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82" r:id="rId4"/>
    <p:sldId id="306" r:id="rId5"/>
    <p:sldId id="289" r:id="rId6"/>
    <p:sldId id="304" r:id="rId7"/>
    <p:sldId id="305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289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C43A30"/>
    <a:srgbClr val="5F9094"/>
    <a:srgbClr val="B99038"/>
    <a:srgbClr val="A46C37"/>
    <a:srgbClr val="89AC4E"/>
    <a:srgbClr val="878787"/>
    <a:srgbClr val="648E66"/>
    <a:srgbClr val="173F63"/>
    <a:srgbClr val="276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04" d="100"/>
          <a:sy n="104" d="100"/>
        </p:scale>
        <p:origin x="120" y="318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2021. 10. 15.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 해석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0A5265-05E4-48D1-AE66-1201047B6F31}"/>
              </a:ext>
            </a:extLst>
          </p:cNvPr>
          <p:cNvSpPr/>
          <p:nvPr/>
        </p:nvSpPr>
        <p:spPr>
          <a:xfrm>
            <a:off x="277654" y="1159197"/>
            <a:ext cx="5393304" cy="441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자유형 23">
            <a:extLst>
              <a:ext uri="{FF2B5EF4-FFF2-40B4-BE49-F238E27FC236}">
                <a16:creationId xmlns:a16="http://schemas.microsoft.com/office/drawing/2014/main" id="{02683281-545F-44D6-82D8-CC44838256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1705" y="790808"/>
            <a:ext cx="1255091" cy="360000"/>
          </a:xfrm>
          <a:custGeom>
            <a:avLst/>
            <a:gdLst>
              <a:gd name="connsiteX0" fmla="*/ 48729 w 1587995"/>
              <a:gd name="connsiteY0" fmla="*/ 0 h 292361"/>
              <a:gd name="connsiteX1" fmla="*/ 1539267 w 1587995"/>
              <a:gd name="connsiteY1" fmla="*/ 0 h 292361"/>
              <a:gd name="connsiteX2" fmla="*/ 1587995 w 1587995"/>
              <a:gd name="connsiteY2" fmla="*/ 48728 h 292361"/>
              <a:gd name="connsiteX3" fmla="*/ 1587995 w 1587995"/>
              <a:gd name="connsiteY3" fmla="*/ 243633 h 292361"/>
              <a:gd name="connsiteX4" fmla="*/ 1587994 w 1587995"/>
              <a:gd name="connsiteY4" fmla="*/ 243636 h 292361"/>
              <a:gd name="connsiteX5" fmla="*/ 1587994 w 1587995"/>
              <a:gd name="connsiteY5" fmla="*/ 292361 h 292361"/>
              <a:gd name="connsiteX6" fmla="*/ 1539267 w 1587995"/>
              <a:gd name="connsiteY6" fmla="*/ 292361 h 292361"/>
              <a:gd name="connsiteX7" fmla="*/ 48729 w 1587995"/>
              <a:gd name="connsiteY7" fmla="*/ 292361 h 292361"/>
              <a:gd name="connsiteX8" fmla="*/ 0 w 1587995"/>
              <a:gd name="connsiteY8" fmla="*/ 292361 h 292361"/>
              <a:gd name="connsiteX9" fmla="*/ 0 w 1587995"/>
              <a:gd name="connsiteY9" fmla="*/ 152400 h 292361"/>
              <a:gd name="connsiteX10" fmla="*/ 1 w 1587995"/>
              <a:gd name="connsiteY10" fmla="*/ 152400 h 292361"/>
              <a:gd name="connsiteX11" fmla="*/ 1 w 1587995"/>
              <a:gd name="connsiteY11" fmla="*/ 48728 h 292361"/>
              <a:gd name="connsiteX12" fmla="*/ 48729 w 1587995"/>
              <a:gd name="connsiteY12" fmla="*/ 0 h 2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7995" h="292361">
                <a:moveTo>
                  <a:pt x="48729" y="0"/>
                </a:moveTo>
                <a:lnTo>
                  <a:pt x="1539267" y="0"/>
                </a:lnTo>
                <a:cubicBezTo>
                  <a:pt x="1566179" y="0"/>
                  <a:pt x="1587995" y="21816"/>
                  <a:pt x="1587995" y="48728"/>
                </a:cubicBezTo>
                <a:lnTo>
                  <a:pt x="1587995" y="243633"/>
                </a:lnTo>
                <a:lnTo>
                  <a:pt x="1587994" y="243636"/>
                </a:lnTo>
                <a:lnTo>
                  <a:pt x="1587994" y="292361"/>
                </a:lnTo>
                <a:lnTo>
                  <a:pt x="1539267" y="292361"/>
                </a:lnTo>
                <a:lnTo>
                  <a:pt x="48729" y="292361"/>
                </a:lnTo>
                <a:lnTo>
                  <a:pt x="0" y="292361"/>
                </a:lnTo>
                <a:lnTo>
                  <a:pt x="0" y="152400"/>
                </a:lnTo>
                <a:lnTo>
                  <a:pt x="1" y="152400"/>
                </a:lnTo>
                <a:lnTo>
                  <a:pt x="1" y="48728"/>
                </a:lnTo>
                <a:cubicBezTo>
                  <a:pt x="1" y="21816"/>
                  <a:pt x="21817" y="0"/>
                  <a:pt x="48729" y="0"/>
                </a:cubicBezTo>
                <a:close/>
              </a:path>
            </a:pathLst>
          </a:cu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anchor="ctr">
            <a:noAutofit/>
          </a:bodyPr>
          <a:lstStyle/>
          <a:p>
            <a:pPr marR="0" lvl="0" algn="ctr" defTabSz="411163" eaLnBrk="0" fontAlgn="base" latinLnBrk="0" hangingPunct="0">
              <a:spcBef>
                <a:spcPct val="0"/>
              </a:spcBef>
              <a:spcAft>
                <a:spcPct val="0"/>
              </a:spcAft>
              <a:buSzPct val="90000"/>
              <a:tabLst>
                <a:tab pos="85725" algn="l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JOIN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결과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INNER JOIN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Ⅱ. 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기초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0BB081-C856-4B0B-A0DD-2B6E8C8E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4" y="1293216"/>
            <a:ext cx="1352550" cy="1771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87B751-6F04-488A-A626-0D110519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23" y="1293216"/>
            <a:ext cx="3438525" cy="42005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3303-3CFE-4EB6-B3B0-6E165556577B}"/>
              </a:ext>
            </a:extLst>
          </p:cNvPr>
          <p:cNvSpPr/>
          <p:nvPr/>
        </p:nvSpPr>
        <p:spPr>
          <a:xfrm>
            <a:off x="277654" y="1159197"/>
            <a:ext cx="5393304" cy="441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206D9029-23AF-469D-AE48-347D5EF6AE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1705" y="790808"/>
            <a:ext cx="883693" cy="360000"/>
          </a:xfrm>
          <a:custGeom>
            <a:avLst/>
            <a:gdLst>
              <a:gd name="connsiteX0" fmla="*/ 48729 w 1587995"/>
              <a:gd name="connsiteY0" fmla="*/ 0 h 292361"/>
              <a:gd name="connsiteX1" fmla="*/ 1539267 w 1587995"/>
              <a:gd name="connsiteY1" fmla="*/ 0 h 292361"/>
              <a:gd name="connsiteX2" fmla="*/ 1587995 w 1587995"/>
              <a:gd name="connsiteY2" fmla="*/ 48728 h 292361"/>
              <a:gd name="connsiteX3" fmla="*/ 1587995 w 1587995"/>
              <a:gd name="connsiteY3" fmla="*/ 243633 h 292361"/>
              <a:gd name="connsiteX4" fmla="*/ 1587994 w 1587995"/>
              <a:gd name="connsiteY4" fmla="*/ 243636 h 292361"/>
              <a:gd name="connsiteX5" fmla="*/ 1587994 w 1587995"/>
              <a:gd name="connsiteY5" fmla="*/ 292361 h 292361"/>
              <a:gd name="connsiteX6" fmla="*/ 1539267 w 1587995"/>
              <a:gd name="connsiteY6" fmla="*/ 292361 h 292361"/>
              <a:gd name="connsiteX7" fmla="*/ 48729 w 1587995"/>
              <a:gd name="connsiteY7" fmla="*/ 292361 h 292361"/>
              <a:gd name="connsiteX8" fmla="*/ 0 w 1587995"/>
              <a:gd name="connsiteY8" fmla="*/ 292361 h 292361"/>
              <a:gd name="connsiteX9" fmla="*/ 0 w 1587995"/>
              <a:gd name="connsiteY9" fmla="*/ 152400 h 292361"/>
              <a:gd name="connsiteX10" fmla="*/ 1 w 1587995"/>
              <a:gd name="connsiteY10" fmla="*/ 152400 h 292361"/>
              <a:gd name="connsiteX11" fmla="*/ 1 w 1587995"/>
              <a:gd name="connsiteY11" fmla="*/ 48728 h 292361"/>
              <a:gd name="connsiteX12" fmla="*/ 48729 w 1587995"/>
              <a:gd name="connsiteY12" fmla="*/ 0 h 2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7995" h="292361">
                <a:moveTo>
                  <a:pt x="48729" y="0"/>
                </a:moveTo>
                <a:lnTo>
                  <a:pt x="1539267" y="0"/>
                </a:lnTo>
                <a:cubicBezTo>
                  <a:pt x="1566179" y="0"/>
                  <a:pt x="1587995" y="21816"/>
                  <a:pt x="1587995" y="48728"/>
                </a:cubicBezTo>
                <a:lnTo>
                  <a:pt x="1587995" y="243633"/>
                </a:lnTo>
                <a:lnTo>
                  <a:pt x="1587994" y="243636"/>
                </a:lnTo>
                <a:lnTo>
                  <a:pt x="1587994" y="292361"/>
                </a:lnTo>
                <a:lnTo>
                  <a:pt x="1539267" y="292361"/>
                </a:lnTo>
                <a:lnTo>
                  <a:pt x="48729" y="292361"/>
                </a:lnTo>
                <a:lnTo>
                  <a:pt x="0" y="292361"/>
                </a:lnTo>
                <a:lnTo>
                  <a:pt x="0" y="152400"/>
                </a:lnTo>
                <a:lnTo>
                  <a:pt x="1" y="152400"/>
                </a:lnTo>
                <a:lnTo>
                  <a:pt x="1" y="48728"/>
                </a:lnTo>
                <a:cubicBezTo>
                  <a:pt x="1" y="21816"/>
                  <a:pt x="21817" y="0"/>
                  <a:pt x="48729" y="0"/>
                </a:cubicBezTo>
                <a:close/>
              </a:path>
            </a:pathLst>
          </a:cu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anchor="ctr">
            <a:noAutofit/>
          </a:bodyPr>
          <a:lstStyle/>
          <a:p>
            <a:pPr marR="0" lvl="0" algn="ctr" defTabSz="411163" eaLnBrk="0" fontAlgn="base" latinLnBrk="0" hangingPunct="0">
              <a:spcBef>
                <a:spcPct val="0"/>
              </a:spcBef>
              <a:spcAft>
                <a:spcPct val="0"/>
              </a:spcAft>
              <a:buSzPct val="90000"/>
              <a:tabLst>
                <a:tab pos="85725" algn="l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JOIN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실시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F76F7-1228-4439-9EFD-8F86BA30F4C3}"/>
              </a:ext>
            </a:extLst>
          </p:cNvPr>
          <p:cNvSpPr txBox="1"/>
          <p:nvPr/>
        </p:nvSpPr>
        <p:spPr>
          <a:xfrm>
            <a:off x="5808064" y="1135546"/>
            <a:ext cx="4097935" cy="25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조인 조건 </a:t>
            </a:r>
            <a:r>
              <a:rPr lang="en-US" altLang="ko-KR" sz="1500" dirty="0"/>
              <a:t>: A.DNO = B.DNO</a:t>
            </a:r>
          </a:p>
          <a:p>
            <a:r>
              <a:rPr lang="en-US" altLang="ko-KR" sz="1500" dirty="0"/>
              <a:t>    </a:t>
            </a:r>
            <a:r>
              <a:rPr lang="en-US" altLang="ko-KR" sz="1000" dirty="0"/>
              <a:t>(INNER JOIN</a:t>
            </a:r>
            <a:r>
              <a:rPr lang="ko-KR" altLang="en-US" sz="1000" dirty="0"/>
              <a:t>에 대한 조인 조건은 </a:t>
            </a:r>
            <a:r>
              <a:rPr lang="en-US" altLang="ko-KR" sz="1000" dirty="0"/>
              <a:t>WHERE</a:t>
            </a:r>
            <a:r>
              <a:rPr lang="ko-KR" altLang="en-US" sz="1000" dirty="0"/>
              <a:t>절에 기입</a:t>
            </a:r>
            <a:r>
              <a:rPr lang="en-US" altLang="ko-KR" sz="1000" dirty="0"/>
              <a:t>)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두 테이블에 모두 존재하는 레코드만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ko-KR" altLang="en-US" sz="1500" dirty="0"/>
              <a:t>결과로 산출함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이에 따라</a:t>
            </a:r>
            <a:r>
              <a:rPr lang="en-US" altLang="ko-KR" sz="1500" dirty="0"/>
              <a:t>, ENAME</a:t>
            </a:r>
            <a:r>
              <a:rPr lang="ko-KR" altLang="en-US" sz="1500" dirty="0"/>
              <a:t>이 </a:t>
            </a:r>
            <a:r>
              <a:rPr lang="en-US" altLang="ko-KR" sz="1500" dirty="0"/>
              <a:t>‘</a:t>
            </a:r>
            <a:r>
              <a:rPr lang="ko-KR" altLang="en-US" sz="1500" dirty="0"/>
              <a:t>최우석</a:t>
            </a:r>
            <a:r>
              <a:rPr lang="en-US" altLang="ko-KR" sz="1500" dirty="0"/>
              <a:t>’</a:t>
            </a:r>
            <a:r>
              <a:rPr lang="ko-KR" altLang="en-US" sz="1500" dirty="0"/>
              <a:t>인 레코드는 결과로 산출되지 않음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만약</a:t>
            </a:r>
            <a:r>
              <a:rPr lang="en-US" altLang="ko-KR" sz="1500" b="1" dirty="0">
                <a:solidFill>
                  <a:srgbClr val="FF0000"/>
                </a:solidFill>
              </a:rPr>
              <a:t>, ENAME</a:t>
            </a:r>
            <a:r>
              <a:rPr lang="ko-KR" altLang="en-US" sz="1500" b="1" dirty="0">
                <a:solidFill>
                  <a:srgbClr val="FF0000"/>
                </a:solidFill>
              </a:rPr>
              <a:t>이 </a:t>
            </a:r>
            <a:r>
              <a:rPr lang="en-US" altLang="ko-KR" sz="1500" b="1" dirty="0">
                <a:solidFill>
                  <a:srgbClr val="FF0000"/>
                </a:solidFill>
              </a:rPr>
              <a:t>‘</a:t>
            </a:r>
            <a:r>
              <a:rPr lang="ko-KR" altLang="en-US" sz="1500" b="1" dirty="0">
                <a:solidFill>
                  <a:srgbClr val="FF0000"/>
                </a:solidFill>
              </a:rPr>
              <a:t>최우석</a:t>
            </a:r>
            <a:r>
              <a:rPr lang="en-US" altLang="ko-KR" sz="1500" b="1" dirty="0">
                <a:solidFill>
                  <a:srgbClr val="FF0000"/>
                </a:solidFill>
              </a:rPr>
              <a:t>’</a:t>
            </a:r>
            <a:r>
              <a:rPr lang="ko-KR" altLang="en-US" sz="1500" b="1" dirty="0">
                <a:solidFill>
                  <a:srgbClr val="FF0000"/>
                </a:solidFill>
              </a:rPr>
              <a:t>인 레코드가 결과에 산출되도록 하려면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어떻게 해야 할까</a:t>
            </a:r>
            <a:r>
              <a:rPr lang="en-US" altLang="ko-KR" sz="1500" b="1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53E27F-41DC-4503-A5D9-53BBE91ADBFB}"/>
              </a:ext>
            </a:extLst>
          </p:cNvPr>
          <p:cNvCxnSpPr>
            <a:cxnSpLocks/>
          </p:cNvCxnSpPr>
          <p:nvPr/>
        </p:nvCxnSpPr>
        <p:spPr>
          <a:xfrm>
            <a:off x="713551" y="2676088"/>
            <a:ext cx="888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호 14">
            <a:extLst>
              <a:ext uri="{FF2B5EF4-FFF2-40B4-BE49-F238E27FC236}">
                <a16:creationId xmlns:a16="http://schemas.microsoft.com/office/drawing/2014/main" id="{901808C3-8261-4523-9A78-84AD1D7893EF}"/>
              </a:ext>
            </a:extLst>
          </p:cNvPr>
          <p:cNvSpPr/>
          <p:nvPr/>
        </p:nvSpPr>
        <p:spPr>
          <a:xfrm rot="2964377">
            <a:off x="377221" y="2438844"/>
            <a:ext cx="1383353" cy="1419825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7D369-2C98-4A56-A8B4-09279A633B64}"/>
              </a:ext>
            </a:extLst>
          </p:cNvPr>
          <p:cNvSpPr txBox="1"/>
          <p:nvPr/>
        </p:nvSpPr>
        <p:spPr>
          <a:xfrm>
            <a:off x="340258" y="3637784"/>
            <a:ext cx="1854880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SYSTEM : ‘SYSTEM’</a:t>
            </a:r>
            <a:r>
              <a:rPr lang="ko-KR" altLang="en-US" sz="800" dirty="0"/>
              <a:t>이라는 </a:t>
            </a:r>
            <a:r>
              <a:rPr lang="ko-KR" altLang="en-US" sz="800" dirty="0" err="1"/>
              <a:t>계정명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/>
              <a:t>A : ‘DEPT’</a:t>
            </a:r>
            <a:r>
              <a:rPr lang="ko-KR" altLang="en-US" sz="800" dirty="0"/>
              <a:t>테이블에 대한 별칭</a:t>
            </a:r>
          </a:p>
        </p:txBody>
      </p:sp>
    </p:spTree>
    <p:extLst>
      <p:ext uri="{BB962C8B-B14F-4D97-AF65-F5344CB8AC3E}">
        <p14:creationId xmlns:p14="http://schemas.microsoft.com/office/powerpoint/2010/main" val="379349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INNER JOIN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Ⅱ. 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기초 정리</a:t>
            </a: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6602B1AF-8F98-493A-AAFC-C376976836EB}"/>
              </a:ext>
            </a:extLst>
          </p:cNvPr>
          <p:cNvSpPr/>
          <p:nvPr/>
        </p:nvSpPr>
        <p:spPr>
          <a:xfrm rot="20415383">
            <a:off x="5024401" y="1465891"/>
            <a:ext cx="680564" cy="1094249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4F3E28-BFCB-42AD-87AB-B8D09A31CB56}"/>
              </a:ext>
            </a:extLst>
          </p:cNvPr>
          <p:cNvSpPr txBox="1"/>
          <p:nvPr/>
        </p:nvSpPr>
        <p:spPr>
          <a:xfrm>
            <a:off x="5194389" y="2035587"/>
            <a:ext cx="531556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세 테이블을 </a:t>
            </a:r>
            <a:r>
              <a:rPr lang="en-US" altLang="ko-KR" sz="1200" dirty="0"/>
              <a:t>INNER JOIN</a:t>
            </a:r>
            <a:r>
              <a:rPr lang="ko-KR" altLang="en-US" sz="1200" dirty="0"/>
              <a:t>하여</a:t>
            </a:r>
            <a:r>
              <a:rPr lang="en-US" altLang="ko-KR" sz="1200" dirty="0"/>
              <a:t>, ‘</a:t>
            </a:r>
            <a:r>
              <a:rPr lang="ko-KR" altLang="en-US" sz="1200" dirty="0" err="1"/>
              <a:t>학생별</a:t>
            </a:r>
            <a:r>
              <a:rPr lang="en-US" altLang="ko-KR" sz="1200" dirty="0"/>
              <a:t>&amp;</a:t>
            </a:r>
            <a:r>
              <a:rPr lang="ko-KR" altLang="en-US" sz="1200" dirty="0"/>
              <a:t>과목별 점수</a:t>
            </a:r>
            <a:r>
              <a:rPr lang="en-US" altLang="ko-KR" sz="1200" dirty="0"/>
              <a:t>’</a:t>
            </a:r>
            <a:r>
              <a:rPr lang="ko-KR" altLang="en-US" sz="1200" dirty="0"/>
              <a:t>결과를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조회하고 싶다면</a:t>
            </a:r>
            <a:r>
              <a:rPr lang="en-US" altLang="ko-KR" sz="12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(</a:t>
            </a:r>
            <a:r>
              <a:rPr lang="ko-KR" altLang="en-US" sz="1200" dirty="0"/>
              <a:t>결과에는 </a:t>
            </a:r>
            <a:r>
              <a:rPr lang="en-US" altLang="ko-KR" sz="1200" dirty="0"/>
              <a:t>SNAME, CNAME, RESULT </a:t>
            </a:r>
            <a:r>
              <a:rPr lang="ko-KR" altLang="en-US" sz="1200" dirty="0"/>
              <a:t>세 컬럼만 존재해야 함</a:t>
            </a:r>
            <a:r>
              <a:rPr lang="en-US" altLang="ko-KR" sz="1200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C2277E-D858-45D2-925E-4A2D6CEE68F4}"/>
              </a:ext>
            </a:extLst>
          </p:cNvPr>
          <p:cNvGrpSpPr/>
          <p:nvPr/>
        </p:nvGrpSpPr>
        <p:grpSpPr>
          <a:xfrm>
            <a:off x="185375" y="838934"/>
            <a:ext cx="5009014" cy="4149814"/>
            <a:chOff x="277654" y="1191272"/>
            <a:chExt cx="5009014" cy="41498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4F9A85D-16ED-449E-8328-75A435ED3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69"/>
            <a:stretch/>
          </p:blipFill>
          <p:spPr>
            <a:xfrm>
              <a:off x="389226" y="1559661"/>
              <a:ext cx="4837115" cy="37814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792CA4D-54DB-4B05-8560-EEED34A79D9A}"/>
                </a:ext>
              </a:extLst>
            </p:cNvPr>
            <p:cNvSpPr/>
            <p:nvPr/>
          </p:nvSpPr>
          <p:spPr>
            <a:xfrm>
              <a:off x="286043" y="1559661"/>
              <a:ext cx="5000625" cy="37386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C256045C-C6BF-4FDA-A5EB-30B39E8D51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7654" y="1191272"/>
              <a:ext cx="88369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ERD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2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INNER JOIN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Ⅱ. 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기초 정리</a:t>
            </a:r>
          </a:p>
        </p:txBody>
      </p:sp>
      <p:sp>
        <p:nvSpPr>
          <p:cNvPr id="25" name="자유형 23">
            <a:extLst>
              <a:ext uri="{FF2B5EF4-FFF2-40B4-BE49-F238E27FC236}">
                <a16:creationId xmlns:a16="http://schemas.microsoft.com/office/drawing/2014/main" id="{C256045C-C6BF-4FDA-A5EB-30B39E8D51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7654" y="1191272"/>
            <a:ext cx="883693" cy="360000"/>
          </a:xfrm>
          <a:custGeom>
            <a:avLst/>
            <a:gdLst>
              <a:gd name="connsiteX0" fmla="*/ 48729 w 1587995"/>
              <a:gd name="connsiteY0" fmla="*/ 0 h 292361"/>
              <a:gd name="connsiteX1" fmla="*/ 1539267 w 1587995"/>
              <a:gd name="connsiteY1" fmla="*/ 0 h 292361"/>
              <a:gd name="connsiteX2" fmla="*/ 1587995 w 1587995"/>
              <a:gd name="connsiteY2" fmla="*/ 48728 h 292361"/>
              <a:gd name="connsiteX3" fmla="*/ 1587995 w 1587995"/>
              <a:gd name="connsiteY3" fmla="*/ 243633 h 292361"/>
              <a:gd name="connsiteX4" fmla="*/ 1587994 w 1587995"/>
              <a:gd name="connsiteY4" fmla="*/ 243636 h 292361"/>
              <a:gd name="connsiteX5" fmla="*/ 1587994 w 1587995"/>
              <a:gd name="connsiteY5" fmla="*/ 292361 h 292361"/>
              <a:gd name="connsiteX6" fmla="*/ 1539267 w 1587995"/>
              <a:gd name="connsiteY6" fmla="*/ 292361 h 292361"/>
              <a:gd name="connsiteX7" fmla="*/ 48729 w 1587995"/>
              <a:gd name="connsiteY7" fmla="*/ 292361 h 292361"/>
              <a:gd name="connsiteX8" fmla="*/ 0 w 1587995"/>
              <a:gd name="connsiteY8" fmla="*/ 292361 h 292361"/>
              <a:gd name="connsiteX9" fmla="*/ 0 w 1587995"/>
              <a:gd name="connsiteY9" fmla="*/ 152400 h 292361"/>
              <a:gd name="connsiteX10" fmla="*/ 1 w 1587995"/>
              <a:gd name="connsiteY10" fmla="*/ 152400 h 292361"/>
              <a:gd name="connsiteX11" fmla="*/ 1 w 1587995"/>
              <a:gd name="connsiteY11" fmla="*/ 48728 h 292361"/>
              <a:gd name="connsiteX12" fmla="*/ 48729 w 1587995"/>
              <a:gd name="connsiteY12" fmla="*/ 0 h 2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7995" h="292361">
                <a:moveTo>
                  <a:pt x="48729" y="0"/>
                </a:moveTo>
                <a:lnTo>
                  <a:pt x="1539267" y="0"/>
                </a:lnTo>
                <a:cubicBezTo>
                  <a:pt x="1566179" y="0"/>
                  <a:pt x="1587995" y="21816"/>
                  <a:pt x="1587995" y="48728"/>
                </a:cubicBezTo>
                <a:lnTo>
                  <a:pt x="1587995" y="243633"/>
                </a:lnTo>
                <a:lnTo>
                  <a:pt x="1587994" y="243636"/>
                </a:lnTo>
                <a:lnTo>
                  <a:pt x="1587994" y="292361"/>
                </a:lnTo>
                <a:lnTo>
                  <a:pt x="1539267" y="292361"/>
                </a:lnTo>
                <a:lnTo>
                  <a:pt x="48729" y="292361"/>
                </a:lnTo>
                <a:lnTo>
                  <a:pt x="0" y="292361"/>
                </a:lnTo>
                <a:lnTo>
                  <a:pt x="0" y="152400"/>
                </a:lnTo>
                <a:lnTo>
                  <a:pt x="1" y="152400"/>
                </a:lnTo>
                <a:lnTo>
                  <a:pt x="1" y="48728"/>
                </a:lnTo>
                <a:cubicBezTo>
                  <a:pt x="1" y="21816"/>
                  <a:pt x="21817" y="0"/>
                  <a:pt x="48729" y="0"/>
                </a:cubicBezTo>
                <a:close/>
              </a:path>
            </a:pathLst>
          </a:custGeom>
          <a:solidFill>
            <a:srgbClr val="002060"/>
          </a:solidFill>
          <a:ln w="9525" algn="ctr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tIns="36000" rIns="72000" bIns="36000" anchor="ctr">
            <a:noAutofit/>
          </a:bodyPr>
          <a:lstStyle/>
          <a:p>
            <a:pPr marR="0" lvl="0" algn="ctr" defTabSz="411163" eaLnBrk="0" fontAlgn="base" latinLnBrk="0" hangingPunct="0">
              <a:spcBef>
                <a:spcPct val="0"/>
              </a:spcBef>
              <a:spcAft>
                <a:spcPct val="0"/>
              </a:spcAft>
              <a:buSzPct val="90000"/>
              <a:tabLst>
                <a:tab pos="85725" algn="l"/>
              </a:tabLst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JOIN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rPr>
              <a:t>결과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E47DC1-4DE9-42BE-B0E5-444190B8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4" y="1658700"/>
            <a:ext cx="2194658" cy="21819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31C8D-ECBB-43DA-BDFA-114233E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58700"/>
            <a:ext cx="2133600" cy="30003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D73156-E8E9-4313-8712-0C5BCF05F741}"/>
              </a:ext>
            </a:extLst>
          </p:cNvPr>
          <p:cNvSpPr/>
          <p:nvPr/>
        </p:nvSpPr>
        <p:spPr>
          <a:xfrm>
            <a:off x="286043" y="1559661"/>
            <a:ext cx="5000625" cy="3255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885BB-3F2B-47C8-96C0-E94524F80FF9}"/>
              </a:ext>
            </a:extLst>
          </p:cNvPr>
          <p:cNvSpPr txBox="1"/>
          <p:nvPr/>
        </p:nvSpPr>
        <p:spPr>
          <a:xfrm>
            <a:off x="5496855" y="1542883"/>
            <a:ext cx="4097935" cy="154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조인 조건 </a:t>
            </a:r>
            <a:r>
              <a:rPr lang="en-US" altLang="ko-KR" sz="1500" dirty="0"/>
              <a:t>: A.SNO = B.SNO</a:t>
            </a:r>
          </a:p>
          <a:p>
            <a:r>
              <a:rPr lang="en-US" altLang="ko-KR" sz="1500" dirty="0"/>
              <a:t>                   B.CNO = C.CNO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세 테이블에 모두 존재하는 레코드만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</a:t>
            </a:r>
            <a:r>
              <a:rPr lang="ko-KR" altLang="en-US" sz="1500" dirty="0"/>
              <a:t>결과로 산출함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FF0000"/>
                </a:solidFill>
              </a:rPr>
              <a:t>FK</a:t>
            </a:r>
            <a:r>
              <a:rPr lang="ko-KR" altLang="en-US" sz="1500" b="1" dirty="0">
                <a:solidFill>
                  <a:srgbClr val="FF0000"/>
                </a:solidFill>
              </a:rPr>
              <a:t>를 파악하여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세 테이블을 연결하면 됨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35213</TotalTime>
  <Words>278</Words>
  <Application>Microsoft Office PowerPoint</Application>
  <PresentationFormat>A4 용지(210x297mm)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1. SUBQUERY 종류</vt:lpstr>
      <vt:lpstr>3. INNER JOIN </vt:lpstr>
      <vt:lpstr>3. INNER JOIN </vt:lpstr>
      <vt:lpstr>3. INNER JOIN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 </cp:lastModifiedBy>
  <cp:revision>2046</cp:revision>
  <cp:lastPrinted>2021-04-15T22:05:41Z</cp:lastPrinted>
  <dcterms:created xsi:type="dcterms:W3CDTF">2019-01-18T00:21:41Z</dcterms:created>
  <dcterms:modified xsi:type="dcterms:W3CDTF">2021-10-13T09:12:12Z</dcterms:modified>
</cp:coreProperties>
</file>