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282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8" r:id="rId23"/>
    <p:sldId id="324" r:id="rId24"/>
    <p:sldId id="325" r:id="rId25"/>
    <p:sldId id="326" r:id="rId26"/>
    <p:sldId id="330" r:id="rId27"/>
    <p:sldId id="327" r:id="rId28"/>
    <p:sldId id="336" r:id="rId29"/>
    <p:sldId id="333" r:id="rId30"/>
    <p:sldId id="334" r:id="rId31"/>
    <p:sldId id="331" r:id="rId32"/>
    <p:sldId id="335" r:id="rId33"/>
    <p:sldId id="337" r:id="rId34"/>
    <p:sldId id="332" r:id="rId35"/>
    <p:sldId id="339" r:id="rId36"/>
    <p:sldId id="340" r:id="rId37"/>
    <p:sldId id="341" r:id="rId38"/>
    <p:sldId id="329" r:id="rId39"/>
    <p:sldId id="338" r:id="rId40"/>
    <p:sldId id="343" r:id="rId41"/>
    <p:sldId id="347" r:id="rId42"/>
    <p:sldId id="342" r:id="rId43"/>
    <p:sldId id="344" r:id="rId44"/>
    <p:sldId id="345" r:id="rId45"/>
    <p:sldId id="346" r:id="rId46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B260DF0-06B3-43A1-A40F-1A11539DCCFB}">
          <p14:sldIdLst>
            <p14:sldId id="256"/>
            <p14:sldId id="257"/>
            <p14:sldId id="282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8"/>
            <p14:sldId id="324"/>
            <p14:sldId id="325"/>
            <p14:sldId id="326"/>
            <p14:sldId id="330"/>
            <p14:sldId id="327"/>
            <p14:sldId id="336"/>
            <p14:sldId id="333"/>
            <p14:sldId id="334"/>
            <p14:sldId id="331"/>
            <p14:sldId id="335"/>
            <p14:sldId id="337"/>
            <p14:sldId id="332"/>
            <p14:sldId id="339"/>
            <p14:sldId id="340"/>
            <p14:sldId id="341"/>
            <p14:sldId id="329"/>
            <p14:sldId id="338"/>
            <p14:sldId id="343"/>
            <p14:sldId id="347"/>
            <p14:sldId id="342"/>
            <p14:sldId id="344"/>
            <p14:sldId id="345"/>
            <p14:sldId id="3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521" userDrawn="1">
          <p15:clr>
            <a:srgbClr val="F26B43"/>
          </p15:clr>
        </p15:guide>
        <p15:guide id="3" orient="horz" pos="799" userDrawn="1">
          <p15:clr>
            <a:srgbClr val="F26B43"/>
          </p15:clr>
        </p15:guide>
        <p15:guide id="5" pos="15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ia08" initials="o" lastIdx="2" clrIdx="0">
    <p:extLst>
      <p:ext uri="{19B8F6BF-5375-455C-9EA6-DF929625EA0E}">
        <p15:presenceInfo xmlns:p15="http://schemas.microsoft.com/office/powerpoint/2012/main" userId="olivia08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06BA"/>
    <a:srgbClr val="C43A30"/>
    <a:srgbClr val="FF89E6"/>
    <a:srgbClr val="CC720E"/>
    <a:srgbClr val="37C000"/>
    <a:srgbClr val="AEAEAE"/>
    <a:srgbClr val="5F9094"/>
    <a:srgbClr val="B99038"/>
    <a:srgbClr val="A46C37"/>
    <a:srgbClr val="89AC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46" autoAdjust="0"/>
    <p:restoredTop sz="96362" autoAdjust="0"/>
  </p:normalViewPr>
  <p:slideViewPr>
    <p:cSldViewPr snapToGrid="0">
      <p:cViewPr varScale="1">
        <p:scale>
          <a:sx n="114" d="100"/>
          <a:sy n="114" d="100"/>
        </p:scale>
        <p:origin x="1686" y="108"/>
      </p:cViewPr>
      <p:guideLst>
        <p:guide orient="horz" pos="3521"/>
        <p:guide orient="horz" pos="799"/>
        <p:guide pos="1578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60" cy="498056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2" y="1"/>
            <a:ext cx="2945660" cy="498056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D8A39DB1-8325-48EE-BEF6-3041915F6829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8" tIns="46054" rIns="92108" bIns="4605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6"/>
            <a:ext cx="5438140" cy="3908614"/>
          </a:xfrm>
          <a:prstGeom prst="rect">
            <a:avLst/>
          </a:prstGeom>
        </p:spPr>
        <p:txBody>
          <a:bodyPr vert="horz" lIns="92108" tIns="46054" rIns="92108" bIns="46054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60" cy="498055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2" y="9428585"/>
            <a:ext cx="2945660" cy="498055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649E7E73-7698-474B-ACF3-C808A8719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662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5266" y="1511302"/>
            <a:ext cx="8275468" cy="757130"/>
          </a:xfrm>
          <a:ln w="25400">
            <a:noFill/>
          </a:ln>
        </p:spPr>
        <p:txBody>
          <a:bodyPr anchor="ctr">
            <a:noAutofit/>
          </a:bodyPr>
          <a:lstStyle>
            <a:lvl1pPr algn="ctr">
              <a:defRPr sz="4800" b="1">
                <a:solidFill>
                  <a:srgbClr val="2E80A8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625" y="4241072"/>
            <a:ext cx="3706375" cy="978729"/>
          </a:xfrm>
        </p:spPr>
        <p:txBody>
          <a:bodyPr anchor="ctr">
            <a:noAutofit/>
          </a:bodyPr>
          <a:lstStyle>
            <a:lvl1pPr marL="0" indent="0" algn="r">
              <a:buNone/>
              <a:defRPr sz="3200" b="1">
                <a:solidFill>
                  <a:srgbClr val="2E80A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6BF186-056B-48B7-9832-E1A98228A1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859" y="6056569"/>
            <a:ext cx="1849718" cy="247622"/>
          </a:xfrm>
          <a:prstGeom prst="rect">
            <a:avLst/>
          </a:prstGeom>
        </p:spPr>
      </p:pic>
      <p:cxnSp>
        <p:nvCxnSpPr>
          <p:cNvPr id="5" name="직선 연결선 4"/>
          <p:cNvCxnSpPr/>
          <p:nvPr userDrawn="1"/>
        </p:nvCxnSpPr>
        <p:spPr>
          <a:xfrm>
            <a:off x="825623" y="1420429"/>
            <a:ext cx="8282866" cy="0"/>
          </a:xfrm>
          <a:prstGeom prst="line">
            <a:avLst/>
          </a:prstGeom>
          <a:ln w="3810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825623" y="2362932"/>
            <a:ext cx="8282866" cy="0"/>
          </a:xfrm>
          <a:prstGeom prst="line">
            <a:avLst/>
          </a:prstGeom>
          <a:ln w="3810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786151" y="3190081"/>
            <a:ext cx="2333697" cy="477838"/>
          </a:xfrm>
        </p:spPr>
        <p:txBody>
          <a:bodyPr anchor="ctr"/>
          <a:lstStyle>
            <a:lvl1pPr algn="ctr">
              <a:defRPr sz="2000" b="1">
                <a:solidFill>
                  <a:srgbClr val="2E80A8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9355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37824" y="2106114"/>
            <a:ext cx="4323425" cy="716993"/>
          </a:xfrm>
        </p:spPr>
        <p:txBody>
          <a:bodyPr anchor="ctr">
            <a:noAutofit/>
          </a:bodyPr>
          <a:lstStyle>
            <a:lvl1pPr algn="l">
              <a:defRPr sz="3200" b="1">
                <a:solidFill>
                  <a:srgbClr val="2E80A8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315" y="698878"/>
            <a:ext cx="3604334" cy="1156552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>
                <a:solidFill>
                  <a:srgbClr val="2E80A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5424256" y="3027293"/>
            <a:ext cx="4127731" cy="3080552"/>
          </a:xfrm>
        </p:spPr>
        <p:txBody>
          <a:bodyPr/>
          <a:lstStyle>
            <a:lvl1pPr marL="266700" indent="-266700">
              <a:buFont typeface="+mj-lt"/>
              <a:buAutoNum type="arabicPeriod"/>
              <a:defRPr sz="2000">
                <a:solidFill>
                  <a:srgbClr val="2E80A8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5201584" y="2175024"/>
            <a:ext cx="0" cy="594813"/>
          </a:xfrm>
          <a:prstGeom prst="line">
            <a:avLst/>
          </a:prstGeom>
          <a:ln w="5715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630315" y="1987118"/>
            <a:ext cx="3617643" cy="0"/>
          </a:xfrm>
          <a:prstGeom prst="line">
            <a:avLst/>
          </a:prstGeom>
          <a:ln w="5715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31795" y="550416"/>
            <a:ext cx="3617643" cy="0"/>
          </a:xfrm>
          <a:prstGeom prst="line">
            <a:avLst/>
          </a:prstGeom>
          <a:ln w="5715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48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거버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985" y="72789"/>
            <a:ext cx="6489576" cy="369332"/>
          </a:xfrm>
        </p:spPr>
        <p:txBody>
          <a:bodyPr anchor="ctr">
            <a:noAutofit/>
          </a:bodyPr>
          <a:lstStyle>
            <a:lvl1pPr latinLnBrk="0">
              <a:defRPr sz="2000" b="1"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985" y="639192"/>
            <a:ext cx="9197266" cy="743420"/>
          </a:xfrm>
        </p:spPr>
        <p:txBody>
          <a:bodyPr tIns="46800" anchor="t" anchorCtr="0"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/>
          <a:lstStyle/>
          <a:p>
            <a:fld id="{EBB166B3-33A6-45CA-B81B-F13BE76542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F0DE30-4766-40EE-A41C-8CFD330D7327}"/>
              </a:ext>
            </a:extLst>
          </p:cNvPr>
          <p:cNvSpPr/>
          <p:nvPr userDrawn="1"/>
        </p:nvSpPr>
        <p:spPr>
          <a:xfrm>
            <a:off x="1" y="523080"/>
            <a:ext cx="9905999" cy="45821"/>
          </a:xfrm>
          <a:prstGeom prst="rect">
            <a:avLst/>
          </a:prstGeom>
          <a:solidFill>
            <a:srgbClr val="458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FA9E6E-B3AF-44F4-B7D5-58CEDFA598D0}"/>
              </a:ext>
            </a:extLst>
          </p:cNvPr>
          <p:cNvSpPr/>
          <p:nvPr userDrawn="1"/>
        </p:nvSpPr>
        <p:spPr>
          <a:xfrm>
            <a:off x="206542" y="6443733"/>
            <a:ext cx="9492916" cy="45719"/>
          </a:xfrm>
          <a:prstGeom prst="rect">
            <a:avLst/>
          </a:prstGeom>
          <a:solidFill>
            <a:srgbClr val="458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7111014" y="100917"/>
            <a:ext cx="2459114" cy="313932"/>
          </a:xfrm>
        </p:spPr>
        <p:txBody>
          <a:bodyPr anchor="ctr">
            <a:noAutofit/>
          </a:bodyPr>
          <a:lstStyle>
            <a:lvl1pPr marL="0" indent="0" algn="r">
              <a:buNone/>
              <a:defRPr sz="16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8175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984" y="53269"/>
            <a:ext cx="6587232" cy="408372"/>
          </a:xfrm>
        </p:spPr>
        <p:txBody>
          <a:bodyPr anchor="ctr">
            <a:noAutofit/>
          </a:bodyPr>
          <a:lstStyle>
            <a:lvl1pPr>
              <a:defRPr sz="2000" b="1"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/>
          <a:lstStyle/>
          <a:p>
            <a:fld id="{EBB166B3-33A6-45CA-B81B-F13BE76542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F0DE30-4766-40EE-A41C-8CFD330D7327}"/>
              </a:ext>
            </a:extLst>
          </p:cNvPr>
          <p:cNvSpPr/>
          <p:nvPr userDrawn="1"/>
        </p:nvSpPr>
        <p:spPr>
          <a:xfrm>
            <a:off x="1" y="523080"/>
            <a:ext cx="9905999" cy="45821"/>
          </a:xfrm>
          <a:prstGeom prst="rect">
            <a:avLst/>
          </a:prstGeom>
          <a:solidFill>
            <a:srgbClr val="458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FA9E6E-B3AF-44F4-B7D5-58CEDFA598D0}"/>
              </a:ext>
            </a:extLst>
          </p:cNvPr>
          <p:cNvSpPr/>
          <p:nvPr userDrawn="1"/>
        </p:nvSpPr>
        <p:spPr>
          <a:xfrm>
            <a:off x="206542" y="6443733"/>
            <a:ext cx="9492916" cy="45719"/>
          </a:xfrm>
          <a:prstGeom prst="rect">
            <a:avLst/>
          </a:prstGeom>
          <a:solidFill>
            <a:srgbClr val="458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7111014" y="62621"/>
            <a:ext cx="2459114" cy="390525"/>
          </a:xfrm>
        </p:spPr>
        <p:txBody>
          <a:bodyPr anchor="ctr">
            <a:noAutofit/>
          </a:bodyPr>
          <a:lstStyle>
            <a:lvl1pPr marL="0" indent="0" algn="r">
              <a:buNone/>
              <a:defRPr sz="16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1633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f D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58283" y="2716568"/>
            <a:ext cx="7585692" cy="142930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</a:rPr>
              <a:t>End of</a:t>
            </a:r>
            <a:r>
              <a:rPr lang="en-US" altLang="ko-KR" sz="6600" b="1" i="1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</a:rPr>
              <a:t> </a:t>
            </a:r>
            <a:r>
              <a:rPr lang="en-US" altLang="ko-K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</a:rPr>
              <a:t>Document</a:t>
            </a:r>
            <a:endParaRPr lang="ko-KR" altLang="en-US" sz="6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979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197" y="95552"/>
            <a:ext cx="6572019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한글 </a:t>
            </a:r>
            <a:r>
              <a:rPr lang="en-US" altLang="ko-KR" dirty="0"/>
              <a:t>/ </a:t>
            </a:r>
            <a:r>
              <a:rPr lang="ko-KR" altLang="en-US" dirty="0"/>
              <a:t>영문</a:t>
            </a:r>
            <a:r>
              <a:rPr lang="en-US" altLang="ko-KR" dirty="0"/>
              <a:t>: </a:t>
            </a:r>
            <a:r>
              <a:rPr lang="ko-KR" altLang="en-US" dirty="0" err="1"/>
              <a:t>맑은고딕</a:t>
            </a:r>
            <a:r>
              <a:rPr lang="en-US" altLang="ko-KR" dirty="0"/>
              <a:t>(20pt.)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952" y="639193"/>
            <a:ext cx="9164298" cy="896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altLang="ko-KR" dirty="0"/>
              <a:t>Governing</a:t>
            </a:r>
            <a:r>
              <a:rPr lang="ko-KR" altLang="en-US" dirty="0"/>
              <a:t> 입력</a:t>
            </a:r>
            <a:r>
              <a:rPr lang="en-US" altLang="ko-KR" dirty="0"/>
              <a:t> – </a:t>
            </a:r>
            <a:r>
              <a:rPr lang="ko-KR" altLang="en-US" dirty="0"/>
              <a:t>한글 </a:t>
            </a:r>
            <a:r>
              <a:rPr lang="en-US" altLang="ko-KR" dirty="0"/>
              <a:t>/ </a:t>
            </a:r>
            <a:r>
              <a:rPr lang="ko-KR" altLang="en-US" dirty="0"/>
              <a:t>영문</a:t>
            </a:r>
            <a:r>
              <a:rPr lang="en-US" altLang="ko-KR" dirty="0"/>
              <a:t>: </a:t>
            </a:r>
            <a:r>
              <a:rPr lang="ko-KR" altLang="en-US" dirty="0" err="1"/>
              <a:t>맑은고딕</a:t>
            </a:r>
            <a:r>
              <a:rPr lang="en-US" altLang="ko-KR" dirty="0"/>
              <a:t>(16pt.)</a:t>
            </a:r>
          </a:p>
          <a:p>
            <a:pPr lvl="0"/>
            <a:r>
              <a:rPr lang="ko-KR" altLang="en-US" dirty="0"/>
              <a:t>내용 입력 </a:t>
            </a:r>
            <a:r>
              <a:rPr lang="en-US" altLang="ko-KR" dirty="0"/>
              <a:t>– </a:t>
            </a:r>
            <a:r>
              <a:rPr lang="ko-KR" altLang="en-US" dirty="0"/>
              <a:t>한글</a:t>
            </a:r>
            <a:r>
              <a:rPr lang="en-US" altLang="ko-KR" dirty="0"/>
              <a:t> / </a:t>
            </a:r>
            <a:r>
              <a:rPr lang="ko-KR" altLang="en-US" dirty="0"/>
              <a:t>영문</a:t>
            </a:r>
            <a:r>
              <a:rPr lang="en-US" altLang="ko-KR" dirty="0"/>
              <a:t>: </a:t>
            </a:r>
            <a:r>
              <a:rPr lang="ko-KR" altLang="en-US" dirty="0" err="1"/>
              <a:t>맑은고딕</a:t>
            </a:r>
            <a:r>
              <a:rPr lang="en-US" altLang="ko-KR" dirty="0"/>
              <a:t>(11~14pt.)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39346" y="6413028"/>
            <a:ext cx="1029301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BB166B3-33A6-45CA-B81B-F13BE76542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53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3" r:id="rId3"/>
    <p:sldLayoutId id="2147483670" r:id="rId4"/>
    <p:sldLayoutId id="2147483673" r:id="rId5"/>
  </p:sldLayoutIdLst>
  <p:hf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0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0.png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gif"/><Relationship Id="rId2" Type="http://schemas.openxmlformats.org/officeDocument/2006/relationships/image" Target="../media/image63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743AA-7169-42C2-94D5-2F91136F78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SQL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중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·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상급 활용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E731AE-ACD7-4273-A0D2-F9A8EB00C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86151" y="5111750"/>
            <a:ext cx="2333697" cy="477838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2021. 10. 18.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3218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3. CORRELATED SUBQUERY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9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D695939-0225-4104-909F-A0632BCA5C75}"/>
              </a:ext>
            </a:extLst>
          </p:cNvPr>
          <p:cNvGrpSpPr/>
          <p:nvPr/>
        </p:nvGrpSpPr>
        <p:grpSpPr>
          <a:xfrm>
            <a:off x="324661" y="737930"/>
            <a:ext cx="5607436" cy="4614248"/>
            <a:chOff x="264857" y="1048323"/>
            <a:chExt cx="5607436" cy="4614248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982309A-A76C-4928-96DA-7CD25FF58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6009" y="1531667"/>
              <a:ext cx="5433520" cy="4130903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88CA5A5-2C56-43D6-8033-93BA6161041A}"/>
                </a:ext>
              </a:extLst>
            </p:cNvPr>
            <p:cNvSpPr/>
            <p:nvPr/>
          </p:nvSpPr>
          <p:spPr>
            <a:xfrm>
              <a:off x="273246" y="1380579"/>
              <a:ext cx="5599047" cy="42819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30" name="자유형 23">
              <a:extLst>
                <a:ext uri="{FF2B5EF4-FFF2-40B4-BE49-F238E27FC236}">
                  <a16:creationId xmlns:a16="http://schemas.microsoft.com/office/drawing/2014/main" id="{14055A69-7D49-42EE-9E1D-F39DBD7C3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4857" y="1048323"/>
              <a:ext cx="3088515" cy="323866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SCALAR SUBQ</a:t>
              </a:r>
              <a:r>
                <a:rPr kumimoji="1" lang="ko-KR" altLang="en-US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 </a:t>
              </a: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&amp;</a:t>
              </a:r>
              <a:r>
                <a:rPr kumimoji="1" lang="ko-KR" altLang="en-US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 </a:t>
              </a: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CORRELATED SUBQ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376E43F-511B-4554-AD6E-AC61F8CD476E}"/>
              </a:ext>
            </a:extLst>
          </p:cNvPr>
          <p:cNvSpPr txBox="1"/>
          <p:nvPr/>
        </p:nvSpPr>
        <p:spPr>
          <a:xfrm>
            <a:off x="194027" y="5546368"/>
            <a:ext cx="7757445" cy="653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CORRELATED SUBQUERY</a:t>
            </a:r>
            <a:r>
              <a:rPr lang="ko-KR" altLang="en-US" sz="1300" dirty="0"/>
              <a:t>를 중첩해서 사용함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중첩된 </a:t>
            </a:r>
            <a:r>
              <a:rPr lang="en-US" altLang="ko-KR" sz="1300" dirty="0"/>
              <a:t>CORRELATED SUBQUERY </a:t>
            </a:r>
            <a:r>
              <a:rPr lang="ko-KR" altLang="en-US" sz="1300" dirty="0"/>
              <a:t>중</a:t>
            </a:r>
            <a:r>
              <a:rPr lang="en-US" altLang="ko-KR" sz="1300" dirty="0"/>
              <a:t>, </a:t>
            </a:r>
            <a:r>
              <a:rPr lang="ko-KR" altLang="en-US" sz="1300" dirty="0"/>
              <a:t>안쪽에 위치한</a:t>
            </a:r>
            <a:r>
              <a:rPr lang="en-US" altLang="ko-KR" sz="1300" dirty="0"/>
              <a:t> CORRELATED SUBQUERY</a:t>
            </a:r>
            <a:r>
              <a:rPr lang="ko-KR" altLang="en-US" sz="1300" dirty="0"/>
              <a:t>를 먼저 해석하면 됨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548815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4. INLINE VIEW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10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7B3A7EA-DB69-457E-A488-35697F0D24D3}"/>
              </a:ext>
            </a:extLst>
          </p:cNvPr>
          <p:cNvGrpSpPr/>
          <p:nvPr/>
        </p:nvGrpSpPr>
        <p:grpSpPr>
          <a:xfrm>
            <a:off x="363984" y="662188"/>
            <a:ext cx="3105293" cy="5084558"/>
            <a:chOff x="241899" y="1006378"/>
            <a:chExt cx="3105293" cy="508455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7FF9BC-037B-4D9F-8D39-23C63E247339}"/>
                </a:ext>
              </a:extLst>
            </p:cNvPr>
            <p:cNvSpPr/>
            <p:nvPr/>
          </p:nvSpPr>
          <p:spPr>
            <a:xfrm>
              <a:off x="250287" y="1338634"/>
              <a:ext cx="3096905" cy="47523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5" name="자유형 23">
              <a:extLst>
                <a:ext uri="{FF2B5EF4-FFF2-40B4-BE49-F238E27FC236}">
                  <a16:creationId xmlns:a16="http://schemas.microsoft.com/office/drawing/2014/main" id="{D62A1E1C-CFD2-4875-9DBB-8B8700B09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1899" y="1006378"/>
              <a:ext cx="1754682" cy="323866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두 테이블 </a:t>
              </a: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JOIN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D3408C1-7359-4E06-B8E4-59CEBFD0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7140" y="1455445"/>
              <a:ext cx="2743200" cy="26384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A56EF4C-D9B1-47A2-8980-3254AFB63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140" y="4093870"/>
              <a:ext cx="1838325" cy="1885950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0FF33FF-9B54-4A93-8EEA-66899BCD03B7}"/>
              </a:ext>
            </a:extLst>
          </p:cNvPr>
          <p:cNvSpPr txBox="1"/>
          <p:nvPr/>
        </p:nvSpPr>
        <p:spPr>
          <a:xfrm>
            <a:off x="3859886" y="1567887"/>
            <a:ext cx="5496889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해당 결과를 기반으로</a:t>
            </a:r>
            <a:r>
              <a:rPr lang="en-US" altLang="ko-KR" sz="1200" dirty="0"/>
              <a:t> A_CNT,</a:t>
            </a:r>
            <a:r>
              <a:rPr lang="ko-KR" altLang="en-US" sz="1200" dirty="0"/>
              <a:t> </a:t>
            </a:r>
            <a:r>
              <a:rPr lang="en-US" altLang="ko-KR" sz="1200" dirty="0"/>
              <a:t>B_CNT,</a:t>
            </a:r>
            <a:r>
              <a:rPr lang="ko-KR" altLang="en-US" sz="1200" dirty="0"/>
              <a:t> </a:t>
            </a:r>
            <a:r>
              <a:rPr lang="en-US" altLang="ko-KR" sz="1200" dirty="0"/>
              <a:t>C_CNT, D_CNT, F_CNT</a:t>
            </a:r>
            <a:r>
              <a:rPr lang="ko-KR" altLang="en-US" sz="1200" dirty="0"/>
              <a:t>컬럼을 생성하여</a:t>
            </a:r>
            <a:r>
              <a:rPr lang="en-US" altLang="ko-KR" sz="12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최종 </a:t>
            </a:r>
            <a:r>
              <a:rPr lang="en-US" altLang="ko-KR" sz="1200" dirty="0"/>
              <a:t>PIVOT_TABLE</a:t>
            </a:r>
            <a:r>
              <a:rPr lang="ko-KR" altLang="en-US" sz="1200" dirty="0"/>
              <a:t>을 만들기 위한 </a:t>
            </a:r>
            <a:r>
              <a:rPr lang="en-US" altLang="ko-KR" sz="1200" dirty="0"/>
              <a:t>TMP_PIVOT_TABLE</a:t>
            </a:r>
            <a:r>
              <a:rPr lang="ko-KR" altLang="en-US" sz="1200" dirty="0"/>
              <a:t>을 산출하는 방법은</a:t>
            </a:r>
            <a:r>
              <a:rPr lang="en-US" altLang="ko-KR" sz="1200" dirty="0"/>
              <a:t>?</a:t>
            </a:r>
          </a:p>
        </p:txBody>
      </p:sp>
      <p:sp>
        <p:nvSpPr>
          <p:cNvPr id="20" name="원호 19">
            <a:extLst>
              <a:ext uri="{FF2B5EF4-FFF2-40B4-BE49-F238E27FC236}">
                <a16:creationId xmlns:a16="http://schemas.microsoft.com/office/drawing/2014/main" id="{F3AFDC0E-C2CB-4800-82D1-AF82C67559E7}"/>
              </a:ext>
            </a:extLst>
          </p:cNvPr>
          <p:cNvSpPr/>
          <p:nvPr/>
        </p:nvSpPr>
        <p:spPr>
          <a:xfrm rot="18398791">
            <a:off x="3410122" y="1484450"/>
            <a:ext cx="699118" cy="686475"/>
          </a:xfrm>
          <a:prstGeom prst="arc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15">
            <a:extLst>
              <a:ext uri="{FF2B5EF4-FFF2-40B4-BE49-F238E27FC236}">
                <a16:creationId xmlns:a16="http://schemas.microsoft.com/office/drawing/2014/main" id="{A8701E3A-76E2-4977-A977-9993E4C93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094983"/>
              </p:ext>
            </p:extLst>
          </p:nvPr>
        </p:nvGraphicFramePr>
        <p:xfrm>
          <a:off x="4243716" y="2404036"/>
          <a:ext cx="4660284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714">
                  <a:extLst>
                    <a:ext uri="{9D8B030D-6E8A-4147-A177-3AD203B41FA5}">
                      <a16:colId xmlns:a16="http://schemas.microsoft.com/office/drawing/2014/main" val="3358441181"/>
                    </a:ext>
                  </a:extLst>
                </a:gridCol>
                <a:gridCol w="776714">
                  <a:extLst>
                    <a:ext uri="{9D8B030D-6E8A-4147-A177-3AD203B41FA5}">
                      <a16:colId xmlns:a16="http://schemas.microsoft.com/office/drawing/2014/main" val="3233423835"/>
                    </a:ext>
                  </a:extLst>
                </a:gridCol>
                <a:gridCol w="776714">
                  <a:extLst>
                    <a:ext uri="{9D8B030D-6E8A-4147-A177-3AD203B41FA5}">
                      <a16:colId xmlns:a16="http://schemas.microsoft.com/office/drawing/2014/main" val="3517793402"/>
                    </a:ext>
                  </a:extLst>
                </a:gridCol>
                <a:gridCol w="776714">
                  <a:extLst>
                    <a:ext uri="{9D8B030D-6E8A-4147-A177-3AD203B41FA5}">
                      <a16:colId xmlns:a16="http://schemas.microsoft.com/office/drawing/2014/main" val="2840015412"/>
                    </a:ext>
                  </a:extLst>
                </a:gridCol>
                <a:gridCol w="776714">
                  <a:extLst>
                    <a:ext uri="{9D8B030D-6E8A-4147-A177-3AD203B41FA5}">
                      <a16:colId xmlns:a16="http://schemas.microsoft.com/office/drawing/2014/main" val="1198661538"/>
                    </a:ext>
                  </a:extLst>
                </a:gridCol>
                <a:gridCol w="776714">
                  <a:extLst>
                    <a:ext uri="{9D8B030D-6E8A-4147-A177-3AD203B41FA5}">
                      <a16:colId xmlns:a16="http://schemas.microsoft.com/office/drawing/2014/main" val="3774359046"/>
                    </a:ext>
                  </a:extLst>
                </a:gridCol>
              </a:tblGrid>
              <a:tr h="247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SNAME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A_CNT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B_CNT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C_CNT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D_CNT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F_CNT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241958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강아영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9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469943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강아영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6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1772017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강아영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13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460844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강아영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876657"/>
                  </a:ext>
                </a:extLst>
              </a:tr>
            </a:tbl>
          </a:graphicData>
        </a:graphic>
      </p:graphicFrame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1D8F358C-9FCA-484F-9719-07861452900C}"/>
              </a:ext>
            </a:extLst>
          </p:cNvPr>
          <p:cNvSpPr/>
          <p:nvPr/>
        </p:nvSpPr>
        <p:spPr>
          <a:xfrm>
            <a:off x="6531616" y="4009001"/>
            <a:ext cx="111771" cy="8629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B0C06A8A-07F5-4090-8A21-260702EF04FA}"/>
              </a:ext>
            </a:extLst>
          </p:cNvPr>
          <p:cNvSpPr/>
          <p:nvPr/>
        </p:nvSpPr>
        <p:spPr>
          <a:xfrm>
            <a:off x="6531616" y="4185536"/>
            <a:ext cx="111771" cy="8629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BD8B8F18-1BC0-4F83-94FC-B5E0A34847BC}"/>
              </a:ext>
            </a:extLst>
          </p:cNvPr>
          <p:cNvSpPr/>
          <p:nvPr/>
        </p:nvSpPr>
        <p:spPr>
          <a:xfrm>
            <a:off x="6531616" y="4362071"/>
            <a:ext cx="111771" cy="8629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95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4. INLINE VIEW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11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9DDE5E4-F494-4A2E-BC91-8770FC94417A}"/>
              </a:ext>
            </a:extLst>
          </p:cNvPr>
          <p:cNvGrpSpPr/>
          <p:nvPr/>
        </p:nvGrpSpPr>
        <p:grpSpPr>
          <a:xfrm>
            <a:off x="999219" y="888931"/>
            <a:ext cx="7915949" cy="4169629"/>
            <a:chOff x="372374" y="939266"/>
            <a:chExt cx="7915949" cy="416962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7B3A7EA-DB69-457E-A488-35697F0D24D3}"/>
                </a:ext>
              </a:extLst>
            </p:cNvPr>
            <p:cNvGrpSpPr/>
            <p:nvPr/>
          </p:nvGrpSpPr>
          <p:grpSpPr>
            <a:xfrm>
              <a:off x="372374" y="939266"/>
              <a:ext cx="7915949" cy="4169629"/>
              <a:chOff x="247274" y="1006378"/>
              <a:chExt cx="5071346" cy="491625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7FF9BC-037B-4D9F-8D39-23C63E247339}"/>
                  </a:ext>
                </a:extLst>
              </p:cNvPr>
              <p:cNvSpPr/>
              <p:nvPr/>
            </p:nvSpPr>
            <p:spPr>
              <a:xfrm>
                <a:off x="250287" y="1338633"/>
                <a:ext cx="5068333" cy="458399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sp>
            <p:nvSpPr>
              <p:cNvPr id="15" name="자유형 23">
                <a:extLst>
                  <a:ext uri="{FF2B5EF4-FFF2-40B4-BE49-F238E27FC236}">
                    <a16:creationId xmlns:a16="http://schemas.microsoft.com/office/drawing/2014/main" id="{D62A1E1C-CFD2-4875-9DBB-8B8700B0962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47274" y="1006378"/>
                <a:ext cx="970680" cy="323866"/>
              </a:xfrm>
              <a:custGeom>
                <a:avLst/>
                <a:gdLst>
                  <a:gd name="connsiteX0" fmla="*/ 48729 w 1587995"/>
                  <a:gd name="connsiteY0" fmla="*/ 0 h 292361"/>
                  <a:gd name="connsiteX1" fmla="*/ 1539267 w 1587995"/>
                  <a:gd name="connsiteY1" fmla="*/ 0 h 292361"/>
                  <a:gd name="connsiteX2" fmla="*/ 1587995 w 1587995"/>
                  <a:gd name="connsiteY2" fmla="*/ 48728 h 292361"/>
                  <a:gd name="connsiteX3" fmla="*/ 1587995 w 1587995"/>
                  <a:gd name="connsiteY3" fmla="*/ 243633 h 292361"/>
                  <a:gd name="connsiteX4" fmla="*/ 1587994 w 1587995"/>
                  <a:gd name="connsiteY4" fmla="*/ 243636 h 292361"/>
                  <a:gd name="connsiteX5" fmla="*/ 1587994 w 1587995"/>
                  <a:gd name="connsiteY5" fmla="*/ 292361 h 292361"/>
                  <a:gd name="connsiteX6" fmla="*/ 1539267 w 1587995"/>
                  <a:gd name="connsiteY6" fmla="*/ 292361 h 292361"/>
                  <a:gd name="connsiteX7" fmla="*/ 48729 w 1587995"/>
                  <a:gd name="connsiteY7" fmla="*/ 292361 h 292361"/>
                  <a:gd name="connsiteX8" fmla="*/ 0 w 1587995"/>
                  <a:gd name="connsiteY8" fmla="*/ 292361 h 292361"/>
                  <a:gd name="connsiteX9" fmla="*/ 0 w 1587995"/>
                  <a:gd name="connsiteY9" fmla="*/ 152400 h 292361"/>
                  <a:gd name="connsiteX10" fmla="*/ 1 w 1587995"/>
                  <a:gd name="connsiteY10" fmla="*/ 152400 h 292361"/>
                  <a:gd name="connsiteX11" fmla="*/ 1 w 1587995"/>
                  <a:gd name="connsiteY11" fmla="*/ 48728 h 292361"/>
                  <a:gd name="connsiteX12" fmla="*/ 48729 w 1587995"/>
                  <a:gd name="connsiteY12" fmla="*/ 0 h 29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87995" h="292361">
                    <a:moveTo>
                      <a:pt x="48729" y="0"/>
                    </a:moveTo>
                    <a:lnTo>
                      <a:pt x="1539267" y="0"/>
                    </a:lnTo>
                    <a:cubicBezTo>
                      <a:pt x="1566179" y="0"/>
                      <a:pt x="1587995" y="21816"/>
                      <a:pt x="1587995" y="48728"/>
                    </a:cubicBezTo>
                    <a:lnTo>
                      <a:pt x="1587995" y="243633"/>
                    </a:lnTo>
                    <a:lnTo>
                      <a:pt x="1587994" y="243636"/>
                    </a:lnTo>
                    <a:lnTo>
                      <a:pt x="1587994" y="292361"/>
                    </a:lnTo>
                    <a:lnTo>
                      <a:pt x="1539267" y="292361"/>
                    </a:lnTo>
                    <a:lnTo>
                      <a:pt x="48729" y="292361"/>
                    </a:lnTo>
                    <a:lnTo>
                      <a:pt x="0" y="292361"/>
                    </a:lnTo>
                    <a:lnTo>
                      <a:pt x="0" y="152400"/>
                    </a:lnTo>
                    <a:lnTo>
                      <a:pt x="1" y="152400"/>
                    </a:lnTo>
                    <a:lnTo>
                      <a:pt x="1" y="48728"/>
                    </a:lnTo>
                    <a:cubicBezTo>
                      <a:pt x="1" y="21816"/>
                      <a:pt x="21817" y="0"/>
                      <a:pt x="48729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algn="ctr">
                <a:solidFill>
                  <a:srgbClr val="00206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72000" tIns="36000" rIns="72000" bIns="36000" anchor="ctr">
                <a:noAutofit/>
              </a:bodyPr>
              <a:lstStyle/>
              <a:p>
                <a:pPr marR="0" lvl="0" algn="ctr" defTabSz="411163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SzPct val="90000"/>
                  <a:tabLst>
                    <a:tab pos="85725" algn="l"/>
                  </a:tabLst>
                  <a:defRPr/>
                </a:pPr>
                <a:r>
                  <a:rPr kumimoji="1" lang="en-US" altLang="ko-KR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나눔고딕" panose="020B0600000101010101" charset="-127"/>
                    <a:ea typeface="나눔고딕" panose="020B0600000101010101" charset="-127"/>
                  </a:rPr>
                  <a:t>INLINE VIEW</a:t>
                </a:r>
              </a:p>
            </p:txBody>
          </p:sp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6AE32D4-5D91-48E5-8AD4-112E562B4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4230" y="1456691"/>
              <a:ext cx="3427566" cy="3517981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A5552EF-CB3B-4999-82D7-A946513F1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44479" y="1514475"/>
              <a:ext cx="3581400" cy="1914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1507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4. INLINE VIEW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12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9DDE5E4-F494-4A2E-BC91-8770FC94417A}"/>
              </a:ext>
            </a:extLst>
          </p:cNvPr>
          <p:cNvGrpSpPr/>
          <p:nvPr/>
        </p:nvGrpSpPr>
        <p:grpSpPr>
          <a:xfrm>
            <a:off x="999217" y="888931"/>
            <a:ext cx="7915951" cy="4169629"/>
            <a:chOff x="372372" y="939266"/>
            <a:chExt cx="7915951" cy="416962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7B3A7EA-DB69-457E-A488-35697F0D24D3}"/>
                </a:ext>
              </a:extLst>
            </p:cNvPr>
            <p:cNvGrpSpPr/>
            <p:nvPr/>
          </p:nvGrpSpPr>
          <p:grpSpPr>
            <a:xfrm>
              <a:off x="372372" y="939266"/>
              <a:ext cx="7915951" cy="4169629"/>
              <a:chOff x="247273" y="1006378"/>
              <a:chExt cx="5071347" cy="491625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7FF9BC-037B-4D9F-8D39-23C63E247339}"/>
                  </a:ext>
                </a:extLst>
              </p:cNvPr>
              <p:cNvSpPr/>
              <p:nvPr/>
            </p:nvSpPr>
            <p:spPr>
              <a:xfrm>
                <a:off x="250287" y="1338633"/>
                <a:ext cx="5068333" cy="458399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sp>
            <p:nvSpPr>
              <p:cNvPr id="15" name="자유형 23">
                <a:extLst>
                  <a:ext uri="{FF2B5EF4-FFF2-40B4-BE49-F238E27FC236}">
                    <a16:creationId xmlns:a16="http://schemas.microsoft.com/office/drawing/2014/main" id="{D62A1E1C-CFD2-4875-9DBB-8B8700B0962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47273" y="1006378"/>
                <a:ext cx="970680" cy="323866"/>
              </a:xfrm>
              <a:custGeom>
                <a:avLst/>
                <a:gdLst>
                  <a:gd name="connsiteX0" fmla="*/ 48729 w 1587995"/>
                  <a:gd name="connsiteY0" fmla="*/ 0 h 292361"/>
                  <a:gd name="connsiteX1" fmla="*/ 1539267 w 1587995"/>
                  <a:gd name="connsiteY1" fmla="*/ 0 h 292361"/>
                  <a:gd name="connsiteX2" fmla="*/ 1587995 w 1587995"/>
                  <a:gd name="connsiteY2" fmla="*/ 48728 h 292361"/>
                  <a:gd name="connsiteX3" fmla="*/ 1587995 w 1587995"/>
                  <a:gd name="connsiteY3" fmla="*/ 243633 h 292361"/>
                  <a:gd name="connsiteX4" fmla="*/ 1587994 w 1587995"/>
                  <a:gd name="connsiteY4" fmla="*/ 243636 h 292361"/>
                  <a:gd name="connsiteX5" fmla="*/ 1587994 w 1587995"/>
                  <a:gd name="connsiteY5" fmla="*/ 292361 h 292361"/>
                  <a:gd name="connsiteX6" fmla="*/ 1539267 w 1587995"/>
                  <a:gd name="connsiteY6" fmla="*/ 292361 h 292361"/>
                  <a:gd name="connsiteX7" fmla="*/ 48729 w 1587995"/>
                  <a:gd name="connsiteY7" fmla="*/ 292361 h 292361"/>
                  <a:gd name="connsiteX8" fmla="*/ 0 w 1587995"/>
                  <a:gd name="connsiteY8" fmla="*/ 292361 h 292361"/>
                  <a:gd name="connsiteX9" fmla="*/ 0 w 1587995"/>
                  <a:gd name="connsiteY9" fmla="*/ 152400 h 292361"/>
                  <a:gd name="connsiteX10" fmla="*/ 1 w 1587995"/>
                  <a:gd name="connsiteY10" fmla="*/ 152400 h 292361"/>
                  <a:gd name="connsiteX11" fmla="*/ 1 w 1587995"/>
                  <a:gd name="connsiteY11" fmla="*/ 48728 h 292361"/>
                  <a:gd name="connsiteX12" fmla="*/ 48729 w 1587995"/>
                  <a:gd name="connsiteY12" fmla="*/ 0 h 29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87995" h="292361">
                    <a:moveTo>
                      <a:pt x="48729" y="0"/>
                    </a:moveTo>
                    <a:lnTo>
                      <a:pt x="1539267" y="0"/>
                    </a:lnTo>
                    <a:cubicBezTo>
                      <a:pt x="1566179" y="0"/>
                      <a:pt x="1587995" y="21816"/>
                      <a:pt x="1587995" y="48728"/>
                    </a:cubicBezTo>
                    <a:lnTo>
                      <a:pt x="1587995" y="243633"/>
                    </a:lnTo>
                    <a:lnTo>
                      <a:pt x="1587994" y="243636"/>
                    </a:lnTo>
                    <a:lnTo>
                      <a:pt x="1587994" y="292361"/>
                    </a:lnTo>
                    <a:lnTo>
                      <a:pt x="1539267" y="292361"/>
                    </a:lnTo>
                    <a:lnTo>
                      <a:pt x="48729" y="292361"/>
                    </a:lnTo>
                    <a:lnTo>
                      <a:pt x="0" y="292361"/>
                    </a:lnTo>
                    <a:lnTo>
                      <a:pt x="0" y="152400"/>
                    </a:lnTo>
                    <a:lnTo>
                      <a:pt x="1" y="152400"/>
                    </a:lnTo>
                    <a:lnTo>
                      <a:pt x="1" y="48728"/>
                    </a:lnTo>
                    <a:cubicBezTo>
                      <a:pt x="1" y="21816"/>
                      <a:pt x="21817" y="0"/>
                      <a:pt x="48729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algn="ctr">
                <a:solidFill>
                  <a:srgbClr val="00206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72000" tIns="36000" rIns="72000" bIns="36000" anchor="ctr">
                <a:noAutofit/>
              </a:bodyPr>
              <a:lstStyle/>
              <a:p>
                <a:pPr marR="0" lvl="0" algn="ctr" defTabSz="411163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SzPct val="90000"/>
                  <a:tabLst>
                    <a:tab pos="85725" algn="l"/>
                  </a:tabLst>
                  <a:defRPr/>
                </a:pPr>
                <a:r>
                  <a:rPr kumimoji="1" lang="en-US" altLang="ko-KR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나눔고딕" panose="020B0600000101010101" charset="-127"/>
                    <a:ea typeface="나눔고딕" panose="020B0600000101010101" charset="-127"/>
                  </a:rPr>
                  <a:t>INLINE VIEW</a:t>
                </a:r>
              </a:p>
            </p:txBody>
          </p:sp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6AE32D4-5D91-48E5-8AD4-112E562B4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4230" y="1456691"/>
              <a:ext cx="3427566" cy="3517981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A5552EF-CB3B-4999-82D7-A946513F1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44479" y="1514475"/>
              <a:ext cx="3581400" cy="1914525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B71D0F9-C78B-4F49-A8DF-A0D9FAB3BA58}"/>
              </a:ext>
            </a:extLst>
          </p:cNvPr>
          <p:cNvSpPr txBox="1"/>
          <p:nvPr/>
        </p:nvSpPr>
        <p:spPr>
          <a:xfrm>
            <a:off x="1161075" y="5587405"/>
            <a:ext cx="6849054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해당 </a:t>
            </a:r>
            <a:r>
              <a:rPr lang="en-US" altLang="ko-KR" sz="1500" dirty="0"/>
              <a:t>TMP_PIVOT_TABLE</a:t>
            </a:r>
            <a:r>
              <a:rPr lang="ko-KR" altLang="en-US" sz="1500" dirty="0"/>
              <a:t>을 기반으로</a:t>
            </a:r>
            <a:r>
              <a:rPr lang="en-US" altLang="ko-KR" sz="1500" dirty="0"/>
              <a:t>, FINAL_PIVOT_TABLE</a:t>
            </a:r>
            <a:r>
              <a:rPr lang="ko-KR" altLang="en-US" sz="1500" dirty="0"/>
              <a:t>을 생성하는 방법은</a:t>
            </a:r>
            <a:r>
              <a:rPr lang="en-US" altLang="ko-KR" sz="1500" dirty="0"/>
              <a:t>?</a:t>
            </a:r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954B80F3-E5EB-450F-B6F5-1F6C1BB1127D}"/>
              </a:ext>
            </a:extLst>
          </p:cNvPr>
          <p:cNvSpPr/>
          <p:nvPr/>
        </p:nvSpPr>
        <p:spPr>
          <a:xfrm rot="13002342">
            <a:off x="1364966" y="4902424"/>
            <a:ext cx="766877" cy="784042"/>
          </a:xfrm>
          <a:prstGeom prst="arc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74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4. INLINE VIEW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13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564D558-3EA1-4513-9FA4-66DA304D230B}"/>
              </a:ext>
            </a:extLst>
          </p:cNvPr>
          <p:cNvGrpSpPr/>
          <p:nvPr/>
        </p:nvGrpSpPr>
        <p:grpSpPr>
          <a:xfrm>
            <a:off x="363984" y="796652"/>
            <a:ext cx="3925119" cy="4974974"/>
            <a:chOff x="579769" y="888931"/>
            <a:chExt cx="3925119" cy="497497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7B3A7EA-DB69-457E-A488-35697F0D24D3}"/>
                </a:ext>
              </a:extLst>
            </p:cNvPr>
            <p:cNvGrpSpPr/>
            <p:nvPr/>
          </p:nvGrpSpPr>
          <p:grpSpPr>
            <a:xfrm>
              <a:off x="579769" y="888931"/>
              <a:ext cx="3925119" cy="4974974"/>
              <a:chOff x="247274" y="1006378"/>
              <a:chExt cx="2514624" cy="5865801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7FF9BC-037B-4D9F-8D39-23C63E247339}"/>
                  </a:ext>
                </a:extLst>
              </p:cNvPr>
              <p:cNvSpPr/>
              <p:nvPr/>
            </p:nvSpPr>
            <p:spPr>
              <a:xfrm>
                <a:off x="250287" y="1338633"/>
                <a:ext cx="2511611" cy="5533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sp>
            <p:nvSpPr>
              <p:cNvPr id="15" name="자유형 23">
                <a:extLst>
                  <a:ext uri="{FF2B5EF4-FFF2-40B4-BE49-F238E27FC236}">
                    <a16:creationId xmlns:a16="http://schemas.microsoft.com/office/drawing/2014/main" id="{D62A1E1C-CFD2-4875-9DBB-8B8700B0962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47274" y="1006378"/>
                <a:ext cx="970680" cy="323866"/>
              </a:xfrm>
              <a:custGeom>
                <a:avLst/>
                <a:gdLst>
                  <a:gd name="connsiteX0" fmla="*/ 48729 w 1587995"/>
                  <a:gd name="connsiteY0" fmla="*/ 0 h 292361"/>
                  <a:gd name="connsiteX1" fmla="*/ 1539267 w 1587995"/>
                  <a:gd name="connsiteY1" fmla="*/ 0 h 292361"/>
                  <a:gd name="connsiteX2" fmla="*/ 1587995 w 1587995"/>
                  <a:gd name="connsiteY2" fmla="*/ 48728 h 292361"/>
                  <a:gd name="connsiteX3" fmla="*/ 1587995 w 1587995"/>
                  <a:gd name="connsiteY3" fmla="*/ 243633 h 292361"/>
                  <a:gd name="connsiteX4" fmla="*/ 1587994 w 1587995"/>
                  <a:gd name="connsiteY4" fmla="*/ 243636 h 292361"/>
                  <a:gd name="connsiteX5" fmla="*/ 1587994 w 1587995"/>
                  <a:gd name="connsiteY5" fmla="*/ 292361 h 292361"/>
                  <a:gd name="connsiteX6" fmla="*/ 1539267 w 1587995"/>
                  <a:gd name="connsiteY6" fmla="*/ 292361 h 292361"/>
                  <a:gd name="connsiteX7" fmla="*/ 48729 w 1587995"/>
                  <a:gd name="connsiteY7" fmla="*/ 292361 h 292361"/>
                  <a:gd name="connsiteX8" fmla="*/ 0 w 1587995"/>
                  <a:gd name="connsiteY8" fmla="*/ 292361 h 292361"/>
                  <a:gd name="connsiteX9" fmla="*/ 0 w 1587995"/>
                  <a:gd name="connsiteY9" fmla="*/ 152400 h 292361"/>
                  <a:gd name="connsiteX10" fmla="*/ 1 w 1587995"/>
                  <a:gd name="connsiteY10" fmla="*/ 152400 h 292361"/>
                  <a:gd name="connsiteX11" fmla="*/ 1 w 1587995"/>
                  <a:gd name="connsiteY11" fmla="*/ 48728 h 292361"/>
                  <a:gd name="connsiteX12" fmla="*/ 48729 w 1587995"/>
                  <a:gd name="connsiteY12" fmla="*/ 0 h 29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87995" h="292361">
                    <a:moveTo>
                      <a:pt x="48729" y="0"/>
                    </a:moveTo>
                    <a:lnTo>
                      <a:pt x="1539267" y="0"/>
                    </a:lnTo>
                    <a:cubicBezTo>
                      <a:pt x="1566179" y="0"/>
                      <a:pt x="1587995" y="21816"/>
                      <a:pt x="1587995" y="48728"/>
                    </a:cubicBezTo>
                    <a:lnTo>
                      <a:pt x="1587995" y="243633"/>
                    </a:lnTo>
                    <a:lnTo>
                      <a:pt x="1587994" y="243636"/>
                    </a:lnTo>
                    <a:lnTo>
                      <a:pt x="1587994" y="292361"/>
                    </a:lnTo>
                    <a:lnTo>
                      <a:pt x="1539267" y="292361"/>
                    </a:lnTo>
                    <a:lnTo>
                      <a:pt x="48729" y="292361"/>
                    </a:lnTo>
                    <a:lnTo>
                      <a:pt x="0" y="292361"/>
                    </a:lnTo>
                    <a:lnTo>
                      <a:pt x="0" y="152400"/>
                    </a:lnTo>
                    <a:lnTo>
                      <a:pt x="1" y="152400"/>
                    </a:lnTo>
                    <a:lnTo>
                      <a:pt x="1" y="48728"/>
                    </a:lnTo>
                    <a:cubicBezTo>
                      <a:pt x="1" y="21816"/>
                      <a:pt x="21817" y="0"/>
                      <a:pt x="48729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algn="ctr">
                <a:solidFill>
                  <a:srgbClr val="00206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72000" tIns="36000" rIns="72000" bIns="36000" anchor="ctr">
                <a:noAutofit/>
              </a:bodyPr>
              <a:lstStyle/>
              <a:p>
                <a:pPr marR="0" lvl="0" algn="ctr" defTabSz="411163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SzPct val="90000"/>
                  <a:tabLst>
                    <a:tab pos="85725" algn="l"/>
                  </a:tabLst>
                  <a:defRPr/>
                </a:pPr>
                <a:r>
                  <a:rPr kumimoji="1" lang="en-US" altLang="ko-KR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나눔고딕" panose="020B0600000101010101" charset="-127"/>
                    <a:ea typeface="나눔고딕" panose="020B0600000101010101" charset="-127"/>
                  </a:rPr>
                  <a:t>INLINE VIEW</a:t>
                </a:r>
              </a:p>
            </p:txBody>
          </p:sp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D0957E2-39BA-43CF-BBCB-B9474AC53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4047" y="1298314"/>
              <a:ext cx="2846955" cy="3760248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E7B6769-F938-4592-800B-2AF2D456B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4047" y="5177098"/>
              <a:ext cx="3657600" cy="590550"/>
            </a:xfrm>
            <a:prstGeom prst="rect">
              <a:avLst/>
            </a:prstGeom>
          </p:spPr>
        </p:pic>
      </p:grpSp>
      <p:sp>
        <p:nvSpPr>
          <p:cNvPr id="18" name="원호 17">
            <a:extLst>
              <a:ext uri="{FF2B5EF4-FFF2-40B4-BE49-F238E27FC236}">
                <a16:creationId xmlns:a16="http://schemas.microsoft.com/office/drawing/2014/main" id="{17C3D1B0-38F0-408A-B56E-72E75252FBC3}"/>
              </a:ext>
            </a:extLst>
          </p:cNvPr>
          <p:cNvSpPr/>
          <p:nvPr/>
        </p:nvSpPr>
        <p:spPr>
          <a:xfrm rot="19523944">
            <a:off x="4114631" y="1314253"/>
            <a:ext cx="766877" cy="784042"/>
          </a:xfrm>
          <a:prstGeom prst="arc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44EF76-54A4-4514-A7D8-DA8182FF4FA1}"/>
              </a:ext>
            </a:extLst>
          </p:cNvPr>
          <p:cNvSpPr txBox="1"/>
          <p:nvPr/>
        </p:nvSpPr>
        <p:spPr>
          <a:xfrm>
            <a:off x="4393524" y="1570272"/>
            <a:ext cx="5257465" cy="24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INLINE VIEW</a:t>
            </a:r>
            <a:r>
              <a:rPr lang="ko-KR" altLang="en-US" sz="1300" dirty="0"/>
              <a:t>를 중첩해서 사용하여</a:t>
            </a:r>
            <a:r>
              <a:rPr lang="en-US" altLang="ko-KR" sz="1300" dirty="0"/>
              <a:t> </a:t>
            </a:r>
            <a:r>
              <a:rPr lang="ko-KR" altLang="en-US" sz="1300" dirty="0"/>
              <a:t>최종 </a:t>
            </a:r>
            <a:r>
              <a:rPr lang="en-US" altLang="ko-KR" sz="1300" dirty="0"/>
              <a:t>PIVOT_TABLE</a:t>
            </a:r>
            <a:r>
              <a:rPr lang="ko-KR" altLang="en-US" sz="1300" dirty="0"/>
              <a:t>을 산출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특정 쿼리에 여러 번의 연산과정이 포함돼야 하는 경우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</a:t>
            </a:r>
            <a:r>
              <a:rPr lang="ko-KR" altLang="en-US" sz="1300" dirty="0"/>
              <a:t>해당 쿼리를 중첩된 </a:t>
            </a:r>
            <a:r>
              <a:rPr lang="en-US" altLang="ko-KR" sz="1300" dirty="0"/>
              <a:t>INLINE VIEW</a:t>
            </a:r>
            <a:r>
              <a:rPr lang="ko-KR" altLang="en-US" sz="1300" dirty="0"/>
              <a:t>로 작성하면</a:t>
            </a:r>
            <a:r>
              <a:rPr lang="en-US" altLang="ko-KR" sz="13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</a:t>
            </a:r>
            <a:r>
              <a:rPr lang="ko-KR" altLang="en-US" sz="1300" dirty="0"/>
              <a:t>쿼리 테스트 시 중간 연산과정을 확인하기 쉬워 짐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rgbClr val="FF0000"/>
                </a:solidFill>
              </a:rPr>
              <a:t>이런 이점을 활용하여</a:t>
            </a:r>
            <a:r>
              <a:rPr lang="en-US" altLang="ko-KR" sz="1300" b="1" dirty="0">
                <a:solidFill>
                  <a:srgbClr val="FF0000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FF0000"/>
                </a:solidFill>
              </a:rPr>
              <a:t>     </a:t>
            </a:r>
            <a:r>
              <a:rPr lang="ko-KR" altLang="en-US" sz="1300" b="1" dirty="0">
                <a:solidFill>
                  <a:srgbClr val="FF0000"/>
                </a:solidFill>
              </a:rPr>
              <a:t>하나의 </a:t>
            </a:r>
            <a:r>
              <a:rPr lang="en-US" altLang="ko-KR" sz="1300" b="1" dirty="0">
                <a:solidFill>
                  <a:srgbClr val="FF0000"/>
                </a:solidFill>
              </a:rPr>
              <a:t>MAIN QUERY</a:t>
            </a:r>
            <a:r>
              <a:rPr lang="ko-KR" altLang="en-US" sz="1300" b="1" dirty="0">
                <a:solidFill>
                  <a:srgbClr val="FF0000"/>
                </a:solidFill>
              </a:rPr>
              <a:t>로 결과를 산출할 수 있음에도 불구하고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FF0000"/>
                </a:solidFill>
              </a:rPr>
              <a:t>     </a:t>
            </a:r>
            <a:r>
              <a:rPr lang="ko-KR" altLang="en-US" sz="1300" b="1" dirty="0">
                <a:solidFill>
                  <a:srgbClr val="FF0000"/>
                </a:solidFill>
              </a:rPr>
              <a:t>여러 </a:t>
            </a:r>
            <a:r>
              <a:rPr lang="en-US" altLang="ko-KR" sz="1300" b="1" dirty="0">
                <a:solidFill>
                  <a:srgbClr val="FF0000"/>
                </a:solidFill>
              </a:rPr>
              <a:t>INLINE VIEW</a:t>
            </a:r>
            <a:r>
              <a:rPr lang="ko-KR" altLang="en-US" sz="1300" b="1" dirty="0">
                <a:solidFill>
                  <a:srgbClr val="FF0000"/>
                </a:solidFill>
              </a:rPr>
              <a:t>로 구성하는 것은 추천하지 않음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rgbClr val="FF0000"/>
                </a:solidFill>
              </a:rPr>
              <a:t>VIEW</a:t>
            </a:r>
            <a:r>
              <a:rPr lang="ko-KR" altLang="en-US" sz="1300" b="1" dirty="0">
                <a:solidFill>
                  <a:srgbClr val="FF0000"/>
                </a:solidFill>
              </a:rPr>
              <a:t>를 사용하면</a:t>
            </a:r>
            <a:r>
              <a:rPr lang="en-US" altLang="ko-KR" sz="1300" b="1" dirty="0">
                <a:solidFill>
                  <a:srgbClr val="FF0000"/>
                </a:solidFill>
              </a:rPr>
              <a:t> </a:t>
            </a:r>
            <a:r>
              <a:rPr lang="ko-KR" altLang="en-US" sz="1300" b="1" dirty="0">
                <a:solidFill>
                  <a:srgbClr val="FF0000"/>
                </a:solidFill>
              </a:rPr>
              <a:t>속도 저하가 발생할 확률이 높음</a:t>
            </a:r>
            <a:endParaRPr lang="en-US" altLang="ko-KR" sz="13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695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4. INLINE VIEW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14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A1F6BB2-9345-4479-8828-ED760F80412C}"/>
              </a:ext>
            </a:extLst>
          </p:cNvPr>
          <p:cNvGrpSpPr/>
          <p:nvPr/>
        </p:nvGrpSpPr>
        <p:grpSpPr>
          <a:xfrm>
            <a:off x="3350465" y="732055"/>
            <a:ext cx="2857388" cy="4504656"/>
            <a:chOff x="363984" y="717179"/>
            <a:chExt cx="2857388" cy="450465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7FF9BC-037B-4D9F-8D39-23C63E247339}"/>
                </a:ext>
              </a:extLst>
            </p:cNvPr>
            <p:cNvSpPr/>
            <p:nvPr/>
          </p:nvSpPr>
          <p:spPr>
            <a:xfrm>
              <a:off x="368687" y="1082331"/>
              <a:ext cx="2852685" cy="4139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85DD4E8-BB49-4A37-9BCE-E3DB1BFB5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651" y="1211379"/>
              <a:ext cx="1714500" cy="166687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853DDCC-D709-4E68-B5E1-F4D198E59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651" y="3011185"/>
              <a:ext cx="2543175" cy="2076450"/>
            </a:xfrm>
            <a:prstGeom prst="rect">
              <a:avLst/>
            </a:prstGeom>
          </p:spPr>
        </p:pic>
        <p:sp>
          <p:nvSpPr>
            <p:cNvPr id="17" name="자유형 23">
              <a:extLst>
                <a:ext uri="{FF2B5EF4-FFF2-40B4-BE49-F238E27FC236}">
                  <a16:creationId xmlns:a16="http://schemas.microsoft.com/office/drawing/2014/main" id="{4CBF6921-4D32-4F7B-965E-158D9DC182B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3984" y="717179"/>
              <a:ext cx="1708097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세 테이블 </a:t>
              </a: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JOIN </a:t>
              </a: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결과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560BE3A-B1DD-4AF0-ADCD-AB090006C91C}"/>
              </a:ext>
            </a:extLst>
          </p:cNvPr>
          <p:cNvGrpSpPr/>
          <p:nvPr/>
        </p:nvGrpSpPr>
        <p:grpSpPr>
          <a:xfrm>
            <a:off x="254020" y="732055"/>
            <a:ext cx="2861074" cy="5115001"/>
            <a:chOff x="3518268" y="695508"/>
            <a:chExt cx="2861074" cy="5115001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738E9B6-E4B1-458F-B178-CD692789E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57600" y="1104135"/>
              <a:ext cx="1708097" cy="2413431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62D69C83-1193-449A-9A0E-41DB35B96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7600" y="3616287"/>
              <a:ext cx="2590800" cy="2095500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44F9EED-A045-487F-A9DF-730FC840FBA0}"/>
                </a:ext>
              </a:extLst>
            </p:cNvPr>
            <p:cNvSpPr/>
            <p:nvPr/>
          </p:nvSpPr>
          <p:spPr>
            <a:xfrm>
              <a:off x="3526657" y="1066888"/>
              <a:ext cx="2852685" cy="47436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5" name="자유형 23">
              <a:extLst>
                <a:ext uri="{FF2B5EF4-FFF2-40B4-BE49-F238E27FC236}">
                  <a16:creationId xmlns:a16="http://schemas.microsoft.com/office/drawing/2014/main" id="{F8F965B6-6B3A-4C96-AEC0-86A97E7154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518268" y="695508"/>
              <a:ext cx="1950379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0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INLINE VIEW</a:t>
              </a:r>
              <a:r>
                <a:rPr kumimoji="1" lang="ko-KR" altLang="en-US" sz="10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 생성 후 </a:t>
              </a:r>
              <a:r>
                <a:rPr kumimoji="1" lang="en-US" altLang="ko-KR" sz="10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JOIN </a:t>
              </a:r>
              <a:r>
                <a:rPr kumimoji="1" lang="ko-KR" altLang="en-US" sz="10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결과</a:t>
              </a:r>
              <a:endParaRPr kumimoji="1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6FE3FD1-C74C-418B-8EF4-181E24513EC8}"/>
              </a:ext>
            </a:extLst>
          </p:cNvPr>
          <p:cNvSpPr txBox="1"/>
          <p:nvPr/>
        </p:nvSpPr>
        <p:spPr>
          <a:xfrm>
            <a:off x="6120277" y="1013317"/>
            <a:ext cx="3703643" cy="1441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두 </a:t>
            </a:r>
            <a:r>
              <a:rPr lang="en-US" altLang="ko-KR" sz="1200" dirty="0"/>
              <a:t>QUERY</a:t>
            </a:r>
            <a:r>
              <a:rPr lang="ko-KR" altLang="en-US" sz="1200" dirty="0"/>
              <a:t>의 결과는 동일함</a:t>
            </a:r>
            <a:endParaRPr lang="en-US" altLang="ko-KR" sz="1200" dirty="0"/>
          </a:p>
          <a:p>
            <a:pPr marL="28575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그러나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INLINE VIEW</a:t>
            </a:r>
            <a:r>
              <a:rPr lang="ko-KR" altLang="en-US" sz="1200" dirty="0"/>
              <a:t>를 사용한 왼쪽 로직보다</a:t>
            </a:r>
            <a:r>
              <a:rPr lang="en-US" altLang="ko-KR" sz="1200" dirty="0"/>
              <a:t>,</a:t>
            </a:r>
          </a:p>
          <a:p>
            <a:pPr marL="141750">
              <a:lnSpc>
                <a:spcPct val="150000"/>
              </a:lnSpc>
            </a:pPr>
            <a:r>
              <a:rPr lang="en-US" altLang="ko-KR" sz="1200" dirty="0"/>
              <a:t>   MAIN QUERY</a:t>
            </a:r>
            <a:r>
              <a:rPr lang="ko-KR" altLang="en-US" sz="1200" dirty="0"/>
              <a:t>만 활용한 오른쪽 로직이 더 빨리</a:t>
            </a:r>
            <a:endParaRPr lang="en-US" altLang="ko-KR" sz="1200" dirty="0"/>
          </a:p>
          <a:p>
            <a:pPr marL="141750">
              <a:lnSpc>
                <a:spcPct val="150000"/>
              </a:lnSpc>
            </a:pPr>
            <a:r>
              <a:rPr lang="en-US" altLang="ko-KR" sz="1200" dirty="0"/>
              <a:t>   </a:t>
            </a:r>
            <a:r>
              <a:rPr lang="ko-KR" altLang="en-US" sz="1200" dirty="0"/>
              <a:t>수행될 확률이 높음</a:t>
            </a:r>
            <a:endParaRPr lang="en-US" altLang="ko-KR" sz="1200" dirty="0"/>
          </a:p>
          <a:p>
            <a:pPr marL="141750">
              <a:lnSpc>
                <a:spcPct val="150000"/>
              </a:lnSpc>
            </a:pPr>
            <a:r>
              <a:rPr lang="en-US" altLang="ko-KR" sz="12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565416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5. NESTED SUBQUERY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15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83C1CDF-7BDE-467C-B6D7-47B20DD86B7E}"/>
              </a:ext>
            </a:extLst>
          </p:cNvPr>
          <p:cNvGrpSpPr/>
          <p:nvPr/>
        </p:nvGrpSpPr>
        <p:grpSpPr>
          <a:xfrm>
            <a:off x="1135943" y="1213394"/>
            <a:ext cx="2464013" cy="4252857"/>
            <a:chOff x="530857" y="1225155"/>
            <a:chExt cx="2464013" cy="425285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34F540F-379E-427F-A479-F2A2D3AA6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0627" y="1790044"/>
              <a:ext cx="1457325" cy="124777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C0D29E3-54D1-446E-88B1-3FD57706F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0627" y="3187729"/>
              <a:ext cx="2200275" cy="2076450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B00EEDB-9D7E-49CC-8E42-2DE61A697E8D}"/>
                </a:ext>
              </a:extLst>
            </p:cNvPr>
            <p:cNvSpPr/>
            <p:nvPr/>
          </p:nvSpPr>
          <p:spPr>
            <a:xfrm>
              <a:off x="539245" y="1593822"/>
              <a:ext cx="2455625" cy="3884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8" name="자유형 23">
              <a:extLst>
                <a:ext uri="{FF2B5EF4-FFF2-40B4-BE49-F238E27FC236}">
                  <a16:creationId xmlns:a16="http://schemas.microsoft.com/office/drawing/2014/main" id="{845CAB12-C7D5-41DE-97EC-27E412B69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30857" y="1225155"/>
              <a:ext cx="1297944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두 테이블 </a:t>
              </a:r>
              <a:r>
                <a:rPr kumimoji="1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JOIN </a:t>
              </a:r>
              <a:r>
                <a:rPr kumimoji="1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결과</a:t>
              </a:r>
              <a:endParaRPr kumimoji="1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722F0BD-CEE0-409A-8600-832720CDC077}"/>
              </a:ext>
            </a:extLst>
          </p:cNvPr>
          <p:cNvGrpSpPr/>
          <p:nvPr/>
        </p:nvGrpSpPr>
        <p:grpSpPr>
          <a:xfrm>
            <a:off x="3913019" y="1213394"/>
            <a:ext cx="1666969" cy="1812645"/>
            <a:chOff x="3543903" y="1225174"/>
            <a:chExt cx="1666969" cy="181264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C928AA3-B514-482F-B66B-682A0D530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67821" y="1790044"/>
              <a:ext cx="1543050" cy="43815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0B76F518-BC96-47DF-81CB-CF168E607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7600" y="2318063"/>
              <a:ext cx="1247775" cy="571500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87861C1-F280-4836-829C-CB28BAF51EBD}"/>
                </a:ext>
              </a:extLst>
            </p:cNvPr>
            <p:cNvSpPr/>
            <p:nvPr/>
          </p:nvSpPr>
          <p:spPr>
            <a:xfrm>
              <a:off x="3552292" y="1595134"/>
              <a:ext cx="1658580" cy="14426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9" name="자유형 23">
              <a:extLst>
                <a:ext uri="{FF2B5EF4-FFF2-40B4-BE49-F238E27FC236}">
                  <a16:creationId xmlns:a16="http://schemas.microsoft.com/office/drawing/2014/main" id="{54BE18F7-E2DA-4507-88D4-CDA4C50A931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543903" y="1225174"/>
              <a:ext cx="895443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BEST_EMP</a:t>
              </a:r>
            </a:p>
          </p:txBody>
        </p:sp>
      </p:grpSp>
      <p:sp>
        <p:nvSpPr>
          <p:cNvPr id="31" name="원호 30">
            <a:extLst>
              <a:ext uri="{FF2B5EF4-FFF2-40B4-BE49-F238E27FC236}">
                <a16:creationId xmlns:a16="http://schemas.microsoft.com/office/drawing/2014/main" id="{F10A90C8-7279-446C-B933-6948C108CF04}"/>
              </a:ext>
            </a:extLst>
          </p:cNvPr>
          <p:cNvSpPr/>
          <p:nvPr/>
        </p:nvSpPr>
        <p:spPr>
          <a:xfrm rot="9092436">
            <a:off x="3546359" y="4126407"/>
            <a:ext cx="766877" cy="784042"/>
          </a:xfrm>
          <a:prstGeom prst="arc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9AF31A-2DB3-4EF0-94C9-AB049AB5FC67}"/>
              </a:ext>
            </a:extLst>
          </p:cNvPr>
          <p:cNvSpPr txBox="1"/>
          <p:nvPr/>
        </p:nvSpPr>
        <p:spPr>
          <a:xfrm>
            <a:off x="4234133" y="4435970"/>
            <a:ext cx="4873450" cy="740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해당 결과에 </a:t>
            </a:r>
            <a:r>
              <a:rPr lang="en-US" altLang="ko-KR" sz="1500" dirty="0"/>
              <a:t>NESTED SUBQUERY</a:t>
            </a:r>
            <a:r>
              <a:rPr lang="ko-KR" altLang="en-US" sz="1500" dirty="0"/>
              <a:t>를 사용하여</a:t>
            </a:r>
            <a:r>
              <a:rPr lang="en-US" altLang="ko-KR" sz="15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‘</a:t>
            </a:r>
            <a:r>
              <a:rPr lang="ko-KR" altLang="en-US" sz="1500" dirty="0"/>
              <a:t>최고 직원</a:t>
            </a:r>
            <a:r>
              <a:rPr lang="en-US" altLang="ko-KR" sz="1500" dirty="0"/>
              <a:t>’</a:t>
            </a:r>
            <a:r>
              <a:rPr lang="ko-KR" altLang="en-US" sz="1500" dirty="0"/>
              <a:t>으로 선정된 직원 정보만 조회하는 방법은</a:t>
            </a:r>
            <a:r>
              <a:rPr lang="en-US" altLang="ko-KR" sz="1500" dirty="0"/>
              <a:t>?</a:t>
            </a:r>
            <a:r>
              <a:rPr lang="ko-KR" altLang="en-US" sz="1500" dirty="0"/>
              <a:t> 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439010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5. NESTED SUBQUERY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16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389A32A-5087-484E-8109-667F1C356645}"/>
              </a:ext>
            </a:extLst>
          </p:cNvPr>
          <p:cNvGrpSpPr/>
          <p:nvPr/>
        </p:nvGrpSpPr>
        <p:grpSpPr>
          <a:xfrm>
            <a:off x="1586534" y="1481388"/>
            <a:ext cx="6850377" cy="3895223"/>
            <a:chOff x="481601" y="811001"/>
            <a:chExt cx="5716158" cy="339808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6465D9E-1A1C-42BE-B253-BBD314B1F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7534" y="1291861"/>
              <a:ext cx="5610225" cy="172402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7F6D81F-4110-4584-95D4-E980556A7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534" y="3303121"/>
              <a:ext cx="3134873" cy="813733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46D4DF7-15A3-4CCB-8D14-C4B3E353E8B1}"/>
                </a:ext>
              </a:extLst>
            </p:cNvPr>
            <p:cNvSpPr/>
            <p:nvPr/>
          </p:nvSpPr>
          <p:spPr>
            <a:xfrm>
              <a:off x="489990" y="1179390"/>
              <a:ext cx="5707769" cy="30296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2" name="자유형 23">
              <a:extLst>
                <a:ext uri="{FF2B5EF4-FFF2-40B4-BE49-F238E27FC236}">
                  <a16:creationId xmlns:a16="http://schemas.microsoft.com/office/drawing/2014/main" id="{4B3505BB-BDA7-415D-8CE1-2D57E1A9177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1601" y="811001"/>
              <a:ext cx="1297944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NESTED SUBQ</a:t>
              </a:r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C4DB50-BDA8-4A24-B178-16753C25D936}"/>
              </a:ext>
            </a:extLst>
          </p:cNvPr>
          <p:cNvCxnSpPr/>
          <p:nvPr/>
        </p:nvCxnSpPr>
        <p:spPr>
          <a:xfrm>
            <a:off x="2203892" y="2217720"/>
            <a:ext cx="23405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7BC6FE3-9493-4C55-B763-BC4C49152795}"/>
              </a:ext>
            </a:extLst>
          </p:cNvPr>
          <p:cNvCxnSpPr>
            <a:cxnSpLocks/>
          </p:cNvCxnSpPr>
          <p:nvPr/>
        </p:nvCxnSpPr>
        <p:spPr>
          <a:xfrm>
            <a:off x="3723698" y="3888527"/>
            <a:ext cx="20119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8277291-F735-41C4-899F-57230C7F90EF}"/>
              </a:ext>
            </a:extLst>
          </p:cNvPr>
          <p:cNvCxnSpPr>
            <a:cxnSpLocks/>
          </p:cNvCxnSpPr>
          <p:nvPr/>
        </p:nvCxnSpPr>
        <p:spPr>
          <a:xfrm flipV="1">
            <a:off x="4141749" y="1546601"/>
            <a:ext cx="1611658" cy="4859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EF2FF6C-3BDB-42C4-AD65-C8D4AA75A4B1}"/>
              </a:ext>
            </a:extLst>
          </p:cNvPr>
          <p:cNvCxnSpPr>
            <a:cxnSpLocks/>
          </p:cNvCxnSpPr>
          <p:nvPr/>
        </p:nvCxnSpPr>
        <p:spPr>
          <a:xfrm flipV="1">
            <a:off x="5232317" y="1546601"/>
            <a:ext cx="521090" cy="2093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0843C8E-FF77-4B35-8BD6-456CB89224C9}"/>
              </a:ext>
            </a:extLst>
          </p:cNvPr>
          <p:cNvSpPr txBox="1"/>
          <p:nvPr/>
        </p:nvSpPr>
        <p:spPr>
          <a:xfrm>
            <a:off x="5470392" y="114417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7414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6. WITH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17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sp>
        <p:nvSpPr>
          <p:cNvPr id="27" name="원호 26">
            <a:extLst>
              <a:ext uri="{FF2B5EF4-FFF2-40B4-BE49-F238E27FC236}">
                <a16:creationId xmlns:a16="http://schemas.microsoft.com/office/drawing/2014/main" id="{97E11EF2-8B9A-4511-9156-CB1BEED5B245}"/>
              </a:ext>
            </a:extLst>
          </p:cNvPr>
          <p:cNvSpPr/>
          <p:nvPr/>
        </p:nvSpPr>
        <p:spPr>
          <a:xfrm rot="19523944">
            <a:off x="3964219" y="1237485"/>
            <a:ext cx="766877" cy="784042"/>
          </a:xfrm>
          <a:prstGeom prst="arc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ED92D1-BCE5-444D-BFED-544E61FF0FDB}"/>
              </a:ext>
            </a:extLst>
          </p:cNvPr>
          <p:cNvSpPr txBox="1"/>
          <p:nvPr/>
        </p:nvSpPr>
        <p:spPr>
          <a:xfrm>
            <a:off x="4216583" y="1420167"/>
            <a:ext cx="5783956" cy="27544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앞서 </a:t>
            </a:r>
            <a:r>
              <a:rPr lang="en-US" altLang="ko-KR" sz="1300" dirty="0"/>
              <a:t>INLINE VIEW</a:t>
            </a:r>
            <a:r>
              <a:rPr lang="ko-KR" altLang="en-US" sz="1300" dirty="0"/>
              <a:t>가 중첩된 쿼리를 살펴보았음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INLINE VIEW</a:t>
            </a:r>
            <a:r>
              <a:rPr lang="ko-KR" altLang="en-US" sz="1300" dirty="0"/>
              <a:t>를 해석할 때</a:t>
            </a:r>
            <a:r>
              <a:rPr lang="en-US" altLang="ko-KR" sz="1300" dirty="0"/>
              <a:t>, </a:t>
            </a:r>
            <a:r>
              <a:rPr lang="ko-KR" altLang="en-US" sz="1300" dirty="0"/>
              <a:t>제일 안쪽의 </a:t>
            </a:r>
            <a:r>
              <a:rPr lang="en-US" altLang="ko-KR" sz="1300" dirty="0"/>
              <a:t>INLINE VIEW</a:t>
            </a:r>
            <a:r>
              <a:rPr lang="ko-KR" altLang="en-US" sz="1300" dirty="0"/>
              <a:t>부터 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</a:t>
            </a:r>
            <a:r>
              <a:rPr lang="ko-KR" altLang="en-US" sz="1300" dirty="0"/>
              <a:t>차례대로 해석해야 함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SQL</a:t>
            </a:r>
            <a:r>
              <a:rPr lang="ko-KR" altLang="en-US" sz="1300" dirty="0"/>
              <a:t>의 까다로운 점은 쿼리를 위에서부터 아래로 해석하는 것이 아니라</a:t>
            </a:r>
            <a:r>
              <a:rPr lang="en-US" altLang="ko-KR" sz="13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</a:t>
            </a:r>
            <a:r>
              <a:rPr lang="ko-KR" altLang="en-US" sz="1300" dirty="0"/>
              <a:t>안에서부터 밖으로 해석해야 한다는 것임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다른 코드 스크립트는 위에서부터 아래로 해석되고 우리는 이에 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</a:t>
            </a:r>
            <a:r>
              <a:rPr lang="ko-KR" altLang="en-US" sz="1300" dirty="0"/>
              <a:t>습관되었기 때문에</a:t>
            </a:r>
            <a:r>
              <a:rPr lang="en-US" altLang="ko-KR" sz="1300" dirty="0"/>
              <a:t>, </a:t>
            </a:r>
            <a:r>
              <a:rPr lang="ko-KR" altLang="en-US" sz="1300" dirty="0"/>
              <a:t>복잡한 </a:t>
            </a:r>
            <a:r>
              <a:rPr lang="en-US" altLang="ko-KR" sz="1300" dirty="0"/>
              <a:t>SQL </a:t>
            </a:r>
            <a:r>
              <a:rPr lang="ko-KR" altLang="en-US" sz="1300" dirty="0"/>
              <a:t>쿼리 해석이 어려움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그럼</a:t>
            </a:r>
            <a:r>
              <a:rPr lang="en-US" altLang="ko-KR" sz="1300" dirty="0"/>
              <a:t>, SQL</a:t>
            </a:r>
            <a:r>
              <a:rPr lang="ko-KR" altLang="en-US" sz="1300" dirty="0"/>
              <a:t>쿼리를 위에서부터 아래로 해석하도록 만들어</a:t>
            </a:r>
            <a:r>
              <a:rPr lang="en-US" altLang="ko-KR" sz="1300" dirty="0"/>
              <a:t> </a:t>
            </a:r>
            <a:r>
              <a:rPr lang="ko-KR" altLang="en-US" sz="1300" dirty="0"/>
              <a:t>해석하기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</a:t>
            </a:r>
            <a:r>
              <a:rPr lang="ko-KR" altLang="en-US" sz="1300" dirty="0"/>
              <a:t>쉽게 만드는 방법은 없을까</a:t>
            </a:r>
            <a:r>
              <a:rPr lang="en-US" altLang="ko-KR" sz="1300" dirty="0"/>
              <a:t>?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69B2967-8058-4C0F-91BF-1867B2351889}"/>
              </a:ext>
            </a:extLst>
          </p:cNvPr>
          <p:cNvGrpSpPr/>
          <p:nvPr/>
        </p:nvGrpSpPr>
        <p:grpSpPr>
          <a:xfrm>
            <a:off x="203834" y="807289"/>
            <a:ext cx="3925119" cy="4974974"/>
            <a:chOff x="203834" y="807289"/>
            <a:chExt cx="3925119" cy="4974974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1F4AECE-B780-4B9F-B55A-940087C9FA61}"/>
                </a:ext>
              </a:extLst>
            </p:cNvPr>
            <p:cNvGrpSpPr/>
            <p:nvPr/>
          </p:nvGrpSpPr>
          <p:grpSpPr>
            <a:xfrm>
              <a:off x="203834" y="807289"/>
              <a:ext cx="3925119" cy="4974974"/>
              <a:chOff x="579769" y="888931"/>
              <a:chExt cx="3925119" cy="4974974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9D0712E9-26FA-4861-A50A-45E30866BD8A}"/>
                  </a:ext>
                </a:extLst>
              </p:cNvPr>
              <p:cNvGrpSpPr/>
              <p:nvPr/>
            </p:nvGrpSpPr>
            <p:grpSpPr>
              <a:xfrm>
                <a:off x="579769" y="888931"/>
                <a:ext cx="3925119" cy="4974974"/>
                <a:chOff x="247274" y="1006378"/>
                <a:chExt cx="2514624" cy="5865801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69E366DA-0DEA-40F6-B5F1-D98D627C3072}"/>
                    </a:ext>
                  </a:extLst>
                </p:cNvPr>
                <p:cNvSpPr/>
                <p:nvPr/>
              </p:nvSpPr>
              <p:spPr>
                <a:xfrm>
                  <a:off x="250287" y="1338633"/>
                  <a:ext cx="2511611" cy="553354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" panose="020B0600000101010101" charset="-127"/>
                    <a:ea typeface="나눔고딕" panose="020B0600000101010101" charset="-127"/>
                  </a:endParaRPr>
                </a:p>
              </p:txBody>
            </p:sp>
            <p:sp>
              <p:nvSpPr>
                <p:cNvPr id="24" name="자유형 23">
                  <a:extLst>
                    <a:ext uri="{FF2B5EF4-FFF2-40B4-BE49-F238E27FC236}">
                      <a16:creationId xmlns:a16="http://schemas.microsoft.com/office/drawing/2014/main" id="{D40A3B54-2A51-4967-A21D-CCA80D91B5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47274" y="1006378"/>
                  <a:ext cx="970680" cy="323866"/>
                </a:xfrm>
                <a:custGeom>
                  <a:avLst/>
                  <a:gdLst>
                    <a:gd name="connsiteX0" fmla="*/ 48729 w 1587995"/>
                    <a:gd name="connsiteY0" fmla="*/ 0 h 292361"/>
                    <a:gd name="connsiteX1" fmla="*/ 1539267 w 1587995"/>
                    <a:gd name="connsiteY1" fmla="*/ 0 h 292361"/>
                    <a:gd name="connsiteX2" fmla="*/ 1587995 w 1587995"/>
                    <a:gd name="connsiteY2" fmla="*/ 48728 h 292361"/>
                    <a:gd name="connsiteX3" fmla="*/ 1587995 w 1587995"/>
                    <a:gd name="connsiteY3" fmla="*/ 243633 h 292361"/>
                    <a:gd name="connsiteX4" fmla="*/ 1587994 w 1587995"/>
                    <a:gd name="connsiteY4" fmla="*/ 243636 h 292361"/>
                    <a:gd name="connsiteX5" fmla="*/ 1587994 w 1587995"/>
                    <a:gd name="connsiteY5" fmla="*/ 292361 h 292361"/>
                    <a:gd name="connsiteX6" fmla="*/ 1539267 w 1587995"/>
                    <a:gd name="connsiteY6" fmla="*/ 292361 h 292361"/>
                    <a:gd name="connsiteX7" fmla="*/ 48729 w 1587995"/>
                    <a:gd name="connsiteY7" fmla="*/ 292361 h 292361"/>
                    <a:gd name="connsiteX8" fmla="*/ 0 w 1587995"/>
                    <a:gd name="connsiteY8" fmla="*/ 292361 h 292361"/>
                    <a:gd name="connsiteX9" fmla="*/ 0 w 1587995"/>
                    <a:gd name="connsiteY9" fmla="*/ 152400 h 292361"/>
                    <a:gd name="connsiteX10" fmla="*/ 1 w 1587995"/>
                    <a:gd name="connsiteY10" fmla="*/ 152400 h 292361"/>
                    <a:gd name="connsiteX11" fmla="*/ 1 w 1587995"/>
                    <a:gd name="connsiteY11" fmla="*/ 48728 h 292361"/>
                    <a:gd name="connsiteX12" fmla="*/ 48729 w 1587995"/>
                    <a:gd name="connsiteY12" fmla="*/ 0 h 292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87995" h="292361">
                      <a:moveTo>
                        <a:pt x="48729" y="0"/>
                      </a:moveTo>
                      <a:lnTo>
                        <a:pt x="1539267" y="0"/>
                      </a:lnTo>
                      <a:cubicBezTo>
                        <a:pt x="1566179" y="0"/>
                        <a:pt x="1587995" y="21816"/>
                        <a:pt x="1587995" y="48728"/>
                      </a:cubicBezTo>
                      <a:lnTo>
                        <a:pt x="1587995" y="243633"/>
                      </a:lnTo>
                      <a:lnTo>
                        <a:pt x="1587994" y="243636"/>
                      </a:lnTo>
                      <a:lnTo>
                        <a:pt x="1587994" y="292361"/>
                      </a:lnTo>
                      <a:lnTo>
                        <a:pt x="1539267" y="292361"/>
                      </a:lnTo>
                      <a:lnTo>
                        <a:pt x="48729" y="292361"/>
                      </a:lnTo>
                      <a:lnTo>
                        <a:pt x="0" y="292361"/>
                      </a:lnTo>
                      <a:lnTo>
                        <a:pt x="0" y="152400"/>
                      </a:lnTo>
                      <a:lnTo>
                        <a:pt x="1" y="152400"/>
                      </a:lnTo>
                      <a:lnTo>
                        <a:pt x="1" y="48728"/>
                      </a:lnTo>
                      <a:cubicBezTo>
                        <a:pt x="1" y="21816"/>
                        <a:pt x="21817" y="0"/>
                        <a:pt x="48729" y="0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 w="9525" algn="ctr">
                  <a:solidFill>
                    <a:srgbClr val="002060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72000" tIns="36000" rIns="72000" bIns="36000" anchor="ctr">
                  <a:noAutofit/>
                </a:bodyPr>
                <a:lstStyle/>
                <a:p>
                  <a:pPr marR="0" lvl="0" algn="ctr" defTabSz="411163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SzPct val="90000"/>
                    <a:tabLst>
                      <a:tab pos="85725" algn="l"/>
                    </a:tabLst>
                    <a:defRPr/>
                  </a:pPr>
                  <a:r>
                    <a:rPr kumimoji="1" lang="en-US" altLang="ko-KR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나눔고딕" panose="020B0600000101010101" charset="-127"/>
                      <a:ea typeface="나눔고딕" panose="020B0600000101010101" charset="-127"/>
                    </a:rPr>
                    <a:t>INLINE VIEW</a:t>
                  </a:r>
                </a:p>
              </p:txBody>
            </p:sp>
          </p:grpSp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5676EAC9-4415-48E9-8731-0DFF827132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14047" y="1298314"/>
                <a:ext cx="2846955" cy="3760248"/>
              </a:xfrm>
              <a:prstGeom prst="rect">
                <a:avLst/>
              </a:prstGeom>
            </p:spPr>
          </p:pic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2E1642B1-0E9C-490F-A25A-40E577744D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047" y="5177098"/>
                <a:ext cx="3657600" cy="590550"/>
              </a:xfrm>
              <a:prstGeom prst="rect">
                <a:avLst/>
              </a:prstGeom>
            </p:spPr>
          </p:pic>
        </p:grp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69D3950-7BC5-45D0-9DBE-129675642D73}"/>
                </a:ext>
              </a:extLst>
            </p:cNvPr>
            <p:cNvSpPr/>
            <p:nvPr/>
          </p:nvSpPr>
          <p:spPr>
            <a:xfrm>
              <a:off x="662729" y="2910980"/>
              <a:ext cx="1778467" cy="164424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960BB05-0DEB-454F-B85A-7DF45BA56563}"/>
                </a:ext>
              </a:extLst>
            </p:cNvPr>
            <p:cNvSpPr/>
            <p:nvPr/>
          </p:nvSpPr>
          <p:spPr>
            <a:xfrm>
              <a:off x="471180" y="2064546"/>
              <a:ext cx="2713887" cy="2641678"/>
            </a:xfrm>
            <a:prstGeom prst="rect">
              <a:avLst/>
            </a:prstGeom>
            <a:noFill/>
            <a:ln>
              <a:solidFill>
                <a:srgbClr val="2806B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D285E6D-E005-40FC-B0B5-6029E31E99F8}"/>
                </a:ext>
              </a:extLst>
            </p:cNvPr>
            <p:cNvSpPr/>
            <p:nvPr/>
          </p:nvSpPr>
          <p:spPr>
            <a:xfrm>
              <a:off x="296167" y="1174730"/>
              <a:ext cx="3059429" cy="3760247"/>
            </a:xfrm>
            <a:prstGeom prst="rect">
              <a:avLst/>
            </a:prstGeom>
            <a:noFill/>
            <a:ln>
              <a:solidFill>
                <a:srgbClr val="37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28744DC4-BD78-4E2E-A2B7-995DAB81CD38}"/>
                </a:ext>
              </a:extLst>
            </p:cNvPr>
            <p:cNvSpPr/>
            <p:nvPr/>
          </p:nvSpPr>
          <p:spPr>
            <a:xfrm>
              <a:off x="2488213" y="2891355"/>
              <a:ext cx="144532" cy="16691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1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2FDB7A8-F53D-47F3-96CE-31D5290ED8EF}"/>
                </a:ext>
              </a:extLst>
            </p:cNvPr>
            <p:cNvSpPr/>
            <p:nvPr/>
          </p:nvSpPr>
          <p:spPr>
            <a:xfrm>
              <a:off x="3053533" y="1827615"/>
              <a:ext cx="144532" cy="166913"/>
            </a:xfrm>
            <a:prstGeom prst="ellipse">
              <a:avLst/>
            </a:prstGeom>
            <a:noFill/>
            <a:ln>
              <a:solidFill>
                <a:srgbClr val="2806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2806BA"/>
                  </a:solidFill>
                </a:rPr>
                <a:t>2</a:t>
              </a:r>
              <a:endParaRPr lang="ko-KR" altLang="en-US" sz="1200" b="1" dirty="0">
                <a:solidFill>
                  <a:srgbClr val="2806BA"/>
                </a:solidFill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2147CDC9-C829-4A37-B29B-9D84421CFD99}"/>
                </a:ext>
              </a:extLst>
            </p:cNvPr>
            <p:cNvSpPr/>
            <p:nvPr/>
          </p:nvSpPr>
          <p:spPr>
            <a:xfrm>
              <a:off x="3397541" y="1171994"/>
              <a:ext cx="144532" cy="166913"/>
            </a:xfrm>
            <a:prstGeom prst="ellipse">
              <a:avLst/>
            </a:prstGeom>
            <a:noFill/>
            <a:ln>
              <a:solidFill>
                <a:srgbClr val="37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37C000"/>
                  </a:solidFill>
                </a:rPr>
                <a:t>3</a:t>
              </a:r>
              <a:endParaRPr lang="ko-KR" altLang="en-US" sz="1200" b="1" dirty="0">
                <a:solidFill>
                  <a:srgbClr val="37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372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6. WITH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18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388F909-AAB7-4524-9329-305174DACD6E}"/>
              </a:ext>
            </a:extLst>
          </p:cNvPr>
          <p:cNvGrpSpPr/>
          <p:nvPr/>
        </p:nvGrpSpPr>
        <p:grpSpPr>
          <a:xfrm>
            <a:off x="482241" y="935502"/>
            <a:ext cx="3957105" cy="5106949"/>
            <a:chOff x="195445" y="941513"/>
            <a:chExt cx="3495711" cy="4385496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C2B41025-3240-4DEE-8DC3-FE27D9CFD53E}"/>
                </a:ext>
              </a:extLst>
            </p:cNvPr>
            <p:cNvGrpSpPr/>
            <p:nvPr/>
          </p:nvGrpSpPr>
          <p:grpSpPr>
            <a:xfrm>
              <a:off x="195445" y="941513"/>
              <a:ext cx="3495711" cy="4385496"/>
              <a:chOff x="579769" y="888931"/>
              <a:chExt cx="3495711" cy="4385496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A519E962-91A3-491C-BEDA-7A529B16F9D9}"/>
                  </a:ext>
                </a:extLst>
              </p:cNvPr>
              <p:cNvGrpSpPr/>
              <p:nvPr/>
            </p:nvGrpSpPr>
            <p:grpSpPr>
              <a:xfrm>
                <a:off x="579769" y="888931"/>
                <a:ext cx="3495711" cy="4385496"/>
                <a:chOff x="247274" y="1006378"/>
                <a:chExt cx="2239524" cy="5170770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5777BDE0-AD74-4E2E-8DF9-45CC36DB1CE4}"/>
                    </a:ext>
                  </a:extLst>
                </p:cNvPr>
                <p:cNvSpPr/>
                <p:nvPr/>
              </p:nvSpPr>
              <p:spPr>
                <a:xfrm>
                  <a:off x="250287" y="1338633"/>
                  <a:ext cx="2236511" cy="48385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" panose="020B0600000101010101" charset="-127"/>
                    <a:ea typeface="나눔고딕" panose="020B0600000101010101" charset="-127"/>
                  </a:endParaRPr>
                </a:p>
              </p:txBody>
            </p:sp>
            <p:sp>
              <p:nvSpPr>
                <p:cNvPr id="49" name="자유형 23">
                  <a:extLst>
                    <a:ext uri="{FF2B5EF4-FFF2-40B4-BE49-F238E27FC236}">
                      <a16:creationId xmlns:a16="http://schemas.microsoft.com/office/drawing/2014/main" id="{FE303470-A005-4FAA-8A10-AD4EBC462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47274" y="1006378"/>
                  <a:ext cx="777217" cy="323866"/>
                </a:xfrm>
                <a:custGeom>
                  <a:avLst/>
                  <a:gdLst>
                    <a:gd name="connsiteX0" fmla="*/ 48729 w 1587995"/>
                    <a:gd name="connsiteY0" fmla="*/ 0 h 292361"/>
                    <a:gd name="connsiteX1" fmla="*/ 1539267 w 1587995"/>
                    <a:gd name="connsiteY1" fmla="*/ 0 h 292361"/>
                    <a:gd name="connsiteX2" fmla="*/ 1587995 w 1587995"/>
                    <a:gd name="connsiteY2" fmla="*/ 48728 h 292361"/>
                    <a:gd name="connsiteX3" fmla="*/ 1587995 w 1587995"/>
                    <a:gd name="connsiteY3" fmla="*/ 243633 h 292361"/>
                    <a:gd name="connsiteX4" fmla="*/ 1587994 w 1587995"/>
                    <a:gd name="connsiteY4" fmla="*/ 243636 h 292361"/>
                    <a:gd name="connsiteX5" fmla="*/ 1587994 w 1587995"/>
                    <a:gd name="connsiteY5" fmla="*/ 292361 h 292361"/>
                    <a:gd name="connsiteX6" fmla="*/ 1539267 w 1587995"/>
                    <a:gd name="connsiteY6" fmla="*/ 292361 h 292361"/>
                    <a:gd name="connsiteX7" fmla="*/ 48729 w 1587995"/>
                    <a:gd name="connsiteY7" fmla="*/ 292361 h 292361"/>
                    <a:gd name="connsiteX8" fmla="*/ 0 w 1587995"/>
                    <a:gd name="connsiteY8" fmla="*/ 292361 h 292361"/>
                    <a:gd name="connsiteX9" fmla="*/ 0 w 1587995"/>
                    <a:gd name="connsiteY9" fmla="*/ 152400 h 292361"/>
                    <a:gd name="connsiteX10" fmla="*/ 1 w 1587995"/>
                    <a:gd name="connsiteY10" fmla="*/ 152400 h 292361"/>
                    <a:gd name="connsiteX11" fmla="*/ 1 w 1587995"/>
                    <a:gd name="connsiteY11" fmla="*/ 48728 h 292361"/>
                    <a:gd name="connsiteX12" fmla="*/ 48729 w 1587995"/>
                    <a:gd name="connsiteY12" fmla="*/ 0 h 292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87995" h="292361">
                      <a:moveTo>
                        <a:pt x="48729" y="0"/>
                      </a:moveTo>
                      <a:lnTo>
                        <a:pt x="1539267" y="0"/>
                      </a:lnTo>
                      <a:cubicBezTo>
                        <a:pt x="1566179" y="0"/>
                        <a:pt x="1587995" y="21816"/>
                        <a:pt x="1587995" y="48728"/>
                      </a:cubicBezTo>
                      <a:lnTo>
                        <a:pt x="1587995" y="243633"/>
                      </a:lnTo>
                      <a:lnTo>
                        <a:pt x="1587994" y="243636"/>
                      </a:lnTo>
                      <a:lnTo>
                        <a:pt x="1587994" y="292361"/>
                      </a:lnTo>
                      <a:lnTo>
                        <a:pt x="1539267" y="292361"/>
                      </a:lnTo>
                      <a:lnTo>
                        <a:pt x="48729" y="292361"/>
                      </a:lnTo>
                      <a:lnTo>
                        <a:pt x="0" y="292361"/>
                      </a:lnTo>
                      <a:lnTo>
                        <a:pt x="0" y="152400"/>
                      </a:lnTo>
                      <a:lnTo>
                        <a:pt x="1" y="152400"/>
                      </a:lnTo>
                      <a:lnTo>
                        <a:pt x="1" y="48728"/>
                      </a:lnTo>
                      <a:cubicBezTo>
                        <a:pt x="1" y="21816"/>
                        <a:pt x="21817" y="0"/>
                        <a:pt x="48729" y="0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 w="9525" algn="ctr">
                  <a:solidFill>
                    <a:srgbClr val="002060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72000" tIns="36000" rIns="72000" bIns="36000" anchor="ctr">
                  <a:noAutofit/>
                </a:bodyPr>
                <a:lstStyle/>
                <a:p>
                  <a:pPr marR="0" lvl="0" algn="ctr" defTabSz="411163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SzPct val="90000"/>
                    <a:tabLst>
                      <a:tab pos="85725" algn="l"/>
                    </a:tabLst>
                    <a:defRPr/>
                  </a:pPr>
                  <a:r>
                    <a:rPr kumimoji="1" lang="en-US" altLang="ko-KR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나눔고딕" panose="020B0600000101010101" charset="-127"/>
                      <a:ea typeface="나눔고딕" panose="020B0600000101010101" charset="-127"/>
                    </a:rPr>
                    <a:t>INLINE VIEW</a:t>
                  </a:r>
                </a:p>
              </p:txBody>
            </p:sp>
          </p:grpSp>
          <p:pic>
            <p:nvPicPr>
              <p:cNvPr id="45" name="그림 44">
                <a:extLst>
                  <a:ext uri="{FF2B5EF4-FFF2-40B4-BE49-F238E27FC236}">
                    <a16:creationId xmlns:a16="http://schemas.microsoft.com/office/drawing/2014/main" id="{3022014B-7A24-43EB-95E1-59EB26E34B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14047" y="1298314"/>
                <a:ext cx="2846955" cy="3760248"/>
              </a:xfrm>
              <a:prstGeom prst="rect">
                <a:avLst/>
              </a:prstGeom>
            </p:spPr>
          </p:pic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E4B1E20-4611-435C-AA78-D4BFA29111C2}"/>
                </a:ext>
              </a:extLst>
            </p:cNvPr>
            <p:cNvSpPr/>
            <p:nvPr/>
          </p:nvSpPr>
          <p:spPr>
            <a:xfrm>
              <a:off x="654340" y="3045204"/>
              <a:ext cx="1778467" cy="164424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7372F0E-4E47-4F1B-BF14-15D00BB8A8D1}"/>
                </a:ext>
              </a:extLst>
            </p:cNvPr>
            <p:cNvSpPr/>
            <p:nvPr/>
          </p:nvSpPr>
          <p:spPr>
            <a:xfrm>
              <a:off x="462791" y="2198770"/>
              <a:ext cx="2713887" cy="2641678"/>
            </a:xfrm>
            <a:prstGeom prst="rect">
              <a:avLst/>
            </a:prstGeom>
            <a:noFill/>
            <a:ln>
              <a:solidFill>
                <a:srgbClr val="2806B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FA3412C-F458-47A5-B2EC-4D28B308F7AF}"/>
                </a:ext>
              </a:extLst>
            </p:cNvPr>
            <p:cNvSpPr/>
            <p:nvPr/>
          </p:nvSpPr>
          <p:spPr>
            <a:xfrm>
              <a:off x="287778" y="1308954"/>
              <a:ext cx="3059429" cy="3760247"/>
            </a:xfrm>
            <a:prstGeom prst="rect">
              <a:avLst/>
            </a:prstGeom>
            <a:noFill/>
            <a:ln>
              <a:solidFill>
                <a:srgbClr val="37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31C69B16-7C3A-468F-A58F-368CB782CBCC}"/>
                </a:ext>
              </a:extLst>
            </p:cNvPr>
            <p:cNvSpPr/>
            <p:nvPr/>
          </p:nvSpPr>
          <p:spPr>
            <a:xfrm>
              <a:off x="2479824" y="3025579"/>
              <a:ext cx="144532" cy="16691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1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34BA21F-9E4F-4DE2-89B2-06BD5E72E866}"/>
                </a:ext>
              </a:extLst>
            </p:cNvPr>
            <p:cNvSpPr/>
            <p:nvPr/>
          </p:nvSpPr>
          <p:spPr>
            <a:xfrm>
              <a:off x="3045144" y="1961839"/>
              <a:ext cx="144532" cy="166913"/>
            </a:xfrm>
            <a:prstGeom prst="ellipse">
              <a:avLst/>
            </a:prstGeom>
            <a:noFill/>
            <a:ln>
              <a:solidFill>
                <a:srgbClr val="2806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2806BA"/>
                  </a:solidFill>
                </a:rPr>
                <a:t>2</a:t>
              </a:r>
              <a:endParaRPr lang="ko-KR" altLang="en-US" sz="1200" b="1" dirty="0">
                <a:solidFill>
                  <a:srgbClr val="2806BA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8BCD4EE-CA56-4A5D-8A5A-A54A54C37A7E}"/>
                </a:ext>
              </a:extLst>
            </p:cNvPr>
            <p:cNvSpPr/>
            <p:nvPr/>
          </p:nvSpPr>
          <p:spPr>
            <a:xfrm>
              <a:off x="3389152" y="1306218"/>
              <a:ext cx="144532" cy="166913"/>
            </a:xfrm>
            <a:prstGeom prst="ellipse">
              <a:avLst/>
            </a:prstGeom>
            <a:noFill/>
            <a:ln>
              <a:solidFill>
                <a:srgbClr val="37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37C000"/>
                  </a:solidFill>
                </a:rPr>
                <a:t>3</a:t>
              </a:r>
              <a:endParaRPr lang="ko-KR" altLang="en-US" sz="1200" b="1" dirty="0">
                <a:solidFill>
                  <a:srgbClr val="37C000"/>
                </a:solidFill>
              </a:endParaRPr>
            </a:p>
          </p:txBody>
        </p:sp>
      </p:grp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E4E20B6-4555-4DC8-B019-808604910EA5}"/>
              </a:ext>
            </a:extLst>
          </p:cNvPr>
          <p:cNvSpPr/>
          <p:nvPr/>
        </p:nvSpPr>
        <p:spPr>
          <a:xfrm>
            <a:off x="4580317" y="3458964"/>
            <a:ext cx="681370" cy="408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6D24C4F-5CEF-4846-A8E5-3F6D4C325D04}"/>
              </a:ext>
            </a:extLst>
          </p:cNvPr>
          <p:cNvGrpSpPr/>
          <p:nvPr/>
        </p:nvGrpSpPr>
        <p:grpSpPr>
          <a:xfrm>
            <a:off x="5400271" y="923372"/>
            <a:ext cx="3960170" cy="5119079"/>
            <a:chOff x="5400271" y="923372"/>
            <a:chExt cx="3960170" cy="5119079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E172CA4-AA8A-448C-93C3-9AD0666F1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14999" y="1360204"/>
              <a:ext cx="3158437" cy="4617266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A0C3C01-5748-409D-9E8E-0B3F6B66E0C0}"/>
                </a:ext>
              </a:extLst>
            </p:cNvPr>
            <p:cNvSpPr/>
            <p:nvPr/>
          </p:nvSpPr>
          <p:spPr>
            <a:xfrm>
              <a:off x="5408660" y="1263656"/>
              <a:ext cx="3951781" cy="47787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682A876-CAB0-4031-9207-B1F5289A5D8C}"/>
                </a:ext>
              </a:extLst>
            </p:cNvPr>
            <p:cNvSpPr/>
            <p:nvPr/>
          </p:nvSpPr>
          <p:spPr>
            <a:xfrm>
              <a:off x="5499968" y="1360204"/>
              <a:ext cx="2219474" cy="200221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392BDF1C-6EC6-4490-A301-DEA076277FBB}"/>
                </a:ext>
              </a:extLst>
            </p:cNvPr>
            <p:cNvSpPr/>
            <p:nvPr/>
          </p:nvSpPr>
          <p:spPr>
            <a:xfrm>
              <a:off x="7799917" y="1315046"/>
              <a:ext cx="163609" cy="1943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1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09AC40E-DE8F-44C3-A443-A06CEA2D855F}"/>
                </a:ext>
              </a:extLst>
            </p:cNvPr>
            <p:cNvSpPr/>
            <p:nvPr/>
          </p:nvSpPr>
          <p:spPr>
            <a:xfrm>
              <a:off x="5499968" y="3458964"/>
              <a:ext cx="3173468" cy="1291530"/>
            </a:xfrm>
            <a:prstGeom prst="rect">
              <a:avLst/>
            </a:prstGeom>
            <a:noFill/>
            <a:ln>
              <a:solidFill>
                <a:srgbClr val="2806B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34B92C92-69B6-42DD-965D-7349DEF42557}"/>
                </a:ext>
              </a:extLst>
            </p:cNvPr>
            <p:cNvSpPr/>
            <p:nvPr/>
          </p:nvSpPr>
          <p:spPr>
            <a:xfrm>
              <a:off x="8757141" y="3458964"/>
              <a:ext cx="163609" cy="194372"/>
            </a:xfrm>
            <a:prstGeom prst="ellipse">
              <a:avLst/>
            </a:prstGeom>
            <a:noFill/>
            <a:ln>
              <a:solidFill>
                <a:srgbClr val="2806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2806BA"/>
                  </a:solidFill>
                </a:rPr>
                <a:t>2</a:t>
              </a:r>
              <a:endParaRPr lang="ko-KR" altLang="en-US" sz="1200" b="1" dirty="0">
                <a:solidFill>
                  <a:srgbClr val="2806BA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D2BCD38-43EF-4BE6-B308-6C75B96EC5A8}"/>
                </a:ext>
              </a:extLst>
            </p:cNvPr>
            <p:cNvSpPr/>
            <p:nvPr/>
          </p:nvSpPr>
          <p:spPr>
            <a:xfrm>
              <a:off x="5515000" y="4824880"/>
              <a:ext cx="3198386" cy="1091683"/>
            </a:xfrm>
            <a:prstGeom prst="rect">
              <a:avLst/>
            </a:prstGeom>
            <a:noFill/>
            <a:ln>
              <a:solidFill>
                <a:srgbClr val="37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E7DA8B20-3099-4962-B390-FCF29DE85CA6}"/>
                </a:ext>
              </a:extLst>
            </p:cNvPr>
            <p:cNvSpPr/>
            <p:nvPr/>
          </p:nvSpPr>
          <p:spPr>
            <a:xfrm>
              <a:off x="8771525" y="4824880"/>
              <a:ext cx="163609" cy="194372"/>
            </a:xfrm>
            <a:prstGeom prst="ellipse">
              <a:avLst/>
            </a:prstGeom>
            <a:noFill/>
            <a:ln>
              <a:solidFill>
                <a:srgbClr val="37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37C000"/>
                  </a:solidFill>
                </a:rPr>
                <a:t>3</a:t>
              </a:r>
              <a:endParaRPr lang="ko-KR" altLang="en-US" sz="1200" b="1" dirty="0">
                <a:solidFill>
                  <a:srgbClr val="37C000"/>
                </a:solidFill>
              </a:endParaRPr>
            </a:p>
          </p:txBody>
        </p:sp>
        <p:sp>
          <p:nvSpPr>
            <p:cNvPr id="58" name="자유형 23">
              <a:extLst>
                <a:ext uri="{FF2B5EF4-FFF2-40B4-BE49-F238E27FC236}">
                  <a16:creationId xmlns:a16="http://schemas.microsoft.com/office/drawing/2014/main" id="{A0CE070F-6E91-403A-9C27-F8F34004C0C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400271" y="923372"/>
              <a:ext cx="1373296" cy="319869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WITH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371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D810E-A8BB-4CE4-856F-EC9B581E3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Contents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DD1D89-EEA5-417F-93D8-D53016466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Oracle SQL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D1BAE1-06A8-4FB2-801E-42E679D555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24256" y="3027293"/>
            <a:ext cx="4127731" cy="1506607"/>
          </a:xfrm>
        </p:spPr>
        <p:txBody>
          <a:bodyPr/>
          <a:lstStyle/>
          <a:p>
            <a:pPr>
              <a:buFont typeface="+mj-lt"/>
              <a:buAutoNum type="romanUcPeriod"/>
            </a:pPr>
            <a:r>
              <a:rPr lang="en-US" altLang="ko-KR" b="1" dirty="0">
                <a:latin typeface="나눔고딕" panose="020B0600000101010101" charset="-127"/>
                <a:ea typeface="나눔고딕" panose="020B0600000101010101" charset="-127"/>
              </a:rPr>
              <a:t>SUBQUERY </a:t>
            </a:r>
            <a:r>
              <a:rPr lang="ko-KR" altLang="en-US" b="1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  <a:endParaRPr lang="en-US" altLang="ko-KR" b="1" dirty="0"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buAutoNum type="romanUcPeriod"/>
            </a:pPr>
            <a:r>
              <a:rPr lang="ko-KR" altLang="en-US" b="1" dirty="0">
                <a:latin typeface="나눔고딕" panose="020B0600000101010101" charset="-127"/>
                <a:ea typeface="나눔고딕" panose="020B0600000101010101" charset="-127"/>
              </a:rPr>
              <a:t>실행계획</a:t>
            </a:r>
            <a:endParaRPr lang="en-US" altLang="ko-KR" b="1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0799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6. WITH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19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B4835A6-752D-492B-89EF-D2146E9C82B8}"/>
              </a:ext>
            </a:extLst>
          </p:cNvPr>
          <p:cNvGrpSpPr/>
          <p:nvPr/>
        </p:nvGrpSpPr>
        <p:grpSpPr>
          <a:xfrm>
            <a:off x="257820" y="805926"/>
            <a:ext cx="3960170" cy="5102301"/>
            <a:chOff x="5400271" y="940150"/>
            <a:chExt cx="3960170" cy="5102301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6A22DCBF-1B96-433A-83F3-9F7272AEA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14999" y="1360204"/>
              <a:ext cx="3158437" cy="4617266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8DF28D8-1AC1-4FF2-A350-33C2D3776D94}"/>
                </a:ext>
              </a:extLst>
            </p:cNvPr>
            <p:cNvSpPr/>
            <p:nvPr/>
          </p:nvSpPr>
          <p:spPr>
            <a:xfrm>
              <a:off x="5408660" y="1263656"/>
              <a:ext cx="3951781" cy="47787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46FA999-7A00-4772-9DB7-B808664BAE87}"/>
                </a:ext>
              </a:extLst>
            </p:cNvPr>
            <p:cNvSpPr/>
            <p:nvPr/>
          </p:nvSpPr>
          <p:spPr>
            <a:xfrm>
              <a:off x="5499968" y="1360204"/>
              <a:ext cx="2219474" cy="200221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FFED6DC-D4EF-4169-97E2-F583D74A90AB}"/>
                </a:ext>
              </a:extLst>
            </p:cNvPr>
            <p:cNvSpPr/>
            <p:nvPr/>
          </p:nvSpPr>
          <p:spPr>
            <a:xfrm>
              <a:off x="7799917" y="1315046"/>
              <a:ext cx="163609" cy="1943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1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D6A1CD2-3AC0-4D29-8B3F-85163B20B7E5}"/>
                </a:ext>
              </a:extLst>
            </p:cNvPr>
            <p:cNvSpPr/>
            <p:nvPr/>
          </p:nvSpPr>
          <p:spPr>
            <a:xfrm>
              <a:off x="5499968" y="3458964"/>
              <a:ext cx="3173468" cy="1291530"/>
            </a:xfrm>
            <a:prstGeom prst="rect">
              <a:avLst/>
            </a:prstGeom>
            <a:noFill/>
            <a:ln>
              <a:solidFill>
                <a:srgbClr val="2806B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8D9C2C4-815D-43F7-85B4-ACB67035A91B}"/>
                </a:ext>
              </a:extLst>
            </p:cNvPr>
            <p:cNvSpPr/>
            <p:nvPr/>
          </p:nvSpPr>
          <p:spPr>
            <a:xfrm>
              <a:off x="8757141" y="3458964"/>
              <a:ext cx="163609" cy="194372"/>
            </a:xfrm>
            <a:prstGeom prst="ellipse">
              <a:avLst/>
            </a:prstGeom>
            <a:noFill/>
            <a:ln>
              <a:solidFill>
                <a:srgbClr val="2806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2806BA"/>
                  </a:solidFill>
                </a:rPr>
                <a:t>2</a:t>
              </a:r>
              <a:endParaRPr lang="ko-KR" altLang="en-US" sz="1200" b="1" dirty="0">
                <a:solidFill>
                  <a:srgbClr val="2806BA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C4E9703-3A78-4B9E-8BA4-D810B13DD108}"/>
                </a:ext>
              </a:extLst>
            </p:cNvPr>
            <p:cNvSpPr/>
            <p:nvPr/>
          </p:nvSpPr>
          <p:spPr>
            <a:xfrm>
              <a:off x="5515000" y="4824880"/>
              <a:ext cx="3198386" cy="1091683"/>
            </a:xfrm>
            <a:prstGeom prst="rect">
              <a:avLst/>
            </a:prstGeom>
            <a:noFill/>
            <a:ln>
              <a:solidFill>
                <a:srgbClr val="37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2DBF54C-1C78-4808-A5D5-CE0AD4D5B95E}"/>
                </a:ext>
              </a:extLst>
            </p:cNvPr>
            <p:cNvSpPr/>
            <p:nvPr/>
          </p:nvSpPr>
          <p:spPr>
            <a:xfrm>
              <a:off x="8771525" y="4824880"/>
              <a:ext cx="163609" cy="194372"/>
            </a:xfrm>
            <a:prstGeom prst="ellipse">
              <a:avLst/>
            </a:prstGeom>
            <a:noFill/>
            <a:ln>
              <a:solidFill>
                <a:srgbClr val="37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37C000"/>
                  </a:solidFill>
                </a:rPr>
                <a:t>3</a:t>
              </a:r>
              <a:endParaRPr lang="ko-KR" altLang="en-US" sz="1200" b="1" dirty="0">
                <a:solidFill>
                  <a:srgbClr val="37C000"/>
                </a:solidFill>
              </a:endParaRPr>
            </a:p>
          </p:txBody>
        </p:sp>
        <p:sp>
          <p:nvSpPr>
            <p:cNvPr id="46" name="자유형 23">
              <a:extLst>
                <a:ext uri="{FF2B5EF4-FFF2-40B4-BE49-F238E27FC236}">
                  <a16:creationId xmlns:a16="http://schemas.microsoft.com/office/drawing/2014/main" id="{3C46BA33-A0C1-4243-84A0-1F8060B35F0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400271" y="940150"/>
              <a:ext cx="1373296" cy="319869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WITH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8EBF423-B2D8-405F-B45B-CD79C823AF80}"/>
              </a:ext>
            </a:extLst>
          </p:cNvPr>
          <p:cNvSpPr txBox="1"/>
          <p:nvPr/>
        </p:nvSpPr>
        <p:spPr>
          <a:xfrm>
            <a:off x="4324329" y="1109017"/>
            <a:ext cx="5378395" cy="30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WITH</a:t>
            </a:r>
            <a:r>
              <a:rPr lang="ko-KR" altLang="en-US" sz="1300" dirty="0"/>
              <a:t>구문을 사용하면</a:t>
            </a:r>
            <a:r>
              <a:rPr lang="en-US" altLang="ko-KR" sz="1300" dirty="0"/>
              <a:t>, </a:t>
            </a:r>
            <a:r>
              <a:rPr lang="ko-KR" altLang="en-US" sz="1300" dirty="0"/>
              <a:t>일시적인 테이블을 생성할 수 있음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일시적인 테이블 </a:t>
            </a:r>
            <a:r>
              <a:rPr lang="en-US" altLang="ko-KR" sz="1300" dirty="0"/>
              <a:t>: </a:t>
            </a:r>
            <a:r>
              <a:rPr lang="ko-KR" altLang="en-US" sz="1300" dirty="0"/>
              <a:t>가상테이블</a:t>
            </a:r>
            <a:r>
              <a:rPr lang="en-US" altLang="ko-KR" sz="1300" dirty="0"/>
              <a:t>(VIEW)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                       </a:t>
            </a:r>
            <a:r>
              <a:rPr lang="ko-KR" altLang="en-US" sz="1300" dirty="0"/>
              <a:t>임시테이블</a:t>
            </a:r>
            <a:r>
              <a:rPr lang="en-US" altLang="ko-KR" sz="1300" dirty="0"/>
              <a:t>(MATERIALIZE)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하나의 로직에 </a:t>
            </a:r>
            <a:r>
              <a:rPr lang="en-US" altLang="ko-KR" sz="1300" dirty="0"/>
              <a:t>WITH</a:t>
            </a:r>
            <a:r>
              <a:rPr lang="ko-KR" altLang="en-US" sz="1300" dirty="0"/>
              <a:t>구문을 여러 번 사용할 수 있음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WITH</a:t>
            </a:r>
            <a:r>
              <a:rPr lang="ko-KR" altLang="en-US" sz="1300" dirty="0"/>
              <a:t>구문을 여러 번 사용하여</a:t>
            </a:r>
            <a:r>
              <a:rPr lang="en-US" altLang="ko-KR" sz="1300" dirty="0"/>
              <a:t> </a:t>
            </a:r>
            <a:r>
              <a:rPr lang="ko-KR" altLang="en-US" sz="1300" dirty="0"/>
              <a:t>여러 테이블을 정의할 때는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</a:t>
            </a:r>
            <a:r>
              <a:rPr lang="ko-KR" altLang="en-US" sz="1300" dirty="0"/>
              <a:t>쉼표를 사용해 테이블을 나열함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앞선 </a:t>
            </a:r>
            <a:r>
              <a:rPr lang="en-US" altLang="ko-KR" sz="1300" dirty="0"/>
              <a:t>WITH</a:t>
            </a:r>
            <a:r>
              <a:rPr lang="ko-KR" altLang="en-US" sz="1300" dirty="0"/>
              <a:t>구문에 의해 생성된 일시적인 테이블을 뒤에 선언된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WITH</a:t>
            </a:r>
            <a:r>
              <a:rPr lang="ko-KR" altLang="en-US" sz="1300" dirty="0"/>
              <a:t>에서 사용할 수 있음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이런 특징을 통해</a:t>
            </a:r>
            <a:r>
              <a:rPr lang="en-US" altLang="ko-KR" sz="1300" dirty="0"/>
              <a:t>, </a:t>
            </a:r>
            <a:r>
              <a:rPr lang="ko-KR" altLang="en-US" sz="1300" dirty="0"/>
              <a:t>복잡한 쿼리에 대한 가독성을 향상시킬 수 있음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rgbClr val="FF0000"/>
                </a:solidFill>
              </a:rPr>
              <a:t>그러나</a:t>
            </a:r>
            <a:r>
              <a:rPr lang="en-US" altLang="ko-KR" sz="1300" b="1" dirty="0">
                <a:solidFill>
                  <a:srgbClr val="FF0000"/>
                </a:solidFill>
              </a:rPr>
              <a:t> WITH</a:t>
            </a:r>
            <a:r>
              <a:rPr lang="ko-KR" altLang="en-US" sz="1300" b="1" dirty="0">
                <a:solidFill>
                  <a:srgbClr val="FF0000"/>
                </a:solidFill>
              </a:rPr>
              <a:t>을 사용하면</a:t>
            </a:r>
            <a:r>
              <a:rPr lang="en-US" altLang="ko-KR" sz="1300" b="1" dirty="0">
                <a:solidFill>
                  <a:srgbClr val="FF0000"/>
                </a:solidFill>
              </a:rPr>
              <a:t>, </a:t>
            </a:r>
            <a:r>
              <a:rPr lang="ko-KR" altLang="en-US" sz="1300" b="1" dirty="0">
                <a:solidFill>
                  <a:srgbClr val="FF0000"/>
                </a:solidFill>
              </a:rPr>
              <a:t>속도저하가 발생할 확률이 높음</a:t>
            </a:r>
            <a:endParaRPr lang="en-US" altLang="ko-KR" sz="1300" b="1" dirty="0">
              <a:solidFill>
                <a:srgbClr val="FF000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9C7BF4-63EC-4AA9-83E5-E242E675142C}"/>
              </a:ext>
            </a:extLst>
          </p:cNvPr>
          <p:cNvCxnSpPr>
            <a:cxnSpLocks/>
          </p:cNvCxnSpPr>
          <p:nvPr/>
        </p:nvCxnSpPr>
        <p:spPr>
          <a:xfrm>
            <a:off x="357517" y="1342848"/>
            <a:ext cx="1513228" cy="0"/>
          </a:xfrm>
          <a:prstGeom prst="line">
            <a:avLst/>
          </a:prstGeom>
          <a:ln w="19050">
            <a:solidFill>
              <a:srgbClr val="FF89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508D4F3-5437-4F1D-BD89-BA1B05DC579D}"/>
              </a:ext>
            </a:extLst>
          </p:cNvPr>
          <p:cNvCxnSpPr>
            <a:cxnSpLocks/>
          </p:cNvCxnSpPr>
          <p:nvPr/>
        </p:nvCxnSpPr>
        <p:spPr>
          <a:xfrm>
            <a:off x="818911" y="4443626"/>
            <a:ext cx="1125340" cy="0"/>
          </a:xfrm>
          <a:prstGeom prst="line">
            <a:avLst/>
          </a:prstGeom>
          <a:ln w="19050">
            <a:solidFill>
              <a:srgbClr val="FF89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884684E-FA2D-443F-8554-56FB0BD3C5AC}"/>
              </a:ext>
            </a:extLst>
          </p:cNvPr>
          <p:cNvCxnSpPr>
            <a:cxnSpLocks/>
          </p:cNvCxnSpPr>
          <p:nvPr/>
        </p:nvCxnSpPr>
        <p:spPr>
          <a:xfrm>
            <a:off x="1467254" y="1342848"/>
            <a:ext cx="235711" cy="2994260"/>
          </a:xfrm>
          <a:prstGeom prst="straightConnector1">
            <a:avLst/>
          </a:prstGeom>
          <a:ln>
            <a:solidFill>
              <a:srgbClr val="FF8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E323E7C-737A-4781-8A22-FE048B52B61F}"/>
              </a:ext>
            </a:extLst>
          </p:cNvPr>
          <p:cNvCxnSpPr>
            <a:cxnSpLocks/>
          </p:cNvCxnSpPr>
          <p:nvPr/>
        </p:nvCxnSpPr>
        <p:spPr>
          <a:xfrm>
            <a:off x="363984" y="3495987"/>
            <a:ext cx="927921" cy="0"/>
          </a:xfrm>
          <a:prstGeom prst="line">
            <a:avLst/>
          </a:prstGeom>
          <a:ln w="19050">
            <a:solidFill>
              <a:srgbClr val="C43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7F288FF-26C5-41F7-B794-9644B2772EDA}"/>
              </a:ext>
            </a:extLst>
          </p:cNvPr>
          <p:cNvCxnSpPr>
            <a:cxnSpLocks/>
          </p:cNvCxnSpPr>
          <p:nvPr/>
        </p:nvCxnSpPr>
        <p:spPr>
          <a:xfrm>
            <a:off x="631227" y="5644967"/>
            <a:ext cx="750354" cy="0"/>
          </a:xfrm>
          <a:prstGeom prst="line">
            <a:avLst/>
          </a:prstGeom>
          <a:ln w="19050">
            <a:solidFill>
              <a:srgbClr val="C43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6F9C645-BACD-4DB7-BE54-BE9B5535743B}"/>
              </a:ext>
            </a:extLst>
          </p:cNvPr>
          <p:cNvCxnSpPr>
            <a:cxnSpLocks/>
          </p:cNvCxnSpPr>
          <p:nvPr/>
        </p:nvCxnSpPr>
        <p:spPr>
          <a:xfrm>
            <a:off x="513260" y="3495987"/>
            <a:ext cx="158726" cy="2024008"/>
          </a:xfrm>
          <a:prstGeom prst="straightConnector1">
            <a:avLst/>
          </a:prstGeom>
          <a:ln>
            <a:solidFill>
              <a:srgbClr val="C43A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975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1.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실행계획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20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7B53F9-B23D-4D22-9EDB-B237D7FAABDE}"/>
              </a:ext>
            </a:extLst>
          </p:cNvPr>
          <p:cNvSpPr txBox="1"/>
          <p:nvPr/>
        </p:nvSpPr>
        <p:spPr>
          <a:xfrm>
            <a:off x="263617" y="4730101"/>
            <a:ext cx="9642383" cy="1432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실행계획 </a:t>
            </a:r>
            <a:r>
              <a:rPr lang="en-US" altLang="ko-KR" sz="1500" dirty="0"/>
              <a:t>: </a:t>
            </a:r>
            <a:r>
              <a:rPr lang="ko-KR" altLang="en-US" sz="1500" dirty="0"/>
              <a:t>사용자가 작성한 </a:t>
            </a:r>
            <a:r>
              <a:rPr lang="en-US" altLang="ko-KR" sz="1500" dirty="0"/>
              <a:t>SQL</a:t>
            </a:r>
            <a:r>
              <a:rPr lang="ko-KR" altLang="en-US" sz="1500" dirty="0"/>
              <a:t>이 요구한 데이터를 추출하기 위해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옵티마이저가</a:t>
            </a:r>
            <a:r>
              <a:rPr lang="ko-KR" altLang="en-US" sz="1500" dirty="0"/>
              <a:t> 작업의 방법과 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           </a:t>
            </a:r>
            <a:r>
              <a:rPr lang="ko-KR" altLang="en-US" sz="1500" dirty="0"/>
              <a:t>순서를 결정하는 것</a:t>
            </a:r>
            <a:endParaRPr lang="en-US" altLang="ko-KR" sz="15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/>
              <a:t>Oracle</a:t>
            </a:r>
            <a:r>
              <a:rPr lang="ko-KR" altLang="en-US" sz="1500" dirty="0"/>
              <a:t>의 경우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옵티마이저의</a:t>
            </a:r>
            <a:r>
              <a:rPr lang="ko-KR" altLang="en-US" sz="1500" dirty="0"/>
              <a:t> 실행계획 그리고 그 실행계획에서 사용된 비용에 대한</a:t>
            </a:r>
            <a:r>
              <a:rPr lang="en-US" altLang="ko-KR" sz="1500" dirty="0"/>
              <a:t> </a:t>
            </a:r>
            <a:r>
              <a:rPr lang="ko-KR" altLang="en-US" sz="1500" dirty="0"/>
              <a:t>정보를 확인할 수 있음</a:t>
            </a:r>
            <a:endParaRPr lang="en-US" altLang="ko-KR" sz="15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실행 계획을 해석하여 해당 </a:t>
            </a:r>
            <a:r>
              <a:rPr lang="en-US" altLang="ko-KR" sz="1500" dirty="0"/>
              <a:t>SQL</a:t>
            </a:r>
            <a:r>
              <a:rPr lang="ko-KR" altLang="en-US" sz="1500" dirty="0"/>
              <a:t>이 어떤 방식으로 실행되는지 확인할 수 있음</a:t>
            </a:r>
            <a:endParaRPr lang="en-US" altLang="ko-KR" sz="15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56FC33-FA31-4922-84E4-BF71C2E475A7}"/>
              </a:ext>
            </a:extLst>
          </p:cNvPr>
          <p:cNvGrpSpPr/>
          <p:nvPr/>
        </p:nvGrpSpPr>
        <p:grpSpPr>
          <a:xfrm>
            <a:off x="470863" y="818787"/>
            <a:ext cx="8964273" cy="3726248"/>
            <a:chOff x="263617" y="821034"/>
            <a:chExt cx="8964273" cy="372624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9A19D92-B0D9-495C-9287-F38C294BE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71357" y="1348637"/>
              <a:ext cx="5689721" cy="3198644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7200CDF-4CBD-4F39-AE13-C5947FF572BD}"/>
                </a:ext>
              </a:extLst>
            </p:cNvPr>
            <p:cNvSpPr/>
            <p:nvPr/>
          </p:nvSpPr>
          <p:spPr>
            <a:xfrm>
              <a:off x="273997" y="1194810"/>
              <a:ext cx="8953893" cy="33524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6" name="자유형 23">
              <a:extLst>
                <a:ext uri="{FF2B5EF4-FFF2-40B4-BE49-F238E27FC236}">
                  <a16:creationId xmlns:a16="http://schemas.microsoft.com/office/drawing/2014/main" id="{5CD75983-E08F-4EDC-A336-DFB8C24BC3E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3617" y="821034"/>
              <a:ext cx="1699460" cy="373775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실행계획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F0B77EA-6510-4C49-B763-714B313F0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6239" y="1427657"/>
              <a:ext cx="2733675" cy="1838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9038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1.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실행계획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21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36E6B81-6A29-4112-839A-30F5417B4973}"/>
              </a:ext>
            </a:extLst>
          </p:cNvPr>
          <p:cNvGrpSpPr/>
          <p:nvPr/>
        </p:nvGrpSpPr>
        <p:grpSpPr>
          <a:xfrm>
            <a:off x="1131736" y="2798749"/>
            <a:ext cx="7642529" cy="3409265"/>
            <a:chOff x="470864" y="818787"/>
            <a:chExt cx="7255398" cy="3652545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156FC33-FA31-4922-84E4-BF71C2E475A7}"/>
                </a:ext>
              </a:extLst>
            </p:cNvPr>
            <p:cNvGrpSpPr/>
            <p:nvPr/>
          </p:nvGrpSpPr>
          <p:grpSpPr>
            <a:xfrm>
              <a:off x="470864" y="818787"/>
              <a:ext cx="7255398" cy="3652545"/>
              <a:chOff x="263618" y="821034"/>
              <a:chExt cx="7255398" cy="3652545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7200CDF-4CBD-4F39-AE13-C5947FF572BD}"/>
                  </a:ext>
                </a:extLst>
              </p:cNvPr>
              <p:cNvSpPr/>
              <p:nvPr/>
            </p:nvSpPr>
            <p:spPr>
              <a:xfrm>
                <a:off x="273998" y="1194810"/>
                <a:ext cx="7245018" cy="32787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sp>
            <p:nvSpPr>
              <p:cNvPr id="26" name="자유형 23">
                <a:extLst>
                  <a:ext uri="{FF2B5EF4-FFF2-40B4-BE49-F238E27FC236}">
                    <a16:creationId xmlns:a16="http://schemas.microsoft.com/office/drawing/2014/main" id="{5CD75983-E08F-4EDC-A336-DFB8C24BC3E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63618" y="821034"/>
                <a:ext cx="1346663" cy="373774"/>
              </a:xfrm>
              <a:custGeom>
                <a:avLst/>
                <a:gdLst>
                  <a:gd name="connsiteX0" fmla="*/ 48729 w 1587995"/>
                  <a:gd name="connsiteY0" fmla="*/ 0 h 292361"/>
                  <a:gd name="connsiteX1" fmla="*/ 1539267 w 1587995"/>
                  <a:gd name="connsiteY1" fmla="*/ 0 h 292361"/>
                  <a:gd name="connsiteX2" fmla="*/ 1587995 w 1587995"/>
                  <a:gd name="connsiteY2" fmla="*/ 48728 h 292361"/>
                  <a:gd name="connsiteX3" fmla="*/ 1587995 w 1587995"/>
                  <a:gd name="connsiteY3" fmla="*/ 243633 h 292361"/>
                  <a:gd name="connsiteX4" fmla="*/ 1587994 w 1587995"/>
                  <a:gd name="connsiteY4" fmla="*/ 243636 h 292361"/>
                  <a:gd name="connsiteX5" fmla="*/ 1587994 w 1587995"/>
                  <a:gd name="connsiteY5" fmla="*/ 292361 h 292361"/>
                  <a:gd name="connsiteX6" fmla="*/ 1539267 w 1587995"/>
                  <a:gd name="connsiteY6" fmla="*/ 292361 h 292361"/>
                  <a:gd name="connsiteX7" fmla="*/ 48729 w 1587995"/>
                  <a:gd name="connsiteY7" fmla="*/ 292361 h 292361"/>
                  <a:gd name="connsiteX8" fmla="*/ 0 w 1587995"/>
                  <a:gd name="connsiteY8" fmla="*/ 292361 h 292361"/>
                  <a:gd name="connsiteX9" fmla="*/ 0 w 1587995"/>
                  <a:gd name="connsiteY9" fmla="*/ 152400 h 292361"/>
                  <a:gd name="connsiteX10" fmla="*/ 1 w 1587995"/>
                  <a:gd name="connsiteY10" fmla="*/ 152400 h 292361"/>
                  <a:gd name="connsiteX11" fmla="*/ 1 w 1587995"/>
                  <a:gd name="connsiteY11" fmla="*/ 48728 h 292361"/>
                  <a:gd name="connsiteX12" fmla="*/ 48729 w 1587995"/>
                  <a:gd name="connsiteY12" fmla="*/ 0 h 29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87995" h="292361">
                    <a:moveTo>
                      <a:pt x="48729" y="0"/>
                    </a:moveTo>
                    <a:lnTo>
                      <a:pt x="1539267" y="0"/>
                    </a:lnTo>
                    <a:cubicBezTo>
                      <a:pt x="1566179" y="0"/>
                      <a:pt x="1587995" y="21816"/>
                      <a:pt x="1587995" y="48728"/>
                    </a:cubicBezTo>
                    <a:lnTo>
                      <a:pt x="1587995" y="243633"/>
                    </a:lnTo>
                    <a:lnTo>
                      <a:pt x="1587994" y="243636"/>
                    </a:lnTo>
                    <a:lnTo>
                      <a:pt x="1587994" y="292361"/>
                    </a:lnTo>
                    <a:lnTo>
                      <a:pt x="1539267" y="292361"/>
                    </a:lnTo>
                    <a:lnTo>
                      <a:pt x="48729" y="292361"/>
                    </a:lnTo>
                    <a:lnTo>
                      <a:pt x="0" y="292361"/>
                    </a:lnTo>
                    <a:lnTo>
                      <a:pt x="0" y="152400"/>
                    </a:lnTo>
                    <a:lnTo>
                      <a:pt x="1" y="152400"/>
                    </a:lnTo>
                    <a:lnTo>
                      <a:pt x="1" y="48728"/>
                    </a:lnTo>
                    <a:cubicBezTo>
                      <a:pt x="1" y="21816"/>
                      <a:pt x="21817" y="0"/>
                      <a:pt x="48729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algn="ctr">
                <a:solidFill>
                  <a:srgbClr val="00206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72000" tIns="36000" rIns="72000" bIns="36000" anchor="ctr">
                <a:noAutofit/>
              </a:bodyPr>
              <a:lstStyle/>
              <a:p>
                <a:pPr marR="0" lvl="0" algn="ctr" defTabSz="411163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SzPct val="90000"/>
                  <a:tabLst>
                    <a:tab pos="85725" algn="l"/>
                  </a:tabLst>
                  <a:defRPr/>
                </a:pPr>
                <a:r>
                  <a:rPr kumimoji="1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나눔고딕" panose="020B0600000101010101" charset="-127"/>
                    <a:ea typeface="나눔고딕" panose="020B0600000101010101" charset="-127"/>
                  </a:rPr>
                  <a:t>실행계획 항목</a:t>
                </a:r>
                <a:endPara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1CA1912-A374-4315-9DB3-DF612CD1F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5493" y="1296955"/>
              <a:ext cx="6983881" cy="3040153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6FD2EF2-A238-4086-A314-69ADF6936C1E}"/>
              </a:ext>
            </a:extLst>
          </p:cNvPr>
          <p:cNvGrpSpPr/>
          <p:nvPr/>
        </p:nvGrpSpPr>
        <p:grpSpPr>
          <a:xfrm>
            <a:off x="1123347" y="673738"/>
            <a:ext cx="5134840" cy="1914968"/>
            <a:chOff x="1123347" y="673738"/>
            <a:chExt cx="5134840" cy="1914968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85EB42B-533F-4473-A835-188749618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2350" y="1098028"/>
              <a:ext cx="5029200" cy="1438275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63C013E-94C6-454E-AE3A-E9A2DCC341E8}"/>
                </a:ext>
              </a:extLst>
            </p:cNvPr>
            <p:cNvSpPr/>
            <p:nvPr/>
          </p:nvSpPr>
          <p:spPr>
            <a:xfrm>
              <a:off x="1135714" y="1020566"/>
              <a:ext cx="5122473" cy="15681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7" name="자유형 23">
              <a:extLst>
                <a:ext uri="{FF2B5EF4-FFF2-40B4-BE49-F238E27FC236}">
                  <a16:creationId xmlns:a16="http://schemas.microsoft.com/office/drawing/2014/main" id="{A68ABEC4-0729-4E42-AD58-21C5A1E0588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347" y="673738"/>
              <a:ext cx="1418518" cy="348879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실행계획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7690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2.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실행계획 해석 규칙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22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8420AD2-3510-4BCB-B692-D8D8FD4B702E}"/>
              </a:ext>
            </a:extLst>
          </p:cNvPr>
          <p:cNvGrpSpPr/>
          <p:nvPr/>
        </p:nvGrpSpPr>
        <p:grpSpPr>
          <a:xfrm>
            <a:off x="272006" y="762311"/>
            <a:ext cx="6380464" cy="3683854"/>
            <a:chOff x="272006" y="762311"/>
            <a:chExt cx="6380464" cy="368385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9A19D92-B0D9-495C-9287-F38C294BE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7431" y="1247521"/>
              <a:ext cx="5689721" cy="3198644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7200CDF-4CBD-4F39-AE13-C5947FF572BD}"/>
                </a:ext>
              </a:extLst>
            </p:cNvPr>
            <p:cNvSpPr/>
            <p:nvPr/>
          </p:nvSpPr>
          <p:spPr>
            <a:xfrm>
              <a:off x="273998" y="1136086"/>
              <a:ext cx="6378472" cy="33100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6" name="자유형 23">
              <a:extLst>
                <a:ext uri="{FF2B5EF4-FFF2-40B4-BE49-F238E27FC236}">
                  <a16:creationId xmlns:a16="http://schemas.microsoft.com/office/drawing/2014/main" id="{5CD75983-E08F-4EDC-A336-DFB8C24BC3E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2006" y="762311"/>
              <a:ext cx="1699460" cy="373775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실행계획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57B439D-BDEA-43FD-B0B3-F8A71DFC153B}"/>
                </a:ext>
              </a:extLst>
            </p:cNvPr>
            <p:cNvSpPr/>
            <p:nvPr/>
          </p:nvSpPr>
          <p:spPr>
            <a:xfrm>
              <a:off x="5986977" y="2803529"/>
              <a:ext cx="154070" cy="16691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1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EA4F435-5359-445C-A313-F45E5D1DF6EA}"/>
                </a:ext>
              </a:extLst>
            </p:cNvPr>
            <p:cNvSpPr/>
            <p:nvPr/>
          </p:nvSpPr>
          <p:spPr>
            <a:xfrm>
              <a:off x="5986977" y="2998420"/>
              <a:ext cx="154069" cy="166913"/>
            </a:xfrm>
            <a:prstGeom prst="ellipse">
              <a:avLst/>
            </a:prstGeom>
            <a:noFill/>
            <a:ln>
              <a:solidFill>
                <a:srgbClr val="2806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2806BA"/>
                  </a:solidFill>
                </a:rPr>
                <a:t>2</a:t>
              </a:r>
              <a:endParaRPr lang="ko-KR" altLang="en-US" sz="1200" b="1" dirty="0">
                <a:solidFill>
                  <a:srgbClr val="2806BA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62F527E-9BAE-4F95-9F02-B77E9CC1F215}"/>
                </a:ext>
              </a:extLst>
            </p:cNvPr>
            <p:cNvSpPr/>
            <p:nvPr/>
          </p:nvSpPr>
          <p:spPr>
            <a:xfrm>
              <a:off x="5986977" y="2593584"/>
              <a:ext cx="154069" cy="166913"/>
            </a:xfrm>
            <a:prstGeom prst="ellipse">
              <a:avLst/>
            </a:prstGeom>
            <a:noFill/>
            <a:ln>
              <a:solidFill>
                <a:srgbClr val="37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37C000"/>
                  </a:solidFill>
                </a:rPr>
                <a:t>3</a:t>
              </a:r>
              <a:endParaRPr lang="ko-KR" altLang="en-US" sz="1200" b="1" dirty="0">
                <a:solidFill>
                  <a:srgbClr val="37C000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F46B355-4F71-4376-A662-979DF7B1A861}"/>
                </a:ext>
              </a:extLst>
            </p:cNvPr>
            <p:cNvSpPr/>
            <p:nvPr/>
          </p:nvSpPr>
          <p:spPr>
            <a:xfrm>
              <a:off x="5980117" y="2396043"/>
              <a:ext cx="154069" cy="166913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FFC000"/>
                  </a:solidFill>
                </a:rPr>
                <a:t>4</a:t>
              </a:r>
              <a:endParaRPr lang="ko-KR" altLang="en-US" sz="1200" b="1" dirty="0">
                <a:solidFill>
                  <a:srgbClr val="FFC000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AA9AC21-3D8B-4EC0-8DFE-DD0C53ACE202}"/>
              </a:ext>
            </a:extLst>
          </p:cNvPr>
          <p:cNvSpPr txBox="1"/>
          <p:nvPr/>
        </p:nvSpPr>
        <p:spPr>
          <a:xfrm>
            <a:off x="272006" y="4557600"/>
            <a:ext cx="8273419" cy="1778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실행계획 해석 규칙 </a:t>
            </a:r>
            <a:r>
              <a:rPr lang="en-US" altLang="ko-KR" sz="1500" dirty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1. </a:t>
            </a:r>
            <a:r>
              <a:rPr lang="ko-KR" altLang="en-US" sz="1500" dirty="0"/>
              <a:t>위에서 아래로 읽어 내려가면서 제일 먼저 읽을 단계를 찾음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2. </a:t>
            </a:r>
            <a:r>
              <a:rPr lang="ko-KR" altLang="en-US" sz="1500" dirty="0"/>
              <a:t>내려가는 과정에서 같은 들여 쓰기가 존재한다면</a:t>
            </a:r>
            <a:r>
              <a:rPr lang="en-US" altLang="ko-KR" sz="1500" dirty="0"/>
              <a:t>, </a:t>
            </a:r>
            <a:r>
              <a:rPr lang="ko-KR" altLang="en-US" sz="1500" dirty="0"/>
              <a:t>무조건 </a:t>
            </a:r>
            <a:r>
              <a:rPr lang="en-US" altLang="ko-KR" sz="1500" dirty="0"/>
              <a:t>‘</a:t>
            </a:r>
            <a:r>
              <a:rPr lang="ko-KR" altLang="en-US" sz="1500" dirty="0"/>
              <a:t>위에서 아래</a:t>
            </a:r>
            <a:r>
              <a:rPr lang="en-US" altLang="ko-KR" sz="1500" dirty="0"/>
              <a:t>’</a:t>
            </a:r>
            <a:r>
              <a:rPr lang="ko-KR" altLang="en-US" sz="1500" dirty="0"/>
              <a:t>순으로 읽어야 함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3. </a:t>
            </a:r>
            <a:r>
              <a:rPr lang="ko-KR" altLang="en-US" sz="1500" dirty="0"/>
              <a:t>읽고자 하는 단계보다 더 들여 쓰기가 된 하위 단계가 존재한다면</a:t>
            </a:r>
            <a:r>
              <a:rPr lang="en-US" altLang="ko-KR" sz="15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 </a:t>
            </a:r>
            <a:r>
              <a:rPr lang="ko-KR" altLang="en-US" sz="1500" dirty="0"/>
              <a:t>가장 안쪽으로 들여쓰기 된 단계를 시작으로 하여 한 단계씩 상위 단계를 읽어 나감 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172442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2.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실행계획 해석 규칙</a:t>
            </a: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9A8C7EA-2D43-4D0B-8986-CD873D559157}"/>
              </a:ext>
            </a:extLst>
          </p:cNvPr>
          <p:cNvGrpSpPr/>
          <p:nvPr/>
        </p:nvGrpSpPr>
        <p:grpSpPr>
          <a:xfrm>
            <a:off x="363984" y="1103915"/>
            <a:ext cx="7538444" cy="2973136"/>
            <a:chOff x="363984" y="1103915"/>
            <a:chExt cx="7538444" cy="297313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7200CDF-4CBD-4F39-AE13-C5947FF572BD}"/>
                </a:ext>
              </a:extLst>
            </p:cNvPr>
            <p:cNvSpPr/>
            <p:nvPr/>
          </p:nvSpPr>
          <p:spPr>
            <a:xfrm>
              <a:off x="366747" y="1456089"/>
              <a:ext cx="7535681" cy="26209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6" name="자유형 23">
              <a:extLst>
                <a:ext uri="{FF2B5EF4-FFF2-40B4-BE49-F238E27FC236}">
                  <a16:creationId xmlns:a16="http://schemas.microsoft.com/office/drawing/2014/main" id="{5CD75983-E08F-4EDC-A336-DFB8C24BC3E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3984" y="1103915"/>
              <a:ext cx="1473205" cy="352174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실행계획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3E291EE-290F-45F4-A0C0-AA0F03D535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616" y="1576872"/>
              <a:ext cx="7229924" cy="2399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원호 15">
            <a:extLst>
              <a:ext uri="{FF2B5EF4-FFF2-40B4-BE49-F238E27FC236}">
                <a16:creationId xmlns:a16="http://schemas.microsoft.com/office/drawing/2014/main" id="{ABFDAE80-BDB7-4AC5-B6CA-DD16AA0BE863}"/>
              </a:ext>
            </a:extLst>
          </p:cNvPr>
          <p:cNvSpPr/>
          <p:nvPr/>
        </p:nvSpPr>
        <p:spPr>
          <a:xfrm rot="12091232">
            <a:off x="3571526" y="3833156"/>
            <a:ext cx="766877" cy="784042"/>
          </a:xfrm>
          <a:prstGeom prst="arc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2AD37C-8A26-459C-B89B-0B163116E98D}"/>
              </a:ext>
            </a:extLst>
          </p:cNvPr>
          <p:cNvSpPr txBox="1"/>
          <p:nvPr/>
        </p:nvSpPr>
        <p:spPr>
          <a:xfrm>
            <a:off x="3644622" y="4628215"/>
            <a:ext cx="3881191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해당 로직은 어떤 순서로 실행될까</a:t>
            </a:r>
            <a:r>
              <a:rPr lang="en-US" altLang="ko-KR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(ID</a:t>
            </a:r>
            <a:r>
              <a:rPr lang="ko-KR" altLang="en-US" dirty="0"/>
              <a:t>값으로 순서를 나타낼 것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0093082-962E-4301-B55A-743991A42192}"/>
              </a:ext>
            </a:extLst>
          </p:cNvPr>
          <p:cNvSpPr/>
          <p:nvPr/>
        </p:nvSpPr>
        <p:spPr>
          <a:xfrm>
            <a:off x="491616" y="1748059"/>
            <a:ext cx="565398" cy="211926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슬라이드 번호 개체 틀 2">
            <a:extLst>
              <a:ext uri="{FF2B5EF4-FFF2-40B4-BE49-F238E27FC236}">
                <a16:creationId xmlns:a16="http://schemas.microsoft.com/office/drawing/2014/main" id="{827F17BB-6F53-4A1E-B346-B00323EC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23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1603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2.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실행계획 해석 규칙</a:t>
            </a: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9A8C7EA-2D43-4D0B-8986-CD873D559157}"/>
              </a:ext>
            </a:extLst>
          </p:cNvPr>
          <p:cNvGrpSpPr/>
          <p:nvPr/>
        </p:nvGrpSpPr>
        <p:grpSpPr>
          <a:xfrm>
            <a:off x="363984" y="1103915"/>
            <a:ext cx="7538444" cy="2973136"/>
            <a:chOff x="363984" y="1103915"/>
            <a:chExt cx="7538444" cy="297313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7200CDF-4CBD-4F39-AE13-C5947FF572BD}"/>
                </a:ext>
              </a:extLst>
            </p:cNvPr>
            <p:cNvSpPr/>
            <p:nvPr/>
          </p:nvSpPr>
          <p:spPr>
            <a:xfrm>
              <a:off x="366747" y="1456089"/>
              <a:ext cx="7535681" cy="26209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6" name="자유형 23">
              <a:extLst>
                <a:ext uri="{FF2B5EF4-FFF2-40B4-BE49-F238E27FC236}">
                  <a16:creationId xmlns:a16="http://schemas.microsoft.com/office/drawing/2014/main" id="{5CD75983-E08F-4EDC-A336-DFB8C24BC3E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3984" y="1103915"/>
              <a:ext cx="1473205" cy="352174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실행계획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3E291EE-290F-45F4-A0C0-AA0F03D535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616" y="1576872"/>
              <a:ext cx="7229924" cy="2399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0093082-962E-4301-B55A-743991A42192}"/>
              </a:ext>
            </a:extLst>
          </p:cNvPr>
          <p:cNvSpPr/>
          <p:nvPr/>
        </p:nvSpPr>
        <p:spPr>
          <a:xfrm>
            <a:off x="491616" y="1748059"/>
            <a:ext cx="565398" cy="211926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EB67FB-27AE-4B22-830D-FE850513B84E}"/>
              </a:ext>
            </a:extLst>
          </p:cNvPr>
          <p:cNvSpPr txBox="1"/>
          <p:nvPr/>
        </p:nvSpPr>
        <p:spPr>
          <a:xfrm>
            <a:off x="363984" y="4248238"/>
            <a:ext cx="4685898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/>
              <a:t>‘3</a:t>
            </a:r>
            <a:r>
              <a:rPr lang="ko-KR" altLang="en-US" sz="1500" dirty="0"/>
              <a:t> </a:t>
            </a:r>
            <a:r>
              <a:rPr lang="en-US" altLang="ko-KR" sz="1500" dirty="0"/>
              <a:t>–</a:t>
            </a:r>
            <a:r>
              <a:rPr lang="ko-KR" altLang="en-US" sz="1500" dirty="0"/>
              <a:t> </a:t>
            </a:r>
            <a:r>
              <a:rPr lang="en-US" altLang="ko-KR" sz="1500" dirty="0"/>
              <a:t>2</a:t>
            </a:r>
            <a:r>
              <a:rPr lang="ko-KR" altLang="en-US" sz="1500" dirty="0"/>
              <a:t> </a:t>
            </a:r>
            <a:r>
              <a:rPr lang="en-US" altLang="ko-KR" sz="1500" dirty="0"/>
              <a:t>–</a:t>
            </a:r>
            <a:r>
              <a:rPr lang="ko-KR" altLang="en-US" sz="1500" dirty="0"/>
              <a:t> </a:t>
            </a:r>
            <a:r>
              <a:rPr lang="en-US" altLang="ko-KR" sz="1500" dirty="0"/>
              <a:t>5</a:t>
            </a:r>
            <a:r>
              <a:rPr lang="ko-KR" altLang="en-US" sz="1500" dirty="0"/>
              <a:t> </a:t>
            </a:r>
            <a:r>
              <a:rPr lang="en-US" altLang="ko-KR" sz="1500" dirty="0"/>
              <a:t>–</a:t>
            </a:r>
            <a:r>
              <a:rPr lang="ko-KR" altLang="en-US" sz="1500" dirty="0"/>
              <a:t> </a:t>
            </a:r>
            <a:r>
              <a:rPr lang="en-US" altLang="ko-KR" sz="1500" dirty="0"/>
              <a:t>4 – 1 – 0’</a:t>
            </a:r>
            <a:r>
              <a:rPr lang="ko-KR" altLang="en-US" sz="1500" dirty="0"/>
              <a:t>순서로 해당 로직이 실행됨</a:t>
            </a:r>
            <a:endParaRPr lang="en-US" altLang="ko-KR" sz="1500" dirty="0"/>
          </a:p>
        </p:txBody>
      </p:sp>
      <p:sp>
        <p:nvSpPr>
          <p:cNvPr id="13" name="슬라이드 번호 개체 틀 2">
            <a:extLst>
              <a:ext uri="{FF2B5EF4-FFF2-40B4-BE49-F238E27FC236}">
                <a16:creationId xmlns:a16="http://schemas.microsoft.com/office/drawing/2014/main" id="{CAAB2E66-9150-463E-9808-045B6911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24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9518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3. SCAN OPERATION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E3626C26-BF47-4717-80D4-21BA5599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25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D4B0A-C817-40FC-8794-1A803D7B2883}"/>
              </a:ext>
            </a:extLst>
          </p:cNvPr>
          <p:cNvSpPr txBox="1"/>
          <p:nvPr/>
        </p:nvSpPr>
        <p:spPr>
          <a:xfrm>
            <a:off x="363984" y="824496"/>
            <a:ext cx="4826578" cy="12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TABLE SCAN</a:t>
            </a:r>
            <a:r>
              <a:rPr lang="ko-KR" altLang="en-US" sz="1300" dirty="0"/>
              <a:t>의 종류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1. </a:t>
            </a:r>
            <a:r>
              <a:rPr lang="en-US" altLang="ko-KR" sz="1300" b="1" dirty="0">
                <a:solidFill>
                  <a:srgbClr val="FF0000"/>
                </a:solidFill>
              </a:rPr>
              <a:t>TABLE FULL SCAN </a:t>
            </a:r>
            <a:r>
              <a:rPr lang="en-US" altLang="ko-KR" sz="1300" dirty="0"/>
              <a:t>: </a:t>
            </a:r>
            <a:r>
              <a:rPr lang="ko-KR" altLang="en-US" sz="1300" dirty="0"/>
              <a:t>테이블 전체 데이터를 </a:t>
            </a:r>
            <a:r>
              <a:rPr lang="en-US" altLang="ko-KR" sz="1300" dirty="0"/>
              <a:t>SCAN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2. </a:t>
            </a:r>
            <a:r>
              <a:rPr lang="en-US" altLang="ko-KR" sz="1300" b="1" dirty="0">
                <a:solidFill>
                  <a:srgbClr val="FF0000"/>
                </a:solidFill>
              </a:rPr>
              <a:t>INDEX SCAN</a:t>
            </a:r>
            <a:r>
              <a:rPr lang="en-US" altLang="ko-KR" sz="1300" dirty="0"/>
              <a:t>       : </a:t>
            </a:r>
            <a:r>
              <a:rPr lang="ko-KR" altLang="en-US" sz="1300" dirty="0"/>
              <a:t>인덱스를 사용하여 데이터를 </a:t>
            </a:r>
            <a:r>
              <a:rPr lang="en-US" altLang="ko-KR" sz="1300" dirty="0"/>
              <a:t>SCAN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3. ROWID SCAN      : ROWID</a:t>
            </a:r>
            <a:r>
              <a:rPr lang="ko-KR" altLang="en-US" sz="1300" dirty="0"/>
              <a:t>를 기준으로 데이터를 </a:t>
            </a:r>
            <a:r>
              <a:rPr lang="en-US" altLang="ko-KR" sz="1300" dirty="0"/>
              <a:t>SCAN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C3F6FBA-4341-475B-BA79-D43ADC33E4D5}"/>
              </a:ext>
            </a:extLst>
          </p:cNvPr>
          <p:cNvGrpSpPr/>
          <p:nvPr/>
        </p:nvGrpSpPr>
        <p:grpSpPr>
          <a:xfrm>
            <a:off x="363984" y="2441349"/>
            <a:ext cx="7538444" cy="2973136"/>
            <a:chOff x="363984" y="1103915"/>
            <a:chExt cx="7538444" cy="297313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0BEC6FF-6CA7-4E27-9BA1-5D5BBC4A4364}"/>
                </a:ext>
              </a:extLst>
            </p:cNvPr>
            <p:cNvSpPr/>
            <p:nvPr/>
          </p:nvSpPr>
          <p:spPr>
            <a:xfrm>
              <a:off x="366747" y="1456089"/>
              <a:ext cx="7535681" cy="26209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8" name="자유형 23">
              <a:extLst>
                <a:ext uri="{FF2B5EF4-FFF2-40B4-BE49-F238E27FC236}">
                  <a16:creationId xmlns:a16="http://schemas.microsoft.com/office/drawing/2014/main" id="{8BCD5CE6-B1B5-44AE-A1DC-02AD34A29AA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3984" y="1103915"/>
              <a:ext cx="2344710" cy="352174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실행계획 내 </a:t>
              </a: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SCAN OPERATION</a:t>
              </a:r>
            </a:p>
          </p:txBody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AE74CFAF-7ED7-430B-BD05-C54E8A91DC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616" y="1576872"/>
              <a:ext cx="7229924" cy="2399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B38D96C-6479-45EC-A5BC-8F87B3BE0926}"/>
              </a:ext>
            </a:extLst>
          </p:cNvPr>
          <p:cNvCxnSpPr>
            <a:cxnSpLocks/>
          </p:cNvCxnSpPr>
          <p:nvPr/>
        </p:nvCxnSpPr>
        <p:spPr>
          <a:xfrm>
            <a:off x="1414133" y="5090607"/>
            <a:ext cx="129456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727584E-D257-4367-B48B-7CCBE5FE064E}"/>
              </a:ext>
            </a:extLst>
          </p:cNvPr>
          <p:cNvCxnSpPr>
            <a:cxnSpLocks/>
          </p:cNvCxnSpPr>
          <p:nvPr/>
        </p:nvCxnSpPr>
        <p:spPr>
          <a:xfrm>
            <a:off x="1414133" y="4621905"/>
            <a:ext cx="129456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033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4. TABLE FULL SCAN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E3626C26-BF47-4717-80D4-21BA5599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26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086BB5D-78B4-45E3-82CD-5DA7940A0BE7}"/>
              </a:ext>
            </a:extLst>
          </p:cNvPr>
          <p:cNvGrpSpPr/>
          <p:nvPr/>
        </p:nvGrpSpPr>
        <p:grpSpPr>
          <a:xfrm>
            <a:off x="2406334" y="1932400"/>
            <a:ext cx="4988882" cy="3544838"/>
            <a:chOff x="1071606" y="719813"/>
            <a:chExt cx="7749753" cy="490710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F5729D9-F261-412E-B38F-AF76D06E0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4642" y="1156815"/>
              <a:ext cx="7736717" cy="4470103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438CC5E-8A61-4CE1-B59B-A184B0FF351D}"/>
                </a:ext>
              </a:extLst>
            </p:cNvPr>
            <p:cNvSpPr/>
            <p:nvPr/>
          </p:nvSpPr>
          <p:spPr>
            <a:xfrm>
              <a:off x="1084641" y="1202443"/>
              <a:ext cx="7662544" cy="43788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8" name="자유형 23">
              <a:extLst>
                <a:ext uri="{FF2B5EF4-FFF2-40B4-BE49-F238E27FC236}">
                  <a16:creationId xmlns:a16="http://schemas.microsoft.com/office/drawing/2014/main" id="{5740F4AD-9ABA-4A89-AEAF-317F52A355F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71606" y="719813"/>
              <a:ext cx="2283569" cy="482632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TABLE FULL SCAN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1A3678A-9D5F-4785-94BB-CC6DEB7638AC}"/>
              </a:ext>
            </a:extLst>
          </p:cNvPr>
          <p:cNvSpPr txBox="1"/>
          <p:nvPr/>
        </p:nvSpPr>
        <p:spPr>
          <a:xfrm>
            <a:off x="363984" y="5544393"/>
            <a:ext cx="9081973" cy="740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/>
              <a:t>HWM(High Water Mark, </a:t>
            </a:r>
            <a:r>
              <a:rPr lang="ko-KR" altLang="en-US" sz="1500" dirty="0"/>
              <a:t>고수위 마크</a:t>
            </a:r>
            <a:r>
              <a:rPr lang="en-US" altLang="ko-KR" sz="1500" dirty="0"/>
              <a:t>)</a:t>
            </a:r>
            <a:r>
              <a:rPr lang="ko-KR" altLang="en-US" sz="1500" dirty="0"/>
              <a:t>는 테이블에 데이터가 쓰여졌던 블록 상의 최상위 위치를 의미</a:t>
            </a:r>
            <a:endParaRPr lang="en-US" altLang="ko-KR" sz="15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/>
              <a:t>HWM</a:t>
            </a:r>
            <a:r>
              <a:rPr lang="ko-KR" altLang="en-US" sz="1500" dirty="0"/>
              <a:t>까지 테이블의 모든 데이터를 읽어야 하기 때문에</a:t>
            </a:r>
            <a:r>
              <a:rPr lang="en-US" altLang="ko-KR" sz="1500" dirty="0"/>
              <a:t>, </a:t>
            </a:r>
            <a:r>
              <a:rPr lang="ko-KR" altLang="en-US" sz="1500" dirty="0"/>
              <a:t>모든 결과를 찾을 때까지 시간이 오래 걸림</a:t>
            </a:r>
            <a:endParaRPr lang="en-US" altLang="ko-KR" sz="15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1B8812-6E7F-4ADA-8377-5EACB7DCC78A}"/>
              </a:ext>
            </a:extLst>
          </p:cNvPr>
          <p:cNvSpPr txBox="1"/>
          <p:nvPr/>
        </p:nvSpPr>
        <p:spPr>
          <a:xfrm>
            <a:off x="363984" y="645439"/>
            <a:ext cx="6555705" cy="12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TABLE FULL SCAN</a:t>
            </a:r>
            <a:r>
              <a:rPr lang="ko-KR" altLang="en-US" sz="1300" dirty="0"/>
              <a:t>을 선택하는 경우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1. </a:t>
            </a:r>
            <a:r>
              <a:rPr lang="ko-KR" altLang="en-US" sz="1300" dirty="0"/>
              <a:t>조건절의 컬럼에 </a:t>
            </a:r>
            <a:r>
              <a:rPr lang="en-US" altLang="ko-KR" sz="1300" dirty="0"/>
              <a:t>INDEX</a:t>
            </a:r>
            <a:r>
              <a:rPr lang="ko-KR" altLang="en-US" sz="1300" dirty="0"/>
              <a:t>가 없는 경우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2. INDEX</a:t>
            </a:r>
            <a:r>
              <a:rPr lang="ko-KR" altLang="en-US" sz="1300" dirty="0"/>
              <a:t>가 있으나</a:t>
            </a:r>
            <a:r>
              <a:rPr lang="en-US" altLang="ko-KR" sz="1300" dirty="0"/>
              <a:t>, </a:t>
            </a:r>
            <a:r>
              <a:rPr lang="ko-KR" altLang="en-US" sz="1300" dirty="0"/>
              <a:t>조건을 만족하는 데이터가 테이블의 많은 양을 차지하는 경우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3. INDEX</a:t>
            </a:r>
            <a:r>
              <a:rPr lang="ko-KR" altLang="en-US" sz="1300" dirty="0"/>
              <a:t>가 있으나</a:t>
            </a:r>
            <a:r>
              <a:rPr lang="en-US" altLang="ko-KR" sz="1300" dirty="0"/>
              <a:t>, </a:t>
            </a:r>
            <a:r>
              <a:rPr lang="ko-KR" altLang="en-US" sz="1300" dirty="0"/>
              <a:t>테이블의 데이터가 적어 </a:t>
            </a:r>
            <a:r>
              <a:rPr lang="en-US" altLang="ko-KR" sz="1300" dirty="0"/>
              <a:t>FULL SCAN</a:t>
            </a:r>
            <a:r>
              <a:rPr lang="ko-KR" altLang="en-US" sz="1300" dirty="0"/>
              <a:t>이 유리한 경우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043914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4. TABLE FULL SCAN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BA3DCE4-1A2E-4A04-BEA0-33EF19807F7B}"/>
              </a:ext>
            </a:extLst>
          </p:cNvPr>
          <p:cNvGrpSpPr/>
          <p:nvPr/>
        </p:nvGrpSpPr>
        <p:grpSpPr>
          <a:xfrm>
            <a:off x="2035260" y="1501650"/>
            <a:ext cx="5835480" cy="3854700"/>
            <a:chOff x="355595" y="1103194"/>
            <a:chExt cx="5407642" cy="340169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6573B7E-6665-4689-AD0F-9BED4A531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0220" y="1768766"/>
              <a:ext cx="2867025" cy="97155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547CBEF-1EB4-4F03-9F3D-1553D845F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220" y="2873098"/>
              <a:ext cx="5172075" cy="1514475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B67E732-F5C0-4B75-BA0F-94A0D495DAF6}"/>
                </a:ext>
              </a:extLst>
            </p:cNvPr>
            <p:cNvSpPr/>
            <p:nvPr/>
          </p:nvSpPr>
          <p:spPr>
            <a:xfrm>
              <a:off x="363984" y="1517957"/>
              <a:ext cx="5399253" cy="29869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2" name="자유형 23">
              <a:extLst>
                <a:ext uri="{FF2B5EF4-FFF2-40B4-BE49-F238E27FC236}">
                  <a16:creationId xmlns:a16="http://schemas.microsoft.com/office/drawing/2014/main" id="{EC81F710-D502-4633-B37C-E188B5C5ECA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55595" y="1103194"/>
              <a:ext cx="1724304" cy="414763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TABLE FULL SCAN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1709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E3626C26-BF47-4717-80D4-21BA5599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28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D4B0A-C817-40FC-8794-1A803D7B2883}"/>
              </a:ext>
            </a:extLst>
          </p:cNvPr>
          <p:cNvSpPr txBox="1"/>
          <p:nvPr/>
        </p:nvSpPr>
        <p:spPr>
          <a:xfrm>
            <a:off x="217129" y="637563"/>
            <a:ext cx="473206" cy="353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2A28427-90A4-41AB-A1AD-527B12F9A6BA}"/>
              </a:ext>
            </a:extLst>
          </p:cNvPr>
          <p:cNvGrpSpPr/>
          <p:nvPr/>
        </p:nvGrpSpPr>
        <p:grpSpPr>
          <a:xfrm>
            <a:off x="1447096" y="753189"/>
            <a:ext cx="7011807" cy="2741852"/>
            <a:chOff x="1957638" y="4064390"/>
            <a:chExt cx="5990724" cy="232809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1BD685F-ADC4-4EA0-9076-D398A19F9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57638" y="4421707"/>
              <a:ext cx="5990724" cy="197078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93E00CC-A66B-450A-8596-8280E92C984D}"/>
                </a:ext>
              </a:extLst>
            </p:cNvPr>
            <p:cNvSpPr/>
            <p:nvPr/>
          </p:nvSpPr>
          <p:spPr>
            <a:xfrm>
              <a:off x="2034447" y="4421707"/>
              <a:ext cx="5842815" cy="18952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9" name="자유형 23">
              <a:extLst>
                <a:ext uri="{FF2B5EF4-FFF2-40B4-BE49-F238E27FC236}">
                  <a16:creationId xmlns:a16="http://schemas.microsoft.com/office/drawing/2014/main" id="{970EE929-A530-4385-9184-D84EFDF06E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26058" y="4064390"/>
              <a:ext cx="1473205" cy="352174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INDEX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06FE0020-5F38-4150-9BBA-DD577C70F608}"/>
                </a:ext>
              </a:extLst>
            </p:cNvPr>
            <p:cNvSpPr/>
            <p:nvPr/>
          </p:nvSpPr>
          <p:spPr>
            <a:xfrm>
              <a:off x="5956183" y="4840448"/>
              <a:ext cx="1711355" cy="1379989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EC50C173-07D9-40CC-9C9F-7B842834E0F9}"/>
                </a:ext>
              </a:extLst>
            </p:cNvPr>
            <p:cNvSpPr/>
            <p:nvPr/>
          </p:nvSpPr>
          <p:spPr>
            <a:xfrm>
              <a:off x="5289259" y="4840447"/>
              <a:ext cx="595824" cy="1379989"/>
            </a:xfrm>
            <a:prstGeom prst="roundRect">
              <a:avLst/>
            </a:prstGeom>
            <a:noFill/>
            <a:ln>
              <a:solidFill>
                <a:srgbClr val="2806B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제목 1">
            <a:extLst>
              <a:ext uri="{FF2B5EF4-FFF2-40B4-BE49-F238E27FC236}">
                <a16:creationId xmlns:a16="http://schemas.microsoft.com/office/drawing/2014/main" id="{BDE76D3B-C372-4CA3-A4FD-33642B295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53269"/>
            <a:ext cx="6587232" cy="408372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5. INDEX SCAN 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6F22CE-989A-4718-B72A-E7079D7F3053}"/>
              </a:ext>
            </a:extLst>
          </p:cNvPr>
          <p:cNvSpPr txBox="1"/>
          <p:nvPr/>
        </p:nvSpPr>
        <p:spPr>
          <a:xfrm>
            <a:off x="217129" y="3558125"/>
            <a:ext cx="8735084" cy="18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INDEX</a:t>
            </a:r>
            <a:r>
              <a:rPr lang="ko-KR" altLang="en-US" sz="1300" dirty="0"/>
              <a:t>는 추가적인 쓰기 작업과 테이블의 검색 속도를 향상시키기 위한 자료구조임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우리가 책에서 원하는 내용을 찾을 때</a:t>
            </a:r>
            <a:r>
              <a:rPr lang="en-US" altLang="ko-KR" sz="1300" dirty="0"/>
              <a:t> </a:t>
            </a:r>
            <a:r>
              <a:rPr lang="ko-KR" altLang="en-US" sz="1300" dirty="0"/>
              <a:t>책의 모든 페이지를 들춰보며 해당 내용을 찾는다면</a:t>
            </a:r>
            <a:r>
              <a:rPr lang="en-US" altLang="ko-KR" sz="1300" dirty="0"/>
              <a:t>, </a:t>
            </a:r>
            <a:r>
              <a:rPr lang="ko-KR" altLang="en-US" sz="1300" dirty="0"/>
              <a:t>많은 시간이 소요됨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대신</a:t>
            </a:r>
            <a:r>
              <a:rPr lang="en-US" altLang="ko-KR" sz="1300" dirty="0"/>
              <a:t>, </a:t>
            </a:r>
            <a:r>
              <a:rPr lang="ko-KR" altLang="en-US" sz="1300" dirty="0"/>
              <a:t>책의 맨 앞 또는 맨 뒤에 존재하는 색인을 참조한다면</a:t>
            </a:r>
            <a:r>
              <a:rPr lang="en-US" altLang="ko-KR" sz="1300" dirty="0"/>
              <a:t> </a:t>
            </a:r>
            <a:r>
              <a:rPr lang="ko-KR" altLang="en-US" sz="1300" dirty="0"/>
              <a:t>원하는 내용을 빨리 찾을 수 있음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데이터베이스의 </a:t>
            </a:r>
            <a:r>
              <a:rPr lang="en-US" altLang="ko-KR" sz="1300" dirty="0"/>
              <a:t>INDEX</a:t>
            </a:r>
            <a:r>
              <a:rPr lang="ko-KR" altLang="en-US" sz="1300" dirty="0"/>
              <a:t>는 </a:t>
            </a:r>
            <a:r>
              <a:rPr lang="en-US" altLang="ko-KR" sz="1300" dirty="0"/>
              <a:t>‘</a:t>
            </a:r>
            <a:r>
              <a:rPr lang="ko-KR" altLang="en-US" sz="1300" dirty="0"/>
              <a:t>책의 색인</a:t>
            </a:r>
            <a:r>
              <a:rPr lang="en-US" altLang="ko-KR" sz="1300" dirty="0"/>
              <a:t>’</a:t>
            </a:r>
            <a:r>
              <a:rPr lang="ko-KR" altLang="en-US" sz="1300" dirty="0"/>
              <a:t>과 같은 역할을 수행함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테이블 내 특정 레코드를 조회할 때</a:t>
            </a:r>
            <a:r>
              <a:rPr lang="en-US" altLang="ko-KR" sz="1300" dirty="0"/>
              <a:t> </a:t>
            </a:r>
            <a:r>
              <a:rPr lang="ko-KR" altLang="en-US" sz="1300" dirty="0"/>
              <a:t>테이블 내 모든 레코드를 들춰본다면</a:t>
            </a:r>
            <a:r>
              <a:rPr lang="en-US" altLang="ko-KR" sz="1300" dirty="0"/>
              <a:t>, </a:t>
            </a:r>
            <a:r>
              <a:rPr lang="ko-KR" altLang="en-US" sz="1300" dirty="0"/>
              <a:t>많은 시간이 소요됨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대신</a:t>
            </a:r>
            <a:r>
              <a:rPr lang="en-US" altLang="ko-KR" sz="1300" dirty="0"/>
              <a:t>, </a:t>
            </a:r>
            <a:r>
              <a:rPr lang="ko-KR" altLang="en-US" sz="1300" dirty="0"/>
              <a:t>레코드의 주소를 포함한 </a:t>
            </a:r>
            <a:r>
              <a:rPr lang="en-US" altLang="ko-KR" sz="1300" dirty="0"/>
              <a:t>INDEX</a:t>
            </a:r>
            <a:r>
              <a:rPr lang="ko-KR" altLang="en-US" sz="1300" dirty="0"/>
              <a:t>를 참조한다면</a:t>
            </a:r>
            <a:r>
              <a:rPr lang="en-US" altLang="ko-KR" sz="1300" dirty="0"/>
              <a:t>, </a:t>
            </a:r>
            <a:r>
              <a:rPr lang="ko-KR" altLang="en-US" sz="1300" dirty="0"/>
              <a:t>특정 레코드를 빠르게 조회할 수 있음</a:t>
            </a:r>
            <a:endParaRPr lang="en-US" altLang="ko-KR" sz="1300" dirty="0"/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748DAFE7-350B-4D95-8CEB-044E18609AF7}"/>
              </a:ext>
            </a:extLst>
          </p:cNvPr>
          <p:cNvSpPr/>
          <p:nvPr/>
        </p:nvSpPr>
        <p:spPr>
          <a:xfrm rot="18339133">
            <a:off x="7812736" y="1716746"/>
            <a:ext cx="1145535" cy="957002"/>
          </a:xfrm>
          <a:prstGeom prst="arc">
            <a:avLst>
              <a:gd name="adj1" fmla="val 17619960"/>
              <a:gd name="adj2" fmla="val 0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C3D485-0899-4627-B716-FE32F80308F9}"/>
              </a:ext>
            </a:extLst>
          </p:cNvPr>
          <p:cNvSpPr txBox="1"/>
          <p:nvPr/>
        </p:nvSpPr>
        <p:spPr>
          <a:xfrm>
            <a:off x="8449065" y="1767002"/>
            <a:ext cx="1404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INDEX </a:t>
            </a:r>
            <a:r>
              <a:rPr lang="ko-KR" altLang="en-US" sz="1000" dirty="0"/>
              <a:t>내 </a:t>
            </a:r>
            <a:r>
              <a:rPr lang="en-US" altLang="ko-KR" sz="1000" dirty="0"/>
              <a:t>‘ROWID’</a:t>
            </a:r>
            <a:r>
              <a:rPr lang="ko-KR" altLang="en-US" sz="1000" dirty="0"/>
              <a:t>가 </a:t>
            </a:r>
            <a:r>
              <a:rPr lang="en-US" altLang="ko-KR" sz="1000" dirty="0"/>
              <a:t>‘POINTER’</a:t>
            </a:r>
            <a:r>
              <a:rPr lang="ko-KR" altLang="en-US" sz="1000" dirty="0"/>
              <a:t>역할을 </a:t>
            </a:r>
            <a:endParaRPr lang="en-US" altLang="ko-KR" sz="1000" dirty="0"/>
          </a:p>
          <a:p>
            <a:r>
              <a:rPr lang="ko-KR" altLang="en-US" sz="1000" dirty="0"/>
              <a:t>수행</a:t>
            </a:r>
          </a:p>
        </p:txBody>
      </p:sp>
    </p:spTree>
    <p:extLst>
      <p:ext uri="{BB962C8B-B14F-4D97-AF65-F5344CB8AC3E}">
        <p14:creationId xmlns:p14="http://schemas.microsoft.com/office/powerpoint/2010/main" val="1473279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1.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DEDC90-8739-4034-9C72-9415D8188AB0}"/>
              </a:ext>
            </a:extLst>
          </p:cNvPr>
          <p:cNvSpPr txBox="1"/>
          <p:nvPr/>
        </p:nvSpPr>
        <p:spPr>
          <a:xfrm>
            <a:off x="363984" y="855677"/>
            <a:ext cx="8356839" cy="1441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SUBQUERY(</a:t>
            </a:r>
            <a:r>
              <a:rPr lang="ko-KR" altLang="en-US" sz="1200" dirty="0" err="1"/>
              <a:t>서브쿼리</a:t>
            </a:r>
            <a:r>
              <a:rPr lang="en-US" altLang="ko-KR" sz="1200" dirty="0"/>
              <a:t>) : </a:t>
            </a:r>
            <a:r>
              <a:rPr lang="ko-KR" altLang="en-US" sz="1200" dirty="0"/>
              <a:t>하나의 </a:t>
            </a:r>
            <a:r>
              <a:rPr lang="en-US" altLang="ko-KR" sz="1200" dirty="0"/>
              <a:t>SQL </a:t>
            </a:r>
            <a:r>
              <a:rPr lang="ko-KR" altLang="en-US" sz="1200" dirty="0"/>
              <a:t>문장 내에서 괄호로 묶인 별도의 </a:t>
            </a:r>
            <a:r>
              <a:rPr lang="en-US" altLang="ko-KR" sz="1200" dirty="0"/>
              <a:t>Query Block(</a:t>
            </a:r>
            <a:r>
              <a:rPr lang="ko-KR" altLang="en-US" sz="1200" dirty="0"/>
              <a:t>쿼리 블록</a:t>
            </a:r>
            <a:r>
              <a:rPr lang="en-US" altLang="ko-KR" sz="12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서브쿼리</a:t>
            </a:r>
            <a:r>
              <a:rPr lang="ko-KR" altLang="en-US" sz="1200" dirty="0"/>
              <a:t> 종류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1. SCALAR SUBQUERY : </a:t>
            </a:r>
            <a:r>
              <a:rPr lang="ko-KR" altLang="en-US" sz="1200" dirty="0"/>
              <a:t>한 레코드당 정확히 하나의 컬럼 </a:t>
            </a:r>
            <a:r>
              <a:rPr lang="ko-KR" altLang="en-US" sz="1200" dirty="0" err="1"/>
              <a:t>값만을</a:t>
            </a:r>
            <a:r>
              <a:rPr lang="ko-KR" altLang="en-US" sz="1200" dirty="0"/>
              <a:t> 반환하기 위해</a:t>
            </a:r>
            <a:r>
              <a:rPr lang="en-US" altLang="ko-KR" sz="1200" dirty="0"/>
              <a:t>, </a:t>
            </a:r>
            <a:r>
              <a:rPr lang="ko-KR" altLang="en-US" sz="1200" dirty="0"/>
              <a:t>주로 </a:t>
            </a:r>
            <a:r>
              <a:rPr lang="en-US" altLang="ko-KR" sz="1200" dirty="0"/>
              <a:t>SELECT</a:t>
            </a:r>
            <a:r>
              <a:rPr lang="ko-KR" altLang="en-US" sz="1200" dirty="0"/>
              <a:t>절에 사용된 </a:t>
            </a:r>
            <a:r>
              <a:rPr lang="ko-KR" altLang="en-US" sz="1200" dirty="0" err="1"/>
              <a:t>서브쿼리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2. INLINE VIEW          : FROM</a:t>
            </a:r>
            <a:r>
              <a:rPr lang="ko-KR" altLang="en-US" sz="1200" dirty="0"/>
              <a:t>절에 나타나는 </a:t>
            </a:r>
            <a:r>
              <a:rPr lang="ko-KR" altLang="en-US" sz="1200" dirty="0" err="1"/>
              <a:t>서브쿼리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3. NESTED SUBQUERY : </a:t>
            </a:r>
            <a:r>
              <a:rPr lang="ko-KR" altLang="en-US" sz="1200" dirty="0"/>
              <a:t>결과집합을 한정하기 위해 </a:t>
            </a:r>
            <a:r>
              <a:rPr lang="en-US" altLang="ko-KR" sz="1200" dirty="0"/>
              <a:t>WHERE</a:t>
            </a:r>
            <a:r>
              <a:rPr lang="ko-KR" altLang="en-US" sz="1200" dirty="0"/>
              <a:t>절에 사용된 </a:t>
            </a:r>
            <a:r>
              <a:rPr lang="ko-KR" altLang="en-US" sz="1200" dirty="0" err="1"/>
              <a:t>서브쿼리</a:t>
            </a:r>
            <a:r>
              <a:rPr lang="en-US" altLang="ko-KR" sz="1200" dirty="0"/>
              <a:t>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5D4348A-13E5-4356-9401-5115AAB051B7}"/>
              </a:ext>
            </a:extLst>
          </p:cNvPr>
          <p:cNvGrpSpPr/>
          <p:nvPr/>
        </p:nvGrpSpPr>
        <p:grpSpPr>
          <a:xfrm>
            <a:off x="606847" y="2699821"/>
            <a:ext cx="6419850" cy="3218633"/>
            <a:chOff x="481012" y="2672451"/>
            <a:chExt cx="6419850" cy="321863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02A8635-5B4A-451C-A384-D99B63ED2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012" y="2672451"/>
              <a:ext cx="6353175" cy="88582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B15A1DF-909F-4835-BAEC-EF472779A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012" y="3876955"/>
              <a:ext cx="6419850" cy="80010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678A0D3-98F3-4E09-9B16-8F5E56A6F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687" y="4995734"/>
              <a:ext cx="6286500" cy="895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8535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E3626C26-BF47-4717-80D4-21BA5599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29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D4B0A-C817-40FC-8794-1A803D7B2883}"/>
              </a:ext>
            </a:extLst>
          </p:cNvPr>
          <p:cNvSpPr txBox="1"/>
          <p:nvPr/>
        </p:nvSpPr>
        <p:spPr>
          <a:xfrm>
            <a:off x="217129" y="637563"/>
            <a:ext cx="473206" cy="353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00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BDE76D3B-C372-4CA3-A4FD-33642B295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53269"/>
            <a:ext cx="6587232" cy="408372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5. INDEX SCAN 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0EE886-7CB6-4BF5-9A86-29A86E355F40}"/>
              </a:ext>
            </a:extLst>
          </p:cNvPr>
          <p:cNvGrpSpPr/>
          <p:nvPr/>
        </p:nvGrpSpPr>
        <p:grpSpPr>
          <a:xfrm>
            <a:off x="217129" y="814438"/>
            <a:ext cx="5424038" cy="4915927"/>
            <a:chOff x="1527178" y="894637"/>
            <a:chExt cx="5424038" cy="379813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93E00CC-A66B-450A-8596-8280E92C984D}"/>
                </a:ext>
              </a:extLst>
            </p:cNvPr>
            <p:cNvSpPr/>
            <p:nvPr/>
          </p:nvSpPr>
          <p:spPr>
            <a:xfrm>
              <a:off x="1536997" y="1174009"/>
              <a:ext cx="5414219" cy="3518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9" name="자유형 23">
              <a:extLst>
                <a:ext uri="{FF2B5EF4-FFF2-40B4-BE49-F238E27FC236}">
                  <a16:creationId xmlns:a16="http://schemas.microsoft.com/office/drawing/2014/main" id="{970EE929-A530-4385-9184-D84EFDF06E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27178" y="894637"/>
              <a:ext cx="1724304" cy="273315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INDEX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0F97DBCB-6605-421F-97F9-472C21117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7003" y="1300995"/>
              <a:ext cx="2152650" cy="3257550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4E51349-2E44-4ACB-9015-8B6D608C7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89659" y="1291470"/>
              <a:ext cx="2800350" cy="3267075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C4FBADD-7B85-40EA-AA64-8B2ED1482AC2}"/>
              </a:ext>
            </a:extLst>
          </p:cNvPr>
          <p:cNvSpPr txBox="1"/>
          <p:nvPr/>
        </p:nvSpPr>
        <p:spPr>
          <a:xfrm>
            <a:off x="5641167" y="1107957"/>
            <a:ext cx="4310795" cy="38683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rgbClr val="FF0000"/>
                </a:solidFill>
              </a:rPr>
              <a:t>INDEX</a:t>
            </a:r>
            <a:r>
              <a:rPr lang="ko-KR" altLang="en-US" sz="1100" b="1" dirty="0">
                <a:solidFill>
                  <a:srgbClr val="FF0000"/>
                </a:solidFill>
              </a:rPr>
              <a:t>는 </a:t>
            </a:r>
            <a:r>
              <a:rPr lang="en-US" altLang="ko-KR" sz="1100" b="1" dirty="0">
                <a:solidFill>
                  <a:srgbClr val="FF0000"/>
                </a:solidFill>
              </a:rPr>
              <a:t>‘INDEX</a:t>
            </a:r>
            <a:r>
              <a:rPr lang="ko-KR" altLang="en-US" sz="1100" b="1" dirty="0">
                <a:solidFill>
                  <a:srgbClr val="FF0000"/>
                </a:solidFill>
              </a:rPr>
              <a:t> </a:t>
            </a:r>
            <a:r>
              <a:rPr lang="en-US" altLang="ko-KR" sz="1100" b="1" dirty="0">
                <a:solidFill>
                  <a:srgbClr val="FF0000"/>
                </a:solidFill>
              </a:rPr>
              <a:t>KEY’</a:t>
            </a:r>
            <a:r>
              <a:rPr lang="ko-KR" altLang="en-US" sz="1100" b="1" dirty="0">
                <a:solidFill>
                  <a:srgbClr val="FF0000"/>
                </a:solidFill>
              </a:rPr>
              <a:t>로 정렬되어 있음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rgbClr val="FF0000"/>
                </a:solidFill>
              </a:rPr>
              <a:t>이에 따라 원하는 데이터를 빠르게 조회함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INDEX</a:t>
            </a:r>
            <a:r>
              <a:rPr lang="ko-KR" altLang="en-US" sz="1100" dirty="0"/>
              <a:t>는 </a:t>
            </a:r>
            <a:r>
              <a:rPr lang="en-US" altLang="ko-KR" sz="1100" dirty="0"/>
              <a:t>INDEX KEY</a:t>
            </a:r>
            <a:r>
              <a:rPr lang="ko-KR" altLang="en-US" sz="1100" dirty="0"/>
              <a:t>를 기준으로 오름차순 및 내림차순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  </a:t>
            </a:r>
            <a:r>
              <a:rPr lang="ko-KR" altLang="en-US" sz="1100" dirty="0"/>
              <a:t>탐색이 가능함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하나의 테이블에 여러 개의 </a:t>
            </a:r>
            <a:r>
              <a:rPr lang="en-US" altLang="ko-KR" sz="1100" dirty="0"/>
              <a:t>INDEX</a:t>
            </a:r>
            <a:r>
              <a:rPr lang="ko-KR" altLang="en-US" sz="1100" dirty="0"/>
              <a:t>를 생성할 수 있음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Unique INDEX : </a:t>
            </a:r>
            <a:r>
              <a:rPr lang="ko-KR" altLang="en-US" sz="1100" dirty="0"/>
              <a:t>해당 </a:t>
            </a:r>
            <a:r>
              <a:rPr lang="en-US" altLang="ko-KR" sz="1100" dirty="0"/>
              <a:t>INDEX</a:t>
            </a:r>
            <a:r>
              <a:rPr lang="ko-KR" altLang="en-US" sz="1100" dirty="0"/>
              <a:t>에 중복된 값이 없음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                </a:t>
            </a:r>
            <a:r>
              <a:rPr lang="ko-KR" altLang="en-US" sz="1100" dirty="0"/>
              <a:t>정의된 </a:t>
            </a:r>
            <a:r>
              <a:rPr lang="en-US" altLang="ko-KR" sz="1100" dirty="0"/>
              <a:t>PK</a:t>
            </a:r>
            <a:r>
              <a:rPr lang="ko-KR" altLang="en-US" sz="1100" dirty="0"/>
              <a:t>에 의해 자동으로 생성되는 </a:t>
            </a:r>
            <a:r>
              <a:rPr lang="en-US" altLang="ko-KR" sz="1100" dirty="0"/>
              <a:t>INDEX</a:t>
            </a:r>
            <a:r>
              <a:rPr lang="ko-KR" altLang="en-US" sz="1100" dirty="0"/>
              <a:t>는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                Unique INDEX</a:t>
            </a:r>
            <a:r>
              <a:rPr lang="ko-KR" altLang="en-US" sz="1100" dirty="0"/>
              <a:t>임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Non Unique INDEX : </a:t>
            </a:r>
            <a:r>
              <a:rPr lang="ko-KR" altLang="en-US" sz="1100" dirty="0"/>
              <a:t>해당 </a:t>
            </a:r>
            <a:r>
              <a:rPr lang="en-US" altLang="ko-KR" sz="1100" dirty="0"/>
              <a:t>INDEX</a:t>
            </a:r>
            <a:r>
              <a:rPr lang="ko-KR" altLang="en-US" sz="1100" dirty="0"/>
              <a:t>에 중복된 값 허용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하나의 </a:t>
            </a:r>
            <a:r>
              <a:rPr lang="en-US" altLang="ko-KR" sz="1100" dirty="0"/>
              <a:t>INDEX</a:t>
            </a:r>
            <a:r>
              <a:rPr lang="ko-KR" altLang="en-US" sz="1100" dirty="0"/>
              <a:t>는 여러 개의 컬럼으로 구성될 수 있음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Single Column INDEX : </a:t>
            </a:r>
            <a:r>
              <a:rPr lang="ko-KR" altLang="en-US" sz="1100" dirty="0"/>
              <a:t>한 개의 컬럼으로 구성된 </a:t>
            </a:r>
            <a:r>
              <a:rPr lang="en-US" altLang="ko-KR" sz="1100" dirty="0"/>
              <a:t>INDEX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Composite INDEX : </a:t>
            </a:r>
            <a:r>
              <a:rPr lang="ko-KR" altLang="en-US" sz="1100" dirty="0"/>
              <a:t>두 개 이상의 컬럼으로 구성된 </a:t>
            </a:r>
            <a:r>
              <a:rPr lang="en-US" altLang="ko-KR" sz="1100" dirty="0"/>
              <a:t>INDEX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                     </a:t>
            </a:r>
            <a:r>
              <a:rPr lang="ko-KR" altLang="en-US" sz="1100" dirty="0"/>
              <a:t>컬럼을 지정한 순서에 따라 정렬 실시</a:t>
            </a:r>
            <a:endParaRPr lang="en-US" altLang="ko-KR" sz="11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F00D81C-F021-4A24-B96C-A5116CE13955}"/>
              </a:ext>
            </a:extLst>
          </p:cNvPr>
          <p:cNvCxnSpPr>
            <a:cxnSpLocks/>
          </p:cNvCxnSpPr>
          <p:nvPr/>
        </p:nvCxnSpPr>
        <p:spPr>
          <a:xfrm>
            <a:off x="845389" y="5539385"/>
            <a:ext cx="0" cy="4991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4DCB95A-2380-494B-A6A6-BE1F62C2D01C}"/>
              </a:ext>
            </a:extLst>
          </p:cNvPr>
          <p:cNvCxnSpPr>
            <a:cxnSpLocks/>
          </p:cNvCxnSpPr>
          <p:nvPr/>
        </p:nvCxnSpPr>
        <p:spPr>
          <a:xfrm>
            <a:off x="1854679" y="5539385"/>
            <a:ext cx="0" cy="4991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4ECF766-4CBF-4E58-9AAC-8972A0F6ADDB}"/>
              </a:ext>
            </a:extLst>
          </p:cNvPr>
          <p:cNvCxnSpPr/>
          <p:nvPr/>
        </p:nvCxnSpPr>
        <p:spPr>
          <a:xfrm>
            <a:off x="845389" y="6038491"/>
            <a:ext cx="10092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원호 35">
            <a:extLst>
              <a:ext uri="{FF2B5EF4-FFF2-40B4-BE49-F238E27FC236}">
                <a16:creationId xmlns:a16="http://schemas.microsoft.com/office/drawing/2014/main" id="{6DFF047C-1D38-4E27-BF64-0A0AD0817C9C}"/>
              </a:ext>
            </a:extLst>
          </p:cNvPr>
          <p:cNvSpPr/>
          <p:nvPr/>
        </p:nvSpPr>
        <p:spPr>
          <a:xfrm rot="8962677">
            <a:off x="1515405" y="5211992"/>
            <a:ext cx="1190443" cy="1052423"/>
          </a:xfrm>
          <a:prstGeom prst="arc">
            <a:avLst/>
          </a:prstGeom>
          <a:ln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DAE029-921E-437E-B3FD-84BB65C0C649}"/>
              </a:ext>
            </a:extLst>
          </p:cNvPr>
          <p:cNvSpPr txBox="1"/>
          <p:nvPr/>
        </p:nvSpPr>
        <p:spPr>
          <a:xfrm>
            <a:off x="2363170" y="5971857"/>
            <a:ext cx="2506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해당 </a:t>
            </a:r>
            <a:r>
              <a:rPr lang="en-US" altLang="ko-KR" sz="1000" dirty="0"/>
              <a:t>INDEX</a:t>
            </a:r>
            <a:r>
              <a:rPr lang="ko-KR" altLang="en-US" sz="1000" dirty="0"/>
              <a:t>는 두 개의 컬럼으로 구성됨</a:t>
            </a:r>
            <a:endParaRPr lang="en-US" altLang="ko-KR" sz="1000" dirty="0"/>
          </a:p>
          <a:p>
            <a:r>
              <a:rPr lang="en-US" altLang="ko-KR" sz="1000" dirty="0"/>
              <a:t>INDEX KEY = (FirstName, </a:t>
            </a:r>
            <a:r>
              <a:rPr lang="en-US" altLang="ko-KR" sz="1000" dirty="0" err="1"/>
              <a:t>LastName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70375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E3626C26-BF47-4717-80D4-21BA5599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30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D4B0A-C817-40FC-8794-1A803D7B2883}"/>
              </a:ext>
            </a:extLst>
          </p:cNvPr>
          <p:cNvSpPr txBox="1"/>
          <p:nvPr/>
        </p:nvSpPr>
        <p:spPr>
          <a:xfrm>
            <a:off x="217129" y="861850"/>
            <a:ext cx="9688871" cy="3354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INDEX SCAN</a:t>
            </a:r>
            <a:r>
              <a:rPr lang="ko-KR" altLang="en-US" sz="1300" dirty="0"/>
              <a:t>을 선택하는 경우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1. INDEX UNIQUE SCAN : UNIQUE INDEX</a:t>
            </a:r>
            <a:r>
              <a:rPr lang="ko-KR" altLang="en-US" sz="1300" dirty="0"/>
              <a:t>를 이용하여</a:t>
            </a:r>
            <a:r>
              <a:rPr lang="en-US" altLang="ko-KR" sz="1300" dirty="0"/>
              <a:t>, </a:t>
            </a:r>
            <a:r>
              <a:rPr lang="ko-KR" altLang="en-US" sz="1300" dirty="0"/>
              <a:t>데이터 블록에 접근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                                  </a:t>
            </a:r>
            <a:r>
              <a:rPr lang="ko-KR" altLang="en-US" sz="1300" dirty="0"/>
              <a:t>한 건 이하의 </a:t>
            </a:r>
            <a:r>
              <a:rPr lang="en-US" altLang="ko-KR" sz="1300" dirty="0"/>
              <a:t>ROWID</a:t>
            </a:r>
            <a:r>
              <a:rPr lang="ko-KR" altLang="en-US" sz="1300" dirty="0"/>
              <a:t>를 반환하는 방식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                                  </a:t>
            </a:r>
            <a:r>
              <a:rPr lang="en-US" altLang="ko-KR" sz="1300" b="1" dirty="0">
                <a:solidFill>
                  <a:srgbClr val="FF0000"/>
                </a:solidFill>
              </a:rPr>
              <a:t>UNIQUE INDEX</a:t>
            </a:r>
            <a:r>
              <a:rPr lang="ko-KR" altLang="en-US" sz="1300" b="1" dirty="0">
                <a:solidFill>
                  <a:srgbClr val="FF0000"/>
                </a:solidFill>
              </a:rPr>
              <a:t>를 구성하는 모든 컬럼이 조건절에 </a:t>
            </a:r>
            <a:r>
              <a:rPr lang="en-US" altLang="ko-KR" sz="1300" b="1" dirty="0">
                <a:solidFill>
                  <a:srgbClr val="FF0000"/>
                </a:solidFill>
              </a:rPr>
              <a:t>‘=‘</a:t>
            </a:r>
            <a:r>
              <a:rPr lang="ko-KR" altLang="en-US" sz="1300" b="1" dirty="0">
                <a:solidFill>
                  <a:srgbClr val="FF0000"/>
                </a:solidFill>
              </a:rPr>
              <a:t>로 명시된 경우 발생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2. INDEX RANGE SCAN : INDEX</a:t>
            </a:r>
            <a:r>
              <a:rPr lang="ko-KR" altLang="en-US" sz="1300" dirty="0"/>
              <a:t>를 이용한 데이터 블록 접근 중</a:t>
            </a:r>
            <a:r>
              <a:rPr lang="en-US" altLang="ko-KR" sz="1300" dirty="0"/>
              <a:t>, </a:t>
            </a:r>
            <a:r>
              <a:rPr lang="ko-KR" altLang="en-US" sz="1300" dirty="0"/>
              <a:t>가장 일반적인 방식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	                      INDEX</a:t>
            </a:r>
            <a:r>
              <a:rPr lang="ko-KR" altLang="en-US" sz="1300" dirty="0"/>
              <a:t>를 구성하는 선두 컬럼에 대해 범위 검색을 하는 방식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                                </a:t>
            </a:r>
            <a:r>
              <a:rPr lang="en-US" altLang="ko-KR" sz="1300" b="1" dirty="0">
                <a:solidFill>
                  <a:srgbClr val="FF0000"/>
                </a:solidFill>
              </a:rPr>
              <a:t>INDEX</a:t>
            </a:r>
            <a:r>
              <a:rPr lang="ko-KR" altLang="en-US" sz="1300" b="1" dirty="0">
                <a:solidFill>
                  <a:srgbClr val="FF0000"/>
                </a:solidFill>
              </a:rPr>
              <a:t>를 구성하는 선두 컬럼이 조건절에 비교연산</a:t>
            </a:r>
            <a:r>
              <a:rPr lang="en-US" altLang="ko-KR" sz="1300" b="1" dirty="0">
                <a:solidFill>
                  <a:srgbClr val="FF0000"/>
                </a:solidFill>
              </a:rPr>
              <a:t>(&lt;, &gt;, BETWEEN, LIKE)</a:t>
            </a:r>
            <a:r>
              <a:rPr lang="ko-KR" altLang="en-US" sz="1300" b="1" dirty="0">
                <a:solidFill>
                  <a:srgbClr val="FF0000"/>
                </a:solidFill>
              </a:rPr>
              <a:t>되어질 때</a:t>
            </a:r>
            <a:r>
              <a:rPr lang="en-US" altLang="ko-KR" sz="1300" b="1" dirty="0">
                <a:solidFill>
                  <a:srgbClr val="FF0000"/>
                </a:solidFill>
              </a:rPr>
              <a:t>, </a:t>
            </a:r>
            <a:r>
              <a:rPr lang="ko-KR" altLang="en-US" sz="1300" b="1" dirty="0">
                <a:solidFill>
                  <a:srgbClr val="FF0000"/>
                </a:solidFill>
              </a:rPr>
              <a:t>이 방식으로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FF0000"/>
                </a:solidFill>
              </a:rPr>
              <a:t>                                     </a:t>
            </a:r>
            <a:r>
              <a:rPr lang="ko-KR" altLang="en-US" sz="1300" b="1" dirty="0">
                <a:solidFill>
                  <a:srgbClr val="FF0000"/>
                </a:solidFill>
              </a:rPr>
              <a:t>처리됨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3. INDEX FULL SCAN    : </a:t>
            </a:r>
            <a:r>
              <a:rPr lang="ko-KR" altLang="en-US" sz="1300" dirty="0"/>
              <a:t>최적의 </a:t>
            </a:r>
            <a:r>
              <a:rPr lang="en-US" altLang="ko-KR" sz="1300" dirty="0"/>
              <a:t>INDEX</a:t>
            </a:r>
            <a:r>
              <a:rPr lang="ko-KR" altLang="en-US" sz="1300" dirty="0"/>
              <a:t>가 없을 때</a:t>
            </a:r>
            <a:r>
              <a:rPr lang="en-US" altLang="ko-KR" sz="1300" dirty="0"/>
              <a:t>, </a:t>
            </a:r>
            <a:r>
              <a:rPr lang="ko-KR" altLang="en-US" sz="1300" dirty="0"/>
              <a:t>차선으로 선택되는 방식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                                </a:t>
            </a:r>
            <a:r>
              <a:rPr lang="en-US" altLang="ko-KR" sz="1300" b="1" dirty="0">
                <a:solidFill>
                  <a:srgbClr val="FF0000"/>
                </a:solidFill>
              </a:rPr>
              <a:t>INEDX </a:t>
            </a:r>
            <a:r>
              <a:rPr lang="ko-KR" altLang="en-US" sz="1300" b="1" dirty="0">
                <a:solidFill>
                  <a:srgbClr val="FF0000"/>
                </a:solidFill>
              </a:rPr>
              <a:t>선두 컬럼이 조건절에 없으면</a:t>
            </a:r>
            <a:r>
              <a:rPr lang="en-US" altLang="ko-KR" sz="1300" b="1" dirty="0">
                <a:solidFill>
                  <a:srgbClr val="FF0000"/>
                </a:solidFill>
              </a:rPr>
              <a:t> TABLE FULL SCAN</a:t>
            </a:r>
            <a:r>
              <a:rPr lang="ko-KR" altLang="en-US" sz="1300" b="1" dirty="0">
                <a:solidFill>
                  <a:srgbClr val="FF0000"/>
                </a:solidFill>
              </a:rPr>
              <a:t>을 고려</a:t>
            </a:r>
            <a:r>
              <a:rPr lang="ko-KR" altLang="en-US" sz="1300" dirty="0"/>
              <a:t>하나</a:t>
            </a:r>
            <a:r>
              <a:rPr lang="en-US" altLang="ko-KR" sz="1300" dirty="0"/>
              <a:t>, TABLE FULL SCAN</a:t>
            </a:r>
            <a:r>
              <a:rPr lang="ko-KR" altLang="en-US" sz="1300" dirty="0"/>
              <a:t>보다 </a:t>
            </a:r>
            <a:r>
              <a:rPr lang="en-US" altLang="ko-KR" sz="1300" dirty="0"/>
              <a:t>I/O</a:t>
            </a:r>
            <a:r>
              <a:rPr lang="ko-KR" altLang="en-US" sz="1300" dirty="0"/>
              <a:t>를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                                </a:t>
            </a:r>
            <a:r>
              <a:rPr lang="ko-KR" altLang="en-US" sz="1300" dirty="0"/>
              <a:t>줄일 수 있거나 정렬된 결과를 쉽게 얻을 수 있을 경우 선택</a:t>
            </a:r>
            <a:endParaRPr lang="en-US" altLang="ko-KR" sz="1300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BDE76D3B-C372-4CA3-A4FD-33642B295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53269"/>
            <a:ext cx="6587232" cy="408372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5. INDEX SCAN 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7486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E3626C26-BF47-4717-80D4-21BA5599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31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BDE76D3B-C372-4CA3-A4FD-33642B295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53269"/>
            <a:ext cx="6587232" cy="408372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5. INDEX SCAN 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BEE1316-7F16-4FD7-8525-B747652C70BD}"/>
              </a:ext>
            </a:extLst>
          </p:cNvPr>
          <p:cNvGrpSpPr/>
          <p:nvPr/>
        </p:nvGrpSpPr>
        <p:grpSpPr>
          <a:xfrm>
            <a:off x="263767" y="887628"/>
            <a:ext cx="7886604" cy="2275021"/>
            <a:chOff x="200383" y="703071"/>
            <a:chExt cx="7886604" cy="227502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A904A8C-EF71-45E1-9783-C42BD16A1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1394" y="1127213"/>
              <a:ext cx="4891369" cy="1680958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AC52778-A9B5-4A6C-9C9A-EC5AE87687F3}"/>
                </a:ext>
              </a:extLst>
            </p:cNvPr>
            <p:cNvSpPr/>
            <p:nvPr/>
          </p:nvSpPr>
          <p:spPr>
            <a:xfrm>
              <a:off x="210170" y="1066972"/>
              <a:ext cx="7876817" cy="1911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1" name="자유형 23">
              <a:extLst>
                <a:ext uri="{FF2B5EF4-FFF2-40B4-BE49-F238E27FC236}">
                  <a16:creationId xmlns:a16="http://schemas.microsoft.com/office/drawing/2014/main" id="{845B6D43-EC7C-41C0-B5DB-F5128B2CE45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0383" y="703071"/>
              <a:ext cx="1724304" cy="353752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INDEX UNIQUE SCAN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0D1C394-D55D-478A-A99E-C145A0827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421" y="1127213"/>
              <a:ext cx="2591749" cy="1288816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556B824-4FBE-4739-A56D-DC28AC3B74AC}"/>
              </a:ext>
            </a:extLst>
          </p:cNvPr>
          <p:cNvGrpSpPr/>
          <p:nvPr/>
        </p:nvGrpSpPr>
        <p:grpSpPr>
          <a:xfrm>
            <a:off x="273554" y="3457570"/>
            <a:ext cx="7885206" cy="2270818"/>
            <a:chOff x="273554" y="3138789"/>
            <a:chExt cx="7885206" cy="2270818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555098E-E9BB-4B1B-9693-5220EB869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738" y="3583423"/>
              <a:ext cx="2781300" cy="1257300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E7B76CF0-F55A-4E98-9A51-2ED8D9F0D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17038" y="3554752"/>
              <a:ext cx="4969949" cy="1596040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BF81E15-43CF-468D-85C6-E0CE76D8FAE6}"/>
                </a:ext>
              </a:extLst>
            </p:cNvPr>
            <p:cNvSpPr/>
            <p:nvPr/>
          </p:nvSpPr>
          <p:spPr>
            <a:xfrm>
              <a:off x="281943" y="3498487"/>
              <a:ext cx="7876817" cy="1911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1" name="자유형 23">
              <a:extLst>
                <a:ext uri="{FF2B5EF4-FFF2-40B4-BE49-F238E27FC236}">
                  <a16:creationId xmlns:a16="http://schemas.microsoft.com/office/drawing/2014/main" id="{B1C5583C-FFEB-4FCF-AFC1-E1EA6520DEB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3554" y="3138789"/>
              <a:ext cx="1724304" cy="353752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INDEX RANGE SCAN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29751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E3626C26-BF47-4717-80D4-21BA5599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32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BDE76D3B-C372-4CA3-A4FD-33642B295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53269"/>
            <a:ext cx="6587232" cy="408372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5. INDEX SCAN 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FAFA5F4-EAA7-44BE-9D84-FF8E8051B295}"/>
              </a:ext>
            </a:extLst>
          </p:cNvPr>
          <p:cNvGrpSpPr/>
          <p:nvPr/>
        </p:nvGrpSpPr>
        <p:grpSpPr>
          <a:xfrm>
            <a:off x="363984" y="1718138"/>
            <a:ext cx="7878215" cy="2275021"/>
            <a:chOff x="272156" y="887628"/>
            <a:chExt cx="7878215" cy="227502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AC52778-A9B5-4A6C-9C9A-EC5AE87687F3}"/>
                </a:ext>
              </a:extLst>
            </p:cNvPr>
            <p:cNvSpPr/>
            <p:nvPr/>
          </p:nvSpPr>
          <p:spPr>
            <a:xfrm>
              <a:off x="273554" y="1251529"/>
              <a:ext cx="7876817" cy="1911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1" name="자유형 23">
              <a:extLst>
                <a:ext uri="{FF2B5EF4-FFF2-40B4-BE49-F238E27FC236}">
                  <a16:creationId xmlns:a16="http://schemas.microsoft.com/office/drawing/2014/main" id="{845B6D43-EC7C-41C0-B5DB-F5128B2CE45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2156" y="887628"/>
              <a:ext cx="1724304" cy="353752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INDEX FULL SCAN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856B314-5E09-46BA-B33E-2D8933461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9741" y="1411113"/>
              <a:ext cx="2771775" cy="12573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00E83E6-12A2-44DB-93FC-B1F11337B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4777" y="1379023"/>
              <a:ext cx="4687043" cy="1656131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729BF10-7BBC-4E51-8C34-5C81B172B561}"/>
              </a:ext>
            </a:extLst>
          </p:cNvPr>
          <p:cNvSpPr txBox="1"/>
          <p:nvPr/>
        </p:nvSpPr>
        <p:spPr>
          <a:xfrm>
            <a:off x="363984" y="4152743"/>
            <a:ext cx="8032776" cy="653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‘SCORE_SNO_CNO_PK’ INDEX</a:t>
            </a:r>
            <a:r>
              <a:rPr lang="ko-KR" altLang="en-US" sz="1300" dirty="0"/>
              <a:t>는 </a:t>
            </a:r>
            <a:r>
              <a:rPr lang="en-US" altLang="ko-KR" sz="1300" dirty="0"/>
              <a:t>(SNO, CNO)</a:t>
            </a:r>
            <a:r>
              <a:rPr lang="ko-KR" altLang="en-US" sz="1300" dirty="0"/>
              <a:t>로 구성되어 있음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해당 </a:t>
            </a:r>
            <a:r>
              <a:rPr lang="en-US" altLang="ko-KR" sz="1300" dirty="0"/>
              <a:t>INDEX</a:t>
            </a:r>
            <a:r>
              <a:rPr lang="ko-KR" altLang="en-US" sz="1300" dirty="0"/>
              <a:t>의 </a:t>
            </a:r>
            <a:r>
              <a:rPr lang="ko-KR" altLang="en-US" sz="1300" dirty="0" err="1"/>
              <a:t>선두컬럼이</a:t>
            </a:r>
            <a:r>
              <a:rPr lang="ko-KR" altLang="en-US" sz="1300" dirty="0"/>
              <a:t> 아닌 컬럼에 </a:t>
            </a:r>
            <a:r>
              <a:rPr lang="en-US" altLang="ko-KR" sz="1300" dirty="0"/>
              <a:t>WHERE </a:t>
            </a:r>
            <a:r>
              <a:rPr lang="ko-KR" altLang="en-US" sz="1300" dirty="0"/>
              <a:t>조건이 걸려있기 때문에</a:t>
            </a:r>
            <a:r>
              <a:rPr lang="en-US" altLang="ko-KR" sz="1300" dirty="0"/>
              <a:t>, INDEX FULL SCAN</a:t>
            </a:r>
            <a:r>
              <a:rPr lang="ko-KR" altLang="en-US" sz="1300" dirty="0"/>
              <a:t>이 발생함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1748310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6. ROWID SCAN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E3626C26-BF47-4717-80D4-21BA5599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33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D4B0A-C817-40FC-8794-1A803D7B2883}"/>
              </a:ext>
            </a:extLst>
          </p:cNvPr>
          <p:cNvSpPr txBox="1"/>
          <p:nvPr/>
        </p:nvSpPr>
        <p:spPr>
          <a:xfrm>
            <a:off x="447874" y="3921984"/>
            <a:ext cx="5109604" cy="953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ROWID SCAN</a:t>
            </a:r>
            <a:r>
              <a:rPr lang="ko-KR" altLang="en-US" sz="1300" dirty="0"/>
              <a:t>을 선택하는 경우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1. </a:t>
            </a:r>
            <a:r>
              <a:rPr lang="ko-KR" altLang="en-US" sz="1300" dirty="0"/>
              <a:t>조건절에 </a:t>
            </a:r>
            <a:r>
              <a:rPr lang="en-US" altLang="ko-KR" sz="1300" dirty="0"/>
              <a:t>ROWID</a:t>
            </a:r>
            <a:r>
              <a:rPr lang="ko-KR" altLang="en-US" sz="1300" dirty="0"/>
              <a:t>를 명시하는 경우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2. INDEX SCAN</a:t>
            </a:r>
            <a:r>
              <a:rPr lang="ko-KR" altLang="en-US" sz="1300" dirty="0"/>
              <a:t>을 통해 </a:t>
            </a:r>
            <a:r>
              <a:rPr lang="en-US" altLang="ko-KR" sz="1300" dirty="0"/>
              <a:t>ROWID</a:t>
            </a:r>
            <a:r>
              <a:rPr lang="ko-KR" altLang="en-US" sz="1300" dirty="0"/>
              <a:t> 조회 후 테이블에 접근할 경우</a:t>
            </a:r>
            <a:endParaRPr lang="en-US" altLang="ko-KR" sz="13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802A67B-07D3-4F37-AC6D-95185B51B4C4}"/>
              </a:ext>
            </a:extLst>
          </p:cNvPr>
          <p:cNvGrpSpPr/>
          <p:nvPr/>
        </p:nvGrpSpPr>
        <p:grpSpPr>
          <a:xfrm>
            <a:off x="439485" y="2114183"/>
            <a:ext cx="7885206" cy="1634643"/>
            <a:chOff x="432494" y="2298070"/>
            <a:chExt cx="7885206" cy="163464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66C9FDD-983C-4914-8B17-DED5BCBFF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6573" y="2837117"/>
              <a:ext cx="2390775" cy="7334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E32AF9C-8FE8-4275-9D6D-2E1A64115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35516" y="2801336"/>
              <a:ext cx="4951471" cy="993634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FC4FCDF-C60F-4646-A98F-4E812DECD79C}"/>
                </a:ext>
              </a:extLst>
            </p:cNvPr>
            <p:cNvSpPr/>
            <p:nvPr/>
          </p:nvSpPr>
          <p:spPr>
            <a:xfrm>
              <a:off x="440883" y="2663592"/>
              <a:ext cx="7876817" cy="12691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1" name="자유형 23">
              <a:extLst>
                <a:ext uri="{FF2B5EF4-FFF2-40B4-BE49-F238E27FC236}">
                  <a16:creationId xmlns:a16="http://schemas.microsoft.com/office/drawing/2014/main" id="{C6F24326-D876-4165-8B0F-97A74475CE2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32494" y="2298070"/>
              <a:ext cx="1724304" cy="353752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ROWID SCAN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65859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7. PREDICATE INFORMATION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E3626C26-BF47-4717-80D4-21BA5599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34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FA1CB7-68AA-4809-A254-60E3F40F4127}"/>
              </a:ext>
            </a:extLst>
          </p:cNvPr>
          <p:cNvSpPr txBox="1"/>
          <p:nvPr/>
        </p:nvSpPr>
        <p:spPr>
          <a:xfrm>
            <a:off x="160662" y="952278"/>
            <a:ext cx="9584675" cy="15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PREDICATE INFORMATION </a:t>
            </a:r>
            <a:r>
              <a:rPr lang="ko-KR" altLang="en-US" sz="1300" dirty="0"/>
              <a:t>종류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1. INDEX</a:t>
            </a:r>
            <a:r>
              <a:rPr lang="ko-KR" altLang="en-US" sz="1300" dirty="0"/>
              <a:t> </a:t>
            </a:r>
            <a:r>
              <a:rPr lang="en-US" altLang="ko-KR" sz="1300" dirty="0"/>
              <a:t>ACCESS PREDICATE : INDEX</a:t>
            </a:r>
            <a:r>
              <a:rPr lang="ko-KR" altLang="en-US" sz="1300" dirty="0"/>
              <a:t>를 통해 </a:t>
            </a:r>
            <a:r>
              <a:rPr lang="en-US" altLang="ko-KR" sz="1300" dirty="0"/>
              <a:t>SCAN</a:t>
            </a:r>
            <a:r>
              <a:rPr lang="ko-KR" altLang="en-US" sz="1300" dirty="0"/>
              <a:t>의 범위를 결정하는데 영향을 미치는 </a:t>
            </a:r>
            <a:r>
              <a:rPr lang="ko-KR" altLang="en-US" sz="1300" dirty="0" err="1"/>
              <a:t>조건절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2. INDEX FILTER PREDICATE : INDEX</a:t>
            </a:r>
            <a:r>
              <a:rPr lang="ko-KR" altLang="en-US" sz="1300" dirty="0"/>
              <a:t>를 활용했으나 </a:t>
            </a:r>
            <a:r>
              <a:rPr lang="en-US" altLang="ko-KR" sz="1300" dirty="0"/>
              <a:t>SCAN</a:t>
            </a:r>
            <a:r>
              <a:rPr lang="ko-KR" altLang="en-US" sz="1300" dirty="0"/>
              <a:t>의 범위를 결정하는데 영향을 미치지 못하는 </a:t>
            </a:r>
            <a:r>
              <a:rPr lang="ko-KR" altLang="en-US" sz="1300" dirty="0" err="1"/>
              <a:t>조건절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3. TABLE ACCESS PREDICATE : NL JOIN</a:t>
            </a:r>
            <a:r>
              <a:rPr lang="ko-KR" altLang="en-US" sz="1300" dirty="0"/>
              <a:t>을 제외한 </a:t>
            </a:r>
            <a:r>
              <a:rPr lang="en-US" altLang="ko-KR" sz="1300" dirty="0"/>
              <a:t>JOIN</a:t>
            </a:r>
            <a:r>
              <a:rPr lang="ko-KR" altLang="en-US" sz="1300" dirty="0"/>
              <a:t>에서 발생하며</a:t>
            </a:r>
            <a:r>
              <a:rPr lang="en-US" altLang="ko-KR" sz="1300" dirty="0"/>
              <a:t>, </a:t>
            </a:r>
            <a:r>
              <a:rPr lang="ko-KR" altLang="en-US" sz="1300" dirty="0"/>
              <a:t>결과 값의 범위를 결정하는데 영향을 미치는 </a:t>
            </a:r>
            <a:r>
              <a:rPr lang="ko-KR" altLang="en-US" sz="1300" dirty="0" err="1"/>
              <a:t>조건절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4. TABLE FILTER PREDICATE : </a:t>
            </a:r>
            <a:r>
              <a:rPr lang="ko-KR" altLang="en-US" sz="1300" dirty="0"/>
              <a:t>테이블 </a:t>
            </a:r>
            <a:r>
              <a:rPr lang="en-US" altLang="ko-KR" sz="1300" dirty="0"/>
              <a:t>SCAN </a:t>
            </a:r>
            <a:r>
              <a:rPr lang="ko-KR" altLang="en-US" sz="1300" dirty="0"/>
              <a:t>후</a:t>
            </a:r>
            <a:r>
              <a:rPr lang="en-US" altLang="ko-KR" sz="1300" dirty="0"/>
              <a:t>, </a:t>
            </a:r>
            <a:r>
              <a:rPr lang="ko-KR" altLang="en-US" sz="1300" dirty="0"/>
              <a:t>최종 결과 집합 포함 여부를 결정하는데 영향을 미치는 </a:t>
            </a:r>
            <a:r>
              <a:rPr lang="ko-KR" altLang="en-US" sz="1300" dirty="0" err="1"/>
              <a:t>조건절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32818073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53269"/>
            <a:ext cx="7102218" cy="408372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8. TABLE FILTER PREDICATE &amp; TABLE ACCESS PREDICATE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E3626C26-BF47-4717-80D4-21BA5599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35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B70B881-BD68-420C-8D47-000D33A28A21}"/>
              </a:ext>
            </a:extLst>
          </p:cNvPr>
          <p:cNvGrpSpPr/>
          <p:nvPr/>
        </p:nvGrpSpPr>
        <p:grpSpPr>
          <a:xfrm>
            <a:off x="363984" y="681656"/>
            <a:ext cx="7885207" cy="2368822"/>
            <a:chOff x="273553" y="1060178"/>
            <a:chExt cx="7885207" cy="236882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4DFB293-3108-4910-AC66-E4DE655263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299"/>
            <a:stretch/>
          </p:blipFill>
          <p:spPr>
            <a:xfrm>
              <a:off x="543449" y="1560468"/>
              <a:ext cx="2762250" cy="1409235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2CB3A15-AE95-47CF-AD1E-493EB019B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66838" y="1457128"/>
              <a:ext cx="4544648" cy="1880837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DA6DB02-D83E-4C42-AD0B-C827825ED722}"/>
                </a:ext>
              </a:extLst>
            </p:cNvPr>
            <p:cNvSpPr/>
            <p:nvPr/>
          </p:nvSpPr>
          <p:spPr>
            <a:xfrm>
              <a:off x="281943" y="1413824"/>
              <a:ext cx="7876817" cy="2015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0" name="자유형 23">
              <a:extLst>
                <a:ext uri="{FF2B5EF4-FFF2-40B4-BE49-F238E27FC236}">
                  <a16:creationId xmlns:a16="http://schemas.microsoft.com/office/drawing/2014/main" id="{A36C9529-E8F8-4E7E-94BC-19C83F4A1BF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3553" y="1060178"/>
              <a:ext cx="2159253" cy="353752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TABLE FILTER PREDICATE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74EA63F-9BF8-4DD3-AE01-DA813E5244FB}"/>
              </a:ext>
            </a:extLst>
          </p:cNvPr>
          <p:cNvGrpSpPr/>
          <p:nvPr/>
        </p:nvGrpSpPr>
        <p:grpSpPr>
          <a:xfrm>
            <a:off x="363984" y="3246863"/>
            <a:ext cx="7868428" cy="2929481"/>
            <a:chOff x="380763" y="3129404"/>
            <a:chExt cx="7868428" cy="2929481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36A75966-E2DA-4AF7-81C9-7EF924EC4F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772" t="18003"/>
            <a:stretch/>
          </p:blipFill>
          <p:spPr>
            <a:xfrm>
              <a:off x="3604595" y="3620624"/>
              <a:ext cx="4579333" cy="2193671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820A575-0E73-43EB-AA24-B1E8F38B2B91}"/>
                </a:ext>
              </a:extLst>
            </p:cNvPr>
            <p:cNvSpPr/>
            <p:nvPr/>
          </p:nvSpPr>
          <p:spPr>
            <a:xfrm>
              <a:off x="382755" y="3511568"/>
              <a:ext cx="7866436" cy="254731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7" name="자유형 23">
              <a:extLst>
                <a:ext uri="{FF2B5EF4-FFF2-40B4-BE49-F238E27FC236}">
                  <a16:creationId xmlns:a16="http://schemas.microsoft.com/office/drawing/2014/main" id="{2069E160-93ED-4F8D-9CF6-6599A41045D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80763" y="3129404"/>
              <a:ext cx="2099434" cy="373775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TABLE ACCESS PREDICATE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0F40DEB-8ED3-4383-9D28-25E4B2BB4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4830" y="3719032"/>
              <a:ext cx="1400175" cy="1466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9599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3" y="53269"/>
            <a:ext cx="7395833" cy="408372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9. INDEX FILTER PREDICATE &amp; INDEX ACCESS PREDICATE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E3626C26-BF47-4717-80D4-21BA5599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36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DFC0F28-E662-4230-A05A-2BD4ECE0DBAA}"/>
              </a:ext>
            </a:extLst>
          </p:cNvPr>
          <p:cNvGrpSpPr/>
          <p:nvPr/>
        </p:nvGrpSpPr>
        <p:grpSpPr>
          <a:xfrm>
            <a:off x="424573" y="1729427"/>
            <a:ext cx="8209565" cy="2577025"/>
            <a:chOff x="355925" y="1718138"/>
            <a:chExt cx="7886274" cy="227502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599B018-6CCB-40A4-976D-6AC2398B6E17}"/>
                </a:ext>
              </a:extLst>
            </p:cNvPr>
            <p:cNvGrpSpPr/>
            <p:nvPr/>
          </p:nvGrpSpPr>
          <p:grpSpPr>
            <a:xfrm>
              <a:off x="355925" y="1718138"/>
              <a:ext cx="7886274" cy="2275021"/>
              <a:chOff x="264097" y="887628"/>
              <a:chExt cx="7886274" cy="22750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027B9F0-EE8B-4690-A131-44325BAF1D79}"/>
                  </a:ext>
                </a:extLst>
              </p:cNvPr>
              <p:cNvSpPr/>
              <p:nvPr/>
            </p:nvSpPr>
            <p:spPr>
              <a:xfrm>
                <a:off x="273554" y="1251529"/>
                <a:ext cx="7876817" cy="19111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sp>
            <p:nvSpPr>
              <p:cNvPr id="8" name="자유형 23">
                <a:extLst>
                  <a:ext uri="{FF2B5EF4-FFF2-40B4-BE49-F238E27FC236}">
                    <a16:creationId xmlns:a16="http://schemas.microsoft.com/office/drawing/2014/main" id="{A6593E73-505C-4B05-9E75-87232E4BCBB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64097" y="887628"/>
                <a:ext cx="3985895" cy="353752"/>
              </a:xfrm>
              <a:custGeom>
                <a:avLst/>
                <a:gdLst>
                  <a:gd name="connsiteX0" fmla="*/ 48729 w 1587995"/>
                  <a:gd name="connsiteY0" fmla="*/ 0 h 292361"/>
                  <a:gd name="connsiteX1" fmla="*/ 1539267 w 1587995"/>
                  <a:gd name="connsiteY1" fmla="*/ 0 h 292361"/>
                  <a:gd name="connsiteX2" fmla="*/ 1587995 w 1587995"/>
                  <a:gd name="connsiteY2" fmla="*/ 48728 h 292361"/>
                  <a:gd name="connsiteX3" fmla="*/ 1587995 w 1587995"/>
                  <a:gd name="connsiteY3" fmla="*/ 243633 h 292361"/>
                  <a:gd name="connsiteX4" fmla="*/ 1587994 w 1587995"/>
                  <a:gd name="connsiteY4" fmla="*/ 243636 h 292361"/>
                  <a:gd name="connsiteX5" fmla="*/ 1587994 w 1587995"/>
                  <a:gd name="connsiteY5" fmla="*/ 292361 h 292361"/>
                  <a:gd name="connsiteX6" fmla="*/ 1539267 w 1587995"/>
                  <a:gd name="connsiteY6" fmla="*/ 292361 h 292361"/>
                  <a:gd name="connsiteX7" fmla="*/ 48729 w 1587995"/>
                  <a:gd name="connsiteY7" fmla="*/ 292361 h 292361"/>
                  <a:gd name="connsiteX8" fmla="*/ 0 w 1587995"/>
                  <a:gd name="connsiteY8" fmla="*/ 292361 h 292361"/>
                  <a:gd name="connsiteX9" fmla="*/ 0 w 1587995"/>
                  <a:gd name="connsiteY9" fmla="*/ 152400 h 292361"/>
                  <a:gd name="connsiteX10" fmla="*/ 1 w 1587995"/>
                  <a:gd name="connsiteY10" fmla="*/ 152400 h 292361"/>
                  <a:gd name="connsiteX11" fmla="*/ 1 w 1587995"/>
                  <a:gd name="connsiteY11" fmla="*/ 48728 h 292361"/>
                  <a:gd name="connsiteX12" fmla="*/ 48729 w 1587995"/>
                  <a:gd name="connsiteY12" fmla="*/ 0 h 29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87995" h="292361">
                    <a:moveTo>
                      <a:pt x="48729" y="0"/>
                    </a:moveTo>
                    <a:lnTo>
                      <a:pt x="1539267" y="0"/>
                    </a:lnTo>
                    <a:cubicBezTo>
                      <a:pt x="1566179" y="0"/>
                      <a:pt x="1587995" y="21816"/>
                      <a:pt x="1587995" y="48728"/>
                    </a:cubicBezTo>
                    <a:lnTo>
                      <a:pt x="1587995" y="243633"/>
                    </a:lnTo>
                    <a:lnTo>
                      <a:pt x="1587994" y="243636"/>
                    </a:lnTo>
                    <a:lnTo>
                      <a:pt x="1587994" y="292361"/>
                    </a:lnTo>
                    <a:lnTo>
                      <a:pt x="1539267" y="292361"/>
                    </a:lnTo>
                    <a:lnTo>
                      <a:pt x="48729" y="292361"/>
                    </a:lnTo>
                    <a:lnTo>
                      <a:pt x="0" y="292361"/>
                    </a:lnTo>
                    <a:lnTo>
                      <a:pt x="0" y="152400"/>
                    </a:lnTo>
                    <a:lnTo>
                      <a:pt x="1" y="152400"/>
                    </a:lnTo>
                    <a:lnTo>
                      <a:pt x="1" y="48728"/>
                    </a:lnTo>
                    <a:cubicBezTo>
                      <a:pt x="1" y="21816"/>
                      <a:pt x="21817" y="0"/>
                      <a:pt x="48729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algn="ctr">
                <a:solidFill>
                  <a:srgbClr val="00206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72000" tIns="36000" rIns="72000" bIns="36000" anchor="ctr">
                <a:noAutofit/>
              </a:bodyPr>
              <a:lstStyle/>
              <a:p>
                <a:pPr marR="0" lvl="0" algn="ctr" defTabSz="411163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SzPct val="90000"/>
                  <a:tabLst>
                    <a:tab pos="85725" algn="l"/>
                  </a:tabLst>
                  <a:defRPr/>
                </a:pPr>
                <a:r>
                  <a:rPr kumimoji="1" lang="en-US" altLang="ko-KR" sz="1200" b="1" kern="0" dirty="0">
                    <a:solidFill>
                      <a:schemeClr val="bg1"/>
                    </a:solidFill>
                    <a:latin typeface="나눔고딕" panose="020B0600000101010101" charset="-127"/>
                    <a:ea typeface="나눔고딕" panose="020B0600000101010101" charset="-127"/>
                  </a:rPr>
                  <a:t>INDEX FILTER PREDICATE &amp; INDEX ACESS PREDICATE</a:t>
                </a:r>
                <a:endPara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</p:grp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CDEF6BF-AF99-4ED1-816D-99C7DBEA2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52" y="2300608"/>
              <a:ext cx="2743200" cy="140017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D2D5565-57C1-48F3-91BA-AFA6FAAA9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46550" y="2177269"/>
              <a:ext cx="4712210" cy="1639309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57E4FA7-8C78-4E54-953B-5E53E2E0146F}"/>
              </a:ext>
            </a:extLst>
          </p:cNvPr>
          <p:cNvSpPr txBox="1"/>
          <p:nvPr/>
        </p:nvSpPr>
        <p:spPr>
          <a:xfrm>
            <a:off x="432962" y="4401867"/>
            <a:ext cx="9071201" cy="653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SNO</a:t>
            </a:r>
            <a:r>
              <a:rPr lang="ko-KR" altLang="en-US" sz="1300" dirty="0"/>
              <a:t>컬럼은 </a:t>
            </a:r>
            <a:r>
              <a:rPr lang="en-US" altLang="ko-KR" sz="1300" dirty="0"/>
              <a:t>INDEX</a:t>
            </a:r>
            <a:r>
              <a:rPr lang="ko-KR" altLang="en-US" sz="1300" dirty="0"/>
              <a:t>의 선두 컬럼이기 때문에</a:t>
            </a:r>
            <a:r>
              <a:rPr lang="en-US" altLang="ko-KR" sz="1300" dirty="0"/>
              <a:t>, INDEX</a:t>
            </a:r>
            <a:r>
              <a:rPr lang="ko-KR" altLang="en-US" sz="1300" dirty="0"/>
              <a:t> </a:t>
            </a:r>
            <a:r>
              <a:rPr lang="en-US" altLang="ko-KR" sz="1300" dirty="0"/>
              <a:t>SCAN</a:t>
            </a:r>
            <a:r>
              <a:rPr lang="ko-KR" altLang="en-US" sz="1300" dirty="0"/>
              <a:t>의 범위를 결정하는데 영향을 미치는 컬럼임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RESULT</a:t>
            </a:r>
            <a:r>
              <a:rPr lang="ko-KR" altLang="en-US" sz="1300" dirty="0"/>
              <a:t>컬럼은 </a:t>
            </a:r>
            <a:r>
              <a:rPr lang="en-US" altLang="ko-KR" sz="1300" dirty="0"/>
              <a:t>INDEX</a:t>
            </a:r>
            <a:r>
              <a:rPr lang="ko-KR" altLang="en-US" sz="1300" dirty="0"/>
              <a:t> </a:t>
            </a:r>
            <a:r>
              <a:rPr lang="en-US" altLang="ko-KR" sz="1300" dirty="0"/>
              <a:t>KEY</a:t>
            </a:r>
            <a:r>
              <a:rPr lang="ko-KR" altLang="en-US" sz="1300" dirty="0"/>
              <a:t>에 존재하지 않기 때문에</a:t>
            </a:r>
            <a:r>
              <a:rPr lang="en-US" altLang="ko-KR" sz="1300" dirty="0"/>
              <a:t>, INDEX</a:t>
            </a:r>
            <a:r>
              <a:rPr lang="ko-KR" altLang="en-US" sz="1300" dirty="0"/>
              <a:t> </a:t>
            </a:r>
            <a:r>
              <a:rPr lang="en-US" altLang="ko-KR" sz="1300" dirty="0"/>
              <a:t>SCAN</a:t>
            </a:r>
            <a:r>
              <a:rPr lang="ko-KR" altLang="en-US" sz="1300" dirty="0"/>
              <a:t>의 범위를 결정하는데 영향을 미치지 않는 컬럼임</a:t>
            </a:r>
            <a:r>
              <a:rPr lang="en-US" altLang="ko-KR" sz="13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87710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10. JOIN OPERATION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04551D9F-A373-412B-9564-CCFAEDE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37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3FF14A-2EB5-4DCD-B682-E23C008B831F}"/>
              </a:ext>
            </a:extLst>
          </p:cNvPr>
          <p:cNvSpPr txBox="1"/>
          <p:nvPr/>
        </p:nvSpPr>
        <p:spPr>
          <a:xfrm>
            <a:off x="363984" y="883219"/>
            <a:ext cx="2400209" cy="12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JOIN OPERATION</a:t>
            </a:r>
            <a:r>
              <a:rPr lang="ko-KR" altLang="en-US" sz="1300" dirty="0"/>
              <a:t>의 종류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1. </a:t>
            </a:r>
            <a:r>
              <a:rPr lang="en-US" altLang="ko-KR" sz="1300" b="1" dirty="0">
                <a:solidFill>
                  <a:srgbClr val="FF0000"/>
                </a:solidFill>
              </a:rPr>
              <a:t>NESTED LOOPS JOIN 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2. SORT MERGE JOIN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3. </a:t>
            </a:r>
            <a:r>
              <a:rPr lang="en-US" altLang="ko-KR" sz="1300" b="1" dirty="0">
                <a:solidFill>
                  <a:srgbClr val="FF0000"/>
                </a:solidFill>
              </a:rPr>
              <a:t>HASH JOIN</a:t>
            </a:r>
          </a:p>
        </p:txBody>
      </p:sp>
    </p:spTree>
    <p:extLst>
      <p:ext uri="{BB962C8B-B14F-4D97-AF65-F5344CB8AC3E}">
        <p14:creationId xmlns:p14="http://schemas.microsoft.com/office/powerpoint/2010/main" val="41878686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11. NESTED LOOPS JOIN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5E50402-97B9-450F-A65F-508207D7E6DE}"/>
              </a:ext>
            </a:extLst>
          </p:cNvPr>
          <p:cNvGrpSpPr/>
          <p:nvPr/>
        </p:nvGrpSpPr>
        <p:grpSpPr>
          <a:xfrm>
            <a:off x="172733" y="693113"/>
            <a:ext cx="4725370" cy="3048376"/>
            <a:chOff x="425470" y="2698082"/>
            <a:chExt cx="4725370" cy="304837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755B991-9261-435E-BF9C-C8D7BDB5E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029" y="3107858"/>
              <a:ext cx="4572000" cy="257175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19982E0-A5EE-40EA-B9C1-30E22B346A18}"/>
                </a:ext>
              </a:extLst>
            </p:cNvPr>
            <p:cNvSpPr/>
            <p:nvPr/>
          </p:nvSpPr>
          <p:spPr>
            <a:xfrm>
              <a:off x="433859" y="3058645"/>
              <a:ext cx="4716981" cy="26878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7" name="자유형 23">
              <a:extLst>
                <a:ext uri="{FF2B5EF4-FFF2-40B4-BE49-F238E27FC236}">
                  <a16:creationId xmlns:a16="http://schemas.microsoft.com/office/drawing/2014/main" id="{1196CE5A-FAE6-444C-AE26-03AA546BE4E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25470" y="2698082"/>
              <a:ext cx="1825543" cy="352174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NL JOIN without INDEX</a:t>
              </a:r>
            </a:p>
          </p:txBody>
        </p:sp>
      </p:grp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04551D9F-A373-412B-9564-CCFAEDE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38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E9C9C04-B49B-4D5A-82F3-F22E79586362}"/>
              </a:ext>
            </a:extLst>
          </p:cNvPr>
          <p:cNvGrpSpPr/>
          <p:nvPr/>
        </p:nvGrpSpPr>
        <p:grpSpPr>
          <a:xfrm>
            <a:off x="4975273" y="713751"/>
            <a:ext cx="4725370" cy="3039987"/>
            <a:chOff x="5017101" y="646639"/>
            <a:chExt cx="4725370" cy="3039987"/>
          </a:xfrm>
        </p:grpSpPr>
        <p:pic>
          <p:nvPicPr>
            <p:cNvPr id="2050" name="Picture 2" descr="nest-loops-sorted-50fps-2">
              <a:extLst>
                <a:ext uri="{FF2B5EF4-FFF2-40B4-BE49-F238E27FC236}">
                  <a16:creationId xmlns:a16="http://schemas.microsoft.com/office/drawing/2014/main" id="{9B769E3E-BBEF-40CA-9B67-82E22D613A18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7981" y="1080460"/>
              <a:ext cx="4572000" cy="2571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2F24618-130B-4BC9-BE56-8D7E8B7E1596}"/>
                </a:ext>
              </a:extLst>
            </p:cNvPr>
            <p:cNvSpPr/>
            <p:nvPr/>
          </p:nvSpPr>
          <p:spPr>
            <a:xfrm>
              <a:off x="5025490" y="998813"/>
              <a:ext cx="4716981" cy="26878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2" name="자유형 23">
              <a:extLst>
                <a:ext uri="{FF2B5EF4-FFF2-40B4-BE49-F238E27FC236}">
                  <a16:creationId xmlns:a16="http://schemas.microsoft.com/office/drawing/2014/main" id="{DE649775-2192-482A-A5DF-BDC5851113A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017101" y="646639"/>
              <a:ext cx="1825543" cy="352174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NL JOIN with INDEX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6BD3D58-1B11-41D0-A96A-9288AD604DA5}"/>
              </a:ext>
            </a:extLst>
          </p:cNvPr>
          <p:cNvSpPr txBox="1"/>
          <p:nvPr/>
        </p:nvSpPr>
        <p:spPr>
          <a:xfrm>
            <a:off x="172733" y="3989096"/>
            <a:ext cx="9724137" cy="2154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선행테이블</a:t>
            </a:r>
            <a:r>
              <a:rPr lang="en-US" altLang="ko-KR" sz="1300" dirty="0"/>
              <a:t>(Outer Table) </a:t>
            </a:r>
            <a:r>
              <a:rPr lang="ko-KR" altLang="en-US" sz="1300" dirty="0"/>
              <a:t>결정 후</a:t>
            </a:r>
            <a:r>
              <a:rPr lang="en-US" altLang="ko-KR" sz="1300" dirty="0"/>
              <a:t>, </a:t>
            </a:r>
            <a:r>
              <a:rPr lang="ko-KR" altLang="en-US" sz="1300" dirty="0"/>
              <a:t>후행 테이블</a:t>
            </a:r>
            <a:r>
              <a:rPr lang="en-US" altLang="ko-KR" sz="1300" dirty="0"/>
              <a:t>(Inner Table)</a:t>
            </a:r>
            <a:r>
              <a:rPr lang="ko-KR" altLang="en-US" sz="1300" dirty="0"/>
              <a:t>에 반복적인 접근 실시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소량의 데이터를 조인 시 사용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많은 레코드를 가진 두 테이블을 조인 시</a:t>
            </a:r>
            <a:r>
              <a:rPr lang="en-US" altLang="ko-KR" sz="1300" dirty="0"/>
              <a:t> </a:t>
            </a:r>
            <a:r>
              <a:rPr lang="ko-KR" altLang="en-US" sz="1300" dirty="0"/>
              <a:t>다량의 디스크 </a:t>
            </a:r>
            <a:r>
              <a:rPr lang="en-US" altLang="ko-KR" sz="1300" dirty="0"/>
              <a:t>I/O</a:t>
            </a:r>
            <a:r>
              <a:rPr lang="ko-KR" altLang="en-US" sz="1300" dirty="0"/>
              <a:t>가 발생하기 때문에</a:t>
            </a:r>
            <a:r>
              <a:rPr lang="en-US" altLang="ko-KR" sz="1300" dirty="0"/>
              <a:t>, </a:t>
            </a:r>
            <a:r>
              <a:rPr lang="ko-KR" altLang="en-US" sz="1300" dirty="0"/>
              <a:t>조인 속도가 매우 느려질 수 있음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(</a:t>
            </a:r>
            <a:r>
              <a:rPr lang="ko-KR" altLang="en-US" sz="1300" dirty="0"/>
              <a:t>모든 </a:t>
            </a:r>
            <a:r>
              <a:rPr lang="en-US" altLang="ko-KR" sz="1300" dirty="0"/>
              <a:t>DBMS</a:t>
            </a:r>
            <a:r>
              <a:rPr lang="ko-KR" altLang="en-US" sz="1300" dirty="0"/>
              <a:t>는 읽고자 하는 블록을 먼저 </a:t>
            </a:r>
            <a:r>
              <a:rPr lang="en-US" altLang="ko-KR" sz="1300" dirty="0"/>
              <a:t>‘</a:t>
            </a:r>
            <a:r>
              <a:rPr lang="ko-KR" altLang="en-US" sz="1300" dirty="0"/>
              <a:t>버퍼 캐시</a:t>
            </a:r>
            <a:r>
              <a:rPr lang="en-US" altLang="ko-KR" sz="1300" dirty="0"/>
              <a:t>’</a:t>
            </a:r>
            <a:r>
              <a:rPr lang="ko-KR" altLang="en-US" sz="1300" dirty="0"/>
              <a:t>에서 찾아보고</a:t>
            </a:r>
            <a:r>
              <a:rPr lang="en-US" altLang="ko-KR" sz="1300" dirty="0"/>
              <a:t>, </a:t>
            </a:r>
            <a:r>
              <a:rPr lang="ko-KR" altLang="en-US" sz="1300" dirty="0"/>
              <a:t>해당 블록이 버퍼 캐시에 없을 경우에만 디스크에서 읽어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 </a:t>
            </a:r>
            <a:r>
              <a:rPr lang="ko-KR" altLang="en-US" sz="1300" dirty="0"/>
              <a:t>버퍼 캐시에 적재한 후 </a:t>
            </a:r>
            <a:r>
              <a:rPr lang="en-US" altLang="ko-KR" sz="1300" dirty="0"/>
              <a:t>‘</a:t>
            </a:r>
            <a:r>
              <a:rPr lang="ko-KR" altLang="en-US" sz="1300" dirty="0"/>
              <a:t>읽기</a:t>
            </a:r>
            <a:r>
              <a:rPr lang="en-US" altLang="ko-KR" sz="1300" dirty="0"/>
              <a:t>/</a:t>
            </a:r>
            <a:r>
              <a:rPr lang="ko-KR" altLang="en-US" sz="1300" dirty="0"/>
              <a:t>쓰기</a:t>
            </a:r>
            <a:r>
              <a:rPr lang="en-US" altLang="ko-KR" sz="1300" dirty="0"/>
              <a:t>’ </a:t>
            </a:r>
            <a:r>
              <a:rPr lang="ko-KR" altLang="en-US" sz="1300" dirty="0"/>
              <a:t>작업을 수행</a:t>
            </a:r>
            <a:r>
              <a:rPr lang="en-US" altLang="ko-KR" sz="13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rgbClr val="FF0000"/>
                </a:solidFill>
              </a:rPr>
              <a:t>적은 레코드를 가진 결과를 </a:t>
            </a:r>
            <a:r>
              <a:rPr lang="en-US" altLang="ko-KR" sz="1300" b="1" dirty="0">
                <a:solidFill>
                  <a:srgbClr val="FF0000"/>
                </a:solidFill>
              </a:rPr>
              <a:t>Outer Table</a:t>
            </a:r>
            <a:r>
              <a:rPr lang="ko-KR" altLang="en-US" sz="1300" b="1" dirty="0">
                <a:solidFill>
                  <a:srgbClr val="FF0000"/>
                </a:solidFill>
              </a:rPr>
              <a:t>로 선정해야 함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rgbClr val="FF0000"/>
                </a:solidFill>
              </a:rPr>
              <a:t>Outer Table</a:t>
            </a:r>
            <a:r>
              <a:rPr lang="ko-KR" altLang="en-US" sz="1300" b="1" dirty="0">
                <a:solidFill>
                  <a:srgbClr val="FF0000"/>
                </a:solidFill>
              </a:rPr>
              <a:t>를 </a:t>
            </a:r>
            <a:r>
              <a:rPr lang="en-US" altLang="ko-KR" sz="1300" b="1" dirty="0">
                <a:solidFill>
                  <a:srgbClr val="FF0000"/>
                </a:solidFill>
              </a:rPr>
              <a:t>Inner Table</a:t>
            </a:r>
            <a:r>
              <a:rPr lang="ko-KR" altLang="en-US" sz="1300" b="1" dirty="0">
                <a:solidFill>
                  <a:srgbClr val="FF0000"/>
                </a:solidFill>
              </a:rPr>
              <a:t> 테이블과 조회 시</a:t>
            </a:r>
            <a:r>
              <a:rPr lang="en-US" altLang="ko-KR" sz="1300" b="1" dirty="0">
                <a:solidFill>
                  <a:srgbClr val="FF0000"/>
                </a:solidFill>
              </a:rPr>
              <a:t> INDEX SCAN</a:t>
            </a:r>
            <a:r>
              <a:rPr lang="ko-KR" altLang="en-US" sz="1300" b="1" dirty="0">
                <a:solidFill>
                  <a:srgbClr val="FF0000"/>
                </a:solidFill>
              </a:rPr>
              <a:t>이 발생하면</a:t>
            </a:r>
            <a:r>
              <a:rPr lang="en-US" altLang="ko-KR" sz="1300" b="1" dirty="0">
                <a:solidFill>
                  <a:srgbClr val="FF0000"/>
                </a:solidFill>
              </a:rPr>
              <a:t>, </a:t>
            </a:r>
            <a:r>
              <a:rPr lang="ko-KR" altLang="en-US" sz="1300" b="1" dirty="0">
                <a:solidFill>
                  <a:srgbClr val="FF0000"/>
                </a:solidFill>
              </a:rPr>
              <a:t>조인 속도가 향상됨</a:t>
            </a:r>
            <a:endParaRPr lang="en-US" altLang="ko-KR" sz="1300" b="1" dirty="0"/>
          </a:p>
        </p:txBody>
      </p:sp>
    </p:spTree>
    <p:extLst>
      <p:ext uri="{BB962C8B-B14F-4D97-AF65-F5344CB8AC3E}">
        <p14:creationId xmlns:p14="http://schemas.microsoft.com/office/powerpoint/2010/main" val="2622285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2. SCALAR SUBQUERY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3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3F16CF8-2D48-49BB-925C-0B0B9A83A3AB}"/>
              </a:ext>
            </a:extLst>
          </p:cNvPr>
          <p:cNvGrpSpPr/>
          <p:nvPr/>
        </p:nvGrpSpPr>
        <p:grpSpPr>
          <a:xfrm>
            <a:off x="271705" y="790965"/>
            <a:ext cx="2773499" cy="4024316"/>
            <a:chOff x="271705" y="790965"/>
            <a:chExt cx="2773499" cy="402431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30A5265-05E4-48D1-AE66-1201047B6F31}"/>
                </a:ext>
              </a:extLst>
            </p:cNvPr>
            <p:cNvSpPr/>
            <p:nvPr/>
          </p:nvSpPr>
          <p:spPr>
            <a:xfrm>
              <a:off x="277654" y="1159196"/>
              <a:ext cx="2767550" cy="3656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6" name="자유형 23">
              <a:extLst>
                <a:ext uri="{FF2B5EF4-FFF2-40B4-BE49-F238E27FC236}">
                  <a16:creationId xmlns:a16="http://schemas.microsoft.com/office/drawing/2014/main" id="{02683281-545F-44D6-82D8-CC44838256A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1705" y="790965"/>
              <a:ext cx="1708097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세 테이블 </a:t>
              </a: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JOIN </a:t>
              </a: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결과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7F45C27-96DE-433C-856F-EC61C07E9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095" y="1287709"/>
              <a:ext cx="2338606" cy="222167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C34F812-32CF-4C2E-B4B7-49A6A2D32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623" y="3637898"/>
              <a:ext cx="2495550" cy="923925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B37803E-CA90-41E1-8152-9A621ADB93CD}"/>
              </a:ext>
            </a:extLst>
          </p:cNvPr>
          <p:cNvGrpSpPr/>
          <p:nvPr/>
        </p:nvGrpSpPr>
        <p:grpSpPr>
          <a:xfrm>
            <a:off x="3624822" y="790965"/>
            <a:ext cx="2355091" cy="2120016"/>
            <a:chOff x="3777261" y="790965"/>
            <a:chExt cx="2355091" cy="21200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FDFFDE6-38D8-4D4A-871E-7CC5389DE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86340" y="1365530"/>
              <a:ext cx="1781175" cy="352425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C223A6-3A89-4100-8266-0097A19F51ED}"/>
                </a:ext>
              </a:extLst>
            </p:cNvPr>
            <p:cNvSpPr/>
            <p:nvPr/>
          </p:nvSpPr>
          <p:spPr>
            <a:xfrm>
              <a:off x="3777261" y="1159197"/>
              <a:ext cx="2355091" cy="17517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7" name="자유형 23">
              <a:extLst>
                <a:ext uri="{FF2B5EF4-FFF2-40B4-BE49-F238E27FC236}">
                  <a16:creationId xmlns:a16="http://schemas.microsoft.com/office/drawing/2014/main" id="{92B829F5-D030-4D1E-9D52-2ED121E1764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77418" y="790965"/>
              <a:ext cx="1708097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STD_DT_TABLE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88845F6-BC9E-4B4B-9CF9-6776FFB97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86340" y="1839974"/>
              <a:ext cx="1609725" cy="942975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E2302E5-8C4C-4026-B22B-EA8ACBBBFA83}"/>
              </a:ext>
            </a:extLst>
          </p:cNvPr>
          <p:cNvGrpSpPr/>
          <p:nvPr/>
        </p:nvGrpSpPr>
        <p:grpSpPr>
          <a:xfrm>
            <a:off x="3045204" y="2917970"/>
            <a:ext cx="2516695" cy="2216255"/>
            <a:chOff x="3045204" y="2917970"/>
            <a:chExt cx="2516695" cy="2216255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77D5200-58A1-43C8-8754-542176AEB36D}"/>
                </a:ext>
              </a:extLst>
            </p:cNvPr>
            <p:cNvCxnSpPr/>
            <p:nvPr/>
          </p:nvCxnSpPr>
          <p:spPr>
            <a:xfrm>
              <a:off x="3045204" y="3808602"/>
              <a:ext cx="16777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E768DDD-1614-46C7-9C57-736624FC22F5}"/>
                </a:ext>
              </a:extLst>
            </p:cNvPr>
            <p:cNvCxnSpPr>
              <a:cxnSpLocks/>
            </p:cNvCxnSpPr>
            <p:nvPr/>
          </p:nvCxnSpPr>
          <p:spPr>
            <a:xfrm>
              <a:off x="4723002" y="2917970"/>
              <a:ext cx="0" cy="8906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원호 22">
              <a:extLst>
                <a:ext uri="{FF2B5EF4-FFF2-40B4-BE49-F238E27FC236}">
                  <a16:creationId xmlns:a16="http://schemas.microsoft.com/office/drawing/2014/main" id="{AE87E213-DFE3-4E23-A1C6-7FD945799C79}"/>
                </a:ext>
              </a:extLst>
            </p:cNvPr>
            <p:cNvSpPr/>
            <p:nvPr/>
          </p:nvSpPr>
          <p:spPr>
            <a:xfrm>
              <a:off x="3884105" y="3808765"/>
              <a:ext cx="1677794" cy="1325460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C08CC11-BD12-4296-A567-4D00E451AACA}"/>
              </a:ext>
            </a:extLst>
          </p:cNvPr>
          <p:cNvSpPr txBox="1"/>
          <p:nvPr/>
        </p:nvSpPr>
        <p:spPr>
          <a:xfrm>
            <a:off x="3073866" y="4489380"/>
            <a:ext cx="6733446" cy="12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‘</a:t>
            </a:r>
            <a:r>
              <a:rPr lang="ko-KR" altLang="en-US" sz="1300" dirty="0"/>
              <a:t>세 테이블 </a:t>
            </a:r>
            <a:r>
              <a:rPr lang="en-US" altLang="ko-KR" sz="1300" dirty="0"/>
              <a:t>JOIN </a:t>
            </a:r>
            <a:r>
              <a:rPr lang="ko-KR" altLang="en-US" sz="1300" dirty="0"/>
              <a:t>결과</a:t>
            </a:r>
            <a:r>
              <a:rPr lang="en-US" altLang="ko-KR" sz="1300" dirty="0"/>
              <a:t>’</a:t>
            </a:r>
            <a:r>
              <a:rPr lang="ko-KR" altLang="en-US" sz="1300" dirty="0"/>
              <a:t>는 </a:t>
            </a:r>
            <a:r>
              <a:rPr lang="en-US" altLang="ko-KR" sz="1300" dirty="0"/>
              <a:t>’20</a:t>
            </a:r>
            <a:r>
              <a:rPr lang="ko-KR" altLang="en-US" sz="1300" dirty="0"/>
              <a:t>년 </a:t>
            </a:r>
            <a:r>
              <a:rPr lang="en-US" altLang="ko-KR" sz="1300" dirty="0"/>
              <a:t>1</a:t>
            </a:r>
            <a:r>
              <a:rPr lang="ko-KR" altLang="en-US" sz="1300" dirty="0"/>
              <a:t>학기</a:t>
            </a:r>
            <a:r>
              <a:rPr lang="en-US" altLang="ko-KR" sz="1300" dirty="0"/>
              <a:t>’</a:t>
            </a:r>
            <a:r>
              <a:rPr lang="ko-KR" altLang="en-US" sz="1300" dirty="0"/>
              <a:t>에 산출된 </a:t>
            </a:r>
            <a:r>
              <a:rPr lang="ko-KR" altLang="en-US" sz="1300" dirty="0" err="1"/>
              <a:t>학생별</a:t>
            </a:r>
            <a:r>
              <a:rPr lang="en-US" altLang="ko-KR" sz="1300" dirty="0"/>
              <a:t>&amp;</a:t>
            </a:r>
            <a:r>
              <a:rPr lang="ko-KR" altLang="en-US" sz="1300" dirty="0"/>
              <a:t>과목별 점수임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이에 따라</a:t>
            </a:r>
            <a:r>
              <a:rPr lang="en-US" altLang="ko-KR" sz="1300" dirty="0"/>
              <a:t> SCALAR SUBQUERY</a:t>
            </a:r>
            <a:r>
              <a:rPr lang="ko-KR" altLang="en-US" sz="1300" dirty="0"/>
              <a:t>를 활용하여</a:t>
            </a:r>
            <a:r>
              <a:rPr lang="en-US" altLang="ko-KR" sz="1300" dirty="0"/>
              <a:t>,</a:t>
            </a:r>
            <a:r>
              <a:rPr lang="ko-KR" altLang="en-US" sz="1300" dirty="0"/>
              <a:t> 해당 결과에 </a:t>
            </a:r>
            <a:r>
              <a:rPr lang="en-US" altLang="ko-KR" sz="1300" dirty="0"/>
              <a:t>’20</a:t>
            </a:r>
            <a:r>
              <a:rPr lang="ko-KR" altLang="en-US" sz="1300" dirty="0"/>
              <a:t>년 </a:t>
            </a:r>
            <a:r>
              <a:rPr lang="en-US" altLang="ko-KR" sz="1300" dirty="0"/>
              <a:t>1</a:t>
            </a:r>
            <a:r>
              <a:rPr lang="ko-KR" altLang="en-US" sz="1300" dirty="0"/>
              <a:t>학기</a:t>
            </a:r>
            <a:r>
              <a:rPr lang="en-US" altLang="ko-KR" sz="1300" dirty="0"/>
              <a:t>’</a:t>
            </a:r>
            <a:r>
              <a:rPr lang="ko-KR" altLang="en-US" sz="1300" dirty="0"/>
              <a:t>의 종강일자를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ko-KR" altLang="en-US" sz="1300" dirty="0"/>
              <a:t>     추가하는 방법은</a:t>
            </a:r>
            <a:r>
              <a:rPr lang="en-US" altLang="ko-KR" sz="1300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FF0000"/>
                </a:solidFill>
              </a:rPr>
              <a:t>     (</a:t>
            </a:r>
            <a:r>
              <a:rPr lang="ko-KR" altLang="en-US" sz="1300" b="1" dirty="0">
                <a:solidFill>
                  <a:srgbClr val="FF0000"/>
                </a:solidFill>
              </a:rPr>
              <a:t>반드시 </a:t>
            </a:r>
            <a:r>
              <a:rPr lang="en-US" altLang="ko-KR" sz="1300" b="1" dirty="0">
                <a:solidFill>
                  <a:srgbClr val="FF0000"/>
                </a:solidFill>
              </a:rPr>
              <a:t>SCALAR SUBQUERY</a:t>
            </a:r>
            <a:r>
              <a:rPr lang="ko-KR" altLang="en-US" sz="1300" b="1" dirty="0">
                <a:solidFill>
                  <a:srgbClr val="FF0000"/>
                </a:solidFill>
              </a:rPr>
              <a:t>를 활용하여 결과를 나타낼 것</a:t>
            </a:r>
            <a:r>
              <a:rPr lang="en-US" altLang="ko-KR" sz="13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77962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11. NESTED LOOPS JOIN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04551D9F-A373-412B-9564-CCFAEDE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39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6F72CC5-D66C-46E2-A801-14627DB420DA}"/>
              </a:ext>
            </a:extLst>
          </p:cNvPr>
          <p:cNvGrpSpPr/>
          <p:nvPr/>
        </p:nvGrpSpPr>
        <p:grpSpPr>
          <a:xfrm>
            <a:off x="965663" y="2050182"/>
            <a:ext cx="7974673" cy="2757636"/>
            <a:chOff x="355595" y="1294247"/>
            <a:chExt cx="7756559" cy="260795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CC008CE-3373-4A9C-9316-113F09BDD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40734" y="1732981"/>
              <a:ext cx="4471420" cy="216922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6E18A7C-9957-4A70-BC6A-EF3529EEE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166" y="1732981"/>
              <a:ext cx="2724150" cy="1847850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B14FA45-1C98-49A5-A7F6-60A1F059097D}"/>
                </a:ext>
              </a:extLst>
            </p:cNvPr>
            <p:cNvSpPr/>
            <p:nvPr/>
          </p:nvSpPr>
          <p:spPr>
            <a:xfrm>
              <a:off x="363984" y="1655073"/>
              <a:ext cx="7748170" cy="22471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9" name="자유형 23">
              <a:extLst>
                <a:ext uri="{FF2B5EF4-FFF2-40B4-BE49-F238E27FC236}">
                  <a16:creationId xmlns:a16="http://schemas.microsoft.com/office/drawing/2014/main" id="{624AFC07-93B0-4B45-82F1-18312850241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55595" y="1294247"/>
              <a:ext cx="1825543" cy="352174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NL JOIN without 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92479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11. NESTED LOOPS JOIN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04551D9F-A373-412B-9564-CCFAEDE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40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E03FAF6-0FF5-46BE-954D-50C9995715FB}"/>
              </a:ext>
            </a:extLst>
          </p:cNvPr>
          <p:cNvGrpSpPr/>
          <p:nvPr/>
        </p:nvGrpSpPr>
        <p:grpSpPr>
          <a:xfrm>
            <a:off x="481430" y="726551"/>
            <a:ext cx="6145873" cy="5536981"/>
            <a:chOff x="363984" y="746373"/>
            <a:chExt cx="6145873" cy="553698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4A9B500-794F-4B9E-8EA8-DEBEB5F3C1CE}"/>
                </a:ext>
              </a:extLst>
            </p:cNvPr>
            <p:cNvSpPr/>
            <p:nvPr/>
          </p:nvSpPr>
          <p:spPr>
            <a:xfrm>
              <a:off x="372609" y="1127908"/>
              <a:ext cx="6137248" cy="51554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4" name="자유형 23">
              <a:extLst>
                <a:ext uri="{FF2B5EF4-FFF2-40B4-BE49-F238E27FC236}">
                  <a16:creationId xmlns:a16="http://schemas.microsoft.com/office/drawing/2014/main" id="{1CAACC7D-3FA4-4D8B-8714-E90B100CBA7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3984" y="746373"/>
              <a:ext cx="1876877" cy="372387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NL JOIN with INDEX</a:t>
              </a: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172B517-3DB0-4E26-A6AD-979445CB7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1736" y="1271261"/>
              <a:ext cx="5857875" cy="19812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5532564-F9CA-4CBE-8AA4-818234722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1735" y="3429000"/>
              <a:ext cx="5857875" cy="2635653"/>
            </a:xfrm>
            <a:prstGeom prst="rect">
              <a:avLst/>
            </a:prstGeom>
          </p:spPr>
        </p:pic>
      </p:grpSp>
      <p:sp>
        <p:nvSpPr>
          <p:cNvPr id="7" name="원호 6">
            <a:extLst>
              <a:ext uri="{FF2B5EF4-FFF2-40B4-BE49-F238E27FC236}">
                <a16:creationId xmlns:a16="http://schemas.microsoft.com/office/drawing/2014/main" id="{9C2C1F9E-C222-4B5E-84FD-53B6D675C7C9}"/>
              </a:ext>
            </a:extLst>
          </p:cNvPr>
          <p:cNvSpPr/>
          <p:nvPr/>
        </p:nvSpPr>
        <p:spPr>
          <a:xfrm rot="1336770">
            <a:off x="1639160" y="4024214"/>
            <a:ext cx="316822" cy="354998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2C336E7-C9EA-4FE5-8310-0C04BA879174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1942991" y="3047539"/>
            <a:ext cx="4804402" cy="1084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2BBFD05-6CFD-41A2-B985-16C1FF225FB9}"/>
              </a:ext>
            </a:extLst>
          </p:cNvPr>
          <p:cNvSpPr txBox="1"/>
          <p:nvPr/>
        </p:nvSpPr>
        <p:spPr>
          <a:xfrm>
            <a:off x="6747393" y="2847484"/>
            <a:ext cx="3234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SQL </a:t>
            </a:r>
            <a:r>
              <a:rPr lang="ko-KR" altLang="en-US" sz="1000" dirty="0"/>
              <a:t>코드상으로는 </a:t>
            </a:r>
            <a:r>
              <a:rPr lang="en-US" altLang="ko-KR" sz="1000" dirty="0"/>
              <a:t>NL Join</a:t>
            </a:r>
            <a:r>
              <a:rPr lang="ko-KR" altLang="en-US" sz="1000" dirty="0"/>
              <a:t>이 한 번 발생하는 건데</a:t>
            </a:r>
            <a:r>
              <a:rPr lang="en-US" altLang="ko-KR" sz="1000" dirty="0"/>
              <a:t>, </a:t>
            </a:r>
          </a:p>
          <a:p>
            <a:r>
              <a:rPr lang="ko-KR" altLang="en-US" sz="1000" dirty="0"/>
              <a:t>실행계획상으로 해당 조인이 두 번  발생하는 이유는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227187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12. SORT MERGE JOIN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04551D9F-A373-412B-9564-CCFAEDE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41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16EA46F-C591-4F3F-BA08-F83BE3D4491F}"/>
              </a:ext>
            </a:extLst>
          </p:cNvPr>
          <p:cNvGrpSpPr/>
          <p:nvPr/>
        </p:nvGrpSpPr>
        <p:grpSpPr>
          <a:xfrm>
            <a:off x="363984" y="864868"/>
            <a:ext cx="6947894" cy="2698355"/>
            <a:chOff x="233082" y="730645"/>
            <a:chExt cx="6947894" cy="2698355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D8D6C0E-B234-441C-A8E7-F2A7223F73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24" y="1202991"/>
              <a:ext cx="6728428" cy="2152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680BF94-0B19-4CDB-AB67-699A736A5682}"/>
                </a:ext>
              </a:extLst>
            </p:cNvPr>
            <p:cNvSpPr/>
            <p:nvPr/>
          </p:nvSpPr>
          <p:spPr>
            <a:xfrm>
              <a:off x="241471" y="1124125"/>
              <a:ext cx="6939505" cy="23048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6" name="자유형 23">
              <a:extLst>
                <a:ext uri="{FF2B5EF4-FFF2-40B4-BE49-F238E27FC236}">
                  <a16:creationId xmlns:a16="http://schemas.microsoft.com/office/drawing/2014/main" id="{4D9672F6-EFEF-4351-A292-B119DD3449F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082" y="730645"/>
              <a:ext cx="2099434" cy="373775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SORT MERGE JOIN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B358C88-F339-447F-A84E-423F1F7A99F0}"/>
              </a:ext>
            </a:extLst>
          </p:cNvPr>
          <p:cNvSpPr txBox="1"/>
          <p:nvPr/>
        </p:nvSpPr>
        <p:spPr>
          <a:xfrm>
            <a:off x="291805" y="3712259"/>
            <a:ext cx="8448531" cy="18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조인 대상이 되는 두 결과를 조인 </a:t>
            </a:r>
            <a:r>
              <a:rPr lang="en-US" altLang="ko-KR" sz="1300" dirty="0"/>
              <a:t>KEY</a:t>
            </a:r>
            <a:r>
              <a:rPr lang="ko-KR" altLang="en-US" sz="1300" dirty="0"/>
              <a:t>를 기준으로 </a:t>
            </a:r>
            <a:r>
              <a:rPr lang="en-US" altLang="ko-KR" sz="1300" dirty="0"/>
              <a:t>SORT</a:t>
            </a:r>
            <a:r>
              <a:rPr lang="ko-KR" altLang="en-US" sz="1300" dirty="0"/>
              <a:t>한 후</a:t>
            </a:r>
            <a:r>
              <a:rPr lang="en-US" altLang="ko-KR" sz="1300" dirty="0"/>
              <a:t>, SORT</a:t>
            </a:r>
            <a:r>
              <a:rPr lang="ko-KR" altLang="en-US" sz="1300" dirty="0"/>
              <a:t>된 결과를 차례로 </a:t>
            </a:r>
            <a:r>
              <a:rPr lang="en-US" altLang="ko-KR" sz="1300" dirty="0"/>
              <a:t>SCAN</a:t>
            </a:r>
            <a:r>
              <a:rPr lang="ko-KR" altLang="en-US" sz="1300" dirty="0"/>
              <a:t>하며 </a:t>
            </a:r>
            <a:r>
              <a:rPr lang="en-US" altLang="ko-KR" sz="1300" dirty="0"/>
              <a:t>JOIN </a:t>
            </a:r>
            <a:r>
              <a:rPr lang="ko-KR" altLang="en-US" sz="1300" dirty="0"/>
              <a:t>실시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조인 </a:t>
            </a:r>
            <a:r>
              <a:rPr lang="en-US" altLang="ko-KR" sz="1300" dirty="0"/>
              <a:t>KEY</a:t>
            </a:r>
            <a:r>
              <a:rPr lang="ko-KR" altLang="en-US" sz="1300" dirty="0"/>
              <a:t>에 대한 조인 조건으로</a:t>
            </a:r>
            <a:r>
              <a:rPr lang="en-US" altLang="ko-KR" sz="1300" dirty="0"/>
              <a:t>, ‘&lt;, &gt;, &lt;=, &gt;=’</a:t>
            </a:r>
            <a:r>
              <a:rPr lang="ko-KR" altLang="en-US" sz="1300" dirty="0"/>
              <a:t>와 같은 범위 비교 연산자가 사용 된 경우 발생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동작 방식 </a:t>
            </a:r>
            <a:r>
              <a:rPr lang="en-US" altLang="ko-KR" sz="1300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1. </a:t>
            </a:r>
            <a:r>
              <a:rPr lang="ko-KR" altLang="en-US" sz="1300" dirty="0"/>
              <a:t>각 테이블에 대해 동시에 독립적으로 레코드를 읽음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2. </a:t>
            </a:r>
            <a:r>
              <a:rPr lang="ko-KR" altLang="en-US" sz="1300" dirty="0"/>
              <a:t>읽혀진 각 테이블의 레코드를 조인하기 위해</a:t>
            </a:r>
            <a:r>
              <a:rPr lang="en-US" altLang="ko-KR" sz="1300" dirty="0"/>
              <a:t>, </a:t>
            </a:r>
            <a:r>
              <a:rPr lang="ko-KR" altLang="en-US" sz="1300" dirty="0"/>
              <a:t>조인 </a:t>
            </a:r>
            <a:r>
              <a:rPr lang="en-US" altLang="ko-KR" sz="1300" dirty="0"/>
              <a:t>KEY</a:t>
            </a:r>
            <a:r>
              <a:rPr lang="ko-KR" altLang="en-US" sz="1300" dirty="0"/>
              <a:t>를 기준으로 </a:t>
            </a:r>
            <a:r>
              <a:rPr lang="en-US" altLang="ko-KR" sz="1300" dirty="0"/>
              <a:t>SORT </a:t>
            </a:r>
            <a:r>
              <a:rPr lang="ko-KR" altLang="en-US" sz="1300" dirty="0"/>
              <a:t>실시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3. SORT</a:t>
            </a:r>
            <a:r>
              <a:rPr lang="ko-KR" altLang="en-US" sz="1300" dirty="0"/>
              <a:t>작업이 끝난 후</a:t>
            </a:r>
            <a:r>
              <a:rPr lang="en-US" altLang="ko-KR" sz="1300" dirty="0"/>
              <a:t>, </a:t>
            </a:r>
            <a:r>
              <a:rPr lang="ko-KR" altLang="en-US" sz="1300" dirty="0"/>
              <a:t>조인 실시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41346882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12. SORT MERGE JOIN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04551D9F-A373-412B-9564-CCFAEDE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42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F026C04-0EAA-4C63-BDB2-5801146E5F73}"/>
              </a:ext>
            </a:extLst>
          </p:cNvPr>
          <p:cNvGrpSpPr/>
          <p:nvPr/>
        </p:nvGrpSpPr>
        <p:grpSpPr>
          <a:xfrm>
            <a:off x="898551" y="1428626"/>
            <a:ext cx="8108897" cy="4000747"/>
            <a:chOff x="363984" y="864868"/>
            <a:chExt cx="8108897" cy="4000747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680BF94-0B19-4CDB-AB67-699A736A5682}"/>
                </a:ext>
              </a:extLst>
            </p:cNvPr>
            <p:cNvSpPr/>
            <p:nvPr/>
          </p:nvSpPr>
          <p:spPr>
            <a:xfrm>
              <a:off x="372373" y="1258348"/>
              <a:ext cx="8100508" cy="36072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6" name="자유형 23">
              <a:extLst>
                <a:ext uri="{FF2B5EF4-FFF2-40B4-BE49-F238E27FC236}">
                  <a16:creationId xmlns:a16="http://schemas.microsoft.com/office/drawing/2014/main" id="{4D9672F6-EFEF-4351-A292-B119DD3449F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3984" y="864868"/>
              <a:ext cx="2099434" cy="373775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SORT MERGE JOIN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3EBF576-3227-4674-A7EB-9C1B20092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7217" y="1403801"/>
              <a:ext cx="2790825" cy="223837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E0CB43C-E4F6-489B-B001-CC3669FEC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7600" y="1343404"/>
              <a:ext cx="4725055" cy="34567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36288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13. HASH JOIN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04551D9F-A373-412B-9564-CCFAEDE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43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E577580-3A6D-4DE5-92A1-2C5422270D78}"/>
              </a:ext>
            </a:extLst>
          </p:cNvPr>
          <p:cNvGrpSpPr/>
          <p:nvPr/>
        </p:nvGrpSpPr>
        <p:grpSpPr>
          <a:xfrm>
            <a:off x="363984" y="789367"/>
            <a:ext cx="7462944" cy="3723910"/>
            <a:chOff x="363984" y="864868"/>
            <a:chExt cx="7462944" cy="372391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680BF94-0B19-4CDB-AB67-699A736A5682}"/>
                </a:ext>
              </a:extLst>
            </p:cNvPr>
            <p:cNvSpPr/>
            <p:nvPr/>
          </p:nvSpPr>
          <p:spPr>
            <a:xfrm>
              <a:off x="372373" y="1258348"/>
              <a:ext cx="7454555" cy="33304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6" name="자유형 23">
              <a:extLst>
                <a:ext uri="{FF2B5EF4-FFF2-40B4-BE49-F238E27FC236}">
                  <a16:creationId xmlns:a16="http://schemas.microsoft.com/office/drawing/2014/main" id="{4D9672F6-EFEF-4351-A292-B119DD3449F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3984" y="864868"/>
              <a:ext cx="2099434" cy="373775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HASH JOIN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C9B2981A-1218-4F56-8B3B-D98A9CD7A8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030" y="1357663"/>
              <a:ext cx="7229475" cy="3152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0145F63-8DAD-45EF-ADEC-75AFEB316106}"/>
              </a:ext>
            </a:extLst>
          </p:cNvPr>
          <p:cNvSpPr txBox="1"/>
          <p:nvPr/>
        </p:nvSpPr>
        <p:spPr>
          <a:xfrm>
            <a:off x="271705" y="4743819"/>
            <a:ext cx="9334030" cy="1441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조인의 대상이 되는 두 집합</a:t>
            </a:r>
            <a:r>
              <a:rPr lang="en-US" altLang="ko-KR" sz="1200" dirty="0"/>
              <a:t> </a:t>
            </a:r>
            <a:r>
              <a:rPr lang="ko-KR" altLang="en-US" sz="1200" dirty="0"/>
              <a:t>중 작은 집합을 </a:t>
            </a:r>
            <a:r>
              <a:rPr lang="en-US" altLang="ko-KR" sz="1200" dirty="0"/>
              <a:t>Build Input</a:t>
            </a:r>
            <a:r>
              <a:rPr lang="ko-KR" altLang="en-US" sz="1200" dirty="0"/>
              <a:t>으로 정의하고</a:t>
            </a:r>
            <a:r>
              <a:rPr lang="en-US" altLang="ko-KR" sz="1200" dirty="0"/>
              <a:t>,</a:t>
            </a:r>
            <a:r>
              <a:rPr lang="ko-KR" altLang="en-US" sz="1200" dirty="0"/>
              <a:t> 해당 </a:t>
            </a:r>
            <a:r>
              <a:rPr lang="en-US" altLang="ko-KR" sz="1200" dirty="0"/>
              <a:t>Build Input</a:t>
            </a:r>
            <a:r>
              <a:rPr lang="ko-KR" altLang="en-US" sz="1200" dirty="0"/>
              <a:t>을 읽어 </a:t>
            </a:r>
            <a:r>
              <a:rPr lang="en-US" altLang="ko-KR" sz="1200" dirty="0"/>
              <a:t>Hash Area</a:t>
            </a:r>
            <a:r>
              <a:rPr lang="ko-KR" altLang="en-US" sz="1200" dirty="0"/>
              <a:t>에 해시 테이블을 생성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나머지 집합을 </a:t>
            </a:r>
            <a:r>
              <a:rPr lang="en-US" altLang="ko-KR" sz="1200" dirty="0"/>
              <a:t>Probe Input</a:t>
            </a:r>
            <a:r>
              <a:rPr lang="ko-KR" altLang="en-US" sz="1200" dirty="0"/>
              <a:t>으로 정의하고</a:t>
            </a:r>
            <a:r>
              <a:rPr lang="en-US" altLang="ko-KR" sz="1200" dirty="0"/>
              <a:t>, </a:t>
            </a:r>
            <a:r>
              <a:rPr lang="ko-KR" altLang="en-US" sz="1200" dirty="0"/>
              <a:t> 해당 </a:t>
            </a:r>
            <a:r>
              <a:rPr lang="en-US" altLang="ko-KR" sz="1200" dirty="0"/>
              <a:t>Probe Input</a:t>
            </a:r>
            <a:r>
              <a:rPr lang="ko-KR" altLang="en-US" sz="1200" dirty="0"/>
              <a:t>을 읽어 해시 테이블을 탐색하며 조인 실시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해시 테이블을 생성할 때나 탐색할 때 모두 해시 함수 사용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Hash Area</a:t>
            </a:r>
            <a:r>
              <a:rPr lang="ko-KR" altLang="en-US" sz="1200" dirty="0"/>
              <a:t>는 </a:t>
            </a:r>
            <a:r>
              <a:rPr lang="en-US" altLang="ko-KR" sz="1200" dirty="0"/>
              <a:t>PGA </a:t>
            </a:r>
            <a:r>
              <a:rPr lang="ko-KR" altLang="en-US" sz="1200" dirty="0"/>
              <a:t>메모리에 할당되는데</a:t>
            </a:r>
            <a:r>
              <a:rPr lang="en-US" altLang="ko-KR" sz="1200" dirty="0"/>
              <a:t>, Build Input</a:t>
            </a:r>
            <a:r>
              <a:rPr lang="ko-KR" altLang="en-US" sz="1200" dirty="0"/>
              <a:t>이 </a:t>
            </a:r>
            <a:r>
              <a:rPr lang="en-US" altLang="ko-KR" sz="1200" dirty="0" err="1"/>
              <a:t>hash_area_size</a:t>
            </a:r>
            <a:r>
              <a:rPr lang="ko-KR" altLang="en-US" sz="1200" dirty="0"/>
              <a:t>값을 초과하게 되면</a:t>
            </a:r>
            <a:r>
              <a:rPr lang="en-US" altLang="ko-KR" sz="1200" dirty="0"/>
              <a:t> </a:t>
            </a:r>
            <a:r>
              <a:rPr lang="ko-KR" altLang="en-US" sz="1200" dirty="0"/>
              <a:t>추가적인 디스크 </a:t>
            </a:r>
            <a:r>
              <a:rPr lang="en-US" altLang="ko-KR" sz="1200" dirty="0"/>
              <a:t>I/O</a:t>
            </a:r>
            <a:r>
              <a:rPr lang="ko-KR" altLang="en-US" sz="1200" dirty="0"/>
              <a:t>가 발생하여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</a:t>
            </a:r>
            <a:r>
              <a:rPr lang="ko-KR" altLang="en-US" sz="1200" dirty="0"/>
              <a:t>조인 속도가 저하됨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2027684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13. HASH JOIN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04551D9F-A373-412B-9564-CCFAEDE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44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6C11644-CD51-4190-84A3-31537625C385}"/>
              </a:ext>
            </a:extLst>
          </p:cNvPr>
          <p:cNvGrpSpPr/>
          <p:nvPr/>
        </p:nvGrpSpPr>
        <p:grpSpPr>
          <a:xfrm>
            <a:off x="1083109" y="1141705"/>
            <a:ext cx="7739781" cy="2809510"/>
            <a:chOff x="363984" y="789367"/>
            <a:chExt cx="7739781" cy="280951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680BF94-0B19-4CDB-AB67-699A736A5682}"/>
                </a:ext>
              </a:extLst>
            </p:cNvPr>
            <p:cNvSpPr/>
            <p:nvPr/>
          </p:nvSpPr>
          <p:spPr>
            <a:xfrm>
              <a:off x="372373" y="1182847"/>
              <a:ext cx="7731392" cy="24160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6" name="자유형 23">
              <a:extLst>
                <a:ext uri="{FF2B5EF4-FFF2-40B4-BE49-F238E27FC236}">
                  <a16:creationId xmlns:a16="http://schemas.microsoft.com/office/drawing/2014/main" id="{4D9672F6-EFEF-4351-A292-B119DD3449F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3984" y="789367"/>
              <a:ext cx="2099434" cy="373775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HASH JOIN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0F8DA5A-9D78-4AC0-ACEF-BA7041553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0156" y="1323363"/>
              <a:ext cx="2752725" cy="18288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D1C88F4-98D9-4173-BA03-00167C625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2664" y="1323363"/>
              <a:ext cx="4552047" cy="2211970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AD39F10-8DD3-48DF-98BA-71463FB0D3D4}"/>
              </a:ext>
            </a:extLst>
          </p:cNvPr>
          <p:cNvSpPr txBox="1"/>
          <p:nvPr/>
        </p:nvSpPr>
        <p:spPr>
          <a:xfrm>
            <a:off x="1091498" y="4223427"/>
            <a:ext cx="5896999" cy="653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DEPT</a:t>
            </a:r>
            <a:r>
              <a:rPr lang="ko-KR" altLang="en-US" sz="1300" dirty="0"/>
              <a:t> 테이블 </a:t>
            </a:r>
            <a:r>
              <a:rPr lang="en-US" altLang="ko-KR" sz="1300" dirty="0"/>
              <a:t>Scan</a:t>
            </a:r>
            <a:r>
              <a:rPr lang="ko-KR" altLang="en-US" sz="1300" dirty="0"/>
              <a:t>이 먼저 발생했으니</a:t>
            </a:r>
            <a:r>
              <a:rPr lang="en-US" altLang="ko-KR" sz="1300" dirty="0"/>
              <a:t>, </a:t>
            </a:r>
            <a:r>
              <a:rPr lang="ko-KR" altLang="en-US" sz="1300" dirty="0"/>
              <a:t>해당 테이블이 </a:t>
            </a:r>
            <a:r>
              <a:rPr lang="en-US" altLang="ko-KR" sz="1300" dirty="0"/>
              <a:t>Build Input</a:t>
            </a:r>
            <a:r>
              <a:rPr lang="ko-KR" altLang="en-US" sz="1300" dirty="0"/>
              <a:t>이 됨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EMP </a:t>
            </a:r>
            <a:r>
              <a:rPr lang="ko-KR" altLang="en-US" sz="1300" dirty="0"/>
              <a:t>테이블 </a:t>
            </a:r>
            <a:r>
              <a:rPr lang="en-US" altLang="ko-KR" sz="1300" dirty="0"/>
              <a:t>Scan</a:t>
            </a:r>
            <a:r>
              <a:rPr lang="ko-KR" altLang="en-US" sz="1300" dirty="0"/>
              <a:t>이 나중에 발생했으니</a:t>
            </a:r>
            <a:r>
              <a:rPr lang="en-US" altLang="ko-KR" sz="1300" dirty="0"/>
              <a:t>, </a:t>
            </a:r>
            <a:r>
              <a:rPr lang="ko-KR" altLang="en-US" sz="1300" dirty="0"/>
              <a:t>해당 테이블이 </a:t>
            </a:r>
            <a:r>
              <a:rPr lang="en-US" altLang="ko-KR" sz="1300" dirty="0"/>
              <a:t>Probe Input</a:t>
            </a:r>
            <a:r>
              <a:rPr lang="ko-KR" altLang="en-US" sz="1300" dirty="0"/>
              <a:t>이 됨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757494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2. SCALAR SUBQUERY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4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3F16CF8-2D48-49BB-925C-0B0B9A83A3AB}"/>
              </a:ext>
            </a:extLst>
          </p:cNvPr>
          <p:cNvGrpSpPr/>
          <p:nvPr/>
        </p:nvGrpSpPr>
        <p:grpSpPr>
          <a:xfrm>
            <a:off x="670241" y="1126446"/>
            <a:ext cx="5881561" cy="3739170"/>
            <a:chOff x="277654" y="793386"/>
            <a:chExt cx="2767550" cy="484401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30A5265-05E4-48D1-AE66-1201047B6F31}"/>
                </a:ext>
              </a:extLst>
            </p:cNvPr>
            <p:cNvSpPr/>
            <p:nvPr/>
          </p:nvSpPr>
          <p:spPr>
            <a:xfrm>
              <a:off x="277654" y="1159196"/>
              <a:ext cx="2767550" cy="44782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6" name="자유형 23">
              <a:extLst>
                <a:ext uri="{FF2B5EF4-FFF2-40B4-BE49-F238E27FC236}">
                  <a16:creationId xmlns:a16="http://schemas.microsoft.com/office/drawing/2014/main" id="{02683281-545F-44D6-82D8-CC44838256A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9785" y="793386"/>
              <a:ext cx="969531" cy="360001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SCALAR SUBQUERY </a:t>
              </a:r>
              <a:r>
                <a:rPr kumimoji="1" lang="ko-KR" altLang="en-US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활용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CB9A477-2ED1-4006-9553-998E8E856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78" y="1642145"/>
            <a:ext cx="5648325" cy="1828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83ED0F5-C292-45E2-BF89-7DE7DFD1C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830" y="3597235"/>
            <a:ext cx="3663891" cy="104682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80B87FF-A731-41B9-A9DF-26A47D20812A}"/>
              </a:ext>
            </a:extLst>
          </p:cNvPr>
          <p:cNvSpPr txBox="1"/>
          <p:nvPr/>
        </p:nvSpPr>
        <p:spPr>
          <a:xfrm>
            <a:off x="603664" y="5033852"/>
            <a:ext cx="6013377" cy="653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SCALAR SUBQUERY</a:t>
            </a:r>
            <a:r>
              <a:rPr lang="ko-KR" altLang="en-US" sz="1300" dirty="0"/>
              <a:t>에 의해서 반드시 </a:t>
            </a:r>
            <a:r>
              <a:rPr lang="en-US" altLang="ko-KR" sz="1300" dirty="0"/>
              <a:t>‘</a:t>
            </a:r>
            <a:r>
              <a:rPr lang="ko-KR" altLang="en-US" sz="1300" dirty="0"/>
              <a:t>한 컬럼의 한 레코드</a:t>
            </a:r>
            <a:r>
              <a:rPr lang="en-US" altLang="ko-KR" sz="1300" dirty="0"/>
              <a:t>’</a:t>
            </a:r>
            <a:r>
              <a:rPr lang="ko-KR" altLang="en-US" sz="1300" dirty="0"/>
              <a:t>가 반환돼야 함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그렇지 않을 경우</a:t>
            </a:r>
            <a:r>
              <a:rPr lang="en-US" altLang="ko-KR" sz="1300" dirty="0"/>
              <a:t>, </a:t>
            </a:r>
            <a:r>
              <a:rPr lang="ko-KR" altLang="en-US" sz="1300" dirty="0"/>
              <a:t>에러가 반환됨</a:t>
            </a:r>
            <a:endParaRPr lang="en-US" altLang="ko-KR" sz="13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82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2. SCALAR SUBQUERY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5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E5ED55B-FEB6-470C-8250-19ED3CAD49A3}"/>
              </a:ext>
            </a:extLst>
          </p:cNvPr>
          <p:cNvGrpSpPr/>
          <p:nvPr/>
        </p:nvGrpSpPr>
        <p:grpSpPr>
          <a:xfrm>
            <a:off x="363984" y="1012294"/>
            <a:ext cx="2773499" cy="4024316"/>
            <a:chOff x="271705" y="790965"/>
            <a:chExt cx="2773499" cy="402431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5A73A2B-AC8A-4487-99A5-5489CC236D5B}"/>
                </a:ext>
              </a:extLst>
            </p:cNvPr>
            <p:cNvSpPr/>
            <p:nvPr/>
          </p:nvSpPr>
          <p:spPr>
            <a:xfrm>
              <a:off x="277654" y="1159196"/>
              <a:ext cx="2767550" cy="3656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4" name="자유형 23">
              <a:extLst>
                <a:ext uri="{FF2B5EF4-FFF2-40B4-BE49-F238E27FC236}">
                  <a16:creationId xmlns:a16="http://schemas.microsoft.com/office/drawing/2014/main" id="{93717ECC-7CC9-43B5-83B9-4258B32B44C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1705" y="790965"/>
              <a:ext cx="1708097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세 테이블 </a:t>
              </a: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JOIN </a:t>
              </a: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결과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18A47BB-8DF7-4F84-963C-BE774CCBF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095" y="1287709"/>
              <a:ext cx="2338606" cy="2221676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FE4A2EDB-8C14-4957-B4C9-0BAC5CCF5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623" y="3637898"/>
              <a:ext cx="2495550" cy="923925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1672D95-8540-427B-A2FD-EB5AE4FA2F38}"/>
              </a:ext>
            </a:extLst>
          </p:cNvPr>
          <p:cNvGrpSpPr/>
          <p:nvPr/>
        </p:nvGrpSpPr>
        <p:grpSpPr>
          <a:xfrm>
            <a:off x="3739049" y="1003748"/>
            <a:ext cx="2767550" cy="1490066"/>
            <a:chOff x="4183666" y="1277370"/>
            <a:chExt cx="2767550" cy="149006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4DB5354-B8B2-43DA-A761-89B2D3F7C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54485" y="1662536"/>
              <a:ext cx="1514475" cy="1104900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3D25016-02CE-429E-B779-23AFECB4523E}"/>
                </a:ext>
              </a:extLst>
            </p:cNvPr>
            <p:cNvSpPr/>
            <p:nvPr/>
          </p:nvSpPr>
          <p:spPr>
            <a:xfrm>
              <a:off x="4183666" y="1645759"/>
              <a:ext cx="2767550" cy="11216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0" name="자유형 23">
              <a:extLst>
                <a:ext uri="{FF2B5EF4-FFF2-40B4-BE49-F238E27FC236}">
                  <a16:creationId xmlns:a16="http://schemas.microsoft.com/office/drawing/2014/main" id="{A73F1F3D-89AB-4318-A5AA-FBD73AAB83E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183823" y="1277370"/>
              <a:ext cx="1708097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두 테이블 </a:t>
              </a: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JOIN </a:t>
              </a:r>
              <a:r>
                <a:rPr kumimoji="1" lang="ko-KR" altLang="en-US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결과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21" name="원호 20">
            <a:extLst>
              <a:ext uri="{FF2B5EF4-FFF2-40B4-BE49-F238E27FC236}">
                <a16:creationId xmlns:a16="http://schemas.microsoft.com/office/drawing/2014/main" id="{D33DC3B1-F1AF-4C85-9DE5-467A8131451C}"/>
              </a:ext>
            </a:extLst>
          </p:cNvPr>
          <p:cNvSpPr/>
          <p:nvPr/>
        </p:nvSpPr>
        <p:spPr>
          <a:xfrm rot="13002342">
            <a:off x="4486283" y="2407022"/>
            <a:ext cx="1284847" cy="944147"/>
          </a:xfrm>
          <a:prstGeom prst="arc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9E2A45-E0AE-40DF-931F-9E087655B00B}"/>
              </a:ext>
            </a:extLst>
          </p:cNvPr>
          <p:cNvSpPr txBox="1"/>
          <p:nvPr/>
        </p:nvSpPr>
        <p:spPr>
          <a:xfrm>
            <a:off x="3935377" y="3322814"/>
            <a:ext cx="4503349" cy="653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/>
              <a:t>‘</a:t>
            </a:r>
            <a:r>
              <a:rPr lang="ko-KR" altLang="en-US" sz="1300" dirty="0"/>
              <a:t>두 테이블 </a:t>
            </a:r>
            <a:r>
              <a:rPr lang="en-US" altLang="ko-KR" sz="1300" dirty="0"/>
              <a:t>JOIN </a:t>
            </a:r>
            <a:r>
              <a:rPr lang="ko-KR" altLang="en-US" sz="1300" dirty="0"/>
              <a:t>결과</a:t>
            </a:r>
            <a:r>
              <a:rPr lang="en-US" altLang="ko-KR" sz="1300" dirty="0"/>
              <a:t>’</a:t>
            </a:r>
            <a:r>
              <a:rPr lang="ko-KR" altLang="en-US" sz="1300" dirty="0"/>
              <a:t>에 </a:t>
            </a:r>
            <a:r>
              <a:rPr lang="en-US" altLang="ko-KR" sz="1300" dirty="0"/>
              <a:t>SCALAR SUBQUERY</a:t>
            </a:r>
            <a:r>
              <a:rPr lang="ko-KR" altLang="en-US" sz="1300" dirty="0"/>
              <a:t>를 추가하여</a:t>
            </a:r>
            <a:r>
              <a:rPr lang="en-US" altLang="ko-KR" sz="1300" dirty="0"/>
              <a:t>,</a:t>
            </a:r>
            <a:r>
              <a:rPr lang="ko-KR" altLang="en-US" sz="1300" dirty="0"/>
              <a:t> 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‘</a:t>
            </a:r>
            <a:r>
              <a:rPr lang="ko-KR" altLang="en-US" sz="1300" dirty="0"/>
              <a:t>세 테이블 </a:t>
            </a:r>
            <a:r>
              <a:rPr lang="en-US" altLang="ko-KR" sz="1300" dirty="0"/>
              <a:t>JOIN </a:t>
            </a:r>
            <a:r>
              <a:rPr lang="ko-KR" altLang="en-US" sz="1300" dirty="0"/>
              <a:t>결과</a:t>
            </a:r>
            <a:r>
              <a:rPr lang="en-US" altLang="ko-KR" sz="1300" dirty="0"/>
              <a:t>’</a:t>
            </a:r>
            <a:r>
              <a:rPr lang="ko-KR" altLang="en-US" sz="1300" dirty="0"/>
              <a:t>와</a:t>
            </a:r>
            <a:r>
              <a:rPr lang="en-US" altLang="ko-KR" sz="1300" dirty="0"/>
              <a:t> </a:t>
            </a:r>
            <a:r>
              <a:rPr lang="ko-KR" altLang="en-US" sz="1300" dirty="0"/>
              <a:t>동일하게 만드는  방법은</a:t>
            </a:r>
            <a:r>
              <a:rPr lang="en-US" altLang="ko-KR" sz="13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52965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2. SCALAR SUBQUERY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6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E5ED55B-FEB6-470C-8250-19ED3CAD49A3}"/>
              </a:ext>
            </a:extLst>
          </p:cNvPr>
          <p:cNvGrpSpPr/>
          <p:nvPr/>
        </p:nvGrpSpPr>
        <p:grpSpPr>
          <a:xfrm>
            <a:off x="227252" y="832831"/>
            <a:ext cx="5170308" cy="3234967"/>
            <a:chOff x="275153" y="791918"/>
            <a:chExt cx="2086007" cy="359589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5A73A2B-AC8A-4487-99A5-5489CC236D5B}"/>
                </a:ext>
              </a:extLst>
            </p:cNvPr>
            <p:cNvSpPr/>
            <p:nvPr/>
          </p:nvSpPr>
          <p:spPr>
            <a:xfrm>
              <a:off x="277654" y="1159196"/>
              <a:ext cx="2083506" cy="32286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4" name="자유형 23">
              <a:extLst>
                <a:ext uri="{FF2B5EF4-FFF2-40B4-BE49-F238E27FC236}">
                  <a16:creationId xmlns:a16="http://schemas.microsoft.com/office/drawing/2014/main" id="{93717ECC-7CC9-43B5-83B9-4258B32B44C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5153" y="791918"/>
              <a:ext cx="1246089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SCALAR SUBQ</a:t>
              </a:r>
              <a:r>
                <a:rPr kumimoji="1" lang="ko-KR" altLang="en-US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 </a:t>
              </a: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&amp;</a:t>
              </a:r>
              <a:r>
                <a:rPr kumimoji="1" lang="ko-KR" altLang="en-US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 </a:t>
              </a: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CORRELATED SUBQ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F9E2A45-E0AE-40DF-931F-9E087655B00B}"/>
              </a:ext>
            </a:extLst>
          </p:cNvPr>
          <p:cNvSpPr txBox="1"/>
          <p:nvPr/>
        </p:nvSpPr>
        <p:spPr>
          <a:xfrm>
            <a:off x="141045" y="4368449"/>
            <a:ext cx="8067978" cy="953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SCALAR SUBQUERY</a:t>
            </a:r>
            <a:r>
              <a:rPr lang="ko-KR" altLang="en-US" sz="1300" dirty="0"/>
              <a:t> 내부에서 외부테이블을 참조하고 있음</a:t>
            </a:r>
            <a:r>
              <a:rPr lang="en-US" altLang="ko-KR" sz="1300" dirty="0"/>
              <a:t>(B.CNO)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이처럼 </a:t>
            </a:r>
            <a:r>
              <a:rPr lang="en-US" altLang="ko-KR" sz="1300" dirty="0"/>
              <a:t>SUBQUERY </a:t>
            </a:r>
            <a:r>
              <a:rPr lang="ko-KR" altLang="en-US" sz="1300" dirty="0"/>
              <a:t>내부에서 외부테이블의 값을 참조하는 형태를 </a:t>
            </a:r>
            <a:r>
              <a:rPr lang="en-US" altLang="ko-KR" sz="1300" dirty="0"/>
              <a:t>‘CORRELATED SUBQUERY’</a:t>
            </a:r>
            <a:r>
              <a:rPr lang="ko-KR" altLang="en-US" sz="1300" dirty="0"/>
              <a:t>라고 칭함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즉</a:t>
            </a:r>
            <a:r>
              <a:rPr lang="en-US" altLang="ko-KR" sz="1300" dirty="0"/>
              <a:t>, </a:t>
            </a:r>
            <a:r>
              <a:rPr lang="ko-KR" altLang="en-US" sz="1300" dirty="0"/>
              <a:t>해당 예시는 </a:t>
            </a:r>
            <a:r>
              <a:rPr lang="en-US" altLang="ko-KR" sz="1300" dirty="0"/>
              <a:t>SCALAR SUBQUERY</a:t>
            </a:r>
            <a:r>
              <a:rPr lang="ko-KR" altLang="en-US" sz="1300" dirty="0"/>
              <a:t>이면서 동시에 </a:t>
            </a:r>
            <a:r>
              <a:rPr lang="en-US" altLang="ko-KR" sz="1300" dirty="0"/>
              <a:t>CORRELATED SUBQUERY</a:t>
            </a:r>
            <a:r>
              <a:rPr lang="ko-KR" altLang="en-US" sz="1300" dirty="0"/>
              <a:t>임</a:t>
            </a:r>
            <a:endParaRPr lang="en-US" altLang="ko-KR" sz="13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4A1A73-A4E9-45C0-A998-6CF1415FE6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582"/>
          <a:stretch/>
        </p:blipFill>
        <p:spPr>
          <a:xfrm>
            <a:off x="406460" y="1357087"/>
            <a:ext cx="4912160" cy="12763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175E39-7268-4050-8E02-5B4534DF1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85" y="2807801"/>
            <a:ext cx="2590800" cy="1133475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4E802AF-F82B-47C0-9E2D-DD66FA8F5A8D}"/>
              </a:ext>
            </a:extLst>
          </p:cNvPr>
          <p:cNvCxnSpPr/>
          <p:nvPr/>
        </p:nvCxnSpPr>
        <p:spPr>
          <a:xfrm>
            <a:off x="4281443" y="1862983"/>
            <a:ext cx="34183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BDDCD01-0AB5-47DE-9F24-F4A7DB24454F}"/>
              </a:ext>
            </a:extLst>
          </p:cNvPr>
          <p:cNvCxnSpPr>
            <a:cxnSpLocks/>
          </p:cNvCxnSpPr>
          <p:nvPr/>
        </p:nvCxnSpPr>
        <p:spPr>
          <a:xfrm flipH="1" flipV="1">
            <a:off x="4484724" y="1872113"/>
            <a:ext cx="634207" cy="25802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155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3. CORRELATED SUBQUERY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7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F32BBF-38DF-443A-A294-76C08344343F}"/>
              </a:ext>
            </a:extLst>
          </p:cNvPr>
          <p:cNvSpPr txBox="1"/>
          <p:nvPr/>
        </p:nvSpPr>
        <p:spPr>
          <a:xfrm>
            <a:off x="249697" y="5309679"/>
            <a:ext cx="8790099" cy="1164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일반적인 </a:t>
            </a:r>
            <a:r>
              <a:rPr lang="en-US" altLang="ko-KR" sz="1200" dirty="0"/>
              <a:t>SUBQUERY</a:t>
            </a:r>
            <a:r>
              <a:rPr lang="ko-KR" altLang="en-US" sz="1200" dirty="0"/>
              <a:t>를 사용했을 때는 </a:t>
            </a:r>
            <a:r>
              <a:rPr lang="en-US" altLang="ko-KR" sz="1200" dirty="0"/>
              <a:t>OUTER QUERY(MAIN QUERY)</a:t>
            </a:r>
            <a:r>
              <a:rPr lang="ko-KR" altLang="en-US" sz="1200" dirty="0"/>
              <a:t>보다 해당 </a:t>
            </a:r>
            <a:r>
              <a:rPr lang="en-US" altLang="ko-KR" sz="1200" dirty="0"/>
              <a:t>SUBQUERY</a:t>
            </a:r>
            <a:r>
              <a:rPr lang="ko-KR" altLang="en-US" sz="1200" dirty="0"/>
              <a:t>가 먼저 실행됨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이와 다르게</a:t>
            </a:r>
            <a:r>
              <a:rPr lang="en-US" altLang="ko-KR" sz="1200" dirty="0"/>
              <a:t>, CORRELATED SUBQUERY</a:t>
            </a:r>
            <a:r>
              <a:rPr lang="ko-KR" altLang="en-US" sz="1200" dirty="0"/>
              <a:t>는 </a:t>
            </a:r>
            <a:r>
              <a:rPr lang="en-US" altLang="ko-KR" sz="1200" dirty="0"/>
              <a:t>OUTER QUERY</a:t>
            </a:r>
            <a:r>
              <a:rPr lang="ko-KR" altLang="en-US" sz="1200" dirty="0"/>
              <a:t>에서 읽어온 행을 갖고 해당 </a:t>
            </a:r>
            <a:r>
              <a:rPr lang="en-US" altLang="ko-KR" sz="1200" dirty="0"/>
              <a:t>SUBQUERY</a:t>
            </a:r>
            <a:r>
              <a:rPr lang="ko-KR" altLang="en-US" sz="1200" dirty="0"/>
              <a:t>를 실행하는 것을 반복함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FF0000"/>
                </a:solidFill>
              </a:rPr>
              <a:t>CORRELATED SUBQUERY</a:t>
            </a:r>
            <a:r>
              <a:rPr lang="ko-KR" altLang="en-US" sz="1200" b="1" dirty="0">
                <a:solidFill>
                  <a:srgbClr val="FF0000"/>
                </a:solidFill>
              </a:rPr>
              <a:t>를 사용하여 산출한 결과를 </a:t>
            </a:r>
            <a:r>
              <a:rPr lang="en-US" altLang="ko-KR" sz="1200" b="1" dirty="0">
                <a:solidFill>
                  <a:srgbClr val="FF0000"/>
                </a:solidFill>
              </a:rPr>
              <a:t>MAIN QUERY</a:t>
            </a:r>
            <a:r>
              <a:rPr lang="ko-KR" altLang="en-US" sz="1200" b="1" dirty="0">
                <a:solidFill>
                  <a:srgbClr val="FF0000"/>
                </a:solidFill>
              </a:rPr>
              <a:t>만 사용하여 동일하게 산출할 수 있다면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</a:rPr>
              <a:t>     MAIN QUERY</a:t>
            </a:r>
            <a:r>
              <a:rPr lang="ko-KR" altLang="en-US" sz="1200" b="1" dirty="0">
                <a:solidFill>
                  <a:srgbClr val="FF0000"/>
                </a:solidFill>
              </a:rPr>
              <a:t>만 사용하는 방안을 추천함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6A004CB-A2B7-4A7B-A251-2A2818BC1413}"/>
              </a:ext>
            </a:extLst>
          </p:cNvPr>
          <p:cNvGrpSpPr/>
          <p:nvPr/>
        </p:nvGrpSpPr>
        <p:grpSpPr>
          <a:xfrm>
            <a:off x="210900" y="713756"/>
            <a:ext cx="9090770" cy="4604160"/>
            <a:chOff x="192787" y="852950"/>
            <a:chExt cx="9090770" cy="460416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BF9B79C-F6FC-4419-8DEC-AFF3E092A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049" y="969546"/>
              <a:ext cx="1619250" cy="71437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995BCF9-D10E-4BEC-9A56-B0279F274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1836" y="1762404"/>
              <a:ext cx="3650058" cy="972250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604B59B-D1E6-4EF9-BAD7-045B1F109DE7}"/>
                </a:ext>
              </a:extLst>
            </p:cNvPr>
            <p:cNvSpPr/>
            <p:nvPr/>
          </p:nvSpPr>
          <p:spPr>
            <a:xfrm>
              <a:off x="363983" y="852951"/>
              <a:ext cx="3814910" cy="19671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A467B82-722C-4A5C-B48B-48B7D9909E21}"/>
                </a:ext>
              </a:extLst>
            </p:cNvPr>
            <p:cNvSpPr/>
            <p:nvPr/>
          </p:nvSpPr>
          <p:spPr>
            <a:xfrm>
              <a:off x="443447" y="1896683"/>
              <a:ext cx="3650058" cy="178548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74D11E40-885C-4108-B98C-84879E748933}"/>
                </a:ext>
              </a:extLst>
            </p:cNvPr>
            <p:cNvSpPr/>
            <p:nvPr/>
          </p:nvSpPr>
          <p:spPr>
            <a:xfrm>
              <a:off x="4471032" y="1556435"/>
              <a:ext cx="746620" cy="5568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C30E10C-166B-4E7D-BDF0-DE1D6E2F5C21}"/>
                </a:ext>
              </a:extLst>
            </p:cNvPr>
            <p:cNvSpPr/>
            <p:nvPr/>
          </p:nvSpPr>
          <p:spPr>
            <a:xfrm>
              <a:off x="5468647" y="852950"/>
              <a:ext cx="3814910" cy="19671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EFE94E-2C30-4A05-89FA-30C7DE424C4B}"/>
                </a:ext>
              </a:extLst>
            </p:cNvPr>
            <p:cNvSpPr txBox="1"/>
            <p:nvPr/>
          </p:nvSpPr>
          <p:spPr>
            <a:xfrm>
              <a:off x="6005887" y="1650181"/>
              <a:ext cx="27404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WHERE B.CNO = X.CNO</a:t>
              </a:r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FFE51C9-CC24-48F5-908A-1D11F9A82970}"/>
                </a:ext>
              </a:extLst>
            </p:cNvPr>
            <p:cNvSpPr/>
            <p:nvPr/>
          </p:nvSpPr>
          <p:spPr>
            <a:xfrm>
              <a:off x="5468647" y="3489949"/>
              <a:ext cx="3814910" cy="19671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461141BB-5CC2-4C8A-9F7C-B7B8E665A41A}"/>
                </a:ext>
              </a:extLst>
            </p:cNvPr>
            <p:cNvSpPr/>
            <p:nvPr/>
          </p:nvSpPr>
          <p:spPr>
            <a:xfrm rot="5400000">
              <a:off x="7142589" y="2876618"/>
              <a:ext cx="467025" cy="5568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9376CCE-A409-45E1-B5D3-0AC0FDC187B1}"/>
                </a:ext>
              </a:extLst>
            </p:cNvPr>
            <p:cNvSpPr txBox="1"/>
            <p:nvPr/>
          </p:nvSpPr>
          <p:spPr>
            <a:xfrm>
              <a:off x="6370569" y="4288863"/>
              <a:ext cx="2011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SELECT X.CNAME</a:t>
              </a:r>
              <a:endParaRPr lang="ko-KR" altLang="en-US" dirty="0"/>
            </a:p>
          </p:txBody>
        </p:sp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A12BFC28-5DA0-442A-8099-9D0FA486ABF8}"/>
                </a:ext>
              </a:extLst>
            </p:cNvPr>
            <p:cNvSpPr/>
            <p:nvPr/>
          </p:nvSpPr>
          <p:spPr>
            <a:xfrm rot="10800000">
              <a:off x="4471032" y="4195117"/>
              <a:ext cx="746620" cy="5568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8B9519C-F5B2-43C3-BF1D-EBFA7BE37A9F}"/>
                </a:ext>
              </a:extLst>
            </p:cNvPr>
            <p:cNvSpPr/>
            <p:nvPr/>
          </p:nvSpPr>
          <p:spPr>
            <a:xfrm>
              <a:off x="363983" y="3489949"/>
              <a:ext cx="3814910" cy="19671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DFEF041-46DA-4AC0-A0F8-B9782C5686B3}"/>
                </a:ext>
              </a:extLst>
            </p:cNvPr>
            <p:cNvSpPr txBox="1"/>
            <p:nvPr/>
          </p:nvSpPr>
          <p:spPr>
            <a:xfrm>
              <a:off x="1181020" y="4682624"/>
              <a:ext cx="2191689" cy="610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dirty="0"/>
                <a:t>MAIN QUERY</a:t>
              </a:r>
              <a:r>
                <a:rPr lang="ko-KR" altLang="en-US" sz="1200" dirty="0"/>
                <a:t>의 </a:t>
              </a:r>
              <a:r>
                <a:rPr lang="en-US" altLang="ko-KR" sz="1200" dirty="0"/>
                <a:t>SELECT </a:t>
              </a:r>
              <a:r>
                <a:rPr lang="ko-KR" altLang="en-US" sz="1200" dirty="0"/>
                <a:t>절에</a:t>
              </a:r>
              <a:endParaRPr lang="en-US" altLang="ko-KR" sz="1200" dirty="0"/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/>
                <a:t>선택된 </a:t>
              </a:r>
              <a:r>
                <a:rPr lang="en-US" altLang="ko-KR" sz="1200" dirty="0"/>
                <a:t>X.CNAME </a:t>
              </a:r>
              <a:r>
                <a:rPr lang="ko-KR" altLang="en-US" sz="1200" dirty="0"/>
                <a:t>추가</a:t>
              </a:r>
            </a:p>
          </p:txBody>
        </p:sp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CCE9E6B7-C748-45CB-B2FA-E7EF604482AD}"/>
                </a:ext>
              </a:extLst>
            </p:cNvPr>
            <p:cNvSpPr/>
            <p:nvPr/>
          </p:nvSpPr>
          <p:spPr>
            <a:xfrm rot="16200000">
              <a:off x="1922786" y="2853642"/>
              <a:ext cx="467025" cy="5568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8F63B10-AD94-4EDB-B822-3DF7CCC99E7C}"/>
                </a:ext>
              </a:extLst>
            </p:cNvPr>
            <p:cNvSpPr/>
            <p:nvPr/>
          </p:nvSpPr>
          <p:spPr>
            <a:xfrm>
              <a:off x="444845" y="2074250"/>
              <a:ext cx="3650058" cy="178548"/>
            </a:xfrm>
            <a:prstGeom prst="rect">
              <a:avLst/>
            </a:prstGeom>
            <a:noFill/>
            <a:ln w="25400">
              <a:solidFill>
                <a:srgbClr val="2806B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8C1CE1A-6A4E-4A8B-9DDE-D9DB6BB12371}"/>
                </a:ext>
              </a:extLst>
            </p:cNvPr>
            <p:cNvSpPr/>
            <p:nvPr/>
          </p:nvSpPr>
          <p:spPr>
            <a:xfrm>
              <a:off x="446243" y="2260206"/>
              <a:ext cx="3650058" cy="178548"/>
            </a:xfrm>
            <a:prstGeom prst="rect">
              <a:avLst/>
            </a:prstGeom>
            <a:noFill/>
            <a:ln w="25400">
              <a:solidFill>
                <a:srgbClr val="37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816242E-10C3-4AA1-A73C-3625DD906DCD}"/>
                </a:ext>
              </a:extLst>
            </p:cNvPr>
            <p:cNvSpPr/>
            <p:nvPr/>
          </p:nvSpPr>
          <p:spPr>
            <a:xfrm>
              <a:off x="192787" y="1886156"/>
              <a:ext cx="144532" cy="16691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1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951A3C02-D974-4BDE-9A23-82A06E3D3287}"/>
                </a:ext>
              </a:extLst>
            </p:cNvPr>
            <p:cNvSpPr/>
            <p:nvPr/>
          </p:nvSpPr>
          <p:spPr>
            <a:xfrm>
              <a:off x="192787" y="2088092"/>
              <a:ext cx="144532" cy="166913"/>
            </a:xfrm>
            <a:prstGeom prst="ellipse">
              <a:avLst/>
            </a:prstGeom>
            <a:noFill/>
            <a:ln>
              <a:solidFill>
                <a:srgbClr val="2806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2806BA"/>
                  </a:solidFill>
                </a:rPr>
                <a:t>2</a:t>
              </a:r>
              <a:endParaRPr lang="ko-KR" altLang="en-US" sz="1200" b="1" dirty="0">
                <a:solidFill>
                  <a:srgbClr val="2806BA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0AAFEAAA-D6EF-4428-A0BA-A9CFF9F2A4D0}"/>
                </a:ext>
              </a:extLst>
            </p:cNvPr>
            <p:cNvSpPr/>
            <p:nvPr/>
          </p:nvSpPr>
          <p:spPr>
            <a:xfrm>
              <a:off x="192787" y="2286763"/>
              <a:ext cx="144532" cy="166913"/>
            </a:xfrm>
            <a:prstGeom prst="ellipse">
              <a:avLst/>
            </a:prstGeom>
            <a:noFill/>
            <a:ln>
              <a:solidFill>
                <a:srgbClr val="37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37C000"/>
                  </a:solidFill>
                </a:rPr>
                <a:t>3</a:t>
              </a:r>
              <a:endParaRPr lang="ko-KR" altLang="en-US" sz="1200" b="1" dirty="0">
                <a:solidFill>
                  <a:srgbClr val="37C000"/>
                </a:solidFill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0A236B17-DE94-4AAF-A326-A1D4A52E4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152" y="3510421"/>
            <a:ext cx="3646855" cy="909964"/>
          </a:xfrm>
          <a:prstGeom prst="rect">
            <a:avLst/>
          </a:prstGeom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3BBBC88-1AA5-48B5-91D0-3983B4C07F2F}"/>
              </a:ext>
            </a:extLst>
          </p:cNvPr>
          <p:cNvCxnSpPr/>
          <p:nvPr/>
        </p:nvCxnSpPr>
        <p:spPr>
          <a:xfrm>
            <a:off x="812270" y="3867325"/>
            <a:ext cx="3281108" cy="0"/>
          </a:xfrm>
          <a:prstGeom prst="line">
            <a:avLst/>
          </a:prstGeom>
          <a:ln w="19050">
            <a:solidFill>
              <a:srgbClr val="CC72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147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3. CORRELATED SUBQUERY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8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D4152BC-2A76-460D-A41C-0C7532720C32}"/>
              </a:ext>
            </a:extLst>
          </p:cNvPr>
          <p:cNvGrpSpPr/>
          <p:nvPr/>
        </p:nvGrpSpPr>
        <p:grpSpPr>
          <a:xfrm>
            <a:off x="801754" y="665489"/>
            <a:ext cx="7275184" cy="3969607"/>
            <a:chOff x="801754" y="665489"/>
            <a:chExt cx="7275184" cy="3969607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9F559082-0E0D-4B53-9AE9-0A6E17029D23}"/>
                </a:ext>
              </a:extLst>
            </p:cNvPr>
            <p:cNvGrpSpPr/>
            <p:nvPr/>
          </p:nvGrpSpPr>
          <p:grpSpPr>
            <a:xfrm>
              <a:off x="801754" y="665489"/>
              <a:ext cx="7275184" cy="3048736"/>
              <a:chOff x="375575" y="622538"/>
              <a:chExt cx="7275184" cy="3048736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00E2836D-1896-4E77-B033-194E80CB2464}"/>
                  </a:ext>
                </a:extLst>
              </p:cNvPr>
              <p:cNvGrpSpPr/>
              <p:nvPr/>
            </p:nvGrpSpPr>
            <p:grpSpPr>
              <a:xfrm>
                <a:off x="375575" y="949235"/>
                <a:ext cx="3823298" cy="2307908"/>
                <a:chOff x="375575" y="949235"/>
                <a:chExt cx="3823298" cy="2307908"/>
              </a:xfrm>
            </p:grpSpPr>
            <p:pic>
              <p:nvPicPr>
                <p:cNvPr id="6" name="그림 5">
                  <a:extLst>
                    <a:ext uri="{FF2B5EF4-FFF2-40B4-BE49-F238E27FC236}">
                      <a16:creationId xmlns:a16="http://schemas.microsoft.com/office/drawing/2014/main" id="{5084D5FA-BA99-4D41-BA36-BB486E1BA0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00718" y="1348705"/>
                  <a:ext cx="1790700" cy="419100"/>
                </a:xfrm>
                <a:prstGeom prst="rect">
                  <a:avLst/>
                </a:prstGeom>
              </p:spPr>
            </p:pic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0642A7FE-A943-4D2E-AE7A-3B666DBBD5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0718" y="1851695"/>
                  <a:ext cx="3390900" cy="1323975"/>
                </a:xfrm>
                <a:prstGeom prst="rect">
                  <a:avLst/>
                </a:prstGeom>
              </p:spPr>
            </p:pic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1FBEB5A1-779B-4814-9568-82818DF2B8A5}"/>
                    </a:ext>
                  </a:extLst>
                </p:cNvPr>
                <p:cNvSpPr/>
                <p:nvPr/>
              </p:nvSpPr>
              <p:spPr>
                <a:xfrm>
                  <a:off x="383963" y="1289982"/>
                  <a:ext cx="3814910" cy="1967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" panose="020B0600000101010101" charset="-127"/>
                    <a:ea typeface="나눔고딕" panose="020B0600000101010101" charset="-127"/>
                  </a:endParaRPr>
                </a:p>
              </p:txBody>
            </p:sp>
            <p:sp>
              <p:nvSpPr>
                <p:cNvPr id="37" name="자유형 23">
                  <a:extLst>
                    <a:ext uri="{FF2B5EF4-FFF2-40B4-BE49-F238E27FC236}">
                      <a16:creationId xmlns:a16="http://schemas.microsoft.com/office/drawing/2014/main" id="{90F21700-B6F1-4232-838C-9560E82488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375575" y="949235"/>
                  <a:ext cx="1570672" cy="323866"/>
                </a:xfrm>
                <a:custGeom>
                  <a:avLst/>
                  <a:gdLst>
                    <a:gd name="connsiteX0" fmla="*/ 48729 w 1587995"/>
                    <a:gd name="connsiteY0" fmla="*/ 0 h 292361"/>
                    <a:gd name="connsiteX1" fmla="*/ 1539267 w 1587995"/>
                    <a:gd name="connsiteY1" fmla="*/ 0 h 292361"/>
                    <a:gd name="connsiteX2" fmla="*/ 1587995 w 1587995"/>
                    <a:gd name="connsiteY2" fmla="*/ 48728 h 292361"/>
                    <a:gd name="connsiteX3" fmla="*/ 1587995 w 1587995"/>
                    <a:gd name="connsiteY3" fmla="*/ 243633 h 292361"/>
                    <a:gd name="connsiteX4" fmla="*/ 1587994 w 1587995"/>
                    <a:gd name="connsiteY4" fmla="*/ 243636 h 292361"/>
                    <a:gd name="connsiteX5" fmla="*/ 1587994 w 1587995"/>
                    <a:gd name="connsiteY5" fmla="*/ 292361 h 292361"/>
                    <a:gd name="connsiteX6" fmla="*/ 1539267 w 1587995"/>
                    <a:gd name="connsiteY6" fmla="*/ 292361 h 292361"/>
                    <a:gd name="connsiteX7" fmla="*/ 48729 w 1587995"/>
                    <a:gd name="connsiteY7" fmla="*/ 292361 h 292361"/>
                    <a:gd name="connsiteX8" fmla="*/ 0 w 1587995"/>
                    <a:gd name="connsiteY8" fmla="*/ 292361 h 292361"/>
                    <a:gd name="connsiteX9" fmla="*/ 0 w 1587995"/>
                    <a:gd name="connsiteY9" fmla="*/ 152400 h 292361"/>
                    <a:gd name="connsiteX10" fmla="*/ 1 w 1587995"/>
                    <a:gd name="connsiteY10" fmla="*/ 152400 h 292361"/>
                    <a:gd name="connsiteX11" fmla="*/ 1 w 1587995"/>
                    <a:gd name="connsiteY11" fmla="*/ 48728 h 292361"/>
                    <a:gd name="connsiteX12" fmla="*/ 48729 w 1587995"/>
                    <a:gd name="connsiteY12" fmla="*/ 0 h 292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87995" h="292361">
                      <a:moveTo>
                        <a:pt x="48729" y="0"/>
                      </a:moveTo>
                      <a:lnTo>
                        <a:pt x="1539267" y="0"/>
                      </a:lnTo>
                      <a:cubicBezTo>
                        <a:pt x="1566179" y="0"/>
                        <a:pt x="1587995" y="21816"/>
                        <a:pt x="1587995" y="48728"/>
                      </a:cubicBezTo>
                      <a:lnTo>
                        <a:pt x="1587995" y="243633"/>
                      </a:lnTo>
                      <a:lnTo>
                        <a:pt x="1587994" y="243636"/>
                      </a:lnTo>
                      <a:lnTo>
                        <a:pt x="1587994" y="292361"/>
                      </a:lnTo>
                      <a:lnTo>
                        <a:pt x="1539267" y="292361"/>
                      </a:lnTo>
                      <a:lnTo>
                        <a:pt x="48729" y="292361"/>
                      </a:lnTo>
                      <a:lnTo>
                        <a:pt x="0" y="292361"/>
                      </a:lnTo>
                      <a:lnTo>
                        <a:pt x="0" y="152400"/>
                      </a:lnTo>
                      <a:lnTo>
                        <a:pt x="1" y="152400"/>
                      </a:lnTo>
                      <a:lnTo>
                        <a:pt x="1" y="48728"/>
                      </a:lnTo>
                      <a:cubicBezTo>
                        <a:pt x="1" y="21816"/>
                        <a:pt x="21817" y="0"/>
                        <a:pt x="48729" y="0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 w="9525" algn="ctr">
                  <a:solidFill>
                    <a:srgbClr val="002060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72000" tIns="36000" rIns="72000" bIns="36000" anchor="ctr">
                  <a:noAutofit/>
                </a:bodyPr>
                <a:lstStyle/>
                <a:p>
                  <a:pPr marR="0" lvl="0" algn="ctr" defTabSz="411163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SzPct val="90000"/>
                    <a:tabLst>
                      <a:tab pos="85725" algn="l"/>
                    </a:tabLst>
                    <a:defRPr/>
                  </a:pPr>
                  <a:r>
                    <a:rPr kumimoji="1" lang="en-US" altLang="ko-KR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나눔고딕" panose="020B0600000101010101" charset="-127"/>
                      <a:ea typeface="나눔고딕" panose="020B0600000101010101" charset="-127"/>
                    </a:rPr>
                    <a:t>CLS_PRC_BY_DT</a:t>
                  </a: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F1DB0DE8-7550-48D5-B342-2FE5159E54D1}"/>
                  </a:ext>
                </a:extLst>
              </p:cNvPr>
              <p:cNvGrpSpPr/>
              <p:nvPr/>
            </p:nvGrpSpPr>
            <p:grpSpPr>
              <a:xfrm>
                <a:off x="4714612" y="944990"/>
                <a:ext cx="2936147" cy="2312153"/>
                <a:chOff x="4714612" y="944990"/>
                <a:chExt cx="2936147" cy="2312153"/>
              </a:xfrm>
            </p:grpSpPr>
            <p:pic>
              <p:nvPicPr>
                <p:cNvPr id="12" name="그림 11">
                  <a:extLst>
                    <a:ext uri="{FF2B5EF4-FFF2-40B4-BE49-F238E27FC236}">
                      <a16:creationId xmlns:a16="http://schemas.microsoft.com/office/drawing/2014/main" id="{5F94235A-A9B3-4BF6-B7EB-5A8FAB1331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28017" y="1348704"/>
                  <a:ext cx="2714625" cy="409575"/>
                </a:xfrm>
                <a:prstGeom prst="rect">
                  <a:avLst/>
                </a:prstGeom>
              </p:spPr>
            </p:pic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066973FD-A758-436E-926E-9E6445B8F8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28017" y="1851694"/>
                  <a:ext cx="2066925" cy="952500"/>
                </a:xfrm>
                <a:prstGeom prst="rect">
                  <a:avLst/>
                </a:prstGeom>
              </p:spPr>
            </p:pic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7CB042BB-CED9-4D4D-9A57-C6EDF8E10DDC}"/>
                    </a:ext>
                  </a:extLst>
                </p:cNvPr>
                <p:cNvSpPr/>
                <p:nvPr/>
              </p:nvSpPr>
              <p:spPr>
                <a:xfrm>
                  <a:off x="4723001" y="1273101"/>
                  <a:ext cx="2927758" cy="198404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" panose="020B0600000101010101" charset="-127"/>
                    <a:ea typeface="나눔고딕" panose="020B0600000101010101" charset="-127"/>
                  </a:endParaRPr>
                </a:p>
              </p:txBody>
            </p:sp>
            <p:sp>
              <p:nvSpPr>
                <p:cNvPr id="40" name="자유형 23">
                  <a:extLst>
                    <a:ext uri="{FF2B5EF4-FFF2-40B4-BE49-F238E27FC236}">
                      <a16:creationId xmlns:a16="http://schemas.microsoft.com/office/drawing/2014/main" id="{274BA47B-E648-437E-BB6E-7C459B526D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4714612" y="944990"/>
                  <a:ext cx="1570672" cy="323866"/>
                </a:xfrm>
                <a:custGeom>
                  <a:avLst/>
                  <a:gdLst>
                    <a:gd name="connsiteX0" fmla="*/ 48729 w 1587995"/>
                    <a:gd name="connsiteY0" fmla="*/ 0 h 292361"/>
                    <a:gd name="connsiteX1" fmla="*/ 1539267 w 1587995"/>
                    <a:gd name="connsiteY1" fmla="*/ 0 h 292361"/>
                    <a:gd name="connsiteX2" fmla="*/ 1587995 w 1587995"/>
                    <a:gd name="connsiteY2" fmla="*/ 48728 h 292361"/>
                    <a:gd name="connsiteX3" fmla="*/ 1587995 w 1587995"/>
                    <a:gd name="connsiteY3" fmla="*/ 243633 h 292361"/>
                    <a:gd name="connsiteX4" fmla="*/ 1587994 w 1587995"/>
                    <a:gd name="connsiteY4" fmla="*/ 243636 h 292361"/>
                    <a:gd name="connsiteX5" fmla="*/ 1587994 w 1587995"/>
                    <a:gd name="connsiteY5" fmla="*/ 292361 h 292361"/>
                    <a:gd name="connsiteX6" fmla="*/ 1539267 w 1587995"/>
                    <a:gd name="connsiteY6" fmla="*/ 292361 h 292361"/>
                    <a:gd name="connsiteX7" fmla="*/ 48729 w 1587995"/>
                    <a:gd name="connsiteY7" fmla="*/ 292361 h 292361"/>
                    <a:gd name="connsiteX8" fmla="*/ 0 w 1587995"/>
                    <a:gd name="connsiteY8" fmla="*/ 292361 h 292361"/>
                    <a:gd name="connsiteX9" fmla="*/ 0 w 1587995"/>
                    <a:gd name="connsiteY9" fmla="*/ 152400 h 292361"/>
                    <a:gd name="connsiteX10" fmla="*/ 1 w 1587995"/>
                    <a:gd name="connsiteY10" fmla="*/ 152400 h 292361"/>
                    <a:gd name="connsiteX11" fmla="*/ 1 w 1587995"/>
                    <a:gd name="connsiteY11" fmla="*/ 48728 h 292361"/>
                    <a:gd name="connsiteX12" fmla="*/ 48729 w 1587995"/>
                    <a:gd name="connsiteY12" fmla="*/ 0 h 292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87995" h="292361">
                      <a:moveTo>
                        <a:pt x="48729" y="0"/>
                      </a:moveTo>
                      <a:lnTo>
                        <a:pt x="1539267" y="0"/>
                      </a:lnTo>
                      <a:cubicBezTo>
                        <a:pt x="1566179" y="0"/>
                        <a:pt x="1587995" y="21816"/>
                        <a:pt x="1587995" y="48728"/>
                      </a:cubicBezTo>
                      <a:lnTo>
                        <a:pt x="1587995" y="243633"/>
                      </a:lnTo>
                      <a:lnTo>
                        <a:pt x="1587994" y="243636"/>
                      </a:lnTo>
                      <a:lnTo>
                        <a:pt x="1587994" y="292361"/>
                      </a:lnTo>
                      <a:lnTo>
                        <a:pt x="1539267" y="292361"/>
                      </a:lnTo>
                      <a:lnTo>
                        <a:pt x="48729" y="292361"/>
                      </a:lnTo>
                      <a:lnTo>
                        <a:pt x="0" y="292361"/>
                      </a:lnTo>
                      <a:lnTo>
                        <a:pt x="0" y="152400"/>
                      </a:lnTo>
                      <a:lnTo>
                        <a:pt x="1" y="152400"/>
                      </a:lnTo>
                      <a:lnTo>
                        <a:pt x="1" y="48728"/>
                      </a:lnTo>
                      <a:cubicBezTo>
                        <a:pt x="1" y="21816"/>
                        <a:pt x="21817" y="0"/>
                        <a:pt x="48729" y="0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 w="9525" algn="ctr">
                  <a:solidFill>
                    <a:srgbClr val="002060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72000" tIns="36000" rIns="72000" bIns="36000" anchor="ctr">
                  <a:noAutofit/>
                </a:bodyPr>
                <a:lstStyle/>
                <a:p>
                  <a:pPr marR="0" lvl="0" algn="ctr" defTabSz="411163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SzPct val="90000"/>
                    <a:tabLst>
                      <a:tab pos="85725" algn="l"/>
                    </a:tabLst>
                    <a:defRPr/>
                  </a:pPr>
                  <a:r>
                    <a:rPr kumimoji="1" lang="en-US" altLang="ko-KR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나눔고딕" panose="020B0600000101010101" charset="-127"/>
                      <a:ea typeface="나눔고딕" panose="020B0600000101010101" charset="-127"/>
                    </a:rPr>
                    <a:t>EXCHANGE_RATE</a:t>
                  </a:r>
                </a:p>
              </p:txBody>
            </p:sp>
          </p:grpSp>
          <p:sp>
            <p:nvSpPr>
              <p:cNvPr id="50" name="원호 49">
                <a:extLst>
                  <a:ext uri="{FF2B5EF4-FFF2-40B4-BE49-F238E27FC236}">
                    <a16:creationId xmlns:a16="http://schemas.microsoft.com/office/drawing/2014/main" id="{532328BC-9B81-4D38-86CC-5194E2E1371A}"/>
                  </a:ext>
                </a:extLst>
              </p:cNvPr>
              <p:cNvSpPr/>
              <p:nvPr/>
            </p:nvSpPr>
            <p:spPr>
              <a:xfrm rot="8188272">
                <a:off x="2952682" y="622538"/>
                <a:ext cx="3248199" cy="304873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" name="원호 53">
              <a:extLst>
                <a:ext uri="{FF2B5EF4-FFF2-40B4-BE49-F238E27FC236}">
                  <a16:creationId xmlns:a16="http://schemas.microsoft.com/office/drawing/2014/main" id="{F854C2EA-85CC-4B0D-AE6A-E7CB60710F9E}"/>
                </a:ext>
              </a:extLst>
            </p:cNvPr>
            <p:cNvSpPr/>
            <p:nvPr/>
          </p:nvSpPr>
          <p:spPr>
            <a:xfrm rot="14411853">
              <a:off x="4035239" y="3512380"/>
              <a:ext cx="1065628" cy="1179803"/>
            </a:xfrm>
            <a:prstGeom prst="arc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561E9DF-71FF-4692-9845-0904B32B3006}"/>
              </a:ext>
            </a:extLst>
          </p:cNvPr>
          <p:cNvSpPr txBox="1"/>
          <p:nvPr/>
        </p:nvSpPr>
        <p:spPr>
          <a:xfrm>
            <a:off x="2360514" y="4498616"/>
            <a:ext cx="5540171" cy="12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/>
              <a:t>SCALAR SUBQUERY</a:t>
            </a:r>
            <a:r>
              <a:rPr lang="ko-KR" altLang="en-US" sz="1300" dirty="0"/>
              <a:t> </a:t>
            </a:r>
            <a:r>
              <a:rPr lang="en-US" altLang="ko-KR" sz="1300" dirty="0"/>
              <a:t>&amp;</a:t>
            </a:r>
            <a:r>
              <a:rPr lang="ko-KR" altLang="en-US" sz="1300" dirty="0"/>
              <a:t> </a:t>
            </a:r>
            <a:r>
              <a:rPr lang="en-US" altLang="ko-KR" sz="1300" dirty="0"/>
              <a:t>CORRELATED SUBQUERY</a:t>
            </a:r>
            <a:r>
              <a:rPr lang="ko-KR" altLang="en-US" sz="1300" dirty="0"/>
              <a:t>를 활용하여</a:t>
            </a:r>
            <a:r>
              <a:rPr lang="en-US" altLang="ko-KR" sz="13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CLS_PRC_BY_DT </a:t>
            </a:r>
            <a:r>
              <a:rPr lang="ko-KR" altLang="en-US" sz="1300" dirty="0"/>
              <a:t>테이블에 </a:t>
            </a:r>
            <a:r>
              <a:rPr lang="en-US" altLang="ko-KR" sz="1300" dirty="0"/>
              <a:t>‘</a:t>
            </a:r>
            <a:r>
              <a:rPr lang="ko-KR" altLang="en-US" sz="1300" dirty="0"/>
              <a:t>원화환산금</a:t>
            </a:r>
            <a:r>
              <a:rPr lang="en-US" altLang="ko-KR" sz="1300" dirty="0"/>
              <a:t>’</a:t>
            </a:r>
            <a:r>
              <a:rPr lang="ko-KR" altLang="en-US" sz="1300" dirty="0"/>
              <a:t>컬럼을 생성하는 방법은</a:t>
            </a:r>
            <a:r>
              <a:rPr lang="en-US" altLang="ko-KR" sz="1300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FF0000"/>
                </a:solidFill>
              </a:rPr>
              <a:t>(</a:t>
            </a:r>
            <a:r>
              <a:rPr lang="ko-KR" altLang="en-US" sz="1300" b="1" dirty="0">
                <a:solidFill>
                  <a:srgbClr val="FF0000"/>
                </a:solidFill>
              </a:rPr>
              <a:t>단</a:t>
            </a:r>
            <a:r>
              <a:rPr lang="en-US" altLang="ko-KR" sz="1300" b="1" dirty="0">
                <a:solidFill>
                  <a:srgbClr val="FF0000"/>
                </a:solidFill>
              </a:rPr>
              <a:t>, </a:t>
            </a:r>
            <a:r>
              <a:rPr lang="ko-KR" altLang="en-US" sz="1300" b="1" dirty="0">
                <a:solidFill>
                  <a:srgbClr val="FF0000"/>
                </a:solidFill>
              </a:rPr>
              <a:t>특정 </a:t>
            </a:r>
            <a:r>
              <a:rPr lang="en-US" altLang="ko-KR" sz="1300" b="1" dirty="0">
                <a:solidFill>
                  <a:srgbClr val="FF0000"/>
                </a:solidFill>
              </a:rPr>
              <a:t>BSNSS_DT</a:t>
            </a:r>
            <a:r>
              <a:rPr lang="ko-KR" altLang="en-US" sz="1300" b="1" dirty="0">
                <a:solidFill>
                  <a:srgbClr val="FF0000"/>
                </a:solidFill>
              </a:rPr>
              <a:t>에 대한 환율이 존재하지 않는다면</a:t>
            </a:r>
            <a:r>
              <a:rPr lang="en-US" altLang="ko-KR" sz="1300" b="1" dirty="0">
                <a:solidFill>
                  <a:srgbClr val="FF0000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FF0000"/>
                </a:solidFill>
              </a:rPr>
              <a:t> 해당 </a:t>
            </a:r>
            <a:r>
              <a:rPr lang="en-US" altLang="ko-KR" sz="1300" b="1" dirty="0">
                <a:solidFill>
                  <a:srgbClr val="FF0000"/>
                </a:solidFill>
              </a:rPr>
              <a:t>BSNSS_DT</a:t>
            </a:r>
            <a:r>
              <a:rPr lang="ko-KR" altLang="en-US" sz="1300" b="1" dirty="0">
                <a:solidFill>
                  <a:srgbClr val="FF0000"/>
                </a:solidFill>
              </a:rPr>
              <a:t>보다 이전 일자 중 가장 최근 일자의 환율을 사용할 것</a:t>
            </a:r>
            <a:r>
              <a:rPr lang="en-US" altLang="ko-KR" sz="13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9752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36409</TotalTime>
  <Words>2392</Words>
  <Application>Microsoft Office PowerPoint</Application>
  <PresentationFormat>A4 용지(210x297mm)</PresentationFormat>
  <Paragraphs>395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9" baseType="lpstr">
      <vt:lpstr>나눔고딕</vt:lpstr>
      <vt:lpstr>맑은 고딕</vt:lpstr>
      <vt:lpstr>Arial</vt:lpstr>
      <vt:lpstr>Office 테마</vt:lpstr>
      <vt:lpstr>SQL 중·상급 활용</vt:lpstr>
      <vt:lpstr>Contents</vt:lpstr>
      <vt:lpstr>1. SUBQUERY 종류</vt:lpstr>
      <vt:lpstr>2. SCALAR SUBQUERY</vt:lpstr>
      <vt:lpstr>2. SCALAR SUBQUERY</vt:lpstr>
      <vt:lpstr>2. SCALAR SUBQUERY</vt:lpstr>
      <vt:lpstr>2. SCALAR SUBQUERY</vt:lpstr>
      <vt:lpstr>3. CORRELATED SUBQUERY</vt:lpstr>
      <vt:lpstr>3. CORRELATED SUBQUERY</vt:lpstr>
      <vt:lpstr>3. CORRELATED SUBQUERY</vt:lpstr>
      <vt:lpstr>4. INLINE VIEW</vt:lpstr>
      <vt:lpstr>4. INLINE VIEW</vt:lpstr>
      <vt:lpstr>4. INLINE VIEW</vt:lpstr>
      <vt:lpstr>4. INLINE VIEW</vt:lpstr>
      <vt:lpstr>4. INLINE VIEW</vt:lpstr>
      <vt:lpstr>5. NESTED SUBQUERY</vt:lpstr>
      <vt:lpstr>5. NESTED SUBQUERY</vt:lpstr>
      <vt:lpstr>6. WITH</vt:lpstr>
      <vt:lpstr>6. WITH</vt:lpstr>
      <vt:lpstr>6. WITH</vt:lpstr>
      <vt:lpstr>1. 실행계획</vt:lpstr>
      <vt:lpstr>1. 실행계획</vt:lpstr>
      <vt:lpstr>2. 실행계획 해석 규칙</vt:lpstr>
      <vt:lpstr>2. 실행계획 해석 규칙</vt:lpstr>
      <vt:lpstr>2. 실행계획 해석 규칙</vt:lpstr>
      <vt:lpstr>3. SCAN OPERATION</vt:lpstr>
      <vt:lpstr>4. TABLE FULL SCAN</vt:lpstr>
      <vt:lpstr>4. TABLE FULL SCAN</vt:lpstr>
      <vt:lpstr>5. INDEX SCAN </vt:lpstr>
      <vt:lpstr>5. INDEX SCAN </vt:lpstr>
      <vt:lpstr>5. INDEX SCAN </vt:lpstr>
      <vt:lpstr>5. INDEX SCAN </vt:lpstr>
      <vt:lpstr>5. INDEX SCAN </vt:lpstr>
      <vt:lpstr>6. ROWID SCAN</vt:lpstr>
      <vt:lpstr>7. PREDICATE INFORMATION</vt:lpstr>
      <vt:lpstr>8. TABLE FILTER PREDICATE &amp; TABLE ACCESS PREDICATE</vt:lpstr>
      <vt:lpstr>9. INDEX FILTER PREDICATE &amp; INDEX ACCESS PREDICATE</vt:lpstr>
      <vt:lpstr>10. JOIN OPERATION</vt:lpstr>
      <vt:lpstr>11. NESTED LOOPS JOIN</vt:lpstr>
      <vt:lpstr>11. NESTED LOOPS JOIN</vt:lpstr>
      <vt:lpstr>11. NESTED LOOPS JOIN</vt:lpstr>
      <vt:lpstr>12. SORT MERGE JOIN</vt:lpstr>
      <vt:lpstr>12. SORT MERGE JOIN</vt:lpstr>
      <vt:lpstr>13. HASH JOIN</vt:lpstr>
      <vt:lpstr>13. HASH JOIN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김경영</dc:creator>
  <cp:lastModifiedBy> </cp:lastModifiedBy>
  <cp:revision>2231</cp:revision>
  <cp:lastPrinted>2021-04-15T22:05:41Z</cp:lastPrinted>
  <dcterms:created xsi:type="dcterms:W3CDTF">2019-01-18T00:21:41Z</dcterms:created>
  <dcterms:modified xsi:type="dcterms:W3CDTF">2021-10-18T23:01:43Z</dcterms:modified>
</cp:coreProperties>
</file>