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8" r:id="rId23"/>
    <p:sldId id="324" r:id="rId24"/>
    <p:sldId id="325" r:id="rId25"/>
    <p:sldId id="326" r:id="rId26"/>
    <p:sldId id="330" r:id="rId27"/>
    <p:sldId id="331" r:id="rId28"/>
    <p:sldId id="327" r:id="rId29"/>
    <p:sldId id="329" r:id="rId3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8"/>
            <p14:sldId id="324"/>
            <p14:sldId id="325"/>
            <p14:sldId id="326"/>
            <p14:sldId id="330"/>
            <p14:sldId id="331"/>
            <p14:sldId id="327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4" d="100"/>
          <a:sy n="114" d="100"/>
        </p:scale>
        <p:origin x="900" y="108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2021. 10. 18.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95939-0225-4104-909F-A0632BCA5C75}"/>
              </a:ext>
            </a:extLst>
          </p:cNvPr>
          <p:cNvGrpSpPr/>
          <p:nvPr/>
        </p:nvGrpSpPr>
        <p:grpSpPr>
          <a:xfrm>
            <a:off x="324661" y="737930"/>
            <a:ext cx="5607436" cy="4614248"/>
            <a:chOff x="264857" y="1048323"/>
            <a:chExt cx="5607436" cy="46142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82309A-A76C-4928-96DA-7CD25FF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09" y="1531667"/>
              <a:ext cx="5433520" cy="41309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8CA5A5-2C56-43D6-8033-93BA6161041A}"/>
                </a:ext>
              </a:extLst>
            </p:cNvPr>
            <p:cNvSpPr/>
            <p:nvPr/>
          </p:nvSpPr>
          <p:spPr>
            <a:xfrm>
              <a:off x="273246" y="1380579"/>
              <a:ext cx="5599047" cy="4281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id="{14055A69-7D49-42EE-9E1D-F39DBD7C3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857" y="1048323"/>
              <a:ext cx="3088515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6E43F-511B-4554-AD6E-AC61F8CD476E}"/>
              </a:ext>
            </a:extLst>
          </p:cNvPr>
          <p:cNvSpPr txBox="1"/>
          <p:nvPr/>
        </p:nvSpPr>
        <p:spPr>
          <a:xfrm>
            <a:off x="194027" y="5546368"/>
            <a:ext cx="7757445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CORRELATED SUBQUERY</a:t>
            </a:r>
            <a:r>
              <a:rPr lang="ko-KR" altLang="en-US" sz="1300" dirty="0"/>
              <a:t>를 중첩해서 사용함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중첩된 </a:t>
            </a:r>
            <a:r>
              <a:rPr lang="en-US" altLang="ko-KR" sz="1300" dirty="0"/>
              <a:t>CORRELATED SUBQUERY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안쪽에 위치한</a:t>
            </a:r>
            <a:r>
              <a:rPr lang="en-US" altLang="ko-KR" sz="1300" dirty="0"/>
              <a:t> CORRELATED SUBQUERY</a:t>
            </a:r>
            <a:r>
              <a:rPr lang="ko-KR" altLang="en-US" sz="1300" dirty="0"/>
              <a:t>를 먼저 해석하면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488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B3A7EA-DB69-457E-A488-35697F0D24D3}"/>
              </a:ext>
            </a:extLst>
          </p:cNvPr>
          <p:cNvGrpSpPr/>
          <p:nvPr/>
        </p:nvGrpSpPr>
        <p:grpSpPr>
          <a:xfrm>
            <a:off x="363984" y="662188"/>
            <a:ext cx="3105293" cy="5084558"/>
            <a:chOff x="241899" y="1006378"/>
            <a:chExt cx="3105293" cy="5084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250287" y="1338634"/>
              <a:ext cx="3096905" cy="4752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D62A1E1C-CFD2-4875-9DBB-8B8700B09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99" y="1006378"/>
              <a:ext cx="1754682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3408C1-7359-4E06-B8E4-59CEBFD0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140" y="1455445"/>
              <a:ext cx="2743200" cy="2638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56EF4C-D9B1-47A2-8980-3254AF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0" y="4093870"/>
              <a:ext cx="1838325" cy="18859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FF33FF-9B54-4A93-8EEA-66899BCD03B7}"/>
              </a:ext>
            </a:extLst>
          </p:cNvPr>
          <p:cNvSpPr txBox="1"/>
          <p:nvPr/>
        </p:nvSpPr>
        <p:spPr>
          <a:xfrm>
            <a:off x="3859886" y="1567887"/>
            <a:ext cx="54968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결과를 기반으로</a:t>
            </a:r>
            <a:r>
              <a:rPr lang="en-US" altLang="ko-KR" sz="1200" dirty="0"/>
              <a:t> A_CNT,</a:t>
            </a:r>
            <a:r>
              <a:rPr lang="ko-KR" altLang="en-US" sz="1200" dirty="0"/>
              <a:t> </a:t>
            </a:r>
            <a:r>
              <a:rPr lang="en-US" altLang="ko-KR" sz="1200" dirty="0"/>
              <a:t>B_CNT,</a:t>
            </a:r>
            <a:r>
              <a:rPr lang="ko-KR" altLang="en-US" sz="1200" dirty="0"/>
              <a:t> </a:t>
            </a:r>
            <a:r>
              <a:rPr lang="en-US" altLang="ko-KR" sz="1200" dirty="0"/>
              <a:t>C_CNT, D_CNT, F_CNT</a:t>
            </a:r>
            <a:r>
              <a:rPr lang="ko-KR" altLang="en-US" sz="1200" dirty="0"/>
              <a:t>컬럼을 생성하여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최종 </a:t>
            </a:r>
            <a:r>
              <a:rPr lang="en-US" altLang="ko-KR" sz="1200" dirty="0"/>
              <a:t>PIVOT_TABLE</a:t>
            </a:r>
            <a:r>
              <a:rPr lang="ko-KR" altLang="en-US" sz="1200" dirty="0"/>
              <a:t>을 만들기 위한 </a:t>
            </a:r>
            <a:r>
              <a:rPr lang="en-US" altLang="ko-KR" sz="1200" dirty="0"/>
              <a:t>TMP_PIVOT_TABLE</a:t>
            </a:r>
            <a:r>
              <a:rPr lang="ko-KR" altLang="en-US" sz="1200" dirty="0"/>
              <a:t>을 산출하는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F3AFDC0E-C2CB-4800-82D1-AF82C67559E7}"/>
              </a:ext>
            </a:extLst>
          </p:cNvPr>
          <p:cNvSpPr/>
          <p:nvPr/>
        </p:nvSpPr>
        <p:spPr>
          <a:xfrm rot="18398791">
            <a:off x="3410122" y="1484450"/>
            <a:ext cx="699118" cy="686475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A8701E3A-76E2-4977-A977-9993E4C9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4983"/>
              </p:ext>
            </p:extLst>
          </p:nvPr>
        </p:nvGraphicFramePr>
        <p:xfrm>
          <a:off x="4243716" y="2404036"/>
          <a:ext cx="466028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4">
                  <a:extLst>
                    <a:ext uri="{9D8B030D-6E8A-4147-A177-3AD203B41FA5}">
                      <a16:colId xmlns:a16="http://schemas.microsoft.com/office/drawing/2014/main" val="3358441181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233423835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51779340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284001541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1198661538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77435904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B_CNT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4195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994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7201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6084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76657"/>
                  </a:ext>
                </a:extLst>
              </a:tr>
            </a:tbl>
          </a:graphicData>
        </a:graphic>
      </p:graphicFrame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D8F358C-9FCA-484F-9719-07861452900C}"/>
              </a:ext>
            </a:extLst>
          </p:cNvPr>
          <p:cNvSpPr/>
          <p:nvPr/>
        </p:nvSpPr>
        <p:spPr>
          <a:xfrm>
            <a:off x="6531616" y="400900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0C06A8A-07F5-4090-8A21-260702EF04FA}"/>
              </a:ext>
            </a:extLst>
          </p:cNvPr>
          <p:cNvSpPr/>
          <p:nvPr/>
        </p:nvSpPr>
        <p:spPr>
          <a:xfrm>
            <a:off x="6531616" y="4185536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D8B8F18-1BC0-4F83-94FC-B5E0A34847BC}"/>
              </a:ext>
            </a:extLst>
          </p:cNvPr>
          <p:cNvSpPr/>
          <p:nvPr/>
        </p:nvSpPr>
        <p:spPr>
          <a:xfrm>
            <a:off x="6531616" y="436207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9" y="888931"/>
            <a:ext cx="7915949" cy="4169629"/>
            <a:chOff x="372374" y="939266"/>
            <a:chExt cx="7915949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4" y="939266"/>
              <a:ext cx="7915949" cy="4169629"/>
              <a:chOff x="247274" y="1006378"/>
              <a:chExt cx="5071346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7" y="888931"/>
            <a:ext cx="7915951" cy="4169629"/>
            <a:chOff x="372372" y="939266"/>
            <a:chExt cx="7915951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2" y="939266"/>
              <a:ext cx="7915951" cy="4169629"/>
              <a:chOff x="247273" y="1006378"/>
              <a:chExt cx="5071347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3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1D0F9-C78B-4F49-A8DF-A0D9FAB3BA58}"/>
              </a:ext>
            </a:extLst>
          </p:cNvPr>
          <p:cNvSpPr txBox="1"/>
          <p:nvPr/>
        </p:nvSpPr>
        <p:spPr>
          <a:xfrm>
            <a:off x="1161075" y="5587405"/>
            <a:ext cx="684905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</a:t>
            </a:r>
            <a:r>
              <a:rPr lang="en-US" altLang="ko-KR" sz="1500" dirty="0"/>
              <a:t>TMP_PIVOT_TABLE</a:t>
            </a:r>
            <a:r>
              <a:rPr lang="ko-KR" altLang="en-US" sz="1500" dirty="0"/>
              <a:t>을 기반으로</a:t>
            </a:r>
            <a:r>
              <a:rPr lang="en-US" altLang="ko-KR" sz="1500" dirty="0"/>
              <a:t>, FINAL_PIVOT_TABLE</a:t>
            </a:r>
            <a:r>
              <a:rPr lang="ko-KR" altLang="en-US" sz="1500" dirty="0"/>
              <a:t>을 생성하는 방법은</a:t>
            </a:r>
            <a:r>
              <a:rPr lang="en-US" altLang="ko-KR" sz="1500" dirty="0"/>
              <a:t>?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54B80F3-E5EB-450F-B6F5-1F6C1BB1127D}"/>
              </a:ext>
            </a:extLst>
          </p:cNvPr>
          <p:cNvSpPr/>
          <p:nvPr/>
        </p:nvSpPr>
        <p:spPr>
          <a:xfrm rot="13002342">
            <a:off x="1364966" y="4902424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4D558-3EA1-4513-9FA4-66DA304D230B}"/>
              </a:ext>
            </a:extLst>
          </p:cNvPr>
          <p:cNvGrpSpPr/>
          <p:nvPr/>
        </p:nvGrpSpPr>
        <p:grpSpPr>
          <a:xfrm>
            <a:off x="363984" y="796652"/>
            <a:ext cx="3925119" cy="4974974"/>
            <a:chOff x="579769" y="888931"/>
            <a:chExt cx="3925119" cy="49749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579769" y="888931"/>
              <a:ext cx="3925119" cy="4974974"/>
              <a:chOff x="247274" y="1006378"/>
              <a:chExt cx="2514624" cy="58658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2511611" cy="5533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0957E2-39BA-43CF-BBCB-B9474AC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47" y="1298314"/>
              <a:ext cx="2846955" cy="37602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B6769-F938-4592-800B-2AF2D456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47" y="5177098"/>
              <a:ext cx="3657600" cy="590550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17C3D1B0-38F0-408A-B56E-72E75252FBC3}"/>
              </a:ext>
            </a:extLst>
          </p:cNvPr>
          <p:cNvSpPr/>
          <p:nvPr/>
        </p:nvSpPr>
        <p:spPr>
          <a:xfrm rot="19523944">
            <a:off x="4114631" y="1314253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4EF76-54A4-4514-A7D8-DA8182FF4FA1}"/>
              </a:ext>
            </a:extLst>
          </p:cNvPr>
          <p:cNvSpPr txBox="1"/>
          <p:nvPr/>
        </p:nvSpPr>
        <p:spPr>
          <a:xfrm>
            <a:off x="4393524" y="1570272"/>
            <a:ext cx="5257465" cy="24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중첩해서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최종 </a:t>
            </a:r>
            <a:r>
              <a:rPr lang="en-US" altLang="ko-KR" sz="1300" dirty="0"/>
              <a:t>PIVOT_TABLE</a:t>
            </a:r>
            <a:r>
              <a:rPr lang="ko-KR" altLang="en-US" sz="1300" dirty="0"/>
              <a:t>을 산출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쿼리에 여러 번의 연산과정이 포함돼야 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해당 쿼리를 중첩된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로 작성하면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쿼리 테스트 시 중간 연산과정을 확인하기 쉬워 짐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이런 이점을 활용하여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하나의 </a:t>
            </a:r>
            <a:r>
              <a:rPr lang="en-US" altLang="ko-KR" sz="1300" b="1" dirty="0">
                <a:solidFill>
                  <a:srgbClr val="FF0000"/>
                </a:solidFill>
              </a:rPr>
              <a:t>MAIN QUERY</a:t>
            </a:r>
            <a:r>
              <a:rPr lang="ko-KR" altLang="en-US" sz="1300" b="1" dirty="0">
                <a:solidFill>
                  <a:srgbClr val="FF0000"/>
                </a:solidFill>
              </a:rPr>
              <a:t>로 결과를 산출할 수 있음에도 불구하고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여러 </a:t>
            </a:r>
            <a:r>
              <a:rPr lang="en-US" altLang="ko-KR" sz="1300" b="1" dirty="0">
                <a:solidFill>
                  <a:srgbClr val="FF0000"/>
                </a:solidFill>
              </a:rPr>
              <a:t>INLINE VIEW</a:t>
            </a:r>
            <a:r>
              <a:rPr lang="ko-KR" altLang="en-US" sz="1300" b="1" dirty="0">
                <a:solidFill>
                  <a:srgbClr val="FF0000"/>
                </a:solidFill>
              </a:rPr>
              <a:t>로 구성하는 것은 추천하지 않음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를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속도 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F6BB2-9345-4479-8828-ED760F80412C}"/>
              </a:ext>
            </a:extLst>
          </p:cNvPr>
          <p:cNvGrpSpPr/>
          <p:nvPr/>
        </p:nvGrpSpPr>
        <p:grpSpPr>
          <a:xfrm>
            <a:off x="3350465" y="732055"/>
            <a:ext cx="2857388" cy="4504656"/>
            <a:chOff x="363984" y="717179"/>
            <a:chExt cx="2857388" cy="45046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368687" y="1082331"/>
              <a:ext cx="2852685" cy="413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5DD4E8-BB49-4A37-9BCE-E3DB1BFB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1" y="1211379"/>
              <a:ext cx="1714500" cy="1666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53DDCC-D709-4E68-B5E1-F4D198E5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51" y="3011185"/>
              <a:ext cx="2543175" cy="2076450"/>
            </a:xfrm>
            <a:prstGeom prst="rect">
              <a:avLst/>
            </a:prstGeom>
          </p:spPr>
        </p:pic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4CBF6921-4D32-4F7B-965E-158D9DC18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17179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0BE3A-B1DD-4AF0-ADCD-AB090006C91C}"/>
              </a:ext>
            </a:extLst>
          </p:cNvPr>
          <p:cNvGrpSpPr/>
          <p:nvPr/>
        </p:nvGrpSpPr>
        <p:grpSpPr>
          <a:xfrm>
            <a:off x="254020" y="732055"/>
            <a:ext cx="2861074" cy="5115001"/>
            <a:chOff x="3518268" y="695508"/>
            <a:chExt cx="2861074" cy="5115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38E9B6-E4B1-458F-B178-CD692789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104135"/>
              <a:ext cx="1708097" cy="241343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D69C83-1193-449A-9A0E-41DB35B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3616287"/>
              <a:ext cx="2590800" cy="20955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F9EED-A045-487F-A9DF-730FC840FBA0}"/>
                </a:ext>
              </a:extLst>
            </p:cNvPr>
            <p:cNvSpPr/>
            <p:nvPr/>
          </p:nvSpPr>
          <p:spPr>
            <a:xfrm>
              <a:off x="3526657" y="1066888"/>
              <a:ext cx="2852685" cy="4743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F8F965B6-6B3A-4C96-AEC0-86A97E715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8268" y="695508"/>
              <a:ext cx="195037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INLINE VIEW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생성 후 </a:t>
              </a: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FE3FD1-C74C-418B-8EF4-181E24513EC8}"/>
              </a:ext>
            </a:extLst>
          </p:cNvPr>
          <p:cNvSpPr txBox="1"/>
          <p:nvPr/>
        </p:nvSpPr>
        <p:spPr>
          <a:xfrm>
            <a:off x="6120277" y="1013317"/>
            <a:ext cx="3703643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</a:t>
            </a:r>
            <a:r>
              <a:rPr lang="en-US" altLang="ko-KR" sz="1200" dirty="0"/>
              <a:t>QUERY</a:t>
            </a:r>
            <a:r>
              <a:rPr lang="ko-KR" altLang="en-US" sz="1200" dirty="0"/>
              <a:t>의 결과는 동일함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INLINE VIEW</a:t>
            </a:r>
            <a:r>
              <a:rPr lang="ko-KR" altLang="en-US" sz="1200" dirty="0"/>
              <a:t>를 사용한 왼쪽 로직보다</a:t>
            </a:r>
            <a:r>
              <a:rPr lang="en-US" altLang="ko-KR" sz="1200" dirty="0"/>
              <a:t>,</a:t>
            </a:r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MAIN QUERY</a:t>
            </a:r>
            <a:r>
              <a:rPr lang="ko-KR" altLang="en-US" sz="1200" dirty="0"/>
              <a:t>만 활용한 오른쪽 로직이 더 빨리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수행될 확률이 높음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54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C1CDF-7BDE-467C-B6D7-47B20DD86B7E}"/>
              </a:ext>
            </a:extLst>
          </p:cNvPr>
          <p:cNvGrpSpPr/>
          <p:nvPr/>
        </p:nvGrpSpPr>
        <p:grpSpPr>
          <a:xfrm>
            <a:off x="1135943" y="1213394"/>
            <a:ext cx="2464013" cy="4252857"/>
            <a:chOff x="530857" y="1225155"/>
            <a:chExt cx="2464013" cy="4252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540F-379E-427F-A479-F2A2D3A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27" y="1790044"/>
              <a:ext cx="1457325" cy="1247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D29E3-54D1-446E-88B1-3FD57706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27" y="3187729"/>
              <a:ext cx="2200275" cy="20764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0EEDB-9D7E-49CC-8E42-2DE61A697E8D}"/>
                </a:ext>
              </a:extLst>
            </p:cNvPr>
            <p:cNvSpPr/>
            <p:nvPr/>
          </p:nvSpPr>
          <p:spPr>
            <a:xfrm>
              <a:off x="539245" y="1593822"/>
              <a:ext cx="2455625" cy="3884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자유형 23">
              <a:extLst>
                <a:ext uri="{FF2B5EF4-FFF2-40B4-BE49-F238E27FC236}">
                  <a16:creationId xmlns:a16="http://schemas.microsoft.com/office/drawing/2014/main" id="{845CAB12-C7D5-41DE-97EC-27E412B69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0857" y="1225155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2F0BD-CEE0-409A-8600-832720CDC077}"/>
              </a:ext>
            </a:extLst>
          </p:cNvPr>
          <p:cNvGrpSpPr/>
          <p:nvPr/>
        </p:nvGrpSpPr>
        <p:grpSpPr>
          <a:xfrm>
            <a:off x="3913019" y="1213394"/>
            <a:ext cx="1666969" cy="1812645"/>
            <a:chOff x="3543903" y="1225174"/>
            <a:chExt cx="1666969" cy="18126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928AA3-B514-482F-B66B-682A0D53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821" y="1790044"/>
              <a:ext cx="1543050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76F518-BC96-47DF-81CB-CF168E60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2318063"/>
              <a:ext cx="1247775" cy="5715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7861C1-F280-4836-829C-CB28BAF51EBD}"/>
                </a:ext>
              </a:extLst>
            </p:cNvPr>
            <p:cNvSpPr/>
            <p:nvPr/>
          </p:nvSpPr>
          <p:spPr>
            <a:xfrm>
              <a:off x="3552292" y="1595134"/>
              <a:ext cx="1658580" cy="1442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9" name="자유형 23">
              <a:extLst>
                <a:ext uri="{FF2B5EF4-FFF2-40B4-BE49-F238E27FC236}">
                  <a16:creationId xmlns:a16="http://schemas.microsoft.com/office/drawing/2014/main" id="{54BE18F7-E2DA-4507-88D4-CDA4C50A93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43903" y="1225174"/>
              <a:ext cx="89544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BEST_EMP</a:t>
              </a: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:a16="http://schemas.microsoft.com/office/drawing/2014/main" id="{F10A90C8-7279-446C-B933-6948C108CF04}"/>
              </a:ext>
            </a:extLst>
          </p:cNvPr>
          <p:cNvSpPr/>
          <p:nvPr/>
        </p:nvSpPr>
        <p:spPr>
          <a:xfrm rot="9092436">
            <a:off x="3546359" y="4126407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AF31A-2DB3-4EF0-94C9-AB049AB5FC67}"/>
              </a:ext>
            </a:extLst>
          </p:cNvPr>
          <p:cNvSpPr txBox="1"/>
          <p:nvPr/>
        </p:nvSpPr>
        <p:spPr>
          <a:xfrm>
            <a:off x="4234133" y="4435970"/>
            <a:ext cx="4873450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결과에 </a:t>
            </a:r>
            <a:r>
              <a:rPr lang="en-US" altLang="ko-KR" sz="1500" dirty="0"/>
              <a:t>NESTED SUBQUERY</a:t>
            </a:r>
            <a:r>
              <a:rPr lang="ko-KR" altLang="en-US" sz="1500" dirty="0"/>
              <a:t>를 사용하여</a:t>
            </a:r>
            <a:r>
              <a:rPr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최고 직원</a:t>
            </a:r>
            <a:r>
              <a:rPr lang="en-US" altLang="ko-KR" sz="1500" dirty="0"/>
              <a:t>’</a:t>
            </a:r>
            <a:r>
              <a:rPr lang="ko-KR" altLang="en-US" sz="1500" dirty="0"/>
              <a:t>으로 선정된 직원 정보만 조회하는 방법은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901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9A32A-5087-484E-8109-667F1C356645}"/>
              </a:ext>
            </a:extLst>
          </p:cNvPr>
          <p:cNvGrpSpPr/>
          <p:nvPr/>
        </p:nvGrpSpPr>
        <p:grpSpPr>
          <a:xfrm>
            <a:off x="1586534" y="1481388"/>
            <a:ext cx="6850377" cy="3895223"/>
            <a:chOff x="481601" y="811001"/>
            <a:chExt cx="5716158" cy="33980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465D9E-1A1C-42BE-B253-BBD314B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534" y="1291861"/>
              <a:ext cx="5610225" cy="17240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F6D81F-4110-4584-95D4-E980556A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34" y="3303121"/>
              <a:ext cx="3134873" cy="81373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6D4DF7-15A3-4CCB-8D14-C4B3E353E8B1}"/>
                </a:ext>
              </a:extLst>
            </p:cNvPr>
            <p:cNvSpPr/>
            <p:nvPr/>
          </p:nvSpPr>
          <p:spPr>
            <a:xfrm>
              <a:off x="489990" y="1179390"/>
              <a:ext cx="5707769" cy="3029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4B3505BB-BDA7-415D-8CE1-2D57E1A917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1601" y="811001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NESTED SUBQ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C4DB50-BDA8-4A24-B178-16753C25D936}"/>
              </a:ext>
            </a:extLst>
          </p:cNvPr>
          <p:cNvCxnSpPr/>
          <p:nvPr/>
        </p:nvCxnSpPr>
        <p:spPr>
          <a:xfrm>
            <a:off x="2203892" y="2217720"/>
            <a:ext cx="2340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BC6FE3-9493-4C55-B763-BC4C49152795}"/>
              </a:ext>
            </a:extLst>
          </p:cNvPr>
          <p:cNvCxnSpPr>
            <a:cxnSpLocks/>
          </p:cNvCxnSpPr>
          <p:nvPr/>
        </p:nvCxnSpPr>
        <p:spPr>
          <a:xfrm>
            <a:off x="3723698" y="3888527"/>
            <a:ext cx="2011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277291-F735-41C4-899F-57230C7F90EF}"/>
              </a:ext>
            </a:extLst>
          </p:cNvPr>
          <p:cNvCxnSpPr>
            <a:cxnSpLocks/>
          </p:cNvCxnSpPr>
          <p:nvPr/>
        </p:nvCxnSpPr>
        <p:spPr>
          <a:xfrm flipV="1">
            <a:off x="4141749" y="1546601"/>
            <a:ext cx="1611658" cy="485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F2FF6C-3BDB-42C4-AD65-C8D4AA75A4B1}"/>
              </a:ext>
            </a:extLst>
          </p:cNvPr>
          <p:cNvCxnSpPr>
            <a:cxnSpLocks/>
          </p:cNvCxnSpPr>
          <p:nvPr/>
        </p:nvCxnSpPr>
        <p:spPr>
          <a:xfrm flipV="1">
            <a:off x="5232317" y="1546601"/>
            <a:ext cx="521090" cy="209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843C8E-FF77-4B35-8BD6-456CB89224C9}"/>
              </a:ext>
            </a:extLst>
          </p:cNvPr>
          <p:cNvSpPr txBox="1"/>
          <p:nvPr/>
        </p:nvSpPr>
        <p:spPr>
          <a:xfrm>
            <a:off x="5470392" y="11441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7E11EF2-8B9A-4511-9156-CB1BEED5B245}"/>
              </a:ext>
            </a:extLst>
          </p:cNvPr>
          <p:cNvSpPr/>
          <p:nvPr/>
        </p:nvSpPr>
        <p:spPr>
          <a:xfrm rot="19523944">
            <a:off x="3964219" y="1237485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D92D1-BCE5-444D-BFED-544E61FF0FDB}"/>
              </a:ext>
            </a:extLst>
          </p:cNvPr>
          <p:cNvSpPr txBox="1"/>
          <p:nvPr/>
        </p:nvSpPr>
        <p:spPr>
          <a:xfrm>
            <a:off x="4216583" y="1420167"/>
            <a:ext cx="5783956" cy="275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가 중첩된 쿼리를 살펴보았음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해석할 때</a:t>
            </a:r>
            <a:r>
              <a:rPr lang="en-US" altLang="ko-KR" sz="1300" dirty="0"/>
              <a:t>, </a:t>
            </a:r>
            <a:r>
              <a:rPr lang="ko-KR" altLang="en-US" sz="1300" dirty="0"/>
              <a:t>제일 안쪽의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부터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</a:t>
            </a:r>
            <a:r>
              <a:rPr lang="ko-KR" altLang="en-US" sz="1300" dirty="0"/>
              <a:t>차례대로 해석해야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SQL</a:t>
            </a:r>
            <a:r>
              <a:rPr lang="ko-KR" altLang="en-US" sz="1300" dirty="0"/>
              <a:t>의 까다로운 점은 쿼리를 위에서부터 아래로 해석하는 것이 아니라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안에서부터 밖으로 해석해야 한다는 것임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다른 코드 스크립트는 위에서부터 아래로 해석되고 우리는 이에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습관되었기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</a:t>
            </a:r>
            <a:r>
              <a:rPr lang="en-US" altLang="ko-KR" sz="1300" dirty="0"/>
              <a:t>SQL </a:t>
            </a:r>
            <a:r>
              <a:rPr lang="ko-KR" altLang="en-US" sz="1300" dirty="0"/>
              <a:t>쿼리 해석이 어려움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그럼</a:t>
            </a:r>
            <a:r>
              <a:rPr lang="en-US" altLang="ko-KR" sz="1300" dirty="0"/>
              <a:t>, SQL</a:t>
            </a:r>
            <a:r>
              <a:rPr lang="ko-KR" altLang="en-US" sz="1300" dirty="0"/>
              <a:t>쿼리를 위에서부터 아래로 해석하도록 만들어</a:t>
            </a:r>
            <a:r>
              <a:rPr lang="en-US" altLang="ko-KR" sz="1300" dirty="0"/>
              <a:t> </a:t>
            </a:r>
            <a:r>
              <a:rPr lang="ko-KR" altLang="en-US" sz="1300" dirty="0"/>
              <a:t>해석하기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쉽게 만드는 방법은 없을까</a:t>
            </a:r>
            <a:r>
              <a:rPr lang="en-US" altLang="ko-KR" sz="1300" dirty="0"/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9B2967-8058-4C0F-91BF-1867B2351889}"/>
              </a:ext>
            </a:extLst>
          </p:cNvPr>
          <p:cNvGrpSpPr/>
          <p:nvPr/>
        </p:nvGrpSpPr>
        <p:grpSpPr>
          <a:xfrm>
            <a:off x="203834" y="807289"/>
            <a:ext cx="3925119" cy="4974974"/>
            <a:chOff x="203834" y="807289"/>
            <a:chExt cx="3925119" cy="49749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1F4AECE-B780-4B9F-B55A-940087C9FA61}"/>
                </a:ext>
              </a:extLst>
            </p:cNvPr>
            <p:cNvGrpSpPr/>
            <p:nvPr/>
          </p:nvGrpSpPr>
          <p:grpSpPr>
            <a:xfrm>
              <a:off x="203834" y="807289"/>
              <a:ext cx="3925119" cy="4974974"/>
              <a:chOff x="579769" y="888931"/>
              <a:chExt cx="3925119" cy="497497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0712E9-26FA-4861-A50A-45E30866BD8A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925119" cy="4974974"/>
                <a:chOff x="247274" y="1006378"/>
                <a:chExt cx="2514624" cy="58658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9E366DA-0DEA-40F6-B5F1-D98D627C3072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511611" cy="55335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24" name="자유형 23">
                  <a:extLst>
                    <a:ext uri="{FF2B5EF4-FFF2-40B4-BE49-F238E27FC236}">
                      <a16:creationId xmlns:a16="http://schemas.microsoft.com/office/drawing/2014/main" id="{D40A3B54-2A51-4967-A21D-CCA80D91B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970680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76EAC9-4415-48E9-8731-0DFF82713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E1642B1-0E9C-490F-A25A-40E577744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47" y="5177098"/>
                <a:ext cx="3657600" cy="590550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D3950-7BC5-45D0-9DBE-129675642D73}"/>
                </a:ext>
              </a:extLst>
            </p:cNvPr>
            <p:cNvSpPr/>
            <p:nvPr/>
          </p:nvSpPr>
          <p:spPr>
            <a:xfrm>
              <a:off x="662729" y="2910980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60BB05-0DEB-454F-B85A-7DF45BA56563}"/>
                </a:ext>
              </a:extLst>
            </p:cNvPr>
            <p:cNvSpPr/>
            <p:nvPr/>
          </p:nvSpPr>
          <p:spPr>
            <a:xfrm>
              <a:off x="471180" y="2064546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D285E6D-E005-40FC-B0B5-6029E31E99F8}"/>
                </a:ext>
              </a:extLst>
            </p:cNvPr>
            <p:cNvSpPr/>
            <p:nvPr/>
          </p:nvSpPr>
          <p:spPr>
            <a:xfrm>
              <a:off x="296167" y="1174730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744DC4-BD78-4E2E-A2B7-995DAB81CD38}"/>
                </a:ext>
              </a:extLst>
            </p:cNvPr>
            <p:cNvSpPr/>
            <p:nvPr/>
          </p:nvSpPr>
          <p:spPr>
            <a:xfrm>
              <a:off x="2488213" y="2891355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FDB7A8-F53D-47F3-96CE-31D5290ED8EF}"/>
                </a:ext>
              </a:extLst>
            </p:cNvPr>
            <p:cNvSpPr/>
            <p:nvPr/>
          </p:nvSpPr>
          <p:spPr>
            <a:xfrm>
              <a:off x="3053533" y="1827615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147CDC9-C829-4A37-B29B-9D84421CFD99}"/>
                </a:ext>
              </a:extLst>
            </p:cNvPr>
            <p:cNvSpPr/>
            <p:nvPr/>
          </p:nvSpPr>
          <p:spPr>
            <a:xfrm>
              <a:off x="3397541" y="1171994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88F909-AAB7-4524-9329-305174DACD6E}"/>
              </a:ext>
            </a:extLst>
          </p:cNvPr>
          <p:cNvGrpSpPr/>
          <p:nvPr/>
        </p:nvGrpSpPr>
        <p:grpSpPr>
          <a:xfrm>
            <a:off x="482241" y="935502"/>
            <a:ext cx="3957105" cy="5106949"/>
            <a:chOff x="195445" y="941513"/>
            <a:chExt cx="3495711" cy="43854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2B41025-3240-4DEE-8DC3-FE27D9CFD53E}"/>
                </a:ext>
              </a:extLst>
            </p:cNvPr>
            <p:cNvGrpSpPr/>
            <p:nvPr/>
          </p:nvGrpSpPr>
          <p:grpSpPr>
            <a:xfrm>
              <a:off x="195445" y="941513"/>
              <a:ext cx="3495711" cy="4385496"/>
              <a:chOff x="579769" y="888931"/>
              <a:chExt cx="3495711" cy="4385496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519E962-91A3-491C-BEDA-7A529B16F9D9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495711" cy="4385496"/>
                <a:chOff x="247274" y="1006378"/>
                <a:chExt cx="2239524" cy="517077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777BDE0-AD74-4E2E-8DF9-45CC36DB1CE4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236511" cy="48385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9" name="자유형 23">
                  <a:extLst>
                    <a:ext uri="{FF2B5EF4-FFF2-40B4-BE49-F238E27FC236}">
                      <a16:creationId xmlns:a16="http://schemas.microsoft.com/office/drawing/2014/main" id="{FE303470-A005-4FAA-8A10-AD4EBC462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777217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3022014B-7A24-43EB-95E1-59EB26E34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B1E20-4611-435C-AA78-D4BFA29111C2}"/>
                </a:ext>
              </a:extLst>
            </p:cNvPr>
            <p:cNvSpPr/>
            <p:nvPr/>
          </p:nvSpPr>
          <p:spPr>
            <a:xfrm>
              <a:off x="654340" y="3045204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372F0E-4E47-4F1B-BF14-15D00BB8A8D1}"/>
                </a:ext>
              </a:extLst>
            </p:cNvPr>
            <p:cNvSpPr/>
            <p:nvPr/>
          </p:nvSpPr>
          <p:spPr>
            <a:xfrm>
              <a:off x="462791" y="2198770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A3412C-F458-47A5-B2EC-4D28B308F7AF}"/>
                </a:ext>
              </a:extLst>
            </p:cNvPr>
            <p:cNvSpPr/>
            <p:nvPr/>
          </p:nvSpPr>
          <p:spPr>
            <a:xfrm>
              <a:off x="287778" y="1308954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C69B16-7C3A-468F-A58F-368CB782CBCC}"/>
                </a:ext>
              </a:extLst>
            </p:cNvPr>
            <p:cNvSpPr/>
            <p:nvPr/>
          </p:nvSpPr>
          <p:spPr>
            <a:xfrm>
              <a:off x="2479824" y="3025579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4BA21F-9E4F-4DE2-89B2-06BD5E72E866}"/>
                </a:ext>
              </a:extLst>
            </p:cNvPr>
            <p:cNvSpPr/>
            <p:nvPr/>
          </p:nvSpPr>
          <p:spPr>
            <a:xfrm>
              <a:off x="3045144" y="1961839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8BCD4EE-CA56-4A5D-8A5A-A54A54C37A7E}"/>
                </a:ext>
              </a:extLst>
            </p:cNvPr>
            <p:cNvSpPr/>
            <p:nvPr/>
          </p:nvSpPr>
          <p:spPr>
            <a:xfrm>
              <a:off x="3389152" y="1306218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4E20B6-4555-4DC8-B019-808604910EA5}"/>
              </a:ext>
            </a:extLst>
          </p:cNvPr>
          <p:cNvSpPr/>
          <p:nvPr/>
        </p:nvSpPr>
        <p:spPr>
          <a:xfrm>
            <a:off x="4580317" y="3458964"/>
            <a:ext cx="68137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D24C4F-5CEF-4846-A8E5-3F6D4C325D04}"/>
              </a:ext>
            </a:extLst>
          </p:cNvPr>
          <p:cNvGrpSpPr/>
          <p:nvPr/>
        </p:nvGrpSpPr>
        <p:grpSpPr>
          <a:xfrm>
            <a:off x="5400271" y="923372"/>
            <a:ext cx="3960170" cy="5119079"/>
            <a:chOff x="5400271" y="923372"/>
            <a:chExt cx="3960170" cy="5119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172CA4-AA8A-448C-93C3-9AD0666F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0C3C01-5748-409D-9E8E-0B3F6B66E0C0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682A876-CAB0-4031-9207-B1F5289A5D8C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2BDF1C-6EC6-4490-A301-DEA076277FB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09AC40E-DE8F-44C3-A443-A06CEA2D855F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B92C92-69B6-42DD-965D-7349DEF42557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2BCD38-43EF-4BE6-B308-6C75B96EC5A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DA8B20-3099-4962-B390-FCF29DE85CA6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58" name="자유형 23">
              <a:extLst>
                <a:ext uri="{FF2B5EF4-FFF2-40B4-BE49-F238E27FC236}">
                  <a16:creationId xmlns:a16="http://schemas.microsoft.com/office/drawing/2014/main" id="{A0CE070F-6E91-403A-9C27-F8F34004C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23372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7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835A6-752D-492B-89EF-D2146E9C82B8}"/>
              </a:ext>
            </a:extLst>
          </p:cNvPr>
          <p:cNvGrpSpPr/>
          <p:nvPr/>
        </p:nvGrpSpPr>
        <p:grpSpPr>
          <a:xfrm>
            <a:off x="257820" y="805926"/>
            <a:ext cx="3960170" cy="5102301"/>
            <a:chOff x="5400271" y="940150"/>
            <a:chExt cx="3960170" cy="51023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22DCBF-1B96-433A-83F3-9F7272AE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DF28D8-1AC1-4FF2-A350-33C2D3776D94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6FA999-7A00-4772-9DB7-B808664BAE87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FED6DC-D4EF-4169-97E2-F583D74A90A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6A1CD2-3AC0-4D29-8B3F-85163B20B7E5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8D9C2C4-815D-43F7-85B4-ACB67035A91B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4E9703-3A78-4B9E-8BA4-D810B13DD10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DBF54C-1C78-4808-A5D5-CE0AD4D5B95E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46" name="자유형 23">
              <a:extLst>
                <a:ext uri="{FF2B5EF4-FFF2-40B4-BE49-F238E27FC236}">
                  <a16:creationId xmlns:a16="http://schemas.microsoft.com/office/drawing/2014/main" id="{3C46BA33-A0C1-4243-84A0-1F8060B35F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40150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EBF423-B2D8-405F-B45B-CD79C823AF80}"/>
              </a:ext>
            </a:extLst>
          </p:cNvPr>
          <p:cNvSpPr txBox="1"/>
          <p:nvPr/>
        </p:nvSpPr>
        <p:spPr>
          <a:xfrm>
            <a:off x="4324329" y="1109017"/>
            <a:ext cx="5378395" cy="30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사용하면</a:t>
            </a:r>
            <a:r>
              <a:rPr lang="en-US" altLang="ko-KR" sz="1300" dirty="0"/>
              <a:t>, </a:t>
            </a:r>
            <a:r>
              <a:rPr lang="ko-KR" altLang="en-US" sz="1300" dirty="0"/>
              <a:t>일시적인 테이블을 생성할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일시적인 테이블 </a:t>
            </a:r>
            <a:r>
              <a:rPr lang="en-US" altLang="ko-KR" sz="1300" dirty="0"/>
              <a:t>: </a:t>
            </a:r>
            <a:r>
              <a:rPr lang="ko-KR" altLang="en-US" sz="1300" dirty="0"/>
              <a:t>가상테이블</a:t>
            </a:r>
            <a:r>
              <a:rPr lang="en-US" altLang="ko-KR" sz="1300" dirty="0"/>
              <a:t>(VIEW)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</a:t>
            </a:r>
            <a:r>
              <a:rPr lang="ko-KR" altLang="en-US" sz="1300" dirty="0"/>
              <a:t>임시테이블</a:t>
            </a:r>
            <a:r>
              <a:rPr lang="en-US" altLang="ko-KR" sz="1300" dirty="0"/>
              <a:t>(MATERIALIZE)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하나의 로직에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여러 테이블을 정의할 때는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쉼표를 사용해 테이블을 나열함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앞선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구문에 의해 생성된 일시적인 테이블을 뒤에 선언된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WITH</a:t>
            </a:r>
            <a:r>
              <a:rPr lang="ko-KR" altLang="en-US" sz="1300" dirty="0"/>
              <a:t>에서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특징을 통해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쿼리에 대한 가독성을 향상시킬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그러나</a:t>
            </a:r>
            <a:r>
              <a:rPr lang="en-US" altLang="ko-KR" sz="1300" b="1" dirty="0">
                <a:solidFill>
                  <a:srgbClr val="FF0000"/>
                </a:solidFill>
              </a:rPr>
              <a:t> WITH</a:t>
            </a:r>
            <a:r>
              <a:rPr lang="ko-KR" altLang="en-US" sz="1300" b="1" dirty="0">
                <a:solidFill>
                  <a:srgbClr val="FF0000"/>
                </a:solidFill>
              </a:rPr>
              <a:t>을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속도저하가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9C7BF4-63EC-4AA9-83E5-E242E675142C}"/>
              </a:ext>
            </a:extLst>
          </p:cNvPr>
          <p:cNvCxnSpPr>
            <a:cxnSpLocks/>
          </p:cNvCxnSpPr>
          <p:nvPr/>
        </p:nvCxnSpPr>
        <p:spPr>
          <a:xfrm>
            <a:off x="357517" y="1342848"/>
            <a:ext cx="1513228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08D4F3-5437-4F1D-BD89-BA1B05DC579D}"/>
              </a:ext>
            </a:extLst>
          </p:cNvPr>
          <p:cNvCxnSpPr>
            <a:cxnSpLocks/>
          </p:cNvCxnSpPr>
          <p:nvPr/>
        </p:nvCxnSpPr>
        <p:spPr>
          <a:xfrm>
            <a:off x="818911" y="4443626"/>
            <a:ext cx="1125340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84684E-FA2D-443F-8554-56FB0BD3C5AC}"/>
              </a:ext>
            </a:extLst>
          </p:cNvPr>
          <p:cNvCxnSpPr>
            <a:cxnSpLocks/>
          </p:cNvCxnSpPr>
          <p:nvPr/>
        </p:nvCxnSpPr>
        <p:spPr>
          <a:xfrm>
            <a:off x="1467254" y="1342848"/>
            <a:ext cx="235711" cy="2994260"/>
          </a:xfrm>
          <a:prstGeom prst="straightConnector1">
            <a:avLst/>
          </a:prstGeom>
          <a:ln>
            <a:solidFill>
              <a:srgbClr val="FF8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323E7C-737A-4781-8A22-FE048B52B61F}"/>
              </a:ext>
            </a:extLst>
          </p:cNvPr>
          <p:cNvCxnSpPr>
            <a:cxnSpLocks/>
          </p:cNvCxnSpPr>
          <p:nvPr/>
        </p:nvCxnSpPr>
        <p:spPr>
          <a:xfrm>
            <a:off x="363984" y="3495987"/>
            <a:ext cx="927921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F288FF-26C5-41F7-B794-9644B2772EDA}"/>
              </a:ext>
            </a:extLst>
          </p:cNvPr>
          <p:cNvCxnSpPr>
            <a:cxnSpLocks/>
          </p:cNvCxnSpPr>
          <p:nvPr/>
        </p:nvCxnSpPr>
        <p:spPr>
          <a:xfrm>
            <a:off x="631227" y="5644967"/>
            <a:ext cx="750354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6F9C645-BACD-4DB7-BE54-BE9B5535743B}"/>
              </a:ext>
            </a:extLst>
          </p:cNvPr>
          <p:cNvCxnSpPr>
            <a:cxnSpLocks/>
          </p:cNvCxnSpPr>
          <p:nvPr/>
        </p:nvCxnSpPr>
        <p:spPr>
          <a:xfrm>
            <a:off x="513260" y="3495987"/>
            <a:ext cx="158726" cy="2024008"/>
          </a:xfrm>
          <a:prstGeom prst="straightConnector1">
            <a:avLst/>
          </a:prstGeom>
          <a:ln>
            <a:solidFill>
              <a:srgbClr val="C43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7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B53F9-B23D-4D22-9EDB-B237D7FAABDE}"/>
              </a:ext>
            </a:extLst>
          </p:cNvPr>
          <p:cNvSpPr txBox="1"/>
          <p:nvPr/>
        </p:nvSpPr>
        <p:spPr>
          <a:xfrm>
            <a:off x="263617" y="4730101"/>
            <a:ext cx="9642383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사용자가 작성한 </a:t>
            </a:r>
            <a:r>
              <a:rPr lang="en-US" altLang="ko-KR" sz="1500" dirty="0"/>
              <a:t>SQL</a:t>
            </a:r>
            <a:r>
              <a:rPr lang="ko-KR" altLang="en-US" sz="1500" dirty="0"/>
              <a:t>이 요구한 데이터를 추출하기 위해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옵티마이저가</a:t>
            </a:r>
            <a:r>
              <a:rPr lang="ko-KR" altLang="en-US" sz="1500" dirty="0"/>
              <a:t> 작업의 방법과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</a:t>
            </a:r>
            <a:r>
              <a:rPr lang="ko-KR" altLang="en-US" sz="1500" dirty="0"/>
              <a:t>순서를 결정하는 것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Oracle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옵티마이저의</a:t>
            </a:r>
            <a:r>
              <a:rPr lang="ko-KR" altLang="en-US" sz="1500" dirty="0"/>
              <a:t> 실행계획 그리고 그 실행계획에서 사용된 비용에 대한</a:t>
            </a:r>
            <a:r>
              <a:rPr lang="en-US" altLang="ko-KR" sz="1500" dirty="0"/>
              <a:t> </a:t>
            </a:r>
            <a:r>
              <a:rPr lang="ko-KR" altLang="en-US" sz="1500" dirty="0"/>
              <a:t>정보를 확인할 수 있음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 계획을 해석하여 해당 </a:t>
            </a:r>
            <a:r>
              <a:rPr lang="en-US" altLang="ko-KR" sz="1500" dirty="0"/>
              <a:t>SQL</a:t>
            </a:r>
            <a:r>
              <a:rPr lang="ko-KR" altLang="en-US" sz="1500" dirty="0"/>
              <a:t>이 어떤 방식으로 실행되는지 확인할 수 있음</a:t>
            </a:r>
            <a:endParaRPr lang="en-US" altLang="ko-KR" sz="1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6FC33-FA31-4922-84E4-BF71C2E475A7}"/>
              </a:ext>
            </a:extLst>
          </p:cNvPr>
          <p:cNvGrpSpPr/>
          <p:nvPr/>
        </p:nvGrpSpPr>
        <p:grpSpPr>
          <a:xfrm>
            <a:off x="470863" y="818787"/>
            <a:ext cx="8964273" cy="3726248"/>
            <a:chOff x="263617" y="821034"/>
            <a:chExt cx="8964273" cy="3726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357" y="1348637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7" y="1194810"/>
              <a:ext cx="8953893" cy="33524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617" y="821034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0B77EA-6510-4C49-B763-714B313F0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39" y="1427657"/>
              <a:ext cx="2733675" cy="183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6E6B81-6A29-4112-839A-30F5417B4973}"/>
              </a:ext>
            </a:extLst>
          </p:cNvPr>
          <p:cNvGrpSpPr/>
          <p:nvPr/>
        </p:nvGrpSpPr>
        <p:grpSpPr>
          <a:xfrm>
            <a:off x="1131736" y="2798749"/>
            <a:ext cx="7642529" cy="3409265"/>
            <a:chOff x="470864" y="818787"/>
            <a:chExt cx="7255398" cy="36525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56FC33-FA31-4922-84E4-BF71C2E475A7}"/>
                </a:ext>
              </a:extLst>
            </p:cNvPr>
            <p:cNvGrpSpPr/>
            <p:nvPr/>
          </p:nvGrpSpPr>
          <p:grpSpPr>
            <a:xfrm>
              <a:off x="470864" y="818787"/>
              <a:ext cx="7255398" cy="3652545"/>
              <a:chOff x="263618" y="821034"/>
              <a:chExt cx="7255398" cy="36525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200CDF-4CBD-4F39-AE13-C5947FF572BD}"/>
                  </a:ext>
                </a:extLst>
              </p:cNvPr>
              <p:cNvSpPr/>
              <p:nvPr/>
            </p:nvSpPr>
            <p:spPr>
              <a:xfrm>
                <a:off x="273998" y="1194810"/>
                <a:ext cx="7245018" cy="3278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26" name="자유형 23">
                <a:extLst>
                  <a:ext uri="{FF2B5EF4-FFF2-40B4-BE49-F238E27FC236}">
                    <a16:creationId xmlns:a16="http://schemas.microsoft.com/office/drawing/2014/main" id="{5CD75983-E08F-4EDC-A336-DFB8C24BC3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618" y="821034"/>
                <a:ext cx="1346663" cy="373774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실행계획 항목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CA1912-A374-4315-9DB3-DF612CD1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493" y="1296955"/>
              <a:ext cx="6983881" cy="30401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FD2EF2-A238-4086-A314-69ADF6936C1E}"/>
              </a:ext>
            </a:extLst>
          </p:cNvPr>
          <p:cNvGrpSpPr/>
          <p:nvPr/>
        </p:nvGrpSpPr>
        <p:grpSpPr>
          <a:xfrm>
            <a:off x="1123347" y="673738"/>
            <a:ext cx="5134840" cy="1914968"/>
            <a:chOff x="1123347" y="673738"/>
            <a:chExt cx="5134840" cy="19149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5EB42B-533F-4473-A835-188749618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350" y="1098028"/>
              <a:ext cx="5029200" cy="14382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3C013E-94C6-454E-AE3A-E9A2DCC341E8}"/>
                </a:ext>
              </a:extLst>
            </p:cNvPr>
            <p:cNvSpPr/>
            <p:nvPr/>
          </p:nvSpPr>
          <p:spPr>
            <a:xfrm>
              <a:off x="1135714" y="1020566"/>
              <a:ext cx="5122473" cy="1568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A68ABEC4-0729-4E42-AD58-21C5A1E05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347" y="673738"/>
              <a:ext cx="1418518" cy="34887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69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420AD2-3510-4BCB-B692-D8D8FD4B702E}"/>
              </a:ext>
            </a:extLst>
          </p:cNvPr>
          <p:cNvGrpSpPr/>
          <p:nvPr/>
        </p:nvGrpSpPr>
        <p:grpSpPr>
          <a:xfrm>
            <a:off x="272006" y="762311"/>
            <a:ext cx="6380464" cy="3683854"/>
            <a:chOff x="272006" y="762311"/>
            <a:chExt cx="6380464" cy="36838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31" y="1247521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8" y="1136086"/>
              <a:ext cx="6378472" cy="3310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006" y="762311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7B439D-BDEA-43FD-B0B3-F8A71DFC153B}"/>
                </a:ext>
              </a:extLst>
            </p:cNvPr>
            <p:cNvSpPr/>
            <p:nvPr/>
          </p:nvSpPr>
          <p:spPr>
            <a:xfrm>
              <a:off x="5986977" y="2803529"/>
              <a:ext cx="154070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A4F435-5359-445C-A313-F45E5D1DF6EA}"/>
                </a:ext>
              </a:extLst>
            </p:cNvPr>
            <p:cNvSpPr/>
            <p:nvPr/>
          </p:nvSpPr>
          <p:spPr>
            <a:xfrm>
              <a:off x="5986977" y="2998420"/>
              <a:ext cx="154069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2F527E-9BAE-4F95-9F02-B77E9CC1F215}"/>
                </a:ext>
              </a:extLst>
            </p:cNvPr>
            <p:cNvSpPr/>
            <p:nvPr/>
          </p:nvSpPr>
          <p:spPr>
            <a:xfrm>
              <a:off x="5986977" y="2593584"/>
              <a:ext cx="154069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46B355-4F71-4376-A662-979DF7B1A861}"/>
                </a:ext>
              </a:extLst>
            </p:cNvPr>
            <p:cNvSpPr/>
            <p:nvPr/>
          </p:nvSpPr>
          <p:spPr>
            <a:xfrm>
              <a:off x="5980117" y="2396043"/>
              <a:ext cx="154069" cy="16691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4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A9AC21-3D8B-4EC0-8DFE-DD0C53ACE202}"/>
              </a:ext>
            </a:extLst>
          </p:cNvPr>
          <p:cNvSpPr txBox="1"/>
          <p:nvPr/>
        </p:nvSpPr>
        <p:spPr>
          <a:xfrm>
            <a:off x="272006" y="4557600"/>
            <a:ext cx="8273419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해석 규칙 </a:t>
            </a:r>
            <a:r>
              <a:rPr lang="en-US" altLang="ko-KR" sz="15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1. </a:t>
            </a:r>
            <a:r>
              <a:rPr lang="ko-KR" altLang="en-US" sz="1500" dirty="0"/>
              <a:t>위에서 아래로 읽어 내려가면서 제일 먼저 읽을 단계를 찾음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2. </a:t>
            </a:r>
            <a:r>
              <a:rPr lang="ko-KR" altLang="en-US" sz="1500" dirty="0"/>
              <a:t>내려가는 과정에서 같은 들여 쓰기가 존재한다면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무조건 </a:t>
            </a:r>
            <a:r>
              <a:rPr lang="en-US" altLang="ko-KR" sz="1500" dirty="0"/>
              <a:t>‘</a:t>
            </a:r>
            <a:r>
              <a:rPr lang="ko-KR" altLang="en-US" sz="1500" dirty="0"/>
              <a:t>위에서 아래</a:t>
            </a:r>
            <a:r>
              <a:rPr lang="en-US" altLang="ko-KR" sz="1500" dirty="0"/>
              <a:t>’</a:t>
            </a:r>
            <a:r>
              <a:rPr lang="ko-KR" altLang="en-US" sz="1500" dirty="0"/>
              <a:t>순으로 읽어야 함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3. </a:t>
            </a:r>
            <a:r>
              <a:rPr lang="ko-KR" altLang="en-US" sz="1500" dirty="0"/>
              <a:t>읽고자 하는 단계보다 더 들여 쓰기가 된 하위 단계가 존재한다면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ko-KR" altLang="en-US" sz="1500" dirty="0"/>
              <a:t>가장 안쪽으로 들여쓰기 된 단계를 시작으로 하여 한 단계씩 상위 단계를 읽어 나감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7244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원호 15">
            <a:extLst>
              <a:ext uri="{FF2B5EF4-FFF2-40B4-BE49-F238E27FC236}">
                <a16:creationId xmlns:a16="http://schemas.microsoft.com/office/drawing/2014/main" id="{ABFDAE80-BDB7-4AC5-B6CA-DD16AA0BE863}"/>
              </a:ext>
            </a:extLst>
          </p:cNvPr>
          <p:cNvSpPr/>
          <p:nvPr/>
        </p:nvSpPr>
        <p:spPr>
          <a:xfrm rot="12091232">
            <a:off x="3571526" y="3833156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AD37C-8A26-459C-B89B-0B163116E98D}"/>
              </a:ext>
            </a:extLst>
          </p:cNvPr>
          <p:cNvSpPr txBox="1"/>
          <p:nvPr/>
        </p:nvSpPr>
        <p:spPr>
          <a:xfrm>
            <a:off x="3644622" y="4628215"/>
            <a:ext cx="38811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로직은 어떤 순서로 실행될까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단계별 </a:t>
            </a:r>
            <a:r>
              <a:rPr lang="en-US" altLang="ko-KR" dirty="0"/>
              <a:t>ID</a:t>
            </a:r>
            <a:r>
              <a:rPr lang="ko-KR" altLang="en-US" dirty="0"/>
              <a:t>값으로 순서를 나타낼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827F17BB-6F53-4A1E-B346-B00323E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0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B67FB-27AE-4B22-830D-FE850513B84E}"/>
              </a:ext>
            </a:extLst>
          </p:cNvPr>
          <p:cNvSpPr txBox="1"/>
          <p:nvPr/>
        </p:nvSpPr>
        <p:spPr>
          <a:xfrm>
            <a:off x="363984" y="4248238"/>
            <a:ext cx="46858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‘3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2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4 – 1 – 0’</a:t>
            </a:r>
            <a:r>
              <a:rPr lang="ko-KR" altLang="en-US" sz="1500" dirty="0"/>
              <a:t>순서로 해당 로직이 실행됨</a:t>
            </a:r>
            <a:endParaRPr lang="en-US" altLang="ko-KR" sz="1500" dirty="0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CAAB2E66-9150-463E-9808-045B691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20453" y="738231"/>
            <a:ext cx="7154523" cy="51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SCAN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TABLE FULL SCAN : </a:t>
            </a:r>
            <a:r>
              <a:rPr lang="ko-KR" altLang="en-US" sz="1300" dirty="0"/>
              <a:t>테이블 전체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ROWID SCAN      : ROWID</a:t>
            </a:r>
            <a:r>
              <a:rPr lang="ko-KR" altLang="en-US" sz="1300" dirty="0"/>
              <a:t>를 기준으로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 SCAN       : </a:t>
            </a:r>
            <a:r>
              <a:rPr lang="ko-KR" altLang="en-US" sz="1300" dirty="0"/>
              <a:t>인덱스를 사용하여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개발자들의 편견     </a:t>
            </a:r>
            <a:r>
              <a:rPr lang="en-US" altLang="ko-KR" sz="1300" dirty="0"/>
              <a:t>: TABLE FULL SCAN</a:t>
            </a:r>
            <a:r>
              <a:rPr lang="ko-KR" altLang="en-US" sz="1300" dirty="0"/>
              <a:t>은 성능이 좋지 않고</a:t>
            </a:r>
            <a:r>
              <a:rPr lang="en-US" altLang="ko-KR" sz="1300" dirty="0"/>
              <a:t>, INDEX SCAN</a:t>
            </a:r>
            <a:r>
              <a:rPr lang="ko-KR" altLang="en-US" sz="1300" dirty="0"/>
              <a:t>은 성능이 좋음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        : </a:t>
            </a:r>
            <a:r>
              <a:rPr lang="ko-KR" altLang="en-US" sz="1300" dirty="0"/>
              <a:t>많은 데이터에서 일부분만 </a:t>
            </a:r>
            <a:r>
              <a:rPr lang="en-US" altLang="ko-KR" sz="1300" dirty="0"/>
              <a:t>SELECT</a:t>
            </a:r>
            <a:r>
              <a:rPr lang="ko-KR" altLang="en-US" sz="1300" dirty="0"/>
              <a:t>하는 경우 유리함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 : </a:t>
            </a:r>
            <a:r>
              <a:rPr lang="ko-KR" altLang="en-US" sz="1300" dirty="0"/>
              <a:t>대부분의 데이터를 </a:t>
            </a:r>
            <a:r>
              <a:rPr lang="en-US" altLang="ko-KR" sz="1300" dirty="0"/>
              <a:t>SELECT</a:t>
            </a:r>
            <a:r>
              <a:rPr lang="ko-KR" altLang="en-US" sz="1300" dirty="0"/>
              <a:t>하는 경우 유리함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조건절의 컬럼에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조건을 만족하는 데이터가 테이블의 많은 양을 차지하는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테이블의 데이터가 적어 </a:t>
            </a:r>
            <a:r>
              <a:rPr lang="en-US" altLang="ko-KR" sz="1300" dirty="0"/>
              <a:t>FULL SCAN</a:t>
            </a:r>
            <a:r>
              <a:rPr lang="ko-KR" altLang="en-US" sz="1300" dirty="0"/>
              <a:t>이 유리한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ROWID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조건절에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명시하는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SCAN</a:t>
            </a:r>
            <a:r>
              <a:rPr lang="ko-KR" altLang="en-US" sz="1300" dirty="0"/>
              <a:t>을 통해 </a:t>
            </a:r>
            <a:r>
              <a:rPr lang="en-US" altLang="ko-KR" sz="1300" dirty="0"/>
              <a:t>ROWID</a:t>
            </a:r>
            <a:r>
              <a:rPr lang="ko-KR" altLang="en-US" sz="1300" dirty="0"/>
              <a:t> 조회 후 테이블에 접근할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79903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9688871" cy="335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 UNIQUE SCAN : UNIQUE INDEX</a:t>
            </a:r>
            <a:r>
              <a:rPr lang="ko-KR" altLang="en-US" sz="1300" dirty="0"/>
              <a:t>를 이용하여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블록에 접근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ko-KR" altLang="en-US" sz="1300" dirty="0"/>
              <a:t>한 건 이하의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반환하는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UNIQUE 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모든 컬럼이 조건절에 </a:t>
            </a:r>
            <a:r>
              <a:rPr lang="en-US" altLang="ko-KR" sz="1300" b="1" dirty="0">
                <a:solidFill>
                  <a:srgbClr val="FF0000"/>
                </a:solidFill>
              </a:rPr>
              <a:t>‘=‘</a:t>
            </a:r>
            <a:r>
              <a:rPr lang="ko-KR" altLang="en-US" sz="1300" b="1" dirty="0">
                <a:solidFill>
                  <a:srgbClr val="FF0000"/>
                </a:solidFill>
              </a:rPr>
              <a:t>로 명시된 경우 발생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RANGE SCAN : INDEX</a:t>
            </a:r>
            <a:r>
              <a:rPr lang="ko-KR" altLang="en-US" sz="1300" dirty="0"/>
              <a:t>를 이용한 데이터 블록 접근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일반적인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	                      INDEX</a:t>
            </a:r>
            <a:r>
              <a:rPr lang="ko-KR" altLang="en-US" sz="1300" dirty="0"/>
              <a:t>를 구성하는 선두 컬럼에 대해 범위 검색을 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선두 컬럼이 조건절에 비교연산</a:t>
            </a:r>
            <a:r>
              <a:rPr lang="en-US" altLang="ko-KR" sz="1300" b="1" dirty="0">
                <a:solidFill>
                  <a:srgbClr val="FF0000"/>
                </a:solidFill>
              </a:rPr>
              <a:t>(&lt;, &gt;, BETWEEN, LIKE)</a:t>
            </a:r>
            <a:r>
              <a:rPr lang="ko-KR" altLang="en-US" sz="1300" b="1" dirty="0">
                <a:solidFill>
                  <a:srgbClr val="FF0000"/>
                </a:solidFill>
              </a:rPr>
              <a:t>되어질 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이 방식으로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        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처리됨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 FULL SCAN    : </a:t>
            </a:r>
            <a:r>
              <a:rPr lang="ko-KR" altLang="en-US" sz="1300" dirty="0"/>
              <a:t>최적의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차선으로 선택되는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INEDX </a:t>
            </a:r>
            <a:r>
              <a:rPr lang="ko-KR" altLang="en-US" sz="1300" dirty="0"/>
              <a:t>선두 컬럼이 조건절에 없으면</a:t>
            </a:r>
            <a:r>
              <a:rPr lang="en-US" altLang="ko-KR" sz="1300" dirty="0"/>
              <a:t> TABLE FULL SCAN</a:t>
            </a:r>
            <a:r>
              <a:rPr lang="ko-KR" altLang="en-US" sz="1300" dirty="0"/>
              <a:t>을 고려하나</a:t>
            </a:r>
            <a:r>
              <a:rPr lang="en-US" altLang="ko-KR" sz="1300" dirty="0"/>
              <a:t>, TABLE FULL SCAN</a:t>
            </a:r>
            <a:r>
              <a:rPr lang="ko-KR" altLang="en-US" sz="1300" dirty="0"/>
              <a:t>보다 </a:t>
            </a:r>
            <a:r>
              <a:rPr lang="en-US" altLang="ko-KR" sz="1300" dirty="0"/>
              <a:t>I/O</a:t>
            </a:r>
            <a:r>
              <a:rPr lang="ko-KR" altLang="en-US" sz="1300" dirty="0"/>
              <a:t>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ko-KR" altLang="en-US" sz="1300" dirty="0"/>
              <a:t>줄일 수 있거나 정렬된 결과를 쉽게 얻을 수 있을 경우 선택</a:t>
            </a:r>
            <a:endParaRPr lang="en-US" altLang="ko-KR" sz="13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A28427-90A4-41AB-A1AD-527B12F9A6BA}"/>
              </a:ext>
            </a:extLst>
          </p:cNvPr>
          <p:cNvGrpSpPr/>
          <p:nvPr/>
        </p:nvGrpSpPr>
        <p:grpSpPr>
          <a:xfrm>
            <a:off x="1957638" y="4064390"/>
            <a:ext cx="5990724" cy="2328097"/>
            <a:chOff x="1957638" y="4064390"/>
            <a:chExt cx="5990724" cy="23280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BD685F-ADC4-4EA0-9076-D398A19F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638" y="4421707"/>
              <a:ext cx="5990724" cy="1970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2034447" y="4421707"/>
              <a:ext cx="5842815" cy="1895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26058" y="4064390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6FE0020-5F38-4150-9BBA-DD577C70F608}"/>
                </a:ext>
              </a:extLst>
            </p:cNvPr>
            <p:cNvSpPr/>
            <p:nvPr/>
          </p:nvSpPr>
          <p:spPr>
            <a:xfrm>
              <a:off x="5956183" y="4840448"/>
              <a:ext cx="1711355" cy="137998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C50C173-07D9-40CC-9C9F-7B842834E0F9}"/>
                </a:ext>
              </a:extLst>
            </p:cNvPr>
            <p:cNvSpPr/>
            <p:nvPr/>
          </p:nvSpPr>
          <p:spPr>
            <a:xfrm>
              <a:off x="5289259" y="4840447"/>
              <a:ext cx="595824" cy="1379989"/>
            </a:xfrm>
            <a:prstGeom prst="roundRect">
              <a:avLst/>
            </a:prstGeom>
            <a:noFill/>
            <a:ln>
              <a:solidFill>
                <a:srgbClr val="2806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48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5729D9-F261-412E-B38F-AF76D06E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2181"/>
            <a:ext cx="6858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1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JOIN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E50402-97B9-450F-A65F-508207D7E6DE}"/>
              </a:ext>
            </a:extLst>
          </p:cNvPr>
          <p:cNvGrpSpPr/>
          <p:nvPr/>
        </p:nvGrpSpPr>
        <p:grpSpPr>
          <a:xfrm>
            <a:off x="172733" y="693113"/>
            <a:ext cx="4725370" cy="3048376"/>
            <a:chOff x="425470" y="2698082"/>
            <a:chExt cx="4725370" cy="3048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55B991-9261-435E-BF9C-C8D7BDB5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9" y="3107858"/>
              <a:ext cx="4572000" cy="25717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982E0-A5EE-40EA-B9C1-30E22B346A18}"/>
                </a:ext>
              </a:extLst>
            </p:cNvPr>
            <p:cNvSpPr/>
            <p:nvPr/>
          </p:nvSpPr>
          <p:spPr>
            <a:xfrm>
              <a:off x="433859" y="3058645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id="{1196CE5A-FAE6-444C-AE26-03AA546BE4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5470" y="2698082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C9C04-B49B-4D5A-82F3-F22E79586362}"/>
              </a:ext>
            </a:extLst>
          </p:cNvPr>
          <p:cNvGrpSpPr/>
          <p:nvPr/>
        </p:nvGrpSpPr>
        <p:grpSpPr>
          <a:xfrm>
            <a:off x="4975273" y="693113"/>
            <a:ext cx="4725370" cy="3060625"/>
            <a:chOff x="5017101" y="626001"/>
            <a:chExt cx="4725370" cy="3060625"/>
          </a:xfrm>
        </p:grpSpPr>
        <p:pic>
          <p:nvPicPr>
            <p:cNvPr id="2050" name="Picture 2" descr="nest-loops-sorted-50fps-2">
              <a:extLst>
                <a:ext uri="{FF2B5EF4-FFF2-40B4-BE49-F238E27FC236}">
                  <a16:creationId xmlns:a16="http://schemas.microsoft.com/office/drawing/2014/main" id="{9B769E3E-BBEF-40CA-9B67-82E22D613A1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981" y="1080460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F24618-130B-4BC9-BE56-8D7E8B7E1596}"/>
                </a:ext>
              </a:extLst>
            </p:cNvPr>
            <p:cNvSpPr/>
            <p:nvPr/>
          </p:nvSpPr>
          <p:spPr>
            <a:xfrm>
              <a:off x="5025490" y="998813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DE649775-2192-482A-A5DF-BDC5851113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17101" y="626001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8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271705" y="790965"/>
            <a:ext cx="2773499" cy="4024316"/>
            <a:chOff x="271705" y="790965"/>
            <a:chExt cx="2773499" cy="40243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F45C27-96DE-433C-856F-EC61C07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34F812-32CF-4C2E-B4B7-49A6A2D3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37803E-CA90-41E1-8152-9A621ADB93CD}"/>
              </a:ext>
            </a:extLst>
          </p:cNvPr>
          <p:cNvGrpSpPr/>
          <p:nvPr/>
        </p:nvGrpSpPr>
        <p:grpSpPr>
          <a:xfrm>
            <a:off x="3624822" y="790965"/>
            <a:ext cx="2355091" cy="2120016"/>
            <a:chOff x="3777261" y="790965"/>
            <a:chExt cx="2355091" cy="212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DFFDE6-38D8-4D4A-871E-7CC5389D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340" y="1365530"/>
              <a:ext cx="1781175" cy="352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C223A6-3A89-4100-8266-0097A19F51ED}"/>
                </a:ext>
              </a:extLst>
            </p:cNvPr>
            <p:cNvSpPr/>
            <p:nvPr/>
          </p:nvSpPr>
          <p:spPr>
            <a:xfrm>
              <a:off x="3777261" y="1159197"/>
              <a:ext cx="2355091" cy="175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92B829F5-D030-4D1E-9D52-2ED121E176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77418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STD_DT_TABLE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8845F6-BC9E-4B4B-9CF9-6776FF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340" y="1839974"/>
              <a:ext cx="1609725" cy="9429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2302E5-8C4C-4026-B22B-EA8ACBBBFA83}"/>
              </a:ext>
            </a:extLst>
          </p:cNvPr>
          <p:cNvGrpSpPr/>
          <p:nvPr/>
        </p:nvGrpSpPr>
        <p:grpSpPr>
          <a:xfrm>
            <a:off x="3045204" y="2917970"/>
            <a:ext cx="2516695" cy="2216255"/>
            <a:chOff x="3045204" y="2917970"/>
            <a:chExt cx="2516695" cy="221625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7D5200-58A1-43C8-8754-542176AEB36D}"/>
                </a:ext>
              </a:extLst>
            </p:cNvPr>
            <p:cNvCxnSpPr/>
            <p:nvPr/>
          </p:nvCxnSpPr>
          <p:spPr>
            <a:xfrm>
              <a:off x="3045204" y="3808602"/>
              <a:ext cx="1677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768DDD-1614-46C7-9C57-736624FC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2" y="2917970"/>
              <a:ext cx="0" cy="8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AE87E213-DFE3-4E23-A1C6-7FD945799C79}"/>
                </a:ext>
              </a:extLst>
            </p:cNvPr>
            <p:cNvSpPr/>
            <p:nvPr/>
          </p:nvSpPr>
          <p:spPr>
            <a:xfrm>
              <a:off x="3884105" y="3808765"/>
              <a:ext cx="1677794" cy="132546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08CC11-BD12-4296-A567-4D00E451AACA}"/>
              </a:ext>
            </a:extLst>
          </p:cNvPr>
          <p:cNvSpPr txBox="1"/>
          <p:nvPr/>
        </p:nvSpPr>
        <p:spPr>
          <a:xfrm>
            <a:off x="3073866" y="4489380"/>
            <a:ext cx="6733446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는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에 산출된 </a:t>
            </a:r>
            <a:r>
              <a:rPr lang="ko-KR" altLang="en-US" sz="1300" dirty="0" err="1"/>
              <a:t>학생별</a:t>
            </a:r>
            <a:r>
              <a:rPr lang="en-US" altLang="ko-KR" sz="1300" dirty="0"/>
              <a:t>&amp;</a:t>
            </a:r>
            <a:r>
              <a:rPr lang="ko-KR" altLang="en-US" sz="1300" dirty="0"/>
              <a:t>과목별 점수임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SCALAR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해당 결과에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의 종강일자를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추가하는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(</a:t>
            </a:r>
            <a:r>
              <a:rPr lang="ko-KR" altLang="en-US" sz="1300" b="1" dirty="0">
                <a:solidFill>
                  <a:srgbClr val="FF0000"/>
                </a:solidFill>
              </a:rPr>
              <a:t>반드시 </a:t>
            </a:r>
            <a:r>
              <a:rPr lang="en-US" altLang="ko-KR" sz="1300" b="1" dirty="0">
                <a:solidFill>
                  <a:srgbClr val="FF0000"/>
                </a:solidFill>
              </a:rPr>
              <a:t>SCALAR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활용하여 결과를 나타낼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666144" y="1135072"/>
            <a:ext cx="5885658" cy="3730544"/>
            <a:chOff x="275726" y="804561"/>
            <a:chExt cx="2769478" cy="483284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4478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726" y="804561"/>
              <a:ext cx="969531" cy="360001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SUBQUERY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활용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B9A477-2ED1-4006-9553-998E8E8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1642145"/>
            <a:ext cx="564832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ED0F5-C292-45E2-BF89-7DE7DFD1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597235"/>
            <a:ext cx="3663891" cy="1046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B87FF-A731-41B9-A9DF-26A47D20812A}"/>
              </a:ext>
            </a:extLst>
          </p:cNvPr>
          <p:cNvSpPr txBox="1"/>
          <p:nvPr/>
        </p:nvSpPr>
        <p:spPr>
          <a:xfrm>
            <a:off x="603664" y="5033852"/>
            <a:ext cx="6013377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에 의해서 반드시 </a:t>
            </a:r>
            <a:r>
              <a:rPr lang="en-US" altLang="ko-KR" sz="1300" dirty="0"/>
              <a:t>‘</a:t>
            </a:r>
            <a:r>
              <a:rPr lang="ko-KR" altLang="en-US" sz="1300" dirty="0"/>
              <a:t>한 컬럼의 한 레코드</a:t>
            </a:r>
            <a:r>
              <a:rPr lang="en-US" altLang="ko-KR" sz="1300" dirty="0"/>
              <a:t>’</a:t>
            </a:r>
            <a:r>
              <a:rPr lang="ko-KR" altLang="en-US" sz="1300" dirty="0"/>
              <a:t>가 반환돼야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그렇지 않을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에러가 반환됨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363984" y="1012294"/>
            <a:ext cx="2773499" cy="4024316"/>
            <a:chOff x="271705" y="790965"/>
            <a:chExt cx="2773499" cy="4024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47BB-8DF7-4F84-963C-BE774CC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4A2EDB-8C14-4957-B4C9-0BAC5CCF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672D95-8540-427B-A2FD-EB5AE4FA2F38}"/>
              </a:ext>
            </a:extLst>
          </p:cNvPr>
          <p:cNvGrpSpPr/>
          <p:nvPr/>
        </p:nvGrpSpPr>
        <p:grpSpPr>
          <a:xfrm>
            <a:off x="3739049" y="1003748"/>
            <a:ext cx="2767550" cy="1490066"/>
            <a:chOff x="4183666" y="1277370"/>
            <a:chExt cx="2767550" cy="14900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DB5354-B8B2-43DA-A761-89B2D3F7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485" y="1662536"/>
              <a:ext cx="1514475" cy="11049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D25016-02CE-429E-B779-23AFECB4523E}"/>
                </a:ext>
              </a:extLst>
            </p:cNvPr>
            <p:cNvSpPr/>
            <p:nvPr/>
          </p:nvSpPr>
          <p:spPr>
            <a:xfrm>
              <a:off x="4183666" y="1645759"/>
              <a:ext cx="2767550" cy="1121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자유형 23">
              <a:extLst>
                <a:ext uri="{FF2B5EF4-FFF2-40B4-BE49-F238E27FC236}">
                  <a16:creationId xmlns:a16="http://schemas.microsoft.com/office/drawing/2014/main" id="{A73F1F3D-89AB-4318-A5AA-FBD73AAB8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3823" y="1277370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D33DC3B1-F1AF-4C85-9DE5-467A8131451C}"/>
              </a:ext>
            </a:extLst>
          </p:cNvPr>
          <p:cNvSpPr/>
          <p:nvPr/>
        </p:nvSpPr>
        <p:spPr>
          <a:xfrm rot="13002342">
            <a:off x="4486283" y="2407022"/>
            <a:ext cx="1284847" cy="94414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3935377" y="3322814"/>
            <a:ext cx="450334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두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에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를 추가하여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와</a:t>
            </a:r>
            <a:r>
              <a:rPr lang="en-US" altLang="ko-KR" sz="1300" dirty="0"/>
              <a:t> </a:t>
            </a:r>
            <a:r>
              <a:rPr lang="ko-KR" altLang="en-US" sz="1300" dirty="0"/>
              <a:t>동일하게 만드는  방법은</a:t>
            </a:r>
            <a:r>
              <a:rPr lang="en-US" altLang="ko-KR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9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227252" y="832831"/>
            <a:ext cx="5170308" cy="3234967"/>
            <a:chOff x="275153" y="791918"/>
            <a:chExt cx="2086007" cy="3595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083506" cy="3228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153" y="791918"/>
              <a:ext cx="124608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141045" y="4368449"/>
            <a:ext cx="8067978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내부에서 외부테이블을 참조하고 있음</a:t>
            </a:r>
            <a:r>
              <a:rPr lang="en-US" altLang="ko-KR" sz="1300" dirty="0"/>
              <a:t>(B.CNO)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이처럼 </a:t>
            </a:r>
            <a:r>
              <a:rPr lang="en-US" altLang="ko-KR" sz="1300" dirty="0"/>
              <a:t>SUBQUERY </a:t>
            </a:r>
            <a:r>
              <a:rPr lang="ko-KR" altLang="en-US" sz="1300" dirty="0"/>
              <a:t>내부에서 외부테이블의 값을 참조하는 형태를 </a:t>
            </a:r>
            <a:r>
              <a:rPr lang="en-US" altLang="ko-KR" sz="1300" dirty="0"/>
              <a:t>‘CORRELATED SUBQUERY’</a:t>
            </a:r>
            <a:r>
              <a:rPr lang="ko-KR" altLang="en-US" sz="1300" dirty="0"/>
              <a:t>라고 칭함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예시는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이면서 동시에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임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1A73-A4E9-45C0-A998-6CF1415F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2"/>
          <a:stretch/>
        </p:blipFill>
        <p:spPr>
          <a:xfrm>
            <a:off x="406460" y="1357087"/>
            <a:ext cx="491216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75E39-7268-4050-8E02-5B4534D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5" y="2807801"/>
            <a:ext cx="2590800" cy="11334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E802AF-F82B-47C0-9E2D-DD66FA8F5A8D}"/>
              </a:ext>
            </a:extLst>
          </p:cNvPr>
          <p:cNvCxnSpPr/>
          <p:nvPr/>
        </p:nvCxnSpPr>
        <p:spPr>
          <a:xfrm>
            <a:off x="4281443" y="1862983"/>
            <a:ext cx="3418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DCD01-0AB5-47DE-9F24-F4A7DB24454F}"/>
              </a:ext>
            </a:extLst>
          </p:cNvPr>
          <p:cNvCxnSpPr>
            <a:cxnSpLocks/>
          </p:cNvCxnSpPr>
          <p:nvPr/>
        </p:nvCxnSpPr>
        <p:spPr>
          <a:xfrm flipH="1" flipV="1">
            <a:off x="4484724" y="1872113"/>
            <a:ext cx="634207" cy="25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2BBF-38DF-443A-A294-76C08344343F}"/>
              </a:ext>
            </a:extLst>
          </p:cNvPr>
          <p:cNvSpPr txBox="1"/>
          <p:nvPr/>
        </p:nvSpPr>
        <p:spPr>
          <a:xfrm>
            <a:off x="249697" y="5309679"/>
            <a:ext cx="879009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사용했을 때는 </a:t>
            </a:r>
            <a:r>
              <a:rPr lang="en-US" altLang="ko-KR" sz="1200" dirty="0"/>
              <a:t>OUTER QUERY(MAIN QUERY)</a:t>
            </a:r>
            <a:r>
              <a:rPr lang="ko-KR" altLang="en-US" sz="1200" dirty="0"/>
              <a:t>보다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가 먼저 실행됨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이와 다르게</a:t>
            </a:r>
            <a:r>
              <a:rPr lang="en-US" altLang="ko-KR" sz="1200" dirty="0"/>
              <a:t>, CORRELATED SUBQUERY</a:t>
            </a:r>
            <a:r>
              <a:rPr lang="ko-KR" altLang="en-US" sz="1200" dirty="0"/>
              <a:t>는 </a:t>
            </a:r>
            <a:r>
              <a:rPr lang="en-US" altLang="ko-KR" sz="1200" dirty="0"/>
              <a:t>OUTER QUERY</a:t>
            </a:r>
            <a:r>
              <a:rPr lang="ko-KR" altLang="en-US" sz="1200" dirty="0"/>
              <a:t>에서 읽어온 행을 갖고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실행하는 것을 반복함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CORRELATED SUBQUERY</a:t>
            </a:r>
            <a:r>
              <a:rPr lang="ko-KR" altLang="en-US" sz="1200" b="1" dirty="0">
                <a:solidFill>
                  <a:srgbClr val="FF0000"/>
                </a:solidFill>
              </a:rPr>
              <a:t>를 사용하여 산출한 결과를 </a:t>
            </a:r>
            <a:r>
              <a:rPr lang="en-US" altLang="ko-KR" sz="1200" b="1" dirty="0">
                <a:solidFill>
                  <a:srgbClr val="FF0000"/>
                </a:solidFill>
              </a:rPr>
              <a:t>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사용하여 동일하게 산출할 수 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사용하는 방안을 추천함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004CB-A2B7-4A7B-A251-2A2818BC1413}"/>
              </a:ext>
            </a:extLst>
          </p:cNvPr>
          <p:cNvGrpSpPr/>
          <p:nvPr/>
        </p:nvGrpSpPr>
        <p:grpSpPr>
          <a:xfrm>
            <a:off x="210900" y="713756"/>
            <a:ext cx="9090770" cy="4604160"/>
            <a:chOff x="192787" y="852950"/>
            <a:chExt cx="9090770" cy="46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F9B79C-F6FC-4419-8DEC-AFF3E092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9" y="969546"/>
              <a:ext cx="1619250" cy="714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5BCF9-D10E-4BEC-9A56-B0279F27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36" y="1762404"/>
              <a:ext cx="3650058" cy="9722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04B59B-D1E6-4EF9-BAD7-045B1F109DE7}"/>
                </a:ext>
              </a:extLst>
            </p:cNvPr>
            <p:cNvSpPr/>
            <p:nvPr/>
          </p:nvSpPr>
          <p:spPr>
            <a:xfrm>
              <a:off x="363983" y="852951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467B82-722C-4A5C-B48B-48B7D9909E21}"/>
                </a:ext>
              </a:extLst>
            </p:cNvPr>
            <p:cNvSpPr/>
            <p:nvPr/>
          </p:nvSpPr>
          <p:spPr>
            <a:xfrm>
              <a:off x="443447" y="1896683"/>
              <a:ext cx="3650058" cy="1785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4D11E40-885C-4108-B98C-84879E748933}"/>
                </a:ext>
              </a:extLst>
            </p:cNvPr>
            <p:cNvSpPr/>
            <p:nvPr/>
          </p:nvSpPr>
          <p:spPr>
            <a:xfrm>
              <a:off x="4471032" y="1556435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0E10C-166B-4E7D-BDF0-DE1D6E2F5C21}"/>
                </a:ext>
              </a:extLst>
            </p:cNvPr>
            <p:cNvSpPr/>
            <p:nvPr/>
          </p:nvSpPr>
          <p:spPr>
            <a:xfrm>
              <a:off x="5468647" y="852950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FE94E-2C30-4A05-89FA-30C7DE424C4B}"/>
                </a:ext>
              </a:extLst>
            </p:cNvPr>
            <p:cNvSpPr txBox="1"/>
            <p:nvPr/>
          </p:nvSpPr>
          <p:spPr>
            <a:xfrm>
              <a:off x="6005887" y="1650181"/>
              <a:ext cx="27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 B.CNO = X.CNO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FE51C9-CC24-48F5-908A-1D11F9A82970}"/>
                </a:ext>
              </a:extLst>
            </p:cNvPr>
            <p:cNvSpPr/>
            <p:nvPr/>
          </p:nvSpPr>
          <p:spPr>
            <a:xfrm>
              <a:off x="5468647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61141BB-5CC2-4C8A-9F7C-B7B8E665A41A}"/>
                </a:ext>
              </a:extLst>
            </p:cNvPr>
            <p:cNvSpPr/>
            <p:nvPr/>
          </p:nvSpPr>
          <p:spPr>
            <a:xfrm rot="5400000">
              <a:off x="7142589" y="2876618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76CCE-A409-45E1-B5D3-0AC0FDC187B1}"/>
                </a:ext>
              </a:extLst>
            </p:cNvPr>
            <p:cNvSpPr txBox="1"/>
            <p:nvPr/>
          </p:nvSpPr>
          <p:spPr>
            <a:xfrm>
              <a:off x="6370569" y="4288863"/>
              <a:ext cx="201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SELECT X.CNAME</a:t>
              </a:r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12BFC28-5DA0-442A-8099-9D0FA486ABF8}"/>
                </a:ext>
              </a:extLst>
            </p:cNvPr>
            <p:cNvSpPr/>
            <p:nvPr/>
          </p:nvSpPr>
          <p:spPr>
            <a:xfrm rot="10800000">
              <a:off x="4471032" y="4195117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9519C-F5B2-43C3-BF1D-EBFA7BE37A9F}"/>
                </a:ext>
              </a:extLst>
            </p:cNvPr>
            <p:cNvSpPr/>
            <p:nvPr/>
          </p:nvSpPr>
          <p:spPr>
            <a:xfrm>
              <a:off x="363983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EF041-46DA-4AC0-A0F8-B9782C5686B3}"/>
                </a:ext>
              </a:extLst>
            </p:cNvPr>
            <p:cNvSpPr txBox="1"/>
            <p:nvPr/>
          </p:nvSpPr>
          <p:spPr>
            <a:xfrm>
              <a:off x="1181020" y="4682624"/>
              <a:ext cx="2191689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/>
                <a:t>MAIN QUERY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SELECT </a:t>
              </a:r>
              <a:r>
                <a:rPr lang="ko-KR" altLang="en-US" sz="1200" dirty="0"/>
                <a:t>절에</a:t>
              </a:r>
              <a:endParaRPr lang="en-US" altLang="ko-KR" sz="12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선택된 </a:t>
              </a:r>
              <a:r>
                <a:rPr lang="en-US" altLang="ko-KR" sz="1200" dirty="0"/>
                <a:t>X.CNAME </a:t>
              </a:r>
              <a:r>
                <a:rPr lang="ko-KR" altLang="en-US" sz="1200" dirty="0"/>
                <a:t>추가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CE9E6B7-C748-45CB-B2FA-E7EF604482AD}"/>
                </a:ext>
              </a:extLst>
            </p:cNvPr>
            <p:cNvSpPr/>
            <p:nvPr/>
          </p:nvSpPr>
          <p:spPr>
            <a:xfrm rot="16200000">
              <a:off x="1922786" y="2853642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63B10-AD94-4EDB-B822-3DF7CCC99E7C}"/>
                </a:ext>
              </a:extLst>
            </p:cNvPr>
            <p:cNvSpPr/>
            <p:nvPr/>
          </p:nvSpPr>
          <p:spPr>
            <a:xfrm>
              <a:off x="444845" y="2074250"/>
              <a:ext cx="3650058" cy="178548"/>
            </a:xfrm>
            <a:prstGeom prst="rect">
              <a:avLst/>
            </a:prstGeom>
            <a:noFill/>
            <a:ln w="25400"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C1CE1A-6A4E-4A8B-9DDE-D9DB6BB12371}"/>
                </a:ext>
              </a:extLst>
            </p:cNvPr>
            <p:cNvSpPr/>
            <p:nvPr/>
          </p:nvSpPr>
          <p:spPr>
            <a:xfrm>
              <a:off x="446243" y="2260206"/>
              <a:ext cx="3650058" cy="178548"/>
            </a:xfrm>
            <a:prstGeom prst="rect">
              <a:avLst/>
            </a:prstGeom>
            <a:noFill/>
            <a:ln w="25400"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16242E-10C3-4AA1-A73C-3625DD906DCD}"/>
                </a:ext>
              </a:extLst>
            </p:cNvPr>
            <p:cNvSpPr/>
            <p:nvPr/>
          </p:nvSpPr>
          <p:spPr>
            <a:xfrm>
              <a:off x="192787" y="1886156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51A3C02-D974-4BDE-9A23-82A06E3D3287}"/>
                </a:ext>
              </a:extLst>
            </p:cNvPr>
            <p:cNvSpPr/>
            <p:nvPr/>
          </p:nvSpPr>
          <p:spPr>
            <a:xfrm>
              <a:off x="192787" y="2088092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AAFEAAA-D6EF-4428-A0BA-A9CFF9F2A4D0}"/>
                </a:ext>
              </a:extLst>
            </p:cNvPr>
            <p:cNvSpPr/>
            <p:nvPr/>
          </p:nvSpPr>
          <p:spPr>
            <a:xfrm>
              <a:off x="192787" y="2286763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A236B17-DE94-4AAF-A326-A1D4A52E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2" y="3510421"/>
            <a:ext cx="3646855" cy="90996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BBBC88-1AA5-48B5-91D0-3983B4C07F2F}"/>
              </a:ext>
            </a:extLst>
          </p:cNvPr>
          <p:cNvCxnSpPr/>
          <p:nvPr/>
        </p:nvCxnSpPr>
        <p:spPr>
          <a:xfrm>
            <a:off x="812270" y="3867325"/>
            <a:ext cx="3281108" cy="0"/>
          </a:xfrm>
          <a:prstGeom prst="line">
            <a:avLst/>
          </a:prstGeom>
          <a:ln w="19050">
            <a:solidFill>
              <a:srgbClr val="CC7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4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4152BC-2A76-460D-A41C-0C7532720C32}"/>
              </a:ext>
            </a:extLst>
          </p:cNvPr>
          <p:cNvGrpSpPr/>
          <p:nvPr/>
        </p:nvGrpSpPr>
        <p:grpSpPr>
          <a:xfrm>
            <a:off x="801754" y="665489"/>
            <a:ext cx="7275184" cy="3969607"/>
            <a:chOff x="801754" y="665489"/>
            <a:chExt cx="7275184" cy="39696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559082-0E0D-4B53-9AE9-0A6E17029D23}"/>
                </a:ext>
              </a:extLst>
            </p:cNvPr>
            <p:cNvGrpSpPr/>
            <p:nvPr/>
          </p:nvGrpSpPr>
          <p:grpSpPr>
            <a:xfrm>
              <a:off x="801754" y="665489"/>
              <a:ext cx="7275184" cy="3048736"/>
              <a:chOff x="375575" y="622538"/>
              <a:chExt cx="7275184" cy="304873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0E2836D-1896-4E77-B033-194E80CB2464}"/>
                  </a:ext>
                </a:extLst>
              </p:cNvPr>
              <p:cNvGrpSpPr/>
              <p:nvPr/>
            </p:nvGrpSpPr>
            <p:grpSpPr>
              <a:xfrm>
                <a:off x="375575" y="949235"/>
                <a:ext cx="3823298" cy="2307908"/>
                <a:chOff x="375575" y="949235"/>
                <a:chExt cx="3823298" cy="230790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084D5FA-BA99-4D41-BA36-BB486E1BA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0718" y="1348705"/>
                  <a:ext cx="1790700" cy="4191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642A7FE-A943-4D2E-AE7A-3B666DBBD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718" y="1851695"/>
                  <a:ext cx="3390900" cy="13239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BEB5A1-779B-4814-9568-82818DF2B8A5}"/>
                    </a:ext>
                  </a:extLst>
                </p:cNvPr>
                <p:cNvSpPr/>
                <p:nvPr/>
              </p:nvSpPr>
              <p:spPr>
                <a:xfrm>
                  <a:off x="383963" y="1289982"/>
                  <a:ext cx="3814910" cy="1967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37" name="자유형 23">
                  <a:extLst>
                    <a:ext uri="{FF2B5EF4-FFF2-40B4-BE49-F238E27FC236}">
                      <a16:creationId xmlns:a16="http://schemas.microsoft.com/office/drawing/2014/main" id="{90F21700-B6F1-4232-838C-9560E824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5575" y="949235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CLS_PRC_BY_DT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1DB0DE8-7550-48D5-B342-2FE5159E54D1}"/>
                  </a:ext>
                </a:extLst>
              </p:cNvPr>
              <p:cNvGrpSpPr/>
              <p:nvPr/>
            </p:nvGrpSpPr>
            <p:grpSpPr>
              <a:xfrm>
                <a:off x="4714612" y="944990"/>
                <a:ext cx="2936147" cy="2312153"/>
                <a:chOff x="4714612" y="944990"/>
                <a:chExt cx="2936147" cy="2312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F94235A-A9B3-4BF6-B7EB-5A8FAB133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8017" y="1348704"/>
                  <a:ext cx="2714625" cy="40957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66973FD-A758-436E-926E-9E6445B8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017" y="1851694"/>
                  <a:ext cx="2066925" cy="952500"/>
                </a:xfrm>
                <a:prstGeom prst="rect">
                  <a:avLst/>
                </a:prstGeom>
              </p:spPr>
            </p:pic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B042BB-CED9-4D4D-9A57-C6EDF8E10DDC}"/>
                    </a:ext>
                  </a:extLst>
                </p:cNvPr>
                <p:cNvSpPr/>
                <p:nvPr/>
              </p:nvSpPr>
              <p:spPr>
                <a:xfrm>
                  <a:off x="4723001" y="1273101"/>
                  <a:ext cx="2927758" cy="19840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274BA47B-E648-437E-BB6E-7C459B526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714612" y="944990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EXCHANGE_RATE</a:t>
                  </a:r>
                </a:p>
              </p:txBody>
            </p: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32328BC-9B81-4D38-86CC-5194E2E1371A}"/>
                  </a:ext>
                </a:extLst>
              </p:cNvPr>
              <p:cNvSpPr/>
              <p:nvPr/>
            </p:nvSpPr>
            <p:spPr>
              <a:xfrm rot="8188272">
                <a:off x="2952682" y="622538"/>
                <a:ext cx="3248199" cy="304873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F854C2EA-85CC-4B0D-AE6A-E7CB60710F9E}"/>
                </a:ext>
              </a:extLst>
            </p:cNvPr>
            <p:cNvSpPr/>
            <p:nvPr/>
          </p:nvSpPr>
          <p:spPr>
            <a:xfrm rot="14411853">
              <a:off x="4035239" y="3512380"/>
              <a:ext cx="1065628" cy="1179803"/>
            </a:xfrm>
            <a:prstGeom prst="arc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561E9DF-71FF-4692-9845-0904B32B3006}"/>
              </a:ext>
            </a:extLst>
          </p:cNvPr>
          <p:cNvSpPr txBox="1"/>
          <p:nvPr/>
        </p:nvSpPr>
        <p:spPr>
          <a:xfrm>
            <a:off x="2360514" y="4498616"/>
            <a:ext cx="554017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CLS_PRC_BY_DT </a:t>
            </a:r>
            <a:r>
              <a:rPr lang="ko-KR" altLang="en-US" sz="1300" dirty="0"/>
              <a:t>테이블에 </a:t>
            </a:r>
            <a:r>
              <a:rPr lang="en-US" altLang="ko-KR" sz="1300" dirty="0"/>
              <a:t>‘</a:t>
            </a:r>
            <a:r>
              <a:rPr lang="ko-KR" altLang="en-US" sz="1300" dirty="0"/>
              <a:t>원화환산금</a:t>
            </a:r>
            <a:r>
              <a:rPr lang="en-US" altLang="ko-KR" sz="1300" dirty="0"/>
              <a:t>’</a:t>
            </a:r>
            <a:r>
              <a:rPr lang="ko-KR" altLang="en-US" sz="1300" dirty="0"/>
              <a:t>컬럼을 생성하는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단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특정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에 대한 환율이 존재하지 않는다면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</a:rPr>
              <a:t> 해당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보다 이전 일자 중 가장 최근 일자의 환율을 사용할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35932</TotalTime>
  <Words>1503</Words>
  <Application>Microsoft Office PowerPoint</Application>
  <PresentationFormat>A4 용지(210x297mm)</PresentationFormat>
  <Paragraphs>275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2. SCALAR SUBQUERY</vt:lpstr>
      <vt:lpstr>2. SCALAR SUBQUERY</vt:lpstr>
      <vt:lpstr>2. SCALAR SUBQUERY</vt:lpstr>
      <vt:lpstr>2. SCALAR SUBQUERY</vt:lpstr>
      <vt:lpstr>3. CORRELATED SUBQUERY</vt:lpstr>
      <vt:lpstr>3. CORRELATED SUBQUERY</vt:lpstr>
      <vt:lpstr>3. CORRELATED SUBQUERY</vt:lpstr>
      <vt:lpstr>4. INLINE VIEW</vt:lpstr>
      <vt:lpstr>4. INLINE VIEW</vt:lpstr>
      <vt:lpstr>4. INLINE VIEW</vt:lpstr>
      <vt:lpstr>4. INLINE VIEW</vt:lpstr>
      <vt:lpstr>4. INLINE VIEW</vt:lpstr>
      <vt:lpstr>5. NESTED SUBQUERY</vt:lpstr>
      <vt:lpstr>5. NESTED SUBQUERY</vt:lpstr>
      <vt:lpstr>6. WITH</vt:lpstr>
      <vt:lpstr>6. WITH</vt:lpstr>
      <vt:lpstr>6. WITH</vt:lpstr>
      <vt:lpstr>1. 실행계획</vt:lpstr>
      <vt:lpstr>1. 실행계획</vt:lpstr>
      <vt:lpstr>2. 실행계획 해석 규칙</vt:lpstr>
      <vt:lpstr>2. 실행계획 해석 규칙</vt:lpstr>
      <vt:lpstr>2. 실행계획 해석 규칙</vt:lpstr>
      <vt:lpstr>3. SCAN OPERATION</vt:lpstr>
      <vt:lpstr>3. SCAN OPERATION</vt:lpstr>
      <vt:lpstr>3. SCAN OPERATION</vt:lpstr>
      <vt:lpstr>3. JOIN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 </cp:lastModifiedBy>
  <cp:revision>2154</cp:revision>
  <cp:lastPrinted>2021-04-15T22:05:41Z</cp:lastPrinted>
  <dcterms:created xsi:type="dcterms:W3CDTF">2019-01-18T00:21:41Z</dcterms:created>
  <dcterms:modified xsi:type="dcterms:W3CDTF">2021-10-15T04:01:37Z</dcterms:modified>
</cp:coreProperties>
</file>