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2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260DF0-06B3-43A1-A40F-1A11539DCCFB}">
          <p14:sldIdLst>
            <p14:sldId id="256"/>
            <p14:sldId id="257"/>
            <p14:sldId id="282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5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08" initials="o" lastIdx="2" clrIdx="0">
    <p:extLst>
      <p:ext uri="{19B8F6BF-5375-455C-9EA6-DF929625EA0E}">
        <p15:presenceInfo xmlns:p15="http://schemas.microsoft.com/office/powerpoint/2012/main" userId="olivia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000"/>
    <a:srgbClr val="CC720E"/>
    <a:srgbClr val="FF89E6"/>
    <a:srgbClr val="2806BA"/>
    <a:srgbClr val="AEAEAE"/>
    <a:srgbClr val="C43A30"/>
    <a:srgbClr val="5F9094"/>
    <a:srgbClr val="B99038"/>
    <a:srgbClr val="A46C37"/>
    <a:srgbClr val="89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6362" autoAdjust="0"/>
  </p:normalViewPr>
  <p:slideViewPr>
    <p:cSldViewPr snapToGrid="0">
      <p:cViewPr varScale="1">
        <p:scale>
          <a:sx n="114" d="100"/>
          <a:sy n="114" d="100"/>
        </p:scale>
        <p:origin x="1686" y="108"/>
      </p:cViewPr>
      <p:guideLst>
        <p:guide orient="horz" pos="3521"/>
        <p:guide orient="horz" pos="799"/>
        <p:guide pos="15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8A39DB1-8325-48EE-BEF6-3041915F6829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49E7E73-7698-474B-ACF3-C808A871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66" y="1511302"/>
            <a:ext cx="8275468" cy="757130"/>
          </a:xfrm>
          <a:ln w="25400">
            <a:noFill/>
          </a:ln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625" y="4241072"/>
            <a:ext cx="3706375" cy="978729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BF186-056B-48B7-9832-E1A98228A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9" y="6056569"/>
            <a:ext cx="1849718" cy="24762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825623" y="1420429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25623" y="2362932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786151" y="3190081"/>
            <a:ext cx="2333697" cy="477838"/>
          </a:xfrm>
        </p:spPr>
        <p:txBody>
          <a:bodyPr anchor="ctr"/>
          <a:lstStyle>
            <a:lvl1pPr algn="ctr">
              <a:defRPr sz="2000" b="1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3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24" y="2106114"/>
            <a:ext cx="4323425" cy="716993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15" y="698878"/>
            <a:ext cx="3604334" cy="115655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3080552"/>
          </a:xfrm>
        </p:spPr>
        <p:txBody>
          <a:bodyPr/>
          <a:lstStyle>
            <a:lvl1pPr marL="266700" indent="-266700">
              <a:buFont typeface="+mj-lt"/>
              <a:buAutoNum type="arabicPeriod"/>
              <a:defRPr sz="2000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201584" y="2175024"/>
            <a:ext cx="0" cy="594813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0315" y="1987118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31795" y="550416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5" y="72789"/>
            <a:ext cx="6489576" cy="369332"/>
          </a:xfrm>
        </p:spPr>
        <p:txBody>
          <a:bodyPr anchor="ctr">
            <a:noAutofit/>
          </a:bodyPr>
          <a:lstStyle>
            <a:lvl1pPr latinLnBrk="0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5" y="639192"/>
            <a:ext cx="9197266" cy="743420"/>
          </a:xfrm>
        </p:spPr>
        <p:txBody>
          <a:bodyPr tIns="46800" anchor="t" anchorCtr="0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100917"/>
            <a:ext cx="2459114" cy="3139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17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 anchor="ctr">
            <a:noAutofit/>
          </a:bodyPr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6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58283" y="2716568"/>
            <a:ext cx="7585692" cy="1429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End of</a:t>
            </a:r>
            <a:r>
              <a:rPr lang="en-US" altLang="ko-KR" sz="6600" b="1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 </a:t>
            </a:r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Document</a:t>
            </a:r>
            <a:endParaRPr lang="ko-KR" alt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97" y="95552"/>
            <a:ext cx="65720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(20pt.)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52" y="639193"/>
            <a:ext cx="9164298" cy="89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Governing</a:t>
            </a:r>
            <a:r>
              <a:rPr lang="ko-KR" altLang="en-US" dirty="0"/>
              <a:t> 입력</a:t>
            </a:r>
            <a:r>
              <a:rPr lang="en-US" altLang="ko-KR" dirty="0"/>
              <a:t> –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(16pt.)</a:t>
            </a:r>
          </a:p>
          <a:p>
            <a:pPr lvl="0"/>
            <a:r>
              <a:rPr lang="ko-KR" altLang="en-US" dirty="0"/>
              <a:t>내용 입력 </a:t>
            </a:r>
            <a:r>
              <a:rPr lang="en-US" altLang="ko-KR" dirty="0"/>
              <a:t>– </a:t>
            </a:r>
            <a:r>
              <a:rPr lang="ko-KR" altLang="en-US" dirty="0"/>
              <a:t>한글</a:t>
            </a:r>
            <a:r>
              <a:rPr lang="en-US" altLang="ko-KR" dirty="0"/>
              <a:t> 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(11~14pt.)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9346" y="6413028"/>
            <a:ext cx="102930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B166B3-33A6-45CA-B81B-F13BE7654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70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43AA-7169-42C2-94D5-2F91136F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·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상급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1AE-ACD7-4273-A0D2-F9A8EB00C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151" y="5111750"/>
            <a:ext cx="2333697" cy="477838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2021. 10. 18.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695939-0225-4104-909F-A0632BCA5C75}"/>
              </a:ext>
            </a:extLst>
          </p:cNvPr>
          <p:cNvGrpSpPr/>
          <p:nvPr/>
        </p:nvGrpSpPr>
        <p:grpSpPr>
          <a:xfrm>
            <a:off x="241898" y="1006378"/>
            <a:ext cx="5607436" cy="4614248"/>
            <a:chOff x="264857" y="1048323"/>
            <a:chExt cx="5607436" cy="461424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982309A-A76C-4928-96DA-7CD25FF5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009" y="1531667"/>
              <a:ext cx="5433520" cy="4130903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8CA5A5-2C56-43D6-8033-93BA6161041A}"/>
                </a:ext>
              </a:extLst>
            </p:cNvPr>
            <p:cNvSpPr/>
            <p:nvPr/>
          </p:nvSpPr>
          <p:spPr>
            <a:xfrm>
              <a:off x="273246" y="1380579"/>
              <a:ext cx="5599047" cy="42819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id="{14055A69-7D49-42EE-9E1D-F39DBD7C3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857" y="1048323"/>
              <a:ext cx="3088515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76E43F-511B-4554-AD6E-AC61F8CD476E}"/>
              </a:ext>
            </a:extLst>
          </p:cNvPr>
          <p:cNvSpPr txBox="1"/>
          <p:nvPr/>
        </p:nvSpPr>
        <p:spPr>
          <a:xfrm>
            <a:off x="5932097" y="1313466"/>
            <a:ext cx="3904723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CORRELATED SUBQ</a:t>
            </a:r>
            <a:r>
              <a:rPr lang="ko-KR" altLang="en-US" sz="1300" dirty="0"/>
              <a:t>를 중첩해서 사용함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중첩된 </a:t>
            </a:r>
            <a:r>
              <a:rPr lang="en-US" altLang="ko-KR" sz="1300" dirty="0"/>
              <a:t>CORRELATED SUBQ </a:t>
            </a:r>
            <a:r>
              <a:rPr lang="ko-KR" altLang="en-US" sz="1300" dirty="0"/>
              <a:t>중</a:t>
            </a:r>
            <a:r>
              <a:rPr lang="en-US" altLang="ko-KR" sz="1300" dirty="0"/>
              <a:t>, </a:t>
            </a:r>
            <a:r>
              <a:rPr lang="ko-KR" altLang="en-US" sz="1300" dirty="0"/>
              <a:t>안쪽에 위치한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CORRELATED SUBQ</a:t>
            </a:r>
            <a:r>
              <a:rPr lang="ko-KR" altLang="en-US" sz="1300" dirty="0"/>
              <a:t>를 먼저 해석하면 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4881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B3A7EA-DB69-457E-A488-35697F0D24D3}"/>
              </a:ext>
            </a:extLst>
          </p:cNvPr>
          <p:cNvGrpSpPr/>
          <p:nvPr/>
        </p:nvGrpSpPr>
        <p:grpSpPr>
          <a:xfrm>
            <a:off x="363984" y="662188"/>
            <a:ext cx="3105293" cy="5084558"/>
            <a:chOff x="241899" y="1006378"/>
            <a:chExt cx="3105293" cy="5084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250287" y="1338634"/>
              <a:ext cx="3096905" cy="4752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5" name="자유형 23">
              <a:extLst>
                <a:ext uri="{FF2B5EF4-FFF2-40B4-BE49-F238E27FC236}">
                  <a16:creationId xmlns:a16="http://schemas.microsoft.com/office/drawing/2014/main" id="{D62A1E1C-CFD2-4875-9DBB-8B8700B09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99" y="1006378"/>
              <a:ext cx="1754682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3408C1-7359-4E06-B8E4-59CEBFD0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140" y="1455445"/>
              <a:ext cx="2743200" cy="2638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56EF4C-D9B1-47A2-8980-3254AFB6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0" y="4093870"/>
              <a:ext cx="1838325" cy="18859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FF33FF-9B54-4A93-8EEA-66899BCD03B7}"/>
              </a:ext>
            </a:extLst>
          </p:cNvPr>
          <p:cNvSpPr txBox="1"/>
          <p:nvPr/>
        </p:nvSpPr>
        <p:spPr>
          <a:xfrm>
            <a:off x="3859886" y="1567887"/>
            <a:ext cx="5496889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해당 결과를 기반으로</a:t>
            </a:r>
            <a:r>
              <a:rPr lang="en-US" altLang="ko-KR" sz="1200" dirty="0"/>
              <a:t> A_CNT,</a:t>
            </a:r>
            <a:r>
              <a:rPr lang="ko-KR" altLang="en-US" sz="1200" dirty="0"/>
              <a:t> </a:t>
            </a:r>
            <a:r>
              <a:rPr lang="en-US" altLang="ko-KR" sz="1200" dirty="0"/>
              <a:t>B_CNT,</a:t>
            </a:r>
            <a:r>
              <a:rPr lang="ko-KR" altLang="en-US" sz="1200" dirty="0"/>
              <a:t> </a:t>
            </a:r>
            <a:r>
              <a:rPr lang="en-US" altLang="ko-KR" sz="1200" dirty="0"/>
              <a:t>C_CNT, D_CNT, F_CNT</a:t>
            </a:r>
            <a:r>
              <a:rPr lang="ko-KR" altLang="en-US" sz="1200" dirty="0"/>
              <a:t>컬럼을 생성하여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최종 </a:t>
            </a:r>
            <a:r>
              <a:rPr lang="en-US" altLang="ko-KR" sz="1200" dirty="0"/>
              <a:t>PIVOT_TABLE</a:t>
            </a:r>
            <a:r>
              <a:rPr lang="ko-KR" altLang="en-US" sz="1200" dirty="0"/>
              <a:t>을 만들기 위한 </a:t>
            </a:r>
            <a:r>
              <a:rPr lang="en-US" altLang="ko-KR" sz="1200" dirty="0"/>
              <a:t>TMP_PIVOT_TABLE</a:t>
            </a:r>
            <a:r>
              <a:rPr lang="ko-KR" altLang="en-US" sz="1200" dirty="0"/>
              <a:t>을 산출하는 방법은</a:t>
            </a:r>
            <a:r>
              <a:rPr lang="en-US" altLang="ko-KR" sz="1200" dirty="0"/>
              <a:t>?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F3AFDC0E-C2CB-4800-82D1-AF82C67559E7}"/>
              </a:ext>
            </a:extLst>
          </p:cNvPr>
          <p:cNvSpPr/>
          <p:nvPr/>
        </p:nvSpPr>
        <p:spPr>
          <a:xfrm rot="18398791">
            <a:off x="3410122" y="1484450"/>
            <a:ext cx="699118" cy="686475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A8701E3A-76E2-4977-A977-9993E4C9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94983"/>
              </p:ext>
            </p:extLst>
          </p:nvPr>
        </p:nvGraphicFramePr>
        <p:xfrm>
          <a:off x="4243716" y="2404036"/>
          <a:ext cx="466028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14">
                  <a:extLst>
                    <a:ext uri="{9D8B030D-6E8A-4147-A177-3AD203B41FA5}">
                      <a16:colId xmlns:a16="http://schemas.microsoft.com/office/drawing/2014/main" val="3358441181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233423835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51779340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284001541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1198661538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774359046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A_CNT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B_CNT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F_CNT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4195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6994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7201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6084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876657"/>
                  </a:ext>
                </a:extLst>
              </a:tr>
            </a:tbl>
          </a:graphicData>
        </a:graphic>
      </p:graphicFrame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D8F358C-9FCA-484F-9719-07861452900C}"/>
              </a:ext>
            </a:extLst>
          </p:cNvPr>
          <p:cNvSpPr/>
          <p:nvPr/>
        </p:nvSpPr>
        <p:spPr>
          <a:xfrm>
            <a:off x="6531616" y="400900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B0C06A8A-07F5-4090-8A21-260702EF04FA}"/>
              </a:ext>
            </a:extLst>
          </p:cNvPr>
          <p:cNvSpPr/>
          <p:nvPr/>
        </p:nvSpPr>
        <p:spPr>
          <a:xfrm>
            <a:off x="6531616" y="4185536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D8B8F18-1BC0-4F83-94FC-B5E0A34847BC}"/>
              </a:ext>
            </a:extLst>
          </p:cNvPr>
          <p:cNvSpPr/>
          <p:nvPr/>
        </p:nvSpPr>
        <p:spPr>
          <a:xfrm>
            <a:off x="6531616" y="436207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9" y="888931"/>
            <a:ext cx="7915949" cy="4169629"/>
            <a:chOff x="372374" y="939266"/>
            <a:chExt cx="7915949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4" y="939266"/>
              <a:ext cx="7915949" cy="4169629"/>
              <a:chOff x="247274" y="1006378"/>
              <a:chExt cx="5071346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50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7" y="888931"/>
            <a:ext cx="7915951" cy="4169629"/>
            <a:chOff x="372372" y="939266"/>
            <a:chExt cx="7915951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2" y="939266"/>
              <a:ext cx="7915951" cy="4169629"/>
              <a:chOff x="247273" y="1006378"/>
              <a:chExt cx="5071347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3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71D0F9-C78B-4F49-A8DF-A0D9FAB3BA58}"/>
              </a:ext>
            </a:extLst>
          </p:cNvPr>
          <p:cNvSpPr txBox="1"/>
          <p:nvPr/>
        </p:nvSpPr>
        <p:spPr>
          <a:xfrm>
            <a:off x="1161075" y="5587405"/>
            <a:ext cx="684905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</a:t>
            </a:r>
            <a:r>
              <a:rPr lang="en-US" altLang="ko-KR" sz="1500" dirty="0"/>
              <a:t>TMP_PIVOT_TABLE</a:t>
            </a:r>
            <a:r>
              <a:rPr lang="ko-KR" altLang="en-US" sz="1500" dirty="0"/>
              <a:t>을 기반으로</a:t>
            </a:r>
            <a:r>
              <a:rPr lang="en-US" altLang="ko-KR" sz="1500" dirty="0"/>
              <a:t>, FINAL_PIVOT_TABLE</a:t>
            </a:r>
            <a:r>
              <a:rPr lang="ko-KR" altLang="en-US" sz="1500" dirty="0"/>
              <a:t>을 생성하는 방법은</a:t>
            </a:r>
            <a:r>
              <a:rPr lang="en-US" altLang="ko-KR" sz="1500" dirty="0"/>
              <a:t>?</a:t>
            </a: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954B80F3-E5EB-450F-B6F5-1F6C1BB1127D}"/>
              </a:ext>
            </a:extLst>
          </p:cNvPr>
          <p:cNvSpPr/>
          <p:nvPr/>
        </p:nvSpPr>
        <p:spPr>
          <a:xfrm rot="13002342">
            <a:off x="1364966" y="4902424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64D558-3EA1-4513-9FA4-66DA304D230B}"/>
              </a:ext>
            </a:extLst>
          </p:cNvPr>
          <p:cNvGrpSpPr/>
          <p:nvPr/>
        </p:nvGrpSpPr>
        <p:grpSpPr>
          <a:xfrm>
            <a:off x="363984" y="796652"/>
            <a:ext cx="3925119" cy="4974974"/>
            <a:chOff x="579769" y="888931"/>
            <a:chExt cx="3925119" cy="497497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579769" y="888931"/>
              <a:ext cx="3925119" cy="4974974"/>
              <a:chOff x="247274" y="1006378"/>
              <a:chExt cx="2514624" cy="586580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2511611" cy="5533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0957E2-39BA-43CF-BBCB-B9474AC5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47" y="1298314"/>
              <a:ext cx="2846955" cy="37602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7B6769-F938-4592-800B-2AF2D456B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047" y="5177098"/>
              <a:ext cx="3657600" cy="590550"/>
            </a:xfrm>
            <a:prstGeom prst="rect">
              <a:avLst/>
            </a:prstGeom>
          </p:spPr>
        </p:pic>
      </p:grpSp>
      <p:sp>
        <p:nvSpPr>
          <p:cNvPr id="18" name="원호 17">
            <a:extLst>
              <a:ext uri="{FF2B5EF4-FFF2-40B4-BE49-F238E27FC236}">
                <a16:creationId xmlns:a16="http://schemas.microsoft.com/office/drawing/2014/main" id="{17C3D1B0-38F0-408A-B56E-72E75252FBC3}"/>
              </a:ext>
            </a:extLst>
          </p:cNvPr>
          <p:cNvSpPr/>
          <p:nvPr/>
        </p:nvSpPr>
        <p:spPr>
          <a:xfrm rot="19523944">
            <a:off x="4114631" y="1314253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4EF76-54A4-4514-A7D8-DA8182FF4FA1}"/>
              </a:ext>
            </a:extLst>
          </p:cNvPr>
          <p:cNvSpPr txBox="1"/>
          <p:nvPr/>
        </p:nvSpPr>
        <p:spPr>
          <a:xfrm>
            <a:off x="4393524" y="1570272"/>
            <a:ext cx="5257465" cy="24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중첩해서 사용하여</a:t>
            </a:r>
            <a:r>
              <a:rPr lang="en-US" altLang="ko-KR" sz="1300" dirty="0"/>
              <a:t>, </a:t>
            </a:r>
            <a:r>
              <a:rPr lang="ko-KR" altLang="en-US" sz="1300" dirty="0"/>
              <a:t>최종 </a:t>
            </a:r>
            <a:r>
              <a:rPr lang="en-US" altLang="ko-KR" sz="1300" dirty="0"/>
              <a:t>PIVOT_TABLE</a:t>
            </a:r>
            <a:r>
              <a:rPr lang="ko-KR" altLang="en-US" sz="1300" dirty="0"/>
              <a:t>을 산출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특정 쿼리에 여러 번의 연산과정이 포함돼야 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해당 쿼리를 중첩된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로 작성하면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쿼리 테스트 시 중간 연산과정을 확인하기 쉬워 짐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이런 이점을 활용하여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하나의 </a:t>
            </a:r>
            <a:r>
              <a:rPr lang="en-US" altLang="ko-KR" sz="1300" b="1" dirty="0">
                <a:solidFill>
                  <a:srgbClr val="FF0000"/>
                </a:solidFill>
              </a:rPr>
              <a:t>MAIN QUERY</a:t>
            </a:r>
            <a:r>
              <a:rPr lang="ko-KR" altLang="en-US" sz="1300" b="1" dirty="0">
                <a:solidFill>
                  <a:srgbClr val="FF0000"/>
                </a:solidFill>
              </a:rPr>
              <a:t>로 결과를 산출할 수 있음에도 불구하고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여러 </a:t>
            </a:r>
            <a:r>
              <a:rPr lang="en-US" altLang="ko-KR" sz="1300" b="1" dirty="0">
                <a:solidFill>
                  <a:srgbClr val="FF0000"/>
                </a:solidFill>
              </a:rPr>
              <a:t>INLINE VIEW</a:t>
            </a:r>
            <a:r>
              <a:rPr lang="ko-KR" altLang="en-US" sz="1300" b="1" dirty="0">
                <a:solidFill>
                  <a:srgbClr val="FF0000"/>
                </a:solidFill>
              </a:rPr>
              <a:t>로 구성하는 것은 추천하지 않음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VIEW</a:t>
            </a:r>
            <a:r>
              <a:rPr lang="ko-KR" altLang="en-US" sz="1300" b="1" dirty="0">
                <a:solidFill>
                  <a:srgbClr val="FF0000"/>
                </a:solidFill>
              </a:rPr>
              <a:t>의 개수가 늘어날수록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속도 저하가 발생함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9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1F6BB2-9345-4479-8828-ED760F80412C}"/>
              </a:ext>
            </a:extLst>
          </p:cNvPr>
          <p:cNvGrpSpPr/>
          <p:nvPr/>
        </p:nvGrpSpPr>
        <p:grpSpPr>
          <a:xfrm>
            <a:off x="3350465" y="732055"/>
            <a:ext cx="2857388" cy="4504656"/>
            <a:chOff x="363984" y="717179"/>
            <a:chExt cx="2857388" cy="45046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368687" y="1082331"/>
              <a:ext cx="2852685" cy="4139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5DD4E8-BB49-4A37-9BCE-E3DB1BFB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1" y="1211379"/>
              <a:ext cx="1714500" cy="16668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53DDCC-D709-4E68-B5E1-F4D198E5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51" y="3011185"/>
              <a:ext cx="2543175" cy="2076450"/>
            </a:xfrm>
            <a:prstGeom prst="rect">
              <a:avLst/>
            </a:prstGeom>
          </p:spPr>
        </p:pic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4CBF6921-4D32-4F7B-965E-158D9DC18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17179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60BE3A-B1DD-4AF0-ADCD-AB090006C91C}"/>
              </a:ext>
            </a:extLst>
          </p:cNvPr>
          <p:cNvGrpSpPr/>
          <p:nvPr/>
        </p:nvGrpSpPr>
        <p:grpSpPr>
          <a:xfrm>
            <a:off x="254020" y="732055"/>
            <a:ext cx="2861074" cy="5115001"/>
            <a:chOff x="3518268" y="695508"/>
            <a:chExt cx="2861074" cy="51150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38E9B6-E4B1-458F-B178-CD692789E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1104135"/>
              <a:ext cx="1708097" cy="241343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2D69C83-1193-449A-9A0E-41DB35B96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3616287"/>
              <a:ext cx="2590800" cy="20955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4F9EED-A045-487F-A9DF-730FC840FBA0}"/>
                </a:ext>
              </a:extLst>
            </p:cNvPr>
            <p:cNvSpPr/>
            <p:nvPr/>
          </p:nvSpPr>
          <p:spPr>
            <a:xfrm>
              <a:off x="3526657" y="1066888"/>
              <a:ext cx="2852685" cy="4743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" name="자유형 23">
              <a:extLst>
                <a:ext uri="{FF2B5EF4-FFF2-40B4-BE49-F238E27FC236}">
                  <a16:creationId xmlns:a16="http://schemas.microsoft.com/office/drawing/2014/main" id="{F8F965B6-6B3A-4C96-AEC0-86A97E7154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18268" y="695508"/>
              <a:ext cx="195037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INLINE VIEW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생성 후 </a:t>
              </a: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FE3FD1-C74C-418B-8EF4-181E24513EC8}"/>
              </a:ext>
            </a:extLst>
          </p:cNvPr>
          <p:cNvSpPr txBox="1"/>
          <p:nvPr/>
        </p:nvSpPr>
        <p:spPr>
          <a:xfrm>
            <a:off x="6120277" y="1013317"/>
            <a:ext cx="3703643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두 </a:t>
            </a:r>
            <a:r>
              <a:rPr lang="en-US" altLang="ko-KR" sz="1200" dirty="0"/>
              <a:t>QUERY</a:t>
            </a:r>
            <a:r>
              <a:rPr lang="ko-KR" altLang="en-US" sz="1200" dirty="0"/>
              <a:t>의 결과는 동일함</a:t>
            </a:r>
            <a:endParaRPr lang="en-US" altLang="ko-KR" sz="1200" dirty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그러나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INLINE VIEW</a:t>
            </a:r>
            <a:r>
              <a:rPr lang="ko-KR" altLang="en-US" sz="1200" dirty="0"/>
              <a:t>를 사용한 왼쪽 로직보다</a:t>
            </a:r>
            <a:r>
              <a:rPr lang="en-US" altLang="ko-KR" sz="1200" dirty="0"/>
              <a:t>,</a:t>
            </a:r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MAIN QUERY</a:t>
            </a:r>
            <a:r>
              <a:rPr lang="ko-KR" altLang="en-US" sz="1200" dirty="0"/>
              <a:t>만 활용한 오른쪽 로직이 더 빨리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수행될 확률이 높음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6541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C1CDF-7BDE-467C-B6D7-47B20DD86B7E}"/>
              </a:ext>
            </a:extLst>
          </p:cNvPr>
          <p:cNvGrpSpPr/>
          <p:nvPr/>
        </p:nvGrpSpPr>
        <p:grpSpPr>
          <a:xfrm>
            <a:off x="1135943" y="1213394"/>
            <a:ext cx="2464013" cy="4252857"/>
            <a:chOff x="530857" y="1225155"/>
            <a:chExt cx="2464013" cy="4252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4F540F-379E-427F-A479-F2A2D3AA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627" y="1790044"/>
              <a:ext cx="1457325" cy="12477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0D29E3-54D1-446E-88B1-3FD57706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27" y="3187729"/>
              <a:ext cx="2200275" cy="207645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00EEDB-9D7E-49CC-8E42-2DE61A697E8D}"/>
                </a:ext>
              </a:extLst>
            </p:cNvPr>
            <p:cNvSpPr/>
            <p:nvPr/>
          </p:nvSpPr>
          <p:spPr>
            <a:xfrm>
              <a:off x="539245" y="1593822"/>
              <a:ext cx="2455625" cy="3884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자유형 23">
              <a:extLst>
                <a:ext uri="{FF2B5EF4-FFF2-40B4-BE49-F238E27FC236}">
                  <a16:creationId xmlns:a16="http://schemas.microsoft.com/office/drawing/2014/main" id="{845CAB12-C7D5-41DE-97EC-27E412B69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30857" y="1225155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2F0BD-CEE0-409A-8600-832720CDC077}"/>
              </a:ext>
            </a:extLst>
          </p:cNvPr>
          <p:cNvGrpSpPr/>
          <p:nvPr/>
        </p:nvGrpSpPr>
        <p:grpSpPr>
          <a:xfrm>
            <a:off x="3913019" y="1213394"/>
            <a:ext cx="1666969" cy="1812645"/>
            <a:chOff x="3543903" y="1225174"/>
            <a:chExt cx="1666969" cy="18126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928AA3-B514-482F-B66B-682A0D530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821" y="1790044"/>
              <a:ext cx="1543050" cy="4381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B76F518-BC96-47DF-81CB-CF168E60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2318063"/>
              <a:ext cx="1247775" cy="57150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7861C1-F280-4836-829C-CB28BAF51EBD}"/>
                </a:ext>
              </a:extLst>
            </p:cNvPr>
            <p:cNvSpPr/>
            <p:nvPr/>
          </p:nvSpPr>
          <p:spPr>
            <a:xfrm>
              <a:off x="3552292" y="1595134"/>
              <a:ext cx="1658580" cy="14426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9" name="자유형 23">
              <a:extLst>
                <a:ext uri="{FF2B5EF4-FFF2-40B4-BE49-F238E27FC236}">
                  <a16:creationId xmlns:a16="http://schemas.microsoft.com/office/drawing/2014/main" id="{54BE18F7-E2DA-4507-88D4-CDA4C50A93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43903" y="1225174"/>
              <a:ext cx="895443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BEST_EMP</a:t>
              </a:r>
            </a:p>
          </p:txBody>
        </p:sp>
      </p:grpSp>
      <p:sp>
        <p:nvSpPr>
          <p:cNvPr id="31" name="원호 30">
            <a:extLst>
              <a:ext uri="{FF2B5EF4-FFF2-40B4-BE49-F238E27FC236}">
                <a16:creationId xmlns:a16="http://schemas.microsoft.com/office/drawing/2014/main" id="{F10A90C8-7279-446C-B933-6948C108CF04}"/>
              </a:ext>
            </a:extLst>
          </p:cNvPr>
          <p:cNvSpPr/>
          <p:nvPr/>
        </p:nvSpPr>
        <p:spPr>
          <a:xfrm rot="9092436">
            <a:off x="3546359" y="4126407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AF31A-2DB3-4EF0-94C9-AB049AB5FC67}"/>
              </a:ext>
            </a:extLst>
          </p:cNvPr>
          <p:cNvSpPr txBox="1"/>
          <p:nvPr/>
        </p:nvSpPr>
        <p:spPr>
          <a:xfrm>
            <a:off x="4234133" y="4435970"/>
            <a:ext cx="4873450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결과에 </a:t>
            </a:r>
            <a:r>
              <a:rPr lang="en-US" altLang="ko-KR" sz="1500" dirty="0"/>
              <a:t>NESTED SUBQUERY</a:t>
            </a:r>
            <a:r>
              <a:rPr lang="ko-KR" altLang="en-US" sz="1500" dirty="0"/>
              <a:t>를 사용하여</a:t>
            </a:r>
            <a:r>
              <a:rPr lang="en-US" altLang="ko-KR" sz="15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‘</a:t>
            </a:r>
            <a:r>
              <a:rPr lang="ko-KR" altLang="en-US" sz="1500" dirty="0"/>
              <a:t>최고 직원</a:t>
            </a:r>
            <a:r>
              <a:rPr lang="en-US" altLang="ko-KR" sz="1500" dirty="0"/>
              <a:t>’</a:t>
            </a:r>
            <a:r>
              <a:rPr lang="ko-KR" altLang="en-US" sz="1500" dirty="0"/>
              <a:t>으로 선정된 직원 정보만 조회하는 방법은</a:t>
            </a:r>
            <a:r>
              <a:rPr lang="en-US" altLang="ko-KR" sz="1500" dirty="0"/>
              <a:t>?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3901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89A32A-5087-484E-8109-667F1C356645}"/>
              </a:ext>
            </a:extLst>
          </p:cNvPr>
          <p:cNvGrpSpPr/>
          <p:nvPr/>
        </p:nvGrpSpPr>
        <p:grpSpPr>
          <a:xfrm>
            <a:off x="481600" y="1394472"/>
            <a:ext cx="6850377" cy="3895223"/>
            <a:chOff x="481601" y="811001"/>
            <a:chExt cx="5716158" cy="33980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465D9E-1A1C-42BE-B253-BBD314B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534" y="1291861"/>
              <a:ext cx="5610225" cy="17240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F6D81F-4110-4584-95D4-E980556A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534" y="3303121"/>
              <a:ext cx="3134873" cy="81373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46D4DF7-15A3-4CCB-8D14-C4B3E353E8B1}"/>
                </a:ext>
              </a:extLst>
            </p:cNvPr>
            <p:cNvSpPr/>
            <p:nvPr/>
          </p:nvSpPr>
          <p:spPr>
            <a:xfrm>
              <a:off x="489990" y="1179390"/>
              <a:ext cx="5707769" cy="3029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4B3505BB-BDA7-415D-8CE1-2D57E1A917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1601" y="811001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NESTED SUBQ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4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10E-A8BB-4CE4-856F-EC9B581E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Contents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1D89-EEA5-417F-93D8-D5301646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Oracle SQL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1BAE1-06A8-4FB2-801E-42E679D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150660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SUBQUERY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buAutoNum type="romanUcPeriod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실행계획 해석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9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DC90-8739-4034-9C72-9415D8188AB0}"/>
              </a:ext>
            </a:extLst>
          </p:cNvPr>
          <p:cNvSpPr txBox="1"/>
          <p:nvPr/>
        </p:nvSpPr>
        <p:spPr>
          <a:xfrm>
            <a:off x="363984" y="855677"/>
            <a:ext cx="8356839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SUBQUERY(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) : </a:t>
            </a:r>
            <a:r>
              <a:rPr lang="ko-KR" altLang="en-US" sz="1200" dirty="0"/>
              <a:t>하나의 </a:t>
            </a:r>
            <a:r>
              <a:rPr lang="en-US" altLang="ko-KR" sz="1200" dirty="0"/>
              <a:t>SQL </a:t>
            </a:r>
            <a:r>
              <a:rPr lang="ko-KR" altLang="en-US" sz="1200" dirty="0"/>
              <a:t>문장 내에서 괄호로 묶인 별도의 </a:t>
            </a:r>
            <a:r>
              <a:rPr lang="en-US" altLang="ko-KR" sz="1200" dirty="0"/>
              <a:t>Query Block(</a:t>
            </a:r>
            <a:r>
              <a:rPr lang="ko-KR" altLang="en-US" sz="1200" dirty="0"/>
              <a:t>쿼리 블록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서브쿼리</a:t>
            </a:r>
            <a:r>
              <a:rPr lang="ko-KR" altLang="en-US" sz="1200" dirty="0"/>
              <a:t> 종류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1. SCALAR SUBQUERY : </a:t>
            </a:r>
            <a:r>
              <a:rPr lang="ko-KR" altLang="en-US" sz="1200" dirty="0"/>
              <a:t>한 레코드당 정확히 하나의 컬럼 </a:t>
            </a:r>
            <a:r>
              <a:rPr lang="ko-KR" altLang="en-US" sz="1200" dirty="0" err="1"/>
              <a:t>값만을</a:t>
            </a:r>
            <a:r>
              <a:rPr lang="ko-KR" altLang="en-US" sz="1200" dirty="0"/>
              <a:t> 반환하기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SELECT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2. INLINE VIEW          : FROM</a:t>
            </a:r>
            <a:r>
              <a:rPr lang="ko-KR" altLang="en-US" sz="1200" dirty="0"/>
              <a:t>절에 나타나는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3. NESTED SUBQUERY : </a:t>
            </a:r>
            <a:r>
              <a:rPr lang="ko-KR" altLang="en-US" sz="1200" dirty="0"/>
              <a:t>결과집합을 한정하기 위해 </a:t>
            </a:r>
            <a:r>
              <a:rPr lang="en-US" altLang="ko-KR" sz="1200" dirty="0"/>
              <a:t>WHERE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4348A-13E5-4356-9401-5115AAB051B7}"/>
              </a:ext>
            </a:extLst>
          </p:cNvPr>
          <p:cNvGrpSpPr/>
          <p:nvPr/>
        </p:nvGrpSpPr>
        <p:grpSpPr>
          <a:xfrm>
            <a:off x="606847" y="2699821"/>
            <a:ext cx="6419850" cy="3218633"/>
            <a:chOff x="481012" y="2672451"/>
            <a:chExt cx="6419850" cy="32186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2A8635-5B4A-451C-A384-D99B63ED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2672451"/>
              <a:ext cx="6353175" cy="8858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15A1DF-909F-4835-BAEC-EF472779A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12" y="3876955"/>
              <a:ext cx="6419850" cy="800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78A0D3-98F3-4E09-9B16-8F5E56A6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87" y="4995734"/>
              <a:ext cx="628650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53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271705" y="790965"/>
            <a:ext cx="2773499" cy="4024316"/>
            <a:chOff x="271705" y="790965"/>
            <a:chExt cx="2773499" cy="40243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F45C27-96DE-433C-856F-EC61C07E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34F812-32CF-4C2E-B4B7-49A6A2D3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37803E-CA90-41E1-8152-9A621ADB93CD}"/>
              </a:ext>
            </a:extLst>
          </p:cNvPr>
          <p:cNvGrpSpPr/>
          <p:nvPr/>
        </p:nvGrpSpPr>
        <p:grpSpPr>
          <a:xfrm>
            <a:off x="3624822" y="790965"/>
            <a:ext cx="2355091" cy="2120016"/>
            <a:chOff x="3777261" y="790965"/>
            <a:chExt cx="2355091" cy="21200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DFFDE6-38D8-4D4A-871E-7CC5389D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6340" y="1365530"/>
              <a:ext cx="1781175" cy="352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C223A6-3A89-4100-8266-0097A19F51ED}"/>
                </a:ext>
              </a:extLst>
            </p:cNvPr>
            <p:cNvSpPr/>
            <p:nvPr/>
          </p:nvSpPr>
          <p:spPr>
            <a:xfrm>
              <a:off x="3777261" y="1159197"/>
              <a:ext cx="2355091" cy="175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92B829F5-D030-4D1E-9D52-2ED121E176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77418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STD_DT_TABLE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8845F6-BC9E-4B4B-9CF9-6776FFB9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6340" y="1839974"/>
              <a:ext cx="1609725" cy="9429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2302E5-8C4C-4026-B22B-EA8ACBBBFA83}"/>
              </a:ext>
            </a:extLst>
          </p:cNvPr>
          <p:cNvGrpSpPr/>
          <p:nvPr/>
        </p:nvGrpSpPr>
        <p:grpSpPr>
          <a:xfrm>
            <a:off x="3045204" y="2917970"/>
            <a:ext cx="2516695" cy="2216255"/>
            <a:chOff x="3045204" y="2917970"/>
            <a:chExt cx="2516695" cy="221625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7D5200-58A1-43C8-8754-542176AEB36D}"/>
                </a:ext>
              </a:extLst>
            </p:cNvPr>
            <p:cNvCxnSpPr/>
            <p:nvPr/>
          </p:nvCxnSpPr>
          <p:spPr>
            <a:xfrm>
              <a:off x="3045204" y="3808602"/>
              <a:ext cx="1677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E768DDD-1614-46C7-9C57-736624FC22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002" y="2917970"/>
              <a:ext cx="0" cy="8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AE87E213-DFE3-4E23-A1C6-7FD945799C79}"/>
                </a:ext>
              </a:extLst>
            </p:cNvPr>
            <p:cNvSpPr/>
            <p:nvPr/>
          </p:nvSpPr>
          <p:spPr>
            <a:xfrm>
              <a:off x="3884105" y="3808765"/>
              <a:ext cx="1677794" cy="132546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C08CC11-BD12-4296-A567-4D00E451AACA}"/>
              </a:ext>
            </a:extLst>
          </p:cNvPr>
          <p:cNvSpPr txBox="1"/>
          <p:nvPr/>
        </p:nvSpPr>
        <p:spPr>
          <a:xfrm>
            <a:off x="3073866" y="4489380"/>
            <a:ext cx="6733446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는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에 산출된 </a:t>
            </a:r>
            <a:r>
              <a:rPr lang="ko-KR" altLang="en-US" sz="1300" dirty="0" err="1"/>
              <a:t>학생별</a:t>
            </a:r>
            <a:r>
              <a:rPr lang="en-US" altLang="ko-KR" sz="1300" dirty="0"/>
              <a:t>&amp;</a:t>
            </a:r>
            <a:r>
              <a:rPr lang="ko-KR" altLang="en-US" sz="1300" dirty="0"/>
              <a:t>과목별 점수임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이에 따라</a:t>
            </a:r>
            <a:r>
              <a:rPr lang="en-US" altLang="ko-KR" sz="1300" dirty="0"/>
              <a:t> SCALAR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  <a:r>
              <a:rPr lang="ko-KR" altLang="en-US" sz="1300" dirty="0"/>
              <a:t> 해당 결과에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의 종강일자를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추가하는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(</a:t>
            </a:r>
            <a:r>
              <a:rPr lang="ko-KR" altLang="en-US" sz="1300" b="1" dirty="0">
                <a:solidFill>
                  <a:srgbClr val="FF0000"/>
                </a:solidFill>
              </a:rPr>
              <a:t>반드시 </a:t>
            </a:r>
            <a:r>
              <a:rPr lang="en-US" altLang="ko-KR" sz="1300" b="1" dirty="0">
                <a:solidFill>
                  <a:srgbClr val="FF0000"/>
                </a:solidFill>
              </a:rPr>
              <a:t>SCALAR SUBQUERY</a:t>
            </a:r>
            <a:r>
              <a:rPr lang="ko-KR" altLang="en-US" sz="1300" b="1" dirty="0">
                <a:solidFill>
                  <a:srgbClr val="FF0000"/>
                </a:solidFill>
              </a:rPr>
              <a:t>를 활용하여 결과를 나타낼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79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666144" y="1135072"/>
            <a:ext cx="5885658" cy="3730544"/>
            <a:chOff x="275726" y="804561"/>
            <a:chExt cx="2769478" cy="483284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4478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5726" y="804561"/>
              <a:ext cx="969531" cy="360001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SUBQUERY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활용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CB9A477-2ED1-4006-9553-998E8E85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8" y="1642145"/>
            <a:ext cx="5648325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3ED0F5-C292-45E2-BF89-7DE7DFD1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0" y="3597235"/>
            <a:ext cx="3663891" cy="10468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0B87FF-A731-41B9-A9DF-26A47D20812A}"/>
              </a:ext>
            </a:extLst>
          </p:cNvPr>
          <p:cNvSpPr txBox="1"/>
          <p:nvPr/>
        </p:nvSpPr>
        <p:spPr>
          <a:xfrm>
            <a:off x="603664" y="5033852"/>
            <a:ext cx="6013377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에 의해서 반드시 </a:t>
            </a:r>
            <a:r>
              <a:rPr lang="en-US" altLang="ko-KR" sz="1300" dirty="0"/>
              <a:t>‘</a:t>
            </a:r>
            <a:r>
              <a:rPr lang="ko-KR" altLang="en-US" sz="1300" dirty="0"/>
              <a:t>한 컬럼의 한 레코드</a:t>
            </a:r>
            <a:r>
              <a:rPr lang="en-US" altLang="ko-KR" sz="1300" dirty="0"/>
              <a:t>’</a:t>
            </a:r>
            <a:r>
              <a:rPr lang="ko-KR" altLang="en-US" sz="1300" dirty="0"/>
              <a:t>가 반환돼야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그렇지 않을 경우</a:t>
            </a:r>
            <a:r>
              <a:rPr lang="en-US" altLang="ko-KR" sz="1300" dirty="0"/>
              <a:t>, </a:t>
            </a:r>
            <a:r>
              <a:rPr lang="ko-KR" altLang="en-US" sz="1300" dirty="0"/>
              <a:t>에러가 반환됨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363984" y="1012294"/>
            <a:ext cx="2773499" cy="4024316"/>
            <a:chOff x="271705" y="790965"/>
            <a:chExt cx="2773499" cy="40243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18A47BB-8DF7-4F84-963C-BE774CCB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4A2EDB-8C14-4957-B4C9-0BAC5CCF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672D95-8540-427B-A2FD-EB5AE4FA2F38}"/>
              </a:ext>
            </a:extLst>
          </p:cNvPr>
          <p:cNvGrpSpPr/>
          <p:nvPr/>
        </p:nvGrpSpPr>
        <p:grpSpPr>
          <a:xfrm>
            <a:off x="3739049" y="1003748"/>
            <a:ext cx="2767550" cy="1490066"/>
            <a:chOff x="4183666" y="1277370"/>
            <a:chExt cx="2767550" cy="14900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DB5354-B8B2-43DA-A761-89B2D3F7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485" y="1662536"/>
              <a:ext cx="1514475" cy="11049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D25016-02CE-429E-B779-23AFECB4523E}"/>
                </a:ext>
              </a:extLst>
            </p:cNvPr>
            <p:cNvSpPr/>
            <p:nvPr/>
          </p:nvSpPr>
          <p:spPr>
            <a:xfrm>
              <a:off x="4183666" y="1645759"/>
              <a:ext cx="2767550" cy="1121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" name="자유형 23">
              <a:extLst>
                <a:ext uri="{FF2B5EF4-FFF2-40B4-BE49-F238E27FC236}">
                  <a16:creationId xmlns:a16="http://schemas.microsoft.com/office/drawing/2014/main" id="{A73F1F3D-89AB-4318-A5AA-FBD73AAB83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3823" y="1277370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D33DC3B1-F1AF-4C85-9DE5-467A8131451C}"/>
              </a:ext>
            </a:extLst>
          </p:cNvPr>
          <p:cNvSpPr/>
          <p:nvPr/>
        </p:nvSpPr>
        <p:spPr>
          <a:xfrm rot="13002342">
            <a:off x="4486283" y="2407022"/>
            <a:ext cx="1284847" cy="944147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3935377" y="3322814"/>
            <a:ext cx="450334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두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에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를 추가하여</a:t>
            </a:r>
            <a:r>
              <a:rPr lang="en-US" altLang="ko-KR" sz="1300" dirty="0"/>
              <a:t>,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와</a:t>
            </a:r>
            <a:r>
              <a:rPr lang="en-US" altLang="ko-KR" sz="1300" dirty="0"/>
              <a:t> </a:t>
            </a:r>
            <a:r>
              <a:rPr lang="ko-KR" altLang="en-US" sz="1300" dirty="0"/>
              <a:t>동일하게 만드는  방법은</a:t>
            </a:r>
            <a:r>
              <a:rPr lang="en-US" altLang="ko-KR" sz="1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96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227252" y="832831"/>
            <a:ext cx="5170308" cy="3234967"/>
            <a:chOff x="275153" y="791918"/>
            <a:chExt cx="2086007" cy="35958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083506" cy="3228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5153" y="791918"/>
              <a:ext cx="124608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141045" y="4368449"/>
            <a:ext cx="8067978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내부에서 외부테이블을 참조하고 있음</a:t>
            </a:r>
            <a:r>
              <a:rPr lang="en-US" altLang="ko-KR" sz="1300" dirty="0"/>
              <a:t>(B.CNO)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이처럼 </a:t>
            </a:r>
            <a:r>
              <a:rPr lang="en-US" altLang="ko-KR" sz="1300" dirty="0"/>
              <a:t>SUBQUERY </a:t>
            </a:r>
            <a:r>
              <a:rPr lang="ko-KR" altLang="en-US" sz="1300" dirty="0"/>
              <a:t>내부에서 외부테이블의 값을 참조하는 형태를 </a:t>
            </a:r>
            <a:r>
              <a:rPr lang="en-US" altLang="ko-KR" sz="1300" dirty="0"/>
              <a:t>‘CORRELATED SUBQUERY’</a:t>
            </a:r>
            <a:r>
              <a:rPr lang="ko-KR" altLang="en-US" sz="1300" dirty="0"/>
              <a:t>라고 칭함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해당 예시는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이면서 동시에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임</a:t>
            </a: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A1A73-A4E9-45C0-A998-6CF1415F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582"/>
          <a:stretch/>
        </p:blipFill>
        <p:spPr>
          <a:xfrm>
            <a:off x="406460" y="1357087"/>
            <a:ext cx="4912160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175E39-7268-4050-8E02-5B4534DF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5" y="2807801"/>
            <a:ext cx="2590800" cy="11334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E802AF-F82B-47C0-9E2D-DD66FA8F5A8D}"/>
              </a:ext>
            </a:extLst>
          </p:cNvPr>
          <p:cNvCxnSpPr/>
          <p:nvPr/>
        </p:nvCxnSpPr>
        <p:spPr>
          <a:xfrm>
            <a:off x="4281443" y="1862983"/>
            <a:ext cx="3418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DDCD01-0AB5-47DE-9F24-F4A7DB24454F}"/>
              </a:ext>
            </a:extLst>
          </p:cNvPr>
          <p:cNvCxnSpPr>
            <a:cxnSpLocks/>
          </p:cNvCxnSpPr>
          <p:nvPr/>
        </p:nvCxnSpPr>
        <p:spPr>
          <a:xfrm flipH="1" flipV="1">
            <a:off x="4484724" y="1872113"/>
            <a:ext cx="634207" cy="2580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2BBF-38DF-443A-A294-76C08344343F}"/>
              </a:ext>
            </a:extLst>
          </p:cNvPr>
          <p:cNvSpPr txBox="1"/>
          <p:nvPr/>
        </p:nvSpPr>
        <p:spPr>
          <a:xfrm>
            <a:off x="249697" y="5309679"/>
            <a:ext cx="8790099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일반적인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사용했을 때는 </a:t>
            </a:r>
            <a:r>
              <a:rPr lang="en-US" altLang="ko-KR" sz="1200" dirty="0"/>
              <a:t>OUTER QUERY(MAIN QUERY)</a:t>
            </a:r>
            <a:r>
              <a:rPr lang="ko-KR" altLang="en-US" sz="1200" dirty="0"/>
              <a:t>보다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가 먼저 실행됨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이와 다르게</a:t>
            </a:r>
            <a:r>
              <a:rPr lang="en-US" altLang="ko-KR" sz="1200" dirty="0"/>
              <a:t>, CORRELATED SUBQUERY</a:t>
            </a:r>
            <a:r>
              <a:rPr lang="ko-KR" altLang="en-US" sz="1200" dirty="0"/>
              <a:t>는 </a:t>
            </a:r>
            <a:r>
              <a:rPr lang="en-US" altLang="ko-KR" sz="1200" dirty="0"/>
              <a:t>OUTER QUERY</a:t>
            </a:r>
            <a:r>
              <a:rPr lang="ko-KR" altLang="en-US" sz="1200" dirty="0"/>
              <a:t>에서 읽어온 행을 갖고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실행하는 것을 반복함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CORRELATED SUBQUERY</a:t>
            </a:r>
            <a:r>
              <a:rPr lang="ko-KR" altLang="en-US" sz="1200" b="1" dirty="0">
                <a:solidFill>
                  <a:srgbClr val="FF0000"/>
                </a:solidFill>
              </a:rPr>
              <a:t>를 사용하여 산출한 결과를 </a:t>
            </a:r>
            <a:r>
              <a:rPr lang="en-US" altLang="ko-KR" sz="1200" b="1" dirty="0">
                <a:solidFill>
                  <a:srgbClr val="FF0000"/>
                </a:solidFill>
              </a:rPr>
              <a:t>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사용하여 동일하게 산출할 수 있다면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     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사용하는 방안을 추천함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004CB-A2B7-4A7B-A251-2A2818BC1413}"/>
              </a:ext>
            </a:extLst>
          </p:cNvPr>
          <p:cNvGrpSpPr/>
          <p:nvPr/>
        </p:nvGrpSpPr>
        <p:grpSpPr>
          <a:xfrm>
            <a:off x="210900" y="713756"/>
            <a:ext cx="9090770" cy="4604160"/>
            <a:chOff x="192787" y="852950"/>
            <a:chExt cx="9090770" cy="46041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F9B79C-F6FC-4419-8DEC-AFF3E092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049" y="969546"/>
              <a:ext cx="1619250" cy="7143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5BCF9-D10E-4BEC-9A56-B0279F27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36" y="1762404"/>
              <a:ext cx="3650058" cy="9722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04B59B-D1E6-4EF9-BAD7-045B1F109DE7}"/>
                </a:ext>
              </a:extLst>
            </p:cNvPr>
            <p:cNvSpPr/>
            <p:nvPr/>
          </p:nvSpPr>
          <p:spPr>
            <a:xfrm>
              <a:off x="363983" y="852951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467B82-722C-4A5C-B48B-48B7D9909E21}"/>
                </a:ext>
              </a:extLst>
            </p:cNvPr>
            <p:cNvSpPr/>
            <p:nvPr/>
          </p:nvSpPr>
          <p:spPr>
            <a:xfrm>
              <a:off x="443447" y="1896683"/>
              <a:ext cx="3650058" cy="1785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74D11E40-885C-4108-B98C-84879E748933}"/>
                </a:ext>
              </a:extLst>
            </p:cNvPr>
            <p:cNvSpPr/>
            <p:nvPr/>
          </p:nvSpPr>
          <p:spPr>
            <a:xfrm>
              <a:off x="4471032" y="1556435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30E10C-166B-4E7D-BDF0-DE1D6E2F5C21}"/>
                </a:ext>
              </a:extLst>
            </p:cNvPr>
            <p:cNvSpPr/>
            <p:nvPr/>
          </p:nvSpPr>
          <p:spPr>
            <a:xfrm>
              <a:off x="5468647" y="852950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FE94E-2C30-4A05-89FA-30C7DE424C4B}"/>
                </a:ext>
              </a:extLst>
            </p:cNvPr>
            <p:cNvSpPr txBox="1"/>
            <p:nvPr/>
          </p:nvSpPr>
          <p:spPr>
            <a:xfrm>
              <a:off x="6005887" y="1650181"/>
              <a:ext cx="274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WHERE B.CNO = X.CNO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FE51C9-CC24-48F5-908A-1D11F9A82970}"/>
                </a:ext>
              </a:extLst>
            </p:cNvPr>
            <p:cNvSpPr/>
            <p:nvPr/>
          </p:nvSpPr>
          <p:spPr>
            <a:xfrm>
              <a:off x="5468647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61141BB-5CC2-4C8A-9F7C-B7B8E665A41A}"/>
                </a:ext>
              </a:extLst>
            </p:cNvPr>
            <p:cNvSpPr/>
            <p:nvPr/>
          </p:nvSpPr>
          <p:spPr>
            <a:xfrm rot="5400000">
              <a:off x="7142589" y="2876618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376CCE-A409-45E1-B5D3-0AC0FDC187B1}"/>
                </a:ext>
              </a:extLst>
            </p:cNvPr>
            <p:cNvSpPr txBox="1"/>
            <p:nvPr/>
          </p:nvSpPr>
          <p:spPr>
            <a:xfrm>
              <a:off x="6370569" y="4288863"/>
              <a:ext cx="2011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SELECT X.CNAME</a:t>
              </a:r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A12BFC28-5DA0-442A-8099-9D0FA486ABF8}"/>
                </a:ext>
              </a:extLst>
            </p:cNvPr>
            <p:cNvSpPr/>
            <p:nvPr/>
          </p:nvSpPr>
          <p:spPr>
            <a:xfrm rot="10800000">
              <a:off x="4471032" y="4195117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B9519C-F5B2-43C3-BF1D-EBFA7BE37A9F}"/>
                </a:ext>
              </a:extLst>
            </p:cNvPr>
            <p:cNvSpPr/>
            <p:nvPr/>
          </p:nvSpPr>
          <p:spPr>
            <a:xfrm>
              <a:off x="363983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FEF041-46DA-4AC0-A0F8-B9782C5686B3}"/>
                </a:ext>
              </a:extLst>
            </p:cNvPr>
            <p:cNvSpPr txBox="1"/>
            <p:nvPr/>
          </p:nvSpPr>
          <p:spPr>
            <a:xfrm>
              <a:off x="1181020" y="4682624"/>
              <a:ext cx="2191689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/>
                <a:t>MAIN QUERY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SELECT </a:t>
              </a:r>
              <a:r>
                <a:rPr lang="ko-KR" altLang="en-US" sz="1200" dirty="0"/>
                <a:t>절에</a:t>
              </a:r>
              <a:endParaRPr lang="en-US" altLang="ko-KR" sz="12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/>
                <a:t>선택된 </a:t>
              </a:r>
              <a:r>
                <a:rPr lang="en-US" altLang="ko-KR" sz="1200" dirty="0"/>
                <a:t>X.CNAME </a:t>
              </a:r>
              <a:r>
                <a:rPr lang="ko-KR" altLang="en-US" sz="1200" dirty="0"/>
                <a:t>추가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CCE9E6B7-C748-45CB-B2FA-E7EF604482AD}"/>
                </a:ext>
              </a:extLst>
            </p:cNvPr>
            <p:cNvSpPr/>
            <p:nvPr/>
          </p:nvSpPr>
          <p:spPr>
            <a:xfrm rot="16200000">
              <a:off x="1922786" y="2853642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8F63B10-AD94-4EDB-B822-3DF7CCC99E7C}"/>
                </a:ext>
              </a:extLst>
            </p:cNvPr>
            <p:cNvSpPr/>
            <p:nvPr/>
          </p:nvSpPr>
          <p:spPr>
            <a:xfrm>
              <a:off x="444845" y="2074250"/>
              <a:ext cx="3650058" cy="178548"/>
            </a:xfrm>
            <a:prstGeom prst="rect">
              <a:avLst/>
            </a:prstGeom>
            <a:noFill/>
            <a:ln w="25400"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C1CE1A-6A4E-4A8B-9DDE-D9DB6BB12371}"/>
                </a:ext>
              </a:extLst>
            </p:cNvPr>
            <p:cNvSpPr/>
            <p:nvPr/>
          </p:nvSpPr>
          <p:spPr>
            <a:xfrm>
              <a:off x="446243" y="2260206"/>
              <a:ext cx="3650058" cy="178548"/>
            </a:xfrm>
            <a:prstGeom prst="rect">
              <a:avLst/>
            </a:prstGeom>
            <a:noFill/>
            <a:ln w="25400"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16242E-10C3-4AA1-A73C-3625DD906DCD}"/>
                </a:ext>
              </a:extLst>
            </p:cNvPr>
            <p:cNvSpPr/>
            <p:nvPr/>
          </p:nvSpPr>
          <p:spPr>
            <a:xfrm>
              <a:off x="192787" y="1886156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51A3C02-D974-4BDE-9A23-82A06E3D3287}"/>
                </a:ext>
              </a:extLst>
            </p:cNvPr>
            <p:cNvSpPr/>
            <p:nvPr/>
          </p:nvSpPr>
          <p:spPr>
            <a:xfrm>
              <a:off x="192787" y="2088092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AAFEAAA-D6EF-4428-A0BA-A9CFF9F2A4D0}"/>
                </a:ext>
              </a:extLst>
            </p:cNvPr>
            <p:cNvSpPr/>
            <p:nvPr/>
          </p:nvSpPr>
          <p:spPr>
            <a:xfrm>
              <a:off x="192787" y="2286763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A236B17-DE94-4AAF-A326-A1D4A52E4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52" y="3510421"/>
            <a:ext cx="3646855" cy="909964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BBBC88-1AA5-48B5-91D0-3983B4C07F2F}"/>
              </a:ext>
            </a:extLst>
          </p:cNvPr>
          <p:cNvCxnSpPr/>
          <p:nvPr/>
        </p:nvCxnSpPr>
        <p:spPr>
          <a:xfrm>
            <a:off x="812270" y="3867325"/>
            <a:ext cx="3281108" cy="0"/>
          </a:xfrm>
          <a:prstGeom prst="line">
            <a:avLst/>
          </a:prstGeom>
          <a:ln w="19050">
            <a:solidFill>
              <a:srgbClr val="CC7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4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D4152BC-2A76-460D-A41C-0C7532720C32}"/>
              </a:ext>
            </a:extLst>
          </p:cNvPr>
          <p:cNvGrpSpPr/>
          <p:nvPr/>
        </p:nvGrpSpPr>
        <p:grpSpPr>
          <a:xfrm>
            <a:off x="801754" y="665489"/>
            <a:ext cx="7275184" cy="3969607"/>
            <a:chOff x="801754" y="665489"/>
            <a:chExt cx="7275184" cy="396960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F559082-0E0D-4B53-9AE9-0A6E17029D23}"/>
                </a:ext>
              </a:extLst>
            </p:cNvPr>
            <p:cNvGrpSpPr/>
            <p:nvPr/>
          </p:nvGrpSpPr>
          <p:grpSpPr>
            <a:xfrm>
              <a:off x="801754" y="665489"/>
              <a:ext cx="7275184" cy="3048736"/>
              <a:chOff x="375575" y="622538"/>
              <a:chExt cx="7275184" cy="304873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0E2836D-1896-4E77-B033-194E80CB2464}"/>
                  </a:ext>
                </a:extLst>
              </p:cNvPr>
              <p:cNvGrpSpPr/>
              <p:nvPr/>
            </p:nvGrpSpPr>
            <p:grpSpPr>
              <a:xfrm>
                <a:off x="375575" y="949235"/>
                <a:ext cx="3823298" cy="2307908"/>
                <a:chOff x="375575" y="949235"/>
                <a:chExt cx="3823298" cy="2307908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084D5FA-BA99-4D41-BA36-BB486E1BA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0718" y="1348705"/>
                  <a:ext cx="1790700" cy="419100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0642A7FE-A943-4D2E-AE7A-3B666DBBD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718" y="1851695"/>
                  <a:ext cx="3390900" cy="1323975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BEB5A1-779B-4814-9568-82818DF2B8A5}"/>
                    </a:ext>
                  </a:extLst>
                </p:cNvPr>
                <p:cNvSpPr/>
                <p:nvPr/>
              </p:nvSpPr>
              <p:spPr>
                <a:xfrm>
                  <a:off x="383963" y="1289982"/>
                  <a:ext cx="3814910" cy="1967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37" name="자유형 23">
                  <a:extLst>
                    <a:ext uri="{FF2B5EF4-FFF2-40B4-BE49-F238E27FC236}">
                      <a16:creationId xmlns:a16="http://schemas.microsoft.com/office/drawing/2014/main" id="{90F21700-B6F1-4232-838C-9560E8248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75575" y="949235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CLS_PRC_BY_DT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1DB0DE8-7550-48D5-B342-2FE5159E54D1}"/>
                  </a:ext>
                </a:extLst>
              </p:cNvPr>
              <p:cNvGrpSpPr/>
              <p:nvPr/>
            </p:nvGrpSpPr>
            <p:grpSpPr>
              <a:xfrm>
                <a:off x="4714612" y="944990"/>
                <a:ext cx="2936147" cy="2312153"/>
                <a:chOff x="4714612" y="944990"/>
                <a:chExt cx="2936147" cy="2312153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5F94235A-A9B3-4BF6-B7EB-5A8FAB133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8017" y="1348704"/>
                  <a:ext cx="2714625" cy="409575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066973FD-A758-436E-926E-9E6445B8F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8017" y="1851694"/>
                  <a:ext cx="2066925" cy="952500"/>
                </a:xfrm>
                <a:prstGeom prst="rect">
                  <a:avLst/>
                </a:prstGeom>
              </p:spPr>
            </p:pic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CB042BB-CED9-4D4D-9A57-C6EDF8E10DDC}"/>
                    </a:ext>
                  </a:extLst>
                </p:cNvPr>
                <p:cNvSpPr/>
                <p:nvPr/>
              </p:nvSpPr>
              <p:spPr>
                <a:xfrm>
                  <a:off x="4723001" y="1273101"/>
                  <a:ext cx="2927758" cy="198404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0" name="자유형 23">
                  <a:extLst>
                    <a:ext uri="{FF2B5EF4-FFF2-40B4-BE49-F238E27FC236}">
                      <a16:creationId xmlns:a16="http://schemas.microsoft.com/office/drawing/2014/main" id="{274BA47B-E648-437E-BB6E-7C459B526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714612" y="944990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EXCHANGE_RATE</a:t>
                  </a:r>
                </a:p>
              </p:txBody>
            </p:sp>
          </p:grp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532328BC-9B81-4D38-86CC-5194E2E1371A}"/>
                  </a:ext>
                </a:extLst>
              </p:cNvPr>
              <p:cNvSpPr/>
              <p:nvPr/>
            </p:nvSpPr>
            <p:spPr>
              <a:xfrm rot="8188272">
                <a:off x="2952682" y="622538"/>
                <a:ext cx="3248199" cy="304873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F854C2EA-85CC-4B0D-AE6A-E7CB60710F9E}"/>
                </a:ext>
              </a:extLst>
            </p:cNvPr>
            <p:cNvSpPr/>
            <p:nvPr/>
          </p:nvSpPr>
          <p:spPr>
            <a:xfrm rot="14411853">
              <a:off x="4035239" y="3512380"/>
              <a:ext cx="1065628" cy="1179803"/>
            </a:xfrm>
            <a:prstGeom prst="arc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561E9DF-71FF-4692-9845-0904B32B3006}"/>
              </a:ext>
            </a:extLst>
          </p:cNvPr>
          <p:cNvSpPr txBox="1"/>
          <p:nvPr/>
        </p:nvSpPr>
        <p:spPr>
          <a:xfrm>
            <a:off x="2360514" y="4498616"/>
            <a:ext cx="554017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</a:t>
            </a:r>
            <a:r>
              <a:rPr lang="en-US" altLang="ko-KR" sz="1300" dirty="0"/>
              <a:t>&amp;</a:t>
            </a:r>
            <a:r>
              <a:rPr lang="ko-KR" altLang="en-US" sz="1300" dirty="0"/>
              <a:t>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CLS_PRC_BY_DT </a:t>
            </a:r>
            <a:r>
              <a:rPr lang="ko-KR" altLang="en-US" sz="1300" dirty="0"/>
              <a:t>테이블에 </a:t>
            </a:r>
            <a:r>
              <a:rPr lang="en-US" altLang="ko-KR" sz="1300" dirty="0"/>
              <a:t>‘</a:t>
            </a:r>
            <a:r>
              <a:rPr lang="ko-KR" altLang="en-US" sz="1300" dirty="0"/>
              <a:t>원화환산금</a:t>
            </a:r>
            <a:r>
              <a:rPr lang="en-US" altLang="ko-KR" sz="1300" dirty="0"/>
              <a:t>’</a:t>
            </a:r>
            <a:r>
              <a:rPr lang="ko-KR" altLang="en-US" sz="1300" dirty="0"/>
              <a:t>컬럼을 생성하는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단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특정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에 대한 환율이 존재하지 않는다면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</a:rPr>
              <a:t> 해당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보다 이전 일자 중 가장 최근 일자의 환율을 사용할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75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35675</TotalTime>
  <Words>794</Words>
  <Application>Microsoft Office PowerPoint</Application>
  <PresentationFormat>A4 용지(210x297mm)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Office 테마</vt:lpstr>
      <vt:lpstr>SQL 중·상급 활용</vt:lpstr>
      <vt:lpstr>Contents</vt:lpstr>
      <vt:lpstr>1. SUBQUERY 종류</vt:lpstr>
      <vt:lpstr>2. SCALAR SUBQUERY</vt:lpstr>
      <vt:lpstr>2. SCALAR SUBQUERY</vt:lpstr>
      <vt:lpstr>2. SCALAR SUBQUERY</vt:lpstr>
      <vt:lpstr>2. SCALAR SUBQUERY</vt:lpstr>
      <vt:lpstr>3. CORRELATED SUBQUERY</vt:lpstr>
      <vt:lpstr>3. CORRELATED SUBQUERY</vt:lpstr>
      <vt:lpstr>3. CORRELATED SUBQUERY</vt:lpstr>
      <vt:lpstr>4. INLINE VIEW</vt:lpstr>
      <vt:lpstr>4. INLINE VIEW</vt:lpstr>
      <vt:lpstr>4. INLINE VIEW</vt:lpstr>
      <vt:lpstr>4. INLINE VIEW</vt:lpstr>
      <vt:lpstr>4. INLINE VIEW</vt:lpstr>
      <vt:lpstr>5. NESTED SUBQUERY</vt:lpstr>
      <vt:lpstr>5. NESTED SUBQUERY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김경영</dc:creator>
  <cp:lastModifiedBy> </cp:lastModifiedBy>
  <cp:revision>2105</cp:revision>
  <cp:lastPrinted>2021-04-15T22:05:41Z</cp:lastPrinted>
  <dcterms:created xsi:type="dcterms:W3CDTF">2019-01-18T00:21:41Z</dcterms:created>
  <dcterms:modified xsi:type="dcterms:W3CDTF">2021-10-14T08:10:52Z</dcterms:modified>
</cp:coreProperties>
</file>