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42" r:id="rId4"/>
    <p:sldId id="344" r:id="rId5"/>
    <p:sldId id="347" r:id="rId6"/>
    <p:sldId id="349" r:id="rId7"/>
    <p:sldId id="345" r:id="rId8"/>
    <p:sldId id="351" r:id="rId9"/>
    <p:sldId id="350" r:id="rId10"/>
    <p:sldId id="352" r:id="rId11"/>
    <p:sldId id="353" r:id="rId12"/>
    <p:sldId id="354" r:id="rId13"/>
    <p:sldId id="355" r:id="rId14"/>
    <p:sldId id="362" r:id="rId15"/>
    <p:sldId id="361" r:id="rId16"/>
    <p:sldId id="356" r:id="rId17"/>
    <p:sldId id="357" r:id="rId18"/>
    <p:sldId id="358" r:id="rId19"/>
    <p:sldId id="359" r:id="rId20"/>
    <p:sldId id="360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342"/>
            <p14:sldId id="344"/>
            <p14:sldId id="347"/>
            <p14:sldId id="349"/>
            <p14:sldId id="345"/>
            <p14:sldId id="351"/>
            <p14:sldId id="350"/>
            <p14:sldId id="352"/>
            <p14:sldId id="353"/>
            <p14:sldId id="354"/>
            <p14:sldId id="355"/>
            <p14:sldId id="362"/>
            <p14:sldId id="361"/>
            <p14:sldId id="356"/>
            <p14:sldId id="357"/>
            <p14:sldId id="358"/>
            <p14:sldId id="359"/>
            <p14:sldId id="360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6BA"/>
    <a:srgbClr val="C43A30"/>
    <a:srgbClr val="FF89E6"/>
    <a:srgbClr val="CC720E"/>
    <a:srgbClr val="37C000"/>
    <a:srgbClr val="AEAEAE"/>
    <a:srgbClr val="5F9094"/>
    <a:srgbClr val="B99038"/>
    <a:srgbClr val="A46C37"/>
    <a:srgbClr val="89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6362" autoAdjust="0"/>
  </p:normalViewPr>
  <p:slideViewPr>
    <p:cSldViewPr snapToGrid="0">
      <p:cViewPr>
        <p:scale>
          <a:sx n="100" d="100"/>
          <a:sy n="100" d="100"/>
        </p:scale>
        <p:origin x="2028" y="324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2021. 10. 20.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ECB9D-8DB9-4287-882F-BD5C71E0F3E8}"/>
              </a:ext>
            </a:extLst>
          </p:cNvPr>
          <p:cNvGrpSpPr/>
          <p:nvPr/>
        </p:nvGrpSpPr>
        <p:grpSpPr>
          <a:xfrm>
            <a:off x="363984" y="862149"/>
            <a:ext cx="5407642" cy="4817198"/>
            <a:chOff x="363984" y="862149"/>
            <a:chExt cx="5407642" cy="481719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9"/>
              <a:ext cx="5407642" cy="4817198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Join </a:t>
                </a: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결과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FAC76B-E5A9-47D8-BBBC-C9DA5D3F6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44" y="1380950"/>
              <a:ext cx="2752725" cy="18478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858DE3-771D-45ED-A94A-D3C6661E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044" y="3404624"/>
              <a:ext cx="4518739" cy="2081848"/>
            </a:xfrm>
            <a:prstGeom prst="rect">
              <a:avLst/>
            </a:prstGeom>
          </p:spPr>
        </p:pic>
      </p:grpSp>
      <p:sp>
        <p:nvSpPr>
          <p:cNvPr id="18" name="원호 17">
            <a:extLst>
              <a:ext uri="{FF2B5EF4-FFF2-40B4-BE49-F238E27FC236}">
                <a16:creationId xmlns:a16="http://schemas.microsoft.com/office/drawing/2014/main" id="{7F0FEE74-DFDD-40A4-9766-F6B48CD6A9E6}"/>
              </a:ext>
            </a:extLst>
          </p:cNvPr>
          <p:cNvSpPr/>
          <p:nvPr/>
        </p:nvSpPr>
        <p:spPr>
          <a:xfrm>
            <a:off x="4623962" y="3199342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57B8F-2489-4274-B44E-4C76805DF6BE}"/>
              </a:ext>
            </a:extLst>
          </p:cNvPr>
          <p:cNvSpPr txBox="1"/>
          <p:nvPr/>
        </p:nvSpPr>
        <p:spPr>
          <a:xfrm>
            <a:off x="5972962" y="4096964"/>
            <a:ext cx="36659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Nested Loops Join</a:t>
            </a:r>
            <a:r>
              <a:rPr lang="ko-KR" altLang="en-US" dirty="0"/>
              <a:t>으로 변경하는 방법은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46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5B472B-9A6E-4E80-BD20-004E0FA47D0D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62148"/>
            <a:chExt cx="5541866" cy="506047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8"/>
              <a:ext cx="5541866" cy="5060479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USE_NL Hint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762533-C502-49DF-AB8C-840E22720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0" y="1443327"/>
              <a:ext cx="2781300" cy="20478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02B1748-F19C-4293-AC35-1BDDDDDF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740" y="3484335"/>
              <a:ext cx="5282740" cy="2252035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0F7EC5F-E323-4796-9182-04A3993DC8EC}"/>
              </a:ext>
            </a:extLst>
          </p:cNvPr>
          <p:cNvCxnSpPr/>
          <p:nvPr/>
        </p:nvCxnSpPr>
        <p:spPr>
          <a:xfrm>
            <a:off x="989901" y="1770077"/>
            <a:ext cx="18875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215E027-5882-44FC-8C10-2C09FC96568F}"/>
              </a:ext>
            </a:extLst>
          </p:cNvPr>
          <p:cNvCxnSpPr>
            <a:cxnSpLocks/>
          </p:cNvCxnSpPr>
          <p:nvPr/>
        </p:nvCxnSpPr>
        <p:spPr>
          <a:xfrm flipH="1" flipV="1">
            <a:off x="2944535" y="1770078"/>
            <a:ext cx="3250735" cy="588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EB00A-E70E-4258-9CFD-EDB4F21FB1F7}"/>
              </a:ext>
            </a:extLst>
          </p:cNvPr>
          <p:cNvSpPr txBox="1"/>
          <p:nvPr/>
        </p:nvSpPr>
        <p:spPr>
          <a:xfrm>
            <a:off x="6195270" y="2262671"/>
            <a:ext cx="2332690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Join </a:t>
            </a:r>
            <a:r>
              <a:rPr lang="ko-KR" altLang="en-US" sz="1100" dirty="0"/>
              <a:t>방식의 </a:t>
            </a:r>
            <a:r>
              <a:rPr lang="en-US" altLang="ko-KR" sz="1100" dirty="0"/>
              <a:t>Hint</a:t>
            </a:r>
            <a:r>
              <a:rPr lang="ko-KR" altLang="en-US" sz="1100" dirty="0"/>
              <a:t>를 사용할 때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‘LEADING’ Hint</a:t>
            </a:r>
            <a:r>
              <a:rPr lang="ko-KR" altLang="en-US" sz="1100" dirty="0"/>
              <a:t>도 함께 사용할 것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9292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5B472B-9A6E-4E80-BD20-004E0FA47D0D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62148"/>
            <a:chExt cx="5541866" cy="506047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8"/>
              <a:ext cx="5541866" cy="5060479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Join </a:t>
                </a: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결과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762533-C502-49DF-AB8C-840E22720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0" y="1443327"/>
              <a:ext cx="2781300" cy="20478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02B1748-F19C-4293-AC35-1BDDDDDF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740" y="3484335"/>
              <a:ext cx="5282740" cy="2252035"/>
            </a:xfrm>
            <a:prstGeom prst="rect">
              <a:avLst/>
            </a:prstGeom>
          </p:spPr>
        </p:pic>
      </p:grpSp>
      <p:sp>
        <p:nvSpPr>
          <p:cNvPr id="14" name="원호 13">
            <a:extLst>
              <a:ext uri="{FF2B5EF4-FFF2-40B4-BE49-F238E27FC236}">
                <a16:creationId xmlns:a16="http://schemas.microsoft.com/office/drawing/2014/main" id="{FF2BAF70-FBA2-40DC-BFED-E66E4A49F00D}"/>
              </a:ext>
            </a:extLst>
          </p:cNvPr>
          <p:cNvSpPr/>
          <p:nvPr/>
        </p:nvSpPr>
        <p:spPr>
          <a:xfrm>
            <a:off x="4769976" y="3737433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7DB48-86B8-470C-8A57-A33773981A41}"/>
              </a:ext>
            </a:extLst>
          </p:cNvPr>
          <p:cNvSpPr txBox="1"/>
          <p:nvPr/>
        </p:nvSpPr>
        <p:spPr>
          <a:xfrm>
            <a:off x="6118976" y="4635055"/>
            <a:ext cx="366598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SCORE TABLE</a:t>
            </a:r>
            <a:r>
              <a:rPr lang="ko-KR" altLang="en-US" sz="1200" dirty="0"/>
              <a:t>에 대해 </a:t>
            </a:r>
            <a:r>
              <a:rPr lang="en-US" altLang="ko-KR" sz="1200" dirty="0"/>
              <a:t>INDEX SCAN</a:t>
            </a:r>
            <a:r>
              <a:rPr lang="ko-KR" altLang="en-US" sz="1200" dirty="0"/>
              <a:t>이 발생함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테이블에 </a:t>
            </a:r>
            <a:r>
              <a:rPr lang="en-US" altLang="ko-KR" sz="1200" dirty="0"/>
              <a:t>TABLE FULL SCAN</a:t>
            </a:r>
            <a:r>
              <a:rPr lang="ko-KR" altLang="en-US" sz="1200" dirty="0"/>
              <a:t>을 발생시킨 후</a:t>
            </a:r>
            <a:r>
              <a:rPr lang="en-US" altLang="ko-KR" sz="1200" dirty="0"/>
              <a:t> NL Join</a:t>
            </a:r>
            <a:r>
              <a:rPr lang="ko-KR" altLang="en-US" sz="1200" dirty="0"/>
              <a:t>을 실시하는 방법은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701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F9D9CE-BE8C-4EDC-A359-20EA75DD38A2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62148"/>
            <a:chExt cx="5541866" cy="506047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8"/>
              <a:ext cx="5541866" cy="5060479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FULL Hint &amp; USE_NL Hint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88010D-B7E6-408A-949D-BD0B2A4E0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860" y="1465035"/>
              <a:ext cx="3600450" cy="2019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22D567-E27F-49C4-8341-B3B6ADFE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860" y="3623975"/>
              <a:ext cx="4461393" cy="2047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90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CDA5A1-4118-4077-AB5E-5BF8D95915D1}"/>
              </a:ext>
            </a:extLst>
          </p:cNvPr>
          <p:cNvGrpSpPr/>
          <p:nvPr/>
        </p:nvGrpSpPr>
        <p:grpSpPr>
          <a:xfrm>
            <a:off x="363984" y="711146"/>
            <a:ext cx="7471333" cy="4070579"/>
            <a:chOff x="363984" y="862148"/>
            <a:chExt cx="7471333" cy="407057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581" y="1325323"/>
              <a:ext cx="7462736" cy="3607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862148"/>
              <a:ext cx="2697998" cy="44688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네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CF6A1DB-A4C5-41DE-B284-B22781CA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314" y="1501892"/>
              <a:ext cx="2774193" cy="280166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C8D338-891F-4D4F-875C-AC5B5ED3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389" y="1501892"/>
              <a:ext cx="4375988" cy="331400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7839AD-5D59-4DF4-92F2-33AE0C6CE6CE}"/>
              </a:ext>
            </a:extLst>
          </p:cNvPr>
          <p:cNvSpPr txBox="1"/>
          <p:nvPr/>
        </p:nvSpPr>
        <p:spPr>
          <a:xfrm>
            <a:off x="363984" y="4972907"/>
            <a:ext cx="8371010" cy="1421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Hash Join</a:t>
            </a:r>
            <a:r>
              <a:rPr lang="ko-KR" altLang="en-US" sz="1300" dirty="0"/>
              <a:t>과 </a:t>
            </a:r>
            <a:r>
              <a:rPr lang="en-US" altLang="ko-KR" sz="1300" dirty="0"/>
              <a:t>Sort Merge Join</a:t>
            </a:r>
            <a:r>
              <a:rPr lang="ko-KR" altLang="en-US" sz="1300" dirty="0"/>
              <a:t>을 활용하여</a:t>
            </a:r>
            <a:r>
              <a:rPr lang="en-US" altLang="ko-KR" sz="1300" dirty="0"/>
              <a:t>,</a:t>
            </a:r>
            <a:r>
              <a:rPr lang="ko-KR" altLang="en-US" sz="1300" dirty="0"/>
              <a:t> 네 테이블에 대한 </a:t>
            </a:r>
            <a:r>
              <a:rPr lang="en-US" altLang="ko-KR" sz="1300" dirty="0"/>
              <a:t>Join </a:t>
            </a:r>
            <a:r>
              <a:rPr lang="ko-KR" altLang="en-US" sz="1300" dirty="0"/>
              <a:t>계획을 세웠음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Nested Loops Join</a:t>
            </a:r>
            <a:r>
              <a:rPr lang="ko-KR" altLang="en-US" sz="1300" dirty="0"/>
              <a:t>과 </a:t>
            </a:r>
            <a:r>
              <a:rPr lang="en-US" altLang="ko-KR" sz="1300" dirty="0"/>
              <a:t>Sort Merge Join</a:t>
            </a:r>
            <a:r>
              <a:rPr lang="ko-KR" altLang="en-US" sz="1300" dirty="0"/>
              <a:t>을 활용하여</a:t>
            </a:r>
            <a:r>
              <a:rPr lang="en-US" altLang="ko-KR" sz="1300" dirty="0"/>
              <a:t>, </a:t>
            </a:r>
            <a:r>
              <a:rPr lang="ko-KR" altLang="en-US" sz="1300" dirty="0"/>
              <a:t>네 테이블에 대한 </a:t>
            </a:r>
            <a:r>
              <a:rPr lang="en-US" altLang="ko-KR" sz="1300" dirty="0"/>
              <a:t>Join</a:t>
            </a:r>
            <a:r>
              <a:rPr lang="ko-KR" altLang="en-US" sz="1300" dirty="0"/>
              <a:t>을 실시하도록 변경하는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</a:rPr>
              <a:t>     (</a:t>
            </a:r>
            <a:r>
              <a:rPr lang="ko-KR" altLang="en-US" sz="1100" b="1" dirty="0">
                <a:solidFill>
                  <a:srgbClr val="FF0000"/>
                </a:solidFill>
              </a:rPr>
              <a:t>조건 </a:t>
            </a:r>
            <a:r>
              <a:rPr lang="en-US" altLang="ko-KR" sz="1100" b="1" dirty="0">
                <a:solidFill>
                  <a:srgbClr val="FF0000"/>
                </a:solidFill>
              </a:rPr>
              <a:t>: 1. Join</a:t>
            </a:r>
            <a:r>
              <a:rPr lang="ko-KR" altLang="en-US" sz="1100" b="1" dirty="0">
                <a:solidFill>
                  <a:srgbClr val="FF0000"/>
                </a:solidFill>
              </a:rPr>
              <a:t> 순서 </a:t>
            </a:r>
            <a:r>
              <a:rPr lang="en-US" altLang="ko-KR" sz="1100" b="1" dirty="0">
                <a:solidFill>
                  <a:srgbClr val="FF0000"/>
                </a:solidFill>
              </a:rPr>
              <a:t>: STUDENT -&gt; SCORE -&gt; COURSE -&gt; SCGRADE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</a:rPr>
              <a:t>              2. INDEX SCAN </a:t>
            </a:r>
            <a:r>
              <a:rPr lang="ko-KR" altLang="en-US" sz="1100" b="1" dirty="0">
                <a:solidFill>
                  <a:srgbClr val="FF0000"/>
                </a:solidFill>
              </a:rPr>
              <a:t>필수 테이블 </a:t>
            </a:r>
            <a:r>
              <a:rPr lang="en-US" altLang="ko-KR" sz="1100" b="1" dirty="0">
                <a:solidFill>
                  <a:srgbClr val="FF0000"/>
                </a:solidFill>
              </a:rPr>
              <a:t>: STUDENT, COURSE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</a:rPr>
              <a:t>              3. SCGRADE</a:t>
            </a:r>
            <a:r>
              <a:rPr lang="ko-KR" altLang="en-US" sz="1100" b="1" dirty="0">
                <a:solidFill>
                  <a:srgbClr val="FF0000"/>
                </a:solidFill>
              </a:rPr>
              <a:t>와 </a:t>
            </a:r>
            <a:r>
              <a:rPr lang="en-US" altLang="ko-KR" sz="1100" b="1" dirty="0">
                <a:solidFill>
                  <a:srgbClr val="FF0000"/>
                </a:solidFill>
              </a:rPr>
              <a:t>Join</a:t>
            </a:r>
            <a:r>
              <a:rPr lang="ko-KR" altLang="en-US" sz="1100" b="1" dirty="0">
                <a:solidFill>
                  <a:srgbClr val="FF0000"/>
                </a:solidFill>
              </a:rPr>
              <a:t>시에 </a:t>
            </a:r>
            <a:r>
              <a:rPr lang="en-US" altLang="ko-KR" sz="1100" b="1" dirty="0">
                <a:solidFill>
                  <a:srgbClr val="FF0000"/>
                </a:solidFill>
              </a:rPr>
              <a:t>Sort Merge Join</a:t>
            </a:r>
            <a:r>
              <a:rPr lang="ko-KR" altLang="en-US" sz="1100" b="1" dirty="0">
                <a:solidFill>
                  <a:srgbClr val="FF0000"/>
                </a:solidFill>
              </a:rPr>
              <a:t>을 발생시키고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나머지 </a:t>
            </a:r>
            <a:r>
              <a:rPr lang="en-US" altLang="ko-KR" sz="1100" b="1" dirty="0">
                <a:solidFill>
                  <a:srgbClr val="FF0000"/>
                </a:solidFill>
              </a:rPr>
              <a:t>Join</a:t>
            </a:r>
            <a:r>
              <a:rPr lang="ko-KR" altLang="en-US" sz="1100" b="1" dirty="0">
                <a:solidFill>
                  <a:srgbClr val="FF0000"/>
                </a:solidFill>
              </a:rPr>
              <a:t>은 </a:t>
            </a:r>
            <a:r>
              <a:rPr lang="en-US" altLang="ko-KR" sz="1100" b="1" dirty="0">
                <a:solidFill>
                  <a:srgbClr val="FF0000"/>
                </a:solidFill>
              </a:rPr>
              <a:t>NL Join</a:t>
            </a:r>
            <a:r>
              <a:rPr lang="ko-KR" altLang="en-US" sz="1100" b="1" dirty="0">
                <a:solidFill>
                  <a:srgbClr val="FF0000"/>
                </a:solidFill>
              </a:rPr>
              <a:t>으로 수행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D4C23AE9-74A2-4B97-B90B-43B17AE040CD}"/>
              </a:ext>
            </a:extLst>
          </p:cNvPr>
          <p:cNvSpPr/>
          <p:nvPr/>
        </p:nvSpPr>
        <p:spPr>
          <a:xfrm rot="13478553">
            <a:off x="280429" y="4685326"/>
            <a:ext cx="609244" cy="634569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9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USE_NL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EF9DE1-7A89-4CAC-BAC9-C38DD57BD893}"/>
              </a:ext>
            </a:extLst>
          </p:cNvPr>
          <p:cNvGrpSpPr/>
          <p:nvPr/>
        </p:nvGrpSpPr>
        <p:grpSpPr>
          <a:xfrm>
            <a:off x="372581" y="719772"/>
            <a:ext cx="8768360" cy="5664249"/>
            <a:chOff x="372581" y="719772"/>
            <a:chExt cx="8768360" cy="56642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581" y="1174320"/>
              <a:ext cx="8768360" cy="520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609" y="719772"/>
              <a:ext cx="2605719" cy="44688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네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에 대한 실행 계획 수정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E0B59C5-1C24-4D2E-8B19-B5D0BE2A6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186" y="1277179"/>
              <a:ext cx="5894210" cy="245592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C636618-9337-42D4-AC9C-B43568D55F36}"/>
                </a:ext>
              </a:extLst>
            </p:cNvPr>
            <p:cNvSpPr/>
            <p:nvPr/>
          </p:nvSpPr>
          <p:spPr>
            <a:xfrm>
              <a:off x="3615655" y="1971413"/>
              <a:ext cx="5525286" cy="441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C0F3312-2E22-4FF1-B52A-6813F4E32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13"/>
            <a:stretch/>
          </p:blipFill>
          <p:spPr>
            <a:xfrm>
              <a:off x="3754947" y="2109331"/>
              <a:ext cx="5288386" cy="4136772"/>
            </a:xfrm>
            <a:prstGeom prst="rect">
              <a:avLst/>
            </a:prstGeom>
          </p:spPr>
        </p:pic>
      </p:grpSp>
      <p:sp>
        <p:nvSpPr>
          <p:cNvPr id="3" name="원호 2">
            <a:extLst>
              <a:ext uri="{FF2B5EF4-FFF2-40B4-BE49-F238E27FC236}">
                <a16:creationId xmlns:a16="http://schemas.microsoft.com/office/drawing/2014/main" id="{C1CA6622-16E3-4AC7-A0C2-DA8D0F89DECC}"/>
              </a:ext>
            </a:extLst>
          </p:cNvPr>
          <p:cNvSpPr/>
          <p:nvPr/>
        </p:nvSpPr>
        <p:spPr>
          <a:xfrm rot="13795180">
            <a:off x="3423253" y="2555812"/>
            <a:ext cx="2609481" cy="228792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6755BD73-3EDF-4D02-BB2F-F792921BE160}"/>
              </a:ext>
            </a:extLst>
          </p:cNvPr>
          <p:cNvSpPr/>
          <p:nvPr/>
        </p:nvSpPr>
        <p:spPr>
          <a:xfrm rot="17816943">
            <a:off x="1580260" y="3973133"/>
            <a:ext cx="2653772" cy="1554085"/>
          </a:xfrm>
          <a:prstGeom prst="arc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9F38C-C188-4D3B-B48B-0B14C49BB1A7}"/>
              </a:ext>
            </a:extLst>
          </p:cNvPr>
          <p:cNvSpPr txBox="1"/>
          <p:nvPr/>
        </p:nvSpPr>
        <p:spPr>
          <a:xfrm>
            <a:off x="330787" y="4360416"/>
            <a:ext cx="3326552" cy="1678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이 실행계획을 통해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  <a:r>
              <a:rPr lang="ko-KR" altLang="en-US" sz="1000" dirty="0"/>
              <a:t>세 개 이상의 테이블을 조인할 때</a:t>
            </a:r>
            <a:r>
              <a:rPr lang="en-US" altLang="ko-KR" sz="1000" dirty="0"/>
              <a:t> </a:t>
            </a:r>
            <a:r>
              <a:rPr lang="ko-KR" altLang="en-US" sz="1000" dirty="0"/>
              <a:t>해당 조인이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  <a:r>
              <a:rPr lang="ko-KR" altLang="en-US" sz="1000" dirty="0"/>
              <a:t>한 번에 수행되지 않는 것을 알 수 있음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두 테이블을 조인하고</a:t>
            </a:r>
            <a:r>
              <a:rPr lang="en-US" altLang="ko-KR" sz="10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해당 조인 결과와 나머지 테이블을 조인하는 식으로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수행됨 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2927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USE_HASH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F9D9CE-BE8C-4EDC-A359-20EA75DD38A2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62148"/>
            <a:chExt cx="5541866" cy="506047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62148"/>
              <a:ext cx="5541866" cy="5060479"/>
              <a:chOff x="363984" y="851548"/>
              <a:chExt cx="5407642" cy="386306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5399253" cy="3509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4" y="851548"/>
                <a:ext cx="2099434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Join </a:t>
                </a: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결과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88010D-B7E6-408A-949D-BD0B2A4E0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860" y="1465035"/>
              <a:ext cx="3600450" cy="2019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22D567-E27F-49C4-8341-B3B6ADFE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860" y="3623975"/>
              <a:ext cx="4461393" cy="2047461"/>
            </a:xfrm>
            <a:prstGeom prst="rect">
              <a:avLst/>
            </a:prstGeom>
          </p:spPr>
        </p:pic>
      </p:grpSp>
      <p:sp>
        <p:nvSpPr>
          <p:cNvPr id="11" name="원호 10">
            <a:extLst>
              <a:ext uri="{FF2B5EF4-FFF2-40B4-BE49-F238E27FC236}">
                <a16:creationId xmlns:a16="http://schemas.microsoft.com/office/drawing/2014/main" id="{B6BCA210-D8CF-4E1A-9AF5-904ABCB98318}"/>
              </a:ext>
            </a:extLst>
          </p:cNvPr>
          <p:cNvSpPr/>
          <p:nvPr/>
        </p:nvSpPr>
        <p:spPr>
          <a:xfrm>
            <a:off x="4758187" y="3484335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8372E-E4E2-40B5-A843-F32BF14D7712}"/>
              </a:ext>
            </a:extLst>
          </p:cNvPr>
          <p:cNvSpPr txBox="1"/>
          <p:nvPr/>
        </p:nvSpPr>
        <p:spPr>
          <a:xfrm>
            <a:off x="6107187" y="4381957"/>
            <a:ext cx="36659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Hash Join</a:t>
            </a:r>
            <a:r>
              <a:rPr lang="ko-KR" altLang="en-US" dirty="0"/>
              <a:t>으로 변경하는 방법은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2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USE_HASH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5102E3-2EB3-4138-A326-0258B7981C4F}"/>
              </a:ext>
            </a:extLst>
          </p:cNvPr>
          <p:cNvGrpSpPr/>
          <p:nvPr/>
        </p:nvGrpSpPr>
        <p:grpSpPr>
          <a:xfrm>
            <a:off x="363984" y="862148"/>
            <a:ext cx="5541866" cy="5060479"/>
            <a:chOff x="363984" y="851548"/>
            <a:chExt cx="5407642" cy="386306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6"/>
              <a:ext cx="5399253" cy="3509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851548"/>
              <a:ext cx="2099434" cy="34114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USE_HASH Hint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61E5FA1-827B-4275-80AF-2AF8A77A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3" y="1471394"/>
            <a:ext cx="2847975" cy="201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049EBB-736B-4055-A7D4-78D1E3BF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3" y="3623975"/>
            <a:ext cx="4275546" cy="20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USE_HASH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5102E3-2EB3-4138-A326-0258B7981C4F}"/>
              </a:ext>
            </a:extLst>
          </p:cNvPr>
          <p:cNvGrpSpPr/>
          <p:nvPr/>
        </p:nvGrpSpPr>
        <p:grpSpPr>
          <a:xfrm>
            <a:off x="363984" y="862148"/>
            <a:ext cx="5541866" cy="5228259"/>
            <a:chOff x="363984" y="851548"/>
            <a:chExt cx="5407642" cy="3991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6"/>
              <a:ext cx="5399253" cy="3637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851548"/>
              <a:ext cx="2099434" cy="34114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35F5DC-DB7F-4EB8-908D-46B9666C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3" y="1460237"/>
            <a:ext cx="2895600" cy="202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E70655-9177-4AB2-AC6B-1EDFAD9C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3" y="3539946"/>
            <a:ext cx="4609029" cy="2455906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61A7BB75-59E4-41E0-86F1-57D3D15071EC}"/>
              </a:ext>
            </a:extLst>
          </p:cNvPr>
          <p:cNvSpPr/>
          <p:nvPr/>
        </p:nvSpPr>
        <p:spPr>
          <a:xfrm>
            <a:off x="4758187" y="3484335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3F5F5-C86F-409C-AFBF-08062038070B}"/>
              </a:ext>
            </a:extLst>
          </p:cNvPr>
          <p:cNvSpPr txBox="1"/>
          <p:nvPr/>
        </p:nvSpPr>
        <p:spPr>
          <a:xfrm>
            <a:off x="5949150" y="4381957"/>
            <a:ext cx="40001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STUDENT TABLE</a:t>
            </a:r>
            <a:r>
              <a:rPr lang="ko-KR" altLang="en-US" sz="1200" dirty="0"/>
              <a:t>에 </a:t>
            </a:r>
            <a:r>
              <a:rPr lang="en-US" altLang="ko-KR" sz="1200" dirty="0"/>
              <a:t>INDEX RANGE SCAN</a:t>
            </a:r>
            <a:r>
              <a:rPr lang="ko-KR" altLang="en-US" sz="1200" dirty="0"/>
              <a:t>을 발생시킨 후</a:t>
            </a:r>
            <a:r>
              <a:rPr lang="en-US" altLang="ko-KR" sz="1200" dirty="0"/>
              <a:t>,</a:t>
            </a:r>
            <a:r>
              <a:rPr lang="ko-KR" altLang="en-US" sz="1200" dirty="0"/>
              <a:t> 해당 결과를 </a:t>
            </a:r>
            <a:r>
              <a:rPr lang="en-US" altLang="ko-KR" sz="1200" dirty="0"/>
              <a:t>Build Input</a:t>
            </a:r>
            <a:r>
              <a:rPr lang="ko-KR" altLang="en-US" sz="1200" dirty="0"/>
              <a:t>으로 하여 </a:t>
            </a:r>
            <a:r>
              <a:rPr lang="en-US" altLang="ko-KR" sz="1200" dirty="0"/>
              <a:t>Hash Join</a:t>
            </a:r>
            <a:r>
              <a:rPr lang="ko-KR" altLang="en-US" sz="1200" dirty="0"/>
              <a:t>을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실시하는 방법은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594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USE_HASH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6085B1-9B3A-45DC-A469-5797377D3956}"/>
              </a:ext>
            </a:extLst>
          </p:cNvPr>
          <p:cNvGrpSpPr/>
          <p:nvPr/>
        </p:nvGrpSpPr>
        <p:grpSpPr>
          <a:xfrm>
            <a:off x="363984" y="814870"/>
            <a:ext cx="4988193" cy="5228259"/>
            <a:chOff x="363983" y="862148"/>
            <a:chExt cx="4988193" cy="522825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3" y="862148"/>
              <a:ext cx="4988193" cy="5228259"/>
              <a:chOff x="363983" y="851548"/>
              <a:chExt cx="4867379" cy="399114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3" y="1205126"/>
                <a:ext cx="4858989" cy="36375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3" y="851548"/>
                <a:ext cx="2428007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INDEX Hint &amp; USE_HASH Hint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19BAE9-7C1C-4041-8950-AFCA23D0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59" y="1479015"/>
              <a:ext cx="4238625" cy="22288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137D6D1-B718-4A2A-8DBF-1C61C916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59" y="3859818"/>
              <a:ext cx="4765173" cy="2078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036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Hint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7. NO_MERGE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C788D7-D21B-4363-B9C4-DF4B306BBD2C}"/>
              </a:ext>
            </a:extLst>
          </p:cNvPr>
          <p:cNvGrpSpPr/>
          <p:nvPr/>
        </p:nvGrpSpPr>
        <p:grpSpPr>
          <a:xfrm>
            <a:off x="363984" y="647091"/>
            <a:ext cx="6854803" cy="4017188"/>
            <a:chOff x="363984" y="814870"/>
            <a:chExt cx="6854803" cy="40171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5102E3-2EB3-4138-A326-0258B7981C4F}"/>
                </a:ext>
              </a:extLst>
            </p:cNvPr>
            <p:cNvGrpSpPr/>
            <p:nvPr/>
          </p:nvGrpSpPr>
          <p:grpSpPr>
            <a:xfrm>
              <a:off x="363984" y="814870"/>
              <a:ext cx="6854803" cy="4017188"/>
              <a:chOff x="363983" y="851548"/>
              <a:chExt cx="6688780" cy="306663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80BF94-0B19-4CDB-AB67-699A736A5682}"/>
                  </a:ext>
                </a:extLst>
              </p:cNvPr>
              <p:cNvSpPr/>
              <p:nvPr/>
            </p:nvSpPr>
            <p:spPr>
              <a:xfrm>
                <a:off x="372374" y="1205127"/>
                <a:ext cx="6680389" cy="27130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" name="자유형 23">
                <a:extLst>
                  <a:ext uri="{FF2B5EF4-FFF2-40B4-BE49-F238E27FC236}">
                    <a16:creationId xmlns:a16="http://schemas.microsoft.com/office/drawing/2014/main" id="{4D9672F6-EFEF-4351-A292-B119DD344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983" y="851548"/>
                <a:ext cx="2428007" cy="34114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 </a:t>
                </a: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두 개 사용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AD2B68-65CB-49F3-8FD9-D58E1B5B6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4" y="1351414"/>
              <a:ext cx="2381993" cy="340284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9930AD-6176-460F-BEF0-8002AA658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4359" y="1371598"/>
              <a:ext cx="4183083" cy="3097023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12E29A4-C03E-4F9A-8C4B-D2B13D92E74D}"/>
              </a:ext>
            </a:extLst>
          </p:cNvPr>
          <p:cNvCxnSpPr/>
          <p:nvPr/>
        </p:nvCxnSpPr>
        <p:spPr>
          <a:xfrm>
            <a:off x="3431097" y="1979802"/>
            <a:ext cx="2265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F7551A2-C912-41DC-B87A-E12FB723DA51}"/>
              </a:ext>
            </a:extLst>
          </p:cNvPr>
          <p:cNvCxnSpPr>
            <a:cxnSpLocks/>
          </p:cNvCxnSpPr>
          <p:nvPr/>
        </p:nvCxnSpPr>
        <p:spPr>
          <a:xfrm flipH="1">
            <a:off x="3659738" y="1429982"/>
            <a:ext cx="3671151" cy="480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C1A137-0DFB-48E3-8FA9-7699C8B83026}"/>
              </a:ext>
            </a:extLst>
          </p:cNvPr>
          <p:cNvSpPr txBox="1"/>
          <p:nvPr/>
        </p:nvSpPr>
        <p:spPr>
          <a:xfrm>
            <a:off x="7330889" y="1182845"/>
            <a:ext cx="2453620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VIEW Operation 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INLINE VIEW</a:t>
            </a:r>
            <a:r>
              <a:rPr lang="ko-KR" altLang="en-US" sz="1200" dirty="0"/>
              <a:t>가 별도로 수행되어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메모리에 해당 데이터를 생성함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8D87FA-D0AB-4C53-9559-14E0DF7C02CF}"/>
              </a:ext>
            </a:extLst>
          </p:cNvPr>
          <p:cNvSpPr/>
          <p:nvPr/>
        </p:nvSpPr>
        <p:spPr>
          <a:xfrm>
            <a:off x="430219" y="1902203"/>
            <a:ext cx="2422038" cy="2334237"/>
          </a:xfrm>
          <a:prstGeom prst="rect">
            <a:avLst/>
          </a:prstGeom>
          <a:noFill/>
          <a:ln>
            <a:solidFill>
              <a:srgbClr val="2806B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F203DC-ABFD-4473-8F29-52D2DAD3B118}"/>
              </a:ext>
            </a:extLst>
          </p:cNvPr>
          <p:cNvSpPr/>
          <p:nvPr/>
        </p:nvSpPr>
        <p:spPr>
          <a:xfrm>
            <a:off x="2696451" y="1670587"/>
            <a:ext cx="163609" cy="194372"/>
          </a:xfrm>
          <a:prstGeom prst="ellipse">
            <a:avLst/>
          </a:prstGeom>
          <a:noFill/>
          <a:ln>
            <a:solidFill>
              <a:srgbClr val="28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806BA"/>
                </a:solidFill>
              </a:rPr>
              <a:t>2</a:t>
            </a:r>
            <a:endParaRPr lang="ko-KR" altLang="en-US" sz="1200" b="1" dirty="0">
              <a:solidFill>
                <a:srgbClr val="2806BA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66545D-097D-4180-8665-A0545FD74145}"/>
              </a:ext>
            </a:extLst>
          </p:cNvPr>
          <p:cNvSpPr/>
          <p:nvPr/>
        </p:nvSpPr>
        <p:spPr>
          <a:xfrm>
            <a:off x="598641" y="2608976"/>
            <a:ext cx="1725109" cy="155196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AC911EE-E9B2-4033-8DA7-0A47AA65D308}"/>
              </a:ext>
            </a:extLst>
          </p:cNvPr>
          <p:cNvSpPr/>
          <p:nvPr/>
        </p:nvSpPr>
        <p:spPr>
          <a:xfrm>
            <a:off x="2370322" y="2608976"/>
            <a:ext cx="163609" cy="194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4D895-BF77-4F77-B358-84AB52A78445}"/>
              </a:ext>
            </a:extLst>
          </p:cNvPr>
          <p:cNvSpPr txBox="1"/>
          <p:nvPr/>
        </p:nvSpPr>
        <p:spPr>
          <a:xfrm>
            <a:off x="372583" y="4885589"/>
            <a:ext cx="6765891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실행계획상 나타난 </a:t>
            </a:r>
            <a:r>
              <a:rPr lang="en-US" altLang="ko-KR" sz="1300" dirty="0"/>
              <a:t>VIEW</a:t>
            </a:r>
            <a:r>
              <a:rPr lang="ko-KR" altLang="en-US" sz="1300" dirty="0"/>
              <a:t> </a:t>
            </a:r>
            <a:r>
              <a:rPr lang="en-US" altLang="ko-KR" sz="1300" dirty="0"/>
              <a:t>Operation</a:t>
            </a:r>
            <a:r>
              <a:rPr lang="ko-KR" altLang="en-US" sz="1300" dirty="0"/>
              <a:t>은 </a:t>
            </a:r>
            <a:r>
              <a:rPr lang="en-US" altLang="ko-KR" sz="1300" dirty="0"/>
              <a:t>‘</a:t>
            </a:r>
            <a:r>
              <a:rPr lang="en-US" altLang="ko-KR" sz="1300" b="1" dirty="0">
                <a:solidFill>
                  <a:srgbClr val="2806BA"/>
                </a:solidFill>
              </a:rPr>
              <a:t>2</a:t>
            </a:r>
            <a:r>
              <a:rPr lang="ko-KR" altLang="en-US" sz="1300" b="1" dirty="0">
                <a:solidFill>
                  <a:srgbClr val="2806BA"/>
                </a:solidFill>
              </a:rPr>
              <a:t>번</a:t>
            </a:r>
            <a:r>
              <a:rPr lang="en-US" altLang="ko-KR" sz="1300" dirty="0"/>
              <a:t>’INLINE VIEW</a:t>
            </a:r>
            <a:r>
              <a:rPr lang="ko-KR" altLang="en-US" sz="1300" dirty="0"/>
              <a:t>에 대한 </a:t>
            </a:r>
            <a:r>
              <a:rPr lang="en-US" altLang="ko-KR" sz="1300" dirty="0"/>
              <a:t>Operation</a:t>
            </a:r>
            <a:r>
              <a:rPr lang="ko-KR" altLang="en-US" sz="1300" dirty="0"/>
              <a:t>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만약 </a:t>
            </a:r>
            <a:r>
              <a:rPr lang="en-US" altLang="ko-KR" sz="1300" dirty="0"/>
              <a:t>‘</a:t>
            </a:r>
            <a:r>
              <a:rPr lang="en-US" altLang="ko-KR" sz="1300" b="1" dirty="0">
                <a:solidFill>
                  <a:srgbClr val="FF0000"/>
                </a:solidFill>
              </a:rPr>
              <a:t>1</a:t>
            </a:r>
            <a:r>
              <a:rPr lang="ko-KR" altLang="en-US" sz="1300" b="1" dirty="0">
                <a:solidFill>
                  <a:srgbClr val="FF0000"/>
                </a:solidFill>
              </a:rPr>
              <a:t>번</a:t>
            </a:r>
            <a:r>
              <a:rPr lang="en-US" altLang="ko-KR" sz="1300" dirty="0"/>
              <a:t>’INLINE VIEW</a:t>
            </a:r>
            <a:r>
              <a:rPr lang="ko-KR" altLang="en-US" sz="1300" dirty="0"/>
              <a:t> 결과까지 굳이 메모리에 생성하고 싶다면</a:t>
            </a:r>
            <a:r>
              <a:rPr lang="en-US" altLang="ko-KR" sz="1300" dirty="0"/>
              <a:t>, </a:t>
            </a:r>
            <a:r>
              <a:rPr lang="ko-KR" altLang="en-US" sz="1300" dirty="0"/>
              <a:t>어떻게 해야 할까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(</a:t>
            </a:r>
            <a:r>
              <a:rPr lang="ko-KR" altLang="en-US" sz="1300" dirty="0"/>
              <a:t>즉</a:t>
            </a:r>
            <a:r>
              <a:rPr lang="en-US" altLang="ko-KR" sz="1300" dirty="0"/>
              <a:t>, VIEW Operation</a:t>
            </a:r>
            <a:r>
              <a:rPr lang="ko-KR" altLang="en-US" sz="1300" dirty="0"/>
              <a:t>이 두 번 발생해야 함</a:t>
            </a:r>
            <a:r>
              <a:rPr lang="en-US" altLang="ko-K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569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8. INLINE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7D9F27D7-8FB0-4B61-83F4-A0FAEC4B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90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9. MATERIALIZE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2767FB8C-0047-412E-918C-6C0391FA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75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9. WITH INLINE VS WITH MATERIALIZE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5E9C134B-463A-4534-AD43-2D589D3B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0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10. UNNEST &amp; PUSH_SUBQ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D4E8D84A-1B73-4F78-83CB-55ED130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68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PARALLEL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28C17E-34E3-40D0-BEFE-A738D9111DEE}"/>
              </a:ext>
            </a:extLst>
          </p:cNvPr>
          <p:cNvGrpSpPr/>
          <p:nvPr/>
        </p:nvGrpSpPr>
        <p:grpSpPr>
          <a:xfrm>
            <a:off x="294944" y="3429000"/>
            <a:ext cx="6045471" cy="2888166"/>
            <a:chOff x="294944" y="2486091"/>
            <a:chExt cx="7469965" cy="35152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2B2EF7-1AAA-4DBF-97E4-9B7A3E729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301" y="3042518"/>
              <a:ext cx="2733675" cy="11525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1F60E7-6B95-4244-B6B3-E66502C8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84" y="4281578"/>
              <a:ext cx="7400925" cy="16764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949FB3-FF1B-454F-969C-99D3177A660A}"/>
                </a:ext>
              </a:extLst>
            </p:cNvPr>
            <p:cNvSpPr/>
            <p:nvPr/>
          </p:nvSpPr>
          <p:spPr>
            <a:xfrm>
              <a:off x="294944" y="2932980"/>
              <a:ext cx="7469965" cy="30683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D68BF835-EB81-42DD-9CED-E488EF1F60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944" y="2486091"/>
              <a:ext cx="2488273" cy="44688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PARALLEL SCAN</a:t>
              </a:r>
            </a:p>
          </p:txBody>
        </p:sp>
      </p:grp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A617140A-F360-494C-B63C-116B507C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704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PARALLEL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A617140A-F360-494C-B63C-116B507C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FABC6D-A91F-42ED-8BCE-5591FDF9E2AF}"/>
              </a:ext>
            </a:extLst>
          </p:cNvPr>
          <p:cNvGrpSpPr/>
          <p:nvPr/>
        </p:nvGrpSpPr>
        <p:grpSpPr>
          <a:xfrm>
            <a:off x="251813" y="772424"/>
            <a:ext cx="6587232" cy="4394800"/>
            <a:chOff x="260439" y="2118550"/>
            <a:chExt cx="5743547" cy="39467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B69CD5-CFBD-408B-A5FB-1F0AFF60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425" y="2573005"/>
              <a:ext cx="4589016" cy="120043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7B127A2-63A5-496F-A2D8-0EC5B0E93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426" y="3820598"/>
              <a:ext cx="5661560" cy="224467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521D9C-CE22-4712-B9C3-D62454C3895F}"/>
                </a:ext>
              </a:extLst>
            </p:cNvPr>
            <p:cNvSpPr/>
            <p:nvPr/>
          </p:nvSpPr>
          <p:spPr>
            <a:xfrm>
              <a:off x="260439" y="2493033"/>
              <a:ext cx="5743547" cy="3572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" name="자유형 23">
              <a:extLst>
                <a:ext uri="{FF2B5EF4-FFF2-40B4-BE49-F238E27FC236}">
                  <a16:creationId xmlns:a16="http://schemas.microsoft.com/office/drawing/2014/main" id="{00C1240E-E7F1-4168-AE7A-5FB7468AC0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0439" y="2118550"/>
              <a:ext cx="1946647" cy="36673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PARALLEL SCAN &amp; NL 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726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PARALLEL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A617140A-F360-494C-B63C-116B507C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DEF1E9-D6BA-4705-844F-C64FEA0AB606}"/>
              </a:ext>
            </a:extLst>
          </p:cNvPr>
          <p:cNvGrpSpPr/>
          <p:nvPr/>
        </p:nvGrpSpPr>
        <p:grpSpPr>
          <a:xfrm>
            <a:off x="243186" y="693749"/>
            <a:ext cx="6433661" cy="5470501"/>
            <a:chOff x="251812" y="882617"/>
            <a:chExt cx="6433661" cy="547050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3FABC6D-A91F-42ED-8BCE-5591FDF9E2AF}"/>
                </a:ext>
              </a:extLst>
            </p:cNvPr>
            <p:cNvGrpSpPr/>
            <p:nvPr/>
          </p:nvGrpSpPr>
          <p:grpSpPr>
            <a:xfrm>
              <a:off x="251812" y="882617"/>
              <a:ext cx="6433661" cy="5470501"/>
              <a:chOff x="260439" y="2196480"/>
              <a:chExt cx="5396248" cy="386878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A521D9C-CE22-4712-B9C3-D62454C3895F}"/>
                  </a:ext>
                </a:extLst>
              </p:cNvPr>
              <p:cNvSpPr/>
              <p:nvPr/>
            </p:nvSpPr>
            <p:spPr>
              <a:xfrm>
                <a:off x="260440" y="2493033"/>
                <a:ext cx="5396247" cy="35722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00C1240E-E7F1-4168-AE7A-5FB7468AC0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0439" y="2196480"/>
                <a:ext cx="1946647" cy="288805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PARALLEL SCAN &amp; Hash Join</a:t>
                </a: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75C9BC-0E8C-4AE7-80AC-E69A63DAD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984" y="1405579"/>
              <a:ext cx="5610225" cy="14763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AEA961-3901-459D-9E01-4884B0EAF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84" y="2958191"/>
              <a:ext cx="6200719" cy="3250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8550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PARALLEL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A617140A-F360-494C-B63C-116B507C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B72782-1972-4F6B-99AC-713D6966B53B}"/>
              </a:ext>
            </a:extLst>
          </p:cNvPr>
          <p:cNvGrpSpPr/>
          <p:nvPr/>
        </p:nvGrpSpPr>
        <p:grpSpPr>
          <a:xfrm>
            <a:off x="214611" y="657225"/>
            <a:ext cx="4043064" cy="5781675"/>
            <a:chOff x="214611" y="657225"/>
            <a:chExt cx="4043064" cy="57816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00415A-6F70-4095-8238-0D6B71BB9420}"/>
                </a:ext>
              </a:extLst>
            </p:cNvPr>
            <p:cNvGrpSpPr/>
            <p:nvPr/>
          </p:nvGrpSpPr>
          <p:grpSpPr>
            <a:xfrm>
              <a:off x="214612" y="978239"/>
              <a:ext cx="4043063" cy="5460661"/>
              <a:chOff x="157462" y="949664"/>
              <a:chExt cx="4138137" cy="548905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B4A7D02-80DF-4471-90BD-1C0C415C9719}"/>
                  </a:ext>
                </a:extLst>
              </p:cNvPr>
              <p:cNvGrpSpPr/>
              <p:nvPr/>
            </p:nvGrpSpPr>
            <p:grpSpPr>
              <a:xfrm>
                <a:off x="363984" y="995452"/>
                <a:ext cx="3931615" cy="5443268"/>
                <a:chOff x="3206615" y="776377"/>
                <a:chExt cx="3931615" cy="5443268"/>
              </a:xfrm>
            </p:grpSpPr>
            <p:pic>
              <p:nvPicPr>
                <p:cNvPr id="1026" name="Picture 2" descr="Parallel plan for hash join query | Download Scientific Diagram">
                  <a:extLst>
                    <a:ext uri="{FF2B5EF4-FFF2-40B4-BE49-F238E27FC236}">
                      <a16:creationId xmlns:a16="http://schemas.microsoft.com/office/drawing/2014/main" id="{A7BEB955-6469-464E-A343-F61A94D6F5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" t="-2" r="-4203" b="-1421"/>
                <a:stretch/>
              </p:blipFill>
              <p:spPr bwMode="auto">
                <a:xfrm>
                  <a:off x="3206615" y="776377"/>
                  <a:ext cx="3931615" cy="5443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3C7CC04-1E88-45BC-915F-C78B28118934}"/>
                    </a:ext>
                  </a:extLst>
                </p:cNvPr>
                <p:cNvSpPr/>
                <p:nvPr/>
              </p:nvSpPr>
              <p:spPr>
                <a:xfrm>
                  <a:off x="4003359" y="5919787"/>
                  <a:ext cx="895438" cy="161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COURSE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373B24C-86CB-4686-9637-00F0C7A8C25A}"/>
                    </a:ext>
                  </a:extLst>
                </p:cNvPr>
                <p:cNvSpPr/>
                <p:nvPr/>
              </p:nvSpPr>
              <p:spPr>
                <a:xfrm>
                  <a:off x="5232582" y="5919786"/>
                  <a:ext cx="895438" cy="161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8128F97-52D4-4A68-B0D4-DA1BB9B0561C}"/>
                    </a:ext>
                  </a:extLst>
                </p:cNvPr>
                <p:cNvSpPr/>
                <p:nvPr/>
              </p:nvSpPr>
              <p:spPr>
                <a:xfrm>
                  <a:off x="5247822" y="5919787"/>
                  <a:ext cx="895438" cy="161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PROFESSOR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B1F3DC3-7624-43EA-A124-EAC39855A4EB}"/>
                  </a:ext>
                </a:extLst>
              </p:cNvPr>
              <p:cNvSpPr/>
              <p:nvPr/>
            </p:nvSpPr>
            <p:spPr>
              <a:xfrm>
                <a:off x="157462" y="949664"/>
                <a:ext cx="4138137" cy="54432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654CCBB-0887-4F54-B6E0-6BCF5C2CC7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4611" y="657225"/>
              <a:ext cx="2671463" cy="327777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PARALLEL SCAN &amp; </a:t>
              </a: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Hash 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도식화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70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Hint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BDA37-CD60-412B-81B7-D86724D4AC40}"/>
              </a:ext>
            </a:extLst>
          </p:cNvPr>
          <p:cNvSpPr txBox="1"/>
          <p:nvPr/>
        </p:nvSpPr>
        <p:spPr>
          <a:xfrm>
            <a:off x="219320" y="750659"/>
            <a:ext cx="8635697" cy="4766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effectLst/>
                <a:latin typeface="+mn-ea"/>
              </a:rPr>
              <a:t>힌트는 </a:t>
            </a:r>
            <a:r>
              <a:rPr lang="en-US" altLang="ko-KR" sz="1300" b="0" i="0" dirty="0">
                <a:effectLst/>
                <a:latin typeface="+mn-ea"/>
              </a:rPr>
              <a:t>SQL </a:t>
            </a:r>
            <a:r>
              <a:rPr lang="ko-KR" altLang="en-US" sz="1300" b="0" i="0" dirty="0">
                <a:effectLst/>
                <a:latin typeface="+mn-ea"/>
              </a:rPr>
              <a:t>튜닝의 핵심부분으로 일종의 </a:t>
            </a:r>
            <a:r>
              <a:rPr lang="en-US" altLang="ko-KR" sz="1300" b="0" i="0" dirty="0">
                <a:effectLst/>
                <a:latin typeface="+mn-ea"/>
              </a:rPr>
              <a:t>‘</a:t>
            </a:r>
            <a:r>
              <a:rPr lang="ko-KR" altLang="en-US" sz="1300" b="0" i="0" dirty="0">
                <a:effectLst/>
                <a:latin typeface="+mn-ea"/>
              </a:rPr>
              <a:t>지시구문</a:t>
            </a:r>
            <a:r>
              <a:rPr lang="en-US" altLang="ko-KR" sz="1300" b="0" i="0" dirty="0">
                <a:effectLst/>
                <a:latin typeface="+mn-ea"/>
              </a:rPr>
              <a:t>’</a:t>
            </a:r>
            <a:r>
              <a:rPr lang="ko-KR" altLang="en-US" sz="1300" b="0" i="0" dirty="0">
                <a:effectLst/>
                <a:latin typeface="+mn-ea"/>
              </a:rPr>
              <a:t>임</a:t>
            </a:r>
            <a:endParaRPr lang="en-US" altLang="ko-KR" sz="1300" dirty="0"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0" i="0" dirty="0">
                <a:effectLst/>
                <a:latin typeface="+mn-ea"/>
              </a:rPr>
              <a:t>SQL</a:t>
            </a:r>
            <a:r>
              <a:rPr lang="ko-KR" altLang="en-US" sz="1300" b="0" i="0" dirty="0">
                <a:effectLst/>
                <a:latin typeface="+mn-ea"/>
              </a:rPr>
              <a:t>에 포함되어 쓰여져 </a:t>
            </a:r>
            <a:r>
              <a:rPr lang="en-US" altLang="ko-KR" sz="1300" b="0" i="0" dirty="0">
                <a:effectLst/>
                <a:latin typeface="+mn-ea"/>
              </a:rPr>
              <a:t>Optimizer</a:t>
            </a:r>
            <a:r>
              <a:rPr lang="ko-KR" altLang="en-US" sz="1300" b="0" i="0" dirty="0">
                <a:effectLst/>
                <a:latin typeface="+mn-ea"/>
              </a:rPr>
              <a:t>의 실행 계획을 원하는 대로 바꿀 수 있게 해 줌</a:t>
            </a:r>
            <a:endParaRPr lang="en-US" altLang="ko-KR" sz="1300" b="0" i="0" dirty="0"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effectLst/>
                <a:latin typeface="+mn-ea"/>
              </a:rPr>
              <a:t>오라클 </a:t>
            </a:r>
            <a:r>
              <a:rPr lang="en-US" altLang="ko-KR" sz="1300" b="0" i="0" dirty="0">
                <a:effectLst/>
                <a:latin typeface="+mn-ea"/>
              </a:rPr>
              <a:t>Optimizer</a:t>
            </a:r>
            <a:r>
              <a:rPr lang="ko-KR" altLang="en-US" sz="1300" b="0" i="0" dirty="0">
                <a:effectLst/>
                <a:latin typeface="+mn-ea"/>
              </a:rPr>
              <a:t>가 항상 최선의 실행 계획을 수립할 수는 없으므로</a:t>
            </a:r>
            <a:r>
              <a:rPr lang="en-US" altLang="ko-KR" sz="1300" b="0" i="0" dirty="0">
                <a:effectLst/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b="0" i="0" dirty="0">
                <a:effectLst/>
                <a:latin typeface="+mn-ea"/>
              </a:rPr>
              <a:t>테이블이나 인덱스의 잘못된 실행 계획을 </a:t>
            </a:r>
            <a:endParaRPr lang="en-US" altLang="ko-KR" sz="1300" b="0" i="0" dirty="0"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</a:t>
            </a:r>
            <a:r>
              <a:rPr lang="ko-KR" altLang="en-US" sz="1300" b="0" i="0" dirty="0">
                <a:effectLst/>
                <a:latin typeface="+mn-ea"/>
              </a:rPr>
              <a:t>개발자가 직접 바꿀 수 있도록 도와 줌</a:t>
            </a:r>
            <a:endParaRPr lang="en-US" altLang="ko-KR" sz="1300" b="0" i="0" dirty="0"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effectLst/>
                <a:latin typeface="+mn-ea"/>
              </a:rPr>
              <a:t>즉</a:t>
            </a:r>
            <a:r>
              <a:rPr lang="en-US" altLang="ko-KR" sz="1300" b="0" i="0" dirty="0">
                <a:effectLst/>
                <a:latin typeface="+mn-ea"/>
              </a:rPr>
              <a:t>, </a:t>
            </a:r>
            <a:r>
              <a:rPr lang="ko-KR" altLang="en-US" sz="1300" b="0" i="0" dirty="0">
                <a:effectLst/>
                <a:latin typeface="+mn-ea"/>
              </a:rPr>
              <a:t>오라클 </a:t>
            </a:r>
            <a:r>
              <a:rPr lang="en-US" altLang="ko-KR" sz="1300" b="0" i="0" dirty="0">
                <a:effectLst/>
                <a:latin typeface="+mn-ea"/>
              </a:rPr>
              <a:t>Optimizer</a:t>
            </a:r>
            <a:r>
              <a:rPr lang="ko-KR" altLang="en-US" sz="1300" b="0" i="0" dirty="0">
                <a:effectLst/>
                <a:latin typeface="+mn-ea"/>
              </a:rPr>
              <a:t>에 의존하여 나온 실행 계획보다 훨씬 효율적인 실행 계획을 사용자가 구사할 수 있음</a:t>
            </a:r>
            <a:endParaRPr lang="en-US" altLang="ko-KR" sz="1300" b="0" i="0" dirty="0"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FF0000"/>
                </a:solidFill>
                <a:effectLst/>
                <a:latin typeface="+mn-ea"/>
              </a:rPr>
              <a:t>실행계획이 바뀐다고 해서 산출물이 바뀌는 건 아님</a:t>
            </a:r>
            <a:endParaRPr lang="en-US" altLang="ko-KR" sz="1300" b="1" i="0" dirty="0">
              <a:solidFill>
                <a:srgbClr val="FF0000"/>
              </a:solidFill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Hint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규칙 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    1.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 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/*+ Hint */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   2.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여러 개의 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Hint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를 섞어 쓸 수 있고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해당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Hint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들을 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공백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’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으로 구분함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        (ex :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/*+ LEADING(A B) USE_HASH(B) */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    3. Hint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내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 인자도 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‘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공백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’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으로 구분함</a:t>
            </a:r>
            <a:endParaRPr lang="en-US" altLang="ko-KR" sz="1400" dirty="0">
              <a:solidFill>
                <a:srgbClr val="000000"/>
              </a:solidFill>
              <a:latin typeface="Noto Sans K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    4. Hint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내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 인자로 사용된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테이블은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ALIAS(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별칭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으로 정의되어야 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/>
              </a:rPr>
              <a:t>계정명까지 포함해서 작성하지 않음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       (</a:t>
            </a:r>
            <a:r>
              <a:rPr lang="ko-KR" altLang="en-US" sz="1400" b="1" dirty="0">
                <a:solidFill>
                  <a:srgbClr val="2806BA"/>
                </a:solidFill>
                <a:latin typeface="Noto Sans KR"/>
              </a:rPr>
              <a:t>잘못된  </a:t>
            </a:r>
            <a:r>
              <a:rPr lang="en-US" altLang="ko-KR" sz="1400" b="1" dirty="0">
                <a:solidFill>
                  <a:srgbClr val="2806BA"/>
                </a:solidFill>
                <a:latin typeface="Noto Sans KR"/>
              </a:rPr>
              <a:t>Hint</a:t>
            </a:r>
            <a:r>
              <a:rPr lang="ko-KR" altLang="en-US" sz="1400" b="1" dirty="0">
                <a:solidFill>
                  <a:srgbClr val="2806BA"/>
                </a:solidFill>
                <a:latin typeface="Noto Sans KR"/>
              </a:rPr>
              <a:t> 작성 </a:t>
            </a:r>
            <a:r>
              <a:rPr lang="en-US" altLang="ko-KR" sz="1400" dirty="0">
                <a:latin typeface="Noto Sans KR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z="1400" i="0" dirty="0">
                <a:effectLst/>
                <a:latin typeface="Noto Sans KR"/>
              </a:rPr>
              <a:t>/*+ LEADING(</a:t>
            </a:r>
            <a:r>
              <a:rPr lang="en-US" altLang="ko-KR" sz="1400" dirty="0">
                <a:latin typeface="Noto Sans KR"/>
              </a:rPr>
              <a:t>SYSTEM.EMP SYSTEM.DEPT</a:t>
            </a:r>
            <a:r>
              <a:rPr lang="en-US" altLang="ko-KR" sz="1400" i="0" dirty="0">
                <a:effectLst/>
                <a:latin typeface="Noto Sans KR"/>
              </a:rPr>
              <a:t>) */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2806BA"/>
                </a:solidFill>
                <a:latin typeface="Noto Sans KR"/>
              </a:rPr>
              <a:t>         </a:t>
            </a:r>
            <a:r>
              <a:rPr lang="ko-KR" altLang="en-US" sz="1400" b="1" dirty="0">
                <a:solidFill>
                  <a:srgbClr val="FF0000"/>
                </a:solidFill>
                <a:latin typeface="Noto Sans KR"/>
              </a:rPr>
              <a:t>올바른 </a:t>
            </a:r>
            <a:r>
              <a:rPr lang="en-US" altLang="ko-KR" sz="1400" b="1" dirty="0">
                <a:solidFill>
                  <a:srgbClr val="FF0000"/>
                </a:solidFill>
                <a:latin typeface="Noto Sans KR"/>
              </a:rPr>
              <a:t>Hint </a:t>
            </a:r>
            <a:r>
              <a:rPr lang="ko-KR" altLang="en-US" sz="1400" b="1" dirty="0">
                <a:solidFill>
                  <a:srgbClr val="FF0000"/>
                </a:solidFill>
                <a:latin typeface="Noto Sans KR"/>
              </a:rPr>
              <a:t>작성 </a:t>
            </a:r>
            <a:r>
              <a:rPr lang="en-US" altLang="ko-KR" sz="1400" dirty="0">
                <a:latin typeface="Noto Sans KR"/>
              </a:rPr>
              <a:t>:</a:t>
            </a:r>
            <a:r>
              <a:rPr lang="en-US" altLang="ko-KR" sz="1400" b="1" dirty="0">
                <a:solidFill>
                  <a:srgbClr val="FF0000"/>
                </a:solidFill>
                <a:latin typeface="Noto Sans KR"/>
              </a:rPr>
              <a:t> </a:t>
            </a:r>
            <a:r>
              <a:rPr lang="en-US" altLang="ko-KR" sz="1400" i="0" dirty="0">
                <a:effectLst/>
                <a:latin typeface="Noto Sans KR"/>
              </a:rPr>
              <a:t>/*+ LEADING(</a:t>
            </a:r>
            <a:r>
              <a:rPr lang="en-US" altLang="ko-KR" sz="1400" dirty="0">
                <a:latin typeface="Noto Sans KR"/>
              </a:rPr>
              <a:t>EMP DEPT</a:t>
            </a:r>
            <a:r>
              <a:rPr lang="en-US" altLang="ko-KR" sz="1400" i="0" dirty="0">
                <a:effectLst/>
                <a:latin typeface="Noto Sans KR"/>
              </a:rPr>
              <a:t>) */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 	                     </a:t>
            </a:r>
            <a:r>
              <a:rPr lang="en-US" altLang="ko-KR" sz="1400" i="0" dirty="0">
                <a:effectLst/>
                <a:latin typeface="Noto Sans KR"/>
              </a:rPr>
              <a:t>/*+ LEADING(</a:t>
            </a:r>
            <a:r>
              <a:rPr lang="en-US" altLang="ko-KR" sz="1400" dirty="0">
                <a:latin typeface="Noto Sans KR"/>
              </a:rPr>
              <a:t>A B</a:t>
            </a:r>
            <a:r>
              <a:rPr lang="en-US" altLang="ko-KR" sz="1400" i="0" dirty="0">
                <a:effectLst/>
                <a:latin typeface="Noto Sans KR"/>
              </a:rPr>
              <a:t>) */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)</a:t>
            </a:r>
            <a:endParaRPr lang="ko-KR" altLang="en-US" sz="13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46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C5981E-64FD-4765-B270-3635BA0F7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56874"/>
              </p:ext>
            </p:extLst>
          </p:nvPr>
        </p:nvGraphicFramePr>
        <p:xfrm>
          <a:off x="363984" y="1277999"/>
          <a:ext cx="6604000" cy="178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5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216395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FULL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INDEX</a:t>
                      </a:r>
                      <a:r>
                        <a:rPr lang="ko-KR" altLang="en-US" sz="1300" dirty="0"/>
                        <a:t>를 사용하지 않고</a:t>
                      </a:r>
                      <a:r>
                        <a:rPr lang="en-US" altLang="ko-KR" sz="1300" dirty="0"/>
                        <a:t>, TABLE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FULL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SCAN</a:t>
                      </a:r>
                      <a:r>
                        <a:rPr lang="ko-KR" altLang="en-US" sz="1300" dirty="0"/>
                        <a:t> 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INDEX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INDEX</a:t>
                      </a:r>
                      <a:r>
                        <a:rPr lang="ko-KR" altLang="en-US" sz="1300" dirty="0"/>
                        <a:t>를 활용한 </a:t>
                      </a:r>
                      <a:r>
                        <a:rPr lang="en-US" altLang="ko-KR" sz="1300" dirty="0"/>
                        <a:t>SCAN </a:t>
                      </a:r>
                      <a:r>
                        <a:rPr lang="ko-KR" altLang="en-US" sz="1300" dirty="0"/>
                        <a:t>실시</a:t>
                      </a:r>
                      <a:endParaRPr lang="en-US" altLang="ko-KR" sz="13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(INDEX UNIQUE SCAN, INDEX RANGE SCAN)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INDEX_FFS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INDEX FAST FULL SCAN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078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9B02A0-E669-4E10-AE34-3E7045428838}"/>
              </a:ext>
            </a:extLst>
          </p:cNvPr>
          <p:cNvSpPr txBox="1"/>
          <p:nvPr/>
        </p:nvSpPr>
        <p:spPr>
          <a:xfrm>
            <a:off x="363984" y="78856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Access </a:t>
            </a:r>
            <a:r>
              <a:rPr lang="ko-KR" altLang="en-US" dirty="0"/>
              <a:t>방식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448139CA-8F12-4091-B327-D6C900A08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38697"/>
              </p:ext>
            </p:extLst>
          </p:nvPr>
        </p:nvGraphicFramePr>
        <p:xfrm>
          <a:off x="363982" y="4072628"/>
          <a:ext cx="6604000" cy="140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843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189157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ORDERED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FROM</a:t>
                      </a:r>
                      <a:r>
                        <a:rPr lang="ko-KR" altLang="en-US" sz="1300" dirty="0"/>
                        <a:t>절에 나열된 순서대로 </a:t>
                      </a:r>
                      <a:r>
                        <a:rPr lang="en-US" altLang="ko-KR" sz="1300" dirty="0"/>
                        <a:t>Join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LEADING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해당 </a:t>
                      </a:r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에 열거한 테이블 순서대로</a:t>
                      </a:r>
                      <a:r>
                        <a:rPr lang="en-US" altLang="ko-KR" sz="1300" dirty="0"/>
                        <a:t> Join </a:t>
                      </a:r>
                      <a:r>
                        <a:rPr lang="ko-KR" altLang="en-US" sz="1300" dirty="0"/>
                        <a:t>실시</a:t>
                      </a:r>
                      <a:endParaRPr lang="en-US" altLang="ko-KR" sz="13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(/*+ LEADING(A B C) */ : A, B, C </a:t>
                      </a:r>
                      <a:r>
                        <a:rPr lang="ko-KR" altLang="en-US" sz="1300" dirty="0"/>
                        <a:t>순서로 </a:t>
                      </a:r>
                      <a:r>
                        <a:rPr lang="en-US" altLang="ko-KR" sz="1300" dirty="0"/>
                        <a:t>Join </a:t>
                      </a:r>
                      <a:r>
                        <a:rPr lang="ko-KR" altLang="en-US" sz="1300" dirty="0"/>
                        <a:t>실시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331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CCFED83-E086-402F-84E7-438D566164FD}"/>
              </a:ext>
            </a:extLst>
          </p:cNvPr>
          <p:cNvSpPr txBox="1"/>
          <p:nvPr/>
        </p:nvSpPr>
        <p:spPr>
          <a:xfrm>
            <a:off x="363984" y="358319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Join </a:t>
            </a:r>
            <a:r>
              <a:rPr lang="ko-KR" altLang="en-US" dirty="0"/>
              <a:t>순서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D980BC66-D793-4009-9DC4-DDDF00C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자주 사용되는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Hint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28C92E7F-A7E8-4204-B595-C2857B3CA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26362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C5981E-64FD-4765-B270-3635BA0F7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49796"/>
              </p:ext>
            </p:extLst>
          </p:nvPr>
        </p:nvGraphicFramePr>
        <p:xfrm>
          <a:off x="363984" y="1277999"/>
          <a:ext cx="6604000" cy="1503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5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216395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USE_NL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NL Join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USE_MERGE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Sort Merge Join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USE_HASH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Hash Join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078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9B02A0-E669-4E10-AE34-3E7045428838}"/>
              </a:ext>
            </a:extLst>
          </p:cNvPr>
          <p:cNvSpPr txBox="1"/>
          <p:nvPr/>
        </p:nvSpPr>
        <p:spPr>
          <a:xfrm>
            <a:off x="293615" y="780176"/>
            <a:ext cx="1779491" cy="37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Join </a:t>
            </a:r>
            <a:r>
              <a:rPr lang="ko-KR" altLang="en-US" dirty="0"/>
              <a:t>방식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448139CA-8F12-4091-B327-D6C900A08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97953"/>
              </p:ext>
            </p:extLst>
          </p:nvPr>
        </p:nvGraphicFramePr>
        <p:xfrm>
          <a:off x="363982" y="4072628"/>
          <a:ext cx="6604000" cy="113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535175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INLINE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WITH</a:t>
                      </a:r>
                      <a:r>
                        <a:rPr lang="ko-KR" altLang="en-US" sz="1300" dirty="0"/>
                        <a:t>을 </a:t>
                      </a:r>
                      <a:r>
                        <a:rPr lang="en-US" altLang="ko-KR" sz="1300" dirty="0"/>
                        <a:t>INLINE VIEW</a:t>
                      </a:r>
                      <a:r>
                        <a:rPr lang="ko-KR" altLang="en-US" sz="1300" dirty="0"/>
                        <a:t>로 처리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MATERIALIZE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WITH</a:t>
                      </a:r>
                      <a:r>
                        <a:rPr lang="ko-KR" altLang="en-US" sz="1300" dirty="0"/>
                        <a:t>을 임시테이블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임시로 생성되는 실제 테이블</a:t>
                      </a:r>
                      <a:r>
                        <a:rPr lang="en-US" altLang="ko-KR" sz="1300" dirty="0"/>
                        <a:t>)</a:t>
                      </a:r>
                      <a:r>
                        <a:rPr lang="ko-KR" altLang="en-US" sz="1300" dirty="0"/>
                        <a:t>로 처리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078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CCFED83-E086-402F-84E7-438D566164FD}"/>
              </a:ext>
            </a:extLst>
          </p:cNvPr>
          <p:cNvSpPr txBox="1"/>
          <p:nvPr/>
        </p:nvSpPr>
        <p:spPr>
          <a:xfrm>
            <a:off x="363984" y="358319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WITH </a:t>
            </a:r>
            <a:r>
              <a:rPr lang="ko-KR" altLang="en-US" dirty="0"/>
              <a:t>동작 방식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96F401C-F08E-4759-B539-E901E7F2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자주 사용되는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Hint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963FDC66-6913-4814-B866-B29FCB1332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5617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C5981E-64FD-4765-B270-3635BA0F7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0004"/>
              </p:ext>
            </p:extLst>
          </p:nvPr>
        </p:nvGraphicFramePr>
        <p:xfrm>
          <a:off x="363984" y="1277999"/>
          <a:ext cx="6604000" cy="2522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5">
                  <a:extLst>
                    <a:ext uri="{9D8B030D-6E8A-4147-A177-3AD203B41FA5}">
                      <a16:colId xmlns:a16="http://schemas.microsoft.com/office/drawing/2014/main" val="2348832402"/>
                    </a:ext>
                  </a:extLst>
                </a:gridCol>
                <a:gridCol w="4216395">
                  <a:extLst>
                    <a:ext uri="{9D8B030D-6E8A-4147-A177-3AD203B41FA5}">
                      <a16:colId xmlns:a16="http://schemas.microsoft.com/office/drawing/2014/main" val="258630261"/>
                    </a:ext>
                  </a:extLst>
                </a:gridCol>
              </a:tblGrid>
              <a:tr h="391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Hint</a:t>
                      </a:r>
                      <a:r>
                        <a:rPr lang="ko-KR" altLang="en-US" sz="1300" dirty="0"/>
                        <a:t>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MERGE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VIEW MERGING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NO_MERGE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VIEW MERGING </a:t>
                      </a:r>
                      <a:r>
                        <a:rPr lang="ko-KR" altLang="en-US" sz="1300" dirty="0"/>
                        <a:t>방지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UNNEST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NESTED SUBQUERY UNNESTING </a:t>
                      </a:r>
                      <a:r>
                        <a:rPr lang="ko-KR" altLang="en-US" sz="1300" dirty="0"/>
                        <a:t>실시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0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/*+ NO_UNNEST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NESTED SUBQUERY UNNESTING </a:t>
                      </a:r>
                      <a:r>
                        <a:rPr lang="ko-KR" altLang="en-US" sz="1300" dirty="0"/>
                        <a:t>방지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/*+ PUSH_SUBQ */</a:t>
                      </a:r>
                      <a:endParaRPr lang="ko-KR" altLang="en-US" sz="13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NESTED SUBQUERY</a:t>
                      </a:r>
                      <a:r>
                        <a:rPr lang="ko-KR" altLang="en-US" sz="1300" dirty="0"/>
                        <a:t>를 우선적으로 실시</a:t>
                      </a:r>
                      <a:endParaRPr lang="en-US" altLang="ko-KR" sz="13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/>
                        <a:t>일반적으로 </a:t>
                      </a:r>
                      <a:r>
                        <a:rPr lang="en-US" altLang="ko-KR" sz="1300" dirty="0"/>
                        <a:t>‘/*+ UNNEST */’Hint</a:t>
                      </a:r>
                      <a:r>
                        <a:rPr lang="ko-KR" altLang="en-US" sz="1300" dirty="0"/>
                        <a:t>와 같이 사용됨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229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9B02A0-E669-4E10-AE34-3E7045428838}"/>
              </a:ext>
            </a:extLst>
          </p:cNvPr>
          <p:cNvSpPr txBox="1"/>
          <p:nvPr/>
        </p:nvSpPr>
        <p:spPr>
          <a:xfrm>
            <a:off x="293615" y="780176"/>
            <a:ext cx="1779491" cy="37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쿼리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EC3A3-3981-452A-87E5-BAC868A7307C}"/>
              </a:ext>
            </a:extLst>
          </p:cNvPr>
          <p:cNvSpPr txBox="1"/>
          <p:nvPr/>
        </p:nvSpPr>
        <p:spPr>
          <a:xfrm>
            <a:off x="293615" y="3998132"/>
            <a:ext cx="8906605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VIEW MERGE : VIEW</a:t>
            </a:r>
            <a:r>
              <a:rPr lang="ko-KR" altLang="en-US" sz="1300" dirty="0"/>
              <a:t>를 통해 데이터를 가져오는 작업을 최적화하고자</a:t>
            </a:r>
            <a:r>
              <a:rPr lang="en-US" altLang="ko-KR" sz="1300" dirty="0"/>
              <a:t>, </a:t>
            </a:r>
            <a:r>
              <a:rPr lang="ko-KR" altLang="en-US" sz="1300" dirty="0"/>
              <a:t>해당 </a:t>
            </a:r>
            <a:r>
              <a:rPr lang="en-US" altLang="ko-KR" sz="1300" dirty="0"/>
              <a:t>VIEW</a:t>
            </a:r>
            <a:r>
              <a:rPr lang="ko-KR" altLang="en-US" sz="1300" dirty="0"/>
              <a:t>와 </a:t>
            </a:r>
            <a:r>
              <a:rPr lang="en-US" altLang="ko-KR" sz="1300" dirty="0"/>
              <a:t>MAIN QUERY</a:t>
            </a:r>
            <a:r>
              <a:rPr lang="ko-KR" altLang="en-US" sz="1300" dirty="0"/>
              <a:t>를 병합하는 것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즉</a:t>
            </a:r>
            <a:r>
              <a:rPr lang="en-US" altLang="ko-KR" sz="1300" b="1" dirty="0">
                <a:solidFill>
                  <a:srgbClr val="FF0000"/>
                </a:solidFill>
              </a:rPr>
              <a:t>, VIEW</a:t>
            </a:r>
            <a:r>
              <a:rPr lang="ko-KR" altLang="en-US" sz="1300" b="1" dirty="0">
                <a:solidFill>
                  <a:srgbClr val="FF0000"/>
                </a:solidFill>
              </a:rPr>
              <a:t>를 해체함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UNNEST       : NESTED SUBQUERY</a:t>
            </a:r>
            <a:r>
              <a:rPr lang="ko-KR" altLang="en-US" sz="1300" dirty="0"/>
              <a:t>와 </a:t>
            </a:r>
            <a:r>
              <a:rPr lang="en-US" altLang="ko-KR" sz="1300" dirty="0"/>
              <a:t>MAIN QUERY</a:t>
            </a:r>
            <a:r>
              <a:rPr lang="ko-KR" altLang="en-US" sz="1300" dirty="0"/>
              <a:t>를 합쳐 </a:t>
            </a:r>
            <a:r>
              <a:rPr lang="en-US" altLang="ko-KR" sz="1300" dirty="0"/>
              <a:t>JOIN</a:t>
            </a:r>
            <a:r>
              <a:rPr lang="ko-KR" altLang="en-US" sz="1300" dirty="0"/>
              <a:t>형태로 실행 계획을 변경하는 것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즉</a:t>
            </a:r>
            <a:r>
              <a:rPr lang="en-US" altLang="ko-KR" sz="1300" b="1" dirty="0">
                <a:solidFill>
                  <a:srgbClr val="FF0000"/>
                </a:solidFill>
              </a:rPr>
              <a:t>, NESTED SUBQUERY</a:t>
            </a:r>
            <a:r>
              <a:rPr lang="ko-KR" altLang="en-US" sz="1300" b="1" dirty="0">
                <a:solidFill>
                  <a:srgbClr val="FF0000"/>
                </a:solidFill>
              </a:rPr>
              <a:t>를 해체함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FFF987D-1FDD-4BD2-8908-EE4A520A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자주 사용되는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Hint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ADE3E6AD-8D4D-42DA-8FA2-EA4F2377C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62354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FULL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663C6A-9B65-4CEA-B1AD-58B6A5D5D86C}"/>
              </a:ext>
            </a:extLst>
          </p:cNvPr>
          <p:cNvGrpSpPr/>
          <p:nvPr/>
        </p:nvGrpSpPr>
        <p:grpSpPr>
          <a:xfrm>
            <a:off x="372373" y="797755"/>
            <a:ext cx="5399253" cy="4101415"/>
            <a:chOff x="372373" y="797755"/>
            <a:chExt cx="5399253" cy="41014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5"/>
              <a:ext cx="5399253" cy="369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610" y="797755"/>
              <a:ext cx="2099434" cy="39493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FULL Hint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0AAC3C0-1421-431C-8158-007262C1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034" y="1336207"/>
              <a:ext cx="2781300" cy="13430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010F89-ABA7-4FEF-AD62-56E8DC53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49" y="2719080"/>
              <a:ext cx="5219700" cy="203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76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INDEX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663C6A-9B65-4CEA-B1AD-58B6A5D5D86C}"/>
              </a:ext>
            </a:extLst>
          </p:cNvPr>
          <p:cNvGrpSpPr/>
          <p:nvPr/>
        </p:nvGrpSpPr>
        <p:grpSpPr>
          <a:xfrm>
            <a:off x="363984" y="797755"/>
            <a:ext cx="5407642" cy="4101415"/>
            <a:chOff x="363984" y="797755"/>
            <a:chExt cx="5407642" cy="41014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5"/>
              <a:ext cx="5399253" cy="369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97755"/>
              <a:ext cx="2099434" cy="39493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0AAC3C0-1421-431C-8158-007262C1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034" y="1336207"/>
              <a:ext cx="2781300" cy="13430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010F89-ABA7-4FEF-AD62-56E8DC53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49" y="2719080"/>
              <a:ext cx="5219700" cy="2038350"/>
            </a:xfrm>
            <a:prstGeom prst="rect">
              <a:avLst/>
            </a:prstGeom>
          </p:spPr>
        </p:pic>
      </p:grpSp>
      <p:sp>
        <p:nvSpPr>
          <p:cNvPr id="20" name="원호 19">
            <a:extLst>
              <a:ext uri="{FF2B5EF4-FFF2-40B4-BE49-F238E27FC236}">
                <a16:creationId xmlns:a16="http://schemas.microsoft.com/office/drawing/2014/main" id="{F46A698A-F9B1-4E6B-BB71-BB83B8E6B4A9}"/>
              </a:ext>
            </a:extLst>
          </p:cNvPr>
          <p:cNvSpPr/>
          <p:nvPr/>
        </p:nvSpPr>
        <p:spPr>
          <a:xfrm>
            <a:off x="4623962" y="3199342"/>
            <a:ext cx="2295326" cy="179524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3A59D-C247-4984-9009-9297ED6F984A}"/>
              </a:ext>
            </a:extLst>
          </p:cNvPr>
          <p:cNvSpPr txBox="1"/>
          <p:nvPr/>
        </p:nvSpPr>
        <p:spPr>
          <a:xfrm>
            <a:off x="5972962" y="4096964"/>
            <a:ext cx="30346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INDEX RANGE SCAN</a:t>
            </a:r>
            <a:r>
              <a:rPr lang="ko-KR" altLang="en-US" dirty="0"/>
              <a:t>으로 변경하는 방법은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72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INDEX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8389F0A-C9BF-436E-8823-6D4E3DDC4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Ⅰ. 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5102E3-2EB3-4138-A326-0258B7981C4F}"/>
              </a:ext>
            </a:extLst>
          </p:cNvPr>
          <p:cNvGrpSpPr/>
          <p:nvPr/>
        </p:nvGrpSpPr>
        <p:grpSpPr>
          <a:xfrm>
            <a:off x="363984" y="797755"/>
            <a:ext cx="5407642" cy="3916859"/>
            <a:chOff x="363984" y="797755"/>
            <a:chExt cx="5407642" cy="391685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05126"/>
              <a:ext cx="5399253" cy="3509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97755"/>
              <a:ext cx="2099434" cy="39493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Hint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012D10-E83E-43B8-B9CA-D636C486D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128" y="1403104"/>
              <a:ext cx="2838450" cy="13049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2726EA-9886-42DE-A15B-09F54EFAA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28" y="2868378"/>
              <a:ext cx="5168642" cy="173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96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36907</TotalTime>
  <Words>1022</Words>
  <Application>Microsoft Office PowerPoint</Application>
  <PresentationFormat>A4 용지(210x297mm)</PresentationFormat>
  <Paragraphs>198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Noto Sans KR</vt:lpstr>
      <vt:lpstr>나눔고딕</vt:lpstr>
      <vt:lpstr>맑은 고딕</vt:lpstr>
      <vt:lpstr>Arial</vt:lpstr>
      <vt:lpstr>Office 테마</vt:lpstr>
      <vt:lpstr>SQL 중·상급 활용</vt:lpstr>
      <vt:lpstr>Contents</vt:lpstr>
      <vt:lpstr>1. Hint</vt:lpstr>
      <vt:lpstr>2. 자주 사용되는 Hint</vt:lpstr>
      <vt:lpstr>2. 자주 사용되는 Hint</vt:lpstr>
      <vt:lpstr>2. 자주 사용되는 Hint</vt:lpstr>
      <vt:lpstr>3. FULL</vt:lpstr>
      <vt:lpstr>4. INDEX</vt:lpstr>
      <vt:lpstr>4. INDEX</vt:lpstr>
      <vt:lpstr>5. USE_NL</vt:lpstr>
      <vt:lpstr>5. USE_NL</vt:lpstr>
      <vt:lpstr>5. USE_NL</vt:lpstr>
      <vt:lpstr>5. USE_NL</vt:lpstr>
      <vt:lpstr>5. USE_NL</vt:lpstr>
      <vt:lpstr>5. USE_NL</vt:lpstr>
      <vt:lpstr>6. USE_HASH</vt:lpstr>
      <vt:lpstr>6. USE_HASH</vt:lpstr>
      <vt:lpstr>6. USE_HASH</vt:lpstr>
      <vt:lpstr>6. USE_HASH</vt:lpstr>
      <vt:lpstr>7. NO_MERGE</vt:lpstr>
      <vt:lpstr>8. INLINE</vt:lpstr>
      <vt:lpstr>9. MATERIALIZE</vt:lpstr>
      <vt:lpstr>9. WITH INLINE VS WITH MATERIALIZE</vt:lpstr>
      <vt:lpstr>10. UNNEST &amp; PUSH_SUBQ</vt:lpstr>
      <vt:lpstr>11. PARALLEL</vt:lpstr>
      <vt:lpstr>11. PARALLEL</vt:lpstr>
      <vt:lpstr>11. PARALLEL</vt:lpstr>
      <vt:lpstr>11. 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user</cp:lastModifiedBy>
  <cp:revision>2325</cp:revision>
  <cp:lastPrinted>2021-04-15T22:05:41Z</cp:lastPrinted>
  <dcterms:created xsi:type="dcterms:W3CDTF">2019-01-18T00:21:41Z</dcterms:created>
  <dcterms:modified xsi:type="dcterms:W3CDTF">2021-10-19T13:43:54Z</dcterms:modified>
</cp:coreProperties>
</file>