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  <p:sldId id="324" r:id="rId24"/>
    <p:sldId id="325" r:id="rId25"/>
    <p:sldId id="326" r:id="rId26"/>
    <p:sldId id="330" r:id="rId27"/>
    <p:sldId id="327" r:id="rId28"/>
    <p:sldId id="336" r:id="rId29"/>
    <p:sldId id="333" r:id="rId30"/>
    <p:sldId id="334" r:id="rId31"/>
    <p:sldId id="331" r:id="rId32"/>
    <p:sldId id="335" r:id="rId33"/>
    <p:sldId id="349" r:id="rId34"/>
    <p:sldId id="337" r:id="rId35"/>
    <p:sldId id="348" r:id="rId36"/>
    <p:sldId id="332" r:id="rId37"/>
    <p:sldId id="339" r:id="rId38"/>
    <p:sldId id="340" r:id="rId39"/>
    <p:sldId id="341" r:id="rId40"/>
    <p:sldId id="329" r:id="rId41"/>
    <p:sldId id="338" r:id="rId42"/>
    <p:sldId id="343" r:id="rId43"/>
    <p:sldId id="347" r:id="rId44"/>
    <p:sldId id="350" r:id="rId45"/>
    <p:sldId id="342" r:id="rId46"/>
    <p:sldId id="344" r:id="rId47"/>
    <p:sldId id="345" r:id="rId48"/>
    <p:sldId id="346" r:id="rId4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6"/>
            <p14:sldId id="330"/>
            <p14:sldId id="327"/>
            <p14:sldId id="336"/>
            <p14:sldId id="333"/>
            <p14:sldId id="334"/>
            <p14:sldId id="331"/>
            <p14:sldId id="335"/>
            <p14:sldId id="349"/>
            <p14:sldId id="337"/>
            <p14:sldId id="348"/>
            <p14:sldId id="332"/>
            <p14:sldId id="339"/>
            <p14:sldId id="340"/>
            <p14:sldId id="341"/>
            <p14:sldId id="329"/>
            <p14:sldId id="338"/>
            <p14:sldId id="343"/>
            <p14:sldId id="347"/>
            <p14:sldId id="350"/>
            <p14:sldId id="342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2" d="100"/>
          <a:sy n="112" d="100"/>
        </p:scale>
        <p:origin x="966" y="102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324661" y="737930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194027" y="5546368"/>
            <a:ext cx="7757445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SUBQUERY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SUBQUERY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r>
              <a:rPr lang="en-US" altLang="ko-KR" sz="1300" dirty="0"/>
              <a:t> CORRELATED SUBQUERY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22483" y="970711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를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D93030-2757-4259-B9CD-251A7C90D247}"/>
              </a:ext>
            </a:extLst>
          </p:cNvPr>
          <p:cNvGrpSpPr/>
          <p:nvPr/>
        </p:nvGrpSpPr>
        <p:grpSpPr>
          <a:xfrm>
            <a:off x="363984" y="783452"/>
            <a:ext cx="6850377" cy="4232433"/>
            <a:chOff x="1586534" y="1144178"/>
            <a:chExt cx="6850377" cy="423243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89A32A-5087-484E-8109-667F1C356645}"/>
                </a:ext>
              </a:extLst>
            </p:cNvPr>
            <p:cNvGrpSpPr/>
            <p:nvPr/>
          </p:nvGrpSpPr>
          <p:grpSpPr>
            <a:xfrm>
              <a:off x="1586534" y="1481388"/>
              <a:ext cx="6850377" cy="3895223"/>
              <a:chOff x="481601" y="811001"/>
              <a:chExt cx="5716158" cy="339808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6465D9E-1A1C-42BE-B253-BBD314B1F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7534" y="1291861"/>
                <a:ext cx="5610225" cy="172402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7F6D81F-4110-4584-95D4-E980556A7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34" y="3303121"/>
                <a:ext cx="3134873" cy="813733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46D4DF7-15A3-4CCB-8D14-C4B3E353E8B1}"/>
                  </a:ext>
                </a:extLst>
              </p:cNvPr>
              <p:cNvSpPr/>
              <p:nvPr/>
            </p:nvSpPr>
            <p:spPr>
              <a:xfrm>
                <a:off x="489990" y="1179390"/>
                <a:ext cx="5707769" cy="30296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2" name="자유형 23">
                <a:extLst>
                  <a:ext uri="{FF2B5EF4-FFF2-40B4-BE49-F238E27FC236}">
                    <a16:creationId xmlns:a16="http://schemas.microsoft.com/office/drawing/2014/main" id="{4B3505BB-BDA7-415D-8CE1-2D57E1A917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1601" y="811001"/>
                <a:ext cx="1297944" cy="360000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NESTED SUBQ</a:t>
                </a:r>
              </a:p>
            </p:txBody>
          </p: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C4DB50-BDA8-4A24-B178-16753C25D936}"/>
                </a:ext>
              </a:extLst>
            </p:cNvPr>
            <p:cNvCxnSpPr/>
            <p:nvPr/>
          </p:nvCxnSpPr>
          <p:spPr>
            <a:xfrm>
              <a:off x="2203892" y="2217720"/>
              <a:ext cx="23405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7BC6FE3-9493-4C55-B763-BC4C49152795}"/>
                </a:ext>
              </a:extLst>
            </p:cNvPr>
            <p:cNvCxnSpPr>
              <a:cxnSpLocks/>
            </p:cNvCxnSpPr>
            <p:nvPr/>
          </p:nvCxnSpPr>
          <p:spPr>
            <a:xfrm>
              <a:off x="3723698" y="3888527"/>
              <a:ext cx="201195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8277291-F735-41C4-899F-57230C7F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749" y="1546601"/>
              <a:ext cx="1611658" cy="4859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F2FF6C-3BDB-42C4-AD65-C8D4AA75A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317" y="1546601"/>
              <a:ext cx="521090" cy="2093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843C8E-FF77-4B35-8BD6-456CB89224C9}"/>
                </a:ext>
              </a:extLst>
            </p:cNvPr>
            <p:cNvSpPr txBox="1"/>
            <p:nvPr/>
          </p:nvSpPr>
          <p:spPr>
            <a:xfrm>
              <a:off x="5470392" y="114417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Hint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7E11EF2-8B9A-4511-9156-CB1BEED5B245}"/>
              </a:ext>
            </a:extLst>
          </p:cNvPr>
          <p:cNvSpPr/>
          <p:nvPr/>
        </p:nvSpPr>
        <p:spPr>
          <a:xfrm rot="19523944">
            <a:off x="3964219" y="1237485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D92D1-BCE5-444D-BFED-544E61FF0FDB}"/>
              </a:ext>
            </a:extLst>
          </p:cNvPr>
          <p:cNvSpPr txBox="1"/>
          <p:nvPr/>
        </p:nvSpPr>
        <p:spPr>
          <a:xfrm>
            <a:off x="4216583" y="1420167"/>
            <a:ext cx="5783956" cy="275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가 중첩된 쿼리를 살펴보았음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해석할 때</a:t>
            </a:r>
            <a:r>
              <a:rPr lang="en-US" altLang="ko-KR" sz="1300" dirty="0"/>
              <a:t>, </a:t>
            </a:r>
            <a:r>
              <a:rPr lang="ko-KR" altLang="en-US" sz="1300" dirty="0"/>
              <a:t>제일 안쪽의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부터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</a:t>
            </a:r>
            <a:r>
              <a:rPr lang="ko-KR" altLang="en-US" sz="1300" dirty="0"/>
              <a:t>차례대로 해석해야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SQL</a:t>
            </a:r>
            <a:r>
              <a:rPr lang="ko-KR" altLang="en-US" sz="1300" dirty="0"/>
              <a:t>의 까다로운 점은 쿼리를 위에서부터 아래로 해석하는 것이 아니라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안에서부터 밖으로 해석해야 한다는 것임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다른 코드 스크립트는 위에서부터 아래로 해석되고 우리는 이에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습관되었기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</a:t>
            </a:r>
            <a:r>
              <a:rPr lang="en-US" altLang="ko-KR" sz="1300" dirty="0"/>
              <a:t>SQL </a:t>
            </a:r>
            <a:r>
              <a:rPr lang="ko-KR" altLang="en-US" sz="1300" dirty="0"/>
              <a:t>쿼리 해석이 어려움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그럼</a:t>
            </a:r>
            <a:r>
              <a:rPr lang="en-US" altLang="ko-KR" sz="1300" dirty="0"/>
              <a:t>, SQL</a:t>
            </a:r>
            <a:r>
              <a:rPr lang="ko-KR" altLang="en-US" sz="1300" dirty="0"/>
              <a:t>쿼리를 위에서부터 아래로 해석하도록 만들어</a:t>
            </a:r>
            <a:r>
              <a:rPr lang="en-US" altLang="ko-KR" sz="1300" dirty="0"/>
              <a:t> </a:t>
            </a:r>
            <a:r>
              <a:rPr lang="ko-KR" altLang="en-US" sz="1300" dirty="0"/>
              <a:t>해석하기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쉽게 만드는 방법은 없을까</a:t>
            </a:r>
            <a:r>
              <a:rPr lang="en-US" altLang="ko-KR" sz="13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9B2967-8058-4C0F-91BF-1867B2351889}"/>
              </a:ext>
            </a:extLst>
          </p:cNvPr>
          <p:cNvGrpSpPr/>
          <p:nvPr/>
        </p:nvGrpSpPr>
        <p:grpSpPr>
          <a:xfrm>
            <a:off x="203834" y="807289"/>
            <a:ext cx="3925119" cy="4974974"/>
            <a:chOff x="203834" y="807289"/>
            <a:chExt cx="3925119" cy="49749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F4AECE-B780-4B9F-B55A-940087C9FA61}"/>
                </a:ext>
              </a:extLst>
            </p:cNvPr>
            <p:cNvGrpSpPr/>
            <p:nvPr/>
          </p:nvGrpSpPr>
          <p:grpSpPr>
            <a:xfrm>
              <a:off x="203834" y="807289"/>
              <a:ext cx="3925119" cy="4974974"/>
              <a:chOff x="579769" y="888931"/>
              <a:chExt cx="3925119" cy="497497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0712E9-26FA-4861-A50A-45E30866BD8A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925119" cy="4974974"/>
                <a:chOff x="247274" y="1006378"/>
                <a:chExt cx="2514624" cy="58658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E366DA-0DEA-40F6-B5F1-D98D627C3072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511611" cy="55335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D40A3B54-2A51-4967-A21D-CCA80D91B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970680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76EAC9-4415-48E9-8731-0DFF82713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E1642B1-0E9C-490F-A25A-40E57774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47" y="5177098"/>
                <a:ext cx="3657600" cy="590550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D3950-7BC5-45D0-9DBE-129675642D73}"/>
                </a:ext>
              </a:extLst>
            </p:cNvPr>
            <p:cNvSpPr/>
            <p:nvPr/>
          </p:nvSpPr>
          <p:spPr>
            <a:xfrm>
              <a:off x="662729" y="2910980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60BB05-0DEB-454F-B85A-7DF45BA56563}"/>
                </a:ext>
              </a:extLst>
            </p:cNvPr>
            <p:cNvSpPr/>
            <p:nvPr/>
          </p:nvSpPr>
          <p:spPr>
            <a:xfrm>
              <a:off x="471180" y="2064546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285E6D-E005-40FC-B0B5-6029E31E99F8}"/>
                </a:ext>
              </a:extLst>
            </p:cNvPr>
            <p:cNvSpPr/>
            <p:nvPr/>
          </p:nvSpPr>
          <p:spPr>
            <a:xfrm>
              <a:off x="296167" y="1174730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744DC4-BD78-4E2E-A2B7-995DAB81CD38}"/>
                </a:ext>
              </a:extLst>
            </p:cNvPr>
            <p:cNvSpPr/>
            <p:nvPr/>
          </p:nvSpPr>
          <p:spPr>
            <a:xfrm>
              <a:off x="2488213" y="2891355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FDB7A8-F53D-47F3-96CE-31D5290ED8EF}"/>
                </a:ext>
              </a:extLst>
            </p:cNvPr>
            <p:cNvSpPr/>
            <p:nvPr/>
          </p:nvSpPr>
          <p:spPr>
            <a:xfrm>
              <a:off x="3053533" y="1827615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47CDC9-C829-4A37-B29B-9D84421CFD99}"/>
                </a:ext>
              </a:extLst>
            </p:cNvPr>
            <p:cNvSpPr/>
            <p:nvPr/>
          </p:nvSpPr>
          <p:spPr>
            <a:xfrm>
              <a:off x="3397541" y="1171994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88F909-AAB7-4524-9329-305174DACD6E}"/>
              </a:ext>
            </a:extLst>
          </p:cNvPr>
          <p:cNvGrpSpPr/>
          <p:nvPr/>
        </p:nvGrpSpPr>
        <p:grpSpPr>
          <a:xfrm>
            <a:off x="482241" y="935502"/>
            <a:ext cx="3957105" cy="5106949"/>
            <a:chOff x="195445" y="941513"/>
            <a:chExt cx="3495711" cy="43854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B41025-3240-4DEE-8DC3-FE27D9CFD53E}"/>
                </a:ext>
              </a:extLst>
            </p:cNvPr>
            <p:cNvGrpSpPr/>
            <p:nvPr/>
          </p:nvGrpSpPr>
          <p:grpSpPr>
            <a:xfrm>
              <a:off x="195445" y="941513"/>
              <a:ext cx="3495711" cy="4385496"/>
              <a:chOff x="579769" y="888931"/>
              <a:chExt cx="3495711" cy="438549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19E962-91A3-491C-BEDA-7A529B16F9D9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495711" cy="4385496"/>
                <a:chOff x="247274" y="1006378"/>
                <a:chExt cx="2239524" cy="517077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77BDE0-AD74-4E2E-8DF9-45CC36DB1CE4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236511" cy="48385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9" name="자유형 23">
                  <a:extLst>
                    <a:ext uri="{FF2B5EF4-FFF2-40B4-BE49-F238E27FC236}">
                      <a16:creationId xmlns:a16="http://schemas.microsoft.com/office/drawing/2014/main" id="{FE303470-A005-4FAA-8A10-AD4EBC46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777217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022014B-7A24-43EB-95E1-59EB26E34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B1E20-4611-435C-AA78-D4BFA29111C2}"/>
                </a:ext>
              </a:extLst>
            </p:cNvPr>
            <p:cNvSpPr/>
            <p:nvPr/>
          </p:nvSpPr>
          <p:spPr>
            <a:xfrm>
              <a:off x="654340" y="3045204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372F0E-4E47-4F1B-BF14-15D00BB8A8D1}"/>
                </a:ext>
              </a:extLst>
            </p:cNvPr>
            <p:cNvSpPr/>
            <p:nvPr/>
          </p:nvSpPr>
          <p:spPr>
            <a:xfrm>
              <a:off x="462791" y="2198770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A3412C-F458-47A5-B2EC-4D28B308F7AF}"/>
                </a:ext>
              </a:extLst>
            </p:cNvPr>
            <p:cNvSpPr/>
            <p:nvPr/>
          </p:nvSpPr>
          <p:spPr>
            <a:xfrm>
              <a:off x="287778" y="1308954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C69B16-7C3A-468F-A58F-368CB782CBCC}"/>
                </a:ext>
              </a:extLst>
            </p:cNvPr>
            <p:cNvSpPr/>
            <p:nvPr/>
          </p:nvSpPr>
          <p:spPr>
            <a:xfrm>
              <a:off x="2479824" y="3025579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4BA21F-9E4F-4DE2-89B2-06BD5E72E866}"/>
                </a:ext>
              </a:extLst>
            </p:cNvPr>
            <p:cNvSpPr/>
            <p:nvPr/>
          </p:nvSpPr>
          <p:spPr>
            <a:xfrm>
              <a:off x="3045144" y="1961839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BCD4EE-CA56-4A5D-8A5A-A54A54C37A7E}"/>
                </a:ext>
              </a:extLst>
            </p:cNvPr>
            <p:cNvSpPr/>
            <p:nvPr/>
          </p:nvSpPr>
          <p:spPr>
            <a:xfrm>
              <a:off x="3389152" y="1306218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4E20B6-4555-4DC8-B019-808604910EA5}"/>
              </a:ext>
            </a:extLst>
          </p:cNvPr>
          <p:cNvSpPr/>
          <p:nvPr/>
        </p:nvSpPr>
        <p:spPr>
          <a:xfrm>
            <a:off x="4580317" y="3458964"/>
            <a:ext cx="68137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D24C4F-5CEF-4846-A8E5-3F6D4C325D04}"/>
              </a:ext>
            </a:extLst>
          </p:cNvPr>
          <p:cNvGrpSpPr/>
          <p:nvPr/>
        </p:nvGrpSpPr>
        <p:grpSpPr>
          <a:xfrm>
            <a:off x="5400271" y="923372"/>
            <a:ext cx="3960170" cy="5119079"/>
            <a:chOff x="5400271" y="923372"/>
            <a:chExt cx="3960170" cy="5119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72CA4-AA8A-448C-93C3-9AD0666F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0C3C01-5748-409D-9E8E-0B3F6B66E0C0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682A876-CAB0-4031-9207-B1F5289A5D8C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2BDF1C-6EC6-4490-A301-DEA076277FB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9AC40E-DE8F-44C3-A443-A06CEA2D855F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92C92-69B6-42DD-965D-7349DEF42557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2BCD38-43EF-4BE6-B308-6C75B96EC5A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DA8B20-3099-4962-B390-FCF29DE85CA6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A0CE070F-6E91-403A-9C27-F8F34004C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23372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835A6-752D-492B-89EF-D2146E9C82B8}"/>
              </a:ext>
            </a:extLst>
          </p:cNvPr>
          <p:cNvGrpSpPr/>
          <p:nvPr/>
        </p:nvGrpSpPr>
        <p:grpSpPr>
          <a:xfrm>
            <a:off x="257820" y="805926"/>
            <a:ext cx="3960170" cy="5102301"/>
            <a:chOff x="5400271" y="940150"/>
            <a:chExt cx="3960170" cy="51023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22DCBF-1B96-433A-83F3-9F7272A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DF28D8-1AC1-4FF2-A350-33C2D3776D94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6FA999-7A00-4772-9DB7-B808664BAE87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FED6DC-D4EF-4169-97E2-F583D74A90A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6A1CD2-3AC0-4D29-8B3F-85163B20B7E5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8D9C2C4-815D-43F7-85B4-ACB67035A91B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4E9703-3A78-4B9E-8BA4-D810B13DD10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DBF54C-1C78-4808-A5D5-CE0AD4D5B95E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46" name="자유형 23">
              <a:extLst>
                <a:ext uri="{FF2B5EF4-FFF2-40B4-BE49-F238E27FC236}">
                  <a16:creationId xmlns:a16="http://schemas.microsoft.com/office/drawing/2014/main" id="{3C46BA33-A0C1-4243-84A0-1F8060B35F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40150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EBF423-B2D8-405F-B45B-CD79C823AF80}"/>
              </a:ext>
            </a:extLst>
          </p:cNvPr>
          <p:cNvSpPr txBox="1"/>
          <p:nvPr/>
        </p:nvSpPr>
        <p:spPr>
          <a:xfrm>
            <a:off x="4324329" y="1109017"/>
            <a:ext cx="5378395" cy="30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일시적인 테이블을 생성할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일시적인 테이블 </a:t>
            </a:r>
            <a:r>
              <a:rPr lang="en-US" altLang="ko-KR" sz="1300" dirty="0"/>
              <a:t>: </a:t>
            </a:r>
            <a:r>
              <a:rPr lang="ko-KR" altLang="en-US" sz="1300" dirty="0"/>
              <a:t>가상테이블</a:t>
            </a:r>
            <a:r>
              <a:rPr lang="en-US" altLang="ko-KR" sz="1300" dirty="0"/>
              <a:t>(VIEW)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</a:t>
            </a:r>
            <a:r>
              <a:rPr lang="ko-KR" altLang="en-US" sz="1300" dirty="0"/>
              <a:t>임시테이블</a:t>
            </a:r>
            <a:r>
              <a:rPr lang="en-US" altLang="ko-KR" sz="1300" dirty="0"/>
              <a:t>(MATERIALIZE)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하나의 로직에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여러 테이블을 정의할 때는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쉼표를 사용해 테이블을 나열함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앞선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구문에 의해 생성된 일시적인 테이블을 뒤에 선언된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WITH</a:t>
            </a:r>
            <a:r>
              <a:rPr lang="ko-KR" altLang="en-US" sz="1300" dirty="0"/>
              <a:t>에서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특징을 통해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쿼리에 대한 가독성을 향상시킬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그러나</a:t>
            </a:r>
            <a:r>
              <a:rPr lang="en-US" altLang="ko-KR" sz="1300" b="1" dirty="0">
                <a:solidFill>
                  <a:srgbClr val="FF0000"/>
                </a:solidFill>
              </a:rPr>
              <a:t> WITH</a:t>
            </a:r>
            <a:r>
              <a:rPr lang="ko-KR" altLang="en-US" sz="1300" b="1" dirty="0">
                <a:solidFill>
                  <a:srgbClr val="FF0000"/>
                </a:solidFill>
              </a:rPr>
              <a:t>을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9C7BF4-63EC-4AA9-83E5-E242E675142C}"/>
              </a:ext>
            </a:extLst>
          </p:cNvPr>
          <p:cNvCxnSpPr>
            <a:cxnSpLocks/>
          </p:cNvCxnSpPr>
          <p:nvPr/>
        </p:nvCxnSpPr>
        <p:spPr>
          <a:xfrm>
            <a:off x="357517" y="1342848"/>
            <a:ext cx="1513228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08D4F3-5437-4F1D-BD89-BA1B05DC579D}"/>
              </a:ext>
            </a:extLst>
          </p:cNvPr>
          <p:cNvCxnSpPr>
            <a:cxnSpLocks/>
          </p:cNvCxnSpPr>
          <p:nvPr/>
        </p:nvCxnSpPr>
        <p:spPr>
          <a:xfrm>
            <a:off x="818911" y="4443626"/>
            <a:ext cx="1125340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84684E-FA2D-443F-8554-56FB0BD3C5AC}"/>
              </a:ext>
            </a:extLst>
          </p:cNvPr>
          <p:cNvCxnSpPr>
            <a:cxnSpLocks/>
          </p:cNvCxnSpPr>
          <p:nvPr/>
        </p:nvCxnSpPr>
        <p:spPr>
          <a:xfrm>
            <a:off x="1467254" y="1342848"/>
            <a:ext cx="235711" cy="2994260"/>
          </a:xfrm>
          <a:prstGeom prst="straightConnector1">
            <a:avLst/>
          </a:prstGeom>
          <a:ln>
            <a:solidFill>
              <a:srgbClr val="FF8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323E7C-737A-4781-8A22-FE048B52B61F}"/>
              </a:ext>
            </a:extLst>
          </p:cNvPr>
          <p:cNvCxnSpPr>
            <a:cxnSpLocks/>
          </p:cNvCxnSpPr>
          <p:nvPr/>
        </p:nvCxnSpPr>
        <p:spPr>
          <a:xfrm>
            <a:off x="363984" y="3495987"/>
            <a:ext cx="927921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F288FF-26C5-41F7-B794-9644B2772EDA}"/>
              </a:ext>
            </a:extLst>
          </p:cNvPr>
          <p:cNvCxnSpPr>
            <a:cxnSpLocks/>
          </p:cNvCxnSpPr>
          <p:nvPr/>
        </p:nvCxnSpPr>
        <p:spPr>
          <a:xfrm>
            <a:off x="631227" y="5644967"/>
            <a:ext cx="750354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9C645-BACD-4DB7-BE54-BE9B5535743B}"/>
              </a:ext>
            </a:extLst>
          </p:cNvPr>
          <p:cNvCxnSpPr>
            <a:cxnSpLocks/>
          </p:cNvCxnSpPr>
          <p:nvPr/>
        </p:nvCxnSpPr>
        <p:spPr>
          <a:xfrm>
            <a:off x="513260" y="3495987"/>
            <a:ext cx="158726" cy="2024008"/>
          </a:xfrm>
          <a:prstGeom prst="straightConnector1">
            <a:avLst/>
          </a:prstGeom>
          <a:ln>
            <a:solidFill>
              <a:srgbClr val="C43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53F9-B23D-4D22-9EDB-B237D7FAABDE}"/>
              </a:ext>
            </a:extLst>
          </p:cNvPr>
          <p:cNvSpPr txBox="1"/>
          <p:nvPr/>
        </p:nvSpPr>
        <p:spPr>
          <a:xfrm>
            <a:off x="263617" y="4730101"/>
            <a:ext cx="9642383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사용자가 작성한 </a:t>
            </a:r>
            <a:r>
              <a:rPr lang="en-US" altLang="ko-KR" sz="1500" dirty="0"/>
              <a:t>SQL</a:t>
            </a:r>
            <a:r>
              <a:rPr lang="ko-KR" altLang="en-US" sz="1500" dirty="0"/>
              <a:t>이 요구한 데이터를 추출하기 위해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옵티마이저가</a:t>
            </a:r>
            <a:r>
              <a:rPr lang="ko-KR" altLang="en-US" sz="1500" dirty="0"/>
              <a:t> 작업의 방법과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</a:t>
            </a:r>
            <a:r>
              <a:rPr lang="ko-KR" altLang="en-US" sz="1500" dirty="0"/>
              <a:t>순서를 결정하는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Oracle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옵티마이저의</a:t>
            </a:r>
            <a:r>
              <a:rPr lang="ko-KR" altLang="en-US" sz="1500" dirty="0"/>
              <a:t> 실행계획 그리고 그 실행계획에서 사용된 비용에 대한</a:t>
            </a:r>
            <a:r>
              <a:rPr lang="en-US" altLang="ko-KR" sz="1500" dirty="0"/>
              <a:t> </a:t>
            </a:r>
            <a:r>
              <a:rPr lang="ko-KR" altLang="en-US" sz="1500" dirty="0"/>
              <a:t>정보를 확인할 수 있음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 계획을 해석하여 해당 </a:t>
            </a:r>
            <a:r>
              <a:rPr lang="en-US" altLang="ko-KR" sz="1500" dirty="0"/>
              <a:t>SQL</a:t>
            </a:r>
            <a:r>
              <a:rPr lang="ko-KR" altLang="en-US" sz="1500" dirty="0"/>
              <a:t>이 어떤 방식으로 실행되는지 확인할 수 있음</a:t>
            </a:r>
            <a:endParaRPr lang="en-US" altLang="ko-KR" sz="1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6FC33-FA31-4922-84E4-BF71C2E475A7}"/>
              </a:ext>
            </a:extLst>
          </p:cNvPr>
          <p:cNvGrpSpPr/>
          <p:nvPr/>
        </p:nvGrpSpPr>
        <p:grpSpPr>
          <a:xfrm>
            <a:off x="470863" y="818787"/>
            <a:ext cx="8964273" cy="3726248"/>
            <a:chOff x="263617" y="821034"/>
            <a:chExt cx="8964273" cy="3726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357" y="1348637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7" y="1194810"/>
              <a:ext cx="8953893" cy="3352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617" y="821034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0B77EA-6510-4C49-B763-714B313F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39" y="1427657"/>
              <a:ext cx="27336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6B81-6A29-4112-839A-30F5417B4973}"/>
              </a:ext>
            </a:extLst>
          </p:cNvPr>
          <p:cNvGrpSpPr/>
          <p:nvPr/>
        </p:nvGrpSpPr>
        <p:grpSpPr>
          <a:xfrm>
            <a:off x="1131736" y="2798749"/>
            <a:ext cx="7642529" cy="3409265"/>
            <a:chOff x="470864" y="818787"/>
            <a:chExt cx="7255398" cy="36525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56FC33-FA31-4922-84E4-BF71C2E475A7}"/>
                </a:ext>
              </a:extLst>
            </p:cNvPr>
            <p:cNvGrpSpPr/>
            <p:nvPr/>
          </p:nvGrpSpPr>
          <p:grpSpPr>
            <a:xfrm>
              <a:off x="470864" y="818787"/>
              <a:ext cx="7255398" cy="3652545"/>
              <a:chOff x="263618" y="821034"/>
              <a:chExt cx="7255398" cy="36525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200CDF-4CBD-4F39-AE13-C5947FF572BD}"/>
                  </a:ext>
                </a:extLst>
              </p:cNvPr>
              <p:cNvSpPr/>
              <p:nvPr/>
            </p:nvSpPr>
            <p:spPr>
              <a:xfrm>
                <a:off x="273998" y="1194810"/>
                <a:ext cx="7245018" cy="3278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6" name="자유형 23">
                <a:extLst>
                  <a:ext uri="{FF2B5EF4-FFF2-40B4-BE49-F238E27FC236}">
                    <a16:creationId xmlns:a16="http://schemas.microsoft.com/office/drawing/2014/main" id="{5CD75983-E08F-4EDC-A336-DFB8C24BC3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618" y="821034"/>
                <a:ext cx="1346663" cy="373774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실행계획 항목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CA1912-A374-4315-9DB3-DF612CD1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493" y="1296955"/>
              <a:ext cx="6983881" cy="30401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D2EF2-A238-4086-A314-69ADF6936C1E}"/>
              </a:ext>
            </a:extLst>
          </p:cNvPr>
          <p:cNvGrpSpPr/>
          <p:nvPr/>
        </p:nvGrpSpPr>
        <p:grpSpPr>
          <a:xfrm>
            <a:off x="1123347" y="673738"/>
            <a:ext cx="5134840" cy="1914968"/>
            <a:chOff x="1123347" y="673738"/>
            <a:chExt cx="5134840" cy="19149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5EB42B-533F-4473-A835-18874961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50" y="1098028"/>
              <a:ext cx="5029200" cy="14382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3C013E-94C6-454E-AE3A-E9A2DCC341E8}"/>
                </a:ext>
              </a:extLst>
            </p:cNvPr>
            <p:cNvSpPr/>
            <p:nvPr/>
          </p:nvSpPr>
          <p:spPr>
            <a:xfrm>
              <a:off x="1135714" y="1020566"/>
              <a:ext cx="5122473" cy="1568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A68ABEC4-0729-4E42-AD58-21C5A1E05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347" y="673738"/>
              <a:ext cx="1418518" cy="34887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420AD2-3510-4BCB-B692-D8D8FD4B702E}"/>
              </a:ext>
            </a:extLst>
          </p:cNvPr>
          <p:cNvGrpSpPr/>
          <p:nvPr/>
        </p:nvGrpSpPr>
        <p:grpSpPr>
          <a:xfrm>
            <a:off x="272006" y="762311"/>
            <a:ext cx="6380464" cy="3683854"/>
            <a:chOff x="272006" y="762311"/>
            <a:chExt cx="6380464" cy="36838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31" y="1247521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8" y="1136086"/>
              <a:ext cx="6378472" cy="331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006" y="762311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7B439D-BDEA-43FD-B0B3-F8A71DFC153B}"/>
                </a:ext>
              </a:extLst>
            </p:cNvPr>
            <p:cNvSpPr/>
            <p:nvPr/>
          </p:nvSpPr>
          <p:spPr>
            <a:xfrm>
              <a:off x="5986977" y="2795140"/>
              <a:ext cx="154070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A4F435-5359-445C-A313-F45E5D1DF6EA}"/>
                </a:ext>
              </a:extLst>
            </p:cNvPr>
            <p:cNvSpPr/>
            <p:nvPr/>
          </p:nvSpPr>
          <p:spPr>
            <a:xfrm>
              <a:off x="5986977" y="2998420"/>
              <a:ext cx="154069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2F527E-9BAE-4F95-9F02-B77E9CC1F215}"/>
                </a:ext>
              </a:extLst>
            </p:cNvPr>
            <p:cNvSpPr/>
            <p:nvPr/>
          </p:nvSpPr>
          <p:spPr>
            <a:xfrm>
              <a:off x="5986977" y="2593584"/>
              <a:ext cx="154069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6B355-4F71-4376-A662-979DF7B1A861}"/>
                </a:ext>
              </a:extLst>
            </p:cNvPr>
            <p:cNvSpPr/>
            <p:nvPr/>
          </p:nvSpPr>
          <p:spPr>
            <a:xfrm>
              <a:off x="5988506" y="2387654"/>
              <a:ext cx="154069" cy="16691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4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A9AC21-3D8B-4EC0-8DFE-DD0C53ACE202}"/>
              </a:ext>
            </a:extLst>
          </p:cNvPr>
          <p:cNvSpPr txBox="1"/>
          <p:nvPr/>
        </p:nvSpPr>
        <p:spPr>
          <a:xfrm>
            <a:off x="272006" y="4465321"/>
            <a:ext cx="6688049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실행계획 해석 규칙 </a:t>
            </a:r>
            <a:r>
              <a:rPr lang="en-US" altLang="ko-KR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</a:t>
            </a:r>
            <a:r>
              <a:rPr lang="ko-KR" altLang="en-US" sz="1200" dirty="0"/>
              <a:t>위에서 아래로 읽어 내려가면서 제일 먼저 읽을 단계를 찾음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</a:t>
            </a:r>
            <a:r>
              <a:rPr lang="ko-KR" altLang="en-US" sz="1200" dirty="0"/>
              <a:t>내려가는 과정에서 같은 들여 쓰기가 존재한다면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무조건 </a:t>
            </a:r>
            <a:r>
              <a:rPr lang="en-US" altLang="ko-KR" sz="1200" dirty="0"/>
              <a:t>‘</a:t>
            </a:r>
            <a:r>
              <a:rPr lang="ko-KR" altLang="en-US" sz="1200" dirty="0"/>
              <a:t>위에서 아래</a:t>
            </a:r>
            <a:r>
              <a:rPr lang="en-US" altLang="ko-KR" sz="1200" dirty="0"/>
              <a:t>’</a:t>
            </a:r>
            <a:r>
              <a:rPr lang="ko-KR" altLang="en-US" sz="1200" dirty="0"/>
              <a:t>순으로 읽어야 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</a:t>
            </a:r>
            <a:r>
              <a:rPr lang="ko-KR" altLang="en-US" sz="1200" dirty="0"/>
              <a:t>읽고자 하는 단계보다 더 들여 쓰기가 된 하위 단계가 존재한다면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</a:t>
            </a:r>
            <a:r>
              <a:rPr lang="ko-KR" altLang="en-US" sz="1200" dirty="0"/>
              <a:t>가장 안쪽으로 들여쓰기 된 단계를 시작으로 하여 한 단계씩 상위 단계를 읽어 나감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번 규칙을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번 규칙보다 우선적으로 고려해야 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4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ABFDAE80-BDB7-4AC5-B6CA-DD16AA0BE863}"/>
              </a:ext>
            </a:extLst>
          </p:cNvPr>
          <p:cNvSpPr/>
          <p:nvPr/>
        </p:nvSpPr>
        <p:spPr>
          <a:xfrm rot="12091232">
            <a:off x="3571526" y="3833156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AD37C-8A26-459C-B89B-0B163116E98D}"/>
              </a:ext>
            </a:extLst>
          </p:cNvPr>
          <p:cNvSpPr txBox="1"/>
          <p:nvPr/>
        </p:nvSpPr>
        <p:spPr>
          <a:xfrm>
            <a:off x="3644622" y="4628215"/>
            <a:ext cx="38811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로직은 어떤 순서로 실행될까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(ID</a:t>
            </a:r>
            <a:r>
              <a:rPr lang="ko-KR" altLang="en-US" dirty="0"/>
              <a:t>값으로 순서를 나타낼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827F17BB-6F53-4A1E-B346-B00323E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0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B67FB-27AE-4B22-830D-FE850513B84E}"/>
              </a:ext>
            </a:extLst>
          </p:cNvPr>
          <p:cNvSpPr txBox="1"/>
          <p:nvPr/>
        </p:nvSpPr>
        <p:spPr>
          <a:xfrm>
            <a:off x="363984" y="4248238"/>
            <a:ext cx="46858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‘3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4 – 1 – 0’</a:t>
            </a:r>
            <a:r>
              <a:rPr lang="ko-KR" altLang="en-US" sz="1500" dirty="0"/>
              <a:t>순서로 해당 로직이 실행됨</a:t>
            </a:r>
            <a:endParaRPr lang="en-US" altLang="ko-KR" sz="15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AAB2E66-9150-463E-9808-045B691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363984" y="824496"/>
            <a:ext cx="4826578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SCAN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TABLE FULL SCAN </a:t>
            </a:r>
            <a:r>
              <a:rPr lang="en-US" altLang="ko-KR" sz="1300" dirty="0"/>
              <a:t>: </a:t>
            </a:r>
            <a:r>
              <a:rPr lang="ko-KR" altLang="en-US" sz="1300" dirty="0"/>
              <a:t>테이블 전체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en-US" altLang="ko-KR" sz="1300" b="1" dirty="0">
                <a:solidFill>
                  <a:srgbClr val="FF0000"/>
                </a:solidFill>
              </a:rPr>
              <a:t>INDEX SCAN</a:t>
            </a:r>
            <a:r>
              <a:rPr lang="en-US" altLang="ko-KR" sz="1300" dirty="0"/>
              <a:t>       : </a:t>
            </a:r>
            <a:r>
              <a:rPr lang="ko-KR" altLang="en-US" sz="1300" dirty="0"/>
              <a:t>인덱스를 사용하여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ROWID SCAN      : ROWID</a:t>
            </a:r>
            <a:r>
              <a:rPr lang="ko-KR" altLang="en-US" sz="1300" dirty="0"/>
              <a:t>를 기준으로 데이터를 </a:t>
            </a:r>
            <a:r>
              <a:rPr lang="en-US" altLang="ko-KR" sz="1300" dirty="0"/>
              <a:t>SCAN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3F6FBA-4341-475B-BA79-D43ADC33E4D5}"/>
              </a:ext>
            </a:extLst>
          </p:cNvPr>
          <p:cNvGrpSpPr/>
          <p:nvPr/>
        </p:nvGrpSpPr>
        <p:grpSpPr>
          <a:xfrm>
            <a:off x="363984" y="2441349"/>
            <a:ext cx="7538444" cy="2973136"/>
            <a:chOff x="363984" y="1103915"/>
            <a:chExt cx="7538444" cy="29731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BEC6FF-6CA7-4E27-9BA1-5D5BBC4A4364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8BCD5CE6-B1B5-44AE-A1DC-02AD34A29A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2344710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 내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SCAN OPERATION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74CFAF-7ED7-430B-BD05-C54E8A91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38D96C-6479-45EC-A5BC-8F87B3BE0926}"/>
              </a:ext>
            </a:extLst>
          </p:cNvPr>
          <p:cNvCxnSpPr>
            <a:cxnSpLocks/>
          </p:cNvCxnSpPr>
          <p:nvPr/>
        </p:nvCxnSpPr>
        <p:spPr>
          <a:xfrm>
            <a:off x="1414133" y="5090607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7584E-D257-4367-B48B-7CCBE5FE064E}"/>
              </a:ext>
            </a:extLst>
          </p:cNvPr>
          <p:cNvCxnSpPr>
            <a:cxnSpLocks/>
          </p:cNvCxnSpPr>
          <p:nvPr/>
        </p:nvCxnSpPr>
        <p:spPr>
          <a:xfrm>
            <a:off x="1414133" y="4621905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3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86BB5D-78B4-45E3-82CD-5DA7940A0BE7}"/>
              </a:ext>
            </a:extLst>
          </p:cNvPr>
          <p:cNvGrpSpPr/>
          <p:nvPr/>
        </p:nvGrpSpPr>
        <p:grpSpPr>
          <a:xfrm>
            <a:off x="2406334" y="1932400"/>
            <a:ext cx="4988882" cy="3544838"/>
            <a:chOff x="1071606" y="719813"/>
            <a:chExt cx="7749753" cy="49071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729D9-F261-412E-B38F-AF76D06E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42" y="1156815"/>
              <a:ext cx="7736717" cy="44701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8CC5E-8A61-4CE1-B59B-A184B0FF351D}"/>
                </a:ext>
              </a:extLst>
            </p:cNvPr>
            <p:cNvSpPr/>
            <p:nvPr/>
          </p:nvSpPr>
          <p:spPr>
            <a:xfrm>
              <a:off x="1084641" y="1202443"/>
              <a:ext cx="7662544" cy="4378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5740F4AD-9ABA-4A89-AEAF-317F52A355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1606" y="719813"/>
              <a:ext cx="2283569" cy="48263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A3678A-9D5F-4785-94BB-CC6DEB7638AC}"/>
              </a:ext>
            </a:extLst>
          </p:cNvPr>
          <p:cNvSpPr txBox="1"/>
          <p:nvPr/>
        </p:nvSpPr>
        <p:spPr>
          <a:xfrm>
            <a:off x="363984" y="5544393"/>
            <a:ext cx="9081973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HWM(High Water Mark, </a:t>
            </a:r>
            <a:r>
              <a:rPr lang="ko-KR" altLang="en-US" sz="1500" dirty="0"/>
              <a:t>고수위 마크</a:t>
            </a:r>
            <a:r>
              <a:rPr lang="en-US" altLang="ko-KR" sz="1500" dirty="0"/>
              <a:t>)</a:t>
            </a:r>
            <a:r>
              <a:rPr lang="ko-KR" altLang="en-US" sz="1500" dirty="0"/>
              <a:t>는 테이블에 데이터가 쓰여졌던 블록 상의 최상위 위치를 의미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</a:t>
            </a:r>
            <a:r>
              <a:rPr lang="ko-KR" altLang="en-US" sz="1500" dirty="0"/>
              <a:t>까지 테이블의 모든 데이터를 읽어야 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모든 결과를 찾을 때까지 시간이 오래 걸림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B8812-6E7F-4ADA-8377-5EACB7DCC78A}"/>
              </a:ext>
            </a:extLst>
          </p:cNvPr>
          <p:cNvSpPr txBox="1"/>
          <p:nvPr/>
        </p:nvSpPr>
        <p:spPr>
          <a:xfrm>
            <a:off x="363984" y="645439"/>
            <a:ext cx="65557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조건절의 컬럼에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조건을 만족하는 데이터가 테이블의 많은 양을 차지하는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테이블의 데이터가 적어 </a:t>
            </a:r>
            <a:r>
              <a:rPr lang="en-US" altLang="ko-KR" sz="1300" dirty="0"/>
              <a:t>FULL SCAN</a:t>
            </a:r>
            <a:r>
              <a:rPr lang="ko-KR" altLang="en-US" sz="1300" dirty="0"/>
              <a:t>이 유리한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43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A3DCE4-1A2E-4A04-BEA0-33EF19807F7B}"/>
              </a:ext>
            </a:extLst>
          </p:cNvPr>
          <p:cNvGrpSpPr/>
          <p:nvPr/>
        </p:nvGrpSpPr>
        <p:grpSpPr>
          <a:xfrm>
            <a:off x="2035260" y="1501650"/>
            <a:ext cx="5835480" cy="3854700"/>
            <a:chOff x="355595" y="1103194"/>
            <a:chExt cx="5407642" cy="34016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573B7E-6665-4689-AD0F-9BED4A53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20" y="1768766"/>
              <a:ext cx="2867025" cy="971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47CBEF-1EB4-4F03-9F3D-1553D845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20" y="2873098"/>
              <a:ext cx="5172075" cy="15144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67E732-F5C0-4B75-BA0F-94A0D495DAF6}"/>
                </a:ext>
              </a:extLst>
            </p:cNvPr>
            <p:cNvSpPr/>
            <p:nvPr/>
          </p:nvSpPr>
          <p:spPr>
            <a:xfrm>
              <a:off x="363984" y="1517957"/>
              <a:ext cx="5399253" cy="2986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EC81F710-D502-4633-B37C-E188B5C5EC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5595" y="1103194"/>
              <a:ext cx="1724304" cy="414763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0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A28427-90A4-41AB-A1AD-527B12F9A6BA}"/>
              </a:ext>
            </a:extLst>
          </p:cNvPr>
          <p:cNvGrpSpPr/>
          <p:nvPr/>
        </p:nvGrpSpPr>
        <p:grpSpPr>
          <a:xfrm>
            <a:off x="1447096" y="753189"/>
            <a:ext cx="7011807" cy="2741852"/>
            <a:chOff x="1957638" y="4064390"/>
            <a:chExt cx="5990724" cy="23280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BD685F-ADC4-4EA0-9076-D398A19F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638" y="4421707"/>
              <a:ext cx="5990724" cy="1970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2034447" y="4421707"/>
              <a:ext cx="5842815" cy="1895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6058" y="4064390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FE0020-5F38-4150-9BBA-DD577C70F608}"/>
                </a:ext>
              </a:extLst>
            </p:cNvPr>
            <p:cNvSpPr/>
            <p:nvPr/>
          </p:nvSpPr>
          <p:spPr>
            <a:xfrm>
              <a:off x="5956183" y="4840448"/>
              <a:ext cx="1711355" cy="137998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50C173-07D9-40CC-9C9F-7B842834E0F9}"/>
                </a:ext>
              </a:extLst>
            </p:cNvPr>
            <p:cNvSpPr/>
            <p:nvPr/>
          </p:nvSpPr>
          <p:spPr>
            <a:xfrm>
              <a:off x="5289259" y="4840447"/>
              <a:ext cx="595824" cy="1379989"/>
            </a:xfrm>
            <a:prstGeom prst="roundRect">
              <a:avLst/>
            </a:prstGeom>
            <a:noFill/>
            <a:ln>
              <a:solidFill>
                <a:srgbClr val="2806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F22CE-989A-4718-B72A-E7079D7F3053}"/>
              </a:ext>
            </a:extLst>
          </p:cNvPr>
          <p:cNvSpPr txBox="1"/>
          <p:nvPr/>
        </p:nvSpPr>
        <p:spPr>
          <a:xfrm>
            <a:off x="217129" y="3558125"/>
            <a:ext cx="8735084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</a:t>
            </a:r>
            <a:r>
              <a:rPr lang="ko-KR" altLang="en-US" sz="1300" dirty="0"/>
              <a:t>는 추가적인 쓰기 작업과 테이블의 검색 속도를 향상시키기 위한 자료구조임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우리가 책에서 원하는 내용을 찾을 때</a:t>
            </a:r>
            <a:r>
              <a:rPr lang="en-US" altLang="ko-KR" sz="1300" dirty="0"/>
              <a:t> </a:t>
            </a:r>
            <a:r>
              <a:rPr lang="ko-KR" altLang="en-US" sz="1300" dirty="0"/>
              <a:t>책의 모든 페이지를 들춰보며 해당 내용을 찾는다면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책의 맨 앞 또는 맨 뒤에 존재하는 색인을 참조한다면</a:t>
            </a:r>
            <a:r>
              <a:rPr lang="en-US" altLang="ko-KR" sz="1300" dirty="0"/>
              <a:t> </a:t>
            </a:r>
            <a:r>
              <a:rPr lang="ko-KR" altLang="en-US" sz="1300" dirty="0"/>
              <a:t>원하는 내용을 빨리 찾을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데이터베이스의 </a:t>
            </a:r>
            <a:r>
              <a:rPr lang="en-US" altLang="ko-KR" sz="1300" dirty="0"/>
              <a:t>INDEX</a:t>
            </a:r>
            <a:r>
              <a:rPr lang="ko-KR" altLang="en-US" sz="1300" dirty="0"/>
              <a:t>는 </a:t>
            </a:r>
            <a:r>
              <a:rPr lang="en-US" altLang="ko-KR" sz="1300" dirty="0"/>
              <a:t>‘</a:t>
            </a:r>
            <a:r>
              <a:rPr lang="ko-KR" altLang="en-US" sz="1300" dirty="0"/>
              <a:t>책의 색인</a:t>
            </a:r>
            <a:r>
              <a:rPr lang="en-US" altLang="ko-KR" sz="1300" dirty="0"/>
              <a:t>’</a:t>
            </a:r>
            <a:r>
              <a:rPr lang="ko-KR" altLang="en-US" sz="1300" dirty="0"/>
              <a:t>과 같은 역할을 수행함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테이블 내 특정 레코드를 조회할 때</a:t>
            </a:r>
            <a:r>
              <a:rPr lang="en-US" altLang="ko-KR" sz="1300" dirty="0"/>
              <a:t> </a:t>
            </a:r>
            <a:r>
              <a:rPr lang="ko-KR" altLang="en-US" sz="1300" dirty="0"/>
              <a:t>테이블 내 모든 레코드를 들춰본다면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레코드의 주소를 포함한 </a:t>
            </a:r>
            <a:r>
              <a:rPr lang="en-US" altLang="ko-KR" sz="1300" dirty="0"/>
              <a:t>INDEX</a:t>
            </a:r>
            <a:r>
              <a:rPr lang="ko-KR" altLang="en-US" sz="1300" dirty="0"/>
              <a:t>를 참조한다면</a:t>
            </a:r>
            <a:r>
              <a:rPr lang="en-US" altLang="ko-KR" sz="1300" dirty="0"/>
              <a:t>, </a:t>
            </a:r>
            <a:r>
              <a:rPr lang="ko-KR" altLang="en-US" sz="1300" dirty="0"/>
              <a:t>특정 레코드를 빠르게 조회할 수 있음</a:t>
            </a:r>
            <a:endParaRPr lang="en-US" altLang="ko-KR" sz="13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48DAFE7-350B-4D95-8CEB-044E18609AF7}"/>
              </a:ext>
            </a:extLst>
          </p:cNvPr>
          <p:cNvSpPr/>
          <p:nvPr/>
        </p:nvSpPr>
        <p:spPr>
          <a:xfrm rot="18339133">
            <a:off x="7812736" y="1716746"/>
            <a:ext cx="1145535" cy="957002"/>
          </a:xfrm>
          <a:prstGeom prst="arc">
            <a:avLst>
              <a:gd name="adj1" fmla="val 17619960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D485-0899-4627-B716-FE32F80308F9}"/>
              </a:ext>
            </a:extLst>
          </p:cNvPr>
          <p:cNvSpPr txBox="1"/>
          <p:nvPr/>
        </p:nvSpPr>
        <p:spPr>
          <a:xfrm>
            <a:off x="8449065" y="1767002"/>
            <a:ext cx="14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 </a:t>
            </a:r>
            <a:r>
              <a:rPr lang="ko-KR" altLang="en-US" sz="1000" dirty="0"/>
              <a:t>내 </a:t>
            </a:r>
            <a:r>
              <a:rPr lang="en-US" altLang="ko-KR" sz="1000" dirty="0"/>
              <a:t>‘ROWID’</a:t>
            </a:r>
            <a:r>
              <a:rPr lang="ko-KR" altLang="en-US" sz="1000" dirty="0"/>
              <a:t>가 </a:t>
            </a:r>
            <a:r>
              <a:rPr lang="en-US" altLang="ko-KR" sz="1000" dirty="0"/>
              <a:t>‘POINTER’</a:t>
            </a:r>
            <a:r>
              <a:rPr lang="ko-KR" altLang="en-US" sz="1000" dirty="0"/>
              <a:t>역할을 </a:t>
            </a:r>
            <a:endParaRPr lang="en-US" altLang="ko-KR" sz="1000" dirty="0"/>
          </a:p>
          <a:p>
            <a:r>
              <a:rPr lang="ko-KR" altLang="en-US" sz="1000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4732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EE886-7CB6-4BF5-9A86-29A86E355F40}"/>
              </a:ext>
            </a:extLst>
          </p:cNvPr>
          <p:cNvGrpSpPr/>
          <p:nvPr/>
        </p:nvGrpSpPr>
        <p:grpSpPr>
          <a:xfrm>
            <a:off x="217129" y="814438"/>
            <a:ext cx="5424038" cy="4915927"/>
            <a:chOff x="1527178" y="894637"/>
            <a:chExt cx="5424038" cy="37981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1536997" y="1174009"/>
              <a:ext cx="5414219" cy="3518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7178" y="894637"/>
              <a:ext cx="1724304" cy="27331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97DBCB-6605-421F-97F9-472C2111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003" y="1300995"/>
              <a:ext cx="2152650" cy="32575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E51349-2E44-4ACB-9015-8B6D608C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9659" y="1291470"/>
              <a:ext cx="2800350" cy="32670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4FBADD-7B85-40EA-AA64-8B2ED1482AC2}"/>
              </a:ext>
            </a:extLst>
          </p:cNvPr>
          <p:cNvSpPr txBox="1"/>
          <p:nvPr/>
        </p:nvSpPr>
        <p:spPr>
          <a:xfrm>
            <a:off x="5641167" y="1107957"/>
            <a:ext cx="4310795" cy="3868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INDEX</a:t>
            </a:r>
            <a:r>
              <a:rPr lang="ko-KR" altLang="en-US" sz="1100" b="1" dirty="0">
                <a:solidFill>
                  <a:srgbClr val="FF0000"/>
                </a:solidFill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</a:rPr>
              <a:t>‘INDEX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KEY’</a:t>
            </a:r>
            <a:r>
              <a:rPr lang="ko-KR" altLang="en-US" sz="1100" b="1" dirty="0">
                <a:solidFill>
                  <a:srgbClr val="FF0000"/>
                </a:solidFill>
              </a:rPr>
              <a:t>로 정렬되어 있음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이에 따라 원하는 데이터를 빠르게 조회함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INDEX</a:t>
            </a:r>
            <a:r>
              <a:rPr lang="ko-KR" altLang="en-US" sz="1100" dirty="0"/>
              <a:t>는 </a:t>
            </a:r>
            <a:r>
              <a:rPr lang="en-US" altLang="ko-KR" sz="1100" dirty="0"/>
              <a:t>INDEX KEY</a:t>
            </a:r>
            <a:r>
              <a:rPr lang="ko-KR" altLang="en-US" sz="1100" dirty="0"/>
              <a:t>를 기준으로 오름차순 및 내림차순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탐색이 가능함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테이블에 여러 개의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를 생성할 수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값이 없음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</a:t>
            </a:r>
            <a:r>
              <a:rPr lang="ko-KR" altLang="en-US" sz="1100" dirty="0"/>
              <a:t>정의된 </a:t>
            </a:r>
            <a:r>
              <a:rPr lang="en-US" altLang="ko-KR" sz="1100" dirty="0"/>
              <a:t>PK</a:t>
            </a:r>
            <a:r>
              <a:rPr lang="ko-KR" altLang="en-US" sz="1100" dirty="0"/>
              <a:t>에 의해 자동으로 생성되는 </a:t>
            </a:r>
            <a:r>
              <a:rPr lang="en-US" altLang="ko-KR" sz="1100" dirty="0"/>
              <a:t>INDEX</a:t>
            </a:r>
            <a:r>
              <a:rPr lang="ko-KR" altLang="en-US" sz="1100" dirty="0"/>
              <a:t>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Unique INDEX</a:t>
            </a:r>
            <a:r>
              <a:rPr lang="ko-KR" altLang="en-US" sz="1100" dirty="0"/>
              <a:t>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Non 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 허용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는 여러 개의 컬럼으로 구성될 수 있음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Single Column INDEX : </a:t>
            </a:r>
            <a:r>
              <a:rPr lang="ko-KR" altLang="en-US" sz="1100" dirty="0"/>
              <a:t>한 개의 컬럼으로 구성된 </a:t>
            </a:r>
            <a:r>
              <a:rPr lang="en-US" altLang="ko-KR" sz="1100" dirty="0"/>
              <a:t>INDEX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Composite INDEX : </a:t>
            </a:r>
            <a:r>
              <a:rPr lang="ko-KR" altLang="en-US" sz="1100" dirty="0"/>
              <a:t>두 개 이상의 컬럼으로 구성된 </a:t>
            </a:r>
            <a:r>
              <a:rPr lang="en-US" altLang="ko-KR" sz="1100" dirty="0"/>
              <a:t>INDEX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     </a:t>
            </a:r>
            <a:r>
              <a:rPr lang="ko-KR" altLang="en-US" sz="1100" dirty="0"/>
              <a:t>컬럼을 지정한 순서에 따라 정렬 실시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00D81C-F021-4A24-B96C-A5116CE13955}"/>
              </a:ext>
            </a:extLst>
          </p:cNvPr>
          <p:cNvCxnSpPr>
            <a:cxnSpLocks/>
          </p:cNvCxnSpPr>
          <p:nvPr/>
        </p:nvCxnSpPr>
        <p:spPr>
          <a:xfrm>
            <a:off x="84538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DCB95A-2380-494B-A6A6-BE1F62C2D01C}"/>
              </a:ext>
            </a:extLst>
          </p:cNvPr>
          <p:cNvCxnSpPr>
            <a:cxnSpLocks/>
          </p:cNvCxnSpPr>
          <p:nvPr/>
        </p:nvCxnSpPr>
        <p:spPr>
          <a:xfrm>
            <a:off x="185467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4ECF766-4CBF-4E58-9AAC-8972A0F6ADDB}"/>
              </a:ext>
            </a:extLst>
          </p:cNvPr>
          <p:cNvCxnSpPr/>
          <p:nvPr/>
        </p:nvCxnSpPr>
        <p:spPr>
          <a:xfrm>
            <a:off x="845389" y="6038491"/>
            <a:ext cx="10092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6DFF047C-1D38-4E27-BF64-0A0AD0817C9C}"/>
              </a:ext>
            </a:extLst>
          </p:cNvPr>
          <p:cNvSpPr/>
          <p:nvPr/>
        </p:nvSpPr>
        <p:spPr>
          <a:xfrm rot="8962677">
            <a:off x="1515405" y="5211992"/>
            <a:ext cx="1190443" cy="1052423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AE029-921E-437E-B3FD-84BB65C0C649}"/>
              </a:ext>
            </a:extLst>
          </p:cNvPr>
          <p:cNvSpPr txBox="1"/>
          <p:nvPr/>
        </p:nvSpPr>
        <p:spPr>
          <a:xfrm>
            <a:off x="2363170" y="5971857"/>
            <a:ext cx="250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</a:t>
            </a:r>
            <a:r>
              <a:rPr lang="en-US" altLang="ko-KR" sz="1000" dirty="0"/>
              <a:t>INDEX</a:t>
            </a:r>
            <a:r>
              <a:rPr lang="ko-KR" altLang="en-US" sz="1000" dirty="0"/>
              <a:t>는 두 개의 컬럼으로 구성됨</a:t>
            </a:r>
            <a:endParaRPr lang="en-US" altLang="ko-KR" sz="1000" dirty="0"/>
          </a:p>
          <a:p>
            <a:r>
              <a:rPr lang="en-US" altLang="ko-KR" sz="1000" dirty="0"/>
              <a:t>INDEX KEY = (FirstName, </a:t>
            </a:r>
            <a:r>
              <a:rPr lang="en-US" altLang="ko-KR" sz="1000" dirty="0" err="1"/>
              <a:t>LastName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037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861850"/>
            <a:ext cx="9688871" cy="335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 UNIQUE SCAN : UNIQUE INDEX</a:t>
            </a:r>
            <a:r>
              <a:rPr lang="ko-KR" altLang="en-US" sz="1300" dirty="0"/>
              <a:t>를 이용하여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블록에 접근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ko-KR" altLang="en-US" sz="1300" dirty="0"/>
              <a:t>한 건 이하의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반환하는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UNIQUE 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모든 컬럼이 조건절에 </a:t>
            </a:r>
            <a:r>
              <a:rPr lang="en-US" altLang="ko-KR" sz="1300" b="1" dirty="0">
                <a:solidFill>
                  <a:srgbClr val="FF0000"/>
                </a:solidFill>
              </a:rPr>
              <a:t>‘=‘</a:t>
            </a:r>
            <a:r>
              <a:rPr lang="ko-KR" altLang="en-US" sz="1300" b="1" dirty="0">
                <a:solidFill>
                  <a:srgbClr val="FF0000"/>
                </a:solidFill>
              </a:rPr>
              <a:t>로 명시된 경우 발생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RANGE SCAN : INDEX</a:t>
            </a:r>
            <a:r>
              <a:rPr lang="ko-KR" altLang="en-US" sz="1300" dirty="0"/>
              <a:t>를 이용한 데이터 블록 접근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일반적인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	                      INDEX</a:t>
            </a:r>
            <a:r>
              <a:rPr lang="ko-KR" altLang="en-US" sz="1300" dirty="0"/>
              <a:t>를 구성하는 선두 컬럼에 대해 범위 검색을 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선두 컬럼이 조건절에 비교연산</a:t>
            </a:r>
            <a:r>
              <a:rPr lang="en-US" altLang="ko-KR" sz="1300" b="1" dirty="0">
                <a:solidFill>
                  <a:srgbClr val="FF0000"/>
                </a:solidFill>
              </a:rPr>
              <a:t>(&lt;, &gt;, BETWEEN, LIKE)</a:t>
            </a:r>
            <a:r>
              <a:rPr lang="ko-KR" altLang="en-US" sz="1300" b="1" dirty="0">
                <a:solidFill>
                  <a:srgbClr val="FF0000"/>
                </a:solidFill>
              </a:rPr>
              <a:t>되어질 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이 방식으로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        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처리됨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FULL SCAN    : </a:t>
            </a:r>
            <a:r>
              <a:rPr lang="ko-KR" altLang="en-US" sz="1300" dirty="0"/>
              <a:t>최적의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차선으로 선택되는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INEDX </a:t>
            </a:r>
            <a:r>
              <a:rPr lang="ko-KR" altLang="en-US" sz="1300" b="1" dirty="0">
                <a:solidFill>
                  <a:srgbClr val="FF0000"/>
                </a:solidFill>
              </a:rPr>
              <a:t>선두 컬럼이 조건절에 없으면</a:t>
            </a:r>
            <a:r>
              <a:rPr lang="en-US" altLang="ko-KR" sz="1300" b="1" dirty="0">
                <a:solidFill>
                  <a:srgbClr val="FF0000"/>
                </a:solidFill>
              </a:rPr>
              <a:t> TABLE FULL SCAN</a:t>
            </a:r>
            <a:r>
              <a:rPr lang="ko-KR" altLang="en-US" sz="1300" b="1" dirty="0">
                <a:solidFill>
                  <a:srgbClr val="FF0000"/>
                </a:solidFill>
              </a:rPr>
              <a:t>을 고려</a:t>
            </a:r>
            <a:r>
              <a:rPr lang="ko-KR" altLang="en-US" sz="1300" dirty="0"/>
              <a:t>하나</a:t>
            </a:r>
            <a:r>
              <a:rPr lang="en-US" altLang="ko-KR" sz="1300" dirty="0"/>
              <a:t>, TABLE FULL SCAN</a:t>
            </a:r>
            <a:r>
              <a:rPr lang="ko-KR" altLang="en-US" sz="1300" dirty="0"/>
              <a:t>보다 </a:t>
            </a:r>
            <a:r>
              <a:rPr lang="en-US" altLang="ko-KR" sz="1300" dirty="0"/>
              <a:t>I/O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ko-KR" altLang="en-US" sz="1300" dirty="0"/>
              <a:t>줄일 수 있거나 정렬된 결과를 쉽게 얻을 수 있을 경우 선택</a:t>
            </a: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48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1316-7F16-4FD7-8525-B747652C70BD}"/>
              </a:ext>
            </a:extLst>
          </p:cNvPr>
          <p:cNvGrpSpPr/>
          <p:nvPr/>
        </p:nvGrpSpPr>
        <p:grpSpPr>
          <a:xfrm>
            <a:off x="272156" y="887628"/>
            <a:ext cx="7878215" cy="2275021"/>
            <a:chOff x="208772" y="703071"/>
            <a:chExt cx="7878215" cy="22750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904A8C-EF71-45E1-9783-C42BD16A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394" y="1127213"/>
              <a:ext cx="4891369" cy="168095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10170" y="1066972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772" y="703071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UNIQUE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0D1C394-D55D-478A-A99E-C145A0827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1" y="1127213"/>
              <a:ext cx="2591749" cy="12888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56B824-4FBE-4739-A56D-DC28AC3B74AC}"/>
              </a:ext>
            </a:extLst>
          </p:cNvPr>
          <p:cNvGrpSpPr/>
          <p:nvPr/>
        </p:nvGrpSpPr>
        <p:grpSpPr>
          <a:xfrm>
            <a:off x="273554" y="3457570"/>
            <a:ext cx="7885206" cy="2270818"/>
            <a:chOff x="273554" y="3138789"/>
            <a:chExt cx="7885206" cy="22708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555098E-E9BB-4B1B-9693-5220EB86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38" y="3583423"/>
              <a:ext cx="2781300" cy="12573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7B76CF0-F55A-4E98-9A51-2ED8D9F0D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38" y="3554752"/>
              <a:ext cx="4969949" cy="159604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F81E15-43CF-468D-85C6-E0CE76D8FAE6}"/>
                </a:ext>
              </a:extLst>
            </p:cNvPr>
            <p:cNvSpPr/>
            <p:nvPr/>
          </p:nvSpPr>
          <p:spPr>
            <a:xfrm>
              <a:off x="281943" y="3498487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1" name="자유형 23">
              <a:extLst>
                <a:ext uri="{FF2B5EF4-FFF2-40B4-BE49-F238E27FC236}">
                  <a16:creationId xmlns:a16="http://schemas.microsoft.com/office/drawing/2014/main" id="{B1C5583C-FFEB-4FCF-AFC1-E1EA6520DE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54" y="3138789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RANGE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97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1316-7F16-4FD7-8525-B747652C70BD}"/>
              </a:ext>
            </a:extLst>
          </p:cNvPr>
          <p:cNvGrpSpPr/>
          <p:nvPr/>
        </p:nvGrpSpPr>
        <p:grpSpPr>
          <a:xfrm>
            <a:off x="273554" y="781837"/>
            <a:ext cx="4679446" cy="3041299"/>
            <a:chOff x="200382" y="703071"/>
            <a:chExt cx="4679446" cy="30412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904A8C-EF71-45E1-9783-C42BD16A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606" y="2130006"/>
              <a:ext cx="4532947" cy="155778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10170" y="1066971"/>
              <a:ext cx="4669658" cy="2677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0382" y="703071"/>
              <a:ext cx="2512989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SELECT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절에 전체 컬럼 입력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0D1C394-D55D-478A-A99E-C145A0827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46"/>
            <a:stretch/>
          </p:blipFill>
          <p:spPr>
            <a:xfrm>
              <a:off x="335421" y="1127213"/>
              <a:ext cx="2099715" cy="959089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7E69B9F-C3CD-4F35-B350-863C134233B9}"/>
              </a:ext>
            </a:extLst>
          </p:cNvPr>
          <p:cNvGrpSpPr/>
          <p:nvPr/>
        </p:nvGrpSpPr>
        <p:grpSpPr>
          <a:xfrm>
            <a:off x="5087226" y="797634"/>
            <a:ext cx="4530645" cy="3025502"/>
            <a:chOff x="282046" y="3556766"/>
            <a:chExt cx="4530645" cy="30255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A782FC-3FAD-4964-B691-949F317CC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984" y="3961032"/>
              <a:ext cx="2151418" cy="10089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3AE05F-C826-4837-8C4D-C5AFD1B40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83" y="4969973"/>
              <a:ext cx="4390035" cy="153795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DC1A3A-E663-4A76-90DB-4166F9181104}"/>
                </a:ext>
              </a:extLst>
            </p:cNvPr>
            <p:cNvSpPr/>
            <p:nvPr/>
          </p:nvSpPr>
          <p:spPr>
            <a:xfrm>
              <a:off x="290434" y="3910518"/>
              <a:ext cx="4522257" cy="26717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3" name="자유형 23">
              <a:extLst>
                <a:ext uri="{FF2B5EF4-FFF2-40B4-BE49-F238E27FC236}">
                  <a16:creationId xmlns:a16="http://schemas.microsoft.com/office/drawing/2014/main" id="{D8E4D315-0F19-4AD6-BF85-BB59BDEE81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2046" y="3556766"/>
              <a:ext cx="3316831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SELECT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절에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에 존재하는 컬럼만 입력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F2D2C56-764D-4FF6-9160-90DFC4BA4B17}"/>
              </a:ext>
            </a:extLst>
          </p:cNvPr>
          <p:cNvSpPr txBox="1"/>
          <p:nvPr/>
        </p:nvSpPr>
        <p:spPr>
          <a:xfrm>
            <a:off x="139329" y="3883378"/>
            <a:ext cx="9630200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‘SCORE_SNO_CNO_PK’INDEX</a:t>
            </a:r>
            <a:r>
              <a:rPr lang="ko-KR" altLang="en-US" sz="1300" dirty="0"/>
              <a:t>에는 </a:t>
            </a:r>
            <a:r>
              <a:rPr lang="en-US" altLang="ko-KR" sz="1300" dirty="0"/>
              <a:t>‘SNO’, ‘CNO’</a:t>
            </a:r>
            <a:r>
              <a:rPr lang="ko-KR" altLang="en-US" sz="1300" dirty="0"/>
              <a:t>컬럼이 </a:t>
            </a:r>
            <a:r>
              <a:rPr lang="en-US" altLang="ko-KR" sz="1300" dirty="0"/>
              <a:t>INDEX KEY</a:t>
            </a:r>
            <a:r>
              <a:rPr lang="ko-KR" altLang="en-US" sz="1300" dirty="0"/>
              <a:t>로 설정되어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INDEX</a:t>
            </a:r>
            <a:r>
              <a:rPr lang="ko-KR" altLang="en-US" sz="1300" dirty="0"/>
              <a:t>에 존재하지 않은 </a:t>
            </a:r>
            <a:r>
              <a:rPr lang="en-US" altLang="ko-KR" sz="1300" dirty="0"/>
              <a:t>‘RESULT’</a:t>
            </a:r>
            <a:r>
              <a:rPr lang="ko-KR" altLang="en-US" sz="1300" dirty="0"/>
              <a:t>컬럼까지 조회하려면</a:t>
            </a:r>
            <a:r>
              <a:rPr lang="en-US" altLang="ko-KR" sz="1300" dirty="0"/>
              <a:t>, INDEX SCAN </a:t>
            </a:r>
            <a:r>
              <a:rPr lang="ko-KR" altLang="en-US" sz="1300" dirty="0"/>
              <a:t>결과를 기반으로 </a:t>
            </a:r>
            <a:r>
              <a:rPr lang="en-US" altLang="ko-KR" sz="1300" dirty="0"/>
              <a:t>‘SCORE’TABLE</a:t>
            </a:r>
            <a:r>
              <a:rPr lang="ko-KR" altLang="en-US" sz="1300" dirty="0"/>
              <a:t>에 접근하여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결과 레코드들의 </a:t>
            </a:r>
            <a:r>
              <a:rPr lang="en-US" altLang="ko-KR" sz="1300" dirty="0"/>
              <a:t>‘RESULT’</a:t>
            </a:r>
            <a:r>
              <a:rPr lang="ko-KR" altLang="en-US" sz="1300" dirty="0" err="1"/>
              <a:t>컬럼값을</a:t>
            </a:r>
            <a:r>
              <a:rPr lang="ko-KR" altLang="en-US" sz="1300" dirty="0"/>
              <a:t> 가져와야 함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즉</a:t>
            </a:r>
            <a:r>
              <a:rPr lang="en-US" altLang="ko-KR" sz="1300" dirty="0"/>
              <a:t>, ‘TABLE ACCESS BY INDEX </a:t>
            </a:r>
            <a:r>
              <a:rPr lang="en-US" altLang="ko-KR" sz="1300" dirty="0" err="1"/>
              <a:t>ROWID’Operation</a:t>
            </a:r>
            <a:r>
              <a:rPr lang="en-US" altLang="ko-KR" sz="1300" dirty="0"/>
              <a:t> </a:t>
            </a:r>
            <a:r>
              <a:rPr lang="ko-KR" altLang="en-US" sz="1300" dirty="0"/>
              <a:t>발생</a:t>
            </a:r>
            <a:r>
              <a:rPr lang="en-US" altLang="ko-KR" sz="13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만약 </a:t>
            </a:r>
            <a:r>
              <a:rPr lang="en-US" altLang="ko-KR" sz="1300" dirty="0"/>
              <a:t>INDEX SCAN </a:t>
            </a:r>
            <a:r>
              <a:rPr lang="ko-KR" altLang="en-US" sz="1300" dirty="0"/>
              <a:t>후 해당 </a:t>
            </a:r>
            <a:r>
              <a:rPr lang="en-US" altLang="ko-KR" sz="1300" dirty="0"/>
              <a:t>INDEX</a:t>
            </a:r>
            <a:r>
              <a:rPr lang="ko-KR" altLang="en-US" sz="1300" dirty="0"/>
              <a:t>에 포함되어 있는 </a:t>
            </a:r>
            <a:r>
              <a:rPr lang="en-US" altLang="ko-KR" sz="1300" dirty="0"/>
              <a:t>‘SNO’</a:t>
            </a:r>
            <a:r>
              <a:rPr lang="ko-KR" altLang="en-US" sz="1300" dirty="0"/>
              <a:t>컬럼만 조회한다면</a:t>
            </a:r>
            <a:r>
              <a:rPr lang="en-US" altLang="ko-KR" sz="1300" dirty="0"/>
              <a:t>, ‘SCORE’TABLE</a:t>
            </a:r>
            <a:r>
              <a:rPr lang="ko-KR" altLang="en-US" sz="1300" dirty="0"/>
              <a:t>에 접근할 필요가 없음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즉</a:t>
            </a:r>
            <a:r>
              <a:rPr lang="en-US" altLang="ko-KR" sz="1300" dirty="0"/>
              <a:t>, ‘TABLE ACCESS BY INDEX </a:t>
            </a:r>
            <a:r>
              <a:rPr lang="en-US" altLang="ko-KR" sz="1300" dirty="0" err="1"/>
              <a:t>ROWID’Operation</a:t>
            </a:r>
            <a:r>
              <a:rPr lang="en-US" altLang="ko-KR" sz="1300" dirty="0"/>
              <a:t> </a:t>
            </a:r>
            <a:r>
              <a:rPr lang="ko-KR" altLang="en-US" sz="1300" dirty="0"/>
              <a:t>발생하지 않음</a:t>
            </a:r>
            <a:r>
              <a:rPr lang="en-US" altLang="ko-K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376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AFA5F4-EAA7-44BE-9D84-FF8E8051B295}"/>
              </a:ext>
            </a:extLst>
          </p:cNvPr>
          <p:cNvGrpSpPr/>
          <p:nvPr/>
        </p:nvGrpSpPr>
        <p:grpSpPr>
          <a:xfrm>
            <a:off x="280545" y="1019399"/>
            <a:ext cx="7878215" cy="2275021"/>
            <a:chOff x="272156" y="887628"/>
            <a:chExt cx="7878215" cy="227502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73554" y="1251529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156" y="887628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FULL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56B314-5E09-46BA-B33E-2D893346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741" y="1411113"/>
              <a:ext cx="2771775" cy="1257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0E83E6-12A2-44DB-93FC-B1F11337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4777" y="1379023"/>
              <a:ext cx="4687043" cy="16561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29BF10-7BBC-4E51-8C34-5C81B172B561}"/>
              </a:ext>
            </a:extLst>
          </p:cNvPr>
          <p:cNvSpPr txBox="1"/>
          <p:nvPr/>
        </p:nvSpPr>
        <p:spPr>
          <a:xfrm>
            <a:off x="280545" y="3454004"/>
            <a:ext cx="8032776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‘SCORE_SNO_CNO_PK’ INDEX</a:t>
            </a:r>
            <a:r>
              <a:rPr lang="ko-KR" altLang="en-US" sz="1300" dirty="0"/>
              <a:t>는 </a:t>
            </a:r>
            <a:r>
              <a:rPr lang="en-US" altLang="ko-KR" sz="1300" dirty="0"/>
              <a:t>(SNO, CNO)</a:t>
            </a:r>
            <a:r>
              <a:rPr lang="ko-KR" altLang="en-US" sz="1300" dirty="0"/>
              <a:t>로 구성되어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해당 </a:t>
            </a:r>
            <a:r>
              <a:rPr lang="en-US" altLang="ko-KR" sz="1300" dirty="0"/>
              <a:t>INDEX</a:t>
            </a:r>
            <a:r>
              <a:rPr lang="ko-KR" altLang="en-US" sz="1300" dirty="0"/>
              <a:t>의 </a:t>
            </a:r>
            <a:r>
              <a:rPr lang="ko-KR" altLang="en-US" sz="1300" dirty="0" err="1"/>
              <a:t>선두컬럼이</a:t>
            </a:r>
            <a:r>
              <a:rPr lang="ko-KR" altLang="en-US" sz="1300" dirty="0"/>
              <a:t> 아닌 컬럼에 </a:t>
            </a:r>
            <a:r>
              <a:rPr lang="en-US" altLang="ko-KR" sz="1300" dirty="0"/>
              <a:t>WHERE </a:t>
            </a:r>
            <a:r>
              <a:rPr lang="ko-KR" altLang="en-US" sz="1300" dirty="0"/>
              <a:t>조건이 걸려있기 때문에</a:t>
            </a:r>
            <a:r>
              <a:rPr lang="en-US" altLang="ko-KR" sz="1300" dirty="0"/>
              <a:t>, INDEX FULL SCAN</a:t>
            </a:r>
            <a:r>
              <a:rPr lang="ko-KR" altLang="en-US" sz="1300" dirty="0"/>
              <a:t>이 발생함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4831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29BF10-7BBC-4E51-8C34-5C81B172B561}"/>
              </a:ext>
            </a:extLst>
          </p:cNvPr>
          <p:cNvSpPr txBox="1"/>
          <p:nvPr/>
        </p:nvSpPr>
        <p:spPr>
          <a:xfrm>
            <a:off x="234588" y="683077"/>
            <a:ext cx="7837402" cy="21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테이블과 특정 </a:t>
            </a:r>
            <a:r>
              <a:rPr lang="en-US" altLang="ko-KR" sz="1300" dirty="0"/>
              <a:t>VIEW</a:t>
            </a:r>
            <a:r>
              <a:rPr lang="ko-KR" altLang="en-US" sz="1300" dirty="0"/>
              <a:t>를 </a:t>
            </a:r>
            <a:r>
              <a:rPr lang="en-US" altLang="ko-KR" sz="1300" dirty="0"/>
              <a:t>Join</a:t>
            </a:r>
            <a:r>
              <a:rPr lang="ko-KR" altLang="en-US" sz="1300" dirty="0"/>
              <a:t>할 때</a:t>
            </a:r>
            <a:r>
              <a:rPr lang="en-US" altLang="ko-KR" sz="1300" dirty="0"/>
              <a:t>, </a:t>
            </a:r>
            <a:r>
              <a:rPr lang="ko-KR" altLang="en-US" sz="1300" dirty="0"/>
              <a:t>해당 </a:t>
            </a:r>
            <a:r>
              <a:rPr lang="en-US" altLang="ko-KR" sz="1300" dirty="0"/>
              <a:t>VIEW</a:t>
            </a:r>
            <a:r>
              <a:rPr lang="ko-KR" altLang="en-US" sz="1300" dirty="0"/>
              <a:t>에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을 할 수 있을까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‘VIEW’</a:t>
            </a:r>
            <a:r>
              <a:rPr lang="ko-KR" altLang="en-US" sz="1300" b="1" dirty="0">
                <a:solidFill>
                  <a:srgbClr val="FF0000"/>
                </a:solidFill>
              </a:rPr>
              <a:t>는 단지 해당 쿼리문을 저장하고 있는 것임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ko-KR" altLang="en-US" sz="1300" dirty="0"/>
              <a:t>이에 따라 </a:t>
            </a:r>
            <a:r>
              <a:rPr lang="en-US" altLang="ko-KR" sz="1300" dirty="0"/>
              <a:t>VIEW</a:t>
            </a:r>
            <a:r>
              <a:rPr lang="ko-KR" altLang="en-US" sz="1300" dirty="0"/>
              <a:t>에 대해선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존재하지 않고</a:t>
            </a:r>
            <a:r>
              <a:rPr lang="en-US" altLang="ko-KR" sz="1300" dirty="0"/>
              <a:t>, VIEW</a:t>
            </a:r>
            <a:r>
              <a:rPr lang="ko-KR" altLang="en-US" sz="1300" dirty="0"/>
              <a:t>에 대해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을 실시할 수 없음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(</a:t>
            </a:r>
            <a:r>
              <a:rPr lang="ko-KR" altLang="en-US" sz="1300" dirty="0"/>
              <a:t>이 때문에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나 </a:t>
            </a:r>
            <a:r>
              <a:rPr lang="en-US" altLang="ko-KR" sz="1300" dirty="0"/>
              <a:t>WITH</a:t>
            </a:r>
            <a:r>
              <a:rPr lang="ko-KR" altLang="en-US" sz="1300" dirty="0"/>
              <a:t>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속도저하가 발생할 가능성이 높아짐</a:t>
            </a:r>
            <a:r>
              <a:rPr lang="en-US" altLang="ko-KR" sz="13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간혹</a:t>
            </a:r>
            <a:r>
              <a:rPr lang="en-US" altLang="ko-KR" sz="1300" dirty="0"/>
              <a:t>,</a:t>
            </a:r>
            <a:r>
              <a:rPr lang="ko-KR" altLang="en-US" sz="1300" dirty="0"/>
              <a:t> 실행계획 상으로 </a:t>
            </a:r>
            <a:r>
              <a:rPr lang="en-US" altLang="ko-KR" sz="1300" dirty="0"/>
              <a:t>VIEW</a:t>
            </a:r>
            <a:r>
              <a:rPr lang="ko-KR" altLang="en-US" sz="1300" dirty="0"/>
              <a:t>에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이 발생된 것을 확인할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경우는 </a:t>
            </a:r>
            <a:r>
              <a:rPr lang="en-US" altLang="ko-KR" sz="1300" dirty="0"/>
              <a:t>VIEW</a:t>
            </a:r>
            <a:r>
              <a:rPr lang="ko-KR" altLang="en-US" sz="1300" dirty="0"/>
              <a:t>가 해체되어 </a:t>
            </a:r>
            <a:r>
              <a:rPr lang="en-US" altLang="ko-KR" sz="1300" dirty="0"/>
              <a:t>Main Query</a:t>
            </a:r>
            <a:r>
              <a:rPr lang="ko-KR" altLang="en-US" sz="1300" dirty="0"/>
              <a:t>에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이 발생한 것임</a:t>
            </a:r>
            <a:endParaRPr lang="en-US" altLang="ko-KR" sz="1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FAF593-2202-4A44-AB59-438E362C50A6}"/>
              </a:ext>
            </a:extLst>
          </p:cNvPr>
          <p:cNvGrpSpPr/>
          <p:nvPr/>
        </p:nvGrpSpPr>
        <p:grpSpPr>
          <a:xfrm>
            <a:off x="363984" y="2986347"/>
            <a:ext cx="8193132" cy="2293469"/>
            <a:chOff x="234588" y="3006027"/>
            <a:chExt cx="8193132" cy="22934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FFA634-B315-4E3F-A163-C03B3C857217}"/>
                </a:ext>
              </a:extLst>
            </p:cNvPr>
            <p:cNvGrpSpPr/>
            <p:nvPr/>
          </p:nvGrpSpPr>
          <p:grpSpPr>
            <a:xfrm>
              <a:off x="234588" y="3006027"/>
              <a:ext cx="8193132" cy="2293469"/>
              <a:chOff x="234588" y="3006027"/>
              <a:chExt cx="8193132" cy="2293469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B10FCAC-0909-4ECB-B664-2C6BE95A4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4258" y="3446794"/>
                <a:ext cx="5167660" cy="1852702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F02C949-81AA-4B59-A1DE-64C00CC52C8D}"/>
                  </a:ext>
                </a:extLst>
              </p:cNvPr>
              <p:cNvSpPr/>
              <p:nvPr/>
            </p:nvSpPr>
            <p:spPr>
              <a:xfrm>
                <a:off x="234588" y="3368657"/>
                <a:ext cx="8193132" cy="1930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FBE0EC2-F63A-461E-8BE7-38CF232B5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157" y="3446794"/>
                <a:ext cx="2781300" cy="1619250"/>
              </a:xfrm>
              <a:prstGeom prst="rect">
                <a:avLst/>
              </a:prstGeom>
            </p:spPr>
          </p:pic>
          <p:sp>
            <p:nvSpPr>
              <p:cNvPr id="21" name="자유형 23">
                <a:extLst>
                  <a:ext uri="{FF2B5EF4-FFF2-40B4-BE49-F238E27FC236}">
                    <a16:creationId xmlns:a16="http://schemas.microsoft.com/office/drawing/2014/main" id="{DFC72CF9-CFF1-4944-B1D4-72BB95A1F85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4588" y="3006027"/>
                <a:ext cx="4075362" cy="353752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VIEW</a:t>
                </a: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에 </a:t>
                </a: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INDEX SCAN</a:t>
                </a:r>
                <a:r>
                  <a:rPr kumimoji="1" lang="ko-KR" altLang="en-US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이 발생된 것처럼 보이는 사례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833BF89-E639-4ABA-B70C-F2FA2F39A126}"/>
                </a:ext>
              </a:extLst>
            </p:cNvPr>
            <p:cNvSpPr/>
            <p:nvPr/>
          </p:nvSpPr>
          <p:spPr>
            <a:xfrm>
              <a:off x="304060" y="3807608"/>
              <a:ext cx="1759631" cy="7224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473AB9-DF72-4D3A-B76F-0ED048557BCE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193087" y="4149152"/>
            <a:ext cx="999089" cy="1379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05EE12-ED76-459C-B966-6B0C7C801D72}"/>
              </a:ext>
            </a:extLst>
          </p:cNvPr>
          <p:cNvSpPr txBox="1"/>
          <p:nvPr/>
        </p:nvSpPr>
        <p:spPr>
          <a:xfrm>
            <a:off x="3192176" y="5520371"/>
            <a:ext cx="5793574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INLINE VIEW</a:t>
            </a:r>
            <a:r>
              <a:rPr lang="ko-KR" altLang="en-US" sz="1100" dirty="0"/>
              <a:t>를 사용했음에도 불구하고</a:t>
            </a:r>
            <a:r>
              <a:rPr lang="en-US" altLang="ko-KR" sz="1100" dirty="0"/>
              <a:t>, </a:t>
            </a:r>
            <a:r>
              <a:rPr lang="ko-KR" altLang="en-US" sz="1100" dirty="0"/>
              <a:t>실행계획상 </a:t>
            </a:r>
            <a:r>
              <a:rPr lang="en-US" altLang="ko-KR" sz="1100" dirty="0"/>
              <a:t>‘</a:t>
            </a:r>
            <a:r>
              <a:rPr lang="en-US" altLang="ko-KR" sz="1100" dirty="0" err="1"/>
              <a:t>VIEW’Operation</a:t>
            </a:r>
            <a:r>
              <a:rPr lang="ko-KR" altLang="en-US" sz="1100" dirty="0"/>
              <a:t>이 발생하지 않음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(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INLINE VIEW</a:t>
            </a:r>
            <a:r>
              <a:rPr lang="ko-KR" altLang="en-US" sz="1100" dirty="0"/>
              <a:t>가 해체됨</a:t>
            </a:r>
            <a:r>
              <a:rPr lang="en-US" altLang="ko-KR" sz="11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‘</a:t>
            </a:r>
            <a:r>
              <a:rPr lang="en-US" altLang="ko-KR" sz="1100" dirty="0" err="1"/>
              <a:t>VIEW’Operation</a:t>
            </a:r>
            <a:r>
              <a:rPr lang="ko-KR" altLang="en-US" sz="1100" dirty="0"/>
              <a:t>이 발생해야</a:t>
            </a:r>
            <a:r>
              <a:rPr lang="en-US" altLang="ko-KR" sz="1100" dirty="0"/>
              <a:t> </a:t>
            </a:r>
            <a:r>
              <a:rPr lang="ko-KR" altLang="en-US" sz="1100" dirty="0"/>
              <a:t>작성한 </a:t>
            </a:r>
            <a:r>
              <a:rPr lang="en-US" altLang="ko-KR" sz="1100" dirty="0"/>
              <a:t>INLINE VIEW</a:t>
            </a:r>
            <a:r>
              <a:rPr lang="ko-KR" altLang="en-US" sz="1100" dirty="0"/>
              <a:t>가 </a:t>
            </a:r>
            <a:r>
              <a:rPr lang="en-US" altLang="ko-KR" sz="1100" dirty="0"/>
              <a:t>VIEW</a:t>
            </a:r>
            <a:r>
              <a:rPr lang="ko-KR" altLang="en-US" sz="1100" dirty="0"/>
              <a:t>로 생성되는 것임</a:t>
            </a:r>
          </a:p>
        </p:txBody>
      </p:sp>
    </p:spTree>
    <p:extLst>
      <p:ext uri="{BB962C8B-B14F-4D97-AF65-F5344CB8AC3E}">
        <p14:creationId xmlns:p14="http://schemas.microsoft.com/office/powerpoint/2010/main" val="2683974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ROWID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88076" y="2741254"/>
            <a:ext cx="5109604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ROWID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조건절에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명시하는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SCAN</a:t>
            </a:r>
            <a:r>
              <a:rPr lang="ko-KR" altLang="en-US" sz="1300" dirty="0"/>
              <a:t>을 통해 </a:t>
            </a:r>
            <a:r>
              <a:rPr lang="en-US" altLang="ko-KR" sz="1300" dirty="0"/>
              <a:t>ROWID</a:t>
            </a:r>
            <a:r>
              <a:rPr lang="ko-KR" altLang="en-US" sz="1300" dirty="0"/>
              <a:t> 조회 후 테이블에 접근할 경우</a:t>
            </a:r>
            <a:endParaRPr lang="en-US" altLang="ko-KR" sz="1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02A67B-07D3-4F37-AC6D-95185B51B4C4}"/>
              </a:ext>
            </a:extLst>
          </p:cNvPr>
          <p:cNvGrpSpPr/>
          <p:nvPr/>
        </p:nvGrpSpPr>
        <p:grpSpPr>
          <a:xfrm>
            <a:off x="288076" y="942079"/>
            <a:ext cx="7876817" cy="1626017"/>
            <a:chOff x="440883" y="2306696"/>
            <a:chExt cx="7876817" cy="16260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6C9FDD-983C-4914-8B17-DED5BCBF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573" y="2837117"/>
              <a:ext cx="2390775" cy="733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32AF9C-8FE8-4275-9D6D-2E1A64115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5516" y="2801336"/>
              <a:ext cx="4951471" cy="99363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C4FCDF-C60F-4646-A98F-4E812DECD79C}"/>
                </a:ext>
              </a:extLst>
            </p:cNvPr>
            <p:cNvSpPr/>
            <p:nvPr/>
          </p:nvSpPr>
          <p:spPr>
            <a:xfrm>
              <a:off x="440883" y="2663592"/>
              <a:ext cx="7876817" cy="1269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C6F24326-D876-4165-8B0F-97A74475CE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1120" y="2306696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ROWID 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585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PREDICATE INFORMATION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A1CB7-68AA-4809-A254-60E3F40F4127}"/>
              </a:ext>
            </a:extLst>
          </p:cNvPr>
          <p:cNvSpPr txBox="1"/>
          <p:nvPr/>
        </p:nvSpPr>
        <p:spPr>
          <a:xfrm>
            <a:off x="160662" y="952278"/>
            <a:ext cx="9584675" cy="15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PREDICATE INFORMATION </a:t>
            </a:r>
            <a:r>
              <a:rPr lang="ko-KR" altLang="en-US" sz="1300" dirty="0"/>
              <a:t>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</a:t>
            </a:r>
            <a:r>
              <a:rPr lang="ko-KR" altLang="en-US" sz="1300" dirty="0"/>
              <a:t> </a:t>
            </a:r>
            <a:r>
              <a:rPr lang="en-US" altLang="ko-KR" sz="1300" dirty="0"/>
              <a:t>ACCESS PREDICATE : INDEX</a:t>
            </a:r>
            <a:r>
              <a:rPr lang="ko-KR" altLang="en-US" sz="1300" dirty="0"/>
              <a:t>를 통해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FILTER PREDICATE : INDEX</a:t>
            </a:r>
            <a:r>
              <a:rPr lang="ko-KR" altLang="en-US" sz="1300" dirty="0"/>
              <a:t>를 활용했으나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미치지 못하는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TABLE ACCESS PREDICATE : NL JOIN</a:t>
            </a:r>
            <a:r>
              <a:rPr lang="ko-KR" altLang="en-US" sz="1300" dirty="0"/>
              <a:t>을 제외한 </a:t>
            </a:r>
            <a:r>
              <a:rPr lang="en-US" altLang="ko-KR" sz="1300" dirty="0"/>
              <a:t>JOIN</a:t>
            </a:r>
            <a:r>
              <a:rPr lang="ko-KR" altLang="en-US" sz="1300" dirty="0"/>
              <a:t>에서 발생하며</a:t>
            </a:r>
            <a:r>
              <a:rPr lang="en-US" altLang="ko-KR" sz="1300" dirty="0"/>
              <a:t>, </a:t>
            </a:r>
            <a:r>
              <a:rPr lang="ko-KR" altLang="en-US" sz="1300" dirty="0"/>
              <a:t>결과 값의 범위를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4. TABLE FILTER PREDICATE : </a:t>
            </a:r>
            <a:r>
              <a:rPr lang="ko-KR" altLang="en-US" sz="1300" dirty="0"/>
              <a:t>테이블 </a:t>
            </a:r>
            <a:r>
              <a:rPr lang="en-US" altLang="ko-KR" sz="1300" dirty="0"/>
              <a:t>SCAN </a:t>
            </a:r>
            <a:r>
              <a:rPr lang="ko-KR" altLang="en-US" sz="1300" dirty="0"/>
              <a:t>후</a:t>
            </a:r>
            <a:r>
              <a:rPr lang="en-US" altLang="ko-KR" sz="1300" dirty="0"/>
              <a:t>, </a:t>
            </a:r>
            <a:r>
              <a:rPr lang="ko-KR" altLang="en-US" sz="1300" dirty="0"/>
              <a:t>최종 결과 집합 포함 여부를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8180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7102218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8. TABLE FILTER PREDICATE &amp; TABLE ACCESS PREDICATE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70B881-BD68-420C-8D47-000D33A28A21}"/>
              </a:ext>
            </a:extLst>
          </p:cNvPr>
          <p:cNvGrpSpPr/>
          <p:nvPr/>
        </p:nvGrpSpPr>
        <p:grpSpPr>
          <a:xfrm>
            <a:off x="363984" y="681656"/>
            <a:ext cx="7885207" cy="2368822"/>
            <a:chOff x="273553" y="1060178"/>
            <a:chExt cx="7885207" cy="23688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DFB293-3108-4910-AC66-E4DE65526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99"/>
            <a:stretch/>
          </p:blipFill>
          <p:spPr>
            <a:xfrm>
              <a:off x="543449" y="1560468"/>
              <a:ext cx="2762250" cy="140923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CB3A15-AE95-47CF-AD1E-493EB019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838" y="1457128"/>
              <a:ext cx="4544648" cy="18808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A6DB02-D83E-4C42-AD0B-C827825ED722}"/>
                </a:ext>
              </a:extLst>
            </p:cNvPr>
            <p:cNvSpPr/>
            <p:nvPr/>
          </p:nvSpPr>
          <p:spPr>
            <a:xfrm>
              <a:off x="281943" y="1413824"/>
              <a:ext cx="7876817" cy="2015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A36C9529-E8F8-4E7E-94BC-19C83F4A1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53" y="1060178"/>
              <a:ext cx="2159253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FILTER PREDICATE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4EA63F-9BF8-4DD3-AE01-DA813E5244FB}"/>
              </a:ext>
            </a:extLst>
          </p:cNvPr>
          <p:cNvGrpSpPr/>
          <p:nvPr/>
        </p:nvGrpSpPr>
        <p:grpSpPr>
          <a:xfrm>
            <a:off x="363984" y="3246863"/>
            <a:ext cx="7868428" cy="2929481"/>
            <a:chOff x="380763" y="3129404"/>
            <a:chExt cx="7868428" cy="292948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A75966-E2DA-4AF7-81C9-7EF924EC4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72" t="18003"/>
            <a:stretch/>
          </p:blipFill>
          <p:spPr>
            <a:xfrm>
              <a:off x="3604595" y="3620624"/>
              <a:ext cx="4579333" cy="219367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20A575-0E73-43EB-AA24-B1E8F38B2B91}"/>
                </a:ext>
              </a:extLst>
            </p:cNvPr>
            <p:cNvSpPr/>
            <p:nvPr/>
          </p:nvSpPr>
          <p:spPr>
            <a:xfrm>
              <a:off x="382755" y="3511568"/>
              <a:ext cx="7866436" cy="25473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2069E160-93ED-4F8D-9CF6-6599A41045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0763" y="312940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ACCESS PREDICATE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F40DEB-8ED3-4383-9D28-25E4B2B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30" y="3719032"/>
              <a:ext cx="1400175" cy="146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59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53269"/>
            <a:ext cx="7395833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9. INDEX FILTER PREDICATE &amp; INDEX ACCESS PREDICATE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FC0F28-E662-4230-A05A-2BD4ECE0DBAA}"/>
              </a:ext>
            </a:extLst>
          </p:cNvPr>
          <p:cNvGrpSpPr/>
          <p:nvPr/>
        </p:nvGrpSpPr>
        <p:grpSpPr>
          <a:xfrm>
            <a:off x="372609" y="1030688"/>
            <a:ext cx="8200939" cy="2577025"/>
            <a:chOff x="364211" y="1718138"/>
            <a:chExt cx="7877988" cy="227502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99B018-6CCB-40A4-976D-6AC2398B6E17}"/>
                </a:ext>
              </a:extLst>
            </p:cNvPr>
            <p:cNvGrpSpPr/>
            <p:nvPr/>
          </p:nvGrpSpPr>
          <p:grpSpPr>
            <a:xfrm>
              <a:off x="364211" y="1718138"/>
              <a:ext cx="7877988" cy="2275021"/>
              <a:chOff x="272383" y="887628"/>
              <a:chExt cx="7877988" cy="22750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027B9F0-EE8B-4690-A131-44325BAF1D79}"/>
                  </a:ext>
                </a:extLst>
              </p:cNvPr>
              <p:cNvSpPr/>
              <p:nvPr/>
            </p:nvSpPr>
            <p:spPr>
              <a:xfrm>
                <a:off x="273554" y="1251529"/>
                <a:ext cx="7876817" cy="1911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8" name="자유형 23">
                <a:extLst>
                  <a:ext uri="{FF2B5EF4-FFF2-40B4-BE49-F238E27FC236}">
                    <a16:creationId xmlns:a16="http://schemas.microsoft.com/office/drawing/2014/main" id="{A6593E73-505C-4B05-9E75-87232E4BCB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72383" y="887628"/>
                <a:ext cx="3985895" cy="353752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INDEX FILTER PREDICATE &amp; INDEX ACESS PREDICATE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DEF6BF-AF99-4ED1-816D-99C7DBEA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52" y="2300608"/>
              <a:ext cx="2743200" cy="14001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2D5565-57C1-48F3-91BA-AFA6FAAA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6550" y="2177269"/>
              <a:ext cx="4712210" cy="163930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7E4FA7-8C78-4E54-953B-5E53E2E0146F}"/>
              </a:ext>
            </a:extLst>
          </p:cNvPr>
          <p:cNvSpPr txBox="1"/>
          <p:nvPr/>
        </p:nvSpPr>
        <p:spPr>
          <a:xfrm>
            <a:off x="372372" y="3703128"/>
            <a:ext cx="9071201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SNO</a:t>
            </a:r>
            <a:r>
              <a:rPr lang="ko-KR" altLang="en-US" sz="1300" dirty="0"/>
              <a:t>컬럼은 </a:t>
            </a:r>
            <a:r>
              <a:rPr lang="en-US" altLang="ko-KR" sz="1300" dirty="0"/>
              <a:t>INDEX</a:t>
            </a:r>
            <a:r>
              <a:rPr lang="ko-KR" altLang="en-US" sz="1300" dirty="0"/>
              <a:t>의 선두 컬럼이기 때문에</a:t>
            </a:r>
            <a:r>
              <a:rPr lang="en-US" altLang="ko-KR" sz="1300" dirty="0"/>
              <a:t>, INDEX</a:t>
            </a:r>
            <a:r>
              <a:rPr lang="ko-KR" altLang="en-US" sz="1300" dirty="0"/>
              <a:t>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미치는 컬럼임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RESULT</a:t>
            </a:r>
            <a:r>
              <a:rPr lang="ko-KR" altLang="en-US" sz="1300" dirty="0"/>
              <a:t>컬럼은 </a:t>
            </a:r>
            <a:r>
              <a:rPr lang="en-US" altLang="ko-KR" sz="1300" dirty="0"/>
              <a:t>INDEX</a:t>
            </a:r>
            <a:r>
              <a:rPr lang="ko-KR" altLang="en-US" sz="1300" dirty="0"/>
              <a:t> </a:t>
            </a:r>
            <a:r>
              <a:rPr lang="en-US" altLang="ko-KR" sz="1300" dirty="0"/>
              <a:t>KEY</a:t>
            </a:r>
            <a:r>
              <a:rPr lang="ko-KR" altLang="en-US" sz="1300" dirty="0"/>
              <a:t>에 존재하지 않기 때문에</a:t>
            </a:r>
            <a:r>
              <a:rPr lang="en-US" altLang="ko-KR" sz="1300" dirty="0"/>
              <a:t>, INDEX</a:t>
            </a:r>
            <a:r>
              <a:rPr lang="ko-KR" altLang="en-US" sz="1300" dirty="0"/>
              <a:t>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미치지 않는 컬럼임</a:t>
            </a:r>
            <a:r>
              <a:rPr lang="en-US" altLang="ko-KR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77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10. JOIN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FF14A-2EB5-4DCD-B682-E23C008B831F}"/>
              </a:ext>
            </a:extLst>
          </p:cNvPr>
          <p:cNvSpPr txBox="1"/>
          <p:nvPr/>
        </p:nvSpPr>
        <p:spPr>
          <a:xfrm>
            <a:off x="363984" y="883219"/>
            <a:ext cx="2400209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JOIN OPERATION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NESTED LOOPS JOIN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SORT MERGE JOIN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</a:t>
            </a:r>
            <a:r>
              <a:rPr lang="en-US" altLang="ko-KR" sz="1300" b="1" dirty="0">
                <a:solidFill>
                  <a:srgbClr val="FF0000"/>
                </a:solidFill>
              </a:rPr>
              <a:t>HASH JOIN</a:t>
            </a:r>
          </a:p>
        </p:txBody>
      </p:sp>
    </p:spTree>
    <p:extLst>
      <p:ext uri="{BB962C8B-B14F-4D97-AF65-F5344CB8AC3E}">
        <p14:creationId xmlns:p14="http://schemas.microsoft.com/office/powerpoint/2010/main" val="4187868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50402-97B9-450F-A65F-508207D7E6DE}"/>
              </a:ext>
            </a:extLst>
          </p:cNvPr>
          <p:cNvGrpSpPr/>
          <p:nvPr/>
        </p:nvGrpSpPr>
        <p:grpSpPr>
          <a:xfrm>
            <a:off x="172733" y="693113"/>
            <a:ext cx="4725370" cy="3048376"/>
            <a:chOff x="425470" y="2698082"/>
            <a:chExt cx="4725370" cy="304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B991-9261-435E-BF9C-C8D7BDB5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9" y="3107858"/>
              <a:ext cx="4572000" cy="25717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982E0-A5EE-40EA-B9C1-30E22B346A18}"/>
                </a:ext>
              </a:extLst>
            </p:cNvPr>
            <p:cNvSpPr/>
            <p:nvPr/>
          </p:nvSpPr>
          <p:spPr>
            <a:xfrm>
              <a:off x="433859" y="3058645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id="{1196CE5A-FAE6-444C-AE26-03AA546BE4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5470" y="2698082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C9C04-B49B-4D5A-82F3-F22E79586362}"/>
              </a:ext>
            </a:extLst>
          </p:cNvPr>
          <p:cNvGrpSpPr/>
          <p:nvPr/>
        </p:nvGrpSpPr>
        <p:grpSpPr>
          <a:xfrm>
            <a:off x="4975273" y="713751"/>
            <a:ext cx="4725370" cy="3039987"/>
            <a:chOff x="5017101" y="646639"/>
            <a:chExt cx="4725370" cy="3039987"/>
          </a:xfrm>
        </p:grpSpPr>
        <p:pic>
          <p:nvPicPr>
            <p:cNvPr id="2050" name="Picture 2" descr="nest-loops-sorted-50fps-2">
              <a:extLst>
                <a:ext uri="{FF2B5EF4-FFF2-40B4-BE49-F238E27FC236}">
                  <a16:creationId xmlns:a16="http://schemas.microsoft.com/office/drawing/2014/main" id="{9B769E3E-BBEF-40CA-9B67-82E22D613A1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1" y="1080460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24618-130B-4BC9-BE56-8D7E8B7E1596}"/>
                </a:ext>
              </a:extLst>
            </p:cNvPr>
            <p:cNvSpPr/>
            <p:nvPr/>
          </p:nvSpPr>
          <p:spPr>
            <a:xfrm>
              <a:off x="5025490" y="998813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DE649775-2192-482A-A5DF-BDC5851113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17101" y="646639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BD3D58-1B11-41D0-A96A-9288AD604DA5}"/>
              </a:ext>
            </a:extLst>
          </p:cNvPr>
          <p:cNvSpPr txBox="1"/>
          <p:nvPr/>
        </p:nvSpPr>
        <p:spPr>
          <a:xfrm>
            <a:off x="172733" y="3989096"/>
            <a:ext cx="9724137" cy="21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선행테이블</a:t>
            </a:r>
            <a:r>
              <a:rPr lang="en-US" altLang="ko-KR" sz="1300" dirty="0"/>
              <a:t>(Outer Table) </a:t>
            </a:r>
            <a:r>
              <a:rPr lang="ko-KR" altLang="en-US" sz="1300" dirty="0"/>
              <a:t>결정 후</a:t>
            </a:r>
            <a:r>
              <a:rPr lang="en-US" altLang="ko-KR" sz="1300" dirty="0"/>
              <a:t>, </a:t>
            </a:r>
            <a:r>
              <a:rPr lang="ko-KR" altLang="en-US" sz="1300" dirty="0"/>
              <a:t>후행 테이블</a:t>
            </a:r>
            <a:r>
              <a:rPr lang="en-US" altLang="ko-KR" sz="1300" dirty="0"/>
              <a:t>(Inner Table)</a:t>
            </a:r>
            <a:r>
              <a:rPr lang="ko-KR" altLang="en-US" sz="1300" dirty="0"/>
              <a:t>에 반복적인 접근 실시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소량의 데이터를 조인 시 사용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많은 레코드를 가진 두 테이블을 조인 시</a:t>
            </a:r>
            <a:r>
              <a:rPr lang="en-US" altLang="ko-KR" sz="1300" dirty="0"/>
              <a:t> </a:t>
            </a:r>
            <a:r>
              <a:rPr lang="ko-KR" altLang="en-US" sz="1300" dirty="0"/>
              <a:t>다량의 디스크 </a:t>
            </a:r>
            <a:r>
              <a:rPr lang="en-US" altLang="ko-KR" sz="1300" dirty="0"/>
              <a:t>I/O</a:t>
            </a:r>
            <a:r>
              <a:rPr lang="ko-KR" altLang="en-US" sz="1300" dirty="0"/>
              <a:t>가 발생하기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조인 속도가 매우 느려질 수 있음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모든 </a:t>
            </a:r>
            <a:r>
              <a:rPr lang="en-US" altLang="ko-KR" sz="1300" dirty="0"/>
              <a:t>DBMS</a:t>
            </a:r>
            <a:r>
              <a:rPr lang="ko-KR" altLang="en-US" sz="1300" dirty="0"/>
              <a:t>는 읽고자 하는 블록을 먼저 </a:t>
            </a:r>
            <a:r>
              <a:rPr lang="en-US" altLang="ko-KR" sz="1300" dirty="0"/>
              <a:t>‘</a:t>
            </a:r>
            <a:r>
              <a:rPr lang="ko-KR" altLang="en-US" sz="1300" dirty="0"/>
              <a:t>버퍼 캐시</a:t>
            </a:r>
            <a:r>
              <a:rPr lang="en-US" altLang="ko-KR" sz="1300" dirty="0"/>
              <a:t>’</a:t>
            </a:r>
            <a:r>
              <a:rPr lang="ko-KR" altLang="en-US" sz="1300" dirty="0"/>
              <a:t>에서 찾아보고</a:t>
            </a:r>
            <a:r>
              <a:rPr lang="en-US" altLang="ko-KR" sz="1300" dirty="0"/>
              <a:t>, </a:t>
            </a:r>
            <a:r>
              <a:rPr lang="ko-KR" altLang="en-US" sz="1300" dirty="0"/>
              <a:t>해당 블록이 버퍼 캐시에 없을 경우에만 디스크에서 읽어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</a:t>
            </a:r>
            <a:r>
              <a:rPr lang="ko-KR" altLang="en-US" sz="1300" dirty="0"/>
              <a:t>버퍼 캐시에 적재한 후 </a:t>
            </a:r>
            <a:r>
              <a:rPr lang="en-US" altLang="ko-KR" sz="1300" dirty="0"/>
              <a:t>‘</a:t>
            </a:r>
            <a:r>
              <a:rPr lang="ko-KR" altLang="en-US" sz="1300" dirty="0"/>
              <a:t>읽기</a:t>
            </a:r>
            <a:r>
              <a:rPr lang="en-US" altLang="ko-KR" sz="1300" dirty="0"/>
              <a:t>/</a:t>
            </a:r>
            <a:r>
              <a:rPr lang="ko-KR" altLang="en-US" sz="1300" dirty="0"/>
              <a:t>쓰기</a:t>
            </a:r>
            <a:r>
              <a:rPr lang="en-US" altLang="ko-KR" sz="1300" dirty="0"/>
              <a:t>’ </a:t>
            </a:r>
            <a:r>
              <a:rPr lang="ko-KR" altLang="en-US" sz="1300" dirty="0"/>
              <a:t>작업을 수행</a:t>
            </a:r>
            <a:r>
              <a:rPr lang="en-US" altLang="ko-KR" sz="13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적은 레코드를 가진 결과를 </a:t>
            </a:r>
            <a:r>
              <a:rPr lang="en-US" altLang="ko-KR" sz="1300" b="1" dirty="0">
                <a:solidFill>
                  <a:srgbClr val="FF0000"/>
                </a:solidFill>
              </a:rPr>
              <a:t>Outer Table</a:t>
            </a:r>
            <a:r>
              <a:rPr lang="ko-KR" altLang="en-US" sz="1300" b="1" dirty="0">
                <a:solidFill>
                  <a:srgbClr val="FF0000"/>
                </a:solidFill>
              </a:rPr>
              <a:t>로 선정해야 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Outer Table</a:t>
            </a:r>
            <a:r>
              <a:rPr lang="ko-KR" altLang="en-US" sz="1300" b="1" dirty="0">
                <a:solidFill>
                  <a:srgbClr val="FF0000"/>
                </a:solidFill>
              </a:rPr>
              <a:t>를 </a:t>
            </a:r>
            <a:r>
              <a:rPr lang="en-US" altLang="ko-KR" sz="1300" b="1" dirty="0">
                <a:solidFill>
                  <a:srgbClr val="FF0000"/>
                </a:solidFill>
              </a:rPr>
              <a:t>Inner Table</a:t>
            </a:r>
            <a:r>
              <a:rPr lang="ko-KR" altLang="en-US" sz="1300" b="1" dirty="0">
                <a:solidFill>
                  <a:srgbClr val="FF0000"/>
                </a:solidFill>
              </a:rPr>
              <a:t> 테이블과 조회 시</a:t>
            </a:r>
            <a:r>
              <a:rPr lang="en-US" altLang="ko-KR" sz="1300" b="1" dirty="0">
                <a:solidFill>
                  <a:srgbClr val="FF0000"/>
                </a:solidFill>
              </a:rPr>
              <a:t> INDEX SCAN</a:t>
            </a:r>
            <a:r>
              <a:rPr lang="ko-KR" altLang="en-US" sz="1300" b="1" dirty="0">
                <a:solidFill>
                  <a:srgbClr val="FF0000"/>
                </a:solidFill>
              </a:rPr>
              <a:t>이 발생하면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조인 속도가 향상됨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622285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F72CC5-D66C-46E2-A801-14627DB420DA}"/>
              </a:ext>
            </a:extLst>
          </p:cNvPr>
          <p:cNvGrpSpPr/>
          <p:nvPr/>
        </p:nvGrpSpPr>
        <p:grpSpPr>
          <a:xfrm>
            <a:off x="372609" y="1032265"/>
            <a:ext cx="7966048" cy="2757636"/>
            <a:chOff x="363984" y="1294247"/>
            <a:chExt cx="7748170" cy="26079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C008CE-3373-4A9C-9316-113F09BD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0734" y="1732981"/>
              <a:ext cx="4471420" cy="216922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E18A7C-9957-4A70-BC6A-EF3529EE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6" y="1732981"/>
              <a:ext cx="2724150" cy="18478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4FA45-1C98-49A5-A7F6-60A1F059097D}"/>
                </a:ext>
              </a:extLst>
            </p:cNvPr>
            <p:cNvSpPr/>
            <p:nvPr/>
          </p:nvSpPr>
          <p:spPr>
            <a:xfrm>
              <a:off x="363984" y="1655073"/>
              <a:ext cx="7748170" cy="2247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자유형 23">
              <a:extLst>
                <a:ext uri="{FF2B5EF4-FFF2-40B4-BE49-F238E27FC236}">
                  <a16:creationId xmlns:a16="http://schemas.microsoft.com/office/drawing/2014/main" id="{624AFC07-93B0-4B45-82F1-1831285024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5" y="1294247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24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03FAF6-0FF5-46BE-954D-50C9995715FB}"/>
              </a:ext>
            </a:extLst>
          </p:cNvPr>
          <p:cNvGrpSpPr/>
          <p:nvPr/>
        </p:nvGrpSpPr>
        <p:grpSpPr>
          <a:xfrm>
            <a:off x="481430" y="726551"/>
            <a:ext cx="6145873" cy="5536981"/>
            <a:chOff x="363984" y="746373"/>
            <a:chExt cx="6145873" cy="55369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A9B500-794F-4B9E-8EA8-DEBEB5F3C1CE}"/>
                </a:ext>
              </a:extLst>
            </p:cNvPr>
            <p:cNvSpPr/>
            <p:nvPr/>
          </p:nvSpPr>
          <p:spPr>
            <a:xfrm>
              <a:off x="372609" y="1127908"/>
              <a:ext cx="6137248" cy="5155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1CAACC7D-3FA4-4D8B-8714-E90B100CB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46373"/>
              <a:ext cx="1876877" cy="372387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72B517-3DB0-4E26-A6AD-979445CB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6" y="1271261"/>
              <a:ext cx="5857875" cy="198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532564-F9CA-4CBE-8AA4-81823472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35" y="3429000"/>
              <a:ext cx="5857875" cy="2635653"/>
            </a:xfrm>
            <a:prstGeom prst="rect">
              <a:avLst/>
            </a:prstGeom>
          </p:spPr>
        </p:pic>
      </p:grpSp>
      <p:sp>
        <p:nvSpPr>
          <p:cNvPr id="7" name="원호 6">
            <a:extLst>
              <a:ext uri="{FF2B5EF4-FFF2-40B4-BE49-F238E27FC236}">
                <a16:creationId xmlns:a16="http://schemas.microsoft.com/office/drawing/2014/main" id="{9C2C1F9E-C222-4B5E-84FD-53B6D675C7C9}"/>
              </a:ext>
            </a:extLst>
          </p:cNvPr>
          <p:cNvSpPr/>
          <p:nvPr/>
        </p:nvSpPr>
        <p:spPr>
          <a:xfrm rot="1336770">
            <a:off x="1639160" y="4024214"/>
            <a:ext cx="316822" cy="35499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C336E7-C9EA-4FE5-8310-0C04BA87917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2991" y="3109607"/>
            <a:ext cx="4804402" cy="1022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BBFD05-6CFD-41A2-B985-16C1FF225FB9}"/>
              </a:ext>
            </a:extLst>
          </p:cNvPr>
          <p:cNvSpPr txBox="1"/>
          <p:nvPr/>
        </p:nvSpPr>
        <p:spPr>
          <a:xfrm>
            <a:off x="6747393" y="2847484"/>
            <a:ext cx="3234879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SQL </a:t>
            </a:r>
            <a:r>
              <a:rPr lang="ko-KR" altLang="en-US" sz="1000" dirty="0"/>
              <a:t>코드상으로는 </a:t>
            </a:r>
            <a:r>
              <a:rPr lang="en-US" altLang="ko-KR" sz="1000" dirty="0"/>
              <a:t>NL Join</a:t>
            </a:r>
            <a:r>
              <a:rPr lang="ko-KR" altLang="en-US" sz="1000" dirty="0"/>
              <a:t>이 한 번 발생하는 건데</a:t>
            </a:r>
            <a:r>
              <a:rPr lang="en-US" altLang="ko-KR" sz="10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실행계획상으로 해당 조인이 두 번  발생하는 이유는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271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03FAF6-0FF5-46BE-954D-50C9995715FB}"/>
              </a:ext>
            </a:extLst>
          </p:cNvPr>
          <p:cNvGrpSpPr/>
          <p:nvPr/>
        </p:nvGrpSpPr>
        <p:grpSpPr>
          <a:xfrm>
            <a:off x="271705" y="660509"/>
            <a:ext cx="6145873" cy="5536981"/>
            <a:chOff x="363984" y="746373"/>
            <a:chExt cx="6145873" cy="55369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A9B500-794F-4B9E-8EA8-DEBEB5F3C1CE}"/>
                </a:ext>
              </a:extLst>
            </p:cNvPr>
            <p:cNvSpPr/>
            <p:nvPr/>
          </p:nvSpPr>
          <p:spPr>
            <a:xfrm>
              <a:off x="372609" y="1127908"/>
              <a:ext cx="6137248" cy="5155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1CAACC7D-3FA4-4D8B-8714-E90B100CB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46373"/>
              <a:ext cx="1876877" cy="372387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72B517-3DB0-4E26-A6AD-979445CB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6" y="1271261"/>
              <a:ext cx="5857875" cy="198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532564-F9CA-4CBE-8AA4-81823472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35" y="3429000"/>
              <a:ext cx="5857875" cy="263565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BBFD05-6CFD-41A2-B985-16C1FF225FB9}"/>
              </a:ext>
            </a:extLst>
          </p:cNvPr>
          <p:cNvSpPr txBox="1"/>
          <p:nvPr/>
        </p:nvSpPr>
        <p:spPr>
          <a:xfrm>
            <a:off x="6459681" y="1042044"/>
            <a:ext cx="3357689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첫번째 </a:t>
            </a:r>
            <a:r>
              <a:rPr lang="en-US" altLang="ko-KR" sz="1000" dirty="0"/>
              <a:t>NL Join</a:t>
            </a:r>
            <a:r>
              <a:rPr lang="ko-KR" altLang="en-US" sz="1000" dirty="0"/>
              <a:t>결과에는 </a:t>
            </a:r>
            <a:r>
              <a:rPr lang="en-US" altLang="ko-KR" sz="1000" dirty="0"/>
              <a:t>‘COURSE’TABLE</a:t>
            </a:r>
            <a:r>
              <a:rPr lang="ko-KR" altLang="en-US" sz="1000" dirty="0"/>
              <a:t>의 전체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컬럼과 </a:t>
            </a:r>
            <a:r>
              <a:rPr lang="en-US" altLang="ko-KR" sz="1000" dirty="0"/>
              <a:t>‘PROFESSOR_PNO_PK’INDEX</a:t>
            </a:r>
            <a:r>
              <a:rPr lang="ko-KR" altLang="en-US" sz="1000" dirty="0"/>
              <a:t>의 </a:t>
            </a:r>
            <a:r>
              <a:rPr lang="en-US" altLang="ko-KR" sz="1000" dirty="0"/>
              <a:t>‘PNO’</a:t>
            </a:r>
            <a:r>
              <a:rPr lang="ko-KR" altLang="en-US" sz="1000" dirty="0"/>
              <a:t>컬럼이  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존재함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MAIN QUERY</a:t>
            </a:r>
            <a:r>
              <a:rPr lang="ko-KR" altLang="en-US" sz="1000" dirty="0"/>
              <a:t>에서 </a:t>
            </a:r>
            <a:r>
              <a:rPr lang="en-US" altLang="ko-KR" sz="1000" dirty="0"/>
              <a:t>‘PNAME’</a:t>
            </a:r>
            <a:r>
              <a:rPr lang="ko-KR" altLang="en-US" sz="1000" dirty="0"/>
              <a:t>컬럼까지 조회하기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때문에</a:t>
            </a:r>
            <a:r>
              <a:rPr lang="en-US" altLang="ko-KR" sz="1000" dirty="0"/>
              <a:t>, </a:t>
            </a:r>
            <a:r>
              <a:rPr lang="ko-KR" altLang="en-US" sz="1000" dirty="0"/>
              <a:t>첫번째 </a:t>
            </a:r>
            <a:r>
              <a:rPr lang="en-US" altLang="ko-KR" sz="1000" dirty="0"/>
              <a:t>NL Join</a:t>
            </a:r>
            <a:r>
              <a:rPr lang="ko-KR" altLang="en-US" sz="1000" dirty="0"/>
              <a:t>결과와 </a:t>
            </a:r>
            <a:r>
              <a:rPr lang="en-US" altLang="ko-KR" sz="1000" dirty="0"/>
              <a:t>‘PROFESSOR’TABLE</a:t>
            </a:r>
            <a:r>
              <a:rPr lang="ko-KR" altLang="en-US" sz="1000" dirty="0"/>
              <a:t>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 </a:t>
            </a:r>
            <a:r>
              <a:rPr lang="en-US" altLang="ko-KR" sz="1000" dirty="0"/>
              <a:t>NL Join</a:t>
            </a:r>
            <a:r>
              <a:rPr lang="ko-KR" altLang="en-US" sz="1000" dirty="0"/>
              <a:t>하여</a:t>
            </a:r>
            <a:r>
              <a:rPr lang="en-US" altLang="ko-KR" sz="1000" dirty="0"/>
              <a:t> ‘PNAME’</a:t>
            </a:r>
            <a:r>
              <a:rPr lang="ko-KR" altLang="en-US" sz="1000" dirty="0" err="1"/>
              <a:t>컬럼값을</a:t>
            </a:r>
            <a:r>
              <a:rPr lang="ko-KR" altLang="en-US" sz="1000" dirty="0"/>
              <a:t> 가져옴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이에 따라 </a:t>
            </a:r>
            <a:r>
              <a:rPr lang="en-US" altLang="ko-KR" sz="1000" dirty="0"/>
              <a:t>NL Join</a:t>
            </a:r>
            <a:r>
              <a:rPr lang="ko-KR" altLang="en-US" sz="1000" dirty="0"/>
              <a:t>이 두 번 발생할 수 밖에 없음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3453F08-C723-4F63-8CDF-BFAA0BF37521}"/>
              </a:ext>
            </a:extLst>
          </p:cNvPr>
          <p:cNvSpPr/>
          <p:nvPr/>
        </p:nvSpPr>
        <p:spPr>
          <a:xfrm>
            <a:off x="822121" y="4110523"/>
            <a:ext cx="3229761" cy="58040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C0A1FB-E101-4D85-BBA2-68E5AF718DB2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437002" y="1258349"/>
            <a:ext cx="4249024" cy="2852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1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12. SORT MERGE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6EA46F-C591-4F3F-BA08-F83BE3D4491F}"/>
              </a:ext>
            </a:extLst>
          </p:cNvPr>
          <p:cNvGrpSpPr/>
          <p:nvPr/>
        </p:nvGrpSpPr>
        <p:grpSpPr>
          <a:xfrm>
            <a:off x="372373" y="873494"/>
            <a:ext cx="6939505" cy="2689729"/>
            <a:chOff x="241471" y="739271"/>
            <a:chExt cx="6939505" cy="26897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8D6C0E-B234-441C-A8E7-F2A7223F7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24" y="1202991"/>
              <a:ext cx="6728428" cy="2152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241471" y="1124125"/>
              <a:ext cx="6939505" cy="23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708" y="739271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SORT MERGE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358C88-F339-447F-A84E-423F1F7A99F0}"/>
              </a:ext>
            </a:extLst>
          </p:cNvPr>
          <p:cNvSpPr txBox="1"/>
          <p:nvPr/>
        </p:nvSpPr>
        <p:spPr>
          <a:xfrm>
            <a:off x="291805" y="3712259"/>
            <a:ext cx="8448531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조인 대상이 되는 두 결과를 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를 기준으로 </a:t>
            </a:r>
            <a:r>
              <a:rPr lang="en-US" altLang="ko-KR" sz="1300" dirty="0"/>
              <a:t>SORT</a:t>
            </a:r>
            <a:r>
              <a:rPr lang="ko-KR" altLang="en-US" sz="1300" dirty="0"/>
              <a:t>한 후</a:t>
            </a:r>
            <a:r>
              <a:rPr lang="en-US" altLang="ko-KR" sz="1300" dirty="0"/>
              <a:t>, SORT</a:t>
            </a:r>
            <a:r>
              <a:rPr lang="ko-KR" altLang="en-US" sz="1300" dirty="0"/>
              <a:t>된 결과를 차례로 </a:t>
            </a:r>
            <a:r>
              <a:rPr lang="en-US" altLang="ko-KR" sz="1300" dirty="0"/>
              <a:t>SCAN</a:t>
            </a:r>
            <a:r>
              <a:rPr lang="ko-KR" altLang="en-US" sz="1300" dirty="0"/>
              <a:t>하며 </a:t>
            </a:r>
            <a:r>
              <a:rPr lang="en-US" altLang="ko-KR" sz="1300" dirty="0"/>
              <a:t>JOIN </a:t>
            </a:r>
            <a:r>
              <a:rPr lang="ko-KR" altLang="en-US" sz="1300" dirty="0"/>
              <a:t>실시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에 대한 조인 조건으로</a:t>
            </a:r>
            <a:r>
              <a:rPr lang="en-US" altLang="ko-KR" sz="1300" dirty="0"/>
              <a:t>, ‘&lt;, &gt;, &lt;=, &gt;=’</a:t>
            </a:r>
            <a:r>
              <a:rPr lang="ko-KR" altLang="en-US" sz="1300" dirty="0"/>
              <a:t>와 같은 범위 비교 연산자가 사용 된 경우 발생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동작 방식 </a:t>
            </a:r>
            <a:r>
              <a:rPr lang="en-US" altLang="ko-KR" sz="13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각 테이블에 대해 동시에 독립적으로 레코드를 읽음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ko-KR" altLang="en-US" sz="1300" dirty="0"/>
              <a:t>읽혀진 각 테이블의 레코드를 조인하기 위해</a:t>
            </a:r>
            <a:r>
              <a:rPr lang="en-US" altLang="ko-KR" sz="1300" dirty="0"/>
              <a:t>, </a:t>
            </a:r>
            <a:r>
              <a:rPr lang="ko-KR" altLang="en-US" sz="1300" dirty="0"/>
              <a:t>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를 기준으로 </a:t>
            </a:r>
            <a:r>
              <a:rPr lang="en-US" altLang="ko-KR" sz="1300" dirty="0"/>
              <a:t>SORT </a:t>
            </a:r>
            <a:r>
              <a:rPr lang="ko-KR" altLang="en-US" sz="1300" dirty="0"/>
              <a:t>실시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SORT</a:t>
            </a:r>
            <a:r>
              <a:rPr lang="ko-KR" altLang="en-US" sz="1300" dirty="0"/>
              <a:t>작업이 끝난 후</a:t>
            </a:r>
            <a:r>
              <a:rPr lang="en-US" altLang="ko-KR" sz="1300" dirty="0"/>
              <a:t>, </a:t>
            </a:r>
            <a:r>
              <a:rPr lang="ko-KR" altLang="en-US" sz="1300" dirty="0"/>
              <a:t>조인 실시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34688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12. SORT MERGE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026C04-0EAA-4C63-BDB2-5801146E5F73}"/>
              </a:ext>
            </a:extLst>
          </p:cNvPr>
          <p:cNvGrpSpPr/>
          <p:nvPr/>
        </p:nvGrpSpPr>
        <p:grpSpPr>
          <a:xfrm>
            <a:off x="363984" y="1049063"/>
            <a:ext cx="8100508" cy="3992121"/>
            <a:chOff x="372373" y="873494"/>
            <a:chExt cx="8100508" cy="399212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58348"/>
              <a:ext cx="8100508" cy="3607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87349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SORT MERGE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EBF576-3227-4674-A7EB-9C1B2009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217" y="1403801"/>
              <a:ext cx="2790825" cy="2238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0CB43C-E4F6-489B-B001-CC3669FE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343404"/>
              <a:ext cx="4725055" cy="3456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628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13. HASH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577580-3A6D-4DE5-92A1-2C5422270D78}"/>
              </a:ext>
            </a:extLst>
          </p:cNvPr>
          <p:cNvGrpSpPr/>
          <p:nvPr/>
        </p:nvGrpSpPr>
        <p:grpSpPr>
          <a:xfrm>
            <a:off x="372373" y="797993"/>
            <a:ext cx="7454555" cy="3715284"/>
            <a:chOff x="372373" y="873494"/>
            <a:chExt cx="7454555" cy="37152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58348"/>
              <a:ext cx="7454555" cy="3330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87349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HASH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9B2981A-1218-4F56-8B3B-D98A9CD7A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30" y="1357663"/>
              <a:ext cx="7229475" cy="315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145F63-8DAD-45EF-ADEC-75AFEB316106}"/>
              </a:ext>
            </a:extLst>
          </p:cNvPr>
          <p:cNvSpPr txBox="1"/>
          <p:nvPr/>
        </p:nvSpPr>
        <p:spPr>
          <a:xfrm>
            <a:off x="271705" y="4743819"/>
            <a:ext cx="9334030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조인의 대상이 되는 두 집합</a:t>
            </a:r>
            <a:r>
              <a:rPr lang="en-US" altLang="ko-KR" sz="1200" dirty="0"/>
              <a:t> </a:t>
            </a:r>
            <a:r>
              <a:rPr lang="ko-KR" altLang="en-US" sz="1200" dirty="0"/>
              <a:t>중 작은 집합을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으로 정의하고</a:t>
            </a:r>
            <a:r>
              <a:rPr lang="en-US" altLang="ko-KR" sz="1200" dirty="0"/>
              <a:t>,</a:t>
            </a:r>
            <a:r>
              <a:rPr lang="ko-KR" altLang="en-US" sz="1200" dirty="0"/>
              <a:t> 해당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을 읽어 </a:t>
            </a:r>
            <a:r>
              <a:rPr lang="en-US" altLang="ko-KR" sz="1200" dirty="0"/>
              <a:t>Hash Area</a:t>
            </a:r>
            <a:r>
              <a:rPr lang="ko-KR" altLang="en-US" sz="1200" dirty="0"/>
              <a:t>에 해시 테이블을 생성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나머지 집합을 </a:t>
            </a:r>
            <a:r>
              <a:rPr lang="en-US" altLang="ko-KR" sz="1200" dirty="0"/>
              <a:t>Probe Input</a:t>
            </a:r>
            <a:r>
              <a:rPr lang="ko-KR" altLang="en-US" sz="1200" dirty="0"/>
              <a:t>으로 정의하고</a:t>
            </a:r>
            <a:r>
              <a:rPr lang="en-US" altLang="ko-KR" sz="1200" dirty="0"/>
              <a:t>, </a:t>
            </a:r>
            <a:r>
              <a:rPr lang="ko-KR" altLang="en-US" sz="1200" dirty="0"/>
              <a:t> 해당 </a:t>
            </a:r>
            <a:r>
              <a:rPr lang="en-US" altLang="ko-KR" sz="1200" dirty="0"/>
              <a:t>Probe Input</a:t>
            </a:r>
            <a:r>
              <a:rPr lang="ko-KR" altLang="en-US" sz="1200" dirty="0"/>
              <a:t>을 읽어 해시 테이블을 탐색하며 조인 실시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해시 테이블을 생성할 때나 탐색할 때 모두 해시 함수 사용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Hash Area</a:t>
            </a:r>
            <a:r>
              <a:rPr lang="ko-KR" altLang="en-US" sz="1200" dirty="0"/>
              <a:t>는 </a:t>
            </a:r>
            <a:r>
              <a:rPr lang="en-US" altLang="ko-KR" sz="1200" dirty="0"/>
              <a:t>PGA </a:t>
            </a:r>
            <a:r>
              <a:rPr lang="ko-KR" altLang="en-US" sz="1200" dirty="0"/>
              <a:t>메모리에 할당되는데</a:t>
            </a:r>
            <a:r>
              <a:rPr lang="en-US" altLang="ko-KR" sz="1200" dirty="0"/>
              <a:t>, Build Input</a:t>
            </a:r>
            <a:r>
              <a:rPr lang="ko-KR" altLang="en-US" sz="1200" dirty="0"/>
              <a:t>이 </a:t>
            </a:r>
            <a:r>
              <a:rPr lang="en-US" altLang="ko-KR" sz="1200" dirty="0" err="1"/>
              <a:t>hash_area_size</a:t>
            </a:r>
            <a:r>
              <a:rPr lang="ko-KR" altLang="en-US" sz="1200" dirty="0"/>
              <a:t>값을 초과하게 되면</a:t>
            </a:r>
            <a:r>
              <a:rPr lang="en-US" altLang="ko-KR" sz="1200" dirty="0"/>
              <a:t> </a:t>
            </a:r>
            <a:r>
              <a:rPr lang="ko-KR" altLang="en-US" sz="1200" dirty="0"/>
              <a:t>추가적인 디스크 </a:t>
            </a:r>
            <a:r>
              <a:rPr lang="en-US" altLang="ko-KR" sz="1200" dirty="0"/>
              <a:t>I/O</a:t>
            </a:r>
            <a:r>
              <a:rPr lang="ko-KR" altLang="en-US" sz="1200" dirty="0"/>
              <a:t>가 발생하여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</a:t>
            </a:r>
            <a:r>
              <a:rPr lang="ko-KR" altLang="en-US" sz="1200" dirty="0"/>
              <a:t>조인 속도가 저하됨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0276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13. HASH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C11644-CD51-4190-84A3-31537625C385}"/>
              </a:ext>
            </a:extLst>
          </p:cNvPr>
          <p:cNvGrpSpPr/>
          <p:nvPr/>
        </p:nvGrpSpPr>
        <p:grpSpPr>
          <a:xfrm>
            <a:off x="372373" y="977802"/>
            <a:ext cx="7731392" cy="2800884"/>
            <a:chOff x="372373" y="797993"/>
            <a:chExt cx="7731392" cy="28008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182847"/>
              <a:ext cx="7731392" cy="2416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797993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HASH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8DA5A-9D78-4AC0-ACEF-BA704155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156" y="1323363"/>
              <a:ext cx="2752725" cy="1828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1C88F4-98D9-4173-BA03-00167C625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2664" y="1323363"/>
              <a:ext cx="4552047" cy="221197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D39F10-8DD3-48DF-98BA-71463FB0D3D4}"/>
              </a:ext>
            </a:extLst>
          </p:cNvPr>
          <p:cNvSpPr txBox="1"/>
          <p:nvPr/>
        </p:nvSpPr>
        <p:spPr>
          <a:xfrm>
            <a:off x="372373" y="3919202"/>
            <a:ext cx="589699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DEPT</a:t>
            </a:r>
            <a:r>
              <a:rPr lang="ko-KR" altLang="en-US" sz="1300" dirty="0"/>
              <a:t> 테이블 </a:t>
            </a:r>
            <a:r>
              <a:rPr lang="en-US" altLang="ko-KR" sz="1300" dirty="0"/>
              <a:t>Scan</a:t>
            </a:r>
            <a:r>
              <a:rPr lang="ko-KR" altLang="en-US" sz="1300" dirty="0"/>
              <a:t>이 먼저 발생했으니</a:t>
            </a:r>
            <a:r>
              <a:rPr lang="en-US" altLang="ko-KR" sz="1300" dirty="0"/>
              <a:t>, </a:t>
            </a:r>
            <a:r>
              <a:rPr lang="ko-KR" altLang="en-US" sz="1300" dirty="0"/>
              <a:t>해당 테이블이 </a:t>
            </a:r>
            <a:r>
              <a:rPr lang="en-US" altLang="ko-KR" sz="1300" dirty="0"/>
              <a:t>Build Input</a:t>
            </a:r>
            <a:r>
              <a:rPr lang="ko-KR" altLang="en-US" sz="1300" dirty="0"/>
              <a:t>이 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EMP </a:t>
            </a:r>
            <a:r>
              <a:rPr lang="ko-KR" altLang="en-US" sz="1300" dirty="0"/>
              <a:t>테이블 </a:t>
            </a:r>
            <a:r>
              <a:rPr lang="en-US" altLang="ko-KR" sz="1300" dirty="0"/>
              <a:t>Scan</a:t>
            </a:r>
            <a:r>
              <a:rPr lang="ko-KR" altLang="en-US" sz="1300" dirty="0"/>
              <a:t>이 나중에 발생했으니</a:t>
            </a:r>
            <a:r>
              <a:rPr lang="en-US" altLang="ko-KR" sz="1300" dirty="0"/>
              <a:t>, </a:t>
            </a:r>
            <a:r>
              <a:rPr lang="ko-KR" altLang="en-US" sz="1300" dirty="0"/>
              <a:t>해당 테이블이 </a:t>
            </a:r>
            <a:r>
              <a:rPr lang="en-US" altLang="ko-KR" sz="1300" dirty="0"/>
              <a:t>Probe Input</a:t>
            </a:r>
            <a:r>
              <a:rPr lang="ko-KR" altLang="en-US" sz="1300" dirty="0"/>
              <a:t>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7574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70241" y="1126446"/>
            <a:ext cx="5881561" cy="3739170"/>
            <a:chOff x="277654" y="793386"/>
            <a:chExt cx="2767550" cy="48440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785" y="793386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36555</TotalTime>
  <Words>2739</Words>
  <Application>Microsoft Office PowerPoint</Application>
  <PresentationFormat>A4 용지(210x297mm)</PresentationFormat>
  <Paragraphs>432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  <vt:lpstr>6. WITH</vt:lpstr>
      <vt:lpstr>6. WITH</vt:lpstr>
      <vt:lpstr>6. WITH</vt:lpstr>
      <vt:lpstr>1. 실행계획</vt:lpstr>
      <vt:lpstr>1. 실행계획</vt:lpstr>
      <vt:lpstr>2. 실행계획 해석 규칙</vt:lpstr>
      <vt:lpstr>2. 실행계획 해석 규칙</vt:lpstr>
      <vt:lpstr>2. 실행계획 해석 규칙</vt:lpstr>
      <vt:lpstr>3. SCAN OPERATION</vt:lpstr>
      <vt:lpstr>4. TABLE FULL SCAN</vt:lpstr>
      <vt:lpstr>4. TABLE FULL SCAN</vt:lpstr>
      <vt:lpstr>5. INDEX SCAN </vt:lpstr>
      <vt:lpstr>5. INDEX SCAN </vt:lpstr>
      <vt:lpstr>5. INDEX SCAN </vt:lpstr>
      <vt:lpstr>5. INDEX SCAN </vt:lpstr>
      <vt:lpstr>5. INDEX SCAN </vt:lpstr>
      <vt:lpstr>5. INDEX SCAN </vt:lpstr>
      <vt:lpstr>5. INDEX SCAN </vt:lpstr>
      <vt:lpstr>6. ROWID SCAN</vt:lpstr>
      <vt:lpstr>7. PREDICATE INFORMATION</vt:lpstr>
      <vt:lpstr>8. TABLE FILTER PREDICATE &amp; TABLE ACCESS PREDICATE</vt:lpstr>
      <vt:lpstr>9. INDEX FILTER PREDICATE &amp; INDEX ACCESS PREDICATE</vt:lpstr>
      <vt:lpstr>10. JOIN OPERATION</vt:lpstr>
      <vt:lpstr>11. NESTED LOOPS JOIN</vt:lpstr>
      <vt:lpstr>11. NESTED LOOPS JOIN</vt:lpstr>
      <vt:lpstr>11. NESTED LOOPS JOIN</vt:lpstr>
      <vt:lpstr>11. NESTED LOOPS JOIN</vt:lpstr>
      <vt:lpstr>12. SORT MERGE JOIN</vt:lpstr>
      <vt:lpstr>12. SORT MERGE JOIN</vt:lpstr>
      <vt:lpstr>13. HASH JOIN</vt:lpstr>
      <vt:lpstr>13. HASH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 </cp:lastModifiedBy>
  <cp:revision>2307</cp:revision>
  <cp:lastPrinted>2021-04-15T22:05:41Z</cp:lastPrinted>
  <dcterms:created xsi:type="dcterms:W3CDTF">2019-01-18T00:21:41Z</dcterms:created>
  <dcterms:modified xsi:type="dcterms:W3CDTF">2021-10-21T07:22:22Z</dcterms:modified>
</cp:coreProperties>
</file>