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34" r:id="rId2"/>
    <p:sldId id="27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23EC9-3ED7-457D-83B8-7D6F3DE72B3C}" v="67" dt="2024-03-20T04:42:0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6D123EC9-3ED7-457D-83B8-7D6F3DE72B3C}"/>
    <pc:docChg chg="custSel addSld delSld modSld sldOrd">
      <pc:chgData name="김가영" userId="934df6cb-a4f9-497f-a898-018c3c9b9b1b" providerId="ADAL" clId="{6D123EC9-3ED7-457D-83B8-7D6F3DE72B3C}" dt="2024-03-20T04:42:07.547" v="775"/>
      <pc:docMkLst>
        <pc:docMk/>
      </pc:docMkLst>
      <pc:sldChg chg="del">
        <pc:chgData name="김가영" userId="934df6cb-a4f9-497f-a898-018c3c9b9b1b" providerId="ADAL" clId="{6D123EC9-3ED7-457D-83B8-7D6F3DE72B3C}" dt="2024-03-20T04:31:53.065" v="0" actId="47"/>
        <pc:sldMkLst>
          <pc:docMk/>
          <pc:sldMk cId="325712551" sldId="256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1019500485" sldId="263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2311037225" sldId="264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464828358" sldId="265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553901127" sldId="266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2148152147" sldId="267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3668972355" sldId="268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15669906" sldId="269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1684345834" sldId="270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1365759139" sldId="271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2089865259" sldId="272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833073465" sldId="274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888892570" sldId="275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182258619" sldId="276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4086062575" sldId="277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516375539" sldId="278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2745174884" sldId="279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2078046420" sldId="280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464383272" sldId="281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1900970171" sldId="282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363428371" sldId="283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1393882525" sldId="284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493224510" sldId="285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178716842" sldId="286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1110732646" sldId="287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1045806685" sldId="288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2432384155" sldId="289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620225459" sldId="290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246336075" sldId="291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2526308966" sldId="292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544187865" sldId="293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746440057" sldId="294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124650565" sldId="295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3708278578" sldId="296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2529134395" sldId="297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1490257000" sldId="298"/>
        </pc:sldMkLst>
      </pc:sldChg>
      <pc:sldChg chg="del">
        <pc:chgData name="김가영" userId="934df6cb-a4f9-497f-a898-018c3c9b9b1b" providerId="ADAL" clId="{6D123EC9-3ED7-457D-83B8-7D6F3DE72B3C}" dt="2024-03-20T04:32:43.990" v="2" actId="47"/>
        <pc:sldMkLst>
          <pc:docMk/>
          <pc:sldMk cId="572378407" sldId="299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156537787" sldId="309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2367446822" sldId="310"/>
        </pc:sldMkLst>
      </pc:sldChg>
      <pc:sldChg chg="del">
        <pc:chgData name="김가영" userId="934df6cb-a4f9-497f-a898-018c3c9b9b1b" providerId="ADAL" clId="{6D123EC9-3ED7-457D-83B8-7D6F3DE72B3C}" dt="2024-03-20T04:31:53.065" v="0" actId="47"/>
        <pc:sldMkLst>
          <pc:docMk/>
          <pc:sldMk cId="1716247193" sldId="408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1939266143" sldId="409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365004993" sldId="410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1262190358" sldId="411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1510402440" sldId="412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3510622822" sldId="413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59097556" sldId="414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3686021776" sldId="415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3627621786" sldId="416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1242093252" sldId="417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2119166782" sldId="418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2652085959" sldId="419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3912010272" sldId="420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3555487963" sldId="421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3770084678" sldId="422"/>
        </pc:sldMkLst>
      </pc:sldChg>
      <pc:sldChg chg="del">
        <pc:chgData name="김가영" userId="934df6cb-a4f9-497f-a898-018c3c9b9b1b" providerId="ADAL" clId="{6D123EC9-3ED7-457D-83B8-7D6F3DE72B3C}" dt="2024-03-20T04:32:06.078" v="1" actId="47"/>
        <pc:sldMkLst>
          <pc:docMk/>
          <pc:sldMk cId="465297041" sldId="423"/>
        </pc:sldMkLst>
      </pc:sldChg>
      <pc:sldChg chg="addSp modSp mod">
        <pc:chgData name="김가영" userId="934df6cb-a4f9-497f-a898-018c3c9b9b1b" providerId="ADAL" clId="{6D123EC9-3ED7-457D-83B8-7D6F3DE72B3C}" dt="2024-03-20T04:35:46.431" v="7" actId="1076"/>
        <pc:sldMkLst>
          <pc:docMk/>
          <pc:sldMk cId="2946218078" sldId="433"/>
        </pc:sldMkLst>
        <pc:picChg chg="add mod">
          <ac:chgData name="김가영" userId="934df6cb-a4f9-497f-a898-018c3c9b9b1b" providerId="ADAL" clId="{6D123EC9-3ED7-457D-83B8-7D6F3DE72B3C}" dt="2024-03-20T04:35:46.431" v="7" actId="1076"/>
          <ac:picMkLst>
            <pc:docMk/>
            <pc:sldMk cId="2946218078" sldId="433"/>
            <ac:picMk id="14" creationId="{B6D9D28D-7DEA-0977-977D-8E1C2DA4939C}"/>
          </ac:picMkLst>
        </pc:picChg>
      </pc:sldChg>
      <pc:sldChg chg="modSp new mod ord">
        <pc:chgData name="김가영" userId="934df6cb-a4f9-497f-a898-018c3c9b9b1b" providerId="ADAL" clId="{6D123EC9-3ED7-457D-83B8-7D6F3DE72B3C}" dt="2024-03-20T04:42:07.547" v="775"/>
        <pc:sldMkLst>
          <pc:docMk/>
          <pc:sldMk cId="3710961163" sldId="434"/>
        </pc:sldMkLst>
        <pc:spChg chg="mod">
          <ac:chgData name="김가영" userId="934df6cb-a4f9-497f-a898-018c3c9b9b1b" providerId="ADAL" clId="{6D123EC9-3ED7-457D-83B8-7D6F3DE72B3C}" dt="2024-03-20T04:42:07.547" v="775"/>
          <ac:spMkLst>
            <pc:docMk/>
            <pc:sldMk cId="3710961163" sldId="434"/>
            <ac:spMk id="2" creationId="{327F9C4D-418B-6A4F-B055-AB1F758DC5F7}"/>
          </ac:spMkLst>
        </pc:spChg>
        <pc:spChg chg="mod">
          <ac:chgData name="김가영" userId="934df6cb-a4f9-497f-a898-018c3c9b9b1b" providerId="ADAL" clId="{6D123EC9-3ED7-457D-83B8-7D6F3DE72B3C}" dt="2024-03-20T04:41:54.733" v="753"/>
          <ac:spMkLst>
            <pc:docMk/>
            <pc:sldMk cId="3710961163" sldId="434"/>
            <ac:spMk id="3" creationId="{8CB23C30-5022-8DF8-BE7C-5020F31909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1A46E-931B-4288-8651-4322E2D82DAA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29D42-0706-4CB2-A743-ABD628380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ED03A-8DA2-4A16-B881-80287737C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1B8CF2-1E20-43E3-9961-5159E2C63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ACB7-EEDC-43CE-BEF7-58643099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E0A5-3365-420F-8FAB-DB58FF6185B2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E6E10-6936-4600-BCE7-586D7E65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F6424-97B5-4881-AD5E-26BA931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4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E715B-A70C-4D1B-B66E-95727EDC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E3389E-CC53-42EB-8A9F-89991BE15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7D964-AFD1-4CA6-8CAB-58FCAEF7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B49-DD93-4737-BD9F-09F14B5391E2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3FD2E-80A2-4050-BA1E-64533C36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4E551-E11C-47B3-871B-0FC1830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8C1D71-2641-4F7F-A0AB-A8B5912AA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946B8-2E81-4A77-AB41-B4B838F03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65DED-5464-49D4-B68D-6C5C6BCA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6BB2-DDC5-4764-A86A-9F016AF4A4BD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F858C-50E5-47A6-A715-F55AC776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3714C-CEED-4D1F-BB00-09E79C51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4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364E-B80B-4FD9-9D05-DBEEACEE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F5B05-40A2-428C-A3A8-8A681A3F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FE56A-E946-4817-B26C-CB9781EC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EB3B-9946-4528-898D-CA3B4B7E6A20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97A88-E555-4227-8E6A-EC70FAEB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E97A6-3FAD-43FB-B099-DCA90935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B5E81-77F3-4F81-BB19-AEB2421E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8CB98-D4E5-436C-B6EE-24BAC57B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7F2B1-AD01-4F54-83DD-A3417FF5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217A-7FB1-48FF-A96F-8F921A81DF18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D34A7-F318-4C18-8B9F-B9C0461D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2460E-6276-42D9-8F74-1957CFE7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2517-761E-4465-95CF-8337B5BD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14873-9ECF-4998-90A3-1FA5D74BB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83FEF8-EBEF-4CBA-BC1F-765293A5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693A9-F329-4459-BD43-E65EAC10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154A-BA5E-42CC-A422-D7CF7D78B124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E406E-102F-4F23-A680-50641BF0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4357F-7A57-48CB-98A4-07FDC640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C389E-AE79-4186-8FAA-5195DFB0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CD02D-C775-40F4-BB0D-1CD41463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A0F65-111C-4E54-ADAB-4FD68091D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99CF06-1231-4EEE-96EF-BCB548989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C37A8-5388-45E9-BC5A-C3C430C41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A52EF-E317-41A9-9F38-D94AE71F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BAA-173C-4D0F-A67E-FB518C3C9A64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4B413-81D2-4331-8D36-1F22F207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36C66-8E9E-43EC-B978-F116DC3A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8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51D6-E9BC-4B0E-A479-1B30ED47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F1B58-B106-4432-BD0A-B7067F02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119A-A0CC-4C50-8A32-AF60653E47B8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9F66F9-34CA-4284-B4E1-312DCCB3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24E7B-E879-40E3-A45D-F63BAE6A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DE3552-907B-4E27-80BC-A40915EB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066-DFFD-46C1-B466-EDFB817F7B95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BF02BC-719E-402E-9B91-06ADE092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742BC-DA2C-4B3E-9F18-CB3A4C2C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1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99BE0-E88B-43D6-925F-1FCB7470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75C6B-7C38-4547-8E9C-A7D1C7F1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9EABF-8BE7-4AF4-9964-D6C2F2258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3764C-8750-471D-BBFD-A3EC6AD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97C8-9530-4929-98A7-868BEDF1325B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91A9C-0BDF-4342-8284-30909615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0F57F-D7B3-4F87-A25D-00BE5979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8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FBD4-578D-4C0E-B90D-1258BACE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461556-313E-446E-9195-A0DAA6F89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EF97D-09F1-46AE-ADC3-E40DE6A0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C8C77-AE6E-423C-9CE8-64049031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1332-323D-4E01-AB20-A715D268BB11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7CAC6-076B-401A-A23B-FBC9B02A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7E619-A0E2-4299-8321-944D837A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9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AE832-E569-4685-A11D-9CE57FB5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4AC82-5E45-4A6F-9EB5-2D1F7816B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D6866-C45D-455A-8AFC-6A60E951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235B-513D-4605-9E66-1E83E1B5C23D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0BF2C-F4B3-4D08-A87D-D82EED300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KAIG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B5076-DD0D-4D62-920B-0FA73B495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765F-2DC2-407C-80CC-857E4BFA9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8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F9C4D-418B-6A4F-B055-AB1F758D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23C30-5022-8DF8-BE7C-5020F319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신경망에서는 활성화 함수로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 같은 매끄럽게 변화하는 함수를 이용</a:t>
            </a:r>
            <a:endParaRPr lang="en-US" altLang="ko-KR" dirty="0"/>
          </a:p>
          <a:p>
            <a:r>
              <a:rPr lang="ko-KR" altLang="en-US" dirty="0" err="1"/>
              <a:t>넘파이의</a:t>
            </a:r>
            <a:r>
              <a:rPr lang="ko-KR" altLang="en-US" dirty="0"/>
              <a:t> 다차원 배열을 잘 사용하면 신경망을 효율적으로 구현</a:t>
            </a:r>
            <a:endParaRPr lang="en-US" altLang="ko-KR" dirty="0"/>
          </a:p>
          <a:p>
            <a:r>
              <a:rPr lang="ko-KR" altLang="en-US" dirty="0"/>
              <a:t>기계학습 문제는 크게 회귀와 분류로 나눌 수 있음</a:t>
            </a:r>
            <a:endParaRPr lang="en-US" altLang="ko-KR" dirty="0"/>
          </a:p>
          <a:p>
            <a:r>
              <a:rPr lang="ko-KR" altLang="en-US" dirty="0"/>
              <a:t>출력층의 활성화 함수로는 </a:t>
            </a:r>
            <a:r>
              <a:rPr lang="ko-KR" altLang="en-US" dirty="0" err="1"/>
              <a:t>휘귀에서</a:t>
            </a:r>
            <a:r>
              <a:rPr lang="ko-KR" altLang="en-US" dirty="0"/>
              <a:t> 주로 </a:t>
            </a:r>
            <a:r>
              <a:rPr lang="ko-KR" altLang="en-US" dirty="0" err="1"/>
              <a:t>항등함수</a:t>
            </a:r>
            <a:r>
              <a:rPr lang="en-US" altLang="ko-KR" dirty="0"/>
              <a:t>, </a:t>
            </a:r>
            <a:r>
              <a:rPr lang="ko-KR" altLang="en-US" dirty="0"/>
              <a:t>분류에서는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함수를 이용</a:t>
            </a:r>
            <a:endParaRPr lang="en-US" altLang="ko-KR" dirty="0"/>
          </a:p>
          <a:p>
            <a:r>
              <a:rPr lang="ko-KR" altLang="en-US" dirty="0"/>
              <a:t>분류에서는 출력층의 뉴런 수를 분류하려는 클래스 수와 같게 설정</a:t>
            </a:r>
            <a:endParaRPr lang="en-US" altLang="ko-KR" dirty="0"/>
          </a:p>
          <a:p>
            <a:r>
              <a:rPr lang="ko-KR" altLang="en-US" dirty="0"/>
              <a:t>입력 데이터를 묶은 것을 배치라 하며</a:t>
            </a:r>
            <a:r>
              <a:rPr lang="en-US" altLang="ko-KR" dirty="0"/>
              <a:t>, </a:t>
            </a:r>
            <a:r>
              <a:rPr lang="ko-KR" altLang="en-US" dirty="0"/>
              <a:t>추론 처리를 이 배치 단위로 진행하면 결과를 훨씬 빠르게 얻을 수 있음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33F14-296D-A87F-253A-4BBD16BB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CA09A2-D582-5A65-93D8-36BBAD8D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6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12938-2813-3A2C-743E-1E968F0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신경망의 추론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EA6A2-5909-C5CC-85CE-FA52EDE0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0"/>
            <a:ext cx="10515600" cy="85523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MNIST </a:t>
            </a:r>
            <a:r>
              <a:rPr lang="ko-KR" altLang="en-US" dirty="0"/>
              <a:t>데이터셋을 가지고 추론을 수행하는 신경망 구현</a:t>
            </a:r>
            <a:endParaRPr lang="en-US" altLang="ko-KR" dirty="0"/>
          </a:p>
          <a:p>
            <a:r>
              <a:rPr lang="ko-KR" altLang="en-US" dirty="0" err="1"/>
              <a:t>입력층</a:t>
            </a:r>
            <a:r>
              <a:rPr lang="ko-KR" altLang="en-US" dirty="0"/>
              <a:t> 뉴런 </a:t>
            </a:r>
            <a:r>
              <a:rPr lang="en-US" altLang="ko-KR" dirty="0"/>
              <a:t>784(</a:t>
            </a:r>
            <a:r>
              <a:rPr lang="ko-KR" altLang="en-US" dirty="0"/>
              <a:t>이미지 크기가 </a:t>
            </a:r>
            <a:r>
              <a:rPr lang="en-US" altLang="ko-KR" dirty="0"/>
              <a:t>28*28), </a:t>
            </a:r>
            <a:r>
              <a:rPr lang="ko-KR" altLang="en-US" dirty="0" err="1"/>
              <a:t>출력층</a:t>
            </a:r>
            <a:r>
              <a:rPr lang="ko-KR" altLang="en-US" dirty="0"/>
              <a:t> 뉴런 </a:t>
            </a:r>
            <a:r>
              <a:rPr lang="en-US" altLang="ko-KR" dirty="0"/>
              <a:t>10(0~9)</a:t>
            </a:r>
          </a:p>
          <a:p>
            <a:r>
              <a:rPr lang="ko-KR" altLang="en-US" dirty="0" err="1"/>
              <a:t>은닉층</a:t>
            </a:r>
            <a:r>
              <a:rPr lang="ko-KR" altLang="en-US" dirty="0"/>
              <a:t> 총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첫번째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개 뉴런</a:t>
            </a:r>
            <a:r>
              <a:rPr lang="en-US" altLang="ko-KR" dirty="0"/>
              <a:t>, </a:t>
            </a:r>
            <a:r>
              <a:rPr lang="ko-KR" altLang="en-US" dirty="0"/>
              <a:t>두번째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814E08-8DF1-1881-7CDA-FD29C38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C59B9-F56E-034A-2EA1-BDD81802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5506AC-1DD8-094F-6E5F-623547D5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1" y="2017394"/>
            <a:ext cx="6858138" cy="4704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2C5802-AED8-311B-B4B6-4D8F6670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107" y="2038573"/>
            <a:ext cx="4981520" cy="25622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1AFEA-183E-44FA-05C8-5843FD6F7D58}"/>
              </a:ext>
            </a:extLst>
          </p:cNvPr>
          <p:cNvSpPr/>
          <p:nvPr/>
        </p:nvSpPr>
        <p:spPr>
          <a:xfrm>
            <a:off x="152331" y="3931920"/>
            <a:ext cx="3220191" cy="710005"/>
          </a:xfrm>
          <a:prstGeom prst="rect">
            <a:avLst/>
          </a:prstGeom>
          <a:noFill/>
          <a:ln>
            <a:solidFill>
              <a:srgbClr val="EF2D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C56DF-7F37-E242-3CA4-3447F6179378}"/>
              </a:ext>
            </a:extLst>
          </p:cNvPr>
          <p:cNvSpPr txBox="1"/>
          <p:nvPr/>
        </p:nvSpPr>
        <p:spPr>
          <a:xfrm>
            <a:off x="3410174" y="3995255"/>
            <a:ext cx="3286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Sample_weight.pkl</a:t>
            </a:r>
            <a:r>
              <a:rPr lang="ko-KR" altLang="en-US" sz="1100" dirty="0"/>
              <a:t>에 저장된 학습된 가중치 매개변수를 읽는다</a:t>
            </a:r>
            <a:r>
              <a:rPr lang="en-US" altLang="ko-KR" sz="1100" dirty="0"/>
              <a:t>.</a:t>
            </a:r>
            <a:r>
              <a:rPr lang="ko-KR" altLang="en-US" sz="1100" dirty="0"/>
              <a:t>이 파일에는 가중치와 편향 매개변수와 </a:t>
            </a:r>
            <a:r>
              <a:rPr lang="ko-KR" altLang="en-US" sz="1100" dirty="0" err="1"/>
              <a:t>딕셔너리</a:t>
            </a:r>
            <a:r>
              <a:rPr lang="ko-KR" altLang="en-US" sz="1100" dirty="0"/>
              <a:t> 변수로 저장되어 있음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8F9A4-AAAE-E68A-D095-377F0EBA0ED9}"/>
              </a:ext>
            </a:extLst>
          </p:cNvPr>
          <p:cNvSpPr txBox="1"/>
          <p:nvPr/>
        </p:nvSpPr>
        <p:spPr>
          <a:xfrm>
            <a:off x="7277548" y="4701092"/>
            <a:ext cx="4113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</a:t>
            </a:r>
            <a:r>
              <a:rPr lang="ko-KR" altLang="en-US" sz="1200" dirty="0"/>
              <a:t>문에서 </a:t>
            </a:r>
            <a:r>
              <a:rPr lang="en-US" altLang="ko-KR" sz="1200" dirty="0"/>
              <a:t>x</a:t>
            </a:r>
            <a:r>
              <a:rPr lang="ko-KR" altLang="en-US" sz="1200" dirty="0"/>
              <a:t>에 저장된 이미지데이터를 </a:t>
            </a:r>
            <a:r>
              <a:rPr lang="en-US" altLang="ko-KR" sz="1200" dirty="0"/>
              <a:t>1</a:t>
            </a:r>
            <a:r>
              <a:rPr lang="ko-KR" altLang="en-US" sz="1200" dirty="0"/>
              <a:t>장씩 꺼내 </a:t>
            </a:r>
            <a:r>
              <a:rPr lang="en-US" altLang="ko-KR" sz="1200" dirty="0"/>
              <a:t>predict()</a:t>
            </a:r>
            <a:r>
              <a:rPr lang="ko-KR" altLang="en-US" sz="1200" dirty="0"/>
              <a:t>함수로 분류</a:t>
            </a:r>
            <a:endParaRPr lang="en-US" altLang="ko-KR" sz="1200" dirty="0"/>
          </a:p>
          <a:p>
            <a:r>
              <a:rPr lang="en-US" altLang="ko-KR" sz="1200" dirty="0"/>
              <a:t>Predict()</a:t>
            </a:r>
            <a:r>
              <a:rPr lang="ko-KR" altLang="en-US" sz="1200" dirty="0"/>
              <a:t>함수는 각 레이블의 확률을 </a:t>
            </a:r>
            <a:r>
              <a:rPr lang="ko-KR" altLang="en-US" sz="1200" dirty="0" err="1"/>
              <a:t>넘파이</a:t>
            </a:r>
            <a:r>
              <a:rPr lang="ko-KR" altLang="en-US" sz="1200" dirty="0"/>
              <a:t> 배열로 반환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()</a:t>
            </a:r>
            <a:r>
              <a:rPr lang="ko-KR" altLang="en-US" sz="1200" dirty="0"/>
              <a:t>함수로 이 배열에서 값이 가장 큰 원소의 인덱스를 구한다</a:t>
            </a:r>
            <a:r>
              <a:rPr lang="en-US" altLang="ko-KR" sz="1200" dirty="0"/>
              <a:t>.</a:t>
            </a:r>
            <a:r>
              <a:rPr lang="ko-KR" altLang="en-US" sz="1200" dirty="0"/>
              <a:t>즉 예측 결과이며 시경망이 예측한 답변과 정답 레이블을 비여하여 맞힌 수자를 세고 이를 전체 이미지 숫자로 나눠 정확도를 구한다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96CDF0-5BA9-F40F-2841-8CCB5F4E7FBA}"/>
              </a:ext>
            </a:extLst>
          </p:cNvPr>
          <p:cNvSpPr/>
          <p:nvPr/>
        </p:nvSpPr>
        <p:spPr>
          <a:xfrm>
            <a:off x="2926080" y="3319685"/>
            <a:ext cx="1694329" cy="246475"/>
          </a:xfrm>
          <a:prstGeom prst="rect">
            <a:avLst/>
          </a:prstGeom>
          <a:noFill/>
          <a:ln>
            <a:solidFill>
              <a:srgbClr val="EF2D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D8883-63A6-0B8B-9214-F6DAFEFB670B}"/>
              </a:ext>
            </a:extLst>
          </p:cNvPr>
          <p:cNvSpPr txBox="1"/>
          <p:nvPr/>
        </p:nvSpPr>
        <p:spPr>
          <a:xfrm>
            <a:off x="3671151" y="2382758"/>
            <a:ext cx="302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0~255 </a:t>
            </a:r>
            <a:r>
              <a:rPr lang="ko-KR" altLang="en-US" sz="1200" i="1" dirty="0"/>
              <a:t>범위인 각 픽셀의 값을 </a:t>
            </a:r>
            <a:r>
              <a:rPr lang="en-US" altLang="ko-KR" sz="1200" i="1" dirty="0"/>
              <a:t>0.0~1.0 </a:t>
            </a:r>
            <a:r>
              <a:rPr lang="ko-KR" altLang="en-US" sz="1200" i="1" dirty="0"/>
              <a:t>범위로 전환</a:t>
            </a:r>
            <a:r>
              <a:rPr lang="en-US" altLang="ko-KR" sz="1200" i="1" dirty="0"/>
              <a:t>, </a:t>
            </a:r>
            <a:r>
              <a:rPr lang="ko-KR" altLang="en-US" sz="1200" dirty="0"/>
              <a:t>이처럼 데이터를 특정 범위로 변화하는 처리를 </a:t>
            </a:r>
            <a:r>
              <a:rPr lang="ko-KR" altLang="en-US" sz="1200" b="1" dirty="0"/>
              <a:t>정규화</a:t>
            </a:r>
            <a:endParaRPr lang="en-US" altLang="ko-KR" sz="1200" b="1" dirty="0"/>
          </a:p>
          <a:p>
            <a:r>
              <a:rPr lang="ko-KR" altLang="en-US" sz="1200" dirty="0"/>
              <a:t>신경망의 입력 데이터에 특정 변화를 가하는 것을 </a:t>
            </a:r>
            <a:r>
              <a:rPr lang="ko-KR" altLang="en-US" sz="1200" b="1" dirty="0" err="1"/>
              <a:t>전처리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348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8CB91-8C7C-C223-B08B-B2383C2E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/>
          <a:lstStyle/>
          <a:p>
            <a:r>
              <a:rPr lang="ko-KR" altLang="en-US" dirty="0"/>
              <a:t>배치처리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95D2D6-DF8C-5D0E-E770-220882D6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38627-550A-E0BC-D691-9B4F60CD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C78B7A-37D9-61DB-274F-7FCBE071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69" y="1319997"/>
            <a:ext cx="4086225" cy="4314825"/>
          </a:xfrm>
          <a:prstGeom prst="rect">
            <a:avLst/>
          </a:prstGeom>
        </p:spPr>
      </p:pic>
      <p:pic>
        <p:nvPicPr>
          <p:cNvPr id="9" name="그림 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5F312445-6146-CD77-731A-AD9A1CB59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15" y="981447"/>
            <a:ext cx="6042416" cy="118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50C332-8442-E70B-36BC-856EBC97C39A}"/>
              </a:ext>
            </a:extLst>
          </p:cNvPr>
          <p:cNvSpPr txBox="1"/>
          <p:nvPr/>
        </p:nvSpPr>
        <p:spPr>
          <a:xfrm>
            <a:off x="5260490" y="2243923"/>
            <a:ext cx="6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데이터를 한 장만 입력 </a:t>
            </a:r>
            <a:r>
              <a:rPr lang="ko-KR" altLang="en-US" dirty="0" err="1"/>
              <a:t>했을때의</a:t>
            </a:r>
            <a:r>
              <a:rPr lang="ko-KR" altLang="en-US" dirty="0"/>
              <a:t> 처리 흐름</a:t>
            </a:r>
          </a:p>
        </p:txBody>
      </p:sp>
      <p:pic>
        <p:nvPicPr>
          <p:cNvPr id="12" name="그림 11" descr="텍스트, 폰트, 화이트, 라인이(가) 표시된 사진">
            <a:extLst>
              <a:ext uri="{FF2B5EF4-FFF2-40B4-BE49-F238E27FC236}">
                <a16:creationId xmlns:a16="http://schemas.microsoft.com/office/drawing/2014/main" id="{5EE64E6D-7388-967A-4B37-6374A11AA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52" y="2884346"/>
            <a:ext cx="6443830" cy="1115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E38828-EAAC-343B-B8F2-123254975489}"/>
              </a:ext>
            </a:extLst>
          </p:cNvPr>
          <p:cNvSpPr txBox="1"/>
          <p:nvPr/>
        </p:nvSpPr>
        <p:spPr>
          <a:xfrm>
            <a:off x="5216415" y="3999816"/>
            <a:ext cx="6443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100</a:t>
            </a:r>
            <a:r>
              <a:rPr lang="ko-KR" altLang="en-US" dirty="0"/>
              <a:t>개를 묶어 </a:t>
            </a:r>
            <a:r>
              <a:rPr lang="en-US" altLang="ko-KR" dirty="0"/>
              <a:t>predict()</a:t>
            </a:r>
            <a:r>
              <a:rPr lang="ko-KR" altLang="en-US" dirty="0"/>
              <a:t>함수에 한번에 넘김</a:t>
            </a:r>
            <a:endParaRPr lang="en-US" altLang="ko-KR" dirty="0"/>
          </a:p>
          <a:p>
            <a:r>
              <a:rPr lang="ko-KR" altLang="en-US" dirty="0"/>
              <a:t>이미지 </a:t>
            </a:r>
            <a:r>
              <a:rPr lang="en-US" altLang="ko-KR" dirty="0"/>
              <a:t>100</a:t>
            </a:r>
            <a:r>
              <a:rPr lang="ko-KR" altLang="en-US" dirty="0"/>
              <a:t>장 분량의 결과가 한번에 출력됨</a:t>
            </a:r>
            <a:endParaRPr lang="en-US" altLang="ko-KR" dirty="0"/>
          </a:p>
          <a:p>
            <a:r>
              <a:rPr lang="en-US" altLang="ko-KR" dirty="0"/>
              <a:t>X[0]y[0]</a:t>
            </a:r>
            <a:r>
              <a:rPr lang="ko-KR" altLang="en-US" dirty="0"/>
              <a:t>에는 </a:t>
            </a:r>
            <a:r>
              <a:rPr lang="en-US" altLang="ko-KR" dirty="0"/>
              <a:t>0</a:t>
            </a:r>
            <a:r>
              <a:rPr lang="ko-KR" altLang="en-US" dirty="0"/>
              <a:t>번째 이미지와 추론 결과가 저장됨</a:t>
            </a:r>
            <a:endParaRPr lang="en-US" altLang="ko-KR" dirty="0"/>
          </a:p>
          <a:p>
            <a:r>
              <a:rPr lang="ko-KR" altLang="en-US" dirty="0"/>
              <a:t>하나로 묶은 입력 데이터를 배치라고 함</a:t>
            </a:r>
          </a:p>
        </p:txBody>
      </p:sp>
    </p:spTree>
    <p:extLst>
      <p:ext uri="{BB962C8B-B14F-4D97-AF65-F5344CB8AC3E}">
        <p14:creationId xmlns:p14="http://schemas.microsoft.com/office/powerpoint/2010/main" val="95188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8CB91-8C7C-C223-B08B-B2383C2E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/>
          <a:lstStyle/>
          <a:p>
            <a:r>
              <a:rPr lang="ko-KR" altLang="en-US" dirty="0"/>
              <a:t>배치처리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95D2D6-DF8C-5D0E-E770-220882D6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38627-550A-E0BC-D691-9B4F60CD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0C332-8442-E70B-36BC-856EBC97C39A}"/>
              </a:ext>
            </a:extLst>
          </p:cNvPr>
          <p:cNvSpPr txBox="1"/>
          <p:nvPr/>
        </p:nvSpPr>
        <p:spPr>
          <a:xfrm>
            <a:off x="5216415" y="1288523"/>
            <a:ext cx="644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Batch_size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이면 </a:t>
            </a:r>
            <a:r>
              <a:rPr lang="en-US" altLang="ko-KR" dirty="0"/>
              <a:t>x[0:100],x[100:200]..</a:t>
            </a:r>
            <a:r>
              <a:rPr lang="ko-KR" altLang="en-US" dirty="0"/>
              <a:t>와 같이 </a:t>
            </a:r>
            <a:r>
              <a:rPr lang="en-US" altLang="ko-KR" dirty="0"/>
              <a:t>100</a:t>
            </a:r>
            <a:r>
              <a:rPr lang="ko-KR" altLang="en-US" dirty="0"/>
              <a:t>장씩 묶어 꺼내게 된다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38828-EAAC-343B-B8F2-123254975489}"/>
              </a:ext>
            </a:extLst>
          </p:cNvPr>
          <p:cNvSpPr txBox="1"/>
          <p:nvPr/>
        </p:nvSpPr>
        <p:spPr>
          <a:xfrm>
            <a:off x="5216415" y="2333153"/>
            <a:ext cx="644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100*10</a:t>
            </a:r>
            <a:r>
              <a:rPr lang="ko-KR" altLang="en-US" dirty="0"/>
              <a:t>배열 중 </a:t>
            </a:r>
            <a:r>
              <a:rPr lang="en-US" altLang="ko-KR" dirty="0"/>
              <a:t>1</a:t>
            </a:r>
            <a:r>
              <a:rPr lang="ko-KR" altLang="en-US" dirty="0"/>
              <a:t>번째 차원을 구성하는 원소에서 최댓값의 인덱스를 찾도록 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37CC25-497D-628E-3EC5-9DEE843B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5" y="1361851"/>
            <a:ext cx="4895850" cy="280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399D3-A9EA-95C4-E7C4-E991BE296A14}"/>
              </a:ext>
            </a:extLst>
          </p:cNvPr>
          <p:cNvSpPr txBox="1"/>
          <p:nvPr/>
        </p:nvSpPr>
        <p:spPr>
          <a:xfrm>
            <a:off x="5216415" y="3377783"/>
            <a:ext cx="6443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배치 단위로 분류한 결과를 실제 답과 비교</a:t>
            </a:r>
            <a:endParaRPr lang="en-US" altLang="ko-KR" dirty="0"/>
          </a:p>
          <a:p>
            <a:r>
              <a:rPr lang="ko-KR" altLang="en-US" dirty="0"/>
              <a:t>이를 위해 </a:t>
            </a:r>
            <a:r>
              <a:rPr lang="en-US" altLang="ko-KR" dirty="0"/>
              <a:t>==</a:t>
            </a:r>
            <a:r>
              <a:rPr lang="ko-KR" altLang="en-US" dirty="0"/>
              <a:t>연산자를 사용해 </a:t>
            </a:r>
            <a:r>
              <a:rPr lang="ko-KR" altLang="en-US" dirty="0" err="1"/>
              <a:t>넘파이</a:t>
            </a:r>
            <a:r>
              <a:rPr lang="ko-KR" altLang="en-US" dirty="0"/>
              <a:t> 배열끼리 비교하여 </a:t>
            </a:r>
            <a:r>
              <a:rPr lang="en-US" altLang="ko-KR" dirty="0"/>
              <a:t>True/False</a:t>
            </a:r>
            <a:r>
              <a:rPr lang="ko-KR" altLang="en-US" dirty="0"/>
              <a:t>로 구성된 </a:t>
            </a:r>
            <a:r>
              <a:rPr lang="en-US" altLang="ko-KR" dirty="0"/>
              <a:t>bool</a:t>
            </a:r>
            <a:r>
              <a:rPr lang="ko-KR" altLang="en-US" dirty="0"/>
              <a:t>배열을 만들고</a:t>
            </a:r>
            <a:r>
              <a:rPr lang="en-US" altLang="ko-KR" dirty="0"/>
              <a:t>,</a:t>
            </a:r>
            <a:r>
              <a:rPr lang="ko-KR" altLang="en-US" dirty="0"/>
              <a:t>이 결과 배열에서 </a:t>
            </a:r>
            <a:r>
              <a:rPr lang="en-US" altLang="ko-KR" dirty="0"/>
              <a:t>True</a:t>
            </a:r>
            <a:r>
              <a:rPr lang="ko-KR" altLang="en-US" dirty="0"/>
              <a:t>가 몇 개인지 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D9D28D-7DEA-0977-977D-8E1C2DA4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94" y="4631166"/>
            <a:ext cx="3895389" cy="20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1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E5A5F4-2B74-4C17-AD37-AC93948E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59960"/>
              </p:ext>
            </p:extLst>
          </p:nvPr>
        </p:nvGraphicFramePr>
        <p:xfrm>
          <a:off x="1073121" y="3939914"/>
          <a:ext cx="7865899" cy="4351338"/>
        </p:xfrm>
        <a:graphic>
          <a:graphicData uri="http://schemas.openxmlformats.org/drawingml/2006/table">
            <a:tbl>
              <a:tblPr/>
              <a:tblGrid>
                <a:gridCol w="3025346">
                  <a:extLst>
                    <a:ext uri="{9D8B030D-6E8A-4147-A177-3AD203B41FA5}">
                      <a16:colId xmlns:a16="http://schemas.microsoft.com/office/drawing/2014/main" val="1004962354"/>
                    </a:ext>
                  </a:extLst>
                </a:gridCol>
                <a:gridCol w="4840553">
                  <a:extLst>
                    <a:ext uri="{9D8B030D-6E8A-4147-A177-3AD203B41FA5}">
                      <a16:colId xmlns:a16="http://schemas.microsoft.com/office/drawing/2014/main" val="262272915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as np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# Sigmoid Layer</a:t>
                      </a:r>
                      <a:endParaRPr lang="en-US" sz="1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Sigmoid: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__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__(self):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self.params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[]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forward(self, x):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0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x))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r"/>
                      <a:endParaRPr lang="en-US" sz="1000" i="1" dirty="0">
                        <a:effectLst/>
                      </a:endParaRPr>
                    </a:p>
                  </a:txBody>
                  <a:tcPr marL="0" marR="0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cs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8844" marT="0" marB="176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0221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68E7715-6C23-4F25-AEDE-145DD9DEC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71557"/>
              </p:ext>
            </p:extLst>
          </p:nvPr>
        </p:nvGraphicFramePr>
        <p:xfrm>
          <a:off x="5349928" y="4104743"/>
          <a:ext cx="7865899" cy="4351338"/>
        </p:xfrm>
        <a:graphic>
          <a:graphicData uri="http://schemas.openxmlformats.org/drawingml/2006/table">
            <a:tbl>
              <a:tblPr/>
              <a:tblGrid>
                <a:gridCol w="3025346">
                  <a:extLst>
                    <a:ext uri="{9D8B030D-6E8A-4147-A177-3AD203B41FA5}">
                      <a16:colId xmlns:a16="http://schemas.microsoft.com/office/drawing/2014/main" val="1612585303"/>
                    </a:ext>
                  </a:extLst>
                </a:gridCol>
                <a:gridCol w="4840553">
                  <a:extLst>
                    <a:ext uri="{9D8B030D-6E8A-4147-A177-3AD203B41FA5}">
                      <a16:colId xmlns:a16="http://schemas.microsoft.com/office/drawing/2014/main" val="3198205391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as np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# Affine Layer</a:t>
                      </a:r>
                      <a:endParaRPr lang="en-US" sz="1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Affine: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__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__(self, W, b):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self.params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[W, b]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forward(self, x):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W, b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self.params</a:t>
                      </a:r>
                      <a:endParaRPr lang="en-US" sz="1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out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np.matmul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(x, W)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out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r"/>
                      <a:r>
                        <a:rPr lang="en-US" sz="1000" i="1" dirty="0">
                          <a:effectLst/>
                          <a:hlinkClick r:id="rId2"/>
                        </a:rPr>
                        <a:t>Colored by Color Scripter</a:t>
                      </a:r>
                      <a:endParaRPr lang="en-US" sz="1000" i="1" dirty="0">
                        <a:effectLst/>
                      </a:endParaRPr>
                    </a:p>
                  </a:txBody>
                  <a:tcPr marL="0" marR="0" marT="25328" marB="25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u="none" strike="noStrike" dirty="0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8443" marT="0" marB="168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026857"/>
                  </a:ext>
                </a:extLst>
              </a:tr>
            </a:tbl>
          </a:graphicData>
        </a:graphic>
      </p:graphicFrame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0157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3043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0C4A8-1FD2-4029-989A-CD0C5796FD2F}"/>
              </a:ext>
            </a:extLst>
          </p:cNvPr>
          <p:cNvSpPr txBox="1"/>
          <p:nvPr/>
        </p:nvSpPr>
        <p:spPr>
          <a:xfrm>
            <a:off x="573741" y="1122947"/>
            <a:ext cx="11088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계층으로 클래스화 및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순전파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r>
              <a:rPr lang="ko-KR" altLang="en-US" sz="1400" dirty="0">
                <a:latin typeface="+mn-ea"/>
              </a:rPr>
              <a:t>신경망에서 하는 처리를 계층으로 구현해보자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완전연결계층에 의한 변환을 </a:t>
            </a:r>
            <a:r>
              <a:rPr lang="en-US" altLang="ko-KR" sz="1400" dirty="0">
                <a:latin typeface="+mn-ea"/>
              </a:rPr>
              <a:t>Affine </a:t>
            </a:r>
            <a:r>
              <a:rPr lang="ko-KR" altLang="en-US" sz="1400" dirty="0">
                <a:latin typeface="+mn-ea"/>
              </a:rPr>
              <a:t>계층으로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시그모이드</a:t>
            </a:r>
            <a:r>
              <a:rPr lang="ko-KR" altLang="en-US" sz="1400" dirty="0">
                <a:latin typeface="+mn-ea"/>
              </a:rPr>
              <a:t> 함수에 의한 변환을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Sigmoid </a:t>
            </a:r>
            <a:r>
              <a:rPr lang="ko-KR" altLang="en-US" sz="1400" dirty="0">
                <a:latin typeface="+mn-ea"/>
              </a:rPr>
              <a:t>계층으로 구현한다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각 계층은 클래스로 구현하며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기본 변환을 수행하는 순전파는 </a:t>
            </a:r>
            <a:r>
              <a:rPr lang="en-US" altLang="ko-KR" sz="1400" dirty="0">
                <a:latin typeface="+mn-ea"/>
              </a:rPr>
              <a:t>forward()</a:t>
            </a:r>
            <a:r>
              <a:rPr lang="ko-KR" altLang="en-US" sz="1400" dirty="0">
                <a:latin typeface="+mn-ea"/>
              </a:rPr>
              <a:t>로 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모든 계층은 </a:t>
            </a:r>
            <a:r>
              <a:rPr lang="en-US" altLang="ko-KR" sz="1400" dirty="0">
                <a:latin typeface="+mn-ea"/>
              </a:rPr>
              <a:t>forward()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backward() </a:t>
            </a:r>
            <a:r>
              <a:rPr lang="ko-KR" altLang="en-US" sz="1400" dirty="0">
                <a:latin typeface="+mn-ea"/>
              </a:rPr>
              <a:t>메서드를 가진다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모든 계층은 인스턴스 변수인 </a:t>
            </a:r>
            <a:r>
              <a:rPr lang="en-US" altLang="ko-KR" sz="1400" dirty="0">
                <a:latin typeface="+mn-ea"/>
              </a:rPr>
              <a:t>params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grads</a:t>
            </a:r>
            <a:r>
              <a:rPr lang="ko-KR" altLang="en-US" sz="1400" dirty="0">
                <a:latin typeface="+mn-ea"/>
              </a:rPr>
              <a:t>를 가진다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73741" y="40484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신경망의 추론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E4F20-297E-4C91-88D0-778152EE9063}"/>
              </a:ext>
            </a:extLst>
          </p:cNvPr>
          <p:cNvSpPr txBox="1"/>
          <p:nvPr/>
        </p:nvSpPr>
        <p:spPr>
          <a:xfrm>
            <a:off x="905521" y="2778711"/>
            <a:ext cx="1041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forward()</a:t>
            </a:r>
            <a:r>
              <a:rPr lang="ko-KR" altLang="en-US" sz="1400" dirty="0"/>
              <a:t>와 </a:t>
            </a:r>
            <a:r>
              <a:rPr lang="en-US" altLang="ko-KR" sz="1400" dirty="0"/>
              <a:t>backward() </a:t>
            </a:r>
            <a:r>
              <a:rPr lang="ko-KR" altLang="en-US" sz="1400" dirty="0"/>
              <a:t>메서드는 각각 순전파와 역전파를 수행한다</a:t>
            </a:r>
            <a:r>
              <a:rPr lang="en-US" altLang="ko-KR" sz="1400" dirty="0"/>
              <a:t>. Params</a:t>
            </a:r>
            <a:r>
              <a:rPr lang="ko-KR" altLang="en-US" sz="1400" dirty="0"/>
              <a:t>는 가중치화 </a:t>
            </a:r>
            <a:r>
              <a:rPr lang="en-US" altLang="ko-KR" sz="1400" dirty="0"/>
              <a:t>bias </a:t>
            </a:r>
            <a:r>
              <a:rPr lang="ko-KR" altLang="en-US" sz="1400" dirty="0"/>
              <a:t>같은 매개변수를 담는 리스트이다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grads</a:t>
            </a:r>
            <a:r>
              <a:rPr lang="ko-KR" altLang="en-US" sz="1400" dirty="0"/>
              <a:t>는 </a:t>
            </a:r>
            <a:r>
              <a:rPr lang="en-US" altLang="ko-KR" sz="1400" dirty="0"/>
              <a:t>params</a:t>
            </a:r>
            <a:r>
              <a:rPr lang="ko-KR" altLang="en-US" sz="1400" dirty="0"/>
              <a:t>에 저장된 각 매개변수에 대응하여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매개변수의 </a:t>
            </a:r>
            <a:r>
              <a:rPr lang="en-US" altLang="ko-KR" sz="1400" dirty="0"/>
              <a:t>gradient(</a:t>
            </a:r>
            <a:r>
              <a:rPr lang="ko-KR" altLang="en-US" sz="1400" dirty="0"/>
              <a:t>기울기</a:t>
            </a:r>
            <a:r>
              <a:rPr lang="en-US" altLang="ko-KR" sz="1400" dirty="0"/>
              <a:t>)</a:t>
            </a:r>
            <a:r>
              <a:rPr lang="ko-KR" altLang="en-US" sz="1400" dirty="0"/>
              <a:t>를 저장하는 리스트이다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F9FE9-6D23-453F-A249-6313C374624E}"/>
                  </a:ext>
                </a:extLst>
              </p:cNvPr>
              <p:cNvSpPr txBox="1"/>
              <p:nvPr/>
            </p:nvSpPr>
            <p:spPr>
              <a:xfrm>
                <a:off x="994299" y="3417899"/>
                <a:ext cx="10173810" cy="76399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NOTE_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신경망 추론 과정에서 하는 처리는 신경망의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순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파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𝒇𝒐𝒓𝒘𝒂𝒓𝒅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𝒑𝒓𝒐𝒑𝒂𝒈𝒂𝒕𝒊𝒐𝒏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해당한다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순전파란 말 그대로 입력층에서</a:t>
                </a:r>
                <a:endParaRPr lang="en-US" altLang="ko-KR" sz="1400" dirty="0"/>
              </a:p>
              <a:p>
                <a:r>
                  <a:rPr lang="ko-KR" altLang="en-US" sz="1400" dirty="0"/>
                  <a:t>출력층으로 향하는 전파이다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뒤에 살펴볼 신경망 학습에서는 데이터</a:t>
                </a:r>
                <a:r>
                  <a:rPr lang="en-US" altLang="ko-KR" sz="1400" dirty="0"/>
                  <a:t>(gradient)</a:t>
                </a:r>
                <a:r>
                  <a:rPr lang="ko-KR" altLang="en-US" sz="1400" dirty="0"/>
                  <a:t>를 순전파와는 반대 방향으로 전파한다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이를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역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파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𝒃𝒂𝒄𝒌𝒘𝒂𝒓𝒅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𝒑𝒓𝒐𝒑𝒂𝒈𝒂𝒕𝒊𝒐𝒏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400" dirty="0"/>
                  <a:t>고 한다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F9FE9-6D23-453F-A249-6313C3746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99" y="3417899"/>
                <a:ext cx="10173810" cy="763992"/>
              </a:xfrm>
              <a:prstGeom prst="rect">
                <a:avLst/>
              </a:prstGeom>
              <a:blipFill>
                <a:blip r:embed="rId3"/>
                <a:stretch>
                  <a:fillRect l="-180" t="-4000" b="-5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01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D6D9F-4D5C-81C4-4170-3BC90FB9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신경망에서의 행렬 곱</a:t>
            </a:r>
          </a:p>
        </p:txBody>
      </p:sp>
      <p:pic>
        <p:nvPicPr>
          <p:cNvPr id="7" name="내용 개체 틀 6" descr="도표, 스케치, 그림, 폰트이(가) 표시된 사진">
            <a:extLst>
              <a:ext uri="{FF2B5EF4-FFF2-40B4-BE49-F238E27FC236}">
                <a16:creationId xmlns:a16="http://schemas.microsoft.com/office/drawing/2014/main" id="{E51FCBB7-CDCB-7ADC-F993-F27A99E73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3" y="1906641"/>
            <a:ext cx="6598929" cy="2805844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6BC3BB-774D-2437-80DA-3484DED0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94CD53-D195-AD49-689E-6AF4B75B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664B12-0AE4-2DD0-7618-D2A20471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56" y="645459"/>
            <a:ext cx="2868763" cy="48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4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E7783-9401-E725-5DE2-B55F8B35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9506"/>
          </a:xfrm>
        </p:spPr>
        <p:txBody>
          <a:bodyPr/>
          <a:lstStyle/>
          <a:p>
            <a:r>
              <a:rPr lang="ko-KR" altLang="en-US" dirty="0"/>
              <a:t>각 층의 신호 전달 구현하기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7" name="내용 개체 틀 6" descr="도표, 원, 라인, 그림이(가) 표시된 사진&#10;&#10;자동 생성된 설명">
            <a:extLst>
              <a:ext uri="{FF2B5EF4-FFF2-40B4-BE49-F238E27FC236}">
                <a16:creationId xmlns:a16="http://schemas.microsoft.com/office/drawing/2014/main" id="{13F742A3-39A9-4A7C-0FB4-B5F5428BB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40" y="1522208"/>
            <a:ext cx="3856464" cy="2494610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DE30A-35F0-1FDC-75A2-E687A11E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6B2F9B-96DA-9666-4761-F5B970C6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 descr="폰트, 친필, 타이포그래피, 화이트이(가) 표시된 사진&#10;&#10;자동 생성된 설명">
            <a:extLst>
              <a:ext uri="{FF2B5EF4-FFF2-40B4-BE49-F238E27FC236}">
                <a16:creationId xmlns:a16="http://schemas.microsoft.com/office/drawing/2014/main" id="{470CE66A-C5C9-63C4-0A8D-EFFA7374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96" y="1954965"/>
            <a:ext cx="3162463" cy="495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71879-7201-1799-4E00-84058B72DF3D}"/>
              </a:ext>
            </a:extLst>
          </p:cNvPr>
          <p:cNvSpPr txBox="1"/>
          <p:nvPr/>
        </p:nvSpPr>
        <p:spPr>
          <a:xfrm>
            <a:off x="8736859" y="2008754"/>
            <a:ext cx="329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가중치를 곱한 신호 </a:t>
            </a:r>
            <a:r>
              <a:rPr lang="en-US" altLang="ko-KR" sz="1400" dirty="0"/>
              <a:t>2</a:t>
            </a:r>
            <a:r>
              <a:rPr lang="ko-KR" altLang="en-US" sz="1400" dirty="0"/>
              <a:t>개와 편향을 합함</a:t>
            </a:r>
          </a:p>
        </p:txBody>
      </p:sp>
      <p:pic>
        <p:nvPicPr>
          <p:cNvPr id="12" name="그림 11" descr="폰트, 텍스트, 타이포그래피, 화이트이(가) 표시된 사진&#10;&#10;자동 생성된 설명">
            <a:extLst>
              <a:ext uri="{FF2B5EF4-FFF2-40B4-BE49-F238E27FC236}">
                <a16:creationId xmlns:a16="http://schemas.microsoft.com/office/drawing/2014/main" id="{67C69878-3BA4-953D-8871-6F4769ED4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96" y="2558801"/>
            <a:ext cx="2413124" cy="431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D5E0E-4FED-949E-DF98-033D1AD75143}"/>
              </a:ext>
            </a:extLst>
          </p:cNvPr>
          <p:cNvSpPr txBox="1"/>
          <p:nvPr/>
        </p:nvSpPr>
        <p:spPr>
          <a:xfrm>
            <a:off x="8113779" y="2521192"/>
            <a:ext cx="391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층의 가중치 합을 가중치를 곱한 신호 </a:t>
            </a:r>
            <a:r>
              <a:rPr lang="en-US" altLang="ko-KR" sz="1400" dirty="0"/>
              <a:t>2</a:t>
            </a:r>
            <a:r>
              <a:rPr lang="ko-KR" altLang="en-US" sz="1400" dirty="0"/>
              <a:t>개와 편향을 합함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7FAA67-B041-88B1-AC3D-4E86B4374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159" y="3421645"/>
            <a:ext cx="2933700" cy="260985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3623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DEF4E-7AF8-BA30-A6CB-1590A15A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096"/>
          </a:xfrm>
        </p:spPr>
        <p:txBody>
          <a:bodyPr/>
          <a:lstStyle/>
          <a:p>
            <a:r>
              <a:rPr lang="ko-KR" altLang="en-US" dirty="0"/>
              <a:t>각 층의 신호 전달 구현하기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7" name="내용 개체 틀 6" descr="원, 도표, 그림, 스케치이(가) 표시된 사진&#10;&#10;자동 생성된 설명">
            <a:extLst>
              <a:ext uri="{FF2B5EF4-FFF2-40B4-BE49-F238E27FC236}">
                <a16:creationId xmlns:a16="http://schemas.microsoft.com/office/drawing/2014/main" id="{42333754-C8DF-4353-C4C3-E16B2CBC0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3" y="1217818"/>
            <a:ext cx="3543512" cy="2601147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5D5516-0B26-CF16-6AA2-DA6C0374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6724D-4AAF-DA2C-C3C3-B4565136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 descr="원, 도표, 그림, 라인이(가) 표시된 사진&#10;&#10;자동 생성된 설명">
            <a:extLst>
              <a:ext uri="{FF2B5EF4-FFF2-40B4-BE49-F238E27FC236}">
                <a16:creationId xmlns:a16="http://schemas.microsoft.com/office/drawing/2014/main" id="{327330B9-22E9-D25F-8D5A-DFC59D5B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65" y="1277227"/>
            <a:ext cx="3644510" cy="2482328"/>
          </a:xfrm>
          <a:prstGeom prst="rect">
            <a:avLst/>
          </a:prstGeom>
        </p:spPr>
      </p:pic>
      <p:pic>
        <p:nvPicPr>
          <p:cNvPr id="11" name="그림 10" descr="그림, 원, 도표, 스케치이(가) 표시된 사진&#10;&#10;자동 생성된 설명">
            <a:extLst>
              <a:ext uri="{FF2B5EF4-FFF2-40B4-BE49-F238E27FC236}">
                <a16:creationId xmlns:a16="http://schemas.microsoft.com/office/drawing/2014/main" id="{0B5974C9-7410-4F62-0395-7ECBB18E3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55" y="1470257"/>
            <a:ext cx="3477080" cy="22136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ED1E4E-0461-AAB5-9EF5-3B86B658B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48" y="4073842"/>
            <a:ext cx="2390775" cy="1819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F28CCC-8C86-CCDE-6328-B31CD0FDF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636" y="3856859"/>
            <a:ext cx="2706836" cy="27927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6D24B7B-8F0B-F228-7A68-B687220C3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107" y="3897629"/>
            <a:ext cx="25241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8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BE72B-72F1-8C8D-74AC-450BA92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520"/>
          </a:xfrm>
        </p:spPr>
        <p:txBody>
          <a:bodyPr/>
          <a:lstStyle/>
          <a:p>
            <a:r>
              <a:rPr lang="ko-KR" altLang="en-US" dirty="0"/>
              <a:t>구현정리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746432-4CC3-BEDE-FCC0-D58C348B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68067-4D83-233A-7207-D56423A9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698C73-8D20-2B93-6177-95941BD0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8" y="1209937"/>
            <a:ext cx="4504268" cy="54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7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61352-16F8-ACEA-6EC9-01F14E8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항등함수와</a:t>
            </a:r>
            <a:r>
              <a:rPr lang="ko-KR" altLang="en-US" dirty="0"/>
              <a:t>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 구현</a:t>
            </a:r>
          </a:p>
        </p:txBody>
      </p:sp>
      <p:pic>
        <p:nvPicPr>
          <p:cNvPr id="7" name="내용 개체 틀 6" descr="원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C13A022-105E-0EAC-5322-E16B2A581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01" y="1983193"/>
            <a:ext cx="2057506" cy="275604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B3550E-224E-F5EE-5051-B32479BE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056BBE-1024-C317-BFA6-FC98CDB5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CB2C5-588D-495B-DE85-2EFC09ADB856}"/>
              </a:ext>
            </a:extLst>
          </p:cNvPr>
          <p:cNvSpPr txBox="1"/>
          <p:nvPr/>
        </p:nvSpPr>
        <p:spPr>
          <a:xfrm>
            <a:off x="365760" y="4932381"/>
            <a:ext cx="3867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항등함수</a:t>
            </a:r>
            <a:r>
              <a:rPr lang="en-US" altLang="ko-KR" sz="1400" dirty="0"/>
              <a:t>:</a:t>
            </a:r>
            <a:r>
              <a:rPr lang="ko-KR" altLang="en-US" sz="1400" dirty="0"/>
              <a:t>입력과 출력이 항상 같다는 뜻</a:t>
            </a:r>
            <a:endParaRPr lang="en-US" altLang="ko-KR" sz="1400" dirty="0"/>
          </a:p>
          <a:p>
            <a:r>
              <a:rPr lang="ko-KR" altLang="en-US" sz="1400" dirty="0"/>
              <a:t>출력층에서 </a:t>
            </a:r>
            <a:r>
              <a:rPr lang="ko-KR" altLang="en-US" sz="1400" dirty="0" err="1"/>
              <a:t>항등</a:t>
            </a:r>
            <a:r>
              <a:rPr lang="ko-KR" altLang="en-US" sz="1400" dirty="0"/>
              <a:t> 함수를 사용하면 입력 신호가 그대로 출력 신호가 됨   </a:t>
            </a:r>
          </a:p>
        </p:txBody>
      </p:sp>
      <p:pic>
        <p:nvPicPr>
          <p:cNvPr id="10" name="그림 9" descr="도표, 원, 라인, 화이트이(가) 표시된 사진&#10;&#10;자동 생성된 설명">
            <a:extLst>
              <a:ext uri="{FF2B5EF4-FFF2-40B4-BE49-F238E27FC236}">
                <a16:creationId xmlns:a16="http://schemas.microsoft.com/office/drawing/2014/main" id="{9DB61271-B839-4962-E2F6-C22F1FA7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127" y="358942"/>
            <a:ext cx="2082907" cy="2794144"/>
          </a:xfrm>
          <a:prstGeom prst="rect">
            <a:avLst/>
          </a:prstGeom>
        </p:spPr>
      </p:pic>
      <p:pic>
        <p:nvPicPr>
          <p:cNvPr id="12" name="그림 11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360E7A21-7E39-AA50-E685-B6E677E2E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13" y="2016121"/>
            <a:ext cx="2032104" cy="1092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5D61D4-77EA-8BD0-999F-BD6C406F2673}"/>
              </a:ext>
            </a:extLst>
          </p:cNvPr>
          <p:cNvSpPr txBox="1"/>
          <p:nvPr/>
        </p:nvSpPr>
        <p:spPr>
          <a:xfrm>
            <a:off x="3667692" y="3153086"/>
            <a:ext cx="48463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소프트맥스</a:t>
            </a:r>
            <a:r>
              <a:rPr lang="ko-KR" altLang="en-US" sz="1400" dirty="0"/>
              <a:t> 함수</a:t>
            </a:r>
            <a:r>
              <a:rPr lang="en-US" altLang="ko-KR" sz="1400" dirty="0"/>
              <a:t>: exp(x)</a:t>
            </a:r>
            <a:r>
              <a:rPr lang="ko-KR" altLang="en-US" sz="1400" dirty="0"/>
              <a:t>는</a:t>
            </a:r>
            <a:r>
              <a:rPr lang="en-US" altLang="ko-KR" sz="1400" dirty="0"/>
              <a:t> e</a:t>
            </a:r>
            <a:r>
              <a:rPr lang="en-US" altLang="ko-KR" sz="1400" baseline="30000" dirty="0"/>
              <a:t>x</a:t>
            </a:r>
            <a:r>
              <a:rPr lang="ko-KR" altLang="en-US" sz="1400" dirty="0"/>
              <a:t>를 뜻하는 지수함수</a:t>
            </a:r>
            <a:endParaRPr lang="en-US" altLang="ko-KR" sz="1400" dirty="0"/>
          </a:p>
          <a:p>
            <a:r>
              <a:rPr lang="en-US" altLang="ko-KR" sz="1400" dirty="0"/>
              <a:t>N</a:t>
            </a:r>
            <a:r>
              <a:rPr lang="ko-KR" altLang="en-US" sz="1400" dirty="0"/>
              <a:t>은 출력층의 뉴런 수</a:t>
            </a:r>
            <a:r>
              <a:rPr lang="en-US" altLang="ko-KR" sz="1400" dirty="0"/>
              <a:t>,</a:t>
            </a:r>
            <a:r>
              <a:rPr lang="en-US" altLang="ko-KR" sz="1400" dirty="0" err="1"/>
              <a:t>y</a:t>
            </a:r>
            <a:r>
              <a:rPr lang="en-US" altLang="ko-KR" sz="1400" baseline="-25000" dirty="0" err="1"/>
              <a:t>k</a:t>
            </a:r>
            <a:r>
              <a:rPr lang="ko-KR" altLang="en-US" sz="1400" dirty="0"/>
              <a:t>는 </a:t>
            </a:r>
            <a:r>
              <a:rPr lang="en-US" altLang="ko-KR" sz="1400" dirty="0"/>
              <a:t>k</a:t>
            </a:r>
            <a:r>
              <a:rPr lang="ko-KR" altLang="en-US" sz="1400" dirty="0"/>
              <a:t>번째 출력을 의미</a:t>
            </a:r>
            <a:endParaRPr lang="en-US" altLang="ko-KR" sz="1400" dirty="0"/>
          </a:p>
          <a:p>
            <a:r>
              <a:rPr lang="ko-KR" altLang="en-US" sz="1400" dirty="0" err="1"/>
              <a:t>소프트맥스</a:t>
            </a:r>
            <a:r>
              <a:rPr lang="ko-KR" altLang="en-US" sz="1400" dirty="0"/>
              <a:t> 함수의 분자는 입력신호 </a:t>
            </a:r>
            <a:r>
              <a:rPr lang="en-US" altLang="ko-KR" sz="1400" dirty="0" err="1"/>
              <a:t>a</a:t>
            </a:r>
            <a:r>
              <a:rPr lang="en-US" altLang="ko-KR" sz="1400" baseline="-25000" dirty="0" err="1"/>
              <a:t>k</a:t>
            </a:r>
            <a:r>
              <a:rPr lang="ko-KR" altLang="en-US" sz="1400" dirty="0"/>
              <a:t>의 지수 함수</a:t>
            </a:r>
            <a:r>
              <a:rPr lang="en-US" altLang="ko-KR" sz="1400" dirty="0"/>
              <a:t>,</a:t>
            </a:r>
            <a:r>
              <a:rPr lang="ko-KR" altLang="en-US" sz="1400" dirty="0"/>
              <a:t>분모는 모든 입력 신호의 지수 함수의 합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4B7DC0-E093-E78E-8202-5D681FB586AC}"/>
              </a:ext>
            </a:extLst>
          </p:cNvPr>
          <p:cNvSpPr txBox="1"/>
          <p:nvPr/>
        </p:nvSpPr>
        <p:spPr>
          <a:xfrm>
            <a:off x="4706919" y="1452007"/>
            <a:ext cx="1905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소프트맥스</a:t>
            </a:r>
            <a:r>
              <a:rPr lang="ko-KR" altLang="en-US" sz="1800" dirty="0"/>
              <a:t> 함수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D344AEC-6002-CB62-D012-176E31967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3280428"/>
            <a:ext cx="3451786" cy="267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0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758D-FAFC-518F-DCFB-B34BB93E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67165" cy="753670"/>
          </a:xfrm>
        </p:spPr>
        <p:txBody>
          <a:bodyPr/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함수의 특징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8DE67C-03F1-C91D-50B1-6659F71B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72414-9B6E-F550-8E62-4F9B60E4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39" y="1460500"/>
            <a:ext cx="3819525" cy="489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973D63-4EB8-03EC-56B8-7A3653A154EC}"/>
              </a:ext>
            </a:extLst>
          </p:cNvPr>
          <p:cNvSpPr txBox="1"/>
          <p:nvPr/>
        </p:nvSpPr>
        <p:spPr>
          <a:xfrm>
            <a:off x="5217459" y="1825625"/>
            <a:ext cx="6234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신경망을 이용한 분류에서는 일반적으로 가장 큰 출력을 내는 뉴런에 해당하는 클래스로만 인식한다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소프트 맥스 함수를 적용해도 출력이 가장 큰 뉴런의 위치는 달라지지 않다</a:t>
            </a:r>
            <a:r>
              <a:rPr lang="en-US" altLang="ko-KR" dirty="0"/>
              <a:t>. </a:t>
            </a:r>
            <a:r>
              <a:rPr lang="ko-KR" altLang="en-US" dirty="0"/>
              <a:t>결과적으로 신경망으로 분류할 때는 출력층의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함수를 생략해도 된다</a:t>
            </a:r>
          </a:p>
        </p:txBody>
      </p:sp>
    </p:spTree>
    <p:extLst>
      <p:ext uri="{BB962C8B-B14F-4D97-AF65-F5344CB8AC3E}">
        <p14:creationId xmlns:p14="http://schemas.microsoft.com/office/powerpoint/2010/main" val="6124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D5796-061C-279D-1491-7AA5DF67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손글씨</a:t>
            </a:r>
            <a:r>
              <a:rPr lang="ko-KR" altLang="en-US" dirty="0"/>
              <a:t> 숫자 인식</a:t>
            </a:r>
          </a:p>
        </p:txBody>
      </p:sp>
      <p:pic>
        <p:nvPicPr>
          <p:cNvPr id="7" name="내용 개체 틀 6" descr="폰트, 텍스트, 타이포그래피, 그래픽이(가) 표시된 사진&#10;&#10;자동 생성된 설명">
            <a:extLst>
              <a:ext uri="{FF2B5EF4-FFF2-40B4-BE49-F238E27FC236}">
                <a16:creationId xmlns:a16="http://schemas.microsoft.com/office/drawing/2014/main" id="{2E5D395E-0BB8-B6CD-07C3-4F084D88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0" y="1146793"/>
            <a:ext cx="4724643" cy="1041454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B8DF32-ECEA-4F99-926C-6191526F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F7B39-399F-87A8-E409-2A901024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765F-2DC2-407C-80CC-857E4BFA97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BDC3E-1B1E-B204-1B0E-D5A8F4B245E4}"/>
              </a:ext>
            </a:extLst>
          </p:cNvPr>
          <p:cNvSpPr txBox="1"/>
          <p:nvPr/>
        </p:nvSpPr>
        <p:spPr>
          <a:xfrm>
            <a:off x="925158" y="2226833"/>
            <a:ext cx="311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MNIST </a:t>
            </a:r>
            <a:r>
              <a:rPr lang="ko-KR" altLang="en-US" dirty="0"/>
              <a:t>이미지 데이터셋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348BEB-908D-9F49-AF3D-222AAA26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00" y="2739637"/>
            <a:ext cx="6400001" cy="4037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98E6F7-5C4C-6447-D05F-B349B567E38B}"/>
              </a:ext>
            </a:extLst>
          </p:cNvPr>
          <p:cNvSpPr txBox="1"/>
          <p:nvPr/>
        </p:nvSpPr>
        <p:spPr>
          <a:xfrm>
            <a:off x="7524973" y="1301675"/>
            <a:ext cx="4319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Load_mnist</a:t>
            </a:r>
            <a:r>
              <a:rPr lang="en-US" altLang="ko-KR" sz="1200" dirty="0"/>
              <a:t> </a:t>
            </a:r>
            <a:r>
              <a:rPr lang="ko-KR" altLang="en-US" sz="1200" dirty="0"/>
              <a:t>함수는 </a:t>
            </a:r>
            <a:r>
              <a:rPr lang="en-US" altLang="ko-KR" sz="1200" dirty="0" err="1"/>
              <a:t>mnist</a:t>
            </a:r>
            <a:r>
              <a:rPr lang="en-US" altLang="ko-KR" sz="1200" dirty="0"/>
              <a:t>  </a:t>
            </a:r>
            <a:r>
              <a:rPr lang="ko-KR" altLang="en-US" sz="1200" dirty="0"/>
              <a:t>데이터를 </a:t>
            </a:r>
            <a:r>
              <a:rPr lang="en-US" altLang="ko-KR" sz="1200" dirty="0"/>
              <a:t>(</a:t>
            </a:r>
            <a:r>
              <a:rPr lang="ko-KR" altLang="en-US" sz="1200" dirty="0"/>
              <a:t>훈련 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훈련 레이블</a:t>
            </a:r>
            <a:r>
              <a:rPr lang="en-US" altLang="ko-KR" sz="1200" dirty="0"/>
              <a:t>),(</a:t>
            </a:r>
            <a:r>
              <a:rPr lang="ko-KR" altLang="en-US" sz="1200" dirty="0" err="1"/>
              <a:t>시험이미지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시험레이블</a:t>
            </a:r>
            <a:r>
              <a:rPr lang="en-US" altLang="ko-KR" sz="1200" dirty="0"/>
              <a:t>) </a:t>
            </a:r>
            <a:r>
              <a:rPr lang="ko-KR" altLang="en-US" sz="1200" dirty="0"/>
              <a:t>형식으로 반환</a:t>
            </a:r>
            <a:endParaRPr lang="en-US" altLang="ko-KR" sz="1200" dirty="0"/>
          </a:p>
          <a:p>
            <a:r>
              <a:rPr lang="ko-KR" altLang="en-US" sz="1200" dirty="0"/>
              <a:t>인수로는 </a:t>
            </a:r>
            <a:r>
              <a:rPr lang="en-US" altLang="ko-KR" sz="1200" dirty="0"/>
              <a:t>normalize, flatten, </a:t>
            </a:r>
            <a:r>
              <a:rPr lang="en-US" altLang="ko-KR" sz="1200" dirty="0" err="1"/>
              <a:t>one_hot_label</a:t>
            </a:r>
            <a:r>
              <a:rPr lang="en-US" altLang="ko-KR" sz="1200" dirty="0"/>
              <a:t> </a:t>
            </a:r>
            <a:r>
              <a:rPr lang="ko-KR" altLang="en-US" sz="1200" dirty="0"/>
              <a:t>세가지를 설정할 수 있음</a:t>
            </a:r>
            <a:r>
              <a:rPr lang="en-US" altLang="ko-KR" sz="1200" dirty="0"/>
              <a:t>, </a:t>
            </a:r>
            <a:r>
              <a:rPr lang="ko-KR" altLang="en-US" sz="1200" dirty="0"/>
              <a:t>세 인수 모두 </a:t>
            </a:r>
            <a:r>
              <a:rPr lang="en-US" altLang="ko-KR" sz="1200" dirty="0"/>
              <a:t>bool</a:t>
            </a:r>
            <a:r>
              <a:rPr lang="ko-KR" altLang="en-US" sz="1200" dirty="0"/>
              <a:t>값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첫 번째 인수인 </a:t>
            </a:r>
            <a:r>
              <a:rPr lang="en-US" altLang="ko-KR" sz="1200" b="1" dirty="0"/>
              <a:t>normalize</a:t>
            </a:r>
            <a:r>
              <a:rPr lang="ko-KR" altLang="en-US" sz="1200" dirty="0"/>
              <a:t>는 입력 이미지 </a:t>
            </a:r>
            <a:r>
              <a:rPr lang="ko-KR" altLang="en-US" sz="1200" dirty="0" err="1"/>
              <a:t>픽셀값을</a:t>
            </a:r>
            <a:r>
              <a:rPr lang="ko-KR" altLang="en-US" sz="1200" dirty="0"/>
              <a:t> </a:t>
            </a:r>
            <a:r>
              <a:rPr lang="en-US" altLang="ko-KR" sz="1200" dirty="0"/>
              <a:t>0.0~1.0 </a:t>
            </a:r>
            <a:r>
              <a:rPr lang="ko-KR" altLang="en-US" sz="1200" dirty="0"/>
              <a:t>사이의 값으로 정규화로 정함</a:t>
            </a:r>
            <a:r>
              <a:rPr lang="en-US" altLang="ko-KR" sz="1200" dirty="0"/>
              <a:t>, false</a:t>
            </a:r>
            <a:r>
              <a:rPr lang="ko-KR" altLang="en-US" sz="1200" dirty="0"/>
              <a:t>로 설정하면 입력 이미지의 값은 원래 값 그대로 </a:t>
            </a:r>
            <a:r>
              <a:rPr lang="en-US" altLang="ko-KR" sz="1200" dirty="0"/>
              <a:t>0~255 </a:t>
            </a:r>
            <a:r>
              <a:rPr lang="ko-KR" altLang="en-US" sz="1200" dirty="0"/>
              <a:t>사이의 값을 유지 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b="1" dirty="0"/>
              <a:t>flatten</a:t>
            </a:r>
            <a:r>
              <a:rPr lang="en-US" altLang="ko-KR" sz="1200" dirty="0"/>
              <a:t>  </a:t>
            </a:r>
            <a:r>
              <a:rPr lang="ko-KR" altLang="en-US" sz="1200" dirty="0"/>
              <a:t>인수는 </a:t>
            </a:r>
            <a:r>
              <a:rPr lang="ko-KR" altLang="en-US" sz="1200" dirty="0" err="1"/>
              <a:t>입력이미지를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차원 배열로 만들지 정함</a:t>
            </a:r>
            <a:endParaRPr lang="en-US" altLang="ko-KR" sz="1200" dirty="0"/>
          </a:p>
          <a:p>
            <a:r>
              <a:rPr lang="en-US" altLang="ko-KR" sz="1200" dirty="0"/>
              <a:t>false</a:t>
            </a:r>
            <a:r>
              <a:rPr lang="ko-KR" altLang="en-US" sz="1200" dirty="0"/>
              <a:t>로 설정하면 입력 이미지를 </a:t>
            </a:r>
            <a:r>
              <a:rPr lang="en-US" altLang="ko-KR" sz="1200" dirty="0"/>
              <a:t>1*28*28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차원 배열</a:t>
            </a:r>
            <a:endParaRPr lang="en-US" altLang="ko-KR" sz="1200" dirty="0"/>
          </a:p>
          <a:p>
            <a:r>
              <a:rPr lang="en-US" altLang="ko-KR" sz="1200" dirty="0"/>
              <a:t>True </a:t>
            </a:r>
            <a:r>
              <a:rPr lang="ko-KR" altLang="en-US" sz="1200" dirty="0"/>
              <a:t>로 설정하면 </a:t>
            </a:r>
            <a:r>
              <a:rPr lang="en-US" altLang="ko-KR" sz="1200" dirty="0"/>
              <a:t>784</a:t>
            </a:r>
            <a:r>
              <a:rPr lang="ko-KR" altLang="en-US" sz="1200" dirty="0"/>
              <a:t>개의 원소로 이뤄진 </a:t>
            </a:r>
            <a:r>
              <a:rPr lang="en-US" altLang="ko-KR" sz="1200" dirty="0"/>
              <a:t>1</a:t>
            </a:r>
            <a:r>
              <a:rPr lang="ko-KR" altLang="en-US" sz="1200" dirty="0"/>
              <a:t>차원 배열로 저장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One hot label</a:t>
            </a:r>
            <a:r>
              <a:rPr lang="ko-KR" altLang="en-US" sz="1200" dirty="0"/>
              <a:t>은 레이블을 원 핫 인코딩 형태로 저장할지 정함</a:t>
            </a:r>
            <a:endParaRPr lang="en-US" altLang="ko-KR" sz="1200" dirty="0"/>
          </a:p>
          <a:p>
            <a:r>
              <a:rPr lang="en-US" altLang="ko-KR" sz="1200" dirty="0"/>
              <a:t>[0,0,1,0,0,0,0,0,0,0]</a:t>
            </a:r>
            <a:r>
              <a:rPr lang="ko-KR" altLang="en-US" sz="1200" dirty="0"/>
              <a:t>처럼 정답을 뜻하는 원소만 </a:t>
            </a:r>
            <a:r>
              <a:rPr lang="en-US" altLang="ko-KR" sz="1200" dirty="0"/>
              <a:t>1</a:t>
            </a:r>
            <a:r>
              <a:rPr lang="ko-KR" altLang="en-US" sz="1200" dirty="0"/>
              <a:t>이고 나머지는 모두 </a:t>
            </a:r>
            <a:r>
              <a:rPr lang="en-US" altLang="ko-KR" sz="1200" dirty="0"/>
              <a:t>0</a:t>
            </a:r>
            <a:r>
              <a:rPr lang="ko-KR" altLang="en-US" sz="1200" dirty="0"/>
              <a:t>인 배열</a:t>
            </a:r>
            <a:endParaRPr lang="en-US" altLang="ko-KR" sz="1200" dirty="0"/>
          </a:p>
          <a:p>
            <a:r>
              <a:rPr lang="en-US" altLang="ko-KR" sz="1200" dirty="0" err="1"/>
              <a:t>one_hot_label</a:t>
            </a:r>
            <a:r>
              <a:rPr lang="ko-KR" altLang="en-US" sz="1200" dirty="0"/>
              <a:t>이 </a:t>
            </a:r>
            <a:r>
              <a:rPr lang="en-US" altLang="ko-KR" sz="1200" dirty="0"/>
              <a:t>false</a:t>
            </a:r>
            <a:r>
              <a:rPr lang="ko-KR" altLang="en-US" sz="1200" dirty="0"/>
              <a:t>면 </a:t>
            </a:r>
            <a:r>
              <a:rPr lang="en-US" altLang="ko-KR" sz="1200" dirty="0"/>
              <a:t>7,2</a:t>
            </a:r>
            <a:r>
              <a:rPr lang="ko-KR" altLang="en-US" sz="1200" dirty="0"/>
              <a:t>와 같이 숫자 형태의 레이블을 정하고  </a:t>
            </a:r>
            <a:r>
              <a:rPr lang="en-US" altLang="ko-KR" sz="1200" dirty="0"/>
              <a:t>True</a:t>
            </a:r>
            <a:r>
              <a:rPr lang="ko-KR" altLang="en-US" sz="1200" dirty="0" err="1"/>
              <a:t>일때는</a:t>
            </a:r>
            <a:r>
              <a:rPr lang="ko-KR" altLang="en-US" sz="1200" dirty="0"/>
              <a:t> 레이블을 원 핫 인코딩하여 저장한다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008DE-FF9D-8CFC-75FB-2F7671C47785}"/>
              </a:ext>
            </a:extLst>
          </p:cNvPr>
          <p:cNvSpPr txBox="1"/>
          <p:nvPr/>
        </p:nvSpPr>
        <p:spPr>
          <a:xfrm>
            <a:off x="4528969" y="4916245"/>
            <a:ext cx="387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읽어드린 이미지는 </a:t>
            </a:r>
            <a:r>
              <a:rPr lang="en-US" altLang="ko-KR" sz="1400" dirty="0"/>
              <a:t>1</a:t>
            </a:r>
            <a:r>
              <a:rPr lang="ko-KR" altLang="en-US" sz="1400" dirty="0"/>
              <a:t>차원 </a:t>
            </a:r>
            <a:r>
              <a:rPr lang="ko-KR" altLang="en-US" sz="1400" dirty="0" err="1"/>
              <a:t>넘파이</a:t>
            </a:r>
            <a:r>
              <a:rPr lang="ko-KR" altLang="en-US" sz="1400" dirty="0"/>
              <a:t> 배열로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E687B-1C79-6353-2920-445479AC30A4}"/>
              </a:ext>
            </a:extLst>
          </p:cNvPr>
          <p:cNvSpPr txBox="1"/>
          <p:nvPr/>
        </p:nvSpPr>
        <p:spPr>
          <a:xfrm>
            <a:off x="2976281" y="3359161"/>
            <a:ext cx="3878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넘파이로</a:t>
            </a:r>
            <a:r>
              <a:rPr lang="ko-KR" altLang="en-US" sz="1400" dirty="0"/>
              <a:t> 저장된 이미지 데이터를 </a:t>
            </a:r>
            <a:r>
              <a:rPr lang="en-US" altLang="ko-KR" sz="1400" dirty="0"/>
              <a:t>PIL</a:t>
            </a:r>
            <a:r>
              <a:rPr lang="ko-KR" altLang="en-US" sz="1400" dirty="0"/>
              <a:t>용 데이터 객체로 변환해야 하면 이 변환은 </a:t>
            </a:r>
            <a:r>
              <a:rPr lang="en-US" altLang="ko-KR" sz="1400" dirty="0" err="1"/>
              <a:t>Image.fromarray</a:t>
            </a:r>
            <a:r>
              <a:rPr lang="en-US" altLang="ko-KR" sz="1400" dirty="0"/>
              <a:t>()</a:t>
            </a:r>
            <a:r>
              <a:rPr lang="ko-KR" altLang="en-US" sz="1400" dirty="0"/>
              <a:t>가 수행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BFF12-6D09-D2E8-CC68-88722F96B804}"/>
              </a:ext>
            </a:extLst>
          </p:cNvPr>
          <p:cNvSpPr/>
          <p:nvPr/>
        </p:nvSpPr>
        <p:spPr>
          <a:xfrm>
            <a:off x="1742739" y="4200861"/>
            <a:ext cx="1194099" cy="204395"/>
          </a:xfrm>
          <a:prstGeom prst="rect">
            <a:avLst/>
          </a:prstGeom>
          <a:noFill/>
          <a:ln>
            <a:solidFill>
              <a:srgbClr val="EF2D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43A67B-0439-5759-A916-2C15693BD01A}"/>
              </a:ext>
            </a:extLst>
          </p:cNvPr>
          <p:cNvSpPr/>
          <p:nvPr/>
        </p:nvSpPr>
        <p:spPr>
          <a:xfrm>
            <a:off x="4464424" y="4753069"/>
            <a:ext cx="1124174" cy="204395"/>
          </a:xfrm>
          <a:prstGeom prst="rect">
            <a:avLst/>
          </a:prstGeom>
          <a:noFill/>
          <a:ln>
            <a:solidFill>
              <a:srgbClr val="EF2D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722763-62D2-E7FC-61C0-D6A4B32DAF4C}"/>
              </a:ext>
            </a:extLst>
          </p:cNvPr>
          <p:cNvSpPr/>
          <p:nvPr/>
        </p:nvSpPr>
        <p:spPr>
          <a:xfrm>
            <a:off x="1145689" y="5999203"/>
            <a:ext cx="1473798" cy="204395"/>
          </a:xfrm>
          <a:prstGeom prst="rect">
            <a:avLst/>
          </a:prstGeom>
          <a:noFill/>
          <a:ln>
            <a:solidFill>
              <a:srgbClr val="EF2D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1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932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배달의민족 도현</vt:lpstr>
      <vt:lpstr>Arial</vt:lpstr>
      <vt:lpstr>Cambria Math</vt:lpstr>
      <vt:lpstr>Consolas</vt:lpstr>
      <vt:lpstr>Wingdings</vt:lpstr>
      <vt:lpstr>Office 테마</vt:lpstr>
      <vt:lpstr>신경망 요약</vt:lpstr>
      <vt:lpstr>PowerPoint 프레젠테이션</vt:lpstr>
      <vt:lpstr>신경망에서의 행렬 곱</vt:lpstr>
      <vt:lpstr>각 층의 신호 전달 구현하기(1)</vt:lpstr>
      <vt:lpstr>각 층의 신호 전달 구현하기(2)</vt:lpstr>
      <vt:lpstr>구현정리</vt:lpstr>
      <vt:lpstr>항등함수와 소프트맥스 함수 구현</vt:lpstr>
      <vt:lpstr>소프트맥스 함수의 특징</vt:lpstr>
      <vt:lpstr>손글씨 숫자 인식</vt:lpstr>
      <vt:lpstr>신경망의 추론 처리</vt:lpstr>
      <vt:lpstr>배치처리(1)</vt:lpstr>
      <vt:lpstr>배치처리(2)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SooHwan</dc:creator>
  <cp:lastModifiedBy>김가영</cp:lastModifiedBy>
  <cp:revision>42</cp:revision>
  <dcterms:created xsi:type="dcterms:W3CDTF">2019-06-24T05:01:53Z</dcterms:created>
  <dcterms:modified xsi:type="dcterms:W3CDTF">2024-03-20T04:42:09Z</dcterms:modified>
</cp:coreProperties>
</file>