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1" r:id="rId1"/>
  </p:sldMasterIdLst>
  <p:notesMasterIdLst>
    <p:notesMasterId r:id="rId48"/>
  </p:notesMasterIdLst>
  <p:sldIdLst>
    <p:sldId id="256" r:id="rId2"/>
    <p:sldId id="258" r:id="rId3"/>
    <p:sldId id="261" r:id="rId4"/>
    <p:sldId id="260" r:id="rId5"/>
    <p:sldId id="259" r:id="rId6"/>
    <p:sldId id="262" r:id="rId7"/>
    <p:sldId id="264" r:id="rId8"/>
    <p:sldId id="265" r:id="rId9"/>
    <p:sldId id="275" r:id="rId10"/>
    <p:sldId id="266" r:id="rId11"/>
    <p:sldId id="267" r:id="rId12"/>
    <p:sldId id="268" r:id="rId13"/>
    <p:sldId id="285" r:id="rId14"/>
    <p:sldId id="321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5" r:id="rId32"/>
    <p:sldId id="306" r:id="rId33"/>
    <p:sldId id="318" r:id="rId34"/>
    <p:sldId id="319" r:id="rId35"/>
    <p:sldId id="320" r:id="rId36"/>
    <p:sldId id="311" r:id="rId37"/>
    <p:sldId id="304" r:id="rId38"/>
    <p:sldId id="307" r:id="rId39"/>
    <p:sldId id="313" r:id="rId40"/>
    <p:sldId id="312" r:id="rId41"/>
    <p:sldId id="308" r:id="rId42"/>
    <p:sldId id="315" r:id="rId43"/>
    <p:sldId id="314" r:id="rId44"/>
    <p:sldId id="309" r:id="rId45"/>
    <p:sldId id="310" r:id="rId46"/>
    <p:sldId id="316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25111"/>
    <a:srgbClr val="286014"/>
    <a:srgbClr val="2A6416"/>
    <a:srgbClr val="A9E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48" autoAdjust="0"/>
    <p:restoredTop sz="92931" autoAdjust="0"/>
  </p:normalViewPr>
  <p:slideViewPr>
    <p:cSldViewPr snapToGrid="0">
      <p:cViewPr>
        <p:scale>
          <a:sx n="90" d="100"/>
          <a:sy n="90" d="100"/>
        </p:scale>
        <p:origin x="1544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66" d="100"/>
        <a:sy n="66" d="100"/>
      </p:scale>
      <p:origin x="0" y="708"/>
    </p:cViewPr>
  </p:sorterViewPr>
  <p:notesViewPr>
    <p:cSldViewPr snapToGrid="0">
      <p:cViewPr varScale="1">
        <p:scale>
          <a:sx n="61" d="100"/>
          <a:sy n="61" d="100"/>
        </p:scale>
        <p:origin x="-2381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C28DD30-7006-4638-A5CA-347955A026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CAC899-33F3-450C-9CA0-F3F7EC52BA7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92678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758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ED2891-A3CB-46CD-94C1-14246B842929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1808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861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7821B8-D1A3-4826-BD57-6D603EA11834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3037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963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D2C05-C142-488B-8514-3CAA86831D28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419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(S contains R) = !x y. R x y ==&gt; S x y</a:t>
            </a:r>
          </a:p>
          <a:p>
            <a:endParaRPr lang="en-US" smtClean="0"/>
          </a:p>
          <a:p>
            <a:r>
              <a:rPr lang="en-US" smtClean="0"/>
              <a:t>RTclosure R x y = !S. S contains R /\ isRelfexive S /\ isTransitive S ==&gt; S x y</a:t>
            </a:r>
          </a:p>
          <a:p>
            <a:endParaRPr lang="en-US" smtClean="0"/>
          </a:p>
          <a:p>
            <a:r>
              <a:rPr lang="en-US" smtClean="0"/>
              <a:t>Always have a solution if the domains of x,y are not empty.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3152B-F178-4A9D-966B-B7ADFC72C83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2157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475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2B6E6-0E3F-467E-BF35-E7B35C853A1A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994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A56E7-C3C5-407C-AC1E-68F47AC12B1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09189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399BC-7CEE-4DF1-A890-A68A90F804C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78308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3876C-8E66-40A8-82B1-F60D835F18DC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10941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75C8A5-E458-4AB9-A77B-026135C59A6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3721735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3E371-5BA4-49F4-9926-78E6EAA9649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945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86829-50A3-47AD-9170-3588AC1ACF1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67723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9AF95-4E02-43E3-8310-25317CCBDFA7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96243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BA6D0-82BE-4907-904B-3D42B43A4D46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968336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4AA41-C426-4704-B9FD-C967D626B63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517054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BE54C1-AA85-410E-AC1A-B87755D173A6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42414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2ECE80-180F-4620-9DCC-3B3860B30A1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914391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8602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C984C-D8B2-4FC6-BEAD-34B75DF51CEC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4159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 smtClean="0"/>
          </a:p>
        </p:txBody>
      </p:sp>
      <p:sp>
        <p:nvSpPr>
          <p:cNvPr id="8704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D14BD-06F3-46AD-BE18-DA90B513D3B0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8862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8806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D79B6-3386-4C5E-8C66-8BB816FC4C2B}" type="slidenum">
              <a:rPr lang="en-US" smtClean="0"/>
              <a:pPr/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144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00073-4E7F-4F18-B076-E829E6DE1714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786384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FA791-8939-4FA5-80B5-45A81345FEA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94929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02E64-121A-4DE0-992F-6C08446990D9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431882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168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638C9-8681-47B7-B5A1-0EC8794B8376}" type="slidenum">
              <a:rPr lang="en-US" smtClean="0"/>
              <a:pPr/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6096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270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C08826-924C-4205-9E86-C5BF4F7865FD}" type="slidenum">
              <a:rPr lang="en-US" smtClean="0"/>
              <a:pPr/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3926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73732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1D6ED-5788-436C-9A99-43AA0D27AB21}" type="slidenum">
              <a:rPr lang="en-US" smtClean="0"/>
              <a:pPr/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5609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367B4-1720-4DC9-B67A-9F75562DA05E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2938" y="457200"/>
            <a:ext cx="4572001" cy="342900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6019800" cy="4648200"/>
          </a:xfrm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014620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4E8539-7904-41B7-949A-EC3D248725B9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2938" y="457200"/>
            <a:ext cx="4572001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6019800" cy="4648200"/>
          </a:xfrm>
          <a:noFill/>
          <a:ln/>
        </p:spPr>
        <p:txBody>
          <a:bodyPr/>
          <a:lstStyle/>
          <a:p>
            <a:r>
              <a:rPr lang="en-US" dirty="0" smtClean="0">
                <a:cs typeface="Arial" charset="0"/>
              </a:rPr>
              <a:t>FULL_SIMP_TAC </a:t>
            </a:r>
            <a:r>
              <a:rPr lang="en-US" dirty="0" smtClean="0">
                <a:cs typeface="Arial" charset="0"/>
                <a:sym typeface="Wingdings"/>
              </a:rPr>
              <a:t> simplifies </a:t>
            </a:r>
            <a:r>
              <a:rPr lang="en-US" dirty="0" err="1" smtClean="0">
                <a:cs typeface="Arial" charset="0"/>
                <a:sym typeface="Wingdings"/>
              </a:rPr>
              <a:t>concl</a:t>
            </a:r>
            <a:r>
              <a:rPr lang="en-US" dirty="0" smtClean="0">
                <a:cs typeface="Arial" charset="0"/>
                <a:sym typeface="Wingdings"/>
              </a:rPr>
              <a:t> as well as </a:t>
            </a:r>
            <a:r>
              <a:rPr lang="en-US" dirty="0" err="1" smtClean="0">
                <a:cs typeface="Arial" charset="0"/>
                <a:sym typeface="Wingdings"/>
              </a:rPr>
              <a:t>amsl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593014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0710E-B277-4107-B7AA-8764902AD021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642938" y="457200"/>
            <a:ext cx="4572001" cy="3429000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6019800" cy="4648200"/>
          </a:xfrm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1197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1E673-99CD-4118-9746-D86C505BB0B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95057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A1988-2F00-4124-81CE-84A8C30C93E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3488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246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A181B2-4BD3-45E3-9AA2-3B23F11C1387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0527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4516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48894-7CE0-483C-A4E3-AF503DD54C69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5890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5540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EC018-08F9-437A-87A3-37BF775A6EEE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69167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65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5D51B-A30C-48DD-9766-3B694D30F26A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86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8553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16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480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4D85F-9353-44BE-B417-24D565C30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4955"/>
          </a:xfr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rgbClr val="C00000">
                  <a:alpha val="27000"/>
                  <a:lumMod val="66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621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945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294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5693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5337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58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41342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602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7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2.png"/><Relationship Id="rId15" Type="http://schemas.microsoft.com/office/2007/relationships/hdphoto" Target="../media/hdphoto1.wdp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8-11-2009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3F6EA52-9502-4E9F-BCE6-DB43CD836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wishnu@cs.uu.n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1814512"/>
            <a:ext cx="7716838" cy="2114551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THE </a:t>
            </a:r>
            <a:r>
              <a:rPr dirty="0" smtClean="0"/>
              <a:t>Theorem </a:t>
            </a:r>
            <a:r>
              <a:rPr dirty="0" smtClean="0"/>
              <a:t>Prover </a:t>
            </a:r>
            <a:r>
              <a:rPr dirty="0" smtClean="0"/>
              <a:t>HOL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z="4400" dirty="0" smtClean="0"/>
              <a:t>overview</a:t>
            </a:r>
            <a:endParaRPr sz="44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5086349"/>
            <a:ext cx="5797550" cy="1204913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sz="2400" dirty="0" err="1" smtClean="0"/>
              <a:t>Wishnu</a:t>
            </a:r>
            <a:r>
              <a:rPr lang="en-US" sz="2400" dirty="0" smtClean="0"/>
              <a:t> </a:t>
            </a:r>
            <a:r>
              <a:rPr lang="en-US" sz="2400" dirty="0" err="1" smtClean="0"/>
              <a:t>Prasetya</a:t>
            </a:r>
            <a:endParaRPr lang="en-US" sz="1800" dirty="0" smtClean="0">
              <a:hlinkClick r:id="rId3"/>
            </a:endParaRPr>
          </a:p>
          <a:p>
            <a:pPr algn="r" eaLnBrk="1" hangingPunct="1">
              <a:lnSpc>
                <a:spcPct val="80000"/>
              </a:lnSpc>
            </a:pPr>
            <a:r>
              <a:rPr lang="en-US" sz="1600" dirty="0" err="1" smtClean="0">
                <a:solidFill>
                  <a:schemeClr val="accent2"/>
                </a:solidFill>
              </a:rPr>
              <a:t>www.cs.uu.nl</a:t>
            </a:r>
            <a:r>
              <a:rPr lang="en-US" sz="1600" dirty="0" smtClean="0">
                <a:solidFill>
                  <a:schemeClr val="accent2"/>
                </a:solidFill>
              </a:rPr>
              <a:t>/docs/</a:t>
            </a:r>
            <a:r>
              <a:rPr lang="en-US" sz="1600" dirty="0" err="1" smtClean="0">
                <a:solidFill>
                  <a:schemeClr val="accent2"/>
                </a:solidFill>
              </a:rPr>
              <a:t>vakken</a:t>
            </a:r>
            <a:r>
              <a:rPr lang="en-US" sz="1600" dirty="0" smtClean="0">
                <a:solidFill>
                  <a:schemeClr val="accent2"/>
                </a:solidFill>
              </a:rPr>
              <a:t>/</a:t>
            </a:r>
            <a:r>
              <a:rPr lang="en-US" sz="1600" dirty="0" err="1" smtClean="0">
                <a:solidFill>
                  <a:schemeClr val="accent2"/>
                </a:solidFill>
              </a:rPr>
              <a:t>pv</a:t>
            </a:r>
            <a:endParaRPr lang="en-US" sz="1600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Core syntax of HOL</a:t>
            </a:r>
          </a:p>
        </p:txBody>
      </p:sp>
      <p:sp>
        <p:nvSpPr>
          <p:cNvPr id="1843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Core syntax is that of </a:t>
            </a:r>
            <a:r>
              <a:rPr lang="en-US" dirty="0" smtClean="0">
                <a:cs typeface="Arial" charset="0"/>
              </a:rPr>
              <a:t>simply </a:t>
            </a:r>
            <a:r>
              <a:rPr lang="en-US" dirty="0" smtClean="0">
                <a:cs typeface="Arial" charset="0"/>
              </a:rPr>
              <a:t>typed </a:t>
            </a:r>
            <a:r>
              <a:rPr lang="en-US" dirty="0" smtClean="0">
                <a:cs typeface="Arial" charset="0"/>
                <a:sym typeface="Symbol" pitchFamily="18" charset="2"/>
              </a:rPr>
              <a:t>-calculus:</a:t>
            </a:r>
          </a:p>
          <a:p>
            <a:pPr eaLnBrk="1" hangingPunct="1"/>
            <a:endParaRPr lang="en-US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dirty="0" smtClean="0">
              <a:cs typeface="Arial" charset="0"/>
              <a:sym typeface="Symbol" pitchFamily="18" charset="2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Terms are typed.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We usually interact on its extended syntax, but all extensions are actually built on this core syntax.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FC16E-8C90-4171-9402-85E6019AD1A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26506" y="2124633"/>
            <a:ext cx="4090987" cy="1570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term  ::=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|  const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|  term  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  </a:t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|  \ var.  term</a:t>
            </a:r>
          </a:p>
          <a:p>
            <a:pPr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           |  term :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/>
              <a:t>Primitive: </a:t>
            </a:r>
            <a:r>
              <a:rPr lang="en-US" dirty="0" err="1" smtClean="0"/>
              <a:t>bool</a:t>
            </a:r>
            <a:r>
              <a:rPr lang="en-US" dirty="0" smtClean="0"/>
              <a:t>, num, </a:t>
            </a:r>
            <a:r>
              <a:rPr lang="en-US" dirty="0" err="1" smtClean="0"/>
              <a:t>int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Product, e.g.:   (1,2)  is a term of type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num#num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List, e.g.: [1;2;3] is a term of type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Function, e.g.:   (\x. x+1) is a term of type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num-&gt;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num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Type variables, e.g.: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(\x. x) is a term of type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‘a -&gt; ‘a</a:t>
            </a:r>
          </a:p>
          <a:p>
            <a:pPr eaLnBrk="1" hangingPunct="1">
              <a:defRPr/>
            </a:pP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You can define new types.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C67974-B391-4EA2-AD40-DD16E2ED944A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Extended syntax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799" y="1383957"/>
            <a:ext cx="7929563" cy="462142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Boolean operators</a:t>
            </a:r>
            <a:r>
              <a:rPr lang="en-US" dirty="0" smtClean="0">
                <a:cs typeface="Arial" charset="0"/>
              </a:rPr>
              <a:t>: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~</a:t>
            </a:r>
            <a:r>
              <a:rPr lang="en-US" dirty="0" smtClean="0">
                <a:cs typeface="Arial" charset="0"/>
              </a:rPr>
              <a:t>p ,    p /\ q ,    p \/ q ,    p ==&gt; </a:t>
            </a:r>
            <a:r>
              <a:rPr lang="en-US" dirty="0" smtClean="0">
                <a:cs typeface="Arial" charset="0"/>
              </a:rPr>
              <a:t>q</a:t>
            </a: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Quantifications: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// ! =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  <a:sym typeface="Symbol"/>
              </a:rPr>
              <a:t>,   ? =  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	(</a:t>
            </a:r>
            <a:r>
              <a:rPr lang="en-US" b="1" dirty="0" smtClean="0">
                <a:cs typeface="Arial" charset="0"/>
              </a:rPr>
              <a:t>!</a:t>
            </a:r>
            <a:r>
              <a:rPr lang="en-US" dirty="0" smtClean="0">
                <a:cs typeface="Arial" charset="0"/>
              </a:rPr>
              <a:t>x. f x = x) ,    (</a:t>
            </a:r>
            <a:r>
              <a:rPr lang="en-US" b="1" dirty="0" smtClean="0">
                <a:cs typeface="Arial" charset="0"/>
              </a:rPr>
              <a:t>?</a:t>
            </a:r>
            <a:r>
              <a:rPr lang="en-US" dirty="0" smtClean="0">
                <a:cs typeface="Arial" charset="0"/>
              </a:rPr>
              <a:t>x. f x = x)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Conditional:</a:t>
            </a:r>
            <a:r>
              <a:rPr lang="en-US" dirty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</a:rPr>
              <a:t>if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... </a:t>
            </a:r>
            <a:r>
              <a:rPr lang="en-US" b="1" dirty="0" smtClean="0">
                <a:cs typeface="Arial" charset="0"/>
              </a:rPr>
              <a:t>then</a:t>
            </a:r>
            <a:r>
              <a:rPr lang="en-US" dirty="0" smtClean="0">
                <a:cs typeface="Arial" charset="0"/>
              </a:rPr>
              <a:t> ... </a:t>
            </a:r>
            <a:r>
              <a:rPr lang="en-US" b="1" dirty="0" smtClean="0">
                <a:cs typeface="Arial" charset="0"/>
              </a:rPr>
              <a:t>else</a:t>
            </a:r>
            <a:r>
              <a:rPr lang="en-US" dirty="0" smtClean="0">
                <a:cs typeface="Arial" charset="0"/>
              </a:rPr>
              <a:t> ...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// alternatively  g -&gt; e1 |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Arial" charset="0"/>
              </a:rPr>
              <a:t>e2</a:t>
            </a: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dirty="0" err="1" smtClean="0">
                <a:cs typeface="Arial" charset="0"/>
              </a:rPr>
              <a:t>Tuples</a:t>
            </a:r>
            <a:r>
              <a:rPr lang="en-US" dirty="0" smtClean="0">
                <a:cs typeface="Arial" charset="0"/>
              </a:rPr>
              <a:t> and lists  </a:t>
            </a:r>
            <a:r>
              <a:rPr lang="en-US" dirty="0" smtClean="0">
                <a:cs typeface="Arial" charset="0"/>
                <a:sym typeface="Wingdings" pitchFamily="2" charset="2"/>
              </a:rPr>
              <a:t> you have seen.</a:t>
            </a:r>
          </a:p>
          <a:p>
            <a:pPr eaLnBrk="1" hangingPunct="1">
              <a:defRPr/>
            </a:pPr>
            <a:r>
              <a:rPr lang="en-US" dirty="0" smtClean="0">
                <a:cs typeface="Arial" charset="0"/>
                <a:sym typeface="Wingdings" pitchFamily="2" charset="2"/>
              </a:rPr>
              <a:t>Sets, e.g. {1,2,3}   encoded as </a:t>
            </a:r>
            <a:r>
              <a:rPr lang="en-US" dirty="0" err="1" smtClean="0">
                <a:cs typeface="Arial" charset="0"/>
                <a:sym typeface="Wingdings" pitchFamily="2" charset="2"/>
              </a:rPr>
              <a:t>int</a:t>
            </a:r>
            <a:r>
              <a:rPr lang="en-US" dirty="0" smtClean="0">
                <a:cs typeface="Arial" charset="0"/>
                <a:sym typeface="Wingdings" pitchFamily="2" charset="2"/>
              </a:rPr>
              <a:t>-&gt;</a:t>
            </a:r>
            <a:r>
              <a:rPr lang="en-US" dirty="0" err="1" smtClean="0">
                <a:cs typeface="Arial" charset="0"/>
                <a:sym typeface="Wingdings" pitchFamily="2" charset="2"/>
              </a:rPr>
              <a:t>bool</a:t>
            </a:r>
            <a:r>
              <a:rPr lang="en-US" dirty="0" smtClean="0">
                <a:cs typeface="Arial" charset="0"/>
                <a:sym typeface="Wingdings" pitchFamily="2" charset="2"/>
              </a:rPr>
              <a:t>.</a:t>
            </a:r>
          </a:p>
          <a:p>
            <a:pPr eaLnBrk="1" hangingPunct="1">
              <a:defRPr/>
            </a:pPr>
            <a:r>
              <a:rPr lang="en-US" dirty="0" smtClean="0">
                <a:cs typeface="Arial" charset="0"/>
                <a:sym typeface="Wingdings" pitchFamily="2" charset="2"/>
              </a:rPr>
              <a:t>You can define your own constants, operators, quantifiers etc.</a:t>
            </a: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3ECF6-AB17-4FCB-9D4F-F24D37344B1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modeling in HOL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Define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`double x = x + x`  </a:t>
            </a:r>
            <a:r>
              <a:rPr lang="en-US" dirty="0" smtClean="0"/>
              <a:t>;</a:t>
            </a:r>
          </a:p>
          <a:p>
            <a:pPr>
              <a:defRPr/>
            </a:pPr>
            <a:endParaRPr lang="en-US" dirty="0" smtClean="0"/>
          </a:p>
          <a:p>
            <a:r>
              <a:rPr lang="en-US" dirty="0" smtClean="0"/>
              <a:t>Define `(</a:t>
            </a:r>
            <a:r>
              <a:rPr lang="en-US" dirty="0" smtClean="0">
                <a:solidFill>
                  <a:srgbClr val="C00000"/>
                </a:solidFill>
              </a:rPr>
              <a:t>sum [ ] = 0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         /\ </a:t>
            </a:r>
            <a:br>
              <a:rPr lang="en-US" dirty="0" smtClean="0"/>
            </a:br>
            <a:r>
              <a:rPr lang="en-US" dirty="0" smtClean="0"/>
              <a:t>             (</a:t>
            </a:r>
            <a:r>
              <a:rPr lang="en-US" dirty="0" smtClean="0">
                <a:solidFill>
                  <a:srgbClr val="C00000"/>
                </a:solidFill>
              </a:rPr>
              <a:t>sum (x::s) = x + sum s</a:t>
            </a:r>
            <a:r>
              <a:rPr lang="en-US" dirty="0" smtClean="0"/>
              <a:t>)` 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Define `(</a:t>
            </a:r>
            <a:r>
              <a:rPr lang="en-US" dirty="0" smtClean="0">
                <a:solidFill>
                  <a:srgbClr val="C00000"/>
                </a:solidFill>
              </a:rPr>
              <a:t>map f [ ] = [ ]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              /\ </a:t>
            </a:r>
            <a:br>
              <a:rPr lang="en-US" dirty="0" smtClean="0"/>
            </a:br>
            <a:r>
              <a:rPr lang="en-US" dirty="0" smtClean="0"/>
              <a:t>             (</a:t>
            </a:r>
            <a:r>
              <a:rPr lang="en-US" dirty="0" smtClean="0">
                <a:solidFill>
                  <a:srgbClr val="C00000"/>
                </a:solidFill>
              </a:rPr>
              <a:t>map f (x::s) =  f x :: map f s</a:t>
            </a:r>
            <a:r>
              <a:rPr lang="en-US" dirty="0" smtClean="0"/>
              <a:t>)`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1E00A-2B7C-446A-A5BE-2FABD97F991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Deep embedding</a:t>
            </a:r>
            <a:r>
              <a:rPr lang="en-US" dirty="0" smtClean="0"/>
              <a:t>: using data type + </a:t>
            </a:r>
            <a:r>
              <a:rPr lang="en-US" dirty="0" err="1" smtClean="0"/>
              <a:t>denotational</a:t>
            </a:r>
            <a:r>
              <a:rPr lang="en-US" dirty="0" smtClean="0"/>
              <a:t> semantic.</a:t>
            </a:r>
          </a:p>
          <a:p>
            <a:pPr>
              <a:defRPr/>
            </a:pPr>
            <a:r>
              <a:rPr lang="en-US" b="1" dirty="0" smtClean="0"/>
              <a:t>Shallow embedding</a:t>
            </a:r>
            <a:r>
              <a:rPr lang="en-US" dirty="0" smtClean="0"/>
              <a:t>: we </a:t>
            </a:r>
            <a:r>
              <a:rPr lang="en-US" b="1" dirty="0"/>
              <a:t>represent</a:t>
            </a:r>
            <a:r>
              <a:rPr lang="en-US" dirty="0"/>
              <a:t> statement constructs with function names. We </a:t>
            </a:r>
            <a:r>
              <a:rPr lang="en-US" b="1" dirty="0" smtClean="0"/>
              <a:t>model what </a:t>
            </a:r>
            <a:r>
              <a:rPr lang="en-US" b="1" dirty="0"/>
              <a:t>they do</a:t>
            </a:r>
            <a:r>
              <a:rPr lang="en-US" dirty="0"/>
              <a:t> in terms of their </a:t>
            </a:r>
            <a:r>
              <a:rPr lang="en-US" dirty="0" err="1"/>
              <a:t>denotational</a:t>
            </a:r>
            <a:r>
              <a:rPr lang="en-US" dirty="0"/>
              <a:t> semantics</a:t>
            </a:r>
            <a:r>
              <a:rPr lang="en-US" dirty="0" smtClean="0"/>
              <a:t>. For example: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r>
              <a:rPr lang="en-US" sz="2400" dirty="0" smtClean="0"/>
              <a:t>Define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`skip state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=   state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`  </a:t>
            </a:r>
            <a:r>
              <a:rPr lang="en-US" sz="2400" dirty="0" smtClean="0"/>
              <a:t>;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Define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`SEQ S</a:t>
            </a:r>
            <a:r>
              <a:rPr lang="en-US" sz="2400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</a:t>
            </a:r>
            <a:r>
              <a:rPr lang="en-US" sz="2400" baseline="-25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state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 =   S</a:t>
            </a:r>
            <a:r>
              <a:rPr lang="en-US" sz="2400" baseline="-25000" dirty="0" smtClean="0">
                <a:solidFill>
                  <a:schemeClr val="accent2">
                    <a:lumMod val="75000"/>
                  </a:schemeClr>
                </a:solidFill>
              </a:rPr>
              <a:t>2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baseline="-25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state)`  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endParaRPr lang="en-US" sz="2400" dirty="0"/>
          </a:p>
          <a:p>
            <a:pPr>
              <a:defRPr/>
            </a:pP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Notice the use of higher order functions</a:t>
            </a:r>
          </a:p>
          <a:p>
            <a:pPr>
              <a:defRPr/>
            </a:pPr>
            <a:r>
              <a:rPr lang="en-US" dirty="0" smtClean="0"/>
              <a:t>So, how do we define GCL’s box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D1E00A-2B7C-446A-A5BE-2FABD97F991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Modeling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279525"/>
            <a:ext cx="8358187" cy="47402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Suppose that you want to prove that skip is “reflexive”, and “;” is “transitive”. First you need to define what such concepts mean. For example: </a:t>
            </a:r>
          </a:p>
          <a:p>
            <a:pPr lvl="1">
              <a:defRPr/>
            </a:pPr>
            <a:r>
              <a:rPr lang="en-US" sz="2400" dirty="0" smtClean="0"/>
              <a:t>Define `</a:t>
            </a:r>
            <a:r>
              <a:rPr lang="en-US" sz="2400" dirty="0" err="1" smtClean="0">
                <a:solidFill>
                  <a:srgbClr val="C00000"/>
                </a:solidFill>
              </a:rPr>
              <a:t>isReflexive</a:t>
            </a:r>
            <a:r>
              <a:rPr lang="en-US" sz="2400" dirty="0" smtClean="0">
                <a:solidFill>
                  <a:srgbClr val="C00000"/>
                </a:solidFill>
              </a:rPr>
              <a:t> R  =  (!x. R x x)</a:t>
            </a:r>
            <a:r>
              <a:rPr lang="en-US" sz="2400" dirty="0" smtClean="0"/>
              <a:t>` ;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(so what is the type of </a:t>
            </a:r>
            <a:r>
              <a:rPr lang="en-US" sz="2400" dirty="0" err="1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isReflexive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?)</a:t>
            </a:r>
          </a:p>
          <a:p>
            <a:pPr lvl="1">
              <a:defRPr/>
            </a:pPr>
            <a:r>
              <a:rPr lang="en-US" sz="2400" dirty="0" smtClean="0"/>
              <a:t>Define `</a:t>
            </a:r>
            <a:r>
              <a:rPr lang="en-US" sz="2400" dirty="0" err="1" smtClean="0">
                <a:solidFill>
                  <a:srgbClr val="C00000"/>
                </a:solidFill>
              </a:rPr>
              <a:t>isTransitive</a:t>
            </a:r>
            <a:r>
              <a:rPr lang="en-US" sz="2400" dirty="0" smtClean="0">
                <a:solidFill>
                  <a:srgbClr val="C00000"/>
                </a:solidFill>
              </a:rPr>
              <a:t> R 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             =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             (!x y z. R x y  /\  R y z   ==&gt;   R x y</a:t>
            </a:r>
            <a:r>
              <a:rPr lang="en-US" sz="2400" dirty="0" smtClean="0"/>
              <a:t>)` ;</a:t>
            </a:r>
          </a:p>
          <a:p>
            <a:pPr lvl="1">
              <a:defRPr/>
            </a:pPr>
            <a:r>
              <a:rPr lang="en-US" sz="2400" dirty="0" smtClean="0"/>
              <a:t>How to define the reflexive and transitive </a:t>
            </a: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closure </a:t>
            </a:r>
            <a:r>
              <a:rPr lang="en-US" sz="2400" dirty="0" smtClean="0"/>
              <a:t>of R 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49FBC-4B8A-4FF6-80B9-5533C36A13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nl-NL" smtClean="0"/>
              <a:t>Theorems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proofs</a:t>
            </a:r>
            <a:endParaRPr lang="nl-NL" dirty="0" smtClean="0"/>
          </a:p>
        </p:txBody>
      </p:sp>
      <p:sp>
        <p:nvSpPr>
          <p:cNvPr id="27650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l-NL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Theorem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71475" y="1383957"/>
            <a:ext cx="8429625" cy="4621427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HOL terms:   --`0`--     --`x = x</a:t>
            </a:r>
            <a:r>
              <a:rPr lang="en-US" dirty="0" smtClean="0">
                <a:cs typeface="Arial" charset="0"/>
              </a:rPr>
              <a:t>`--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solidFill>
                  <a:srgbClr val="A50021"/>
                </a:solidFill>
                <a:cs typeface="Arial" charset="0"/>
              </a:rPr>
              <a:t>Theorem</a:t>
            </a:r>
            <a:r>
              <a:rPr lang="en-US" dirty="0" smtClean="0">
                <a:cs typeface="Arial" charset="0"/>
              </a:rPr>
              <a:t> : a </a:t>
            </a:r>
            <a:r>
              <a:rPr lang="en-US" dirty="0" err="1" smtClean="0">
                <a:cs typeface="Arial" charset="0"/>
              </a:rPr>
              <a:t>bool</a:t>
            </a:r>
            <a:r>
              <a:rPr lang="en-US" dirty="0" smtClean="0">
                <a:cs typeface="Arial" charset="0"/>
              </a:rPr>
              <a:t>-typed HOL term wrapped in a special type called “</a:t>
            </a:r>
            <a:r>
              <a:rPr lang="en-US" i="1" dirty="0" err="1" smtClean="0">
                <a:cs typeface="Arial" charset="0"/>
              </a:rPr>
              <a:t>thm</a:t>
            </a:r>
            <a:r>
              <a:rPr lang="en-US" dirty="0" smtClean="0">
                <a:cs typeface="Arial" charset="0"/>
              </a:rPr>
              <a:t>”, meant to represent a valid fact.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	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 type </a:t>
            </a:r>
            <a:r>
              <a:rPr lang="en-US" i="1" dirty="0" err="1" smtClean="0">
                <a:cs typeface="Arial" charset="0"/>
              </a:rPr>
              <a:t>thm</a:t>
            </a:r>
            <a:r>
              <a:rPr lang="en-US" dirty="0" smtClean="0">
                <a:cs typeface="Arial" charset="0"/>
              </a:rPr>
              <a:t> is a protected data type, in such a way that you can only produce an instance of it via a set of ML functions encoding HOL </a:t>
            </a:r>
            <a:r>
              <a:rPr lang="en-US" dirty="0" smtClean="0">
                <a:cs typeface="Arial" charset="0"/>
                <a:sym typeface="Wingdings" pitchFamily="2" charset="2"/>
              </a:rPr>
              <a:t>axioms and primitive inference rules (HOL primitive logic).</a:t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endParaRPr lang="en-US" dirty="0" smtClean="0">
              <a:cs typeface="Arial" charset="0"/>
              <a:sym typeface="Wingdings" pitchFamily="2" charset="2"/>
            </a:endParaRPr>
          </a:p>
          <a:p>
            <a:pPr lvl="1" eaLnBrk="1" hangingPunct="1"/>
            <a:r>
              <a:rPr lang="en-US" sz="2400" dirty="0" smtClean="0">
                <a:cs typeface="Arial" charset="0"/>
                <a:sym typeface="Wingdings" pitchFamily="2" charset="2"/>
              </a:rPr>
              <a:t>So, if this primitive logic is sound, there is no way a user can produce an invalid theorem.</a:t>
            </a:r>
          </a:p>
          <a:p>
            <a:pPr lvl="1" eaLnBrk="1" hangingPunct="1"/>
            <a:r>
              <a:rPr lang="en-US" sz="2400" dirty="0" smtClean="0">
                <a:cs typeface="Arial" charset="0"/>
                <a:sym typeface="Wingdings" pitchFamily="2" charset="2"/>
              </a:rPr>
              <a:t>This primitive logic is very simple; so you can easily convince yourself of its soundness.</a:t>
            </a:r>
          </a:p>
          <a:p>
            <a:pPr eaLnBrk="1" hangingPunct="1"/>
            <a:endParaRPr lang="en-US" dirty="0" smtClean="0">
              <a:cs typeface="Arial" charset="0"/>
              <a:sym typeface="Wingdings" pitchFamily="2" charset="2"/>
            </a:endParaRPr>
          </a:p>
          <a:p>
            <a:pPr eaLnBrk="1" hangingPunct="1"/>
            <a:endParaRPr lang="en-US" dirty="0" smtClean="0">
              <a:cs typeface="Arial" charset="0"/>
              <a:sym typeface="Symbol" pitchFamily="18" charset="2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B896E-80A0-472B-8020-28A5DCC4D2B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68622" y="2753045"/>
            <a:ext cx="201295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nl-NL" i="1" dirty="0">
                <a:latin typeface="Times New Roman" pitchFamily="18" charset="0"/>
                <a:cs typeface="Times New Roman" pitchFamily="18" charset="0"/>
              </a:rPr>
              <a:t>|-    x = 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Theorem in HOL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30325"/>
            <a:ext cx="7615238" cy="4897438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More precisely, a theorem is internally a pair (term list * term), which is pretty printed e.g. like: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          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Intended to mean that   </a:t>
            </a:r>
            <a:r>
              <a:rPr lang="en-US" i="1" dirty="0" smtClean="0">
                <a:cs typeface="Arial" charset="0"/>
              </a:rPr>
              <a:t>a</a:t>
            </a:r>
            <a:r>
              <a:rPr lang="en-US" i="1" baseline="-25000" dirty="0" smtClean="0">
                <a:cs typeface="Arial" charset="0"/>
              </a:rPr>
              <a:t>1</a:t>
            </a:r>
            <a:r>
              <a:rPr lang="en-US" i="1" dirty="0" smtClean="0">
                <a:cs typeface="Arial" charset="0"/>
              </a:rPr>
              <a:t> /\ a</a:t>
            </a:r>
            <a:r>
              <a:rPr lang="en-US" i="1" baseline="-25000" dirty="0" smtClean="0">
                <a:cs typeface="Arial" charset="0"/>
              </a:rPr>
              <a:t>2</a:t>
            </a:r>
            <a:r>
              <a:rPr lang="en-US" i="1" dirty="0" smtClean="0">
                <a:cs typeface="Arial" charset="0"/>
              </a:rPr>
              <a:t> /\  ...    </a:t>
            </a:r>
            <a:r>
              <a:rPr lang="en-US" dirty="0" smtClean="0">
                <a:cs typeface="Arial" charset="0"/>
              </a:rPr>
              <a:t>implies</a:t>
            </a:r>
            <a:r>
              <a:rPr lang="en-US" dirty="0" smtClean="0">
                <a:solidFill>
                  <a:srgbClr val="A50021"/>
                </a:solidFill>
                <a:cs typeface="Arial" charset="0"/>
              </a:rPr>
              <a:t>   </a:t>
            </a:r>
            <a:r>
              <a:rPr lang="en-US" i="1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.    </a:t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Terminology: </a:t>
            </a:r>
            <a:r>
              <a:rPr lang="en-US" i="1" dirty="0" smtClean="0">
                <a:cs typeface="Arial" charset="0"/>
              </a:rPr>
              <a:t>assumptions</a:t>
            </a:r>
            <a:r>
              <a:rPr lang="en-US" dirty="0" smtClean="0">
                <a:cs typeface="Arial" charset="0"/>
              </a:rPr>
              <a:t>, </a:t>
            </a:r>
            <a:r>
              <a:rPr lang="en-US" i="1" dirty="0" smtClean="0">
                <a:cs typeface="Arial" charset="0"/>
              </a:rPr>
              <a:t>conclusion</a:t>
            </a:r>
            <a:r>
              <a:rPr lang="en-US" dirty="0" smtClean="0">
                <a:cs typeface="Arial" charset="0"/>
              </a:rPr>
              <a:t>.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|- c  abbreviates   </a:t>
            </a:r>
            <a:r>
              <a:rPr lang="en-US" dirty="0" smtClean="0">
                <a:cs typeface="Arial" charset="0"/>
              </a:rPr>
              <a:t>[ ]  |-   c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>
              <a:solidFill>
                <a:srgbClr val="CC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85994-7254-4A3B-A658-346F9114EE4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3931" y="2339790"/>
            <a:ext cx="4124325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i="1" dirty="0">
                <a:cs typeface="Times New Roman" pitchFamily="18" charset="0"/>
              </a:rPr>
              <a:t>[a</a:t>
            </a:r>
            <a:r>
              <a:rPr lang="en-US" i="1" baseline="-25000" dirty="0">
                <a:cs typeface="Times New Roman" pitchFamily="18" charset="0"/>
              </a:rPr>
              <a:t>1</a:t>
            </a:r>
            <a:r>
              <a:rPr lang="en-US" i="1" dirty="0">
                <a:cs typeface="Times New Roman" pitchFamily="18" charset="0"/>
              </a:rPr>
              <a:t>,  a</a:t>
            </a:r>
            <a:r>
              <a:rPr lang="en-US" i="1" baseline="-25000" dirty="0">
                <a:cs typeface="Times New Roman" pitchFamily="18" charset="0"/>
              </a:rPr>
              <a:t>2</a:t>
            </a:r>
            <a:r>
              <a:rPr lang="en-US" i="1" dirty="0">
                <a:cs typeface="Times New Roman" pitchFamily="18" charset="0"/>
              </a:rPr>
              <a:t>,  ...]    |-    c</a:t>
            </a:r>
            <a:endParaRPr lang="nl-NL" i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Inference rule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229600" cy="4899025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An (inference) rule is essentially a function that produces a theorem.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E.g. this (primitive) inf. rule :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  <a:sym typeface="Symbol" pitchFamily="18" charset="2"/>
              </a:rPr>
              <a:t/>
            </a:r>
            <a:br>
              <a:rPr lang="en-US" b="1" dirty="0" smtClean="0">
                <a:cs typeface="Arial" charset="0"/>
                <a:sym typeface="Symbol" pitchFamily="18" charset="2"/>
              </a:rPr>
            </a:br>
            <a:r>
              <a:rPr lang="en-US" b="1" dirty="0" smtClean="0">
                <a:cs typeface="Arial" charset="0"/>
                <a:sym typeface="Symbol" pitchFamily="18" charset="2"/>
              </a:rPr>
              <a:t/>
            </a:r>
            <a:br>
              <a:rPr lang="en-US" b="1" dirty="0" smtClean="0">
                <a:cs typeface="Arial" charset="0"/>
                <a:sym typeface="Symbol" pitchFamily="18" charset="2"/>
              </a:rPr>
            </a:br>
            <a:r>
              <a:rPr lang="en-US" b="1" dirty="0" smtClean="0">
                <a:cs typeface="Arial" charset="0"/>
                <a:sym typeface="Symbol" pitchFamily="18" charset="2"/>
              </a:rPr>
              <a:t/>
            </a:r>
            <a:br>
              <a:rPr lang="en-US" b="1" dirty="0" smtClean="0">
                <a:cs typeface="Arial" charset="0"/>
                <a:sym typeface="Symbol" pitchFamily="18" charset="2"/>
              </a:rPr>
            </a:br>
            <a:r>
              <a:rPr lang="en-US" b="1" dirty="0" smtClean="0">
                <a:cs typeface="Arial" charset="0"/>
                <a:sym typeface="Symbol" pitchFamily="18" charset="2"/>
              </a:rPr>
              <a:t/>
            </a:r>
            <a:br>
              <a:rPr lang="en-US" b="1" dirty="0" smtClean="0">
                <a:cs typeface="Arial" charset="0"/>
                <a:sym typeface="Symbol" pitchFamily="18" charset="2"/>
              </a:rPr>
            </a:br>
            <a:r>
              <a:rPr lang="en-US" dirty="0" smtClean="0">
                <a:cs typeface="Arial" charset="0"/>
                <a:sym typeface="Symbol" pitchFamily="18" charset="2"/>
              </a:rPr>
              <a:t>is implemented by a rule called MP : </a:t>
            </a:r>
            <a:r>
              <a:rPr lang="en-US" i="1" dirty="0" err="1" smtClean="0">
                <a:cs typeface="Arial" charset="0"/>
                <a:sym typeface="Symbol" pitchFamily="18" charset="2"/>
              </a:rPr>
              <a:t>thm</a:t>
            </a:r>
            <a:r>
              <a:rPr lang="en-US" dirty="0" err="1" smtClean="0">
                <a:cs typeface="Arial" charset="0"/>
                <a:sym typeface="Symbol" pitchFamily="18" charset="2"/>
              </a:rPr>
              <a:t></a:t>
            </a:r>
            <a:r>
              <a:rPr lang="en-US" i="1" dirty="0" err="1" smtClean="0">
                <a:cs typeface="Arial" charset="0"/>
                <a:sym typeface="Wingdings" pitchFamily="2" charset="2"/>
              </a:rPr>
              <a:t>thm</a:t>
            </a:r>
            <a:r>
              <a:rPr lang="en-US" dirty="0" err="1" smtClean="0">
                <a:cs typeface="Arial" charset="0"/>
                <a:sym typeface="Symbol" pitchFamily="18" charset="2"/>
              </a:rPr>
              <a:t></a:t>
            </a:r>
            <a:r>
              <a:rPr lang="en-US" i="1" dirty="0" err="1" smtClean="0">
                <a:cs typeface="Arial" charset="0"/>
                <a:sym typeface="Wingdings" pitchFamily="2" charset="2"/>
              </a:rPr>
              <a:t>thm</a:t>
            </a:r>
            <a:endParaRPr lang="en-US" i="1" dirty="0" smtClean="0">
              <a:cs typeface="Arial" charset="0"/>
              <a:sym typeface="Wingdings" pitchFamily="2" charset="2"/>
            </a:endParaRPr>
          </a:p>
          <a:p>
            <a:pPr eaLnBrk="1" hangingPunct="1"/>
            <a:endParaRPr lang="en-US" i="1" dirty="0" smtClean="0">
              <a:cs typeface="Arial" charset="0"/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cs typeface="Arial" charset="0"/>
                <a:sym typeface="Wingdings" pitchFamily="2" charset="2"/>
              </a:rPr>
              <a:t>Rules can be composed:</a:t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/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/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>	</a:t>
            </a:r>
            <a:endParaRPr lang="en-US" dirty="0" smtClean="0">
              <a:cs typeface="Arial" charset="0"/>
              <a:sym typeface="Symbol" pitchFamily="18" charset="2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01AC7-2303-4800-9D46-AD7AB8259B3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0175" y="2393950"/>
            <a:ext cx="5273675" cy="101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|-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,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|-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-----------------------------------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Modus Ponens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@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|-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nl-NL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974" y="5310126"/>
            <a:ext cx="4868863" cy="400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cs typeface="Arial" pitchFamily="34" charset="0"/>
                <a:sym typeface="Wingdings" pitchFamily="2" charset="2"/>
              </a:rPr>
              <a:t>fun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  </a:t>
            </a:r>
            <a:r>
              <a:rPr lang="en-US" sz="2000" dirty="0" err="1">
                <a:cs typeface="Arial" pitchFamily="34" charset="0"/>
                <a:sym typeface="Wingdings" pitchFamily="2" charset="2"/>
              </a:rPr>
              <a:t>myMP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 t</a:t>
            </a:r>
            <a:r>
              <a:rPr lang="en-US" sz="20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t</a:t>
            </a:r>
            <a:r>
              <a:rPr lang="en-US" sz="20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  =   GEN_ALL (MP t</a:t>
            </a:r>
            <a:r>
              <a:rPr lang="en-US" sz="2000" baseline="-25000" dirty="0"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t</a:t>
            </a:r>
            <a:r>
              <a:rPr lang="en-US" sz="2000" baseline="-25000" dirty="0"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)</a:t>
            </a:r>
            <a:endParaRPr lang="nl-NL" sz="2000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0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1044575"/>
            <a:ext cx="5240338" cy="3921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5248275" y="1038225"/>
            <a:ext cx="1727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setting up a proof 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2212975"/>
            <a:ext cx="5240338" cy="3921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5300663" y="2235200"/>
            <a:ext cx="19621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applying a proof step</a:t>
            </a: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4064000"/>
            <a:ext cx="5240338" cy="392113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5356225" y="4086225"/>
            <a:ext cx="2203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>
                <a:solidFill>
                  <a:schemeClr val="accent2"/>
                </a:solidFill>
              </a:rPr>
              <a:t>solving the first subgoal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304800" y="2954338"/>
            <a:ext cx="4935538" cy="66675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13009" name="Text Box 17"/>
          <p:cNvSpPr txBox="1">
            <a:spLocks noChangeArrowheads="1"/>
          </p:cNvSpPr>
          <p:nvPr/>
        </p:nvSpPr>
        <p:spPr bwMode="auto">
          <a:xfrm>
            <a:off x="5289550" y="2914650"/>
            <a:ext cx="13922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5F5F5F"/>
                </a:solidFill>
              </a:rPr>
              <a:t>the 2-nd subgoal</a:t>
            </a:r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298450" y="3716338"/>
            <a:ext cx="4935538" cy="2889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nl-NL">
              <a:solidFill>
                <a:srgbClr val="FF0000"/>
              </a:solidFill>
            </a:endParaRPr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5326063" y="3690938"/>
            <a:ext cx="13319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5F5F5F"/>
                </a:solidFill>
              </a:rPr>
              <a:t>the 1-st subgoal</a:t>
            </a:r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755C5-A1A2-468B-AEC9-19392C5B2CD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6" grpId="1" animBg="1"/>
      <p:bldP spid="212997" grpId="0"/>
      <p:bldP spid="212997" grpId="1"/>
      <p:bldP spid="212998" grpId="0" animBg="1"/>
      <p:bldP spid="212999" grpId="0"/>
      <p:bldP spid="213000" grpId="0" animBg="1"/>
      <p:bldP spid="213001" grpId="0"/>
      <p:bldP spid="213008" grpId="0" animBg="1"/>
      <p:bldP spid="213009" grpId="0"/>
      <p:bldP spid="213010" grpId="0" animBg="1"/>
      <p:bldP spid="2130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Backward proving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77963"/>
            <a:ext cx="8610600" cy="49228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Since a “rule” is a function of type (essentially)  </a:t>
            </a:r>
            <a:r>
              <a:rPr lang="en-US" i="1" dirty="0" err="1" smtClean="0">
                <a:cs typeface="Arial" charset="0"/>
              </a:rPr>
              <a:t>thm</a:t>
            </a:r>
            <a:r>
              <a:rPr lang="en-US" dirty="0" err="1" smtClean="0">
                <a:cs typeface="Arial" charset="0"/>
                <a:sym typeface="Symbol" pitchFamily="18" charset="2"/>
              </a:rPr>
              <a:t></a:t>
            </a:r>
            <a:r>
              <a:rPr lang="en-US" i="1" dirty="0" err="1" smtClean="0">
                <a:cs typeface="Arial" charset="0"/>
                <a:sym typeface="Wingdings" pitchFamily="2" charset="2"/>
              </a:rPr>
              <a:t>thm</a:t>
            </a:r>
            <a:r>
              <a:rPr lang="en-US" i="1" dirty="0" smtClean="0">
                <a:cs typeface="Arial" charset="0"/>
                <a:sym typeface="Wingdings" pitchFamily="2" charset="2"/>
              </a:rPr>
              <a:t>, </a:t>
            </a:r>
            <a:br>
              <a:rPr lang="en-US" i="1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>it implies that to get a theorem you have to “compose” theorems.</a:t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/>
            </a:r>
            <a:br>
              <a:rPr lang="en-US" dirty="0" smtClean="0">
                <a:cs typeface="Arial" charset="0"/>
                <a:sym typeface="Wingdings" pitchFamily="2" charset="2"/>
              </a:rPr>
            </a:br>
            <a:r>
              <a:rPr lang="en-US" dirty="0" smtClean="0">
                <a:cs typeface="Arial" charset="0"/>
                <a:sym typeface="Wingdings" pitchFamily="2" charset="2"/>
              </a:rPr>
              <a:t> forward proof; you have to work from axioms  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For human it is usually easier to work a proof backwardly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cs typeface="Arial" charset="0"/>
              </a:rPr>
              <a:t>HOL has support for backward proving. Concepts :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cs typeface="Arial" charset="0"/>
              </a:rPr>
              <a:t>Goal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   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   terms representing what you want to prove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cs typeface="Arial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b="1" dirty="0" smtClean="0">
                <a:cs typeface="Arial" charset="0"/>
              </a:rPr>
              <a:t>Tactic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  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   a function that reduce a goal to new goals</a:t>
            </a:r>
            <a:endParaRPr lang="en-US" sz="2400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E952D-29F9-429C-A7B4-5C3E4C9A24A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>
                <a:cs typeface="Arial" charset="0"/>
              </a:rPr>
              <a:t>Goal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81025" y="1370013"/>
            <a:ext cx="7970838" cy="4648200"/>
          </a:xfrm>
        </p:spPr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type  goal   =   term list * term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/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Pretty printed:   </a:t>
            </a:r>
            <a:r>
              <a:rPr lang="nl-NL" smtClean="0">
                <a:cs typeface="Arial" charset="0"/>
              </a:rPr>
              <a:t/>
            </a:r>
            <a:br>
              <a:rPr lang="nl-NL" smtClean="0">
                <a:cs typeface="Arial" charset="0"/>
              </a:rPr>
            </a:br>
            <a:r>
              <a:rPr lang="nl-NL" smtClean="0">
                <a:cs typeface="Arial" charset="0"/>
              </a:rPr>
              <a:t/>
            </a:r>
            <a:br>
              <a:rPr lang="nl-NL" smtClean="0">
                <a:cs typeface="Arial" charset="0"/>
              </a:rPr>
            </a:br>
            <a:r>
              <a:rPr lang="nl-NL" smtClean="0">
                <a:cs typeface="Arial" charset="0"/>
              </a:rPr>
              <a:t>Represent our intention to prove</a:t>
            </a:r>
            <a:br>
              <a:rPr lang="nl-NL" smtClean="0">
                <a:cs typeface="Arial" charset="0"/>
              </a:rPr>
            </a:br>
            <a:r>
              <a:rPr lang="nl-NL" smtClean="0">
                <a:cs typeface="Arial" charset="0"/>
              </a:rPr>
              <a:t/>
            </a:r>
            <a:br>
              <a:rPr lang="nl-NL" smtClean="0">
                <a:cs typeface="Arial" charset="0"/>
              </a:rPr>
            </a:br>
            <a:r>
              <a:rPr lang="nl-NL" smtClean="0">
                <a:cs typeface="Arial" charset="0"/>
              </a:rPr>
              <a:t>       [ </a:t>
            </a:r>
            <a:r>
              <a:rPr lang="nl-NL" i="1" smtClean="0">
                <a:cs typeface="Arial" charset="0"/>
              </a:rPr>
              <a:t>a</a:t>
            </a:r>
            <a:r>
              <a:rPr lang="nl-NL" i="1" baseline="-25000" smtClean="0">
                <a:cs typeface="Arial" charset="0"/>
              </a:rPr>
              <a:t>1</a:t>
            </a:r>
            <a:r>
              <a:rPr lang="nl-NL" baseline="-25000" smtClean="0">
                <a:cs typeface="Arial" charset="0"/>
              </a:rPr>
              <a:t> </a:t>
            </a:r>
            <a:r>
              <a:rPr lang="nl-NL" smtClean="0">
                <a:cs typeface="Arial" charset="0"/>
              </a:rPr>
              <a:t>, </a:t>
            </a:r>
            <a:r>
              <a:rPr lang="nl-NL" i="1" smtClean="0">
                <a:cs typeface="Arial" charset="0"/>
              </a:rPr>
              <a:t>a</a:t>
            </a:r>
            <a:r>
              <a:rPr lang="nl-NL" i="1" baseline="-25000" smtClean="0">
                <a:cs typeface="Arial" charset="0"/>
              </a:rPr>
              <a:t>2</a:t>
            </a:r>
            <a:r>
              <a:rPr lang="nl-NL" baseline="-25000" smtClean="0">
                <a:cs typeface="Arial" charset="0"/>
              </a:rPr>
              <a:t> </a:t>
            </a:r>
            <a:r>
              <a:rPr lang="nl-NL" smtClean="0">
                <a:cs typeface="Arial" charset="0"/>
              </a:rPr>
              <a:t>, ... ]   |-  </a:t>
            </a:r>
            <a:r>
              <a:rPr lang="nl-NL" i="1" smtClean="0">
                <a:cs typeface="Arial" charset="0"/>
              </a:rPr>
              <a:t>h</a:t>
            </a:r>
          </a:p>
          <a:p>
            <a:pPr eaLnBrk="1" hangingPunct="1"/>
            <a:endParaRPr lang="nl-NL" smtClean="0">
              <a:latin typeface="Courier New" pitchFamily="49" charset="0"/>
              <a:cs typeface="Arial" charset="0"/>
            </a:endParaRPr>
          </a:p>
          <a:p>
            <a:pPr eaLnBrk="1" hangingPunct="1"/>
            <a:r>
              <a:rPr lang="nl-NL" smtClean="0">
                <a:cs typeface="Arial" charset="0"/>
              </a:rPr>
              <a:t> Terminology :  assumptions, hypothesis </a:t>
            </a:r>
          </a:p>
          <a:p>
            <a:pPr eaLnBrk="1" hangingPunct="1"/>
            <a:endParaRPr lang="nl-NL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type   tactic   =   goal  </a:t>
            </a:r>
            <a:r>
              <a:rPr lang="en-US" smtClean="0">
                <a:cs typeface="Arial" charset="0"/>
                <a:sym typeface="Symbol" pitchFamily="18" charset="2"/>
              </a:rPr>
              <a:t></a:t>
            </a:r>
            <a:r>
              <a:rPr lang="en-US" smtClean="0">
                <a:cs typeface="Arial" charset="0"/>
                <a:sym typeface="Wingdings" pitchFamily="2" charset="2"/>
              </a:rPr>
              <a:t>  </a:t>
            </a:r>
            <a:r>
              <a:rPr lang="en-US" smtClean="0">
                <a:cs typeface="Arial" charset="0"/>
              </a:rPr>
              <a:t>goal list * proof_func</a:t>
            </a:r>
            <a:endParaRPr lang="nl-NL" smtClean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97D13-378C-4966-BA2E-875A5685AA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74707" y="2016818"/>
            <a:ext cx="3854450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nl-NL" i="1" dirty="0"/>
              <a:t>[ a</a:t>
            </a:r>
            <a:r>
              <a:rPr lang="nl-NL" i="1" baseline="-25000" dirty="0"/>
              <a:t>1</a:t>
            </a:r>
            <a:r>
              <a:rPr lang="nl-NL" i="1" dirty="0"/>
              <a:t>, a</a:t>
            </a:r>
            <a:r>
              <a:rPr lang="nl-NL" i="1" baseline="-25000" dirty="0"/>
              <a:t>2 </a:t>
            </a:r>
            <a:r>
              <a:rPr lang="nl-NL" i="1" dirty="0"/>
              <a:t>, ... ]    ?-     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>
                <a:cs typeface="Arial" charset="0"/>
              </a:rPr>
              <a:t>Proof Function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01000" cy="50927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u="sng" dirty="0" smtClean="0">
                <a:cs typeface="Arial" charset="0"/>
              </a:rPr>
              <a:t>type</a:t>
            </a:r>
            <a:r>
              <a:rPr lang="en-US" b="1" dirty="0" smtClean="0">
                <a:cs typeface="Arial" charset="0"/>
              </a:rPr>
              <a:t>   </a:t>
            </a:r>
            <a:r>
              <a:rPr lang="en-US" dirty="0" smtClean="0">
                <a:cs typeface="Arial" charset="0"/>
              </a:rPr>
              <a:t>tactic   =   goal   </a:t>
            </a:r>
            <a:r>
              <a:rPr lang="en-US" dirty="0" smtClean="0">
                <a:cs typeface="Arial" charset="0"/>
                <a:sym typeface="Wingdings" pitchFamily="2" charset="2"/>
              </a:rPr>
              <a:t> </a:t>
            </a:r>
            <a:r>
              <a:rPr lang="en-US" dirty="0" smtClean="0">
                <a:cs typeface="Arial" charset="0"/>
              </a:rPr>
              <a:t>goal list * </a:t>
            </a:r>
            <a:r>
              <a:rPr lang="en-US" dirty="0" err="1" smtClean="0">
                <a:cs typeface="Arial" charset="0"/>
              </a:rPr>
              <a:t>proof_func</a:t>
            </a:r>
            <a:endParaRPr lang="nl-NL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nl-NL" dirty="0" err="1" smtClean="0">
                <a:cs typeface="Arial" charset="0"/>
              </a:rPr>
              <a:t>So</a:t>
            </a:r>
            <a:r>
              <a:rPr lang="nl-NL" dirty="0" smtClean="0">
                <a:cs typeface="Arial" charset="0"/>
              </a:rPr>
              <a:t>, </a:t>
            </a:r>
            <a:r>
              <a:rPr lang="nl-NL" dirty="0" err="1" smtClean="0">
                <a:cs typeface="Arial" charset="0"/>
              </a:rPr>
              <a:t>suppose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you</a:t>
            </a:r>
            <a:r>
              <a:rPr lang="nl-NL" dirty="0" smtClean="0">
                <a:cs typeface="Arial" charset="0"/>
              </a:rPr>
              <a:t> have </a:t>
            </a:r>
            <a:r>
              <a:rPr lang="nl-NL" dirty="0" err="1" smtClean="0">
                <a:cs typeface="Arial" charset="0"/>
              </a:rPr>
              <a:t>this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definition</a:t>
            </a:r>
            <a:r>
              <a:rPr lang="nl-NL" dirty="0" smtClean="0">
                <a:cs typeface="Arial" charset="0"/>
              </a:rPr>
              <a:t> of </a:t>
            </a:r>
            <a:r>
              <a:rPr lang="nl-NL" dirty="0" err="1" smtClean="0">
                <a:cs typeface="Arial" charset="0"/>
              </a:rPr>
              <a:t>tac</a:t>
            </a:r>
            <a:r>
              <a:rPr lang="nl-NL" dirty="0" smtClean="0">
                <a:cs typeface="Arial" charset="0"/>
              </a:rPr>
              <a:t> : </a:t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>  </a:t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/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>        </a:t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/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>        </a:t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>	</a:t>
            </a:r>
            <a:r>
              <a:rPr lang="nl-NL" dirty="0" smtClean="0">
                <a:cs typeface="Arial" charset="0"/>
              </a:rPr>
              <a:t>               </a:t>
            </a:r>
            <a:r>
              <a:rPr lang="nl-NL" sz="1800" dirty="0" smtClean="0">
                <a:solidFill>
                  <a:srgbClr val="C0C0C0"/>
                </a:solidFill>
                <a:cs typeface="Arial" charset="0"/>
              </a:rPr>
              <a:t>// </a:t>
            </a:r>
            <a:r>
              <a:rPr lang="nl-NL" sz="1800" dirty="0" err="1" smtClean="0">
                <a:solidFill>
                  <a:srgbClr val="C0C0C0"/>
                </a:solidFill>
                <a:cs typeface="Arial" charset="0"/>
              </a:rPr>
              <a:t>so</a:t>
            </a:r>
            <a:r>
              <a:rPr lang="nl-NL" sz="1800" dirty="0" smtClean="0">
                <a:solidFill>
                  <a:srgbClr val="C0C0C0"/>
                </a:solidFill>
                <a:cs typeface="Arial" charset="0"/>
              </a:rPr>
              <a:t>, </a:t>
            </a:r>
            <a:r>
              <a:rPr lang="nl-NL" sz="1800" dirty="0" err="1" smtClean="0">
                <a:solidFill>
                  <a:srgbClr val="C0C0C0"/>
                </a:solidFill>
                <a:cs typeface="Arial" charset="0"/>
              </a:rPr>
              <a:t>just</a:t>
            </a:r>
            <a:r>
              <a:rPr lang="nl-NL" sz="1800" dirty="0" smtClean="0">
                <a:solidFill>
                  <a:srgbClr val="C0C0C0"/>
                </a:solidFill>
                <a:cs typeface="Arial" charset="0"/>
              </a:rPr>
              <a:t> 1 new </a:t>
            </a:r>
            <a:r>
              <a:rPr lang="nl-NL" sz="1800" dirty="0" err="1" smtClean="0">
                <a:solidFill>
                  <a:srgbClr val="C0C0C0"/>
                </a:solidFill>
                <a:cs typeface="Arial" charset="0"/>
              </a:rPr>
              <a:t>subgoal</a:t>
            </a:r>
            <a:r>
              <a:rPr lang="nl-NL" sz="1800" dirty="0" smtClean="0">
                <a:solidFill>
                  <a:srgbClr val="C0C0C0"/>
                </a:solidFill>
                <a:cs typeface="Arial" charset="0"/>
              </a:rPr>
              <a:t/>
            </a:r>
            <a:br>
              <a:rPr lang="nl-NL" sz="1800" dirty="0" smtClean="0">
                <a:solidFill>
                  <a:srgbClr val="C0C0C0"/>
                </a:solidFill>
                <a:cs typeface="Arial" charset="0"/>
              </a:rPr>
            </a:br>
            <a:r>
              <a:rPr lang="nl-NL" dirty="0" smtClean="0">
                <a:cs typeface="Arial" charset="0"/>
              </a:rPr>
              <a:t/>
            </a:r>
            <a:br>
              <a:rPr lang="nl-NL" dirty="0" smtClean="0">
                <a:cs typeface="Arial" charset="0"/>
              </a:rPr>
            </a:br>
            <a:r>
              <a:rPr lang="nl-NL" dirty="0" err="1" smtClean="0">
                <a:cs typeface="Arial" charset="0"/>
              </a:rPr>
              <a:t>Then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the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smtClean="0">
                <a:cs typeface="Arial" charset="0"/>
                <a:sym typeface="Symbol" pitchFamily="18" charset="2"/>
              </a:rPr>
              <a:t></a:t>
            </a:r>
            <a:r>
              <a:rPr lang="nl-NL" dirty="0" smtClean="0">
                <a:cs typeface="Arial" charset="0"/>
              </a:rPr>
              <a:t> has </a:t>
            </a:r>
            <a:r>
              <a:rPr lang="nl-NL" dirty="0" err="1" smtClean="0">
                <a:cs typeface="Arial" charset="0"/>
              </a:rPr>
              <a:t>to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be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such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that</a:t>
            </a:r>
            <a:r>
              <a:rPr lang="nl-NL" dirty="0" smtClean="0">
                <a:cs typeface="Arial" charset="0"/>
              </a:rPr>
              <a:t> :</a:t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/>
            </a:r>
            <a:br>
              <a:rPr lang="nl-NL" dirty="0" smtClean="0">
                <a:cs typeface="Arial" charset="0"/>
              </a:rPr>
            </a:br>
            <a:r>
              <a:rPr lang="nl-NL" dirty="0" smtClean="0">
                <a:cs typeface="Arial" charset="0"/>
              </a:rPr>
              <a:t>         </a:t>
            </a:r>
            <a:r>
              <a:rPr lang="nl-NL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nl-NL" i="1" dirty="0" smtClean="0">
                <a:latin typeface="Times New Roman" pitchFamily="18" charset="0"/>
                <a:cs typeface="Times New Roman" pitchFamily="18" charset="0"/>
              </a:rPr>
              <a:t>  [ A’  |-  h’ ]      </a:t>
            </a:r>
            <a:r>
              <a:rPr lang="nl-NL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=</a:t>
            </a:r>
            <a:r>
              <a:rPr lang="nl-NL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nl-NL" i="1" dirty="0" smtClean="0">
                <a:latin typeface="Times New Roman" pitchFamily="18" charset="0"/>
                <a:cs typeface="Times New Roman" pitchFamily="18" charset="0"/>
              </a:rPr>
              <a:t>       A |- h</a:t>
            </a:r>
            <a:r>
              <a:rPr lang="nl-NL" b="1" dirty="0" smtClean="0">
                <a:solidFill>
                  <a:schemeClr val="accent2"/>
                </a:solidFill>
                <a:cs typeface="Arial" charset="0"/>
              </a:rPr>
              <a:t/>
            </a:r>
            <a:br>
              <a:rPr lang="nl-NL" b="1" dirty="0" smtClean="0">
                <a:solidFill>
                  <a:schemeClr val="accent2"/>
                </a:solidFill>
                <a:cs typeface="Arial" charset="0"/>
              </a:rPr>
            </a:br>
            <a:endParaRPr lang="nl-NL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nl-NL" dirty="0" err="1" smtClean="0">
                <a:cs typeface="Arial" charset="0"/>
              </a:rPr>
              <a:t>So</a:t>
            </a:r>
            <a:r>
              <a:rPr lang="nl-NL" dirty="0" smtClean="0">
                <a:cs typeface="Arial" charset="0"/>
              </a:rPr>
              <a:t>, </a:t>
            </a:r>
            <a:r>
              <a:rPr lang="nl-NL" i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smtClean="0">
                <a:cs typeface="Arial" charset="0"/>
              </a:rPr>
              <a:t>is </a:t>
            </a:r>
            <a:r>
              <a:rPr lang="nl-NL" dirty="0" err="1" smtClean="0">
                <a:cs typeface="Arial" charset="0"/>
              </a:rPr>
              <a:t>technically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an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inference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rule</a:t>
            </a:r>
            <a:r>
              <a:rPr lang="nl-NL" dirty="0" smtClean="0">
                <a:cs typeface="Arial" charset="0"/>
              </a:rPr>
              <a:t>, </a:t>
            </a:r>
            <a:r>
              <a:rPr lang="nl-NL" dirty="0" err="1" smtClean="0">
                <a:cs typeface="Arial" charset="0"/>
              </a:rPr>
              <a:t>and</a:t>
            </a:r>
            <a:r>
              <a:rPr lang="nl-NL" dirty="0" smtClean="0">
                <a:cs typeface="Arial" charset="0"/>
              </a:rPr>
              <a:t> </a:t>
            </a:r>
            <a:r>
              <a:rPr lang="nl-NL" i="1" dirty="0" err="1" smtClean="0">
                <a:cs typeface="Arial" charset="0"/>
              </a:rPr>
              <a:t>tac</a:t>
            </a:r>
            <a:r>
              <a:rPr lang="nl-NL" dirty="0" smtClean="0">
                <a:cs typeface="Arial" charset="0"/>
              </a:rPr>
              <a:t> is </a:t>
            </a:r>
            <a:r>
              <a:rPr lang="nl-NL" dirty="0" err="1" smtClean="0">
                <a:cs typeface="Arial" charset="0"/>
              </a:rPr>
              <a:t>essentially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the</a:t>
            </a:r>
            <a:r>
              <a:rPr lang="nl-NL" dirty="0" smtClean="0">
                <a:cs typeface="Arial" charset="0"/>
              </a:rPr>
              <a:t> reverse of </a:t>
            </a:r>
            <a:r>
              <a:rPr lang="nl-NL" dirty="0" err="1" smtClean="0">
                <a:cs typeface="Arial" charset="0"/>
              </a:rPr>
              <a:t>this</a:t>
            </a:r>
            <a:r>
              <a:rPr lang="nl-NL" dirty="0" smtClean="0">
                <a:cs typeface="Arial" charset="0"/>
              </a:rPr>
              <a:t> </a:t>
            </a:r>
            <a:r>
              <a:rPr lang="nl-NL" dirty="0" err="1" smtClean="0">
                <a:cs typeface="Arial" charset="0"/>
              </a:rPr>
              <a:t>rule</a:t>
            </a:r>
            <a:r>
              <a:rPr lang="nl-NL" dirty="0" smtClean="0">
                <a:cs typeface="Arial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nl-NL" dirty="0" smtClean="0">
              <a:cs typeface="Arial" charset="0"/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FE8E1-21E2-46B2-9ADB-C09728A9BF9C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35112" y="2508570"/>
            <a:ext cx="5591175" cy="58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i="1" dirty="0">
                <a:latin typeface="Times New Roman" pitchFamily="18" charset="0"/>
                <a:cs typeface="Times New Roman" pitchFamily="18" charset="0"/>
              </a:rPr>
              <a:t>tac  (A ?- h)     =     ( [  A’   ?-   h’  ]   ,   </a:t>
            </a:r>
            <a:r>
              <a:rPr lang="nl-NL" sz="32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</a:t>
            </a:r>
            <a:r>
              <a:rPr lang="nl-NL" i="1" dirty="0">
                <a:latin typeface="Times New Roman" pitchFamily="18" charset="0"/>
                <a:cs typeface="Times New Roman" pitchFamily="18" charset="0"/>
              </a:rPr>
              <a:t>  )</a:t>
            </a:r>
          </a:p>
        </p:txBody>
      </p:sp>
      <p:sp>
        <p:nvSpPr>
          <p:cNvPr id="9220" name="Freeform 4"/>
          <p:cNvSpPr>
            <a:spLocks/>
          </p:cNvSpPr>
          <p:nvPr/>
        </p:nvSpPr>
        <p:spPr bwMode="auto">
          <a:xfrm>
            <a:off x="2624137" y="3003870"/>
            <a:ext cx="2460625" cy="311150"/>
          </a:xfrm>
          <a:custGeom>
            <a:avLst/>
            <a:gdLst/>
            <a:ahLst/>
            <a:cxnLst>
              <a:cxn ang="0">
                <a:pos x="740" y="0"/>
              </a:cxn>
              <a:cxn ang="0">
                <a:pos x="740" y="301"/>
              </a:cxn>
              <a:cxn ang="0">
                <a:pos x="0" y="301"/>
              </a:cxn>
              <a:cxn ang="0">
                <a:pos x="0" y="0"/>
              </a:cxn>
            </a:cxnLst>
            <a:rect l="0" t="0" r="r" b="b"/>
            <a:pathLst>
              <a:path w="740" h="301">
                <a:moveTo>
                  <a:pt x="740" y="0"/>
                </a:moveTo>
                <a:lnTo>
                  <a:pt x="740" y="301"/>
                </a:lnTo>
                <a:lnTo>
                  <a:pt x="0" y="301"/>
                </a:lnTo>
                <a:lnTo>
                  <a:pt x="0" y="0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Freeform 6"/>
          <p:cNvSpPr/>
          <p:nvPr/>
        </p:nvSpPr>
        <p:spPr>
          <a:xfrm>
            <a:off x="5970587" y="2762570"/>
            <a:ext cx="476250" cy="106362"/>
          </a:xfrm>
          <a:custGeom>
            <a:avLst/>
            <a:gdLst>
              <a:gd name="connsiteX0" fmla="*/ 0 w 476655"/>
              <a:gd name="connsiteY0" fmla="*/ 105383 h 105383"/>
              <a:gd name="connsiteX1" fmla="*/ 262646 w 476655"/>
              <a:gd name="connsiteY1" fmla="*/ 8106 h 105383"/>
              <a:gd name="connsiteX2" fmla="*/ 476655 w 476655"/>
              <a:gd name="connsiteY2" fmla="*/ 56745 h 105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655" h="105383">
                <a:moveTo>
                  <a:pt x="0" y="105383"/>
                </a:moveTo>
                <a:cubicBezTo>
                  <a:pt x="91602" y="60797"/>
                  <a:pt x="183204" y="16212"/>
                  <a:pt x="262646" y="8106"/>
                </a:cubicBezTo>
                <a:cubicBezTo>
                  <a:pt x="342088" y="0"/>
                  <a:pt x="409371" y="28372"/>
                  <a:pt x="476655" y="5674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8" name="Freeform 7"/>
          <p:cNvSpPr/>
          <p:nvPr/>
        </p:nvSpPr>
        <p:spPr>
          <a:xfrm>
            <a:off x="1874837" y="2222820"/>
            <a:ext cx="6034088" cy="873125"/>
          </a:xfrm>
          <a:custGeom>
            <a:avLst/>
            <a:gdLst>
              <a:gd name="connsiteX0" fmla="*/ 4909226 w 6050604"/>
              <a:gd name="connsiteY0" fmla="*/ 654996 h 872246"/>
              <a:gd name="connsiteX1" fmla="*/ 5298332 w 6050604"/>
              <a:gd name="connsiteY1" fmla="*/ 781455 h 872246"/>
              <a:gd name="connsiteX2" fmla="*/ 5298332 w 6050604"/>
              <a:gd name="connsiteY2" fmla="*/ 110247 h 872246"/>
              <a:gd name="connsiteX3" fmla="*/ 784698 w 6050604"/>
              <a:gd name="connsiteY3" fmla="*/ 119974 h 872246"/>
              <a:gd name="connsiteX4" fmla="*/ 590145 w 6050604"/>
              <a:gd name="connsiteY4" fmla="*/ 450715 h 8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0604" h="872246">
                <a:moveTo>
                  <a:pt x="4909226" y="654996"/>
                </a:moveTo>
                <a:cubicBezTo>
                  <a:pt x="5071353" y="763621"/>
                  <a:pt x="5233481" y="872246"/>
                  <a:pt x="5298332" y="781455"/>
                </a:cubicBezTo>
                <a:cubicBezTo>
                  <a:pt x="5363183" y="690664"/>
                  <a:pt x="6050604" y="220494"/>
                  <a:pt x="5298332" y="110247"/>
                </a:cubicBezTo>
                <a:cubicBezTo>
                  <a:pt x="4546060" y="0"/>
                  <a:pt x="1569396" y="63229"/>
                  <a:pt x="784698" y="119974"/>
                </a:cubicBezTo>
                <a:cubicBezTo>
                  <a:pt x="0" y="176719"/>
                  <a:pt x="295072" y="313717"/>
                  <a:pt x="590145" y="45071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Proof Tree</a:t>
            </a:r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14FFA-7C9A-40AC-AB4A-73AD1344DFA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1568450" y="2314575"/>
            <a:ext cx="928688" cy="8175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itchFamily="18" charset="0"/>
              </a:rPr>
              <a:t>g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569913" y="3616325"/>
            <a:ext cx="928687" cy="8175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itchFamily="18" charset="0"/>
              </a:rPr>
              <a:t>g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2663825" y="3657600"/>
            <a:ext cx="928688" cy="8175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itchFamily="18" charset="0"/>
              </a:rPr>
              <a:t>g</a:t>
            </a:r>
            <a:r>
              <a:rPr lang="en-US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2674938" y="4811713"/>
            <a:ext cx="928687" cy="81756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>
                <a:latin typeface="Times New Roman" pitchFamily="18" charset="0"/>
              </a:rPr>
              <a:t>g</a:t>
            </a:r>
            <a:r>
              <a:rPr lang="en-US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34823" name="AutoShape 7"/>
          <p:cNvCxnSpPr>
            <a:cxnSpLocks noChangeShapeType="1"/>
          </p:cNvCxnSpPr>
          <p:nvPr/>
        </p:nvCxnSpPr>
        <p:spPr bwMode="auto">
          <a:xfrm rot="5400000" flipV="1">
            <a:off x="2061369" y="2575719"/>
            <a:ext cx="41275" cy="2093913"/>
          </a:xfrm>
          <a:prstGeom prst="bentConnector3">
            <a:avLst>
              <a:gd name="adj1" fmla="val -553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4824" name="AutoShape 8"/>
          <p:cNvCxnSpPr>
            <a:cxnSpLocks noChangeShapeType="1"/>
            <a:stCxn id="11267" idx="4"/>
            <a:endCxn id="11268" idx="0"/>
          </p:cNvCxnSpPr>
          <p:nvPr/>
        </p:nvCxnSpPr>
        <p:spPr bwMode="auto">
          <a:xfrm rot="5400000">
            <a:off x="1292225" y="2874963"/>
            <a:ext cx="484187" cy="998538"/>
          </a:xfrm>
          <a:prstGeom prst="bentConnector3">
            <a:avLst>
              <a:gd name="adj1" fmla="val 4983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4825" name="AutoShape 9"/>
          <p:cNvCxnSpPr>
            <a:cxnSpLocks noChangeShapeType="1"/>
            <a:stCxn id="11269" idx="4"/>
            <a:endCxn id="11270" idx="0"/>
          </p:cNvCxnSpPr>
          <p:nvPr/>
        </p:nvCxnSpPr>
        <p:spPr bwMode="auto">
          <a:xfrm>
            <a:off x="3128963" y="4475163"/>
            <a:ext cx="11112" cy="336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304800" y="1479550"/>
            <a:ext cx="85455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A proof constructed by applying tactics has in principle a tree structure, where at every node we also keep the proof function to ‘rebuild’ the node from its children.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4291013" y="2705100"/>
            <a:ext cx="4321175" cy="922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pitchFamily="18" charset="0"/>
              </a:rPr>
              <a:t>If all leaves are ‘closed’ (proven) we build the root-theorem by applying the proof functions in the bottom-up way.</a:t>
            </a:r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2057400" y="3092450"/>
            <a:ext cx="5508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tac1</a:t>
            </a:r>
          </a:p>
        </p:txBody>
      </p:sp>
      <p:sp>
        <p:nvSpPr>
          <p:cNvPr id="34831" name="Text Box 17"/>
          <p:cNvSpPr txBox="1">
            <a:spLocks noChangeArrowheads="1"/>
          </p:cNvSpPr>
          <p:nvPr/>
        </p:nvSpPr>
        <p:spPr bwMode="auto">
          <a:xfrm>
            <a:off x="3111500" y="4476750"/>
            <a:ext cx="5508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tac3</a:t>
            </a:r>
          </a:p>
        </p:txBody>
      </p:sp>
      <p:sp>
        <p:nvSpPr>
          <p:cNvPr id="34832" name="Text Box 18"/>
          <p:cNvSpPr txBox="1">
            <a:spLocks noChangeArrowheads="1"/>
          </p:cNvSpPr>
          <p:nvPr/>
        </p:nvSpPr>
        <p:spPr bwMode="auto">
          <a:xfrm>
            <a:off x="404813" y="4441825"/>
            <a:ext cx="5508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tac2</a:t>
            </a:r>
          </a:p>
        </p:txBody>
      </p:sp>
      <p:sp>
        <p:nvSpPr>
          <p:cNvPr id="34833" name="Line 19"/>
          <p:cNvSpPr>
            <a:spLocks noChangeShapeType="1"/>
          </p:cNvSpPr>
          <p:nvPr/>
        </p:nvSpPr>
        <p:spPr bwMode="auto">
          <a:xfrm>
            <a:off x="1031875" y="445611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4" name="Line 20"/>
          <p:cNvSpPr>
            <a:spLocks noChangeShapeType="1"/>
          </p:cNvSpPr>
          <p:nvPr/>
        </p:nvSpPr>
        <p:spPr bwMode="auto">
          <a:xfrm>
            <a:off x="3144838" y="5668963"/>
            <a:ext cx="0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diamond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835" name="Text Box 21"/>
          <p:cNvSpPr txBox="1">
            <a:spLocks noChangeArrowheads="1"/>
          </p:cNvSpPr>
          <p:nvPr/>
        </p:nvSpPr>
        <p:spPr bwMode="auto">
          <a:xfrm>
            <a:off x="3148013" y="5586413"/>
            <a:ext cx="5508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tac4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7838" y="3987800"/>
            <a:ext cx="4279900" cy="922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interactive-proof-mode, such a ‘proof tree’ is actually implemented as a ‘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proof stack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’ (show example).</a:t>
            </a:r>
            <a:endParaRPr lang="nl-NL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37" name="TextBox 23"/>
          <p:cNvSpPr txBox="1">
            <a:spLocks noChangeArrowheads="1"/>
          </p:cNvSpPr>
          <p:nvPr/>
        </p:nvSpPr>
        <p:spPr bwMode="auto">
          <a:xfrm>
            <a:off x="603250" y="4792663"/>
            <a:ext cx="8921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/>
              <a:t>(proven)</a:t>
            </a:r>
          </a:p>
        </p:txBody>
      </p:sp>
      <p:sp>
        <p:nvSpPr>
          <p:cNvPr id="34838" name="TextBox 24"/>
          <p:cNvSpPr txBox="1">
            <a:spLocks noChangeArrowheads="1"/>
          </p:cNvSpPr>
          <p:nvPr/>
        </p:nvSpPr>
        <p:spPr bwMode="auto">
          <a:xfrm>
            <a:off x="2714625" y="6021388"/>
            <a:ext cx="8937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NL" sz="1600"/>
              <a:t>(proven)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3999" cy="96837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smtClean="0">
                <a:cs typeface="Arial" charset="0"/>
              </a:rPr>
              <a:t>Interactive backward proof</a:t>
            </a:r>
            <a:br>
              <a:rPr lang="en-US" sz="3600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(Desc 5.2)</a:t>
            </a:r>
            <a:endParaRPr lang="en-US" sz="3600" smtClean="0">
              <a:cs typeface="Arial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55738"/>
            <a:ext cx="8534400" cy="517366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HOL maintains a global state variable of type </a:t>
            </a:r>
            <a:r>
              <a:rPr lang="en-US" i="1" dirty="0" smtClean="0">
                <a:cs typeface="Arial" charset="0"/>
              </a:rPr>
              <a:t>proofs </a:t>
            </a:r>
            <a:r>
              <a:rPr lang="en-US" dirty="0" smtClean="0">
                <a:cs typeface="Arial" charset="0"/>
              </a:rPr>
              <a:t>: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smtClean="0">
                <a:cs typeface="Arial" charset="0"/>
              </a:rPr>
              <a:t>proofs         </a:t>
            </a:r>
            <a:r>
              <a:rPr lang="en-US" sz="2400" dirty="0" smtClean="0">
                <a:cs typeface="Arial" charset="0"/>
              </a:rPr>
              <a:t>: set of active/unfinished </a:t>
            </a:r>
            <a:r>
              <a:rPr lang="en-US" sz="2400" dirty="0" err="1" smtClean="0">
                <a:cs typeface="Arial" charset="0"/>
              </a:rPr>
              <a:t>goalstacks</a:t>
            </a:r>
            <a:endParaRPr lang="en-US" sz="2400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 err="1" smtClean="0">
                <a:cs typeface="Arial" charset="0"/>
              </a:rPr>
              <a:t>goalstack</a:t>
            </a:r>
            <a:r>
              <a:rPr lang="en-US" sz="2400" dirty="0" smtClean="0">
                <a:cs typeface="Arial" charset="0"/>
              </a:rPr>
              <a:t>    : implementation of proof tree as a stack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A set of basic functions to work on these structures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cs typeface="Arial" charset="0"/>
              </a:rPr>
              <a:t>Setting up a new </a:t>
            </a:r>
            <a:r>
              <a:rPr lang="en-US" sz="2400" dirty="0" err="1" smtClean="0">
                <a:cs typeface="Arial" charset="0"/>
              </a:rPr>
              <a:t>goalstack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:</a:t>
            </a: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   </a:t>
            </a:r>
            <a:r>
              <a:rPr lang="en-US" sz="2400" b="1" dirty="0" smtClean="0">
                <a:cs typeface="Arial" charset="0"/>
              </a:rPr>
              <a:t>g </a:t>
            </a:r>
            <a:r>
              <a:rPr lang="en-US" sz="2400" dirty="0" smtClean="0">
                <a:cs typeface="Arial" charset="0"/>
              </a:rPr>
              <a:t>             </a:t>
            </a:r>
            <a:r>
              <a:rPr lang="en-US" sz="2400" dirty="0" smtClean="0">
                <a:cs typeface="Arial" charset="0"/>
              </a:rPr>
              <a:t>   </a:t>
            </a:r>
            <a:r>
              <a:rPr lang="en-US" sz="2400" dirty="0" smtClean="0">
                <a:cs typeface="Arial" charset="0"/>
              </a:rPr>
              <a:t>: term quotation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cs typeface="Arial" charset="0"/>
              </a:rPr>
              <a:t> proofs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   </a:t>
            </a:r>
            <a:r>
              <a:rPr lang="en-US" sz="2400" b="1" dirty="0" err="1" smtClean="0">
                <a:cs typeface="Arial" charset="0"/>
              </a:rPr>
              <a:t>set_goal</a:t>
            </a:r>
            <a:r>
              <a:rPr lang="en-US" sz="2400" dirty="0" smtClean="0">
                <a:cs typeface="Arial" charset="0"/>
              </a:rPr>
              <a:t>    : goal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cs typeface="Arial" charset="0"/>
              </a:rPr>
              <a:t> proofs</a:t>
            </a:r>
          </a:p>
          <a:p>
            <a:pPr lvl="2" eaLnBrk="1" hangingPunct="1">
              <a:lnSpc>
                <a:spcPct val="80000"/>
              </a:lnSpc>
            </a:pPr>
            <a:endParaRPr lang="en-US" sz="24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u="sng" dirty="0" smtClean="0">
                <a:cs typeface="Arial" charset="0"/>
              </a:rPr>
              <a:t>Applying</a:t>
            </a:r>
            <a:r>
              <a:rPr lang="en-US" sz="2400" dirty="0" smtClean="0">
                <a:cs typeface="Arial" charset="0"/>
              </a:rPr>
              <a:t> a tactic to the current goal in the current </a:t>
            </a:r>
            <a:r>
              <a:rPr lang="en-US" sz="2400" dirty="0" err="1" smtClean="0">
                <a:cs typeface="Arial" charset="0"/>
              </a:rPr>
              <a:t>goalstack</a:t>
            </a:r>
            <a:r>
              <a:rPr lang="en-US" sz="2400" dirty="0" smtClean="0">
                <a:cs typeface="Arial" charset="0"/>
              </a:rPr>
              <a:t>:      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   </a:t>
            </a:r>
            <a:r>
              <a:rPr lang="en-US" sz="2400" b="1" dirty="0" smtClean="0">
                <a:cs typeface="Arial" charset="0"/>
              </a:rPr>
              <a:t>e (expand)  </a:t>
            </a:r>
            <a:r>
              <a:rPr lang="en-US" sz="2400" dirty="0" smtClean="0">
                <a:cs typeface="Arial" charset="0"/>
              </a:rPr>
              <a:t> : tactic </a:t>
            </a:r>
            <a:r>
              <a:rPr lang="en-US" sz="2400" dirty="0" smtClean="0">
                <a:cs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cs typeface="Arial" charset="0"/>
              </a:rPr>
              <a:t> </a:t>
            </a:r>
            <a:r>
              <a:rPr lang="en-US" sz="2400" dirty="0" err="1" smtClean="0">
                <a:cs typeface="Arial" charset="0"/>
              </a:rPr>
              <a:t>goalstack</a:t>
            </a:r>
            <a:endParaRPr lang="en-US" sz="24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D13D8-BAC9-4073-9768-4BFC3D045028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For working on proofs/goalstack...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06550"/>
            <a:ext cx="76962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cs typeface="Arial" charset="0"/>
              </a:rPr>
              <a:t>Switching </a:t>
            </a:r>
            <a:r>
              <a:rPr lang="en-US" u="sng" dirty="0" smtClean="0">
                <a:cs typeface="Arial" charset="0"/>
              </a:rPr>
              <a:t>focus</a:t>
            </a:r>
            <a:r>
              <a:rPr lang="en-US" dirty="0" smtClean="0">
                <a:cs typeface="Arial" charset="0"/>
              </a:rPr>
              <a:t> 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</a:t>
            </a:r>
            <a:r>
              <a:rPr lang="en-US" b="1" dirty="0" smtClean="0">
                <a:cs typeface="Arial" charset="0"/>
              </a:rPr>
              <a:t>r (rotate)  </a:t>
            </a:r>
            <a:r>
              <a:rPr lang="en-US" dirty="0" smtClean="0">
                <a:cs typeface="Arial" charset="0"/>
              </a:rPr>
              <a:t>:  </a:t>
            </a:r>
            <a:r>
              <a:rPr lang="en-US" dirty="0" err="1" smtClean="0">
                <a:cs typeface="Arial" charset="0"/>
              </a:rPr>
              <a:t>int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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goalstack</a:t>
            </a: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u="sng" dirty="0" smtClean="0">
                <a:cs typeface="Arial" charset="0"/>
              </a:rPr>
              <a:t>Undo</a:t>
            </a:r>
            <a:r>
              <a:rPr lang="en-US" dirty="0" smtClean="0">
                <a:cs typeface="Arial" charset="0"/>
              </a:rPr>
              <a:t>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</a:t>
            </a:r>
            <a:r>
              <a:rPr lang="en-US" b="1" dirty="0" smtClean="0">
                <a:cs typeface="Arial" charset="0"/>
              </a:rPr>
              <a:t>b</a:t>
            </a:r>
            <a:r>
              <a:rPr lang="en-US" dirty="0" smtClean="0">
                <a:cs typeface="Arial" charset="0"/>
              </a:rPr>
              <a:t>              :  unit </a:t>
            </a:r>
            <a:r>
              <a:rPr lang="en-US" dirty="0" smtClean="0">
                <a:cs typeface="Arial" charset="0"/>
                <a:sym typeface="Symbol" pitchFamily="18" charset="2"/>
              </a:rPr>
              <a:t>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goalstack</a:t>
            </a: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</a:t>
            </a:r>
            <a:r>
              <a:rPr lang="en-US" b="1" dirty="0" smtClean="0">
                <a:cs typeface="Arial" charset="0"/>
              </a:rPr>
              <a:t>restart</a:t>
            </a:r>
            <a:r>
              <a:rPr lang="en-US" dirty="0" smtClean="0">
                <a:cs typeface="Arial" charset="0"/>
              </a:rPr>
              <a:t>     :  unit </a:t>
            </a:r>
            <a:r>
              <a:rPr lang="en-US" dirty="0" smtClean="0">
                <a:cs typeface="Arial" charset="0"/>
                <a:sym typeface="Symbol" pitchFamily="18" charset="2"/>
              </a:rPr>
              <a:t> </a:t>
            </a:r>
            <a:r>
              <a:rPr lang="en-US" dirty="0" err="1" smtClean="0">
                <a:cs typeface="Arial" charset="0"/>
                <a:sym typeface="Symbol" pitchFamily="18" charset="2"/>
              </a:rPr>
              <a:t>goalstack</a:t>
            </a:r>
            <a:r>
              <a:rPr lang="en-US" dirty="0" smtClean="0">
                <a:cs typeface="Arial" charset="0"/>
              </a:rPr>
              <a:t>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</a:t>
            </a:r>
            <a:r>
              <a:rPr lang="en-US" b="1" dirty="0" smtClean="0">
                <a:cs typeface="Arial" charset="0"/>
              </a:rPr>
              <a:t>drop</a:t>
            </a:r>
            <a:r>
              <a:rPr lang="en-US" dirty="0" smtClean="0">
                <a:cs typeface="Arial" charset="0"/>
              </a:rPr>
              <a:t>        :  unit </a:t>
            </a:r>
            <a:r>
              <a:rPr lang="en-US" dirty="0" smtClean="0">
                <a:cs typeface="Arial" charset="0"/>
                <a:sym typeface="Symbol" pitchFamily="18" charset="2"/>
              </a:rPr>
              <a:t></a:t>
            </a:r>
            <a:r>
              <a:rPr lang="en-US" dirty="0" smtClean="0">
                <a:cs typeface="Arial" charset="0"/>
              </a:rPr>
              <a:t> proofs</a:t>
            </a:r>
          </a:p>
          <a:p>
            <a:pPr eaLnBrk="1" hangingPunct="1">
              <a:lnSpc>
                <a:spcPct val="80000"/>
              </a:lnSpc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C411C-667D-438D-AABA-EC26CEEC4A4F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Some basic rules and tactics</a:t>
            </a:r>
            <a:br>
              <a:rPr lang="en-US" smtClean="0">
                <a:cs typeface="Arial" charset="0"/>
              </a:rPr>
            </a:br>
            <a:r>
              <a:rPr lang="en-US" sz="2000" smtClean="0">
                <a:cs typeface="Arial" charset="0"/>
              </a:rPr>
              <a:t>Shifting from/to asm...  (Old Desc 10.3)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A9FC4-BB4D-4A40-BEFF-CE6EAA7D1FD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328474" y="1931172"/>
            <a:ext cx="394691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 A |- v</a:t>
            </a:r>
          </a:p>
          <a:p>
            <a:pPr>
              <a:defRPr/>
            </a:pPr>
            <a:r>
              <a:rPr lang="nl-NL" dirty="0"/>
              <a:t>------------------------ DISCH u</a:t>
            </a:r>
          </a:p>
          <a:p>
            <a:pPr>
              <a:defRPr/>
            </a:pPr>
            <a:r>
              <a:rPr lang="nl-NL" dirty="0"/>
              <a:t>  A </a:t>
            </a:r>
            <a:r>
              <a:rPr lang="nl-NL" dirty="0" smtClean="0"/>
              <a:t>\ </a:t>
            </a:r>
            <a:r>
              <a:rPr lang="nl-NL" dirty="0"/>
              <a:t>{u}  |- u ==&gt; v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72000" y="1948926"/>
            <a:ext cx="426713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A </a:t>
            </a:r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?-</a:t>
            </a:r>
            <a:r>
              <a:rPr lang="nl-NL" dirty="0"/>
              <a:t>   u ==&gt; v</a:t>
            </a:r>
          </a:p>
          <a:p>
            <a:pPr>
              <a:defRPr/>
            </a:pPr>
            <a:r>
              <a:rPr lang="nl-NL" dirty="0"/>
              <a:t>-----------------------DISCH_TAC</a:t>
            </a:r>
          </a:p>
          <a:p>
            <a:pPr>
              <a:defRPr/>
            </a:pPr>
            <a:r>
              <a:rPr lang="nl-NL" dirty="0"/>
              <a:t>  A </a:t>
            </a:r>
            <a:r>
              <a:rPr lang="nl-NL" dirty="0">
                <a:sym typeface="Symbol"/>
              </a:rPr>
              <a:t>+ </a:t>
            </a:r>
            <a:r>
              <a:rPr lang="nl-NL" dirty="0"/>
              <a:t>u </a:t>
            </a:r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?-  </a:t>
            </a:r>
            <a:r>
              <a:rPr lang="nl-NL" dirty="0"/>
              <a:t>  v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374342" y="3779206"/>
            <a:ext cx="39308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A |- u ==&gt; v</a:t>
            </a:r>
          </a:p>
          <a:p>
            <a:pPr>
              <a:defRPr/>
            </a:pPr>
            <a:r>
              <a:rPr lang="nl-NL" dirty="0"/>
              <a:t>---------------------- UNDISCH</a:t>
            </a:r>
          </a:p>
          <a:p>
            <a:pPr>
              <a:defRPr/>
            </a:pPr>
            <a:r>
              <a:rPr lang="nl-NL" dirty="0"/>
              <a:t>  A </a:t>
            </a:r>
            <a:r>
              <a:rPr lang="nl-NL" dirty="0">
                <a:sym typeface="Symbol"/>
              </a:rPr>
              <a:t>+ </a:t>
            </a:r>
            <a:r>
              <a:rPr lang="nl-NL" dirty="0"/>
              <a:t>u |- v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4746861" y="3779205"/>
            <a:ext cx="403309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 A ?- v</a:t>
            </a:r>
          </a:p>
          <a:p>
            <a:pPr>
              <a:defRPr/>
            </a:pPr>
            <a:r>
              <a:rPr lang="nl-NL" dirty="0"/>
              <a:t>------------------------ </a:t>
            </a:r>
            <a:r>
              <a:rPr lang="nl-NL" sz="1800" dirty="0"/>
              <a:t>UNDISCH_TAC u</a:t>
            </a:r>
          </a:p>
          <a:p>
            <a:pPr>
              <a:defRPr/>
            </a:pPr>
            <a:r>
              <a:rPr lang="nl-NL" dirty="0"/>
              <a:t>  A / {u}  ?- u ==&gt; 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Some basic rules and tactics </a:t>
            </a:r>
            <a:br>
              <a:rPr lang="en-US" smtClean="0">
                <a:cs typeface="Arial" charset="0"/>
              </a:rPr>
            </a:br>
            <a:r>
              <a:rPr lang="en-US" sz="1800" smtClean="0">
                <a:cs typeface="Arial" charset="0"/>
              </a:rPr>
              <a:t>Modus Ponens (Old Desc 10.3) </a:t>
            </a:r>
            <a:endParaRPr lang="en-US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8CAE8-B49E-4FC6-B878-9B5580D986F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1" name="Tekstvak 10"/>
          <p:cNvSpPr txBox="1"/>
          <p:nvPr/>
        </p:nvSpPr>
        <p:spPr>
          <a:xfrm>
            <a:off x="5079306" y="1714782"/>
            <a:ext cx="3255507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  A   </a:t>
            </a:r>
            <a:r>
              <a:rPr lang="en-US" b="1" dirty="0">
                <a:solidFill>
                  <a:srgbClr val="C00000"/>
                </a:solidFill>
                <a:cs typeface="Arial" charset="0"/>
              </a:rPr>
              <a:t>?-</a:t>
            </a:r>
            <a:r>
              <a:rPr lang="en-US" b="1" dirty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  u</a:t>
            </a:r>
            <a:endParaRPr lang="en-US" baseline="-25000" dirty="0">
              <a:cs typeface="Arial" charset="0"/>
            </a:endParaRPr>
          </a:p>
          <a:p>
            <a:pPr>
              <a:defRPr/>
            </a:pPr>
            <a:r>
              <a:rPr lang="en-US" dirty="0">
                <a:cs typeface="Arial" charset="0"/>
              </a:rPr>
              <a:t>  A‘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|-</a:t>
            </a:r>
            <a:r>
              <a:rPr lang="en-US" dirty="0">
                <a:cs typeface="Arial" charset="0"/>
              </a:rPr>
              <a:t>    t</a:t>
            </a:r>
            <a:r>
              <a:rPr lang="en-US" dirty="0">
                <a:cs typeface="Arial" charset="0"/>
                <a:sym typeface="Symbol" pitchFamily="18" charset="2"/>
              </a:rPr>
              <a:t/>
            </a:r>
            <a:br>
              <a:rPr lang="en-US" dirty="0">
                <a:cs typeface="Arial" charset="0"/>
                <a:sym typeface="Symbol" pitchFamily="18" charset="2"/>
              </a:rPr>
            </a:br>
            <a:r>
              <a:rPr lang="en-US" dirty="0">
                <a:cs typeface="Arial" charset="0"/>
                <a:sym typeface="Symbol" pitchFamily="18" charset="2"/>
              </a:rPr>
              <a:t>-----------</a:t>
            </a:r>
            <a:r>
              <a:rPr lang="en-US" dirty="0">
                <a:cs typeface="Arial" charset="0"/>
              </a:rPr>
              <a:t>---------  MP_TAC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  A  </a:t>
            </a:r>
            <a:r>
              <a:rPr lang="en-US" b="1" dirty="0">
                <a:solidFill>
                  <a:srgbClr val="C00000"/>
                </a:solidFill>
                <a:cs typeface="Arial" charset="0"/>
              </a:rPr>
              <a:t>?-   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cs typeface="Arial" charset="0"/>
                <a:sym typeface="Symbol" pitchFamily="18" charset="2"/>
              </a:rPr>
              <a:t>t  u</a:t>
            </a:r>
            <a:endParaRPr lang="nl-NL" baseline="-25000" dirty="0"/>
          </a:p>
        </p:txBody>
      </p:sp>
      <p:sp>
        <p:nvSpPr>
          <p:cNvPr id="13" name="Tekstvak 12"/>
          <p:cNvSpPr txBox="1"/>
          <p:nvPr/>
        </p:nvSpPr>
        <p:spPr>
          <a:xfrm>
            <a:off x="749472" y="1747070"/>
            <a:ext cx="2919389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   </a:t>
            </a:r>
            <a:r>
              <a:rPr lang="en-US" dirty="0" smtClean="0">
                <a:cs typeface="Arial" charset="0"/>
              </a:rPr>
              <a:t>A</a:t>
            </a:r>
            <a:r>
              <a:rPr lang="en-US" baseline="-25000" dirty="0" smtClean="0">
                <a:cs typeface="Arial" charset="0"/>
              </a:rPr>
              <a:t>1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|-   t  </a:t>
            </a:r>
            <a:r>
              <a:rPr lang="en-US" dirty="0">
                <a:cs typeface="Arial" charset="0"/>
                <a:sym typeface="Symbol" pitchFamily="18" charset="2"/>
              </a:rPr>
              <a:t> u</a:t>
            </a:r>
            <a:endParaRPr lang="en-US" dirty="0">
              <a:cs typeface="Arial" charset="0"/>
            </a:endParaRPr>
          </a:p>
          <a:p>
            <a:pPr>
              <a:defRPr/>
            </a:pPr>
            <a:r>
              <a:rPr lang="en-US" dirty="0" smtClean="0">
                <a:cs typeface="Arial" charset="0"/>
              </a:rPr>
              <a:t>   A</a:t>
            </a:r>
            <a:r>
              <a:rPr lang="en-US" baseline="-25000" dirty="0" smtClean="0">
                <a:cs typeface="Arial" charset="0"/>
              </a:rPr>
              <a:t>2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>
                <a:cs typeface="Arial" charset="0"/>
              </a:rPr>
              <a:t>|-   t </a:t>
            </a:r>
          </a:p>
          <a:p>
            <a:pPr>
              <a:defRPr/>
            </a:pPr>
            <a:r>
              <a:rPr lang="en-US" dirty="0" smtClean="0">
                <a:cs typeface="Arial" charset="0"/>
              </a:rPr>
              <a:t>-----------------------  </a:t>
            </a:r>
            <a:r>
              <a:rPr lang="en-US" dirty="0">
                <a:cs typeface="Arial" charset="0"/>
              </a:rPr>
              <a:t>MP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   A</a:t>
            </a:r>
            <a:r>
              <a:rPr lang="en-US" baseline="-25000" dirty="0"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 </a:t>
            </a:r>
            <a:r>
              <a:rPr lang="en-US" dirty="0">
                <a:cs typeface="Arial" charset="0"/>
                <a:sym typeface="Symbol"/>
              </a:rPr>
              <a:t></a:t>
            </a:r>
            <a:r>
              <a:rPr lang="en-US" dirty="0">
                <a:cs typeface="Arial" charset="0"/>
              </a:rPr>
              <a:t> A</a:t>
            </a:r>
            <a:r>
              <a:rPr lang="en-US" baseline="-25000" dirty="0">
                <a:cs typeface="Arial" charset="0"/>
              </a:rPr>
              <a:t>2  </a:t>
            </a:r>
            <a:r>
              <a:rPr lang="en-US" dirty="0">
                <a:cs typeface="Arial" charset="0"/>
              </a:rPr>
              <a:t>|-  </a:t>
            </a:r>
            <a:r>
              <a:rPr lang="en-US" dirty="0">
                <a:cs typeface="Arial" charset="0"/>
                <a:sym typeface="Symbol" pitchFamily="18" charset="2"/>
              </a:rPr>
              <a:t>u</a:t>
            </a:r>
            <a:endParaRPr lang="nl-NL" dirty="0"/>
          </a:p>
        </p:txBody>
      </p:sp>
      <p:sp>
        <p:nvSpPr>
          <p:cNvPr id="7" name="Tekstvak 10"/>
          <p:cNvSpPr txBox="1"/>
          <p:nvPr/>
        </p:nvSpPr>
        <p:spPr>
          <a:xfrm>
            <a:off x="375717" y="4073524"/>
            <a:ext cx="3724609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smtClean="0">
                <a:cs typeface="Arial" charset="0"/>
              </a:rPr>
              <a:t>    A</a:t>
            </a:r>
            <a:r>
              <a:rPr lang="en-US" sz="2000" baseline="-25000" dirty="0" smtClean="0">
                <a:cs typeface="Arial" charset="0"/>
              </a:rPr>
              <a:t>1</a:t>
            </a:r>
            <a:r>
              <a:rPr lang="en-US" sz="2000" dirty="0" smtClean="0">
                <a:cs typeface="Arial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|-</a:t>
            </a:r>
            <a:r>
              <a:rPr lang="en-US" sz="2000" dirty="0">
                <a:cs typeface="Arial" charset="0"/>
              </a:rPr>
              <a:t>   </a:t>
            </a:r>
            <a:r>
              <a:rPr lang="en-US" sz="2000" dirty="0">
                <a:cs typeface="Arial" charset="0"/>
                <a:sym typeface="Symbol"/>
              </a:rPr>
              <a:t>!x.  </a:t>
            </a:r>
            <a:r>
              <a:rPr lang="en-US" sz="2000" dirty="0" err="1">
                <a:cs typeface="Arial" charset="0"/>
              </a:rPr>
              <a:t>t</a:t>
            </a:r>
            <a:r>
              <a:rPr lang="en-US" sz="2000" baseline="-25000" dirty="0" err="1">
                <a:cs typeface="Arial" charset="0"/>
              </a:rPr>
              <a:t>x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cs typeface="Arial" charset="0"/>
                <a:sym typeface="Symbol" pitchFamily="18" charset="2"/>
              </a:rPr>
              <a:t> </a:t>
            </a:r>
            <a:r>
              <a:rPr lang="en-US" sz="2000" dirty="0" err="1">
                <a:cs typeface="Arial" charset="0"/>
                <a:sym typeface="Symbol" pitchFamily="18" charset="2"/>
              </a:rPr>
              <a:t>u</a:t>
            </a:r>
            <a:r>
              <a:rPr lang="en-US" sz="2000" baseline="-25000" dirty="0" err="1">
                <a:cs typeface="Arial" charset="0"/>
                <a:sym typeface="Symbol" pitchFamily="18" charset="2"/>
              </a:rPr>
              <a:t>x</a:t>
            </a:r>
            <a:r>
              <a:rPr lang="en-US" sz="2000" dirty="0">
                <a:cs typeface="Arial" charset="0"/>
                <a:sym typeface="Symbol" pitchFamily="18" charset="2"/>
              </a:rPr>
              <a:t/>
            </a:r>
            <a:br>
              <a:rPr lang="en-US" sz="2000" dirty="0">
                <a:cs typeface="Arial" charset="0"/>
                <a:sym typeface="Symbol" pitchFamily="18" charset="2"/>
              </a:rPr>
            </a:br>
            <a:r>
              <a:rPr lang="en-US" sz="2000" dirty="0" smtClean="0">
                <a:cs typeface="Arial" charset="0"/>
                <a:sym typeface="Symbol" pitchFamily="18" charset="2"/>
              </a:rPr>
              <a:t>    </a:t>
            </a:r>
            <a:r>
              <a:rPr lang="en-US" sz="2000" dirty="0" smtClean="0">
                <a:cs typeface="Arial" charset="0"/>
              </a:rPr>
              <a:t>A</a:t>
            </a:r>
            <a:r>
              <a:rPr lang="en-US" sz="2000" baseline="-25000" dirty="0" smtClean="0">
                <a:cs typeface="Arial" charset="0"/>
              </a:rPr>
              <a:t>2</a:t>
            </a:r>
            <a:r>
              <a:rPr lang="en-US" sz="2000" dirty="0" smtClean="0">
                <a:cs typeface="Arial" charset="0"/>
              </a:rPr>
              <a:t> 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|-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  t</a:t>
            </a:r>
            <a:r>
              <a:rPr lang="en-US" sz="2000" baseline="-25000" dirty="0">
                <a:cs typeface="Arial" charset="0"/>
              </a:rPr>
              <a:t>o</a:t>
            </a:r>
          </a:p>
          <a:p>
            <a:pPr>
              <a:defRPr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dirty="0" smtClean="0">
                <a:cs typeface="Arial" charset="0"/>
                <a:sym typeface="Symbol" pitchFamily="18" charset="2"/>
              </a:rPr>
              <a:t>-----------</a:t>
            </a:r>
            <a:r>
              <a:rPr lang="en-US" sz="2000" dirty="0" smtClean="0">
                <a:cs typeface="Arial" charset="0"/>
              </a:rPr>
              <a:t>----------------  </a:t>
            </a:r>
            <a:r>
              <a:rPr lang="en-US" sz="2000" dirty="0">
                <a:cs typeface="Arial" charset="0"/>
              </a:rPr>
              <a:t>MATCH_MP</a:t>
            </a:r>
          </a:p>
          <a:p>
            <a:pPr>
              <a:defRPr/>
            </a:pPr>
            <a:r>
              <a:rPr lang="en-US" sz="2000" dirty="0">
                <a:cs typeface="Arial" charset="0"/>
              </a:rPr>
              <a:t> A</a:t>
            </a:r>
            <a:r>
              <a:rPr lang="en-US" sz="2000" baseline="-25000" dirty="0">
                <a:cs typeface="Arial" charset="0"/>
              </a:rPr>
              <a:t>1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cs typeface="Arial" charset="0"/>
                <a:sym typeface="Symbol"/>
              </a:rPr>
              <a:t></a:t>
            </a:r>
            <a:r>
              <a:rPr lang="en-US" sz="2000" dirty="0">
                <a:cs typeface="Arial" charset="0"/>
              </a:rPr>
              <a:t> A</a:t>
            </a:r>
            <a:r>
              <a:rPr lang="en-US" sz="2000" baseline="-25000" dirty="0">
                <a:cs typeface="Arial" charset="0"/>
              </a:rPr>
              <a:t>2  </a:t>
            </a:r>
            <a:r>
              <a:rPr lang="en-US" sz="2000" dirty="0">
                <a:cs typeface="Arial" charset="0"/>
              </a:rPr>
              <a:t>|- </a:t>
            </a:r>
            <a:r>
              <a:rPr lang="en-US" sz="2000" dirty="0" err="1">
                <a:cs typeface="Arial" charset="0"/>
                <a:sym typeface="Symbol" pitchFamily="18" charset="2"/>
              </a:rPr>
              <a:t>u</a:t>
            </a:r>
            <a:r>
              <a:rPr lang="en-US" sz="2000" baseline="-25000" dirty="0" err="1">
                <a:cs typeface="Arial" charset="0"/>
                <a:sym typeface="Symbol" pitchFamily="18" charset="2"/>
              </a:rPr>
              <a:t>o</a:t>
            </a:r>
            <a:endParaRPr lang="nl-NL" sz="2000" baseline="-25000" dirty="0"/>
          </a:p>
        </p:txBody>
      </p:sp>
      <p:sp>
        <p:nvSpPr>
          <p:cNvPr id="8" name="Tekstvak 10"/>
          <p:cNvSpPr txBox="1"/>
          <p:nvPr/>
        </p:nvSpPr>
        <p:spPr>
          <a:xfrm>
            <a:off x="4572000" y="4073524"/>
            <a:ext cx="4270121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cs typeface="Arial" charset="0"/>
              </a:rPr>
              <a:t> A 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?-</a:t>
            </a:r>
            <a:r>
              <a:rPr lang="en-US" sz="2000" b="1" dirty="0">
                <a:cs typeface="Arial" charset="0"/>
              </a:rPr>
              <a:t> </a:t>
            </a:r>
            <a:r>
              <a:rPr lang="en-US" sz="2000" dirty="0">
                <a:cs typeface="Arial" charset="0"/>
              </a:rPr>
              <a:t>  </a:t>
            </a:r>
            <a:r>
              <a:rPr lang="en-US" sz="2000" dirty="0" err="1">
                <a:cs typeface="Arial" charset="0"/>
              </a:rPr>
              <a:t>u</a:t>
            </a:r>
            <a:r>
              <a:rPr lang="en-US" sz="2000" baseline="-25000" dirty="0" err="1">
                <a:cs typeface="Arial" charset="0"/>
              </a:rPr>
              <a:t>o</a:t>
            </a:r>
            <a:endParaRPr lang="en-US" sz="2000" baseline="-25000" dirty="0">
              <a:cs typeface="Arial" charset="0"/>
            </a:endParaRPr>
          </a:p>
          <a:p>
            <a:pPr>
              <a:defRPr/>
            </a:pPr>
            <a:r>
              <a:rPr lang="en-US" sz="2000" dirty="0">
                <a:cs typeface="Arial" charset="0"/>
              </a:rPr>
              <a:t> A’ 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|-</a:t>
            </a:r>
            <a:r>
              <a:rPr lang="en-US" sz="2000" dirty="0">
                <a:cs typeface="Arial" charset="0"/>
              </a:rPr>
              <a:t>   </a:t>
            </a:r>
            <a:r>
              <a:rPr lang="en-US" sz="2000" dirty="0">
                <a:cs typeface="Arial" charset="0"/>
                <a:sym typeface="Symbol"/>
              </a:rPr>
              <a:t>!x.  </a:t>
            </a:r>
            <a:r>
              <a:rPr lang="en-US" sz="2000" dirty="0" err="1">
                <a:cs typeface="Arial" charset="0"/>
              </a:rPr>
              <a:t>t</a:t>
            </a:r>
            <a:r>
              <a:rPr lang="en-US" sz="2000" baseline="-25000" dirty="0" err="1">
                <a:cs typeface="Arial" charset="0"/>
              </a:rPr>
              <a:t>x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>
                <a:cs typeface="Arial" charset="0"/>
                <a:sym typeface="Symbol" pitchFamily="18" charset="2"/>
              </a:rPr>
              <a:t> </a:t>
            </a:r>
            <a:r>
              <a:rPr lang="en-US" sz="2000" dirty="0" err="1">
                <a:cs typeface="Arial" charset="0"/>
                <a:sym typeface="Symbol" pitchFamily="18" charset="2"/>
              </a:rPr>
              <a:t>u</a:t>
            </a:r>
            <a:r>
              <a:rPr lang="en-US" sz="2000" baseline="-25000" dirty="0" err="1">
                <a:cs typeface="Arial" charset="0"/>
                <a:sym typeface="Symbol" pitchFamily="18" charset="2"/>
              </a:rPr>
              <a:t>x</a:t>
            </a:r>
            <a:r>
              <a:rPr lang="en-US" sz="2000" dirty="0">
                <a:cs typeface="Arial" charset="0"/>
                <a:sym typeface="Symbol" pitchFamily="18" charset="2"/>
              </a:rPr>
              <a:t/>
            </a:r>
            <a:br>
              <a:rPr lang="en-US" sz="2000" dirty="0">
                <a:cs typeface="Arial" charset="0"/>
                <a:sym typeface="Symbol" pitchFamily="18" charset="2"/>
              </a:rPr>
            </a:br>
            <a:r>
              <a:rPr lang="en-US" sz="2000" dirty="0">
                <a:cs typeface="Arial" charset="0"/>
                <a:sym typeface="Symbol" pitchFamily="18" charset="2"/>
              </a:rPr>
              <a:t>-----------</a:t>
            </a:r>
            <a:r>
              <a:rPr lang="en-US" sz="2000" dirty="0">
                <a:cs typeface="Arial" charset="0"/>
              </a:rPr>
              <a:t>----------------  </a:t>
            </a:r>
            <a:r>
              <a:rPr lang="en-US" sz="2000" dirty="0" smtClean="0">
                <a:cs typeface="Arial" charset="0"/>
              </a:rPr>
              <a:t>MATCH_MP_TAC</a:t>
            </a:r>
            <a:endParaRPr lang="en-US" sz="2000" dirty="0">
              <a:cs typeface="Arial" charset="0"/>
            </a:endParaRPr>
          </a:p>
          <a:p>
            <a:pPr>
              <a:defRPr/>
            </a:pPr>
            <a:r>
              <a:rPr lang="en-US" sz="2000" dirty="0">
                <a:cs typeface="Arial" charset="0"/>
              </a:rPr>
              <a:t> A</a:t>
            </a:r>
            <a:r>
              <a:rPr lang="en-US" sz="2000" baseline="-25000" dirty="0">
                <a:cs typeface="Arial" charset="0"/>
              </a:rPr>
              <a:t>   </a:t>
            </a:r>
            <a:r>
              <a:rPr lang="en-US" sz="2000" dirty="0">
                <a:cs typeface="Arial" charset="0"/>
              </a:rPr>
              <a:t>?- t</a:t>
            </a:r>
            <a:r>
              <a:rPr lang="en-US" sz="2000" baseline="-25000" dirty="0">
                <a:cs typeface="Arial" charset="0"/>
                <a:sym typeface="Symbol" pitchFamily="18" charset="2"/>
              </a:rPr>
              <a:t>o</a:t>
            </a:r>
            <a:endParaRPr lang="nl-NL" sz="2000" baseline="-25000" dirty="0"/>
          </a:p>
        </p:txBody>
      </p:sp>
      <p:sp>
        <p:nvSpPr>
          <p:cNvPr id="38924" name="Tekstvak 8"/>
          <p:cNvSpPr txBox="1">
            <a:spLocks noChangeArrowheads="1"/>
          </p:cNvSpPr>
          <p:nvPr/>
        </p:nvSpPr>
        <p:spPr bwMode="auto">
          <a:xfrm>
            <a:off x="4572000" y="5526898"/>
            <a:ext cx="2058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A’ should be a subset of A</a:t>
            </a:r>
          </a:p>
        </p:txBody>
      </p:sp>
      <p:sp>
        <p:nvSpPr>
          <p:cNvPr id="9" name="Tekstvak 8"/>
          <p:cNvSpPr txBox="1">
            <a:spLocks noChangeArrowheads="1"/>
          </p:cNvSpPr>
          <p:nvPr/>
        </p:nvSpPr>
        <p:spPr bwMode="auto">
          <a:xfrm>
            <a:off x="5079306" y="3373879"/>
            <a:ext cx="20589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/>
              <a:t>A’ should be a subset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Some basic rules and tactics </a:t>
            </a:r>
            <a:br>
              <a:rPr lang="en-US" smtClean="0">
                <a:cs typeface="Arial" charset="0"/>
              </a:rPr>
            </a:br>
            <a:r>
              <a:rPr lang="en-US" sz="1800" smtClean="0">
                <a:cs typeface="Arial" charset="0"/>
              </a:rPr>
              <a:t>Stripping and introducing </a:t>
            </a:r>
            <a:r>
              <a:rPr lang="en-US" sz="1800" smtClean="0">
                <a:cs typeface="Arial" charset="0"/>
                <a:sym typeface="Symbol" pitchFamily="18" charset="2"/>
              </a:rPr>
              <a:t> </a:t>
            </a:r>
            <a:r>
              <a:rPr lang="en-US" sz="1800" smtClean="0">
                <a:cs typeface="Arial" charset="0"/>
              </a:rPr>
              <a:t>(Old Desc 10.3)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B14825-5360-411C-A9CA-7C511FF64DAC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532661" y="1748902"/>
            <a:ext cx="300595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  <a:sym typeface="Symbol" pitchFamily="18" charset="2"/>
              </a:rPr>
              <a:t>  A |-  !x. </a:t>
            </a:r>
            <a:r>
              <a:rPr lang="en-US" dirty="0">
                <a:cs typeface="Arial" charset="0"/>
              </a:rPr>
              <a:t>P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---------------- SPEC u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 A |-  P[u/x]</a:t>
            </a:r>
            <a:endParaRPr lang="nl-NL" dirty="0"/>
          </a:p>
        </p:txBody>
      </p:sp>
      <p:sp>
        <p:nvSpPr>
          <p:cNvPr id="7" name="Tekstvak 6"/>
          <p:cNvSpPr txBox="1"/>
          <p:nvPr/>
        </p:nvSpPr>
        <p:spPr>
          <a:xfrm>
            <a:off x="3991628" y="3605815"/>
            <a:ext cx="473693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A   ?-   </a:t>
            </a:r>
            <a:r>
              <a:rPr lang="en-US" dirty="0">
                <a:cs typeface="Arial" charset="0"/>
                <a:sym typeface="Symbol" pitchFamily="18" charset="2"/>
              </a:rPr>
              <a:t>!x. </a:t>
            </a:r>
            <a:r>
              <a:rPr lang="en-US" dirty="0">
                <a:cs typeface="Arial" charset="0"/>
              </a:rPr>
              <a:t>P x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----------------------  GEN_TAC</a:t>
            </a:r>
            <a:r>
              <a:rPr lang="en-US" dirty="0">
                <a:cs typeface="Arial" charset="0"/>
                <a:sym typeface="Wingdings" pitchFamily="2" charset="2"/>
              </a:rPr>
              <a:t/>
            </a:r>
            <a:br>
              <a:rPr lang="en-US" dirty="0">
                <a:cs typeface="Arial" charset="0"/>
                <a:sym typeface="Wingdings" pitchFamily="2" charset="2"/>
              </a:rPr>
            </a:br>
            <a:r>
              <a:rPr lang="en-US" dirty="0">
                <a:cs typeface="Arial" charset="0"/>
                <a:sym typeface="Wingdings" pitchFamily="2" charset="2"/>
              </a:rPr>
              <a:t> </a:t>
            </a:r>
            <a:r>
              <a:rPr lang="en-US" dirty="0">
                <a:cs typeface="Arial" charset="0"/>
              </a:rPr>
              <a:t>A </a:t>
            </a:r>
            <a:r>
              <a:rPr lang="en-US" dirty="0">
                <a:cs typeface="Arial" charset="0"/>
                <a:sym typeface="Wingdings" pitchFamily="2" charset="2"/>
              </a:rPr>
              <a:t> ?-   P[x’/x]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898776" y="1777014"/>
            <a:ext cx="48297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</a:rPr>
              <a:t>A   ?-   P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----------------------  SPEC_TAC(</a:t>
            </a:r>
            <a:r>
              <a:rPr lang="en-US" dirty="0" err="1">
                <a:cs typeface="Arial" charset="0"/>
              </a:rPr>
              <a:t>u,x</a:t>
            </a:r>
            <a:r>
              <a:rPr lang="en-US" dirty="0">
                <a:cs typeface="Arial" charset="0"/>
              </a:rPr>
              <a:t>)</a:t>
            </a:r>
            <a:r>
              <a:rPr lang="en-US" dirty="0">
                <a:cs typeface="Arial" charset="0"/>
                <a:sym typeface="Wingdings" pitchFamily="2" charset="2"/>
              </a:rPr>
              <a:t/>
            </a:r>
            <a:br>
              <a:rPr lang="en-US" dirty="0">
                <a:cs typeface="Arial" charset="0"/>
                <a:sym typeface="Wingdings" pitchFamily="2" charset="2"/>
              </a:rPr>
            </a:br>
            <a:r>
              <a:rPr lang="en-US" dirty="0">
                <a:cs typeface="Arial" charset="0"/>
                <a:sym typeface="Wingdings" pitchFamily="2" charset="2"/>
              </a:rPr>
              <a:t> </a:t>
            </a:r>
            <a:r>
              <a:rPr lang="en-US" dirty="0">
                <a:cs typeface="Arial" charset="0"/>
              </a:rPr>
              <a:t>A </a:t>
            </a:r>
            <a:r>
              <a:rPr lang="en-US" dirty="0">
                <a:cs typeface="Arial" charset="0"/>
                <a:sym typeface="Wingdings" pitchFamily="2" charset="2"/>
              </a:rPr>
              <a:t> ?-   !x. P[x/u]</a:t>
            </a:r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525263" y="3605815"/>
            <a:ext cx="3025805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Arial" charset="0"/>
                <a:sym typeface="Symbol" pitchFamily="18" charset="2"/>
              </a:rPr>
              <a:t>  A |-  </a:t>
            </a:r>
            <a:r>
              <a:rPr lang="en-US" dirty="0">
                <a:cs typeface="Arial" charset="0"/>
              </a:rPr>
              <a:t>P</a:t>
            </a:r>
          </a:p>
          <a:p>
            <a:pPr>
              <a:defRPr/>
            </a:pPr>
            <a:r>
              <a:rPr lang="en-US" dirty="0">
                <a:cs typeface="Arial" charset="0"/>
              </a:rPr>
              <a:t>---------------- GEN x</a:t>
            </a:r>
            <a:br>
              <a:rPr lang="en-US" dirty="0">
                <a:cs typeface="Arial" charset="0"/>
              </a:rPr>
            </a:br>
            <a:r>
              <a:rPr lang="en-US" dirty="0">
                <a:cs typeface="Arial" charset="0"/>
              </a:rPr>
              <a:t>  A |-  !x. P</a:t>
            </a:r>
            <a:endParaRPr lang="nl-NL" dirty="0"/>
          </a:p>
        </p:txBody>
      </p:sp>
      <p:sp>
        <p:nvSpPr>
          <p:cNvPr id="39952" name="Tekstvak 11"/>
          <p:cNvSpPr txBox="1">
            <a:spLocks noChangeArrowheads="1"/>
          </p:cNvSpPr>
          <p:nvPr/>
        </p:nvSpPr>
        <p:spPr bwMode="auto">
          <a:xfrm>
            <a:off x="532660" y="4972237"/>
            <a:ext cx="30059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nl-NL" sz="1600" i="1" dirty="0" err="1"/>
              <a:t>provided</a:t>
            </a:r>
            <a:r>
              <a:rPr lang="nl-NL" sz="1600" i="1" dirty="0"/>
              <a:t> x is </a:t>
            </a:r>
            <a:r>
              <a:rPr lang="nl-NL" sz="1600" i="1" dirty="0" smtClean="0"/>
              <a:t>does </a:t>
            </a:r>
            <a:r>
              <a:rPr lang="nl-NL" sz="1600" i="1" dirty="0" err="1" smtClean="0"/>
              <a:t>not</a:t>
            </a:r>
            <a:r>
              <a:rPr lang="nl-NL" sz="1600" i="1" dirty="0" smtClean="0"/>
              <a:t> </a:t>
            </a:r>
            <a:r>
              <a:rPr lang="nl-NL" sz="1600" i="1" dirty="0" err="1" smtClean="0"/>
              <a:t>appear</a:t>
            </a:r>
            <a:r>
              <a:rPr lang="nl-NL" sz="1600" i="1" dirty="0" smtClean="0"/>
              <a:t> as a free </a:t>
            </a:r>
            <a:r>
              <a:rPr lang="nl-NL" sz="1600" i="1" dirty="0" err="1" smtClean="0"/>
              <a:t>variable</a:t>
            </a:r>
            <a:r>
              <a:rPr lang="nl-NL" sz="1600" i="1" dirty="0" smtClean="0"/>
              <a:t> in </a:t>
            </a:r>
            <a:r>
              <a:rPr lang="nl-NL" sz="1600" i="1" dirty="0"/>
              <a:t>A</a:t>
            </a:r>
          </a:p>
        </p:txBody>
      </p:sp>
      <p:sp>
        <p:nvSpPr>
          <p:cNvPr id="39953" name="Tekstvak 12"/>
          <p:cNvSpPr txBox="1">
            <a:spLocks noChangeArrowheads="1"/>
          </p:cNvSpPr>
          <p:nvPr/>
        </p:nvSpPr>
        <p:spPr bwMode="auto">
          <a:xfrm>
            <a:off x="4214812" y="4972237"/>
            <a:ext cx="42685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nl-NL" sz="1600" i="1" dirty="0"/>
              <a:t>x’ is chosen so that </a:t>
            </a:r>
            <a:r>
              <a:rPr lang="nl-NL" sz="1600" i="1" dirty="0" err="1"/>
              <a:t>it</a:t>
            </a:r>
            <a:r>
              <a:rPr lang="nl-NL" sz="1600" i="1" dirty="0"/>
              <a:t> </a:t>
            </a:r>
            <a:r>
              <a:rPr lang="nl-NL" sz="1600" i="1" dirty="0" smtClean="0"/>
              <a:t>does </a:t>
            </a:r>
            <a:r>
              <a:rPr lang="nl-NL" sz="1600" i="1" dirty="0" err="1" smtClean="0"/>
              <a:t>not</a:t>
            </a:r>
            <a:r>
              <a:rPr lang="nl-NL" sz="1600" i="1" dirty="0" smtClean="0"/>
              <a:t> </a:t>
            </a:r>
            <a:r>
              <a:rPr lang="nl-NL" sz="1600" i="1" dirty="0" err="1" smtClean="0"/>
              <a:t>appear</a:t>
            </a:r>
            <a:r>
              <a:rPr lang="nl-NL" sz="1600" i="1" dirty="0" smtClean="0"/>
              <a:t> as a</a:t>
            </a:r>
            <a:r>
              <a:rPr lang="nl-NL" sz="1600" i="1" dirty="0" smtClean="0"/>
              <a:t> </a:t>
            </a:r>
            <a:r>
              <a:rPr lang="nl-NL" sz="1600" i="1" dirty="0" smtClean="0"/>
              <a:t>free </a:t>
            </a:r>
            <a:r>
              <a:rPr lang="nl-NL" sz="1600" i="1" dirty="0" err="1" smtClean="0"/>
              <a:t>variable</a:t>
            </a:r>
            <a:r>
              <a:rPr lang="nl-NL" sz="1600" i="1" dirty="0" smtClean="0"/>
              <a:t> in </a:t>
            </a:r>
            <a:r>
              <a:rPr lang="nl-NL" sz="1600" i="1" dirty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Some basic rules and tactics </a:t>
            </a:r>
            <a:br>
              <a:rPr lang="en-US" smtClean="0">
                <a:cs typeface="Arial" charset="0"/>
              </a:rPr>
            </a:br>
            <a:r>
              <a:rPr lang="nl-NL" sz="2400" smtClean="0"/>
              <a:t>Intro/striping </a:t>
            </a:r>
            <a:r>
              <a:rPr lang="nl-NL" sz="2400" smtClean="0">
                <a:sym typeface="Symbol" pitchFamily="18" charset="2"/>
              </a:rPr>
              <a:t> </a:t>
            </a:r>
            <a:r>
              <a:rPr lang="en-US" sz="2400" smtClean="0">
                <a:cs typeface="Arial" charset="0"/>
              </a:rPr>
              <a:t>(Old Desc 10.3)</a:t>
            </a:r>
            <a:endParaRPr lang="nl-NL" sz="240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A4D95-071B-4692-8CD1-B1711CE9808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Tekstvak 4"/>
          <p:cNvSpPr txBox="1"/>
          <p:nvPr/>
        </p:nvSpPr>
        <p:spPr>
          <a:xfrm>
            <a:off x="1811044" y="1924101"/>
            <a:ext cx="553228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 A |- P</a:t>
            </a:r>
          </a:p>
          <a:p>
            <a:pPr>
              <a:defRPr/>
            </a:pPr>
            <a:r>
              <a:rPr lang="nl-NL" dirty="0"/>
              <a:t>---------------------- EXISTS (?x. P[x/u], u)</a:t>
            </a:r>
          </a:p>
          <a:p>
            <a:pPr>
              <a:defRPr/>
            </a:pPr>
            <a:r>
              <a:rPr lang="nl-NL" dirty="0"/>
              <a:t>   A |- ?x. P[x/u]</a:t>
            </a:r>
          </a:p>
        </p:txBody>
      </p:sp>
      <p:sp>
        <p:nvSpPr>
          <p:cNvPr id="6" name="Tekstvak 5"/>
          <p:cNvSpPr txBox="1"/>
          <p:nvPr/>
        </p:nvSpPr>
        <p:spPr>
          <a:xfrm>
            <a:off x="1811044" y="3705733"/>
            <a:ext cx="5521911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nl-NL" dirty="0"/>
              <a:t>   A  ?-   ?x. P</a:t>
            </a:r>
          </a:p>
          <a:p>
            <a:pPr>
              <a:defRPr/>
            </a:pPr>
            <a:r>
              <a:rPr lang="nl-NL" dirty="0"/>
              <a:t>--------------------------- EXISTS_TAC u</a:t>
            </a:r>
          </a:p>
          <a:p>
            <a:pPr>
              <a:defRPr/>
            </a:pPr>
            <a:r>
              <a:rPr lang="nl-NL" dirty="0"/>
              <a:t>   A  ?-    P[u/x]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Features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“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higher order</a:t>
            </a:r>
            <a:r>
              <a:rPr lang="en-US" dirty="0" smtClean="0">
                <a:cs typeface="Arial" charset="0"/>
              </a:rPr>
              <a:t>”, as opposed to a first order </a:t>
            </a:r>
            <a:r>
              <a:rPr lang="en-US" dirty="0" err="1" smtClean="0">
                <a:cs typeface="Arial" charset="0"/>
              </a:rPr>
              <a:t>prover</a:t>
            </a:r>
            <a:r>
              <a:rPr lang="en-US" dirty="0" smtClean="0">
                <a:cs typeface="Arial" charset="0"/>
              </a:rPr>
              <a:t> as Z3 </a:t>
            </a:r>
            <a:r>
              <a:rPr lang="en-US" dirty="0" smtClean="0">
                <a:cs typeface="Arial" charset="0"/>
                <a:sym typeface="Wingdings" pitchFamily="2" charset="2"/>
              </a:rPr>
              <a:t> highly expressive!  Y</a:t>
            </a:r>
            <a:r>
              <a:rPr lang="en-US" dirty="0" smtClean="0">
                <a:cs typeface="Arial" charset="0"/>
              </a:rPr>
              <a:t>ou can model lots of things in HOL.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A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huge</a:t>
            </a:r>
            <a:r>
              <a:rPr lang="en-US" dirty="0" smtClean="0">
                <a:cs typeface="Arial" charset="0"/>
              </a:rPr>
              <a:t> collection of theories and proof utilities. Well documented.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Safe </a:t>
            </a: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computer-checked proofs.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Simple underlying logic, you can trust it.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Unless you hack it, you cannot infer falsity.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sz="2400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B721F-50EE-4829-A413-2D49CE74AF7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Rewriting </a:t>
            </a:r>
            <a:r>
              <a:rPr lang="en-US" sz="1400" smtClean="0">
                <a:cs typeface="Arial" charset="0"/>
              </a:rPr>
              <a:t>(Old Desc 10.3)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BAD1F-570F-4102-81DF-3267AA744E50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Tekstvak 5"/>
          <p:cNvSpPr txBox="1"/>
          <p:nvPr/>
        </p:nvSpPr>
        <p:spPr>
          <a:xfrm>
            <a:off x="1415823" y="1771567"/>
            <a:ext cx="604169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l-NL" dirty="0"/>
              <a:t>   A </a:t>
            </a:r>
            <a:r>
              <a:rPr lang="nl-NL" b="1" dirty="0"/>
              <a:t>?-</a:t>
            </a:r>
            <a:r>
              <a:rPr lang="nl-NL" dirty="0"/>
              <a:t>   t</a:t>
            </a:r>
          </a:p>
          <a:p>
            <a:pPr>
              <a:defRPr/>
            </a:pPr>
            <a:r>
              <a:rPr lang="nl-NL" dirty="0"/>
              <a:t>-------------------  SUBST_TAC [A’  </a:t>
            </a:r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|-  u=v</a:t>
            </a:r>
            <a:r>
              <a:rPr lang="nl-NL" dirty="0"/>
              <a:t>]</a:t>
            </a:r>
          </a:p>
          <a:p>
            <a:pPr>
              <a:defRPr/>
            </a:pPr>
            <a:r>
              <a:rPr lang="nl-NL" dirty="0"/>
              <a:t>  A </a:t>
            </a:r>
            <a:r>
              <a:rPr lang="nl-NL" b="1" dirty="0"/>
              <a:t>?-</a:t>
            </a:r>
            <a:r>
              <a:rPr lang="nl-NL" dirty="0"/>
              <a:t>   t[v/u]</a:t>
            </a:r>
          </a:p>
        </p:txBody>
      </p:sp>
      <p:sp>
        <p:nvSpPr>
          <p:cNvPr id="41991" name="Tekstvak 6"/>
          <p:cNvSpPr txBox="1">
            <a:spLocks noChangeArrowheads="1"/>
          </p:cNvSpPr>
          <p:nvPr/>
        </p:nvSpPr>
        <p:spPr bwMode="auto">
          <a:xfrm>
            <a:off x="1544638" y="2992758"/>
            <a:ext cx="33591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1800" i="1" dirty="0"/>
              <a:t> </a:t>
            </a:r>
            <a:r>
              <a:rPr lang="nl-NL" sz="1800" i="1" dirty="0" err="1"/>
              <a:t>provides</a:t>
            </a:r>
            <a:r>
              <a:rPr lang="nl-NL" sz="1800" i="1" dirty="0"/>
              <a:t> A’ </a:t>
            </a:r>
            <a:r>
              <a:rPr lang="nl-NL" sz="1800" dirty="0">
                <a:sym typeface="Symbol" pitchFamily="18" charset="2"/>
              </a:rPr>
              <a:t></a:t>
            </a:r>
            <a:r>
              <a:rPr lang="nl-NL" sz="1800" i="1" dirty="0">
                <a:sym typeface="Symbol" pitchFamily="18" charset="2"/>
              </a:rPr>
              <a:t> A</a:t>
            </a:r>
            <a:endParaRPr lang="nl-NL" sz="1800" i="1" dirty="0"/>
          </a:p>
          <a:p>
            <a:pPr>
              <a:buFont typeface="Arial" charset="0"/>
              <a:buChar char="•"/>
            </a:pPr>
            <a:r>
              <a:rPr lang="nl-NL" sz="1800" i="1" dirty="0"/>
              <a:t> </a:t>
            </a:r>
            <a:r>
              <a:rPr lang="nl-NL" sz="1800" i="1" dirty="0" err="1"/>
              <a:t>you</a:t>
            </a:r>
            <a:r>
              <a:rPr lang="nl-NL" sz="1800" i="1" dirty="0"/>
              <a:t> </a:t>
            </a:r>
            <a:r>
              <a:rPr lang="nl-NL" sz="1800" i="1" dirty="0" err="1"/>
              <a:t>can</a:t>
            </a:r>
            <a:r>
              <a:rPr lang="nl-NL" sz="1800" i="1" dirty="0"/>
              <a:t> </a:t>
            </a:r>
            <a:r>
              <a:rPr lang="nl-NL" sz="1800" i="1" dirty="0" err="1"/>
              <a:t>supply</a:t>
            </a:r>
            <a:r>
              <a:rPr lang="nl-NL" sz="1800" i="1" dirty="0"/>
              <a:t> more </a:t>
            </a:r>
            <a:r>
              <a:rPr lang="nl-NL" sz="1800" i="1" dirty="0" err="1"/>
              <a:t>equalities</a:t>
            </a:r>
            <a:r>
              <a:rPr lang="nl-NL" sz="1800" i="1" dirty="0"/>
              <a:t>...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408425" y="4019097"/>
            <a:ext cx="604909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nl-NL" dirty="0"/>
              <a:t>   A </a:t>
            </a:r>
            <a:r>
              <a:rPr lang="nl-NL" b="1" dirty="0"/>
              <a:t>?-</a:t>
            </a:r>
            <a:r>
              <a:rPr lang="nl-NL" dirty="0"/>
              <a:t>   t</a:t>
            </a:r>
          </a:p>
          <a:p>
            <a:pPr>
              <a:defRPr/>
            </a:pPr>
            <a:r>
              <a:rPr lang="nl-NL" dirty="0"/>
              <a:t>-------------------  REWRITE_TAC [A’  </a:t>
            </a:r>
            <a:r>
              <a:rPr lang="nl-NL" b="1" dirty="0">
                <a:solidFill>
                  <a:schemeClr val="bg2">
                    <a:lumMod val="50000"/>
                  </a:schemeClr>
                </a:solidFill>
              </a:rPr>
              <a:t>|-  u=v</a:t>
            </a:r>
            <a:r>
              <a:rPr lang="nl-NL" dirty="0"/>
              <a:t>]</a:t>
            </a:r>
          </a:p>
          <a:p>
            <a:pPr>
              <a:defRPr/>
            </a:pPr>
            <a:r>
              <a:rPr lang="nl-NL" dirty="0"/>
              <a:t>  A </a:t>
            </a:r>
            <a:r>
              <a:rPr lang="nl-NL" b="1" dirty="0"/>
              <a:t>?-</a:t>
            </a:r>
            <a:r>
              <a:rPr lang="nl-NL" dirty="0"/>
              <a:t>   t[v/u]</a:t>
            </a:r>
          </a:p>
        </p:txBody>
      </p:sp>
      <p:sp>
        <p:nvSpPr>
          <p:cNvPr id="41995" name="Tekstvak 9"/>
          <p:cNvSpPr txBox="1">
            <a:spLocks noChangeArrowheads="1"/>
          </p:cNvSpPr>
          <p:nvPr/>
        </p:nvSpPr>
        <p:spPr bwMode="auto">
          <a:xfrm>
            <a:off x="1544638" y="5385169"/>
            <a:ext cx="5529262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nl-NL" sz="1800" i="1" dirty="0"/>
              <a:t>  </a:t>
            </a:r>
            <a:r>
              <a:rPr lang="nl-NL" sz="1800" i="1" dirty="0" err="1"/>
              <a:t>also</a:t>
            </a:r>
            <a:r>
              <a:rPr lang="nl-NL" sz="1800" i="1" dirty="0"/>
              <a:t> </a:t>
            </a:r>
            <a:r>
              <a:rPr lang="nl-NL" sz="1800" i="1" dirty="0" err="1"/>
              <a:t>performs</a:t>
            </a:r>
            <a:r>
              <a:rPr lang="nl-NL" sz="1800" i="1" dirty="0"/>
              <a:t> matching e.g. |- f x = x  </a:t>
            </a:r>
            <a:r>
              <a:rPr lang="nl-NL" sz="1800" i="1" dirty="0" err="1"/>
              <a:t>will</a:t>
            </a:r>
            <a:r>
              <a:rPr lang="nl-NL" sz="1800" i="1" dirty="0"/>
              <a:t> </a:t>
            </a:r>
            <a:r>
              <a:rPr lang="nl-NL" sz="1800" i="1" dirty="0" err="1"/>
              <a:t>also</a:t>
            </a:r>
            <a:r>
              <a:rPr lang="nl-NL" sz="1800" i="1" dirty="0"/>
              <a:t> match “... f (x+1)”</a:t>
            </a:r>
          </a:p>
          <a:p>
            <a:pPr>
              <a:buFont typeface="Arial" charset="0"/>
              <a:buChar char="•"/>
            </a:pPr>
            <a:r>
              <a:rPr lang="nl-NL" sz="1800" i="1" dirty="0"/>
              <a:t>  </a:t>
            </a:r>
            <a:r>
              <a:rPr lang="nl-NL" sz="1800" i="1" dirty="0" err="1"/>
              <a:t>recursive</a:t>
            </a:r>
            <a:endParaRPr lang="nl-NL" sz="1800" i="1" dirty="0"/>
          </a:p>
          <a:p>
            <a:pPr>
              <a:buFont typeface="Arial" charset="0"/>
              <a:buChar char="•"/>
            </a:pPr>
            <a:r>
              <a:rPr lang="nl-NL" sz="1800" i="1" dirty="0"/>
              <a:t>  </a:t>
            </a:r>
            <a:r>
              <a:rPr lang="nl-NL" sz="1800" i="1" dirty="0" err="1"/>
              <a:t>may</a:t>
            </a:r>
            <a:r>
              <a:rPr lang="nl-NL" sz="1800" i="1" dirty="0"/>
              <a:t> </a:t>
            </a:r>
            <a:r>
              <a:rPr lang="nl-NL" sz="1800" i="1" dirty="0" err="1"/>
              <a:t>not</a:t>
            </a:r>
            <a:r>
              <a:rPr lang="nl-NL" sz="1800" i="1" dirty="0"/>
              <a:t> </a:t>
            </a:r>
            <a:r>
              <a:rPr lang="nl-NL" sz="1800" i="1" dirty="0" err="1"/>
              <a:t>terminate</a:t>
            </a:r>
            <a:r>
              <a:rPr lang="nl-NL" sz="1800" i="1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cs typeface="Arial" charset="0"/>
              </a:rPr>
              <a:t>Tactics Combinators (Tacticals)</a:t>
            </a:r>
            <a:br>
              <a:rPr lang="en-US" sz="3200" smtClean="0">
                <a:cs typeface="Arial" charset="0"/>
              </a:rPr>
            </a:br>
            <a:r>
              <a:rPr lang="en-US" sz="1800" smtClean="0">
                <a:cs typeface="Arial" charset="0"/>
              </a:rPr>
              <a:t>(Old Desc 10.4)</a:t>
            </a:r>
            <a:endParaRPr lang="en-US" smtClean="0">
              <a:cs typeface="Arial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The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unit and zero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b="1" dirty="0" smtClean="0">
                <a:cs typeface="Arial" charset="0"/>
                <a:sym typeface="Wingdings" pitchFamily="2" charset="2"/>
              </a:rPr>
              <a:t></a:t>
            </a:r>
            <a:endParaRPr lang="en-US" b="1" dirty="0" smtClean="0"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cs typeface="Arial" charset="0"/>
              </a:rPr>
              <a:t>ALL_TAC                      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// a ‘skip’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</a:t>
            </a:r>
            <a:endParaRPr lang="en-US" sz="2400" b="1" dirty="0" smtClean="0">
              <a:solidFill>
                <a:srgbClr val="C0C0C0"/>
              </a:solidFill>
              <a:cs typeface="Arial" charset="0"/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cs typeface="Arial" charset="0"/>
                <a:sym typeface="Wingdings" pitchFamily="2" charset="2"/>
              </a:rPr>
              <a:t>NO_TAC                       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// always fail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b="1" dirty="0" smtClean="0">
              <a:solidFill>
                <a:srgbClr val="C0C0C0"/>
              </a:solidFill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Arial" charset="0"/>
              </a:rPr>
              <a:t>Sequencing 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Arial" charset="0"/>
              </a:rPr>
              <a:t>t1 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THEN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 smtClean="0">
                <a:cs typeface="Arial" charset="0"/>
              </a:rPr>
              <a:t>t2            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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apply t1, then t2 on </a:t>
            </a:r>
            <a:r>
              <a:rPr lang="en-US" sz="24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all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subgoals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generated by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t1</a:t>
            </a:r>
            <a:b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</a:b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  </a:t>
            </a:r>
            <a:endParaRPr lang="en-US" sz="2400" b="1" dirty="0" smtClean="0">
              <a:solidFill>
                <a:schemeClr val="accent2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cs typeface="Arial" charset="0"/>
              </a:rPr>
              <a:t>t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THENL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[t1,t2,…]   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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 apply t, then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t</a:t>
            </a:r>
            <a:r>
              <a:rPr lang="en-US" sz="2400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i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on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i-th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subgoal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</a:rPr>
              <a:t> generated by t</a:t>
            </a:r>
            <a:r>
              <a:rPr lang="en-US" sz="2400" dirty="0" smtClean="0">
                <a:solidFill>
                  <a:schemeClr val="bg2"/>
                </a:solidFill>
                <a:cs typeface="Arial" charset="0"/>
              </a:rPr>
              <a:t/>
            </a:r>
            <a:br>
              <a:rPr lang="en-US" sz="2400" dirty="0" smtClean="0">
                <a:solidFill>
                  <a:schemeClr val="bg2"/>
                </a:solidFill>
                <a:cs typeface="Arial" charset="0"/>
              </a:rPr>
            </a:br>
            <a:endParaRPr lang="en-US" sz="2400" dirty="0" smtClean="0">
              <a:solidFill>
                <a:schemeClr val="bg2"/>
              </a:solidFill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REPEAT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en-US" sz="2400" dirty="0" smtClean="0">
                <a:cs typeface="Arial" charset="0"/>
              </a:rPr>
              <a:t>t                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   repeatedly apply t until it </a:t>
            </a:r>
            <a:r>
              <a:rPr lang="en-US" sz="2400" u="sng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fails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cs typeface="Arial" charset="0"/>
                <a:sym typeface="Wingdings" pitchFamily="2" charset="2"/>
              </a:rPr>
              <a:t> (!)</a:t>
            </a:r>
            <a:r>
              <a:rPr lang="en-US" sz="2400" b="1" dirty="0" smtClean="0">
                <a:solidFill>
                  <a:schemeClr val="accent2"/>
                </a:solidFill>
                <a:cs typeface="Arial" charset="0"/>
              </a:rPr>
              <a:t/>
            </a:r>
            <a:br>
              <a:rPr lang="en-US" sz="2400" b="1" dirty="0" smtClean="0">
                <a:solidFill>
                  <a:schemeClr val="accent2"/>
                </a:solidFill>
                <a:cs typeface="Arial" charset="0"/>
              </a:rPr>
            </a:br>
            <a:endParaRPr lang="en-US" sz="2400" b="1" dirty="0" smtClean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75CDD0-B9F3-4D58-AB02-AC179A3251A5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DISCH_TAC  </a:t>
            </a:r>
            <a:r>
              <a:rPr lang="en-US" sz="2400" b="1" smtClean="0"/>
              <a:t>ORELSE</a:t>
            </a:r>
            <a:r>
              <a:rPr lang="en-US" sz="2400" smtClean="0"/>
              <a:t>  GEN_TAC</a:t>
            </a:r>
          </a:p>
          <a:p>
            <a:endParaRPr lang="en-US" sz="2400" smtClean="0"/>
          </a:p>
          <a:p>
            <a:r>
              <a:rPr lang="en-US" sz="2400" b="1" smtClean="0"/>
              <a:t>REPEAT</a:t>
            </a:r>
            <a:r>
              <a:rPr lang="en-US" sz="2400" smtClean="0"/>
              <a:t>  DISCH_TAC</a:t>
            </a:r>
            <a:br>
              <a:rPr lang="en-US" sz="2400" smtClean="0"/>
            </a:br>
            <a:r>
              <a:rPr lang="en-US" sz="2400" b="1" smtClean="0"/>
              <a:t>THEN</a:t>
            </a:r>
            <a:r>
              <a:rPr lang="en-US" sz="2400" smtClean="0"/>
              <a:t>      EXISTS_TAC “foo”</a:t>
            </a:r>
            <a:br>
              <a:rPr lang="en-US" sz="2400" smtClean="0"/>
            </a:br>
            <a:r>
              <a:rPr lang="en-US" sz="2400" b="1" smtClean="0"/>
              <a:t>THEN</a:t>
            </a:r>
            <a:r>
              <a:rPr lang="en-US" sz="2400" smtClean="0"/>
              <a:t>      ASM_REWRITE_TAC [ ]</a:t>
            </a:r>
          </a:p>
          <a:p>
            <a:endParaRPr lang="en-US" sz="2400" smtClean="0"/>
          </a:p>
          <a:p>
            <a:r>
              <a:rPr lang="en-US" sz="2400" b="1" smtClean="0">
                <a:solidFill>
                  <a:srgbClr val="C00000"/>
                </a:solidFill>
              </a:rPr>
              <a:t>fun</a:t>
            </a:r>
            <a:r>
              <a:rPr lang="en-US" sz="2400" smtClean="0"/>
              <a:t> UD1 (asms,h)  </a:t>
            </a:r>
            <a:br>
              <a:rPr lang="en-US" sz="2400" smtClean="0"/>
            </a:br>
            <a:r>
              <a:rPr lang="en-US" sz="2400" smtClean="0"/>
              <a:t>   = </a:t>
            </a:r>
            <a:br>
              <a:rPr lang="en-US" sz="2400" smtClean="0"/>
            </a:br>
            <a:r>
              <a:rPr lang="en-US" sz="2400" smtClean="0"/>
              <a:t>   ( </a:t>
            </a:r>
            <a:r>
              <a:rPr lang="en-US" sz="2400" b="1" smtClean="0">
                <a:solidFill>
                  <a:srgbClr val="C00000"/>
                </a:solidFill>
              </a:rPr>
              <a:t>if</a:t>
            </a:r>
            <a:r>
              <a:rPr lang="en-US" sz="2400" smtClean="0"/>
              <a:t>  null asms  </a:t>
            </a:r>
            <a:r>
              <a:rPr lang="en-US" sz="2400" b="1" smtClean="0">
                <a:solidFill>
                  <a:srgbClr val="C00000"/>
                </a:solidFill>
              </a:rPr>
              <a:t>then</a:t>
            </a:r>
            <a:r>
              <a:rPr lang="en-US" sz="2400" smtClean="0"/>
              <a:t>  NO_TAC</a:t>
            </a:r>
            <a:br>
              <a:rPr lang="en-US" sz="2400" smtClean="0"/>
            </a:br>
            <a:r>
              <a:rPr lang="en-US" sz="2400" smtClean="0"/>
              <a:t>         </a:t>
            </a:r>
            <a:r>
              <a:rPr lang="en-US" sz="2400" b="1" smtClean="0">
                <a:solidFill>
                  <a:srgbClr val="C00000"/>
                </a:solidFill>
              </a:rPr>
              <a:t>else</a:t>
            </a:r>
            <a:r>
              <a:rPr lang="en-US" sz="2400" b="1" smtClean="0"/>
              <a:t> </a:t>
            </a:r>
            <a:r>
              <a:rPr lang="en-US" sz="2400" smtClean="0"/>
              <a:t> UNDISCH_TAC (hd asms) )   (asms,h)  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EC95D5-B43E-4628-80E6-B41D66A8200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Practical thing: quoting HOL terms</a:t>
            </a:r>
            <a:br>
              <a:rPr lang="en-US" smtClean="0">
                <a:cs typeface="Arial" charset="0"/>
              </a:rPr>
            </a:br>
            <a:r>
              <a:rPr lang="en-US" sz="1800" smtClean="0">
                <a:cs typeface="Arial" charset="0"/>
              </a:rPr>
              <a:t>(Desc 5.1.3)</a:t>
            </a:r>
            <a:endParaRPr lang="en-US" smtClean="0">
              <a:cs typeface="Arial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Remember that HOL is embedded in ML, so you have to quote HOL terms; else ML thinks it is a plain ML expression</a:t>
            </a:r>
            <a:r>
              <a:rPr lang="en-US" dirty="0" smtClean="0">
                <a:cs typeface="Arial" charset="0"/>
              </a:rPr>
              <a:t>.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‘Quotation’ in Moscow ML is essentially just a string: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	`x y z`		</a:t>
            </a:r>
            <a:r>
              <a:rPr lang="en-US" dirty="0" smtClean="0">
                <a:cs typeface="Arial" charset="0"/>
                <a:sym typeface="Wingdings" pitchFamily="2" charset="2"/>
              </a:rPr>
              <a:t>  is just “x y z”</a:t>
            </a:r>
          </a:p>
          <a:p>
            <a:pPr eaLnBrk="1" hangingPunct="1"/>
            <a:endParaRPr lang="en-US" dirty="0" smtClean="0">
              <a:cs typeface="Arial" charset="0"/>
              <a:sym typeface="Wingdings" pitchFamily="2" charset="2"/>
            </a:endParaRPr>
          </a:p>
          <a:p>
            <a:pPr eaLnBrk="1" hangingPunct="1"/>
            <a:r>
              <a:rPr lang="en-US" dirty="0" smtClean="0">
                <a:cs typeface="Arial" charset="0"/>
                <a:sym typeface="Wingdings" pitchFamily="2" charset="2"/>
              </a:rPr>
              <a:t>But it is represented a bit differently to support </a:t>
            </a:r>
            <a:r>
              <a:rPr lang="en-US" dirty="0" err="1" smtClean="0">
                <a:cs typeface="Arial" charset="0"/>
                <a:sym typeface="Wingdings" pitchFamily="2" charset="2"/>
              </a:rPr>
              <a:t>antiquotation</a:t>
            </a:r>
            <a:r>
              <a:rPr lang="en-US" dirty="0" smtClean="0">
                <a:cs typeface="Arial" charset="0"/>
                <a:sym typeface="Wingdings" pitchFamily="2" charset="2"/>
              </a:rPr>
              <a:t>:</a:t>
            </a:r>
            <a:endParaRPr lang="en-US" dirty="0" smtClean="0">
              <a:cs typeface="Arial" charset="0"/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E6B08-7AF4-4299-9941-0ABBBAEBC135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1101" y="4794822"/>
            <a:ext cx="6985000" cy="1477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err="1">
                <a:cs typeface="Arial" pitchFamily="34" charset="0"/>
              </a:rPr>
              <a:t>val</a:t>
            </a:r>
            <a:r>
              <a:rPr lang="en-US" sz="1800" dirty="0">
                <a:cs typeface="Arial" pitchFamily="34" charset="0"/>
              </a:rPr>
              <a:t>  </a:t>
            </a:r>
            <a:r>
              <a:rPr lang="en-US" sz="1800" dirty="0" err="1">
                <a:cs typeface="Arial" pitchFamily="34" charset="0"/>
              </a:rPr>
              <a:t>aap</a:t>
            </a:r>
            <a:r>
              <a:rPr lang="en-US" sz="1800" dirty="0">
                <a:cs typeface="Arial" pitchFamily="34" charset="0"/>
              </a:rPr>
              <a:t> = 101 </a:t>
            </a:r>
          </a:p>
          <a:p>
            <a:pPr>
              <a:defRPr/>
            </a:pPr>
            <a:endParaRPr lang="en-US" sz="1800" dirty="0"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cs typeface="Arial" pitchFamily="34" charset="0"/>
              </a:rPr>
              <a:t>` a b c  ^</a:t>
            </a:r>
            <a:r>
              <a:rPr lang="en-US" sz="1800" dirty="0" err="1">
                <a:cs typeface="Arial" pitchFamily="34" charset="0"/>
              </a:rPr>
              <a:t>aap</a:t>
            </a:r>
            <a:r>
              <a:rPr lang="en-US" sz="1800" dirty="0">
                <a:cs typeface="Arial" pitchFamily="34" charset="0"/>
              </a:rPr>
              <a:t>  d e f ` </a:t>
            </a:r>
          </a:p>
          <a:p>
            <a:pPr>
              <a:defRPr/>
            </a:pPr>
            <a:endParaRPr lang="en-US" sz="1800" dirty="0"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sz="1800" dirty="0">
                <a:cs typeface="Arial" pitchFamily="34" charset="0"/>
              </a:rPr>
              <a:t> [QUOTE “a b c", ANTIQUOTE 101, QUOTE “d e f"] : </a:t>
            </a:r>
            <a:r>
              <a:rPr lang="en-US" sz="1800" dirty="0" err="1">
                <a:cs typeface="Arial" pitchFamily="34" charset="0"/>
              </a:rPr>
              <a:t>int</a:t>
            </a:r>
            <a:r>
              <a:rPr lang="en-US" sz="1800" dirty="0">
                <a:cs typeface="Arial" pitchFamily="34" charset="0"/>
              </a:rPr>
              <a:t> </a:t>
            </a:r>
            <a:r>
              <a:rPr lang="en-US" sz="1800" dirty="0" err="1">
                <a:cs typeface="Arial" pitchFamily="34" charset="0"/>
              </a:rPr>
              <a:t>frag</a:t>
            </a:r>
            <a:r>
              <a:rPr lang="en-US" sz="1800" dirty="0">
                <a:cs typeface="Arial" pitchFamily="34" charset="0"/>
              </a:rPr>
              <a:t>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5138" y="3341688"/>
            <a:ext cx="2079625" cy="3381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Notice the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backquotes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!</a:t>
            </a:r>
          </a:p>
        </p:txBody>
      </p:sp>
      <p:sp>
        <p:nvSpPr>
          <p:cNvPr id="7" name="Freeform 6"/>
          <p:cNvSpPr/>
          <p:nvPr/>
        </p:nvSpPr>
        <p:spPr>
          <a:xfrm>
            <a:off x="2024063" y="3406775"/>
            <a:ext cx="4746625" cy="352425"/>
          </a:xfrm>
          <a:custGeom>
            <a:avLst/>
            <a:gdLst>
              <a:gd name="connsiteX0" fmla="*/ 5392057 w 5392057"/>
              <a:gd name="connsiteY0" fmla="*/ 152400 h 351971"/>
              <a:gd name="connsiteX1" fmla="*/ 896257 w 5392057"/>
              <a:gd name="connsiteY1" fmla="*/ 326571 h 351971"/>
              <a:gd name="connsiteX2" fmla="*/ 14514 w 5392057"/>
              <a:gd name="connsiteY2" fmla="*/ 0 h 351971"/>
              <a:gd name="connsiteX3" fmla="*/ 14514 w 5392057"/>
              <a:gd name="connsiteY3" fmla="*/ 0 h 351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2057" h="351971">
                <a:moveTo>
                  <a:pt x="5392057" y="152400"/>
                </a:moveTo>
                <a:cubicBezTo>
                  <a:pt x="3592285" y="252185"/>
                  <a:pt x="1792514" y="351971"/>
                  <a:pt x="896257" y="326571"/>
                </a:cubicBezTo>
                <a:cubicBezTo>
                  <a:pt x="0" y="301171"/>
                  <a:pt x="14514" y="0"/>
                  <a:pt x="14514" y="0"/>
                </a:cubicBezTo>
                <a:lnTo>
                  <a:pt x="14514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Quoting HOL terms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85788" y="1383957"/>
            <a:ext cx="8101012" cy="462142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The ML functions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Term</a:t>
            </a:r>
            <a:r>
              <a:rPr lang="en-US" dirty="0" smtClean="0">
                <a:cs typeface="Arial" charset="0"/>
              </a:rPr>
              <a:t> and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Type</a:t>
            </a:r>
            <a:r>
              <a:rPr lang="en-US" dirty="0" smtClean="0">
                <a:cs typeface="Arial" charset="0"/>
              </a:rPr>
              <a:t> parse a quotation to ML “term” and “</a:t>
            </a:r>
            <a:r>
              <a:rPr lang="en-US" dirty="0" err="1" smtClean="0">
                <a:cs typeface="Arial" charset="0"/>
              </a:rPr>
              <a:t>hol_type</a:t>
            </a:r>
            <a:r>
              <a:rPr lang="en-US" dirty="0" smtClean="0">
                <a:cs typeface="Arial" charset="0"/>
              </a:rPr>
              <a:t>”; these are ML </a:t>
            </a:r>
            <a:r>
              <a:rPr lang="en-US" dirty="0" err="1" smtClean="0">
                <a:cs typeface="Arial" charset="0"/>
              </a:rPr>
              <a:t>datatypes</a:t>
            </a:r>
            <a:r>
              <a:rPr lang="en-US" dirty="0" smtClean="0">
                <a:cs typeface="Arial" charset="0"/>
              </a:rPr>
              <a:t> representing  HOL term and HOL type.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		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24D14-2434-4563-9138-A49C2CFC9FA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88539" y="2832511"/>
            <a:ext cx="6966921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cs typeface="Arial" pitchFamily="34" charset="0"/>
              </a:rPr>
              <a:t>Term</a:t>
            </a:r>
            <a:r>
              <a:rPr lang="en-US" dirty="0">
                <a:cs typeface="Arial" pitchFamily="34" charset="0"/>
              </a:rPr>
              <a:t> `identity (x:int)`	</a:t>
            </a:r>
            <a:r>
              <a:rPr lang="en-US" dirty="0">
                <a:cs typeface="Arial" pitchFamily="34" charset="0"/>
                <a:sym typeface="Wingdings" pitchFamily="2" charset="2"/>
              </a:rPr>
              <a:t> returns a </a:t>
            </a:r>
            <a:r>
              <a:rPr lang="en-US" b="1" dirty="0">
                <a:cs typeface="Arial" pitchFamily="34" charset="0"/>
                <a:sym typeface="Wingdings" pitchFamily="2" charset="2"/>
              </a:rPr>
              <a:t>term</a:t>
            </a:r>
            <a:r>
              <a:rPr lang="en-US" dirty="0">
                <a:cs typeface="Arial" pitchFamily="34" charset="0"/>
              </a:rPr>
              <a:t/>
            </a:r>
            <a:br>
              <a:rPr lang="en-US" dirty="0">
                <a:cs typeface="Arial" pitchFamily="34" charset="0"/>
              </a:rPr>
            </a:br>
            <a:r>
              <a:rPr lang="en-US" dirty="0">
                <a:cs typeface="Arial" pitchFamily="34" charset="0"/>
              </a:rPr>
              <a:t/>
            </a:r>
            <a:br>
              <a:rPr lang="en-US" dirty="0">
                <a:cs typeface="Arial" pitchFamily="34" charset="0"/>
              </a:rPr>
            </a:br>
            <a:r>
              <a:rPr lang="en-US" b="1" dirty="0">
                <a:cs typeface="Arial" pitchFamily="34" charset="0"/>
              </a:rPr>
              <a:t>Type</a:t>
            </a:r>
            <a:r>
              <a:rPr lang="en-US" dirty="0">
                <a:cs typeface="Arial" pitchFamily="34" charset="0"/>
              </a:rPr>
              <a:t> `:num-&gt;num`	</a:t>
            </a:r>
            <a:r>
              <a:rPr lang="en-US" dirty="0" smtClean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cs typeface="Arial" pitchFamily="34" charset="0"/>
                <a:sym typeface="Wingdings" pitchFamily="2" charset="2"/>
              </a:rPr>
              <a:t>returns a </a:t>
            </a:r>
            <a:r>
              <a:rPr lang="en-US" b="1" dirty="0" err="1">
                <a:cs typeface="Arial" pitchFamily="34" charset="0"/>
                <a:sym typeface="Wingdings" pitchFamily="2" charset="2"/>
              </a:rPr>
              <a:t>hol_type</a:t>
            </a:r>
            <a:endParaRPr lang="en-US" b="1" dirty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8538" y="4569047"/>
            <a:ext cx="696692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Actually, we often just use this alternate notation, which has the same effect:</a:t>
            </a:r>
          </a:p>
          <a:p>
            <a:pPr>
              <a:defRPr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	--`identity (x:int)`--	</a:t>
            </a:r>
          </a:p>
        </p:txBody>
      </p:sp>
      <p:sp>
        <p:nvSpPr>
          <p:cNvPr id="7" name="Freeform 6"/>
          <p:cNvSpPr/>
          <p:nvPr/>
        </p:nvSpPr>
        <p:spPr>
          <a:xfrm>
            <a:off x="314324" y="3112132"/>
            <a:ext cx="804863" cy="2155825"/>
          </a:xfrm>
          <a:custGeom>
            <a:avLst/>
            <a:gdLst>
              <a:gd name="connsiteX0" fmla="*/ 1360715 w 1360715"/>
              <a:gd name="connsiteY0" fmla="*/ 2155371 h 2155371"/>
              <a:gd name="connsiteX1" fmla="*/ 0 w 1360715"/>
              <a:gd name="connsiteY1" fmla="*/ 816428 h 2155371"/>
              <a:gd name="connsiteX2" fmla="*/ 1360715 w 1360715"/>
              <a:gd name="connsiteY2" fmla="*/ 0 h 215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0715" h="2155371">
                <a:moveTo>
                  <a:pt x="1360715" y="2155371"/>
                </a:moveTo>
                <a:cubicBezTo>
                  <a:pt x="680357" y="1665513"/>
                  <a:pt x="0" y="1175656"/>
                  <a:pt x="0" y="816428"/>
                </a:cubicBezTo>
                <a:cubicBezTo>
                  <a:pt x="0" y="457200"/>
                  <a:pt x="680357" y="228600"/>
                  <a:pt x="136071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A bit inconsistent styles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Some functions in HOL expect a term, e.g. :</a:t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/>
            </a:r>
            <a:br>
              <a:rPr lang="en-US" smtClean="0">
                <a:cs typeface="Arial" charset="0"/>
              </a:rPr>
            </a:br>
            <a:r>
              <a:rPr lang="en-US" smtClean="0">
                <a:cs typeface="Arial" charset="0"/>
              </a:rPr>
              <a:t>	</a:t>
            </a:r>
            <a:r>
              <a:rPr lang="en-US" b="1" smtClean="0">
                <a:cs typeface="Arial" charset="0"/>
              </a:rPr>
              <a:t>prove</a:t>
            </a:r>
            <a:r>
              <a:rPr lang="en-US" smtClean="0">
                <a:cs typeface="Arial" charset="0"/>
              </a:rPr>
              <a:t> : term -&gt; tactic -&gt; thm</a:t>
            </a:r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>
                <a:cs typeface="Arial" charset="0"/>
              </a:rPr>
              <a:t>And some others expect a frag list / quotation </a:t>
            </a:r>
            <a:r>
              <a:rPr lang="en-US" smtClean="0">
                <a:cs typeface="Arial" charset="0"/>
                <a:sym typeface="Wingdings" pitchFamily="2" charset="2"/>
              </a:rPr>
              <a:t></a:t>
            </a:r>
            <a:br>
              <a:rPr lang="en-US" smtClean="0">
                <a:cs typeface="Arial" charset="0"/>
                <a:sym typeface="Wingdings" pitchFamily="2" charset="2"/>
              </a:rPr>
            </a:br>
            <a:r>
              <a:rPr lang="en-US" smtClean="0">
                <a:cs typeface="Arial" charset="0"/>
                <a:sym typeface="Wingdings" pitchFamily="2" charset="2"/>
              </a:rPr>
              <a:t/>
            </a:r>
            <a:br>
              <a:rPr lang="en-US" smtClean="0">
                <a:cs typeface="Arial" charset="0"/>
                <a:sym typeface="Wingdings" pitchFamily="2" charset="2"/>
              </a:rPr>
            </a:br>
            <a:r>
              <a:rPr lang="en-US" smtClean="0">
                <a:cs typeface="Arial" charset="0"/>
                <a:sym typeface="Wingdings" pitchFamily="2" charset="2"/>
              </a:rPr>
              <a:t>	</a:t>
            </a:r>
            <a:r>
              <a:rPr lang="en-US" b="1" smtClean="0">
                <a:cs typeface="Arial" charset="0"/>
                <a:sym typeface="Wingdings" pitchFamily="2" charset="2"/>
              </a:rPr>
              <a:t>g</a:t>
            </a:r>
            <a:r>
              <a:rPr lang="en-US" smtClean="0">
                <a:cs typeface="Arial" charset="0"/>
                <a:sym typeface="Wingdings" pitchFamily="2" charset="2"/>
              </a:rPr>
              <a:t> : term frag list -&gt; proofs</a:t>
            </a:r>
            <a:br>
              <a:rPr lang="en-US" smtClean="0">
                <a:cs typeface="Arial" charset="0"/>
                <a:sym typeface="Wingdings" pitchFamily="2" charset="2"/>
              </a:rPr>
            </a:br>
            <a:r>
              <a:rPr lang="en-US" smtClean="0">
                <a:cs typeface="Arial" charset="0"/>
                <a:sym typeface="Wingdings" pitchFamily="2" charset="2"/>
              </a:rPr>
              <a:t/>
            </a:r>
            <a:br>
              <a:rPr lang="en-US" smtClean="0">
                <a:cs typeface="Arial" charset="0"/>
                <a:sym typeface="Wingdings" pitchFamily="2" charset="2"/>
              </a:rPr>
            </a:br>
            <a:r>
              <a:rPr lang="en-US" smtClean="0">
                <a:cs typeface="Arial" charset="0"/>
                <a:sym typeface="Wingdings" pitchFamily="2" charset="2"/>
              </a:rPr>
              <a:t>	</a:t>
            </a:r>
            <a:r>
              <a:rPr lang="en-US" b="1" smtClean="0">
                <a:cs typeface="Arial" charset="0"/>
                <a:sym typeface="Wingdings" pitchFamily="2" charset="2"/>
              </a:rPr>
              <a:t>Define</a:t>
            </a:r>
            <a:r>
              <a:rPr lang="en-US" smtClean="0">
                <a:cs typeface="Arial" charset="0"/>
                <a:sym typeface="Wingdings" pitchFamily="2" charset="2"/>
              </a:rPr>
              <a:t> : term frag list -&gt; thm</a:t>
            </a:r>
          </a:p>
          <a:p>
            <a:pPr eaLnBrk="1" hangingPunct="1"/>
            <a:endParaRPr lang="en-US" smtClean="0">
              <a:cs typeface="Arial" charset="0"/>
              <a:sym typeface="Wingdings" pitchFamily="2" charset="2"/>
            </a:endParaRPr>
          </a:p>
          <a:p>
            <a:pPr eaLnBrk="1" hangingPunct="1"/>
            <a:endParaRPr lang="en-US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7ADEDE-E157-4E5A-9EDA-DF18DF514AE2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common proof techniques</a:t>
            </a:r>
            <a:br>
              <a:rPr lang="en-US" smtClean="0"/>
            </a:br>
            <a:r>
              <a:rPr lang="en-US" sz="2000" smtClean="0"/>
              <a:t>(Desc 5.3 – 5)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tactics</a:t>
            </a:r>
          </a:p>
          <a:p>
            <a:r>
              <a:rPr lang="en-US" dirty="0" smtClean="0"/>
              <a:t>Induction</a:t>
            </a:r>
          </a:p>
          <a:p>
            <a:r>
              <a:rPr lang="en-US" dirty="0" smtClean="0"/>
              <a:t>Proof by case split</a:t>
            </a:r>
          </a:p>
          <a:p>
            <a:r>
              <a:rPr lang="en-US" dirty="0" smtClean="0"/>
              <a:t>Proof by contradiction</a:t>
            </a:r>
          </a:p>
          <a:p>
            <a:r>
              <a:rPr lang="en-US" dirty="0" smtClean="0"/>
              <a:t>In-line lemma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2980C-6F61-42EA-92C6-5943D0E2B27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Power Tactics: Simplifier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Power rewriter, usually to simplify goal :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      SIMP_TAC: </a:t>
            </a:r>
            <a:r>
              <a:rPr lang="en-US" sz="2400" dirty="0" err="1" smtClean="0">
                <a:cs typeface="Arial" charset="0"/>
              </a:rPr>
              <a:t>simpset</a:t>
            </a:r>
            <a:r>
              <a:rPr lang="en-US" sz="2400" dirty="0" smtClean="0">
                <a:cs typeface="Arial" charset="0"/>
                <a:sym typeface="Symbol" pitchFamily="18" charset="2"/>
              </a:rPr>
              <a:t> </a:t>
            </a:r>
            <a:r>
              <a:rPr lang="en-US" sz="2400" dirty="0" err="1" smtClean="0">
                <a:cs typeface="Arial" charset="0"/>
              </a:rPr>
              <a:t>thm</a:t>
            </a:r>
            <a:r>
              <a:rPr lang="en-US" sz="2400" dirty="0" smtClean="0">
                <a:cs typeface="Arial" charset="0"/>
              </a:rPr>
              <a:t> list</a:t>
            </a:r>
            <a:r>
              <a:rPr lang="en-US" sz="2400" dirty="0" smtClean="0">
                <a:cs typeface="Arial" charset="0"/>
                <a:sym typeface="Symbol" pitchFamily="18" charset="2"/>
              </a:rPr>
              <a:t>  </a:t>
            </a:r>
            <a:r>
              <a:rPr lang="en-US" sz="2400" dirty="0" smtClean="0">
                <a:cs typeface="Arial" charset="0"/>
              </a:rPr>
              <a:t>tactic</a:t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/>
            </a:r>
            <a:br>
              <a:rPr lang="en-US" sz="2400" dirty="0" smtClean="0">
                <a:cs typeface="Arial" charset="0"/>
              </a:rPr>
            </a:br>
            <a:r>
              <a:rPr lang="en-US" sz="2400" dirty="0" smtClean="0">
                <a:cs typeface="Arial" charset="0"/>
              </a:rPr>
              <a:t>standard </a:t>
            </a:r>
            <a:r>
              <a:rPr lang="en-US" sz="2400" dirty="0" err="1" smtClean="0">
                <a:cs typeface="Arial" charset="0"/>
              </a:rPr>
              <a:t>simpsets</a:t>
            </a:r>
            <a:r>
              <a:rPr lang="en-US" sz="2400" dirty="0" smtClean="0">
                <a:cs typeface="Arial" charset="0"/>
              </a:rPr>
              <a:t>:  </a:t>
            </a:r>
            <a:r>
              <a:rPr lang="en-US" sz="2400" dirty="0" err="1" smtClean="0">
                <a:cs typeface="Arial" charset="0"/>
              </a:rPr>
              <a:t>std_ss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dirty="0" err="1" smtClean="0">
                <a:cs typeface="Arial" charset="0"/>
              </a:rPr>
              <a:t>int_ss</a:t>
            </a:r>
            <a:r>
              <a:rPr lang="en-US" sz="2400" dirty="0" smtClean="0">
                <a:cs typeface="Arial" charset="0"/>
              </a:rPr>
              <a:t>, </a:t>
            </a:r>
            <a:r>
              <a:rPr lang="en-US" sz="2400" dirty="0" err="1" smtClean="0">
                <a:cs typeface="Arial" charset="0"/>
              </a:rPr>
              <a:t>list_ss</a:t>
            </a:r>
            <a:endParaRPr lang="en-US" sz="2400" dirty="0" smtClean="0">
              <a:cs typeface="Arial" charset="0"/>
            </a:endParaRPr>
          </a:p>
          <a:p>
            <a:pPr eaLnBrk="1" hangingPunct="1"/>
            <a:endParaRPr lang="en-US" sz="2400" dirty="0" smtClean="0">
              <a:cs typeface="Arial" charset="0"/>
            </a:endParaRPr>
          </a:p>
          <a:p>
            <a:pPr eaLnBrk="1" hangingPunct="1"/>
            <a:r>
              <a:rPr lang="en-US" sz="2400" dirty="0" smtClean="0">
                <a:cs typeface="Arial" charset="0"/>
              </a:rPr>
              <a:t>Does not fail. May not terminate.</a:t>
            </a:r>
          </a:p>
          <a:p>
            <a:pPr eaLnBrk="1" hangingPunct="1"/>
            <a:r>
              <a:rPr lang="en-US" sz="2400" dirty="0" smtClean="0">
                <a:cs typeface="Arial" charset="0"/>
              </a:rPr>
              <a:t>Being a complex magic box, it is harder to predict what you get.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2AE51-17BD-4493-A695-31D5EDA9C749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Simplify goal with standard </a:t>
            </a:r>
            <a:r>
              <a:rPr lang="en-US" dirty="0" err="1" smtClean="0"/>
              <a:t>simpset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SIMP_TAC   </a:t>
            </a:r>
            <a:r>
              <a:rPr lang="en-US" dirty="0" err="1" smtClean="0"/>
              <a:t>std_ss</a:t>
            </a:r>
            <a:r>
              <a:rPr lang="en-US" dirty="0" smtClean="0"/>
              <a:t>   [ 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(what happens if we use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list_ss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instead?)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And if you also want to use some definitions to simplify: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SIMP_TAC   </a:t>
            </a:r>
            <a:r>
              <a:rPr lang="en-US" dirty="0" err="1" smtClean="0"/>
              <a:t>std_ss</a:t>
            </a:r>
            <a:r>
              <a:rPr lang="en-US" dirty="0" smtClean="0"/>
              <a:t>   [ </a:t>
            </a:r>
            <a:r>
              <a:rPr lang="en-US" dirty="0" err="1" smtClean="0"/>
              <a:t>foo_def</a:t>
            </a:r>
            <a:r>
              <a:rPr lang="en-US" dirty="0" smtClean="0"/>
              <a:t>, </a:t>
            </a:r>
            <a:r>
              <a:rPr lang="en-US" dirty="0" err="1" smtClean="0"/>
              <a:t>fi_def</a:t>
            </a:r>
            <a:r>
              <a:rPr lang="en-US" dirty="0" smtClean="0"/>
              <a:t> , … ]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  (what’s the type of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foo_def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? 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CB7E39-FE44-4E34-A943-3AF9B610D6A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Other variations of SIMP_TAC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ASM_SIMP_TAC</a:t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FULL_SIMP_TAC 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RW_TAC is like SIMP_TAC but does a bit more :</a:t>
            </a:r>
          </a:p>
          <a:p>
            <a:pPr lvl="1" eaLnBrk="1" hangingPunct="1"/>
            <a:r>
              <a:rPr lang="en-US" sz="2400" dirty="0" smtClean="0">
                <a:cs typeface="Arial" charset="0"/>
              </a:rPr>
              <a:t>case split on any if-then-else in the hypothesis</a:t>
            </a:r>
          </a:p>
          <a:p>
            <a:pPr lvl="1" eaLnBrk="1" hangingPunct="1"/>
            <a:r>
              <a:rPr lang="en-US" sz="2400" dirty="0" smtClean="0">
                <a:cs typeface="Arial" charset="0"/>
              </a:rPr>
              <a:t>Reducing e.g. </a:t>
            </a:r>
            <a:r>
              <a:rPr lang="en-US" sz="2400" dirty="0" smtClean="0">
                <a:cs typeface="Arial" charset="0"/>
              </a:rPr>
              <a:t>“SUC </a:t>
            </a:r>
            <a:r>
              <a:rPr lang="en-US" sz="2400" dirty="0" smtClean="0">
                <a:cs typeface="Arial" charset="0"/>
              </a:rPr>
              <a:t>x  = SUC </a:t>
            </a:r>
            <a:r>
              <a:rPr lang="en-US" sz="2400" dirty="0" smtClean="0">
                <a:cs typeface="Arial" charset="0"/>
              </a:rPr>
              <a:t>y” </a:t>
            </a:r>
            <a:r>
              <a:rPr lang="en-US" sz="2400" dirty="0" smtClean="0">
                <a:cs typeface="Arial" charset="0"/>
              </a:rPr>
              <a:t>to </a:t>
            </a:r>
            <a:r>
              <a:rPr lang="en-US" sz="2400" dirty="0" smtClean="0">
                <a:cs typeface="Arial" charset="0"/>
              </a:rPr>
              <a:t>“x=y</a:t>
            </a:r>
            <a:r>
              <a:rPr lang="en-US" sz="2400" dirty="0" smtClean="0">
                <a:cs typeface="Arial" charset="0"/>
              </a:rPr>
              <a:t>”</a:t>
            </a:r>
            <a:endParaRPr lang="en-US" sz="2400" dirty="0" smtClean="0">
              <a:cs typeface="Arial" charset="0"/>
            </a:endParaRPr>
          </a:p>
          <a:p>
            <a:pPr lvl="1" eaLnBrk="1" hangingPunct="1"/>
            <a:r>
              <a:rPr lang="en-US" sz="2400" dirty="0" smtClean="0">
                <a:cs typeface="Arial" charset="0"/>
              </a:rPr>
              <a:t>reduce </a:t>
            </a:r>
            <a:r>
              <a:rPr lang="en-US" sz="2400" dirty="0" smtClean="0">
                <a:cs typeface="Arial" charset="0"/>
              </a:rPr>
              <a:t>let-terms in hypothesis</a:t>
            </a:r>
          </a:p>
          <a:p>
            <a:pPr lvl="1" eaLnBrk="1" hangingPunct="1"/>
            <a:endParaRPr lang="en-US" sz="2400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0E31CE-A3CB-4A74-B121-C7753686414E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HOL is a DSL embedded in ML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44488" y="3667851"/>
            <a:ext cx="8621712" cy="2677387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ML is a mature functional programming language.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You can access both HOL and ML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It gives you 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p</a:t>
            </a:r>
            <a:r>
              <a:rPr lang="en-US" sz="2400" i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owerful meta programming </a:t>
            </a:r>
            <a:r>
              <a:rPr lang="en-US" sz="2400" dirty="0" smtClean="0">
                <a:cs typeface="Arial" charset="0"/>
              </a:rPr>
              <a:t>of HOL!  E.g. for: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scripting your proofs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manipulating your terms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translating back and forth to other representations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Interesting options to embed your own DSL/logic 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66140C-5959-4D22-8580-6F78DDA7300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008452" y="2580414"/>
            <a:ext cx="1643063" cy="376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HOL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rot="16200000" flipV="1">
            <a:off x="4093383" y="2200208"/>
            <a:ext cx="652463" cy="635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rot="16200000" flipV="1">
            <a:off x="3336146" y="2420870"/>
            <a:ext cx="1025525" cy="1746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 bwMode="auto">
          <a:xfrm>
            <a:off x="3338527" y="3004276"/>
            <a:ext cx="2236788" cy="430213"/>
          </a:xfrm>
          <a:prstGeom prst="roundRect">
            <a:avLst>
              <a:gd name="adj" fmla="val 255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ML</a:t>
            </a:r>
          </a:p>
        </p:txBody>
      </p:sp>
      <p:pic>
        <p:nvPicPr>
          <p:cNvPr id="12297" name="Picture 12" descr="http://www.veryicon.com/icon/png/System/Radium/Us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25878" y="1191352"/>
            <a:ext cx="804862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Power Tactics: Automated Provers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1-st order </a:t>
            </a:r>
            <a:r>
              <a:rPr lang="en-US" dirty="0" err="1" smtClean="0">
                <a:cs typeface="Arial" charset="0"/>
              </a:rPr>
              <a:t>prover</a:t>
            </a:r>
            <a:r>
              <a:rPr lang="en-US" dirty="0" smtClean="0">
                <a:cs typeface="Arial" charset="0"/>
              </a:rPr>
              <a:t>:   PROVE_TAC : </a:t>
            </a:r>
            <a:r>
              <a:rPr lang="en-US" dirty="0" err="1" smtClean="0">
                <a:cs typeface="Arial" charset="0"/>
              </a:rPr>
              <a:t>thm</a:t>
            </a:r>
            <a:r>
              <a:rPr lang="en-US" dirty="0" smtClean="0">
                <a:cs typeface="Arial" charset="0"/>
              </a:rPr>
              <a:t> list -&gt; </a:t>
            </a:r>
            <a:r>
              <a:rPr lang="en-US" dirty="0" smtClean="0">
                <a:cs typeface="Arial" charset="0"/>
              </a:rPr>
              <a:t>tactic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Integer arithmetic </a:t>
            </a:r>
            <a:r>
              <a:rPr lang="en-US" dirty="0" err="1" smtClean="0">
                <a:cs typeface="Arial" charset="0"/>
              </a:rPr>
              <a:t>prover</a:t>
            </a:r>
            <a:r>
              <a:rPr lang="en-US" dirty="0" smtClean="0">
                <a:cs typeface="Arial" charset="0"/>
              </a:rPr>
              <a:t>:  ARITH_TAC, COOPER_TAC (from </a:t>
            </a:r>
            <a:r>
              <a:rPr lang="en-US" dirty="0" err="1" smtClean="0">
                <a:cs typeface="Arial" charset="0"/>
              </a:rPr>
              <a:t>intLib</a:t>
            </a:r>
            <a:r>
              <a:rPr lang="en-US" dirty="0" smtClean="0">
                <a:cs typeface="Arial" charset="0"/>
              </a:rPr>
              <a:t>)</a:t>
            </a: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Natural numbers </a:t>
            </a:r>
            <a:r>
              <a:rPr lang="en-US" dirty="0" err="1" smtClean="0">
                <a:cs typeface="Arial" charset="0"/>
              </a:rPr>
              <a:t>arith</a:t>
            </a:r>
            <a:r>
              <a:rPr lang="en-US" dirty="0" smtClean="0">
                <a:cs typeface="Arial" charset="0"/>
              </a:rPr>
              <a:t>. </a:t>
            </a:r>
            <a:r>
              <a:rPr lang="en-US" dirty="0" err="1" smtClean="0">
                <a:cs typeface="Arial" charset="0"/>
              </a:rPr>
              <a:t>prover</a:t>
            </a:r>
            <a:r>
              <a:rPr lang="en-US" dirty="0" smtClean="0">
                <a:cs typeface="Arial" charset="0"/>
              </a:rPr>
              <a:t>:     ARITH_CONV    (from </a:t>
            </a:r>
            <a:r>
              <a:rPr lang="en-US" dirty="0" err="1" smtClean="0">
                <a:cs typeface="Arial" charset="0"/>
              </a:rPr>
              <a:t>numLib</a:t>
            </a:r>
            <a:r>
              <a:rPr lang="en-US" dirty="0" smtClean="0">
                <a:cs typeface="Arial" charset="0"/>
              </a:rPr>
              <a:t>)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Undecidable. 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They may fail.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 Magic box.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6F368-04AB-4A7D-8F1A-0EF79316983B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Simplify then use automated </a:t>
            </a:r>
            <a:r>
              <a:rPr lang="en-US" sz="2400" dirty="0" err="1" smtClean="0"/>
              <a:t>prover</a:t>
            </a:r>
            <a:r>
              <a:rPr lang="en-US" sz="2400" dirty="0" smtClean="0"/>
              <a:t> 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RW_TAC  </a:t>
            </a:r>
            <a:r>
              <a:rPr lang="en-US" sz="2400" dirty="0" err="1" smtClean="0"/>
              <a:t>std_ss</a:t>
            </a:r>
            <a:r>
              <a:rPr lang="en-US" sz="2400" dirty="0" smtClean="0"/>
              <a:t>  [ </a:t>
            </a:r>
            <a:r>
              <a:rPr lang="en-US" sz="2400" dirty="0" err="1" smtClean="0"/>
              <a:t>foo_def</a:t>
            </a:r>
            <a:r>
              <a:rPr lang="en-US" sz="2400" dirty="0" smtClean="0"/>
              <a:t> ]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THEN  </a:t>
            </a:r>
            <a:r>
              <a:rPr lang="en-US" sz="2400" dirty="0" smtClean="0"/>
              <a:t>PROVE_TAC  [ ]</a:t>
            </a:r>
          </a:p>
          <a:p>
            <a:endParaRPr lang="en-US" sz="2400" dirty="0" smtClean="0"/>
          </a:p>
          <a:p>
            <a:r>
              <a:rPr lang="en-US" sz="2400" dirty="0" smtClean="0"/>
              <a:t>In which situations do you want to do these?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RW_TAC </a:t>
            </a:r>
            <a:r>
              <a:rPr lang="en-US" sz="2400" dirty="0" err="1" smtClean="0"/>
              <a:t>std_ss</a:t>
            </a:r>
            <a:r>
              <a:rPr lang="en-US" sz="2400" dirty="0" smtClean="0"/>
              <a:t> [ </a:t>
            </a:r>
            <a:r>
              <a:rPr lang="en-US" sz="2400" dirty="0" err="1" smtClean="0"/>
              <a:t>foo_def</a:t>
            </a:r>
            <a:r>
              <a:rPr lang="en-US" sz="2400" dirty="0" smtClean="0"/>
              <a:t> ] 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THEN</a:t>
            </a:r>
            <a:r>
              <a:rPr lang="en-US" sz="2400" dirty="0" smtClean="0"/>
              <a:t>  </a:t>
            </a:r>
            <a:r>
              <a:rPr lang="en-US" sz="2400" b="1" dirty="0" smtClean="0"/>
              <a:t>TRY</a:t>
            </a:r>
            <a:r>
              <a:rPr lang="en-US" sz="2400" dirty="0" smtClean="0"/>
              <a:t>  (PROVE_TAC [ ])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RW_TAC </a:t>
            </a:r>
            <a:r>
              <a:rPr lang="en-US" sz="2400" dirty="0" err="1" smtClean="0"/>
              <a:t>std_ss</a:t>
            </a:r>
            <a:r>
              <a:rPr lang="en-US" sz="2400" dirty="0" smtClean="0"/>
              <a:t> [ </a:t>
            </a:r>
            <a:r>
              <a:rPr lang="en-US" sz="2400" dirty="0" err="1" smtClean="0"/>
              <a:t>foo_def</a:t>
            </a:r>
            <a:r>
              <a:rPr lang="en-US" sz="2400" dirty="0" smtClean="0"/>
              <a:t> ] </a:t>
            </a:r>
            <a:br>
              <a:rPr lang="en-US" sz="2400" dirty="0" smtClean="0"/>
            </a:br>
            <a:r>
              <a:rPr lang="en-US" sz="2400" dirty="0" smtClean="0"/>
              <a:t>     </a:t>
            </a:r>
            <a:r>
              <a:rPr lang="en-US" sz="2400" b="1" dirty="0" smtClean="0"/>
              <a:t>THEN</a:t>
            </a:r>
            <a:r>
              <a:rPr lang="en-US" sz="2400" dirty="0" smtClean="0"/>
              <a:t>  ( PROVE_TAC  [ ]   </a:t>
            </a:r>
            <a:r>
              <a:rPr lang="en-US" sz="2400" b="1" dirty="0" smtClean="0"/>
              <a:t>ORELSE</a:t>
            </a:r>
            <a:r>
              <a:rPr lang="en-US" sz="2400" dirty="0" smtClean="0"/>
              <a:t>   ARITH_TAC )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AC725-A8EE-4E63-989B-4788C5A1CE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Induction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Induction over recursive data types: Induct/Induct_on</a:t>
            </a:r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endParaRPr lang="en-US" sz="2400" smtClean="0"/>
          </a:p>
          <a:p>
            <a:r>
              <a:rPr lang="en-US" sz="2400" smtClean="0"/>
              <a:t>Other types of induction: </a:t>
            </a:r>
          </a:p>
          <a:p>
            <a:pPr lvl="1"/>
            <a:r>
              <a:rPr lang="en-US" sz="2200" smtClean="0"/>
              <a:t>Prove/get the corresponding induction theorem</a:t>
            </a:r>
          </a:p>
          <a:p>
            <a:pPr lvl="1"/>
            <a:r>
              <a:rPr lang="en-US" sz="2200" smtClean="0"/>
              <a:t>Then apply 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16ACF4-0368-45C6-9E6A-5A1ED52EC2A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11238" y="2247900"/>
            <a:ext cx="6765925" cy="1570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         ?-  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i="1" dirty="0"/>
              <a:t>s</a:t>
            </a:r>
          </a:p>
          <a:p>
            <a:pPr>
              <a:defRPr/>
            </a:pPr>
            <a:r>
              <a:rPr lang="en-US" dirty="0"/>
              <a:t>----------------------------------   </a:t>
            </a:r>
            <a:r>
              <a:rPr lang="en-US" dirty="0" err="1"/>
              <a:t>Induct_on</a:t>
            </a:r>
            <a:r>
              <a:rPr lang="en-US" dirty="0"/>
              <a:t>  `s`</a:t>
            </a:r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   ?-  </a:t>
            </a:r>
            <a:r>
              <a:rPr lang="en-US" b="1" dirty="0"/>
              <a:t>ok</a:t>
            </a:r>
            <a:r>
              <a:rPr lang="en-US" dirty="0"/>
              <a:t> [ ]</a:t>
            </a:r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  ?-  </a:t>
            </a:r>
            <a:r>
              <a:rPr lang="en-US" b="1" dirty="0">
                <a:solidFill>
                  <a:schemeClr val="tx1"/>
                </a:solidFill>
              </a:rPr>
              <a:t>ok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Case split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Cases_on</a:t>
            </a:r>
            <a:r>
              <a:rPr lang="en-US" sz="2400" dirty="0" smtClean="0"/>
              <a:t>, examples:</a:t>
            </a:r>
            <a:endParaRPr lang="en-US" sz="2400" dirty="0"/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  <a:p>
            <a:endParaRPr lang="en-US" sz="2400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ED005-165B-4649-945C-F5B4CA6C0C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8238" y="2335213"/>
            <a:ext cx="6765925" cy="157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         </a:t>
            </a:r>
            <a:r>
              <a:rPr lang="en-US" i="1" dirty="0"/>
              <a:t>A</a:t>
            </a:r>
            <a:r>
              <a:rPr lang="en-US" dirty="0"/>
              <a:t>  ?-   </a:t>
            </a:r>
            <a:r>
              <a:rPr lang="en-US" i="1" dirty="0"/>
              <a:t>u</a:t>
            </a:r>
          </a:p>
          <a:p>
            <a:pPr>
              <a:defRPr/>
            </a:pPr>
            <a:r>
              <a:rPr lang="en-US" dirty="0" smtClean="0"/>
              <a:t>--------------------------------------- </a:t>
            </a:r>
            <a:r>
              <a:rPr lang="en-US" dirty="0" err="1"/>
              <a:t>Cases_on</a:t>
            </a:r>
            <a:r>
              <a:rPr lang="en-US" dirty="0"/>
              <a:t>  </a:t>
            </a:r>
            <a:r>
              <a:rPr lang="en-US" dirty="0" smtClean="0"/>
              <a:t>`p`</a:t>
            </a:r>
            <a:endParaRPr lang="en-US" dirty="0"/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 </a:t>
            </a:r>
            <a:r>
              <a:rPr lang="en-US" i="1" dirty="0" smtClean="0"/>
              <a:t>A</a:t>
            </a:r>
            <a:r>
              <a:rPr lang="en-US" dirty="0" smtClean="0"/>
              <a:t>[T/</a:t>
            </a:r>
            <a:r>
              <a:rPr lang="en-US" i="1" dirty="0" smtClean="0"/>
              <a:t>p</a:t>
            </a:r>
            <a:r>
              <a:rPr lang="en-US" dirty="0" smtClean="0"/>
              <a:t>]   ?-  </a:t>
            </a:r>
            <a:r>
              <a:rPr lang="en-US" i="1" dirty="0" smtClean="0"/>
              <a:t>u</a:t>
            </a:r>
            <a:r>
              <a:rPr lang="en-US" dirty="0" smtClean="0"/>
              <a:t>[T/</a:t>
            </a:r>
            <a:r>
              <a:rPr lang="en-US" i="1" dirty="0" smtClean="0"/>
              <a:t>p</a:t>
            </a:r>
            <a:r>
              <a:rPr lang="en-US" dirty="0" smtClean="0"/>
              <a:t>]</a:t>
            </a:r>
            <a:endParaRPr lang="en-US" dirty="0"/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 </a:t>
            </a:r>
            <a:r>
              <a:rPr lang="en-US" i="1" dirty="0" smtClean="0"/>
              <a:t>A</a:t>
            </a:r>
            <a:r>
              <a:rPr lang="en-US" dirty="0" smtClean="0"/>
              <a:t>[F/</a:t>
            </a:r>
            <a:r>
              <a:rPr lang="en-US" i="1" dirty="0" smtClean="0"/>
              <a:t>p</a:t>
            </a:r>
            <a:r>
              <a:rPr lang="en-US" dirty="0" smtClean="0"/>
              <a:t>]   </a:t>
            </a:r>
            <a:r>
              <a:rPr lang="en-US" dirty="0"/>
              <a:t>?-  </a:t>
            </a:r>
            <a:r>
              <a:rPr lang="en-US" i="1" dirty="0" smtClean="0"/>
              <a:t>u</a:t>
            </a:r>
            <a:r>
              <a:rPr lang="en-US" dirty="0" smtClean="0"/>
              <a:t>[F/</a:t>
            </a:r>
            <a:r>
              <a:rPr lang="en-US" i="1" dirty="0" smtClean="0"/>
              <a:t>p</a:t>
            </a:r>
            <a:r>
              <a:rPr lang="en-US" dirty="0" smtClean="0"/>
              <a:t>]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38238" y="4449763"/>
            <a:ext cx="6765925" cy="157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          </a:t>
            </a:r>
            <a:r>
              <a:rPr lang="en-US" dirty="0" smtClean="0"/>
              <a:t> </a:t>
            </a:r>
            <a:r>
              <a:rPr lang="en-US" dirty="0"/>
              <a:t>?-   </a:t>
            </a:r>
            <a:r>
              <a:rPr lang="en-US" b="1" dirty="0"/>
              <a:t>ok</a:t>
            </a:r>
            <a:r>
              <a:rPr lang="en-US" dirty="0"/>
              <a:t> </a:t>
            </a:r>
            <a:r>
              <a:rPr lang="en-US" i="1" dirty="0"/>
              <a:t>s</a:t>
            </a:r>
          </a:p>
          <a:p>
            <a:pPr>
              <a:defRPr/>
            </a:pPr>
            <a:r>
              <a:rPr lang="en-US" dirty="0"/>
              <a:t>----------------------------------   </a:t>
            </a:r>
            <a:r>
              <a:rPr lang="en-US" dirty="0" err="1"/>
              <a:t>Cases_on</a:t>
            </a:r>
            <a:r>
              <a:rPr lang="en-US" dirty="0"/>
              <a:t>  `s`</a:t>
            </a:r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/>
              <a:t> </a:t>
            </a:r>
            <a:r>
              <a:rPr lang="en-US" dirty="0" smtClean="0"/>
              <a:t>?-  </a:t>
            </a:r>
            <a:r>
              <a:rPr lang="en-US" b="1" dirty="0"/>
              <a:t>ok</a:t>
            </a:r>
            <a:r>
              <a:rPr lang="en-US" dirty="0"/>
              <a:t> [ ]</a:t>
            </a:r>
          </a:p>
          <a:p>
            <a:pPr marL="914400" lvl="1" indent="-457200">
              <a:buFontTx/>
              <a:buAutoNum type="arabicParenBoth"/>
              <a:defRPr/>
            </a:pPr>
            <a:r>
              <a:rPr lang="en-US" dirty="0" smtClean="0">
                <a:solidFill>
                  <a:schemeClr val="tx1"/>
                </a:solidFill>
              </a:rPr>
              <a:t> ?-  </a:t>
            </a:r>
            <a:r>
              <a:rPr lang="en-US" b="1" dirty="0">
                <a:solidFill>
                  <a:schemeClr val="tx1"/>
                </a:solidFill>
              </a:rPr>
              <a:t>ok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::</a:t>
            </a:r>
            <a:r>
              <a:rPr lang="en-US" i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14887" y="3838952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assuming p is a </a:t>
            </a:r>
            <a:r>
              <a:rPr lang="en-US" sz="1600" i="1" dirty="0" err="1" smtClean="0"/>
              <a:t>bool</a:t>
            </a:r>
            <a:endParaRPr lang="en-US" sz="16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814887" y="6019800"/>
            <a:ext cx="1739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assuming s is a list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“lemma”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by</a:t>
            </a:r>
            <a:r>
              <a:rPr lang="en-US" sz="2400" dirty="0" smtClean="0"/>
              <a:t> : (quotation * tactic) </a:t>
            </a:r>
            <a:r>
              <a:rPr lang="en-US" sz="2400" dirty="0" smtClean="0">
                <a:sym typeface="Symbol" pitchFamily="18" charset="2"/>
              </a:rPr>
              <a:t> tactic    // infix</a:t>
            </a:r>
            <a:br>
              <a:rPr lang="en-US" sz="2400" dirty="0" smtClean="0">
                <a:sym typeface="Symbol" pitchFamily="18" charset="2"/>
              </a:rPr>
            </a:br>
            <a:r>
              <a:rPr lang="en-US" sz="2400" dirty="0" smtClean="0">
                <a:sym typeface="Symbol" pitchFamily="18" charset="2"/>
              </a:rPr>
              <a:t/>
            </a:r>
            <a:br>
              <a:rPr lang="en-US" sz="2400" dirty="0" smtClean="0">
                <a:sym typeface="Symbol" pitchFamily="18" charset="2"/>
              </a:rPr>
            </a:b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4A61F-3E36-4654-AA1A-80C953E8250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33846" y="2363372"/>
            <a:ext cx="1927274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ym typeface="Symbol"/>
              </a:rPr>
              <a:t>If </a:t>
            </a:r>
            <a:r>
              <a:rPr lang="en-US" sz="1800" i="1" dirty="0" err="1">
                <a:sym typeface="Symbol"/>
              </a:rPr>
              <a:t>tac</a:t>
            </a:r>
            <a:r>
              <a:rPr lang="en-US" sz="1800" i="1" dirty="0">
                <a:sym typeface="Symbol"/>
              </a:rPr>
              <a:t> proves the </a:t>
            </a:r>
            <a:r>
              <a:rPr lang="en-US" sz="1800" i="1" dirty="0" smtClean="0">
                <a:sym typeface="Symbol"/>
              </a:rPr>
              <a:t>lemma from A</a:t>
            </a:r>
            <a:endParaRPr lang="en-US" sz="1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71538" y="2349500"/>
            <a:ext cx="611505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ym typeface="Symbol"/>
              </a:rPr>
              <a:t>            </a:t>
            </a:r>
            <a:r>
              <a:rPr lang="en-US" i="1" dirty="0">
                <a:sym typeface="Symbol"/>
              </a:rPr>
              <a:t> A  </a:t>
            </a:r>
            <a:r>
              <a:rPr lang="en-US" dirty="0">
                <a:sym typeface="Symbol"/>
              </a:rPr>
              <a:t>?- 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---------------------------------   </a:t>
            </a:r>
            <a:r>
              <a:rPr lang="en-US" i="1" dirty="0">
                <a:sym typeface="Symbol"/>
              </a:rPr>
              <a:t>lemma</a:t>
            </a:r>
            <a:r>
              <a:rPr lang="en-US" dirty="0">
                <a:sym typeface="Symbol"/>
              </a:rPr>
              <a:t> 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by</a:t>
            </a:r>
            <a:r>
              <a:rPr lang="en-US" dirty="0">
                <a:sym typeface="Symbol"/>
              </a:rPr>
              <a:t>  </a:t>
            </a:r>
            <a:r>
              <a:rPr lang="en-US" dirty="0" err="1">
                <a:sym typeface="Symbol"/>
              </a:rPr>
              <a:t>tac</a:t>
            </a:r>
            <a:r>
              <a:rPr lang="en-US" dirty="0">
                <a:sym typeface="Symbol"/>
              </a:rPr>
              <a:t>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 </a:t>
            </a:r>
            <a:r>
              <a:rPr lang="en-US" i="1" dirty="0">
                <a:sym typeface="Symbol"/>
              </a:rPr>
              <a:t>lemma + A</a:t>
            </a:r>
            <a:r>
              <a:rPr lang="en-US" dirty="0">
                <a:sym typeface="Symbol"/>
              </a:rPr>
              <a:t>  ?-  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9950" y="3992563"/>
            <a:ext cx="6113463" cy="1570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ym typeface="Symbol"/>
              </a:rPr>
              <a:t>         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 ?- 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---------------------------------   </a:t>
            </a:r>
            <a:r>
              <a:rPr lang="en-US" i="1" dirty="0">
                <a:sym typeface="Symbol"/>
              </a:rPr>
              <a:t>lemma</a:t>
            </a:r>
            <a:r>
              <a:rPr lang="en-US" dirty="0">
                <a:sym typeface="Symbol"/>
              </a:rPr>
              <a:t>  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by</a:t>
            </a:r>
            <a:r>
              <a:rPr lang="en-US" dirty="0">
                <a:sym typeface="Symbol"/>
              </a:rPr>
              <a:t>  </a:t>
            </a:r>
            <a:r>
              <a:rPr lang="en-US" dirty="0" err="1">
                <a:sym typeface="Symbol"/>
              </a:rPr>
              <a:t>tac</a:t>
            </a:r>
            <a:r>
              <a:rPr lang="en-US" dirty="0">
                <a:sym typeface="Symbol"/>
              </a:rPr>
              <a:t>  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(1) </a:t>
            </a:r>
            <a:r>
              <a:rPr lang="en-US" i="1" dirty="0">
                <a:sym typeface="Symbol"/>
              </a:rPr>
              <a:t>lemma +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 ?-   </a:t>
            </a:r>
            <a:r>
              <a:rPr lang="en-US" i="1" dirty="0">
                <a:sym typeface="Symbol"/>
              </a:rPr>
              <a:t>t</a:t>
            </a:r>
            <a:r>
              <a:rPr lang="en-US" dirty="0">
                <a:sym typeface="Symbol"/>
              </a:rPr>
              <a:t/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   (2)  </a:t>
            </a:r>
            <a:r>
              <a:rPr lang="en-US" i="1" dirty="0">
                <a:sym typeface="Symbol"/>
              </a:rPr>
              <a:t>A</a:t>
            </a:r>
            <a:r>
              <a:rPr lang="en-US" dirty="0">
                <a:sym typeface="Symbol"/>
              </a:rPr>
              <a:t>  ?-  </a:t>
            </a:r>
            <a:r>
              <a:rPr lang="en-US" i="1" dirty="0">
                <a:sym typeface="Symbol"/>
              </a:rPr>
              <a:t>z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045569" y="4006947"/>
            <a:ext cx="1927274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i="1" dirty="0">
                <a:sym typeface="Symbol"/>
              </a:rPr>
              <a:t>If </a:t>
            </a:r>
            <a:r>
              <a:rPr lang="en-US" sz="1800" i="1" dirty="0" err="1">
                <a:sym typeface="Symbol"/>
              </a:rPr>
              <a:t>tac</a:t>
            </a:r>
            <a:r>
              <a:rPr lang="en-US" sz="1800" i="1" dirty="0">
                <a:sym typeface="Symbol"/>
              </a:rPr>
              <a:t> only reduces lemma to  z</a:t>
            </a:r>
            <a:endParaRPr lang="en-US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Adding lemma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But when you use it in an interactive proof perhaps you want to use it like this: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   `foo x &gt; 0`  </a:t>
            </a:r>
            <a:r>
              <a:rPr lang="en-US" b="1" smtClean="0"/>
              <a:t>by</a:t>
            </a:r>
            <a:r>
              <a:rPr lang="en-US" smtClean="0"/>
              <a:t>   ALL_TAC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What does this do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BF8995-233F-477C-A0DC-38E2B432F84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Proof by contradiction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SPOSE_NOT_THEN : (</a:t>
            </a:r>
            <a:r>
              <a:rPr lang="en-US" dirty="0" err="1" smtClean="0"/>
              <a:t>thm</a:t>
            </a:r>
            <a:r>
              <a:rPr lang="en-US" dirty="0" err="1" smtClean="0">
                <a:sym typeface="Symbol" pitchFamily="18" charset="2"/>
              </a:rPr>
              <a:t>tactic</a:t>
            </a:r>
            <a:r>
              <a:rPr lang="en-US" dirty="0" smtClean="0">
                <a:sym typeface="Symbol" pitchFamily="18" charset="2"/>
              </a:rPr>
              <a:t>)tactic</a:t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/>
              <a:t>SPOSE_NOT_THEN  f  </a:t>
            </a:r>
          </a:p>
          <a:p>
            <a:pPr lvl="1"/>
            <a:r>
              <a:rPr lang="en-US" dirty="0" smtClean="0"/>
              <a:t>assumes  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err="1" smtClean="0">
                <a:sym typeface="Symbol" pitchFamily="18" charset="2"/>
              </a:rPr>
              <a:t>hyp</a:t>
            </a:r>
            <a:r>
              <a:rPr lang="en-US" dirty="0" smtClean="0">
                <a:sym typeface="Symbol" pitchFamily="18" charset="2"/>
              </a:rPr>
              <a:t>  |-  </a:t>
            </a:r>
            <a:r>
              <a:rPr lang="en-US" dirty="0" err="1" smtClean="0">
                <a:sym typeface="Symbol" pitchFamily="18" charset="2"/>
              </a:rPr>
              <a:t>hyp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now you must prove False. </a:t>
            </a:r>
          </a:p>
          <a:p>
            <a:pPr lvl="1"/>
            <a:r>
              <a:rPr lang="en-US" dirty="0" smtClean="0"/>
              <a:t>f (</a:t>
            </a:r>
            <a:r>
              <a:rPr lang="en-US" dirty="0" smtClean="0">
                <a:sym typeface="Symbol" pitchFamily="18" charset="2"/>
              </a:rPr>
              <a:t></a:t>
            </a:r>
            <a:r>
              <a:rPr lang="en-US" dirty="0" err="1" smtClean="0">
                <a:sym typeface="Symbol" pitchFamily="18" charset="2"/>
              </a:rPr>
              <a:t>hyp</a:t>
            </a:r>
            <a:r>
              <a:rPr lang="en-US" dirty="0" smtClean="0">
                <a:sym typeface="Symbol" pitchFamily="18" charset="2"/>
              </a:rPr>
              <a:t>  |-  </a:t>
            </a:r>
            <a:r>
              <a:rPr lang="en-US" dirty="0" err="1" smtClean="0">
                <a:sym typeface="Symbol" pitchFamily="18" charset="2"/>
              </a:rPr>
              <a:t>hyp</a:t>
            </a:r>
            <a:r>
              <a:rPr lang="en-US" dirty="0" smtClean="0">
                <a:sym typeface="Symbol" pitchFamily="18" charset="2"/>
              </a:rPr>
              <a:t>)  produces a tactic, this is then applied.</a:t>
            </a:r>
          </a:p>
          <a:p>
            <a:pPr lvl="1"/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Example: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2C0A5D-E9A4-4B34-99B3-AFC46F9BD3B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1538" y="5078413"/>
            <a:ext cx="7427912" cy="101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dirty="0"/>
              <a:t>       A  ?-   f x = x</a:t>
            </a:r>
          </a:p>
          <a:p>
            <a:pPr>
              <a:defRPr/>
            </a:pPr>
            <a:r>
              <a:rPr lang="en-US" sz="2000" dirty="0"/>
              <a:t>-----------------------------   </a:t>
            </a:r>
            <a:r>
              <a:rPr lang="en-US" sz="2000" dirty="0">
                <a:sym typeface="Symbol"/>
              </a:rPr>
              <a:t>SPOSE_NOT_THEN   ASSUME_TAC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~(f x = x) +  A    ?-   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Non-features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71499" y="1362075"/>
            <a:ext cx="8043863" cy="526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The name “theorem </a:t>
            </a:r>
            <a:r>
              <a:rPr lang="en-US" dirty="0" err="1" smtClean="0">
                <a:cs typeface="Arial" charset="0"/>
              </a:rPr>
              <a:t>prover</a:t>
            </a:r>
            <a:r>
              <a:rPr lang="en-US" dirty="0" smtClean="0">
                <a:cs typeface="Arial" charset="0"/>
              </a:rPr>
              <a:t>” is a bit misleading. Higher order logic is 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undecidable</a:t>
            </a:r>
            <a:r>
              <a:rPr lang="en-US" dirty="0" smtClean="0">
                <a:cs typeface="Arial" charset="0"/>
              </a:rPr>
              <a:t>. </a:t>
            </a:r>
            <a:br>
              <a:rPr lang="en-US" dirty="0" smtClean="0">
                <a:cs typeface="Arial" charset="0"/>
              </a:rPr>
            </a:br>
            <a:endParaRPr lang="en-US" dirty="0" smtClean="0">
              <a:cs typeface="Arial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Arial" charset="0"/>
              </a:rPr>
              <a:t>Don’t expect HOL to do all the work for you!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cs typeface="Arial" charset="0"/>
              </a:rPr>
              <a:t>It doesn’t have a good incremental learning material. 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But once you know your way… it’s really a powerful thing.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9BF9E-0850-4AAB-8DE3-6DAC5ED8B8E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ML </a:t>
            </a:r>
            <a:r>
              <a:rPr lang="en-US" dirty="0" smtClean="0">
                <a:cs typeface="Arial" charset="0"/>
                <a:sym typeface="Wingdings" pitchFamily="2" charset="2"/>
              </a:rPr>
              <a:t> </a:t>
            </a:r>
            <a:r>
              <a:rPr lang="en-US" dirty="0" smtClean="0">
                <a:cs typeface="Arial" charset="0"/>
              </a:rPr>
              <a:t>programming level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E.g. these functions in ML: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These are ordinary programs, you can execute them. E.g. evaluating </a:t>
            </a:r>
            <a:r>
              <a:rPr lang="en-US" i="1" dirty="0" smtClean="0">
                <a:cs typeface="Arial" charset="0"/>
              </a:rPr>
              <a:t>identity zero</a:t>
            </a:r>
            <a:r>
              <a:rPr lang="en-US" dirty="0" smtClean="0">
                <a:cs typeface="Arial" charset="0"/>
              </a:rPr>
              <a:t> will produce 0.</a:t>
            </a:r>
          </a:p>
          <a:p>
            <a:pPr eaLnBrk="1" hangingPunct="1"/>
            <a:r>
              <a:rPr lang="en-US" dirty="0" smtClean="0">
                <a:cs typeface="Arial" charset="0"/>
              </a:rPr>
              <a:t>Unfortunately, there is no direct way to prove properties of these ML functions. E.g. that identity . identity = identity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E14AA-CD0D-44FF-B58D-A6A6964530C1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3766" y="2319372"/>
            <a:ext cx="289053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cs typeface="Arial" pitchFamily="34" charset="0"/>
              </a:rPr>
              <a:t>val</a:t>
            </a:r>
            <a:r>
              <a:rPr lang="en-US" dirty="0">
                <a:cs typeface="Arial" pitchFamily="34" charset="0"/>
              </a:rPr>
              <a:t>  zero  =  0 </a:t>
            </a:r>
            <a:r>
              <a:rPr lang="en-US" dirty="0" smtClean="0">
                <a:cs typeface="Arial" pitchFamily="34" charset="0"/>
              </a:rPr>
              <a:t>;</a:t>
            </a: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b="1" dirty="0">
                <a:cs typeface="Arial" pitchFamily="34" charset="0"/>
              </a:rPr>
              <a:t>fun</a:t>
            </a:r>
            <a:r>
              <a:rPr lang="en-US" dirty="0">
                <a:cs typeface="Arial" pitchFamily="34" charset="0"/>
              </a:rPr>
              <a:t>  identity x  =  x </a:t>
            </a:r>
            <a:r>
              <a:rPr lang="en-US" dirty="0" smtClean="0">
                <a:cs typeface="Arial" pitchFamily="34" charset="0"/>
              </a:rPr>
              <a:t>;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HOL level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cs typeface="Arial" charset="0"/>
              </a:rPr>
              <a:t>We can model them in HOL as follows:</a:t>
            </a: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/>
            <a:endParaRPr lang="en-US" dirty="0" smtClean="0">
              <a:cs typeface="Arial" charset="0"/>
            </a:endParaRPr>
          </a:p>
          <a:p>
            <a:pPr eaLnBrk="1" hangingPunct="1">
              <a:buNone/>
            </a:pPr>
            <a:endParaRPr lang="en-US" dirty="0" smtClean="0">
              <a:cs typeface="Arial" charset="0"/>
            </a:endParaRPr>
          </a:p>
          <a:p>
            <a:pPr eaLnBrk="1" hangingPunct="1"/>
            <a:r>
              <a:rPr lang="en-US" dirty="0" smtClean="0">
                <a:cs typeface="Arial" charset="0"/>
              </a:rPr>
              <a:t>The property we want to prove:</a:t>
            </a:r>
          </a:p>
          <a:p>
            <a:pPr eaLnBrk="1" hangingPunct="1"/>
            <a:endParaRPr lang="en-US" dirty="0" smtClean="0">
              <a:cs typeface="Arial" charset="0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6AB2DD-0668-44E6-BD7E-2EFB45EF4333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7738" y="2286000"/>
            <a:ext cx="596349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val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zero_def</a:t>
            </a:r>
            <a:r>
              <a:rPr lang="en-US" dirty="0">
                <a:cs typeface="Arial" pitchFamily="34" charset="0"/>
              </a:rPr>
              <a:t>      =  </a:t>
            </a:r>
            <a:r>
              <a:rPr lang="en-US" b="1" dirty="0">
                <a:cs typeface="Arial" pitchFamily="34" charset="0"/>
              </a:rPr>
              <a:t>Define</a:t>
            </a:r>
            <a:r>
              <a:rPr lang="en-US" dirty="0">
                <a:cs typeface="Arial" pitchFamily="34" charset="0"/>
              </a:rPr>
              <a:t>   `zero = 0` </a:t>
            </a:r>
            <a:r>
              <a:rPr lang="en-US" dirty="0" smtClean="0">
                <a:cs typeface="Arial" pitchFamily="34" charset="0"/>
              </a:rPr>
              <a:t>;</a:t>
            </a: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 err="1">
                <a:cs typeface="Arial" pitchFamily="34" charset="0"/>
              </a:rPr>
              <a:t>val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identity_def</a:t>
            </a:r>
            <a:r>
              <a:rPr lang="en-US" dirty="0">
                <a:cs typeface="Arial" pitchFamily="34" charset="0"/>
              </a:rPr>
              <a:t>  =  </a:t>
            </a:r>
            <a:r>
              <a:rPr lang="en-US" b="1" dirty="0">
                <a:cs typeface="Arial" pitchFamily="34" charset="0"/>
              </a:rPr>
              <a:t>Define</a:t>
            </a:r>
            <a:r>
              <a:rPr lang="en-US" dirty="0">
                <a:cs typeface="Arial" pitchFamily="34" charset="0"/>
              </a:rPr>
              <a:t>  `identity x = x` </a:t>
            </a:r>
            <a:r>
              <a:rPr lang="en-US" dirty="0" smtClean="0">
                <a:cs typeface="Arial" pitchFamily="34" charset="0"/>
              </a:rPr>
              <a:t>;</a:t>
            </a:r>
            <a:endParaRPr lang="en-US" dirty="0"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738" y="4595153"/>
            <a:ext cx="465864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 smtClean="0">
                <a:cs typeface="Arial" pitchFamily="34" charset="0"/>
              </a:rPr>
              <a:t>--`identity o identity  </a:t>
            </a:r>
            <a:r>
              <a:rPr lang="en-US" dirty="0">
                <a:cs typeface="Arial" pitchFamily="34" charset="0"/>
              </a:rPr>
              <a:t>=  </a:t>
            </a:r>
            <a:r>
              <a:rPr lang="en-US" dirty="0" smtClean="0">
                <a:cs typeface="Arial" pitchFamily="34" charset="0"/>
              </a:rPr>
              <a:t>identity`--</a:t>
            </a:r>
            <a:endParaRPr lang="en-US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charset="0"/>
              </a:rPr>
              <a:t>The proof (scripted) in HOL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CE4C0-8EE4-4246-A2E9-1F211F59E27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8781" y="1374283"/>
            <a:ext cx="5786438" cy="37856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cs typeface="Arial" pitchFamily="34" charset="0"/>
              </a:rPr>
              <a:t>val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err="1">
                <a:cs typeface="Arial" pitchFamily="34" charset="0"/>
              </a:rPr>
              <a:t>my_first_theorem</a:t>
            </a:r>
            <a:r>
              <a:rPr lang="en-US" dirty="0">
                <a:cs typeface="Arial" pitchFamily="34" charset="0"/>
              </a:rPr>
              <a:t> = </a:t>
            </a:r>
            <a:r>
              <a:rPr lang="en-US" b="1" dirty="0">
                <a:cs typeface="Arial" pitchFamily="34" charset="0"/>
              </a:rPr>
              <a:t>prove</a:t>
            </a:r>
            <a:r>
              <a:rPr lang="en-US" dirty="0">
                <a:cs typeface="Arial" pitchFamily="34" charset="0"/>
              </a:rPr>
              <a:t> (</a:t>
            </a:r>
            <a:br>
              <a:rPr lang="en-US" dirty="0">
                <a:cs typeface="Arial" pitchFamily="34" charset="0"/>
              </a:rPr>
            </a:b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   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--`identity o identity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=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cs typeface="Arial" pitchFamily="34" charset="0"/>
              </a:rPr>
              <a:t>identity`--</a:t>
            </a:r>
            <a:r>
              <a:rPr lang="en-US" dirty="0" smtClean="0">
                <a:cs typeface="Arial" pitchFamily="34" charset="0"/>
              </a:rPr>
              <a:t>,</a:t>
            </a: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/>
            </a:r>
            <a:br>
              <a:rPr lang="en-US" dirty="0">
                <a:cs typeface="Arial" pitchFamily="34" charset="0"/>
              </a:rPr>
            </a:br>
            <a:r>
              <a:rPr lang="en-US" dirty="0" smtClean="0">
                <a:cs typeface="Arial" pitchFamily="34" charset="0"/>
              </a:rPr>
              <a:t>     CONV_TAC FUN_EQ_CONV</a:t>
            </a:r>
          </a:p>
          <a:p>
            <a:pPr>
              <a:defRPr/>
            </a:pPr>
            <a:r>
              <a:rPr lang="en-US" dirty="0" smtClean="0">
                <a:cs typeface="Arial" pitchFamily="34" charset="0"/>
              </a:rPr>
              <a:t>     THEN REWRITE_TAC [</a:t>
            </a:r>
            <a:r>
              <a:rPr lang="en-US" dirty="0" err="1" smtClean="0">
                <a:cs typeface="Arial" pitchFamily="34" charset="0"/>
              </a:rPr>
              <a:t>o_DEF</a:t>
            </a:r>
            <a:r>
              <a:rPr lang="en-US" dirty="0" smtClean="0">
                <a:cs typeface="Arial" pitchFamily="34" charset="0"/>
              </a:rPr>
              <a:t>]</a:t>
            </a: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    </a:t>
            </a:r>
            <a:r>
              <a:rPr lang="en-US" dirty="0" smtClean="0">
                <a:cs typeface="Arial" pitchFamily="34" charset="0"/>
              </a:rPr>
              <a:t> THEN </a:t>
            </a:r>
            <a:r>
              <a:rPr lang="en-US" dirty="0">
                <a:cs typeface="Arial" pitchFamily="34" charset="0"/>
              </a:rPr>
              <a:t>BETA_TAC</a:t>
            </a:r>
          </a:p>
          <a:p>
            <a:pPr>
              <a:defRPr/>
            </a:pPr>
            <a:r>
              <a:rPr lang="en-US" dirty="0">
                <a:cs typeface="Arial" pitchFamily="34" charset="0"/>
              </a:rPr>
              <a:t>    </a:t>
            </a:r>
            <a:r>
              <a:rPr lang="en-US" dirty="0" smtClean="0">
                <a:cs typeface="Arial" pitchFamily="34" charset="0"/>
              </a:rPr>
              <a:t> THEN </a:t>
            </a:r>
            <a:r>
              <a:rPr lang="en-US" dirty="0">
                <a:cs typeface="Arial" pitchFamily="34" charset="0"/>
              </a:rPr>
              <a:t>REWRITE_TAC [</a:t>
            </a:r>
            <a:r>
              <a:rPr lang="en-US" dirty="0" err="1">
                <a:cs typeface="Arial" pitchFamily="34" charset="0"/>
              </a:rPr>
              <a:t>identity_def</a:t>
            </a:r>
            <a:r>
              <a:rPr lang="en-US" dirty="0">
                <a:cs typeface="Arial" pitchFamily="34" charset="0"/>
              </a:rPr>
              <a:t>] </a:t>
            </a:r>
          </a:p>
          <a:p>
            <a:pPr>
              <a:defRPr/>
            </a:pPr>
            <a:endParaRPr lang="en-US" dirty="0"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cs typeface="Arial" pitchFamily="34" charset="0"/>
              </a:rPr>
              <a:t>)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5439684"/>
            <a:ext cx="7854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But usually you prefer to prove your formula first </a:t>
            </a:r>
            <a:r>
              <a:rPr lang="en-US" sz="2000" i="1" u="sng"/>
              <a:t>interactively</a:t>
            </a:r>
            <a:r>
              <a:rPr lang="en-US" sz="2000" i="1"/>
              <a:t>, and later on collect your proof steps to make a neat proof script as above.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Arial" charset="0"/>
              </a:rPr>
              <a:t>Model and the real thing</a:t>
            </a: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Keep in mind that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  <a:cs typeface="Arial" charset="0"/>
              </a:rPr>
              <a:t>what we have proven is a theorem about the models </a:t>
            </a:r>
            <a:r>
              <a:rPr lang="en-US" dirty="0" smtClean="0">
                <a:cs typeface="Arial" charset="0"/>
              </a:rPr>
              <a:t>!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  <a:p>
            <a:pPr eaLnBrk="1" hangingPunct="1">
              <a:defRPr/>
            </a:pPr>
            <a:r>
              <a:rPr lang="en-US" dirty="0" smtClean="0">
                <a:cs typeface="Arial" charset="0"/>
              </a:rPr>
              <a:t>E.g. in the real “identity” in ML  :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/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       identity  (3/0)  = 3/0   </a:t>
            </a:r>
            <a:r>
              <a:rPr lang="en-US" dirty="0" smtClean="0">
                <a:cs typeface="Arial" charset="0"/>
                <a:sym typeface="Wingdings" pitchFamily="2" charset="2"/>
              </a:rPr>
              <a:t>  exception!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dirty="0" smtClean="0">
                <a:cs typeface="Arial" charset="0"/>
                <a:sym typeface="Wingdings" pitchFamily="2" charset="2"/>
              </a:rPr>
              <a:t>We didn’t capture this behavior in HOL. 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HOL will say it is true (aside from the fact that x/0 is undefined in HOL).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Arial" charset="0"/>
                <a:sym typeface="Wingdings" pitchFamily="2" charset="2"/>
              </a:rPr>
              <a:t>There is no built-in notion of exception in HOL, though we can model it if we choose so.</a:t>
            </a:r>
          </a:p>
          <a:p>
            <a:pPr eaLnBrk="1" hangingPunct="1">
              <a:defRPr/>
            </a:pPr>
            <a:endParaRPr lang="en-US" dirty="0" smtClean="0">
              <a:cs typeface="Arial" charset="0"/>
              <a:sym typeface="Wingdings" pitchFamily="2" charset="2"/>
            </a:endParaRPr>
          </a:p>
          <a:p>
            <a:pPr eaLnBrk="1" hangingPunct="1">
              <a:defRPr/>
            </a:pPr>
            <a:endParaRPr lang="en-US" dirty="0" smtClean="0"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46485-5618-40FE-BA59-5535D988FF52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PV_hoare</Template>
  <TotalTime>6910</TotalTime>
  <Words>1887</Words>
  <Application>Microsoft Macintosh PowerPoint</Application>
  <PresentationFormat>On-screen Show (4:3)</PresentationFormat>
  <Paragraphs>455</Paragraphs>
  <Slides>46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Calibri</vt:lpstr>
      <vt:lpstr>Cambria</vt:lpstr>
      <vt:lpstr>Courier New</vt:lpstr>
      <vt:lpstr>Rockwell Extra Bold</vt:lpstr>
      <vt:lpstr>Symbol</vt:lpstr>
      <vt:lpstr>Times New Roman</vt:lpstr>
      <vt:lpstr>Wingdings</vt:lpstr>
      <vt:lpstr>Wingdings 2</vt:lpstr>
      <vt:lpstr>Arial</vt:lpstr>
      <vt:lpstr>Wood Type</vt:lpstr>
      <vt:lpstr>THE Theorem Prover HOL overview</vt:lpstr>
      <vt:lpstr>PowerPoint Presentation</vt:lpstr>
      <vt:lpstr>Features</vt:lpstr>
      <vt:lpstr>HOL is a DSL embedded in ML</vt:lpstr>
      <vt:lpstr>Non-features</vt:lpstr>
      <vt:lpstr>ML  programming level </vt:lpstr>
      <vt:lpstr>HOL level</vt:lpstr>
      <vt:lpstr>The proof (scripted) in HOL</vt:lpstr>
      <vt:lpstr>Model and the real thing</vt:lpstr>
      <vt:lpstr>Core syntax of HOL</vt:lpstr>
      <vt:lpstr>Types</vt:lpstr>
      <vt:lpstr>Extended syntax</vt:lpstr>
      <vt:lpstr>Examples of modeling in HOL</vt:lpstr>
      <vt:lpstr>Modeling programs</vt:lpstr>
      <vt:lpstr>Modeling properties</vt:lpstr>
      <vt:lpstr>Theorems and proofs</vt:lpstr>
      <vt:lpstr>Theorem</vt:lpstr>
      <vt:lpstr>Theorem in HOL</vt:lpstr>
      <vt:lpstr>Inference rule</vt:lpstr>
      <vt:lpstr>Backward proving</vt:lpstr>
      <vt:lpstr>Goal</vt:lpstr>
      <vt:lpstr>Proof Function</vt:lpstr>
      <vt:lpstr>Proof Tree</vt:lpstr>
      <vt:lpstr>Interactive backward proof (Desc 5.2)</vt:lpstr>
      <vt:lpstr>For working on proofs/goalstack...</vt:lpstr>
      <vt:lpstr>Some basic rules and tactics Shifting from/to asm...  (Old Desc 10.3)</vt:lpstr>
      <vt:lpstr>Some basic rules and tactics  Modus Ponens (Old Desc 10.3) </vt:lpstr>
      <vt:lpstr>Some basic rules and tactics  Stripping and introducing  (Old Desc 10.3)</vt:lpstr>
      <vt:lpstr>Some basic rules and tactics  Intro/striping  (Old Desc 10.3)</vt:lpstr>
      <vt:lpstr>Rewriting (Old Desc 10.3)</vt:lpstr>
      <vt:lpstr>Tactics Combinators (Tacticals) (Old Desc 10.4)</vt:lpstr>
      <vt:lpstr>Examples</vt:lpstr>
      <vt:lpstr>Practical thing: quoting HOL terms (Desc 5.1.3)</vt:lpstr>
      <vt:lpstr>Quoting HOL terms</vt:lpstr>
      <vt:lpstr>A bit inconsistent styles</vt:lpstr>
      <vt:lpstr>Some common proof techniques (Desc 5.3 – 5)</vt:lpstr>
      <vt:lpstr>Power Tactics: Simplifier</vt:lpstr>
      <vt:lpstr>Examples</vt:lpstr>
      <vt:lpstr>Other variations of SIMP_TAC</vt:lpstr>
      <vt:lpstr>Power Tactics: Automated Provers</vt:lpstr>
      <vt:lpstr>Examples</vt:lpstr>
      <vt:lpstr>Induction</vt:lpstr>
      <vt:lpstr>Case split</vt:lpstr>
      <vt:lpstr>Adding “lemma”</vt:lpstr>
      <vt:lpstr>Adding lemma</vt:lpstr>
      <vt:lpstr>Proof by contradiction</vt:lpstr>
    </vt:vector>
  </TitlesOfParts>
  <Company>Universiteit Utrecht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Wish</cp:lastModifiedBy>
  <cp:revision>269</cp:revision>
  <cp:lastPrinted>2016-12-01T13:27:12Z</cp:lastPrinted>
  <dcterms:created xsi:type="dcterms:W3CDTF">2002-05-10T11:36:29Z</dcterms:created>
  <dcterms:modified xsi:type="dcterms:W3CDTF">2018-09-23T20:14:12Z</dcterms:modified>
</cp:coreProperties>
</file>