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2.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omments/comment3.xml" ContentType="application/vnd.openxmlformats-officedocument.presentationml.comment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4.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omments/comment5.xml" ContentType="application/vnd.openxmlformats-officedocument.presentationml.comments+xml"/>
  <Override PartName="/ppt/notesSlides/notesSlide43.xml" ContentType="application/vnd.openxmlformats-officedocument.presentationml.notesSlide+xml"/>
  <Override PartName="/ppt/comments/comment6.xml" ContentType="application/vnd.openxmlformats-officedocument.presentationml.comment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9" r:id="rId1"/>
  </p:sldMasterIdLst>
  <p:notesMasterIdLst>
    <p:notesMasterId r:id="rId65"/>
  </p:notesMasterIdLst>
  <p:sldIdLst>
    <p:sldId id="256" r:id="rId2"/>
    <p:sldId id="355" r:id="rId3"/>
    <p:sldId id="357" r:id="rId4"/>
    <p:sldId id="358" r:id="rId5"/>
    <p:sldId id="359" r:id="rId6"/>
    <p:sldId id="361" r:id="rId7"/>
    <p:sldId id="371" r:id="rId8"/>
    <p:sldId id="362" r:id="rId9"/>
    <p:sldId id="363" r:id="rId10"/>
    <p:sldId id="365" r:id="rId11"/>
    <p:sldId id="368" r:id="rId12"/>
    <p:sldId id="369" r:id="rId13"/>
    <p:sldId id="370" r:id="rId14"/>
    <p:sldId id="373" r:id="rId15"/>
    <p:sldId id="372" r:id="rId16"/>
    <p:sldId id="374" r:id="rId17"/>
    <p:sldId id="376" r:id="rId18"/>
    <p:sldId id="375" r:id="rId19"/>
    <p:sldId id="339" r:id="rId20"/>
    <p:sldId id="301" r:id="rId21"/>
    <p:sldId id="292" r:id="rId22"/>
    <p:sldId id="302" r:id="rId23"/>
    <p:sldId id="304" r:id="rId24"/>
    <p:sldId id="305" r:id="rId25"/>
    <p:sldId id="306" r:id="rId26"/>
    <p:sldId id="307" r:id="rId27"/>
    <p:sldId id="308" r:id="rId28"/>
    <p:sldId id="310" r:id="rId29"/>
    <p:sldId id="312" r:id="rId30"/>
    <p:sldId id="309" r:id="rId31"/>
    <p:sldId id="297" r:id="rId32"/>
    <p:sldId id="298" r:id="rId33"/>
    <p:sldId id="299" r:id="rId34"/>
    <p:sldId id="311" r:id="rId35"/>
    <p:sldId id="300" r:id="rId36"/>
    <p:sldId id="313" r:id="rId37"/>
    <p:sldId id="325" r:id="rId38"/>
    <p:sldId id="320" r:id="rId39"/>
    <p:sldId id="318" r:id="rId40"/>
    <p:sldId id="314" r:id="rId41"/>
    <p:sldId id="321" r:id="rId42"/>
    <p:sldId id="319" r:id="rId43"/>
    <p:sldId id="315" r:id="rId44"/>
    <p:sldId id="322" r:id="rId45"/>
    <p:sldId id="316" r:id="rId46"/>
    <p:sldId id="317" r:id="rId47"/>
    <p:sldId id="323" r:id="rId48"/>
    <p:sldId id="324" r:id="rId49"/>
    <p:sldId id="354" r:id="rId50"/>
    <p:sldId id="340" r:id="rId51"/>
    <p:sldId id="341" r:id="rId52"/>
    <p:sldId id="342" r:id="rId53"/>
    <p:sldId id="343" r:id="rId54"/>
    <p:sldId id="344" r:id="rId55"/>
    <p:sldId id="345" r:id="rId56"/>
    <p:sldId id="346" r:id="rId57"/>
    <p:sldId id="347" r:id="rId58"/>
    <p:sldId id="348" r:id="rId59"/>
    <p:sldId id="349" r:id="rId60"/>
    <p:sldId id="350" r:id="rId61"/>
    <p:sldId id="351" r:id="rId62"/>
    <p:sldId id="352" r:id="rId63"/>
    <p:sldId id="353" r:id="rId6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shnu" initials="w" lastIdx="10" clrIdx="0"/>
  <p:cmAuthor id="1" name="underdarkprime" initials="u"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225111"/>
    <a:srgbClr val="286014"/>
    <a:srgbClr val="2A6416"/>
    <a:srgbClr val="A9E8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47" autoAdjust="0"/>
    <p:restoredTop sz="81810" autoAdjust="0"/>
  </p:normalViewPr>
  <p:slideViewPr>
    <p:cSldViewPr snapToGrid="0">
      <p:cViewPr>
        <p:scale>
          <a:sx n="80" d="100"/>
          <a:sy n="80" d="100"/>
        </p:scale>
        <p:origin x="712"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2"/>
    </p:cViewPr>
  </p:sorterViewPr>
  <p:notesViewPr>
    <p:cSldViewPr snapToGrid="0">
      <p:cViewPr varScale="1">
        <p:scale>
          <a:sx n="61" d="100"/>
          <a:sy n="61" d="100"/>
        </p:scale>
        <p:origin x="-2381" y="-9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commentAuthors" Target="commentAuthor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8-06-09T11:43:54.512" idx="6">
    <p:pos x="10" y="10"/>
    <p:text>HOL type system is a variant of Church simple theory of types.</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8-06-04T21:00:42.706" idx="1">
    <p:pos x="103" y="3212"/>
    <p:text>Well yes, we did introduced the type bool. But so far we have not required anything about its member.
Now we postulate that "T" and "F" are two constants of type bool, and define "T" as given here. </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08-06-06T15:52:34.213" idx="3">
    <p:pos x="96" y="3092"/>
    <p:text>I find it interesting that this can be proven without even using the axiom saying !b:bool. b=T \/ b=F</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08-06-08T15:39:39.886" idx="3">
    <p:pos x="10" y="1327"/>
    <p:text>The axiom for defining recursive function cannot be proven though; so we have to keep it as an axiom.</p:text>
  </p:cm>
  <p:cm authorId="0" dt="2008-06-09T10:55:43.231" idx="5">
    <p:pos x="-8" y="1137"/>
    <p:text>---------
The completeness axiom, stating that n:num is either 0 or SUC k can be easily proven with num induction, once we have derived induction.
----------
Now, the "induction rule" can be proven as follows. This is the "rule", encoded as theorem, we want to prove:
P 0 /\ (!n:num. P n ==&gt; P SUC n)  ==&gt;  (!k. P k)
Now assume the "premises" of this theorem:
(***)  P 0 /\ (!n:num. P n ==&gt; P SUC n)
Now let k:num. We will prove P k.
Let Q x = Sigma x /\ P (abs x).
Now k:num implies rep k is in Sigma. It is sufficient to prove Q (rep k), since it then imples P k.
Now, rep k in Sigma implies:
(Q REP0 /\ (!x:ind. Q x ==&gt;  Q (REPSUC x))) ==&gt; Q (rep k)
So it is sufficient to show:
(1)  Q REP0  --&gt;  should be ok
(2) (!x:ind. Q x ==&gt; Q (REPSUC x))
The proof of (2) :
     Q x
=
    Sigma x /\ P (abs x)
==&gt; (***)
    Sigma x /\ P (SUC (abs x))
==&gt;
   Sigma (REPSUC x)  /\  P (SUC (abs x))
= // axiom defining SUC
   Sigma (REPSUC x)  /\ 
   P (abs (REPSUC (rep(abs x)))
= // we have assumed above that x in Sigma
   Sigma (REPSUC x)  /\   P (abs (REPSUC x))
=
   Q (REPSUC x)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07-02-12T10:15:43.246" idx="9">
    <p:pos x="57" y="436"/>
    <p:text>Syntax abused to unclutter</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07-02-12T10:15:43.246" idx="10">
    <p:pos x="110" y="437"/>
    <p:text>Syntax abused to unclutter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32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230C4D7-AC25-4B6F-8E53-FCFA076F9FD1}" type="slidenum">
              <a:rPr lang="en-US"/>
              <a:pPr>
                <a:defRPr/>
              </a:pPr>
              <a:t>‹#›</a:t>
            </a:fld>
            <a:endParaRPr lang="en-US"/>
          </a:p>
        </p:txBody>
      </p:sp>
    </p:spTree>
    <p:extLst>
      <p:ext uri="{BB962C8B-B14F-4D97-AF65-F5344CB8AC3E}">
        <p14:creationId xmlns:p14="http://schemas.microsoft.com/office/powerpoint/2010/main" val="20028805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A4374A6F-216A-45B4-8417-F479AF7A6234}" type="slidenum">
              <a:rPr lang="en-US" smtClean="0"/>
              <a:pPr/>
              <a:t>1</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606934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8359A914-8538-48DA-B422-FCA0C7374B6D}" type="slidenum">
              <a:rPr lang="en-US" smtClean="0"/>
              <a:pPr/>
              <a:t>21</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2117408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jdelijke aanduiding voor dia-afbeelding 1"/>
          <p:cNvSpPr>
            <a:spLocks noGrp="1" noRot="1" noChangeAspect="1" noTextEdit="1"/>
          </p:cNvSpPr>
          <p:nvPr>
            <p:ph type="sldImg"/>
          </p:nvPr>
        </p:nvSpPr>
        <p:spPr>
          <a:ln/>
        </p:spPr>
      </p:sp>
      <p:sp>
        <p:nvSpPr>
          <p:cNvPr id="70659" name="Tijdelijke aanduiding voor notities 2"/>
          <p:cNvSpPr>
            <a:spLocks noGrp="1"/>
          </p:cNvSpPr>
          <p:nvPr>
            <p:ph type="body" idx="1"/>
          </p:nvPr>
        </p:nvSpPr>
        <p:spPr>
          <a:noFill/>
          <a:ln/>
        </p:spPr>
        <p:txBody>
          <a:bodyPr/>
          <a:lstStyle/>
          <a:p>
            <a:endParaRPr lang="nl-NL" smtClean="0"/>
          </a:p>
        </p:txBody>
      </p:sp>
      <p:sp>
        <p:nvSpPr>
          <p:cNvPr id="70660" name="Tijdelijke aanduiding voor dianummer 3"/>
          <p:cNvSpPr>
            <a:spLocks noGrp="1"/>
          </p:cNvSpPr>
          <p:nvPr>
            <p:ph type="sldNum" sz="quarter" idx="5"/>
          </p:nvPr>
        </p:nvSpPr>
        <p:spPr>
          <a:noFill/>
        </p:spPr>
        <p:txBody>
          <a:bodyPr/>
          <a:lstStyle/>
          <a:p>
            <a:fld id="{5DAA3D75-277C-4B3A-B07C-BCCDDA362373}" type="slidenum">
              <a:rPr lang="en-US" smtClean="0"/>
              <a:pPr/>
              <a:t>22</a:t>
            </a:fld>
            <a:endParaRPr lang="en-US" smtClean="0"/>
          </a:p>
        </p:txBody>
      </p:sp>
    </p:spTree>
    <p:extLst>
      <p:ext uri="{BB962C8B-B14F-4D97-AF65-F5344CB8AC3E}">
        <p14:creationId xmlns:p14="http://schemas.microsoft.com/office/powerpoint/2010/main" val="1457251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jdelijke aanduiding voor dia-afbeelding 1"/>
          <p:cNvSpPr>
            <a:spLocks noGrp="1" noRot="1" noChangeAspect="1" noTextEdit="1"/>
          </p:cNvSpPr>
          <p:nvPr>
            <p:ph type="sldImg"/>
          </p:nvPr>
        </p:nvSpPr>
        <p:spPr>
          <a:ln/>
        </p:spPr>
      </p:sp>
      <p:sp>
        <p:nvSpPr>
          <p:cNvPr id="72707" name="Tijdelijke aanduiding voor notities 2"/>
          <p:cNvSpPr>
            <a:spLocks noGrp="1"/>
          </p:cNvSpPr>
          <p:nvPr>
            <p:ph type="body" idx="1"/>
          </p:nvPr>
        </p:nvSpPr>
        <p:spPr>
          <a:noFill/>
          <a:ln/>
        </p:spPr>
        <p:txBody>
          <a:bodyPr/>
          <a:lstStyle/>
          <a:p>
            <a:endParaRPr lang="nl-NL" smtClean="0"/>
          </a:p>
        </p:txBody>
      </p:sp>
      <p:sp>
        <p:nvSpPr>
          <p:cNvPr id="72708" name="Tijdelijke aanduiding voor dianummer 3"/>
          <p:cNvSpPr>
            <a:spLocks noGrp="1"/>
          </p:cNvSpPr>
          <p:nvPr>
            <p:ph type="sldNum" sz="quarter" idx="5"/>
          </p:nvPr>
        </p:nvSpPr>
        <p:spPr>
          <a:noFill/>
        </p:spPr>
        <p:txBody>
          <a:bodyPr/>
          <a:lstStyle/>
          <a:p>
            <a:fld id="{7ACE8265-E08C-497C-8FE8-7A5F2C5BC859}" type="slidenum">
              <a:rPr lang="en-US" smtClean="0"/>
              <a:pPr/>
              <a:t>23</a:t>
            </a:fld>
            <a:endParaRPr lang="en-US" smtClean="0"/>
          </a:p>
        </p:txBody>
      </p:sp>
    </p:spTree>
    <p:extLst>
      <p:ext uri="{BB962C8B-B14F-4D97-AF65-F5344CB8AC3E}">
        <p14:creationId xmlns:p14="http://schemas.microsoft.com/office/powerpoint/2010/main" val="1324943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jdelijke aanduiding voor dia-afbeelding 1"/>
          <p:cNvSpPr>
            <a:spLocks noGrp="1" noRot="1" noChangeAspect="1" noTextEdit="1"/>
          </p:cNvSpPr>
          <p:nvPr>
            <p:ph type="sldImg"/>
          </p:nvPr>
        </p:nvSpPr>
        <p:spPr>
          <a:ln/>
        </p:spPr>
      </p:sp>
      <p:sp>
        <p:nvSpPr>
          <p:cNvPr id="73731" name="Tijdelijke aanduiding voor notities 2"/>
          <p:cNvSpPr>
            <a:spLocks noGrp="1"/>
          </p:cNvSpPr>
          <p:nvPr>
            <p:ph type="body" idx="1"/>
          </p:nvPr>
        </p:nvSpPr>
        <p:spPr>
          <a:noFill/>
          <a:ln/>
        </p:spPr>
        <p:txBody>
          <a:bodyPr/>
          <a:lstStyle/>
          <a:p>
            <a:r>
              <a:rPr lang="nl-NL" smtClean="0"/>
              <a:t>REFL essentially says that HOL’s “=“ includes syntactical equality. BETA adds lambda-semantic to that.</a:t>
            </a:r>
          </a:p>
        </p:txBody>
      </p:sp>
      <p:sp>
        <p:nvSpPr>
          <p:cNvPr id="73732" name="Tijdelijke aanduiding voor dianummer 3"/>
          <p:cNvSpPr>
            <a:spLocks noGrp="1"/>
          </p:cNvSpPr>
          <p:nvPr>
            <p:ph type="sldNum" sz="quarter" idx="5"/>
          </p:nvPr>
        </p:nvSpPr>
        <p:spPr>
          <a:noFill/>
        </p:spPr>
        <p:txBody>
          <a:bodyPr/>
          <a:lstStyle/>
          <a:p>
            <a:fld id="{4DF63D7E-7FA1-414C-9682-6B35D00584E1}" type="slidenum">
              <a:rPr lang="en-US" smtClean="0"/>
              <a:pPr/>
              <a:t>24</a:t>
            </a:fld>
            <a:endParaRPr lang="en-US" smtClean="0"/>
          </a:p>
        </p:txBody>
      </p:sp>
    </p:spTree>
    <p:extLst>
      <p:ext uri="{BB962C8B-B14F-4D97-AF65-F5344CB8AC3E}">
        <p14:creationId xmlns:p14="http://schemas.microsoft.com/office/powerpoint/2010/main" val="1063216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jdelijke aanduiding voor dia-afbeelding 1"/>
          <p:cNvSpPr>
            <a:spLocks noGrp="1" noRot="1" noChangeAspect="1" noTextEdit="1"/>
          </p:cNvSpPr>
          <p:nvPr>
            <p:ph type="sldImg"/>
          </p:nvPr>
        </p:nvSpPr>
        <p:spPr>
          <a:ln/>
        </p:spPr>
      </p:sp>
      <p:sp>
        <p:nvSpPr>
          <p:cNvPr id="74755" name="Tijdelijke aanduiding voor notities 2"/>
          <p:cNvSpPr>
            <a:spLocks noGrp="1"/>
          </p:cNvSpPr>
          <p:nvPr>
            <p:ph type="body" idx="1"/>
          </p:nvPr>
        </p:nvSpPr>
        <p:spPr>
          <a:noFill/>
          <a:ln/>
        </p:spPr>
        <p:txBody>
          <a:bodyPr/>
          <a:lstStyle/>
          <a:p>
            <a:endParaRPr lang="nl-NL" smtClean="0"/>
          </a:p>
        </p:txBody>
      </p:sp>
      <p:sp>
        <p:nvSpPr>
          <p:cNvPr id="74756" name="Tijdelijke aanduiding voor dianummer 3"/>
          <p:cNvSpPr>
            <a:spLocks noGrp="1"/>
          </p:cNvSpPr>
          <p:nvPr>
            <p:ph type="sldNum" sz="quarter" idx="5"/>
          </p:nvPr>
        </p:nvSpPr>
        <p:spPr>
          <a:noFill/>
        </p:spPr>
        <p:txBody>
          <a:bodyPr/>
          <a:lstStyle/>
          <a:p>
            <a:fld id="{DD348036-2BA0-480A-BFDC-C8DBA14531DD}" type="slidenum">
              <a:rPr lang="en-US" smtClean="0"/>
              <a:pPr/>
              <a:t>25</a:t>
            </a:fld>
            <a:endParaRPr lang="en-US" smtClean="0"/>
          </a:p>
        </p:txBody>
      </p:sp>
    </p:spTree>
    <p:extLst>
      <p:ext uri="{BB962C8B-B14F-4D97-AF65-F5344CB8AC3E}">
        <p14:creationId xmlns:p14="http://schemas.microsoft.com/office/powerpoint/2010/main" val="26973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jdelijke aanduiding voor dia-afbeelding 1"/>
          <p:cNvSpPr>
            <a:spLocks noGrp="1" noRot="1" noChangeAspect="1" noTextEdit="1"/>
          </p:cNvSpPr>
          <p:nvPr>
            <p:ph type="sldImg"/>
          </p:nvPr>
        </p:nvSpPr>
        <p:spPr>
          <a:ln/>
        </p:spPr>
      </p:sp>
      <p:sp>
        <p:nvSpPr>
          <p:cNvPr id="75779" name="Tijdelijke aanduiding voor notities 2"/>
          <p:cNvSpPr>
            <a:spLocks noGrp="1"/>
          </p:cNvSpPr>
          <p:nvPr>
            <p:ph type="body" idx="1"/>
          </p:nvPr>
        </p:nvSpPr>
        <p:spPr>
          <a:ln/>
        </p:spPr>
        <p:txBody>
          <a:bodyPr/>
          <a:lstStyle/>
          <a:p>
            <a:pPr>
              <a:defRPr/>
            </a:pPr>
            <a:r>
              <a:rPr lang="nl-NL" dirty="0" smtClean="0"/>
              <a:t> Proving that f=g implies (forall x. f x = g x) is easy. Just apply substitution f=g on the rhs of implies.</a:t>
            </a:r>
          </a:p>
          <a:p>
            <a:pPr>
              <a:defRPr/>
            </a:pPr>
            <a:endParaRPr lang="nl-NL" dirty="0" smtClean="0"/>
          </a:p>
          <a:p>
            <a:pPr>
              <a:defRPr/>
            </a:pPr>
            <a:r>
              <a:rPr lang="nl-NL" dirty="0" smtClean="0"/>
              <a:t>To prove the other direction:</a:t>
            </a:r>
          </a:p>
          <a:p>
            <a:pPr>
              <a:defRPr/>
            </a:pPr>
            <a:endParaRPr lang="nl-NL" dirty="0" smtClean="0"/>
          </a:p>
          <a:p>
            <a:pPr marL="228600" indent="-228600">
              <a:buFontTx/>
              <a:buAutoNum type="arabicParenBoth"/>
              <a:defRPr/>
            </a:pPr>
            <a:r>
              <a:rPr lang="nl-NL" dirty="0" smtClean="0"/>
              <a:t> f x = g x  \\ from ASM</a:t>
            </a:r>
          </a:p>
          <a:p>
            <a:pPr marL="228600" indent="-228600">
              <a:buFontTx/>
              <a:buAutoNum type="arabicParenBoth"/>
              <a:defRPr/>
            </a:pPr>
            <a:r>
              <a:rPr lang="nl-NL" dirty="0" smtClean="0"/>
              <a:t> (\x. f x) = (\x. g x)  \\ ABS on 1</a:t>
            </a:r>
          </a:p>
          <a:p>
            <a:pPr marL="228600" indent="-228600">
              <a:buFontTx/>
              <a:buAutoNum type="arabicParenBoth"/>
              <a:defRPr/>
            </a:pPr>
            <a:r>
              <a:rPr lang="nl-NL" dirty="0" smtClean="0"/>
              <a:t>f = g  \\ ETA_AX on 2</a:t>
            </a:r>
          </a:p>
        </p:txBody>
      </p:sp>
      <p:sp>
        <p:nvSpPr>
          <p:cNvPr id="75780" name="Tijdelijke aanduiding voor dianummer 3"/>
          <p:cNvSpPr>
            <a:spLocks noGrp="1"/>
          </p:cNvSpPr>
          <p:nvPr>
            <p:ph type="sldNum" sz="quarter" idx="5"/>
          </p:nvPr>
        </p:nvSpPr>
        <p:spPr>
          <a:noFill/>
        </p:spPr>
        <p:txBody>
          <a:bodyPr/>
          <a:lstStyle/>
          <a:p>
            <a:fld id="{A9014756-EB00-4D4F-A848-49A250FF9604}" type="slidenum">
              <a:rPr lang="en-US" smtClean="0"/>
              <a:pPr/>
              <a:t>26</a:t>
            </a:fld>
            <a:endParaRPr lang="en-US" smtClean="0"/>
          </a:p>
        </p:txBody>
      </p:sp>
    </p:spTree>
    <p:extLst>
      <p:ext uri="{BB962C8B-B14F-4D97-AF65-F5344CB8AC3E}">
        <p14:creationId xmlns:p14="http://schemas.microsoft.com/office/powerpoint/2010/main" val="84972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jdelijke aanduiding voor dia-afbeelding 1"/>
          <p:cNvSpPr>
            <a:spLocks noGrp="1" noRot="1" noChangeAspect="1" noTextEdit="1"/>
          </p:cNvSpPr>
          <p:nvPr>
            <p:ph type="sldImg"/>
          </p:nvPr>
        </p:nvSpPr>
        <p:spPr>
          <a:ln/>
        </p:spPr>
      </p:sp>
      <p:sp>
        <p:nvSpPr>
          <p:cNvPr id="76803" name="Tijdelijke aanduiding voor notities 2"/>
          <p:cNvSpPr>
            <a:spLocks noGrp="1"/>
          </p:cNvSpPr>
          <p:nvPr>
            <p:ph type="body" idx="1"/>
          </p:nvPr>
        </p:nvSpPr>
        <p:spPr>
          <a:noFill/>
          <a:ln/>
        </p:spPr>
        <p:txBody>
          <a:bodyPr/>
          <a:lstStyle/>
          <a:p>
            <a:endParaRPr lang="nl-NL" smtClean="0"/>
          </a:p>
        </p:txBody>
      </p:sp>
      <p:sp>
        <p:nvSpPr>
          <p:cNvPr id="76804" name="Tijdelijke aanduiding voor dianummer 3"/>
          <p:cNvSpPr>
            <a:spLocks noGrp="1"/>
          </p:cNvSpPr>
          <p:nvPr>
            <p:ph type="sldNum" sz="quarter" idx="5"/>
          </p:nvPr>
        </p:nvSpPr>
        <p:spPr>
          <a:noFill/>
        </p:spPr>
        <p:txBody>
          <a:bodyPr/>
          <a:lstStyle/>
          <a:p>
            <a:fld id="{1230882B-D871-4598-B28E-4677A4E2382D}" type="slidenum">
              <a:rPr lang="en-US" smtClean="0"/>
              <a:pPr/>
              <a:t>27</a:t>
            </a:fld>
            <a:endParaRPr lang="en-US" smtClean="0"/>
          </a:p>
        </p:txBody>
      </p:sp>
    </p:spTree>
    <p:extLst>
      <p:ext uri="{BB962C8B-B14F-4D97-AF65-F5344CB8AC3E}">
        <p14:creationId xmlns:p14="http://schemas.microsoft.com/office/powerpoint/2010/main" val="59341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jdelijke aanduiding voor dia-afbeelding 1"/>
          <p:cNvSpPr>
            <a:spLocks noGrp="1" noRot="1" noChangeAspect="1" noTextEdit="1"/>
          </p:cNvSpPr>
          <p:nvPr>
            <p:ph type="sldImg"/>
          </p:nvPr>
        </p:nvSpPr>
        <p:spPr>
          <a:ln/>
        </p:spPr>
      </p:sp>
      <p:sp>
        <p:nvSpPr>
          <p:cNvPr id="82947" name="Tijdelijke aanduiding voor notities 2"/>
          <p:cNvSpPr>
            <a:spLocks noGrp="1"/>
          </p:cNvSpPr>
          <p:nvPr>
            <p:ph type="body" idx="1"/>
          </p:nvPr>
        </p:nvSpPr>
        <p:spPr>
          <a:noFill/>
          <a:ln/>
        </p:spPr>
        <p:txBody>
          <a:bodyPr/>
          <a:lstStyle/>
          <a:p>
            <a:endParaRPr lang="nl-NL" smtClean="0"/>
          </a:p>
        </p:txBody>
      </p:sp>
      <p:sp>
        <p:nvSpPr>
          <p:cNvPr id="82948" name="Tijdelijke aanduiding voor dianummer 3"/>
          <p:cNvSpPr>
            <a:spLocks noGrp="1"/>
          </p:cNvSpPr>
          <p:nvPr>
            <p:ph type="sldNum" sz="quarter" idx="5"/>
          </p:nvPr>
        </p:nvSpPr>
        <p:spPr>
          <a:noFill/>
        </p:spPr>
        <p:txBody>
          <a:bodyPr/>
          <a:lstStyle/>
          <a:p>
            <a:fld id="{7E1600C2-F762-4664-BDEF-18F7250DFED5}" type="slidenum">
              <a:rPr lang="en-US" smtClean="0"/>
              <a:pPr/>
              <a:t>28</a:t>
            </a:fld>
            <a:endParaRPr lang="en-US" smtClean="0"/>
          </a:p>
        </p:txBody>
      </p:sp>
    </p:spTree>
    <p:extLst>
      <p:ext uri="{BB962C8B-B14F-4D97-AF65-F5344CB8AC3E}">
        <p14:creationId xmlns:p14="http://schemas.microsoft.com/office/powerpoint/2010/main" val="927926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jdelijke aanduiding voor dia-afbeelding 1"/>
          <p:cNvSpPr>
            <a:spLocks noGrp="1" noRot="1" noChangeAspect="1" noTextEdit="1"/>
          </p:cNvSpPr>
          <p:nvPr>
            <p:ph type="sldImg"/>
          </p:nvPr>
        </p:nvSpPr>
        <p:spPr>
          <a:ln/>
        </p:spPr>
      </p:sp>
      <p:sp>
        <p:nvSpPr>
          <p:cNvPr id="83971" name="Tijdelijke aanduiding voor notities 2"/>
          <p:cNvSpPr>
            <a:spLocks noGrp="1"/>
          </p:cNvSpPr>
          <p:nvPr>
            <p:ph type="body" idx="1"/>
          </p:nvPr>
        </p:nvSpPr>
        <p:spPr>
          <a:noFill/>
          <a:ln/>
        </p:spPr>
        <p:txBody>
          <a:bodyPr/>
          <a:lstStyle/>
          <a:p>
            <a:endParaRPr lang="nl-NL" smtClean="0"/>
          </a:p>
        </p:txBody>
      </p:sp>
      <p:sp>
        <p:nvSpPr>
          <p:cNvPr id="83972" name="Tijdelijke aanduiding voor dianummer 3"/>
          <p:cNvSpPr>
            <a:spLocks noGrp="1"/>
          </p:cNvSpPr>
          <p:nvPr>
            <p:ph type="sldNum" sz="quarter" idx="5"/>
          </p:nvPr>
        </p:nvSpPr>
        <p:spPr>
          <a:noFill/>
        </p:spPr>
        <p:txBody>
          <a:bodyPr/>
          <a:lstStyle/>
          <a:p>
            <a:fld id="{77348FC1-BD82-4326-A134-3B38A3DCC2C0}" type="slidenum">
              <a:rPr lang="en-US" smtClean="0"/>
              <a:pPr/>
              <a:t>29</a:t>
            </a:fld>
            <a:endParaRPr lang="en-US" smtClean="0"/>
          </a:p>
        </p:txBody>
      </p:sp>
    </p:spTree>
    <p:extLst>
      <p:ext uri="{BB962C8B-B14F-4D97-AF65-F5344CB8AC3E}">
        <p14:creationId xmlns:p14="http://schemas.microsoft.com/office/powerpoint/2010/main" val="6313989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jdelijke aanduiding voor dia-afbeelding 1"/>
          <p:cNvSpPr>
            <a:spLocks noGrp="1" noRot="1" noChangeAspect="1" noTextEdit="1"/>
          </p:cNvSpPr>
          <p:nvPr>
            <p:ph type="sldImg"/>
          </p:nvPr>
        </p:nvSpPr>
        <p:spPr>
          <a:ln/>
        </p:spPr>
      </p:sp>
      <p:sp>
        <p:nvSpPr>
          <p:cNvPr id="77827" name="Tijdelijke aanduiding voor notities 2"/>
          <p:cNvSpPr>
            <a:spLocks noGrp="1"/>
          </p:cNvSpPr>
          <p:nvPr>
            <p:ph type="body" idx="1"/>
          </p:nvPr>
        </p:nvSpPr>
        <p:spPr>
          <a:noFill/>
          <a:ln/>
        </p:spPr>
        <p:txBody>
          <a:bodyPr/>
          <a:lstStyle/>
          <a:p>
            <a:endParaRPr lang="nl-NL" smtClean="0"/>
          </a:p>
        </p:txBody>
      </p:sp>
      <p:sp>
        <p:nvSpPr>
          <p:cNvPr id="77828" name="Tijdelijke aanduiding voor dianummer 3"/>
          <p:cNvSpPr>
            <a:spLocks noGrp="1"/>
          </p:cNvSpPr>
          <p:nvPr>
            <p:ph type="sldNum" sz="quarter" idx="5"/>
          </p:nvPr>
        </p:nvSpPr>
        <p:spPr>
          <a:noFill/>
        </p:spPr>
        <p:txBody>
          <a:bodyPr/>
          <a:lstStyle/>
          <a:p>
            <a:fld id="{0597C9B1-864E-44B3-89ED-86B0BE539CE2}" type="slidenum">
              <a:rPr lang="en-US" smtClean="0"/>
              <a:pPr/>
              <a:t>30</a:t>
            </a:fld>
            <a:endParaRPr lang="en-US" smtClean="0"/>
          </a:p>
        </p:txBody>
      </p:sp>
    </p:spTree>
    <p:extLst>
      <p:ext uri="{BB962C8B-B14F-4D97-AF65-F5344CB8AC3E}">
        <p14:creationId xmlns:p14="http://schemas.microsoft.com/office/powerpoint/2010/main" val="1204931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378721DD-C2AD-45E9-8016-B9FD5A2B5DB5}" type="slidenum">
              <a:rPr lang="en-US" smtClean="0"/>
              <a:pPr/>
              <a:t>3</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202482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CE60D30-0491-416E-90E0-137457E63976}" type="slidenum">
              <a:rPr lang="en-US" smtClean="0"/>
              <a:pPr/>
              <a:t>31</a:t>
            </a:fld>
            <a:endParaRPr lang="en-US"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518072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A17EE8F6-868B-47A3-A020-508AA9F108B6}" type="slidenum">
              <a:rPr lang="en-US" smtClean="0"/>
              <a:pPr/>
              <a:t>32</a:t>
            </a:fld>
            <a:endParaRPr lang="en-US"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341298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DC754AA-1834-475E-9F20-56F2A2B393C2}" type="slidenum">
              <a:rPr lang="en-US" smtClean="0"/>
              <a:pPr/>
              <a:t>33</a:t>
            </a:fld>
            <a:endParaRPr lang="en-US"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0644502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jdelijke aanduiding voor dia-afbeelding 1"/>
          <p:cNvSpPr>
            <a:spLocks noGrp="1" noRot="1" noChangeAspect="1" noTextEdit="1"/>
          </p:cNvSpPr>
          <p:nvPr>
            <p:ph type="sldImg"/>
          </p:nvPr>
        </p:nvSpPr>
        <p:spPr>
          <a:ln/>
        </p:spPr>
      </p:sp>
      <p:sp>
        <p:nvSpPr>
          <p:cNvPr id="84995" name="Tijdelijke aanduiding voor notities 2"/>
          <p:cNvSpPr>
            <a:spLocks noGrp="1"/>
          </p:cNvSpPr>
          <p:nvPr>
            <p:ph type="body" idx="1"/>
          </p:nvPr>
        </p:nvSpPr>
        <p:spPr>
          <a:noFill/>
          <a:ln/>
        </p:spPr>
        <p:txBody>
          <a:bodyPr/>
          <a:lstStyle/>
          <a:p>
            <a:endParaRPr lang="nl-NL" smtClean="0"/>
          </a:p>
        </p:txBody>
      </p:sp>
      <p:sp>
        <p:nvSpPr>
          <p:cNvPr id="84996" name="Tijdelijke aanduiding voor dianummer 3"/>
          <p:cNvSpPr>
            <a:spLocks noGrp="1"/>
          </p:cNvSpPr>
          <p:nvPr>
            <p:ph type="sldNum" sz="quarter" idx="5"/>
          </p:nvPr>
        </p:nvSpPr>
        <p:spPr>
          <a:noFill/>
        </p:spPr>
        <p:txBody>
          <a:bodyPr/>
          <a:lstStyle/>
          <a:p>
            <a:fld id="{FA26536B-486D-4D53-A5A5-1A2E1E28022A}" type="slidenum">
              <a:rPr lang="en-US" smtClean="0"/>
              <a:pPr/>
              <a:t>34</a:t>
            </a:fld>
            <a:endParaRPr lang="en-US" smtClean="0"/>
          </a:p>
        </p:txBody>
      </p:sp>
    </p:spTree>
    <p:extLst>
      <p:ext uri="{BB962C8B-B14F-4D97-AF65-F5344CB8AC3E}">
        <p14:creationId xmlns:p14="http://schemas.microsoft.com/office/powerpoint/2010/main" val="1676454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DEC1DD4E-971F-4BA5-964F-0FAD643CEABF}" type="slidenum">
              <a:rPr lang="en-US" smtClean="0"/>
              <a:pPr/>
              <a:t>35</a:t>
            </a:fld>
            <a:endParaRPr lang="en-US"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186862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jdelijke aanduiding voor dia-afbeelding 1"/>
          <p:cNvSpPr>
            <a:spLocks noGrp="1" noRot="1" noChangeAspect="1" noTextEdit="1"/>
          </p:cNvSpPr>
          <p:nvPr>
            <p:ph type="sldImg"/>
          </p:nvPr>
        </p:nvSpPr>
        <p:spPr>
          <a:ln/>
        </p:spPr>
      </p:sp>
      <p:sp>
        <p:nvSpPr>
          <p:cNvPr id="86019" name="Tijdelijke aanduiding voor notities 2"/>
          <p:cNvSpPr>
            <a:spLocks noGrp="1"/>
          </p:cNvSpPr>
          <p:nvPr>
            <p:ph type="body" idx="1"/>
          </p:nvPr>
        </p:nvSpPr>
        <p:spPr>
          <a:noFill/>
          <a:ln/>
        </p:spPr>
        <p:txBody>
          <a:bodyPr/>
          <a:lstStyle/>
          <a:p>
            <a:endParaRPr lang="nl-NL" smtClean="0"/>
          </a:p>
        </p:txBody>
      </p:sp>
      <p:sp>
        <p:nvSpPr>
          <p:cNvPr id="86020" name="Tijdelijke aanduiding voor dianummer 3"/>
          <p:cNvSpPr>
            <a:spLocks noGrp="1"/>
          </p:cNvSpPr>
          <p:nvPr>
            <p:ph type="sldNum" sz="quarter" idx="5"/>
          </p:nvPr>
        </p:nvSpPr>
        <p:spPr>
          <a:noFill/>
        </p:spPr>
        <p:txBody>
          <a:bodyPr/>
          <a:lstStyle/>
          <a:p>
            <a:fld id="{4B4A4CEF-E49E-49C5-8A44-C3D8F40FF173}" type="slidenum">
              <a:rPr lang="en-US" smtClean="0"/>
              <a:pPr/>
              <a:t>36</a:t>
            </a:fld>
            <a:endParaRPr lang="en-US" smtClean="0"/>
          </a:p>
        </p:txBody>
      </p:sp>
    </p:spTree>
    <p:extLst>
      <p:ext uri="{BB962C8B-B14F-4D97-AF65-F5344CB8AC3E}">
        <p14:creationId xmlns:p14="http://schemas.microsoft.com/office/powerpoint/2010/main" val="1766512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jdelijke aanduiding voor dia-afbeelding 1"/>
          <p:cNvSpPr>
            <a:spLocks noGrp="1" noRot="1" noChangeAspect="1" noTextEdit="1"/>
          </p:cNvSpPr>
          <p:nvPr>
            <p:ph type="sldImg"/>
          </p:nvPr>
        </p:nvSpPr>
        <p:spPr>
          <a:ln/>
        </p:spPr>
      </p:sp>
      <p:sp>
        <p:nvSpPr>
          <p:cNvPr id="87043" name="Tijdelijke aanduiding voor notities 2"/>
          <p:cNvSpPr>
            <a:spLocks noGrp="1"/>
          </p:cNvSpPr>
          <p:nvPr>
            <p:ph type="body" idx="1"/>
          </p:nvPr>
        </p:nvSpPr>
        <p:spPr>
          <a:noFill/>
          <a:ln/>
        </p:spPr>
        <p:txBody>
          <a:bodyPr/>
          <a:lstStyle/>
          <a:p>
            <a:endParaRPr lang="nl-NL" smtClean="0"/>
          </a:p>
        </p:txBody>
      </p:sp>
      <p:sp>
        <p:nvSpPr>
          <p:cNvPr id="87044" name="Tijdelijke aanduiding voor dianummer 3"/>
          <p:cNvSpPr>
            <a:spLocks noGrp="1"/>
          </p:cNvSpPr>
          <p:nvPr>
            <p:ph type="sldNum" sz="quarter" idx="5"/>
          </p:nvPr>
        </p:nvSpPr>
        <p:spPr>
          <a:noFill/>
        </p:spPr>
        <p:txBody>
          <a:bodyPr/>
          <a:lstStyle/>
          <a:p>
            <a:fld id="{8A22CDBF-1EDF-4A73-A090-93C1FDE6BD92}" type="slidenum">
              <a:rPr lang="en-US" smtClean="0"/>
              <a:pPr/>
              <a:t>37</a:t>
            </a:fld>
            <a:endParaRPr lang="en-US" smtClean="0"/>
          </a:p>
        </p:txBody>
      </p:sp>
    </p:spTree>
    <p:extLst>
      <p:ext uri="{BB962C8B-B14F-4D97-AF65-F5344CB8AC3E}">
        <p14:creationId xmlns:p14="http://schemas.microsoft.com/office/powerpoint/2010/main" val="811529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jdelijke aanduiding voor dia-afbeelding 1"/>
          <p:cNvSpPr>
            <a:spLocks noGrp="1" noRot="1" noChangeAspect="1" noTextEdit="1"/>
          </p:cNvSpPr>
          <p:nvPr>
            <p:ph type="sldImg"/>
          </p:nvPr>
        </p:nvSpPr>
        <p:spPr>
          <a:ln/>
        </p:spPr>
      </p:sp>
      <p:sp>
        <p:nvSpPr>
          <p:cNvPr id="88067" name="Tijdelijke aanduiding voor notities 2"/>
          <p:cNvSpPr>
            <a:spLocks noGrp="1"/>
          </p:cNvSpPr>
          <p:nvPr>
            <p:ph type="body" idx="1"/>
          </p:nvPr>
        </p:nvSpPr>
        <p:spPr>
          <a:noFill/>
          <a:ln/>
        </p:spPr>
        <p:txBody>
          <a:bodyPr/>
          <a:lstStyle/>
          <a:p>
            <a:r>
              <a:rPr lang="nl-NL" smtClean="0"/>
              <a:t>Not really.  The type RGB may have more values than just the three above (nothing said so far excludes this possibility), or less values (implying that perhaps RED</a:t>
            </a:r>
          </a:p>
          <a:p>
            <a:r>
              <a:rPr lang="nl-NL" smtClean="0"/>
              <a:t>Turns out to be the same as GREEN).</a:t>
            </a:r>
          </a:p>
        </p:txBody>
      </p:sp>
      <p:sp>
        <p:nvSpPr>
          <p:cNvPr id="88068" name="Tijdelijke aanduiding voor dianummer 3"/>
          <p:cNvSpPr>
            <a:spLocks noGrp="1"/>
          </p:cNvSpPr>
          <p:nvPr>
            <p:ph type="sldNum" sz="quarter" idx="5"/>
          </p:nvPr>
        </p:nvSpPr>
        <p:spPr>
          <a:noFill/>
        </p:spPr>
        <p:txBody>
          <a:bodyPr/>
          <a:lstStyle/>
          <a:p>
            <a:fld id="{16649D93-A687-449E-B97D-261EEEB1F835}" type="slidenum">
              <a:rPr lang="en-US" smtClean="0"/>
              <a:pPr/>
              <a:t>38</a:t>
            </a:fld>
            <a:endParaRPr lang="en-US" smtClean="0"/>
          </a:p>
        </p:txBody>
      </p:sp>
    </p:spTree>
    <p:extLst>
      <p:ext uri="{BB962C8B-B14F-4D97-AF65-F5344CB8AC3E}">
        <p14:creationId xmlns:p14="http://schemas.microsoft.com/office/powerpoint/2010/main" val="6996978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jdelijke aanduiding voor dia-afbeelding 1"/>
          <p:cNvSpPr>
            <a:spLocks noGrp="1" noRot="1" noChangeAspect="1" noTextEdit="1"/>
          </p:cNvSpPr>
          <p:nvPr>
            <p:ph type="sldImg"/>
          </p:nvPr>
        </p:nvSpPr>
        <p:spPr>
          <a:ln/>
        </p:spPr>
      </p:sp>
      <p:sp>
        <p:nvSpPr>
          <p:cNvPr id="89091" name="Tijdelijke aanduiding voor notities 2"/>
          <p:cNvSpPr>
            <a:spLocks noGrp="1"/>
          </p:cNvSpPr>
          <p:nvPr>
            <p:ph type="body" idx="1"/>
          </p:nvPr>
        </p:nvSpPr>
        <p:spPr>
          <a:noFill/>
          <a:ln/>
        </p:spPr>
        <p:txBody>
          <a:bodyPr/>
          <a:lstStyle/>
          <a:p>
            <a:endParaRPr lang="nl-NL" smtClean="0"/>
          </a:p>
        </p:txBody>
      </p:sp>
      <p:sp>
        <p:nvSpPr>
          <p:cNvPr id="89092" name="Tijdelijke aanduiding voor dianummer 3"/>
          <p:cNvSpPr>
            <a:spLocks noGrp="1"/>
          </p:cNvSpPr>
          <p:nvPr>
            <p:ph type="sldNum" sz="quarter" idx="5"/>
          </p:nvPr>
        </p:nvSpPr>
        <p:spPr>
          <a:noFill/>
        </p:spPr>
        <p:txBody>
          <a:bodyPr/>
          <a:lstStyle/>
          <a:p>
            <a:fld id="{B2AD76D0-2B66-406D-96E5-863D0D7FCE20}" type="slidenum">
              <a:rPr lang="en-US" smtClean="0"/>
              <a:pPr/>
              <a:t>39</a:t>
            </a:fld>
            <a:endParaRPr lang="en-US" smtClean="0"/>
          </a:p>
        </p:txBody>
      </p:sp>
    </p:spTree>
    <p:extLst>
      <p:ext uri="{BB962C8B-B14F-4D97-AF65-F5344CB8AC3E}">
        <p14:creationId xmlns:p14="http://schemas.microsoft.com/office/powerpoint/2010/main" val="2019022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98352E9F-ADC0-45A2-A5C9-F1ED7A3906E7}" type="slidenum">
              <a:rPr lang="en-US" smtClean="0"/>
              <a:pPr/>
              <a:t>40</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nl-NL" smtClean="0"/>
              <a:t>With the uniqueness above then we can define PRED, such that PRED(SUC n) = n</a:t>
            </a:r>
          </a:p>
          <a:p>
            <a:endParaRPr lang="nl-NL" smtClean="0"/>
          </a:p>
          <a:p>
            <a:r>
              <a:rPr lang="nl-NL" smtClean="0"/>
              <a:t>* Forall P. NumInd P  ==&gt; num subset P</a:t>
            </a:r>
          </a:p>
          <a:p>
            <a:endParaRPr lang="nl-NL" smtClean="0"/>
          </a:p>
          <a:p>
            <a:r>
              <a:rPr lang="nl-NL" smtClean="0"/>
              <a:t>In other words, for any x in num,  x must be a member of any NumInd P</a:t>
            </a:r>
          </a:p>
        </p:txBody>
      </p:sp>
    </p:spTree>
    <p:extLst>
      <p:ext uri="{BB962C8B-B14F-4D97-AF65-F5344CB8AC3E}">
        <p14:creationId xmlns:p14="http://schemas.microsoft.com/office/powerpoint/2010/main" val="34649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C35CB83-F4FE-4743-857A-79758C7AD06F}" type="slidenum">
              <a:rPr lang="en-US" smtClean="0"/>
              <a:pPr/>
              <a:t>5</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1503280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jdelijke aanduiding voor dia-afbeelding 1"/>
          <p:cNvSpPr>
            <a:spLocks noGrp="1" noRot="1" noChangeAspect="1" noTextEdit="1"/>
          </p:cNvSpPr>
          <p:nvPr>
            <p:ph type="sldImg"/>
          </p:nvPr>
        </p:nvSpPr>
        <p:spPr>
          <a:ln/>
        </p:spPr>
      </p:sp>
      <p:sp>
        <p:nvSpPr>
          <p:cNvPr id="91139" name="Tijdelijke aanduiding voor notities 2"/>
          <p:cNvSpPr>
            <a:spLocks noGrp="1"/>
          </p:cNvSpPr>
          <p:nvPr>
            <p:ph type="body" idx="1"/>
          </p:nvPr>
        </p:nvSpPr>
        <p:spPr>
          <a:noFill/>
          <a:ln/>
        </p:spPr>
        <p:txBody>
          <a:bodyPr/>
          <a:lstStyle/>
          <a:p>
            <a:r>
              <a:rPr lang="nl-NL" smtClean="0"/>
              <a:t>define sum = (\n. if n=0 then 0 else pred n + sum (pred n))</a:t>
            </a:r>
          </a:p>
          <a:p>
            <a:endParaRPr lang="nl-NL" smtClean="0"/>
          </a:p>
          <a:p>
            <a:r>
              <a:rPr lang="nl-NL" smtClean="0"/>
              <a:t>similarly, we can construct the above f = (\n. if n=0 else e else oplus (pred n) (f (pred n)))</a:t>
            </a:r>
          </a:p>
        </p:txBody>
      </p:sp>
      <p:sp>
        <p:nvSpPr>
          <p:cNvPr id="91140" name="Tijdelijke aanduiding voor dianummer 3"/>
          <p:cNvSpPr>
            <a:spLocks noGrp="1"/>
          </p:cNvSpPr>
          <p:nvPr>
            <p:ph type="sldNum" sz="quarter" idx="5"/>
          </p:nvPr>
        </p:nvSpPr>
        <p:spPr>
          <a:noFill/>
        </p:spPr>
        <p:txBody>
          <a:bodyPr/>
          <a:lstStyle/>
          <a:p>
            <a:fld id="{F9F9B8D5-5C51-4884-B394-AE02316B0432}" type="slidenum">
              <a:rPr lang="en-US" smtClean="0"/>
              <a:pPr/>
              <a:t>41</a:t>
            </a:fld>
            <a:endParaRPr lang="en-US" smtClean="0"/>
          </a:p>
        </p:txBody>
      </p:sp>
    </p:spTree>
    <p:extLst>
      <p:ext uri="{BB962C8B-B14F-4D97-AF65-F5344CB8AC3E}">
        <p14:creationId xmlns:p14="http://schemas.microsoft.com/office/powerpoint/2010/main" val="1792307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jdelijke aanduiding voor dia-afbeelding 1"/>
          <p:cNvSpPr>
            <a:spLocks noGrp="1" noRot="1" noChangeAspect="1" noTextEdit="1"/>
          </p:cNvSpPr>
          <p:nvPr>
            <p:ph type="sldImg"/>
          </p:nvPr>
        </p:nvSpPr>
        <p:spPr>
          <a:ln/>
        </p:spPr>
      </p:sp>
      <p:sp>
        <p:nvSpPr>
          <p:cNvPr id="92163" name="Tijdelijke aanduiding voor notities 2"/>
          <p:cNvSpPr>
            <a:spLocks noGrp="1"/>
          </p:cNvSpPr>
          <p:nvPr>
            <p:ph type="body" idx="1"/>
          </p:nvPr>
        </p:nvSpPr>
        <p:spPr>
          <a:noFill/>
          <a:ln/>
        </p:spPr>
        <p:txBody>
          <a:bodyPr/>
          <a:lstStyle/>
          <a:p>
            <a:endParaRPr lang="nl-NL" smtClean="0"/>
          </a:p>
        </p:txBody>
      </p:sp>
      <p:sp>
        <p:nvSpPr>
          <p:cNvPr id="92164" name="Tijdelijke aanduiding voor dianummer 3"/>
          <p:cNvSpPr>
            <a:spLocks noGrp="1"/>
          </p:cNvSpPr>
          <p:nvPr>
            <p:ph type="sldNum" sz="quarter" idx="5"/>
          </p:nvPr>
        </p:nvSpPr>
        <p:spPr>
          <a:noFill/>
        </p:spPr>
        <p:txBody>
          <a:bodyPr/>
          <a:lstStyle/>
          <a:p>
            <a:fld id="{2676A6C0-BECD-4519-A21D-5C4AC70923D6}" type="slidenum">
              <a:rPr lang="en-US" smtClean="0"/>
              <a:pPr/>
              <a:t>42</a:t>
            </a:fld>
            <a:endParaRPr lang="en-US" smtClean="0"/>
          </a:p>
        </p:txBody>
      </p:sp>
    </p:spTree>
    <p:extLst>
      <p:ext uri="{BB962C8B-B14F-4D97-AF65-F5344CB8AC3E}">
        <p14:creationId xmlns:p14="http://schemas.microsoft.com/office/powerpoint/2010/main" val="5622293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jdelijke aanduiding voor dia-afbeelding 1"/>
          <p:cNvSpPr>
            <a:spLocks noGrp="1" noRot="1" noChangeAspect="1" noTextEdit="1"/>
          </p:cNvSpPr>
          <p:nvPr>
            <p:ph type="sldImg"/>
          </p:nvPr>
        </p:nvSpPr>
        <p:spPr>
          <a:ln/>
        </p:spPr>
      </p:sp>
      <p:sp>
        <p:nvSpPr>
          <p:cNvPr id="93187" name="Tijdelijke aanduiding voor notities 2"/>
          <p:cNvSpPr>
            <a:spLocks noGrp="1"/>
          </p:cNvSpPr>
          <p:nvPr>
            <p:ph type="body" idx="1"/>
          </p:nvPr>
        </p:nvSpPr>
        <p:spPr>
          <a:noFill/>
          <a:ln/>
        </p:spPr>
        <p:txBody>
          <a:bodyPr/>
          <a:lstStyle/>
          <a:p>
            <a:endParaRPr lang="nl-NL" smtClean="0"/>
          </a:p>
        </p:txBody>
      </p:sp>
      <p:sp>
        <p:nvSpPr>
          <p:cNvPr id="93188" name="Tijdelijke aanduiding voor dianummer 3"/>
          <p:cNvSpPr>
            <a:spLocks noGrp="1"/>
          </p:cNvSpPr>
          <p:nvPr>
            <p:ph type="sldNum" sz="quarter" idx="5"/>
          </p:nvPr>
        </p:nvSpPr>
        <p:spPr>
          <a:noFill/>
        </p:spPr>
        <p:txBody>
          <a:bodyPr/>
          <a:lstStyle/>
          <a:p>
            <a:fld id="{8978D00F-9C66-4896-B715-3EFFBCF948FB}" type="slidenum">
              <a:rPr lang="en-US" smtClean="0"/>
              <a:pPr/>
              <a:t>43</a:t>
            </a:fld>
            <a:endParaRPr lang="en-US" smtClean="0"/>
          </a:p>
        </p:txBody>
      </p:sp>
    </p:spTree>
    <p:extLst>
      <p:ext uri="{BB962C8B-B14F-4D97-AF65-F5344CB8AC3E}">
        <p14:creationId xmlns:p14="http://schemas.microsoft.com/office/powerpoint/2010/main" val="460823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nl-NL" smtClean="0"/>
          </a:p>
        </p:txBody>
      </p:sp>
      <p:sp>
        <p:nvSpPr>
          <p:cNvPr id="94212" name="Slide Number Placeholder 3"/>
          <p:cNvSpPr>
            <a:spLocks noGrp="1"/>
          </p:cNvSpPr>
          <p:nvPr>
            <p:ph type="sldNum" sz="quarter" idx="5"/>
          </p:nvPr>
        </p:nvSpPr>
        <p:spPr>
          <a:noFill/>
        </p:spPr>
        <p:txBody>
          <a:bodyPr/>
          <a:lstStyle/>
          <a:p>
            <a:fld id="{8D8D16D1-B3A1-4EA3-AAB7-CBF733ADA9E9}" type="slidenum">
              <a:rPr lang="en-US" smtClean="0"/>
              <a:pPr/>
              <a:t>44</a:t>
            </a:fld>
            <a:endParaRPr lang="en-US" smtClean="0"/>
          </a:p>
        </p:txBody>
      </p:sp>
    </p:spTree>
    <p:extLst>
      <p:ext uri="{BB962C8B-B14F-4D97-AF65-F5344CB8AC3E}">
        <p14:creationId xmlns:p14="http://schemas.microsoft.com/office/powerpoint/2010/main" val="11980792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jdelijke aanduiding voor dia-afbeelding 1"/>
          <p:cNvSpPr>
            <a:spLocks noGrp="1" noRot="1" noChangeAspect="1" noTextEdit="1"/>
          </p:cNvSpPr>
          <p:nvPr>
            <p:ph type="sldImg"/>
          </p:nvPr>
        </p:nvSpPr>
        <p:spPr>
          <a:ln/>
        </p:spPr>
      </p:sp>
      <p:sp>
        <p:nvSpPr>
          <p:cNvPr id="95235" name="Tijdelijke aanduiding voor notities 2"/>
          <p:cNvSpPr>
            <a:spLocks noGrp="1"/>
          </p:cNvSpPr>
          <p:nvPr>
            <p:ph type="body" idx="1"/>
          </p:nvPr>
        </p:nvSpPr>
        <p:spPr>
          <a:noFill/>
          <a:ln/>
        </p:spPr>
        <p:txBody>
          <a:bodyPr/>
          <a:lstStyle/>
          <a:p>
            <a:r>
              <a:rPr lang="nl-NL" baseline="0" dirty="0" err="1" smtClean="0"/>
              <a:t>Roughly</a:t>
            </a:r>
            <a:r>
              <a:rPr lang="nl-NL" baseline="0" dirty="0" smtClean="0"/>
              <a:t> </a:t>
            </a:r>
            <a:r>
              <a:rPr lang="nl-NL" baseline="0" dirty="0" err="1" smtClean="0"/>
              <a:t>it</a:t>
            </a:r>
            <a:r>
              <a:rPr lang="nl-NL" baseline="0" dirty="0" smtClean="0"/>
              <a:t> </a:t>
            </a:r>
            <a:r>
              <a:rPr lang="nl-NL" baseline="0" dirty="0" err="1" smtClean="0"/>
              <a:t>works</a:t>
            </a:r>
            <a:r>
              <a:rPr lang="nl-NL" baseline="0" dirty="0" smtClean="0"/>
              <a:t> as </a:t>
            </a:r>
            <a:r>
              <a:rPr lang="nl-NL" baseline="0" dirty="0" err="1" smtClean="0"/>
              <a:t>follows</a:t>
            </a:r>
            <a:r>
              <a:rPr lang="nl-NL" baseline="0" dirty="0" smtClean="0"/>
              <a:t>. A “set” P is </a:t>
            </a:r>
            <a:r>
              <a:rPr lang="nl-NL" baseline="0" dirty="0" err="1" smtClean="0"/>
              <a:t>num-inductive</a:t>
            </a:r>
            <a:r>
              <a:rPr lang="nl-NL" baseline="0" dirty="0" smtClean="0"/>
              <a:t> is: </a:t>
            </a:r>
            <a:r>
              <a:rPr lang="nl-NL" baseline="0" dirty="0" err="1" smtClean="0"/>
              <a:t>Z</a:t>
            </a:r>
            <a:r>
              <a:rPr lang="nl-NL" baseline="0" dirty="0" smtClean="0"/>
              <a:t> is in P. </a:t>
            </a:r>
            <a:r>
              <a:rPr lang="nl-NL" baseline="0" dirty="0" err="1" smtClean="0"/>
              <a:t>If</a:t>
            </a:r>
            <a:r>
              <a:rPr lang="nl-NL" baseline="0" dirty="0" smtClean="0"/>
              <a:t> y is in P, </a:t>
            </a:r>
            <a:r>
              <a:rPr lang="nl-NL" baseline="0" dirty="0" err="1" smtClean="0"/>
              <a:t>then</a:t>
            </a:r>
            <a:r>
              <a:rPr lang="nl-NL" baseline="0" dirty="0" smtClean="0"/>
              <a:t> SUC y is in P. NUM is </a:t>
            </a:r>
            <a:r>
              <a:rPr lang="nl-NL" baseline="0" dirty="0" err="1" smtClean="0"/>
              <a:t>defined</a:t>
            </a:r>
            <a:r>
              <a:rPr lang="nl-NL" baseline="0" dirty="0" smtClean="0"/>
              <a:t> as </a:t>
            </a:r>
            <a:r>
              <a:rPr lang="nl-NL" baseline="0" dirty="0" err="1" smtClean="0"/>
              <a:t>the</a:t>
            </a:r>
            <a:r>
              <a:rPr lang="nl-NL" baseline="0" dirty="0" smtClean="0"/>
              <a:t> </a:t>
            </a:r>
            <a:r>
              <a:rPr lang="nl-NL" baseline="0" dirty="0" err="1" smtClean="0"/>
              <a:t>smallest</a:t>
            </a:r>
            <a:r>
              <a:rPr lang="nl-NL" baseline="0" dirty="0" smtClean="0"/>
              <a:t> </a:t>
            </a:r>
            <a:r>
              <a:rPr lang="nl-NL" baseline="0" dirty="0" err="1" smtClean="0"/>
              <a:t>num-inductive</a:t>
            </a:r>
            <a:r>
              <a:rPr lang="nl-NL" baseline="0" dirty="0" smtClean="0"/>
              <a:t> set.</a:t>
            </a:r>
            <a:endParaRPr lang="nl-NL" dirty="0" smtClean="0"/>
          </a:p>
          <a:p>
            <a:endParaRPr lang="nl-NL" dirty="0" smtClean="0"/>
          </a:p>
          <a:p>
            <a:r>
              <a:rPr lang="nl-NL" dirty="0" err="1" smtClean="0"/>
              <a:t>So</a:t>
            </a:r>
            <a:r>
              <a:rPr lang="nl-NL" dirty="0" smtClean="0"/>
              <a:t>... </a:t>
            </a:r>
            <a:r>
              <a:rPr lang="nl-NL" dirty="0" err="1" smtClean="0"/>
              <a:t>to</a:t>
            </a:r>
            <a:r>
              <a:rPr lang="nl-NL" dirty="0" smtClean="0"/>
              <a:t> prove </a:t>
            </a:r>
            <a:r>
              <a:rPr lang="nl-NL" dirty="0" err="1" smtClean="0"/>
              <a:t>that</a:t>
            </a:r>
            <a:r>
              <a:rPr lang="nl-NL" dirty="0" smtClean="0"/>
              <a:t> </a:t>
            </a:r>
            <a:r>
              <a:rPr lang="nl-NL" dirty="0" err="1" smtClean="0"/>
              <a:t>num</a:t>
            </a:r>
            <a:r>
              <a:rPr lang="nl-NL" dirty="0" smtClean="0"/>
              <a:t> is a </a:t>
            </a:r>
            <a:r>
              <a:rPr lang="nl-NL" dirty="0" err="1" smtClean="0"/>
              <a:t>subset</a:t>
            </a:r>
            <a:r>
              <a:rPr lang="nl-NL" dirty="0" smtClean="0"/>
              <a:t> of X, </a:t>
            </a:r>
            <a:r>
              <a:rPr lang="nl-NL" dirty="0" err="1" smtClean="0"/>
              <a:t>it</a:t>
            </a:r>
            <a:r>
              <a:rPr lang="nl-NL" dirty="0" smtClean="0"/>
              <a:t> is </a:t>
            </a:r>
            <a:r>
              <a:rPr lang="nl-NL" dirty="0" err="1" smtClean="0"/>
              <a:t>sufficient</a:t>
            </a:r>
            <a:r>
              <a:rPr lang="nl-NL" dirty="0" smtClean="0"/>
              <a:t> </a:t>
            </a:r>
            <a:r>
              <a:rPr lang="nl-NL" dirty="0" err="1" smtClean="0"/>
              <a:t>to</a:t>
            </a:r>
            <a:r>
              <a:rPr lang="nl-NL" dirty="0" smtClean="0"/>
              <a:t> prove </a:t>
            </a:r>
            <a:r>
              <a:rPr lang="nl-NL" dirty="0" err="1" smtClean="0"/>
              <a:t>that</a:t>
            </a:r>
            <a:r>
              <a:rPr lang="nl-NL" dirty="0" smtClean="0"/>
              <a:t> </a:t>
            </a:r>
            <a:r>
              <a:rPr lang="nl-NL" dirty="0" err="1" smtClean="0"/>
              <a:t>that</a:t>
            </a:r>
            <a:r>
              <a:rPr lang="nl-NL" dirty="0" smtClean="0"/>
              <a:t> X is </a:t>
            </a:r>
            <a:r>
              <a:rPr lang="nl-NL" dirty="0" err="1" smtClean="0"/>
              <a:t>num-inductive</a:t>
            </a:r>
            <a:r>
              <a:rPr lang="nl-NL" dirty="0" smtClean="0"/>
              <a:t>. </a:t>
            </a:r>
            <a:r>
              <a:rPr lang="nl-NL" dirty="0" err="1" smtClean="0"/>
              <a:t>That</a:t>
            </a:r>
            <a:r>
              <a:rPr lang="nl-NL" dirty="0" smtClean="0"/>
              <a:t> is:</a:t>
            </a:r>
            <a:r>
              <a:rPr lang="nl-NL" baseline="0" dirty="0" smtClean="0"/>
              <a:t> (1) prove </a:t>
            </a:r>
            <a:r>
              <a:rPr lang="nl-NL" baseline="0" dirty="0" err="1" smtClean="0"/>
              <a:t>that</a:t>
            </a:r>
            <a:r>
              <a:rPr lang="nl-NL" baseline="0" dirty="0" smtClean="0"/>
              <a:t> X </a:t>
            </a:r>
            <a:r>
              <a:rPr lang="nl-NL" baseline="0" dirty="0" err="1" smtClean="0"/>
              <a:t>contains</a:t>
            </a:r>
            <a:r>
              <a:rPr lang="nl-NL" baseline="0" dirty="0" smtClean="0"/>
              <a:t> </a:t>
            </a:r>
            <a:r>
              <a:rPr lang="nl-NL" baseline="0" dirty="0" err="1" smtClean="0"/>
              <a:t>Z</a:t>
            </a:r>
            <a:r>
              <a:rPr lang="nl-NL" baseline="0" dirty="0" smtClean="0"/>
              <a:t>; </a:t>
            </a:r>
            <a:r>
              <a:rPr lang="nl-NL" baseline="0" dirty="0" err="1" smtClean="0"/>
              <a:t>and</a:t>
            </a:r>
            <a:r>
              <a:rPr lang="nl-NL" baseline="0" dirty="0" smtClean="0"/>
              <a:t> (2) prove </a:t>
            </a:r>
            <a:r>
              <a:rPr lang="nl-NL" baseline="0" dirty="0" err="1" smtClean="0"/>
              <a:t>that</a:t>
            </a:r>
            <a:r>
              <a:rPr lang="nl-NL" baseline="0" dirty="0" smtClean="0"/>
              <a:t> </a:t>
            </a:r>
            <a:r>
              <a:rPr lang="nl-NL" baseline="0" dirty="0" err="1" smtClean="0"/>
              <a:t>if</a:t>
            </a:r>
            <a:r>
              <a:rPr lang="nl-NL" baseline="0" dirty="0" smtClean="0"/>
              <a:t> X </a:t>
            </a:r>
            <a:r>
              <a:rPr lang="nl-NL" baseline="0" dirty="0" err="1" smtClean="0"/>
              <a:t>contains</a:t>
            </a:r>
            <a:r>
              <a:rPr lang="nl-NL" baseline="0" dirty="0" smtClean="0"/>
              <a:t> y, </a:t>
            </a:r>
            <a:r>
              <a:rPr lang="nl-NL" baseline="0" dirty="0" err="1" smtClean="0"/>
              <a:t>then</a:t>
            </a:r>
            <a:r>
              <a:rPr lang="nl-NL" baseline="0" dirty="0" smtClean="0"/>
              <a:t> X </a:t>
            </a:r>
            <a:r>
              <a:rPr lang="nl-NL" baseline="0" dirty="0" err="1" smtClean="0"/>
              <a:t>contains</a:t>
            </a:r>
            <a:r>
              <a:rPr lang="nl-NL" baseline="0" dirty="0" smtClean="0"/>
              <a:t> SUC y </a:t>
            </a:r>
            <a:r>
              <a:rPr lang="nl-NL" baseline="0" dirty="0" smtClean="0">
                <a:sym typeface="Wingdings"/>
              </a:rPr>
              <a:t> </a:t>
            </a:r>
            <a:r>
              <a:rPr lang="nl-NL" baseline="0" dirty="0" err="1" smtClean="0">
                <a:sym typeface="Wingdings"/>
              </a:rPr>
              <a:t>this</a:t>
            </a:r>
            <a:r>
              <a:rPr lang="nl-NL" baseline="0" dirty="0" smtClean="0">
                <a:sym typeface="Wingdings"/>
              </a:rPr>
              <a:t> is </a:t>
            </a:r>
            <a:r>
              <a:rPr lang="nl-NL" baseline="0" dirty="0" err="1" smtClean="0">
                <a:sym typeface="Wingdings"/>
              </a:rPr>
              <a:t>exactly</a:t>
            </a:r>
            <a:r>
              <a:rPr lang="nl-NL" baseline="0" dirty="0" smtClean="0">
                <a:sym typeface="Wingdings"/>
              </a:rPr>
              <a:t> </a:t>
            </a:r>
            <a:r>
              <a:rPr lang="nl-NL" baseline="0" dirty="0" err="1" smtClean="0">
                <a:sym typeface="Wingdings"/>
              </a:rPr>
              <a:t>the</a:t>
            </a:r>
            <a:r>
              <a:rPr lang="nl-NL" baseline="0" dirty="0" smtClean="0">
                <a:sym typeface="Wingdings"/>
              </a:rPr>
              <a:t> </a:t>
            </a:r>
            <a:r>
              <a:rPr lang="nl-NL" baseline="0" dirty="0" err="1" smtClean="0">
                <a:sym typeface="Wingdings"/>
              </a:rPr>
              <a:t>induction</a:t>
            </a:r>
            <a:r>
              <a:rPr lang="nl-NL" baseline="0" dirty="0" smtClean="0">
                <a:sym typeface="Wingdings"/>
              </a:rPr>
              <a:t> </a:t>
            </a:r>
            <a:r>
              <a:rPr lang="nl-NL" baseline="0" dirty="0" err="1" smtClean="0">
                <a:sym typeface="Wingdings"/>
              </a:rPr>
              <a:t>principle</a:t>
            </a:r>
            <a:r>
              <a:rPr lang="nl-NL" baseline="0" dirty="0" smtClean="0">
                <a:sym typeface="Wingdings"/>
              </a:rPr>
              <a:t> of </a:t>
            </a:r>
            <a:r>
              <a:rPr lang="nl-NL" baseline="0" dirty="0" err="1" smtClean="0">
                <a:sym typeface="Wingdings"/>
              </a:rPr>
              <a:t>num</a:t>
            </a:r>
            <a:r>
              <a:rPr lang="nl-NL" baseline="0" dirty="0" smtClean="0">
                <a:sym typeface="Wingdings"/>
              </a:rPr>
              <a:t>!</a:t>
            </a:r>
            <a:endParaRPr lang="nl-NL" dirty="0" smtClean="0"/>
          </a:p>
          <a:p>
            <a:endParaRPr lang="nl-NL" dirty="0" smtClean="0"/>
          </a:p>
          <a:p>
            <a:endParaRPr lang="nl-NL" dirty="0" smtClean="0"/>
          </a:p>
          <a:p>
            <a:r>
              <a:rPr lang="nl-NL" dirty="0" err="1" smtClean="0"/>
              <a:t>Note</a:t>
            </a:r>
            <a:r>
              <a:rPr lang="nl-NL" dirty="0" smtClean="0"/>
              <a:t> </a:t>
            </a:r>
            <a:r>
              <a:rPr lang="nl-NL" dirty="0" err="1" smtClean="0"/>
              <a:t>that</a:t>
            </a:r>
            <a:r>
              <a:rPr lang="nl-NL" dirty="0" smtClean="0"/>
              <a:t> </a:t>
            </a:r>
            <a:r>
              <a:rPr lang="nl-NL" dirty="0" err="1" smtClean="0"/>
              <a:t>this</a:t>
            </a:r>
            <a:r>
              <a:rPr lang="nl-NL" dirty="0" smtClean="0"/>
              <a:t> </a:t>
            </a:r>
            <a:r>
              <a:rPr lang="en-US" i="0" dirty="0" smtClean="0">
                <a:latin typeface="Times New Roman" pitchFamily="18" charset="0"/>
                <a:cs typeface="Times New Roman" pitchFamily="18" charset="0"/>
                <a:sym typeface="Symbol"/>
              </a:rPr>
              <a:t> is not empty.</a:t>
            </a:r>
            <a:r>
              <a:rPr lang="en-US" i="0" baseline="0" dirty="0" smtClean="0">
                <a:latin typeface="Times New Roman" pitchFamily="18" charset="0"/>
                <a:cs typeface="Times New Roman" pitchFamily="18" charset="0"/>
                <a:sym typeface="Symbol"/>
              </a:rPr>
              <a:t> You can easily prove that Z is a member of </a:t>
            </a:r>
            <a:r>
              <a:rPr lang="en-US" i="0" dirty="0" smtClean="0">
                <a:latin typeface="Times New Roman" pitchFamily="18" charset="0"/>
                <a:cs typeface="Times New Roman" pitchFamily="18" charset="0"/>
                <a:sym typeface="Symbol"/>
              </a:rPr>
              <a:t>.</a:t>
            </a:r>
            <a:r>
              <a:rPr lang="en-US" i="1" dirty="0" smtClean="0">
                <a:latin typeface="Times New Roman" pitchFamily="18" charset="0"/>
                <a:cs typeface="Times New Roman" pitchFamily="18" charset="0"/>
                <a:sym typeface="Symbol"/>
              </a:rPr>
              <a:t>  </a:t>
            </a:r>
          </a:p>
          <a:p>
            <a:endParaRPr lang="en-US" i="1" dirty="0" smtClean="0">
              <a:latin typeface="Times New Roman" pitchFamily="18" charset="0"/>
              <a:cs typeface="Times New Roman" pitchFamily="18" charset="0"/>
              <a:sym typeface="Symbol"/>
            </a:endParaRPr>
          </a:p>
        </p:txBody>
      </p:sp>
      <p:sp>
        <p:nvSpPr>
          <p:cNvPr id="95236" name="Tijdelijke aanduiding voor dianummer 3"/>
          <p:cNvSpPr>
            <a:spLocks noGrp="1"/>
          </p:cNvSpPr>
          <p:nvPr>
            <p:ph type="sldNum" sz="quarter" idx="5"/>
          </p:nvPr>
        </p:nvSpPr>
        <p:spPr>
          <a:noFill/>
        </p:spPr>
        <p:txBody>
          <a:bodyPr/>
          <a:lstStyle/>
          <a:p>
            <a:fld id="{372A3DB6-EA27-46C2-AC39-6FEF64D4D227}" type="slidenum">
              <a:rPr lang="en-US" smtClean="0"/>
              <a:pPr/>
              <a:t>45</a:t>
            </a:fld>
            <a:endParaRPr lang="en-US" smtClean="0"/>
          </a:p>
        </p:txBody>
      </p:sp>
    </p:spTree>
    <p:extLst>
      <p:ext uri="{BB962C8B-B14F-4D97-AF65-F5344CB8AC3E}">
        <p14:creationId xmlns:p14="http://schemas.microsoft.com/office/powerpoint/2010/main" val="13105577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jdelijke aanduiding voor dia-afbeelding 1"/>
          <p:cNvSpPr>
            <a:spLocks noGrp="1" noRot="1" noChangeAspect="1" noTextEdit="1"/>
          </p:cNvSpPr>
          <p:nvPr>
            <p:ph type="sldImg"/>
          </p:nvPr>
        </p:nvSpPr>
        <p:spPr>
          <a:ln/>
        </p:spPr>
      </p:sp>
      <p:sp>
        <p:nvSpPr>
          <p:cNvPr id="96259" name="Tijdelijke aanduiding voor notities 2"/>
          <p:cNvSpPr>
            <a:spLocks noGrp="1"/>
          </p:cNvSpPr>
          <p:nvPr>
            <p:ph type="body" idx="1"/>
          </p:nvPr>
        </p:nvSpPr>
        <p:spPr>
          <a:noFill/>
          <a:ln/>
        </p:spPr>
        <p:txBody>
          <a:bodyPr/>
          <a:lstStyle/>
          <a:p>
            <a:endParaRPr lang="nl-NL" smtClean="0"/>
          </a:p>
        </p:txBody>
      </p:sp>
      <p:sp>
        <p:nvSpPr>
          <p:cNvPr id="96260" name="Tijdelijke aanduiding voor dianummer 3"/>
          <p:cNvSpPr>
            <a:spLocks noGrp="1"/>
          </p:cNvSpPr>
          <p:nvPr>
            <p:ph type="sldNum" sz="quarter" idx="5"/>
          </p:nvPr>
        </p:nvSpPr>
        <p:spPr>
          <a:noFill/>
        </p:spPr>
        <p:txBody>
          <a:bodyPr/>
          <a:lstStyle/>
          <a:p>
            <a:fld id="{9C1C4808-E443-4846-9910-6DCDAA6F4593}" type="slidenum">
              <a:rPr lang="en-US" smtClean="0"/>
              <a:pPr/>
              <a:t>46</a:t>
            </a:fld>
            <a:endParaRPr lang="en-US" smtClean="0"/>
          </a:p>
        </p:txBody>
      </p:sp>
    </p:spTree>
    <p:extLst>
      <p:ext uri="{BB962C8B-B14F-4D97-AF65-F5344CB8AC3E}">
        <p14:creationId xmlns:p14="http://schemas.microsoft.com/office/powerpoint/2010/main" val="19522744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jdelijke aanduiding voor dia-afbeelding 1"/>
          <p:cNvSpPr>
            <a:spLocks noGrp="1" noRot="1" noChangeAspect="1" noTextEdit="1"/>
          </p:cNvSpPr>
          <p:nvPr>
            <p:ph type="sldImg"/>
          </p:nvPr>
        </p:nvSpPr>
        <p:spPr>
          <a:ln/>
        </p:spPr>
      </p:sp>
      <p:sp>
        <p:nvSpPr>
          <p:cNvPr id="97283" name="Tijdelijke aanduiding voor notities 2"/>
          <p:cNvSpPr>
            <a:spLocks noGrp="1"/>
          </p:cNvSpPr>
          <p:nvPr>
            <p:ph type="body" idx="1"/>
          </p:nvPr>
        </p:nvSpPr>
        <p:spPr>
          <a:noFill/>
          <a:ln/>
        </p:spPr>
        <p:txBody>
          <a:bodyPr/>
          <a:lstStyle/>
          <a:p>
            <a:endParaRPr lang="nl-NL" smtClean="0"/>
          </a:p>
        </p:txBody>
      </p:sp>
      <p:sp>
        <p:nvSpPr>
          <p:cNvPr id="97284" name="Tijdelijke aanduiding voor dianummer 3"/>
          <p:cNvSpPr>
            <a:spLocks noGrp="1"/>
          </p:cNvSpPr>
          <p:nvPr>
            <p:ph type="sldNum" sz="quarter" idx="5"/>
          </p:nvPr>
        </p:nvSpPr>
        <p:spPr>
          <a:noFill/>
        </p:spPr>
        <p:txBody>
          <a:bodyPr/>
          <a:lstStyle/>
          <a:p>
            <a:fld id="{EC3170EB-BD5A-48BB-97E7-2D4452BC0B6D}" type="slidenum">
              <a:rPr lang="en-US" smtClean="0"/>
              <a:pPr/>
              <a:t>47</a:t>
            </a:fld>
            <a:endParaRPr lang="en-US" smtClean="0"/>
          </a:p>
        </p:txBody>
      </p:sp>
    </p:spTree>
    <p:extLst>
      <p:ext uri="{BB962C8B-B14F-4D97-AF65-F5344CB8AC3E}">
        <p14:creationId xmlns:p14="http://schemas.microsoft.com/office/powerpoint/2010/main" val="473315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jdelijke aanduiding voor dia-afbeelding 1"/>
          <p:cNvSpPr>
            <a:spLocks noGrp="1" noRot="1" noChangeAspect="1" noTextEdit="1"/>
          </p:cNvSpPr>
          <p:nvPr>
            <p:ph type="sldImg"/>
          </p:nvPr>
        </p:nvSpPr>
        <p:spPr>
          <a:ln/>
        </p:spPr>
      </p:sp>
      <p:sp>
        <p:nvSpPr>
          <p:cNvPr id="98307" name="Tijdelijke aanduiding voor notities 2"/>
          <p:cNvSpPr>
            <a:spLocks noGrp="1"/>
          </p:cNvSpPr>
          <p:nvPr>
            <p:ph type="body" idx="1"/>
          </p:nvPr>
        </p:nvSpPr>
        <p:spPr>
          <a:noFill/>
          <a:ln/>
        </p:spPr>
        <p:txBody>
          <a:bodyPr/>
          <a:lstStyle/>
          <a:p>
            <a:endParaRPr lang="nl-NL" smtClean="0"/>
          </a:p>
        </p:txBody>
      </p:sp>
      <p:sp>
        <p:nvSpPr>
          <p:cNvPr id="98308" name="Tijdelijke aanduiding voor dianummer 3"/>
          <p:cNvSpPr>
            <a:spLocks noGrp="1"/>
          </p:cNvSpPr>
          <p:nvPr>
            <p:ph type="sldNum" sz="quarter" idx="5"/>
          </p:nvPr>
        </p:nvSpPr>
        <p:spPr>
          <a:noFill/>
        </p:spPr>
        <p:txBody>
          <a:bodyPr/>
          <a:lstStyle/>
          <a:p>
            <a:fld id="{064FB2A8-7965-4C77-AEC6-1987FF982FBD}" type="slidenum">
              <a:rPr lang="en-US" smtClean="0"/>
              <a:pPr/>
              <a:t>48</a:t>
            </a:fld>
            <a:endParaRPr lang="en-US" smtClean="0"/>
          </a:p>
        </p:txBody>
      </p:sp>
    </p:spTree>
    <p:extLst>
      <p:ext uri="{BB962C8B-B14F-4D97-AF65-F5344CB8AC3E}">
        <p14:creationId xmlns:p14="http://schemas.microsoft.com/office/powerpoint/2010/main" val="7415078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EBC9C3A4-A4D8-49C3-BCBB-834892D127D0}" type="slidenum">
              <a:rPr lang="en-US" smtClean="0"/>
              <a:pPr/>
              <a:t>51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6750667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F719681D-B307-461B-ACC4-E7DFF80202C2}" type="slidenum">
              <a:rPr lang="en-US" smtClean="0"/>
              <a:pPr/>
              <a:t>52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690037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6DF39EF-A736-45B7-909B-FB92401B1341}" type="slidenum">
              <a:rPr lang="en-US" smtClean="0"/>
              <a:pPr/>
              <a:t>6</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r>
              <a:rPr lang="nl-NL" smtClean="0"/>
              <a:t>Corresponds to [](p  </a:t>
            </a:r>
            <a:r>
              <a:rPr lang="nl-NL" smtClean="0">
                <a:sym typeface="Wingdings" pitchFamily="2" charset="2"/>
              </a:rPr>
              <a:t>  p W q) in LTL.</a:t>
            </a:r>
            <a:endParaRPr lang="nl-NL" smtClean="0"/>
          </a:p>
          <a:p>
            <a:pPr eaLnBrk="1" hangingPunct="1"/>
            <a:endParaRPr lang="nl-NL" smtClean="0"/>
          </a:p>
          <a:p>
            <a:pPr eaLnBrk="1" hangingPunct="1"/>
            <a:r>
              <a:rPr lang="nl-NL" smtClean="0"/>
              <a:t>Subtle difference with LTL</a:t>
            </a:r>
          </a:p>
          <a:p>
            <a:pPr eaLnBrk="1" hangingPunct="1"/>
            <a:endParaRPr lang="nl-NL" smtClean="0"/>
          </a:p>
          <a:p>
            <a:pPr eaLnBrk="1" hangingPunct="1"/>
            <a:r>
              <a:rPr lang="nl-NL" smtClean="0"/>
              <a:t>P = Init x&gt;0, action: x++</a:t>
            </a:r>
          </a:p>
          <a:p>
            <a:pPr eaLnBrk="1" hangingPunct="1"/>
            <a:endParaRPr lang="nl-NL" smtClean="0"/>
          </a:p>
          <a:p>
            <a:pPr eaLnBrk="1" hangingPunct="1"/>
            <a:r>
              <a:rPr lang="nl-NL" smtClean="0"/>
              <a:t>In LTL holds [](x&lt;0 </a:t>
            </a:r>
            <a:r>
              <a:rPr lang="nl-NL" u="sng" smtClean="0"/>
              <a:t>weakuntil</a:t>
            </a:r>
            <a:r>
              <a:rPr lang="nl-NL" smtClean="0"/>
              <a:t> x&gt;0), well because P will never reach the state x&lt;0.</a:t>
            </a:r>
          </a:p>
          <a:p>
            <a:pPr eaLnBrk="1" hangingPunct="1"/>
            <a:endParaRPr lang="nl-NL" smtClean="0"/>
          </a:p>
          <a:p>
            <a:pPr eaLnBrk="1" hangingPunct="1"/>
            <a:r>
              <a:rPr lang="nl-NL" smtClean="0"/>
              <a:t>This property does not hold in Unity however; so Unity is incomplete wrt LTL. This is later on patched</a:t>
            </a:r>
          </a:p>
          <a:p>
            <a:pPr eaLnBrk="1" hangingPunct="1"/>
            <a:r>
              <a:rPr lang="nl-NL" smtClean="0"/>
              <a:t>by the Substitution axiom. </a:t>
            </a:r>
          </a:p>
          <a:p>
            <a:pPr eaLnBrk="1" hangingPunct="1"/>
            <a:endParaRPr lang="nl-NL" smtClean="0"/>
          </a:p>
          <a:p>
            <a:pPr eaLnBrk="1" hangingPunct="1"/>
            <a:r>
              <a:rPr lang="nl-NL" smtClean="0"/>
              <a:t>Using Subst Ax. it would be like this:</a:t>
            </a:r>
          </a:p>
          <a:p>
            <a:pPr eaLnBrk="1" hangingPunct="1"/>
            <a:endParaRPr lang="nl-NL" smtClean="0"/>
          </a:p>
          <a:p>
            <a:pPr eaLnBrk="1" hangingPunct="1"/>
            <a:r>
              <a:rPr lang="nl-NL" smtClean="0"/>
              <a:t>     (1) Inv of P:  x&gt;=0           // well, not the strongest one, but it is an invariant</a:t>
            </a:r>
          </a:p>
          <a:p>
            <a:pPr eaLnBrk="1" hangingPunct="1"/>
            <a:r>
              <a:rPr lang="nl-NL" smtClean="0"/>
              <a:t>     (2) false unless x&gt;0  in P   // follows from def. of unless</a:t>
            </a:r>
          </a:p>
          <a:p>
            <a:pPr eaLnBrk="1" hangingPunct="1"/>
            <a:r>
              <a:rPr lang="nl-NL" smtClean="0"/>
              <a:t>     (3) Inv of P:  (x&lt;0 = false)  // equivalent as (1)</a:t>
            </a:r>
          </a:p>
          <a:p>
            <a:pPr eaLnBrk="1" hangingPunct="1"/>
            <a:r>
              <a:rPr lang="nl-NL" smtClean="0"/>
              <a:t>     (4) x&lt;0 unless x&gt;0 in P // rewrite (2) with SYM of (3)</a:t>
            </a:r>
          </a:p>
        </p:txBody>
      </p:sp>
    </p:spTree>
    <p:extLst>
      <p:ext uri="{BB962C8B-B14F-4D97-AF65-F5344CB8AC3E}">
        <p14:creationId xmlns:p14="http://schemas.microsoft.com/office/powerpoint/2010/main" val="491147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A315211-2881-4810-BA9F-B499E6B2D4D9}" type="slidenum">
              <a:rPr lang="en-US" smtClean="0"/>
              <a:pPr/>
              <a:t>53</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r>
              <a:rPr lang="nl-NL" smtClean="0"/>
              <a:t>EVERY_ASSUM </a:t>
            </a:r>
            <a:r>
              <a:rPr lang="nl-NL" smtClean="0">
                <a:sym typeface="Wingdings" pitchFamily="2" charset="2"/>
              </a:rPr>
              <a:t> sequentially apply the ttac on asms</a:t>
            </a:r>
            <a:endParaRPr lang="nl-NL" smtClean="0"/>
          </a:p>
        </p:txBody>
      </p:sp>
    </p:spTree>
    <p:extLst>
      <p:ext uri="{BB962C8B-B14F-4D97-AF65-F5344CB8AC3E}">
        <p14:creationId xmlns:p14="http://schemas.microsoft.com/office/powerpoint/2010/main" val="10476947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38A57590-CA5E-4F5A-8ED7-AE6E1F2270C6}" type="slidenum">
              <a:rPr lang="en-US" smtClean="0"/>
              <a:pPr/>
              <a:t>54</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3870061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B13DA14A-281D-4EF8-B9D7-707F8D6037B3}" type="slidenum">
              <a:rPr lang="en-US" smtClean="0"/>
              <a:pPr/>
              <a:t>55</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478198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577B4CF-EFF8-4011-BE3B-FA72CD551C60}" type="slidenum">
              <a:rPr lang="en-US" smtClean="0"/>
              <a:pPr/>
              <a:t>56</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1968361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54E0483-0D41-40A1-8B26-DC6730B25510}" type="slidenum">
              <a:rPr lang="en-US" smtClean="0"/>
              <a:pPr/>
              <a:t>57</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8938730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901076C-7945-4552-B19B-1241F99D2D68}" type="slidenum">
              <a:rPr lang="en-US" smtClean="0"/>
              <a:pPr/>
              <a:t>58</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3221052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9DCCECE-D87E-40E2-9710-B2986FB97B7F}" type="slidenum">
              <a:rPr lang="en-US" smtClean="0"/>
              <a:pPr/>
              <a:t>59</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9644824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546ADEB-AA96-4511-959C-58FBF5599502}" type="slidenum">
              <a:rPr lang="en-US" smtClean="0"/>
              <a:pPr/>
              <a:t>60</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64294817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6572289-11F2-4C26-B9E8-06A7F332CB20}" type="slidenum">
              <a:rPr lang="en-US" smtClean="0"/>
              <a:pPr/>
              <a:t>61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6851936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61B7F4C2-0356-446E-80A1-33F8E4A6D6EF}" type="slidenum">
              <a:rPr lang="en-US" smtClean="0"/>
              <a:pPr/>
              <a:t>62</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242830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D6E8DA9-7270-4EF7-ABF7-535016766894}" type="slidenum">
              <a:rPr lang="en-US" smtClean="0"/>
              <a:pPr/>
              <a:t>8</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r>
              <a:rPr lang="nl-NL" smtClean="0"/>
              <a:t>Again here you have that incompleteness issue again, which has to be patched by Subst Ax.</a:t>
            </a:r>
          </a:p>
        </p:txBody>
      </p:sp>
    </p:spTree>
    <p:extLst>
      <p:ext uri="{BB962C8B-B14F-4D97-AF65-F5344CB8AC3E}">
        <p14:creationId xmlns:p14="http://schemas.microsoft.com/office/powerpoint/2010/main" val="19332845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CC7AB967-EF75-4D78-A68D-946A8A745774}" type="slidenum">
              <a:rPr lang="en-US" smtClean="0"/>
              <a:pPr/>
              <a:t>63</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83352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E637B3F-02FE-460E-99FF-24C2894FDFAD}" type="slidenum">
              <a:rPr lang="en-US" smtClean="0"/>
              <a:pPr/>
              <a:t>9</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nl-NL" smtClean="0"/>
          </a:p>
        </p:txBody>
      </p:sp>
    </p:spTree>
    <p:extLst>
      <p:ext uri="{BB962C8B-B14F-4D97-AF65-F5344CB8AC3E}">
        <p14:creationId xmlns:p14="http://schemas.microsoft.com/office/powerpoint/2010/main" val="1286541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jdelijke aanduiding voor dia-afbeelding 1"/>
          <p:cNvSpPr>
            <a:spLocks noGrp="1" noRot="1" noChangeAspect="1" noTextEdit="1"/>
          </p:cNvSpPr>
          <p:nvPr>
            <p:ph type="sldImg"/>
          </p:nvPr>
        </p:nvSpPr>
        <p:spPr>
          <a:ln/>
        </p:spPr>
      </p:sp>
      <p:sp>
        <p:nvSpPr>
          <p:cNvPr id="61443" name="Tijdelijke aanduiding voor notities 2"/>
          <p:cNvSpPr>
            <a:spLocks noGrp="1"/>
          </p:cNvSpPr>
          <p:nvPr>
            <p:ph type="body" idx="1"/>
          </p:nvPr>
        </p:nvSpPr>
        <p:spPr>
          <a:ln/>
        </p:spPr>
        <p:txBody>
          <a:bodyPr/>
          <a:lstStyle/>
          <a:p>
            <a:pPr>
              <a:defRPr/>
            </a:pPr>
            <a:r>
              <a:rPr lang="nl-NL" dirty="0" smtClean="0"/>
              <a:t>Proof of PSP.</a:t>
            </a:r>
          </a:p>
          <a:p>
            <a:pPr>
              <a:defRPr/>
            </a:pPr>
            <a:endParaRPr lang="nl-NL" dirty="0" smtClean="0"/>
          </a:p>
          <a:p>
            <a:pPr>
              <a:defRPr/>
            </a:pPr>
            <a:r>
              <a:rPr lang="nl-NL" dirty="0" smtClean="0"/>
              <a:t>Define Prop p q =  (a unl b) </a:t>
            </a:r>
            <a:r>
              <a:rPr lang="nl-NL" dirty="0" smtClean="0">
                <a:sym typeface="Wingdings" pitchFamily="2" charset="2"/>
              </a:rPr>
              <a:t> (p/\a  lto  q/\a  \/ b)</a:t>
            </a:r>
          </a:p>
          <a:p>
            <a:pPr>
              <a:defRPr/>
            </a:pPr>
            <a:r>
              <a:rPr lang="nl-NL" dirty="0" smtClean="0">
                <a:sym typeface="Wingdings" pitchFamily="2" charset="2"/>
              </a:rPr>
              <a:t>We will prove that !p q. P lto q    Prop p q. We use the fact that lto is the smallest relation satisfying lift, trans, and dijs. So if we have prove that Prop satisfies the same, then we are done.</a:t>
            </a:r>
          </a:p>
          <a:p>
            <a:pPr marL="228600" indent="-228600">
              <a:defRPr/>
            </a:pPr>
            <a:endParaRPr lang="nl-NL" dirty="0" smtClean="0">
              <a:sym typeface="Wingdings" pitchFamily="2" charset="2"/>
            </a:endParaRPr>
          </a:p>
          <a:p>
            <a:pPr marL="228600" indent="-228600">
              <a:defRPr/>
            </a:pPr>
            <a:r>
              <a:rPr lang="nl-NL" dirty="0" smtClean="0">
                <a:sym typeface="Wingdings" pitchFamily="2" charset="2"/>
              </a:rPr>
              <a:t>(i) P ens q  implies Prop p q ; easy.</a:t>
            </a:r>
          </a:p>
          <a:p>
            <a:pPr marL="228600" indent="-228600">
              <a:defRPr/>
            </a:pPr>
            <a:endParaRPr lang="nl-NL" dirty="0" smtClean="0">
              <a:sym typeface="Wingdings" pitchFamily="2" charset="2"/>
            </a:endParaRPr>
          </a:p>
          <a:p>
            <a:pPr marL="228600" indent="-228600">
              <a:defRPr/>
            </a:pPr>
            <a:r>
              <a:rPr lang="nl-NL" dirty="0" smtClean="0">
                <a:sym typeface="Wingdings" pitchFamily="2" charset="2"/>
              </a:rPr>
              <a:t>(ii) Prove that Prop p q /\ Prop q r implies Prop p r ; easy</a:t>
            </a:r>
          </a:p>
          <a:p>
            <a:pPr marL="228600" indent="-228600">
              <a:defRPr/>
            </a:pPr>
            <a:endParaRPr lang="nl-NL" dirty="0" smtClean="0">
              <a:sym typeface="Wingdings" pitchFamily="2" charset="2"/>
            </a:endParaRPr>
          </a:p>
          <a:p>
            <a:pPr marL="228600" indent="-228600">
              <a:defRPr/>
            </a:pPr>
            <a:r>
              <a:rPr lang="nl-NL" dirty="0" smtClean="0">
                <a:sym typeface="Wingdings" pitchFamily="2" charset="2"/>
              </a:rPr>
              <a:t>(iii) Prove that Prop p1 q /\ Prop p2 q implies Prop (p1\/P2) r ; easy</a:t>
            </a:r>
          </a:p>
          <a:p>
            <a:pPr>
              <a:defRPr/>
            </a:pPr>
            <a:endParaRPr lang="nl-NL" dirty="0" smtClean="0"/>
          </a:p>
          <a:p>
            <a:pPr>
              <a:defRPr/>
            </a:pPr>
            <a:endParaRPr lang="nl-NL" dirty="0" smtClean="0"/>
          </a:p>
          <a:p>
            <a:pPr>
              <a:defRPr/>
            </a:pPr>
            <a:r>
              <a:rPr lang="nl-NL" dirty="0" smtClean="0"/>
              <a:t>--------------------------</a:t>
            </a:r>
          </a:p>
          <a:p>
            <a:pPr>
              <a:defRPr/>
            </a:pPr>
            <a:r>
              <a:rPr lang="nl-NL" dirty="0" smtClean="0"/>
              <a:t>Proof of WF.</a:t>
            </a:r>
          </a:p>
          <a:p>
            <a:pPr>
              <a:defRPr/>
            </a:pPr>
            <a:endParaRPr lang="nl-NL" dirty="0" smtClean="0"/>
          </a:p>
          <a:p>
            <a:pPr>
              <a:defRPr/>
            </a:pPr>
            <a:r>
              <a:rPr lang="nl-NL" dirty="0" smtClean="0"/>
              <a:t>Using WF induction principle: If for all y: (!x. X&lt;y </a:t>
            </a:r>
            <a:r>
              <a:rPr lang="nl-NL" dirty="0" smtClean="0">
                <a:sym typeface="Wingdings" pitchFamily="2" charset="2"/>
              </a:rPr>
              <a:t> P x)  P y; then P y holds universally for all y.</a:t>
            </a:r>
          </a:p>
          <a:p>
            <a:pPr>
              <a:defRPr/>
            </a:pPr>
            <a:endParaRPr lang="nl-NL" dirty="0" smtClean="0">
              <a:sym typeface="Wingdings" pitchFamily="2" charset="2"/>
            </a:endParaRPr>
          </a:p>
          <a:p>
            <a:pPr>
              <a:defRPr/>
            </a:pPr>
            <a:r>
              <a:rPr lang="nl-NL" dirty="0" smtClean="0">
                <a:sym typeface="Wingdings" pitchFamily="2" charset="2"/>
              </a:rPr>
              <a:t>Take P x = p /\ m=x  lto  q.</a:t>
            </a:r>
          </a:p>
          <a:p>
            <a:pPr>
              <a:defRPr/>
            </a:pPr>
            <a:endParaRPr lang="nl-NL" dirty="0" smtClean="0">
              <a:sym typeface="Wingdings" pitchFamily="2" charset="2"/>
            </a:endParaRPr>
          </a:p>
          <a:p>
            <a:pPr marL="228600" indent="-228600">
              <a:buFontTx/>
              <a:buAutoNum type="arabicParenBoth"/>
              <a:defRPr/>
            </a:pPr>
            <a:r>
              <a:rPr lang="nl-NL" dirty="0" smtClean="0">
                <a:sym typeface="Wingdings" pitchFamily="2" charset="2"/>
              </a:rPr>
              <a:t>Assume that for all x such that x&lt;y we have  p /\ m=x  lto  q</a:t>
            </a:r>
          </a:p>
          <a:p>
            <a:pPr marL="228600" indent="-228600">
              <a:buFontTx/>
              <a:buAutoNum type="arabicParenBoth"/>
              <a:defRPr/>
            </a:pPr>
            <a:r>
              <a:rPr lang="nl-NL" dirty="0" smtClean="0">
                <a:sym typeface="Wingdings" pitchFamily="2" charset="2"/>
              </a:rPr>
              <a:t>Premise of the rule assumed p /\ m=y  lto  (p /\ m&lt;y)  \/ q</a:t>
            </a:r>
          </a:p>
          <a:p>
            <a:pPr marL="228600" indent="-228600">
              <a:buFontTx/>
              <a:buAutoNum type="arabicParenBoth"/>
              <a:defRPr/>
            </a:pPr>
            <a:r>
              <a:rPr lang="nl-NL" dirty="0" smtClean="0">
                <a:sym typeface="Wingdings" pitchFamily="2" charset="2"/>
              </a:rPr>
              <a:t>From (1) it follows that p /\ m&lt;y  lto q</a:t>
            </a:r>
          </a:p>
          <a:p>
            <a:pPr marL="228600" indent="-228600">
              <a:buFontTx/>
              <a:buAutoNum type="arabicParenBoth"/>
              <a:defRPr/>
            </a:pPr>
            <a:r>
              <a:rPr lang="nl-NL" dirty="0" smtClean="0">
                <a:sym typeface="Wingdings" pitchFamily="2" charset="2"/>
              </a:rPr>
              <a:t>Combining 2 and 3, we have p /\ m=y  lto q</a:t>
            </a:r>
          </a:p>
          <a:p>
            <a:pPr marL="228600" indent="-228600">
              <a:buFontTx/>
              <a:buAutoNum type="arabicParenBoth"/>
              <a:defRPr/>
            </a:pPr>
            <a:r>
              <a:rPr lang="nl-NL" dirty="0" smtClean="0">
                <a:sym typeface="Wingdings" pitchFamily="2" charset="2"/>
              </a:rPr>
              <a:t>So, we have P y</a:t>
            </a:r>
          </a:p>
          <a:p>
            <a:pPr marL="228600" indent="-228600">
              <a:buFontTx/>
              <a:buAutoNum type="arabicParenBoth"/>
              <a:defRPr/>
            </a:pPr>
            <a:r>
              <a:rPr lang="nl-NL" dirty="0" smtClean="0">
                <a:sym typeface="Wingdings" pitchFamily="2" charset="2"/>
              </a:rPr>
              <a:t>By WF induction then P y holds on all y</a:t>
            </a:r>
          </a:p>
          <a:p>
            <a:pPr marL="228600" indent="-228600">
              <a:buFontTx/>
              <a:buAutoNum type="arabicParenBoth"/>
              <a:defRPr/>
            </a:pPr>
            <a:r>
              <a:rPr lang="nl-NL" dirty="0" smtClean="0">
                <a:sym typeface="Wingdings" pitchFamily="2" charset="2"/>
              </a:rPr>
              <a:t>Applying disjunction on all those P y’s implies p lto q</a:t>
            </a:r>
          </a:p>
          <a:p>
            <a:pPr marL="228600" indent="-228600">
              <a:buFontTx/>
              <a:buAutoNum type="arabicParenBoth"/>
              <a:defRPr/>
            </a:pPr>
            <a:endParaRPr lang="nl-NL" dirty="0" smtClean="0"/>
          </a:p>
          <a:p>
            <a:pPr>
              <a:defRPr/>
            </a:pPr>
            <a:endParaRPr lang="nl-NL" dirty="0" smtClean="0"/>
          </a:p>
        </p:txBody>
      </p:sp>
      <p:sp>
        <p:nvSpPr>
          <p:cNvPr id="61444" name="Tijdelijke aanduiding voor dianummer 3"/>
          <p:cNvSpPr>
            <a:spLocks noGrp="1"/>
          </p:cNvSpPr>
          <p:nvPr>
            <p:ph type="sldNum" sz="quarter" idx="5"/>
          </p:nvPr>
        </p:nvSpPr>
        <p:spPr>
          <a:noFill/>
        </p:spPr>
        <p:txBody>
          <a:bodyPr/>
          <a:lstStyle/>
          <a:p>
            <a:fld id="{FD4F9209-144E-403E-B44E-A326B2A6B8B3}" type="slidenum">
              <a:rPr lang="en-US" smtClean="0"/>
              <a:pPr/>
              <a:t>10</a:t>
            </a:fld>
            <a:endParaRPr lang="en-US" smtClean="0"/>
          </a:p>
        </p:txBody>
      </p:sp>
    </p:spTree>
    <p:extLst>
      <p:ext uri="{BB962C8B-B14F-4D97-AF65-F5344CB8AC3E}">
        <p14:creationId xmlns:p14="http://schemas.microsoft.com/office/powerpoint/2010/main" val="20431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jdelijke aanduiding voor dia-afbeelding 1"/>
          <p:cNvSpPr>
            <a:spLocks noGrp="1" noRot="1" noChangeAspect="1" noTextEdit="1"/>
          </p:cNvSpPr>
          <p:nvPr>
            <p:ph type="sldImg"/>
          </p:nvPr>
        </p:nvSpPr>
        <p:spPr>
          <a:ln/>
        </p:spPr>
      </p:sp>
      <p:sp>
        <p:nvSpPr>
          <p:cNvPr id="68611" name="Tijdelijke aanduiding voor notities 2"/>
          <p:cNvSpPr>
            <a:spLocks noGrp="1"/>
          </p:cNvSpPr>
          <p:nvPr>
            <p:ph type="body" idx="1"/>
          </p:nvPr>
        </p:nvSpPr>
        <p:spPr>
          <a:noFill/>
          <a:ln/>
        </p:spPr>
        <p:txBody>
          <a:bodyPr/>
          <a:lstStyle/>
          <a:p>
            <a:endParaRPr lang="nl-NL" smtClean="0"/>
          </a:p>
        </p:txBody>
      </p:sp>
      <p:sp>
        <p:nvSpPr>
          <p:cNvPr id="68612" name="Tijdelijke aanduiding voor dianummer 3"/>
          <p:cNvSpPr>
            <a:spLocks noGrp="1"/>
          </p:cNvSpPr>
          <p:nvPr>
            <p:ph type="sldNum" sz="quarter" idx="5"/>
          </p:nvPr>
        </p:nvSpPr>
        <p:spPr>
          <a:noFill/>
        </p:spPr>
        <p:txBody>
          <a:bodyPr/>
          <a:lstStyle/>
          <a:p>
            <a:fld id="{0DDAEC69-C557-4F28-90F5-79DBA8C20C77}" type="slidenum">
              <a:rPr lang="en-US" smtClean="0"/>
              <a:pPr/>
              <a:t>19</a:t>
            </a:fld>
            <a:endParaRPr lang="en-US" smtClean="0"/>
          </a:p>
        </p:txBody>
      </p:sp>
    </p:spTree>
    <p:extLst>
      <p:ext uri="{BB962C8B-B14F-4D97-AF65-F5344CB8AC3E}">
        <p14:creationId xmlns:p14="http://schemas.microsoft.com/office/powerpoint/2010/main" val="595385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jdelijke aanduiding voor dia-afbeelding 1"/>
          <p:cNvSpPr>
            <a:spLocks noGrp="1" noRot="1" noChangeAspect="1" noTextEdit="1"/>
          </p:cNvSpPr>
          <p:nvPr>
            <p:ph type="sldImg"/>
          </p:nvPr>
        </p:nvSpPr>
        <p:spPr>
          <a:ln/>
        </p:spPr>
      </p:sp>
      <p:sp>
        <p:nvSpPr>
          <p:cNvPr id="69635" name="Tijdelijke aanduiding voor notities 2"/>
          <p:cNvSpPr>
            <a:spLocks noGrp="1"/>
          </p:cNvSpPr>
          <p:nvPr>
            <p:ph type="body" idx="1"/>
          </p:nvPr>
        </p:nvSpPr>
        <p:spPr>
          <a:noFill/>
          <a:ln/>
        </p:spPr>
        <p:txBody>
          <a:bodyPr/>
          <a:lstStyle/>
          <a:p>
            <a:endParaRPr lang="nl-NL" smtClean="0"/>
          </a:p>
        </p:txBody>
      </p:sp>
      <p:sp>
        <p:nvSpPr>
          <p:cNvPr id="69636" name="Tijdelijke aanduiding voor dianummer 3"/>
          <p:cNvSpPr>
            <a:spLocks noGrp="1"/>
          </p:cNvSpPr>
          <p:nvPr>
            <p:ph type="sldNum" sz="quarter" idx="5"/>
          </p:nvPr>
        </p:nvSpPr>
        <p:spPr>
          <a:noFill/>
        </p:spPr>
        <p:txBody>
          <a:bodyPr/>
          <a:lstStyle/>
          <a:p>
            <a:fld id="{757896A5-A0B3-4CCF-B59B-4676E817E23A}" type="slidenum">
              <a:rPr lang="en-US" smtClean="0"/>
              <a:pPr/>
              <a:t>20</a:t>
            </a:fld>
            <a:endParaRPr lang="en-US" smtClean="0"/>
          </a:p>
        </p:txBody>
      </p:sp>
    </p:spTree>
    <p:extLst>
      <p:ext uri="{BB962C8B-B14F-4D97-AF65-F5344CB8AC3E}">
        <p14:creationId xmlns:p14="http://schemas.microsoft.com/office/powerpoint/2010/main" val="1519820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Afgeronde rechthoek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hthoek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hthoek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Ondertitel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smtClean="0"/>
              <a:t>Klik om het opmaakprofiel van de modelondertitel te bewerken</a:t>
            </a:r>
            <a:endParaRPr lang="en-US"/>
          </a:p>
        </p:txBody>
      </p:sp>
      <p:sp>
        <p:nvSpPr>
          <p:cNvPr id="8" name="Titel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nl-NL" smtClean="0"/>
              <a:t>Klik om de stijl te bewerken</a:t>
            </a:r>
            <a:endParaRPr lang="en-US"/>
          </a:p>
        </p:txBody>
      </p:sp>
      <p:sp>
        <p:nvSpPr>
          <p:cNvPr id="11" name="Tijdelijke aanduiding voor datum 27"/>
          <p:cNvSpPr>
            <a:spLocks noGrp="1"/>
          </p:cNvSpPr>
          <p:nvPr>
            <p:ph type="dt" sz="half" idx="10"/>
          </p:nvPr>
        </p:nvSpPr>
        <p:spPr/>
        <p:txBody>
          <a:bodyPr/>
          <a:lstStyle>
            <a:lvl1pPr>
              <a:defRPr/>
            </a:lvl1pPr>
          </a:lstStyle>
          <a:p>
            <a:pPr>
              <a:defRPr/>
            </a:pPr>
            <a:r>
              <a:rPr lang="en-US"/>
              <a:t>8-11-2009</a:t>
            </a:r>
            <a:endParaRPr lang="nl-NL"/>
          </a:p>
        </p:txBody>
      </p:sp>
      <p:sp>
        <p:nvSpPr>
          <p:cNvPr id="12" name="Tijdelijke aanduiding voor voettekst 16"/>
          <p:cNvSpPr>
            <a:spLocks noGrp="1"/>
          </p:cNvSpPr>
          <p:nvPr>
            <p:ph type="ftr" sz="quarter" idx="11"/>
          </p:nvPr>
        </p:nvSpPr>
        <p:spPr/>
        <p:txBody>
          <a:bodyPr/>
          <a:lstStyle>
            <a:lvl1pPr>
              <a:defRPr/>
            </a:lvl1pPr>
          </a:lstStyle>
          <a:p>
            <a:pPr>
              <a:defRPr/>
            </a:pPr>
            <a:endParaRPr lang="nl-NL"/>
          </a:p>
        </p:txBody>
      </p:sp>
      <p:sp>
        <p:nvSpPr>
          <p:cNvPr id="13" name="Tijdelijke aanduiding voor dianummer 28"/>
          <p:cNvSpPr>
            <a:spLocks noGrp="1"/>
          </p:cNvSpPr>
          <p:nvPr>
            <p:ph type="sldNum" sz="quarter" idx="12"/>
          </p:nvPr>
        </p:nvSpPr>
        <p:spPr/>
        <p:txBody>
          <a:bodyPr/>
          <a:lstStyle>
            <a:lvl1pPr>
              <a:defRPr sz="1400">
                <a:solidFill>
                  <a:srgbClr val="FFFFFF"/>
                </a:solidFill>
              </a:defRPr>
            </a:lvl1pPr>
          </a:lstStyle>
          <a:p>
            <a:pPr>
              <a:defRPr/>
            </a:pPr>
            <a:fld id="{605C1F55-4FE3-4771-B489-0BDD61A090B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9324DE53-A91A-4918-AF5A-4C78D511B7E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1"/>
            <a:ext cx="2011680" cy="5851525"/>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914400" y="274640"/>
            <a:ext cx="5562600" cy="5851525"/>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A8F7E728-34B6-4945-9A40-B371D5002D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Rechthoek 9"/>
          <p:cNvSpPr/>
          <p:nvPr/>
        </p:nvSpPr>
        <p:spPr>
          <a:xfrm>
            <a:off x="0" y="1071563"/>
            <a:ext cx="571500" cy="3571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2" name="Titel 1"/>
          <p:cNvSpPr>
            <a:spLocks noGrp="1"/>
          </p:cNvSpPr>
          <p:nvPr>
            <p:ph type="title"/>
          </p:nvPr>
        </p:nvSpPr>
        <p:spPr>
          <a:xfrm>
            <a:off x="500034" y="274638"/>
            <a:ext cx="8358246" cy="796908"/>
          </a:xfrm>
        </p:spPr>
        <p:txBody>
          <a:bodyPr/>
          <a:lstStyle/>
          <a:p>
            <a:r>
              <a:rPr lang="nl-NL" smtClean="0"/>
              <a:t>Klik om de stijl te bewerken</a:t>
            </a:r>
            <a:endParaRPr lang="en-US"/>
          </a:p>
        </p:txBody>
      </p:sp>
      <p:sp>
        <p:nvSpPr>
          <p:cNvPr id="8" name="Tijdelijke aanduiding voor inhoud 7"/>
          <p:cNvSpPr>
            <a:spLocks noGrp="1"/>
          </p:cNvSpPr>
          <p:nvPr>
            <p:ph sz="quarter" idx="1"/>
          </p:nvPr>
        </p:nvSpPr>
        <p:spPr>
          <a:xfrm>
            <a:off x="500034" y="1447800"/>
            <a:ext cx="8358246" cy="45720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datum 3"/>
          <p:cNvSpPr>
            <a:spLocks noGrp="1"/>
          </p:cNvSpPr>
          <p:nvPr>
            <p:ph type="dt" sz="half" idx="10"/>
          </p:nvPr>
        </p:nvSpPr>
        <p:spPr/>
        <p:txBody>
          <a:bodyPr/>
          <a:lstStyle>
            <a:lvl1pPr>
              <a:defRPr/>
            </a:lvl1pPr>
          </a:lstStyle>
          <a:p>
            <a:pPr>
              <a:defRPr/>
            </a:pPr>
            <a:r>
              <a:rPr lang="en-US"/>
              <a:t>8-11-2009</a:t>
            </a:r>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pPr>
              <a:defRPr/>
            </a:pPr>
            <a:fld id="{BA8270B5-8383-4372-B172-0FE00C265D3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Afgeronde rechthoek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hthoek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2"/>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hthoek 14"/>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722313" y="952500"/>
            <a:ext cx="7772400" cy="1362075"/>
          </a:xfrm>
        </p:spPr>
        <p:txBody>
          <a:bodyPr/>
          <a:lstStyle>
            <a:lvl1pPr algn="l">
              <a:buNone/>
              <a:defRPr sz="4000" b="0" cap="none"/>
            </a:lvl1pPr>
          </a:lstStyle>
          <a:p>
            <a:r>
              <a:rPr lang="nl-NL" smtClean="0"/>
              <a:t>Klik om de stijl te bewerken</a:t>
            </a:r>
            <a:endParaRPr lang="en-US"/>
          </a:p>
        </p:txBody>
      </p:sp>
      <p:sp>
        <p:nvSpPr>
          <p:cNvPr id="3" name="Tijdelijke aanduiding voor tekst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nl-NL" smtClean="0"/>
              <a:t>Klik om de modelstijlen te bewerken</a:t>
            </a:r>
          </a:p>
        </p:txBody>
      </p:sp>
      <p:sp>
        <p:nvSpPr>
          <p:cNvPr id="9" name="Tijdelijke aanduiding voor datum 3"/>
          <p:cNvSpPr>
            <a:spLocks noGrp="1"/>
          </p:cNvSpPr>
          <p:nvPr>
            <p:ph type="dt" sz="half" idx="10"/>
          </p:nvPr>
        </p:nvSpPr>
        <p:spPr/>
        <p:txBody>
          <a:bodyPr/>
          <a:lstStyle>
            <a:lvl1pPr>
              <a:defRPr/>
            </a:lvl1pPr>
          </a:lstStyle>
          <a:p>
            <a:pPr>
              <a:defRPr/>
            </a:pPr>
            <a:r>
              <a:rPr lang="en-US"/>
              <a:t>8-11-2009</a:t>
            </a:r>
            <a:endParaRPr lang="nl-NL"/>
          </a:p>
        </p:txBody>
      </p:sp>
      <p:sp>
        <p:nvSpPr>
          <p:cNvPr id="10" name="Tijdelijke aanduiding voor voettekst 4"/>
          <p:cNvSpPr>
            <a:spLocks noGrp="1"/>
          </p:cNvSpPr>
          <p:nvPr>
            <p:ph type="ftr" sz="quarter" idx="11"/>
          </p:nvPr>
        </p:nvSpPr>
        <p:spPr>
          <a:xfrm>
            <a:off x="800100" y="6172200"/>
            <a:ext cx="4000500" cy="457200"/>
          </a:xfrm>
        </p:spPr>
        <p:txBody>
          <a:bodyPr/>
          <a:lstStyle>
            <a:lvl1pPr>
              <a:defRPr/>
            </a:lvl1pPr>
          </a:lstStyle>
          <a:p>
            <a:pPr>
              <a:defRPr/>
            </a:pPr>
            <a:endParaRPr lang="nl-NL"/>
          </a:p>
        </p:txBody>
      </p:sp>
      <p:sp>
        <p:nvSpPr>
          <p:cNvPr id="11" name="Tijdelijke aanduiding voor dianummer 5"/>
          <p:cNvSpPr>
            <a:spLocks noGrp="1"/>
          </p:cNvSpPr>
          <p:nvPr>
            <p:ph type="sldNum" sz="quarter" idx="12"/>
          </p:nvPr>
        </p:nvSpPr>
        <p:spPr>
          <a:xfrm>
            <a:off x="146050" y="6208713"/>
            <a:ext cx="457200" cy="457200"/>
          </a:xfrm>
        </p:spPr>
        <p:txBody>
          <a:bodyPr/>
          <a:lstStyle>
            <a:lvl1pPr>
              <a:defRPr/>
            </a:lvl1pPr>
          </a:lstStyle>
          <a:p>
            <a:pPr>
              <a:defRPr/>
            </a:pPr>
            <a:fld id="{1D9A23FA-01CD-42F8-8D82-A94A69022BB8}"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9" name="Tijdelijke aanduiding voor inhoud 8"/>
          <p:cNvSpPr>
            <a:spLocks noGrp="1"/>
          </p:cNvSpPr>
          <p:nvPr>
            <p:ph sz="quarter" idx="1"/>
          </p:nvPr>
        </p:nvSpPr>
        <p:spPr>
          <a:xfrm>
            <a:off x="914400" y="1447800"/>
            <a:ext cx="3749040" cy="45720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Tijdelijke aanduiding voor inhoud 10"/>
          <p:cNvSpPr>
            <a:spLocks noGrp="1"/>
          </p:cNvSpPr>
          <p:nvPr>
            <p:ph sz="quarter" idx="2"/>
          </p:nvPr>
        </p:nvSpPr>
        <p:spPr>
          <a:xfrm>
            <a:off x="4933950" y="1447800"/>
            <a:ext cx="3749040" cy="45720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6" name="Tijdelijke aanduiding voor voettekst 2"/>
          <p:cNvSpPr>
            <a:spLocks noGrp="1"/>
          </p:cNvSpPr>
          <p:nvPr>
            <p:ph type="ftr" sz="quarter" idx="11"/>
          </p:nvPr>
        </p:nvSpPr>
        <p:spPr/>
        <p:txBody>
          <a:bodyPr/>
          <a:lstStyle>
            <a:lvl1pPr>
              <a:defRPr/>
            </a:lvl1pPr>
          </a:lstStyle>
          <a:p>
            <a:pPr>
              <a:defRPr/>
            </a:pPr>
            <a:endParaRPr lang="nl-NL"/>
          </a:p>
        </p:txBody>
      </p:sp>
      <p:sp>
        <p:nvSpPr>
          <p:cNvPr id="7" name="Tijdelijke aanduiding voor dianummer 22"/>
          <p:cNvSpPr>
            <a:spLocks noGrp="1"/>
          </p:cNvSpPr>
          <p:nvPr>
            <p:ph type="sldNum" sz="quarter" idx="12"/>
          </p:nvPr>
        </p:nvSpPr>
        <p:spPr/>
        <p:txBody>
          <a:bodyPr/>
          <a:lstStyle>
            <a:lvl1pPr>
              <a:defRPr/>
            </a:lvl1pPr>
          </a:lstStyle>
          <a:p>
            <a:pPr>
              <a:defRPr/>
            </a:pPr>
            <a:fld id="{6529D8C2-B1C7-4859-9EE5-2B3A0898650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914400" y="273050"/>
            <a:ext cx="7772400" cy="1143000"/>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nl-NL" smtClean="0"/>
              <a:t>Klik om de modelstijlen te bewerken</a:t>
            </a:r>
          </a:p>
        </p:txBody>
      </p:sp>
      <p:sp>
        <p:nvSpPr>
          <p:cNvPr id="4" name="Tijdelijke aanduiding voor tekst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nl-NL" smtClean="0"/>
              <a:t>Klik om de modelstijlen te bewerken</a:t>
            </a:r>
          </a:p>
        </p:txBody>
      </p:sp>
      <p:sp>
        <p:nvSpPr>
          <p:cNvPr id="11" name="Tijdelijke aanduiding voor inhoud 10"/>
          <p:cNvSpPr>
            <a:spLocks noGrp="1"/>
          </p:cNvSpPr>
          <p:nvPr>
            <p:ph sz="half" idx="2"/>
          </p:nvPr>
        </p:nvSpPr>
        <p:spPr>
          <a:xfrm>
            <a:off x="914400" y="2247900"/>
            <a:ext cx="3733800" cy="3886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Tijdelijke aanduiding voor inhoud 12"/>
          <p:cNvSpPr>
            <a:spLocks noGrp="1"/>
          </p:cNvSpPr>
          <p:nvPr>
            <p:ph sz="half" idx="4"/>
          </p:nvPr>
        </p:nvSpPr>
        <p:spPr>
          <a:xfrm>
            <a:off x="4953000" y="2247900"/>
            <a:ext cx="3733800" cy="38862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8" name="Tijdelijke aanduiding voor voettekst 2"/>
          <p:cNvSpPr>
            <a:spLocks noGrp="1"/>
          </p:cNvSpPr>
          <p:nvPr>
            <p:ph type="ftr" sz="quarter" idx="11"/>
          </p:nvPr>
        </p:nvSpPr>
        <p:spPr/>
        <p:txBody>
          <a:bodyPr/>
          <a:lstStyle>
            <a:lvl1pPr>
              <a:defRPr/>
            </a:lvl1pPr>
          </a:lstStyle>
          <a:p>
            <a:pPr>
              <a:defRPr/>
            </a:pPr>
            <a:endParaRPr lang="nl-NL"/>
          </a:p>
        </p:txBody>
      </p:sp>
      <p:sp>
        <p:nvSpPr>
          <p:cNvPr id="9" name="Tijdelijke aanduiding voor dianummer 22"/>
          <p:cNvSpPr>
            <a:spLocks noGrp="1"/>
          </p:cNvSpPr>
          <p:nvPr>
            <p:ph type="sldNum" sz="quarter" idx="12"/>
          </p:nvPr>
        </p:nvSpPr>
        <p:spPr/>
        <p:txBody>
          <a:bodyPr/>
          <a:lstStyle>
            <a:lvl1pPr>
              <a:defRPr/>
            </a:lvl1pPr>
          </a:lstStyle>
          <a:p>
            <a:pPr>
              <a:defRPr/>
            </a:pPr>
            <a:fld id="{8EDD2B16-135E-48D5-919D-E51DACD516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22"/>
          <p:cNvSpPr>
            <a:spLocks noGrp="1"/>
          </p:cNvSpPr>
          <p:nvPr>
            <p:ph type="sldNum" sz="quarter" idx="12"/>
          </p:nvPr>
        </p:nvSpPr>
        <p:spPr/>
        <p:txBody>
          <a:bodyPr/>
          <a:lstStyle>
            <a:lvl1pPr>
              <a:defRPr/>
            </a:lvl1pPr>
          </a:lstStyle>
          <a:p>
            <a:pPr>
              <a:defRPr/>
            </a:pPr>
            <a:fld id="{CFAD6E1E-FB46-4C0F-B094-228C7FE12FB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3" name="Tijdelijke aanduiding voor voettekst 2"/>
          <p:cNvSpPr>
            <a:spLocks noGrp="1"/>
          </p:cNvSpPr>
          <p:nvPr>
            <p:ph type="ftr" sz="quarter" idx="11"/>
          </p:nvPr>
        </p:nvSpPr>
        <p:spPr/>
        <p:txBody>
          <a:bodyPr/>
          <a:lstStyle>
            <a:lvl1pPr>
              <a:defRPr/>
            </a:lvl1pPr>
          </a:lstStyle>
          <a:p>
            <a:pPr>
              <a:defRPr/>
            </a:pPr>
            <a:endParaRPr lang="nl-NL"/>
          </a:p>
        </p:txBody>
      </p:sp>
      <p:sp>
        <p:nvSpPr>
          <p:cNvPr id="4" name="Tijdelijke aanduiding voor dianummer 22"/>
          <p:cNvSpPr>
            <a:spLocks noGrp="1"/>
          </p:cNvSpPr>
          <p:nvPr>
            <p:ph type="sldNum" sz="quarter" idx="12"/>
          </p:nvPr>
        </p:nvSpPr>
        <p:spPr/>
        <p:txBody>
          <a:bodyPr/>
          <a:lstStyle>
            <a:lvl1pPr>
              <a:defRPr/>
            </a:lvl1pPr>
          </a:lstStyle>
          <a:p>
            <a:pPr>
              <a:defRPr/>
            </a:pPr>
            <a:fld id="{C7E5A6D0-EC68-4DFF-832E-FE613307876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Rechthoek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Afgeronde rechthoek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914400" y="273050"/>
            <a:ext cx="7772400" cy="1143000"/>
          </a:xfrm>
        </p:spPr>
        <p:txBody>
          <a:bodyPr/>
          <a:lstStyle>
            <a:lvl1pPr algn="l">
              <a:buNone/>
              <a:defRPr sz="4000" b="0"/>
            </a:lvl1pPr>
          </a:lstStyle>
          <a:p>
            <a:r>
              <a:rPr lang="nl-NL" smtClean="0"/>
              <a:t>Klik om de stijl te bewerken</a:t>
            </a:r>
            <a:endParaRPr lang="en-US"/>
          </a:p>
        </p:txBody>
      </p:sp>
      <p:sp>
        <p:nvSpPr>
          <p:cNvPr id="3" name="Tijdelijke aanduiding voor tekst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nl-NL" smtClean="0"/>
              <a:t>Klik om de modelstijlen te bewerken</a:t>
            </a:r>
          </a:p>
        </p:txBody>
      </p:sp>
      <p:sp>
        <p:nvSpPr>
          <p:cNvPr id="11" name="Tijdelijke aanduiding voor inhoud 10"/>
          <p:cNvSpPr>
            <a:spLocks noGrp="1"/>
          </p:cNvSpPr>
          <p:nvPr>
            <p:ph sz="quarter" idx="1"/>
          </p:nvPr>
        </p:nvSpPr>
        <p:spPr>
          <a:xfrm>
            <a:off x="2971800" y="1600200"/>
            <a:ext cx="5715000" cy="4495800"/>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Tijdelijke aanduiding voor datum 4"/>
          <p:cNvSpPr>
            <a:spLocks noGrp="1"/>
          </p:cNvSpPr>
          <p:nvPr>
            <p:ph type="dt" sz="half" idx="10"/>
          </p:nvPr>
        </p:nvSpPr>
        <p:spPr/>
        <p:txBody>
          <a:bodyPr/>
          <a:lstStyle>
            <a:lvl1pPr>
              <a:defRPr/>
            </a:lvl1pPr>
          </a:lstStyle>
          <a:p>
            <a:pPr>
              <a:defRPr/>
            </a:pPr>
            <a:r>
              <a:rPr lang="en-US"/>
              <a:t>8-11-2009</a:t>
            </a:r>
            <a:endParaRPr lang="nl-NL"/>
          </a:p>
        </p:txBody>
      </p:sp>
      <p:sp>
        <p:nvSpPr>
          <p:cNvPr id="8" name="Tijdelijke aanduiding voor voettekst 5"/>
          <p:cNvSpPr>
            <a:spLocks noGrp="1"/>
          </p:cNvSpPr>
          <p:nvPr>
            <p:ph type="ftr" sz="quarter" idx="11"/>
          </p:nvPr>
        </p:nvSpPr>
        <p:spPr/>
        <p:txBody>
          <a:bodyPr/>
          <a:lstStyle>
            <a:lvl1pPr>
              <a:defRPr/>
            </a:lvl1pPr>
          </a:lstStyle>
          <a:p>
            <a:pPr>
              <a:defRPr/>
            </a:pPr>
            <a:endParaRPr lang="nl-NL"/>
          </a:p>
        </p:txBody>
      </p:sp>
      <p:sp>
        <p:nvSpPr>
          <p:cNvPr id="9" name="Tijdelijke aanduiding voor dianummer 6"/>
          <p:cNvSpPr>
            <a:spLocks noGrp="1"/>
          </p:cNvSpPr>
          <p:nvPr>
            <p:ph type="sldNum" sz="quarter" idx="12"/>
          </p:nvPr>
        </p:nvSpPr>
        <p:spPr/>
        <p:txBody>
          <a:bodyPr/>
          <a:lstStyle>
            <a:lvl1pPr>
              <a:defRPr/>
            </a:lvl1pPr>
          </a:lstStyle>
          <a:p>
            <a:pPr>
              <a:defRPr/>
            </a:pPr>
            <a:fld id="{2D660242-B0F3-402F-B781-DA9D600DDD2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Rechthoek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hthoek 10"/>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914400" y="4900550"/>
            <a:ext cx="7315200" cy="522288"/>
          </a:xfrm>
        </p:spPr>
        <p:txBody>
          <a:bodyPr anchor="ctr">
            <a:noAutofit/>
          </a:bodyPr>
          <a:lstStyle>
            <a:lvl1pPr algn="l">
              <a:buNone/>
              <a:defRPr sz="2800" b="0"/>
            </a:lvl1pPr>
          </a:lstStyle>
          <a:p>
            <a:r>
              <a:rPr lang="nl-NL" smtClean="0"/>
              <a:t>Klik om de stijl te bewerken</a:t>
            </a:r>
            <a:endParaRPr lang="en-US"/>
          </a:p>
        </p:txBody>
      </p:sp>
      <p:sp>
        <p:nvSpPr>
          <p:cNvPr id="4" name="Tijdelijke aanduiding voor tekst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nl-NL" smtClean="0"/>
              <a:t>Klik om de modelstijlen te bewerken</a:t>
            </a:r>
          </a:p>
        </p:txBody>
      </p:sp>
      <p:sp>
        <p:nvSpPr>
          <p:cNvPr id="3" name="Tijdelijke aanduiding voor afbeelding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nl-NL" noProof="0" smtClean="0"/>
              <a:t>Klik op het pictogram als u een afbeelding wilt toevoegen</a:t>
            </a:r>
            <a:endParaRPr lang="en-US" noProof="0" dirty="0"/>
          </a:p>
        </p:txBody>
      </p:sp>
      <p:sp>
        <p:nvSpPr>
          <p:cNvPr id="8" name="Tijdelijke aanduiding voor datum 4"/>
          <p:cNvSpPr>
            <a:spLocks noGrp="1"/>
          </p:cNvSpPr>
          <p:nvPr>
            <p:ph type="dt" sz="half" idx="10"/>
          </p:nvPr>
        </p:nvSpPr>
        <p:spPr/>
        <p:txBody>
          <a:bodyPr/>
          <a:lstStyle>
            <a:lvl1pPr>
              <a:defRPr/>
            </a:lvl1pPr>
          </a:lstStyle>
          <a:p>
            <a:pPr>
              <a:defRPr/>
            </a:pPr>
            <a:r>
              <a:rPr lang="en-US"/>
              <a:t>8-11-2009</a:t>
            </a:r>
            <a:endParaRPr lang="nl-NL"/>
          </a:p>
        </p:txBody>
      </p:sp>
      <p:sp>
        <p:nvSpPr>
          <p:cNvPr id="9" name="Tijdelijke aanduiding voor voettekst 5"/>
          <p:cNvSpPr>
            <a:spLocks noGrp="1"/>
          </p:cNvSpPr>
          <p:nvPr>
            <p:ph type="ftr" sz="quarter" idx="11"/>
          </p:nvPr>
        </p:nvSpPr>
        <p:spPr>
          <a:xfrm>
            <a:off x="914400" y="6172200"/>
            <a:ext cx="3886200" cy="457200"/>
          </a:xfrm>
        </p:spPr>
        <p:txBody>
          <a:bodyPr/>
          <a:lstStyle>
            <a:lvl1pPr>
              <a:defRPr/>
            </a:lvl1pPr>
          </a:lstStyle>
          <a:p>
            <a:pPr>
              <a:defRPr/>
            </a:pPr>
            <a:endParaRPr lang="nl-NL"/>
          </a:p>
        </p:txBody>
      </p:sp>
      <p:sp>
        <p:nvSpPr>
          <p:cNvPr id="10" name="Tijdelijke aanduiding voor dianummer 6"/>
          <p:cNvSpPr>
            <a:spLocks noGrp="1"/>
          </p:cNvSpPr>
          <p:nvPr>
            <p:ph type="sldNum" sz="quarter" idx="12"/>
          </p:nvPr>
        </p:nvSpPr>
        <p:spPr>
          <a:xfrm>
            <a:off x="146050" y="6208713"/>
            <a:ext cx="457200" cy="457200"/>
          </a:xfrm>
        </p:spPr>
        <p:txBody>
          <a:bodyPr/>
          <a:lstStyle>
            <a:lvl1pPr>
              <a:defRPr/>
            </a:lvl1pPr>
          </a:lstStyle>
          <a:p>
            <a:pPr>
              <a:defRPr/>
            </a:pPr>
            <a:fld id="{A2EDB492-86B6-4871-AD9B-7B81DA11FE2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Afgeronde rechthoek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jdelijke aanduiding voor titel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nl-NL" smtClean="0"/>
              <a:t>Klik om de stijl te bewerken</a:t>
            </a:r>
            <a:endParaRPr lang="en-US" smtClean="0"/>
          </a:p>
        </p:txBody>
      </p:sp>
      <p:sp>
        <p:nvSpPr>
          <p:cNvPr id="1029" name="Tijdelijke aanduiding voor tekst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smtClean="0"/>
          </a:p>
        </p:txBody>
      </p:sp>
      <p:sp>
        <p:nvSpPr>
          <p:cNvPr id="14" name="Tijdelijke aanduiding voor datum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a:t>8-11-2009</a:t>
            </a:r>
            <a:endParaRPr lang="nl-NL"/>
          </a:p>
        </p:txBody>
      </p:sp>
      <p:sp>
        <p:nvSpPr>
          <p:cNvPr id="3" name="Tijdelijke aanduiding voor voettekst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nl-NL"/>
          </a:p>
        </p:txBody>
      </p:sp>
      <p:sp>
        <p:nvSpPr>
          <p:cNvPr id="23" name="Tijdelijke aanduiding voor dianumm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504CBBD5-F681-4301-A210-3F7A2C0E5D3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84" r:id="rId1"/>
    <p:sldLayoutId id="2147484085" r:id="rId2"/>
    <p:sldLayoutId id="2147484086" r:id="rId3"/>
    <p:sldLayoutId id="2147484078" r:id="rId4"/>
    <p:sldLayoutId id="2147484079" r:id="rId5"/>
    <p:sldLayoutId id="2147484080" r:id="rId6"/>
    <p:sldLayoutId id="2147484081" r:id="rId7"/>
    <p:sldLayoutId id="2147484087" r:id="rId8"/>
    <p:sldLayoutId id="2147484088" r:id="rId9"/>
    <p:sldLayoutId id="2147484082" r:id="rId10"/>
    <p:sldLayoutId id="2147484083"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C0E5AF"/>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FEB80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FEB80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omments" Target="../comments/commen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comments" Target="../comments/commen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comments" Target="../comments/commen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comments" Target="../comments/commen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comments" Target="../comments/commen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3"/>
          <p:cNvSpPr>
            <a:spLocks noGrp="1"/>
          </p:cNvSpPr>
          <p:nvPr>
            <p:ph type="subTitle" idx="1"/>
          </p:nvPr>
        </p:nvSpPr>
        <p:spPr/>
        <p:txBody>
          <a:bodyPr/>
          <a:lstStyle/>
          <a:p>
            <a:pPr eaLnBrk="1" hangingPunct="1"/>
            <a:endParaRPr lang="nl-NL" smtClean="0">
              <a:cs typeface="Arial" charset="0"/>
            </a:endParaRPr>
          </a:p>
        </p:txBody>
      </p:sp>
      <p:sp>
        <p:nvSpPr>
          <p:cNvPr id="7171" name="Rectangle 2"/>
          <p:cNvSpPr>
            <a:spLocks noGrp="1" noChangeArrowheads="1"/>
          </p:cNvSpPr>
          <p:nvPr>
            <p:ph type="ctrTitle"/>
          </p:nvPr>
        </p:nvSpPr>
        <p:spPr>
          <a:xfrm>
            <a:off x="762000" y="1295400"/>
            <a:ext cx="8043863" cy="2260600"/>
          </a:xfrm>
        </p:spPr>
        <p:txBody>
          <a:bodyPr/>
          <a:lstStyle/>
          <a:p>
            <a:pPr eaLnBrk="1" hangingPunct="1"/>
            <a:r>
              <a:rPr smtClean="0"/>
              <a:t>HOL, Part 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a:xfrm>
            <a:off x="500063" y="274638"/>
            <a:ext cx="8358187" cy="796925"/>
          </a:xfrm>
        </p:spPr>
        <p:txBody>
          <a:bodyPr/>
          <a:lstStyle/>
          <a:p>
            <a:pPr eaLnBrk="1" hangingPunct="1"/>
            <a:r>
              <a:rPr lang="nl-NL" smtClean="0"/>
              <a:t>Some other (derived) laws</a:t>
            </a:r>
            <a:endParaRPr lang="en-US" smtClean="0"/>
          </a:p>
        </p:txBody>
      </p:sp>
      <p:sp>
        <p:nvSpPr>
          <p:cNvPr id="18435" name="Tijdelijke aanduiding voor inhoud 2"/>
          <p:cNvSpPr>
            <a:spLocks noGrp="1"/>
          </p:cNvSpPr>
          <p:nvPr>
            <p:ph sz="quarter" idx="1"/>
          </p:nvPr>
        </p:nvSpPr>
        <p:spPr>
          <a:xfrm>
            <a:off x="500063" y="1447800"/>
            <a:ext cx="8358187" cy="4572000"/>
          </a:xfrm>
        </p:spPr>
        <p:txBody>
          <a:bodyPr/>
          <a:lstStyle/>
          <a:p>
            <a:pPr eaLnBrk="1" hangingPunct="1"/>
            <a:r>
              <a:rPr lang="en-US" sz="2800" dirty="0">
                <a:cs typeface="Arial" charset="0"/>
                <a:sym typeface="Symbol" pitchFamily="18" charset="2"/>
              </a:rPr>
              <a:t>⟼</a:t>
            </a:r>
            <a:r>
              <a:rPr lang="nl-NL" dirty="0" smtClean="0"/>
              <a:t> </a:t>
            </a:r>
            <a:r>
              <a:rPr lang="nl-NL" dirty="0" err="1" smtClean="0"/>
              <a:t>itself</a:t>
            </a:r>
            <a:r>
              <a:rPr lang="nl-NL" dirty="0" smtClean="0"/>
              <a:t> is </a:t>
            </a:r>
            <a:r>
              <a:rPr lang="nl-NL" dirty="0" err="1" smtClean="0"/>
              <a:t>relf</a:t>
            </a:r>
            <a:r>
              <a:rPr lang="nl-NL" dirty="0" smtClean="0"/>
              <a:t>, trans, </a:t>
            </a:r>
            <a:r>
              <a:rPr lang="nl-NL" dirty="0" err="1" smtClean="0"/>
              <a:t>and</a:t>
            </a:r>
            <a:r>
              <a:rPr lang="nl-NL" dirty="0" smtClean="0"/>
              <a:t> </a:t>
            </a:r>
            <a:r>
              <a:rPr lang="nl-NL" dirty="0" err="1" smtClean="0"/>
              <a:t>disj</a:t>
            </a:r>
            <a:r>
              <a:rPr lang="nl-NL" dirty="0" smtClean="0"/>
              <a:t>.</a:t>
            </a:r>
          </a:p>
          <a:p>
            <a:pPr eaLnBrk="1" hangingPunct="1"/>
            <a:r>
              <a:rPr lang="nl-NL" dirty="0" err="1" smtClean="0"/>
              <a:t>Progress</a:t>
            </a:r>
            <a:r>
              <a:rPr lang="nl-NL" dirty="0" smtClean="0"/>
              <a:t> – Safety </a:t>
            </a:r>
          </a:p>
          <a:p>
            <a:pPr eaLnBrk="1" hangingPunct="1"/>
            <a:endParaRPr lang="nl-NL" dirty="0" smtClean="0"/>
          </a:p>
          <a:p>
            <a:pPr eaLnBrk="1" hangingPunct="1"/>
            <a:endParaRPr lang="nl-NL" dirty="0" smtClean="0"/>
          </a:p>
          <a:p>
            <a:pPr eaLnBrk="1" hangingPunct="1"/>
            <a:endParaRPr lang="nl-NL" dirty="0" smtClean="0"/>
          </a:p>
          <a:p>
            <a:pPr eaLnBrk="1" hangingPunct="1"/>
            <a:endParaRPr lang="nl-NL" dirty="0" smtClean="0"/>
          </a:p>
          <a:p>
            <a:pPr eaLnBrk="1" hangingPunct="1"/>
            <a:r>
              <a:rPr lang="nl-NL" dirty="0" err="1" smtClean="0"/>
              <a:t>Bounded</a:t>
            </a:r>
            <a:r>
              <a:rPr lang="nl-NL" dirty="0" smtClean="0"/>
              <a:t> </a:t>
            </a:r>
            <a:r>
              <a:rPr lang="nl-NL" dirty="0" err="1" smtClean="0"/>
              <a:t>progress</a:t>
            </a:r>
            <a:r>
              <a:rPr lang="nl-NL" dirty="0" smtClean="0"/>
              <a:t/>
            </a:r>
            <a:br>
              <a:rPr lang="nl-NL" dirty="0" smtClean="0"/>
            </a:br>
            <a:r>
              <a:rPr lang="nl-NL" dirty="0" smtClean="0"/>
              <a:t/>
            </a:r>
            <a:br>
              <a:rPr lang="nl-NL" dirty="0" smtClean="0"/>
            </a:br>
            <a:endParaRPr lang="en-US" dirty="0" smtClean="0"/>
          </a:p>
        </p:txBody>
      </p:sp>
      <p:sp>
        <p:nvSpPr>
          <p:cNvPr id="4" name="Tijdelijke aanduiding voor dianummer 3"/>
          <p:cNvSpPr>
            <a:spLocks noGrp="1"/>
          </p:cNvSpPr>
          <p:nvPr>
            <p:ph type="sldNum" sz="quarter" idx="12"/>
          </p:nvPr>
        </p:nvSpPr>
        <p:spPr/>
        <p:txBody>
          <a:bodyPr/>
          <a:lstStyle/>
          <a:p>
            <a:pPr>
              <a:defRPr/>
            </a:pPr>
            <a:fld id="{E6E0E390-1CC8-4733-8B3A-17A35E0975D9}" type="slidenum">
              <a:rPr lang="en-US" smtClean="0"/>
              <a:pPr>
                <a:defRPr/>
              </a:pPr>
              <a:t>10</a:t>
            </a:fld>
            <a:endParaRPr lang="en-US"/>
          </a:p>
        </p:txBody>
      </p:sp>
      <p:sp>
        <p:nvSpPr>
          <p:cNvPr id="5" name="Tekstvak 4"/>
          <p:cNvSpPr txBox="1"/>
          <p:nvPr/>
        </p:nvSpPr>
        <p:spPr>
          <a:xfrm>
            <a:off x="1954307" y="2689413"/>
            <a:ext cx="4083169" cy="1200329"/>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nl-NL" sz="2400" b="0" i="1" dirty="0"/>
              <a:t>p</a:t>
            </a:r>
            <a:r>
              <a:rPr lang="nl-NL" sz="2400" b="0" dirty="0"/>
              <a:t> </a:t>
            </a:r>
            <a:r>
              <a:rPr lang="en-US" dirty="0" smtClean="0">
                <a:cs typeface="Arial" charset="0"/>
                <a:sym typeface="Symbol" pitchFamily="18" charset="2"/>
              </a:rPr>
              <a:t>⟼</a:t>
            </a:r>
            <a:r>
              <a:rPr lang="nl-NL" sz="2400" b="0" dirty="0" smtClean="0">
                <a:sym typeface="Symbol"/>
              </a:rPr>
              <a:t> </a:t>
            </a:r>
            <a:r>
              <a:rPr lang="nl-NL" sz="2400" b="0" i="1" dirty="0">
                <a:sym typeface="Symbol"/>
              </a:rPr>
              <a:t>q</a:t>
            </a:r>
            <a:r>
              <a:rPr lang="nl-NL" sz="2400" b="0" dirty="0">
                <a:sym typeface="Symbol"/>
              </a:rPr>
              <a:t>    ,   </a:t>
            </a:r>
            <a:r>
              <a:rPr lang="nl-NL" sz="2400" b="0" i="1" dirty="0">
                <a:sym typeface="Symbol"/>
              </a:rPr>
              <a:t>a</a:t>
            </a:r>
            <a:r>
              <a:rPr lang="nl-NL" sz="2400" b="0" dirty="0">
                <a:sym typeface="Symbol"/>
              </a:rPr>
              <a:t>  </a:t>
            </a:r>
            <a:r>
              <a:rPr lang="nl-NL" sz="2400" b="1" dirty="0" err="1">
                <a:sym typeface="Symbol"/>
              </a:rPr>
              <a:t>unless</a:t>
            </a:r>
            <a:r>
              <a:rPr lang="nl-NL" sz="2400" b="0" dirty="0">
                <a:sym typeface="Symbol"/>
              </a:rPr>
              <a:t> </a:t>
            </a:r>
            <a:r>
              <a:rPr lang="nl-NL" sz="2400" b="0" i="1" dirty="0">
                <a:sym typeface="Symbol"/>
              </a:rPr>
              <a:t>b</a:t>
            </a:r>
          </a:p>
          <a:p>
            <a:pPr algn="ctr">
              <a:defRPr/>
            </a:pPr>
            <a:r>
              <a:rPr lang="nl-NL" sz="2400" b="0" dirty="0">
                <a:sym typeface="Symbol"/>
              </a:rPr>
              <a:t>--------------------------------------</a:t>
            </a:r>
          </a:p>
          <a:p>
            <a:pPr algn="ctr">
              <a:defRPr/>
            </a:pPr>
            <a:r>
              <a:rPr lang="nl-NL" sz="2400" b="0" i="1" dirty="0"/>
              <a:t>p </a:t>
            </a:r>
            <a:r>
              <a:rPr lang="nl-NL" sz="2400" b="0" dirty="0"/>
              <a:t>/\ </a:t>
            </a:r>
            <a:r>
              <a:rPr lang="nl-NL" sz="2400" b="0" i="1" dirty="0"/>
              <a:t>a</a:t>
            </a:r>
            <a:r>
              <a:rPr lang="nl-NL" sz="2400" b="0" dirty="0"/>
              <a:t> </a:t>
            </a:r>
            <a:r>
              <a:rPr lang="nl-NL" sz="2400" b="0" dirty="0" smtClean="0"/>
              <a:t> </a:t>
            </a:r>
            <a:r>
              <a:rPr lang="en-US" dirty="0" smtClean="0">
                <a:cs typeface="Arial" charset="0"/>
                <a:sym typeface="Symbol" pitchFamily="18" charset="2"/>
              </a:rPr>
              <a:t>⟼</a:t>
            </a:r>
            <a:r>
              <a:rPr lang="nl-NL" sz="2400" b="0" dirty="0" smtClean="0">
                <a:sym typeface="Symbol"/>
              </a:rPr>
              <a:t>   </a:t>
            </a:r>
            <a:r>
              <a:rPr lang="nl-NL" sz="2400" b="0" dirty="0">
                <a:sym typeface="Symbol"/>
              </a:rPr>
              <a:t>(</a:t>
            </a:r>
            <a:r>
              <a:rPr lang="nl-NL" sz="2400" b="0" i="1" dirty="0">
                <a:sym typeface="Symbol"/>
              </a:rPr>
              <a:t>q </a:t>
            </a:r>
            <a:r>
              <a:rPr lang="nl-NL" sz="2400" b="0" dirty="0">
                <a:sym typeface="Symbol"/>
              </a:rPr>
              <a:t>/\ </a:t>
            </a:r>
            <a:r>
              <a:rPr lang="nl-NL" sz="2400" b="0" i="1" dirty="0">
                <a:sym typeface="Symbol"/>
              </a:rPr>
              <a:t>a</a:t>
            </a:r>
            <a:r>
              <a:rPr lang="nl-NL" sz="2400" b="0" dirty="0">
                <a:sym typeface="Symbol"/>
              </a:rPr>
              <a:t>) \/  </a:t>
            </a:r>
            <a:r>
              <a:rPr lang="nl-NL" sz="2400" b="0" i="1" dirty="0">
                <a:sym typeface="Symbol"/>
              </a:rPr>
              <a:t>b</a:t>
            </a:r>
            <a:endParaRPr lang="en-US" sz="2400" b="0" i="1" dirty="0"/>
          </a:p>
        </p:txBody>
      </p:sp>
      <p:sp>
        <p:nvSpPr>
          <p:cNvPr id="6" name="Tekstvak 5"/>
          <p:cNvSpPr txBox="1"/>
          <p:nvPr/>
        </p:nvSpPr>
        <p:spPr>
          <a:xfrm>
            <a:off x="851649" y="5154707"/>
            <a:ext cx="5622052" cy="1200329"/>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nl-NL" sz="2400" b="0" i="1" dirty="0"/>
              <a:t>p</a:t>
            </a:r>
            <a:r>
              <a:rPr lang="nl-NL" sz="2400" b="0" dirty="0"/>
              <a:t> /\ </a:t>
            </a:r>
            <a:r>
              <a:rPr lang="nl-NL" sz="2400" b="0" i="1" dirty="0"/>
              <a:t>m</a:t>
            </a:r>
            <a:r>
              <a:rPr lang="nl-NL" sz="2400" b="0" dirty="0"/>
              <a:t>=</a:t>
            </a:r>
            <a:r>
              <a:rPr lang="nl-NL" sz="2400" b="0" i="1" dirty="0"/>
              <a:t>C</a:t>
            </a:r>
            <a:r>
              <a:rPr lang="nl-NL" sz="2400" b="0" dirty="0"/>
              <a:t> </a:t>
            </a:r>
            <a:r>
              <a:rPr lang="nl-NL" sz="2400" b="0" dirty="0" smtClean="0"/>
              <a:t> </a:t>
            </a:r>
            <a:r>
              <a:rPr lang="en-US" dirty="0" smtClean="0">
                <a:cs typeface="Arial" charset="0"/>
                <a:sym typeface="Symbol" pitchFamily="18" charset="2"/>
              </a:rPr>
              <a:t>⟼</a:t>
            </a:r>
            <a:r>
              <a:rPr lang="nl-NL" sz="2400" b="0" dirty="0" smtClean="0">
                <a:sym typeface="Symbol"/>
              </a:rPr>
              <a:t>   </a:t>
            </a:r>
            <a:r>
              <a:rPr lang="nl-NL" sz="2400" b="0" dirty="0">
                <a:sym typeface="Symbol"/>
              </a:rPr>
              <a:t>(</a:t>
            </a:r>
            <a:r>
              <a:rPr lang="nl-NL" sz="2400" b="0" i="1" dirty="0">
                <a:sym typeface="Symbol"/>
              </a:rPr>
              <a:t>p</a:t>
            </a:r>
            <a:r>
              <a:rPr lang="nl-NL" sz="2400" b="0" dirty="0">
                <a:sym typeface="Symbol"/>
              </a:rPr>
              <a:t> /\ </a:t>
            </a:r>
            <a:r>
              <a:rPr lang="nl-NL" sz="2400" b="0" i="1" dirty="0">
                <a:sym typeface="Symbol"/>
              </a:rPr>
              <a:t>m</a:t>
            </a:r>
            <a:r>
              <a:rPr lang="nl-NL" sz="2400" b="0" dirty="0">
                <a:sym typeface="Symbol"/>
              </a:rPr>
              <a:t>&lt;</a:t>
            </a:r>
            <a:r>
              <a:rPr lang="nl-NL" sz="2400" b="0" i="1" dirty="0">
                <a:sym typeface="Symbol"/>
              </a:rPr>
              <a:t>C</a:t>
            </a:r>
            <a:r>
              <a:rPr lang="nl-NL" sz="2400" b="0" dirty="0">
                <a:sym typeface="Symbol"/>
              </a:rPr>
              <a:t>)  \/  </a:t>
            </a:r>
            <a:r>
              <a:rPr lang="nl-NL" sz="2400" b="0" i="1" dirty="0">
                <a:sym typeface="Symbol"/>
              </a:rPr>
              <a:t>q</a:t>
            </a:r>
            <a:r>
              <a:rPr lang="nl-NL" sz="2400" b="0" dirty="0">
                <a:sym typeface="Symbol"/>
              </a:rPr>
              <a:t>   </a:t>
            </a:r>
          </a:p>
          <a:p>
            <a:pPr algn="ctr">
              <a:defRPr/>
            </a:pPr>
            <a:r>
              <a:rPr lang="nl-NL" sz="2400" b="0" dirty="0">
                <a:sym typeface="Symbol"/>
              </a:rPr>
              <a:t>----------------------------------------------------</a:t>
            </a:r>
          </a:p>
          <a:p>
            <a:pPr algn="ctr">
              <a:defRPr/>
            </a:pPr>
            <a:r>
              <a:rPr lang="nl-NL" sz="2400" b="0" i="1" dirty="0" smtClean="0"/>
              <a:t>p </a:t>
            </a:r>
            <a:r>
              <a:rPr lang="nl-NL" sz="2400" b="0" dirty="0" smtClean="0"/>
              <a:t> </a:t>
            </a:r>
            <a:r>
              <a:rPr lang="en-US" dirty="0">
                <a:cs typeface="Arial" charset="0"/>
                <a:sym typeface="Symbol" pitchFamily="18" charset="2"/>
              </a:rPr>
              <a:t>⟼</a:t>
            </a:r>
            <a:r>
              <a:rPr lang="nl-NL" sz="2400" b="0" dirty="0" smtClean="0">
                <a:sym typeface="Symbol"/>
              </a:rPr>
              <a:t>  </a:t>
            </a:r>
            <a:r>
              <a:rPr lang="nl-NL" sz="2400" b="0" i="1" dirty="0">
                <a:sym typeface="Symbol"/>
              </a:rPr>
              <a:t>q</a:t>
            </a:r>
            <a:endParaRPr lang="en-US" sz="2400" b="0" i="1" dirty="0"/>
          </a:p>
        </p:txBody>
      </p:sp>
      <p:sp>
        <p:nvSpPr>
          <p:cNvPr id="7" name="Tekstvak 6"/>
          <p:cNvSpPr txBox="1"/>
          <p:nvPr/>
        </p:nvSpPr>
        <p:spPr>
          <a:xfrm>
            <a:off x="6570923" y="5486401"/>
            <a:ext cx="2147776" cy="5847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buFont typeface="Arial" pitchFamily="34" charset="0"/>
              <a:buChar char="•"/>
              <a:defRPr/>
            </a:pPr>
            <a:r>
              <a:rPr lang="en-US" sz="1600" b="0" dirty="0"/>
              <a:t> 0 </a:t>
            </a:r>
            <a:r>
              <a:rPr lang="en-US" sz="1600" b="0" dirty="0" smtClean="0">
                <a:sym typeface="Symbol"/>
              </a:rPr>
              <a:t></a:t>
            </a:r>
            <a:r>
              <a:rPr lang="en-US" sz="1600" b="0" dirty="0" smtClean="0"/>
              <a:t> </a:t>
            </a:r>
            <a:r>
              <a:rPr lang="en-US" sz="1600" b="0" i="1" dirty="0"/>
              <a:t>m holds </a:t>
            </a:r>
            <a:r>
              <a:rPr lang="en-US" sz="1600" b="0" dirty="0" err="1"/>
              <a:t>innitially</a:t>
            </a:r>
            <a:endParaRPr lang="en-US" sz="1600" b="0" dirty="0"/>
          </a:p>
          <a:p>
            <a:pPr>
              <a:buFont typeface="Arial" pitchFamily="34" charset="0"/>
              <a:buChar char="•"/>
              <a:defRPr/>
            </a:pPr>
            <a:r>
              <a:rPr lang="en-US" sz="1600" b="0" dirty="0"/>
              <a:t> 0 </a:t>
            </a:r>
            <a:r>
              <a:rPr lang="en-US" sz="1600" dirty="0" smtClean="0">
                <a:sym typeface="Symbol"/>
              </a:rPr>
              <a:t></a:t>
            </a:r>
            <a:r>
              <a:rPr lang="en-US" sz="1600" b="0" dirty="0" smtClean="0"/>
              <a:t> </a:t>
            </a:r>
            <a:r>
              <a:rPr lang="en-US" sz="1600" b="0" i="1" dirty="0"/>
              <a:t>m</a:t>
            </a:r>
            <a:r>
              <a:rPr lang="en-US" sz="1600" b="0" dirty="0"/>
              <a:t> </a:t>
            </a:r>
            <a:r>
              <a:rPr lang="en-US" sz="1600" dirty="0"/>
              <a:t>unless</a:t>
            </a:r>
            <a:r>
              <a:rPr lang="en-US" sz="1600" b="0" dirty="0"/>
              <a:t> false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500034" y="1431758"/>
            <a:ext cx="8358246" cy="4572000"/>
          </a:xfrm>
        </p:spPr>
        <p:txBody>
          <a:bodyPr/>
          <a:lstStyle/>
          <a:p>
            <a:r>
              <a:rPr lang="en-US" dirty="0" smtClean="0"/>
              <a:t>Consider this program, with x</a:t>
            </a:r>
            <a:r>
              <a:rPr lang="en-US" dirty="0" smtClean="0">
                <a:sym typeface="Symbol"/>
              </a:rPr>
              <a:t>3 as initial predicate:</a:t>
            </a:r>
          </a:p>
          <a:p>
            <a:endParaRPr lang="en-US" dirty="0" smtClean="0">
              <a:sym typeface="Symbol"/>
            </a:endParaRPr>
          </a:p>
          <a:p>
            <a:endParaRPr lang="en-US" dirty="0" smtClean="0">
              <a:sym typeface="Symbol"/>
            </a:endParaRPr>
          </a:p>
          <a:p>
            <a:endParaRPr lang="en-US" dirty="0" smtClean="0">
              <a:sym typeface="Symbol"/>
            </a:endParaRPr>
          </a:p>
          <a:p>
            <a:endParaRPr lang="en-US" dirty="0" smtClean="0">
              <a:sym typeface="Symbol"/>
            </a:endParaRPr>
          </a:p>
          <a:p>
            <a:r>
              <a:rPr lang="en-US" dirty="0" smtClean="0">
                <a:sym typeface="Symbol"/>
              </a:rPr>
              <a:t>Notice it has infinite state space.</a:t>
            </a:r>
          </a:p>
          <a:p>
            <a:r>
              <a:rPr lang="en-US" dirty="0" smtClean="0">
                <a:sym typeface="Symbol"/>
              </a:rPr>
              <a:t>Proof of: </a:t>
            </a:r>
            <a:r>
              <a:rPr lang="en-US" b="1" dirty="0" smtClean="0">
                <a:sym typeface="Symbol"/>
              </a:rPr>
              <a:t>true</a:t>
            </a:r>
            <a:r>
              <a:rPr lang="en-US" dirty="0" smtClean="0">
                <a:sym typeface="Symbol"/>
              </a:rPr>
              <a:t> </a:t>
            </a:r>
            <a:r>
              <a:rPr lang="en-US" sz="2800" dirty="0">
                <a:cs typeface="Arial" charset="0"/>
                <a:sym typeface="Symbol" pitchFamily="18" charset="2"/>
              </a:rPr>
              <a:t>⟼</a:t>
            </a:r>
            <a:r>
              <a:rPr lang="en-US" dirty="0" smtClean="0">
                <a:sym typeface="Symbol"/>
              </a:rPr>
              <a:t> x=0</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11</a:t>
            </a:fld>
            <a:endParaRPr lang="en-US"/>
          </a:p>
        </p:txBody>
      </p:sp>
      <p:sp>
        <p:nvSpPr>
          <p:cNvPr id="5" name="TextBox 4"/>
          <p:cNvSpPr txBox="1"/>
          <p:nvPr/>
        </p:nvSpPr>
        <p:spPr>
          <a:xfrm>
            <a:off x="1401288" y="2185059"/>
            <a:ext cx="3164649" cy="1384995"/>
          </a:xfrm>
          <a:prstGeom prst="rect">
            <a:avLst/>
          </a:prstGeom>
          <a:noFill/>
        </p:spPr>
        <p:txBody>
          <a:bodyPr wrap="none" rtlCol="0">
            <a:spAutoFit/>
          </a:bodyPr>
          <a:lstStyle/>
          <a:p>
            <a:r>
              <a:rPr lang="en-US" sz="2800" dirty="0" smtClean="0"/>
              <a:t>    x&lt;3  </a:t>
            </a:r>
            <a:r>
              <a:rPr lang="en-US" sz="2800" dirty="0" smtClean="0">
                <a:sym typeface="Symbol"/>
              </a:rPr>
              <a:t>  x := x+1</a:t>
            </a:r>
          </a:p>
          <a:p>
            <a:r>
              <a:rPr lang="en-US" sz="2800" dirty="0">
                <a:sym typeface="Symbol"/>
              </a:rPr>
              <a:t>⫿</a:t>
            </a:r>
            <a:r>
              <a:rPr lang="en-US" sz="2800" dirty="0" smtClean="0">
                <a:sym typeface="Symbol"/>
              </a:rPr>
              <a:t>  x&lt;3     x := x+2</a:t>
            </a:r>
          </a:p>
          <a:p>
            <a:r>
              <a:rPr lang="en-US" sz="2800" dirty="0">
                <a:sym typeface="Symbol"/>
              </a:rPr>
              <a:t>⫿  </a:t>
            </a:r>
            <a:r>
              <a:rPr lang="en-US" sz="2800" dirty="0" smtClean="0">
                <a:sym typeface="Symbol"/>
              </a:rPr>
              <a:t>x3     x := 0</a:t>
            </a:r>
            <a:endParaRPr lang="en-US" sz="2800" dirty="0"/>
          </a:p>
        </p:txBody>
      </p:sp>
      <p:sp>
        <p:nvSpPr>
          <p:cNvPr id="6" name="TextBox 5"/>
          <p:cNvSpPr txBox="1"/>
          <p:nvPr/>
        </p:nvSpPr>
        <p:spPr>
          <a:xfrm>
            <a:off x="1294410" y="4524499"/>
            <a:ext cx="4784515" cy="1938992"/>
          </a:xfrm>
          <a:prstGeom prst="rect">
            <a:avLst/>
          </a:prstGeom>
          <a:noFill/>
        </p:spPr>
        <p:txBody>
          <a:bodyPr wrap="none" rtlCol="0">
            <a:spAutoFit/>
          </a:bodyPr>
          <a:lstStyle/>
          <a:p>
            <a:pPr marL="457200" indent="-457200"/>
            <a:endParaRPr lang="en-US" dirty="0" smtClean="0"/>
          </a:p>
          <a:p>
            <a:pPr marL="457200" indent="-457200">
              <a:buFontTx/>
              <a:buAutoNum type="arabicParenBoth"/>
            </a:pPr>
            <a:r>
              <a:rPr lang="en-US" dirty="0" smtClean="0"/>
              <a:t>4-x = C   </a:t>
            </a:r>
            <a:r>
              <a:rPr lang="en-US" b="1" dirty="0" smtClean="0"/>
              <a:t>ensures</a:t>
            </a:r>
            <a:r>
              <a:rPr lang="en-US" dirty="0" smtClean="0">
                <a:sym typeface="Symbol"/>
              </a:rPr>
              <a:t>   4-x&lt;C  \/  x=0</a:t>
            </a:r>
            <a:endParaRPr lang="en-US" dirty="0" smtClean="0"/>
          </a:p>
          <a:p>
            <a:pPr marL="457200" indent="-457200">
              <a:buAutoNum type="arabicParenBoth"/>
            </a:pPr>
            <a:r>
              <a:rPr lang="en-US" dirty="0" smtClean="0"/>
              <a:t>4-x = C </a:t>
            </a:r>
            <a:r>
              <a:rPr lang="en-US" dirty="0">
                <a:cs typeface="Arial" charset="0"/>
                <a:sym typeface="Symbol" pitchFamily="18" charset="2"/>
              </a:rPr>
              <a:t>⟼</a:t>
            </a:r>
            <a:r>
              <a:rPr lang="en-US" dirty="0" smtClean="0">
                <a:sym typeface="Symbol"/>
              </a:rPr>
              <a:t>  4-x&lt;C  \/  x=0</a:t>
            </a:r>
          </a:p>
          <a:p>
            <a:pPr marL="457200" indent="-457200">
              <a:buAutoNum type="arabicParenBoth"/>
            </a:pPr>
            <a:r>
              <a:rPr lang="en-US" dirty="0" smtClean="0"/>
              <a:t>4-x </a:t>
            </a:r>
            <a:r>
              <a:rPr lang="en-US" dirty="0" smtClean="0">
                <a:sym typeface="Symbol"/>
              </a:rPr>
              <a:t> 0  </a:t>
            </a:r>
            <a:r>
              <a:rPr lang="en-US" b="1" dirty="0" smtClean="0">
                <a:sym typeface="Symbol"/>
              </a:rPr>
              <a:t>unless</a:t>
            </a:r>
            <a:r>
              <a:rPr lang="en-US" dirty="0" smtClean="0">
                <a:sym typeface="Symbol"/>
              </a:rPr>
              <a:t>  </a:t>
            </a:r>
            <a:r>
              <a:rPr lang="en-US" b="1" dirty="0" smtClean="0">
                <a:sym typeface="Symbol"/>
              </a:rPr>
              <a:t>false</a:t>
            </a:r>
          </a:p>
          <a:p>
            <a:pPr marL="457200" indent="-457200">
              <a:buAutoNum type="arabicParenBoth"/>
            </a:pPr>
            <a:r>
              <a:rPr lang="en-US" b="1" dirty="0" smtClean="0">
                <a:sym typeface="Symbol"/>
              </a:rPr>
              <a:t>true</a:t>
            </a:r>
            <a:r>
              <a:rPr lang="en-US" dirty="0" smtClean="0">
                <a:sym typeface="Symbol"/>
              </a:rPr>
              <a:t> </a:t>
            </a:r>
            <a:r>
              <a:rPr lang="en-US" dirty="0">
                <a:cs typeface="Arial" charset="0"/>
                <a:sym typeface="Symbol" pitchFamily="18" charset="2"/>
              </a:rPr>
              <a:t>⟼</a:t>
            </a:r>
            <a:r>
              <a:rPr lang="en-US" dirty="0" smtClean="0">
                <a:sym typeface="Symbol"/>
              </a:rPr>
              <a:t>   x=0</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UNITY Logic</a:t>
            </a:r>
            <a:endParaRPr lang="en-US" dirty="0"/>
          </a:p>
        </p:txBody>
      </p:sp>
      <p:sp>
        <p:nvSpPr>
          <p:cNvPr id="3" name="Content Placeholder 2"/>
          <p:cNvSpPr>
            <a:spLocks noGrp="1"/>
          </p:cNvSpPr>
          <p:nvPr>
            <p:ph sz="quarter" idx="1"/>
          </p:nvPr>
        </p:nvSpPr>
        <p:spPr/>
        <p:txBody>
          <a:bodyPr/>
          <a:lstStyle/>
          <a:p>
            <a:r>
              <a:rPr lang="en-US" dirty="0" smtClean="0"/>
              <a:t>For example, this “proof rule” (actually definition) of </a:t>
            </a:r>
            <a:r>
              <a:rPr lang="en-US" b="1" dirty="0" smtClean="0"/>
              <a:t>unless</a:t>
            </a:r>
            <a:r>
              <a:rPr lang="en-US" dirty="0" smtClean="0"/>
              <a:t>:</a:t>
            </a:r>
            <a:br>
              <a:rPr lang="en-US" dirty="0" smtClean="0"/>
            </a:br>
            <a:r>
              <a:rPr lang="en-US" dirty="0" smtClean="0"/>
              <a:t/>
            </a:r>
            <a:br>
              <a:rPr lang="en-US" dirty="0" smtClean="0"/>
            </a:br>
            <a:r>
              <a:rPr lang="en-US" sz="2400" dirty="0" smtClean="0">
                <a:latin typeface="Times New Roman" pitchFamily="18" charset="0"/>
                <a:cs typeface="Times New Roman" pitchFamily="18" charset="0"/>
              </a:rPr>
              <a:t>(</a:t>
            </a:r>
            <a:r>
              <a:rPr lang="en-US" sz="2400" i="1" dirty="0" err="1" smtClean="0">
                <a:latin typeface="Times New Roman" pitchFamily="18" charset="0"/>
                <a:cs typeface="Times New Roman" pitchFamily="18" charset="0"/>
              </a:rPr>
              <a:t>Init,A</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  |-   p  </a:t>
            </a:r>
            <a:r>
              <a:rPr lang="en-US" sz="2400" b="1" dirty="0" smtClean="0">
                <a:latin typeface="Times New Roman" pitchFamily="18" charset="0"/>
                <a:cs typeface="Times New Roman" pitchFamily="18" charset="0"/>
              </a:rPr>
              <a:t>unless</a:t>
            </a:r>
            <a:r>
              <a:rPr lang="en-US" sz="2400" i="1" dirty="0" smtClean="0">
                <a:latin typeface="Times New Roman" pitchFamily="18" charset="0"/>
                <a:cs typeface="Times New Roman" pitchFamily="18" charset="0"/>
              </a:rPr>
              <a:t>   q   =   </a:t>
            </a:r>
            <a:r>
              <a:rPr lang="en-US" sz="2400" dirty="0" smtClean="0">
                <a:latin typeface="Times New Roman" pitchFamily="18" charset="0"/>
                <a:cs typeface="Times New Roman" pitchFamily="18" charset="0"/>
                <a:sym typeface="Symbol" pitchFamily="18" charset="2"/>
              </a:rPr>
              <a:t></a:t>
            </a:r>
            <a:r>
              <a:rPr lang="en-US" sz="2400" i="1" dirty="0" smtClean="0">
                <a:latin typeface="Times New Roman" pitchFamily="18" charset="0"/>
                <a:cs typeface="Times New Roman" pitchFamily="18" charset="0"/>
                <a:sym typeface="Symbol" pitchFamily="18" charset="2"/>
              </a:rPr>
              <a:t>A.  </a:t>
            </a:r>
            <a:r>
              <a:rPr lang="en-US" sz="2400" dirty="0" smtClean="0">
                <a:latin typeface="Times New Roman" pitchFamily="18" charset="0"/>
                <a:cs typeface="Times New Roman" pitchFamily="18" charset="0"/>
                <a:sym typeface="Symbol" pitchFamily="18" charset="2"/>
              </a:rPr>
              <a:t>{</a:t>
            </a:r>
            <a:r>
              <a:rPr lang="en-US" sz="2400" i="1" dirty="0" smtClean="0">
                <a:latin typeface="Times New Roman" pitchFamily="18" charset="0"/>
                <a:cs typeface="Times New Roman" pitchFamily="18" charset="0"/>
                <a:sym typeface="Symbol" pitchFamily="18" charset="2"/>
              </a:rPr>
              <a:t> p </a:t>
            </a:r>
            <a:r>
              <a:rPr lang="en-US" sz="2400" dirty="0" smtClean="0">
                <a:latin typeface="Times New Roman" pitchFamily="18" charset="0"/>
                <a:cs typeface="Times New Roman" pitchFamily="18" charset="0"/>
                <a:sym typeface="Symbol" pitchFamily="18" charset="2"/>
              </a:rPr>
              <a:t>/\</a:t>
            </a:r>
            <a:r>
              <a:rPr lang="en-US" sz="2400" i="1" dirty="0" smtClean="0">
                <a:latin typeface="Times New Roman" pitchFamily="18" charset="0"/>
                <a:cs typeface="Times New Roman" pitchFamily="18" charset="0"/>
                <a:sym typeface="Symbol" pitchFamily="18" charset="2"/>
              </a:rPr>
              <a:t> </a:t>
            </a:r>
            <a:r>
              <a:rPr lang="en-US" sz="2400" dirty="0" smtClean="0">
                <a:latin typeface="Times New Roman" pitchFamily="18" charset="0"/>
                <a:cs typeface="Times New Roman" pitchFamily="18" charset="0"/>
                <a:sym typeface="Symbol" pitchFamily="18" charset="2"/>
              </a:rPr>
              <a:t></a:t>
            </a:r>
            <a:r>
              <a:rPr lang="en-US" sz="2400" i="1" dirty="0" smtClean="0">
                <a:latin typeface="Times New Roman" pitchFamily="18" charset="0"/>
                <a:cs typeface="Times New Roman" pitchFamily="18" charset="0"/>
                <a:sym typeface="Symbol" pitchFamily="18" charset="2"/>
              </a:rPr>
              <a:t>q</a:t>
            </a:r>
            <a:r>
              <a:rPr lang="en-US" sz="2400" dirty="0" smtClean="0">
                <a:latin typeface="Times New Roman" pitchFamily="18" charset="0"/>
                <a:cs typeface="Times New Roman" pitchFamily="18" charset="0"/>
                <a:sym typeface="Symbol" pitchFamily="18" charset="2"/>
              </a:rPr>
              <a:t> }    { </a:t>
            </a:r>
            <a:r>
              <a:rPr lang="en-US" sz="2400" i="1" dirty="0" smtClean="0">
                <a:latin typeface="Times New Roman" pitchFamily="18" charset="0"/>
                <a:cs typeface="Times New Roman" pitchFamily="18" charset="0"/>
                <a:sym typeface="Symbol" pitchFamily="18" charset="2"/>
              </a:rPr>
              <a:t>p </a:t>
            </a:r>
            <a:r>
              <a:rPr lang="en-US" sz="2400" dirty="0" smtClean="0">
                <a:latin typeface="Times New Roman" pitchFamily="18" charset="0"/>
                <a:cs typeface="Times New Roman" pitchFamily="18" charset="0"/>
                <a:sym typeface="Symbol" pitchFamily="18" charset="2"/>
              </a:rPr>
              <a:t>\/</a:t>
            </a:r>
            <a:r>
              <a:rPr lang="en-US" sz="2400" i="1" dirty="0" smtClean="0">
                <a:latin typeface="Times New Roman" pitchFamily="18" charset="0"/>
                <a:cs typeface="Times New Roman" pitchFamily="18" charset="0"/>
                <a:sym typeface="Symbol" pitchFamily="18" charset="2"/>
              </a:rPr>
              <a:t> q </a:t>
            </a:r>
            <a:r>
              <a:rPr lang="en-US" sz="2400" dirty="0" smtClean="0">
                <a:latin typeface="Times New Roman" pitchFamily="18" charset="0"/>
                <a:cs typeface="Times New Roman" pitchFamily="18" charset="0"/>
                <a:sym typeface="Symbol" pitchFamily="18" charset="2"/>
              </a:rPr>
              <a:t>}</a:t>
            </a:r>
            <a:endParaRPr lang="nl-NL" sz="2800" dirty="0" smtClean="0">
              <a:latin typeface="Times New Roman" pitchFamily="18" charset="0"/>
              <a:cs typeface="Times New Roman" pitchFamily="18" charset="0"/>
            </a:endParaRPr>
          </a:p>
          <a:p>
            <a:endParaRPr lang="en-US" dirty="0" smtClean="0"/>
          </a:p>
          <a:p>
            <a:r>
              <a:rPr lang="en-US" dirty="0" smtClean="0"/>
              <a:t>We can e.g. implement  in ML (ala implementation of GCL/</a:t>
            </a:r>
            <a:r>
              <a:rPr lang="en-US" dirty="0" err="1" smtClean="0"/>
              <a:t>wlp</a:t>
            </a:r>
            <a:r>
              <a:rPr lang="en-US" dirty="0" smtClean="0"/>
              <a:t>), export the resulting verification conditions to HOL for verification.</a:t>
            </a:r>
          </a:p>
          <a:p>
            <a:r>
              <a:rPr lang="en-US" dirty="0" smtClean="0"/>
              <a:t>We can embed UNITY in HOL itself</a:t>
            </a:r>
          </a:p>
          <a:p>
            <a:endParaRPr lang="en-US" dirty="0"/>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embedding</a:t>
            </a:r>
            <a:endParaRPr lang="en-US" dirty="0"/>
          </a:p>
        </p:txBody>
      </p:sp>
      <p:sp>
        <p:nvSpPr>
          <p:cNvPr id="3" name="Content Placeholder 2"/>
          <p:cNvSpPr>
            <a:spLocks noGrp="1"/>
          </p:cNvSpPr>
          <p:nvPr>
            <p:ph sz="quarter" idx="1"/>
          </p:nvPr>
        </p:nvSpPr>
        <p:spPr/>
        <p:txBody>
          <a:bodyPr/>
          <a:lstStyle/>
          <a:p>
            <a:r>
              <a:rPr lang="en-US" dirty="0" smtClean="0"/>
              <a:t>Recall this example:</a:t>
            </a:r>
            <a:br>
              <a:rPr lang="en-US" dirty="0" smtClean="0"/>
            </a:br>
            <a:r>
              <a:rPr lang="en-US" dirty="0" smtClean="0"/>
              <a:t/>
            </a:r>
            <a:br>
              <a:rPr lang="en-US" dirty="0" smtClean="0"/>
            </a:br>
            <a:r>
              <a:rPr lang="en-US" dirty="0" smtClean="0"/>
              <a:t>Define </a:t>
            </a:r>
            <a:r>
              <a:rPr lang="en-US" dirty="0" smtClean="0">
                <a:solidFill>
                  <a:schemeClr val="accent2">
                    <a:lumMod val="75000"/>
                  </a:schemeClr>
                </a:solidFill>
              </a:rPr>
              <a:t>`SEQ </a:t>
            </a:r>
            <a:r>
              <a:rPr lang="en-US" i="1" dirty="0" smtClean="0">
                <a:solidFill>
                  <a:schemeClr val="accent2">
                    <a:lumMod val="75000"/>
                  </a:schemeClr>
                </a:solidFill>
              </a:rPr>
              <a:t>S</a:t>
            </a:r>
            <a:r>
              <a:rPr lang="en-US" baseline="-25000" dirty="0" smtClean="0">
                <a:solidFill>
                  <a:schemeClr val="accent2">
                    <a:lumMod val="75000"/>
                  </a:schemeClr>
                </a:solidFill>
              </a:rPr>
              <a:t>1</a:t>
            </a:r>
            <a:r>
              <a:rPr lang="en-US" dirty="0" smtClean="0">
                <a:solidFill>
                  <a:schemeClr val="accent2">
                    <a:lumMod val="75000"/>
                  </a:schemeClr>
                </a:solidFill>
              </a:rPr>
              <a:t> </a:t>
            </a:r>
            <a:r>
              <a:rPr lang="en-US" i="1" dirty="0" smtClean="0">
                <a:solidFill>
                  <a:schemeClr val="accent2">
                    <a:lumMod val="75000"/>
                  </a:schemeClr>
                </a:solidFill>
              </a:rPr>
              <a:t>S</a:t>
            </a:r>
            <a:r>
              <a:rPr lang="en-US" baseline="-25000" dirty="0" smtClean="0">
                <a:solidFill>
                  <a:schemeClr val="accent2">
                    <a:lumMod val="75000"/>
                  </a:schemeClr>
                </a:solidFill>
              </a:rPr>
              <a:t>2</a:t>
            </a:r>
            <a:r>
              <a:rPr lang="en-US" dirty="0" smtClean="0">
                <a:solidFill>
                  <a:schemeClr val="accent2">
                    <a:lumMod val="75000"/>
                  </a:schemeClr>
                </a:solidFill>
              </a:rPr>
              <a:t> </a:t>
            </a:r>
            <a:r>
              <a:rPr lang="en-US" i="1" dirty="0" smtClean="0">
                <a:solidFill>
                  <a:schemeClr val="accent2">
                    <a:lumMod val="75000"/>
                  </a:schemeClr>
                </a:solidFill>
              </a:rPr>
              <a:t>state</a:t>
            </a:r>
            <a:r>
              <a:rPr lang="en-US" dirty="0" smtClean="0">
                <a:solidFill>
                  <a:schemeClr val="accent2">
                    <a:lumMod val="75000"/>
                  </a:schemeClr>
                </a:solidFill>
              </a:rPr>
              <a:t> = S</a:t>
            </a:r>
            <a:r>
              <a:rPr lang="en-US" baseline="-25000" dirty="0" smtClean="0">
                <a:solidFill>
                  <a:schemeClr val="accent2">
                    <a:lumMod val="75000"/>
                  </a:schemeClr>
                </a:solidFill>
              </a:rPr>
              <a:t>2 </a:t>
            </a:r>
            <a:r>
              <a:rPr lang="en-US" dirty="0" smtClean="0">
                <a:solidFill>
                  <a:schemeClr val="accent2">
                    <a:lumMod val="75000"/>
                  </a:schemeClr>
                </a:solidFill>
              </a:rPr>
              <a:t>(</a:t>
            </a:r>
            <a:r>
              <a:rPr lang="en-US" i="1" dirty="0" smtClean="0">
                <a:solidFill>
                  <a:schemeClr val="accent2">
                    <a:lumMod val="75000"/>
                  </a:schemeClr>
                </a:solidFill>
              </a:rPr>
              <a:t>S</a:t>
            </a:r>
            <a:r>
              <a:rPr lang="en-US" baseline="-25000" dirty="0" smtClean="0">
                <a:solidFill>
                  <a:schemeClr val="accent2">
                    <a:lumMod val="75000"/>
                  </a:schemeClr>
                </a:solidFill>
              </a:rPr>
              <a:t>1</a:t>
            </a:r>
            <a:r>
              <a:rPr lang="en-US" dirty="0" smtClean="0">
                <a:solidFill>
                  <a:schemeClr val="accent2">
                    <a:lumMod val="75000"/>
                  </a:schemeClr>
                </a:solidFill>
              </a:rPr>
              <a:t> </a:t>
            </a:r>
            <a:r>
              <a:rPr lang="en-US" i="1" dirty="0" smtClean="0">
                <a:solidFill>
                  <a:schemeClr val="accent2">
                    <a:lumMod val="75000"/>
                  </a:schemeClr>
                </a:solidFill>
              </a:rPr>
              <a:t>state</a:t>
            </a:r>
            <a:r>
              <a:rPr lang="en-US" dirty="0" smtClean="0">
                <a:solidFill>
                  <a:schemeClr val="accent2">
                    <a:lumMod val="75000"/>
                  </a:schemeClr>
                </a:solidFill>
              </a:rPr>
              <a:t>)`  </a:t>
            </a:r>
            <a:r>
              <a:rPr lang="en-US" dirty="0" smtClean="0"/>
              <a:t>;</a:t>
            </a:r>
            <a:br>
              <a:rPr lang="en-US" dirty="0" smtClean="0"/>
            </a:br>
            <a:endParaRPr lang="en-US" dirty="0" smtClean="0"/>
          </a:p>
          <a:p>
            <a:r>
              <a:rPr lang="en-US" dirty="0" smtClean="0"/>
              <a:t>To cater for non-determinism, represent UNITY actions as relations. So, a thing of type:</a:t>
            </a:r>
            <a:br>
              <a:rPr lang="en-US" dirty="0" smtClean="0"/>
            </a:br>
            <a:r>
              <a:rPr lang="en-US" dirty="0" smtClean="0"/>
              <a:t/>
            </a:r>
            <a:br>
              <a:rPr lang="en-US" dirty="0" smtClean="0"/>
            </a:br>
            <a:r>
              <a:rPr lang="en-US" dirty="0" smtClean="0"/>
              <a:t>     ‘state </a:t>
            </a:r>
            <a:r>
              <a:rPr lang="en-US" dirty="0" smtClean="0">
                <a:sym typeface="Symbol"/>
              </a:rPr>
              <a:t> </a:t>
            </a:r>
            <a:r>
              <a:rPr lang="en-US" dirty="0" smtClean="0"/>
              <a:t>‘state </a:t>
            </a:r>
            <a:r>
              <a:rPr lang="en-US" dirty="0" smtClean="0">
                <a:sym typeface="Symbol"/>
              </a:rPr>
              <a:t> </a:t>
            </a:r>
            <a:r>
              <a:rPr lang="en-US" dirty="0" err="1" smtClean="0">
                <a:sym typeface="Symbol"/>
              </a:rPr>
              <a:t>bool</a:t>
            </a:r>
            <a:endParaRPr lang="en-US" dirty="0" smtClean="0">
              <a:sym typeface="Symbol"/>
            </a:endParaRPr>
          </a:p>
          <a:p>
            <a:endParaRPr lang="en-US" dirty="0" smtClean="0">
              <a:sym typeface="Symbol"/>
            </a:endParaRPr>
          </a:p>
          <a:p>
            <a:r>
              <a:rPr lang="en-US" dirty="0" smtClean="0"/>
              <a:t>Define </a:t>
            </a:r>
            <a:r>
              <a:rPr lang="en-US" dirty="0" smtClean="0">
                <a:solidFill>
                  <a:schemeClr val="accent2">
                    <a:lumMod val="75000"/>
                  </a:schemeClr>
                </a:solidFill>
              </a:rPr>
              <a:t>`SEQ </a:t>
            </a:r>
            <a:r>
              <a:rPr lang="en-US" i="1" dirty="0" smtClean="0">
                <a:solidFill>
                  <a:schemeClr val="accent2">
                    <a:lumMod val="75000"/>
                  </a:schemeClr>
                </a:solidFill>
              </a:rPr>
              <a:t>S</a:t>
            </a:r>
            <a:r>
              <a:rPr lang="en-US" baseline="-25000" dirty="0" smtClean="0">
                <a:solidFill>
                  <a:schemeClr val="accent2">
                    <a:lumMod val="75000"/>
                  </a:schemeClr>
                </a:solidFill>
              </a:rPr>
              <a:t>1</a:t>
            </a:r>
            <a:r>
              <a:rPr lang="en-US" dirty="0" smtClean="0">
                <a:solidFill>
                  <a:schemeClr val="accent2">
                    <a:lumMod val="75000"/>
                  </a:schemeClr>
                </a:solidFill>
              </a:rPr>
              <a:t> </a:t>
            </a:r>
            <a:r>
              <a:rPr lang="en-US" i="1" dirty="0" smtClean="0">
                <a:solidFill>
                  <a:schemeClr val="accent2">
                    <a:lumMod val="75000"/>
                  </a:schemeClr>
                </a:solidFill>
              </a:rPr>
              <a:t>S</a:t>
            </a:r>
            <a:r>
              <a:rPr lang="en-US" baseline="-25000" dirty="0" smtClean="0">
                <a:solidFill>
                  <a:schemeClr val="accent2">
                    <a:lumMod val="75000"/>
                  </a:schemeClr>
                </a:solidFill>
              </a:rPr>
              <a:t>2</a:t>
            </a:r>
            <a:r>
              <a:rPr lang="en-US" dirty="0" smtClean="0">
                <a:solidFill>
                  <a:schemeClr val="accent2">
                    <a:lumMod val="75000"/>
                  </a:schemeClr>
                </a:solidFill>
              </a:rPr>
              <a:t>  = (</a:t>
            </a:r>
            <a:r>
              <a:rPr lang="en-US" dirty="0" smtClean="0">
                <a:solidFill>
                  <a:schemeClr val="accent2">
                    <a:lumMod val="75000"/>
                  </a:schemeClr>
                </a:solidFill>
                <a:sym typeface="Symbol"/>
              </a:rPr>
              <a:t></a:t>
            </a:r>
            <a:r>
              <a:rPr lang="en-US" i="1" dirty="0" smtClean="0">
                <a:solidFill>
                  <a:schemeClr val="accent2">
                    <a:lumMod val="75000"/>
                  </a:schemeClr>
                </a:solidFill>
                <a:sym typeface="Symbol"/>
              </a:rPr>
              <a:t>s u</a:t>
            </a:r>
            <a:r>
              <a:rPr lang="en-US" dirty="0" smtClean="0">
                <a:solidFill>
                  <a:schemeClr val="accent2">
                    <a:lumMod val="75000"/>
                  </a:schemeClr>
                </a:solidFill>
                <a:sym typeface="Symbol"/>
              </a:rPr>
              <a:t>.  (?</a:t>
            </a:r>
            <a:r>
              <a:rPr lang="en-US" i="1" dirty="0" smtClean="0">
                <a:solidFill>
                  <a:schemeClr val="accent2">
                    <a:lumMod val="75000"/>
                  </a:schemeClr>
                </a:solidFill>
                <a:sym typeface="Symbol"/>
              </a:rPr>
              <a:t>t</a:t>
            </a:r>
            <a:r>
              <a:rPr lang="en-US" dirty="0" smtClean="0">
                <a:solidFill>
                  <a:schemeClr val="accent2">
                    <a:lumMod val="75000"/>
                  </a:schemeClr>
                </a:solidFill>
                <a:sym typeface="Symbol"/>
              </a:rPr>
              <a:t>. </a:t>
            </a:r>
            <a:r>
              <a:rPr lang="en-US" i="1" dirty="0" smtClean="0">
                <a:solidFill>
                  <a:schemeClr val="accent2">
                    <a:lumMod val="75000"/>
                  </a:schemeClr>
                </a:solidFill>
              </a:rPr>
              <a:t>S</a:t>
            </a:r>
            <a:r>
              <a:rPr lang="en-US" baseline="-25000" dirty="0" smtClean="0">
                <a:solidFill>
                  <a:schemeClr val="accent2">
                    <a:lumMod val="75000"/>
                  </a:schemeClr>
                </a:solidFill>
              </a:rPr>
              <a:t>1 </a:t>
            </a:r>
            <a:r>
              <a:rPr lang="en-US" i="1" baseline="-25000" dirty="0" smtClean="0">
                <a:solidFill>
                  <a:schemeClr val="accent2">
                    <a:lumMod val="75000"/>
                  </a:schemeClr>
                </a:solidFill>
              </a:rPr>
              <a:t> </a:t>
            </a:r>
            <a:r>
              <a:rPr lang="en-US" i="1" dirty="0" smtClean="0">
                <a:solidFill>
                  <a:schemeClr val="accent2">
                    <a:lumMod val="75000"/>
                  </a:schemeClr>
                </a:solidFill>
                <a:sym typeface="Symbol"/>
              </a:rPr>
              <a:t>s t</a:t>
            </a:r>
            <a:r>
              <a:rPr lang="en-US" dirty="0" smtClean="0">
                <a:solidFill>
                  <a:schemeClr val="accent2">
                    <a:lumMod val="75000"/>
                  </a:schemeClr>
                </a:solidFill>
                <a:sym typeface="Symbol"/>
              </a:rPr>
              <a:t>  /\ </a:t>
            </a:r>
            <a:r>
              <a:rPr lang="en-US" i="1" dirty="0" smtClean="0">
                <a:solidFill>
                  <a:schemeClr val="accent2">
                    <a:lumMod val="75000"/>
                  </a:schemeClr>
                </a:solidFill>
              </a:rPr>
              <a:t>S</a:t>
            </a:r>
            <a:r>
              <a:rPr lang="en-US" baseline="-25000" dirty="0" smtClean="0">
                <a:solidFill>
                  <a:schemeClr val="accent2">
                    <a:lumMod val="75000"/>
                  </a:schemeClr>
                </a:solidFill>
              </a:rPr>
              <a:t>2  </a:t>
            </a:r>
            <a:r>
              <a:rPr lang="en-US" i="1" dirty="0" smtClean="0">
                <a:solidFill>
                  <a:schemeClr val="accent2">
                    <a:lumMod val="75000"/>
                  </a:schemeClr>
                </a:solidFill>
                <a:sym typeface="Symbol"/>
              </a:rPr>
              <a:t>t u</a:t>
            </a:r>
            <a:r>
              <a:rPr lang="en-US" dirty="0" smtClean="0">
                <a:solidFill>
                  <a:schemeClr val="accent2">
                    <a:lumMod val="75000"/>
                  </a:schemeClr>
                </a:solidFill>
                <a:sym typeface="Symbol"/>
              </a:rPr>
              <a:t>))` </a:t>
            </a:r>
            <a:endParaRPr lang="en-US" dirty="0"/>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embedding</a:t>
            </a:r>
            <a:endParaRPr lang="en-US" dirty="0"/>
          </a:p>
        </p:txBody>
      </p:sp>
      <p:sp>
        <p:nvSpPr>
          <p:cNvPr id="3" name="Content Placeholder 2"/>
          <p:cNvSpPr>
            <a:spLocks noGrp="1"/>
          </p:cNvSpPr>
          <p:nvPr>
            <p:ph sz="quarter" idx="1"/>
          </p:nvPr>
        </p:nvSpPr>
        <p:spPr/>
        <p:txBody>
          <a:bodyPr/>
          <a:lstStyle/>
          <a:p>
            <a:r>
              <a:rPr lang="en-US" sz="2400" dirty="0" smtClean="0"/>
              <a:t>How to represent a pre- or post-condition?  </a:t>
            </a:r>
          </a:p>
          <a:p>
            <a:r>
              <a:rPr lang="en-US" sz="2400" dirty="0" smtClean="0"/>
              <a:t>Simply writing e.g. x&gt;0 in HOL is an expression of type </a:t>
            </a:r>
            <a:r>
              <a:rPr lang="en-US" sz="2400" dirty="0" err="1" smtClean="0"/>
              <a:t>bool</a:t>
            </a:r>
            <a:r>
              <a:rPr lang="en-US" sz="2400" dirty="0" smtClean="0"/>
              <a:t>. How to connect this to the state of an action?</a:t>
            </a:r>
          </a:p>
          <a:p>
            <a:r>
              <a:rPr lang="en-US" sz="2400" dirty="0" smtClean="0"/>
              <a:t>Represent a state predicate as a function of type ‘state </a:t>
            </a:r>
            <a:r>
              <a:rPr lang="en-US" sz="2400" dirty="0" smtClean="0">
                <a:sym typeface="Symbol"/>
              </a:rPr>
              <a:t> </a:t>
            </a:r>
            <a:r>
              <a:rPr lang="en-US" sz="2400" dirty="0" err="1" smtClean="0">
                <a:sym typeface="Symbol"/>
              </a:rPr>
              <a:t>bool</a:t>
            </a:r>
            <a:endParaRPr lang="en-US" sz="2400" dirty="0" smtClean="0">
              <a:sym typeface="Symbol"/>
            </a:endParaRPr>
          </a:p>
          <a:p>
            <a:r>
              <a:rPr lang="en-US" sz="2400" dirty="0" smtClean="0">
                <a:sym typeface="Symbol"/>
              </a:rPr>
              <a:t>For example, is a state is represented by a </a:t>
            </a:r>
            <a:r>
              <a:rPr lang="en-US" sz="2400" dirty="0" err="1" smtClean="0">
                <a:sym typeface="Symbol"/>
              </a:rPr>
              <a:t>tuple</a:t>
            </a:r>
            <a:r>
              <a:rPr lang="en-US" sz="2400" dirty="0" smtClean="0">
                <a:sym typeface="Symbol"/>
              </a:rPr>
              <a:t> (</a:t>
            </a:r>
            <a:r>
              <a:rPr lang="en-US" sz="2400" dirty="0" err="1" smtClean="0">
                <a:sym typeface="Symbol"/>
              </a:rPr>
              <a:t>x,y</a:t>
            </a:r>
            <a:r>
              <a:rPr lang="en-US" sz="2400" dirty="0" smtClean="0">
                <a:sym typeface="Symbol"/>
              </a:rPr>
              <a:t>), then this is a state predicate: ((</a:t>
            </a:r>
            <a:r>
              <a:rPr lang="en-US" sz="2400" dirty="0" err="1" smtClean="0">
                <a:sym typeface="Symbol"/>
              </a:rPr>
              <a:t>x,y</a:t>
            </a:r>
            <a:r>
              <a:rPr lang="en-US" sz="2400" dirty="0" smtClean="0">
                <a:sym typeface="Symbol"/>
              </a:rPr>
              <a:t>).  x&gt;y)</a:t>
            </a:r>
          </a:p>
          <a:p>
            <a:r>
              <a:rPr lang="en-US" sz="2400" dirty="0" smtClean="0">
                <a:sym typeface="Symbol"/>
              </a:rPr>
              <a:t>And we can define operators like these on state-predicates:</a:t>
            </a:r>
            <a:br>
              <a:rPr lang="en-US" sz="2400" dirty="0" smtClean="0">
                <a:sym typeface="Symbol"/>
              </a:rPr>
            </a:br>
            <a:r>
              <a:rPr lang="en-US" sz="2400" dirty="0" smtClean="0">
                <a:sym typeface="Symbol"/>
              </a:rPr>
              <a:t/>
            </a:r>
            <a:br>
              <a:rPr lang="en-US" sz="2400" dirty="0" smtClean="0">
                <a:sym typeface="Symbol"/>
              </a:rPr>
            </a:br>
            <a:r>
              <a:rPr lang="en-US" sz="2400" dirty="0" smtClean="0">
                <a:sym typeface="Symbol"/>
              </a:rPr>
              <a:t>Define `</a:t>
            </a:r>
            <a:r>
              <a:rPr lang="en-US" sz="2400" b="1" dirty="0" smtClean="0">
                <a:sym typeface="Symbol"/>
              </a:rPr>
              <a:t>AND</a:t>
            </a:r>
            <a:r>
              <a:rPr lang="en-US" sz="2400" dirty="0" smtClean="0">
                <a:sym typeface="Symbol"/>
              </a:rPr>
              <a:t> p q  =  (s. p s /\ q s)` </a:t>
            </a:r>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embedding</a:t>
            </a:r>
            <a:endParaRPr lang="en-US" dirty="0"/>
          </a:p>
        </p:txBody>
      </p:sp>
      <p:sp>
        <p:nvSpPr>
          <p:cNvPr id="3" name="Content Placeholder 2"/>
          <p:cNvSpPr>
            <a:spLocks noGrp="1"/>
          </p:cNvSpPr>
          <p:nvPr>
            <p:ph sz="quarter" idx="1"/>
          </p:nvPr>
        </p:nvSpPr>
        <p:spPr/>
        <p:txBody>
          <a:bodyPr/>
          <a:lstStyle/>
          <a:p>
            <a:r>
              <a:rPr lang="en-US" sz="2400" dirty="0" smtClean="0"/>
              <a:t>We define the meaning of Hoare triples in HOL:</a:t>
            </a:r>
            <a:br>
              <a:rPr lang="en-US" sz="2400" dirty="0" smtClean="0"/>
            </a:br>
            <a:r>
              <a:rPr lang="en-US" sz="2400" dirty="0" smtClean="0"/>
              <a:t/>
            </a:r>
            <a:br>
              <a:rPr lang="en-US" sz="2400" dirty="0" smtClean="0"/>
            </a:br>
            <a:r>
              <a:rPr lang="en-US" sz="2400" dirty="0" smtClean="0"/>
              <a:t>Define `</a:t>
            </a:r>
            <a:r>
              <a:rPr lang="en-US" sz="2400" b="1" dirty="0" smtClean="0"/>
              <a:t>HOA</a:t>
            </a:r>
            <a:r>
              <a:rPr lang="en-US" sz="2400" dirty="0" smtClean="0"/>
              <a:t> </a:t>
            </a:r>
            <a:r>
              <a:rPr lang="en-US" sz="2400" dirty="0" smtClean="0">
                <a:sym typeface="Symbol"/>
              </a:rPr>
              <a:t> </a:t>
            </a:r>
            <a:r>
              <a:rPr lang="en-US" sz="2400" i="1" dirty="0" smtClean="0">
                <a:sym typeface="Symbol"/>
              </a:rPr>
              <a:t>p q</a:t>
            </a:r>
            <a:r>
              <a:rPr lang="en-US" sz="2400" dirty="0" smtClean="0">
                <a:sym typeface="Symbol"/>
              </a:rPr>
              <a:t>  =   (!</a:t>
            </a:r>
            <a:r>
              <a:rPr lang="en-US" sz="2400" i="1" dirty="0" smtClean="0">
                <a:sym typeface="Symbol"/>
              </a:rPr>
              <a:t>s t</a:t>
            </a:r>
            <a:r>
              <a:rPr lang="en-US" sz="2400" dirty="0" smtClean="0">
                <a:sym typeface="Symbol"/>
              </a:rPr>
              <a:t>. </a:t>
            </a:r>
            <a:r>
              <a:rPr lang="en-US" sz="2400" i="1" dirty="0" smtClean="0">
                <a:sym typeface="Symbol"/>
              </a:rPr>
              <a:t>p s</a:t>
            </a:r>
            <a:r>
              <a:rPr lang="en-US" sz="2400" dirty="0" smtClean="0">
                <a:sym typeface="Symbol"/>
              </a:rPr>
              <a:t> /\  </a:t>
            </a:r>
            <a:r>
              <a:rPr lang="en-US" sz="2400" i="1" dirty="0" smtClean="0">
                <a:sym typeface="Symbol"/>
              </a:rPr>
              <a:t>s t</a:t>
            </a:r>
            <a:r>
              <a:rPr lang="en-US" sz="2400" dirty="0" smtClean="0">
                <a:sym typeface="Symbol"/>
              </a:rPr>
              <a:t>  </a:t>
            </a:r>
            <a:r>
              <a:rPr lang="en-US" sz="2400" i="1" dirty="0" smtClean="0">
                <a:sym typeface="Symbol"/>
              </a:rPr>
              <a:t>q t</a:t>
            </a:r>
            <a:r>
              <a:rPr lang="en-US" sz="2400" dirty="0" smtClean="0">
                <a:sym typeface="Symbol"/>
              </a:rPr>
              <a:t> )`</a:t>
            </a:r>
          </a:p>
          <a:p>
            <a:endParaRPr lang="en-US" sz="2400" dirty="0" smtClean="0">
              <a:sym typeface="Symbol"/>
            </a:endParaRPr>
          </a:p>
          <a:p>
            <a:r>
              <a:rPr lang="en-US" sz="2400" dirty="0" smtClean="0">
                <a:sym typeface="Symbol"/>
              </a:rPr>
              <a:t>Then we can define the UNITY operator. Below A is an action list, represented as </a:t>
            </a:r>
            <a:r>
              <a:rPr lang="en-US" sz="2400" dirty="0" err="1" smtClean="0">
                <a:sym typeface="Symbol"/>
              </a:rPr>
              <a:t>actionbool</a:t>
            </a:r>
            <a:r>
              <a:rPr lang="en-US" sz="2400" dirty="0" smtClean="0">
                <a:sym typeface="Symbol"/>
              </a:rPr>
              <a:t>.</a:t>
            </a:r>
            <a:br>
              <a:rPr lang="en-US" sz="2400" dirty="0" smtClean="0">
                <a:sym typeface="Symbol"/>
              </a:rPr>
            </a:br>
            <a:r>
              <a:rPr lang="en-US" sz="2400" dirty="0" smtClean="0">
                <a:sym typeface="Symbol"/>
              </a:rPr>
              <a:t/>
            </a:r>
            <a:br>
              <a:rPr lang="en-US" sz="2400" dirty="0" smtClean="0">
                <a:sym typeface="Symbol"/>
              </a:rPr>
            </a:br>
            <a:r>
              <a:rPr lang="en-US" sz="2400" dirty="0" smtClean="0"/>
              <a:t> Define `</a:t>
            </a:r>
            <a:r>
              <a:rPr lang="en-US" sz="2400" b="1" dirty="0" smtClean="0"/>
              <a:t>unless</a:t>
            </a:r>
            <a:r>
              <a:rPr lang="en-US" sz="2400" dirty="0" smtClean="0"/>
              <a:t> A </a:t>
            </a:r>
            <a:r>
              <a:rPr lang="en-US" sz="2400" i="1" dirty="0" smtClean="0">
                <a:sym typeface="Symbol"/>
              </a:rPr>
              <a:t>p q</a:t>
            </a:r>
            <a:r>
              <a:rPr lang="en-US" sz="2400" dirty="0" smtClean="0">
                <a:sym typeface="Symbol"/>
              </a:rPr>
              <a:t>  </a:t>
            </a:r>
            <a:br>
              <a:rPr lang="en-US" sz="2400" dirty="0" smtClean="0">
                <a:sym typeface="Symbol"/>
              </a:rPr>
            </a:br>
            <a:r>
              <a:rPr lang="en-US" sz="2400" dirty="0" smtClean="0">
                <a:sym typeface="Symbol"/>
              </a:rPr>
              <a:t>              =   </a:t>
            </a:r>
            <a:br>
              <a:rPr lang="en-US" sz="2400" dirty="0" smtClean="0">
                <a:sym typeface="Symbol"/>
              </a:rPr>
            </a:br>
            <a:r>
              <a:rPr lang="en-US" sz="2400" dirty="0" smtClean="0">
                <a:sym typeface="Symbol"/>
              </a:rPr>
              <a:t>             (!</a:t>
            </a:r>
            <a:r>
              <a:rPr lang="en-US" sz="2400" i="1" dirty="0" smtClean="0">
                <a:sym typeface="Symbol"/>
              </a:rPr>
              <a:t></a:t>
            </a:r>
            <a:r>
              <a:rPr lang="en-US" sz="2400" dirty="0" smtClean="0">
                <a:sym typeface="Symbol"/>
              </a:rPr>
              <a:t>. MEM   A </a:t>
            </a:r>
            <a:br>
              <a:rPr lang="en-US" sz="2400" dirty="0" smtClean="0">
                <a:sym typeface="Symbol"/>
              </a:rPr>
            </a:br>
            <a:r>
              <a:rPr lang="en-US" sz="2400" dirty="0" smtClean="0">
                <a:sym typeface="Symbol"/>
              </a:rPr>
              <a:t>                     </a:t>
            </a:r>
            <a:r>
              <a:rPr lang="en-US" sz="2400" b="1" dirty="0" smtClean="0">
                <a:sym typeface="Symbol"/>
              </a:rPr>
              <a:t>HOA</a:t>
            </a:r>
            <a:r>
              <a:rPr lang="en-US" sz="2400" dirty="0" smtClean="0">
                <a:sym typeface="Symbol"/>
              </a:rPr>
              <a:t>   (p AND NOT q)  (p OR q))`</a:t>
            </a:r>
          </a:p>
          <a:p>
            <a:endParaRPr lang="en-US" sz="2400" dirty="0" smtClean="0">
              <a:sym typeface="Symbol"/>
            </a:endParaRPr>
          </a:p>
          <a:p>
            <a:r>
              <a:rPr lang="en-US" sz="2400" b="1" dirty="0" smtClean="0">
                <a:sym typeface="Symbol"/>
              </a:rPr>
              <a:t>transient</a:t>
            </a:r>
            <a:r>
              <a:rPr lang="en-US" sz="2400" dirty="0" smtClean="0">
                <a:sym typeface="Symbol"/>
              </a:rPr>
              <a:t> and </a:t>
            </a:r>
            <a:r>
              <a:rPr lang="en-US" sz="2400" b="1" dirty="0" smtClean="0">
                <a:sym typeface="Symbol"/>
              </a:rPr>
              <a:t>ensures</a:t>
            </a:r>
            <a:r>
              <a:rPr lang="en-US" sz="2400" dirty="0" smtClean="0">
                <a:sym typeface="Symbol"/>
              </a:rPr>
              <a:t> can be defined in a similar way. </a:t>
            </a:r>
            <a:r>
              <a:rPr lang="en-US" sz="2400" dirty="0" smtClean="0"/>
              <a:t/>
            </a:r>
            <a:br>
              <a:rPr lang="en-US" sz="2400" dirty="0" smtClean="0"/>
            </a:br>
            <a:r>
              <a:rPr lang="en-US" sz="2400" dirty="0" smtClean="0"/>
              <a:t/>
            </a:r>
            <a:br>
              <a:rPr lang="en-US" sz="2400" dirty="0" smtClean="0"/>
            </a:br>
            <a:endParaRPr lang="en-US" sz="2400" dirty="0"/>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 we get?</a:t>
            </a:r>
            <a:endParaRPr lang="en-US" dirty="0"/>
          </a:p>
        </p:txBody>
      </p:sp>
      <p:sp>
        <p:nvSpPr>
          <p:cNvPr id="3" name="Content Placeholder 2"/>
          <p:cNvSpPr>
            <a:spLocks noGrp="1"/>
          </p:cNvSpPr>
          <p:nvPr>
            <p:ph sz="quarter" idx="1"/>
          </p:nvPr>
        </p:nvSpPr>
        <p:spPr/>
        <p:txBody>
          <a:bodyPr/>
          <a:lstStyle/>
          <a:p>
            <a:r>
              <a:rPr lang="en-US" sz="2400" dirty="0" smtClean="0"/>
              <a:t>Now you can verify UNITY properties in HOL, after properly representing the target program in the corresponding HOL representation.</a:t>
            </a:r>
            <a:br>
              <a:rPr lang="en-US" sz="2400" dirty="0" smtClean="0"/>
            </a:br>
            <a:r>
              <a:rPr lang="en-US" sz="2400" dirty="0" smtClean="0"/>
              <a:t/>
            </a:r>
            <a:br>
              <a:rPr lang="en-US" sz="2400" dirty="0" smtClean="0"/>
            </a:br>
            <a:r>
              <a:rPr lang="en-US" sz="2400" dirty="0" smtClean="0"/>
              <a:t>Basically, unfolding the definition of UNITY operators reduce a UNITY specification to the underlying predicate logic formulas.</a:t>
            </a:r>
          </a:p>
          <a:p>
            <a:endParaRPr lang="en-US" sz="2400" dirty="0" smtClean="0"/>
          </a:p>
          <a:p>
            <a:r>
              <a:rPr lang="en-US" sz="2400" dirty="0" smtClean="0"/>
              <a:t>You can also verify proof rules (of your UNITY logic). For example:</a:t>
            </a:r>
            <a:br>
              <a:rPr lang="en-US" sz="2400" dirty="0" smtClean="0"/>
            </a:br>
            <a:r>
              <a:rPr lang="en-US" sz="2400" dirty="0" smtClean="0"/>
              <a:t/>
            </a:r>
            <a:br>
              <a:rPr lang="en-US" sz="2400" dirty="0" smtClean="0"/>
            </a:br>
            <a:r>
              <a:rPr lang="en-US" sz="2400" dirty="0" smtClean="0"/>
              <a:t>      </a:t>
            </a:r>
            <a:r>
              <a:rPr lang="en-US" sz="2400" b="1" dirty="0" smtClean="0"/>
              <a:t>unless</a:t>
            </a:r>
            <a:r>
              <a:rPr lang="en-US" sz="2400" dirty="0" smtClean="0"/>
              <a:t> </a:t>
            </a:r>
            <a:r>
              <a:rPr lang="en-US" sz="2400" i="1" dirty="0" smtClean="0"/>
              <a:t>A p q</a:t>
            </a:r>
            <a:r>
              <a:rPr lang="en-US" sz="2400" dirty="0" smtClean="0"/>
              <a:t>  /\  valid (</a:t>
            </a:r>
            <a:r>
              <a:rPr lang="en-US" sz="2400" i="1" dirty="0" smtClean="0"/>
              <a:t>q</a:t>
            </a:r>
            <a:r>
              <a:rPr lang="en-US" sz="2400" dirty="0" smtClean="0"/>
              <a:t> IMP </a:t>
            </a:r>
            <a:r>
              <a:rPr lang="en-US" sz="2400" i="1" dirty="0" smtClean="0"/>
              <a:t>r</a:t>
            </a:r>
            <a:r>
              <a:rPr lang="en-US" sz="2400" dirty="0" smtClean="0"/>
              <a:t>)  </a:t>
            </a:r>
            <a:r>
              <a:rPr lang="en-US" sz="2400" dirty="0" smtClean="0">
                <a:sym typeface="Symbol"/>
              </a:rPr>
              <a:t>  </a:t>
            </a:r>
            <a:r>
              <a:rPr lang="en-US" sz="2400" b="1" dirty="0" smtClean="0">
                <a:sym typeface="Symbol"/>
              </a:rPr>
              <a:t>unless</a:t>
            </a:r>
            <a:r>
              <a:rPr lang="en-US" sz="2400" dirty="0" smtClean="0">
                <a:sym typeface="Symbol"/>
              </a:rPr>
              <a:t> </a:t>
            </a:r>
            <a:r>
              <a:rPr lang="en-US" sz="2400" i="1" dirty="0" smtClean="0">
                <a:sym typeface="Symbol"/>
              </a:rPr>
              <a:t>A p r</a:t>
            </a:r>
            <a:endParaRPr lang="en-US" sz="2400" i="1" dirty="0"/>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a program</a:t>
            </a:r>
            <a:endParaRPr lang="en-US" dirty="0"/>
          </a:p>
        </p:txBody>
      </p:sp>
      <p:sp>
        <p:nvSpPr>
          <p:cNvPr id="3" name="Content Placeholder 2"/>
          <p:cNvSpPr>
            <a:spLocks noGrp="1"/>
          </p:cNvSpPr>
          <p:nvPr>
            <p:ph sz="quarter" idx="1"/>
          </p:nvPr>
        </p:nvSpPr>
        <p:spPr/>
        <p:txBody>
          <a:bodyPr/>
          <a:lstStyle/>
          <a:p>
            <a:r>
              <a:rPr lang="en-US" sz="2400" dirty="0" smtClean="0"/>
              <a:t>Let represent a state by a function string </a:t>
            </a:r>
            <a:r>
              <a:rPr lang="en-US" sz="2400" dirty="0" smtClean="0">
                <a:sym typeface="Symbol"/>
              </a:rPr>
              <a:t> </a:t>
            </a:r>
            <a:r>
              <a:rPr lang="en-US" sz="2400" dirty="0" err="1" smtClean="0">
                <a:sym typeface="Symbol"/>
              </a:rPr>
              <a:t>int</a:t>
            </a:r>
            <a:endParaRPr lang="en-US" sz="2400" dirty="0" smtClean="0"/>
          </a:p>
          <a:p>
            <a:r>
              <a:rPr lang="en-US" sz="2400" dirty="0" smtClean="0"/>
              <a:t>An example of an action:</a:t>
            </a:r>
            <a:br>
              <a:rPr lang="en-US" sz="2400" dirty="0" smtClean="0"/>
            </a:br>
            <a:r>
              <a:rPr lang="en-US" sz="2400" dirty="0" smtClean="0"/>
              <a:t/>
            </a:r>
            <a:br>
              <a:rPr lang="en-US" sz="2400" dirty="0" smtClean="0"/>
            </a:br>
            <a:r>
              <a:rPr lang="en-US" sz="2400" dirty="0" smtClean="0"/>
              <a:t>--`(</a:t>
            </a:r>
            <a:r>
              <a:rPr lang="en-US" sz="2400" dirty="0" smtClean="0">
                <a:sym typeface="Symbol"/>
              </a:rPr>
              <a:t>s t.  (s x  3   (!var. </a:t>
            </a:r>
            <a:r>
              <a:rPr lang="en-US" sz="2400" b="1" dirty="0" smtClean="0">
                <a:sym typeface="Symbol"/>
              </a:rPr>
              <a:t>if</a:t>
            </a:r>
            <a:r>
              <a:rPr lang="en-US" sz="2400" dirty="0" smtClean="0">
                <a:sym typeface="Symbol"/>
              </a:rPr>
              <a:t> </a:t>
            </a:r>
            <a:r>
              <a:rPr lang="en-US" sz="2400" dirty="0" err="1" smtClean="0">
                <a:sym typeface="Symbol"/>
              </a:rPr>
              <a:t>var</a:t>
            </a:r>
            <a:r>
              <a:rPr lang="en-US" sz="2400" dirty="0" smtClean="0">
                <a:sym typeface="Symbol"/>
              </a:rPr>
              <a:t>=x </a:t>
            </a:r>
            <a:r>
              <a:rPr lang="en-US" sz="2400" b="1" dirty="0" smtClean="0">
                <a:sym typeface="Symbol"/>
              </a:rPr>
              <a:t>then</a:t>
            </a:r>
            <a:r>
              <a:rPr lang="en-US" sz="2400" dirty="0" smtClean="0">
                <a:sym typeface="Symbol"/>
              </a:rPr>
              <a:t> t </a:t>
            </a:r>
            <a:r>
              <a:rPr lang="en-US" sz="2400" dirty="0" err="1" smtClean="0">
                <a:sym typeface="Symbol"/>
              </a:rPr>
              <a:t>var</a:t>
            </a:r>
            <a:r>
              <a:rPr lang="en-US" sz="2400" dirty="0" smtClean="0">
                <a:sym typeface="Symbol"/>
              </a:rPr>
              <a:t> = 0 </a:t>
            </a:r>
            <a:br>
              <a:rPr lang="en-US" sz="2400" dirty="0" smtClean="0">
                <a:sym typeface="Symbol"/>
              </a:rPr>
            </a:br>
            <a:r>
              <a:rPr lang="en-US" sz="2400" dirty="0" smtClean="0">
                <a:sym typeface="Symbol"/>
              </a:rPr>
              <a:t>                                                      </a:t>
            </a:r>
            <a:r>
              <a:rPr lang="en-US" sz="2400" b="1" dirty="0" smtClean="0">
                <a:sym typeface="Symbol"/>
              </a:rPr>
              <a:t>else</a:t>
            </a:r>
            <a:r>
              <a:rPr lang="en-US" sz="2400" dirty="0" smtClean="0">
                <a:sym typeface="Symbol"/>
              </a:rPr>
              <a:t> t </a:t>
            </a:r>
            <a:r>
              <a:rPr lang="en-US" sz="2400" dirty="0" err="1" smtClean="0">
                <a:sym typeface="Symbol"/>
              </a:rPr>
              <a:t>var</a:t>
            </a:r>
            <a:r>
              <a:rPr lang="en-US" sz="2400" dirty="0" smtClean="0">
                <a:sym typeface="Symbol"/>
              </a:rPr>
              <a:t> = s </a:t>
            </a:r>
            <a:r>
              <a:rPr lang="en-US" sz="2400" dirty="0" err="1" smtClean="0">
                <a:sym typeface="Symbol"/>
              </a:rPr>
              <a:t>var</a:t>
            </a:r>
            <a:r>
              <a:rPr lang="en-US" sz="2400" dirty="0" smtClean="0">
                <a:sym typeface="Symbol"/>
              </a:rPr>
              <a:t>))</a:t>
            </a:r>
            <a:br>
              <a:rPr lang="en-US" sz="2400" dirty="0" smtClean="0">
                <a:sym typeface="Symbol"/>
              </a:rPr>
            </a:br>
            <a:r>
              <a:rPr lang="en-US" sz="2400" dirty="0" smtClean="0">
                <a:sym typeface="Symbol"/>
              </a:rPr>
              <a:t>               /\</a:t>
            </a:r>
            <a:br>
              <a:rPr lang="en-US" sz="2400" dirty="0" smtClean="0">
                <a:sym typeface="Symbol"/>
              </a:rPr>
            </a:br>
            <a:r>
              <a:rPr lang="en-US" sz="2400" dirty="0" smtClean="0">
                <a:sym typeface="Symbol"/>
              </a:rPr>
              <a:t>               (s x &lt; 3   (t = s))) `--</a:t>
            </a:r>
            <a:br>
              <a:rPr lang="en-US" sz="2400" dirty="0" smtClean="0">
                <a:sym typeface="Symbol"/>
              </a:rPr>
            </a:br>
            <a:r>
              <a:rPr lang="en-US" sz="2400" dirty="0" smtClean="0">
                <a:sym typeface="Symbol"/>
              </a:rPr>
              <a:t/>
            </a:r>
            <a:br>
              <a:rPr lang="en-US" sz="2400" dirty="0" smtClean="0">
                <a:sym typeface="Symbol"/>
              </a:rPr>
            </a:br>
            <a:endParaRPr lang="en-US" sz="2400" dirty="0" smtClean="0">
              <a:sym typeface="Symbol"/>
            </a:endParaRPr>
          </a:p>
          <a:p>
            <a:r>
              <a:rPr lang="en-US" sz="2400" dirty="0" smtClean="0">
                <a:sym typeface="Symbol"/>
              </a:rPr>
              <a:t>You can come up with a DSL to make this less verbose.</a:t>
            </a:r>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embedding</a:t>
            </a:r>
            <a:endParaRPr lang="en-US" dirty="0"/>
          </a:p>
        </p:txBody>
      </p:sp>
      <p:sp>
        <p:nvSpPr>
          <p:cNvPr id="3" name="Content Placeholder 2"/>
          <p:cNvSpPr>
            <a:spLocks noGrp="1"/>
          </p:cNvSpPr>
          <p:nvPr>
            <p:ph sz="quarter" idx="1"/>
          </p:nvPr>
        </p:nvSpPr>
        <p:spPr/>
        <p:txBody>
          <a:bodyPr/>
          <a:lstStyle/>
          <a:p>
            <a:r>
              <a:rPr lang="en-US" sz="2400" dirty="0" smtClean="0"/>
              <a:t>For example, by restricting the syntactical structure of actions:</a:t>
            </a:r>
            <a:br>
              <a:rPr lang="en-US" sz="2400" dirty="0" smtClean="0"/>
            </a:br>
            <a:r>
              <a:rPr lang="en-US" sz="2400" dirty="0" smtClean="0"/>
              <a:t> </a:t>
            </a:r>
            <a:br>
              <a:rPr lang="en-US" sz="2400" dirty="0" smtClean="0"/>
            </a:br>
            <a:r>
              <a:rPr lang="en-US" sz="2400" dirty="0" err="1" smtClean="0"/>
              <a:t>Hol_datatype</a:t>
            </a:r>
            <a:r>
              <a:rPr lang="en-US" sz="2400" dirty="0" smtClean="0"/>
              <a:t>  `</a:t>
            </a:r>
            <a:r>
              <a:rPr lang="en-US" sz="2400" b="1" dirty="0" smtClean="0"/>
              <a:t>ACTION</a:t>
            </a:r>
            <a:r>
              <a:rPr lang="en-US" sz="2400" dirty="0" smtClean="0"/>
              <a:t>  =  </a:t>
            </a:r>
            <a:r>
              <a:rPr lang="en-US" sz="2400" b="1" dirty="0" smtClean="0"/>
              <a:t>Act</a:t>
            </a:r>
            <a:r>
              <a:rPr lang="en-US" sz="2400" dirty="0" smtClean="0"/>
              <a:t> of '</a:t>
            </a:r>
            <a:r>
              <a:rPr lang="en-US" sz="2400" dirty="0" err="1" smtClean="0"/>
              <a:t>pred</a:t>
            </a:r>
            <a:r>
              <a:rPr lang="en-US" sz="2400" dirty="0" smtClean="0"/>
              <a:t> </a:t>
            </a:r>
            <a:r>
              <a:rPr lang="en-US" sz="2400" dirty="0" smtClean="0">
                <a:sym typeface="Symbol"/>
              </a:rPr>
              <a:t> string  ‘</a:t>
            </a:r>
            <a:r>
              <a:rPr lang="en-US" sz="2400" dirty="0" err="1" smtClean="0">
                <a:sym typeface="Symbol"/>
              </a:rPr>
              <a:t>expr</a:t>
            </a:r>
            <a:r>
              <a:rPr lang="en-US" sz="2400" dirty="0" smtClean="0">
                <a:sym typeface="Symbol"/>
              </a:rPr>
              <a:t>` </a:t>
            </a:r>
          </a:p>
          <a:p>
            <a:endParaRPr lang="en-US" sz="2400" dirty="0" smtClean="0">
              <a:sym typeface="Symbol"/>
            </a:endParaRPr>
          </a:p>
          <a:p>
            <a:r>
              <a:rPr lang="en-US" sz="2400" dirty="0" err="1" smtClean="0">
                <a:sym typeface="Symbol"/>
              </a:rPr>
              <a:t>sem</a:t>
            </a:r>
            <a:r>
              <a:rPr lang="en-US" sz="2400" dirty="0" smtClean="0">
                <a:sym typeface="Symbol"/>
              </a:rPr>
              <a:t>(</a:t>
            </a:r>
            <a:r>
              <a:rPr lang="en-US" sz="2400" b="1" dirty="0" smtClean="0">
                <a:sym typeface="Symbol"/>
              </a:rPr>
              <a:t>Act</a:t>
            </a:r>
            <a:r>
              <a:rPr lang="en-US" sz="2400" dirty="0" smtClean="0">
                <a:sym typeface="Symbol"/>
              </a:rPr>
              <a:t> </a:t>
            </a:r>
            <a:r>
              <a:rPr lang="en-US" sz="2400" i="1" dirty="0" smtClean="0">
                <a:sym typeface="Symbol"/>
              </a:rPr>
              <a:t>g x e</a:t>
            </a:r>
            <a:r>
              <a:rPr lang="en-US" sz="2400" dirty="0" smtClean="0">
                <a:sym typeface="Symbol"/>
              </a:rPr>
              <a:t>) </a:t>
            </a:r>
            <a:br>
              <a:rPr lang="en-US" sz="2400" dirty="0" smtClean="0">
                <a:sym typeface="Symbol"/>
              </a:rPr>
            </a:br>
            <a:r>
              <a:rPr lang="en-US" sz="2400" dirty="0" smtClean="0">
                <a:sym typeface="Symbol"/>
              </a:rPr>
              <a:t>    = </a:t>
            </a:r>
            <a:br>
              <a:rPr lang="en-US" sz="2400" dirty="0" smtClean="0">
                <a:sym typeface="Symbol"/>
              </a:rPr>
            </a:br>
            <a:r>
              <a:rPr lang="en-US" sz="2400" dirty="0" smtClean="0">
                <a:sym typeface="Symbol"/>
              </a:rPr>
              <a:t>    (</a:t>
            </a:r>
            <a:r>
              <a:rPr lang="en-US" sz="2400" i="1" dirty="0" smtClean="0">
                <a:sym typeface="Symbol"/>
              </a:rPr>
              <a:t>s t</a:t>
            </a:r>
            <a:r>
              <a:rPr lang="en-US" sz="2400" dirty="0" smtClean="0">
                <a:sym typeface="Symbol"/>
              </a:rPr>
              <a:t>. (</a:t>
            </a:r>
            <a:r>
              <a:rPr lang="en-US" sz="2400" i="1" dirty="0" smtClean="0">
                <a:sym typeface="Symbol"/>
              </a:rPr>
              <a:t>g s</a:t>
            </a:r>
            <a:r>
              <a:rPr lang="en-US" sz="2400" dirty="0" smtClean="0">
                <a:sym typeface="Symbol"/>
              </a:rPr>
              <a:t>   (!</a:t>
            </a:r>
            <a:r>
              <a:rPr lang="en-US" sz="2400" i="1" dirty="0" smtClean="0">
                <a:sym typeface="Symbol"/>
              </a:rPr>
              <a:t>var</a:t>
            </a:r>
            <a:r>
              <a:rPr lang="en-US" sz="2400" dirty="0" smtClean="0">
                <a:sym typeface="Symbol"/>
              </a:rPr>
              <a:t>. </a:t>
            </a:r>
            <a:r>
              <a:rPr lang="en-US" sz="2400" b="1" dirty="0" smtClean="0">
                <a:sym typeface="Symbol"/>
              </a:rPr>
              <a:t>if</a:t>
            </a:r>
            <a:r>
              <a:rPr lang="en-US" sz="2400" dirty="0" smtClean="0">
                <a:sym typeface="Symbol"/>
              </a:rPr>
              <a:t> </a:t>
            </a:r>
            <a:r>
              <a:rPr lang="en-US" sz="2400" i="1" dirty="0" err="1" smtClean="0">
                <a:sym typeface="Symbol"/>
              </a:rPr>
              <a:t>var</a:t>
            </a:r>
            <a:r>
              <a:rPr lang="en-US" sz="2400" dirty="0" smtClean="0">
                <a:sym typeface="Symbol"/>
              </a:rPr>
              <a:t> = </a:t>
            </a:r>
            <a:r>
              <a:rPr lang="en-US" sz="2400" i="1" dirty="0" smtClean="0">
                <a:sym typeface="Symbol"/>
              </a:rPr>
              <a:t>x</a:t>
            </a:r>
            <a:r>
              <a:rPr lang="en-US" sz="2400" dirty="0" smtClean="0">
                <a:sym typeface="Symbol"/>
              </a:rPr>
              <a:t> </a:t>
            </a:r>
            <a:r>
              <a:rPr lang="en-US" sz="2400" b="1" dirty="0" smtClean="0">
                <a:sym typeface="Symbol"/>
              </a:rPr>
              <a:t>then</a:t>
            </a:r>
            <a:r>
              <a:rPr lang="en-US" sz="2400" dirty="0" smtClean="0">
                <a:sym typeface="Symbol"/>
              </a:rPr>
              <a:t> </a:t>
            </a:r>
            <a:r>
              <a:rPr lang="en-US" sz="2400" i="1" dirty="0" smtClean="0">
                <a:sym typeface="Symbol"/>
              </a:rPr>
              <a:t>t </a:t>
            </a:r>
            <a:r>
              <a:rPr lang="en-US" sz="2400" i="1" dirty="0" err="1" smtClean="0">
                <a:sym typeface="Symbol"/>
              </a:rPr>
              <a:t>var</a:t>
            </a:r>
            <a:r>
              <a:rPr lang="en-US" sz="2400" dirty="0" smtClean="0">
                <a:sym typeface="Symbol"/>
              </a:rPr>
              <a:t> = </a:t>
            </a:r>
            <a:r>
              <a:rPr lang="en-US" sz="2400" i="1" dirty="0" smtClean="0">
                <a:sym typeface="Symbol"/>
              </a:rPr>
              <a:t>e s</a:t>
            </a:r>
            <a:r>
              <a:rPr lang="en-US" sz="2400" dirty="0" smtClean="0">
                <a:sym typeface="Symbol"/>
              </a:rPr>
              <a:t> </a:t>
            </a:r>
            <a:br>
              <a:rPr lang="en-US" sz="2400" dirty="0" smtClean="0">
                <a:sym typeface="Symbol"/>
              </a:rPr>
            </a:br>
            <a:r>
              <a:rPr lang="en-US" sz="2400" dirty="0" smtClean="0">
                <a:sym typeface="Symbol"/>
              </a:rPr>
              <a:t>                                                  </a:t>
            </a:r>
            <a:r>
              <a:rPr lang="en-US" sz="2400" b="1" dirty="0" smtClean="0">
                <a:sym typeface="Symbol"/>
              </a:rPr>
              <a:t>else</a:t>
            </a:r>
            <a:r>
              <a:rPr lang="en-US" sz="2400" dirty="0" smtClean="0">
                <a:sym typeface="Symbol"/>
              </a:rPr>
              <a:t> </a:t>
            </a:r>
            <a:r>
              <a:rPr lang="en-US" sz="2400" i="1" dirty="0" smtClean="0">
                <a:sym typeface="Symbol"/>
              </a:rPr>
              <a:t>t </a:t>
            </a:r>
            <a:r>
              <a:rPr lang="en-US" sz="2400" i="1" dirty="0" err="1" smtClean="0">
                <a:sym typeface="Symbol"/>
              </a:rPr>
              <a:t>var</a:t>
            </a:r>
            <a:r>
              <a:rPr lang="en-US" sz="2400" dirty="0" smtClean="0">
                <a:sym typeface="Symbol"/>
              </a:rPr>
              <a:t> = </a:t>
            </a:r>
            <a:r>
              <a:rPr lang="en-US" sz="2400" i="1" dirty="0" smtClean="0">
                <a:sym typeface="Symbol"/>
              </a:rPr>
              <a:t>s </a:t>
            </a:r>
            <a:r>
              <a:rPr lang="en-US" sz="2400" i="1" dirty="0" err="1" smtClean="0">
                <a:sym typeface="Symbol"/>
              </a:rPr>
              <a:t>var</a:t>
            </a:r>
            <a:r>
              <a:rPr lang="en-US" sz="2400" dirty="0" smtClean="0">
                <a:sym typeface="Symbol"/>
              </a:rPr>
              <a:t>))</a:t>
            </a:r>
            <a:br>
              <a:rPr lang="en-US" sz="2400" dirty="0" smtClean="0">
                <a:sym typeface="Symbol"/>
              </a:rPr>
            </a:br>
            <a:r>
              <a:rPr lang="en-US" sz="2400" dirty="0" smtClean="0">
                <a:sym typeface="Symbol"/>
              </a:rPr>
              <a:t>             /\</a:t>
            </a:r>
            <a:br>
              <a:rPr lang="en-US" sz="2400" dirty="0" smtClean="0">
                <a:sym typeface="Symbol"/>
              </a:rPr>
            </a:br>
            <a:r>
              <a:rPr lang="en-US" sz="2400" dirty="0" smtClean="0">
                <a:sym typeface="Symbol"/>
              </a:rPr>
              <a:t>             (</a:t>
            </a:r>
            <a:r>
              <a:rPr lang="en-US" sz="2400" i="1" dirty="0" smtClean="0">
                <a:sym typeface="Symbol"/>
              </a:rPr>
              <a:t>g s</a:t>
            </a:r>
            <a:r>
              <a:rPr lang="en-US" sz="2400" dirty="0" smtClean="0">
                <a:sym typeface="Symbol"/>
              </a:rPr>
              <a:t>  (</a:t>
            </a:r>
            <a:r>
              <a:rPr lang="en-US" sz="2400" i="1" dirty="0" smtClean="0">
                <a:sym typeface="Symbol"/>
              </a:rPr>
              <a:t>t</a:t>
            </a:r>
            <a:r>
              <a:rPr lang="en-US" sz="2400" dirty="0" smtClean="0">
                <a:sym typeface="Symbol"/>
              </a:rPr>
              <a:t> = </a:t>
            </a:r>
            <a:r>
              <a:rPr lang="en-US" sz="2400" i="1" dirty="0" smtClean="0">
                <a:sym typeface="Symbol"/>
              </a:rPr>
              <a:t>s</a:t>
            </a:r>
            <a:r>
              <a:rPr lang="en-US" sz="2400" dirty="0" smtClean="0">
                <a:sym typeface="Symbol"/>
              </a:rPr>
              <a:t>)))</a:t>
            </a:r>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ubtitle 4"/>
          <p:cNvSpPr>
            <a:spLocks noGrp="1"/>
          </p:cNvSpPr>
          <p:nvPr>
            <p:ph type="subTitle" idx="1"/>
          </p:nvPr>
        </p:nvSpPr>
        <p:spPr/>
        <p:txBody>
          <a:bodyPr/>
          <a:lstStyle/>
          <a:p>
            <a:pPr eaLnBrk="1" hangingPunct="1"/>
            <a:endParaRPr lang="nl-NL" smtClean="0">
              <a:cs typeface="Arial" charset="0"/>
            </a:endParaRPr>
          </a:p>
        </p:txBody>
      </p:sp>
      <p:sp>
        <p:nvSpPr>
          <p:cNvPr id="22531" name="Title 3"/>
          <p:cNvSpPr>
            <a:spLocks noGrp="1"/>
          </p:cNvSpPr>
          <p:nvPr>
            <p:ph type="ctrTitle"/>
          </p:nvPr>
        </p:nvSpPr>
        <p:spPr>
          <a:xfrm>
            <a:off x="457200" y="1506538"/>
            <a:ext cx="8229600" cy="1470025"/>
          </a:xfrm>
        </p:spPr>
        <p:txBody>
          <a:bodyPr/>
          <a:lstStyle/>
          <a:p>
            <a:pPr eaLnBrk="1" hangingPunct="1"/>
            <a:r>
              <a:rPr smtClean="0"/>
              <a:t>Primitive HOL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5" name="Title 4"/>
          <p:cNvSpPr>
            <a:spLocks noGrp="1"/>
          </p:cNvSpPr>
          <p:nvPr>
            <p:ph type="ctrTitle"/>
          </p:nvPr>
        </p:nvSpPr>
        <p:spPr/>
        <p:txBody>
          <a:bodyPr/>
          <a:lstStyle/>
          <a:p>
            <a:r>
              <a:rPr lang="en-US" dirty="0" smtClean="0"/>
              <a:t>Automating my own logic</a:t>
            </a:r>
            <a:endParaRPr lang="en-US" dirty="0"/>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500063" y="274638"/>
            <a:ext cx="8358187" cy="796925"/>
          </a:xfrm>
        </p:spPr>
        <p:txBody>
          <a:bodyPr/>
          <a:lstStyle/>
          <a:p>
            <a:pPr eaLnBrk="1" hangingPunct="1"/>
            <a:r>
              <a:rPr lang="nl-NL" smtClean="0">
                <a:cs typeface="Arial" charset="0"/>
              </a:rPr>
              <a:t>Implementing HOL</a:t>
            </a:r>
          </a:p>
        </p:txBody>
      </p:sp>
      <p:sp>
        <p:nvSpPr>
          <p:cNvPr id="23555" name="Content Placeholder 2"/>
          <p:cNvSpPr>
            <a:spLocks noGrp="1"/>
          </p:cNvSpPr>
          <p:nvPr>
            <p:ph sz="quarter" idx="1"/>
          </p:nvPr>
        </p:nvSpPr>
        <p:spPr>
          <a:xfrm>
            <a:off x="500063" y="1447800"/>
            <a:ext cx="8358187" cy="4572000"/>
          </a:xfrm>
        </p:spPr>
        <p:txBody>
          <a:bodyPr/>
          <a:lstStyle/>
          <a:p>
            <a:pPr eaLnBrk="1" hangingPunct="1"/>
            <a:r>
              <a:rPr lang="nl-NL" sz="2400" smtClean="0">
                <a:cs typeface="Arial" charset="0"/>
              </a:rPr>
              <a:t>An obvious way would be to start with an implementation of the predicate logic, e.g. along this line:</a:t>
            </a:r>
            <a:br>
              <a:rPr lang="nl-NL" sz="2400" smtClean="0">
                <a:cs typeface="Arial" charset="0"/>
              </a:rPr>
            </a:br>
            <a:r>
              <a:rPr lang="nl-NL" sz="2400" smtClean="0">
                <a:cs typeface="Arial" charset="0"/>
              </a:rPr>
              <a:t/>
            </a:r>
            <a:br>
              <a:rPr lang="nl-NL" sz="2400" smtClean="0">
                <a:cs typeface="Arial" charset="0"/>
              </a:rPr>
            </a:br>
            <a:r>
              <a:rPr lang="nl-NL" sz="2400" smtClean="0">
                <a:cs typeface="Arial" charset="0"/>
              </a:rPr>
              <a:t>	data  Term  =  VAR  String</a:t>
            </a:r>
            <a:br>
              <a:rPr lang="nl-NL" sz="2400" smtClean="0">
                <a:cs typeface="Arial" charset="0"/>
              </a:rPr>
            </a:br>
            <a:r>
              <a:rPr lang="nl-NL" sz="2400" smtClean="0">
                <a:cs typeface="Arial" charset="0"/>
              </a:rPr>
              <a:t>		        |  OR     Term  Term</a:t>
            </a:r>
            <a:br>
              <a:rPr lang="nl-NL" sz="2400" smtClean="0">
                <a:cs typeface="Arial" charset="0"/>
              </a:rPr>
            </a:br>
            <a:r>
              <a:rPr lang="nl-NL" sz="2400" smtClean="0">
                <a:cs typeface="Arial" charset="0"/>
              </a:rPr>
              <a:t>		        |  NOT   Term</a:t>
            </a:r>
            <a:br>
              <a:rPr lang="nl-NL" sz="2400" smtClean="0">
                <a:cs typeface="Arial" charset="0"/>
              </a:rPr>
            </a:br>
            <a:r>
              <a:rPr lang="nl-NL" sz="2400" smtClean="0">
                <a:cs typeface="Arial" charset="0"/>
              </a:rPr>
              <a:t>		        |  EXISTS   String   Term</a:t>
            </a:r>
            <a:br>
              <a:rPr lang="nl-NL" sz="2400" smtClean="0">
                <a:cs typeface="Arial" charset="0"/>
              </a:rPr>
            </a:br>
            <a:r>
              <a:rPr lang="nl-NL" sz="2400" smtClean="0">
                <a:cs typeface="Arial" charset="0"/>
              </a:rPr>
              <a:t>		        |  ...</a:t>
            </a:r>
          </a:p>
          <a:p>
            <a:pPr eaLnBrk="1" hangingPunct="1"/>
            <a:endParaRPr lang="nl-NL" sz="2400" smtClean="0">
              <a:cs typeface="Arial" charset="0"/>
            </a:endParaRPr>
          </a:p>
          <a:p>
            <a:pPr eaLnBrk="1" hangingPunct="1"/>
            <a:r>
              <a:rPr lang="nl-NL" sz="2400" smtClean="0">
                <a:cs typeface="Arial" charset="0"/>
              </a:rPr>
              <a:t>But want/need more: </a:t>
            </a:r>
          </a:p>
          <a:p>
            <a:pPr lvl="1" eaLnBrk="1" hangingPunct="1"/>
            <a:r>
              <a:rPr lang="nl-NL" sz="2000" smtClean="0">
                <a:cs typeface="Arial" charset="0"/>
              </a:rPr>
              <a:t>We want terms to be typed.</a:t>
            </a:r>
          </a:p>
          <a:p>
            <a:pPr lvl="1" eaLnBrk="1" hangingPunct="1"/>
            <a:r>
              <a:rPr lang="nl-NL" sz="2000" smtClean="0">
                <a:cs typeface="Arial" charset="0"/>
              </a:rPr>
              <a:t>We want to have more operators</a:t>
            </a:r>
          </a:p>
          <a:p>
            <a:pPr lvl="1" eaLnBrk="1" hangingPunct="1"/>
            <a:r>
              <a:rPr lang="nl-NL" sz="2000" smtClean="0">
                <a:cs typeface="Arial" charset="0"/>
              </a:rPr>
              <a:t>We want to have functions.</a:t>
            </a:r>
            <a:br>
              <a:rPr lang="nl-NL" sz="2000" smtClean="0">
                <a:cs typeface="Arial" charset="0"/>
              </a:rPr>
            </a:br>
            <a:endParaRPr lang="nl-NL" sz="2000" smtClean="0">
              <a:cs typeface="Arial" charset="0"/>
            </a:endParaRPr>
          </a:p>
        </p:txBody>
      </p:sp>
      <p:sp>
        <p:nvSpPr>
          <p:cNvPr id="5" name="Tijdelijke aanduiding voor dianummer 4"/>
          <p:cNvSpPr>
            <a:spLocks noGrp="1"/>
          </p:cNvSpPr>
          <p:nvPr>
            <p:ph type="sldNum" sz="quarter" idx="12"/>
          </p:nvPr>
        </p:nvSpPr>
        <p:spPr/>
        <p:txBody>
          <a:bodyPr/>
          <a:lstStyle/>
          <a:p>
            <a:pPr>
              <a:defRPr/>
            </a:pPr>
            <a:fld id="{30648912-3A10-44DE-BA7B-77C319252ABC}"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00063" y="274638"/>
            <a:ext cx="8358187" cy="796925"/>
          </a:xfrm>
        </p:spPr>
        <p:txBody>
          <a:bodyPr/>
          <a:lstStyle/>
          <a:p>
            <a:pPr eaLnBrk="1" hangingPunct="1"/>
            <a:r>
              <a:rPr lang="nl-NL" smtClean="0">
                <a:cs typeface="Arial" charset="0"/>
                <a:sym typeface="Symbol" pitchFamily="18" charset="2"/>
              </a:rPr>
              <a:t>- calculus</a:t>
            </a:r>
            <a:endParaRPr lang="en-US" smtClean="0">
              <a:cs typeface="Arial" charset="0"/>
            </a:endParaRPr>
          </a:p>
        </p:txBody>
      </p:sp>
      <p:sp>
        <p:nvSpPr>
          <p:cNvPr id="25603" name="Rectangle 3"/>
          <p:cNvSpPr>
            <a:spLocks noGrp="1" noChangeArrowheads="1"/>
          </p:cNvSpPr>
          <p:nvPr>
            <p:ph sz="quarter" idx="1"/>
          </p:nvPr>
        </p:nvSpPr>
        <p:spPr>
          <a:xfrm>
            <a:off x="457200" y="1219200"/>
            <a:ext cx="8382000" cy="5105400"/>
          </a:xfrm>
        </p:spPr>
        <p:txBody>
          <a:bodyPr/>
          <a:lstStyle/>
          <a:p>
            <a:pPr eaLnBrk="1" hangingPunct="1">
              <a:lnSpc>
                <a:spcPct val="80000"/>
              </a:lnSpc>
            </a:pPr>
            <a:r>
              <a:rPr lang="en-US" smtClean="0">
                <a:cs typeface="Arial" charset="0"/>
              </a:rPr>
              <a:t>Grammar:</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endParaRPr lang="en-US" smtClean="0">
              <a:solidFill>
                <a:schemeClr val="bg2"/>
              </a:solidFill>
              <a:cs typeface="Arial" charset="0"/>
            </a:endParaRPr>
          </a:p>
          <a:p>
            <a:pPr eaLnBrk="1" hangingPunct="1">
              <a:lnSpc>
                <a:spcPct val="80000"/>
              </a:lnSpc>
            </a:pPr>
            <a:endParaRPr lang="en-US" sz="1600" smtClean="0">
              <a:cs typeface="Arial" charset="0"/>
            </a:endParaRPr>
          </a:p>
          <a:p>
            <a:pPr eaLnBrk="1" hangingPunct="1">
              <a:lnSpc>
                <a:spcPct val="80000"/>
              </a:lnSpc>
            </a:pPr>
            <a:endParaRPr lang="en-US" smtClean="0">
              <a:cs typeface="Arial" charset="0"/>
            </a:endParaRPr>
          </a:p>
          <a:p>
            <a:pPr eaLnBrk="1" hangingPunct="1">
              <a:lnSpc>
                <a:spcPct val="80000"/>
              </a:lnSpc>
            </a:pPr>
            <a:r>
              <a:rPr lang="en-US" smtClean="0">
                <a:cs typeface="Arial" charset="0"/>
              </a:rPr>
              <a:t>The terms are typed; allowed types:</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endParaRPr lang="en-US" smtClean="0">
              <a:cs typeface="Arial" charset="0"/>
            </a:endParaRPr>
          </a:p>
        </p:txBody>
      </p:sp>
      <p:sp>
        <p:nvSpPr>
          <p:cNvPr id="6" name="TextBox 5"/>
          <p:cNvSpPr txBox="1"/>
          <p:nvPr/>
        </p:nvSpPr>
        <p:spPr>
          <a:xfrm>
            <a:off x="1343025" y="1751013"/>
            <a:ext cx="6582251" cy="156966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i="1" dirty="0">
                <a:latin typeface="Times New Roman" pitchFamily="18" charset="0"/>
                <a:cs typeface="Times New Roman" pitchFamily="18" charset="0"/>
              </a:rPr>
              <a:t>term  ::=  </a:t>
            </a:r>
            <a:r>
              <a:rPr lang="en-US" i="1" dirty="0" err="1">
                <a:latin typeface="Times New Roman" pitchFamily="18" charset="0"/>
                <a:cs typeface="Times New Roman" pitchFamily="18" charset="0"/>
              </a:rPr>
              <a:t>var</a:t>
            </a:r>
            <a:r>
              <a:rPr lang="en-US" i="1" dirty="0">
                <a:latin typeface="Times New Roman" pitchFamily="18" charset="0"/>
                <a:cs typeface="Times New Roman" pitchFamily="18" charset="0"/>
              </a:rPr>
              <a:t/>
            </a:r>
            <a:br>
              <a:rPr lang="en-US" i="1" dirty="0">
                <a:latin typeface="Times New Roman" pitchFamily="18" charset="0"/>
                <a:cs typeface="Times New Roman" pitchFamily="18" charset="0"/>
              </a:rPr>
            </a:br>
            <a:r>
              <a:rPr lang="en-US" i="1" dirty="0">
                <a:latin typeface="Times New Roman" pitchFamily="18" charset="0"/>
                <a:cs typeface="Times New Roman" pitchFamily="18" charset="0"/>
              </a:rPr>
              <a:t>                  |  const</a:t>
            </a:r>
            <a:br>
              <a:rPr lang="en-US" i="1" dirty="0">
                <a:latin typeface="Times New Roman" pitchFamily="18" charset="0"/>
                <a:cs typeface="Times New Roman" pitchFamily="18" charset="0"/>
              </a:rPr>
            </a:br>
            <a:r>
              <a:rPr lang="en-US" i="1" dirty="0">
                <a:latin typeface="Times New Roman" pitchFamily="18" charset="0"/>
                <a:cs typeface="Times New Roman" pitchFamily="18" charset="0"/>
              </a:rPr>
              <a:t>                  |  term   </a:t>
            </a:r>
            <a:r>
              <a:rPr lang="en-US" i="1" dirty="0" err="1">
                <a:latin typeface="Times New Roman" pitchFamily="18" charset="0"/>
                <a:cs typeface="Times New Roman" pitchFamily="18" charset="0"/>
              </a:rPr>
              <a:t>term</a:t>
            </a:r>
            <a:r>
              <a:rPr lang="en-US" i="1" dirty="0">
                <a:latin typeface="Times New Roman" pitchFamily="18" charset="0"/>
                <a:cs typeface="Times New Roman" pitchFamily="18" charset="0"/>
              </a:rPr>
              <a:t>               </a:t>
            </a:r>
            <a:r>
              <a:rPr lang="en-US" i="1" dirty="0">
                <a:solidFill>
                  <a:schemeClr val="accent4">
                    <a:lumMod val="75000"/>
                  </a:schemeClr>
                </a:solidFill>
                <a:latin typeface="Times New Roman" pitchFamily="18" charset="0"/>
                <a:cs typeface="Times New Roman" pitchFamily="18" charset="0"/>
              </a:rPr>
              <a:t>// e.g.  (</a:t>
            </a:r>
            <a:r>
              <a:rPr lang="en-US" i="1" dirty="0">
                <a:solidFill>
                  <a:schemeClr val="accent4">
                    <a:lumMod val="75000"/>
                  </a:schemeClr>
                </a:solidFill>
                <a:latin typeface="Times New Roman" pitchFamily="18" charset="0"/>
                <a:cs typeface="Times New Roman" pitchFamily="18" charset="0"/>
                <a:sym typeface="Symbol" pitchFamily="18" charset="2"/>
              </a:rPr>
              <a:t>x. </a:t>
            </a:r>
            <a:r>
              <a:rPr lang="en-US" i="1" dirty="0" smtClean="0">
                <a:solidFill>
                  <a:schemeClr val="accent4">
                    <a:lumMod val="75000"/>
                  </a:schemeClr>
                </a:solidFill>
                <a:latin typeface="Times New Roman" pitchFamily="18" charset="0"/>
                <a:cs typeface="Times New Roman" pitchFamily="18" charset="0"/>
                <a:sym typeface="Symbol" pitchFamily="18" charset="2"/>
              </a:rPr>
              <a:t>x)  </a:t>
            </a:r>
            <a:r>
              <a:rPr lang="en-US" i="1" dirty="0">
                <a:solidFill>
                  <a:schemeClr val="accent4">
                    <a:lumMod val="75000"/>
                  </a:schemeClr>
                </a:solidFill>
                <a:latin typeface="Times New Roman" pitchFamily="18" charset="0"/>
                <a:cs typeface="Times New Roman" pitchFamily="18" charset="0"/>
                <a:sym typeface="Symbol" pitchFamily="18" charset="2"/>
              </a:rPr>
              <a:t>0</a:t>
            </a:r>
            <a:r>
              <a:rPr lang="en-US" i="1" dirty="0">
                <a:solidFill>
                  <a:schemeClr val="accent4">
                    <a:lumMod val="75000"/>
                  </a:schemeClr>
                </a:solidFill>
                <a:latin typeface="Times New Roman" pitchFamily="18" charset="0"/>
                <a:cs typeface="Times New Roman" pitchFamily="18" charset="0"/>
              </a:rPr>
              <a:t>    </a:t>
            </a:r>
            <a:r>
              <a:rPr lang="en-US" i="1" dirty="0">
                <a:latin typeface="Times New Roman" pitchFamily="18" charset="0"/>
                <a:cs typeface="Times New Roman" pitchFamily="18" charset="0"/>
              </a:rPr>
              <a:t/>
            </a:r>
            <a:br>
              <a:rPr lang="en-US" i="1" dirty="0">
                <a:latin typeface="Times New Roman" pitchFamily="18" charset="0"/>
                <a:cs typeface="Times New Roman" pitchFamily="18" charset="0"/>
              </a:rPr>
            </a:br>
            <a:r>
              <a:rPr lang="en-US" i="1" dirty="0">
                <a:latin typeface="Times New Roman" pitchFamily="18" charset="0"/>
                <a:cs typeface="Times New Roman" pitchFamily="18" charset="0"/>
              </a:rPr>
              <a:t>                  |  \var.  term                </a:t>
            </a:r>
            <a:r>
              <a:rPr lang="en-US" i="1" dirty="0">
                <a:solidFill>
                  <a:schemeClr val="accent4">
                    <a:lumMod val="75000"/>
                  </a:schemeClr>
                </a:solidFill>
                <a:latin typeface="Times New Roman" pitchFamily="18" charset="0"/>
                <a:cs typeface="Times New Roman" pitchFamily="18" charset="0"/>
              </a:rPr>
              <a:t>// e.g.   (</a:t>
            </a:r>
            <a:r>
              <a:rPr lang="en-US" i="1" dirty="0">
                <a:solidFill>
                  <a:schemeClr val="accent4">
                    <a:lumMod val="75000"/>
                  </a:schemeClr>
                </a:solidFill>
                <a:latin typeface="Times New Roman" pitchFamily="18" charset="0"/>
                <a:cs typeface="Times New Roman" pitchFamily="18" charset="0"/>
                <a:sym typeface="Symbol" pitchFamily="18" charset="2"/>
              </a:rPr>
              <a:t>x. </a:t>
            </a:r>
            <a:r>
              <a:rPr lang="en-US" i="1" dirty="0" smtClean="0">
                <a:solidFill>
                  <a:schemeClr val="accent4">
                    <a:lumMod val="75000"/>
                  </a:schemeClr>
                </a:solidFill>
                <a:latin typeface="Times New Roman" pitchFamily="18" charset="0"/>
                <a:cs typeface="Times New Roman" pitchFamily="18" charset="0"/>
                <a:sym typeface="Symbol" pitchFamily="18" charset="2"/>
              </a:rPr>
              <a:t>x)</a:t>
            </a:r>
            <a:endParaRPr lang="nl-NL" i="1" dirty="0">
              <a:solidFill>
                <a:schemeClr val="accent4">
                  <a:lumMod val="75000"/>
                </a:schemeClr>
              </a:solidFill>
              <a:latin typeface="Times New Roman" pitchFamily="18" charset="0"/>
              <a:cs typeface="Times New Roman" pitchFamily="18" charset="0"/>
            </a:endParaRPr>
          </a:p>
        </p:txBody>
      </p:sp>
      <p:sp>
        <p:nvSpPr>
          <p:cNvPr id="7" name="TextBox 6"/>
          <p:cNvSpPr txBox="1"/>
          <p:nvPr/>
        </p:nvSpPr>
        <p:spPr>
          <a:xfrm>
            <a:off x="1331913" y="4416087"/>
            <a:ext cx="7183437" cy="1570038"/>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i="1" dirty="0">
                <a:solidFill>
                  <a:schemeClr val="tx1"/>
                </a:solidFill>
                <a:latin typeface="Times New Roman" pitchFamily="18" charset="0"/>
                <a:cs typeface="Times New Roman" pitchFamily="18" charset="0"/>
              </a:rPr>
              <a:t>type  ::=   </a:t>
            </a:r>
            <a:r>
              <a:rPr lang="en-US" i="1" dirty="0" err="1">
                <a:solidFill>
                  <a:schemeClr val="tx1"/>
                </a:solidFill>
                <a:latin typeface="Times New Roman" pitchFamily="18" charset="0"/>
                <a:cs typeface="Times New Roman" pitchFamily="18" charset="0"/>
              </a:rPr>
              <a:t>tyvar</a:t>
            </a:r>
            <a:r>
              <a:rPr lang="en-US" i="1" dirty="0">
                <a:solidFill>
                  <a:schemeClr val="tx1"/>
                </a:solidFill>
                <a:latin typeface="Times New Roman" pitchFamily="18" charset="0"/>
                <a:cs typeface="Times New Roman" pitchFamily="18" charset="0"/>
              </a:rPr>
              <a:t>                                       </a:t>
            </a:r>
            <a:r>
              <a:rPr lang="en-US" i="1" dirty="0">
                <a:solidFill>
                  <a:schemeClr val="accent4">
                    <a:lumMod val="75000"/>
                  </a:schemeClr>
                </a:solidFill>
                <a:latin typeface="Times New Roman" pitchFamily="18" charset="0"/>
                <a:cs typeface="Times New Roman" pitchFamily="18" charset="0"/>
              </a:rPr>
              <a:t>// e.g.   ‘a</a:t>
            </a:r>
            <a:r>
              <a:rPr lang="en-US" i="1" dirty="0">
                <a:solidFill>
                  <a:schemeClr val="tx1"/>
                </a:solidFill>
                <a:latin typeface="Times New Roman" pitchFamily="18" charset="0"/>
                <a:cs typeface="Times New Roman" pitchFamily="18" charset="0"/>
              </a:rPr>
              <a:t/>
            </a:r>
            <a:br>
              <a:rPr lang="en-US" i="1" dirty="0">
                <a:solidFill>
                  <a:schemeClr val="tx1"/>
                </a:solidFill>
                <a:latin typeface="Times New Roman" pitchFamily="18" charset="0"/>
                <a:cs typeface="Times New Roman" pitchFamily="18" charset="0"/>
              </a:rPr>
            </a:br>
            <a:r>
              <a:rPr lang="en-US" i="1" dirty="0">
                <a:solidFill>
                  <a:schemeClr val="tx1"/>
                </a:solidFill>
                <a:latin typeface="Times New Roman" pitchFamily="18" charset="0"/>
                <a:cs typeface="Times New Roman" pitchFamily="18" charset="0"/>
              </a:rPr>
              <a:t>                  |   </a:t>
            </a:r>
            <a:r>
              <a:rPr lang="en-US" i="1" dirty="0" err="1">
                <a:solidFill>
                  <a:schemeClr val="tx1"/>
                </a:solidFill>
                <a:latin typeface="Times New Roman" pitchFamily="18" charset="0"/>
                <a:cs typeface="Times New Roman" pitchFamily="18" charset="0"/>
              </a:rPr>
              <a:t>tyconst</a:t>
            </a:r>
            <a:r>
              <a:rPr lang="en-US" i="1" dirty="0">
                <a:solidFill>
                  <a:schemeClr val="tx1"/>
                </a:solidFill>
                <a:latin typeface="Times New Roman" pitchFamily="18" charset="0"/>
                <a:cs typeface="Times New Roman" pitchFamily="18" charset="0"/>
              </a:rPr>
              <a:t>			    </a:t>
            </a:r>
            <a:r>
              <a:rPr lang="en-US" i="1" dirty="0">
                <a:solidFill>
                  <a:schemeClr val="accent4">
                    <a:lumMod val="75000"/>
                  </a:schemeClr>
                </a:solidFill>
                <a:latin typeface="Times New Roman" pitchFamily="18" charset="0"/>
                <a:cs typeface="Times New Roman" pitchFamily="18" charset="0"/>
              </a:rPr>
              <a:t>// e.g.   </a:t>
            </a:r>
            <a:r>
              <a:rPr lang="en-US" i="1" dirty="0" err="1">
                <a:solidFill>
                  <a:schemeClr val="accent4">
                    <a:lumMod val="75000"/>
                  </a:schemeClr>
                </a:solidFill>
                <a:latin typeface="Times New Roman" pitchFamily="18" charset="0"/>
                <a:cs typeface="Times New Roman" pitchFamily="18" charset="0"/>
              </a:rPr>
              <a:t>bool</a:t>
            </a:r>
            <a:r>
              <a:rPr lang="en-US" i="1" dirty="0">
                <a:solidFill>
                  <a:schemeClr val="tx1"/>
                </a:solidFill>
                <a:latin typeface="Times New Roman" pitchFamily="18" charset="0"/>
                <a:cs typeface="Times New Roman" pitchFamily="18" charset="0"/>
              </a:rPr>
              <a:t/>
            </a:r>
            <a:br>
              <a:rPr lang="en-US" i="1" dirty="0">
                <a:solidFill>
                  <a:schemeClr val="tx1"/>
                </a:solidFill>
                <a:latin typeface="Times New Roman" pitchFamily="18" charset="0"/>
                <a:cs typeface="Times New Roman" pitchFamily="18" charset="0"/>
              </a:rPr>
            </a:br>
            <a:r>
              <a:rPr lang="en-US" i="1" dirty="0">
                <a:solidFill>
                  <a:schemeClr val="tx1"/>
                </a:solidFill>
                <a:latin typeface="Times New Roman" pitchFamily="18" charset="0"/>
                <a:cs typeface="Times New Roman" pitchFamily="18" charset="0"/>
              </a:rPr>
              <a:t>                  |   (type,...,type) </a:t>
            </a:r>
            <a:r>
              <a:rPr lang="en-US" i="1" dirty="0" err="1">
                <a:solidFill>
                  <a:schemeClr val="tx1"/>
                </a:solidFill>
                <a:latin typeface="Times New Roman" pitchFamily="18" charset="0"/>
                <a:cs typeface="Times New Roman" pitchFamily="18" charset="0"/>
              </a:rPr>
              <a:t>tyop</a:t>
            </a:r>
            <a:r>
              <a:rPr lang="en-US" i="1" dirty="0">
                <a:solidFill>
                  <a:schemeClr val="tx1"/>
                </a:solidFill>
                <a:latin typeface="Times New Roman" pitchFamily="18" charset="0"/>
                <a:cs typeface="Times New Roman" pitchFamily="18" charset="0"/>
              </a:rPr>
              <a:t>	    </a:t>
            </a:r>
            <a:r>
              <a:rPr lang="en-US" i="1" dirty="0">
                <a:solidFill>
                  <a:schemeClr val="accent4">
                    <a:lumMod val="75000"/>
                  </a:schemeClr>
                </a:solidFill>
                <a:latin typeface="Times New Roman" pitchFamily="18" charset="0"/>
                <a:cs typeface="Times New Roman" pitchFamily="18" charset="0"/>
              </a:rPr>
              <a:t>// e.g.   </a:t>
            </a:r>
            <a:r>
              <a:rPr lang="en-US" i="1" dirty="0" err="1">
                <a:solidFill>
                  <a:schemeClr val="accent4">
                    <a:lumMod val="75000"/>
                  </a:schemeClr>
                </a:solidFill>
                <a:latin typeface="Times New Roman" pitchFamily="18" charset="0"/>
                <a:cs typeface="Times New Roman" pitchFamily="18" charset="0"/>
              </a:rPr>
              <a:t>bool</a:t>
            </a:r>
            <a:r>
              <a:rPr lang="en-US" i="1" dirty="0">
                <a:solidFill>
                  <a:schemeClr val="accent4">
                    <a:lumMod val="75000"/>
                  </a:schemeClr>
                </a:solidFill>
                <a:latin typeface="Times New Roman" pitchFamily="18" charset="0"/>
                <a:cs typeface="Times New Roman" pitchFamily="18" charset="0"/>
              </a:rPr>
              <a:t>  list</a:t>
            </a:r>
            <a:br>
              <a:rPr lang="en-US" i="1" dirty="0">
                <a:solidFill>
                  <a:schemeClr val="accent4">
                    <a:lumMod val="75000"/>
                  </a:schemeClr>
                </a:solidFill>
                <a:latin typeface="Times New Roman" pitchFamily="18" charset="0"/>
                <a:cs typeface="Times New Roman" pitchFamily="18" charset="0"/>
              </a:rPr>
            </a:br>
            <a:r>
              <a:rPr lang="en-US" i="1" dirty="0">
                <a:solidFill>
                  <a:schemeClr val="tx1"/>
                </a:solidFill>
                <a:latin typeface="Times New Roman" pitchFamily="18" charset="0"/>
                <a:cs typeface="Times New Roman" pitchFamily="18" charset="0"/>
              </a:rPr>
              <a:t>                  |   type </a:t>
            </a:r>
            <a:r>
              <a:rPr lang="en-US" i="1"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rPr>
              <a:t> type</a:t>
            </a:r>
            <a:endParaRPr lang="nl-NL" i="1" dirty="0">
              <a:solidFill>
                <a:schemeClr val="tx1"/>
              </a:solidFill>
              <a:latin typeface="Times New Roman" pitchFamily="18" charset="0"/>
              <a:cs typeface="Times New Roman" pitchFamily="18" charset="0"/>
            </a:endParaRPr>
          </a:p>
        </p:txBody>
      </p:sp>
      <p:sp>
        <p:nvSpPr>
          <p:cNvPr id="8" name="Tijdelijke aanduiding voor dianummer 7"/>
          <p:cNvSpPr>
            <a:spLocks noGrp="1"/>
          </p:cNvSpPr>
          <p:nvPr>
            <p:ph type="sldNum" sz="quarter" idx="12"/>
          </p:nvPr>
        </p:nvSpPr>
        <p:spPr/>
        <p:txBody>
          <a:bodyPr/>
          <a:lstStyle/>
          <a:p>
            <a:pPr>
              <a:defRPr/>
            </a:pPr>
            <a:fld id="{3C0FFAAA-FC5F-4479-B693-905B5E77D317}"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00063" y="274638"/>
            <a:ext cx="8358187" cy="796925"/>
          </a:xfrm>
        </p:spPr>
        <p:txBody>
          <a:bodyPr/>
          <a:lstStyle/>
          <a:p>
            <a:pPr eaLnBrk="1" hangingPunct="1"/>
            <a:r>
              <a:rPr lang="nl-NL" smtClean="0">
                <a:cs typeface="Arial" charset="0"/>
                <a:sym typeface="Symbol" pitchFamily="18" charset="2"/>
              </a:rPr>
              <a:t>Building ontop (typed) - calculus</a:t>
            </a:r>
            <a:endParaRPr lang="nl-NL" smtClean="0">
              <a:cs typeface="Arial" charset="0"/>
            </a:endParaRPr>
          </a:p>
        </p:txBody>
      </p:sp>
      <p:sp>
        <p:nvSpPr>
          <p:cNvPr id="24579" name="Content Placeholder 2"/>
          <p:cNvSpPr>
            <a:spLocks noGrp="1"/>
          </p:cNvSpPr>
          <p:nvPr>
            <p:ph sz="quarter" idx="1"/>
          </p:nvPr>
        </p:nvSpPr>
        <p:spPr>
          <a:xfrm>
            <a:off x="500063" y="1447800"/>
            <a:ext cx="8358187" cy="4572000"/>
          </a:xfrm>
        </p:spPr>
        <p:txBody>
          <a:bodyPr/>
          <a:lstStyle/>
          <a:p>
            <a:pPr eaLnBrk="1" hangingPunct="1"/>
            <a:r>
              <a:rPr lang="nl-NL" smtClean="0">
                <a:cs typeface="Arial" charset="0"/>
              </a:rPr>
              <a:t>It’s a clean and minimalistic formal system.</a:t>
            </a:r>
          </a:p>
          <a:p>
            <a:pPr eaLnBrk="1" hangingPunct="1"/>
            <a:r>
              <a:rPr lang="nl-NL" smtClean="0">
                <a:cs typeface="Arial" charset="0"/>
              </a:rPr>
              <a:t>It comes with a very natural and simple type system.</a:t>
            </a:r>
          </a:p>
          <a:p>
            <a:pPr eaLnBrk="1" hangingPunct="1"/>
            <a:r>
              <a:rPr lang="nl-NL" smtClean="0">
                <a:cs typeface="Arial" charset="0"/>
              </a:rPr>
              <a:t>Because of its simplicity, you can trust it.</a:t>
            </a:r>
          </a:p>
          <a:p>
            <a:pPr eaLnBrk="1" hangingPunct="1"/>
            <a:r>
              <a:rPr lang="nl-NL" smtClean="0">
                <a:cs typeface="Arial" charset="0"/>
              </a:rPr>
              <a:t>Straight forward to implement.</a:t>
            </a:r>
          </a:p>
          <a:p>
            <a:pPr eaLnBrk="1" hangingPunct="1"/>
            <a:r>
              <a:rPr lang="nl-NL" smtClean="0">
                <a:cs typeface="Arial" charset="0"/>
              </a:rPr>
              <a:t>You can express functions and higher order functions very naturally. </a:t>
            </a:r>
          </a:p>
          <a:p>
            <a:pPr eaLnBrk="1" hangingPunct="1"/>
            <a:r>
              <a:rPr lang="nl-NL" smtClean="0">
                <a:cs typeface="Arial" charset="0"/>
              </a:rPr>
              <a:t>We’ll build our predicate logic ontop of it; so we get all the benefit of </a:t>
            </a:r>
            <a:r>
              <a:rPr lang="nl-NL" smtClean="0">
                <a:cs typeface="Arial" charset="0"/>
                <a:sym typeface="Symbol" pitchFamily="18" charset="2"/>
              </a:rPr>
              <a:t>-calculus for free.</a:t>
            </a:r>
            <a:endParaRPr lang="nl-NL" smtClean="0">
              <a:cs typeface="Arial" charset="0"/>
            </a:endParaRPr>
          </a:p>
        </p:txBody>
      </p:sp>
      <p:sp>
        <p:nvSpPr>
          <p:cNvPr id="5" name="Tijdelijke aanduiding voor dianummer 4"/>
          <p:cNvSpPr>
            <a:spLocks noGrp="1"/>
          </p:cNvSpPr>
          <p:nvPr>
            <p:ph type="sldNum" sz="quarter" idx="12"/>
          </p:nvPr>
        </p:nvSpPr>
        <p:spPr/>
        <p:txBody>
          <a:bodyPr/>
          <a:lstStyle/>
          <a:p>
            <a:pPr>
              <a:defRPr/>
            </a:pPr>
            <a:fld id="{40443044-E3FE-4FFF-9E37-19096C4E6588}"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500063" y="274638"/>
            <a:ext cx="8358187" cy="796925"/>
          </a:xfrm>
        </p:spPr>
        <p:txBody>
          <a:bodyPr/>
          <a:lstStyle/>
          <a:p>
            <a:pPr eaLnBrk="1" hangingPunct="1"/>
            <a:r>
              <a:rPr lang="nl-NL" smtClean="0">
                <a:cs typeface="Arial" charset="0"/>
                <a:sym typeface="Symbol" pitchFamily="18" charset="2"/>
              </a:rPr>
              <a:t>- calculus c</a:t>
            </a:r>
            <a:r>
              <a:rPr lang="nl-NL" smtClean="0">
                <a:cs typeface="Arial" charset="0"/>
              </a:rPr>
              <a:t>omputation rule</a:t>
            </a:r>
          </a:p>
        </p:txBody>
      </p:sp>
      <p:sp>
        <p:nvSpPr>
          <p:cNvPr id="26627" name="Content Placeholder 2"/>
          <p:cNvSpPr>
            <a:spLocks noGrp="1"/>
          </p:cNvSpPr>
          <p:nvPr>
            <p:ph sz="quarter" idx="1"/>
          </p:nvPr>
        </p:nvSpPr>
        <p:spPr>
          <a:xfrm>
            <a:off x="500063" y="1447800"/>
            <a:ext cx="8358187" cy="4572000"/>
          </a:xfrm>
        </p:spPr>
        <p:txBody>
          <a:bodyPr/>
          <a:lstStyle/>
          <a:p>
            <a:pPr eaLnBrk="1" hangingPunct="1"/>
            <a:r>
              <a:rPr lang="nl-NL" sz="2400" smtClean="0">
                <a:cs typeface="Arial" charset="0"/>
                <a:sym typeface="Symbol" pitchFamily="18" charset="2"/>
              </a:rPr>
              <a:t>One single rule called -reduction </a:t>
            </a:r>
            <a:br>
              <a:rPr lang="nl-NL" sz="2400" smtClean="0">
                <a:cs typeface="Arial" charset="0"/>
                <a:sym typeface="Symbol" pitchFamily="18" charset="2"/>
              </a:rPr>
            </a:br>
            <a:r>
              <a:rPr lang="nl-NL" sz="2400" smtClean="0">
                <a:cs typeface="Arial" charset="0"/>
                <a:sym typeface="Symbol" pitchFamily="18" charset="2"/>
              </a:rPr>
              <a:t/>
            </a:r>
            <a:br>
              <a:rPr lang="nl-NL" sz="2400" smtClean="0">
                <a:cs typeface="Arial" charset="0"/>
                <a:sym typeface="Symbol" pitchFamily="18" charset="2"/>
              </a:rPr>
            </a:br>
            <a:r>
              <a:rPr lang="nl-NL" sz="2400" smtClean="0">
                <a:cs typeface="Arial" charset="0"/>
                <a:sym typeface="Symbol" pitchFamily="18" charset="2"/>
              </a:rPr>
              <a:t>	</a:t>
            </a:r>
            <a:br>
              <a:rPr lang="nl-NL" sz="2400" smtClean="0">
                <a:cs typeface="Arial" charset="0"/>
                <a:sym typeface="Symbol" pitchFamily="18" charset="2"/>
              </a:rPr>
            </a:br>
            <a:endParaRPr lang="nl-NL" sz="2400" smtClean="0">
              <a:cs typeface="Arial" charset="0"/>
              <a:sym typeface="Symbol" pitchFamily="18" charset="2"/>
            </a:endParaRPr>
          </a:p>
          <a:p>
            <a:pPr eaLnBrk="1" hangingPunct="1"/>
            <a:r>
              <a:rPr lang="nl-NL" sz="2400" smtClean="0">
                <a:cs typeface="Arial" charset="0"/>
                <a:sym typeface="Symbol" pitchFamily="18" charset="2"/>
              </a:rPr>
              <a:t>However in theorem proving we’re more interested in concluding whether two terms are ‘equivalent’, e.g. that:</a:t>
            </a:r>
            <a:br>
              <a:rPr lang="nl-NL" sz="2400" smtClean="0">
                <a:cs typeface="Arial" charset="0"/>
                <a:sym typeface="Symbol" pitchFamily="18" charset="2"/>
              </a:rPr>
            </a:br>
            <a:r>
              <a:rPr lang="nl-NL" sz="2400" smtClean="0">
                <a:cs typeface="Arial" charset="0"/>
                <a:sym typeface="Symbol" pitchFamily="18" charset="2"/>
              </a:rPr>
              <a:t/>
            </a:r>
            <a:br>
              <a:rPr lang="nl-NL" sz="2400" smtClean="0">
                <a:cs typeface="Arial" charset="0"/>
                <a:sym typeface="Symbol" pitchFamily="18" charset="2"/>
              </a:rPr>
            </a:br>
            <a:r>
              <a:rPr lang="nl-NL" sz="2400" smtClean="0">
                <a:cs typeface="Arial" charset="0"/>
                <a:sym typeface="Symbol" pitchFamily="18" charset="2"/>
              </a:rPr>
              <a:t>	 </a:t>
            </a:r>
            <a:r>
              <a:rPr lang="nl-NL" sz="2400" i="1" smtClean="0">
                <a:latin typeface="Times New Roman" pitchFamily="18" charset="0"/>
                <a:cs typeface="Times New Roman" pitchFamily="18" charset="0"/>
                <a:sym typeface="Symbol" pitchFamily="18" charset="2"/>
              </a:rPr>
              <a:t>(x. t)  u  </a:t>
            </a:r>
            <a:r>
              <a:rPr lang="nl-NL" sz="2400" b="1" i="1" smtClean="0">
                <a:latin typeface="Times New Roman" pitchFamily="18" charset="0"/>
                <a:cs typeface="Times New Roman" pitchFamily="18" charset="0"/>
                <a:sym typeface="Symbol" pitchFamily="18" charset="2"/>
              </a:rPr>
              <a:t>=</a:t>
            </a:r>
            <a:r>
              <a:rPr lang="nl-NL" sz="2400" i="1" smtClean="0">
                <a:latin typeface="Times New Roman" pitchFamily="18" charset="0"/>
                <a:cs typeface="Times New Roman" pitchFamily="18" charset="0"/>
                <a:sym typeface="Symbol" pitchFamily="18" charset="2"/>
              </a:rPr>
              <a:t>   t[u/x]</a:t>
            </a:r>
          </a:p>
          <a:p>
            <a:pPr eaLnBrk="1" hangingPunct="1"/>
            <a:endParaRPr lang="nl-NL" sz="2400" smtClean="0">
              <a:cs typeface="Arial" charset="0"/>
              <a:sym typeface="Symbol" pitchFamily="18" charset="2"/>
            </a:endParaRPr>
          </a:p>
          <a:p>
            <a:pPr eaLnBrk="1" hangingPunct="1"/>
            <a:r>
              <a:rPr lang="nl-NL" sz="2400" smtClean="0">
                <a:cs typeface="Arial" charset="0"/>
                <a:sym typeface="Symbol" pitchFamily="18" charset="2"/>
              </a:rPr>
              <a:t>So we add the type “bool” and the constant “=“ of type:</a:t>
            </a:r>
            <a:br>
              <a:rPr lang="nl-NL" sz="2400" smtClean="0">
                <a:cs typeface="Arial" charset="0"/>
                <a:sym typeface="Symbol" pitchFamily="18" charset="2"/>
              </a:rPr>
            </a:br>
            <a:r>
              <a:rPr lang="nl-NL" sz="2400" smtClean="0">
                <a:cs typeface="Arial" charset="0"/>
                <a:sym typeface="Symbol" pitchFamily="18" charset="2"/>
              </a:rPr>
              <a:t/>
            </a:r>
            <a:br>
              <a:rPr lang="nl-NL" sz="2400" smtClean="0">
                <a:cs typeface="Arial" charset="0"/>
                <a:sym typeface="Symbol" pitchFamily="18" charset="2"/>
              </a:rPr>
            </a:br>
            <a:r>
              <a:rPr lang="nl-NL" sz="2400" smtClean="0">
                <a:cs typeface="Arial" charset="0"/>
                <a:sym typeface="Symbol" pitchFamily="18" charset="2"/>
              </a:rPr>
              <a:t>	</a:t>
            </a:r>
            <a:r>
              <a:rPr lang="nl-NL" sz="2400" i="1" smtClean="0">
                <a:cs typeface="Arial" charset="0"/>
                <a:sym typeface="Symbol" pitchFamily="18" charset="2"/>
              </a:rPr>
              <a:t>‘a </a:t>
            </a:r>
            <a:r>
              <a:rPr lang="nl-NL" sz="2400" smtClean="0">
                <a:cs typeface="Arial" charset="0"/>
                <a:sym typeface="Symbol" pitchFamily="18" charset="2"/>
              </a:rPr>
              <a:t></a:t>
            </a:r>
            <a:r>
              <a:rPr lang="nl-NL" sz="2400" i="1" smtClean="0">
                <a:cs typeface="Arial" charset="0"/>
                <a:sym typeface="Symbol" pitchFamily="18" charset="2"/>
              </a:rPr>
              <a:t> ‘a </a:t>
            </a:r>
            <a:r>
              <a:rPr lang="nl-NL" sz="2400" smtClean="0">
                <a:cs typeface="Arial" charset="0"/>
                <a:sym typeface="Symbol" pitchFamily="18" charset="2"/>
              </a:rPr>
              <a:t></a:t>
            </a:r>
            <a:r>
              <a:rPr lang="nl-NL" sz="2400" i="1" smtClean="0">
                <a:cs typeface="Arial" charset="0"/>
                <a:sym typeface="Symbol" pitchFamily="18" charset="2"/>
              </a:rPr>
              <a:t> bool</a:t>
            </a:r>
          </a:p>
        </p:txBody>
      </p:sp>
      <p:sp>
        <p:nvSpPr>
          <p:cNvPr id="5" name="TextBox 4"/>
          <p:cNvSpPr txBox="1"/>
          <p:nvPr/>
        </p:nvSpPr>
        <p:spPr>
          <a:xfrm>
            <a:off x="1284288" y="2179468"/>
            <a:ext cx="4562475"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nl-NL" i="1" dirty="0">
                <a:latin typeface="Times New Roman" pitchFamily="18" charset="0"/>
                <a:cs typeface="Times New Roman" pitchFamily="18" charset="0"/>
                <a:sym typeface="Symbol"/>
              </a:rPr>
              <a:t>(x. t)  u      </a:t>
            </a:r>
            <a:r>
              <a:rPr lang="nl-NL" dirty="0">
                <a:latin typeface="Times New Roman" pitchFamily="18" charset="0"/>
                <a:cs typeface="Times New Roman" pitchFamily="18" charset="0"/>
                <a:sym typeface="Symbol"/>
              </a:rPr>
              <a:t>   </a:t>
            </a:r>
            <a:r>
              <a:rPr lang="nl-NL" i="1" dirty="0">
                <a:latin typeface="Times New Roman" pitchFamily="18" charset="0"/>
                <a:cs typeface="Times New Roman" pitchFamily="18" charset="0"/>
                <a:sym typeface="Symbol"/>
              </a:rPr>
              <a:t>   t[u/x]</a:t>
            </a:r>
            <a:endParaRPr lang="nl-NL" i="1" dirty="0">
              <a:latin typeface="Times New Roman" pitchFamily="18" charset="0"/>
              <a:cs typeface="Times New Roman" pitchFamily="18" charset="0"/>
            </a:endParaRPr>
          </a:p>
        </p:txBody>
      </p:sp>
      <p:sp>
        <p:nvSpPr>
          <p:cNvPr id="6" name="Tijdelijke aanduiding voor dianummer 5"/>
          <p:cNvSpPr>
            <a:spLocks noGrp="1"/>
          </p:cNvSpPr>
          <p:nvPr>
            <p:ph type="sldNum" sz="quarter" idx="12"/>
          </p:nvPr>
        </p:nvSpPr>
        <p:spPr/>
        <p:txBody>
          <a:bodyPr/>
          <a:lstStyle/>
          <a:p>
            <a:pPr>
              <a:defRPr/>
            </a:pPr>
            <a:fld id="{C59427FC-690A-426A-9714-D863C71D66E2}"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500063" y="274638"/>
            <a:ext cx="8358187" cy="796925"/>
          </a:xfrm>
        </p:spPr>
        <p:txBody>
          <a:bodyPr/>
          <a:lstStyle/>
          <a:p>
            <a:pPr eaLnBrk="1" hangingPunct="1"/>
            <a:r>
              <a:rPr lang="nl-NL" smtClean="0">
                <a:cs typeface="Arial" charset="0"/>
              </a:rPr>
              <a:t>HOL Primitive logic</a:t>
            </a:r>
            <a:br>
              <a:rPr lang="nl-NL" smtClean="0">
                <a:cs typeface="Arial" charset="0"/>
              </a:rPr>
            </a:br>
            <a:r>
              <a:rPr lang="nl-NL" sz="2000" smtClean="0">
                <a:cs typeface="Arial" charset="0"/>
              </a:rPr>
              <a:t>(Desc 1.7)</a:t>
            </a:r>
            <a:endParaRPr lang="nl-NL" smtClean="0">
              <a:cs typeface="Arial" charset="0"/>
            </a:endParaRPr>
          </a:p>
        </p:txBody>
      </p:sp>
      <p:sp>
        <p:nvSpPr>
          <p:cNvPr id="27651" name="Content Placeholder 2"/>
          <p:cNvSpPr>
            <a:spLocks noGrp="1"/>
          </p:cNvSpPr>
          <p:nvPr>
            <p:ph sz="quarter" idx="1"/>
          </p:nvPr>
        </p:nvSpPr>
        <p:spPr>
          <a:xfrm>
            <a:off x="500063" y="1447800"/>
            <a:ext cx="8358187" cy="4572000"/>
          </a:xfrm>
        </p:spPr>
        <p:txBody>
          <a:bodyPr/>
          <a:lstStyle/>
          <a:p>
            <a:pPr eaLnBrk="1" hangingPunct="1"/>
            <a:r>
              <a:rPr lang="nl-NL" smtClean="0">
                <a:cs typeface="Arial" charset="0"/>
              </a:rPr>
              <a:t>These inference rules are then the minimum you need to add (implemented as ML functions):</a:t>
            </a:r>
          </a:p>
        </p:txBody>
      </p:sp>
      <p:sp>
        <p:nvSpPr>
          <p:cNvPr id="5" name="TextBox 4"/>
          <p:cNvSpPr txBox="1"/>
          <p:nvPr/>
        </p:nvSpPr>
        <p:spPr>
          <a:xfrm>
            <a:off x="1604963" y="4406900"/>
            <a:ext cx="5476875" cy="157003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nSpc>
                <a:spcPct val="80000"/>
              </a:lnSpc>
              <a:defRPr/>
            </a:pPr>
            <a:r>
              <a:rPr lang="en-US" dirty="0">
                <a:solidFill>
                  <a:schemeClr val="tx1"/>
                </a:solidFill>
                <a:latin typeface="Times New Roman" pitchFamily="18" charset="0"/>
                <a:cs typeface="Times New Roman" pitchFamily="18" charset="0"/>
                <a:sym typeface="Wingdings" pitchFamily="2" charset="2"/>
              </a:rPr>
              <a:t>BETA_CONV</a:t>
            </a:r>
            <a:r>
              <a:rPr lang="en-US" i="1" dirty="0">
                <a:solidFill>
                  <a:schemeClr val="tx1"/>
                </a:solidFill>
                <a:latin typeface="Times New Roman" pitchFamily="18" charset="0"/>
                <a:cs typeface="Times New Roman" pitchFamily="18" charset="0"/>
                <a:sym typeface="Wingdings" pitchFamily="2" charset="2"/>
              </a:rPr>
              <a:t>    “(\x. t)  u”   </a:t>
            </a:r>
            <a:br>
              <a:rPr lang="en-US" i="1" dirty="0">
                <a:solidFill>
                  <a:schemeClr val="tx1"/>
                </a:solidFill>
                <a:latin typeface="Times New Roman" pitchFamily="18" charset="0"/>
                <a:cs typeface="Times New Roman" pitchFamily="18" charset="0"/>
                <a:sym typeface="Wingdings" pitchFamily="2" charset="2"/>
              </a:rPr>
            </a:br>
            <a:r>
              <a:rPr lang="en-US" i="1" dirty="0">
                <a:solidFill>
                  <a:schemeClr val="tx1"/>
                </a:solidFill>
                <a:latin typeface="Times New Roman" pitchFamily="18" charset="0"/>
                <a:cs typeface="Times New Roman" pitchFamily="18" charset="0"/>
                <a:sym typeface="Wingdings" pitchFamily="2" charset="2"/>
              </a:rPr>
              <a:t/>
            </a:r>
            <a:br>
              <a:rPr lang="en-US" i="1" dirty="0">
                <a:solidFill>
                  <a:schemeClr val="tx1"/>
                </a:solidFill>
                <a:latin typeface="Times New Roman" pitchFamily="18" charset="0"/>
                <a:cs typeface="Times New Roman" pitchFamily="18" charset="0"/>
                <a:sym typeface="Wingdings" pitchFamily="2" charset="2"/>
              </a:rPr>
            </a:br>
            <a:r>
              <a:rPr lang="en-US" i="1" dirty="0">
                <a:solidFill>
                  <a:schemeClr val="tx1"/>
                </a:solidFill>
                <a:latin typeface="Times New Roman" pitchFamily="18" charset="0"/>
                <a:cs typeface="Times New Roman" pitchFamily="18" charset="0"/>
                <a:sym typeface="Wingdings" pitchFamily="2" charset="2"/>
              </a:rPr>
              <a:t>        =   </a:t>
            </a:r>
            <a:br>
              <a:rPr lang="en-US" i="1" dirty="0">
                <a:solidFill>
                  <a:schemeClr val="tx1"/>
                </a:solidFill>
                <a:latin typeface="Times New Roman" pitchFamily="18" charset="0"/>
                <a:cs typeface="Times New Roman" pitchFamily="18" charset="0"/>
                <a:sym typeface="Wingdings" pitchFamily="2" charset="2"/>
              </a:rPr>
            </a:br>
            <a:r>
              <a:rPr lang="en-US" i="1" dirty="0">
                <a:solidFill>
                  <a:schemeClr val="tx1"/>
                </a:solidFill>
                <a:latin typeface="Times New Roman" pitchFamily="18" charset="0"/>
                <a:cs typeface="Times New Roman" pitchFamily="18" charset="0"/>
                <a:sym typeface="Wingdings" pitchFamily="2" charset="2"/>
              </a:rPr>
              <a:t/>
            </a:r>
            <a:br>
              <a:rPr lang="en-US" i="1" dirty="0">
                <a:solidFill>
                  <a:schemeClr val="tx1"/>
                </a:solidFill>
                <a:latin typeface="Times New Roman" pitchFamily="18" charset="0"/>
                <a:cs typeface="Times New Roman" pitchFamily="18" charset="0"/>
                <a:sym typeface="Wingdings" pitchFamily="2" charset="2"/>
              </a:rPr>
            </a:br>
            <a:r>
              <a:rPr lang="en-US" i="1" dirty="0">
                <a:solidFill>
                  <a:schemeClr val="tx1"/>
                </a:solidFill>
                <a:latin typeface="Times New Roman" pitchFamily="18" charset="0"/>
                <a:cs typeface="Times New Roman" pitchFamily="18" charset="0"/>
                <a:sym typeface="Wingdings" pitchFamily="2" charset="2"/>
              </a:rPr>
              <a:t>        |-    (\x. t) u   =   t[u/x]</a:t>
            </a:r>
            <a:endParaRPr lang="nl-NL" i="1" dirty="0">
              <a:solidFill>
                <a:schemeClr val="tx1"/>
              </a:solidFill>
              <a:latin typeface="Times New Roman" pitchFamily="18" charset="0"/>
              <a:cs typeface="Times New Roman" pitchFamily="18" charset="0"/>
            </a:endParaRPr>
          </a:p>
        </p:txBody>
      </p:sp>
      <p:sp>
        <p:nvSpPr>
          <p:cNvPr id="6" name="TextBox 5"/>
          <p:cNvSpPr txBox="1"/>
          <p:nvPr/>
        </p:nvSpPr>
        <p:spPr>
          <a:xfrm>
            <a:off x="1508125" y="2606675"/>
            <a:ext cx="5592763"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latin typeface="Times New Roman" pitchFamily="18" charset="0"/>
                <a:cs typeface="Times New Roman" pitchFamily="18" charset="0"/>
              </a:rPr>
              <a:t>ASSUME</a:t>
            </a:r>
            <a:r>
              <a:rPr lang="en-US" i="1" dirty="0">
                <a:latin typeface="Times New Roman" pitchFamily="18" charset="0"/>
                <a:cs typeface="Times New Roman" pitchFamily="18" charset="0"/>
              </a:rPr>
              <a:t>   (t:bool)      =</a:t>
            </a:r>
            <a:r>
              <a:rPr lang="en-US" i="1" dirty="0">
                <a:latin typeface="Times New Roman" pitchFamily="18" charset="0"/>
                <a:cs typeface="Times New Roman" pitchFamily="18" charset="0"/>
                <a:sym typeface="Wingdings" pitchFamily="2" charset="2"/>
              </a:rPr>
              <a:t>        [ t ]   |-  t</a:t>
            </a:r>
            <a:endParaRPr lang="nl-NL" i="1" dirty="0">
              <a:latin typeface="Times New Roman" pitchFamily="18" charset="0"/>
              <a:cs typeface="Times New Roman" pitchFamily="18" charset="0"/>
            </a:endParaRPr>
          </a:p>
        </p:txBody>
      </p:sp>
      <p:sp>
        <p:nvSpPr>
          <p:cNvPr id="7" name="TextBox 6"/>
          <p:cNvSpPr txBox="1"/>
          <p:nvPr/>
        </p:nvSpPr>
        <p:spPr>
          <a:xfrm>
            <a:off x="1527175" y="3443288"/>
            <a:ext cx="5583238"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latin typeface="Times New Roman" pitchFamily="18" charset="0"/>
                <a:cs typeface="Times New Roman" pitchFamily="18" charset="0"/>
              </a:rPr>
              <a:t>REFL</a:t>
            </a:r>
            <a:r>
              <a:rPr lang="en-US" i="1" dirty="0">
                <a:latin typeface="Times New Roman" pitchFamily="18" charset="0"/>
                <a:cs typeface="Times New Roman" pitchFamily="18" charset="0"/>
              </a:rPr>
              <a:t>   t    =</a:t>
            </a:r>
            <a:r>
              <a:rPr lang="en-US" i="1" dirty="0">
                <a:latin typeface="Times New Roman" pitchFamily="18" charset="0"/>
                <a:cs typeface="Times New Roman" pitchFamily="18" charset="0"/>
                <a:sym typeface="Wingdings" pitchFamily="2" charset="2"/>
              </a:rPr>
              <a:t>      |-  t=t</a:t>
            </a:r>
            <a:endParaRPr lang="nl-NL" i="1" dirty="0">
              <a:latin typeface="Times New Roman" pitchFamily="18" charset="0"/>
              <a:cs typeface="Times New Roman" pitchFamily="18" charset="0"/>
            </a:endParaRPr>
          </a:p>
        </p:txBody>
      </p:sp>
      <p:sp>
        <p:nvSpPr>
          <p:cNvPr id="8" name="Tijdelijke aanduiding voor dianummer 7"/>
          <p:cNvSpPr>
            <a:spLocks noGrp="1"/>
          </p:cNvSpPr>
          <p:nvPr>
            <p:ph type="sldNum" sz="quarter" idx="12"/>
          </p:nvPr>
        </p:nvSpPr>
        <p:spPr/>
        <p:txBody>
          <a:bodyPr/>
          <a:lstStyle/>
          <a:p>
            <a:pPr>
              <a:defRPr/>
            </a:pPr>
            <a:fld id="{B14CBA17-2ED0-41E0-A5C2-5930E47245F2}"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98463" y="274638"/>
            <a:ext cx="8288337" cy="630237"/>
          </a:xfrm>
        </p:spPr>
        <p:txBody>
          <a:bodyPr/>
          <a:lstStyle/>
          <a:p>
            <a:pPr eaLnBrk="1" hangingPunct="1"/>
            <a:r>
              <a:rPr lang="nl-NL" smtClean="0">
                <a:cs typeface="Arial" charset="0"/>
              </a:rPr>
              <a:t>HOL Primitive logic</a:t>
            </a:r>
          </a:p>
        </p:txBody>
      </p:sp>
      <p:sp>
        <p:nvSpPr>
          <p:cNvPr id="5" name="TextBox 4"/>
          <p:cNvSpPr txBox="1"/>
          <p:nvPr/>
        </p:nvSpPr>
        <p:spPr>
          <a:xfrm>
            <a:off x="617537" y="3915135"/>
            <a:ext cx="6751637" cy="437043"/>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lnSpc>
                <a:spcPct val="80000"/>
              </a:lnSpc>
              <a:defRPr/>
            </a:pPr>
            <a:r>
              <a:rPr lang="en-US" sz="2800" dirty="0">
                <a:solidFill>
                  <a:schemeClr val="tx1"/>
                </a:solidFill>
                <a:latin typeface="Times New Roman" pitchFamily="18" charset="0"/>
                <a:cs typeface="Times New Roman" pitchFamily="18" charset="0"/>
                <a:sym typeface="Wingdings" pitchFamily="2" charset="2"/>
              </a:rPr>
              <a:t>SUBST</a:t>
            </a:r>
            <a:r>
              <a:rPr lang="en-US" sz="2800" i="1" dirty="0">
                <a:solidFill>
                  <a:schemeClr val="tx1"/>
                </a:solidFill>
                <a:latin typeface="Times New Roman" pitchFamily="18" charset="0"/>
                <a:cs typeface="Times New Roman" pitchFamily="18" charset="0"/>
                <a:sym typeface="Wingdings" pitchFamily="2" charset="2"/>
              </a:rPr>
              <a:t>    </a:t>
            </a:r>
            <a:r>
              <a:rPr lang="en-US" sz="2800" dirty="0" smtClean="0">
                <a:solidFill>
                  <a:schemeClr val="tx1"/>
                </a:solidFill>
                <a:latin typeface="Times New Roman" pitchFamily="18" charset="0"/>
                <a:cs typeface="Times New Roman" pitchFamily="18" charset="0"/>
                <a:sym typeface="Wingdings" pitchFamily="2" charset="2"/>
              </a:rPr>
              <a:t>(</a:t>
            </a:r>
            <a:r>
              <a:rPr lang="en-US" sz="2800" i="1" dirty="0" smtClean="0">
                <a:solidFill>
                  <a:schemeClr val="tx1"/>
                </a:solidFill>
                <a:latin typeface="Times New Roman" pitchFamily="18" charset="0"/>
                <a:cs typeface="Times New Roman" pitchFamily="18" charset="0"/>
                <a:sym typeface="Wingdings" pitchFamily="2" charset="2"/>
              </a:rPr>
              <a:t>  |- x=u  </a:t>
            </a:r>
            <a:r>
              <a:rPr lang="en-US" sz="2800" dirty="0" smtClean="0">
                <a:solidFill>
                  <a:schemeClr val="tx1"/>
                </a:solidFill>
                <a:latin typeface="Times New Roman" pitchFamily="18" charset="0"/>
                <a:cs typeface="Times New Roman" pitchFamily="18" charset="0"/>
                <a:sym typeface="Wingdings" pitchFamily="2" charset="2"/>
              </a:rPr>
              <a:t>)</a:t>
            </a:r>
            <a:r>
              <a:rPr lang="en-US" sz="2800" i="1" dirty="0" smtClean="0">
                <a:solidFill>
                  <a:schemeClr val="tx1"/>
                </a:solidFill>
                <a:latin typeface="Times New Roman" pitchFamily="18" charset="0"/>
                <a:cs typeface="Times New Roman" pitchFamily="18" charset="0"/>
                <a:sym typeface="Wingdings" pitchFamily="2" charset="2"/>
              </a:rPr>
              <a:t>    </a:t>
            </a:r>
            <a:r>
              <a:rPr lang="en-US" sz="2800" i="1" dirty="0">
                <a:solidFill>
                  <a:schemeClr val="tx1"/>
                </a:solidFill>
                <a:latin typeface="Times New Roman" pitchFamily="18" charset="0"/>
                <a:cs typeface="Times New Roman" pitchFamily="18" charset="0"/>
                <a:sym typeface="Wingdings" pitchFamily="2" charset="2"/>
              </a:rPr>
              <a:t>t     =      |-  t = t[u/x]</a:t>
            </a:r>
          </a:p>
        </p:txBody>
      </p:sp>
      <p:sp>
        <p:nvSpPr>
          <p:cNvPr id="6" name="TextBox 5"/>
          <p:cNvSpPr txBox="1"/>
          <p:nvPr/>
        </p:nvSpPr>
        <p:spPr>
          <a:xfrm>
            <a:off x="603250" y="2722186"/>
            <a:ext cx="6780213" cy="52322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800" dirty="0">
                <a:latin typeface="Times New Roman" pitchFamily="18" charset="0"/>
                <a:cs typeface="Times New Roman" pitchFamily="18" charset="0"/>
                <a:sym typeface="Wingdings" pitchFamily="2" charset="2"/>
              </a:rPr>
              <a:t>ABS</a:t>
            </a:r>
            <a:r>
              <a:rPr lang="en-US" sz="2800" i="1" dirty="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a:t>
            </a:r>
            <a:r>
              <a:rPr lang="en-US" sz="2800" i="1" dirty="0" smtClean="0">
                <a:latin typeface="Times New Roman" pitchFamily="18" charset="0"/>
                <a:cs typeface="Times New Roman" pitchFamily="18" charset="0"/>
                <a:sym typeface="Wingdings" pitchFamily="2" charset="2"/>
              </a:rPr>
              <a:t>  |- t=u</a:t>
            </a:r>
            <a:r>
              <a:rPr lang="en-US" sz="2800" i="1" dirty="0">
                <a:latin typeface="Times New Roman" pitchFamily="18" charset="0"/>
                <a:cs typeface="Times New Roman" pitchFamily="18" charset="0"/>
                <a:sym typeface="Wingdings" pitchFamily="2" charset="2"/>
              </a:rPr>
              <a:t> </a:t>
            </a:r>
            <a:r>
              <a:rPr lang="en-US" sz="2800" i="1"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a:t>
            </a:r>
            <a:r>
              <a:rPr lang="en-US" sz="2800" i="1" dirty="0" smtClean="0">
                <a:latin typeface="Times New Roman" pitchFamily="18" charset="0"/>
                <a:cs typeface="Times New Roman" pitchFamily="18" charset="0"/>
                <a:sym typeface="Wingdings" pitchFamily="2" charset="2"/>
              </a:rPr>
              <a:t>     </a:t>
            </a:r>
            <a:r>
              <a:rPr lang="en-US" sz="2800" i="1" dirty="0">
                <a:latin typeface="Times New Roman" pitchFamily="18" charset="0"/>
                <a:cs typeface="Times New Roman" pitchFamily="18" charset="0"/>
                <a:sym typeface="Wingdings" pitchFamily="2" charset="2"/>
              </a:rPr>
              <a:t>=       |-   (\x. t)  =  (\x. u)</a:t>
            </a:r>
          </a:p>
        </p:txBody>
      </p:sp>
      <p:sp>
        <p:nvSpPr>
          <p:cNvPr id="7" name="TextBox 6"/>
          <p:cNvSpPr txBox="1"/>
          <p:nvPr/>
        </p:nvSpPr>
        <p:spPr>
          <a:xfrm>
            <a:off x="603250" y="1529237"/>
            <a:ext cx="6780212" cy="52322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800" dirty="0">
                <a:latin typeface="Times New Roman" pitchFamily="18" charset="0"/>
                <a:cs typeface="Times New Roman" pitchFamily="18" charset="0"/>
                <a:sym typeface="Wingdings" pitchFamily="2" charset="2"/>
              </a:rPr>
              <a:t>INST_TYPE</a:t>
            </a:r>
            <a:r>
              <a:rPr lang="en-US" sz="2800" i="1" dirty="0">
                <a:latin typeface="Times New Roman" pitchFamily="18" charset="0"/>
                <a:cs typeface="Times New Roman" pitchFamily="18" charset="0"/>
                <a:sym typeface="Wingdings" pitchFamily="2" charset="2"/>
              </a:rPr>
              <a:t>   (</a:t>
            </a:r>
            <a:r>
              <a:rPr lang="en-US" sz="2800" i="1" dirty="0">
                <a:latin typeface="Times New Roman" pitchFamily="18" charset="0"/>
                <a:cs typeface="Times New Roman" pitchFamily="18" charset="0"/>
                <a:sym typeface="Symbol" pitchFamily="18" charset="2"/>
              </a:rPr>
              <a:t></a:t>
            </a:r>
            <a:r>
              <a:rPr lang="en-US" sz="2800" i="1" dirty="0">
                <a:latin typeface="Times New Roman" pitchFamily="18" charset="0"/>
                <a:cs typeface="Times New Roman" pitchFamily="18" charset="0"/>
                <a:sym typeface="Wingdings" pitchFamily="2" charset="2"/>
              </a:rPr>
              <a:t>,</a:t>
            </a:r>
            <a:r>
              <a:rPr lang="en-US" sz="2800" i="1" dirty="0">
                <a:latin typeface="Times New Roman" pitchFamily="18" charset="0"/>
                <a:cs typeface="Times New Roman" pitchFamily="18" charset="0"/>
                <a:sym typeface="Symbol"/>
              </a:rPr>
              <a:t></a:t>
            </a:r>
            <a:r>
              <a:rPr lang="en-US" sz="2800" i="1" dirty="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a:t>
            </a:r>
            <a:r>
              <a:rPr lang="en-US" sz="2800" i="1" dirty="0" smtClean="0">
                <a:latin typeface="Times New Roman" pitchFamily="18" charset="0"/>
                <a:cs typeface="Times New Roman" pitchFamily="18" charset="0"/>
                <a:sym typeface="Wingdings" pitchFamily="2" charset="2"/>
              </a:rPr>
              <a:t>  |- t</a:t>
            </a:r>
            <a:r>
              <a:rPr lang="en-US" sz="2800" i="1" dirty="0">
                <a:latin typeface="Times New Roman" pitchFamily="18" charset="0"/>
                <a:cs typeface="Times New Roman" pitchFamily="18" charset="0"/>
                <a:sym typeface="Wingdings" pitchFamily="2" charset="2"/>
              </a:rPr>
              <a:t> </a:t>
            </a:r>
            <a:r>
              <a:rPr lang="en-US" sz="2800" i="1" dirty="0" smtClean="0">
                <a:latin typeface="Times New Roman" pitchFamily="18" charset="0"/>
                <a:cs typeface="Times New Roman" pitchFamily="18" charset="0"/>
                <a:sym typeface="Wingdings" pitchFamily="2" charset="2"/>
              </a:rPr>
              <a:t> </a:t>
            </a:r>
            <a:r>
              <a:rPr lang="en-US" sz="2800" dirty="0" smtClean="0">
                <a:latin typeface="Times New Roman" pitchFamily="18" charset="0"/>
                <a:cs typeface="Times New Roman" pitchFamily="18" charset="0"/>
                <a:sym typeface="Wingdings" pitchFamily="2" charset="2"/>
              </a:rPr>
              <a:t>)</a:t>
            </a:r>
            <a:r>
              <a:rPr lang="en-US" sz="2800" i="1" dirty="0" smtClean="0">
                <a:latin typeface="Times New Roman" pitchFamily="18" charset="0"/>
                <a:cs typeface="Times New Roman" pitchFamily="18" charset="0"/>
                <a:sym typeface="Wingdings" pitchFamily="2" charset="2"/>
              </a:rPr>
              <a:t>      =     </a:t>
            </a:r>
            <a:r>
              <a:rPr lang="en-US" sz="2800" i="1" dirty="0">
                <a:latin typeface="Times New Roman" pitchFamily="18" charset="0"/>
                <a:cs typeface="Times New Roman" pitchFamily="18" charset="0"/>
                <a:sym typeface="Wingdings" pitchFamily="2" charset="2"/>
              </a:rPr>
              <a:t>|-  t[</a:t>
            </a:r>
            <a:r>
              <a:rPr lang="en-US" sz="2800" i="1" dirty="0">
                <a:latin typeface="Times New Roman" pitchFamily="18" charset="0"/>
                <a:cs typeface="Times New Roman" pitchFamily="18" charset="0"/>
                <a:sym typeface="Symbol"/>
              </a:rPr>
              <a:t>/]</a:t>
            </a:r>
            <a:r>
              <a:rPr lang="en-US" sz="2800" i="1" dirty="0">
                <a:latin typeface="Times New Roman" pitchFamily="18" charset="0"/>
                <a:cs typeface="Times New Roman" pitchFamily="18" charset="0"/>
                <a:sym typeface="Wingdings" pitchFamily="2" charset="2"/>
              </a:rPr>
              <a:t>  </a:t>
            </a:r>
            <a:endParaRPr lang="nl-NL" sz="2800" i="1" dirty="0">
              <a:latin typeface="Times New Roman" pitchFamily="18" charset="0"/>
              <a:cs typeface="Times New Roman" pitchFamily="18" charset="0"/>
            </a:endParaRPr>
          </a:p>
        </p:txBody>
      </p:sp>
      <p:sp>
        <p:nvSpPr>
          <p:cNvPr id="8" name="Tijdelijke aanduiding voor dianummer 7"/>
          <p:cNvSpPr>
            <a:spLocks noGrp="1"/>
          </p:cNvSpPr>
          <p:nvPr>
            <p:ph type="sldNum" sz="quarter" idx="12"/>
          </p:nvPr>
        </p:nvSpPr>
        <p:spPr/>
        <p:txBody>
          <a:bodyPr/>
          <a:lstStyle/>
          <a:p>
            <a:pPr>
              <a:defRPr/>
            </a:pPr>
            <a:fld id="{75BFB6B8-8EAE-4381-9C71-109EF9871A8F}"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50838" y="274638"/>
            <a:ext cx="8335962" cy="708025"/>
          </a:xfrm>
        </p:spPr>
        <p:txBody>
          <a:bodyPr/>
          <a:lstStyle/>
          <a:p>
            <a:pPr eaLnBrk="1" hangingPunct="1"/>
            <a:r>
              <a:rPr lang="nl-NL" smtClean="0">
                <a:cs typeface="Arial" charset="0"/>
              </a:rPr>
              <a:t>HOL Primitive logic</a:t>
            </a:r>
          </a:p>
        </p:txBody>
      </p:sp>
      <p:sp>
        <p:nvSpPr>
          <p:cNvPr id="4" name="TextBox 3"/>
          <p:cNvSpPr txBox="1"/>
          <p:nvPr/>
        </p:nvSpPr>
        <p:spPr>
          <a:xfrm>
            <a:off x="1098550" y="3871913"/>
            <a:ext cx="6946900"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solidFill>
                  <a:schemeClr val="tx1"/>
                </a:solidFill>
                <a:latin typeface="Times New Roman" pitchFamily="18" charset="0"/>
                <a:cs typeface="Times New Roman" pitchFamily="18" charset="0"/>
                <a:sym typeface="Wingdings" pitchFamily="2" charset="2"/>
              </a:rPr>
              <a:t>ETA_AX:      |- </a:t>
            </a:r>
            <a:r>
              <a:rPr lang="en-US"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sym typeface="Wingdings" pitchFamily="2" charset="2"/>
              </a:rPr>
              <a:t>f</a:t>
            </a:r>
            <a:r>
              <a:rPr lang="en-US" dirty="0">
                <a:solidFill>
                  <a:schemeClr val="tx1"/>
                </a:solidFill>
                <a:latin typeface="Times New Roman" pitchFamily="18" charset="0"/>
                <a:cs typeface="Times New Roman" pitchFamily="18" charset="0"/>
                <a:sym typeface="Wingdings" pitchFamily="2" charset="2"/>
              </a:rPr>
              <a:t>.    (</a:t>
            </a:r>
            <a:r>
              <a:rPr lang="en-US"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sym typeface="Wingdings" pitchFamily="2" charset="2"/>
              </a:rPr>
              <a:t>x</a:t>
            </a:r>
            <a:r>
              <a:rPr lang="en-US" dirty="0">
                <a:solidFill>
                  <a:schemeClr val="tx1"/>
                </a:solidFill>
                <a:latin typeface="Times New Roman" pitchFamily="18" charset="0"/>
                <a:cs typeface="Times New Roman" pitchFamily="18" charset="0"/>
                <a:sym typeface="Wingdings" pitchFamily="2" charset="2"/>
              </a:rPr>
              <a:t>. </a:t>
            </a:r>
            <a:r>
              <a:rPr lang="en-US" i="1" dirty="0">
                <a:solidFill>
                  <a:schemeClr val="tx1"/>
                </a:solidFill>
                <a:latin typeface="Times New Roman" pitchFamily="18" charset="0"/>
                <a:cs typeface="Times New Roman" pitchFamily="18" charset="0"/>
                <a:sym typeface="Wingdings" pitchFamily="2" charset="2"/>
              </a:rPr>
              <a:t>f x</a:t>
            </a:r>
            <a:r>
              <a:rPr lang="en-US" dirty="0">
                <a:solidFill>
                  <a:schemeClr val="tx1"/>
                </a:solidFill>
                <a:latin typeface="Times New Roman" pitchFamily="18" charset="0"/>
                <a:cs typeface="Times New Roman" pitchFamily="18" charset="0"/>
                <a:sym typeface="Wingdings" pitchFamily="2" charset="2"/>
              </a:rPr>
              <a:t>)   =   </a:t>
            </a:r>
            <a:r>
              <a:rPr lang="en-US" i="1" dirty="0">
                <a:solidFill>
                  <a:schemeClr val="tx1"/>
                </a:solidFill>
                <a:latin typeface="Times New Roman" pitchFamily="18" charset="0"/>
                <a:cs typeface="Times New Roman" pitchFamily="18" charset="0"/>
                <a:sym typeface="Wingdings" pitchFamily="2" charset="2"/>
              </a:rPr>
              <a:t>f</a:t>
            </a:r>
          </a:p>
        </p:txBody>
      </p:sp>
      <p:sp>
        <p:nvSpPr>
          <p:cNvPr id="29702" name="TextBox 4"/>
          <p:cNvSpPr txBox="1">
            <a:spLocks noChangeArrowheads="1"/>
          </p:cNvSpPr>
          <p:nvPr/>
        </p:nvSpPr>
        <p:spPr bwMode="auto">
          <a:xfrm>
            <a:off x="584200" y="1400175"/>
            <a:ext cx="7675563" cy="1939925"/>
          </a:xfrm>
          <a:prstGeom prst="rect">
            <a:avLst/>
          </a:prstGeom>
          <a:noFill/>
          <a:ln w="9525">
            <a:noFill/>
            <a:miter lim="800000"/>
            <a:headEnd/>
            <a:tailEnd/>
          </a:ln>
        </p:spPr>
        <p:txBody>
          <a:bodyPr wrap="none">
            <a:spAutoFit/>
          </a:bodyPr>
          <a:lstStyle/>
          <a:p>
            <a:r>
              <a:rPr lang="nl-NL" dirty="0">
                <a:latin typeface="Arial" charset="0"/>
                <a:cs typeface="Arial" charset="0"/>
              </a:rPr>
              <a:t>In </a:t>
            </a:r>
            <a:r>
              <a:rPr lang="nl-NL" dirty="0">
                <a:latin typeface="Arial" charset="0"/>
                <a:cs typeface="Arial" charset="0"/>
                <a:sym typeface="Symbol" pitchFamily="18" charset="2"/>
              </a:rPr>
              <a:t>-calculus </a:t>
            </a:r>
            <a:r>
              <a:rPr lang="nl-NL" dirty="0" err="1">
                <a:latin typeface="Arial" charset="0"/>
                <a:cs typeface="Arial" charset="0"/>
                <a:sym typeface="Symbol" pitchFamily="18" charset="2"/>
              </a:rPr>
              <a:t>you</a:t>
            </a:r>
            <a:r>
              <a:rPr lang="nl-NL" dirty="0">
                <a:latin typeface="Arial" charset="0"/>
                <a:cs typeface="Arial" charset="0"/>
                <a:sym typeface="Symbol" pitchFamily="18" charset="2"/>
              </a:rPr>
              <a:t> </a:t>
            </a:r>
            <a:r>
              <a:rPr lang="nl-NL" dirty="0" err="1">
                <a:latin typeface="Arial" charset="0"/>
                <a:cs typeface="Arial" charset="0"/>
                <a:sym typeface="Symbol" pitchFamily="18" charset="2"/>
              </a:rPr>
              <a:t>also</a:t>
            </a:r>
            <a:r>
              <a:rPr lang="nl-NL" dirty="0">
                <a:latin typeface="Arial" charset="0"/>
                <a:cs typeface="Arial" charset="0"/>
                <a:sym typeface="Symbol" pitchFamily="18" charset="2"/>
              </a:rPr>
              <a:t> have </a:t>
            </a:r>
            <a:r>
              <a:rPr lang="nl-NL" dirty="0" err="1">
                <a:latin typeface="Arial" charset="0"/>
                <a:cs typeface="Arial" charset="0"/>
                <a:sym typeface="Symbol" pitchFamily="18" charset="2"/>
              </a:rPr>
              <a:t>the</a:t>
            </a:r>
            <a:r>
              <a:rPr lang="nl-NL" dirty="0">
                <a:latin typeface="Arial" charset="0"/>
                <a:cs typeface="Arial" charset="0"/>
                <a:sym typeface="Symbol" pitchFamily="18" charset="2"/>
              </a:rPr>
              <a:t> -</a:t>
            </a:r>
            <a:r>
              <a:rPr lang="nl-NL" dirty="0" err="1">
                <a:latin typeface="Arial" charset="0"/>
                <a:cs typeface="Arial" charset="0"/>
                <a:sym typeface="Symbol" pitchFamily="18" charset="2"/>
              </a:rPr>
              <a:t>conversion</a:t>
            </a:r>
            <a:r>
              <a:rPr lang="nl-NL" dirty="0">
                <a:latin typeface="Arial" charset="0"/>
                <a:cs typeface="Arial" charset="0"/>
                <a:sym typeface="Symbol" pitchFamily="18" charset="2"/>
              </a:rPr>
              <a:t> </a:t>
            </a:r>
            <a:r>
              <a:rPr lang="nl-NL" dirty="0" err="1">
                <a:latin typeface="Arial" charset="0"/>
                <a:cs typeface="Arial" charset="0"/>
                <a:sym typeface="Symbol" pitchFamily="18" charset="2"/>
              </a:rPr>
              <a:t>that</a:t>
            </a:r>
            <a:r>
              <a:rPr lang="nl-NL" dirty="0">
                <a:latin typeface="Arial" charset="0"/>
                <a:cs typeface="Arial" charset="0"/>
                <a:sym typeface="Symbol" pitchFamily="18" charset="2"/>
              </a:rPr>
              <a:t> </a:t>
            </a:r>
            <a:r>
              <a:rPr lang="nl-NL" dirty="0" err="1">
                <a:latin typeface="Arial" charset="0"/>
                <a:cs typeface="Arial" charset="0"/>
                <a:sym typeface="Symbol" pitchFamily="18" charset="2"/>
              </a:rPr>
              <a:t>says</a:t>
            </a:r>
            <a:r>
              <a:rPr lang="nl-NL" dirty="0">
                <a:latin typeface="Arial" charset="0"/>
                <a:cs typeface="Arial" charset="0"/>
                <a:sym typeface="Symbol" pitchFamily="18" charset="2"/>
              </a:rPr>
              <a:t>:</a:t>
            </a:r>
            <a:br>
              <a:rPr lang="nl-NL" dirty="0">
                <a:latin typeface="Arial" charset="0"/>
                <a:cs typeface="Arial" charset="0"/>
                <a:sym typeface="Symbol" pitchFamily="18" charset="2"/>
              </a:rPr>
            </a:br>
            <a:r>
              <a:rPr lang="nl-NL" dirty="0">
                <a:latin typeface="Arial" charset="0"/>
                <a:cs typeface="Arial" charset="0"/>
                <a:sym typeface="Symbol" pitchFamily="18" charset="2"/>
              </a:rPr>
              <a:t/>
            </a:r>
            <a:br>
              <a:rPr lang="nl-NL" dirty="0">
                <a:latin typeface="Arial" charset="0"/>
                <a:cs typeface="Arial" charset="0"/>
                <a:sym typeface="Symbol" pitchFamily="18" charset="2"/>
              </a:rPr>
            </a:br>
            <a:r>
              <a:rPr lang="nl-NL" dirty="0">
                <a:latin typeface="Arial" charset="0"/>
                <a:cs typeface="Arial" charset="0"/>
                <a:sym typeface="Symbol" pitchFamily="18" charset="2"/>
              </a:rPr>
              <a:t>	</a:t>
            </a:r>
            <a:r>
              <a:rPr lang="nl-NL" i="1" dirty="0">
                <a:cs typeface="Times New Roman" pitchFamily="18" charset="0"/>
                <a:sym typeface="Symbol" pitchFamily="18" charset="2"/>
              </a:rPr>
              <a:t>f = g</a:t>
            </a:r>
            <a:r>
              <a:rPr lang="nl-NL" i="1" dirty="0">
                <a:latin typeface="Arial" charset="0"/>
                <a:cs typeface="Arial" charset="0"/>
                <a:sym typeface="Symbol" pitchFamily="18" charset="2"/>
              </a:rPr>
              <a:t>   </a:t>
            </a:r>
            <a:r>
              <a:rPr lang="nl-NL" dirty="0" err="1">
                <a:latin typeface="Arial" charset="0"/>
                <a:cs typeface="Arial" charset="0"/>
                <a:sym typeface="Symbol" pitchFamily="18" charset="2"/>
              </a:rPr>
              <a:t>iff</a:t>
            </a:r>
            <a:r>
              <a:rPr lang="nl-NL" dirty="0">
                <a:latin typeface="Arial" charset="0"/>
                <a:cs typeface="Arial" charset="0"/>
                <a:sym typeface="Symbol" pitchFamily="18" charset="2"/>
              </a:rPr>
              <a:t>   </a:t>
            </a:r>
            <a:r>
              <a:rPr lang="nl-NL" i="1" dirty="0">
                <a:cs typeface="Times New Roman" pitchFamily="18" charset="0"/>
                <a:sym typeface="Symbol" pitchFamily="18" charset="2"/>
              </a:rPr>
              <a:t>(</a:t>
            </a:r>
            <a:r>
              <a:rPr lang="nl-NL" dirty="0">
                <a:cs typeface="Times New Roman" pitchFamily="18" charset="0"/>
                <a:sym typeface="Symbol" pitchFamily="18" charset="2"/>
              </a:rPr>
              <a:t></a:t>
            </a:r>
            <a:r>
              <a:rPr lang="nl-NL" i="1" dirty="0">
                <a:cs typeface="Times New Roman" pitchFamily="18" charset="0"/>
                <a:sym typeface="Symbol" pitchFamily="18" charset="2"/>
              </a:rPr>
              <a:t>x. f x = g x)</a:t>
            </a:r>
          </a:p>
          <a:p>
            <a:endParaRPr lang="nl-NL" i="1" dirty="0">
              <a:cs typeface="Times New Roman" pitchFamily="18" charset="0"/>
              <a:sym typeface="Symbol" pitchFamily="18" charset="2"/>
            </a:endParaRPr>
          </a:p>
          <a:p>
            <a:r>
              <a:rPr lang="nl-NL" dirty="0" err="1">
                <a:latin typeface="Arial" charset="0"/>
                <a:cs typeface="Arial" charset="0"/>
                <a:sym typeface="Symbol" pitchFamily="18" charset="2"/>
              </a:rPr>
              <a:t>This</a:t>
            </a:r>
            <a:r>
              <a:rPr lang="nl-NL" dirty="0">
                <a:latin typeface="Arial" charset="0"/>
                <a:cs typeface="Arial" charset="0"/>
                <a:sym typeface="Symbol" pitchFamily="18" charset="2"/>
              </a:rPr>
              <a:t> is </a:t>
            </a:r>
            <a:r>
              <a:rPr lang="nl-NL" dirty="0" err="1">
                <a:latin typeface="Arial" charset="0"/>
                <a:cs typeface="Arial" charset="0"/>
                <a:sym typeface="Symbol" pitchFamily="18" charset="2"/>
              </a:rPr>
              <a:t>formalized</a:t>
            </a:r>
            <a:r>
              <a:rPr lang="nl-NL" dirty="0">
                <a:latin typeface="Arial" charset="0"/>
                <a:cs typeface="Arial" charset="0"/>
                <a:sym typeface="Symbol" pitchFamily="18" charset="2"/>
              </a:rPr>
              <a:t> </a:t>
            </a:r>
            <a:r>
              <a:rPr lang="nl-NL" dirty="0" err="1">
                <a:latin typeface="Arial" charset="0"/>
                <a:cs typeface="Arial" charset="0"/>
                <a:sym typeface="Symbol" pitchFamily="18" charset="2"/>
              </a:rPr>
              <a:t>indirectly</a:t>
            </a:r>
            <a:r>
              <a:rPr lang="nl-NL" dirty="0">
                <a:latin typeface="Arial" charset="0"/>
                <a:cs typeface="Arial" charset="0"/>
                <a:sym typeface="Symbol" pitchFamily="18" charset="2"/>
              </a:rPr>
              <a:t> </a:t>
            </a:r>
            <a:r>
              <a:rPr lang="nl-NL" dirty="0" err="1" smtClean="0">
                <a:latin typeface="Arial" charset="0"/>
                <a:cs typeface="Arial" charset="0"/>
                <a:sym typeface="Symbol" pitchFamily="18" charset="2"/>
              </a:rPr>
              <a:t>by</a:t>
            </a:r>
            <a:r>
              <a:rPr lang="nl-NL" dirty="0" smtClean="0">
                <a:latin typeface="Arial" charset="0"/>
                <a:cs typeface="Arial" charset="0"/>
                <a:sym typeface="Symbol" pitchFamily="18" charset="2"/>
              </a:rPr>
              <a:t> </a:t>
            </a:r>
            <a:r>
              <a:rPr lang="nl-NL" dirty="0" err="1">
                <a:latin typeface="Arial" charset="0"/>
                <a:cs typeface="Arial" charset="0"/>
                <a:sym typeface="Symbol" pitchFamily="18" charset="2"/>
              </a:rPr>
              <a:t>this</a:t>
            </a:r>
            <a:r>
              <a:rPr lang="nl-NL" dirty="0">
                <a:latin typeface="Arial" charset="0"/>
                <a:cs typeface="Arial" charset="0"/>
                <a:sym typeface="Symbol" pitchFamily="18" charset="2"/>
              </a:rPr>
              <a:t> </a:t>
            </a:r>
            <a:r>
              <a:rPr lang="nl-NL" dirty="0" err="1">
                <a:latin typeface="Arial" charset="0"/>
                <a:cs typeface="Arial" charset="0"/>
                <a:sym typeface="Symbol" pitchFamily="18" charset="2"/>
              </a:rPr>
              <a:t>axiom</a:t>
            </a:r>
            <a:r>
              <a:rPr lang="nl-NL" dirty="0">
                <a:latin typeface="Arial" charset="0"/>
                <a:cs typeface="Arial" charset="0"/>
                <a:sym typeface="Symbol" pitchFamily="18" charset="2"/>
              </a:rPr>
              <a:t>:</a:t>
            </a:r>
            <a:endParaRPr lang="nl-NL" dirty="0">
              <a:latin typeface="Arial" charset="0"/>
              <a:cs typeface="Arial" charset="0"/>
            </a:endParaRPr>
          </a:p>
        </p:txBody>
      </p:sp>
      <p:sp>
        <p:nvSpPr>
          <p:cNvPr id="6" name="Tijdelijke aanduiding voor dianummer 5"/>
          <p:cNvSpPr>
            <a:spLocks noGrp="1"/>
          </p:cNvSpPr>
          <p:nvPr>
            <p:ph type="sldNum" sz="quarter" idx="12"/>
          </p:nvPr>
        </p:nvSpPr>
        <p:spPr/>
        <p:txBody>
          <a:bodyPr/>
          <a:lstStyle/>
          <a:p>
            <a:pPr>
              <a:defRPr/>
            </a:pPr>
            <a:fld id="{884FF48D-F5A2-495E-9AD7-7C9853EB16A5}"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3"/>
          <p:cNvSpPr>
            <a:spLocks noGrp="1"/>
          </p:cNvSpPr>
          <p:nvPr>
            <p:ph type="title"/>
          </p:nvPr>
        </p:nvSpPr>
        <p:spPr>
          <a:xfrm>
            <a:off x="500063" y="274638"/>
            <a:ext cx="8358187" cy="796925"/>
          </a:xfrm>
        </p:spPr>
        <p:txBody>
          <a:bodyPr/>
          <a:lstStyle/>
          <a:p>
            <a:pPr eaLnBrk="1" hangingPunct="1"/>
            <a:r>
              <a:rPr lang="nl-NL" smtClean="0">
                <a:cs typeface="Arial" charset="0"/>
              </a:rPr>
              <a:t>HOL Primitive logic</a:t>
            </a:r>
          </a:p>
        </p:txBody>
      </p:sp>
      <p:sp>
        <p:nvSpPr>
          <p:cNvPr id="30723" name="Content Placeholder 4"/>
          <p:cNvSpPr>
            <a:spLocks noGrp="1"/>
          </p:cNvSpPr>
          <p:nvPr>
            <p:ph sz="quarter" idx="1"/>
          </p:nvPr>
        </p:nvSpPr>
        <p:spPr>
          <a:xfrm>
            <a:off x="460375" y="1447800"/>
            <a:ext cx="8358188" cy="4572000"/>
          </a:xfrm>
        </p:spPr>
        <p:txBody>
          <a:bodyPr/>
          <a:lstStyle/>
          <a:p>
            <a:pPr eaLnBrk="1" hangingPunct="1"/>
            <a:r>
              <a:rPr lang="nl-NL" dirty="0" err="1" smtClean="0">
                <a:cs typeface="Arial" charset="0"/>
              </a:rPr>
              <a:t>We’ll</a:t>
            </a:r>
            <a:r>
              <a:rPr lang="nl-NL" dirty="0" smtClean="0">
                <a:cs typeface="Arial" charset="0"/>
              </a:rPr>
              <a:t> </a:t>
            </a:r>
            <a:r>
              <a:rPr lang="nl-NL" dirty="0" err="1" smtClean="0">
                <a:cs typeface="Arial" charset="0"/>
              </a:rPr>
              <a:t>also</a:t>
            </a:r>
            <a:r>
              <a:rPr lang="nl-NL" dirty="0" smtClean="0">
                <a:cs typeface="Arial" charset="0"/>
              </a:rPr>
              <a:t> </a:t>
            </a:r>
            <a:r>
              <a:rPr lang="nl-NL" dirty="0" err="1" smtClean="0">
                <a:cs typeface="Arial" charset="0"/>
              </a:rPr>
              <a:t>add</a:t>
            </a:r>
            <a:r>
              <a:rPr lang="nl-NL" dirty="0" smtClean="0">
                <a:cs typeface="Arial" charset="0"/>
              </a:rPr>
              <a:t> </a:t>
            </a:r>
            <a:r>
              <a:rPr lang="nl-NL" dirty="0" err="1" smtClean="0">
                <a:cs typeface="Arial" charset="0"/>
              </a:rPr>
              <a:t>the</a:t>
            </a:r>
            <a:r>
              <a:rPr lang="nl-NL" dirty="0" smtClean="0">
                <a:cs typeface="Arial" charset="0"/>
              </a:rPr>
              <a:t> constant “</a:t>
            </a:r>
            <a:r>
              <a:rPr lang="nl-NL" dirty="0" smtClean="0">
                <a:cs typeface="Arial" charset="0"/>
                <a:sym typeface="Symbol" pitchFamily="18" charset="2"/>
              </a:rPr>
              <a:t>”, </a:t>
            </a:r>
            <a:r>
              <a:rPr lang="nl-NL" dirty="0" err="1" smtClean="0">
                <a:cs typeface="Arial" charset="0"/>
                <a:sym typeface="Symbol" pitchFamily="18" charset="2"/>
              </a:rPr>
              <a:t>whose</a:t>
            </a:r>
            <a:r>
              <a:rPr lang="nl-NL" dirty="0" smtClean="0">
                <a:cs typeface="Arial" charset="0"/>
                <a:sym typeface="Symbol" pitchFamily="18" charset="2"/>
              </a:rPr>
              <a:t> </a:t>
            </a:r>
            <a:r>
              <a:rPr lang="nl-NL" dirty="0" err="1" smtClean="0">
                <a:cs typeface="Arial" charset="0"/>
                <a:sym typeface="Symbol" pitchFamily="18" charset="2"/>
              </a:rPr>
              <a:t>logical</a:t>
            </a:r>
            <a:r>
              <a:rPr lang="nl-NL" dirty="0" smtClean="0">
                <a:cs typeface="Arial" charset="0"/>
                <a:sym typeface="Symbol" pitchFamily="18" charset="2"/>
              </a:rPr>
              <a:t> </a:t>
            </a:r>
            <a:r>
              <a:rPr lang="nl-NL" dirty="0" err="1" smtClean="0">
                <a:cs typeface="Arial" charset="0"/>
                <a:sym typeface="Symbol" pitchFamily="18" charset="2"/>
              </a:rPr>
              <a:t>properties</a:t>
            </a:r>
            <a:r>
              <a:rPr lang="nl-NL" dirty="0" smtClean="0">
                <a:cs typeface="Arial" charset="0"/>
                <a:sym typeface="Symbol" pitchFamily="18" charset="2"/>
              </a:rPr>
              <a:t> are </a:t>
            </a:r>
            <a:r>
              <a:rPr lang="nl-NL" dirty="0" err="1" smtClean="0">
                <a:cs typeface="Arial" charset="0"/>
                <a:sym typeface="Symbol" pitchFamily="18" charset="2"/>
              </a:rPr>
              <a:t>captured</a:t>
            </a:r>
            <a:r>
              <a:rPr lang="nl-NL" dirty="0" smtClean="0">
                <a:cs typeface="Arial" charset="0"/>
                <a:sym typeface="Symbol" pitchFamily="18" charset="2"/>
              </a:rPr>
              <a:t> </a:t>
            </a:r>
            <a:r>
              <a:rPr lang="nl-NL" dirty="0" err="1" smtClean="0">
                <a:cs typeface="Arial" charset="0"/>
                <a:sym typeface="Symbol" pitchFamily="18" charset="2"/>
              </a:rPr>
              <a:t>by</a:t>
            </a:r>
            <a:r>
              <a:rPr lang="nl-NL" dirty="0" smtClean="0">
                <a:cs typeface="Arial" charset="0"/>
                <a:sym typeface="Symbol" pitchFamily="18" charset="2"/>
              </a:rPr>
              <a:t> </a:t>
            </a:r>
            <a:r>
              <a:rPr lang="nl-NL" dirty="0" err="1" smtClean="0">
                <a:cs typeface="Arial" charset="0"/>
                <a:sym typeface="Symbol" pitchFamily="18" charset="2"/>
              </a:rPr>
              <a:t>the</a:t>
            </a:r>
            <a:r>
              <a:rPr lang="nl-NL" dirty="0" smtClean="0">
                <a:cs typeface="Arial" charset="0"/>
                <a:sym typeface="Symbol" pitchFamily="18" charset="2"/>
              </a:rPr>
              <a:t> </a:t>
            </a:r>
            <a:r>
              <a:rPr lang="nl-NL" dirty="0" err="1" smtClean="0">
                <a:cs typeface="Arial" charset="0"/>
                <a:sym typeface="Symbol" pitchFamily="18" charset="2"/>
              </a:rPr>
              <a:t>following</a:t>
            </a:r>
            <a:r>
              <a:rPr lang="nl-NL" dirty="0" smtClean="0">
                <a:cs typeface="Arial" charset="0"/>
                <a:sym typeface="Symbol" pitchFamily="18" charset="2"/>
              </a:rPr>
              <a:t> </a:t>
            </a:r>
            <a:r>
              <a:rPr lang="nl-NL" dirty="0" err="1" smtClean="0">
                <a:cs typeface="Arial" charset="0"/>
                <a:sym typeface="Symbol" pitchFamily="18" charset="2"/>
              </a:rPr>
              <a:t>rules</a:t>
            </a:r>
            <a:r>
              <a:rPr lang="nl-NL" dirty="0" smtClean="0">
                <a:cs typeface="Arial" charset="0"/>
                <a:sym typeface="Symbol" pitchFamily="18" charset="2"/>
              </a:rPr>
              <a:t>:</a:t>
            </a:r>
            <a:endParaRPr lang="nl-NL" dirty="0" smtClean="0">
              <a:cs typeface="Arial" charset="0"/>
            </a:endParaRPr>
          </a:p>
        </p:txBody>
      </p:sp>
      <p:sp>
        <p:nvSpPr>
          <p:cNvPr id="6" name="TextBox 5"/>
          <p:cNvSpPr txBox="1"/>
          <p:nvPr/>
        </p:nvSpPr>
        <p:spPr>
          <a:xfrm>
            <a:off x="1060450" y="2946941"/>
            <a:ext cx="5527860"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dirty="0">
                <a:latin typeface="Times New Roman" pitchFamily="18" charset="0"/>
                <a:cs typeface="Times New Roman" pitchFamily="18" charset="0"/>
                <a:sym typeface="Wingdings" pitchFamily="2" charset="2"/>
              </a:rPr>
              <a:t>DISCH</a:t>
            </a:r>
            <a:r>
              <a:rPr lang="en-US" i="1" dirty="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sym typeface="Wingdings" pitchFamily="2" charset="2"/>
              </a:rPr>
              <a:t>(</a:t>
            </a:r>
            <a:r>
              <a:rPr lang="en-US" i="1" dirty="0" smtClean="0">
                <a:latin typeface="Times New Roman" pitchFamily="18" charset="0"/>
                <a:cs typeface="Times New Roman" pitchFamily="18" charset="0"/>
                <a:sym typeface="Wingdings" pitchFamily="2" charset="2"/>
              </a:rPr>
              <a:t>  t</a:t>
            </a:r>
            <a:r>
              <a:rPr lang="en-US" i="1" dirty="0">
                <a:latin typeface="Times New Roman" pitchFamily="18" charset="0"/>
                <a:cs typeface="Times New Roman" pitchFamily="18" charset="0"/>
                <a:sym typeface="Wingdings" pitchFamily="2" charset="2"/>
              </a:rPr>
              <a:t>, A  |-  </a:t>
            </a:r>
            <a:r>
              <a:rPr lang="en-US" i="1" dirty="0" smtClean="0">
                <a:latin typeface="Times New Roman" pitchFamily="18" charset="0"/>
                <a:cs typeface="Times New Roman" pitchFamily="18" charset="0"/>
                <a:sym typeface="Wingdings" pitchFamily="2" charset="2"/>
              </a:rPr>
              <a:t>u</a:t>
            </a:r>
            <a:r>
              <a:rPr lang="en-US" i="1" dirty="0">
                <a:latin typeface="Times New Roman" pitchFamily="18" charset="0"/>
                <a:cs typeface="Times New Roman" pitchFamily="18" charset="0"/>
                <a:sym typeface="Wingdings" pitchFamily="2" charset="2"/>
              </a:rPr>
              <a:t> </a:t>
            </a:r>
            <a:r>
              <a:rPr lang="en-US" i="1" dirty="0" smtClean="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sym typeface="Wingdings" pitchFamily="2" charset="2"/>
              </a:rPr>
              <a:t>)</a:t>
            </a:r>
            <a:r>
              <a:rPr lang="en-US" i="1" dirty="0" smtClean="0">
                <a:latin typeface="Times New Roman" pitchFamily="18" charset="0"/>
                <a:cs typeface="Times New Roman" pitchFamily="18" charset="0"/>
                <a:sym typeface="Wingdings" pitchFamily="2" charset="2"/>
              </a:rPr>
              <a:t>     </a:t>
            </a:r>
            <a:r>
              <a:rPr lang="en-US" i="1" dirty="0">
                <a:latin typeface="Times New Roman" pitchFamily="18" charset="0"/>
                <a:cs typeface="Times New Roman" pitchFamily="18" charset="0"/>
                <a:sym typeface="Wingdings" pitchFamily="2" charset="2"/>
              </a:rPr>
              <a:t>=         A |-  t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Wingdings" pitchFamily="2" charset="2"/>
              </a:rPr>
              <a:t> u</a:t>
            </a:r>
            <a:endParaRPr lang="nl-NL" i="1" dirty="0">
              <a:latin typeface="Times New Roman" pitchFamily="18" charset="0"/>
              <a:cs typeface="Times New Roman" pitchFamily="18" charset="0"/>
            </a:endParaRPr>
          </a:p>
        </p:txBody>
      </p:sp>
      <p:sp>
        <p:nvSpPr>
          <p:cNvPr id="7" name="TextBox 6"/>
          <p:cNvSpPr txBox="1"/>
          <p:nvPr/>
        </p:nvSpPr>
        <p:spPr>
          <a:xfrm>
            <a:off x="1066192" y="4014585"/>
            <a:ext cx="7302500" cy="46196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dirty="0">
                <a:latin typeface="Times New Roman" pitchFamily="18" charset="0"/>
                <a:cs typeface="Times New Roman" pitchFamily="18" charset="0"/>
                <a:sym typeface="Wingdings" pitchFamily="2" charset="2"/>
              </a:rPr>
              <a:t>MP</a:t>
            </a:r>
            <a:r>
              <a:rPr lang="en-US" i="1" dirty="0">
                <a:latin typeface="Times New Roman" pitchFamily="18" charset="0"/>
                <a:cs typeface="Times New Roman" pitchFamily="18" charset="0"/>
                <a:sym typeface="Wingdings" pitchFamily="2" charset="2"/>
              </a:rPr>
              <a:t>  thm</a:t>
            </a:r>
            <a:r>
              <a:rPr lang="en-US" i="1" baseline="-25000" dirty="0">
                <a:latin typeface="Times New Roman" pitchFamily="18" charset="0"/>
                <a:cs typeface="Times New Roman" pitchFamily="18" charset="0"/>
                <a:sym typeface="Wingdings" pitchFamily="2" charset="2"/>
              </a:rPr>
              <a:t>1</a:t>
            </a:r>
            <a:r>
              <a:rPr lang="en-US" i="1" dirty="0">
                <a:latin typeface="Times New Roman" pitchFamily="18" charset="0"/>
                <a:cs typeface="Times New Roman" pitchFamily="18" charset="0"/>
                <a:sym typeface="Wingdings" pitchFamily="2" charset="2"/>
              </a:rPr>
              <a:t> thm</a:t>
            </a:r>
            <a:r>
              <a:rPr lang="en-US" i="1" baseline="-25000" dirty="0">
                <a:latin typeface="Times New Roman" pitchFamily="18" charset="0"/>
                <a:cs typeface="Times New Roman" pitchFamily="18" charset="0"/>
                <a:sym typeface="Wingdings" pitchFamily="2" charset="2"/>
              </a:rPr>
              <a:t>2</a:t>
            </a:r>
            <a:r>
              <a:rPr lang="en-US" i="1" dirty="0">
                <a:latin typeface="Times New Roman" pitchFamily="18" charset="0"/>
                <a:cs typeface="Times New Roman" pitchFamily="18" charset="0"/>
                <a:sym typeface="Wingdings" pitchFamily="2" charset="2"/>
              </a:rPr>
              <a:t>   </a:t>
            </a:r>
            <a:r>
              <a:rPr lang="en-US" i="1" dirty="0">
                <a:latin typeface="Times New Roman" pitchFamily="18" charset="0"/>
                <a:cs typeface="Times New Roman" pitchFamily="18" charset="0"/>
                <a:sym typeface="Symbol"/>
              </a:rPr>
              <a:t>  </a:t>
            </a:r>
            <a:r>
              <a:rPr lang="en-US" dirty="0">
                <a:latin typeface="Times New Roman" pitchFamily="18" charset="0"/>
                <a:cs typeface="Times New Roman" pitchFamily="18" charset="0"/>
                <a:sym typeface="Symbol"/>
              </a:rPr>
              <a:t>implementing the modus ponens rule</a:t>
            </a:r>
            <a:endParaRPr lang="nl-NL" dirty="0">
              <a:latin typeface="Times New Roman" pitchFamily="18" charset="0"/>
              <a:cs typeface="Times New Roman" pitchFamily="18" charset="0"/>
            </a:endParaRPr>
          </a:p>
        </p:txBody>
      </p:sp>
      <p:sp>
        <p:nvSpPr>
          <p:cNvPr id="8" name="Tijdelijke aanduiding voor dianummer 7"/>
          <p:cNvSpPr>
            <a:spLocks noGrp="1"/>
          </p:cNvSpPr>
          <p:nvPr>
            <p:ph type="sldNum" sz="quarter" idx="12"/>
          </p:nvPr>
        </p:nvSpPr>
        <p:spPr/>
        <p:txBody>
          <a:bodyPr/>
          <a:lstStyle/>
          <a:p>
            <a:pPr>
              <a:defRPr/>
            </a:pPr>
            <a:fld id="{CA22D130-EDA1-4741-B8F3-B6B775BCBBC7}"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20675" y="274638"/>
            <a:ext cx="8366125" cy="679450"/>
          </a:xfrm>
        </p:spPr>
        <p:txBody>
          <a:bodyPr/>
          <a:lstStyle/>
          <a:p>
            <a:pPr eaLnBrk="1" hangingPunct="1"/>
            <a:r>
              <a:rPr lang="en-US" smtClean="0">
                <a:cs typeface="Arial" charset="0"/>
              </a:rPr>
              <a:t>Examples of building a derived rules</a:t>
            </a:r>
          </a:p>
        </p:txBody>
      </p:sp>
      <p:sp>
        <p:nvSpPr>
          <p:cNvPr id="4" name="Text Box 3"/>
          <p:cNvSpPr txBox="1">
            <a:spLocks noChangeArrowheads="1"/>
          </p:cNvSpPr>
          <p:nvPr/>
        </p:nvSpPr>
        <p:spPr bwMode="auto">
          <a:xfrm>
            <a:off x="460882" y="1360826"/>
            <a:ext cx="6858000" cy="4619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dirty="0">
                <a:latin typeface="Times New Roman" pitchFamily="18" charset="0"/>
                <a:cs typeface="Times New Roman" pitchFamily="18" charset="0"/>
                <a:sym typeface="Wingdings" pitchFamily="2" charset="2"/>
              </a:rPr>
              <a:t>UNDISCH</a:t>
            </a:r>
            <a:r>
              <a:rPr lang="en-US" i="1" dirty="0">
                <a:latin typeface="Times New Roman" pitchFamily="18" charset="0"/>
                <a:cs typeface="Times New Roman" pitchFamily="18" charset="0"/>
                <a:sym typeface="Wingdings" pitchFamily="2" charset="2"/>
              </a:rPr>
              <a:t>   </a:t>
            </a:r>
            <a:r>
              <a:rPr lang="en-US" dirty="0" smtClean="0">
                <a:latin typeface="Times New Roman" pitchFamily="18" charset="0"/>
                <a:cs typeface="Times New Roman" pitchFamily="18" charset="0"/>
                <a:sym typeface="Wingdings" pitchFamily="2" charset="2"/>
              </a:rPr>
              <a:t>( </a:t>
            </a:r>
            <a:r>
              <a:rPr lang="en-US" i="1" dirty="0" smtClean="0">
                <a:latin typeface="Times New Roman" pitchFamily="18" charset="0"/>
                <a:cs typeface="Times New Roman" pitchFamily="18" charset="0"/>
                <a:sym typeface="Wingdings" pitchFamily="2" charset="2"/>
              </a:rPr>
              <a:t> </a:t>
            </a:r>
            <a:r>
              <a:rPr lang="en-US" i="1" dirty="0" smtClean="0">
                <a:latin typeface="Times New Roman" pitchFamily="18" charset="0"/>
                <a:cs typeface="Times New Roman" pitchFamily="18" charset="0"/>
              </a:rPr>
              <a:t>A  </a:t>
            </a:r>
            <a:r>
              <a:rPr lang="en-US" i="1" dirty="0">
                <a:latin typeface="Times New Roman" pitchFamily="18" charset="0"/>
                <a:cs typeface="Times New Roman" pitchFamily="18" charset="0"/>
              </a:rPr>
              <a:t>|-  t </a:t>
            </a:r>
            <a:r>
              <a:rPr lang="en-US" i="1"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Wingdings" pitchFamily="2" charset="2"/>
              </a:rPr>
              <a:t> </a:t>
            </a:r>
            <a:r>
              <a:rPr lang="en-US" i="1" dirty="0" smtClean="0">
                <a:latin typeface="Times New Roman" pitchFamily="18" charset="0"/>
                <a:cs typeface="Times New Roman" pitchFamily="18" charset="0"/>
                <a:sym typeface="Wingdings" pitchFamily="2" charset="2"/>
              </a:rPr>
              <a:t>u  </a:t>
            </a:r>
            <a:r>
              <a:rPr lang="en-US" dirty="0" smtClean="0">
                <a:latin typeface="Times New Roman" pitchFamily="18" charset="0"/>
                <a:cs typeface="Times New Roman" pitchFamily="18" charset="0"/>
                <a:sym typeface="Wingdings" pitchFamily="2" charset="2"/>
              </a:rPr>
              <a:t>)</a:t>
            </a:r>
            <a:r>
              <a:rPr lang="en-US" i="1" dirty="0" smtClean="0">
                <a:latin typeface="Times New Roman" pitchFamily="18" charset="0"/>
                <a:cs typeface="Times New Roman" pitchFamily="18" charset="0"/>
                <a:sym typeface="Wingdings" pitchFamily="2" charset="2"/>
              </a:rPr>
              <a:t>    </a:t>
            </a:r>
            <a:r>
              <a:rPr lang="en-US" i="1" dirty="0">
                <a:latin typeface="Times New Roman" pitchFamily="18" charset="0"/>
                <a:cs typeface="Times New Roman" pitchFamily="18" charset="0"/>
                <a:sym typeface="Wingdings" pitchFamily="2" charset="2"/>
              </a:rPr>
              <a:t>=     </a:t>
            </a:r>
            <a:r>
              <a:rPr lang="en-US" i="1" dirty="0" err="1">
                <a:latin typeface="Times New Roman" pitchFamily="18" charset="0"/>
                <a:cs typeface="Times New Roman" pitchFamily="18" charset="0"/>
                <a:sym typeface="Wingdings" pitchFamily="2" charset="2"/>
              </a:rPr>
              <a:t>t,A</a:t>
            </a:r>
            <a:r>
              <a:rPr lang="en-US" i="1" dirty="0">
                <a:latin typeface="Times New Roman" pitchFamily="18" charset="0"/>
                <a:cs typeface="Times New Roman" pitchFamily="18" charset="0"/>
                <a:sym typeface="Wingdings" pitchFamily="2" charset="2"/>
              </a:rPr>
              <a:t>   |-    u</a:t>
            </a:r>
            <a:endParaRPr lang="en-US" i="1" baseline="-25000" dirty="0">
              <a:latin typeface="Times New Roman" pitchFamily="18" charset="0"/>
              <a:cs typeface="Times New Roman" pitchFamily="18" charset="0"/>
              <a:sym typeface="Wingdings" pitchFamily="2" charset="2"/>
            </a:endParaRPr>
          </a:p>
        </p:txBody>
      </p:sp>
      <p:sp>
        <p:nvSpPr>
          <p:cNvPr id="36870" name="Text Box 5"/>
          <p:cNvSpPr txBox="1">
            <a:spLocks noChangeArrowheads="1"/>
          </p:cNvSpPr>
          <p:nvPr/>
        </p:nvSpPr>
        <p:spPr bwMode="auto">
          <a:xfrm>
            <a:off x="749300" y="2233613"/>
            <a:ext cx="7297738" cy="2554545"/>
          </a:xfrm>
          <a:prstGeom prst="rect">
            <a:avLst/>
          </a:prstGeom>
          <a:noFill/>
          <a:ln w="9525">
            <a:noFill/>
            <a:miter lim="800000"/>
            <a:headEnd/>
            <a:tailEnd/>
          </a:ln>
        </p:spPr>
        <p:txBody>
          <a:bodyPr>
            <a:spAutoFit/>
          </a:bodyPr>
          <a:lstStyle/>
          <a:p>
            <a:pPr>
              <a:spcBef>
                <a:spcPct val="20000"/>
              </a:spcBef>
            </a:pPr>
            <a:r>
              <a:rPr lang="en-US" sz="2000" b="1" dirty="0">
                <a:latin typeface="Arial" charset="0"/>
                <a:cs typeface="Arial" charset="0"/>
              </a:rPr>
              <a:t>fun</a:t>
            </a:r>
            <a:r>
              <a:rPr lang="en-US" sz="2000" dirty="0">
                <a:latin typeface="Arial" charset="0"/>
                <a:cs typeface="Arial" charset="0"/>
              </a:rPr>
              <a:t> UNDISCH </a:t>
            </a:r>
            <a:r>
              <a:rPr lang="en-US" sz="2000" i="1" dirty="0">
                <a:latin typeface="Arial" charset="0"/>
                <a:cs typeface="Arial" charset="0"/>
              </a:rPr>
              <a:t>thm</a:t>
            </a:r>
            <a:r>
              <a:rPr lang="en-US" sz="2000" baseline="-25000" dirty="0">
                <a:latin typeface="Arial" charset="0"/>
                <a:cs typeface="Arial" charset="0"/>
              </a:rPr>
              <a:t>1 </a:t>
            </a:r>
            <a:r>
              <a:rPr lang="en-US" sz="2000" dirty="0">
                <a:latin typeface="Arial" charset="0"/>
                <a:cs typeface="Arial" charset="0"/>
              </a:rPr>
              <a:t>  = 		</a:t>
            </a:r>
            <a:r>
              <a:rPr lang="en-US" sz="2000" dirty="0">
                <a:solidFill>
                  <a:srgbClr val="A50021"/>
                </a:solidFill>
                <a:latin typeface="Arial" charset="0"/>
                <a:cs typeface="Arial" charset="0"/>
              </a:rPr>
              <a:t>// 	</a:t>
            </a:r>
            <a:r>
              <a:rPr lang="en-US" sz="2000" i="1" dirty="0">
                <a:solidFill>
                  <a:srgbClr val="A50021"/>
                </a:solidFill>
                <a:cs typeface="Times New Roman" pitchFamily="18" charset="0"/>
              </a:rPr>
              <a:t>A   |-   t </a:t>
            </a:r>
            <a:r>
              <a:rPr lang="en-US" sz="2000" dirty="0">
                <a:solidFill>
                  <a:srgbClr val="A50021"/>
                </a:solidFill>
                <a:cs typeface="Times New Roman" pitchFamily="18" charset="0"/>
                <a:sym typeface="Symbol" pitchFamily="18" charset="2"/>
              </a:rPr>
              <a:t></a:t>
            </a:r>
            <a:r>
              <a:rPr lang="en-US" sz="2000" i="1" dirty="0">
                <a:solidFill>
                  <a:srgbClr val="A50021"/>
                </a:solidFill>
                <a:cs typeface="Times New Roman" pitchFamily="18" charset="0"/>
              </a:rPr>
              <a:t> u</a:t>
            </a:r>
            <a:endParaRPr lang="en-US" sz="2000" dirty="0">
              <a:latin typeface="Arial" charset="0"/>
              <a:cs typeface="Arial" charset="0"/>
            </a:endParaRPr>
          </a:p>
          <a:p>
            <a:pPr>
              <a:spcBef>
                <a:spcPct val="20000"/>
              </a:spcBef>
            </a:pPr>
            <a:r>
              <a:rPr lang="en-US" sz="2000" dirty="0">
                <a:latin typeface="Arial" charset="0"/>
                <a:cs typeface="Arial" charset="0"/>
              </a:rPr>
              <a:t>   </a:t>
            </a:r>
            <a:r>
              <a:rPr lang="en-US" sz="2000" b="1" dirty="0" smtClean="0">
                <a:latin typeface="Arial" charset="0"/>
                <a:cs typeface="Arial" charset="0"/>
              </a:rPr>
              <a:t>let</a:t>
            </a:r>
          </a:p>
          <a:p>
            <a:pPr>
              <a:spcBef>
                <a:spcPct val="20000"/>
              </a:spcBef>
            </a:pPr>
            <a:r>
              <a:rPr lang="en-US" sz="2000" b="1" dirty="0" smtClean="0">
                <a:latin typeface="Arial" charset="0"/>
                <a:cs typeface="Arial" charset="0"/>
              </a:rPr>
              <a:t>   </a:t>
            </a:r>
            <a:r>
              <a:rPr lang="en-US" sz="2000" i="1" dirty="0" smtClean="0">
                <a:latin typeface="Arial" charset="0"/>
                <a:cs typeface="Arial" charset="0"/>
              </a:rPr>
              <a:t>t  </a:t>
            </a:r>
            <a:r>
              <a:rPr lang="en-US" sz="2000" dirty="0" smtClean="0">
                <a:latin typeface="Arial" charset="0"/>
                <a:cs typeface="Arial" charset="0"/>
              </a:rPr>
              <a:t>=  ....  the lhs of the implication in </a:t>
            </a:r>
            <a:r>
              <a:rPr lang="en-US" sz="2000" i="1" dirty="0" smtClean="0">
                <a:latin typeface="Arial" charset="0"/>
                <a:cs typeface="Arial" charset="0"/>
              </a:rPr>
              <a:t>thm</a:t>
            </a:r>
            <a:r>
              <a:rPr lang="en-US" sz="2000" baseline="-25000" dirty="0" smtClean="0">
                <a:latin typeface="Arial" charset="0"/>
                <a:cs typeface="Arial" charset="0"/>
              </a:rPr>
              <a:t>1</a:t>
            </a:r>
            <a:endParaRPr lang="en-US" sz="2000" b="1" dirty="0">
              <a:latin typeface="Arial" charset="0"/>
              <a:cs typeface="Arial" charset="0"/>
            </a:endParaRPr>
          </a:p>
          <a:p>
            <a:pPr>
              <a:spcBef>
                <a:spcPct val="20000"/>
              </a:spcBef>
            </a:pPr>
            <a:r>
              <a:rPr lang="en-US" sz="2000" dirty="0">
                <a:latin typeface="Arial" charset="0"/>
                <a:cs typeface="Arial" charset="0"/>
              </a:rPr>
              <a:t>   </a:t>
            </a:r>
            <a:r>
              <a:rPr lang="en-US" sz="2000" i="1" dirty="0">
                <a:latin typeface="Arial" charset="0"/>
                <a:cs typeface="Arial" charset="0"/>
              </a:rPr>
              <a:t>thm</a:t>
            </a:r>
            <a:r>
              <a:rPr lang="en-US" sz="2000" baseline="-25000" dirty="0">
                <a:latin typeface="Arial" charset="0"/>
                <a:cs typeface="Arial" charset="0"/>
              </a:rPr>
              <a:t>2</a:t>
            </a:r>
            <a:r>
              <a:rPr lang="en-US" sz="2000" dirty="0">
                <a:latin typeface="Arial" charset="0"/>
                <a:cs typeface="Arial" charset="0"/>
              </a:rPr>
              <a:t>  =  ASSUME  </a:t>
            </a:r>
            <a:r>
              <a:rPr lang="en-US" sz="2000" i="1" dirty="0">
                <a:latin typeface="Arial" charset="0"/>
                <a:cs typeface="Arial" charset="0"/>
              </a:rPr>
              <a:t>t</a:t>
            </a:r>
            <a:r>
              <a:rPr lang="en-US" sz="2000" dirty="0">
                <a:latin typeface="Arial" charset="0"/>
                <a:cs typeface="Arial" charset="0"/>
              </a:rPr>
              <a:t>  		</a:t>
            </a:r>
            <a:r>
              <a:rPr lang="en-US" sz="2000" dirty="0">
                <a:solidFill>
                  <a:srgbClr val="A50021"/>
                </a:solidFill>
                <a:latin typeface="Arial" charset="0"/>
                <a:cs typeface="Arial" charset="0"/>
              </a:rPr>
              <a:t>// 	 </a:t>
            </a:r>
            <a:r>
              <a:rPr lang="en-US" sz="2000" i="1" dirty="0">
                <a:solidFill>
                  <a:srgbClr val="A50021"/>
                </a:solidFill>
                <a:cs typeface="Times New Roman" pitchFamily="18" charset="0"/>
              </a:rPr>
              <a:t>t   |-   t</a:t>
            </a:r>
            <a:r>
              <a:rPr lang="en-US" sz="2000" dirty="0">
                <a:latin typeface="Arial" charset="0"/>
                <a:cs typeface="Arial" charset="0"/>
              </a:rPr>
              <a:t>	</a:t>
            </a:r>
            <a:br>
              <a:rPr lang="en-US" sz="2000" dirty="0">
                <a:latin typeface="Arial" charset="0"/>
                <a:cs typeface="Arial" charset="0"/>
              </a:rPr>
            </a:br>
            <a:r>
              <a:rPr lang="en-US" sz="2000" dirty="0">
                <a:latin typeface="Arial" charset="0"/>
                <a:cs typeface="Arial" charset="0"/>
              </a:rPr>
              <a:t>   </a:t>
            </a:r>
            <a:r>
              <a:rPr lang="en-US" sz="2000" i="1" dirty="0">
                <a:latin typeface="Arial" charset="0"/>
                <a:cs typeface="Arial" charset="0"/>
              </a:rPr>
              <a:t>thm</a:t>
            </a:r>
            <a:r>
              <a:rPr lang="en-US" sz="2000" baseline="-25000" dirty="0">
                <a:latin typeface="Arial" charset="0"/>
                <a:cs typeface="Arial" charset="0"/>
              </a:rPr>
              <a:t>3</a:t>
            </a:r>
            <a:r>
              <a:rPr lang="en-US" sz="2000" dirty="0">
                <a:latin typeface="Arial" charset="0"/>
                <a:cs typeface="Arial" charset="0"/>
              </a:rPr>
              <a:t>  =  MP </a:t>
            </a:r>
            <a:r>
              <a:rPr lang="en-US" sz="2000" i="1" dirty="0">
                <a:latin typeface="Arial" charset="0"/>
                <a:cs typeface="Arial" charset="0"/>
              </a:rPr>
              <a:t>thm</a:t>
            </a:r>
            <a:r>
              <a:rPr lang="en-US" sz="2000" baseline="-25000" dirty="0">
                <a:latin typeface="Arial" charset="0"/>
                <a:cs typeface="Arial" charset="0"/>
              </a:rPr>
              <a:t>1</a:t>
            </a:r>
            <a:r>
              <a:rPr lang="en-US" sz="2000" dirty="0">
                <a:latin typeface="Arial" charset="0"/>
                <a:cs typeface="Arial" charset="0"/>
              </a:rPr>
              <a:t> </a:t>
            </a:r>
            <a:r>
              <a:rPr lang="en-US" sz="2000" i="1" dirty="0">
                <a:latin typeface="Arial" charset="0"/>
                <a:cs typeface="Arial" charset="0"/>
              </a:rPr>
              <a:t>thm</a:t>
            </a:r>
            <a:r>
              <a:rPr lang="en-US" sz="2000" baseline="-25000" dirty="0">
                <a:latin typeface="Arial" charset="0"/>
                <a:cs typeface="Arial" charset="0"/>
              </a:rPr>
              <a:t>2</a:t>
            </a:r>
            <a:r>
              <a:rPr lang="en-US" sz="2000" dirty="0">
                <a:latin typeface="Arial" charset="0"/>
                <a:cs typeface="Arial" charset="0"/>
              </a:rPr>
              <a:t>		</a:t>
            </a:r>
            <a:r>
              <a:rPr lang="en-US" sz="2000" dirty="0">
                <a:solidFill>
                  <a:srgbClr val="A50021"/>
                </a:solidFill>
                <a:latin typeface="Arial" charset="0"/>
                <a:cs typeface="Arial" charset="0"/>
              </a:rPr>
              <a:t>//	</a:t>
            </a:r>
            <a:r>
              <a:rPr lang="en-US" sz="2000" i="1" dirty="0" err="1">
                <a:solidFill>
                  <a:srgbClr val="A50021"/>
                </a:solidFill>
                <a:cs typeface="Times New Roman" pitchFamily="18" charset="0"/>
              </a:rPr>
              <a:t>t,A</a:t>
            </a:r>
            <a:r>
              <a:rPr lang="en-US" sz="2000" i="1" dirty="0">
                <a:solidFill>
                  <a:srgbClr val="A50021"/>
                </a:solidFill>
                <a:cs typeface="Times New Roman" pitchFamily="18" charset="0"/>
              </a:rPr>
              <a:t>    |-    u</a:t>
            </a:r>
            <a:r>
              <a:rPr lang="en-US" sz="2000" dirty="0">
                <a:latin typeface="Arial" charset="0"/>
                <a:cs typeface="Arial" charset="0"/>
              </a:rPr>
              <a:t>	</a:t>
            </a:r>
          </a:p>
          <a:p>
            <a:pPr>
              <a:spcBef>
                <a:spcPct val="20000"/>
              </a:spcBef>
            </a:pPr>
            <a:r>
              <a:rPr lang="en-US" sz="2000" dirty="0">
                <a:latin typeface="Arial" charset="0"/>
                <a:cs typeface="Arial" charset="0"/>
              </a:rPr>
              <a:t>  </a:t>
            </a:r>
          </a:p>
          <a:p>
            <a:pPr>
              <a:spcBef>
                <a:spcPct val="20000"/>
              </a:spcBef>
            </a:pPr>
            <a:r>
              <a:rPr lang="en-US" sz="2000" dirty="0">
                <a:latin typeface="Arial" charset="0"/>
                <a:cs typeface="Arial" charset="0"/>
              </a:rPr>
              <a:t>   </a:t>
            </a:r>
            <a:r>
              <a:rPr lang="en-US" sz="2000" b="1" dirty="0">
                <a:latin typeface="Arial" charset="0"/>
                <a:cs typeface="Arial" charset="0"/>
              </a:rPr>
              <a:t>in</a:t>
            </a:r>
            <a:r>
              <a:rPr lang="en-US" sz="2000" dirty="0">
                <a:latin typeface="Arial" charset="0"/>
                <a:cs typeface="Arial" charset="0"/>
              </a:rPr>
              <a:t>  </a:t>
            </a:r>
            <a:r>
              <a:rPr lang="en-US" sz="2000" i="1" dirty="0">
                <a:latin typeface="Arial" charset="0"/>
                <a:cs typeface="Arial" charset="0"/>
              </a:rPr>
              <a:t>thm</a:t>
            </a:r>
            <a:r>
              <a:rPr lang="en-US" sz="2000" baseline="-25000" dirty="0">
                <a:latin typeface="Arial" charset="0"/>
                <a:cs typeface="Arial" charset="0"/>
              </a:rPr>
              <a:t>3</a:t>
            </a:r>
            <a:r>
              <a:rPr lang="en-US" sz="2000" dirty="0">
                <a:latin typeface="Arial" charset="0"/>
                <a:cs typeface="Arial" charset="0"/>
              </a:rPr>
              <a:t>  </a:t>
            </a:r>
            <a:r>
              <a:rPr lang="en-US" sz="2000" b="1" dirty="0">
                <a:latin typeface="Arial" charset="0"/>
                <a:cs typeface="Arial" charset="0"/>
              </a:rPr>
              <a:t>end</a:t>
            </a:r>
            <a:endParaRPr lang="en-US" sz="2000" b="1" baseline="-25000" dirty="0">
              <a:latin typeface="Arial" charset="0"/>
              <a:cs typeface="Arial" charset="0"/>
            </a:endParaRPr>
          </a:p>
        </p:txBody>
      </p:sp>
      <p:sp>
        <p:nvSpPr>
          <p:cNvPr id="36871" name="TextBox 5"/>
          <p:cNvSpPr txBox="1">
            <a:spLocks noChangeArrowheads="1"/>
          </p:cNvSpPr>
          <p:nvPr/>
        </p:nvSpPr>
        <p:spPr bwMode="auto">
          <a:xfrm>
            <a:off x="730250" y="6335713"/>
            <a:ext cx="3922713" cy="307975"/>
          </a:xfrm>
          <a:prstGeom prst="rect">
            <a:avLst/>
          </a:prstGeom>
          <a:noFill/>
          <a:ln w="9525">
            <a:noFill/>
            <a:miter lim="800000"/>
            <a:headEnd/>
            <a:tailEnd/>
          </a:ln>
        </p:spPr>
        <p:txBody>
          <a:bodyPr wrap="none">
            <a:spAutoFit/>
          </a:bodyPr>
          <a:lstStyle/>
          <a:p>
            <a:r>
              <a:rPr lang="en-US" sz="1400" u="sng"/>
              <a:t>Note</a:t>
            </a:r>
            <a:r>
              <a:rPr lang="en-US" sz="1400"/>
              <a:t>: this is just a pseudo code; not a real ML code.</a:t>
            </a:r>
          </a:p>
        </p:txBody>
      </p:sp>
      <p:sp>
        <p:nvSpPr>
          <p:cNvPr id="7" name="Tijdelijke aanduiding voor dianummer 6"/>
          <p:cNvSpPr>
            <a:spLocks noGrp="1"/>
          </p:cNvSpPr>
          <p:nvPr>
            <p:ph type="sldNum" sz="quarter" idx="12"/>
          </p:nvPr>
        </p:nvSpPr>
        <p:spPr/>
        <p:txBody>
          <a:bodyPr/>
          <a:lstStyle/>
          <a:p>
            <a:pPr>
              <a:defRPr/>
            </a:pPr>
            <a:fld id="{5FC2CF0C-E3AF-42B3-9A4C-977DFBAE1F5F}"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5263" y="274638"/>
            <a:ext cx="8491537" cy="649287"/>
          </a:xfrm>
        </p:spPr>
        <p:txBody>
          <a:bodyPr/>
          <a:lstStyle/>
          <a:p>
            <a:pPr eaLnBrk="1" hangingPunct="1"/>
            <a:r>
              <a:rPr lang="en-US" smtClean="0">
                <a:cs typeface="Arial" charset="0"/>
              </a:rPr>
              <a:t>Examples of building a derived rules</a:t>
            </a:r>
          </a:p>
        </p:txBody>
      </p:sp>
      <p:sp>
        <p:nvSpPr>
          <p:cNvPr id="4" name="Text Box 3"/>
          <p:cNvSpPr txBox="1">
            <a:spLocks noChangeArrowheads="1"/>
          </p:cNvSpPr>
          <p:nvPr/>
        </p:nvSpPr>
        <p:spPr bwMode="auto">
          <a:xfrm>
            <a:off x="587342" y="1351098"/>
            <a:ext cx="6858000" cy="4619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i="1" dirty="0">
                <a:latin typeface="Times New Roman" pitchFamily="18" charset="0"/>
                <a:cs typeface="Times New Roman" pitchFamily="18" charset="0"/>
                <a:sym typeface="Wingdings" pitchFamily="2" charset="2"/>
              </a:rPr>
              <a:t>SYM  “</a:t>
            </a:r>
            <a:r>
              <a:rPr lang="en-US" i="1" dirty="0">
                <a:latin typeface="Times New Roman" pitchFamily="18" charset="0"/>
                <a:cs typeface="Times New Roman" pitchFamily="18" charset="0"/>
              </a:rPr>
              <a:t>A  |-  t = </a:t>
            </a:r>
            <a:r>
              <a:rPr lang="en-US" i="1" dirty="0">
                <a:latin typeface="Times New Roman" pitchFamily="18" charset="0"/>
                <a:cs typeface="Times New Roman" pitchFamily="18" charset="0"/>
                <a:sym typeface="Wingdings" pitchFamily="2" charset="2"/>
              </a:rPr>
              <a:t>u”    =     A   |-  u = t</a:t>
            </a:r>
            <a:endParaRPr lang="en-US" i="1" baseline="-25000" dirty="0">
              <a:latin typeface="Times New Roman" pitchFamily="18" charset="0"/>
              <a:cs typeface="Times New Roman" pitchFamily="18" charset="0"/>
              <a:sym typeface="Wingdings" pitchFamily="2" charset="2"/>
            </a:endParaRPr>
          </a:p>
        </p:txBody>
      </p:sp>
      <p:sp>
        <p:nvSpPr>
          <p:cNvPr id="37894" name="Text Box 5"/>
          <p:cNvSpPr txBox="1">
            <a:spLocks noChangeArrowheads="1"/>
          </p:cNvSpPr>
          <p:nvPr/>
        </p:nvSpPr>
        <p:spPr bwMode="auto">
          <a:xfrm>
            <a:off x="649288" y="2379663"/>
            <a:ext cx="8010525" cy="2431435"/>
          </a:xfrm>
          <a:prstGeom prst="rect">
            <a:avLst/>
          </a:prstGeom>
          <a:noFill/>
          <a:ln w="9525">
            <a:noFill/>
            <a:miter lim="800000"/>
            <a:headEnd/>
            <a:tailEnd/>
          </a:ln>
        </p:spPr>
        <p:txBody>
          <a:bodyPr>
            <a:spAutoFit/>
          </a:bodyPr>
          <a:lstStyle/>
          <a:p>
            <a:pPr>
              <a:spcBef>
                <a:spcPct val="20000"/>
              </a:spcBef>
            </a:pPr>
            <a:r>
              <a:rPr lang="en-US" sz="2000" b="1" dirty="0">
                <a:latin typeface="Arial" charset="0"/>
                <a:cs typeface="Arial" charset="0"/>
              </a:rPr>
              <a:t>fun</a:t>
            </a:r>
            <a:r>
              <a:rPr lang="en-US" sz="2000" dirty="0">
                <a:latin typeface="Arial" charset="0"/>
                <a:cs typeface="Arial" charset="0"/>
              </a:rPr>
              <a:t>   SYM  </a:t>
            </a:r>
            <a:r>
              <a:rPr lang="en-US" sz="2000" i="1" dirty="0">
                <a:latin typeface="Arial" charset="0"/>
                <a:cs typeface="Arial" charset="0"/>
              </a:rPr>
              <a:t>thm</a:t>
            </a:r>
            <a:r>
              <a:rPr lang="en-US" sz="2000" baseline="-25000" dirty="0">
                <a:latin typeface="Arial" charset="0"/>
                <a:cs typeface="Arial" charset="0"/>
              </a:rPr>
              <a:t>1</a:t>
            </a:r>
            <a:r>
              <a:rPr lang="en-US" sz="2000" dirty="0">
                <a:latin typeface="Arial" charset="0"/>
                <a:cs typeface="Arial" charset="0"/>
              </a:rPr>
              <a:t>  =  	</a:t>
            </a:r>
            <a:r>
              <a:rPr lang="en-US" sz="2000" dirty="0">
                <a:solidFill>
                  <a:srgbClr val="A50021"/>
                </a:solidFill>
                <a:latin typeface="Arial" charset="0"/>
                <a:cs typeface="Arial" charset="0"/>
              </a:rPr>
              <a:t> 			// 	</a:t>
            </a:r>
            <a:r>
              <a:rPr lang="en-US" sz="2000" i="1" dirty="0">
                <a:solidFill>
                  <a:srgbClr val="A50021"/>
                </a:solidFill>
                <a:cs typeface="Times New Roman" pitchFamily="18" charset="0"/>
              </a:rPr>
              <a:t>A   |-   t = u </a:t>
            </a:r>
            <a:endParaRPr lang="en-US" sz="2000" dirty="0">
              <a:latin typeface="Arial" charset="0"/>
              <a:cs typeface="Arial" charset="0"/>
            </a:endParaRPr>
          </a:p>
          <a:p>
            <a:pPr>
              <a:spcBef>
                <a:spcPct val="20000"/>
              </a:spcBef>
            </a:pPr>
            <a:r>
              <a:rPr lang="en-US" sz="2000" dirty="0">
                <a:latin typeface="Arial" charset="0"/>
                <a:cs typeface="Arial" charset="0"/>
              </a:rPr>
              <a:t>   </a:t>
            </a:r>
            <a:r>
              <a:rPr lang="en-US" sz="2000" b="1" dirty="0" smtClean="0">
                <a:latin typeface="Arial" charset="0"/>
                <a:cs typeface="Arial" charset="0"/>
              </a:rPr>
              <a:t>let</a:t>
            </a:r>
            <a:r>
              <a:rPr lang="en-US" sz="2000" dirty="0" smtClean="0">
                <a:latin typeface="Arial" charset="0"/>
                <a:cs typeface="Arial" charset="0"/>
              </a:rPr>
              <a:t/>
            </a:r>
            <a:br>
              <a:rPr lang="en-US" sz="2000" dirty="0" smtClean="0">
                <a:latin typeface="Arial" charset="0"/>
                <a:cs typeface="Arial" charset="0"/>
              </a:rPr>
            </a:br>
            <a:r>
              <a:rPr lang="en-US" sz="2000" dirty="0" smtClean="0">
                <a:latin typeface="Arial" charset="0"/>
                <a:cs typeface="Arial" charset="0"/>
              </a:rPr>
              <a:t>   </a:t>
            </a:r>
            <a:r>
              <a:rPr lang="en-US" sz="2000" i="1" dirty="0">
                <a:latin typeface="Arial" charset="0"/>
                <a:cs typeface="Arial" charset="0"/>
              </a:rPr>
              <a:t>t  </a:t>
            </a:r>
            <a:r>
              <a:rPr lang="en-US" sz="2000" dirty="0">
                <a:latin typeface="Arial" charset="0"/>
                <a:cs typeface="Arial" charset="0"/>
              </a:rPr>
              <a:t>=  ....  the lhs of the </a:t>
            </a:r>
            <a:r>
              <a:rPr lang="en-US" sz="2000" dirty="0" smtClean="0">
                <a:latin typeface="Arial" charset="0"/>
                <a:cs typeface="Arial" charset="0"/>
              </a:rPr>
              <a:t>equality in </a:t>
            </a:r>
            <a:r>
              <a:rPr lang="en-US" sz="2000" i="1" dirty="0">
                <a:latin typeface="Arial" charset="0"/>
                <a:cs typeface="Arial" charset="0"/>
              </a:rPr>
              <a:t>thm</a:t>
            </a:r>
            <a:r>
              <a:rPr lang="en-US" sz="2000" baseline="-25000" dirty="0">
                <a:latin typeface="Arial" charset="0"/>
                <a:cs typeface="Arial" charset="0"/>
              </a:rPr>
              <a:t>1 </a:t>
            </a:r>
            <a:r>
              <a:rPr lang="en-US" sz="2000" dirty="0">
                <a:latin typeface="Arial" charset="0"/>
                <a:cs typeface="Arial" charset="0"/>
              </a:rPr>
              <a:t/>
            </a:r>
            <a:br>
              <a:rPr lang="en-US" sz="2000" dirty="0">
                <a:latin typeface="Arial" charset="0"/>
                <a:cs typeface="Arial" charset="0"/>
              </a:rPr>
            </a:br>
            <a:r>
              <a:rPr lang="en-US" sz="2000" dirty="0">
                <a:latin typeface="Arial" charset="0"/>
                <a:cs typeface="Arial" charset="0"/>
              </a:rPr>
              <a:t>   </a:t>
            </a:r>
            <a:r>
              <a:rPr lang="en-US" sz="2000" i="1" dirty="0">
                <a:latin typeface="Arial" charset="0"/>
                <a:cs typeface="Arial" charset="0"/>
              </a:rPr>
              <a:t>thm</a:t>
            </a:r>
            <a:r>
              <a:rPr lang="en-US" sz="2000" baseline="-25000" dirty="0">
                <a:latin typeface="Arial" charset="0"/>
                <a:cs typeface="Arial" charset="0"/>
              </a:rPr>
              <a:t>2</a:t>
            </a:r>
            <a:r>
              <a:rPr lang="en-US" sz="2000" dirty="0">
                <a:latin typeface="Arial" charset="0"/>
                <a:cs typeface="Arial" charset="0"/>
              </a:rPr>
              <a:t>  =  REFL t  				</a:t>
            </a:r>
            <a:r>
              <a:rPr lang="en-US" sz="2000" dirty="0">
                <a:solidFill>
                  <a:srgbClr val="A50021"/>
                </a:solidFill>
                <a:latin typeface="Arial" charset="0"/>
                <a:cs typeface="Arial" charset="0"/>
              </a:rPr>
              <a:t>// 	</a:t>
            </a:r>
            <a:r>
              <a:rPr lang="en-US" sz="2000" i="1" dirty="0">
                <a:solidFill>
                  <a:srgbClr val="A50021"/>
                </a:solidFill>
                <a:cs typeface="Times New Roman" pitchFamily="18" charset="0"/>
              </a:rPr>
              <a:t>|-   t = t</a:t>
            </a:r>
            <a:r>
              <a:rPr lang="en-US" sz="2000" dirty="0">
                <a:latin typeface="Arial" charset="0"/>
                <a:cs typeface="Arial" charset="0"/>
              </a:rPr>
              <a:t>	</a:t>
            </a:r>
            <a:br>
              <a:rPr lang="en-US" sz="2000" dirty="0">
                <a:latin typeface="Arial" charset="0"/>
                <a:cs typeface="Arial" charset="0"/>
              </a:rPr>
            </a:br>
            <a:r>
              <a:rPr lang="en-US" sz="2000" dirty="0">
                <a:latin typeface="Arial" charset="0"/>
                <a:cs typeface="Arial" charset="0"/>
              </a:rPr>
              <a:t>   </a:t>
            </a:r>
            <a:r>
              <a:rPr lang="en-US" sz="2000" i="1" dirty="0">
                <a:latin typeface="Arial" charset="0"/>
                <a:cs typeface="Arial" charset="0"/>
              </a:rPr>
              <a:t>thm</a:t>
            </a:r>
            <a:r>
              <a:rPr lang="en-US" sz="2000" baseline="-25000" dirty="0">
                <a:latin typeface="Arial" charset="0"/>
                <a:cs typeface="Arial" charset="0"/>
              </a:rPr>
              <a:t>3</a:t>
            </a:r>
            <a:r>
              <a:rPr lang="en-US" sz="2000" dirty="0">
                <a:latin typeface="Arial" charset="0"/>
                <a:cs typeface="Arial" charset="0"/>
              </a:rPr>
              <a:t>  =  SUBST { “x” </a:t>
            </a:r>
            <a:r>
              <a:rPr lang="en-US" sz="2000" dirty="0">
                <a:latin typeface="Arial" charset="0"/>
                <a:cs typeface="Arial" charset="0"/>
                <a:sym typeface="Symbol" pitchFamily="18" charset="2"/>
              </a:rPr>
              <a:t> </a:t>
            </a:r>
            <a:r>
              <a:rPr lang="en-US" sz="2000" i="1" dirty="0">
                <a:latin typeface="Arial" charset="0"/>
                <a:cs typeface="Arial" charset="0"/>
              </a:rPr>
              <a:t>thm</a:t>
            </a:r>
            <a:r>
              <a:rPr lang="en-US" sz="2000" baseline="-25000" dirty="0">
                <a:latin typeface="Arial" charset="0"/>
                <a:cs typeface="Arial" charset="0"/>
              </a:rPr>
              <a:t>1</a:t>
            </a:r>
            <a:r>
              <a:rPr lang="en-US" sz="2000" dirty="0">
                <a:latin typeface="Arial" charset="0"/>
                <a:cs typeface="Arial" charset="0"/>
              </a:rPr>
              <a:t> } “x=c”  </a:t>
            </a:r>
            <a:r>
              <a:rPr lang="en-US" sz="2000" i="1" dirty="0">
                <a:latin typeface="Arial" charset="0"/>
                <a:cs typeface="Arial" charset="0"/>
              </a:rPr>
              <a:t>thm</a:t>
            </a:r>
            <a:r>
              <a:rPr lang="en-US" sz="2000" baseline="-25000" dirty="0">
                <a:latin typeface="Arial" charset="0"/>
                <a:cs typeface="Arial" charset="0"/>
              </a:rPr>
              <a:t>2</a:t>
            </a:r>
            <a:r>
              <a:rPr lang="en-US" sz="2000" dirty="0">
                <a:latin typeface="Arial" charset="0"/>
                <a:cs typeface="Arial" charset="0"/>
              </a:rPr>
              <a:t>	</a:t>
            </a:r>
            <a:r>
              <a:rPr lang="en-US" sz="2000" dirty="0">
                <a:solidFill>
                  <a:srgbClr val="A50021"/>
                </a:solidFill>
                <a:latin typeface="Arial" charset="0"/>
                <a:cs typeface="Arial" charset="0"/>
              </a:rPr>
              <a:t>//	</a:t>
            </a:r>
            <a:r>
              <a:rPr lang="en-US" sz="2000" i="1" dirty="0">
                <a:solidFill>
                  <a:srgbClr val="A50021"/>
                </a:solidFill>
                <a:cs typeface="Times New Roman" pitchFamily="18" charset="0"/>
              </a:rPr>
              <a:t>A   |-   u=t</a:t>
            </a:r>
            <a:endParaRPr lang="en-US" sz="2000" i="1" dirty="0">
              <a:solidFill>
                <a:srgbClr val="A50021"/>
              </a:solidFill>
              <a:latin typeface="Arial" charset="0"/>
              <a:cs typeface="Arial" charset="0"/>
            </a:endParaRPr>
          </a:p>
          <a:p>
            <a:pPr>
              <a:spcBef>
                <a:spcPct val="20000"/>
              </a:spcBef>
            </a:pPr>
            <a:r>
              <a:rPr lang="en-US" sz="2000" i="1" dirty="0">
                <a:solidFill>
                  <a:srgbClr val="A50021"/>
                </a:solidFill>
                <a:latin typeface="Arial" charset="0"/>
                <a:cs typeface="Arial" charset="0"/>
              </a:rPr>
              <a:t>   </a:t>
            </a:r>
          </a:p>
          <a:p>
            <a:pPr>
              <a:spcBef>
                <a:spcPct val="20000"/>
              </a:spcBef>
            </a:pPr>
            <a:r>
              <a:rPr lang="en-US" sz="2000" i="1" dirty="0">
                <a:solidFill>
                  <a:srgbClr val="A50021"/>
                </a:solidFill>
                <a:latin typeface="Arial" charset="0"/>
                <a:cs typeface="Arial" charset="0"/>
              </a:rPr>
              <a:t>   </a:t>
            </a:r>
            <a:r>
              <a:rPr lang="en-US" sz="2000" b="1" dirty="0">
                <a:latin typeface="Arial" charset="0"/>
                <a:cs typeface="Arial" charset="0"/>
              </a:rPr>
              <a:t>in</a:t>
            </a:r>
            <a:r>
              <a:rPr lang="en-US" sz="2000" dirty="0">
                <a:latin typeface="Arial" charset="0"/>
                <a:cs typeface="Arial" charset="0"/>
              </a:rPr>
              <a:t>  </a:t>
            </a:r>
            <a:r>
              <a:rPr lang="en-US" sz="2000" i="1" dirty="0">
                <a:latin typeface="Arial" charset="0"/>
                <a:cs typeface="Arial" charset="0"/>
              </a:rPr>
              <a:t>thm</a:t>
            </a:r>
            <a:r>
              <a:rPr lang="en-US" sz="2000" baseline="-25000" dirty="0">
                <a:latin typeface="Arial" charset="0"/>
                <a:cs typeface="Arial" charset="0"/>
              </a:rPr>
              <a:t>3   </a:t>
            </a:r>
            <a:r>
              <a:rPr lang="en-US" sz="2000" b="1" dirty="0">
                <a:latin typeface="Arial" charset="0"/>
                <a:cs typeface="Arial" charset="0"/>
              </a:rPr>
              <a:t>end</a:t>
            </a:r>
          </a:p>
        </p:txBody>
      </p:sp>
      <p:sp>
        <p:nvSpPr>
          <p:cNvPr id="6" name="Tijdelijke aanduiding voor dianummer 5"/>
          <p:cNvSpPr>
            <a:spLocks noGrp="1"/>
          </p:cNvSpPr>
          <p:nvPr>
            <p:ph type="sldNum" sz="quarter" idx="12"/>
          </p:nvPr>
        </p:nvSpPr>
        <p:spPr/>
        <p:txBody>
          <a:bodyPr/>
          <a:lstStyle/>
          <a:p>
            <a:pPr>
              <a:defRPr/>
            </a:pPr>
            <a:fld id="{2C00FA68-2886-43F9-A1B4-02E5088D57F5}"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UNITY</a:t>
            </a:r>
          </a:p>
        </p:txBody>
      </p:sp>
      <p:sp>
        <p:nvSpPr>
          <p:cNvPr id="10243" name="Rectangle 3"/>
          <p:cNvSpPr>
            <a:spLocks noGrp="1" noChangeArrowheads="1"/>
          </p:cNvSpPr>
          <p:nvPr>
            <p:ph sz="quarter" idx="1"/>
          </p:nvPr>
        </p:nvSpPr>
        <p:spPr>
          <a:xfrm>
            <a:off x="500063" y="1447800"/>
            <a:ext cx="8358187" cy="4572000"/>
          </a:xfrm>
        </p:spPr>
        <p:txBody>
          <a:bodyPr/>
          <a:lstStyle/>
          <a:p>
            <a:pPr eaLnBrk="1" hangingPunct="1"/>
            <a:r>
              <a:rPr lang="en-US" sz="2400" dirty="0" smtClean="0">
                <a:cs typeface="Arial" charset="0"/>
                <a:sym typeface="Wingdings" pitchFamily="2" charset="2"/>
              </a:rPr>
              <a:t>Based on </a:t>
            </a:r>
            <a:r>
              <a:rPr lang="en-US" sz="2400" dirty="0" smtClean="0">
                <a:cs typeface="Arial" charset="0"/>
              </a:rPr>
              <a:t>UNITY, proposed by </a:t>
            </a:r>
            <a:r>
              <a:rPr lang="en-US" sz="2400" dirty="0" err="1" smtClean="0">
                <a:cs typeface="Arial" charset="0"/>
              </a:rPr>
              <a:t>Chandy</a:t>
            </a:r>
            <a:r>
              <a:rPr lang="en-US" sz="2400" dirty="0" smtClean="0">
                <a:cs typeface="Arial" charset="0"/>
              </a:rPr>
              <a:t> and </a:t>
            </a:r>
            <a:r>
              <a:rPr lang="en-US" sz="2400" dirty="0" err="1" smtClean="0">
                <a:cs typeface="Arial" charset="0"/>
              </a:rPr>
              <a:t>Misra</a:t>
            </a:r>
            <a:r>
              <a:rPr lang="en-US" sz="2400" dirty="0" smtClean="0">
                <a:cs typeface="Arial" charset="0"/>
              </a:rPr>
              <a:t>, 1988, in </a:t>
            </a:r>
            <a:r>
              <a:rPr lang="en-US" sz="2400" i="1" dirty="0" smtClean="0">
                <a:cs typeface="Arial" charset="0"/>
              </a:rPr>
              <a:t>Parallel Program Design: a Foundation</a:t>
            </a:r>
            <a:r>
              <a:rPr lang="en-US" sz="2400" dirty="0" smtClean="0">
                <a:cs typeface="Arial" charset="0"/>
              </a:rPr>
              <a:t>. Later, 2001, becomes Seuss, with a bit OO-</a:t>
            </a:r>
            <a:r>
              <a:rPr lang="en-US" sz="2400" dirty="0" err="1" smtClean="0">
                <a:cs typeface="Arial" charset="0"/>
              </a:rPr>
              <a:t>flavour</a:t>
            </a:r>
            <a:r>
              <a:rPr lang="en-US" sz="2400" dirty="0" smtClean="0">
                <a:cs typeface="Arial" charset="0"/>
              </a:rPr>
              <a:t> in: </a:t>
            </a:r>
            <a:r>
              <a:rPr lang="en-US" sz="2400" i="1" dirty="0" smtClean="0">
                <a:cs typeface="Arial" charset="0"/>
              </a:rPr>
              <a:t>A </a:t>
            </a:r>
            <a:r>
              <a:rPr lang="en-US" sz="2400" i="1" dirty="0" err="1" smtClean="0">
                <a:cs typeface="Arial" charset="0"/>
              </a:rPr>
              <a:t>Dicipline</a:t>
            </a:r>
            <a:r>
              <a:rPr lang="en-US" sz="2400" i="1" dirty="0" smtClean="0">
                <a:cs typeface="Arial" charset="0"/>
              </a:rPr>
              <a:t> of Multiprogramming: Programming Theory for Distributed Applications</a:t>
            </a:r>
          </a:p>
          <a:p>
            <a:pPr eaLnBrk="1" hangingPunct="1"/>
            <a:endParaRPr lang="en-US" sz="2400" i="1" dirty="0" smtClean="0">
              <a:cs typeface="Arial" charset="0"/>
            </a:endParaRPr>
          </a:p>
          <a:p>
            <a:pPr eaLnBrk="1" hangingPunct="1"/>
            <a:r>
              <a:rPr lang="en-US" sz="2400" dirty="0" smtClean="0">
                <a:cs typeface="Arial" charset="0"/>
              </a:rPr>
              <a:t>Unlike LTL, UNITY defines its logic Axiomatically:</a:t>
            </a:r>
          </a:p>
          <a:p>
            <a:pPr lvl="1" eaLnBrk="1" hangingPunct="1"/>
            <a:r>
              <a:rPr lang="en-US" sz="2000" dirty="0" smtClean="0">
                <a:cs typeface="Arial" charset="0"/>
                <a:sym typeface="Wingdings" pitchFamily="2" charset="2"/>
              </a:rPr>
              <a:t>more </a:t>
            </a:r>
            <a:r>
              <a:rPr lang="en-US" sz="2000" dirty="0" smtClean="0">
                <a:cs typeface="Arial" charset="0"/>
              </a:rPr>
              <a:t>abstract</a:t>
            </a:r>
          </a:p>
          <a:p>
            <a:pPr lvl="1" eaLnBrk="1" hangingPunct="1"/>
            <a:r>
              <a:rPr lang="en-US" sz="2000" dirty="0" smtClean="0">
                <a:cs typeface="Arial" charset="0"/>
              </a:rPr>
              <a:t>suitable for deductive style of proving</a:t>
            </a:r>
          </a:p>
          <a:p>
            <a:pPr lvl="1" eaLnBrk="1" hangingPunct="1"/>
            <a:r>
              <a:rPr lang="en-US" sz="2000" dirty="0" smtClean="0">
                <a:cs typeface="Arial" charset="0"/>
              </a:rPr>
              <a:t>you can deal with infinite state space</a:t>
            </a:r>
          </a:p>
          <a:p>
            <a:pPr lvl="1" eaLnBrk="1" hangingPunct="1"/>
            <a:r>
              <a:rPr lang="en-US" sz="2000" dirty="0" smtClean="0">
                <a:cs typeface="Arial" charset="0"/>
              </a:rPr>
              <a:t>but it is not a counter example based logic </a:t>
            </a:r>
          </a:p>
        </p:txBody>
      </p:sp>
      <p:sp>
        <p:nvSpPr>
          <p:cNvPr id="5" name="Tijdelijke aanduiding voor dianummer 4"/>
          <p:cNvSpPr>
            <a:spLocks noGrp="1"/>
          </p:cNvSpPr>
          <p:nvPr>
            <p:ph type="sldNum" sz="quarter" idx="12"/>
          </p:nvPr>
        </p:nvSpPr>
        <p:spPr/>
        <p:txBody>
          <a:bodyPr/>
          <a:lstStyle/>
          <a:p>
            <a:pPr>
              <a:defRPr/>
            </a:pPr>
            <a:fld id="{612D3310-7836-4A0B-97ED-CE2A464F52B8}"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00063" y="274638"/>
            <a:ext cx="8358187" cy="796925"/>
          </a:xfrm>
        </p:spPr>
        <p:txBody>
          <a:bodyPr/>
          <a:lstStyle/>
          <a:p>
            <a:pPr eaLnBrk="1" hangingPunct="1"/>
            <a:r>
              <a:rPr lang="nl-NL" dirty="0" err="1" smtClean="0">
                <a:cs typeface="Arial" charset="0"/>
              </a:rPr>
              <a:t>Predicate</a:t>
            </a:r>
            <a:r>
              <a:rPr lang="nl-NL" dirty="0" smtClean="0">
                <a:cs typeface="Arial" charset="0"/>
              </a:rPr>
              <a:t> logic</a:t>
            </a:r>
            <a:br>
              <a:rPr lang="nl-NL" dirty="0" smtClean="0">
                <a:cs typeface="Arial" charset="0"/>
              </a:rPr>
            </a:br>
            <a:r>
              <a:rPr lang="nl-NL" sz="1800" dirty="0" smtClean="0">
                <a:cs typeface="Arial" charset="0"/>
              </a:rPr>
              <a:t>(</a:t>
            </a:r>
            <a:r>
              <a:rPr lang="nl-NL" sz="1800" dirty="0" err="1" smtClean="0">
                <a:cs typeface="Arial" charset="0"/>
              </a:rPr>
              <a:t>Desc</a:t>
            </a:r>
            <a:r>
              <a:rPr lang="nl-NL" sz="1800" dirty="0" smtClean="0">
                <a:cs typeface="Arial" charset="0"/>
              </a:rPr>
              <a:t> 3.2)</a:t>
            </a:r>
            <a:endParaRPr lang="nl-NL" dirty="0" smtClean="0">
              <a:cs typeface="Arial" charset="0"/>
            </a:endParaRPr>
          </a:p>
        </p:txBody>
      </p:sp>
      <p:sp>
        <p:nvSpPr>
          <p:cNvPr id="31747" name="Content Placeholder 2"/>
          <p:cNvSpPr>
            <a:spLocks noGrp="1"/>
          </p:cNvSpPr>
          <p:nvPr>
            <p:ph sz="quarter" idx="1"/>
          </p:nvPr>
        </p:nvSpPr>
        <p:spPr>
          <a:xfrm>
            <a:off x="500063" y="1447800"/>
            <a:ext cx="8358187" cy="4572000"/>
          </a:xfrm>
        </p:spPr>
        <p:txBody>
          <a:bodyPr/>
          <a:lstStyle/>
          <a:p>
            <a:pPr eaLnBrk="1" hangingPunct="1"/>
            <a:r>
              <a:rPr lang="nl-NL" sz="2400" smtClean="0">
                <a:cs typeface="Arial" charset="0"/>
              </a:rPr>
              <a:t>So far the logic is just a logic about equalities of </a:t>
            </a:r>
            <a:r>
              <a:rPr lang="nl-NL" sz="2400" smtClean="0">
                <a:cs typeface="Arial" charset="0"/>
                <a:sym typeface="Symbol" pitchFamily="18" charset="2"/>
              </a:rPr>
              <a:t>-calculus terms.</a:t>
            </a:r>
          </a:p>
          <a:p>
            <a:pPr eaLnBrk="1" hangingPunct="1"/>
            <a:endParaRPr lang="nl-NL" sz="2400" smtClean="0">
              <a:cs typeface="Arial" charset="0"/>
              <a:sym typeface="Symbol" pitchFamily="18" charset="2"/>
            </a:endParaRPr>
          </a:p>
          <a:p>
            <a:pPr eaLnBrk="1" hangingPunct="1"/>
            <a:r>
              <a:rPr lang="nl-NL" sz="2400" smtClean="0">
                <a:cs typeface="Arial" charset="0"/>
              </a:rPr>
              <a:t>Next we want to add predicate logic, but preferably we build it in terms of </a:t>
            </a:r>
            <a:r>
              <a:rPr lang="nl-NL" sz="2400" smtClean="0">
                <a:cs typeface="Arial" charset="0"/>
                <a:sym typeface="Symbol" pitchFamily="18" charset="2"/>
              </a:rPr>
              <a:t>-calculus, rather than implementing it as a hard-wired extension to the -calculus.</a:t>
            </a:r>
            <a:endParaRPr lang="nl-NL" sz="2400" smtClean="0">
              <a:cs typeface="Arial" charset="0"/>
            </a:endParaRPr>
          </a:p>
          <a:p>
            <a:pPr eaLnBrk="1" hangingPunct="1"/>
            <a:endParaRPr lang="nl-NL" sz="2400" smtClean="0">
              <a:cs typeface="Arial" charset="0"/>
            </a:endParaRPr>
          </a:p>
          <a:p>
            <a:pPr eaLnBrk="1" hangingPunct="1"/>
            <a:r>
              <a:rPr lang="nl-NL" sz="2400" smtClean="0">
                <a:cs typeface="Arial" charset="0"/>
              </a:rPr>
              <a:t>Let’s start by declaring two constants T,F of type bool with the obvious intent. Now find a way to encode the  intent of “T” in </a:t>
            </a:r>
            <a:r>
              <a:rPr lang="nl-NL" sz="2400" smtClean="0">
                <a:cs typeface="Arial" charset="0"/>
                <a:sym typeface="Symbol" pitchFamily="18" charset="2"/>
              </a:rPr>
              <a:t>-calculus  captured by this definition: </a:t>
            </a:r>
            <a:endParaRPr lang="nl-NL" sz="2400" smtClean="0">
              <a:cs typeface="Arial" charset="0"/>
            </a:endParaRPr>
          </a:p>
        </p:txBody>
      </p:sp>
      <p:sp>
        <p:nvSpPr>
          <p:cNvPr id="5" name="TextBox 4"/>
          <p:cNvSpPr txBox="1"/>
          <p:nvPr/>
        </p:nvSpPr>
        <p:spPr>
          <a:xfrm>
            <a:off x="973138" y="5759450"/>
            <a:ext cx="6926262" cy="4603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solidFill>
                  <a:schemeClr val="tx1"/>
                </a:solidFill>
                <a:latin typeface="Times New Roman" pitchFamily="18" charset="0"/>
                <a:cs typeface="Times New Roman" pitchFamily="18" charset="0"/>
              </a:rPr>
              <a:t>T_DEF:    </a:t>
            </a:r>
            <a:r>
              <a:rPr lang="en-US" i="1" dirty="0">
                <a:solidFill>
                  <a:schemeClr val="tx1"/>
                </a:solidFill>
                <a:latin typeface="Times New Roman" pitchFamily="18" charset="0"/>
                <a:cs typeface="Times New Roman" pitchFamily="18" charset="0"/>
              </a:rPr>
              <a:t>|-    T    =     ((</a:t>
            </a:r>
            <a:r>
              <a:rPr lang="en-US" i="1"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rPr>
              <a:t>x:bool.  x)   =  (</a:t>
            </a:r>
            <a:r>
              <a:rPr lang="en-US" i="1"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rPr>
              <a:t>x. x))</a:t>
            </a:r>
          </a:p>
        </p:txBody>
      </p:sp>
      <p:sp>
        <p:nvSpPr>
          <p:cNvPr id="6" name="Tijdelijke aanduiding voor dianummer 5"/>
          <p:cNvSpPr>
            <a:spLocks noGrp="1"/>
          </p:cNvSpPr>
          <p:nvPr>
            <p:ph type="sldNum" sz="quarter" idx="12"/>
          </p:nvPr>
        </p:nvSpPr>
        <p:spPr/>
        <p:txBody>
          <a:bodyPr/>
          <a:lstStyle/>
          <a:p>
            <a:pPr>
              <a:defRPr/>
            </a:pPr>
            <a:fld id="{92FD1FA0-70E5-4777-BAD0-1763C7D148A6}"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Encoding Predicate Logic</a:t>
            </a:r>
            <a:br>
              <a:rPr lang="en-US" smtClean="0">
                <a:cs typeface="Arial" charset="0"/>
              </a:rPr>
            </a:br>
            <a:r>
              <a:rPr lang="nl-NL" sz="2000" smtClean="0">
                <a:cs typeface="Arial" charset="0"/>
              </a:rPr>
              <a:t>(Desc 3.2)</a:t>
            </a:r>
            <a:endParaRPr lang="en-US" sz="2000" smtClean="0">
              <a:cs typeface="Arial" charset="0"/>
            </a:endParaRPr>
          </a:p>
        </p:txBody>
      </p:sp>
      <p:sp>
        <p:nvSpPr>
          <p:cNvPr id="32771" name="Rectangle 3"/>
          <p:cNvSpPr>
            <a:spLocks noGrp="1" noChangeArrowheads="1"/>
          </p:cNvSpPr>
          <p:nvPr>
            <p:ph sz="quarter" idx="1"/>
          </p:nvPr>
        </p:nvSpPr>
        <p:spPr>
          <a:xfrm>
            <a:off x="304800" y="1143000"/>
            <a:ext cx="8534400" cy="5257800"/>
          </a:xfrm>
        </p:spPr>
        <p:txBody>
          <a:bodyPr/>
          <a:lstStyle/>
          <a:p>
            <a:pPr eaLnBrk="1" hangingPunct="1"/>
            <a:r>
              <a:rPr lang="en-US" dirty="0" smtClean="0">
                <a:cs typeface="Arial" charset="0"/>
              </a:rPr>
              <a:t>Introduce constant “</a:t>
            </a:r>
            <a:r>
              <a:rPr lang="en-US" dirty="0" smtClean="0">
                <a:cs typeface="Arial" charset="0"/>
                <a:sym typeface="Symbol" pitchFamily="18" charset="2"/>
              </a:rPr>
              <a:t> “of type (‘</a:t>
            </a:r>
            <a:r>
              <a:rPr lang="en-US" dirty="0" err="1" smtClean="0">
                <a:cs typeface="Arial" charset="0"/>
                <a:sym typeface="Symbol" pitchFamily="18" charset="2"/>
              </a:rPr>
              <a:t>abool</a:t>
            </a:r>
            <a:r>
              <a:rPr lang="en-US" dirty="0" smtClean="0">
                <a:cs typeface="Arial" charset="0"/>
                <a:sym typeface="Symbol" pitchFamily="18" charset="2"/>
              </a:rPr>
              <a:t>)</a:t>
            </a:r>
            <a:r>
              <a:rPr lang="en-US" dirty="0" err="1" smtClean="0">
                <a:cs typeface="Arial" charset="0"/>
                <a:sym typeface="Symbol" pitchFamily="18" charset="2"/>
              </a:rPr>
              <a:t>bool</a:t>
            </a:r>
            <a:r>
              <a:rPr lang="en-US" dirty="0" smtClean="0">
                <a:cs typeface="Arial" charset="0"/>
                <a:sym typeface="Symbol" pitchFamily="18" charset="2"/>
              </a:rPr>
              <a:t>, defined as follows:</a:t>
            </a:r>
            <a:endParaRPr lang="en-US" dirty="0" smtClean="0">
              <a:cs typeface="Arial" charset="0"/>
            </a:endParaRPr>
          </a:p>
          <a:p>
            <a:pPr eaLnBrk="1" hangingPunct="1"/>
            <a:endParaRPr lang="en-US" b="1" dirty="0" smtClean="0">
              <a:solidFill>
                <a:schemeClr val="accent2"/>
              </a:solidFill>
              <a:cs typeface="Arial" charset="0"/>
            </a:endParaRPr>
          </a:p>
          <a:p>
            <a:pPr eaLnBrk="1" hangingPunct="1"/>
            <a:endParaRPr lang="en-US" b="1" dirty="0" smtClean="0">
              <a:solidFill>
                <a:schemeClr val="accent2"/>
              </a:solidFill>
              <a:cs typeface="Arial" charset="0"/>
            </a:endParaRPr>
          </a:p>
          <a:p>
            <a:pPr eaLnBrk="1" hangingPunct="1">
              <a:buFontTx/>
              <a:buNone/>
            </a:pPr>
            <a:endParaRPr lang="en-US" b="1" dirty="0" smtClean="0">
              <a:solidFill>
                <a:schemeClr val="accent2"/>
              </a:solidFill>
              <a:cs typeface="Arial" charset="0"/>
            </a:endParaRPr>
          </a:p>
          <a:p>
            <a:pPr eaLnBrk="1" hangingPunct="1"/>
            <a:endParaRPr lang="en-US" b="1" dirty="0" smtClean="0">
              <a:cs typeface="Arial" charset="0"/>
            </a:endParaRPr>
          </a:p>
          <a:p>
            <a:pPr eaLnBrk="1" hangingPunct="1"/>
            <a:r>
              <a:rPr lang="en-US" dirty="0" smtClean="0">
                <a:cs typeface="Arial" charset="0"/>
              </a:rPr>
              <a:t>Now we define “F” as follows:</a:t>
            </a:r>
          </a:p>
          <a:p>
            <a:pPr eaLnBrk="1" hangingPunct="1"/>
            <a:endParaRPr lang="en-US" dirty="0" smtClean="0">
              <a:cs typeface="Arial" charset="0"/>
            </a:endParaRPr>
          </a:p>
          <a:p>
            <a:pPr eaLnBrk="1" hangingPunct="1"/>
            <a:endParaRPr lang="en-US" dirty="0" smtClean="0">
              <a:cs typeface="Arial" charset="0"/>
            </a:endParaRPr>
          </a:p>
          <a:p>
            <a:pPr eaLnBrk="1" hangingPunct="1"/>
            <a:endParaRPr lang="en-US" dirty="0" smtClean="0">
              <a:cs typeface="Arial" charset="0"/>
            </a:endParaRPr>
          </a:p>
          <a:p>
            <a:pPr eaLnBrk="1" hangingPunct="1"/>
            <a:r>
              <a:rPr lang="en-US" dirty="0" smtClean="0">
                <a:cs typeface="Arial" charset="0"/>
              </a:rPr>
              <a:t>Puzzle for you: prove just using HOL primitive rules (more later) that </a:t>
            </a:r>
            <a:r>
              <a:rPr lang="en-US" dirty="0" smtClean="0">
                <a:cs typeface="Arial" charset="0"/>
                <a:sym typeface="Symbol" pitchFamily="18" charset="2"/>
              </a:rPr>
              <a:t>(T = F).</a:t>
            </a:r>
            <a:endParaRPr lang="en-US" dirty="0" smtClean="0">
              <a:cs typeface="Arial" charset="0"/>
            </a:endParaRPr>
          </a:p>
          <a:p>
            <a:pPr eaLnBrk="1" hangingPunct="1">
              <a:buFont typeface="Wingdings" pitchFamily="2" charset="2"/>
              <a:buNone/>
            </a:pPr>
            <a:endParaRPr lang="en-US" b="1" dirty="0" smtClean="0">
              <a:solidFill>
                <a:schemeClr val="accent2"/>
              </a:solidFill>
              <a:cs typeface="Arial" charset="0"/>
            </a:endParaRPr>
          </a:p>
        </p:txBody>
      </p:sp>
      <p:sp>
        <p:nvSpPr>
          <p:cNvPr id="5" name="TextBox 4"/>
          <p:cNvSpPr txBox="1"/>
          <p:nvPr/>
        </p:nvSpPr>
        <p:spPr>
          <a:xfrm>
            <a:off x="1011238" y="2286000"/>
            <a:ext cx="5851525" cy="4619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dirty="0">
                <a:solidFill>
                  <a:schemeClr val="tx1"/>
                </a:solidFill>
                <a:latin typeface="Times New Roman" pitchFamily="18" charset="0"/>
                <a:cs typeface="Times New Roman" pitchFamily="18" charset="0"/>
              </a:rPr>
              <a:t>FORALL_DEF :    </a:t>
            </a:r>
            <a:r>
              <a:rPr lang="en-US" i="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rPr>
              <a:t>P    =   (P =  (</a:t>
            </a:r>
            <a:r>
              <a:rPr lang="en-US" i="1"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rPr>
              <a:t>x. T ))</a:t>
            </a:r>
          </a:p>
        </p:txBody>
      </p:sp>
      <p:sp>
        <p:nvSpPr>
          <p:cNvPr id="6" name="TextBox 5"/>
          <p:cNvSpPr txBox="1">
            <a:spLocks noChangeArrowheads="1"/>
          </p:cNvSpPr>
          <p:nvPr/>
        </p:nvSpPr>
        <p:spPr bwMode="auto">
          <a:xfrm>
            <a:off x="3775075" y="3268663"/>
            <a:ext cx="4803775" cy="461962"/>
          </a:xfrm>
          <a:prstGeom prst="rect">
            <a:avLst/>
          </a:prstGeom>
          <a:noFill/>
          <a:ln w="9525">
            <a:noFill/>
            <a:miter lim="800000"/>
            <a:headEnd/>
            <a:tailEnd/>
          </a:ln>
        </p:spPr>
        <p:txBody>
          <a:bodyPr wrap="none">
            <a:spAutoFit/>
          </a:bodyPr>
          <a:lstStyle/>
          <a:p>
            <a:r>
              <a:rPr lang="nl-NL" dirty="0" err="1"/>
              <a:t>which</a:t>
            </a:r>
            <a:r>
              <a:rPr lang="nl-NL" dirty="0"/>
              <a:t> HOL </a:t>
            </a:r>
            <a:r>
              <a:rPr lang="nl-NL" dirty="0" err="1"/>
              <a:t>pretty</a:t>
            </a:r>
            <a:r>
              <a:rPr lang="nl-NL" dirty="0"/>
              <a:t> prints as  </a:t>
            </a:r>
            <a:r>
              <a:rPr lang="nl-NL" i="1" dirty="0"/>
              <a:t>(</a:t>
            </a:r>
            <a:r>
              <a:rPr lang="nl-NL" dirty="0">
                <a:sym typeface="Symbol" pitchFamily="18" charset="2"/>
              </a:rPr>
              <a:t></a:t>
            </a:r>
            <a:r>
              <a:rPr lang="nl-NL" i="1" dirty="0">
                <a:sym typeface="Symbol" pitchFamily="18" charset="2"/>
              </a:rPr>
              <a:t>x. P x)</a:t>
            </a:r>
            <a:endParaRPr lang="nl-NL" i="1" dirty="0"/>
          </a:p>
        </p:txBody>
      </p:sp>
      <p:cxnSp>
        <p:nvCxnSpPr>
          <p:cNvPr id="8" name="Straight Arrow Connector 7"/>
          <p:cNvCxnSpPr/>
          <p:nvPr/>
        </p:nvCxnSpPr>
        <p:spPr>
          <a:xfrm rot="16200000" flipH="1">
            <a:off x="3803650" y="2986088"/>
            <a:ext cx="642937" cy="587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963613" y="4572000"/>
            <a:ext cx="68580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solidFill>
                  <a:schemeClr val="tx1"/>
                </a:solidFill>
                <a:latin typeface="Times New Roman" pitchFamily="18" charset="0"/>
                <a:cs typeface="Times New Roman" pitchFamily="18" charset="0"/>
              </a:rPr>
              <a:t>F_DEF :     </a:t>
            </a:r>
            <a:r>
              <a:rPr lang="en-US" i="1" dirty="0">
                <a:solidFill>
                  <a:schemeClr val="tx1"/>
                </a:solidFill>
                <a:latin typeface="Times New Roman" pitchFamily="18" charset="0"/>
                <a:cs typeface="Times New Roman" pitchFamily="18" charset="0"/>
              </a:rPr>
              <a:t>|- </a:t>
            </a:r>
            <a:r>
              <a:rPr lang="en-US" i="1" dirty="0" smtClean="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F </a:t>
            </a:r>
            <a:r>
              <a:rPr lang="en-US" i="1" dirty="0" smtClean="0">
                <a:solidFill>
                  <a:schemeClr val="tx1"/>
                </a:solidFill>
                <a:latin typeface="Times New Roman" pitchFamily="18" charset="0"/>
                <a:cs typeface="Times New Roman" pitchFamily="18" charset="0"/>
              </a:rPr>
              <a:t> </a:t>
            </a:r>
            <a:r>
              <a:rPr lang="en-US" i="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rPr>
              <a:t>t:bool. t</a:t>
            </a:r>
          </a:p>
        </p:txBody>
      </p:sp>
      <p:sp>
        <p:nvSpPr>
          <p:cNvPr id="10" name="Tijdelijke aanduiding voor dianummer 9"/>
          <p:cNvSpPr>
            <a:spLocks noGrp="1"/>
          </p:cNvSpPr>
          <p:nvPr>
            <p:ph type="sldNum" sz="quarter" idx="12"/>
          </p:nvPr>
        </p:nvSpPr>
        <p:spPr/>
        <p:txBody>
          <a:bodyPr/>
          <a:lstStyle/>
          <a:p>
            <a:pPr>
              <a:defRPr/>
            </a:pPr>
            <a:fld id="{7AF96DB4-5ABF-4986-BE2A-C2710BB77852}" type="slidenum">
              <a:rPr lang="en-US"/>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Encoding Predicate Logic</a:t>
            </a:r>
            <a:endParaRPr lang="en-US" sz="2000" smtClean="0">
              <a:cs typeface="Arial" charset="0"/>
            </a:endParaRPr>
          </a:p>
        </p:txBody>
      </p:sp>
      <p:sp>
        <p:nvSpPr>
          <p:cNvPr id="33795" name="Rectangle 3"/>
          <p:cNvSpPr>
            <a:spLocks noGrp="1" noChangeArrowheads="1"/>
          </p:cNvSpPr>
          <p:nvPr>
            <p:ph sz="quarter" idx="1"/>
          </p:nvPr>
        </p:nvSpPr>
        <p:spPr>
          <a:xfrm>
            <a:off x="500063" y="1447800"/>
            <a:ext cx="8358187" cy="4572000"/>
          </a:xfrm>
        </p:spPr>
        <p:txBody>
          <a:bodyPr/>
          <a:lstStyle/>
          <a:p>
            <a:pPr eaLnBrk="1" hangingPunct="1"/>
            <a:r>
              <a:rPr lang="en-US" dirty="0" smtClean="0">
                <a:latin typeface="Times New Roman" pitchFamily="18" charset="0"/>
                <a:cs typeface="Times New Roman" pitchFamily="18" charset="0"/>
              </a:rPr>
              <a:t>NOT_DEF :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sym typeface="Symbol" pitchFamily="18" charset="2"/>
              </a:rPr>
              <a:t>p.   </a:t>
            </a:r>
            <a:r>
              <a:rPr lang="en-US" i="1" dirty="0" smtClean="0">
                <a:latin typeface="Times New Roman" pitchFamily="18" charset="0"/>
                <a:cs typeface="Times New Roman" pitchFamily="18" charset="0"/>
              </a:rPr>
              <a:t>~p    =     p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 F</a:t>
            </a:r>
          </a:p>
          <a:p>
            <a:pPr eaLnBrk="1" hangingPunct="1">
              <a:buFontTx/>
              <a:buNone/>
            </a:pPr>
            <a:endParaRPr lang="en-US" i="1"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AND_DEF: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sym typeface="Symbol" pitchFamily="18" charset="2"/>
              </a:rPr>
              <a:t> p q.     </a:t>
            </a:r>
            <a:r>
              <a:rPr lang="en-US" i="1" dirty="0" smtClean="0">
                <a:latin typeface="Times New Roman" pitchFamily="18" charset="0"/>
                <a:cs typeface="Times New Roman" pitchFamily="18" charset="0"/>
              </a:rPr>
              <a:t>p /\ q     =       ~(p </a:t>
            </a:r>
            <a:r>
              <a:rPr lang="en-US" i="1"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 ~q)</a:t>
            </a:r>
          </a:p>
          <a:p>
            <a:pPr eaLnBrk="1" hangingPunct="1"/>
            <a:endParaRPr lang="en-US" i="1"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OR_DEF ...</a:t>
            </a:r>
            <a:r>
              <a:rPr lang="en-US" i="1" dirty="0" smtClean="0">
                <a:latin typeface="Times New Roman" pitchFamily="18" charset="0"/>
                <a:cs typeface="Times New Roman" pitchFamily="18" charset="0"/>
              </a:rPr>
              <a:t/>
            </a:r>
            <a:br>
              <a:rPr lang="en-US" i="1" dirty="0" smtClean="0">
                <a:latin typeface="Times New Roman" pitchFamily="18" charset="0"/>
                <a:cs typeface="Times New Roman" pitchFamily="18" charset="0"/>
              </a:rPr>
            </a:br>
            <a:endParaRPr lang="en-US" i="1" dirty="0" smtClean="0">
              <a:latin typeface="Times New Roman" pitchFamily="18" charset="0"/>
              <a:cs typeface="Times New Roman" pitchFamily="18" charset="0"/>
            </a:endParaRPr>
          </a:p>
          <a:p>
            <a:pPr eaLnBrk="1" hangingPunct="1"/>
            <a:endParaRPr lang="en-US" i="1"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SELECT_AX: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P x.    P x   </a:t>
            </a:r>
            <a:r>
              <a:rPr lang="en-US" i="1"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   P  (@P) </a:t>
            </a:r>
            <a:br>
              <a:rPr lang="en-US" i="1" dirty="0" smtClean="0">
                <a:latin typeface="Times New Roman" pitchFamily="18" charset="0"/>
                <a:cs typeface="Times New Roman" pitchFamily="18" charset="0"/>
              </a:rPr>
            </a:br>
            <a:endParaRPr lang="en-US" i="1" dirty="0" smtClean="0">
              <a:latin typeface="Times New Roman" pitchFamily="18" charset="0"/>
              <a:cs typeface="Times New Roman" pitchFamily="18" charset="0"/>
            </a:endParaRPr>
          </a:p>
          <a:p>
            <a:pPr eaLnBrk="1" hangingPunct="1"/>
            <a:endParaRPr lang="en-US" i="1"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EXISTS_DEF :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sym typeface="Symbol" pitchFamily="18" charset="2"/>
              </a:rPr>
              <a:t> </a:t>
            </a:r>
            <a:r>
              <a:rPr lang="en-US" i="1" dirty="0" smtClean="0">
                <a:latin typeface="Times New Roman" pitchFamily="18" charset="0"/>
                <a:cs typeface="Times New Roman" pitchFamily="18" charset="0"/>
              </a:rPr>
              <a:t>P    =    P @P</a:t>
            </a:r>
          </a:p>
        </p:txBody>
      </p:sp>
      <p:sp>
        <p:nvSpPr>
          <p:cNvPr id="5" name="Tijdelijke aanduiding voor dianummer 4"/>
          <p:cNvSpPr>
            <a:spLocks noGrp="1"/>
          </p:cNvSpPr>
          <p:nvPr>
            <p:ph type="sldNum" sz="quarter" idx="12"/>
          </p:nvPr>
        </p:nvSpPr>
        <p:spPr/>
        <p:txBody>
          <a:bodyPr/>
          <a:lstStyle/>
          <a:p>
            <a:pPr>
              <a:defRPr/>
            </a:pPr>
            <a:fld id="{B5F8730C-4DC8-433D-9474-269338F0A8FC}"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And some axioms ...</a:t>
            </a:r>
          </a:p>
        </p:txBody>
      </p:sp>
      <p:sp>
        <p:nvSpPr>
          <p:cNvPr id="34819" name="Rectangle 3"/>
          <p:cNvSpPr>
            <a:spLocks noGrp="1" noChangeArrowheads="1"/>
          </p:cNvSpPr>
          <p:nvPr>
            <p:ph sz="quarter" idx="1"/>
          </p:nvPr>
        </p:nvSpPr>
        <p:spPr>
          <a:xfrm>
            <a:off x="500063" y="1447800"/>
            <a:ext cx="8358187" cy="4572000"/>
          </a:xfrm>
        </p:spPr>
        <p:txBody>
          <a:bodyPr/>
          <a:lstStyle/>
          <a:p>
            <a:pPr eaLnBrk="1" hangingPunct="1"/>
            <a:r>
              <a:rPr lang="en-US" dirty="0" smtClean="0">
                <a:latin typeface="Times New Roman" pitchFamily="18" charset="0"/>
                <a:cs typeface="Times New Roman" pitchFamily="18" charset="0"/>
              </a:rPr>
              <a:t>BOOL_CASES_AX:              </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b.  (b=T) \</a:t>
            </a:r>
            <a:r>
              <a:rPr lang="en-US" dirty="0" smtClean="0">
                <a:latin typeface="Times New Roman" pitchFamily="18" charset="0"/>
                <a:cs typeface="Times New Roman" pitchFamily="18" charset="0"/>
              </a:rPr>
              <a:t>/</a:t>
            </a:r>
            <a:r>
              <a:rPr lang="en-US" i="1" dirty="0" smtClean="0">
                <a:latin typeface="Times New Roman" pitchFamily="18" charset="0"/>
                <a:cs typeface="Times New Roman" pitchFamily="18" charset="0"/>
              </a:rPr>
              <a:t> (b=F)</a:t>
            </a:r>
          </a:p>
          <a:p>
            <a:pPr eaLnBrk="1" hangingPunct="1"/>
            <a:endParaRPr lang="en-US" i="1"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IMP_ANTISYM:</a:t>
            </a:r>
            <a:r>
              <a:rPr lang="en-US" i="1" dirty="0" smtClean="0">
                <a:latin typeface="Times New Roman" pitchFamily="18" charset="0"/>
                <a:cs typeface="Times New Roman" pitchFamily="18" charset="0"/>
              </a:rPr>
              <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
            </a:r>
            <a:br>
              <a:rPr lang="en-US" i="1" dirty="0" smtClean="0">
                <a:latin typeface="Times New Roman" pitchFamily="18" charset="0"/>
                <a:cs typeface="Times New Roman" pitchFamily="18" charset="0"/>
              </a:rPr>
            </a:br>
            <a:r>
              <a:rPr lang="en-US" i="1" dirty="0" smtClean="0">
                <a:latin typeface="Times New Roman" pitchFamily="18" charset="0"/>
                <a:cs typeface="Times New Roman" pitchFamily="18" charset="0"/>
              </a:rPr>
              <a:t>             |-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b</a:t>
            </a:r>
            <a:r>
              <a:rPr lang="en-US" i="1" baseline="-25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 b</a:t>
            </a:r>
            <a:r>
              <a:rPr lang="en-US" i="1"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  (b</a:t>
            </a:r>
            <a:r>
              <a:rPr lang="en-US" i="1" baseline="-25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 b</a:t>
            </a:r>
            <a:r>
              <a:rPr lang="en-US" i="1"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 (b</a:t>
            </a:r>
            <a:r>
              <a:rPr lang="en-US" i="1" baseline="-25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 b</a:t>
            </a:r>
            <a:r>
              <a:rPr lang="en-US" i="1" baseline="-25000" dirty="0" smtClean="0">
                <a:latin typeface="Times New Roman" pitchFamily="18" charset="0"/>
                <a:cs typeface="Times New Roman" pitchFamily="18" charset="0"/>
              </a:rPr>
              <a:t>1</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Symbol" pitchFamily="18" charset="2"/>
              </a:rPr>
              <a:t></a:t>
            </a:r>
            <a:r>
              <a:rPr lang="en-US" i="1"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sym typeface="Wingdings" pitchFamily="2" charset="2"/>
              </a:rPr>
              <a:t>(b</a:t>
            </a:r>
            <a:r>
              <a:rPr lang="en-US" i="1" baseline="-25000" dirty="0" smtClean="0">
                <a:latin typeface="Times New Roman" pitchFamily="18" charset="0"/>
                <a:cs typeface="Times New Roman" pitchFamily="18" charset="0"/>
                <a:sym typeface="Wingdings" pitchFamily="2" charset="2"/>
              </a:rPr>
              <a:t>1</a:t>
            </a:r>
            <a:r>
              <a:rPr lang="en-US" i="1" dirty="0" smtClean="0">
                <a:latin typeface="Times New Roman" pitchFamily="18" charset="0"/>
                <a:cs typeface="Times New Roman" pitchFamily="18" charset="0"/>
                <a:sym typeface="Wingdings" pitchFamily="2" charset="2"/>
              </a:rPr>
              <a:t>=b</a:t>
            </a:r>
            <a:r>
              <a:rPr lang="en-US" i="1" baseline="-25000" dirty="0" smtClean="0">
                <a:latin typeface="Times New Roman" pitchFamily="18" charset="0"/>
                <a:cs typeface="Times New Roman" pitchFamily="18" charset="0"/>
                <a:sym typeface="Wingdings" pitchFamily="2" charset="2"/>
              </a:rPr>
              <a:t>2</a:t>
            </a:r>
            <a:r>
              <a:rPr lang="en-US" i="1" dirty="0" smtClean="0">
                <a:latin typeface="Times New Roman" pitchFamily="18" charset="0"/>
                <a:cs typeface="Times New Roman" pitchFamily="18" charset="0"/>
                <a:sym typeface="Wingdings" pitchFamily="2" charset="2"/>
              </a:rPr>
              <a:t>)</a:t>
            </a:r>
          </a:p>
          <a:p>
            <a:pPr eaLnBrk="1" hangingPunct="1"/>
            <a:endParaRPr lang="en-US" b="1" dirty="0" smtClean="0">
              <a:cs typeface="Arial" charset="0"/>
            </a:endParaRPr>
          </a:p>
          <a:p>
            <a:pPr eaLnBrk="1" hangingPunct="1"/>
            <a:endParaRPr lang="en-US" i="1" dirty="0" smtClean="0">
              <a:latin typeface="Times New Roman" pitchFamily="18" charset="0"/>
              <a:cs typeface="Times New Roman" pitchFamily="18" charset="0"/>
              <a:sym typeface="Wingdings" pitchFamily="2" charset="2"/>
            </a:endParaRPr>
          </a:p>
        </p:txBody>
      </p:sp>
      <p:sp>
        <p:nvSpPr>
          <p:cNvPr id="5" name="Tijdelijke aanduiding voor dianummer 4"/>
          <p:cNvSpPr>
            <a:spLocks noGrp="1"/>
          </p:cNvSpPr>
          <p:nvPr>
            <p:ph type="sldNum" sz="quarter" idx="12"/>
          </p:nvPr>
        </p:nvSpPr>
        <p:spPr/>
        <p:txBody>
          <a:bodyPr/>
          <a:lstStyle/>
          <a:p>
            <a:pPr>
              <a:defRPr/>
            </a:pPr>
            <a:fld id="{23DDCBDC-DD8B-442C-AA69-AEC0DB0892B4}"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282575" y="274638"/>
            <a:ext cx="8404225" cy="668337"/>
          </a:xfrm>
        </p:spPr>
        <p:txBody>
          <a:bodyPr/>
          <a:lstStyle/>
          <a:p>
            <a:pPr eaLnBrk="1" hangingPunct="1"/>
            <a:r>
              <a:rPr lang="en-US" smtClean="0">
                <a:cs typeface="Arial" charset="0"/>
              </a:rPr>
              <a:t>Proving ~(T = F)</a:t>
            </a:r>
          </a:p>
        </p:txBody>
      </p:sp>
      <p:sp>
        <p:nvSpPr>
          <p:cNvPr id="38915" name="TextBox 3"/>
          <p:cNvSpPr txBox="1">
            <a:spLocks noChangeArrowheads="1"/>
          </p:cNvSpPr>
          <p:nvPr/>
        </p:nvSpPr>
        <p:spPr bwMode="auto">
          <a:xfrm>
            <a:off x="539750" y="1408113"/>
            <a:ext cx="8128000" cy="3478212"/>
          </a:xfrm>
          <a:prstGeom prst="rect">
            <a:avLst/>
          </a:prstGeom>
          <a:noFill/>
          <a:ln w="9525">
            <a:noFill/>
            <a:miter lim="800000"/>
            <a:headEnd/>
            <a:tailEnd/>
          </a:ln>
        </p:spPr>
        <p:txBody>
          <a:bodyPr>
            <a:spAutoFit/>
          </a:bodyPr>
          <a:lstStyle/>
          <a:p>
            <a:r>
              <a:rPr lang="en-US" sz="2000">
                <a:latin typeface="Arial" charset="0"/>
                <a:cs typeface="Arial" charset="0"/>
              </a:rPr>
              <a:t>thm</a:t>
            </a:r>
            <a:r>
              <a:rPr lang="en-US" sz="2000" baseline="-25000">
                <a:latin typeface="Arial" charset="0"/>
                <a:cs typeface="Arial" charset="0"/>
              </a:rPr>
              <a:t>1</a:t>
            </a:r>
            <a:r>
              <a:rPr lang="en-US" sz="2000">
                <a:latin typeface="Arial" charset="0"/>
                <a:cs typeface="Arial" charset="0"/>
              </a:rPr>
              <a:t>   =   REFL “(</a:t>
            </a:r>
            <a:r>
              <a:rPr lang="en-US" sz="2000">
                <a:latin typeface="Arial" charset="0"/>
                <a:cs typeface="Arial" charset="0"/>
                <a:sym typeface="Symbol" pitchFamily="18" charset="2"/>
              </a:rPr>
              <a:t>x. x)”				</a:t>
            </a:r>
            <a:r>
              <a:rPr lang="en-US" sz="2000" i="1">
                <a:solidFill>
                  <a:srgbClr val="A50021"/>
                </a:solidFill>
                <a:cs typeface="Times New Roman" pitchFamily="18" charset="0"/>
                <a:sym typeface="Symbol" pitchFamily="18" charset="2"/>
              </a:rPr>
              <a:t>//   |- </a:t>
            </a:r>
            <a:r>
              <a:rPr lang="en-US" sz="2000" i="1">
                <a:solidFill>
                  <a:srgbClr val="A50021"/>
                </a:solidFill>
                <a:cs typeface="Times New Roman" pitchFamily="18" charset="0"/>
              </a:rPr>
              <a:t>(</a:t>
            </a:r>
            <a:r>
              <a:rPr lang="en-US" sz="2000" i="1">
                <a:solidFill>
                  <a:srgbClr val="A50021"/>
                </a:solidFill>
                <a:cs typeface="Times New Roman" pitchFamily="18" charset="0"/>
                <a:sym typeface="Symbol" pitchFamily="18" charset="2"/>
              </a:rPr>
              <a:t>x. x) = </a:t>
            </a:r>
            <a:r>
              <a:rPr lang="en-US" sz="2000" i="1">
                <a:solidFill>
                  <a:srgbClr val="A50021"/>
                </a:solidFill>
                <a:cs typeface="Times New Roman" pitchFamily="18" charset="0"/>
              </a:rPr>
              <a:t>(</a:t>
            </a:r>
            <a:r>
              <a:rPr lang="en-US" sz="2000" i="1">
                <a:solidFill>
                  <a:srgbClr val="A50021"/>
                </a:solidFill>
                <a:cs typeface="Times New Roman" pitchFamily="18" charset="0"/>
                <a:sym typeface="Symbol" pitchFamily="18" charset="2"/>
              </a:rPr>
              <a:t>x. x)</a:t>
            </a:r>
          </a:p>
          <a:p>
            <a:r>
              <a:rPr lang="en-US" sz="2000">
                <a:latin typeface="Arial" charset="0"/>
                <a:cs typeface="Arial" charset="0"/>
              </a:rPr>
              <a:t/>
            </a:r>
            <a:br>
              <a:rPr lang="en-US" sz="2000">
                <a:latin typeface="Arial" charset="0"/>
                <a:cs typeface="Arial" charset="0"/>
              </a:rPr>
            </a:br>
            <a:r>
              <a:rPr lang="en-US" sz="2000">
                <a:latin typeface="Arial" charset="0"/>
                <a:cs typeface="Arial" charset="0"/>
              </a:rPr>
              <a:t>TRUTH</a:t>
            </a:r>
            <a:r>
              <a:rPr lang="en-US" sz="2000">
                <a:latin typeface="Arial" charset="0"/>
                <a:cs typeface="Arial" charset="0"/>
                <a:sym typeface="Symbol" pitchFamily="18" charset="2"/>
              </a:rPr>
              <a:t>   =   SUBST ... (SYM T_DEF)  thm</a:t>
            </a:r>
            <a:r>
              <a:rPr lang="en-US" sz="2000" baseline="-25000">
                <a:latin typeface="Arial" charset="0"/>
                <a:cs typeface="Arial" charset="0"/>
                <a:sym typeface="Symbol" pitchFamily="18" charset="2"/>
              </a:rPr>
              <a:t>1</a:t>
            </a:r>
            <a:r>
              <a:rPr lang="en-US" sz="2000">
                <a:latin typeface="Arial" charset="0"/>
                <a:cs typeface="Arial" charset="0"/>
                <a:sym typeface="Symbol" pitchFamily="18" charset="2"/>
              </a:rPr>
              <a:t>	</a:t>
            </a:r>
            <a:r>
              <a:rPr lang="en-US" sz="2000" i="1">
                <a:solidFill>
                  <a:srgbClr val="A50021"/>
                </a:solidFill>
                <a:cs typeface="Times New Roman" pitchFamily="18" charset="0"/>
                <a:sym typeface="Symbol" pitchFamily="18" charset="2"/>
              </a:rPr>
              <a:t>//  </a:t>
            </a:r>
            <a:r>
              <a:rPr lang="en-US" sz="2000" i="1">
                <a:solidFill>
                  <a:srgbClr val="A50021"/>
                </a:solidFill>
                <a:cs typeface="Times New Roman" pitchFamily="18" charset="0"/>
              </a:rPr>
              <a:t>|- T</a:t>
            </a:r>
          </a:p>
          <a:p>
            <a:r>
              <a:rPr lang="en-US" sz="2000">
                <a:latin typeface="Arial" charset="0"/>
                <a:cs typeface="Arial" charset="0"/>
              </a:rPr>
              <a:t/>
            </a:r>
            <a:br>
              <a:rPr lang="en-US" sz="2000">
                <a:latin typeface="Arial" charset="0"/>
                <a:cs typeface="Arial" charset="0"/>
              </a:rPr>
            </a:br>
            <a:r>
              <a:rPr lang="en-US" sz="2000">
                <a:latin typeface="Arial" charset="0"/>
                <a:cs typeface="Arial" charset="0"/>
              </a:rPr>
              <a:t>thm</a:t>
            </a:r>
            <a:r>
              <a:rPr lang="en-US" sz="2000" baseline="-25000">
                <a:latin typeface="Arial" charset="0"/>
                <a:cs typeface="Arial" charset="0"/>
              </a:rPr>
              <a:t>2</a:t>
            </a:r>
            <a:r>
              <a:rPr lang="en-US" sz="2000">
                <a:latin typeface="Arial" charset="0"/>
                <a:cs typeface="Arial" charset="0"/>
              </a:rPr>
              <a:t>   =   ASSUME   “T=F”           		</a:t>
            </a:r>
            <a:r>
              <a:rPr lang="en-US" sz="2000" i="1">
                <a:solidFill>
                  <a:srgbClr val="A50021"/>
                </a:solidFill>
                <a:cs typeface="Times New Roman" pitchFamily="18" charset="0"/>
              </a:rPr>
              <a:t>//   T=F  |-  T=F </a:t>
            </a:r>
            <a:r>
              <a:rPr lang="en-US" sz="2000">
                <a:latin typeface="Arial" charset="0"/>
                <a:cs typeface="Arial" charset="0"/>
              </a:rPr>
              <a:t/>
            </a:r>
            <a:br>
              <a:rPr lang="en-US" sz="2000">
                <a:latin typeface="Arial" charset="0"/>
                <a:cs typeface="Arial" charset="0"/>
              </a:rPr>
            </a:br>
            <a:endParaRPr lang="en-US" sz="2000">
              <a:latin typeface="Arial" charset="0"/>
              <a:cs typeface="Arial" charset="0"/>
            </a:endParaRPr>
          </a:p>
          <a:p>
            <a:r>
              <a:rPr lang="en-US" sz="2000">
                <a:latin typeface="Arial" charset="0"/>
                <a:cs typeface="Arial" charset="0"/>
              </a:rPr>
              <a:t>thm</a:t>
            </a:r>
            <a:r>
              <a:rPr lang="en-US" sz="2000" baseline="-25000">
                <a:latin typeface="Arial" charset="0"/>
                <a:cs typeface="Arial" charset="0"/>
              </a:rPr>
              <a:t>3</a:t>
            </a:r>
            <a:r>
              <a:rPr lang="en-US" sz="2000">
                <a:latin typeface="Arial" charset="0"/>
                <a:cs typeface="Arial" charset="0"/>
              </a:rPr>
              <a:t>   =   SUBST ... thm</a:t>
            </a:r>
            <a:r>
              <a:rPr lang="en-US" sz="2000" baseline="-25000">
                <a:latin typeface="Arial" charset="0"/>
                <a:cs typeface="Arial" charset="0"/>
              </a:rPr>
              <a:t>2</a:t>
            </a:r>
            <a:r>
              <a:rPr lang="en-US" sz="2000">
                <a:latin typeface="Arial" charset="0"/>
                <a:cs typeface="Arial" charset="0"/>
              </a:rPr>
              <a:t> TRUTH             	</a:t>
            </a:r>
            <a:r>
              <a:rPr lang="en-US" sz="2000" i="1">
                <a:solidFill>
                  <a:srgbClr val="A50021"/>
                </a:solidFill>
                <a:cs typeface="Times New Roman" pitchFamily="18" charset="0"/>
              </a:rPr>
              <a:t>//  T=F  |-  F </a:t>
            </a:r>
          </a:p>
          <a:p>
            <a:r>
              <a:rPr lang="en-US" sz="2000">
                <a:latin typeface="Arial" charset="0"/>
                <a:cs typeface="Arial" charset="0"/>
              </a:rPr>
              <a:t/>
            </a:r>
            <a:br>
              <a:rPr lang="en-US" sz="2000">
                <a:latin typeface="Arial" charset="0"/>
                <a:cs typeface="Arial" charset="0"/>
              </a:rPr>
            </a:br>
            <a:r>
              <a:rPr lang="en-US" sz="2000">
                <a:latin typeface="Arial" charset="0"/>
                <a:cs typeface="Arial" charset="0"/>
              </a:rPr>
              <a:t>thm</a:t>
            </a:r>
            <a:r>
              <a:rPr lang="en-US" sz="2000" baseline="-25000">
                <a:latin typeface="Arial" charset="0"/>
                <a:cs typeface="Arial" charset="0"/>
              </a:rPr>
              <a:t>4</a:t>
            </a:r>
            <a:r>
              <a:rPr lang="en-US" sz="2000">
                <a:latin typeface="Arial" charset="0"/>
                <a:cs typeface="Arial" charset="0"/>
              </a:rPr>
              <a:t>   =   DISCH  “T=F” thm</a:t>
            </a:r>
            <a:r>
              <a:rPr lang="en-US" sz="2000" baseline="-25000">
                <a:latin typeface="Arial" charset="0"/>
                <a:cs typeface="Arial" charset="0"/>
              </a:rPr>
              <a:t>3</a:t>
            </a:r>
            <a:r>
              <a:rPr lang="en-US" sz="2000">
                <a:latin typeface="Arial" charset="0"/>
                <a:cs typeface="Arial" charset="0"/>
              </a:rPr>
              <a:t>    			</a:t>
            </a:r>
            <a:r>
              <a:rPr lang="en-US" sz="2000" i="1">
                <a:solidFill>
                  <a:srgbClr val="A50021"/>
                </a:solidFill>
                <a:cs typeface="Times New Roman" pitchFamily="18" charset="0"/>
              </a:rPr>
              <a:t>//  |- (T=F) </a:t>
            </a:r>
            <a:r>
              <a:rPr lang="en-US" sz="2000">
                <a:solidFill>
                  <a:srgbClr val="A50021"/>
                </a:solidFill>
                <a:cs typeface="Times New Roman" pitchFamily="18" charset="0"/>
                <a:sym typeface="Symbol" pitchFamily="18" charset="2"/>
              </a:rPr>
              <a:t></a:t>
            </a:r>
            <a:r>
              <a:rPr lang="en-US" sz="2000" i="1">
                <a:solidFill>
                  <a:srgbClr val="A50021"/>
                </a:solidFill>
                <a:cs typeface="Times New Roman" pitchFamily="18" charset="0"/>
              </a:rPr>
              <a:t> F </a:t>
            </a:r>
          </a:p>
          <a:p>
            <a:endParaRPr lang="en-US" sz="2000">
              <a:latin typeface="Arial" charset="0"/>
              <a:cs typeface="Arial" charset="0"/>
            </a:endParaRPr>
          </a:p>
          <a:p>
            <a:r>
              <a:rPr lang="en-US" sz="2000">
                <a:latin typeface="Arial" charset="0"/>
                <a:cs typeface="Arial" charset="0"/>
              </a:rPr>
              <a:t>thm</a:t>
            </a:r>
            <a:r>
              <a:rPr lang="en-US" sz="2000" baseline="-25000">
                <a:latin typeface="Arial" charset="0"/>
                <a:cs typeface="Arial" charset="0"/>
              </a:rPr>
              <a:t>5  </a:t>
            </a:r>
            <a:r>
              <a:rPr lang="en-US" sz="2000">
                <a:latin typeface="Arial" charset="0"/>
                <a:cs typeface="Arial" charset="0"/>
              </a:rPr>
              <a:t> =   SUBST ... (SYM … NOT_DEF)  thm</a:t>
            </a:r>
            <a:r>
              <a:rPr lang="en-US" sz="2000" baseline="-25000">
                <a:latin typeface="Arial" charset="0"/>
                <a:cs typeface="Arial" charset="0"/>
              </a:rPr>
              <a:t>4</a:t>
            </a:r>
            <a:r>
              <a:rPr lang="en-US" sz="2000">
                <a:latin typeface="Arial" charset="0"/>
                <a:cs typeface="Arial" charset="0"/>
              </a:rPr>
              <a:t>	</a:t>
            </a:r>
            <a:r>
              <a:rPr lang="en-US" sz="2000" i="1">
                <a:solidFill>
                  <a:srgbClr val="A50021"/>
                </a:solidFill>
                <a:cs typeface="Times New Roman" pitchFamily="18" charset="0"/>
              </a:rPr>
              <a:t> //  |-  ~(T=F)  </a:t>
            </a:r>
            <a:endParaRPr lang="en-US" sz="2000">
              <a:latin typeface="Arial" charset="0"/>
              <a:cs typeface="Arial" charset="0"/>
            </a:endParaRPr>
          </a:p>
        </p:txBody>
      </p:sp>
      <p:sp>
        <p:nvSpPr>
          <p:cNvPr id="5" name="Tijdelijke aanduiding voor dianummer 4"/>
          <p:cNvSpPr>
            <a:spLocks noGrp="1"/>
          </p:cNvSpPr>
          <p:nvPr>
            <p:ph type="sldNum" sz="quarter" idx="12"/>
          </p:nvPr>
        </p:nvSpPr>
        <p:spPr/>
        <p:txBody>
          <a:bodyPr/>
          <a:lstStyle/>
          <a:p>
            <a:pPr>
              <a:defRPr/>
            </a:pPr>
            <a:fld id="{F610551E-8EEE-4AE8-B04C-82BD2028045D}"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82575" y="274638"/>
            <a:ext cx="8404225" cy="717550"/>
          </a:xfrm>
        </p:spPr>
        <p:txBody>
          <a:bodyPr/>
          <a:lstStyle/>
          <a:p>
            <a:pPr eaLnBrk="1" hangingPunct="1"/>
            <a:r>
              <a:rPr lang="en-US" smtClean="0">
                <a:cs typeface="Arial" charset="0"/>
              </a:rPr>
              <a:t>And this infinity axiom...</a:t>
            </a:r>
          </a:p>
        </p:txBody>
      </p:sp>
      <p:sp>
        <p:nvSpPr>
          <p:cNvPr id="143364" name="Text Box 4"/>
          <p:cNvSpPr txBox="1">
            <a:spLocks noChangeArrowheads="1"/>
          </p:cNvSpPr>
          <p:nvPr/>
        </p:nvSpPr>
        <p:spPr bwMode="auto">
          <a:xfrm>
            <a:off x="531813" y="5767388"/>
            <a:ext cx="7948612" cy="739775"/>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defRPr/>
            </a:pPr>
            <a:r>
              <a:rPr lang="en-US" sz="1400" dirty="0">
                <a:latin typeface="Times New Roman" pitchFamily="18" charset="0"/>
                <a:cs typeface="Times New Roman" pitchFamily="18" charset="0"/>
              </a:rPr>
              <a:t>One </a:t>
            </a:r>
            <a:r>
              <a:rPr lang="en-US" sz="1400" dirty="0" err="1">
                <a:latin typeface="Times New Roman" pitchFamily="18" charset="0"/>
                <a:cs typeface="Times New Roman" pitchFamily="18" charset="0"/>
              </a:rPr>
              <a:t>One</a:t>
            </a:r>
            <a:r>
              <a:rPr lang="en-US" sz="1400" dirty="0">
                <a:latin typeface="Times New Roman" pitchFamily="18" charset="0"/>
                <a:cs typeface="Times New Roman" pitchFamily="18" charset="0"/>
              </a:rPr>
              <a:t> f = </a:t>
            </a:r>
            <a:r>
              <a:rPr lang="en-US" sz="1400" dirty="0">
                <a:latin typeface="Times New Roman" pitchFamily="18" charset="0"/>
                <a:cs typeface="Times New Roman" pitchFamily="18" charset="0"/>
                <a:sym typeface="Symbol" pitchFamily="18" charset="2"/>
              </a:rPr>
              <a:t></a:t>
            </a:r>
            <a:r>
              <a:rPr lang="en-US" sz="1400" dirty="0">
                <a:latin typeface="Times New Roman" pitchFamily="18" charset="0"/>
                <a:cs typeface="Times New Roman" pitchFamily="18" charset="0"/>
              </a:rPr>
              <a:t>x y. (f x = f y)  </a:t>
            </a:r>
            <a:r>
              <a:rPr lang="en-US" sz="1400" dirty="0">
                <a:latin typeface="Times New Roman" pitchFamily="18" charset="0"/>
                <a:cs typeface="Times New Roman" pitchFamily="18" charset="0"/>
                <a:sym typeface="Symbol" pitchFamily="18" charset="2"/>
              </a:rPr>
              <a:t></a:t>
            </a:r>
            <a:r>
              <a:rPr lang="en-US" sz="1400" dirty="0">
                <a:latin typeface="Times New Roman" pitchFamily="18" charset="0"/>
                <a:cs typeface="Times New Roman" pitchFamily="18" charset="0"/>
              </a:rPr>
              <a:t> (x = y)      // every point in </a:t>
            </a:r>
            <a:r>
              <a:rPr lang="en-US" sz="1400" dirty="0" err="1">
                <a:latin typeface="Times New Roman" pitchFamily="18" charset="0"/>
                <a:cs typeface="Times New Roman" pitchFamily="18" charset="0"/>
              </a:rPr>
              <a:t>rng</a:t>
            </a:r>
            <a:r>
              <a:rPr lang="en-US" sz="1400" dirty="0">
                <a:latin typeface="Times New Roman" pitchFamily="18" charset="0"/>
                <a:cs typeface="Times New Roman" pitchFamily="18" charset="0"/>
              </a:rPr>
              <a:t> f has at most 1 source</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Onto f = </a:t>
            </a:r>
            <a:r>
              <a:rPr lang="en-US" sz="1400" dirty="0">
                <a:latin typeface="Times New Roman" pitchFamily="18" charset="0"/>
                <a:cs typeface="Times New Roman" pitchFamily="18" charset="0"/>
                <a:sym typeface="Symbol" pitchFamily="18" charset="2"/>
              </a:rPr>
              <a:t></a:t>
            </a:r>
            <a:r>
              <a:rPr lang="en-US" sz="1400" dirty="0">
                <a:latin typeface="Times New Roman" pitchFamily="18" charset="0"/>
                <a:cs typeface="Times New Roman" pitchFamily="18" charset="0"/>
              </a:rPr>
              <a:t>y. </a:t>
            </a:r>
            <a:r>
              <a:rPr lang="en-US" sz="1400" dirty="0">
                <a:latin typeface="Times New Roman" pitchFamily="18" charset="0"/>
                <a:cs typeface="Times New Roman" pitchFamily="18" charset="0"/>
                <a:sym typeface="Symbol" pitchFamily="18" charset="2"/>
              </a:rPr>
              <a:t>x. </a:t>
            </a:r>
            <a:r>
              <a:rPr lang="en-US" sz="1400" dirty="0">
                <a:latin typeface="Times New Roman" pitchFamily="18" charset="0"/>
                <a:cs typeface="Times New Roman" pitchFamily="18" charset="0"/>
              </a:rPr>
              <a:t>y = f x  .                            //  every point in </a:t>
            </a:r>
            <a:r>
              <a:rPr lang="en-US" sz="1400" dirty="0" err="1">
                <a:latin typeface="Times New Roman" pitchFamily="18" charset="0"/>
                <a:cs typeface="Times New Roman" pitchFamily="18" charset="0"/>
              </a:rPr>
              <a:t>rng</a:t>
            </a:r>
            <a:r>
              <a:rPr lang="en-US" sz="1400" dirty="0">
                <a:latin typeface="Times New Roman" pitchFamily="18" charset="0"/>
                <a:cs typeface="Times New Roman" pitchFamily="18" charset="0"/>
              </a:rPr>
              <a:t> f has at least 1 source</a:t>
            </a:r>
            <a:br>
              <a:rPr lang="en-US" sz="1400" dirty="0">
                <a:latin typeface="Times New Roman" pitchFamily="18" charset="0"/>
                <a:cs typeface="Times New Roman" pitchFamily="18" charset="0"/>
              </a:rPr>
            </a:br>
            <a:r>
              <a:rPr lang="en-US" sz="1400" dirty="0">
                <a:latin typeface="Times New Roman" pitchFamily="18" charset="0"/>
                <a:cs typeface="Times New Roman" pitchFamily="18" charset="0"/>
              </a:rPr>
              <a:t>// also keep in mind that all function sin HOL are total  </a:t>
            </a:r>
          </a:p>
        </p:txBody>
      </p:sp>
      <p:sp>
        <p:nvSpPr>
          <p:cNvPr id="6" name="TextBox 5"/>
          <p:cNvSpPr txBox="1"/>
          <p:nvPr/>
        </p:nvSpPr>
        <p:spPr>
          <a:xfrm>
            <a:off x="900113" y="2290763"/>
            <a:ext cx="6324600" cy="157003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dirty="0">
                <a:solidFill>
                  <a:schemeClr val="tx1"/>
                </a:solidFill>
                <a:latin typeface="Times New Roman" pitchFamily="18" charset="0"/>
                <a:cs typeface="Times New Roman" pitchFamily="18" charset="0"/>
              </a:rPr>
              <a:t>INFINITY_AX :</a:t>
            </a:r>
            <a:r>
              <a:rPr lang="en-US" i="1" dirty="0">
                <a:solidFill>
                  <a:schemeClr val="tx1"/>
                </a:solidFill>
                <a:latin typeface="Times New Roman" pitchFamily="18" charset="0"/>
                <a:cs typeface="Times New Roman" pitchFamily="18" charset="0"/>
              </a:rPr>
              <a:t/>
            </a:r>
            <a:br>
              <a:rPr lang="en-US" i="1" dirty="0">
                <a:solidFill>
                  <a:schemeClr val="tx1"/>
                </a:solidFill>
                <a:latin typeface="Times New Roman" pitchFamily="18" charset="0"/>
                <a:cs typeface="Times New Roman" pitchFamily="18" charset="0"/>
              </a:rPr>
            </a:br>
            <a:r>
              <a:rPr lang="en-US" i="1" dirty="0">
                <a:solidFill>
                  <a:schemeClr val="tx1"/>
                </a:solidFill>
                <a:latin typeface="Times New Roman" pitchFamily="18" charset="0"/>
                <a:cs typeface="Times New Roman" pitchFamily="18" charset="0"/>
              </a:rPr>
              <a:t/>
            </a:r>
            <a:br>
              <a:rPr lang="en-US" i="1" dirty="0">
                <a:solidFill>
                  <a:schemeClr val="tx1"/>
                </a:solidFill>
                <a:latin typeface="Times New Roman" pitchFamily="18" charset="0"/>
                <a:cs typeface="Times New Roman" pitchFamily="18" charset="0"/>
              </a:rPr>
            </a:br>
            <a:r>
              <a:rPr lang="en-US" i="1" dirty="0">
                <a:solidFill>
                  <a:schemeClr val="tx1"/>
                </a:solidFill>
                <a:latin typeface="Times New Roman" pitchFamily="18" charset="0"/>
                <a:cs typeface="Times New Roman" pitchFamily="18" charset="0"/>
              </a:rPr>
              <a:t>         |-  </a:t>
            </a:r>
            <a:r>
              <a:rPr lang="en-US"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rPr>
              <a:t>f:ind</a:t>
            </a:r>
            <a:r>
              <a:rPr lang="en-US" i="1" dirty="0">
                <a:solidFill>
                  <a:schemeClr val="tx1"/>
                </a:solidFill>
                <a:latin typeface="Times New Roman" pitchFamily="18" charset="0"/>
                <a:cs typeface="Times New Roman" pitchFamily="18" charset="0"/>
                <a:sym typeface="Symbol" pitchFamily="18" charset="2"/>
              </a:rPr>
              <a:t>ind</a:t>
            </a:r>
            <a:r>
              <a:rPr lang="en-US" i="1" dirty="0">
                <a:solidFill>
                  <a:schemeClr val="tx1"/>
                </a:solidFill>
                <a:latin typeface="Times New Roman" pitchFamily="18" charset="0"/>
                <a:cs typeface="Times New Roman" pitchFamily="18" charset="0"/>
              </a:rPr>
              <a:t>.   </a:t>
            </a:r>
            <a:r>
              <a:rPr lang="en-US" i="1" dirty="0" err="1">
                <a:solidFill>
                  <a:schemeClr val="tx1"/>
                </a:solidFill>
                <a:latin typeface="Times New Roman" pitchFamily="18" charset="0"/>
                <a:cs typeface="Times New Roman" pitchFamily="18" charset="0"/>
              </a:rPr>
              <a:t>One_One</a:t>
            </a:r>
            <a:r>
              <a:rPr lang="en-US" i="1" dirty="0">
                <a:solidFill>
                  <a:schemeClr val="tx1"/>
                </a:solidFill>
                <a:latin typeface="Times New Roman" pitchFamily="18" charset="0"/>
                <a:cs typeface="Times New Roman" pitchFamily="18" charset="0"/>
              </a:rPr>
              <a:t> f   </a:t>
            </a:r>
            <a:r>
              <a:rPr lang="en-US" dirty="0">
                <a:solidFill>
                  <a:schemeClr val="tx1"/>
                </a:solidFill>
                <a:latin typeface="Times New Roman" pitchFamily="18" charset="0"/>
                <a:cs typeface="Times New Roman" pitchFamily="18" charset="0"/>
              </a:rPr>
              <a:t>/\</a:t>
            </a:r>
            <a:r>
              <a:rPr lang="en-US" i="1" dirty="0">
                <a:solidFill>
                  <a:schemeClr val="tx1"/>
                </a:solidFill>
                <a:latin typeface="Times New Roman" pitchFamily="18" charset="0"/>
                <a:cs typeface="Times New Roman" pitchFamily="18" charset="0"/>
              </a:rPr>
              <a:t>   ~ Onto f </a:t>
            </a:r>
            <a:br>
              <a:rPr lang="en-US" i="1" dirty="0">
                <a:solidFill>
                  <a:schemeClr val="tx1"/>
                </a:solidFill>
                <a:latin typeface="Times New Roman" pitchFamily="18" charset="0"/>
                <a:cs typeface="Times New Roman" pitchFamily="18" charset="0"/>
              </a:rPr>
            </a:br>
            <a:endParaRPr lang="nl-NL" i="1" dirty="0">
              <a:solidFill>
                <a:schemeClr val="tx1"/>
              </a:solidFill>
              <a:latin typeface="Times New Roman" pitchFamily="18" charset="0"/>
              <a:cs typeface="Times New Roman" pitchFamily="18" charset="0"/>
            </a:endParaRPr>
          </a:p>
        </p:txBody>
      </p:sp>
      <p:sp>
        <p:nvSpPr>
          <p:cNvPr id="35847" name="TextBox 6"/>
          <p:cNvSpPr txBox="1">
            <a:spLocks noChangeArrowheads="1"/>
          </p:cNvSpPr>
          <p:nvPr/>
        </p:nvSpPr>
        <p:spPr bwMode="auto">
          <a:xfrm>
            <a:off x="450850" y="4168775"/>
            <a:ext cx="7454900" cy="369888"/>
          </a:xfrm>
          <a:prstGeom prst="rect">
            <a:avLst/>
          </a:prstGeom>
          <a:noFill/>
          <a:ln w="9525">
            <a:noFill/>
            <a:miter lim="800000"/>
            <a:headEnd/>
            <a:tailEnd/>
          </a:ln>
        </p:spPr>
        <p:txBody>
          <a:bodyPr wrap="none">
            <a:spAutoFit/>
          </a:bodyPr>
          <a:lstStyle/>
          <a:p>
            <a:r>
              <a:rPr lang="nl-NL" sz="1800">
                <a:latin typeface="Arial" charset="0"/>
                <a:cs typeface="Arial" charset="0"/>
              </a:rPr>
              <a:t>This indirect says that there “ind” is a type with infinitely many elements!</a:t>
            </a:r>
          </a:p>
        </p:txBody>
      </p:sp>
      <p:sp>
        <p:nvSpPr>
          <p:cNvPr id="35848" name="TextBox 7"/>
          <p:cNvSpPr txBox="1">
            <a:spLocks noChangeArrowheads="1"/>
          </p:cNvSpPr>
          <p:nvPr/>
        </p:nvSpPr>
        <p:spPr bwMode="auto">
          <a:xfrm>
            <a:off x="412750" y="1527175"/>
            <a:ext cx="7572375" cy="461963"/>
          </a:xfrm>
          <a:prstGeom prst="rect">
            <a:avLst/>
          </a:prstGeom>
          <a:noFill/>
          <a:ln w="9525">
            <a:noFill/>
            <a:miter lim="800000"/>
            <a:headEnd/>
            <a:tailEnd/>
          </a:ln>
        </p:spPr>
        <p:txBody>
          <a:bodyPr wrap="none">
            <a:spAutoFit/>
          </a:bodyPr>
          <a:lstStyle/>
          <a:p>
            <a:r>
              <a:rPr lang="nl-NL">
                <a:latin typeface="Arial" charset="0"/>
                <a:cs typeface="Arial" charset="0"/>
              </a:rPr>
              <a:t>We declare a type called “ind”, and impose this axiom:</a:t>
            </a:r>
          </a:p>
        </p:txBody>
      </p:sp>
      <p:sp>
        <p:nvSpPr>
          <p:cNvPr id="8" name="Tijdelijke aanduiding voor dianummer 7"/>
          <p:cNvSpPr>
            <a:spLocks noGrp="1"/>
          </p:cNvSpPr>
          <p:nvPr>
            <p:ph type="sldNum" sz="quarter" idx="12"/>
          </p:nvPr>
        </p:nvSpPr>
        <p:spPr/>
        <p:txBody>
          <a:bodyPr/>
          <a:lstStyle/>
          <a:p>
            <a:pPr>
              <a:defRPr/>
            </a:pPr>
            <a:fld id="{A9D97963-27F7-407A-94CC-DDC9C8C145A3}"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ubtitle 4"/>
          <p:cNvSpPr>
            <a:spLocks noGrp="1"/>
          </p:cNvSpPr>
          <p:nvPr>
            <p:ph type="subTitle" idx="1"/>
          </p:nvPr>
        </p:nvSpPr>
        <p:spPr/>
        <p:txBody>
          <a:bodyPr/>
          <a:lstStyle/>
          <a:p>
            <a:pPr eaLnBrk="1" hangingPunct="1"/>
            <a:endParaRPr lang="nl-NL" smtClean="0">
              <a:cs typeface="Arial" charset="0"/>
            </a:endParaRPr>
          </a:p>
        </p:txBody>
      </p:sp>
      <p:sp>
        <p:nvSpPr>
          <p:cNvPr id="39939" name="Title 3"/>
          <p:cNvSpPr>
            <a:spLocks noGrp="1"/>
          </p:cNvSpPr>
          <p:nvPr>
            <p:ph type="ctrTitle"/>
          </p:nvPr>
        </p:nvSpPr>
        <p:spPr>
          <a:xfrm>
            <a:off x="457200" y="1506538"/>
            <a:ext cx="8229600" cy="1470025"/>
          </a:xfrm>
        </p:spPr>
        <p:txBody>
          <a:bodyPr/>
          <a:lstStyle/>
          <a:p>
            <a:pPr eaLnBrk="1" hangingPunct="1"/>
            <a:r>
              <a:rPr smtClean="0"/>
              <a:t>extending HOL with new types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500063" y="274638"/>
            <a:ext cx="8358187" cy="796925"/>
          </a:xfrm>
        </p:spPr>
        <p:txBody>
          <a:bodyPr/>
          <a:lstStyle/>
          <a:p>
            <a:pPr eaLnBrk="1" hangingPunct="1"/>
            <a:r>
              <a:rPr lang="en-US" smtClean="0">
                <a:cs typeface="Arial" charset="0"/>
              </a:rPr>
              <a:t>Extending HOL with your own types</a:t>
            </a:r>
          </a:p>
        </p:txBody>
      </p:sp>
      <p:sp>
        <p:nvSpPr>
          <p:cNvPr id="40963" name="Content Placeholder 2"/>
          <p:cNvSpPr>
            <a:spLocks noGrp="1"/>
          </p:cNvSpPr>
          <p:nvPr>
            <p:ph sz="quarter" idx="1"/>
          </p:nvPr>
        </p:nvSpPr>
        <p:spPr>
          <a:xfrm>
            <a:off x="500063" y="1447800"/>
            <a:ext cx="8358187" cy="4572000"/>
          </a:xfrm>
        </p:spPr>
        <p:txBody>
          <a:bodyPr/>
          <a:lstStyle/>
          <a:p>
            <a:pPr eaLnBrk="1" hangingPunct="1"/>
            <a:r>
              <a:rPr lang="en-US" sz="2400" smtClean="0">
                <a:cs typeface="Arial" charset="0"/>
              </a:rPr>
              <a:t>The easiest way to do it is by using the ML function HOL_datatype, e.g.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which will make the new type for you, and </a:t>
            </a:r>
            <a:r>
              <a:rPr lang="en-US" sz="2400" i="1" smtClean="0">
                <a:cs typeface="Arial" charset="0"/>
              </a:rPr>
              <a:t>magically</a:t>
            </a:r>
            <a:r>
              <a:rPr lang="en-US" sz="2400" smtClean="0">
                <a:cs typeface="Arial" charset="0"/>
              </a:rPr>
              <a:t> also conjure a bunch of ‘axioms’ about this new type </a:t>
            </a:r>
            <a:r>
              <a:rPr lang="en-US" sz="2400" smtClean="0">
                <a:cs typeface="Arial" charset="0"/>
                <a:sym typeface="Wingdings" pitchFamily="2" charset="2"/>
              </a:rPr>
              <a:t></a:t>
            </a:r>
            <a:r>
              <a:rPr lang="en-US" sz="2400" smtClean="0">
                <a:cs typeface="Arial" charset="0"/>
              </a:rPr>
              <a:t>.</a:t>
            </a:r>
          </a:p>
          <a:p>
            <a:pPr eaLnBrk="1" hangingPunct="1"/>
            <a:endParaRPr lang="en-US" sz="2400" smtClean="0">
              <a:cs typeface="Arial" charset="0"/>
            </a:endParaRPr>
          </a:p>
          <a:p>
            <a:pPr eaLnBrk="1" hangingPunct="1"/>
            <a:r>
              <a:rPr lang="en-US" sz="2400" smtClean="0">
                <a:cs typeface="Arial" charset="0"/>
              </a:rPr>
              <a:t>We’ll take a closer look at the machinery behind this.</a:t>
            </a:r>
          </a:p>
        </p:txBody>
      </p:sp>
      <p:sp>
        <p:nvSpPr>
          <p:cNvPr id="5" name="TextBox 4"/>
          <p:cNvSpPr txBox="1"/>
          <p:nvPr/>
        </p:nvSpPr>
        <p:spPr>
          <a:xfrm>
            <a:off x="822325" y="2624138"/>
            <a:ext cx="5389617"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000" b="1" dirty="0" err="1">
                <a:latin typeface="Times New Roman" pitchFamily="18" charset="0"/>
                <a:cs typeface="Times New Roman" pitchFamily="18" charset="0"/>
              </a:rPr>
              <a:t>Hol_datatype</a:t>
            </a:r>
            <a:r>
              <a:rPr lang="en-US" sz="2000" i="1" dirty="0">
                <a:latin typeface="Times New Roman" pitchFamily="18" charset="0"/>
                <a:cs typeface="Times New Roman" pitchFamily="18" charset="0"/>
              </a:rPr>
              <a:t>    `RGB  =  </a:t>
            </a:r>
            <a:r>
              <a:rPr lang="en-US" sz="2000" i="1" dirty="0">
                <a:solidFill>
                  <a:srgbClr val="FF0000"/>
                </a:solidFill>
                <a:latin typeface="Times New Roman" pitchFamily="18" charset="0"/>
                <a:cs typeface="Times New Roman" pitchFamily="18" charset="0"/>
              </a:rPr>
              <a:t>RED</a:t>
            </a:r>
            <a:r>
              <a:rPr lang="en-US" sz="2000" i="1" dirty="0">
                <a:latin typeface="Times New Roman" pitchFamily="18" charset="0"/>
                <a:cs typeface="Times New Roman" pitchFamily="18" charset="0"/>
              </a:rPr>
              <a:t> | </a:t>
            </a:r>
            <a:r>
              <a:rPr lang="en-US" sz="2000" i="1" dirty="0">
                <a:solidFill>
                  <a:srgbClr val="FF0000"/>
                </a:solidFill>
                <a:latin typeface="Times New Roman" pitchFamily="18" charset="0"/>
                <a:cs typeface="Times New Roman" pitchFamily="18" charset="0"/>
              </a:rPr>
              <a:t>GREEN</a:t>
            </a:r>
            <a:r>
              <a:rPr lang="en-US" sz="2000" i="1" dirty="0">
                <a:latin typeface="Times New Roman" pitchFamily="18" charset="0"/>
                <a:cs typeface="Times New Roman" pitchFamily="18" charset="0"/>
              </a:rPr>
              <a:t> | </a:t>
            </a:r>
            <a:r>
              <a:rPr lang="en-US" sz="2000" i="1" dirty="0">
                <a:solidFill>
                  <a:srgbClr val="FF0000"/>
                </a:solidFill>
                <a:latin typeface="Times New Roman" pitchFamily="18" charset="0"/>
                <a:cs typeface="Times New Roman" pitchFamily="18" charset="0"/>
              </a:rPr>
              <a:t>BLUE</a:t>
            </a:r>
            <a:r>
              <a:rPr lang="en-US" sz="2000" i="1" dirty="0">
                <a:latin typeface="Times New Roman" pitchFamily="18" charset="0"/>
                <a:cs typeface="Times New Roman" pitchFamily="18" charset="0"/>
              </a:rPr>
              <a:t>`</a:t>
            </a:r>
          </a:p>
        </p:txBody>
      </p:sp>
      <p:sp>
        <p:nvSpPr>
          <p:cNvPr id="6" name="TextBox 5"/>
          <p:cNvSpPr txBox="1"/>
          <p:nvPr/>
        </p:nvSpPr>
        <p:spPr>
          <a:xfrm>
            <a:off x="846138" y="3389313"/>
            <a:ext cx="7928517" cy="40011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000" b="1" dirty="0">
                <a:latin typeface="Times New Roman" pitchFamily="18" charset="0"/>
                <a:cs typeface="Times New Roman" pitchFamily="18" charset="0"/>
              </a:rPr>
              <a:t>Hol_datatype</a:t>
            </a:r>
            <a:r>
              <a:rPr lang="nl-NL" sz="2000" b="1" i="1" dirty="0">
                <a:latin typeface="Times New Roman" pitchFamily="18" charset="0"/>
                <a:cs typeface="Times New Roman" pitchFamily="18" charset="0"/>
              </a:rPr>
              <a:t> </a:t>
            </a:r>
            <a:r>
              <a:rPr lang="nl-NL" sz="2000" i="1" dirty="0">
                <a:latin typeface="Times New Roman" pitchFamily="18" charset="0"/>
                <a:cs typeface="Times New Roman" pitchFamily="18" charset="0"/>
              </a:rPr>
              <a:t>   `MyBinTree = </a:t>
            </a:r>
            <a:r>
              <a:rPr lang="nl-NL" sz="2000" i="1" dirty="0" err="1">
                <a:solidFill>
                  <a:srgbClr val="FF0000"/>
                </a:solidFill>
                <a:latin typeface="Times New Roman" pitchFamily="18" charset="0"/>
                <a:cs typeface="Times New Roman" pitchFamily="18" charset="0"/>
              </a:rPr>
              <a:t>Leaf</a:t>
            </a:r>
            <a:r>
              <a:rPr lang="nl-NL" sz="2000" i="1" dirty="0">
                <a:latin typeface="Times New Roman" pitchFamily="18" charset="0"/>
                <a:cs typeface="Times New Roman" pitchFamily="18" charset="0"/>
              </a:rPr>
              <a:t>   int   |  </a:t>
            </a:r>
            <a:r>
              <a:rPr lang="nl-NL" sz="2000" i="1" dirty="0">
                <a:solidFill>
                  <a:srgbClr val="FF0000"/>
                </a:solidFill>
                <a:latin typeface="Times New Roman" pitchFamily="18" charset="0"/>
                <a:cs typeface="Times New Roman" pitchFamily="18" charset="0"/>
              </a:rPr>
              <a:t>Node</a:t>
            </a:r>
            <a:r>
              <a:rPr lang="nl-NL" sz="2000" i="1" dirty="0">
                <a:latin typeface="Times New Roman" pitchFamily="18" charset="0"/>
                <a:cs typeface="Times New Roman" pitchFamily="18" charset="0"/>
              </a:rPr>
              <a:t>   </a:t>
            </a:r>
            <a:r>
              <a:rPr lang="nl-NL" sz="2000" i="1" dirty="0" err="1">
                <a:latin typeface="Times New Roman" pitchFamily="18" charset="0"/>
                <a:cs typeface="Times New Roman" pitchFamily="18" charset="0"/>
              </a:rPr>
              <a:t>MyBinTree</a:t>
            </a:r>
            <a:r>
              <a:rPr lang="nl-NL" sz="2000" i="1" dirty="0">
                <a:latin typeface="Times New Roman" pitchFamily="18" charset="0"/>
                <a:cs typeface="Times New Roman" pitchFamily="18" charset="0"/>
              </a:rPr>
              <a:t>   MyBinTree</a:t>
            </a:r>
          </a:p>
        </p:txBody>
      </p:sp>
      <p:sp>
        <p:nvSpPr>
          <p:cNvPr id="7" name="Tijdelijke aanduiding voor dianummer 6"/>
          <p:cNvSpPr>
            <a:spLocks noGrp="1"/>
          </p:cNvSpPr>
          <p:nvPr>
            <p:ph type="sldNum" sz="quarter" idx="12"/>
          </p:nvPr>
        </p:nvSpPr>
        <p:spPr/>
        <p:txBody>
          <a:bodyPr/>
          <a:lstStyle/>
          <a:p>
            <a:pPr>
              <a:defRPr/>
            </a:pPr>
            <a:fld id="{B51CE45F-BECB-4C70-9E43-607C6861B4D4}"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00063" y="274638"/>
            <a:ext cx="8358187" cy="796925"/>
          </a:xfrm>
        </p:spPr>
        <p:txBody>
          <a:bodyPr/>
          <a:lstStyle/>
          <a:p>
            <a:pPr eaLnBrk="1" hangingPunct="1"/>
            <a:r>
              <a:rPr lang="nl-NL" sz="3600" dirty="0" err="1" smtClean="0">
                <a:cs typeface="Arial" charset="0"/>
              </a:rPr>
              <a:t>Defining</a:t>
            </a:r>
            <a:r>
              <a:rPr lang="nl-NL" sz="3600" dirty="0" smtClean="0">
                <a:cs typeface="Arial" charset="0"/>
              </a:rPr>
              <a:t>  a new type </a:t>
            </a:r>
            <a:r>
              <a:rPr lang="nl-NL" sz="3600" dirty="0" err="1" smtClean="0">
                <a:cs typeface="Arial" charset="0"/>
              </a:rPr>
              <a:t>by</a:t>
            </a:r>
            <a:r>
              <a:rPr lang="nl-NL" sz="3600" dirty="0" smtClean="0">
                <a:cs typeface="Arial" charset="0"/>
              </a:rPr>
              <a:t> </a:t>
            </a:r>
            <a:r>
              <a:rPr lang="nl-NL" sz="3600" dirty="0" err="1" smtClean="0">
                <a:cs typeface="Arial" charset="0"/>
              </a:rPr>
              <a:t>postulating</a:t>
            </a:r>
            <a:r>
              <a:rPr lang="nl-NL" sz="3600" dirty="0" smtClean="0">
                <a:cs typeface="Arial" charset="0"/>
              </a:rPr>
              <a:t> it.</a:t>
            </a:r>
          </a:p>
        </p:txBody>
      </p:sp>
      <p:sp>
        <p:nvSpPr>
          <p:cNvPr id="41987" name="Content Placeholder 2"/>
          <p:cNvSpPr>
            <a:spLocks noGrp="1"/>
          </p:cNvSpPr>
          <p:nvPr>
            <p:ph sz="quarter" idx="1"/>
          </p:nvPr>
        </p:nvSpPr>
        <p:spPr>
          <a:xfrm>
            <a:off x="500063" y="1447800"/>
            <a:ext cx="8358187" cy="4572000"/>
          </a:xfrm>
        </p:spPr>
        <p:txBody>
          <a:bodyPr/>
          <a:lstStyle/>
          <a:p>
            <a:pPr eaLnBrk="1" hangingPunct="1"/>
            <a:r>
              <a:rPr lang="nl-NL" dirty="0" err="1" smtClean="0">
                <a:cs typeface="Arial" charset="0"/>
              </a:rPr>
              <a:t>To</a:t>
            </a:r>
            <a:r>
              <a:rPr lang="nl-NL" dirty="0" smtClean="0">
                <a:cs typeface="Arial" charset="0"/>
              </a:rPr>
              <a:t> do </a:t>
            </a:r>
            <a:r>
              <a:rPr lang="nl-NL" dirty="0" err="1" smtClean="0">
                <a:cs typeface="Arial" charset="0"/>
              </a:rPr>
              <a:t>it</a:t>
            </a:r>
            <a:r>
              <a:rPr lang="nl-NL" dirty="0" smtClean="0">
                <a:cs typeface="Arial" charset="0"/>
              </a:rPr>
              <a:t> </a:t>
            </a:r>
            <a:r>
              <a:rPr lang="nl-NL" dirty="0" err="1" smtClean="0">
                <a:cs typeface="Arial" charset="0"/>
              </a:rPr>
              <a:t>from</a:t>
            </a:r>
            <a:r>
              <a:rPr lang="nl-NL" dirty="0" smtClean="0">
                <a:cs typeface="Arial" charset="0"/>
              </a:rPr>
              <a:t> scratch we do:</a:t>
            </a:r>
            <a:endParaRPr lang="en-US" dirty="0" smtClean="0">
              <a:cs typeface="Arial" charset="0"/>
              <a:sym typeface="Wingdings" pitchFamily="2" charset="2"/>
            </a:endParaRPr>
          </a:p>
          <a:p>
            <a:pPr eaLnBrk="1" hangingPunct="1">
              <a:buFont typeface="Wingdings" pitchFamily="2" charset="2"/>
              <a:buNone/>
            </a:pPr>
            <a:r>
              <a:rPr lang="en-US" dirty="0" smtClean="0">
                <a:cs typeface="Arial" charset="0"/>
                <a:sym typeface="Wingdings" pitchFamily="2" charset="2"/>
              </a:rPr>
              <a:t/>
            </a:r>
            <a:br>
              <a:rPr lang="en-US" dirty="0" smtClean="0">
                <a:cs typeface="Arial" charset="0"/>
                <a:sym typeface="Wingdings" pitchFamily="2" charset="2"/>
              </a:rPr>
            </a:br>
            <a:endParaRPr lang="en-US" dirty="0" smtClean="0">
              <a:cs typeface="Arial" charset="0"/>
              <a:sym typeface="Wingdings" pitchFamily="2" charset="2"/>
            </a:endParaRPr>
          </a:p>
          <a:p>
            <a:pPr eaLnBrk="1" hangingPunct="1"/>
            <a:r>
              <a:rPr lang="en-US" dirty="0" smtClean="0">
                <a:cs typeface="Arial" charset="0"/>
                <a:sym typeface="Wingdings" pitchFamily="2" charset="2"/>
              </a:rPr>
              <a:t> and then declare these constants:</a:t>
            </a:r>
          </a:p>
          <a:p>
            <a:pPr eaLnBrk="1" hangingPunct="1"/>
            <a:endParaRPr lang="en-US" dirty="0" smtClean="0">
              <a:cs typeface="Arial" charset="0"/>
              <a:sym typeface="Wingdings" pitchFamily="2" charset="2"/>
            </a:endParaRPr>
          </a:p>
          <a:p>
            <a:pPr eaLnBrk="1" hangingPunct="1"/>
            <a:endParaRPr lang="en-US" dirty="0" smtClean="0">
              <a:cs typeface="Arial" charset="0"/>
              <a:sym typeface="Wingdings" pitchFamily="2" charset="2"/>
            </a:endParaRPr>
          </a:p>
          <a:p>
            <a:pPr eaLnBrk="1" hangingPunct="1"/>
            <a:endParaRPr lang="en-US" dirty="0" smtClean="0">
              <a:cs typeface="Arial" charset="0"/>
              <a:sym typeface="Wingdings" pitchFamily="2" charset="2"/>
            </a:endParaRPr>
          </a:p>
          <a:p>
            <a:pPr eaLnBrk="1" hangingPunct="1"/>
            <a:endParaRPr lang="en-US" dirty="0" smtClean="0">
              <a:cs typeface="Arial" charset="0"/>
              <a:sym typeface="Wingdings" pitchFamily="2" charset="2"/>
            </a:endParaRPr>
          </a:p>
          <a:p>
            <a:pPr eaLnBrk="1" hangingPunct="1"/>
            <a:r>
              <a:rPr lang="en-US" dirty="0" smtClean="0">
                <a:cs typeface="Arial" charset="0"/>
                <a:sym typeface="Wingdings" pitchFamily="2" charset="2"/>
              </a:rPr>
              <a:t>Is this ok now ? </a:t>
            </a:r>
            <a:endParaRPr lang="nl-NL" dirty="0" smtClean="0">
              <a:cs typeface="Arial" charset="0"/>
            </a:endParaRPr>
          </a:p>
        </p:txBody>
      </p:sp>
      <p:sp>
        <p:nvSpPr>
          <p:cNvPr id="5" name="TextBox 4"/>
          <p:cNvSpPr txBox="1"/>
          <p:nvPr/>
        </p:nvSpPr>
        <p:spPr>
          <a:xfrm>
            <a:off x="1111435" y="2109049"/>
            <a:ext cx="6605588" cy="4603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nl-NL" b="1" dirty="0">
                <a:latin typeface="Times New Roman" pitchFamily="18" charset="0"/>
                <a:cs typeface="Times New Roman" pitchFamily="18" charset="0"/>
              </a:rPr>
              <a:t>  </a:t>
            </a:r>
            <a:r>
              <a:rPr lang="nl-NL" b="1" dirty="0" err="1">
                <a:latin typeface="Times New Roman" pitchFamily="18" charset="0"/>
                <a:cs typeface="Times New Roman" pitchFamily="18" charset="0"/>
              </a:rPr>
              <a:t>new</a:t>
            </a:r>
            <a:r>
              <a:rPr lang="nl-NL" b="1" dirty="0">
                <a:latin typeface="Times New Roman" pitchFamily="18" charset="0"/>
                <a:cs typeface="Times New Roman" pitchFamily="18" charset="0"/>
              </a:rPr>
              <a:t>_type   </a:t>
            </a:r>
            <a:r>
              <a:rPr lang="nl-NL" dirty="0">
                <a:latin typeface="Times New Roman" pitchFamily="18" charset="0"/>
                <a:cs typeface="Times New Roman" pitchFamily="18" charset="0"/>
              </a:rPr>
              <a:t>(</a:t>
            </a:r>
            <a:r>
              <a:rPr lang="nl-NL" i="1" dirty="0">
                <a:latin typeface="Times New Roman" pitchFamily="18" charset="0"/>
                <a:cs typeface="Times New Roman" pitchFamily="18" charset="0"/>
              </a:rPr>
              <a:t>“RGB”,0</a:t>
            </a:r>
            <a:r>
              <a:rPr lang="nl-NL" dirty="0">
                <a:latin typeface="Times New Roman" pitchFamily="18" charset="0"/>
                <a:cs typeface="Times New Roman" pitchFamily="18" charset="0"/>
              </a:rPr>
              <a:t>) ;</a:t>
            </a:r>
            <a:r>
              <a:rPr lang="nl-NL" i="1" dirty="0">
                <a:latin typeface="Times New Roman" pitchFamily="18" charset="0"/>
                <a:cs typeface="Times New Roman" pitchFamily="18" charset="0"/>
              </a:rPr>
              <a:t> </a:t>
            </a:r>
          </a:p>
        </p:txBody>
      </p:sp>
      <p:sp>
        <p:nvSpPr>
          <p:cNvPr id="6" name="TextBox 5"/>
          <p:cNvSpPr txBox="1"/>
          <p:nvPr/>
        </p:nvSpPr>
        <p:spPr>
          <a:xfrm>
            <a:off x="1028360" y="3547988"/>
            <a:ext cx="6938963" cy="1200329"/>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b="1" dirty="0" err="1">
                <a:latin typeface="Times New Roman" pitchFamily="18" charset="0"/>
                <a:cs typeface="Times New Roman" pitchFamily="18" charset="0"/>
              </a:rPr>
              <a:t>new_constant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“RED”, Type `:RGB</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p>
          <a:p>
            <a:pPr>
              <a:defRPr/>
            </a:pPr>
            <a:r>
              <a:rPr lang="en-US" b="1" dirty="0" err="1">
                <a:latin typeface="Times New Roman" pitchFamily="18" charset="0"/>
                <a:cs typeface="Times New Roman" pitchFamily="18" charset="0"/>
              </a:rPr>
              <a:t>new_constant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“GREEN”, Type `:RGB</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p>
          <a:p>
            <a:pPr>
              <a:defRPr/>
            </a:pPr>
            <a:r>
              <a:rPr lang="en-US" b="1" dirty="0" err="1">
                <a:latin typeface="Times New Roman" pitchFamily="18" charset="0"/>
                <a:cs typeface="Times New Roman" pitchFamily="18" charset="0"/>
              </a:rPr>
              <a:t>new_constant</a:t>
            </a:r>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“BLUE”, Type `:RGB</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t>
            </a:r>
          </a:p>
        </p:txBody>
      </p:sp>
      <p:sp>
        <p:nvSpPr>
          <p:cNvPr id="7" name="Tijdelijke aanduiding voor dianummer 6"/>
          <p:cNvSpPr>
            <a:spLocks noGrp="1"/>
          </p:cNvSpPr>
          <p:nvPr>
            <p:ph type="sldNum" sz="quarter" idx="12"/>
          </p:nvPr>
        </p:nvSpPr>
        <p:spPr/>
        <p:txBody>
          <a:bodyPr/>
          <a:lstStyle/>
          <a:p>
            <a:pPr>
              <a:defRPr/>
            </a:pPr>
            <a:fld id="{64FBD56C-672D-4338-BACC-966865133D60}"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00063" y="274638"/>
            <a:ext cx="8358187" cy="796925"/>
          </a:xfrm>
        </p:spPr>
        <p:txBody>
          <a:bodyPr/>
          <a:lstStyle/>
          <a:p>
            <a:pPr eaLnBrk="1" hangingPunct="1"/>
            <a:r>
              <a:rPr lang="nl-NL" sz="2400" smtClean="0">
                <a:cs typeface="Arial" charset="0"/>
              </a:rPr>
              <a:t>To make it exactly as you expected, you will need to impose some axionms on RGB…</a:t>
            </a:r>
          </a:p>
        </p:txBody>
      </p:sp>
      <p:sp>
        <p:nvSpPr>
          <p:cNvPr id="6" name="TextBox 5"/>
          <p:cNvSpPr txBox="1"/>
          <p:nvPr/>
        </p:nvSpPr>
        <p:spPr>
          <a:xfrm>
            <a:off x="694131" y="1661935"/>
            <a:ext cx="7654925" cy="157003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en-US" b="1" i="1" dirty="0" err="1">
                <a:latin typeface="Times New Roman" pitchFamily="18" charset="0"/>
                <a:cs typeface="Times New Roman" pitchFamily="18" charset="0"/>
              </a:rPr>
              <a:t>new_axiom</a:t>
            </a:r>
            <a:r>
              <a:rPr lang="en-US" i="1" dirty="0">
                <a:latin typeface="Times New Roman" pitchFamily="18" charset="0"/>
                <a:cs typeface="Times New Roman" pitchFamily="18" charset="0"/>
              </a:rPr>
              <a:t>(“Axiom1",</a:t>
            </a:r>
            <a:br>
              <a:rPr lang="en-US" i="1" dirty="0">
                <a:latin typeface="Times New Roman" pitchFamily="18" charset="0"/>
                <a:cs typeface="Times New Roman" pitchFamily="18" charset="0"/>
              </a:rPr>
            </a:br>
            <a:r>
              <a:rPr lang="en-US" i="1" dirty="0">
                <a:latin typeface="Times New Roman" pitchFamily="18" charset="0"/>
                <a:cs typeface="Times New Roman" pitchFamily="18" charset="0"/>
              </a:rPr>
              <a:t>--`</a:t>
            </a:r>
            <a:br>
              <a:rPr lang="en-US" i="1" dirty="0">
                <a:latin typeface="Times New Roman" pitchFamily="18" charset="0"/>
                <a:cs typeface="Times New Roman" pitchFamily="18" charset="0"/>
              </a:rPr>
            </a:br>
            <a:r>
              <a:rPr lang="en-US" i="1" dirty="0">
                <a:latin typeface="Times New Roman" pitchFamily="18" charset="0"/>
                <a:cs typeface="Times New Roman" pitchFamily="18" charset="0"/>
              </a:rPr>
              <a:t>    ~(RED= GREEN)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~(RED = BLUE</a:t>
            </a:r>
            <a:r>
              <a:rPr lang="en-US" i="1" dirty="0" smtClean="0">
                <a:latin typeface="Times New Roman" pitchFamily="18" charset="0"/>
                <a:cs typeface="Times New Roman" pitchFamily="18" charset="0"/>
              </a:rPr>
              <a:t>)   </a:t>
            </a:r>
            <a:r>
              <a:rPr lang="en-US" i="1" dirty="0">
                <a:latin typeface="Times New Roman" pitchFamily="18" charset="0"/>
                <a:cs typeface="Times New Roman" pitchFamily="18" charset="0"/>
              </a:rPr>
              <a:t>...</a:t>
            </a:r>
          </a:p>
          <a:p>
            <a:pPr>
              <a:defRPr/>
            </a:pPr>
            <a:r>
              <a:rPr lang="en-US" i="1" dirty="0">
                <a:latin typeface="Times New Roman" pitchFamily="18" charset="0"/>
                <a:cs typeface="Times New Roman" pitchFamily="18" charset="0"/>
              </a:rPr>
              <a:t>`--) ;</a:t>
            </a:r>
            <a:endParaRPr lang="nl-NL" i="1" dirty="0">
              <a:latin typeface="Times New Roman" pitchFamily="18" charset="0"/>
              <a:cs typeface="Times New Roman" pitchFamily="18" charset="0"/>
            </a:endParaRPr>
          </a:p>
        </p:txBody>
      </p:sp>
      <p:sp>
        <p:nvSpPr>
          <p:cNvPr id="7" name="TextBox 6"/>
          <p:cNvSpPr txBox="1"/>
          <p:nvPr/>
        </p:nvSpPr>
        <p:spPr>
          <a:xfrm>
            <a:off x="693506" y="3801456"/>
            <a:ext cx="7654925" cy="1200329"/>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nl-NL" i="1" dirty="0" err="1" smtClean="0">
                <a:latin typeface="Times New Roman" pitchFamily="18" charset="0"/>
                <a:cs typeface="Times New Roman" pitchFamily="18" charset="0"/>
                <a:sym typeface="Symbol"/>
              </a:rPr>
              <a:t>Similarly</a:t>
            </a:r>
            <a:r>
              <a:rPr lang="nl-NL" i="1" dirty="0" smtClean="0">
                <a:latin typeface="Times New Roman" pitchFamily="18" charset="0"/>
                <a:cs typeface="Times New Roman" pitchFamily="18" charset="0"/>
                <a:sym typeface="Symbol"/>
              </a:rPr>
              <a:t>:</a:t>
            </a:r>
            <a:br>
              <a:rPr lang="nl-NL" i="1" dirty="0" smtClean="0">
                <a:latin typeface="Times New Roman" pitchFamily="18" charset="0"/>
                <a:cs typeface="Times New Roman" pitchFamily="18" charset="0"/>
                <a:sym typeface="Symbol"/>
              </a:rPr>
            </a:br>
            <a:r>
              <a:rPr lang="nl-NL" i="1" dirty="0" smtClean="0">
                <a:latin typeface="Times New Roman" pitchFamily="18" charset="0"/>
                <a:cs typeface="Times New Roman" pitchFamily="18" charset="0"/>
                <a:sym typeface="Symbol"/>
              </a:rPr>
              <a:t/>
            </a:r>
            <a:br>
              <a:rPr lang="nl-NL" i="1" dirty="0" smtClean="0">
                <a:latin typeface="Times New Roman" pitchFamily="18" charset="0"/>
                <a:cs typeface="Times New Roman" pitchFamily="18" charset="0"/>
                <a:sym typeface="Symbol"/>
              </a:rPr>
            </a:br>
            <a:r>
              <a:rPr lang="nl-NL" i="1" dirty="0" smtClean="0">
                <a:latin typeface="Times New Roman" pitchFamily="18" charset="0"/>
                <a:cs typeface="Times New Roman" pitchFamily="18" charset="0"/>
                <a:sym typeface="Symbol"/>
              </a:rPr>
              <a:t> (</a:t>
            </a: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c:RGB.  (c=RED)  </a:t>
            </a: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(c=GREEN) </a:t>
            </a: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(c = BLUE) )</a:t>
            </a:r>
            <a:endParaRPr lang="nl-NL" i="1" dirty="0">
              <a:latin typeface="Times New Roman" pitchFamily="18" charset="0"/>
              <a:cs typeface="Times New Roman" pitchFamily="18" charset="0"/>
            </a:endParaRPr>
          </a:p>
        </p:txBody>
      </p:sp>
      <p:sp>
        <p:nvSpPr>
          <p:cNvPr id="8" name="Tijdelijke aanduiding voor dianummer 7"/>
          <p:cNvSpPr>
            <a:spLocks noGrp="1"/>
          </p:cNvSpPr>
          <p:nvPr>
            <p:ph type="sldNum" sz="quarter" idx="12"/>
          </p:nvPr>
        </p:nvSpPr>
        <p:spPr/>
        <p:txBody>
          <a:bodyPr/>
          <a:lstStyle/>
          <a:p>
            <a:pPr>
              <a:defRPr/>
            </a:pPr>
            <a:fld id="{16CDA656-AE5A-405B-B0DB-197C8B0907C6}"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5"/>
          <p:cNvSpPr>
            <a:spLocks noGrp="1"/>
          </p:cNvSpPr>
          <p:nvPr>
            <p:ph type="title"/>
          </p:nvPr>
        </p:nvSpPr>
        <p:spPr>
          <a:xfrm>
            <a:off x="500063" y="274638"/>
            <a:ext cx="8358187" cy="796925"/>
          </a:xfrm>
        </p:spPr>
        <p:txBody>
          <a:bodyPr/>
          <a:lstStyle/>
          <a:p>
            <a:r>
              <a:rPr lang="en-US" smtClean="0"/>
              <a:t>Example</a:t>
            </a:r>
          </a:p>
        </p:txBody>
      </p:sp>
      <p:sp>
        <p:nvSpPr>
          <p:cNvPr id="4" name="Slide Number Placeholder 3"/>
          <p:cNvSpPr>
            <a:spLocks noGrp="1"/>
          </p:cNvSpPr>
          <p:nvPr>
            <p:ph type="sldNum" sz="quarter" idx="12"/>
          </p:nvPr>
        </p:nvSpPr>
        <p:spPr/>
        <p:txBody>
          <a:bodyPr/>
          <a:lstStyle/>
          <a:p>
            <a:pPr>
              <a:defRPr/>
            </a:pPr>
            <a:fld id="{24BE9E68-F618-43B2-A4F9-3D8B52763416}" type="slidenum">
              <a:rPr lang="en-US" smtClean="0"/>
              <a:pPr>
                <a:defRPr/>
              </a:pPr>
              <a:t>4</a:t>
            </a:fld>
            <a:endParaRPr lang="en-US"/>
          </a:p>
        </p:txBody>
      </p:sp>
      <p:sp>
        <p:nvSpPr>
          <p:cNvPr id="11268" name="TextBox 7"/>
          <p:cNvSpPr txBox="1">
            <a:spLocks noChangeArrowheads="1"/>
          </p:cNvSpPr>
          <p:nvPr/>
        </p:nvSpPr>
        <p:spPr bwMode="auto">
          <a:xfrm>
            <a:off x="874775" y="1530207"/>
            <a:ext cx="5352747" cy="3108543"/>
          </a:xfrm>
          <a:prstGeom prst="rect">
            <a:avLst/>
          </a:prstGeom>
          <a:noFill/>
          <a:ln w="9525">
            <a:noFill/>
            <a:miter lim="800000"/>
            <a:headEnd/>
            <a:tailEnd/>
          </a:ln>
        </p:spPr>
        <p:txBody>
          <a:bodyPr wrap="none">
            <a:spAutoFit/>
          </a:bodyPr>
          <a:lstStyle/>
          <a:p>
            <a:r>
              <a:rPr lang="en-US" sz="2800" b="1" dirty="0" smtClean="0"/>
              <a:t>init      </a:t>
            </a:r>
            <a:r>
              <a:rPr lang="en-US" sz="2800" b="0" dirty="0" smtClean="0"/>
              <a:t>:  empty(</a:t>
            </a:r>
            <a:r>
              <a:rPr lang="en-US" sz="2800" b="0" i="1" dirty="0" smtClean="0"/>
              <a:t>s</a:t>
            </a:r>
            <a:r>
              <a:rPr lang="en-US" sz="2800" b="0" dirty="0" smtClean="0"/>
              <a:t>) /\ </a:t>
            </a:r>
            <a:r>
              <a:rPr lang="en-US" sz="2800" b="0" i="1" dirty="0" smtClean="0"/>
              <a:t>x</a:t>
            </a:r>
            <a:r>
              <a:rPr lang="en-US" sz="2800" b="0" dirty="0" smtClean="0"/>
              <a:t>=0</a:t>
            </a:r>
          </a:p>
          <a:p>
            <a:r>
              <a:rPr lang="en-US" sz="2800" b="1" dirty="0" smtClean="0"/>
              <a:t>actions</a:t>
            </a:r>
            <a:r>
              <a:rPr lang="en-US" sz="2800" dirty="0" smtClean="0"/>
              <a:t>:</a:t>
            </a:r>
          </a:p>
          <a:p>
            <a:r>
              <a:rPr lang="en-US" sz="2800" b="0" dirty="0" smtClean="0"/>
              <a:t>       </a:t>
            </a:r>
            <a:r>
              <a:rPr lang="en-US" sz="2800" b="0" dirty="0" smtClean="0">
                <a:sym typeface="Symbol"/>
              </a:rPr>
              <a:t></a:t>
            </a:r>
            <a:r>
              <a:rPr lang="en-US" sz="2800" dirty="0" smtClean="0">
                <a:sym typeface="Symbol"/>
              </a:rPr>
              <a:t>empty(</a:t>
            </a:r>
            <a:r>
              <a:rPr lang="en-US" sz="2800" b="0" i="1" dirty="0" smtClean="0"/>
              <a:t>s</a:t>
            </a:r>
            <a:r>
              <a:rPr lang="en-US" sz="2800" b="0" dirty="0" smtClean="0"/>
              <a:t>)</a:t>
            </a:r>
            <a:r>
              <a:rPr lang="en-US" sz="2800" b="0" dirty="0" smtClean="0">
                <a:sym typeface="Symbol" pitchFamily="18" charset="2"/>
              </a:rPr>
              <a:t> </a:t>
            </a:r>
            <a:r>
              <a:rPr lang="en-US" sz="2800" b="0" dirty="0">
                <a:sym typeface="Symbol" pitchFamily="18" charset="2"/>
              </a:rPr>
              <a:t>  </a:t>
            </a:r>
            <a:r>
              <a:rPr lang="en-US" sz="2800" i="1" dirty="0" smtClean="0">
                <a:sym typeface="Symbol" pitchFamily="18" charset="2"/>
              </a:rPr>
              <a:t>y</a:t>
            </a:r>
            <a:r>
              <a:rPr lang="en-US" sz="2800" b="0" dirty="0" smtClean="0">
                <a:sym typeface="Symbol" pitchFamily="18" charset="2"/>
              </a:rPr>
              <a:t>  </a:t>
            </a:r>
            <a:r>
              <a:rPr lang="en-US" sz="2800" b="0" dirty="0">
                <a:sym typeface="Symbol" pitchFamily="18" charset="2"/>
              </a:rPr>
              <a:t>:= </a:t>
            </a:r>
            <a:r>
              <a:rPr lang="en-US" sz="2800" b="0" dirty="0" smtClean="0">
                <a:sym typeface="Symbol" pitchFamily="18" charset="2"/>
              </a:rPr>
              <a:t>  retrieve(</a:t>
            </a:r>
            <a:r>
              <a:rPr lang="en-US" sz="2800" b="0" i="1" dirty="0" smtClean="0">
                <a:sym typeface="Symbol" pitchFamily="18" charset="2"/>
              </a:rPr>
              <a:t>s</a:t>
            </a:r>
            <a:r>
              <a:rPr lang="en-US" sz="2800" b="0" dirty="0" smtClean="0">
                <a:sym typeface="Symbol" pitchFamily="18" charset="2"/>
              </a:rPr>
              <a:t>)</a:t>
            </a:r>
            <a:endParaRPr lang="en-US" sz="2800" b="0" dirty="0">
              <a:sym typeface="Symbol" pitchFamily="18" charset="2"/>
            </a:endParaRPr>
          </a:p>
          <a:p>
            <a:r>
              <a:rPr lang="en-US" sz="2800" dirty="0" smtClean="0">
                <a:sym typeface="Symbol" pitchFamily="18" charset="2"/>
              </a:rPr>
              <a:t>[]</a:t>
            </a:r>
            <a:endParaRPr lang="en-US" sz="2800" b="0" dirty="0">
              <a:sym typeface="Symbol" pitchFamily="18" charset="2"/>
            </a:endParaRPr>
          </a:p>
          <a:p>
            <a:r>
              <a:rPr lang="en-US" sz="2800" b="0" dirty="0">
                <a:sym typeface="Symbol" pitchFamily="18" charset="2"/>
              </a:rPr>
              <a:t>       </a:t>
            </a:r>
            <a:r>
              <a:rPr lang="en-US" sz="2800" i="1" dirty="0" smtClean="0">
                <a:sym typeface="Symbol" pitchFamily="18" charset="2"/>
              </a:rPr>
              <a:t>x</a:t>
            </a:r>
            <a:r>
              <a:rPr lang="en-US" sz="2800" b="0" dirty="0" smtClean="0">
                <a:sym typeface="Symbol" pitchFamily="18" charset="2"/>
              </a:rPr>
              <a:t>++</a:t>
            </a:r>
            <a:endParaRPr lang="en-US" sz="2800" b="0" dirty="0">
              <a:sym typeface="Symbol" pitchFamily="18" charset="2"/>
            </a:endParaRPr>
          </a:p>
          <a:p>
            <a:r>
              <a:rPr lang="en-US" sz="2800" dirty="0" smtClean="0">
                <a:sym typeface="Symbol" pitchFamily="18" charset="2"/>
              </a:rPr>
              <a:t>[]</a:t>
            </a:r>
            <a:r>
              <a:rPr lang="en-US" sz="2800" b="0" dirty="0" smtClean="0">
                <a:sym typeface="Symbol" pitchFamily="18" charset="2"/>
              </a:rPr>
              <a:t>   </a:t>
            </a:r>
            <a:endParaRPr lang="en-US" sz="2800" b="0" dirty="0">
              <a:sym typeface="Symbol" pitchFamily="18" charset="2"/>
            </a:endParaRPr>
          </a:p>
          <a:p>
            <a:r>
              <a:rPr lang="en-US" sz="2800" b="0" dirty="0">
                <a:sym typeface="Symbol" pitchFamily="18" charset="2"/>
              </a:rPr>
              <a:t>       </a:t>
            </a:r>
            <a:r>
              <a:rPr lang="en-US" sz="2800" dirty="0" err="1" smtClean="0">
                <a:sym typeface="Symbol" pitchFamily="18" charset="2"/>
              </a:rPr>
              <a:t>isprime</a:t>
            </a:r>
            <a:r>
              <a:rPr lang="en-US" sz="2800" i="1" dirty="0" smtClean="0">
                <a:sym typeface="Symbol" pitchFamily="18" charset="2"/>
              </a:rPr>
              <a:t>(x)</a:t>
            </a:r>
            <a:r>
              <a:rPr lang="en-US" sz="2800" b="0" dirty="0" smtClean="0">
                <a:sym typeface="Symbol" pitchFamily="18" charset="2"/>
              </a:rPr>
              <a:t>   </a:t>
            </a:r>
            <a:r>
              <a:rPr lang="en-US" sz="2800" b="0" dirty="0">
                <a:sym typeface="Symbol" pitchFamily="18" charset="2"/>
              </a:rPr>
              <a:t>  </a:t>
            </a:r>
            <a:r>
              <a:rPr lang="en-US" sz="2800" dirty="0" smtClean="0">
                <a:sym typeface="Symbol" pitchFamily="18" charset="2"/>
              </a:rPr>
              <a:t>add(</a:t>
            </a:r>
            <a:r>
              <a:rPr lang="en-US" sz="2800" b="0" i="1" dirty="0" err="1" smtClean="0">
                <a:sym typeface="Symbol" pitchFamily="18" charset="2"/>
              </a:rPr>
              <a:t>x,s</a:t>
            </a:r>
            <a:r>
              <a:rPr lang="en-US" sz="2800" b="0" dirty="0" smtClean="0">
                <a:sym typeface="Symbol" pitchFamily="18" charset="2"/>
              </a:rPr>
              <a:t>)</a:t>
            </a:r>
            <a:endParaRPr lang="en-US" sz="2800" b="0" dirty="0"/>
          </a:p>
        </p:txBody>
      </p:sp>
      <p:sp>
        <p:nvSpPr>
          <p:cNvPr id="11269" name="TextBox 8"/>
          <p:cNvSpPr txBox="1">
            <a:spLocks noChangeArrowheads="1"/>
          </p:cNvSpPr>
          <p:nvPr/>
        </p:nvSpPr>
        <p:spPr bwMode="auto">
          <a:xfrm>
            <a:off x="698500" y="5062875"/>
            <a:ext cx="7947025" cy="1570038"/>
          </a:xfrm>
          <a:prstGeom prst="rect">
            <a:avLst/>
          </a:prstGeom>
          <a:noFill/>
          <a:ln w="9525">
            <a:noFill/>
            <a:miter lim="800000"/>
            <a:headEnd/>
            <a:tailEnd/>
          </a:ln>
        </p:spPr>
        <p:txBody>
          <a:bodyPr>
            <a:spAutoFit/>
          </a:bodyPr>
          <a:lstStyle/>
          <a:p>
            <a:r>
              <a:rPr lang="en-US" sz="2400" b="0" dirty="0"/>
              <a:t>No control structure </a:t>
            </a:r>
            <a:r>
              <a:rPr lang="en-US" sz="2400" b="0" dirty="0">
                <a:sym typeface="Wingdings" pitchFamily="2" charset="2"/>
              </a:rPr>
              <a:t>  we focus on concurrency, and we try to model that abstractly, by simply specifying </a:t>
            </a:r>
            <a:r>
              <a:rPr lang="en-US" sz="2400" b="0" i="1" dirty="0">
                <a:sym typeface="Wingdings" pitchFamily="2" charset="2"/>
              </a:rPr>
              <a:t>when</a:t>
            </a:r>
            <a:r>
              <a:rPr lang="en-US" sz="2400" b="0" dirty="0">
                <a:sym typeface="Wingdings" pitchFamily="2" charset="2"/>
              </a:rPr>
              <a:t> the activities can be scheduled, rather than how they are scheduled.</a:t>
            </a:r>
            <a:endParaRPr lang="en-US" sz="2400" b="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33363" y="177800"/>
            <a:ext cx="8624887" cy="796925"/>
          </a:xfrm>
        </p:spPr>
        <p:txBody>
          <a:bodyPr/>
          <a:lstStyle/>
          <a:p>
            <a:pPr eaLnBrk="1" hangingPunct="1"/>
            <a:r>
              <a:rPr lang="en-US" sz="3600" dirty="0" smtClean="0">
                <a:cs typeface="Arial" charset="0"/>
              </a:rPr>
              <a:t>Defining a recursive type, e.g. “num”</a:t>
            </a:r>
          </a:p>
        </p:txBody>
      </p:sp>
      <p:sp>
        <p:nvSpPr>
          <p:cNvPr id="44035" name="Rectangle 3"/>
          <p:cNvSpPr>
            <a:spLocks noGrp="1" noChangeArrowheads="1"/>
          </p:cNvSpPr>
          <p:nvPr>
            <p:ph sz="quarter" idx="1"/>
          </p:nvPr>
        </p:nvSpPr>
        <p:spPr>
          <a:xfrm>
            <a:off x="457200" y="1143000"/>
            <a:ext cx="8540750" cy="5489575"/>
          </a:xfrm>
        </p:spPr>
        <p:txBody>
          <a:bodyPr/>
          <a:lstStyle/>
          <a:p>
            <a:pPr eaLnBrk="1" hangingPunct="1">
              <a:lnSpc>
                <a:spcPct val="80000"/>
              </a:lnSpc>
            </a:pPr>
            <a:r>
              <a:rPr lang="en-US" sz="2400" dirty="0" smtClean="0">
                <a:cs typeface="Arial" charset="0"/>
              </a:rPr>
              <a:t>We declare a new </a:t>
            </a:r>
            <a:r>
              <a:rPr lang="en-US" sz="2400" dirty="0" smtClean="0">
                <a:cs typeface="Arial" charset="0"/>
                <a:sym typeface="Wingdings" pitchFamily="2" charset="2"/>
              </a:rPr>
              <a:t>type “num”, and declare its constructors:</a:t>
            </a:r>
            <a:br>
              <a:rPr lang="en-US" sz="2400" dirty="0" smtClean="0">
                <a:cs typeface="Arial" charset="0"/>
                <a:sym typeface="Wingdings" pitchFamily="2" charset="2"/>
              </a:rPr>
            </a:br>
            <a:endParaRPr lang="en-US" sz="2400" dirty="0" smtClean="0">
              <a:cs typeface="Arial" charset="0"/>
              <a:sym typeface="Wingdings" pitchFamily="2" charset="2"/>
            </a:endParaRPr>
          </a:p>
          <a:p>
            <a:pPr lvl="1" eaLnBrk="1" hangingPunct="1">
              <a:lnSpc>
                <a:spcPct val="80000"/>
              </a:lnSpc>
              <a:buFont typeface="Wingdings 2" pitchFamily="18" charset="2"/>
              <a:buNone/>
            </a:pPr>
            <a:r>
              <a:rPr lang="en-US" sz="2000" dirty="0" smtClean="0">
                <a:cs typeface="Arial" charset="0"/>
                <a:sym typeface="Wingdings" pitchFamily="2" charset="2"/>
              </a:rPr>
              <a:t/>
            </a:r>
            <a:br>
              <a:rPr lang="en-US" sz="2000" dirty="0" smtClean="0">
                <a:cs typeface="Arial" charset="0"/>
                <a:sym typeface="Wingdings" pitchFamily="2" charset="2"/>
              </a:rPr>
            </a:br>
            <a:endParaRPr lang="en-US" sz="2000" dirty="0" smtClean="0">
              <a:cs typeface="Arial" charset="0"/>
              <a:sym typeface="Symbol" pitchFamily="18" charset="2"/>
            </a:endParaRPr>
          </a:p>
          <a:p>
            <a:pPr eaLnBrk="1" hangingPunct="1">
              <a:lnSpc>
                <a:spcPct val="80000"/>
              </a:lnSpc>
            </a:pPr>
            <a:endParaRPr lang="en-US" sz="2400" dirty="0" smtClean="0">
              <a:cs typeface="Arial" charset="0"/>
              <a:sym typeface="Symbol" pitchFamily="18" charset="2"/>
            </a:endParaRPr>
          </a:p>
          <a:p>
            <a:pPr eaLnBrk="1" hangingPunct="1">
              <a:lnSpc>
                <a:spcPct val="80000"/>
              </a:lnSpc>
            </a:pPr>
            <a:r>
              <a:rPr lang="en-US" sz="2400" dirty="0" smtClean="0">
                <a:cs typeface="Arial" charset="0"/>
                <a:sym typeface="Symbol" pitchFamily="18" charset="2"/>
              </a:rPr>
              <a:t>We also need some axioms, e.g. </a:t>
            </a:r>
            <a:r>
              <a:rPr lang="en-US" sz="2400" dirty="0" err="1" smtClean="0">
                <a:cs typeface="Arial" charset="0"/>
                <a:sym typeface="Symbol" pitchFamily="18" charset="2"/>
              </a:rPr>
              <a:t>Peano’s</a:t>
            </a:r>
            <a:r>
              <a:rPr lang="en-US" sz="2400" dirty="0" smtClean="0">
                <a:cs typeface="Arial" charset="0"/>
                <a:sym typeface="Symbol" pitchFamily="18" charset="2"/>
              </a:rPr>
              <a:t> :</a:t>
            </a:r>
            <a:r>
              <a:rPr lang="en-US" sz="1800" dirty="0" smtClean="0">
                <a:cs typeface="Arial" charset="0"/>
                <a:sym typeface="Symbol" pitchFamily="18" charset="2"/>
              </a:rPr>
              <a:t/>
            </a:r>
            <a:br>
              <a:rPr lang="en-US" sz="1800" dirty="0" smtClean="0">
                <a:cs typeface="Arial" charset="0"/>
                <a:sym typeface="Symbol" pitchFamily="18" charset="2"/>
              </a:rPr>
            </a:br>
            <a:endParaRPr lang="en-US" sz="1800" dirty="0" smtClean="0">
              <a:cs typeface="Arial" charset="0"/>
              <a:sym typeface="Symbol" pitchFamily="18" charset="2"/>
            </a:endParaRPr>
          </a:p>
          <a:p>
            <a:pPr eaLnBrk="1" hangingPunct="1">
              <a:lnSpc>
                <a:spcPct val="80000"/>
              </a:lnSpc>
            </a:pPr>
            <a:endParaRPr lang="en-US" sz="2400" dirty="0" smtClean="0">
              <a:cs typeface="Arial" charset="0"/>
            </a:endParaRPr>
          </a:p>
        </p:txBody>
      </p:sp>
      <p:sp>
        <p:nvSpPr>
          <p:cNvPr id="5" name="TextBox 4"/>
          <p:cNvSpPr txBox="1"/>
          <p:nvPr/>
        </p:nvSpPr>
        <p:spPr>
          <a:xfrm>
            <a:off x="1362075" y="1731963"/>
            <a:ext cx="2835275" cy="68262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buClr>
                <a:schemeClr val="accent1">
                  <a:lumMod val="75000"/>
                </a:schemeClr>
              </a:buClr>
              <a:buFont typeface="Wingdings" pitchFamily="2" charset="2"/>
              <a:buChar char="§"/>
              <a:defRPr/>
            </a:pPr>
            <a:r>
              <a:rPr lang="en-US" i="1" dirty="0">
                <a:latin typeface="Times New Roman" pitchFamily="18" charset="0"/>
                <a:cs typeface="Times New Roman" pitchFamily="18" charset="0"/>
                <a:sym typeface="Wingdings" pitchFamily="2" charset="2"/>
              </a:rPr>
              <a:t>   0 : num</a:t>
            </a:r>
          </a:p>
          <a:p>
            <a:pPr>
              <a:lnSpc>
                <a:spcPct val="80000"/>
              </a:lnSpc>
              <a:buClr>
                <a:schemeClr val="accent1">
                  <a:lumMod val="75000"/>
                </a:schemeClr>
              </a:buClr>
              <a:buFont typeface="Wingdings" pitchFamily="2" charset="2"/>
              <a:buChar char="§"/>
              <a:defRPr/>
            </a:pPr>
            <a:r>
              <a:rPr lang="en-US" i="1" dirty="0">
                <a:latin typeface="Times New Roman" pitchFamily="18" charset="0"/>
                <a:cs typeface="Times New Roman" pitchFamily="18" charset="0"/>
                <a:sym typeface="Wingdings" pitchFamily="2" charset="2"/>
              </a:rPr>
              <a:t>   SUC : num</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 num</a:t>
            </a:r>
          </a:p>
        </p:txBody>
      </p:sp>
      <p:sp>
        <p:nvSpPr>
          <p:cNvPr id="6" name="TextBox 5"/>
          <p:cNvSpPr txBox="1"/>
          <p:nvPr/>
        </p:nvSpPr>
        <p:spPr>
          <a:xfrm>
            <a:off x="877888" y="3633788"/>
            <a:ext cx="2744787" cy="46196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i="1"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n.   </a:t>
            </a:r>
            <a:r>
              <a:rPr lang="en-US" i="1" dirty="0">
                <a:latin typeface="Times New Roman" pitchFamily="18" charset="0"/>
                <a:cs typeface="Times New Roman" pitchFamily="18" charset="0"/>
                <a:sym typeface="Wingdings" pitchFamily="2" charset="2"/>
              </a:rPr>
              <a:t>0   </a:t>
            </a:r>
            <a:r>
              <a:rPr lang="en-US" i="1" dirty="0">
                <a:latin typeface="Times New Roman" pitchFamily="18" charset="0"/>
                <a:cs typeface="Times New Roman" pitchFamily="18" charset="0"/>
                <a:sym typeface="Symbol" pitchFamily="18" charset="2"/>
              </a:rPr>
              <a:t>   SUC n )</a:t>
            </a:r>
            <a:endParaRPr lang="nl-NL" i="1" dirty="0">
              <a:latin typeface="Times New Roman" pitchFamily="18" charset="0"/>
              <a:cs typeface="Times New Roman" pitchFamily="18" charset="0"/>
            </a:endParaRPr>
          </a:p>
        </p:txBody>
      </p:sp>
      <p:sp>
        <p:nvSpPr>
          <p:cNvPr id="7" name="TextBox 6"/>
          <p:cNvSpPr txBox="1"/>
          <p:nvPr/>
        </p:nvSpPr>
        <p:spPr>
          <a:xfrm>
            <a:off x="4232275" y="3643313"/>
            <a:ext cx="4398963" cy="46196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i="1"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n.   (n=0)   \/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k. n = SUC k))</a:t>
            </a:r>
            <a:endParaRPr lang="nl-NL" i="1" dirty="0">
              <a:latin typeface="Times New Roman" pitchFamily="18" charset="0"/>
              <a:cs typeface="Times New Roman" pitchFamily="18" charset="0"/>
            </a:endParaRPr>
          </a:p>
        </p:txBody>
      </p:sp>
      <p:sp>
        <p:nvSpPr>
          <p:cNvPr id="8" name="TextBox 7"/>
          <p:cNvSpPr txBox="1"/>
          <p:nvPr/>
        </p:nvSpPr>
        <p:spPr>
          <a:xfrm>
            <a:off x="1868488" y="4756150"/>
            <a:ext cx="5038725" cy="120173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marL="0" lvl="1">
              <a:defRPr/>
            </a:pPr>
            <a:r>
              <a:rPr lang="en-US" i="1" dirty="0">
                <a:latin typeface="Times New Roman" pitchFamily="18" charset="0"/>
                <a:cs typeface="Times New Roman" pitchFamily="18" charset="0"/>
                <a:sym typeface="Symbol" pitchFamily="18" charset="2"/>
              </a:rPr>
              <a:t>(</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P.  P 0   /\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n. P n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 P (SUC n) )  </a:t>
            </a:r>
            <a:br>
              <a:rPr lang="en-US" i="1" dirty="0">
                <a:latin typeface="Times New Roman" pitchFamily="18" charset="0"/>
                <a:cs typeface="Times New Roman" pitchFamily="18" charset="0"/>
                <a:sym typeface="Symbol" pitchFamily="18" charset="2"/>
              </a:rPr>
            </a:br>
            <a:r>
              <a:rPr lang="en-US"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 </a:t>
            </a:r>
            <a:br>
              <a:rPr lang="en-US" i="1" dirty="0">
                <a:latin typeface="Times New Roman" pitchFamily="18" charset="0"/>
                <a:cs typeface="Times New Roman" pitchFamily="18" charset="0"/>
                <a:sym typeface="Symbol" pitchFamily="18" charset="2"/>
              </a:rPr>
            </a:br>
            <a:r>
              <a:rPr lang="en-US" i="1"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a:t>
            </a:r>
            <a:r>
              <a:rPr lang="en-US" i="1" dirty="0">
                <a:latin typeface="Times New Roman" pitchFamily="18" charset="0"/>
                <a:cs typeface="Times New Roman" pitchFamily="18" charset="0"/>
                <a:sym typeface="Symbol" pitchFamily="18" charset="2"/>
              </a:rPr>
              <a:t>n. P n) )</a:t>
            </a:r>
            <a:endParaRPr lang="en-US" i="1" dirty="0">
              <a:latin typeface="Times New Roman" pitchFamily="18" charset="0"/>
              <a:cs typeface="Times New Roman" pitchFamily="18" charset="0"/>
              <a:sym typeface="Wingdings" pitchFamily="2" charset="2"/>
            </a:endParaRPr>
          </a:p>
        </p:txBody>
      </p:sp>
      <p:sp>
        <p:nvSpPr>
          <p:cNvPr id="9" name="Tijdelijke aanduiding voor dianummer 8"/>
          <p:cNvSpPr>
            <a:spLocks noGrp="1"/>
          </p:cNvSpPr>
          <p:nvPr>
            <p:ph type="sldNum" sz="quarter" idx="12"/>
          </p:nvPr>
        </p:nvSpPr>
        <p:spPr/>
        <p:txBody>
          <a:bodyPr/>
          <a:lstStyle/>
          <a:p>
            <a:pPr>
              <a:defRPr/>
            </a:pPr>
            <a:fld id="{23A73ED5-0C40-4E36-81A6-9918B57378B6}"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00063" y="303213"/>
            <a:ext cx="8358187" cy="796925"/>
          </a:xfrm>
        </p:spPr>
        <p:txBody>
          <a:bodyPr/>
          <a:lstStyle/>
          <a:p>
            <a:pPr eaLnBrk="1" hangingPunct="1"/>
            <a:r>
              <a:rPr lang="nl-NL" smtClean="0">
                <a:cs typeface="Arial" charset="0"/>
              </a:rPr>
              <a:t>Defining “num”</a:t>
            </a:r>
          </a:p>
        </p:txBody>
      </p:sp>
      <p:sp>
        <p:nvSpPr>
          <p:cNvPr id="3" name="Content Placeholder 2"/>
          <p:cNvSpPr>
            <a:spLocks noGrp="1"/>
          </p:cNvSpPr>
          <p:nvPr>
            <p:ph sz="quarter" idx="1"/>
          </p:nvPr>
        </p:nvSpPr>
        <p:spPr>
          <a:xfrm>
            <a:off x="500063" y="1447800"/>
            <a:ext cx="8358187" cy="4572000"/>
          </a:xfrm>
        </p:spPr>
        <p:txBody>
          <a:bodyPr/>
          <a:lstStyle/>
          <a:p>
            <a:pPr eaLnBrk="1" hangingPunct="1"/>
            <a:r>
              <a:rPr lang="nl-NL" sz="2400" dirty="0" err="1" smtClean="0">
                <a:cs typeface="Arial" charset="0"/>
              </a:rPr>
              <a:t>And</a:t>
            </a:r>
            <a:r>
              <a:rPr lang="nl-NL" sz="2400" dirty="0" smtClean="0">
                <a:cs typeface="Arial" charset="0"/>
              </a:rPr>
              <a:t> </a:t>
            </a:r>
            <a:r>
              <a:rPr lang="nl-NL" sz="2400" dirty="0" err="1" smtClean="0">
                <a:cs typeface="Arial" charset="0"/>
              </a:rPr>
              <a:t>this</a:t>
            </a:r>
            <a:r>
              <a:rPr lang="nl-NL" sz="2400" dirty="0" smtClean="0">
                <a:cs typeface="Arial" charset="0"/>
              </a:rPr>
              <a:t> </a:t>
            </a:r>
            <a:r>
              <a:rPr lang="nl-NL" sz="2400" dirty="0" err="1" smtClean="0">
                <a:cs typeface="Arial" charset="0"/>
              </a:rPr>
              <a:t>axiom</a:t>
            </a:r>
            <a:r>
              <a:rPr lang="nl-NL" sz="2400" dirty="0" smtClean="0">
                <a:cs typeface="Arial" charset="0"/>
              </a:rPr>
              <a:t> </a:t>
            </a:r>
            <a:r>
              <a:rPr lang="nl-NL" sz="2400" dirty="0" err="1" smtClean="0">
                <a:cs typeface="Arial" charset="0"/>
              </a:rPr>
              <a:t>too</a:t>
            </a:r>
            <a:r>
              <a:rPr lang="nl-NL" sz="2400" dirty="0" smtClean="0">
                <a:cs typeface="Arial" charset="0"/>
              </a:rPr>
              <a:t>:</a:t>
            </a:r>
          </a:p>
          <a:p>
            <a:pPr eaLnBrk="1" hangingPunct="1"/>
            <a:endParaRPr lang="nl-NL" sz="2400" dirty="0" smtClean="0">
              <a:cs typeface="Arial" charset="0"/>
            </a:endParaRPr>
          </a:p>
          <a:p>
            <a:pPr eaLnBrk="1" hangingPunct="1"/>
            <a:endParaRPr lang="nl-NL" sz="2400" dirty="0" smtClean="0">
              <a:cs typeface="Arial" charset="0"/>
            </a:endParaRPr>
          </a:p>
          <a:p>
            <a:pPr eaLnBrk="1" hangingPunct="1"/>
            <a:endParaRPr lang="nl-NL" sz="2400" dirty="0" smtClean="0">
              <a:cs typeface="Arial" charset="0"/>
            </a:endParaRPr>
          </a:p>
          <a:p>
            <a:pPr eaLnBrk="1" hangingPunct="1"/>
            <a:endParaRPr lang="nl-NL" sz="2400" dirty="0" smtClean="0">
              <a:cs typeface="Arial" charset="0"/>
            </a:endParaRPr>
          </a:p>
          <a:p>
            <a:pPr eaLnBrk="1" hangingPunct="1"/>
            <a:endParaRPr lang="nl-NL" sz="2400" dirty="0" smtClean="0">
              <a:cs typeface="Arial" charset="0"/>
            </a:endParaRPr>
          </a:p>
          <a:p>
            <a:pPr eaLnBrk="1" hangingPunct="1"/>
            <a:r>
              <a:rPr lang="nl-NL" sz="2400" dirty="0" err="1" smtClean="0">
                <a:cs typeface="Arial" charset="0"/>
              </a:rPr>
              <a:t>which</a:t>
            </a:r>
            <a:r>
              <a:rPr lang="nl-NL" sz="2400" dirty="0" smtClean="0">
                <a:cs typeface="Arial" charset="0"/>
              </a:rPr>
              <a:t> </a:t>
            </a:r>
            <a:r>
              <a:rPr lang="nl-NL" sz="2400" dirty="0" err="1" smtClean="0">
                <a:cs typeface="Arial" charset="0"/>
              </a:rPr>
              <a:t>implies</a:t>
            </a:r>
            <a:r>
              <a:rPr lang="nl-NL" sz="2400" dirty="0" smtClean="0">
                <a:cs typeface="Arial" charset="0"/>
              </a:rPr>
              <a:t> </a:t>
            </a:r>
            <a:r>
              <a:rPr lang="nl-NL" sz="2400" dirty="0" err="1" smtClean="0">
                <a:cs typeface="Arial" charset="0"/>
              </a:rPr>
              <a:t>that</a:t>
            </a:r>
            <a:r>
              <a:rPr lang="nl-NL" sz="2400" dirty="0" smtClean="0">
                <a:cs typeface="Arial" charset="0"/>
              </a:rPr>
              <a:t> </a:t>
            </a:r>
            <a:r>
              <a:rPr lang="nl-NL" sz="2400" dirty="0" err="1" smtClean="0">
                <a:cs typeface="Arial" charset="0"/>
              </a:rPr>
              <a:t>equations</a:t>
            </a:r>
            <a:r>
              <a:rPr lang="nl-NL" sz="2400" dirty="0" smtClean="0">
                <a:cs typeface="Arial" charset="0"/>
              </a:rPr>
              <a:t> </a:t>
            </a:r>
            <a:r>
              <a:rPr lang="nl-NL" sz="2400" dirty="0" err="1" smtClean="0">
                <a:cs typeface="Arial" charset="0"/>
              </a:rPr>
              <a:t>like</a:t>
            </a:r>
            <a:r>
              <a:rPr lang="nl-NL" sz="2400" dirty="0" smtClean="0">
                <a:cs typeface="Arial" charset="0"/>
              </a:rPr>
              <a:t>:</a:t>
            </a:r>
            <a:br>
              <a:rPr lang="nl-NL" sz="2400" dirty="0" smtClean="0">
                <a:cs typeface="Arial" charset="0"/>
              </a:rPr>
            </a:br>
            <a:r>
              <a:rPr lang="nl-NL" sz="2400" dirty="0" smtClean="0">
                <a:cs typeface="Arial" charset="0"/>
              </a:rPr>
              <a:t/>
            </a:r>
            <a:br>
              <a:rPr lang="nl-NL" sz="2400" dirty="0" smtClean="0">
                <a:cs typeface="Arial" charset="0"/>
              </a:rPr>
            </a:br>
            <a:r>
              <a:rPr lang="nl-NL" sz="2400" dirty="0" smtClean="0">
                <a:cs typeface="Arial" charset="0"/>
              </a:rPr>
              <a:t/>
            </a:r>
            <a:br>
              <a:rPr lang="nl-NL" sz="2400" dirty="0" smtClean="0">
                <a:cs typeface="Arial" charset="0"/>
              </a:rPr>
            </a:br>
            <a:r>
              <a:rPr lang="nl-NL" sz="2400" dirty="0" smtClean="0">
                <a:cs typeface="Arial" charset="0"/>
              </a:rPr>
              <a:t/>
            </a:r>
            <a:br>
              <a:rPr lang="nl-NL" sz="2400" dirty="0" smtClean="0">
                <a:cs typeface="Arial" charset="0"/>
              </a:rPr>
            </a:br>
            <a:r>
              <a:rPr lang="nl-NL" sz="2400" dirty="0" smtClean="0">
                <a:cs typeface="Arial" charset="0"/>
              </a:rPr>
              <a:t/>
            </a:r>
            <a:br>
              <a:rPr lang="nl-NL" sz="2400" dirty="0" smtClean="0">
                <a:cs typeface="Arial" charset="0"/>
              </a:rPr>
            </a:br>
            <a:r>
              <a:rPr lang="nl-NL" sz="2400" dirty="0" err="1" smtClean="0">
                <a:cs typeface="Arial" charset="0"/>
              </a:rPr>
              <a:t>define</a:t>
            </a:r>
            <a:r>
              <a:rPr lang="nl-NL" sz="2400" dirty="0" smtClean="0">
                <a:cs typeface="Arial" charset="0"/>
              </a:rPr>
              <a:t> a </a:t>
            </a:r>
            <a:r>
              <a:rPr lang="nl-NL" sz="2400" dirty="0" err="1" smtClean="0">
                <a:cs typeface="Arial" charset="0"/>
              </a:rPr>
              <a:t>function</a:t>
            </a:r>
            <a:r>
              <a:rPr lang="nl-NL" sz="2400" dirty="0" smtClean="0">
                <a:cs typeface="Arial" charset="0"/>
              </a:rPr>
              <a:t> </a:t>
            </a:r>
            <a:r>
              <a:rPr lang="nl-NL" sz="2400" dirty="0" err="1" smtClean="0">
                <a:cs typeface="Arial" charset="0"/>
              </a:rPr>
              <a:t>with</a:t>
            </a:r>
            <a:r>
              <a:rPr lang="nl-NL" sz="2400" dirty="0" smtClean="0">
                <a:cs typeface="Arial" charset="0"/>
              </a:rPr>
              <a:t> </a:t>
            </a:r>
            <a:r>
              <a:rPr lang="nl-NL" sz="2400" dirty="0" err="1" smtClean="0">
                <a:cs typeface="Arial" charset="0"/>
              </a:rPr>
              <a:t>exactly</a:t>
            </a:r>
            <a:r>
              <a:rPr lang="nl-NL" sz="2400" dirty="0" smtClean="0">
                <a:cs typeface="Arial" charset="0"/>
              </a:rPr>
              <a:t> </a:t>
            </a:r>
            <a:r>
              <a:rPr lang="nl-NL" sz="2400" dirty="0" err="1" smtClean="0">
                <a:cs typeface="Arial" charset="0"/>
              </a:rPr>
              <a:t>the</a:t>
            </a:r>
            <a:r>
              <a:rPr lang="nl-NL" sz="2400" dirty="0" smtClean="0">
                <a:cs typeface="Arial" charset="0"/>
              </a:rPr>
              <a:t> </a:t>
            </a:r>
            <a:r>
              <a:rPr lang="nl-NL" sz="2400" dirty="0" err="1" smtClean="0">
                <a:cs typeface="Arial" charset="0"/>
              </a:rPr>
              <a:t>above</a:t>
            </a:r>
            <a:r>
              <a:rPr lang="nl-NL" sz="2400" dirty="0" smtClean="0">
                <a:cs typeface="Arial" charset="0"/>
              </a:rPr>
              <a:t> </a:t>
            </a:r>
            <a:r>
              <a:rPr lang="nl-NL" sz="2400" dirty="0" err="1" smtClean="0">
                <a:cs typeface="Arial" charset="0"/>
              </a:rPr>
              <a:t>properties</a:t>
            </a:r>
            <a:r>
              <a:rPr lang="nl-NL" sz="2400" dirty="0" smtClean="0">
                <a:cs typeface="Arial" charset="0"/>
              </a:rPr>
              <a:t>.</a:t>
            </a:r>
          </a:p>
          <a:p>
            <a:pPr eaLnBrk="1" hangingPunct="1"/>
            <a:endParaRPr lang="nl-NL" sz="2400" dirty="0" smtClean="0">
              <a:cs typeface="Arial" charset="0"/>
            </a:endParaRPr>
          </a:p>
        </p:txBody>
      </p:sp>
      <p:sp>
        <p:nvSpPr>
          <p:cNvPr id="6" name="TextBox 5"/>
          <p:cNvSpPr txBox="1"/>
          <p:nvPr/>
        </p:nvSpPr>
        <p:spPr>
          <a:xfrm>
            <a:off x="942975" y="2101850"/>
            <a:ext cx="7378700" cy="12001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marL="0" lvl="1">
              <a:defRPr/>
            </a:pPr>
            <a:r>
              <a:rPr lang="pt-BR" i="1" dirty="0">
                <a:latin typeface="Times New Roman" pitchFamily="18" charset="0"/>
                <a:cs typeface="Times New Roman" pitchFamily="18" charset="0"/>
                <a:sym typeface="Wingdings" pitchFamily="2" charset="2"/>
              </a:rPr>
              <a:t>(</a:t>
            </a:r>
            <a:r>
              <a:rPr lang="pt-BR" dirty="0">
                <a:latin typeface="Times New Roman" pitchFamily="18" charset="0"/>
                <a:cs typeface="Times New Roman" pitchFamily="18" charset="0"/>
                <a:sym typeface="Symbol"/>
              </a:rPr>
              <a:t></a:t>
            </a:r>
            <a:r>
              <a:rPr lang="pt-BR" i="1" dirty="0">
                <a:latin typeface="Times New Roman" pitchFamily="18" charset="0"/>
                <a:cs typeface="Times New Roman" pitchFamily="18" charset="0"/>
                <a:sym typeface="Symbol"/>
              </a:rPr>
              <a:t>e </a:t>
            </a:r>
            <a:r>
              <a:rPr lang="pt-BR" dirty="0">
                <a:latin typeface="Times New Roman" pitchFamily="18" charset="0"/>
                <a:cs typeface="Times New Roman" pitchFamily="18" charset="0"/>
                <a:sym typeface="Symbol"/>
              </a:rPr>
              <a:t></a:t>
            </a:r>
            <a:r>
              <a:rPr lang="pt-BR" i="1" dirty="0">
                <a:latin typeface="Times New Roman" pitchFamily="18" charset="0"/>
                <a:cs typeface="Times New Roman" pitchFamily="18" charset="0"/>
                <a:sym typeface="Wingdings" pitchFamily="2" charset="2"/>
              </a:rPr>
              <a:t>.   </a:t>
            </a:r>
            <a:br>
              <a:rPr lang="pt-BR" i="1" dirty="0">
                <a:latin typeface="Times New Roman" pitchFamily="18" charset="0"/>
                <a:cs typeface="Times New Roman" pitchFamily="18" charset="0"/>
                <a:sym typeface="Wingdings" pitchFamily="2" charset="2"/>
              </a:rPr>
            </a:br>
            <a:r>
              <a:rPr lang="pt-BR" i="1" dirty="0">
                <a:latin typeface="Times New Roman" pitchFamily="18" charset="0"/>
                <a:cs typeface="Times New Roman" pitchFamily="18" charset="0"/>
                <a:sym typeface="Wingdings" pitchFamily="2" charset="2"/>
              </a:rPr>
              <a:t>             (</a:t>
            </a:r>
            <a:r>
              <a:rPr lang="pt-BR" dirty="0">
                <a:latin typeface="Times New Roman" pitchFamily="18" charset="0"/>
                <a:cs typeface="Times New Roman" pitchFamily="18" charset="0"/>
                <a:sym typeface="Symbol"/>
              </a:rPr>
              <a:t></a:t>
            </a:r>
            <a:r>
              <a:rPr lang="pt-BR" i="1" dirty="0">
                <a:latin typeface="Times New Roman" pitchFamily="18" charset="0"/>
                <a:cs typeface="Times New Roman" pitchFamily="18" charset="0"/>
                <a:sym typeface="Wingdings" pitchFamily="2" charset="2"/>
              </a:rPr>
              <a:t>f.   (f  0 = e)    /\      (</a:t>
            </a:r>
            <a:r>
              <a:rPr lang="pt-BR" dirty="0">
                <a:latin typeface="Times New Roman" pitchFamily="18" charset="0"/>
                <a:cs typeface="Times New Roman" pitchFamily="18" charset="0"/>
                <a:sym typeface="Symbol"/>
              </a:rPr>
              <a:t></a:t>
            </a:r>
            <a:r>
              <a:rPr lang="pt-BR" i="1" dirty="0">
                <a:latin typeface="Times New Roman" pitchFamily="18" charset="0"/>
                <a:cs typeface="Times New Roman" pitchFamily="18" charset="0"/>
                <a:sym typeface="Symbol"/>
              </a:rPr>
              <a:t>n</a:t>
            </a:r>
            <a:r>
              <a:rPr lang="pt-BR" i="1" dirty="0">
                <a:latin typeface="Times New Roman" pitchFamily="18" charset="0"/>
                <a:cs typeface="Times New Roman" pitchFamily="18" charset="0"/>
                <a:sym typeface="Wingdings" pitchFamily="2" charset="2"/>
              </a:rPr>
              <a:t>. f (SUC n) =  n </a:t>
            </a:r>
            <a:r>
              <a:rPr lang="pt-BR" dirty="0">
                <a:latin typeface="Times New Roman" pitchFamily="18" charset="0"/>
                <a:cs typeface="Times New Roman" pitchFamily="18" charset="0"/>
                <a:sym typeface="Symbol"/>
              </a:rPr>
              <a:t></a:t>
            </a:r>
            <a:r>
              <a:rPr lang="pt-BR" i="1" dirty="0">
                <a:latin typeface="Times New Roman" pitchFamily="18" charset="0"/>
                <a:cs typeface="Times New Roman" pitchFamily="18" charset="0"/>
                <a:sym typeface="Wingdings" pitchFamily="2" charset="2"/>
              </a:rPr>
              <a:t>  (f n))</a:t>
            </a:r>
          </a:p>
          <a:p>
            <a:pPr marL="0" lvl="1">
              <a:defRPr/>
            </a:pPr>
            <a:r>
              <a:rPr lang="pt-BR" i="1" dirty="0">
                <a:latin typeface="Times New Roman" pitchFamily="18" charset="0"/>
                <a:cs typeface="Times New Roman" pitchFamily="18" charset="0"/>
                <a:sym typeface="Wingdings" pitchFamily="2" charset="2"/>
              </a:rPr>
              <a:t>)</a:t>
            </a:r>
            <a:endParaRPr lang="en-US" i="1" dirty="0">
              <a:latin typeface="Times New Roman" pitchFamily="18" charset="0"/>
              <a:cs typeface="Times New Roman" pitchFamily="18" charset="0"/>
              <a:sym typeface="Wingdings" pitchFamily="2" charset="2"/>
            </a:endParaRPr>
          </a:p>
        </p:txBody>
      </p:sp>
      <p:sp>
        <p:nvSpPr>
          <p:cNvPr id="7" name="TextBox 6"/>
          <p:cNvSpPr txBox="1"/>
          <p:nvPr/>
        </p:nvSpPr>
        <p:spPr>
          <a:xfrm>
            <a:off x="1362075" y="4786313"/>
            <a:ext cx="3721100" cy="83026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nl-NL" i="1" dirty="0">
                <a:latin typeface="Times New Roman" pitchFamily="18" charset="0"/>
                <a:cs typeface="Times New Roman" pitchFamily="18" charset="0"/>
              </a:rPr>
              <a:t>sum 0 = 0</a:t>
            </a:r>
          </a:p>
          <a:p>
            <a:pPr>
              <a:defRPr/>
            </a:pPr>
            <a:r>
              <a:rPr lang="nl-NL" i="1" dirty="0">
                <a:latin typeface="Times New Roman" pitchFamily="18" charset="0"/>
                <a:cs typeface="Times New Roman" pitchFamily="18" charset="0"/>
              </a:rPr>
              <a:t>sum (SUC n)  =  n + (sum n)</a:t>
            </a:r>
          </a:p>
        </p:txBody>
      </p:sp>
      <p:sp>
        <p:nvSpPr>
          <p:cNvPr id="8" name="Tijdelijke aanduiding voor dianummer 7"/>
          <p:cNvSpPr>
            <a:spLocks noGrp="1"/>
          </p:cNvSpPr>
          <p:nvPr>
            <p:ph type="sldNum" sz="quarter" idx="12"/>
          </p:nvPr>
        </p:nvSpPr>
        <p:spPr/>
        <p:txBody>
          <a:bodyPr/>
          <a:lstStyle/>
          <a:p>
            <a:pPr>
              <a:defRPr/>
            </a:pPr>
            <a:fld id="{206E417C-C1CB-4D9D-8EC7-32DDD7956AE4}" type="slidenum">
              <a:rPr lang="en-US"/>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00063" y="274638"/>
            <a:ext cx="8358187" cy="796925"/>
          </a:xfrm>
        </p:spPr>
        <p:txBody>
          <a:bodyPr/>
          <a:lstStyle/>
          <a:p>
            <a:pPr eaLnBrk="1" hangingPunct="1"/>
            <a:r>
              <a:rPr lang="nl-NL" smtClean="0">
                <a:cs typeface="Arial" charset="0"/>
              </a:rPr>
              <a:t>But ...</a:t>
            </a:r>
          </a:p>
        </p:txBody>
      </p:sp>
      <p:sp>
        <p:nvSpPr>
          <p:cNvPr id="46083" name="Content Placeholder 2"/>
          <p:cNvSpPr>
            <a:spLocks noGrp="1"/>
          </p:cNvSpPr>
          <p:nvPr>
            <p:ph sz="quarter" idx="1"/>
          </p:nvPr>
        </p:nvSpPr>
        <p:spPr>
          <a:xfrm>
            <a:off x="500063" y="1244600"/>
            <a:ext cx="8358187" cy="4775200"/>
          </a:xfrm>
        </p:spPr>
        <p:txBody>
          <a:bodyPr/>
          <a:lstStyle/>
          <a:p>
            <a:pPr eaLnBrk="1" hangingPunct="1"/>
            <a:r>
              <a:rPr lang="en-US" sz="2400" dirty="0" smtClean="0">
                <a:latin typeface="Times New Roman" pitchFamily="18" charset="0"/>
                <a:cs typeface="Times New Roman" pitchFamily="18" charset="0"/>
              </a:rPr>
              <a:t>Just adding axioms can be dangerous. If they’re inconsistent (contradicting) the whole HOL logic will break down.</a:t>
            </a:r>
          </a:p>
          <a:p>
            <a:pPr eaLnBrk="1" hangingPunct="1"/>
            <a:endParaRPr lang="en-US" sz="2400" dirty="0" smtClean="0">
              <a:latin typeface="Times New Roman" pitchFamily="18" charset="0"/>
              <a:cs typeface="Times New Roman" pitchFamily="18" charset="0"/>
            </a:endParaRPr>
          </a:p>
          <a:p>
            <a:pPr eaLnBrk="1" hangingPunct="1"/>
            <a:r>
              <a:rPr lang="en-US" sz="2400" dirty="0" smtClean="0">
                <a:latin typeface="Times New Roman" pitchFamily="18" charset="0"/>
                <a:cs typeface="Times New Roman" pitchFamily="18" charset="0"/>
              </a:rPr>
              <a:t>Contradicting type axioms imply that your type </a:t>
            </a:r>
            <a:r>
              <a:rPr lang="en-US" sz="2400" dirty="0" smtClean="0">
                <a:latin typeface="Times New Roman" pitchFamily="18" charset="0"/>
                <a:cs typeface="Times New Roman" pitchFamily="18" charset="0"/>
                <a:sym typeface="Symbol" pitchFamily="18" charset="2"/>
              </a:rPr>
              <a:t> </a:t>
            </a:r>
            <a:r>
              <a:rPr lang="en-US" sz="2400" dirty="0" smtClean="0">
                <a:latin typeface="Times New Roman" pitchFamily="18" charset="0"/>
                <a:cs typeface="Times New Roman" pitchFamily="18" charset="0"/>
              </a:rPr>
              <a:t>is actually empty. So, e.g. </a:t>
            </a:r>
            <a:r>
              <a:rPr lang="en-US" sz="2400" dirty="0" smtClean="0">
                <a:latin typeface="Times New Roman" pitchFamily="18" charset="0"/>
                <a:cs typeface="Times New Roman" pitchFamily="18" charset="0"/>
                <a:sym typeface="Symbol" pitchFamily="18" charset="2"/>
              </a:rPr>
              <a:t>-reduction should </a:t>
            </a:r>
            <a:r>
              <a:rPr lang="en-US" sz="2400" u="sng" dirty="0" smtClean="0">
                <a:latin typeface="Times New Roman" pitchFamily="18" charset="0"/>
                <a:cs typeface="Times New Roman" pitchFamily="18" charset="0"/>
                <a:sym typeface="Symbol" pitchFamily="18" charset="2"/>
              </a:rPr>
              <a:t>not</a:t>
            </a:r>
            <a:r>
              <a:rPr lang="en-US" sz="2400" dirty="0" smtClean="0">
                <a:latin typeface="Times New Roman" pitchFamily="18" charset="0"/>
                <a:cs typeface="Times New Roman" pitchFamily="18" charset="0"/>
                <a:sym typeface="Symbol" pitchFamily="18" charset="2"/>
              </a:rPr>
              <a:t> be possible:</a:t>
            </a:r>
            <a:br>
              <a:rPr lang="en-US" sz="2400" dirty="0" smtClean="0">
                <a:latin typeface="Times New Roman" pitchFamily="18" charset="0"/>
                <a:cs typeface="Times New Roman" pitchFamily="18" charset="0"/>
                <a:sym typeface="Symbol" pitchFamily="18" charset="2"/>
              </a:rPr>
            </a:br>
            <a:r>
              <a:rPr lang="en-US" sz="2400" dirty="0" smtClean="0">
                <a:latin typeface="Times New Roman" pitchFamily="18" charset="0"/>
                <a:cs typeface="Times New Roman" pitchFamily="18" charset="0"/>
                <a:sym typeface="Symbol" pitchFamily="18" charset="2"/>
              </a:rPr>
              <a:t/>
            </a:r>
            <a:br>
              <a:rPr lang="en-US" sz="2400" dirty="0" smtClean="0">
                <a:latin typeface="Times New Roman" pitchFamily="18" charset="0"/>
                <a:cs typeface="Times New Roman" pitchFamily="18" charset="0"/>
                <a:sym typeface="Symbol" pitchFamily="18" charset="2"/>
              </a:rPr>
            </a:br>
            <a:r>
              <a:rPr lang="en-US" sz="2400" dirty="0" smtClean="0">
                <a:latin typeface="Times New Roman" pitchFamily="18" charset="0"/>
                <a:cs typeface="Times New Roman" pitchFamily="18" charset="0"/>
                <a:sym typeface="Symbol" pitchFamily="18" charset="2"/>
              </a:rPr>
              <a:t>       </a:t>
            </a:r>
            <a:r>
              <a:rPr lang="en-US" sz="2400" i="1" dirty="0" smtClean="0">
                <a:latin typeface="Times New Roman" pitchFamily="18" charset="0"/>
                <a:cs typeface="Times New Roman" pitchFamily="18" charset="0"/>
                <a:sym typeface="Symbol" pitchFamily="18" charset="2"/>
              </a:rPr>
              <a:t>|-  (x:.  P)  e   =   P[e/x]</a:t>
            </a:r>
            <a:r>
              <a:rPr lang="en-US" sz="2400" dirty="0" smtClean="0">
                <a:latin typeface="Times New Roman" pitchFamily="18" charset="0"/>
                <a:cs typeface="Times New Roman" pitchFamily="18" charset="0"/>
                <a:sym typeface="Symbol" pitchFamily="18" charset="2"/>
              </a:rPr>
              <a:t/>
            </a:r>
            <a:br>
              <a:rPr lang="en-US" sz="2400" dirty="0" smtClean="0">
                <a:latin typeface="Times New Roman" pitchFamily="18" charset="0"/>
                <a:cs typeface="Times New Roman" pitchFamily="18" charset="0"/>
                <a:sym typeface="Symbol" pitchFamily="18" charset="2"/>
              </a:rPr>
            </a:br>
            <a:r>
              <a:rPr lang="en-US" sz="2400" dirty="0" smtClean="0">
                <a:latin typeface="Times New Roman" pitchFamily="18" charset="0"/>
                <a:cs typeface="Times New Roman" pitchFamily="18" charset="0"/>
                <a:sym typeface="Symbol" pitchFamily="18" charset="2"/>
              </a:rPr>
              <a:t/>
            </a:r>
            <a:br>
              <a:rPr lang="en-US" sz="2400" dirty="0" smtClean="0">
                <a:latin typeface="Times New Roman" pitchFamily="18" charset="0"/>
                <a:cs typeface="Times New Roman" pitchFamily="18" charset="0"/>
                <a:sym typeface="Symbol" pitchFamily="18" charset="2"/>
              </a:rPr>
            </a:br>
            <a:r>
              <a:rPr lang="en-US" sz="2400" dirty="0" smtClean="0">
                <a:latin typeface="Times New Roman" pitchFamily="18" charset="0"/>
                <a:cs typeface="Times New Roman" pitchFamily="18" charset="0"/>
                <a:sym typeface="Symbol" pitchFamily="18" charset="2"/>
              </a:rPr>
              <a:t>However HOL assumes types to be non-empty; its -reduction will always succeed.</a:t>
            </a:r>
          </a:p>
          <a:p>
            <a:pPr eaLnBrk="1" hangingPunct="1"/>
            <a:endParaRPr lang="nl-NL" sz="2400" dirty="0" smtClean="0">
              <a:cs typeface="Arial" charset="0"/>
            </a:endParaRPr>
          </a:p>
        </p:txBody>
      </p:sp>
      <p:sp>
        <p:nvSpPr>
          <p:cNvPr id="5" name="Tijdelijke aanduiding voor dianummer 4"/>
          <p:cNvSpPr>
            <a:spLocks noGrp="1"/>
          </p:cNvSpPr>
          <p:nvPr>
            <p:ph type="sldNum" sz="quarter" idx="12"/>
          </p:nvPr>
        </p:nvSpPr>
        <p:spPr/>
        <p:txBody>
          <a:bodyPr/>
          <a:lstStyle/>
          <a:p>
            <a:pPr>
              <a:defRPr/>
            </a:pPr>
            <a:fld id="{AE0C4082-7226-4932-B6FB-22F8A52FD498}" type="slidenum">
              <a:rPr lang="en-US"/>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500063" y="274638"/>
            <a:ext cx="8358187" cy="796925"/>
          </a:xfrm>
        </p:spPr>
        <p:txBody>
          <a:bodyPr/>
          <a:lstStyle/>
          <a:p>
            <a:pPr eaLnBrk="1" hangingPunct="1"/>
            <a:r>
              <a:rPr lang="en-US" smtClean="0">
                <a:cs typeface="Arial" charset="0"/>
              </a:rPr>
              <a:t>Definitional extension</a:t>
            </a:r>
          </a:p>
        </p:txBody>
      </p:sp>
      <p:sp>
        <p:nvSpPr>
          <p:cNvPr id="47107" name="Content Placeholder 2"/>
          <p:cNvSpPr>
            <a:spLocks noGrp="1"/>
          </p:cNvSpPr>
          <p:nvPr>
            <p:ph sz="quarter" idx="1"/>
          </p:nvPr>
        </p:nvSpPr>
        <p:spPr>
          <a:xfrm>
            <a:off x="500063" y="1447800"/>
            <a:ext cx="8358187" cy="4572000"/>
          </a:xfrm>
        </p:spPr>
        <p:txBody>
          <a:bodyPr/>
          <a:lstStyle/>
          <a:p>
            <a:pPr eaLnBrk="1" hangingPunct="1"/>
            <a:r>
              <a:rPr lang="en-US" sz="2400" smtClean="0">
                <a:cs typeface="Arial" charset="0"/>
              </a:rPr>
              <a:t>A safer way is to define a ‘bijection’ between your new type and an existing type.</a:t>
            </a:r>
          </a:p>
          <a:p>
            <a:pPr eaLnBrk="1" hangingPunct="1"/>
            <a:r>
              <a:rPr lang="en-US" sz="2400" smtClean="0">
                <a:cs typeface="Arial" charset="0"/>
              </a:rPr>
              <a:t>At the moment the only candidate is “ind” (“bool” would be too small </a:t>
            </a:r>
            <a:r>
              <a:rPr lang="en-US" sz="2400" smtClean="0">
                <a:cs typeface="Arial" charset="0"/>
                <a:sym typeface="Wingdings" pitchFamily="2" charset="2"/>
              </a:rPr>
              <a:t> ).</a:t>
            </a:r>
            <a:endParaRPr lang="en-US" sz="2400" smtClean="0">
              <a:cs typeface="Arial" charset="0"/>
            </a:endParaRPr>
          </a:p>
          <a:p>
            <a:pPr eaLnBrk="1" hangingPunct="1"/>
            <a:endParaRPr lang="en-US" sz="2400" smtClean="0">
              <a:cs typeface="Arial" charset="0"/>
            </a:endParaRPr>
          </a:p>
          <a:p>
            <a:pPr eaLnBrk="1" hangingPunct="1"/>
            <a:endParaRPr lang="en-US" sz="2400" smtClean="0">
              <a:cs typeface="Arial" charset="0"/>
            </a:endParaRPr>
          </a:p>
          <a:p>
            <a:pPr eaLnBrk="1" hangingPunct="1"/>
            <a:endParaRPr lang="en-US" sz="2400" smtClean="0">
              <a:cs typeface="Arial" charset="0"/>
            </a:endParaRPr>
          </a:p>
          <a:p>
            <a:pPr eaLnBrk="1" hangingPunct="1"/>
            <a:endParaRPr lang="en-US" sz="2400" smtClean="0">
              <a:cs typeface="Arial" charset="0"/>
            </a:endParaRPr>
          </a:p>
          <a:p>
            <a:pPr eaLnBrk="1" hangingPunct="1"/>
            <a:endParaRPr lang="en-US" sz="2400" smtClean="0">
              <a:cs typeface="Arial" charset="0"/>
            </a:endParaRPr>
          </a:p>
          <a:p>
            <a:pPr eaLnBrk="1" hangingPunct="1"/>
            <a:endParaRPr lang="en-US" sz="2400" smtClean="0">
              <a:cs typeface="Arial" charset="0"/>
            </a:endParaRPr>
          </a:p>
          <a:p>
            <a:pPr eaLnBrk="1" hangingPunct="1"/>
            <a:r>
              <a:rPr lang="en-US" sz="2400" smtClean="0">
                <a:cs typeface="Arial" charset="0"/>
              </a:rPr>
              <a:t>Now try to prove the type axioms from this bijection </a:t>
            </a:r>
            <a:r>
              <a:rPr lang="en-US" sz="2400" smtClean="0">
                <a:cs typeface="Arial" charset="0"/>
                <a:sym typeface="Symbol" pitchFamily="18" charset="2"/>
              </a:rPr>
              <a:t> s</a:t>
            </a:r>
            <a:r>
              <a:rPr lang="en-US" sz="2400" smtClean="0">
                <a:cs typeface="Arial" charset="0"/>
              </a:rPr>
              <a:t>afer!</a:t>
            </a:r>
          </a:p>
        </p:txBody>
      </p:sp>
      <p:sp>
        <p:nvSpPr>
          <p:cNvPr id="5" name="Oval 4"/>
          <p:cNvSpPr/>
          <p:nvPr/>
        </p:nvSpPr>
        <p:spPr>
          <a:xfrm>
            <a:off x="1882775" y="3406775"/>
            <a:ext cx="990600" cy="18399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i="1" dirty="0">
                <a:latin typeface="Times New Roman" pitchFamily="18" charset="0"/>
                <a:cs typeface="Times New Roman" pitchFamily="18" charset="0"/>
              </a:rPr>
              <a:t>num</a:t>
            </a:r>
          </a:p>
        </p:txBody>
      </p:sp>
      <p:sp>
        <p:nvSpPr>
          <p:cNvPr id="6" name="Oval 5"/>
          <p:cNvSpPr/>
          <p:nvPr/>
        </p:nvSpPr>
        <p:spPr>
          <a:xfrm>
            <a:off x="4321175" y="2709863"/>
            <a:ext cx="1274763" cy="288607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dirty="0"/>
          </a:p>
        </p:txBody>
      </p:sp>
      <p:sp>
        <p:nvSpPr>
          <p:cNvPr id="7" name="Oval 6"/>
          <p:cNvSpPr/>
          <p:nvPr/>
        </p:nvSpPr>
        <p:spPr>
          <a:xfrm>
            <a:off x="4408488" y="3690938"/>
            <a:ext cx="1089025" cy="1697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latin typeface="Times New Roman" pitchFamily="18" charset="0"/>
                <a:cs typeface="Times New Roman" pitchFamily="18" charset="0"/>
                <a:sym typeface="Symbol"/>
              </a:rPr>
              <a:t></a:t>
            </a:r>
            <a:endParaRPr lang="en-US" sz="1800" dirty="0">
              <a:latin typeface="Times New Roman" pitchFamily="18" charset="0"/>
              <a:cs typeface="Times New Roman" pitchFamily="18" charset="0"/>
            </a:endParaRPr>
          </a:p>
        </p:txBody>
      </p:sp>
      <p:cxnSp>
        <p:nvCxnSpPr>
          <p:cNvPr id="9" name="Straight Arrow Connector 8"/>
          <p:cNvCxnSpPr/>
          <p:nvPr/>
        </p:nvCxnSpPr>
        <p:spPr>
          <a:xfrm>
            <a:off x="2579688" y="4767263"/>
            <a:ext cx="2209800" cy="16351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rot="10800000">
            <a:off x="2471738" y="3951288"/>
            <a:ext cx="2295525" cy="20637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113" name="TextBox 11"/>
          <p:cNvSpPr txBox="1">
            <a:spLocks noChangeArrowheads="1"/>
          </p:cNvSpPr>
          <p:nvPr/>
        </p:nvSpPr>
        <p:spPr bwMode="auto">
          <a:xfrm>
            <a:off x="3287713" y="4811713"/>
            <a:ext cx="655637" cy="400050"/>
          </a:xfrm>
          <a:prstGeom prst="rect">
            <a:avLst/>
          </a:prstGeom>
          <a:noFill/>
          <a:ln w="9525">
            <a:noFill/>
            <a:miter lim="800000"/>
            <a:headEnd/>
            <a:tailEnd/>
          </a:ln>
        </p:spPr>
        <p:txBody>
          <a:bodyPr wrap="none">
            <a:spAutoFit/>
          </a:bodyPr>
          <a:lstStyle/>
          <a:p>
            <a:r>
              <a:rPr lang="en-US" sz="2000" i="1"/>
              <a:t>REP</a:t>
            </a:r>
          </a:p>
        </p:txBody>
      </p:sp>
      <p:sp>
        <p:nvSpPr>
          <p:cNvPr id="47114" name="TextBox 12"/>
          <p:cNvSpPr txBox="1">
            <a:spLocks noChangeArrowheads="1"/>
          </p:cNvSpPr>
          <p:nvPr/>
        </p:nvSpPr>
        <p:spPr bwMode="auto">
          <a:xfrm>
            <a:off x="3233738" y="3624263"/>
            <a:ext cx="627062" cy="400050"/>
          </a:xfrm>
          <a:prstGeom prst="rect">
            <a:avLst/>
          </a:prstGeom>
          <a:noFill/>
          <a:ln w="9525">
            <a:noFill/>
            <a:miter lim="800000"/>
            <a:headEnd/>
            <a:tailEnd/>
          </a:ln>
        </p:spPr>
        <p:txBody>
          <a:bodyPr wrap="none">
            <a:spAutoFit/>
          </a:bodyPr>
          <a:lstStyle/>
          <a:p>
            <a:r>
              <a:rPr lang="en-US" sz="2000" i="1"/>
              <a:t>ABS</a:t>
            </a:r>
          </a:p>
        </p:txBody>
      </p:sp>
      <p:sp>
        <p:nvSpPr>
          <p:cNvPr id="47115" name="TextBox 13"/>
          <p:cNvSpPr txBox="1">
            <a:spLocks noChangeArrowheads="1"/>
          </p:cNvSpPr>
          <p:nvPr/>
        </p:nvSpPr>
        <p:spPr bwMode="auto">
          <a:xfrm>
            <a:off x="4670425" y="2862263"/>
            <a:ext cx="576263" cy="461962"/>
          </a:xfrm>
          <a:prstGeom prst="rect">
            <a:avLst/>
          </a:prstGeom>
          <a:noFill/>
          <a:ln w="9525">
            <a:noFill/>
            <a:miter lim="800000"/>
            <a:headEnd/>
            <a:tailEnd/>
          </a:ln>
        </p:spPr>
        <p:txBody>
          <a:bodyPr wrap="none">
            <a:spAutoFit/>
          </a:bodyPr>
          <a:lstStyle/>
          <a:p>
            <a:r>
              <a:rPr lang="en-US" i="1">
                <a:solidFill>
                  <a:schemeClr val="bg1"/>
                </a:solidFill>
              </a:rPr>
              <a:t>ind</a:t>
            </a:r>
          </a:p>
        </p:txBody>
      </p:sp>
      <p:sp>
        <p:nvSpPr>
          <p:cNvPr id="13" name="Tijdelijke aanduiding voor dianummer 12"/>
          <p:cNvSpPr>
            <a:spLocks noGrp="1"/>
          </p:cNvSpPr>
          <p:nvPr>
            <p:ph type="sldNum" sz="quarter" idx="12"/>
          </p:nvPr>
        </p:nvSpPr>
        <p:spPr/>
        <p:txBody>
          <a:bodyPr/>
          <a:lstStyle/>
          <a:p>
            <a:pPr>
              <a:defRPr/>
            </a:pPr>
            <a:fld id="{34CF4C62-D19E-4EF9-A4B5-3A5A6F20B1B9}" type="slidenum">
              <a:rPr lang="en-US"/>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500063" y="274638"/>
            <a:ext cx="8358187" cy="796925"/>
          </a:xfrm>
        </p:spPr>
        <p:txBody>
          <a:bodyPr/>
          <a:lstStyle/>
          <a:p>
            <a:pPr eaLnBrk="1" hangingPunct="1"/>
            <a:r>
              <a:rPr lang="en-US" smtClean="0">
                <a:cs typeface="Arial" charset="0"/>
                <a:sym typeface="Symbol" pitchFamily="18" charset="2"/>
              </a:rPr>
              <a:t>First characterize the </a:t>
            </a:r>
            <a:r>
              <a:rPr lang="en-US" smtClean="0">
                <a:cs typeface="Arial" charset="0"/>
              </a:rPr>
              <a:t> part…</a:t>
            </a:r>
          </a:p>
        </p:txBody>
      </p:sp>
      <p:sp>
        <p:nvSpPr>
          <p:cNvPr id="48131" name="Content Placeholder 2"/>
          <p:cNvSpPr>
            <a:spLocks noGrp="1"/>
          </p:cNvSpPr>
          <p:nvPr>
            <p:ph sz="quarter" idx="1"/>
          </p:nvPr>
        </p:nvSpPr>
        <p:spPr>
          <a:xfrm>
            <a:off x="301625" y="1378117"/>
            <a:ext cx="8621713" cy="5262563"/>
          </a:xfrm>
        </p:spPr>
        <p:txBody>
          <a:bodyPr/>
          <a:lstStyle/>
          <a:p>
            <a:pPr eaLnBrk="1" hangingPunct="1"/>
            <a:r>
              <a:rPr lang="en-US" sz="2400" dirty="0" smtClean="0">
                <a:cs typeface="Arial" charset="0"/>
              </a:rPr>
              <a:t>First, define </a:t>
            </a:r>
            <a:r>
              <a:rPr lang="en-US" sz="2400" dirty="0" err="1" smtClean="0">
                <a:cs typeface="Arial" charset="0"/>
              </a:rPr>
              <a:t>σ</a:t>
            </a:r>
            <a:r>
              <a:rPr lang="en-US" sz="2400" dirty="0" smtClean="0">
                <a:cs typeface="Arial" charset="0"/>
              </a:rPr>
              <a:t> as the function </a:t>
            </a:r>
            <a:r>
              <a:rPr lang="en-US" sz="2400" dirty="0" err="1" smtClean="0">
                <a:cs typeface="Arial" charset="0"/>
              </a:rPr>
              <a:t>f:ind</a:t>
            </a:r>
            <a:r>
              <a:rPr lang="en-US" sz="2400" dirty="0" err="1" smtClean="0">
                <a:cs typeface="Arial" charset="0"/>
                <a:sym typeface="Symbol" pitchFamily="18" charset="2"/>
              </a:rPr>
              <a:t>ind</a:t>
            </a:r>
            <a:r>
              <a:rPr lang="en-US" sz="2400" dirty="0" smtClean="0">
                <a:cs typeface="Arial" charset="0"/>
                <a:sym typeface="Symbol" pitchFamily="18" charset="2"/>
              </a:rPr>
              <a:t> that INFINITY_AX says to exist. </a:t>
            </a:r>
            <a:r>
              <a:rPr lang="en-US" sz="2400" dirty="0">
                <a:cs typeface="Arial" charset="0"/>
                <a:sym typeface="Symbol" pitchFamily="18" charset="2"/>
              </a:rPr>
              <a:t>S</a:t>
            </a:r>
            <a:r>
              <a:rPr lang="en-US" sz="2400" dirty="0" smtClean="0">
                <a:cs typeface="Arial" charset="0"/>
                <a:sym typeface="Symbol" pitchFamily="18" charset="2"/>
              </a:rPr>
              <a:t>o, f satisfies:</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t>
            </a:r>
          </a:p>
          <a:p>
            <a:pPr eaLnBrk="1" hangingPunct="1"/>
            <a:endParaRPr lang="en-US" sz="2400" dirty="0" smtClean="0">
              <a:cs typeface="Arial" charset="0"/>
            </a:endParaRPr>
          </a:p>
          <a:p>
            <a:pPr eaLnBrk="1" hangingPunct="1"/>
            <a:r>
              <a:rPr lang="en-US" sz="2400" dirty="0" smtClean="0">
                <a:cs typeface="Arial" charset="0"/>
              </a:rPr>
              <a:t>Take</a:t>
            </a:r>
            <a:r>
              <a:rPr lang="en-US" sz="2400" i="1" dirty="0" smtClean="0">
                <a:cs typeface="Arial" charset="0"/>
              </a:rPr>
              <a:t> </a:t>
            </a:r>
            <a:r>
              <a:rPr lang="en-US" sz="2400" dirty="0" err="1">
                <a:cs typeface="Arial" charset="0"/>
              </a:rPr>
              <a:t>σ</a:t>
            </a:r>
            <a:r>
              <a:rPr lang="en-US" sz="2400" i="1" dirty="0" smtClean="0">
                <a:cs typeface="Arial" charset="0"/>
              </a:rPr>
              <a:t> </a:t>
            </a:r>
            <a:r>
              <a:rPr lang="en-US" sz="2400" dirty="0" smtClean="0">
                <a:cs typeface="Arial" charset="0"/>
              </a:rPr>
              <a:t> is “the model” of SUC at the </a:t>
            </a:r>
            <a:r>
              <a:rPr lang="en-US" sz="2400" dirty="0" err="1" smtClean="0">
                <a:cs typeface="Arial" charset="0"/>
              </a:rPr>
              <a:t>ind</a:t>
            </a:r>
            <a:r>
              <a:rPr lang="en-US" sz="2400" dirty="0" smtClean="0">
                <a:cs typeface="Arial" charset="0"/>
              </a:rPr>
              <a:t>-side. </a:t>
            </a:r>
          </a:p>
          <a:p>
            <a:pPr eaLnBrk="1" hangingPunct="1"/>
            <a:r>
              <a:rPr lang="en-US" sz="2400" dirty="0" smtClean="0">
                <a:cs typeface="Arial" charset="0"/>
              </a:rPr>
              <a:t>Similarly, model 0</a:t>
            </a:r>
            <a:r>
              <a:rPr lang="en-US" sz="2400" dirty="0">
                <a:cs typeface="Arial" charset="0"/>
              </a:rPr>
              <a:t> </a:t>
            </a:r>
            <a:r>
              <a:rPr lang="en-US" sz="2400" dirty="0" smtClean="0">
                <a:cs typeface="Arial" charset="0"/>
              </a:rPr>
              <a:t>by Z, defined by:</a:t>
            </a:r>
          </a:p>
          <a:p>
            <a:pPr eaLnBrk="1" hangingPunct="1"/>
            <a:endParaRPr lang="en-US" sz="2400" dirty="0" smtClean="0">
              <a:cs typeface="Arial" charset="0"/>
            </a:endParaRPr>
          </a:p>
          <a:p>
            <a:pPr eaLnBrk="1" hangingPunct="1"/>
            <a:endParaRPr lang="en-US" sz="2400" dirty="0" smtClean="0">
              <a:cs typeface="Arial" charset="0"/>
            </a:endParaRPr>
          </a:p>
        </p:txBody>
      </p:sp>
      <p:sp>
        <p:nvSpPr>
          <p:cNvPr id="7" name="TextBox 6"/>
          <p:cNvSpPr txBox="1"/>
          <p:nvPr/>
        </p:nvSpPr>
        <p:spPr>
          <a:xfrm>
            <a:off x="1259303" y="2427935"/>
            <a:ext cx="3739357"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i="1" dirty="0">
                <a:latin typeface="Times New Roman" pitchFamily="18" charset="0"/>
                <a:cs typeface="Times New Roman" pitchFamily="18" charset="0"/>
              </a:rPr>
              <a:t>ONE_ONE  f    /\   ~ONTO  f</a:t>
            </a:r>
          </a:p>
        </p:txBody>
      </p:sp>
      <p:sp>
        <p:nvSpPr>
          <p:cNvPr id="8" name="TextBox 7"/>
          <p:cNvSpPr txBox="1"/>
          <p:nvPr/>
        </p:nvSpPr>
        <p:spPr>
          <a:xfrm>
            <a:off x="1204158" y="4513555"/>
            <a:ext cx="3938899"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i="1" dirty="0">
                <a:latin typeface="Times New Roman" pitchFamily="18" charset="0"/>
                <a:cs typeface="Times New Roman" pitchFamily="18" charset="0"/>
                <a:sym typeface="Wingdings" pitchFamily="2" charset="2"/>
              </a:rPr>
              <a:t>Z</a:t>
            </a:r>
            <a:r>
              <a:rPr lang="en-US" i="1" dirty="0" smtClean="0">
                <a:latin typeface="Times New Roman" pitchFamily="18" charset="0"/>
                <a:cs typeface="Times New Roman" pitchFamily="18" charset="0"/>
                <a:sym typeface="Wingdings" pitchFamily="2" charset="2"/>
              </a:rPr>
              <a:t> </a:t>
            </a:r>
            <a:r>
              <a:rPr lang="en-US" i="1" dirty="0">
                <a:latin typeface="Times New Roman" pitchFamily="18" charset="0"/>
                <a:cs typeface="Times New Roman" pitchFamily="18" charset="0"/>
                <a:sym typeface="Wingdings" pitchFamily="2" charset="2"/>
              </a:rPr>
              <a:t>= @</a:t>
            </a:r>
            <a:r>
              <a:rPr lang="en-US" dirty="0">
                <a:latin typeface="Times New Roman" pitchFamily="18" charset="0"/>
                <a:cs typeface="Times New Roman" pitchFamily="18" charset="0"/>
                <a:sym typeface="Wingdings" pitchFamily="2" charset="2"/>
              </a:rPr>
              <a:t>(</a:t>
            </a:r>
            <a:r>
              <a:rPr lang="en-US" i="1"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Wingdings" pitchFamily="2" charset="2"/>
              </a:rPr>
              <a:t>z:ind. ~</a:t>
            </a:r>
            <a:r>
              <a:rPr lang="en-US" dirty="0">
                <a:latin typeface="Times New Roman" pitchFamily="18" charset="0"/>
                <a:cs typeface="Times New Roman" pitchFamily="18" charset="0"/>
                <a:sym typeface="Wingdings" pitchFamily="2" charset="2"/>
              </a:rPr>
              <a:t>(</a:t>
            </a:r>
            <a:r>
              <a:rPr lang="en-US" i="1" dirty="0" smtClean="0">
                <a:latin typeface="Times New Roman" pitchFamily="18" charset="0"/>
                <a:cs typeface="Times New Roman" pitchFamily="18" charset="0"/>
                <a:sym typeface="Symbol"/>
              </a:rPr>
              <a:t> </a:t>
            </a:r>
            <a:r>
              <a:rPr lang="en-US" i="1" dirty="0" smtClean="0">
                <a:latin typeface="Times New Roman" pitchFamily="18" charset="0"/>
                <a:cs typeface="Times New Roman" pitchFamily="18" charset="0"/>
                <a:sym typeface="Wingdings" pitchFamily="2" charset="2"/>
              </a:rPr>
              <a:t>x</a:t>
            </a:r>
            <a:r>
              <a:rPr lang="en-US" i="1" dirty="0">
                <a:latin typeface="Times New Roman" pitchFamily="18" charset="0"/>
                <a:cs typeface="Times New Roman" pitchFamily="18" charset="0"/>
                <a:sym typeface="Wingdings" pitchFamily="2" charset="2"/>
              </a:rPr>
              <a:t>. z = </a:t>
            </a:r>
            <a:r>
              <a:rPr lang="en-US" dirty="0" err="1">
                <a:cs typeface="Arial" charset="0"/>
              </a:rPr>
              <a:t>σ</a:t>
            </a:r>
            <a:r>
              <a:rPr lang="en-US" i="1" dirty="0" smtClean="0">
                <a:latin typeface="Times New Roman" pitchFamily="18" charset="0"/>
                <a:cs typeface="Times New Roman" pitchFamily="18" charset="0"/>
                <a:sym typeface="Wingdings" pitchFamily="2" charset="2"/>
              </a:rPr>
              <a:t> </a:t>
            </a:r>
            <a:r>
              <a:rPr lang="en-US" i="1" dirty="0">
                <a:latin typeface="Times New Roman" pitchFamily="18" charset="0"/>
                <a:cs typeface="Times New Roman" pitchFamily="18" charset="0"/>
                <a:sym typeface="Wingdings" pitchFamily="2" charset="2"/>
              </a:rPr>
              <a:t>x</a:t>
            </a:r>
            <a:r>
              <a:rPr lang="en-US" dirty="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p:txBody>
      </p:sp>
      <p:sp>
        <p:nvSpPr>
          <p:cNvPr id="9" name="TextBox 8"/>
          <p:cNvSpPr txBox="1"/>
          <p:nvPr/>
        </p:nvSpPr>
        <p:spPr>
          <a:xfrm>
            <a:off x="1238250" y="5307013"/>
            <a:ext cx="5648598" cy="338554"/>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nl-NL" sz="1600" i="1" dirty="0">
                <a:latin typeface="Times New Roman" pitchFamily="18" charset="0"/>
                <a:cs typeface="Times New Roman" pitchFamily="18" charset="0"/>
              </a:rPr>
              <a:t>So, </a:t>
            </a:r>
            <a:r>
              <a:rPr lang="nl-NL" sz="1600" i="1" dirty="0" err="1">
                <a:latin typeface="Times New Roman" pitchFamily="18" charset="0"/>
                <a:cs typeface="Times New Roman" pitchFamily="18" charset="0"/>
              </a:rPr>
              <a:t>Z</a:t>
            </a:r>
            <a:r>
              <a:rPr lang="nl-NL" sz="1600" i="1" dirty="0" smtClean="0">
                <a:latin typeface="Times New Roman" pitchFamily="18" charset="0"/>
                <a:cs typeface="Times New Roman" pitchFamily="18" charset="0"/>
              </a:rPr>
              <a:t> </a:t>
            </a:r>
            <a:r>
              <a:rPr lang="nl-NL" sz="1600" i="1" dirty="0">
                <a:latin typeface="Times New Roman" pitchFamily="18" charset="0"/>
                <a:cs typeface="Times New Roman" pitchFamily="18" charset="0"/>
              </a:rPr>
              <a:t>is some member of “ind” who has no f-source (or </a:t>
            </a:r>
            <a:r>
              <a:rPr lang="en-US" sz="1600" dirty="0" err="1">
                <a:cs typeface="Arial" charset="0"/>
              </a:rPr>
              <a:t>σ</a:t>
            </a:r>
            <a:r>
              <a:rPr lang="en-US" sz="1600" dirty="0">
                <a:cs typeface="Arial" charset="0"/>
              </a:rPr>
              <a:t> </a:t>
            </a:r>
            <a:r>
              <a:rPr lang="nl-NL" sz="1600" i="1" dirty="0" smtClean="0">
                <a:latin typeface="Times New Roman" pitchFamily="18" charset="0"/>
                <a:cs typeface="Times New Roman" pitchFamily="18" charset="0"/>
              </a:rPr>
              <a:t>source</a:t>
            </a:r>
            <a:r>
              <a:rPr lang="nl-NL" sz="1600" i="1" dirty="0">
                <a:latin typeface="Times New Roman" pitchFamily="18" charset="0"/>
                <a:cs typeface="Times New Roman" pitchFamily="18" charset="0"/>
              </a:rPr>
              <a:t>).</a:t>
            </a:r>
          </a:p>
        </p:txBody>
      </p:sp>
      <p:sp>
        <p:nvSpPr>
          <p:cNvPr id="10" name="Tijdelijke aanduiding voor dianummer 9"/>
          <p:cNvSpPr>
            <a:spLocks noGrp="1"/>
          </p:cNvSpPr>
          <p:nvPr>
            <p:ph type="sldNum" sz="quarter" idx="12"/>
          </p:nvPr>
        </p:nvSpPr>
        <p:spPr/>
        <p:txBody>
          <a:bodyPr/>
          <a:lstStyle/>
          <a:p>
            <a:pPr>
              <a:defRPr/>
            </a:pPr>
            <a:fld id="{106A5C62-9C7B-4188-97EB-791F3AB04E0D}" type="slidenum">
              <a:rPr lang="en-US"/>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500063" y="274638"/>
            <a:ext cx="8358187" cy="796925"/>
          </a:xfrm>
        </p:spPr>
        <p:txBody>
          <a:bodyPr/>
          <a:lstStyle/>
          <a:p>
            <a:pPr eaLnBrk="1" hangingPunct="1"/>
            <a:r>
              <a:rPr lang="en-US" smtClean="0">
                <a:cs typeface="Arial" charset="0"/>
              </a:rPr>
              <a:t>The  </a:t>
            </a:r>
            <a:r>
              <a:rPr lang="en-US" smtClean="0">
                <a:cs typeface="Arial" charset="0"/>
                <a:sym typeface="Symbol" pitchFamily="18" charset="2"/>
              </a:rPr>
              <a:t></a:t>
            </a:r>
            <a:r>
              <a:rPr lang="en-US" smtClean="0">
                <a:cs typeface="Arial" charset="0"/>
              </a:rPr>
              <a:t> part</a:t>
            </a:r>
          </a:p>
        </p:txBody>
      </p:sp>
      <p:sp>
        <p:nvSpPr>
          <p:cNvPr id="49155" name="Content Placeholder 2"/>
          <p:cNvSpPr>
            <a:spLocks noGrp="1"/>
          </p:cNvSpPr>
          <p:nvPr>
            <p:ph sz="quarter" idx="1"/>
          </p:nvPr>
        </p:nvSpPr>
        <p:spPr>
          <a:xfrm>
            <a:off x="301625" y="1362075"/>
            <a:ext cx="8621713" cy="5262563"/>
          </a:xfrm>
        </p:spPr>
        <p:txBody>
          <a:bodyPr/>
          <a:lstStyle/>
          <a:p>
            <a:pPr eaLnBrk="1" hangingPunct="1"/>
            <a:r>
              <a:rPr lang="en-US" sz="2400" dirty="0" smtClean="0">
                <a:cs typeface="Arial" charset="0"/>
              </a:rPr>
              <a:t>Define </a:t>
            </a:r>
            <a:r>
              <a:rPr lang="en-US" sz="2400" dirty="0" smtClean="0">
                <a:cs typeface="Arial" charset="0"/>
                <a:sym typeface="Symbol" pitchFamily="18" charset="2"/>
              </a:rPr>
              <a:t> as a subset of </a:t>
            </a:r>
            <a:r>
              <a:rPr lang="en-US" sz="2400" dirty="0" err="1" smtClean="0">
                <a:cs typeface="Arial" charset="0"/>
                <a:sym typeface="Symbol" pitchFamily="18" charset="2"/>
              </a:rPr>
              <a:t>ind</a:t>
            </a:r>
            <a:r>
              <a:rPr lang="en-US" sz="2400" dirty="0" smtClean="0">
                <a:cs typeface="Arial" charset="0"/>
                <a:sym typeface="Symbol" pitchFamily="18" charset="2"/>
              </a:rPr>
              <a:t> that admits num-induction. Prove it is not empty.</a:t>
            </a:r>
            <a:br>
              <a:rPr lang="en-US" sz="2400" dirty="0" smtClean="0">
                <a:cs typeface="Arial" charset="0"/>
                <a:sym typeface="Symbol" pitchFamily="18" charset="2"/>
              </a:rPr>
            </a:br>
            <a:r>
              <a:rPr lang="en-US" sz="2400" dirty="0" smtClean="0">
                <a:cs typeface="Arial" charset="0"/>
                <a:sym typeface="Symbol" pitchFamily="18" charset="2"/>
              </a:rPr>
              <a:t>We’ll encode  as a predicate </a:t>
            </a:r>
            <a:r>
              <a:rPr lang="en-US" sz="2400" dirty="0" err="1" smtClean="0">
                <a:cs typeface="Arial" charset="0"/>
                <a:sym typeface="Symbol" pitchFamily="18" charset="2"/>
              </a:rPr>
              <a:t>indbool</a:t>
            </a:r>
            <a:r>
              <a:rPr lang="en-US" sz="2400" dirty="0" smtClean="0">
                <a:cs typeface="Arial" charset="0"/>
                <a:sym typeface="Symbol" pitchFamily="18" charset="2"/>
              </a:rPr>
              <a:t>:</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endParaRPr lang="en-US" sz="2400" dirty="0" smtClean="0">
              <a:cs typeface="Arial" charset="0"/>
              <a:sym typeface="Symbol" pitchFamily="18" charset="2"/>
            </a:endParaRPr>
          </a:p>
          <a:p>
            <a:pPr eaLnBrk="1" hangingPunct="1"/>
            <a:r>
              <a:rPr lang="en-US" sz="2400" dirty="0" smtClean="0">
                <a:cs typeface="Arial" charset="0"/>
                <a:sym typeface="Symbol" pitchFamily="18" charset="2"/>
              </a:rPr>
              <a:t>So, </a:t>
            </a:r>
            <a:r>
              <a:rPr lang="en-US" sz="2400" dirty="0" smtClean="0">
                <a:latin typeface="Times New Roman" pitchFamily="18" charset="0"/>
                <a:cs typeface="Times New Roman" pitchFamily="18" charset="0"/>
                <a:sym typeface="Symbol"/>
              </a:rPr>
              <a:t> is the smallest </a:t>
            </a:r>
            <a:r>
              <a:rPr lang="en-US" sz="2400" dirty="0" err="1" smtClean="0">
                <a:latin typeface="Times New Roman" pitchFamily="18" charset="0"/>
                <a:cs typeface="Times New Roman" pitchFamily="18" charset="0"/>
                <a:sym typeface="Symbol"/>
              </a:rPr>
              <a:t>num</a:t>
            </a:r>
            <a:r>
              <a:rPr lang="en-US" sz="2400" dirty="0" smtClean="0">
                <a:latin typeface="Times New Roman" pitchFamily="18" charset="0"/>
                <a:cs typeface="Times New Roman" pitchFamily="18" charset="0"/>
                <a:sym typeface="Symbol"/>
              </a:rPr>
              <a:t>-inductive set.</a:t>
            </a:r>
          </a:p>
          <a:p>
            <a:pPr eaLnBrk="1" hangingPunct="1"/>
            <a:r>
              <a:rPr lang="en-US" sz="2400" dirty="0" smtClean="0">
                <a:latin typeface="Times New Roman" pitchFamily="18" charset="0"/>
                <a:cs typeface="Times New Roman" pitchFamily="18" charset="0"/>
                <a:sym typeface="Symbol"/>
              </a:rPr>
              <a:t>You get the </a:t>
            </a:r>
            <a:r>
              <a:rPr lang="en-US" sz="2400" dirty="0" err="1" smtClean="0">
                <a:latin typeface="Times New Roman" pitchFamily="18" charset="0"/>
                <a:cs typeface="Times New Roman" pitchFamily="18" charset="0"/>
                <a:sym typeface="Symbol"/>
              </a:rPr>
              <a:t>num</a:t>
            </a:r>
            <a:r>
              <a:rPr lang="en-US" sz="2400" dirty="0" smtClean="0">
                <a:latin typeface="Times New Roman" pitchFamily="18" charset="0"/>
                <a:cs typeface="Times New Roman" pitchFamily="18" charset="0"/>
                <a:sym typeface="Symbol"/>
              </a:rPr>
              <a:t>-induction principle on .</a:t>
            </a:r>
            <a:endParaRPr lang="en-US" sz="2400" dirty="0" smtClean="0">
              <a:cs typeface="Arial" charset="0"/>
            </a:endParaRPr>
          </a:p>
        </p:txBody>
      </p:sp>
      <p:sp>
        <p:nvSpPr>
          <p:cNvPr id="5" name="TextBox 4"/>
          <p:cNvSpPr txBox="1"/>
          <p:nvPr/>
        </p:nvSpPr>
        <p:spPr>
          <a:xfrm>
            <a:off x="627417" y="2819184"/>
            <a:ext cx="6471836"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Symbol"/>
              </a:rPr>
              <a:t> x</a:t>
            </a:r>
            <a:r>
              <a:rPr lang="en-US" i="1" dirty="0">
                <a:latin typeface="Times New Roman" pitchFamily="18" charset="0"/>
                <a:cs typeface="Times New Roman" pitchFamily="18" charset="0"/>
              </a:rPr>
              <a:t>    =    (</a:t>
            </a:r>
            <a:r>
              <a:rPr lang="en-US" i="1"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P.  P </a:t>
            </a:r>
            <a:r>
              <a:rPr lang="en-US" i="1" dirty="0" smtClean="0">
                <a:latin typeface="Times New Roman" pitchFamily="18" charset="0"/>
                <a:cs typeface="Times New Roman" pitchFamily="18" charset="0"/>
              </a:rPr>
              <a:t>Z  </a:t>
            </a:r>
            <a:r>
              <a:rPr lang="en-US" i="1" dirty="0">
                <a:latin typeface="Times New Roman" pitchFamily="18" charset="0"/>
                <a:cs typeface="Times New Roman" pitchFamily="18" charset="0"/>
              </a:rPr>
              <a:t>/\  (</a:t>
            </a:r>
            <a:r>
              <a:rPr lang="en-US" i="1" dirty="0">
                <a:latin typeface="Times New Roman" pitchFamily="18" charset="0"/>
                <a:cs typeface="Times New Roman" pitchFamily="18" charset="0"/>
                <a:sym typeface="Symbol"/>
              </a:rPr>
              <a:t>y</a:t>
            </a:r>
            <a:r>
              <a:rPr lang="en-US" i="1" dirty="0">
                <a:latin typeface="Times New Roman" pitchFamily="18" charset="0"/>
                <a:cs typeface="Times New Roman" pitchFamily="18" charset="0"/>
              </a:rPr>
              <a:t>. P y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 P </a:t>
            </a:r>
            <a:r>
              <a:rPr lang="en-US" i="1" dirty="0" smtClean="0">
                <a:latin typeface="Times New Roman" pitchFamily="18" charset="0"/>
                <a:cs typeface="Times New Roman" pitchFamily="18" charset="0"/>
              </a:rPr>
              <a:t>(</a:t>
            </a:r>
            <a:r>
              <a:rPr lang="en-US" dirty="0" err="1">
                <a:cs typeface="Arial" charset="0"/>
              </a:rPr>
              <a:t>σ</a:t>
            </a:r>
            <a:r>
              <a:rPr lang="en-US" dirty="0">
                <a:cs typeface="Arial" charset="0"/>
              </a:rPr>
              <a:t> </a:t>
            </a:r>
            <a:r>
              <a:rPr lang="en-US" i="1" dirty="0" smtClean="0">
                <a:latin typeface="Times New Roman" pitchFamily="18" charset="0"/>
                <a:cs typeface="Times New Roman" pitchFamily="18" charset="0"/>
              </a:rPr>
              <a:t>y</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Symbol"/>
              </a:rPr>
              <a:t> </a:t>
            </a:r>
            <a:r>
              <a:rPr lang="en-US" i="1" dirty="0">
                <a:latin typeface="Times New Roman" pitchFamily="18" charset="0"/>
                <a:cs typeface="Times New Roman" pitchFamily="18" charset="0"/>
              </a:rPr>
              <a:t> P x)</a:t>
            </a:r>
          </a:p>
        </p:txBody>
      </p:sp>
      <p:sp>
        <p:nvSpPr>
          <p:cNvPr id="10" name="Left Brace 9"/>
          <p:cNvSpPr/>
          <p:nvPr/>
        </p:nvSpPr>
        <p:spPr>
          <a:xfrm rot="16200000">
            <a:off x="3882943" y="1900151"/>
            <a:ext cx="447675" cy="3368845"/>
          </a:xfrm>
          <a:prstGeom prst="leftBrace">
            <a:avLst>
              <a:gd name="adj1" fmla="val 29088"/>
              <a:gd name="adj2" fmla="val 50000"/>
            </a:avLst>
          </a:prstGeom>
        </p:spPr>
        <p:style>
          <a:lnRef idx="2">
            <a:schemeClr val="dk1"/>
          </a:lnRef>
          <a:fillRef idx="0">
            <a:schemeClr val="dk1"/>
          </a:fillRef>
          <a:effectRef idx="1">
            <a:schemeClr val="dk1"/>
          </a:effectRef>
          <a:fontRef idx="minor">
            <a:schemeClr val="tx1"/>
          </a:fontRef>
        </p:style>
        <p:txBody>
          <a:bodyPr anchor="ctr"/>
          <a:lstStyle/>
          <a:p>
            <a:pPr algn="ctr">
              <a:defRPr/>
            </a:pPr>
            <a:endParaRPr lang="nl-NL"/>
          </a:p>
        </p:txBody>
      </p:sp>
      <p:sp>
        <p:nvSpPr>
          <p:cNvPr id="8" name="Tijdelijke aanduiding voor dianummer 7"/>
          <p:cNvSpPr>
            <a:spLocks noGrp="1"/>
          </p:cNvSpPr>
          <p:nvPr>
            <p:ph type="sldNum" sz="quarter" idx="12"/>
          </p:nvPr>
        </p:nvSpPr>
        <p:spPr/>
        <p:txBody>
          <a:bodyPr/>
          <a:lstStyle/>
          <a:p>
            <a:pPr>
              <a:defRPr/>
            </a:pPr>
            <a:fld id="{7EFD444F-C4A3-46CB-AFF6-134BB242483F}" type="slidenum">
              <a:rPr lang="en-US"/>
              <a:pPr>
                <a:defRPr/>
              </a:pPr>
              <a:t>45</a:t>
            </a:fld>
            <a:endParaRPr lang="en-US"/>
          </a:p>
        </p:txBody>
      </p:sp>
      <p:sp>
        <p:nvSpPr>
          <p:cNvPr id="2" name="TextBox 1"/>
          <p:cNvSpPr txBox="1"/>
          <p:nvPr/>
        </p:nvSpPr>
        <p:spPr>
          <a:xfrm>
            <a:off x="2422357" y="3806825"/>
            <a:ext cx="3368845" cy="830997"/>
          </a:xfrm>
          <a:prstGeom prst="rect">
            <a:avLst/>
          </a:prstGeom>
          <a:noFill/>
        </p:spPr>
        <p:txBody>
          <a:bodyPr wrap="square" rtlCol="0">
            <a:spAutoFit/>
          </a:bodyPr>
          <a:lstStyle/>
          <a:p>
            <a:pPr algn="ctr"/>
            <a:r>
              <a:rPr lang="en-US" i="1" dirty="0" smtClean="0"/>
              <a:t>Let’s call such </a:t>
            </a:r>
            <a:r>
              <a:rPr lang="en-US" i="1" smtClean="0"/>
              <a:t>a “set” P </a:t>
            </a:r>
            <a:r>
              <a:rPr lang="en-US" i="1" dirty="0" smtClean="0"/>
              <a:t>as a </a:t>
            </a:r>
            <a:r>
              <a:rPr lang="en-US" i="1" dirty="0" err="1" smtClean="0"/>
              <a:t>num</a:t>
            </a:r>
            <a:r>
              <a:rPr lang="en-US" i="1" dirty="0" smtClean="0"/>
              <a:t>-inductive set.</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00063" y="274638"/>
            <a:ext cx="8358187" cy="796925"/>
          </a:xfrm>
        </p:spPr>
        <p:txBody>
          <a:bodyPr/>
          <a:lstStyle/>
          <a:p>
            <a:pPr eaLnBrk="1" hangingPunct="1"/>
            <a:r>
              <a:rPr lang="nl-NL" smtClean="0">
                <a:cs typeface="Arial" charset="0"/>
              </a:rPr>
              <a:t>Defining “num”</a:t>
            </a:r>
          </a:p>
        </p:txBody>
      </p:sp>
      <p:sp>
        <p:nvSpPr>
          <p:cNvPr id="50179" name="Content Placeholder 2"/>
          <p:cNvSpPr>
            <a:spLocks noGrp="1"/>
          </p:cNvSpPr>
          <p:nvPr>
            <p:ph sz="quarter" idx="1"/>
          </p:nvPr>
        </p:nvSpPr>
        <p:spPr>
          <a:xfrm>
            <a:off x="500063" y="1447800"/>
            <a:ext cx="8358187" cy="4572000"/>
          </a:xfrm>
        </p:spPr>
        <p:txBody>
          <a:bodyPr/>
          <a:lstStyle/>
          <a:p>
            <a:pPr eaLnBrk="1" hangingPunct="1"/>
            <a:r>
              <a:rPr lang="en-US" sz="2000" dirty="0" smtClean="0">
                <a:cs typeface="Arial" charset="0"/>
              </a:rPr>
              <a:t>Now postulate that </a:t>
            </a:r>
            <a:r>
              <a:rPr lang="en-US" sz="2000" dirty="0" err="1" smtClean="0">
                <a:cs typeface="Arial" charset="0"/>
              </a:rPr>
              <a:t>num</a:t>
            </a:r>
            <a:r>
              <a:rPr lang="en-US" sz="2000" dirty="0" smtClean="0">
                <a:cs typeface="Arial" charset="0"/>
              </a:rPr>
              <a:t> can be obtained from </a:t>
            </a:r>
            <a:r>
              <a:rPr lang="en-US" sz="2000" dirty="0" smtClean="0">
                <a:cs typeface="Arial" charset="0"/>
                <a:sym typeface="Symbol" pitchFamily="18" charset="2"/>
              </a:rPr>
              <a:t> by a the following </a:t>
            </a:r>
            <a:r>
              <a:rPr lang="en-US" sz="2000" dirty="0" err="1" smtClean="0">
                <a:cs typeface="Arial" charset="0"/>
                <a:sym typeface="Symbol" pitchFamily="18" charset="2"/>
              </a:rPr>
              <a:t>bijection</a:t>
            </a:r>
            <a:r>
              <a:rPr lang="en-US" sz="2000" dirty="0" smtClean="0">
                <a:cs typeface="Arial" charset="0"/>
                <a:sym typeface="Symbol" pitchFamily="18" charset="2"/>
              </a:rPr>
              <a:t>. First declare these constants:</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endParaRPr lang="en-US" sz="2000" dirty="0" smtClean="0">
              <a:cs typeface="Arial" charset="0"/>
              <a:sym typeface="Symbol" pitchFamily="18" charset="2"/>
            </a:endParaRPr>
          </a:p>
          <a:p>
            <a:pPr eaLnBrk="1" hangingPunct="1"/>
            <a:r>
              <a:rPr lang="en-US" sz="2000" dirty="0" smtClean="0">
                <a:cs typeface="Arial" charset="0"/>
                <a:sym typeface="Symbol" pitchFamily="18" charset="2"/>
              </a:rPr>
              <a:t>Then add these axioms:</a:t>
            </a:r>
            <a:br>
              <a:rPr lang="en-US" sz="2000" dirty="0" smtClean="0">
                <a:cs typeface="Arial" charset="0"/>
                <a:sym typeface="Symbol" pitchFamily="18" charset="2"/>
              </a:rPr>
            </a:br>
            <a:endParaRPr lang="en-US" sz="2000" dirty="0" smtClean="0">
              <a:cs typeface="Arial" charset="0"/>
              <a:sym typeface="Symbol" pitchFamily="18" charset="2"/>
            </a:endParaRPr>
          </a:p>
          <a:p>
            <a:pPr eaLnBrk="1" hangingPunct="1"/>
            <a:endParaRPr lang="en-US" sz="2000" dirty="0" smtClean="0">
              <a:cs typeface="Arial" charset="0"/>
            </a:endParaRPr>
          </a:p>
        </p:txBody>
      </p:sp>
      <p:sp>
        <p:nvSpPr>
          <p:cNvPr id="5" name="TextBox 4"/>
          <p:cNvSpPr txBox="1"/>
          <p:nvPr/>
        </p:nvSpPr>
        <p:spPr>
          <a:xfrm>
            <a:off x="1309688" y="2290763"/>
            <a:ext cx="1905000" cy="70802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nl-NL" sz="2000" i="1" dirty="0">
                <a:latin typeface="Times New Roman" pitchFamily="18" charset="0"/>
                <a:cs typeface="Times New Roman" pitchFamily="18" charset="0"/>
              </a:rPr>
              <a:t>rep : num </a:t>
            </a:r>
            <a:r>
              <a:rPr lang="nl-NL" sz="2000" dirty="0">
                <a:latin typeface="Times New Roman" pitchFamily="18" charset="0"/>
                <a:cs typeface="Times New Roman" pitchFamily="18" charset="0"/>
                <a:sym typeface="Symbol"/>
              </a:rPr>
              <a:t></a:t>
            </a:r>
            <a:r>
              <a:rPr lang="nl-NL" sz="2000" i="1" dirty="0">
                <a:latin typeface="Times New Roman" pitchFamily="18" charset="0"/>
                <a:cs typeface="Times New Roman" pitchFamily="18" charset="0"/>
                <a:sym typeface="Symbol"/>
              </a:rPr>
              <a:t> ind</a:t>
            </a:r>
          </a:p>
          <a:p>
            <a:pPr>
              <a:defRPr/>
            </a:pPr>
            <a:r>
              <a:rPr lang="nl-NL" sz="2000" i="1" dirty="0">
                <a:latin typeface="Times New Roman" pitchFamily="18" charset="0"/>
                <a:cs typeface="Times New Roman" pitchFamily="18" charset="0"/>
                <a:sym typeface="Symbol"/>
              </a:rPr>
              <a:t>abs : ind </a:t>
            </a:r>
            <a:r>
              <a:rPr lang="nl-NL" sz="2000" dirty="0">
                <a:latin typeface="Times New Roman" pitchFamily="18" charset="0"/>
                <a:cs typeface="Times New Roman" pitchFamily="18" charset="0"/>
                <a:sym typeface="Symbol"/>
              </a:rPr>
              <a:t></a:t>
            </a:r>
            <a:r>
              <a:rPr lang="nl-NL" sz="2000" i="1" dirty="0">
                <a:latin typeface="Times New Roman" pitchFamily="18" charset="0"/>
                <a:cs typeface="Times New Roman" pitchFamily="18" charset="0"/>
                <a:sym typeface="Symbol"/>
              </a:rPr>
              <a:t> num</a:t>
            </a:r>
            <a:endParaRPr lang="nl-NL" sz="2000" i="1" dirty="0">
              <a:latin typeface="Times New Roman" pitchFamily="18" charset="0"/>
              <a:cs typeface="Times New Roman" pitchFamily="18" charset="0"/>
            </a:endParaRPr>
          </a:p>
        </p:txBody>
      </p:sp>
      <p:sp>
        <p:nvSpPr>
          <p:cNvPr id="6" name="TextBox 5"/>
          <p:cNvSpPr txBox="1"/>
          <p:nvPr/>
        </p:nvSpPr>
        <p:spPr>
          <a:xfrm>
            <a:off x="4377993" y="5713495"/>
            <a:ext cx="3609975" cy="4000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nl-NL" sz="2000" i="1" dirty="0">
                <a:latin typeface="Times New Roman" pitchFamily="18" charset="0"/>
                <a:cs typeface="Times New Roman" pitchFamily="18" charset="0"/>
              </a:rPr>
              <a:t>(</a:t>
            </a:r>
            <a:r>
              <a:rPr lang="nl-NL" sz="2000" i="1" dirty="0">
                <a:latin typeface="Times New Roman" pitchFamily="18" charset="0"/>
                <a:cs typeface="Times New Roman" pitchFamily="18" charset="0"/>
                <a:sym typeface="Symbol"/>
              </a:rPr>
              <a:t>x:ind.   x  </a:t>
            </a:r>
            <a:r>
              <a:rPr lang="nl-NL" sz="2000" dirty="0">
                <a:latin typeface="Times New Roman" pitchFamily="18" charset="0"/>
                <a:cs typeface="Times New Roman" pitchFamily="18" charset="0"/>
                <a:sym typeface="Symbol"/>
              </a:rPr>
              <a:t> </a:t>
            </a:r>
            <a:r>
              <a:rPr lang="nl-NL" sz="2000" i="1" dirty="0">
                <a:latin typeface="Times New Roman" pitchFamily="18" charset="0"/>
                <a:cs typeface="Times New Roman" pitchFamily="18" charset="0"/>
                <a:sym typeface="Symbol"/>
              </a:rPr>
              <a:t> rep(abs x) = x )</a:t>
            </a:r>
            <a:endParaRPr lang="nl-NL" sz="2000" i="1" dirty="0">
              <a:latin typeface="Times New Roman" pitchFamily="18" charset="0"/>
              <a:cs typeface="Times New Roman" pitchFamily="18" charset="0"/>
            </a:endParaRPr>
          </a:p>
        </p:txBody>
      </p:sp>
      <p:sp>
        <p:nvSpPr>
          <p:cNvPr id="7" name="TextBox 6"/>
          <p:cNvSpPr txBox="1"/>
          <p:nvPr/>
        </p:nvSpPr>
        <p:spPr>
          <a:xfrm>
            <a:off x="977568" y="5719845"/>
            <a:ext cx="2992437" cy="4000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nl-NL" sz="2000" i="1" dirty="0">
                <a:latin typeface="Times New Roman" pitchFamily="18" charset="0"/>
                <a:cs typeface="Times New Roman" pitchFamily="18" charset="0"/>
              </a:rPr>
              <a:t>(</a:t>
            </a:r>
            <a:r>
              <a:rPr lang="nl-NL" sz="2000" i="1" dirty="0">
                <a:latin typeface="Times New Roman" pitchFamily="18" charset="0"/>
                <a:cs typeface="Times New Roman" pitchFamily="18" charset="0"/>
                <a:sym typeface="Symbol"/>
              </a:rPr>
              <a:t>n:num.  abs(</a:t>
            </a:r>
            <a:r>
              <a:rPr lang="nl-NL" sz="2000" i="1" dirty="0">
                <a:latin typeface="Times New Roman" pitchFamily="18" charset="0"/>
                <a:cs typeface="Times New Roman" pitchFamily="18" charset="0"/>
              </a:rPr>
              <a:t>rep n)  = n )</a:t>
            </a:r>
            <a:endParaRPr lang="nl-NL" sz="2000" dirty="0">
              <a:latin typeface="Times New Roman" pitchFamily="18" charset="0"/>
              <a:cs typeface="Times New Roman" pitchFamily="18" charset="0"/>
            </a:endParaRPr>
          </a:p>
        </p:txBody>
      </p:sp>
      <p:sp>
        <p:nvSpPr>
          <p:cNvPr id="9" name="TextBox 8"/>
          <p:cNvSpPr txBox="1"/>
          <p:nvPr/>
        </p:nvSpPr>
        <p:spPr>
          <a:xfrm>
            <a:off x="969630" y="5056270"/>
            <a:ext cx="2359025" cy="400050"/>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nl-NL" sz="2000" i="1" dirty="0">
                <a:latin typeface="Times New Roman" pitchFamily="18" charset="0"/>
                <a:cs typeface="Times New Roman" pitchFamily="18" charset="0"/>
              </a:rPr>
              <a:t>(</a:t>
            </a:r>
            <a:r>
              <a:rPr lang="nl-NL" sz="2000" i="1" dirty="0">
                <a:latin typeface="Times New Roman" pitchFamily="18" charset="0"/>
                <a:cs typeface="Times New Roman" pitchFamily="18" charset="0"/>
                <a:sym typeface="Symbol"/>
              </a:rPr>
              <a:t>n:num.   (rep n) )</a:t>
            </a:r>
            <a:endParaRPr lang="nl-NL" sz="2000" i="1" dirty="0">
              <a:latin typeface="Times New Roman" pitchFamily="18" charset="0"/>
              <a:cs typeface="Times New Roman" pitchFamily="18" charset="0"/>
            </a:endParaRPr>
          </a:p>
        </p:txBody>
      </p:sp>
      <p:sp>
        <p:nvSpPr>
          <p:cNvPr id="11" name="TextBox 10"/>
          <p:cNvSpPr txBox="1"/>
          <p:nvPr/>
        </p:nvSpPr>
        <p:spPr>
          <a:xfrm>
            <a:off x="969630" y="4023895"/>
            <a:ext cx="2967736" cy="707886"/>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nl-NL" sz="2000" i="1" dirty="0">
                <a:latin typeface="Times New Roman" pitchFamily="18" charset="0"/>
                <a:cs typeface="Times New Roman" pitchFamily="18" charset="0"/>
              </a:rPr>
              <a:t>rep 0              =    </a:t>
            </a:r>
            <a:r>
              <a:rPr lang="nl-NL" sz="2000" i="1" dirty="0" err="1" smtClean="0">
                <a:latin typeface="Times New Roman" pitchFamily="18" charset="0"/>
                <a:cs typeface="Times New Roman" pitchFamily="18" charset="0"/>
              </a:rPr>
              <a:t>Z</a:t>
            </a:r>
            <a:endParaRPr lang="nl-NL" sz="2000" i="1" baseline="-25000" dirty="0">
              <a:latin typeface="Times New Roman" pitchFamily="18" charset="0"/>
              <a:cs typeface="Times New Roman" pitchFamily="18" charset="0"/>
            </a:endParaRPr>
          </a:p>
          <a:p>
            <a:pPr>
              <a:defRPr/>
            </a:pPr>
            <a:r>
              <a:rPr lang="nl-NL" sz="2000" i="1" dirty="0">
                <a:latin typeface="Times New Roman" pitchFamily="18" charset="0"/>
                <a:cs typeface="Times New Roman" pitchFamily="18" charset="0"/>
              </a:rPr>
              <a:t>rep (SUC n)   = </a:t>
            </a:r>
            <a:r>
              <a:rPr lang="nl-NL" sz="2000" i="1" dirty="0" smtClean="0">
                <a:latin typeface="Times New Roman" pitchFamily="18" charset="0"/>
                <a:cs typeface="Times New Roman" pitchFamily="18" charset="0"/>
              </a:rPr>
              <a:t>  </a:t>
            </a:r>
            <a:r>
              <a:rPr lang="en-US" sz="2000" dirty="0" err="1" smtClean="0">
                <a:cs typeface="Arial" charset="0"/>
              </a:rPr>
              <a:t>σ</a:t>
            </a:r>
            <a:r>
              <a:rPr lang="nl-NL" sz="2000" i="1" dirty="0" smtClean="0">
                <a:latin typeface="Times New Roman" pitchFamily="18" charset="0"/>
                <a:cs typeface="Times New Roman" pitchFamily="18" charset="0"/>
              </a:rPr>
              <a:t> </a:t>
            </a:r>
            <a:r>
              <a:rPr lang="nl-NL" sz="2000" i="1" dirty="0">
                <a:latin typeface="Times New Roman" pitchFamily="18" charset="0"/>
                <a:cs typeface="Times New Roman" pitchFamily="18" charset="0"/>
              </a:rPr>
              <a:t>(rep n)</a:t>
            </a:r>
          </a:p>
        </p:txBody>
      </p:sp>
      <p:sp>
        <p:nvSpPr>
          <p:cNvPr id="12" name="Tijdelijke aanduiding voor dianummer 11"/>
          <p:cNvSpPr>
            <a:spLocks noGrp="1"/>
          </p:cNvSpPr>
          <p:nvPr>
            <p:ph type="sldNum" sz="quarter" idx="12"/>
          </p:nvPr>
        </p:nvSpPr>
        <p:spPr/>
        <p:txBody>
          <a:bodyPr/>
          <a:lstStyle/>
          <a:p>
            <a:pPr>
              <a:defRPr/>
            </a:pPr>
            <a:fld id="{0BA4A50E-BA22-4479-8FD3-F632F17B2117}" type="slidenum">
              <a:rPr lang="en-US"/>
              <a:pPr>
                <a:defRPr/>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500063" y="274638"/>
            <a:ext cx="8358187" cy="796925"/>
          </a:xfrm>
        </p:spPr>
        <p:txBody>
          <a:bodyPr/>
          <a:lstStyle/>
          <a:p>
            <a:pPr eaLnBrk="1" hangingPunct="1"/>
            <a:r>
              <a:rPr lang="nl-NL" sz="2800" smtClean="0">
                <a:cs typeface="Arial" charset="0"/>
              </a:rPr>
              <a:t>Now you can actually prove the orgininal axioms of num</a:t>
            </a:r>
          </a:p>
        </p:txBody>
      </p:sp>
      <p:sp>
        <p:nvSpPr>
          <p:cNvPr id="51203" name="Content Placeholder 2"/>
          <p:cNvSpPr>
            <a:spLocks noGrp="1"/>
          </p:cNvSpPr>
          <p:nvPr>
            <p:ph sz="quarter" idx="1"/>
          </p:nvPr>
        </p:nvSpPr>
        <p:spPr>
          <a:xfrm>
            <a:off x="500063" y="1447800"/>
            <a:ext cx="8358187" cy="4572000"/>
          </a:xfrm>
        </p:spPr>
        <p:txBody>
          <a:bodyPr/>
          <a:lstStyle/>
          <a:p>
            <a:pPr eaLnBrk="1" hangingPunct="1"/>
            <a:r>
              <a:rPr lang="nl-NL" sz="2400" dirty="0" smtClean="0">
                <a:cs typeface="Arial" charset="0"/>
              </a:rPr>
              <a:t>E.g. </a:t>
            </a:r>
            <a:r>
              <a:rPr lang="nl-NL" sz="2400" dirty="0" err="1" smtClean="0">
                <a:cs typeface="Arial" charset="0"/>
              </a:rPr>
              <a:t>to</a:t>
            </a:r>
            <a:r>
              <a:rPr lang="nl-NL" sz="2400" dirty="0" smtClean="0">
                <a:cs typeface="Arial" charset="0"/>
              </a:rPr>
              <a:t> prove 0 </a:t>
            </a:r>
            <a:r>
              <a:rPr lang="nl-NL" sz="2400" dirty="0" smtClean="0">
                <a:cs typeface="Arial" charset="0"/>
                <a:sym typeface="Symbol" pitchFamily="18" charset="2"/>
              </a:rPr>
              <a:t> SUC n; we prove </a:t>
            </a:r>
            <a:r>
              <a:rPr lang="nl-NL" sz="2400" dirty="0" err="1" smtClean="0">
                <a:cs typeface="Arial" charset="0"/>
                <a:sym typeface="Symbol" pitchFamily="18" charset="2"/>
              </a:rPr>
              <a:t>this</a:t>
            </a:r>
            <a:r>
              <a:rPr lang="nl-NL" sz="2400" dirty="0" smtClean="0">
                <a:cs typeface="Arial" charset="0"/>
                <a:sym typeface="Symbol" pitchFamily="18" charset="2"/>
              </a:rPr>
              <a:t> </a:t>
            </a:r>
            <a:r>
              <a:rPr lang="nl-NL" sz="2400" dirty="0" err="1" smtClean="0">
                <a:cs typeface="Arial" charset="0"/>
                <a:sym typeface="Symbol" pitchFamily="18" charset="2"/>
              </a:rPr>
              <a:t>with</a:t>
            </a:r>
            <a:r>
              <a:rPr lang="nl-NL" sz="2400" dirty="0" smtClean="0">
                <a:cs typeface="Arial" charset="0"/>
                <a:sym typeface="Symbol" pitchFamily="18" charset="2"/>
              </a:rPr>
              <a:t> </a:t>
            </a:r>
            <a:r>
              <a:rPr lang="nl-NL" sz="2400" dirty="0" err="1" smtClean="0">
                <a:cs typeface="Arial" charset="0"/>
                <a:sym typeface="Symbol" pitchFamily="18" charset="2"/>
              </a:rPr>
              <a:t>contradiction</a:t>
            </a:r>
            <a:r>
              <a:rPr lang="nl-NL" sz="2400" dirty="0" smtClean="0">
                <a:cs typeface="Arial" charset="0"/>
                <a:sym typeface="Symbol" pitchFamily="18" charset="2"/>
              </a:rPr>
              <a:t>:</a:t>
            </a:r>
            <a:endParaRPr lang="nl-NL" sz="2400" dirty="0" smtClean="0">
              <a:cs typeface="Arial" charset="0"/>
            </a:endParaRPr>
          </a:p>
        </p:txBody>
      </p:sp>
      <p:sp>
        <p:nvSpPr>
          <p:cNvPr id="5" name="TextBox 4"/>
          <p:cNvSpPr txBox="1"/>
          <p:nvPr/>
        </p:nvSpPr>
        <p:spPr>
          <a:xfrm>
            <a:off x="1155700" y="2298700"/>
            <a:ext cx="4838700" cy="3602038"/>
          </a:xfrm>
          <a:prstGeom prst="rect">
            <a:avLst/>
          </a:prstGeom>
        </p:spPr>
        <p:style>
          <a:lnRef idx="2">
            <a:schemeClr val="accent3"/>
          </a:lnRef>
          <a:fillRef idx="1">
            <a:schemeClr val="lt1"/>
          </a:fillRef>
          <a:effectRef idx="0">
            <a:schemeClr val="accent3"/>
          </a:effectRef>
          <a:fontRef idx="minor">
            <a:schemeClr val="dk1"/>
          </a:fontRef>
        </p:style>
        <p:txBody>
          <a:bodyPr wrap="none">
            <a:spAutoFit/>
          </a:bodyPr>
          <a:lstStyle/>
          <a:p>
            <a:pPr>
              <a:defRPr/>
            </a:pPr>
            <a:r>
              <a:rPr lang="nl-NL" sz="2000" i="1" dirty="0">
                <a:latin typeface="Times New Roman" pitchFamily="18" charset="0"/>
                <a:cs typeface="Times New Roman" pitchFamily="18" charset="0"/>
              </a:rPr>
              <a:t>        0 = SUC n</a:t>
            </a:r>
          </a:p>
          <a:p>
            <a:pPr>
              <a:defRPr/>
            </a:pPr>
            <a:r>
              <a:rPr lang="nl-NL" sz="2000" dirty="0">
                <a:latin typeface="Times New Roman" pitchFamily="18" charset="0"/>
                <a:cs typeface="Times New Roman" pitchFamily="18" charset="0"/>
                <a:sym typeface="Symbol"/>
              </a:rPr>
              <a:t></a:t>
            </a:r>
          </a:p>
          <a:p>
            <a:pPr>
              <a:defRPr/>
            </a:pPr>
            <a:r>
              <a:rPr lang="nl-NL" sz="2000" i="1" dirty="0">
                <a:latin typeface="Times New Roman" pitchFamily="18" charset="0"/>
                <a:cs typeface="Times New Roman" pitchFamily="18" charset="0"/>
                <a:sym typeface="Symbol"/>
              </a:rPr>
              <a:t>        rep 0  =  rep (SUC n)</a:t>
            </a:r>
            <a:br>
              <a:rPr lang="nl-NL" sz="2000" i="1" dirty="0">
                <a:latin typeface="Times New Roman" pitchFamily="18" charset="0"/>
                <a:cs typeface="Times New Roman" pitchFamily="18" charset="0"/>
                <a:sym typeface="Symbol"/>
              </a:rPr>
            </a:br>
            <a:endParaRPr lang="nl-NL" sz="2000" i="1" dirty="0">
              <a:latin typeface="Times New Roman" pitchFamily="18" charset="0"/>
              <a:cs typeface="Times New Roman" pitchFamily="18" charset="0"/>
              <a:sym typeface="Symbol"/>
            </a:endParaRPr>
          </a:p>
          <a:p>
            <a:pPr>
              <a:defRPr/>
            </a:pPr>
            <a:r>
              <a:rPr lang="nl-NL" sz="2000" i="1" dirty="0">
                <a:latin typeface="Times New Roman" pitchFamily="18" charset="0"/>
                <a:cs typeface="Times New Roman" pitchFamily="18" charset="0"/>
                <a:sym typeface="Symbol"/>
              </a:rPr>
              <a:t>=  </a:t>
            </a:r>
            <a:r>
              <a:rPr lang="nl-NL" sz="2000" i="1" dirty="0">
                <a:solidFill>
                  <a:schemeClr val="accent3">
                    <a:lumMod val="60000"/>
                    <a:lumOff val="40000"/>
                  </a:schemeClr>
                </a:solidFill>
                <a:latin typeface="Times New Roman" pitchFamily="18" charset="0"/>
                <a:cs typeface="Times New Roman" pitchFamily="18" charset="0"/>
                <a:sym typeface="Symbol"/>
              </a:rPr>
              <a:t>// with axioms defining reps of 0 and SUC </a:t>
            </a:r>
          </a:p>
          <a:p>
            <a:pPr>
              <a:defRPr/>
            </a:pPr>
            <a:r>
              <a:rPr lang="nl-NL" sz="2000" i="1" dirty="0">
                <a:latin typeface="Times New Roman" pitchFamily="18" charset="0"/>
                <a:cs typeface="Times New Roman" pitchFamily="18" charset="0"/>
                <a:sym typeface="Symbol"/>
              </a:rPr>
              <a:t/>
            </a:r>
            <a:br>
              <a:rPr lang="nl-NL" sz="2000" i="1" dirty="0">
                <a:latin typeface="Times New Roman" pitchFamily="18" charset="0"/>
                <a:cs typeface="Times New Roman" pitchFamily="18" charset="0"/>
                <a:sym typeface="Symbol"/>
              </a:rPr>
            </a:br>
            <a:r>
              <a:rPr lang="nl-NL" sz="2000" i="1" dirty="0">
                <a:latin typeface="Times New Roman" pitchFamily="18" charset="0"/>
                <a:cs typeface="Times New Roman" pitchFamily="18" charset="0"/>
                <a:sym typeface="Symbol"/>
              </a:rPr>
              <a:t>        </a:t>
            </a:r>
            <a:r>
              <a:rPr lang="nl-NL" sz="2000" i="1" dirty="0" err="1" smtClean="0">
                <a:latin typeface="Times New Roman" pitchFamily="18" charset="0"/>
                <a:cs typeface="Times New Roman" pitchFamily="18" charset="0"/>
                <a:sym typeface="Symbol"/>
              </a:rPr>
              <a:t>Z</a:t>
            </a:r>
            <a:r>
              <a:rPr lang="nl-NL" sz="2000" i="1" dirty="0" smtClean="0">
                <a:latin typeface="Times New Roman" pitchFamily="18" charset="0"/>
                <a:cs typeface="Times New Roman" pitchFamily="18" charset="0"/>
                <a:sym typeface="Symbol"/>
              </a:rPr>
              <a:t>   </a:t>
            </a:r>
            <a:r>
              <a:rPr lang="nl-NL" sz="2000" i="1" dirty="0">
                <a:latin typeface="Times New Roman" pitchFamily="18" charset="0"/>
                <a:cs typeface="Times New Roman" pitchFamily="18" charset="0"/>
                <a:sym typeface="Symbol"/>
              </a:rPr>
              <a:t>= </a:t>
            </a:r>
            <a:r>
              <a:rPr lang="en-US" sz="2000" dirty="0" err="1" smtClean="0">
                <a:cs typeface="Arial" charset="0"/>
              </a:rPr>
              <a:t>σ</a:t>
            </a:r>
            <a:r>
              <a:rPr lang="nl-NL" sz="2000" i="1" dirty="0" smtClean="0">
                <a:latin typeface="Times New Roman" pitchFamily="18" charset="0"/>
                <a:cs typeface="Times New Roman" pitchFamily="18" charset="0"/>
                <a:sym typeface="Symbol"/>
              </a:rPr>
              <a:t> </a:t>
            </a:r>
            <a:r>
              <a:rPr lang="nl-NL" sz="2000" i="1" dirty="0">
                <a:latin typeface="Times New Roman" pitchFamily="18" charset="0"/>
                <a:cs typeface="Times New Roman" pitchFamily="18" charset="0"/>
                <a:sym typeface="Symbol"/>
              </a:rPr>
              <a:t>(rep n)</a:t>
            </a:r>
          </a:p>
          <a:p>
            <a:pPr>
              <a:defRPr/>
            </a:pPr>
            <a:r>
              <a:rPr lang="nl-NL" sz="2000" dirty="0">
                <a:latin typeface="Times New Roman" pitchFamily="18" charset="0"/>
                <a:cs typeface="Times New Roman" pitchFamily="18" charset="0"/>
                <a:sym typeface="Symbol"/>
              </a:rPr>
              <a:t/>
            </a:r>
            <a:br>
              <a:rPr lang="nl-NL" sz="2000" dirty="0">
                <a:latin typeface="Times New Roman" pitchFamily="18" charset="0"/>
                <a:cs typeface="Times New Roman" pitchFamily="18" charset="0"/>
                <a:sym typeface="Symbol"/>
              </a:rPr>
            </a:br>
            <a:r>
              <a:rPr lang="nl-NL" sz="2000" dirty="0">
                <a:latin typeface="Times New Roman" pitchFamily="18" charset="0"/>
                <a:cs typeface="Times New Roman" pitchFamily="18" charset="0"/>
                <a:sym typeface="Symbol"/>
              </a:rPr>
              <a:t></a:t>
            </a:r>
            <a:r>
              <a:rPr lang="nl-NL" sz="2000" i="1" dirty="0">
                <a:latin typeface="Times New Roman" pitchFamily="18" charset="0"/>
                <a:cs typeface="Times New Roman" pitchFamily="18" charset="0"/>
                <a:sym typeface="Symbol"/>
              </a:rPr>
              <a:t> </a:t>
            </a:r>
            <a:r>
              <a:rPr lang="nl-NL" sz="2000" i="1" dirty="0">
                <a:solidFill>
                  <a:schemeClr val="accent3">
                    <a:lumMod val="60000"/>
                    <a:lumOff val="40000"/>
                  </a:schemeClr>
                </a:solidFill>
                <a:latin typeface="Times New Roman" pitchFamily="18" charset="0"/>
                <a:cs typeface="Times New Roman" pitchFamily="18" charset="0"/>
                <a:sym typeface="Symbol"/>
              </a:rPr>
              <a:t>// def. </a:t>
            </a:r>
            <a:r>
              <a:rPr lang="nl-NL" sz="2000" i="1" dirty="0" err="1" smtClean="0">
                <a:solidFill>
                  <a:schemeClr val="accent3">
                    <a:lumMod val="60000"/>
                    <a:lumOff val="40000"/>
                  </a:schemeClr>
                </a:solidFill>
                <a:latin typeface="Times New Roman" pitchFamily="18" charset="0"/>
                <a:cs typeface="Times New Roman" pitchFamily="18" charset="0"/>
                <a:sym typeface="Symbol"/>
              </a:rPr>
              <a:t>Z</a:t>
            </a:r>
            <a:endParaRPr lang="nl-NL" sz="2000" i="1" baseline="-25000" dirty="0">
              <a:solidFill>
                <a:schemeClr val="accent3">
                  <a:lumMod val="60000"/>
                  <a:lumOff val="40000"/>
                </a:schemeClr>
              </a:solidFill>
              <a:latin typeface="Times New Roman" pitchFamily="18" charset="0"/>
              <a:cs typeface="Times New Roman" pitchFamily="18" charset="0"/>
              <a:sym typeface="Symbol"/>
            </a:endParaRPr>
          </a:p>
          <a:p>
            <a:pPr>
              <a:defRPr/>
            </a:pPr>
            <a:r>
              <a:rPr lang="nl-NL" sz="2000" i="1" dirty="0">
                <a:latin typeface="Times New Roman" pitchFamily="18" charset="0"/>
                <a:cs typeface="Times New Roman" pitchFamily="18" charset="0"/>
                <a:sym typeface="Symbol"/>
              </a:rPr>
              <a:t/>
            </a:r>
            <a:br>
              <a:rPr lang="nl-NL" sz="2000" i="1" dirty="0">
                <a:latin typeface="Times New Roman" pitchFamily="18" charset="0"/>
                <a:cs typeface="Times New Roman" pitchFamily="18" charset="0"/>
                <a:sym typeface="Symbol"/>
              </a:rPr>
            </a:br>
            <a:r>
              <a:rPr lang="nl-NL" sz="2000" i="1" dirty="0">
                <a:latin typeface="Times New Roman" pitchFamily="18" charset="0"/>
                <a:cs typeface="Times New Roman" pitchFamily="18" charset="0"/>
                <a:sym typeface="Symbol"/>
              </a:rPr>
              <a:t>        F</a:t>
            </a:r>
            <a:endParaRPr lang="nl-NL" sz="2000" i="1" dirty="0">
              <a:latin typeface="Times New Roman" pitchFamily="18" charset="0"/>
              <a:cs typeface="Times New Roman" pitchFamily="18" charset="0"/>
            </a:endParaRPr>
          </a:p>
        </p:txBody>
      </p:sp>
      <p:sp>
        <p:nvSpPr>
          <p:cNvPr id="6" name="Tijdelijke aanduiding voor dianummer 5"/>
          <p:cNvSpPr>
            <a:spLocks noGrp="1"/>
          </p:cNvSpPr>
          <p:nvPr>
            <p:ph type="sldNum" sz="quarter" idx="12"/>
          </p:nvPr>
        </p:nvSpPr>
        <p:spPr/>
        <p:txBody>
          <a:bodyPr/>
          <a:lstStyle/>
          <a:p>
            <a:pPr>
              <a:defRPr/>
            </a:pPr>
            <a:fld id="{ADCC77BB-CF43-4EBF-8450-1B6C5EEB2E4A}" type="slidenum">
              <a:rPr lang="en-US"/>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00063" y="274638"/>
            <a:ext cx="8358187" cy="796925"/>
          </a:xfrm>
        </p:spPr>
        <p:txBody>
          <a:bodyPr/>
          <a:lstStyle/>
          <a:p>
            <a:pPr eaLnBrk="1" hangingPunct="1"/>
            <a:r>
              <a:rPr lang="nl-NL" smtClean="0">
                <a:cs typeface="Arial" charset="0"/>
              </a:rPr>
              <a:t>Automated</a:t>
            </a:r>
          </a:p>
        </p:txBody>
      </p:sp>
      <p:sp>
        <p:nvSpPr>
          <p:cNvPr id="52227" name="Content Placeholder 2"/>
          <p:cNvSpPr>
            <a:spLocks noGrp="1"/>
          </p:cNvSpPr>
          <p:nvPr>
            <p:ph sz="quarter" idx="1"/>
          </p:nvPr>
        </p:nvSpPr>
        <p:spPr>
          <a:xfrm>
            <a:off x="500063" y="1447800"/>
            <a:ext cx="8358187" cy="4572000"/>
          </a:xfrm>
        </p:spPr>
        <p:txBody>
          <a:bodyPr/>
          <a:lstStyle/>
          <a:p>
            <a:pPr eaLnBrk="1" hangingPunct="1"/>
            <a:r>
              <a:rPr lang="nl-NL" sz="2400" dirty="0" err="1" smtClean="0">
                <a:cs typeface="Arial" charset="0"/>
              </a:rPr>
              <a:t>Fortunately</a:t>
            </a:r>
            <a:r>
              <a:rPr lang="nl-NL" sz="2400" dirty="0" smtClean="0">
                <a:cs typeface="Arial" charset="0"/>
              </a:rPr>
              <a:t> </a:t>
            </a:r>
            <a:r>
              <a:rPr lang="nl-NL" sz="2400" dirty="0" err="1" smtClean="0">
                <a:cs typeface="Arial" charset="0"/>
              </a:rPr>
              <a:t>all</a:t>
            </a:r>
            <a:r>
              <a:rPr lang="nl-NL" sz="2400" dirty="0" smtClean="0">
                <a:cs typeface="Arial" charset="0"/>
              </a:rPr>
              <a:t> these steps are </a:t>
            </a:r>
            <a:r>
              <a:rPr lang="nl-NL" sz="2400" dirty="0" err="1" smtClean="0">
                <a:cs typeface="Arial" charset="0"/>
              </a:rPr>
              <a:t>automated</a:t>
            </a:r>
            <a:r>
              <a:rPr lang="nl-NL" sz="2400" dirty="0" smtClean="0">
                <a:cs typeface="Arial" charset="0"/>
              </a:rPr>
              <a:t> </a:t>
            </a:r>
            <a:r>
              <a:rPr lang="nl-NL" sz="2400" dirty="0" err="1" smtClean="0">
                <a:cs typeface="Arial" charset="0"/>
              </a:rPr>
              <a:t>when</a:t>
            </a:r>
            <a:r>
              <a:rPr lang="nl-NL" sz="2400" dirty="0" smtClean="0">
                <a:cs typeface="Arial" charset="0"/>
              </a:rPr>
              <a:t> </a:t>
            </a:r>
            <a:r>
              <a:rPr lang="nl-NL" sz="2400" dirty="0" err="1" smtClean="0">
                <a:cs typeface="Arial" charset="0"/>
              </a:rPr>
              <a:t>you</a:t>
            </a:r>
            <a:r>
              <a:rPr lang="nl-NL" sz="2400" dirty="0" smtClean="0">
                <a:cs typeface="Arial" charset="0"/>
              </a:rPr>
              <a:t> make a new type </a:t>
            </a:r>
            <a:r>
              <a:rPr lang="nl-NL" sz="2400" dirty="0" err="1" smtClean="0">
                <a:cs typeface="Arial" charset="0"/>
              </a:rPr>
              <a:t>using</a:t>
            </a:r>
            <a:r>
              <a:rPr lang="nl-NL" sz="2400" dirty="0" smtClean="0">
                <a:cs typeface="Arial" charset="0"/>
              </a:rPr>
              <a:t> </a:t>
            </a:r>
            <a:r>
              <a:rPr lang="nl-NL" sz="2400" dirty="0" err="1" smtClean="0">
                <a:cs typeface="Arial" charset="0"/>
              </a:rPr>
              <a:t>the</a:t>
            </a:r>
            <a:r>
              <a:rPr lang="nl-NL" sz="2400" dirty="0" smtClean="0">
                <a:cs typeface="Arial" charset="0"/>
              </a:rPr>
              <a:t> </a:t>
            </a:r>
            <a:r>
              <a:rPr lang="nl-NL" sz="2400" dirty="0" err="1" smtClean="0">
                <a:cs typeface="Arial" charset="0"/>
              </a:rPr>
              <a:t>function</a:t>
            </a:r>
            <a:r>
              <a:rPr lang="nl-NL" sz="2400" dirty="0" smtClean="0">
                <a:cs typeface="Arial" charset="0"/>
              </a:rPr>
              <a:t> </a:t>
            </a:r>
            <a:r>
              <a:rPr lang="nl-NL" sz="2400" dirty="0" err="1" smtClean="0">
                <a:cs typeface="Arial" charset="0"/>
              </a:rPr>
              <a:t>Hol_datatype</a:t>
            </a:r>
            <a:r>
              <a:rPr lang="nl-NL" sz="2400" dirty="0" smtClean="0">
                <a:cs typeface="Arial" charset="0"/>
              </a:rPr>
              <a:t>. E.g. :</a:t>
            </a:r>
            <a:br>
              <a:rPr lang="nl-NL" sz="2400" dirty="0" smtClean="0">
                <a:cs typeface="Arial" charset="0"/>
              </a:rPr>
            </a:br>
            <a:r>
              <a:rPr lang="nl-NL" sz="2400" dirty="0" smtClean="0">
                <a:cs typeface="Arial" charset="0"/>
              </a:rPr>
              <a:t/>
            </a:r>
            <a:br>
              <a:rPr lang="nl-NL" sz="2400" dirty="0" smtClean="0">
                <a:cs typeface="Arial" charset="0"/>
              </a:rPr>
            </a:br>
            <a:r>
              <a:rPr lang="nl-NL" sz="2400" dirty="0" smtClean="0">
                <a:cs typeface="Arial" charset="0"/>
              </a:rPr>
              <a:t/>
            </a:r>
            <a:br>
              <a:rPr lang="nl-NL" sz="2400" dirty="0" smtClean="0">
                <a:cs typeface="Arial" charset="0"/>
              </a:rPr>
            </a:br>
            <a:r>
              <a:rPr lang="nl-NL" sz="2400" dirty="0" smtClean="0">
                <a:cs typeface="Arial" charset="0"/>
              </a:rPr>
              <a:t/>
            </a:r>
            <a:br>
              <a:rPr lang="nl-NL" sz="2400" dirty="0" smtClean="0">
                <a:cs typeface="Arial" charset="0"/>
              </a:rPr>
            </a:br>
            <a:r>
              <a:rPr lang="nl-NL" sz="2400" dirty="0" smtClean="0">
                <a:cs typeface="Arial" charset="0"/>
              </a:rPr>
              <a:t/>
            </a:r>
            <a:br>
              <a:rPr lang="nl-NL" sz="2400" dirty="0" smtClean="0">
                <a:cs typeface="Arial" charset="0"/>
              </a:rPr>
            </a:br>
            <a:r>
              <a:rPr lang="nl-NL" sz="2400" dirty="0" err="1" smtClean="0">
                <a:cs typeface="Arial" charset="0"/>
              </a:rPr>
              <a:t>will</a:t>
            </a:r>
            <a:r>
              <a:rPr lang="nl-NL" sz="2400" dirty="0" smtClean="0">
                <a:cs typeface="Arial" charset="0"/>
              </a:rPr>
              <a:t> </a:t>
            </a:r>
            <a:r>
              <a:rPr lang="nl-NL" sz="2400" dirty="0" err="1" smtClean="0">
                <a:cs typeface="Arial" charset="0"/>
              </a:rPr>
              <a:t>generate</a:t>
            </a:r>
            <a:r>
              <a:rPr lang="nl-NL" sz="2400" dirty="0" smtClean="0">
                <a:cs typeface="Arial" charset="0"/>
              </a:rPr>
              <a:t> </a:t>
            </a:r>
            <a:r>
              <a:rPr lang="nl-NL" sz="2400" dirty="0" err="1" smtClean="0">
                <a:cs typeface="Arial" charset="0"/>
              </a:rPr>
              <a:t>e.g</a:t>
            </a:r>
            <a:r>
              <a:rPr lang="nl-NL" sz="2400" dirty="0" smtClean="0">
                <a:cs typeface="Arial" charset="0"/>
              </a:rPr>
              <a:t> :</a:t>
            </a:r>
            <a:br>
              <a:rPr lang="nl-NL" sz="2400" dirty="0" smtClean="0">
                <a:cs typeface="Arial" charset="0"/>
              </a:rPr>
            </a:br>
            <a:r>
              <a:rPr lang="nl-NL" sz="2400" dirty="0" smtClean="0">
                <a:cs typeface="Arial" charset="0"/>
              </a:rPr>
              <a:t/>
            </a:r>
            <a:br>
              <a:rPr lang="nl-NL" sz="2400" dirty="0" smtClean="0">
                <a:cs typeface="Arial" charset="0"/>
              </a:rPr>
            </a:br>
            <a:endParaRPr lang="nl-NL" sz="2400" dirty="0" smtClean="0">
              <a:cs typeface="Arial" charset="0"/>
            </a:endParaRPr>
          </a:p>
        </p:txBody>
      </p:sp>
      <p:sp>
        <p:nvSpPr>
          <p:cNvPr id="5" name="TextBox 4"/>
          <p:cNvSpPr txBox="1"/>
          <p:nvPr/>
        </p:nvSpPr>
        <p:spPr>
          <a:xfrm>
            <a:off x="850360" y="2604108"/>
            <a:ext cx="7197996" cy="40011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nl-NL" sz="2000" i="1" dirty="0">
                <a:latin typeface="Times New Roman" pitchFamily="18" charset="0"/>
                <a:cs typeface="Times New Roman" pitchFamily="18" charset="0"/>
              </a:rPr>
              <a:t>Hol_datatype `NaturalNumber = ZERO  |  NEXT of NaturalNumber</a:t>
            </a:r>
          </a:p>
        </p:txBody>
      </p:sp>
      <p:sp>
        <p:nvSpPr>
          <p:cNvPr id="6" name="TextBox 5"/>
          <p:cNvSpPr txBox="1"/>
          <p:nvPr/>
        </p:nvSpPr>
        <p:spPr>
          <a:xfrm>
            <a:off x="862013" y="4338638"/>
            <a:ext cx="6686550" cy="4000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2000" i="1" dirty="0" err="1">
                <a:latin typeface="Times New Roman" pitchFamily="18" charset="0"/>
                <a:cs typeface="Times New Roman" pitchFamily="18" charset="0"/>
              </a:rPr>
              <a:t>NaturalNumber_distinct</a:t>
            </a:r>
            <a:r>
              <a:rPr lang="en-US" sz="2000" i="1" dirty="0">
                <a:latin typeface="Times New Roman" pitchFamily="18" charset="0"/>
                <a:cs typeface="Times New Roman" pitchFamily="18" charset="0"/>
              </a:rPr>
              <a:t> :    |-  </a:t>
            </a:r>
            <a:r>
              <a:rPr lang="en-US" sz="2000" i="1" dirty="0">
                <a:latin typeface="Times New Roman" pitchFamily="18" charset="0"/>
                <a:cs typeface="Times New Roman" pitchFamily="18" charset="0"/>
                <a:sym typeface="Symbol"/>
              </a:rPr>
              <a:t>n</a:t>
            </a:r>
            <a:r>
              <a:rPr lang="en-US" sz="2000" i="1" dirty="0">
                <a:latin typeface="Times New Roman" pitchFamily="18" charset="0"/>
                <a:cs typeface="Times New Roman" pitchFamily="18" charset="0"/>
              </a:rPr>
              <a:t>. </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i="1" dirty="0">
                <a:latin typeface="Times New Roman" pitchFamily="18" charset="0"/>
                <a:cs typeface="Times New Roman" pitchFamily="18" charset="0"/>
              </a:rPr>
              <a:t>ZERO = NEXT </a:t>
            </a:r>
            <a:r>
              <a:rPr lang="en-US" sz="2000" i="1" dirty="0" smtClean="0">
                <a:latin typeface="Times New Roman" pitchFamily="18" charset="0"/>
                <a:cs typeface="Times New Roman" pitchFamily="18" charset="0"/>
              </a:rPr>
              <a:t>n </a:t>
            </a:r>
            <a:r>
              <a:rPr lang="en-US" sz="2000" dirty="0" smtClean="0">
                <a:latin typeface="Times New Roman" pitchFamily="18" charset="0"/>
                <a:cs typeface="Times New Roman" pitchFamily="18" charset="0"/>
              </a:rPr>
              <a:t>)</a:t>
            </a:r>
            <a:endParaRPr lang="nl-NL" sz="2000" dirty="0">
              <a:latin typeface="Times New Roman" pitchFamily="18" charset="0"/>
              <a:cs typeface="Times New Roman" pitchFamily="18" charset="0"/>
            </a:endParaRPr>
          </a:p>
        </p:txBody>
      </p:sp>
      <p:sp>
        <p:nvSpPr>
          <p:cNvPr id="7" name="TextBox 6"/>
          <p:cNvSpPr txBox="1"/>
          <p:nvPr/>
        </p:nvSpPr>
        <p:spPr>
          <a:xfrm>
            <a:off x="857250" y="5048250"/>
            <a:ext cx="6731000" cy="101600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nl-NL" sz="2000" i="1" dirty="0">
                <a:latin typeface="Times New Roman" pitchFamily="18" charset="0"/>
                <a:cs typeface="Times New Roman" pitchFamily="18" charset="0"/>
              </a:rPr>
              <a:t>NaturalNumber_induction :</a:t>
            </a:r>
            <a:br>
              <a:rPr lang="nl-NL" sz="2000" i="1" dirty="0">
                <a:latin typeface="Times New Roman" pitchFamily="18" charset="0"/>
                <a:cs typeface="Times New Roman" pitchFamily="18" charset="0"/>
              </a:rPr>
            </a:br>
            <a:endParaRPr lang="nl-NL" sz="2000" i="1" dirty="0">
              <a:latin typeface="Times New Roman" pitchFamily="18" charset="0"/>
              <a:cs typeface="Times New Roman" pitchFamily="18" charset="0"/>
            </a:endParaRPr>
          </a:p>
          <a:p>
            <a:pPr>
              <a:defRPr/>
            </a:pPr>
            <a:r>
              <a:rPr lang="nl-NL" sz="2000" i="1" dirty="0">
                <a:latin typeface="Times New Roman" pitchFamily="18" charset="0"/>
                <a:cs typeface="Times New Roman" pitchFamily="18" charset="0"/>
              </a:rPr>
              <a:t>      |- </a:t>
            </a:r>
            <a:r>
              <a:rPr lang="en-US" sz="2000" i="1" dirty="0">
                <a:latin typeface="Times New Roman" pitchFamily="18" charset="0"/>
                <a:cs typeface="Times New Roman" pitchFamily="18" charset="0"/>
                <a:sym typeface="Symbol"/>
              </a:rPr>
              <a:t></a:t>
            </a:r>
            <a:r>
              <a:rPr lang="nl-NL" sz="2000" i="1" dirty="0">
                <a:latin typeface="Times New Roman" pitchFamily="18" charset="0"/>
                <a:cs typeface="Times New Roman" pitchFamily="18" charset="0"/>
              </a:rPr>
              <a:t>P.   P ZERO /\ </a:t>
            </a:r>
            <a:r>
              <a:rPr lang="nl-NL" sz="2000" dirty="0">
                <a:latin typeface="Times New Roman" pitchFamily="18" charset="0"/>
                <a:cs typeface="Times New Roman" pitchFamily="18" charset="0"/>
              </a:rPr>
              <a:t>(</a:t>
            </a:r>
            <a:r>
              <a:rPr lang="en-US" sz="2000" i="1" dirty="0">
                <a:latin typeface="Times New Roman" pitchFamily="18" charset="0"/>
                <a:cs typeface="Times New Roman" pitchFamily="18" charset="0"/>
                <a:sym typeface="Symbol"/>
              </a:rPr>
              <a:t></a:t>
            </a:r>
            <a:r>
              <a:rPr lang="nl-NL" sz="2000" i="1" dirty="0">
                <a:latin typeface="Times New Roman" pitchFamily="18" charset="0"/>
                <a:cs typeface="Times New Roman" pitchFamily="18" charset="0"/>
                <a:sym typeface="Symbol"/>
              </a:rPr>
              <a:t>n</a:t>
            </a:r>
            <a:r>
              <a:rPr lang="nl-NL" sz="2000" i="1" dirty="0">
                <a:latin typeface="Times New Roman" pitchFamily="18" charset="0"/>
                <a:cs typeface="Times New Roman" pitchFamily="18" charset="0"/>
              </a:rPr>
              <a:t>. P n  </a:t>
            </a:r>
            <a:r>
              <a:rPr lang="nl-NL" sz="2000" dirty="0">
                <a:latin typeface="Times New Roman" pitchFamily="18" charset="0"/>
                <a:cs typeface="Times New Roman" pitchFamily="18" charset="0"/>
                <a:sym typeface="Symbol"/>
              </a:rPr>
              <a:t></a:t>
            </a:r>
            <a:r>
              <a:rPr lang="nl-NL" sz="2000" i="1" dirty="0">
                <a:latin typeface="Times New Roman" pitchFamily="18" charset="0"/>
                <a:cs typeface="Times New Roman" pitchFamily="18" charset="0"/>
              </a:rPr>
              <a:t>  P </a:t>
            </a:r>
            <a:r>
              <a:rPr lang="nl-NL" sz="2000" dirty="0">
                <a:latin typeface="Times New Roman" pitchFamily="18" charset="0"/>
                <a:cs typeface="Times New Roman" pitchFamily="18" charset="0"/>
              </a:rPr>
              <a:t>(</a:t>
            </a:r>
            <a:r>
              <a:rPr lang="nl-NL" sz="2000" i="1" dirty="0">
                <a:latin typeface="Times New Roman" pitchFamily="18" charset="0"/>
                <a:cs typeface="Times New Roman" pitchFamily="18" charset="0"/>
              </a:rPr>
              <a:t>NEXT n</a:t>
            </a:r>
            <a:r>
              <a:rPr lang="nl-NL" sz="2000" dirty="0">
                <a:latin typeface="Times New Roman" pitchFamily="18" charset="0"/>
                <a:cs typeface="Times New Roman" pitchFamily="18" charset="0"/>
              </a:rPr>
              <a:t>))</a:t>
            </a:r>
            <a:r>
              <a:rPr lang="nl-NL" sz="2000" i="1" dirty="0">
                <a:latin typeface="Times New Roman" pitchFamily="18" charset="0"/>
                <a:cs typeface="Times New Roman" pitchFamily="18" charset="0"/>
              </a:rPr>
              <a:t> </a:t>
            </a:r>
            <a:r>
              <a:rPr lang="nl-NL" sz="2000" dirty="0">
                <a:latin typeface="Times New Roman" pitchFamily="18" charset="0"/>
                <a:cs typeface="Times New Roman" pitchFamily="18" charset="0"/>
                <a:sym typeface="Symbol"/>
              </a:rPr>
              <a:t>  (n</a:t>
            </a:r>
            <a:r>
              <a:rPr lang="nl-NL" sz="2000" i="1" dirty="0">
                <a:latin typeface="Times New Roman" pitchFamily="18" charset="0"/>
                <a:cs typeface="Times New Roman" pitchFamily="18" charset="0"/>
              </a:rPr>
              <a:t>. P </a:t>
            </a:r>
            <a:r>
              <a:rPr lang="nl-NL" sz="2000" i="1" dirty="0" smtClean="0">
                <a:latin typeface="Times New Roman" pitchFamily="18" charset="0"/>
                <a:cs typeface="Times New Roman" pitchFamily="18" charset="0"/>
              </a:rPr>
              <a:t>n </a:t>
            </a:r>
            <a:r>
              <a:rPr lang="nl-NL" sz="2000" dirty="0" smtClean="0">
                <a:latin typeface="Times New Roman" pitchFamily="18" charset="0"/>
                <a:cs typeface="Times New Roman" pitchFamily="18" charset="0"/>
              </a:rPr>
              <a:t>)</a:t>
            </a:r>
            <a:endParaRPr lang="nl-NL" sz="2000" dirty="0">
              <a:latin typeface="Times New Roman" pitchFamily="18" charset="0"/>
              <a:cs typeface="Times New Roman" pitchFamily="18" charset="0"/>
            </a:endParaRPr>
          </a:p>
        </p:txBody>
      </p:sp>
      <p:sp>
        <p:nvSpPr>
          <p:cNvPr id="8" name="Tijdelijke aanduiding voor dianummer 7"/>
          <p:cNvSpPr>
            <a:spLocks noGrp="1"/>
          </p:cNvSpPr>
          <p:nvPr>
            <p:ph type="sldNum" sz="quarter" idx="12"/>
          </p:nvPr>
        </p:nvSpPr>
        <p:spPr/>
        <p:txBody>
          <a:bodyPr/>
          <a:lstStyle/>
          <a:p>
            <a:pPr>
              <a:defRPr/>
            </a:pPr>
            <a:fld id="{F6C20CBA-7619-4829-8F3B-BC12B422CED9}" type="slidenum">
              <a:rPr lang="en-US"/>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lstStyle/>
          <a:p>
            <a:endParaRPr lang="en-US"/>
          </a:p>
        </p:txBody>
      </p:sp>
      <p:sp>
        <p:nvSpPr>
          <p:cNvPr id="5" name="Title 4"/>
          <p:cNvSpPr>
            <a:spLocks noGrp="1"/>
          </p:cNvSpPr>
          <p:nvPr>
            <p:ph type="ctrTitle"/>
          </p:nvPr>
        </p:nvSpPr>
        <p:spPr/>
        <p:txBody>
          <a:bodyPr/>
          <a:lstStyle/>
          <a:p>
            <a:r>
              <a:rPr lang="en-US" dirty="0" smtClean="0"/>
              <a:t>Manipulating Terms</a:t>
            </a:r>
            <a:endParaRPr lang="en-US" dirty="0"/>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UNITY Program &amp; Execution</a:t>
            </a:r>
          </a:p>
        </p:txBody>
      </p:sp>
      <p:sp>
        <p:nvSpPr>
          <p:cNvPr id="351235" name="Rectangle 3"/>
          <p:cNvSpPr>
            <a:spLocks noGrp="1" noChangeArrowheads="1"/>
          </p:cNvSpPr>
          <p:nvPr>
            <p:ph sz="quarter" idx="1"/>
          </p:nvPr>
        </p:nvSpPr>
        <p:spPr>
          <a:xfrm>
            <a:off x="457200" y="1284288"/>
            <a:ext cx="8335963" cy="5116512"/>
          </a:xfrm>
        </p:spPr>
        <p:txBody>
          <a:bodyPr/>
          <a:lstStyle/>
          <a:p>
            <a:pPr eaLnBrk="1" hangingPunct="1">
              <a:lnSpc>
                <a:spcPct val="80000"/>
              </a:lnSpc>
            </a:pPr>
            <a:r>
              <a:rPr lang="en-US" dirty="0" smtClean="0">
                <a:cs typeface="Arial" charset="0"/>
              </a:rPr>
              <a:t>A program P is (simplified) a pair </a:t>
            </a:r>
            <a:r>
              <a:rPr lang="en-US" i="1" dirty="0" smtClean="0">
                <a:cs typeface="Arial" charset="0"/>
              </a:rPr>
              <a:t>(</a:t>
            </a:r>
            <a:r>
              <a:rPr lang="en-US" i="1" dirty="0" err="1" smtClean="0">
                <a:cs typeface="Arial" charset="0"/>
              </a:rPr>
              <a:t>Init,A</a:t>
            </a:r>
            <a:r>
              <a:rPr lang="en-US" i="1" dirty="0" smtClean="0">
                <a:cs typeface="Arial" charset="0"/>
              </a:rPr>
              <a:t>) </a:t>
            </a:r>
            <a:r>
              <a:rPr lang="en-US" b="1" dirty="0" smtClean="0">
                <a:cs typeface="Arial" charset="0"/>
              </a:rPr>
              <a:t/>
            </a:r>
            <a:br>
              <a:rPr lang="en-US" b="1" dirty="0" smtClean="0">
                <a:cs typeface="Arial" charset="0"/>
              </a:rPr>
            </a:br>
            <a:r>
              <a:rPr lang="en-US" dirty="0" smtClean="0">
                <a:cs typeface="Arial" charset="0"/>
              </a:rPr>
              <a:t/>
            </a:r>
            <a:br>
              <a:rPr lang="en-US" dirty="0" smtClean="0">
                <a:cs typeface="Arial" charset="0"/>
              </a:rPr>
            </a:br>
            <a:r>
              <a:rPr lang="en-US" dirty="0" smtClean="0">
                <a:cs typeface="Arial" charset="0"/>
              </a:rPr>
              <a:t>    </a:t>
            </a:r>
            <a:r>
              <a:rPr lang="en-US" i="1" dirty="0" smtClean="0">
                <a:cs typeface="Arial" charset="0"/>
              </a:rPr>
              <a:t>Init</a:t>
            </a:r>
            <a:r>
              <a:rPr lang="en-US" dirty="0" smtClean="0">
                <a:cs typeface="Arial" charset="0"/>
              </a:rPr>
              <a:t>  : a predicate specifying allowed initial states</a:t>
            </a:r>
            <a:br>
              <a:rPr lang="en-US" dirty="0" smtClean="0">
                <a:cs typeface="Arial" charset="0"/>
              </a:rPr>
            </a:br>
            <a:r>
              <a:rPr lang="en-US" dirty="0" smtClean="0">
                <a:cs typeface="Arial" charset="0"/>
              </a:rPr>
              <a:t>   </a:t>
            </a:r>
            <a:r>
              <a:rPr lang="en-US" i="1" dirty="0" smtClean="0">
                <a:cs typeface="Arial" charset="0"/>
              </a:rPr>
              <a:t>A</a:t>
            </a:r>
            <a:r>
              <a:rPr lang="en-US" dirty="0" smtClean="0">
                <a:cs typeface="Arial" charset="0"/>
              </a:rPr>
              <a:t>      : a set of concurrent (atomic and guarded) actions</a:t>
            </a:r>
          </a:p>
          <a:p>
            <a:pPr eaLnBrk="1" hangingPunct="1">
              <a:lnSpc>
                <a:spcPct val="80000"/>
              </a:lnSpc>
            </a:pPr>
            <a:endParaRPr lang="en-US" dirty="0" smtClean="0">
              <a:cs typeface="Arial" charset="0"/>
            </a:endParaRPr>
          </a:p>
          <a:p>
            <a:pPr eaLnBrk="1" hangingPunct="1">
              <a:lnSpc>
                <a:spcPct val="80000"/>
              </a:lnSpc>
            </a:pPr>
            <a:r>
              <a:rPr lang="en-US" dirty="0" smtClean="0">
                <a:cs typeface="Arial" charset="0"/>
              </a:rPr>
              <a:t>Execution model :</a:t>
            </a:r>
            <a:br>
              <a:rPr lang="en-US" dirty="0" smtClean="0">
                <a:cs typeface="Arial" charset="0"/>
              </a:rPr>
            </a:br>
            <a:endParaRPr lang="en-US" dirty="0" smtClean="0">
              <a:cs typeface="Arial" charset="0"/>
            </a:endParaRPr>
          </a:p>
          <a:p>
            <a:pPr lvl="1" eaLnBrk="1" hangingPunct="1">
              <a:lnSpc>
                <a:spcPct val="80000"/>
              </a:lnSpc>
            </a:pPr>
            <a:r>
              <a:rPr lang="en-US" sz="2000" dirty="0" smtClean="0">
                <a:cs typeface="Arial" charset="0"/>
              </a:rPr>
              <a:t>Each action </a:t>
            </a:r>
            <a:r>
              <a:rPr lang="en-US" sz="2000" dirty="0" smtClean="0">
                <a:cs typeface="Arial" charset="0"/>
                <a:sym typeface="Symbol" pitchFamily="18" charset="2"/>
              </a:rPr>
              <a:t> </a:t>
            </a:r>
            <a:r>
              <a:rPr lang="en-US" sz="2000" dirty="0" smtClean="0">
                <a:cs typeface="Arial" charset="0"/>
              </a:rPr>
              <a:t>is executed atomically. Only when its guard is enabled (true), </a:t>
            </a:r>
            <a:r>
              <a:rPr lang="en-US" sz="2000" dirty="0" smtClean="0">
                <a:cs typeface="Arial" charset="0"/>
                <a:sym typeface="Symbol" pitchFamily="18" charset="2"/>
              </a:rPr>
              <a:t> can be selected for execution.</a:t>
            </a:r>
            <a:br>
              <a:rPr lang="en-US" sz="2000" dirty="0" smtClean="0">
                <a:cs typeface="Arial" charset="0"/>
                <a:sym typeface="Symbol" pitchFamily="18" charset="2"/>
              </a:rPr>
            </a:br>
            <a:endParaRPr lang="en-US" sz="2000" dirty="0" smtClean="0">
              <a:cs typeface="Arial" charset="0"/>
              <a:sym typeface="Symbol" pitchFamily="18" charset="2"/>
            </a:endParaRPr>
          </a:p>
          <a:p>
            <a:pPr lvl="1" eaLnBrk="1" hangingPunct="1">
              <a:lnSpc>
                <a:spcPct val="80000"/>
              </a:lnSpc>
            </a:pPr>
            <a:r>
              <a:rPr lang="en-US" sz="2000" dirty="0" smtClean="0">
                <a:cs typeface="Arial" charset="0"/>
                <a:sym typeface="Symbol" pitchFamily="18" charset="2"/>
              </a:rPr>
              <a:t>A run of P is </a:t>
            </a:r>
            <a:r>
              <a:rPr lang="en-US" sz="2000" i="1" u="sng" dirty="0" smtClean="0">
                <a:cs typeface="Arial" charset="0"/>
                <a:sym typeface="Symbol" pitchFamily="18" charset="2"/>
              </a:rPr>
              <a:t>infinite</a:t>
            </a:r>
            <a:r>
              <a:rPr lang="en-US" sz="2000" dirty="0" smtClean="0">
                <a:cs typeface="Arial" charset="0"/>
                <a:sym typeface="Symbol" pitchFamily="18" charset="2"/>
              </a:rPr>
              <a:t>. At each step an enabled action is </a:t>
            </a:r>
            <a:r>
              <a:rPr lang="en-US" sz="2000" i="1" dirty="0" smtClean="0">
                <a:cs typeface="Arial" charset="0"/>
                <a:sym typeface="Symbol" pitchFamily="18" charset="2"/>
              </a:rPr>
              <a:t>non-deterministically</a:t>
            </a:r>
            <a:r>
              <a:rPr lang="en-US" sz="2000" dirty="0" smtClean="0">
                <a:cs typeface="Arial" charset="0"/>
                <a:sym typeface="Symbol" pitchFamily="18" charset="2"/>
              </a:rPr>
              <a:t> selected for execution. The run has to be </a:t>
            </a:r>
            <a:r>
              <a:rPr lang="en-US" sz="2000" i="1" u="sng" dirty="0" smtClean="0">
                <a:cs typeface="Arial" charset="0"/>
                <a:sym typeface="Symbol" pitchFamily="18" charset="2"/>
              </a:rPr>
              <a:t>weakly fair</a:t>
            </a:r>
            <a:r>
              <a:rPr lang="en-US" sz="2000" i="1" dirty="0" smtClean="0">
                <a:cs typeface="Arial" charset="0"/>
                <a:sym typeface="Symbol" pitchFamily="18" charset="2"/>
              </a:rPr>
              <a:t>: </a:t>
            </a:r>
            <a:r>
              <a:rPr lang="en-US" sz="2000" dirty="0" smtClean="0">
                <a:cs typeface="Arial" charset="0"/>
                <a:sym typeface="Symbol" pitchFamily="18" charset="2"/>
              </a:rPr>
              <a:t>when an action is persistently enabled, it will eventually be selected. When no action is enabled, the system stutters (does a skip).</a:t>
            </a:r>
          </a:p>
          <a:p>
            <a:pPr eaLnBrk="1" hangingPunct="1">
              <a:lnSpc>
                <a:spcPct val="80000"/>
              </a:lnSpc>
              <a:buFont typeface="Wingdings" pitchFamily="2" charset="2"/>
              <a:buNone/>
            </a:pPr>
            <a:endParaRPr lang="en-US" b="1" dirty="0" smtClean="0">
              <a:cs typeface="Arial" charset="0"/>
              <a:sym typeface="Symbol" pitchFamily="18" charset="2"/>
            </a:endParaRPr>
          </a:p>
        </p:txBody>
      </p:sp>
      <p:sp>
        <p:nvSpPr>
          <p:cNvPr id="351237" name="Text Box 5"/>
          <p:cNvSpPr txBox="1">
            <a:spLocks noChangeArrowheads="1"/>
          </p:cNvSpPr>
          <p:nvPr/>
        </p:nvSpPr>
        <p:spPr bwMode="auto">
          <a:xfrm>
            <a:off x="4484688" y="6024563"/>
            <a:ext cx="4297362" cy="6463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800" b="0" dirty="0">
                <a:latin typeface="Times New Roman" pitchFamily="18" charset="0"/>
                <a:cs typeface="Times New Roman" pitchFamily="18" charset="0"/>
              </a:rPr>
              <a:t>However the logic is axiomatic. It will not actually construct the runs. </a:t>
            </a:r>
            <a:r>
              <a:rPr lang="en-US" sz="1800" b="0" dirty="0">
                <a:latin typeface="Times New Roman" pitchFamily="18" charset="0"/>
                <a:cs typeface="Times New Roman" pitchFamily="18" charset="0"/>
                <a:sym typeface="Wingdings" pitchFamily="2" charset="2"/>
              </a:rPr>
              <a:t> next slides.</a:t>
            </a:r>
            <a:endParaRPr lang="en-US" sz="1800" b="0" dirty="0">
              <a:latin typeface="Times New Roman" pitchFamily="18" charset="0"/>
              <a:cs typeface="Times New Roman" pitchFamily="18" charset="0"/>
            </a:endParaRPr>
          </a:p>
        </p:txBody>
      </p:sp>
      <p:sp>
        <p:nvSpPr>
          <p:cNvPr id="6" name="Tijdelijke aanduiding voor dianummer 5"/>
          <p:cNvSpPr>
            <a:spLocks noGrp="1"/>
          </p:cNvSpPr>
          <p:nvPr>
            <p:ph type="sldNum" sz="quarter" idx="12"/>
          </p:nvPr>
        </p:nvSpPr>
        <p:spPr/>
        <p:txBody>
          <a:bodyPr/>
          <a:lstStyle/>
          <a:p>
            <a:pPr>
              <a:defRPr/>
            </a:pPr>
            <a:fld id="{FD5BDDA2-8C55-43C3-80E5-8F540ECDA655}" type="slidenum">
              <a:rPr lang="en-US"/>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5">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123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123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1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p:bldP spid="35123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a:xfrm>
            <a:off x="500063" y="274638"/>
            <a:ext cx="8358187" cy="796925"/>
          </a:xfrm>
        </p:spPr>
        <p:txBody>
          <a:bodyPr/>
          <a:lstStyle/>
          <a:p>
            <a:r>
              <a:rPr lang="en-US" smtClean="0"/>
              <a:t>More involved manipulation of goals</a:t>
            </a:r>
          </a:p>
        </p:txBody>
      </p:sp>
      <p:sp>
        <p:nvSpPr>
          <p:cNvPr id="8195" name="Tijdelijke aanduiding voor inhoud 2"/>
          <p:cNvSpPr>
            <a:spLocks noGrp="1"/>
          </p:cNvSpPr>
          <p:nvPr>
            <p:ph sz="quarter" idx="1"/>
          </p:nvPr>
        </p:nvSpPr>
        <p:spPr>
          <a:xfrm>
            <a:off x="500063" y="1447800"/>
            <a:ext cx="8358187" cy="4572000"/>
          </a:xfrm>
        </p:spPr>
        <p:txBody>
          <a:bodyPr/>
          <a:lstStyle/>
          <a:p>
            <a:r>
              <a:rPr lang="en-US" smtClean="0"/>
              <a:t>Imagine  </a:t>
            </a:r>
            <a:r>
              <a:rPr lang="en-US" i="1" smtClean="0">
                <a:sym typeface="Symbol" pitchFamily="18" charset="2"/>
              </a:rPr>
              <a:t>A,</a:t>
            </a:r>
            <a:r>
              <a:rPr lang="en-US" i="1" smtClean="0"/>
              <a:t>B</a:t>
            </a:r>
            <a:r>
              <a:rPr lang="en-US" smtClean="0"/>
              <a:t>  ?-   </a:t>
            </a:r>
            <a:r>
              <a:rPr lang="en-US" i="1" smtClean="0"/>
              <a:t>hyp</a:t>
            </a:r>
          </a:p>
          <a:p>
            <a:endParaRPr lang="en-US" i="1" smtClean="0"/>
          </a:p>
          <a:p>
            <a:r>
              <a:rPr lang="en-US" smtClean="0"/>
              <a:t>I want to :</a:t>
            </a:r>
          </a:p>
          <a:p>
            <a:pPr lvl="1"/>
            <a:r>
              <a:rPr lang="en-US" smtClean="0"/>
              <a:t>Rewrite </a:t>
            </a:r>
            <a:r>
              <a:rPr lang="en-US" i="1" smtClean="0"/>
              <a:t>hyp</a:t>
            </a:r>
            <a:r>
              <a:rPr lang="en-US" smtClean="0"/>
              <a:t> using </a:t>
            </a:r>
            <a:r>
              <a:rPr lang="en-US" i="1" smtClean="0"/>
              <a:t>A</a:t>
            </a:r>
            <a:r>
              <a:rPr lang="en-US" smtClean="0"/>
              <a:t>   </a:t>
            </a:r>
            <a:r>
              <a:rPr lang="en-US" b="1" smtClean="0">
                <a:sym typeface="Symbol" pitchFamily="18" charset="2"/>
              </a:rPr>
              <a:t>    </a:t>
            </a:r>
            <a:r>
              <a:rPr lang="en-US" smtClean="0">
                <a:sym typeface="Symbol" pitchFamily="18" charset="2"/>
              </a:rPr>
              <a:t>// ok</a:t>
            </a:r>
          </a:p>
          <a:p>
            <a:pPr lvl="1"/>
            <a:r>
              <a:rPr lang="en-US" smtClean="0">
                <a:sym typeface="Symbol" pitchFamily="18" charset="2"/>
              </a:rPr>
              <a:t>I know </a:t>
            </a:r>
            <a:r>
              <a:rPr lang="en-US" i="1" smtClean="0">
                <a:sym typeface="Symbol" pitchFamily="18" charset="2"/>
              </a:rPr>
              <a:t>A</a:t>
            </a:r>
            <a:r>
              <a:rPr lang="en-US" smtClean="0">
                <a:sym typeface="Symbol" pitchFamily="18" charset="2"/>
              </a:rPr>
              <a:t> implies </a:t>
            </a:r>
            <a:r>
              <a:rPr lang="en-US" i="1" smtClean="0">
                <a:sym typeface="Symbol" pitchFamily="18" charset="2"/>
              </a:rPr>
              <a:t>A’</a:t>
            </a:r>
            <a:r>
              <a:rPr lang="en-US" smtClean="0">
                <a:sym typeface="Symbol" pitchFamily="18" charset="2"/>
              </a:rPr>
              <a:t> ; I want to use </a:t>
            </a:r>
            <a:r>
              <a:rPr lang="en-US" i="1" smtClean="0">
                <a:sym typeface="Symbol" pitchFamily="18" charset="2"/>
              </a:rPr>
              <a:t>A’</a:t>
            </a:r>
            <a:r>
              <a:rPr lang="en-US" smtClean="0">
                <a:sym typeface="Symbol" pitchFamily="18" charset="2"/>
              </a:rPr>
              <a:t> to reduce </a:t>
            </a:r>
            <a:r>
              <a:rPr lang="en-US" i="1" smtClean="0">
                <a:sym typeface="Symbol" pitchFamily="18" charset="2"/>
              </a:rPr>
              <a:t>hyp</a:t>
            </a:r>
          </a:p>
          <a:p>
            <a:pPr lvl="1"/>
            <a:r>
              <a:rPr lang="en-US" smtClean="0">
                <a:sym typeface="Symbol" pitchFamily="18" charset="2"/>
              </a:rPr>
              <a:t>Rewrite </a:t>
            </a:r>
            <a:r>
              <a:rPr lang="en-US" i="1" smtClean="0">
                <a:sym typeface="Symbol" pitchFamily="18" charset="2"/>
              </a:rPr>
              <a:t>B</a:t>
            </a:r>
            <a:r>
              <a:rPr lang="en-US" smtClean="0">
                <a:sym typeface="Symbol" pitchFamily="18" charset="2"/>
              </a:rPr>
              <a:t> </a:t>
            </a:r>
            <a:endParaRPr lang="en-US" i="1" smtClean="0">
              <a:sym typeface="Symbol" pitchFamily="18" charset="2"/>
            </a:endParaRPr>
          </a:p>
          <a:p>
            <a:pPr lvl="1"/>
            <a:endParaRPr lang="en-US" i="1" smtClean="0">
              <a:sym typeface="Symbol" pitchFamily="18" charset="2"/>
            </a:endParaRPr>
          </a:p>
          <a:p>
            <a:r>
              <a:rPr lang="en-US" smtClean="0">
                <a:sym typeface="Symbol" pitchFamily="18" charset="2"/>
              </a:rPr>
              <a:t>I only want to rewrite some part of the hypothesis</a:t>
            </a:r>
          </a:p>
          <a:p>
            <a:endParaRPr lang="en-US" smtClean="0">
              <a:sym typeface="Symbol" pitchFamily="18" charset="2"/>
            </a:endParaRPr>
          </a:p>
          <a:p>
            <a:pPr lvl="1"/>
            <a:endParaRPr lang="en-US" smtClean="0"/>
          </a:p>
        </p:txBody>
      </p:sp>
      <p:sp>
        <p:nvSpPr>
          <p:cNvPr id="4" name="Tijdelijke aanduiding voor dianummer 3"/>
          <p:cNvSpPr>
            <a:spLocks noGrp="1"/>
          </p:cNvSpPr>
          <p:nvPr>
            <p:ph type="sldNum" sz="quarter" idx="12"/>
          </p:nvPr>
        </p:nvSpPr>
        <p:spPr/>
        <p:txBody>
          <a:bodyPr/>
          <a:lstStyle/>
          <a:p>
            <a:pPr>
              <a:defRPr/>
            </a:pPr>
            <a:fld id="{02B7D6B9-C71D-45E3-94AE-810FCAAB2E8F}"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Theorem Continuation</a:t>
            </a:r>
            <a:br>
              <a:rPr lang="en-US" smtClean="0">
                <a:cs typeface="Arial" charset="0"/>
              </a:rPr>
            </a:br>
            <a:r>
              <a:rPr lang="en-US" sz="2000" smtClean="0">
                <a:cs typeface="Arial" charset="0"/>
              </a:rPr>
              <a:t>(Old Desc 10.5)</a:t>
            </a:r>
            <a:endParaRPr lang="en-US" smtClean="0">
              <a:cs typeface="Arial" charset="0"/>
            </a:endParaRPr>
          </a:p>
        </p:txBody>
      </p:sp>
      <p:sp>
        <p:nvSpPr>
          <p:cNvPr id="9219" name="Rectangle 3"/>
          <p:cNvSpPr>
            <a:spLocks noGrp="1" noChangeArrowheads="1"/>
          </p:cNvSpPr>
          <p:nvPr>
            <p:ph sz="quarter" idx="1"/>
          </p:nvPr>
        </p:nvSpPr>
        <p:spPr>
          <a:xfrm>
            <a:off x="457200" y="1511300"/>
            <a:ext cx="8229600" cy="5041900"/>
          </a:xfrm>
        </p:spPr>
        <p:txBody>
          <a:bodyPr/>
          <a:lstStyle/>
          <a:p>
            <a:pPr eaLnBrk="1" hangingPunct="1">
              <a:lnSpc>
                <a:spcPct val="80000"/>
              </a:lnSpc>
            </a:pPr>
            <a:r>
              <a:rPr lang="en-US" smtClean="0">
                <a:cs typeface="Arial" charset="0"/>
              </a:rPr>
              <a:t>Is an (ML) function of the form:</a:t>
            </a:r>
          </a:p>
          <a:p>
            <a:pPr eaLnBrk="1" hangingPunct="1">
              <a:lnSpc>
                <a:spcPct val="80000"/>
              </a:lnSpc>
            </a:pPr>
            <a:endParaRPr lang="en-US" smtClean="0">
              <a:cs typeface="Arial" charset="0"/>
            </a:endParaRPr>
          </a:p>
          <a:p>
            <a:pPr eaLnBrk="1" hangingPunct="1">
              <a:lnSpc>
                <a:spcPct val="80000"/>
              </a:lnSpc>
            </a:pPr>
            <a:endParaRPr lang="en-US" smtClean="0">
              <a:cs typeface="Arial" charset="0"/>
            </a:endParaRPr>
          </a:p>
          <a:p>
            <a:pPr eaLnBrk="1" hangingPunct="1">
              <a:lnSpc>
                <a:spcPct val="80000"/>
              </a:lnSpc>
              <a:buFont typeface="Wingdings" pitchFamily="2" charset="2"/>
              <a:buNone/>
            </a:pP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t>
            </a:r>
            <a:r>
              <a:rPr lang="en-US" smtClean="0">
                <a:cs typeface="Arial" charset="0"/>
                <a:sym typeface="Symbol" pitchFamily="18" charset="2"/>
              </a:rPr>
              <a:t/>
            </a:r>
            <a:br>
              <a:rPr lang="en-US" smtClean="0">
                <a:cs typeface="Arial" charset="0"/>
                <a:sym typeface="Symbol" pitchFamily="18" charset="2"/>
              </a:rPr>
            </a:br>
            <a:r>
              <a:rPr lang="en-US" smtClean="0">
                <a:cs typeface="Arial" charset="0"/>
                <a:sym typeface="Symbol" pitchFamily="18" charset="2"/>
              </a:rPr>
              <a:t/>
            </a:r>
            <a:br>
              <a:rPr lang="en-US" smtClean="0">
                <a:cs typeface="Arial" charset="0"/>
                <a:sym typeface="Symbol" pitchFamily="18" charset="2"/>
              </a:rPr>
            </a:br>
            <a:r>
              <a:rPr lang="en-US" smtClean="0">
                <a:cs typeface="Arial" charset="0"/>
                <a:sym typeface="Symbol" pitchFamily="18" charset="2"/>
              </a:rPr>
              <a:t/>
            </a:r>
            <a:br>
              <a:rPr lang="en-US" smtClean="0">
                <a:cs typeface="Arial" charset="0"/>
                <a:sym typeface="Symbol" pitchFamily="18" charset="2"/>
              </a:rPr>
            </a:br>
            <a:endParaRPr lang="en-US" smtClean="0">
              <a:cs typeface="Arial" charset="0"/>
              <a:sym typeface="Symbol" pitchFamily="18" charset="2"/>
            </a:endParaRPr>
          </a:p>
          <a:p>
            <a:pPr eaLnBrk="1" hangingPunct="1">
              <a:lnSpc>
                <a:spcPct val="80000"/>
              </a:lnSpc>
            </a:pPr>
            <a:endParaRPr lang="en-US" smtClean="0">
              <a:cs typeface="Arial" charset="0"/>
              <a:sym typeface="Symbol" pitchFamily="18" charset="2"/>
            </a:endParaRPr>
          </a:p>
          <a:p>
            <a:pPr eaLnBrk="1" hangingPunct="1">
              <a:lnSpc>
                <a:spcPct val="80000"/>
              </a:lnSpc>
            </a:pPr>
            <a:r>
              <a:rPr lang="en-US" smtClean="0">
                <a:cs typeface="Arial" charset="0"/>
                <a:sym typeface="Symbol" pitchFamily="18" charset="2"/>
              </a:rPr>
              <a:t>Useful when we need a finer control on using or transforming </a:t>
            </a:r>
            <a:r>
              <a:rPr lang="en-US" i="1" smtClean="0">
                <a:cs typeface="Arial" charset="0"/>
                <a:sym typeface="Symbol" pitchFamily="18" charset="2"/>
              </a:rPr>
              <a:t>specific</a:t>
            </a:r>
            <a:r>
              <a:rPr lang="en-US" smtClean="0">
                <a:cs typeface="Arial" charset="0"/>
                <a:sym typeface="Symbol" pitchFamily="18" charset="2"/>
              </a:rPr>
              <a:t> assumptions of the goal.</a:t>
            </a:r>
          </a:p>
          <a:p>
            <a:pPr eaLnBrk="1" hangingPunct="1">
              <a:lnSpc>
                <a:spcPct val="80000"/>
              </a:lnSpc>
            </a:pPr>
            <a:endParaRPr lang="en-US" smtClean="0">
              <a:cs typeface="Arial" charset="0"/>
              <a:sym typeface="Symbol" pitchFamily="18" charset="2"/>
            </a:endParaRPr>
          </a:p>
        </p:txBody>
      </p:sp>
      <p:sp>
        <p:nvSpPr>
          <p:cNvPr id="4" name="TextBox 3"/>
          <p:cNvSpPr txBox="1"/>
          <p:nvPr/>
        </p:nvSpPr>
        <p:spPr>
          <a:xfrm>
            <a:off x="1262063" y="2319338"/>
            <a:ext cx="6215062"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b="1" i="1" dirty="0" err="1">
                <a:solidFill>
                  <a:schemeClr val="tx1"/>
                </a:solidFill>
                <a:latin typeface="Times New Roman" pitchFamily="18" charset="0"/>
                <a:cs typeface="Times New Roman" pitchFamily="18" charset="0"/>
              </a:rPr>
              <a:t>tc</a:t>
            </a:r>
            <a:r>
              <a:rPr lang="en-US" i="1" dirty="0">
                <a:solidFill>
                  <a:schemeClr val="tx1"/>
                </a:solidFill>
                <a:latin typeface="Times New Roman" pitchFamily="18" charset="0"/>
                <a:cs typeface="Times New Roman" pitchFamily="18" charset="0"/>
              </a:rPr>
              <a:t>  :  (</a:t>
            </a:r>
            <a:r>
              <a:rPr lang="en-US" i="1" dirty="0" err="1">
                <a:solidFill>
                  <a:schemeClr val="tx1"/>
                </a:solidFill>
                <a:latin typeface="Times New Roman" pitchFamily="18" charset="0"/>
                <a:cs typeface="Times New Roman" pitchFamily="18" charset="0"/>
              </a:rPr>
              <a:t>thm</a:t>
            </a:r>
            <a:r>
              <a:rPr lang="en-US" i="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sym typeface="Symbol" pitchFamily="18" charset="2"/>
              </a:rPr>
              <a:t> tactic) </a:t>
            </a:r>
            <a:r>
              <a:rPr lang="en-US" dirty="0">
                <a:solidFill>
                  <a:schemeClr val="tx1"/>
                </a:solidFill>
                <a:latin typeface="Times New Roman" pitchFamily="18" charset="0"/>
                <a:cs typeface="Times New Roman" pitchFamily="18" charset="0"/>
                <a:sym typeface="Symbol" pitchFamily="18" charset="2"/>
              </a:rPr>
              <a:t></a:t>
            </a:r>
            <a:r>
              <a:rPr lang="en-US" i="1" dirty="0">
                <a:solidFill>
                  <a:schemeClr val="tx1"/>
                </a:solidFill>
                <a:latin typeface="Times New Roman" pitchFamily="18" charset="0"/>
                <a:cs typeface="Times New Roman" pitchFamily="18" charset="0"/>
                <a:sym typeface="Symbol" pitchFamily="18" charset="2"/>
              </a:rPr>
              <a:t> tactic</a:t>
            </a:r>
            <a:endParaRPr lang="nl-NL" i="1" dirty="0">
              <a:solidFill>
                <a:schemeClr val="tx1"/>
              </a:solidFill>
              <a:latin typeface="Times New Roman" pitchFamily="18" charset="0"/>
              <a:cs typeface="Times New Roman" pitchFamily="18" charset="0"/>
            </a:endParaRPr>
          </a:p>
        </p:txBody>
      </p:sp>
      <p:sp>
        <p:nvSpPr>
          <p:cNvPr id="5" name="TextBox 4"/>
          <p:cNvSpPr txBox="1"/>
          <p:nvPr/>
        </p:nvSpPr>
        <p:spPr>
          <a:xfrm>
            <a:off x="1287463" y="3181350"/>
            <a:ext cx="6192837" cy="120015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en-US" sz="1800" i="1" dirty="0" err="1">
                <a:latin typeface="Times New Roman" pitchFamily="18" charset="0"/>
                <a:cs typeface="Times New Roman" pitchFamily="18" charset="0"/>
                <a:sym typeface="Symbol" pitchFamily="18" charset="2"/>
              </a:rPr>
              <a:t>tc</a:t>
            </a:r>
            <a:r>
              <a:rPr lang="en-US" sz="1800" i="1" dirty="0">
                <a:latin typeface="Times New Roman" pitchFamily="18" charset="0"/>
                <a:cs typeface="Times New Roman" pitchFamily="18" charset="0"/>
                <a:sym typeface="Symbol" pitchFamily="18" charset="2"/>
              </a:rPr>
              <a:t>  f</a:t>
            </a:r>
            <a:r>
              <a:rPr lang="en-US" sz="1800" dirty="0">
                <a:latin typeface="Times New Roman" pitchFamily="18" charset="0"/>
                <a:cs typeface="Times New Roman" pitchFamily="18" charset="0"/>
                <a:sym typeface="Symbol" pitchFamily="18" charset="2"/>
              </a:rPr>
              <a:t>  typically takes one of the goal’s assumptions (e.g. the first in the list), ASSUMEs it to a theorem </a:t>
            </a:r>
            <a:r>
              <a:rPr lang="en-US" sz="1800" i="1" dirty="0">
                <a:latin typeface="Times New Roman" pitchFamily="18" charset="0"/>
                <a:cs typeface="Times New Roman" pitchFamily="18" charset="0"/>
                <a:sym typeface="Symbol" pitchFamily="18" charset="2"/>
              </a:rPr>
              <a:t>t</a:t>
            </a:r>
            <a:r>
              <a:rPr lang="en-US" sz="1800" dirty="0">
                <a:latin typeface="Times New Roman" pitchFamily="18" charset="0"/>
                <a:cs typeface="Times New Roman" pitchFamily="18" charset="0"/>
                <a:sym typeface="Symbol" pitchFamily="18" charset="2"/>
              </a:rPr>
              <a:t>, and gives </a:t>
            </a:r>
            <a:r>
              <a:rPr lang="en-US" sz="1800" i="1" dirty="0">
                <a:latin typeface="Times New Roman" pitchFamily="18" charset="0"/>
                <a:cs typeface="Times New Roman" pitchFamily="18" charset="0"/>
                <a:sym typeface="Symbol" pitchFamily="18" charset="2"/>
              </a:rPr>
              <a:t>t</a:t>
            </a:r>
            <a:r>
              <a:rPr lang="en-US" sz="1800" dirty="0">
                <a:latin typeface="Times New Roman" pitchFamily="18" charset="0"/>
                <a:cs typeface="Times New Roman" pitchFamily="18" charset="0"/>
                <a:sym typeface="Symbol" pitchFamily="18" charset="2"/>
              </a:rPr>
              <a:t> to </a:t>
            </a:r>
            <a:r>
              <a:rPr lang="en-US" sz="1800" i="1" dirty="0">
                <a:latin typeface="Times New Roman" pitchFamily="18" charset="0"/>
                <a:cs typeface="Times New Roman" pitchFamily="18" charset="0"/>
                <a:sym typeface="Symbol" pitchFamily="18" charset="2"/>
              </a:rPr>
              <a:t>f</a:t>
            </a:r>
            <a:r>
              <a:rPr lang="en-US" sz="1800" dirty="0">
                <a:latin typeface="Times New Roman" pitchFamily="18" charset="0"/>
                <a:cs typeface="Times New Roman" pitchFamily="18" charset="0"/>
                <a:sym typeface="Symbol" pitchFamily="18" charset="2"/>
              </a:rPr>
              <a:t>. The latter inspects </a:t>
            </a:r>
            <a:r>
              <a:rPr lang="en-US" sz="1800" i="1" dirty="0">
                <a:latin typeface="Times New Roman" pitchFamily="18" charset="0"/>
                <a:cs typeface="Times New Roman" pitchFamily="18" charset="0"/>
                <a:sym typeface="Symbol" pitchFamily="18" charset="2"/>
              </a:rPr>
              <a:t>t</a:t>
            </a:r>
            <a:r>
              <a:rPr lang="en-US" sz="1800" dirty="0">
                <a:latin typeface="Times New Roman" pitchFamily="18" charset="0"/>
                <a:cs typeface="Times New Roman" pitchFamily="18" charset="0"/>
                <a:sym typeface="Symbol" pitchFamily="18" charset="2"/>
              </a:rPr>
              <a:t>, and uses the knowledge to produce a new tactic, which is then applied to the original goal.</a:t>
            </a:r>
            <a:endParaRPr lang="en-US" sz="1800" dirty="0">
              <a:latin typeface="Times New Roman" pitchFamily="18" charset="0"/>
              <a:cs typeface="Times New Roman" pitchFamily="18" charset="0"/>
            </a:endParaRPr>
          </a:p>
        </p:txBody>
      </p:sp>
      <p:sp>
        <p:nvSpPr>
          <p:cNvPr id="7" name="Tijdelijke aanduiding voor dianummer 6"/>
          <p:cNvSpPr>
            <a:spLocks noGrp="1"/>
          </p:cNvSpPr>
          <p:nvPr>
            <p:ph type="sldNum" sz="quarter" idx="12"/>
          </p:nvPr>
        </p:nvSpPr>
        <p:spPr/>
        <p:txBody>
          <a:bodyPr/>
          <a:lstStyle/>
          <a:p>
            <a:pPr>
              <a:defRPr/>
            </a:pPr>
            <a:fld id="{9B95ADB4-0312-44A1-A1DD-7DCE801E038C}"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3700" y="274638"/>
            <a:ext cx="8293100" cy="690562"/>
          </a:xfrm>
        </p:spPr>
        <p:txBody>
          <a:bodyPr/>
          <a:lstStyle/>
          <a:p>
            <a:pPr eaLnBrk="1" hangingPunct="1"/>
            <a:r>
              <a:rPr lang="en-US" sz="3600" smtClean="0">
                <a:cs typeface="Arial" charset="0"/>
              </a:rPr>
              <a:t>Example</a:t>
            </a:r>
          </a:p>
        </p:txBody>
      </p:sp>
      <p:sp>
        <p:nvSpPr>
          <p:cNvPr id="13" name="TextBox 12"/>
          <p:cNvSpPr txBox="1"/>
          <p:nvPr/>
        </p:nvSpPr>
        <p:spPr>
          <a:xfrm>
            <a:off x="155575" y="5924550"/>
            <a:ext cx="4211638" cy="369888"/>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1800" i="1" dirty="0">
                <a:latin typeface="Times New Roman" pitchFamily="18" charset="0"/>
                <a:cs typeface="Times New Roman" pitchFamily="18" charset="0"/>
              </a:rPr>
              <a:t>FIRST_ASSUM  :  (</a:t>
            </a:r>
            <a:r>
              <a:rPr lang="en-US" sz="1800" i="1" dirty="0" err="1">
                <a:latin typeface="Times New Roman" pitchFamily="18" charset="0"/>
                <a:cs typeface="Times New Roman" pitchFamily="18" charset="0"/>
              </a:rPr>
              <a:t>thm</a:t>
            </a:r>
            <a:r>
              <a:rPr lang="en-US" sz="1800" i="1" dirty="0">
                <a:latin typeface="Times New Roman" pitchFamily="18" charset="0"/>
                <a:cs typeface="Times New Roman" pitchFamily="18" charset="0"/>
              </a:rPr>
              <a:t> </a:t>
            </a:r>
            <a:r>
              <a:rPr lang="en-US" sz="1800" i="1" dirty="0">
                <a:latin typeface="Times New Roman" pitchFamily="18" charset="0"/>
                <a:cs typeface="Times New Roman" pitchFamily="18" charset="0"/>
                <a:sym typeface="Symbol" pitchFamily="18" charset="2"/>
              </a:rPr>
              <a:t> tactic)  tactic </a:t>
            </a:r>
            <a:endParaRPr lang="en-US" sz="1800" i="1" dirty="0">
              <a:latin typeface="Times New Roman" pitchFamily="18" charset="0"/>
              <a:cs typeface="Times New Roman" pitchFamily="18" charset="0"/>
            </a:endParaRPr>
          </a:p>
        </p:txBody>
      </p:sp>
      <p:sp>
        <p:nvSpPr>
          <p:cNvPr id="14" name="TextBox 13"/>
          <p:cNvSpPr txBox="1"/>
          <p:nvPr/>
        </p:nvSpPr>
        <p:spPr>
          <a:xfrm>
            <a:off x="574675" y="1398588"/>
            <a:ext cx="5181600"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i="1" dirty="0">
                <a:latin typeface="Times New Roman" pitchFamily="18" charset="0"/>
                <a:cs typeface="Times New Roman" pitchFamily="18" charset="0"/>
                <a:sym typeface="Symbol" pitchFamily="18" charset="2"/>
              </a:rPr>
              <a:t>Goal:          assumptions   ?-     ok 10</a:t>
            </a:r>
            <a:endParaRPr lang="en-US" i="1" dirty="0">
              <a:latin typeface="Times New Roman" pitchFamily="18" charset="0"/>
              <a:cs typeface="Times New Roman" pitchFamily="18" charset="0"/>
            </a:endParaRPr>
          </a:p>
        </p:txBody>
      </p:sp>
      <p:sp>
        <p:nvSpPr>
          <p:cNvPr id="15" name="TextBox 14"/>
          <p:cNvSpPr txBox="1">
            <a:spLocks noChangeArrowheads="1"/>
          </p:cNvSpPr>
          <p:nvPr/>
        </p:nvSpPr>
        <p:spPr bwMode="auto">
          <a:xfrm>
            <a:off x="504825" y="2171700"/>
            <a:ext cx="4225925" cy="1784350"/>
          </a:xfrm>
          <a:prstGeom prst="rect">
            <a:avLst/>
          </a:prstGeom>
          <a:noFill/>
          <a:ln w="9525">
            <a:noFill/>
            <a:miter lim="800000"/>
            <a:headEnd/>
            <a:tailEnd/>
          </a:ln>
        </p:spPr>
        <p:txBody>
          <a:bodyPr>
            <a:spAutoFit/>
          </a:bodyPr>
          <a:lstStyle/>
          <a:p>
            <a:r>
              <a:rPr lang="en-US" sz="1800">
                <a:latin typeface="Arial" charset="0"/>
                <a:cs typeface="Arial" charset="0"/>
              </a:rPr>
              <a:t>Contain   </a:t>
            </a:r>
            <a:r>
              <a:rPr lang="en-US" sz="2000" i="1">
                <a:cs typeface="Times New Roman" pitchFamily="18" charset="0"/>
              </a:rPr>
              <a:t>“(</a:t>
            </a:r>
            <a:r>
              <a:rPr lang="en-US" sz="2000" i="1">
                <a:cs typeface="Times New Roman" pitchFamily="18" charset="0"/>
                <a:sym typeface="Symbol" pitchFamily="18" charset="2"/>
              </a:rPr>
              <a:t>n.  P n </a:t>
            </a:r>
            <a:r>
              <a:rPr lang="en-US" sz="2000">
                <a:cs typeface="Times New Roman" pitchFamily="18" charset="0"/>
                <a:sym typeface="Symbol" pitchFamily="18" charset="2"/>
              </a:rPr>
              <a:t></a:t>
            </a:r>
            <a:r>
              <a:rPr lang="en-US" sz="2000" i="1">
                <a:cs typeface="Times New Roman" pitchFamily="18" charset="0"/>
                <a:sym typeface="Symbol" pitchFamily="18" charset="2"/>
              </a:rPr>
              <a:t> ok n)</a:t>
            </a:r>
            <a:r>
              <a:rPr lang="en-US" sz="2000">
                <a:cs typeface="Times New Roman" pitchFamily="18" charset="0"/>
                <a:sym typeface="Symbol" pitchFamily="18" charset="2"/>
              </a:rPr>
              <a:t>” </a:t>
            </a:r>
            <a:r>
              <a:rPr lang="en-US" sz="1800">
                <a:latin typeface="Arial" charset="0"/>
                <a:cs typeface="Arial" charset="0"/>
                <a:sym typeface="Symbol" pitchFamily="18" charset="2"/>
              </a:rPr>
              <a:t>  </a:t>
            </a:r>
            <a:br>
              <a:rPr lang="en-US" sz="1800">
                <a:latin typeface="Arial" charset="0"/>
                <a:cs typeface="Arial" charset="0"/>
                <a:sym typeface="Symbol" pitchFamily="18" charset="2"/>
              </a:rPr>
            </a:br>
            <a:r>
              <a:rPr lang="en-US" sz="1800">
                <a:latin typeface="Arial" charset="0"/>
                <a:cs typeface="Arial" charset="0"/>
                <a:sym typeface="Symbol" pitchFamily="18" charset="2"/>
              </a:rPr>
              <a:t/>
            </a:r>
            <a:br>
              <a:rPr lang="en-US" sz="1800">
                <a:latin typeface="Arial" charset="0"/>
                <a:cs typeface="Arial" charset="0"/>
                <a:sym typeface="Symbol" pitchFamily="18" charset="2"/>
              </a:rPr>
            </a:br>
            <a:r>
              <a:rPr lang="en-US" sz="1800">
                <a:latin typeface="Arial" charset="0"/>
                <a:cs typeface="Arial" charset="0"/>
                <a:sym typeface="Symbol" pitchFamily="18" charset="2"/>
              </a:rPr>
              <a:t>So, by MP we should be able to reduce to the one on the right:</a:t>
            </a:r>
            <a:br>
              <a:rPr lang="en-US" sz="1800">
                <a:latin typeface="Arial" charset="0"/>
                <a:cs typeface="Arial" charset="0"/>
                <a:sym typeface="Symbol" pitchFamily="18" charset="2"/>
              </a:rPr>
            </a:br>
            <a:r>
              <a:rPr lang="en-US" sz="1800">
                <a:latin typeface="Arial" charset="0"/>
                <a:cs typeface="Arial" charset="0"/>
                <a:sym typeface="Symbol" pitchFamily="18" charset="2"/>
              </a:rPr>
              <a:t/>
            </a:r>
            <a:br>
              <a:rPr lang="en-US" sz="1800">
                <a:latin typeface="Arial" charset="0"/>
                <a:cs typeface="Arial" charset="0"/>
                <a:sym typeface="Symbol" pitchFamily="18" charset="2"/>
              </a:rPr>
            </a:br>
            <a:r>
              <a:rPr lang="en-US" sz="1800">
                <a:latin typeface="Arial" charset="0"/>
                <a:cs typeface="Arial" charset="0"/>
                <a:sym typeface="Symbol" pitchFamily="18" charset="2"/>
              </a:rPr>
              <a:t>But how??  With the tactic below:</a:t>
            </a:r>
            <a:endParaRPr lang="en-US" sz="1800">
              <a:latin typeface="Arial" charset="0"/>
              <a:cs typeface="Arial" charset="0"/>
            </a:endParaRPr>
          </a:p>
        </p:txBody>
      </p:sp>
      <p:sp>
        <p:nvSpPr>
          <p:cNvPr id="16" name="TextBox 15"/>
          <p:cNvSpPr txBox="1"/>
          <p:nvPr/>
        </p:nvSpPr>
        <p:spPr>
          <a:xfrm>
            <a:off x="587375" y="4387850"/>
            <a:ext cx="7726363" cy="1200150"/>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defRPr/>
            </a:pPr>
            <a:r>
              <a:rPr lang="en-US" i="1" dirty="0">
                <a:latin typeface="Times New Roman" pitchFamily="18" charset="0"/>
                <a:cs typeface="Times New Roman" pitchFamily="18" charset="0"/>
                <a:sym typeface="Symbol" pitchFamily="18" charset="2"/>
              </a:rPr>
              <a:t> FIRST_ASSUM    MATCH_MP_TAC </a:t>
            </a:r>
            <a:br>
              <a:rPr lang="en-US" i="1" dirty="0">
                <a:latin typeface="Times New Roman" pitchFamily="18" charset="0"/>
                <a:cs typeface="Times New Roman" pitchFamily="18" charset="0"/>
                <a:sym typeface="Symbol" pitchFamily="18" charset="2"/>
              </a:rPr>
            </a:br>
            <a:r>
              <a:rPr lang="en-US" i="1" dirty="0">
                <a:latin typeface="Times New Roman" pitchFamily="18" charset="0"/>
                <a:cs typeface="Times New Roman" pitchFamily="18" charset="0"/>
                <a:sym typeface="Symbol" pitchFamily="18" charset="2"/>
              </a:rPr>
              <a:t/>
            </a:r>
            <a:br>
              <a:rPr lang="en-US" i="1" dirty="0">
                <a:latin typeface="Times New Roman" pitchFamily="18" charset="0"/>
                <a:cs typeface="Times New Roman" pitchFamily="18" charset="0"/>
                <a:sym typeface="Symbol" pitchFamily="18" charset="2"/>
              </a:rPr>
            </a:br>
            <a:r>
              <a:rPr lang="en-US" i="1" dirty="0">
                <a:latin typeface="Times New Roman" pitchFamily="18" charset="0"/>
                <a:cs typeface="Times New Roman" pitchFamily="18" charset="0"/>
                <a:sym typeface="Symbol" pitchFamily="18" charset="2"/>
              </a:rPr>
              <a:t>                             “ assumptions   ?-     ok 10”</a:t>
            </a:r>
            <a:endParaRPr lang="en-US" i="1" dirty="0">
              <a:latin typeface="Times New Roman" pitchFamily="18" charset="0"/>
              <a:cs typeface="Times New Roman" pitchFamily="18" charset="0"/>
            </a:endParaRPr>
          </a:p>
        </p:txBody>
      </p:sp>
      <p:sp>
        <p:nvSpPr>
          <p:cNvPr id="17" name="TextBox 16"/>
          <p:cNvSpPr txBox="1"/>
          <p:nvPr/>
        </p:nvSpPr>
        <p:spPr>
          <a:xfrm>
            <a:off x="5207000" y="2578100"/>
            <a:ext cx="368458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i="1" dirty="0">
                <a:latin typeface="Times New Roman" pitchFamily="18" charset="0"/>
                <a:cs typeface="Times New Roman" pitchFamily="18" charset="0"/>
                <a:sym typeface="Symbol" pitchFamily="18" charset="2"/>
              </a:rPr>
              <a:t> assumptions   ?-     P 10</a:t>
            </a:r>
            <a:endParaRPr lang="en-US" i="1" dirty="0">
              <a:latin typeface="Times New Roman" pitchFamily="18" charset="0"/>
              <a:cs typeface="Times New Roman" pitchFamily="18" charset="0"/>
            </a:endParaRPr>
          </a:p>
        </p:txBody>
      </p:sp>
      <p:cxnSp>
        <p:nvCxnSpPr>
          <p:cNvPr id="23" name="Straight Arrow Connector 22"/>
          <p:cNvCxnSpPr/>
          <p:nvPr/>
        </p:nvCxnSpPr>
        <p:spPr>
          <a:xfrm>
            <a:off x="4040188" y="1922463"/>
            <a:ext cx="1109662" cy="61595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5" name="Straight Arrow Connector 24"/>
          <p:cNvCxnSpPr>
            <a:endCxn id="15" idx="0"/>
          </p:cNvCxnSpPr>
          <p:nvPr/>
        </p:nvCxnSpPr>
        <p:spPr>
          <a:xfrm rot="5400000">
            <a:off x="2504282" y="1904206"/>
            <a:ext cx="381000" cy="1539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0" idx="0"/>
          </p:cNvCxnSpPr>
          <p:nvPr/>
        </p:nvCxnSpPr>
        <p:spPr>
          <a:xfrm rot="5400000" flipH="1" flipV="1">
            <a:off x="4193381" y="3374232"/>
            <a:ext cx="1271587" cy="75565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291138" y="3873500"/>
            <a:ext cx="3438525" cy="369888"/>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1800" i="1" dirty="0">
                <a:latin typeface="Times New Roman" pitchFamily="18" charset="0"/>
                <a:cs typeface="Times New Roman" pitchFamily="18" charset="0"/>
              </a:rPr>
              <a:t>MATCH_MP_TAC  :  </a:t>
            </a:r>
            <a:r>
              <a:rPr lang="en-US" sz="1800" i="1" dirty="0" err="1">
                <a:latin typeface="Times New Roman" pitchFamily="18" charset="0"/>
                <a:cs typeface="Times New Roman" pitchFamily="18" charset="0"/>
              </a:rPr>
              <a:t>thm</a:t>
            </a:r>
            <a:r>
              <a:rPr lang="en-US" sz="1800" i="1" dirty="0">
                <a:latin typeface="Times New Roman" pitchFamily="18" charset="0"/>
                <a:cs typeface="Times New Roman" pitchFamily="18" charset="0"/>
              </a:rPr>
              <a:t> </a:t>
            </a:r>
            <a:r>
              <a:rPr lang="en-US" sz="1800" i="1" dirty="0">
                <a:latin typeface="Times New Roman" pitchFamily="18" charset="0"/>
                <a:cs typeface="Times New Roman" pitchFamily="18" charset="0"/>
                <a:sym typeface="Symbol" pitchFamily="18" charset="2"/>
              </a:rPr>
              <a:t> tactic</a:t>
            </a:r>
            <a:endParaRPr lang="en-US" sz="1800" i="1" dirty="0">
              <a:latin typeface="Times New Roman" pitchFamily="18" charset="0"/>
              <a:cs typeface="Times New Roman" pitchFamily="18" charset="0"/>
            </a:endParaRPr>
          </a:p>
        </p:txBody>
      </p:sp>
      <p:cxnSp>
        <p:nvCxnSpPr>
          <p:cNvPr id="32" name="Straight Arrow Connector 31"/>
          <p:cNvCxnSpPr/>
          <p:nvPr/>
        </p:nvCxnSpPr>
        <p:spPr>
          <a:xfrm rot="5400000">
            <a:off x="827882" y="5088731"/>
            <a:ext cx="996950" cy="585787"/>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rot="5400000" flipH="1" flipV="1">
            <a:off x="5276057" y="4269581"/>
            <a:ext cx="247650" cy="211137"/>
          </a:xfrm>
          <a:prstGeom prst="straightConnector1">
            <a:avLst/>
          </a:prstGeom>
          <a:ln>
            <a:headEnd type="none" w="med" len="med"/>
            <a:tailEnd type="triangle" w="med" len="med"/>
          </a:ln>
        </p:spPr>
        <p:style>
          <a:lnRef idx="2">
            <a:schemeClr val="accent2"/>
          </a:lnRef>
          <a:fillRef idx="0">
            <a:schemeClr val="accent2"/>
          </a:fillRef>
          <a:effectRef idx="1">
            <a:schemeClr val="accent2"/>
          </a:effectRef>
          <a:fontRef idx="minor">
            <a:schemeClr val="tx1"/>
          </a:fontRef>
        </p:style>
      </p:cxnSp>
      <p:sp>
        <p:nvSpPr>
          <p:cNvPr id="18" name="Tijdelijke aanduiding voor dianummer 17"/>
          <p:cNvSpPr>
            <a:spLocks noGrp="1"/>
          </p:cNvSpPr>
          <p:nvPr>
            <p:ph type="sldNum" sz="quarter" idx="12"/>
          </p:nvPr>
        </p:nvSpPr>
        <p:spPr/>
        <p:txBody>
          <a:bodyPr/>
          <a:lstStyle/>
          <a:p>
            <a:pPr>
              <a:defRPr/>
            </a:pPr>
            <a:fld id="{962BBAB8-3960-4C89-A9EB-86BF7967E93B}" type="slidenum">
              <a:rPr lang="en-US" smtClean="0"/>
              <a:pPr>
                <a:defRPr/>
              </a:pPr>
              <a:t>52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00063" y="274638"/>
            <a:ext cx="8358187" cy="796925"/>
          </a:xfrm>
        </p:spPr>
        <p:txBody>
          <a:bodyPr/>
          <a:lstStyle/>
          <a:p>
            <a:pPr eaLnBrk="1" hangingPunct="1"/>
            <a:r>
              <a:rPr lang="en-US" sz="3600" smtClean="0">
                <a:cs typeface="Arial" charset="0"/>
              </a:rPr>
              <a:t>Some other theorem continuations</a:t>
            </a:r>
          </a:p>
        </p:txBody>
      </p:sp>
      <p:sp>
        <p:nvSpPr>
          <p:cNvPr id="11267" name="Rectangle 3"/>
          <p:cNvSpPr>
            <a:spLocks noGrp="1" noChangeArrowheads="1"/>
          </p:cNvSpPr>
          <p:nvPr>
            <p:ph sz="quarter" idx="1"/>
          </p:nvPr>
        </p:nvSpPr>
        <p:spPr>
          <a:xfrm>
            <a:off x="457200" y="1447800"/>
            <a:ext cx="8229600" cy="5105400"/>
          </a:xfrm>
        </p:spPr>
        <p:txBody>
          <a:bodyPr/>
          <a:lstStyle/>
          <a:p>
            <a:pPr eaLnBrk="1" hangingPunct="1">
              <a:lnSpc>
                <a:spcPct val="90000"/>
              </a:lnSpc>
            </a:pPr>
            <a:r>
              <a:rPr lang="en-US" i="1" smtClean="0">
                <a:latin typeface="Times New Roman" pitchFamily="18" charset="0"/>
                <a:cs typeface="Times New Roman" pitchFamily="18" charset="0"/>
              </a:rPr>
              <a:t>POP_ASSUM  : (thm </a:t>
            </a:r>
            <a:r>
              <a:rPr lang="en-US" i="1" smtClean="0">
                <a:latin typeface="Times New Roman" pitchFamily="18" charset="0"/>
                <a:cs typeface="Times New Roman" pitchFamily="18" charset="0"/>
                <a:sym typeface="Symbol" pitchFamily="18" charset="2"/>
              </a:rPr>
              <a:t> tactic)  tactic</a:t>
            </a:r>
            <a:endParaRPr lang="en-US" i="1" smtClean="0">
              <a:latin typeface="Times New Roman" pitchFamily="18" charset="0"/>
              <a:cs typeface="Times New Roman" pitchFamily="18" charset="0"/>
            </a:endParaRPr>
          </a:p>
          <a:p>
            <a:pPr eaLnBrk="1" hangingPunct="1">
              <a:lnSpc>
                <a:spcPct val="90000"/>
              </a:lnSpc>
            </a:pPr>
            <a:endParaRPr lang="en-US" i="1" smtClean="0">
              <a:latin typeface="Times New Roman" pitchFamily="18" charset="0"/>
              <a:cs typeface="Times New Roman" pitchFamily="18" charset="0"/>
            </a:endParaRPr>
          </a:p>
          <a:p>
            <a:pPr eaLnBrk="1" hangingPunct="1">
              <a:lnSpc>
                <a:spcPct val="90000"/>
              </a:lnSpc>
            </a:pPr>
            <a:r>
              <a:rPr lang="en-US" i="1" smtClean="0">
                <a:latin typeface="Times New Roman" pitchFamily="18" charset="0"/>
                <a:cs typeface="Times New Roman" pitchFamily="18" charset="0"/>
              </a:rPr>
              <a:t>ASSUM_LIST : (thm list </a:t>
            </a:r>
            <a:r>
              <a:rPr lang="en-US" i="1" smtClean="0">
                <a:latin typeface="Times New Roman" pitchFamily="18" charset="0"/>
                <a:cs typeface="Times New Roman" pitchFamily="18" charset="0"/>
                <a:sym typeface="Symbol" pitchFamily="18" charset="2"/>
              </a:rPr>
              <a:t> tactic)  tactic</a:t>
            </a:r>
            <a:endParaRPr lang="en-US" i="1" smtClean="0">
              <a:latin typeface="Times New Roman" pitchFamily="18" charset="0"/>
              <a:cs typeface="Times New Roman" pitchFamily="18" charset="0"/>
            </a:endParaRPr>
          </a:p>
          <a:p>
            <a:pPr eaLnBrk="1" hangingPunct="1">
              <a:lnSpc>
                <a:spcPct val="90000"/>
              </a:lnSpc>
            </a:pPr>
            <a:endParaRPr lang="en-US" i="1" smtClean="0">
              <a:latin typeface="Times New Roman" pitchFamily="18" charset="0"/>
              <a:cs typeface="Times New Roman" pitchFamily="18" charset="0"/>
            </a:endParaRPr>
          </a:p>
          <a:p>
            <a:pPr eaLnBrk="1" hangingPunct="1">
              <a:lnSpc>
                <a:spcPct val="90000"/>
              </a:lnSpc>
            </a:pPr>
            <a:r>
              <a:rPr lang="en-US" i="1" smtClean="0">
                <a:latin typeface="Times New Roman" pitchFamily="18" charset="0"/>
                <a:cs typeface="Times New Roman" pitchFamily="18" charset="0"/>
              </a:rPr>
              <a:t>EVERY_ASSUM : (thm </a:t>
            </a:r>
            <a:r>
              <a:rPr lang="en-US" i="1" smtClean="0">
                <a:latin typeface="Times New Roman" pitchFamily="18" charset="0"/>
                <a:cs typeface="Times New Roman" pitchFamily="18" charset="0"/>
                <a:sym typeface="Symbol" pitchFamily="18" charset="2"/>
              </a:rPr>
              <a:t> tactic)  tactic</a:t>
            </a:r>
            <a:r>
              <a:rPr lang="en-US" i="1" smtClean="0">
                <a:latin typeface="Times New Roman" pitchFamily="18" charset="0"/>
                <a:cs typeface="Times New Roman" pitchFamily="18" charset="0"/>
              </a:rPr>
              <a:t>  </a:t>
            </a:r>
          </a:p>
          <a:p>
            <a:pPr eaLnBrk="1" hangingPunct="1">
              <a:lnSpc>
                <a:spcPct val="90000"/>
              </a:lnSpc>
            </a:pPr>
            <a:endParaRPr lang="en-US" smtClean="0">
              <a:cs typeface="Arial" charset="0"/>
            </a:endParaRPr>
          </a:p>
          <a:p>
            <a:pPr eaLnBrk="1" hangingPunct="1">
              <a:lnSpc>
                <a:spcPct val="90000"/>
              </a:lnSpc>
            </a:pPr>
            <a:r>
              <a:rPr lang="en-US" smtClean="0">
                <a:cs typeface="Arial" charset="0"/>
              </a:rPr>
              <a:t>etc</a:t>
            </a:r>
          </a:p>
          <a:p>
            <a:pPr eaLnBrk="1" hangingPunct="1">
              <a:lnSpc>
                <a:spcPct val="90000"/>
              </a:lnSpc>
            </a:pPr>
            <a:endParaRPr lang="en-US" smtClean="0">
              <a:cs typeface="Arial" charset="0"/>
            </a:endParaRPr>
          </a:p>
          <a:p>
            <a:pPr eaLnBrk="1" hangingPunct="1">
              <a:lnSpc>
                <a:spcPct val="90000"/>
              </a:lnSpc>
              <a:buFont typeface="Wingdings" pitchFamily="2" charset="2"/>
              <a:buNone/>
            </a:pPr>
            <a:r>
              <a:rPr lang="en-US" smtClean="0">
                <a:cs typeface="Arial" charset="0"/>
              </a:rPr>
              <a:t/>
            </a:r>
            <a:br>
              <a:rPr lang="en-US" smtClean="0">
                <a:cs typeface="Arial" charset="0"/>
              </a:rPr>
            </a:br>
            <a:endParaRPr lang="en-US" smtClean="0">
              <a:cs typeface="Arial" charset="0"/>
            </a:endParaRPr>
          </a:p>
        </p:txBody>
      </p:sp>
      <p:sp>
        <p:nvSpPr>
          <p:cNvPr id="5" name="Tijdelijke aanduiding voor dianummer 4"/>
          <p:cNvSpPr>
            <a:spLocks noGrp="1"/>
          </p:cNvSpPr>
          <p:nvPr>
            <p:ph type="sldNum" sz="quarter" idx="12"/>
          </p:nvPr>
        </p:nvSpPr>
        <p:spPr/>
        <p:txBody>
          <a:bodyPr/>
          <a:lstStyle/>
          <a:p>
            <a:pPr>
              <a:defRPr/>
            </a:pPr>
            <a:fld id="{AF02FBA4-65FD-444D-BAE9-FF77B25C96F7}"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61938" y="0"/>
            <a:ext cx="8629650" cy="990600"/>
          </a:xfrm>
        </p:spPr>
        <p:txBody>
          <a:bodyPr/>
          <a:lstStyle/>
          <a:p>
            <a:pPr eaLnBrk="1" hangingPunct="1"/>
            <a:r>
              <a:rPr lang="en-US" sz="3600" smtClean="0">
                <a:cs typeface="Arial" charset="0"/>
              </a:rPr>
              <a:t>Variations</a:t>
            </a:r>
          </a:p>
        </p:txBody>
      </p:sp>
      <p:sp>
        <p:nvSpPr>
          <p:cNvPr id="12291" name="Content Placeholder 16"/>
          <p:cNvSpPr>
            <a:spLocks noGrp="1"/>
          </p:cNvSpPr>
          <p:nvPr>
            <p:ph sz="quarter" idx="1"/>
          </p:nvPr>
        </p:nvSpPr>
        <p:spPr>
          <a:xfrm>
            <a:off x="500063" y="1447800"/>
            <a:ext cx="8358187" cy="4572000"/>
          </a:xfrm>
        </p:spPr>
        <p:txBody>
          <a:bodyPr/>
          <a:lstStyle/>
          <a:p>
            <a:pPr eaLnBrk="1" hangingPunct="1"/>
            <a:r>
              <a:rPr lang="en-US" smtClean="0">
                <a:cs typeface="Arial" charset="0"/>
              </a:rPr>
              <a:t>In general, exploiting higher order functions allows flexible programming of tactics. Another example:</a:t>
            </a:r>
          </a:p>
          <a:p>
            <a:pPr eaLnBrk="1" hangingPunct="1"/>
            <a:endParaRPr lang="en-US" smtClean="0">
              <a:cs typeface="Arial" charset="0"/>
            </a:endParaRPr>
          </a:p>
          <a:p>
            <a:pPr eaLnBrk="1" hangingPunct="1"/>
            <a:endParaRPr lang="en-US" smtClean="0">
              <a:cs typeface="Arial" charset="0"/>
            </a:endParaRPr>
          </a:p>
          <a:p>
            <a:pPr eaLnBrk="1" hangingPunct="1"/>
            <a:endParaRPr lang="en-US" smtClean="0">
              <a:cs typeface="Arial" charset="0"/>
            </a:endParaRPr>
          </a:p>
          <a:p>
            <a:pPr eaLnBrk="1" hangingPunct="1"/>
            <a:endParaRPr lang="en-US" smtClean="0">
              <a:cs typeface="Arial" charset="0"/>
            </a:endParaRPr>
          </a:p>
          <a:p>
            <a:pPr eaLnBrk="1" hangingPunct="1"/>
            <a:endParaRPr lang="en-US" smtClean="0">
              <a:cs typeface="Arial" charset="0"/>
            </a:endParaRPr>
          </a:p>
          <a:p>
            <a:pPr eaLnBrk="1" hangingPunct="1"/>
            <a:r>
              <a:rPr lang="en-US" smtClean="0">
                <a:cs typeface="Arial" charset="0"/>
              </a:rPr>
              <a:t>Example:</a:t>
            </a:r>
          </a:p>
          <a:p>
            <a:pPr eaLnBrk="1" hangingPunct="1">
              <a:buFont typeface="Wingdings" pitchFamily="2" charset="2"/>
              <a:buNone/>
            </a:pPr>
            <a:endParaRPr lang="en-US" smtClean="0">
              <a:cs typeface="Arial" charset="0"/>
            </a:endParaRPr>
          </a:p>
        </p:txBody>
      </p:sp>
      <p:sp>
        <p:nvSpPr>
          <p:cNvPr id="17413" name="Text Box 5"/>
          <p:cNvSpPr txBox="1">
            <a:spLocks noChangeArrowheads="1"/>
          </p:cNvSpPr>
          <p:nvPr/>
        </p:nvSpPr>
        <p:spPr bwMode="auto">
          <a:xfrm>
            <a:off x="925513" y="5359400"/>
            <a:ext cx="7634287" cy="3698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nSpc>
                <a:spcPct val="90000"/>
              </a:lnSpc>
              <a:spcBef>
                <a:spcPct val="20000"/>
              </a:spcBef>
              <a:defRPr/>
            </a:pPr>
            <a:r>
              <a:rPr lang="en-US" sz="2000" dirty="0">
                <a:cs typeface="Arial" pitchFamily="34" charset="0"/>
              </a:rPr>
              <a:t>RULE_ASSUM_TAC   (fn   </a:t>
            </a:r>
            <a:r>
              <a:rPr lang="en-US" sz="2000" dirty="0" err="1">
                <a:cs typeface="Arial" pitchFamily="34" charset="0"/>
              </a:rPr>
              <a:t>thm</a:t>
            </a:r>
            <a:r>
              <a:rPr lang="en-US" sz="2000" dirty="0">
                <a:cs typeface="Arial" pitchFamily="34" charset="0"/>
              </a:rPr>
              <a:t> =&gt;    SYM  </a:t>
            </a:r>
            <a:r>
              <a:rPr lang="en-US" sz="2000" dirty="0" err="1">
                <a:cs typeface="Arial" pitchFamily="34" charset="0"/>
              </a:rPr>
              <a:t>thm</a:t>
            </a:r>
            <a:r>
              <a:rPr lang="en-US" sz="2000" dirty="0">
                <a:cs typeface="Arial" pitchFamily="34" charset="0"/>
              </a:rPr>
              <a:t>   handle _ =&gt; </a:t>
            </a:r>
            <a:r>
              <a:rPr lang="en-US" sz="2000" dirty="0" err="1">
                <a:cs typeface="Arial" pitchFamily="34" charset="0"/>
              </a:rPr>
              <a:t>thm</a:t>
            </a:r>
            <a:r>
              <a:rPr lang="en-US" sz="2000" dirty="0">
                <a:cs typeface="Arial" pitchFamily="34" charset="0"/>
              </a:rPr>
              <a:t>)</a:t>
            </a:r>
            <a:endParaRPr lang="en-US" sz="2000" b="1" dirty="0">
              <a:cs typeface="Arial" pitchFamily="34" charset="0"/>
            </a:endParaRPr>
          </a:p>
        </p:txBody>
      </p:sp>
      <p:sp>
        <p:nvSpPr>
          <p:cNvPr id="15" name="TextBox 14"/>
          <p:cNvSpPr txBox="1"/>
          <p:nvPr/>
        </p:nvSpPr>
        <p:spPr>
          <a:xfrm>
            <a:off x="903288" y="2644775"/>
            <a:ext cx="7478712"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i="1" dirty="0">
                <a:latin typeface="Times New Roman" pitchFamily="18" charset="0"/>
                <a:cs typeface="Times New Roman" pitchFamily="18" charset="0"/>
              </a:rPr>
              <a:t>RULE_ASSUM_TAC :   (</a:t>
            </a:r>
            <a:r>
              <a:rPr lang="en-US" i="1" dirty="0" err="1">
                <a:latin typeface="Times New Roman" pitchFamily="18" charset="0"/>
                <a:cs typeface="Times New Roman" pitchFamily="18" charset="0"/>
              </a:rPr>
              <a:t>thm</a:t>
            </a:r>
            <a:r>
              <a:rPr lang="en-US" dirty="0" err="1">
                <a:latin typeface="Times New Roman" pitchFamily="18" charset="0"/>
                <a:cs typeface="Times New Roman" pitchFamily="18" charset="0"/>
                <a:sym typeface="Symbol"/>
              </a:rPr>
              <a:t></a:t>
            </a:r>
            <a:r>
              <a:rPr lang="en-US" i="1" dirty="0" err="1">
                <a:latin typeface="Times New Roman" pitchFamily="18" charset="0"/>
                <a:cs typeface="Times New Roman" pitchFamily="18" charset="0"/>
              </a:rPr>
              <a:t>thm</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sym typeface="Wingdings" pitchFamily="2" charset="2"/>
              </a:rPr>
              <a:t> </a:t>
            </a:r>
            <a:r>
              <a:rPr lang="en-US" i="1" dirty="0">
                <a:latin typeface="Times New Roman" pitchFamily="18" charset="0"/>
                <a:cs typeface="Times New Roman" pitchFamily="18" charset="0"/>
              </a:rPr>
              <a:t> tactic</a:t>
            </a:r>
          </a:p>
        </p:txBody>
      </p:sp>
      <p:sp>
        <p:nvSpPr>
          <p:cNvPr id="12296" name="TextBox 15"/>
          <p:cNvSpPr txBox="1">
            <a:spLocks noChangeArrowheads="1"/>
          </p:cNvSpPr>
          <p:nvPr/>
        </p:nvSpPr>
        <p:spPr bwMode="auto">
          <a:xfrm>
            <a:off x="903288" y="3429000"/>
            <a:ext cx="7620000" cy="646113"/>
          </a:xfrm>
          <a:prstGeom prst="rect">
            <a:avLst/>
          </a:prstGeom>
          <a:noFill/>
          <a:ln w="9525">
            <a:noFill/>
            <a:miter lim="800000"/>
            <a:headEnd/>
            <a:tailEnd/>
          </a:ln>
        </p:spPr>
        <p:txBody>
          <a:bodyPr>
            <a:spAutoFit/>
          </a:bodyPr>
          <a:lstStyle/>
          <a:p>
            <a:r>
              <a:rPr lang="en-US" sz="1800"/>
              <a:t>RULE_ASSUM f maps f on all assumptions of the target goal; it fails if f fails on one asm.</a:t>
            </a:r>
          </a:p>
        </p:txBody>
      </p:sp>
      <p:sp>
        <p:nvSpPr>
          <p:cNvPr id="8" name="Tijdelijke aanduiding voor dianummer 7"/>
          <p:cNvSpPr>
            <a:spLocks noGrp="1"/>
          </p:cNvSpPr>
          <p:nvPr>
            <p:ph type="sldNum" sz="quarter" idx="12"/>
          </p:nvPr>
        </p:nvSpPr>
        <p:spPr/>
        <p:txBody>
          <a:bodyPr/>
          <a:lstStyle/>
          <a:p>
            <a:pPr>
              <a:defRPr/>
            </a:pPr>
            <a:fld id="{C999F9ED-09F4-4304-924A-7DB7B5B5078C}"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Conversion</a:t>
            </a:r>
            <a:br>
              <a:rPr lang="en-US" smtClean="0">
                <a:cs typeface="Arial" charset="0"/>
              </a:rPr>
            </a:br>
            <a:r>
              <a:rPr lang="en-US" sz="2000" smtClean="0">
                <a:cs typeface="Arial" charset="0"/>
              </a:rPr>
              <a:t>(Old Desc Ch 9)</a:t>
            </a:r>
          </a:p>
        </p:txBody>
      </p:sp>
      <p:sp>
        <p:nvSpPr>
          <p:cNvPr id="13315" name="Rectangle 3"/>
          <p:cNvSpPr>
            <a:spLocks noGrp="1" noChangeArrowheads="1"/>
          </p:cNvSpPr>
          <p:nvPr>
            <p:ph sz="quarter" idx="1"/>
          </p:nvPr>
        </p:nvSpPr>
        <p:spPr>
          <a:xfrm>
            <a:off x="304800" y="1393825"/>
            <a:ext cx="8415338" cy="4870450"/>
          </a:xfrm>
        </p:spPr>
        <p:txBody>
          <a:bodyPr/>
          <a:lstStyle/>
          <a:p>
            <a:pPr eaLnBrk="1" hangingPunct="1">
              <a:lnSpc>
                <a:spcPct val="90000"/>
              </a:lnSpc>
            </a:pPr>
            <a:r>
              <a:rPr lang="en-US" smtClean="0">
                <a:cs typeface="Arial" charset="0"/>
              </a:rPr>
              <a:t>Is a function to generate </a:t>
            </a:r>
            <a:r>
              <a:rPr lang="en-US" i="1" smtClean="0">
                <a:cs typeface="Arial" charset="0"/>
              </a:rPr>
              <a:t>equality</a:t>
            </a:r>
            <a:r>
              <a:rPr lang="en-US" smtClean="0">
                <a:cs typeface="Arial" charset="0"/>
              </a:rPr>
              <a:t> theorem  </a:t>
            </a:r>
            <a:r>
              <a:rPr lang="en-US" smtClean="0">
                <a:cs typeface="Arial" charset="0"/>
                <a:sym typeface="Wingdings" pitchFamily="2" charset="2"/>
              </a:rPr>
              <a:t></a:t>
            </a:r>
            <a:endParaRPr lang="en-US" b="1" smtClean="0">
              <a:solidFill>
                <a:srgbClr val="A50021"/>
              </a:solidFill>
              <a:cs typeface="Arial" charset="0"/>
              <a:sym typeface="Wingdings" pitchFamily="2" charset="2"/>
            </a:endParaRPr>
          </a:p>
          <a:p>
            <a:pPr eaLnBrk="1" hangingPunct="1">
              <a:lnSpc>
                <a:spcPct val="90000"/>
              </a:lnSpc>
            </a:pPr>
            <a:endParaRPr lang="en-US" smtClean="0">
              <a:cs typeface="Arial" charset="0"/>
            </a:endParaRPr>
          </a:p>
          <a:p>
            <a:pPr eaLnBrk="1" hangingPunct="1">
              <a:lnSpc>
                <a:spcPct val="90000"/>
              </a:lnSpc>
            </a:pPr>
            <a:r>
              <a:rPr lang="en-US" smtClean="0">
                <a:cs typeface="Arial" charset="0"/>
              </a:rPr>
              <a:t>Type:                                          such that if  </a:t>
            </a:r>
            <a:r>
              <a:rPr lang="en-US" i="1" smtClean="0">
                <a:cs typeface="Arial" charset="0"/>
              </a:rPr>
              <a:t>c:conv</a:t>
            </a:r>
            <a:r>
              <a:rPr lang="en-US" smtClean="0">
                <a:cs typeface="Arial" charset="0"/>
              </a:rPr>
              <a:t/>
            </a:r>
            <a:br>
              <a:rPr lang="en-US" smtClean="0">
                <a:cs typeface="Arial" charset="0"/>
              </a:rPr>
            </a:br>
            <a:r>
              <a:rPr lang="en-US" smtClean="0">
                <a:cs typeface="Arial" charset="0"/>
              </a:rPr>
              <a:t/>
            </a:r>
            <a:br>
              <a:rPr lang="en-US" smtClean="0">
                <a:cs typeface="Arial" charset="0"/>
              </a:rPr>
            </a:br>
            <a:r>
              <a:rPr lang="en-US" smtClean="0">
                <a:cs typeface="Arial" charset="0"/>
              </a:rPr>
              <a:t>     </a:t>
            </a:r>
            <a:br>
              <a:rPr lang="en-US" smtClean="0">
                <a:cs typeface="Arial" charset="0"/>
              </a:rPr>
            </a:br>
            <a:r>
              <a:rPr lang="en-US" smtClean="0">
                <a:cs typeface="Arial" charset="0"/>
              </a:rPr>
              <a:t>then   </a:t>
            </a:r>
            <a:r>
              <a:rPr lang="en-US" i="1" smtClean="0">
                <a:cs typeface="Arial" charset="0"/>
              </a:rPr>
              <a:t>c t   </a:t>
            </a:r>
            <a:r>
              <a:rPr lang="en-US" smtClean="0">
                <a:cs typeface="Arial" charset="0"/>
              </a:rPr>
              <a:t>can produce    </a:t>
            </a:r>
            <a:br>
              <a:rPr lang="en-US" smtClean="0">
                <a:cs typeface="Arial" charset="0"/>
              </a:rPr>
            </a:br>
            <a:r>
              <a:rPr lang="en-US" smtClean="0">
                <a:cs typeface="Arial" charset="0"/>
              </a:rPr>
              <a:t/>
            </a:r>
            <a:br>
              <a:rPr lang="en-US" smtClean="0">
                <a:cs typeface="Arial" charset="0"/>
              </a:rPr>
            </a:br>
            <a:endParaRPr lang="en-US" smtClean="0">
              <a:cs typeface="Arial" charset="0"/>
            </a:endParaRPr>
          </a:p>
          <a:p>
            <a:pPr eaLnBrk="1" hangingPunct="1">
              <a:lnSpc>
                <a:spcPct val="90000"/>
              </a:lnSpc>
            </a:pPr>
            <a:r>
              <a:rPr lang="en-US" smtClean="0">
                <a:cs typeface="Arial" charset="0"/>
              </a:rPr>
              <a:t>We have seen one: BETA_CONV; but HOL has </a:t>
            </a:r>
            <a:r>
              <a:rPr lang="en-US" i="1" smtClean="0">
                <a:cs typeface="Arial" charset="0"/>
              </a:rPr>
              <a:t>lots</a:t>
            </a:r>
            <a:r>
              <a:rPr lang="en-US" smtClean="0">
                <a:cs typeface="Arial" charset="0"/>
              </a:rPr>
              <a:t> of conversions in its library.</a:t>
            </a:r>
          </a:p>
          <a:p>
            <a:pPr eaLnBrk="1" hangingPunct="1">
              <a:lnSpc>
                <a:spcPct val="90000"/>
              </a:lnSpc>
            </a:pPr>
            <a:r>
              <a:rPr lang="en-US" smtClean="0">
                <a:cs typeface="Arial" charset="0"/>
                <a:sym typeface="Wingdings" pitchFamily="2" charset="2"/>
              </a:rPr>
              <a:t>Used e.g. in rewrites, in particular rewrites on a specific part of the goal.</a:t>
            </a:r>
            <a:endParaRPr lang="en-US" smtClean="0">
              <a:cs typeface="Arial" charset="0"/>
            </a:endParaRPr>
          </a:p>
          <a:p>
            <a:pPr eaLnBrk="1" hangingPunct="1">
              <a:lnSpc>
                <a:spcPct val="90000"/>
              </a:lnSpc>
            </a:pPr>
            <a:endParaRPr lang="en-US" smtClean="0">
              <a:cs typeface="Arial" charset="0"/>
            </a:endParaRPr>
          </a:p>
          <a:p>
            <a:pPr eaLnBrk="1" hangingPunct="1">
              <a:lnSpc>
                <a:spcPct val="90000"/>
              </a:lnSpc>
            </a:pPr>
            <a:endParaRPr lang="en-US" smtClean="0">
              <a:cs typeface="Arial" charset="0"/>
              <a:sym typeface="Wingdings" pitchFamily="2" charset="2"/>
            </a:endParaRPr>
          </a:p>
        </p:txBody>
      </p:sp>
      <p:sp>
        <p:nvSpPr>
          <p:cNvPr id="5" name="TextBox 4"/>
          <p:cNvSpPr txBox="1"/>
          <p:nvPr/>
        </p:nvSpPr>
        <p:spPr>
          <a:xfrm>
            <a:off x="7366000" y="1363663"/>
            <a:ext cx="1338263" cy="4619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US" i="1" dirty="0">
                <a:solidFill>
                  <a:schemeClr val="tx1"/>
                </a:solidFill>
                <a:latin typeface="Times New Roman" pitchFamily="18" charset="0"/>
                <a:cs typeface="Times New Roman" pitchFamily="18" charset="0"/>
                <a:sym typeface="Wingdings" pitchFamily="2" charset="2"/>
              </a:rPr>
              <a:t>|-  t=u</a:t>
            </a:r>
            <a:endParaRPr lang="en-US" i="1" dirty="0">
              <a:solidFill>
                <a:schemeClr val="tx1"/>
              </a:solidFill>
              <a:latin typeface="Times New Roman" pitchFamily="18" charset="0"/>
              <a:cs typeface="Times New Roman" pitchFamily="18" charset="0"/>
            </a:endParaRPr>
          </a:p>
        </p:txBody>
      </p:sp>
      <p:sp>
        <p:nvSpPr>
          <p:cNvPr id="6" name="TextBox 5"/>
          <p:cNvSpPr txBox="1"/>
          <p:nvPr/>
        </p:nvSpPr>
        <p:spPr>
          <a:xfrm>
            <a:off x="1817688" y="2209800"/>
            <a:ext cx="2763837" cy="4619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i="1" dirty="0" err="1">
                <a:solidFill>
                  <a:schemeClr val="tx1"/>
                </a:solidFill>
                <a:latin typeface="Times New Roman" pitchFamily="18" charset="0"/>
                <a:cs typeface="Times New Roman" pitchFamily="18" charset="0"/>
              </a:rPr>
              <a:t>conv</a:t>
            </a:r>
            <a:r>
              <a:rPr lang="en-US" i="1" dirty="0">
                <a:solidFill>
                  <a:schemeClr val="tx1"/>
                </a:solidFill>
                <a:latin typeface="Times New Roman" pitchFamily="18" charset="0"/>
                <a:cs typeface="Times New Roman" pitchFamily="18" charset="0"/>
              </a:rPr>
              <a:t>  =  term </a:t>
            </a:r>
            <a:r>
              <a:rPr lang="en-US" dirty="0">
                <a:solidFill>
                  <a:schemeClr val="tx1"/>
                </a:solidFill>
                <a:latin typeface="Times New Roman" pitchFamily="18" charset="0"/>
                <a:cs typeface="Times New Roman" pitchFamily="18" charset="0"/>
                <a:sym typeface="Symbol"/>
              </a:rPr>
              <a:t></a:t>
            </a:r>
            <a:r>
              <a:rPr lang="en-US" i="1" dirty="0">
                <a:solidFill>
                  <a:schemeClr val="tx1"/>
                </a:solidFill>
                <a:latin typeface="Times New Roman" pitchFamily="18" charset="0"/>
                <a:cs typeface="Times New Roman" pitchFamily="18" charset="0"/>
              </a:rPr>
              <a:t> </a:t>
            </a:r>
            <a:r>
              <a:rPr lang="en-US" i="1" dirty="0" err="1">
                <a:solidFill>
                  <a:schemeClr val="tx1"/>
                </a:solidFill>
                <a:latin typeface="Times New Roman" pitchFamily="18" charset="0"/>
                <a:cs typeface="Times New Roman" pitchFamily="18" charset="0"/>
              </a:rPr>
              <a:t>thm</a:t>
            </a:r>
            <a:endParaRPr lang="en-US" i="1" dirty="0">
              <a:solidFill>
                <a:schemeClr val="tx1"/>
              </a:solidFill>
              <a:latin typeface="Times New Roman" pitchFamily="18" charset="0"/>
              <a:cs typeface="Times New Roman" pitchFamily="18" charset="0"/>
            </a:endParaRPr>
          </a:p>
        </p:txBody>
      </p:sp>
      <p:sp>
        <p:nvSpPr>
          <p:cNvPr id="7" name="TextBox 6"/>
          <p:cNvSpPr txBox="1"/>
          <p:nvPr/>
        </p:nvSpPr>
        <p:spPr>
          <a:xfrm>
            <a:off x="4343400" y="3303588"/>
            <a:ext cx="2514600" cy="461962"/>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a:defRPr/>
            </a:pPr>
            <a:r>
              <a:rPr lang="en-US" i="1" dirty="0">
                <a:latin typeface="Times New Roman" pitchFamily="18" charset="0"/>
                <a:cs typeface="Times New Roman" pitchFamily="18" charset="0"/>
              </a:rPr>
              <a:t>|-  t = something</a:t>
            </a:r>
            <a:endParaRPr lang="en-US" dirty="0">
              <a:latin typeface="Times New Roman" pitchFamily="18" charset="0"/>
              <a:cs typeface="Times New Roman" pitchFamily="18" charset="0"/>
            </a:endParaRPr>
          </a:p>
        </p:txBody>
      </p:sp>
      <p:sp>
        <p:nvSpPr>
          <p:cNvPr id="8" name="Tijdelijke aanduiding voor dianummer 7"/>
          <p:cNvSpPr>
            <a:spLocks noGrp="1"/>
          </p:cNvSpPr>
          <p:nvPr>
            <p:ph type="sldNum" sz="quarter" idx="12"/>
          </p:nvPr>
        </p:nvSpPr>
        <p:spPr/>
        <p:txBody>
          <a:bodyPr/>
          <a:lstStyle/>
          <a:p>
            <a:pPr>
              <a:defRPr/>
            </a:pPr>
            <a:fld id="{04E879C4-41F6-40D3-86AA-3A5258439E20}"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Examples</a:t>
            </a:r>
          </a:p>
        </p:txBody>
      </p:sp>
      <p:sp>
        <p:nvSpPr>
          <p:cNvPr id="35843" name="Rectangle 3"/>
          <p:cNvSpPr>
            <a:spLocks noGrp="1" noChangeArrowheads="1"/>
          </p:cNvSpPr>
          <p:nvPr>
            <p:ph sz="quarter" idx="1"/>
          </p:nvPr>
        </p:nvSpPr>
        <p:spPr>
          <a:xfrm>
            <a:off x="304800" y="1485900"/>
            <a:ext cx="8610600" cy="4778375"/>
          </a:xfrm>
        </p:spPr>
        <p:txBody>
          <a:bodyPr/>
          <a:lstStyle/>
          <a:p>
            <a:pPr eaLnBrk="1" hangingPunct="1">
              <a:lnSpc>
                <a:spcPct val="90000"/>
              </a:lnSpc>
            </a:pPr>
            <a:r>
              <a:rPr lang="en-US" sz="2400" smtClean="0">
                <a:cs typeface="Arial" charset="0"/>
              </a:rPr>
              <a:t>BETA_CONV     “( \x.  x )   0”     </a:t>
            </a:r>
            <a:r>
              <a:rPr lang="en-US" sz="2400" smtClean="0">
                <a:cs typeface="Arial" charset="0"/>
                <a:sym typeface="Wingdings" pitchFamily="2" charset="2"/>
              </a:rPr>
              <a:t>  	     </a:t>
            </a:r>
            <a:r>
              <a:rPr lang="en-US" sz="2400" smtClean="0">
                <a:cs typeface="Arial" charset="0"/>
              </a:rPr>
              <a:t/>
            </a:r>
            <a:br>
              <a:rPr lang="en-US" sz="2400" smtClean="0">
                <a:cs typeface="Arial" charset="0"/>
              </a:rPr>
            </a:br>
            <a:r>
              <a:rPr lang="en-US" sz="2400" smtClean="0">
                <a:cs typeface="Arial" charset="0"/>
              </a:rPr>
              <a:t/>
            </a:r>
            <a:br>
              <a:rPr lang="en-US" sz="2400" smtClean="0">
                <a:cs typeface="Arial" charset="0"/>
              </a:rPr>
            </a:br>
            <a:endParaRPr lang="en-US" sz="2400" smtClean="0">
              <a:cs typeface="Arial" charset="0"/>
            </a:endParaRPr>
          </a:p>
          <a:p>
            <a:pPr eaLnBrk="1" hangingPunct="1">
              <a:lnSpc>
                <a:spcPct val="90000"/>
              </a:lnSpc>
            </a:pPr>
            <a:endParaRPr lang="en-US" sz="2400" smtClean="0">
              <a:cs typeface="Arial" charset="0"/>
            </a:endParaRPr>
          </a:p>
          <a:p>
            <a:pPr eaLnBrk="1" hangingPunct="1">
              <a:lnSpc>
                <a:spcPct val="90000"/>
              </a:lnSpc>
            </a:pPr>
            <a:r>
              <a:rPr lang="en-US" sz="2400" smtClean="0">
                <a:cs typeface="Arial" charset="0"/>
              </a:rPr>
              <a:t>COOPER_CONV    “1&gt;0            </a:t>
            </a:r>
            <a:r>
              <a:rPr lang="en-US" sz="2400" smtClean="0">
                <a:cs typeface="Arial" charset="0"/>
                <a:sym typeface="Wingdings" pitchFamily="2" charset="2"/>
              </a:rPr>
              <a:t>                    </a:t>
            </a:r>
            <a:br>
              <a:rPr lang="en-US" sz="2400" smtClean="0">
                <a:cs typeface="Arial" charset="0"/>
                <a:sym typeface="Wingdings" pitchFamily="2" charset="2"/>
              </a:rPr>
            </a:br>
            <a:endParaRPr lang="en-US" sz="2400" smtClean="0">
              <a:cs typeface="Arial" charset="0"/>
              <a:sym typeface="Wingdings" pitchFamily="2" charset="2"/>
            </a:endParaRPr>
          </a:p>
          <a:p>
            <a:pPr eaLnBrk="1" hangingPunct="1">
              <a:lnSpc>
                <a:spcPct val="90000"/>
              </a:lnSpc>
            </a:pPr>
            <a:endParaRPr lang="en-US" sz="2400" smtClean="0">
              <a:cs typeface="Arial" charset="0"/>
              <a:sym typeface="Wingdings" pitchFamily="2" charset="2"/>
            </a:endParaRPr>
          </a:p>
          <a:p>
            <a:pPr eaLnBrk="1" hangingPunct="1">
              <a:lnSpc>
                <a:spcPct val="90000"/>
              </a:lnSpc>
            </a:pPr>
            <a:r>
              <a:rPr lang="en-US" sz="2400" smtClean="0">
                <a:cs typeface="Arial" charset="0"/>
                <a:sym typeface="Wingdings" pitchFamily="2" charset="2"/>
              </a:rPr>
              <a:t>FUN_EQ_CONV    “f=g”            </a:t>
            </a:r>
          </a:p>
        </p:txBody>
      </p:sp>
      <p:sp>
        <p:nvSpPr>
          <p:cNvPr id="5" name="Tekstvak 4"/>
          <p:cNvSpPr txBox="1"/>
          <p:nvPr/>
        </p:nvSpPr>
        <p:spPr>
          <a:xfrm>
            <a:off x="5754664" y="1454619"/>
            <a:ext cx="3114128"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cs typeface="Arial" charset="0"/>
              </a:rPr>
              <a:t>|-    (\x.  x )    0   =   0</a:t>
            </a:r>
            <a:endParaRPr lang="nl-NL" dirty="0"/>
          </a:p>
        </p:txBody>
      </p:sp>
      <p:sp>
        <p:nvSpPr>
          <p:cNvPr id="6" name="Tekstvak 5"/>
          <p:cNvSpPr txBox="1"/>
          <p:nvPr/>
        </p:nvSpPr>
        <p:spPr>
          <a:xfrm>
            <a:off x="5797117" y="2902998"/>
            <a:ext cx="2183907"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cs typeface="Arial" charset="0"/>
                <a:sym typeface="Wingdings" pitchFamily="2" charset="2"/>
              </a:rPr>
              <a:t>|-   1&gt;0    =   T</a:t>
            </a:r>
            <a:endParaRPr lang="nl-NL" dirty="0"/>
          </a:p>
        </p:txBody>
      </p:sp>
      <p:sp>
        <p:nvSpPr>
          <p:cNvPr id="7" name="Tekstvak 6"/>
          <p:cNvSpPr txBox="1"/>
          <p:nvPr/>
        </p:nvSpPr>
        <p:spPr>
          <a:xfrm>
            <a:off x="3586580" y="5202314"/>
            <a:ext cx="4518733"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dirty="0">
                <a:cs typeface="Arial" charset="0"/>
                <a:sym typeface="Wingdings" pitchFamily="2" charset="2"/>
              </a:rPr>
              <a:t>|-    (</a:t>
            </a:r>
            <a:r>
              <a:rPr lang="en-US" dirty="0">
                <a:solidFill>
                  <a:schemeClr val="accent2"/>
                </a:solidFill>
                <a:cs typeface="Arial" charset="0"/>
                <a:sym typeface="Wingdings" pitchFamily="2" charset="2"/>
              </a:rPr>
              <a:t>f=g</a:t>
            </a:r>
            <a:r>
              <a:rPr lang="en-US" dirty="0">
                <a:cs typeface="Arial" charset="0"/>
                <a:sym typeface="Wingdings" pitchFamily="2" charset="2"/>
              </a:rPr>
              <a:t>)   =     (</a:t>
            </a:r>
            <a:r>
              <a:rPr lang="en-US" dirty="0">
                <a:solidFill>
                  <a:schemeClr val="accent2"/>
                </a:solidFill>
                <a:cs typeface="Arial" charset="0"/>
                <a:sym typeface="Wingdings" pitchFamily="2" charset="2"/>
              </a:rPr>
              <a:t>!x.  f x  =  g x </a:t>
            </a:r>
            <a:r>
              <a:rPr lang="en-US" dirty="0">
                <a:cs typeface="Arial" charset="0"/>
                <a:sym typeface="Wingdings" pitchFamily="2" charset="2"/>
              </a:rPr>
              <a:t>)</a:t>
            </a:r>
            <a:endParaRPr lang="nl-NL" dirty="0"/>
          </a:p>
        </p:txBody>
      </p:sp>
      <p:sp>
        <p:nvSpPr>
          <p:cNvPr id="8" name="Tijdelijke aanduiding voor dianummer 7"/>
          <p:cNvSpPr>
            <a:spLocks noGrp="1"/>
          </p:cNvSpPr>
          <p:nvPr>
            <p:ph type="sldNum" sz="quarter" idx="12"/>
          </p:nvPr>
        </p:nvSpPr>
        <p:spPr/>
        <p:txBody>
          <a:bodyPr/>
          <a:lstStyle/>
          <a:p>
            <a:pPr>
              <a:defRPr/>
            </a:pPr>
            <a:fld id="{E3A9073D-F3CA-465B-A151-E5942A09C623}" type="slidenum">
              <a:rPr lang="en-US" smtClean="0"/>
              <a:pPr>
                <a:defRPr/>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Composing conversions</a:t>
            </a:r>
          </a:p>
        </p:txBody>
      </p:sp>
      <p:sp>
        <p:nvSpPr>
          <p:cNvPr id="15363" name="Rectangle 3"/>
          <p:cNvSpPr>
            <a:spLocks noGrp="1" noChangeArrowheads="1"/>
          </p:cNvSpPr>
          <p:nvPr>
            <p:ph sz="quarter" idx="1"/>
          </p:nvPr>
        </p:nvSpPr>
        <p:spPr>
          <a:xfrm>
            <a:off x="652463" y="1338263"/>
            <a:ext cx="7805737" cy="2395537"/>
          </a:xfrm>
        </p:spPr>
        <p:txBody>
          <a:bodyPr/>
          <a:lstStyle/>
          <a:p>
            <a:pPr eaLnBrk="1" hangingPunct="1">
              <a:lnSpc>
                <a:spcPct val="90000"/>
              </a:lnSpc>
            </a:pPr>
            <a:r>
              <a:rPr lang="en-US" smtClean="0">
                <a:cs typeface="Arial" charset="0"/>
              </a:rPr>
              <a:t>The unit and zero</a:t>
            </a:r>
            <a:r>
              <a:rPr lang="en-US" smtClean="0">
                <a:cs typeface="Arial" charset="0"/>
                <a:sym typeface="Wingdings" pitchFamily="2" charset="2"/>
              </a:rPr>
              <a:t>:   </a:t>
            </a:r>
            <a:r>
              <a:rPr lang="en-US" smtClean="0">
                <a:cs typeface="Arial" charset="0"/>
              </a:rPr>
              <a:t>ALL_CONV,  NO_CONV</a:t>
            </a:r>
          </a:p>
          <a:p>
            <a:pPr eaLnBrk="1" hangingPunct="1">
              <a:lnSpc>
                <a:spcPct val="90000"/>
              </a:lnSpc>
              <a:buFontTx/>
              <a:buNone/>
            </a:pPr>
            <a:endParaRPr lang="en-US" smtClean="0">
              <a:cs typeface="Arial" charset="0"/>
            </a:endParaRPr>
          </a:p>
          <a:p>
            <a:pPr eaLnBrk="1" hangingPunct="1">
              <a:lnSpc>
                <a:spcPct val="90000"/>
              </a:lnSpc>
            </a:pPr>
            <a:r>
              <a:rPr lang="en-US" smtClean="0">
                <a:cs typeface="Arial" charset="0"/>
              </a:rPr>
              <a:t>Sequencing: </a:t>
            </a:r>
            <a:br>
              <a:rPr lang="en-US" smtClean="0">
                <a:cs typeface="Arial" charset="0"/>
              </a:rPr>
            </a:br>
            <a:r>
              <a:rPr lang="en-US" smtClean="0">
                <a:cs typeface="Arial" charset="0"/>
              </a:rPr>
              <a:t/>
            </a:r>
            <a:br>
              <a:rPr lang="en-US" smtClean="0">
                <a:cs typeface="Arial" charset="0"/>
              </a:rPr>
            </a:br>
            <a:r>
              <a:rPr lang="en-US" smtClean="0">
                <a:cs typeface="Arial" charset="0"/>
              </a:rPr>
              <a:t/>
            </a:r>
            <a:br>
              <a:rPr lang="en-US" smtClean="0">
                <a:cs typeface="Arial" charset="0"/>
              </a:rPr>
            </a:br>
            <a:r>
              <a:rPr lang="en-US" sz="2000" smtClean="0">
                <a:latin typeface="Times New Roman" pitchFamily="18" charset="0"/>
                <a:cs typeface="Times New Roman" pitchFamily="18" charset="0"/>
              </a:rPr>
              <a:t>If  </a:t>
            </a:r>
            <a:r>
              <a:rPr lang="en-US" sz="2000" i="1" smtClean="0">
                <a:latin typeface="Times New Roman" pitchFamily="18" charset="0"/>
                <a:cs typeface="Times New Roman" pitchFamily="18" charset="0"/>
              </a:rPr>
              <a:t>c</a:t>
            </a:r>
            <a:r>
              <a:rPr lang="en-US" sz="2000" smtClean="0">
                <a:latin typeface="Times New Roman" pitchFamily="18" charset="0"/>
                <a:cs typeface="Times New Roman" pitchFamily="18" charset="0"/>
              </a:rPr>
              <a:t>  produces  </a:t>
            </a:r>
            <a:r>
              <a:rPr lang="en-US" sz="2000" i="1" smtClean="0">
                <a:latin typeface="Times New Roman" pitchFamily="18" charset="0"/>
                <a:cs typeface="Times New Roman" pitchFamily="18" charset="0"/>
              </a:rPr>
              <a:t>|-  u=v</a:t>
            </a:r>
            <a:r>
              <a:rPr lang="en-US" sz="2000" smtClean="0">
                <a:latin typeface="Times New Roman" pitchFamily="18" charset="0"/>
                <a:cs typeface="Times New Roman" pitchFamily="18" charset="0"/>
              </a:rPr>
              <a:t>,  </a:t>
            </a:r>
            <a:r>
              <a:rPr lang="en-US" sz="2000" i="1" smtClean="0">
                <a:latin typeface="Times New Roman" pitchFamily="18" charset="0"/>
                <a:cs typeface="Times New Roman" pitchFamily="18" charset="0"/>
              </a:rPr>
              <a:t>d</a:t>
            </a:r>
            <a:r>
              <a:rPr lang="en-US" sz="2000" smtClean="0">
                <a:latin typeface="Times New Roman" pitchFamily="18" charset="0"/>
                <a:cs typeface="Times New Roman" pitchFamily="18" charset="0"/>
              </a:rPr>
              <a:t> will take </a:t>
            </a:r>
            <a:r>
              <a:rPr lang="en-US" sz="2000" i="1" smtClean="0">
                <a:latin typeface="Times New Roman" pitchFamily="18" charset="0"/>
                <a:cs typeface="Times New Roman" pitchFamily="18" charset="0"/>
              </a:rPr>
              <a:t>v</a:t>
            </a:r>
            <a:r>
              <a:rPr lang="en-US" sz="2000" smtClean="0">
                <a:latin typeface="Times New Roman" pitchFamily="18" charset="0"/>
                <a:cs typeface="Times New Roman" pitchFamily="18" charset="0"/>
              </a:rPr>
              <a:t>; if </a:t>
            </a:r>
            <a:r>
              <a:rPr lang="en-US" sz="2000" i="1" smtClean="0">
                <a:latin typeface="Times New Roman" pitchFamily="18" charset="0"/>
                <a:cs typeface="Times New Roman" pitchFamily="18" charset="0"/>
              </a:rPr>
              <a:t>d v  </a:t>
            </a:r>
            <a:r>
              <a:rPr lang="en-US" sz="2000" smtClean="0">
                <a:latin typeface="Times New Roman" pitchFamily="18" charset="0"/>
                <a:cs typeface="Times New Roman" pitchFamily="18" charset="0"/>
              </a:rPr>
              <a:t>then produces </a:t>
            </a:r>
            <a:r>
              <a:rPr lang="en-US" sz="2000" i="1" smtClean="0">
                <a:latin typeface="Times New Roman" pitchFamily="18" charset="0"/>
                <a:cs typeface="Times New Roman" pitchFamily="18" charset="0"/>
              </a:rPr>
              <a:t>|- v=w</a:t>
            </a:r>
            <a:r>
              <a:rPr lang="en-US" sz="2000" smtClean="0">
                <a:latin typeface="Times New Roman" pitchFamily="18" charset="0"/>
                <a:cs typeface="Times New Roman" pitchFamily="18" charset="0"/>
              </a:rPr>
              <a:t>, the whole conversion will produce </a:t>
            </a:r>
            <a:r>
              <a:rPr lang="en-US" sz="2000" i="1" smtClean="0">
                <a:latin typeface="Times New Roman" pitchFamily="18" charset="0"/>
                <a:cs typeface="Times New Roman" pitchFamily="18" charset="0"/>
              </a:rPr>
              <a:t>|- u=w</a:t>
            </a:r>
            <a:r>
              <a:rPr lang="en-US" sz="2000" smtClean="0">
                <a:latin typeface="Times New Roman" pitchFamily="18" charset="0"/>
                <a:cs typeface="Times New Roman" pitchFamily="18" charset="0"/>
              </a:rPr>
              <a:t>.</a:t>
            </a:r>
            <a:r>
              <a:rPr lang="en-US" smtClean="0">
                <a:cs typeface="Arial" charset="0"/>
              </a:rPr>
              <a:t/>
            </a:r>
            <a:br>
              <a:rPr lang="en-US" smtClean="0">
                <a:cs typeface="Arial" charset="0"/>
              </a:rPr>
            </a:br>
            <a:endParaRPr lang="en-US" smtClean="0">
              <a:cs typeface="Arial" charset="0"/>
            </a:endParaRPr>
          </a:p>
        </p:txBody>
      </p:sp>
      <p:sp>
        <p:nvSpPr>
          <p:cNvPr id="37892" name="Text Box 4"/>
          <p:cNvSpPr txBox="1">
            <a:spLocks noChangeArrowheads="1"/>
          </p:cNvSpPr>
          <p:nvPr/>
        </p:nvSpPr>
        <p:spPr bwMode="auto">
          <a:xfrm>
            <a:off x="1295400" y="4495800"/>
            <a:ext cx="312738" cy="400050"/>
          </a:xfrm>
          <a:prstGeom prst="rect">
            <a:avLst/>
          </a:prstGeom>
          <a:noFill/>
          <a:ln w="9525">
            <a:noFill/>
            <a:miter lim="800000"/>
            <a:headEnd/>
            <a:tailEnd/>
          </a:ln>
        </p:spPr>
        <p:txBody>
          <a:bodyPr wrap="none">
            <a:spAutoFit/>
          </a:bodyPr>
          <a:lstStyle/>
          <a:p>
            <a:r>
              <a:rPr lang="en-US" sz="2000" i="1"/>
              <a:t>u</a:t>
            </a:r>
          </a:p>
        </p:txBody>
      </p:sp>
      <p:sp>
        <p:nvSpPr>
          <p:cNvPr id="37893" name="Text Box 5"/>
          <p:cNvSpPr txBox="1">
            <a:spLocks noChangeArrowheads="1"/>
          </p:cNvSpPr>
          <p:nvPr/>
        </p:nvSpPr>
        <p:spPr bwMode="auto">
          <a:xfrm>
            <a:off x="3200400" y="4495800"/>
            <a:ext cx="1139825" cy="400050"/>
          </a:xfrm>
          <a:prstGeom prst="rect">
            <a:avLst/>
          </a:prstGeom>
          <a:noFill/>
          <a:ln w="9525">
            <a:noFill/>
            <a:miter lim="800000"/>
            <a:headEnd/>
            <a:tailEnd/>
          </a:ln>
        </p:spPr>
        <p:txBody>
          <a:bodyPr wrap="none">
            <a:spAutoFit/>
          </a:bodyPr>
          <a:lstStyle/>
          <a:p>
            <a:r>
              <a:rPr lang="en-US" sz="2000" i="1"/>
              <a:t>|-  u  =  v</a:t>
            </a:r>
          </a:p>
        </p:txBody>
      </p:sp>
      <p:sp>
        <p:nvSpPr>
          <p:cNvPr id="37894" name="Text Box 6"/>
          <p:cNvSpPr txBox="1">
            <a:spLocks noChangeArrowheads="1"/>
          </p:cNvSpPr>
          <p:nvPr/>
        </p:nvSpPr>
        <p:spPr bwMode="auto">
          <a:xfrm>
            <a:off x="5881688" y="4481513"/>
            <a:ext cx="1055687" cy="400050"/>
          </a:xfrm>
          <a:prstGeom prst="rect">
            <a:avLst/>
          </a:prstGeom>
          <a:noFill/>
          <a:ln w="9525">
            <a:noFill/>
            <a:miter lim="800000"/>
            <a:headEnd/>
            <a:tailEnd/>
          </a:ln>
        </p:spPr>
        <p:txBody>
          <a:bodyPr wrap="none">
            <a:spAutoFit/>
          </a:bodyPr>
          <a:lstStyle/>
          <a:p>
            <a:r>
              <a:rPr lang="en-US" sz="2000" i="1"/>
              <a:t>|-  v = w</a:t>
            </a:r>
          </a:p>
        </p:txBody>
      </p:sp>
      <p:sp>
        <p:nvSpPr>
          <p:cNvPr id="37895" name="Oval 7"/>
          <p:cNvSpPr>
            <a:spLocks noChangeArrowheads="1"/>
          </p:cNvSpPr>
          <p:nvPr/>
        </p:nvSpPr>
        <p:spPr bwMode="auto">
          <a:xfrm>
            <a:off x="1219200" y="4419600"/>
            <a:ext cx="533400" cy="533400"/>
          </a:xfrm>
          <a:prstGeom prst="ellipse">
            <a:avLst/>
          </a:prstGeom>
          <a:noFill/>
          <a:ln w="9525">
            <a:solidFill>
              <a:schemeClr val="accent2"/>
            </a:solidFill>
            <a:round/>
            <a:headEnd/>
            <a:tailEnd/>
          </a:ln>
        </p:spPr>
        <p:txBody>
          <a:bodyPr wrap="none" anchor="ctr"/>
          <a:lstStyle/>
          <a:p>
            <a:endParaRPr lang="nl-NL"/>
          </a:p>
        </p:txBody>
      </p:sp>
      <p:cxnSp>
        <p:nvCxnSpPr>
          <p:cNvPr id="37896" name="AutoShape 8"/>
          <p:cNvCxnSpPr>
            <a:cxnSpLocks noChangeShapeType="1"/>
            <a:stCxn id="37895" idx="6"/>
            <a:endCxn id="37893" idx="1"/>
          </p:cNvCxnSpPr>
          <p:nvPr/>
        </p:nvCxnSpPr>
        <p:spPr bwMode="auto">
          <a:xfrm>
            <a:off x="1752600" y="4686300"/>
            <a:ext cx="1447800" cy="9525"/>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7897" name="Text Box 9"/>
          <p:cNvSpPr txBox="1">
            <a:spLocks noChangeArrowheads="1"/>
          </p:cNvSpPr>
          <p:nvPr/>
        </p:nvSpPr>
        <p:spPr bwMode="auto">
          <a:xfrm>
            <a:off x="2209800" y="4318000"/>
            <a:ext cx="298450" cy="400050"/>
          </a:xfrm>
          <a:prstGeom prst="rect">
            <a:avLst/>
          </a:prstGeom>
          <a:noFill/>
          <a:ln w="9525">
            <a:noFill/>
            <a:miter lim="800000"/>
            <a:headEnd/>
            <a:tailEnd/>
          </a:ln>
        </p:spPr>
        <p:txBody>
          <a:bodyPr wrap="none">
            <a:spAutoFit/>
          </a:bodyPr>
          <a:lstStyle/>
          <a:p>
            <a:r>
              <a:rPr lang="en-US" sz="2000" i="1"/>
              <a:t>c</a:t>
            </a:r>
          </a:p>
        </p:txBody>
      </p:sp>
      <p:sp>
        <p:nvSpPr>
          <p:cNvPr id="37898" name="Oval 10"/>
          <p:cNvSpPr>
            <a:spLocks noChangeArrowheads="1"/>
          </p:cNvSpPr>
          <p:nvPr/>
        </p:nvSpPr>
        <p:spPr bwMode="auto">
          <a:xfrm>
            <a:off x="4038600" y="4495800"/>
            <a:ext cx="381000" cy="381000"/>
          </a:xfrm>
          <a:prstGeom prst="ellipse">
            <a:avLst/>
          </a:prstGeom>
          <a:noFill/>
          <a:ln w="9525">
            <a:solidFill>
              <a:schemeClr val="accent2"/>
            </a:solidFill>
            <a:round/>
            <a:headEnd/>
            <a:tailEnd/>
          </a:ln>
        </p:spPr>
        <p:txBody>
          <a:bodyPr wrap="none" anchor="ctr"/>
          <a:lstStyle/>
          <a:p>
            <a:endParaRPr lang="nl-NL"/>
          </a:p>
        </p:txBody>
      </p:sp>
      <p:cxnSp>
        <p:nvCxnSpPr>
          <p:cNvPr id="37899" name="AutoShape 11"/>
          <p:cNvCxnSpPr>
            <a:cxnSpLocks noChangeShapeType="1"/>
            <a:stCxn id="37898" idx="6"/>
            <a:endCxn id="37894" idx="1"/>
          </p:cNvCxnSpPr>
          <p:nvPr/>
        </p:nvCxnSpPr>
        <p:spPr bwMode="auto">
          <a:xfrm flipV="1">
            <a:off x="4419600" y="4681538"/>
            <a:ext cx="1462088" cy="4762"/>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7900" name="Text Box 12"/>
          <p:cNvSpPr txBox="1">
            <a:spLocks noChangeArrowheads="1"/>
          </p:cNvSpPr>
          <p:nvPr/>
        </p:nvSpPr>
        <p:spPr bwMode="auto">
          <a:xfrm>
            <a:off x="5002213" y="4306888"/>
            <a:ext cx="312737" cy="400050"/>
          </a:xfrm>
          <a:prstGeom prst="rect">
            <a:avLst/>
          </a:prstGeom>
          <a:noFill/>
          <a:ln w="9525">
            <a:noFill/>
            <a:miter lim="800000"/>
            <a:headEnd/>
            <a:tailEnd/>
          </a:ln>
        </p:spPr>
        <p:txBody>
          <a:bodyPr wrap="none">
            <a:spAutoFit/>
          </a:bodyPr>
          <a:lstStyle/>
          <a:p>
            <a:r>
              <a:rPr lang="en-US" sz="2000" i="1"/>
              <a:t>d</a:t>
            </a:r>
          </a:p>
        </p:txBody>
      </p:sp>
      <p:sp>
        <p:nvSpPr>
          <p:cNvPr id="37901" name="Text Box 13"/>
          <p:cNvSpPr txBox="1">
            <a:spLocks noChangeArrowheads="1"/>
          </p:cNvSpPr>
          <p:nvPr/>
        </p:nvSpPr>
        <p:spPr bwMode="auto">
          <a:xfrm>
            <a:off x="4595813" y="5624513"/>
            <a:ext cx="1401762" cy="4619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latin typeface="Times New Roman" pitchFamily="18" charset="0"/>
                <a:cs typeface="Times New Roman" pitchFamily="18" charset="0"/>
              </a:rPr>
              <a:t>|-  u  =  w</a:t>
            </a:r>
          </a:p>
        </p:txBody>
      </p:sp>
      <p:cxnSp>
        <p:nvCxnSpPr>
          <p:cNvPr id="37902" name="AutoShape 14"/>
          <p:cNvCxnSpPr>
            <a:cxnSpLocks noChangeShapeType="1"/>
            <a:stCxn id="37895" idx="4"/>
            <a:endCxn id="0" idx="1"/>
          </p:cNvCxnSpPr>
          <p:nvPr/>
        </p:nvCxnSpPr>
        <p:spPr bwMode="auto">
          <a:xfrm rot="16200000" flipH="1">
            <a:off x="2590007" y="3848893"/>
            <a:ext cx="901700" cy="3109913"/>
          </a:xfrm>
          <a:prstGeom prst="curvedConnector2">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7903" name="Text Box 15"/>
          <p:cNvSpPr txBox="1">
            <a:spLocks noChangeArrowheads="1"/>
          </p:cNvSpPr>
          <p:nvPr/>
        </p:nvSpPr>
        <p:spPr bwMode="auto">
          <a:xfrm>
            <a:off x="1482725" y="5613400"/>
            <a:ext cx="1639888" cy="400050"/>
          </a:xfrm>
          <a:prstGeom prst="rect">
            <a:avLst/>
          </a:prstGeom>
          <a:noFill/>
          <a:ln w="9525">
            <a:noFill/>
            <a:miter lim="800000"/>
            <a:headEnd/>
            <a:tailEnd/>
          </a:ln>
        </p:spPr>
        <p:txBody>
          <a:bodyPr wrap="none">
            <a:spAutoFit/>
          </a:bodyPr>
          <a:lstStyle/>
          <a:p>
            <a:r>
              <a:rPr lang="en-US" sz="2000" i="1"/>
              <a:t>c   THENC   d</a:t>
            </a:r>
          </a:p>
        </p:txBody>
      </p:sp>
      <p:sp>
        <p:nvSpPr>
          <p:cNvPr id="17" name="TextBox 16"/>
          <p:cNvSpPr txBox="1"/>
          <p:nvPr/>
        </p:nvSpPr>
        <p:spPr>
          <a:xfrm>
            <a:off x="3113088" y="2155825"/>
            <a:ext cx="2960687"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i="1" dirty="0">
                <a:solidFill>
                  <a:schemeClr val="tx1"/>
                </a:solidFill>
                <a:latin typeface="Times New Roman" pitchFamily="18" charset="0"/>
                <a:cs typeface="Times New Roman" pitchFamily="18" charset="0"/>
              </a:rPr>
              <a:t>c   THENC   d</a:t>
            </a:r>
          </a:p>
        </p:txBody>
      </p:sp>
      <p:sp>
        <p:nvSpPr>
          <p:cNvPr id="18" name="Tijdelijke aanduiding voor dianummer 17"/>
          <p:cNvSpPr>
            <a:spLocks noGrp="1"/>
          </p:cNvSpPr>
          <p:nvPr>
            <p:ph type="sldNum" sz="quarter" idx="12"/>
          </p:nvPr>
        </p:nvSpPr>
        <p:spPr/>
        <p:txBody>
          <a:bodyPr/>
          <a:lstStyle/>
          <a:p>
            <a:pPr>
              <a:defRPr/>
            </a:pPr>
            <a:fld id="{73A1A21E-0C4A-4233-8EC6-0D37C56652F6}" type="slidenum">
              <a:rPr lang="en-US" smtClean="0"/>
              <a:pPr>
                <a:defRPr/>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90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9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p:bldP spid="37894" grpId="0"/>
      <p:bldP spid="37895" grpId="0" animBg="1"/>
      <p:bldP spid="37897" grpId="0"/>
      <p:bldP spid="37898" grpId="0" animBg="1"/>
      <p:bldP spid="37900" grpId="0"/>
      <p:bldP spid="3790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Composing conversions</a:t>
            </a:r>
          </a:p>
        </p:txBody>
      </p:sp>
      <p:sp>
        <p:nvSpPr>
          <p:cNvPr id="16387" name="Rectangle 3"/>
          <p:cNvSpPr>
            <a:spLocks noGrp="1" noChangeArrowheads="1"/>
          </p:cNvSpPr>
          <p:nvPr>
            <p:ph sz="quarter" idx="1"/>
          </p:nvPr>
        </p:nvSpPr>
        <p:spPr>
          <a:xfrm>
            <a:off x="762000" y="1625600"/>
            <a:ext cx="7696200" cy="4646613"/>
          </a:xfrm>
        </p:spPr>
        <p:txBody>
          <a:bodyPr/>
          <a:lstStyle/>
          <a:p>
            <a:pPr eaLnBrk="1" hangingPunct="1">
              <a:lnSpc>
                <a:spcPct val="80000"/>
              </a:lnSpc>
            </a:pPr>
            <a:r>
              <a:rPr lang="en-US" smtClean="0">
                <a:cs typeface="Arial" charset="0"/>
                <a:sym typeface="Wingdings" pitchFamily="2" charset="2"/>
              </a:rPr>
              <a:t>Try c; but if it fails then use d.</a:t>
            </a:r>
            <a:br>
              <a:rPr lang="en-US" smtClean="0">
                <a:cs typeface="Arial" charset="0"/>
                <a:sym typeface="Wingdings" pitchFamily="2" charset="2"/>
              </a:rPr>
            </a:br>
            <a:r>
              <a:rPr lang="en-US" smtClean="0">
                <a:cs typeface="Arial" charset="0"/>
                <a:sym typeface="Wingdings" pitchFamily="2" charset="2"/>
              </a:rPr>
              <a:t/>
            </a:r>
            <a:br>
              <a:rPr lang="en-US" smtClean="0">
                <a:cs typeface="Arial" charset="0"/>
                <a:sym typeface="Wingdings" pitchFamily="2" charset="2"/>
              </a:rPr>
            </a:br>
            <a:r>
              <a:rPr lang="en-US" smtClean="0">
                <a:cs typeface="Arial" charset="0"/>
                <a:sym typeface="Wingdings" pitchFamily="2" charset="2"/>
              </a:rPr>
              <a:t/>
            </a:r>
            <a:br>
              <a:rPr lang="en-US" smtClean="0">
                <a:cs typeface="Arial" charset="0"/>
                <a:sym typeface="Wingdings" pitchFamily="2" charset="2"/>
              </a:rPr>
            </a:br>
            <a:endParaRPr lang="en-US" smtClean="0">
              <a:cs typeface="Arial" charset="0"/>
              <a:sym typeface="Wingdings" pitchFamily="2" charset="2"/>
            </a:endParaRPr>
          </a:p>
          <a:p>
            <a:pPr eaLnBrk="1" hangingPunct="1">
              <a:lnSpc>
                <a:spcPct val="80000"/>
              </a:lnSpc>
            </a:pPr>
            <a:endParaRPr lang="en-US" b="1" smtClean="0">
              <a:solidFill>
                <a:schemeClr val="accent2"/>
              </a:solidFill>
              <a:cs typeface="Arial" charset="0"/>
            </a:endParaRPr>
          </a:p>
          <a:p>
            <a:pPr eaLnBrk="1" hangingPunct="1">
              <a:lnSpc>
                <a:spcPct val="80000"/>
              </a:lnSpc>
            </a:pPr>
            <a:r>
              <a:rPr lang="en-US" smtClean="0">
                <a:cs typeface="Arial" charset="0"/>
                <a:sym typeface="Wingdings" pitchFamily="2" charset="2"/>
              </a:rPr>
              <a:t>Repeatedly apply c until it fails:</a:t>
            </a:r>
          </a:p>
          <a:p>
            <a:pPr eaLnBrk="1" hangingPunct="1">
              <a:lnSpc>
                <a:spcPct val="80000"/>
              </a:lnSpc>
            </a:pPr>
            <a:endParaRPr lang="en-US" smtClean="0">
              <a:cs typeface="Arial" charset="0"/>
              <a:sym typeface="Wingdings" pitchFamily="2" charset="2"/>
            </a:endParaRPr>
          </a:p>
          <a:p>
            <a:pPr eaLnBrk="1" hangingPunct="1">
              <a:lnSpc>
                <a:spcPct val="80000"/>
              </a:lnSpc>
            </a:pPr>
            <a:endParaRPr lang="en-US" smtClean="0">
              <a:cs typeface="Arial" charset="0"/>
              <a:sym typeface="Wingdings" pitchFamily="2" charset="2"/>
            </a:endParaRPr>
          </a:p>
          <a:p>
            <a:pPr eaLnBrk="1" hangingPunct="1">
              <a:lnSpc>
                <a:spcPct val="80000"/>
              </a:lnSpc>
            </a:pPr>
            <a:endParaRPr lang="en-US" smtClean="0">
              <a:cs typeface="Arial" charset="0"/>
              <a:sym typeface="Wingdings" pitchFamily="2" charset="2"/>
            </a:endParaRPr>
          </a:p>
          <a:p>
            <a:pPr eaLnBrk="1" hangingPunct="1">
              <a:lnSpc>
                <a:spcPct val="80000"/>
              </a:lnSpc>
            </a:pPr>
            <a:endParaRPr lang="en-US" smtClean="0">
              <a:cs typeface="Arial" charset="0"/>
              <a:sym typeface="Wingdings" pitchFamily="2" charset="2"/>
            </a:endParaRPr>
          </a:p>
          <a:p>
            <a:pPr eaLnBrk="1" hangingPunct="1">
              <a:lnSpc>
                <a:spcPct val="80000"/>
              </a:lnSpc>
            </a:pPr>
            <a:endParaRPr lang="en-US" smtClean="0">
              <a:cs typeface="Arial" charset="0"/>
            </a:endParaRPr>
          </a:p>
        </p:txBody>
      </p:sp>
      <p:sp>
        <p:nvSpPr>
          <p:cNvPr id="5" name="TextBox 4"/>
          <p:cNvSpPr txBox="1"/>
          <p:nvPr/>
        </p:nvSpPr>
        <p:spPr>
          <a:xfrm>
            <a:off x="1679575" y="2409825"/>
            <a:ext cx="353853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i="1" dirty="0">
                <a:solidFill>
                  <a:schemeClr val="tx1"/>
                </a:solidFill>
                <a:latin typeface="Times New Roman" pitchFamily="18" charset="0"/>
                <a:cs typeface="Times New Roman" pitchFamily="18" charset="0"/>
              </a:rPr>
              <a:t>c   ORELSEC   d </a:t>
            </a:r>
          </a:p>
        </p:txBody>
      </p:sp>
      <p:sp>
        <p:nvSpPr>
          <p:cNvPr id="6" name="TextBox 5"/>
          <p:cNvSpPr txBox="1"/>
          <p:nvPr/>
        </p:nvSpPr>
        <p:spPr>
          <a:xfrm>
            <a:off x="1717674" y="4308475"/>
            <a:ext cx="3514725"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i="1" dirty="0">
                <a:solidFill>
                  <a:schemeClr val="tx1"/>
                </a:solidFill>
                <a:latin typeface="Times New Roman" pitchFamily="18" charset="0"/>
                <a:cs typeface="Times New Roman" pitchFamily="18" charset="0"/>
              </a:rPr>
              <a:t>REPEATC</a:t>
            </a:r>
            <a:r>
              <a:rPr lang="en-US" i="1" dirty="0">
                <a:latin typeface="Times New Roman" pitchFamily="18" charset="0"/>
                <a:cs typeface="Times New Roman" pitchFamily="18" charset="0"/>
              </a:rPr>
              <a:t>    c </a:t>
            </a:r>
          </a:p>
        </p:txBody>
      </p:sp>
      <p:sp>
        <p:nvSpPr>
          <p:cNvPr id="7" name="Tijdelijke aanduiding voor dianummer 6"/>
          <p:cNvSpPr>
            <a:spLocks noGrp="1"/>
          </p:cNvSpPr>
          <p:nvPr>
            <p:ph type="sldNum" sz="quarter" idx="12"/>
          </p:nvPr>
        </p:nvSpPr>
        <p:spPr/>
        <p:txBody>
          <a:bodyPr/>
          <a:lstStyle/>
          <a:p>
            <a:pPr>
              <a:defRPr/>
            </a:pPr>
            <a:fld id="{A38C5C5C-6F6F-4118-AF6C-B3CE6D8B13DE}"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And tree walking combinators ...</a:t>
            </a:r>
          </a:p>
        </p:txBody>
      </p:sp>
      <p:sp>
        <p:nvSpPr>
          <p:cNvPr id="17411" name="Rectangle 3"/>
          <p:cNvSpPr>
            <a:spLocks noGrp="1" noChangeArrowheads="1"/>
          </p:cNvSpPr>
          <p:nvPr>
            <p:ph sz="quarter" idx="1"/>
          </p:nvPr>
        </p:nvSpPr>
        <p:spPr>
          <a:xfrm>
            <a:off x="631825" y="1404938"/>
            <a:ext cx="7696200" cy="4867275"/>
          </a:xfrm>
        </p:spPr>
        <p:txBody>
          <a:bodyPr/>
          <a:lstStyle/>
          <a:p>
            <a:pPr eaLnBrk="1" hangingPunct="1">
              <a:lnSpc>
                <a:spcPct val="80000"/>
              </a:lnSpc>
            </a:pPr>
            <a:r>
              <a:rPr lang="en-US" smtClean="0">
                <a:cs typeface="Arial" charset="0"/>
              </a:rPr>
              <a:t>Allows conversion to be applied to specific subtrees instead of the whole tree: </a:t>
            </a:r>
            <a:br>
              <a:rPr lang="en-US" smtClean="0">
                <a:cs typeface="Arial" charset="0"/>
              </a:rPr>
            </a:br>
            <a:r>
              <a:rPr lang="en-US" smtClean="0">
                <a:cs typeface="Arial" charset="0"/>
              </a:rPr>
              <a:t/>
            </a:r>
            <a:br>
              <a:rPr lang="en-US" smtClean="0">
                <a:cs typeface="Arial" charset="0"/>
              </a:rPr>
            </a:br>
            <a:r>
              <a:rPr lang="en-US" smtClean="0">
                <a:cs typeface="Arial" charset="0"/>
              </a:rPr>
              <a:t>       </a:t>
            </a:r>
            <a:br>
              <a:rPr lang="en-US" smtClean="0">
                <a:cs typeface="Arial" charset="0"/>
              </a:rPr>
            </a:br>
            <a:r>
              <a:rPr lang="en-US" smtClean="0">
                <a:cs typeface="Arial" charset="0"/>
                <a:sym typeface="Wingdings" pitchFamily="2" charset="2"/>
              </a:rPr>
              <a:t/>
            </a:r>
            <a:br>
              <a:rPr lang="en-US" smtClean="0">
                <a:cs typeface="Arial" charset="0"/>
                <a:sym typeface="Wingdings" pitchFamily="2" charset="2"/>
              </a:rPr>
            </a:br>
            <a:r>
              <a:rPr lang="en-US" smtClean="0">
                <a:cs typeface="Arial" charset="0"/>
                <a:sym typeface="Wingdings" pitchFamily="2" charset="2"/>
              </a:rPr>
              <a:t/>
            </a:r>
            <a:br>
              <a:rPr lang="en-US" smtClean="0">
                <a:cs typeface="Arial" charset="0"/>
                <a:sym typeface="Wingdings" pitchFamily="2" charset="2"/>
              </a:rPr>
            </a:br>
            <a:r>
              <a:rPr lang="en-US" sz="2000" i="1" smtClean="0">
                <a:latin typeface="Times New Roman" pitchFamily="18" charset="0"/>
                <a:cs typeface="Times New Roman" pitchFamily="18" charset="0"/>
                <a:sym typeface="Wingdings" pitchFamily="2" charset="2"/>
              </a:rPr>
              <a:t>RAND_CONV c t</a:t>
            </a:r>
            <a:r>
              <a:rPr lang="en-US" sz="2000" smtClean="0">
                <a:latin typeface="Times New Roman" pitchFamily="18" charset="0"/>
                <a:cs typeface="Times New Roman" pitchFamily="18" charset="0"/>
                <a:sym typeface="Wingdings" pitchFamily="2" charset="2"/>
              </a:rPr>
              <a:t>   applies  </a:t>
            </a:r>
            <a:r>
              <a:rPr lang="en-US" sz="2000" i="1" smtClean="0">
                <a:latin typeface="Times New Roman" pitchFamily="18" charset="0"/>
                <a:cs typeface="Times New Roman" pitchFamily="18" charset="0"/>
                <a:sym typeface="Wingdings" pitchFamily="2" charset="2"/>
              </a:rPr>
              <a:t>c </a:t>
            </a:r>
            <a:r>
              <a:rPr lang="en-US" sz="2000" smtClean="0">
                <a:latin typeface="Times New Roman" pitchFamily="18" charset="0"/>
                <a:cs typeface="Times New Roman" pitchFamily="18" charset="0"/>
                <a:sym typeface="Wingdings" pitchFamily="2" charset="2"/>
              </a:rPr>
              <a:t> to the ‘operand’ side of  </a:t>
            </a:r>
            <a:r>
              <a:rPr lang="en-US" sz="2000" i="1" smtClean="0">
                <a:latin typeface="Times New Roman" pitchFamily="18" charset="0"/>
                <a:cs typeface="Times New Roman" pitchFamily="18" charset="0"/>
                <a:sym typeface="Wingdings" pitchFamily="2" charset="2"/>
              </a:rPr>
              <a:t>t</a:t>
            </a:r>
            <a:r>
              <a:rPr lang="en-US" sz="2000" smtClean="0">
                <a:latin typeface="Times New Roman" pitchFamily="18" charset="0"/>
                <a:cs typeface="Times New Roman" pitchFamily="18" charset="0"/>
                <a:sym typeface="Wingdings" pitchFamily="2" charset="2"/>
              </a:rPr>
              <a:t>.</a:t>
            </a:r>
            <a:endParaRPr lang="en-US" smtClean="0">
              <a:latin typeface="Times New Roman" pitchFamily="18" charset="0"/>
              <a:cs typeface="Times New Roman" pitchFamily="18" charset="0"/>
              <a:sym typeface="Wingdings" pitchFamily="2" charset="2"/>
            </a:endParaRPr>
          </a:p>
          <a:p>
            <a:pPr eaLnBrk="1" hangingPunct="1">
              <a:lnSpc>
                <a:spcPct val="80000"/>
              </a:lnSpc>
            </a:pPr>
            <a:endParaRPr lang="en-US" smtClean="0">
              <a:cs typeface="Arial" charset="0"/>
              <a:sym typeface="Wingdings" pitchFamily="2" charset="2"/>
            </a:endParaRPr>
          </a:p>
          <a:p>
            <a:pPr eaLnBrk="1" hangingPunct="1">
              <a:lnSpc>
                <a:spcPct val="80000"/>
              </a:lnSpc>
            </a:pPr>
            <a:r>
              <a:rPr lang="en-US" smtClean="0">
                <a:cs typeface="Arial" charset="0"/>
                <a:sym typeface="Wingdings" pitchFamily="2" charset="2"/>
              </a:rPr>
              <a:t>Similarly we also have RATOR_CONV    apply c to the ‘operator’ side of t</a:t>
            </a:r>
            <a:br>
              <a:rPr lang="en-US" smtClean="0">
                <a:cs typeface="Arial" charset="0"/>
                <a:sym typeface="Wingdings" pitchFamily="2" charset="2"/>
              </a:rPr>
            </a:br>
            <a:endParaRPr lang="en-US" smtClean="0">
              <a:cs typeface="Arial" charset="0"/>
              <a:sym typeface="Wingdings" pitchFamily="2" charset="2"/>
            </a:endParaRPr>
          </a:p>
          <a:p>
            <a:pPr eaLnBrk="1" hangingPunct="1">
              <a:lnSpc>
                <a:spcPct val="80000"/>
              </a:lnSpc>
            </a:pPr>
            <a:r>
              <a:rPr lang="en-US" smtClean="0">
                <a:cs typeface="Arial" charset="0"/>
                <a:sym typeface="Wingdings" pitchFamily="2" charset="2"/>
              </a:rPr>
              <a:t>You can get to any part of a term by combining these kind of combinators.</a:t>
            </a:r>
          </a:p>
          <a:p>
            <a:pPr eaLnBrk="1" hangingPunct="1">
              <a:lnSpc>
                <a:spcPct val="80000"/>
              </a:lnSpc>
            </a:pPr>
            <a:endParaRPr lang="en-US" smtClean="0">
              <a:cs typeface="Arial" charset="0"/>
            </a:endParaRPr>
          </a:p>
        </p:txBody>
      </p:sp>
      <p:sp>
        <p:nvSpPr>
          <p:cNvPr id="5" name="TextBox 4"/>
          <p:cNvSpPr txBox="1"/>
          <p:nvPr/>
        </p:nvSpPr>
        <p:spPr>
          <a:xfrm>
            <a:off x="1611313" y="2319338"/>
            <a:ext cx="5441950" cy="4603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i="1" dirty="0">
                <a:solidFill>
                  <a:schemeClr val="tx1"/>
                </a:solidFill>
                <a:latin typeface="Times New Roman" pitchFamily="18" charset="0"/>
                <a:cs typeface="Times New Roman" pitchFamily="18" charset="0"/>
              </a:rPr>
              <a:t>RAND_CONV : </a:t>
            </a:r>
            <a:r>
              <a:rPr lang="en-US" i="1" dirty="0" err="1">
                <a:solidFill>
                  <a:schemeClr val="tx1"/>
                </a:solidFill>
                <a:latin typeface="Times New Roman" pitchFamily="18" charset="0"/>
                <a:cs typeface="Times New Roman" pitchFamily="18" charset="0"/>
              </a:rPr>
              <a:t>conv</a:t>
            </a:r>
            <a:r>
              <a:rPr lang="en-US" i="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sym typeface="Symbol"/>
              </a:rPr>
              <a:t></a:t>
            </a:r>
            <a:r>
              <a:rPr lang="en-US" i="1" dirty="0">
                <a:solidFill>
                  <a:schemeClr val="tx1"/>
                </a:solidFill>
                <a:latin typeface="Times New Roman" pitchFamily="18" charset="0"/>
                <a:cs typeface="Times New Roman" pitchFamily="18" charset="0"/>
                <a:sym typeface="Wingdings" pitchFamily="2" charset="2"/>
              </a:rPr>
              <a:t> </a:t>
            </a:r>
            <a:r>
              <a:rPr lang="en-US" i="1" dirty="0" err="1">
                <a:solidFill>
                  <a:schemeClr val="tx1"/>
                </a:solidFill>
                <a:latin typeface="Times New Roman" pitchFamily="18" charset="0"/>
                <a:cs typeface="Times New Roman" pitchFamily="18" charset="0"/>
                <a:sym typeface="Wingdings" pitchFamily="2" charset="2"/>
              </a:rPr>
              <a:t>conv</a:t>
            </a:r>
            <a:endParaRPr lang="en-US" i="1" dirty="0">
              <a:solidFill>
                <a:schemeClr val="tx1"/>
              </a:solidFill>
              <a:latin typeface="Times New Roman" pitchFamily="18" charset="0"/>
              <a:cs typeface="Times New Roman" pitchFamily="18" charset="0"/>
            </a:endParaRPr>
          </a:p>
        </p:txBody>
      </p:sp>
      <p:sp>
        <p:nvSpPr>
          <p:cNvPr id="6" name="Tijdelijke aanduiding voor dianummer 5"/>
          <p:cNvSpPr>
            <a:spLocks noGrp="1"/>
          </p:cNvSpPr>
          <p:nvPr>
            <p:ph type="sldNum" sz="quarter" idx="12"/>
          </p:nvPr>
        </p:nvSpPr>
        <p:spPr/>
        <p:txBody>
          <a:bodyPr/>
          <a:lstStyle/>
          <a:p>
            <a:pPr>
              <a:defRPr/>
            </a:pPr>
            <a:fld id="{306BFB48-6BB3-4CF3-BD4D-BE00CFF00798}"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00063" y="274638"/>
            <a:ext cx="8358187" cy="796925"/>
          </a:xfrm>
        </p:spPr>
        <p:txBody>
          <a:bodyPr/>
          <a:lstStyle/>
          <a:p>
            <a:pPr eaLnBrk="1" hangingPunct="1"/>
            <a:r>
              <a:rPr lang="en-US" dirty="0" smtClean="0">
                <a:cs typeface="Arial" charset="0"/>
              </a:rPr>
              <a:t>Temporal properties</a:t>
            </a:r>
          </a:p>
        </p:txBody>
      </p:sp>
      <p:sp>
        <p:nvSpPr>
          <p:cNvPr id="352259" name="Rectangle 3"/>
          <p:cNvSpPr>
            <a:spLocks noGrp="1" noChangeArrowheads="1"/>
          </p:cNvSpPr>
          <p:nvPr>
            <p:ph sz="quarter" idx="1"/>
          </p:nvPr>
        </p:nvSpPr>
        <p:spPr>
          <a:xfrm>
            <a:off x="500063" y="1447800"/>
            <a:ext cx="8358187" cy="4572000"/>
          </a:xfrm>
        </p:spPr>
        <p:txBody>
          <a:bodyPr/>
          <a:lstStyle/>
          <a:p>
            <a:pPr eaLnBrk="1" hangingPunct="1">
              <a:lnSpc>
                <a:spcPct val="90000"/>
              </a:lnSpc>
            </a:pPr>
            <a:r>
              <a:rPr lang="en-US" sz="2400" dirty="0" smtClean="0">
                <a:cs typeface="Arial" charset="0"/>
              </a:rPr>
              <a:t>Safety is expressed by this operator:</a:t>
            </a:r>
            <a:br>
              <a:rPr lang="en-US" sz="2400" dirty="0" smtClean="0">
                <a:cs typeface="Arial" charset="0"/>
              </a:rPr>
            </a:br>
            <a:r>
              <a:rPr lang="en-US" sz="2400" dirty="0" smtClean="0">
                <a:cs typeface="Arial" charset="0"/>
              </a:rPr>
              <a:t/>
            </a:r>
            <a:br>
              <a:rPr lang="en-US" sz="2400" dirty="0" smtClean="0">
                <a:cs typeface="Arial" charset="0"/>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Whenever p holds the program will either stay in p, or go over to q.</a:t>
            </a:r>
          </a:p>
          <a:p>
            <a:pPr eaLnBrk="1" hangingPunct="1">
              <a:lnSpc>
                <a:spcPct val="90000"/>
              </a:lnSpc>
            </a:pPr>
            <a:endParaRPr lang="en-US" sz="2400" dirty="0" smtClean="0">
              <a:cs typeface="Arial" charset="0"/>
              <a:sym typeface="Symbol" pitchFamily="18" charset="2"/>
            </a:endParaRPr>
          </a:p>
          <a:p>
            <a:pPr eaLnBrk="1" hangingPunct="1">
              <a:lnSpc>
                <a:spcPct val="90000"/>
              </a:lnSpc>
            </a:pPr>
            <a:r>
              <a:rPr lang="en-US" sz="2400" dirty="0" smtClean="0">
                <a:cs typeface="Arial" charset="0"/>
                <a:sym typeface="Symbol" pitchFamily="18" charset="2"/>
              </a:rPr>
              <a:t>This roughly corresponds to </a:t>
            </a:r>
            <a:r>
              <a:rPr lang="en-US" sz="2400" dirty="0" smtClean="0">
                <a:sym typeface="Symbol" pitchFamily="18" charset="2"/>
              </a:rPr>
              <a:t>☐</a:t>
            </a:r>
            <a:r>
              <a:rPr lang="en-US" sz="2400" dirty="0" smtClean="0">
                <a:cs typeface="Arial" charset="0"/>
                <a:sym typeface="Symbol"/>
              </a:rPr>
              <a:t>(</a:t>
            </a:r>
            <a:r>
              <a:rPr lang="en-US" sz="2400" dirty="0" smtClean="0">
                <a:cs typeface="Arial" charset="0"/>
                <a:sym typeface="Symbol"/>
              </a:rPr>
              <a:t>p    p </a:t>
            </a:r>
            <a:r>
              <a:rPr lang="en-US" sz="2400" b="1" dirty="0" smtClean="0">
                <a:cs typeface="Arial" charset="0"/>
                <a:sym typeface="Symbol"/>
              </a:rPr>
              <a:t>W</a:t>
            </a:r>
            <a:r>
              <a:rPr lang="en-US" sz="2400" dirty="0" smtClean="0">
                <a:cs typeface="Arial" charset="0"/>
                <a:sym typeface="Symbol"/>
              </a:rPr>
              <a:t> q) </a:t>
            </a:r>
          </a:p>
          <a:p>
            <a:pPr eaLnBrk="1" hangingPunct="1">
              <a:lnSpc>
                <a:spcPct val="90000"/>
              </a:lnSpc>
            </a:pPr>
            <a:r>
              <a:rPr lang="en-US" sz="2400" dirty="0" smtClean="0">
                <a:cs typeface="Arial" charset="0"/>
                <a:sym typeface="Symbol"/>
              </a:rPr>
              <a:t>An LTL property is quantified over executions of the program </a:t>
            </a:r>
            <a:r>
              <a:rPr lang="en-US" sz="2400" i="1" dirty="0" smtClean="0">
                <a:cs typeface="Arial" charset="0"/>
                <a:sym typeface="Symbol"/>
              </a:rPr>
              <a:t>P</a:t>
            </a:r>
            <a:r>
              <a:rPr lang="en-US" sz="2400" dirty="0" smtClean="0">
                <a:cs typeface="Arial" charset="0"/>
                <a:sym typeface="Symbol"/>
              </a:rPr>
              <a:t> (not over all executions!). This is problematical for constructing its proof.</a:t>
            </a:r>
          </a:p>
          <a:p>
            <a:pPr eaLnBrk="1" hangingPunct="1">
              <a:lnSpc>
                <a:spcPct val="90000"/>
              </a:lnSpc>
            </a:pPr>
            <a:r>
              <a:rPr lang="en-US" sz="2400" dirty="0" smtClean="0">
                <a:cs typeface="Arial" charset="0"/>
                <a:sym typeface="Symbol"/>
              </a:rPr>
              <a:t>A UNITY property totally ignores executions.</a:t>
            </a:r>
            <a:endParaRPr lang="en-US" sz="2400" dirty="0" smtClean="0">
              <a:cs typeface="Arial" charset="0"/>
              <a:sym typeface="Symbol" pitchFamily="18" charset="2"/>
            </a:endParaRPr>
          </a:p>
          <a:p>
            <a:pPr eaLnBrk="1" hangingPunct="1">
              <a:lnSpc>
                <a:spcPct val="90000"/>
              </a:lnSpc>
            </a:pPr>
            <a:endParaRPr lang="en-US" sz="2400" dirty="0" smtClean="0">
              <a:cs typeface="Arial" charset="0"/>
              <a:sym typeface="Symbol" pitchFamily="18" charset="2"/>
            </a:endParaRPr>
          </a:p>
        </p:txBody>
      </p:sp>
      <p:sp>
        <p:nvSpPr>
          <p:cNvPr id="11" name="TextBox 10"/>
          <p:cNvSpPr txBox="1"/>
          <p:nvPr/>
        </p:nvSpPr>
        <p:spPr>
          <a:xfrm>
            <a:off x="880613" y="2369075"/>
            <a:ext cx="7782900"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b="0" dirty="0">
                <a:latin typeface="Times New Roman" pitchFamily="18" charset="0"/>
                <a:cs typeface="Times New Roman" pitchFamily="18" charset="0"/>
              </a:rPr>
              <a:t>(</a:t>
            </a:r>
            <a:r>
              <a:rPr lang="en-US" b="0" i="1" dirty="0" err="1">
                <a:latin typeface="Times New Roman" pitchFamily="18" charset="0"/>
                <a:cs typeface="Times New Roman" pitchFamily="18" charset="0"/>
              </a:rPr>
              <a:t>Init,A</a:t>
            </a:r>
            <a:r>
              <a:rPr lang="en-US" b="0" dirty="0">
                <a:latin typeface="Times New Roman" pitchFamily="18" charset="0"/>
                <a:cs typeface="Times New Roman" pitchFamily="18" charset="0"/>
              </a:rPr>
              <a:t>) </a:t>
            </a:r>
            <a:r>
              <a:rPr lang="en-US" b="0" i="1" dirty="0">
                <a:latin typeface="Times New Roman" pitchFamily="18" charset="0"/>
                <a:cs typeface="Times New Roman" pitchFamily="18" charset="0"/>
              </a:rPr>
              <a:t>  |-   p  </a:t>
            </a:r>
            <a:r>
              <a:rPr lang="en-US" b="1" dirty="0">
                <a:latin typeface="Times New Roman" pitchFamily="18" charset="0"/>
                <a:cs typeface="Times New Roman" pitchFamily="18" charset="0"/>
              </a:rPr>
              <a:t>unless</a:t>
            </a:r>
            <a:r>
              <a:rPr lang="en-US" b="0" i="1" dirty="0">
                <a:latin typeface="Times New Roman" pitchFamily="18" charset="0"/>
                <a:cs typeface="Times New Roman" pitchFamily="18" charset="0"/>
              </a:rPr>
              <a:t>   q   =   </a:t>
            </a:r>
            <a:r>
              <a:rPr lang="en-US" b="0" dirty="0">
                <a:latin typeface="Times New Roman" pitchFamily="18" charset="0"/>
                <a:cs typeface="Times New Roman" pitchFamily="18" charset="0"/>
                <a:sym typeface="Symbol" pitchFamily="18" charset="2"/>
              </a:rPr>
              <a:t></a:t>
            </a:r>
            <a:r>
              <a:rPr lang="en-US" b="0" i="1" dirty="0">
                <a:latin typeface="Times New Roman" pitchFamily="18" charset="0"/>
                <a:cs typeface="Times New Roman" pitchFamily="18" charset="0"/>
                <a:sym typeface="Symbol" pitchFamily="18" charset="2"/>
              </a:rPr>
              <a:t>A.  </a:t>
            </a:r>
            <a:r>
              <a:rPr lang="en-US" b="0" dirty="0">
                <a:latin typeface="Times New Roman" pitchFamily="18" charset="0"/>
                <a:cs typeface="Times New Roman" pitchFamily="18" charset="0"/>
                <a:sym typeface="Symbol" pitchFamily="18" charset="2"/>
              </a:rPr>
              <a:t>{ </a:t>
            </a:r>
            <a:r>
              <a:rPr lang="en-US" b="0" i="1" dirty="0">
                <a:latin typeface="Times New Roman" pitchFamily="18" charset="0"/>
                <a:cs typeface="Times New Roman" pitchFamily="18" charset="0"/>
                <a:sym typeface="Symbol" pitchFamily="18" charset="2"/>
              </a:rPr>
              <a:t>p </a:t>
            </a:r>
            <a:r>
              <a:rPr lang="en-US" b="0" dirty="0">
                <a:latin typeface="Times New Roman" pitchFamily="18" charset="0"/>
                <a:cs typeface="Times New Roman" pitchFamily="18" charset="0"/>
                <a:sym typeface="Symbol" pitchFamily="18" charset="2"/>
              </a:rPr>
              <a:t>/\ </a:t>
            </a:r>
            <a:r>
              <a:rPr lang="en-US" b="0" i="1" dirty="0">
                <a:latin typeface="Times New Roman" pitchFamily="18" charset="0"/>
                <a:cs typeface="Times New Roman" pitchFamily="18" charset="0"/>
                <a:sym typeface="Symbol" pitchFamily="18" charset="2"/>
              </a:rPr>
              <a:t>q</a:t>
            </a:r>
            <a:r>
              <a:rPr lang="en-US" b="0" dirty="0">
                <a:latin typeface="Times New Roman" pitchFamily="18" charset="0"/>
                <a:cs typeface="Times New Roman" pitchFamily="18" charset="0"/>
                <a:sym typeface="Symbol" pitchFamily="18" charset="2"/>
              </a:rPr>
              <a:t> }    { </a:t>
            </a:r>
            <a:r>
              <a:rPr lang="en-US" b="0" i="1" dirty="0">
                <a:latin typeface="Times New Roman" pitchFamily="18" charset="0"/>
                <a:cs typeface="Times New Roman" pitchFamily="18" charset="0"/>
                <a:sym typeface="Symbol" pitchFamily="18" charset="2"/>
              </a:rPr>
              <a:t>p </a:t>
            </a:r>
            <a:r>
              <a:rPr lang="en-US" b="0" dirty="0">
                <a:latin typeface="Times New Roman" pitchFamily="18" charset="0"/>
                <a:cs typeface="Times New Roman" pitchFamily="18" charset="0"/>
                <a:sym typeface="Symbol" pitchFamily="18" charset="2"/>
              </a:rPr>
              <a:t>\/</a:t>
            </a:r>
            <a:r>
              <a:rPr lang="en-US" b="0" i="1" dirty="0">
                <a:latin typeface="Times New Roman" pitchFamily="18" charset="0"/>
                <a:cs typeface="Times New Roman" pitchFamily="18" charset="0"/>
                <a:sym typeface="Symbol" pitchFamily="18" charset="2"/>
              </a:rPr>
              <a:t> q </a:t>
            </a:r>
            <a:r>
              <a:rPr lang="en-US" b="0" dirty="0">
                <a:latin typeface="Times New Roman" pitchFamily="18" charset="0"/>
                <a:cs typeface="Times New Roman" pitchFamily="18" charset="0"/>
                <a:sym typeface="Symbol" pitchFamily="18" charset="2"/>
              </a:rPr>
              <a:t>}</a:t>
            </a:r>
            <a:endParaRPr lang="nl-NL" b="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95300" y="261938"/>
            <a:ext cx="8178800" cy="766762"/>
          </a:xfrm>
        </p:spPr>
        <p:txBody>
          <a:bodyPr/>
          <a:lstStyle/>
          <a:p>
            <a:pPr eaLnBrk="1" hangingPunct="1"/>
            <a:r>
              <a:rPr lang="en-US" sz="3600" smtClean="0">
                <a:cs typeface="Arial" charset="0"/>
              </a:rPr>
              <a:t>Example</a:t>
            </a:r>
          </a:p>
        </p:txBody>
      </p:sp>
      <p:sp>
        <p:nvSpPr>
          <p:cNvPr id="38916" name="Text Box 4"/>
          <p:cNvSpPr txBox="1">
            <a:spLocks noChangeArrowheads="1"/>
          </p:cNvSpPr>
          <p:nvPr/>
        </p:nvSpPr>
        <p:spPr bwMode="auto">
          <a:xfrm>
            <a:off x="865188" y="5372100"/>
            <a:ext cx="3635375" cy="3365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80000"/>
              </a:lnSpc>
              <a:spcBef>
                <a:spcPct val="20000"/>
              </a:spcBef>
              <a:defRPr/>
            </a:pPr>
            <a:r>
              <a:rPr lang="en-US" sz="2000" b="1"/>
              <a:t>|-   (p  \/  (</a:t>
            </a:r>
            <a:r>
              <a:rPr lang="en-US" sz="2000" b="1">
                <a:solidFill>
                  <a:srgbClr val="A50021"/>
                </a:solidFill>
              </a:rPr>
              <a:t>0=0</a:t>
            </a:r>
            <a:r>
              <a:rPr lang="en-US" sz="2000" b="1"/>
              <a:t>) )    =     (p \/  T) </a:t>
            </a:r>
          </a:p>
        </p:txBody>
      </p:sp>
      <p:sp>
        <p:nvSpPr>
          <p:cNvPr id="18438" name="Text Box 5"/>
          <p:cNvSpPr txBox="1">
            <a:spLocks noChangeArrowheads="1"/>
          </p:cNvSpPr>
          <p:nvPr/>
        </p:nvSpPr>
        <p:spPr bwMode="auto">
          <a:xfrm>
            <a:off x="647700" y="1419225"/>
            <a:ext cx="4054475" cy="396875"/>
          </a:xfrm>
          <a:prstGeom prst="rect">
            <a:avLst/>
          </a:prstGeom>
          <a:noFill/>
          <a:ln w="9525">
            <a:noFill/>
            <a:miter lim="800000"/>
            <a:headEnd/>
            <a:tailEnd/>
          </a:ln>
        </p:spPr>
        <p:txBody>
          <a:bodyPr wrap="none">
            <a:spAutoFit/>
          </a:bodyPr>
          <a:lstStyle/>
          <a:p>
            <a:r>
              <a:rPr lang="en-US" sz="2000" b="1"/>
              <a:t>RAND_CONV    COOPER_CONV</a:t>
            </a:r>
          </a:p>
        </p:txBody>
      </p:sp>
      <p:sp>
        <p:nvSpPr>
          <p:cNvPr id="24581" name="Text Box 6"/>
          <p:cNvSpPr txBox="1">
            <a:spLocks noChangeArrowheads="1"/>
          </p:cNvSpPr>
          <p:nvPr/>
        </p:nvSpPr>
        <p:spPr bwMode="auto">
          <a:xfrm>
            <a:off x="1838325" y="2695575"/>
            <a:ext cx="1636713" cy="3968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000" b="1" dirty="0"/>
              <a:t>p   \/   (</a:t>
            </a:r>
            <a:r>
              <a:rPr lang="en-US" sz="2000" b="1" dirty="0">
                <a:solidFill>
                  <a:srgbClr val="A50021"/>
                </a:solidFill>
              </a:rPr>
              <a:t>0 = 0</a:t>
            </a:r>
            <a:r>
              <a:rPr lang="en-US" sz="2000" b="1" dirty="0"/>
              <a:t>)</a:t>
            </a:r>
          </a:p>
        </p:txBody>
      </p:sp>
      <p:sp>
        <p:nvSpPr>
          <p:cNvPr id="38919" name="Line 7"/>
          <p:cNvSpPr>
            <a:spLocks noChangeShapeType="1"/>
          </p:cNvSpPr>
          <p:nvPr/>
        </p:nvSpPr>
        <p:spPr bwMode="auto">
          <a:xfrm>
            <a:off x="3019425" y="1843088"/>
            <a:ext cx="0" cy="827087"/>
          </a:xfrm>
          <a:prstGeom prst="line">
            <a:avLst/>
          </a:prstGeom>
          <a:noFill/>
          <a:ln w="9525">
            <a:solidFill>
              <a:schemeClr val="tx1"/>
            </a:solidFill>
            <a:round/>
            <a:headEnd/>
            <a:tailEnd type="triangle" w="med" len="med"/>
          </a:ln>
        </p:spPr>
        <p:txBody>
          <a:bodyPr/>
          <a:lstStyle/>
          <a:p>
            <a:endParaRPr lang="en-US"/>
          </a:p>
        </p:txBody>
      </p:sp>
      <p:sp>
        <p:nvSpPr>
          <p:cNvPr id="38920" name="Text Box 8"/>
          <p:cNvSpPr txBox="1">
            <a:spLocks noChangeArrowheads="1"/>
          </p:cNvSpPr>
          <p:nvPr/>
        </p:nvSpPr>
        <p:spPr bwMode="auto">
          <a:xfrm>
            <a:off x="3013075" y="1952625"/>
            <a:ext cx="3522663" cy="517525"/>
          </a:xfrm>
          <a:prstGeom prst="rect">
            <a:avLst/>
          </a:prstGeom>
          <a:noFill/>
          <a:ln w="9525">
            <a:noFill/>
            <a:miter lim="800000"/>
            <a:headEnd/>
            <a:tailEnd/>
          </a:ln>
        </p:spPr>
        <p:txBody>
          <a:bodyPr>
            <a:spAutoFit/>
          </a:bodyPr>
          <a:lstStyle/>
          <a:p>
            <a:r>
              <a:rPr lang="en-US" sz="1400"/>
              <a:t>RAND would apply COOPER_CONV to this part of the target term.</a:t>
            </a:r>
          </a:p>
        </p:txBody>
      </p:sp>
      <p:sp>
        <p:nvSpPr>
          <p:cNvPr id="38921" name="Line 9"/>
          <p:cNvSpPr>
            <a:spLocks noChangeShapeType="1"/>
          </p:cNvSpPr>
          <p:nvPr/>
        </p:nvSpPr>
        <p:spPr bwMode="auto">
          <a:xfrm>
            <a:off x="3048000" y="3106738"/>
            <a:ext cx="0" cy="695325"/>
          </a:xfrm>
          <a:prstGeom prst="line">
            <a:avLst/>
          </a:prstGeom>
          <a:noFill/>
          <a:ln w="9525">
            <a:solidFill>
              <a:schemeClr val="tx1"/>
            </a:solidFill>
            <a:round/>
            <a:headEnd/>
            <a:tailEnd type="triangle" w="med" len="med"/>
          </a:ln>
        </p:spPr>
        <p:txBody>
          <a:bodyPr/>
          <a:lstStyle/>
          <a:p>
            <a:endParaRPr lang="en-US"/>
          </a:p>
        </p:txBody>
      </p:sp>
      <p:sp>
        <p:nvSpPr>
          <p:cNvPr id="38922" name="Text Box 10"/>
          <p:cNvSpPr txBox="1">
            <a:spLocks noChangeArrowheads="1"/>
          </p:cNvSpPr>
          <p:nvPr/>
        </p:nvSpPr>
        <p:spPr bwMode="auto">
          <a:xfrm>
            <a:off x="2811463" y="3959225"/>
            <a:ext cx="1450975" cy="396875"/>
          </a:xfrm>
          <a:prstGeom prst="rect">
            <a:avLst/>
          </a:prstGeom>
          <a:noFill/>
          <a:ln w="9525">
            <a:noFill/>
            <a:miter lim="800000"/>
            <a:headEnd/>
            <a:tailEnd/>
          </a:ln>
        </p:spPr>
        <p:txBody>
          <a:bodyPr wrap="none">
            <a:spAutoFit/>
          </a:bodyPr>
          <a:lstStyle/>
          <a:p>
            <a:r>
              <a:rPr lang="en-US" sz="2000" b="1"/>
              <a:t>|- (0=0) = T</a:t>
            </a:r>
          </a:p>
        </p:txBody>
      </p:sp>
      <p:sp>
        <p:nvSpPr>
          <p:cNvPr id="38923" name="Text Box 11"/>
          <p:cNvSpPr txBox="1">
            <a:spLocks noChangeArrowheads="1"/>
          </p:cNvSpPr>
          <p:nvPr/>
        </p:nvSpPr>
        <p:spPr bwMode="auto">
          <a:xfrm>
            <a:off x="3014663" y="3265488"/>
            <a:ext cx="1617662" cy="304800"/>
          </a:xfrm>
          <a:prstGeom prst="rect">
            <a:avLst/>
          </a:prstGeom>
          <a:noFill/>
          <a:ln w="9525">
            <a:noFill/>
            <a:miter lim="800000"/>
            <a:headEnd/>
            <a:tailEnd/>
          </a:ln>
        </p:spPr>
        <p:txBody>
          <a:bodyPr wrap="none">
            <a:spAutoFit/>
          </a:bodyPr>
          <a:lstStyle/>
          <a:p>
            <a:r>
              <a:rPr lang="en-US" sz="1400" b="1"/>
              <a:t>COOPER_CONV</a:t>
            </a:r>
          </a:p>
        </p:txBody>
      </p:sp>
      <p:sp>
        <p:nvSpPr>
          <p:cNvPr id="38924" name="Line 12"/>
          <p:cNvSpPr>
            <a:spLocks noChangeShapeType="1"/>
          </p:cNvSpPr>
          <p:nvPr/>
        </p:nvSpPr>
        <p:spPr bwMode="auto">
          <a:xfrm flipH="1">
            <a:off x="1712913" y="3135313"/>
            <a:ext cx="623887" cy="2133600"/>
          </a:xfrm>
          <a:prstGeom prst="line">
            <a:avLst/>
          </a:prstGeom>
          <a:noFill/>
          <a:ln w="9525">
            <a:solidFill>
              <a:schemeClr val="tx1"/>
            </a:solidFill>
            <a:round/>
            <a:headEnd/>
            <a:tailEnd type="triangle" w="med" len="med"/>
          </a:ln>
        </p:spPr>
        <p:txBody>
          <a:bodyPr/>
          <a:lstStyle/>
          <a:p>
            <a:endParaRPr lang="en-US"/>
          </a:p>
        </p:txBody>
      </p:sp>
      <p:sp>
        <p:nvSpPr>
          <p:cNvPr id="38925" name="Text Box 13"/>
          <p:cNvSpPr txBox="1">
            <a:spLocks noChangeArrowheads="1"/>
          </p:cNvSpPr>
          <p:nvPr/>
        </p:nvSpPr>
        <p:spPr bwMode="auto">
          <a:xfrm rot="-4353395">
            <a:off x="633412" y="4081463"/>
            <a:ext cx="2373313" cy="274638"/>
          </a:xfrm>
          <a:prstGeom prst="rect">
            <a:avLst/>
          </a:prstGeom>
          <a:noFill/>
          <a:ln w="9525">
            <a:noFill/>
            <a:miter lim="800000"/>
            <a:headEnd/>
            <a:tailEnd/>
          </a:ln>
        </p:spPr>
        <p:txBody>
          <a:bodyPr wrap="none">
            <a:spAutoFit/>
          </a:bodyPr>
          <a:lstStyle/>
          <a:p>
            <a:r>
              <a:rPr lang="en-US" sz="1200" b="1"/>
              <a:t>RAND_CONV COOPER_CONV</a:t>
            </a:r>
          </a:p>
        </p:txBody>
      </p:sp>
      <p:sp>
        <p:nvSpPr>
          <p:cNvPr id="38926" name="Line 14"/>
          <p:cNvSpPr>
            <a:spLocks noChangeShapeType="1"/>
          </p:cNvSpPr>
          <p:nvPr/>
        </p:nvSpPr>
        <p:spPr bwMode="auto">
          <a:xfrm flipV="1">
            <a:off x="2481263" y="4340225"/>
            <a:ext cx="842962" cy="1030288"/>
          </a:xfrm>
          <a:prstGeom prst="line">
            <a:avLst/>
          </a:prstGeom>
          <a:noFill/>
          <a:ln w="9525">
            <a:solidFill>
              <a:schemeClr val="bg2"/>
            </a:solidFill>
            <a:prstDash val="dash"/>
            <a:round/>
            <a:headEnd type="triangle" w="med" len="med"/>
            <a:tailEnd/>
          </a:ln>
        </p:spPr>
        <p:txBody>
          <a:bodyPr/>
          <a:lstStyle/>
          <a:p>
            <a:endParaRPr lang="en-US"/>
          </a:p>
        </p:txBody>
      </p:sp>
      <p:sp>
        <p:nvSpPr>
          <p:cNvPr id="38927" name="Line 15"/>
          <p:cNvSpPr>
            <a:spLocks noChangeShapeType="1"/>
          </p:cNvSpPr>
          <p:nvPr/>
        </p:nvSpPr>
        <p:spPr bwMode="auto">
          <a:xfrm>
            <a:off x="4064000" y="4354513"/>
            <a:ext cx="87313" cy="1016000"/>
          </a:xfrm>
          <a:prstGeom prst="line">
            <a:avLst/>
          </a:prstGeom>
          <a:noFill/>
          <a:ln w="9525">
            <a:solidFill>
              <a:schemeClr val="bg2"/>
            </a:solidFill>
            <a:prstDash val="dash"/>
            <a:round/>
            <a:headEnd/>
            <a:tailEnd type="triangle" w="med" len="med"/>
          </a:ln>
        </p:spPr>
        <p:txBody>
          <a:bodyPr/>
          <a:lstStyle/>
          <a:p>
            <a:endParaRPr lang="en-US"/>
          </a:p>
        </p:txBody>
      </p:sp>
      <p:sp>
        <p:nvSpPr>
          <p:cNvPr id="38928" name="Oval 16"/>
          <p:cNvSpPr>
            <a:spLocks noChangeArrowheads="1"/>
          </p:cNvSpPr>
          <p:nvPr/>
        </p:nvSpPr>
        <p:spPr bwMode="auto">
          <a:xfrm>
            <a:off x="508000" y="1262063"/>
            <a:ext cx="1058863" cy="682625"/>
          </a:xfrm>
          <a:prstGeom prst="ellipse">
            <a:avLst/>
          </a:prstGeom>
          <a:noFill/>
          <a:ln w="9525">
            <a:solidFill>
              <a:schemeClr val="tx1"/>
            </a:solidFill>
            <a:prstDash val="dash"/>
            <a:round/>
            <a:headEnd/>
            <a:tailEnd/>
          </a:ln>
        </p:spPr>
        <p:txBody>
          <a:bodyPr wrap="none" anchor="ctr"/>
          <a:lstStyle/>
          <a:p>
            <a:endParaRPr lang="nl-NL"/>
          </a:p>
        </p:txBody>
      </p:sp>
      <p:sp>
        <p:nvSpPr>
          <p:cNvPr id="17" name="Tijdelijke aanduiding voor dianummer 16"/>
          <p:cNvSpPr>
            <a:spLocks noGrp="1"/>
          </p:cNvSpPr>
          <p:nvPr>
            <p:ph type="sldNum" sz="quarter" idx="12"/>
          </p:nvPr>
        </p:nvSpPr>
        <p:spPr/>
        <p:txBody>
          <a:bodyPr/>
          <a:lstStyle/>
          <a:p>
            <a:pPr>
              <a:defRPr/>
            </a:pPr>
            <a:fld id="{9DB492B2-02DC-4683-8895-14BD317E6F9A}" type="slidenum">
              <a:rPr lang="en-US" smtClean="0"/>
              <a:pPr>
                <a:defRPr/>
              </a:pPr>
              <a:t>60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892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892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891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9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9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9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9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nimBg="1"/>
      <p:bldP spid="38919" grpId="1" animBg="1"/>
      <p:bldP spid="38920" grpId="0"/>
      <p:bldP spid="38920" grpId="1"/>
      <p:bldP spid="38921" grpId="0" animBg="1"/>
      <p:bldP spid="38922" grpId="0"/>
      <p:bldP spid="38923" grpId="0"/>
      <p:bldP spid="38924" grpId="0" animBg="1"/>
      <p:bldP spid="38925" grpId="0"/>
      <p:bldP spid="38926" grpId="0" animBg="1"/>
      <p:bldP spid="38927" grpId="0" animBg="1"/>
      <p:bldP spid="38928" grpId="0" animBg="1"/>
      <p:bldP spid="3892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00063" y="274638"/>
            <a:ext cx="8358187" cy="796925"/>
          </a:xfrm>
        </p:spPr>
        <p:txBody>
          <a:bodyPr/>
          <a:lstStyle/>
          <a:p>
            <a:pPr eaLnBrk="1" hangingPunct="1"/>
            <a:r>
              <a:rPr lang="en-US" smtClean="0">
                <a:cs typeface="Arial" charset="0"/>
              </a:rPr>
              <a:t>Tree walking combinators</a:t>
            </a:r>
          </a:p>
        </p:txBody>
      </p:sp>
      <p:sp>
        <p:nvSpPr>
          <p:cNvPr id="19459" name="Rectangle 3"/>
          <p:cNvSpPr>
            <a:spLocks noGrp="1" noChangeArrowheads="1"/>
          </p:cNvSpPr>
          <p:nvPr>
            <p:ph sz="quarter" idx="1"/>
          </p:nvPr>
        </p:nvSpPr>
        <p:spPr>
          <a:xfrm>
            <a:off x="457200" y="1219200"/>
            <a:ext cx="8305800" cy="5053013"/>
          </a:xfrm>
        </p:spPr>
        <p:txBody>
          <a:bodyPr/>
          <a:lstStyle/>
          <a:p>
            <a:pPr eaLnBrk="1" hangingPunct="1">
              <a:lnSpc>
                <a:spcPct val="80000"/>
              </a:lnSpc>
            </a:pPr>
            <a:r>
              <a:rPr lang="en-US" smtClean="0">
                <a:cs typeface="Arial" charset="0"/>
              </a:rPr>
              <a:t>We also have combinators that operates a bit like in strategic programming </a:t>
            </a:r>
            <a:r>
              <a:rPr lang="en-US" smtClean="0">
                <a:cs typeface="Arial" charset="0"/>
                <a:sym typeface="Wingdings" pitchFamily="2" charset="2"/>
              </a:rPr>
              <a:t></a:t>
            </a:r>
            <a:endParaRPr lang="en-US" smtClean="0">
              <a:cs typeface="Arial" charset="0"/>
            </a:endParaRPr>
          </a:p>
          <a:p>
            <a:pPr eaLnBrk="1" hangingPunct="1">
              <a:lnSpc>
                <a:spcPct val="80000"/>
              </a:lnSpc>
            </a:pPr>
            <a:endParaRPr lang="en-US" smtClean="0">
              <a:cs typeface="Arial" charset="0"/>
            </a:endParaRPr>
          </a:p>
          <a:p>
            <a:pPr eaLnBrk="1" hangingPunct="1">
              <a:lnSpc>
                <a:spcPct val="80000"/>
              </a:lnSpc>
            </a:pPr>
            <a:r>
              <a:rPr lang="en-US" smtClean="0">
                <a:cs typeface="Arial" charset="0"/>
              </a:rPr>
              <a:t>Example:</a:t>
            </a:r>
            <a:br>
              <a:rPr lang="en-US" smtClean="0">
                <a:cs typeface="Arial" charset="0"/>
              </a:rPr>
            </a:br>
            <a:r>
              <a:rPr lang="en-US" smtClean="0">
                <a:cs typeface="Arial" charset="0"/>
              </a:rPr>
              <a:t/>
            </a:r>
            <a:br>
              <a:rPr lang="en-US" smtClean="0">
                <a:cs typeface="Arial" charset="0"/>
              </a:rPr>
            </a:br>
            <a:r>
              <a:rPr lang="en-US" smtClean="0">
                <a:cs typeface="Arial" charset="0"/>
              </a:rPr>
              <a:t> </a:t>
            </a:r>
            <a:br>
              <a:rPr lang="en-US" smtClean="0">
                <a:cs typeface="Arial" charset="0"/>
              </a:rPr>
            </a:br>
            <a:r>
              <a:rPr lang="en-US" sz="2000" smtClean="0">
                <a:latin typeface="Times New Roman" pitchFamily="18" charset="0"/>
                <a:cs typeface="Times New Roman" pitchFamily="18" charset="0"/>
              </a:rPr>
              <a:t>DEPTH_CONV c t  will walk the tree t  (bottom up, once, left to right) and repeatedly applies c on each node.</a:t>
            </a:r>
            <a:br>
              <a:rPr lang="en-US" sz="2000" smtClean="0">
                <a:latin typeface="Times New Roman" pitchFamily="18" charset="0"/>
                <a:cs typeface="Times New Roman" pitchFamily="18" charset="0"/>
              </a:rPr>
            </a:br>
            <a:r>
              <a:rPr lang="en-US" smtClean="0">
                <a:cs typeface="Arial" charset="0"/>
              </a:rPr>
              <a:t/>
            </a:r>
            <a:br>
              <a:rPr lang="en-US" smtClean="0">
                <a:cs typeface="Arial" charset="0"/>
              </a:rPr>
            </a:br>
            <a:endParaRPr lang="en-US" smtClean="0">
              <a:cs typeface="Arial" charset="0"/>
            </a:endParaRPr>
          </a:p>
          <a:p>
            <a:pPr eaLnBrk="1" hangingPunct="1">
              <a:lnSpc>
                <a:spcPct val="80000"/>
              </a:lnSpc>
            </a:pPr>
            <a:r>
              <a:rPr lang="en-US" smtClean="0">
                <a:cs typeface="Arial" charset="0"/>
              </a:rPr>
              <a:t>Variant: </a:t>
            </a:r>
            <a:r>
              <a:rPr lang="en-US" sz="2400" smtClean="0">
                <a:cs typeface="Arial" charset="0"/>
              </a:rPr>
              <a:t>ONCE_DEPTH_CONV</a:t>
            </a:r>
            <a:endParaRPr lang="en-US" smtClean="0">
              <a:cs typeface="Arial" charset="0"/>
            </a:endParaRPr>
          </a:p>
          <a:p>
            <a:pPr eaLnBrk="1" hangingPunct="1">
              <a:lnSpc>
                <a:spcPct val="80000"/>
              </a:lnSpc>
            </a:pPr>
            <a:endParaRPr lang="en-US" smtClean="0">
              <a:cs typeface="Arial" charset="0"/>
            </a:endParaRPr>
          </a:p>
          <a:p>
            <a:pPr eaLnBrk="1" hangingPunct="1">
              <a:lnSpc>
                <a:spcPct val="80000"/>
              </a:lnSpc>
            </a:pPr>
            <a:r>
              <a:rPr lang="en-US" smtClean="0">
                <a:cs typeface="Arial" charset="0"/>
              </a:rPr>
              <a:t>Not enough? Write your own?</a:t>
            </a:r>
            <a:br>
              <a:rPr lang="en-US" smtClean="0">
                <a:cs typeface="Arial" charset="0"/>
              </a:rPr>
            </a:br>
            <a:r>
              <a:rPr lang="en-US" smtClean="0">
                <a:cs typeface="Arial" charset="0"/>
              </a:rPr>
              <a:t/>
            </a:r>
            <a:br>
              <a:rPr lang="en-US" smtClean="0">
                <a:cs typeface="Arial" charset="0"/>
              </a:rPr>
            </a:br>
            <a:endParaRPr lang="en-US" smtClean="0">
              <a:cs typeface="Arial" charset="0"/>
            </a:endParaRPr>
          </a:p>
        </p:txBody>
      </p:sp>
      <p:sp>
        <p:nvSpPr>
          <p:cNvPr id="5" name="TextBox 4"/>
          <p:cNvSpPr txBox="1"/>
          <p:nvPr/>
        </p:nvSpPr>
        <p:spPr>
          <a:xfrm>
            <a:off x="2468563" y="2301875"/>
            <a:ext cx="46482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i="1" dirty="0">
                <a:solidFill>
                  <a:schemeClr val="tx1"/>
                </a:solidFill>
                <a:latin typeface="Times New Roman" pitchFamily="18" charset="0"/>
                <a:cs typeface="Times New Roman" pitchFamily="18" charset="0"/>
              </a:rPr>
              <a:t>DEPTH_CONV  :  </a:t>
            </a:r>
            <a:r>
              <a:rPr lang="en-US" i="1" dirty="0" err="1">
                <a:solidFill>
                  <a:schemeClr val="tx1"/>
                </a:solidFill>
                <a:latin typeface="Times New Roman" pitchFamily="18" charset="0"/>
                <a:cs typeface="Times New Roman" pitchFamily="18" charset="0"/>
              </a:rPr>
              <a:t>conv</a:t>
            </a:r>
            <a:r>
              <a:rPr lang="en-US" i="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sym typeface="Symbol"/>
              </a:rPr>
              <a:t></a:t>
            </a:r>
            <a:r>
              <a:rPr lang="en-US" i="1" dirty="0">
                <a:solidFill>
                  <a:schemeClr val="tx1"/>
                </a:solidFill>
                <a:latin typeface="Times New Roman" pitchFamily="18" charset="0"/>
                <a:cs typeface="Times New Roman" pitchFamily="18" charset="0"/>
                <a:sym typeface="Wingdings" pitchFamily="2" charset="2"/>
              </a:rPr>
              <a:t>  </a:t>
            </a:r>
            <a:r>
              <a:rPr lang="en-US" i="1" dirty="0" err="1">
                <a:solidFill>
                  <a:schemeClr val="tx1"/>
                </a:solidFill>
                <a:latin typeface="Times New Roman" pitchFamily="18" charset="0"/>
                <a:cs typeface="Times New Roman" pitchFamily="18" charset="0"/>
                <a:sym typeface="Wingdings" pitchFamily="2" charset="2"/>
              </a:rPr>
              <a:t>conv</a:t>
            </a:r>
            <a:endParaRPr lang="en-US" i="1" dirty="0">
              <a:solidFill>
                <a:schemeClr val="tx1"/>
              </a:solidFill>
              <a:latin typeface="Times New Roman" pitchFamily="18" charset="0"/>
              <a:cs typeface="Times New Roman" pitchFamily="18" charset="0"/>
            </a:endParaRPr>
          </a:p>
        </p:txBody>
      </p:sp>
      <p:sp>
        <p:nvSpPr>
          <p:cNvPr id="6" name="Tijdelijke aanduiding voor dianummer 5"/>
          <p:cNvSpPr>
            <a:spLocks noGrp="1"/>
          </p:cNvSpPr>
          <p:nvPr>
            <p:ph type="sldNum" sz="quarter" idx="12"/>
          </p:nvPr>
        </p:nvSpPr>
        <p:spPr/>
        <p:txBody>
          <a:bodyPr/>
          <a:lstStyle/>
          <a:p>
            <a:pPr>
              <a:defRPr/>
            </a:pPr>
            <a:fld id="{87B3A7B7-DE07-4460-8F79-4418230457D6}"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754601" y="3203237"/>
            <a:ext cx="4483223" cy="46990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5" name="Rechthoek 4"/>
          <p:cNvSpPr/>
          <p:nvPr/>
        </p:nvSpPr>
        <p:spPr>
          <a:xfrm>
            <a:off x="723899" y="1435100"/>
            <a:ext cx="4096675" cy="46990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p>
        </p:txBody>
      </p:sp>
      <p:sp>
        <p:nvSpPr>
          <p:cNvPr id="20488" name="Rectangle 2"/>
          <p:cNvSpPr>
            <a:spLocks noGrp="1" noChangeArrowheads="1"/>
          </p:cNvSpPr>
          <p:nvPr>
            <p:ph type="title"/>
          </p:nvPr>
        </p:nvSpPr>
        <p:spPr>
          <a:xfrm>
            <a:off x="500063" y="274638"/>
            <a:ext cx="8358187" cy="796925"/>
          </a:xfrm>
        </p:spPr>
        <p:txBody>
          <a:bodyPr/>
          <a:lstStyle/>
          <a:p>
            <a:pPr eaLnBrk="1" hangingPunct="1"/>
            <a:r>
              <a:rPr lang="en-US" sz="3600" smtClean="0">
                <a:cs typeface="Arial" charset="0"/>
              </a:rPr>
              <a:t>Examples</a:t>
            </a:r>
          </a:p>
        </p:txBody>
      </p:sp>
      <p:sp>
        <p:nvSpPr>
          <p:cNvPr id="20489" name="Rectangle 3"/>
          <p:cNvSpPr>
            <a:spLocks noGrp="1" noChangeArrowheads="1"/>
          </p:cNvSpPr>
          <p:nvPr>
            <p:ph sz="quarter" idx="1"/>
          </p:nvPr>
        </p:nvSpPr>
        <p:spPr>
          <a:xfrm>
            <a:off x="457200" y="1524000"/>
            <a:ext cx="8305800" cy="4748213"/>
          </a:xfrm>
        </p:spPr>
        <p:txBody>
          <a:bodyPr/>
          <a:lstStyle/>
          <a:p>
            <a:pPr eaLnBrk="1" hangingPunct="1">
              <a:lnSpc>
                <a:spcPct val="80000"/>
              </a:lnSpc>
            </a:pPr>
            <a:r>
              <a:rPr lang="en-US" sz="2000" smtClean="0">
                <a:cs typeface="Arial" charset="0"/>
              </a:rPr>
              <a:t>DEPTH_CONV   </a:t>
            </a:r>
            <a:r>
              <a:rPr lang="en-US" sz="2000" b="1" smtClean="0">
                <a:solidFill>
                  <a:schemeClr val="accent2"/>
                </a:solidFill>
                <a:cs typeface="Arial" charset="0"/>
              </a:rPr>
              <a:t>BETA_CONV</a:t>
            </a:r>
            <a:r>
              <a:rPr lang="en-US" sz="2000" smtClean="0">
                <a:cs typeface="Arial" charset="0"/>
              </a:rPr>
              <a:t>    t     </a:t>
            </a:r>
            <a:br>
              <a:rPr lang="en-US" sz="2000" smtClean="0">
                <a:cs typeface="Arial" charset="0"/>
              </a:rPr>
            </a:br>
            <a:r>
              <a:rPr lang="en-US" sz="2000" smtClean="0">
                <a:cs typeface="Arial" charset="0"/>
              </a:rPr>
              <a:t/>
            </a:r>
            <a:br>
              <a:rPr lang="en-US" sz="2000" smtClean="0">
                <a:cs typeface="Arial" charset="0"/>
              </a:rPr>
            </a:br>
            <a:r>
              <a:rPr lang="en-US" sz="2000" smtClean="0">
                <a:cs typeface="Arial" charset="0"/>
              </a:rPr>
              <a:t/>
            </a:r>
            <a:br>
              <a:rPr lang="en-US" sz="2000" smtClean="0">
                <a:cs typeface="Arial" charset="0"/>
              </a:rPr>
            </a:br>
            <a:r>
              <a:rPr lang="en-US" sz="2000" smtClean="0">
                <a:cs typeface="Arial" charset="0"/>
                <a:sym typeface="Wingdings" pitchFamily="2" charset="2"/>
              </a:rPr>
              <a:t>   would do BETA-reduction on every node of  t</a:t>
            </a:r>
            <a:br>
              <a:rPr lang="en-US" sz="2000" smtClean="0">
                <a:cs typeface="Arial" charset="0"/>
                <a:sym typeface="Wingdings" pitchFamily="2" charset="2"/>
              </a:rPr>
            </a:br>
            <a:r>
              <a:rPr lang="en-US" sz="2000" smtClean="0">
                <a:cs typeface="Arial" charset="0"/>
                <a:sym typeface="Wingdings" pitchFamily="2" charset="2"/>
              </a:rPr>
              <a:t/>
            </a:r>
            <a:br>
              <a:rPr lang="en-US" sz="2000" smtClean="0">
                <a:cs typeface="Arial" charset="0"/>
                <a:sym typeface="Wingdings" pitchFamily="2" charset="2"/>
              </a:rPr>
            </a:br>
            <a:r>
              <a:rPr lang="en-US" sz="2000" smtClean="0">
                <a:cs typeface="Arial" charset="0"/>
                <a:sym typeface="Wingdings" pitchFamily="2" charset="2"/>
              </a:rPr>
              <a:t/>
            </a:r>
            <a:br>
              <a:rPr lang="en-US" sz="2000" smtClean="0">
                <a:cs typeface="Arial" charset="0"/>
                <a:sym typeface="Wingdings" pitchFamily="2" charset="2"/>
              </a:rPr>
            </a:br>
            <a:endParaRPr lang="en-US" sz="2000" smtClean="0">
              <a:cs typeface="Arial" charset="0"/>
              <a:sym typeface="Wingdings" pitchFamily="2" charset="2"/>
            </a:endParaRPr>
          </a:p>
          <a:p>
            <a:pPr eaLnBrk="1" hangingPunct="1">
              <a:lnSpc>
                <a:spcPct val="80000"/>
              </a:lnSpc>
            </a:pPr>
            <a:r>
              <a:rPr lang="en-US" sz="2000" smtClean="0">
                <a:cs typeface="Arial" charset="0"/>
              </a:rPr>
              <a:t>DEPTH_CONV   </a:t>
            </a:r>
            <a:r>
              <a:rPr lang="en-US" sz="2000" b="1" smtClean="0">
                <a:solidFill>
                  <a:schemeClr val="accent2"/>
                </a:solidFill>
                <a:cs typeface="Arial" charset="0"/>
              </a:rPr>
              <a:t>COOPER_CONV</a:t>
            </a:r>
            <a:r>
              <a:rPr lang="en-US" sz="2000" smtClean="0">
                <a:cs typeface="Arial" charset="0"/>
              </a:rPr>
              <a:t>    t</a:t>
            </a:r>
            <a:br>
              <a:rPr lang="en-US" sz="2000" smtClean="0">
                <a:cs typeface="Arial" charset="0"/>
              </a:rPr>
            </a:br>
            <a:r>
              <a:rPr lang="en-US" sz="2000" smtClean="0">
                <a:cs typeface="Arial" charset="0"/>
              </a:rPr>
              <a:t>  </a:t>
            </a:r>
            <a:br>
              <a:rPr lang="en-US" sz="2000" smtClean="0">
                <a:cs typeface="Arial" charset="0"/>
              </a:rPr>
            </a:br>
            <a:r>
              <a:rPr lang="en-US" sz="2000" smtClean="0">
                <a:cs typeface="Arial" charset="0"/>
              </a:rPr>
              <a:t/>
            </a:r>
            <a:br>
              <a:rPr lang="en-US" sz="2000" smtClean="0">
                <a:cs typeface="Arial" charset="0"/>
              </a:rPr>
            </a:br>
            <a:r>
              <a:rPr lang="en-US" sz="2000" smtClean="0">
                <a:cs typeface="Arial" charset="0"/>
                <a:sym typeface="Wingdings" pitchFamily="2" charset="2"/>
              </a:rPr>
              <a:t>  use COOPER to simplify every arithmetics subexpression of t </a:t>
            </a:r>
            <a:br>
              <a:rPr lang="en-US" sz="2000" smtClean="0">
                <a:cs typeface="Arial" charset="0"/>
                <a:sym typeface="Wingdings" pitchFamily="2" charset="2"/>
              </a:rPr>
            </a:br>
            <a:r>
              <a:rPr lang="en-US" sz="2000" smtClean="0">
                <a:cs typeface="Arial" charset="0"/>
                <a:sym typeface="Wingdings" pitchFamily="2" charset="2"/>
              </a:rPr>
              <a:t/>
            </a:r>
            <a:br>
              <a:rPr lang="en-US" sz="2000" smtClean="0">
                <a:cs typeface="Arial" charset="0"/>
                <a:sym typeface="Wingdings" pitchFamily="2" charset="2"/>
              </a:rPr>
            </a:br>
            <a:r>
              <a:rPr lang="en-US" sz="2000" smtClean="0">
                <a:cs typeface="Arial" charset="0"/>
                <a:sym typeface="Wingdings" pitchFamily="2" charset="2"/>
              </a:rPr>
              <a:t>              e.g.  </a:t>
            </a:r>
            <a:r>
              <a:rPr lang="en-US" sz="2000" smtClean="0">
                <a:cs typeface="Arial" charset="0"/>
              </a:rPr>
              <a:t/>
            </a:r>
            <a:br>
              <a:rPr lang="en-US" sz="2000" smtClean="0">
                <a:cs typeface="Arial" charset="0"/>
              </a:rPr>
            </a:br>
            <a:r>
              <a:rPr lang="en-US" sz="2000" smtClean="0">
                <a:cs typeface="Arial" charset="0"/>
              </a:rPr>
              <a:t/>
            </a:r>
            <a:br>
              <a:rPr lang="en-US" sz="2000" smtClean="0">
                <a:cs typeface="Arial" charset="0"/>
              </a:rPr>
            </a:br>
            <a:r>
              <a:rPr lang="en-US" sz="2000" smtClean="0">
                <a:cs typeface="Arial" charset="0"/>
              </a:rPr>
              <a:t/>
            </a:r>
            <a:br>
              <a:rPr lang="en-US" sz="2000" smtClean="0">
                <a:cs typeface="Arial" charset="0"/>
              </a:rPr>
            </a:br>
            <a:r>
              <a:rPr lang="en-US" sz="2000" smtClean="0">
                <a:cs typeface="Arial" charset="0"/>
              </a:rPr>
              <a:t>Though in this case it actually </a:t>
            </a:r>
            <a:r>
              <a:rPr lang="en-US" sz="2000" smtClean="0">
                <a:cs typeface="Arial" charset="0"/>
                <a:sym typeface="Wingdings" pitchFamily="2" charset="2"/>
              </a:rPr>
              <a:t>does not terminate because COOPER_CONV on “T” produces “|- T=T”</a:t>
            </a:r>
            <a:br>
              <a:rPr lang="en-US" sz="2000" smtClean="0">
                <a:cs typeface="Arial" charset="0"/>
                <a:sym typeface="Wingdings" pitchFamily="2" charset="2"/>
              </a:rPr>
            </a:br>
            <a:r>
              <a:rPr lang="en-US" sz="2000" smtClean="0">
                <a:cs typeface="Arial" charset="0"/>
                <a:sym typeface="Wingdings" pitchFamily="2" charset="2"/>
              </a:rPr>
              <a:t/>
            </a:r>
            <a:br>
              <a:rPr lang="en-US" sz="2000" smtClean="0">
                <a:cs typeface="Arial" charset="0"/>
                <a:sym typeface="Wingdings" pitchFamily="2" charset="2"/>
              </a:rPr>
            </a:br>
            <a:r>
              <a:rPr lang="en-US" sz="2000" smtClean="0">
                <a:cs typeface="Arial" charset="0"/>
                <a:sym typeface="Wingdings" pitchFamily="2" charset="2"/>
              </a:rPr>
              <a:t>Can be solved with CHANGED_CONV.</a:t>
            </a:r>
            <a:endParaRPr lang="en-US" sz="2000" smtClean="0">
              <a:cs typeface="Arial" charset="0"/>
            </a:endParaRPr>
          </a:p>
        </p:txBody>
      </p:sp>
      <p:sp>
        <p:nvSpPr>
          <p:cNvPr id="8" name="Tekstvak 7"/>
          <p:cNvSpPr txBox="1"/>
          <p:nvPr/>
        </p:nvSpPr>
        <p:spPr>
          <a:xfrm>
            <a:off x="2423604" y="4483223"/>
            <a:ext cx="1143262"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dirty="0">
                <a:cs typeface="Arial" charset="0"/>
              </a:rPr>
              <a:t>1&gt;0 /\ p</a:t>
            </a:r>
            <a:endParaRPr lang="nl-NL" dirty="0"/>
          </a:p>
        </p:txBody>
      </p:sp>
      <p:sp>
        <p:nvSpPr>
          <p:cNvPr id="20493" name="Tekstvak 8"/>
          <p:cNvSpPr txBox="1">
            <a:spLocks noChangeArrowheads="1"/>
          </p:cNvSpPr>
          <p:nvPr/>
        </p:nvSpPr>
        <p:spPr bwMode="auto">
          <a:xfrm>
            <a:off x="3976688" y="4421188"/>
            <a:ext cx="485775" cy="461962"/>
          </a:xfrm>
          <a:prstGeom prst="rect">
            <a:avLst/>
          </a:prstGeom>
          <a:noFill/>
          <a:ln w="9525">
            <a:noFill/>
            <a:miter lim="800000"/>
            <a:headEnd/>
            <a:tailEnd/>
          </a:ln>
        </p:spPr>
        <p:txBody>
          <a:bodyPr wrap="none">
            <a:spAutoFit/>
          </a:bodyPr>
          <a:lstStyle/>
          <a:p>
            <a:r>
              <a:rPr lang="en-US">
                <a:cs typeface="Arial" charset="0"/>
                <a:sym typeface="Wingdings" pitchFamily="2" charset="2"/>
              </a:rPr>
              <a:t></a:t>
            </a:r>
            <a:endParaRPr lang="nl-NL"/>
          </a:p>
        </p:txBody>
      </p:sp>
      <p:sp>
        <p:nvSpPr>
          <p:cNvPr id="10" name="Tekstvak 9"/>
          <p:cNvSpPr txBox="1"/>
          <p:nvPr/>
        </p:nvSpPr>
        <p:spPr>
          <a:xfrm>
            <a:off x="4802820" y="4474346"/>
            <a:ext cx="277838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lgn="ctr">
              <a:defRPr/>
            </a:pPr>
            <a:r>
              <a:rPr lang="en-US" dirty="0">
                <a:cs typeface="Arial" charset="0"/>
              </a:rPr>
              <a:t>|-  1&gt;0 /\ p  =  T /\ p</a:t>
            </a:r>
            <a:endParaRPr lang="nl-NL" dirty="0"/>
          </a:p>
        </p:txBody>
      </p:sp>
      <p:sp>
        <p:nvSpPr>
          <p:cNvPr id="11" name="Tijdelijke aanduiding voor dianummer 10"/>
          <p:cNvSpPr>
            <a:spLocks noGrp="1"/>
          </p:cNvSpPr>
          <p:nvPr>
            <p:ph type="sldNum" sz="quarter" idx="12"/>
          </p:nvPr>
        </p:nvSpPr>
        <p:spPr/>
        <p:txBody>
          <a:bodyPr/>
          <a:lstStyle/>
          <a:p>
            <a:pPr>
              <a:defRPr/>
            </a:pPr>
            <a:fld id="{3B10DC7C-B558-46F6-ABE7-7E0F1CB2377A}"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19088" y="274638"/>
            <a:ext cx="8539162" cy="693737"/>
          </a:xfrm>
        </p:spPr>
        <p:txBody>
          <a:bodyPr/>
          <a:lstStyle/>
          <a:p>
            <a:pPr eaLnBrk="1" hangingPunct="1"/>
            <a:r>
              <a:rPr lang="en-US" smtClean="0">
                <a:cs typeface="Arial" charset="0"/>
              </a:rPr>
              <a:t>Turning a conversion to a tactic</a:t>
            </a:r>
          </a:p>
        </p:txBody>
      </p:sp>
      <p:sp>
        <p:nvSpPr>
          <p:cNvPr id="21507" name="Rectangle 3"/>
          <p:cNvSpPr>
            <a:spLocks noGrp="1" noChangeArrowheads="1"/>
          </p:cNvSpPr>
          <p:nvPr>
            <p:ph sz="quarter" idx="1"/>
          </p:nvPr>
        </p:nvSpPr>
        <p:spPr>
          <a:xfrm>
            <a:off x="533400" y="1331913"/>
            <a:ext cx="8142288" cy="4941887"/>
          </a:xfrm>
        </p:spPr>
        <p:txBody>
          <a:bodyPr/>
          <a:lstStyle/>
          <a:p>
            <a:pPr eaLnBrk="1" hangingPunct="1">
              <a:lnSpc>
                <a:spcPct val="80000"/>
              </a:lnSpc>
            </a:pPr>
            <a:r>
              <a:rPr lang="en-US" sz="2400" smtClean="0">
                <a:cs typeface="Arial" charset="0"/>
              </a:rPr>
              <a:t>You can lift a conv to a rule or a tactic </a:t>
            </a:r>
            <a:r>
              <a:rPr lang="en-US" sz="2400" smtClean="0">
                <a:cs typeface="Arial" charset="0"/>
                <a:sym typeface="Wingdings" pitchFamily="2" charset="2"/>
              </a:rPr>
              <a:t></a:t>
            </a:r>
            <a:r>
              <a:rPr lang="en-US" sz="2400" smtClean="0">
                <a:cs typeface="Arial" charset="0"/>
              </a:rPr>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t>
            </a:r>
            <a:r>
              <a:rPr lang="en-US" sz="2400" b="1" smtClean="0">
                <a:solidFill>
                  <a:schemeClr val="accent2"/>
                </a:solidFill>
                <a:cs typeface="Arial" charset="0"/>
              </a:rPr>
              <a:t/>
            </a:r>
            <a:br>
              <a:rPr lang="en-US" sz="2400" b="1" smtClean="0">
                <a:solidFill>
                  <a:schemeClr val="accent2"/>
                </a:solidFill>
                <a:cs typeface="Arial" charset="0"/>
              </a:rPr>
            </a:br>
            <a:r>
              <a:rPr lang="en-US" sz="2400" smtClean="0">
                <a:cs typeface="Arial" charset="0"/>
              </a:rPr>
              <a:t/>
            </a:r>
            <a:br>
              <a:rPr lang="en-US" sz="2400" smtClean="0">
                <a:cs typeface="Arial" charset="0"/>
              </a:rPr>
            </a:br>
            <a:endParaRPr lang="en-US" sz="2400" smtClean="0">
              <a:cs typeface="Arial" charset="0"/>
            </a:endParaRPr>
          </a:p>
          <a:p>
            <a:pPr eaLnBrk="1" hangingPunct="1">
              <a:lnSpc>
                <a:spcPct val="80000"/>
              </a:lnSpc>
            </a:pPr>
            <a:r>
              <a:rPr lang="en-US" sz="2400" i="1" smtClean="0">
                <a:latin typeface="Times New Roman" pitchFamily="18" charset="0"/>
                <a:cs typeface="Times New Roman" pitchFamily="18" charset="0"/>
              </a:rPr>
              <a:t>CONV_TAC   c   “A ? t” </a:t>
            </a:r>
            <a:r>
              <a:rPr lang="en-US" sz="2400" smtClean="0">
                <a:cs typeface="Arial" charset="0"/>
              </a:rPr>
              <a:t/>
            </a:r>
            <a:br>
              <a:rPr lang="en-US" sz="2400" smtClean="0">
                <a:cs typeface="Arial" charset="0"/>
              </a:rPr>
            </a:br>
            <a:r>
              <a:rPr lang="en-US" sz="2400" smtClean="0">
                <a:cs typeface="Arial" charset="0"/>
              </a:rPr>
              <a:t/>
            </a:r>
            <a:br>
              <a:rPr lang="en-US" sz="2400" smtClean="0">
                <a:cs typeface="Arial" charset="0"/>
              </a:rPr>
            </a:br>
            <a:r>
              <a:rPr lang="en-US" sz="1800" smtClean="0">
                <a:latin typeface="Times New Roman" pitchFamily="18" charset="0"/>
                <a:cs typeface="Times New Roman" pitchFamily="18" charset="0"/>
              </a:rPr>
              <a:t>would apply </a:t>
            </a:r>
            <a:r>
              <a:rPr lang="en-US" sz="1800" i="1" smtClean="0">
                <a:latin typeface="Times New Roman" pitchFamily="18" charset="0"/>
                <a:cs typeface="Times New Roman" pitchFamily="18" charset="0"/>
              </a:rPr>
              <a:t>c</a:t>
            </a:r>
            <a:r>
              <a:rPr lang="en-US" sz="1800" smtClean="0">
                <a:latin typeface="Times New Roman" pitchFamily="18" charset="0"/>
                <a:cs typeface="Times New Roman" pitchFamily="18" charset="0"/>
              </a:rPr>
              <a:t> on </a:t>
            </a:r>
            <a:r>
              <a:rPr lang="en-US" sz="1800" i="1" smtClean="0">
                <a:latin typeface="Times New Roman" pitchFamily="18" charset="0"/>
                <a:cs typeface="Times New Roman" pitchFamily="18" charset="0"/>
              </a:rPr>
              <a:t>t</a:t>
            </a:r>
            <a:r>
              <a:rPr lang="en-US" sz="1800" smtClean="0">
                <a:latin typeface="Times New Roman" pitchFamily="18" charset="0"/>
                <a:cs typeface="Times New Roman" pitchFamily="18" charset="0"/>
              </a:rPr>
              <a:t>; suppose this produces  </a:t>
            </a:r>
            <a:r>
              <a:rPr lang="en-US" sz="1800" i="1" smtClean="0">
                <a:latin typeface="Times New Roman" pitchFamily="18" charset="0"/>
                <a:cs typeface="Times New Roman" pitchFamily="18" charset="0"/>
              </a:rPr>
              <a:t>|-  t=u</a:t>
            </a:r>
            <a:r>
              <a:rPr lang="en-US" sz="1800" smtClean="0">
                <a:latin typeface="Times New Roman" pitchFamily="18" charset="0"/>
                <a:cs typeface="Times New Roman" pitchFamily="18" charset="0"/>
              </a:rPr>
              <a:t> , this this theorem will be used to rewrite the goal to </a:t>
            </a:r>
            <a:r>
              <a:rPr lang="en-US" sz="1800" i="1" smtClean="0">
                <a:latin typeface="Times New Roman" pitchFamily="18" charset="0"/>
                <a:cs typeface="Times New Roman" pitchFamily="18" charset="0"/>
              </a:rPr>
              <a:t>A ? u</a:t>
            </a:r>
            <a:r>
              <a:rPr lang="en-US" sz="1800" smtClean="0">
                <a:latin typeface="Times New Roman" pitchFamily="18" charset="0"/>
                <a:cs typeface="Times New Roman" pitchFamily="18" charset="0"/>
              </a:rPr>
              <a:t>.</a:t>
            </a:r>
            <a:r>
              <a:rPr lang="en-US" sz="2400" smtClean="0">
                <a:cs typeface="Arial" charset="0"/>
              </a:rPr>
              <a:t/>
            </a:r>
            <a:br>
              <a:rPr lang="en-US" sz="2400" smtClean="0">
                <a:cs typeface="Arial" charset="0"/>
              </a:rPr>
            </a:br>
            <a:endParaRPr lang="en-US" sz="2400" smtClean="0">
              <a:cs typeface="Arial" charset="0"/>
            </a:endParaRPr>
          </a:p>
          <a:p>
            <a:pPr eaLnBrk="1" hangingPunct="1">
              <a:lnSpc>
                <a:spcPct val="80000"/>
              </a:lnSpc>
            </a:pPr>
            <a:r>
              <a:rPr lang="en-US" sz="2400" smtClean="0">
                <a:cs typeface="Arial" charset="0"/>
              </a:rPr>
              <a:t>Example:    </a:t>
            </a:r>
            <a:r>
              <a:rPr lang="en-US" sz="2400" b="1" smtClean="0">
                <a:solidFill>
                  <a:schemeClr val="accent2"/>
                </a:solidFill>
                <a:cs typeface="Arial" charset="0"/>
              </a:rPr>
              <a:t/>
            </a:r>
            <a:br>
              <a:rPr lang="en-US" sz="2400" b="1" smtClean="0">
                <a:solidFill>
                  <a:schemeClr val="accent2"/>
                </a:solidFill>
                <a:cs typeface="Arial" charset="0"/>
              </a:rPr>
            </a:br>
            <a:r>
              <a:rPr lang="en-US" sz="2400" smtClean="0">
                <a:cs typeface="Arial" charset="0"/>
              </a:rPr>
              <a:t/>
            </a:r>
            <a:br>
              <a:rPr lang="en-US" sz="2400" smtClean="0">
                <a:cs typeface="Arial" charset="0"/>
              </a:rPr>
            </a:br>
            <a:r>
              <a:rPr lang="en-US" sz="2400" smtClean="0">
                <a:cs typeface="Arial" charset="0"/>
              </a:rPr>
              <a:t>To expand the inner functional equality to point-wise equality do:</a:t>
            </a:r>
            <a:br>
              <a:rPr lang="en-US" sz="2400" smtClean="0">
                <a:cs typeface="Arial" charset="0"/>
              </a:rPr>
            </a:br>
            <a:r>
              <a:rPr lang="en-US" sz="2400" smtClean="0">
                <a:cs typeface="Arial" charset="0"/>
              </a:rPr>
              <a:t/>
            </a:r>
            <a:br>
              <a:rPr lang="en-US" sz="2400" smtClean="0">
                <a:cs typeface="Arial" charset="0"/>
              </a:rPr>
            </a:br>
            <a:endParaRPr lang="en-US" sz="2400" smtClean="0">
              <a:cs typeface="Arial" charset="0"/>
            </a:endParaRPr>
          </a:p>
        </p:txBody>
      </p:sp>
      <p:sp>
        <p:nvSpPr>
          <p:cNvPr id="5" name="TextBox 4"/>
          <p:cNvSpPr txBox="1"/>
          <p:nvPr/>
        </p:nvSpPr>
        <p:spPr>
          <a:xfrm>
            <a:off x="1484020" y="1821387"/>
            <a:ext cx="3843338"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i="1" dirty="0">
                <a:solidFill>
                  <a:schemeClr val="tx1"/>
                </a:solidFill>
                <a:latin typeface="Times New Roman" pitchFamily="18" charset="0"/>
                <a:cs typeface="Times New Roman" pitchFamily="18" charset="0"/>
              </a:rPr>
              <a:t>CONV_RULE : </a:t>
            </a:r>
            <a:r>
              <a:rPr lang="en-US" i="1" dirty="0" err="1">
                <a:solidFill>
                  <a:schemeClr val="tx1"/>
                </a:solidFill>
                <a:latin typeface="Times New Roman" pitchFamily="18" charset="0"/>
                <a:cs typeface="Times New Roman" pitchFamily="18" charset="0"/>
              </a:rPr>
              <a:t>conv</a:t>
            </a:r>
            <a:r>
              <a:rPr lang="en-US" i="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sym typeface="Symbol"/>
              </a:rPr>
              <a:t></a:t>
            </a:r>
            <a:r>
              <a:rPr lang="en-US" i="1" dirty="0">
                <a:solidFill>
                  <a:schemeClr val="tx1"/>
                </a:solidFill>
                <a:latin typeface="Times New Roman" pitchFamily="18" charset="0"/>
                <a:cs typeface="Times New Roman" pitchFamily="18" charset="0"/>
              </a:rPr>
              <a:t> rule</a:t>
            </a:r>
          </a:p>
        </p:txBody>
      </p:sp>
      <p:sp>
        <p:nvSpPr>
          <p:cNvPr id="6" name="TextBox 5"/>
          <p:cNvSpPr txBox="1"/>
          <p:nvPr/>
        </p:nvSpPr>
        <p:spPr>
          <a:xfrm>
            <a:off x="1495132" y="2541988"/>
            <a:ext cx="3829050" cy="46196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i="1" dirty="0">
                <a:solidFill>
                  <a:schemeClr val="tx1"/>
                </a:solidFill>
                <a:latin typeface="Times New Roman" pitchFamily="18" charset="0"/>
                <a:cs typeface="Times New Roman" pitchFamily="18" charset="0"/>
              </a:rPr>
              <a:t>CONV_TAC   : </a:t>
            </a:r>
            <a:r>
              <a:rPr lang="en-US" i="1" dirty="0" err="1">
                <a:solidFill>
                  <a:schemeClr val="tx1"/>
                </a:solidFill>
                <a:latin typeface="Times New Roman" pitchFamily="18" charset="0"/>
                <a:cs typeface="Times New Roman" pitchFamily="18" charset="0"/>
              </a:rPr>
              <a:t>conv</a:t>
            </a:r>
            <a:r>
              <a:rPr lang="en-US" i="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sym typeface="Symbol"/>
              </a:rPr>
              <a:t></a:t>
            </a:r>
            <a:r>
              <a:rPr lang="en-US" i="1" dirty="0">
                <a:solidFill>
                  <a:schemeClr val="tx1"/>
                </a:solidFill>
                <a:latin typeface="Times New Roman" pitchFamily="18" charset="0"/>
                <a:cs typeface="Times New Roman" pitchFamily="18" charset="0"/>
                <a:sym typeface="Wingdings" pitchFamily="2" charset="2"/>
              </a:rPr>
              <a:t> tactic</a:t>
            </a:r>
            <a:endParaRPr lang="en-US" i="1" dirty="0">
              <a:solidFill>
                <a:schemeClr val="tx1"/>
              </a:solidFill>
              <a:latin typeface="Times New Roman" pitchFamily="18" charset="0"/>
              <a:cs typeface="Times New Roman" pitchFamily="18" charset="0"/>
            </a:endParaRPr>
          </a:p>
        </p:txBody>
      </p:sp>
      <p:sp>
        <p:nvSpPr>
          <p:cNvPr id="7" name="TextBox 6"/>
          <p:cNvSpPr txBox="1"/>
          <p:nvPr/>
        </p:nvSpPr>
        <p:spPr>
          <a:xfrm>
            <a:off x="2568575" y="4724400"/>
            <a:ext cx="1952625" cy="461963"/>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i="1" dirty="0">
                <a:solidFill>
                  <a:schemeClr val="tx1"/>
                </a:solidFill>
                <a:latin typeface="Times New Roman" pitchFamily="18" charset="0"/>
                <a:cs typeface="Times New Roman" pitchFamily="18" charset="0"/>
              </a:rPr>
              <a:t>?-    ~ ( f = g )</a:t>
            </a:r>
          </a:p>
        </p:txBody>
      </p:sp>
      <p:sp>
        <p:nvSpPr>
          <p:cNvPr id="8" name="TextBox 7"/>
          <p:cNvSpPr txBox="1"/>
          <p:nvPr/>
        </p:nvSpPr>
        <p:spPr>
          <a:xfrm>
            <a:off x="2705455" y="6101934"/>
            <a:ext cx="5030787" cy="40005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sz="2000" i="1" dirty="0">
                <a:latin typeface="Times New Roman" pitchFamily="18" charset="0"/>
                <a:cs typeface="Times New Roman" pitchFamily="18" charset="0"/>
              </a:rPr>
              <a:t>CONV_TAC (RAND_CONV FUN_EQ_CONV)</a:t>
            </a:r>
          </a:p>
        </p:txBody>
      </p:sp>
      <p:sp>
        <p:nvSpPr>
          <p:cNvPr id="9" name="Tijdelijke aanduiding voor dianummer 8"/>
          <p:cNvSpPr>
            <a:spLocks noGrp="1"/>
          </p:cNvSpPr>
          <p:nvPr>
            <p:ph type="sldNum" sz="quarter" idx="12"/>
          </p:nvPr>
        </p:nvSpPr>
        <p:spPr/>
        <p:txBody>
          <a:bodyPr/>
          <a:lstStyle/>
          <a:p>
            <a:pPr>
              <a:defRPr/>
            </a:pPr>
            <a:fld id="{4F2AB78C-9929-42D6-9799-61ADBE91F37D}"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a:xfrm>
            <a:off x="583161" y="3990108"/>
            <a:ext cx="8358246" cy="1649680"/>
          </a:xfrm>
        </p:spPr>
        <p:txBody>
          <a:bodyPr/>
          <a:lstStyle/>
          <a:p>
            <a:r>
              <a:rPr lang="en-US" sz="2400" dirty="0" smtClean="0"/>
              <a:t>This is valid: </a:t>
            </a:r>
            <a:r>
              <a:rPr lang="en-US" sz="2000" dirty="0">
                <a:sym typeface="Symbol" pitchFamily="18" charset="2"/>
              </a:rPr>
              <a:t>☐(</a:t>
            </a:r>
            <a:r>
              <a:rPr lang="en-US" sz="2000" dirty="0" smtClean="0">
                <a:sym typeface="Symbol" pitchFamily="18" charset="2"/>
              </a:rPr>
              <a:t>x=2   </a:t>
            </a:r>
            <a:r>
              <a:rPr lang="en-US" sz="2000" dirty="0" smtClean="0">
                <a:sym typeface="Symbol"/>
              </a:rPr>
              <a:t>   </a:t>
            </a:r>
            <a:r>
              <a:rPr lang="en-US" sz="2000" dirty="0" smtClean="0">
                <a:sym typeface="Symbol" pitchFamily="18" charset="2"/>
              </a:rPr>
              <a:t>x=2 </a:t>
            </a:r>
            <a:r>
              <a:rPr lang="en-US" sz="2000" b="1" dirty="0" smtClean="0">
                <a:sym typeface="Symbol" pitchFamily="18" charset="2"/>
              </a:rPr>
              <a:t>W</a:t>
            </a:r>
            <a:r>
              <a:rPr lang="en-US" sz="2000" dirty="0" smtClean="0">
                <a:sym typeface="Symbol" pitchFamily="18" charset="2"/>
              </a:rPr>
              <a:t> false)</a:t>
            </a:r>
          </a:p>
          <a:p>
            <a:r>
              <a:rPr lang="en-US" sz="2000" dirty="0" smtClean="0">
                <a:sym typeface="Symbol" pitchFamily="18" charset="2"/>
              </a:rPr>
              <a:t>But this is not valid: x=2 </a:t>
            </a:r>
            <a:r>
              <a:rPr lang="en-US" sz="2000" b="1" dirty="0" smtClean="0">
                <a:sym typeface="Symbol" pitchFamily="18" charset="2"/>
              </a:rPr>
              <a:t>unless</a:t>
            </a:r>
            <a:r>
              <a:rPr lang="en-US" sz="2000" dirty="0" smtClean="0">
                <a:sym typeface="Symbol" pitchFamily="18" charset="2"/>
              </a:rPr>
              <a:t> false , however this is:</a:t>
            </a:r>
            <a:br>
              <a:rPr lang="en-US" sz="2000" dirty="0" smtClean="0">
                <a:sym typeface="Symbol" pitchFamily="18" charset="2"/>
              </a:rPr>
            </a:br>
            <a:r>
              <a:rPr lang="en-US" sz="2000" dirty="0" smtClean="0">
                <a:sym typeface="Symbol" pitchFamily="18" charset="2"/>
              </a:rPr>
              <a:t>pc</a:t>
            </a:r>
            <a:r>
              <a:rPr lang="en-US" sz="2000" dirty="0" smtClean="0">
                <a:sym typeface="Symbol"/>
              </a:rPr>
              <a:t>{0,1,2} /\ </a:t>
            </a:r>
            <a:r>
              <a:rPr lang="en-US" sz="2000" dirty="0" smtClean="0">
                <a:sym typeface="Symbol" pitchFamily="18" charset="2"/>
              </a:rPr>
              <a:t>(pc=0 </a:t>
            </a:r>
            <a:r>
              <a:rPr lang="en-US" sz="2000" dirty="0" smtClean="0">
                <a:sym typeface="Symbol"/>
              </a:rPr>
              <a:t> x=0) /\ </a:t>
            </a:r>
            <a:r>
              <a:rPr lang="en-US" sz="2000" dirty="0" smtClean="0">
                <a:sym typeface="Symbol" pitchFamily="18" charset="2"/>
              </a:rPr>
              <a:t>(pc=1 </a:t>
            </a:r>
            <a:r>
              <a:rPr lang="en-US" sz="2000" dirty="0" smtClean="0">
                <a:sym typeface="Symbol"/>
              </a:rPr>
              <a:t> x=1)  /\ </a:t>
            </a:r>
            <a:r>
              <a:rPr lang="en-US" sz="2000" dirty="0" smtClean="0">
                <a:sym typeface="Symbol" pitchFamily="18" charset="2"/>
              </a:rPr>
              <a:t>(pc=2 </a:t>
            </a:r>
            <a:r>
              <a:rPr lang="en-US" sz="2000" dirty="0" smtClean="0">
                <a:sym typeface="Symbol"/>
              </a:rPr>
              <a:t> x=2) /\ </a:t>
            </a:r>
            <a:r>
              <a:rPr lang="en-US" sz="2000" dirty="0" smtClean="0">
                <a:solidFill>
                  <a:srgbClr val="FF0000"/>
                </a:solidFill>
                <a:sym typeface="Symbol"/>
              </a:rPr>
              <a:t>x=2 </a:t>
            </a:r>
            <a:r>
              <a:rPr lang="en-US" sz="2000" dirty="0" smtClean="0">
                <a:sym typeface="Symbol"/>
              </a:rPr>
              <a:t> </a:t>
            </a:r>
            <a:br>
              <a:rPr lang="en-US" sz="2000" dirty="0" smtClean="0">
                <a:sym typeface="Symbol"/>
              </a:rPr>
            </a:br>
            <a:r>
              <a:rPr lang="en-US" sz="2000" b="1" dirty="0" smtClean="0">
                <a:sym typeface="Symbol"/>
              </a:rPr>
              <a:t>unless</a:t>
            </a:r>
            <a:r>
              <a:rPr lang="en-US" sz="2000" dirty="0" smtClean="0">
                <a:sym typeface="Symbol"/>
              </a:rPr>
              <a:t> false</a:t>
            </a:r>
          </a:p>
          <a:p>
            <a:r>
              <a:rPr lang="en-US" sz="2000" dirty="0" smtClean="0">
                <a:sym typeface="Symbol"/>
              </a:rPr>
              <a:t>Note that a direct LTL proof will also have to somehow construct those intermediate information.</a:t>
            </a:r>
            <a:r>
              <a:rPr lang="en-US" sz="2000" dirty="0" smtClean="0">
                <a:sym typeface="Symbol" pitchFamily="18" charset="2"/>
              </a:rPr>
              <a:t/>
            </a:r>
            <a:br>
              <a:rPr lang="en-US" sz="2000" dirty="0" smtClean="0">
                <a:sym typeface="Symbol" pitchFamily="18" charset="2"/>
              </a:rPr>
            </a:br>
            <a:endParaRPr lang="en-US" sz="2400" dirty="0"/>
          </a:p>
        </p:txBody>
      </p:sp>
      <p:sp>
        <p:nvSpPr>
          <p:cNvPr id="4" name="Slide Number Placeholder 3"/>
          <p:cNvSpPr>
            <a:spLocks noGrp="1"/>
          </p:cNvSpPr>
          <p:nvPr>
            <p:ph type="sldNum" sz="quarter" idx="12"/>
          </p:nvPr>
        </p:nvSpPr>
        <p:spPr/>
        <p:txBody>
          <a:bodyPr/>
          <a:lstStyle/>
          <a:p>
            <a:pPr>
              <a:defRPr/>
            </a:pPr>
            <a:fld id="{BA8270B5-8383-4372-B172-0FE00C265D3B}" type="slidenum">
              <a:rPr lang="en-US" smtClean="0"/>
              <a:pPr>
                <a:defRPr/>
              </a:pPr>
              <a:t>7</a:t>
            </a:fld>
            <a:endParaRPr lang="en-US"/>
          </a:p>
        </p:txBody>
      </p:sp>
      <p:sp>
        <p:nvSpPr>
          <p:cNvPr id="5" name="TextBox 7"/>
          <p:cNvSpPr txBox="1">
            <a:spLocks noChangeArrowheads="1"/>
          </p:cNvSpPr>
          <p:nvPr/>
        </p:nvSpPr>
        <p:spPr bwMode="auto">
          <a:xfrm>
            <a:off x="946014" y="1542083"/>
            <a:ext cx="3985386" cy="2246769"/>
          </a:xfrm>
          <a:prstGeom prst="rect">
            <a:avLst/>
          </a:prstGeom>
          <a:noFill/>
          <a:ln w="9525">
            <a:solidFill>
              <a:schemeClr val="tx1"/>
            </a:solidFill>
            <a:miter lim="800000"/>
            <a:headEnd/>
            <a:tailEnd/>
          </a:ln>
        </p:spPr>
        <p:txBody>
          <a:bodyPr wrap="none">
            <a:spAutoFit/>
          </a:bodyPr>
          <a:lstStyle/>
          <a:p>
            <a:r>
              <a:rPr lang="en-US" sz="2800" b="1" dirty="0" smtClean="0"/>
              <a:t>init      </a:t>
            </a:r>
            <a:r>
              <a:rPr lang="en-US" sz="2800" b="0" dirty="0" smtClean="0"/>
              <a:t>: pc=0 /\ x=0</a:t>
            </a:r>
          </a:p>
          <a:p>
            <a:r>
              <a:rPr lang="en-US" sz="2800" b="1" dirty="0" smtClean="0"/>
              <a:t>actions</a:t>
            </a:r>
            <a:r>
              <a:rPr lang="en-US" sz="2800" dirty="0" smtClean="0"/>
              <a:t>:</a:t>
            </a:r>
          </a:p>
          <a:p>
            <a:r>
              <a:rPr lang="en-US" sz="2800" b="0" dirty="0" smtClean="0"/>
              <a:t>    pc=0 </a:t>
            </a:r>
            <a:r>
              <a:rPr lang="en-US" sz="2800" dirty="0" smtClean="0">
                <a:sym typeface="Symbol" pitchFamily="18" charset="2"/>
              </a:rPr>
              <a:t>  </a:t>
            </a:r>
            <a:r>
              <a:rPr lang="en-US" sz="2800" dirty="0" err="1" smtClean="0">
                <a:sym typeface="Symbol" pitchFamily="18" charset="2"/>
              </a:rPr>
              <a:t>x,pc</a:t>
            </a:r>
            <a:r>
              <a:rPr lang="en-US" sz="2800" dirty="0" smtClean="0">
                <a:sym typeface="Symbol" pitchFamily="18" charset="2"/>
              </a:rPr>
              <a:t> := x+1, 1</a:t>
            </a:r>
            <a:r>
              <a:rPr lang="en-US" sz="2800" b="0" dirty="0" smtClean="0"/>
              <a:t> </a:t>
            </a:r>
            <a:endParaRPr lang="en-US" sz="2800" b="0" dirty="0">
              <a:sym typeface="Symbol" pitchFamily="18" charset="2"/>
            </a:endParaRPr>
          </a:p>
          <a:p>
            <a:r>
              <a:rPr lang="en-US" sz="2800" dirty="0" smtClean="0">
                <a:sym typeface="Symbol" pitchFamily="18" charset="2"/>
              </a:rPr>
              <a:t> ⫿ </a:t>
            </a:r>
            <a:r>
              <a:rPr lang="en-US" sz="2800" dirty="0" smtClean="0"/>
              <a:t>pc=1 </a:t>
            </a:r>
            <a:r>
              <a:rPr lang="en-US" sz="2800" dirty="0" smtClean="0">
                <a:sym typeface="Symbol" pitchFamily="18" charset="2"/>
              </a:rPr>
              <a:t>  </a:t>
            </a:r>
            <a:r>
              <a:rPr lang="en-US" sz="2800" dirty="0" err="1" smtClean="0">
                <a:sym typeface="Symbol" pitchFamily="18" charset="2"/>
              </a:rPr>
              <a:t>x,pc</a:t>
            </a:r>
            <a:r>
              <a:rPr lang="en-US" sz="2800" dirty="0" smtClean="0">
                <a:sym typeface="Symbol" pitchFamily="18" charset="2"/>
              </a:rPr>
              <a:t> := x+1, 2</a:t>
            </a:r>
            <a:endParaRPr lang="en-US" sz="2800" b="0" dirty="0">
              <a:sym typeface="Symbol" pitchFamily="18" charset="2"/>
            </a:endParaRPr>
          </a:p>
          <a:p>
            <a:r>
              <a:rPr lang="en-US" sz="2800" dirty="0" smtClean="0">
                <a:sym typeface="Symbol" pitchFamily="18" charset="2"/>
              </a:rPr>
              <a:t> ⫿</a:t>
            </a:r>
            <a:r>
              <a:rPr lang="en-US" sz="2800" b="0" dirty="0" smtClean="0">
                <a:sym typeface="Symbol" pitchFamily="18" charset="2"/>
              </a:rPr>
              <a:t>  </a:t>
            </a:r>
            <a:r>
              <a:rPr lang="en-US" sz="2800" dirty="0" smtClean="0"/>
              <a:t>pc=2 </a:t>
            </a:r>
            <a:r>
              <a:rPr lang="en-US" sz="2800" dirty="0" smtClean="0">
                <a:sym typeface="Symbol" pitchFamily="18" charset="2"/>
              </a:rPr>
              <a:t>  skip </a:t>
            </a:r>
            <a:endParaRPr lang="en-US" sz="2800" b="0" dirty="0"/>
          </a:p>
        </p:txBody>
      </p:sp>
      <p:sp>
        <p:nvSpPr>
          <p:cNvPr id="6" name="TextBox 7"/>
          <p:cNvSpPr txBox="1">
            <a:spLocks noChangeArrowheads="1"/>
          </p:cNvSpPr>
          <p:nvPr/>
        </p:nvSpPr>
        <p:spPr bwMode="auto">
          <a:xfrm>
            <a:off x="5527910" y="2395127"/>
            <a:ext cx="2369559" cy="1384995"/>
          </a:xfrm>
          <a:prstGeom prst="rect">
            <a:avLst/>
          </a:prstGeom>
          <a:noFill/>
          <a:ln w="9525">
            <a:solidFill>
              <a:schemeClr val="tx1"/>
            </a:solidFill>
            <a:miter lim="800000"/>
            <a:headEnd/>
            <a:tailEnd/>
          </a:ln>
        </p:spPr>
        <p:txBody>
          <a:bodyPr wrap="none">
            <a:spAutoFit/>
          </a:bodyPr>
          <a:lstStyle/>
          <a:p>
            <a:r>
              <a:rPr lang="en-US" sz="2800" dirty="0" smtClean="0">
                <a:sym typeface="Symbol" pitchFamily="18" charset="2"/>
              </a:rPr>
              <a:t>{ x+1 ;</a:t>
            </a:r>
            <a:r>
              <a:rPr lang="en-US" sz="2800" b="0" dirty="0" smtClean="0"/>
              <a:t> </a:t>
            </a:r>
            <a:endParaRPr lang="en-US" sz="2800" b="0" dirty="0">
              <a:sym typeface="Symbol" pitchFamily="18" charset="2"/>
            </a:endParaRPr>
          </a:p>
          <a:p>
            <a:r>
              <a:rPr lang="en-US" sz="2800" dirty="0" smtClean="0">
                <a:sym typeface="Symbol" pitchFamily="18" charset="2"/>
              </a:rPr>
              <a:t>   x+1 ;</a:t>
            </a:r>
            <a:endParaRPr lang="en-US" sz="2800" b="0" dirty="0">
              <a:sym typeface="Symbol" pitchFamily="18" charset="2"/>
            </a:endParaRPr>
          </a:p>
          <a:p>
            <a:r>
              <a:rPr lang="en-US" sz="2800" dirty="0" smtClean="0">
                <a:sym typeface="Symbol" pitchFamily="18" charset="2"/>
              </a:rPr>
              <a:t>   repeat skip } </a:t>
            </a:r>
            <a:endParaRPr lang="en-US" sz="2800" b="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00063" y="274638"/>
            <a:ext cx="8358187" cy="796925"/>
          </a:xfrm>
        </p:spPr>
        <p:txBody>
          <a:bodyPr/>
          <a:lstStyle/>
          <a:p>
            <a:pPr eaLnBrk="1" hangingPunct="1"/>
            <a:r>
              <a:rPr lang="en-US" dirty="0" smtClean="0">
                <a:cs typeface="Arial" charset="0"/>
              </a:rPr>
              <a:t>Temporal properties</a:t>
            </a:r>
          </a:p>
        </p:txBody>
      </p:sp>
      <p:sp>
        <p:nvSpPr>
          <p:cNvPr id="353283" name="Rectangle 3"/>
          <p:cNvSpPr>
            <a:spLocks noGrp="1" noChangeArrowheads="1"/>
          </p:cNvSpPr>
          <p:nvPr>
            <p:ph sz="quarter" idx="1"/>
          </p:nvPr>
        </p:nvSpPr>
        <p:spPr>
          <a:xfrm>
            <a:off x="500063" y="1447800"/>
            <a:ext cx="8358187" cy="4572000"/>
          </a:xfrm>
        </p:spPr>
        <p:txBody>
          <a:bodyPr/>
          <a:lstStyle/>
          <a:p>
            <a:pPr eaLnBrk="1" hangingPunct="1"/>
            <a:r>
              <a:rPr lang="en-US" sz="2400" dirty="0" smtClean="0">
                <a:cs typeface="Arial" charset="0"/>
              </a:rPr>
              <a:t>A predicate </a:t>
            </a:r>
            <a:r>
              <a:rPr lang="en-US" sz="2400" i="1" dirty="0" smtClean="0">
                <a:cs typeface="Arial" charset="0"/>
              </a:rPr>
              <a:t>p</a:t>
            </a:r>
            <a:r>
              <a:rPr lang="en-US" sz="2400" dirty="0" smtClean="0">
                <a:cs typeface="Arial" charset="0"/>
              </a:rPr>
              <a:t> is transient in </a:t>
            </a:r>
            <a:r>
              <a:rPr lang="en-US" sz="2400" i="1" dirty="0" smtClean="0">
                <a:cs typeface="Arial" charset="0"/>
              </a:rPr>
              <a:t>P=(I,A)</a:t>
            </a:r>
            <a:r>
              <a:rPr lang="en-US" sz="2400" dirty="0" smtClean="0">
                <a:cs typeface="Arial" charset="0"/>
              </a:rPr>
              <a:t> if there is an action in </a:t>
            </a:r>
            <a:r>
              <a:rPr lang="en-US" sz="2400" i="1" dirty="0" smtClean="0">
                <a:cs typeface="Arial" charset="0"/>
              </a:rPr>
              <a:t>A</a:t>
            </a:r>
            <a:r>
              <a:rPr lang="en-US" sz="2400" dirty="0" smtClean="0">
                <a:cs typeface="Arial" charset="0"/>
              </a:rPr>
              <a:t> that can make it false.</a:t>
            </a:r>
            <a:br>
              <a:rPr lang="en-US" sz="2400" dirty="0" smtClean="0">
                <a:cs typeface="Arial" charset="0"/>
              </a:rPr>
            </a:br>
            <a:r>
              <a:rPr lang="en-US" sz="2400" dirty="0" smtClean="0">
                <a:cs typeface="Arial" charset="0"/>
              </a:rPr>
              <a:t/>
            </a:r>
            <a:br>
              <a:rPr lang="en-US" sz="2400" dirty="0" smtClean="0">
                <a:cs typeface="Arial" charset="0"/>
              </a:rPr>
            </a:br>
            <a:endParaRPr lang="en-US" sz="2400" dirty="0" smtClean="0">
              <a:cs typeface="Arial" charset="0"/>
              <a:sym typeface="Symbol" pitchFamily="18" charset="2"/>
            </a:endParaRPr>
          </a:p>
          <a:p>
            <a:pPr eaLnBrk="1" hangingPunct="1"/>
            <a:endParaRPr lang="en-US" sz="2400" dirty="0" smtClean="0">
              <a:cs typeface="Arial" charset="0"/>
              <a:sym typeface="Symbol" pitchFamily="18" charset="2"/>
            </a:endParaRPr>
          </a:p>
          <a:p>
            <a:pPr eaLnBrk="1" hangingPunct="1"/>
            <a:r>
              <a:rPr lang="en-US" sz="2400" dirty="0" smtClean="0">
                <a:cs typeface="Arial" charset="0"/>
                <a:sym typeface="Symbol" pitchFamily="18" charset="2"/>
              </a:rPr>
              <a:t>Now define:</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endParaRPr lang="en-US" sz="2400" dirty="0" smtClean="0">
              <a:cs typeface="Arial" charset="0"/>
              <a:sym typeface="Symbol" pitchFamily="18" charset="2"/>
            </a:endParaRPr>
          </a:p>
          <a:p>
            <a:pPr eaLnBrk="1" hangingPunct="1"/>
            <a:r>
              <a:rPr lang="en-US" sz="2400" dirty="0" smtClean="0">
                <a:cs typeface="Arial" charset="0"/>
                <a:sym typeface="Symbol" pitchFamily="18" charset="2"/>
              </a:rPr>
              <a:t>The </a:t>
            </a:r>
            <a:r>
              <a:rPr lang="en-US" sz="2400" i="1" dirty="0" smtClean="0">
                <a:cs typeface="Arial" charset="0"/>
                <a:sym typeface="Symbol" pitchFamily="18" charset="2"/>
              </a:rPr>
              <a:t>weak fairness</a:t>
            </a:r>
            <a:r>
              <a:rPr lang="en-US" sz="2400" dirty="0" smtClean="0">
                <a:cs typeface="Arial" charset="0"/>
                <a:sym typeface="Symbol" pitchFamily="18" charset="2"/>
              </a:rPr>
              <a:t> assumption now forces </a:t>
            </a:r>
            <a:r>
              <a:rPr lang="en-US" sz="2400" i="1" dirty="0" smtClean="0">
                <a:cs typeface="Arial" charset="0"/>
                <a:sym typeface="Symbol" pitchFamily="18" charset="2"/>
              </a:rPr>
              <a:t>P</a:t>
            </a:r>
            <a:r>
              <a:rPr lang="en-US" sz="2400" dirty="0" smtClean="0">
                <a:cs typeface="Arial" charset="0"/>
                <a:sym typeface="Symbol" pitchFamily="18" charset="2"/>
              </a:rPr>
              <a:t> to progress from </a:t>
            </a:r>
            <a:r>
              <a:rPr lang="en-US" sz="2400" i="1" dirty="0" smtClean="0">
                <a:cs typeface="Arial" charset="0"/>
                <a:sym typeface="Symbol" pitchFamily="18" charset="2"/>
              </a:rPr>
              <a:t>p</a:t>
            </a:r>
            <a:r>
              <a:rPr lang="en-US" sz="2400" dirty="0" smtClean="0">
                <a:cs typeface="Arial" charset="0"/>
                <a:sym typeface="Symbol" pitchFamily="18" charset="2"/>
              </a:rPr>
              <a:t> to </a:t>
            </a:r>
            <a:r>
              <a:rPr lang="en-US" sz="2400" i="1" dirty="0" smtClean="0">
                <a:cs typeface="Arial" charset="0"/>
                <a:sym typeface="Symbol" pitchFamily="18" charset="2"/>
              </a:rPr>
              <a:t>q</a:t>
            </a:r>
            <a:r>
              <a:rPr lang="en-US" sz="2400" dirty="0" smtClean="0">
                <a:cs typeface="Arial" charset="0"/>
                <a:sym typeface="Symbol" pitchFamily="18" charset="2"/>
              </a:rPr>
              <a:t>.  (implying [](p </a:t>
            </a:r>
            <a:r>
              <a:rPr lang="en-US" sz="2400" dirty="0" smtClean="0">
                <a:cs typeface="Arial" charset="0"/>
                <a:sym typeface="Wingdings" pitchFamily="2" charset="2"/>
              </a:rPr>
              <a:t> &lt;&gt;q))</a:t>
            </a:r>
            <a:r>
              <a:rPr lang="en-US" sz="2400" dirty="0" smtClean="0">
                <a:cs typeface="Arial" charset="0"/>
                <a:sym typeface="Symbol" pitchFamily="18" charset="2"/>
              </a:rPr>
              <a:t>  </a:t>
            </a:r>
          </a:p>
          <a:p>
            <a:pPr eaLnBrk="1" hangingPunct="1"/>
            <a:endParaRPr lang="en-US" sz="2400" dirty="0" smtClean="0">
              <a:cs typeface="Arial" charset="0"/>
              <a:sym typeface="Symbol" pitchFamily="18" charset="2"/>
            </a:endParaRPr>
          </a:p>
          <a:p>
            <a:pPr eaLnBrk="1" hangingPunct="1">
              <a:buNone/>
            </a:pP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endParaRPr lang="en-US" sz="2400" dirty="0" smtClean="0">
              <a:cs typeface="Arial" charset="0"/>
              <a:sym typeface="Symbol" pitchFamily="18" charset="2"/>
            </a:endParaRPr>
          </a:p>
        </p:txBody>
      </p:sp>
      <p:sp>
        <p:nvSpPr>
          <p:cNvPr id="8" name="TextBox 7"/>
          <p:cNvSpPr txBox="1"/>
          <p:nvPr/>
        </p:nvSpPr>
        <p:spPr>
          <a:xfrm>
            <a:off x="1093210" y="2601933"/>
            <a:ext cx="6312947"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b="0" dirty="0">
                <a:latin typeface="Times New Roman" pitchFamily="18" charset="0"/>
                <a:cs typeface="Times New Roman" pitchFamily="18" charset="0"/>
              </a:rPr>
              <a:t>(</a:t>
            </a:r>
            <a:r>
              <a:rPr lang="en-US" b="0" i="1" dirty="0">
                <a:latin typeface="Times New Roman" pitchFamily="18" charset="0"/>
                <a:cs typeface="Times New Roman" pitchFamily="18" charset="0"/>
              </a:rPr>
              <a:t>I,A</a:t>
            </a:r>
            <a:r>
              <a:rPr lang="en-US" b="0" dirty="0">
                <a:latin typeface="Times New Roman" pitchFamily="18" charset="0"/>
                <a:cs typeface="Times New Roman" pitchFamily="18" charset="0"/>
              </a:rPr>
              <a:t>)</a:t>
            </a:r>
            <a:r>
              <a:rPr lang="en-US" b="0" i="1" dirty="0">
                <a:latin typeface="Times New Roman" pitchFamily="18" charset="0"/>
                <a:cs typeface="Times New Roman" pitchFamily="18" charset="0"/>
              </a:rPr>
              <a:t>  |-   </a:t>
            </a:r>
            <a:r>
              <a:rPr lang="en-US" b="1" dirty="0">
                <a:latin typeface="Times New Roman" pitchFamily="18" charset="0"/>
                <a:cs typeface="Times New Roman" pitchFamily="18" charset="0"/>
              </a:rPr>
              <a:t>transient </a:t>
            </a:r>
            <a:r>
              <a:rPr lang="en-US" b="0" i="1" dirty="0">
                <a:latin typeface="Times New Roman" pitchFamily="18" charset="0"/>
                <a:cs typeface="Times New Roman" pitchFamily="18" charset="0"/>
              </a:rPr>
              <a:t> p   =   </a:t>
            </a:r>
            <a:r>
              <a:rPr lang="en-US" b="0" dirty="0">
                <a:latin typeface="Times New Roman" pitchFamily="18" charset="0"/>
                <a:cs typeface="Times New Roman" pitchFamily="18" charset="0"/>
                <a:sym typeface="Symbol" pitchFamily="18" charset="2"/>
              </a:rPr>
              <a:t></a:t>
            </a:r>
            <a:r>
              <a:rPr lang="en-US" b="0" i="1" dirty="0">
                <a:latin typeface="Times New Roman" pitchFamily="18" charset="0"/>
                <a:cs typeface="Times New Roman" pitchFamily="18" charset="0"/>
                <a:sym typeface="Symbol" pitchFamily="18" charset="2"/>
              </a:rPr>
              <a:t>A. </a:t>
            </a:r>
            <a:r>
              <a:rPr lang="en-US" b="0" dirty="0">
                <a:latin typeface="Times New Roman" pitchFamily="18" charset="0"/>
                <a:cs typeface="Times New Roman" pitchFamily="18" charset="0"/>
                <a:sym typeface="Symbol" pitchFamily="18" charset="2"/>
              </a:rPr>
              <a:t>{</a:t>
            </a:r>
            <a:r>
              <a:rPr lang="en-US" b="0" i="1" dirty="0">
                <a:latin typeface="Times New Roman" pitchFamily="18" charset="0"/>
                <a:cs typeface="Times New Roman" pitchFamily="18" charset="0"/>
                <a:sym typeface="Symbol" pitchFamily="18" charset="2"/>
              </a:rPr>
              <a:t> p </a:t>
            </a:r>
            <a:r>
              <a:rPr lang="en-US" b="0" dirty="0">
                <a:latin typeface="Times New Roman" pitchFamily="18" charset="0"/>
                <a:cs typeface="Times New Roman" pitchFamily="18" charset="0"/>
                <a:sym typeface="Symbol" pitchFamily="18" charset="2"/>
              </a:rPr>
              <a:t>}    { </a:t>
            </a:r>
            <a:r>
              <a:rPr lang="en-US" b="0" i="1" dirty="0">
                <a:latin typeface="Times New Roman" pitchFamily="18" charset="0"/>
                <a:cs typeface="Times New Roman" pitchFamily="18" charset="0"/>
                <a:sym typeface="Symbol" pitchFamily="18" charset="2"/>
              </a:rPr>
              <a:t>p </a:t>
            </a:r>
            <a:r>
              <a:rPr lang="en-US" b="0" dirty="0">
                <a:latin typeface="Times New Roman" pitchFamily="18" charset="0"/>
                <a:cs typeface="Times New Roman" pitchFamily="18" charset="0"/>
                <a:sym typeface="Symbol" pitchFamily="18" charset="2"/>
              </a:rPr>
              <a:t>}</a:t>
            </a:r>
            <a:endParaRPr lang="nl-NL" b="0" dirty="0">
              <a:latin typeface="Times New Roman" pitchFamily="18" charset="0"/>
              <a:cs typeface="Times New Roman" pitchFamily="18" charset="0"/>
            </a:endParaRPr>
          </a:p>
        </p:txBody>
      </p:sp>
      <p:sp>
        <p:nvSpPr>
          <p:cNvPr id="9" name="TextBox 8"/>
          <p:cNvSpPr txBox="1"/>
          <p:nvPr/>
        </p:nvSpPr>
        <p:spPr>
          <a:xfrm>
            <a:off x="1115840" y="4161968"/>
            <a:ext cx="7130478" cy="83099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b="0" dirty="0">
                <a:latin typeface="Times New Roman" pitchFamily="18" charset="0"/>
                <a:cs typeface="Times New Roman" pitchFamily="18" charset="0"/>
              </a:rPr>
              <a:t>(</a:t>
            </a:r>
            <a:r>
              <a:rPr lang="en-US" b="0" i="1" dirty="0">
                <a:latin typeface="Times New Roman" pitchFamily="18" charset="0"/>
                <a:cs typeface="Times New Roman" pitchFamily="18" charset="0"/>
              </a:rPr>
              <a:t>I,A</a:t>
            </a:r>
            <a:r>
              <a:rPr lang="en-US" b="0" dirty="0">
                <a:latin typeface="Times New Roman" pitchFamily="18" charset="0"/>
                <a:cs typeface="Times New Roman" pitchFamily="18" charset="0"/>
              </a:rPr>
              <a:t>)</a:t>
            </a:r>
            <a:r>
              <a:rPr lang="en-US" b="0" i="1" dirty="0">
                <a:latin typeface="Times New Roman" pitchFamily="18" charset="0"/>
                <a:cs typeface="Times New Roman" pitchFamily="18" charset="0"/>
              </a:rPr>
              <a:t>  |-   </a:t>
            </a:r>
            <a:r>
              <a:rPr lang="en-US" b="0" i="1" dirty="0">
                <a:latin typeface="Times New Roman" pitchFamily="18" charset="0"/>
                <a:cs typeface="Times New Roman" pitchFamily="18" charset="0"/>
                <a:sym typeface="Symbol" pitchFamily="18" charset="2"/>
              </a:rPr>
              <a:t>p  </a:t>
            </a:r>
            <a:r>
              <a:rPr lang="en-US" b="1" dirty="0">
                <a:latin typeface="Times New Roman" pitchFamily="18" charset="0"/>
                <a:cs typeface="Times New Roman" pitchFamily="18" charset="0"/>
                <a:sym typeface="Symbol" pitchFamily="18" charset="2"/>
              </a:rPr>
              <a:t>ensures</a:t>
            </a:r>
            <a:r>
              <a:rPr lang="en-US" b="0" i="1" dirty="0">
                <a:latin typeface="Times New Roman" pitchFamily="18" charset="0"/>
                <a:cs typeface="Times New Roman" pitchFamily="18" charset="0"/>
                <a:sym typeface="Symbol" pitchFamily="18" charset="2"/>
              </a:rPr>
              <a:t>  q   =     </a:t>
            </a:r>
            <a:r>
              <a:rPr lang="en-US" b="0" dirty="0">
                <a:latin typeface="Times New Roman" pitchFamily="18" charset="0"/>
                <a:cs typeface="Times New Roman" pitchFamily="18" charset="0"/>
              </a:rPr>
              <a:t>(</a:t>
            </a:r>
            <a:r>
              <a:rPr lang="en-US" b="0" i="1" dirty="0">
                <a:latin typeface="Times New Roman" pitchFamily="18" charset="0"/>
                <a:cs typeface="Times New Roman" pitchFamily="18" charset="0"/>
              </a:rPr>
              <a:t>I,A</a:t>
            </a:r>
            <a:r>
              <a:rPr lang="en-US" b="0" dirty="0">
                <a:latin typeface="Times New Roman" pitchFamily="18" charset="0"/>
                <a:cs typeface="Times New Roman" pitchFamily="18" charset="0"/>
              </a:rPr>
              <a:t>) </a:t>
            </a:r>
            <a:r>
              <a:rPr lang="en-US" b="0" i="1" dirty="0">
                <a:latin typeface="Times New Roman" pitchFamily="18" charset="0"/>
                <a:cs typeface="Times New Roman" pitchFamily="18" charset="0"/>
              </a:rPr>
              <a:t> |-  </a:t>
            </a:r>
            <a:r>
              <a:rPr lang="en-US" b="0" i="1" dirty="0" smtClean="0">
                <a:latin typeface="Times New Roman" pitchFamily="18" charset="0"/>
                <a:cs typeface="Times New Roman" pitchFamily="18" charset="0"/>
              </a:rPr>
              <a:t> </a:t>
            </a:r>
            <a:r>
              <a:rPr lang="en-US" b="0" i="1" dirty="0" smtClean="0">
                <a:latin typeface="Times New Roman" pitchFamily="18" charset="0"/>
                <a:cs typeface="Times New Roman" pitchFamily="18" charset="0"/>
                <a:sym typeface="Symbol" pitchFamily="18" charset="2"/>
              </a:rPr>
              <a:t>p </a:t>
            </a:r>
            <a:r>
              <a:rPr lang="en-US" b="1" dirty="0">
                <a:latin typeface="Times New Roman" pitchFamily="18" charset="0"/>
                <a:cs typeface="Times New Roman" pitchFamily="18" charset="0"/>
                <a:sym typeface="Symbol" pitchFamily="18" charset="2"/>
              </a:rPr>
              <a:t>unless</a:t>
            </a:r>
            <a:r>
              <a:rPr lang="en-US" b="0" i="1" dirty="0">
                <a:latin typeface="Times New Roman" pitchFamily="18" charset="0"/>
                <a:cs typeface="Times New Roman" pitchFamily="18" charset="0"/>
                <a:sym typeface="Symbol" pitchFamily="18" charset="2"/>
              </a:rPr>
              <a:t> q  </a:t>
            </a:r>
          </a:p>
          <a:p>
            <a:pPr>
              <a:defRPr/>
            </a:pPr>
            <a:r>
              <a:rPr lang="en-US" b="0" i="1" dirty="0">
                <a:latin typeface="Times New Roman" pitchFamily="18" charset="0"/>
                <a:cs typeface="Times New Roman" pitchFamily="18" charset="0"/>
                <a:sym typeface="Symbol" pitchFamily="18" charset="2"/>
              </a:rPr>
              <a:t>                                     </a:t>
            </a:r>
            <a:r>
              <a:rPr lang="en-US" b="0" i="1" dirty="0" smtClean="0">
                <a:latin typeface="Times New Roman" pitchFamily="18" charset="0"/>
                <a:cs typeface="Times New Roman" pitchFamily="18" charset="0"/>
                <a:sym typeface="Symbol" pitchFamily="18" charset="2"/>
              </a:rPr>
              <a:t>  </a:t>
            </a:r>
            <a:r>
              <a:rPr lang="en-US" b="0" i="1" dirty="0">
                <a:latin typeface="Times New Roman" pitchFamily="18" charset="0"/>
                <a:cs typeface="Times New Roman" pitchFamily="18" charset="0"/>
                <a:sym typeface="Symbol" pitchFamily="18" charset="2"/>
              </a:rPr>
              <a:t>and </a:t>
            </a:r>
            <a:r>
              <a:rPr lang="en-US" b="0" dirty="0">
                <a:latin typeface="Times New Roman" pitchFamily="18" charset="0"/>
                <a:cs typeface="Times New Roman" pitchFamily="18" charset="0"/>
              </a:rPr>
              <a:t>(</a:t>
            </a:r>
            <a:r>
              <a:rPr lang="en-US" b="0" i="1" dirty="0">
                <a:latin typeface="Times New Roman" pitchFamily="18" charset="0"/>
                <a:cs typeface="Times New Roman" pitchFamily="18" charset="0"/>
              </a:rPr>
              <a:t>I,A</a:t>
            </a:r>
            <a:r>
              <a:rPr lang="en-US" b="0" dirty="0">
                <a:latin typeface="Times New Roman" pitchFamily="18" charset="0"/>
                <a:cs typeface="Times New Roman" pitchFamily="18" charset="0"/>
              </a:rPr>
              <a:t>) </a:t>
            </a:r>
            <a:r>
              <a:rPr lang="en-US" b="0" i="1" dirty="0">
                <a:latin typeface="Times New Roman" pitchFamily="18" charset="0"/>
                <a:cs typeface="Times New Roman" pitchFamily="18" charset="0"/>
              </a:rPr>
              <a:t> |-   </a:t>
            </a:r>
            <a:r>
              <a:rPr lang="en-US" b="1" dirty="0" smtClean="0">
                <a:latin typeface="Times New Roman" pitchFamily="18" charset="0"/>
                <a:cs typeface="Times New Roman" pitchFamily="18" charset="0"/>
                <a:sym typeface="Symbol" pitchFamily="18" charset="2"/>
              </a:rPr>
              <a:t>transient</a:t>
            </a:r>
            <a:r>
              <a:rPr lang="en-US" b="0" i="1" dirty="0" smtClean="0">
                <a:latin typeface="Times New Roman" pitchFamily="18" charset="0"/>
                <a:cs typeface="Times New Roman" pitchFamily="18" charset="0"/>
                <a:sym typeface="Symbol" pitchFamily="18" charset="2"/>
              </a:rPr>
              <a:t>  p</a:t>
            </a:r>
            <a:r>
              <a:rPr lang="en-US" b="0" dirty="0" smtClean="0">
                <a:latin typeface="Times New Roman" pitchFamily="18" charset="0"/>
                <a:cs typeface="Times New Roman" pitchFamily="18" charset="0"/>
                <a:sym typeface="Symbol" pitchFamily="18" charset="2"/>
              </a:rPr>
              <a:t> </a:t>
            </a:r>
            <a:r>
              <a:rPr lang="en-US" b="0" dirty="0">
                <a:latin typeface="Times New Roman" pitchFamily="18" charset="0"/>
                <a:cs typeface="Times New Roman" pitchFamily="18" charset="0"/>
                <a:sym typeface="Symbol" pitchFamily="18" charset="2"/>
              </a:rPr>
              <a:t>/\ </a:t>
            </a:r>
            <a:r>
              <a:rPr lang="en-US" b="0" i="1" dirty="0" smtClean="0">
                <a:latin typeface="Times New Roman" pitchFamily="18" charset="0"/>
                <a:cs typeface="Times New Roman" pitchFamily="18" charset="0"/>
                <a:sym typeface="Symbol" pitchFamily="18" charset="2"/>
              </a:rPr>
              <a:t>q</a:t>
            </a:r>
            <a:endParaRPr lang="nl-NL" b="0" i="1" dirty="0">
              <a:latin typeface="Times New Roman" pitchFamily="18" charset="0"/>
              <a:cs typeface="Times New Roman" pitchFamily="18" charset="0"/>
            </a:endParaRPr>
          </a:p>
        </p:txBody>
      </p:sp>
      <p:sp>
        <p:nvSpPr>
          <p:cNvPr id="11" name="Tijdelijke aanduiding voor dianummer 10"/>
          <p:cNvSpPr>
            <a:spLocks noGrp="1"/>
          </p:cNvSpPr>
          <p:nvPr>
            <p:ph type="sldNum" sz="quarter" idx="12"/>
          </p:nvPr>
        </p:nvSpPr>
        <p:spPr/>
        <p:txBody>
          <a:bodyPr/>
          <a:lstStyle/>
          <a:p>
            <a:pPr>
              <a:defRPr/>
            </a:pPr>
            <a:fld id="{319C6F87-6657-4F1C-986A-7E49CDFE64AA}" type="slidenum">
              <a:rPr lang="en-US"/>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32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32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32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00063" y="274638"/>
            <a:ext cx="8358187" cy="796925"/>
          </a:xfrm>
        </p:spPr>
        <p:txBody>
          <a:bodyPr/>
          <a:lstStyle/>
          <a:p>
            <a:pPr eaLnBrk="1" hangingPunct="1"/>
            <a:r>
              <a:rPr lang="en-US" dirty="0" smtClean="0">
                <a:cs typeface="Arial" charset="0"/>
              </a:rPr>
              <a:t>General progress operator</a:t>
            </a:r>
          </a:p>
        </p:txBody>
      </p:sp>
      <p:sp>
        <p:nvSpPr>
          <p:cNvPr id="16387" name="Rectangle 3"/>
          <p:cNvSpPr>
            <a:spLocks noGrp="1" noChangeArrowheads="1"/>
          </p:cNvSpPr>
          <p:nvPr>
            <p:ph sz="quarter" idx="1"/>
          </p:nvPr>
        </p:nvSpPr>
        <p:spPr>
          <a:xfrm>
            <a:off x="500063" y="1447800"/>
            <a:ext cx="8358187" cy="4572000"/>
          </a:xfrm>
        </p:spPr>
        <p:txBody>
          <a:bodyPr/>
          <a:lstStyle/>
          <a:p>
            <a:pPr eaLnBrk="1" hangingPunct="1">
              <a:lnSpc>
                <a:spcPct val="80000"/>
              </a:lnSpc>
            </a:pPr>
            <a:r>
              <a:rPr lang="en-US" sz="2000" dirty="0" smtClean="0">
                <a:cs typeface="Arial" charset="0"/>
              </a:rPr>
              <a:t>“ensures” only captures progress driven by a single action. More general progress is expressed by   |</a:t>
            </a:r>
            <a:r>
              <a:rPr lang="en-US" sz="2000" dirty="0" smtClean="0">
                <a:cs typeface="Arial" charset="0"/>
                <a:sym typeface="Symbol" pitchFamily="18" charset="2"/>
              </a:rPr>
              <a:t>  (leads-to).</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It is defined as the </a:t>
            </a:r>
            <a:r>
              <a:rPr lang="en-US" sz="2000" i="1" u="sng" dirty="0" smtClean="0">
                <a:cs typeface="Arial" charset="0"/>
                <a:sym typeface="Symbol" pitchFamily="18" charset="2"/>
              </a:rPr>
              <a:t>smallest relation</a:t>
            </a:r>
            <a:r>
              <a:rPr lang="en-US" sz="2000" i="1" dirty="0" smtClean="0">
                <a:cs typeface="Arial" charset="0"/>
                <a:sym typeface="Symbol" pitchFamily="18" charset="2"/>
              </a:rPr>
              <a:t> </a:t>
            </a:r>
            <a:r>
              <a:rPr lang="en-US" sz="2000" dirty="0" smtClean="0">
                <a:cs typeface="Arial" charset="0"/>
                <a:sym typeface="Symbol" pitchFamily="18" charset="2"/>
              </a:rPr>
              <a:t>satisfying:</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t>
            </a:r>
            <a:r>
              <a:rPr lang="en-US" sz="2000" i="1" dirty="0" smtClean="0">
                <a:cs typeface="Arial" charset="0"/>
                <a:sym typeface="Symbol" pitchFamily="18" charset="2"/>
              </a:rPr>
              <a:t>p</a:t>
            </a:r>
            <a:r>
              <a:rPr lang="en-US" sz="2000" dirty="0" smtClean="0">
                <a:cs typeface="Arial" charset="0"/>
                <a:sym typeface="Symbol" pitchFamily="18" charset="2"/>
              </a:rPr>
              <a:t> </a:t>
            </a:r>
            <a:r>
              <a:rPr lang="en-US" sz="2000" b="1" dirty="0" smtClean="0">
                <a:cs typeface="Arial" charset="0"/>
                <a:sym typeface="Symbol" pitchFamily="18" charset="2"/>
              </a:rPr>
              <a:t>ensures</a:t>
            </a:r>
            <a:r>
              <a:rPr lang="en-US" sz="2000" dirty="0" smtClean="0">
                <a:cs typeface="Arial" charset="0"/>
                <a:sym typeface="Symbol" pitchFamily="18" charset="2"/>
              </a:rPr>
              <a:t> </a:t>
            </a:r>
            <a:r>
              <a:rPr lang="en-US" sz="2000" i="1" dirty="0" smtClean="0">
                <a:cs typeface="Arial" charset="0"/>
                <a:sym typeface="Symbol" pitchFamily="18" charset="2"/>
              </a:rPr>
              <a:t>q</a:t>
            </a: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(it is a closure of </a:t>
            </a:r>
            <a:r>
              <a:rPr lang="en-US" sz="2000" b="1" dirty="0" smtClean="0">
                <a:cs typeface="Arial" charset="0"/>
                <a:sym typeface="Symbol" pitchFamily="18" charset="2"/>
              </a:rPr>
              <a:t>ensures</a:t>
            </a:r>
            <a:r>
              <a:rPr lang="en-US" sz="2000" dirty="0" smtClean="0">
                <a:cs typeface="Arial" charset="0"/>
                <a:sym typeface="Symbol" pitchFamily="18" charset="2"/>
              </a:rPr>
              <a:t>)</a:t>
            </a:r>
            <a:r>
              <a:rPr lang="en-US" sz="2000" dirty="0" smtClean="0">
                <a:solidFill>
                  <a:schemeClr val="bg2"/>
                </a:solidFill>
                <a:cs typeface="Arial" charset="0"/>
                <a:sym typeface="Symbol" pitchFamily="18" charset="2"/>
              </a:rPr>
              <a:t/>
            </a:r>
            <a:br>
              <a:rPr lang="en-US" sz="2000" dirty="0" smtClean="0">
                <a:solidFill>
                  <a:schemeClr val="bg2"/>
                </a:solidFill>
                <a:cs typeface="Arial" charset="0"/>
                <a:sym typeface="Symbol" pitchFamily="18" charset="2"/>
              </a:rPr>
            </a:br>
            <a:r>
              <a:rPr lang="en-US" sz="2000" dirty="0" smtClean="0">
                <a:cs typeface="Arial" charset="0"/>
                <a:sym typeface="Symbol" pitchFamily="18" charset="2"/>
              </a:rPr>
              <a:t>      </a:t>
            </a:r>
            <a:r>
              <a:rPr lang="en-US" sz="2000" i="1" dirty="0" smtClean="0">
                <a:cs typeface="Arial" charset="0"/>
                <a:sym typeface="Symbol" pitchFamily="18" charset="2"/>
              </a:rPr>
              <a:t>p</a:t>
            </a:r>
            <a:r>
              <a:rPr lang="en-US" sz="2000" dirty="0" smtClean="0">
                <a:cs typeface="Arial" charset="0"/>
                <a:sym typeface="Symbol" pitchFamily="18" charset="2"/>
              </a:rPr>
              <a:t>   ⟼   </a:t>
            </a:r>
            <a:r>
              <a:rPr lang="en-US" sz="2000" i="1" dirty="0" smtClean="0">
                <a:cs typeface="Arial" charset="0"/>
                <a:sym typeface="Symbol" pitchFamily="18" charset="2"/>
              </a:rPr>
              <a:t>q</a:t>
            </a: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t>
            </a:r>
            <a:r>
              <a:rPr lang="en-US" sz="2000" i="1" dirty="0" smtClean="0">
                <a:cs typeface="Arial" charset="0"/>
                <a:sym typeface="Symbol" pitchFamily="18" charset="2"/>
              </a:rPr>
              <a:t>p</a:t>
            </a:r>
            <a:r>
              <a:rPr lang="en-US" sz="2000" dirty="0" smtClean="0">
                <a:cs typeface="Arial" charset="0"/>
                <a:sym typeface="Symbol" pitchFamily="18" charset="2"/>
              </a:rPr>
              <a:t> </a:t>
            </a:r>
            <a:r>
              <a:rPr lang="en-US" sz="2000" dirty="0">
                <a:cs typeface="Arial" charset="0"/>
                <a:sym typeface="Symbol" pitchFamily="18" charset="2"/>
              </a:rPr>
              <a:t>⟼  </a:t>
            </a:r>
            <a:r>
              <a:rPr lang="en-US" sz="2000" i="1" dirty="0" smtClean="0">
                <a:cs typeface="Arial" charset="0"/>
                <a:sym typeface="Symbol" pitchFamily="18" charset="2"/>
              </a:rPr>
              <a:t>q</a:t>
            </a:r>
            <a:r>
              <a:rPr lang="en-US" sz="2000" dirty="0" smtClean="0">
                <a:cs typeface="Arial" charset="0"/>
                <a:sym typeface="Symbol" pitchFamily="18" charset="2"/>
              </a:rPr>
              <a:t>    ,   </a:t>
            </a:r>
            <a:r>
              <a:rPr lang="en-US" sz="2000" i="1" dirty="0" smtClean="0">
                <a:cs typeface="Arial" charset="0"/>
                <a:sym typeface="Symbol" pitchFamily="18" charset="2"/>
              </a:rPr>
              <a:t>q</a:t>
            </a:r>
            <a:r>
              <a:rPr lang="en-US" sz="2000" dirty="0" smtClean="0">
                <a:cs typeface="Arial" charset="0"/>
                <a:sym typeface="Symbol" pitchFamily="18" charset="2"/>
              </a:rPr>
              <a:t> </a:t>
            </a:r>
            <a:r>
              <a:rPr lang="en-US" sz="2000" dirty="0">
                <a:cs typeface="Arial" charset="0"/>
                <a:sym typeface="Symbol" pitchFamily="18" charset="2"/>
              </a:rPr>
              <a:t>⟼  </a:t>
            </a:r>
            <a:r>
              <a:rPr lang="en-US" sz="2000" i="1" dirty="0" smtClean="0">
                <a:cs typeface="Arial" charset="0"/>
                <a:sym typeface="Symbol" pitchFamily="18" charset="2"/>
              </a:rPr>
              <a:t>r</a:t>
            </a: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(it is transitive)</a:t>
            </a:r>
            <a:endParaRPr lang="en-US" sz="2000" dirty="0" smtClean="0">
              <a:solidFill>
                <a:schemeClr val="bg2"/>
              </a:solidFill>
              <a:cs typeface="Arial" charset="0"/>
              <a:sym typeface="Symbol" pitchFamily="18" charset="2"/>
            </a:endParaRPr>
          </a:p>
          <a:p>
            <a:pPr eaLnBrk="1" hangingPunct="1">
              <a:lnSpc>
                <a:spcPct val="80000"/>
              </a:lnSpc>
              <a:buFontTx/>
              <a:buNone/>
            </a:pPr>
            <a:r>
              <a:rPr lang="en-US" sz="2000" dirty="0" smtClean="0">
                <a:cs typeface="Arial" charset="0"/>
                <a:sym typeface="Symbol" pitchFamily="18" charset="2"/>
              </a:rPr>
              <a:t>                </a:t>
            </a:r>
            <a:r>
              <a:rPr lang="en-US" sz="2000" i="1" dirty="0" smtClean="0">
                <a:cs typeface="Arial" charset="0"/>
                <a:sym typeface="Symbol" pitchFamily="18" charset="2"/>
              </a:rPr>
              <a:t>p</a:t>
            </a:r>
            <a:r>
              <a:rPr lang="en-US" sz="2000" dirty="0" smtClean="0">
                <a:cs typeface="Arial" charset="0"/>
                <a:sym typeface="Symbol" pitchFamily="18" charset="2"/>
              </a:rPr>
              <a:t> </a:t>
            </a:r>
            <a:r>
              <a:rPr lang="en-US" sz="2000" dirty="0">
                <a:cs typeface="Arial" charset="0"/>
                <a:sym typeface="Symbol" pitchFamily="18" charset="2"/>
              </a:rPr>
              <a:t>⟼  </a:t>
            </a:r>
            <a:r>
              <a:rPr lang="en-US" sz="2000" i="1" dirty="0" smtClean="0">
                <a:cs typeface="Arial" charset="0"/>
                <a:sym typeface="Symbol" pitchFamily="18" charset="2"/>
              </a:rPr>
              <a:t>r</a:t>
            </a: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a:t>
            </a:r>
            <a:r>
              <a:rPr lang="en-US" sz="2000" i="1" dirty="0" smtClean="0">
                <a:cs typeface="Arial" charset="0"/>
                <a:sym typeface="Symbol" pitchFamily="18" charset="2"/>
              </a:rPr>
              <a:t> p</a:t>
            </a:r>
            <a:r>
              <a:rPr lang="en-US" sz="2000" i="1" baseline="-25000" dirty="0" smtClean="0">
                <a:cs typeface="Arial" charset="0"/>
                <a:sym typeface="Symbol" pitchFamily="18" charset="2"/>
              </a:rPr>
              <a:t>1</a:t>
            </a:r>
            <a:r>
              <a:rPr lang="en-US" sz="2000" dirty="0" smtClean="0">
                <a:cs typeface="Arial" charset="0"/>
                <a:sym typeface="Symbol" pitchFamily="18" charset="2"/>
              </a:rPr>
              <a:t> </a:t>
            </a:r>
            <a:r>
              <a:rPr lang="en-US" sz="2000" dirty="0">
                <a:cs typeface="Arial" charset="0"/>
                <a:sym typeface="Symbol" pitchFamily="18" charset="2"/>
              </a:rPr>
              <a:t>⟼ </a:t>
            </a:r>
            <a:r>
              <a:rPr lang="en-US" sz="2000" i="1" dirty="0" smtClean="0">
                <a:cs typeface="Arial" charset="0"/>
                <a:sym typeface="Symbol" pitchFamily="18" charset="2"/>
              </a:rPr>
              <a:t>q</a:t>
            </a:r>
            <a:r>
              <a:rPr lang="en-US" sz="2000" dirty="0" smtClean="0">
                <a:cs typeface="Arial" charset="0"/>
                <a:sym typeface="Symbol" pitchFamily="18" charset="2"/>
              </a:rPr>
              <a:t>    ,    </a:t>
            </a:r>
            <a:r>
              <a:rPr lang="en-US" sz="2000" i="1" dirty="0" smtClean="0">
                <a:cs typeface="Arial" charset="0"/>
                <a:sym typeface="Symbol" pitchFamily="18" charset="2"/>
              </a:rPr>
              <a:t>p</a:t>
            </a:r>
            <a:r>
              <a:rPr lang="en-US" sz="2000" i="1" baseline="-25000" dirty="0" smtClean="0">
                <a:cs typeface="Arial" charset="0"/>
                <a:sym typeface="Symbol" pitchFamily="18" charset="2"/>
              </a:rPr>
              <a:t>2</a:t>
            </a:r>
            <a:r>
              <a:rPr lang="en-US" sz="2000" dirty="0" smtClean="0">
                <a:cs typeface="Arial" charset="0"/>
                <a:sym typeface="Symbol" pitchFamily="18" charset="2"/>
              </a:rPr>
              <a:t> ⟼ </a:t>
            </a:r>
            <a:r>
              <a:rPr lang="en-US" sz="2000" i="1" dirty="0" smtClean="0">
                <a:cs typeface="Arial" charset="0"/>
                <a:sym typeface="Symbol" pitchFamily="18" charset="2"/>
              </a:rPr>
              <a:t>q</a:t>
            </a:r>
            <a:r>
              <a:rPr lang="en-US" sz="2000" dirty="0" smtClean="0">
                <a:cs typeface="Arial" charset="0"/>
                <a:sym typeface="Symbol" pitchFamily="18" charset="2"/>
              </a:rPr>
              <a:t/>
            </a:r>
            <a:br>
              <a:rPr lang="en-US" sz="2000" dirty="0" smtClean="0">
                <a:cs typeface="Arial" charset="0"/>
                <a:sym typeface="Symbol" pitchFamily="18" charset="2"/>
              </a:rPr>
            </a:br>
            <a:r>
              <a:rPr lang="en-US" sz="2000" dirty="0" smtClean="0">
                <a:cs typeface="Arial" charset="0"/>
                <a:sym typeface="Symbol" pitchFamily="18" charset="2"/>
              </a:rPr>
              <a:t>---------------------------------        (it is disjunctive on the left argument)</a:t>
            </a:r>
            <a:br>
              <a:rPr lang="en-US" sz="2000" dirty="0" smtClean="0">
                <a:cs typeface="Arial" charset="0"/>
                <a:sym typeface="Symbol" pitchFamily="18" charset="2"/>
              </a:rPr>
            </a:br>
            <a:r>
              <a:rPr lang="en-US" sz="2000" dirty="0" smtClean="0">
                <a:cs typeface="Arial" charset="0"/>
                <a:sym typeface="Symbol" pitchFamily="18" charset="2"/>
              </a:rPr>
              <a:t>         </a:t>
            </a:r>
            <a:r>
              <a:rPr lang="en-US" sz="2000" i="1" dirty="0" smtClean="0">
                <a:cs typeface="Arial" charset="0"/>
                <a:sym typeface="Symbol" pitchFamily="18" charset="2"/>
              </a:rPr>
              <a:t>p</a:t>
            </a:r>
            <a:r>
              <a:rPr lang="en-US" sz="2000" i="1" baseline="-25000" dirty="0" smtClean="0">
                <a:cs typeface="Arial" charset="0"/>
                <a:sym typeface="Symbol" pitchFamily="18" charset="2"/>
              </a:rPr>
              <a:t>1</a:t>
            </a:r>
            <a:r>
              <a:rPr lang="en-US" sz="2000" dirty="0" smtClean="0">
                <a:cs typeface="Arial" charset="0"/>
                <a:sym typeface="Symbol" pitchFamily="18" charset="2"/>
              </a:rPr>
              <a:t> \/ </a:t>
            </a:r>
            <a:r>
              <a:rPr lang="en-US" sz="2000" i="1" dirty="0" smtClean="0">
                <a:cs typeface="Arial" charset="0"/>
                <a:sym typeface="Symbol" pitchFamily="18" charset="2"/>
              </a:rPr>
              <a:t>p</a:t>
            </a:r>
            <a:r>
              <a:rPr lang="en-US" sz="2000" i="1" baseline="-25000" dirty="0" smtClean="0">
                <a:cs typeface="Arial" charset="0"/>
                <a:sym typeface="Symbol" pitchFamily="18" charset="2"/>
              </a:rPr>
              <a:t>2</a:t>
            </a:r>
            <a:r>
              <a:rPr lang="en-US" sz="2000" dirty="0" smtClean="0">
                <a:cs typeface="Arial" charset="0"/>
                <a:sym typeface="Symbol" pitchFamily="18" charset="2"/>
              </a:rPr>
              <a:t>  ⟼   </a:t>
            </a:r>
            <a:r>
              <a:rPr lang="en-US" sz="2000" i="1" dirty="0" smtClean="0">
                <a:cs typeface="Arial" charset="0"/>
                <a:sym typeface="Symbol" pitchFamily="18" charset="2"/>
              </a:rPr>
              <a:t>q</a:t>
            </a:r>
            <a:r>
              <a:rPr lang="en-US" sz="2000" dirty="0" smtClean="0">
                <a:cs typeface="Arial" charset="0"/>
                <a:sym typeface="Symbol" pitchFamily="18" charset="2"/>
              </a:rPr>
              <a:t/>
            </a:r>
            <a:br>
              <a:rPr lang="en-US" sz="2000" dirty="0" smtClean="0">
                <a:cs typeface="Arial" charset="0"/>
                <a:sym typeface="Symbol" pitchFamily="18" charset="2"/>
              </a:rPr>
            </a:br>
            <a:endParaRPr lang="en-US" sz="2000" dirty="0" smtClean="0">
              <a:cs typeface="Arial" charset="0"/>
              <a:sym typeface="Symbol" pitchFamily="18" charset="2"/>
            </a:endParaRPr>
          </a:p>
        </p:txBody>
      </p:sp>
      <p:sp>
        <p:nvSpPr>
          <p:cNvPr id="8" name="Tijdelijke aanduiding voor dianummer 7"/>
          <p:cNvSpPr>
            <a:spLocks noGrp="1"/>
          </p:cNvSpPr>
          <p:nvPr>
            <p:ph type="sldNum" sz="quarter" idx="12"/>
          </p:nvPr>
        </p:nvSpPr>
        <p:spPr/>
        <p:txBody>
          <a:bodyPr/>
          <a:lstStyle/>
          <a:p>
            <a:pPr>
              <a:defRPr/>
            </a:pPr>
            <a:fld id="{C2024DE9-99E9-4CA3-B68F-F14FD6AEE8DD}" type="slidenum">
              <a:rPr lang="en-US"/>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moge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Vermogen">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PV_HOL1_0910</Template>
  <TotalTime>6940</TotalTime>
  <Words>3442</Words>
  <Application>Microsoft Macintosh PowerPoint</Application>
  <PresentationFormat>On-screen Show (4:3)</PresentationFormat>
  <Paragraphs>637</Paragraphs>
  <Slides>63</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Symbol</vt:lpstr>
      <vt:lpstr>Times New Roman</vt:lpstr>
      <vt:lpstr>Wingdings</vt:lpstr>
      <vt:lpstr>Wingdings 2</vt:lpstr>
      <vt:lpstr>Arial</vt:lpstr>
      <vt:lpstr>Vermogen</vt:lpstr>
      <vt:lpstr>HOL, Part 2</vt:lpstr>
      <vt:lpstr>Automating my own logic</vt:lpstr>
      <vt:lpstr>UNITY</vt:lpstr>
      <vt:lpstr>Example</vt:lpstr>
      <vt:lpstr>UNITY Program &amp; Execution</vt:lpstr>
      <vt:lpstr>Temporal properties</vt:lpstr>
      <vt:lpstr>Example</vt:lpstr>
      <vt:lpstr>Temporal properties</vt:lpstr>
      <vt:lpstr>General progress operator</vt:lpstr>
      <vt:lpstr>Some other (derived) laws</vt:lpstr>
      <vt:lpstr>Example</vt:lpstr>
      <vt:lpstr>Implementing UNITY Logic</vt:lpstr>
      <vt:lpstr>Shallow embedding</vt:lpstr>
      <vt:lpstr>Shallow embedding</vt:lpstr>
      <vt:lpstr>Shallow embedding</vt:lpstr>
      <vt:lpstr>What do we get?</vt:lpstr>
      <vt:lpstr>Encoding a program</vt:lpstr>
      <vt:lpstr>Deeper embedding</vt:lpstr>
      <vt:lpstr>Primitive HOL</vt:lpstr>
      <vt:lpstr>Implementing HOL</vt:lpstr>
      <vt:lpstr>- calculus</vt:lpstr>
      <vt:lpstr>Building ontop (typed) - calculus</vt:lpstr>
      <vt:lpstr>- calculus computation rule</vt:lpstr>
      <vt:lpstr>HOL Primitive logic (Desc 1.7)</vt:lpstr>
      <vt:lpstr>HOL Primitive logic</vt:lpstr>
      <vt:lpstr>HOL Primitive logic</vt:lpstr>
      <vt:lpstr>HOL Primitive logic</vt:lpstr>
      <vt:lpstr>Examples of building a derived rules</vt:lpstr>
      <vt:lpstr>Examples of building a derived rules</vt:lpstr>
      <vt:lpstr>Predicate logic (Desc 3.2)</vt:lpstr>
      <vt:lpstr>Encoding Predicate Logic (Desc 3.2)</vt:lpstr>
      <vt:lpstr>Encoding Predicate Logic</vt:lpstr>
      <vt:lpstr>And some axioms ...</vt:lpstr>
      <vt:lpstr>Proving ~(T = F)</vt:lpstr>
      <vt:lpstr>And this infinity axiom...</vt:lpstr>
      <vt:lpstr>extending HOL with new types</vt:lpstr>
      <vt:lpstr>Extending HOL with your own types</vt:lpstr>
      <vt:lpstr>Defining  a new type by postulating it.</vt:lpstr>
      <vt:lpstr>To make it exactly as you expected, you will need to impose some axionms on RGB…</vt:lpstr>
      <vt:lpstr>Defining a recursive type, e.g. “num”</vt:lpstr>
      <vt:lpstr>Defining “num”</vt:lpstr>
      <vt:lpstr>But ...</vt:lpstr>
      <vt:lpstr>Definitional extension</vt:lpstr>
      <vt:lpstr>First characterize the  part…</vt:lpstr>
      <vt:lpstr>The   part</vt:lpstr>
      <vt:lpstr>Defining “num”</vt:lpstr>
      <vt:lpstr>Now you can actually prove the orgininal axioms of num</vt:lpstr>
      <vt:lpstr>Automated</vt:lpstr>
      <vt:lpstr>Manipulating Terms</vt:lpstr>
      <vt:lpstr>More involved manipulation of goals</vt:lpstr>
      <vt:lpstr>Theorem Continuation (Old Desc 10.5)</vt:lpstr>
      <vt:lpstr>Example</vt:lpstr>
      <vt:lpstr>Some other theorem continuations</vt:lpstr>
      <vt:lpstr>Variations</vt:lpstr>
      <vt:lpstr>Conversion (Old Desc Ch 9)</vt:lpstr>
      <vt:lpstr>Examples</vt:lpstr>
      <vt:lpstr>Composing conversions</vt:lpstr>
      <vt:lpstr>Composing conversions</vt:lpstr>
      <vt:lpstr>And tree walking combinators ...</vt:lpstr>
      <vt:lpstr>Example</vt:lpstr>
      <vt:lpstr>Tree walking combinators</vt:lpstr>
      <vt:lpstr>Examples</vt:lpstr>
      <vt:lpstr>Turning a conversion to a tactic</vt:lpstr>
    </vt:vector>
  </TitlesOfParts>
  <Company>Universiteit Utrecht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on Program Verification</dc:title>
  <dc:creator>wish</dc:creator>
  <cp:lastModifiedBy>Wish</cp:lastModifiedBy>
  <cp:revision>338</cp:revision>
  <cp:lastPrinted>2016-12-08T14:07:08Z</cp:lastPrinted>
  <dcterms:created xsi:type="dcterms:W3CDTF">2002-05-10T11:36:29Z</dcterms:created>
  <dcterms:modified xsi:type="dcterms:W3CDTF">2017-10-01T17:54:47Z</dcterms:modified>
</cp:coreProperties>
</file>