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71"/>
  </p:notesMasterIdLst>
  <p:sldIdLst>
    <p:sldId id="256" r:id="rId2"/>
    <p:sldId id="318" r:id="rId3"/>
    <p:sldId id="277" r:id="rId4"/>
    <p:sldId id="279" r:id="rId5"/>
    <p:sldId id="306" r:id="rId6"/>
    <p:sldId id="305" r:id="rId7"/>
    <p:sldId id="304" r:id="rId8"/>
    <p:sldId id="366" r:id="rId9"/>
    <p:sldId id="314" r:id="rId10"/>
    <p:sldId id="300" r:id="rId11"/>
    <p:sldId id="330" r:id="rId12"/>
    <p:sldId id="367" r:id="rId13"/>
    <p:sldId id="298" r:id="rId14"/>
    <p:sldId id="355" r:id="rId15"/>
    <p:sldId id="319" r:id="rId16"/>
    <p:sldId id="320" r:id="rId17"/>
    <p:sldId id="321" r:id="rId18"/>
    <p:sldId id="310" r:id="rId19"/>
    <p:sldId id="323" r:id="rId20"/>
    <p:sldId id="322" r:id="rId21"/>
    <p:sldId id="382" r:id="rId22"/>
    <p:sldId id="375" r:id="rId23"/>
    <p:sldId id="373" r:id="rId24"/>
    <p:sldId id="374" r:id="rId25"/>
    <p:sldId id="377" r:id="rId26"/>
    <p:sldId id="381" r:id="rId27"/>
    <p:sldId id="383" r:id="rId28"/>
    <p:sldId id="376" r:id="rId29"/>
    <p:sldId id="372" r:id="rId30"/>
    <p:sldId id="362" r:id="rId31"/>
    <p:sldId id="281" r:id="rId32"/>
    <p:sldId id="363" r:id="rId33"/>
    <p:sldId id="369" r:id="rId34"/>
    <p:sldId id="368" r:id="rId35"/>
    <p:sldId id="325" r:id="rId36"/>
    <p:sldId id="336" r:id="rId37"/>
    <p:sldId id="353" r:id="rId38"/>
    <p:sldId id="356" r:id="rId39"/>
    <p:sldId id="327" r:id="rId40"/>
    <p:sldId id="337" r:id="rId41"/>
    <p:sldId id="334" r:id="rId42"/>
    <p:sldId id="335" r:id="rId43"/>
    <p:sldId id="338" r:id="rId44"/>
    <p:sldId id="340" r:id="rId45"/>
    <p:sldId id="339" r:id="rId46"/>
    <p:sldId id="371" r:id="rId47"/>
    <p:sldId id="326" r:id="rId48"/>
    <p:sldId id="342" r:id="rId49"/>
    <p:sldId id="344" r:id="rId50"/>
    <p:sldId id="346" r:id="rId51"/>
    <p:sldId id="347" r:id="rId52"/>
    <p:sldId id="348" r:id="rId53"/>
    <p:sldId id="349" r:id="rId54"/>
    <p:sldId id="350" r:id="rId55"/>
    <p:sldId id="351" r:id="rId56"/>
    <p:sldId id="328" r:id="rId57"/>
    <p:sldId id="378" r:id="rId58"/>
    <p:sldId id="379" r:id="rId59"/>
    <p:sldId id="345" r:id="rId60"/>
    <p:sldId id="329" r:id="rId61"/>
    <p:sldId id="357" r:id="rId62"/>
    <p:sldId id="358" r:id="rId63"/>
    <p:sldId id="359" r:id="rId64"/>
    <p:sldId id="360" r:id="rId65"/>
    <p:sldId id="365" r:id="rId66"/>
    <p:sldId id="361" r:id="rId67"/>
    <p:sldId id="370" r:id="rId68"/>
    <p:sldId id="380" r:id="rId69"/>
    <p:sldId id="352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nderdark" initials="u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A6EFAB"/>
    <a:srgbClr val="A9E892"/>
    <a:srgbClr val="A50021"/>
    <a:srgbClr val="286014"/>
    <a:srgbClr val="225111"/>
    <a:srgbClr val="2A6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7" autoAdjust="0"/>
    <p:restoredTop sz="80000" autoAdjust="0"/>
  </p:normalViewPr>
  <p:slideViewPr>
    <p:cSldViewPr snapToGrid="0">
      <p:cViewPr>
        <p:scale>
          <a:sx n="180" d="100"/>
          <a:sy n="180" d="100"/>
        </p:scale>
        <p:origin x="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60"/>
    </p:cViewPr>
  </p:sorterViewPr>
  <p:notesViewPr>
    <p:cSldViewPr snapToGrid="0">
      <p:cViewPr varScale="1">
        <p:scale>
          <a:sx n="61" d="100"/>
          <a:sy n="61" d="100"/>
        </p:scale>
        <p:origin x="-2381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2-10T12:10:11.003" idx="2">
    <p:pos x="5052" y="1680"/>
    <p:text>Make a note that a predicate transformer has this type!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2-10T12:10:11.003" idx="1">
    <p:pos x="5052" y="1680"/>
    <p:text>Make a note that a predicate transformer has this type!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2-10T15:12:38.349" idx="3">
    <p:pos x="838" y="3958"/>
    <p:text>Alternatively with if ... then skip else raise
In some situation maybe we prefer to assume, rather than to assert.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2-13T15:30:26.735" idx="5">
    <p:pos x="178" y="1666"/>
    <p:text>This disjunction is ok; see the example in the notes.
Alternatively, use conjunction, but turn the ~exp and exc conjunct in the post-cond into implication.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A39CDBC-8017-4E8F-B9B6-0F2C75591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30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5572C9-71EC-402F-B1E0-7BB2079D502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4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Inv</a:t>
            </a:r>
            <a:r>
              <a:rPr lang="en-US" dirty="0"/>
              <a:t>: the same as the pre-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 err="1"/>
              <a:t>Inv</a:t>
            </a:r>
            <a:r>
              <a:rPr lang="en-US" dirty="0"/>
              <a:t> : x&gt;=0 /\ y&gt;=0</a:t>
            </a:r>
          </a:p>
          <a:p>
            <a:r>
              <a:rPr lang="en-US" dirty="0"/>
              <a:t>m : 101*x</a:t>
            </a:r>
            <a:r>
              <a:rPr lang="en-US" baseline="0" dirty="0"/>
              <a:t> +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23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m:  if even(x)</a:t>
            </a:r>
            <a:r>
              <a:rPr lang="en-US" baseline="0" dirty="0"/>
              <a:t> then x else 3*x</a:t>
            </a:r>
          </a:p>
          <a:p>
            <a:endParaRPr lang="en-US" baseline="0" dirty="0"/>
          </a:p>
          <a:p>
            <a:r>
              <a:rPr lang="en-US" baseline="0" dirty="0" err="1"/>
              <a:t>inv</a:t>
            </a:r>
            <a:r>
              <a:rPr lang="en-US" baseline="0" dirty="0"/>
              <a:t>: x&gt;=0</a:t>
            </a:r>
          </a:p>
          <a:p>
            <a:endParaRPr lang="en-US" baseline="0" dirty="0"/>
          </a:p>
          <a:p>
            <a:r>
              <a:rPr lang="en-US" baseline="0" dirty="0"/>
              <a:t>example runs:</a:t>
            </a:r>
          </a:p>
          <a:p>
            <a:r>
              <a:rPr lang="en-US" baseline="0" dirty="0"/>
              <a:t>x0 = 4  m = 4</a:t>
            </a:r>
          </a:p>
          <a:p>
            <a:r>
              <a:rPr lang="en-US" baseline="0" dirty="0"/>
              <a:t>x1 = 2  m = 2</a:t>
            </a:r>
          </a:p>
          <a:p>
            <a:r>
              <a:rPr lang="en-US" baseline="0" dirty="0"/>
              <a:t>x2 = 0  m = 0</a:t>
            </a:r>
          </a:p>
          <a:p>
            <a:r>
              <a:rPr lang="en-US" baseline="0" dirty="0"/>
              <a:t>stop</a:t>
            </a:r>
          </a:p>
          <a:p>
            <a:endParaRPr lang="en-US" baseline="0" dirty="0"/>
          </a:p>
          <a:p>
            <a:r>
              <a:rPr lang="en-US" baseline="0" dirty="0"/>
              <a:t>x0=5  m=15</a:t>
            </a:r>
          </a:p>
          <a:p>
            <a:r>
              <a:rPr lang="en-US" baseline="0" dirty="0"/>
              <a:t>x1=3  m=9</a:t>
            </a:r>
          </a:p>
          <a:p>
            <a:r>
              <a:rPr lang="en-US" baseline="0" dirty="0"/>
              <a:t>x2=1  m=3</a:t>
            </a:r>
          </a:p>
          <a:p>
            <a:r>
              <a:rPr lang="en-US" baseline="0" dirty="0"/>
              <a:t>x3=2  m=2</a:t>
            </a:r>
          </a:p>
          <a:p>
            <a:r>
              <a:rPr lang="en-US" baseline="0" dirty="0"/>
              <a:t>x4=0  m=0</a:t>
            </a:r>
          </a:p>
          <a:p>
            <a:r>
              <a:rPr lang="en-US" baseline="0" dirty="0"/>
              <a:t>stop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5018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D176D-1A76-46D7-BA14-BCDC459FAC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6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3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5120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DE320-98D6-4CC2-A988-C42BE525309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522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BE35B-68AB-49A2-B6D2-AE81EA8AAB6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5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dirty="0"/>
              <a:t>(g ==&gt; a) /\ (~g</a:t>
            </a:r>
            <a:r>
              <a:rPr lang="nl-NL" baseline="0" dirty="0"/>
              <a:t> ==&gt; b)</a:t>
            </a:r>
          </a:p>
          <a:p>
            <a:r>
              <a:rPr lang="nl-NL" baseline="0" dirty="0"/>
              <a:t>=</a:t>
            </a:r>
          </a:p>
          <a:p>
            <a:r>
              <a:rPr lang="nl-NL" baseline="0" dirty="0"/>
              <a:t>(~g \/ a)  /\ (g \/ b)</a:t>
            </a:r>
          </a:p>
          <a:p>
            <a:r>
              <a:rPr lang="nl-NL" baseline="0" dirty="0"/>
              <a:t>=</a:t>
            </a:r>
          </a:p>
          <a:p>
            <a:r>
              <a:rPr lang="nl-NL" baseline="0" dirty="0"/>
              <a:t>~gg  \/ ~gb \/ ga \/ ab</a:t>
            </a:r>
          </a:p>
          <a:p>
            <a:r>
              <a:rPr lang="nl-NL" baseline="0" dirty="0"/>
              <a:t>=</a:t>
            </a:r>
          </a:p>
          <a:p>
            <a:r>
              <a:rPr lang="nl-NL" baseline="0" dirty="0"/>
              <a:t>~gb \/ ga \/ ab</a:t>
            </a:r>
          </a:p>
          <a:p>
            <a:endParaRPr lang="nl-NL" baseline="0" dirty="0"/>
          </a:p>
          <a:p>
            <a:r>
              <a:rPr lang="nl-NL" baseline="0" dirty="0"/>
              <a:t>=  { obviously </a:t>
            </a:r>
            <a:r>
              <a:rPr lang="nl-NL" baseline="0" dirty="0">
                <a:sym typeface="Wingdings" pitchFamily="2" charset="2"/>
              </a:rPr>
              <a:t>&lt;== direction is ok. For ==&gt; direction, suppose ab holds; you have two cases g or ~g. Then its easy  }</a:t>
            </a:r>
            <a:endParaRPr lang="nl-NL" baseline="0" dirty="0"/>
          </a:p>
          <a:p>
            <a:endParaRPr lang="nl-NL" baseline="0" dirty="0"/>
          </a:p>
          <a:p>
            <a:r>
              <a:rPr lang="nl-NL" baseline="0" dirty="0"/>
              <a:t>~gb \/ ga</a:t>
            </a:r>
          </a:p>
          <a:p>
            <a:endParaRPr lang="nl-NL" dirty="0"/>
          </a:p>
        </p:txBody>
      </p:sp>
      <p:sp>
        <p:nvSpPr>
          <p:cNvPr id="532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2087F-3645-41FB-89C4-09011509A1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dirty="0"/>
              <a:t>(g ==&gt; a) /\ (~g</a:t>
            </a:r>
            <a:r>
              <a:rPr lang="nl-NL" baseline="0" dirty="0"/>
              <a:t> ==&gt; b)</a:t>
            </a:r>
          </a:p>
          <a:p>
            <a:r>
              <a:rPr lang="nl-NL" baseline="0" dirty="0"/>
              <a:t>=</a:t>
            </a:r>
          </a:p>
          <a:p>
            <a:r>
              <a:rPr lang="nl-NL" baseline="0" dirty="0"/>
              <a:t>(~g \/ a)  /\ (g \/ b)</a:t>
            </a:r>
          </a:p>
          <a:p>
            <a:r>
              <a:rPr lang="nl-NL" baseline="0" dirty="0"/>
              <a:t>=</a:t>
            </a:r>
          </a:p>
          <a:p>
            <a:r>
              <a:rPr lang="nl-NL" baseline="0" dirty="0"/>
              <a:t>~gg  \/ ~gb \/ ga \/ ab</a:t>
            </a:r>
          </a:p>
          <a:p>
            <a:r>
              <a:rPr lang="nl-NL" baseline="0" dirty="0"/>
              <a:t>=</a:t>
            </a:r>
          </a:p>
          <a:p>
            <a:r>
              <a:rPr lang="nl-NL" baseline="0" dirty="0"/>
              <a:t>~gb \/ ga \/ ab</a:t>
            </a:r>
          </a:p>
          <a:p>
            <a:endParaRPr lang="nl-NL" baseline="0" dirty="0"/>
          </a:p>
          <a:p>
            <a:r>
              <a:rPr lang="nl-NL" baseline="0" dirty="0"/>
              <a:t>=  { obviously </a:t>
            </a:r>
            <a:r>
              <a:rPr lang="nl-NL" baseline="0" dirty="0">
                <a:sym typeface="Wingdings" pitchFamily="2" charset="2"/>
              </a:rPr>
              <a:t>&lt;== direction is ok. For ==&gt; direction, suppose ab holds; you have two cases g or ~g. Then its easy  }</a:t>
            </a:r>
            <a:endParaRPr lang="nl-NL" baseline="0" dirty="0"/>
          </a:p>
          <a:p>
            <a:endParaRPr lang="nl-NL" baseline="0" dirty="0"/>
          </a:p>
          <a:p>
            <a:r>
              <a:rPr lang="nl-NL" baseline="0" dirty="0"/>
              <a:t>~gb \/ ga</a:t>
            </a:r>
          </a:p>
          <a:p>
            <a:endParaRPr lang="nl-NL" dirty="0"/>
          </a:p>
        </p:txBody>
      </p:sp>
      <p:sp>
        <p:nvSpPr>
          <p:cNvPr id="532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2087F-3645-41FB-89C4-09011509A19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4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16D72-5497-4264-8886-3FD665F4A92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0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4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719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69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98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5632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31FE5-CA0A-4338-8281-26F640C7DC8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5632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31FE5-CA0A-4338-8281-26F640C7DC8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199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0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ℰ⟦Q⟧ (𝒮⟦</a:t>
            </a:r>
            <a:r>
              <a:rPr lang="en-US" i="1" dirty="0">
                <a:solidFill>
                  <a:srgbClr val="000000"/>
                </a:solidFill>
              </a:rPr>
              <a:t>S1 ; S2</a:t>
            </a:r>
            <a:r>
              <a:rPr lang="en-US" dirty="0"/>
              <a:t>⟧s)  =  ℰ⟦Q⟧ (𝒮⟦</a:t>
            </a:r>
            <a:r>
              <a:rPr lang="en-US" i="1" dirty="0">
                <a:solidFill>
                  <a:srgbClr val="000000"/>
                </a:solidFill>
              </a:rPr>
              <a:t>S2 </a:t>
            </a:r>
            <a:r>
              <a:rPr lang="en-US" dirty="0"/>
              <a:t>⟧</a:t>
            </a:r>
            <a:r>
              <a:rPr lang="en-US" i="1" baseline="0" dirty="0">
                <a:solidFill>
                  <a:srgbClr val="000000"/>
                </a:solidFill>
              </a:rPr>
              <a:t> </a:t>
            </a:r>
            <a:r>
              <a:rPr lang="en-US" i="0" baseline="0" dirty="0">
                <a:solidFill>
                  <a:srgbClr val="000000"/>
                </a:solidFill>
              </a:rPr>
              <a:t>(</a:t>
            </a:r>
            <a:r>
              <a:rPr lang="en-US" dirty="0"/>
              <a:t>𝒮 ⟦</a:t>
            </a:r>
            <a:r>
              <a:rPr lang="en-US" i="1" dirty="0">
                <a:solidFill>
                  <a:srgbClr val="000000"/>
                </a:solidFill>
              </a:rPr>
              <a:t>S1</a:t>
            </a:r>
            <a:r>
              <a:rPr lang="en-US" dirty="0"/>
              <a:t>⟧s)) </a:t>
            </a:r>
          </a:p>
          <a:p>
            <a:r>
              <a:rPr lang="en-US" dirty="0"/>
              <a:t>                                =</a:t>
            </a:r>
            <a:r>
              <a:rPr lang="en-US" baseline="0" dirty="0"/>
              <a:t>  { induction </a:t>
            </a:r>
            <a:r>
              <a:rPr lang="en-US" baseline="0" dirty="0" err="1"/>
              <a:t>hyp</a:t>
            </a:r>
            <a:r>
              <a:rPr lang="en-US" baseline="0" dirty="0"/>
              <a:t> }</a:t>
            </a:r>
            <a:br>
              <a:rPr lang="en-US" baseline="0" dirty="0"/>
            </a:br>
            <a:r>
              <a:rPr lang="en-US" baseline="0" dirty="0"/>
              <a:t>                                     </a:t>
            </a:r>
            <a:r>
              <a:rPr lang="en-US" dirty="0" err="1"/>
              <a:t>ℰ⟦wlp</a:t>
            </a:r>
            <a:r>
              <a:rPr lang="en-US" baseline="0" dirty="0"/>
              <a:t> </a:t>
            </a:r>
            <a:r>
              <a:rPr lang="en-US" i="1" dirty="0">
                <a:solidFill>
                  <a:srgbClr val="000000"/>
                </a:solidFill>
              </a:rPr>
              <a:t>S2 Q</a:t>
            </a:r>
            <a:r>
              <a:rPr lang="en-US" i="1" baseline="0" dirty="0">
                <a:solidFill>
                  <a:srgbClr val="000000"/>
                </a:solidFill>
              </a:rPr>
              <a:t> </a:t>
            </a:r>
            <a:r>
              <a:rPr lang="en-US" dirty="0"/>
              <a:t>⟧</a:t>
            </a:r>
            <a:r>
              <a:rPr lang="en-US" i="1" baseline="0" dirty="0">
                <a:solidFill>
                  <a:srgbClr val="000000"/>
                </a:solidFill>
              </a:rPr>
              <a:t> </a:t>
            </a:r>
            <a:r>
              <a:rPr lang="en-US" i="0" baseline="0" dirty="0">
                <a:solidFill>
                  <a:srgbClr val="000000"/>
                </a:solidFill>
              </a:rPr>
              <a:t>(</a:t>
            </a:r>
            <a:r>
              <a:rPr lang="en-US" dirty="0"/>
              <a:t>𝒮 ⟦</a:t>
            </a:r>
            <a:r>
              <a:rPr lang="en-US" i="1" dirty="0">
                <a:solidFill>
                  <a:srgbClr val="000000"/>
                </a:solidFill>
              </a:rPr>
              <a:t>S1</a:t>
            </a:r>
            <a:r>
              <a:rPr lang="en-US" dirty="0"/>
              <a:t>⟧s)) </a:t>
            </a:r>
          </a:p>
          <a:p>
            <a:endParaRPr lang="en-US" dirty="0"/>
          </a:p>
          <a:p>
            <a:r>
              <a:rPr lang="en-US" dirty="0"/>
              <a:t>                                =</a:t>
            </a:r>
            <a:r>
              <a:rPr lang="en-US" baseline="0" dirty="0"/>
              <a:t>  { induction </a:t>
            </a:r>
            <a:r>
              <a:rPr lang="en-US" baseline="0" dirty="0" err="1"/>
              <a:t>hyp</a:t>
            </a:r>
            <a:r>
              <a:rPr lang="en-US" baseline="0" dirty="0"/>
              <a:t> }</a:t>
            </a:r>
            <a:br>
              <a:rPr lang="en-US" baseline="0" dirty="0"/>
            </a:br>
            <a:r>
              <a:rPr lang="en-US" baseline="0" dirty="0"/>
              <a:t>                                     </a:t>
            </a:r>
            <a:r>
              <a:rPr lang="en-US" dirty="0" err="1"/>
              <a:t>ℰ⟦wlp</a:t>
            </a:r>
            <a:r>
              <a:rPr lang="en-US" dirty="0"/>
              <a:t> S1 (</a:t>
            </a:r>
            <a:r>
              <a:rPr lang="en-US" dirty="0" err="1"/>
              <a:t>wlp</a:t>
            </a:r>
            <a:r>
              <a:rPr lang="en-US" baseline="0" dirty="0"/>
              <a:t> </a:t>
            </a:r>
            <a:r>
              <a:rPr lang="en-US" i="1" dirty="0">
                <a:solidFill>
                  <a:srgbClr val="000000"/>
                </a:solidFill>
              </a:rPr>
              <a:t>S2 Q</a:t>
            </a:r>
            <a:r>
              <a:rPr lang="en-US" i="1" baseline="0" dirty="0">
                <a:solidFill>
                  <a:srgbClr val="000000"/>
                </a:solidFill>
              </a:rPr>
              <a:t> )</a:t>
            </a:r>
            <a:r>
              <a:rPr lang="en-US" dirty="0"/>
              <a:t>⟧</a:t>
            </a:r>
            <a:r>
              <a:rPr lang="en-US" i="1" baseline="0" dirty="0">
                <a:solidFill>
                  <a:srgbClr val="000000"/>
                </a:solidFill>
              </a:rPr>
              <a:t> </a:t>
            </a:r>
            <a:r>
              <a:rPr lang="en-US" dirty="0"/>
              <a:t>s</a:t>
            </a:r>
          </a:p>
          <a:p>
            <a:r>
              <a:rPr lang="en-US" baseline="0" dirty="0"/>
              <a:t>                                 =</a:t>
            </a:r>
            <a:r>
              <a:rPr lang="en-US" dirty="0"/>
              <a:t>   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               </a:t>
            </a:r>
            <a:r>
              <a:rPr lang="en-US" dirty="0" err="1"/>
              <a:t>ℰ⟦wlp</a:t>
            </a:r>
            <a:r>
              <a:rPr lang="en-US" dirty="0"/>
              <a:t> (S1 ;</a:t>
            </a:r>
            <a:r>
              <a:rPr lang="en-US" baseline="0" dirty="0"/>
              <a:t> </a:t>
            </a:r>
            <a:r>
              <a:rPr lang="en-US" i="1" dirty="0">
                <a:solidFill>
                  <a:srgbClr val="000000"/>
                </a:solidFill>
              </a:rPr>
              <a:t>S2 ) Q</a:t>
            </a:r>
            <a:r>
              <a:rPr lang="en-US" i="1" baseline="0" dirty="0">
                <a:solidFill>
                  <a:srgbClr val="000000"/>
                </a:solidFill>
              </a:rPr>
              <a:t> </a:t>
            </a:r>
            <a:r>
              <a:rPr lang="en-US" dirty="0"/>
              <a:t>⟧</a:t>
            </a:r>
            <a:r>
              <a:rPr lang="en-US" i="1" baseline="0" dirty="0">
                <a:solidFill>
                  <a:srgbClr val="000000"/>
                </a:solidFill>
              </a:rPr>
              <a:t> </a:t>
            </a:r>
            <a:r>
              <a:rPr lang="en-US" dirty="0"/>
              <a:t>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95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weakest =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/>
              <a:t>Mention the notation |-  O </a:t>
            </a:r>
            <a:r>
              <a:rPr lang="nl-NL">
                <a:sym typeface="Wingdings" pitchFamily="2" charset="2"/>
              </a:rPr>
              <a:t>==&gt; P used in the LN</a:t>
            </a:r>
            <a:endParaRPr lang="nl-NL"/>
          </a:p>
        </p:txBody>
      </p:sp>
      <p:sp>
        <p:nvSpPr>
          <p:cNvPr id="4403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0089E-6B69-453D-8092-3159F72786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5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= sup(A)</a:t>
            </a:r>
          </a:p>
          <a:p>
            <a:r>
              <a:rPr lang="en-US" dirty="0"/>
              <a:t>Bottom = </a:t>
            </a:r>
            <a:r>
              <a:rPr lang="en-US" dirty="0" err="1"/>
              <a:t>inf</a:t>
            </a:r>
            <a:r>
              <a:rPr lang="en-US" dirty="0"/>
              <a:t>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Pred</a:t>
            </a:r>
            <a:r>
              <a:rPr lang="en-US" baseline="0" dirty="0"/>
              <a:t> is thus = </a:t>
            </a:r>
            <a:r>
              <a:rPr lang="en-US" i="1" dirty="0" err="1">
                <a:sym typeface="Symbol"/>
              </a:rPr>
              <a:t>pow</a:t>
            </a:r>
            <a:r>
              <a:rPr lang="en-US" dirty="0">
                <a:sym typeface="Symbol"/>
              </a:rPr>
              <a:t>(),</a:t>
            </a:r>
            <a:r>
              <a:rPr lang="en-US" baseline="0" dirty="0">
                <a:sym typeface="Symbol"/>
              </a:rPr>
              <a:t> so t</a:t>
            </a:r>
            <a:r>
              <a:rPr lang="en-US" dirty="0"/>
              <a:t>he domain (</a:t>
            </a:r>
            <a:r>
              <a:rPr lang="en-US" i="1" dirty="0" err="1"/>
              <a:t>Pred</a:t>
            </a:r>
            <a:r>
              <a:rPr lang="en-US" i="1" dirty="0"/>
              <a:t> , </a:t>
            </a:r>
            <a:r>
              <a:rPr lang="en-US" dirty="0">
                <a:sym typeface="Symbol"/>
              </a:rPr>
              <a:t>) is also a complete</a:t>
            </a:r>
            <a:r>
              <a:rPr lang="en-US" baseline="0" dirty="0">
                <a:sym typeface="Symbol"/>
              </a:rPr>
              <a:t> lattice.</a:t>
            </a:r>
          </a:p>
          <a:p>
            <a:endParaRPr lang="en-US" baseline="0" dirty="0">
              <a:sym typeface="Symbol"/>
            </a:endParaRPr>
          </a:p>
          <a:p>
            <a:r>
              <a:rPr lang="en-US" baseline="0" dirty="0">
                <a:sym typeface="Symbol"/>
              </a:rPr>
              <a:t>See the above equation a W = f(W)</a:t>
            </a:r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8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  <a:r>
              <a:rPr lang="en-US" baseline="0" dirty="0"/>
              <a:t> that </a:t>
            </a:r>
            <a:r>
              <a:rPr lang="en-US" dirty="0">
                <a:sym typeface="Symbol"/>
              </a:rPr>
              <a:t> -continuous</a:t>
            </a:r>
            <a:r>
              <a:rPr lang="en-US" baseline="0" dirty="0">
                <a:sym typeface="Symbol"/>
              </a:rPr>
              <a:t> implies </a:t>
            </a:r>
            <a:r>
              <a:rPr lang="en-US" dirty="0">
                <a:sym typeface="Symbol"/>
              </a:rPr>
              <a:t>monotonic: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We</a:t>
            </a:r>
            <a:r>
              <a:rPr lang="en-US" baseline="0" dirty="0">
                <a:sym typeface="Symbol"/>
              </a:rPr>
              <a:t> have to prove that x ⊆</a:t>
            </a:r>
            <a:r>
              <a:rPr lang="en-US" dirty="0">
                <a:sym typeface="Symbol"/>
              </a:rPr>
              <a:t> y</a:t>
            </a:r>
            <a:r>
              <a:rPr lang="en-US" baseline="0" dirty="0">
                <a:sym typeface="Symbol"/>
              </a:rPr>
              <a:t> implies f(x) ⊆</a:t>
            </a:r>
            <a:r>
              <a:rPr lang="en-US" dirty="0">
                <a:sym typeface="Symbol"/>
              </a:rPr>
              <a:t> f(y).</a:t>
            </a:r>
          </a:p>
          <a:p>
            <a:endParaRPr lang="en-US" dirty="0">
              <a:sym typeface="Symbol"/>
            </a:endParaRPr>
          </a:p>
          <a:p>
            <a:r>
              <a:rPr lang="en-US" baseline="0" dirty="0">
                <a:sym typeface="Symbol"/>
              </a:rPr>
              <a:t>    f(x)</a:t>
            </a:r>
          </a:p>
          <a:p>
            <a:r>
              <a:rPr lang="en-US" baseline="0" dirty="0">
                <a:sym typeface="Symbol"/>
              </a:rPr>
              <a:t>=  // because x ⊆</a:t>
            </a:r>
            <a:r>
              <a:rPr lang="en-US" dirty="0">
                <a:sym typeface="Symbol"/>
              </a:rPr>
              <a:t> y</a:t>
            </a:r>
            <a:r>
              <a:rPr lang="en-US" baseline="0" dirty="0">
                <a:sym typeface="Symbol"/>
              </a:rPr>
              <a:t> , then </a:t>
            </a:r>
            <a:r>
              <a:rPr lang="en-US" baseline="0" dirty="0" err="1">
                <a:sym typeface="Symbol"/>
              </a:rPr>
              <a:t>x</a:t>
            </a:r>
            <a:r>
              <a:rPr lang="en-US" dirty="0" err="1">
                <a:sym typeface="Symbol"/>
              </a:rPr>
              <a:t></a:t>
            </a:r>
            <a:r>
              <a:rPr lang="en-US" baseline="0" dirty="0" err="1">
                <a:sym typeface="Symbol"/>
              </a:rPr>
              <a:t>y</a:t>
            </a:r>
            <a:r>
              <a:rPr lang="en-US" baseline="0" dirty="0">
                <a:sym typeface="Symbol"/>
              </a:rPr>
              <a:t> = x</a:t>
            </a:r>
            <a:br>
              <a:rPr lang="en-US" baseline="0" dirty="0">
                <a:sym typeface="Symbol"/>
              </a:rPr>
            </a:br>
            <a:r>
              <a:rPr lang="en-US" baseline="0" dirty="0">
                <a:sym typeface="Symbol"/>
              </a:rPr>
              <a:t>   f (</a:t>
            </a:r>
            <a:r>
              <a:rPr lang="en-US" baseline="0" dirty="0" err="1">
                <a:sym typeface="Symbol"/>
              </a:rPr>
              <a:t>x</a:t>
            </a:r>
            <a:r>
              <a:rPr lang="en-US" dirty="0" err="1">
                <a:sym typeface="Symbol"/>
              </a:rPr>
              <a:t></a:t>
            </a:r>
            <a:r>
              <a:rPr lang="en-US" baseline="0" dirty="0" err="1">
                <a:sym typeface="Symbol"/>
              </a:rPr>
              <a:t>y</a:t>
            </a:r>
            <a:r>
              <a:rPr lang="en-US" baseline="0" dirty="0"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Symbol"/>
              </a:rPr>
              <a:t>=  //  </a:t>
            </a:r>
            <a:r>
              <a:rPr lang="en-US" baseline="0" dirty="0" err="1">
                <a:sym typeface="Symbol"/>
              </a:rPr>
              <a:t>continous</a:t>
            </a:r>
            <a:endParaRPr lang="en-US" baseline="0" dirty="0">
              <a:sym typeface="Symbol"/>
            </a:endParaRPr>
          </a:p>
          <a:p>
            <a:r>
              <a:rPr lang="en-US" baseline="0" dirty="0">
                <a:sym typeface="Symbol"/>
              </a:rPr>
              <a:t>   f(x) </a:t>
            </a:r>
            <a:r>
              <a:rPr lang="en-US" dirty="0">
                <a:sym typeface="Symbol"/>
              </a:rPr>
              <a:t></a:t>
            </a:r>
            <a:r>
              <a:rPr lang="en-US" baseline="0" dirty="0">
                <a:sym typeface="Symbol"/>
              </a:rPr>
              <a:t> f(y)</a:t>
            </a:r>
          </a:p>
          <a:p>
            <a:r>
              <a:rPr lang="en-US" baseline="0" dirty="0">
                <a:sym typeface="Symbol"/>
              </a:rPr>
              <a:t>⊆</a:t>
            </a:r>
          </a:p>
          <a:p>
            <a:r>
              <a:rPr lang="en-US" baseline="0" dirty="0">
                <a:sym typeface="Symbol"/>
              </a:rPr>
              <a:t>   f(y)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82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Proof</a:t>
            </a:r>
            <a:r>
              <a:rPr lang="en-US" baseline="0" dirty="0"/>
              <a:t> (using A for </a:t>
            </a:r>
            <a:r>
              <a:rPr lang="en-US" dirty="0"/>
              <a:t>∑)</a:t>
            </a:r>
          </a:p>
          <a:p>
            <a:endParaRPr lang="en-US" dirty="0"/>
          </a:p>
          <a:p>
            <a:r>
              <a:rPr lang="en-US" dirty="0"/>
              <a:t>(1) prove that </a:t>
            </a:r>
            <a:r>
              <a:rPr lang="en-US" dirty="0">
                <a:sym typeface="Symbol"/>
              </a:rPr>
              <a:t>{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 is a fix point.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 ({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}) </a:t>
            </a:r>
          </a:p>
          <a:p>
            <a:r>
              <a:rPr lang="en-US" dirty="0">
                <a:sym typeface="Symbol"/>
              </a:rPr>
              <a:t>=</a:t>
            </a:r>
            <a:r>
              <a:rPr lang="en-US" baseline="0" dirty="0">
                <a:sym typeface="Symbol"/>
              </a:rPr>
              <a:t> // </a:t>
            </a:r>
            <a:r>
              <a:rPr lang="en-US" dirty="0">
                <a:sym typeface="Symbol"/>
              </a:rPr>
              <a:t>-continuous</a:t>
            </a:r>
          </a:p>
          <a:p>
            <a:r>
              <a:rPr lang="en-US" dirty="0">
                <a:sym typeface="Symbol"/>
              </a:rPr>
              <a:t>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k+1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</a:t>
            </a:r>
          </a:p>
          <a:p>
            <a:r>
              <a:rPr lang="en-US" dirty="0">
                <a:sym typeface="Symbol"/>
              </a:rPr>
              <a:t>= // A is</a:t>
            </a:r>
            <a:r>
              <a:rPr lang="en-US" baseline="0" dirty="0">
                <a:sym typeface="Symbol"/>
              </a:rPr>
              <a:t> superset of all</a:t>
            </a:r>
            <a:endParaRPr lang="en-US" dirty="0">
              <a:sym typeface="Symbol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/>
              </a:rPr>
              <a:t>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k+1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  { A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/>
              </a:rPr>
              <a:t>=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/>
              </a:rPr>
              <a:t>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k+1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  { f^0(A) 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Symbol"/>
              </a:rPr>
              <a:t>=</a:t>
            </a:r>
          </a:p>
          <a:p>
            <a:r>
              <a:rPr lang="en-US" dirty="0">
                <a:sym typeface="Symbol"/>
              </a:rPr>
              <a:t>{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</a:t>
            </a:r>
          </a:p>
          <a:p>
            <a:endParaRPr lang="en-US" dirty="0">
              <a:sym typeface="Symbol"/>
            </a:endParaRPr>
          </a:p>
          <a:p>
            <a:endParaRPr lang="en-US" dirty="0">
              <a:sym typeface="Symbol"/>
            </a:endParaRPr>
          </a:p>
          <a:p>
            <a:pPr marL="228600" indent="-228600">
              <a:buAutoNum type="arabicParenBoth" startAt="2"/>
            </a:pPr>
            <a:r>
              <a:rPr lang="en-US" dirty="0">
                <a:sym typeface="Symbol"/>
              </a:rPr>
              <a:t>Prove that it is</a:t>
            </a:r>
            <a:r>
              <a:rPr lang="en-US" baseline="0" dirty="0">
                <a:sym typeface="Symbol"/>
              </a:rPr>
              <a:t> the largest fix point. Suppose x is a fix point, so x = f(x). We want to prove that x ⊆</a:t>
            </a:r>
            <a:r>
              <a:rPr lang="en-US" b="0" baseline="0" dirty="0">
                <a:sym typeface="Symbol"/>
              </a:rPr>
              <a:t>𝛂, where 𝛂 = </a:t>
            </a:r>
            <a:r>
              <a:rPr lang="en-US" dirty="0">
                <a:sym typeface="Symbol"/>
              </a:rPr>
              <a:t>{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}.</a:t>
            </a:r>
            <a:r>
              <a:rPr lang="en-US" baseline="0" dirty="0"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b="0" baseline="0" dirty="0">
                <a:sym typeface="Symbol"/>
              </a:rPr>
              <a:t>Since 𝛂 is thus the greatest lower bound of all those </a:t>
            </a:r>
            <a:r>
              <a:rPr lang="en-US" b="0" baseline="0" dirty="0" err="1">
                <a:sym typeface="Symbol"/>
              </a:rPr>
              <a:t>f^k</a:t>
            </a:r>
            <a:r>
              <a:rPr lang="en-US" b="0" baseline="0" dirty="0">
                <a:sym typeface="Symbol"/>
              </a:rPr>
              <a:t>(A), it is sufficient to prove that x </a:t>
            </a:r>
            <a:r>
              <a:rPr lang="en-US" baseline="0" dirty="0">
                <a:sym typeface="Symbol"/>
              </a:rPr>
              <a:t>⊆</a:t>
            </a:r>
            <a:r>
              <a:rPr lang="en-US" baseline="0" dirty="0" err="1">
                <a:sym typeface="Symbol"/>
              </a:rPr>
              <a:t>f^k</a:t>
            </a:r>
            <a:r>
              <a:rPr lang="en-US" baseline="0" dirty="0">
                <a:sym typeface="Symbol"/>
              </a:rPr>
              <a:t>(A), for any k.</a:t>
            </a:r>
          </a:p>
          <a:p>
            <a:pPr marL="0" indent="0">
              <a:buNone/>
            </a:pPr>
            <a:r>
              <a:rPr lang="en-US" i="0" dirty="0">
                <a:sym typeface="Symbol"/>
              </a:rPr>
              <a:t>This can easily be shown</a:t>
            </a:r>
            <a:r>
              <a:rPr lang="en-US" i="0" baseline="0" dirty="0">
                <a:sym typeface="Symbol"/>
              </a:rPr>
              <a:t> by induction. The base case: </a:t>
            </a:r>
            <a:r>
              <a:rPr lang="en-US" baseline="0" dirty="0">
                <a:sym typeface="Symbol"/>
              </a:rPr>
              <a:t>x  </a:t>
            </a:r>
            <a:r>
              <a:rPr lang="en-US" i="1" dirty="0">
                <a:sym typeface="Symbol"/>
              </a:rPr>
              <a:t>f </a:t>
            </a:r>
            <a:r>
              <a:rPr lang="en-US" i="0" baseline="30000" dirty="0">
                <a:sym typeface="Symbol"/>
              </a:rPr>
              <a:t>0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i="0" dirty="0">
                <a:sym typeface="Symbol"/>
              </a:rPr>
              <a:t>) is obvious.  Now suppose:</a:t>
            </a:r>
          </a:p>
          <a:p>
            <a:pPr marL="228600" indent="-228600">
              <a:buNone/>
            </a:pPr>
            <a:endParaRPr lang="en-US" i="0" dirty="0">
              <a:sym typeface="Symbol"/>
            </a:endParaRPr>
          </a:p>
          <a:p>
            <a:pPr marL="228600" indent="-228600">
              <a:buNone/>
            </a:pPr>
            <a:r>
              <a:rPr lang="en-US" i="0" dirty="0"/>
              <a:t>    </a:t>
            </a:r>
            <a:r>
              <a:rPr lang="en-US" i="0" baseline="0" dirty="0">
                <a:sym typeface="Symbol"/>
              </a:rPr>
              <a:t> </a:t>
            </a:r>
            <a:r>
              <a:rPr lang="en-US" baseline="0" dirty="0">
                <a:sym typeface="Symbol"/>
              </a:rPr>
              <a:t>x  </a:t>
            </a:r>
            <a:r>
              <a:rPr lang="en-US" i="1" dirty="0">
                <a:sym typeface="Symbol"/>
              </a:rPr>
              <a:t>f </a:t>
            </a:r>
            <a:r>
              <a:rPr lang="en-US" i="0" baseline="30000" dirty="0">
                <a:sym typeface="Symbol"/>
              </a:rPr>
              <a:t>n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i="0" dirty="0">
                <a:sym typeface="Symbol"/>
              </a:rPr>
              <a:t>) </a:t>
            </a:r>
          </a:p>
          <a:p>
            <a:pPr marL="228600" indent="-228600">
              <a:buNone/>
            </a:pPr>
            <a:endParaRPr lang="en-US" i="0" dirty="0">
              <a:sym typeface="Symbol"/>
            </a:endParaRPr>
          </a:p>
          <a:p>
            <a:pPr marL="228600" indent="-228600">
              <a:buNone/>
            </a:pPr>
            <a:r>
              <a:rPr lang="en-US" i="0" dirty="0">
                <a:sym typeface="Symbol"/>
              </a:rPr>
              <a:t>==&gt; </a:t>
            </a:r>
            <a:r>
              <a:rPr lang="en-US" i="0" baseline="0" dirty="0">
                <a:sym typeface="Symbol"/>
              </a:rPr>
              <a:t> // </a:t>
            </a:r>
            <a:r>
              <a:rPr lang="en-US" i="0" baseline="0" dirty="0" err="1">
                <a:sym typeface="Symbol"/>
              </a:rPr>
              <a:t>monotonicity</a:t>
            </a:r>
            <a:r>
              <a:rPr lang="en-US" i="0" baseline="0" dirty="0">
                <a:sym typeface="Symbol"/>
              </a:rPr>
              <a:t> of f</a:t>
            </a:r>
            <a:br>
              <a:rPr lang="en-US" i="0" baseline="0" dirty="0">
                <a:sym typeface="Symbol"/>
              </a:rPr>
            </a:br>
            <a:r>
              <a:rPr lang="en-US" i="0" baseline="0" dirty="0">
                <a:sym typeface="Symbol"/>
              </a:rPr>
              <a:t> f(</a:t>
            </a:r>
            <a:r>
              <a:rPr lang="en-US" baseline="0" dirty="0">
                <a:sym typeface="Symbol"/>
              </a:rPr>
              <a:t>x)  </a:t>
            </a:r>
            <a:r>
              <a:rPr lang="en-US" i="1" dirty="0">
                <a:sym typeface="Symbol"/>
              </a:rPr>
              <a:t>f </a:t>
            </a:r>
            <a:r>
              <a:rPr lang="en-US" i="0" baseline="30000" dirty="0">
                <a:sym typeface="Symbol"/>
              </a:rPr>
              <a:t>n+1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i="0" dirty="0">
                <a:sym typeface="Symbol"/>
              </a:rPr>
              <a:t>)</a:t>
            </a:r>
          </a:p>
          <a:p>
            <a:pPr marL="228600" indent="-228600">
              <a:buNone/>
            </a:pPr>
            <a:r>
              <a:rPr lang="en-US" i="0" dirty="0">
                <a:sym typeface="Symbol"/>
              </a:rPr>
              <a:t>==&gt; // f(x)</a:t>
            </a:r>
            <a:r>
              <a:rPr lang="en-US" i="0" baseline="0" dirty="0">
                <a:sym typeface="Symbol"/>
              </a:rPr>
              <a:t> = x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>
                <a:sym typeface="Symbol"/>
              </a:rPr>
              <a:t>     </a:t>
            </a:r>
            <a:r>
              <a:rPr lang="en-US" baseline="0" dirty="0">
                <a:sym typeface="Symbol"/>
              </a:rPr>
              <a:t>x  </a:t>
            </a:r>
            <a:r>
              <a:rPr lang="en-US" i="1" dirty="0">
                <a:sym typeface="Symbol"/>
              </a:rPr>
              <a:t>f </a:t>
            </a:r>
            <a:r>
              <a:rPr lang="en-US" i="0" baseline="30000" dirty="0">
                <a:sym typeface="Symbol"/>
              </a:rPr>
              <a:t>n+1</a:t>
            </a:r>
            <a:r>
              <a:rPr lang="en-US" dirty="0">
                <a:sym typeface="Symbol"/>
              </a:rPr>
              <a:t> (</a:t>
            </a:r>
            <a:r>
              <a:rPr lang="en-US" i="1" dirty="0">
                <a:sym typeface="Symbol"/>
              </a:rPr>
              <a:t>A</a:t>
            </a:r>
            <a:r>
              <a:rPr lang="en-US" i="0" dirty="0">
                <a:sym typeface="Symbol"/>
              </a:rPr>
              <a:t>)</a:t>
            </a:r>
          </a:p>
          <a:p>
            <a:pPr marL="228600" indent="-228600">
              <a:buNone/>
            </a:pPr>
            <a:r>
              <a:rPr lang="en-US" i="0" dirty="0">
                <a:sym typeface="Symbol"/>
              </a:rPr>
              <a:t> 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5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3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32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6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Recall, </a:t>
            </a:r>
            <a:r>
              <a:rPr lang="en-US" dirty="0" err="1"/>
              <a:t>wlp</a:t>
            </a:r>
            <a:r>
              <a:rPr lang="en-US" dirty="0"/>
              <a:t> is sound if:  P </a:t>
            </a:r>
            <a:r>
              <a:rPr lang="en-US" dirty="0">
                <a:sym typeface="Wingdings"/>
              </a:rPr>
              <a:t>==&gt;</a:t>
            </a:r>
            <a:r>
              <a:rPr lang="en-US" baseline="0" dirty="0">
                <a:sym typeface="Wingdings"/>
              </a:rPr>
              <a:t> </a:t>
            </a:r>
            <a:r>
              <a:rPr lang="en-US" baseline="0" dirty="0" err="1">
                <a:sym typeface="Wingdings"/>
              </a:rPr>
              <a:t>wlp</a:t>
            </a:r>
            <a:r>
              <a:rPr lang="en-US" baseline="0" dirty="0">
                <a:sym typeface="Wingdings"/>
              </a:rPr>
              <a:t> S Q  implies {P} S {Q} is also valid. </a:t>
            </a:r>
            <a:br>
              <a:rPr lang="en-US" baseline="0" dirty="0">
                <a:sym typeface="Wingdings"/>
              </a:rPr>
            </a:br>
            <a:br>
              <a:rPr lang="en-US" baseline="0" dirty="0">
                <a:sym typeface="Wingdings"/>
              </a:rPr>
            </a:br>
            <a:r>
              <a:rPr lang="en-US" baseline="0" dirty="0">
                <a:sym typeface="Wingdings"/>
              </a:rPr>
              <a:t>Whereas a complete </a:t>
            </a:r>
            <a:r>
              <a:rPr lang="en-US" baseline="0" dirty="0" err="1">
                <a:sym typeface="Wingdings"/>
              </a:rPr>
              <a:t>wlp</a:t>
            </a:r>
            <a:r>
              <a:rPr lang="en-US" baseline="0" dirty="0">
                <a:sym typeface="Wingdings"/>
              </a:rPr>
              <a:t> means:  if {P} S {Q} then P ==&gt; </a:t>
            </a:r>
            <a:r>
              <a:rPr lang="en-US" baseline="0" dirty="0" err="1">
                <a:sym typeface="Wingdings"/>
              </a:rPr>
              <a:t>wlp</a:t>
            </a:r>
            <a:r>
              <a:rPr lang="en-US" baseline="0" dirty="0">
                <a:sym typeface="Wingdings"/>
              </a:rPr>
              <a:t> S Q. </a:t>
            </a:r>
          </a:p>
          <a:p>
            <a:r>
              <a:rPr lang="en-US" baseline="0" dirty="0">
                <a:sym typeface="Wingdings"/>
              </a:rPr>
              <a:t>So, in this case knowing that P ==&gt; </a:t>
            </a:r>
            <a:r>
              <a:rPr lang="en-US" baseline="0" dirty="0" err="1">
                <a:sym typeface="Wingdings"/>
              </a:rPr>
              <a:t>wlp</a:t>
            </a:r>
            <a:r>
              <a:rPr lang="en-US" baseline="0" dirty="0">
                <a:sym typeface="Wingdings"/>
              </a:rPr>
              <a:t> S Q does not tell us anything about the validity</a:t>
            </a:r>
          </a:p>
          <a:p>
            <a:r>
              <a:rPr lang="en-US" baseline="0" dirty="0">
                <a:sym typeface="Wingdings"/>
              </a:rPr>
              <a:t>of {P} S {Q}. HOWEVER, by contraposition, if P ==&gt; </a:t>
            </a:r>
            <a:r>
              <a:rPr lang="en-US" baseline="0" dirty="0" err="1">
                <a:sym typeface="Wingdings"/>
              </a:rPr>
              <a:t>wlp</a:t>
            </a:r>
            <a:r>
              <a:rPr lang="en-US" baseline="0" dirty="0">
                <a:sym typeface="Wingdings"/>
              </a:rPr>
              <a:t> S Q turns out to be</a:t>
            </a:r>
          </a:p>
          <a:p>
            <a:r>
              <a:rPr lang="en-US" baseline="0" dirty="0">
                <a:sym typeface="Wingdings"/>
              </a:rPr>
              <a:t>invalid, then {P} S {Q} is not valid either. In other words, a bug found using an</a:t>
            </a:r>
          </a:p>
          <a:p>
            <a:r>
              <a:rPr lang="en-US" baseline="0" dirty="0">
                <a:sym typeface="Wingdings"/>
              </a:rPr>
              <a:t>incomplete </a:t>
            </a:r>
            <a:r>
              <a:rPr lang="en-US" baseline="0" dirty="0" err="1">
                <a:sym typeface="Wingdings"/>
              </a:rPr>
              <a:t>wlp</a:t>
            </a:r>
            <a:r>
              <a:rPr lang="en-US" baseline="0" dirty="0">
                <a:sym typeface="Wingdings"/>
              </a:rPr>
              <a:t> would be a real bug.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72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y&gt;0 </a:t>
            </a:r>
            <a:br>
              <a:rPr lang="en-US" dirty="0"/>
            </a:br>
            <a:r>
              <a:rPr lang="en-US" dirty="0"/>
              <a:t>    then y := y-1 ; if y&gt;0 </a:t>
            </a:r>
            <a:br>
              <a:rPr lang="en-US" dirty="0"/>
            </a:br>
            <a:r>
              <a:rPr lang="en-US" dirty="0"/>
              <a:t>                             then y := y-1 ; assume y&lt;=0</a:t>
            </a:r>
            <a:br>
              <a:rPr lang="en-US" dirty="0"/>
            </a:br>
            <a:r>
              <a:rPr lang="en-US" dirty="0"/>
              <a:t>                             else skip</a:t>
            </a:r>
            <a:br>
              <a:rPr lang="en-US" dirty="0"/>
            </a:br>
            <a:r>
              <a:rPr lang="en-US" dirty="0"/>
              <a:t>    else skip</a:t>
            </a:r>
            <a:br>
              <a:rPr lang="en-US" dirty="0"/>
            </a:br>
            <a:r>
              <a:rPr lang="en-US" dirty="0"/>
              <a:t>{ y = 0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WLP = (y=0) \/ (y=1) \/ (y&gt;=2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9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example should result in (</a:t>
            </a:r>
            <a:r>
              <a:rPr lang="en-US" dirty="0" err="1"/>
              <a:t>Forall</a:t>
            </a:r>
            <a:r>
              <a:rPr lang="en-US" dirty="0"/>
              <a:t> x’ :: x = y+1) which is equivalent to</a:t>
            </a:r>
            <a:r>
              <a:rPr lang="en-US" baseline="0" dirty="0"/>
              <a:t> just x=y+1.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 example should</a:t>
            </a:r>
            <a:r>
              <a:rPr lang="en-US" baseline="0" dirty="0"/>
              <a:t> result in (</a:t>
            </a:r>
            <a:r>
              <a:rPr lang="en-US" baseline="0" dirty="0" err="1"/>
              <a:t>Forall</a:t>
            </a:r>
            <a:r>
              <a:rPr lang="en-US" baseline="0" dirty="0"/>
              <a:t> x’ : x’&gt;0 : x = </a:t>
            </a:r>
            <a:r>
              <a:rPr lang="en-US" baseline="0" dirty="0" err="1"/>
              <a:t>y+x</a:t>
            </a:r>
            <a:r>
              <a:rPr lang="en-US" baseline="0" dirty="0"/>
              <a:t>’)  which is not a </a:t>
            </a:r>
            <a:r>
              <a:rPr lang="en-US" baseline="0" dirty="0" err="1"/>
              <a:t>satisfiable</a:t>
            </a:r>
            <a:r>
              <a:rPr lang="en-US" baseline="0" dirty="0"/>
              <a:t> formula.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dirty="0" err="1"/>
              <a:t>Explain</a:t>
            </a:r>
            <a:r>
              <a:rPr lang="nl-NL" dirty="0"/>
              <a:t> SEQ; </a:t>
            </a:r>
            <a:r>
              <a:rPr lang="nl-NL" dirty="0" err="1"/>
              <a:t>only</a:t>
            </a:r>
            <a:r>
              <a:rPr lang="nl-NL" baseline="0" dirty="0"/>
              <a:t> </a:t>
            </a:r>
            <a:r>
              <a:rPr lang="nl-NL" baseline="0" dirty="0" err="1"/>
              <a:t>briefly</a:t>
            </a:r>
            <a:r>
              <a:rPr lang="nl-NL" baseline="0" dirty="0"/>
              <a:t> IF</a:t>
            </a:r>
            <a:endParaRPr lang="nl-NL" dirty="0"/>
          </a:p>
        </p:txBody>
      </p:sp>
      <p:sp>
        <p:nvSpPr>
          <p:cNvPr id="4506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358A84-80B8-4A69-BAD9-ADDBF9DA3F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99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(x=y)</a:t>
            </a:r>
            <a:r>
              <a:rPr lang="en-US" baseline="0" dirty="0"/>
              <a:t> [</a:t>
            </a:r>
            <a:r>
              <a:rPr lang="en-US" baseline="0" dirty="0" err="1"/>
              <a:t>y,x+y</a:t>
            </a:r>
            <a:r>
              <a:rPr lang="en-US" baseline="0" dirty="0"/>
              <a:t> / </a:t>
            </a:r>
            <a:r>
              <a:rPr lang="en-US" baseline="0" dirty="0" err="1"/>
              <a:t>x,y</a:t>
            </a:r>
            <a:r>
              <a:rPr lang="en-US" baseline="0" dirty="0"/>
              <a:t>] </a:t>
            </a:r>
            <a:r>
              <a:rPr lang="en-US" baseline="0" dirty="0">
                <a:sym typeface="Wingdings"/>
              </a:rPr>
              <a:t> y=</a:t>
            </a:r>
            <a:r>
              <a:rPr lang="en-US" baseline="0" dirty="0" err="1">
                <a:sym typeface="Wingdings"/>
              </a:rPr>
              <a:t>x+y</a:t>
            </a:r>
            <a:endParaRPr lang="en-US" baseline="0" dirty="0">
              <a:sym typeface="Wingdings"/>
            </a:endParaRPr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(x=y)</a:t>
            </a:r>
            <a:r>
              <a:rPr lang="en-US" baseline="0" dirty="0"/>
              <a:t> [y/x][</a:t>
            </a:r>
            <a:r>
              <a:rPr lang="en-US" baseline="0" dirty="0" err="1"/>
              <a:t>x+y</a:t>
            </a:r>
            <a:r>
              <a:rPr lang="en-US" baseline="0" dirty="0"/>
              <a:t>/y] </a:t>
            </a:r>
            <a:r>
              <a:rPr lang="en-US" baseline="0" dirty="0">
                <a:sym typeface="Wingdings"/>
              </a:rPr>
              <a:t> </a:t>
            </a:r>
            <a:r>
              <a:rPr lang="en-US" baseline="0" dirty="0" err="1">
                <a:sym typeface="Wingdings"/>
              </a:rPr>
              <a:t>x+y</a:t>
            </a:r>
            <a:r>
              <a:rPr lang="en-US" baseline="0" dirty="0">
                <a:sym typeface="Wingdings"/>
              </a:rPr>
              <a:t>=</a:t>
            </a:r>
            <a:r>
              <a:rPr lang="en-US" baseline="0" dirty="0" err="1">
                <a:sym typeface="Wingdings"/>
              </a:rPr>
              <a:t>x+y</a:t>
            </a:r>
            <a:endParaRPr lang="en-US" baseline="0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:= </a:t>
            </a:r>
            <a:r>
              <a:rPr lang="en-US" baseline="0" dirty="0" err="1"/>
              <a:t>inc</a:t>
            </a:r>
            <a:r>
              <a:rPr lang="en-US" baseline="0" dirty="0"/>
              <a:t>(x)  </a:t>
            </a:r>
          </a:p>
          <a:p>
            <a:pPr marL="171450" indent="-171450">
              <a:buFont typeface="Wingdings" charset="2"/>
              <a:buChar char="à"/>
            </a:pPr>
            <a:r>
              <a:rPr lang="en-US" baseline="0" dirty="0">
                <a:sym typeface="Wingdings"/>
              </a:rPr>
              <a:t>transformer to  </a:t>
            </a:r>
            <a:r>
              <a:rPr lang="en-US" baseline="0" dirty="0" err="1">
                <a:sym typeface="Wingdings"/>
              </a:rPr>
              <a:t>var</a:t>
            </a:r>
            <a:r>
              <a:rPr lang="en-US" baseline="0" dirty="0">
                <a:sym typeface="Wingdings"/>
              </a:rPr>
              <a:t> x’ , r in x’:=x ; r:=x’+1 ; x:=r end  </a:t>
            </a:r>
          </a:p>
          <a:p>
            <a:pPr marL="171450" indent="-171450">
              <a:buFont typeface="Wingdings" charset="2"/>
              <a:buChar char="à"/>
            </a:pPr>
            <a:r>
              <a:rPr lang="en-US" baseline="0" dirty="0" err="1">
                <a:sym typeface="Wingdings"/>
              </a:rPr>
              <a:t>wlp</a:t>
            </a:r>
            <a:r>
              <a:rPr lang="en-US" baseline="0" dirty="0">
                <a:sym typeface="Wingdings"/>
              </a:rPr>
              <a:t> (...)  x&gt;1</a:t>
            </a:r>
            <a:br>
              <a:rPr lang="en-US" baseline="0" dirty="0">
                <a:sym typeface="Wingdings"/>
              </a:rPr>
            </a:br>
            <a:r>
              <a:rPr lang="en-US" baseline="0" dirty="0">
                <a:sym typeface="Wingdings"/>
              </a:rPr>
              <a:t>=</a:t>
            </a:r>
            <a:br>
              <a:rPr lang="en-US" baseline="0" dirty="0">
                <a:sym typeface="Wingdings"/>
              </a:rPr>
            </a:br>
            <a:r>
              <a:rPr lang="en-US" baseline="0" dirty="0">
                <a:sym typeface="Wingdings"/>
              </a:rPr>
              <a:t>(</a:t>
            </a:r>
            <a:r>
              <a:rPr lang="en-US" baseline="0" dirty="0" err="1">
                <a:sym typeface="Wingdings"/>
              </a:rPr>
              <a:t>forall</a:t>
            </a:r>
            <a:r>
              <a:rPr lang="en-US" baseline="0" dirty="0">
                <a:sym typeface="Wingdings"/>
              </a:rPr>
              <a:t> x’ :: x+1&gt;1)</a:t>
            </a:r>
            <a:br>
              <a:rPr lang="en-US" baseline="0" dirty="0">
                <a:sym typeface="Wingdings"/>
              </a:rPr>
            </a:br>
            <a:r>
              <a:rPr lang="en-US" baseline="0" dirty="0">
                <a:sym typeface="Wingdings"/>
              </a:rPr>
              <a:t>=</a:t>
            </a:r>
            <a:br>
              <a:rPr lang="en-US" baseline="0" dirty="0">
                <a:sym typeface="Wingdings"/>
              </a:rPr>
            </a:br>
            <a:r>
              <a:rPr lang="en-US" baseline="0" dirty="0">
                <a:sym typeface="Wingdings"/>
              </a:rPr>
              <a:t>x+1 &gt;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64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sym typeface="Symbol"/>
              </a:rPr>
              <a:t>wlp</a:t>
            </a:r>
            <a:r>
              <a:rPr lang="en-US" dirty="0">
                <a:sym typeface="Symbol"/>
              </a:rPr>
              <a:t>  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:= </a:t>
            </a:r>
            <a:r>
              <a:rPr lang="en-US" i="1" dirty="0">
                <a:sym typeface="Symbol"/>
              </a:rPr>
              <a:t>drop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))   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&lt;7)  </a:t>
            </a:r>
            <a:br>
              <a:rPr lang="en-US" dirty="0">
                <a:sym typeface="Symbol"/>
              </a:rPr>
            </a:b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= </a:t>
            </a:r>
          </a:p>
          <a:p>
            <a:r>
              <a:rPr lang="en-US" dirty="0" err="1">
                <a:sym typeface="Symbol"/>
              </a:rPr>
              <a:t>wlp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var</a:t>
            </a:r>
            <a:r>
              <a:rPr lang="en-US" dirty="0">
                <a:sym typeface="Symbol"/>
              </a:rPr>
              <a:t> </a:t>
            </a:r>
            <a:r>
              <a:rPr lang="en-US" dirty="0" err="1">
                <a:sym typeface="Symbol"/>
              </a:rPr>
              <a:t>x’,r</a:t>
            </a:r>
            <a:r>
              <a:rPr lang="en-US" dirty="0">
                <a:sym typeface="Symbol"/>
              </a:rPr>
              <a:t> in x’ := x</a:t>
            </a:r>
            <a:r>
              <a:rPr lang="en-US" baseline="0" dirty="0">
                <a:sym typeface="Symbol"/>
              </a:rPr>
              <a:t> ; assert x’&gt;0 ; assume r&lt;x’ ; x := r)  x&lt;7</a:t>
            </a:r>
          </a:p>
          <a:p>
            <a:r>
              <a:rPr lang="en-US" baseline="0" dirty="0">
                <a:sym typeface="Symbol"/>
              </a:rPr>
              <a:t>=</a:t>
            </a:r>
          </a:p>
          <a:p>
            <a:r>
              <a:rPr lang="en-US" baseline="0" dirty="0">
                <a:sym typeface="Symbol"/>
              </a:rPr>
              <a:t>(</a:t>
            </a:r>
            <a:r>
              <a:rPr lang="en-US" baseline="0" dirty="0" err="1">
                <a:sym typeface="Symbol"/>
              </a:rPr>
              <a:t>Forall</a:t>
            </a:r>
            <a:r>
              <a:rPr lang="en-US" baseline="0" dirty="0">
                <a:sym typeface="Symbol"/>
              </a:rPr>
              <a:t> r :: x&gt;0 /\ (r&lt;x  =&gt; r&lt;7))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4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135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endParaRPr lang="en-US" dirty="0"/>
          </a:p>
          <a:p>
            <a:r>
              <a:rPr lang="en-US" dirty="0"/>
              <a:t>(1) </a:t>
            </a:r>
          </a:p>
          <a:p>
            <a:r>
              <a:rPr lang="en-US" dirty="0" err="1"/>
              <a:t>wlp</a:t>
            </a:r>
            <a:r>
              <a:rPr lang="en-US" baseline="0" dirty="0"/>
              <a:t> skip ; skip  (x=0) </a:t>
            </a:r>
          </a:p>
          <a:p>
            <a:r>
              <a:rPr lang="en-US" baseline="0" dirty="0"/>
              <a:t>   =</a:t>
            </a:r>
          </a:p>
          <a:p>
            <a:r>
              <a:rPr lang="en-US" dirty="0"/>
              <a:t>  </a:t>
            </a:r>
            <a:r>
              <a:rPr lang="en-US" dirty="0" err="1"/>
              <a:t>wlp</a:t>
            </a:r>
            <a:r>
              <a:rPr lang="en-US" baseline="0" dirty="0"/>
              <a:t> skip (</a:t>
            </a:r>
            <a:r>
              <a:rPr lang="en-US" baseline="0" dirty="0" err="1"/>
              <a:t>exc</a:t>
            </a:r>
            <a:r>
              <a:rPr lang="en-US" baseline="0" dirty="0"/>
              <a:t> /\ x=0)</a:t>
            </a:r>
          </a:p>
          <a:p>
            <a:r>
              <a:rPr lang="en-US" baseline="0" dirty="0"/>
              <a:t>  \/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wlp</a:t>
            </a:r>
            <a:r>
              <a:rPr lang="en-US" baseline="0" dirty="0"/>
              <a:t> skip (!</a:t>
            </a:r>
            <a:r>
              <a:rPr lang="en-US" baseline="0" dirty="0" err="1"/>
              <a:t>exc</a:t>
            </a:r>
            <a:r>
              <a:rPr lang="en-US" baseline="0" dirty="0"/>
              <a:t> /\ </a:t>
            </a:r>
            <a:r>
              <a:rPr lang="en-US" baseline="0" dirty="0" err="1"/>
              <a:t>wlp</a:t>
            </a:r>
            <a:r>
              <a:rPr lang="en-US" baseline="0" dirty="0"/>
              <a:t> skip x=0)</a:t>
            </a:r>
          </a:p>
          <a:p>
            <a:r>
              <a:rPr lang="en-US" baseline="0" dirty="0"/>
              <a:t>  =</a:t>
            </a:r>
          </a:p>
          <a:p>
            <a:r>
              <a:rPr lang="en-US" baseline="0" dirty="0"/>
              <a:t>  (</a:t>
            </a:r>
            <a:r>
              <a:rPr lang="en-US" baseline="0" dirty="0" err="1"/>
              <a:t>exc</a:t>
            </a:r>
            <a:r>
              <a:rPr lang="en-US" baseline="0" dirty="0"/>
              <a:t> /\ x=0)  \/  (!</a:t>
            </a:r>
            <a:r>
              <a:rPr lang="en-US" baseline="0" dirty="0" err="1"/>
              <a:t>exc</a:t>
            </a:r>
            <a:r>
              <a:rPr lang="en-US" baseline="0" dirty="0"/>
              <a:t> /\ x=0)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00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 err="1"/>
              <a:t>wlp</a:t>
            </a:r>
            <a:r>
              <a:rPr lang="en-US" dirty="0"/>
              <a:t>  (if (x=0)</a:t>
            </a:r>
            <a:r>
              <a:rPr lang="en-US" baseline="0" dirty="0"/>
              <a:t> raise else skip) ! x=1  { x&gt;0 }</a:t>
            </a:r>
          </a:p>
          <a:p>
            <a:endParaRPr lang="en-US" baseline="0" dirty="0"/>
          </a:p>
          <a:p>
            <a:r>
              <a:rPr lang="en-US" baseline="0" dirty="0"/>
              <a:t>= </a:t>
            </a:r>
            <a:r>
              <a:rPr lang="en-US" baseline="0" dirty="0" err="1"/>
              <a:t>wlp</a:t>
            </a:r>
            <a:r>
              <a:rPr lang="en-US" baseline="0" dirty="0"/>
              <a:t>  (</a:t>
            </a:r>
            <a:r>
              <a:rPr lang="en-US" dirty="0"/>
              <a:t>if (x=0)</a:t>
            </a:r>
            <a:r>
              <a:rPr lang="en-US" baseline="0" dirty="0"/>
              <a:t> raise else skip)) (~</a:t>
            </a:r>
            <a:r>
              <a:rPr lang="en-US" baseline="0" dirty="0" err="1"/>
              <a:t>exc</a:t>
            </a:r>
            <a:r>
              <a:rPr lang="en-US" baseline="0" dirty="0"/>
              <a:t> /\ x&gt;0)  </a:t>
            </a:r>
          </a:p>
          <a:p>
            <a:r>
              <a:rPr lang="en-US" baseline="0" dirty="0"/>
              <a:t>    \/</a:t>
            </a:r>
          </a:p>
          <a:p>
            <a:r>
              <a:rPr lang="en-US" baseline="0" dirty="0"/>
              <a:t>    </a:t>
            </a:r>
            <a:r>
              <a:rPr lang="en-US" baseline="0" dirty="0" err="1"/>
              <a:t>wlp</a:t>
            </a:r>
            <a:r>
              <a:rPr lang="en-US" baseline="0" dirty="0"/>
              <a:t> (</a:t>
            </a:r>
            <a:r>
              <a:rPr lang="en-US" dirty="0"/>
              <a:t>if (x=0)</a:t>
            </a:r>
            <a:r>
              <a:rPr lang="en-US" baseline="0" dirty="0"/>
              <a:t> raise else skip))  (</a:t>
            </a:r>
            <a:r>
              <a:rPr lang="en-US" baseline="0" dirty="0" err="1"/>
              <a:t>exc</a:t>
            </a:r>
            <a:r>
              <a:rPr lang="en-US" baseline="0" dirty="0"/>
              <a:t> /\ 1&gt;0)</a:t>
            </a:r>
            <a:endParaRPr lang="en-US" baseline="0" dirty="0">
              <a:sym typeface="Wingdings" pitchFamily="2" charset="2"/>
            </a:endParaRPr>
          </a:p>
          <a:p>
            <a:r>
              <a:rPr lang="en-US" baseline="0" dirty="0"/>
              <a:t>=</a:t>
            </a:r>
          </a:p>
          <a:p>
            <a:r>
              <a:rPr lang="en-US" baseline="0" dirty="0"/>
              <a:t>   (x=0 ==&gt; </a:t>
            </a:r>
            <a:r>
              <a:rPr lang="en-US" baseline="0" dirty="0" err="1"/>
              <a:t>wlp</a:t>
            </a:r>
            <a:r>
              <a:rPr lang="en-US" baseline="0" dirty="0"/>
              <a:t> raise (~</a:t>
            </a:r>
            <a:r>
              <a:rPr lang="en-US" baseline="0" dirty="0" err="1"/>
              <a:t>exc</a:t>
            </a:r>
            <a:r>
              <a:rPr lang="en-US" baseline="0" dirty="0"/>
              <a:t> /\ x&gt;0) ) /\ (x&lt;&gt;0 </a:t>
            </a:r>
            <a:r>
              <a:rPr lang="en-US" baseline="0" dirty="0">
                <a:sym typeface="Wingdings" pitchFamily="2" charset="2"/>
              </a:rPr>
              <a:t>==&gt; </a:t>
            </a:r>
            <a:r>
              <a:rPr lang="en-US" baseline="0" dirty="0"/>
              <a:t>(~</a:t>
            </a:r>
            <a:r>
              <a:rPr lang="en-US" baseline="0" dirty="0" err="1"/>
              <a:t>exc</a:t>
            </a:r>
            <a:r>
              <a:rPr lang="en-US" baseline="0" dirty="0"/>
              <a:t> /\ x&gt;0) )</a:t>
            </a:r>
          </a:p>
          <a:p>
            <a:r>
              <a:rPr lang="en-US" baseline="0" dirty="0"/>
              <a:t>   \/</a:t>
            </a:r>
          </a:p>
          <a:p>
            <a:r>
              <a:rPr lang="en-US" baseline="0" dirty="0"/>
              <a:t>  (x=0 ==&gt; </a:t>
            </a:r>
            <a:r>
              <a:rPr lang="en-US" baseline="0" dirty="0" err="1"/>
              <a:t>wlp</a:t>
            </a:r>
            <a:r>
              <a:rPr lang="en-US" baseline="0" dirty="0"/>
              <a:t> raise </a:t>
            </a:r>
            <a:r>
              <a:rPr lang="en-US" baseline="0" dirty="0" err="1"/>
              <a:t>exc</a:t>
            </a:r>
            <a:r>
              <a:rPr lang="en-US" baseline="0" dirty="0"/>
              <a:t>) /\ (x&lt;&gt;0 </a:t>
            </a:r>
            <a:r>
              <a:rPr lang="en-US" baseline="0" dirty="0">
                <a:sym typeface="Wingdings" pitchFamily="2" charset="2"/>
              </a:rPr>
              <a:t>==&gt; </a:t>
            </a:r>
            <a:r>
              <a:rPr lang="en-US" baseline="0" dirty="0" err="1">
                <a:sym typeface="Wingdings" pitchFamily="2" charset="2"/>
              </a:rPr>
              <a:t>e</a:t>
            </a:r>
            <a:r>
              <a:rPr lang="en-US" baseline="0" dirty="0" err="1"/>
              <a:t>xc</a:t>
            </a:r>
            <a:r>
              <a:rPr lang="en-US" baseline="0" dirty="0"/>
              <a:t>)</a:t>
            </a:r>
          </a:p>
          <a:p>
            <a:r>
              <a:rPr lang="en-US" baseline="0" dirty="0"/>
              <a:t>=</a:t>
            </a:r>
          </a:p>
          <a:p>
            <a:r>
              <a:rPr lang="en-US" baseline="0" dirty="0"/>
              <a:t>  (x=0 ==&gt; ~true /\ x&gt;0) ) /\ (x&lt;&gt;0 </a:t>
            </a:r>
            <a:r>
              <a:rPr lang="en-US" baseline="0" dirty="0">
                <a:sym typeface="Wingdings" pitchFamily="2" charset="2"/>
              </a:rPr>
              <a:t>==&gt; </a:t>
            </a:r>
            <a:r>
              <a:rPr lang="en-US" baseline="0" dirty="0"/>
              <a:t>(~</a:t>
            </a:r>
            <a:r>
              <a:rPr lang="en-US" baseline="0" dirty="0" err="1"/>
              <a:t>exc</a:t>
            </a:r>
            <a:r>
              <a:rPr lang="en-US" baseline="0" dirty="0"/>
              <a:t> /\ x&gt;0) )</a:t>
            </a:r>
          </a:p>
          <a:p>
            <a:r>
              <a:rPr lang="en-US" baseline="0" dirty="0"/>
              <a:t>  \/</a:t>
            </a:r>
          </a:p>
          <a:p>
            <a:r>
              <a:rPr lang="en-US" baseline="0" dirty="0"/>
              <a:t> (x=0 ==&gt; true) /\ (x&lt;&gt;0 </a:t>
            </a:r>
            <a:r>
              <a:rPr lang="en-US" baseline="0" dirty="0">
                <a:sym typeface="Wingdings" pitchFamily="2" charset="2"/>
              </a:rPr>
              <a:t>==&gt; </a:t>
            </a:r>
            <a:r>
              <a:rPr lang="en-US" baseline="0" dirty="0" err="1">
                <a:sym typeface="Wingdings" pitchFamily="2" charset="2"/>
              </a:rPr>
              <a:t>e</a:t>
            </a:r>
            <a:r>
              <a:rPr lang="en-US" baseline="0" dirty="0" err="1"/>
              <a:t>xc</a:t>
            </a:r>
            <a:r>
              <a:rPr lang="en-US" baseline="0" dirty="0"/>
              <a:t>)</a:t>
            </a:r>
          </a:p>
          <a:p>
            <a:r>
              <a:rPr lang="en-US" baseline="0" dirty="0"/>
              <a:t>=</a:t>
            </a:r>
          </a:p>
          <a:p>
            <a:r>
              <a:rPr lang="en-US" baseline="0" dirty="0"/>
              <a:t> (x=0 ==&gt; false) /\ (x&lt;&gt;0 </a:t>
            </a:r>
            <a:r>
              <a:rPr lang="en-US" baseline="0" dirty="0">
                <a:sym typeface="Wingdings" pitchFamily="2" charset="2"/>
              </a:rPr>
              <a:t>==&gt; </a:t>
            </a:r>
            <a:r>
              <a:rPr lang="en-US" baseline="0" dirty="0"/>
              <a:t>(~</a:t>
            </a:r>
            <a:r>
              <a:rPr lang="en-US" baseline="0" dirty="0" err="1"/>
              <a:t>exc</a:t>
            </a:r>
            <a:r>
              <a:rPr lang="en-US" baseline="0" dirty="0"/>
              <a:t> /\ x&gt;0) )</a:t>
            </a:r>
          </a:p>
          <a:p>
            <a:r>
              <a:rPr lang="en-US" baseline="0" dirty="0"/>
              <a:t> \/</a:t>
            </a:r>
          </a:p>
          <a:p>
            <a:r>
              <a:rPr lang="en-US" baseline="0" dirty="0"/>
              <a:t> true /\  (x&lt;&gt;0 </a:t>
            </a:r>
            <a:r>
              <a:rPr lang="en-US" baseline="0" dirty="0">
                <a:sym typeface="Wingdings" pitchFamily="2" charset="2"/>
              </a:rPr>
              <a:t>==&gt; </a:t>
            </a:r>
            <a:r>
              <a:rPr lang="en-US" baseline="0" dirty="0" err="1">
                <a:sym typeface="Wingdings" pitchFamily="2" charset="2"/>
              </a:rPr>
              <a:t>e</a:t>
            </a:r>
            <a:r>
              <a:rPr lang="en-US" baseline="0" dirty="0" err="1"/>
              <a:t>xc</a:t>
            </a:r>
            <a:r>
              <a:rPr lang="en-US" baseline="0" dirty="0"/>
              <a:t>)</a:t>
            </a:r>
          </a:p>
          <a:p>
            <a:r>
              <a:rPr lang="en-US" baseline="0" dirty="0"/>
              <a:t>=</a:t>
            </a:r>
          </a:p>
          <a:p>
            <a:r>
              <a:rPr lang="en-US" baseline="0" dirty="0"/>
              <a:t>  (x&lt;&gt;0 </a:t>
            </a:r>
            <a:r>
              <a:rPr lang="en-US" baseline="0" dirty="0">
                <a:sym typeface="Wingdings" pitchFamily="2" charset="2"/>
              </a:rPr>
              <a:t>/\ </a:t>
            </a:r>
            <a:r>
              <a:rPr lang="en-US" baseline="0" dirty="0"/>
              <a:t>~</a:t>
            </a:r>
            <a:r>
              <a:rPr lang="en-US" baseline="0" dirty="0" err="1"/>
              <a:t>exc</a:t>
            </a:r>
            <a:r>
              <a:rPr lang="en-US" baseline="0" dirty="0"/>
              <a:t> /\ x&gt;0)</a:t>
            </a:r>
          </a:p>
          <a:p>
            <a:r>
              <a:rPr lang="en-US" baseline="0" dirty="0"/>
              <a:t>   \/</a:t>
            </a:r>
          </a:p>
          <a:p>
            <a:r>
              <a:rPr lang="en-US" baseline="0" dirty="0"/>
              <a:t>  x=0 \/ </a:t>
            </a:r>
            <a:r>
              <a:rPr lang="en-US" baseline="0" dirty="0" err="1"/>
              <a:t>exc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4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That is, let x’ represent the new value of x. So Q is a constraint on x’ actually; which is why we do the substitution x’/x on Q.</a:t>
            </a:r>
          </a:p>
        </p:txBody>
      </p:sp>
      <p:sp>
        <p:nvSpPr>
          <p:cNvPr id="460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9E5C9-BC3E-4DE3-A61F-DAF15F4BE63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dirty="0" err="1"/>
              <a:t>Inv</a:t>
            </a:r>
            <a:r>
              <a:rPr lang="nl-NL" dirty="0"/>
              <a:t>:  k&gt;=0</a:t>
            </a:r>
          </a:p>
        </p:txBody>
      </p:sp>
      <p:sp>
        <p:nvSpPr>
          <p:cNvPr id="4710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358F1-3747-4BF2-9BDA-FA02CDD9D1F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(1) </a:t>
            </a:r>
            <a:r>
              <a:rPr lang="en-US" dirty="0" err="1"/>
              <a:t>Inv</a:t>
            </a:r>
            <a:r>
              <a:rPr lang="en-US" dirty="0"/>
              <a:t>:</a:t>
            </a:r>
            <a:r>
              <a:rPr lang="en-US" baseline="0" dirty="0"/>
              <a:t>  k&lt;=10 /\ y = 2*k</a:t>
            </a:r>
          </a:p>
          <a:p>
            <a:r>
              <a:rPr lang="en-US" baseline="0" dirty="0"/>
              <a:t>On termination k = 10</a:t>
            </a:r>
          </a:p>
          <a:p>
            <a:endParaRPr lang="en-US" baseline="0" dirty="0"/>
          </a:p>
          <a:p>
            <a:r>
              <a:rPr lang="en-US" baseline="0" dirty="0"/>
              <a:t>(2) Inv: y + 2k = 20</a:t>
            </a:r>
            <a:br>
              <a:rPr lang="en-US" baseline="0" dirty="0"/>
            </a:br>
            <a:r>
              <a:rPr lang="en-US" baseline="0" dirty="0"/>
              <a:t>Or y = 2(10-k)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15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Inv of 2</a:t>
            </a:r>
            <a:r>
              <a:rPr lang="en-US" baseline="30000" dirty="0"/>
              <a:t>nd</a:t>
            </a:r>
            <a:r>
              <a:rPr lang="en-US" baseline="0" dirty="0"/>
              <a:t> loop:  s = (exists m : 0&lt;=m&lt;k : b[m])  /\  0&lt;=k&lt;=#b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39CDBC-8017-4E8F-B9B6-0F2C7559188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4915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6FAAB7-9E9D-4ED9-8F35-F6F17DB963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9893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50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32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4955"/>
          </a:xfrm>
          <a:gradFill flip="none"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rgbClr val="C00000">
                  <a:alpha val="27000"/>
                  <a:lumMod val="66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957"/>
            <a:ext cx="7772400" cy="4621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960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10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92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6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83725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4725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0996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95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shnu@cs.uu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0" y="1485900"/>
            <a:ext cx="7759701" cy="2819400"/>
          </a:xfrm>
        </p:spPr>
        <p:txBody>
          <a:bodyPr/>
          <a:lstStyle/>
          <a:p>
            <a:pPr algn="ctr" eaLnBrk="1" hangingPunct="1"/>
            <a:r>
              <a:rPr sz="4400" dirty="0"/>
              <a:t>Predicate</a:t>
            </a:r>
            <a:r>
              <a:rPr lang="en-US" sz="4400" dirty="0"/>
              <a:t>-t</a:t>
            </a:r>
            <a:r>
              <a:rPr sz="4400" dirty="0"/>
              <a:t>ransformer</a:t>
            </a:r>
            <a:r>
              <a:rPr lang="en-US" sz="4400" dirty="0"/>
              <a:t>–based Verification</a:t>
            </a:r>
            <a:br>
              <a:rPr lang="en-US" sz="8000" dirty="0"/>
            </a:br>
            <a:r>
              <a:rPr lang="en-US" sz="3200" dirty="0"/>
              <a:t>(LN Chapter 2)</a:t>
            </a:r>
            <a:endParaRPr sz="80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199" y="5080000"/>
            <a:ext cx="7620002" cy="990600"/>
          </a:xfrm>
        </p:spPr>
        <p:txBody>
          <a:bodyPr>
            <a:normAutofit fontScale="92500" lnSpcReduction="20000"/>
          </a:bodyPr>
          <a:lstStyle/>
          <a:p>
            <a:pPr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err="1"/>
              <a:t>Wishnu</a:t>
            </a:r>
            <a:r>
              <a:rPr lang="en-US" sz="2400" dirty="0"/>
              <a:t> </a:t>
            </a:r>
            <a:r>
              <a:rPr lang="en-US" sz="2400" dirty="0" err="1"/>
              <a:t>Prasetya</a:t>
            </a:r>
            <a:endParaRPr lang="en-US" sz="2000" dirty="0">
              <a:hlinkClick r:id="rId3"/>
            </a:endParaRPr>
          </a:p>
          <a:p>
            <a:pPr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>
                <a:hlinkClick r:id="rId3"/>
              </a:rPr>
              <a:t>wishnu@cs.uu.nl</a:t>
            </a:r>
            <a:endParaRPr lang="en-US" sz="2000" dirty="0"/>
          </a:p>
          <a:p>
            <a:pPr algn="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err="1">
                <a:solidFill>
                  <a:schemeClr val="accent2"/>
                </a:solidFill>
              </a:rPr>
              <a:t>www.cs.uu.nl</a:t>
            </a:r>
            <a:r>
              <a:rPr lang="en-US" sz="2000" dirty="0">
                <a:solidFill>
                  <a:schemeClr val="accent2"/>
                </a:solidFill>
              </a:rPr>
              <a:t>/docs/</a:t>
            </a:r>
            <a:r>
              <a:rPr lang="en-US" sz="2000" dirty="0" err="1">
                <a:solidFill>
                  <a:schemeClr val="accent2"/>
                </a:solidFill>
              </a:rPr>
              <a:t>vakken</a:t>
            </a:r>
            <a:r>
              <a:rPr lang="en-US" sz="2000" dirty="0">
                <a:solidFill>
                  <a:schemeClr val="accent2"/>
                </a:solidFill>
              </a:rPr>
              <a:t>/</a:t>
            </a:r>
            <a:r>
              <a:rPr lang="en-US" sz="2000" dirty="0" err="1">
                <a:solidFill>
                  <a:schemeClr val="accent2"/>
                </a:solidFill>
              </a:rPr>
              <a:t>pv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Proving termination (of loop)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5800" y="1383957"/>
            <a:ext cx="7729538" cy="525395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Extend the previous rule to: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i="1" dirty="0">
                <a:sym typeface="Symbol"/>
              </a:rPr>
              <a:t>I</a:t>
            </a:r>
            <a:r>
              <a:rPr lang="en-US" dirty="0">
                <a:sym typeface="Symbol"/>
              </a:rPr>
              <a:t>					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</a:br>
            <a:r>
              <a:rPr lang="en-US" dirty="0">
                <a:sym typeface="Symbol"/>
              </a:rPr>
              <a:t>	{ 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 /\  </a:t>
            </a:r>
            <a:r>
              <a:rPr lang="en-US" i="1" dirty="0">
                <a:sym typeface="Symbol"/>
              </a:rPr>
              <a:t>I</a:t>
            </a:r>
            <a:r>
              <a:rPr lang="en-US" dirty="0">
                <a:sym typeface="Symbol"/>
              </a:rPr>
              <a:t> }    S    {  </a:t>
            </a:r>
            <a:r>
              <a:rPr lang="en-US" i="1" dirty="0">
                <a:sym typeface="Symbol"/>
              </a:rPr>
              <a:t>I</a:t>
            </a:r>
            <a:r>
              <a:rPr lang="en-US" dirty="0">
                <a:sym typeface="Symbol"/>
              </a:rPr>
              <a:t>  }		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I  /\ g    Q 			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sym typeface="Symbol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	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sym typeface="Symbol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	</a:t>
            </a:r>
            <a:r>
              <a:rPr lang="en-US" dirty="0">
                <a:sym typeface="Symbol"/>
              </a:rPr>
              <a:t>{ </a:t>
            </a:r>
            <a:r>
              <a:rPr lang="en-US" i="1" dirty="0">
                <a:sym typeface="Symbol"/>
              </a:rPr>
              <a:t>I</a:t>
            </a:r>
            <a:r>
              <a:rPr lang="en-US" dirty="0">
                <a:sym typeface="Symbol"/>
              </a:rPr>
              <a:t> /\ 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}   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:=</a:t>
            </a:r>
            <a:r>
              <a:rPr lang="en-US" i="1" dirty="0">
                <a:sym typeface="Symbol"/>
              </a:rPr>
              <a:t>m </a:t>
            </a:r>
            <a:r>
              <a:rPr lang="en-US" dirty="0">
                <a:sym typeface="Symbol"/>
              </a:rPr>
              <a:t>; S   { </a:t>
            </a:r>
            <a:r>
              <a:rPr lang="en-US" i="1" dirty="0">
                <a:sym typeface="Symbol"/>
              </a:rPr>
              <a:t>m</a:t>
            </a:r>
            <a:r>
              <a:rPr lang="en-US" dirty="0">
                <a:sym typeface="Symbol"/>
              </a:rPr>
              <a:t>&lt;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} 	       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// m decreasing 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	</a:t>
            </a:r>
            <a:r>
              <a:rPr lang="en-US" i="1" dirty="0">
                <a:sym typeface="Symbol"/>
              </a:rPr>
              <a:t>I</a:t>
            </a:r>
            <a:r>
              <a:rPr lang="en-US" dirty="0">
                <a:sym typeface="Symbol"/>
              </a:rPr>
              <a:t> /\ 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  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&gt; 0		       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Symbol"/>
              </a:rPr>
              <a:t>//  m bounded below</a:t>
            </a:r>
            <a:r>
              <a:rPr lang="en-US" dirty="0">
                <a:sym typeface="Symbol"/>
              </a:rPr>
              <a:t>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----------------------------------------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{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 }   </a:t>
            </a:r>
            <a:r>
              <a:rPr lang="en-US" b="1" u="sng" dirty="0">
                <a:sym typeface="Symbol"/>
              </a:rPr>
              <a:t>while</a:t>
            </a:r>
            <a:r>
              <a:rPr lang="en-US" dirty="0">
                <a:sym typeface="Symbol"/>
              </a:rPr>
              <a:t>  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 </a:t>
            </a:r>
            <a:r>
              <a:rPr lang="en-US" b="1" u="sng" dirty="0">
                <a:sym typeface="Symbol"/>
              </a:rPr>
              <a:t>do</a:t>
            </a:r>
            <a:r>
              <a:rPr lang="en-US" dirty="0">
                <a:sym typeface="Symbol"/>
              </a:rPr>
              <a:t>   S    { 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}</a:t>
            </a:r>
            <a:br>
              <a:rPr lang="en-US" dirty="0">
                <a:sym typeface="Symbol"/>
              </a:rPr>
            </a:b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6CFF6-134D-45CE-ABDE-848AF3C1C4A2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hthoek 4"/>
          <p:cNvSpPr/>
          <p:nvPr/>
        </p:nvSpPr>
        <p:spPr>
          <a:xfrm>
            <a:off x="960438" y="2200275"/>
            <a:ext cx="4805362" cy="375602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6" name="Rechthoek 5"/>
          <p:cNvSpPr/>
          <p:nvPr/>
        </p:nvSpPr>
        <p:spPr>
          <a:xfrm>
            <a:off x="781050" y="3494201"/>
            <a:ext cx="358775" cy="103346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914C3-FD0B-49B5-BBFA-F102936D77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Tekstvak 6"/>
          <p:cNvSpPr txBox="1"/>
          <p:nvPr/>
        </p:nvSpPr>
        <p:spPr>
          <a:xfrm>
            <a:off x="2270375" y="1998496"/>
            <a:ext cx="4803525" cy="3046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  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sym typeface="Symbol"/>
              </a:rPr>
              <a:t>0  /\  y0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}     </a:t>
            </a:r>
          </a:p>
          <a:p>
            <a:pPr>
              <a:defRPr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   while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x+y</a:t>
            </a:r>
            <a:r>
              <a:rPr lang="en-US" dirty="0">
                <a:solidFill>
                  <a:schemeClr val="tx1"/>
                </a:solidFill>
              </a:rPr>
              <a:t>&gt;0  </a:t>
            </a:r>
            <a:r>
              <a:rPr lang="en-US" b="1" dirty="0">
                <a:solidFill>
                  <a:schemeClr val="tx1"/>
                </a:solidFill>
              </a:rPr>
              <a:t>do</a:t>
            </a:r>
            <a:r>
              <a:rPr lang="en-US" dirty="0">
                <a:solidFill>
                  <a:schemeClr val="tx1"/>
                </a:solidFill>
              </a:rPr>
              <a:t>  { 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 x&gt;0  </a:t>
            </a:r>
            <a:r>
              <a:rPr lang="en-US" b="1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  { x--   ;   y := y+100 }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 y--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pPr>
              <a:defRPr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{ x=0 /\  y=0 }</a:t>
            </a:r>
            <a:endParaRPr lang="nl-NL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914C3-FD0B-49B5-BBFA-F102936D770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Tekstvak 6"/>
          <p:cNvSpPr txBox="1"/>
          <p:nvPr/>
        </p:nvSpPr>
        <p:spPr>
          <a:xfrm>
            <a:off x="2716337" y="1833396"/>
            <a:ext cx="3711325" cy="3046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  x&gt;1 }     </a:t>
            </a:r>
          </a:p>
          <a:p>
            <a:pPr>
              <a:defRPr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   while</a:t>
            </a:r>
            <a:r>
              <a:rPr lang="en-US" dirty="0">
                <a:solidFill>
                  <a:schemeClr val="tx1"/>
                </a:solidFill>
              </a:rPr>
              <a:t> x&gt;0  </a:t>
            </a:r>
            <a:r>
              <a:rPr lang="en-US" b="1" dirty="0">
                <a:solidFill>
                  <a:schemeClr val="tx1"/>
                </a:solidFill>
              </a:rPr>
              <a:t>do</a:t>
            </a:r>
            <a:r>
              <a:rPr lang="en-US" dirty="0">
                <a:solidFill>
                  <a:schemeClr val="tx1"/>
                </a:solidFill>
              </a:rPr>
              <a:t>  { 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chemeClr val="tx1"/>
                </a:solidFill>
              </a:rPr>
              <a:t>if</a:t>
            </a:r>
            <a:r>
              <a:rPr lang="en-US" dirty="0">
                <a:solidFill>
                  <a:schemeClr val="tx1"/>
                </a:solidFill>
              </a:rPr>
              <a:t>  x&gt;1  </a:t>
            </a:r>
            <a:r>
              <a:rPr lang="en-US" b="1" dirty="0">
                <a:solidFill>
                  <a:schemeClr val="tx1"/>
                </a:solidFill>
              </a:rPr>
              <a:t>then</a:t>
            </a:r>
            <a:r>
              <a:rPr lang="en-US" dirty="0">
                <a:solidFill>
                  <a:schemeClr val="tx1"/>
                </a:solidFill>
              </a:rPr>
              <a:t>  x := x - 2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      </a:t>
            </a:r>
            <a:r>
              <a:rPr lang="en-US" b="1" dirty="0">
                <a:solidFill>
                  <a:schemeClr val="tx1"/>
                </a:solidFill>
              </a:rPr>
              <a:t>else</a:t>
            </a:r>
            <a:r>
              <a:rPr lang="en-US" dirty="0">
                <a:solidFill>
                  <a:schemeClr val="tx1"/>
                </a:solidFill>
              </a:rPr>
              <a:t>  x :=  x + 1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pPr>
              <a:defRPr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 true }</a:t>
            </a:r>
            <a:endParaRPr lang="nl-NL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2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200"/>
              <a:t>Hoare logic cannot be directly automated</a:t>
            </a:r>
          </a:p>
        </p:txBody>
      </p:sp>
      <p:sp>
        <p:nvSpPr>
          <p:cNvPr id="17411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Problem: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Let’s now look at “predicate transformer-based verification”. A </a:t>
            </a:r>
            <a:r>
              <a:rPr lang="en-US" i="1" dirty="0"/>
              <a:t>predicate transformer </a:t>
            </a:r>
            <a:r>
              <a:rPr lang="en-US" dirty="0"/>
              <a:t>is a function of type :</a:t>
            </a:r>
            <a:br>
              <a:rPr lang="en-US" dirty="0"/>
            </a:br>
            <a:r>
              <a:rPr lang="en-US" dirty="0"/>
              <a:t>	    Statement </a:t>
            </a:r>
            <a:r>
              <a:rPr lang="en-US" dirty="0">
                <a:sym typeface="Symbol" pitchFamily="18" charset="2"/>
              </a:rPr>
              <a:t> Predicate  Predicate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508" name="Tijdelijke aanduiding voor dianummer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E5718FAB-247B-4B16-8ACB-CF5E6B35F3CC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556544" y="2128838"/>
            <a:ext cx="6030912" cy="1200150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{ </a:t>
            </a:r>
            <a:r>
              <a:rPr lang="en-US" i="1" dirty="0"/>
              <a:t>P</a:t>
            </a:r>
            <a:r>
              <a:rPr lang="en-US" dirty="0"/>
              <a:t> }   S</a:t>
            </a:r>
            <a:r>
              <a:rPr lang="en-US" baseline="-25000" dirty="0"/>
              <a:t>1</a:t>
            </a:r>
            <a:r>
              <a:rPr lang="en-US" dirty="0"/>
              <a:t>   { </a:t>
            </a:r>
            <a:r>
              <a:rPr lang="en-US" i="1" dirty="0"/>
              <a:t>Q</a:t>
            </a:r>
            <a:r>
              <a:rPr lang="en-US" dirty="0"/>
              <a:t> }    ,   { </a:t>
            </a:r>
            <a:r>
              <a:rPr lang="en-US" i="1" dirty="0"/>
              <a:t>Q</a:t>
            </a:r>
            <a:r>
              <a:rPr lang="en-US" dirty="0"/>
              <a:t> }   S</a:t>
            </a:r>
            <a:r>
              <a:rPr lang="en-US" baseline="-25000" dirty="0"/>
              <a:t>2</a:t>
            </a:r>
            <a:r>
              <a:rPr lang="en-US" dirty="0"/>
              <a:t>   { </a:t>
            </a:r>
            <a:r>
              <a:rPr lang="en-US" i="1" dirty="0"/>
              <a:t>R</a:t>
            </a:r>
            <a:r>
              <a:rPr lang="en-US" dirty="0"/>
              <a:t> }</a:t>
            </a:r>
          </a:p>
          <a:p>
            <a:pPr algn="ctr">
              <a:defRPr/>
            </a:pPr>
            <a:r>
              <a:rPr lang="en-US" dirty="0"/>
              <a:t>---------------------------------------------------------</a:t>
            </a:r>
          </a:p>
          <a:p>
            <a:pPr algn="ctr">
              <a:defRPr/>
            </a:pPr>
            <a:r>
              <a:rPr lang="en-US" dirty="0"/>
              <a:t>{ </a:t>
            </a:r>
            <a:r>
              <a:rPr lang="en-US" i="1" dirty="0"/>
              <a:t>P</a:t>
            </a:r>
            <a:r>
              <a:rPr lang="en-US" dirty="0"/>
              <a:t> }   S</a:t>
            </a:r>
            <a:r>
              <a:rPr lang="en-US" baseline="-25000" dirty="0"/>
              <a:t>1</a:t>
            </a:r>
            <a:r>
              <a:rPr lang="en-US" dirty="0"/>
              <a:t> ; S</a:t>
            </a:r>
            <a:r>
              <a:rPr lang="en-US" baseline="-25000" dirty="0"/>
              <a:t>2</a:t>
            </a:r>
            <a:r>
              <a:rPr lang="en-US" dirty="0"/>
              <a:t>   { </a:t>
            </a:r>
            <a:r>
              <a:rPr lang="en-US" i="1" dirty="0"/>
              <a:t>R</a:t>
            </a:r>
            <a:r>
              <a:rPr lang="en-US" dirty="0"/>
              <a:t> 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 and backward transformer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cp</a:t>
            </a:r>
            <a:r>
              <a:rPr lang="en-US" b="1" dirty="0">
                <a:solidFill>
                  <a:srgbClr val="FF0000"/>
                </a:solidFill>
                <a:sym typeface="Wingdings 3" pitchFamily="18" charset="2"/>
              </a:rPr>
              <a:t></a:t>
            </a:r>
            <a:r>
              <a:rPr lang="en-US" dirty="0"/>
              <a:t> S  </a:t>
            </a:r>
            <a:r>
              <a:rPr lang="en-US" i="1" dirty="0"/>
              <a:t>P  </a:t>
            </a:r>
            <a:r>
              <a:rPr lang="en-US" dirty="0"/>
              <a:t>(forward) : transform a given pre-condition </a:t>
            </a:r>
            <a:r>
              <a:rPr lang="en-US" i="1" dirty="0"/>
              <a:t>P</a:t>
            </a:r>
            <a:r>
              <a:rPr lang="en-US" dirty="0"/>
              <a:t> to a post-condition. 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cp</a:t>
            </a:r>
            <a:r>
              <a:rPr lang="en-US" b="1" dirty="0">
                <a:solidFill>
                  <a:srgbClr val="0070C0"/>
                </a:solidFill>
                <a:sym typeface="Wingdings 3" pitchFamily="18" charset="2"/>
              </a:rPr>
              <a:t></a:t>
            </a:r>
            <a:r>
              <a:rPr lang="en-US" dirty="0">
                <a:solidFill>
                  <a:srgbClr val="0070C0"/>
                </a:solidFill>
                <a:sym typeface="Wingdings 3" pitchFamily="18" charset="2"/>
              </a:rPr>
              <a:t> </a:t>
            </a:r>
            <a:r>
              <a:rPr lang="en-US" dirty="0">
                <a:sym typeface="Wingdings 3" pitchFamily="18" charset="2"/>
              </a:rPr>
              <a:t>S </a:t>
            </a:r>
            <a:r>
              <a:rPr lang="en-US" i="1" dirty="0">
                <a:sym typeface="Wingdings 3" pitchFamily="18" charset="2"/>
              </a:rPr>
              <a:t>Q</a:t>
            </a:r>
            <a:r>
              <a:rPr lang="en-US" dirty="0">
                <a:sym typeface="Wingdings 3" pitchFamily="18" charset="2"/>
              </a:rPr>
              <a:t>  (backward) : transform a given post-condition </a:t>
            </a:r>
            <a:r>
              <a:rPr lang="en-US" i="1" dirty="0">
                <a:sym typeface="Wingdings 3" pitchFamily="18" charset="2"/>
              </a:rPr>
              <a:t>Q</a:t>
            </a:r>
            <a:r>
              <a:rPr lang="en-US" dirty="0">
                <a:sym typeface="Wingdings 3" pitchFamily="18" charset="2"/>
              </a:rPr>
              <a:t> to a pre-condition.</a:t>
            </a:r>
          </a:p>
          <a:p>
            <a:endParaRPr lang="en-US" dirty="0"/>
          </a:p>
          <a:p>
            <a:r>
              <a:rPr lang="en-US" dirty="0"/>
              <a:t>Do they produce valid (sound) pre/post conditions? Yes if :</a:t>
            </a:r>
          </a:p>
          <a:p>
            <a:pPr>
              <a:buNone/>
            </a:pPr>
            <a:r>
              <a:rPr lang="en-US" dirty="0"/>
              <a:t>       { </a:t>
            </a:r>
            <a:r>
              <a:rPr lang="en-US" i="1" dirty="0"/>
              <a:t>P</a:t>
            </a:r>
            <a:r>
              <a:rPr lang="en-US" dirty="0"/>
              <a:t> }   S  { </a:t>
            </a:r>
            <a:r>
              <a:rPr lang="en-US" b="1" dirty="0" err="1">
                <a:solidFill>
                  <a:srgbClr val="FF0000"/>
                </a:solidFill>
              </a:rPr>
              <a:t>cp</a:t>
            </a:r>
            <a:r>
              <a:rPr lang="en-US" b="1" dirty="0">
                <a:solidFill>
                  <a:srgbClr val="FF0000"/>
                </a:solidFill>
                <a:sym typeface="Wingdings 3" pitchFamily="18" charset="2"/>
              </a:rPr>
              <a:t></a:t>
            </a:r>
            <a:r>
              <a:rPr lang="en-US" dirty="0"/>
              <a:t> S  </a:t>
            </a:r>
            <a:r>
              <a:rPr lang="en-US" i="1" dirty="0"/>
              <a:t>P  </a:t>
            </a:r>
            <a:r>
              <a:rPr lang="en-US" dirty="0"/>
              <a:t>}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{ </a:t>
            </a:r>
            <a:r>
              <a:rPr lang="en-US" b="1" dirty="0" err="1">
                <a:solidFill>
                  <a:srgbClr val="0070C0"/>
                </a:solidFill>
              </a:rPr>
              <a:t>cp</a:t>
            </a:r>
            <a:r>
              <a:rPr lang="en-US" b="1" dirty="0">
                <a:solidFill>
                  <a:srgbClr val="0070C0"/>
                </a:solidFill>
                <a:sym typeface="Wingdings 3" pitchFamily="18" charset="2"/>
              </a:rPr>
              <a:t></a:t>
            </a:r>
            <a:r>
              <a:rPr lang="en-US" dirty="0"/>
              <a:t> S  </a:t>
            </a:r>
            <a:r>
              <a:rPr lang="en-US" i="1" dirty="0"/>
              <a:t>Q</a:t>
            </a:r>
            <a:r>
              <a:rPr lang="en-US" dirty="0"/>
              <a:t> }   S  { </a:t>
            </a:r>
            <a:r>
              <a:rPr lang="en-US" i="1" dirty="0"/>
              <a:t>Q 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69C55-01C1-489A-B7A2-67672022845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Forward and backward transformer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Sound and complete if :</a:t>
            </a:r>
          </a:p>
          <a:p>
            <a:pPr>
              <a:buNone/>
            </a:pPr>
            <a:r>
              <a:rPr lang="en-US" dirty="0"/>
              <a:t>       { </a:t>
            </a:r>
            <a:r>
              <a:rPr lang="en-US" i="1" dirty="0"/>
              <a:t>P</a:t>
            </a:r>
            <a:r>
              <a:rPr lang="en-US" dirty="0"/>
              <a:t> }   S  { </a:t>
            </a:r>
            <a:r>
              <a:rPr lang="en-US" i="1" dirty="0"/>
              <a:t>Q </a:t>
            </a:r>
            <a:r>
              <a:rPr lang="en-US" dirty="0"/>
              <a:t>}        </a:t>
            </a:r>
            <a:r>
              <a:rPr lang="en-US" dirty="0">
                <a:sym typeface="Symbol" pitchFamily="18" charset="2"/>
              </a:rPr>
              <a:t>      </a:t>
            </a:r>
            <a:r>
              <a:rPr lang="en-US" b="1" dirty="0">
                <a:solidFill>
                  <a:srgbClr val="FF0000"/>
                </a:solidFill>
              </a:rPr>
              <a:t>cp</a:t>
            </a:r>
            <a:r>
              <a:rPr lang="en-US" b="1" dirty="0">
                <a:solidFill>
                  <a:srgbClr val="FF0000"/>
                </a:solidFill>
                <a:sym typeface="Wingdings 3" pitchFamily="18" charset="2"/>
              </a:rPr>
              <a:t></a:t>
            </a:r>
            <a:r>
              <a:rPr lang="en-US" dirty="0"/>
              <a:t> S  </a:t>
            </a:r>
            <a:r>
              <a:rPr lang="en-US" i="1" dirty="0"/>
              <a:t>P 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  </a:t>
            </a:r>
            <a:r>
              <a:rPr lang="en-US" i="1" dirty="0">
                <a:sym typeface="Symbol" pitchFamily="18" charset="2"/>
              </a:rPr>
              <a:t>Q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{ </a:t>
            </a:r>
            <a:r>
              <a:rPr lang="en-US" i="1" dirty="0"/>
              <a:t>P</a:t>
            </a:r>
            <a:r>
              <a:rPr lang="en-US" dirty="0"/>
              <a:t> }   S  { </a:t>
            </a:r>
            <a:r>
              <a:rPr lang="en-US" i="1" dirty="0"/>
              <a:t>Q </a:t>
            </a:r>
            <a:r>
              <a:rPr lang="en-US" dirty="0"/>
              <a:t>}        </a:t>
            </a:r>
            <a:r>
              <a:rPr lang="en-US" dirty="0">
                <a:sym typeface="Symbol" pitchFamily="18" charset="2"/>
              </a:rPr>
              <a:t>       </a:t>
            </a:r>
            <a:r>
              <a:rPr lang="en-US" i="1" dirty="0">
                <a:sym typeface="Symbol" pitchFamily="18" charset="2"/>
              </a:rPr>
              <a:t>P  </a:t>
            </a:r>
            <a:r>
              <a:rPr lang="en-US" dirty="0">
                <a:sym typeface="Symbol" pitchFamily="18" charset="2"/>
              </a:rPr>
              <a:t>  </a:t>
            </a:r>
            <a:r>
              <a:rPr lang="en-US" b="1" dirty="0">
                <a:solidFill>
                  <a:srgbClr val="0070C0"/>
                </a:solidFill>
              </a:rPr>
              <a:t>cp</a:t>
            </a:r>
            <a:r>
              <a:rPr lang="en-US" b="1" dirty="0">
                <a:solidFill>
                  <a:srgbClr val="0070C0"/>
                </a:solidFill>
                <a:sym typeface="Wingdings 3" pitchFamily="18" charset="2"/>
              </a:rPr>
              <a:t></a:t>
            </a:r>
            <a:r>
              <a:rPr lang="en-US" dirty="0"/>
              <a:t> S  </a:t>
            </a:r>
            <a:r>
              <a:rPr lang="en-US" i="1" dirty="0"/>
              <a:t>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69C55-01C1-489A-B7A2-67672022845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89200" y="1383957"/>
            <a:ext cx="1168400" cy="432143"/>
          </a:xfrm>
          <a:prstGeom prst="roundRect">
            <a:avLst/>
          </a:prstGeom>
          <a:solidFill>
            <a:srgbClr val="FFFF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 and WLP transformer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wp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/>
              <a:t>Q : the weakest pre-</a:t>
            </a:r>
            <a:r>
              <a:rPr lang="en-US" dirty="0" err="1"/>
              <a:t>condtion</a:t>
            </a:r>
            <a:r>
              <a:rPr lang="en-US" dirty="0"/>
              <a:t> so that S terminates in </a:t>
            </a:r>
            <a:r>
              <a:rPr lang="en-US" i="1" dirty="0"/>
              <a:t>Q</a:t>
            </a:r>
            <a:r>
              <a:rPr lang="en-US" dirty="0"/>
              <a:t>.</a:t>
            </a:r>
          </a:p>
          <a:p>
            <a:r>
              <a:rPr lang="en-US" b="1" dirty="0" err="1"/>
              <a:t>wlp</a:t>
            </a:r>
            <a:r>
              <a:rPr lang="en-US" dirty="0"/>
              <a:t> S</a:t>
            </a:r>
            <a:r>
              <a:rPr lang="en-US" i="1" dirty="0"/>
              <a:t> Q </a:t>
            </a:r>
            <a:r>
              <a:rPr lang="en-US" dirty="0"/>
              <a:t>: the weakest pre-condition so that S, if it terminates, will terminate in </a:t>
            </a:r>
            <a:r>
              <a:rPr lang="en-US" i="1" dirty="0"/>
              <a:t>Q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 err="1"/>
              <a:t>wlp</a:t>
            </a:r>
            <a:r>
              <a:rPr lang="en-US" dirty="0"/>
              <a:t> = weakest liberal pre-</a:t>
            </a:r>
            <a:r>
              <a:rPr lang="en-US" dirty="0" err="1"/>
              <a:t>conidtion</a:t>
            </a:r>
            <a:r>
              <a:rPr lang="en-US" dirty="0"/>
              <a:t>.</a:t>
            </a:r>
          </a:p>
          <a:p>
            <a:endParaRPr lang="en-US" i="1" dirty="0"/>
          </a:p>
          <a:p>
            <a:r>
              <a:rPr lang="en-US" dirty="0"/>
              <a:t>Though, we will see later, that we may have to drop the completeness property of </a:t>
            </a:r>
            <a:r>
              <a:rPr lang="en-US" b="1" dirty="0" err="1"/>
              <a:t>wp</a:t>
            </a:r>
            <a:r>
              <a:rPr lang="en-US" dirty="0"/>
              <a:t>/</a:t>
            </a:r>
            <a:r>
              <a:rPr lang="en-US" b="1" dirty="0" err="1"/>
              <a:t>wlp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but we will still call them </a:t>
            </a:r>
            <a:r>
              <a:rPr lang="en-US" b="1" dirty="0" err="1"/>
              <a:t>wp</a:t>
            </a:r>
            <a:r>
              <a:rPr lang="en-US" dirty="0"/>
              <a:t>/</a:t>
            </a:r>
            <a:r>
              <a:rPr lang="en-US" b="1" dirty="0" err="1"/>
              <a:t>wlp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1559C-DEB8-4CAA-BD47-CF3488CF735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Guarded Command Language (GCL)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Simple language to start</a:t>
            </a:r>
          </a:p>
          <a:p>
            <a:r>
              <a:rPr lang="en-US" dirty="0"/>
              <a:t>Expressive enough to encode larger languages</a:t>
            </a:r>
          </a:p>
          <a:p>
            <a:r>
              <a:rPr lang="en-US" dirty="0"/>
              <a:t>So that you can keep your logic-core simple</a:t>
            </a:r>
          </a:p>
          <a:p>
            <a:r>
              <a:rPr lang="en-US" dirty="0"/>
              <a:t>Constructs </a:t>
            </a:r>
          </a:p>
          <a:p>
            <a:pPr lvl="1"/>
            <a:r>
              <a:rPr lang="en-US" sz="2400" dirty="0"/>
              <a:t>assignment, </a:t>
            </a:r>
            <a:r>
              <a:rPr lang="en-US" sz="2400" dirty="0" err="1"/>
              <a:t>seq</a:t>
            </a:r>
            <a:r>
              <a:rPr lang="en-US" sz="2400" dirty="0"/>
              <a:t>, </a:t>
            </a:r>
            <a:r>
              <a:rPr lang="en-US" sz="2400" b="1" dirty="0"/>
              <a:t>while, if-then-else</a:t>
            </a:r>
          </a:p>
          <a:p>
            <a:pPr lvl="1"/>
            <a:r>
              <a:rPr lang="en-US" sz="2400" b="1" dirty="0" err="1">
                <a:sym typeface="Wingdings" pitchFamily="2" charset="2"/>
              </a:rPr>
              <a:t>var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x </a:t>
            </a:r>
            <a:r>
              <a:rPr lang="en-US" sz="2400" b="1" dirty="0">
                <a:sym typeface="Wingdings" pitchFamily="2" charset="2"/>
              </a:rPr>
              <a:t>in </a:t>
            </a:r>
            <a:r>
              <a:rPr lang="en-US" sz="2400" dirty="0">
                <a:sym typeface="Wingdings" pitchFamily="2" charset="2"/>
              </a:rPr>
              <a:t>S ,  uninitialized local-var. </a:t>
            </a:r>
          </a:p>
          <a:p>
            <a:pPr lvl="1"/>
            <a:r>
              <a:rPr lang="en-US" sz="2400" b="1" dirty="0">
                <a:sym typeface="Wingdings" pitchFamily="2" charset="2"/>
              </a:rPr>
              <a:t>assert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i="1" dirty="0">
                <a:sym typeface="Wingdings" pitchFamily="2" charset="2"/>
              </a:rPr>
              <a:t>e</a:t>
            </a:r>
            <a:r>
              <a:rPr lang="en-US" sz="2400" b="1" i="1" dirty="0">
                <a:sym typeface="Wingdings" pitchFamily="2" charset="2"/>
              </a:rPr>
              <a:t>  ,  </a:t>
            </a:r>
            <a:r>
              <a:rPr lang="en-US" sz="2400" b="1" dirty="0">
                <a:sym typeface="Wingdings" pitchFamily="2" charset="2"/>
              </a:rPr>
              <a:t>assume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i="1" dirty="0">
                <a:sym typeface="Wingdings" pitchFamily="2" charset="2"/>
              </a:rPr>
              <a:t>e</a:t>
            </a:r>
          </a:p>
          <a:p>
            <a:pPr lvl="1"/>
            <a:r>
              <a:rPr lang="en-US" sz="2400" b="1" dirty="0">
                <a:sym typeface="Wingdings" pitchFamily="2" charset="2"/>
              </a:rPr>
              <a:t>try-catch</a:t>
            </a:r>
            <a:endParaRPr lang="en-US" sz="2400" b="1" dirty="0"/>
          </a:p>
          <a:p>
            <a:pPr lvl="1"/>
            <a:r>
              <a:rPr lang="en-US" sz="2400" dirty="0">
                <a:sym typeface="Wingdings" pitchFamily="2" charset="2"/>
              </a:rPr>
              <a:t>program </a:t>
            </a:r>
            <a:r>
              <a:rPr lang="en-US" sz="2400" dirty="0" err="1">
                <a:sym typeface="Wingdings" pitchFamily="2" charset="2"/>
              </a:rPr>
              <a:t>decl</a:t>
            </a:r>
            <a:r>
              <a:rPr lang="en-US" sz="2400" dirty="0">
                <a:sym typeface="Wingdings" pitchFamily="2" charset="2"/>
              </a:rPr>
              <a:t>, program call</a:t>
            </a:r>
          </a:p>
          <a:p>
            <a:pPr lvl="1"/>
            <a:r>
              <a:rPr lang="en-US" sz="2400" dirty="0">
                <a:sym typeface="Wingdings" pitchFamily="2" charset="2"/>
              </a:rPr>
              <a:t>primitive types, arrays</a:t>
            </a:r>
          </a:p>
          <a:p>
            <a:pPr lvl="1"/>
            <a:endParaRPr lang="en-US" sz="2400" dirty="0"/>
          </a:p>
          <a:p>
            <a:pPr lvl="1"/>
            <a:endParaRPr lang="en-US" sz="2400" b="1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148F8-8127-43D6-87F8-DC9C54A896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wlp</a:t>
            </a:r>
            <a:endParaRPr lang="en-US" b="1" dirty="0"/>
          </a:p>
        </p:txBody>
      </p:sp>
      <p:sp>
        <p:nvSpPr>
          <p:cNvPr id="21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b="1" dirty="0"/>
              <a:t>  skip  </a:t>
            </a:r>
            <a:r>
              <a:rPr lang="en-US" i="1" dirty="0"/>
              <a:t>Q     =  Q</a:t>
            </a:r>
            <a:endParaRPr lang="en-US" b="1" i="1" dirty="0"/>
          </a:p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(x:=e)   </a:t>
            </a:r>
            <a:r>
              <a:rPr lang="en-US" i="1" dirty="0"/>
              <a:t>Q</a:t>
            </a:r>
            <a:r>
              <a:rPr lang="en-US" dirty="0"/>
              <a:t>  =  </a:t>
            </a:r>
            <a:r>
              <a:rPr lang="en-US" i="1" dirty="0"/>
              <a:t>Q</a:t>
            </a:r>
            <a:r>
              <a:rPr lang="en-US" dirty="0"/>
              <a:t>[e/x]</a:t>
            </a:r>
          </a:p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(S</a:t>
            </a:r>
            <a:r>
              <a:rPr lang="en-US" baseline="-25000" dirty="0"/>
              <a:t>1</a:t>
            </a:r>
            <a:r>
              <a:rPr lang="en-US" dirty="0"/>
              <a:t> ; S</a:t>
            </a:r>
            <a:r>
              <a:rPr lang="en-US" baseline="-25000" dirty="0"/>
              <a:t>2</a:t>
            </a:r>
            <a:r>
              <a:rPr lang="en-US" dirty="0"/>
              <a:t>)   </a:t>
            </a:r>
            <a:r>
              <a:rPr lang="en-US" i="1" dirty="0"/>
              <a:t>Q</a:t>
            </a:r>
            <a:r>
              <a:rPr lang="en-US" dirty="0"/>
              <a:t>    =    </a:t>
            </a:r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S</a:t>
            </a:r>
            <a:r>
              <a:rPr lang="en-US" baseline="-25000" dirty="0"/>
              <a:t>1</a:t>
            </a:r>
            <a:r>
              <a:rPr lang="en-US" dirty="0"/>
              <a:t>  (</a:t>
            </a:r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S</a:t>
            </a:r>
            <a:r>
              <a:rPr lang="en-US" baseline="-25000" dirty="0"/>
              <a:t>2</a:t>
            </a:r>
            <a:r>
              <a:rPr lang="en-US" dirty="0"/>
              <a:t>  Q)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We don’t need to propose our own intermediate predicate!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Example, prove: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  <a:p>
            <a:pPr eaLnBrk="1" hangingPunct="1"/>
            <a:endParaRPr lang="en-US" i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B0902-9405-4BAA-AE9B-8CFF9B05769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22398" y="4744453"/>
            <a:ext cx="651171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</a:rPr>
              <a:t>{ </a:t>
            </a:r>
            <a:r>
              <a:rPr lang="en-US" sz="2800" dirty="0" err="1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</a:rPr>
              <a:t>x</a:t>
            </a:r>
            <a:r>
              <a:rPr lang="en-US" sz="2800" dirty="0" err="1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  <a:sym typeface="Symbol" pitchFamily="18" charset="2"/>
              </a:rPr>
              <a:t>y</a:t>
            </a:r>
            <a:r>
              <a:rPr lang="en-US" sz="2800" dirty="0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  <a:sym typeface="Symbol" pitchFamily="18" charset="2"/>
              </a:rPr>
              <a:t> }</a:t>
            </a:r>
            <a:r>
              <a:rPr lang="en-US" sz="2800" dirty="0">
                <a:latin typeface="+mj-lt"/>
                <a:ea typeface="Courier New" charset="0"/>
                <a:cs typeface="Courier New" charset="0"/>
                <a:sym typeface="Symbol" pitchFamily="18" charset="2"/>
              </a:rPr>
              <a:t>   </a:t>
            </a:r>
            <a:r>
              <a:rPr lang="en-US" sz="2800" dirty="0" err="1">
                <a:latin typeface="+mj-lt"/>
                <a:ea typeface="Courier New" charset="0"/>
                <a:cs typeface="Courier New" charset="0"/>
              </a:rPr>
              <a:t>tmp</a:t>
            </a:r>
            <a:r>
              <a:rPr lang="en-US" sz="2800" dirty="0">
                <a:latin typeface="+mj-lt"/>
                <a:ea typeface="Courier New" charset="0"/>
                <a:cs typeface="Courier New" charset="0"/>
              </a:rPr>
              <a:t>:= x  ; x:=y ; y:=</a:t>
            </a:r>
            <a:r>
              <a:rPr lang="en-US" sz="2800" dirty="0" err="1">
                <a:latin typeface="+mj-lt"/>
                <a:ea typeface="Courier New" charset="0"/>
                <a:cs typeface="Courier New" charset="0"/>
              </a:rPr>
              <a:t>tmp</a:t>
            </a:r>
            <a:r>
              <a:rPr lang="en-US" sz="2800" dirty="0">
                <a:latin typeface="+mj-lt"/>
                <a:ea typeface="Courier New" charset="0"/>
                <a:cs typeface="Courier New" charset="0"/>
              </a:rPr>
              <a:t>   </a:t>
            </a:r>
            <a:r>
              <a:rPr lang="en-US" sz="2800" dirty="0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</a:rPr>
              <a:t>{ </a:t>
            </a:r>
            <a:r>
              <a:rPr lang="en-US" sz="2800" dirty="0" err="1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</a:rPr>
              <a:t>x</a:t>
            </a:r>
            <a:r>
              <a:rPr lang="en-US" sz="2800" dirty="0" err="1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  <a:sym typeface="Symbol" pitchFamily="18" charset="2"/>
              </a:rPr>
              <a:t>y</a:t>
            </a:r>
            <a:r>
              <a:rPr lang="en-US" sz="2800" dirty="0">
                <a:solidFill>
                  <a:srgbClr val="0000CC"/>
                </a:solidFill>
                <a:latin typeface="+mj-lt"/>
                <a:ea typeface="Courier New" charset="0"/>
                <a:cs typeface="Courier New" charset="0"/>
                <a:sym typeface="Symbol" pitchFamily="18" charset="2"/>
              </a:rPr>
              <a:t> }</a:t>
            </a:r>
            <a:r>
              <a:rPr lang="en-US" sz="2800" dirty="0">
                <a:latin typeface="+mj-lt"/>
                <a:ea typeface="Courier New" charset="0"/>
                <a:cs typeface="Courier New" charset="0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wlp</a:t>
            </a:r>
            <a:endParaRPr lang="en-US" dirty="0"/>
          </a:p>
        </p:txBody>
      </p:sp>
      <p:sp>
        <p:nvSpPr>
          <p:cNvPr id="225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(</a:t>
            </a:r>
            <a:r>
              <a:rPr lang="en-US" b="1" dirty="0"/>
              <a:t>assert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)    </a:t>
            </a:r>
            <a:r>
              <a:rPr lang="en-US" i="1" dirty="0"/>
              <a:t>Q</a:t>
            </a:r>
            <a:r>
              <a:rPr lang="en-US" dirty="0"/>
              <a:t>    =    </a:t>
            </a:r>
            <a:r>
              <a:rPr lang="en-US" i="1" dirty="0"/>
              <a:t>e</a:t>
            </a:r>
            <a:r>
              <a:rPr lang="en-US" dirty="0"/>
              <a:t> /\ </a:t>
            </a:r>
            <a:r>
              <a:rPr lang="en-US" i="1" dirty="0"/>
              <a:t>Q</a:t>
            </a:r>
          </a:p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(</a:t>
            </a:r>
            <a:r>
              <a:rPr lang="en-US" b="1" dirty="0"/>
              <a:t>assume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)  </a:t>
            </a:r>
            <a:r>
              <a:rPr lang="en-US" i="1" dirty="0"/>
              <a:t>Q</a:t>
            </a:r>
            <a:r>
              <a:rPr lang="en-US" dirty="0"/>
              <a:t>   =   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</a:t>
            </a:r>
            <a:r>
              <a:rPr lang="en-US" i="1" dirty="0"/>
              <a:t>Q</a:t>
            </a:r>
          </a:p>
          <a:p>
            <a:pPr eaLnBrk="1" hangingPunct="1"/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(S </a:t>
            </a:r>
            <a:r>
              <a:rPr lang="en-US" dirty="0">
                <a:sym typeface="Wingdings" pitchFamily="2" charset="2"/>
              </a:rPr>
              <a:t>[] T) 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  =   (</a:t>
            </a:r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S</a:t>
            </a:r>
            <a:r>
              <a:rPr lang="en-US" dirty="0">
                <a:sym typeface="Wingdings" pitchFamily="2" charset="2"/>
              </a:rPr>
              <a:t> 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) /\  (</a:t>
            </a:r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eaLnBrk="1" hangingPunct="1"/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With respect to Hoare triples these two are equivalent (any Hoare triple satisfied by one is satisfied by the other) :</a:t>
            </a:r>
          </a:p>
          <a:p>
            <a:pPr marL="274320" lvl="1" indent="0">
              <a:buNone/>
            </a:pPr>
            <a:br>
              <a:rPr lang="en-US" dirty="0">
                <a:sym typeface="Wingdings" pitchFamily="2" charset="2"/>
              </a:rPr>
            </a:br>
            <a:r>
              <a:rPr lang="en-US" sz="2800" b="1" dirty="0">
                <a:sym typeface="Wingdings" pitchFamily="2" charset="2"/>
              </a:rPr>
              <a:t>if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i="1" dirty="0">
                <a:sym typeface="Wingdings" pitchFamily="2" charset="2"/>
              </a:rPr>
              <a:t>g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b="1" dirty="0">
                <a:sym typeface="Wingdings" pitchFamily="2" charset="2"/>
              </a:rPr>
              <a:t>then</a:t>
            </a:r>
            <a:r>
              <a:rPr lang="en-US" sz="2800" dirty="0">
                <a:sym typeface="Wingdings" pitchFamily="2" charset="2"/>
              </a:rPr>
              <a:t> S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b="1" dirty="0">
                <a:sym typeface="Wingdings" pitchFamily="2" charset="2"/>
              </a:rPr>
              <a:t>else</a:t>
            </a:r>
            <a:r>
              <a:rPr lang="en-US" sz="2800" dirty="0">
                <a:sym typeface="Wingdings" pitchFamily="2" charset="2"/>
              </a:rPr>
              <a:t> S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dirty="0">
                <a:sym typeface="Wingdings" pitchFamily="2" charset="2"/>
              </a:rPr>
              <a:t>   </a:t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Symbol" pitchFamily="18" charset="2"/>
              </a:rPr>
              <a:t> 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(</a:t>
            </a:r>
            <a:r>
              <a:rPr lang="en-US" sz="2800" b="1" dirty="0">
                <a:sym typeface="Symbol" pitchFamily="18" charset="2"/>
              </a:rPr>
              <a:t>assume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i="1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 ; </a:t>
            </a:r>
            <a:r>
              <a:rPr lang="en-US" sz="2800" dirty="0">
                <a:sym typeface="Wingdings" pitchFamily="2" charset="2"/>
              </a:rPr>
              <a:t>S</a:t>
            </a:r>
            <a:r>
              <a:rPr lang="en-US" sz="2800" baseline="-25000" dirty="0">
                <a:sym typeface="Wingdings" pitchFamily="2" charset="2"/>
              </a:rPr>
              <a:t>1</a:t>
            </a:r>
            <a:r>
              <a:rPr lang="en-US" sz="2800" dirty="0">
                <a:sym typeface="Symbol" pitchFamily="18" charset="2"/>
              </a:rPr>
              <a:t> ) </a:t>
            </a:r>
            <a:r>
              <a:rPr lang="en-US" sz="2800" dirty="0">
                <a:sym typeface="Wingdings" pitchFamily="2" charset="2"/>
              </a:rPr>
              <a:t>[]   </a:t>
            </a:r>
            <a:r>
              <a:rPr lang="en-US" sz="2800" b="1" dirty="0">
                <a:sym typeface="Wingdings" pitchFamily="2" charset="2"/>
              </a:rPr>
              <a:t>(assume </a:t>
            </a:r>
            <a:r>
              <a:rPr lang="en-US" sz="2800" dirty="0">
                <a:sym typeface="Symbol" pitchFamily="18" charset="2"/>
              </a:rPr>
              <a:t></a:t>
            </a:r>
            <a:r>
              <a:rPr lang="en-US" sz="2800" i="1" dirty="0">
                <a:sym typeface="Symbol" pitchFamily="18" charset="2"/>
              </a:rPr>
              <a:t>g</a:t>
            </a:r>
            <a:r>
              <a:rPr lang="en-US" sz="2800" b="1" dirty="0">
                <a:sym typeface="Wingdings" pitchFamily="2" charset="2"/>
              </a:rPr>
              <a:t> ; </a:t>
            </a:r>
            <a:r>
              <a:rPr lang="en-US" sz="2800" dirty="0">
                <a:sym typeface="Wingdings" pitchFamily="2" charset="2"/>
              </a:rPr>
              <a:t>S</a:t>
            </a:r>
            <a:r>
              <a:rPr lang="en-US" sz="2800" baseline="-25000" dirty="0">
                <a:sym typeface="Wingdings" pitchFamily="2" charset="2"/>
              </a:rPr>
              <a:t>2</a:t>
            </a:r>
            <a:r>
              <a:rPr lang="en-US" sz="2800" b="1" dirty="0">
                <a:sym typeface="Wingdings" pitchFamily="2" charset="2"/>
              </a:rPr>
              <a:t> )</a:t>
            </a:r>
            <a:endParaRPr lang="en-US" sz="2800" b="1" dirty="0"/>
          </a:p>
          <a:p>
            <a:pPr eaLnBrk="1" hangingPunct="1"/>
            <a:endParaRPr lang="en-US" i="1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516C0-9F10-4120-8E08-7AE4972BA378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Hoare logic</a:t>
            </a:r>
          </a:p>
          <a:p>
            <a:r>
              <a:rPr lang="en-US" dirty="0"/>
              <a:t>Verification using predicate transformers</a:t>
            </a:r>
          </a:p>
          <a:p>
            <a:r>
              <a:rPr lang="en-US" dirty="0"/>
              <a:t>Verification with “Guarded Command Language” (GCL)</a:t>
            </a:r>
          </a:p>
          <a:p>
            <a:r>
              <a:rPr lang="en-US" dirty="0"/>
              <a:t>Objects and exceptions</a:t>
            </a:r>
          </a:p>
          <a:p>
            <a:r>
              <a:rPr lang="en-US" dirty="0"/>
              <a:t>Should at end give an answer to “how to mechanically verify a real program”.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3BD62-7E14-475C-9849-27C28F6B332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wlp</a:t>
            </a:r>
            <a:endParaRPr lang="en-US" dirty="0"/>
          </a:p>
        </p:txBody>
      </p:sp>
      <p:sp>
        <p:nvSpPr>
          <p:cNvPr id="23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it follows:</a:t>
            </a:r>
            <a:br>
              <a:rPr lang="en-US" dirty="0"/>
            </a:br>
            <a:br>
              <a:rPr lang="en-US" b="1" dirty="0"/>
            </a:br>
            <a:r>
              <a:rPr lang="en-US" b="1" dirty="0" err="1">
                <a:solidFill>
                  <a:srgbClr val="0070C0"/>
                </a:solidFill>
              </a:rPr>
              <a:t>wlp</a:t>
            </a:r>
            <a:r>
              <a:rPr lang="en-US" dirty="0"/>
              <a:t>  (</a:t>
            </a:r>
            <a:r>
              <a:rPr lang="en-US" b="1" dirty="0"/>
              <a:t>if</a:t>
            </a:r>
            <a:r>
              <a:rPr lang="en-US" dirty="0"/>
              <a:t>  </a:t>
            </a:r>
            <a:r>
              <a:rPr lang="en-US" i="1" dirty="0"/>
              <a:t>g</a:t>
            </a:r>
            <a:r>
              <a:rPr lang="en-US" dirty="0"/>
              <a:t>  </a:t>
            </a:r>
            <a:r>
              <a:rPr lang="en-US" b="1" dirty="0"/>
              <a:t>then</a:t>
            </a:r>
            <a:r>
              <a:rPr lang="en-US" dirty="0"/>
              <a:t> 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)   </a:t>
            </a:r>
            <a:r>
              <a:rPr lang="en-US" i="1" dirty="0"/>
              <a:t>Q</a:t>
            </a:r>
            <a:br>
              <a:rPr lang="en-US" dirty="0"/>
            </a:br>
            <a:r>
              <a:rPr lang="en-US" dirty="0"/>
              <a:t>	=</a:t>
            </a:r>
            <a:br>
              <a:rPr lang="en-US" dirty="0"/>
            </a:br>
            <a:r>
              <a:rPr lang="en-US" dirty="0"/>
              <a:t>	(</a:t>
            </a:r>
            <a:r>
              <a:rPr lang="en-US" i="1" dirty="0"/>
              <a:t>g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  </a:t>
            </a:r>
            <a:r>
              <a:rPr lang="en-US" b="1" dirty="0" err="1">
                <a:solidFill>
                  <a:srgbClr val="0070C0"/>
                </a:solidFill>
                <a:sym typeface="Symbol" pitchFamily="18" charset="2"/>
              </a:rPr>
              <a:t>wlp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)   /\    (</a:t>
            </a:r>
            <a:r>
              <a:rPr lang="en-US" dirty="0">
                <a:sym typeface="Symbol" pitchFamily="18" charset="2"/>
              </a:rPr>
              <a:t>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    </a:t>
            </a:r>
            <a:r>
              <a:rPr lang="en-US" b="1" dirty="0" err="1">
                <a:solidFill>
                  <a:srgbClr val="0070C0"/>
                </a:solidFill>
                <a:sym typeface="Symbol" pitchFamily="18" charset="2"/>
              </a:rPr>
              <a:t>wlp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 </a:t>
            </a:r>
            <a:r>
              <a:rPr lang="en-US" i="1" dirty="0"/>
              <a:t>Q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000" b="1" dirty="0"/>
              <a:t>Note</a:t>
            </a:r>
            <a:r>
              <a:rPr lang="en-US" sz="2000" dirty="0"/>
              <a:t> : it is equivalent to (</a:t>
            </a:r>
            <a:r>
              <a:rPr lang="en-US" sz="2000" i="1" dirty="0"/>
              <a:t>g </a:t>
            </a:r>
            <a:r>
              <a:rPr lang="en-US" sz="2000" dirty="0"/>
              <a:t>/\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b="1" dirty="0" err="1">
                <a:sym typeface="Symbol" pitchFamily="18" charset="2"/>
              </a:rPr>
              <a:t>wlp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S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i="1" dirty="0"/>
              <a:t>Q</a:t>
            </a:r>
            <a:r>
              <a:rPr lang="en-US" sz="2000" dirty="0"/>
              <a:t>)   \/    (</a:t>
            </a:r>
            <a:r>
              <a:rPr lang="en-US" sz="2000" dirty="0">
                <a:sym typeface="Symbol" pitchFamily="18" charset="2"/>
              </a:rPr>
              <a:t></a:t>
            </a:r>
            <a:r>
              <a:rPr lang="en-US" sz="2000" i="1" dirty="0">
                <a:sym typeface="Symbol" pitchFamily="18" charset="2"/>
              </a:rPr>
              <a:t>g</a:t>
            </a:r>
            <a:r>
              <a:rPr lang="en-US" sz="2000" dirty="0">
                <a:sym typeface="Symbol" pitchFamily="18" charset="2"/>
              </a:rPr>
              <a:t>  /\  </a:t>
            </a:r>
            <a:r>
              <a:rPr lang="en-US" sz="2000" b="1" dirty="0" err="1">
                <a:sym typeface="Symbol" pitchFamily="18" charset="2"/>
              </a:rPr>
              <a:t>wlp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/>
              <a:t>S</a:t>
            </a:r>
            <a:r>
              <a:rPr lang="en-US" sz="2000" baseline="-25000" dirty="0"/>
              <a:t>2</a:t>
            </a:r>
            <a:r>
              <a:rPr lang="en-US" sz="2000" dirty="0"/>
              <a:t>  </a:t>
            </a:r>
            <a:r>
              <a:rPr lang="en-US" sz="2000" i="1" dirty="0"/>
              <a:t>Q</a:t>
            </a:r>
            <a:r>
              <a:rPr lang="en-US" sz="2000" dirty="0"/>
              <a:t>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FD1BF-B45D-4434-968D-468770E1186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Formula growth</a:t>
            </a:r>
          </a:p>
        </p:txBody>
      </p:sp>
      <p:sp>
        <p:nvSpPr>
          <p:cNvPr id="23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Note that </a:t>
            </a:r>
            <a:r>
              <a:rPr lang="en-US" dirty="0" err="1"/>
              <a:t>wlp</a:t>
            </a:r>
            <a:r>
              <a:rPr lang="en-US" dirty="0"/>
              <a:t> of if-then-else “duplicates” Q (2x).</a:t>
            </a:r>
          </a:p>
          <a:p>
            <a:pPr eaLnBrk="1" hangingPunct="1"/>
            <a:r>
              <a:rPr lang="en-US" dirty="0"/>
              <a:t>So a series like: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wlp</a:t>
            </a:r>
            <a:r>
              <a:rPr lang="en-US" dirty="0"/>
              <a:t> (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S1 </a:t>
            </a:r>
            <a:r>
              <a:rPr lang="en-US" b="1" dirty="0"/>
              <a:t>else</a:t>
            </a:r>
            <a:r>
              <a:rPr lang="en-US" dirty="0"/>
              <a:t> S2 ;</a:t>
            </a:r>
            <a:br>
              <a:rPr lang="en-US" dirty="0"/>
            </a:br>
            <a:r>
              <a:rPr lang="en-US" dirty="0"/>
              <a:t>    	  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S3 </a:t>
            </a:r>
            <a:r>
              <a:rPr lang="en-US" b="1" dirty="0"/>
              <a:t>else</a:t>
            </a:r>
            <a:r>
              <a:rPr lang="en-US" dirty="0"/>
              <a:t> S4 ;</a:t>
            </a:r>
            <a:br>
              <a:rPr lang="en-US" dirty="0"/>
            </a:br>
            <a:r>
              <a:rPr lang="en-US" dirty="0"/>
              <a:t>      	          </a:t>
            </a:r>
            <a:r>
              <a:rPr lang="en-US" b="1" dirty="0"/>
              <a:t>if</a:t>
            </a:r>
            <a:r>
              <a:rPr lang="en-US" dirty="0"/>
              <a:t>  </a:t>
            </a:r>
            <a:r>
              <a:rPr lang="en-US" i="1" dirty="0"/>
              <a:t>I 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S5 </a:t>
            </a:r>
            <a:r>
              <a:rPr lang="en-US" b="1" dirty="0"/>
              <a:t>else</a:t>
            </a:r>
            <a:r>
              <a:rPr lang="en-US" dirty="0"/>
              <a:t> S5 )  </a:t>
            </a:r>
            <a:r>
              <a:rPr lang="en-US" i="1" dirty="0"/>
              <a:t>Q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will duplicate Q 8x. (exponential growth in the size of the resulting </a:t>
            </a:r>
            <a:r>
              <a:rPr lang="en-US" dirty="0" err="1"/>
              <a:t>wlp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FD1BF-B45D-4434-968D-468770E1186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58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306B-C16C-DA4A-8EAF-06F2B023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PATH-based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9282-FA7F-094B-BF84-0647CC24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0253"/>
            <a:ext cx="7772400" cy="4828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program S that does not contain a loop or recursion can be equivalently decomposed  into linear “program paths”.</a:t>
            </a:r>
          </a:p>
          <a:p>
            <a:r>
              <a:rPr lang="en-US" dirty="0"/>
              <a:t>Example 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Can be decomposed to: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assume</a:t>
            </a:r>
            <a:r>
              <a:rPr lang="en-US" dirty="0">
                <a:solidFill>
                  <a:srgbClr val="C00000"/>
                </a:solidFill>
              </a:rPr>
              <a:t> g </a:t>
            </a:r>
            <a:r>
              <a:rPr lang="en-US" dirty="0"/>
              <a:t>;    x:=e</a:t>
            </a:r>
            <a:r>
              <a:rPr lang="en-US" baseline="-25000" dirty="0"/>
              <a:t>1</a:t>
            </a:r>
            <a:r>
              <a:rPr lang="en-US" dirty="0"/>
              <a:t> ;   </a:t>
            </a:r>
            <a:r>
              <a:rPr lang="en-US" b="1" dirty="0">
                <a:solidFill>
                  <a:srgbClr val="0070C0"/>
                </a:solidFill>
              </a:rPr>
              <a:t>assume</a:t>
            </a:r>
            <a:r>
              <a:rPr lang="en-US" dirty="0">
                <a:solidFill>
                  <a:srgbClr val="0070C0"/>
                </a:solidFill>
              </a:rPr>
              <a:t> h</a:t>
            </a:r>
            <a:r>
              <a:rPr lang="en-US" dirty="0"/>
              <a:t>    ;      y := e</a:t>
            </a:r>
            <a:r>
              <a:rPr lang="en-US" baseline="-25000" dirty="0"/>
              <a:t>3</a:t>
            </a: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assume</a:t>
            </a:r>
            <a:r>
              <a:rPr lang="en-US" dirty="0">
                <a:solidFill>
                  <a:srgbClr val="C00000"/>
                </a:solidFill>
              </a:rPr>
              <a:t> g</a:t>
            </a:r>
            <a:r>
              <a:rPr lang="en-US" dirty="0"/>
              <a:t> ;   x:=e</a:t>
            </a:r>
            <a:r>
              <a:rPr lang="en-US" baseline="-25000" dirty="0"/>
              <a:t>1</a:t>
            </a:r>
            <a:r>
              <a:rPr lang="en-US" dirty="0"/>
              <a:t> ;    </a:t>
            </a:r>
            <a:r>
              <a:rPr lang="en-US" b="1" dirty="0">
                <a:solidFill>
                  <a:srgbClr val="0070C0"/>
                </a:solidFill>
              </a:rPr>
              <a:t>assume</a:t>
            </a:r>
            <a:r>
              <a:rPr lang="en-US" dirty="0">
                <a:solidFill>
                  <a:srgbClr val="0070C0"/>
                </a:solidFill>
              </a:rPr>
              <a:t> ¬h</a:t>
            </a:r>
            <a:r>
              <a:rPr lang="en-US" dirty="0"/>
              <a:t> ;   y := e</a:t>
            </a:r>
            <a:r>
              <a:rPr lang="en-US" baseline="-25000" dirty="0"/>
              <a:t>4</a:t>
            </a: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assume</a:t>
            </a:r>
            <a:r>
              <a:rPr lang="en-US" dirty="0">
                <a:solidFill>
                  <a:srgbClr val="C00000"/>
                </a:solidFill>
              </a:rPr>
              <a:t> ¬g </a:t>
            </a:r>
            <a:r>
              <a:rPr lang="en-US" dirty="0"/>
              <a:t>;  x:=e</a:t>
            </a:r>
            <a:r>
              <a:rPr lang="en-US" baseline="-25000" dirty="0"/>
              <a:t>2</a:t>
            </a:r>
            <a:r>
              <a:rPr lang="en-US" dirty="0"/>
              <a:t> ;    </a:t>
            </a:r>
            <a:r>
              <a:rPr lang="en-US" b="1" dirty="0">
                <a:solidFill>
                  <a:srgbClr val="0070C0"/>
                </a:solidFill>
              </a:rPr>
              <a:t>assume</a:t>
            </a:r>
            <a:r>
              <a:rPr lang="en-US" dirty="0">
                <a:solidFill>
                  <a:srgbClr val="0070C0"/>
                </a:solidFill>
              </a:rPr>
              <a:t> h</a:t>
            </a:r>
            <a:r>
              <a:rPr lang="en-US" dirty="0"/>
              <a:t>   ;     y := e</a:t>
            </a:r>
            <a:r>
              <a:rPr lang="en-US" baseline="-25000" dirty="0"/>
              <a:t>3</a:t>
            </a: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assume</a:t>
            </a:r>
            <a:r>
              <a:rPr lang="en-US" dirty="0">
                <a:solidFill>
                  <a:srgbClr val="C00000"/>
                </a:solidFill>
              </a:rPr>
              <a:t> ¬g </a:t>
            </a:r>
            <a:r>
              <a:rPr lang="en-US" dirty="0"/>
              <a:t>;  x:=e</a:t>
            </a:r>
            <a:r>
              <a:rPr lang="en-US" baseline="-25000" dirty="0"/>
              <a:t>2</a:t>
            </a:r>
            <a:r>
              <a:rPr lang="en-US" dirty="0"/>
              <a:t> ;    </a:t>
            </a:r>
            <a:r>
              <a:rPr lang="en-US" b="1" dirty="0">
                <a:solidFill>
                  <a:srgbClr val="0070C0"/>
                </a:solidFill>
              </a:rPr>
              <a:t>assume</a:t>
            </a:r>
            <a:r>
              <a:rPr lang="en-US" dirty="0">
                <a:solidFill>
                  <a:srgbClr val="0070C0"/>
                </a:solidFill>
              </a:rPr>
              <a:t> ¬h</a:t>
            </a:r>
            <a:r>
              <a:rPr lang="en-US" dirty="0"/>
              <a:t> ;   y := e</a:t>
            </a:r>
            <a:r>
              <a:rPr lang="en-US" baseline="-25000" dirty="0"/>
              <a:t>4</a:t>
            </a:r>
            <a:r>
              <a:rPr lang="en-US" dirty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70C26-ABBC-0643-A548-294980EE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1F8F8-3F6E-0547-B294-BF2EECCFC570}"/>
              </a:ext>
            </a:extLst>
          </p:cNvPr>
          <p:cNvSpPr txBox="1"/>
          <p:nvPr/>
        </p:nvSpPr>
        <p:spPr>
          <a:xfrm>
            <a:off x="2422358" y="2583283"/>
            <a:ext cx="429928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x:=e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x := e</a:t>
            </a:r>
            <a:r>
              <a:rPr lang="en-US" baseline="-25000" dirty="0"/>
              <a:t>2</a:t>
            </a:r>
            <a:r>
              <a:rPr lang="en-US" dirty="0"/>
              <a:t> ;</a:t>
            </a:r>
            <a:br>
              <a:rPr lang="en-US" dirty="0"/>
            </a:b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h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y:=e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y := e</a:t>
            </a:r>
            <a:r>
              <a:rPr lang="en-US" baseline="-250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5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B9B42CAA-CC4E-5C46-8AF8-5F5813107E50}"/>
              </a:ext>
            </a:extLst>
          </p:cNvPr>
          <p:cNvSpPr/>
          <p:nvPr/>
        </p:nvSpPr>
        <p:spPr>
          <a:xfrm>
            <a:off x="3320717" y="2978704"/>
            <a:ext cx="914400" cy="417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5B06-AA78-E44C-AD4F-2F841842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PATH-based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F33D-AB78-9046-B42E-8AFC3B5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383956"/>
            <a:ext cx="8530269" cy="5081011"/>
          </a:xfrm>
        </p:spPr>
        <p:txBody>
          <a:bodyPr>
            <a:noAutofit/>
          </a:bodyPr>
          <a:lstStyle/>
          <a:p>
            <a:r>
              <a:rPr lang="en-US" dirty="0"/>
              <a:t>{P} S {Q} is valid   ≡  </a:t>
            </a:r>
            <a:r>
              <a:rPr lang="en-US" dirty="0" err="1"/>
              <a:t>forall</a:t>
            </a:r>
            <a:r>
              <a:rPr lang="en-US" dirty="0"/>
              <a:t> program path 𝜎 of S: {P} 𝜎 {Q} is valid.</a:t>
            </a:r>
          </a:p>
          <a:p>
            <a:r>
              <a:rPr lang="en-US" dirty="0"/>
              <a:t>E.g. to verify 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approach of verification is also called “</a:t>
            </a:r>
            <a:r>
              <a:rPr lang="en-US" b="1" dirty="0"/>
              <a:t>symbolic execution</a:t>
            </a:r>
            <a:r>
              <a:rPr lang="en-US" dirty="0"/>
              <a:t>”, because it as if we symbolically execute each control path in the target program.</a:t>
            </a:r>
          </a:p>
          <a:p>
            <a:r>
              <a:rPr lang="en-US" dirty="0"/>
              <a:t>The number of paths can still be a lot, but we can verify them incrementally, and even choose which ones to verify.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FC630-EDD2-3347-9F5A-6DE3BF86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E5CB1-795B-334B-93A3-F4DA7217C35B}"/>
              </a:ext>
            </a:extLst>
          </p:cNvPr>
          <p:cNvSpPr txBox="1"/>
          <p:nvPr/>
        </p:nvSpPr>
        <p:spPr>
          <a:xfrm>
            <a:off x="208547" y="2435739"/>
            <a:ext cx="367364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{  P  }</a:t>
            </a:r>
          </a:p>
          <a:p>
            <a:pPr algn="ctr"/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x:=e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x := e</a:t>
            </a:r>
            <a:r>
              <a:rPr lang="en-US" baseline="-25000" dirty="0"/>
              <a:t>2</a:t>
            </a:r>
            <a:r>
              <a:rPr lang="en-US" dirty="0"/>
              <a:t> ;</a:t>
            </a:r>
            <a:br>
              <a:rPr lang="en-US" dirty="0"/>
            </a:b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h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y:=e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b="1" dirty="0"/>
              <a:t>else</a:t>
            </a:r>
            <a:r>
              <a:rPr lang="en-US" dirty="0"/>
              <a:t> y := e</a:t>
            </a:r>
            <a:r>
              <a:rPr lang="en-US" baseline="-25000" dirty="0"/>
              <a:t>4</a:t>
            </a:r>
          </a:p>
          <a:p>
            <a:pPr algn="ctr"/>
            <a:r>
              <a:rPr lang="en-US" dirty="0"/>
              <a:t>{ Q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3C121-0003-234C-A3F1-5E4B2324C236}"/>
              </a:ext>
            </a:extLst>
          </p:cNvPr>
          <p:cNvSpPr txBox="1"/>
          <p:nvPr/>
        </p:nvSpPr>
        <p:spPr>
          <a:xfrm>
            <a:off x="4235117" y="2681960"/>
            <a:ext cx="472828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1. { P } </a:t>
            </a:r>
            <a:r>
              <a:rPr lang="en-US" sz="1600" b="1" dirty="0"/>
              <a:t>assume</a:t>
            </a:r>
            <a:r>
              <a:rPr lang="en-US" sz="1600" dirty="0"/>
              <a:t> g ; x:=e</a:t>
            </a:r>
            <a:r>
              <a:rPr lang="en-US" sz="1600" baseline="-25000" dirty="0"/>
              <a:t>1</a:t>
            </a:r>
            <a:r>
              <a:rPr lang="en-US" sz="1600" dirty="0"/>
              <a:t> ; </a:t>
            </a:r>
            <a:r>
              <a:rPr lang="en-US" sz="1600" b="1" dirty="0"/>
              <a:t>assume</a:t>
            </a:r>
            <a:r>
              <a:rPr lang="en-US" sz="1600" dirty="0"/>
              <a:t> h ; y := e</a:t>
            </a:r>
            <a:r>
              <a:rPr lang="en-US" sz="1600" baseline="-25000" dirty="0"/>
              <a:t>3</a:t>
            </a:r>
            <a:r>
              <a:rPr lang="en-US" sz="1600" dirty="0"/>
              <a:t>  { Q }</a:t>
            </a:r>
          </a:p>
          <a:p>
            <a:r>
              <a:rPr lang="en-US" sz="1600" dirty="0"/>
              <a:t>2. { P } </a:t>
            </a:r>
            <a:r>
              <a:rPr lang="en-US" sz="1600" b="1" dirty="0"/>
              <a:t>assume</a:t>
            </a:r>
            <a:r>
              <a:rPr lang="en-US" sz="1600" dirty="0"/>
              <a:t> g ; x:=e</a:t>
            </a:r>
            <a:r>
              <a:rPr lang="en-US" sz="1600" baseline="-25000" dirty="0"/>
              <a:t>1</a:t>
            </a:r>
            <a:r>
              <a:rPr lang="en-US" sz="1600" dirty="0"/>
              <a:t> ; </a:t>
            </a:r>
            <a:r>
              <a:rPr lang="en-US" sz="1600" b="1" dirty="0"/>
              <a:t>assume</a:t>
            </a:r>
            <a:r>
              <a:rPr lang="en-US" sz="1600" dirty="0"/>
              <a:t> ¬h ; y := e</a:t>
            </a:r>
            <a:r>
              <a:rPr lang="en-US" sz="1600" baseline="-25000" dirty="0"/>
              <a:t>4</a:t>
            </a:r>
            <a:r>
              <a:rPr lang="en-US" sz="1600" dirty="0"/>
              <a:t>  { Q }</a:t>
            </a:r>
          </a:p>
          <a:p>
            <a:r>
              <a:rPr lang="en-US" sz="1600" dirty="0"/>
              <a:t>3. { P } </a:t>
            </a:r>
            <a:r>
              <a:rPr lang="en-US" sz="1600" b="1" dirty="0"/>
              <a:t>assume</a:t>
            </a:r>
            <a:r>
              <a:rPr lang="en-US" sz="1600" dirty="0"/>
              <a:t> ¬g ; x:=e</a:t>
            </a:r>
            <a:r>
              <a:rPr lang="en-US" sz="1600" baseline="-25000" dirty="0"/>
              <a:t>2</a:t>
            </a:r>
            <a:r>
              <a:rPr lang="en-US" sz="1600" dirty="0"/>
              <a:t> ; </a:t>
            </a:r>
            <a:r>
              <a:rPr lang="en-US" sz="1600" b="1" dirty="0"/>
              <a:t>assume</a:t>
            </a:r>
            <a:r>
              <a:rPr lang="en-US" sz="1600" dirty="0"/>
              <a:t> h ; y := e</a:t>
            </a:r>
            <a:r>
              <a:rPr lang="en-US" sz="1600" baseline="-25000" dirty="0"/>
              <a:t>3</a:t>
            </a:r>
            <a:r>
              <a:rPr lang="en-US" sz="1600" dirty="0"/>
              <a:t>  { Q }</a:t>
            </a:r>
          </a:p>
          <a:p>
            <a:r>
              <a:rPr lang="en-US" sz="1600" dirty="0"/>
              <a:t>4. { P } </a:t>
            </a:r>
            <a:r>
              <a:rPr lang="en-US" sz="1600" b="1" dirty="0"/>
              <a:t>assume</a:t>
            </a:r>
            <a:r>
              <a:rPr lang="en-US" sz="1600" dirty="0"/>
              <a:t> ¬g ; x:=e</a:t>
            </a:r>
            <a:r>
              <a:rPr lang="en-US" sz="1600" baseline="-25000" dirty="0"/>
              <a:t>2</a:t>
            </a:r>
            <a:r>
              <a:rPr lang="en-US" sz="1600" dirty="0"/>
              <a:t> ; </a:t>
            </a:r>
            <a:r>
              <a:rPr lang="en-US" sz="1600" b="1" dirty="0"/>
              <a:t>assume</a:t>
            </a:r>
            <a:r>
              <a:rPr lang="en-US" sz="1600" dirty="0"/>
              <a:t> ¬h ; y := e</a:t>
            </a:r>
            <a:r>
              <a:rPr lang="en-US" sz="1600" baseline="-25000" dirty="0"/>
              <a:t>4</a:t>
            </a:r>
            <a:r>
              <a:rPr lang="en-US" sz="1600" dirty="0"/>
              <a:t>  { Q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2C204-F905-6041-8D83-E7B5ED9AF846}"/>
              </a:ext>
            </a:extLst>
          </p:cNvPr>
          <p:cNvSpPr txBox="1"/>
          <p:nvPr/>
        </p:nvSpPr>
        <p:spPr>
          <a:xfrm>
            <a:off x="4235117" y="3938764"/>
            <a:ext cx="4728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Each is reducible to pred. logic formula. We can automate this!</a:t>
            </a:r>
          </a:p>
        </p:txBody>
      </p:sp>
    </p:spTree>
    <p:extLst>
      <p:ext uri="{BB962C8B-B14F-4D97-AF65-F5344CB8AC3E}">
        <p14:creationId xmlns:p14="http://schemas.microsoft.com/office/powerpoint/2010/main" val="169360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5B06-AA78-E44C-AD4F-2F841842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Unfeasible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F33D-AB78-9046-B42E-8AFC3B5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67326"/>
            <a:ext cx="8674648" cy="5370583"/>
          </a:xfrm>
        </p:spPr>
        <p:txBody>
          <a:bodyPr>
            <a:noAutofit/>
          </a:bodyPr>
          <a:lstStyle/>
          <a:p>
            <a:r>
              <a:rPr lang="en-US" dirty="0"/>
              <a:t>Consider as an example of program path (recall that the “assumes” came originally from branch-guards)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program path can turn out to be </a:t>
            </a:r>
            <a:r>
              <a:rPr lang="en-US" b="1" dirty="0"/>
              <a:t>unfeasible</a:t>
            </a:r>
            <a:r>
              <a:rPr lang="en-US" dirty="0"/>
              <a:t> if no actual execution can trigger it. This happens if one of its branch-guard is unfeasible towards the path pre-condition (P above) :</a:t>
            </a:r>
          </a:p>
          <a:p>
            <a:pPr lvl="1"/>
            <a:r>
              <a:rPr lang="en-US" sz="2400" dirty="0"/>
              <a:t>Condition g above is unfeasible if C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i="1" dirty="0"/>
              <a:t>unsatisfiable</a:t>
            </a:r>
          </a:p>
          <a:p>
            <a:pPr lvl="1"/>
            <a:r>
              <a:rPr lang="en-US" sz="2400" dirty="0"/>
              <a:t>Condition h is unsatisfiable if C</a:t>
            </a:r>
            <a:r>
              <a:rPr lang="en-US" sz="2400" baseline="-25000" dirty="0"/>
              <a:t>2</a:t>
            </a:r>
            <a:r>
              <a:rPr lang="en-US" sz="2400" dirty="0"/>
              <a:t> in </a:t>
            </a:r>
            <a:r>
              <a:rPr lang="en-US" sz="2400" i="1" dirty="0"/>
              <a:t>unsatisfiable</a:t>
            </a:r>
          </a:p>
          <a:p>
            <a:r>
              <a:rPr lang="en-US" dirty="0"/>
              <a:t>Verifying an unfeasible path is waste of effort, but checking if a path in unfeasible also takes effort (above, you need to check C</a:t>
            </a:r>
            <a:r>
              <a:rPr lang="en-US" baseline="-25000" dirty="0"/>
              <a:t>1</a:t>
            </a:r>
            <a:r>
              <a:rPr lang="en-US" dirty="0"/>
              <a:t> and C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FC630-EDD2-3347-9F5A-6DE3BF86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C4D23-BC25-0D45-B3C4-BD3798157F15}"/>
              </a:ext>
            </a:extLst>
          </p:cNvPr>
          <p:cNvSpPr txBox="1"/>
          <p:nvPr/>
        </p:nvSpPr>
        <p:spPr>
          <a:xfrm>
            <a:off x="1217628" y="2181726"/>
            <a:ext cx="66445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{ P } </a:t>
            </a:r>
            <a:r>
              <a:rPr lang="en-US" b="1" dirty="0"/>
              <a:t>assume</a:t>
            </a:r>
            <a:r>
              <a:rPr lang="en-US" dirty="0"/>
              <a:t> g ; x:=x+1 ; </a:t>
            </a:r>
            <a:r>
              <a:rPr lang="en-US" b="1" dirty="0"/>
              <a:t>assume</a:t>
            </a:r>
            <a:r>
              <a:rPr lang="en-US" dirty="0"/>
              <a:t> h ; y := x  { y&gt;z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8AB4E-50C2-8043-8A44-9B7011C98EC2}"/>
              </a:ext>
            </a:extLst>
          </p:cNvPr>
          <p:cNvSpPr txBox="1"/>
          <p:nvPr/>
        </p:nvSpPr>
        <p:spPr>
          <a:xfrm>
            <a:off x="2277981" y="2969992"/>
            <a:ext cx="150855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= P /\ 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7C613-376E-744D-8768-F1B1285E4AF7}"/>
              </a:ext>
            </a:extLst>
          </p:cNvPr>
          <p:cNvSpPr txBox="1"/>
          <p:nvPr/>
        </p:nvSpPr>
        <p:spPr>
          <a:xfrm>
            <a:off x="4235125" y="2974966"/>
            <a:ext cx="29881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 = P /\ g  /\ h[x+1/x]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65713C-53C1-5F46-B608-323E7FA082E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032259" y="2650343"/>
            <a:ext cx="0" cy="31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5B2806-EA1C-9F46-86D5-7696FBE0AC0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614737" y="2643391"/>
            <a:ext cx="114451" cy="33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7794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02F8-6B0D-0A4B-AE36-06E816E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symbolic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C3F5-28A9-2C45-A06D-6192E2A0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383957"/>
            <a:ext cx="8829675" cy="5253953"/>
          </a:xfrm>
        </p:spPr>
        <p:txBody>
          <a:bodyPr>
            <a:normAutofit/>
          </a:bodyPr>
          <a:lstStyle/>
          <a:p>
            <a:r>
              <a:rPr lang="en-US" b="1" dirty="0"/>
              <a:t>Forward</a:t>
            </a:r>
            <a:r>
              <a:rPr lang="en-US" dirty="0"/>
              <a:t> symbolic execution: executing a program path, using “variables” to symbolically represent all possible inputs.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</a:t>
            </a:r>
            <a:r>
              <a:rPr lang="en-US" b="1" dirty="0">
                <a:solidFill>
                  <a:srgbClr val="C00000"/>
                </a:solidFill>
              </a:rPr>
              <a:t>x ⟼x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”  means the variable x has the value x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x0, y0, z0 : fresh variables representing initial values of </a:t>
            </a:r>
            <a:r>
              <a:rPr lang="en-US" dirty="0" err="1"/>
              <a:t>x,y,z</a:t>
            </a:r>
            <a:r>
              <a:rPr lang="en-US" dirty="0"/>
              <a:t>.</a:t>
            </a:r>
          </a:p>
          <a:p>
            <a:r>
              <a:rPr lang="en-US" dirty="0"/>
              <a:t>“Constraint” is a condition that the symbolic values must satisfy, e.g. because it is imposed by the program’s pre-condition.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3C6F-F170-CD41-B0E8-2E89FBCE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CC5E8-5B2C-344B-9530-7D8F50B43BF7}"/>
              </a:ext>
            </a:extLst>
          </p:cNvPr>
          <p:cNvSpPr txBox="1"/>
          <p:nvPr/>
        </p:nvSpPr>
        <p:spPr>
          <a:xfrm>
            <a:off x="992278" y="2644170"/>
            <a:ext cx="1372492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286014"/>
                </a:solidFill>
              </a:rPr>
              <a:t>{ x=y }   </a:t>
            </a:r>
          </a:p>
          <a:p>
            <a:pPr algn="ctr"/>
            <a:r>
              <a:rPr lang="en-US" dirty="0"/>
              <a:t>x:=x+2 ; </a:t>
            </a:r>
          </a:p>
          <a:p>
            <a:pPr algn="ctr"/>
            <a:r>
              <a:rPr lang="en-US" dirty="0"/>
              <a:t>z:= x-1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{ x&gt;y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6B6F-5B0D-2D44-B3B9-7E1654F515CD}"/>
              </a:ext>
            </a:extLst>
          </p:cNvPr>
          <p:cNvSpPr txBox="1"/>
          <p:nvPr/>
        </p:nvSpPr>
        <p:spPr>
          <a:xfrm>
            <a:off x="3670288" y="2459504"/>
            <a:ext cx="5159387" cy="1938992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maintain a “symbolic” state. Initially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x ⟼x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 y ⟼ 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</a:p>
          <a:p>
            <a:r>
              <a:rPr lang="en-US" b="1" dirty="0">
                <a:solidFill>
                  <a:srgbClr val="C00000"/>
                </a:solidFill>
              </a:rPr>
              <a:t> z ⟼ z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Constraint:  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=y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C58158-C08C-BE4E-9D8D-FB51245396CF}"/>
              </a:ext>
            </a:extLst>
          </p:cNvPr>
          <p:cNvSpPr/>
          <p:nvPr/>
        </p:nvSpPr>
        <p:spPr>
          <a:xfrm>
            <a:off x="2484891" y="2644170"/>
            <a:ext cx="1125855" cy="5903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F9D27-B37C-CA41-A5DA-458AEF6C1044}"/>
              </a:ext>
            </a:extLst>
          </p:cNvPr>
          <p:cNvSpPr txBox="1"/>
          <p:nvPr/>
        </p:nvSpPr>
        <p:spPr>
          <a:xfrm>
            <a:off x="456659" y="2644170"/>
            <a:ext cx="415498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0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4500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02F8-6B0D-0A4B-AE36-06E816E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symbolic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C3F5-28A9-2C45-A06D-6192E2A0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28" y="1383957"/>
            <a:ext cx="8544344" cy="5253953"/>
          </a:xfrm>
        </p:spPr>
        <p:txBody>
          <a:bodyPr>
            <a:normAutofit/>
          </a:bodyPr>
          <a:lstStyle/>
          <a:p>
            <a:r>
              <a:rPr lang="en-US" b="1" dirty="0"/>
              <a:t>Forward</a:t>
            </a:r>
            <a:r>
              <a:rPr lang="en-US" dirty="0"/>
              <a:t> symbolic execution: we execute a program, taking a formula as its input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Hoare triple on the left is valid if and only if the final symbolic state implies the post-condition. That is, if this is valid: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x=x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+2  ∧  y=y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∧ z=x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+2-1 ∧ 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=y</a:t>
            </a:r>
            <a:r>
              <a:rPr lang="en-US" b="1" baseline="-25000" dirty="0">
                <a:solidFill>
                  <a:srgbClr val="C00000"/>
                </a:solidFill>
              </a:rPr>
              <a:t>0     </a:t>
            </a:r>
            <a:r>
              <a:rPr lang="en-US" b="1" dirty="0">
                <a:solidFill>
                  <a:srgbClr val="C00000"/>
                </a:solidFill>
              </a:rPr>
              <a:t>⟹    x=y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3C6F-F170-CD41-B0E8-2E89FBCE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CC5E8-5B2C-344B-9530-7D8F50B43BF7}"/>
              </a:ext>
            </a:extLst>
          </p:cNvPr>
          <p:cNvSpPr txBox="1"/>
          <p:nvPr/>
        </p:nvSpPr>
        <p:spPr>
          <a:xfrm>
            <a:off x="1335184" y="2644170"/>
            <a:ext cx="1372492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286014"/>
                </a:solidFill>
              </a:rPr>
              <a:t>{ x=y }   </a:t>
            </a:r>
          </a:p>
          <a:p>
            <a:pPr algn="ctr"/>
            <a:r>
              <a:rPr lang="en-US" dirty="0"/>
              <a:t>x:=x+2 ; </a:t>
            </a:r>
          </a:p>
          <a:p>
            <a:pPr algn="ctr"/>
            <a:r>
              <a:rPr lang="en-US" dirty="0"/>
              <a:t>z:= x-1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{ x&gt;y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6B6F-5B0D-2D44-B3B9-7E1654F515CD}"/>
              </a:ext>
            </a:extLst>
          </p:cNvPr>
          <p:cNvSpPr txBox="1"/>
          <p:nvPr/>
        </p:nvSpPr>
        <p:spPr>
          <a:xfrm>
            <a:off x="3980340" y="2413337"/>
            <a:ext cx="4740400" cy="461665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(0) </a:t>
            </a:r>
            <a:r>
              <a:rPr lang="en-US" b="1" dirty="0">
                <a:solidFill>
                  <a:srgbClr val="C00000"/>
                </a:solidFill>
              </a:rPr>
              <a:t>x⟼x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, y⟼y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, z⟼z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/\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=y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C58158-C08C-BE4E-9D8D-FB51245396CF}"/>
              </a:ext>
            </a:extLst>
          </p:cNvPr>
          <p:cNvSpPr/>
          <p:nvPr/>
        </p:nvSpPr>
        <p:spPr>
          <a:xfrm>
            <a:off x="2735316" y="3133818"/>
            <a:ext cx="1125855" cy="5903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F9D27-B37C-CA41-A5DA-458AEF6C1044}"/>
              </a:ext>
            </a:extLst>
          </p:cNvPr>
          <p:cNvSpPr txBox="1"/>
          <p:nvPr/>
        </p:nvSpPr>
        <p:spPr>
          <a:xfrm>
            <a:off x="456659" y="2644170"/>
            <a:ext cx="415498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0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4834C-D243-024D-A75E-DDBF4D25D939}"/>
              </a:ext>
            </a:extLst>
          </p:cNvPr>
          <p:cNvSpPr txBox="1"/>
          <p:nvPr/>
        </p:nvSpPr>
        <p:spPr>
          <a:xfrm>
            <a:off x="3980340" y="2962537"/>
            <a:ext cx="4863832" cy="461665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(1)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x⟼x</a:t>
            </a:r>
            <a:r>
              <a:rPr lang="en-US" b="1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+2 ,</a:t>
            </a:r>
            <a:r>
              <a:rPr lang="en-US" b="1" dirty="0">
                <a:solidFill>
                  <a:srgbClr val="C00000"/>
                </a:solidFill>
              </a:rPr>
              <a:t> y⟼y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, z⟼z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/\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09D2C-DAC9-DE4F-9475-6A2737C289D6}"/>
              </a:ext>
            </a:extLst>
          </p:cNvPr>
          <p:cNvSpPr txBox="1"/>
          <p:nvPr/>
        </p:nvSpPr>
        <p:spPr>
          <a:xfrm>
            <a:off x="3980340" y="3493348"/>
            <a:ext cx="5397631" cy="461665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(2) </a:t>
            </a:r>
            <a:r>
              <a:rPr lang="en-US" b="1" dirty="0">
                <a:solidFill>
                  <a:srgbClr val="C00000"/>
                </a:solidFill>
              </a:rPr>
              <a:t>x⟼x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+2, y⟼y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z⟼x</a:t>
            </a:r>
            <a:r>
              <a:rPr lang="en-US" b="1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0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+2-1  </a:t>
            </a:r>
            <a:r>
              <a:rPr lang="en-US" b="1" dirty="0">
                <a:solidFill>
                  <a:srgbClr val="C00000"/>
                </a:solidFill>
              </a:rPr>
              <a:t>/\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13" grpId="0" build="allAtOnce" animBg="1"/>
      <p:bldP spid="14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02F8-6B0D-0A4B-AE36-06E816E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symbolic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C3F5-28A9-2C45-A06D-6192E2A0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28" y="1383957"/>
            <a:ext cx="8544344" cy="52539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More generally a symbolic state consist of a pair (C,s) where C is a constrain and s is a mapping   </a:t>
            </a:r>
            <a:r>
              <a:rPr lang="en-US" b="1" dirty="0">
                <a:solidFill>
                  <a:srgbClr val="C00000"/>
                </a:solidFill>
              </a:rPr>
              <a:t>x ⟼ e </a:t>
            </a:r>
            <a:r>
              <a:rPr lang="en-US" dirty="0"/>
              <a:t>that maps every program variable to its symbolic value (which can be an expression e.g. 𝛼+1). To keep it simple, we won’t keep track of a stack (needed if you have recursive calls).</a:t>
            </a:r>
          </a:p>
          <a:p>
            <a:r>
              <a:rPr lang="en-US" dirty="0"/>
              <a:t>Initially the symbolic state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true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b="1" dirty="0">
                <a:solidFill>
                  <a:schemeClr val="accent1"/>
                </a:solidFill>
              </a:rPr>
              <a:t> [x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 ⟼ 𝛼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 , x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⟼ 𝛼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, ... ] ) </a:t>
            </a:r>
            <a:r>
              <a:rPr lang="en-US" dirty="0"/>
              <a:t>where 𝛼</a:t>
            </a:r>
            <a:r>
              <a:rPr lang="en-US" baseline="-25000" dirty="0"/>
              <a:t>k</a:t>
            </a:r>
            <a:r>
              <a:rPr lang="en-US" dirty="0"/>
              <a:t> is a fresh variable representing an arbitrary initial value of</a:t>
            </a:r>
            <a:r>
              <a:rPr lang="en-US" baseline="-25000" dirty="0"/>
              <a:t>  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.</a:t>
            </a:r>
          </a:p>
          <a:p>
            <a:r>
              <a:rPr lang="en-US" dirty="0"/>
              <a:t>Given a program path 𝜌 (sequence of instructions), and an initial symbolic state (C,s), to symbolically execute 𝜌 we simply execute the instructions in 𝜌 in the order as they appear, passing on the new symbolic state after an instruction 𝜌</a:t>
            </a:r>
            <a:r>
              <a:rPr lang="en-US" baseline="-25000" dirty="0"/>
              <a:t>k</a:t>
            </a:r>
            <a:r>
              <a:rPr lang="en-US" dirty="0"/>
              <a:t> to the execution of the instruction 𝜌</a:t>
            </a:r>
            <a:r>
              <a:rPr lang="en-US" baseline="-25000" dirty="0"/>
              <a:t>k+1</a:t>
            </a:r>
            <a:r>
              <a:rPr lang="en-US" dirty="0"/>
              <a:t>.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rgbClr val="0070C0"/>
                </a:solidFill>
              </a:rPr>
              <a:t>assume</a:t>
            </a:r>
            <a:r>
              <a:rPr lang="en-US" dirty="0">
                <a:solidFill>
                  <a:srgbClr val="0070C0"/>
                </a:solidFill>
              </a:rPr>
              <a:t> P</a:t>
            </a:r>
            <a:r>
              <a:rPr lang="en-US" dirty="0"/>
              <a:t> on (C,s) gives (P ∧ C, s) as the new symbolic state.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rgbClr val="0070C0"/>
                </a:solidFill>
              </a:rPr>
              <a:t>assert</a:t>
            </a:r>
            <a:r>
              <a:rPr lang="en-US" dirty="0">
                <a:solidFill>
                  <a:srgbClr val="0070C0"/>
                </a:solidFill>
              </a:rPr>
              <a:t> Q</a:t>
            </a:r>
            <a:r>
              <a:rPr lang="en-US" dirty="0"/>
              <a:t> on (C,s) gives the same state (C, s) as the new symbolic state, if C ∧ s ⟹ Q holds. Else the execution is aborted, reporting an error (the asserted Q is violated).</a:t>
            </a:r>
          </a:p>
          <a:p>
            <a:r>
              <a:rPr lang="en-US" dirty="0"/>
              <a:t>executing </a:t>
            </a:r>
            <a:r>
              <a:rPr lang="en-US" b="1" dirty="0">
                <a:solidFill>
                  <a:srgbClr val="0070C0"/>
                </a:solidFill>
              </a:rPr>
              <a:t> y:=e </a:t>
            </a:r>
            <a:r>
              <a:rPr lang="en-US" dirty="0"/>
              <a:t>on (C,s) gives (C,  </a:t>
            </a:r>
            <a:r>
              <a:rPr lang="en-US" b="1" dirty="0"/>
              <a:t>update</a:t>
            </a:r>
            <a:r>
              <a:rPr lang="en-US" dirty="0"/>
              <a:t> y e’ s) as the new symbolic state, where e’ is the symbolic value of the expression e on the state s, which can be obtained by replacing every program variable z that occurs in e with s(z) (the symbolic value of z in the state 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3C6F-F170-CD41-B0E8-2E89FBCE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0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02F8-6B0D-0A4B-AE36-06E816E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Backward vs forward symbolic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C3F5-28A9-2C45-A06D-6192E2A0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383957"/>
            <a:ext cx="8563356" cy="5253953"/>
          </a:xfrm>
        </p:spPr>
        <p:txBody>
          <a:bodyPr>
            <a:normAutofit/>
          </a:bodyPr>
          <a:lstStyle/>
          <a:p>
            <a:r>
              <a:rPr lang="en-US" dirty="0"/>
              <a:t>Consider again the verification of: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Wlp</a:t>
            </a:r>
            <a:r>
              <a:rPr lang="en-US" dirty="0"/>
              <a:t>-based. The program is valid </a:t>
            </a:r>
            <a:r>
              <a:rPr lang="en-US" dirty="0" err="1"/>
              <a:t>iff</a:t>
            </a:r>
            <a:r>
              <a:rPr lang="en-US" dirty="0"/>
              <a:t> x=y  ⇒ </a:t>
            </a:r>
            <a:r>
              <a:rPr lang="en-US" b="1" dirty="0">
                <a:solidFill>
                  <a:srgbClr val="0070C0"/>
                </a:solidFill>
              </a:rPr>
              <a:t>x+2&gt;y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Forward symbolic execution: the program is valid </a:t>
            </a:r>
            <a:r>
              <a:rPr lang="en-US" dirty="0" err="1"/>
              <a:t>iff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x=x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+2  ∧  y=y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∧ z=x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+2-1 ∧ 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=y</a:t>
            </a:r>
            <a:r>
              <a:rPr lang="en-US" b="1" baseline="-25000" dirty="0">
                <a:solidFill>
                  <a:srgbClr val="C00000"/>
                </a:solidFill>
              </a:rPr>
              <a:t>0     </a:t>
            </a:r>
            <a:r>
              <a:rPr lang="en-US" b="1" dirty="0">
                <a:solidFill>
                  <a:srgbClr val="C00000"/>
                </a:solidFill>
              </a:rPr>
              <a:t>⟹    x=y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3C6F-F170-CD41-B0E8-2E89FBCE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CC5E8-5B2C-344B-9530-7D8F50B43BF7}"/>
              </a:ext>
            </a:extLst>
          </p:cNvPr>
          <p:cNvSpPr txBox="1"/>
          <p:nvPr/>
        </p:nvSpPr>
        <p:spPr>
          <a:xfrm>
            <a:off x="1489237" y="2239950"/>
            <a:ext cx="219803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rgbClr val="286014"/>
                </a:solidFill>
              </a:rPr>
              <a:t>{ x=y }   </a:t>
            </a:r>
          </a:p>
          <a:p>
            <a:pPr algn="ctr"/>
            <a:r>
              <a:rPr lang="en-US" dirty="0"/>
              <a:t>x:=x+2 ; z:=x-1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{ x&gt;y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6B6F-5B0D-2D44-B3B9-7E1654F515CD}"/>
              </a:ext>
            </a:extLst>
          </p:cNvPr>
          <p:cNvSpPr txBox="1"/>
          <p:nvPr/>
        </p:nvSpPr>
        <p:spPr>
          <a:xfrm>
            <a:off x="5592137" y="2609279"/>
            <a:ext cx="1973617" cy="461665"/>
          </a:xfrm>
          <a:prstGeom prst="rect">
            <a:avLst/>
          </a:prstGeom>
          <a:noFill/>
          <a:ln>
            <a:solidFill>
              <a:srgbClr val="A5002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x=y  ⇒ </a:t>
            </a:r>
            <a:r>
              <a:rPr lang="en-US" b="1" dirty="0">
                <a:solidFill>
                  <a:srgbClr val="0070C0"/>
                </a:solidFill>
              </a:rPr>
              <a:t>x+2&gt;y</a:t>
            </a:r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C58158-C08C-BE4E-9D8D-FB51245396CF}"/>
              </a:ext>
            </a:extLst>
          </p:cNvPr>
          <p:cNvSpPr/>
          <p:nvPr/>
        </p:nvSpPr>
        <p:spPr>
          <a:xfrm>
            <a:off x="3829597" y="2544931"/>
            <a:ext cx="1572127" cy="5903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02DA8-FF54-C745-83B7-1F96BD1A9918}"/>
              </a:ext>
            </a:extLst>
          </p:cNvPr>
          <p:cNvSpPr txBox="1"/>
          <p:nvPr/>
        </p:nvSpPr>
        <p:spPr>
          <a:xfrm>
            <a:off x="4020013" y="3191130"/>
            <a:ext cx="1572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/>
              <a:t>wlp</a:t>
            </a:r>
            <a:r>
              <a:rPr lang="en-US" sz="1800" dirty="0"/>
              <a:t>-based verification</a:t>
            </a:r>
          </a:p>
        </p:txBody>
      </p:sp>
    </p:spTree>
    <p:extLst>
      <p:ext uri="{BB962C8B-B14F-4D97-AF65-F5344CB8AC3E}">
        <p14:creationId xmlns:p14="http://schemas.microsoft.com/office/powerpoint/2010/main" val="2475470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7C5794-7A20-7C4E-915A-2404470DDF25}"/>
              </a:ext>
            </a:extLst>
          </p:cNvPr>
          <p:cNvSpPr/>
          <p:nvPr/>
        </p:nvSpPr>
        <p:spPr>
          <a:xfrm>
            <a:off x="1347537" y="2438400"/>
            <a:ext cx="4766824" cy="609600"/>
          </a:xfrm>
          <a:prstGeom prst="roundRect">
            <a:avLst>
              <a:gd name="adj" fmla="val 33334"/>
            </a:avLst>
          </a:prstGeom>
          <a:solidFill>
            <a:srgbClr val="00B0F0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202F8-6B0D-0A4B-AE36-06E816ED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Backward vs forward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C3F5-28A9-2C45-A06D-6192E2A01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1383957"/>
            <a:ext cx="8229599" cy="5253953"/>
          </a:xfrm>
        </p:spPr>
        <p:txBody>
          <a:bodyPr>
            <a:normAutofit/>
          </a:bodyPr>
          <a:lstStyle/>
          <a:p>
            <a:r>
              <a:rPr lang="en-US" dirty="0"/>
              <a:t>Backward execution yields:  x=y ⇒ </a:t>
            </a:r>
            <a:r>
              <a:rPr lang="en-US" b="1" dirty="0">
                <a:solidFill>
                  <a:srgbClr val="0070C0"/>
                </a:solidFill>
              </a:rPr>
              <a:t>x+2&gt;y</a:t>
            </a:r>
            <a:r>
              <a:rPr lang="en-US" dirty="0"/>
              <a:t>.</a:t>
            </a:r>
          </a:p>
          <a:p>
            <a:r>
              <a:rPr lang="en-US" dirty="0"/>
              <a:t>Forward execution yields: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y=y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/\ 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=y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/\ x = 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+2 /\ z=x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+2-1  </a:t>
            </a:r>
            <a:r>
              <a:rPr lang="en-US" dirty="0">
                <a:solidFill>
                  <a:srgbClr val="C00000"/>
                </a:solidFill>
              </a:rPr>
              <a:t>⇒ </a:t>
            </a:r>
            <a:r>
              <a:rPr lang="en-US" b="1" dirty="0">
                <a:solidFill>
                  <a:srgbClr val="C00000"/>
                </a:solidFill>
              </a:rPr>
              <a:t>x&gt;y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Backward transformation:  yields cleaner formulas, containing only conditions relevant towards the post-cond.</a:t>
            </a:r>
          </a:p>
          <a:p>
            <a:r>
              <a:rPr lang="en-US" dirty="0"/>
              <a:t>Forward transformation</a:t>
            </a:r>
          </a:p>
          <a:p>
            <a:pPr lvl="1"/>
            <a:r>
              <a:rPr lang="en-US" dirty="0"/>
              <a:t>The direction is more intuitive</a:t>
            </a:r>
          </a:p>
          <a:p>
            <a:pPr lvl="1"/>
            <a:r>
              <a:rPr lang="en-US" dirty="0"/>
              <a:t>The intermediate formulas also produce conditions that correspond to the feasibility of each branch-guard (1x, the blue box above), so you can immediately check the guard feasibility. Note we can also check this via </a:t>
            </a:r>
            <a:r>
              <a:rPr lang="en-US" dirty="0" err="1"/>
              <a:t>wlp</a:t>
            </a:r>
            <a:r>
              <a:rPr lang="en-US" dirty="0"/>
              <a:t>; it is just that we need more staging in the corresponding symbolic execution.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F3C6F-F170-CD41-B0E8-2E89FBCE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499100" y="3448434"/>
            <a:ext cx="2578100" cy="684582"/>
          </a:xfrm>
          <a:prstGeom prst="roundRect">
            <a:avLst/>
          </a:prstGeom>
          <a:solidFill>
            <a:srgbClr val="FFFF00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Specifying programs</a:t>
            </a:r>
            <a:endParaRPr lang="nl-NL" dirty="0"/>
          </a:p>
        </p:txBody>
      </p:sp>
      <p:sp>
        <p:nvSpPr>
          <p:cNvPr id="9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can use “Hoare triples”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endParaRPr lang="en-US" dirty="0">
              <a:sym typeface="Symbol" pitchFamily="18" charset="2"/>
            </a:endParaRPr>
          </a:p>
          <a:p>
            <a:pPr eaLnBrk="1" hangingPunct="1"/>
            <a:endParaRPr lang="en-US" i="1" dirty="0">
              <a:sym typeface="Wingdings" pitchFamily="2" charset="2"/>
            </a:endParaRPr>
          </a:p>
          <a:p>
            <a:pPr eaLnBrk="1" hangingPunct="1"/>
            <a:endParaRPr lang="en-US" i="1" dirty="0">
              <a:sym typeface="Wingdings" pitchFamily="2" charset="2"/>
            </a:endParaRPr>
          </a:p>
          <a:p>
            <a:pPr eaLnBrk="1" hangingPunct="1"/>
            <a:endParaRPr lang="en-US" i="1" dirty="0">
              <a:sym typeface="Wingdings" pitchFamily="2" charset="2"/>
            </a:endParaRPr>
          </a:p>
          <a:p>
            <a:pPr eaLnBrk="1" hangingPunct="1"/>
            <a:endParaRPr lang="en-US" i="1" dirty="0">
              <a:sym typeface="Wingdings" pitchFamily="2" charset="2"/>
            </a:endParaRPr>
          </a:p>
          <a:p>
            <a:pPr eaLnBrk="1" hangingPunct="1"/>
            <a:r>
              <a:rPr lang="en-US" i="1" dirty="0">
                <a:sym typeface="Wingdings" pitchFamily="2" charset="2"/>
              </a:rPr>
              <a:t>total </a:t>
            </a:r>
            <a:r>
              <a:rPr lang="en-US" dirty="0">
                <a:sym typeface="Wingdings" pitchFamily="2" charset="2"/>
              </a:rPr>
              <a:t>and </a:t>
            </a:r>
            <a:r>
              <a:rPr lang="en-US" i="1" dirty="0">
                <a:sym typeface="Wingdings" pitchFamily="2" charset="2"/>
              </a:rPr>
              <a:t>partial correctness </a:t>
            </a:r>
            <a:r>
              <a:rPr lang="en-US" dirty="0">
                <a:sym typeface="Wingdings" pitchFamily="2" charset="2"/>
              </a:rPr>
              <a:t>interpretation.</a:t>
            </a:r>
            <a:endParaRPr lang="en-US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4EE3C-B5A6-4179-981E-3B826A82707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409827" y="3544243"/>
            <a:ext cx="831507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7030A0"/>
                </a:solidFill>
              </a:rPr>
              <a:t>{ #S&gt;0 </a:t>
            </a:r>
            <a:r>
              <a:rPr lang="en-US">
                <a:solidFill>
                  <a:srgbClr val="7030A0"/>
                </a:solidFill>
              </a:rPr>
              <a:t>}  </a:t>
            </a:r>
            <a:r>
              <a:rPr lang="en-US"/>
              <a:t>max(S) </a:t>
            </a:r>
            <a:r>
              <a:rPr lang="en-US" i="1"/>
              <a:t>body</a:t>
            </a:r>
            <a:r>
              <a:rPr lang="en-US"/>
              <a:t>  </a:t>
            </a:r>
            <a:r>
              <a:rPr lang="en-US" dirty="0">
                <a:solidFill>
                  <a:srgbClr val="7030A0"/>
                </a:solidFill>
              </a:rPr>
              <a:t>{ return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 S  /\  (x: </a:t>
            </a:r>
            <a:r>
              <a:rPr lang="en-US" dirty="0" err="1">
                <a:solidFill>
                  <a:srgbClr val="7030A0"/>
                </a:solidFill>
                <a:sym typeface="Symbol"/>
              </a:rPr>
              <a:t>xS</a:t>
            </a:r>
            <a:r>
              <a:rPr lang="en-US" dirty="0">
                <a:solidFill>
                  <a:srgbClr val="7030A0"/>
                </a:solidFill>
                <a:sym typeface="Symbol"/>
              </a:rPr>
              <a:t> : </a:t>
            </a:r>
            <a:r>
              <a:rPr lang="en-US" dirty="0" err="1">
                <a:solidFill>
                  <a:srgbClr val="7030A0"/>
                </a:solidFill>
                <a:sym typeface="Symbol"/>
              </a:rPr>
              <a:t>return≥x</a:t>
            </a:r>
            <a:r>
              <a:rPr lang="en-US" dirty="0">
                <a:solidFill>
                  <a:srgbClr val="7030A0"/>
                </a:solidFill>
                <a:sym typeface="Symbol"/>
              </a:rPr>
              <a:t>) }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6" name="Rechthoek 5"/>
          <p:cNvSpPr/>
          <p:nvPr/>
        </p:nvSpPr>
        <p:spPr>
          <a:xfrm>
            <a:off x="409827" y="2194720"/>
            <a:ext cx="8315073" cy="874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8" name="Tekstvak 4"/>
          <p:cNvSpPr txBox="1"/>
          <p:nvPr/>
        </p:nvSpPr>
        <p:spPr>
          <a:xfrm>
            <a:off x="1543259" y="2401243"/>
            <a:ext cx="6181558" cy="4616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{ true }   </a:t>
            </a:r>
            <a:r>
              <a:rPr lang="en-US" dirty="0" err="1"/>
              <a:t>plusOne</a:t>
            </a:r>
            <a:r>
              <a:rPr lang="en-US" dirty="0"/>
              <a:t>(x) </a:t>
            </a:r>
            <a:r>
              <a:rPr lang="en-US" i="1" dirty="0"/>
              <a:t>body</a:t>
            </a:r>
            <a:r>
              <a:rPr lang="en-US" dirty="0"/>
              <a:t>   </a:t>
            </a:r>
            <a:r>
              <a:rPr lang="en-US" dirty="0">
                <a:solidFill>
                  <a:srgbClr val="7030A0"/>
                </a:solidFill>
              </a:rPr>
              <a:t>{ return = x+1 </a:t>
            </a:r>
            <a:r>
              <a:rPr lang="en-US" dirty="0">
                <a:solidFill>
                  <a:srgbClr val="7030A0"/>
                </a:solidFill>
                <a:sym typeface="Symbol"/>
              </a:rPr>
              <a:t>}</a:t>
            </a:r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9" name="Rechthoek 5"/>
          <p:cNvSpPr/>
          <p:nvPr/>
        </p:nvSpPr>
        <p:spPr>
          <a:xfrm>
            <a:off x="409827" y="3337720"/>
            <a:ext cx="8315073" cy="874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Can we prove the soundness and completeness of the </a:t>
            </a:r>
            <a:r>
              <a:rPr lang="en-US" sz="2800" b="1" dirty="0" err="1"/>
              <a:t>wlp</a:t>
            </a:r>
            <a:r>
              <a:rPr lang="en-US" sz="2800" b="1" dirty="0"/>
              <a:t> </a:t>
            </a:r>
            <a:r>
              <a:rPr lang="en-US" sz="2800" dirty="0"/>
              <a:t>transformer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e.g. </a:t>
            </a:r>
            <a:r>
              <a:rPr lang="en-US" dirty="0" err="1"/>
              <a:t>wrt</a:t>
            </a:r>
            <a:r>
              <a:rPr lang="en-US" dirty="0"/>
              <a:t> a </a:t>
            </a:r>
            <a:r>
              <a:rPr lang="en-US" dirty="0" err="1"/>
              <a:t>denotational</a:t>
            </a:r>
            <a:r>
              <a:rPr lang="en-US" dirty="0"/>
              <a:t> semantic. I will just give a sketch of how to do this.</a:t>
            </a:r>
          </a:p>
          <a:p>
            <a:endParaRPr lang="en-US" dirty="0"/>
          </a:p>
          <a:p>
            <a:r>
              <a:rPr lang="en-US" dirty="0"/>
              <a:t>Consider the following </a:t>
            </a:r>
            <a:r>
              <a:rPr lang="en-US" dirty="0" err="1"/>
              <a:t>semantical</a:t>
            </a:r>
            <a:r>
              <a:rPr lang="en-US" dirty="0"/>
              <a:t> domains:</a:t>
            </a:r>
          </a:p>
          <a:p>
            <a:pPr lvl="1"/>
            <a:r>
              <a:rPr lang="en-US" b="1" dirty="0"/>
              <a:t>State : </a:t>
            </a:r>
            <a:r>
              <a:rPr lang="en-US" dirty="0">
                <a:solidFill>
                  <a:srgbClr val="000000"/>
                </a:solidFill>
              </a:rPr>
              <a:t>the space of all possible program states.</a:t>
            </a:r>
          </a:p>
          <a:p>
            <a:pPr lvl="1"/>
            <a:r>
              <a:rPr lang="en-US" b="1" dirty="0" err="1">
                <a:solidFill>
                  <a:srgbClr val="000000"/>
                </a:solidFill>
              </a:rPr>
              <a:t>val</a:t>
            </a:r>
            <a:r>
              <a:rPr lang="en-US" dirty="0">
                <a:solidFill>
                  <a:srgbClr val="000000"/>
                </a:solidFill>
              </a:rPr>
              <a:t> : the space of all possible values of program variables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Note: Chapter 1 and 2 propose two different representations of states. They are both usable, as they both support state query and update.</a:t>
            </a: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7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The semantic of expressions and predicates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err="1"/>
              <a:t>ℰ</a:t>
            </a:r>
            <a:r>
              <a:rPr lang="en-US" dirty="0"/>
              <a:t> : expr ⟶ (</a:t>
            </a:r>
            <a:r>
              <a:rPr lang="en-US" b="1" dirty="0"/>
              <a:t>State</a:t>
            </a:r>
            <a:r>
              <a:rPr lang="en-US" dirty="0"/>
              <a:t> ⟶ </a:t>
            </a:r>
            <a:r>
              <a:rPr lang="en-US" b="1" dirty="0" err="1"/>
              <a:t>val</a:t>
            </a:r>
            <a:r>
              <a:rPr lang="en-US" dirty="0"/>
              <a:t>)</a:t>
            </a:r>
          </a:p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err="1"/>
              <a:t>ℰ</a:t>
            </a:r>
            <a:r>
              <a:rPr lang="en-US" dirty="0"/>
              <a:t> : </a:t>
            </a:r>
            <a:r>
              <a:rPr lang="en-US" b="1" dirty="0" err="1"/>
              <a:t>Pred</a:t>
            </a:r>
            <a:r>
              <a:rPr lang="en-US" dirty="0"/>
              <a:t> ⟶ (</a:t>
            </a:r>
            <a:r>
              <a:rPr lang="en-US" b="1" dirty="0"/>
              <a:t>State</a:t>
            </a:r>
            <a:r>
              <a:rPr lang="en-US" dirty="0"/>
              <a:t> ⟶ </a:t>
            </a:r>
            <a:r>
              <a:rPr lang="en-US" b="1" dirty="0" err="1"/>
              <a:t>bool</a:t>
            </a:r>
            <a:r>
              <a:rPr lang="en-US" dirty="0"/>
              <a:t>)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overloading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ℰ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341313" indent="-341313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>
                <a:solidFill>
                  <a:srgbClr val="000000"/>
                </a:solidFill>
              </a:rPr>
              <a:t>e.g.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/>
              <a:t> </a:t>
            </a:r>
            <a:r>
              <a:rPr lang="en-US" dirty="0" err="1"/>
              <a:t>ℰ⟦</a:t>
            </a:r>
            <a:r>
              <a:rPr lang="en-US" i="1" dirty="0" err="1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en-US" i="1" dirty="0">
                <a:solidFill>
                  <a:srgbClr val="000000"/>
                </a:solidFill>
              </a:rPr>
              <a:t>y</a:t>
            </a:r>
            <a:r>
              <a:rPr lang="en-US" dirty="0"/>
              <a:t>⟧ </a:t>
            </a:r>
            <a:r>
              <a:rPr lang="en-US" dirty="0">
                <a:solidFill>
                  <a:srgbClr val="000000"/>
                </a:solidFill>
              </a:rPr>
              <a:t> =  (</a:t>
            </a:r>
            <a:r>
              <a:rPr lang="en-US" dirty="0">
                <a:solidFill>
                  <a:srgbClr val="000000"/>
                </a:solidFill>
                <a:sym typeface="Symbol"/>
              </a:rPr>
              <a:t></a:t>
            </a:r>
            <a:r>
              <a:rPr lang="en-US" i="1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dirty="0">
                <a:solidFill>
                  <a:srgbClr val="000000"/>
                </a:solidFill>
                <a:sym typeface="Symbol"/>
              </a:rPr>
              <a:t>.  </a:t>
            </a:r>
            <a:r>
              <a:rPr lang="en-US" i="1" dirty="0">
                <a:solidFill>
                  <a:srgbClr val="000000"/>
                </a:solidFill>
                <a:sym typeface="Symbol"/>
              </a:rPr>
              <a:t>s </a:t>
            </a:r>
            <a:r>
              <a:rPr lang="en-US" i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 &gt; </a:t>
            </a:r>
            <a:r>
              <a:rPr lang="en-US" i="1" dirty="0">
                <a:solidFill>
                  <a:srgbClr val="000000"/>
                </a:solidFill>
              </a:rPr>
              <a:t>s y</a:t>
            </a:r>
            <a:r>
              <a:rPr lang="en-US" dirty="0">
                <a:solidFill>
                  <a:srgbClr val="000000"/>
                </a:solidFill>
              </a:rPr>
              <a:t>)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defRPr/>
            </a:pPr>
            <a:r>
              <a:rPr lang="en-US" dirty="0"/>
              <a:t>Note that </a:t>
            </a:r>
            <a:r>
              <a:rPr lang="en-US" i="1" dirty="0" err="1"/>
              <a:t>P</a:t>
            </a:r>
            <a:r>
              <a:rPr lang="en-US" dirty="0" err="1"/>
              <a:t>:</a:t>
            </a:r>
            <a:r>
              <a:rPr lang="en-US" b="1" dirty="0" err="1"/>
              <a:t>State</a:t>
            </a:r>
            <a:r>
              <a:rPr lang="en-US" dirty="0"/>
              <a:t> → </a:t>
            </a:r>
            <a:r>
              <a:rPr lang="en-US" b="1" dirty="0"/>
              <a:t>bool</a:t>
            </a:r>
            <a:r>
              <a:rPr lang="en-US" dirty="0"/>
              <a:t> can equivalently be seen as a set of all the states on which P is true:</a:t>
            </a:r>
            <a:br>
              <a:rPr lang="en-US" dirty="0"/>
            </a:br>
            <a:r>
              <a:rPr lang="en-US" dirty="0"/>
              <a:t>        “</a:t>
            </a:r>
            <a:r>
              <a:rPr lang="en-US" i="1" dirty="0"/>
              <a:t>P  </a:t>
            </a:r>
            <a:r>
              <a:rPr lang="en-US" dirty="0"/>
              <a:t>as a set”</a:t>
            </a:r>
            <a:r>
              <a:rPr lang="en-US" i="1" dirty="0"/>
              <a:t>  </a:t>
            </a:r>
            <a:r>
              <a:rPr lang="en-US" dirty="0"/>
              <a:t>=  {  </a:t>
            </a:r>
            <a:r>
              <a:rPr lang="en-US" i="1" dirty="0"/>
              <a:t>s</a:t>
            </a:r>
            <a:r>
              <a:rPr lang="en-US" dirty="0"/>
              <a:t>  |  </a:t>
            </a:r>
            <a:r>
              <a:rPr lang="en-US" i="1" dirty="0"/>
              <a:t>s </a:t>
            </a:r>
            <a:r>
              <a:rPr lang="en-US" dirty="0">
                <a:sym typeface="Symbol"/>
              </a:rPr>
              <a:t> </a:t>
            </a:r>
            <a:r>
              <a:rPr lang="en-US" b="1" dirty="0">
                <a:sym typeface="Symbol"/>
              </a:rPr>
              <a:t>State</a:t>
            </a:r>
            <a:r>
              <a:rPr lang="en-US" dirty="0">
                <a:sym typeface="Symbol"/>
              </a:rPr>
              <a:t>  /\ 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}</a:t>
            </a:r>
          </a:p>
          <a:p>
            <a:r>
              <a:rPr lang="en-US" dirty="0">
                <a:sym typeface="Symbol"/>
              </a:rPr>
              <a:t>Predicate operators translate to set operators, e.g. /\, \/ to   , negation to complement </a:t>
            </a:r>
            <a:r>
              <a:rPr lang="en-US" dirty="0" err="1">
                <a:sym typeface="Symbol"/>
              </a:rPr>
              <a:t>wrt</a:t>
            </a:r>
            <a:r>
              <a:rPr lang="en-US" dirty="0">
                <a:sym typeface="Symbol"/>
              </a:rPr>
              <a:t> </a:t>
            </a:r>
            <a:r>
              <a:rPr lang="en-US" b="1" dirty="0">
                <a:sym typeface="Symbol"/>
              </a:rPr>
              <a:t>State</a:t>
            </a:r>
            <a:r>
              <a:rPr lang="en-US" dirty="0">
                <a:sym typeface="Symbol"/>
              </a:rPr>
              <a:t>.</a:t>
            </a:r>
          </a:p>
          <a:p>
            <a:r>
              <a:rPr lang="en-US" dirty="0">
                <a:sym typeface="Symbol"/>
              </a:rPr>
              <a:t>This ordering: “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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  is valid”  translates to 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  </a:t>
            </a:r>
            <a:r>
              <a:rPr lang="en-US" i="1" dirty="0">
                <a:sym typeface="Symbol"/>
              </a:rPr>
              <a:t>Q</a:t>
            </a:r>
            <a:endParaRPr lang="en-US" i="1" dirty="0"/>
          </a:p>
          <a:p>
            <a:pPr eaLnBrk="1" hangingPunct="1">
              <a:defRPr/>
            </a:pPr>
            <a:endParaRPr lang="nl-NL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66A73-7B6F-4BDB-9B5D-0C3841BFD28D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The semantic of statements</a:t>
            </a:r>
            <a:endParaRPr lang="nl-NL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𝒮 : </a:t>
            </a:r>
            <a:r>
              <a:rPr lang="en-US" dirty="0" err="1"/>
              <a:t>stmt</a:t>
            </a:r>
            <a:r>
              <a:rPr lang="en-US" dirty="0"/>
              <a:t> ⟶ (</a:t>
            </a:r>
            <a:r>
              <a:rPr lang="en-US" b="1" dirty="0"/>
              <a:t>State</a:t>
            </a:r>
            <a:r>
              <a:rPr lang="en-US" dirty="0"/>
              <a:t> ⟶ </a:t>
            </a:r>
            <a:r>
              <a:rPr lang="en-US" b="1" dirty="0"/>
              <a:t>State</a:t>
            </a:r>
            <a:r>
              <a:rPr lang="en-US" dirty="0"/>
              <a:t>)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  <a:p>
            <a:pPr marL="341313" indent="-341313"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Alternatively: 𝒮 : </a:t>
            </a:r>
            <a:r>
              <a:rPr lang="en-US" dirty="0" err="1"/>
              <a:t>stmt</a:t>
            </a:r>
            <a:r>
              <a:rPr lang="en-US" dirty="0"/>
              <a:t> ⟶ (</a:t>
            </a:r>
            <a:r>
              <a:rPr lang="en-US" b="1" dirty="0"/>
              <a:t>State</a:t>
            </a:r>
            <a:r>
              <a:rPr lang="en-US" dirty="0"/>
              <a:t> ⟶ </a:t>
            </a:r>
            <a:r>
              <a:rPr lang="en-US" b="1" dirty="0"/>
              <a:t>Pow</a:t>
            </a:r>
            <a:r>
              <a:rPr lang="en-US" dirty="0"/>
              <a:t>(</a:t>
            </a:r>
            <a:r>
              <a:rPr lang="en-US" b="1" dirty="0"/>
              <a:t>State</a:t>
            </a:r>
            <a:r>
              <a:rPr lang="en-US" dirty="0"/>
              <a:t>)) to allow non-determinism.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</a:t>
            </a:r>
            <a:r>
              <a:rPr lang="en-US" b="1" dirty="0"/>
              <a:t>Pow</a:t>
            </a:r>
            <a:r>
              <a:rPr lang="en-US" dirty="0"/>
              <a:t>(</a:t>
            </a:r>
            <a:r>
              <a:rPr lang="en-US" b="1" dirty="0"/>
              <a:t>State</a:t>
            </a:r>
            <a:r>
              <a:rPr lang="en-US" dirty="0"/>
              <a:t>) is the domain of all subsets of </a:t>
            </a:r>
            <a:r>
              <a:rPr lang="en-US" b="1" dirty="0"/>
              <a:t>State</a:t>
            </a:r>
            <a:r>
              <a:rPr lang="en-US" dirty="0"/>
              <a:t>. On this domain, we have: ∩ ∪ ⊆ ⊇</a:t>
            </a:r>
          </a:p>
          <a:p>
            <a:pPr marL="341313" indent="-341313" eaLnBrk="1" hangingPunct="1">
              <a:spcBef>
                <a:spcPts val="600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66A73-7B6F-4BDB-9B5D-0C3841BFD28D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74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semantic of statements</a:t>
            </a:r>
            <a:br>
              <a:rPr lang="en-US" dirty="0"/>
            </a:br>
            <a:r>
              <a:rPr lang="en-US" dirty="0"/>
              <a:t>(deterministic)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𝒮 ⟦</a:t>
            </a:r>
            <a:r>
              <a:rPr lang="en-US" b="1" dirty="0">
                <a:solidFill>
                  <a:srgbClr val="000000"/>
                </a:solidFill>
              </a:rPr>
              <a:t>skip</a:t>
            </a:r>
            <a:r>
              <a:rPr lang="en-US" dirty="0"/>
              <a:t>⟧      =  (𝜆</a:t>
            </a:r>
            <a:r>
              <a:rPr lang="en-US" i="1" dirty="0"/>
              <a:t>s</a:t>
            </a:r>
            <a:r>
              <a:rPr lang="en-US" dirty="0"/>
              <a:t>. </a:t>
            </a:r>
            <a:r>
              <a:rPr lang="en-US" i="1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dirty="0">
                <a:solidFill>
                  <a:srgbClr val="000000"/>
                </a:solidFill>
                <a:sym typeface="Symbol"/>
              </a:rPr>
              <a:t>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𝒮 ⟦ </a:t>
            </a:r>
            <a:r>
              <a:rPr lang="en-US" dirty="0">
                <a:solidFill>
                  <a:srgbClr val="000000"/>
                </a:solidFill>
              </a:rPr>
              <a:t>x := e </a:t>
            </a:r>
            <a:r>
              <a:rPr lang="en-US" dirty="0"/>
              <a:t>⟧  =  (𝜆s. </a:t>
            </a:r>
            <a:r>
              <a:rPr lang="en-US" b="1" dirty="0">
                <a:solidFill>
                  <a:srgbClr val="000000"/>
                </a:solidFill>
                <a:sym typeface="Symbol"/>
              </a:rPr>
              <a:t>update</a:t>
            </a:r>
            <a:r>
              <a:rPr lang="en-US" dirty="0">
                <a:solidFill>
                  <a:srgbClr val="000000"/>
                </a:solidFill>
                <a:sym typeface="Symbol"/>
              </a:rPr>
              <a:t> s x  (</a:t>
            </a:r>
            <a:r>
              <a:rPr lang="en-US" dirty="0"/>
              <a:t>ℰ ⟦ </a:t>
            </a:r>
            <a:r>
              <a:rPr lang="en-US" dirty="0">
                <a:solidFill>
                  <a:srgbClr val="000000"/>
                </a:solidFill>
              </a:rPr>
              <a:t>e </a:t>
            </a:r>
            <a:r>
              <a:rPr lang="en-US" dirty="0"/>
              <a:t>⟧ s) )</a:t>
            </a:r>
          </a:p>
          <a:p>
            <a:endParaRPr lang="en-US" dirty="0"/>
          </a:p>
          <a:p>
            <a:r>
              <a:rPr lang="en-US" dirty="0"/>
              <a:t> 𝒮 ⟦ S</a:t>
            </a:r>
            <a:r>
              <a:rPr lang="en-US" baseline="-25000" dirty="0"/>
              <a:t>1</a:t>
            </a:r>
            <a:r>
              <a:rPr lang="en-US" dirty="0"/>
              <a:t> ; S</a:t>
            </a:r>
            <a:r>
              <a:rPr lang="en-US" baseline="-25000" dirty="0"/>
              <a:t>2</a:t>
            </a:r>
            <a:r>
              <a:rPr lang="en-US" dirty="0"/>
              <a:t> ⟧  =  (𝜆s.   𝒮 ⟦ S</a:t>
            </a:r>
            <a:r>
              <a:rPr lang="en-US" baseline="-25000" dirty="0"/>
              <a:t>2</a:t>
            </a:r>
            <a:r>
              <a:rPr lang="en-US" dirty="0"/>
              <a:t> ⟧  (𝒮 ⟦ S</a:t>
            </a:r>
            <a:r>
              <a:rPr lang="en-US" baseline="-25000" dirty="0"/>
              <a:t>1</a:t>
            </a:r>
            <a:r>
              <a:rPr lang="en-US" dirty="0"/>
              <a:t> ⟧ s)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1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of Hoare Triple</a:t>
            </a:r>
            <a:br>
              <a:rPr lang="en-US" dirty="0"/>
            </a:br>
            <a:r>
              <a:rPr lang="en-US" dirty="0"/>
              <a:t>(deterministic)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ℋ : Hoare-triple ⟶ bool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ℋ( {P}  S  {Q} )     =    ∀s:  ℰ⟦P⟧ s : ℰ⟦Q⟧ (𝒮⟦</a:t>
            </a:r>
            <a:r>
              <a:rPr lang="en-US" i="1" dirty="0">
                <a:solidFill>
                  <a:srgbClr val="000000"/>
                </a:solidFill>
              </a:rPr>
              <a:t>S</a:t>
            </a:r>
            <a:r>
              <a:rPr lang="en-US" dirty="0"/>
              <a:t>⟧ s)</a:t>
            </a:r>
          </a:p>
          <a:p>
            <a:endParaRPr lang="en-US" dirty="0"/>
          </a:p>
          <a:p>
            <a:r>
              <a:rPr lang="en-US" dirty="0" err="1"/>
              <a:t>wlp</a:t>
            </a:r>
            <a:r>
              <a:rPr lang="en-US" dirty="0"/>
              <a:t> is sound and complete if: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{P}  S  {Q}   if and only if  P ⇒ </a:t>
            </a:r>
            <a:r>
              <a:rPr lang="en-US" dirty="0" err="1"/>
              <a:t>wlp</a:t>
            </a:r>
            <a:r>
              <a:rPr lang="en-US" dirty="0"/>
              <a:t> S Q is valid</a:t>
            </a:r>
          </a:p>
          <a:p>
            <a:endParaRPr lang="en-US" dirty="0"/>
          </a:p>
          <a:p>
            <a:r>
              <a:rPr lang="en-US" dirty="0"/>
              <a:t>In comes down to proving that: for all state s, and post-</a:t>
            </a:r>
            <a:r>
              <a:rPr lang="en-US" dirty="0" err="1"/>
              <a:t>cond</a:t>
            </a:r>
            <a:r>
              <a:rPr lang="en-US" dirty="0"/>
              <a:t> Q:   ℰ⟦Q⟧ (𝒮⟦</a:t>
            </a:r>
            <a:r>
              <a:rPr lang="en-US" i="1" dirty="0">
                <a:solidFill>
                  <a:srgbClr val="000000"/>
                </a:solidFill>
              </a:rPr>
              <a:t>S</a:t>
            </a:r>
            <a:r>
              <a:rPr lang="en-US" dirty="0"/>
              <a:t>⟧s)  if and only if </a:t>
            </a:r>
            <a:r>
              <a:rPr lang="en-US" dirty="0" err="1"/>
              <a:t>ℰ</a:t>
            </a:r>
            <a:r>
              <a:rPr lang="en-US" dirty="0"/>
              <a:t>⟦ </a:t>
            </a:r>
            <a:r>
              <a:rPr lang="en-US" dirty="0" err="1"/>
              <a:t>wlp</a:t>
            </a:r>
            <a:r>
              <a:rPr lang="en-US" dirty="0"/>
              <a:t> S Q ⟧ s</a:t>
            </a:r>
          </a:p>
          <a:p>
            <a:r>
              <a:rPr lang="en-US" dirty="0"/>
              <a:t>Can be proven inductively over the </a:t>
            </a:r>
            <a:r>
              <a:rPr lang="en-US" dirty="0" err="1"/>
              <a:t>stucture</a:t>
            </a:r>
            <a:r>
              <a:rPr lang="en-US" dirty="0"/>
              <a:t> of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8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loop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no general way to calculate </a:t>
            </a:r>
            <a:r>
              <a:rPr lang="en-US" b="1" dirty="0" err="1"/>
              <a:t>wlp</a:t>
            </a:r>
            <a:r>
              <a:rPr lang="en-US" dirty="0"/>
              <a:t> of loops.</a:t>
            </a:r>
          </a:p>
          <a:p>
            <a:r>
              <a:rPr lang="en-US" dirty="0"/>
              <a:t>For annotated loop, let’s “define” :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/>
              <a:t>inv </a:t>
            </a:r>
            <a:r>
              <a:rPr lang="en-US" i="1" dirty="0"/>
              <a:t>I</a:t>
            </a:r>
            <a:r>
              <a:rPr lang="en-US" b="1" dirty="0"/>
              <a:t> while </a:t>
            </a:r>
            <a:r>
              <a:rPr lang="en-US" i="1" dirty="0"/>
              <a:t>g </a:t>
            </a:r>
            <a:r>
              <a:rPr lang="en-US" b="1" dirty="0"/>
              <a:t>do </a:t>
            </a:r>
            <a:r>
              <a:rPr lang="en-US" dirty="0"/>
              <a:t>S)  </a:t>
            </a:r>
            <a:r>
              <a:rPr lang="en-US" i="1" dirty="0"/>
              <a:t>Q</a:t>
            </a:r>
            <a:r>
              <a:rPr lang="en-US" dirty="0"/>
              <a:t>   =   </a:t>
            </a:r>
            <a:r>
              <a:rPr lang="en-US" i="1" dirty="0"/>
              <a:t>I</a:t>
            </a:r>
            <a:r>
              <a:rPr lang="en-US" dirty="0"/>
              <a:t>   ,  provided</a:t>
            </a:r>
          </a:p>
          <a:p>
            <a:pPr lvl="1"/>
            <a:r>
              <a:rPr lang="en-US" i="1" dirty="0"/>
              <a:t>I</a:t>
            </a:r>
            <a:r>
              <a:rPr lang="en-US" dirty="0"/>
              <a:t>  /\  </a:t>
            </a:r>
            <a:r>
              <a:rPr lang="en-US" dirty="0">
                <a:sym typeface="Symbol" pitchFamily="18" charset="2"/>
              </a:rPr>
              <a:t>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   </a:t>
            </a:r>
            <a:r>
              <a:rPr lang="en-US" i="1" dirty="0">
                <a:sym typeface="Symbol" pitchFamily="18" charset="2"/>
              </a:rPr>
              <a:t>Q</a:t>
            </a:r>
          </a:p>
          <a:p>
            <a:pPr lvl="1"/>
            <a:r>
              <a:rPr lang="en-US" i="1" dirty="0"/>
              <a:t>I</a:t>
            </a:r>
            <a:r>
              <a:rPr lang="en-US" dirty="0"/>
              <a:t>  /\  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      </a:t>
            </a:r>
            <a:r>
              <a:rPr lang="en-US" b="1" dirty="0" err="1">
                <a:solidFill>
                  <a:srgbClr val="FF0000"/>
                </a:solidFill>
                <a:sym typeface="Symbol" pitchFamily="18" charset="2"/>
              </a:rPr>
              <a:t>wlp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S </a:t>
            </a:r>
            <a:r>
              <a:rPr lang="en-US" i="1" dirty="0">
                <a:sym typeface="Symbol" pitchFamily="18" charset="2"/>
              </a:rPr>
              <a:t>I</a:t>
            </a:r>
            <a:endParaRPr lang="en-US" dirty="0">
              <a:sym typeface="Symbol" pitchFamily="18" charset="2"/>
            </a:endParaRPr>
          </a:p>
          <a:p>
            <a:pPr lvl="1"/>
            <a:endParaRPr lang="en-US" dirty="0">
              <a:sym typeface="Symbol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357A4D-050C-401B-9FA6-443CD1C3F6F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no I annotated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 to construct invariants e.g. based on the form of the post-condition → not in scope.</a:t>
            </a:r>
          </a:p>
          <a:p>
            <a:r>
              <a:rPr lang="en-US" dirty="0"/>
              <a:t>Dynamically infer invariants → not in scope.</a:t>
            </a:r>
          </a:p>
          <a:p>
            <a:r>
              <a:rPr lang="en-US" dirty="0"/>
              <a:t>Non-heuristic approaches, simple; can be used as starting points.</a:t>
            </a:r>
          </a:p>
          <a:p>
            <a:pPr lvl="1"/>
            <a:r>
              <a:rPr lang="en-US" dirty="0"/>
              <a:t>Fix point based </a:t>
            </a:r>
          </a:p>
          <a:p>
            <a:pPr lvl="1"/>
            <a:r>
              <a:rPr lang="en-US" dirty="0"/>
              <a:t>Unfolding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wlp</a:t>
            </a:r>
            <a:r>
              <a:rPr lang="en-US" dirty="0"/>
              <a:t> as fix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957"/>
            <a:ext cx="7772400" cy="49711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Note this first:</a:t>
            </a:r>
            <a:endParaRPr lang="en-US" b="1" dirty="0"/>
          </a:p>
          <a:p>
            <a:pPr>
              <a:buNone/>
            </a:pPr>
            <a:r>
              <a:rPr lang="en-US" b="1" dirty="0"/>
              <a:t>       while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S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Symbol"/>
              </a:rPr>
              <a:t>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</a:t>
            </a:r>
            <a:r>
              <a:rPr lang="en-US" b="1" dirty="0">
                <a:sym typeface="Symbol"/>
              </a:rPr>
              <a:t>if</a:t>
            </a:r>
            <a:r>
              <a:rPr lang="en-US" dirty="0">
                <a:sym typeface="Symbol"/>
              </a:rPr>
              <a:t> g </a:t>
            </a:r>
            <a:r>
              <a:rPr lang="en-US" b="1" dirty="0">
                <a:sym typeface="Symbol"/>
              </a:rPr>
              <a:t>then</a:t>
            </a:r>
            <a:r>
              <a:rPr lang="en-US" dirty="0">
                <a:sym typeface="Symbol"/>
              </a:rPr>
              <a:t> { S ; </a:t>
            </a:r>
            <a:r>
              <a:rPr lang="en-US" b="1" dirty="0">
                <a:sym typeface="Symbol"/>
              </a:rPr>
              <a:t>while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</a:t>
            </a:r>
            <a:r>
              <a:rPr lang="en-US" b="1" dirty="0">
                <a:sym typeface="Symbol"/>
              </a:rPr>
              <a:t>do</a:t>
            </a:r>
            <a:r>
              <a:rPr lang="en-US" dirty="0">
                <a:sym typeface="Symbol"/>
              </a:rPr>
              <a:t> S } </a:t>
            </a:r>
            <a:r>
              <a:rPr lang="en-US" b="1" dirty="0">
                <a:sym typeface="Symbol"/>
              </a:rPr>
              <a:t>else</a:t>
            </a:r>
            <a:r>
              <a:rPr lang="en-US" dirty="0"/>
              <a:t>  skip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i="1" dirty="0"/>
              <a:t>W  </a:t>
            </a:r>
            <a:r>
              <a:rPr lang="en-US" dirty="0"/>
              <a:t>=  </a:t>
            </a:r>
            <a:r>
              <a:rPr lang="en-US" b="1" dirty="0" err="1"/>
              <a:t>wlp</a:t>
            </a:r>
            <a:r>
              <a:rPr lang="en-US" dirty="0"/>
              <a:t> </a:t>
            </a:r>
            <a:r>
              <a:rPr lang="en-US" i="1" dirty="0"/>
              <a:t>loop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          =  (</a:t>
            </a:r>
            <a:r>
              <a:rPr lang="en-US" i="1" dirty="0"/>
              <a:t>g</a:t>
            </a:r>
            <a:r>
              <a:rPr lang="en-US" dirty="0"/>
              <a:t>  ⇒  </a:t>
            </a:r>
            <a:r>
              <a:rPr lang="en-US" b="1" dirty="0" err="1"/>
              <a:t>wlp</a:t>
            </a:r>
            <a:r>
              <a:rPr lang="en-US" dirty="0"/>
              <a:t> S (</a:t>
            </a:r>
            <a:r>
              <a:rPr lang="en-US" b="1" dirty="0" err="1"/>
              <a:t>wlp</a:t>
            </a:r>
            <a:r>
              <a:rPr lang="en-US" dirty="0"/>
              <a:t> </a:t>
            </a:r>
            <a:r>
              <a:rPr lang="en-US" i="1" dirty="0"/>
              <a:t>loop</a:t>
            </a:r>
            <a:r>
              <a:rPr lang="en-US" dirty="0"/>
              <a:t> Q)) /\ (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⇒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   </a:t>
            </a:r>
            <a:r>
              <a:rPr lang="en-US" dirty="0"/>
              <a:t>      =  (</a:t>
            </a:r>
            <a:r>
              <a:rPr lang="en-US" i="1" dirty="0"/>
              <a:t>g</a:t>
            </a:r>
            <a:r>
              <a:rPr lang="en-US" dirty="0"/>
              <a:t>  /\  </a:t>
            </a:r>
            <a:r>
              <a:rPr lang="en-US" b="1" dirty="0" err="1"/>
              <a:t>wlp</a:t>
            </a:r>
            <a:r>
              <a:rPr lang="en-US" dirty="0"/>
              <a:t> S (</a:t>
            </a:r>
            <a:r>
              <a:rPr lang="en-US" b="1" dirty="0" err="1"/>
              <a:t>wlp</a:t>
            </a:r>
            <a:r>
              <a:rPr lang="en-US" dirty="0"/>
              <a:t> </a:t>
            </a:r>
            <a:r>
              <a:rPr lang="en-US" i="1" dirty="0"/>
              <a:t>loop</a:t>
            </a:r>
            <a:r>
              <a:rPr lang="en-US" dirty="0"/>
              <a:t> Q)) \/ (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/\ 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looking for the “weakest” solution of </a:t>
            </a: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b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906" y="12169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loop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1123" y="1650649"/>
            <a:ext cx="1840460" cy="46522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16368" y="2196433"/>
            <a:ext cx="1664704" cy="46522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3"/>
            <a:endCxn id="5" idx="1"/>
          </p:cNvCxnSpPr>
          <p:nvPr/>
        </p:nvCxnSpPr>
        <p:spPr>
          <a:xfrm flipV="1">
            <a:off x="2881583" y="1447800"/>
            <a:ext cx="1273323" cy="43546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1"/>
          </p:cNvCxnSpPr>
          <p:nvPr/>
        </p:nvCxnSpPr>
        <p:spPr>
          <a:xfrm flipV="1">
            <a:off x="3448720" y="1447800"/>
            <a:ext cx="706186" cy="748633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6695" y="4788056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+mn-lt"/>
              </a:rPr>
              <a:t>W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3777102" y="4032855"/>
            <a:ext cx="373997" cy="1390687"/>
          </a:xfrm>
          <a:prstGeom prst="rightBrace">
            <a:avLst>
              <a:gd name="adj1" fmla="val 23322"/>
              <a:gd name="adj2" fmla="val 50000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3799230" y="2914306"/>
            <a:ext cx="510183" cy="4625108"/>
          </a:xfrm>
          <a:prstGeom prst="rightBrace">
            <a:avLst>
              <a:gd name="adj1" fmla="val 30154"/>
              <a:gd name="adj2" fmla="val 75234"/>
            </a:avLst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21360" y="54181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F</a:t>
            </a:r>
            <a:r>
              <a:rPr lang="en-US" i="1" dirty="0">
                <a:latin typeface="+mn-lt"/>
              </a:rPr>
              <a:t>(W)</a:t>
            </a:r>
          </a:p>
        </p:txBody>
      </p:sp>
    </p:spTree>
    <p:extLst>
      <p:ext uri="{BB962C8B-B14F-4D97-AF65-F5344CB8AC3E}">
        <p14:creationId xmlns:p14="http://schemas.microsoft.com/office/powerpoint/2010/main" val="46404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14" grpId="0"/>
      <p:bldP spid="15" grpId="0" animBg="1"/>
      <p:bldP spid="16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domain of </a:t>
            </a:r>
            <a:r>
              <a:rPr lang="en-US" sz="3600"/>
              <a:t>state predicates, Pow</a:t>
            </a:r>
            <a:r>
              <a:rPr lang="en-US" sz="3600" dirty="0"/>
              <a:t>(∑)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∑ (set of all states) = { </a:t>
            </a:r>
            <a:r>
              <a:rPr lang="en-US" sz="2400" dirty="0" err="1"/>
              <a:t>s,t,u</a:t>
            </a:r>
            <a:r>
              <a:rPr lang="en-US" sz="2400" dirty="0"/>
              <a:t> }. The domain Pow(∑), ordered by ⊆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8095" y="2553800"/>
            <a:ext cx="11464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 </a:t>
            </a:r>
            <a:r>
              <a:rPr lang="en-US" dirty="0" err="1"/>
              <a:t>s,t,u</a:t>
            </a:r>
            <a:r>
              <a:rPr lang="en-US" dirty="0"/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934" y="3451871"/>
            <a:ext cx="76174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</a:t>
            </a:r>
            <a:r>
              <a:rPr lang="en-US" dirty="0" err="1"/>
              <a:t>s,t</a:t>
            </a: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5992" y="3451872"/>
            <a:ext cx="83067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</a:t>
            </a:r>
            <a:r>
              <a:rPr lang="en-US" dirty="0" err="1"/>
              <a:t>s,u</a:t>
            </a:r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73380" y="3451871"/>
            <a:ext cx="795411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</a:t>
            </a:r>
            <a:r>
              <a:rPr lang="en-US" dirty="0" err="1"/>
              <a:t>t,u</a:t>
            </a:r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34393" y="4289790"/>
            <a:ext cx="5998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{s}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35258" y="4274170"/>
            <a:ext cx="56457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{t}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54331" y="4274170"/>
            <a:ext cx="63350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{u}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42052" y="5146985"/>
            <a:ext cx="3385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∅</a:t>
            </a:r>
          </a:p>
        </p:txBody>
      </p:sp>
      <p:cxnSp>
        <p:nvCxnSpPr>
          <p:cNvPr id="15" name="Straight Connector 14"/>
          <p:cNvCxnSpPr>
            <a:stCxn id="5" idx="2"/>
            <a:endCxn id="6" idx="0"/>
          </p:cNvCxnSpPr>
          <p:nvPr/>
        </p:nvCxnSpPr>
        <p:spPr>
          <a:xfrm flipH="1">
            <a:off x="3025808" y="3015465"/>
            <a:ext cx="1285521" cy="436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>
            <a:off x="4311329" y="3015465"/>
            <a:ext cx="2" cy="4364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9" idx="0"/>
          </p:cNvCxnSpPr>
          <p:nvPr/>
        </p:nvCxnSpPr>
        <p:spPr>
          <a:xfrm>
            <a:off x="4311329" y="3015465"/>
            <a:ext cx="1359757" cy="436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2"/>
            <a:endCxn id="10" idx="0"/>
          </p:cNvCxnSpPr>
          <p:nvPr/>
        </p:nvCxnSpPr>
        <p:spPr>
          <a:xfrm>
            <a:off x="3025808" y="3913536"/>
            <a:ext cx="8507" cy="376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0"/>
            <a:endCxn id="8" idx="2"/>
          </p:cNvCxnSpPr>
          <p:nvPr/>
        </p:nvCxnSpPr>
        <p:spPr>
          <a:xfrm flipV="1">
            <a:off x="3034315" y="3913537"/>
            <a:ext cx="1277016" cy="376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12" idx="0"/>
          </p:cNvCxnSpPr>
          <p:nvPr/>
        </p:nvCxnSpPr>
        <p:spPr>
          <a:xfrm flipH="1">
            <a:off x="5671085" y="3913536"/>
            <a:ext cx="1" cy="360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2"/>
            <a:endCxn id="12" idx="0"/>
          </p:cNvCxnSpPr>
          <p:nvPr/>
        </p:nvCxnSpPr>
        <p:spPr>
          <a:xfrm>
            <a:off x="4311331" y="3913537"/>
            <a:ext cx="1359754" cy="3606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2"/>
            <a:endCxn id="11" idx="0"/>
          </p:cNvCxnSpPr>
          <p:nvPr/>
        </p:nvCxnSpPr>
        <p:spPr>
          <a:xfrm>
            <a:off x="3025808" y="3913536"/>
            <a:ext cx="1291739" cy="360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1" idx="2"/>
            <a:endCxn id="13" idx="0"/>
          </p:cNvCxnSpPr>
          <p:nvPr/>
        </p:nvCxnSpPr>
        <p:spPr>
          <a:xfrm flipH="1">
            <a:off x="4311330" y="4735835"/>
            <a:ext cx="6217" cy="411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2"/>
            <a:endCxn id="13" idx="0"/>
          </p:cNvCxnSpPr>
          <p:nvPr/>
        </p:nvCxnSpPr>
        <p:spPr>
          <a:xfrm>
            <a:off x="3034315" y="4751455"/>
            <a:ext cx="1277015" cy="395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2"/>
            <a:endCxn id="13" idx="0"/>
          </p:cNvCxnSpPr>
          <p:nvPr/>
        </p:nvCxnSpPr>
        <p:spPr>
          <a:xfrm flipH="1">
            <a:off x="4311330" y="4735835"/>
            <a:ext cx="1359755" cy="411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9" idx="2"/>
            <a:endCxn id="11" idx="0"/>
          </p:cNvCxnSpPr>
          <p:nvPr/>
        </p:nvCxnSpPr>
        <p:spPr>
          <a:xfrm flipH="1">
            <a:off x="4317547" y="3913536"/>
            <a:ext cx="1353539" cy="360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91207" y="2599966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top ( ⟙ ) ... corresponds to “true”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93082" y="5544624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bottom ( ⟘ )  .... corresponds to “false”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41327" y="301893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related by ⊆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12858" y="6004180"/>
            <a:ext cx="6691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∪Y (union) acts as the least upper bound of 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</a:p>
          <a:p>
            <a:r>
              <a:rPr lang="en-US" sz="2000" i="1" dirty="0"/>
              <a:t>X</a:t>
            </a:r>
            <a:r>
              <a:rPr lang="en-US" sz="2000" dirty="0"/>
              <a:t> ∩ </a:t>
            </a:r>
            <a:r>
              <a:rPr lang="en-US" sz="2000" i="1" dirty="0"/>
              <a:t>Y</a:t>
            </a:r>
            <a:r>
              <a:rPr lang="en-US" sz="2000" dirty="0"/>
              <a:t> (intersection) acts as the greatest lower bound of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059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bit of fix point theory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(</a:t>
            </a:r>
            <a:r>
              <a:rPr lang="nl-NL" i="1" dirty="0"/>
              <a:t>A</a:t>
            </a:r>
            <a:r>
              <a:rPr lang="nl-NL" dirty="0"/>
              <a:t>,</a:t>
            </a:r>
            <a:r>
              <a:rPr lang="nl-NL" dirty="0">
                <a:sym typeface="Symbol"/>
              </a:rPr>
              <a:t>)  where  is a p.o., is a </a:t>
            </a:r>
            <a:r>
              <a:rPr lang="nl-NL" i="1" dirty="0">
                <a:sym typeface="Symbol"/>
              </a:rPr>
              <a:t>complete lattice</a:t>
            </a:r>
            <a:r>
              <a:rPr lang="nl-NL" dirty="0">
                <a:sym typeface="Symbol"/>
              </a:rPr>
              <a:t>,  if every subset </a:t>
            </a:r>
            <a:r>
              <a:rPr lang="nl-NL" i="1" dirty="0">
                <a:sym typeface="Symbol"/>
              </a:rPr>
              <a:t>X </a:t>
            </a:r>
            <a:r>
              <a:rPr lang="nl-NL" dirty="0">
                <a:sym typeface="Symbol"/>
              </a:rPr>
              <a:t> </a:t>
            </a:r>
            <a:r>
              <a:rPr lang="nl-NL" i="1" dirty="0">
                <a:sym typeface="Symbol"/>
              </a:rPr>
              <a:t>A</a:t>
            </a:r>
            <a:r>
              <a:rPr lang="nl-NL" dirty="0">
                <a:sym typeface="Symbol"/>
              </a:rPr>
              <a:t> has a supremum and infimum.</a:t>
            </a:r>
          </a:p>
          <a:p>
            <a:pPr lvl="1"/>
            <a:r>
              <a:rPr lang="nl-NL" dirty="0">
                <a:sym typeface="Symbol"/>
              </a:rPr>
              <a:t>Supremum = least upper bound = </a:t>
            </a:r>
            <a:r>
              <a:rPr lang="nl-NL" dirty="0" err="1">
                <a:sym typeface="Symbol"/>
              </a:rPr>
              <a:t>join</a:t>
            </a:r>
            <a:r>
              <a:rPr lang="nl-NL" dirty="0">
                <a:sym typeface="Symbol"/>
              </a:rPr>
              <a:t>        \/</a:t>
            </a:r>
            <a:r>
              <a:rPr lang="nl-NL" i="1" dirty="0">
                <a:sym typeface="Symbol"/>
              </a:rPr>
              <a:t>X</a:t>
            </a:r>
            <a:r>
              <a:rPr lang="nl-NL" dirty="0">
                <a:sym typeface="Symbol"/>
              </a:rPr>
              <a:t>      </a:t>
            </a:r>
            <a:r>
              <a:rPr lang="nl-NL" i="1" dirty="0">
                <a:sym typeface="Symbol"/>
              </a:rPr>
              <a:t>X</a:t>
            </a:r>
          </a:p>
          <a:p>
            <a:pPr lvl="1"/>
            <a:r>
              <a:rPr lang="nl-NL" dirty="0">
                <a:sym typeface="Symbol"/>
              </a:rPr>
              <a:t>Infimum = greatest lower bound = meet   /\ </a:t>
            </a:r>
            <a:r>
              <a:rPr lang="nl-NL" i="1" dirty="0">
                <a:sym typeface="Symbol"/>
              </a:rPr>
              <a:t>X</a:t>
            </a:r>
            <a:r>
              <a:rPr lang="nl-NL" dirty="0">
                <a:sym typeface="Symbol"/>
              </a:rPr>
              <a:t>     </a:t>
            </a:r>
            <a:r>
              <a:rPr lang="nl-NL" i="1" dirty="0">
                <a:sym typeface="Symbol"/>
              </a:rPr>
              <a:t>X</a:t>
            </a:r>
          </a:p>
          <a:p>
            <a:pPr lvl="1"/>
            <a:r>
              <a:rPr lang="nl-NL" dirty="0" err="1">
                <a:sym typeface="Symbol"/>
              </a:rPr>
              <a:t>So</a:t>
            </a:r>
            <a:r>
              <a:rPr lang="nl-NL" dirty="0">
                <a:sym typeface="Symbol"/>
              </a:rPr>
              <a:t>,  we will also have the supremum and infimum of the whole A, often called top ⊤ </a:t>
            </a:r>
            <a:r>
              <a:rPr lang="nl-NL" dirty="0" err="1">
                <a:sym typeface="Symbol"/>
              </a:rPr>
              <a:t>and</a:t>
            </a:r>
            <a:r>
              <a:rPr lang="nl-NL" dirty="0">
                <a:sym typeface="Symbol"/>
              </a:rPr>
              <a:t> </a:t>
            </a:r>
            <a:r>
              <a:rPr lang="nl-NL" dirty="0" err="1">
                <a:sym typeface="Symbol"/>
              </a:rPr>
              <a:t>bottom</a:t>
            </a:r>
            <a:r>
              <a:rPr lang="nl-NL" dirty="0">
                <a:sym typeface="Symbol"/>
              </a:rPr>
              <a:t> ⊥.</a:t>
            </a:r>
          </a:p>
          <a:p>
            <a:r>
              <a:rPr lang="nl-NL" dirty="0">
                <a:sym typeface="Symbol"/>
              </a:rPr>
              <a:t>Let </a:t>
            </a:r>
            <a:r>
              <a:rPr lang="nl-NL" i="1" dirty="0">
                <a:sym typeface="Symbol"/>
              </a:rPr>
              <a:t>f </a:t>
            </a:r>
            <a:r>
              <a:rPr lang="nl-NL" dirty="0">
                <a:sym typeface="Symbol"/>
              </a:rPr>
              <a:t>: </a:t>
            </a:r>
            <a:r>
              <a:rPr lang="nl-NL" i="1" dirty="0">
                <a:sym typeface="Symbol"/>
              </a:rPr>
              <a:t>A</a:t>
            </a:r>
            <a:r>
              <a:rPr lang="nl-NL" dirty="0">
                <a:sym typeface="Symbol"/>
              </a:rPr>
              <a:t></a:t>
            </a:r>
            <a:r>
              <a:rPr lang="nl-NL" i="1" dirty="0">
                <a:sym typeface="Symbol"/>
              </a:rPr>
              <a:t>A. </a:t>
            </a:r>
            <a:r>
              <a:rPr lang="nl-NL" dirty="0">
                <a:sym typeface="Symbol"/>
              </a:rPr>
              <a:t>An x such that x = f(x) is a </a:t>
            </a:r>
            <a:r>
              <a:rPr lang="nl-NL" i="1" dirty="0">
                <a:sym typeface="Symbol"/>
              </a:rPr>
              <a:t>fix point</a:t>
            </a:r>
            <a:r>
              <a:rPr lang="nl-NL" dirty="0">
                <a:sym typeface="Symbol"/>
              </a:rPr>
              <a:t> of </a:t>
            </a:r>
            <a:r>
              <a:rPr lang="nl-NL" i="1" dirty="0">
                <a:sym typeface="Symbol"/>
              </a:rPr>
              <a:t>f</a:t>
            </a:r>
            <a:r>
              <a:rPr lang="nl-NL" dirty="0">
                <a:sym typeface="Symbol"/>
              </a:rPr>
              <a:t>.</a:t>
            </a:r>
          </a:p>
          <a:p>
            <a:r>
              <a:rPr lang="nl-NL" b="1" dirty="0">
                <a:sym typeface="Symbol"/>
              </a:rPr>
              <a:t>Knaster-Tarski</a:t>
            </a:r>
            <a:r>
              <a:rPr lang="nl-NL" dirty="0">
                <a:sym typeface="Symbol"/>
              </a:rPr>
              <a:t>. Let </a:t>
            </a:r>
            <a:r>
              <a:rPr lang="nl-NL" dirty="0"/>
              <a:t>(</a:t>
            </a:r>
            <a:r>
              <a:rPr lang="nl-NL" i="1" dirty="0"/>
              <a:t>A</a:t>
            </a:r>
            <a:r>
              <a:rPr lang="nl-NL" dirty="0"/>
              <a:t>,</a:t>
            </a:r>
            <a:r>
              <a:rPr lang="nl-NL" dirty="0">
                <a:sym typeface="Symbol"/>
              </a:rPr>
              <a:t>)  be a complete lattice. If </a:t>
            </a:r>
            <a:br>
              <a:rPr lang="nl-NL" dirty="0">
                <a:sym typeface="Symbol"/>
              </a:rPr>
            </a:br>
            <a:r>
              <a:rPr lang="nl-NL" i="1" dirty="0">
                <a:sym typeface="Symbol"/>
              </a:rPr>
              <a:t>f </a:t>
            </a:r>
            <a:r>
              <a:rPr lang="nl-NL" dirty="0">
                <a:sym typeface="Symbol"/>
              </a:rPr>
              <a:t>: </a:t>
            </a:r>
            <a:r>
              <a:rPr lang="nl-NL" i="1" dirty="0">
                <a:sym typeface="Symbol"/>
              </a:rPr>
              <a:t>A</a:t>
            </a:r>
            <a:r>
              <a:rPr lang="nl-NL" dirty="0">
                <a:sym typeface="Symbol"/>
              </a:rPr>
              <a:t></a:t>
            </a:r>
            <a:r>
              <a:rPr lang="nl-NL" i="1" dirty="0">
                <a:sym typeface="Symbol"/>
              </a:rPr>
              <a:t>A  </a:t>
            </a:r>
            <a:r>
              <a:rPr lang="nl-NL" dirty="0">
                <a:sym typeface="Symbol"/>
              </a:rPr>
              <a:t>is monotonic over , and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is the set of all its fix points, then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is non-empty, and (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, ) is a complete lattice. </a:t>
            </a:r>
          </a:p>
          <a:p>
            <a:r>
              <a:rPr lang="nl-NL" dirty="0">
                <a:sym typeface="Symbol"/>
              </a:rPr>
              <a:t>(thus, both 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and 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are also in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).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4C70E3-5EAC-4C30-ACC5-13624AD0324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z="3600" dirty="0" err="1"/>
              <a:t>Hoare</a:t>
            </a:r>
            <a:r>
              <a:rPr lang="nl-NL" sz="3600" dirty="0"/>
              <a:t> Logic</a:t>
            </a:r>
          </a:p>
        </p:txBody>
      </p:sp>
      <p:sp>
        <p:nvSpPr>
          <p:cNvPr id="10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Provides a set of “inference rules” to prove the validity of Hoare triples. Example: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000" b="1" dirty="0"/>
              <a:t>Note</a:t>
            </a:r>
            <a:r>
              <a:rPr lang="en-US" sz="2000" dirty="0"/>
              <a:t> : LN uses the notation    ⊢  </a:t>
            </a:r>
            <a:r>
              <a:rPr lang="en-US" sz="2000" i="1" dirty="0">
                <a:sym typeface="Symbol" pitchFamily="18" charset="2"/>
              </a:rPr>
              <a:t>O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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endParaRPr lang="en-US" sz="2000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3E4B4-0FD0-40C8-9227-C426F2E6A75F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2209814" y="2794000"/>
            <a:ext cx="4724370" cy="120032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  ,   </a:t>
            </a:r>
            <a:r>
              <a:rPr lang="en-US" dirty="0">
                <a:solidFill>
                  <a:schemeClr val="tx1"/>
                </a:solidFill>
              </a:rPr>
              <a:t>{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}   S   {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}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------------------------------------------------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i="1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}    S    {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}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bit of fix point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47800"/>
            <a:ext cx="8643966" cy="4572000"/>
          </a:xfrm>
        </p:spPr>
        <p:txBody>
          <a:bodyPr/>
          <a:lstStyle/>
          <a:p>
            <a:r>
              <a:rPr lang="en-US" dirty="0"/>
              <a:t>The domain (</a:t>
            </a:r>
            <a:r>
              <a:rPr lang="en-US" b="1" dirty="0"/>
              <a:t>pow</a:t>
            </a:r>
            <a:r>
              <a:rPr lang="en-US" dirty="0"/>
              <a:t>(∑)</a:t>
            </a:r>
            <a:r>
              <a:rPr lang="en-US" i="1" dirty="0"/>
              <a:t>, </a:t>
            </a:r>
            <a:r>
              <a:rPr lang="en-US" dirty="0">
                <a:sym typeface="Symbol"/>
              </a:rPr>
              <a:t>) is a complete lattice.</a:t>
            </a:r>
          </a:p>
          <a:p>
            <a:pPr lvl="1"/>
            <a:r>
              <a:rPr lang="en-US" dirty="0"/>
              <a:t>∑ = top</a:t>
            </a:r>
          </a:p>
          <a:p>
            <a:pPr lvl="1"/>
            <a:r>
              <a:rPr lang="en-US" i="1" dirty="0"/>
              <a:t>∅ </a:t>
            </a:r>
            <a:r>
              <a:rPr lang="en-US" dirty="0"/>
              <a:t>= bottom</a:t>
            </a:r>
          </a:p>
          <a:p>
            <a:pPr lvl="1"/>
            <a:r>
              <a:rPr lang="en-US" dirty="0"/>
              <a:t>A∪B  : least upper bound (\/)</a:t>
            </a:r>
          </a:p>
          <a:p>
            <a:pPr lvl="1"/>
            <a:r>
              <a:rPr lang="en-US" dirty="0"/>
              <a:t>A ∩ B  : greatest lower bound (/\)</a:t>
            </a:r>
          </a:p>
          <a:p>
            <a:r>
              <a:rPr lang="en-US" dirty="0">
                <a:sym typeface="Symbol"/>
              </a:rPr>
              <a:t>So, if </a:t>
            </a:r>
            <a:r>
              <a:rPr lang="en-US" b="1" dirty="0">
                <a:sym typeface="Symbol"/>
              </a:rPr>
              <a:t>F</a:t>
            </a:r>
            <a:r>
              <a:rPr lang="en-US" dirty="0">
                <a:sym typeface="Symbol"/>
              </a:rPr>
              <a:t> defined before is monotonic within this domain, then it has a greatest fix-point. </a:t>
            </a:r>
          </a:p>
          <a:p>
            <a:r>
              <a:rPr lang="en-US" dirty="0">
                <a:sym typeface="Symbol"/>
              </a:rPr>
              <a:t>Is </a:t>
            </a:r>
            <a:r>
              <a:rPr lang="en-US" b="1" dirty="0">
                <a:sym typeface="Symbol"/>
              </a:rPr>
              <a:t>F</a:t>
            </a:r>
            <a:r>
              <a:rPr lang="en-US" dirty="0">
                <a:sym typeface="Symbol"/>
              </a:rPr>
              <a:t> monotonic ?</a:t>
            </a:r>
          </a:p>
          <a:p>
            <a:r>
              <a:rPr lang="en-US" dirty="0">
                <a:sym typeface="Symbol"/>
              </a:rPr>
              <a:t>Is </a:t>
            </a:r>
            <a:r>
              <a:rPr lang="en-US" b="1" dirty="0" err="1">
                <a:sym typeface="Symbol"/>
              </a:rPr>
              <a:t>wlp</a:t>
            </a:r>
            <a:r>
              <a:rPr lang="en-US" dirty="0">
                <a:sym typeface="Symbol"/>
              </a:rPr>
              <a:t> monotonic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bit of fix point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47800"/>
            <a:ext cx="8643966" cy="4572000"/>
          </a:xfrm>
        </p:spPr>
        <p:txBody>
          <a:bodyPr/>
          <a:lstStyle/>
          <a:p>
            <a:r>
              <a:rPr lang="en-US" dirty="0">
                <a:sym typeface="Symbol"/>
              </a:rPr>
              <a:t>Consider now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 : </a:t>
            </a:r>
            <a:r>
              <a:rPr lang="en-US" b="1" dirty="0">
                <a:sym typeface="Symbol"/>
              </a:rPr>
              <a:t>pow</a:t>
            </a:r>
            <a:r>
              <a:rPr lang="en-US" dirty="0">
                <a:sym typeface="Symbol"/>
              </a:rPr>
              <a:t>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 </a:t>
            </a:r>
            <a:r>
              <a:rPr lang="en-US" b="1" dirty="0">
                <a:sym typeface="Symbol"/>
              </a:rPr>
              <a:t>pow</a:t>
            </a:r>
            <a:r>
              <a:rPr lang="en-US" dirty="0">
                <a:sym typeface="Symbol"/>
              </a:rPr>
              <a:t>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). It is -continuous if for all decreasing chain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⊇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⊇</a:t>
            </a:r>
            <a:r>
              <a:rPr lang="en-US" i="1" dirty="0">
                <a:sym typeface="Symbol"/>
              </a:rPr>
              <a:t>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 ... :</a:t>
            </a:r>
            <a:br>
              <a:rPr lang="en-US" dirty="0">
                <a:sym typeface="Symbol"/>
              </a:rPr>
            </a:b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</a:t>
            </a:r>
            <a:r>
              <a:rPr lang="en-US" i="1" dirty="0">
                <a:sym typeface="Symbol"/>
              </a:rPr>
              <a:t> f </a:t>
            </a:r>
            <a:r>
              <a:rPr lang="en-US" dirty="0">
                <a:sym typeface="Symbol"/>
              </a:rPr>
              <a:t>(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  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 ... )  =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) 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)  ...  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If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 is -continuous, it is also monotonic.</a:t>
            </a:r>
          </a:p>
          <a:p>
            <a:r>
              <a:rPr lang="en-US" dirty="0">
                <a:sym typeface="Symbol"/>
              </a:rPr>
              <a:t>Is </a:t>
            </a:r>
            <a:r>
              <a:rPr lang="en-US" b="1" dirty="0" err="1">
                <a:sym typeface="Symbol"/>
              </a:rPr>
              <a:t>wlp</a:t>
            </a:r>
            <a:r>
              <a:rPr lang="en-US" dirty="0">
                <a:sym typeface="Symbol"/>
              </a:rPr>
              <a:t> -continuous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Define:</a:t>
            </a:r>
          </a:p>
          <a:p>
            <a:pPr lvl="1"/>
            <a:r>
              <a:rPr lang="en-US" i="1" dirty="0"/>
              <a:t>f </a:t>
            </a:r>
            <a:r>
              <a:rPr lang="en-US" baseline="30000" dirty="0"/>
              <a:t>0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 = X   ,</a:t>
            </a:r>
          </a:p>
          <a:p>
            <a:pPr lvl="1"/>
            <a:r>
              <a:rPr lang="en-US" i="1" dirty="0"/>
              <a:t>f </a:t>
            </a:r>
            <a:r>
              <a:rPr lang="en-US" i="1" baseline="30000" dirty="0"/>
              <a:t>k+1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 = f ( f </a:t>
            </a:r>
            <a:r>
              <a:rPr lang="en-US" i="1" baseline="30000" dirty="0"/>
              <a:t>k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))</a:t>
            </a:r>
          </a:p>
          <a:p>
            <a:r>
              <a:rPr lang="en-US" dirty="0">
                <a:sym typeface="Symbol"/>
              </a:rPr>
              <a:t>Suppose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 is -continuous. Consider the series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0</a:t>
            </a:r>
            <a:r>
              <a:rPr lang="en-US" dirty="0">
                <a:sym typeface="Symbol"/>
              </a:rPr>
              <a:t> 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,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1</a:t>
            </a:r>
            <a:r>
              <a:rPr lang="en-US" dirty="0">
                <a:sym typeface="Symbol"/>
              </a:rPr>
              <a:t>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,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...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Corollaries:</a:t>
            </a:r>
          </a:p>
          <a:p>
            <a:pPr lvl="1"/>
            <a:r>
              <a:rPr lang="en-US" i="1" dirty="0"/>
              <a:t>f</a:t>
            </a:r>
            <a:r>
              <a:rPr lang="en-US" dirty="0">
                <a:sym typeface="Symbol"/>
              </a:rPr>
              <a:t> is also monotonic.</a:t>
            </a:r>
          </a:p>
          <a:p>
            <a:pPr lvl="1"/>
            <a:r>
              <a:rPr lang="en-US" dirty="0">
                <a:sym typeface="Symbol"/>
              </a:rPr>
              <a:t>The series is a decreasing chain.</a:t>
            </a:r>
          </a:p>
          <a:p>
            <a:pPr lvl="1"/>
            <a:r>
              <a:rPr lang="en-US" dirty="0">
                <a:sym typeface="Symbol"/>
              </a:rPr>
              <a:t>𝛼 =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0</a:t>
            </a:r>
            <a:r>
              <a:rPr lang="en-US" dirty="0">
                <a:sym typeface="Symbol"/>
              </a:rPr>
              <a:t>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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1</a:t>
            </a:r>
            <a:r>
              <a:rPr lang="en-US" dirty="0">
                <a:sym typeface="Symbol"/>
              </a:rPr>
              <a:t>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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 ... is a fix point of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.</a:t>
            </a:r>
          </a:p>
          <a:p>
            <a:pPr lvl="1"/>
            <a:r>
              <a:rPr lang="en-US" dirty="0">
                <a:sym typeface="Symbol"/>
              </a:rPr>
              <a:t>𝛼 is the greatest fix point of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.</a:t>
            </a:r>
          </a:p>
          <a:p>
            <a:endParaRPr lang="en-US" dirty="0">
              <a:sym typeface="Symbol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compute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{ </a:t>
            </a:r>
            <a:r>
              <a:rPr lang="en-US" i="1" dirty="0">
                <a:sym typeface="Symbol"/>
              </a:rPr>
              <a:t>f </a:t>
            </a:r>
            <a:r>
              <a:rPr lang="en-US" baseline="30000" dirty="0">
                <a:sym typeface="Symbol"/>
              </a:rPr>
              <a:t>k</a:t>
            </a:r>
            <a:r>
              <a:rPr lang="en-US" dirty="0">
                <a:sym typeface="Symbol"/>
              </a:rPr>
              <a:t> (</a:t>
            </a:r>
            <a:r>
              <a:rPr lang="en-US" dirty="0"/>
              <a:t>∑</a:t>
            </a:r>
            <a:r>
              <a:rPr lang="en-US" dirty="0">
                <a:sym typeface="Symbol"/>
              </a:rPr>
              <a:t>)  | </a:t>
            </a:r>
            <a:r>
              <a:rPr lang="en-US" i="1" dirty="0">
                <a:sym typeface="Symbol"/>
              </a:rPr>
              <a:t>k</a:t>
            </a:r>
            <a:r>
              <a:rPr lang="en-US" dirty="0">
                <a:sym typeface="Symbol"/>
              </a:rPr>
              <a:t>0 } ?  </a:t>
            </a:r>
          </a:p>
          <a:p>
            <a:pPr lvl="1"/>
            <a:r>
              <a:rPr lang="en-US" dirty="0">
                <a:sym typeface="Symbol"/>
              </a:rPr>
              <a:t>compute</a:t>
            </a:r>
            <a:r>
              <a:rPr lang="en-US" i="1" dirty="0">
                <a:sym typeface="Symbol"/>
              </a:rPr>
              <a:t> f </a:t>
            </a:r>
            <a:r>
              <a:rPr lang="en-US" baseline="30000" dirty="0">
                <a:sym typeface="Symbol"/>
              </a:rPr>
              <a:t>0</a:t>
            </a:r>
            <a:r>
              <a:rPr lang="en-US" i="1" dirty="0">
                <a:sym typeface="Symbol"/>
              </a:rPr>
              <a:t>, f </a:t>
            </a:r>
            <a:r>
              <a:rPr lang="en-US" baseline="30000" dirty="0">
                <a:sym typeface="Symbol"/>
              </a:rPr>
              <a:t>1</a:t>
            </a:r>
            <a:r>
              <a:rPr lang="en-US" i="1" dirty="0">
                <a:sym typeface="Symbol"/>
              </a:rPr>
              <a:t>, f </a:t>
            </a:r>
            <a:r>
              <a:rPr lang="en-US" baseline="30000" dirty="0">
                <a:sym typeface="Symbol"/>
              </a:rPr>
              <a:t>2</a:t>
            </a:r>
            <a:r>
              <a:rPr lang="en-US" i="1" dirty="0">
                <a:sym typeface="Symbol"/>
              </a:rPr>
              <a:t>, ... </a:t>
            </a:r>
            <a:r>
              <a:rPr lang="en-US" dirty="0">
                <a:sym typeface="Symbol"/>
              </a:rPr>
              <a:t>but notice you only need to keep track of the last.</a:t>
            </a:r>
            <a:endParaRPr lang="en-US" dirty="0"/>
          </a:p>
          <a:p>
            <a:pPr lvl="1"/>
            <a:r>
              <a:rPr lang="en-US" i="1" dirty="0"/>
              <a:t>X</a:t>
            </a:r>
            <a:r>
              <a:rPr lang="en-US" dirty="0"/>
              <a:t> := ∑ ;</a:t>
            </a:r>
            <a:br>
              <a:rPr lang="en-US" dirty="0"/>
            </a:br>
            <a:r>
              <a:rPr lang="en-US" b="1" dirty="0"/>
              <a:t>while </a:t>
            </a:r>
            <a:r>
              <a:rPr lang="en-US" i="1" dirty="0"/>
              <a:t>X</a:t>
            </a:r>
            <a:r>
              <a:rPr lang="en-US" dirty="0">
                <a:sym typeface="Symbol"/>
              </a:rPr>
              <a:t> 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 </a:t>
            </a:r>
            <a:r>
              <a:rPr lang="en-US" b="1" dirty="0">
                <a:sym typeface="Symbol"/>
              </a:rPr>
              <a:t>do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:= </a:t>
            </a:r>
            <a:r>
              <a:rPr lang="en-US" i="1" dirty="0"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Will give the greatest FP, if it terminates.</a:t>
            </a:r>
          </a:p>
          <a:p>
            <a:r>
              <a:rPr lang="en-US" dirty="0">
                <a:sym typeface="Symbol"/>
              </a:rPr>
              <a:t>For </a:t>
            </a:r>
            <a:r>
              <a:rPr lang="en-US" b="1" dirty="0" err="1">
                <a:sym typeface="Symbol"/>
              </a:rPr>
              <a:t>wlp</a:t>
            </a:r>
            <a:r>
              <a:rPr lang="en-US" dirty="0">
                <a:sym typeface="Symbol"/>
              </a:rPr>
              <a:t> :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:= </a:t>
            </a:r>
            <a:r>
              <a:rPr lang="en-US" b="1" dirty="0"/>
              <a:t>true</a:t>
            </a:r>
            <a:r>
              <a:rPr lang="en-US" dirty="0"/>
              <a:t> ;</a:t>
            </a:r>
            <a:br>
              <a:rPr lang="en-US" dirty="0"/>
            </a:br>
            <a:r>
              <a:rPr lang="en-US" b="1" dirty="0"/>
              <a:t>while </a:t>
            </a:r>
            <a:r>
              <a:rPr lang="en-US" i="1" dirty="0"/>
              <a:t>W</a:t>
            </a:r>
            <a:r>
              <a:rPr lang="en-US" dirty="0">
                <a:sym typeface="Symbol"/>
              </a:rPr>
              <a:t> 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W</a:t>
            </a:r>
            <a:r>
              <a:rPr lang="en-US" dirty="0">
                <a:sym typeface="Symbol"/>
              </a:rPr>
              <a:t>)  </a:t>
            </a:r>
            <a:r>
              <a:rPr lang="en-US" b="1" dirty="0">
                <a:sym typeface="Symbol"/>
              </a:rPr>
              <a:t>do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W </a:t>
            </a:r>
            <a:r>
              <a:rPr lang="en-US" dirty="0">
                <a:sym typeface="Symbol"/>
              </a:rPr>
              <a:t>:=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W</a:t>
            </a:r>
            <a:r>
              <a:rPr lang="en-US" dirty="0">
                <a:sym typeface="Symbol"/>
              </a:rPr>
              <a:t>)</a:t>
            </a:r>
            <a:br>
              <a:rPr lang="en-US" dirty="0">
                <a:sym typeface="Symbol"/>
              </a:rPr>
            </a:b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where </a:t>
            </a:r>
            <a:r>
              <a:rPr lang="en-US" b="1" dirty="0">
                <a:solidFill>
                  <a:srgbClr val="0070C0"/>
                </a:solidFill>
                <a:sym typeface="Symbol"/>
              </a:rPr>
              <a:t>F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W</a:t>
            </a:r>
            <a:r>
              <a:rPr lang="en-US" dirty="0">
                <a:sym typeface="Symbol"/>
              </a:rPr>
              <a:t>)  =  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  /\  </a:t>
            </a: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 </a:t>
            </a:r>
            <a:r>
              <a:rPr lang="en-US" i="1" dirty="0"/>
              <a:t>W</a:t>
            </a:r>
            <a:r>
              <a:rPr lang="en-US" dirty="0"/>
              <a:t>)  \/  (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g</a:t>
            </a:r>
            <a:r>
              <a:rPr lang="en-US" dirty="0">
                <a:sym typeface="Symbol"/>
              </a:rPr>
              <a:t> /\ </a:t>
            </a:r>
            <a:r>
              <a:rPr lang="en-US" i="1" dirty="0">
                <a:sym typeface="Symbol"/>
              </a:rPr>
              <a:t>Q</a:t>
            </a:r>
            <a:r>
              <a:rPr lang="en-US" dirty="0">
                <a:sym typeface="Symbol"/>
              </a:rPr>
              <a:t>)</a:t>
            </a:r>
            <a:r>
              <a:rPr lang="en-US" dirty="0"/>
              <a:t> </a:t>
            </a:r>
            <a:br>
              <a:rPr lang="en-US" dirty="0">
                <a:sym typeface="Symbol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346159"/>
            <a:ext cx="8358246" cy="365358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Q is y=0</a:t>
            </a:r>
          </a:p>
          <a:p>
            <a:r>
              <a:rPr lang="en-US" sz="2400" i="1" dirty="0"/>
              <a:t>W</a:t>
            </a:r>
            <a:r>
              <a:rPr lang="en-US" sz="2400" baseline="-25000" dirty="0"/>
              <a:t>0</a:t>
            </a:r>
            <a:r>
              <a:rPr lang="en-US" sz="2400" dirty="0"/>
              <a:t>  =  true </a:t>
            </a:r>
          </a:p>
          <a:p>
            <a:r>
              <a:rPr lang="en-US" sz="2400" i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  =  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b="1" dirty="0" err="1"/>
              <a:t>wlp</a:t>
            </a:r>
            <a:r>
              <a:rPr lang="en-US" sz="2400" dirty="0"/>
              <a:t> S </a:t>
            </a:r>
            <a:r>
              <a:rPr lang="en-US" sz="2400" i="1" dirty="0"/>
              <a:t>W</a:t>
            </a:r>
            <a:r>
              <a:rPr lang="en-US" sz="2400" baseline="-25000" dirty="0"/>
              <a:t>0</a:t>
            </a:r>
            <a:r>
              <a:rPr lang="en-US" sz="2400" dirty="0"/>
              <a:t>)   \/   (</a:t>
            </a:r>
            <a:r>
              <a:rPr lang="en-US" sz="2400" strike="sngStrike" dirty="0">
                <a:sym typeface="Symbol"/>
              </a:rPr>
              <a:t>(y</a:t>
            </a:r>
            <a:r>
              <a:rPr lang="en-US" sz="2400" i="1" strike="sngStrike" dirty="0">
                <a:sym typeface="Symbol"/>
              </a:rPr>
              <a:t>&gt;0</a:t>
            </a:r>
            <a:r>
              <a:rPr lang="en-US" sz="2400" strike="sngStrike" dirty="0">
                <a:sym typeface="Symbol"/>
              </a:rPr>
              <a:t>) </a:t>
            </a:r>
            <a:r>
              <a:rPr lang="en-US" sz="2400" dirty="0">
                <a:sym typeface="Symbol"/>
              </a:rPr>
              <a:t>/\  y=0)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  =  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dirty="0">
                <a:sym typeface="Symbol"/>
              </a:rPr>
              <a:t>true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y=0)</a:t>
            </a:r>
          </a:p>
          <a:p>
            <a:pPr>
              <a:buNone/>
            </a:pPr>
            <a:r>
              <a:rPr lang="en-US" sz="2400" dirty="0">
                <a:sym typeface="Symbol"/>
              </a:rPr>
              <a:t>          =   y0</a:t>
            </a:r>
            <a:endParaRPr lang="en-US" sz="2400" dirty="0"/>
          </a:p>
          <a:p>
            <a:r>
              <a:rPr lang="en-US" sz="2400" i="1" dirty="0">
                <a:sym typeface="Symbol"/>
              </a:rPr>
              <a:t>W</a:t>
            </a:r>
            <a:r>
              <a:rPr lang="en-US" sz="2400" baseline="-25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 =  </a:t>
            </a:r>
            <a:r>
              <a:rPr lang="en-US" sz="2400" dirty="0"/>
              <a:t>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dirty="0">
                <a:sym typeface="Symbol"/>
              </a:rPr>
              <a:t>y-10</a:t>
            </a:r>
            <a:r>
              <a:rPr lang="en-US" sz="2400" dirty="0"/>
              <a:t>)   \/   (</a:t>
            </a:r>
            <a:r>
              <a:rPr lang="en-US" sz="2400" strike="sngStrike" dirty="0">
                <a:sym typeface="Symbol"/>
              </a:rPr>
              <a:t>(y</a:t>
            </a:r>
            <a:r>
              <a:rPr lang="en-US" sz="2400" i="1" strike="sngStrike" dirty="0">
                <a:sym typeface="Symbol"/>
              </a:rPr>
              <a:t>&gt;0</a:t>
            </a:r>
            <a:r>
              <a:rPr lang="en-US" sz="2400" strike="sngStrike" dirty="0">
                <a:sym typeface="Symbol"/>
              </a:rPr>
              <a:t>) </a:t>
            </a:r>
            <a:r>
              <a:rPr lang="en-US" sz="2400" dirty="0">
                <a:sym typeface="Symbol"/>
              </a:rPr>
              <a:t>/\  y=0)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  =  y</a:t>
            </a:r>
            <a:r>
              <a:rPr lang="en-US" sz="2400" dirty="0">
                <a:sym typeface="Symbol"/>
              </a:rPr>
              <a:t> 1  \/  y=0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    = y0</a:t>
            </a:r>
          </a:p>
          <a:p>
            <a:r>
              <a:rPr lang="en-US" sz="2400" dirty="0">
                <a:sym typeface="Symbol"/>
              </a:rPr>
              <a:t> </a:t>
            </a:r>
            <a:r>
              <a:rPr lang="en-US" sz="2400" i="1" dirty="0">
                <a:sym typeface="Symbol"/>
              </a:rPr>
              <a:t>W</a:t>
            </a:r>
            <a:r>
              <a:rPr lang="en-US" sz="2400" baseline="-25000" dirty="0">
                <a:sym typeface="Symbol"/>
              </a:rPr>
              <a:t>2  </a:t>
            </a:r>
            <a:r>
              <a:rPr lang="en-US" sz="2400" dirty="0">
                <a:sym typeface="Symbol"/>
              </a:rPr>
              <a:t>= </a:t>
            </a:r>
            <a:r>
              <a:rPr lang="en-US" sz="2400" i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br>
              <a:rPr lang="en-US" sz="2400" dirty="0">
                <a:sym typeface="Symbol"/>
              </a:rPr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250" y="1638297"/>
            <a:ext cx="772260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   while</a:t>
            </a:r>
            <a:r>
              <a:rPr lang="en-US" sz="2800" dirty="0"/>
              <a:t>  y&gt;0 </a:t>
            </a:r>
            <a:r>
              <a:rPr lang="en-US" sz="2800" b="1" dirty="0"/>
              <a:t>do</a:t>
            </a:r>
            <a:r>
              <a:rPr lang="en-US" sz="2800" dirty="0"/>
              <a:t> { y := y−1  }   </a:t>
            </a:r>
            <a:r>
              <a:rPr lang="en-US" sz="2800" b="1" dirty="0">
                <a:solidFill>
                  <a:srgbClr val="0070C0"/>
                </a:solidFill>
              </a:rPr>
              <a:t>{ y=0 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49" y="2537285"/>
            <a:ext cx="8643967" cy="37354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Q is d    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c,d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are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i="1" dirty="0"/>
              <a:t>W</a:t>
            </a:r>
            <a:r>
              <a:rPr lang="en-US" sz="2400" baseline="-25000" dirty="0"/>
              <a:t>0</a:t>
            </a:r>
            <a:r>
              <a:rPr lang="en-US" sz="2400" dirty="0"/>
              <a:t>  =  true </a:t>
            </a:r>
          </a:p>
          <a:p>
            <a:r>
              <a:rPr lang="en-US" sz="2400" i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  = 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b="1" dirty="0" err="1"/>
              <a:t>wlp</a:t>
            </a:r>
            <a:r>
              <a:rPr lang="en-US" sz="2400" dirty="0"/>
              <a:t> S </a:t>
            </a:r>
            <a:r>
              <a:rPr lang="en-US" sz="2400" i="1" dirty="0"/>
              <a:t>W</a:t>
            </a:r>
            <a:r>
              <a:rPr lang="en-US" sz="2400" baseline="-25000" dirty="0"/>
              <a:t>0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(y</a:t>
            </a:r>
            <a:r>
              <a:rPr lang="en-US" sz="2400" i="1" dirty="0">
                <a:sym typeface="Symbol"/>
              </a:rPr>
              <a:t>&gt;</a:t>
            </a:r>
            <a:r>
              <a:rPr lang="en-US" sz="2400" dirty="0">
                <a:sym typeface="Symbol"/>
              </a:rPr>
              <a:t>0)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  = 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dirty="0">
                <a:sym typeface="Symbol"/>
              </a:rPr>
              <a:t>true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y0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</a:p>
          <a:p>
            <a:r>
              <a:rPr lang="en-US" sz="2400" i="1" dirty="0">
                <a:sym typeface="Symbol"/>
              </a:rPr>
              <a:t>W</a:t>
            </a:r>
            <a:r>
              <a:rPr lang="en-US" sz="2400" baseline="-25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 = </a:t>
            </a:r>
            <a:r>
              <a:rPr lang="en-US" sz="2400" dirty="0"/>
              <a:t>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b="1" dirty="0" err="1"/>
              <a:t>wlp</a:t>
            </a:r>
            <a:r>
              <a:rPr lang="en-US" sz="2400" dirty="0"/>
              <a:t> S </a:t>
            </a:r>
            <a:r>
              <a:rPr lang="en-US" sz="2400" i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y0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>
                <a:sym typeface="Symbol"/>
              </a:rPr>
              <a:t>= </a:t>
            </a:r>
            <a:r>
              <a:rPr lang="en-US" sz="2400" dirty="0"/>
              <a:t>(y</a:t>
            </a:r>
            <a:r>
              <a:rPr lang="en-US" sz="2400" i="1" dirty="0"/>
              <a:t>&gt;</a:t>
            </a:r>
            <a:r>
              <a:rPr lang="en-US" sz="2400" dirty="0"/>
              <a:t>0  /\ </a:t>
            </a:r>
            <a:r>
              <a:rPr lang="en-US" sz="2400" dirty="0">
                <a:sym typeface="Symbol"/>
              </a:rPr>
              <a:t>y&gt;1</a:t>
            </a:r>
            <a:r>
              <a:rPr lang="en-US" sz="2400" dirty="0"/>
              <a:t>)   \/  (y=1 /\ d) \/  (</a:t>
            </a:r>
            <a:r>
              <a:rPr lang="en-US" sz="2400" dirty="0">
                <a:sym typeface="Symbol"/>
              </a:rPr>
              <a:t>y0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</a:p>
          <a:p>
            <a:r>
              <a:rPr lang="en-US" sz="2400" i="1" dirty="0">
                <a:sym typeface="Symbol"/>
              </a:rPr>
              <a:t>W</a:t>
            </a:r>
            <a:r>
              <a:rPr lang="en-US" sz="2400" baseline="-25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 = </a:t>
            </a:r>
            <a:r>
              <a:rPr lang="en-US" sz="2400" dirty="0"/>
              <a:t>(y</a:t>
            </a:r>
            <a:r>
              <a:rPr lang="en-US" sz="2400" i="1" dirty="0"/>
              <a:t>&gt;</a:t>
            </a:r>
            <a:r>
              <a:rPr lang="en-US" sz="2400" dirty="0"/>
              <a:t>2 )  \/ (y=2 /\ d)  \/ (y=1 /\ d) \/  (</a:t>
            </a:r>
            <a:r>
              <a:rPr lang="en-US" sz="2400" dirty="0">
                <a:sym typeface="Symbol"/>
              </a:rPr>
              <a:t>y0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</a:p>
          <a:p>
            <a:r>
              <a:rPr lang="en-US" sz="2400" dirty="0"/>
              <a:t>does not terminate </a:t>
            </a:r>
            <a:r>
              <a:rPr lang="en-US" sz="2400" dirty="0">
                <a:sym typeface="Wingdings" pitchFamily="2" charset="2"/>
              </a:rPr>
              <a:t>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249" y="1574132"/>
            <a:ext cx="783489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while</a:t>
            </a:r>
            <a:r>
              <a:rPr lang="en-US" sz="2800" dirty="0"/>
              <a:t>  y&gt;0 </a:t>
            </a:r>
            <a:r>
              <a:rPr lang="en-US" sz="2800" b="1" dirty="0"/>
              <a:t>do</a:t>
            </a:r>
            <a:r>
              <a:rPr lang="en-US" sz="2800" dirty="0"/>
              <a:t> {  y := y−1  }  </a:t>
            </a:r>
            <a:r>
              <a:rPr lang="en-US" sz="2800" b="1" dirty="0">
                <a:solidFill>
                  <a:srgbClr val="0070C0"/>
                </a:solidFill>
              </a:rPr>
              <a:t>{ </a:t>
            </a:r>
            <a:r>
              <a:rPr lang="en-US" sz="2800" b="1" i="1" dirty="0">
                <a:solidFill>
                  <a:srgbClr val="0070C0"/>
                </a:solidFill>
              </a:rPr>
              <a:t>d</a:t>
            </a:r>
            <a:r>
              <a:rPr lang="en-US" sz="2800" b="1" dirty="0">
                <a:solidFill>
                  <a:srgbClr val="0070C0"/>
                </a:solidFill>
              </a:rPr>
              <a:t> 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49" y="2537285"/>
            <a:ext cx="8643967" cy="373549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Q is d     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c,d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are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vars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i="1" dirty="0"/>
              <a:t>W</a:t>
            </a:r>
            <a:r>
              <a:rPr lang="en-US" sz="2400" baseline="-25000" dirty="0"/>
              <a:t>0</a:t>
            </a:r>
            <a:r>
              <a:rPr lang="en-US" sz="2400" dirty="0"/>
              <a:t>  =  true </a:t>
            </a:r>
          </a:p>
          <a:p>
            <a:r>
              <a:rPr lang="en-US" sz="2400" i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  = 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b="1" dirty="0" err="1"/>
              <a:t>wlp</a:t>
            </a:r>
            <a:r>
              <a:rPr lang="en-US" sz="2400" dirty="0"/>
              <a:t> S </a:t>
            </a:r>
            <a:r>
              <a:rPr lang="en-US" sz="2400" i="1" dirty="0"/>
              <a:t>W</a:t>
            </a:r>
            <a:r>
              <a:rPr lang="en-US" sz="2400" baseline="-25000" dirty="0"/>
              <a:t>0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(y</a:t>
            </a:r>
            <a:r>
              <a:rPr lang="en-US" sz="2400" i="1" dirty="0">
                <a:sym typeface="Symbol"/>
              </a:rPr>
              <a:t>&gt;</a:t>
            </a:r>
            <a:r>
              <a:rPr lang="en-US" sz="2400" dirty="0">
                <a:sym typeface="Symbol"/>
              </a:rPr>
              <a:t>0)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  = 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dirty="0">
                <a:sym typeface="Symbol"/>
              </a:rPr>
              <a:t>d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y0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  = </a:t>
            </a:r>
            <a:r>
              <a:rPr lang="en-US" dirty="0">
                <a:sym typeface="Symbol"/>
              </a:rPr>
              <a:t> d</a:t>
            </a:r>
            <a:endParaRPr lang="en-US" sz="2400" dirty="0"/>
          </a:p>
          <a:p>
            <a:r>
              <a:rPr lang="en-US" sz="2400" i="1" dirty="0">
                <a:sym typeface="Symbol"/>
              </a:rPr>
              <a:t>W</a:t>
            </a:r>
            <a:r>
              <a:rPr lang="en-US" sz="2400" baseline="-25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 = </a:t>
            </a:r>
            <a:r>
              <a:rPr lang="en-US" sz="2400" dirty="0"/>
              <a:t>(y</a:t>
            </a:r>
            <a:r>
              <a:rPr lang="en-US" sz="2400" i="1" dirty="0"/>
              <a:t>&gt;</a:t>
            </a:r>
            <a:r>
              <a:rPr lang="en-US" sz="2400" dirty="0"/>
              <a:t>0  /\  </a:t>
            </a:r>
            <a:r>
              <a:rPr lang="en-US" sz="2400" b="1" dirty="0" err="1"/>
              <a:t>wlp</a:t>
            </a:r>
            <a:r>
              <a:rPr lang="en-US" sz="2400" dirty="0"/>
              <a:t> S </a:t>
            </a:r>
            <a:r>
              <a:rPr lang="en-US" sz="2400" i="1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y0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dirty="0">
                <a:sym typeface="Symbol"/>
              </a:rPr>
              <a:t>= </a:t>
            </a:r>
            <a:r>
              <a:rPr lang="en-US" sz="2400" dirty="0"/>
              <a:t>(y</a:t>
            </a:r>
            <a:r>
              <a:rPr lang="en-US" sz="2400" i="1" dirty="0"/>
              <a:t>&gt;</a:t>
            </a:r>
            <a:r>
              <a:rPr lang="en-US" sz="2400" dirty="0"/>
              <a:t>0 </a:t>
            </a:r>
            <a:r>
              <a:rPr lang="en-US" sz="2400" dirty="0">
                <a:sym typeface="Symbol"/>
              </a:rPr>
              <a:t> /\ d</a:t>
            </a:r>
            <a:r>
              <a:rPr lang="en-US" sz="2400" dirty="0"/>
              <a:t>)   \/   (</a:t>
            </a:r>
            <a:r>
              <a:rPr lang="en-US" sz="2400" dirty="0">
                <a:sym typeface="Symbol"/>
              </a:rPr>
              <a:t>y0 /\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d)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      = d</a:t>
            </a:r>
          </a:p>
          <a:p>
            <a:r>
              <a:rPr lang="en-US" sz="2400" i="1" dirty="0">
                <a:sym typeface="Symbol"/>
              </a:rPr>
              <a:t>W</a:t>
            </a:r>
            <a:r>
              <a:rPr lang="en-US" i="1" baseline="-25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= </a:t>
            </a:r>
            <a:r>
              <a:rPr lang="en-US" i="1" dirty="0">
                <a:sym typeface="Symbol"/>
              </a:rPr>
              <a:t>W</a:t>
            </a:r>
            <a:r>
              <a:rPr lang="en-US" i="1" baseline="-25000" dirty="0">
                <a:sym typeface="Symbol"/>
              </a:rPr>
              <a:t>1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249" y="1574132"/>
            <a:ext cx="7834897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while</a:t>
            </a:r>
            <a:r>
              <a:rPr lang="en-US" sz="2800" dirty="0"/>
              <a:t>  y&gt;0 </a:t>
            </a:r>
            <a:r>
              <a:rPr lang="en-US" sz="2800" b="1" dirty="0"/>
              <a:t>do</a:t>
            </a:r>
            <a:r>
              <a:rPr lang="en-US" sz="2800" dirty="0"/>
              <a:t> {  </a:t>
            </a:r>
            <a:r>
              <a:rPr lang="en-US" sz="2800" b="1" dirty="0"/>
              <a:t>assert</a:t>
            </a:r>
            <a:r>
              <a:rPr lang="en-US" sz="2800" dirty="0"/>
              <a:t> </a:t>
            </a:r>
            <a:r>
              <a:rPr lang="en-US" sz="2800" i="1" dirty="0"/>
              <a:t>d</a:t>
            </a:r>
            <a:r>
              <a:rPr lang="en-US" sz="2800" dirty="0"/>
              <a:t> ; y := y−1  }  </a:t>
            </a:r>
            <a:r>
              <a:rPr lang="en-US" sz="2800" b="1" dirty="0">
                <a:solidFill>
                  <a:srgbClr val="0070C0"/>
                </a:solidFill>
              </a:rPr>
              <a:t>{ </a:t>
            </a:r>
            <a:r>
              <a:rPr lang="en-US" sz="2800" b="1" i="1" dirty="0">
                <a:solidFill>
                  <a:srgbClr val="0070C0"/>
                </a:solidFill>
              </a:rPr>
              <a:t>d</a:t>
            </a:r>
            <a:r>
              <a:rPr lang="en-US" sz="2800" b="1" dirty="0">
                <a:solidFill>
                  <a:srgbClr val="0070C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512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Finite unfolding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00063" y="1257300"/>
            <a:ext cx="8358187" cy="4762500"/>
          </a:xfrm>
        </p:spPr>
        <p:txBody>
          <a:bodyPr/>
          <a:lstStyle/>
          <a:p>
            <a:r>
              <a:rPr lang="nl-NL" dirty="0"/>
              <a:t>Define</a:t>
            </a:r>
            <a:br>
              <a:rPr lang="nl-NL" dirty="0"/>
            </a:br>
            <a:br>
              <a:rPr lang="nl-NL" dirty="0"/>
            </a:br>
            <a:r>
              <a:rPr lang="nl-NL" dirty="0"/>
              <a:t>[</a:t>
            </a:r>
            <a:r>
              <a:rPr lang="nl-NL" b="1" dirty="0"/>
              <a:t>while</a:t>
            </a:r>
            <a:r>
              <a:rPr lang="nl-NL" dirty="0"/>
              <a:t>]</a:t>
            </a:r>
            <a:r>
              <a:rPr lang="nl-NL" baseline="30000" dirty="0"/>
              <a:t>0</a:t>
            </a:r>
            <a:r>
              <a:rPr lang="nl-NL" dirty="0"/>
              <a:t>    (</a:t>
            </a:r>
            <a:r>
              <a:rPr lang="nl-NL" i="1" dirty="0"/>
              <a:t>g</a:t>
            </a:r>
            <a:r>
              <a:rPr lang="nl-NL" dirty="0"/>
              <a:t>,S)  =  </a:t>
            </a:r>
            <a:r>
              <a:rPr lang="nl-NL" b="1" dirty="0"/>
              <a:t>assert</a:t>
            </a:r>
            <a:r>
              <a:rPr lang="nl-NL" dirty="0"/>
              <a:t> </a:t>
            </a:r>
            <a:r>
              <a:rPr lang="nl-NL" dirty="0">
                <a:sym typeface="Symbol"/>
              </a:rPr>
              <a:t></a:t>
            </a:r>
            <a:r>
              <a:rPr lang="nl-NL" i="1" dirty="0">
                <a:sym typeface="Symbol"/>
              </a:rPr>
              <a:t>g</a:t>
            </a:r>
            <a:br>
              <a:rPr lang="nl-NL" i="1" dirty="0">
                <a:sym typeface="Symbol"/>
              </a:rPr>
            </a:br>
            <a:r>
              <a:rPr lang="nl-NL" dirty="0"/>
              <a:t>[</a:t>
            </a:r>
            <a:r>
              <a:rPr lang="nl-NL" b="1" dirty="0"/>
              <a:t>while</a:t>
            </a:r>
            <a:r>
              <a:rPr lang="nl-NL" dirty="0"/>
              <a:t>]</a:t>
            </a:r>
            <a:r>
              <a:rPr lang="nl-NL" baseline="30000" dirty="0"/>
              <a:t>k+1</a:t>
            </a:r>
            <a:r>
              <a:rPr lang="nl-NL" dirty="0"/>
              <a:t> (</a:t>
            </a:r>
            <a:r>
              <a:rPr lang="nl-NL" i="1" dirty="0"/>
              <a:t>g</a:t>
            </a:r>
            <a:r>
              <a:rPr lang="nl-NL" dirty="0"/>
              <a:t>,S)  =  </a:t>
            </a:r>
            <a:r>
              <a:rPr lang="nl-NL" b="1" dirty="0"/>
              <a:t>if</a:t>
            </a:r>
            <a:r>
              <a:rPr lang="nl-NL" dirty="0"/>
              <a:t> </a:t>
            </a:r>
            <a:r>
              <a:rPr lang="nl-NL" i="1" dirty="0"/>
              <a:t>g </a:t>
            </a:r>
            <a:r>
              <a:rPr lang="nl-NL" b="1" dirty="0"/>
              <a:t>then</a:t>
            </a:r>
            <a:r>
              <a:rPr lang="nl-NL" dirty="0"/>
              <a:t> { S ; [</a:t>
            </a:r>
            <a:r>
              <a:rPr lang="nl-NL" b="1" dirty="0"/>
              <a:t>while</a:t>
            </a:r>
            <a:r>
              <a:rPr lang="nl-NL" dirty="0"/>
              <a:t>]</a:t>
            </a:r>
            <a:r>
              <a:rPr lang="nl-NL" baseline="30000" dirty="0"/>
              <a:t>k</a:t>
            </a:r>
            <a:r>
              <a:rPr lang="nl-NL" dirty="0"/>
              <a:t> (</a:t>
            </a:r>
            <a:r>
              <a:rPr lang="nl-NL" i="1" dirty="0"/>
              <a:t>g</a:t>
            </a:r>
            <a:r>
              <a:rPr lang="nl-NL" dirty="0"/>
              <a:t>,S) }</a:t>
            </a:r>
            <a:br>
              <a:rPr lang="nl-NL" dirty="0"/>
            </a:br>
            <a:r>
              <a:rPr lang="nl-NL" dirty="0"/>
              <a:t>                                    </a:t>
            </a:r>
            <a:r>
              <a:rPr lang="nl-NL" b="1" dirty="0"/>
              <a:t>else</a:t>
            </a:r>
            <a:r>
              <a:rPr lang="nl-NL" dirty="0"/>
              <a:t> skip</a:t>
            </a:r>
            <a:br>
              <a:rPr lang="nl-NL" dirty="0"/>
            </a:br>
            <a:br>
              <a:rPr lang="nl-NL" dirty="0"/>
            </a:br>
            <a:r>
              <a:rPr lang="nl-NL" dirty="0">
                <a:sym typeface="Symbol"/>
              </a:rPr>
              <a:t></a:t>
            </a:r>
            <a:r>
              <a:rPr lang="nl-NL" b="1" dirty="0"/>
              <a:t>while</a:t>
            </a:r>
            <a:r>
              <a:rPr lang="nl-NL" dirty="0">
                <a:sym typeface="Symbol"/>
              </a:rPr>
              <a:t></a:t>
            </a:r>
            <a:r>
              <a:rPr lang="nl-NL" baseline="30000" dirty="0"/>
              <a:t>0</a:t>
            </a:r>
            <a:r>
              <a:rPr lang="nl-NL" dirty="0"/>
              <a:t>    (</a:t>
            </a:r>
            <a:r>
              <a:rPr lang="nl-NL" i="1" dirty="0"/>
              <a:t>g</a:t>
            </a:r>
            <a:r>
              <a:rPr lang="nl-NL" dirty="0"/>
              <a:t>,S)  =  </a:t>
            </a:r>
            <a:r>
              <a:rPr lang="nl-NL" b="1" dirty="0"/>
              <a:t>assume </a:t>
            </a:r>
            <a:r>
              <a:rPr lang="nl-NL" dirty="0">
                <a:sym typeface="Symbol"/>
              </a:rPr>
              <a:t></a:t>
            </a:r>
            <a:r>
              <a:rPr lang="nl-NL" i="1" dirty="0">
                <a:sym typeface="Symbol"/>
              </a:rPr>
              <a:t>g</a:t>
            </a:r>
            <a:br>
              <a:rPr lang="nl-NL" i="1" dirty="0">
                <a:sym typeface="Symbol"/>
              </a:rPr>
            </a:br>
            <a:r>
              <a:rPr lang="nl-NL" dirty="0">
                <a:sym typeface="Symbol"/>
              </a:rPr>
              <a:t></a:t>
            </a:r>
            <a:r>
              <a:rPr lang="nl-NL" b="1" dirty="0"/>
              <a:t>while</a:t>
            </a:r>
            <a:r>
              <a:rPr lang="nl-NL" dirty="0">
                <a:sym typeface="Symbol"/>
              </a:rPr>
              <a:t> </a:t>
            </a:r>
            <a:r>
              <a:rPr lang="nl-NL" baseline="30000" dirty="0"/>
              <a:t>k+1</a:t>
            </a:r>
            <a:r>
              <a:rPr lang="nl-NL" dirty="0"/>
              <a:t> (</a:t>
            </a:r>
            <a:r>
              <a:rPr lang="nl-NL" i="1" dirty="0"/>
              <a:t>g</a:t>
            </a:r>
            <a:r>
              <a:rPr lang="nl-NL" dirty="0"/>
              <a:t>,S)  =  </a:t>
            </a:r>
            <a:r>
              <a:rPr lang="nl-NL" b="1" dirty="0"/>
              <a:t>if</a:t>
            </a:r>
            <a:r>
              <a:rPr lang="nl-NL" dirty="0"/>
              <a:t> </a:t>
            </a:r>
            <a:r>
              <a:rPr lang="nl-NL" i="1" dirty="0"/>
              <a:t>g </a:t>
            </a:r>
            <a:r>
              <a:rPr lang="nl-NL" b="1" dirty="0"/>
              <a:t>then</a:t>
            </a:r>
            <a:r>
              <a:rPr lang="nl-NL" dirty="0"/>
              <a:t> { S ; </a:t>
            </a:r>
            <a:r>
              <a:rPr lang="nl-NL" dirty="0">
                <a:sym typeface="Symbol"/>
              </a:rPr>
              <a:t></a:t>
            </a:r>
            <a:r>
              <a:rPr lang="nl-NL" b="1" dirty="0"/>
              <a:t>while</a:t>
            </a:r>
            <a:r>
              <a:rPr lang="nl-NL" dirty="0">
                <a:sym typeface="Symbol"/>
              </a:rPr>
              <a:t></a:t>
            </a:r>
            <a:r>
              <a:rPr lang="nl-NL" baseline="30000" dirty="0"/>
              <a:t>k</a:t>
            </a:r>
            <a:r>
              <a:rPr lang="nl-NL" dirty="0"/>
              <a:t> (</a:t>
            </a:r>
            <a:r>
              <a:rPr lang="nl-NL" i="1" dirty="0"/>
              <a:t>g</a:t>
            </a:r>
            <a:r>
              <a:rPr lang="nl-NL" dirty="0"/>
              <a:t>,S) }</a:t>
            </a:r>
            <a:br>
              <a:rPr lang="nl-NL" dirty="0"/>
            </a:br>
            <a:r>
              <a:rPr lang="nl-NL" dirty="0"/>
              <a:t>                                    </a:t>
            </a:r>
            <a:r>
              <a:rPr lang="nl-NL" b="1" dirty="0"/>
              <a:t>else</a:t>
            </a:r>
            <a:r>
              <a:rPr lang="nl-NL" dirty="0"/>
              <a:t> skip</a:t>
            </a:r>
          </a:p>
          <a:p>
            <a:r>
              <a:rPr lang="nl-NL" dirty="0"/>
              <a:t>Iterate at most </a:t>
            </a:r>
            <a:r>
              <a:rPr lang="nl-NL" i="1" dirty="0"/>
              <a:t>k</a:t>
            </a:r>
            <a:r>
              <a:rPr lang="nl-NL" dirty="0"/>
              <a:t>-times. </a:t>
            </a:r>
          </a:p>
          <a:p>
            <a:r>
              <a:rPr lang="en-US" dirty="0"/>
              <a:t>Iterate at most </a:t>
            </a:r>
            <a:r>
              <a:rPr lang="en-US" i="1" dirty="0"/>
              <a:t>k </a:t>
            </a:r>
            <a:r>
              <a:rPr lang="en-US" dirty="0"/>
              <a:t>times, then </a:t>
            </a:r>
            <a:r>
              <a:rPr lang="en-US" dirty="0">
                <a:sym typeface="Wingdings" pitchFamily="2" charset="2"/>
              </a:rPr>
              <a:t>miracle.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19E98-E9C8-4AD0-A3C9-E6B5804EBCB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while with [while]</a:t>
            </a:r>
            <a:r>
              <a:rPr lang="en-US" baseline="30000" dirty="0"/>
              <a:t>k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03250" y="2618871"/>
            <a:ext cx="810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wlp</a:t>
            </a:r>
            <a:r>
              <a:rPr lang="en-US" sz="2800" dirty="0"/>
              <a:t>  ([</a:t>
            </a:r>
            <a:r>
              <a:rPr lang="en-US" sz="2800" b="1" dirty="0"/>
              <a:t>while</a:t>
            </a:r>
            <a:r>
              <a:rPr lang="en-US" sz="2800" dirty="0"/>
              <a:t>]</a:t>
            </a:r>
            <a:r>
              <a:rPr lang="en-US" sz="2800" baseline="30000" dirty="0"/>
              <a:t>2</a:t>
            </a:r>
            <a:r>
              <a:rPr lang="en-US" sz="2800" dirty="0"/>
              <a:t>  (y&gt;0 , y := y−1))    (y=0)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=  ( y=2   \/  y=1  \/  y=0 )</a:t>
            </a:r>
          </a:p>
          <a:p>
            <a:endParaRPr lang="en-US" sz="2800" dirty="0"/>
          </a:p>
          <a:p>
            <a:r>
              <a:rPr lang="en-US" sz="2800" dirty="0"/>
              <a:t>Works if </a:t>
            </a:r>
            <a:r>
              <a:rPr lang="en-US" sz="2800" i="1" dirty="0"/>
              <a:t>P</a:t>
            </a:r>
            <a:r>
              <a:rPr lang="en-US" sz="2800" dirty="0"/>
              <a:t> says y is exactly that (0,1,2).</a:t>
            </a:r>
          </a:p>
          <a:p>
            <a:r>
              <a:rPr lang="en-US" sz="2800" dirty="0"/>
              <a:t>Does not work if </a:t>
            </a:r>
            <a:r>
              <a:rPr lang="en-US" sz="2800" i="1" dirty="0"/>
              <a:t>P</a:t>
            </a:r>
            <a:r>
              <a:rPr lang="en-US" sz="2800" dirty="0"/>
              <a:t> is e.g. y=3 or y≥0</a:t>
            </a:r>
          </a:p>
          <a:p>
            <a:r>
              <a:rPr lang="en-US" sz="2800" dirty="0"/>
              <a:t>Such unfolding produces </a:t>
            </a:r>
            <a:r>
              <a:rPr lang="en-US" i="1" dirty="0"/>
              <a:t>sound </a:t>
            </a:r>
            <a:r>
              <a:rPr lang="en-US" dirty="0" err="1"/>
              <a:t>wlp</a:t>
            </a:r>
            <a:r>
              <a:rPr lang="en-US" dirty="0"/>
              <a:t>, but </a:t>
            </a:r>
            <a:r>
              <a:rPr lang="en-US" i="1" dirty="0"/>
              <a:t>incomplete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3250" y="1484236"/>
            <a:ext cx="810260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{ </a:t>
            </a:r>
            <a:r>
              <a:rPr lang="en-US" sz="3200" b="1" i="1" dirty="0">
                <a:solidFill>
                  <a:srgbClr val="0070C0"/>
                </a:solidFill>
              </a:rPr>
              <a:t>P</a:t>
            </a:r>
            <a:r>
              <a:rPr lang="en-US" sz="3200" b="1" dirty="0">
                <a:solidFill>
                  <a:srgbClr val="0070C0"/>
                </a:solidFill>
              </a:rPr>
              <a:t> }   </a:t>
            </a:r>
            <a:r>
              <a:rPr lang="en-US" sz="3200" b="1" dirty="0"/>
              <a:t>while</a:t>
            </a:r>
            <a:r>
              <a:rPr lang="en-US" sz="3200" dirty="0"/>
              <a:t>  y&gt;0 </a:t>
            </a:r>
            <a:r>
              <a:rPr lang="en-US" sz="3200" b="1" dirty="0"/>
              <a:t>do</a:t>
            </a:r>
            <a:r>
              <a:rPr lang="en-US" sz="3200" dirty="0"/>
              <a:t> { y := y−1  }    </a:t>
            </a:r>
            <a:r>
              <a:rPr lang="en-US" sz="3200" b="1" dirty="0">
                <a:solidFill>
                  <a:srgbClr val="0070C0"/>
                </a:solidFill>
              </a:rPr>
              <a:t>{ y=0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while with </a:t>
            </a:r>
            <a:r>
              <a:rPr lang="en-US" dirty="0">
                <a:sym typeface="Symbol"/>
              </a:rPr>
              <a:t></a:t>
            </a:r>
            <a:r>
              <a:rPr lang="en-US" dirty="0" err="1"/>
              <a:t>while</a:t>
            </a:r>
            <a:r>
              <a:rPr lang="en-US" dirty="0" err="1">
                <a:sym typeface="Symbol"/>
              </a:rPr>
              <a:t></a:t>
            </a:r>
            <a:r>
              <a:rPr lang="en-US" baseline="30000" dirty="0" err="1"/>
              <a:t>k</a:t>
            </a:r>
            <a:endParaRPr lang="en-US" baseline="30000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00034" y="1447800"/>
            <a:ext cx="8205816" cy="551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wlp</a:t>
            </a:r>
            <a:r>
              <a:rPr lang="en-US" sz="2800" dirty="0"/>
              <a:t>  (</a:t>
            </a:r>
            <a:r>
              <a:rPr lang="nl-NL" sz="2800" dirty="0">
                <a:sym typeface="Symbol"/>
              </a:rPr>
              <a:t></a:t>
            </a:r>
            <a:r>
              <a:rPr lang="nl-NL" sz="2800" b="1" dirty="0" err="1"/>
              <a:t>while</a:t>
            </a:r>
            <a:r>
              <a:rPr lang="nl-NL" sz="2800" dirty="0">
                <a:sym typeface="Symbol"/>
              </a:rPr>
              <a:t></a:t>
            </a:r>
            <a:r>
              <a:rPr lang="en-US" sz="2800" baseline="30000" dirty="0">
                <a:sym typeface="Symbol"/>
              </a:rPr>
              <a:t>2</a:t>
            </a:r>
            <a:r>
              <a:rPr lang="en-US" sz="2800" dirty="0"/>
              <a:t>  (y&gt;0 , y := y−1))    (y=0 /\ b)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    </a:t>
            </a:r>
            <a:br>
              <a:rPr lang="en-US" sz="2800" dirty="0"/>
            </a:br>
            <a:r>
              <a:rPr lang="en-US" sz="2800" dirty="0"/>
              <a:t>        =   y&gt;2  \/ (y=2/\b) \/  (y=1/\b)  \/  (y=0/\b)</a:t>
            </a:r>
          </a:p>
          <a:p>
            <a:endParaRPr lang="en-US" sz="2800" dirty="0"/>
          </a:p>
          <a:p>
            <a:r>
              <a:rPr lang="en-US" sz="2800" dirty="0"/>
              <a:t>P : y=0 \/ y=1  ...  works</a:t>
            </a:r>
          </a:p>
          <a:p>
            <a:r>
              <a:rPr lang="en-US" sz="2800" dirty="0"/>
              <a:t>P : y≥0            ... “works” as well</a:t>
            </a:r>
          </a:p>
          <a:p>
            <a:r>
              <a:rPr lang="en-US" sz="2800" dirty="0"/>
              <a:t>This unfolding yields </a:t>
            </a:r>
            <a:r>
              <a:rPr lang="en-US" sz="2800" dirty="0" err="1"/>
              <a:t>wlp</a:t>
            </a:r>
            <a:r>
              <a:rPr lang="en-US" sz="2800" dirty="0"/>
              <a:t> which is complete but unsound. So, if P ⇒ W, W is the above </a:t>
            </a:r>
            <a:r>
              <a:rPr lang="en-US" sz="2800" dirty="0" err="1"/>
              <a:t>wlp</a:t>
            </a:r>
            <a:r>
              <a:rPr lang="en-US" sz="2800" dirty="0"/>
              <a:t>, is valid, we don’t know if the original specification is also valid. However, if P ⇒ W is invalid, then so is the orig. spec.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2111" y="1238249"/>
            <a:ext cx="3889095" cy="903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The logic’s general idea:  break it down!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64BB03-8F66-434C-A64E-D67186BD569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1566193" y="2018215"/>
            <a:ext cx="6030912" cy="1200150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/>
              <a:t>{ </a:t>
            </a:r>
            <a:r>
              <a:rPr lang="en-US" i="1" dirty="0"/>
              <a:t>P</a:t>
            </a:r>
            <a:r>
              <a:rPr lang="en-US" dirty="0"/>
              <a:t> }   S</a:t>
            </a:r>
            <a:r>
              <a:rPr lang="en-US" baseline="-25000" dirty="0"/>
              <a:t>1</a:t>
            </a:r>
            <a:r>
              <a:rPr lang="en-US" dirty="0"/>
              <a:t>   { </a:t>
            </a:r>
            <a:r>
              <a:rPr lang="en-US" i="1" dirty="0"/>
              <a:t>Q</a:t>
            </a:r>
            <a:r>
              <a:rPr lang="en-US" dirty="0"/>
              <a:t> }    ,   { </a:t>
            </a:r>
            <a:r>
              <a:rPr lang="en-US" i="1" dirty="0"/>
              <a:t>Q</a:t>
            </a:r>
            <a:r>
              <a:rPr lang="en-US" dirty="0"/>
              <a:t> }   S</a:t>
            </a:r>
            <a:r>
              <a:rPr lang="en-US" baseline="-25000" dirty="0"/>
              <a:t>2</a:t>
            </a:r>
            <a:r>
              <a:rPr lang="en-US" dirty="0"/>
              <a:t>   { </a:t>
            </a:r>
            <a:r>
              <a:rPr lang="en-US" i="1" dirty="0"/>
              <a:t>R</a:t>
            </a:r>
            <a:r>
              <a:rPr lang="en-US" dirty="0"/>
              <a:t> }</a:t>
            </a:r>
          </a:p>
          <a:p>
            <a:pPr algn="ctr">
              <a:defRPr/>
            </a:pPr>
            <a:r>
              <a:rPr lang="en-US" dirty="0"/>
              <a:t>---------------------------------------------------------</a:t>
            </a:r>
          </a:p>
          <a:p>
            <a:pPr algn="ctr">
              <a:defRPr/>
            </a:pPr>
            <a:r>
              <a:rPr lang="en-US" dirty="0"/>
              <a:t>{ </a:t>
            </a:r>
            <a:r>
              <a:rPr lang="en-US" i="1" dirty="0"/>
              <a:t>P</a:t>
            </a:r>
            <a:r>
              <a:rPr lang="en-US" dirty="0"/>
              <a:t> }   S</a:t>
            </a:r>
            <a:r>
              <a:rPr lang="en-US" baseline="-25000" dirty="0"/>
              <a:t>1</a:t>
            </a:r>
            <a:r>
              <a:rPr lang="en-US" dirty="0"/>
              <a:t> ; S</a:t>
            </a:r>
            <a:r>
              <a:rPr lang="en-US" baseline="-25000" dirty="0"/>
              <a:t>2</a:t>
            </a:r>
            <a:r>
              <a:rPr lang="en-US" dirty="0"/>
              <a:t>   { </a:t>
            </a:r>
            <a:r>
              <a:rPr lang="en-US" i="1" dirty="0"/>
              <a:t>R</a:t>
            </a:r>
            <a:r>
              <a:rPr lang="en-US" dirty="0"/>
              <a:t> } </a:t>
            </a:r>
          </a:p>
        </p:txBody>
      </p:sp>
      <p:sp>
        <p:nvSpPr>
          <p:cNvPr id="7" name="Tekstvak 4"/>
          <p:cNvSpPr txBox="1">
            <a:spLocks noChangeArrowheads="1"/>
          </p:cNvSpPr>
          <p:nvPr/>
        </p:nvSpPr>
        <p:spPr bwMode="auto">
          <a:xfrm>
            <a:off x="1516479" y="3914775"/>
            <a:ext cx="6135688" cy="1200150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{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/\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 }   S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 { </a:t>
            </a:r>
            <a:r>
              <a:rPr lang="en-US" i="1" dirty="0">
                <a:latin typeface="+mn-lt"/>
              </a:rPr>
              <a:t>Q</a:t>
            </a:r>
            <a:r>
              <a:rPr lang="en-US" dirty="0">
                <a:latin typeface="+mn-lt"/>
              </a:rPr>
              <a:t> }   ,   {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/\ </a:t>
            </a:r>
            <a:r>
              <a:rPr lang="en-US" dirty="0">
                <a:latin typeface="+mn-lt"/>
                <a:sym typeface="Symbol" pitchFamily="18" charset="2"/>
              </a:rPr>
              <a:t></a:t>
            </a:r>
            <a:r>
              <a:rPr lang="en-US" i="1" dirty="0">
                <a:latin typeface="+mn-lt"/>
                <a:sym typeface="Symbol" pitchFamily="18" charset="2"/>
              </a:rPr>
              <a:t>g</a:t>
            </a:r>
            <a:r>
              <a:rPr lang="en-US" dirty="0">
                <a:latin typeface="+mn-lt"/>
                <a:sym typeface="Symbol" pitchFamily="18" charset="2"/>
              </a:rPr>
              <a:t> } 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sym typeface="Symbol" pitchFamily="18" charset="2"/>
              </a:rPr>
              <a:t>  { </a:t>
            </a:r>
            <a:r>
              <a:rPr lang="en-US" i="1" dirty="0">
                <a:latin typeface="+mn-lt"/>
                <a:sym typeface="Symbol" pitchFamily="18" charset="2"/>
              </a:rPr>
              <a:t>Q</a:t>
            </a:r>
            <a:r>
              <a:rPr lang="en-US" dirty="0">
                <a:latin typeface="+mn-lt"/>
                <a:sym typeface="Symbol" pitchFamily="18" charset="2"/>
              </a:rPr>
              <a:t> }</a:t>
            </a:r>
          </a:p>
          <a:p>
            <a:pPr algn="ctr">
              <a:defRPr/>
            </a:pPr>
            <a:r>
              <a:rPr lang="en-US" dirty="0">
                <a:latin typeface="+mn-lt"/>
                <a:sym typeface="Symbol" pitchFamily="18" charset="2"/>
              </a:rPr>
              <a:t>----------------------------------------------------------</a:t>
            </a:r>
          </a:p>
          <a:p>
            <a:pPr algn="ctr">
              <a:defRPr/>
            </a:pPr>
            <a:r>
              <a:rPr lang="en-US" dirty="0">
                <a:latin typeface="+mn-lt"/>
                <a:sym typeface="Symbol" pitchFamily="18" charset="2"/>
              </a:rPr>
              <a:t>{ </a:t>
            </a:r>
            <a:r>
              <a:rPr lang="en-US" i="1" dirty="0">
                <a:latin typeface="+mn-lt"/>
                <a:sym typeface="Symbol" pitchFamily="18" charset="2"/>
              </a:rPr>
              <a:t>P</a:t>
            </a:r>
            <a:r>
              <a:rPr lang="en-US" dirty="0">
                <a:latin typeface="+mn-lt"/>
                <a:sym typeface="Symbol" pitchFamily="18" charset="2"/>
              </a:rPr>
              <a:t> }   </a:t>
            </a:r>
            <a:r>
              <a:rPr lang="en-US" b="1" dirty="0">
                <a:latin typeface="+mn-lt"/>
                <a:sym typeface="Symbol" pitchFamily="18" charset="2"/>
              </a:rPr>
              <a:t>if</a:t>
            </a:r>
            <a:r>
              <a:rPr lang="en-US" dirty="0">
                <a:latin typeface="+mn-lt"/>
                <a:sym typeface="Symbol" pitchFamily="18" charset="2"/>
              </a:rPr>
              <a:t>  </a:t>
            </a:r>
            <a:r>
              <a:rPr lang="en-US" i="1" dirty="0">
                <a:latin typeface="+mn-lt"/>
                <a:sym typeface="Symbol" pitchFamily="18" charset="2"/>
              </a:rPr>
              <a:t>g</a:t>
            </a:r>
            <a:r>
              <a:rPr lang="en-US" dirty="0">
                <a:latin typeface="+mn-lt"/>
                <a:sym typeface="Symbol" pitchFamily="18" charset="2"/>
              </a:rPr>
              <a:t>  </a:t>
            </a:r>
            <a:r>
              <a:rPr lang="en-US" b="1" dirty="0">
                <a:latin typeface="+mn-lt"/>
                <a:sym typeface="Symbol" pitchFamily="18" charset="2"/>
              </a:rPr>
              <a:t>then</a:t>
            </a:r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1  </a:t>
            </a:r>
            <a:r>
              <a:rPr lang="en-US" b="1" dirty="0">
                <a:latin typeface="+mn-lt"/>
                <a:sym typeface="Symbol" pitchFamily="18" charset="2"/>
              </a:rPr>
              <a:t>else </a:t>
            </a:r>
            <a:r>
              <a:rPr lang="en-US" dirty="0">
                <a:latin typeface="+mn-lt"/>
                <a:sym typeface="Symbol" pitchFamily="18" charset="2"/>
              </a:rPr>
              <a:t> </a:t>
            </a:r>
            <a:r>
              <a:rPr lang="en-US" dirty="0">
                <a:latin typeface="+mn-lt"/>
              </a:rPr>
              <a:t>S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    </a:t>
            </a:r>
            <a:r>
              <a:rPr lang="en-US" dirty="0">
                <a:latin typeface="+mn-lt"/>
                <a:sym typeface="Symbol" pitchFamily="18" charset="2"/>
              </a:rPr>
              <a:t>{ </a:t>
            </a:r>
            <a:r>
              <a:rPr lang="en-US" i="1" dirty="0">
                <a:latin typeface="+mn-lt"/>
                <a:sym typeface="Symbol" pitchFamily="18" charset="2"/>
              </a:rPr>
              <a:t>Q</a:t>
            </a:r>
            <a:r>
              <a:rPr lang="en-US" dirty="0">
                <a:latin typeface="+mn-lt"/>
                <a:sym typeface="Symbol" pitchFamily="18" charset="2"/>
              </a:rPr>
              <a:t> }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Verification of OO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GCL is not OO, but we can encode OO constructs in it. We’ll need few additional ingredients :</a:t>
            </a:r>
          </a:p>
          <a:p>
            <a:pPr lvl="1"/>
            <a:r>
              <a:rPr lang="en-US" sz="2800" dirty="0"/>
              <a:t>local variables</a:t>
            </a:r>
          </a:p>
          <a:p>
            <a:pPr lvl="1"/>
            <a:r>
              <a:rPr lang="en-US" sz="2800" dirty="0" err="1"/>
              <a:t>simultant</a:t>
            </a:r>
            <a:r>
              <a:rPr lang="en-US" sz="2800" dirty="0"/>
              <a:t> assignment</a:t>
            </a:r>
          </a:p>
          <a:p>
            <a:pPr lvl="1"/>
            <a:r>
              <a:rPr lang="en-US" sz="2800" dirty="0"/>
              <a:t>program call</a:t>
            </a:r>
          </a:p>
          <a:p>
            <a:pPr lvl="1"/>
            <a:r>
              <a:rPr lang="en-US" sz="2800" dirty="0"/>
              <a:t>array</a:t>
            </a:r>
          </a:p>
          <a:p>
            <a:pPr lvl="1"/>
            <a:r>
              <a:rPr lang="en-US" sz="2800" dirty="0"/>
              <a:t>object</a:t>
            </a:r>
          </a:p>
          <a:p>
            <a:pPr lvl="1"/>
            <a:r>
              <a:rPr lang="en-US" sz="2800" dirty="0"/>
              <a:t>method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957"/>
            <a:ext cx="7772400" cy="488882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b="1" dirty="0"/>
              <a:t>  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 </a:t>
            </a:r>
            <a:r>
              <a:rPr lang="en-US" b="1" dirty="0"/>
              <a:t>in</a:t>
            </a:r>
            <a:r>
              <a:rPr lang="en-US" dirty="0"/>
              <a:t>  x:=1 ; y := </a:t>
            </a:r>
            <a:r>
              <a:rPr lang="en-US" dirty="0" err="1"/>
              <a:t>y+x</a:t>
            </a:r>
            <a:r>
              <a:rPr lang="en-US" dirty="0"/>
              <a:t> </a:t>
            </a:r>
            <a:r>
              <a:rPr lang="en-US" b="1" dirty="0"/>
              <a:t>end</a:t>
            </a:r>
            <a:r>
              <a:rPr lang="en-US" dirty="0"/>
              <a:t>)    (x=y)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Rename </a:t>
            </a:r>
            <a:r>
              <a:rPr lang="en-US" dirty="0" err="1"/>
              <a:t>loc-vars</a:t>
            </a:r>
            <a:r>
              <a:rPr lang="en-US" dirty="0"/>
              <a:t> to fresh-</a:t>
            </a:r>
            <a:r>
              <a:rPr lang="en-US" dirty="0" err="1"/>
              <a:t>vars</a:t>
            </a:r>
            <a:r>
              <a:rPr lang="en-US" dirty="0"/>
              <a:t>, to avoid captures:</a:t>
            </a:r>
            <a:r>
              <a:rPr lang="en-US" b="1" dirty="0"/>
              <a:t> 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b="1" dirty="0"/>
              <a:t>  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x’ </a:t>
            </a:r>
            <a:r>
              <a:rPr lang="en-US" b="1" dirty="0"/>
              <a:t>in</a:t>
            </a:r>
            <a:r>
              <a:rPr lang="en-US" dirty="0"/>
              <a:t>  x’:=1 ; y := </a:t>
            </a:r>
            <a:r>
              <a:rPr lang="en-US" dirty="0" err="1"/>
              <a:t>y+x</a:t>
            </a:r>
            <a:r>
              <a:rPr lang="en-US" dirty="0"/>
              <a:t>’ </a:t>
            </a:r>
            <a:r>
              <a:rPr lang="en-US" b="1" dirty="0"/>
              <a:t>end</a:t>
            </a:r>
            <a:r>
              <a:rPr lang="en-US" dirty="0"/>
              <a:t>)    (x=y) </a:t>
            </a:r>
          </a:p>
          <a:p>
            <a:endParaRPr lang="en-US" dirty="0"/>
          </a:p>
          <a:p>
            <a:r>
              <a:rPr lang="en-US" dirty="0"/>
              <a:t>Let’s try another example 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b="1" dirty="0"/>
              <a:t>  </a:t>
            </a:r>
            <a:r>
              <a:rPr lang="en-US" dirty="0"/>
              <a:t>(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x’ </a:t>
            </a:r>
            <a:r>
              <a:rPr lang="en-US" b="1" dirty="0"/>
              <a:t>in</a:t>
            </a:r>
            <a:r>
              <a:rPr lang="en-US" dirty="0"/>
              <a:t>  </a:t>
            </a:r>
            <a:r>
              <a:rPr lang="en-US" b="1" dirty="0"/>
              <a:t>assume</a:t>
            </a:r>
            <a:r>
              <a:rPr lang="en-US" dirty="0"/>
              <a:t> x’&gt;0 ; y := </a:t>
            </a:r>
            <a:r>
              <a:rPr lang="en-US" dirty="0" err="1"/>
              <a:t>y+x</a:t>
            </a:r>
            <a:r>
              <a:rPr lang="en-US" dirty="0"/>
              <a:t>’ </a:t>
            </a:r>
            <a:r>
              <a:rPr lang="en-US" b="1" dirty="0"/>
              <a:t>end</a:t>
            </a:r>
            <a:r>
              <a:rPr lang="en-US" dirty="0"/>
              <a:t>)    (x=y)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 that if x’ is fresh we can alternatively treat this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assume</a:t>
            </a:r>
            <a:r>
              <a:rPr lang="en-US" dirty="0"/>
              <a:t> x’&gt;0 ; y := </a:t>
            </a:r>
            <a:r>
              <a:rPr lang="en-US" dirty="0" err="1"/>
              <a:t>y+x</a:t>
            </a:r>
            <a:r>
              <a:rPr lang="en-US" dirty="0"/>
              <a:t>’ </a:t>
            </a:r>
            <a:br>
              <a:rPr lang="en-US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Simultant</a:t>
            </a:r>
            <a:r>
              <a:rPr lang="en-US" dirty="0"/>
              <a:t>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 </a:t>
            </a:r>
            <a:r>
              <a:rPr lang="en-US" dirty="0" err="1"/>
              <a:t>x,y</a:t>
            </a:r>
            <a:r>
              <a:rPr lang="en-US" dirty="0"/>
              <a:t> := y , </a:t>
            </a:r>
            <a:r>
              <a:rPr lang="en-US" dirty="0" err="1"/>
              <a:t>x+y</a:t>
            </a:r>
            <a:r>
              <a:rPr lang="en-US" dirty="0"/>
              <a:t>     </a:t>
            </a:r>
            <a:r>
              <a:rPr lang="en-US" b="1" dirty="0">
                <a:solidFill>
                  <a:srgbClr val="0070C0"/>
                </a:solidFill>
              </a:rPr>
              <a:t>{ x=y }</a:t>
            </a:r>
            <a:br>
              <a:rPr lang="en-US" b="1" dirty="0">
                <a:solidFill>
                  <a:srgbClr val="0070C0"/>
                </a:solidFill>
              </a:rPr>
            </a:br>
            <a:br>
              <a:rPr lang="en-US" dirty="0"/>
            </a:br>
            <a:r>
              <a:rPr lang="en-US" dirty="0"/>
              <a:t>       </a:t>
            </a: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/>
              <a:t>  (</a:t>
            </a:r>
            <a:r>
              <a:rPr lang="en-US" dirty="0" err="1"/>
              <a:t>x,y</a:t>
            </a:r>
            <a:r>
              <a:rPr lang="en-US" dirty="0"/>
              <a:t> := 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)  Q   =  Q[e</a:t>
            </a:r>
            <a:r>
              <a:rPr lang="en-US" baseline="-25000" dirty="0"/>
              <a:t>1</a:t>
            </a:r>
            <a:r>
              <a:rPr lang="en-US" dirty="0"/>
              <a:t>,e</a:t>
            </a:r>
            <a:r>
              <a:rPr lang="en-US" baseline="-25000" dirty="0"/>
              <a:t>2</a:t>
            </a:r>
            <a:r>
              <a:rPr lang="en-US" dirty="0"/>
              <a:t> / </a:t>
            </a:r>
            <a:r>
              <a:rPr lang="en-US" dirty="0" err="1"/>
              <a:t>x,y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Compare it with : (x=y) [y/x] [</a:t>
            </a:r>
            <a:r>
              <a:rPr lang="en-US" dirty="0" err="1"/>
              <a:t>x+y</a:t>
            </a:r>
            <a:r>
              <a:rPr lang="en-US" dirty="0"/>
              <a:t>/y]</a:t>
            </a:r>
          </a:p>
          <a:p>
            <a:endParaRPr lang="en-US" dirty="0"/>
          </a:p>
          <a:p>
            <a:r>
              <a:rPr lang="en-US" dirty="0"/>
              <a:t>But e.g. this is </a:t>
            </a:r>
            <a:r>
              <a:rPr lang="en-US" b="1" dirty="0"/>
              <a:t>not allowed</a:t>
            </a:r>
            <a:r>
              <a:rPr lang="en-US" dirty="0"/>
              <a:t>: </a:t>
            </a:r>
            <a:r>
              <a:rPr lang="en-US" i="1" dirty="0" err="1"/>
              <a:t>x,x</a:t>
            </a:r>
            <a:r>
              <a:rPr lang="en-US" dirty="0"/>
              <a:t> :=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and program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1383957"/>
            <a:ext cx="8373979" cy="4621427"/>
          </a:xfrm>
        </p:spPr>
        <p:txBody>
          <a:bodyPr>
            <a:normAutofit/>
          </a:bodyPr>
          <a:lstStyle/>
          <a:p>
            <a:r>
              <a:rPr lang="en-US" dirty="0"/>
              <a:t>Syntax: </a:t>
            </a:r>
            <a:r>
              <a:rPr lang="en-US" i="1" dirty="0"/>
              <a:t>Pr</a:t>
            </a:r>
            <a:r>
              <a:rPr lang="en-US" dirty="0"/>
              <a:t>(</a:t>
            </a:r>
            <a:r>
              <a:rPr lang="en-US" i="1" dirty="0"/>
              <a:t>x, y</a:t>
            </a:r>
            <a:r>
              <a:rPr lang="en-US" dirty="0"/>
              <a:t>  | </a:t>
            </a:r>
            <a:r>
              <a:rPr lang="en-US" i="1" dirty="0"/>
              <a:t>r</a:t>
            </a:r>
            <a:r>
              <a:rPr lang="en-US" i="1" baseline="-25000" dirty="0"/>
              <a:t> </a:t>
            </a:r>
            <a:r>
              <a:rPr lang="en-US" dirty="0"/>
              <a:t>)  </a:t>
            </a:r>
            <a:r>
              <a:rPr lang="en-US" i="1" dirty="0"/>
              <a:t>body</a:t>
            </a:r>
          </a:p>
          <a:p>
            <a:r>
              <a:rPr lang="en-US" i="1" dirty="0" err="1"/>
              <a:t>x,y</a:t>
            </a:r>
            <a:r>
              <a:rPr lang="en-US" i="1" dirty="0"/>
              <a:t> </a:t>
            </a:r>
            <a:r>
              <a:rPr lang="en-US" dirty="0"/>
              <a:t>are input parameters </a:t>
            </a:r>
            <a:r>
              <a:rPr lang="en-US" dirty="0">
                <a:sym typeface="Wingdings" pitchFamily="2" charset="2"/>
              </a:rPr>
              <a:t> passed by value</a:t>
            </a:r>
          </a:p>
          <a:p>
            <a:r>
              <a:rPr lang="en-US" i="1" dirty="0"/>
              <a:t>r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is an output parameter.</a:t>
            </a:r>
          </a:p>
          <a:p>
            <a:r>
              <a:rPr lang="en-US" dirty="0">
                <a:sym typeface="Wingdings" pitchFamily="2" charset="2"/>
              </a:rPr>
              <a:t>Syntax of program call: 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:= </a:t>
            </a:r>
            <a:r>
              <a:rPr lang="en-US" i="1" dirty="0" err="1">
                <a:sym typeface="Wingdings" pitchFamily="2" charset="2"/>
              </a:rPr>
              <a:t>Pr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i="1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)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r>
              <a:rPr lang="en-US" dirty="0"/>
              <a:t>Example : </a:t>
            </a:r>
          </a:p>
          <a:p>
            <a:pPr lvl="1"/>
            <a:r>
              <a:rPr lang="en-US" sz="2400" i="1" dirty="0" err="1"/>
              <a:t>inc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r</a:t>
            </a:r>
            <a:r>
              <a:rPr lang="en-US" sz="2400" dirty="0"/>
              <a:t>)  {  r := x+1 }</a:t>
            </a:r>
          </a:p>
          <a:p>
            <a:pPr lvl="1"/>
            <a:r>
              <a:rPr lang="en-US" sz="2400" dirty="0"/>
              <a:t>x := </a:t>
            </a:r>
            <a:r>
              <a:rPr lang="en-US" sz="2400" dirty="0" err="1"/>
              <a:t>inc</a:t>
            </a:r>
            <a:r>
              <a:rPr lang="en-US" sz="2400" dirty="0"/>
              <a:t>(x)</a:t>
            </a:r>
          </a:p>
          <a:p>
            <a:pPr lvl="1"/>
            <a:r>
              <a:rPr lang="en-US" sz="2400" dirty="0"/>
              <a:t>y := </a:t>
            </a:r>
            <a:r>
              <a:rPr lang="en-US" sz="2400" dirty="0" err="1"/>
              <a:t>inc</a:t>
            </a:r>
            <a:r>
              <a:rPr lang="en-US" sz="2400" dirty="0"/>
              <a:t>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program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400" dirty="0"/>
              <a:t>Consider : </a:t>
            </a:r>
            <a:r>
              <a:rPr lang="en-US" sz="2400" i="1" dirty="0" err="1"/>
              <a:t>Pr</a:t>
            </a:r>
            <a:r>
              <a:rPr lang="en-US" sz="2400" dirty="0"/>
              <a:t>(</a:t>
            </a:r>
            <a:r>
              <a:rPr lang="en-US" sz="2400" i="1" dirty="0"/>
              <a:t>x, y</a:t>
            </a:r>
            <a:r>
              <a:rPr lang="en-US" sz="2400" dirty="0"/>
              <a:t>  | </a:t>
            </a:r>
            <a:r>
              <a:rPr lang="en-US" sz="2400" i="1" dirty="0"/>
              <a:t>r</a:t>
            </a:r>
            <a:r>
              <a:rPr lang="en-US" sz="2400" i="1" baseline="-25000" dirty="0"/>
              <a:t> </a:t>
            </a:r>
            <a:r>
              <a:rPr lang="en-US" sz="2400" dirty="0"/>
              <a:t>)  </a:t>
            </a:r>
            <a:r>
              <a:rPr lang="en-US" sz="2400" i="1" dirty="0"/>
              <a:t>body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400" dirty="0"/>
              <a:t>We treat program call as syntactic sugar 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</a:t>
            </a:r>
            <a:r>
              <a:rPr lang="en-US" sz="2400" i="1" dirty="0">
                <a:sym typeface="Wingdings" pitchFamily="2" charset="2"/>
              </a:rPr>
              <a:t>a</a:t>
            </a:r>
            <a:r>
              <a:rPr lang="en-US" sz="2400" dirty="0">
                <a:sym typeface="Wingdings" pitchFamily="2" charset="2"/>
              </a:rPr>
              <a:t> := </a:t>
            </a:r>
            <a:r>
              <a:rPr lang="en-US" sz="2400" i="1" dirty="0">
                <a:sym typeface="Wingdings" pitchFamily="2" charset="2"/>
              </a:rPr>
              <a:t>Pr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i="1" dirty="0">
                <a:sym typeface="Wingdings" pitchFamily="2" charset="2"/>
              </a:rPr>
              <a:t>e</a:t>
            </a:r>
            <a:r>
              <a:rPr lang="en-US" sz="2400" baseline="-25000" dirty="0"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,</a:t>
            </a:r>
            <a:r>
              <a:rPr lang="en-US" sz="2400" i="1" dirty="0">
                <a:sym typeface="Wingdings" pitchFamily="2" charset="2"/>
              </a:rPr>
              <a:t>e</a:t>
            </a:r>
            <a:r>
              <a:rPr lang="en-US" sz="2400" baseline="-25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   </a:t>
            </a:r>
            <a:r>
              <a:rPr lang="en-US" sz="2400" dirty="0">
                <a:sym typeface="Symbol"/>
              </a:rPr>
              <a:t> 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</a:t>
            </a:r>
            <a:r>
              <a:rPr lang="en-US" sz="2400" b="1" dirty="0" err="1">
                <a:sym typeface="Symbol"/>
              </a:rPr>
              <a:t>var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x,y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/>
              <a:t>r</a:t>
            </a:r>
            <a:r>
              <a:rPr lang="en-US" sz="2400" dirty="0">
                <a:sym typeface="Symbol"/>
              </a:rPr>
              <a:t>  </a:t>
            </a:r>
            <a:r>
              <a:rPr lang="en-US" sz="2400" b="1" dirty="0">
                <a:sym typeface="Symbol"/>
              </a:rPr>
              <a:t>in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 err="1">
                <a:sym typeface="Symbol"/>
              </a:rPr>
              <a:t>x,y</a:t>
            </a:r>
            <a:r>
              <a:rPr lang="en-US" sz="2400" dirty="0">
                <a:sym typeface="Symbol"/>
              </a:rPr>
              <a:t> := e1,e2 ;  </a:t>
            </a:r>
            <a:r>
              <a:rPr lang="en-US" sz="2400" i="1" dirty="0">
                <a:sym typeface="Symbol"/>
              </a:rPr>
              <a:t>body</a:t>
            </a:r>
            <a:r>
              <a:rPr lang="en-US" sz="2400" dirty="0">
                <a:sym typeface="Symbol"/>
              </a:rPr>
              <a:t> ; </a:t>
            </a:r>
            <a:r>
              <a:rPr lang="en-US" sz="2400" i="1" dirty="0">
                <a:sym typeface="Symbol"/>
              </a:rPr>
              <a:t>a</a:t>
            </a:r>
            <a:r>
              <a:rPr lang="en-US" sz="2400" dirty="0">
                <a:sym typeface="Symbol"/>
              </a:rPr>
              <a:t> := </a:t>
            </a:r>
            <a:r>
              <a:rPr lang="en-US" sz="2400" i="1" dirty="0"/>
              <a:t>r</a:t>
            </a:r>
            <a:r>
              <a:rPr lang="en-US" sz="2400" dirty="0">
                <a:sym typeface="Symbol"/>
              </a:rPr>
              <a:t>  </a:t>
            </a:r>
            <a:r>
              <a:rPr lang="en-US" sz="2400" b="1" dirty="0">
                <a:sym typeface="Symbol"/>
              </a:rPr>
              <a:t>end</a:t>
            </a:r>
            <a:br>
              <a:rPr lang="en-US" sz="2400" b="1" dirty="0">
                <a:sym typeface="Symbol"/>
              </a:rPr>
            </a:br>
            <a:br>
              <a:rPr lang="en-US" sz="2400" b="1" dirty="0">
                <a:sym typeface="Symbol"/>
              </a:rPr>
            </a:br>
            <a:r>
              <a:rPr lang="en-US" sz="2400" dirty="0">
                <a:sym typeface="Symbol"/>
              </a:rPr>
              <a:t>Rename to make the </a:t>
            </a:r>
            <a:r>
              <a:rPr lang="en-US" sz="2400" dirty="0" err="1">
                <a:sym typeface="Symbol"/>
              </a:rPr>
              <a:t>loc-vars</a:t>
            </a:r>
            <a:r>
              <a:rPr lang="en-US" sz="2400" dirty="0">
                <a:sym typeface="Symbol"/>
              </a:rPr>
              <a:t> fresh.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400" dirty="0">
                <a:sym typeface="Symbol"/>
              </a:rPr>
              <a:t>This allows you to using existing rules to calculate the </a:t>
            </a:r>
            <a:r>
              <a:rPr lang="en-US" sz="2400" dirty="0" err="1">
                <a:sym typeface="Symbol"/>
              </a:rPr>
              <a:t>wlp</a:t>
            </a:r>
            <a:r>
              <a:rPr lang="en-US" sz="2400" dirty="0">
                <a:sym typeface="Symbol"/>
              </a:rPr>
              <a:t> of calls (except when we have recursion, see next slide).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400" dirty="0">
                <a:sym typeface="Symbol"/>
              </a:rPr>
              <a:t>example:  </a:t>
            </a: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    </a:t>
            </a:r>
            <a:r>
              <a:rPr lang="en-US" sz="2400" b="1" dirty="0" err="1">
                <a:sym typeface="Symbol"/>
              </a:rPr>
              <a:t>wlp</a:t>
            </a:r>
            <a:r>
              <a:rPr lang="en-US" sz="2400" dirty="0">
                <a:sym typeface="Symbol"/>
              </a:rPr>
              <a:t>  (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:= </a:t>
            </a:r>
            <a:r>
              <a:rPr lang="en-US" sz="2400" i="1" dirty="0">
                <a:sym typeface="Symbol"/>
              </a:rPr>
              <a:t>inc</a:t>
            </a:r>
            <a:r>
              <a:rPr lang="en-US" sz="2400" dirty="0">
                <a:sym typeface="Symbol"/>
              </a:rPr>
              <a:t>(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))   (x&gt;1)   →    x+1 &gt; 1</a:t>
            </a:r>
            <a:endParaRPr lang="en-US" sz="24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What if we don’t know the body? Assuming you still have the specification, e.g. 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{ </a:t>
            </a:r>
            <a:r>
              <a:rPr lang="en-US" sz="2400" i="1" dirty="0"/>
              <a:t>x</a:t>
            </a:r>
            <a:r>
              <a:rPr lang="en-US" sz="2400" dirty="0"/>
              <a:t>&gt;0 }   </a:t>
            </a:r>
            <a:r>
              <a:rPr lang="en-US" sz="2400" i="1" dirty="0"/>
              <a:t>drop</a:t>
            </a:r>
            <a:r>
              <a:rPr lang="en-US" sz="2400" dirty="0"/>
              <a:t>(</a:t>
            </a:r>
            <a:r>
              <a:rPr lang="en-US" sz="2400" i="1" dirty="0"/>
              <a:t>x </a:t>
            </a:r>
            <a:r>
              <a:rPr lang="en-US" sz="2400" dirty="0"/>
              <a:t>| </a:t>
            </a:r>
            <a:r>
              <a:rPr lang="en-US" sz="2400" i="1" dirty="0"/>
              <a:t>r</a:t>
            </a:r>
            <a:r>
              <a:rPr lang="en-US" sz="2400" dirty="0"/>
              <a:t>)  </a:t>
            </a:r>
            <a:r>
              <a:rPr lang="en-US" sz="2400" dirty="0">
                <a:highlight>
                  <a:srgbClr val="FFFF00"/>
                </a:highlight>
              </a:rPr>
              <a:t>{ </a:t>
            </a:r>
            <a:r>
              <a:rPr lang="en-US" sz="2400" i="1" dirty="0">
                <a:highlight>
                  <a:srgbClr val="FFFF00"/>
                </a:highlight>
              </a:rPr>
              <a:t>r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  <a:sym typeface="Symbol"/>
              </a:rPr>
              <a:t>&lt; </a:t>
            </a:r>
            <a:r>
              <a:rPr lang="en-US" sz="2400" i="1" dirty="0">
                <a:highlight>
                  <a:srgbClr val="FFFF00"/>
                </a:highlight>
                <a:sym typeface="Symbol"/>
              </a:rPr>
              <a:t>x</a:t>
            </a:r>
            <a:r>
              <a:rPr lang="en-US" sz="2400" dirty="0">
                <a:highlight>
                  <a:srgbClr val="FFFF00"/>
                </a:highlight>
                <a:sym typeface="Symbol"/>
              </a:rPr>
              <a:t> }</a:t>
            </a:r>
            <a:br>
              <a:rPr lang="en-US" sz="2400" dirty="0">
                <a:sym typeface="Symbol"/>
              </a:rPr>
            </a:b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We treat this as having this body :</a:t>
            </a:r>
            <a:br>
              <a:rPr lang="en-US" sz="2400" dirty="0">
                <a:sym typeface="Symbol"/>
              </a:rPr>
            </a:b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   </a:t>
            </a:r>
            <a:r>
              <a:rPr lang="en-US" sz="2400" i="1" dirty="0"/>
              <a:t>drop</a:t>
            </a:r>
            <a:r>
              <a:rPr lang="en-US" sz="2400" dirty="0"/>
              <a:t>(</a:t>
            </a:r>
            <a:r>
              <a:rPr lang="en-US" sz="2400" i="1" dirty="0"/>
              <a:t>x </a:t>
            </a:r>
            <a:r>
              <a:rPr lang="en-US" sz="2400" dirty="0"/>
              <a:t>| </a:t>
            </a:r>
            <a:r>
              <a:rPr lang="en-US" sz="2400" i="1" dirty="0"/>
              <a:t>r</a:t>
            </a:r>
            <a:r>
              <a:rPr lang="en-US" sz="2400" dirty="0"/>
              <a:t>)  { </a:t>
            </a:r>
            <a:r>
              <a:rPr lang="en-US" sz="2400" b="1" dirty="0"/>
              <a:t>assert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&gt;0 ; </a:t>
            </a:r>
            <a:r>
              <a:rPr lang="en-US" sz="2400" b="1" dirty="0"/>
              <a:t>assume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&lt;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}</a:t>
            </a:r>
          </a:p>
          <a:p>
            <a:r>
              <a:rPr lang="en-US" sz="2000" b="1" dirty="0">
                <a:sym typeface="Symbol"/>
              </a:rPr>
              <a:t>Note</a:t>
            </a:r>
            <a:r>
              <a:rPr lang="en-US" sz="2000" dirty="0">
                <a:sym typeface="Symbol"/>
              </a:rPr>
              <a:t>: reference to input params (e.g. “x”) in a method post-</a:t>
            </a:r>
            <a:r>
              <a:rPr lang="en-US" sz="2000" dirty="0" err="1">
                <a:sym typeface="Symbol"/>
              </a:rPr>
              <a:t>cond</a:t>
            </a:r>
            <a:r>
              <a:rPr lang="en-US" sz="2000" dirty="0">
                <a:sym typeface="Symbol"/>
              </a:rPr>
              <a:t> is intended to refer to their initial value.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>
                <a:sym typeface="Symbol"/>
              </a:rPr>
              <a:t>example:  </a:t>
            </a:r>
            <a:r>
              <a:rPr lang="en-US" b="1" dirty="0" err="1">
                <a:sym typeface="Symbol"/>
              </a:rPr>
              <a:t>wlp</a:t>
            </a:r>
            <a:r>
              <a:rPr lang="en-US" dirty="0">
                <a:sym typeface="Symbol"/>
              </a:rPr>
              <a:t>  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:= </a:t>
            </a:r>
            <a:r>
              <a:rPr lang="en-US" i="1" dirty="0">
                <a:sym typeface="Symbol"/>
              </a:rPr>
              <a:t>drop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))   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&lt;7)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                → 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&gt;0  /\  (</a:t>
            </a:r>
            <a:r>
              <a:rPr lang="en-US" i="1" dirty="0">
                <a:sym typeface="Symbol"/>
              </a:rPr>
              <a:t>r </a:t>
            </a:r>
            <a:r>
              <a:rPr lang="en-US" dirty="0">
                <a:sym typeface="Symbol"/>
              </a:rPr>
              <a:t>&lt;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 ⇒  </a:t>
            </a:r>
            <a:r>
              <a:rPr lang="en-US" i="1" dirty="0">
                <a:sym typeface="Symbol"/>
              </a:rPr>
              <a:t>r </a:t>
            </a:r>
            <a:r>
              <a:rPr lang="en-US" dirty="0">
                <a:sym typeface="Symbol"/>
              </a:rPr>
              <a:t>&lt; 7)     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1600" b="1" dirty="0">
                <a:sym typeface="Symbol"/>
              </a:rPr>
              <a:t>                              (assuming </a:t>
            </a:r>
            <a:r>
              <a:rPr lang="en-US" sz="1600" b="1" i="1" dirty="0">
                <a:sym typeface="Symbol"/>
              </a:rPr>
              <a:t>r</a:t>
            </a:r>
            <a:r>
              <a:rPr lang="en-US" sz="1600" b="1" dirty="0">
                <a:sym typeface="Symbol"/>
              </a:rPr>
              <a:t> is fresh!)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1600" b="1" dirty="0">
                <a:sym typeface="Symbol"/>
              </a:rPr>
              <a:t>Note:</a:t>
            </a:r>
            <a:r>
              <a:rPr lang="en-US" sz="1600" dirty="0">
                <a:sym typeface="Symbol"/>
              </a:rPr>
              <a:t> this allows us to handle call to recursive programs, if they provide specifications (but proving the correctness of a recursive program is still another problem to solve)</a:t>
            </a:r>
            <a:endParaRPr lang="en-US" sz="1600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Arrays in </a:t>
            </a:r>
            <a:r>
              <a:rPr lang="nl-NL" dirty="0" err="1"/>
              <a:t>this</a:t>
            </a:r>
            <a:r>
              <a:rPr lang="nl-NL" dirty="0"/>
              <a:t> GCL are </a:t>
            </a:r>
            <a:r>
              <a:rPr lang="nl-NL" dirty="0" err="1"/>
              <a:t>infinite</a:t>
            </a:r>
            <a:r>
              <a:rPr lang="nl-NL" dirty="0"/>
              <a:t> (but </a:t>
            </a:r>
            <a:r>
              <a:rPr lang="nl-NL" dirty="0" err="1"/>
              <a:t>not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project).</a:t>
            </a:r>
          </a:p>
          <a:p>
            <a:r>
              <a:rPr lang="nl-NL" dirty="0"/>
              <a:t> a := b is </a:t>
            </a:r>
            <a:r>
              <a:rPr lang="nl-NL" dirty="0" err="1"/>
              <a:t>assumed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clone</a:t>
            </a:r>
            <a:r>
              <a:rPr lang="nl-NL" dirty="0"/>
              <a:t> b </a:t>
            </a:r>
            <a:r>
              <a:rPr lang="nl-NL" dirty="0" err="1"/>
              <a:t>into</a:t>
            </a:r>
            <a:r>
              <a:rPr lang="nl-NL" dirty="0"/>
              <a:t> a.</a:t>
            </a:r>
          </a:p>
          <a:p>
            <a:r>
              <a:rPr lang="nl-NL" dirty="0"/>
              <a:t>Introduce the notation a(i </a:t>
            </a:r>
            <a:r>
              <a:rPr lang="nl-NL" b="1" dirty="0"/>
              <a:t>repby</a:t>
            </a:r>
            <a:r>
              <a:rPr lang="nl-NL" dirty="0"/>
              <a:t> e) to denote a clone of  the array a</a:t>
            </a:r>
            <a:r>
              <a:rPr lang="nl-NL" i="1" dirty="0"/>
              <a:t>, </a:t>
            </a:r>
            <a:r>
              <a:rPr lang="nl-NL" dirty="0"/>
              <a:t>but differs at i-th element, which now has the value e.  </a:t>
            </a:r>
            <a:r>
              <a:rPr lang="nl-NL" dirty="0">
                <a:solidFill>
                  <a:srgbClr val="FF0000"/>
                </a:solidFill>
              </a:rPr>
              <a:t>See LN, Rule 2.6.12</a:t>
            </a:r>
            <a:r>
              <a:rPr lang="nl-NL" dirty="0"/>
              <a:t>.</a:t>
            </a:r>
          </a:p>
          <a:p>
            <a:r>
              <a:rPr lang="nl-NL" dirty="0"/>
              <a:t>Treat  a[i] := e  as  a := a(i </a:t>
            </a:r>
            <a:r>
              <a:rPr lang="nl-NL" b="1" dirty="0"/>
              <a:t>repby</a:t>
            </a:r>
            <a:r>
              <a:rPr lang="nl-NL" dirty="0"/>
              <a:t> e) </a:t>
            </a:r>
          </a:p>
          <a:p>
            <a:r>
              <a:rPr lang="nl-NL" dirty="0"/>
              <a:t>Example :</a:t>
            </a:r>
            <a:br>
              <a:rPr lang="nl-NL" dirty="0"/>
            </a:br>
            <a:r>
              <a:rPr lang="nl-NL" dirty="0"/>
              <a:t>     </a:t>
            </a:r>
            <a:r>
              <a:rPr lang="nl-NL" b="1" dirty="0"/>
              <a:t>wlp  </a:t>
            </a:r>
            <a:r>
              <a:rPr lang="nl-NL" dirty="0"/>
              <a:t>(a[i] := 0)  (a[i] = a[3])</a:t>
            </a:r>
          </a:p>
          <a:p>
            <a:endParaRPr lang="nl-NL" dirty="0"/>
          </a:p>
          <a:p>
            <a:r>
              <a:rPr lang="nl-NL" dirty="0"/>
              <a:t>Encode  a[i] := 0  in an RL language e.g. as :</a:t>
            </a:r>
            <a:br>
              <a:rPr lang="nl-NL" dirty="0"/>
            </a:br>
            <a:br>
              <a:rPr lang="nl-NL" dirty="0"/>
            </a:br>
            <a:r>
              <a:rPr lang="nl-NL" dirty="0"/>
              <a:t>     </a:t>
            </a:r>
            <a:r>
              <a:rPr lang="nl-NL" b="1" dirty="0"/>
              <a:t>assert</a:t>
            </a:r>
            <a:r>
              <a:rPr lang="nl-NL" dirty="0"/>
              <a:t> 0</a:t>
            </a:r>
            <a:r>
              <a:rPr lang="nl-NL" dirty="0">
                <a:sym typeface="Symbol"/>
              </a:rPr>
              <a:t> i &lt; #a  ; </a:t>
            </a:r>
            <a:r>
              <a:rPr lang="nl-NL" dirty="0"/>
              <a:t>a[i] := 0</a:t>
            </a:r>
            <a:r>
              <a:rPr lang="nl-NL" dirty="0">
                <a:sym typeface="Symbol"/>
              </a:rPr>
              <a:t>  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DB6D4-C1C6-4E67-9953-9695918C534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5A05-2E58-824E-AC6D-93868740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assignments trigger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5085-1418-6347-96BB-47AD2D44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28156"/>
            <a:ext cx="7772400" cy="462142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Consider </a:t>
            </a:r>
            <a:r>
              <a:rPr lang="en-US" dirty="0" err="1"/>
              <a:t>wlp</a:t>
            </a:r>
            <a:r>
              <a:rPr lang="en-US" dirty="0"/>
              <a:t> calculation of: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array expression in the post-condition, each array assignment adds a nested conditional expression. Above this leads to 3 cases that the back-end prover must consider. If the post-</a:t>
            </a:r>
            <a:r>
              <a:rPr lang="en-US" dirty="0" err="1"/>
              <a:t>cond</a:t>
            </a:r>
            <a:r>
              <a:rPr lang="en-US" dirty="0"/>
              <a:t> has one more array expression, it will create its own 3 cases. In combination with the first, now there are 3x3 cases to consider!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C7CDF-7C44-EB48-B8DE-E848385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F9CC-763D-684D-960C-4C8BB0CE61F1}"/>
              </a:ext>
            </a:extLst>
          </p:cNvPr>
          <p:cNvSpPr txBox="1"/>
          <p:nvPr/>
        </p:nvSpPr>
        <p:spPr>
          <a:xfrm>
            <a:off x="5776263" y="1838332"/>
            <a:ext cx="2050561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{a[k+1]=2}   </a:t>
            </a:r>
          </a:p>
          <a:p>
            <a:pPr algn="ctr"/>
            <a:r>
              <a:rPr lang="en-US" dirty="0"/>
              <a:t>   a[k] := 1 ;    </a:t>
            </a:r>
          </a:p>
          <a:p>
            <a:pPr algn="ctr"/>
            <a:r>
              <a:rPr lang="en-US" dirty="0"/>
              <a:t>a[1] := 2   </a:t>
            </a:r>
          </a:p>
          <a:p>
            <a:pPr algn="ctr"/>
            <a:r>
              <a:rPr lang="en-US" dirty="0"/>
              <a:t>{  </a:t>
            </a:r>
            <a:r>
              <a:rPr lang="en-US" b="1" dirty="0">
                <a:solidFill>
                  <a:srgbClr val="0070C0"/>
                </a:solidFill>
              </a:rPr>
              <a:t>a[k+1] </a:t>
            </a:r>
            <a:r>
              <a:rPr lang="en-US" dirty="0"/>
              <a:t>= 2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784B4-76A9-3745-A80D-C65712104EE6}"/>
              </a:ext>
            </a:extLst>
          </p:cNvPr>
          <p:cNvSpPr txBox="1"/>
          <p:nvPr/>
        </p:nvSpPr>
        <p:spPr>
          <a:xfrm>
            <a:off x="1845587" y="2740904"/>
            <a:ext cx="347242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(k+1=1 ➝ 2 | a[k+1])  </a:t>
            </a:r>
            <a:r>
              <a:rPr lang="en-US" dirty="0"/>
              <a:t>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AAD67-378B-0F42-97CD-9CCADD859DBC}"/>
              </a:ext>
            </a:extLst>
          </p:cNvPr>
          <p:cNvSpPr txBox="1"/>
          <p:nvPr/>
        </p:nvSpPr>
        <p:spPr>
          <a:xfrm>
            <a:off x="101368" y="1992137"/>
            <a:ext cx="536076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(k+1=1 ➝ 2 | (k+1=k ➝ 1 | a[k+1]))  </a:t>
            </a:r>
            <a:r>
              <a:rPr lang="en-US" dirty="0"/>
              <a:t>=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FFD44-7C0B-1246-AD38-C7B151734E43}"/>
              </a:ext>
            </a:extLst>
          </p:cNvPr>
          <p:cNvSpPr txBox="1"/>
          <p:nvPr/>
        </p:nvSpPr>
        <p:spPr>
          <a:xfrm>
            <a:off x="5610833" y="1838332"/>
            <a:ext cx="338554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797937-4EBB-6644-944A-9CB0B2A9E2D6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318012" y="2853443"/>
            <a:ext cx="292821" cy="11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6A1A9A-99E2-1E46-8F8E-395075E4AF62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5462131" y="2222970"/>
            <a:ext cx="292821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56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5A05-2E58-824E-AC6D-93868740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assignments trigger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5085-1418-6347-96BB-47AD2D443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3" y="1328156"/>
            <a:ext cx="8006787" cy="4621427"/>
          </a:xfrm>
        </p:spPr>
        <p:txBody>
          <a:bodyPr>
            <a:normAutofit/>
          </a:bodyPr>
          <a:lstStyle/>
          <a:p>
            <a:r>
              <a:rPr lang="en-US" dirty="0"/>
              <a:t>Consider again this </a:t>
            </a:r>
            <a:r>
              <a:rPr lang="en-US" dirty="0" err="1"/>
              <a:t>wlp</a:t>
            </a:r>
            <a:r>
              <a:rPr lang="en-US" dirty="0"/>
              <a:t> calculation of: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C7CDF-7C44-EB48-B8DE-E848385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2F9CC-763D-684D-960C-4C8BB0CE61F1}"/>
              </a:ext>
            </a:extLst>
          </p:cNvPr>
          <p:cNvSpPr txBox="1"/>
          <p:nvPr/>
        </p:nvSpPr>
        <p:spPr>
          <a:xfrm>
            <a:off x="5776264" y="1838332"/>
            <a:ext cx="2050562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 a[k+1]=2 }   </a:t>
            </a:r>
          </a:p>
          <a:p>
            <a:pPr algn="ctr"/>
            <a:r>
              <a:rPr lang="en-US" dirty="0"/>
              <a:t>   a[k] := 1 ;    </a:t>
            </a:r>
          </a:p>
          <a:p>
            <a:pPr algn="ctr"/>
            <a:r>
              <a:rPr lang="en-US" dirty="0"/>
              <a:t>a[1] := 2   </a:t>
            </a:r>
          </a:p>
          <a:p>
            <a:pPr algn="ctr"/>
            <a:r>
              <a:rPr lang="en-US" dirty="0"/>
              <a:t>{  </a:t>
            </a:r>
            <a:r>
              <a:rPr lang="en-US" b="1" dirty="0">
                <a:solidFill>
                  <a:srgbClr val="0070C0"/>
                </a:solidFill>
              </a:rPr>
              <a:t>a[k+1] </a:t>
            </a:r>
            <a:r>
              <a:rPr lang="en-US" dirty="0"/>
              <a:t>= 2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FFD44-7C0B-1246-AD38-C7B151734E43}"/>
              </a:ext>
            </a:extLst>
          </p:cNvPr>
          <p:cNvSpPr txBox="1"/>
          <p:nvPr/>
        </p:nvSpPr>
        <p:spPr>
          <a:xfrm>
            <a:off x="5610833" y="1838332"/>
            <a:ext cx="338554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6C3D0-437F-D24D-8E7B-583045E36C99}"/>
              </a:ext>
            </a:extLst>
          </p:cNvPr>
          <p:cNvSpPr txBox="1"/>
          <p:nvPr/>
        </p:nvSpPr>
        <p:spPr>
          <a:xfrm>
            <a:off x="451413" y="3958542"/>
            <a:ext cx="8345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reduce/simplify </a:t>
            </a:r>
            <a:r>
              <a:rPr lang="en-US" b="1" dirty="0"/>
              <a:t>this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Simplifying cost effort.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AECD8-706A-9340-B4E1-8096C9B967DF}"/>
              </a:ext>
            </a:extLst>
          </p:cNvPr>
          <p:cNvCxnSpPr>
            <a:cxnSpLocks/>
          </p:cNvCxnSpPr>
          <p:nvPr/>
        </p:nvCxnSpPr>
        <p:spPr>
          <a:xfrm flipH="1" flipV="1">
            <a:off x="2697480" y="2481214"/>
            <a:ext cx="1365235" cy="161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67DAB5-2008-CE4B-96C4-62C6F6BA7951}"/>
              </a:ext>
            </a:extLst>
          </p:cNvPr>
          <p:cNvSpPr txBox="1"/>
          <p:nvPr/>
        </p:nvSpPr>
        <p:spPr>
          <a:xfrm>
            <a:off x="1845587" y="2740904"/>
            <a:ext cx="347242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(k+1=1 ➝ 2 | a[k+1])  </a:t>
            </a:r>
            <a:r>
              <a:rPr lang="en-US" dirty="0"/>
              <a:t>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B1109-1581-BA4F-892E-06908156804D}"/>
              </a:ext>
            </a:extLst>
          </p:cNvPr>
          <p:cNvSpPr txBox="1"/>
          <p:nvPr/>
        </p:nvSpPr>
        <p:spPr>
          <a:xfrm>
            <a:off x="167354" y="2033631"/>
            <a:ext cx="5360763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(k+1=1 ➝ 2 | (k+1=k ➝ 1 | a[k+1]))  </a:t>
            </a:r>
            <a:r>
              <a:rPr lang="en-US" dirty="0"/>
              <a:t>=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D3FFB8-70A6-7F44-BDBA-D1FE58DC19A2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5318012" y="2853443"/>
            <a:ext cx="292821" cy="11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7372F5-F3AF-1D45-AD79-9930BB464A8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5528117" y="2264464"/>
            <a:ext cx="165431" cy="20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988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Introduce ‘heap’ H : [</a:t>
            </a:r>
            <a:r>
              <a:rPr lang="en-US" dirty="0" err="1"/>
              <a:t>int</a:t>
            </a:r>
            <a:r>
              <a:rPr lang="en-US" dirty="0"/>
              <a:t>][fieldname] </a:t>
            </a:r>
            <a:r>
              <a:rPr lang="en-US" dirty="0">
                <a:sym typeface="Symbol"/>
              </a:rPr>
              <a:t>  value</a:t>
            </a:r>
          </a:p>
          <a:p>
            <a:r>
              <a:rPr lang="en-US" dirty="0">
                <a:sym typeface="Symbol"/>
              </a:rPr>
              <a:t>We may want to introduce one heap for each Class; but let’s ignore this here.</a:t>
            </a:r>
          </a:p>
          <a:p>
            <a:r>
              <a:rPr lang="en-US" dirty="0">
                <a:sym typeface="Symbol"/>
              </a:rPr>
              <a:t>N, representing the number of existing objects.</a:t>
            </a:r>
          </a:p>
          <a:p>
            <a:r>
              <a:rPr lang="en-US" dirty="0">
                <a:sym typeface="Symbol"/>
              </a:rPr>
              <a:t>Objects are stored in H[0] ... H[N-1]</a:t>
            </a:r>
          </a:p>
          <a:p>
            <a:r>
              <a:rPr lang="en-US" dirty="0">
                <a:sym typeface="Symbol"/>
              </a:rPr>
              <a:t>Two types of values : primitive values, or reference to another object.</a:t>
            </a:r>
          </a:p>
          <a:p>
            <a:r>
              <a:rPr lang="en-US" dirty="0">
                <a:sym typeface="Symbol"/>
              </a:rPr>
              <a:t>Encoding :</a:t>
            </a:r>
          </a:p>
          <a:p>
            <a:pPr lvl="1"/>
            <a:r>
              <a:rPr lang="en-US" dirty="0">
                <a:sym typeface="Symbol"/>
              </a:rPr>
              <a:t>x := o    ,  unchanged, but note o is thus an </a:t>
            </a:r>
            <a:r>
              <a:rPr lang="en-US" dirty="0" err="1">
                <a:sym typeface="Symbol"/>
              </a:rPr>
              <a:t>int</a:t>
            </a:r>
            <a:endParaRPr lang="en-US" dirty="0">
              <a:sym typeface="Symbol"/>
            </a:endParaRPr>
          </a:p>
          <a:p>
            <a:pPr lvl="1"/>
            <a:r>
              <a:rPr lang="en-US" dirty="0" err="1">
                <a:sym typeface="Symbol"/>
              </a:rPr>
              <a:t>o.fn</a:t>
            </a:r>
            <a:r>
              <a:rPr lang="en-US" dirty="0">
                <a:sym typeface="Symbol"/>
              </a:rPr>
              <a:t> := 3  is encoded by H[o][fn] := 3</a:t>
            </a:r>
          </a:p>
          <a:p>
            <a:pPr lvl="1"/>
            <a:r>
              <a:rPr lang="en-US" dirty="0">
                <a:sym typeface="Symbol"/>
              </a:rPr>
              <a:t>Suppose C has a single </a:t>
            </a:r>
            <a:r>
              <a:rPr lang="en-US" dirty="0" err="1">
                <a:sym typeface="Symbol"/>
              </a:rPr>
              <a:t>int</a:t>
            </a:r>
            <a:r>
              <a:rPr lang="en-US" dirty="0">
                <a:sym typeface="Symbol"/>
              </a:rPr>
              <a:t>-field named a </a:t>
            </a:r>
            <a:br>
              <a:rPr lang="en-US" dirty="0">
                <a:sym typeface="Symbol"/>
              </a:rPr>
            </a:b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x = </a:t>
            </a:r>
            <a:r>
              <a:rPr lang="en-US" b="1" dirty="0">
                <a:sym typeface="Symbol"/>
              </a:rPr>
              <a:t>new</a:t>
            </a:r>
            <a:r>
              <a:rPr lang="en-US" dirty="0">
                <a:sym typeface="Symbol"/>
              </a:rPr>
              <a:t> C()  is encoded by  { H[N][a] := 0 ; x:=N ; N++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Assignment</a:t>
            </a:r>
          </a:p>
        </p:txBody>
      </p:sp>
      <p:sp>
        <p:nvSpPr>
          <p:cNvPr id="1229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/>
              <a:t>Eventually, everything boils down to “assignments”</a:t>
            </a:r>
          </a:p>
          <a:p>
            <a:pPr eaLnBrk="1" hangingPunct="1"/>
            <a:r>
              <a:rPr lang="en-US" dirty="0"/>
              <a:t>An assignment is correct if .....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Note</a:t>
            </a:r>
            <a:r>
              <a:rPr lang="en-US" dirty="0"/>
              <a:t>: this assumes that the assignment only changes the value of x (it does not silently affect other variables)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42965-0CA2-4CAA-AA68-53C7A2CE170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kstvak 5"/>
          <p:cNvSpPr txBox="1"/>
          <p:nvPr/>
        </p:nvSpPr>
        <p:spPr>
          <a:xfrm>
            <a:off x="1565275" y="2803943"/>
            <a:ext cx="4346575" cy="120015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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[e/x]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---------------------------------------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{ </a:t>
            </a: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}  x:=e  { </a:t>
            </a:r>
            <a:r>
              <a:rPr lang="en-US" i="1" dirty="0">
                <a:solidFill>
                  <a:schemeClr val="tx1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 }</a:t>
            </a:r>
            <a:endParaRPr lang="nl-N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Let m(x|r) be a method of class C. It implicitly has the instance-object and the whole heap as input and output parameter.</a:t>
            </a:r>
          </a:p>
          <a:p>
            <a:r>
              <a:rPr lang="nl-NL" dirty="0"/>
              <a:t>Example:  </a:t>
            </a:r>
            <a:r>
              <a:rPr lang="nl-NL" b="1" dirty="0"/>
              <a:t>class</a:t>
            </a:r>
            <a:r>
              <a:rPr lang="nl-NL" dirty="0"/>
              <a:t> C {  a:int </a:t>
            </a:r>
            <a:br>
              <a:rPr lang="nl-NL" dirty="0"/>
            </a:br>
            <a:r>
              <a:rPr lang="nl-NL" dirty="0"/>
              <a:t>                                 inc(d) { </a:t>
            </a:r>
            <a:r>
              <a:rPr lang="nl-NL" b="1" dirty="0"/>
              <a:t>this</a:t>
            </a:r>
            <a:r>
              <a:rPr lang="nl-NL" dirty="0"/>
              <a:t>.a := </a:t>
            </a:r>
            <a:r>
              <a:rPr lang="nl-NL" b="1" dirty="0"/>
              <a:t>this</a:t>
            </a:r>
            <a:r>
              <a:rPr lang="nl-NL" dirty="0"/>
              <a:t>.a+d ; } }</a:t>
            </a:r>
            <a:br>
              <a:rPr lang="nl-NL" dirty="0"/>
            </a:br>
            <a:br>
              <a:rPr lang="nl-NL" dirty="0"/>
            </a:br>
            <a:r>
              <a:rPr lang="nl-NL" dirty="0"/>
              <a:t>The method is translated to:</a:t>
            </a:r>
            <a:br>
              <a:rPr lang="nl-NL" dirty="0"/>
            </a:br>
            <a:br>
              <a:rPr lang="nl-NL" dirty="0"/>
            </a:br>
            <a:r>
              <a:rPr lang="nl-NL" dirty="0"/>
              <a:t>inc(</a:t>
            </a:r>
            <a:r>
              <a:rPr lang="nl-NL" dirty="0" err="1"/>
              <a:t>this,H,d</a:t>
            </a:r>
            <a:r>
              <a:rPr lang="nl-NL" dirty="0"/>
              <a:t> | H’) { H[this][a] := H[this][a] + d ;</a:t>
            </a:r>
            <a:br>
              <a:rPr lang="nl-NL" dirty="0"/>
            </a:br>
            <a:r>
              <a:rPr lang="nl-NL" dirty="0"/>
              <a:t>                             H’ := H }</a:t>
            </a:r>
          </a:p>
          <a:p>
            <a:endParaRPr lang="nl-NL" dirty="0"/>
          </a:p>
          <a:p>
            <a:r>
              <a:rPr lang="nl-NL" dirty="0"/>
              <a:t>call o.inc(3)  is translated to ... ?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52B93-4650-4517-908C-4B80298C5FCB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Exception introduces non-standard flow of execution, which are often error prone.</a:t>
            </a:r>
          </a:p>
          <a:p>
            <a:r>
              <a:rPr lang="en-US" sz="2400" dirty="0"/>
              <a:t>The problem is, exception can be thrown from many points in the program, basically exploding the goals to solve for verification.</a:t>
            </a:r>
          </a:p>
          <a:p>
            <a:r>
              <a:rPr lang="en-US" sz="2400" dirty="0"/>
              <a:t>But first ... how to deal with exception in Hoare logic / </a:t>
            </a:r>
            <a:r>
              <a:rPr lang="en-US" sz="2400" b="1" dirty="0" err="1"/>
              <a:t>wlp</a:t>
            </a:r>
            <a:r>
              <a:rPr lang="en-US" sz="2400" dirty="0"/>
              <a:t> ?</a:t>
            </a:r>
          </a:p>
          <a:p>
            <a:pPr lvl="1"/>
            <a:r>
              <a:rPr lang="en-US" dirty="0"/>
              <a:t>Approach-1 : introduce a variable </a:t>
            </a:r>
            <a:r>
              <a:rPr lang="en-US" i="1" dirty="0" err="1"/>
              <a:t>exc</a:t>
            </a:r>
            <a:r>
              <a:rPr lang="en-US" dirty="0"/>
              <a:t> to represent that the program has entered an exceptional state, and explicitly encode the flow in the </a:t>
            </a:r>
            <a:r>
              <a:rPr lang="en-US" b="1" dirty="0" err="1"/>
              <a:t>wlp</a:t>
            </a:r>
            <a:r>
              <a:rPr lang="en-US" dirty="0">
                <a:sym typeface="Wingdings"/>
              </a:rPr>
              <a:t>.</a:t>
            </a:r>
            <a:endParaRPr lang="en-US" dirty="0"/>
          </a:p>
          <a:p>
            <a:pPr lvl="1"/>
            <a:r>
              <a:rPr lang="en-US" sz="2000" dirty="0"/>
              <a:t>Approach-2: extend post-condition to be a pair (</a:t>
            </a:r>
            <a:r>
              <a:rPr lang="en-US" sz="2000" i="1" dirty="0" err="1"/>
              <a:t>Q</a:t>
            </a:r>
            <a:r>
              <a:rPr lang="en-US" sz="2000" baseline="-25000" dirty="0" err="1"/>
              <a:t>n</a:t>
            </a:r>
            <a:r>
              <a:rPr lang="en-US" sz="2000" dirty="0" err="1"/>
              <a:t>,</a:t>
            </a:r>
            <a:r>
              <a:rPr lang="en-US" sz="2000" i="1" dirty="0" err="1"/>
              <a:t>Q</a:t>
            </a:r>
            <a:r>
              <a:rPr lang="en-US" sz="2000" baseline="-25000" dirty="0" err="1"/>
              <a:t>e</a:t>
            </a:r>
            <a:r>
              <a:rPr lang="en-US" sz="2000" dirty="0"/>
              <a:t>) representing the desired situation when a program terminates normally, and when it terminates exceptionally.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 global variable </a:t>
            </a:r>
            <a:r>
              <a:rPr lang="en-US" i="1" dirty="0" err="1"/>
              <a:t>exc</a:t>
            </a:r>
            <a:r>
              <a:rPr lang="en-US" i="1" dirty="0"/>
              <a:t> : </a:t>
            </a:r>
            <a:r>
              <a:rPr lang="en-US" dirty="0" err="1"/>
              <a:t>bool</a:t>
            </a:r>
            <a:r>
              <a:rPr lang="en-US" dirty="0"/>
              <a:t>, initially false</a:t>
            </a:r>
          </a:p>
          <a:p>
            <a:r>
              <a:rPr lang="en-US" b="1" dirty="0"/>
              <a:t>raise</a:t>
            </a:r>
            <a:r>
              <a:rPr lang="en-US" dirty="0"/>
              <a:t> sets this variable to true</a:t>
            </a:r>
          </a:p>
          <a:p>
            <a:r>
              <a:rPr lang="en-US" dirty="0"/>
              <a:t>entering a handler resets it to false</a:t>
            </a:r>
          </a:p>
          <a:p>
            <a:r>
              <a:rPr lang="en-US" dirty="0"/>
              <a:t>A state where </a:t>
            </a:r>
            <a:r>
              <a:rPr lang="en-US" i="1" dirty="0" err="1"/>
              <a:t>exc</a:t>
            </a:r>
            <a:r>
              <a:rPr lang="en-US" dirty="0"/>
              <a:t> is true, is an ‘exceptional’ state, else it is a normal state.</a:t>
            </a:r>
          </a:p>
          <a:p>
            <a:r>
              <a:rPr lang="en-US" dirty="0"/>
              <a:t>Multiple exception types can be encoded, but let’s ignore this here...</a:t>
            </a:r>
          </a:p>
          <a:p>
            <a:r>
              <a:rPr lang="en-US" dirty="0"/>
              <a:t>The obvious: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wlp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/>
              <a:t>raise </a:t>
            </a:r>
            <a:r>
              <a:rPr lang="en-US" i="1" dirty="0"/>
              <a:t>Q  =  Q</a:t>
            </a:r>
            <a:r>
              <a:rPr lang="en-US" dirty="0"/>
              <a:t>[true/</a:t>
            </a:r>
            <a:r>
              <a:rPr lang="en-US" i="1" dirty="0" err="1"/>
              <a:t>exc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837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358246" cy="1096962"/>
          </a:xfrm>
        </p:spPr>
        <p:txBody>
          <a:bodyPr/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500"/>
            <a:ext cx="8358246" cy="43053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; S</a:t>
            </a:r>
            <a:r>
              <a:rPr lang="en-US" baseline="-25000" dirty="0"/>
              <a:t>2</a:t>
            </a:r>
            <a:r>
              <a:rPr lang="en-US" dirty="0"/>
              <a:t>  is treated as:</a:t>
            </a:r>
            <a:r>
              <a:rPr lang="en-US" dirty="0">
                <a:sym typeface="Symbol"/>
              </a:rPr>
              <a:t>  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;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skip </a:t>
            </a:r>
            <a:r>
              <a:rPr lang="en-US" b="1" dirty="0"/>
              <a:t>else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Downside</a:t>
            </a:r>
            <a:r>
              <a:rPr lang="en-US" dirty="0"/>
              <a:t>: this blows up the resulting </a:t>
            </a:r>
            <a:r>
              <a:rPr lang="en-US" dirty="0" err="1"/>
              <a:t>wlp</a:t>
            </a:r>
            <a:r>
              <a:rPr lang="en-US" dirty="0"/>
              <a:t> since each  “;” will add one conditional clause</a:t>
            </a:r>
            <a:r>
              <a:rPr lang="en-US" dirty="0">
                <a:sym typeface="Wingdings" pitchFamily="2" charset="2"/>
              </a:rPr>
              <a:t>.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Can we avoid that?</a:t>
            </a:r>
            <a:endParaRPr lang="en-US" dirty="0"/>
          </a:p>
          <a:p>
            <a:pPr lvl="1"/>
            <a:r>
              <a:rPr lang="en-US" dirty="0"/>
              <a:t>We can optimize this by statically checking if </a:t>
            </a:r>
            <a:r>
              <a:rPr lang="en-US" dirty="0" err="1"/>
              <a:t>exc</a:t>
            </a:r>
            <a:r>
              <a:rPr lang="en-US" dirty="0"/>
              <a:t> would be true after S</a:t>
            </a:r>
            <a:r>
              <a:rPr lang="en-US" baseline="-25000" dirty="0"/>
              <a:t>1</a:t>
            </a:r>
            <a:r>
              <a:rPr lang="en-US" dirty="0"/>
              <a:t>. If so, there is no need to expand S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Caution: what should we do with “</a:t>
            </a:r>
            <a:r>
              <a:rPr lang="en-US" b="1" dirty="0">
                <a:highlight>
                  <a:srgbClr val="FFFF00"/>
                </a:highlight>
                <a:sym typeface="Wingdings" pitchFamily="2" charset="2"/>
              </a:rPr>
              <a:t>if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 g </a:t>
            </a:r>
            <a:r>
              <a:rPr lang="en-US" b="1" dirty="0">
                <a:highlight>
                  <a:srgbClr val="FFFF00"/>
                </a:highlight>
                <a:sym typeface="Wingdings" pitchFamily="2" charset="2"/>
              </a:rPr>
              <a:t>then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  <a:sym typeface="Wingdings" pitchFamily="2" charset="2"/>
              </a:rPr>
              <a:t>raise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 </a:t>
            </a:r>
            <a:r>
              <a:rPr lang="en-US" b="1" dirty="0">
                <a:highlight>
                  <a:srgbClr val="FFFF00"/>
                </a:highlight>
                <a:sym typeface="Wingdings" pitchFamily="2" charset="2"/>
              </a:rPr>
              <a:t>else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 skip </a:t>
            </a:r>
            <a:r>
              <a:rPr lang="en-US" dirty="0">
                <a:highlight>
                  <a:srgbClr val="00FFFF"/>
                </a:highlight>
                <a:sym typeface="Wingdings" pitchFamily="2" charset="2"/>
              </a:rPr>
              <a:t>; S</a:t>
            </a:r>
            <a:r>
              <a:rPr lang="en-US" dirty="0">
                <a:sym typeface="Wingdings" pitchFamily="2" charset="2"/>
              </a:rPr>
              <a:t>” ?</a:t>
            </a:r>
            <a:endParaRPr lang="en-US" b="1" dirty="0"/>
          </a:p>
          <a:p>
            <a:r>
              <a:rPr lang="en-US" b="1" dirty="0"/>
              <a:t>while </a:t>
            </a:r>
            <a:r>
              <a:rPr lang="en-US" dirty="0"/>
              <a:t>also need to be transformed due to the implicit sequencing  between iterations</a:t>
            </a:r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93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/>
              <a:t>In GCL evaluating an expression does not crash; so you either have to </a:t>
            </a:r>
            <a:r>
              <a:rPr lang="en-US" b="1" dirty="0"/>
              <a:t>insist</a:t>
            </a:r>
            <a:r>
              <a:rPr lang="en-US" dirty="0"/>
              <a:t> that they don’t. E.g.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x := a[k]/y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is transformed to: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assert</a:t>
            </a:r>
            <a:r>
              <a:rPr lang="en-US" dirty="0"/>
              <a:t> 0≤k&lt;</a:t>
            </a:r>
            <a:r>
              <a:rPr lang="en-US" dirty="0">
                <a:sym typeface="Symbol"/>
              </a:rPr>
              <a:t>#a ;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</a:t>
            </a:r>
            <a:r>
              <a:rPr lang="en-US" b="1" dirty="0">
                <a:sym typeface="Symbol"/>
              </a:rPr>
              <a:t>assert</a:t>
            </a:r>
            <a:r>
              <a:rPr lang="en-US" dirty="0">
                <a:sym typeface="Symbol"/>
              </a:rPr>
              <a:t> y≠0 ; </a:t>
            </a:r>
            <a:br>
              <a:rPr lang="en-US" dirty="0">
                <a:sym typeface="Symbol"/>
              </a:rPr>
            </a:br>
            <a:r>
              <a:rPr lang="en-US" dirty="0"/>
              <a:t>    x := a[k]/y  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Similar situation with guards in </a:t>
            </a:r>
            <a:r>
              <a:rPr lang="en-US" dirty="0" err="1"/>
              <a:t>ite</a:t>
            </a:r>
            <a:r>
              <a:rPr lang="en-US" dirty="0"/>
              <a:t> and loop.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47800"/>
            <a:ext cx="8643966" cy="4572000"/>
          </a:xfrm>
        </p:spPr>
        <p:txBody>
          <a:bodyPr/>
          <a:lstStyle/>
          <a:p>
            <a:r>
              <a:rPr lang="en-US" dirty="0"/>
              <a:t>Or we model exception throwing executions.  E.g.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x := a[k]/y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is then transformed to  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k</a:t>
            </a:r>
            <a:r>
              <a:rPr lang="en-US" dirty="0">
                <a:sym typeface="Symbol"/>
              </a:rPr>
              <a:t>&lt;0 \/ k#a  </a:t>
            </a:r>
            <a:r>
              <a:rPr lang="en-US" b="1" dirty="0">
                <a:sym typeface="Symbol"/>
              </a:rPr>
              <a:t>then</a:t>
            </a:r>
            <a:r>
              <a:rPr lang="en-US" dirty="0">
                <a:sym typeface="Symbol"/>
              </a:rPr>
              <a:t> </a:t>
            </a:r>
            <a:r>
              <a:rPr lang="en-US" b="1" dirty="0">
                <a:sym typeface="Symbol"/>
              </a:rPr>
              <a:t>raise</a:t>
            </a:r>
            <a:r>
              <a:rPr lang="en-US" dirty="0">
                <a:sym typeface="Symbol"/>
              </a:rPr>
              <a:t> ;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</a:t>
            </a:r>
            <a:r>
              <a:rPr lang="en-US" b="1" dirty="0">
                <a:sym typeface="Symbol"/>
              </a:rPr>
              <a:t>if</a:t>
            </a:r>
            <a:r>
              <a:rPr lang="en-US" dirty="0">
                <a:sym typeface="Symbol"/>
              </a:rPr>
              <a:t> y=0                </a:t>
            </a:r>
            <a:r>
              <a:rPr lang="en-US" b="1" dirty="0">
                <a:sym typeface="Symbol"/>
              </a:rPr>
              <a:t>then</a:t>
            </a:r>
            <a:r>
              <a:rPr lang="en-US" dirty="0">
                <a:sym typeface="Symbol"/>
              </a:rPr>
              <a:t> </a:t>
            </a:r>
            <a:r>
              <a:rPr lang="en-US" b="1" dirty="0">
                <a:sym typeface="Symbol"/>
              </a:rPr>
              <a:t>raise</a:t>
            </a:r>
            <a:r>
              <a:rPr lang="en-US" dirty="0">
                <a:sym typeface="Symbol"/>
              </a:rPr>
              <a:t> ; </a:t>
            </a:r>
            <a:br>
              <a:rPr lang="en-US" dirty="0">
                <a:sym typeface="Symbol"/>
              </a:rPr>
            </a:br>
            <a:r>
              <a:rPr lang="en-US" dirty="0"/>
              <a:t>    x := a[k]/y  ;</a:t>
            </a:r>
          </a:p>
          <a:p>
            <a:endParaRPr lang="en-US" dirty="0"/>
          </a:p>
          <a:p>
            <a:r>
              <a:rPr lang="en-US" dirty="0"/>
              <a:t>Similar situation with guards in </a:t>
            </a:r>
            <a:r>
              <a:rPr lang="en-US" dirty="0" err="1"/>
              <a:t>ite</a:t>
            </a:r>
            <a:r>
              <a:rPr lang="en-US" dirty="0"/>
              <a:t> and loop.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27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! H  (</a:t>
            </a:r>
            <a:r>
              <a:rPr lang="en-US" b="1" dirty="0"/>
              <a:t>try</a:t>
            </a:r>
            <a:r>
              <a:rPr lang="en-US" dirty="0"/>
              <a:t> S </a:t>
            </a:r>
            <a:r>
              <a:rPr lang="en-US" b="1" dirty="0"/>
              <a:t>catch</a:t>
            </a:r>
            <a:r>
              <a:rPr lang="en-US" dirty="0"/>
              <a:t> H)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is treated as: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;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exc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{ </a:t>
            </a:r>
            <a:r>
              <a:rPr lang="en-US" dirty="0" err="1"/>
              <a:t>exc</a:t>
            </a:r>
            <a:r>
              <a:rPr lang="en-US" dirty="0"/>
              <a:t>:=false ; H } </a:t>
            </a:r>
            <a:r>
              <a:rPr lang="en-US" b="1" dirty="0"/>
              <a:t>else</a:t>
            </a:r>
            <a:r>
              <a:rPr lang="en-US" dirty="0"/>
              <a:t> skip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(“;” should not be expanded here)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10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957"/>
            <a:ext cx="7772400" cy="5109440"/>
          </a:xfrm>
        </p:spPr>
        <p:txBody>
          <a:bodyPr>
            <a:normAutofit/>
          </a:bodyPr>
          <a:lstStyle/>
          <a:p>
            <a:r>
              <a:rPr lang="en-US" dirty="0"/>
              <a:t>Extend the post-condition from a single predicate to a pair of predicate: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{P}  S {Q,R}  where Q describes the expectation when S terminates normally, and R the expectation when S terminates by exception.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:= </a:t>
            </a:r>
            <a:r>
              <a:rPr lang="en-US" i="1" dirty="0"/>
              <a:t>e</a:t>
            </a:r>
            <a:r>
              <a:rPr lang="en-US" dirty="0"/>
              <a:t>) (</a:t>
            </a:r>
            <a:r>
              <a:rPr lang="en-US" i="1" dirty="0"/>
              <a:t>Q,R</a:t>
            </a:r>
            <a:r>
              <a:rPr lang="en-US" dirty="0"/>
              <a:t>) =  </a:t>
            </a:r>
            <a:r>
              <a:rPr lang="en-US" i="1" dirty="0"/>
              <a:t>Q</a:t>
            </a:r>
            <a:r>
              <a:rPr lang="en-US" dirty="0"/>
              <a:t>[</a:t>
            </a:r>
            <a:r>
              <a:rPr lang="en-US" i="1" dirty="0"/>
              <a:t>e/x</a:t>
            </a:r>
            <a:r>
              <a:rPr lang="en-US" dirty="0"/>
              <a:t>]     </a:t>
            </a:r>
            <a:r>
              <a:rPr lang="en-US" sz="1400" dirty="0"/>
              <a:t>-- assuming e does not throw an exception.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raise</a:t>
            </a:r>
            <a:r>
              <a:rPr lang="en-US" dirty="0"/>
              <a:t> (</a:t>
            </a:r>
            <a:r>
              <a:rPr lang="en-US" i="1" dirty="0"/>
              <a:t>Q,R</a:t>
            </a:r>
            <a:r>
              <a:rPr lang="en-US" dirty="0"/>
              <a:t>)     =  </a:t>
            </a:r>
            <a:r>
              <a:rPr lang="en-US" i="1" dirty="0"/>
              <a:t>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;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) (</a:t>
            </a:r>
            <a:r>
              <a:rPr lang="en-US" i="1" dirty="0"/>
              <a:t>Q,R</a:t>
            </a:r>
            <a:r>
              <a:rPr lang="en-US" dirty="0"/>
              <a:t>) =  </a:t>
            </a: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(</a:t>
            </a: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 (</a:t>
            </a:r>
            <a:r>
              <a:rPr lang="en-US" i="1" dirty="0"/>
              <a:t>Q</a:t>
            </a:r>
            <a:r>
              <a:rPr lang="en-US" dirty="0"/>
              <a:t>,</a:t>
            </a:r>
            <a:r>
              <a:rPr lang="en-US" i="1" dirty="0"/>
              <a:t>R</a:t>
            </a:r>
            <a:r>
              <a:rPr lang="en-US" dirty="0"/>
              <a:t>), 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 ! </a:t>
            </a:r>
            <a:r>
              <a:rPr lang="en-US" i="1" dirty="0"/>
              <a:t>H</a:t>
            </a:r>
            <a:r>
              <a:rPr lang="en-US" dirty="0"/>
              <a:t>) (</a:t>
            </a:r>
            <a:r>
              <a:rPr lang="en-US" i="1" dirty="0"/>
              <a:t>Q,R</a:t>
            </a:r>
            <a:r>
              <a:rPr lang="en-US" dirty="0"/>
              <a:t>)   =  </a:t>
            </a: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/>
              <a:t>  S  (</a:t>
            </a:r>
            <a:r>
              <a:rPr lang="en-US" i="1" dirty="0"/>
              <a:t>Q</a:t>
            </a:r>
            <a:r>
              <a:rPr lang="en-US" dirty="0"/>
              <a:t> ,  </a:t>
            </a:r>
            <a:r>
              <a:rPr lang="en-US" b="1" dirty="0" err="1">
                <a:solidFill>
                  <a:srgbClr val="FF0000"/>
                </a:solidFill>
              </a:rPr>
              <a:t>wlp</a:t>
            </a:r>
            <a:r>
              <a:rPr lang="en-US" dirty="0"/>
              <a:t>  </a:t>
            </a:r>
            <a:r>
              <a:rPr lang="en-US" i="1" dirty="0"/>
              <a:t>H</a:t>
            </a:r>
            <a:r>
              <a:rPr lang="en-US" dirty="0"/>
              <a:t>  (</a:t>
            </a:r>
            <a:r>
              <a:rPr lang="en-US" i="1" dirty="0"/>
              <a:t>Q,R</a:t>
            </a:r>
            <a:r>
              <a:rPr lang="en-US" dirty="0"/>
              <a:t>))</a:t>
            </a:r>
          </a:p>
          <a:p>
            <a:r>
              <a:rPr lang="en-US" dirty="0"/>
              <a:t>This avoids blow up that we saw in Approach-1, but on the other hand </a:t>
            </a:r>
            <a:r>
              <a:rPr lang="en-US" dirty="0" err="1"/>
              <a:t>wlp</a:t>
            </a:r>
            <a:r>
              <a:rPr lang="en-US" dirty="0"/>
              <a:t> becomes more complicated.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DA16-EC1E-7D41-8847-2ECBA4A7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0239-2BC9-0843-BA8D-FA47D0CA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 1: </a:t>
            </a:r>
          </a:p>
          <a:p>
            <a:pPr lvl="1"/>
            <a:r>
              <a:rPr lang="en-US" dirty="0" err="1"/>
              <a:t>wlp</a:t>
            </a:r>
            <a:r>
              <a:rPr lang="en-US" dirty="0"/>
              <a:t>-rules are still the same</a:t>
            </a:r>
          </a:p>
          <a:p>
            <a:pPr lvl="1"/>
            <a:r>
              <a:rPr lang="en-US" dirty="0"/>
              <a:t>But it leads to blow up, unless we do the optimization.</a:t>
            </a:r>
          </a:p>
          <a:p>
            <a:r>
              <a:rPr lang="en-US" dirty="0"/>
              <a:t>Approach 2:</a:t>
            </a:r>
          </a:p>
          <a:p>
            <a:pPr lvl="1"/>
            <a:r>
              <a:rPr lang="en-US" dirty="0"/>
              <a:t>does not blow up, but we need to keep track of two post-conditions.</a:t>
            </a:r>
          </a:p>
          <a:p>
            <a:r>
              <a:rPr lang="en-US" b="1" dirty="0">
                <a:highlight>
                  <a:srgbClr val="FFFF00"/>
                </a:highlight>
              </a:rPr>
              <a:t>If</a:t>
            </a:r>
            <a:r>
              <a:rPr lang="en-US" dirty="0">
                <a:highlight>
                  <a:srgbClr val="FFFF00"/>
                </a:highlight>
              </a:rPr>
              <a:t> g </a:t>
            </a:r>
            <a:r>
              <a:rPr lang="en-US" b="1" dirty="0">
                <a:highlight>
                  <a:srgbClr val="FFFF00"/>
                </a:highlight>
              </a:rPr>
              <a:t>then</a:t>
            </a:r>
            <a:r>
              <a:rPr lang="en-US" dirty="0">
                <a:highlight>
                  <a:srgbClr val="FFFF00"/>
                </a:highlight>
              </a:rPr>
              <a:t> raise </a:t>
            </a:r>
            <a:r>
              <a:rPr lang="en-US" b="1" dirty="0">
                <a:highlight>
                  <a:srgbClr val="FFFF00"/>
                </a:highlight>
              </a:rPr>
              <a:t>else</a:t>
            </a:r>
            <a:r>
              <a:rPr lang="en-US" dirty="0">
                <a:highlight>
                  <a:srgbClr val="FFFF00"/>
                </a:highlight>
              </a:rPr>
              <a:t> skip </a:t>
            </a:r>
            <a:r>
              <a:rPr lang="en-US" dirty="0">
                <a:highlight>
                  <a:srgbClr val="00FFFF"/>
                </a:highlight>
              </a:rPr>
              <a:t>; S </a:t>
            </a:r>
            <a:r>
              <a:rPr lang="en-US" dirty="0"/>
              <a:t>     </a:t>
            </a:r>
            <a:r>
              <a:rPr lang="en-US" dirty="0">
                <a:sym typeface="Wingdings" pitchFamily="2" charset="2"/>
              </a:rPr>
              <a:t>  needs some pre-processing to avoid blow up.</a:t>
            </a:r>
            <a:endParaRPr lang="en-US" dirty="0"/>
          </a:p>
          <a:p>
            <a:r>
              <a:rPr lang="en-US" dirty="0"/>
              <a:t>To consider: using a control flow graph.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65CC2-5E50-1F40-B607-A34A9715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A332FB-769C-4CBB-BDDE-0DC26211CC04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16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26512"/>
            <a:ext cx="8358246" cy="79690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now the full </a:t>
            </a:r>
            <a:r>
              <a:rPr lang="en-US" b="1" dirty="0" err="1"/>
              <a:t>wlp</a:t>
            </a:r>
            <a:r>
              <a:rPr lang="en-US" dirty="0"/>
              <a:t>-based logic to verify GCL programs.</a:t>
            </a:r>
          </a:p>
          <a:p>
            <a:r>
              <a:rPr lang="en-US" dirty="0"/>
              <a:t>The calculation of </a:t>
            </a:r>
            <a:r>
              <a:rPr lang="en-US" b="1" dirty="0" err="1"/>
              <a:t>wlp</a:t>
            </a:r>
            <a:r>
              <a:rPr lang="en-US" dirty="0"/>
              <a:t> is syntax driven.</a:t>
            </a:r>
          </a:p>
          <a:p>
            <a:r>
              <a:rPr lang="en-US" dirty="0"/>
              <a:t>If loops are annotated, the calculation of </a:t>
            </a:r>
            <a:r>
              <a:rPr lang="en-US" b="1" dirty="0" err="1"/>
              <a:t>wlp</a:t>
            </a:r>
            <a:r>
              <a:rPr lang="en-US" dirty="0"/>
              <a:t> is fully automatic, else you may have to do some trade off.</a:t>
            </a:r>
          </a:p>
          <a:p>
            <a:r>
              <a:rPr lang="en-US" dirty="0"/>
              <a:t>RL languages can be translated to GCL; we have shown how some core OO constructs can be translated.</a:t>
            </a:r>
          </a:p>
          <a:p>
            <a:r>
              <a:rPr lang="en-US" b="1" dirty="0" err="1"/>
              <a:t>wlp</a:t>
            </a:r>
            <a:r>
              <a:rPr lang="en-US" dirty="0"/>
              <a:t>-based logic does </a:t>
            </a:r>
            <a:r>
              <a:rPr lang="en-US" i="1" dirty="0"/>
              <a:t>not</a:t>
            </a:r>
            <a:r>
              <a:rPr lang="en-US" dirty="0"/>
              <a:t> deal with concurrency.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8220AE-4ABF-4647-9677-DBC7878747C7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Loop</a:t>
            </a:r>
            <a:endParaRPr lang="nl-NL"/>
          </a:p>
        </p:txBody>
      </p:sp>
      <p:sp>
        <p:nvSpPr>
          <p:cNvPr id="13315" name="Tijdelijke aanduiding voor inhoud 2"/>
          <p:cNvSpPr>
            <a:spLocks noGrp="1"/>
          </p:cNvSpPr>
          <p:nvPr>
            <p:ph idx="1"/>
          </p:nvPr>
        </p:nvSpPr>
        <p:spPr>
          <a:xfrm>
            <a:off x="344488" y="1395413"/>
            <a:ext cx="8621712" cy="5262562"/>
          </a:xfrm>
        </p:spPr>
        <p:txBody>
          <a:bodyPr/>
          <a:lstStyle/>
          <a:p>
            <a:pPr eaLnBrk="1" hangingPunct="1"/>
            <a:r>
              <a:rPr lang="en-US" dirty="0"/>
              <a:t>A loop is correct if you can find an “invariant” 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E.g. a trivial loop:</a:t>
            </a:r>
          </a:p>
          <a:p>
            <a:pPr eaLnBrk="1" hangingPunct="1"/>
            <a:endParaRPr lang="en-US" dirty="0"/>
          </a:p>
        </p:txBody>
      </p:sp>
      <p:sp>
        <p:nvSpPr>
          <p:cNvPr id="18436" name="Tijdelijke aanduiding voor dianumm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>
              <a:defRPr/>
            </a:pPr>
            <a:fld id="{72472A88-3122-4AE1-B7A4-CE9FC6DC19B2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kstvak 5"/>
          <p:cNvSpPr txBox="1"/>
          <p:nvPr/>
        </p:nvSpPr>
        <p:spPr>
          <a:xfrm>
            <a:off x="2428081" y="2303463"/>
            <a:ext cx="4287837" cy="19399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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I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sym typeface="Symbol"/>
              </a:rPr>
              <a:t>{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g</a:t>
            </a:r>
            <a:r>
              <a:rPr lang="en-US" dirty="0">
                <a:solidFill>
                  <a:schemeClr val="tx1"/>
                </a:solidFill>
                <a:sym typeface="Symbol"/>
              </a:rPr>
              <a:t>  /\ 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I</a:t>
            </a:r>
            <a:r>
              <a:rPr lang="en-US" dirty="0">
                <a:solidFill>
                  <a:schemeClr val="tx1"/>
                </a:solidFill>
                <a:sym typeface="Symbol"/>
              </a:rPr>
              <a:t> }    S    {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I</a:t>
            </a:r>
            <a:r>
              <a:rPr lang="en-US" dirty="0">
                <a:solidFill>
                  <a:schemeClr val="tx1"/>
                </a:solidFill>
                <a:sym typeface="Symbol"/>
              </a:rPr>
              <a:t> }</a:t>
            </a:r>
          </a:p>
          <a:p>
            <a:pPr algn="ctr">
              <a:defRPr/>
            </a:pPr>
            <a:r>
              <a:rPr lang="en-US" i="1" dirty="0">
                <a:solidFill>
                  <a:schemeClr val="tx1"/>
                </a:solidFill>
                <a:sym typeface="Symbol"/>
              </a:rPr>
              <a:t>I</a:t>
            </a:r>
            <a:r>
              <a:rPr lang="en-US" dirty="0">
                <a:solidFill>
                  <a:schemeClr val="tx1"/>
                </a:solidFill>
                <a:sym typeface="Symbol"/>
              </a:rPr>
              <a:t>  /\ 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g</a:t>
            </a:r>
            <a:r>
              <a:rPr lang="en-US" dirty="0">
                <a:solidFill>
                  <a:schemeClr val="tx1"/>
                </a:solidFill>
                <a:sym typeface="Symbol"/>
              </a:rPr>
              <a:t>    Q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sym typeface="Symbol"/>
              </a:rPr>
              <a:t>----------------------------------------</a:t>
            </a:r>
            <a:br>
              <a:rPr lang="en-US" dirty="0">
                <a:solidFill>
                  <a:schemeClr val="tx1"/>
                </a:solidFill>
                <a:sym typeface="Symbol"/>
              </a:rPr>
            </a:br>
            <a:r>
              <a:rPr lang="en-US" dirty="0">
                <a:solidFill>
                  <a:schemeClr val="tx1"/>
                </a:solidFill>
                <a:sym typeface="Symbol"/>
              </a:rPr>
              <a:t> {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P</a:t>
            </a:r>
            <a:r>
              <a:rPr lang="en-US" dirty="0">
                <a:solidFill>
                  <a:schemeClr val="tx1"/>
                </a:solidFill>
                <a:sym typeface="Symbol"/>
              </a:rPr>
              <a:t> }   </a:t>
            </a:r>
            <a:r>
              <a:rPr lang="en-US" b="1" u="sng" dirty="0">
                <a:solidFill>
                  <a:schemeClr val="tx1"/>
                </a:solidFill>
                <a:sym typeface="Symbol"/>
              </a:rPr>
              <a:t>while</a:t>
            </a:r>
            <a:r>
              <a:rPr lang="en-US" dirty="0">
                <a:solidFill>
                  <a:schemeClr val="tx1"/>
                </a:solidFill>
                <a:sym typeface="Symbol"/>
              </a:rPr>
              <a:t> 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g</a:t>
            </a:r>
            <a:r>
              <a:rPr lang="en-US" dirty="0">
                <a:solidFill>
                  <a:schemeClr val="tx1"/>
                </a:solidFill>
                <a:sym typeface="Symbol"/>
              </a:rPr>
              <a:t>  </a:t>
            </a:r>
            <a:r>
              <a:rPr lang="en-US" b="1" u="sng" dirty="0">
                <a:solidFill>
                  <a:schemeClr val="tx1"/>
                </a:solidFill>
                <a:sym typeface="Symbol"/>
              </a:rPr>
              <a:t>do</a:t>
            </a:r>
            <a:r>
              <a:rPr lang="en-US" dirty="0">
                <a:solidFill>
                  <a:schemeClr val="tx1"/>
                </a:solidFill>
                <a:sym typeface="Symbol"/>
              </a:rPr>
              <a:t>   S    { </a:t>
            </a:r>
            <a:r>
              <a:rPr lang="en-US" i="1" dirty="0">
                <a:solidFill>
                  <a:schemeClr val="tx1"/>
                </a:solidFill>
                <a:sym typeface="Symbol"/>
              </a:rPr>
              <a:t>Q</a:t>
            </a:r>
            <a:r>
              <a:rPr lang="en-US" dirty="0">
                <a:solidFill>
                  <a:schemeClr val="tx1"/>
                </a:solidFill>
                <a:sym typeface="Symbol"/>
              </a:rPr>
              <a:t> }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1681276" y="5545138"/>
            <a:ext cx="5544916" cy="46166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 { k=1000 }     </a:t>
            </a:r>
            <a:r>
              <a:rPr lang="en-US" b="1" dirty="0">
                <a:solidFill>
                  <a:schemeClr val="tx1"/>
                </a:solidFill>
              </a:rPr>
              <a:t>while</a:t>
            </a:r>
            <a:r>
              <a:rPr lang="en-US" dirty="0">
                <a:solidFill>
                  <a:schemeClr val="tx1"/>
                </a:solidFill>
              </a:rPr>
              <a:t> k&gt;0  </a:t>
            </a:r>
            <a:r>
              <a:rPr lang="en-US" b="1" dirty="0">
                <a:solidFill>
                  <a:schemeClr val="tx1"/>
                </a:solidFill>
              </a:rPr>
              <a:t>do</a:t>
            </a:r>
            <a:r>
              <a:rPr lang="en-US" dirty="0">
                <a:solidFill>
                  <a:schemeClr val="tx1"/>
                </a:solidFill>
              </a:rPr>
              <a:t>  k := k-1   </a:t>
            </a:r>
            <a:r>
              <a:rPr lang="en-US" dirty="0">
                <a:solidFill>
                  <a:srgbClr val="0070C0"/>
                </a:solidFill>
              </a:rPr>
              <a:t>{ k=0 }</a:t>
            </a:r>
            <a:endParaRPr lang="nl-NL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more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914C3-FD0B-49B5-BBFA-F102936D770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kstvak 6"/>
          <p:cNvSpPr txBox="1"/>
          <p:nvPr/>
        </p:nvSpPr>
        <p:spPr>
          <a:xfrm>
            <a:off x="361950" y="1874838"/>
            <a:ext cx="8458200" cy="11079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{ y=0 /\ k=0 }  </a:t>
            </a:r>
            <a:r>
              <a:rPr lang="en-US" sz="2200" b="1" dirty="0">
                <a:solidFill>
                  <a:schemeClr val="tx1"/>
                </a:solidFill>
              </a:rPr>
              <a:t>while</a:t>
            </a:r>
            <a:r>
              <a:rPr lang="en-US" sz="2200" dirty="0">
                <a:solidFill>
                  <a:schemeClr val="tx1"/>
                </a:solidFill>
              </a:rPr>
              <a:t> k&lt;10  </a:t>
            </a:r>
            <a:r>
              <a:rPr lang="en-US" sz="2200" b="1" dirty="0">
                <a:solidFill>
                  <a:schemeClr val="tx1"/>
                </a:solidFill>
              </a:rPr>
              <a:t>do</a:t>
            </a:r>
            <a:r>
              <a:rPr lang="en-US" sz="2200" dirty="0">
                <a:solidFill>
                  <a:schemeClr val="tx1"/>
                </a:solidFill>
              </a:rPr>
              <a:t>  { y := y+2 ; k++ }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2200" dirty="0">
                <a:solidFill>
                  <a:srgbClr val="0070C0"/>
                </a:solidFill>
              </a:rPr>
              <a:t>{ y = 20 }</a:t>
            </a:r>
            <a:br>
              <a:rPr lang="en-US" sz="2200" dirty="0">
                <a:solidFill>
                  <a:srgbClr val="0070C0"/>
                </a:solidFill>
              </a:rPr>
            </a:br>
            <a:endParaRPr lang="nl-NL" sz="2200" dirty="0">
              <a:solidFill>
                <a:srgbClr val="0070C0"/>
              </a:solidFill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361950" y="3740908"/>
            <a:ext cx="8458200" cy="11079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{ y=0 /\ k=10 }  </a:t>
            </a:r>
            <a:r>
              <a:rPr lang="en-US" sz="2200" b="1" dirty="0">
                <a:solidFill>
                  <a:schemeClr val="tx1"/>
                </a:solidFill>
              </a:rPr>
              <a:t>while</a:t>
            </a:r>
            <a:r>
              <a:rPr lang="en-US" sz="2200" dirty="0">
                <a:solidFill>
                  <a:schemeClr val="tx1"/>
                </a:solidFill>
              </a:rPr>
              <a:t> k ≠ 0  </a:t>
            </a:r>
            <a:r>
              <a:rPr lang="en-US" sz="2200" b="1" dirty="0">
                <a:solidFill>
                  <a:schemeClr val="tx1"/>
                </a:solidFill>
              </a:rPr>
              <a:t>do</a:t>
            </a:r>
            <a:r>
              <a:rPr lang="en-US" sz="2200" dirty="0">
                <a:solidFill>
                  <a:schemeClr val="tx1"/>
                </a:solidFill>
              </a:rPr>
              <a:t>  { y := y+2 ; k-- }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sz="2200" dirty="0">
                <a:solidFill>
                  <a:srgbClr val="0070C0"/>
                </a:solidFill>
              </a:rPr>
              <a:t>{ y = 20 }</a:t>
            </a:r>
            <a:br>
              <a:rPr lang="en-US" sz="2200" dirty="0">
                <a:solidFill>
                  <a:srgbClr val="0070C0"/>
                </a:solidFill>
              </a:rPr>
            </a:br>
            <a:endParaRPr lang="nl-NL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1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more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6914C3-FD0B-49B5-BBFA-F102936D770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kstvak 6"/>
          <p:cNvSpPr txBox="1"/>
          <p:nvPr/>
        </p:nvSpPr>
        <p:spPr>
          <a:xfrm>
            <a:off x="2105025" y="1957388"/>
            <a:ext cx="5137150" cy="3046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Home work: </a:t>
            </a:r>
          </a:p>
          <a:p>
            <a:pPr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{ s=false  /\  k=0 }    </a:t>
            </a:r>
          </a:p>
          <a:p>
            <a:pPr>
              <a:defRPr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	while</a:t>
            </a:r>
            <a:r>
              <a:rPr lang="en-US" dirty="0">
                <a:solidFill>
                  <a:schemeClr val="tx1"/>
                </a:solidFill>
              </a:rPr>
              <a:t> k&lt;#b  </a:t>
            </a:r>
            <a:r>
              <a:rPr lang="en-US" b="1" dirty="0">
                <a:solidFill>
                  <a:schemeClr val="tx1"/>
                </a:solidFill>
              </a:rPr>
              <a:t>do</a:t>
            </a:r>
            <a:r>
              <a:rPr lang="en-US" dirty="0">
                <a:solidFill>
                  <a:schemeClr val="tx1"/>
                </a:solidFill>
              </a:rPr>
              <a:t>  {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      s   =  s \/ b[k]  ; 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      k = k + 1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	 }    </a:t>
            </a:r>
            <a:endParaRPr lang="nl-N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5025" y="5232400"/>
            <a:ext cx="5137150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{   s    =   (∃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: 0≤i&lt;#b : b[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])    }</a:t>
            </a:r>
            <a:endParaRPr lang="nl-NL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PV_semantic</Template>
  <TotalTime>13230</TotalTime>
  <Words>8287</Words>
  <Application>Microsoft Macintosh PowerPoint</Application>
  <PresentationFormat>On-screen Show (4:3)</PresentationFormat>
  <Paragraphs>825</Paragraphs>
  <Slides>69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Cambria</vt:lpstr>
      <vt:lpstr>Rockwell Extra Bold</vt:lpstr>
      <vt:lpstr>Symbol</vt:lpstr>
      <vt:lpstr>Times New Roman</vt:lpstr>
      <vt:lpstr>Wingdings</vt:lpstr>
      <vt:lpstr>Wood Type</vt:lpstr>
      <vt:lpstr>Predicate-transformer–based Verification (LN Chapter 2)</vt:lpstr>
      <vt:lpstr>Plan</vt:lpstr>
      <vt:lpstr>Specifying programs</vt:lpstr>
      <vt:lpstr>Hoare Logic</vt:lpstr>
      <vt:lpstr>The logic’s general idea:  break it down!</vt:lpstr>
      <vt:lpstr>Assignment</vt:lpstr>
      <vt:lpstr>Loop</vt:lpstr>
      <vt:lpstr>Few more examples</vt:lpstr>
      <vt:lpstr>Few more examples</vt:lpstr>
      <vt:lpstr>Proving termination (of loop)</vt:lpstr>
      <vt:lpstr>Example</vt:lpstr>
      <vt:lpstr>Home work</vt:lpstr>
      <vt:lpstr>Hoare logic cannot be directly automated</vt:lpstr>
      <vt:lpstr>Forward and backward transformer</vt:lpstr>
      <vt:lpstr>Forward and backward transformer</vt:lpstr>
      <vt:lpstr>WP and WLP transformer</vt:lpstr>
      <vt:lpstr>Guarded Command Language (GCL)</vt:lpstr>
      <vt:lpstr>wlp</vt:lpstr>
      <vt:lpstr>wlp</vt:lpstr>
      <vt:lpstr>wlp</vt:lpstr>
      <vt:lpstr>Formula growth</vt:lpstr>
      <vt:lpstr>PATH-based verification</vt:lpstr>
      <vt:lpstr>PATH-based verification</vt:lpstr>
      <vt:lpstr>Unfeasible path</vt:lpstr>
      <vt:lpstr>forward symbolic execution</vt:lpstr>
      <vt:lpstr>forward symbolic execution</vt:lpstr>
      <vt:lpstr>forward symbolic execution</vt:lpstr>
      <vt:lpstr>Backward vs forward symbolic execution</vt:lpstr>
      <vt:lpstr>Backward vs forward transformation</vt:lpstr>
      <vt:lpstr>Can we prove the soundness and completeness of the wlp transformer ?</vt:lpstr>
      <vt:lpstr>The semantic of expressions and predicates</vt:lpstr>
      <vt:lpstr>The semantic of statements</vt:lpstr>
      <vt:lpstr>The semantic of statements (deterministic)</vt:lpstr>
      <vt:lpstr>Semantic of Hoare Triple (deterministic)</vt:lpstr>
      <vt:lpstr>Dealing with loop</vt:lpstr>
      <vt:lpstr>What if there is no I annotated ?</vt:lpstr>
      <vt:lpstr>wlp as fix point</vt:lpstr>
      <vt:lpstr>The domain of state predicates, Pow(∑)</vt:lpstr>
      <vt:lpstr>Some bit of fix point theory</vt:lpstr>
      <vt:lpstr>Some bit of fix point theory</vt:lpstr>
      <vt:lpstr>Some bit of fix point theory</vt:lpstr>
      <vt:lpstr>FP iteration</vt:lpstr>
      <vt:lpstr>FP iteration</vt:lpstr>
      <vt:lpstr>Example 1</vt:lpstr>
      <vt:lpstr>Example 2</vt:lpstr>
      <vt:lpstr>Example 3</vt:lpstr>
      <vt:lpstr>Finite unfolding</vt:lpstr>
      <vt:lpstr>Replacing while with [while]k</vt:lpstr>
      <vt:lpstr>Replacing while with whilek</vt:lpstr>
      <vt:lpstr>Verification of OO programs</vt:lpstr>
      <vt:lpstr>Local variable</vt:lpstr>
      <vt:lpstr>Simultant assignment</vt:lpstr>
      <vt:lpstr>Program and program call</vt:lpstr>
      <vt:lpstr>Encoding program call</vt:lpstr>
      <vt:lpstr>Black-box call</vt:lpstr>
      <vt:lpstr>Arrays</vt:lpstr>
      <vt:lpstr>Array assignments trigger cases</vt:lpstr>
      <vt:lpstr>Array assignments trigger cases</vt:lpstr>
      <vt:lpstr>Objects</vt:lpstr>
      <vt:lpstr>Methods</vt:lpstr>
      <vt:lpstr>Exception</vt:lpstr>
      <vt:lpstr>Approach 1</vt:lpstr>
      <vt:lpstr>Approach 1</vt:lpstr>
      <vt:lpstr>Assignments and guards</vt:lpstr>
      <vt:lpstr>Assignments and guards</vt:lpstr>
      <vt:lpstr>Exception handler</vt:lpstr>
      <vt:lpstr>Approach 2</vt:lpstr>
      <vt:lpstr>exception</vt:lpstr>
      <vt:lpstr>Summary</vt:lpstr>
    </vt:vector>
  </TitlesOfParts>
  <Company>Universiteit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on Program Verification</dc:title>
  <dc:creator>wish</dc:creator>
  <cp:lastModifiedBy>Prasetya, S.W.B. (Wishnu)</cp:lastModifiedBy>
  <cp:revision>616</cp:revision>
  <cp:lastPrinted>2016-02-16T15:13:41Z</cp:lastPrinted>
  <dcterms:created xsi:type="dcterms:W3CDTF">2002-05-10T11:36:29Z</dcterms:created>
  <dcterms:modified xsi:type="dcterms:W3CDTF">2025-08-28T11:05:08Z</dcterms:modified>
</cp:coreProperties>
</file>