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4" r:id="rId1"/>
  </p:sldMasterIdLst>
  <p:notesMasterIdLst>
    <p:notesMasterId r:id="rId61"/>
  </p:notesMasterIdLst>
  <p:sldIdLst>
    <p:sldId id="256" r:id="rId2"/>
    <p:sldId id="257" r:id="rId3"/>
    <p:sldId id="267" r:id="rId4"/>
    <p:sldId id="394" r:id="rId5"/>
    <p:sldId id="395" r:id="rId6"/>
    <p:sldId id="396" r:id="rId7"/>
    <p:sldId id="399" r:id="rId8"/>
    <p:sldId id="397" r:id="rId9"/>
    <p:sldId id="398" r:id="rId10"/>
    <p:sldId id="372" r:id="rId11"/>
    <p:sldId id="316" r:id="rId12"/>
    <p:sldId id="384" r:id="rId13"/>
    <p:sldId id="318" r:id="rId14"/>
    <p:sldId id="400" r:id="rId15"/>
    <p:sldId id="324" r:id="rId16"/>
    <p:sldId id="274" r:id="rId17"/>
    <p:sldId id="271" r:id="rId18"/>
    <p:sldId id="326" r:id="rId19"/>
    <p:sldId id="323" r:id="rId20"/>
    <p:sldId id="376" r:id="rId21"/>
    <p:sldId id="327" r:id="rId22"/>
    <p:sldId id="328" r:id="rId23"/>
    <p:sldId id="375" r:id="rId24"/>
    <p:sldId id="329" r:id="rId25"/>
    <p:sldId id="336" r:id="rId26"/>
    <p:sldId id="338" r:id="rId27"/>
    <p:sldId id="280" r:id="rId28"/>
    <p:sldId id="341" r:id="rId29"/>
    <p:sldId id="345" r:id="rId30"/>
    <p:sldId id="346" r:id="rId31"/>
    <p:sldId id="362" r:id="rId32"/>
    <p:sldId id="348" r:id="rId33"/>
    <p:sldId id="363" r:id="rId34"/>
    <p:sldId id="347" r:id="rId35"/>
    <p:sldId id="377" r:id="rId36"/>
    <p:sldId id="364" r:id="rId37"/>
    <p:sldId id="349" r:id="rId38"/>
    <p:sldId id="383" r:id="rId39"/>
    <p:sldId id="351" r:id="rId40"/>
    <p:sldId id="353" r:id="rId41"/>
    <p:sldId id="385" r:id="rId42"/>
    <p:sldId id="354" r:id="rId43"/>
    <p:sldId id="356" r:id="rId44"/>
    <p:sldId id="357" r:id="rId45"/>
    <p:sldId id="378" r:id="rId46"/>
    <p:sldId id="382" r:id="rId47"/>
    <p:sldId id="386" r:id="rId48"/>
    <p:sldId id="379" r:id="rId49"/>
    <p:sldId id="360" r:id="rId50"/>
    <p:sldId id="365" r:id="rId51"/>
    <p:sldId id="391" r:id="rId52"/>
    <p:sldId id="406" r:id="rId53"/>
    <p:sldId id="404" r:id="rId54"/>
    <p:sldId id="403" r:id="rId55"/>
    <p:sldId id="407" r:id="rId56"/>
    <p:sldId id="405" r:id="rId57"/>
    <p:sldId id="266" r:id="rId58"/>
    <p:sldId id="402" r:id="rId59"/>
    <p:sldId id="370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CCECFF"/>
    <a:srgbClr val="0000CC"/>
    <a:srgbClr val="66CCFF"/>
    <a:srgbClr val="6699FF"/>
    <a:srgbClr val="3399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7" autoAdjust="0"/>
    <p:restoredTop sz="79661" autoAdjust="0"/>
  </p:normalViewPr>
  <p:slideViewPr>
    <p:cSldViewPr snapToGrid="0">
      <p:cViewPr>
        <p:scale>
          <a:sx n="120" d="100"/>
          <a:sy n="120" d="100"/>
        </p:scale>
        <p:origin x="123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7024"/>
    </p:cViewPr>
  </p:sorterViewPr>
  <p:notesViewPr>
    <p:cSldViewPr snapToGrid="0">
      <p:cViewPr varScale="1">
        <p:scale>
          <a:sx n="68" d="100"/>
          <a:sy n="68" d="100"/>
        </p:scale>
        <p:origin x="-138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4FD2488-61E9-4305-95A4-37BD235A2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08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51044-F1CF-401C-B2E3-F7F6E297A5E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8632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3"/>
            <a:endParaRPr lang="nl-NL"/>
          </a:p>
        </p:txBody>
      </p:sp>
      <p:sp>
        <p:nvSpPr>
          <p:cNvPr id="7885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7973D-9A8D-405D-BDB0-672357A4B81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1A91C0-64C8-4BEA-B5B1-F992256B9E1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766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B0C43-A9C1-45E5-9F7C-5BB7E185D10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2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7B6D4-58F2-4A3C-AE3F-EC86997EBEC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0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8397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9C13D-1199-4BF1-AA12-CCD94936A7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68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8499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66D7C-C46D-4E58-8AA2-F31A603353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8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8602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6135D9-A281-4DB0-AA58-FFBB233A22F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2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r>
              <a:rPr lang="en-US"/>
              <a:t>“Weak until” aka “W” aka “unless” :</a:t>
            </a:r>
            <a:br>
              <a:rPr lang="en-US"/>
            </a:br>
            <a:br>
              <a:rPr lang="en-US"/>
            </a:br>
            <a:r>
              <a:rPr lang="en-US"/>
              <a:t>   f </a:t>
            </a:r>
            <a:r>
              <a:rPr lang="en-US" u="sng"/>
              <a:t>unless</a:t>
            </a:r>
            <a:r>
              <a:rPr lang="en-US"/>
              <a:t> g    =     f  </a:t>
            </a:r>
            <a:r>
              <a:rPr lang="en-US" u="sng"/>
              <a:t>until</a:t>
            </a:r>
            <a:r>
              <a:rPr lang="en-US"/>
              <a:t> g  \/   [] g </a:t>
            </a:r>
          </a:p>
          <a:p>
            <a:pPr>
              <a:buFontTx/>
              <a:buChar char="•"/>
            </a:pPr>
            <a:endParaRPr lang="en-US"/>
          </a:p>
          <a:p>
            <a:pPr>
              <a:buFontTx/>
              <a:buChar char="•"/>
            </a:pPr>
            <a:r>
              <a:rPr lang="en-US"/>
              <a:t> until and release (aka “R”) can also be defined in terms of unless:</a:t>
            </a:r>
            <a:br>
              <a:rPr lang="nl-NL"/>
            </a:br>
            <a:br>
              <a:rPr lang="nl-NL"/>
            </a:br>
            <a:r>
              <a:rPr lang="nl-NL"/>
              <a:t>    f  releases  g   =    g unless f /</a:t>
            </a:r>
            <a:r>
              <a:rPr lang="en-US"/>
              <a:t>\ g     (g holds forever, or it is released by f; at the point of release both must hold)</a:t>
            </a:r>
            <a:br>
              <a:rPr lang="en-US"/>
            </a:br>
            <a:r>
              <a:rPr lang="en-US"/>
              <a:t>    f  until g         =    f  unless g  /\  &lt;&gt;g</a:t>
            </a:r>
            <a:endParaRPr lang="nl-NL"/>
          </a:p>
          <a:p>
            <a:endParaRPr lang="nl-NL"/>
          </a:p>
        </p:txBody>
      </p:sp>
      <p:sp>
        <p:nvSpPr>
          <p:cNvPr id="8806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9A49F-6E31-4B13-BF0C-525958E1C8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1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Char char="•"/>
            </a:pPr>
            <a:endParaRPr lang="nl-NL"/>
          </a:p>
        </p:txBody>
      </p:sp>
      <p:sp>
        <p:nvSpPr>
          <p:cNvPr id="8704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FDDC4F-1414-42AB-9905-FD1E937D6BD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7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simplify</a:t>
            </a:r>
            <a:r>
              <a:rPr lang="nl-NL" dirty="0"/>
              <a:t> </a:t>
            </a:r>
            <a:r>
              <a:rPr lang="nl-NL" dirty="0" err="1"/>
              <a:t>expressing</a:t>
            </a:r>
            <a:r>
              <a:rPr lang="nl-NL" dirty="0"/>
              <a:t> </a:t>
            </a:r>
            <a:r>
              <a:rPr lang="nl-NL" dirty="0" err="1"/>
              <a:t>certain</a:t>
            </a:r>
            <a:r>
              <a:rPr lang="nl-NL" baseline="0" dirty="0"/>
              <a:t> </a:t>
            </a:r>
            <a:r>
              <a:rPr lang="nl-NL" baseline="0" dirty="0" err="1"/>
              <a:t>properties</a:t>
            </a:r>
            <a:br>
              <a:rPr lang="nl-NL" baseline="0" dirty="0"/>
            </a:br>
            <a:r>
              <a:rPr lang="nl-NL" baseline="0" dirty="0"/>
              <a:t>* </a:t>
            </a:r>
            <a:r>
              <a:rPr lang="nl-NL" dirty="0"/>
              <a:t>LTL </a:t>
            </a:r>
            <a:r>
              <a:rPr lang="nl-NL" dirty="0" err="1"/>
              <a:t>with</a:t>
            </a:r>
            <a:r>
              <a:rPr lang="nl-NL" baseline="0" dirty="0"/>
              <a:t> past </a:t>
            </a:r>
            <a:r>
              <a:rPr lang="nl-NL" baseline="0" dirty="0" err="1"/>
              <a:t>formulas</a:t>
            </a:r>
            <a:r>
              <a:rPr lang="nl-NL" baseline="0" dirty="0"/>
              <a:t> </a:t>
            </a:r>
            <a:r>
              <a:rPr lang="nl-NL" baseline="0" dirty="0" err="1"/>
              <a:t>can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expressed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standard LTL [</a:t>
            </a:r>
            <a:r>
              <a:rPr lang="nl-NL" baseline="0" dirty="0" err="1"/>
              <a:t>Princp</a:t>
            </a:r>
            <a:r>
              <a:rPr lang="nl-NL" baseline="0" dirty="0"/>
              <a:t>. of MC, </a:t>
            </a:r>
            <a:r>
              <a:rPr lang="nl-NL" baseline="0" dirty="0" err="1"/>
              <a:t>Baier</a:t>
            </a:r>
            <a:r>
              <a:rPr lang="nl-NL" baseline="0" dirty="0"/>
              <a:t> – Katoen]</a:t>
            </a:r>
          </a:p>
          <a:p>
            <a:pPr marL="171450" indent="-171450">
              <a:buFont typeface="Arial" charset="0"/>
              <a:buChar char="•"/>
            </a:pPr>
            <a:endParaRPr lang="nl-NL" baseline="0" dirty="0"/>
          </a:p>
          <a:p>
            <a:pPr marL="171450" indent="-171450">
              <a:buFont typeface="Arial" charset="0"/>
              <a:buChar char="•"/>
            </a:pPr>
            <a:endParaRPr lang="nl-NL" dirty="0"/>
          </a:p>
        </p:txBody>
      </p:sp>
      <p:sp>
        <p:nvSpPr>
          <p:cNvPr id="8909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94E9D-BF03-4354-ABDA-24E32E6484D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58C02-FF98-43E4-BE66-30995B1300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1372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But temporal property must hold on </a:t>
            </a:r>
            <a:r>
              <a:rPr lang="en-US" u="sng" dirty="0">
                <a:latin typeface="Arial" charset="0"/>
                <a:cs typeface="Arial" charset="0"/>
              </a:rPr>
              <a:t>all</a:t>
            </a:r>
            <a:r>
              <a:rPr lang="en-US" dirty="0">
                <a:latin typeface="Arial" charset="0"/>
                <a:cs typeface="Arial" charset="0"/>
              </a:rPr>
              <a:t> executions of M !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** </a:t>
            </a:r>
            <a:r>
              <a:rPr lang="en-US" sz="2000" dirty="0">
                <a:latin typeface="Arial" charset="0"/>
                <a:cs typeface="Arial" charset="0"/>
              </a:rPr>
              <a:t>perhaps infinitely many executions.</a:t>
            </a:r>
          </a:p>
          <a:p>
            <a:pPr lvl="1"/>
            <a:endParaRPr lang="en-US" sz="2000" dirty="0">
              <a:latin typeface="Arial" charset="0"/>
              <a:cs typeface="Arial" charset="0"/>
            </a:endParaRPr>
          </a:p>
          <a:p>
            <a:pPr lvl="1"/>
            <a:r>
              <a:rPr lang="en-US" sz="2000" dirty="0">
                <a:latin typeface="Arial" charset="0"/>
                <a:cs typeface="Arial" charset="0"/>
                <a:sym typeface="Symbol" pitchFamily="18" charset="2"/>
              </a:rPr>
              <a:t>** some executions may be infinite.</a:t>
            </a:r>
            <a:endParaRPr lang="en-US" sz="2000" dirty="0">
              <a:latin typeface="Arial" charset="0"/>
              <a:cs typeface="Arial" charset="0"/>
            </a:endParaRPr>
          </a:p>
          <a:p>
            <a:endParaRPr lang="nl-NL" dirty="0"/>
          </a:p>
        </p:txBody>
      </p:sp>
      <p:sp>
        <p:nvSpPr>
          <p:cNvPr id="9011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85348-7A3F-4C4B-8204-7561305CE50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3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911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2BF3A5-1D96-4D4F-9500-7E3FBF2FD08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4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851DF5-B5B6-4B58-AF40-2876301197B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258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9318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BDE57-088E-484E-A5AE-5BABD419A94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03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942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87A10-9D43-45AB-87BB-F50E2DF1AF9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8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We will also write p,q </a:t>
            </a:r>
            <a:r>
              <a:rPr lang="en-US">
                <a:sym typeface="Symbol" pitchFamily="18" charset="2"/>
              </a:rPr>
              <a:t>  to mean all subsets of  that do </a:t>
            </a:r>
            <a:r>
              <a:rPr lang="en-US" u="sng">
                <a:sym typeface="Symbol" pitchFamily="18" charset="2"/>
              </a:rPr>
              <a:t>not</a:t>
            </a:r>
            <a:r>
              <a:rPr lang="en-US">
                <a:sym typeface="Symbol" pitchFamily="18" charset="2"/>
              </a:rPr>
              <a:t> contain both p and q.  Similarly we define p,q  .</a:t>
            </a:r>
            <a:endParaRPr lang="nl-NL"/>
          </a:p>
        </p:txBody>
      </p:sp>
      <p:sp>
        <p:nvSpPr>
          <p:cNvPr id="9523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9A4E9E-D1F3-4B67-86F8-09D73FBDAC6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33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9626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D1FDD3-9BC7-40AB-A70E-098DDEC92EE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47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9728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A68318-C132-4604-A687-6DD865616B7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4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(p U q)          =   p/\q  </a:t>
            </a:r>
            <a:r>
              <a:rPr lang="en-US" b="1" dirty="0">
                <a:latin typeface="Arial" charset="0"/>
                <a:cs typeface="Arial" charset="0"/>
                <a:sym typeface="Symbol" pitchFamily="18" charset="2"/>
              </a:rPr>
              <a:t>W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p /\ q</a:t>
            </a:r>
          </a:p>
          <a:p>
            <a:endParaRPr lang="nl-NL" dirty="0"/>
          </a:p>
          <a:p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equivalent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q  </a:t>
            </a:r>
            <a:r>
              <a:rPr lang="en-US" b="1" dirty="0">
                <a:latin typeface="Arial" charset="0"/>
                <a:cs typeface="Arial" charset="0"/>
                <a:sym typeface="Symbol" pitchFamily="18" charset="2"/>
              </a:rPr>
              <a:t>W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p /\ q</a:t>
            </a:r>
          </a:p>
          <a:p>
            <a:br>
              <a:rPr lang="nl-NL" dirty="0"/>
            </a:br>
            <a:r>
              <a:rPr lang="nl-NL" dirty="0" err="1"/>
              <a:t>Either</a:t>
            </a:r>
            <a:r>
              <a:rPr lang="nl-NL" dirty="0"/>
              <a:t> q never </a:t>
            </a:r>
            <a:r>
              <a:rPr lang="nl-NL" dirty="0" err="1"/>
              <a:t>holds</a:t>
            </a:r>
            <a:r>
              <a:rPr lang="nl-NL" dirty="0"/>
              <a:t>; or p </a:t>
            </a:r>
            <a:r>
              <a:rPr lang="nl-NL" dirty="0" err="1"/>
              <a:t>becomes</a:t>
            </a:r>
            <a:r>
              <a:rPr lang="nl-NL" dirty="0"/>
              <a:t> </a:t>
            </a:r>
            <a:r>
              <a:rPr lang="nl-NL" dirty="0" err="1"/>
              <a:t>false</a:t>
            </a:r>
            <a:r>
              <a:rPr lang="nl-NL" dirty="0"/>
              <a:t>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early</a:t>
            </a:r>
            <a:r>
              <a:rPr lang="nl-NL" dirty="0"/>
              <a:t> (without setting q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>)</a:t>
            </a:r>
          </a:p>
        </p:txBody>
      </p:sp>
      <p:sp>
        <p:nvSpPr>
          <p:cNvPr id="9830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36AAB-8E9D-4BF2-AEA8-9992888C182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65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9933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28A700-4857-448C-B8A1-7D72A2A1360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5AC476-526F-426F-8C72-9702DE6B1F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8428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 dirty="0"/>
              <a:t>(p U q) U r   </a:t>
            </a:r>
            <a:r>
              <a:rPr lang="nl-NL" dirty="0" err="1"/>
              <a:t>convert</a:t>
            </a:r>
            <a:r>
              <a:rPr lang="nl-NL" dirty="0"/>
              <a:t> </a:t>
            </a:r>
            <a:r>
              <a:rPr lang="nl-NL" dirty="0" err="1"/>
              <a:t>to</a:t>
            </a:r>
            <a:endParaRPr lang="nl-NL" dirty="0"/>
          </a:p>
          <a:p>
            <a:r>
              <a:rPr lang="nl-NL" dirty="0"/>
              <a:t>   * r, or</a:t>
            </a:r>
          </a:p>
          <a:p>
            <a:r>
              <a:rPr lang="nl-NL" dirty="0"/>
              <a:t>   * (p \/ q)  U  (q /\  </a:t>
            </a:r>
            <a:r>
              <a:rPr lang="nl-NL" dirty="0" err="1"/>
              <a:t>Xr</a:t>
            </a:r>
            <a:r>
              <a:rPr lang="nl-NL" dirty="0"/>
              <a:t>)</a:t>
            </a:r>
          </a:p>
          <a:p>
            <a:r>
              <a:rPr lang="nl-NL" dirty="0"/>
              <a:t>  *  (p \/ q)  U  (p /\ ~q /\ X(r /\ (p U q)))</a:t>
            </a:r>
          </a:p>
        </p:txBody>
      </p:sp>
      <p:sp>
        <p:nvSpPr>
          <p:cNvPr id="10035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EC075-D3C7-48C8-805B-4AC612B0E8B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9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18534A-07C0-4C7F-B817-0AFFA413F30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027201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10240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0C89C-0291-496B-A898-C39B039F48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0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/>
          </a:p>
        </p:txBody>
      </p:sp>
      <p:sp>
        <p:nvSpPr>
          <p:cNvPr id="1034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6B9EA1-B225-4913-A847-E6C9DA61B5E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1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10445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F49A9-162C-4A8C-93B4-95768DEB56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42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10547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A2BF66-92EA-4A31-BF60-2D9EEA6A12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9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68AE87-7159-4328-B518-3F9E216D800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3221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F5079-B626-426E-9B91-F239217B839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476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F41B37-5C23-4400-8EE0-1E71919A8AE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28478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10957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75E6E3-E3CB-4183-9A9A-5B81E30AF77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4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7168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01D911-53A3-45F9-AB46-EE2081ECF8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187A0-0462-4F52-96CD-25011BA9EAE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6826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11162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52362-626B-4747-986E-E85F353D8BC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93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11264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B5E4C-1876-45A5-8FB0-B5A5E2A52F8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18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11366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DC71E3-D10D-4176-BF66-FE742F89A65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41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11571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7D9633-90A4-49FE-AC26-522C655D96C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42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FD2488-61E9-4305-95A4-37BD235A24E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87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25DDB0-FBFB-4841-A524-4E89D475E17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897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FD2488-61E9-4305-95A4-37BD235A24E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9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12186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7965FE-102D-40CE-91B4-444ED1FFE38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5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/>
              <a:t>Single initial state to make the discussion simpler; more generally we may want to allow multiple initial states.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7475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C0B06-DFA4-484A-8B70-E8DD1C4AA5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7373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AA3CB-8A9D-49CB-91DE-D5685D84EA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nl-NL"/>
              <a:t>Single initial state to make the discussion simpler; more generally we may want to allow multiple initial states.</a:t>
            </a:r>
          </a:p>
          <a:p>
            <a:endParaRPr lang="nl-NL"/>
          </a:p>
          <a:p>
            <a:endParaRPr lang="nl-NL"/>
          </a:p>
        </p:txBody>
      </p:sp>
      <p:sp>
        <p:nvSpPr>
          <p:cNvPr id="7475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7C0B06-DFA4-484A-8B70-E8DD1C4AA5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97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5C1CB5-14E7-447F-9883-B7519C145FB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/>
          </a:p>
        </p:txBody>
      </p:sp>
      <p:sp>
        <p:nvSpPr>
          <p:cNvPr id="7373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AA3CB-8A9D-49CB-91DE-D5685D84EA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8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C4CA56-C03E-4613-88A3-B863F5F84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1E466-1798-417B-A5DD-79CCCD0E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09D1D-F7A3-4E67-A1DF-D0D5CF121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BBBAB-F59C-4A09-A6DF-04136A5C2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352C6-3F6C-4081-BBF3-65397A258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815B9-0657-4328-8BE1-9E1CCBDAA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6884D-3647-4ADE-B27E-4B491178F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73CD9-9423-4A8F-BB8E-CEB46F5373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0415D-321F-4C24-BBA5-E175192BB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68597-DD82-4CA9-910C-6C7FDDD3B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60F4F-F97C-48F8-AC73-D41451854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6D5AE7A-B09C-482F-AF01-22E7254EE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31" r:id="rId4"/>
    <p:sldLayoutId id="2147484532" r:id="rId5"/>
    <p:sldLayoutId id="2147484533" r:id="rId6"/>
    <p:sldLayoutId id="2147484534" r:id="rId7"/>
    <p:sldLayoutId id="2147484540" r:id="rId8"/>
    <p:sldLayoutId id="2147484541" r:id="rId9"/>
    <p:sldLayoutId id="2147484535" r:id="rId10"/>
    <p:sldLayoutId id="214748453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shnu@cs.uu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3113" y="3951288"/>
            <a:ext cx="6400800" cy="21399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2400" dirty="0" err="1"/>
              <a:t>Wishnu</a:t>
            </a:r>
            <a:r>
              <a:rPr lang="en-US" sz="2400" dirty="0"/>
              <a:t> </a:t>
            </a:r>
            <a:r>
              <a:rPr lang="en-US" sz="2400" dirty="0" err="1"/>
              <a:t>Prasetya</a:t>
            </a:r>
            <a:r>
              <a:rPr lang="en-US" sz="2400" dirty="0"/>
              <a:t>	</a:t>
            </a:r>
            <a:r>
              <a:rPr lang="en-US" sz="1800" dirty="0"/>
              <a:t>	</a:t>
            </a:r>
          </a:p>
          <a:p>
            <a:pPr algn="l" eaLnBrk="1" hangingPunct="1">
              <a:lnSpc>
                <a:spcPct val="80000"/>
              </a:lnSpc>
            </a:pPr>
            <a:endParaRPr lang="en-US" sz="1800" dirty="0">
              <a:hlinkClick r:id="rId3"/>
            </a:endParaRPr>
          </a:p>
          <a:p>
            <a:pPr algn="l" eaLnBrk="1" hangingPunct="1">
              <a:lnSpc>
                <a:spcPct val="80000"/>
              </a:lnSpc>
            </a:pPr>
            <a:endParaRPr lang="en-US" sz="1800" dirty="0">
              <a:hlinkClick r:id="rId3"/>
            </a:endParaRPr>
          </a:p>
          <a:p>
            <a:pPr algn="l" eaLnBrk="1" hangingPunct="1">
              <a:lnSpc>
                <a:spcPct val="80000"/>
              </a:lnSpc>
            </a:pPr>
            <a:endParaRPr lang="en-US" sz="1800" dirty="0">
              <a:hlinkClick r:id="rId3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600" dirty="0">
                <a:hlinkClick r:id="rId3"/>
              </a:rPr>
              <a:t>wishnu@cs.uu.nl</a:t>
            </a:r>
            <a:endParaRPr lang="en-US" sz="1600" dirty="0"/>
          </a:p>
          <a:p>
            <a:pPr algn="l" eaLnBrk="1" hangingPunct="1">
              <a:lnSpc>
                <a:spcPct val="80000"/>
              </a:lnSpc>
            </a:pPr>
            <a:r>
              <a:rPr lang="en-US" sz="1600" dirty="0" err="1">
                <a:solidFill>
                  <a:schemeClr val="accent2"/>
                </a:solidFill>
              </a:rPr>
              <a:t>www.cs.uu.nl</a:t>
            </a:r>
            <a:r>
              <a:rPr lang="en-US" sz="1600" dirty="0">
                <a:solidFill>
                  <a:schemeClr val="accent2"/>
                </a:solidFill>
              </a:rPr>
              <a:t>/docs/</a:t>
            </a:r>
            <a:r>
              <a:rPr lang="en-US" sz="1600" dirty="0" err="1">
                <a:solidFill>
                  <a:schemeClr val="accent2"/>
                </a:solidFill>
              </a:rPr>
              <a:t>vakken</a:t>
            </a:r>
            <a:r>
              <a:rPr lang="en-US" sz="1600" dirty="0">
                <a:solidFill>
                  <a:schemeClr val="accent2"/>
                </a:solidFill>
              </a:rPr>
              <a:t>/</a:t>
            </a:r>
            <a:r>
              <a:rPr lang="en-US" sz="1600" dirty="0" err="1">
                <a:solidFill>
                  <a:schemeClr val="accent2"/>
                </a:solidFill>
              </a:rPr>
              <a:t>pv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01775"/>
            <a:ext cx="7772400" cy="1560513"/>
          </a:xfrm>
        </p:spPr>
        <p:txBody>
          <a:bodyPr/>
          <a:lstStyle/>
          <a:p>
            <a:pPr eaLnBrk="1" hangingPunct="1"/>
            <a:r>
              <a:rPr sz="3600" dirty="0"/>
              <a:t>LTL  Model Checking</a:t>
            </a:r>
            <a:br>
              <a:rPr lang="en-US" sz="3600" dirty="0"/>
            </a:br>
            <a:r>
              <a:rPr lang="en-US" sz="2400" dirty="0"/>
              <a:t>(Ch. 4 LN)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 err="1">
                <a:cs typeface="Arial" charset="0"/>
              </a:rPr>
              <a:t>Let’s</a:t>
            </a:r>
            <a:r>
              <a:rPr lang="nl-NL" dirty="0">
                <a:cs typeface="Arial" charset="0"/>
              </a:rPr>
              <a:t> </a:t>
            </a:r>
            <a:r>
              <a:rPr lang="nl-NL" dirty="0" err="1">
                <a:cs typeface="Arial" charset="0"/>
              </a:rPr>
              <a:t>add</a:t>
            </a:r>
            <a:r>
              <a:rPr lang="nl-NL" dirty="0">
                <a:cs typeface="Arial" charset="0"/>
              </a:rPr>
              <a:t> </a:t>
            </a:r>
            <a:r>
              <a:rPr lang="nl-NL" dirty="0" err="1">
                <a:cs typeface="Arial" charset="0"/>
              </a:rPr>
              <a:t>labels</a:t>
            </a:r>
            <a:endParaRPr lang="nl-NL" dirty="0">
              <a:cs typeface="Arial" charset="0"/>
            </a:endParaRPr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1A843-FA01-4B34-ACAC-693124F2D64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727445" y="1623676"/>
            <a:ext cx="491331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 err="1">
                <a:cs typeface="Arial" pitchFamily="34" charset="0"/>
              </a:rPr>
              <a:t>Consider</a:t>
            </a:r>
            <a:r>
              <a:rPr lang="nl-NL" dirty="0">
                <a:cs typeface="Arial" pitchFamily="34" charset="0"/>
              </a:rPr>
              <a:t> these set of “</a:t>
            </a:r>
            <a:r>
              <a:rPr lang="nl-NL" dirty="0" err="1">
                <a:cs typeface="Arial" pitchFamily="34" charset="0"/>
              </a:rPr>
              <a:t>labels</a:t>
            </a:r>
            <a:r>
              <a:rPr lang="nl-NL" dirty="0">
                <a:cs typeface="Arial" pitchFamily="34" charset="0"/>
              </a:rPr>
              <a:t>”, </a:t>
            </a:r>
            <a:r>
              <a:rPr lang="nl-NL" i="1" dirty="0">
                <a:solidFill>
                  <a:srgbClr val="C00000"/>
                </a:solidFill>
                <a:cs typeface="Arial" pitchFamily="34" charset="0"/>
              </a:rPr>
              <a:t>Prop</a:t>
            </a:r>
            <a:r>
              <a:rPr lang="nl-NL" dirty="0">
                <a:cs typeface="Arial" pitchFamily="34" charset="0"/>
              </a:rPr>
              <a:t> = { isOdd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,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&gt;0 }. The </a:t>
            </a:r>
            <a:r>
              <a:rPr lang="nl-NL" dirty="0" err="1">
                <a:cs typeface="Arial" pitchFamily="34" charset="0"/>
              </a:rPr>
              <a:t>labeling</a:t>
            </a:r>
            <a:r>
              <a:rPr lang="nl-NL" dirty="0">
                <a:cs typeface="Arial" pitchFamily="34" charset="0"/>
              </a:rPr>
              <a:t> is </a:t>
            </a:r>
            <a:r>
              <a:rPr lang="nl-NL" dirty="0" err="1">
                <a:cs typeface="Arial" pitchFamily="34" charset="0"/>
              </a:rPr>
              <a:t>describe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dirty="0" err="1">
                <a:cs typeface="Arial" pitchFamily="34" charset="0"/>
              </a:rPr>
              <a:t>by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dirty="0" err="1">
                <a:cs typeface="Arial" pitchFamily="34" charset="0"/>
              </a:rPr>
              <a:t>this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dirty="0" err="1">
                <a:cs typeface="Arial" pitchFamily="34" charset="0"/>
              </a:rPr>
              <a:t>function</a:t>
            </a:r>
            <a:r>
              <a:rPr lang="nl-NL" dirty="0">
                <a:cs typeface="Arial" pitchFamily="34" charset="0"/>
              </a:rPr>
              <a:t> V:</a:t>
            </a:r>
            <a:br>
              <a:rPr lang="nl-NL" dirty="0">
                <a:cs typeface="Arial" pitchFamily="34" charset="0"/>
              </a:rPr>
            </a:br>
            <a:br>
              <a:rPr lang="nl-NL" dirty="0">
                <a:cs typeface="Arial" pitchFamily="34" charset="0"/>
              </a:rPr>
            </a:br>
            <a:r>
              <a:rPr lang="nl-NL" dirty="0">
                <a:cs typeface="Arial" pitchFamily="34" charset="0"/>
              </a:rPr>
              <a:t>    </a:t>
            </a:r>
            <a:r>
              <a:rPr lang="nl-NL" b="1" i="1" dirty="0">
                <a:cs typeface="Arial" pitchFamily="34" charset="0"/>
              </a:rPr>
              <a:t>V</a:t>
            </a:r>
            <a:r>
              <a:rPr lang="nl-NL" dirty="0">
                <a:cs typeface="Arial" pitchFamily="34" charset="0"/>
              </a:rPr>
              <a:t>(0)   =   { isOdd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 }</a:t>
            </a:r>
            <a:br>
              <a:rPr lang="nl-NL" dirty="0">
                <a:cs typeface="Arial" pitchFamily="34" charset="0"/>
              </a:rPr>
            </a:br>
            <a:r>
              <a:rPr lang="nl-NL" dirty="0">
                <a:cs typeface="Arial" pitchFamily="34" charset="0"/>
              </a:rPr>
              <a:t>    </a:t>
            </a:r>
            <a:r>
              <a:rPr lang="nl-NL" b="1" i="1" dirty="0">
                <a:cs typeface="Arial" pitchFamily="34" charset="0"/>
              </a:rPr>
              <a:t>V</a:t>
            </a:r>
            <a:r>
              <a:rPr lang="nl-NL" dirty="0">
                <a:cs typeface="Arial" pitchFamily="34" charset="0"/>
              </a:rPr>
              <a:t> (1)  =   { isOdd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, 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&gt;0 }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23975" y="2327276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362074" y="3341688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27" name="Curved Connector 8"/>
          <p:cNvCxnSpPr>
            <a:endCxn id="25" idx="0"/>
          </p:cNvCxnSpPr>
          <p:nvPr/>
        </p:nvCxnSpPr>
        <p:spPr>
          <a:xfrm rot="10800000">
            <a:off x="1675608" y="2327276"/>
            <a:ext cx="351631" cy="296862"/>
          </a:xfrm>
          <a:prstGeom prst="curvedConnector4">
            <a:avLst>
              <a:gd name="adj1" fmla="val -103386"/>
              <a:gd name="adj2" fmla="val 247593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>
            <a:off x="1675607" y="2921001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8"/>
          <p:cNvCxnSpPr>
            <a:endCxn id="26" idx="2"/>
          </p:cNvCxnSpPr>
          <p:nvPr/>
        </p:nvCxnSpPr>
        <p:spPr>
          <a:xfrm rot="10800000" flipV="1">
            <a:off x="1690688" y="3638551"/>
            <a:ext cx="328613" cy="296862"/>
          </a:xfrm>
          <a:prstGeom prst="curvedConnector4">
            <a:avLst>
              <a:gd name="adj1" fmla="val -110144"/>
              <a:gd name="adj2" fmla="val 247594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38228" y="2271716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0849" y="4667250"/>
            <a:ext cx="3276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 far, the only things we know about the states is that they differ from each other. Let’s extend the available information with propositions.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3850" y="4000500"/>
            <a:ext cx="8267700" cy="7810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Kripke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1788" y="1362075"/>
            <a:ext cx="8634412" cy="526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finite automaton (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Prop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)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i="1" dirty="0"/>
              <a:t>S</a:t>
            </a:r>
            <a:r>
              <a:rPr lang="en-US" dirty="0"/>
              <a:t> : the set of possible states, with </a:t>
            </a:r>
            <a:r>
              <a:rPr lang="en-US" i="1" dirty="0"/>
              <a:t>s</a:t>
            </a:r>
            <a:r>
              <a:rPr lang="en-US" i="1" baseline="-25000" dirty="0"/>
              <a:t>0</a:t>
            </a:r>
            <a:r>
              <a:rPr lang="en-US" dirty="0"/>
              <a:t> the initial state.</a:t>
            </a:r>
          </a:p>
          <a:p>
            <a:pPr lvl="1" eaLnBrk="1" hangingPunct="1">
              <a:defRPr/>
            </a:pPr>
            <a:r>
              <a:rPr lang="en-US" i="1" dirty="0"/>
              <a:t>R</a:t>
            </a:r>
            <a:r>
              <a:rPr lang="en-US" dirty="0"/>
              <a:t> : </a:t>
            </a:r>
            <a:r>
              <a:rPr lang="en-US" i="1" dirty="0" err="1"/>
              <a:t>S</a:t>
            </a:r>
            <a:r>
              <a:rPr lang="en-US" dirty="0" err="1">
                <a:sym typeface="Symbol"/>
              </a:rPr>
              <a:t></a:t>
            </a:r>
            <a:r>
              <a:rPr lang="en-US" b="1" dirty="0" err="1">
                <a:sym typeface="Symbol"/>
              </a:rPr>
              <a:t>pow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), </a:t>
            </a:r>
            <a:r>
              <a:rPr lang="en-US" dirty="0"/>
              <a:t>the arrows</a:t>
            </a:r>
          </a:p>
          <a:p>
            <a:pPr lvl="2" eaLnBrk="1" hangingPunct="1">
              <a:defRPr/>
            </a:pPr>
            <a:r>
              <a:rPr lang="en-US" sz="2400" i="1" dirty="0"/>
              <a:t>R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dirty="0"/>
              <a:t>)  is t</a:t>
            </a:r>
            <a:r>
              <a:rPr lang="en-US" sz="2400" dirty="0">
                <a:sym typeface="Wingdings" pitchFamily="2" charset="2"/>
              </a:rPr>
              <a:t>he set of possible next-states</a:t>
            </a:r>
            <a:r>
              <a:rPr lang="en-US" sz="2400" dirty="0"/>
              <a:t> from </a:t>
            </a:r>
            <a:r>
              <a:rPr lang="en-US" sz="2400" i="1" dirty="0"/>
              <a:t>s</a:t>
            </a:r>
          </a:p>
          <a:p>
            <a:pPr lvl="2" eaLnBrk="1" hangingPunct="1">
              <a:defRPr/>
            </a:pPr>
            <a:r>
              <a:rPr lang="en-US" sz="2400" dirty="0"/>
              <a:t>non-deterministic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i="1" dirty="0"/>
              <a:t>Prop</a:t>
            </a:r>
            <a:r>
              <a:rPr lang="en-US" dirty="0"/>
              <a:t> : set of </a:t>
            </a:r>
            <a:r>
              <a:rPr lang="en-US" i="1" dirty="0"/>
              <a:t>atomic</a:t>
            </a:r>
            <a:r>
              <a:rPr lang="en-US" dirty="0"/>
              <a:t> propositions</a:t>
            </a:r>
          </a:p>
          <a:p>
            <a:pPr lvl="2" eaLnBrk="1" hangingPunct="1">
              <a:defRPr/>
            </a:pPr>
            <a:r>
              <a:rPr lang="en-US" sz="2400" dirty="0"/>
              <a:t>abstractly modeling state properties.</a:t>
            </a:r>
          </a:p>
          <a:p>
            <a:pPr lvl="1" eaLnBrk="1" hangingPunct="1">
              <a:defRPr/>
            </a:pPr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i="1" dirty="0" err="1"/>
              <a:t>S</a:t>
            </a:r>
            <a:r>
              <a:rPr lang="en-US" dirty="0" err="1">
                <a:sym typeface="Symbol"/>
              </a:rPr>
              <a:t></a:t>
            </a:r>
            <a:r>
              <a:rPr lang="en-US" b="1" dirty="0" err="1">
                <a:sym typeface="Symbol"/>
              </a:rPr>
              <a:t>pow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Prop</a:t>
            </a:r>
            <a:r>
              <a:rPr lang="en-US" dirty="0">
                <a:sym typeface="Symbol"/>
              </a:rPr>
              <a:t>),</a:t>
            </a:r>
            <a:r>
              <a:rPr lang="en-US" dirty="0"/>
              <a:t> labeling function</a:t>
            </a:r>
          </a:p>
          <a:p>
            <a:pPr lvl="2" eaLnBrk="1" hangingPunct="1">
              <a:defRPr/>
            </a:pPr>
            <a:r>
              <a:rPr lang="en-US" sz="2400" i="1" dirty="0">
                <a:sym typeface="Symbol"/>
              </a:rPr>
              <a:t>a</a:t>
            </a:r>
            <a:r>
              <a:rPr lang="en-US" sz="2400" dirty="0">
                <a:sym typeface="Symbol"/>
              </a:rPr>
              <a:t>  </a:t>
            </a:r>
            <a:r>
              <a:rPr lang="en-US" sz="2400" i="1" dirty="0">
                <a:sym typeface="Symbol"/>
              </a:rPr>
              <a:t>V</a:t>
            </a:r>
            <a:r>
              <a:rPr lang="en-US" sz="2400" dirty="0">
                <a:sym typeface="Symbol"/>
              </a:rPr>
              <a:t>(s)  means a holds in s, else it does </a:t>
            </a:r>
            <a:r>
              <a:rPr lang="en-US" sz="2400" i="1" dirty="0">
                <a:sym typeface="Symbol"/>
              </a:rPr>
              <a:t>not</a:t>
            </a:r>
            <a:r>
              <a:rPr lang="en-US" sz="2400" dirty="0">
                <a:sym typeface="Symbol"/>
              </a:rPr>
              <a:t> hold.</a:t>
            </a:r>
          </a:p>
          <a:p>
            <a:pPr lvl="1" eaLnBrk="1" hangingPunct="1">
              <a:defRPr/>
            </a:pPr>
            <a:r>
              <a:rPr lang="en-US" dirty="0">
                <a:sym typeface="Symbol"/>
              </a:rPr>
              <a:t>No concept of accepting states.</a:t>
            </a:r>
            <a:endParaRPr lang="en-US" sz="2800" dirty="0">
              <a:sym typeface="Symbol"/>
            </a:endParaRPr>
          </a:p>
          <a:p>
            <a:pPr eaLnBrk="1" hangingPunct="1">
              <a:defRPr/>
            </a:pPr>
            <a:endParaRPr lang="en-US" dirty="0">
              <a:sym typeface="Symbol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ECB4C-BDF8-4B5A-BB15-67F9CCB4B39C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en-US" i="1"/>
              <a:t>Prop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en-US" sz="2400" dirty="0"/>
              <a:t>It consists of </a:t>
            </a:r>
            <a:r>
              <a:rPr lang="en-US" sz="2400" i="1" dirty="0"/>
              <a:t>atomic</a:t>
            </a:r>
            <a:r>
              <a:rPr lang="en-US" sz="2400" dirty="0"/>
              <a:t> propositions. </a:t>
            </a:r>
          </a:p>
          <a:p>
            <a:r>
              <a:rPr lang="en-US" sz="2400" dirty="0"/>
              <a:t>We’ll require them to be non-contradictive.  That is, for any subset </a:t>
            </a:r>
            <a:r>
              <a:rPr lang="en-US" sz="2400" i="1" dirty="0"/>
              <a:t>Q</a:t>
            </a:r>
            <a:r>
              <a:rPr lang="en-US" sz="2400" dirty="0"/>
              <a:t> of Prop the conjunction: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3600" dirty="0"/>
              <a:t>/\</a:t>
            </a:r>
            <a:r>
              <a:rPr lang="en-US" sz="2400" i="1" dirty="0"/>
              <a:t>Q</a:t>
            </a:r>
            <a:r>
              <a:rPr lang="en-US" sz="2400" dirty="0"/>
              <a:t>  /\   </a:t>
            </a:r>
            <a:r>
              <a:rPr lang="en-US" sz="3600" dirty="0"/>
              <a:t>/\</a:t>
            </a:r>
            <a:r>
              <a:rPr lang="en-US" sz="2400" dirty="0"/>
              <a:t>{</a:t>
            </a:r>
            <a:r>
              <a:rPr lang="en-US" sz="2400" dirty="0">
                <a:sym typeface="Symbol" pitchFamily="18" charset="2"/>
              </a:rPr>
              <a:t>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 | </a:t>
            </a:r>
            <a:r>
              <a:rPr lang="en-US" sz="2400" i="1" dirty="0">
                <a:sym typeface="Symbol" pitchFamily="18" charset="2"/>
              </a:rPr>
              <a:t>p </a:t>
            </a:r>
            <a:r>
              <a:rPr lang="en-US" sz="2400" dirty="0">
                <a:sym typeface="Symbol" pitchFamily="18" charset="2"/>
              </a:rPr>
              <a:t>∈ Prop/</a:t>
            </a:r>
            <a:r>
              <a:rPr lang="en-US" sz="2400" i="1" dirty="0">
                <a:sym typeface="Symbol" pitchFamily="18" charset="2"/>
              </a:rPr>
              <a:t>Q </a:t>
            </a:r>
            <a:r>
              <a:rPr lang="en-US" sz="2400" dirty="0">
                <a:sym typeface="Symbol" pitchFamily="18" charset="2"/>
              </a:rPr>
              <a:t>} </a:t>
            </a:r>
            <a:br>
              <a:rPr lang="en-US" sz="2400" dirty="0">
                <a:sym typeface="Symbol" pitchFamily="18" charset="2"/>
              </a:rPr>
            </a:b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is satisfiable.</a:t>
            </a:r>
            <a:r>
              <a:rPr lang="en-US" sz="2400" dirty="0"/>
              <a:t> This is the case if they are </a:t>
            </a:r>
            <a:r>
              <a:rPr lang="en-US" sz="2400" i="1" dirty="0"/>
              <a:t>independent</a:t>
            </a:r>
            <a:r>
              <a:rPr lang="en-US" sz="2400" dirty="0"/>
              <a:t> of each other.</a:t>
            </a:r>
          </a:p>
          <a:p>
            <a:r>
              <a:rPr lang="en-US" sz="2400" dirty="0"/>
              <a:t>Else you may get inconsistent labeling.</a:t>
            </a:r>
          </a:p>
          <a:p>
            <a:r>
              <a:rPr lang="en-US" sz="2400" dirty="0"/>
              <a:t>Example:</a:t>
            </a:r>
            <a:endParaRPr lang="nl-NL" sz="2400" dirty="0"/>
          </a:p>
          <a:p>
            <a:pPr lvl="1"/>
            <a:r>
              <a:rPr lang="nl-NL" sz="2200" i="1" dirty="0"/>
              <a:t>Prop</a:t>
            </a:r>
            <a:r>
              <a:rPr lang="nl-NL" sz="2200" dirty="0"/>
              <a:t>  =  { </a:t>
            </a:r>
            <a:r>
              <a:rPr lang="nl-NL" sz="2200" i="1" dirty="0"/>
              <a:t>x</a:t>
            </a:r>
            <a:r>
              <a:rPr lang="nl-NL" sz="2200" dirty="0"/>
              <a:t>&gt;0  , </a:t>
            </a:r>
            <a:r>
              <a:rPr lang="nl-NL" sz="2200" i="1" dirty="0"/>
              <a:t>y</a:t>
            </a:r>
            <a:r>
              <a:rPr lang="nl-NL" sz="2200" dirty="0"/>
              <a:t>&gt;0  }  is ok.</a:t>
            </a:r>
          </a:p>
          <a:p>
            <a:pPr lvl="1"/>
            <a:r>
              <a:rPr lang="nl-NL" sz="2200" i="1" dirty="0"/>
              <a:t>Prop</a:t>
            </a:r>
            <a:r>
              <a:rPr lang="nl-NL" sz="2200" dirty="0"/>
              <a:t>  =  { </a:t>
            </a:r>
            <a:r>
              <a:rPr lang="nl-NL" sz="2200" i="1" dirty="0"/>
              <a:t>x</a:t>
            </a:r>
            <a:r>
              <a:rPr lang="nl-NL" sz="2200" dirty="0"/>
              <a:t>&gt;0 , </a:t>
            </a:r>
            <a:r>
              <a:rPr lang="nl-NL" sz="2200" i="1" dirty="0"/>
              <a:t>x</a:t>
            </a:r>
            <a:r>
              <a:rPr lang="nl-NL" sz="2200" dirty="0"/>
              <a:t>&gt;1 }    is not ok. E.g. the subset { x&gt;1 } is inconsistent.</a:t>
            </a:r>
          </a:p>
          <a:p>
            <a:pPr lvl="1"/>
            <a:endParaRPr lang="nl-NL" sz="2200" dirty="0"/>
          </a:p>
          <a:p>
            <a:pPr>
              <a:buFont typeface="Wingdings 2" pitchFamily="18" charset="2"/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998F0-A61B-4586-BDBE-120420590D4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 dirty="0">
                <a:cs typeface="Arial" charset="0"/>
              </a:rPr>
              <a:t>Execution</a:t>
            </a:r>
          </a:p>
        </p:txBody>
      </p:sp>
      <p:sp>
        <p:nvSpPr>
          <p:cNvPr id="16387" name="Content Placeholder 7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nl-NL" dirty="0">
                <a:cs typeface="Arial" charset="0"/>
                <a:sym typeface="Wingdings" pitchFamily="2" charset="2"/>
              </a:rPr>
              <a:t>An </a:t>
            </a:r>
            <a:r>
              <a:rPr lang="nl-NL" i="1" dirty="0">
                <a:cs typeface="Arial" charset="0"/>
                <a:sym typeface="Wingdings" pitchFamily="2" charset="2"/>
              </a:rPr>
              <a:t>execution</a:t>
            </a:r>
            <a:r>
              <a:rPr lang="nl-NL" dirty="0">
                <a:cs typeface="Arial" charset="0"/>
                <a:sym typeface="Wingdings" pitchFamily="2" charset="2"/>
              </a:rPr>
              <a:t> is a path through </a:t>
            </a:r>
            <a:r>
              <a:rPr lang="nl-NL" dirty="0" err="1">
                <a:cs typeface="Arial" charset="0"/>
                <a:sym typeface="Wingdings" pitchFamily="2" charset="2"/>
              </a:rPr>
              <a:t>your</a:t>
            </a:r>
            <a:r>
              <a:rPr lang="nl-NL" dirty="0">
                <a:cs typeface="Arial" charset="0"/>
                <a:sym typeface="Wingdings" pitchFamily="2" charset="2"/>
              </a:rPr>
              <a:t> </a:t>
            </a:r>
            <a:r>
              <a:rPr lang="nl-NL" dirty="0" err="1">
                <a:cs typeface="Arial" charset="0"/>
                <a:sym typeface="Wingdings" pitchFamily="2" charset="2"/>
              </a:rPr>
              <a:t>automaton</a:t>
            </a:r>
            <a:r>
              <a:rPr lang="nl-NL" dirty="0">
                <a:cs typeface="Arial" charset="0"/>
                <a:sym typeface="Wingdings" pitchFamily="2" charset="2"/>
              </a:rPr>
              <a:t>, </a:t>
            </a:r>
            <a:r>
              <a:rPr lang="nl-NL" dirty="0" err="1">
                <a:cs typeface="Arial" charset="0"/>
                <a:sym typeface="Wingdings" pitchFamily="2" charset="2"/>
              </a:rPr>
              <a:t>starting</a:t>
            </a:r>
            <a:r>
              <a:rPr lang="nl-NL" dirty="0">
                <a:cs typeface="Arial" charset="0"/>
                <a:sym typeface="Wingdings" pitchFamily="2" charset="2"/>
              </a:rPr>
              <a:t> </a:t>
            </a:r>
            <a:r>
              <a:rPr lang="nl-NL" dirty="0" err="1">
                <a:cs typeface="Arial" charset="0"/>
                <a:sym typeface="Wingdings" pitchFamily="2" charset="2"/>
              </a:rPr>
              <a:t>from</a:t>
            </a:r>
            <a:r>
              <a:rPr lang="nl-NL" dirty="0">
                <a:cs typeface="Arial" charset="0"/>
                <a:sym typeface="Wingdings" pitchFamily="2" charset="2"/>
              </a:rPr>
              <a:t> </a:t>
            </a:r>
            <a:r>
              <a:rPr lang="nl-NL" dirty="0" err="1">
                <a:cs typeface="Arial" charset="0"/>
                <a:sym typeface="Wingdings" pitchFamily="2" charset="2"/>
              </a:rPr>
              <a:t>an</a:t>
            </a:r>
            <a:r>
              <a:rPr lang="nl-NL" dirty="0">
                <a:cs typeface="Arial" charset="0"/>
                <a:sym typeface="Wingdings" pitchFamily="2" charset="2"/>
              </a:rPr>
              <a:t> </a:t>
            </a:r>
            <a:r>
              <a:rPr lang="nl-NL" dirty="0" err="1">
                <a:cs typeface="Arial" charset="0"/>
                <a:sym typeface="Wingdings" pitchFamily="2" charset="2"/>
              </a:rPr>
              <a:t>initial</a:t>
            </a:r>
            <a:r>
              <a:rPr lang="nl-NL" dirty="0">
                <a:cs typeface="Arial" charset="0"/>
                <a:sym typeface="Wingdings" pitchFamily="2" charset="2"/>
              </a:rPr>
              <a:t> state.</a:t>
            </a:r>
          </a:p>
          <a:p>
            <a:pPr eaLnBrk="1" hangingPunct="1"/>
            <a:r>
              <a:rPr lang="nl-NL" dirty="0">
                <a:cs typeface="Arial" charset="0"/>
              </a:rPr>
              <a:t>Let’s focus on properties of infinite executions</a:t>
            </a:r>
          </a:p>
          <a:p>
            <a:pPr lvl="1" eaLnBrk="1" hangingPunct="1"/>
            <a:r>
              <a:rPr lang="nl-NL" dirty="0">
                <a:cs typeface="Arial" charset="0"/>
                <a:sym typeface="Wingdings" pitchFamily="2" charset="2"/>
              </a:rPr>
              <a:t>All executions are assumed </a:t>
            </a:r>
            <a:r>
              <a:rPr lang="nl-NL" b="1" dirty="0">
                <a:cs typeface="Arial" charset="0"/>
                <a:sym typeface="Wingdings" pitchFamily="2" charset="2"/>
              </a:rPr>
              <a:t>infinite</a:t>
            </a:r>
          </a:p>
          <a:p>
            <a:pPr lvl="1" eaLnBrk="1" hangingPunct="1"/>
            <a:r>
              <a:rPr lang="nl-NL" dirty="0">
                <a:cs typeface="Arial" charset="0"/>
                <a:sym typeface="Wingdings" pitchFamily="2" charset="2"/>
              </a:rPr>
              <a:t>Extend </a:t>
            </a:r>
            <a:r>
              <a:rPr lang="nl-NL" dirty="0" err="1">
                <a:cs typeface="Arial" charset="0"/>
                <a:sym typeface="Wingdings" pitchFamily="2" charset="2"/>
              </a:rPr>
              <a:t>each</a:t>
            </a:r>
            <a:r>
              <a:rPr lang="nl-NL" dirty="0">
                <a:cs typeface="Arial" charset="0"/>
                <a:sym typeface="Wingdings" pitchFamily="2" charset="2"/>
              </a:rPr>
              <a:t> “terminal” state (states with no successor) in the original Krikpe with a stuttering loop.</a:t>
            </a:r>
          </a:p>
          <a:p>
            <a:pPr eaLnBrk="1" hangingPunct="1"/>
            <a:endParaRPr lang="nl-NL" dirty="0">
              <a:cs typeface="Arial" charset="0"/>
              <a:sym typeface="Wingdings" pitchFamily="2" charset="2"/>
            </a:endParaRPr>
          </a:p>
          <a:p>
            <a:pPr eaLnBrk="1" hangingPunct="1"/>
            <a:r>
              <a:rPr lang="nl-NL" dirty="0">
                <a:cs typeface="Arial" charset="0"/>
                <a:sym typeface="Wingdings" pitchFamily="2" charset="2"/>
              </a:rPr>
              <a:t>This induces an ‘</a:t>
            </a:r>
            <a:r>
              <a:rPr lang="nl-NL" i="1" dirty="0">
                <a:cs typeface="Arial" charset="0"/>
                <a:sym typeface="Wingdings" pitchFamily="2" charset="2"/>
              </a:rPr>
              <a:t>abstract</a:t>
            </a:r>
            <a:r>
              <a:rPr lang="nl-NL" dirty="0">
                <a:cs typeface="Arial" charset="0"/>
                <a:sym typeface="Wingdings" pitchFamily="2" charset="2"/>
              </a:rPr>
              <a:t>’ execution: Nat</a:t>
            </a:r>
            <a:r>
              <a:rPr lang="nl-NL" dirty="0">
                <a:cs typeface="Arial" charset="0"/>
                <a:sym typeface="Symbol"/>
              </a:rPr>
              <a:t></a:t>
            </a:r>
            <a:r>
              <a:rPr lang="nl-NL" b="1" dirty="0">
                <a:cs typeface="Arial" charset="0"/>
                <a:sym typeface="Symbol"/>
              </a:rPr>
              <a:t>pow</a:t>
            </a:r>
            <a:r>
              <a:rPr lang="nl-NL" dirty="0">
                <a:cs typeface="Arial" charset="0"/>
                <a:sym typeface="Symbol"/>
              </a:rPr>
              <a:t>(</a:t>
            </a:r>
            <a:r>
              <a:rPr lang="nl-NL" i="1" dirty="0">
                <a:cs typeface="Arial" charset="0"/>
                <a:sym typeface="Symbol"/>
              </a:rPr>
              <a:t>Prop</a:t>
            </a:r>
            <a:r>
              <a:rPr lang="nl-NL" dirty="0">
                <a:cs typeface="Arial" charset="0"/>
                <a:sym typeface="Symbol"/>
              </a:rPr>
              <a:t>)</a:t>
            </a:r>
            <a:endParaRPr lang="nl-NL" dirty="0">
              <a:cs typeface="Arial" charset="0"/>
              <a:sym typeface="Wingdings" pitchFamily="2" charset="2"/>
            </a:endParaRPr>
          </a:p>
          <a:p>
            <a:pPr lvl="1" eaLnBrk="1" hangingPunct="1"/>
            <a:r>
              <a:rPr lang="nl-NL" dirty="0">
                <a:cs typeface="Arial" charset="0"/>
                <a:sym typeface="Wingdings" pitchFamily="2" charset="2"/>
              </a:rPr>
              <a:t>infinite </a:t>
            </a:r>
            <a:r>
              <a:rPr lang="nl-NL" i="1" dirty="0">
                <a:cs typeface="Arial" charset="0"/>
                <a:sym typeface="Wingdings" pitchFamily="2" charset="2"/>
              </a:rPr>
              <a:t>sequence of  </a:t>
            </a:r>
            <a:r>
              <a:rPr lang="nl-NL" dirty="0">
                <a:cs typeface="Arial" charset="0"/>
                <a:sym typeface="Wingdings" pitchFamily="2" charset="2"/>
              </a:rPr>
              <a:t>the </a:t>
            </a:r>
            <a:r>
              <a:rPr lang="nl-NL" i="1" dirty="0">
                <a:cs typeface="Arial" charset="0"/>
                <a:sym typeface="Wingdings" pitchFamily="2" charset="2"/>
              </a:rPr>
              <a:t>set of propositions</a:t>
            </a:r>
            <a:r>
              <a:rPr lang="nl-NL" dirty="0">
                <a:cs typeface="Arial" charset="0"/>
                <a:sym typeface="Wingdings" pitchFamily="2" charset="2"/>
              </a:rPr>
              <a:t> that hold along that path.</a:t>
            </a:r>
          </a:p>
          <a:p>
            <a:pPr lvl="1" eaLnBrk="1" hangingPunct="1"/>
            <a:r>
              <a:rPr lang="nl-NL" dirty="0">
                <a:cs typeface="Arial" charset="0"/>
                <a:sym typeface="Wingdings" pitchFamily="2" charset="2"/>
              </a:rPr>
              <a:t>We’ll often use the term execution and abstract execution interchangbly.</a:t>
            </a:r>
          </a:p>
          <a:p>
            <a:pPr eaLnBrk="1" hangingPunct="1"/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	</a:t>
            </a:r>
            <a:endParaRPr lang="nl-NL" dirty="0">
              <a:cs typeface="Arial" charset="0"/>
              <a:sym typeface="Wingdings" pitchFamily="2" charset="2"/>
            </a:endParaRPr>
          </a:p>
          <a:p>
            <a:pPr eaLnBrk="1" hangingPunct="1"/>
            <a:endParaRPr lang="nl-NL" dirty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2F6DB-F431-4E96-8EA7-DBE00BB68AF6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905500" y="4418013"/>
            <a:ext cx="1638300" cy="15573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305300" y="4418013"/>
            <a:ext cx="1600200" cy="15573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28950" y="4437063"/>
            <a:ext cx="1257300" cy="15573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71650" y="4437063"/>
            <a:ext cx="1257300" cy="15573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Example</a:t>
            </a:r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11A843-FA01-4B34-ACAC-693124F2D646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000250" y="182721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038349" y="284162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27" name="Curved Connector 8"/>
          <p:cNvCxnSpPr>
            <a:endCxn id="25" idx="0"/>
          </p:cNvCxnSpPr>
          <p:nvPr/>
        </p:nvCxnSpPr>
        <p:spPr>
          <a:xfrm rot="10800000">
            <a:off x="2351883" y="1827213"/>
            <a:ext cx="351631" cy="296862"/>
          </a:xfrm>
          <a:prstGeom prst="curvedConnector4">
            <a:avLst>
              <a:gd name="adj1" fmla="val -103386"/>
              <a:gd name="adj2" fmla="val 247593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>
            <a:off x="2351882" y="2420938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8"/>
          <p:cNvCxnSpPr>
            <a:endCxn id="26" idx="2"/>
          </p:cNvCxnSpPr>
          <p:nvPr/>
        </p:nvCxnSpPr>
        <p:spPr>
          <a:xfrm rot="10800000" flipV="1">
            <a:off x="2366963" y="3138488"/>
            <a:ext cx="328613" cy="296862"/>
          </a:xfrm>
          <a:prstGeom prst="curvedConnector4">
            <a:avLst>
              <a:gd name="adj1" fmla="val -110144"/>
              <a:gd name="adj2" fmla="val 247594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14503" y="177165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93749" y="4493418"/>
            <a:ext cx="184731" cy="40011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endParaRPr lang="en-US" sz="2000" dirty="0">
              <a:cs typeface="Arial" pitchFamily="34" charset="0"/>
            </a:endParaRPr>
          </a:p>
        </p:txBody>
      </p:sp>
      <p:sp>
        <p:nvSpPr>
          <p:cNvPr id="13" name="TextBox 18"/>
          <p:cNvSpPr txBox="1">
            <a:spLocks noChangeArrowheads="1"/>
          </p:cNvSpPr>
          <p:nvPr/>
        </p:nvSpPr>
        <p:spPr bwMode="auto">
          <a:xfrm>
            <a:off x="304801" y="4544218"/>
            <a:ext cx="87058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cs typeface="Arial" pitchFamily="34" charset="0"/>
              </a:rPr>
              <a:t>execution   :    </a:t>
            </a:r>
            <a:r>
              <a:rPr lang="en-US" sz="2000" b="1" dirty="0">
                <a:cs typeface="Arial" pitchFamily="34" charset="0"/>
              </a:rPr>
              <a:t>     0                  0                   1                         1</a:t>
            </a:r>
            <a:r>
              <a:rPr lang="en-US" sz="2000" dirty="0">
                <a:cs typeface="Arial" pitchFamily="34" charset="0"/>
              </a:rPr>
              <a:t>              ...</a:t>
            </a:r>
            <a:br>
              <a:rPr lang="en-US" sz="2000" dirty="0">
                <a:cs typeface="Arial" pitchFamily="34" charset="0"/>
              </a:rPr>
            </a:br>
            <a:endParaRPr lang="nl-NL" sz="2000" dirty="0"/>
          </a:p>
          <a:p>
            <a:r>
              <a:rPr lang="nl-NL" sz="2000" dirty="0"/>
              <a:t>abstract</a:t>
            </a:r>
            <a:br>
              <a:rPr lang="nl-NL" sz="2000" dirty="0"/>
            </a:br>
            <a:r>
              <a:rPr lang="nl-NL" sz="2000" dirty="0" err="1"/>
              <a:t>execution</a:t>
            </a:r>
            <a:r>
              <a:rPr lang="nl-NL" sz="2000" dirty="0"/>
              <a:t>   :   {isOdd </a:t>
            </a:r>
            <a:r>
              <a:rPr lang="nl-NL" sz="2000" i="1" dirty="0"/>
              <a:t>x</a:t>
            </a:r>
            <a:r>
              <a:rPr lang="nl-NL" sz="2000" dirty="0"/>
              <a:t>} , {isOdd </a:t>
            </a:r>
            <a:r>
              <a:rPr lang="nl-NL" sz="2000" i="1" dirty="0"/>
              <a:t>x</a:t>
            </a:r>
            <a:r>
              <a:rPr lang="nl-NL" sz="2000" dirty="0"/>
              <a:t>}, {isOdd </a:t>
            </a:r>
            <a:r>
              <a:rPr lang="nl-NL" sz="2000" i="1" dirty="0"/>
              <a:t>x</a:t>
            </a:r>
            <a:r>
              <a:rPr lang="nl-NL" sz="2000" dirty="0"/>
              <a:t>, </a:t>
            </a:r>
            <a:r>
              <a:rPr lang="nl-NL" sz="2000" i="1" dirty="0"/>
              <a:t>x</a:t>
            </a:r>
            <a:r>
              <a:rPr lang="nl-NL" sz="2000" dirty="0"/>
              <a:t>&gt;0}, {isOdd </a:t>
            </a:r>
            <a:r>
              <a:rPr lang="nl-NL" sz="2000" i="1" dirty="0"/>
              <a:t>x</a:t>
            </a:r>
            <a:r>
              <a:rPr lang="nl-NL" sz="2000" dirty="0"/>
              <a:t>, </a:t>
            </a:r>
            <a:r>
              <a:rPr lang="nl-NL" sz="2000" i="1" dirty="0"/>
              <a:t>x</a:t>
            </a:r>
            <a:r>
              <a:rPr lang="nl-NL" sz="2000" dirty="0"/>
              <a:t>&gt;0} , ...</a:t>
            </a:r>
            <a:endParaRPr lang="nl-NL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0" y="1943100"/>
            <a:ext cx="15824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cs typeface="Arial" pitchFamily="34" charset="0"/>
              </a:rPr>
              <a:t>{ isOdd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 }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2590800"/>
            <a:ext cx="2276585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cs typeface="Arial" pitchFamily="34" charset="0"/>
              </a:rPr>
              <a:t>{ isOdd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, 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&gt;0 }</a:t>
            </a:r>
          </a:p>
        </p:txBody>
      </p:sp>
      <p:cxnSp>
        <p:nvCxnSpPr>
          <p:cNvPr id="22" name="Straight Connector 21"/>
          <p:cNvCxnSpPr>
            <a:stCxn id="19" idx="1"/>
          </p:cNvCxnSpPr>
          <p:nvPr/>
        </p:nvCxnSpPr>
        <p:spPr>
          <a:xfrm flipH="1">
            <a:off x="2533650" y="2173933"/>
            <a:ext cx="895350" cy="9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0" idx="1"/>
          </p:cNvCxnSpPr>
          <p:nvPr/>
        </p:nvCxnSpPr>
        <p:spPr>
          <a:xfrm flipH="1">
            <a:off x="2628900" y="2821633"/>
            <a:ext cx="723900" cy="16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 dirty="0">
                <a:cs typeface="Arial" charset="0"/>
              </a:rPr>
              <a:t>LTL, </a:t>
            </a:r>
            <a:r>
              <a:rPr lang="nl-NL" dirty="0" err="1">
                <a:cs typeface="Arial" charset="0"/>
              </a:rPr>
              <a:t>informal</a:t>
            </a:r>
            <a:r>
              <a:rPr lang="nl-NL" dirty="0">
                <a:cs typeface="Arial" charset="0"/>
              </a:rPr>
              <a:t> </a:t>
            </a:r>
            <a:r>
              <a:rPr lang="nl-NL" dirty="0" err="1">
                <a:cs typeface="Arial" charset="0"/>
              </a:rPr>
              <a:t>meaning</a:t>
            </a:r>
            <a:endParaRPr lang="nl-NL" dirty="0">
              <a:cs typeface="Arial" charset="0"/>
            </a:endParaRPr>
          </a:p>
        </p:txBody>
      </p:sp>
      <p:sp>
        <p:nvSpPr>
          <p:cNvPr id="78" name="Tijdelijke aanduiding voor dianumm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C70883-A158-4350-8896-BA1A028E2D4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422275" y="1981200"/>
            <a:ext cx="2998788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dirty="0">
                <a:sym typeface="Wingdings"/>
              </a:rPr>
              <a:t>☐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// always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next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dirty="0"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holds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until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grpSp>
        <p:nvGrpSpPr>
          <p:cNvPr id="19461" name="Group 4"/>
          <p:cNvGrpSpPr>
            <a:grpSpLocks/>
          </p:cNvGrpSpPr>
          <p:nvPr/>
        </p:nvGrpSpPr>
        <p:grpSpPr bwMode="auto">
          <a:xfrm>
            <a:off x="3595688" y="1997075"/>
            <a:ext cx="4848225" cy="427038"/>
            <a:chOff x="2985" y="4850"/>
            <a:chExt cx="7200" cy="618"/>
          </a:xfrm>
        </p:grpSpPr>
        <p:grpSp>
          <p:nvGrpSpPr>
            <p:cNvPr id="19509" name="Group 5"/>
            <p:cNvGrpSpPr>
              <a:grpSpLocks/>
            </p:cNvGrpSpPr>
            <p:nvPr/>
          </p:nvGrpSpPr>
          <p:grpSpPr bwMode="auto">
            <a:xfrm>
              <a:off x="2985" y="4850"/>
              <a:ext cx="7200" cy="618"/>
              <a:chOff x="2835" y="4895"/>
              <a:chExt cx="7200" cy="618"/>
            </a:xfrm>
          </p:grpSpPr>
          <p:grpSp>
            <p:nvGrpSpPr>
              <p:cNvPr id="19516" name="Group 6"/>
              <p:cNvGrpSpPr>
                <a:grpSpLocks/>
              </p:cNvGrpSpPr>
              <p:nvPr/>
            </p:nvGrpSpPr>
            <p:grpSpPr bwMode="auto">
              <a:xfrm>
                <a:off x="4035" y="4895"/>
                <a:ext cx="1200" cy="618"/>
                <a:chOff x="4035" y="4741"/>
                <a:chExt cx="1200" cy="618"/>
              </a:xfrm>
            </p:grpSpPr>
            <p:sp>
              <p:nvSpPr>
                <p:cNvPr id="19532" name="AutoShape 7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33" name="Line 8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7" name="Group 9"/>
              <p:cNvGrpSpPr>
                <a:grpSpLocks/>
              </p:cNvGrpSpPr>
              <p:nvPr/>
            </p:nvGrpSpPr>
            <p:grpSpPr bwMode="auto">
              <a:xfrm>
                <a:off x="5235" y="4895"/>
                <a:ext cx="1200" cy="618"/>
                <a:chOff x="4035" y="4741"/>
                <a:chExt cx="1200" cy="618"/>
              </a:xfrm>
            </p:grpSpPr>
            <p:sp>
              <p:nvSpPr>
                <p:cNvPr id="19530" name="AutoShape 10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31" name="Line 11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8" name="Group 15"/>
              <p:cNvGrpSpPr>
                <a:grpSpLocks/>
              </p:cNvGrpSpPr>
              <p:nvPr/>
            </p:nvGrpSpPr>
            <p:grpSpPr bwMode="auto">
              <a:xfrm>
                <a:off x="6435" y="4895"/>
                <a:ext cx="1200" cy="618"/>
                <a:chOff x="4035" y="4741"/>
                <a:chExt cx="1200" cy="618"/>
              </a:xfrm>
            </p:grpSpPr>
            <p:sp>
              <p:nvSpPr>
                <p:cNvPr id="19528" name="AutoShape 13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29" name="Line 14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19" name="Group 15"/>
              <p:cNvGrpSpPr>
                <a:grpSpLocks/>
              </p:cNvGrpSpPr>
              <p:nvPr/>
            </p:nvGrpSpPr>
            <p:grpSpPr bwMode="auto">
              <a:xfrm>
                <a:off x="7635" y="4895"/>
                <a:ext cx="1200" cy="618"/>
                <a:chOff x="4035" y="4741"/>
                <a:chExt cx="1200" cy="618"/>
              </a:xfrm>
            </p:grpSpPr>
            <p:sp>
              <p:nvSpPr>
                <p:cNvPr id="19526" name="AutoShape 16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27" name="Line 17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0" name="Group 18"/>
              <p:cNvGrpSpPr>
                <a:grpSpLocks/>
              </p:cNvGrpSpPr>
              <p:nvPr/>
            </p:nvGrpSpPr>
            <p:grpSpPr bwMode="auto">
              <a:xfrm>
                <a:off x="8835" y="4895"/>
                <a:ext cx="1200" cy="618"/>
                <a:chOff x="4035" y="4741"/>
                <a:chExt cx="1200" cy="618"/>
              </a:xfrm>
            </p:grpSpPr>
            <p:sp>
              <p:nvSpPr>
                <p:cNvPr id="19524" name="AutoShape 19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25" name="Line 20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521" name="Group 21"/>
              <p:cNvGrpSpPr>
                <a:grpSpLocks/>
              </p:cNvGrpSpPr>
              <p:nvPr/>
            </p:nvGrpSpPr>
            <p:grpSpPr bwMode="auto">
              <a:xfrm>
                <a:off x="2835" y="4895"/>
                <a:ext cx="1200" cy="618"/>
                <a:chOff x="4035" y="4741"/>
                <a:chExt cx="1200" cy="618"/>
              </a:xfrm>
            </p:grpSpPr>
            <p:sp>
              <p:nvSpPr>
                <p:cNvPr id="19522" name="AutoShape 22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23" name="Line 23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510" name="Rectangle 24"/>
            <p:cNvSpPr>
              <a:spLocks noChangeArrowheads="1"/>
            </p:cNvSpPr>
            <p:nvPr/>
          </p:nvSpPr>
          <p:spPr bwMode="auto">
            <a:xfrm>
              <a:off x="2985" y="4850"/>
              <a:ext cx="600" cy="6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511" name="Rectangle 25"/>
            <p:cNvSpPr>
              <a:spLocks noChangeArrowheads="1"/>
            </p:cNvSpPr>
            <p:nvPr/>
          </p:nvSpPr>
          <p:spPr bwMode="auto">
            <a:xfrm>
              <a:off x="41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512" name="Rectangle 26"/>
            <p:cNvSpPr>
              <a:spLocks noChangeArrowheads="1"/>
            </p:cNvSpPr>
            <p:nvPr/>
          </p:nvSpPr>
          <p:spPr bwMode="auto">
            <a:xfrm>
              <a:off x="53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513" name="Rectangle 27"/>
            <p:cNvSpPr>
              <a:spLocks noChangeArrowheads="1"/>
            </p:cNvSpPr>
            <p:nvPr/>
          </p:nvSpPr>
          <p:spPr bwMode="auto">
            <a:xfrm>
              <a:off x="65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514" name="Rectangle 28"/>
            <p:cNvSpPr>
              <a:spLocks noChangeArrowheads="1"/>
            </p:cNvSpPr>
            <p:nvPr/>
          </p:nvSpPr>
          <p:spPr bwMode="auto">
            <a:xfrm>
              <a:off x="77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515" name="Rectangle 29"/>
            <p:cNvSpPr>
              <a:spLocks noChangeArrowheads="1"/>
            </p:cNvSpPr>
            <p:nvPr/>
          </p:nvSpPr>
          <p:spPr bwMode="auto">
            <a:xfrm>
              <a:off x="89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</p:grpSp>
      <p:grpSp>
        <p:nvGrpSpPr>
          <p:cNvPr id="19462" name="Group 75"/>
          <p:cNvGrpSpPr>
            <a:grpSpLocks/>
          </p:cNvGrpSpPr>
          <p:nvPr/>
        </p:nvGrpSpPr>
        <p:grpSpPr bwMode="auto">
          <a:xfrm>
            <a:off x="3667125" y="4446588"/>
            <a:ext cx="4824413" cy="431800"/>
            <a:chOff x="2685" y="2998"/>
            <a:chExt cx="7200" cy="619"/>
          </a:xfrm>
        </p:grpSpPr>
        <p:grpSp>
          <p:nvGrpSpPr>
            <p:cNvPr id="19485" name="Group 76"/>
            <p:cNvGrpSpPr>
              <a:grpSpLocks/>
            </p:cNvGrpSpPr>
            <p:nvPr/>
          </p:nvGrpSpPr>
          <p:grpSpPr bwMode="auto">
            <a:xfrm>
              <a:off x="2685" y="2998"/>
              <a:ext cx="7200" cy="618"/>
              <a:chOff x="2835" y="4895"/>
              <a:chExt cx="7200" cy="618"/>
            </a:xfrm>
          </p:grpSpPr>
          <p:grpSp>
            <p:nvGrpSpPr>
              <p:cNvPr id="19491" name="Group 77"/>
              <p:cNvGrpSpPr>
                <a:grpSpLocks/>
              </p:cNvGrpSpPr>
              <p:nvPr/>
            </p:nvGrpSpPr>
            <p:grpSpPr bwMode="auto">
              <a:xfrm>
                <a:off x="4035" y="4895"/>
                <a:ext cx="1200" cy="618"/>
                <a:chOff x="4035" y="4741"/>
                <a:chExt cx="1200" cy="618"/>
              </a:xfrm>
            </p:grpSpPr>
            <p:sp>
              <p:nvSpPr>
                <p:cNvPr id="19507" name="AutoShape 78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08" name="Line 79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2" name="Group 80"/>
              <p:cNvGrpSpPr>
                <a:grpSpLocks/>
              </p:cNvGrpSpPr>
              <p:nvPr/>
            </p:nvGrpSpPr>
            <p:grpSpPr bwMode="auto">
              <a:xfrm>
                <a:off x="5235" y="4895"/>
                <a:ext cx="1200" cy="618"/>
                <a:chOff x="4035" y="4741"/>
                <a:chExt cx="1200" cy="618"/>
              </a:xfrm>
            </p:grpSpPr>
            <p:sp>
              <p:nvSpPr>
                <p:cNvPr id="19505" name="AutoShape 81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06" name="Line 82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3" name="Group 83"/>
              <p:cNvGrpSpPr>
                <a:grpSpLocks/>
              </p:cNvGrpSpPr>
              <p:nvPr/>
            </p:nvGrpSpPr>
            <p:grpSpPr bwMode="auto">
              <a:xfrm>
                <a:off x="6435" y="4895"/>
                <a:ext cx="1200" cy="618"/>
                <a:chOff x="4035" y="4741"/>
                <a:chExt cx="1200" cy="618"/>
              </a:xfrm>
            </p:grpSpPr>
            <p:sp>
              <p:nvSpPr>
                <p:cNvPr id="19503" name="AutoShape 84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04" name="Line 85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4" name="Group 86"/>
              <p:cNvGrpSpPr>
                <a:grpSpLocks/>
              </p:cNvGrpSpPr>
              <p:nvPr/>
            </p:nvGrpSpPr>
            <p:grpSpPr bwMode="auto">
              <a:xfrm>
                <a:off x="7635" y="4895"/>
                <a:ext cx="1200" cy="618"/>
                <a:chOff x="4035" y="4741"/>
                <a:chExt cx="1200" cy="618"/>
              </a:xfrm>
            </p:grpSpPr>
            <p:sp>
              <p:nvSpPr>
                <p:cNvPr id="19501" name="AutoShape 87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02" name="Line 88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5" name="Group 89"/>
              <p:cNvGrpSpPr>
                <a:grpSpLocks/>
              </p:cNvGrpSpPr>
              <p:nvPr/>
            </p:nvGrpSpPr>
            <p:grpSpPr bwMode="auto">
              <a:xfrm>
                <a:off x="8835" y="4895"/>
                <a:ext cx="1200" cy="618"/>
                <a:chOff x="4035" y="4741"/>
                <a:chExt cx="1200" cy="618"/>
              </a:xfrm>
            </p:grpSpPr>
            <p:sp>
              <p:nvSpPr>
                <p:cNvPr id="19499" name="AutoShape 90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500" name="Line 91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496" name="Group 92"/>
              <p:cNvGrpSpPr>
                <a:grpSpLocks/>
              </p:cNvGrpSpPr>
              <p:nvPr/>
            </p:nvGrpSpPr>
            <p:grpSpPr bwMode="auto">
              <a:xfrm>
                <a:off x="2835" y="4895"/>
                <a:ext cx="1200" cy="618"/>
                <a:chOff x="4035" y="4741"/>
                <a:chExt cx="1200" cy="618"/>
              </a:xfrm>
            </p:grpSpPr>
            <p:sp>
              <p:nvSpPr>
                <p:cNvPr id="19497" name="AutoShape 93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19498" name="Line 94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486" name="Rectangle 95"/>
            <p:cNvSpPr>
              <a:spLocks noChangeArrowheads="1"/>
            </p:cNvSpPr>
            <p:nvPr/>
          </p:nvSpPr>
          <p:spPr bwMode="auto">
            <a:xfrm>
              <a:off x="3885" y="2998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487" name="Rectangle 96"/>
            <p:cNvSpPr>
              <a:spLocks noChangeArrowheads="1"/>
            </p:cNvSpPr>
            <p:nvPr/>
          </p:nvSpPr>
          <p:spPr bwMode="auto">
            <a:xfrm>
              <a:off x="2685" y="2998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488" name="Rectangle 97"/>
            <p:cNvSpPr>
              <a:spLocks noChangeArrowheads="1"/>
            </p:cNvSpPr>
            <p:nvPr/>
          </p:nvSpPr>
          <p:spPr bwMode="auto">
            <a:xfrm>
              <a:off x="5085" y="2998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489" name="Rectangle 98"/>
            <p:cNvSpPr>
              <a:spLocks noChangeArrowheads="1"/>
            </p:cNvSpPr>
            <p:nvPr/>
          </p:nvSpPr>
          <p:spPr bwMode="auto">
            <a:xfrm>
              <a:off x="6285" y="2998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490" name="Rectangle 99"/>
            <p:cNvSpPr>
              <a:spLocks noChangeArrowheads="1"/>
            </p:cNvSpPr>
            <p:nvPr/>
          </p:nvSpPr>
          <p:spPr bwMode="auto">
            <a:xfrm>
              <a:off x="7485" y="2998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i="1">
                  <a:latin typeface="Tahoma" pitchFamily="34" charset="0"/>
                </a:rPr>
                <a:t>g</a:t>
              </a:r>
              <a:endParaRPr lang="en-US" sz="1800" i="1">
                <a:latin typeface="Tahoma" pitchFamily="34" charset="0"/>
              </a:endParaRPr>
            </a:p>
          </p:txBody>
        </p:sp>
      </p:grpSp>
      <p:grpSp>
        <p:nvGrpSpPr>
          <p:cNvPr id="19463" name="Group 125"/>
          <p:cNvGrpSpPr>
            <a:grpSpLocks/>
          </p:cNvGrpSpPr>
          <p:nvPr/>
        </p:nvGrpSpPr>
        <p:grpSpPr bwMode="auto">
          <a:xfrm>
            <a:off x="3532188" y="3181350"/>
            <a:ext cx="4819650" cy="461963"/>
            <a:chOff x="2408" y="2260"/>
            <a:chExt cx="3036" cy="291"/>
          </a:xfrm>
        </p:grpSpPr>
        <p:grpSp>
          <p:nvGrpSpPr>
            <p:cNvPr id="19464" name="Group 55"/>
            <p:cNvGrpSpPr>
              <a:grpSpLocks/>
            </p:cNvGrpSpPr>
            <p:nvPr/>
          </p:nvGrpSpPr>
          <p:grpSpPr bwMode="auto">
            <a:xfrm>
              <a:off x="2912" y="2269"/>
              <a:ext cx="506" cy="279"/>
              <a:chOff x="4035" y="4741"/>
              <a:chExt cx="1200" cy="618"/>
            </a:xfrm>
          </p:grpSpPr>
          <p:sp>
            <p:nvSpPr>
              <p:cNvPr id="19483" name="AutoShape 56"/>
              <p:cNvSpPr>
                <a:spLocks noChangeArrowheads="1"/>
              </p:cNvSpPr>
              <p:nvPr/>
            </p:nvSpPr>
            <p:spPr bwMode="auto">
              <a:xfrm>
                <a:off x="4035" y="4741"/>
                <a:ext cx="600" cy="618"/>
              </a:xfrm>
              <a:prstGeom prst="flowChartConnector">
                <a:avLst/>
              </a:prstGeom>
              <a:solidFill>
                <a:srgbClr val="FFFFFF"/>
              </a:solidFill>
              <a:ln w="539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 i="1"/>
              </a:p>
            </p:txBody>
          </p:sp>
          <p:sp>
            <p:nvSpPr>
              <p:cNvPr id="19484" name="Line 57"/>
              <p:cNvSpPr>
                <a:spLocks noChangeShapeType="1"/>
              </p:cNvSpPr>
              <p:nvPr/>
            </p:nvSpPr>
            <p:spPr bwMode="auto">
              <a:xfrm>
                <a:off x="4635" y="5049"/>
                <a:ext cx="600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5" name="Group 58"/>
            <p:cNvGrpSpPr>
              <a:grpSpLocks/>
            </p:cNvGrpSpPr>
            <p:nvPr/>
          </p:nvGrpSpPr>
          <p:grpSpPr bwMode="auto">
            <a:xfrm>
              <a:off x="3421" y="2269"/>
              <a:ext cx="508" cy="279"/>
              <a:chOff x="4035" y="4741"/>
              <a:chExt cx="1200" cy="618"/>
            </a:xfrm>
          </p:grpSpPr>
          <p:sp>
            <p:nvSpPr>
              <p:cNvPr id="19481" name="AutoShape 59"/>
              <p:cNvSpPr>
                <a:spLocks noChangeArrowheads="1"/>
              </p:cNvSpPr>
              <p:nvPr/>
            </p:nvSpPr>
            <p:spPr bwMode="auto">
              <a:xfrm>
                <a:off x="4035" y="4741"/>
                <a:ext cx="600" cy="618"/>
              </a:xfrm>
              <a:prstGeom prst="flowChartConnector">
                <a:avLst/>
              </a:prstGeom>
              <a:solidFill>
                <a:srgbClr val="FFFFFF"/>
              </a:solidFill>
              <a:ln w="539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 i="1"/>
              </a:p>
            </p:txBody>
          </p:sp>
          <p:sp>
            <p:nvSpPr>
              <p:cNvPr id="19482" name="Line 60"/>
              <p:cNvSpPr>
                <a:spLocks noChangeShapeType="1"/>
              </p:cNvSpPr>
              <p:nvPr/>
            </p:nvSpPr>
            <p:spPr bwMode="auto">
              <a:xfrm>
                <a:off x="4635" y="5049"/>
                <a:ext cx="600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6" name="Group 61"/>
            <p:cNvGrpSpPr>
              <a:grpSpLocks/>
            </p:cNvGrpSpPr>
            <p:nvPr/>
          </p:nvGrpSpPr>
          <p:grpSpPr bwMode="auto">
            <a:xfrm>
              <a:off x="3925" y="2269"/>
              <a:ext cx="506" cy="279"/>
              <a:chOff x="4035" y="4741"/>
              <a:chExt cx="1200" cy="618"/>
            </a:xfrm>
          </p:grpSpPr>
          <p:sp>
            <p:nvSpPr>
              <p:cNvPr id="19479" name="AutoShape 62"/>
              <p:cNvSpPr>
                <a:spLocks noChangeArrowheads="1"/>
              </p:cNvSpPr>
              <p:nvPr/>
            </p:nvSpPr>
            <p:spPr bwMode="auto">
              <a:xfrm>
                <a:off x="4035" y="4741"/>
                <a:ext cx="600" cy="618"/>
              </a:xfrm>
              <a:prstGeom prst="flowChartConnector">
                <a:avLst/>
              </a:prstGeom>
              <a:solidFill>
                <a:srgbClr val="FFFFFF"/>
              </a:solidFill>
              <a:ln w="539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 i="1"/>
              </a:p>
            </p:txBody>
          </p:sp>
          <p:sp>
            <p:nvSpPr>
              <p:cNvPr id="19480" name="Line 63"/>
              <p:cNvSpPr>
                <a:spLocks noChangeShapeType="1"/>
              </p:cNvSpPr>
              <p:nvPr/>
            </p:nvSpPr>
            <p:spPr bwMode="auto">
              <a:xfrm>
                <a:off x="4635" y="5049"/>
                <a:ext cx="600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7" name="Group 64"/>
            <p:cNvGrpSpPr>
              <a:grpSpLocks/>
            </p:cNvGrpSpPr>
            <p:nvPr/>
          </p:nvGrpSpPr>
          <p:grpSpPr bwMode="auto">
            <a:xfrm>
              <a:off x="4434" y="2269"/>
              <a:ext cx="508" cy="279"/>
              <a:chOff x="4035" y="4741"/>
              <a:chExt cx="1200" cy="618"/>
            </a:xfrm>
          </p:grpSpPr>
          <p:sp>
            <p:nvSpPr>
              <p:cNvPr id="19477" name="AutoShape 65"/>
              <p:cNvSpPr>
                <a:spLocks noChangeArrowheads="1"/>
              </p:cNvSpPr>
              <p:nvPr/>
            </p:nvSpPr>
            <p:spPr bwMode="auto">
              <a:xfrm>
                <a:off x="4035" y="4741"/>
                <a:ext cx="600" cy="618"/>
              </a:xfrm>
              <a:prstGeom prst="flowChartConnector">
                <a:avLst/>
              </a:prstGeom>
              <a:solidFill>
                <a:srgbClr val="FFFFFF"/>
              </a:solidFill>
              <a:ln w="539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 i="1"/>
              </a:p>
            </p:txBody>
          </p:sp>
          <p:sp>
            <p:nvSpPr>
              <p:cNvPr id="19478" name="Line 66"/>
              <p:cNvSpPr>
                <a:spLocks noChangeShapeType="1"/>
              </p:cNvSpPr>
              <p:nvPr/>
            </p:nvSpPr>
            <p:spPr bwMode="auto">
              <a:xfrm>
                <a:off x="4635" y="5049"/>
                <a:ext cx="600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8" name="Group 67"/>
            <p:cNvGrpSpPr>
              <a:grpSpLocks/>
            </p:cNvGrpSpPr>
            <p:nvPr/>
          </p:nvGrpSpPr>
          <p:grpSpPr bwMode="auto">
            <a:xfrm>
              <a:off x="4938" y="2269"/>
              <a:ext cx="506" cy="279"/>
              <a:chOff x="4035" y="4741"/>
              <a:chExt cx="1200" cy="618"/>
            </a:xfrm>
          </p:grpSpPr>
          <p:sp>
            <p:nvSpPr>
              <p:cNvPr id="19475" name="AutoShape 68"/>
              <p:cNvSpPr>
                <a:spLocks noChangeArrowheads="1"/>
              </p:cNvSpPr>
              <p:nvPr/>
            </p:nvSpPr>
            <p:spPr bwMode="auto">
              <a:xfrm>
                <a:off x="4035" y="4741"/>
                <a:ext cx="600" cy="618"/>
              </a:xfrm>
              <a:prstGeom prst="flowChartConnector">
                <a:avLst/>
              </a:prstGeom>
              <a:solidFill>
                <a:srgbClr val="FFFFFF"/>
              </a:solidFill>
              <a:ln w="539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 i="1"/>
              </a:p>
            </p:txBody>
          </p:sp>
          <p:sp>
            <p:nvSpPr>
              <p:cNvPr id="19476" name="Line 69"/>
              <p:cNvSpPr>
                <a:spLocks noChangeShapeType="1"/>
              </p:cNvSpPr>
              <p:nvPr/>
            </p:nvSpPr>
            <p:spPr bwMode="auto">
              <a:xfrm>
                <a:off x="4635" y="5049"/>
                <a:ext cx="600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469" name="Group 70"/>
            <p:cNvGrpSpPr>
              <a:grpSpLocks/>
            </p:cNvGrpSpPr>
            <p:nvPr/>
          </p:nvGrpSpPr>
          <p:grpSpPr bwMode="auto">
            <a:xfrm>
              <a:off x="2408" y="2269"/>
              <a:ext cx="508" cy="279"/>
              <a:chOff x="4035" y="4741"/>
              <a:chExt cx="1200" cy="618"/>
            </a:xfrm>
          </p:grpSpPr>
          <p:sp>
            <p:nvSpPr>
              <p:cNvPr id="19473" name="AutoShape 71"/>
              <p:cNvSpPr>
                <a:spLocks noChangeArrowheads="1"/>
              </p:cNvSpPr>
              <p:nvPr/>
            </p:nvSpPr>
            <p:spPr bwMode="auto">
              <a:xfrm>
                <a:off x="4035" y="4741"/>
                <a:ext cx="600" cy="618"/>
              </a:xfrm>
              <a:prstGeom prst="flowChartConnector">
                <a:avLst/>
              </a:prstGeom>
              <a:solidFill>
                <a:srgbClr val="FFFFFF"/>
              </a:solidFill>
              <a:ln w="539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 i="1"/>
              </a:p>
            </p:txBody>
          </p:sp>
          <p:sp>
            <p:nvSpPr>
              <p:cNvPr id="19474" name="Line 72"/>
              <p:cNvSpPr>
                <a:spLocks noChangeShapeType="1"/>
              </p:cNvSpPr>
              <p:nvPr/>
            </p:nvSpPr>
            <p:spPr bwMode="auto">
              <a:xfrm>
                <a:off x="4635" y="5049"/>
                <a:ext cx="600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470" name="Rectangle 73"/>
            <p:cNvSpPr>
              <a:spLocks noChangeArrowheads="1"/>
            </p:cNvSpPr>
            <p:nvPr/>
          </p:nvSpPr>
          <p:spPr bwMode="auto">
            <a:xfrm>
              <a:off x="3925" y="2263"/>
              <a:ext cx="253" cy="2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19471" name="Rectangle 74"/>
            <p:cNvSpPr>
              <a:spLocks noChangeArrowheads="1"/>
            </p:cNvSpPr>
            <p:nvPr/>
          </p:nvSpPr>
          <p:spPr bwMode="auto">
            <a:xfrm>
              <a:off x="3418" y="2263"/>
              <a:ext cx="253" cy="27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ctr" eaLnBrk="0" hangingPunct="0"/>
              <a:endParaRPr lang="nl-NL" sz="1800" i="1">
                <a:latin typeface="Tahoma" pitchFamily="34" charset="0"/>
              </a:endParaRPr>
            </a:p>
          </p:txBody>
        </p:sp>
        <p:sp>
          <p:nvSpPr>
            <p:cNvPr id="19472" name="Text Box 124"/>
            <p:cNvSpPr txBox="1">
              <a:spLocks noChangeArrowheads="1"/>
            </p:cNvSpPr>
            <p:nvPr/>
          </p:nvSpPr>
          <p:spPr bwMode="auto">
            <a:xfrm>
              <a:off x="2951" y="22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g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You can combine operators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9101" y="1905001"/>
            <a:ext cx="8559800" cy="3962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ym typeface="Wingdings"/>
              </a:rPr>
              <a:t>☐</a:t>
            </a:r>
            <a:r>
              <a:rPr lang="en-US" dirty="0"/>
              <a:t>(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</a:t>
            </a:r>
            <a:r>
              <a:rPr lang="en-US" dirty="0">
                <a:sym typeface="Wingdings" pitchFamily="2" charset="2"/>
              </a:rPr>
              <a:t> (true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/>
              <a:t>q</a:t>
            </a:r>
            <a:r>
              <a:rPr lang="en-US" dirty="0"/>
              <a:t> ))        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// whenever p holds, eventually q will hold</a:t>
            </a:r>
          </a:p>
          <a:p>
            <a:pPr eaLnBrk="1" hangingPunct="1"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en-US" i="1" dirty="0"/>
              <a:t>p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(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U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)      </a:t>
            </a:r>
          </a:p>
          <a:p>
            <a:pPr eaLnBrk="1" hangingPunct="1">
              <a:defRPr/>
            </a:pPr>
            <a:endParaRPr lang="en-US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>
                <a:sym typeface="Wingdings" pitchFamily="2" charset="2"/>
              </a:rPr>
              <a:t>true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 U </a:t>
            </a:r>
            <a:r>
              <a:rPr lang="en-US" dirty="0">
                <a:sym typeface="Wingdings"/>
              </a:rPr>
              <a:t>☐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                      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// eventually stabilizing to p</a:t>
            </a:r>
          </a:p>
          <a:p>
            <a:pPr eaLnBrk="1" hangingPunct="1">
              <a:defRPr/>
            </a:pPr>
            <a:endParaRPr lang="en-US" sz="1600" dirty="0"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>
                <a:sym typeface="Wingdings" pitchFamily="2" charset="2"/>
              </a:rPr>
              <a:t>true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 U </a:t>
            </a:r>
            <a:r>
              <a:rPr lang="en-US" dirty="0">
                <a:sym typeface="Wingdings"/>
              </a:rPr>
              <a:t>☐(true 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U</a:t>
            </a:r>
            <a:r>
              <a:rPr lang="en-US" dirty="0">
                <a:sym typeface="Wingdings"/>
              </a:rPr>
              <a:t> p)</a:t>
            </a:r>
            <a:r>
              <a:rPr lang="en-US" dirty="0">
                <a:sym typeface="Wingdings" pitchFamily="2" charset="2"/>
              </a:rPr>
              <a:t> 	      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sym typeface="Wingdings" pitchFamily="2" charset="2"/>
              </a:rPr>
              <a:t>// eventually p will hold infinitely many often</a:t>
            </a:r>
            <a:endParaRPr lang="en-US" sz="1600" dirty="0">
              <a:sym typeface="Wingdings" pitchFamily="2" charset="2"/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6564D-BC6A-4C2A-AB75-796ADE01BEF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Syntax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219200"/>
            <a:ext cx="7696200" cy="5046663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  <a:sym typeface="Symbol" pitchFamily="18" charset="2"/>
              </a:rPr>
              <a:t></a:t>
            </a:r>
            <a:r>
              <a:rPr lang="en-US" dirty="0">
                <a:cs typeface="Arial" charset="0"/>
              </a:rPr>
              <a:t> ::=     </a:t>
            </a:r>
            <a:r>
              <a:rPr lang="en-US" i="1" dirty="0">
                <a:cs typeface="Arial" charset="0"/>
              </a:rPr>
              <a:t>p</a:t>
            </a:r>
            <a:r>
              <a:rPr lang="en-US" dirty="0">
                <a:cs typeface="Arial" charset="0"/>
              </a:rPr>
              <a:t>         </a:t>
            </a:r>
            <a:r>
              <a:rPr lang="en-US" dirty="0">
                <a:solidFill>
                  <a:schemeClr val="folHlink"/>
                </a:solidFill>
                <a:cs typeface="Arial" charset="0"/>
              </a:rPr>
              <a:t>// atomic proposition from </a:t>
            </a:r>
            <a:r>
              <a:rPr lang="en-US" i="1" dirty="0">
                <a:solidFill>
                  <a:srgbClr val="C00000"/>
                </a:solidFill>
                <a:cs typeface="Arial" charset="0"/>
              </a:rPr>
              <a:t>Prop</a:t>
            </a:r>
            <a:endParaRPr lang="en-US" dirty="0">
              <a:solidFill>
                <a:srgbClr val="C00000"/>
              </a:solidFill>
              <a:cs typeface="Arial" charset="0"/>
            </a:endParaRPr>
          </a:p>
          <a:p>
            <a:pPr eaLnBrk="1" hangingPunct="1"/>
            <a:endParaRPr lang="en-US" dirty="0">
              <a:solidFill>
                <a:srgbClr val="C00000"/>
              </a:solidFill>
              <a:cs typeface="Arial" charset="0"/>
            </a:endParaRPr>
          </a:p>
          <a:p>
            <a:pPr lvl="1" eaLnBrk="1" hangingPunct="1">
              <a:buFontTx/>
              <a:buNone/>
            </a:pPr>
            <a:r>
              <a:rPr lang="en-US" dirty="0">
                <a:cs typeface="Arial" charset="0"/>
              </a:rPr>
              <a:t>      |  </a:t>
            </a:r>
            <a:r>
              <a:rPr lang="en-US" dirty="0">
                <a:cs typeface="Arial" charset="0"/>
                <a:sym typeface="Symbol" pitchFamily="18" charset="2"/>
              </a:rPr>
              <a:t></a:t>
            </a:r>
            <a:r>
              <a:rPr lang="en-US" i="1" dirty="0">
                <a:cs typeface="Arial" charset="0"/>
              </a:rPr>
              <a:t>    </a:t>
            </a:r>
            <a:r>
              <a:rPr lang="en-US" dirty="0">
                <a:cs typeface="Arial" charset="0"/>
              </a:rPr>
              <a:t>  |      </a:t>
            </a:r>
            <a:r>
              <a:rPr lang="en-US" dirty="0">
                <a:cs typeface="Arial" charset="0"/>
                <a:sym typeface="Symbol" pitchFamily="18" charset="2"/>
              </a:rPr>
              <a:t> /\       </a:t>
            </a:r>
            <a:r>
              <a:rPr lang="en-US" dirty="0">
                <a:cs typeface="Arial" charset="0"/>
              </a:rPr>
              <a:t>|  </a:t>
            </a:r>
            <a:r>
              <a:rPr lang="en-US" dirty="0">
                <a:solidFill>
                  <a:srgbClr val="A50021"/>
                </a:solidFill>
                <a:cs typeface="Arial" charset="0"/>
              </a:rPr>
              <a:t>X</a:t>
            </a:r>
            <a:r>
              <a:rPr lang="en-US" dirty="0">
                <a:cs typeface="Arial" charset="0"/>
                <a:sym typeface="Symbol" pitchFamily="18" charset="2"/>
              </a:rPr>
              <a:t> </a:t>
            </a:r>
            <a:r>
              <a:rPr lang="en-US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     </a:t>
            </a:r>
            <a:r>
              <a:rPr lang="en-US" dirty="0">
                <a:cs typeface="Arial" charset="0"/>
              </a:rPr>
              <a:t>|     </a:t>
            </a:r>
            <a:r>
              <a:rPr lang="en-US" dirty="0">
                <a:cs typeface="Arial" charset="0"/>
                <a:sym typeface="Symbol" pitchFamily="18" charset="2"/>
              </a:rPr>
              <a:t> </a:t>
            </a:r>
            <a:r>
              <a:rPr lang="en-US" dirty="0">
                <a:solidFill>
                  <a:srgbClr val="A50021"/>
                </a:solidFill>
                <a:cs typeface="Arial" charset="0"/>
                <a:sym typeface="Symbol" pitchFamily="18" charset="2"/>
              </a:rPr>
              <a:t>U</a:t>
            </a:r>
            <a:r>
              <a:rPr lang="en-US" dirty="0">
                <a:cs typeface="Arial" charset="0"/>
                <a:sym typeface="Symbol" pitchFamily="18" charset="2"/>
              </a:rPr>
              <a:t> </a:t>
            </a:r>
          </a:p>
          <a:p>
            <a:pPr lvl="1" eaLnBrk="1" hangingPunct="1">
              <a:buFontTx/>
              <a:buNone/>
            </a:pPr>
            <a:endParaRPr lang="en-US" dirty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dirty="0">
                <a:cs typeface="Arial" charset="0"/>
                <a:sym typeface="Symbol" pitchFamily="18" charset="2"/>
              </a:rPr>
              <a:t>Derived operators:</a:t>
            </a:r>
          </a:p>
          <a:p>
            <a:pPr lvl="1" eaLnBrk="1" hangingPunct="1"/>
            <a:r>
              <a:rPr lang="en-US" dirty="0">
                <a:cs typeface="Arial" charset="0"/>
                <a:sym typeface="Symbol" pitchFamily="18" charset="2"/>
              </a:rPr>
              <a:t> \/     =   (   /\  )</a:t>
            </a:r>
          </a:p>
          <a:p>
            <a:pPr lvl="1" eaLnBrk="1" hangingPunct="1"/>
            <a:r>
              <a:rPr lang="en-US" dirty="0">
                <a:cs typeface="Arial" charset="0"/>
                <a:sym typeface="Symbol" pitchFamily="18" charset="2"/>
              </a:rPr>
              <a:t>     =    \/  </a:t>
            </a:r>
          </a:p>
          <a:p>
            <a:pPr lvl="1" eaLnBrk="1" hangingPunct="1"/>
            <a:r>
              <a:rPr lang="en-US" dirty="0">
                <a:cs typeface="Arial" charset="0"/>
                <a:sym typeface="Symbol" pitchFamily="18" charset="2"/>
              </a:rPr>
              <a:t> , </a:t>
            </a:r>
            <a:r>
              <a:rPr lang="en-US" dirty="0">
                <a:cs typeface="Arial" charset="0"/>
                <a:sym typeface="Symbol"/>
              </a:rPr>
              <a:t> </a:t>
            </a:r>
            <a:r>
              <a:rPr lang="en-US" dirty="0">
                <a:cs typeface="Arial" charset="0"/>
                <a:sym typeface="Symbol" pitchFamily="18" charset="2"/>
              </a:rPr>
              <a:t>,  W , …</a:t>
            </a:r>
          </a:p>
          <a:p>
            <a:pPr eaLnBrk="1" hangingPunct="1"/>
            <a:endParaRPr lang="en-US" dirty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dirty="0">
                <a:cs typeface="Arial" charset="0"/>
                <a:sym typeface="Symbol" pitchFamily="18" charset="2"/>
              </a:rPr>
              <a:t>Interpreted over abstract executions.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1624B-FCC9-4920-AB53-CFF4A36EA050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 sz="3200">
                <a:cs typeface="Arial" charset="0"/>
              </a:rPr>
              <a:t>Defining the meaning of temporal formulas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nl-NL" dirty="0">
                <a:cs typeface="Arial" charset="0"/>
              </a:rPr>
              <a:t>First </a:t>
            </a:r>
            <a:r>
              <a:rPr lang="nl-NL" dirty="0" err="1">
                <a:cs typeface="Arial" charset="0"/>
              </a:rPr>
              <a:t>we’ll</a:t>
            </a:r>
            <a:r>
              <a:rPr lang="nl-NL" dirty="0">
                <a:cs typeface="Arial" charset="0"/>
              </a:rPr>
              <a:t> </a:t>
            </a:r>
            <a:r>
              <a:rPr lang="nl-NL" dirty="0" err="1">
                <a:cs typeface="Arial" charset="0"/>
              </a:rPr>
              <a:t>define</a:t>
            </a:r>
            <a:r>
              <a:rPr lang="nl-NL" dirty="0">
                <a:cs typeface="Arial" charset="0"/>
              </a:rPr>
              <a:t> </a:t>
            </a:r>
            <a:r>
              <a:rPr lang="nl-NL" dirty="0" err="1">
                <a:cs typeface="Arial" charset="0"/>
              </a:rPr>
              <a:t>the</a:t>
            </a:r>
            <a:r>
              <a:rPr lang="nl-NL" dirty="0">
                <a:cs typeface="Arial" charset="0"/>
              </a:rPr>
              <a:t> </a:t>
            </a:r>
            <a:r>
              <a:rPr lang="nl-NL" dirty="0" err="1">
                <a:cs typeface="Arial" charset="0"/>
              </a:rPr>
              <a:t>meaning</a:t>
            </a:r>
            <a:r>
              <a:rPr lang="nl-NL" dirty="0">
                <a:cs typeface="Arial" charset="0"/>
              </a:rPr>
              <a:t> </a:t>
            </a:r>
            <a:r>
              <a:rPr lang="nl-NL" dirty="0" err="1">
                <a:cs typeface="Arial" charset="0"/>
              </a:rPr>
              <a:t>wrt</a:t>
            </a:r>
            <a:r>
              <a:rPr lang="nl-NL" dirty="0">
                <a:cs typeface="Arial" charset="0"/>
              </a:rPr>
              <a:t> </a:t>
            </a:r>
            <a:r>
              <a:rPr lang="nl-NL" dirty="0" err="1">
                <a:cs typeface="Arial" charset="0"/>
              </a:rPr>
              <a:t>to</a:t>
            </a:r>
            <a:r>
              <a:rPr lang="nl-NL" dirty="0">
                <a:cs typeface="Arial" charset="0"/>
              </a:rPr>
              <a:t> a single abstract </a:t>
            </a:r>
            <a:r>
              <a:rPr lang="nl-NL" dirty="0" err="1">
                <a:cs typeface="Arial" charset="0"/>
              </a:rPr>
              <a:t>execution</a:t>
            </a:r>
            <a:r>
              <a:rPr lang="nl-NL" dirty="0">
                <a:cs typeface="Arial" charset="0"/>
              </a:rPr>
              <a:t>. Let </a:t>
            </a:r>
            <a:r>
              <a:rPr lang="nl-NL" dirty="0">
                <a:cs typeface="Arial" charset="0"/>
                <a:sym typeface="Symbol" pitchFamily="18" charset="2"/>
              </a:rPr>
              <a:t> </a:t>
            </a:r>
            <a:r>
              <a:rPr lang="nl-NL" dirty="0" err="1">
                <a:cs typeface="Arial" charset="0"/>
                <a:sym typeface="Symbol" pitchFamily="18" charset="2"/>
              </a:rPr>
              <a:t>be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such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an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execution</a:t>
            </a:r>
            <a:r>
              <a:rPr lang="nl-NL" dirty="0">
                <a:cs typeface="Arial" charset="0"/>
                <a:sym typeface="Symbol" pitchFamily="18" charset="2"/>
              </a:rPr>
              <a:t>:</a:t>
            </a:r>
            <a:r>
              <a:rPr lang="nl-NL" dirty="0">
                <a:cs typeface="Arial" charset="0"/>
              </a:rPr>
              <a:t> </a:t>
            </a:r>
          </a:p>
          <a:p>
            <a:pPr lvl="1" eaLnBrk="1" hangingPunct="1"/>
            <a:r>
              <a:rPr lang="nl-NL" dirty="0">
                <a:cs typeface="Arial" charset="0"/>
                <a:sym typeface="Symbol" pitchFamily="18" charset="2"/>
              </a:rPr>
              <a:t>,</a:t>
            </a:r>
            <a:r>
              <a:rPr lang="nl-NL" i="1" dirty="0">
                <a:cs typeface="Arial" charset="0"/>
                <a:sym typeface="Symbol" pitchFamily="18" charset="2"/>
              </a:rPr>
              <a:t>i </a:t>
            </a:r>
            <a:r>
              <a:rPr lang="nl-NL" dirty="0">
                <a:cs typeface="Arial" charset="0"/>
                <a:sym typeface="Symbol" pitchFamily="18" charset="2"/>
              </a:rPr>
              <a:t>  |==   	</a:t>
            </a:r>
            <a:br>
              <a:rPr lang="nl-NL" dirty="0">
                <a:cs typeface="Arial" charset="0"/>
                <a:sym typeface="Symbol" pitchFamily="18" charset="2"/>
              </a:rPr>
            </a:br>
            <a:endParaRPr lang="nl-NL" dirty="0">
              <a:cs typeface="Arial" charset="0"/>
              <a:sym typeface="Symbol" pitchFamily="18" charset="2"/>
            </a:endParaRPr>
          </a:p>
          <a:p>
            <a:pPr lvl="1" eaLnBrk="1" hangingPunct="1"/>
            <a:r>
              <a:rPr lang="nl-NL" dirty="0">
                <a:cs typeface="Arial" charset="0"/>
                <a:sym typeface="Symbol" pitchFamily="18" charset="2"/>
              </a:rPr>
              <a:t>   |==         =       ,0  |==  </a:t>
            </a:r>
          </a:p>
          <a:p>
            <a:pPr eaLnBrk="1" hangingPunct="1"/>
            <a:endParaRPr lang="nl-NL" dirty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nl-NL" dirty="0" err="1">
                <a:cs typeface="Arial" charset="0"/>
                <a:sym typeface="Symbol" pitchFamily="18" charset="2"/>
              </a:rPr>
              <a:t>If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i="1" dirty="0">
                <a:cs typeface="Arial" charset="0"/>
                <a:sym typeface="Symbol" pitchFamily="18" charset="2"/>
              </a:rPr>
              <a:t>P</a:t>
            </a:r>
            <a:r>
              <a:rPr lang="nl-NL" dirty="0">
                <a:cs typeface="Arial" charset="0"/>
                <a:sym typeface="Symbol" pitchFamily="18" charset="2"/>
              </a:rPr>
              <a:t> is a </a:t>
            </a:r>
            <a:r>
              <a:rPr lang="nl-NL" dirty="0" err="1">
                <a:cs typeface="Arial" charset="0"/>
                <a:sym typeface="Symbol" pitchFamily="18" charset="2"/>
              </a:rPr>
              <a:t>Kripke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structure</a:t>
            </a:r>
            <a:r>
              <a:rPr lang="nl-NL" dirty="0">
                <a:cs typeface="Arial" charset="0"/>
                <a:sym typeface="Symbol" pitchFamily="18" charset="2"/>
              </a:rPr>
              <a:t>,</a:t>
            </a:r>
            <a:br>
              <a:rPr lang="nl-NL" dirty="0">
                <a:cs typeface="Arial" charset="0"/>
                <a:sym typeface="Symbol" pitchFamily="18" charset="2"/>
              </a:rPr>
            </a:b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i="1" dirty="0">
                <a:cs typeface="Arial" charset="0"/>
                <a:sym typeface="Symbol" pitchFamily="18" charset="2"/>
              </a:rPr>
              <a:t>P</a:t>
            </a:r>
            <a:r>
              <a:rPr lang="nl-NL" dirty="0">
                <a:cs typeface="Arial" charset="0"/>
                <a:sym typeface="Symbol" pitchFamily="18" charset="2"/>
              </a:rPr>
              <a:t> |==  		means </a:t>
            </a:r>
            <a:r>
              <a:rPr lang="nl-NL" dirty="0" err="1">
                <a:cs typeface="Arial" charset="0"/>
                <a:sym typeface="Symbol" pitchFamily="18" charset="2"/>
              </a:rPr>
              <a:t>that</a:t>
            </a:r>
            <a:r>
              <a:rPr lang="nl-NL" dirty="0">
                <a:cs typeface="Arial" charset="0"/>
                <a:sym typeface="Symbol" pitchFamily="18" charset="2"/>
              </a:rPr>
              <a:t>   </a:t>
            </a:r>
            <a:r>
              <a:rPr lang="nl-NL" dirty="0" err="1">
                <a:cs typeface="Arial" charset="0"/>
                <a:sym typeface="Symbol" pitchFamily="18" charset="2"/>
              </a:rPr>
              <a:t>holds</a:t>
            </a:r>
            <a:r>
              <a:rPr lang="nl-NL" dirty="0">
                <a:cs typeface="Arial" charset="0"/>
                <a:sym typeface="Symbol" pitchFamily="18" charset="2"/>
              </a:rPr>
              <a:t> on </a:t>
            </a:r>
            <a:r>
              <a:rPr lang="nl-NL" dirty="0" err="1">
                <a:cs typeface="Arial" charset="0"/>
                <a:sym typeface="Symbol" pitchFamily="18" charset="2"/>
              </a:rPr>
              <a:t>all</a:t>
            </a:r>
            <a:r>
              <a:rPr lang="nl-NL" dirty="0">
                <a:cs typeface="Arial" charset="0"/>
                <a:sym typeface="Symbol" pitchFamily="18" charset="2"/>
              </a:rPr>
              <a:t> abstract </a:t>
            </a: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                           </a:t>
            </a:r>
            <a:r>
              <a:rPr lang="nl-NL" dirty="0" err="1">
                <a:cs typeface="Arial" charset="0"/>
                <a:sym typeface="Symbol" pitchFamily="18" charset="2"/>
              </a:rPr>
              <a:t>executions</a:t>
            </a:r>
            <a:r>
              <a:rPr lang="nl-NL" dirty="0">
                <a:cs typeface="Arial" charset="0"/>
                <a:sym typeface="Symbol" pitchFamily="18" charset="2"/>
              </a:rPr>
              <a:t> of </a:t>
            </a:r>
            <a:r>
              <a:rPr lang="nl-NL" i="1" dirty="0">
                <a:cs typeface="Arial" charset="0"/>
                <a:sym typeface="Symbol" pitchFamily="18" charset="2"/>
              </a:rPr>
              <a:t>P </a:t>
            </a:r>
            <a:r>
              <a:rPr lang="nl-NL" dirty="0" err="1">
                <a:cs typeface="Arial" charset="0"/>
                <a:sym typeface="Symbol" pitchFamily="18" charset="2"/>
              </a:rPr>
              <a:t>that</a:t>
            </a:r>
            <a:r>
              <a:rPr lang="nl-NL" dirty="0">
                <a:cs typeface="Arial" charset="0"/>
                <a:sym typeface="Symbol" pitchFamily="18" charset="2"/>
              </a:rPr>
              <a:t> start </a:t>
            </a:r>
            <a:r>
              <a:rPr lang="nl-NL" dirty="0" err="1">
                <a:cs typeface="Arial" charset="0"/>
                <a:sym typeface="Symbol" pitchFamily="18" charset="2"/>
              </a:rPr>
              <a:t>from</a:t>
            </a:r>
            <a:r>
              <a:rPr lang="nl-NL" dirty="0">
                <a:cs typeface="Arial" charset="0"/>
                <a:sym typeface="Symbol" pitchFamily="18" charset="2"/>
              </a:rPr>
              <a:t> P’s</a:t>
            </a: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			</a:t>
            </a:r>
            <a:r>
              <a:rPr lang="nl-NL" dirty="0" err="1">
                <a:cs typeface="Arial" charset="0"/>
                <a:sym typeface="Symbol" pitchFamily="18" charset="2"/>
              </a:rPr>
              <a:t>initial</a:t>
            </a:r>
            <a:r>
              <a:rPr lang="nl-NL" dirty="0">
                <a:cs typeface="Arial" charset="0"/>
                <a:sym typeface="Symbol" pitchFamily="18" charset="2"/>
              </a:rPr>
              <a:t> state</a:t>
            </a:r>
            <a:br>
              <a:rPr lang="nl-NL" dirty="0">
                <a:cs typeface="Arial" charset="0"/>
                <a:sym typeface="Symbol" pitchFamily="18" charset="2"/>
              </a:rPr>
            </a:b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	   </a:t>
            </a:r>
            <a:endParaRPr lang="nl-NL" dirty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nl-NL" dirty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B4547-3634-446C-AFBB-64CF28D41D7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Meaning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>
              <a:defRPr/>
            </a:pPr>
            <a:r>
              <a:rPr lang="nl-NL" dirty="0"/>
              <a:t>Let  </a:t>
            </a:r>
            <a:r>
              <a:rPr lang="nl-NL" dirty="0">
                <a:sym typeface="Symbol"/>
              </a:rPr>
              <a:t> be an (abstract) </a:t>
            </a:r>
            <a:r>
              <a:rPr lang="nl-NL" dirty="0" err="1">
                <a:sym typeface="Symbol"/>
              </a:rPr>
              <a:t>execution</a:t>
            </a:r>
            <a:r>
              <a:rPr lang="nl-NL" dirty="0">
                <a:sym typeface="Symbol"/>
              </a:rPr>
              <a:t>.</a:t>
            </a:r>
          </a:p>
          <a:p>
            <a:pPr eaLnBrk="1" hangingPunct="1">
              <a:defRPr/>
            </a:pPr>
            <a:endParaRPr lang="nl-NL" dirty="0">
              <a:sym typeface="Symbol"/>
            </a:endParaRPr>
          </a:p>
          <a:p>
            <a:pPr lvl="1" eaLnBrk="1" hangingPunct="1">
              <a:defRPr/>
            </a:pPr>
            <a:r>
              <a:rPr lang="nl-NL" dirty="0">
                <a:sym typeface="Symbol"/>
              </a:rPr>
              <a:t>,</a:t>
            </a:r>
            <a:r>
              <a:rPr lang="nl-NL" i="1" dirty="0">
                <a:sym typeface="Symbol"/>
              </a:rPr>
              <a:t>i</a:t>
            </a:r>
            <a:r>
              <a:rPr lang="nl-NL" dirty="0">
                <a:sym typeface="Symbol"/>
              </a:rPr>
              <a:t>  |== 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	=   </a:t>
            </a:r>
            <a:r>
              <a:rPr lang="nl-NL" i="1" dirty="0">
                <a:sym typeface="Symbol"/>
              </a:rPr>
              <a:t>p</a:t>
            </a:r>
            <a:r>
              <a:rPr lang="nl-NL" dirty="0">
                <a:sym typeface="Symbol"/>
              </a:rPr>
              <a:t>  (</a:t>
            </a:r>
            <a:r>
              <a:rPr lang="nl-NL" i="1" dirty="0">
                <a:sym typeface="Symbol"/>
              </a:rPr>
              <a:t>i</a:t>
            </a:r>
            <a:r>
              <a:rPr lang="nl-NL" dirty="0">
                <a:sym typeface="Symbol"/>
              </a:rPr>
              <a:t>)		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sym typeface="Symbol"/>
              </a:rPr>
              <a:t>// </a:t>
            </a:r>
            <a:r>
              <a:rPr lang="nl-NL" i="1" dirty="0">
                <a:solidFill>
                  <a:schemeClr val="bg1">
                    <a:lumMod val="75000"/>
                  </a:schemeClr>
                </a:solidFill>
                <a:sym typeface="Symbol"/>
              </a:rPr>
              <a:t>p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  <a:sym typeface="Symbol"/>
              </a:rPr>
              <a:t>  </a:t>
            </a:r>
            <a:r>
              <a:rPr lang="nl-NL" i="1" dirty="0">
                <a:solidFill>
                  <a:schemeClr val="bg1">
                    <a:lumMod val="75000"/>
                  </a:schemeClr>
                </a:solidFill>
                <a:sym typeface="Symbol"/>
              </a:rPr>
              <a:t>Prop</a:t>
            </a:r>
          </a:p>
          <a:p>
            <a:pPr lvl="1" eaLnBrk="1" hangingPunct="1">
              <a:defRPr/>
            </a:pPr>
            <a:endParaRPr lang="nl-NL" dirty="0">
              <a:sym typeface="Symbol"/>
            </a:endParaRPr>
          </a:p>
          <a:p>
            <a:pPr lvl="1" eaLnBrk="1" hangingPunct="1">
              <a:defRPr/>
            </a:pPr>
            <a:r>
              <a:rPr lang="nl-NL" dirty="0">
                <a:sym typeface="Symbol"/>
              </a:rPr>
              <a:t>,</a:t>
            </a:r>
            <a:r>
              <a:rPr lang="nl-NL" i="1" dirty="0">
                <a:sym typeface="Symbol"/>
              </a:rPr>
              <a:t>i</a:t>
            </a:r>
            <a:r>
              <a:rPr lang="nl-NL" dirty="0">
                <a:sym typeface="Symbol"/>
              </a:rPr>
              <a:t>  |==  	=   </a:t>
            </a:r>
            <a:r>
              <a:rPr lang="nl-NL" dirty="0" err="1">
                <a:sym typeface="Symbol"/>
              </a:rPr>
              <a:t>not</a:t>
            </a:r>
            <a:r>
              <a:rPr lang="nl-NL" dirty="0">
                <a:sym typeface="Symbol"/>
              </a:rPr>
              <a:t> (,</a:t>
            </a:r>
            <a:r>
              <a:rPr lang="nl-NL" i="1" dirty="0">
                <a:sym typeface="Symbol"/>
              </a:rPr>
              <a:t>i</a:t>
            </a:r>
            <a:r>
              <a:rPr lang="nl-NL" dirty="0">
                <a:sym typeface="Symbol"/>
              </a:rPr>
              <a:t>  |==  )</a:t>
            </a:r>
          </a:p>
          <a:p>
            <a:pPr lvl="1" eaLnBrk="1" hangingPunct="1">
              <a:defRPr/>
            </a:pPr>
            <a:endParaRPr lang="nl-NL" dirty="0">
              <a:sym typeface="Symbol"/>
            </a:endParaRPr>
          </a:p>
          <a:p>
            <a:pPr lvl="1" eaLnBrk="1" hangingPunct="1">
              <a:defRPr/>
            </a:pPr>
            <a:r>
              <a:rPr lang="nl-NL" dirty="0">
                <a:sym typeface="Symbol"/>
              </a:rPr>
              <a:t>,</a:t>
            </a:r>
            <a:r>
              <a:rPr lang="nl-NL" i="1" dirty="0">
                <a:sym typeface="Symbol"/>
              </a:rPr>
              <a:t>i</a:t>
            </a:r>
            <a:r>
              <a:rPr lang="nl-NL" dirty="0">
                <a:sym typeface="Symbol"/>
              </a:rPr>
              <a:t>  |==  /\	=   ,</a:t>
            </a:r>
            <a:r>
              <a:rPr lang="nl-NL" i="1" dirty="0">
                <a:sym typeface="Symbol"/>
              </a:rPr>
              <a:t>i</a:t>
            </a:r>
            <a:r>
              <a:rPr lang="nl-NL" dirty="0">
                <a:sym typeface="Symbol"/>
              </a:rPr>
              <a:t>  |==     </a:t>
            </a:r>
            <a:br>
              <a:rPr lang="nl-NL" dirty="0">
                <a:sym typeface="Symbol"/>
              </a:rPr>
            </a:br>
            <a:r>
              <a:rPr lang="nl-NL" dirty="0">
                <a:sym typeface="Symbol"/>
              </a:rPr>
              <a:t>                              and   </a:t>
            </a:r>
            <a:br>
              <a:rPr lang="nl-NL" dirty="0">
                <a:sym typeface="Symbol"/>
              </a:rPr>
            </a:br>
            <a:r>
              <a:rPr lang="nl-NL" dirty="0">
                <a:sym typeface="Symbol"/>
              </a:rPr>
              <a:t>                               ,</a:t>
            </a:r>
            <a:r>
              <a:rPr lang="nl-NL" i="1" dirty="0">
                <a:sym typeface="Symbol"/>
              </a:rPr>
              <a:t>i</a:t>
            </a:r>
            <a:r>
              <a:rPr lang="nl-NL" dirty="0">
                <a:sym typeface="Symbol"/>
              </a:rPr>
              <a:t>  |==  </a:t>
            </a:r>
          </a:p>
          <a:p>
            <a:pPr lvl="1" eaLnBrk="1" hangingPunct="1">
              <a:defRPr/>
            </a:pPr>
            <a:endParaRPr lang="nl-NL" dirty="0">
              <a:sym typeface="Symbol"/>
            </a:endParaRPr>
          </a:p>
          <a:p>
            <a:pPr eaLnBrk="1" hangingPunct="1">
              <a:defRPr/>
            </a:pPr>
            <a:endParaRPr lang="nl-NL" dirty="0">
              <a:sym typeface="Symbol"/>
            </a:endParaRPr>
          </a:p>
          <a:p>
            <a:pPr eaLnBrk="1" hangingPunct="1"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3F061-A3EC-498F-A28D-2FD6015506D9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Overview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This pack :</a:t>
            </a:r>
          </a:p>
          <a:p>
            <a:pPr lvl="1" eaLnBrk="1" hangingPunct="1"/>
            <a:r>
              <a:rPr lang="en-US" dirty="0">
                <a:cs typeface="Arial" charset="0"/>
              </a:rPr>
              <a:t>Abstract model of programs</a:t>
            </a:r>
          </a:p>
          <a:p>
            <a:pPr lvl="1" eaLnBrk="1" hangingPunct="1"/>
            <a:r>
              <a:rPr lang="en-US" dirty="0">
                <a:cs typeface="Arial" charset="0"/>
              </a:rPr>
              <a:t>Temporal properties</a:t>
            </a:r>
          </a:p>
          <a:p>
            <a:pPr lvl="1" eaLnBrk="1" hangingPunct="1"/>
            <a:r>
              <a:rPr lang="en-US" dirty="0">
                <a:cs typeface="Arial" charset="0"/>
              </a:rPr>
              <a:t>Verification (via model checking) algorithm</a:t>
            </a:r>
          </a:p>
          <a:p>
            <a:pPr lvl="1" eaLnBrk="1" hangingPunct="1"/>
            <a:r>
              <a:rPr lang="en-US" dirty="0">
                <a:cs typeface="Arial" charset="0"/>
              </a:rPr>
              <a:t>Concurrency  </a:t>
            </a:r>
          </a:p>
          <a:p>
            <a:pPr eaLnBrk="1" hangingPunct="1"/>
            <a:endParaRPr lang="en-US" dirty="0">
              <a:cs typeface="Arial" charset="0"/>
            </a:endParaRPr>
          </a:p>
          <a:p>
            <a:pPr lvl="1" eaLnBrk="1" hangingPunct="1"/>
            <a:endParaRPr lang="en-US" dirty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1E8EB-FF4B-4061-A799-B121663E97B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Meaning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lvl="1" eaLnBrk="1" hangingPunct="1"/>
            <a:endParaRPr lang="nl-NL" dirty="0">
              <a:cs typeface="Arial" charset="0"/>
              <a:sym typeface="Symbol" pitchFamily="18" charset="2"/>
            </a:endParaRPr>
          </a:p>
          <a:p>
            <a:pPr lvl="1" eaLnBrk="1" hangingPunct="1"/>
            <a:r>
              <a:rPr lang="nl-NL" dirty="0">
                <a:cs typeface="Arial" charset="0"/>
                <a:sym typeface="Symbol" pitchFamily="18" charset="2"/>
              </a:rPr>
              <a:t>,</a:t>
            </a:r>
            <a:r>
              <a:rPr lang="nl-NL" i="1" dirty="0">
                <a:cs typeface="Arial" charset="0"/>
                <a:sym typeface="Symbol" pitchFamily="18" charset="2"/>
              </a:rPr>
              <a:t>i</a:t>
            </a:r>
            <a:r>
              <a:rPr lang="nl-NL" dirty="0">
                <a:cs typeface="Arial" charset="0"/>
                <a:sym typeface="Symbol" pitchFamily="18" charset="2"/>
              </a:rPr>
              <a:t>  |==  </a:t>
            </a:r>
            <a:r>
              <a:rPr lang="nl-NL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X</a:t>
            </a:r>
            <a:r>
              <a:rPr lang="nl-NL" dirty="0">
                <a:cs typeface="Arial" charset="0"/>
                <a:sym typeface="Symbol" pitchFamily="18" charset="2"/>
              </a:rPr>
              <a:t>	=   ,</a:t>
            </a:r>
            <a:r>
              <a:rPr lang="nl-NL" i="1" dirty="0">
                <a:cs typeface="Arial" charset="0"/>
                <a:sym typeface="Symbol" pitchFamily="18" charset="2"/>
              </a:rPr>
              <a:t>i</a:t>
            </a:r>
            <a:r>
              <a:rPr lang="nl-NL" dirty="0">
                <a:cs typeface="Arial" charset="0"/>
                <a:sym typeface="Symbol" pitchFamily="18" charset="2"/>
              </a:rPr>
              <a:t>+1  |==  </a:t>
            </a:r>
          </a:p>
          <a:p>
            <a:pPr lvl="1" eaLnBrk="1" hangingPunct="1"/>
            <a:endParaRPr lang="nl-NL" dirty="0">
              <a:cs typeface="Arial" charset="0"/>
              <a:sym typeface="Symbol" pitchFamily="18" charset="2"/>
            </a:endParaRPr>
          </a:p>
          <a:p>
            <a:pPr lvl="1" eaLnBrk="1" hangingPunct="1"/>
            <a:endParaRPr lang="nl-NL" dirty="0">
              <a:cs typeface="Arial" charset="0"/>
              <a:sym typeface="Symbol" pitchFamily="18" charset="2"/>
            </a:endParaRPr>
          </a:p>
          <a:p>
            <a:pPr lvl="1" eaLnBrk="1" hangingPunct="1"/>
            <a:r>
              <a:rPr lang="nl-NL" dirty="0">
                <a:cs typeface="Arial" charset="0"/>
                <a:sym typeface="Symbol" pitchFamily="18" charset="2"/>
              </a:rPr>
              <a:t>,</a:t>
            </a:r>
            <a:r>
              <a:rPr lang="nl-NL" i="1" dirty="0">
                <a:cs typeface="Arial" charset="0"/>
                <a:sym typeface="Symbol" pitchFamily="18" charset="2"/>
              </a:rPr>
              <a:t>i</a:t>
            </a:r>
            <a:r>
              <a:rPr lang="nl-NL" dirty="0">
                <a:cs typeface="Arial" charset="0"/>
                <a:sym typeface="Symbol" pitchFamily="18" charset="2"/>
              </a:rPr>
              <a:t>  |==   </a:t>
            </a:r>
            <a:r>
              <a:rPr lang="nl-NL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U</a:t>
            </a:r>
            <a:r>
              <a:rPr lang="nl-NL" dirty="0">
                <a:cs typeface="Arial" charset="0"/>
                <a:sym typeface="Symbol" pitchFamily="18" charset="2"/>
              </a:rPr>
              <a:t> 	=   </a:t>
            </a:r>
            <a:r>
              <a:rPr lang="nl-NL" dirty="0" err="1">
                <a:cs typeface="Arial" charset="0"/>
                <a:sym typeface="Symbol" pitchFamily="18" charset="2"/>
              </a:rPr>
              <a:t>there</a:t>
            </a:r>
            <a:r>
              <a:rPr lang="nl-NL" dirty="0">
                <a:cs typeface="Arial" charset="0"/>
                <a:sym typeface="Symbol" pitchFamily="18" charset="2"/>
              </a:rPr>
              <a:t> is a </a:t>
            </a:r>
            <a:r>
              <a:rPr lang="nl-NL" i="1" dirty="0" err="1">
                <a:cs typeface="Arial" charset="0"/>
                <a:sym typeface="Symbol" pitchFamily="18" charset="2"/>
              </a:rPr>
              <a:t>j</a:t>
            </a:r>
            <a:r>
              <a:rPr lang="nl-NL" dirty="0" err="1">
                <a:cs typeface="Arial" charset="0"/>
                <a:sym typeface="Symbol" pitchFamily="18" charset="2"/>
              </a:rPr>
              <a:t></a:t>
            </a:r>
            <a:r>
              <a:rPr lang="nl-NL" i="1" dirty="0" err="1">
                <a:cs typeface="Arial" charset="0"/>
                <a:sym typeface="Symbol" pitchFamily="18" charset="2"/>
              </a:rPr>
              <a:t>i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such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that</a:t>
            </a:r>
            <a:r>
              <a:rPr lang="nl-NL" dirty="0">
                <a:cs typeface="Arial" charset="0"/>
                <a:sym typeface="Symbol" pitchFamily="18" charset="2"/>
              </a:rPr>
              <a:t> ,</a:t>
            </a:r>
            <a:r>
              <a:rPr lang="nl-NL" i="1" dirty="0">
                <a:cs typeface="Arial" charset="0"/>
                <a:sym typeface="Symbol" pitchFamily="18" charset="2"/>
              </a:rPr>
              <a:t>j</a:t>
            </a:r>
            <a:r>
              <a:rPr lang="nl-NL" dirty="0">
                <a:cs typeface="Arial" charset="0"/>
                <a:sym typeface="Symbol" pitchFamily="18" charset="2"/>
              </a:rPr>
              <a:t>  |==  </a:t>
            </a:r>
            <a:br>
              <a:rPr lang="nl-NL" dirty="0">
                <a:cs typeface="Arial" charset="0"/>
                <a:sym typeface="Symbol" pitchFamily="18" charset="2"/>
              </a:rPr>
            </a:b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			     </a:t>
            </a:r>
            <a:r>
              <a:rPr lang="nl-NL" dirty="0" err="1">
                <a:cs typeface="Arial" charset="0"/>
                <a:sym typeface="Symbol" pitchFamily="18" charset="2"/>
              </a:rPr>
              <a:t>and</a:t>
            </a:r>
            <a:br>
              <a:rPr lang="nl-NL" dirty="0">
                <a:cs typeface="Arial" charset="0"/>
                <a:sym typeface="Symbol" pitchFamily="18" charset="2"/>
              </a:rPr>
            </a:b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			     </a:t>
            </a:r>
            <a:r>
              <a:rPr lang="nl-NL" dirty="0" err="1">
                <a:cs typeface="Arial" charset="0"/>
                <a:sym typeface="Symbol" pitchFamily="18" charset="2"/>
              </a:rPr>
              <a:t>for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all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i="1" dirty="0">
                <a:cs typeface="Arial" charset="0"/>
                <a:sym typeface="Symbol" pitchFamily="18" charset="2"/>
              </a:rPr>
              <a:t>h</a:t>
            </a:r>
            <a:r>
              <a:rPr lang="nl-NL" dirty="0">
                <a:cs typeface="Arial" charset="0"/>
                <a:sym typeface="Symbol" pitchFamily="18" charset="2"/>
              </a:rPr>
              <a:t>, </a:t>
            </a:r>
            <a:r>
              <a:rPr lang="nl-NL" i="1" dirty="0" err="1">
                <a:cs typeface="Arial" charset="0"/>
                <a:sym typeface="Symbol" pitchFamily="18" charset="2"/>
              </a:rPr>
              <a:t>i</a:t>
            </a:r>
            <a:r>
              <a:rPr lang="nl-NL" dirty="0" err="1">
                <a:cs typeface="Arial" charset="0"/>
                <a:sym typeface="Symbol" pitchFamily="18" charset="2"/>
              </a:rPr>
              <a:t></a:t>
            </a:r>
            <a:r>
              <a:rPr lang="nl-NL" i="1" dirty="0" err="1">
                <a:cs typeface="Arial" charset="0"/>
                <a:sym typeface="Symbol" pitchFamily="18" charset="2"/>
              </a:rPr>
              <a:t>h</a:t>
            </a:r>
            <a:r>
              <a:rPr lang="nl-NL" dirty="0">
                <a:cs typeface="Arial" charset="0"/>
                <a:sym typeface="Symbol" pitchFamily="18" charset="2"/>
              </a:rPr>
              <a:t>&lt;</a:t>
            </a:r>
            <a:r>
              <a:rPr lang="nl-NL" i="1" dirty="0">
                <a:cs typeface="Arial" charset="0"/>
                <a:sym typeface="Symbol" pitchFamily="18" charset="2"/>
              </a:rPr>
              <a:t>j</a:t>
            </a:r>
            <a:r>
              <a:rPr lang="nl-NL" dirty="0">
                <a:cs typeface="Arial" charset="0"/>
                <a:sym typeface="Symbol" pitchFamily="18" charset="2"/>
              </a:rPr>
              <a:t>,  we have ,</a:t>
            </a:r>
            <a:r>
              <a:rPr lang="nl-NL" i="1" dirty="0">
                <a:cs typeface="Arial" charset="0"/>
                <a:sym typeface="Symbol" pitchFamily="18" charset="2"/>
              </a:rPr>
              <a:t>h</a:t>
            </a:r>
            <a:r>
              <a:rPr lang="nl-NL" dirty="0">
                <a:cs typeface="Arial" charset="0"/>
                <a:sym typeface="Symbol" pitchFamily="18" charset="2"/>
              </a:rPr>
              <a:t>  |==  .</a:t>
            </a:r>
          </a:p>
          <a:p>
            <a:pPr eaLnBrk="1" hangingPunct="1"/>
            <a:endParaRPr lang="nl-NL" dirty="0">
              <a:cs typeface="Arial" charset="0"/>
              <a:sym typeface="Symbol" pitchFamily="18" charset="2"/>
            </a:endParaRPr>
          </a:p>
          <a:p>
            <a:pPr eaLnBrk="1" hangingPunct="1"/>
            <a:endParaRPr lang="nl-NL" dirty="0">
              <a:cs typeface="Arial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42863" y="6223179"/>
            <a:ext cx="457200" cy="457200"/>
          </a:xfrm>
        </p:spPr>
        <p:txBody>
          <a:bodyPr/>
          <a:lstStyle/>
          <a:p>
            <a:pPr>
              <a:defRPr/>
            </a:pPr>
            <a:fld id="{B8AB84AC-D113-42EB-B66A-C3A36602071A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Example</a:t>
            </a:r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F00D32-9370-4F24-A381-07A2BFD9F799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6638" name="TextBox 18"/>
          <p:cNvSpPr txBox="1">
            <a:spLocks noChangeArrowheads="1"/>
          </p:cNvSpPr>
          <p:nvPr/>
        </p:nvSpPr>
        <p:spPr bwMode="auto">
          <a:xfrm>
            <a:off x="676275" y="4360863"/>
            <a:ext cx="77091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000" dirty="0">
                <a:sym typeface="Symbol" pitchFamily="18" charset="2"/>
              </a:rPr>
              <a:t>Consider   </a:t>
            </a:r>
            <a:r>
              <a:rPr lang="nl-NL" sz="2000" dirty="0"/>
              <a:t>:  {isOdd </a:t>
            </a:r>
            <a:r>
              <a:rPr lang="nl-NL" sz="2000" i="1" dirty="0"/>
              <a:t>x</a:t>
            </a:r>
            <a:r>
              <a:rPr lang="nl-NL" sz="2000" dirty="0"/>
              <a:t>} , {isOdd </a:t>
            </a:r>
            <a:r>
              <a:rPr lang="nl-NL" sz="2000" i="1" dirty="0"/>
              <a:t>x</a:t>
            </a:r>
            <a:r>
              <a:rPr lang="nl-NL" sz="2000" dirty="0"/>
              <a:t>}, {isOdd </a:t>
            </a:r>
            <a:r>
              <a:rPr lang="nl-NL" sz="2000" i="1" dirty="0"/>
              <a:t>x</a:t>
            </a:r>
            <a:r>
              <a:rPr lang="nl-NL" sz="2000" dirty="0"/>
              <a:t>, </a:t>
            </a:r>
            <a:r>
              <a:rPr lang="nl-NL" sz="2000" i="1" dirty="0"/>
              <a:t>x</a:t>
            </a:r>
            <a:r>
              <a:rPr lang="nl-NL" sz="2000" dirty="0"/>
              <a:t>&gt;0}, {isOdd </a:t>
            </a:r>
            <a:r>
              <a:rPr lang="nl-NL" sz="2000" i="1" dirty="0"/>
              <a:t>x</a:t>
            </a:r>
            <a:r>
              <a:rPr lang="nl-NL" sz="2000" dirty="0"/>
              <a:t>, </a:t>
            </a:r>
            <a:r>
              <a:rPr lang="nl-NL" sz="2000" i="1" dirty="0"/>
              <a:t>x</a:t>
            </a:r>
            <a:r>
              <a:rPr lang="nl-NL" sz="2000" dirty="0"/>
              <a:t>&gt;0} , 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2963" y="5024438"/>
            <a:ext cx="559593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Symbol"/>
              <a:buChar char="P"/>
              <a:defRPr/>
            </a:pPr>
            <a:r>
              <a:rPr lang="nl-NL" dirty="0">
                <a:cs typeface="Arial" pitchFamily="34" charset="0"/>
                <a:sym typeface="Symbol"/>
              </a:rPr>
              <a:t>   |==   isOdd </a:t>
            </a:r>
            <a:r>
              <a:rPr lang="nl-NL" i="1" dirty="0">
                <a:cs typeface="Arial" pitchFamily="34" charset="0"/>
                <a:sym typeface="Symbol"/>
              </a:rPr>
              <a:t>x</a:t>
            </a:r>
            <a:r>
              <a:rPr lang="nl-NL" dirty="0">
                <a:cs typeface="Arial" pitchFamily="34" charset="0"/>
                <a:sym typeface="Symbol"/>
              </a:rPr>
              <a:t>  </a:t>
            </a:r>
            <a:r>
              <a:rPr lang="nl-NL" dirty="0">
                <a:solidFill>
                  <a:srgbClr val="C00000"/>
                </a:solidFill>
                <a:cs typeface="Arial" pitchFamily="34" charset="0"/>
                <a:sym typeface="Symbol"/>
              </a:rPr>
              <a:t>U</a:t>
            </a:r>
            <a:r>
              <a:rPr lang="nl-NL" dirty="0">
                <a:cs typeface="Arial" pitchFamily="34" charset="0"/>
                <a:sym typeface="Symbol"/>
              </a:rPr>
              <a:t>  </a:t>
            </a:r>
            <a:r>
              <a:rPr lang="nl-NL" i="1" dirty="0">
                <a:cs typeface="Arial" pitchFamily="34" charset="0"/>
                <a:sym typeface="Symbol"/>
              </a:rPr>
              <a:t>x</a:t>
            </a:r>
            <a:r>
              <a:rPr lang="nl-NL" dirty="0">
                <a:cs typeface="Arial" pitchFamily="34" charset="0"/>
                <a:sym typeface="Symbol"/>
              </a:rPr>
              <a:t>&gt;0</a:t>
            </a:r>
          </a:p>
          <a:p>
            <a:pPr>
              <a:buFont typeface="Symbol"/>
              <a:buChar char="P"/>
              <a:defRPr/>
            </a:pPr>
            <a:endParaRPr lang="nl-NL" dirty="0">
              <a:cs typeface="Arial" pitchFamily="34" charset="0"/>
              <a:sym typeface="Symbol"/>
            </a:endParaRPr>
          </a:p>
          <a:p>
            <a:pPr>
              <a:defRPr/>
            </a:pPr>
            <a:r>
              <a:rPr lang="nl-NL" dirty="0">
                <a:cs typeface="Arial" pitchFamily="34" charset="0"/>
                <a:sym typeface="Symbol"/>
              </a:rPr>
              <a:t>Is this a valid property of the FSA?</a:t>
            </a:r>
            <a:endParaRPr lang="nl-NL" dirty="0"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00250" y="182721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038349" y="284162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26" name="Curved Connector 8"/>
          <p:cNvCxnSpPr>
            <a:endCxn id="19" idx="0"/>
          </p:cNvCxnSpPr>
          <p:nvPr/>
        </p:nvCxnSpPr>
        <p:spPr>
          <a:xfrm rot="10800000">
            <a:off x="2351883" y="1827213"/>
            <a:ext cx="351631" cy="296862"/>
          </a:xfrm>
          <a:prstGeom prst="curvedConnector4">
            <a:avLst>
              <a:gd name="adj1" fmla="val -103386"/>
              <a:gd name="adj2" fmla="val 247593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2"/>
            <a:endCxn id="24" idx="0"/>
          </p:cNvCxnSpPr>
          <p:nvPr/>
        </p:nvCxnSpPr>
        <p:spPr>
          <a:xfrm>
            <a:off x="2351882" y="2420938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Curved Connector 8"/>
          <p:cNvCxnSpPr>
            <a:endCxn id="24" idx="2"/>
          </p:cNvCxnSpPr>
          <p:nvPr/>
        </p:nvCxnSpPr>
        <p:spPr>
          <a:xfrm rot="10800000" flipV="1">
            <a:off x="2366963" y="3138488"/>
            <a:ext cx="328613" cy="296862"/>
          </a:xfrm>
          <a:prstGeom prst="curvedConnector4">
            <a:avLst>
              <a:gd name="adj1" fmla="val -110144"/>
              <a:gd name="adj2" fmla="val 247594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714503" y="177165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9000" y="1943100"/>
            <a:ext cx="158248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cs typeface="Arial" pitchFamily="34" charset="0"/>
              </a:rPr>
              <a:t>{ isOdd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 }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352800" y="2590800"/>
            <a:ext cx="2276585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cs typeface="Arial" pitchFamily="34" charset="0"/>
              </a:rPr>
              <a:t>{ isOdd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, 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&gt;0 }</a:t>
            </a:r>
          </a:p>
        </p:txBody>
      </p:sp>
      <p:cxnSp>
        <p:nvCxnSpPr>
          <p:cNvPr id="34" name="Straight Connector 33"/>
          <p:cNvCxnSpPr>
            <a:stCxn id="32" idx="1"/>
          </p:cNvCxnSpPr>
          <p:nvPr/>
        </p:nvCxnSpPr>
        <p:spPr>
          <a:xfrm flipH="1">
            <a:off x="2533650" y="2173933"/>
            <a:ext cx="895350" cy="9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1"/>
          </p:cNvCxnSpPr>
          <p:nvPr/>
        </p:nvCxnSpPr>
        <p:spPr>
          <a:xfrm flipH="1">
            <a:off x="2628900" y="2821633"/>
            <a:ext cx="723900" cy="16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Derived operators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sz="quarter" idx="1"/>
          </p:nvPr>
        </p:nvSpPr>
        <p:spPr>
          <a:xfrm>
            <a:off x="787400" y="1651000"/>
            <a:ext cx="8178800" cy="4973638"/>
          </a:xfrm>
        </p:spPr>
        <p:txBody>
          <a:bodyPr/>
          <a:lstStyle/>
          <a:p>
            <a:pPr eaLnBrk="1" hangingPunct="1"/>
            <a:r>
              <a:rPr lang="nl-NL" dirty="0">
                <a:cs typeface="Arial" charset="0"/>
              </a:rPr>
              <a:t>Eventualy		</a:t>
            </a:r>
            <a:r>
              <a:rPr lang="nl-NL" dirty="0">
                <a:solidFill>
                  <a:srgbClr val="C00000"/>
                </a:solidFill>
                <a:cs typeface="Arial" charset="0"/>
                <a:sym typeface="Symbol"/>
              </a:rPr>
              <a:t></a:t>
            </a:r>
            <a:r>
              <a:rPr lang="nl-NL" dirty="0">
                <a:cs typeface="Arial" charset="0"/>
                <a:sym typeface="Symbol" pitchFamily="18" charset="2"/>
              </a:rPr>
              <a:t>		=    true  </a:t>
            </a:r>
            <a:r>
              <a:rPr lang="nl-NL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U</a:t>
            </a:r>
            <a:r>
              <a:rPr lang="nl-NL" dirty="0">
                <a:cs typeface="Arial" charset="0"/>
                <a:sym typeface="Symbol" pitchFamily="18" charset="2"/>
              </a:rPr>
              <a:t>  </a:t>
            </a:r>
          </a:p>
          <a:p>
            <a:pPr eaLnBrk="1" hangingPunct="1"/>
            <a:r>
              <a:rPr lang="nl-NL" dirty="0">
                <a:cs typeface="Arial" charset="0"/>
                <a:sym typeface="Symbol" pitchFamily="18" charset="2"/>
              </a:rPr>
              <a:t>Always		</a:t>
            </a:r>
            <a:r>
              <a:rPr lang="en-US" dirty="0">
                <a:sym typeface="Wingdings"/>
              </a:rPr>
              <a:t> ☐</a:t>
            </a:r>
            <a:r>
              <a:rPr lang="nl-NL" dirty="0">
                <a:cs typeface="Arial" charset="0"/>
                <a:sym typeface="Symbol" pitchFamily="18" charset="2"/>
              </a:rPr>
              <a:t>		=    </a:t>
            </a:r>
            <a:r>
              <a:rPr lang="nl-NL" dirty="0">
                <a:cs typeface="Arial" charset="0"/>
                <a:sym typeface="Symbol"/>
              </a:rPr>
              <a:t></a:t>
            </a:r>
            <a:r>
              <a:rPr lang="nl-NL" dirty="0">
                <a:cs typeface="Arial" charset="0"/>
                <a:sym typeface="Symbol" pitchFamily="18" charset="2"/>
              </a:rPr>
              <a:t></a:t>
            </a:r>
          </a:p>
          <a:p>
            <a:pPr eaLnBrk="1" hangingPunct="1"/>
            <a:r>
              <a:rPr lang="nl-NL" dirty="0">
                <a:cs typeface="Arial" charset="0"/>
                <a:sym typeface="Symbol" pitchFamily="18" charset="2"/>
              </a:rPr>
              <a:t>Weak until		  </a:t>
            </a:r>
            <a:r>
              <a:rPr lang="nl-NL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W</a:t>
            </a:r>
            <a:r>
              <a:rPr lang="nl-NL" dirty="0">
                <a:cs typeface="Arial" charset="0"/>
                <a:sym typeface="Symbol" pitchFamily="18" charset="2"/>
              </a:rPr>
              <a:t>   	=    </a:t>
            </a:r>
            <a:r>
              <a:rPr lang="nl-NL" dirty="0">
                <a:solidFill>
                  <a:srgbClr val="C00000"/>
                </a:solidFill>
                <a:cs typeface="Arial" charset="0"/>
                <a:sym typeface="Wingdings"/>
              </a:rPr>
              <a:t></a:t>
            </a:r>
            <a:r>
              <a:rPr lang="nl-NL" dirty="0">
                <a:cs typeface="Arial" charset="0"/>
                <a:sym typeface="Symbol" pitchFamily="18" charset="2"/>
              </a:rPr>
              <a:t> \/ ( </a:t>
            </a:r>
            <a:r>
              <a:rPr lang="nl-NL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U</a:t>
            </a:r>
            <a:r>
              <a:rPr lang="nl-NL" dirty="0">
                <a:cs typeface="Arial" charset="0"/>
                <a:sym typeface="Symbol" pitchFamily="18" charset="2"/>
              </a:rPr>
              <a:t> )</a:t>
            </a:r>
          </a:p>
          <a:p>
            <a:pPr eaLnBrk="1" hangingPunct="1"/>
            <a:r>
              <a:rPr lang="nl-NL" dirty="0">
                <a:cs typeface="Arial" charset="0"/>
                <a:sym typeface="Symbol" pitchFamily="18" charset="2"/>
              </a:rPr>
              <a:t>Release		  </a:t>
            </a:r>
            <a:r>
              <a:rPr lang="nl-NL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R</a:t>
            </a:r>
            <a:r>
              <a:rPr lang="nl-NL" dirty="0">
                <a:cs typeface="Arial" charset="0"/>
                <a:sym typeface="Symbol" pitchFamily="18" charset="2"/>
              </a:rPr>
              <a:t>  	=       </a:t>
            </a:r>
            <a:r>
              <a:rPr lang="nl-NL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W</a:t>
            </a:r>
            <a:r>
              <a:rPr lang="nl-NL" dirty="0">
                <a:cs typeface="Arial" charset="0"/>
                <a:sym typeface="Symbol" pitchFamily="18" charset="2"/>
              </a:rPr>
              <a:t>   ( /\ ) </a:t>
            </a:r>
            <a:endParaRPr lang="nl-NL" dirty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6AE74C-0D43-49E2-92FE-E5E4FD64EB92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Some derived operators</a:t>
            </a:r>
          </a:p>
        </p:txBody>
      </p:sp>
      <p:sp>
        <p:nvSpPr>
          <p:cNvPr id="130" name="Tijdelijke aanduiding voor dianummer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652E6-EB9F-4F6F-9BB0-49A65EB7314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422275" y="1841500"/>
            <a:ext cx="31972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&lt;&gt; </a:t>
            </a: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eventually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weak until</a:t>
            </a: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endParaRPr lang="en-US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defRPr/>
            </a:pP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A50021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// releases</a:t>
            </a:r>
          </a:p>
        </p:txBody>
      </p:sp>
      <p:grpSp>
        <p:nvGrpSpPr>
          <p:cNvPr id="27653" name="Group 30"/>
          <p:cNvGrpSpPr>
            <a:grpSpLocks/>
          </p:cNvGrpSpPr>
          <p:nvPr/>
        </p:nvGrpSpPr>
        <p:grpSpPr bwMode="auto">
          <a:xfrm>
            <a:off x="3779838" y="1831975"/>
            <a:ext cx="4824412" cy="431800"/>
            <a:chOff x="2685" y="2998"/>
            <a:chExt cx="7200" cy="618"/>
          </a:xfrm>
        </p:grpSpPr>
        <p:grpSp>
          <p:nvGrpSpPr>
            <p:cNvPr id="27757" name="Group 31"/>
            <p:cNvGrpSpPr>
              <a:grpSpLocks/>
            </p:cNvGrpSpPr>
            <p:nvPr/>
          </p:nvGrpSpPr>
          <p:grpSpPr bwMode="auto">
            <a:xfrm>
              <a:off x="2685" y="2998"/>
              <a:ext cx="7200" cy="618"/>
              <a:chOff x="2835" y="4895"/>
              <a:chExt cx="7200" cy="618"/>
            </a:xfrm>
          </p:grpSpPr>
          <p:grpSp>
            <p:nvGrpSpPr>
              <p:cNvPr id="27760" name="Group 35"/>
              <p:cNvGrpSpPr>
                <a:grpSpLocks/>
              </p:cNvGrpSpPr>
              <p:nvPr/>
            </p:nvGrpSpPr>
            <p:grpSpPr bwMode="auto">
              <a:xfrm>
                <a:off x="4035" y="4895"/>
                <a:ext cx="1200" cy="618"/>
                <a:chOff x="4035" y="4741"/>
                <a:chExt cx="1200" cy="618"/>
              </a:xfrm>
            </p:grpSpPr>
            <p:sp>
              <p:nvSpPr>
                <p:cNvPr id="27776" name="AutoShape 33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77" name="Line 34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61" name="Group 35"/>
              <p:cNvGrpSpPr>
                <a:grpSpLocks/>
              </p:cNvGrpSpPr>
              <p:nvPr/>
            </p:nvGrpSpPr>
            <p:grpSpPr bwMode="auto">
              <a:xfrm>
                <a:off x="5235" y="4895"/>
                <a:ext cx="1200" cy="618"/>
                <a:chOff x="4035" y="4741"/>
                <a:chExt cx="1200" cy="618"/>
              </a:xfrm>
            </p:grpSpPr>
            <p:sp>
              <p:nvSpPr>
                <p:cNvPr id="27774" name="AutoShape 36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75" name="Line 37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62" name="Group 38"/>
              <p:cNvGrpSpPr>
                <a:grpSpLocks/>
              </p:cNvGrpSpPr>
              <p:nvPr/>
            </p:nvGrpSpPr>
            <p:grpSpPr bwMode="auto">
              <a:xfrm>
                <a:off x="6435" y="4895"/>
                <a:ext cx="1200" cy="618"/>
                <a:chOff x="4035" y="4741"/>
                <a:chExt cx="1200" cy="618"/>
              </a:xfrm>
            </p:grpSpPr>
            <p:sp>
              <p:nvSpPr>
                <p:cNvPr id="27772" name="AutoShape 39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73" name="Line 40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63" name="Group 41"/>
              <p:cNvGrpSpPr>
                <a:grpSpLocks/>
              </p:cNvGrpSpPr>
              <p:nvPr/>
            </p:nvGrpSpPr>
            <p:grpSpPr bwMode="auto">
              <a:xfrm>
                <a:off x="7635" y="4895"/>
                <a:ext cx="1200" cy="618"/>
                <a:chOff x="4035" y="4741"/>
                <a:chExt cx="1200" cy="618"/>
              </a:xfrm>
            </p:grpSpPr>
            <p:sp>
              <p:nvSpPr>
                <p:cNvPr id="27770" name="AutoShape 42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71" name="Line 43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64" name="Group 44"/>
              <p:cNvGrpSpPr>
                <a:grpSpLocks/>
              </p:cNvGrpSpPr>
              <p:nvPr/>
            </p:nvGrpSpPr>
            <p:grpSpPr bwMode="auto">
              <a:xfrm>
                <a:off x="8835" y="4895"/>
                <a:ext cx="1200" cy="618"/>
                <a:chOff x="4035" y="4741"/>
                <a:chExt cx="1200" cy="618"/>
              </a:xfrm>
            </p:grpSpPr>
            <p:sp>
              <p:nvSpPr>
                <p:cNvPr id="27768" name="AutoShape 45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69" name="Line 46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65" name="Group 47"/>
              <p:cNvGrpSpPr>
                <a:grpSpLocks/>
              </p:cNvGrpSpPr>
              <p:nvPr/>
            </p:nvGrpSpPr>
            <p:grpSpPr bwMode="auto">
              <a:xfrm>
                <a:off x="2835" y="4895"/>
                <a:ext cx="1200" cy="618"/>
                <a:chOff x="4035" y="4741"/>
                <a:chExt cx="1200" cy="618"/>
              </a:xfrm>
            </p:grpSpPr>
            <p:sp>
              <p:nvSpPr>
                <p:cNvPr id="27766" name="AutoShape 48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67" name="Line 49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758" name="Rectangle 50"/>
            <p:cNvSpPr>
              <a:spLocks noChangeArrowheads="1"/>
            </p:cNvSpPr>
            <p:nvPr/>
          </p:nvSpPr>
          <p:spPr bwMode="auto">
            <a:xfrm>
              <a:off x="3885" y="2998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759" name="Rectangle 51"/>
            <p:cNvSpPr>
              <a:spLocks noChangeArrowheads="1"/>
            </p:cNvSpPr>
            <p:nvPr/>
          </p:nvSpPr>
          <p:spPr bwMode="auto">
            <a:xfrm>
              <a:off x="7485" y="2998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</p:grpSp>
      <p:grpSp>
        <p:nvGrpSpPr>
          <p:cNvPr id="27654" name="Group 100"/>
          <p:cNvGrpSpPr>
            <a:grpSpLocks/>
          </p:cNvGrpSpPr>
          <p:nvPr/>
        </p:nvGrpSpPr>
        <p:grpSpPr bwMode="auto">
          <a:xfrm>
            <a:off x="3789363" y="6092825"/>
            <a:ext cx="4838700" cy="431800"/>
            <a:chOff x="2985" y="5775"/>
            <a:chExt cx="7200" cy="620"/>
          </a:xfrm>
        </p:grpSpPr>
        <p:grpSp>
          <p:nvGrpSpPr>
            <p:cNvPr id="27734" name="Group 101"/>
            <p:cNvGrpSpPr>
              <a:grpSpLocks/>
            </p:cNvGrpSpPr>
            <p:nvPr/>
          </p:nvGrpSpPr>
          <p:grpSpPr bwMode="auto">
            <a:xfrm>
              <a:off x="2985" y="5775"/>
              <a:ext cx="7200" cy="618"/>
              <a:chOff x="2835" y="4895"/>
              <a:chExt cx="7200" cy="618"/>
            </a:xfrm>
          </p:grpSpPr>
          <p:grpSp>
            <p:nvGrpSpPr>
              <p:cNvPr id="27739" name="Group 102"/>
              <p:cNvGrpSpPr>
                <a:grpSpLocks/>
              </p:cNvGrpSpPr>
              <p:nvPr/>
            </p:nvGrpSpPr>
            <p:grpSpPr bwMode="auto">
              <a:xfrm>
                <a:off x="4035" y="4895"/>
                <a:ext cx="1200" cy="618"/>
                <a:chOff x="4035" y="4741"/>
                <a:chExt cx="1200" cy="618"/>
              </a:xfrm>
            </p:grpSpPr>
            <p:sp>
              <p:nvSpPr>
                <p:cNvPr id="27755" name="AutoShape 103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56" name="Line 104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40" name="Group 105"/>
              <p:cNvGrpSpPr>
                <a:grpSpLocks/>
              </p:cNvGrpSpPr>
              <p:nvPr/>
            </p:nvGrpSpPr>
            <p:grpSpPr bwMode="auto">
              <a:xfrm>
                <a:off x="5235" y="4895"/>
                <a:ext cx="1200" cy="618"/>
                <a:chOff x="4035" y="4741"/>
                <a:chExt cx="1200" cy="618"/>
              </a:xfrm>
            </p:grpSpPr>
            <p:sp>
              <p:nvSpPr>
                <p:cNvPr id="27753" name="AutoShape 106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54" name="Line 107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41" name="Group 108"/>
              <p:cNvGrpSpPr>
                <a:grpSpLocks/>
              </p:cNvGrpSpPr>
              <p:nvPr/>
            </p:nvGrpSpPr>
            <p:grpSpPr bwMode="auto">
              <a:xfrm>
                <a:off x="6435" y="4895"/>
                <a:ext cx="1200" cy="618"/>
                <a:chOff x="4035" y="4741"/>
                <a:chExt cx="1200" cy="618"/>
              </a:xfrm>
            </p:grpSpPr>
            <p:sp>
              <p:nvSpPr>
                <p:cNvPr id="27751" name="AutoShape 109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52" name="Line 110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42" name="Group 111"/>
              <p:cNvGrpSpPr>
                <a:grpSpLocks/>
              </p:cNvGrpSpPr>
              <p:nvPr/>
            </p:nvGrpSpPr>
            <p:grpSpPr bwMode="auto">
              <a:xfrm>
                <a:off x="7635" y="4895"/>
                <a:ext cx="1200" cy="618"/>
                <a:chOff x="4035" y="4741"/>
                <a:chExt cx="1200" cy="618"/>
              </a:xfrm>
            </p:grpSpPr>
            <p:sp>
              <p:nvSpPr>
                <p:cNvPr id="27749" name="AutoShape 112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50" name="Line 113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43" name="Group 114"/>
              <p:cNvGrpSpPr>
                <a:grpSpLocks/>
              </p:cNvGrpSpPr>
              <p:nvPr/>
            </p:nvGrpSpPr>
            <p:grpSpPr bwMode="auto">
              <a:xfrm>
                <a:off x="8835" y="4895"/>
                <a:ext cx="1200" cy="618"/>
                <a:chOff x="4035" y="4741"/>
                <a:chExt cx="1200" cy="618"/>
              </a:xfrm>
            </p:grpSpPr>
            <p:sp>
              <p:nvSpPr>
                <p:cNvPr id="27747" name="AutoShape 115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48" name="Line 116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44" name="Group 117"/>
              <p:cNvGrpSpPr>
                <a:grpSpLocks/>
              </p:cNvGrpSpPr>
              <p:nvPr/>
            </p:nvGrpSpPr>
            <p:grpSpPr bwMode="auto">
              <a:xfrm>
                <a:off x="2835" y="4895"/>
                <a:ext cx="1200" cy="618"/>
                <a:chOff x="4035" y="4741"/>
                <a:chExt cx="1200" cy="618"/>
              </a:xfrm>
            </p:grpSpPr>
            <p:sp>
              <p:nvSpPr>
                <p:cNvPr id="27745" name="AutoShape 118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46" name="Line 119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735" name="Rectangle 120"/>
            <p:cNvSpPr>
              <a:spLocks noChangeArrowheads="1"/>
            </p:cNvSpPr>
            <p:nvPr/>
          </p:nvSpPr>
          <p:spPr bwMode="auto">
            <a:xfrm>
              <a:off x="2985" y="5775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f 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736" name="Rectangle 121"/>
            <p:cNvSpPr>
              <a:spLocks noChangeArrowheads="1"/>
            </p:cNvSpPr>
            <p:nvPr/>
          </p:nvSpPr>
          <p:spPr bwMode="auto">
            <a:xfrm>
              <a:off x="6585" y="5775"/>
              <a:ext cx="600" cy="6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eaLnBrk="0" hangingPunct="0"/>
              <a:r>
                <a:rPr lang="en-US" sz="1800" i="1">
                  <a:solidFill>
                    <a:srgbClr val="A50021"/>
                  </a:solidFill>
                  <a:latin typeface="Tahoma" pitchFamily="34" charset="0"/>
                </a:rPr>
                <a:t> g,f</a:t>
              </a:r>
              <a:endParaRPr lang="en-US" sz="1400" i="1">
                <a:solidFill>
                  <a:srgbClr val="A50021"/>
                </a:solidFill>
                <a:latin typeface="Tahoma" pitchFamily="34" charset="0"/>
              </a:endParaRPr>
            </a:p>
          </p:txBody>
        </p:sp>
        <p:sp>
          <p:nvSpPr>
            <p:cNvPr id="27737" name="Rectangle 122"/>
            <p:cNvSpPr>
              <a:spLocks noChangeArrowheads="1"/>
            </p:cNvSpPr>
            <p:nvPr/>
          </p:nvSpPr>
          <p:spPr bwMode="auto">
            <a:xfrm>
              <a:off x="5385" y="5775"/>
              <a:ext cx="600" cy="62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738" name="Rectangle 123"/>
            <p:cNvSpPr>
              <a:spLocks noChangeArrowheads="1"/>
            </p:cNvSpPr>
            <p:nvPr/>
          </p:nvSpPr>
          <p:spPr bwMode="auto">
            <a:xfrm>
              <a:off x="4185" y="5775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f</a:t>
              </a:r>
              <a:endParaRPr lang="en-US" sz="1800" i="1">
                <a:latin typeface="Tahoma" pitchFamily="34" charset="0"/>
              </a:endParaRPr>
            </a:p>
          </p:txBody>
        </p:sp>
      </p:grpSp>
      <p:grpSp>
        <p:nvGrpSpPr>
          <p:cNvPr id="27655" name="Group 75"/>
          <p:cNvGrpSpPr>
            <a:grpSpLocks/>
          </p:cNvGrpSpPr>
          <p:nvPr/>
        </p:nvGrpSpPr>
        <p:grpSpPr bwMode="auto">
          <a:xfrm>
            <a:off x="4048125" y="4078288"/>
            <a:ext cx="4824413" cy="431800"/>
            <a:chOff x="2685" y="2998"/>
            <a:chExt cx="7200" cy="619"/>
          </a:xfrm>
        </p:grpSpPr>
        <p:grpSp>
          <p:nvGrpSpPr>
            <p:cNvPr id="27710" name="Group 76"/>
            <p:cNvGrpSpPr>
              <a:grpSpLocks/>
            </p:cNvGrpSpPr>
            <p:nvPr/>
          </p:nvGrpSpPr>
          <p:grpSpPr bwMode="auto">
            <a:xfrm>
              <a:off x="2685" y="2998"/>
              <a:ext cx="7200" cy="618"/>
              <a:chOff x="2835" y="4895"/>
              <a:chExt cx="7200" cy="618"/>
            </a:xfrm>
          </p:grpSpPr>
          <p:grpSp>
            <p:nvGrpSpPr>
              <p:cNvPr id="27716" name="Group 77"/>
              <p:cNvGrpSpPr>
                <a:grpSpLocks/>
              </p:cNvGrpSpPr>
              <p:nvPr/>
            </p:nvGrpSpPr>
            <p:grpSpPr bwMode="auto">
              <a:xfrm>
                <a:off x="4035" y="4895"/>
                <a:ext cx="1200" cy="618"/>
                <a:chOff x="4035" y="4741"/>
                <a:chExt cx="1200" cy="618"/>
              </a:xfrm>
            </p:grpSpPr>
            <p:sp>
              <p:nvSpPr>
                <p:cNvPr id="27732" name="AutoShape 78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33" name="Line 79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17" name="Group 80"/>
              <p:cNvGrpSpPr>
                <a:grpSpLocks/>
              </p:cNvGrpSpPr>
              <p:nvPr/>
            </p:nvGrpSpPr>
            <p:grpSpPr bwMode="auto">
              <a:xfrm>
                <a:off x="5235" y="4895"/>
                <a:ext cx="1200" cy="618"/>
                <a:chOff x="4035" y="4741"/>
                <a:chExt cx="1200" cy="618"/>
              </a:xfrm>
            </p:grpSpPr>
            <p:sp>
              <p:nvSpPr>
                <p:cNvPr id="27730" name="AutoShape 81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31" name="Line 82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18" name="Group 83"/>
              <p:cNvGrpSpPr>
                <a:grpSpLocks/>
              </p:cNvGrpSpPr>
              <p:nvPr/>
            </p:nvGrpSpPr>
            <p:grpSpPr bwMode="auto">
              <a:xfrm>
                <a:off x="6435" y="4895"/>
                <a:ext cx="1200" cy="618"/>
                <a:chOff x="4035" y="4741"/>
                <a:chExt cx="1200" cy="618"/>
              </a:xfrm>
            </p:grpSpPr>
            <p:sp>
              <p:nvSpPr>
                <p:cNvPr id="27728" name="AutoShape 84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29" name="Line 85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19" name="Group 86"/>
              <p:cNvGrpSpPr>
                <a:grpSpLocks/>
              </p:cNvGrpSpPr>
              <p:nvPr/>
            </p:nvGrpSpPr>
            <p:grpSpPr bwMode="auto">
              <a:xfrm>
                <a:off x="7635" y="4895"/>
                <a:ext cx="1200" cy="618"/>
                <a:chOff x="4035" y="4741"/>
                <a:chExt cx="1200" cy="618"/>
              </a:xfrm>
            </p:grpSpPr>
            <p:sp>
              <p:nvSpPr>
                <p:cNvPr id="27726" name="AutoShape 87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27" name="Line 88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0" name="Group 89"/>
              <p:cNvGrpSpPr>
                <a:grpSpLocks/>
              </p:cNvGrpSpPr>
              <p:nvPr/>
            </p:nvGrpSpPr>
            <p:grpSpPr bwMode="auto">
              <a:xfrm>
                <a:off x="8835" y="4895"/>
                <a:ext cx="1200" cy="618"/>
                <a:chOff x="4035" y="4741"/>
                <a:chExt cx="1200" cy="618"/>
              </a:xfrm>
            </p:grpSpPr>
            <p:sp>
              <p:nvSpPr>
                <p:cNvPr id="27724" name="AutoShape 90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25" name="Line 91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1" name="Group 92"/>
              <p:cNvGrpSpPr>
                <a:grpSpLocks/>
              </p:cNvGrpSpPr>
              <p:nvPr/>
            </p:nvGrpSpPr>
            <p:grpSpPr bwMode="auto">
              <a:xfrm>
                <a:off x="2835" y="4895"/>
                <a:ext cx="1200" cy="618"/>
                <a:chOff x="4035" y="4741"/>
                <a:chExt cx="1200" cy="618"/>
              </a:xfrm>
            </p:grpSpPr>
            <p:sp>
              <p:nvSpPr>
                <p:cNvPr id="27722" name="AutoShape 93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23" name="Line 94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711" name="Rectangle 95"/>
            <p:cNvSpPr>
              <a:spLocks noChangeArrowheads="1"/>
            </p:cNvSpPr>
            <p:nvPr/>
          </p:nvSpPr>
          <p:spPr bwMode="auto">
            <a:xfrm>
              <a:off x="3885" y="2998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712" name="Rectangle 96"/>
            <p:cNvSpPr>
              <a:spLocks noChangeArrowheads="1"/>
            </p:cNvSpPr>
            <p:nvPr/>
          </p:nvSpPr>
          <p:spPr bwMode="auto">
            <a:xfrm>
              <a:off x="2685" y="2998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713" name="Rectangle 97"/>
            <p:cNvSpPr>
              <a:spLocks noChangeArrowheads="1"/>
            </p:cNvSpPr>
            <p:nvPr/>
          </p:nvSpPr>
          <p:spPr bwMode="auto">
            <a:xfrm>
              <a:off x="5085" y="2998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714" name="Rectangle 98"/>
            <p:cNvSpPr>
              <a:spLocks noChangeArrowheads="1"/>
            </p:cNvSpPr>
            <p:nvPr/>
          </p:nvSpPr>
          <p:spPr bwMode="auto">
            <a:xfrm>
              <a:off x="6285" y="2998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715" name="Rectangle 99"/>
            <p:cNvSpPr>
              <a:spLocks noChangeArrowheads="1"/>
            </p:cNvSpPr>
            <p:nvPr/>
          </p:nvSpPr>
          <p:spPr bwMode="auto">
            <a:xfrm>
              <a:off x="7485" y="2998"/>
              <a:ext cx="600" cy="61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i="1">
                  <a:latin typeface="Tahoma" pitchFamily="34" charset="0"/>
                </a:rPr>
                <a:t>g</a:t>
              </a:r>
              <a:endParaRPr lang="en-US" sz="1800" i="1">
                <a:latin typeface="Tahoma" pitchFamily="34" charset="0"/>
              </a:endParaRPr>
            </a:p>
          </p:txBody>
        </p:sp>
      </p:grpSp>
      <p:grpSp>
        <p:nvGrpSpPr>
          <p:cNvPr id="27656" name="Group 4"/>
          <p:cNvGrpSpPr>
            <a:grpSpLocks/>
          </p:cNvGrpSpPr>
          <p:nvPr/>
        </p:nvGrpSpPr>
        <p:grpSpPr bwMode="auto">
          <a:xfrm>
            <a:off x="3976688" y="2924175"/>
            <a:ext cx="4848225" cy="427038"/>
            <a:chOff x="2985" y="4850"/>
            <a:chExt cx="7200" cy="618"/>
          </a:xfrm>
        </p:grpSpPr>
        <p:grpSp>
          <p:nvGrpSpPr>
            <p:cNvPr id="27685" name="Group 5"/>
            <p:cNvGrpSpPr>
              <a:grpSpLocks/>
            </p:cNvGrpSpPr>
            <p:nvPr/>
          </p:nvGrpSpPr>
          <p:grpSpPr bwMode="auto">
            <a:xfrm>
              <a:off x="2985" y="4850"/>
              <a:ext cx="7200" cy="618"/>
              <a:chOff x="2835" y="4895"/>
              <a:chExt cx="7200" cy="618"/>
            </a:xfrm>
          </p:grpSpPr>
          <p:grpSp>
            <p:nvGrpSpPr>
              <p:cNvPr id="27692" name="Group 6"/>
              <p:cNvGrpSpPr>
                <a:grpSpLocks/>
              </p:cNvGrpSpPr>
              <p:nvPr/>
            </p:nvGrpSpPr>
            <p:grpSpPr bwMode="auto">
              <a:xfrm>
                <a:off x="4035" y="4895"/>
                <a:ext cx="1200" cy="618"/>
                <a:chOff x="4035" y="4741"/>
                <a:chExt cx="1200" cy="618"/>
              </a:xfrm>
            </p:grpSpPr>
            <p:sp>
              <p:nvSpPr>
                <p:cNvPr id="27708" name="AutoShape 7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09" name="Line 8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3" name="Group 9"/>
              <p:cNvGrpSpPr>
                <a:grpSpLocks/>
              </p:cNvGrpSpPr>
              <p:nvPr/>
            </p:nvGrpSpPr>
            <p:grpSpPr bwMode="auto">
              <a:xfrm>
                <a:off x="5235" y="4895"/>
                <a:ext cx="1200" cy="618"/>
                <a:chOff x="4035" y="4741"/>
                <a:chExt cx="1200" cy="618"/>
              </a:xfrm>
            </p:grpSpPr>
            <p:sp>
              <p:nvSpPr>
                <p:cNvPr id="27706" name="AutoShape 10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07" name="Line 11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4" name="Group 15"/>
              <p:cNvGrpSpPr>
                <a:grpSpLocks/>
              </p:cNvGrpSpPr>
              <p:nvPr/>
            </p:nvGrpSpPr>
            <p:grpSpPr bwMode="auto">
              <a:xfrm>
                <a:off x="6435" y="4895"/>
                <a:ext cx="1200" cy="618"/>
                <a:chOff x="4035" y="4741"/>
                <a:chExt cx="1200" cy="618"/>
              </a:xfrm>
            </p:grpSpPr>
            <p:sp>
              <p:nvSpPr>
                <p:cNvPr id="27704" name="AutoShape 13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05" name="Line 14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5" name="Group 15"/>
              <p:cNvGrpSpPr>
                <a:grpSpLocks/>
              </p:cNvGrpSpPr>
              <p:nvPr/>
            </p:nvGrpSpPr>
            <p:grpSpPr bwMode="auto">
              <a:xfrm>
                <a:off x="7635" y="4895"/>
                <a:ext cx="1200" cy="618"/>
                <a:chOff x="4035" y="4741"/>
                <a:chExt cx="1200" cy="618"/>
              </a:xfrm>
            </p:grpSpPr>
            <p:sp>
              <p:nvSpPr>
                <p:cNvPr id="27702" name="AutoShape 16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03" name="Line 17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6" name="Group 18"/>
              <p:cNvGrpSpPr>
                <a:grpSpLocks/>
              </p:cNvGrpSpPr>
              <p:nvPr/>
            </p:nvGrpSpPr>
            <p:grpSpPr bwMode="auto">
              <a:xfrm>
                <a:off x="8835" y="4895"/>
                <a:ext cx="1200" cy="618"/>
                <a:chOff x="4035" y="4741"/>
                <a:chExt cx="1200" cy="618"/>
              </a:xfrm>
            </p:grpSpPr>
            <p:sp>
              <p:nvSpPr>
                <p:cNvPr id="27700" name="AutoShape 19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701" name="Line 20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7" name="Group 21"/>
              <p:cNvGrpSpPr>
                <a:grpSpLocks/>
              </p:cNvGrpSpPr>
              <p:nvPr/>
            </p:nvGrpSpPr>
            <p:grpSpPr bwMode="auto">
              <a:xfrm>
                <a:off x="2835" y="4895"/>
                <a:ext cx="1200" cy="618"/>
                <a:chOff x="4035" y="4741"/>
                <a:chExt cx="1200" cy="618"/>
              </a:xfrm>
            </p:grpSpPr>
            <p:sp>
              <p:nvSpPr>
                <p:cNvPr id="27698" name="AutoShape 22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699" name="Line 23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686" name="Rectangle 24"/>
            <p:cNvSpPr>
              <a:spLocks noChangeArrowheads="1"/>
            </p:cNvSpPr>
            <p:nvPr/>
          </p:nvSpPr>
          <p:spPr bwMode="auto">
            <a:xfrm>
              <a:off x="2985" y="4850"/>
              <a:ext cx="600" cy="6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87" name="Rectangle 25"/>
            <p:cNvSpPr>
              <a:spLocks noChangeArrowheads="1"/>
            </p:cNvSpPr>
            <p:nvPr/>
          </p:nvSpPr>
          <p:spPr bwMode="auto">
            <a:xfrm>
              <a:off x="41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88" name="Rectangle 26"/>
            <p:cNvSpPr>
              <a:spLocks noChangeArrowheads="1"/>
            </p:cNvSpPr>
            <p:nvPr/>
          </p:nvSpPr>
          <p:spPr bwMode="auto">
            <a:xfrm>
              <a:off x="53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89" name="Rectangle 27"/>
            <p:cNvSpPr>
              <a:spLocks noChangeArrowheads="1"/>
            </p:cNvSpPr>
            <p:nvPr/>
          </p:nvSpPr>
          <p:spPr bwMode="auto">
            <a:xfrm>
              <a:off x="65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90" name="Rectangle 28"/>
            <p:cNvSpPr>
              <a:spLocks noChangeArrowheads="1"/>
            </p:cNvSpPr>
            <p:nvPr/>
          </p:nvSpPr>
          <p:spPr bwMode="auto">
            <a:xfrm>
              <a:off x="77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91" name="Rectangle 29"/>
            <p:cNvSpPr>
              <a:spLocks noChangeArrowheads="1"/>
            </p:cNvSpPr>
            <p:nvPr/>
          </p:nvSpPr>
          <p:spPr bwMode="auto">
            <a:xfrm>
              <a:off x="89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 f</a:t>
              </a:r>
              <a:endParaRPr lang="en-US" sz="1800" i="1">
                <a:latin typeface="Tahoma" pitchFamily="34" charset="0"/>
              </a:endParaRPr>
            </a:p>
          </p:txBody>
        </p:sp>
      </p:grpSp>
      <p:sp>
        <p:nvSpPr>
          <p:cNvPr id="176" name="Linkeraccolade 175"/>
          <p:cNvSpPr/>
          <p:nvPr/>
        </p:nvSpPr>
        <p:spPr>
          <a:xfrm>
            <a:off x="3454400" y="3175000"/>
            <a:ext cx="482600" cy="11430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grpSp>
        <p:nvGrpSpPr>
          <p:cNvPr id="27658" name="Group 4"/>
          <p:cNvGrpSpPr>
            <a:grpSpLocks/>
          </p:cNvGrpSpPr>
          <p:nvPr/>
        </p:nvGrpSpPr>
        <p:grpSpPr bwMode="auto">
          <a:xfrm>
            <a:off x="3722688" y="4918075"/>
            <a:ext cx="4848225" cy="427038"/>
            <a:chOff x="2985" y="4850"/>
            <a:chExt cx="7200" cy="618"/>
          </a:xfrm>
        </p:grpSpPr>
        <p:grpSp>
          <p:nvGrpSpPr>
            <p:cNvPr id="27660" name="Group 5"/>
            <p:cNvGrpSpPr>
              <a:grpSpLocks/>
            </p:cNvGrpSpPr>
            <p:nvPr/>
          </p:nvGrpSpPr>
          <p:grpSpPr bwMode="auto">
            <a:xfrm>
              <a:off x="2985" y="4850"/>
              <a:ext cx="7200" cy="618"/>
              <a:chOff x="2835" y="4895"/>
              <a:chExt cx="7200" cy="618"/>
            </a:xfrm>
          </p:grpSpPr>
          <p:grpSp>
            <p:nvGrpSpPr>
              <p:cNvPr id="27667" name="Group 6"/>
              <p:cNvGrpSpPr>
                <a:grpSpLocks/>
              </p:cNvGrpSpPr>
              <p:nvPr/>
            </p:nvGrpSpPr>
            <p:grpSpPr bwMode="auto">
              <a:xfrm>
                <a:off x="4035" y="4895"/>
                <a:ext cx="1200" cy="618"/>
                <a:chOff x="4035" y="4741"/>
                <a:chExt cx="1200" cy="618"/>
              </a:xfrm>
            </p:grpSpPr>
            <p:sp>
              <p:nvSpPr>
                <p:cNvPr id="27683" name="AutoShape 7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684" name="Line 8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8" name="Group 9"/>
              <p:cNvGrpSpPr>
                <a:grpSpLocks/>
              </p:cNvGrpSpPr>
              <p:nvPr/>
            </p:nvGrpSpPr>
            <p:grpSpPr bwMode="auto">
              <a:xfrm>
                <a:off x="5235" y="4895"/>
                <a:ext cx="1200" cy="618"/>
                <a:chOff x="4035" y="4741"/>
                <a:chExt cx="1200" cy="618"/>
              </a:xfrm>
            </p:grpSpPr>
            <p:sp>
              <p:nvSpPr>
                <p:cNvPr id="27681" name="AutoShape 10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682" name="Line 11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9" name="Group 15"/>
              <p:cNvGrpSpPr>
                <a:grpSpLocks/>
              </p:cNvGrpSpPr>
              <p:nvPr/>
            </p:nvGrpSpPr>
            <p:grpSpPr bwMode="auto">
              <a:xfrm>
                <a:off x="6435" y="4895"/>
                <a:ext cx="1200" cy="618"/>
                <a:chOff x="4035" y="4741"/>
                <a:chExt cx="1200" cy="618"/>
              </a:xfrm>
            </p:grpSpPr>
            <p:sp>
              <p:nvSpPr>
                <p:cNvPr id="27679" name="AutoShape 13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680" name="Line 14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70" name="Group 15"/>
              <p:cNvGrpSpPr>
                <a:grpSpLocks/>
              </p:cNvGrpSpPr>
              <p:nvPr/>
            </p:nvGrpSpPr>
            <p:grpSpPr bwMode="auto">
              <a:xfrm>
                <a:off x="7635" y="4895"/>
                <a:ext cx="1200" cy="618"/>
                <a:chOff x="4035" y="4741"/>
                <a:chExt cx="1200" cy="618"/>
              </a:xfrm>
            </p:grpSpPr>
            <p:sp>
              <p:nvSpPr>
                <p:cNvPr id="27677" name="AutoShape 16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678" name="Line 17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71" name="Group 18"/>
              <p:cNvGrpSpPr>
                <a:grpSpLocks/>
              </p:cNvGrpSpPr>
              <p:nvPr/>
            </p:nvGrpSpPr>
            <p:grpSpPr bwMode="auto">
              <a:xfrm>
                <a:off x="8835" y="4895"/>
                <a:ext cx="1200" cy="618"/>
                <a:chOff x="4035" y="4741"/>
                <a:chExt cx="1200" cy="618"/>
              </a:xfrm>
            </p:grpSpPr>
            <p:sp>
              <p:nvSpPr>
                <p:cNvPr id="27675" name="AutoShape 19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676" name="Line 20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72" name="Group 21"/>
              <p:cNvGrpSpPr>
                <a:grpSpLocks/>
              </p:cNvGrpSpPr>
              <p:nvPr/>
            </p:nvGrpSpPr>
            <p:grpSpPr bwMode="auto">
              <a:xfrm>
                <a:off x="2835" y="4895"/>
                <a:ext cx="1200" cy="618"/>
                <a:chOff x="4035" y="4741"/>
                <a:chExt cx="1200" cy="618"/>
              </a:xfrm>
            </p:grpSpPr>
            <p:sp>
              <p:nvSpPr>
                <p:cNvPr id="27673" name="AutoShape 22"/>
                <p:cNvSpPr>
                  <a:spLocks noChangeArrowheads="1"/>
                </p:cNvSpPr>
                <p:nvPr/>
              </p:nvSpPr>
              <p:spPr bwMode="auto">
                <a:xfrm>
                  <a:off x="4035" y="4741"/>
                  <a:ext cx="600" cy="618"/>
                </a:xfrm>
                <a:prstGeom prst="flowChartConnector">
                  <a:avLst/>
                </a:prstGeom>
                <a:solidFill>
                  <a:srgbClr val="FFFFFF"/>
                </a:solidFill>
                <a:ln w="5397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nl-NL" i="1"/>
                </a:p>
              </p:txBody>
            </p:sp>
            <p:sp>
              <p:nvSpPr>
                <p:cNvPr id="27674" name="Line 23"/>
                <p:cNvSpPr>
                  <a:spLocks noChangeShapeType="1"/>
                </p:cNvSpPr>
                <p:nvPr/>
              </p:nvSpPr>
              <p:spPr bwMode="auto">
                <a:xfrm>
                  <a:off x="4635" y="5049"/>
                  <a:ext cx="600" cy="1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 type="triangl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7661" name="Rectangle 24"/>
            <p:cNvSpPr>
              <a:spLocks noChangeArrowheads="1"/>
            </p:cNvSpPr>
            <p:nvPr/>
          </p:nvSpPr>
          <p:spPr bwMode="auto">
            <a:xfrm>
              <a:off x="2985" y="4850"/>
              <a:ext cx="600" cy="61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62" name="Rectangle 25"/>
            <p:cNvSpPr>
              <a:spLocks noChangeArrowheads="1"/>
            </p:cNvSpPr>
            <p:nvPr/>
          </p:nvSpPr>
          <p:spPr bwMode="auto">
            <a:xfrm>
              <a:off x="41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63" name="Rectangle 26"/>
            <p:cNvSpPr>
              <a:spLocks noChangeArrowheads="1"/>
            </p:cNvSpPr>
            <p:nvPr/>
          </p:nvSpPr>
          <p:spPr bwMode="auto">
            <a:xfrm>
              <a:off x="53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64" name="Rectangle 27"/>
            <p:cNvSpPr>
              <a:spLocks noChangeArrowheads="1"/>
            </p:cNvSpPr>
            <p:nvPr/>
          </p:nvSpPr>
          <p:spPr bwMode="auto">
            <a:xfrm>
              <a:off x="65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65" name="Rectangle 28"/>
            <p:cNvSpPr>
              <a:spLocks noChangeArrowheads="1"/>
            </p:cNvSpPr>
            <p:nvPr/>
          </p:nvSpPr>
          <p:spPr bwMode="auto">
            <a:xfrm>
              <a:off x="77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f</a:t>
              </a:r>
              <a:endParaRPr lang="en-US" sz="1800" i="1">
                <a:latin typeface="Tahoma" pitchFamily="34" charset="0"/>
              </a:endParaRPr>
            </a:p>
          </p:txBody>
        </p:sp>
        <p:sp>
          <p:nvSpPr>
            <p:cNvPr id="27666" name="Rectangle 29"/>
            <p:cNvSpPr>
              <a:spLocks noChangeArrowheads="1"/>
            </p:cNvSpPr>
            <p:nvPr/>
          </p:nvSpPr>
          <p:spPr bwMode="auto">
            <a:xfrm>
              <a:off x="8985" y="4850"/>
              <a:ext cx="600" cy="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200" i="1">
                  <a:latin typeface="Tahoma" pitchFamily="34" charset="0"/>
                </a:rPr>
                <a:t>f</a:t>
              </a:r>
              <a:endParaRPr lang="en-US" sz="1800" i="1">
                <a:latin typeface="Tahoma" pitchFamily="34" charset="0"/>
              </a:endParaRPr>
            </a:p>
          </p:txBody>
        </p:sp>
      </p:grpSp>
      <p:sp>
        <p:nvSpPr>
          <p:cNvPr id="203" name="Linkeraccolade 202"/>
          <p:cNvSpPr/>
          <p:nvPr/>
        </p:nvSpPr>
        <p:spPr>
          <a:xfrm>
            <a:off x="3048000" y="5194300"/>
            <a:ext cx="482600" cy="11430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Past operators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nl-NL" dirty="0" err="1">
                <a:cs typeface="Arial" charset="0"/>
                <a:sym typeface="Symbol" pitchFamily="18" charset="2"/>
              </a:rPr>
              <a:t>Useful</a:t>
            </a:r>
            <a:r>
              <a:rPr lang="nl-NL" dirty="0">
                <a:cs typeface="Arial" charset="0"/>
                <a:sym typeface="Symbol" pitchFamily="18" charset="2"/>
              </a:rPr>
              <a:t>, e.g. </a:t>
            </a:r>
            <a:r>
              <a:rPr lang="nl-NL" dirty="0" err="1">
                <a:cs typeface="Arial" charset="0"/>
                <a:sym typeface="Symbol" pitchFamily="18" charset="2"/>
              </a:rPr>
              <a:t>to</a:t>
            </a:r>
            <a:r>
              <a:rPr lang="nl-NL" dirty="0">
                <a:cs typeface="Arial" charset="0"/>
                <a:sym typeface="Symbol" pitchFamily="18" charset="2"/>
              </a:rPr>
              <a:t> say: </a:t>
            </a:r>
            <a:r>
              <a:rPr lang="nl-NL" dirty="0" err="1">
                <a:cs typeface="Arial" charset="0"/>
                <a:sym typeface="Symbol" pitchFamily="18" charset="2"/>
              </a:rPr>
              <a:t>if</a:t>
            </a:r>
            <a:r>
              <a:rPr lang="nl-NL" dirty="0">
                <a:cs typeface="Arial" charset="0"/>
                <a:sym typeface="Symbol" pitchFamily="18" charset="2"/>
              </a:rPr>
              <a:t> P is </a:t>
            </a:r>
            <a:r>
              <a:rPr lang="nl-NL" dirty="0" err="1">
                <a:cs typeface="Arial" charset="0"/>
                <a:sym typeface="Symbol" pitchFamily="18" charset="2"/>
              </a:rPr>
              <a:t>doing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something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with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i="1" dirty="0">
                <a:cs typeface="Arial" charset="0"/>
                <a:sym typeface="Symbol" pitchFamily="18" charset="2"/>
              </a:rPr>
              <a:t>x, </a:t>
            </a:r>
            <a:r>
              <a:rPr lang="nl-NL" dirty="0" err="1">
                <a:cs typeface="Arial" charset="0"/>
                <a:sym typeface="Symbol" pitchFamily="18" charset="2"/>
              </a:rPr>
              <a:t>then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it</a:t>
            </a:r>
            <a:r>
              <a:rPr lang="nl-NL" dirty="0">
                <a:cs typeface="Arial" charset="0"/>
                <a:sym typeface="Symbol" pitchFamily="18" charset="2"/>
              </a:rPr>
              <a:t> must have been </a:t>
            </a:r>
            <a:r>
              <a:rPr lang="nl-NL" dirty="0" err="1">
                <a:cs typeface="Arial" charset="0"/>
                <a:sym typeface="Symbol" pitchFamily="18" charset="2"/>
              </a:rPr>
              <a:t>given</a:t>
            </a:r>
            <a:r>
              <a:rPr lang="nl-NL" dirty="0">
                <a:cs typeface="Arial" charset="0"/>
                <a:sym typeface="Symbol" pitchFamily="18" charset="2"/>
              </a:rPr>
              <a:t> a </a:t>
            </a:r>
            <a:r>
              <a:rPr lang="nl-NL" dirty="0" err="1">
                <a:cs typeface="Arial" charset="0"/>
                <a:sym typeface="Symbol" pitchFamily="18" charset="2"/>
              </a:rPr>
              <a:t>permission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to</a:t>
            </a:r>
            <a:r>
              <a:rPr lang="nl-NL" dirty="0">
                <a:cs typeface="Arial" charset="0"/>
                <a:sym typeface="Symbol" pitchFamily="18" charset="2"/>
              </a:rPr>
              <a:t> do </a:t>
            </a:r>
            <a:r>
              <a:rPr lang="nl-NL" dirty="0" err="1">
                <a:cs typeface="Arial" charset="0"/>
                <a:sym typeface="Symbol" pitchFamily="18" charset="2"/>
              </a:rPr>
              <a:t>so</a:t>
            </a:r>
            <a:r>
              <a:rPr lang="nl-NL" dirty="0">
                <a:cs typeface="Arial" charset="0"/>
                <a:sym typeface="Symbol" pitchFamily="18" charset="2"/>
              </a:rPr>
              <a:t>. </a:t>
            </a:r>
          </a:p>
          <a:p>
            <a:pPr eaLnBrk="1" hangingPunct="1"/>
            <a:endParaRPr lang="nl-NL" dirty="0">
              <a:cs typeface="Arial" charset="0"/>
            </a:endParaRPr>
          </a:p>
          <a:p>
            <a:pPr eaLnBrk="1" hangingPunct="1"/>
            <a:r>
              <a:rPr lang="nl-NL" dirty="0">
                <a:cs typeface="Arial" charset="0"/>
              </a:rPr>
              <a:t>“</a:t>
            </a:r>
            <a:r>
              <a:rPr lang="nl-NL" dirty="0" err="1">
                <a:cs typeface="Arial" charset="0"/>
              </a:rPr>
              <a:t>previous</a:t>
            </a:r>
            <a:r>
              <a:rPr lang="nl-NL" dirty="0">
                <a:cs typeface="Arial" charset="0"/>
              </a:rPr>
              <a:t>”</a:t>
            </a:r>
            <a:br>
              <a:rPr lang="nl-NL" dirty="0">
                <a:cs typeface="Arial" charset="0"/>
              </a:rPr>
            </a:br>
            <a:r>
              <a:rPr lang="nl-NL" dirty="0">
                <a:cs typeface="Arial" charset="0"/>
                <a:sym typeface="Symbol" pitchFamily="18" charset="2"/>
              </a:rPr>
              <a:t>,</a:t>
            </a:r>
            <a:r>
              <a:rPr lang="nl-NL" i="1" dirty="0">
                <a:cs typeface="Arial" charset="0"/>
                <a:sym typeface="Symbol" pitchFamily="18" charset="2"/>
              </a:rPr>
              <a:t>i</a:t>
            </a:r>
            <a:r>
              <a:rPr lang="nl-NL" dirty="0">
                <a:cs typeface="Arial" charset="0"/>
                <a:sym typeface="Symbol" pitchFamily="18" charset="2"/>
              </a:rPr>
              <a:t> |== </a:t>
            </a:r>
            <a:r>
              <a:rPr lang="nl-NL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Y</a:t>
            </a:r>
            <a:r>
              <a:rPr lang="nl-NL" dirty="0">
                <a:cs typeface="Arial" charset="0"/>
                <a:sym typeface="Symbol" pitchFamily="18" charset="2"/>
              </a:rPr>
              <a:t>		=   </a:t>
            </a:r>
            <a:r>
              <a:rPr lang="nl-NL" dirty="0" err="1">
                <a:cs typeface="Arial" charset="0"/>
                <a:sym typeface="Symbol" pitchFamily="18" charset="2"/>
              </a:rPr>
              <a:t>holds</a:t>
            </a:r>
            <a:r>
              <a:rPr lang="nl-NL" dirty="0">
                <a:cs typeface="Arial" charset="0"/>
                <a:sym typeface="Symbol" pitchFamily="18" charset="2"/>
              </a:rPr>
              <a:t> in </a:t>
            </a:r>
            <a:r>
              <a:rPr lang="nl-NL" dirty="0" err="1">
                <a:cs typeface="Arial" charset="0"/>
                <a:sym typeface="Symbol" pitchFamily="18" charset="2"/>
              </a:rPr>
              <a:t>the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previous</a:t>
            </a:r>
            <a:r>
              <a:rPr lang="nl-NL" dirty="0">
                <a:cs typeface="Arial" charset="0"/>
                <a:sym typeface="Symbol" pitchFamily="18" charset="2"/>
              </a:rPr>
              <a:t> state</a:t>
            </a:r>
          </a:p>
          <a:p>
            <a:pPr eaLnBrk="1" hangingPunct="1"/>
            <a:endParaRPr lang="nl-NL" dirty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nl-NL" dirty="0">
                <a:cs typeface="Arial" charset="0"/>
                <a:sym typeface="Symbol" pitchFamily="18" charset="2"/>
              </a:rPr>
              <a:t>“</a:t>
            </a:r>
            <a:r>
              <a:rPr lang="nl-NL" dirty="0" err="1">
                <a:cs typeface="Arial" charset="0"/>
                <a:sym typeface="Symbol" pitchFamily="18" charset="2"/>
              </a:rPr>
              <a:t>since</a:t>
            </a:r>
            <a:r>
              <a:rPr lang="nl-NL" dirty="0">
                <a:cs typeface="Arial" charset="0"/>
                <a:sym typeface="Symbol" pitchFamily="18" charset="2"/>
              </a:rPr>
              <a:t>”</a:t>
            </a: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 ,</a:t>
            </a:r>
            <a:r>
              <a:rPr lang="nl-NL" i="1" dirty="0">
                <a:cs typeface="Arial" charset="0"/>
                <a:sym typeface="Symbol" pitchFamily="18" charset="2"/>
              </a:rPr>
              <a:t>i</a:t>
            </a:r>
            <a:r>
              <a:rPr lang="nl-NL" dirty="0">
                <a:cs typeface="Arial" charset="0"/>
                <a:sym typeface="Symbol" pitchFamily="18" charset="2"/>
              </a:rPr>
              <a:t> |==  </a:t>
            </a:r>
            <a:r>
              <a:rPr lang="nl-NL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S</a:t>
            </a:r>
            <a:r>
              <a:rPr lang="nl-NL" dirty="0">
                <a:cs typeface="Arial" charset="0"/>
                <a:sym typeface="Symbol" pitchFamily="18" charset="2"/>
              </a:rPr>
              <a:t> 	= ,</a:t>
            </a:r>
            <a:r>
              <a:rPr lang="nl-NL" i="1" dirty="0">
                <a:cs typeface="Arial" charset="0"/>
                <a:sym typeface="Symbol" pitchFamily="18" charset="2"/>
              </a:rPr>
              <a:t>j</a:t>
            </a:r>
            <a:r>
              <a:rPr lang="nl-NL" dirty="0">
                <a:cs typeface="Arial" charset="0"/>
                <a:sym typeface="Symbol" pitchFamily="18" charset="2"/>
              </a:rPr>
              <a:t> |==  </a:t>
            </a:r>
            <a:r>
              <a:rPr lang="nl-NL" dirty="0" err="1">
                <a:cs typeface="Arial" charset="0"/>
                <a:sym typeface="Symbol" pitchFamily="18" charset="2"/>
              </a:rPr>
              <a:t>for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some</a:t>
            </a:r>
            <a:r>
              <a:rPr lang="nl-NL" dirty="0">
                <a:cs typeface="Arial" charset="0"/>
                <a:sym typeface="Symbol" pitchFamily="18" charset="2"/>
              </a:rPr>
              <a:t> j  i, </a:t>
            </a:r>
            <a:r>
              <a:rPr lang="nl-NL" dirty="0" err="1">
                <a:cs typeface="Arial" charset="0"/>
                <a:sym typeface="Symbol" pitchFamily="18" charset="2"/>
              </a:rPr>
              <a:t>and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for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all</a:t>
            </a: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                               j&lt;k  i we have ,</a:t>
            </a:r>
            <a:r>
              <a:rPr lang="nl-NL" i="1" dirty="0">
                <a:cs typeface="Arial" charset="0"/>
                <a:sym typeface="Symbol" pitchFamily="18" charset="2"/>
              </a:rPr>
              <a:t>j</a:t>
            </a:r>
            <a:r>
              <a:rPr lang="nl-NL" dirty="0">
                <a:cs typeface="Arial" charset="0"/>
                <a:sym typeface="Symbol" pitchFamily="18" charset="2"/>
              </a:rPr>
              <a:t> |== </a:t>
            </a:r>
          </a:p>
          <a:p>
            <a:pPr eaLnBrk="1" hangingPunct="1"/>
            <a:endParaRPr lang="nl-NL" dirty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nl-NL" dirty="0" err="1">
                <a:cs typeface="Arial" charset="0"/>
                <a:sym typeface="Symbol" pitchFamily="18" charset="2"/>
              </a:rPr>
              <a:t>Unfortunately</a:t>
            </a:r>
            <a:r>
              <a:rPr lang="nl-NL" dirty="0">
                <a:cs typeface="Arial" charset="0"/>
                <a:sym typeface="Symbol" pitchFamily="18" charset="2"/>
              </a:rPr>
              <a:t>, </a:t>
            </a:r>
            <a:r>
              <a:rPr lang="nl-NL" dirty="0" err="1">
                <a:cs typeface="Arial" charset="0"/>
                <a:sym typeface="Symbol" pitchFamily="18" charset="2"/>
              </a:rPr>
              <a:t>not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supported</a:t>
            </a:r>
            <a:r>
              <a:rPr lang="nl-NL" dirty="0">
                <a:cs typeface="Arial" charset="0"/>
                <a:sym typeface="Symbol" pitchFamily="18" charset="2"/>
              </a:rPr>
              <a:t> </a:t>
            </a:r>
            <a:r>
              <a:rPr lang="nl-NL" dirty="0" err="1">
                <a:cs typeface="Arial" charset="0"/>
                <a:sym typeface="Symbol" pitchFamily="18" charset="2"/>
              </a:rPr>
              <a:t>by</a:t>
            </a:r>
            <a:r>
              <a:rPr lang="nl-NL" dirty="0">
                <a:cs typeface="Arial" charset="0"/>
                <a:sym typeface="Symbol" pitchFamily="18" charset="2"/>
              </a:rPr>
              <a:t> SPIN.</a:t>
            </a:r>
            <a:endParaRPr lang="nl-NL" dirty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402BB-D572-49A0-B1D5-A4F78BE85658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Ok, so how can I verify  </a:t>
            </a:r>
            <a:r>
              <a:rPr lang="en-US" i="1" dirty="0">
                <a:cs typeface="Arial" charset="0"/>
              </a:rPr>
              <a:t>M</a:t>
            </a:r>
            <a:r>
              <a:rPr lang="en-US" dirty="0">
                <a:cs typeface="Arial" charset="0"/>
              </a:rPr>
              <a:t> |== </a:t>
            </a:r>
            <a:r>
              <a:rPr lang="en-US" dirty="0">
                <a:cs typeface="Arial" charset="0"/>
                <a:sym typeface="Symbol" pitchFamily="18" charset="2"/>
              </a:rPr>
              <a:t>  ?</a:t>
            </a:r>
            <a:endParaRPr lang="en-US" dirty="0">
              <a:cs typeface="Arial" charset="0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We can’t directly check all executions </a:t>
            </a:r>
            <a:r>
              <a:rPr lang="en-US" dirty="0">
                <a:cs typeface="Arial" charset="0"/>
                <a:sym typeface="Wingdings" pitchFamily="2" charset="2"/>
              </a:rPr>
              <a:t> infinite (in two dimensions).</a:t>
            </a:r>
          </a:p>
          <a:p>
            <a:pPr eaLnBrk="1" hangingPunct="1"/>
            <a:r>
              <a:rPr lang="en-US" dirty="0">
                <a:cs typeface="Arial" charset="0"/>
                <a:sym typeface="Wingdings" pitchFamily="2" charset="2"/>
              </a:rPr>
              <a:t>Try to prove it directly using the definitions? </a:t>
            </a:r>
            <a:endParaRPr lang="en-US" dirty="0">
              <a:cs typeface="Arial" charset="0"/>
            </a:endParaRPr>
          </a:p>
          <a:p>
            <a:pPr eaLnBrk="1" hangingPunct="1"/>
            <a:r>
              <a:rPr lang="en-US" dirty="0">
                <a:cs typeface="Arial" charset="0"/>
              </a:rPr>
              <a:t>We’ll take a look another strategy…</a:t>
            </a:r>
          </a:p>
          <a:p>
            <a:pPr eaLnBrk="1" hangingPunct="1"/>
            <a:r>
              <a:rPr lang="en-US" dirty="0">
                <a:cs typeface="Arial" charset="0"/>
              </a:rPr>
              <a:t>First, let’s view abstract executions as </a:t>
            </a:r>
            <a:r>
              <a:rPr lang="en-US" i="1" dirty="0">
                <a:cs typeface="Arial" charset="0"/>
              </a:rPr>
              <a:t>sentences</a:t>
            </a:r>
            <a:r>
              <a:rPr lang="en-US" dirty="0">
                <a:cs typeface="Arial" charset="0"/>
              </a:rPr>
              <a:t>.</a:t>
            </a:r>
            <a:br>
              <a:rPr lang="en-US" dirty="0">
                <a:cs typeface="Arial" charset="0"/>
              </a:rPr>
            </a:b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  <a:sym typeface="Wingdings" pitchFamily="2" charset="2"/>
              </a:rPr>
              <a:t>View </a:t>
            </a:r>
            <a:r>
              <a:rPr lang="en-US" i="1" dirty="0">
                <a:cs typeface="Arial" charset="0"/>
                <a:sym typeface="Wingdings" pitchFamily="2" charset="2"/>
              </a:rPr>
              <a:t>M</a:t>
            </a:r>
            <a:r>
              <a:rPr lang="en-US" dirty="0">
                <a:cs typeface="Arial" charset="0"/>
                <a:sym typeface="Wingdings" pitchFamily="2" charset="2"/>
              </a:rPr>
              <a:t> as a sentence-generator. Define:</a:t>
            </a:r>
            <a:br>
              <a:rPr lang="en-US" dirty="0">
                <a:cs typeface="Arial" charset="0"/>
                <a:sym typeface="Wingdings" pitchFamily="2" charset="2"/>
              </a:rPr>
            </a:br>
            <a:br>
              <a:rPr lang="en-US" dirty="0">
                <a:cs typeface="Arial" charset="0"/>
                <a:sym typeface="Wingdings" pitchFamily="2" charset="2"/>
              </a:rPr>
            </a:br>
            <a:br>
              <a:rPr lang="en-US" dirty="0">
                <a:cs typeface="Arial" charset="0"/>
              </a:rPr>
            </a:br>
            <a:br>
              <a:rPr lang="en-US" dirty="0">
                <a:cs typeface="Arial" charset="0"/>
              </a:rPr>
            </a:br>
            <a:endParaRPr lang="en-US" sz="2000" dirty="0"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0752" y="4851504"/>
            <a:ext cx="6667210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Arial" pitchFamily="34" charset="0"/>
              </a:rPr>
              <a:t>L(</a:t>
            </a:r>
            <a:r>
              <a:rPr lang="en-US" sz="2800" i="1" dirty="0">
                <a:cs typeface="Arial" pitchFamily="34" charset="0"/>
              </a:rPr>
              <a:t>M</a:t>
            </a:r>
            <a:r>
              <a:rPr lang="en-US" sz="2800" dirty="0">
                <a:cs typeface="Arial" pitchFamily="34" charset="0"/>
              </a:rPr>
              <a:t>)    =    { </a:t>
            </a:r>
            <a:r>
              <a:rPr lang="en-US" sz="2800" dirty="0">
                <a:cs typeface="Arial" pitchFamily="34" charset="0"/>
                <a:sym typeface="Symbol"/>
              </a:rPr>
              <a:t>   |   is an abs-exec of </a:t>
            </a:r>
            <a:r>
              <a:rPr lang="en-US" sz="2800" i="1" dirty="0">
                <a:cs typeface="Arial" pitchFamily="34" charset="0"/>
                <a:sym typeface="Symbol"/>
              </a:rPr>
              <a:t>M</a:t>
            </a:r>
            <a:r>
              <a:rPr lang="en-US" sz="2800" dirty="0">
                <a:cs typeface="Arial" pitchFamily="34" charset="0"/>
                <a:sym typeface="Symbol"/>
              </a:rPr>
              <a:t> }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30727" name="TextBox 5"/>
          <p:cNvSpPr txBox="1">
            <a:spLocks noChangeArrowheads="1"/>
          </p:cNvSpPr>
          <p:nvPr/>
        </p:nvSpPr>
        <p:spPr bwMode="auto">
          <a:xfrm>
            <a:off x="4051300" y="6170613"/>
            <a:ext cx="3836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 dirty="0">
                <a:sym typeface="Wingdings" pitchFamily="2" charset="2"/>
              </a:rPr>
              <a:t>these are sentences over </a:t>
            </a:r>
            <a:r>
              <a:rPr lang="en-US" sz="2000" b="1" i="1" dirty="0" err="1">
                <a:sym typeface="Wingdings" pitchFamily="2" charset="2"/>
              </a:rPr>
              <a:t>pow</a:t>
            </a:r>
            <a:r>
              <a:rPr lang="en-US" sz="2000" i="1" dirty="0">
                <a:sym typeface="Wingdings" pitchFamily="2" charset="2"/>
              </a:rPr>
              <a:t>(Prop)</a:t>
            </a:r>
            <a:endParaRPr lang="en-US" sz="2000" i="1" dirty="0"/>
          </a:p>
        </p:txBody>
      </p:sp>
      <p:sp>
        <p:nvSpPr>
          <p:cNvPr id="7" name="Freeform 6"/>
          <p:cNvSpPr/>
          <p:nvPr/>
        </p:nvSpPr>
        <p:spPr>
          <a:xfrm>
            <a:off x="3132138" y="5459413"/>
            <a:ext cx="974725" cy="1100137"/>
          </a:xfrm>
          <a:custGeom>
            <a:avLst/>
            <a:gdLst>
              <a:gd name="connsiteX0" fmla="*/ 929793 w 929793"/>
              <a:gd name="connsiteY0" fmla="*/ 932873 h 1023697"/>
              <a:gd name="connsiteX1" fmla="*/ 153939 w 929793"/>
              <a:gd name="connsiteY1" fmla="*/ 868218 h 1023697"/>
              <a:gd name="connsiteX2" fmla="*/ 6157 w 929793"/>
              <a:gd name="connsiteY2" fmla="*/ 0 h 1023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9793" h="1023697">
                <a:moveTo>
                  <a:pt x="929793" y="932873"/>
                </a:moveTo>
                <a:cubicBezTo>
                  <a:pt x="618835" y="978285"/>
                  <a:pt x="307878" y="1023697"/>
                  <a:pt x="153939" y="868218"/>
                </a:cubicBezTo>
                <a:cubicBezTo>
                  <a:pt x="0" y="712739"/>
                  <a:pt x="3078" y="356369"/>
                  <a:pt x="6157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574E9-326B-40C1-A5BC-8D30C9E91D87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sz="3600">
                <a:cs typeface="Arial" charset="0"/>
              </a:rPr>
              <a:t>Representing </a:t>
            </a:r>
            <a:r>
              <a:rPr lang="en-US" sz="3600">
                <a:cs typeface="Arial" charset="0"/>
                <a:sym typeface="Symbol" pitchFamily="18" charset="2"/>
              </a:rPr>
              <a:t>  as an automaton …</a:t>
            </a:r>
            <a:endParaRPr lang="en-US" sz="3600">
              <a:cs typeface="Arial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643937" cy="4572000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Let </a:t>
            </a:r>
            <a:r>
              <a:rPr lang="en-US" dirty="0">
                <a:cs typeface="Arial" charset="0"/>
                <a:sym typeface="Symbol" pitchFamily="18" charset="2"/>
              </a:rPr>
              <a:t> be the temporal formula we want to verify.</a:t>
            </a:r>
          </a:p>
          <a:p>
            <a:pPr eaLnBrk="1" hangingPunct="1"/>
            <a:endParaRPr lang="en-US" dirty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dirty="0">
                <a:cs typeface="Arial" charset="0"/>
                <a:sym typeface="Symbol" pitchFamily="18" charset="2"/>
              </a:rPr>
              <a:t>Suppose we can construct automaton </a:t>
            </a:r>
            <a:r>
              <a:rPr lang="en-US" i="1" dirty="0">
                <a:cs typeface="Arial" charset="0"/>
                <a:sym typeface="Symbol" pitchFamily="18" charset="2"/>
              </a:rPr>
              <a:t>B</a:t>
            </a:r>
            <a:r>
              <a:rPr lang="en-US" baseline="-25000" dirty="0">
                <a:cs typeface="Arial" charset="0"/>
                <a:sym typeface="Symbol" pitchFamily="18" charset="2"/>
              </a:rPr>
              <a:t></a:t>
            </a:r>
            <a:r>
              <a:rPr lang="en-US" dirty="0">
                <a:cs typeface="Arial" charset="0"/>
                <a:sym typeface="Symbol" pitchFamily="18" charset="2"/>
              </a:rPr>
              <a:t> that ‘accepts’ exactly those infinite sentences over </a:t>
            </a:r>
            <a:r>
              <a:rPr lang="en-US" b="1" dirty="0" err="1">
                <a:cs typeface="Arial" charset="0"/>
                <a:sym typeface="Symbol" pitchFamily="18" charset="2"/>
              </a:rPr>
              <a:t>pow</a:t>
            </a:r>
            <a:r>
              <a:rPr lang="en-US" dirty="0">
                <a:cs typeface="Arial" charset="0"/>
                <a:sym typeface="Symbol" pitchFamily="18" charset="2"/>
              </a:rPr>
              <a:t>(</a:t>
            </a:r>
            <a:r>
              <a:rPr lang="en-US" i="1" dirty="0">
                <a:cs typeface="Arial" charset="0"/>
                <a:sym typeface="Symbol" pitchFamily="18" charset="2"/>
              </a:rPr>
              <a:t>Prop</a:t>
            </a:r>
            <a:r>
              <a:rPr lang="en-US" dirty="0">
                <a:cs typeface="Arial" charset="0"/>
                <a:sym typeface="Symbol" pitchFamily="18" charset="2"/>
              </a:rPr>
              <a:t>) for which  holds.</a:t>
            </a:r>
            <a:br>
              <a:rPr lang="en-US" dirty="0">
                <a:cs typeface="Arial" charset="0"/>
                <a:sym typeface="Symbol" pitchFamily="18" charset="2"/>
              </a:rPr>
            </a:br>
            <a:endParaRPr lang="en-US" dirty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dirty="0">
                <a:cs typeface="Arial" charset="0"/>
                <a:sym typeface="Symbol" pitchFamily="18" charset="2"/>
              </a:rPr>
              <a:t>So </a:t>
            </a:r>
            <a:r>
              <a:rPr lang="en-US" i="1" dirty="0">
                <a:cs typeface="Arial" charset="0"/>
                <a:sym typeface="Symbol" pitchFamily="18" charset="2"/>
              </a:rPr>
              <a:t>B</a:t>
            </a:r>
            <a:r>
              <a:rPr lang="en-US" baseline="-25000" dirty="0">
                <a:cs typeface="Arial" charset="0"/>
                <a:sym typeface="Symbol" pitchFamily="18" charset="2"/>
              </a:rPr>
              <a:t></a:t>
            </a:r>
            <a:r>
              <a:rPr lang="en-US" dirty="0">
                <a:cs typeface="Arial" charset="0"/>
                <a:sym typeface="Symbol" pitchFamily="18" charset="2"/>
              </a:rPr>
              <a:t> is such that :</a:t>
            </a:r>
            <a:br>
              <a:rPr lang="en-US" dirty="0">
                <a:cs typeface="Arial" charset="0"/>
                <a:sym typeface="Symbol" pitchFamily="18" charset="2"/>
              </a:rPr>
            </a:br>
            <a:br>
              <a:rPr lang="en-US" dirty="0">
                <a:cs typeface="Arial" charset="0"/>
                <a:sym typeface="Symbol" pitchFamily="18" charset="2"/>
              </a:rPr>
            </a:br>
            <a:r>
              <a:rPr lang="en-US" dirty="0">
                <a:cs typeface="Arial" charset="0"/>
                <a:sym typeface="Symbol" pitchFamily="18" charset="2"/>
              </a:rPr>
              <a:t>	</a:t>
            </a:r>
            <a:br>
              <a:rPr lang="en-US" dirty="0">
                <a:cs typeface="Arial" charset="0"/>
                <a:sym typeface="Symbol" pitchFamily="18" charset="2"/>
              </a:rPr>
            </a:br>
            <a:br>
              <a:rPr lang="en-US" dirty="0">
                <a:cs typeface="Arial" charset="0"/>
                <a:sym typeface="Symbol" pitchFamily="18" charset="2"/>
              </a:rPr>
            </a:br>
            <a:endParaRPr lang="en-US" dirty="0">
              <a:cs typeface="Arial" charset="0"/>
              <a:sym typeface="Symbol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813" y="4968875"/>
            <a:ext cx="4919937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Arial" pitchFamily="34" charset="0"/>
                <a:sym typeface="Symbol"/>
              </a:rPr>
              <a:t> L(</a:t>
            </a:r>
            <a:r>
              <a:rPr lang="en-US" sz="2800" i="1" dirty="0">
                <a:cs typeface="Arial" pitchFamily="34" charset="0"/>
                <a:sym typeface="Symbol"/>
              </a:rPr>
              <a:t>B</a:t>
            </a:r>
            <a:r>
              <a:rPr lang="en-US" sz="2800" baseline="-25000" dirty="0">
                <a:cs typeface="Arial" pitchFamily="34" charset="0"/>
                <a:sym typeface="Symbol"/>
              </a:rPr>
              <a:t></a:t>
            </a:r>
            <a:r>
              <a:rPr lang="en-US" sz="2800" dirty="0">
                <a:cs typeface="Arial" pitchFamily="34" charset="0"/>
                <a:sym typeface="Symbol"/>
              </a:rPr>
              <a:t>)   =    {    |      |==   }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5D2637-19A1-4244-BBE5-0F11253B7CC9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643937" cy="796925"/>
          </a:xfrm>
        </p:spPr>
        <p:txBody>
          <a:bodyPr/>
          <a:lstStyle/>
          <a:p>
            <a:pPr eaLnBrk="1" hangingPunct="1"/>
            <a:r>
              <a:rPr lang="en-US" sz="3600"/>
              <a:t>Re-express as a language problem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Well,  </a:t>
            </a:r>
            <a:r>
              <a:rPr lang="en-US" i="1" dirty="0">
                <a:cs typeface="Arial" charset="0"/>
              </a:rPr>
              <a:t>M</a:t>
            </a:r>
            <a:r>
              <a:rPr lang="en-US" dirty="0">
                <a:cs typeface="Arial" charset="0"/>
              </a:rPr>
              <a:t> |== </a:t>
            </a:r>
            <a:r>
              <a:rPr lang="en-US" dirty="0">
                <a:cs typeface="Arial" charset="0"/>
                <a:sym typeface="Symbol" pitchFamily="18" charset="2"/>
              </a:rPr>
              <a:t>   </a:t>
            </a:r>
            <a:r>
              <a:rPr lang="en-US" dirty="0" err="1">
                <a:cs typeface="Arial" charset="0"/>
                <a:sym typeface="Symbol" pitchFamily="18" charset="2"/>
              </a:rPr>
              <a:t>iff</a:t>
            </a:r>
            <a:br>
              <a:rPr lang="en-US" dirty="0">
                <a:cs typeface="Arial" charset="0"/>
                <a:sym typeface="Symbol" pitchFamily="18" charset="2"/>
              </a:rPr>
            </a:br>
            <a:endParaRPr lang="en-US" dirty="0">
              <a:cs typeface="Arial" charset="0"/>
              <a:sym typeface="Symbol" pitchFamily="18" charset="2"/>
            </a:endParaRPr>
          </a:p>
          <a:p>
            <a:pPr lvl="1" eaLnBrk="1" hangingPunct="1"/>
            <a:r>
              <a:rPr lang="en-US" dirty="0">
                <a:cs typeface="Arial" charset="0"/>
                <a:sym typeface="Symbol" pitchFamily="18" charset="2"/>
              </a:rPr>
              <a:t>There is no L(</a:t>
            </a:r>
            <a:r>
              <a:rPr lang="en-US" i="1" dirty="0">
                <a:cs typeface="Arial" charset="0"/>
                <a:sym typeface="Symbol" pitchFamily="18" charset="2"/>
              </a:rPr>
              <a:t>M</a:t>
            </a:r>
            <a:r>
              <a:rPr lang="en-US" dirty="0">
                <a:cs typeface="Arial" charset="0"/>
                <a:sym typeface="Symbol" pitchFamily="18" charset="2"/>
              </a:rPr>
              <a:t>) where  does not hold.  </a:t>
            </a:r>
          </a:p>
          <a:p>
            <a:pPr lvl="1" eaLnBrk="1" hangingPunct="1"/>
            <a:endParaRPr lang="en-US" dirty="0">
              <a:cs typeface="Arial" charset="0"/>
              <a:sym typeface="Symbol" pitchFamily="18" charset="2"/>
            </a:endParaRPr>
          </a:p>
          <a:p>
            <a:pPr lvl="1" eaLnBrk="1" hangingPunct="1"/>
            <a:r>
              <a:rPr lang="en-US" dirty="0">
                <a:cs typeface="Arial" charset="0"/>
                <a:sym typeface="Symbol" pitchFamily="18" charset="2"/>
              </a:rPr>
              <a:t>In other words, there is no L(</a:t>
            </a:r>
            <a:r>
              <a:rPr lang="en-US" i="1" dirty="0">
                <a:cs typeface="Arial" charset="0"/>
                <a:sym typeface="Symbol" pitchFamily="18" charset="2"/>
              </a:rPr>
              <a:t>M</a:t>
            </a:r>
            <a:r>
              <a:rPr lang="en-US" dirty="0">
                <a:cs typeface="Arial" charset="0"/>
                <a:sym typeface="Symbol" pitchFamily="18" charset="2"/>
              </a:rPr>
              <a:t>) that will be accepted by L(</a:t>
            </a:r>
            <a:r>
              <a:rPr lang="en-US" i="1" dirty="0">
                <a:cs typeface="Arial" charset="0"/>
                <a:sym typeface="Symbol" pitchFamily="18" charset="2"/>
              </a:rPr>
              <a:t>B</a:t>
            </a:r>
            <a:r>
              <a:rPr lang="en-US" baseline="-25000" dirty="0">
                <a:cs typeface="Arial" charset="0"/>
                <a:sym typeface="Symbol" pitchFamily="18" charset="2"/>
              </a:rPr>
              <a:t></a:t>
            </a:r>
            <a:r>
              <a:rPr lang="en-US" dirty="0">
                <a:cs typeface="Arial" charset="0"/>
                <a:sym typeface="Symbol" pitchFamily="18" charset="2"/>
              </a:rPr>
              <a:t>).</a:t>
            </a:r>
            <a:br>
              <a:rPr lang="en-US" dirty="0">
                <a:cs typeface="Arial" charset="0"/>
                <a:sym typeface="Symbol" pitchFamily="18" charset="2"/>
              </a:rPr>
            </a:br>
            <a:r>
              <a:rPr lang="en-US" dirty="0">
                <a:cs typeface="Arial" charset="0"/>
                <a:sym typeface="Symbol" pitchFamily="18" charset="2"/>
              </a:rPr>
              <a:t> </a:t>
            </a:r>
            <a:endParaRPr lang="en-US" dirty="0">
              <a:cs typeface="Arial" charset="0"/>
            </a:endParaRPr>
          </a:p>
          <a:p>
            <a:pPr eaLnBrk="1" hangingPunct="1"/>
            <a:r>
              <a:rPr lang="en-US" dirty="0">
                <a:cs typeface="Arial" charset="0"/>
              </a:rPr>
              <a:t>So:</a:t>
            </a:r>
          </a:p>
          <a:p>
            <a:pPr eaLnBrk="1" hangingPunct="1"/>
            <a:endParaRPr lang="en-US" dirty="0">
              <a:cs typeface="Arial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br>
              <a:rPr lang="en-US" dirty="0">
                <a:cs typeface="Arial" charset="0"/>
                <a:sym typeface="Symbol" pitchFamily="18" charset="2"/>
              </a:rPr>
            </a:br>
            <a:br>
              <a:rPr lang="en-US" dirty="0">
                <a:cs typeface="Arial" charset="0"/>
                <a:sym typeface="Symbol" pitchFamily="18" charset="2"/>
              </a:rPr>
            </a:br>
            <a:endParaRPr lang="en-US" dirty="0">
              <a:cs typeface="Arial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4650" y="4794250"/>
            <a:ext cx="5690917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cs typeface="Arial" pitchFamily="34" charset="0"/>
              </a:rPr>
              <a:t>M</a:t>
            </a:r>
            <a:r>
              <a:rPr lang="en-US" sz="2800" dirty="0">
                <a:cs typeface="Arial" pitchFamily="34" charset="0"/>
              </a:rPr>
              <a:t> |== </a:t>
            </a:r>
            <a:r>
              <a:rPr lang="en-US" sz="2800" dirty="0">
                <a:cs typeface="Arial" pitchFamily="34" charset="0"/>
                <a:sym typeface="Symbol"/>
              </a:rPr>
              <a:t>     </a:t>
            </a:r>
            <a:r>
              <a:rPr lang="en-US" sz="2800" dirty="0" err="1">
                <a:cs typeface="Arial" pitchFamily="34" charset="0"/>
                <a:sym typeface="Symbol"/>
              </a:rPr>
              <a:t>iff</a:t>
            </a:r>
            <a:r>
              <a:rPr lang="en-US" sz="2800" dirty="0">
                <a:cs typeface="Arial" pitchFamily="34" charset="0"/>
                <a:sym typeface="Symbol"/>
              </a:rPr>
              <a:t>    L(</a:t>
            </a:r>
            <a:r>
              <a:rPr lang="en-US" sz="2800" i="1" dirty="0">
                <a:cs typeface="Arial" pitchFamily="34" charset="0"/>
                <a:sym typeface="Symbol"/>
              </a:rPr>
              <a:t>M</a:t>
            </a:r>
            <a:r>
              <a:rPr lang="en-US" sz="2800" dirty="0">
                <a:cs typeface="Arial" pitchFamily="34" charset="0"/>
                <a:sym typeface="Symbol"/>
              </a:rPr>
              <a:t>)  L(</a:t>
            </a:r>
            <a:r>
              <a:rPr lang="en-US" sz="2800" i="1" dirty="0">
                <a:cs typeface="Arial" pitchFamily="34" charset="0"/>
                <a:sym typeface="Symbol"/>
              </a:rPr>
              <a:t>B</a:t>
            </a:r>
            <a:r>
              <a:rPr lang="en-US" sz="2800" baseline="-25000" dirty="0">
                <a:cs typeface="Arial" pitchFamily="34" charset="0"/>
                <a:sym typeface="Symbol"/>
              </a:rPr>
              <a:t></a:t>
            </a:r>
            <a:r>
              <a:rPr lang="en-US" sz="2800" dirty="0">
                <a:cs typeface="Arial" pitchFamily="34" charset="0"/>
                <a:sym typeface="Symbol"/>
              </a:rPr>
              <a:t>)  =  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B26CA2-D9D7-410D-BE94-810C8D4212B7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Automaton with “acceptance”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sz="quarter" idx="1"/>
          </p:nvPr>
        </p:nvSpPr>
        <p:spPr>
          <a:xfrm>
            <a:off x="3482975" y="1584325"/>
            <a:ext cx="5399088" cy="4979988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So far, all paths are accepted. What if we only want to accept some of them?</a:t>
            </a:r>
          </a:p>
          <a:p>
            <a:pPr eaLnBrk="1" hangingPunct="1"/>
            <a:r>
              <a:rPr lang="en-US" dirty="0">
                <a:cs typeface="Arial" charset="0"/>
              </a:rPr>
              <a:t>Add </a:t>
            </a:r>
            <a:r>
              <a:rPr lang="en-US" i="1" dirty="0">
                <a:cs typeface="Arial" charset="0"/>
              </a:rPr>
              <a:t>acceptance states</a:t>
            </a:r>
            <a:r>
              <a:rPr lang="en-US" dirty="0">
                <a:cs typeface="Arial" charset="0"/>
              </a:rPr>
              <a:t>.</a:t>
            </a:r>
          </a:p>
          <a:p>
            <a:pPr eaLnBrk="1" hangingPunct="1"/>
            <a:r>
              <a:rPr lang="en-US" dirty="0">
                <a:cs typeface="Arial" charset="0"/>
              </a:rPr>
              <a:t>Accepted sentence:</a:t>
            </a:r>
            <a:br>
              <a:rPr lang="en-US" dirty="0">
                <a:cs typeface="Arial" charset="0"/>
                <a:sym typeface="Symbol" pitchFamily="18" charset="2"/>
              </a:rPr>
            </a:br>
            <a:r>
              <a:rPr lang="en-US" dirty="0">
                <a:cs typeface="Arial" charset="0"/>
                <a:sym typeface="Symbol" pitchFamily="18" charset="2"/>
              </a:rPr>
              <a:t>	“</a:t>
            </a:r>
            <a:r>
              <a:rPr lang="en-US" i="1" dirty="0" err="1">
                <a:cs typeface="Arial" charset="0"/>
                <a:sym typeface="Symbol" pitchFamily="18" charset="2"/>
              </a:rPr>
              <a:t>aba</a:t>
            </a:r>
            <a:r>
              <a:rPr lang="en-US" dirty="0">
                <a:cs typeface="Arial" charset="0"/>
                <a:sym typeface="Symbol" pitchFamily="18" charset="2"/>
              </a:rPr>
              <a:t>” and “</a:t>
            </a:r>
            <a:r>
              <a:rPr lang="en-US" i="1" dirty="0" err="1">
                <a:cs typeface="Arial" charset="0"/>
                <a:sym typeface="Symbol" pitchFamily="18" charset="2"/>
              </a:rPr>
              <a:t>aa</a:t>
            </a:r>
            <a:r>
              <a:rPr lang="en-US" dirty="0">
                <a:cs typeface="Arial" charset="0"/>
                <a:sym typeface="Symbol" pitchFamily="18" charset="2"/>
              </a:rPr>
              <a:t>” is accepted</a:t>
            </a:r>
            <a:br>
              <a:rPr lang="en-US" dirty="0">
                <a:cs typeface="Arial" charset="0"/>
                <a:sym typeface="Symbol" pitchFamily="18" charset="2"/>
              </a:rPr>
            </a:br>
            <a:r>
              <a:rPr lang="en-US" dirty="0">
                <a:cs typeface="Arial" charset="0"/>
                <a:sym typeface="Symbol" pitchFamily="18" charset="2"/>
              </a:rPr>
              <a:t>	“</a:t>
            </a:r>
            <a:r>
              <a:rPr lang="en-US" i="1" dirty="0">
                <a:cs typeface="Arial" charset="0"/>
                <a:sym typeface="Symbol" pitchFamily="18" charset="2"/>
              </a:rPr>
              <a:t>bb</a:t>
            </a:r>
            <a:r>
              <a:rPr lang="en-US" dirty="0">
                <a:cs typeface="Arial" charset="0"/>
                <a:sym typeface="Symbol" pitchFamily="18" charset="2"/>
              </a:rPr>
              <a:t>” is </a:t>
            </a:r>
            <a:r>
              <a:rPr lang="en-US" u="sng" dirty="0">
                <a:cs typeface="Arial" charset="0"/>
                <a:sym typeface="Symbol" pitchFamily="18" charset="2"/>
              </a:rPr>
              <a:t>not</a:t>
            </a:r>
            <a:r>
              <a:rPr lang="en-US" dirty="0">
                <a:cs typeface="Arial" charset="0"/>
                <a:sym typeface="Symbol" pitchFamily="18" charset="2"/>
              </a:rPr>
              <a:t> accepted.</a:t>
            </a:r>
          </a:p>
          <a:p>
            <a:pPr eaLnBrk="1" hangingPunct="1"/>
            <a:endParaRPr lang="en-US" dirty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dirty="0">
                <a:cs typeface="Arial" charset="0"/>
                <a:sym typeface="Symbol" pitchFamily="18" charset="2"/>
              </a:rPr>
              <a:t>But this is for finite sentences. For infinite ...?</a:t>
            </a:r>
            <a:endParaRPr lang="en-US" dirty="0">
              <a:cs typeface="Arial" charset="0"/>
            </a:endParaRPr>
          </a:p>
        </p:txBody>
      </p:sp>
      <p:sp>
        <p:nvSpPr>
          <p:cNvPr id="21" name="Tijdelijke aanduiding voor dianumm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AE36B-C60C-4B8A-AE50-A3A6EB6A8AF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grpSp>
        <p:nvGrpSpPr>
          <p:cNvPr id="33797" name="Groep 22"/>
          <p:cNvGrpSpPr>
            <a:grpSpLocks/>
          </p:cNvGrpSpPr>
          <p:nvPr/>
        </p:nvGrpSpPr>
        <p:grpSpPr bwMode="auto">
          <a:xfrm>
            <a:off x="238125" y="1584325"/>
            <a:ext cx="3114675" cy="4306888"/>
            <a:chOff x="238125" y="1583871"/>
            <a:chExt cx="3114675" cy="4307342"/>
          </a:xfrm>
        </p:grpSpPr>
        <p:sp>
          <p:nvSpPr>
            <p:cNvPr id="24" name="Oval 11"/>
            <p:cNvSpPr>
              <a:spLocks noChangeArrowheads="1"/>
            </p:cNvSpPr>
            <p:nvPr/>
          </p:nvSpPr>
          <p:spPr bwMode="auto">
            <a:xfrm>
              <a:off x="1308100" y="2196711"/>
              <a:ext cx="936625" cy="72556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25" name="Oval 12"/>
            <p:cNvSpPr>
              <a:spLocks noChangeArrowheads="1"/>
            </p:cNvSpPr>
            <p:nvPr/>
          </p:nvSpPr>
          <p:spPr bwMode="auto">
            <a:xfrm>
              <a:off x="1236663" y="2128441"/>
              <a:ext cx="1066800" cy="877980"/>
            </a:xfrm>
            <a:prstGeom prst="ellipse">
              <a:avLst/>
            </a:prstGeom>
            <a:ln w="57150" cmpd="dbl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26" name="Oval 13"/>
            <p:cNvSpPr>
              <a:spLocks noChangeArrowheads="1"/>
            </p:cNvSpPr>
            <p:nvPr/>
          </p:nvSpPr>
          <p:spPr bwMode="auto">
            <a:xfrm>
              <a:off x="1163638" y="4894158"/>
              <a:ext cx="1066800" cy="87798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876300" y="3717696"/>
              <a:ext cx="431800" cy="43978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2819400" y="5032284"/>
              <a:ext cx="533400" cy="43978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1524000" y="2334838"/>
              <a:ext cx="504825" cy="43978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Comic Sans MS" pitchFamily="66" charset="0"/>
                </a:rPr>
                <a:t>q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1452563" y="5032284"/>
              <a:ext cx="685800" cy="43978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Comic Sans MS" pitchFamily="66" charset="0"/>
                </a:rPr>
                <a:t>q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1" name="Freeform 18"/>
            <p:cNvSpPr>
              <a:spLocks/>
            </p:cNvSpPr>
            <p:nvPr/>
          </p:nvSpPr>
          <p:spPr bwMode="auto">
            <a:xfrm flipH="1">
              <a:off x="2244725" y="4894158"/>
              <a:ext cx="647700" cy="874804"/>
            </a:xfrm>
            <a:custGeom>
              <a:avLst/>
              <a:gdLst>
                <a:gd name="T0" fmla="*/ 2147483647 w 392"/>
                <a:gd name="T1" fmla="*/ 2147483647 h 704"/>
                <a:gd name="T2" fmla="*/ 2147483647 w 392"/>
                <a:gd name="T3" fmla="*/ 2147483647 h 704"/>
                <a:gd name="T4" fmla="*/ 2147483647 w 392"/>
                <a:gd name="T5" fmla="*/ 2147483647 h 704"/>
                <a:gd name="T6" fmla="*/ 2147483647 w 392"/>
                <a:gd name="T7" fmla="*/ 2147483647 h 7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2"/>
                <a:gd name="T13" fmla="*/ 0 h 704"/>
                <a:gd name="T14" fmla="*/ 392 w 392"/>
                <a:gd name="T15" fmla="*/ 704 h 7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2" h="704">
                  <a:moveTo>
                    <a:pt x="392" y="448"/>
                  </a:moveTo>
                  <a:cubicBezTo>
                    <a:pt x="252" y="576"/>
                    <a:pt x="112" y="704"/>
                    <a:pt x="56" y="640"/>
                  </a:cubicBezTo>
                  <a:cubicBezTo>
                    <a:pt x="0" y="576"/>
                    <a:pt x="0" y="128"/>
                    <a:pt x="56" y="64"/>
                  </a:cubicBezTo>
                  <a:cubicBezTo>
                    <a:pt x="112" y="0"/>
                    <a:pt x="252" y="128"/>
                    <a:pt x="392" y="256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32" name="Freeform 20"/>
            <p:cNvSpPr>
              <a:spLocks/>
            </p:cNvSpPr>
            <p:nvPr/>
          </p:nvSpPr>
          <p:spPr bwMode="auto">
            <a:xfrm rot="5400000">
              <a:off x="342794" y="3784390"/>
              <a:ext cx="2003636" cy="215900"/>
            </a:xfrm>
            <a:custGeom>
              <a:avLst/>
              <a:gdLst>
                <a:gd name="T0" fmla="*/ 2147483647 w 1543"/>
                <a:gd name="T1" fmla="*/ 0 h 279"/>
                <a:gd name="T2" fmla="*/ 2147483647 w 1543"/>
                <a:gd name="T3" fmla="*/ 2147483647 h 279"/>
                <a:gd name="T4" fmla="*/ 0 w 1543"/>
                <a:gd name="T5" fmla="*/ 2147483647 h 279"/>
                <a:gd name="T6" fmla="*/ 0 60000 65536"/>
                <a:gd name="T7" fmla="*/ 0 60000 65536"/>
                <a:gd name="T8" fmla="*/ 0 60000 65536"/>
                <a:gd name="T9" fmla="*/ 0 w 1543"/>
                <a:gd name="T10" fmla="*/ 0 h 279"/>
                <a:gd name="T11" fmla="*/ 1543 w 1543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3" h="279">
                  <a:moveTo>
                    <a:pt x="1543" y="0"/>
                  </a:moveTo>
                  <a:cubicBezTo>
                    <a:pt x="1308" y="132"/>
                    <a:pt x="1074" y="265"/>
                    <a:pt x="817" y="272"/>
                  </a:cubicBezTo>
                  <a:cubicBezTo>
                    <a:pt x="560" y="279"/>
                    <a:pt x="128" y="45"/>
                    <a:pt x="0" y="45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300038" y="2334838"/>
              <a:ext cx="431800" cy="43978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387600" y="3717696"/>
              <a:ext cx="533400" cy="43978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1811338" y="1714060"/>
              <a:ext cx="0" cy="414382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660400" y="2128441"/>
              <a:ext cx="576263" cy="874804"/>
            </a:xfrm>
            <a:custGeom>
              <a:avLst/>
              <a:gdLst>
                <a:gd name="T0" fmla="*/ 2147483647 w 392"/>
                <a:gd name="T1" fmla="*/ 2147483647 h 704"/>
                <a:gd name="T2" fmla="*/ 2147483647 w 392"/>
                <a:gd name="T3" fmla="*/ 2147483647 h 704"/>
                <a:gd name="T4" fmla="*/ 2147483647 w 392"/>
                <a:gd name="T5" fmla="*/ 2147483647 h 704"/>
                <a:gd name="T6" fmla="*/ 2147483647 w 392"/>
                <a:gd name="T7" fmla="*/ 2147483647 h 7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2"/>
                <a:gd name="T13" fmla="*/ 0 h 704"/>
                <a:gd name="T14" fmla="*/ 392 w 392"/>
                <a:gd name="T15" fmla="*/ 704 h 7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2" h="704">
                  <a:moveTo>
                    <a:pt x="392" y="448"/>
                  </a:moveTo>
                  <a:cubicBezTo>
                    <a:pt x="252" y="576"/>
                    <a:pt x="112" y="704"/>
                    <a:pt x="56" y="640"/>
                  </a:cubicBezTo>
                  <a:cubicBezTo>
                    <a:pt x="0" y="576"/>
                    <a:pt x="0" y="128"/>
                    <a:pt x="56" y="64"/>
                  </a:cubicBezTo>
                  <a:cubicBezTo>
                    <a:pt x="112" y="0"/>
                    <a:pt x="252" y="128"/>
                    <a:pt x="392" y="256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37" name="Freeform 19"/>
            <p:cNvSpPr>
              <a:spLocks/>
            </p:cNvSpPr>
            <p:nvPr/>
          </p:nvSpPr>
          <p:spPr bwMode="auto">
            <a:xfrm rot="5400000">
              <a:off x="1180193" y="3810591"/>
              <a:ext cx="2143351" cy="300038"/>
            </a:xfrm>
            <a:custGeom>
              <a:avLst/>
              <a:gdLst>
                <a:gd name="T0" fmla="*/ 0 w 1588"/>
                <a:gd name="T1" fmla="*/ 2147483647 h 235"/>
                <a:gd name="T2" fmla="*/ 2147483647 w 1588"/>
                <a:gd name="T3" fmla="*/ 2147483647 h 235"/>
                <a:gd name="T4" fmla="*/ 2147483647 w 1588"/>
                <a:gd name="T5" fmla="*/ 2147483647 h 235"/>
                <a:gd name="T6" fmla="*/ 0 60000 65536"/>
                <a:gd name="T7" fmla="*/ 0 60000 65536"/>
                <a:gd name="T8" fmla="*/ 0 60000 65536"/>
                <a:gd name="T9" fmla="*/ 0 w 1588"/>
                <a:gd name="T10" fmla="*/ 0 h 235"/>
                <a:gd name="T11" fmla="*/ 1588 w 1588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8" h="235">
                  <a:moveTo>
                    <a:pt x="0" y="235"/>
                  </a:moveTo>
                  <a:cubicBezTo>
                    <a:pt x="276" y="125"/>
                    <a:pt x="552" y="16"/>
                    <a:pt x="817" y="8"/>
                  </a:cubicBezTo>
                  <a:cubicBezTo>
                    <a:pt x="1082" y="0"/>
                    <a:pt x="1460" y="144"/>
                    <a:pt x="1588" y="189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238125" y="1583871"/>
              <a:ext cx="3044825" cy="430734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500063" y="288926"/>
            <a:ext cx="8358187" cy="796925"/>
          </a:xfrm>
        </p:spPr>
        <p:txBody>
          <a:bodyPr/>
          <a:lstStyle/>
          <a:p>
            <a:pPr eaLnBrk="1" hangingPunct="1"/>
            <a:r>
              <a:rPr lang="en-US" dirty="0" err="1">
                <a:cs typeface="Arial" charset="0"/>
              </a:rPr>
              <a:t>Buchi</a:t>
            </a:r>
            <a:r>
              <a:rPr lang="en-US" dirty="0">
                <a:cs typeface="Arial" charset="0"/>
              </a:rPr>
              <a:t> Automaton</a:t>
            </a:r>
          </a:p>
        </p:txBody>
      </p:sp>
      <p:sp>
        <p:nvSpPr>
          <p:cNvPr id="34819" name="Content Placeholder 3"/>
          <p:cNvSpPr>
            <a:spLocks noGrp="1"/>
          </p:cNvSpPr>
          <p:nvPr>
            <p:ph sz="quarter" idx="1"/>
          </p:nvPr>
        </p:nvSpPr>
        <p:spPr>
          <a:xfrm>
            <a:off x="3748088" y="3314700"/>
            <a:ext cx="5073650" cy="3200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>
                <a:cs typeface="Arial" charset="0"/>
                <a:sym typeface="Symbol" pitchFamily="18" charset="2"/>
              </a:rPr>
              <a:t>“</a:t>
            </a:r>
            <a:r>
              <a:rPr lang="en-US" i="1" dirty="0" err="1">
                <a:cs typeface="Arial" charset="0"/>
                <a:sym typeface="Symbol" pitchFamily="18" charset="2"/>
              </a:rPr>
              <a:t>ababa</a:t>
            </a:r>
            <a:r>
              <a:rPr lang="en-US" dirty="0">
                <a:cs typeface="Arial" charset="0"/>
                <a:sym typeface="Symbol" pitchFamily="18" charset="2"/>
              </a:rPr>
              <a:t>”   </a:t>
            </a:r>
            <a:r>
              <a:rPr lang="en-US" dirty="0">
                <a:cs typeface="Arial" charset="0"/>
                <a:sym typeface="Wingdings" pitchFamily="2" charset="2"/>
              </a:rPr>
              <a:t>  not an infinite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cs typeface="Arial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cs typeface="Arial" charset="0"/>
                <a:sym typeface="Wingdings" pitchFamily="2" charset="2"/>
              </a:rPr>
              <a:t>“</a:t>
            </a:r>
            <a:r>
              <a:rPr lang="en-US" i="1" dirty="0" err="1">
                <a:cs typeface="Arial" charset="0"/>
                <a:sym typeface="Wingdings" pitchFamily="2" charset="2"/>
              </a:rPr>
              <a:t>ababab</a:t>
            </a:r>
            <a:r>
              <a:rPr lang="en-US" dirty="0">
                <a:cs typeface="Arial" charset="0"/>
                <a:sym typeface="Wingdings" pitchFamily="2" charset="2"/>
              </a:rPr>
              <a:t>…”   accepted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cs typeface="Arial" charset="0"/>
              <a:sym typeface="Wingdings" pitchFamily="2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cs typeface="Arial" charset="0"/>
                <a:sym typeface="Wingdings" pitchFamily="2" charset="2"/>
              </a:rPr>
              <a:t>“</a:t>
            </a:r>
            <a:r>
              <a:rPr lang="en-US" i="1" dirty="0" err="1">
                <a:cs typeface="Arial" charset="0"/>
                <a:sym typeface="Wingdings" pitchFamily="2" charset="2"/>
              </a:rPr>
              <a:t>abbbb</a:t>
            </a:r>
            <a:r>
              <a:rPr lang="en-US" dirty="0">
                <a:cs typeface="Arial" charset="0"/>
                <a:sym typeface="Wingdings" pitchFamily="2" charset="2"/>
              </a:rPr>
              <a:t>…”	  not accepted!</a:t>
            </a:r>
          </a:p>
        </p:txBody>
      </p:sp>
      <p:sp>
        <p:nvSpPr>
          <p:cNvPr id="34820" name="Content Placeholder 3"/>
          <p:cNvSpPr txBox="1">
            <a:spLocks/>
          </p:cNvSpPr>
          <p:nvPr/>
        </p:nvSpPr>
        <p:spPr bwMode="auto">
          <a:xfrm>
            <a:off x="3482975" y="1714500"/>
            <a:ext cx="56610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nl-NL" dirty="0">
                <a:latin typeface="Arial" charset="0"/>
                <a:cs typeface="Arial" charset="0"/>
                <a:sym typeface="Symbol" pitchFamily="18" charset="2"/>
              </a:rPr>
              <a:t>Pass an acceptance state infinitely many times.</a:t>
            </a:r>
          </a:p>
          <a:p>
            <a:pPr marL="319088" indent="-319088" eaLnBrk="0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lang="nl-NL" dirty="0">
                <a:latin typeface="Arial" charset="0"/>
                <a:cs typeface="Arial" charset="0"/>
                <a:sym typeface="Symbol" pitchFamily="18" charset="2"/>
              </a:rPr>
              <a:t>Examples</a:t>
            </a:r>
            <a:endParaRPr lang="en-US" dirty="0"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C4BA1C-B2A4-4723-94B6-4E77697E6AD3}" type="slidenum">
              <a:rPr lang="en-US"/>
              <a:pPr>
                <a:defRPr/>
              </a:pPr>
              <a:t>29</a:t>
            </a:fld>
            <a:endParaRPr lang="en-US"/>
          </a:p>
        </p:txBody>
      </p:sp>
      <p:grpSp>
        <p:nvGrpSpPr>
          <p:cNvPr id="34822" name="Groep 39"/>
          <p:cNvGrpSpPr>
            <a:grpSpLocks/>
          </p:cNvGrpSpPr>
          <p:nvPr/>
        </p:nvGrpSpPr>
        <p:grpSpPr bwMode="auto">
          <a:xfrm>
            <a:off x="238125" y="1584325"/>
            <a:ext cx="3114675" cy="4306888"/>
            <a:chOff x="238125" y="1583871"/>
            <a:chExt cx="3114675" cy="4307342"/>
          </a:xfrm>
        </p:grpSpPr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1308100" y="2196711"/>
              <a:ext cx="936625" cy="725564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1236663" y="2128441"/>
              <a:ext cx="1066800" cy="877980"/>
            </a:xfrm>
            <a:prstGeom prst="ellipse">
              <a:avLst/>
            </a:prstGeom>
            <a:ln w="57150" cmpd="dbl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1163638" y="4894158"/>
              <a:ext cx="1066800" cy="877980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876300" y="3717696"/>
              <a:ext cx="431800" cy="43978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2819400" y="5032284"/>
              <a:ext cx="533400" cy="43978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0" name="Text Box 16"/>
            <p:cNvSpPr txBox="1">
              <a:spLocks noChangeArrowheads="1"/>
            </p:cNvSpPr>
            <p:nvPr/>
          </p:nvSpPr>
          <p:spPr bwMode="auto">
            <a:xfrm>
              <a:off x="1524000" y="2334838"/>
              <a:ext cx="504825" cy="43978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Comic Sans MS" pitchFamily="66" charset="0"/>
                </a:rPr>
                <a:t>q</a:t>
              </a:r>
              <a:r>
                <a:rPr lang="en-US" baseline="-25000">
                  <a:latin typeface="Comic Sans MS" pitchFamily="66" charset="0"/>
                </a:rPr>
                <a:t>1</a:t>
              </a: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1452563" y="5032284"/>
              <a:ext cx="685800" cy="43978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latin typeface="Comic Sans MS" pitchFamily="66" charset="0"/>
                </a:rPr>
                <a:t>q</a:t>
              </a:r>
              <a:r>
                <a:rPr lang="en-US" baseline="-25000">
                  <a:latin typeface="Comic Sans MS" pitchFamily="66" charset="0"/>
                </a:rPr>
                <a:t>2</a:t>
              </a:r>
            </a:p>
          </p:txBody>
        </p:sp>
        <p:sp>
          <p:nvSpPr>
            <p:cNvPr id="32" name="Freeform 18"/>
            <p:cNvSpPr>
              <a:spLocks/>
            </p:cNvSpPr>
            <p:nvPr/>
          </p:nvSpPr>
          <p:spPr bwMode="auto">
            <a:xfrm flipH="1">
              <a:off x="2244725" y="4894158"/>
              <a:ext cx="647700" cy="874804"/>
            </a:xfrm>
            <a:custGeom>
              <a:avLst/>
              <a:gdLst>
                <a:gd name="T0" fmla="*/ 2147483647 w 392"/>
                <a:gd name="T1" fmla="*/ 2147483647 h 704"/>
                <a:gd name="T2" fmla="*/ 2147483647 w 392"/>
                <a:gd name="T3" fmla="*/ 2147483647 h 704"/>
                <a:gd name="T4" fmla="*/ 2147483647 w 392"/>
                <a:gd name="T5" fmla="*/ 2147483647 h 704"/>
                <a:gd name="T6" fmla="*/ 2147483647 w 392"/>
                <a:gd name="T7" fmla="*/ 2147483647 h 7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2"/>
                <a:gd name="T13" fmla="*/ 0 h 704"/>
                <a:gd name="T14" fmla="*/ 392 w 392"/>
                <a:gd name="T15" fmla="*/ 704 h 7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2" h="704">
                  <a:moveTo>
                    <a:pt x="392" y="448"/>
                  </a:moveTo>
                  <a:cubicBezTo>
                    <a:pt x="252" y="576"/>
                    <a:pt x="112" y="704"/>
                    <a:pt x="56" y="640"/>
                  </a:cubicBezTo>
                  <a:cubicBezTo>
                    <a:pt x="0" y="576"/>
                    <a:pt x="0" y="128"/>
                    <a:pt x="56" y="64"/>
                  </a:cubicBezTo>
                  <a:cubicBezTo>
                    <a:pt x="112" y="0"/>
                    <a:pt x="252" y="128"/>
                    <a:pt x="392" y="256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33" name="Freeform 20"/>
            <p:cNvSpPr>
              <a:spLocks/>
            </p:cNvSpPr>
            <p:nvPr/>
          </p:nvSpPr>
          <p:spPr bwMode="auto">
            <a:xfrm rot="5400000">
              <a:off x="342794" y="3784390"/>
              <a:ext cx="2003636" cy="215900"/>
            </a:xfrm>
            <a:custGeom>
              <a:avLst/>
              <a:gdLst>
                <a:gd name="T0" fmla="*/ 2147483647 w 1543"/>
                <a:gd name="T1" fmla="*/ 0 h 279"/>
                <a:gd name="T2" fmla="*/ 2147483647 w 1543"/>
                <a:gd name="T3" fmla="*/ 2147483647 h 279"/>
                <a:gd name="T4" fmla="*/ 0 w 1543"/>
                <a:gd name="T5" fmla="*/ 2147483647 h 279"/>
                <a:gd name="T6" fmla="*/ 0 60000 65536"/>
                <a:gd name="T7" fmla="*/ 0 60000 65536"/>
                <a:gd name="T8" fmla="*/ 0 60000 65536"/>
                <a:gd name="T9" fmla="*/ 0 w 1543"/>
                <a:gd name="T10" fmla="*/ 0 h 279"/>
                <a:gd name="T11" fmla="*/ 1543 w 1543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3" h="279">
                  <a:moveTo>
                    <a:pt x="1543" y="0"/>
                  </a:moveTo>
                  <a:cubicBezTo>
                    <a:pt x="1308" y="132"/>
                    <a:pt x="1074" y="265"/>
                    <a:pt x="817" y="272"/>
                  </a:cubicBezTo>
                  <a:cubicBezTo>
                    <a:pt x="560" y="279"/>
                    <a:pt x="128" y="45"/>
                    <a:pt x="0" y="45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300038" y="2334838"/>
              <a:ext cx="431800" cy="439783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chemeClr val="accent2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2387600" y="3717696"/>
              <a:ext cx="533400" cy="439784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>
              <a:off x="1811338" y="1714060"/>
              <a:ext cx="0" cy="414382"/>
            </a:xfrm>
            <a:prstGeom prst="line">
              <a:avLst/>
            </a:pr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660400" y="2128441"/>
              <a:ext cx="576263" cy="874804"/>
            </a:xfrm>
            <a:custGeom>
              <a:avLst/>
              <a:gdLst>
                <a:gd name="T0" fmla="*/ 2147483647 w 392"/>
                <a:gd name="T1" fmla="*/ 2147483647 h 704"/>
                <a:gd name="T2" fmla="*/ 2147483647 w 392"/>
                <a:gd name="T3" fmla="*/ 2147483647 h 704"/>
                <a:gd name="T4" fmla="*/ 2147483647 w 392"/>
                <a:gd name="T5" fmla="*/ 2147483647 h 704"/>
                <a:gd name="T6" fmla="*/ 2147483647 w 392"/>
                <a:gd name="T7" fmla="*/ 2147483647 h 7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2"/>
                <a:gd name="T13" fmla="*/ 0 h 704"/>
                <a:gd name="T14" fmla="*/ 392 w 392"/>
                <a:gd name="T15" fmla="*/ 704 h 7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2" h="704">
                  <a:moveTo>
                    <a:pt x="392" y="448"/>
                  </a:moveTo>
                  <a:cubicBezTo>
                    <a:pt x="252" y="576"/>
                    <a:pt x="112" y="704"/>
                    <a:pt x="56" y="640"/>
                  </a:cubicBezTo>
                  <a:cubicBezTo>
                    <a:pt x="0" y="576"/>
                    <a:pt x="0" y="128"/>
                    <a:pt x="56" y="64"/>
                  </a:cubicBezTo>
                  <a:cubicBezTo>
                    <a:pt x="112" y="0"/>
                    <a:pt x="252" y="128"/>
                    <a:pt x="392" y="256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 rot="5400000">
              <a:off x="1180193" y="3810591"/>
              <a:ext cx="2143351" cy="300038"/>
            </a:xfrm>
            <a:custGeom>
              <a:avLst/>
              <a:gdLst>
                <a:gd name="T0" fmla="*/ 0 w 1588"/>
                <a:gd name="T1" fmla="*/ 2147483647 h 235"/>
                <a:gd name="T2" fmla="*/ 2147483647 w 1588"/>
                <a:gd name="T3" fmla="*/ 2147483647 h 235"/>
                <a:gd name="T4" fmla="*/ 2147483647 w 1588"/>
                <a:gd name="T5" fmla="*/ 2147483647 h 235"/>
                <a:gd name="T6" fmla="*/ 0 60000 65536"/>
                <a:gd name="T7" fmla="*/ 0 60000 65536"/>
                <a:gd name="T8" fmla="*/ 0 60000 65536"/>
                <a:gd name="T9" fmla="*/ 0 w 1588"/>
                <a:gd name="T10" fmla="*/ 0 h 235"/>
                <a:gd name="T11" fmla="*/ 1588 w 1588"/>
                <a:gd name="T12" fmla="*/ 235 h 2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8" h="235">
                  <a:moveTo>
                    <a:pt x="0" y="235"/>
                  </a:moveTo>
                  <a:cubicBezTo>
                    <a:pt x="276" y="125"/>
                    <a:pt x="552" y="16"/>
                    <a:pt x="817" y="8"/>
                  </a:cubicBezTo>
                  <a:cubicBezTo>
                    <a:pt x="1082" y="0"/>
                    <a:pt x="1460" y="144"/>
                    <a:pt x="1588" y="189"/>
                  </a:cubicBezTo>
                </a:path>
              </a:pathLst>
            </a:custGeom>
            <a:ln>
              <a:headEnd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nl-NL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238125" y="1583871"/>
              <a:ext cx="3044825" cy="4307342"/>
            </a:xfrm>
            <a:prstGeom prst="rect">
              <a:avLst/>
            </a:prstGeom>
            <a:noFill/>
            <a:ln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nl-NL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Run-time properties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34963" y="1311275"/>
            <a:ext cx="8621712" cy="5262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Hoare triple : express what should hold when the program terminates.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Many programs are supposed to work continuously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They should be “safe”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They should not dead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No process should starve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Linear Temporal Logic  (LTL)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Originally designed by philosophers to study the way that time is used in arguments </a:t>
            </a:r>
            <a:br>
              <a:rPr lang="en-US" dirty="0">
                <a:cs typeface="Arial" charset="0"/>
                <a:sym typeface="Wingdings" pitchFamily="2" charset="2"/>
              </a:rPr>
            </a:br>
            <a:r>
              <a:rPr lang="en-US" dirty="0">
                <a:cs typeface="Arial" charset="0"/>
                <a:sym typeface="Wingdings" pitchFamily="2" charset="2"/>
              </a:rPr>
              <a:t>Based on a number of operators to express relation over time: “next”, “always”, “eventually”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Arial" charset="0"/>
                <a:sym typeface="Wingdings" pitchFamily="2" charset="2"/>
              </a:rPr>
              <a:t>Belong to the class of modal logics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Brought to Computer Science by </a:t>
            </a:r>
            <a:r>
              <a:rPr lang="en-US" dirty="0" err="1">
                <a:cs typeface="Arial" charset="0"/>
              </a:rPr>
              <a:t>Pnueli</a:t>
            </a:r>
            <a:r>
              <a:rPr lang="en-US" dirty="0">
                <a:cs typeface="Arial" charset="0"/>
              </a:rPr>
              <a:t>, 1977.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211AB-ACDA-4BB7-80B3-9C63565D40D4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>
          <a:xfrm>
            <a:off x="244475" y="274638"/>
            <a:ext cx="8442325" cy="787400"/>
          </a:xfrm>
        </p:spPr>
        <p:txBody>
          <a:bodyPr/>
          <a:lstStyle/>
          <a:p>
            <a:pPr eaLnBrk="1" hangingPunct="1"/>
            <a:r>
              <a:rPr lang="en-US" sz="3600">
                <a:cs typeface="Arial" charset="0"/>
              </a:rPr>
              <a:t>Expressing temporal formulas as Buchi</a:t>
            </a:r>
          </a:p>
        </p:txBody>
      </p:sp>
      <p:sp>
        <p:nvSpPr>
          <p:cNvPr id="6" name="Oval 5"/>
          <p:cNvSpPr/>
          <p:nvPr/>
        </p:nvSpPr>
        <p:spPr>
          <a:xfrm>
            <a:off x="1785938" y="4473575"/>
            <a:ext cx="304800" cy="29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89288" y="4473575"/>
            <a:ext cx="304800" cy="29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25975" y="4462463"/>
            <a:ext cx="304800" cy="295275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1513" y="5508625"/>
            <a:ext cx="304800" cy="29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2090738" y="4621213"/>
            <a:ext cx="10985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2"/>
          </p:cNvCxnSpPr>
          <p:nvPr/>
        </p:nvCxnSpPr>
        <p:spPr>
          <a:xfrm flipV="1">
            <a:off x="3494088" y="4610100"/>
            <a:ext cx="1131887" cy="11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9" idx="0"/>
          </p:cNvCxnSpPr>
          <p:nvPr/>
        </p:nvCxnSpPr>
        <p:spPr>
          <a:xfrm rot="16200000" flipH="1">
            <a:off x="2982120" y="5126831"/>
            <a:ext cx="741362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4"/>
            <a:endCxn id="8" idx="6"/>
          </p:cNvCxnSpPr>
          <p:nvPr/>
        </p:nvCxnSpPr>
        <p:spPr>
          <a:xfrm rot="5400000" flipH="1" flipV="1">
            <a:off x="4780756" y="4607719"/>
            <a:ext cx="147638" cy="152400"/>
          </a:xfrm>
          <a:prstGeom prst="curvedConnector4">
            <a:avLst>
              <a:gd name="adj1" fmla="val -154839"/>
              <a:gd name="adj2" fmla="val 2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165" name="TextBox 35"/>
          <p:cNvSpPr txBox="1">
            <a:spLocks noChangeArrowheads="1"/>
          </p:cNvSpPr>
          <p:nvPr/>
        </p:nvSpPr>
        <p:spPr bwMode="auto">
          <a:xfrm>
            <a:off x="865188" y="2713038"/>
            <a:ext cx="3146425" cy="4619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ym typeface="Symbol" pitchFamily="18" charset="2"/>
              </a:rPr>
              <a:t>We’ll take </a:t>
            </a:r>
            <a:r>
              <a:rPr lang="en-US" i="1" dirty="0">
                <a:sym typeface="Symbol" pitchFamily="18" charset="2"/>
              </a:rPr>
              <a:t>Prop</a:t>
            </a:r>
            <a:r>
              <a:rPr lang="en-US" dirty="0">
                <a:sym typeface="Symbol" pitchFamily="18" charset="2"/>
              </a:rPr>
              <a:t> = { </a:t>
            </a:r>
            <a:r>
              <a:rPr lang="en-US" i="1" dirty="0">
                <a:sym typeface="Symbol" pitchFamily="18" charset="2"/>
              </a:rPr>
              <a:t>p </a:t>
            </a:r>
            <a:r>
              <a:rPr lang="en-US" dirty="0">
                <a:sym typeface="Symbol" pitchFamily="18" charset="2"/>
              </a:rPr>
              <a:t>}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317625" y="4332288"/>
            <a:ext cx="401638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853" name="TextBox 38"/>
          <p:cNvSpPr txBox="1">
            <a:spLocks noChangeArrowheads="1"/>
          </p:cNvSpPr>
          <p:nvPr/>
        </p:nvSpPr>
        <p:spPr bwMode="auto">
          <a:xfrm>
            <a:off x="2249488" y="4191000"/>
            <a:ext cx="633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</a:t>
            </a:r>
            <a:r>
              <a:rPr lang="en-US" i="1"/>
              <a:t>p</a:t>
            </a:r>
            <a:r>
              <a:rPr lang="en-US"/>
              <a:t>}</a:t>
            </a:r>
          </a:p>
        </p:txBody>
      </p:sp>
      <p:sp>
        <p:nvSpPr>
          <p:cNvPr id="35854" name="TextBox 39"/>
          <p:cNvSpPr txBox="1">
            <a:spLocks noChangeArrowheads="1"/>
          </p:cNvSpPr>
          <p:nvPr/>
        </p:nvSpPr>
        <p:spPr bwMode="auto">
          <a:xfrm>
            <a:off x="3744913" y="4168775"/>
            <a:ext cx="43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sp>
        <p:nvSpPr>
          <p:cNvPr id="35855" name="TextBox 40"/>
          <p:cNvSpPr txBox="1">
            <a:spLocks noChangeArrowheads="1"/>
          </p:cNvSpPr>
          <p:nvPr/>
        </p:nvSpPr>
        <p:spPr bwMode="auto">
          <a:xfrm>
            <a:off x="3375025" y="478948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{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}</a:t>
            </a:r>
            <a:endParaRPr lang="en-US"/>
          </a:p>
        </p:txBody>
      </p:sp>
      <p:sp>
        <p:nvSpPr>
          <p:cNvPr id="35856" name="TextBox 44"/>
          <p:cNvSpPr txBox="1">
            <a:spLocks noChangeArrowheads="1"/>
          </p:cNvSpPr>
          <p:nvPr/>
        </p:nvSpPr>
        <p:spPr bwMode="auto">
          <a:xfrm>
            <a:off x="174625" y="1252538"/>
            <a:ext cx="85550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Use </a:t>
            </a:r>
            <a:r>
              <a:rPr lang="en-US" b="1" dirty="0" err="1"/>
              <a:t>pow</a:t>
            </a:r>
            <a:r>
              <a:rPr lang="en-US" dirty="0"/>
              <a:t>(</a:t>
            </a:r>
            <a:r>
              <a:rPr lang="en-US" i="1" dirty="0"/>
              <a:t>Prop</a:t>
            </a:r>
            <a:r>
              <a:rPr lang="en-US" dirty="0"/>
              <a:t>) as the alphabet </a:t>
            </a:r>
            <a:r>
              <a:rPr lang="en-US" dirty="0">
                <a:sym typeface="Symbol" pitchFamily="18" charset="2"/>
              </a:rPr>
              <a:t> of arrow-labels.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Example: 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i="1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     ( =  </a:t>
            </a:r>
            <a:r>
              <a:rPr lang="en-US" dirty="0" err="1">
                <a:sym typeface="Symbol" pitchFamily="18" charset="2"/>
              </a:rPr>
              <a:t>X</a:t>
            </a:r>
            <a:r>
              <a:rPr lang="en-US" i="1" dirty="0" err="1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43538" y="3146425"/>
            <a:ext cx="3325812" cy="3683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i="1" dirty="0">
                <a:cs typeface="Arial" pitchFamily="34" charset="0"/>
              </a:rPr>
              <a:t>Indirectly saying that p is false.</a:t>
            </a:r>
          </a:p>
        </p:txBody>
      </p:sp>
      <p:sp>
        <p:nvSpPr>
          <p:cNvPr id="47" name="Freeform 46"/>
          <p:cNvSpPr/>
          <p:nvPr/>
        </p:nvSpPr>
        <p:spPr>
          <a:xfrm>
            <a:off x="3940175" y="3298825"/>
            <a:ext cx="1470025" cy="903288"/>
          </a:xfrm>
          <a:custGeom>
            <a:avLst/>
            <a:gdLst>
              <a:gd name="connsiteX0" fmla="*/ 1469571 w 1469571"/>
              <a:gd name="connsiteY0" fmla="*/ 0 h 903515"/>
              <a:gd name="connsiteX1" fmla="*/ 283028 w 1469571"/>
              <a:gd name="connsiteY1" fmla="*/ 228600 h 903515"/>
              <a:gd name="connsiteX2" fmla="*/ 0 w 1469571"/>
              <a:gd name="connsiteY2" fmla="*/ 903515 h 903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571" h="903515">
                <a:moveTo>
                  <a:pt x="1469571" y="0"/>
                </a:moveTo>
                <a:cubicBezTo>
                  <a:pt x="998764" y="39007"/>
                  <a:pt x="527957" y="78014"/>
                  <a:pt x="283028" y="228600"/>
                </a:cubicBezTo>
                <a:cubicBezTo>
                  <a:pt x="38100" y="379186"/>
                  <a:pt x="0" y="903515"/>
                  <a:pt x="0" y="90351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38400" y="4849813"/>
            <a:ext cx="1874838" cy="11572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227638" y="5726113"/>
            <a:ext cx="33988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i="1"/>
              <a:t>We can drop this, since we only need to (fully) cover accepted sentences.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81500" y="5778500"/>
            <a:ext cx="800100" cy="282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Gekromde verbindingslijn 29"/>
          <p:cNvCxnSpPr>
            <a:stCxn id="6" idx="7"/>
            <a:endCxn id="7" idx="1"/>
          </p:cNvCxnSpPr>
          <p:nvPr/>
        </p:nvCxnSpPr>
        <p:spPr>
          <a:xfrm rot="5400000" flipH="1" flipV="1">
            <a:off x="2640013" y="3922713"/>
            <a:ext cx="1587" cy="1189037"/>
          </a:xfrm>
          <a:prstGeom prst="curvedConnector3">
            <a:avLst>
              <a:gd name="adj1" fmla="val 3309887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863" name="TextBox 39"/>
          <p:cNvSpPr txBox="1">
            <a:spLocks noChangeArrowheads="1"/>
          </p:cNvSpPr>
          <p:nvPr/>
        </p:nvSpPr>
        <p:spPr bwMode="auto">
          <a:xfrm>
            <a:off x="2220913" y="3622675"/>
            <a:ext cx="43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sp>
        <p:nvSpPr>
          <p:cNvPr id="35864" name="TextBox 39"/>
          <p:cNvSpPr txBox="1">
            <a:spLocks noChangeArrowheads="1"/>
          </p:cNvSpPr>
          <p:nvPr/>
        </p:nvSpPr>
        <p:spPr bwMode="auto">
          <a:xfrm>
            <a:off x="5103813" y="4778375"/>
            <a:ext cx="438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cxnSp>
        <p:nvCxnSpPr>
          <p:cNvPr id="36" name="Curved Connector 24"/>
          <p:cNvCxnSpPr>
            <a:stCxn id="8" idx="7"/>
            <a:endCxn id="8" idx="1"/>
          </p:cNvCxnSpPr>
          <p:nvPr/>
        </p:nvCxnSpPr>
        <p:spPr>
          <a:xfrm rot="16200000" flipV="1">
            <a:off x="4778375" y="4398963"/>
            <a:ext cx="1588" cy="214312"/>
          </a:xfrm>
          <a:prstGeom prst="curvedConnector3">
            <a:avLst>
              <a:gd name="adj1" fmla="val 2751524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866" name="TextBox 38"/>
          <p:cNvSpPr txBox="1">
            <a:spLocks noChangeArrowheads="1"/>
          </p:cNvSpPr>
          <p:nvPr/>
        </p:nvSpPr>
        <p:spPr bwMode="auto">
          <a:xfrm>
            <a:off x="4802188" y="3898900"/>
            <a:ext cx="633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{</a:t>
            </a:r>
            <a:r>
              <a:rPr lang="en-US" i="1"/>
              <a:t>p</a:t>
            </a:r>
            <a:r>
              <a:rPr lang="en-US"/>
              <a:t>}</a:t>
            </a:r>
          </a:p>
        </p:txBody>
      </p:sp>
      <p:sp>
        <p:nvSpPr>
          <p:cNvPr id="28" name="Tijdelijke aanduiding voor dianumm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9F79D-D5DD-49B3-B78C-6BEC5E677DED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sz="3600">
                <a:cs typeface="Arial" charset="0"/>
              </a:rPr>
              <a:t>To make the drawing less verbose...</a:t>
            </a:r>
          </a:p>
        </p:txBody>
      </p:sp>
      <p:sp>
        <p:nvSpPr>
          <p:cNvPr id="41" name="Tijdelijke aanduiding voor dianumm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222F1-E377-42A7-9237-B412B27F30E1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434975" y="1501775"/>
            <a:ext cx="3190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</a:t>
            </a:r>
            <a:r>
              <a:rPr lang="en-US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,  using  </a:t>
            </a:r>
            <a:r>
              <a:rPr lang="en-US" i="1">
                <a:sym typeface="Symbol" pitchFamily="18" charset="2"/>
              </a:rPr>
              <a:t>Prop</a:t>
            </a:r>
            <a:r>
              <a:rPr lang="en-US">
                <a:sym typeface="Symbol" pitchFamily="18" charset="2"/>
              </a:rPr>
              <a:t> = {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}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58913" y="2481263"/>
            <a:ext cx="304800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62263" y="2481263"/>
            <a:ext cx="304800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98950" y="2470150"/>
            <a:ext cx="304800" cy="295275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1763713" y="2628900"/>
            <a:ext cx="10985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3167063" y="2617788"/>
            <a:ext cx="1131887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24"/>
          <p:cNvCxnSpPr>
            <a:stCxn id="7" idx="4"/>
            <a:endCxn id="7" idx="0"/>
          </p:cNvCxnSpPr>
          <p:nvPr/>
        </p:nvCxnSpPr>
        <p:spPr>
          <a:xfrm rot="5400000" flipH="1">
            <a:off x="4305300" y="2617788"/>
            <a:ext cx="293687" cy="1588"/>
          </a:xfrm>
          <a:prstGeom prst="curvedConnector5">
            <a:avLst>
              <a:gd name="adj1" fmla="val -77778"/>
              <a:gd name="adj2" fmla="val -34960401"/>
              <a:gd name="adj3" fmla="val 1777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2339975"/>
            <a:ext cx="401638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76" name="TextBox 38"/>
          <p:cNvSpPr txBox="1">
            <a:spLocks noChangeArrowheads="1"/>
          </p:cNvSpPr>
          <p:nvPr/>
        </p:nvSpPr>
        <p:spPr bwMode="auto">
          <a:xfrm>
            <a:off x="2100263" y="2274888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6877" name="TextBox 39"/>
          <p:cNvSpPr txBox="1">
            <a:spLocks noChangeArrowheads="1"/>
          </p:cNvSpPr>
          <p:nvPr/>
        </p:nvSpPr>
        <p:spPr bwMode="auto">
          <a:xfrm>
            <a:off x="3417888" y="2176463"/>
            <a:ext cx="4381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</a:t>
            </a:r>
            <a:endParaRPr lang="en-US"/>
          </a:p>
        </p:txBody>
      </p:sp>
      <p:sp>
        <p:nvSpPr>
          <p:cNvPr id="36878" name="TextBox 41"/>
          <p:cNvSpPr txBox="1">
            <a:spLocks noChangeArrowheads="1"/>
          </p:cNvSpPr>
          <p:nvPr/>
        </p:nvSpPr>
        <p:spPr bwMode="auto">
          <a:xfrm>
            <a:off x="4964113" y="240506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98488" y="3341688"/>
            <a:ext cx="34210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</a:t>
            </a:r>
            <a:r>
              <a:rPr lang="en-US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,  using  </a:t>
            </a:r>
            <a:r>
              <a:rPr lang="en-US" i="1">
                <a:sym typeface="Symbol" pitchFamily="18" charset="2"/>
              </a:rPr>
              <a:t>Prop</a:t>
            </a:r>
            <a:r>
              <a:rPr lang="en-US">
                <a:sym typeface="Symbol" pitchFamily="18" charset="2"/>
              </a:rPr>
              <a:t> = {</a:t>
            </a:r>
            <a:r>
              <a:rPr lang="en-US" i="1">
                <a:sym typeface="Symbol" pitchFamily="18" charset="2"/>
              </a:rPr>
              <a:t>p,q</a:t>
            </a:r>
            <a:r>
              <a:rPr lang="en-US">
                <a:sym typeface="Symbol" pitchFamily="18" charset="2"/>
              </a:rPr>
              <a:t>}</a:t>
            </a: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371600" y="4430713"/>
            <a:ext cx="304800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774950" y="4430713"/>
            <a:ext cx="304800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11638" y="4419600"/>
            <a:ext cx="304800" cy="295275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1" name="Straight Arrow Connector 20"/>
          <p:cNvCxnSpPr>
            <a:stCxn id="18" idx="6"/>
            <a:endCxn id="19" idx="2"/>
          </p:cNvCxnSpPr>
          <p:nvPr/>
        </p:nvCxnSpPr>
        <p:spPr>
          <a:xfrm>
            <a:off x="1676400" y="4578350"/>
            <a:ext cx="10985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0" idx="2"/>
          </p:cNvCxnSpPr>
          <p:nvPr/>
        </p:nvCxnSpPr>
        <p:spPr>
          <a:xfrm flipV="1">
            <a:off x="3079750" y="4567238"/>
            <a:ext cx="1131888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urved Connector 24"/>
          <p:cNvCxnSpPr>
            <a:stCxn id="20" idx="4"/>
            <a:endCxn id="20" idx="0"/>
          </p:cNvCxnSpPr>
          <p:nvPr/>
        </p:nvCxnSpPr>
        <p:spPr>
          <a:xfrm rot="5400000" flipH="1">
            <a:off x="4217988" y="4567238"/>
            <a:ext cx="293687" cy="1587"/>
          </a:xfrm>
          <a:prstGeom prst="curvedConnector5">
            <a:avLst>
              <a:gd name="adj1" fmla="val -77778"/>
              <a:gd name="adj2" fmla="val -34960401"/>
              <a:gd name="adj3" fmla="val 1777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03288" y="4289425"/>
            <a:ext cx="401637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38"/>
          <p:cNvSpPr txBox="1">
            <a:spLocks noChangeArrowheads="1"/>
          </p:cNvSpPr>
          <p:nvPr/>
        </p:nvSpPr>
        <p:spPr bwMode="auto">
          <a:xfrm>
            <a:off x="2012950" y="4224338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27" name="TextBox 41"/>
          <p:cNvSpPr txBox="1">
            <a:spLocks noChangeArrowheads="1"/>
          </p:cNvSpPr>
          <p:nvPr/>
        </p:nvSpPr>
        <p:spPr bwMode="auto">
          <a:xfrm>
            <a:off x="4876800" y="4354513"/>
            <a:ext cx="338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3" name="TextBox 39"/>
          <p:cNvSpPr txBox="1">
            <a:spLocks noChangeArrowheads="1"/>
          </p:cNvSpPr>
          <p:nvPr/>
        </p:nvSpPr>
        <p:spPr bwMode="auto">
          <a:xfrm>
            <a:off x="5519738" y="3536950"/>
            <a:ext cx="6524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p</a:t>
            </a:r>
            <a:r>
              <a:rPr lang="en-US" b="1">
                <a:solidFill>
                  <a:srgbClr val="C00000"/>
                </a:solidFill>
                <a:sym typeface="Symbol" pitchFamily="18" charset="2"/>
              </a:rPr>
              <a:t>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7288" y="3319463"/>
            <a:ext cx="2482850" cy="10779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Stands for all subsets of Prop that do not contain p; thus implying “p does not hold”.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48400" y="4854575"/>
            <a:ext cx="2481263" cy="8318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Stands for all subsets of Prop that contain p; thus implying “p holds”.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540375" y="5029200"/>
            <a:ext cx="577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p</a:t>
            </a:r>
            <a:r>
              <a:rPr lang="en-US" b="1">
                <a:solidFill>
                  <a:srgbClr val="C00000"/>
                </a:solidFill>
                <a:sym typeface="Symbol" pitchFamily="18" charset="2"/>
              </a:rPr>
              <a:t>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3798888" y="3697288"/>
            <a:ext cx="1730375" cy="608012"/>
          </a:xfrm>
          <a:custGeom>
            <a:avLst/>
            <a:gdLst>
              <a:gd name="connsiteX0" fmla="*/ 1730829 w 1730829"/>
              <a:gd name="connsiteY0" fmla="*/ 156029 h 765629"/>
              <a:gd name="connsiteX1" fmla="*/ 566057 w 1730829"/>
              <a:gd name="connsiteY1" fmla="*/ 101600 h 765629"/>
              <a:gd name="connsiteX2" fmla="*/ 0 w 1730829"/>
              <a:gd name="connsiteY2" fmla="*/ 765629 h 76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0829" h="765629">
                <a:moveTo>
                  <a:pt x="1730829" y="156029"/>
                </a:moveTo>
                <a:cubicBezTo>
                  <a:pt x="1292678" y="78014"/>
                  <a:pt x="854528" y="0"/>
                  <a:pt x="566057" y="101600"/>
                </a:cubicBezTo>
                <a:cubicBezTo>
                  <a:pt x="277586" y="203200"/>
                  <a:pt x="96157" y="656772"/>
                  <a:pt x="0" y="765629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237288" y="2503488"/>
            <a:ext cx="2200275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i="1" dirty="0"/>
              <a:t>So we have 4 subsets.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0800000" flipV="1">
            <a:off x="3875088" y="2884488"/>
            <a:ext cx="2373312" cy="587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335338" y="4133850"/>
            <a:ext cx="6524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rgbClr val="C00000"/>
                </a:solidFill>
              </a:rPr>
              <a:t>p</a:t>
            </a:r>
            <a:r>
              <a:rPr lang="en-US" b="1">
                <a:solidFill>
                  <a:srgbClr val="C00000"/>
                </a:solidFill>
                <a:sym typeface="Symbol" pitchFamily="18" charset="2"/>
              </a:rPr>
              <a:t>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5" grpId="0"/>
      <p:bldP spid="27" grpId="0"/>
      <p:bldP spid="33" grpId="0"/>
      <p:bldP spid="34" grpId="0" animBg="1"/>
      <p:bldP spid="35" grpId="0" animBg="1"/>
      <p:bldP spid="36" grpId="0"/>
      <p:bldP spid="38" grpId="0" animBg="1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Always and Eventually</a:t>
            </a:r>
          </a:p>
        </p:txBody>
      </p:sp>
      <p:sp>
        <p:nvSpPr>
          <p:cNvPr id="34" name="Tijdelijke aanduiding voor dianumm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664F2-36BE-4FC7-9F28-24EF95D64EDF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7892" name="TextBox 4"/>
          <p:cNvSpPr txBox="1">
            <a:spLocks noChangeArrowheads="1"/>
          </p:cNvSpPr>
          <p:nvPr/>
        </p:nvSpPr>
        <p:spPr bwMode="auto">
          <a:xfrm>
            <a:off x="1565275" y="3017838"/>
            <a:ext cx="9350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ym typeface="Symbol" pitchFamily="18" charset="2"/>
              </a:rPr>
              <a:t>&lt;&gt;</a:t>
            </a:r>
            <a:r>
              <a:rPr lang="en-US" sz="3600" i="1">
                <a:sym typeface="Symbol" pitchFamily="18" charset="2"/>
              </a:rPr>
              <a:t>p</a:t>
            </a:r>
            <a:endParaRPr lang="en-US" sz="3600" i="1"/>
          </a:p>
        </p:txBody>
      </p:sp>
      <p:sp>
        <p:nvSpPr>
          <p:cNvPr id="6" name="Oval 5"/>
          <p:cNvSpPr/>
          <p:nvPr/>
        </p:nvSpPr>
        <p:spPr>
          <a:xfrm>
            <a:off x="4184650" y="3279775"/>
            <a:ext cx="304800" cy="29368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21338" y="3268663"/>
            <a:ext cx="304800" cy="293687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4489450" y="3414713"/>
            <a:ext cx="1131888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24"/>
          <p:cNvCxnSpPr>
            <a:stCxn id="7" idx="4"/>
            <a:endCxn id="7" idx="0"/>
          </p:cNvCxnSpPr>
          <p:nvPr/>
        </p:nvCxnSpPr>
        <p:spPr>
          <a:xfrm rot="5400000" flipH="1">
            <a:off x="5626894" y="3415507"/>
            <a:ext cx="295275" cy="1587"/>
          </a:xfrm>
          <a:prstGeom prst="curvedConnector5">
            <a:avLst>
              <a:gd name="adj1" fmla="val -77778"/>
              <a:gd name="adj2" fmla="val -34960401"/>
              <a:gd name="adj3" fmla="val 1777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364832" y="2967831"/>
            <a:ext cx="293688" cy="219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98" name="TextBox 13"/>
          <p:cNvSpPr txBox="1">
            <a:spLocks noChangeArrowheads="1"/>
          </p:cNvSpPr>
          <p:nvPr/>
        </p:nvSpPr>
        <p:spPr bwMode="auto">
          <a:xfrm>
            <a:off x="4740275" y="2974975"/>
            <a:ext cx="55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</a:t>
            </a:r>
            <a:endParaRPr lang="en-US"/>
          </a:p>
        </p:txBody>
      </p:sp>
      <p:sp>
        <p:nvSpPr>
          <p:cNvPr id="37899" name="TextBox 15"/>
          <p:cNvSpPr txBox="1">
            <a:spLocks noChangeArrowheads="1"/>
          </p:cNvSpPr>
          <p:nvPr/>
        </p:nvSpPr>
        <p:spPr bwMode="auto">
          <a:xfrm>
            <a:off x="6286500" y="3203575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cxnSp>
        <p:nvCxnSpPr>
          <p:cNvPr id="18" name="Curved Connector 24"/>
          <p:cNvCxnSpPr>
            <a:stCxn id="6" idx="3"/>
            <a:endCxn id="6" idx="1"/>
          </p:cNvCxnSpPr>
          <p:nvPr/>
        </p:nvCxnSpPr>
        <p:spPr>
          <a:xfrm rot="5400000" flipH="1">
            <a:off x="4125913" y="3425825"/>
            <a:ext cx="207962" cy="1588"/>
          </a:xfrm>
          <a:prstGeom prst="curvedConnector5">
            <a:avLst>
              <a:gd name="adj1" fmla="val -109995"/>
              <a:gd name="adj2" fmla="val 43803036"/>
              <a:gd name="adj3" fmla="val 2099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1" name="TextBox 18"/>
          <p:cNvSpPr txBox="1">
            <a:spLocks noChangeArrowheads="1"/>
          </p:cNvSpPr>
          <p:nvPr/>
        </p:nvSpPr>
        <p:spPr bwMode="auto">
          <a:xfrm>
            <a:off x="3184525" y="3201988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*</a:t>
            </a:r>
            <a:endParaRPr lang="en-US"/>
          </a:p>
        </p:txBody>
      </p:sp>
      <p:sp>
        <p:nvSpPr>
          <p:cNvPr id="37902" name="TextBox 20"/>
          <p:cNvSpPr txBox="1">
            <a:spLocks noChangeArrowheads="1"/>
          </p:cNvSpPr>
          <p:nvPr/>
        </p:nvSpPr>
        <p:spPr bwMode="auto">
          <a:xfrm>
            <a:off x="1828800" y="1662113"/>
            <a:ext cx="6619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ym typeface="Symbol" pitchFamily="18" charset="2"/>
              </a:rPr>
              <a:t>[]</a:t>
            </a:r>
            <a:r>
              <a:rPr lang="en-US" sz="3200" i="1" dirty="0">
                <a:sym typeface="Symbol" pitchFamily="18" charset="2"/>
              </a:rPr>
              <a:t>p</a:t>
            </a:r>
            <a:endParaRPr lang="en-US" sz="3200" i="1" dirty="0"/>
          </a:p>
        </p:txBody>
      </p:sp>
      <p:sp>
        <p:nvSpPr>
          <p:cNvPr id="22" name="Oval 21"/>
          <p:cNvSpPr/>
          <p:nvPr/>
        </p:nvSpPr>
        <p:spPr>
          <a:xfrm>
            <a:off x="4381500" y="1733550"/>
            <a:ext cx="304800" cy="293688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rot="5400000">
            <a:off x="4560888" y="1423988"/>
            <a:ext cx="293687" cy="217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05" name="TextBox 26"/>
          <p:cNvSpPr txBox="1">
            <a:spLocks noChangeArrowheads="1"/>
          </p:cNvSpPr>
          <p:nvPr/>
        </p:nvSpPr>
        <p:spPr bwMode="auto">
          <a:xfrm>
            <a:off x="3292475" y="1635125"/>
            <a:ext cx="55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</a:t>
            </a:r>
            <a:endParaRPr lang="en-US"/>
          </a:p>
        </p:txBody>
      </p:sp>
      <p:cxnSp>
        <p:nvCxnSpPr>
          <p:cNvPr id="29" name="Curved Connector 24"/>
          <p:cNvCxnSpPr>
            <a:stCxn id="22" idx="3"/>
            <a:endCxn id="22" idx="1"/>
          </p:cNvCxnSpPr>
          <p:nvPr/>
        </p:nvCxnSpPr>
        <p:spPr>
          <a:xfrm rot="5400000" flipH="1">
            <a:off x="4322762" y="1881188"/>
            <a:ext cx="207963" cy="1588"/>
          </a:xfrm>
          <a:prstGeom prst="curvedConnector5">
            <a:avLst>
              <a:gd name="adj1" fmla="val -109995"/>
              <a:gd name="adj2" fmla="val 43803036"/>
              <a:gd name="adj3" fmla="val 2099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07" name="TextBox 4"/>
          <p:cNvSpPr txBox="1">
            <a:spLocks noChangeArrowheads="1"/>
          </p:cNvSpPr>
          <p:nvPr/>
        </p:nvSpPr>
        <p:spPr bwMode="auto">
          <a:xfrm>
            <a:off x="1481138" y="5151438"/>
            <a:ext cx="12430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ym typeface="Symbol" pitchFamily="18" charset="2"/>
              </a:rPr>
              <a:t>&lt;&gt;[]</a:t>
            </a:r>
            <a:r>
              <a:rPr lang="en-US" sz="3600" i="1">
                <a:sym typeface="Symbol" pitchFamily="18" charset="2"/>
              </a:rPr>
              <a:t>p</a:t>
            </a:r>
            <a:endParaRPr lang="en-US" sz="3600" i="1"/>
          </a:p>
        </p:txBody>
      </p:sp>
      <p:sp>
        <p:nvSpPr>
          <p:cNvPr id="28" name="Oval 27"/>
          <p:cNvSpPr/>
          <p:nvPr/>
        </p:nvSpPr>
        <p:spPr>
          <a:xfrm>
            <a:off x="4206875" y="5283200"/>
            <a:ext cx="304800" cy="29368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43563" y="5272088"/>
            <a:ext cx="304800" cy="293687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1" name="Straight Arrow Connector 30"/>
          <p:cNvCxnSpPr>
            <a:stCxn id="28" idx="6"/>
            <a:endCxn id="30" idx="2"/>
          </p:cNvCxnSpPr>
          <p:nvPr/>
        </p:nvCxnSpPr>
        <p:spPr>
          <a:xfrm flipV="1">
            <a:off x="4511675" y="5418138"/>
            <a:ext cx="1131888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urved Connector 24"/>
          <p:cNvCxnSpPr>
            <a:stCxn id="30" idx="4"/>
            <a:endCxn id="30" idx="0"/>
          </p:cNvCxnSpPr>
          <p:nvPr/>
        </p:nvCxnSpPr>
        <p:spPr>
          <a:xfrm rot="5400000" flipH="1">
            <a:off x="5649119" y="5418932"/>
            <a:ext cx="295275" cy="1587"/>
          </a:xfrm>
          <a:prstGeom prst="curvedConnector5">
            <a:avLst>
              <a:gd name="adj1" fmla="val -77778"/>
              <a:gd name="adj2" fmla="val -34960401"/>
              <a:gd name="adj3" fmla="val 17777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4387057" y="4971256"/>
            <a:ext cx="293688" cy="219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13" name="TextBox 13"/>
          <p:cNvSpPr txBox="1">
            <a:spLocks noChangeArrowheads="1"/>
          </p:cNvSpPr>
          <p:nvPr/>
        </p:nvSpPr>
        <p:spPr bwMode="auto">
          <a:xfrm>
            <a:off x="4762500" y="4978400"/>
            <a:ext cx="55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</a:t>
            </a:r>
            <a:endParaRPr lang="en-US"/>
          </a:p>
        </p:txBody>
      </p:sp>
      <p:sp>
        <p:nvSpPr>
          <p:cNvPr id="37914" name="TextBox 15"/>
          <p:cNvSpPr txBox="1">
            <a:spLocks noChangeArrowheads="1"/>
          </p:cNvSpPr>
          <p:nvPr/>
        </p:nvSpPr>
        <p:spPr bwMode="auto">
          <a:xfrm>
            <a:off x="6308725" y="5207000"/>
            <a:ext cx="577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p</a:t>
            </a:r>
            <a:r>
              <a:rPr lang="en-US">
                <a:sym typeface="Symbol" pitchFamily="18" charset="2"/>
              </a:rPr>
              <a:t></a:t>
            </a:r>
            <a:endParaRPr lang="en-US"/>
          </a:p>
        </p:txBody>
      </p:sp>
      <p:cxnSp>
        <p:nvCxnSpPr>
          <p:cNvPr id="36" name="Curved Connector 24"/>
          <p:cNvCxnSpPr>
            <a:stCxn id="28" idx="3"/>
            <a:endCxn id="28" idx="1"/>
          </p:cNvCxnSpPr>
          <p:nvPr/>
        </p:nvCxnSpPr>
        <p:spPr>
          <a:xfrm rot="5400000" flipH="1">
            <a:off x="4148138" y="5429250"/>
            <a:ext cx="207962" cy="1588"/>
          </a:xfrm>
          <a:prstGeom prst="curvedConnector5">
            <a:avLst>
              <a:gd name="adj1" fmla="val -109995"/>
              <a:gd name="adj2" fmla="val 43803036"/>
              <a:gd name="adj3" fmla="val 20999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916" name="TextBox 18"/>
          <p:cNvSpPr txBox="1">
            <a:spLocks noChangeArrowheads="1"/>
          </p:cNvSpPr>
          <p:nvPr/>
        </p:nvSpPr>
        <p:spPr bwMode="auto">
          <a:xfrm>
            <a:off x="3206750" y="5205413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*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Until</a:t>
            </a:r>
          </a:p>
        </p:txBody>
      </p:sp>
      <p:sp>
        <p:nvSpPr>
          <p:cNvPr id="27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DFBC7-4CF0-4744-8C0E-B7891DCD83D7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1127125" y="1946275"/>
            <a:ext cx="16843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i="1">
                <a:sym typeface="Symbol" pitchFamily="18" charset="2"/>
              </a:rPr>
              <a:t>p</a:t>
            </a:r>
            <a:r>
              <a:rPr lang="en-US" sz="3600">
                <a:sym typeface="Symbol" pitchFamily="18" charset="2"/>
              </a:rPr>
              <a:t> </a:t>
            </a:r>
            <a:r>
              <a:rPr lang="en-US" sz="3600">
                <a:solidFill>
                  <a:srgbClr val="C00000"/>
                </a:solidFill>
                <a:sym typeface="Symbol" pitchFamily="18" charset="2"/>
              </a:rPr>
              <a:t>U</a:t>
            </a:r>
            <a:r>
              <a:rPr lang="en-US" sz="3600">
                <a:sym typeface="Symbol" pitchFamily="18" charset="2"/>
              </a:rPr>
              <a:t> </a:t>
            </a:r>
            <a:r>
              <a:rPr lang="en-US" sz="3600" i="1">
                <a:sym typeface="Symbol" pitchFamily="18" charset="2"/>
              </a:rPr>
              <a:t>q   </a:t>
            </a:r>
            <a:r>
              <a:rPr lang="en-US" sz="3600">
                <a:sym typeface="Symbol" pitchFamily="18" charset="2"/>
              </a:rPr>
              <a:t>:</a:t>
            </a:r>
            <a:endParaRPr lang="en-US" sz="3600"/>
          </a:p>
        </p:txBody>
      </p:sp>
      <p:sp>
        <p:nvSpPr>
          <p:cNvPr id="6" name="Oval 5"/>
          <p:cNvSpPr/>
          <p:nvPr/>
        </p:nvSpPr>
        <p:spPr>
          <a:xfrm>
            <a:off x="4487863" y="2328863"/>
            <a:ext cx="304800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24550" y="2317750"/>
            <a:ext cx="304800" cy="295275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>
            <a:stCxn id="6" idx="6"/>
            <a:endCxn id="7" idx="2"/>
          </p:cNvCxnSpPr>
          <p:nvPr/>
        </p:nvCxnSpPr>
        <p:spPr>
          <a:xfrm flipV="1">
            <a:off x="4792663" y="2465388"/>
            <a:ext cx="1131887" cy="11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24"/>
          <p:cNvCxnSpPr>
            <a:stCxn id="7" idx="4"/>
            <a:endCxn id="7" idx="0"/>
          </p:cNvCxnSpPr>
          <p:nvPr/>
        </p:nvCxnSpPr>
        <p:spPr>
          <a:xfrm rot="5400000" flipH="1">
            <a:off x="5930900" y="2465388"/>
            <a:ext cx="293687" cy="1588"/>
          </a:xfrm>
          <a:prstGeom prst="curvedConnector5">
            <a:avLst>
              <a:gd name="adj1" fmla="val -77778"/>
              <a:gd name="adj2" fmla="val -34960401"/>
              <a:gd name="adj3" fmla="val 17777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4553744" y="1883569"/>
            <a:ext cx="565150" cy="217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22" name="TextBox 39"/>
          <p:cNvSpPr txBox="1">
            <a:spLocks noChangeArrowheads="1"/>
          </p:cNvSpPr>
          <p:nvPr/>
        </p:nvSpPr>
        <p:spPr bwMode="auto">
          <a:xfrm>
            <a:off x="3540125" y="2427288"/>
            <a:ext cx="558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</a:t>
            </a:r>
            <a:endParaRPr lang="en-US"/>
          </a:p>
        </p:txBody>
      </p:sp>
      <p:sp>
        <p:nvSpPr>
          <p:cNvPr id="38923" name="TextBox 41"/>
          <p:cNvSpPr txBox="1">
            <a:spLocks noChangeArrowheads="1"/>
          </p:cNvSpPr>
          <p:nvPr/>
        </p:nvSpPr>
        <p:spPr bwMode="auto">
          <a:xfrm>
            <a:off x="6589713" y="2252663"/>
            <a:ext cx="338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cxnSp>
        <p:nvCxnSpPr>
          <p:cNvPr id="18" name="Curved Connector 24"/>
          <p:cNvCxnSpPr>
            <a:stCxn id="6" idx="4"/>
            <a:endCxn id="6" idx="0"/>
          </p:cNvCxnSpPr>
          <p:nvPr/>
        </p:nvCxnSpPr>
        <p:spPr>
          <a:xfrm rot="5400000" flipH="1">
            <a:off x="4492625" y="2476500"/>
            <a:ext cx="293688" cy="1588"/>
          </a:xfrm>
          <a:prstGeom prst="curvedConnector5">
            <a:avLst>
              <a:gd name="adj1" fmla="val -77838"/>
              <a:gd name="adj2" fmla="val 38387921"/>
              <a:gd name="adj3" fmla="val 17783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925" name="TextBox 39"/>
          <p:cNvSpPr txBox="1">
            <a:spLocks noChangeArrowheads="1"/>
          </p:cNvSpPr>
          <p:nvPr/>
        </p:nvSpPr>
        <p:spPr bwMode="auto">
          <a:xfrm>
            <a:off x="5010150" y="2012950"/>
            <a:ext cx="55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</a:t>
            </a:r>
            <a:endParaRPr lang="en-US"/>
          </a:p>
        </p:txBody>
      </p:sp>
      <p:sp>
        <p:nvSpPr>
          <p:cNvPr id="38926" name="TextBox 4"/>
          <p:cNvSpPr txBox="1">
            <a:spLocks noChangeArrowheads="1"/>
          </p:cNvSpPr>
          <p:nvPr/>
        </p:nvSpPr>
        <p:spPr bwMode="auto">
          <a:xfrm>
            <a:off x="719138" y="4616450"/>
            <a:ext cx="2365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sym typeface="Symbol" pitchFamily="18" charset="2"/>
              </a:rPr>
              <a:t> </a:t>
            </a:r>
            <a:r>
              <a:rPr lang="en-US" sz="3600" i="1">
                <a:sym typeface="Symbol" pitchFamily="18" charset="2"/>
              </a:rPr>
              <a:t>p</a:t>
            </a:r>
            <a:r>
              <a:rPr lang="en-US" sz="3600">
                <a:sym typeface="Symbol" pitchFamily="18" charset="2"/>
              </a:rPr>
              <a:t>  </a:t>
            </a:r>
            <a:r>
              <a:rPr lang="en-US" sz="3600">
                <a:solidFill>
                  <a:srgbClr val="C00000"/>
                </a:solidFill>
                <a:sym typeface="Symbol" pitchFamily="18" charset="2"/>
              </a:rPr>
              <a:t>U</a:t>
            </a:r>
            <a:r>
              <a:rPr lang="en-US" sz="3600">
                <a:sym typeface="Symbol" pitchFamily="18" charset="2"/>
              </a:rPr>
              <a:t>  </a:t>
            </a:r>
            <a:r>
              <a:rPr lang="en-US" sz="360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sz="3600" i="1">
                <a:sym typeface="Symbol" pitchFamily="18" charset="2"/>
              </a:rPr>
              <a:t>q   </a:t>
            </a:r>
            <a:r>
              <a:rPr lang="en-US" sz="3600">
                <a:sym typeface="Symbol" pitchFamily="18" charset="2"/>
              </a:rPr>
              <a:t>:</a:t>
            </a:r>
            <a:endParaRPr lang="en-US" sz="3600" i="1"/>
          </a:p>
        </p:txBody>
      </p:sp>
      <p:sp>
        <p:nvSpPr>
          <p:cNvPr id="30" name="Oval 29"/>
          <p:cNvSpPr/>
          <p:nvPr/>
        </p:nvSpPr>
        <p:spPr>
          <a:xfrm>
            <a:off x="4552950" y="4919663"/>
            <a:ext cx="304800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881813" y="4919663"/>
            <a:ext cx="304800" cy="295275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Arrow Connector 31"/>
          <p:cNvCxnSpPr>
            <a:stCxn id="30" idx="6"/>
            <a:endCxn id="41" idx="2"/>
          </p:cNvCxnSpPr>
          <p:nvPr/>
        </p:nvCxnSpPr>
        <p:spPr>
          <a:xfrm>
            <a:off x="4857750" y="5067300"/>
            <a:ext cx="86995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24"/>
          <p:cNvCxnSpPr>
            <a:stCxn id="31" idx="4"/>
            <a:endCxn id="31" idx="0"/>
          </p:cNvCxnSpPr>
          <p:nvPr/>
        </p:nvCxnSpPr>
        <p:spPr>
          <a:xfrm rot="5400000" flipH="1">
            <a:off x="6887369" y="5066507"/>
            <a:ext cx="295275" cy="1587"/>
          </a:xfrm>
          <a:prstGeom prst="curvedConnector5">
            <a:avLst>
              <a:gd name="adj1" fmla="val -77419"/>
              <a:gd name="adj2" fmla="val -32218587"/>
              <a:gd name="adj3" fmla="val 17741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4618832" y="4474369"/>
            <a:ext cx="565150" cy="217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32" name="TextBox 39"/>
          <p:cNvSpPr txBox="1">
            <a:spLocks noChangeArrowheads="1"/>
          </p:cNvSpPr>
          <p:nvPr/>
        </p:nvSpPr>
        <p:spPr bwMode="auto">
          <a:xfrm>
            <a:off x="3606800" y="5018088"/>
            <a:ext cx="5572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</a:t>
            </a:r>
            <a:endParaRPr lang="en-US"/>
          </a:p>
        </p:txBody>
      </p:sp>
      <p:sp>
        <p:nvSpPr>
          <p:cNvPr id="38933" name="TextBox 41"/>
          <p:cNvSpPr txBox="1">
            <a:spLocks noChangeArrowheads="1"/>
          </p:cNvSpPr>
          <p:nvPr/>
        </p:nvSpPr>
        <p:spPr bwMode="auto">
          <a:xfrm flipH="1">
            <a:off x="5141913" y="4713288"/>
            <a:ext cx="292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*</a:t>
            </a:r>
          </a:p>
        </p:txBody>
      </p:sp>
      <p:cxnSp>
        <p:nvCxnSpPr>
          <p:cNvPr id="37" name="Curved Connector 24"/>
          <p:cNvCxnSpPr>
            <a:stCxn id="30" idx="4"/>
            <a:endCxn id="30" idx="0"/>
          </p:cNvCxnSpPr>
          <p:nvPr/>
        </p:nvCxnSpPr>
        <p:spPr>
          <a:xfrm rot="5400000" flipH="1">
            <a:off x="4557713" y="5067300"/>
            <a:ext cx="293688" cy="1587"/>
          </a:xfrm>
          <a:prstGeom prst="curvedConnector5">
            <a:avLst>
              <a:gd name="adj1" fmla="val -77838"/>
              <a:gd name="adj2" fmla="val 38387921"/>
              <a:gd name="adj3" fmla="val 17783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935" name="TextBox 39"/>
          <p:cNvSpPr txBox="1">
            <a:spLocks noChangeArrowheads="1"/>
          </p:cNvSpPr>
          <p:nvPr/>
        </p:nvSpPr>
        <p:spPr bwMode="auto">
          <a:xfrm>
            <a:off x="6099175" y="4603750"/>
            <a:ext cx="55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</a:t>
            </a:r>
          </a:p>
        </p:txBody>
      </p:sp>
      <p:sp>
        <p:nvSpPr>
          <p:cNvPr id="41" name="Oval 40"/>
          <p:cNvSpPr/>
          <p:nvPr/>
        </p:nvSpPr>
        <p:spPr>
          <a:xfrm>
            <a:off x="5727700" y="4919663"/>
            <a:ext cx="304800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Straight Arrow Connector 45"/>
          <p:cNvCxnSpPr>
            <a:stCxn id="41" idx="6"/>
            <a:endCxn id="31" idx="2"/>
          </p:cNvCxnSpPr>
          <p:nvPr/>
        </p:nvCxnSpPr>
        <p:spPr>
          <a:xfrm>
            <a:off x="6032500" y="5067300"/>
            <a:ext cx="849313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938" name="TextBox 41"/>
          <p:cNvSpPr txBox="1">
            <a:spLocks noChangeArrowheads="1"/>
          </p:cNvSpPr>
          <p:nvPr/>
        </p:nvSpPr>
        <p:spPr bwMode="auto">
          <a:xfrm>
            <a:off x="7569200" y="4778375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5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Not Until</a:t>
            </a:r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79DBC9-1811-4A03-828E-AC38B14FE97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708025" y="1527175"/>
            <a:ext cx="37814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ym typeface="Symbol" pitchFamily="18" charset="2"/>
              </a:rPr>
              <a:t>Formula:   ( </a:t>
            </a:r>
            <a:r>
              <a:rPr lang="en-US" sz="3200" i="1">
                <a:sym typeface="Symbol" pitchFamily="18" charset="2"/>
              </a:rPr>
              <a:t>p 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>
                <a:solidFill>
                  <a:srgbClr val="C00000"/>
                </a:solidFill>
                <a:sym typeface="Symbol" pitchFamily="18" charset="2"/>
              </a:rPr>
              <a:t>U</a:t>
            </a:r>
            <a:r>
              <a:rPr lang="en-US" sz="3200">
                <a:sym typeface="Symbol" pitchFamily="18" charset="2"/>
              </a:rPr>
              <a:t> </a:t>
            </a:r>
            <a:r>
              <a:rPr lang="en-US" sz="3200" i="1">
                <a:sym typeface="Symbol" pitchFamily="18" charset="2"/>
              </a:rPr>
              <a:t>q </a:t>
            </a:r>
            <a:r>
              <a:rPr lang="en-US" sz="3200">
                <a:sym typeface="Symbol" pitchFamily="18" charset="2"/>
              </a:rPr>
              <a:t>)</a:t>
            </a:r>
            <a:endParaRPr lang="en-US" sz="3200"/>
          </a:p>
        </p:txBody>
      </p:sp>
      <p:sp>
        <p:nvSpPr>
          <p:cNvPr id="11" name="Oval 10"/>
          <p:cNvSpPr/>
          <p:nvPr/>
        </p:nvSpPr>
        <p:spPr>
          <a:xfrm>
            <a:off x="3656013" y="5632450"/>
            <a:ext cx="304800" cy="295275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092700" y="5622925"/>
            <a:ext cx="304800" cy="293688"/>
          </a:xfrm>
          <a:prstGeom prst="ellipse">
            <a:avLst/>
          </a:prstGeom>
          <a:solidFill>
            <a:schemeClr val="accent1"/>
          </a:solidFill>
          <a:ln w="76200" cmpd="dbl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1" idx="6"/>
            <a:endCxn id="12" idx="2"/>
          </p:cNvCxnSpPr>
          <p:nvPr/>
        </p:nvCxnSpPr>
        <p:spPr>
          <a:xfrm flipV="1">
            <a:off x="3960813" y="5768975"/>
            <a:ext cx="1131887" cy="1111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24"/>
          <p:cNvCxnSpPr>
            <a:stCxn id="12" idx="4"/>
            <a:endCxn id="12" idx="0"/>
          </p:cNvCxnSpPr>
          <p:nvPr/>
        </p:nvCxnSpPr>
        <p:spPr>
          <a:xfrm rot="5400000" flipH="1">
            <a:off x="5097463" y="5768975"/>
            <a:ext cx="293688" cy="1587"/>
          </a:xfrm>
          <a:prstGeom prst="curvedConnector5">
            <a:avLst>
              <a:gd name="adj1" fmla="val -77778"/>
              <a:gd name="adj2" fmla="val -34960401"/>
              <a:gd name="adj3" fmla="val 177778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3835400" y="5322888"/>
            <a:ext cx="293687" cy="2174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46" name="TextBox 20"/>
          <p:cNvSpPr txBox="1">
            <a:spLocks noChangeArrowheads="1"/>
          </p:cNvSpPr>
          <p:nvPr/>
        </p:nvSpPr>
        <p:spPr bwMode="auto">
          <a:xfrm>
            <a:off x="4210050" y="5327650"/>
            <a:ext cx="788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p,q</a:t>
            </a:r>
            <a:r>
              <a:rPr lang="en-US">
                <a:sym typeface="Symbol" pitchFamily="18" charset="2"/>
              </a:rPr>
              <a:t></a:t>
            </a:r>
            <a:endParaRPr lang="en-US"/>
          </a:p>
        </p:txBody>
      </p:sp>
      <p:sp>
        <p:nvSpPr>
          <p:cNvPr id="39947" name="TextBox 22"/>
          <p:cNvSpPr txBox="1">
            <a:spLocks noChangeArrowheads="1"/>
          </p:cNvSpPr>
          <p:nvPr/>
        </p:nvSpPr>
        <p:spPr bwMode="auto">
          <a:xfrm>
            <a:off x="5756275" y="555625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</a:t>
            </a:r>
          </a:p>
        </p:txBody>
      </p:sp>
      <p:cxnSp>
        <p:nvCxnSpPr>
          <p:cNvPr id="27" name="Curved Connector 24"/>
          <p:cNvCxnSpPr>
            <a:stCxn id="11" idx="3"/>
            <a:endCxn id="11" idx="1"/>
          </p:cNvCxnSpPr>
          <p:nvPr/>
        </p:nvCxnSpPr>
        <p:spPr>
          <a:xfrm rot="5400000" flipH="1">
            <a:off x="3595687" y="5780088"/>
            <a:ext cx="207963" cy="1588"/>
          </a:xfrm>
          <a:prstGeom prst="curvedConnector5">
            <a:avLst>
              <a:gd name="adj1" fmla="val -109995"/>
              <a:gd name="adj2" fmla="val 43803036"/>
              <a:gd name="adj3" fmla="val 20999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949" name="TextBox 31"/>
          <p:cNvSpPr txBox="1">
            <a:spLocks noChangeArrowheads="1"/>
          </p:cNvSpPr>
          <p:nvPr/>
        </p:nvSpPr>
        <p:spPr bwMode="auto">
          <a:xfrm>
            <a:off x="2433638" y="5418138"/>
            <a:ext cx="685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ym typeface="Symbol" pitchFamily="18" charset="2"/>
              </a:rPr>
              <a:t>p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q</a:t>
            </a:r>
            <a:r>
              <a:rPr lang="en-US">
                <a:sym typeface="Symbol" pitchFamily="18" charset="2"/>
              </a:rPr>
              <a:t></a:t>
            </a:r>
            <a:endParaRPr lang="en-US"/>
          </a:p>
        </p:txBody>
      </p:sp>
      <p:sp>
        <p:nvSpPr>
          <p:cNvPr id="39950" name="TextBox 24"/>
          <p:cNvSpPr txBox="1">
            <a:spLocks noChangeArrowheads="1"/>
          </p:cNvSpPr>
          <p:nvPr/>
        </p:nvSpPr>
        <p:spPr bwMode="auto">
          <a:xfrm>
            <a:off x="739775" y="2278063"/>
            <a:ext cx="6005513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Note first these properties:</a:t>
            </a:r>
          </a:p>
          <a:p>
            <a:endParaRPr lang="en-US" dirty="0">
              <a:latin typeface="Arial" charset="0"/>
              <a:cs typeface="Arial" charset="0"/>
              <a:sym typeface="Symbol" pitchFamily="18" charset="2"/>
            </a:endParaRPr>
          </a:p>
          <a:p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(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p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b="1" dirty="0">
                <a:latin typeface="Arial" charset="0"/>
                <a:cs typeface="Arial" charset="0"/>
                <a:sym typeface="Symbol" pitchFamily="18" charset="2"/>
              </a:rPr>
              <a:t>U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q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)          =   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p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/\ 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q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b="1" dirty="0">
                <a:latin typeface="Arial" charset="0"/>
                <a:cs typeface="Arial" charset="0"/>
                <a:sym typeface="Symbol" pitchFamily="18" charset="2"/>
              </a:rPr>
              <a:t>W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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p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/\ 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q</a:t>
            </a:r>
          </a:p>
          <a:p>
            <a:endParaRPr lang="en-US" dirty="0">
              <a:latin typeface="Arial" charset="0"/>
              <a:cs typeface="Arial" charset="0"/>
              <a:sym typeface="Symbol" pitchFamily="18" charset="2"/>
            </a:endParaRPr>
          </a:p>
          <a:p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(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p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b="1" dirty="0">
                <a:latin typeface="Arial" charset="0"/>
                <a:cs typeface="Arial" charset="0"/>
                <a:sym typeface="Symbol" pitchFamily="18" charset="2"/>
              </a:rPr>
              <a:t>W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q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)       =    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p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/\ 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q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b="1" dirty="0">
                <a:latin typeface="Arial" charset="0"/>
                <a:cs typeface="Arial" charset="0"/>
                <a:sym typeface="Symbol" pitchFamily="18" charset="2"/>
              </a:rPr>
              <a:t>U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 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p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 /\ 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q</a:t>
            </a:r>
            <a:br>
              <a:rPr lang="en-US" dirty="0">
                <a:latin typeface="Arial" charset="0"/>
                <a:cs typeface="Arial" charset="0"/>
                <a:sym typeface="Symbol" pitchFamily="18" charset="2"/>
              </a:rPr>
            </a:br>
            <a:br>
              <a:rPr lang="en-US" dirty="0">
                <a:latin typeface="Arial" charset="0"/>
                <a:cs typeface="Arial" charset="0"/>
                <a:sym typeface="Symbol" pitchFamily="18" charset="2"/>
              </a:rPr>
            </a:b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(also generally when </a:t>
            </a:r>
            <a:r>
              <a:rPr lang="en-US" i="1" dirty="0" err="1">
                <a:latin typeface="Arial" charset="0"/>
                <a:cs typeface="Arial" charset="0"/>
                <a:sym typeface="Symbol" pitchFamily="18" charset="2"/>
              </a:rPr>
              <a:t>p,q</a:t>
            </a:r>
            <a:r>
              <a:rPr lang="en-US" i="1" dirty="0"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dirty="0">
                <a:latin typeface="Arial" charset="0"/>
                <a:cs typeface="Arial" charset="0"/>
                <a:sym typeface="Symbol" pitchFamily="18" charset="2"/>
              </a:rPr>
              <a:t>are LTL formulas)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457950" y="2324100"/>
            <a:ext cx="2168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= </a:t>
            </a:r>
            <a:r>
              <a:rPr lang="en-US" sz="1800" i="1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sz="1800">
                <a:latin typeface="Arial" charset="0"/>
                <a:cs typeface="Arial" charset="0"/>
                <a:sym typeface="Symbol" pitchFamily="18" charset="2"/>
              </a:rPr>
              <a:t></a:t>
            </a:r>
            <a:r>
              <a:rPr lang="en-US" sz="1800" i="1">
                <a:latin typeface="Arial" charset="0"/>
                <a:cs typeface="Arial" charset="0"/>
                <a:sym typeface="Symbol" pitchFamily="18" charset="2"/>
              </a:rPr>
              <a:t>q</a:t>
            </a:r>
            <a:r>
              <a:rPr lang="en-US" sz="180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sz="1800" b="1">
                <a:latin typeface="Arial" charset="0"/>
                <a:cs typeface="Arial" charset="0"/>
                <a:sym typeface="Symbol" pitchFamily="18" charset="2"/>
              </a:rPr>
              <a:t>W</a:t>
            </a:r>
            <a:r>
              <a:rPr lang="en-US" sz="1800">
                <a:latin typeface="Arial" charset="0"/>
                <a:cs typeface="Arial" charset="0"/>
                <a:sym typeface="Symbol" pitchFamily="18" charset="2"/>
              </a:rPr>
              <a:t>  </a:t>
            </a:r>
            <a:r>
              <a:rPr lang="en-US" sz="1800" i="1">
                <a:latin typeface="Arial" charset="0"/>
                <a:cs typeface="Arial" charset="0"/>
                <a:sym typeface="Symbol" pitchFamily="18" charset="2"/>
              </a:rPr>
              <a:t>p</a:t>
            </a:r>
            <a:r>
              <a:rPr lang="en-US" sz="1800">
                <a:latin typeface="Arial" charset="0"/>
                <a:cs typeface="Arial" charset="0"/>
                <a:sym typeface="Symbol" pitchFamily="18" charset="2"/>
              </a:rPr>
              <a:t> /\ </a:t>
            </a:r>
            <a:r>
              <a:rPr lang="en-US" sz="1800" i="1">
                <a:latin typeface="Arial" charset="0"/>
                <a:cs typeface="Arial" charset="0"/>
                <a:sym typeface="Symbol" pitchFamily="18" charset="2"/>
              </a:rPr>
              <a:t>q</a:t>
            </a:r>
            <a:r>
              <a:rPr lang="en-US" sz="1800"/>
              <a:t> 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057900" y="2628900"/>
            <a:ext cx="43815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24650" y="4057650"/>
            <a:ext cx="21177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= </a:t>
            </a:r>
            <a:r>
              <a:rPr lang="en-US" sz="1800" i="1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sz="1800">
                <a:latin typeface="Arial" charset="0"/>
                <a:cs typeface="Arial" charset="0"/>
                <a:sym typeface="Symbol" pitchFamily="18" charset="2"/>
              </a:rPr>
              <a:t></a:t>
            </a:r>
            <a:r>
              <a:rPr lang="en-US" sz="1800" i="1">
                <a:latin typeface="Arial" charset="0"/>
                <a:cs typeface="Arial" charset="0"/>
                <a:sym typeface="Symbol" pitchFamily="18" charset="2"/>
              </a:rPr>
              <a:t>q</a:t>
            </a:r>
            <a:r>
              <a:rPr lang="en-US" sz="1800">
                <a:latin typeface="Arial" charset="0"/>
                <a:cs typeface="Arial" charset="0"/>
                <a:sym typeface="Symbol" pitchFamily="18" charset="2"/>
              </a:rPr>
              <a:t>  </a:t>
            </a:r>
            <a:r>
              <a:rPr lang="en-US" sz="1800" b="1">
                <a:latin typeface="Arial" charset="0"/>
                <a:cs typeface="Arial" charset="0"/>
                <a:sym typeface="Symbol" pitchFamily="18" charset="2"/>
              </a:rPr>
              <a:t>U</a:t>
            </a:r>
            <a:r>
              <a:rPr lang="en-US" sz="1800">
                <a:latin typeface="Arial" charset="0"/>
                <a:cs typeface="Arial" charset="0"/>
                <a:sym typeface="Symbol" pitchFamily="18" charset="2"/>
              </a:rPr>
              <a:t>  </a:t>
            </a:r>
            <a:r>
              <a:rPr lang="en-US" sz="1800" i="1">
                <a:latin typeface="Arial" charset="0"/>
                <a:cs typeface="Arial" charset="0"/>
                <a:sym typeface="Symbol" pitchFamily="18" charset="2"/>
              </a:rPr>
              <a:t>p</a:t>
            </a:r>
            <a:r>
              <a:rPr lang="en-US" sz="1800">
                <a:latin typeface="Arial" charset="0"/>
                <a:cs typeface="Arial" charset="0"/>
                <a:sym typeface="Symbol" pitchFamily="18" charset="2"/>
              </a:rPr>
              <a:t> /\ </a:t>
            </a:r>
            <a:r>
              <a:rPr lang="en-US" sz="1800" i="1">
                <a:latin typeface="Arial" charset="0"/>
                <a:cs typeface="Arial" charset="0"/>
                <a:sym typeface="Symbol" pitchFamily="18" charset="2"/>
              </a:rPr>
              <a:t>q</a:t>
            </a:r>
            <a:r>
              <a:rPr lang="en-US" sz="1800"/>
              <a:t>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981700" y="398145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Generalized Buchi Automaton</a:t>
            </a:r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8A7EB-BCC9-49BB-A91F-2390BD423722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517525" y="1677988"/>
            <a:ext cx="29289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[]&lt;&gt;</a:t>
            </a:r>
            <a:r>
              <a:rPr lang="en-US" sz="2800" i="1">
                <a:sym typeface="Symbol" pitchFamily="18" charset="2"/>
              </a:rPr>
              <a:t>p</a:t>
            </a:r>
            <a:r>
              <a:rPr lang="en-US" sz="2800">
                <a:sym typeface="Symbol" pitchFamily="18" charset="2"/>
              </a:rPr>
              <a:t>     /\     []&lt;&gt;</a:t>
            </a:r>
            <a:r>
              <a:rPr lang="en-US" sz="2800" i="1">
                <a:sym typeface="Symbol" pitchFamily="18" charset="2"/>
              </a:rPr>
              <a:t>q</a:t>
            </a:r>
            <a:endParaRPr lang="en-US" sz="2800" i="1"/>
          </a:p>
        </p:txBody>
      </p:sp>
      <p:sp>
        <p:nvSpPr>
          <p:cNvPr id="5" name="Oval 27"/>
          <p:cNvSpPr/>
          <p:nvPr/>
        </p:nvSpPr>
        <p:spPr>
          <a:xfrm>
            <a:off x="3743325" y="3359150"/>
            <a:ext cx="304800" cy="293688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</a:t>
            </a:r>
          </a:p>
        </p:txBody>
      </p:sp>
      <p:sp>
        <p:nvSpPr>
          <p:cNvPr id="6" name="Oval 29"/>
          <p:cNvSpPr/>
          <p:nvPr/>
        </p:nvSpPr>
        <p:spPr>
          <a:xfrm>
            <a:off x="5459413" y="3335338"/>
            <a:ext cx="304800" cy="293687"/>
          </a:xfrm>
          <a:prstGeom prst="ellipse">
            <a:avLst/>
          </a:prstGeom>
          <a:solidFill>
            <a:schemeClr val="bg2">
              <a:lumMod val="50000"/>
            </a:schemeClr>
          </a:solidFill>
          <a:ln w="76200" cmpd="dbl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cxnSp>
        <p:nvCxnSpPr>
          <p:cNvPr id="7" name="Straight Arrow Connector 30"/>
          <p:cNvCxnSpPr>
            <a:stCxn id="14" idx="6"/>
            <a:endCxn id="5" idx="2"/>
          </p:cNvCxnSpPr>
          <p:nvPr/>
        </p:nvCxnSpPr>
        <p:spPr>
          <a:xfrm flipV="1">
            <a:off x="2309813" y="3506788"/>
            <a:ext cx="1433512" cy="39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24"/>
          <p:cNvCxnSpPr>
            <a:stCxn id="5" idx="3"/>
            <a:endCxn id="5" idx="5"/>
          </p:cNvCxnSpPr>
          <p:nvPr/>
        </p:nvCxnSpPr>
        <p:spPr>
          <a:xfrm rot="16200000" flipH="1">
            <a:off x="3895725" y="3502026"/>
            <a:ext cx="1587" cy="214312"/>
          </a:xfrm>
          <a:prstGeom prst="curvedConnector3">
            <a:avLst>
              <a:gd name="adj1" fmla="val 4109636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32"/>
          <p:cNvCxnSpPr/>
          <p:nvPr/>
        </p:nvCxnSpPr>
        <p:spPr>
          <a:xfrm rot="16200000" flipH="1">
            <a:off x="3494088" y="2887662"/>
            <a:ext cx="750888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70" name="TextBox 13"/>
          <p:cNvSpPr txBox="1">
            <a:spLocks noChangeArrowheads="1"/>
          </p:cNvSpPr>
          <p:nvPr/>
        </p:nvSpPr>
        <p:spPr bwMode="auto">
          <a:xfrm>
            <a:off x="4464050" y="2482850"/>
            <a:ext cx="558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ym typeface="Symbol" pitchFamily="18" charset="2"/>
              </a:rPr>
              <a:t>q</a:t>
            </a:r>
            <a:r>
              <a:rPr lang="en-US" dirty="0">
                <a:sym typeface="Symbol" pitchFamily="18" charset="2"/>
              </a:rPr>
              <a:t></a:t>
            </a:r>
            <a:endParaRPr lang="en-US" dirty="0"/>
          </a:p>
        </p:txBody>
      </p:sp>
      <p:sp>
        <p:nvSpPr>
          <p:cNvPr id="40971" name="TextBox 15"/>
          <p:cNvSpPr txBox="1">
            <a:spLocks noChangeArrowheads="1"/>
          </p:cNvSpPr>
          <p:nvPr/>
        </p:nvSpPr>
        <p:spPr bwMode="auto">
          <a:xfrm>
            <a:off x="2670175" y="2470150"/>
            <a:ext cx="558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</a:t>
            </a:r>
            <a:endParaRPr lang="en-US" dirty="0"/>
          </a:p>
        </p:txBody>
      </p:sp>
      <p:sp>
        <p:nvSpPr>
          <p:cNvPr id="40972" name="TextBox 18"/>
          <p:cNvSpPr txBox="1">
            <a:spLocks noChangeArrowheads="1"/>
          </p:cNvSpPr>
          <p:nvPr/>
        </p:nvSpPr>
        <p:spPr bwMode="auto">
          <a:xfrm>
            <a:off x="2819400" y="3497263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*</a:t>
            </a:r>
            <a:endParaRPr lang="en-US"/>
          </a:p>
        </p:txBody>
      </p:sp>
      <p:sp>
        <p:nvSpPr>
          <p:cNvPr id="14" name="Oval 29"/>
          <p:cNvSpPr/>
          <p:nvPr/>
        </p:nvSpPr>
        <p:spPr>
          <a:xfrm>
            <a:off x="2005013" y="3398838"/>
            <a:ext cx="304800" cy="293687"/>
          </a:xfrm>
          <a:prstGeom prst="ellipse">
            <a:avLst/>
          </a:prstGeom>
          <a:solidFill>
            <a:schemeClr val="accent2"/>
          </a:solidFill>
          <a:ln w="76200" cmpd="dbl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6" name="Gekromde verbindingslijn 15"/>
          <p:cNvCxnSpPr>
            <a:stCxn id="5" idx="7"/>
            <a:endCxn id="6" idx="1"/>
          </p:cNvCxnSpPr>
          <p:nvPr/>
        </p:nvCxnSpPr>
        <p:spPr>
          <a:xfrm rot="5400000" flipH="1" flipV="1">
            <a:off x="4741862" y="2640013"/>
            <a:ext cx="23813" cy="1500188"/>
          </a:xfrm>
          <a:prstGeom prst="curvedConnector3">
            <a:avLst>
              <a:gd name="adj1" fmla="val 20939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kromde verbindingslijn 16"/>
          <p:cNvCxnSpPr>
            <a:stCxn id="5" idx="1"/>
            <a:endCxn id="14" idx="7"/>
          </p:cNvCxnSpPr>
          <p:nvPr/>
        </p:nvCxnSpPr>
        <p:spPr>
          <a:xfrm rot="16200000" flipH="1" flipV="1">
            <a:off x="3006725" y="2660651"/>
            <a:ext cx="39687" cy="1522412"/>
          </a:xfrm>
          <a:prstGeom prst="curvedConnector3">
            <a:avLst>
              <a:gd name="adj1" fmla="val -122839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30"/>
          <p:cNvCxnSpPr>
            <a:stCxn id="6" idx="2"/>
            <a:endCxn id="5" idx="6"/>
          </p:cNvCxnSpPr>
          <p:nvPr/>
        </p:nvCxnSpPr>
        <p:spPr>
          <a:xfrm rot="10800000" flipV="1">
            <a:off x="4048125" y="3482975"/>
            <a:ext cx="1411288" cy="23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977" name="TextBox 18"/>
          <p:cNvSpPr txBox="1">
            <a:spLocks noChangeArrowheads="1"/>
          </p:cNvSpPr>
          <p:nvPr/>
        </p:nvSpPr>
        <p:spPr bwMode="auto">
          <a:xfrm>
            <a:off x="4622800" y="3446463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*</a:t>
            </a:r>
            <a:endParaRPr lang="en-US"/>
          </a:p>
        </p:txBody>
      </p:sp>
      <p:sp>
        <p:nvSpPr>
          <p:cNvPr id="40978" name="TextBox 18"/>
          <p:cNvSpPr txBox="1">
            <a:spLocks noChangeArrowheads="1"/>
          </p:cNvSpPr>
          <p:nvPr/>
        </p:nvSpPr>
        <p:spPr bwMode="auto">
          <a:xfrm>
            <a:off x="3987800" y="3814763"/>
            <a:ext cx="68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*</a:t>
            </a:r>
            <a:endParaRPr lang="en-US"/>
          </a:p>
        </p:txBody>
      </p:sp>
      <p:sp>
        <p:nvSpPr>
          <p:cNvPr id="40979" name="Tekstvak 39"/>
          <p:cNvSpPr txBox="1">
            <a:spLocks noChangeArrowheads="1"/>
          </p:cNvSpPr>
          <p:nvPr/>
        </p:nvSpPr>
        <p:spPr bwMode="auto">
          <a:xfrm>
            <a:off x="571500" y="4521200"/>
            <a:ext cx="76501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/>
              <a:t>Sets</a:t>
            </a:r>
            <a:r>
              <a:rPr lang="nl-NL" dirty="0"/>
              <a:t> of accepting states:   </a:t>
            </a:r>
            <a:r>
              <a:rPr lang="nl-NL" b="1" dirty="0"/>
              <a:t>F</a:t>
            </a:r>
            <a:r>
              <a:rPr lang="nl-NL" dirty="0"/>
              <a:t>  =  { {1} , {2} }</a:t>
            </a:r>
            <a:br>
              <a:rPr lang="nl-NL" dirty="0"/>
            </a:br>
            <a:br>
              <a:rPr lang="nl-NL" dirty="0"/>
            </a:br>
            <a:r>
              <a:rPr lang="nl-NL" dirty="0"/>
              <a:t>which is different than just F = { 1, 2 } in an ordinary Buchi.</a:t>
            </a:r>
          </a:p>
          <a:p>
            <a:endParaRPr lang="nl-NL" dirty="0"/>
          </a:p>
          <a:p>
            <a:r>
              <a:rPr lang="nl-NL" dirty="0"/>
              <a:t>Every GBA can be converted to BA.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Difficult cases</a:t>
            </a:r>
          </a:p>
        </p:txBody>
      </p:sp>
      <p:sp>
        <p:nvSpPr>
          <p:cNvPr id="41987" name="Content Placeholder 4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How about nested formulas like:</a:t>
            </a:r>
            <a:br>
              <a:rPr lang="en-US">
                <a:cs typeface="Arial" charset="0"/>
              </a:rPr>
            </a:b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	(</a:t>
            </a:r>
            <a:r>
              <a:rPr lang="en-US" b="1">
                <a:cs typeface="Arial" charset="0"/>
              </a:rPr>
              <a:t>X</a:t>
            </a:r>
            <a:r>
              <a:rPr lang="en-US" i="1">
                <a:cs typeface="Arial" charset="0"/>
              </a:rPr>
              <a:t>p</a:t>
            </a:r>
            <a:r>
              <a:rPr lang="en-US">
                <a:cs typeface="Arial" charset="0"/>
              </a:rPr>
              <a:t>) </a:t>
            </a:r>
            <a:r>
              <a:rPr lang="en-US" b="1">
                <a:cs typeface="Arial" charset="0"/>
              </a:rPr>
              <a:t>U </a:t>
            </a:r>
            <a:r>
              <a:rPr lang="en-US">
                <a:cs typeface="Arial" charset="0"/>
              </a:rPr>
              <a:t> </a:t>
            </a:r>
            <a:r>
              <a:rPr lang="en-US" i="1">
                <a:cs typeface="Arial" charset="0"/>
              </a:rPr>
              <a:t>q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	( </a:t>
            </a:r>
            <a:r>
              <a:rPr lang="en-US" i="1">
                <a:cs typeface="Arial" charset="0"/>
              </a:rPr>
              <a:t>p</a:t>
            </a:r>
            <a:r>
              <a:rPr lang="en-US">
                <a:cs typeface="Arial" charset="0"/>
              </a:rPr>
              <a:t>  </a:t>
            </a:r>
            <a:r>
              <a:rPr lang="en-US" b="1">
                <a:cs typeface="Arial" charset="0"/>
              </a:rPr>
              <a:t>U</a:t>
            </a:r>
            <a:r>
              <a:rPr lang="en-US">
                <a:cs typeface="Arial" charset="0"/>
              </a:rPr>
              <a:t> </a:t>
            </a:r>
            <a:r>
              <a:rPr lang="en-US" i="1">
                <a:cs typeface="Arial" charset="0"/>
              </a:rPr>
              <a:t>q </a:t>
            </a:r>
            <a:r>
              <a:rPr lang="en-US">
                <a:cs typeface="Arial" charset="0"/>
              </a:rPr>
              <a:t>)  </a:t>
            </a:r>
            <a:r>
              <a:rPr lang="en-US" b="1">
                <a:cs typeface="Arial" charset="0"/>
              </a:rPr>
              <a:t>U</a:t>
            </a:r>
            <a:r>
              <a:rPr lang="en-US">
                <a:cs typeface="Arial" charset="0"/>
              </a:rPr>
              <a:t>  </a:t>
            </a:r>
            <a:r>
              <a:rPr lang="en-US" i="1">
                <a:cs typeface="Arial" charset="0"/>
              </a:rPr>
              <a:t>r</a:t>
            </a:r>
            <a:br>
              <a:rPr lang="en-US">
                <a:cs typeface="Arial" charset="0"/>
              </a:rPr>
            </a:b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Their Buchi is not trivial to construct.</a:t>
            </a:r>
          </a:p>
          <a:p>
            <a:pPr eaLnBrk="1" hangingPunct="1"/>
            <a:endParaRPr lang="en-US">
              <a:cs typeface="Arial" charset="0"/>
            </a:endParaRPr>
          </a:p>
          <a:p>
            <a:pPr eaLnBrk="1" hangingPunct="1"/>
            <a:r>
              <a:rPr lang="en-US">
                <a:cs typeface="Arial" charset="0"/>
              </a:rPr>
              <a:t>Still, any LTL formula can be converted to a Buchi. SPIN implements an automated conversion algorithm; unfortunately it is quite complicated. 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08464-29DC-466D-AAD7-89DF9B7516CE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Check list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49313" y="2405063"/>
            <a:ext cx="7821612" cy="4219575"/>
          </a:xfrm>
        </p:spPr>
        <p:txBody>
          <a:bodyPr/>
          <a:lstStyle/>
          <a:p>
            <a:pPr marL="457200" indent="-457200" eaLnBrk="1" hangingPunct="1">
              <a:buSzPct val="100000"/>
              <a:buFont typeface="+mj-lt"/>
              <a:buAutoNum type="arabicPeriod"/>
              <a:defRPr/>
            </a:pPr>
            <a:r>
              <a:rPr lang="en-US" sz="2400" dirty="0"/>
              <a:t>How to construct  </a:t>
            </a:r>
            <a:r>
              <a:rPr lang="en-US" sz="2400" i="1" dirty="0">
                <a:sym typeface="Symbol"/>
              </a:rPr>
              <a:t>B</a:t>
            </a:r>
            <a:r>
              <a:rPr lang="en-US" sz="2400" baseline="-25000" dirty="0">
                <a:sym typeface="Symbol"/>
              </a:rPr>
              <a:t>  </a:t>
            </a:r>
            <a:r>
              <a:rPr lang="en-US" sz="2400" dirty="0"/>
              <a:t>?  </a:t>
            </a:r>
            <a:r>
              <a:rPr lang="en-US" sz="2400" dirty="0">
                <a:sym typeface="Wingdings" pitchFamily="2" charset="2"/>
              </a:rPr>
              <a:t>  </a:t>
            </a:r>
            <a:r>
              <a:rPr lang="en-US" sz="2400" dirty="0" err="1">
                <a:sym typeface="Wingdings" pitchFamily="2" charset="2"/>
              </a:rPr>
              <a:t>Buchi</a:t>
            </a:r>
            <a:r>
              <a:rPr lang="en-US" sz="2400" dirty="0">
                <a:sym typeface="Wingdings" pitchFamily="2" charset="2"/>
              </a:rPr>
              <a:t>   </a:t>
            </a:r>
            <a:r>
              <a:rPr lang="en-US" sz="2400" dirty="0">
                <a:solidFill>
                  <a:srgbClr val="C00000"/>
                </a:solidFill>
                <a:sym typeface="Wingdings"/>
              </a:rPr>
              <a:t></a:t>
            </a:r>
            <a:endParaRPr lang="en-US" sz="2400" dirty="0">
              <a:solidFill>
                <a:srgbClr val="C00000"/>
              </a:solidFill>
              <a:sym typeface="Wingdings" pitchFamily="2" charset="2"/>
            </a:endParaRPr>
          </a:p>
          <a:p>
            <a:pPr marL="457200" indent="-457200" eaLnBrk="1" hangingPunct="1">
              <a:buSzPct val="100000"/>
              <a:buFont typeface="Wingdings" pitchFamily="2" charset="2"/>
              <a:buNone/>
              <a:defRPr/>
            </a:pPr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  <a:p>
            <a:pPr marL="457200" indent="-457200" eaLnBrk="1" hangingPunct="1">
              <a:buSzPct val="100000"/>
              <a:buFont typeface="+mj-lt"/>
              <a:buAutoNum type="arabicPeriod" startAt="2"/>
              <a:defRPr/>
            </a:pPr>
            <a:r>
              <a:rPr lang="en-US" sz="2400" dirty="0"/>
              <a:t>We still have a mismatch, because </a:t>
            </a:r>
            <a:r>
              <a:rPr lang="en-US" sz="2400" i="1" dirty="0"/>
              <a:t>M</a:t>
            </a:r>
            <a:r>
              <a:rPr lang="en-US" sz="2400" dirty="0"/>
              <a:t> is a </a:t>
            </a:r>
            <a:r>
              <a:rPr lang="en-US" sz="2400" dirty="0" err="1"/>
              <a:t>Kripke</a:t>
            </a:r>
            <a:r>
              <a:rPr lang="en-US" sz="2400" dirty="0"/>
              <a:t> structure!</a:t>
            </a:r>
          </a:p>
          <a:p>
            <a:pPr lvl="1" eaLnBrk="1" hangingPunct="1">
              <a:defRPr/>
            </a:pPr>
            <a:r>
              <a:rPr lang="en-US" sz="2000" dirty="0"/>
              <a:t>Fortunately, we can easily convert it to a </a:t>
            </a:r>
            <a:r>
              <a:rPr lang="en-US" sz="2000" dirty="0" err="1"/>
              <a:t>Buchi</a:t>
            </a:r>
            <a:r>
              <a:rPr lang="en-US" sz="2000" dirty="0"/>
              <a:t>.</a:t>
            </a:r>
          </a:p>
          <a:p>
            <a:pPr lvl="1" eaLnBrk="1" hangingPunct="1">
              <a:defRPr/>
            </a:pPr>
            <a:endParaRPr lang="en-US" sz="2000" dirty="0"/>
          </a:p>
          <a:p>
            <a:pPr marL="457200" indent="-457200" eaLnBrk="1" hangingPunct="1">
              <a:buSzPct val="100000"/>
              <a:buFont typeface="+mj-lt"/>
              <a:buAutoNum type="arabicPeriod" startAt="2"/>
              <a:defRPr/>
            </a:pPr>
            <a:r>
              <a:rPr lang="en-US" sz="2400" dirty="0"/>
              <a:t>We still have to construct the intersection.</a:t>
            </a:r>
          </a:p>
          <a:p>
            <a:pPr marL="457200" indent="-457200" eaLnBrk="1" hangingPunct="1">
              <a:buSzPct val="100000"/>
              <a:buFont typeface="+mj-lt"/>
              <a:buAutoNum type="arabicPeriod" startAt="2"/>
              <a:defRPr/>
            </a:pPr>
            <a:endParaRPr lang="en-US" sz="2400" dirty="0"/>
          </a:p>
          <a:p>
            <a:pPr marL="457200" indent="-457200" eaLnBrk="1" hangingPunct="1">
              <a:buSzPct val="100000"/>
              <a:buFont typeface="+mj-lt"/>
              <a:buAutoNum type="arabicPeriod" startAt="2"/>
              <a:defRPr/>
            </a:pPr>
            <a:r>
              <a:rPr lang="en-US" sz="2400" dirty="0"/>
              <a:t>We still to figure out a way to check emptiness.</a:t>
            </a:r>
          </a:p>
          <a:p>
            <a:pPr eaLnBrk="1" hangingPunct="1">
              <a:defRPr/>
            </a:pPr>
            <a:endParaRPr lang="en-US" sz="2400" dirty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br>
              <a:rPr lang="en-US" sz="2400" dirty="0">
                <a:sym typeface="Symbol" pitchFamily="18" charset="2"/>
              </a:rPr>
            </a:br>
            <a:br>
              <a:rPr lang="en-US" sz="2400" dirty="0">
                <a:sym typeface="Symbol" pitchFamily="18" charset="2"/>
              </a:rPr>
            </a:br>
            <a:endParaRPr lang="en-US" sz="24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0309" y="1598613"/>
            <a:ext cx="5690917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cs typeface="Arial" pitchFamily="34" charset="0"/>
              </a:rPr>
              <a:t>M</a:t>
            </a:r>
            <a:r>
              <a:rPr lang="en-US" sz="2800" dirty="0">
                <a:cs typeface="Arial" pitchFamily="34" charset="0"/>
              </a:rPr>
              <a:t> |== </a:t>
            </a:r>
            <a:r>
              <a:rPr lang="en-US" sz="2800" dirty="0">
                <a:cs typeface="Arial" pitchFamily="34" charset="0"/>
                <a:sym typeface="Symbol"/>
              </a:rPr>
              <a:t>     </a:t>
            </a:r>
            <a:r>
              <a:rPr lang="en-US" sz="2800" dirty="0" err="1">
                <a:cs typeface="Arial" pitchFamily="34" charset="0"/>
                <a:sym typeface="Symbol"/>
              </a:rPr>
              <a:t>iff</a:t>
            </a:r>
            <a:r>
              <a:rPr lang="en-US" sz="2800" dirty="0">
                <a:cs typeface="Arial" pitchFamily="34" charset="0"/>
                <a:sym typeface="Symbol"/>
              </a:rPr>
              <a:t>    L(</a:t>
            </a:r>
            <a:r>
              <a:rPr lang="en-US" sz="2800" i="1" dirty="0">
                <a:cs typeface="Arial" pitchFamily="34" charset="0"/>
                <a:sym typeface="Symbol"/>
              </a:rPr>
              <a:t>M</a:t>
            </a:r>
            <a:r>
              <a:rPr lang="en-US" sz="2800" dirty="0">
                <a:cs typeface="Arial" pitchFamily="34" charset="0"/>
                <a:sym typeface="Symbol"/>
              </a:rPr>
              <a:t>)  L(</a:t>
            </a:r>
            <a:r>
              <a:rPr lang="en-US" sz="2800" i="1" dirty="0">
                <a:cs typeface="Arial" pitchFamily="34" charset="0"/>
                <a:sym typeface="Symbol"/>
              </a:rPr>
              <a:t>B</a:t>
            </a:r>
            <a:r>
              <a:rPr lang="en-US" sz="2800" baseline="-25000" dirty="0">
                <a:cs typeface="Arial" pitchFamily="34" charset="0"/>
                <a:sym typeface="Symbol"/>
              </a:rPr>
              <a:t></a:t>
            </a:r>
            <a:r>
              <a:rPr lang="en-US" sz="2800" dirty="0">
                <a:cs typeface="Arial" pitchFamily="34" charset="0"/>
                <a:sym typeface="Symbol"/>
              </a:rPr>
              <a:t>)  =  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71EA0-4EDD-4727-BE62-B1A79100A07F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>
          <a:xfrm>
            <a:off x="358775" y="274638"/>
            <a:ext cx="8328025" cy="582612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Label on state or label on arrow...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3936473" y="1851378"/>
            <a:ext cx="680683" cy="48877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90885-F4B5-434A-B2FD-7C23D322BA9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1" name="Ovaal 30"/>
          <p:cNvSpPr/>
          <p:nvPr/>
        </p:nvSpPr>
        <p:spPr>
          <a:xfrm>
            <a:off x="1873955" y="1682044"/>
            <a:ext cx="406400" cy="3838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NL" i="1" dirty="0"/>
              <a:t>a</a:t>
            </a:r>
          </a:p>
        </p:txBody>
      </p:sp>
      <p:sp>
        <p:nvSpPr>
          <p:cNvPr id="32" name="Ovaal 31"/>
          <p:cNvSpPr/>
          <p:nvPr/>
        </p:nvSpPr>
        <p:spPr>
          <a:xfrm>
            <a:off x="1326444" y="2477911"/>
            <a:ext cx="406400" cy="3838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NL" i="1" dirty="0"/>
              <a:t>b</a:t>
            </a:r>
          </a:p>
        </p:txBody>
      </p:sp>
      <p:sp>
        <p:nvSpPr>
          <p:cNvPr id="33" name="Ovaal 32"/>
          <p:cNvSpPr/>
          <p:nvPr/>
        </p:nvSpPr>
        <p:spPr>
          <a:xfrm>
            <a:off x="2692400" y="2884311"/>
            <a:ext cx="406400" cy="3838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NL" i="1" dirty="0"/>
              <a:t>c</a:t>
            </a:r>
          </a:p>
        </p:txBody>
      </p:sp>
      <p:sp>
        <p:nvSpPr>
          <p:cNvPr id="34" name="Ovaal 33"/>
          <p:cNvSpPr/>
          <p:nvPr/>
        </p:nvSpPr>
        <p:spPr>
          <a:xfrm>
            <a:off x="6118577" y="1174045"/>
            <a:ext cx="146756" cy="158045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35" name="Ovaal 34"/>
          <p:cNvSpPr/>
          <p:nvPr/>
        </p:nvSpPr>
        <p:spPr>
          <a:xfrm>
            <a:off x="6113463" y="1709738"/>
            <a:ext cx="146050" cy="158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36" name="Ovaal 35"/>
          <p:cNvSpPr/>
          <p:nvPr/>
        </p:nvSpPr>
        <p:spPr>
          <a:xfrm>
            <a:off x="6965950" y="3014663"/>
            <a:ext cx="146050" cy="1571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37" name="Ovaal 36"/>
          <p:cNvSpPr/>
          <p:nvPr/>
        </p:nvSpPr>
        <p:spPr>
          <a:xfrm>
            <a:off x="5435600" y="2511425"/>
            <a:ext cx="146050" cy="158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cxnSp>
        <p:nvCxnSpPr>
          <p:cNvPr id="39" name="Rechte verbindingslijn met pijl 38"/>
          <p:cNvCxnSpPr>
            <a:stCxn id="0" idx="3"/>
            <a:endCxn id="32" idx="7"/>
          </p:cNvCxnSpPr>
          <p:nvPr/>
        </p:nvCxnSpPr>
        <p:spPr>
          <a:xfrm rot="5400000">
            <a:off x="1541462" y="2141538"/>
            <a:ext cx="523875" cy="260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31" idx="5"/>
            <a:endCxn id="33" idx="1"/>
          </p:cNvCxnSpPr>
          <p:nvPr/>
        </p:nvCxnSpPr>
        <p:spPr>
          <a:xfrm rot="16200000" flipH="1">
            <a:off x="2020888" y="2209800"/>
            <a:ext cx="930275" cy="530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endCxn id="0" idx="0"/>
          </p:cNvCxnSpPr>
          <p:nvPr/>
        </p:nvCxnSpPr>
        <p:spPr>
          <a:xfrm rot="5400000">
            <a:off x="1958181" y="1551782"/>
            <a:ext cx="249237" cy="12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>
            <a:stCxn id="34" idx="4"/>
            <a:endCxn id="35" idx="0"/>
          </p:cNvCxnSpPr>
          <p:nvPr/>
        </p:nvCxnSpPr>
        <p:spPr>
          <a:xfrm rot="5400000">
            <a:off x="5999956" y="1518445"/>
            <a:ext cx="377825" cy="47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5" idx="5"/>
            <a:endCxn id="36" idx="1"/>
          </p:cNvCxnSpPr>
          <p:nvPr/>
        </p:nvCxnSpPr>
        <p:spPr>
          <a:xfrm rot="16200000" flipH="1">
            <a:off x="6016625" y="2066925"/>
            <a:ext cx="1192213" cy="7477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35" idx="3"/>
            <a:endCxn id="37" idx="7"/>
          </p:cNvCxnSpPr>
          <p:nvPr/>
        </p:nvCxnSpPr>
        <p:spPr>
          <a:xfrm rot="5400000">
            <a:off x="5502275" y="1903413"/>
            <a:ext cx="690563" cy="5730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/>
          <p:cNvCxnSpPr/>
          <p:nvPr/>
        </p:nvCxnSpPr>
        <p:spPr>
          <a:xfrm rot="5400000">
            <a:off x="6061869" y="1039019"/>
            <a:ext cx="247650" cy="11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061" name="Tekstvak 61"/>
          <p:cNvSpPr txBox="1">
            <a:spLocks noChangeArrowheads="1"/>
          </p:cNvSpPr>
          <p:nvPr/>
        </p:nvSpPr>
        <p:spPr bwMode="auto">
          <a:xfrm>
            <a:off x="6186488" y="1162050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i="1"/>
              <a:t>a</a:t>
            </a:r>
          </a:p>
        </p:txBody>
      </p:sp>
      <p:sp>
        <p:nvSpPr>
          <p:cNvPr id="44062" name="Tekstvak 62"/>
          <p:cNvSpPr txBox="1">
            <a:spLocks noChangeArrowheads="1"/>
          </p:cNvSpPr>
          <p:nvPr/>
        </p:nvSpPr>
        <p:spPr bwMode="auto">
          <a:xfrm>
            <a:off x="5576888" y="1795463"/>
            <a:ext cx="338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i="1"/>
              <a:t>b</a:t>
            </a:r>
          </a:p>
        </p:txBody>
      </p:sp>
      <p:sp>
        <p:nvSpPr>
          <p:cNvPr id="44063" name="Tekstvak 63"/>
          <p:cNvSpPr txBox="1">
            <a:spLocks noChangeArrowheads="1"/>
          </p:cNvSpPr>
          <p:nvPr/>
        </p:nvSpPr>
        <p:spPr bwMode="auto">
          <a:xfrm>
            <a:off x="6524625" y="2020888"/>
            <a:ext cx="320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i="1"/>
              <a:t>c</a:t>
            </a:r>
          </a:p>
        </p:txBody>
      </p:sp>
      <p:sp>
        <p:nvSpPr>
          <p:cNvPr id="65" name="Ovaal 64"/>
          <p:cNvSpPr/>
          <p:nvPr/>
        </p:nvSpPr>
        <p:spPr>
          <a:xfrm>
            <a:off x="6513513" y="4019550"/>
            <a:ext cx="147637" cy="15716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66" name="Ovaal 65"/>
          <p:cNvSpPr/>
          <p:nvPr/>
        </p:nvSpPr>
        <p:spPr>
          <a:xfrm>
            <a:off x="7366000" y="5322888"/>
            <a:ext cx="146050" cy="1571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67" name="Ovaal 66"/>
          <p:cNvSpPr/>
          <p:nvPr/>
        </p:nvSpPr>
        <p:spPr>
          <a:xfrm>
            <a:off x="5835650" y="4819650"/>
            <a:ext cx="147638" cy="158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cxnSp>
        <p:nvCxnSpPr>
          <p:cNvPr id="68" name="Rechte verbindingslijn met pijl 67"/>
          <p:cNvCxnSpPr>
            <a:stCxn id="65" idx="5"/>
            <a:endCxn id="66" idx="1"/>
          </p:cNvCxnSpPr>
          <p:nvPr/>
        </p:nvCxnSpPr>
        <p:spPr>
          <a:xfrm rot="16200000" flipH="1">
            <a:off x="6418262" y="4375151"/>
            <a:ext cx="1190625" cy="749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Rechte verbindingslijn met pijl 68"/>
          <p:cNvCxnSpPr>
            <a:stCxn id="65" idx="3"/>
            <a:endCxn id="67" idx="7"/>
          </p:cNvCxnSpPr>
          <p:nvPr/>
        </p:nvCxnSpPr>
        <p:spPr>
          <a:xfrm rot="5400000">
            <a:off x="5903913" y="4211638"/>
            <a:ext cx="688975" cy="574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069" name="Tekstvak 69"/>
          <p:cNvSpPr txBox="1">
            <a:spLocks noChangeArrowheads="1"/>
          </p:cNvSpPr>
          <p:nvPr/>
        </p:nvSpPr>
        <p:spPr bwMode="auto">
          <a:xfrm>
            <a:off x="5976938" y="41036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i="1"/>
              <a:t>b</a:t>
            </a:r>
          </a:p>
        </p:txBody>
      </p:sp>
      <p:sp>
        <p:nvSpPr>
          <p:cNvPr id="44070" name="Tekstvak 70"/>
          <p:cNvSpPr txBox="1">
            <a:spLocks noChangeArrowheads="1"/>
          </p:cNvSpPr>
          <p:nvPr/>
        </p:nvSpPr>
        <p:spPr bwMode="auto">
          <a:xfrm>
            <a:off x="6926263" y="4329113"/>
            <a:ext cx="320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i="1"/>
              <a:t>c</a:t>
            </a:r>
          </a:p>
        </p:txBody>
      </p:sp>
      <p:sp>
        <p:nvSpPr>
          <p:cNvPr id="72" name="Right Arrow 51"/>
          <p:cNvSpPr/>
          <p:nvPr/>
        </p:nvSpPr>
        <p:spPr>
          <a:xfrm flipH="1">
            <a:off x="3908250" y="4374445"/>
            <a:ext cx="680683" cy="48877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Ovaal 72"/>
          <p:cNvSpPr/>
          <p:nvPr/>
        </p:nvSpPr>
        <p:spPr>
          <a:xfrm>
            <a:off x="1586088" y="4430887"/>
            <a:ext cx="406400" cy="3838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NL" i="1" dirty="0"/>
              <a:t>b</a:t>
            </a:r>
          </a:p>
        </p:txBody>
      </p:sp>
      <p:sp>
        <p:nvSpPr>
          <p:cNvPr id="74" name="Ovaal 73"/>
          <p:cNvSpPr/>
          <p:nvPr/>
        </p:nvSpPr>
        <p:spPr>
          <a:xfrm>
            <a:off x="1038577" y="5226754"/>
            <a:ext cx="406400" cy="3838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NL" i="1" dirty="0"/>
              <a:t>d</a:t>
            </a:r>
          </a:p>
        </p:txBody>
      </p:sp>
      <p:sp>
        <p:nvSpPr>
          <p:cNvPr id="75" name="Ovaal 74"/>
          <p:cNvSpPr/>
          <p:nvPr/>
        </p:nvSpPr>
        <p:spPr>
          <a:xfrm>
            <a:off x="2404533" y="5633154"/>
            <a:ext cx="406400" cy="3838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NL" i="1" dirty="0"/>
              <a:t>e</a:t>
            </a:r>
          </a:p>
        </p:txBody>
      </p:sp>
      <p:cxnSp>
        <p:nvCxnSpPr>
          <p:cNvPr id="76" name="Rechte verbindingslijn met pijl 75"/>
          <p:cNvCxnSpPr>
            <a:stCxn id="0" idx="3"/>
            <a:endCxn id="74" idx="7"/>
          </p:cNvCxnSpPr>
          <p:nvPr/>
        </p:nvCxnSpPr>
        <p:spPr>
          <a:xfrm rot="5400000">
            <a:off x="1253332" y="4890294"/>
            <a:ext cx="525462" cy="2603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Rechte verbindingslijn met pijl 76"/>
          <p:cNvCxnSpPr>
            <a:stCxn id="73" idx="5"/>
            <a:endCxn id="75" idx="1"/>
          </p:cNvCxnSpPr>
          <p:nvPr/>
        </p:nvCxnSpPr>
        <p:spPr>
          <a:xfrm rot="16200000" flipH="1">
            <a:off x="1732757" y="4958556"/>
            <a:ext cx="931862" cy="5302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Rechte verbindingslijn met pijl 77"/>
          <p:cNvCxnSpPr>
            <a:endCxn id="0" idx="0"/>
          </p:cNvCxnSpPr>
          <p:nvPr/>
        </p:nvCxnSpPr>
        <p:spPr>
          <a:xfrm rot="5400000">
            <a:off x="1670844" y="4301332"/>
            <a:ext cx="247650" cy="11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Ovaal 78"/>
          <p:cNvSpPr/>
          <p:nvPr/>
        </p:nvSpPr>
        <p:spPr>
          <a:xfrm>
            <a:off x="6305550" y="5514975"/>
            <a:ext cx="146050" cy="1571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cxnSp>
        <p:nvCxnSpPr>
          <p:cNvPr id="80" name="Rechte verbindingslijn met pijl 79"/>
          <p:cNvCxnSpPr>
            <a:stCxn id="67" idx="5"/>
            <a:endCxn id="79" idx="1"/>
          </p:cNvCxnSpPr>
          <p:nvPr/>
        </p:nvCxnSpPr>
        <p:spPr>
          <a:xfrm rot="16200000" flipH="1">
            <a:off x="5852320" y="5063331"/>
            <a:ext cx="582612" cy="3651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Ovaal 84"/>
          <p:cNvSpPr/>
          <p:nvPr/>
        </p:nvSpPr>
        <p:spPr>
          <a:xfrm>
            <a:off x="5373688" y="5429250"/>
            <a:ext cx="146050" cy="1587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cxnSp>
        <p:nvCxnSpPr>
          <p:cNvPr id="86" name="Rechte verbindingslijn met pijl 85"/>
          <p:cNvCxnSpPr>
            <a:stCxn id="67" idx="3"/>
            <a:endCxn id="85" idx="7"/>
          </p:cNvCxnSpPr>
          <p:nvPr/>
        </p:nvCxnSpPr>
        <p:spPr>
          <a:xfrm rot="5400000">
            <a:off x="5429250" y="5024438"/>
            <a:ext cx="498475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090" name="Tekstvak 92"/>
          <p:cNvSpPr txBox="1">
            <a:spLocks noChangeArrowheads="1"/>
          </p:cNvSpPr>
          <p:nvPr/>
        </p:nvSpPr>
        <p:spPr bwMode="auto">
          <a:xfrm>
            <a:off x="5395913" y="4741863"/>
            <a:ext cx="33813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i="1"/>
              <a:t>d</a:t>
            </a:r>
          </a:p>
        </p:txBody>
      </p:sp>
      <p:sp>
        <p:nvSpPr>
          <p:cNvPr id="44091" name="Tekstvak 93"/>
          <p:cNvSpPr txBox="1">
            <a:spLocks noChangeArrowheads="1"/>
          </p:cNvSpPr>
          <p:nvPr/>
        </p:nvSpPr>
        <p:spPr bwMode="auto">
          <a:xfrm>
            <a:off x="6084888" y="4854575"/>
            <a:ext cx="320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i="1"/>
              <a:t>e</a:t>
            </a:r>
          </a:p>
        </p:txBody>
      </p:sp>
      <p:sp>
        <p:nvSpPr>
          <p:cNvPr id="95" name="Ovaal 94"/>
          <p:cNvSpPr/>
          <p:nvPr/>
        </p:nvSpPr>
        <p:spPr>
          <a:xfrm>
            <a:off x="2709332" y="4368798"/>
            <a:ext cx="406400" cy="38382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nl-NL" i="1" dirty="0"/>
              <a:t>c</a:t>
            </a:r>
          </a:p>
        </p:txBody>
      </p:sp>
      <p:cxnSp>
        <p:nvCxnSpPr>
          <p:cNvPr id="96" name="Rechte verbindingslijn met pijl 95"/>
          <p:cNvCxnSpPr/>
          <p:nvPr/>
        </p:nvCxnSpPr>
        <p:spPr>
          <a:xfrm rot="5400000">
            <a:off x="2747963" y="4227512"/>
            <a:ext cx="249238" cy="111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096" name="Tekstvak 96"/>
          <p:cNvSpPr txBox="1">
            <a:spLocks noChangeArrowheads="1"/>
          </p:cNvSpPr>
          <p:nvPr/>
        </p:nvSpPr>
        <p:spPr bwMode="auto">
          <a:xfrm>
            <a:off x="3330575" y="2303463"/>
            <a:ext cx="16700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NL" sz="1600" i="1"/>
              <a:t>generate the same sentences</a:t>
            </a:r>
          </a:p>
        </p:txBody>
      </p:sp>
      <p:sp>
        <p:nvSpPr>
          <p:cNvPr id="44097" name="Tekstvak 97"/>
          <p:cNvSpPr txBox="1">
            <a:spLocks noChangeArrowheads="1"/>
          </p:cNvSpPr>
          <p:nvPr/>
        </p:nvSpPr>
        <p:spPr bwMode="auto">
          <a:xfrm>
            <a:off x="3448050" y="4859338"/>
            <a:ext cx="167163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nl-NL" sz="1600" i="1"/>
              <a:t>generate the same sentences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Converting Kripke to Buchi</a:t>
            </a:r>
            <a:endParaRPr lang="nl-NL">
              <a:cs typeface="Arial" charset="0"/>
            </a:endParaRPr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A63C93-6530-4708-8E34-9F7069C7B49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4876800" y="4233863"/>
            <a:ext cx="690563" cy="457200"/>
          </a:xfrm>
          <a:prstGeom prst="roundRect">
            <a:avLst>
              <a:gd name="adj" fmla="val 37006"/>
            </a:avLst>
          </a:prstGeom>
          <a:solidFill>
            <a:schemeClr val="accent3">
              <a:lumMod val="60000"/>
              <a:lumOff val="40000"/>
            </a:schemeClr>
          </a:solidFill>
          <a:ln w="76200" cmpd="dbl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2000" dirty="0">
                <a:cs typeface="Arial" pitchFamily="34" charset="0"/>
              </a:rPr>
              <a:t>0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910138" y="5311775"/>
            <a:ext cx="636587" cy="425450"/>
          </a:xfrm>
          <a:prstGeom prst="roundRect">
            <a:avLst>
              <a:gd name="adj" fmla="val 37006"/>
            </a:avLst>
          </a:prstGeom>
          <a:solidFill>
            <a:schemeClr val="accent3">
              <a:lumMod val="60000"/>
              <a:lumOff val="40000"/>
            </a:schemeClr>
          </a:solidFill>
          <a:ln w="76200" cmpd="dbl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2000" dirty="0">
                <a:cs typeface="Arial" pitchFamily="34" charset="0"/>
              </a:rPr>
              <a:t>1</a:t>
            </a:r>
          </a:p>
        </p:txBody>
      </p:sp>
      <p:cxnSp>
        <p:nvCxnSpPr>
          <p:cNvPr id="45" name="Curved Connector 8"/>
          <p:cNvCxnSpPr>
            <a:stCxn id="43" idx="0"/>
            <a:endCxn id="43" idx="3"/>
          </p:cNvCxnSpPr>
          <p:nvPr/>
        </p:nvCxnSpPr>
        <p:spPr>
          <a:xfrm rot="16200000" flipH="1">
            <a:off x="5280026" y="4175125"/>
            <a:ext cx="228600" cy="346075"/>
          </a:xfrm>
          <a:prstGeom prst="curvedConnector4">
            <a:avLst>
              <a:gd name="adj1" fmla="val -100000"/>
              <a:gd name="adj2" fmla="val 16620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4" idx="0"/>
          </p:cNvCxnSpPr>
          <p:nvPr/>
        </p:nvCxnSpPr>
        <p:spPr>
          <a:xfrm rot="16200000" flipH="1">
            <a:off x="4914901" y="4999037"/>
            <a:ext cx="620712" cy="4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8"/>
          <p:cNvCxnSpPr>
            <a:stCxn id="44" idx="3"/>
            <a:endCxn id="44" idx="1"/>
          </p:cNvCxnSpPr>
          <p:nvPr/>
        </p:nvCxnSpPr>
        <p:spPr>
          <a:xfrm flipH="1">
            <a:off x="4910138" y="5524500"/>
            <a:ext cx="636587" cy="1588"/>
          </a:xfrm>
          <a:prstGeom prst="curvedConnector5">
            <a:avLst>
              <a:gd name="adj1" fmla="val -35910"/>
              <a:gd name="adj2" fmla="val 38052342"/>
              <a:gd name="adj3" fmla="val 13591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4961732" y="2455069"/>
            <a:ext cx="446087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080" name="TextBox 48"/>
          <p:cNvSpPr txBox="1">
            <a:spLocks noChangeArrowheads="1"/>
          </p:cNvSpPr>
          <p:nvPr/>
        </p:nvSpPr>
        <p:spPr bwMode="auto">
          <a:xfrm>
            <a:off x="5864342" y="3897313"/>
            <a:ext cx="1133644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/>
              <a:t>{ </a:t>
            </a:r>
            <a:r>
              <a:rPr lang="en-US" sz="1600" dirty="0" err="1"/>
              <a:t>isOdd</a:t>
            </a:r>
            <a:r>
              <a:rPr lang="en-US" sz="1600" dirty="0"/>
              <a:t> x }</a:t>
            </a:r>
          </a:p>
        </p:txBody>
      </p:sp>
      <p:sp>
        <p:nvSpPr>
          <p:cNvPr id="45081" name="TextBox 50"/>
          <p:cNvSpPr txBox="1">
            <a:spLocks noChangeArrowheads="1"/>
          </p:cNvSpPr>
          <p:nvPr/>
        </p:nvSpPr>
        <p:spPr bwMode="auto">
          <a:xfrm>
            <a:off x="5854188" y="5584825"/>
            <a:ext cx="158569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/>
              <a:t>{ </a:t>
            </a:r>
            <a:r>
              <a:rPr lang="en-US" sz="1600" dirty="0" err="1"/>
              <a:t>isOdd</a:t>
            </a:r>
            <a:r>
              <a:rPr lang="en-US" sz="1600" dirty="0"/>
              <a:t> x, x&gt;0 }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2101370" y="3593326"/>
            <a:ext cx="1273175" cy="8159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le 42"/>
          <p:cNvSpPr/>
          <p:nvPr/>
        </p:nvSpPr>
        <p:spPr>
          <a:xfrm>
            <a:off x="4876800" y="2862263"/>
            <a:ext cx="690563" cy="457200"/>
          </a:xfrm>
          <a:prstGeom prst="roundRect">
            <a:avLst>
              <a:gd name="adj" fmla="val 37006"/>
            </a:avLst>
          </a:prstGeom>
          <a:solidFill>
            <a:schemeClr val="accent3">
              <a:lumMod val="60000"/>
              <a:lumOff val="40000"/>
            </a:schemeClr>
          </a:solidFill>
          <a:ln w="76200" cmpd="dbl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2000" dirty="0">
                <a:cs typeface="Arial" pitchFamily="34" charset="0"/>
              </a:rPr>
              <a:t>z</a:t>
            </a:r>
          </a:p>
        </p:txBody>
      </p:sp>
      <p:cxnSp>
        <p:nvCxnSpPr>
          <p:cNvPr id="30" name="Straight Arrow Connector 45"/>
          <p:cNvCxnSpPr>
            <a:stCxn id="24" idx="2"/>
            <a:endCxn id="43" idx="0"/>
          </p:cNvCxnSpPr>
          <p:nvPr/>
        </p:nvCxnSpPr>
        <p:spPr>
          <a:xfrm rot="5400000">
            <a:off x="4764882" y="3777456"/>
            <a:ext cx="9144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085" name="TextBox 48"/>
          <p:cNvSpPr txBox="1">
            <a:spLocks noChangeArrowheads="1"/>
          </p:cNvSpPr>
          <p:nvPr/>
        </p:nvSpPr>
        <p:spPr bwMode="auto">
          <a:xfrm>
            <a:off x="4034648" y="3478213"/>
            <a:ext cx="1133644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/>
              <a:t>{ </a:t>
            </a:r>
            <a:r>
              <a:rPr lang="en-US" sz="1600" dirty="0" err="1"/>
              <a:t>isOdd</a:t>
            </a:r>
            <a:r>
              <a:rPr lang="en-US" sz="1600" dirty="0"/>
              <a:t> x }</a:t>
            </a:r>
          </a:p>
        </p:txBody>
      </p:sp>
      <p:sp>
        <p:nvSpPr>
          <p:cNvPr id="45086" name="TextBox 50"/>
          <p:cNvSpPr txBox="1">
            <a:spLocks noChangeArrowheads="1"/>
          </p:cNvSpPr>
          <p:nvPr/>
        </p:nvSpPr>
        <p:spPr bwMode="auto">
          <a:xfrm>
            <a:off x="5337920" y="4769958"/>
            <a:ext cx="158569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600" dirty="0"/>
              <a:t>{ </a:t>
            </a:r>
            <a:r>
              <a:rPr lang="en-US" sz="1600" dirty="0" err="1"/>
              <a:t>isOdd</a:t>
            </a:r>
            <a:r>
              <a:rPr lang="en-US" sz="1600" dirty="0"/>
              <a:t> x, x&gt;0 }</a:t>
            </a:r>
          </a:p>
        </p:txBody>
      </p:sp>
      <p:sp>
        <p:nvSpPr>
          <p:cNvPr id="45087" name="Tekstvak 28"/>
          <p:cNvSpPr txBox="1">
            <a:spLocks noChangeArrowheads="1"/>
          </p:cNvSpPr>
          <p:nvPr/>
        </p:nvSpPr>
        <p:spPr bwMode="auto">
          <a:xfrm>
            <a:off x="603250" y="5024533"/>
            <a:ext cx="39340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NL" dirty="0" err="1"/>
              <a:t>Generate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(</a:t>
            </a:r>
            <a:r>
              <a:rPr lang="nl-NL" dirty="0" err="1"/>
              <a:t>infinite</a:t>
            </a:r>
            <a:r>
              <a:rPr lang="nl-NL" dirty="0"/>
              <a:t>) </a:t>
            </a:r>
            <a:r>
              <a:rPr lang="nl-NL" dirty="0" err="1"/>
              <a:t>sentences</a:t>
            </a:r>
            <a:r>
              <a:rPr lang="nl-NL" dirty="0"/>
              <a:t>!</a:t>
            </a:r>
          </a:p>
        </p:txBody>
      </p:sp>
      <p:sp>
        <p:nvSpPr>
          <p:cNvPr id="45088" name="TextBox 30"/>
          <p:cNvSpPr txBox="1">
            <a:spLocks noChangeArrowheads="1"/>
          </p:cNvSpPr>
          <p:nvPr/>
        </p:nvSpPr>
        <p:spPr bwMode="auto">
          <a:xfrm>
            <a:off x="6210300" y="2609850"/>
            <a:ext cx="26479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/>
              <a:t>Single accepting set F, containing all states.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0492" y="1869745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98591" y="2884157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33" name="Curved Connector 8"/>
          <p:cNvCxnSpPr>
            <a:endCxn id="31" idx="0"/>
          </p:cNvCxnSpPr>
          <p:nvPr/>
        </p:nvCxnSpPr>
        <p:spPr>
          <a:xfrm rot="10800000">
            <a:off x="1012125" y="1869745"/>
            <a:ext cx="351631" cy="296862"/>
          </a:xfrm>
          <a:prstGeom prst="curvedConnector4">
            <a:avLst>
              <a:gd name="adj1" fmla="val -103386"/>
              <a:gd name="adj2" fmla="val 247593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2"/>
            <a:endCxn id="32" idx="0"/>
          </p:cNvCxnSpPr>
          <p:nvPr/>
        </p:nvCxnSpPr>
        <p:spPr>
          <a:xfrm>
            <a:off x="1012124" y="2463470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8"/>
          <p:cNvCxnSpPr>
            <a:endCxn id="32" idx="2"/>
          </p:cNvCxnSpPr>
          <p:nvPr/>
        </p:nvCxnSpPr>
        <p:spPr>
          <a:xfrm rot="10800000" flipV="1">
            <a:off x="1027205" y="3181020"/>
            <a:ext cx="328613" cy="296862"/>
          </a:xfrm>
          <a:prstGeom prst="curvedConnector4">
            <a:avLst>
              <a:gd name="adj1" fmla="val -110144"/>
              <a:gd name="adj2" fmla="val 247594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74745" y="1814185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9242" y="1985632"/>
            <a:ext cx="1582484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>
                <a:cs typeface="Arial" pitchFamily="34" charset="0"/>
              </a:rPr>
              <a:t>{ isOdd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 }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13042" y="2633332"/>
            <a:ext cx="227658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nl-NL" dirty="0">
                <a:cs typeface="Arial" pitchFamily="34" charset="0"/>
              </a:rPr>
              <a:t>{ isOdd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, 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&gt;0 }</a:t>
            </a:r>
          </a:p>
        </p:txBody>
      </p:sp>
      <p:cxnSp>
        <p:nvCxnSpPr>
          <p:cNvPr id="39" name="Straight Connector 38"/>
          <p:cNvCxnSpPr>
            <a:stCxn id="37" idx="1"/>
          </p:cNvCxnSpPr>
          <p:nvPr/>
        </p:nvCxnSpPr>
        <p:spPr>
          <a:xfrm flipH="1">
            <a:off x="1193892" y="2216465"/>
            <a:ext cx="895350" cy="9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8" idx="1"/>
          </p:cNvCxnSpPr>
          <p:nvPr/>
        </p:nvCxnSpPr>
        <p:spPr>
          <a:xfrm flipH="1">
            <a:off x="1289142" y="2864165"/>
            <a:ext cx="723900" cy="16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dirty="0">
                <a:cs typeface="Arial" charset="0"/>
              </a:rPr>
              <a:t>Finite State Automaton/Machine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"/>
          </p:nvPr>
        </p:nvSpPr>
        <p:spPr>
          <a:xfrm>
            <a:off x="2133600" y="1181100"/>
            <a:ext cx="7010400" cy="4667250"/>
          </a:xfrm>
        </p:spPr>
        <p:txBody>
          <a:bodyPr/>
          <a:lstStyle/>
          <a:p>
            <a:r>
              <a:rPr lang="en-US" dirty="0"/>
              <a:t>Abstraction of a real program</a:t>
            </a:r>
          </a:p>
          <a:p>
            <a:r>
              <a:rPr lang="en-US" dirty="0"/>
              <a:t>Choices</a:t>
            </a:r>
          </a:p>
          <a:p>
            <a:pPr lvl="1"/>
            <a:r>
              <a:rPr lang="en-US" dirty="0"/>
              <a:t>What information do we want to put in the states?</a:t>
            </a:r>
          </a:p>
          <a:p>
            <a:pPr lvl="1"/>
            <a:r>
              <a:rPr lang="en-US" dirty="0"/>
              <a:t>In the arrows?</a:t>
            </a:r>
          </a:p>
          <a:p>
            <a:r>
              <a:rPr lang="en-US" dirty="0"/>
              <a:t>How to model execution? </a:t>
            </a:r>
            <a:r>
              <a:rPr lang="en-US" dirty="0">
                <a:sym typeface="Wingdings"/>
              </a:rPr>
              <a:t> a</a:t>
            </a:r>
            <a:r>
              <a:rPr lang="en-US" dirty="0"/>
              <a:t> path through the FSA, staring at an initial state. </a:t>
            </a:r>
          </a:p>
          <a:p>
            <a:pPr lvl="1"/>
            <a:r>
              <a:rPr lang="en-US" dirty="0"/>
              <a:t>Does it have to be finite?</a:t>
            </a:r>
          </a:p>
          <a:p>
            <a:pPr lvl="1"/>
            <a:r>
              <a:rPr lang="en-US" dirty="0"/>
              <a:t>Do we need a concept of “acceptance” ? </a:t>
            </a:r>
          </a:p>
          <a:p>
            <a:r>
              <a:rPr lang="en-US" dirty="0"/>
              <a:t>These choices influence what you can express, and how you can verify properties over executions.</a:t>
            </a:r>
          </a:p>
          <a:p>
            <a:pPr lvl="1"/>
            <a:endParaRPr lang="en-US" dirty="0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B2A3D3-BCAD-47B6-95A6-49242F76242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4850" y="234156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2949" y="335597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9" name="Curved Connector 8"/>
          <p:cNvCxnSpPr>
            <a:endCxn id="6" idx="0"/>
          </p:cNvCxnSpPr>
          <p:nvPr/>
        </p:nvCxnSpPr>
        <p:spPr>
          <a:xfrm rot="10800000">
            <a:off x="1056483" y="2341563"/>
            <a:ext cx="351631" cy="296862"/>
          </a:xfrm>
          <a:prstGeom prst="curvedConnector4">
            <a:avLst>
              <a:gd name="adj1" fmla="val -103386"/>
              <a:gd name="adj2" fmla="val 247593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056482" y="2935288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8"/>
          <p:cNvCxnSpPr>
            <a:endCxn id="7" idx="2"/>
          </p:cNvCxnSpPr>
          <p:nvPr/>
        </p:nvCxnSpPr>
        <p:spPr>
          <a:xfrm rot="10800000" flipV="1">
            <a:off x="1071563" y="3652838"/>
            <a:ext cx="328613" cy="296862"/>
          </a:xfrm>
          <a:prstGeom prst="curvedConnector4">
            <a:avLst>
              <a:gd name="adj1" fmla="val -110144"/>
              <a:gd name="adj2" fmla="val 247594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103" y="228600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Computing intersection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nl-NL" dirty="0">
                <a:cs typeface="Arial" charset="0"/>
              </a:rPr>
              <a:t>Rather than directly checking:</a:t>
            </a:r>
            <a:br>
              <a:rPr lang="nl-NL" dirty="0">
                <a:cs typeface="Arial" charset="0"/>
              </a:rPr>
            </a:br>
            <a:br>
              <a:rPr lang="nl-NL" dirty="0">
                <a:cs typeface="Arial" charset="0"/>
              </a:rPr>
            </a:br>
            <a:r>
              <a:rPr lang="nl-NL" dirty="0">
                <a:cs typeface="Arial" charset="0"/>
              </a:rPr>
              <a:t>	L(</a:t>
            </a:r>
            <a:r>
              <a:rPr lang="nl-NL" i="1" dirty="0">
                <a:cs typeface="Arial" charset="0"/>
              </a:rPr>
              <a:t>B</a:t>
            </a:r>
            <a:r>
              <a:rPr lang="nl-NL" baseline="-25000" dirty="0">
                <a:cs typeface="Arial" charset="0"/>
              </a:rPr>
              <a:t>M</a:t>
            </a:r>
            <a:r>
              <a:rPr lang="nl-NL" dirty="0">
                <a:cs typeface="Arial" charset="0"/>
              </a:rPr>
              <a:t>)  </a:t>
            </a:r>
            <a:r>
              <a:rPr lang="nl-NL" dirty="0">
                <a:cs typeface="Arial" charset="0"/>
                <a:sym typeface="Symbol" pitchFamily="18" charset="2"/>
              </a:rPr>
              <a:t>  L(</a:t>
            </a:r>
            <a:r>
              <a:rPr lang="nl-NL" i="1" dirty="0">
                <a:cs typeface="Arial" charset="0"/>
                <a:sym typeface="Symbol" pitchFamily="18" charset="2"/>
              </a:rPr>
              <a:t>B</a:t>
            </a:r>
            <a:r>
              <a:rPr lang="nl-NL" baseline="-25000" dirty="0">
                <a:cs typeface="Arial" charset="0"/>
                <a:sym typeface="Symbol" pitchFamily="18" charset="2"/>
              </a:rPr>
              <a:t></a:t>
            </a:r>
            <a:r>
              <a:rPr lang="nl-NL" dirty="0">
                <a:cs typeface="Arial" charset="0"/>
                <a:sym typeface="Symbol" pitchFamily="18" charset="2"/>
              </a:rPr>
              <a:t>)  =   </a:t>
            </a:r>
            <a:br>
              <a:rPr lang="nl-NL" dirty="0">
                <a:cs typeface="Arial" charset="0"/>
                <a:sym typeface="Symbol" pitchFamily="18" charset="2"/>
              </a:rPr>
            </a:b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We check:</a:t>
            </a:r>
            <a:br>
              <a:rPr lang="nl-NL" dirty="0">
                <a:cs typeface="Arial" charset="0"/>
                <a:sym typeface="Symbol" pitchFamily="18" charset="2"/>
              </a:rPr>
            </a:br>
            <a:br>
              <a:rPr lang="nl-NL" dirty="0">
                <a:cs typeface="Arial" charset="0"/>
                <a:sym typeface="Symbol" pitchFamily="18" charset="2"/>
              </a:rPr>
            </a:br>
            <a:r>
              <a:rPr lang="nl-NL" dirty="0">
                <a:cs typeface="Arial" charset="0"/>
                <a:sym typeface="Symbol" pitchFamily="18" charset="2"/>
              </a:rPr>
              <a:t>	</a:t>
            </a:r>
            <a:r>
              <a:rPr lang="nl-NL" dirty="0">
                <a:cs typeface="Arial" charset="0"/>
              </a:rPr>
              <a:t>L(</a:t>
            </a:r>
            <a:r>
              <a:rPr lang="nl-NL" i="1" dirty="0">
                <a:cs typeface="Arial" charset="0"/>
              </a:rPr>
              <a:t>B</a:t>
            </a:r>
            <a:r>
              <a:rPr lang="nl-NL" baseline="-25000" dirty="0">
                <a:cs typeface="Arial" charset="0"/>
              </a:rPr>
              <a:t>M</a:t>
            </a:r>
            <a:r>
              <a:rPr lang="nl-NL" dirty="0">
                <a:cs typeface="Arial" charset="0"/>
              </a:rPr>
              <a:t>  </a:t>
            </a:r>
            <a:r>
              <a:rPr lang="nl-NL" dirty="0">
                <a:cs typeface="Arial" charset="0"/>
                <a:sym typeface="Symbol" pitchFamily="18" charset="2"/>
              </a:rPr>
              <a:t>  </a:t>
            </a:r>
            <a:r>
              <a:rPr lang="nl-NL" i="1" dirty="0">
                <a:cs typeface="Arial" charset="0"/>
                <a:sym typeface="Symbol" pitchFamily="18" charset="2"/>
              </a:rPr>
              <a:t>B</a:t>
            </a:r>
            <a:r>
              <a:rPr lang="nl-NL" baseline="-25000" dirty="0">
                <a:cs typeface="Arial" charset="0"/>
                <a:sym typeface="Symbol" pitchFamily="18" charset="2"/>
              </a:rPr>
              <a:t></a:t>
            </a:r>
            <a:r>
              <a:rPr lang="nl-NL" dirty="0">
                <a:cs typeface="Arial" charset="0"/>
                <a:sym typeface="Symbol" pitchFamily="18" charset="2"/>
              </a:rPr>
              <a:t>)  =   </a:t>
            </a:r>
          </a:p>
          <a:p>
            <a:pPr eaLnBrk="1" hangingPunct="1"/>
            <a:endParaRPr lang="nl-NL" dirty="0">
              <a:cs typeface="Arial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7363" y="1376363"/>
            <a:ext cx="3265487" cy="6461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1800" i="1" dirty="0"/>
              <a:t>The Buchi version of Kripke M </a:t>
            </a:r>
            <a:r>
              <a:rPr lang="nl-NL" sz="1800" dirty="0">
                <a:sym typeface="Wingdings" pitchFamily="2" charset="2"/>
              </a:rPr>
              <a:t></a:t>
            </a:r>
            <a:endParaRPr lang="nl-NL" sz="1800" dirty="0"/>
          </a:p>
        </p:txBody>
      </p:sp>
      <p:sp>
        <p:nvSpPr>
          <p:cNvPr id="6" name="Freeform 5"/>
          <p:cNvSpPr/>
          <p:nvPr/>
        </p:nvSpPr>
        <p:spPr>
          <a:xfrm>
            <a:off x="1708150" y="1770063"/>
            <a:ext cx="3778250" cy="390525"/>
          </a:xfrm>
          <a:custGeom>
            <a:avLst/>
            <a:gdLst>
              <a:gd name="connsiteX0" fmla="*/ 4255477 w 4255477"/>
              <a:gd name="connsiteY0" fmla="*/ 98808 h 390211"/>
              <a:gd name="connsiteX1" fmla="*/ 708409 w 4255477"/>
              <a:gd name="connsiteY1" fmla="*/ 48567 h 390211"/>
              <a:gd name="connsiteX2" fmla="*/ 5024 w 4255477"/>
              <a:gd name="connsiteY2" fmla="*/ 390211 h 39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5477" h="390211">
                <a:moveTo>
                  <a:pt x="4255477" y="98808"/>
                </a:moveTo>
                <a:cubicBezTo>
                  <a:pt x="2836147" y="49404"/>
                  <a:pt x="1416818" y="0"/>
                  <a:pt x="708409" y="48567"/>
                </a:cubicBezTo>
                <a:cubicBezTo>
                  <a:pt x="0" y="97134"/>
                  <a:pt x="2512" y="243672"/>
                  <a:pt x="5024" y="39021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7" name="TextBox 6"/>
          <p:cNvSpPr txBox="1"/>
          <p:nvPr/>
        </p:nvSpPr>
        <p:spPr>
          <a:xfrm>
            <a:off x="1487488" y="4813300"/>
            <a:ext cx="666115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2000" i="1" dirty="0">
                <a:latin typeface="Times New Roman" pitchFamily="18" charset="0"/>
                <a:cs typeface="Times New Roman" pitchFamily="18" charset="0"/>
                <a:sym typeface="Symbol"/>
              </a:rPr>
              <a:t>We already discuss this! Execution over such an intersection is also called a “lock-step” execution.</a:t>
            </a:r>
            <a:endParaRPr lang="nl-NL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902619" y="4475956"/>
            <a:ext cx="644525" cy="11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ijdelijke aanduiding voor dia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A10EB-06F6-47E5-A566-5EC4A4CAA3D9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el 3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r>
              <a:rPr lang="en-US"/>
              <a:t>Intersection</a:t>
            </a:r>
          </a:p>
        </p:txBody>
      </p:sp>
      <p:sp>
        <p:nvSpPr>
          <p:cNvPr id="47107" name="Tijdelijke aanduiding voor inhoud 4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buchi</a:t>
            </a:r>
            <a:r>
              <a:rPr lang="en-US" dirty="0"/>
              <a:t> automata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i="1" dirty="0"/>
              <a:t>over the same alphabet</a:t>
            </a:r>
          </a:p>
          <a:p>
            <a:pPr lvl="1"/>
            <a:r>
              <a:rPr lang="en-US" dirty="0"/>
              <a:t>The set of states are respectively </a:t>
            </a:r>
            <a:r>
              <a:rPr lang="en-US" dirty="0">
                <a:sym typeface="Symbol" pitchFamily="18" charset="2"/>
              </a:rPr>
              <a:t>S</a:t>
            </a:r>
            <a:r>
              <a:rPr lang="en-US" i="1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 and S</a:t>
            </a:r>
            <a:r>
              <a:rPr lang="en-US" i="1" baseline="-25000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. </a:t>
            </a:r>
            <a:endParaRPr lang="en-US" dirty="0"/>
          </a:p>
          <a:p>
            <a:pPr lvl="1"/>
            <a:r>
              <a:rPr lang="en-US" dirty="0"/>
              <a:t>starting at respectively </a:t>
            </a:r>
            <a:r>
              <a:rPr lang="en-US" i="1" dirty="0"/>
              <a:t>s0</a:t>
            </a:r>
            <a:r>
              <a:rPr lang="en-US" i="1" baseline="-25000" dirty="0">
                <a:sym typeface="Symbol" pitchFamily="18" charset="2"/>
              </a:rPr>
              <a:t>A</a:t>
            </a:r>
            <a:r>
              <a:rPr lang="en-US" dirty="0"/>
              <a:t> and </a:t>
            </a:r>
            <a:r>
              <a:rPr lang="en-US" i="1" dirty="0"/>
              <a:t>s0</a:t>
            </a:r>
            <a:r>
              <a:rPr lang="en-US" i="1" baseline="-25000" dirty="0">
                <a:sym typeface="Symbol" pitchFamily="18" charset="2"/>
              </a:rPr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Single accepting set, respectively </a:t>
            </a:r>
            <a:r>
              <a:rPr lang="en-US" i="1" dirty="0"/>
              <a:t>F</a:t>
            </a:r>
            <a:r>
              <a:rPr lang="en-US" i="1" baseline="-25000" dirty="0">
                <a:sym typeface="Symbol" pitchFamily="18" charset="2"/>
              </a:rPr>
              <a:t>A 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i="1" baseline="-25000" dirty="0">
                <a:sym typeface="Symbol" pitchFamily="18" charset="2"/>
              </a:rPr>
              <a:t>B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F</a:t>
            </a:r>
            <a:r>
              <a:rPr lang="en-US" i="1" baseline="-25000" dirty="0">
                <a:sym typeface="Symbol" pitchFamily="18" charset="2"/>
              </a:rPr>
              <a:t>A  </a:t>
            </a:r>
            <a:r>
              <a:rPr lang="en-US" dirty="0"/>
              <a:t>is assumed to be </a:t>
            </a:r>
            <a:r>
              <a:rPr lang="en-US" dirty="0">
                <a:sym typeface="Symbol" pitchFamily="18" charset="2"/>
              </a:rPr>
              <a:t>S</a:t>
            </a:r>
            <a:r>
              <a:rPr lang="en-US" i="1" baseline="-25000" dirty="0">
                <a:sym typeface="Symbol" pitchFamily="18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 B can be thought as defining lock-step execution of both:</a:t>
            </a:r>
          </a:p>
          <a:p>
            <a:pPr lvl="1"/>
            <a:r>
              <a:rPr lang="en-US" dirty="0">
                <a:sym typeface="Symbol" pitchFamily="18" charset="2"/>
              </a:rPr>
              <a:t>The states : S</a:t>
            </a:r>
            <a:r>
              <a:rPr lang="en-US" i="1" baseline="-25000" dirty="0">
                <a:sym typeface="Symbol" pitchFamily="18" charset="2"/>
              </a:rPr>
              <a:t>A</a:t>
            </a:r>
            <a:r>
              <a:rPr lang="en-US" dirty="0">
                <a:sym typeface="Symbol" pitchFamily="18" charset="2"/>
              </a:rPr>
              <a:t>   S</a:t>
            </a:r>
            <a:r>
              <a:rPr lang="en-US" i="1" baseline="-25000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, starting at (</a:t>
            </a:r>
            <a:r>
              <a:rPr lang="en-US" i="1" dirty="0"/>
              <a:t>s0</a:t>
            </a:r>
            <a:r>
              <a:rPr lang="en-US" i="1" baseline="-25000" dirty="0">
                <a:sym typeface="Symbol" pitchFamily="18" charset="2"/>
              </a:rPr>
              <a:t>A</a:t>
            </a:r>
            <a:r>
              <a:rPr lang="en-US" dirty="0"/>
              <a:t>,</a:t>
            </a:r>
            <a:r>
              <a:rPr lang="en-US" i="1" dirty="0"/>
              <a:t>s0</a:t>
            </a:r>
            <a:r>
              <a:rPr lang="en-US" i="1" baseline="-25000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/>
            <a:r>
              <a:rPr lang="en-US" dirty="0">
                <a:sym typeface="Symbol" pitchFamily="18" charset="2"/>
              </a:rPr>
              <a:t>Can make a transition only if A and B can </a:t>
            </a:r>
            <a:r>
              <a:rPr lang="en-US" i="1" dirty="0">
                <a:sym typeface="Symbol" pitchFamily="18" charset="2"/>
              </a:rPr>
              <a:t>both</a:t>
            </a:r>
            <a:r>
              <a:rPr lang="en-US" dirty="0">
                <a:sym typeface="Symbol" pitchFamily="18" charset="2"/>
              </a:rPr>
              <a:t> make the corresponding transition.</a:t>
            </a:r>
          </a:p>
          <a:p>
            <a:pPr lvl="1"/>
            <a:r>
              <a:rPr lang="en-US" dirty="0">
                <a:sym typeface="Symbol" pitchFamily="18" charset="2"/>
              </a:rPr>
              <a:t>A single acceptance set F; (</a:t>
            </a:r>
            <a:r>
              <a:rPr lang="en-US" i="1" dirty="0" err="1">
                <a:sym typeface="Symbol" pitchFamily="18" charset="2"/>
              </a:rPr>
              <a:t>s,t</a:t>
            </a:r>
            <a:r>
              <a:rPr lang="en-US" dirty="0">
                <a:sym typeface="Symbol" pitchFamily="18" charset="2"/>
              </a:rPr>
              <a:t>) is accepting if </a:t>
            </a:r>
            <a:r>
              <a:rPr lang="en-US" i="1" dirty="0">
                <a:sym typeface="Symbol" pitchFamily="18" charset="2"/>
              </a:rPr>
              <a:t>t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/>
              <a:t>F</a:t>
            </a:r>
            <a:r>
              <a:rPr lang="en-US" i="1" baseline="-25000" dirty="0">
                <a:sym typeface="Symbol" pitchFamily="18" charset="2"/>
              </a:rPr>
              <a:t>B</a:t>
            </a:r>
            <a:r>
              <a:rPr lang="en-US" dirty="0"/>
              <a:t>. </a:t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60A31-AABD-4D52-BE76-520A29CF5D3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441325" y="274638"/>
            <a:ext cx="8245475" cy="819150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Constructing Intersection, example</a:t>
            </a:r>
          </a:p>
        </p:txBody>
      </p:sp>
      <p:sp>
        <p:nvSpPr>
          <p:cNvPr id="5" name="Oval 4"/>
          <p:cNvSpPr/>
          <p:nvPr/>
        </p:nvSpPr>
        <p:spPr>
          <a:xfrm>
            <a:off x="1457325" y="2703513"/>
            <a:ext cx="361950" cy="331787"/>
          </a:xfrm>
          <a:prstGeom prst="ellipse">
            <a:avLst/>
          </a:prstGeom>
          <a:ln w="7620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3046413" y="2705100"/>
            <a:ext cx="361950" cy="331788"/>
          </a:xfrm>
          <a:prstGeom prst="ellipse">
            <a:avLst/>
          </a:prstGeom>
          <a:ln w="7620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/>
              <a:t>1</a:t>
            </a:r>
          </a:p>
        </p:txBody>
      </p: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1819275" y="2868613"/>
            <a:ext cx="1227138" cy="158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658143" y="2370932"/>
            <a:ext cx="290513" cy="17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0"/>
            <a:endCxn id="5" idx="4"/>
          </p:cNvCxnSpPr>
          <p:nvPr/>
        </p:nvCxnSpPr>
        <p:spPr>
          <a:xfrm rot="16200000" flipH="1">
            <a:off x="1471613" y="2868613"/>
            <a:ext cx="331787" cy="1587"/>
          </a:xfrm>
          <a:prstGeom prst="curvedConnector5">
            <a:avLst>
              <a:gd name="adj1" fmla="val -68939"/>
              <a:gd name="adj2" fmla="val -38757002"/>
              <a:gd name="adj3" fmla="val 16893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4"/>
          <p:cNvCxnSpPr>
            <a:stCxn id="6" idx="0"/>
            <a:endCxn id="6" idx="4"/>
          </p:cNvCxnSpPr>
          <p:nvPr/>
        </p:nvCxnSpPr>
        <p:spPr>
          <a:xfrm rot="16200000" flipH="1">
            <a:off x="3060700" y="2870200"/>
            <a:ext cx="331788" cy="1588"/>
          </a:xfrm>
          <a:prstGeom prst="curvedConnector5">
            <a:avLst>
              <a:gd name="adj1" fmla="val -68939"/>
              <a:gd name="adj2" fmla="val 40971801"/>
              <a:gd name="adj3" fmla="val 16893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137" name="TextBox 21"/>
          <p:cNvSpPr txBox="1">
            <a:spLocks noChangeArrowheads="1"/>
          </p:cNvSpPr>
          <p:nvPr/>
        </p:nvSpPr>
        <p:spPr bwMode="auto">
          <a:xfrm>
            <a:off x="250825" y="2652713"/>
            <a:ext cx="787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/>
              <a:t>{ </a:t>
            </a:r>
            <a:r>
              <a:rPr lang="nl-NL" i="1"/>
              <a:t>p</a:t>
            </a:r>
            <a:r>
              <a:rPr lang="nl-NL"/>
              <a:t> }</a:t>
            </a:r>
          </a:p>
        </p:txBody>
      </p:sp>
      <p:sp>
        <p:nvSpPr>
          <p:cNvPr id="48138" name="TextBox 22"/>
          <p:cNvSpPr txBox="1">
            <a:spLocks noChangeArrowheads="1"/>
          </p:cNvSpPr>
          <p:nvPr/>
        </p:nvSpPr>
        <p:spPr bwMode="auto">
          <a:xfrm>
            <a:off x="2020888" y="2916238"/>
            <a:ext cx="7874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/>
              <a:t>{ </a:t>
            </a:r>
            <a:r>
              <a:rPr lang="nl-NL" i="1"/>
              <a:t>p</a:t>
            </a:r>
            <a:r>
              <a:rPr lang="nl-NL"/>
              <a:t> }</a:t>
            </a:r>
          </a:p>
        </p:txBody>
      </p:sp>
      <p:sp>
        <p:nvSpPr>
          <p:cNvPr id="48139" name="TextBox 23"/>
          <p:cNvSpPr txBox="1">
            <a:spLocks noChangeArrowheads="1"/>
          </p:cNvSpPr>
          <p:nvPr/>
        </p:nvSpPr>
        <p:spPr bwMode="auto">
          <a:xfrm>
            <a:off x="3832225" y="2595563"/>
            <a:ext cx="10175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/>
              <a:t>{ </a:t>
            </a:r>
            <a:r>
              <a:rPr lang="nl-NL" i="1"/>
              <a:t>p,q</a:t>
            </a:r>
            <a:r>
              <a:rPr lang="nl-NL"/>
              <a:t> 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46725" y="1216025"/>
            <a:ext cx="2139950" cy="708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sz="2000" i="1" dirty="0">
                <a:cs typeface="Arial" pitchFamily="34" charset="0"/>
              </a:rPr>
              <a:t>p</a:t>
            </a:r>
            <a:r>
              <a:rPr lang="nl-NL" sz="2000" dirty="0">
                <a:cs typeface="Arial" pitchFamily="34" charset="0"/>
              </a:rPr>
              <a:t> :  isOdd </a:t>
            </a:r>
            <a:r>
              <a:rPr lang="nl-NL" sz="2000" i="1" dirty="0">
                <a:cs typeface="Arial" pitchFamily="34" charset="0"/>
              </a:rPr>
              <a:t>x</a:t>
            </a:r>
            <a:br>
              <a:rPr lang="nl-NL" sz="2000" dirty="0">
                <a:cs typeface="Arial" pitchFamily="34" charset="0"/>
              </a:rPr>
            </a:br>
            <a:r>
              <a:rPr lang="nl-NL" sz="2000" i="1" dirty="0">
                <a:cs typeface="Arial" pitchFamily="34" charset="0"/>
              </a:rPr>
              <a:t>q</a:t>
            </a:r>
            <a:r>
              <a:rPr lang="nl-NL" sz="2000" dirty="0">
                <a:cs typeface="Arial" pitchFamily="34" charset="0"/>
              </a:rPr>
              <a:t> :  </a:t>
            </a:r>
            <a:r>
              <a:rPr lang="nl-NL" sz="2000" i="1" dirty="0">
                <a:cs typeface="Arial" pitchFamily="34" charset="0"/>
              </a:rPr>
              <a:t>x</a:t>
            </a:r>
            <a:r>
              <a:rPr lang="nl-NL" sz="2000" dirty="0">
                <a:cs typeface="Arial" pitchFamily="34" charset="0"/>
              </a:rPr>
              <a:t>&gt;0</a:t>
            </a:r>
          </a:p>
        </p:txBody>
      </p:sp>
      <p:sp>
        <p:nvSpPr>
          <p:cNvPr id="48141" name="TextBox 25"/>
          <p:cNvSpPr txBox="1">
            <a:spLocks noChangeArrowheads="1"/>
          </p:cNvSpPr>
          <p:nvPr/>
        </p:nvSpPr>
        <p:spPr bwMode="auto">
          <a:xfrm>
            <a:off x="241300" y="1406525"/>
            <a:ext cx="7761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3200" i="1" dirty="0">
                <a:solidFill>
                  <a:srgbClr val="C00000"/>
                </a:solidFill>
              </a:rPr>
              <a:t>B</a:t>
            </a:r>
            <a:r>
              <a:rPr lang="nl-NL" sz="3200" i="1" baseline="-25000" dirty="0">
                <a:solidFill>
                  <a:srgbClr val="C00000"/>
                </a:solidFill>
              </a:rPr>
              <a:t>M</a:t>
            </a:r>
            <a:r>
              <a:rPr lang="nl-NL" sz="32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27" name="Freeform 26"/>
          <p:cNvSpPr/>
          <p:nvPr/>
        </p:nvSpPr>
        <p:spPr>
          <a:xfrm>
            <a:off x="2341563" y="1339850"/>
            <a:ext cx="3135312" cy="931863"/>
          </a:xfrm>
          <a:custGeom>
            <a:avLst/>
            <a:gdLst>
              <a:gd name="connsiteX0" fmla="*/ 2612572 w 2612572"/>
              <a:gd name="connsiteY0" fmla="*/ 227763 h 931147"/>
              <a:gd name="connsiteX1" fmla="*/ 653143 w 2612572"/>
              <a:gd name="connsiteY1" fmla="*/ 117231 h 931147"/>
              <a:gd name="connsiteX2" fmla="*/ 0 w 2612572"/>
              <a:gd name="connsiteY2" fmla="*/ 931147 h 93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2572" h="931147">
                <a:moveTo>
                  <a:pt x="2612572" y="227763"/>
                </a:moveTo>
                <a:cubicBezTo>
                  <a:pt x="1850572" y="113881"/>
                  <a:pt x="1088572" y="0"/>
                  <a:pt x="653143" y="117231"/>
                </a:cubicBezTo>
                <a:cubicBezTo>
                  <a:pt x="217714" y="234462"/>
                  <a:pt x="108857" y="582804"/>
                  <a:pt x="0" y="931147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48143" name="TextBox 27"/>
          <p:cNvSpPr txBox="1">
            <a:spLocks noChangeArrowheads="1"/>
          </p:cNvSpPr>
          <p:nvPr/>
        </p:nvSpPr>
        <p:spPr bwMode="auto">
          <a:xfrm>
            <a:off x="271463" y="3759200"/>
            <a:ext cx="11881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3200" i="1" dirty="0">
                <a:solidFill>
                  <a:srgbClr val="C00000"/>
                </a:solidFill>
                <a:sym typeface="Symbol" pitchFamily="18" charset="2"/>
              </a:rPr>
              <a:t>B</a:t>
            </a:r>
            <a:r>
              <a:rPr lang="nl-NL" sz="3200" baseline="-25000" dirty="0">
                <a:solidFill>
                  <a:srgbClr val="C00000"/>
                </a:solidFill>
                <a:sym typeface="Symbol" pitchFamily="18" charset="2"/>
              </a:rPr>
              <a:t>&lt;&gt;</a:t>
            </a:r>
            <a:r>
              <a:rPr lang="nl-NL" sz="3200" i="1" baseline="-25000" dirty="0">
                <a:solidFill>
                  <a:srgbClr val="C00000"/>
                </a:solidFill>
                <a:sym typeface="Symbol" pitchFamily="18" charset="2"/>
              </a:rPr>
              <a:t>q</a:t>
            </a:r>
            <a:r>
              <a:rPr lang="nl-NL" sz="3200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29" name="Oval 28"/>
          <p:cNvSpPr/>
          <p:nvPr/>
        </p:nvSpPr>
        <p:spPr>
          <a:xfrm>
            <a:off x="1911350" y="4591050"/>
            <a:ext cx="361950" cy="331788"/>
          </a:xfrm>
          <a:prstGeom prst="ellipse">
            <a:avLst/>
          </a:prstGeom>
          <a:ln w="76200" cmpd="dbl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/>
              <a:t>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2111375" y="4259263"/>
            <a:ext cx="292100" cy="171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14"/>
          <p:cNvCxnSpPr>
            <a:stCxn id="29" idx="0"/>
            <a:endCxn id="29" idx="4"/>
          </p:cNvCxnSpPr>
          <p:nvPr/>
        </p:nvCxnSpPr>
        <p:spPr>
          <a:xfrm rot="16200000" flipH="1">
            <a:off x="1925638" y="4757738"/>
            <a:ext cx="331787" cy="1587"/>
          </a:xfrm>
          <a:prstGeom prst="curvedConnector5">
            <a:avLst>
              <a:gd name="adj1" fmla="val -68939"/>
              <a:gd name="adj2" fmla="val -38757002"/>
              <a:gd name="adj3" fmla="val 16893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147" name="TextBox 34"/>
          <p:cNvSpPr txBox="1">
            <a:spLocks noChangeArrowheads="1"/>
          </p:cNvSpPr>
          <p:nvPr/>
        </p:nvSpPr>
        <p:spPr bwMode="auto">
          <a:xfrm>
            <a:off x="928688" y="4572000"/>
            <a:ext cx="55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i="1">
                <a:sym typeface="Symbol" pitchFamily="18" charset="2"/>
              </a:rPr>
              <a:t>q</a:t>
            </a:r>
            <a:r>
              <a:rPr lang="nl-NL">
                <a:sym typeface="Symbol" pitchFamily="18" charset="2"/>
              </a:rPr>
              <a:t></a:t>
            </a:r>
            <a:endParaRPr lang="nl-NL"/>
          </a:p>
        </p:txBody>
      </p:sp>
      <p:sp>
        <p:nvSpPr>
          <p:cNvPr id="30" name="Tijdelijke aanduiding voor dianumm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7A022-19C8-41D1-B0F2-D934B4120FE6}" type="slidenum">
              <a:rPr lang="en-US"/>
              <a:pPr>
                <a:defRPr/>
              </a:pPr>
              <a:t>42</a:t>
            </a:fld>
            <a:endParaRPr lang="en-US"/>
          </a:p>
        </p:txBody>
      </p:sp>
      <p:grpSp>
        <p:nvGrpSpPr>
          <p:cNvPr id="4" name="Groep 30"/>
          <p:cNvGrpSpPr>
            <a:grpSpLocks/>
          </p:cNvGrpSpPr>
          <p:nvPr/>
        </p:nvGrpSpPr>
        <p:grpSpPr bwMode="auto">
          <a:xfrm>
            <a:off x="3683000" y="3575050"/>
            <a:ext cx="5033963" cy="2630488"/>
            <a:chOff x="3683000" y="3575050"/>
            <a:chExt cx="5033963" cy="2630488"/>
          </a:xfrm>
        </p:grpSpPr>
        <p:sp>
          <p:nvSpPr>
            <p:cNvPr id="38" name="Oval 37"/>
            <p:cNvSpPr/>
            <p:nvPr/>
          </p:nvSpPr>
          <p:spPr>
            <a:xfrm>
              <a:off x="5029200" y="5029200"/>
              <a:ext cx="1365250" cy="490538"/>
            </a:xfrm>
            <a:prstGeom prst="ellipse">
              <a:avLst/>
            </a:prstGeom>
            <a:ln w="7620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dirty="0"/>
                <a:t>(0,a)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16200000" flipV="1">
              <a:off x="5536407" y="5961856"/>
              <a:ext cx="477838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urved Connector 14"/>
            <p:cNvCxnSpPr>
              <a:stCxn id="38" idx="1"/>
              <a:endCxn id="38" idx="3"/>
            </p:cNvCxnSpPr>
            <p:nvPr/>
          </p:nvCxnSpPr>
          <p:spPr>
            <a:xfrm rot="16200000" flipH="1">
              <a:off x="5055394" y="5274469"/>
              <a:ext cx="346075" cy="1587"/>
            </a:xfrm>
            <a:prstGeom prst="curvedConnector5">
              <a:avLst>
                <a:gd name="adj1" fmla="val -65997"/>
                <a:gd name="adj2" fmla="val -46023818"/>
                <a:gd name="adj3" fmla="val 165997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153" name="TextBox 40"/>
            <p:cNvSpPr txBox="1">
              <a:spLocks noChangeArrowheads="1"/>
            </p:cNvSpPr>
            <p:nvPr/>
          </p:nvSpPr>
          <p:spPr bwMode="auto">
            <a:xfrm>
              <a:off x="4243388" y="5688013"/>
              <a:ext cx="7810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/>
                <a:t>{ </a:t>
              </a:r>
              <a:r>
                <a:rPr lang="nl-NL" i="1"/>
                <a:t>p</a:t>
              </a:r>
              <a:r>
                <a:rPr lang="nl-NL"/>
                <a:t> }</a:t>
              </a:r>
            </a:p>
          </p:txBody>
        </p:sp>
        <p:sp>
          <p:nvSpPr>
            <p:cNvPr id="48154" name="TextBox 41"/>
            <p:cNvSpPr txBox="1">
              <a:spLocks noChangeArrowheads="1"/>
            </p:cNvSpPr>
            <p:nvPr/>
          </p:nvSpPr>
          <p:spPr bwMode="auto">
            <a:xfrm>
              <a:off x="5049838" y="3657600"/>
              <a:ext cx="199605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 sz="2800" i="1" dirty="0"/>
                <a:t>B</a:t>
              </a:r>
              <a:r>
                <a:rPr lang="nl-NL" sz="2800" i="1" baseline="-25000" dirty="0"/>
                <a:t>M</a:t>
              </a:r>
              <a:r>
                <a:rPr lang="nl-NL" sz="2800" dirty="0"/>
                <a:t> </a:t>
              </a:r>
              <a:r>
                <a:rPr lang="nl-NL" sz="2800" dirty="0">
                  <a:sym typeface="Symbol" pitchFamily="18" charset="2"/>
                </a:rPr>
                <a:t> </a:t>
              </a:r>
              <a:r>
                <a:rPr lang="nl-NL" sz="2800" i="1" dirty="0">
                  <a:sym typeface="Symbol" pitchFamily="18" charset="2"/>
                </a:rPr>
                <a:t>B</a:t>
              </a:r>
              <a:r>
                <a:rPr lang="nl-NL" sz="2800" baseline="-25000" dirty="0">
                  <a:sym typeface="Symbol" pitchFamily="18" charset="2"/>
                </a:rPr>
                <a:t>&lt;&gt;q </a:t>
              </a:r>
              <a:r>
                <a:rPr lang="nl-NL" sz="2800" dirty="0">
                  <a:sym typeface="Symbol" pitchFamily="18" charset="2"/>
                </a:rPr>
                <a:t>:</a:t>
              </a:r>
              <a:endParaRPr lang="nl-NL" sz="2800" baseline="-25000" dirty="0"/>
            </a:p>
          </p:txBody>
        </p:sp>
        <p:sp>
          <p:nvSpPr>
            <p:cNvPr id="43" name="Right Arrow 42"/>
            <p:cNvSpPr/>
            <p:nvPr/>
          </p:nvSpPr>
          <p:spPr>
            <a:xfrm>
              <a:off x="3683000" y="3575050"/>
              <a:ext cx="1296988" cy="79375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  <p:sp>
          <p:nvSpPr>
            <p:cNvPr id="2" name="Oval 37"/>
            <p:cNvSpPr/>
            <p:nvPr/>
          </p:nvSpPr>
          <p:spPr>
            <a:xfrm>
              <a:off x="7348538" y="4999038"/>
              <a:ext cx="1368425" cy="487362"/>
            </a:xfrm>
            <a:prstGeom prst="ellipse">
              <a:avLst/>
            </a:prstGeom>
            <a:ln w="76200" cmpd="dbl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dirty="0"/>
                <a:t>(1,a)</a:t>
              </a:r>
            </a:p>
          </p:txBody>
        </p:sp>
        <p:cxnSp>
          <p:nvCxnSpPr>
            <p:cNvPr id="3" name="Straight Arrow Connector 7"/>
            <p:cNvCxnSpPr>
              <a:stCxn id="38" idx="6"/>
              <a:endCxn id="2" idx="2"/>
            </p:cNvCxnSpPr>
            <p:nvPr/>
          </p:nvCxnSpPr>
          <p:spPr>
            <a:xfrm flipV="1">
              <a:off x="6394450" y="5243513"/>
              <a:ext cx="954088" cy="3016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158" name="TextBox 40"/>
            <p:cNvSpPr txBox="1">
              <a:spLocks noChangeArrowheads="1"/>
            </p:cNvSpPr>
            <p:nvPr/>
          </p:nvSpPr>
          <p:spPr bwMode="auto">
            <a:xfrm>
              <a:off x="6535738" y="5268913"/>
              <a:ext cx="7810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l-NL"/>
                <a:t>{ </a:t>
              </a:r>
              <a:r>
                <a:rPr lang="nl-NL" i="1"/>
                <a:t>p</a:t>
              </a:r>
              <a:r>
                <a:rPr lang="nl-NL"/>
                <a:t> 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Verification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1488" y="1219200"/>
            <a:ext cx="7986712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Sufficient to have an algorithm to check if L(</a:t>
            </a:r>
            <a:r>
              <a:rPr lang="en-US" i="1">
                <a:cs typeface="Arial" charset="0"/>
              </a:rPr>
              <a:t>C</a:t>
            </a:r>
            <a:r>
              <a:rPr lang="en-US">
                <a:cs typeface="Arial" charset="0"/>
              </a:rPr>
              <a:t>) </a:t>
            </a:r>
            <a:r>
              <a:rPr lang="nl-NL">
                <a:cs typeface="Arial" charset="0"/>
                <a:sym typeface="Symbol" pitchFamily="18" charset="2"/>
              </a:rPr>
              <a:t>= , for the intersection-automaton </a:t>
            </a:r>
            <a:r>
              <a:rPr lang="nl-NL" i="1">
                <a:cs typeface="Arial" charset="0"/>
                <a:sym typeface="Symbol" pitchFamily="18" charset="2"/>
              </a:rPr>
              <a:t>C</a:t>
            </a:r>
            <a:r>
              <a:rPr lang="nl-NL">
                <a:cs typeface="Arial" charset="0"/>
                <a:sym typeface="Symbol" pitchFamily="18" charset="2"/>
              </a:rPr>
              <a:t>. </a:t>
            </a:r>
            <a:br>
              <a:rPr lang="en-US">
                <a:cs typeface="Arial" charset="0"/>
                <a:sym typeface="Symbol" pitchFamily="18" charset="2"/>
              </a:rPr>
            </a:br>
            <a:endParaRPr lang="en-US"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cs typeface="Arial" charset="0"/>
                <a:sym typeface="Symbol" pitchFamily="18" charset="2"/>
              </a:rPr>
              <a:t>So, it comes down to a cycle finding in a finite graph! Solvable.</a:t>
            </a:r>
          </a:p>
          <a:p>
            <a:pPr eaLnBrk="1" hangingPunct="1">
              <a:lnSpc>
                <a:spcPct val="90000"/>
              </a:lnSpc>
            </a:pPr>
            <a:endParaRPr lang="nl-NL">
              <a:cs typeface="Arial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nl-NL">
                <a:cs typeface="Arial" charset="0"/>
                <a:sym typeface="Symbol" pitchFamily="18" charset="2"/>
              </a:rPr>
              <a:t>The path leading to such a cycle also acts as your counter example!</a:t>
            </a:r>
            <a:endParaRPr lang="en-US">
              <a:cs typeface="Arial" charset="0"/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213" y="2326142"/>
            <a:ext cx="775811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Arial" pitchFamily="34" charset="0"/>
                <a:sym typeface="Symbol" pitchFamily="18" charset="2"/>
              </a:rPr>
              <a:t>L(</a:t>
            </a:r>
            <a:r>
              <a:rPr lang="en-US" i="1" dirty="0">
                <a:cs typeface="Arial" pitchFamily="34" charset="0"/>
                <a:sym typeface="Symbol" pitchFamily="18" charset="2"/>
              </a:rPr>
              <a:t>C</a:t>
            </a:r>
            <a:r>
              <a:rPr lang="en-US" dirty="0">
                <a:cs typeface="Arial" pitchFamily="34" charset="0"/>
                <a:sym typeface="Symbol" pitchFamily="18" charset="2"/>
              </a:rPr>
              <a:t>) </a:t>
            </a:r>
            <a:r>
              <a:rPr lang="en-US" dirty="0">
                <a:cs typeface="Arial" pitchFamily="34" charset="0"/>
                <a:sym typeface="Symbol"/>
              </a:rPr>
              <a:t></a:t>
            </a:r>
            <a:r>
              <a:rPr lang="nl-NL" dirty="0">
                <a:sym typeface="Symbol"/>
              </a:rPr>
              <a:t>   </a:t>
            </a:r>
            <a:r>
              <a:rPr lang="en-US" dirty="0" err="1">
                <a:cs typeface="Arial" pitchFamily="34" charset="0"/>
                <a:sym typeface="Symbol" pitchFamily="18" charset="2"/>
              </a:rPr>
              <a:t>iff</a:t>
            </a:r>
            <a:r>
              <a:rPr lang="en-US" dirty="0">
                <a:cs typeface="Arial" pitchFamily="34" charset="0"/>
                <a:sym typeface="Symbol" pitchFamily="18" charset="2"/>
              </a:rPr>
              <a:t>   there is a finite path from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C</a:t>
            </a:r>
            <a:r>
              <a:rPr lang="en-US" dirty="0">
                <a:cs typeface="Arial" pitchFamily="34" charset="0"/>
                <a:sym typeface="Symbol" pitchFamily="18" charset="2"/>
              </a:rPr>
              <a:t>’s initial state to an accepting state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f</a:t>
            </a:r>
            <a:r>
              <a:rPr lang="en-US" dirty="0">
                <a:cs typeface="Arial" pitchFamily="34" charset="0"/>
                <a:sym typeface="Symbol" pitchFamily="18" charset="2"/>
              </a:rPr>
              <a:t> , followed by a cycle back to </a:t>
            </a:r>
            <a:r>
              <a:rPr lang="en-US" i="1" dirty="0">
                <a:cs typeface="Arial" pitchFamily="34" charset="0"/>
                <a:sym typeface="Symbol" pitchFamily="18" charset="2"/>
              </a:rPr>
              <a:t>f</a:t>
            </a:r>
            <a:r>
              <a:rPr lang="en-US" dirty="0">
                <a:cs typeface="Arial" pitchFamily="34" charset="0"/>
                <a:sym typeface="Symbol" pitchFamily="18" charset="2"/>
              </a:rPr>
              <a:t> .</a:t>
            </a:r>
            <a:endParaRPr lang="nl-NL" dirty="0">
              <a:cs typeface="Arial" pitchFamily="34" charset="0"/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6B7D6-7461-468F-8F25-6D710358CC13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Approaches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2600" y="1219200"/>
            <a:ext cx="7975600" cy="51562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dirty="0"/>
              <a:t>View </a:t>
            </a:r>
            <a:r>
              <a:rPr lang="en-US" i="1" dirty="0"/>
              <a:t>C</a:t>
            </a:r>
            <a:r>
              <a:rPr lang="en-US" dirty="0"/>
              <a:t> = </a:t>
            </a:r>
            <a:r>
              <a:rPr lang="nl-NL" i="1" dirty="0"/>
              <a:t>B</a:t>
            </a:r>
            <a:r>
              <a:rPr lang="nl-NL" baseline="-25000" dirty="0"/>
              <a:t>M</a:t>
            </a:r>
            <a:r>
              <a:rPr lang="nl-NL" dirty="0"/>
              <a:t>  </a:t>
            </a:r>
            <a:r>
              <a:rPr lang="nl-NL" dirty="0">
                <a:sym typeface="Symbol"/>
              </a:rPr>
              <a:t>  </a:t>
            </a:r>
            <a:r>
              <a:rPr lang="nl-NL" i="1" dirty="0">
                <a:sym typeface="Symbol"/>
              </a:rPr>
              <a:t>B</a:t>
            </a:r>
            <a:r>
              <a:rPr lang="nl-NL" baseline="-25000" dirty="0">
                <a:sym typeface="Symbol"/>
              </a:rPr>
              <a:t></a:t>
            </a:r>
            <a:r>
              <a:rPr lang="nl-NL" dirty="0">
                <a:sym typeface="Symbol"/>
              </a:rPr>
              <a:t>  as a directed graph. Approach 1 :</a:t>
            </a:r>
            <a:endParaRPr lang="en-US" dirty="0"/>
          </a:p>
          <a:p>
            <a:pPr marL="800100" lvl="1" indent="-342900" eaLnBrk="1" hangingPunct="1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dirty="0"/>
              <a:t>Calculate all strongly connected component (SCCs) of  </a:t>
            </a:r>
            <a:r>
              <a:rPr lang="en-US" i="1" dirty="0"/>
              <a:t>C</a:t>
            </a:r>
            <a:r>
              <a:rPr lang="en-US" dirty="0"/>
              <a:t> (e.g. with </a:t>
            </a:r>
            <a:r>
              <a:rPr lang="en-US" dirty="0" err="1"/>
              <a:t>Tarjan</a:t>
            </a:r>
            <a:r>
              <a:rPr lang="en-US" dirty="0"/>
              <a:t>) .</a:t>
            </a:r>
          </a:p>
          <a:p>
            <a:pPr marL="800100" lvl="1" indent="-342900" eaLnBrk="1" hangingPunct="1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dirty="0"/>
              <a:t>Check if there is an SCC containing an accepting state, reachable from </a:t>
            </a:r>
            <a:r>
              <a:rPr lang="en-US" i="1" dirty="0"/>
              <a:t>C</a:t>
            </a:r>
            <a:r>
              <a:rPr lang="en-US" dirty="0"/>
              <a:t>’s initial state.</a:t>
            </a:r>
            <a:br>
              <a:rPr lang="en-US" dirty="0"/>
            </a:br>
            <a:endParaRPr lang="en-US" dirty="0"/>
          </a:p>
          <a:p>
            <a:pPr marL="479425" indent="-342900" eaLnBrk="1" hangingPunct="1">
              <a:lnSpc>
                <a:spcPct val="90000"/>
              </a:lnSpc>
              <a:defRPr/>
            </a:pPr>
            <a:r>
              <a:rPr lang="en-US" dirty="0"/>
              <a:t>Approach 2, based on Depth First Search (DFS); can be made </a:t>
            </a:r>
            <a:r>
              <a:rPr lang="en-US" i="1" dirty="0"/>
              <a:t>lazy</a:t>
            </a:r>
            <a:r>
              <a:rPr lang="en-US" dirty="0"/>
              <a:t> :</a:t>
            </a:r>
          </a:p>
          <a:p>
            <a:pPr marL="800100" lvl="1" indent="-342900" eaLnBrk="1" hangingPunct="1">
              <a:lnSpc>
                <a:spcPct val="90000"/>
              </a:lnSpc>
              <a:defRPr/>
            </a:pPr>
            <a:r>
              <a:rPr lang="en-US" sz="2000" dirty="0"/>
              <a:t>the full graph is constructed as-we-go, as you search for a cycle.</a:t>
            </a:r>
          </a:p>
          <a:p>
            <a:pPr marL="800100" lvl="1" indent="-342900" eaLnBrk="1" hangingPunct="1">
              <a:lnSpc>
                <a:spcPct val="90000"/>
              </a:lnSpc>
              <a:defRPr/>
            </a:pPr>
            <a:r>
              <a:rPr lang="en-US" sz="2000" dirty="0"/>
              <a:t>Importantly, if </a:t>
            </a:r>
            <a:r>
              <a:rPr lang="en-US" sz="2000" i="1" dirty="0"/>
              <a:t>M</a:t>
            </a:r>
            <a:r>
              <a:rPr lang="en-US" sz="2000" dirty="0"/>
              <a:t> represents a parallel composition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||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|| ...  , this means that we can lazily construct </a:t>
            </a:r>
            <a:r>
              <a:rPr lang="nl-NL" sz="2000" i="1" dirty="0"/>
              <a:t>B</a:t>
            </a:r>
            <a:r>
              <a:rPr lang="nl-NL" sz="2000" baseline="-25000" dirty="0"/>
              <a:t>M</a:t>
            </a:r>
            <a:r>
              <a:rPr lang="en-US" sz="2000" dirty="0"/>
              <a:t>.</a:t>
            </a:r>
          </a:p>
          <a:p>
            <a:pPr marL="800100" lvl="1" indent="-342900"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br>
              <a:rPr lang="en-US" dirty="0"/>
            </a:br>
            <a:endParaRPr lang="en-US" dirty="0"/>
          </a:p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br>
              <a:rPr lang="en-US" dirty="0"/>
            </a:b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E5A7B-2A0D-41C4-81B6-CC28085451FE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DFS-approach (SPIN)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2750" y="1219200"/>
            <a:ext cx="8278813" cy="56388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DFS is a way to traverse a graph :</a:t>
            </a:r>
          </a:p>
          <a:p>
            <a:pPr marL="381000" indent="-381000"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endParaRPr lang="en-US" dirty="0">
              <a:cs typeface="Arial" charset="0"/>
            </a:endParaRPr>
          </a:p>
          <a:p>
            <a:pPr marL="381000" indent="-381000" eaLnBrk="1" hangingPunct="1">
              <a:lnSpc>
                <a:spcPct val="90000"/>
              </a:lnSpc>
            </a:pPr>
            <a:r>
              <a:rPr lang="en-US" dirty="0">
                <a:cs typeface="Arial" charset="0"/>
              </a:rPr>
              <a:t>This will visit all reachable nodes. You can already use this to check “state assertions”.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2738" y="1884363"/>
            <a:ext cx="5135562" cy="3416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cs typeface="Arial" pitchFamily="34" charset="0"/>
              </a:rPr>
              <a:t>DFS(</a:t>
            </a:r>
            <a:r>
              <a:rPr lang="nl-NL" i="1" dirty="0">
                <a:cs typeface="Arial" pitchFamily="34" charset="0"/>
              </a:rPr>
              <a:t>u</a:t>
            </a:r>
            <a:r>
              <a:rPr lang="nl-NL" dirty="0">
                <a:cs typeface="Arial" pitchFamily="34" charset="0"/>
              </a:rPr>
              <a:t>)  {</a:t>
            </a:r>
          </a:p>
          <a:p>
            <a:pPr>
              <a:defRPr/>
            </a:pPr>
            <a:br>
              <a:rPr lang="nl-NL" dirty="0">
                <a:cs typeface="Arial" pitchFamily="34" charset="0"/>
              </a:rPr>
            </a:br>
            <a:r>
              <a:rPr lang="nl-NL" dirty="0">
                <a:cs typeface="Arial" pitchFamily="34" charset="0"/>
              </a:rPr>
              <a:t>     </a:t>
            </a:r>
            <a:r>
              <a:rPr lang="nl-NL" b="1" dirty="0" err="1">
                <a:cs typeface="Arial" pitchFamily="34" charset="0"/>
              </a:rPr>
              <a:t>if</a:t>
            </a:r>
            <a:r>
              <a:rPr lang="nl-NL" dirty="0">
                <a:cs typeface="Arial" pitchFamily="34" charset="0"/>
              </a:rPr>
              <a:t> (</a:t>
            </a:r>
            <a:r>
              <a:rPr lang="nl-NL" i="1" dirty="0">
                <a:cs typeface="Arial" pitchFamily="34" charset="0"/>
              </a:rPr>
              <a:t>u </a:t>
            </a:r>
            <a:r>
              <a:rPr lang="nl-NL" dirty="0">
                <a:cs typeface="Arial" pitchFamily="34" charset="0"/>
                <a:sym typeface="Symbol"/>
              </a:rPr>
              <a:t></a:t>
            </a:r>
            <a:r>
              <a:rPr lang="nl-NL" i="1" dirty="0">
                <a:cs typeface="Arial" pitchFamily="34" charset="0"/>
                <a:sym typeface="Symbol"/>
              </a:rPr>
              <a:t> </a:t>
            </a:r>
            <a:r>
              <a:rPr lang="nl-NL" i="1" dirty="0" err="1">
                <a:cs typeface="Arial" pitchFamily="34" charset="0"/>
              </a:rPr>
              <a:t>visited</a:t>
            </a:r>
            <a:r>
              <a:rPr lang="nl-NL" dirty="0">
                <a:cs typeface="Arial" pitchFamily="34" charset="0"/>
              </a:rPr>
              <a:t>)  </a:t>
            </a:r>
            <a:r>
              <a:rPr lang="nl-NL" b="1" dirty="0">
                <a:cs typeface="Arial" pitchFamily="34" charset="0"/>
              </a:rPr>
              <a:t>return</a:t>
            </a:r>
            <a:r>
              <a:rPr lang="nl-NL" dirty="0">
                <a:cs typeface="Arial" pitchFamily="34" charset="0"/>
              </a:rPr>
              <a:t> ;</a:t>
            </a:r>
          </a:p>
          <a:p>
            <a:pPr>
              <a:defRPr/>
            </a:pPr>
            <a:endParaRPr lang="nl-NL" dirty="0">
              <a:cs typeface="Arial" pitchFamily="34" charset="0"/>
            </a:endParaRPr>
          </a:p>
          <a:p>
            <a:pPr>
              <a:defRPr/>
            </a:pPr>
            <a:r>
              <a:rPr lang="nl-NL" dirty="0">
                <a:cs typeface="Arial" pitchFamily="34" charset="0"/>
              </a:rPr>
              <a:t>     </a:t>
            </a:r>
            <a:r>
              <a:rPr lang="nl-NL" i="1" dirty="0" err="1">
                <a:cs typeface="Arial" pitchFamily="34" charset="0"/>
              </a:rPr>
              <a:t>visited</a:t>
            </a:r>
            <a:r>
              <a:rPr lang="nl-NL" dirty="0" err="1">
                <a:cs typeface="Arial" pitchFamily="34" charset="0"/>
              </a:rPr>
              <a:t>.</a:t>
            </a:r>
            <a:r>
              <a:rPr lang="nl-NL" i="1" dirty="0" err="1">
                <a:cs typeface="Arial" pitchFamily="34" charset="0"/>
              </a:rPr>
              <a:t>add</a:t>
            </a:r>
            <a:r>
              <a:rPr lang="nl-NL" dirty="0">
                <a:cs typeface="Arial" pitchFamily="34" charset="0"/>
              </a:rPr>
              <a:t>(</a:t>
            </a:r>
            <a:r>
              <a:rPr lang="nl-NL" i="1" dirty="0">
                <a:cs typeface="Arial" pitchFamily="34" charset="0"/>
              </a:rPr>
              <a:t>u</a:t>
            </a:r>
            <a:r>
              <a:rPr lang="nl-NL" dirty="0">
                <a:cs typeface="Arial" pitchFamily="34" charset="0"/>
              </a:rPr>
              <a:t>) ;</a:t>
            </a:r>
          </a:p>
          <a:p>
            <a:pPr>
              <a:defRPr/>
            </a:pPr>
            <a:endParaRPr lang="nl-NL" dirty="0">
              <a:cs typeface="Arial" pitchFamily="34" charset="0"/>
            </a:endParaRPr>
          </a:p>
          <a:p>
            <a:pPr>
              <a:defRPr/>
            </a:pPr>
            <a:r>
              <a:rPr lang="nl-NL" dirty="0">
                <a:cs typeface="Arial" pitchFamily="34" charset="0"/>
              </a:rPr>
              <a:t>     </a:t>
            </a:r>
            <a:r>
              <a:rPr lang="nl-NL" b="1" dirty="0">
                <a:cs typeface="Arial" pitchFamily="34" charset="0"/>
              </a:rPr>
              <a:t>for</a:t>
            </a:r>
            <a:r>
              <a:rPr lang="nl-NL" dirty="0">
                <a:cs typeface="Arial" pitchFamily="34" charset="0"/>
              </a:rPr>
              <a:t> (</a:t>
            </a:r>
            <a:r>
              <a:rPr lang="nl-NL" i="1" dirty="0">
                <a:cs typeface="Arial" pitchFamily="34" charset="0"/>
              </a:rPr>
              <a:t>s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dirty="0">
                <a:cs typeface="Arial" pitchFamily="34" charset="0"/>
                <a:sym typeface="Symbol"/>
              </a:rPr>
              <a:t>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i="1" dirty="0">
                <a:cs typeface="Arial" pitchFamily="34" charset="0"/>
              </a:rPr>
              <a:t>next</a:t>
            </a:r>
            <a:r>
              <a:rPr lang="nl-NL" dirty="0">
                <a:cs typeface="Arial" pitchFamily="34" charset="0"/>
                <a:sym typeface="Symbol"/>
              </a:rPr>
              <a:t>(</a:t>
            </a:r>
            <a:r>
              <a:rPr lang="nl-NL" i="1" dirty="0">
                <a:cs typeface="Arial" pitchFamily="34" charset="0"/>
                <a:sym typeface="Symbol"/>
              </a:rPr>
              <a:t>u</a:t>
            </a:r>
            <a:r>
              <a:rPr lang="nl-NL" dirty="0">
                <a:cs typeface="Arial" pitchFamily="34" charset="0"/>
                <a:sym typeface="Symbol"/>
              </a:rPr>
              <a:t>))  DFS</a:t>
            </a:r>
            <a:r>
              <a:rPr lang="nl-NL" i="1" dirty="0">
                <a:cs typeface="Arial" pitchFamily="34" charset="0"/>
                <a:sym typeface="Symbol"/>
              </a:rPr>
              <a:t>(s)</a:t>
            </a:r>
            <a:r>
              <a:rPr lang="nl-NL" dirty="0">
                <a:cs typeface="Arial" pitchFamily="34" charset="0"/>
                <a:sym typeface="Symbol"/>
              </a:rPr>
              <a:t> ;</a:t>
            </a:r>
            <a:br>
              <a:rPr lang="nl-NL" dirty="0">
                <a:cs typeface="Arial" pitchFamily="34" charset="0"/>
                <a:sym typeface="Symbol"/>
              </a:rPr>
            </a:br>
            <a:endParaRPr lang="nl-NL" dirty="0">
              <a:cs typeface="Arial" pitchFamily="34" charset="0"/>
            </a:endParaRPr>
          </a:p>
          <a:p>
            <a:pPr>
              <a:defRPr/>
            </a:pPr>
            <a:r>
              <a:rPr lang="nl-NL" dirty="0">
                <a:cs typeface="Arial" pitchFamily="34" charset="0"/>
              </a:rPr>
              <a:t>}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5D07CF-255C-4F4D-A72E-740634147A47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73075" y="274638"/>
            <a:ext cx="8213725" cy="769937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Example</a:t>
            </a:r>
          </a:p>
        </p:txBody>
      </p:sp>
      <p:sp>
        <p:nvSpPr>
          <p:cNvPr id="5" name="Oval 4"/>
          <p:cNvSpPr/>
          <p:nvPr/>
        </p:nvSpPr>
        <p:spPr>
          <a:xfrm>
            <a:off x="4627563" y="1949450"/>
            <a:ext cx="31432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5500688" y="3062288"/>
            <a:ext cx="314325" cy="271462"/>
          </a:xfrm>
          <a:prstGeom prst="ellipse">
            <a:avLst/>
          </a:prstGeom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884613" y="3163888"/>
            <a:ext cx="312737" cy="295275"/>
          </a:xfrm>
          <a:prstGeom prst="ellipse">
            <a:avLst/>
          </a:prstGeom>
          <a:ln w="12700" cmpd="dbl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159125" y="3168650"/>
            <a:ext cx="31432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3</a:t>
            </a:r>
          </a:p>
        </p:txBody>
      </p:sp>
      <p:cxnSp>
        <p:nvCxnSpPr>
          <p:cNvPr id="10" name="Curved Connector 9"/>
          <p:cNvCxnSpPr>
            <a:stCxn id="5" idx="6"/>
            <a:endCxn id="6" idx="0"/>
          </p:cNvCxnSpPr>
          <p:nvPr/>
        </p:nvCxnSpPr>
        <p:spPr>
          <a:xfrm>
            <a:off x="4941888" y="2097088"/>
            <a:ext cx="715962" cy="965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9"/>
          <p:cNvCxnSpPr>
            <a:stCxn id="6" idx="2"/>
            <a:endCxn id="5" idx="4"/>
          </p:cNvCxnSpPr>
          <p:nvPr/>
        </p:nvCxnSpPr>
        <p:spPr>
          <a:xfrm rot="10800000">
            <a:off x="4784725" y="2244725"/>
            <a:ext cx="715963" cy="95408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9"/>
          <p:cNvCxnSpPr>
            <a:stCxn id="7" idx="4"/>
            <a:endCxn id="8" idx="4"/>
          </p:cNvCxnSpPr>
          <p:nvPr/>
        </p:nvCxnSpPr>
        <p:spPr>
          <a:xfrm rot="5400000">
            <a:off x="3675857" y="3099594"/>
            <a:ext cx="4762" cy="723900"/>
          </a:xfrm>
          <a:prstGeom prst="curvedConnector3">
            <a:avLst>
              <a:gd name="adj1" fmla="val 72487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6"/>
          </p:cNvCxnSpPr>
          <p:nvPr/>
        </p:nvCxnSpPr>
        <p:spPr>
          <a:xfrm rot="10800000" flipV="1">
            <a:off x="4197350" y="3198813"/>
            <a:ext cx="1303338" cy="112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7" idx="7"/>
          </p:cNvCxnSpPr>
          <p:nvPr/>
        </p:nvCxnSpPr>
        <p:spPr>
          <a:xfrm rot="5400000">
            <a:off x="3910013" y="2443163"/>
            <a:ext cx="1004887" cy="52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9"/>
          <p:cNvCxnSpPr>
            <a:stCxn id="8" idx="0"/>
            <a:endCxn id="7" idx="0"/>
          </p:cNvCxnSpPr>
          <p:nvPr/>
        </p:nvCxnSpPr>
        <p:spPr>
          <a:xfrm rot="5400000" flipH="1" flipV="1">
            <a:off x="3675857" y="2804319"/>
            <a:ext cx="4762" cy="723900"/>
          </a:xfrm>
          <a:prstGeom prst="curvedConnector3">
            <a:avLst>
              <a:gd name="adj1" fmla="val 704877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822031" y="1626394"/>
            <a:ext cx="295275" cy="166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ijdelijke aanduiding voor dianumm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9C305-90FC-4720-B73B-EDF4E72DAEAB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1" name="Vrije vorm 20"/>
          <p:cNvSpPr/>
          <p:nvPr/>
        </p:nvSpPr>
        <p:spPr>
          <a:xfrm>
            <a:off x="4995863" y="1943100"/>
            <a:ext cx="866775" cy="1093788"/>
          </a:xfrm>
          <a:custGeom>
            <a:avLst/>
            <a:gdLst>
              <a:gd name="connsiteX0" fmla="*/ 0 w 865414"/>
              <a:gd name="connsiteY0" fmla="*/ 0 h 1094014"/>
              <a:gd name="connsiteX1" fmla="*/ 620486 w 865414"/>
              <a:gd name="connsiteY1" fmla="*/ 408214 h 1094014"/>
              <a:gd name="connsiteX2" fmla="*/ 865414 w 865414"/>
              <a:gd name="connsiteY2" fmla="*/ 1094014 h 109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414" h="1094014">
                <a:moveTo>
                  <a:pt x="0" y="0"/>
                </a:moveTo>
                <a:cubicBezTo>
                  <a:pt x="238125" y="112939"/>
                  <a:pt x="476250" y="225878"/>
                  <a:pt x="620486" y="408214"/>
                </a:cubicBezTo>
                <a:cubicBezTo>
                  <a:pt x="764722" y="590550"/>
                  <a:pt x="821871" y="976993"/>
                  <a:pt x="865414" y="1094014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Vrije vorm 22"/>
          <p:cNvSpPr/>
          <p:nvPr/>
        </p:nvSpPr>
        <p:spPr>
          <a:xfrm>
            <a:off x="4670425" y="2319338"/>
            <a:ext cx="766763" cy="1011237"/>
          </a:xfrm>
          <a:custGeom>
            <a:avLst/>
            <a:gdLst>
              <a:gd name="connsiteX0" fmla="*/ 767443 w 767443"/>
              <a:gd name="connsiteY0" fmla="*/ 1012372 h 1012372"/>
              <a:gd name="connsiteX1" fmla="*/ 130629 w 767443"/>
              <a:gd name="connsiteY1" fmla="*/ 604157 h 1012372"/>
              <a:gd name="connsiteX2" fmla="*/ 0 w 767443"/>
              <a:gd name="connsiteY2" fmla="*/ 0 h 101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443" h="1012372">
                <a:moveTo>
                  <a:pt x="767443" y="1012372"/>
                </a:moveTo>
                <a:cubicBezTo>
                  <a:pt x="512989" y="892629"/>
                  <a:pt x="258536" y="772886"/>
                  <a:pt x="130629" y="604157"/>
                </a:cubicBezTo>
                <a:cubicBezTo>
                  <a:pt x="2722" y="435428"/>
                  <a:pt x="1361" y="217714"/>
                  <a:pt x="0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Vrije vorm 24"/>
          <p:cNvSpPr/>
          <p:nvPr/>
        </p:nvSpPr>
        <p:spPr>
          <a:xfrm>
            <a:off x="3233738" y="3344863"/>
            <a:ext cx="2447925" cy="682625"/>
          </a:xfrm>
          <a:custGeom>
            <a:avLst/>
            <a:gdLst>
              <a:gd name="connsiteX0" fmla="*/ 2449286 w 2449286"/>
              <a:gd name="connsiteY0" fmla="*/ 100693 h 683078"/>
              <a:gd name="connsiteX1" fmla="*/ 1143000 w 2449286"/>
              <a:gd name="connsiteY1" fmla="*/ 84364 h 683078"/>
              <a:gd name="connsiteX2" fmla="*/ 653143 w 2449286"/>
              <a:gd name="connsiteY2" fmla="*/ 606878 h 683078"/>
              <a:gd name="connsiteX3" fmla="*/ 146957 w 2449286"/>
              <a:gd name="connsiteY3" fmla="*/ 541564 h 683078"/>
              <a:gd name="connsiteX4" fmla="*/ 0 w 2449286"/>
              <a:gd name="connsiteY4" fmla="*/ 231321 h 68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9286" h="683078">
                <a:moveTo>
                  <a:pt x="2449286" y="100693"/>
                </a:moveTo>
                <a:cubicBezTo>
                  <a:pt x="1945821" y="50346"/>
                  <a:pt x="1442357" y="0"/>
                  <a:pt x="1143000" y="84364"/>
                </a:cubicBezTo>
                <a:cubicBezTo>
                  <a:pt x="843643" y="168728"/>
                  <a:pt x="819150" y="530678"/>
                  <a:pt x="653143" y="606878"/>
                </a:cubicBezTo>
                <a:cubicBezTo>
                  <a:pt x="487136" y="683078"/>
                  <a:pt x="255814" y="604157"/>
                  <a:pt x="146957" y="541564"/>
                </a:cubicBezTo>
                <a:cubicBezTo>
                  <a:pt x="38100" y="478971"/>
                  <a:pt x="19050" y="355146"/>
                  <a:pt x="0" y="231321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7"/>
          <p:cNvSpPr/>
          <p:nvPr/>
        </p:nvSpPr>
        <p:spPr>
          <a:xfrm>
            <a:off x="2364468" y="2406650"/>
            <a:ext cx="314325" cy="29527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2000" dirty="0"/>
              <a:t>4</a:t>
            </a:r>
            <a:endParaRPr lang="en-US" sz="2000" dirty="0"/>
          </a:p>
        </p:txBody>
      </p:sp>
      <p:cxnSp>
        <p:nvCxnSpPr>
          <p:cNvPr id="28" name="Rechte verbindingslijn met pijl 27"/>
          <p:cNvCxnSpPr>
            <a:stCxn id="26" idx="5"/>
            <a:endCxn id="8" idx="1"/>
          </p:cNvCxnSpPr>
          <p:nvPr/>
        </p:nvCxnSpPr>
        <p:spPr>
          <a:xfrm rot="16200000" flipH="1">
            <a:off x="2642394" y="2648744"/>
            <a:ext cx="552450" cy="573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Adding cycle detection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8838" y="1427163"/>
            <a:ext cx="7332662" cy="4154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cs typeface="Arial" pitchFamily="34" charset="0"/>
              </a:rPr>
              <a:t>DFS(</a:t>
            </a:r>
            <a:r>
              <a:rPr lang="nl-NL" i="1" dirty="0">
                <a:cs typeface="Arial" pitchFamily="34" charset="0"/>
              </a:rPr>
              <a:t>u</a:t>
            </a:r>
            <a:r>
              <a:rPr lang="nl-NL" dirty="0">
                <a:cs typeface="Arial" pitchFamily="34" charset="0"/>
              </a:rPr>
              <a:t>)  {</a:t>
            </a:r>
            <a:br>
              <a:rPr lang="nl-NL" dirty="0">
                <a:cs typeface="Arial" pitchFamily="34" charset="0"/>
              </a:rPr>
            </a:br>
            <a:r>
              <a:rPr lang="nl-NL" dirty="0">
                <a:cs typeface="Arial" pitchFamily="34" charset="0"/>
              </a:rPr>
              <a:t>     </a:t>
            </a:r>
            <a:r>
              <a:rPr lang="nl-NL" b="1" dirty="0">
                <a:cs typeface="Arial" pitchFamily="34" charset="0"/>
              </a:rPr>
              <a:t>if</a:t>
            </a:r>
            <a:r>
              <a:rPr lang="nl-NL" dirty="0">
                <a:cs typeface="Arial" pitchFamily="34" charset="0"/>
              </a:rPr>
              <a:t> (</a:t>
            </a:r>
            <a:r>
              <a:rPr lang="nl-NL" i="1" dirty="0">
                <a:cs typeface="Arial" pitchFamily="34" charset="0"/>
              </a:rPr>
              <a:t>u </a:t>
            </a:r>
            <a:r>
              <a:rPr lang="nl-NL" dirty="0">
                <a:cs typeface="Arial" pitchFamily="34" charset="0"/>
                <a:sym typeface="Symbol"/>
              </a:rPr>
              <a:t></a:t>
            </a:r>
            <a:r>
              <a:rPr lang="nl-NL" i="1" dirty="0">
                <a:cs typeface="Arial" pitchFamily="34" charset="0"/>
                <a:sym typeface="Symbol"/>
              </a:rPr>
              <a:t> </a:t>
            </a:r>
            <a:r>
              <a:rPr lang="nl-NL" i="1" dirty="0">
                <a:cs typeface="Arial" pitchFamily="34" charset="0"/>
              </a:rPr>
              <a:t>visited</a:t>
            </a:r>
            <a:r>
              <a:rPr lang="nl-NL" dirty="0">
                <a:cs typeface="Arial" pitchFamily="34" charset="0"/>
              </a:rPr>
              <a:t>) </a:t>
            </a:r>
            <a:r>
              <a:rPr lang="nl-NL" b="1" dirty="0">
                <a:cs typeface="Arial" pitchFamily="34" charset="0"/>
              </a:rPr>
              <a:t>return</a:t>
            </a:r>
            <a:r>
              <a:rPr lang="nl-NL" dirty="0">
                <a:cs typeface="Arial" pitchFamily="34" charset="0"/>
              </a:rPr>
              <a:t> ;</a:t>
            </a:r>
          </a:p>
          <a:p>
            <a:pPr>
              <a:defRPr/>
            </a:pPr>
            <a:r>
              <a:rPr lang="nl-NL" dirty="0">
                <a:cs typeface="Arial" pitchFamily="34" charset="0"/>
              </a:rPr>
              <a:t>     </a:t>
            </a:r>
            <a:r>
              <a:rPr lang="nl-NL" i="1" dirty="0">
                <a:cs typeface="Arial" pitchFamily="34" charset="0"/>
              </a:rPr>
              <a:t>visited</a:t>
            </a:r>
            <a:r>
              <a:rPr lang="nl-NL" dirty="0">
                <a:cs typeface="Arial" pitchFamily="34" charset="0"/>
              </a:rPr>
              <a:t>.</a:t>
            </a:r>
            <a:r>
              <a:rPr lang="nl-NL" i="1" dirty="0">
                <a:cs typeface="Arial" pitchFamily="34" charset="0"/>
              </a:rPr>
              <a:t>add</a:t>
            </a:r>
            <a:r>
              <a:rPr lang="nl-NL" dirty="0">
                <a:cs typeface="Arial" pitchFamily="34" charset="0"/>
              </a:rPr>
              <a:t>(</a:t>
            </a:r>
            <a:r>
              <a:rPr lang="nl-NL" i="1" dirty="0">
                <a:cs typeface="Arial" pitchFamily="34" charset="0"/>
              </a:rPr>
              <a:t>u</a:t>
            </a:r>
            <a:r>
              <a:rPr lang="nl-NL" dirty="0">
                <a:cs typeface="Arial" pitchFamily="34" charset="0"/>
              </a:rPr>
              <a:t>) ;</a:t>
            </a:r>
          </a:p>
          <a:p>
            <a:pPr>
              <a:defRPr/>
            </a:pPr>
            <a:r>
              <a:rPr lang="nl-NL" dirty="0">
                <a:cs typeface="Arial" pitchFamily="34" charset="0"/>
              </a:rPr>
              <a:t>     </a:t>
            </a:r>
            <a:r>
              <a:rPr lang="nl-NL" b="1" dirty="0">
                <a:cs typeface="Arial" pitchFamily="34" charset="0"/>
              </a:rPr>
              <a:t>for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b="1" dirty="0">
                <a:cs typeface="Arial" pitchFamily="34" charset="0"/>
              </a:rPr>
              <a:t>each</a:t>
            </a:r>
            <a:r>
              <a:rPr lang="nl-NL" dirty="0">
                <a:cs typeface="Arial" pitchFamily="34" charset="0"/>
              </a:rPr>
              <a:t> (</a:t>
            </a:r>
            <a:r>
              <a:rPr lang="nl-NL" i="1" dirty="0">
                <a:cs typeface="Arial" pitchFamily="34" charset="0"/>
              </a:rPr>
              <a:t>s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dirty="0">
                <a:cs typeface="Arial" pitchFamily="34" charset="0"/>
                <a:sym typeface="Symbol"/>
              </a:rPr>
              <a:t>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i="1" dirty="0">
                <a:cs typeface="Arial" pitchFamily="34" charset="0"/>
              </a:rPr>
              <a:t>next</a:t>
            </a:r>
            <a:r>
              <a:rPr lang="nl-NL" dirty="0">
                <a:cs typeface="Arial" pitchFamily="34" charset="0"/>
                <a:sym typeface="Symbol"/>
              </a:rPr>
              <a:t>(</a:t>
            </a:r>
            <a:r>
              <a:rPr lang="nl-NL" i="1" dirty="0">
                <a:cs typeface="Arial" pitchFamily="34" charset="0"/>
                <a:sym typeface="Symbol"/>
              </a:rPr>
              <a:t>u</a:t>
            </a:r>
            <a:r>
              <a:rPr lang="nl-NL" dirty="0">
                <a:cs typeface="Arial" pitchFamily="34" charset="0"/>
                <a:sym typeface="Symbol"/>
              </a:rPr>
              <a:t>))  {</a:t>
            </a:r>
          </a:p>
          <a:p>
            <a:pPr>
              <a:defRPr/>
            </a:pPr>
            <a:r>
              <a:rPr lang="nl-NL" dirty="0">
                <a:cs typeface="Arial" pitchFamily="34" charset="0"/>
                <a:sym typeface="Symbol"/>
              </a:rPr>
              <a:t>           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b="1" dirty="0">
                <a:cs typeface="Arial" pitchFamily="34" charset="0"/>
                <a:sym typeface="Symbol"/>
              </a:rPr>
              <a:t>if</a:t>
            </a:r>
            <a:r>
              <a:rPr lang="nl-NL" dirty="0">
                <a:cs typeface="Arial" pitchFamily="34" charset="0"/>
                <a:sym typeface="Symbol"/>
              </a:rPr>
              <a:t> (</a:t>
            </a:r>
            <a:r>
              <a:rPr lang="nl-NL" i="1" dirty="0">
                <a:solidFill>
                  <a:srgbClr val="0070C0"/>
                </a:solidFill>
                <a:cs typeface="Arial" pitchFamily="34" charset="0"/>
                <a:sym typeface="Symbol"/>
              </a:rPr>
              <a:t>u</a:t>
            </a:r>
            <a:r>
              <a:rPr lang="nl-NL" dirty="0">
                <a:solidFill>
                  <a:srgbClr val="0070C0"/>
                </a:solidFill>
                <a:cs typeface="Arial" pitchFamily="34" charset="0"/>
                <a:sym typeface="Symbol"/>
              </a:rPr>
              <a:t>  </a:t>
            </a:r>
            <a:r>
              <a:rPr lang="nl-NL" i="1" dirty="0">
                <a:solidFill>
                  <a:srgbClr val="0070C0"/>
                </a:solidFill>
                <a:cs typeface="Arial" pitchFamily="34" charset="0"/>
                <a:sym typeface="Symbol"/>
              </a:rPr>
              <a:t>accept</a:t>
            </a:r>
            <a:r>
              <a:rPr lang="nl-NL" dirty="0">
                <a:cs typeface="Arial" pitchFamily="34" charset="0"/>
                <a:sym typeface="Symbol"/>
              </a:rPr>
              <a:t>)  {</a:t>
            </a:r>
            <a:br>
              <a:rPr lang="nl-NL" dirty="0">
                <a:cs typeface="Arial" pitchFamily="34" charset="0"/>
                <a:sym typeface="Symbol"/>
              </a:rPr>
            </a:br>
            <a:r>
              <a:rPr lang="nl-NL" dirty="0">
                <a:cs typeface="Arial" pitchFamily="34" charset="0"/>
                <a:sym typeface="Symbol"/>
              </a:rPr>
              <a:t>                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/>
              </a:rPr>
              <a:t>visited2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/>
              </a:rPr>
              <a:t> =  ;</a:t>
            </a:r>
            <a:br>
              <a:rPr lang="nl-NL" dirty="0">
                <a:cs typeface="Arial" pitchFamily="34" charset="0"/>
                <a:sym typeface="Symbol"/>
              </a:rPr>
            </a:br>
            <a:r>
              <a:rPr lang="nl-NL" dirty="0">
                <a:cs typeface="Arial" pitchFamily="34" charset="0"/>
                <a:sym typeface="Symbol"/>
              </a:rPr>
              <a:t>                </a:t>
            </a:r>
            <a:r>
              <a:rPr lang="nl-NL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/>
              </a:rPr>
              <a:t>checkCycle (u,s) ;</a:t>
            </a:r>
            <a:br>
              <a:rPr lang="nl-NL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/>
              </a:rPr>
            </a:br>
            <a:r>
              <a:rPr lang="nl-NL" i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  <a:sym typeface="Symbol"/>
              </a:rPr>
              <a:t>            </a:t>
            </a:r>
            <a:r>
              <a:rPr lang="nl-NL" dirty="0">
                <a:solidFill>
                  <a:schemeClr val="tx1"/>
                </a:solidFill>
                <a:cs typeface="Arial" pitchFamily="34" charset="0"/>
                <a:sym typeface="Symbol"/>
              </a:rPr>
              <a:t>}</a:t>
            </a:r>
            <a:endParaRPr lang="nl-NL" dirty="0">
              <a:cs typeface="Arial" pitchFamily="34" charset="0"/>
              <a:sym typeface="Symbol"/>
            </a:endParaRPr>
          </a:p>
          <a:p>
            <a:pPr>
              <a:defRPr/>
            </a:pPr>
            <a:r>
              <a:rPr lang="nl-NL" dirty="0">
                <a:cs typeface="Arial" pitchFamily="34" charset="0"/>
                <a:sym typeface="Symbol"/>
              </a:rPr>
              <a:t>            DFS(</a:t>
            </a:r>
            <a:r>
              <a:rPr lang="nl-NL" i="1" dirty="0">
                <a:cs typeface="Arial" pitchFamily="34" charset="0"/>
                <a:sym typeface="Symbol"/>
              </a:rPr>
              <a:t>s</a:t>
            </a:r>
            <a:r>
              <a:rPr lang="nl-NL" dirty="0">
                <a:cs typeface="Arial" pitchFamily="34" charset="0"/>
                <a:sym typeface="Symbol"/>
              </a:rPr>
              <a:t> </a:t>
            </a:r>
            <a:r>
              <a:rPr lang="nl-NL" i="1" dirty="0">
                <a:cs typeface="Arial" pitchFamily="34" charset="0"/>
                <a:sym typeface="Symbol"/>
              </a:rPr>
              <a:t>)</a:t>
            </a:r>
            <a:r>
              <a:rPr lang="nl-NL" dirty="0">
                <a:cs typeface="Arial" pitchFamily="34" charset="0"/>
                <a:sym typeface="Symbol"/>
              </a:rPr>
              <a:t> ;</a:t>
            </a:r>
          </a:p>
          <a:p>
            <a:pPr>
              <a:defRPr/>
            </a:pPr>
            <a:r>
              <a:rPr lang="nl-NL" dirty="0">
                <a:cs typeface="Arial" pitchFamily="34" charset="0"/>
                <a:sym typeface="Symbol"/>
              </a:rPr>
              <a:t>     }</a:t>
            </a:r>
            <a:endParaRPr lang="nl-NL" dirty="0">
              <a:cs typeface="Arial" pitchFamily="34" charset="0"/>
            </a:endParaRPr>
          </a:p>
          <a:p>
            <a:pPr>
              <a:defRPr/>
            </a:pPr>
            <a:r>
              <a:rPr lang="nl-NL" dirty="0">
                <a:cs typeface="Arial" pitchFamily="34" charset="0"/>
              </a:rPr>
              <a:t>}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3BB1A-B1B1-4BC6-BE4F-B42D64DC359C}" type="slidenum">
              <a:rPr lang="en-US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el 1"/>
          <p:cNvSpPr>
            <a:spLocks noGrp="1"/>
          </p:cNvSpPr>
          <p:nvPr>
            <p:ph type="title"/>
          </p:nvPr>
        </p:nvSpPr>
        <p:spPr>
          <a:xfrm>
            <a:off x="244475" y="274638"/>
            <a:ext cx="8442325" cy="769937"/>
          </a:xfrm>
        </p:spPr>
        <p:txBody>
          <a:bodyPr/>
          <a:lstStyle/>
          <a:p>
            <a:pPr eaLnBrk="1" hangingPunct="1"/>
            <a:r>
              <a:rPr lang="nl-NL">
                <a:cs typeface="Arial" charset="0"/>
              </a:rPr>
              <a:t>checkCycle is another DFS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9150" y="1541463"/>
            <a:ext cx="7562850" cy="34163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>
                <a:cs typeface="Arial" pitchFamily="34" charset="0"/>
              </a:rPr>
              <a:t>checkCycle(</a:t>
            </a:r>
            <a:r>
              <a:rPr lang="nl-NL" i="1" dirty="0">
                <a:cs typeface="Arial" pitchFamily="34" charset="0"/>
              </a:rPr>
              <a:t>root,s</a:t>
            </a:r>
            <a:r>
              <a:rPr lang="nl-NL" dirty="0">
                <a:cs typeface="Arial" pitchFamily="34" charset="0"/>
              </a:rPr>
              <a:t>)  {</a:t>
            </a:r>
          </a:p>
          <a:p>
            <a:pPr>
              <a:defRPr/>
            </a:pPr>
            <a:endParaRPr lang="nl-NL" dirty="0">
              <a:cs typeface="Arial" pitchFamily="34" charset="0"/>
            </a:endParaRPr>
          </a:p>
          <a:p>
            <a:pPr>
              <a:defRPr/>
            </a:pPr>
            <a:r>
              <a:rPr lang="nl-NL" dirty="0">
                <a:cs typeface="Arial" pitchFamily="34" charset="0"/>
              </a:rPr>
              <a:t>     </a:t>
            </a:r>
            <a:r>
              <a:rPr lang="nl-NL" b="1" dirty="0">
                <a:cs typeface="Arial" pitchFamily="34" charset="0"/>
              </a:rPr>
              <a:t>if</a:t>
            </a:r>
            <a:r>
              <a:rPr lang="nl-NL" dirty="0">
                <a:cs typeface="Arial" pitchFamily="34" charset="0"/>
              </a:rPr>
              <a:t>  (</a:t>
            </a:r>
            <a:r>
              <a:rPr lang="nl-NL" i="1" dirty="0">
                <a:cs typeface="Arial" pitchFamily="34" charset="0"/>
              </a:rPr>
              <a:t>s</a:t>
            </a:r>
            <a:r>
              <a:rPr lang="nl-NL" i="1" dirty="0">
                <a:cs typeface="Arial" pitchFamily="34" charset="0"/>
                <a:sym typeface="Symbol"/>
              </a:rPr>
              <a:t> = root</a:t>
            </a:r>
            <a:r>
              <a:rPr lang="nl-NL" dirty="0">
                <a:cs typeface="Arial" pitchFamily="34" charset="0"/>
              </a:rPr>
              <a:t>)  </a:t>
            </a:r>
            <a:r>
              <a:rPr lang="nl-NL" b="1" dirty="0">
                <a:cs typeface="Arial" pitchFamily="34" charset="0"/>
              </a:rPr>
              <a:t>throw</a:t>
            </a:r>
            <a:r>
              <a:rPr lang="nl-NL" dirty="0">
                <a:cs typeface="Arial" pitchFamily="34" charset="0"/>
              </a:rPr>
              <a:t> CycleFound ; </a:t>
            </a:r>
          </a:p>
          <a:p>
            <a:pPr>
              <a:defRPr/>
            </a:pPr>
            <a:br>
              <a:rPr lang="nl-NL" dirty="0">
                <a:cs typeface="Arial" pitchFamily="34" charset="0"/>
              </a:rPr>
            </a:br>
            <a:r>
              <a:rPr lang="nl-NL" dirty="0">
                <a:cs typeface="Arial" pitchFamily="34" charset="0"/>
              </a:rPr>
              <a:t>     </a:t>
            </a:r>
            <a:r>
              <a:rPr lang="nl-NL" b="1" dirty="0">
                <a:cs typeface="Arial" pitchFamily="34" charset="0"/>
              </a:rPr>
              <a:t>if</a:t>
            </a:r>
            <a:r>
              <a:rPr lang="nl-NL" dirty="0">
                <a:cs typeface="Arial" pitchFamily="34" charset="0"/>
              </a:rPr>
              <a:t> ( </a:t>
            </a:r>
            <a:r>
              <a:rPr lang="nl-NL" i="1" dirty="0">
                <a:cs typeface="Arial" pitchFamily="34" charset="0"/>
              </a:rPr>
              <a:t>s </a:t>
            </a:r>
            <a:r>
              <a:rPr lang="nl-NL" dirty="0">
                <a:cs typeface="Arial" pitchFamily="34" charset="0"/>
                <a:sym typeface="Symbol"/>
              </a:rPr>
              <a:t></a:t>
            </a:r>
            <a:r>
              <a:rPr lang="nl-NL" i="1" dirty="0">
                <a:cs typeface="Arial" pitchFamily="34" charset="0"/>
              </a:rPr>
              <a:t>visited2 </a:t>
            </a:r>
            <a:r>
              <a:rPr lang="nl-NL" dirty="0">
                <a:cs typeface="Arial" pitchFamily="34" charset="0"/>
              </a:rPr>
              <a:t>) </a:t>
            </a:r>
            <a:r>
              <a:rPr lang="nl-NL" b="1" dirty="0">
                <a:cs typeface="Arial" pitchFamily="34" charset="0"/>
              </a:rPr>
              <a:t>return</a:t>
            </a:r>
            <a:r>
              <a:rPr lang="nl-NL" dirty="0">
                <a:cs typeface="Arial" pitchFamily="34" charset="0"/>
              </a:rPr>
              <a:t> ;</a:t>
            </a:r>
          </a:p>
          <a:p>
            <a:pPr>
              <a:defRPr/>
            </a:pPr>
            <a:r>
              <a:rPr lang="nl-NL" dirty="0">
                <a:cs typeface="Arial" pitchFamily="34" charset="0"/>
              </a:rPr>
              <a:t>     </a:t>
            </a:r>
            <a:r>
              <a:rPr lang="nl-NL" i="1" dirty="0">
                <a:cs typeface="Arial" pitchFamily="34" charset="0"/>
              </a:rPr>
              <a:t>visited2</a:t>
            </a:r>
            <a:r>
              <a:rPr lang="nl-NL" dirty="0">
                <a:cs typeface="Arial" pitchFamily="34" charset="0"/>
              </a:rPr>
              <a:t>.</a:t>
            </a:r>
            <a:r>
              <a:rPr lang="nl-NL" i="1" dirty="0">
                <a:cs typeface="Arial" pitchFamily="34" charset="0"/>
              </a:rPr>
              <a:t>add</a:t>
            </a:r>
            <a:r>
              <a:rPr lang="nl-NL" dirty="0">
                <a:cs typeface="Arial" pitchFamily="34" charset="0"/>
              </a:rPr>
              <a:t>(</a:t>
            </a:r>
            <a:r>
              <a:rPr lang="nl-NL" i="1" dirty="0">
                <a:cs typeface="Arial" pitchFamily="34" charset="0"/>
              </a:rPr>
              <a:t>s</a:t>
            </a:r>
            <a:r>
              <a:rPr lang="nl-NL" dirty="0">
                <a:cs typeface="Arial" pitchFamily="34" charset="0"/>
              </a:rPr>
              <a:t>) ;</a:t>
            </a:r>
          </a:p>
          <a:p>
            <a:pPr>
              <a:defRPr/>
            </a:pPr>
            <a:r>
              <a:rPr lang="nl-NL" dirty="0">
                <a:cs typeface="Arial" pitchFamily="34" charset="0"/>
              </a:rPr>
              <a:t>     </a:t>
            </a:r>
            <a:r>
              <a:rPr lang="nl-NL" b="1" dirty="0">
                <a:cs typeface="Arial" pitchFamily="34" charset="0"/>
              </a:rPr>
              <a:t>for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b="1" dirty="0">
                <a:cs typeface="Arial" pitchFamily="34" charset="0"/>
              </a:rPr>
              <a:t>each</a:t>
            </a:r>
            <a:r>
              <a:rPr lang="nl-NL" dirty="0">
                <a:cs typeface="Arial" pitchFamily="34" charset="0"/>
              </a:rPr>
              <a:t> (</a:t>
            </a:r>
            <a:r>
              <a:rPr lang="nl-NL" i="1" dirty="0">
                <a:cs typeface="Arial" pitchFamily="34" charset="0"/>
              </a:rPr>
              <a:t>t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dirty="0">
                <a:cs typeface="Arial" pitchFamily="34" charset="0"/>
                <a:sym typeface="Symbol"/>
              </a:rPr>
              <a:t>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i="1" dirty="0">
                <a:cs typeface="Arial" pitchFamily="34" charset="0"/>
              </a:rPr>
              <a:t>next</a:t>
            </a:r>
            <a:r>
              <a:rPr lang="nl-NL" dirty="0">
                <a:cs typeface="Arial" pitchFamily="34" charset="0"/>
                <a:sym typeface="Symbol"/>
              </a:rPr>
              <a:t>(</a:t>
            </a:r>
            <a:r>
              <a:rPr lang="nl-NL" i="1" dirty="0">
                <a:cs typeface="Arial" pitchFamily="34" charset="0"/>
                <a:sym typeface="Symbol"/>
              </a:rPr>
              <a:t>s</a:t>
            </a:r>
            <a:r>
              <a:rPr lang="nl-NL" dirty="0">
                <a:cs typeface="Arial" pitchFamily="34" charset="0"/>
                <a:sym typeface="Symbol"/>
              </a:rPr>
              <a:t>))  </a:t>
            </a:r>
            <a:br>
              <a:rPr lang="nl-NL" dirty="0">
                <a:cs typeface="Arial" pitchFamily="34" charset="0"/>
                <a:sym typeface="Symbol"/>
              </a:rPr>
            </a:br>
            <a:r>
              <a:rPr lang="nl-NL" dirty="0">
                <a:cs typeface="Arial" pitchFamily="34" charset="0"/>
                <a:sym typeface="Symbol"/>
              </a:rPr>
              <a:t>           </a:t>
            </a:r>
            <a:r>
              <a:rPr lang="nl-NL" dirty="0">
                <a:cs typeface="Arial" pitchFamily="34" charset="0"/>
              </a:rPr>
              <a:t>checkCycle(root, </a:t>
            </a:r>
            <a:r>
              <a:rPr lang="nl-NL" i="1" dirty="0">
                <a:cs typeface="Arial" pitchFamily="34" charset="0"/>
              </a:rPr>
              <a:t>t</a:t>
            </a:r>
            <a:r>
              <a:rPr lang="nl-NL" dirty="0">
                <a:cs typeface="Arial" pitchFamily="34" charset="0"/>
                <a:sym typeface="Symbol"/>
              </a:rPr>
              <a:t>) ;</a:t>
            </a:r>
            <a:endParaRPr lang="nl-NL" dirty="0">
              <a:cs typeface="Arial" pitchFamily="34" charset="0"/>
            </a:endParaRPr>
          </a:p>
          <a:p>
            <a:pPr>
              <a:defRPr/>
            </a:pPr>
            <a:r>
              <a:rPr lang="nl-NL" dirty="0">
                <a:cs typeface="Arial" pitchFamily="34" charset="0"/>
              </a:rPr>
              <a:t>}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04043-34BE-4F0A-86DC-F1B0C973C2E1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54277" name="TextBox 6"/>
          <p:cNvSpPr txBox="1">
            <a:spLocks noChangeArrowheads="1"/>
          </p:cNvSpPr>
          <p:nvPr/>
        </p:nvSpPr>
        <p:spPr bwMode="auto">
          <a:xfrm>
            <a:off x="952500" y="5391150"/>
            <a:ext cx="7772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/>
              <a:t>Can be extended to keep track of the path leading to the cycle  </a:t>
            </a:r>
            <a:r>
              <a:rPr lang="en-US" sz="2000">
                <a:sym typeface="Wingdings" pitchFamily="2" charset="2"/>
              </a:rPr>
              <a:t> </a:t>
            </a:r>
            <a:r>
              <a:rPr lang="en-US" sz="2000" i="1">
                <a:sym typeface="Wingdings" pitchFamily="2" charset="2"/>
              </a:rPr>
              <a:t>counter example.</a:t>
            </a:r>
          </a:p>
          <a:p>
            <a:r>
              <a:rPr lang="en-US" sz="2000" i="1">
                <a:sym typeface="Wingdings" pitchFamily="2" charset="2"/>
              </a:rPr>
              <a:t>See Lecture Notes.</a:t>
            </a:r>
            <a:r>
              <a:rPr lang="en-US" sz="2000" i="1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90538" y="274638"/>
            <a:ext cx="8196262" cy="787400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Example</a:t>
            </a:r>
          </a:p>
        </p:txBody>
      </p:sp>
      <p:sp>
        <p:nvSpPr>
          <p:cNvPr id="5" name="Oval 4"/>
          <p:cNvSpPr/>
          <p:nvPr/>
        </p:nvSpPr>
        <p:spPr>
          <a:xfrm>
            <a:off x="4627563" y="1949450"/>
            <a:ext cx="31432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5500688" y="3062288"/>
            <a:ext cx="314325" cy="271462"/>
          </a:xfrm>
          <a:prstGeom prst="ellipse">
            <a:avLst/>
          </a:prstGeom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884613" y="3163888"/>
            <a:ext cx="312737" cy="295275"/>
          </a:xfrm>
          <a:prstGeom prst="ellipse">
            <a:avLst/>
          </a:prstGeom>
          <a:ln w="12700" cmpd="sng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3159125" y="3168650"/>
            <a:ext cx="314325" cy="295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3</a:t>
            </a:r>
          </a:p>
        </p:txBody>
      </p:sp>
      <p:cxnSp>
        <p:nvCxnSpPr>
          <p:cNvPr id="10" name="Curved Connector 9"/>
          <p:cNvCxnSpPr>
            <a:stCxn id="5" idx="6"/>
            <a:endCxn id="6" idx="0"/>
          </p:cNvCxnSpPr>
          <p:nvPr/>
        </p:nvCxnSpPr>
        <p:spPr>
          <a:xfrm>
            <a:off x="4941888" y="2097088"/>
            <a:ext cx="715962" cy="965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9"/>
          <p:cNvCxnSpPr>
            <a:stCxn id="6" idx="2"/>
            <a:endCxn id="5" idx="4"/>
          </p:cNvCxnSpPr>
          <p:nvPr/>
        </p:nvCxnSpPr>
        <p:spPr>
          <a:xfrm rot="10800000">
            <a:off x="4784725" y="2244725"/>
            <a:ext cx="715963" cy="95408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9"/>
          <p:cNvCxnSpPr>
            <a:stCxn id="7" idx="4"/>
            <a:endCxn id="8" idx="4"/>
          </p:cNvCxnSpPr>
          <p:nvPr/>
        </p:nvCxnSpPr>
        <p:spPr>
          <a:xfrm rot="5400000">
            <a:off x="3675857" y="3099594"/>
            <a:ext cx="4762" cy="723900"/>
          </a:xfrm>
          <a:prstGeom prst="curvedConnector3">
            <a:avLst>
              <a:gd name="adj1" fmla="val 724873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7" idx="6"/>
          </p:cNvCxnSpPr>
          <p:nvPr/>
        </p:nvCxnSpPr>
        <p:spPr>
          <a:xfrm rot="10800000" flipV="1">
            <a:off x="4197350" y="3198813"/>
            <a:ext cx="1303338" cy="112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7" idx="7"/>
          </p:cNvCxnSpPr>
          <p:nvPr/>
        </p:nvCxnSpPr>
        <p:spPr>
          <a:xfrm rot="5400000">
            <a:off x="3910013" y="2443163"/>
            <a:ext cx="1004887" cy="52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9"/>
          <p:cNvCxnSpPr>
            <a:stCxn id="8" idx="0"/>
            <a:endCxn id="7" idx="0"/>
          </p:cNvCxnSpPr>
          <p:nvPr/>
        </p:nvCxnSpPr>
        <p:spPr>
          <a:xfrm rot="5400000" flipH="1" flipV="1">
            <a:off x="3675857" y="2804319"/>
            <a:ext cx="4762" cy="723900"/>
          </a:xfrm>
          <a:prstGeom prst="curvedConnector3">
            <a:avLst>
              <a:gd name="adj1" fmla="val 704877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822031" y="1626394"/>
            <a:ext cx="295275" cy="1666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310" name="Tekstvak 30"/>
          <p:cNvSpPr txBox="1">
            <a:spLocks noChangeArrowheads="1"/>
          </p:cNvSpPr>
          <p:nvPr/>
        </p:nvSpPr>
        <p:spPr bwMode="auto">
          <a:xfrm>
            <a:off x="3055938" y="4387850"/>
            <a:ext cx="35544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/>
              <a:t>checkCycle(1,2)</a:t>
            </a:r>
          </a:p>
        </p:txBody>
      </p:sp>
      <p:sp>
        <p:nvSpPr>
          <p:cNvPr id="32" name="Vrije vorm 31"/>
          <p:cNvSpPr/>
          <p:nvPr/>
        </p:nvSpPr>
        <p:spPr>
          <a:xfrm>
            <a:off x="3046413" y="2655888"/>
            <a:ext cx="2528887" cy="1281112"/>
          </a:xfrm>
          <a:custGeom>
            <a:avLst/>
            <a:gdLst>
              <a:gd name="connsiteX0" fmla="*/ 2529417 w 2529417"/>
              <a:gd name="connsiteY0" fmla="*/ 836083 h 1280583"/>
              <a:gd name="connsiteX1" fmla="*/ 2237317 w 2529417"/>
              <a:gd name="connsiteY1" fmla="*/ 683683 h 1280583"/>
              <a:gd name="connsiteX2" fmla="*/ 1221317 w 2529417"/>
              <a:gd name="connsiteY2" fmla="*/ 747183 h 1280583"/>
              <a:gd name="connsiteX3" fmla="*/ 802217 w 2529417"/>
              <a:gd name="connsiteY3" fmla="*/ 1229783 h 1280583"/>
              <a:gd name="connsiteX4" fmla="*/ 167217 w 2529417"/>
              <a:gd name="connsiteY4" fmla="*/ 1051983 h 1280583"/>
              <a:gd name="connsiteX5" fmla="*/ 14817 w 2529417"/>
              <a:gd name="connsiteY5" fmla="*/ 607483 h 1280583"/>
              <a:gd name="connsiteX6" fmla="*/ 256117 w 2529417"/>
              <a:gd name="connsiteY6" fmla="*/ 188383 h 1280583"/>
              <a:gd name="connsiteX7" fmla="*/ 840317 w 2529417"/>
              <a:gd name="connsiteY7" fmla="*/ 23283 h 1280583"/>
              <a:gd name="connsiteX8" fmla="*/ 1081617 w 2529417"/>
              <a:gd name="connsiteY8" fmla="*/ 328083 h 1280583"/>
              <a:gd name="connsiteX9" fmla="*/ 1094317 w 2529417"/>
              <a:gd name="connsiteY9" fmla="*/ 315383 h 1280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9417" h="1280583">
                <a:moveTo>
                  <a:pt x="2529417" y="836083"/>
                </a:moveTo>
                <a:cubicBezTo>
                  <a:pt x="2492375" y="767291"/>
                  <a:pt x="2455334" y="698500"/>
                  <a:pt x="2237317" y="683683"/>
                </a:cubicBezTo>
                <a:cubicBezTo>
                  <a:pt x="2019300" y="668866"/>
                  <a:pt x="1460500" y="656166"/>
                  <a:pt x="1221317" y="747183"/>
                </a:cubicBezTo>
                <a:cubicBezTo>
                  <a:pt x="982134" y="838200"/>
                  <a:pt x="977900" y="1178983"/>
                  <a:pt x="802217" y="1229783"/>
                </a:cubicBezTo>
                <a:cubicBezTo>
                  <a:pt x="626534" y="1280583"/>
                  <a:pt x="298450" y="1155700"/>
                  <a:pt x="167217" y="1051983"/>
                </a:cubicBezTo>
                <a:cubicBezTo>
                  <a:pt x="35984" y="948266"/>
                  <a:pt x="0" y="751416"/>
                  <a:pt x="14817" y="607483"/>
                </a:cubicBezTo>
                <a:cubicBezTo>
                  <a:pt x="29634" y="463550"/>
                  <a:pt x="118534" y="285750"/>
                  <a:pt x="256117" y="188383"/>
                </a:cubicBezTo>
                <a:cubicBezTo>
                  <a:pt x="393700" y="91016"/>
                  <a:pt x="702734" y="0"/>
                  <a:pt x="840317" y="23283"/>
                </a:cubicBezTo>
                <a:cubicBezTo>
                  <a:pt x="977900" y="46566"/>
                  <a:pt x="1039284" y="279400"/>
                  <a:pt x="1081617" y="328083"/>
                </a:cubicBezTo>
                <a:cubicBezTo>
                  <a:pt x="1123950" y="376766"/>
                  <a:pt x="1056217" y="296333"/>
                  <a:pt x="1094317" y="315383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34" name="Vrije vorm 33"/>
          <p:cNvSpPr/>
          <p:nvPr/>
        </p:nvSpPr>
        <p:spPr>
          <a:xfrm>
            <a:off x="4279900" y="2311400"/>
            <a:ext cx="1295400" cy="1143000"/>
          </a:xfrm>
          <a:custGeom>
            <a:avLst/>
            <a:gdLst>
              <a:gd name="connsiteX0" fmla="*/ 1295400 w 1295400"/>
              <a:gd name="connsiteY0" fmla="*/ 1143000 h 1143000"/>
              <a:gd name="connsiteX1" fmla="*/ 546100 w 1295400"/>
              <a:gd name="connsiteY1" fmla="*/ 609600 h 1143000"/>
              <a:gd name="connsiteX2" fmla="*/ 444500 w 1295400"/>
              <a:gd name="connsiteY2" fmla="*/ 38100 h 1143000"/>
              <a:gd name="connsiteX3" fmla="*/ 0 w 1295400"/>
              <a:gd name="connsiteY3" fmla="*/ 838200 h 1143000"/>
              <a:gd name="connsiteX4" fmla="*/ 0 w 1295400"/>
              <a:gd name="connsiteY4" fmla="*/ 8382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5400" h="1143000">
                <a:moveTo>
                  <a:pt x="1295400" y="1143000"/>
                </a:moveTo>
                <a:cubicBezTo>
                  <a:pt x="991658" y="968375"/>
                  <a:pt x="687917" y="793750"/>
                  <a:pt x="546100" y="609600"/>
                </a:cubicBezTo>
                <a:cubicBezTo>
                  <a:pt x="404283" y="425450"/>
                  <a:pt x="535517" y="0"/>
                  <a:pt x="444500" y="38100"/>
                </a:cubicBezTo>
                <a:cubicBezTo>
                  <a:pt x="353483" y="76200"/>
                  <a:pt x="0" y="838200"/>
                  <a:pt x="0" y="838200"/>
                </a:cubicBezTo>
                <a:lnTo>
                  <a:pt x="0" y="838200"/>
                </a:ln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37" name="Vrije vorm 36"/>
          <p:cNvSpPr/>
          <p:nvPr/>
        </p:nvSpPr>
        <p:spPr>
          <a:xfrm>
            <a:off x="4902200" y="2024063"/>
            <a:ext cx="901700" cy="998537"/>
          </a:xfrm>
          <a:custGeom>
            <a:avLst/>
            <a:gdLst>
              <a:gd name="connsiteX0" fmla="*/ 0 w 901700"/>
              <a:gd name="connsiteY0" fmla="*/ 237067 h 999067"/>
              <a:gd name="connsiteX1" fmla="*/ 114300 w 901700"/>
              <a:gd name="connsiteY1" fmla="*/ 21167 h 999067"/>
              <a:gd name="connsiteX2" fmla="*/ 609600 w 901700"/>
              <a:gd name="connsiteY2" fmla="*/ 110067 h 999067"/>
              <a:gd name="connsiteX3" fmla="*/ 863600 w 901700"/>
              <a:gd name="connsiteY3" fmla="*/ 630767 h 999067"/>
              <a:gd name="connsiteX4" fmla="*/ 838200 w 901700"/>
              <a:gd name="connsiteY4" fmla="*/ 999067 h 99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700" h="999067">
                <a:moveTo>
                  <a:pt x="0" y="237067"/>
                </a:moveTo>
                <a:cubicBezTo>
                  <a:pt x="6350" y="139700"/>
                  <a:pt x="12700" y="42334"/>
                  <a:pt x="114300" y="21167"/>
                </a:cubicBezTo>
                <a:cubicBezTo>
                  <a:pt x="215900" y="0"/>
                  <a:pt x="484717" y="8467"/>
                  <a:pt x="609600" y="110067"/>
                </a:cubicBezTo>
                <a:cubicBezTo>
                  <a:pt x="734483" y="211667"/>
                  <a:pt x="825500" y="482600"/>
                  <a:pt x="863600" y="630767"/>
                </a:cubicBezTo>
                <a:cubicBezTo>
                  <a:pt x="901700" y="778934"/>
                  <a:pt x="869950" y="889000"/>
                  <a:pt x="838200" y="999067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197D1-7505-42BA-990D-30B70ED69C2D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23" name="Tekstvak 22"/>
          <p:cNvSpPr txBox="1"/>
          <p:nvPr/>
        </p:nvSpPr>
        <p:spPr>
          <a:xfrm>
            <a:off x="4874079" y="5530334"/>
            <a:ext cx="378821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sz="1800" i="1" dirty="0"/>
              <a:t>the node </a:t>
            </a:r>
            <a:r>
              <a:rPr lang="nl-NL" sz="1800" i="1" dirty="0" err="1"/>
              <a:t>currently</a:t>
            </a:r>
            <a:r>
              <a:rPr lang="nl-NL" sz="1800" i="1" dirty="0"/>
              <a:t> </a:t>
            </a:r>
            <a:r>
              <a:rPr lang="nl-NL" sz="1800" i="1" dirty="0" err="1"/>
              <a:t>being</a:t>
            </a:r>
            <a:r>
              <a:rPr lang="nl-NL" sz="1800" i="1" dirty="0"/>
              <a:t> </a:t>
            </a:r>
            <a:r>
              <a:rPr lang="nl-NL" sz="1800" i="1" dirty="0" err="1"/>
              <a:t>processed</a:t>
            </a:r>
            <a:endParaRPr lang="en-US" sz="1800" i="1" dirty="0"/>
          </a:p>
        </p:txBody>
      </p:sp>
      <p:cxnSp>
        <p:nvCxnSpPr>
          <p:cNvPr id="31" name="Rechte verbindingslijn met pijl 30"/>
          <p:cNvCxnSpPr/>
          <p:nvPr/>
        </p:nvCxnSpPr>
        <p:spPr>
          <a:xfrm rot="16200000" flipV="1">
            <a:off x="4730750" y="5041900"/>
            <a:ext cx="612775" cy="244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vak 22"/>
          <p:cNvSpPr txBox="1"/>
          <p:nvPr/>
        </p:nvSpPr>
        <p:spPr>
          <a:xfrm>
            <a:off x="3997779" y="5549384"/>
            <a:ext cx="58221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sz="1800" i="1" dirty="0"/>
              <a:t>root</a:t>
            </a:r>
            <a:endParaRPr lang="en-US" sz="1800" i="1" dirty="0"/>
          </a:p>
        </p:txBody>
      </p:sp>
      <p:cxnSp>
        <p:nvCxnSpPr>
          <p:cNvPr id="33" name="Rechte verbindingslijn met pijl 30"/>
          <p:cNvCxnSpPr>
            <a:stCxn id="0" idx="0"/>
          </p:cNvCxnSpPr>
          <p:nvPr/>
        </p:nvCxnSpPr>
        <p:spPr>
          <a:xfrm rot="5400000" flipH="1" flipV="1">
            <a:off x="4141788" y="5024437"/>
            <a:ext cx="673100" cy="377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nl-NL" dirty="0">
                <a:cs typeface="Arial" charset="0"/>
              </a:rPr>
              <a:t>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1788" y="1362075"/>
            <a:ext cx="8634412" cy="526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Described by (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, 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i="1" dirty="0"/>
              <a:t>S</a:t>
            </a:r>
            <a:r>
              <a:rPr lang="en-US" dirty="0"/>
              <a:t> : the set of possible states</a:t>
            </a:r>
          </a:p>
          <a:p>
            <a:pPr lvl="1" eaLnBrk="1" hangingPunct="1">
              <a:defRPr/>
            </a:pP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 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  : set of possible </a:t>
            </a:r>
            <a:r>
              <a:rPr lang="en-US" dirty="0"/>
              <a:t>initial states</a:t>
            </a:r>
          </a:p>
          <a:p>
            <a:pPr lvl="1" eaLnBrk="1" hangingPunct="1">
              <a:defRPr/>
            </a:pPr>
            <a:r>
              <a:rPr lang="en-US" dirty="0">
                <a:sym typeface="Symbol"/>
              </a:rPr>
              <a:t> : set of labels, to decorate the arrows. </a:t>
            </a:r>
          </a:p>
          <a:p>
            <a:pPr lvl="2" eaLnBrk="1" hangingPunct="1">
              <a:defRPr/>
            </a:pPr>
            <a:r>
              <a:rPr lang="en-US" sz="2400" dirty="0">
                <a:sym typeface="Symbol"/>
              </a:rPr>
              <a:t>They model possible actions.</a:t>
            </a:r>
            <a:endParaRPr lang="en-US" sz="2400" dirty="0"/>
          </a:p>
          <a:p>
            <a:pPr lvl="1" eaLnBrk="1" hangingPunct="1">
              <a:defRPr/>
            </a:pPr>
            <a:r>
              <a:rPr lang="en-US" i="1" dirty="0"/>
              <a:t>R</a:t>
            </a:r>
            <a:r>
              <a:rPr lang="en-US" dirty="0"/>
              <a:t> : </a:t>
            </a:r>
            <a:r>
              <a:rPr lang="en-US" i="1" dirty="0"/>
              <a:t>S</a:t>
            </a:r>
            <a:r>
              <a:rPr lang="en-US" dirty="0">
                <a:sym typeface="Symbol"/>
              </a:rPr>
              <a:t></a:t>
            </a:r>
            <a:r>
              <a:rPr lang="en-US" b="1" dirty="0" err="1">
                <a:sym typeface="Symbol"/>
              </a:rPr>
              <a:t>pow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S</a:t>
            </a:r>
            <a:r>
              <a:rPr lang="en-US" dirty="0">
                <a:sym typeface="Symbol"/>
              </a:rPr>
              <a:t>), </a:t>
            </a:r>
            <a:r>
              <a:rPr lang="en-US" dirty="0"/>
              <a:t>the arrows</a:t>
            </a:r>
          </a:p>
          <a:p>
            <a:pPr lvl="2" eaLnBrk="1" hangingPunct="1">
              <a:defRPr/>
            </a:pPr>
            <a:r>
              <a:rPr lang="en-US" sz="2400" i="1" dirty="0"/>
              <a:t>R</a:t>
            </a:r>
            <a:r>
              <a:rPr lang="en-US" sz="2400" dirty="0"/>
              <a:t>(</a:t>
            </a:r>
            <a:r>
              <a:rPr lang="en-US" sz="2400" i="1" dirty="0" err="1"/>
              <a:t>s,a</a:t>
            </a:r>
            <a:r>
              <a:rPr lang="en-US" sz="2400" dirty="0"/>
              <a:t>)  is t</a:t>
            </a:r>
            <a:r>
              <a:rPr lang="en-US" sz="2400" dirty="0">
                <a:sym typeface="Wingdings" pitchFamily="2" charset="2"/>
              </a:rPr>
              <a:t>he set of possible next-states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if executed on </a:t>
            </a:r>
            <a:r>
              <a:rPr lang="en-US" sz="2400" i="1" dirty="0"/>
              <a:t>s</a:t>
            </a:r>
          </a:p>
          <a:p>
            <a:pPr lvl="2" eaLnBrk="1" hangingPunct="1">
              <a:defRPr/>
            </a:pPr>
            <a:r>
              <a:rPr lang="en-US" sz="2400" dirty="0"/>
              <a:t>non-deterministic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ECB4C-BDF8-4B5A-BB15-67F9CCB4B39C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Tweak: lazy model checking</a:t>
            </a:r>
          </a:p>
        </p:txBody>
      </p:sp>
      <p:sp>
        <p:nvSpPr>
          <p:cNvPr id="56323" name="Content Placeholder 8"/>
          <p:cNvSpPr>
            <a:spLocks noGrp="1"/>
          </p:cNvSpPr>
          <p:nvPr>
            <p:ph sz="quarter" idx="1"/>
          </p:nvPr>
        </p:nvSpPr>
        <p:spPr>
          <a:xfrm>
            <a:off x="500063" y="1409700"/>
            <a:ext cx="8358187" cy="4572000"/>
          </a:xfrm>
        </p:spPr>
        <p:txBody>
          <a:bodyPr/>
          <a:lstStyle/>
          <a:p>
            <a:pPr eaLnBrk="1" hangingPunct="1"/>
            <a:r>
              <a:rPr lang="en-US" sz="2400" dirty="0">
                <a:cs typeface="Arial" charset="0"/>
              </a:rPr>
              <a:t>Remember that automaton to explore is </a:t>
            </a:r>
            <a:r>
              <a:rPr lang="en-US" sz="2400" i="1" dirty="0">
                <a:cs typeface="Arial" charset="0"/>
              </a:rPr>
              <a:t>C</a:t>
            </a:r>
            <a:r>
              <a:rPr lang="en-US" sz="2400" dirty="0">
                <a:cs typeface="Arial" charset="0"/>
              </a:rPr>
              <a:t> = </a:t>
            </a:r>
            <a:r>
              <a:rPr lang="en-US" sz="2400" i="1" dirty="0">
                <a:cs typeface="Arial" charset="0"/>
              </a:rPr>
              <a:t>B</a:t>
            </a:r>
            <a:r>
              <a:rPr lang="en-US" sz="2400" i="1" baseline="-25000" dirty="0">
                <a:cs typeface="Arial" charset="0"/>
              </a:rPr>
              <a:t>M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cs typeface="Arial" charset="0"/>
                <a:sym typeface="Symbol" pitchFamily="18" charset="2"/>
              </a:rPr>
              <a:t>  </a:t>
            </a:r>
            <a:r>
              <a:rPr lang="en-US" sz="2400" i="1" dirty="0">
                <a:cs typeface="Arial" charset="0"/>
                <a:sym typeface="Symbol" pitchFamily="18" charset="2"/>
              </a:rPr>
              <a:t>B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</a:t>
            </a:r>
          </a:p>
          <a:p>
            <a:pPr eaLnBrk="1" hangingPunct="1"/>
            <a:r>
              <a:rPr lang="en-US" sz="2400" dirty="0">
                <a:cs typeface="Arial" charset="0"/>
                <a:sym typeface="Symbol" pitchFamily="18" charset="2"/>
              </a:rPr>
              <a:t>In particular, </a:t>
            </a:r>
            <a:r>
              <a:rPr lang="en-US" sz="2400" i="1" dirty="0">
                <a:cs typeface="Arial" charset="0"/>
              </a:rPr>
              <a:t>B</a:t>
            </a:r>
            <a:r>
              <a:rPr lang="en-US" sz="2400" baseline="-25000" dirty="0">
                <a:cs typeface="Arial" charset="0"/>
              </a:rPr>
              <a:t>M </a:t>
            </a:r>
            <a:r>
              <a:rPr lang="en-US" sz="2400" dirty="0">
                <a:cs typeface="Arial" charset="0"/>
                <a:sym typeface="Symbol" pitchFamily="18" charset="2"/>
              </a:rPr>
              <a:t>can be huge if </a:t>
            </a:r>
            <a:r>
              <a:rPr lang="en-US" sz="2400" i="1" dirty="0">
                <a:cs typeface="Arial" charset="0"/>
                <a:sym typeface="Symbol" pitchFamily="18" charset="2"/>
              </a:rPr>
              <a:t>M </a:t>
            </a:r>
            <a:r>
              <a:rPr lang="en-US" sz="2400" dirty="0">
                <a:cs typeface="Arial" charset="0"/>
                <a:sym typeface="Symbol" pitchFamily="18" charset="2"/>
              </a:rPr>
              <a:t>= </a:t>
            </a:r>
            <a:r>
              <a:rPr lang="en-US" sz="2400" i="1" dirty="0">
                <a:cs typeface="Arial" charset="0"/>
                <a:sym typeface="Symbol" pitchFamily="18" charset="2"/>
              </a:rPr>
              <a:t>P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400" dirty="0">
                <a:cs typeface="Arial" charset="0"/>
                <a:sym typeface="Symbol" pitchFamily="18" charset="2"/>
              </a:rPr>
              <a:t> || </a:t>
            </a:r>
            <a:r>
              <a:rPr lang="en-US" sz="2400" i="1" dirty="0">
                <a:cs typeface="Arial" charset="0"/>
                <a:sym typeface="Symbol" pitchFamily="18" charset="2"/>
              </a:rPr>
              <a:t>P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400" dirty="0">
                <a:cs typeface="Arial" charset="0"/>
                <a:sym typeface="Symbol" pitchFamily="18" charset="2"/>
              </a:rPr>
              <a:t> || ...</a:t>
            </a:r>
          </a:p>
          <a:p>
            <a:pPr eaLnBrk="1" hangingPunct="1"/>
            <a:r>
              <a:rPr lang="en-US" sz="2400" dirty="0">
                <a:cs typeface="Arial" charset="0"/>
                <a:sym typeface="Symbol" pitchFamily="18" charset="2"/>
              </a:rPr>
              <a:t>Can we construct C lazily?</a:t>
            </a:r>
          </a:p>
          <a:p>
            <a:pPr eaLnBrk="1" hangingPunct="1"/>
            <a:r>
              <a:rPr lang="en-US" sz="2400" dirty="0">
                <a:cs typeface="Arial" charset="0"/>
                <a:sym typeface="Symbol" pitchFamily="18" charset="2"/>
              </a:rPr>
              <a:t>Benefit : if a cycle is found (verification fails), effort is not wasted to first construct the full </a:t>
            </a:r>
            <a:r>
              <a:rPr lang="en-US" sz="2400" i="1" dirty="0">
                <a:cs typeface="Arial" charset="0"/>
                <a:sym typeface="Symbol" pitchFamily="18" charset="2"/>
              </a:rPr>
              <a:t>C.</a:t>
            </a:r>
          </a:p>
          <a:p>
            <a:pPr eaLnBrk="1" hangingPunct="1"/>
            <a:r>
              <a:rPr lang="en-US" sz="2400" dirty="0">
                <a:cs typeface="Arial" charset="0"/>
                <a:sym typeface="Symbol" pitchFamily="18" charset="2"/>
              </a:rPr>
              <a:t>Of course if </a:t>
            </a:r>
            <a:r>
              <a:rPr lang="en-US" sz="2400" dirty="0">
                <a:cs typeface="Arial" charset="0"/>
                <a:sym typeface="Symbol"/>
              </a:rPr>
              <a:t> turns out to be valid, then C will in the end fully constructed.</a:t>
            </a:r>
          </a:p>
          <a:p>
            <a:pPr eaLnBrk="1" hangingPunct="1"/>
            <a:r>
              <a:rPr lang="en-US" sz="2400" dirty="0">
                <a:cs typeface="Arial" charset="0"/>
                <a:sym typeface="Symbol"/>
              </a:rPr>
              <a:t>How to deal with concrete states (rather than abstract states a la </a:t>
            </a:r>
            <a:r>
              <a:rPr lang="en-US" sz="2400" dirty="0" err="1">
                <a:cs typeface="Arial" charset="0"/>
                <a:sym typeface="Symbol"/>
              </a:rPr>
              <a:t>Kripke</a:t>
            </a:r>
            <a:r>
              <a:rPr lang="en-US" sz="2400" dirty="0">
                <a:cs typeface="Arial" charset="0"/>
                <a:sym typeface="Symbol"/>
              </a:rPr>
              <a:t>) ?</a:t>
            </a:r>
          </a:p>
          <a:p>
            <a:pPr eaLnBrk="1" hangingPunct="1"/>
            <a:endParaRPr lang="en-US" sz="2400" dirty="0">
              <a:cs typeface="Arial" charset="0"/>
              <a:sym typeface="Symbol"/>
            </a:endParaRPr>
          </a:p>
          <a:p>
            <a:pPr eaLnBrk="1" hangingPunct="1">
              <a:buFont typeface="Wingdings 2" pitchFamily="18" charset="2"/>
              <a:buNone/>
            </a:pPr>
            <a:endParaRPr lang="en-US" sz="2400" dirty="0">
              <a:cs typeface="Arial" charset="0"/>
              <a:sym typeface="Symbol" pitchFamily="18" charset="2"/>
            </a:endParaRPr>
          </a:p>
          <a:p>
            <a:pPr eaLnBrk="1" hangingPunct="1"/>
            <a:endParaRPr lang="en-US" sz="2400" dirty="0">
              <a:cs typeface="Arial" charset="0"/>
              <a:sym typeface="Symbol" pitchFamily="18" charset="2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6265B2-2374-4A9E-B69E-446637063E63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Lazily constructing the intersection</a:t>
            </a:r>
          </a:p>
        </p:txBody>
      </p:sp>
      <p:sp>
        <p:nvSpPr>
          <p:cNvPr id="58371" name="Content Placeholder 8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 sz="2400" dirty="0">
                <a:cs typeface="Arial" charset="0"/>
              </a:rPr>
              <a:t>Assume first that </a:t>
            </a:r>
            <a:r>
              <a:rPr lang="en-US" sz="2400" i="1" dirty="0">
                <a:cs typeface="Arial" charset="0"/>
              </a:rPr>
              <a:t>P</a:t>
            </a:r>
            <a:r>
              <a:rPr lang="en-US" sz="2400" dirty="0">
                <a:cs typeface="Arial" charset="0"/>
              </a:rPr>
              <a:t> is just a single process.</a:t>
            </a:r>
          </a:p>
          <a:p>
            <a:pPr eaLnBrk="1" hangingPunct="1"/>
            <a:r>
              <a:rPr lang="en-US" sz="2400" dirty="0">
                <a:cs typeface="Arial" charset="0"/>
              </a:rPr>
              <a:t>Only need to change this in the DFS :</a:t>
            </a:r>
            <a:br>
              <a:rPr lang="en-US" sz="2400" dirty="0">
                <a:cs typeface="Arial" charset="0"/>
              </a:rPr>
            </a:br>
            <a:br>
              <a:rPr lang="en-US" sz="2400" dirty="0">
                <a:cs typeface="Arial" charset="0"/>
              </a:rPr>
            </a:br>
            <a:r>
              <a:rPr lang="en-US" sz="2400" dirty="0">
                <a:cs typeface="Arial" charset="0"/>
              </a:rPr>
              <a:t>      </a:t>
            </a:r>
            <a:r>
              <a:rPr lang="en-US" sz="2400" b="1" dirty="0">
                <a:cs typeface="Arial" charset="0"/>
              </a:rPr>
              <a:t>for each </a:t>
            </a:r>
            <a:r>
              <a:rPr lang="en-US" sz="2400" dirty="0">
                <a:cs typeface="Arial" charset="0"/>
              </a:rPr>
              <a:t>(</a:t>
            </a:r>
            <a:r>
              <a:rPr lang="en-US" sz="2400" i="1" dirty="0">
                <a:cs typeface="Arial" charset="0"/>
              </a:rPr>
              <a:t>s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>
                <a:cs typeface="Arial" charset="0"/>
                <a:sym typeface="Symbol" pitchFamily="18" charset="2"/>
              </a:rPr>
              <a:t> </a:t>
            </a:r>
            <a:r>
              <a:rPr lang="en-US" sz="2400" b="1" i="1" dirty="0">
                <a:cs typeface="Arial" charset="0"/>
                <a:sym typeface="Symbol" pitchFamily="18" charset="2"/>
              </a:rPr>
              <a:t>next</a:t>
            </a:r>
            <a:r>
              <a:rPr lang="en-US" sz="2400" dirty="0">
                <a:cs typeface="Arial" charset="0"/>
                <a:sym typeface="Symbol" pitchFamily="18" charset="2"/>
              </a:rPr>
              <a:t>(</a:t>
            </a:r>
            <a:r>
              <a:rPr lang="en-US" sz="2400" i="1" dirty="0">
                <a:cs typeface="Arial" charset="0"/>
                <a:sym typeface="Symbol" pitchFamily="18" charset="2"/>
              </a:rPr>
              <a:t>u</a:t>
            </a:r>
            <a:r>
              <a:rPr lang="en-US" sz="2400" dirty="0">
                <a:cs typeface="Arial" charset="0"/>
                <a:sym typeface="Symbol" pitchFamily="18" charset="2"/>
              </a:rPr>
              <a:t>))  …. </a:t>
            </a:r>
            <a:br>
              <a:rPr lang="en-US" sz="2400" dirty="0">
                <a:cs typeface="Arial" charset="0"/>
                <a:sym typeface="Symbol" pitchFamily="18" charset="2"/>
              </a:rPr>
            </a:br>
            <a:r>
              <a:rPr lang="en-US" sz="2400" dirty="0">
                <a:cs typeface="Arial" charset="0"/>
                <a:sym typeface="Symbol" pitchFamily="18" charset="2"/>
              </a:rPr>
              <a:t>            </a:t>
            </a:r>
            <a:r>
              <a:rPr lang="en-US" sz="2400" b="1" dirty="0">
                <a:cs typeface="Arial" charset="0"/>
                <a:sym typeface="Symbol" pitchFamily="18" charset="2"/>
              </a:rPr>
              <a:t>if</a:t>
            </a:r>
            <a:r>
              <a:rPr lang="en-US" sz="2400" dirty="0">
                <a:cs typeface="Arial" charset="0"/>
                <a:sym typeface="Symbol" pitchFamily="18" charset="2"/>
              </a:rPr>
              <a:t> (</a:t>
            </a:r>
            <a:r>
              <a:rPr lang="en-US" sz="2400" i="1" dirty="0">
                <a:cs typeface="Arial" charset="0"/>
                <a:sym typeface="Symbol" pitchFamily="18" charset="2"/>
              </a:rPr>
              <a:t>u</a:t>
            </a:r>
            <a:r>
              <a:rPr lang="en-US" sz="2400" dirty="0">
                <a:cs typeface="Arial" charset="0"/>
                <a:sym typeface="Symbol" pitchFamily="18" charset="2"/>
              </a:rPr>
              <a:t>  accept)</a:t>
            </a:r>
          </a:p>
          <a:p>
            <a:pPr eaLnBrk="1" hangingPunct="1"/>
            <a:endParaRPr lang="en-US" sz="2400" dirty="0">
              <a:cs typeface="Arial" charset="0"/>
              <a:sym typeface="Symbol" pitchFamily="18" charset="2"/>
            </a:endParaRPr>
          </a:p>
          <a:p>
            <a:pPr eaLnBrk="1" hangingPunct="1"/>
            <a:r>
              <a:rPr lang="en-US" sz="2400" dirty="0">
                <a:cs typeface="Arial" charset="0"/>
                <a:sym typeface="Symbol" pitchFamily="18" charset="2"/>
              </a:rPr>
              <a:t>Each state of C is of type </a:t>
            </a:r>
            <a:r>
              <a:rPr lang="en-US" sz="2400" dirty="0">
                <a:cs typeface="Arial" charset="0"/>
                <a:sym typeface="Symbol"/>
              </a:rPr>
              <a:t>S</a:t>
            </a:r>
            <a:r>
              <a:rPr lang="en-US" sz="2400" i="1" baseline="-25000" dirty="0">
                <a:cs typeface="Arial" charset="0"/>
                <a:sym typeface="Symbol"/>
              </a:rPr>
              <a:t>M </a:t>
            </a:r>
            <a:r>
              <a:rPr lang="en-US" sz="2400" dirty="0">
                <a:cs typeface="Arial" charset="0"/>
                <a:sym typeface="Symbol"/>
              </a:rPr>
              <a:t> S</a:t>
            </a:r>
            <a:r>
              <a:rPr lang="en-US" sz="2400" baseline="-25000" dirty="0">
                <a:cs typeface="Arial" charset="0"/>
                <a:sym typeface="Symbol"/>
              </a:rPr>
              <a:t></a:t>
            </a:r>
            <a:r>
              <a:rPr lang="en-US" sz="2400" dirty="0">
                <a:cs typeface="Arial" charset="0"/>
                <a:sym typeface="Symbol"/>
              </a:rPr>
              <a:t>.  </a:t>
            </a:r>
            <a:r>
              <a:rPr lang="en-US" sz="2400" dirty="0">
                <a:cs typeface="Arial" charset="0"/>
                <a:sym typeface="Symbol" pitchFamily="18" charset="2"/>
              </a:rPr>
              <a:t> </a:t>
            </a:r>
          </a:p>
          <a:p>
            <a:pPr eaLnBrk="1" hangingPunct="1"/>
            <a:r>
              <a:rPr lang="en-US" sz="2400" dirty="0">
                <a:cs typeface="Arial" charset="0"/>
                <a:sym typeface="Symbol" pitchFamily="18" charset="2"/>
              </a:rPr>
              <a:t>To check (</a:t>
            </a:r>
            <a:r>
              <a:rPr lang="en-US" sz="2400" i="1" dirty="0">
                <a:cs typeface="Arial" charset="0"/>
                <a:sym typeface="Symbol" pitchFamily="18" charset="2"/>
              </a:rPr>
              <a:t>s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400" dirty="0">
                <a:cs typeface="Arial" charset="0"/>
                <a:sym typeface="Symbol" pitchFamily="18" charset="2"/>
              </a:rPr>
              <a:t>,</a:t>
            </a:r>
            <a:r>
              <a:rPr lang="en-US" sz="2400" i="1" dirty="0">
                <a:cs typeface="Arial" charset="0"/>
                <a:sym typeface="Symbol" pitchFamily="18" charset="2"/>
              </a:rPr>
              <a:t>s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400" dirty="0">
                <a:cs typeface="Arial" charset="0"/>
                <a:sym typeface="Symbol" pitchFamily="18" charset="2"/>
              </a:rPr>
              <a:t>)  </a:t>
            </a:r>
            <a:r>
              <a:rPr lang="en-US" sz="2400" i="1" dirty="0" err="1">
                <a:cs typeface="Arial" charset="0"/>
                <a:sym typeface="Symbol" pitchFamily="18" charset="2"/>
              </a:rPr>
              <a:t>next</a:t>
            </a:r>
            <a:r>
              <a:rPr lang="en-US" sz="2400" i="1" baseline="-25000" dirty="0" err="1">
                <a:cs typeface="Arial" charset="0"/>
                <a:sym typeface="Symbol" pitchFamily="18" charset="2"/>
              </a:rPr>
              <a:t>C</a:t>
            </a:r>
            <a:r>
              <a:rPr lang="en-US" sz="2400" dirty="0">
                <a:cs typeface="Arial" charset="0"/>
                <a:sym typeface="Symbol" pitchFamily="18" charset="2"/>
              </a:rPr>
              <a:t>(</a:t>
            </a:r>
            <a:r>
              <a:rPr lang="en-US" sz="2400" i="1" dirty="0">
                <a:cs typeface="Arial" charset="0"/>
                <a:sym typeface="Symbol" pitchFamily="18" charset="2"/>
              </a:rPr>
              <a:t>u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400" i="1" dirty="0">
                <a:cs typeface="Arial" charset="0"/>
                <a:sym typeface="Symbol" pitchFamily="18" charset="2"/>
              </a:rPr>
              <a:t>,u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400" dirty="0">
                <a:cs typeface="Arial" charset="0"/>
                <a:sym typeface="Symbol" pitchFamily="18" charset="2"/>
              </a:rPr>
              <a:t>), we check if there is a label </a:t>
            </a:r>
            <a:r>
              <a:rPr lang="en-US" sz="2400" i="1" dirty="0">
                <a:cs typeface="Arial" charset="0"/>
                <a:sym typeface="Symbol" pitchFamily="18" charset="2"/>
              </a:rPr>
              <a:t>L</a:t>
            </a:r>
            <a:r>
              <a:rPr lang="en-US" sz="2400" dirty="0">
                <a:cs typeface="Arial" charset="0"/>
                <a:sym typeface="Symbol" pitchFamily="18" charset="2"/>
              </a:rPr>
              <a:t>, such that: </a:t>
            </a:r>
            <a:r>
              <a:rPr lang="en-US" sz="2400" i="1" dirty="0">
                <a:cs typeface="Arial" charset="0"/>
                <a:sym typeface="Symbol" pitchFamily="18" charset="2"/>
              </a:rPr>
              <a:t>s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400" dirty="0">
                <a:cs typeface="Arial" charset="0"/>
                <a:sym typeface="Symbol" pitchFamily="18" charset="2"/>
              </a:rPr>
              <a:t> </a:t>
            </a:r>
            <a:r>
              <a:rPr lang="en-US" sz="2400" i="1" dirty="0" err="1">
                <a:cs typeface="Arial" charset="0"/>
                <a:sym typeface="Symbol" pitchFamily="18" charset="2"/>
              </a:rPr>
              <a:t>next</a:t>
            </a:r>
            <a:r>
              <a:rPr lang="en-US" sz="2400" i="1" baseline="-25000" dirty="0" err="1">
                <a:cs typeface="Arial" charset="0"/>
                <a:sym typeface="Symbol" pitchFamily="18" charset="2"/>
              </a:rPr>
              <a:t>M</a:t>
            </a:r>
            <a:r>
              <a:rPr lang="en-US" sz="2400" dirty="0">
                <a:cs typeface="Arial" charset="0"/>
                <a:sym typeface="Symbol" pitchFamily="18" charset="2"/>
              </a:rPr>
              <a:t> (</a:t>
            </a:r>
            <a:r>
              <a:rPr lang="en-US" sz="2400" i="1" dirty="0">
                <a:cs typeface="Arial" charset="0"/>
                <a:sym typeface="Symbol" pitchFamily="18" charset="2"/>
              </a:rPr>
              <a:t>u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400" dirty="0">
                <a:cs typeface="Arial" charset="0"/>
                <a:sym typeface="Symbol" pitchFamily="18" charset="2"/>
              </a:rPr>
              <a:t>,</a:t>
            </a:r>
            <a:r>
              <a:rPr lang="en-US" sz="2400" i="1" dirty="0">
                <a:cs typeface="Arial" charset="0"/>
                <a:sym typeface="Symbol" pitchFamily="18" charset="2"/>
              </a:rPr>
              <a:t>L</a:t>
            </a:r>
            <a:r>
              <a:rPr lang="en-US" sz="2400" dirty="0">
                <a:cs typeface="Arial" charset="0"/>
                <a:sym typeface="Symbol" pitchFamily="18" charset="2"/>
              </a:rPr>
              <a:t>)  /\  </a:t>
            </a:r>
            <a:r>
              <a:rPr lang="en-US" sz="2400" i="1" dirty="0">
                <a:cs typeface="Arial" charset="0"/>
                <a:sym typeface="Symbol" pitchFamily="18" charset="2"/>
              </a:rPr>
              <a:t>s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400" dirty="0">
                <a:cs typeface="Arial" charset="0"/>
                <a:sym typeface="Symbol" pitchFamily="18" charset="2"/>
              </a:rPr>
              <a:t>  </a:t>
            </a:r>
            <a:r>
              <a:rPr lang="en-US" sz="2400" i="1" dirty="0">
                <a:cs typeface="Arial" charset="0"/>
                <a:sym typeface="Symbol" pitchFamily="18" charset="2"/>
              </a:rPr>
              <a:t>next</a:t>
            </a:r>
            <a:r>
              <a:rPr lang="en-US" sz="2400" baseline="-25000" dirty="0">
                <a:cs typeface="Arial" charset="0"/>
                <a:sym typeface="Symbol"/>
              </a:rPr>
              <a:t></a:t>
            </a:r>
            <a:r>
              <a:rPr lang="en-US" sz="2400" dirty="0">
                <a:cs typeface="Arial" charset="0"/>
                <a:sym typeface="Symbol" pitchFamily="18" charset="2"/>
              </a:rPr>
              <a:t>(</a:t>
            </a:r>
            <a:r>
              <a:rPr lang="en-US" sz="2400" i="1" dirty="0">
                <a:cs typeface="Arial" charset="0"/>
                <a:sym typeface="Symbol" pitchFamily="18" charset="2"/>
              </a:rPr>
              <a:t>u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400" dirty="0">
                <a:cs typeface="Arial" charset="0"/>
                <a:sym typeface="Symbol" pitchFamily="18" charset="2"/>
              </a:rPr>
              <a:t>,</a:t>
            </a:r>
            <a:r>
              <a:rPr lang="en-US" sz="2400" i="1" dirty="0">
                <a:cs typeface="Arial" charset="0"/>
                <a:sym typeface="Symbol" pitchFamily="18" charset="2"/>
              </a:rPr>
              <a:t>L</a:t>
            </a:r>
            <a:r>
              <a:rPr lang="en-US" sz="2400" dirty="0">
                <a:cs typeface="Arial" charset="0"/>
                <a:sym typeface="Symbol" pitchFamily="18" charset="2"/>
              </a:rPr>
              <a:t>))</a:t>
            </a:r>
          </a:p>
          <a:p>
            <a:pPr eaLnBrk="1" hangingPunct="1"/>
            <a:r>
              <a:rPr lang="en-US" sz="2400" dirty="0">
                <a:cs typeface="Arial" charset="0"/>
                <a:sym typeface="Symbol" pitchFamily="18" charset="2"/>
              </a:rPr>
              <a:t>(</a:t>
            </a:r>
            <a:r>
              <a:rPr lang="en-US" sz="2400" i="1" dirty="0">
                <a:cs typeface="Arial" charset="0"/>
                <a:sym typeface="Symbol" pitchFamily="18" charset="2"/>
              </a:rPr>
              <a:t>u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400" i="1" dirty="0">
                <a:cs typeface="Arial" charset="0"/>
                <a:sym typeface="Symbol" pitchFamily="18" charset="2"/>
              </a:rPr>
              <a:t>,u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400" dirty="0">
                <a:cs typeface="Arial" charset="0"/>
                <a:sym typeface="Symbol" pitchFamily="18" charset="2"/>
              </a:rPr>
              <a:t>)  </a:t>
            </a:r>
            <a:r>
              <a:rPr lang="en-US" sz="2400" dirty="0" err="1">
                <a:cs typeface="Arial" charset="0"/>
                <a:sym typeface="Symbol" pitchFamily="18" charset="2"/>
              </a:rPr>
              <a:t>accept</a:t>
            </a:r>
            <a:r>
              <a:rPr lang="en-US" sz="2400" i="1" baseline="-25000" dirty="0" err="1">
                <a:cs typeface="Arial" charset="0"/>
                <a:sym typeface="Symbol" pitchFamily="18" charset="2"/>
              </a:rPr>
              <a:t>C</a:t>
            </a:r>
            <a:r>
              <a:rPr lang="en-US" sz="2400" dirty="0">
                <a:cs typeface="Arial" charset="0"/>
                <a:sym typeface="Symbol" pitchFamily="18" charset="2"/>
              </a:rPr>
              <a:t>  </a:t>
            </a:r>
            <a:r>
              <a:rPr lang="en-US" sz="2400" dirty="0">
                <a:cs typeface="Arial" charset="0"/>
                <a:sym typeface="Symbol"/>
              </a:rPr>
              <a:t> </a:t>
            </a:r>
            <a:r>
              <a:rPr lang="en-US" sz="2400" i="1" dirty="0">
                <a:cs typeface="Arial" charset="0"/>
                <a:sym typeface="Symbol" pitchFamily="18" charset="2"/>
              </a:rPr>
              <a:t> u</a:t>
            </a:r>
            <a:r>
              <a:rPr lang="en-US" sz="24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400" dirty="0">
                <a:cs typeface="Arial" charset="0"/>
                <a:sym typeface="Symbol" pitchFamily="18" charset="2"/>
              </a:rPr>
              <a:t>  accept</a:t>
            </a:r>
            <a:r>
              <a:rPr lang="en-US" sz="2400" baseline="-25000" dirty="0">
                <a:cs typeface="Arial" charset="0"/>
                <a:sym typeface="Symbol"/>
              </a:rPr>
              <a:t> </a:t>
            </a:r>
            <a:r>
              <a:rPr lang="en-US" sz="2400" dirty="0">
                <a:cs typeface="Arial" charset="0"/>
                <a:sym typeface="Symbol" pitchFamily="18" charset="2"/>
              </a:rPr>
              <a:t> </a:t>
            </a:r>
            <a:br>
              <a:rPr lang="en-US" sz="2400" dirty="0">
                <a:cs typeface="Arial" charset="0"/>
                <a:sym typeface="Symbol" pitchFamily="18" charset="2"/>
              </a:rPr>
            </a:br>
            <a:r>
              <a:rPr lang="en-US" sz="2400" dirty="0">
                <a:cs typeface="Arial" charset="0"/>
                <a:sym typeface="Symbol" pitchFamily="18" charset="2"/>
              </a:rPr>
              <a:t>                                       </a:t>
            </a:r>
            <a:br>
              <a:rPr lang="en-US" sz="2400" dirty="0">
                <a:cs typeface="Arial" charset="0"/>
                <a:sym typeface="Symbol" pitchFamily="18" charset="2"/>
              </a:rPr>
            </a:br>
            <a:r>
              <a:rPr lang="en-US" sz="2400" dirty="0">
                <a:cs typeface="Arial" charset="0"/>
                <a:sym typeface="Symbol" pitchFamily="18" charset="2"/>
              </a:rPr>
              <a:t>                                        </a:t>
            </a:r>
            <a:br>
              <a:rPr lang="en-US" sz="2400" dirty="0">
                <a:cs typeface="Arial" charset="0"/>
                <a:sym typeface="Symbol" pitchFamily="18" charset="2"/>
              </a:rPr>
            </a:br>
            <a:br>
              <a:rPr lang="en-US" sz="2400" dirty="0">
                <a:cs typeface="Arial" charset="0"/>
                <a:sym typeface="Symbol" pitchFamily="18" charset="2"/>
              </a:rPr>
            </a:br>
            <a:endParaRPr lang="en-US" sz="2400" dirty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1BEE0-6140-4AF5-B4E5-72A0FD652EBF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72150" y="2785646"/>
            <a:ext cx="2832100" cy="58477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” of the intersection automaton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M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itchFamily="18" charset="2"/>
              </a:rPr>
              <a:t>  </a:t>
            </a:r>
            <a:r>
              <a:rPr lang="en-US" sz="1600" i="1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itchFamily="18" charset="2"/>
              </a:rPr>
              <a:t>B</a:t>
            </a:r>
            <a:r>
              <a:rPr lang="en-US" sz="1600" baseline="-25000" dirty="0">
                <a:solidFill>
                  <a:schemeClr val="accent1">
                    <a:lumMod val="75000"/>
                  </a:schemeClr>
                </a:solidFill>
                <a:cs typeface="Arial" charset="0"/>
                <a:sym typeface="Symbol" pitchFamily="18" charset="2"/>
              </a:rPr>
              <a:t>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concrete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3250" y="1192428"/>
            <a:ext cx="4510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concrete program </a:t>
            </a:r>
            <a:r>
              <a:rPr lang="en-US" i="1" dirty="0" err="1"/>
              <a:t>Prg</a:t>
            </a:r>
            <a:r>
              <a:rPr lang="en-US" i="1" dirty="0"/>
              <a:t> 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var</a:t>
            </a:r>
            <a:r>
              <a:rPr lang="en-US" dirty="0"/>
              <a:t> x = 0 , y = 0 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repeat</a:t>
            </a:r>
            <a:r>
              <a:rPr lang="en-US" dirty="0"/>
              <a:t> (x := x+1 </a:t>
            </a:r>
            <a:r>
              <a:rPr lang="en-US" b="1" dirty="0"/>
              <a:t>mod</a:t>
            </a:r>
            <a:r>
              <a:rPr lang="en-US" dirty="0"/>
              <a:t> 3)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05721" y="3444838"/>
            <a:ext cx="1182687" cy="317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x=0, y=0 ⟩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05721" y="3950686"/>
            <a:ext cx="1182687" cy="294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x=1, y=0 ⟩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05721" y="4474127"/>
            <a:ext cx="1182687" cy="30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x=2, y=0 ⟩</a:t>
            </a: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4197065" y="3762339"/>
            <a:ext cx="0" cy="18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4197065" y="4245528"/>
            <a:ext cx="0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8" idx="1"/>
            <a:endCxn id="6" idx="1"/>
          </p:cNvCxnSpPr>
          <p:nvPr/>
        </p:nvCxnSpPr>
        <p:spPr>
          <a:xfrm rot="10800000">
            <a:off x="3605721" y="3603589"/>
            <a:ext cx="12700" cy="102373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7570" y="2441128"/>
            <a:ext cx="5998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600" dirty="0"/>
              <a:t>A concrete state of </a:t>
            </a:r>
            <a:r>
              <a:rPr lang="en-US" sz="1600" dirty="0" err="1"/>
              <a:t>Prg</a:t>
            </a:r>
            <a:r>
              <a:rPr lang="en-US" sz="1600" dirty="0"/>
              <a:t> is a vector ⟨</a:t>
            </a:r>
            <a:r>
              <a:rPr lang="en-US" sz="1600" dirty="0" err="1"/>
              <a:t>x,y</a:t>
            </a:r>
            <a:r>
              <a:rPr lang="en-US" sz="1600" dirty="0"/>
              <a:t>⟩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/>
              <a:t>FSM </a:t>
            </a:r>
            <a:r>
              <a:rPr lang="en-US" sz="1600" i="1" dirty="0" err="1"/>
              <a:t>Prg</a:t>
            </a:r>
            <a:r>
              <a:rPr lang="en-US" sz="1600" dirty="0"/>
              <a:t> representing the program, in terms of concrete states: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4936" y="4807684"/>
            <a:ext cx="7868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Given a concrete state s and a predicate p, let </a:t>
            </a:r>
            <a:r>
              <a:rPr lang="en-US" sz="2000" b="1" dirty="0" err="1"/>
              <a:t>eval</a:t>
            </a:r>
            <a:r>
              <a:rPr lang="en-US" sz="2000" dirty="0"/>
              <a:t>(</a:t>
            </a:r>
            <a:r>
              <a:rPr lang="en-US" sz="2000" dirty="0" err="1"/>
              <a:t>p,s</a:t>
            </a:r>
            <a:r>
              <a:rPr lang="en-US" sz="2000" dirty="0"/>
              <a:t>) denote the value of p when evaluated on s (so it is either true or false).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So, to check if there is a successor of </a:t>
            </a:r>
            <a:r>
              <a:rPr lang="en-US" sz="2000" i="1" dirty="0"/>
              <a:t>s</a:t>
            </a:r>
            <a:r>
              <a:rPr lang="en-US" sz="2000" dirty="0"/>
              <a:t> such that a label </a:t>
            </a:r>
            <a:r>
              <a:rPr lang="en-US" sz="2000" i="1" dirty="0" err="1"/>
              <a:t>L</a:t>
            </a:r>
            <a:r>
              <a:rPr lang="en-US" sz="2000" dirty="0" err="1"/>
              <a:t>⊆</a:t>
            </a:r>
            <a:r>
              <a:rPr lang="en-US" sz="2000" i="1" dirty="0" err="1"/>
              <a:t>Prop</a:t>
            </a:r>
            <a:r>
              <a:rPr lang="en-US" sz="2000" dirty="0"/>
              <a:t> holds, we check instead, if there is an (atomic) transition 𝛼 in </a:t>
            </a:r>
            <a:r>
              <a:rPr lang="en-US" sz="2000" i="1" dirty="0" err="1"/>
              <a:t>Prg</a:t>
            </a:r>
            <a:r>
              <a:rPr lang="en-US" sz="2000" dirty="0"/>
              <a:t> such that for all </a:t>
            </a:r>
            <a:r>
              <a:rPr lang="en-US" sz="2000" i="1" dirty="0" err="1"/>
              <a:t>p</a:t>
            </a:r>
            <a:r>
              <a:rPr lang="en-US" sz="2000" dirty="0" err="1"/>
              <a:t>∈</a:t>
            </a:r>
            <a:r>
              <a:rPr lang="en-US" sz="2000" i="1" dirty="0" err="1"/>
              <a:t>L</a:t>
            </a:r>
            <a:r>
              <a:rPr lang="en-US" sz="2000" dirty="0"/>
              <a:t>, </a:t>
            </a:r>
            <a:r>
              <a:rPr lang="en-US" sz="2000" b="1" dirty="0" err="1"/>
              <a:t>eval</a:t>
            </a:r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,𝛼(</a:t>
            </a:r>
            <a:r>
              <a:rPr lang="en-US" sz="2000" i="1" dirty="0"/>
              <a:t>s</a:t>
            </a:r>
            <a:r>
              <a:rPr lang="en-US" sz="2000" dirty="0"/>
              <a:t>)) is true, and for all </a:t>
            </a:r>
            <a:r>
              <a:rPr lang="en-US" sz="2000" i="1" dirty="0" err="1"/>
              <a:t>q∉L</a:t>
            </a:r>
            <a:r>
              <a:rPr lang="en-US" sz="2000" dirty="0"/>
              <a:t>, </a:t>
            </a:r>
            <a:r>
              <a:rPr lang="en-US" sz="2000" b="1" dirty="0" err="1"/>
              <a:t>eval</a:t>
            </a:r>
            <a:r>
              <a:rPr lang="en-US" sz="2000" dirty="0"/>
              <a:t>(</a:t>
            </a:r>
            <a:r>
              <a:rPr lang="en-US" sz="2000" i="1" dirty="0"/>
              <a:t>q</a:t>
            </a:r>
            <a:r>
              <a:rPr lang="en-US" sz="2000" dirty="0"/>
              <a:t>,𝛼(</a:t>
            </a:r>
            <a:r>
              <a:rPr lang="en-US" sz="2000" i="1" dirty="0"/>
              <a:t>s</a:t>
            </a:r>
            <a:r>
              <a:rPr lang="en-US" sz="2000" dirty="0"/>
              <a:t>)) is false.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7EA152-DBB8-4A49-BF2C-7A8EA1274B1A}"/>
              </a:ext>
            </a:extLst>
          </p:cNvPr>
          <p:cNvCxnSpPr/>
          <p:nvPr/>
        </p:nvCxnSpPr>
        <p:spPr>
          <a:xfrm>
            <a:off x="4197065" y="3190250"/>
            <a:ext cx="0" cy="25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FA37B2-ECC0-2C44-A19D-074A0D802420}"/>
              </a:ext>
            </a:extLst>
          </p:cNvPr>
          <p:cNvSpPr txBox="1"/>
          <p:nvPr/>
        </p:nvSpPr>
        <p:spPr>
          <a:xfrm>
            <a:off x="4197064" y="3721485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x := x +1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2210F0-E7A2-134D-A816-A59CE0AEFF63}"/>
              </a:ext>
            </a:extLst>
          </p:cNvPr>
          <p:cNvSpPr txBox="1"/>
          <p:nvPr/>
        </p:nvSpPr>
        <p:spPr>
          <a:xfrm>
            <a:off x="4197064" y="4230050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x := x +1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7433BB-C232-FB41-876A-2DC1B495594F}"/>
              </a:ext>
            </a:extLst>
          </p:cNvPr>
          <p:cNvSpPr txBox="1"/>
          <p:nvPr/>
        </p:nvSpPr>
        <p:spPr>
          <a:xfrm>
            <a:off x="2705901" y="3967302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x := x +1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F5EEA7-B902-5449-959C-3684EDACBCCB}"/>
              </a:ext>
            </a:extLst>
          </p:cNvPr>
          <p:cNvSpPr/>
          <p:nvPr/>
        </p:nvSpPr>
        <p:spPr>
          <a:xfrm>
            <a:off x="4055332" y="3084004"/>
            <a:ext cx="283464" cy="10291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369FF-8063-604D-8DC0-55C73BC094B5}"/>
              </a:ext>
            </a:extLst>
          </p:cNvPr>
          <p:cNvSpPr txBox="1"/>
          <p:nvPr/>
        </p:nvSpPr>
        <p:spPr>
          <a:xfrm>
            <a:off x="4338796" y="3009398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adding a fake initial state</a:t>
            </a:r>
          </a:p>
        </p:txBody>
      </p:sp>
    </p:spTree>
    <p:extLst>
      <p:ext uri="{BB962C8B-B14F-4D97-AF65-F5344CB8AC3E}">
        <p14:creationId xmlns:p14="http://schemas.microsoft.com/office/powerpoint/2010/main" val="1885746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concrete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So, if M is a program with concrete states, e.g. checking this in the DFS: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cs typeface="Arial" charset="0"/>
                <a:sym typeface="Symbol" pitchFamily="18" charset="2"/>
              </a:rPr>
              <a:t>s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800" dirty="0">
                <a:cs typeface="Arial" charset="0"/>
                <a:sym typeface="Symbol" pitchFamily="18" charset="2"/>
              </a:rPr>
              <a:t>,</a:t>
            </a:r>
            <a:r>
              <a:rPr lang="en-US" sz="2800" i="1" dirty="0">
                <a:cs typeface="Arial" charset="0"/>
                <a:sym typeface="Symbol" pitchFamily="18" charset="2"/>
              </a:rPr>
              <a:t>s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cs typeface="Arial" charset="0"/>
                <a:sym typeface="Symbol" pitchFamily="18" charset="2"/>
              </a:rPr>
              <a:t>)  </a:t>
            </a:r>
            <a:r>
              <a:rPr lang="en-US" sz="2800" i="1" dirty="0" err="1">
                <a:cs typeface="Arial" charset="0"/>
                <a:sym typeface="Symbol" pitchFamily="18" charset="2"/>
              </a:rPr>
              <a:t>next</a:t>
            </a:r>
            <a:r>
              <a:rPr lang="en-US" sz="2800" i="1" baseline="-25000" dirty="0" err="1">
                <a:cs typeface="Arial" charset="0"/>
                <a:sym typeface="Symbol" pitchFamily="18" charset="2"/>
              </a:rPr>
              <a:t>C</a:t>
            </a:r>
            <a:r>
              <a:rPr lang="en-US" sz="2800" dirty="0"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cs typeface="Arial" charset="0"/>
                <a:sym typeface="Symbol" pitchFamily="18" charset="2"/>
              </a:rPr>
              <a:t>u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800" i="1" dirty="0">
                <a:cs typeface="Arial" charset="0"/>
                <a:sym typeface="Symbol" pitchFamily="18" charset="2"/>
              </a:rPr>
              <a:t>,u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cs typeface="Arial" charset="0"/>
                <a:sym typeface="Symbol" pitchFamily="18" charset="2"/>
              </a:rPr>
              <a:t>)  </a:t>
            </a:r>
            <a:br>
              <a:rPr lang="en-US" sz="2800" dirty="0">
                <a:cs typeface="Arial" charset="0"/>
                <a:sym typeface="Symbol" pitchFamily="18" charset="2"/>
              </a:rPr>
            </a:br>
            <a:br>
              <a:rPr lang="en-US" sz="2800" dirty="0">
                <a:cs typeface="Arial" charset="0"/>
                <a:sym typeface="Symbol" pitchFamily="18" charset="2"/>
              </a:rPr>
            </a:br>
            <a:r>
              <a:rPr lang="en-US" sz="2800" dirty="0">
                <a:cs typeface="Arial" charset="0"/>
                <a:sym typeface="Symbol" pitchFamily="18" charset="2"/>
              </a:rPr>
              <a:t>comes down to checking if </a:t>
            </a:r>
            <a:r>
              <a:rPr lang="en-US" sz="2800" dirty="0">
                <a:cs typeface="Arial" charset="0"/>
                <a:sym typeface="Symbol"/>
              </a:rPr>
              <a:t>there is an atomic transition 𝛼 of </a:t>
            </a:r>
            <a:r>
              <a:rPr lang="en-US" sz="2800" i="1" dirty="0">
                <a:cs typeface="Arial" charset="0"/>
                <a:sym typeface="Symbol"/>
              </a:rPr>
              <a:t>M</a:t>
            </a:r>
            <a:r>
              <a:rPr lang="en-US" sz="2800" dirty="0">
                <a:cs typeface="Arial" charset="0"/>
                <a:sym typeface="Symbol"/>
              </a:rPr>
              <a:t> and a label </a:t>
            </a:r>
            <a:r>
              <a:rPr lang="en-US" sz="2800" i="1" dirty="0">
                <a:cs typeface="Arial" charset="0"/>
                <a:sym typeface="Symbol"/>
              </a:rPr>
              <a:t>L </a:t>
            </a:r>
            <a:r>
              <a:rPr lang="en-US" sz="2800" dirty="0">
                <a:cs typeface="Arial" charset="0"/>
                <a:sym typeface="Symbol"/>
              </a:rPr>
              <a:t>of </a:t>
            </a:r>
            <a:r>
              <a:rPr lang="en-US" sz="2800" i="1" dirty="0">
                <a:cs typeface="Arial" charset="0"/>
                <a:sym typeface="Symbol"/>
              </a:rPr>
              <a:t>B</a:t>
            </a:r>
            <a:r>
              <a:rPr lang="en-US" sz="2800" baseline="-25000" dirty="0">
                <a:cs typeface="Arial" charset="0"/>
                <a:sym typeface="Symbol"/>
              </a:rPr>
              <a:t> </a:t>
            </a:r>
            <a:r>
              <a:rPr lang="en-US" sz="2800" dirty="0">
                <a:cs typeface="Arial" charset="0"/>
                <a:sym typeface="Symbol"/>
              </a:rPr>
              <a:t>such that </a:t>
            </a:r>
            <a:r>
              <a:rPr lang="en-US" sz="2800" i="1" dirty="0">
                <a:cs typeface="Arial" charset="0"/>
                <a:sym typeface="Symbol" pitchFamily="18" charset="2"/>
              </a:rPr>
              <a:t>s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cs typeface="Arial" charset="0"/>
                <a:sym typeface="Symbol" pitchFamily="18" charset="2"/>
              </a:rPr>
              <a:t>  </a:t>
            </a:r>
            <a:r>
              <a:rPr lang="en-US" sz="2800" i="1" dirty="0">
                <a:cs typeface="Arial" charset="0"/>
                <a:sym typeface="Symbol" pitchFamily="18" charset="2"/>
              </a:rPr>
              <a:t>next</a:t>
            </a:r>
            <a:r>
              <a:rPr lang="en-US" sz="2800" baseline="-25000" dirty="0">
                <a:cs typeface="Arial" charset="0"/>
                <a:sym typeface="Symbol"/>
              </a:rPr>
              <a:t></a:t>
            </a:r>
            <a:r>
              <a:rPr lang="en-US" sz="2800" dirty="0"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cs typeface="Arial" charset="0"/>
                <a:sym typeface="Symbol" pitchFamily="18" charset="2"/>
              </a:rPr>
              <a:t>u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cs typeface="Arial" charset="0"/>
                <a:sym typeface="Symbol" pitchFamily="18" charset="2"/>
              </a:rPr>
              <a:t>,</a:t>
            </a:r>
            <a:r>
              <a:rPr lang="en-US" sz="2800" i="1" dirty="0">
                <a:cs typeface="Arial" charset="0"/>
                <a:sym typeface="Symbol" pitchFamily="18" charset="2"/>
              </a:rPr>
              <a:t>L</a:t>
            </a:r>
            <a:r>
              <a:rPr lang="en-US" sz="2800" dirty="0">
                <a:cs typeface="Arial" charset="0"/>
                <a:sym typeface="Symbol" pitchFamily="18" charset="2"/>
              </a:rPr>
              <a:t>)), and :</a:t>
            </a:r>
            <a:endParaRPr lang="en-US" sz="2800" dirty="0">
              <a:cs typeface="Arial" charset="0"/>
              <a:sym typeface="Symbol"/>
            </a:endParaRPr>
          </a:p>
          <a:p>
            <a:pPr lvl="1"/>
            <a:r>
              <a:rPr lang="en-US" dirty="0">
                <a:cs typeface="Arial" charset="0"/>
                <a:sym typeface="Symbol"/>
              </a:rPr>
              <a:t>for all propositions </a:t>
            </a:r>
            <a:r>
              <a:rPr lang="en-US" dirty="0" err="1">
                <a:cs typeface="Arial" charset="0"/>
                <a:sym typeface="Symbol"/>
              </a:rPr>
              <a:t>p∈</a:t>
            </a:r>
            <a:r>
              <a:rPr lang="en-US" i="1" dirty="0" err="1">
                <a:cs typeface="Arial" charset="0"/>
                <a:sym typeface="Symbol"/>
              </a:rPr>
              <a:t>L</a:t>
            </a:r>
            <a:r>
              <a:rPr lang="en-US" dirty="0">
                <a:cs typeface="Arial" charset="0"/>
                <a:sym typeface="Symbol"/>
              </a:rPr>
              <a:t>, </a:t>
            </a:r>
            <a:r>
              <a:rPr lang="en-US" b="1" dirty="0" err="1">
                <a:cs typeface="Arial" charset="0"/>
                <a:sym typeface="Symbol"/>
              </a:rPr>
              <a:t>eval</a:t>
            </a:r>
            <a:r>
              <a:rPr lang="en-US" dirty="0">
                <a:cs typeface="Arial" charset="0"/>
                <a:sym typeface="Symbol"/>
              </a:rPr>
              <a:t>(p, 𝛼(</a:t>
            </a:r>
            <a:r>
              <a:rPr lang="en-US" i="1" dirty="0">
                <a:cs typeface="Arial" charset="0"/>
                <a:sym typeface="Symbol" pitchFamily="18" charset="2"/>
              </a:rPr>
              <a:t>u</a:t>
            </a:r>
            <a:r>
              <a:rPr lang="en-US" i="1" baseline="-25000" dirty="0">
                <a:cs typeface="Arial" charset="0"/>
                <a:sym typeface="Symbol" pitchFamily="18" charset="2"/>
              </a:rPr>
              <a:t>1</a:t>
            </a:r>
            <a:r>
              <a:rPr lang="en-US" dirty="0">
                <a:cs typeface="Arial" charset="0"/>
                <a:sym typeface="Symbol" pitchFamily="18" charset="2"/>
              </a:rPr>
              <a:t>)) = true</a:t>
            </a:r>
          </a:p>
          <a:p>
            <a:pPr lvl="1"/>
            <a:r>
              <a:rPr lang="en-US" dirty="0">
                <a:cs typeface="Arial" charset="0"/>
                <a:sym typeface="Symbol"/>
              </a:rPr>
              <a:t>for all propositions </a:t>
            </a:r>
            <a:r>
              <a:rPr lang="en-US" dirty="0" err="1">
                <a:cs typeface="Arial" charset="0"/>
                <a:sym typeface="Symbol"/>
              </a:rPr>
              <a:t>q∈Prop</a:t>
            </a:r>
            <a:r>
              <a:rPr lang="en-US" dirty="0">
                <a:cs typeface="Arial" charset="0"/>
                <a:sym typeface="Symbol"/>
              </a:rPr>
              <a:t>/L, </a:t>
            </a:r>
            <a:r>
              <a:rPr lang="en-US" b="1" dirty="0" err="1">
                <a:cs typeface="Arial" charset="0"/>
                <a:sym typeface="Symbol"/>
              </a:rPr>
              <a:t>eval</a:t>
            </a:r>
            <a:r>
              <a:rPr lang="en-US" dirty="0">
                <a:cs typeface="Arial" charset="0"/>
                <a:sym typeface="Symbol"/>
              </a:rPr>
              <a:t>(q, 𝛼(</a:t>
            </a:r>
            <a:r>
              <a:rPr lang="en-US" i="1" dirty="0">
                <a:cs typeface="Arial" charset="0"/>
                <a:sym typeface="Symbol" pitchFamily="18" charset="2"/>
              </a:rPr>
              <a:t>u</a:t>
            </a:r>
            <a:r>
              <a:rPr lang="en-US" i="1" baseline="-25000" dirty="0">
                <a:cs typeface="Arial" charset="0"/>
                <a:sym typeface="Symbol" pitchFamily="18" charset="2"/>
              </a:rPr>
              <a:t>1</a:t>
            </a:r>
            <a:r>
              <a:rPr lang="en-US" dirty="0">
                <a:cs typeface="Arial" charset="0"/>
                <a:sym typeface="Symbol" pitchFamily="18" charset="2"/>
              </a:rPr>
              <a:t>)) =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>
                <a:cs typeface="Arial" charset="0"/>
                <a:sym typeface="Symbol" pitchFamily="18" charset="2"/>
              </a:rPr>
              <a:t>P</a:t>
            </a:r>
            <a:r>
              <a:rPr lang="en-US" baseline="-25000" dirty="0">
                <a:cs typeface="Arial" charset="0"/>
                <a:sym typeface="Symbol" pitchFamily="18" charset="2"/>
              </a:rPr>
              <a:t>1</a:t>
            </a:r>
            <a:r>
              <a:rPr lang="en-US" dirty="0">
                <a:cs typeface="Arial" charset="0"/>
                <a:sym typeface="Symbol" pitchFamily="18" charset="2"/>
              </a:rPr>
              <a:t> || </a:t>
            </a:r>
            <a:r>
              <a:rPr lang="en-US" i="1" dirty="0">
                <a:cs typeface="Arial" charset="0"/>
                <a:sym typeface="Symbol" pitchFamily="18" charset="2"/>
              </a:rPr>
              <a:t>P</a:t>
            </a:r>
            <a:r>
              <a:rPr lang="en-US" baseline="-25000" dirty="0">
                <a:cs typeface="Arial" charset="0"/>
                <a:sym typeface="Symbol" pitchFamily="18" charset="2"/>
              </a:rPr>
              <a:t>2 </a:t>
            </a:r>
            <a:r>
              <a:rPr lang="en-US" dirty="0">
                <a:cs typeface="Arial" charset="0"/>
                <a:sym typeface="Symbol" pitchFamily="18" charset="2"/>
              </a:rPr>
              <a:t>|| ...</a:t>
            </a:r>
            <a:r>
              <a:rPr lang="en-US" dirty="0"/>
              <a:t> 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3" y="1265270"/>
            <a:ext cx="8505743" cy="4637567"/>
          </a:xfrm>
        </p:spPr>
        <p:txBody>
          <a:bodyPr/>
          <a:lstStyle/>
          <a:p>
            <a:r>
              <a:rPr lang="en-US" sz="2400" dirty="0"/>
              <a:t>We discussed the parallel composition of FSAs, e.g. 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o</a:t>
            </a:r>
            <a:r>
              <a:rPr lang="en-US" sz="2400" dirty="0">
                <a:sym typeface="Symbol"/>
              </a:rPr>
              <a:t>o  </a:t>
            </a:r>
            <a:r>
              <a:rPr lang="en-US" sz="2400" i="1" dirty="0">
                <a:sym typeface="Symbol"/>
              </a:rPr>
              <a:t> </a:t>
            </a:r>
            <a:r>
              <a:rPr lang="en-US" sz="2400" dirty="0">
                <a:sym typeface="Symbol"/>
              </a:rPr>
              <a:t>||  oo  </a:t>
            </a:r>
            <a:br>
              <a:rPr lang="en-US" sz="2400" dirty="0">
                <a:sym typeface="Symbol"/>
              </a:rPr>
            </a:br>
            <a:br>
              <a:rPr lang="en-US" sz="2400" dirty="0">
                <a:sym typeface="Symbol"/>
              </a:rPr>
            </a:br>
            <a:r>
              <a:rPr lang="en-US" sz="2400" dirty="0">
                <a:sym typeface="Symbol"/>
              </a:rPr>
              <a:t>Note that here  and  represent actions.</a:t>
            </a:r>
            <a:br>
              <a:rPr lang="en-US" sz="2400" dirty="0">
                <a:sym typeface="Symbol"/>
              </a:rPr>
            </a:br>
            <a:endParaRPr lang="en-US" sz="2400" dirty="0"/>
          </a:p>
          <a:p>
            <a:r>
              <a:rPr lang="en-US" sz="2400" dirty="0"/>
              <a:t>Literally applying such parallel composition on </a:t>
            </a:r>
            <a:r>
              <a:rPr lang="en-US" sz="2400" dirty="0" err="1"/>
              <a:t>Buchi</a:t>
            </a:r>
            <a:r>
              <a:rPr lang="en-US" sz="2400" dirty="0"/>
              <a:t> automata  makes less sense because the labels are properties rather than actions.</a:t>
            </a:r>
            <a:br>
              <a:rPr lang="en-US" sz="2400" dirty="0"/>
            </a:br>
            <a:endParaRPr lang="en-US" sz="2400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84251" y="2150441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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59126" y="218588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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constructing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||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0490" y="4847042"/>
            <a:ext cx="8358246" cy="1282848"/>
          </a:xfrm>
        </p:spPr>
        <p:txBody>
          <a:bodyPr/>
          <a:lstStyle/>
          <a:p>
            <a:r>
              <a:rPr lang="en-US" sz="2000" dirty="0"/>
              <a:t>In the above example, we explicitly construct the concrete state FSM of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||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</a:p>
          <a:p>
            <a:r>
              <a:rPr lang="en-US" sz="2000" dirty="0"/>
              <a:t>We can instead construct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||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lazily as we construct the intersection automaton with </a:t>
            </a:r>
            <a:r>
              <a:rPr lang="en-US" sz="2000" i="1" dirty="0">
                <a:cs typeface="Arial" charset="0"/>
                <a:sym typeface="Symbol" pitchFamily="18" charset="2"/>
              </a:rPr>
              <a:t>B</a:t>
            </a:r>
            <a:r>
              <a:rPr lang="en-US" sz="2000" baseline="-25000" dirty="0">
                <a:cs typeface="Arial" charset="0"/>
                <a:sym typeface="Symbol" pitchFamily="18" charset="2"/>
              </a:rPr>
              <a:t>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3250" y="1192428"/>
            <a:ext cx="5693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concrete program </a:t>
            </a:r>
            <a:r>
              <a:rPr lang="en-US" i="1" dirty="0" err="1"/>
              <a:t>Prg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||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259" y="1562035"/>
            <a:ext cx="3917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var</a:t>
            </a:r>
            <a:r>
              <a:rPr lang="en-US" dirty="0"/>
              <a:t> x = 0 , y = 0 ;</a:t>
            </a:r>
          </a:p>
          <a:p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:   </a:t>
            </a:r>
            <a:r>
              <a:rPr lang="en-US" b="1" dirty="0"/>
              <a:t>repeat</a:t>
            </a:r>
            <a:r>
              <a:rPr lang="en-US" dirty="0"/>
              <a:t> (x := x+1 </a:t>
            </a:r>
            <a:r>
              <a:rPr lang="en-US" b="1" dirty="0"/>
              <a:t>mod</a:t>
            </a:r>
            <a:r>
              <a:rPr lang="en-US" dirty="0"/>
              <a:t> 3)</a:t>
            </a:r>
            <a:br>
              <a:rPr lang="en-US" dirty="0"/>
            </a:b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:   (x≠2) ; y := 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07042" y="2967159"/>
            <a:ext cx="1182687" cy="317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x=0, y=0 ⟩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7042" y="3473007"/>
            <a:ext cx="1182687" cy="294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x=1, y=0 ⟩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07042" y="3996448"/>
            <a:ext cx="1182687" cy="30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x=2, y=0 ⟩</a:t>
            </a:r>
          </a:p>
        </p:txBody>
      </p:sp>
      <p:cxnSp>
        <p:nvCxnSpPr>
          <p:cNvPr id="11" name="Straight Arrow Connector 10"/>
          <p:cNvCxnSpPr>
            <a:stCxn id="12" idx="2"/>
            <a:endCxn id="13" idx="0"/>
          </p:cNvCxnSpPr>
          <p:nvPr/>
        </p:nvCxnSpPr>
        <p:spPr>
          <a:xfrm>
            <a:off x="1598386" y="3284660"/>
            <a:ext cx="0" cy="18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2"/>
          </p:cNvCxnSpPr>
          <p:nvPr/>
        </p:nvCxnSpPr>
        <p:spPr>
          <a:xfrm>
            <a:off x="1598386" y="3767849"/>
            <a:ext cx="0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endCxn id="12" idx="1"/>
          </p:cNvCxnSpPr>
          <p:nvPr/>
        </p:nvCxnSpPr>
        <p:spPr>
          <a:xfrm rot="10800000">
            <a:off x="1007042" y="3125910"/>
            <a:ext cx="12700" cy="102373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26513" y="3002917"/>
            <a:ext cx="1182687" cy="317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x=0, y=0 ⟩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026513" y="3508765"/>
            <a:ext cx="1182687" cy="294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x=1, y=0 ⟩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026513" y="4032206"/>
            <a:ext cx="1182687" cy="30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x=2, y=0 ⟩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17857" y="3320418"/>
            <a:ext cx="0" cy="18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617857" y="3803607"/>
            <a:ext cx="0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>
            <a:off x="6026513" y="3161668"/>
            <a:ext cx="12700" cy="102373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7374517" y="3002917"/>
            <a:ext cx="1182687" cy="317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x=0, y=2 ⟩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374517" y="3508765"/>
            <a:ext cx="1182687" cy="294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x=1, y=2 ⟩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74517" y="4032206"/>
            <a:ext cx="1182687" cy="30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x=2, y=2 ⟩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965861" y="3320418"/>
            <a:ext cx="0" cy="18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806710" y="2983753"/>
            <a:ext cx="1182687" cy="3175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x=0, y=0 ⟩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2806709" y="3504564"/>
            <a:ext cx="1182687" cy="294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x=1, y=0 ⟩</a:t>
            </a:r>
          </a:p>
        </p:txBody>
      </p:sp>
      <p:cxnSp>
        <p:nvCxnSpPr>
          <p:cNvPr id="39" name="Straight Arrow Connector 38"/>
          <p:cNvCxnSpPr>
            <a:stCxn id="36" idx="3"/>
            <a:endCxn id="38" idx="1"/>
          </p:cNvCxnSpPr>
          <p:nvPr/>
        </p:nvCxnSpPr>
        <p:spPr>
          <a:xfrm>
            <a:off x="3989396" y="3651985"/>
            <a:ext cx="1884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8734" y="295835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68313" y="2883175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:</a:t>
            </a:r>
          </a:p>
        </p:txBody>
      </p:sp>
      <p:cxnSp>
        <p:nvCxnSpPr>
          <p:cNvPr id="55" name="Elbow Connector 54"/>
          <p:cNvCxnSpPr>
            <a:stCxn id="30" idx="3"/>
            <a:endCxn id="28" idx="3"/>
          </p:cNvCxnSpPr>
          <p:nvPr/>
        </p:nvCxnSpPr>
        <p:spPr>
          <a:xfrm flipV="1">
            <a:off x="8557204" y="3161668"/>
            <a:ext cx="12700" cy="102373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9" idx="2"/>
            <a:endCxn id="30" idx="0"/>
          </p:cNvCxnSpPr>
          <p:nvPr/>
        </p:nvCxnSpPr>
        <p:spPr>
          <a:xfrm>
            <a:off x="7965861" y="3803607"/>
            <a:ext cx="0" cy="22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10036" y="2414117"/>
            <a:ext cx="96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</a:t>
            </a:r>
            <a:r>
              <a:rPr lang="en-US" baseline="-25000"/>
              <a:t>1</a:t>
            </a:r>
            <a:r>
              <a:rPr lang="en-US">
                <a:sym typeface="Wingdings"/>
              </a:rPr>
              <a:t>|| </a:t>
            </a:r>
            <a:r>
              <a:rPr lang="en-US" i="1"/>
              <a:t>P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4177807" y="3504564"/>
            <a:ext cx="1182687" cy="2948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x=1, y=2 ⟩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4197249" y="2994870"/>
            <a:ext cx="1182687" cy="306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⟨ x=0, y=2 ⟩</a:t>
            </a:r>
          </a:p>
        </p:txBody>
      </p:sp>
      <p:cxnSp>
        <p:nvCxnSpPr>
          <p:cNvPr id="44" name="Straight Arrow Connector 43"/>
          <p:cNvCxnSpPr>
            <a:stCxn id="35" idx="3"/>
            <a:endCxn id="43" idx="1"/>
          </p:cNvCxnSpPr>
          <p:nvPr/>
        </p:nvCxnSpPr>
        <p:spPr>
          <a:xfrm>
            <a:off x="3989397" y="3142504"/>
            <a:ext cx="207852" cy="55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1" idx="3"/>
            <a:endCxn id="28" idx="1"/>
          </p:cNvCxnSpPr>
          <p:nvPr/>
        </p:nvCxnSpPr>
        <p:spPr>
          <a:xfrm>
            <a:off x="7209200" y="3161668"/>
            <a:ext cx="1653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3"/>
            <a:endCxn id="29" idx="1"/>
          </p:cNvCxnSpPr>
          <p:nvPr/>
        </p:nvCxnSpPr>
        <p:spPr>
          <a:xfrm>
            <a:off x="7209200" y="3656186"/>
            <a:ext cx="16531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A4B846-9D35-694C-9602-D2E50AA018C1}"/>
              </a:ext>
            </a:extLst>
          </p:cNvPr>
          <p:cNvCxnSpPr/>
          <p:nvPr/>
        </p:nvCxnSpPr>
        <p:spPr>
          <a:xfrm>
            <a:off x="1598386" y="2789001"/>
            <a:ext cx="0" cy="18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E6CB38-7408-E147-A7CC-7423B6FDE6AF}"/>
              </a:ext>
            </a:extLst>
          </p:cNvPr>
          <p:cNvCxnSpPr/>
          <p:nvPr/>
        </p:nvCxnSpPr>
        <p:spPr>
          <a:xfrm>
            <a:off x="3396706" y="2814570"/>
            <a:ext cx="0" cy="18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2C2A34-E17E-1A49-BA23-FEE0EE8062F3}"/>
              </a:ext>
            </a:extLst>
          </p:cNvPr>
          <p:cNvCxnSpPr>
            <a:cxnSpLocks/>
          </p:cNvCxnSpPr>
          <p:nvPr/>
        </p:nvCxnSpPr>
        <p:spPr>
          <a:xfrm flipV="1">
            <a:off x="3396706" y="3799406"/>
            <a:ext cx="0" cy="247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5381AE-E77D-2843-8B5F-667F29E702F3}"/>
              </a:ext>
            </a:extLst>
          </p:cNvPr>
          <p:cNvCxnSpPr/>
          <p:nvPr/>
        </p:nvCxnSpPr>
        <p:spPr>
          <a:xfrm>
            <a:off x="6617857" y="2814570"/>
            <a:ext cx="0" cy="188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224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i="1" dirty="0"/>
              <a:t>M</a:t>
            </a:r>
            <a:r>
              <a:rPr lang="en-US" dirty="0"/>
              <a:t> = </a:t>
            </a:r>
            <a:r>
              <a:rPr lang="en-US" i="1" dirty="0">
                <a:cs typeface="Arial" charset="0"/>
                <a:sym typeface="Symbol" pitchFamily="18" charset="2"/>
              </a:rPr>
              <a:t>P</a:t>
            </a:r>
            <a:r>
              <a:rPr lang="en-US" baseline="-25000" dirty="0">
                <a:cs typeface="Arial" charset="0"/>
                <a:sym typeface="Symbol" pitchFamily="18" charset="2"/>
              </a:rPr>
              <a:t>1</a:t>
            </a:r>
            <a:r>
              <a:rPr lang="en-US" dirty="0">
                <a:cs typeface="Arial" charset="0"/>
                <a:sym typeface="Symbol" pitchFamily="18" charset="2"/>
              </a:rPr>
              <a:t> || </a:t>
            </a:r>
            <a:r>
              <a:rPr lang="en-US" i="1" dirty="0">
                <a:cs typeface="Arial" charset="0"/>
                <a:sym typeface="Symbol" pitchFamily="18" charset="2"/>
              </a:rPr>
              <a:t>P</a:t>
            </a:r>
            <a:r>
              <a:rPr lang="en-US" baseline="-25000" dirty="0">
                <a:cs typeface="Arial" charset="0"/>
                <a:sym typeface="Symbol" pitchFamily="18" charset="2"/>
              </a:rPr>
              <a:t>2</a:t>
            </a: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3" y="1265270"/>
            <a:ext cx="8505743" cy="4637567"/>
          </a:xfrm>
        </p:spPr>
        <p:txBody>
          <a:bodyPr/>
          <a:lstStyle/>
          <a:p>
            <a:r>
              <a:rPr lang="en-US" dirty="0"/>
              <a:t>E.g. checking this in the DFS: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sz="2800" dirty="0"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cs typeface="Arial" charset="0"/>
                <a:sym typeface="Symbol" pitchFamily="18" charset="2"/>
              </a:rPr>
              <a:t>s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800" dirty="0">
                <a:cs typeface="Arial" charset="0"/>
                <a:sym typeface="Symbol" pitchFamily="18" charset="2"/>
              </a:rPr>
              <a:t>,</a:t>
            </a:r>
            <a:r>
              <a:rPr lang="en-US" sz="2800" i="1" dirty="0">
                <a:cs typeface="Arial" charset="0"/>
                <a:sym typeface="Symbol" pitchFamily="18" charset="2"/>
              </a:rPr>
              <a:t>s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cs typeface="Arial" charset="0"/>
                <a:sym typeface="Symbol" pitchFamily="18" charset="2"/>
              </a:rPr>
              <a:t>)  </a:t>
            </a:r>
            <a:r>
              <a:rPr lang="en-US" sz="2800" i="1" dirty="0" err="1">
                <a:cs typeface="Arial" charset="0"/>
                <a:sym typeface="Symbol" pitchFamily="18" charset="2"/>
              </a:rPr>
              <a:t>next</a:t>
            </a:r>
            <a:r>
              <a:rPr lang="en-US" sz="2800" i="1" baseline="-25000" dirty="0" err="1">
                <a:cs typeface="Arial" charset="0"/>
                <a:sym typeface="Symbol" pitchFamily="18" charset="2"/>
              </a:rPr>
              <a:t>C</a:t>
            </a:r>
            <a:r>
              <a:rPr lang="en-US" sz="2800" dirty="0"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cs typeface="Arial" charset="0"/>
                <a:sym typeface="Symbol" pitchFamily="18" charset="2"/>
              </a:rPr>
              <a:t>u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2800" i="1" dirty="0">
                <a:cs typeface="Arial" charset="0"/>
                <a:sym typeface="Symbol" pitchFamily="18" charset="2"/>
              </a:rPr>
              <a:t>,u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cs typeface="Arial" charset="0"/>
                <a:sym typeface="Symbol" pitchFamily="18" charset="2"/>
              </a:rPr>
              <a:t>)  </a:t>
            </a:r>
            <a:br>
              <a:rPr lang="en-US" sz="2800" dirty="0">
                <a:cs typeface="Arial" charset="0"/>
                <a:sym typeface="Symbol" pitchFamily="18" charset="2"/>
              </a:rPr>
            </a:br>
            <a:br>
              <a:rPr lang="en-US" sz="2800" dirty="0">
                <a:cs typeface="Arial" charset="0"/>
                <a:sym typeface="Symbol" pitchFamily="18" charset="2"/>
              </a:rPr>
            </a:br>
            <a:r>
              <a:rPr lang="en-US" sz="2800" dirty="0">
                <a:cs typeface="Arial" charset="0"/>
                <a:sym typeface="Symbol" pitchFamily="18" charset="2"/>
              </a:rPr>
              <a:t>now comes down to checking if </a:t>
            </a:r>
            <a:r>
              <a:rPr lang="en-US" sz="2800" dirty="0">
                <a:cs typeface="Arial" charset="0"/>
                <a:sym typeface="Symbol"/>
              </a:rPr>
              <a:t>there is an atomic transition 𝛼 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/>
              </a:rPr>
              <a:t>of either </a:t>
            </a:r>
            <a:r>
              <a:rPr lang="en-US" sz="2800" i="1" dirty="0">
                <a:solidFill>
                  <a:srgbClr val="C00000"/>
                </a:solidFill>
                <a:cs typeface="Arial" charset="0"/>
                <a:sym typeface="Symbol"/>
              </a:rPr>
              <a:t>P</a:t>
            </a:r>
            <a:r>
              <a:rPr lang="en-US" sz="2800" baseline="-25000" dirty="0">
                <a:solidFill>
                  <a:srgbClr val="C00000"/>
                </a:solidFill>
                <a:cs typeface="Arial" charset="0"/>
                <a:sym typeface="Symbol"/>
              </a:rPr>
              <a:t>1</a:t>
            </a:r>
            <a:r>
              <a:rPr lang="en-US" sz="2800" dirty="0">
                <a:solidFill>
                  <a:srgbClr val="C00000"/>
                </a:solidFill>
                <a:cs typeface="Arial" charset="0"/>
                <a:sym typeface="Symbol"/>
              </a:rPr>
              <a:t> or </a:t>
            </a:r>
            <a:r>
              <a:rPr lang="en-US" sz="2800" i="1" dirty="0">
                <a:solidFill>
                  <a:srgbClr val="C00000"/>
                </a:solidFill>
                <a:cs typeface="Arial" charset="0"/>
                <a:sym typeface="Symbol"/>
              </a:rPr>
              <a:t>P</a:t>
            </a:r>
            <a:r>
              <a:rPr lang="en-US" sz="2800" baseline="-25000" dirty="0">
                <a:solidFill>
                  <a:srgbClr val="C00000"/>
                </a:solidFill>
                <a:cs typeface="Arial" charset="0"/>
                <a:sym typeface="Symbol"/>
              </a:rPr>
              <a:t>2</a:t>
            </a:r>
            <a:r>
              <a:rPr lang="en-US" sz="2800" dirty="0">
                <a:cs typeface="Arial" charset="0"/>
                <a:sym typeface="Symbol"/>
              </a:rPr>
              <a:t>, and a label </a:t>
            </a:r>
            <a:r>
              <a:rPr lang="en-US" sz="2800" i="1" dirty="0">
                <a:cs typeface="Arial" charset="0"/>
                <a:sym typeface="Symbol"/>
              </a:rPr>
              <a:t>L </a:t>
            </a:r>
            <a:r>
              <a:rPr lang="en-US" sz="2800" dirty="0">
                <a:cs typeface="Arial" charset="0"/>
                <a:sym typeface="Symbol"/>
              </a:rPr>
              <a:t>of </a:t>
            </a:r>
            <a:r>
              <a:rPr lang="en-US" sz="2800" i="1" dirty="0">
                <a:cs typeface="Arial" charset="0"/>
                <a:sym typeface="Symbol"/>
              </a:rPr>
              <a:t>B</a:t>
            </a:r>
            <a:r>
              <a:rPr lang="en-US" sz="2800" baseline="-25000" dirty="0">
                <a:cs typeface="Arial" charset="0"/>
                <a:sym typeface="Symbol"/>
              </a:rPr>
              <a:t> </a:t>
            </a:r>
            <a:r>
              <a:rPr lang="en-US" sz="2800" dirty="0">
                <a:cs typeface="Arial" charset="0"/>
                <a:sym typeface="Symbol"/>
              </a:rPr>
              <a:t>such that </a:t>
            </a:r>
            <a:r>
              <a:rPr lang="en-US" sz="2800" i="1" dirty="0">
                <a:cs typeface="Arial" charset="0"/>
                <a:sym typeface="Symbol" pitchFamily="18" charset="2"/>
              </a:rPr>
              <a:t>s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cs typeface="Arial" charset="0"/>
                <a:sym typeface="Symbol" pitchFamily="18" charset="2"/>
              </a:rPr>
              <a:t>  </a:t>
            </a:r>
            <a:r>
              <a:rPr lang="en-US" sz="2800" i="1" dirty="0">
                <a:cs typeface="Arial" charset="0"/>
                <a:sym typeface="Symbol" pitchFamily="18" charset="2"/>
              </a:rPr>
              <a:t>next</a:t>
            </a:r>
            <a:r>
              <a:rPr lang="en-US" sz="2800" baseline="-25000" dirty="0">
                <a:cs typeface="Arial" charset="0"/>
                <a:sym typeface="Symbol"/>
              </a:rPr>
              <a:t></a:t>
            </a:r>
            <a:r>
              <a:rPr lang="en-US" sz="2800" dirty="0">
                <a:cs typeface="Arial" charset="0"/>
                <a:sym typeface="Symbol" pitchFamily="18" charset="2"/>
              </a:rPr>
              <a:t>(</a:t>
            </a:r>
            <a:r>
              <a:rPr lang="en-US" sz="2800" i="1" dirty="0">
                <a:cs typeface="Arial" charset="0"/>
                <a:sym typeface="Symbol" pitchFamily="18" charset="2"/>
              </a:rPr>
              <a:t>u</a:t>
            </a:r>
            <a:r>
              <a:rPr lang="en-US" sz="2800" baseline="-25000" dirty="0">
                <a:cs typeface="Arial" charset="0"/>
                <a:sym typeface="Symbol" pitchFamily="18" charset="2"/>
              </a:rPr>
              <a:t>2</a:t>
            </a:r>
            <a:r>
              <a:rPr lang="en-US" sz="2800" dirty="0">
                <a:cs typeface="Arial" charset="0"/>
                <a:sym typeface="Symbol" pitchFamily="18" charset="2"/>
              </a:rPr>
              <a:t>,</a:t>
            </a:r>
            <a:r>
              <a:rPr lang="en-US" sz="2800" i="1" dirty="0">
                <a:cs typeface="Arial" charset="0"/>
                <a:sym typeface="Symbol" pitchFamily="18" charset="2"/>
              </a:rPr>
              <a:t>L</a:t>
            </a:r>
            <a:r>
              <a:rPr lang="en-US" sz="2800" dirty="0">
                <a:cs typeface="Arial" charset="0"/>
                <a:sym typeface="Symbol" pitchFamily="18" charset="2"/>
              </a:rPr>
              <a:t>)), and :</a:t>
            </a:r>
            <a:endParaRPr lang="en-US" sz="2800" dirty="0">
              <a:cs typeface="Arial" charset="0"/>
              <a:sym typeface="Symbol"/>
            </a:endParaRPr>
          </a:p>
          <a:p>
            <a:pPr lvl="1"/>
            <a:r>
              <a:rPr lang="en-US" dirty="0">
                <a:cs typeface="Arial" charset="0"/>
                <a:sym typeface="Symbol"/>
              </a:rPr>
              <a:t>for all propositions </a:t>
            </a:r>
            <a:r>
              <a:rPr lang="en-US" dirty="0" err="1">
                <a:cs typeface="Arial" charset="0"/>
                <a:sym typeface="Symbol"/>
              </a:rPr>
              <a:t>p∈</a:t>
            </a:r>
            <a:r>
              <a:rPr lang="en-US" i="1" dirty="0" err="1">
                <a:cs typeface="Arial" charset="0"/>
                <a:sym typeface="Symbol"/>
              </a:rPr>
              <a:t>L</a:t>
            </a:r>
            <a:r>
              <a:rPr lang="en-US" dirty="0">
                <a:cs typeface="Arial" charset="0"/>
                <a:sym typeface="Symbol"/>
              </a:rPr>
              <a:t>, </a:t>
            </a:r>
            <a:r>
              <a:rPr lang="en-US" b="1" dirty="0" err="1">
                <a:cs typeface="Arial" charset="0"/>
                <a:sym typeface="Symbol"/>
              </a:rPr>
              <a:t>eval</a:t>
            </a:r>
            <a:r>
              <a:rPr lang="en-US" dirty="0">
                <a:cs typeface="Arial" charset="0"/>
                <a:sym typeface="Symbol"/>
              </a:rPr>
              <a:t>(p, 𝛼(</a:t>
            </a:r>
            <a:r>
              <a:rPr lang="en-US" i="1" dirty="0">
                <a:cs typeface="Arial" charset="0"/>
                <a:sym typeface="Symbol" pitchFamily="18" charset="2"/>
              </a:rPr>
              <a:t>u</a:t>
            </a:r>
            <a:r>
              <a:rPr lang="en-US" i="1" baseline="-25000" dirty="0">
                <a:cs typeface="Arial" charset="0"/>
                <a:sym typeface="Symbol" pitchFamily="18" charset="2"/>
              </a:rPr>
              <a:t>1</a:t>
            </a:r>
            <a:r>
              <a:rPr lang="en-US" dirty="0">
                <a:cs typeface="Arial" charset="0"/>
                <a:sym typeface="Symbol" pitchFamily="18" charset="2"/>
              </a:rPr>
              <a:t>)) = true</a:t>
            </a:r>
          </a:p>
          <a:p>
            <a:pPr lvl="1"/>
            <a:r>
              <a:rPr lang="en-US" dirty="0">
                <a:cs typeface="Arial" charset="0"/>
                <a:sym typeface="Symbol"/>
              </a:rPr>
              <a:t>for all propositions </a:t>
            </a:r>
            <a:r>
              <a:rPr lang="en-US" dirty="0" err="1">
                <a:cs typeface="Arial" charset="0"/>
                <a:sym typeface="Symbol"/>
              </a:rPr>
              <a:t>q∈Prop</a:t>
            </a:r>
            <a:r>
              <a:rPr lang="en-US" dirty="0">
                <a:cs typeface="Arial" charset="0"/>
                <a:sym typeface="Symbol"/>
              </a:rPr>
              <a:t>/L, </a:t>
            </a:r>
            <a:r>
              <a:rPr lang="en-US" b="1" dirty="0" err="1">
                <a:cs typeface="Arial" charset="0"/>
                <a:sym typeface="Symbol"/>
              </a:rPr>
              <a:t>eval</a:t>
            </a:r>
            <a:r>
              <a:rPr lang="en-US" dirty="0">
                <a:cs typeface="Arial" charset="0"/>
                <a:sym typeface="Symbol"/>
              </a:rPr>
              <a:t>(q, 𝛼(</a:t>
            </a:r>
            <a:r>
              <a:rPr lang="en-US" i="1" dirty="0">
                <a:cs typeface="Arial" charset="0"/>
                <a:sym typeface="Symbol" pitchFamily="18" charset="2"/>
              </a:rPr>
              <a:t>u</a:t>
            </a:r>
            <a:r>
              <a:rPr lang="en-US" i="1" baseline="-25000" dirty="0">
                <a:cs typeface="Arial" charset="0"/>
                <a:sym typeface="Symbol" pitchFamily="18" charset="2"/>
              </a:rPr>
              <a:t>1</a:t>
            </a:r>
            <a:r>
              <a:rPr lang="en-US" dirty="0">
                <a:cs typeface="Arial" charset="0"/>
                <a:sym typeface="Symbol" pitchFamily="18" charset="2"/>
              </a:rPr>
              <a:t>)) = false</a:t>
            </a:r>
          </a:p>
          <a:p>
            <a:pPr marL="319088" lvl="1" indent="0">
              <a:buNone/>
            </a:pPr>
            <a:endParaRPr lang="en-US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145619" y="1605516"/>
            <a:ext cx="1041990" cy="914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>
                <a:cs typeface="Arial" charset="0"/>
              </a:rPr>
              <a:t>Fairness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41313" y="1219200"/>
            <a:ext cx="8116887" cy="5353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>
                <a:cs typeface="Arial" charset="0"/>
              </a:rPr>
              <a:t>Consider this concurrent system :</a:t>
            </a:r>
            <a:br>
              <a:rPr lang="en-US" sz="2000" dirty="0">
                <a:cs typeface="Arial" charset="0"/>
              </a:rPr>
            </a:br>
            <a:br>
              <a:rPr lang="en-US" sz="2000" dirty="0">
                <a:cs typeface="Arial" charset="0"/>
              </a:rPr>
            </a:br>
            <a:br>
              <a:rPr lang="en-US" sz="2000" dirty="0">
                <a:cs typeface="Arial" charset="0"/>
              </a:rPr>
            </a:br>
            <a:br>
              <a:rPr lang="en-US" sz="2000" dirty="0">
                <a:cs typeface="Arial" charset="0"/>
              </a:rPr>
            </a:br>
            <a:br>
              <a:rPr lang="en-US" sz="2000" dirty="0">
                <a:cs typeface="Arial" charset="0"/>
              </a:rPr>
            </a:br>
            <a:br>
              <a:rPr lang="en-US" sz="2000" dirty="0">
                <a:cs typeface="Arial" charset="0"/>
              </a:rPr>
            </a:br>
            <a:r>
              <a:rPr lang="en-US" sz="2000" dirty="0">
                <a:cs typeface="Arial" charset="0"/>
              </a:rPr>
              <a:t>Is it possible that print </a:t>
            </a:r>
            <a:r>
              <a:rPr lang="en-US" sz="2000" i="1" dirty="0">
                <a:cs typeface="Arial" charset="0"/>
              </a:rPr>
              <a:t>x</a:t>
            </a:r>
            <a:r>
              <a:rPr lang="en-US" sz="2000" dirty="0">
                <a:cs typeface="Arial" charset="0"/>
              </a:rPr>
              <a:t> is ignored forever?  </a:t>
            </a:r>
          </a:p>
          <a:p>
            <a:pPr eaLnBrk="1" hangingPunct="1">
              <a:lnSpc>
                <a:spcPct val="80000"/>
              </a:lnSpc>
            </a:pPr>
            <a:endParaRPr lang="en-US" sz="20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cs typeface="Arial" charset="0"/>
              </a:rPr>
              <a:t>You may want to assume some concept of fairness. There are various possibilities. Importantly, it has to be reasonable.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>
                <a:solidFill>
                  <a:srgbClr val="C00000"/>
                </a:solidFill>
                <a:cs typeface="Arial" charset="0"/>
              </a:rPr>
              <a:t>Weak fairness </a:t>
            </a:r>
            <a:r>
              <a:rPr lang="en-US" sz="1800" dirty="0">
                <a:cs typeface="Arial" charset="0"/>
              </a:rPr>
              <a:t>: any action that is persistently enabled  will eventually be executed.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i="1" dirty="0">
                <a:solidFill>
                  <a:srgbClr val="C00000"/>
                </a:solidFill>
                <a:cs typeface="Arial" charset="0"/>
              </a:rPr>
              <a:t>Strong fairness </a:t>
            </a:r>
            <a:r>
              <a:rPr lang="en-US" sz="1800" dirty="0">
                <a:cs typeface="Arial" charset="0"/>
              </a:rPr>
              <a:t>: any action that is kept recurrently enabled (but not necessarily persistently enabled) will eventually be executed.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>
                <a:cs typeface="Arial" charset="0"/>
              </a:rPr>
              <a:t>Imposing fairness mean: when verifying </a:t>
            </a:r>
            <a:r>
              <a:rPr lang="en-US" sz="2000" i="1" dirty="0">
                <a:cs typeface="Arial" charset="0"/>
              </a:rPr>
              <a:t>M</a:t>
            </a:r>
            <a:r>
              <a:rPr lang="en-US" sz="2000" dirty="0">
                <a:cs typeface="Arial" charset="0"/>
              </a:rPr>
              <a:t> |== </a:t>
            </a:r>
            <a:r>
              <a:rPr lang="en-US" sz="2000" dirty="0">
                <a:cs typeface="Arial" charset="0"/>
                <a:sym typeface="Symbol"/>
              </a:rPr>
              <a:t>, we only need to verify  </a:t>
            </a:r>
            <a:r>
              <a:rPr lang="en-US" sz="2000" dirty="0" err="1">
                <a:cs typeface="Arial" charset="0"/>
                <a:sym typeface="Symbol"/>
              </a:rPr>
              <a:t>wrt</a:t>
            </a:r>
            <a:r>
              <a:rPr lang="en-US" sz="2000" dirty="0">
                <a:cs typeface="Arial" charset="0"/>
                <a:sym typeface="Symbol"/>
              </a:rPr>
              <a:t> fair executions of M.</a:t>
            </a:r>
            <a:endParaRPr lang="en-US" sz="2000" dirty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cs typeface="Arial" charset="0"/>
              </a:rPr>
              <a:t>A </a:t>
            </a:r>
            <a:r>
              <a:rPr lang="en-US" sz="1800" i="1" dirty="0">
                <a:solidFill>
                  <a:srgbClr val="C00000"/>
                </a:solidFill>
                <a:cs typeface="Arial" charset="0"/>
              </a:rPr>
              <a:t>fair execution </a:t>
            </a:r>
            <a:r>
              <a:rPr lang="en-US" sz="1800" dirty="0">
                <a:cs typeface="Arial" charset="0"/>
              </a:rPr>
              <a:t>: an execution respecting the assumed fairness condition.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443" y="1836738"/>
            <a:ext cx="461298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nl-NL" i="1" dirty="0">
                <a:cs typeface="Arial" pitchFamily="34" charset="0"/>
              </a:rPr>
              <a:t>P</a:t>
            </a:r>
            <a:r>
              <a:rPr lang="nl-NL" dirty="0">
                <a:cs typeface="Arial" pitchFamily="34" charset="0"/>
              </a:rPr>
              <a:t> { </a:t>
            </a:r>
            <a:r>
              <a:rPr lang="nl-NL" b="1" dirty="0">
                <a:cs typeface="Arial" pitchFamily="34" charset="0"/>
              </a:rPr>
              <a:t>while </a:t>
            </a:r>
            <a:r>
              <a:rPr lang="nl-NL" dirty="0">
                <a:cs typeface="Arial" pitchFamily="34" charset="0"/>
              </a:rPr>
              <a:t>true </a:t>
            </a:r>
            <a:r>
              <a:rPr lang="nl-NL" b="1" dirty="0">
                <a:cs typeface="Arial" pitchFamily="34" charset="0"/>
              </a:rPr>
              <a:t>do</a:t>
            </a:r>
            <a:r>
              <a:rPr lang="nl-NL" dirty="0">
                <a:cs typeface="Arial" pitchFamily="34" charset="0"/>
              </a:rPr>
              <a:t> </a:t>
            </a:r>
            <a:r>
              <a:rPr lang="nl-NL" i="1" dirty="0">
                <a:cs typeface="Arial" pitchFamily="34" charset="0"/>
              </a:rPr>
              <a:t>x:=(x+1)%3  </a:t>
            </a:r>
            <a:r>
              <a:rPr lang="nl-NL" dirty="0">
                <a:cs typeface="Arial" pitchFamily="34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7886" y="1839912"/>
            <a:ext cx="3036409" cy="4616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i="1" dirty="0">
                <a:cs typeface="Arial" pitchFamily="34" charset="0"/>
              </a:rPr>
              <a:t>Q</a:t>
            </a:r>
            <a:r>
              <a:rPr lang="nl-NL" dirty="0">
                <a:cs typeface="Arial" pitchFamily="34" charset="0"/>
              </a:rPr>
              <a:t>  {  (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==0) ; print </a:t>
            </a:r>
            <a:r>
              <a:rPr lang="nl-NL" i="1" dirty="0">
                <a:cs typeface="Arial" pitchFamily="34" charset="0"/>
              </a:rPr>
              <a:t>x</a:t>
            </a:r>
            <a:r>
              <a:rPr lang="nl-NL" dirty="0">
                <a:cs typeface="Arial" pitchFamily="34" charset="0"/>
              </a:rPr>
              <a:t> }</a:t>
            </a:r>
          </a:p>
        </p:txBody>
      </p:sp>
      <p:sp>
        <p:nvSpPr>
          <p:cNvPr id="63498" name="TextBox 6"/>
          <p:cNvSpPr txBox="1">
            <a:spLocks noChangeArrowheads="1"/>
          </p:cNvSpPr>
          <p:nvPr/>
        </p:nvSpPr>
        <p:spPr bwMode="auto">
          <a:xfrm>
            <a:off x="4958973" y="1823890"/>
            <a:ext cx="319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b="1" dirty="0"/>
              <a:t>||</a:t>
            </a: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9D6C6-CC19-4C16-9A24-DE5BE84727B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30679" y="1297173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execution blocks if false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properties under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11259" y="1457325"/>
            <a:ext cx="6147021" cy="4562475"/>
          </a:xfrm>
        </p:spPr>
        <p:txBody>
          <a:bodyPr/>
          <a:lstStyle/>
          <a:p>
            <a:r>
              <a:rPr lang="en-US" dirty="0">
                <a:sym typeface="Wingdings"/>
              </a:rPr>
              <a:t>If a fairness assumption can be expressed with some LTL formula </a:t>
            </a:r>
            <a:r>
              <a:rPr lang="en-US" i="1" dirty="0">
                <a:sym typeface="Wingdings"/>
              </a:rPr>
              <a:t>F</a:t>
            </a:r>
            <a:r>
              <a:rPr lang="en-US" dirty="0">
                <a:sym typeface="Wingdings"/>
              </a:rPr>
              <a:t>, we can instead verify </a:t>
            </a:r>
            <a:r>
              <a:rPr lang="en-US" sz="2800" i="1" dirty="0">
                <a:cs typeface="Arial" charset="0"/>
              </a:rPr>
              <a:t>M</a:t>
            </a:r>
            <a:r>
              <a:rPr lang="en-US" sz="2800" dirty="0">
                <a:cs typeface="Arial" charset="0"/>
              </a:rPr>
              <a:t> |== </a:t>
            </a:r>
            <a:r>
              <a:rPr lang="en-US" sz="2800" i="1" dirty="0">
                <a:cs typeface="Arial" charset="0"/>
              </a:rPr>
              <a:t>F</a:t>
            </a:r>
            <a:r>
              <a:rPr lang="en-US" sz="2800" dirty="0">
                <a:cs typeface="Arial" charset="0"/>
              </a:rPr>
              <a:t> → </a:t>
            </a:r>
            <a:r>
              <a:rPr lang="en-US" sz="2800" dirty="0">
                <a:cs typeface="Arial" charset="0"/>
                <a:sym typeface="Symbol"/>
              </a:rPr>
              <a:t>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No need for a special algorithm!</a:t>
            </a:r>
          </a:p>
          <a:p>
            <a:r>
              <a:rPr lang="en-US" dirty="0">
                <a:sym typeface="Wingdings"/>
              </a:rPr>
              <a:t>E.g. weak fairness F</a:t>
            </a:r>
            <a:r>
              <a:rPr lang="en-US" baseline="-25000" dirty="0">
                <a:sym typeface="Wingdings"/>
              </a:rPr>
              <a:t>1</a:t>
            </a:r>
            <a:r>
              <a:rPr lang="en-US" dirty="0">
                <a:sym typeface="Wingdings"/>
              </a:rPr>
              <a:t>on the red arrow:</a:t>
            </a:r>
          </a:p>
          <a:p>
            <a:pPr lvl="1"/>
            <a:r>
              <a:rPr lang="en-US" dirty="0">
                <a:sym typeface="Wingdings"/>
              </a:rPr>
              <a:t>☐  (</a:t>
            </a:r>
            <a:r>
              <a:rPr lang="en-US" dirty="0">
                <a:highlight>
                  <a:srgbClr val="FFFF00"/>
                </a:highlight>
                <a:sym typeface="Wingdings"/>
              </a:rPr>
              <a:t>☐(</a:t>
            </a:r>
            <a:r>
              <a:rPr lang="en-US" i="1" dirty="0">
                <a:highlight>
                  <a:srgbClr val="FFFF00"/>
                </a:highlight>
                <a:sym typeface="Wingdings"/>
              </a:rPr>
              <a:t>p</a:t>
            </a:r>
            <a:r>
              <a:rPr lang="en-US" dirty="0">
                <a:highlight>
                  <a:srgbClr val="FFFF00"/>
                </a:highlight>
                <a:sym typeface="Symbol"/>
              </a:rPr>
              <a:t></a:t>
            </a:r>
            <a:r>
              <a:rPr lang="en-US" i="1" dirty="0">
                <a:highlight>
                  <a:srgbClr val="FFFF00"/>
                </a:highlight>
                <a:sym typeface="Symbol"/>
              </a:rPr>
              <a:t>q</a:t>
            </a:r>
            <a:r>
              <a:rPr lang="en-US" dirty="0">
                <a:highlight>
                  <a:srgbClr val="FFFF00"/>
                </a:highlight>
                <a:sym typeface="Symbol"/>
              </a:rPr>
              <a:t>) </a:t>
            </a:r>
            <a:r>
              <a:rPr lang="en-US" dirty="0">
                <a:sym typeface="Symbol"/>
              </a:rPr>
              <a:t> </a:t>
            </a:r>
            <a:r>
              <a:rPr lang="en-US" dirty="0">
                <a:sym typeface="Wingdings"/>
              </a:rPr>
              <a:t> </a:t>
            </a:r>
            <a:r>
              <a:rPr lang="en-US" dirty="0">
                <a:sym typeface="Symbol"/>
              </a:rPr>
              <a:t> (</a:t>
            </a:r>
            <a:r>
              <a:rPr lang="en-US" i="1" dirty="0" err="1">
                <a:sym typeface="Symbol"/>
              </a:rPr>
              <a:t>p</a:t>
            </a:r>
            <a:r>
              <a:rPr lang="en-US" dirty="0" err="1">
                <a:sym typeface="Symbol"/>
              </a:rPr>
              <a:t></a:t>
            </a:r>
            <a:r>
              <a:rPr lang="en-US" i="1" dirty="0" err="1">
                <a:sym typeface="Symbol"/>
              </a:rPr>
              <a:t>q</a:t>
            </a:r>
            <a:r>
              <a:rPr lang="en-US" dirty="0">
                <a:sym typeface="Symbol"/>
              </a:rPr>
              <a:t>))</a:t>
            </a:r>
          </a:p>
          <a:p>
            <a:r>
              <a:rPr lang="en-US" dirty="0">
                <a:sym typeface="Wingdings"/>
              </a:rPr>
              <a:t>Strong fairness F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on the blue arrow:</a:t>
            </a:r>
          </a:p>
          <a:p>
            <a:pPr marL="547687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400" dirty="0">
                <a:sym typeface="Wingdings"/>
              </a:rPr>
              <a:t>☐  (</a:t>
            </a:r>
            <a:r>
              <a:rPr lang="en-US" sz="2400" dirty="0">
                <a:highlight>
                  <a:srgbClr val="FFFF00"/>
                </a:highlight>
                <a:sym typeface="Wingdings"/>
              </a:rPr>
              <a:t>☐</a:t>
            </a:r>
            <a:r>
              <a:rPr lang="en-US" sz="2400" dirty="0">
                <a:highlight>
                  <a:srgbClr val="FFFF00"/>
                </a:highlight>
                <a:sym typeface="Symbol"/>
              </a:rPr>
              <a:t>(</a:t>
            </a:r>
            <a:r>
              <a:rPr lang="en-US" sz="2400" i="1" dirty="0" err="1">
                <a:highlight>
                  <a:srgbClr val="FFFF00"/>
                </a:highlight>
                <a:sym typeface="Symbol"/>
              </a:rPr>
              <a:t>p</a:t>
            </a:r>
            <a:r>
              <a:rPr lang="en-US" sz="2400" dirty="0" err="1">
                <a:highlight>
                  <a:srgbClr val="FFFF00"/>
                </a:highlight>
                <a:sym typeface="Symbol"/>
              </a:rPr>
              <a:t></a:t>
            </a:r>
            <a:r>
              <a:rPr lang="en-US" sz="2400" i="1" dirty="0" err="1">
                <a:highlight>
                  <a:srgbClr val="FFFF00"/>
                </a:highlight>
                <a:sym typeface="Symbol"/>
              </a:rPr>
              <a:t>q</a:t>
            </a:r>
            <a:r>
              <a:rPr lang="en-US" sz="2400" dirty="0">
                <a:highlight>
                  <a:srgbClr val="FFFF00"/>
                </a:highlight>
                <a:sym typeface="Symbol"/>
              </a:rPr>
              <a:t>)</a:t>
            </a:r>
            <a:r>
              <a:rPr lang="en-US" sz="2400" dirty="0">
                <a:sym typeface="Wingdings"/>
              </a:rPr>
              <a:t> </a:t>
            </a:r>
            <a:r>
              <a:rPr lang="en-US" sz="2400" dirty="0">
                <a:sym typeface="Symbol"/>
              </a:rPr>
              <a:t> </a:t>
            </a:r>
            <a:r>
              <a:rPr lang="en-US" sz="2400" dirty="0">
                <a:sym typeface="Wingdings"/>
              </a:rPr>
              <a:t>(</a:t>
            </a:r>
            <a:r>
              <a:rPr lang="en-US" sz="2400" dirty="0">
                <a:sym typeface="Symbol"/>
              </a:rPr>
              <a:t></a:t>
            </a:r>
            <a:r>
              <a:rPr lang="en-US" sz="2400" i="1" dirty="0">
                <a:sym typeface="Wingdings"/>
              </a:rPr>
              <a:t>p</a:t>
            </a:r>
            <a:r>
              <a:rPr lang="en-US" sz="2400" dirty="0">
                <a:sym typeface="Symbol"/>
              </a:rPr>
              <a:t></a:t>
            </a:r>
            <a:r>
              <a:rPr lang="en-US" sz="2400" i="1" dirty="0">
                <a:sym typeface="Symbol"/>
              </a:rPr>
              <a:t>q</a:t>
            </a:r>
            <a:r>
              <a:rPr lang="en-US" sz="2400" dirty="0">
                <a:sym typeface="Symbol"/>
              </a:rPr>
              <a:t>))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sz="2800" dirty="0">
                <a:sym typeface="Symbol"/>
              </a:rPr>
              <a:t>Example of property to verify:</a:t>
            </a:r>
            <a:br>
              <a:rPr lang="en-US" sz="2800" dirty="0">
                <a:sym typeface="Symbol"/>
              </a:rPr>
            </a:br>
            <a:r>
              <a:rPr lang="en-US" sz="2800" dirty="0">
                <a:sym typeface="Symbol"/>
              </a:rPr>
              <a:t>F</a:t>
            </a:r>
            <a:r>
              <a:rPr lang="en-US" sz="2800" baseline="-25000" dirty="0">
                <a:sym typeface="Symbol"/>
              </a:rPr>
              <a:t>1</a:t>
            </a:r>
            <a:r>
              <a:rPr lang="en-US" sz="2800" dirty="0">
                <a:sym typeface="Symbol"/>
              </a:rPr>
              <a:t>  F</a:t>
            </a:r>
            <a:r>
              <a:rPr lang="en-US" sz="2800" baseline="-25000" dirty="0">
                <a:sym typeface="Symbol"/>
              </a:rPr>
              <a:t>2</a:t>
            </a:r>
            <a:r>
              <a:rPr lang="en-US" sz="2800" dirty="0">
                <a:sym typeface="Symbol"/>
              </a:rPr>
              <a:t> </a:t>
            </a:r>
            <a:r>
              <a:rPr lang="en-US" sz="2800" dirty="0">
                <a:cs typeface="Arial" charset="0"/>
              </a:rPr>
              <a:t>→  </a:t>
            </a:r>
            <a:r>
              <a:rPr lang="en-US" sz="2800" dirty="0">
                <a:sym typeface="Symbol"/>
              </a:rPr>
              <a:t></a:t>
            </a:r>
            <a:r>
              <a:rPr lang="en-US" sz="2800" dirty="0">
                <a:sym typeface="Wingdings"/>
              </a:rPr>
              <a:t>(</a:t>
            </a:r>
            <a:r>
              <a:rPr lang="en-US" sz="2800" dirty="0">
                <a:sym typeface="Symbol"/>
              </a:rPr>
              <a:t></a:t>
            </a:r>
            <a:r>
              <a:rPr lang="en-US" sz="2800" i="1" dirty="0">
                <a:sym typeface="Wingdings"/>
              </a:rPr>
              <a:t>p</a:t>
            </a:r>
            <a:r>
              <a:rPr lang="en-US" sz="2800" dirty="0">
                <a:sym typeface="Symbol"/>
              </a:rPr>
              <a:t></a:t>
            </a:r>
            <a:r>
              <a:rPr lang="en-US" sz="2800" i="1" dirty="0">
                <a:sym typeface="Symbol"/>
              </a:rPr>
              <a:t>q</a:t>
            </a:r>
            <a:r>
              <a:rPr lang="en-US" sz="2800" dirty="0">
                <a:sym typeface="Symbol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43529" y="182721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81628" y="284162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7" name="Curved Connector 8"/>
          <p:cNvCxnSpPr>
            <a:endCxn id="5" idx="0"/>
          </p:cNvCxnSpPr>
          <p:nvPr/>
        </p:nvCxnSpPr>
        <p:spPr>
          <a:xfrm rot="10800000">
            <a:off x="895162" y="1827213"/>
            <a:ext cx="351631" cy="296862"/>
          </a:xfrm>
          <a:prstGeom prst="curvedConnector4">
            <a:avLst>
              <a:gd name="adj1" fmla="val -103386"/>
              <a:gd name="adj2" fmla="val 247593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54656" y="2420938"/>
            <a:ext cx="15080" cy="42068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endCxn id="6" idx="2"/>
          </p:cNvCxnSpPr>
          <p:nvPr/>
        </p:nvCxnSpPr>
        <p:spPr>
          <a:xfrm rot="10800000" flipV="1">
            <a:off x="910242" y="3138488"/>
            <a:ext cx="328613" cy="296862"/>
          </a:xfrm>
          <a:prstGeom prst="curvedConnector4">
            <a:avLst>
              <a:gd name="adj1" fmla="val -110144"/>
              <a:gd name="adj2" fmla="val 247594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7782" y="177165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72279" y="1943100"/>
            <a:ext cx="787395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cs typeface="Arial" pitchFamily="34" charset="0"/>
              </a:rPr>
              <a:t>{ p }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96079" y="2590800"/>
            <a:ext cx="941283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cs typeface="Arial" pitchFamily="34" charset="0"/>
              </a:rPr>
              <a:t>{ p,q}</a:t>
            </a:r>
          </a:p>
        </p:txBody>
      </p:sp>
      <p:cxnSp>
        <p:nvCxnSpPr>
          <p:cNvPr id="13" name="Straight Connector 12"/>
          <p:cNvCxnSpPr>
            <a:stCxn id="11" idx="1"/>
          </p:cNvCxnSpPr>
          <p:nvPr/>
        </p:nvCxnSpPr>
        <p:spPr>
          <a:xfrm flipH="1">
            <a:off x="1076929" y="2173933"/>
            <a:ext cx="895350" cy="93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1"/>
          </p:cNvCxnSpPr>
          <p:nvPr/>
        </p:nvCxnSpPr>
        <p:spPr>
          <a:xfrm flipH="1">
            <a:off x="1172179" y="2821633"/>
            <a:ext cx="723900" cy="169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03019" y="2424483"/>
            <a:ext cx="15080" cy="420687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55563" y="4078538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2</a:t>
            </a:r>
          </a:p>
        </p:txBody>
      </p:sp>
      <p:cxnSp>
        <p:nvCxnSpPr>
          <p:cNvPr id="17" name="Curved Connector 8"/>
          <p:cNvCxnSpPr/>
          <p:nvPr/>
        </p:nvCxnSpPr>
        <p:spPr>
          <a:xfrm rot="10800000" flipV="1">
            <a:off x="594810" y="4364777"/>
            <a:ext cx="328613" cy="296862"/>
          </a:xfrm>
          <a:prstGeom prst="curvedConnector4">
            <a:avLst>
              <a:gd name="adj1" fmla="val -110144"/>
              <a:gd name="adj2" fmla="val 247594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6" idx="0"/>
          </p:cNvCxnSpPr>
          <p:nvPr/>
        </p:nvCxnSpPr>
        <p:spPr>
          <a:xfrm flipH="1">
            <a:off x="584176" y="3402419"/>
            <a:ext cx="213266" cy="67611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88990" y="3859619"/>
            <a:ext cx="437940" cy="461665"/>
          </a:xfrm>
          <a:prstGeom prst="rect">
            <a:avLst/>
          </a:prstGeom>
          <a:solidFill>
            <a:srgbClr val="CCECFF"/>
          </a:solidFill>
        </p:spPr>
        <p:txBody>
          <a:bodyPr wrap="none" rtlCol="0">
            <a:spAutoFit/>
          </a:bodyPr>
          <a:lstStyle/>
          <a:p>
            <a:r>
              <a:rPr lang="nl-NL" dirty="0">
                <a:cs typeface="Arial" pitchFamily="34" charset="0"/>
                <a:sym typeface="Symbol"/>
              </a:rPr>
              <a:t></a:t>
            </a:r>
            <a:endParaRPr lang="nl-NL" dirty="0">
              <a:cs typeface="Arial" pitchFamily="34" charset="0"/>
            </a:endParaRPr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829340" y="4090452"/>
            <a:ext cx="1059650" cy="14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500063" y="274638"/>
            <a:ext cx="8358187" cy="796925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Conclusion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sz="quarter" idx="1"/>
          </p:nvPr>
        </p:nvSpPr>
        <p:spPr>
          <a:xfrm>
            <a:off x="500063" y="1447800"/>
            <a:ext cx="8358187" cy="4572000"/>
          </a:xfrm>
        </p:spPr>
        <p:txBody>
          <a:bodyPr/>
          <a:lstStyle/>
          <a:p>
            <a:pPr eaLnBrk="1" hangingPunct="1"/>
            <a:r>
              <a:rPr lang="en-US" sz="2400" dirty="0">
                <a:cs typeface="Arial" charset="0"/>
              </a:rPr>
              <a:t>We can use FSAs to abstractly model concurrent programs.</a:t>
            </a:r>
          </a:p>
          <a:p>
            <a:pPr eaLnBrk="1" hangingPunct="1"/>
            <a:r>
              <a:rPr lang="en-US" sz="2400" dirty="0">
                <a:cs typeface="Arial" charset="0"/>
              </a:rPr>
              <a:t>We can use LTL to express run-time properties: safety and progress.</a:t>
            </a:r>
          </a:p>
          <a:p>
            <a:pPr eaLnBrk="1" hangingPunct="1"/>
            <a:r>
              <a:rPr lang="en-US" sz="2400" dirty="0">
                <a:cs typeface="Arial" charset="0"/>
              </a:rPr>
              <a:t>The model checking algorithm is thorough.</a:t>
            </a:r>
          </a:p>
          <a:p>
            <a:pPr eaLnBrk="1" hangingPunct="1"/>
            <a:r>
              <a:rPr lang="en-US" sz="2400" dirty="0">
                <a:cs typeface="Arial" charset="0"/>
              </a:rPr>
              <a:t>Rather than FSAs with atomic predicates, you can imagine letting the FSAs to have concrete states.</a:t>
            </a:r>
          </a:p>
          <a:p>
            <a:pPr lvl="1" eaLnBrk="1" hangingPunct="1"/>
            <a:r>
              <a:rPr lang="en-US" sz="2000" dirty="0">
                <a:cs typeface="Arial" charset="0"/>
              </a:rPr>
              <a:t>You can then model check real programs.</a:t>
            </a:r>
          </a:p>
          <a:p>
            <a:pPr lvl="1" eaLnBrk="1" hangingPunct="1"/>
            <a:r>
              <a:rPr lang="en-US" sz="2000" dirty="0">
                <a:cs typeface="Arial" charset="0"/>
              </a:rPr>
              <a:t>The FSAs could be very large, but we can bound the input domains, and the depth of the search, </a:t>
            </a:r>
            <a:r>
              <a:rPr lang="en-US" sz="2000" dirty="0">
                <a:cs typeface="Arial" charset="0"/>
                <a:sym typeface="Wingdings" pitchFamily="2" charset="2"/>
              </a:rPr>
              <a:t> bounded model checking.</a:t>
            </a:r>
          </a:p>
          <a:p>
            <a:pPr lvl="1" eaLnBrk="1" hangingPunct="1"/>
            <a:r>
              <a:rPr lang="en-US" sz="2000" dirty="0">
                <a:cs typeface="Arial" charset="0"/>
              </a:rPr>
              <a:t>Combination with testing: to construct an execution so that M behaves as </a:t>
            </a:r>
            <a:r>
              <a:rPr lang="en-US" sz="2000" dirty="0">
                <a:cs typeface="Arial" charset="0"/>
                <a:sym typeface="Symbol"/>
              </a:rPr>
              <a:t>,  model-check this: </a:t>
            </a:r>
            <a:r>
              <a:rPr lang="nl-NL" sz="2000" dirty="0">
                <a:cs typeface="Arial" charset="0"/>
              </a:rPr>
              <a:t>L(</a:t>
            </a:r>
            <a:r>
              <a:rPr lang="nl-NL" sz="2000" i="1" dirty="0">
                <a:cs typeface="Arial" charset="0"/>
              </a:rPr>
              <a:t>B</a:t>
            </a:r>
            <a:r>
              <a:rPr lang="nl-NL" sz="2000" baseline="-25000" dirty="0">
                <a:cs typeface="Arial" charset="0"/>
              </a:rPr>
              <a:t>M</a:t>
            </a:r>
            <a:r>
              <a:rPr lang="nl-NL" sz="2000" dirty="0">
                <a:cs typeface="Arial" charset="0"/>
              </a:rPr>
              <a:t>  </a:t>
            </a:r>
            <a:r>
              <a:rPr lang="nl-NL" sz="2000" dirty="0">
                <a:cs typeface="Arial" charset="0"/>
                <a:sym typeface="Symbol" pitchFamily="18" charset="2"/>
              </a:rPr>
              <a:t>  </a:t>
            </a:r>
            <a:r>
              <a:rPr lang="nl-NL" sz="2000" i="1" dirty="0">
                <a:cs typeface="Arial" charset="0"/>
                <a:sym typeface="Symbol" pitchFamily="18" charset="2"/>
              </a:rPr>
              <a:t>B</a:t>
            </a:r>
            <a:r>
              <a:rPr lang="nl-NL" sz="2000" baseline="-25000" dirty="0">
                <a:cs typeface="Arial" charset="0"/>
                <a:sym typeface="Symbol" pitchFamily="18" charset="2"/>
              </a:rPr>
              <a:t></a:t>
            </a:r>
            <a:r>
              <a:rPr lang="nl-NL" sz="2000" dirty="0">
                <a:cs typeface="Arial" charset="0"/>
                <a:sym typeface="Symbol" pitchFamily="18" charset="2"/>
              </a:rPr>
              <a:t>)  =   </a:t>
            </a:r>
            <a:endParaRPr lang="en-US" sz="2000" dirty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6E1F5-6EC6-4D77-9D26-DBE31E4CF6B7}" type="slidenum">
              <a:rPr lang="en-US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358246" cy="925512"/>
          </a:xfrm>
        </p:spPr>
        <p:txBody>
          <a:bodyPr/>
          <a:lstStyle/>
          <a:p>
            <a:r>
              <a:rPr lang="en-US" sz="3200" dirty="0"/>
              <a:t>Program compositions can be modeled by operations over FSA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assume actions to be </a:t>
            </a:r>
            <a:r>
              <a:rPr lang="en-US" b="1" dirty="0"/>
              <a:t>atomic</a:t>
            </a:r>
            <a:r>
              <a:rPr lang="en-US" dirty="0"/>
              <a:t>.</a:t>
            </a:r>
          </a:p>
          <a:p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;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connect “terminal states” of 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to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’s initial states.</a:t>
            </a:r>
          </a:p>
          <a:p>
            <a:endParaRPr lang="en-US" i="1" dirty="0"/>
          </a:p>
          <a:p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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only do executions that are possible in both</a:t>
            </a:r>
          </a:p>
          <a:p>
            <a:pPr lvl="1"/>
            <a:endParaRPr lang="en-US" dirty="0"/>
          </a:p>
          <a:p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||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model parallel execution of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78667" y="5122681"/>
            <a:ext cx="7600980" cy="1222737"/>
          </a:xfrm>
        </p:spPr>
        <p:txBody>
          <a:bodyPr/>
          <a:lstStyle/>
          <a:p>
            <a:r>
              <a:rPr lang="en-US" dirty="0"/>
              <a:t>Not something you typically do in real programs</a:t>
            </a:r>
          </a:p>
          <a:p>
            <a:r>
              <a:rPr lang="en-US" dirty="0"/>
              <a:t>A useful concept for verification </a:t>
            </a:r>
            <a:r>
              <a:rPr lang="en-US" dirty="0">
                <a:sym typeface="Wingdings" pitchFamily="2" charset="2"/>
              </a:rPr>
              <a:t>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790700" y="182721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799" y="284162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7" name="Curved Connector 8"/>
          <p:cNvCxnSpPr>
            <a:cxnSpLocks/>
            <a:endCxn id="5" idx="0"/>
          </p:cNvCxnSpPr>
          <p:nvPr/>
        </p:nvCxnSpPr>
        <p:spPr>
          <a:xfrm rot="10800000">
            <a:off x="2142333" y="1827213"/>
            <a:ext cx="351631" cy="296862"/>
          </a:xfrm>
          <a:prstGeom prst="curvedConnector4">
            <a:avLst>
              <a:gd name="adj1" fmla="val -103386"/>
              <a:gd name="adj2" fmla="val 247593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142332" y="2420938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04953" y="177165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695700" y="182721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33799" y="284162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>
            <a:off x="4047332" y="2420938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09953" y="177165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0700" y="24003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0" y="2362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05100" y="1962150"/>
            <a:ext cx="716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sym typeface="Symbol"/>
              </a:rPr>
              <a:t></a:t>
            </a:r>
            <a:endParaRPr lang="en-US" sz="5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24600" y="1808163"/>
            <a:ext cx="1066800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(0,0)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362699" y="2822575"/>
            <a:ext cx="1009651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(1,1)</a:t>
            </a:r>
          </a:p>
        </p:txBody>
      </p:sp>
      <p:cxnSp>
        <p:nvCxnSpPr>
          <p:cNvPr id="20" name="Straight Arrow Connector 19"/>
          <p:cNvCxnSpPr>
            <a:stCxn id="18" idx="2"/>
            <a:endCxn id="19" idx="0"/>
          </p:cNvCxnSpPr>
          <p:nvPr/>
        </p:nvCxnSpPr>
        <p:spPr>
          <a:xfrm>
            <a:off x="6858000" y="2401888"/>
            <a:ext cx="9525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38853" y="175260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86500" y="23431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05100" y="112395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086350" y="2324100"/>
            <a:ext cx="552450" cy="3810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8">
            <a:extLst>
              <a:ext uri="{FF2B5EF4-FFF2-40B4-BE49-F238E27FC236}">
                <a16:creationId xmlns:a16="http://schemas.microsoft.com/office/drawing/2014/main" id="{BF96CE8D-6576-58A3-AFAC-15B76BA7F6BD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>
            <a:off x="1790701" y="2124076"/>
            <a:ext cx="38099" cy="1014412"/>
          </a:xfrm>
          <a:prstGeom prst="curvedConnector3">
            <a:avLst>
              <a:gd name="adj1" fmla="val 1900047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B75D10A-421F-5B5A-237D-E8ABAFDFCD24}"/>
              </a:ext>
            </a:extLst>
          </p:cNvPr>
          <p:cNvSpPr txBox="1"/>
          <p:nvPr/>
        </p:nvSpPr>
        <p:spPr>
          <a:xfrm>
            <a:off x="780127" y="238139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E4FE624-5300-1F72-0C47-FECE4D98D442}"/>
              </a:ext>
            </a:extLst>
          </p:cNvPr>
          <p:cNvSpPr/>
          <p:nvPr/>
        </p:nvSpPr>
        <p:spPr>
          <a:xfrm>
            <a:off x="3741738" y="3843790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4AA9F5-9C77-158B-AAED-5B8A02A5CD01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4062412" y="3435350"/>
            <a:ext cx="7939" cy="40844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55C1FB-8763-9F04-5EC8-D4212AB7BF03}"/>
              </a:ext>
            </a:extLst>
          </p:cNvPr>
          <p:cNvSpPr txBox="1"/>
          <p:nvPr/>
        </p:nvSpPr>
        <p:spPr>
          <a:xfrm>
            <a:off x="3679370" y="34028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4D81A8-BAF9-9595-F42A-AFCC1792EC3A}"/>
              </a:ext>
            </a:extLst>
          </p:cNvPr>
          <p:cNvSpPr/>
          <p:nvPr/>
        </p:nvSpPr>
        <p:spPr>
          <a:xfrm>
            <a:off x="6381749" y="3811406"/>
            <a:ext cx="1009651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(0,2)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DBC95A-1421-ECAE-8FD4-029FE1E64007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>
            <a:off x="6867525" y="3416300"/>
            <a:ext cx="19050" cy="395106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14F378-E50A-31A2-8FF8-40AE303B6142}"/>
              </a:ext>
            </a:extLst>
          </p:cNvPr>
          <p:cNvSpPr txBox="1"/>
          <p:nvPr/>
        </p:nvSpPr>
        <p:spPr>
          <a:xfrm>
            <a:off x="6308554" y="33703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3976986"/>
            <a:ext cx="8643966" cy="2138064"/>
          </a:xfrm>
        </p:spPr>
        <p:txBody>
          <a:bodyPr/>
          <a:lstStyle/>
          <a:p>
            <a:r>
              <a:rPr lang="en-US" sz="2400" dirty="0"/>
              <a:t>Suppose </a:t>
            </a:r>
            <a:r>
              <a:rPr lang="en-US" sz="2400" i="1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M</a:t>
            </a:r>
            <a:r>
              <a:rPr lang="en-US" sz="2400" baseline="-25000" dirty="0"/>
              <a:t>2 </a:t>
            </a:r>
            <a:r>
              <a:rPr lang="en-US" sz="2400" dirty="0"/>
              <a:t>has </a:t>
            </a:r>
            <a:r>
              <a:rPr lang="en-US" sz="2400" b="1" dirty="0"/>
              <a:t>no common action </a:t>
            </a:r>
            <a:r>
              <a:rPr lang="en-US" sz="2400" dirty="0"/>
              <a:t>(no action on which they want to synchronize)</a:t>
            </a:r>
          </a:p>
          <a:p>
            <a:r>
              <a:rPr lang="en-US" sz="2400" dirty="0"/>
              <a:t>Their parallel composition is basically the “full product” of </a:t>
            </a:r>
            <a:r>
              <a:rPr lang="en-US" sz="2400" i="1" dirty="0"/>
              <a:t>M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M</a:t>
            </a:r>
            <a:r>
              <a:rPr lang="en-US" sz="2400" baseline="-25000" dirty="0"/>
              <a:t>2 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So,if</a:t>
            </a:r>
            <a:r>
              <a:rPr lang="en-US" sz="2400" dirty="0"/>
              <a:t> each component has </a:t>
            </a:r>
            <a:r>
              <a:rPr lang="en-US" sz="2400" i="1" dirty="0"/>
              <a:t>n</a:t>
            </a:r>
            <a:r>
              <a:rPr lang="en-US" sz="2400" dirty="0"/>
              <a:t> number of states, constructing || over </a:t>
            </a:r>
            <a:r>
              <a:rPr lang="en-US" sz="2400" i="1" dirty="0"/>
              <a:t>k</a:t>
            </a:r>
            <a:r>
              <a:rPr lang="en-US" sz="2400" dirty="0"/>
              <a:t> components produces an automaton with </a:t>
            </a:r>
            <a:r>
              <a:rPr lang="en-US" sz="2400" i="1" dirty="0" err="1"/>
              <a:t>n</a:t>
            </a:r>
            <a:r>
              <a:rPr lang="en-US" sz="2400" i="1" baseline="30000" dirty="0" err="1"/>
              <a:t>k</a:t>
            </a:r>
            <a:r>
              <a:rPr lang="en-US" sz="2400" i="1" dirty="0"/>
              <a:t> </a:t>
            </a:r>
            <a:r>
              <a:rPr lang="en-US" sz="2400" dirty="0"/>
              <a:t>states.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14550" y="182721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52649" y="284162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7" name="Curved Connector 8"/>
          <p:cNvCxnSpPr>
            <a:endCxn id="5" idx="0"/>
          </p:cNvCxnSpPr>
          <p:nvPr/>
        </p:nvCxnSpPr>
        <p:spPr>
          <a:xfrm rot="10800000">
            <a:off x="2466183" y="1827213"/>
            <a:ext cx="351631" cy="296862"/>
          </a:xfrm>
          <a:prstGeom prst="curvedConnector4">
            <a:avLst>
              <a:gd name="adj1" fmla="val -103386"/>
              <a:gd name="adj2" fmla="val 247593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66182" y="2420938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3" y="177165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05350" y="188436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43449" y="289877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14" name="Straight Arrow Connector 13"/>
          <p:cNvCxnSpPr>
            <a:stCxn id="11" idx="2"/>
            <a:endCxn id="12" idx="0"/>
          </p:cNvCxnSpPr>
          <p:nvPr/>
        </p:nvCxnSpPr>
        <p:spPr>
          <a:xfrm>
            <a:off x="5056982" y="2478088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3" y="182880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14550" y="24003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7250" y="24193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67050" y="127635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37335" y="1952113"/>
            <a:ext cx="825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||</a:t>
            </a:r>
            <a:endParaRPr lang="en-US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358246" cy="868362"/>
          </a:xfrm>
        </p:spPr>
        <p:txBody>
          <a:bodyPr/>
          <a:lstStyle/>
          <a:p>
            <a:r>
              <a:rPr lang="en-US" sz="3200" dirty="0"/>
              <a:t>Parallel composition with synchronized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4305300"/>
            <a:ext cx="8358246" cy="1714500"/>
          </a:xfrm>
        </p:spPr>
        <p:txBody>
          <a:bodyPr/>
          <a:lstStyle/>
          <a:p>
            <a:r>
              <a:rPr lang="en-US" dirty="0"/>
              <a:t>Suppose we require that any action a </a:t>
            </a:r>
            <a:r>
              <a:rPr lang="en-US" dirty="0">
                <a:sym typeface="Symbol"/>
              </a:rPr>
              <a:t> 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 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has to be executed </a:t>
            </a:r>
            <a:r>
              <a:rPr lang="en-US" b="1" dirty="0">
                <a:sym typeface="Symbol"/>
              </a:rPr>
              <a:t>together</a:t>
            </a:r>
            <a:r>
              <a:rPr lang="en-US" dirty="0">
                <a:sym typeface="Symbol"/>
              </a:rPr>
              <a:t> (</a:t>
            </a:r>
            <a:r>
              <a:rPr lang="en-US" dirty="0" err="1">
                <a:sym typeface="Symbol"/>
              </a:rPr>
              <a:t>synchronizedly</a:t>
            </a:r>
            <a:r>
              <a:rPr lang="en-US" dirty="0">
                <a:sym typeface="Symbol"/>
              </a:rPr>
              <a:t>) by both automata.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BBBAB-F59C-4A09-A6DF-04136A5C28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114550" y="182721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52649" y="284162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7" name="Curved Connector 8"/>
          <p:cNvCxnSpPr>
            <a:endCxn id="5" idx="0"/>
          </p:cNvCxnSpPr>
          <p:nvPr/>
        </p:nvCxnSpPr>
        <p:spPr>
          <a:xfrm rot="10800000">
            <a:off x="2466183" y="1827213"/>
            <a:ext cx="351631" cy="296862"/>
          </a:xfrm>
          <a:prstGeom prst="curvedConnector4">
            <a:avLst>
              <a:gd name="adj1" fmla="val -103386"/>
              <a:gd name="adj2" fmla="val 247593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66182" y="2420938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28803" y="177165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05350" y="1884363"/>
            <a:ext cx="703263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43449" y="2898775"/>
            <a:ext cx="657225" cy="593725"/>
          </a:xfrm>
          <a:prstGeom prst="roundRect">
            <a:avLst>
              <a:gd name="adj" fmla="val 3700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dirty="0">
                <a:cs typeface="Arial" pitchFamily="34" charset="0"/>
              </a:rPr>
              <a:t>1</a:t>
            </a:r>
          </a:p>
        </p:txBody>
      </p:sp>
      <p:cxnSp>
        <p:nvCxnSpPr>
          <p:cNvPr id="12" name="Straight Arrow Connector 11"/>
          <p:cNvCxnSpPr>
            <a:stCxn id="10" idx="2"/>
            <a:endCxn id="11" idx="0"/>
          </p:cNvCxnSpPr>
          <p:nvPr/>
        </p:nvCxnSpPr>
        <p:spPr>
          <a:xfrm>
            <a:off x="5056982" y="2478088"/>
            <a:ext cx="15080" cy="42068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3" y="1828803"/>
            <a:ext cx="295273" cy="141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4550" y="24003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67250" y="24193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67050" y="127635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504950" y="2286000"/>
            <a:ext cx="4210050" cy="7239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8">
            <a:extLst>
              <a:ext uri="{FF2B5EF4-FFF2-40B4-BE49-F238E27FC236}">
                <a16:creationId xmlns:a16="http://schemas.microsoft.com/office/drawing/2014/main" id="{0E21E5A2-D7C8-169E-5FB0-E490409F8771}"/>
              </a:ext>
            </a:extLst>
          </p:cNvPr>
          <p:cNvCxnSpPr>
            <a:cxnSpLocks/>
            <a:stCxn id="11" idx="3"/>
            <a:endCxn id="11" idx="2"/>
          </p:cNvCxnSpPr>
          <p:nvPr/>
        </p:nvCxnSpPr>
        <p:spPr>
          <a:xfrm flipH="1">
            <a:off x="5072062" y="3195638"/>
            <a:ext cx="328612" cy="296862"/>
          </a:xfrm>
          <a:prstGeom prst="curvedConnector4">
            <a:avLst>
              <a:gd name="adj1" fmla="val -149068"/>
              <a:gd name="adj2" fmla="val 240565"/>
            </a:avLst>
          </a:prstGeom>
          <a:ln>
            <a:solidFill>
              <a:schemeClr val="bg2">
                <a:lumMod val="10000"/>
              </a:schemeClr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9DDCAA-8048-4DCA-96D3-AD8FAB2F6A1C}"/>
              </a:ext>
            </a:extLst>
          </p:cNvPr>
          <p:cNvSpPr txBox="1"/>
          <p:nvPr/>
        </p:nvSpPr>
        <p:spPr>
          <a:xfrm>
            <a:off x="5977164" y="33440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PVadmin_0910</Template>
  <TotalTime>24678</TotalTime>
  <Words>4854</Words>
  <Application>Microsoft Macintosh PowerPoint</Application>
  <PresentationFormat>On-screen Show (4:3)</PresentationFormat>
  <Paragraphs>749</Paragraphs>
  <Slides>59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Comic Sans MS</vt:lpstr>
      <vt:lpstr>Symbol</vt:lpstr>
      <vt:lpstr>Tahoma</vt:lpstr>
      <vt:lpstr>Times New Roman</vt:lpstr>
      <vt:lpstr>Wingdings</vt:lpstr>
      <vt:lpstr>Wingdings 2</vt:lpstr>
      <vt:lpstr>Vermogen</vt:lpstr>
      <vt:lpstr>LTL  Model Checking (Ch. 4 LN)</vt:lpstr>
      <vt:lpstr>Overview</vt:lpstr>
      <vt:lpstr>Run-time properties</vt:lpstr>
      <vt:lpstr>Finite State Automaton/Machine</vt:lpstr>
      <vt:lpstr>FSA</vt:lpstr>
      <vt:lpstr>Program compositions can be modeled by operations over FSA</vt:lpstr>
      <vt:lpstr>Intersection</vt:lpstr>
      <vt:lpstr>Parallel composition</vt:lpstr>
      <vt:lpstr>Parallel composition with synchronized actions</vt:lpstr>
      <vt:lpstr>Let’s add labels</vt:lpstr>
      <vt:lpstr>Kripke Structure</vt:lpstr>
      <vt:lpstr>Prop</vt:lpstr>
      <vt:lpstr>Execution</vt:lpstr>
      <vt:lpstr>Example</vt:lpstr>
      <vt:lpstr>LTL, informal meaning</vt:lpstr>
      <vt:lpstr>You can combine operators</vt:lpstr>
      <vt:lpstr>Syntax</vt:lpstr>
      <vt:lpstr>Defining the meaning of temporal formulas</vt:lpstr>
      <vt:lpstr>Meaning</vt:lpstr>
      <vt:lpstr>Meaning</vt:lpstr>
      <vt:lpstr>Example</vt:lpstr>
      <vt:lpstr>Derived operators</vt:lpstr>
      <vt:lpstr>Some derived operators</vt:lpstr>
      <vt:lpstr>Past operators</vt:lpstr>
      <vt:lpstr>Ok, so how can I verify  M |==   ?</vt:lpstr>
      <vt:lpstr>Representing   as an automaton …</vt:lpstr>
      <vt:lpstr>Re-express as a language problem</vt:lpstr>
      <vt:lpstr>Automaton with “acceptance”</vt:lpstr>
      <vt:lpstr>Buchi Automaton</vt:lpstr>
      <vt:lpstr>Expressing temporal formulas as Buchi</vt:lpstr>
      <vt:lpstr>To make the drawing less verbose...</vt:lpstr>
      <vt:lpstr>Always and Eventually</vt:lpstr>
      <vt:lpstr>Until</vt:lpstr>
      <vt:lpstr>Not Until</vt:lpstr>
      <vt:lpstr>Generalized Buchi Automaton</vt:lpstr>
      <vt:lpstr>Difficult cases</vt:lpstr>
      <vt:lpstr>Check list</vt:lpstr>
      <vt:lpstr>Label on state or label on arrow...</vt:lpstr>
      <vt:lpstr>Converting Kripke to Buchi</vt:lpstr>
      <vt:lpstr>Computing intersection</vt:lpstr>
      <vt:lpstr>Intersection</vt:lpstr>
      <vt:lpstr>Constructing Intersection, example</vt:lpstr>
      <vt:lpstr>Verification </vt:lpstr>
      <vt:lpstr>Approaches</vt:lpstr>
      <vt:lpstr>DFS-approach (SPIN)</vt:lpstr>
      <vt:lpstr>Example</vt:lpstr>
      <vt:lpstr>Adding cycle detection</vt:lpstr>
      <vt:lpstr>checkCycle is another DFS</vt:lpstr>
      <vt:lpstr>Example</vt:lpstr>
      <vt:lpstr>Tweak: lazy model checking</vt:lpstr>
      <vt:lpstr>Lazily constructing the intersection</vt:lpstr>
      <vt:lpstr>Dealing with concrete states</vt:lpstr>
      <vt:lpstr>Dealing with concrete states</vt:lpstr>
      <vt:lpstr>What if M = P1 || P2 || ...  ?</vt:lpstr>
      <vt:lpstr>Example constructing P1 || P2 </vt:lpstr>
      <vt:lpstr>What if M = P1 || P2 ?</vt:lpstr>
      <vt:lpstr>Fairness</vt:lpstr>
      <vt:lpstr>Verifying properties under fairness</vt:lpstr>
      <vt:lpstr>Conclusion</vt:lpstr>
    </vt:vector>
  </TitlesOfParts>
  <Company>Universiteit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on Program Verification</dc:title>
  <dc:creator>wish</dc:creator>
  <cp:lastModifiedBy>Prasetya, S.W.B. (Wishnu)</cp:lastModifiedBy>
  <cp:revision>660</cp:revision>
  <dcterms:created xsi:type="dcterms:W3CDTF">2002-05-10T11:36:29Z</dcterms:created>
  <dcterms:modified xsi:type="dcterms:W3CDTF">2024-09-22T19:19:36Z</dcterms:modified>
</cp:coreProperties>
</file>