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4" r:id="rId1"/>
  </p:sldMasterIdLst>
  <p:notesMasterIdLst>
    <p:notesMasterId r:id="rId19"/>
  </p:notesMasterIdLst>
  <p:sldIdLst>
    <p:sldId id="256" r:id="rId2"/>
    <p:sldId id="257" r:id="rId3"/>
    <p:sldId id="278" r:id="rId4"/>
    <p:sldId id="263" r:id="rId5"/>
    <p:sldId id="268" r:id="rId6"/>
    <p:sldId id="262" r:id="rId7"/>
    <p:sldId id="277" r:id="rId8"/>
    <p:sldId id="265" r:id="rId9"/>
    <p:sldId id="266" r:id="rId10"/>
    <p:sldId id="267" r:id="rId11"/>
    <p:sldId id="279" r:id="rId12"/>
    <p:sldId id="269" r:id="rId13"/>
    <p:sldId id="271" r:id="rId14"/>
    <p:sldId id="272" r:id="rId15"/>
    <p:sldId id="273" r:id="rId16"/>
    <p:sldId id="274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66CCFF"/>
    <a:srgbClr val="CCECFF"/>
    <a:srgbClr val="6699FF"/>
    <a:srgbClr val="0000FF"/>
    <a:srgbClr val="3399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669" autoAdjust="0"/>
  </p:normalViewPr>
  <p:slideViewPr>
    <p:cSldViewPr snapToGrid="0">
      <p:cViewPr>
        <p:scale>
          <a:sx n="160" d="100"/>
          <a:sy n="160" d="100"/>
        </p:scale>
        <p:origin x="280" y="-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38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E99F98-A3DB-420D-B1F6-92F4A9E36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D92F1-0DCE-431A-89BF-13685B3F62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3482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C5EDB-4B3F-48D0-BDAE-1866C16AD6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6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(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f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U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g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)          =   </a:t>
            </a:r>
            <a:r>
              <a:rPr lang="en-US" i="0" dirty="0">
                <a:latin typeface="Arial" charset="0"/>
                <a:cs typeface="Arial" charset="0"/>
                <a:sym typeface="Symbol" pitchFamily="18" charset="2"/>
              </a:rPr>
              <a:t>f 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/\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g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W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f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g</a:t>
            </a:r>
          </a:p>
          <a:p>
            <a:endParaRPr lang="nl-NL" dirty="0"/>
          </a:p>
        </p:txBody>
      </p:sp>
      <p:sp>
        <p:nvSpPr>
          <p:cNvPr id="3584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DA3C1-9E93-4990-853A-A382DB8E7D0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3686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412C5-FAF6-464F-ADE3-92345E6EB5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3789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FFF7C-A10F-41AF-BC6B-99EA280130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9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389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C5A15-2E90-49BF-B726-EE7D8440CC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496B3-C24C-49FB-9C72-C3941D594F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1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409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11EF3-EF22-4B33-B365-3BBCE0B3B4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1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err="1">
                <a:sym typeface="Symbol" pitchFamily="18" charset="2"/>
              </a:rPr>
              <a:t>There</a:t>
            </a:r>
            <a:r>
              <a:rPr lang="nl-NL" sz="1200" dirty="0">
                <a:sym typeface="Symbol" pitchFamily="18" charset="2"/>
              </a:rPr>
              <a:t> are LTL </a:t>
            </a:r>
            <a:r>
              <a:rPr lang="nl-NL" sz="1200" dirty="0" err="1">
                <a:sym typeface="Symbol" pitchFamily="18" charset="2"/>
              </a:rPr>
              <a:t>formulas</a:t>
            </a:r>
            <a:r>
              <a:rPr lang="nl-NL" sz="1200" dirty="0">
                <a:sym typeface="Symbol" pitchFamily="18" charset="2"/>
              </a:rPr>
              <a:t>, </a:t>
            </a:r>
            <a:r>
              <a:rPr lang="nl-NL" sz="1200" dirty="0" err="1">
                <a:sym typeface="Symbol" pitchFamily="18" charset="2"/>
              </a:rPr>
              <a:t>whose</a:t>
            </a:r>
            <a:r>
              <a:rPr lang="nl-NL" sz="1200" dirty="0">
                <a:sym typeface="Symbol" pitchFamily="18" charset="2"/>
              </a:rPr>
              <a:t> NDBA </a:t>
            </a:r>
            <a:r>
              <a:rPr lang="nl-NL" sz="1200" dirty="0" err="1">
                <a:sym typeface="Symbol" pitchFamily="18" charset="2"/>
              </a:rPr>
              <a:t>will</a:t>
            </a:r>
            <a:r>
              <a:rPr lang="nl-NL" sz="1200" dirty="0">
                <a:sym typeface="Symbol" pitchFamily="18" charset="2"/>
              </a:rPr>
              <a:t> have at </a:t>
            </a:r>
            <a:r>
              <a:rPr lang="nl-NL" sz="1200" dirty="0" err="1">
                <a:sym typeface="Symbol" pitchFamily="18" charset="2"/>
              </a:rPr>
              <a:t>least</a:t>
            </a:r>
            <a:r>
              <a:rPr lang="nl-NL" sz="1200" dirty="0">
                <a:sym typeface="Symbol" pitchFamily="18" charset="2"/>
              </a:rPr>
              <a:t> </a:t>
            </a:r>
            <a:r>
              <a:rPr lang="nl-NL" sz="1200" dirty="0" err="1">
                <a:sym typeface="Symbol" pitchFamily="18" charset="2"/>
              </a:rPr>
              <a:t>exponential</a:t>
            </a:r>
            <a:r>
              <a:rPr lang="nl-NL" sz="1200" dirty="0">
                <a:sym typeface="Symbol" pitchFamily="18" charset="2"/>
              </a:rPr>
              <a:t> </a:t>
            </a:r>
            <a:r>
              <a:rPr lang="nl-NL" sz="1200" dirty="0" err="1">
                <a:sym typeface="Symbol" pitchFamily="18" charset="2"/>
              </a:rPr>
              <a:t>number</a:t>
            </a:r>
            <a:r>
              <a:rPr lang="nl-NL" sz="1200" dirty="0">
                <a:sym typeface="Symbol" pitchFamily="18" charset="2"/>
              </a:rPr>
              <a:t> of </a:t>
            </a:r>
            <a:r>
              <a:rPr lang="nl-NL" sz="1200" dirty="0" err="1">
                <a:sym typeface="Symbol" pitchFamily="18" charset="2"/>
              </a:rPr>
              <a:t>states</a:t>
            </a:r>
            <a:r>
              <a:rPr lang="nl-NL" sz="1200" dirty="0">
                <a:sym typeface="Symbol" pitchFamily="18" charset="2"/>
              </a:rPr>
              <a:t>.</a:t>
            </a:r>
            <a:endParaRPr lang="en-US" sz="1200" dirty="0"/>
          </a:p>
          <a:p>
            <a:endParaRPr lang="nl-NL" dirty="0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34CBE-2CD7-4802-995B-C9B94FD337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73090-F4C7-45EC-B960-5B37076C9C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286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08C71-29A7-4CF2-B2D3-F3A564FB8B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i="1"/>
              <a:t>B</a:t>
            </a:r>
            <a:r>
              <a:rPr lang="nl-NL"/>
              <a:t>  labels a state s  </a:t>
            </a:r>
            <a:r>
              <a:rPr lang="nl-NL">
                <a:sym typeface="Symbol" pitchFamily="18" charset="2"/>
              </a:rPr>
              <a:t>  ‘all’ infinite sentences  starting in </a:t>
            </a:r>
            <a:r>
              <a:rPr lang="nl-NL" i="1">
                <a:sym typeface="Symbol" pitchFamily="18" charset="2"/>
              </a:rPr>
              <a:t>s </a:t>
            </a:r>
            <a:r>
              <a:rPr lang="nl-NL">
                <a:sym typeface="Symbol" pitchFamily="18" charset="2"/>
              </a:rPr>
              <a:t>satisfy </a:t>
            </a:r>
            <a:r>
              <a:rPr lang="nl-NL" i="1">
                <a:sym typeface="Symbol" pitchFamily="18" charset="2"/>
              </a:rPr>
              <a:t>all</a:t>
            </a:r>
            <a:r>
              <a:rPr lang="nl-NL">
                <a:sym typeface="Symbol" pitchFamily="18" charset="2"/>
              </a:rPr>
              <a:t> formulas in </a:t>
            </a:r>
            <a:r>
              <a:rPr lang="nl-NL" i="1">
                <a:sym typeface="Symbol" pitchFamily="18" charset="2"/>
              </a:rPr>
              <a:t>B</a:t>
            </a:r>
            <a:r>
              <a:rPr lang="nl-NL">
                <a:sym typeface="Symbol" pitchFamily="18" charset="2"/>
              </a:rPr>
              <a:t>.</a:t>
            </a:r>
            <a:endParaRPr lang="en-US" i="1"/>
          </a:p>
          <a:p>
            <a:endParaRPr lang="nl-NL"/>
          </a:p>
          <a:p>
            <a:r>
              <a:rPr lang="nl-NL"/>
              <a:t>Well, except for the eventuality in the ”until” , which will be enforced through accepting states.</a:t>
            </a:r>
            <a:endParaRPr lang="en-US"/>
          </a:p>
        </p:txBody>
      </p:sp>
      <p:sp>
        <p:nvSpPr>
          <p:cNvPr id="276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15E44-8C0E-4D5E-A350-A13C614153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4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658DED-B7FD-4137-8772-D345DA7C80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1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FAEEE-9FA7-482F-8375-DA847EC156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3174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5E30B-206E-4CD6-A416-8825A6464A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3277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7EDE0-8A0E-48E2-AE41-218A0E2A69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337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C03D1-780A-460D-BB90-C3D0BDF95B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7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83B5D-B036-4E69-9755-832E85424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EC704-F2AC-464D-8018-A8EA3D6CF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EA7A4-6D66-4F0B-BB9F-545A5E591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E9197-637B-4578-AA46-09BCEB102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8E735-FC0C-40DB-BE93-8CE24CE6F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E9EDA-4EB8-4BE9-B060-6F680539F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ECBA-1BBE-431B-9F4F-D53D4A484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FD0F-24F1-43B3-A326-C8A298C2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5CEFF-56AF-40B6-9F58-22DAE6F01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EA553-1B00-4B4D-8B87-D4F67DCE9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C7F41-3D3D-4C54-8FDD-3B7525C62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A7689E74-687F-4A8B-BB87-4285BD1BA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87" r:id="rId4"/>
    <p:sldLayoutId id="2147484388" r:id="rId5"/>
    <p:sldLayoutId id="2147484389" r:id="rId6"/>
    <p:sldLayoutId id="2147484390" r:id="rId7"/>
    <p:sldLayoutId id="2147484396" r:id="rId8"/>
    <p:sldLayoutId id="2147484397" r:id="rId9"/>
    <p:sldLayoutId id="2147484391" r:id="rId10"/>
    <p:sldLayoutId id="214748439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shnu@cs.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3113" y="3951288"/>
            <a:ext cx="6400800" cy="21399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400"/>
              <a:t>Wishnu Prasetya	</a:t>
            </a:r>
            <a:r>
              <a:rPr lang="en-US" sz="1800"/>
              <a:t>	</a:t>
            </a:r>
          </a:p>
          <a:p>
            <a:pPr algn="l" eaLnBrk="1" hangingPunct="1">
              <a:lnSpc>
                <a:spcPct val="80000"/>
              </a:lnSpc>
            </a:pPr>
            <a:endParaRPr lang="en-US" sz="180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endParaRPr lang="en-US" sz="180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endParaRPr lang="en-US" sz="180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hlinkClick r:id="rId3"/>
              </a:rPr>
              <a:t>wishnu@cs.uu.nl</a:t>
            </a:r>
            <a:endParaRPr lang="en-US" sz="1600"/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solidFill>
                  <a:schemeClr val="accent2"/>
                </a:solidFill>
              </a:rPr>
              <a:t>www.cs.uu.nl/docs/vakken/pv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01775"/>
            <a:ext cx="7772400" cy="1560513"/>
          </a:xfrm>
        </p:spPr>
        <p:txBody>
          <a:bodyPr/>
          <a:lstStyle/>
          <a:p>
            <a:pPr eaLnBrk="1" hangingPunct="1"/>
            <a:r>
              <a:rPr lang="nl-NL" sz="3600"/>
              <a:t>Converting LTL to Buchi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The arrows</a:t>
            </a:r>
            <a:endParaRPr lang="en-US"/>
          </a:p>
        </p:txBody>
      </p:sp>
      <p:sp>
        <p:nvSpPr>
          <p:cNvPr id="16387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84188" y="1497013"/>
            <a:ext cx="8358187" cy="4572000"/>
          </a:xfrm>
        </p:spPr>
        <p:txBody>
          <a:bodyPr/>
          <a:lstStyle/>
          <a:p>
            <a:r>
              <a:rPr lang="nl-NL" sz="2800" i="1" dirty="0">
                <a:sym typeface="Symbol" pitchFamily="18" charset="2"/>
              </a:rPr>
              <a:t>B  </a:t>
            </a:r>
            <a:r>
              <a:rPr lang="nl-NL" sz="2800" dirty="0">
                <a:sym typeface="Symbol" pitchFamily="18" charset="2"/>
              </a:rPr>
              <a:t></a:t>
            </a:r>
            <a:r>
              <a:rPr lang="nl-NL" sz="2800" i="1" dirty="0">
                <a:sym typeface="Symbol" pitchFamily="18" charset="2"/>
              </a:rPr>
              <a:t> V </a:t>
            </a:r>
            <a:r>
              <a:rPr lang="nl-NL" sz="2800" dirty="0">
                <a:sym typeface="Symbol" pitchFamily="18" charset="2"/>
              </a:rPr>
              <a:t></a:t>
            </a:r>
            <a:r>
              <a:rPr lang="nl-NL" sz="2800" i="1" dirty="0">
                <a:sym typeface="Symbol" pitchFamily="18" charset="2"/>
              </a:rPr>
              <a:t>  C</a:t>
            </a:r>
            <a:r>
              <a:rPr lang="nl-NL" dirty="0">
                <a:sym typeface="Wingdings" pitchFamily="2" charset="2"/>
              </a:rPr>
              <a:t>   is consistent </a:t>
            </a:r>
            <a:r>
              <a:rPr lang="nl-NL" dirty="0" err="1">
                <a:sym typeface="Wingdings" pitchFamily="2" charset="2"/>
              </a:rPr>
              <a:t>if</a:t>
            </a:r>
            <a:r>
              <a:rPr lang="nl-NL" dirty="0">
                <a:sym typeface="Wingdings" pitchFamily="2" charset="2"/>
              </a:rPr>
              <a:t> (1) :</a:t>
            </a:r>
          </a:p>
          <a:p>
            <a:endParaRPr lang="nl-NL" dirty="0">
              <a:sym typeface="Wingdings" pitchFamily="2" charset="2"/>
            </a:endParaRPr>
          </a:p>
          <a:p>
            <a:endParaRPr lang="nl-NL" dirty="0">
              <a:sym typeface="Wingdings" pitchFamily="2" charset="2"/>
            </a:endParaRPr>
          </a:p>
          <a:p>
            <a:endParaRPr lang="nl-NL" dirty="0">
              <a:sym typeface="Wingdings" pitchFamily="2" charset="2"/>
            </a:endParaRPr>
          </a:p>
          <a:p>
            <a:endParaRPr lang="nl-NL" dirty="0">
              <a:sym typeface="Wingdings" pitchFamily="2" charset="2"/>
            </a:endParaRPr>
          </a:p>
          <a:p>
            <a:r>
              <a:rPr lang="nl-NL" dirty="0" err="1">
                <a:sym typeface="Wingdings" pitchFamily="2" charset="2"/>
              </a:rPr>
              <a:t>Example</a:t>
            </a:r>
            <a:r>
              <a:rPr lang="nl-NL" dirty="0">
                <a:sym typeface="Wingdings" pitchFamily="2" charset="2"/>
              </a:rPr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601E4-3DCC-4622-9534-7ECEAFBF63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157728" y="2147918"/>
            <a:ext cx="63844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nl-NL" b="1" dirty="0">
                <a:sym typeface="Wingdings" pitchFamily="2" charset="2"/>
              </a:rPr>
              <a:t>  </a:t>
            </a:r>
            <a:r>
              <a:rPr lang="nl-NL" b="1" dirty="0" err="1">
                <a:sym typeface="Wingdings" pitchFamily="2" charset="2"/>
              </a:rPr>
              <a:t>X</a:t>
            </a:r>
            <a:r>
              <a:rPr lang="nl-NL" i="1" dirty="0" err="1">
                <a:sym typeface="Wingdings" pitchFamily="2" charset="2"/>
              </a:rPr>
              <a:t>f</a:t>
            </a:r>
            <a:r>
              <a:rPr lang="nl-NL" dirty="0" err="1">
                <a:sym typeface="Symbol"/>
              </a:rPr>
              <a:t></a:t>
            </a:r>
            <a:r>
              <a:rPr lang="nl-NL" i="1" dirty="0" err="1">
                <a:sym typeface="Symbol"/>
              </a:rPr>
              <a:t>B</a:t>
            </a:r>
            <a:r>
              <a:rPr lang="nl-NL" dirty="0">
                <a:sym typeface="Symbol"/>
              </a:rPr>
              <a:t>   ⇒   </a:t>
            </a:r>
            <a:r>
              <a:rPr lang="nl-NL" i="1" dirty="0" err="1">
                <a:sym typeface="Symbol"/>
              </a:rPr>
              <a:t>f</a:t>
            </a:r>
            <a:r>
              <a:rPr lang="nl-NL" dirty="0" err="1">
                <a:sym typeface="Symbol"/>
              </a:rPr>
              <a:t></a:t>
            </a:r>
            <a:r>
              <a:rPr lang="nl-NL" i="1" dirty="0" err="1">
                <a:sym typeface="Symbol"/>
              </a:rPr>
              <a:t>C</a:t>
            </a:r>
            <a:endParaRPr lang="nl-NL" i="1" dirty="0">
              <a:sym typeface="Symbol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nl-NL" i="1" dirty="0">
                <a:sym typeface="Symbol"/>
              </a:rPr>
              <a:t>  </a:t>
            </a:r>
            <a:r>
              <a:rPr lang="nl-NL" i="1" dirty="0" err="1">
                <a:sym typeface="Symbol"/>
              </a:rPr>
              <a:t>f</a:t>
            </a:r>
            <a:r>
              <a:rPr lang="nl-NL" b="1" dirty="0" err="1">
                <a:sym typeface="Symbol"/>
              </a:rPr>
              <a:t>U</a:t>
            </a:r>
            <a:r>
              <a:rPr lang="nl-NL" i="1" dirty="0" err="1">
                <a:sym typeface="Symbol"/>
              </a:rPr>
              <a:t>g</a:t>
            </a:r>
            <a:r>
              <a:rPr lang="nl-NL" dirty="0">
                <a:sym typeface="Symbol"/>
              </a:rPr>
              <a:t>   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   ⇒   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  </a:t>
            </a:r>
            <a:br>
              <a:rPr lang="nl-NL" i="1" dirty="0">
                <a:sym typeface="Symbol"/>
              </a:rPr>
            </a:br>
            <a:r>
              <a:rPr lang="nl-NL" i="1" dirty="0">
                <a:sym typeface="Symbol"/>
              </a:rPr>
              <a:t>                               </a:t>
            </a:r>
            <a:r>
              <a:rPr lang="nl-NL" dirty="0">
                <a:sym typeface="Symbol"/>
              </a:rPr>
              <a:t>or (</a:t>
            </a:r>
            <a:r>
              <a:rPr lang="nl-NL" i="1" dirty="0">
                <a:sym typeface="Symbol"/>
              </a:rPr>
              <a:t> f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 </a:t>
            </a:r>
            <a:r>
              <a:rPr lang="nl-NL" dirty="0">
                <a:sym typeface="Symbol"/>
              </a:rPr>
              <a:t>and  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   </a:t>
            </a:r>
            <a:r>
              <a:rPr lang="nl-NL" i="1" dirty="0">
                <a:sym typeface="Symbol"/>
              </a:rPr>
              <a:t>C </a:t>
            </a:r>
            <a:r>
              <a:rPr lang="nl-NL" dirty="0">
                <a:sym typeface="Symbol"/>
              </a:rPr>
              <a:t>)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536370" y="4087586"/>
            <a:ext cx="26234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2541813" y="4680857"/>
            <a:ext cx="261801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2563585" y="5339443"/>
            <a:ext cx="25799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12" name="Tekstvak 11"/>
          <p:cNvSpPr txBox="1"/>
          <p:nvPr/>
        </p:nvSpPr>
        <p:spPr>
          <a:xfrm>
            <a:off x="5470069" y="4653643"/>
            <a:ext cx="292281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dirty="0">
                <a:sym typeface="Symbol"/>
              </a:rPr>
              <a:t>(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) }</a:t>
            </a:r>
            <a:endParaRPr lang="en-US" dirty="0"/>
          </a:p>
        </p:txBody>
      </p:sp>
      <p:sp>
        <p:nvSpPr>
          <p:cNvPr id="14" name="Tekstvak 13"/>
          <p:cNvSpPr txBox="1"/>
          <p:nvPr/>
        </p:nvSpPr>
        <p:spPr>
          <a:xfrm>
            <a:off x="5513613" y="5954486"/>
            <a:ext cx="29274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{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dirty="0">
                <a:sym typeface="Symbol"/>
              </a:rPr>
              <a:t>(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) }</a:t>
            </a:r>
            <a:endParaRPr lang="en-US" dirty="0"/>
          </a:p>
        </p:txBody>
      </p:sp>
      <p:cxnSp>
        <p:nvCxnSpPr>
          <p:cNvPr id="18" name="Rechte verbindingslijn met pijl 17"/>
          <p:cNvCxnSpPr/>
          <p:nvPr/>
        </p:nvCxnSpPr>
        <p:spPr>
          <a:xfrm rot="5400000" flipH="1" flipV="1">
            <a:off x="4707731" y="4555332"/>
            <a:ext cx="64452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rot="16200000" flipH="1">
            <a:off x="4572000" y="5351463"/>
            <a:ext cx="642937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Vrije vorm 21"/>
          <p:cNvSpPr/>
          <p:nvPr/>
        </p:nvSpPr>
        <p:spPr>
          <a:xfrm>
            <a:off x="1779588" y="4816475"/>
            <a:ext cx="768350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10440" y="479995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{p}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62716" y="4191978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{p}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199" y="4999527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{p}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The arrows</a:t>
            </a:r>
            <a:endParaRPr lang="en-US"/>
          </a:p>
        </p:txBody>
      </p:sp>
      <p:sp>
        <p:nvSpPr>
          <p:cNvPr id="17411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484188" y="1497013"/>
            <a:ext cx="8358187" cy="4572000"/>
          </a:xfrm>
        </p:spPr>
        <p:txBody>
          <a:bodyPr/>
          <a:lstStyle/>
          <a:p>
            <a:r>
              <a:rPr lang="nl-NL" sz="2800" i="1" dirty="0">
                <a:sym typeface="Symbol" pitchFamily="18" charset="2"/>
              </a:rPr>
              <a:t>B  </a:t>
            </a:r>
            <a:r>
              <a:rPr lang="nl-NL" sz="2800" dirty="0">
                <a:sym typeface="Symbol" pitchFamily="18" charset="2"/>
              </a:rPr>
              <a:t></a:t>
            </a:r>
            <a:r>
              <a:rPr lang="nl-NL" sz="2800" i="1" dirty="0">
                <a:sym typeface="Symbol" pitchFamily="18" charset="2"/>
              </a:rPr>
              <a:t> V </a:t>
            </a:r>
            <a:r>
              <a:rPr lang="nl-NL" sz="2800" dirty="0">
                <a:sym typeface="Symbol" pitchFamily="18" charset="2"/>
              </a:rPr>
              <a:t></a:t>
            </a:r>
            <a:r>
              <a:rPr lang="nl-NL" sz="2800" i="1" dirty="0">
                <a:sym typeface="Symbol" pitchFamily="18" charset="2"/>
              </a:rPr>
              <a:t>  C</a:t>
            </a:r>
            <a:r>
              <a:rPr lang="nl-NL" dirty="0">
                <a:sym typeface="Wingdings" pitchFamily="2" charset="2"/>
              </a:rPr>
              <a:t>   is consistent </a:t>
            </a:r>
            <a:r>
              <a:rPr lang="nl-NL" dirty="0" err="1">
                <a:sym typeface="Wingdings" pitchFamily="2" charset="2"/>
              </a:rPr>
              <a:t>if</a:t>
            </a:r>
            <a:r>
              <a:rPr lang="nl-NL" dirty="0">
                <a:sym typeface="Wingdings" pitchFamily="2" charset="2"/>
              </a:rPr>
              <a:t> (1) :</a:t>
            </a:r>
          </a:p>
          <a:p>
            <a:endParaRPr lang="nl-NL" dirty="0">
              <a:sym typeface="Wingdings" pitchFamily="2" charset="2"/>
            </a:endParaRPr>
          </a:p>
          <a:p>
            <a:endParaRPr lang="nl-NL" dirty="0">
              <a:sym typeface="Wingdings" pitchFamily="2" charset="2"/>
            </a:endParaRPr>
          </a:p>
          <a:p>
            <a:endParaRPr lang="nl-NL" dirty="0">
              <a:sym typeface="Wingdings" pitchFamily="2" charset="2"/>
            </a:endParaRPr>
          </a:p>
          <a:p>
            <a:endParaRPr lang="nl-NL" dirty="0">
              <a:sym typeface="Wingdings" pitchFamily="2" charset="2"/>
            </a:endParaRPr>
          </a:p>
          <a:p>
            <a:r>
              <a:rPr lang="nl-NL" dirty="0" err="1">
                <a:sym typeface="Wingdings" pitchFamily="2" charset="2"/>
              </a:rPr>
              <a:t>Furthermore</a:t>
            </a:r>
            <a:r>
              <a:rPr lang="nl-NL" dirty="0">
                <a:sym typeface="Wingdings" pitchFamily="2" charset="2"/>
              </a:rPr>
              <a:t> (2) 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2D472-A0B0-41F3-9C8D-1318B50596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6" name="Tekstvak 4"/>
          <p:cNvSpPr txBox="1"/>
          <p:nvPr/>
        </p:nvSpPr>
        <p:spPr>
          <a:xfrm>
            <a:off x="1157728" y="4631141"/>
            <a:ext cx="7224272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nl-NL" dirty="0">
                <a:sym typeface="Symbol"/>
              </a:rPr>
              <a:t>“</a:t>
            </a:r>
            <a:r>
              <a:rPr lang="nl-NL" b="1" dirty="0">
                <a:sym typeface="Symbol"/>
              </a:rPr>
              <a:t></a:t>
            </a:r>
            <a:r>
              <a:rPr lang="nl-NL" b="1" dirty="0" err="1">
                <a:sym typeface="Symbol"/>
              </a:rPr>
              <a:t>X</a:t>
            </a:r>
            <a:r>
              <a:rPr lang="nl-NL" dirty="0" err="1">
                <a:sym typeface="Symbol"/>
              </a:rPr>
              <a:t>f</a:t>
            </a:r>
            <a:r>
              <a:rPr lang="nl-NL" i="1" dirty="0">
                <a:sym typeface="Symbol"/>
              </a:rPr>
              <a:t>”</a:t>
            </a:r>
            <a:r>
              <a:rPr lang="nl-NL" b="1" dirty="0">
                <a:sym typeface="Symbol"/>
              </a:rPr>
              <a:t> 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  ⇒ “</a:t>
            </a:r>
            <a:r>
              <a:rPr lang="nl-NL" b="1" dirty="0">
                <a:sym typeface="Symbol"/>
              </a:rPr>
              <a:t></a:t>
            </a:r>
            <a:r>
              <a:rPr lang="nl-NL" i="1" dirty="0">
                <a:sym typeface="Symbol"/>
              </a:rPr>
              <a:t>f ” 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C</a:t>
            </a:r>
            <a:r>
              <a:rPr lang="nl-NL" b="1" dirty="0">
                <a:sym typeface="Symbol"/>
              </a:rPr>
              <a:t> 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nl-NL" dirty="0">
                <a:sym typeface="Symbol"/>
              </a:rPr>
              <a:t>“</a:t>
            </a:r>
            <a:r>
              <a:rPr lang="nl-NL" b="1" dirty="0">
                <a:sym typeface="Symbol"/>
              </a:rPr>
              <a:t></a:t>
            </a:r>
            <a:r>
              <a:rPr lang="nl-NL" dirty="0">
                <a:sym typeface="Symbol"/>
              </a:rPr>
              <a:t>(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)”    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    </a:t>
            </a:r>
            <a:br>
              <a:rPr lang="nl-NL" dirty="0">
                <a:sym typeface="Symbol"/>
              </a:rPr>
            </a:br>
            <a:r>
              <a:rPr lang="nl-NL" dirty="0">
                <a:sym typeface="Symbol"/>
              </a:rPr>
              <a:t>          ( “</a:t>
            </a:r>
            <a:r>
              <a:rPr lang="nl-NL" b="1" dirty="0">
                <a:sym typeface="Symbol"/>
              </a:rPr>
              <a:t></a:t>
            </a:r>
            <a:r>
              <a:rPr lang="nl-NL" i="1" dirty="0">
                <a:sym typeface="Symbol"/>
              </a:rPr>
              <a:t>f” 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  </a:t>
            </a:r>
            <a:r>
              <a:rPr lang="nl-NL" dirty="0" err="1">
                <a:sym typeface="Symbol"/>
              </a:rPr>
              <a:t>and</a:t>
            </a:r>
            <a:r>
              <a:rPr lang="nl-NL" i="1" dirty="0">
                <a:sym typeface="Symbol"/>
              </a:rPr>
              <a:t> </a:t>
            </a:r>
            <a:r>
              <a:rPr lang="nl-NL" dirty="0">
                <a:sym typeface="Symbol"/>
              </a:rPr>
              <a:t>“</a:t>
            </a:r>
            <a:r>
              <a:rPr lang="nl-NL" b="1" dirty="0">
                <a:sym typeface="Symbol"/>
              </a:rPr>
              <a:t></a:t>
            </a:r>
            <a:r>
              <a:rPr lang="nl-NL" i="1" dirty="0">
                <a:sym typeface="Symbol"/>
              </a:rPr>
              <a:t>g” 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 </a:t>
            </a:r>
            <a:r>
              <a:rPr lang="nl-NL" dirty="0">
                <a:sym typeface="Symbol"/>
              </a:rPr>
              <a:t>)</a:t>
            </a:r>
            <a:br>
              <a:rPr lang="nl-NL" i="1" dirty="0">
                <a:sym typeface="Symbol"/>
              </a:rPr>
            </a:br>
            <a:r>
              <a:rPr lang="nl-NL" i="1" dirty="0">
                <a:sym typeface="Symbol"/>
              </a:rPr>
              <a:t>           </a:t>
            </a:r>
            <a:r>
              <a:rPr lang="nl-NL" dirty="0">
                <a:sym typeface="Symbol"/>
              </a:rPr>
              <a:t>or </a:t>
            </a:r>
            <a:br>
              <a:rPr lang="nl-NL" dirty="0">
                <a:sym typeface="Symbol"/>
              </a:rPr>
            </a:br>
            <a:r>
              <a:rPr lang="nl-NL" dirty="0">
                <a:sym typeface="Symbol"/>
              </a:rPr>
              <a:t>          ( f B </a:t>
            </a:r>
            <a:r>
              <a:rPr lang="nl-NL" dirty="0" err="1">
                <a:sym typeface="Symbol"/>
              </a:rPr>
              <a:t>and</a:t>
            </a:r>
            <a:r>
              <a:rPr lang="nl-NL" dirty="0">
                <a:sym typeface="Symbol"/>
              </a:rPr>
              <a:t> “</a:t>
            </a:r>
            <a:r>
              <a:rPr lang="nl-NL" b="1" dirty="0">
                <a:sym typeface="Symbol"/>
              </a:rPr>
              <a:t></a:t>
            </a:r>
            <a:r>
              <a:rPr lang="nl-NL" i="1" dirty="0">
                <a:sym typeface="Symbol"/>
              </a:rPr>
              <a:t>g” 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   </a:t>
            </a:r>
            <a:r>
              <a:rPr lang="nl-NL" dirty="0" err="1">
                <a:sym typeface="Symbol"/>
              </a:rPr>
              <a:t>and</a:t>
            </a:r>
            <a:r>
              <a:rPr lang="nl-NL" dirty="0">
                <a:sym typeface="Symbol"/>
              </a:rPr>
              <a:t> “</a:t>
            </a:r>
            <a:r>
              <a:rPr lang="nl-NL" b="1" dirty="0">
                <a:sym typeface="Symbol"/>
              </a:rPr>
              <a:t></a:t>
            </a:r>
            <a:r>
              <a:rPr lang="nl-NL" dirty="0">
                <a:sym typeface="Symbol"/>
              </a:rPr>
              <a:t>(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 )”  </a:t>
            </a:r>
            <a:r>
              <a:rPr lang="nl-NL" i="1" dirty="0">
                <a:sym typeface="Symbol"/>
              </a:rPr>
              <a:t>C </a:t>
            </a:r>
            <a:r>
              <a:rPr lang="nl-NL" dirty="0">
                <a:sym typeface="Symbol"/>
              </a:rPr>
              <a:t>)  )</a:t>
            </a:r>
          </a:p>
        </p:txBody>
      </p:sp>
      <p:sp>
        <p:nvSpPr>
          <p:cNvPr id="8" name="Tekstvak 4"/>
          <p:cNvSpPr txBox="1"/>
          <p:nvPr/>
        </p:nvSpPr>
        <p:spPr>
          <a:xfrm>
            <a:off x="1157728" y="2147918"/>
            <a:ext cx="722427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nl-NL" b="1" dirty="0">
                <a:sym typeface="Wingdings" pitchFamily="2" charset="2"/>
              </a:rPr>
              <a:t>  </a:t>
            </a:r>
            <a:r>
              <a:rPr lang="nl-NL" b="1" dirty="0" err="1">
                <a:sym typeface="Wingdings" pitchFamily="2" charset="2"/>
              </a:rPr>
              <a:t>X</a:t>
            </a:r>
            <a:r>
              <a:rPr lang="nl-NL" i="1" dirty="0" err="1">
                <a:sym typeface="Wingdings" pitchFamily="2" charset="2"/>
              </a:rPr>
              <a:t>f</a:t>
            </a:r>
            <a:r>
              <a:rPr lang="nl-NL" dirty="0" err="1">
                <a:sym typeface="Symbol"/>
              </a:rPr>
              <a:t></a:t>
            </a:r>
            <a:r>
              <a:rPr lang="nl-NL" i="1" dirty="0" err="1">
                <a:sym typeface="Symbol"/>
              </a:rPr>
              <a:t>B</a:t>
            </a:r>
            <a:r>
              <a:rPr lang="nl-NL" dirty="0">
                <a:sym typeface="Symbol"/>
              </a:rPr>
              <a:t>  ⇒  </a:t>
            </a:r>
            <a:r>
              <a:rPr lang="nl-NL" i="1" dirty="0" err="1">
                <a:sym typeface="Symbol"/>
              </a:rPr>
              <a:t>f</a:t>
            </a:r>
            <a:r>
              <a:rPr lang="nl-NL" dirty="0" err="1">
                <a:sym typeface="Symbol"/>
              </a:rPr>
              <a:t></a:t>
            </a:r>
            <a:r>
              <a:rPr lang="nl-NL" i="1" dirty="0" err="1">
                <a:sym typeface="Symbol"/>
              </a:rPr>
              <a:t>C</a:t>
            </a:r>
            <a:endParaRPr lang="nl-NL" i="1" dirty="0">
              <a:sym typeface="Symbol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nl-NL" i="1" dirty="0">
                <a:sym typeface="Symbol"/>
              </a:rPr>
              <a:t>  f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   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   ⇒   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  </a:t>
            </a:r>
            <a:br>
              <a:rPr lang="nl-NL" i="1" dirty="0">
                <a:sym typeface="Symbol"/>
              </a:rPr>
            </a:br>
            <a:r>
              <a:rPr lang="nl-NL" i="1" dirty="0">
                <a:sym typeface="Symbol"/>
              </a:rPr>
              <a:t>                               </a:t>
            </a:r>
            <a:r>
              <a:rPr lang="nl-NL" dirty="0">
                <a:sym typeface="Symbol"/>
              </a:rPr>
              <a:t>or </a:t>
            </a:r>
            <a:r>
              <a:rPr lang="nl-NL" i="1" dirty="0">
                <a:sym typeface="Symbol"/>
              </a:rPr>
              <a:t> </a:t>
            </a:r>
            <a:r>
              <a:rPr lang="nl-NL" dirty="0">
                <a:sym typeface="Symbol"/>
              </a:rPr>
              <a:t>(</a:t>
            </a:r>
            <a:r>
              <a:rPr lang="nl-NL" i="1" dirty="0">
                <a:sym typeface="Symbol"/>
              </a:rPr>
              <a:t> </a:t>
            </a:r>
            <a:r>
              <a:rPr lang="nl-NL" i="1" dirty="0" err="1">
                <a:sym typeface="Symbol"/>
              </a:rPr>
              <a:t>f</a:t>
            </a:r>
            <a:r>
              <a:rPr lang="nl-NL" dirty="0" err="1">
                <a:sym typeface="Symbol"/>
              </a:rPr>
              <a:t></a:t>
            </a:r>
            <a:r>
              <a:rPr lang="nl-NL" i="1" dirty="0" err="1">
                <a:sym typeface="Symbol"/>
              </a:rPr>
              <a:t>B</a:t>
            </a:r>
            <a:r>
              <a:rPr lang="nl-NL" i="1" dirty="0">
                <a:sym typeface="Symbol"/>
              </a:rPr>
              <a:t> </a:t>
            </a:r>
            <a:r>
              <a:rPr lang="nl-NL" dirty="0">
                <a:sym typeface="Symbol"/>
              </a:rPr>
              <a:t>and  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   </a:t>
            </a:r>
            <a:r>
              <a:rPr lang="nl-NL" i="1" dirty="0">
                <a:sym typeface="Symbol"/>
              </a:rPr>
              <a:t>C</a:t>
            </a:r>
            <a:r>
              <a:rPr lang="nl-NL" dirty="0">
                <a:sym typeface="Symbol"/>
              </a:rPr>
              <a:t> 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4F3B1-7934-4C8D-84ED-BB76A3D1A8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442355" y="985157"/>
            <a:ext cx="262345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892627" y="2950028"/>
            <a:ext cx="261801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1616527" y="4849587"/>
            <a:ext cx="25799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5404754" y="3673929"/>
            <a:ext cx="292281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dirty="0">
                <a:sym typeface="Symbol"/>
              </a:rPr>
              <a:t>(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) }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5105398" y="2051957"/>
            <a:ext cx="29274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{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dirty="0">
                <a:sym typeface="Symbol"/>
              </a:rPr>
              <a:t>(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) }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rot="5400000" flipH="1" flipV="1">
            <a:off x="2132807" y="2078831"/>
            <a:ext cx="1350962" cy="295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endCxn id="0" idx="0"/>
          </p:cNvCxnSpPr>
          <p:nvPr/>
        </p:nvCxnSpPr>
        <p:spPr>
          <a:xfrm rot="16200000" flipH="1">
            <a:off x="2147094" y="4090194"/>
            <a:ext cx="1404938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Vrije vorm 14"/>
          <p:cNvSpPr/>
          <p:nvPr/>
        </p:nvSpPr>
        <p:spPr>
          <a:xfrm>
            <a:off x="195263" y="3052763"/>
            <a:ext cx="768350" cy="735012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Rechte verbindingslijn met pijl 16"/>
          <p:cNvCxnSpPr/>
          <p:nvPr/>
        </p:nvCxnSpPr>
        <p:spPr>
          <a:xfrm rot="16200000" flipH="1">
            <a:off x="1019969" y="546894"/>
            <a:ext cx="327025" cy="309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 rot="16200000" flipH="1">
            <a:off x="568325" y="2576513"/>
            <a:ext cx="327025" cy="311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rot="16200000" flipH="1">
            <a:off x="1320006" y="4553745"/>
            <a:ext cx="327025" cy="309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0" idx="3"/>
          </p:cNvCxnSpPr>
          <p:nvPr/>
        </p:nvCxnSpPr>
        <p:spPr>
          <a:xfrm>
            <a:off x="4065588" y="1216025"/>
            <a:ext cx="102870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H="1">
            <a:off x="3454400" y="2051051"/>
            <a:ext cx="2403475" cy="1365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>
            <a:off x="2743200" y="2089150"/>
            <a:ext cx="1436688" cy="261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rot="5400000">
            <a:off x="1967707" y="3144044"/>
            <a:ext cx="3314700" cy="65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Vrije vorm 29"/>
          <p:cNvSpPr/>
          <p:nvPr/>
        </p:nvSpPr>
        <p:spPr>
          <a:xfrm rot="6672320">
            <a:off x="3352007" y="123031"/>
            <a:ext cx="768350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Rechte verbindingslijn met pijl 33"/>
          <p:cNvCxnSpPr>
            <a:stCxn id="0" idx="2"/>
          </p:cNvCxnSpPr>
          <p:nvPr/>
        </p:nvCxnSpPr>
        <p:spPr>
          <a:xfrm rot="5400000">
            <a:off x="6002337" y="3041651"/>
            <a:ext cx="1095375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rot="5400000">
            <a:off x="3640931" y="3167857"/>
            <a:ext cx="2220913" cy="1111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 rot="10800000" flipV="1">
            <a:off x="3559175" y="2498725"/>
            <a:ext cx="1519238" cy="815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0" idx="1"/>
          </p:cNvCxnSpPr>
          <p:nvPr/>
        </p:nvCxnSpPr>
        <p:spPr>
          <a:xfrm rot="10800000">
            <a:off x="3919538" y="1519238"/>
            <a:ext cx="1185862" cy="763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Vrije vorm 43"/>
          <p:cNvSpPr/>
          <p:nvPr/>
        </p:nvSpPr>
        <p:spPr>
          <a:xfrm rot="6672320">
            <a:off x="6705601" y="1271587"/>
            <a:ext cx="766762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1" name="Rechte verbindingslijn met pijl 50"/>
          <p:cNvCxnSpPr>
            <a:stCxn id="0" idx="0"/>
          </p:cNvCxnSpPr>
          <p:nvPr/>
        </p:nvCxnSpPr>
        <p:spPr>
          <a:xfrm rot="5400000" flipH="1" flipV="1">
            <a:off x="6323013" y="3073400"/>
            <a:ext cx="1143000" cy="571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Vrije vorm 51"/>
          <p:cNvSpPr/>
          <p:nvPr/>
        </p:nvSpPr>
        <p:spPr>
          <a:xfrm rot="14927680" flipV="1">
            <a:off x="6286500" y="4216400"/>
            <a:ext cx="766763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4" name="Rechte verbindingslijn met pijl 53"/>
          <p:cNvCxnSpPr/>
          <p:nvPr/>
        </p:nvCxnSpPr>
        <p:spPr>
          <a:xfrm flipV="1">
            <a:off x="4359275" y="4229100"/>
            <a:ext cx="1046163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rot="5400000" flipH="1" flipV="1">
            <a:off x="3804444" y="3118644"/>
            <a:ext cx="2270125" cy="132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/>
          <p:nvPr/>
        </p:nvCxnSpPr>
        <p:spPr>
          <a:xfrm rot="5400000" flipH="1" flipV="1">
            <a:off x="2474119" y="4145757"/>
            <a:ext cx="1409700" cy="42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/>
          <p:nvPr/>
        </p:nvCxnSpPr>
        <p:spPr>
          <a:xfrm rot="16200000" flipV="1">
            <a:off x="2147888" y="3143250"/>
            <a:ext cx="3373438" cy="26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Vrije vorm 63"/>
          <p:cNvSpPr/>
          <p:nvPr/>
        </p:nvSpPr>
        <p:spPr>
          <a:xfrm rot="14927680" flipV="1">
            <a:off x="2536032" y="5445918"/>
            <a:ext cx="768350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57341" y="5917912"/>
            <a:ext cx="466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(the labels on the arrows are removed </a:t>
            </a:r>
            <a:r>
              <a:rPr lang="en-US" sz="1600"/>
              <a:t>for readability)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Enforcing eventuality</a:t>
            </a:r>
            <a:endParaRPr lang="en-US"/>
          </a:p>
        </p:txBody>
      </p:sp>
      <p:sp>
        <p:nvSpPr>
          <p:cNvPr id="19459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 dirty="0"/>
              <a:t>For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i="1" dirty="0"/>
              <a:t>f</a:t>
            </a:r>
            <a:r>
              <a:rPr lang="nl-NL" dirty="0"/>
              <a:t> </a:t>
            </a:r>
            <a:r>
              <a:rPr lang="nl-NL" b="1" dirty="0"/>
              <a:t>U</a:t>
            </a:r>
            <a:r>
              <a:rPr lang="nl-NL" dirty="0"/>
              <a:t> </a:t>
            </a:r>
            <a:r>
              <a:rPr lang="nl-NL" i="1" dirty="0"/>
              <a:t>g</a:t>
            </a:r>
            <a:r>
              <a:rPr lang="nl-NL" dirty="0"/>
              <a:t> </a:t>
            </a:r>
            <a:r>
              <a:rPr lang="nl-NL" dirty="0">
                <a:sym typeface="Symbol" pitchFamily="18" charset="2"/>
              </a:rPr>
              <a:t> </a:t>
            </a:r>
            <a:r>
              <a:rPr lang="nl-NL" b="1" dirty="0" err="1">
                <a:sym typeface="Symbol" pitchFamily="18" charset="2"/>
              </a:rPr>
              <a:t>closure</a:t>
            </a:r>
            <a:r>
              <a:rPr lang="nl-NL" dirty="0">
                <a:sym typeface="Symbol" pitchFamily="18" charset="2"/>
              </a:rPr>
              <a:t>(), </a:t>
            </a:r>
            <a:r>
              <a:rPr lang="nl-NL" dirty="0" err="1">
                <a:sym typeface="Symbol" pitchFamily="18" charset="2"/>
              </a:rPr>
              <a:t>add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an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/>
              <a:t>accepting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where</a:t>
            </a:r>
            <a:r>
              <a:rPr lang="nl-NL" dirty="0"/>
              <a:t> Q is </a:t>
            </a:r>
            <a:r>
              <a:rPr lang="nl-NL" dirty="0" err="1"/>
              <a:t>the</a:t>
            </a:r>
            <a:r>
              <a:rPr lang="nl-NL" dirty="0"/>
              <a:t> set of </a:t>
            </a:r>
            <a:r>
              <a:rPr lang="nl-NL" dirty="0" err="1"/>
              <a:t>states</a:t>
            </a:r>
            <a:r>
              <a:rPr lang="nl-NL" dirty="0"/>
              <a:t> of GNBA of </a:t>
            </a:r>
            <a:r>
              <a:rPr lang="nl-NL" dirty="0">
                <a:sym typeface="Symbol" pitchFamily="18" charset="2"/>
              </a:rPr>
              <a:t> </a:t>
            </a:r>
            <a:r>
              <a:rPr lang="nl-NL" dirty="0" err="1">
                <a:sym typeface="Symbol" pitchFamily="18" charset="2"/>
              </a:rPr>
              <a:t>that</a:t>
            </a:r>
            <a:r>
              <a:rPr lang="nl-NL" dirty="0">
                <a:sym typeface="Symbol" pitchFamily="18" charset="2"/>
              </a:rPr>
              <a:t> we are constructing.</a:t>
            </a:r>
            <a:br>
              <a:rPr lang="nl-NL" dirty="0">
                <a:sym typeface="Symbol" pitchFamily="18" charset="2"/>
              </a:rPr>
            </a:br>
            <a:br>
              <a:rPr lang="nl-NL" dirty="0">
                <a:sym typeface="Symbol" pitchFamily="18" charset="2"/>
              </a:rPr>
            </a:br>
            <a:r>
              <a:rPr lang="nl-NL" dirty="0">
                <a:sym typeface="Symbol" pitchFamily="18" charset="2"/>
              </a:rPr>
              <a:t>(Q = </a:t>
            </a:r>
            <a:r>
              <a:rPr lang="nl-NL" dirty="0" err="1">
                <a:sym typeface="Symbol" pitchFamily="18" charset="2"/>
              </a:rPr>
              <a:t>the</a:t>
            </a:r>
            <a:r>
              <a:rPr lang="nl-NL" dirty="0">
                <a:sym typeface="Symbol" pitchFamily="18" charset="2"/>
              </a:rPr>
              <a:t> set of </a:t>
            </a:r>
            <a:r>
              <a:rPr lang="nl-NL" dirty="0" err="1">
                <a:sym typeface="Symbol" pitchFamily="18" charset="2"/>
              </a:rPr>
              <a:t>all</a:t>
            </a:r>
            <a:r>
              <a:rPr lang="nl-NL" dirty="0">
                <a:sym typeface="Symbol" pitchFamily="18" charset="2"/>
              </a:rPr>
              <a:t> ‘</a:t>
            </a:r>
            <a:r>
              <a:rPr lang="nl-NL" dirty="0" err="1">
                <a:sym typeface="Symbol" pitchFamily="18" charset="2"/>
              </a:rPr>
              <a:t>observations</a:t>
            </a:r>
            <a:r>
              <a:rPr lang="nl-NL" dirty="0">
                <a:sym typeface="Symbol" pitchFamily="18" charset="2"/>
              </a:rPr>
              <a:t>’)</a:t>
            </a:r>
            <a:br>
              <a:rPr lang="nl-NL" dirty="0"/>
            </a:br>
            <a:r>
              <a:rPr lang="nl-NL" dirty="0"/>
              <a:t> </a:t>
            </a:r>
            <a:endParaRPr lang="en-US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F0789-8DF2-4F52-98B3-9984969B8C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205416" y="2432957"/>
            <a:ext cx="581120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b="1" dirty="0"/>
              <a:t>F</a:t>
            </a:r>
            <a:r>
              <a:rPr lang="nl-NL" i="1" dirty="0"/>
              <a:t>  </a:t>
            </a:r>
            <a:r>
              <a:rPr lang="nl-NL" dirty="0"/>
              <a:t>(</a:t>
            </a:r>
            <a:r>
              <a:rPr lang="nl-NL" i="1" dirty="0"/>
              <a:t>f</a:t>
            </a:r>
            <a:r>
              <a:rPr lang="nl-NL" dirty="0"/>
              <a:t> </a:t>
            </a:r>
            <a:r>
              <a:rPr lang="nl-NL" b="1" dirty="0"/>
              <a:t>U</a:t>
            </a:r>
            <a:r>
              <a:rPr lang="nl-NL" dirty="0"/>
              <a:t> </a:t>
            </a:r>
            <a:r>
              <a:rPr lang="nl-NL" i="1" dirty="0"/>
              <a:t>g</a:t>
            </a:r>
            <a:r>
              <a:rPr lang="nl-NL" dirty="0"/>
              <a:t>)    =   {  </a:t>
            </a:r>
            <a:r>
              <a:rPr lang="nl-NL" i="1" dirty="0"/>
              <a:t>B</a:t>
            </a:r>
            <a:r>
              <a:rPr lang="nl-NL" dirty="0">
                <a:sym typeface="Symbol"/>
              </a:rPr>
              <a:t>  |  </a:t>
            </a:r>
            <a:r>
              <a:rPr lang="nl-NL" i="1" dirty="0"/>
              <a:t>B</a:t>
            </a:r>
            <a:r>
              <a:rPr lang="nl-NL" dirty="0"/>
              <a:t> </a:t>
            </a:r>
            <a:r>
              <a:rPr lang="nl-NL" dirty="0">
                <a:sym typeface="Symbol"/>
              </a:rPr>
              <a:t> </a:t>
            </a:r>
            <a:r>
              <a:rPr lang="nl-NL" b="1" dirty="0">
                <a:sym typeface="Symbol"/>
              </a:rPr>
              <a:t>Q  /\ 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g</a:t>
            </a:r>
            <a:r>
              <a:rPr lang="nl-NL" dirty="0">
                <a:sym typeface="Symbol"/>
              </a:rPr>
              <a:t> 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}   </a:t>
            </a:r>
            <a:br>
              <a:rPr lang="nl-NL" dirty="0">
                <a:sym typeface="Symbol"/>
              </a:rPr>
            </a:br>
            <a:r>
              <a:rPr lang="nl-NL" dirty="0">
                <a:sym typeface="Symbol"/>
              </a:rPr>
              <a:t>                            </a:t>
            </a:r>
            <a:br>
              <a:rPr lang="nl-NL" dirty="0">
                <a:sym typeface="Symbol"/>
              </a:rPr>
            </a:br>
            <a:r>
              <a:rPr lang="nl-NL" dirty="0">
                <a:sym typeface="Symbol"/>
              </a:rPr>
              <a:t>                       </a:t>
            </a:r>
            <a:r>
              <a:rPr lang="nl-NL" dirty="0"/>
              <a:t>{  </a:t>
            </a:r>
            <a:r>
              <a:rPr lang="nl-NL" i="1" dirty="0"/>
              <a:t>B</a:t>
            </a:r>
            <a:r>
              <a:rPr lang="nl-NL" dirty="0">
                <a:sym typeface="Symbol"/>
              </a:rPr>
              <a:t>  |  </a:t>
            </a:r>
            <a:r>
              <a:rPr lang="nl-NL" i="1" dirty="0"/>
              <a:t>B</a:t>
            </a:r>
            <a:r>
              <a:rPr lang="nl-NL" dirty="0"/>
              <a:t> </a:t>
            </a:r>
            <a:r>
              <a:rPr lang="nl-NL" dirty="0">
                <a:sym typeface="Symbol"/>
              </a:rPr>
              <a:t> </a:t>
            </a:r>
            <a:r>
              <a:rPr lang="nl-NL" b="1" dirty="0">
                <a:sym typeface="Symbol"/>
              </a:rPr>
              <a:t>Q /\  </a:t>
            </a:r>
            <a:r>
              <a:rPr lang="nl-NL" dirty="0">
                <a:sym typeface="Symbol"/>
              </a:rPr>
              <a:t> </a:t>
            </a:r>
            <a:r>
              <a:rPr lang="nl-NL" i="1" dirty="0"/>
              <a:t>f</a:t>
            </a:r>
            <a:r>
              <a:rPr lang="nl-NL" dirty="0"/>
              <a:t> </a:t>
            </a:r>
            <a:r>
              <a:rPr lang="nl-NL" b="1" dirty="0" err="1"/>
              <a:t>U</a:t>
            </a:r>
            <a:r>
              <a:rPr lang="nl-NL" i="1" dirty="0" err="1"/>
              <a:t>g</a:t>
            </a:r>
            <a:r>
              <a:rPr lang="nl-NL" i="1" dirty="0"/>
              <a:t> </a:t>
            </a:r>
            <a:r>
              <a:rPr lang="nl-NL" dirty="0">
                <a:sym typeface="Symbol"/>
              </a:rPr>
              <a:t> 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}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941095-7F33-4AAA-BCAA-A6FDBC6DD9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442355" y="985157"/>
            <a:ext cx="2623459" cy="461665"/>
          </a:xfrm>
          <a:prstGeom prst="rect">
            <a:avLst/>
          </a:prstGeom>
          <a:ln w="76200" cmpd="dbl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892627" y="2950028"/>
            <a:ext cx="2618016" cy="461665"/>
          </a:xfrm>
          <a:prstGeom prst="rect">
            <a:avLst/>
          </a:prstGeom>
          <a:ln w="60325" cmpd="dbl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1616527" y="4849587"/>
            <a:ext cx="2579915" cy="461665"/>
          </a:xfrm>
          <a:prstGeom prst="rect">
            <a:avLst/>
          </a:prstGeom>
          <a:ln w="76200" cmpd="dbl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 }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5404754" y="3673929"/>
            <a:ext cx="2922817" cy="461665"/>
          </a:xfrm>
          <a:prstGeom prst="rect">
            <a:avLst/>
          </a:prstGeom>
          <a:ln w="76200" cmpd="dbl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{ 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dirty="0">
                <a:sym typeface="Symbol"/>
              </a:rPr>
              <a:t>(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) }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5105398" y="2051957"/>
            <a:ext cx="2927404" cy="461665"/>
          </a:xfrm>
          <a:prstGeom prst="rect">
            <a:avLst/>
          </a:prstGeom>
          <a:ln w="76200" cmpd="dbl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{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p</a:t>
            </a:r>
            <a:r>
              <a:rPr lang="nl-NL" dirty="0"/>
              <a:t> , </a:t>
            </a:r>
            <a:r>
              <a:rPr lang="nl-NL" dirty="0">
                <a:sym typeface="Symbol"/>
              </a:rPr>
              <a:t></a:t>
            </a:r>
            <a:r>
              <a:rPr lang="nl-NL" i="1" dirty="0"/>
              <a:t>q </a:t>
            </a:r>
            <a:r>
              <a:rPr lang="nl-NL" dirty="0"/>
              <a:t>, </a:t>
            </a:r>
            <a:r>
              <a:rPr lang="nl-NL" dirty="0">
                <a:sym typeface="Symbol"/>
              </a:rPr>
              <a:t>(</a:t>
            </a:r>
            <a:r>
              <a:rPr lang="nl-NL" i="1" dirty="0"/>
              <a:t>p</a:t>
            </a:r>
            <a:r>
              <a:rPr lang="nl-NL" dirty="0"/>
              <a:t> U </a:t>
            </a:r>
            <a:r>
              <a:rPr lang="nl-NL" i="1" dirty="0"/>
              <a:t>q</a:t>
            </a:r>
            <a:r>
              <a:rPr lang="nl-NL" dirty="0"/>
              <a:t>) }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rot="5400000" flipH="1" flipV="1">
            <a:off x="2132807" y="2078831"/>
            <a:ext cx="1350962" cy="295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endCxn id="0" idx="0"/>
          </p:cNvCxnSpPr>
          <p:nvPr/>
        </p:nvCxnSpPr>
        <p:spPr>
          <a:xfrm rot="16200000" flipH="1">
            <a:off x="2147094" y="4090194"/>
            <a:ext cx="1404938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Vrije vorm 14"/>
          <p:cNvSpPr/>
          <p:nvPr/>
        </p:nvSpPr>
        <p:spPr>
          <a:xfrm>
            <a:off x="195263" y="3052763"/>
            <a:ext cx="768350" cy="735012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Rechte verbindingslijn met pijl 16"/>
          <p:cNvCxnSpPr/>
          <p:nvPr/>
        </p:nvCxnSpPr>
        <p:spPr>
          <a:xfrm rot="16200000" flipH="1">
            <a:off x="1019969" y="546894"/>
            <a:ext cx="327025" cy="309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 rot="16200000" flipH="1">
            <a:off x="568325" y="2576513"/>
            <a:ext cx="327025" cy="311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 rot="16200000" flipH="1">
            <a:off x="1320006" y="4553745"/>
            <a:ext cx="327025" cy="309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stCxn id="0" idx="3"/>
          </p:cNvCxnSpPr>
          <p:nvPr/>
        </p:nvCxnSpPr>
        <p:spPr>
          <a:xfrm>
            <a:off x="4065588" y="1216025"/>
            <a:ext cx="102870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rot="16200000" flipH="1">
            <a:off x="3454400" y="2051051"/>
            <a:ext cx="2403475" cy="1365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5400000">
            <a:off x="2743200" y="2089150"/>
            <a:ext cx="1436688" cy="261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rot="5400000">
            <a:off x="1967707" y="3144044"/>
            <a:ext cx="3314700" cy="65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Vrije vorm 29"/>
          <p:cNvSpPr/>
          <p:nvPr/>
        </p:nvSpPr>
        <p:spPr>
          <a:xfrm rot="6672320">
            <a:off x="3352007" y="123031"/>
            <a:ext cx="768350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Rechte verbindingslijn met pijl 33"/>
          <p:cNvCxnSpPr>
            <a:stCxn id="0" idx="2"/>
          </p:cNvCxnSpPr>
          <p:nvPr/>
        </p:nvCxnSpPr>
        <p:spPr>
          <a:xfrm rot="5400000">
            <a:off x="6002337" y="3041651"/>
            <a:ext cx="1095375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rot="5400000">
            <a:off x="3640931" y="3167857"/>
            <a:ext cx="2220913" cy="1111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 rot="10800000" flipV="1">
            <a:off x="3559175" y="2498725"/>
            <a:ext cx="1519238" cy="8159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0" idx="1"/>
          </p:cNvCxnSpPr>
          <p:nvPr/>
        </p:nvCxnSpPr>
        <p:spPr>
          <a:xfrm rot="10800000">
            <a:off x="3919538" y="1519238"/>
            <a:ext cx="1185862" cy="763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Vrije vorm 43"/>
          <p:cNvSpPr/>
          <p:nvPr/>
        </p:nvSpPr>
        <p:spPr>
          <a:xfrm rot="6672320">
            <a:off x="6705601" y="1271587"/>
            <a:ext cx="766762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1" name="Rechte verbindingslijn met pijl 50"/>
          <p:cNvCxnSpPr>
            <a:stCxn id="0" idx="0"/>
          </p:cNvCxnSpPr>
          <p:nvPr/>
        </p:nvCxnSpPr>
        <p:spPr>
          <a:xfrm rot="5400000" flipH="1" flipV="1">
            <a:off x="6323013" y="3073400"/>
            <a:ext cx="1143000" cy="571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Vrije vorm 51"/>
          <p:cNvSpPr/>
          <p:nvPr/>
        </p:nvSpPr>
        <p:spPr>
          <a:xfrm rot="14927680" flipV="1">
            <a:off x="6286500" y="4216400"/>
            <a:ext cx="766763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4" name="Rechte verbindingslijn met pijl 53"/>
          <p:cNvCxnSpPr/>
          <p:nvPr/>
        </p:nvCxnSpPr>
        <p:spPr>
          <a:xfrm flipV="1">
            <a:off x="4359275" y="4229100"/>
            <a:ext cx="1046163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rot="5400000" flipH="1" flipV="1">
            <a:off x="3804444" y="3118644"/>
            <a:ext cx="2270125" cy="1322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/>
          <p:nvPr/>
        </p:nvCxnSpPr>
        <p:spPr>
          <a:xfrm rot="5400000" flipH="1" flipV="1">
            <a:off x="2474119" y="4145757"/>
            <a:ext cx="1409700" cy="42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/>
          <p:nvPr/>
        </p:nvCxnSpPr>
        <p:spPr>
          <a:xfrm rot="16200000" flipV="1">
            <a:off x="2147888" y="3143250"/>
            <a:ext cx="3373438" cy="269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Vrije vorm 63"/>
          <p:cNvSpPr/>
          <p:nvPr/>
        </p:nvSpPr>
        <p:spPr>
          <a:xfrm rot="14927680" flipV="1">
            <a:off x="2536032" y="5445918"/>
            <a:ext cx="768350" cy="735013"/>
          </a:xfrm>
          <a:custGeom>
            <a:avLst/>
            <a:gdLst>
              <a:gd name="connsiteX0" fmla="*/ 767443 w 767443"/>
              <a:gd name="connsiteY0" fmla="*/ 375558 h 734786"/>
              <a:gd name="connsiteX1" fmla="*/ 440872 w 767443"/>
              <a:gd name="connsiteY1" fmla="*/ 702129 h 734786"/>
              <a:gd name="connsiteX2" fmla="*/ 48986 w 767443"/>
              <a:gd name="connsiteY2" fmla="*/ 179615 h 734786"/>
              <a:gd name="connsiteX3" fmla="*/ 734786 w 767443"/>
              <a:gd name="connsiteY3" fmla="*/ 0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43" h="734786">
                <a:moveTo>
                  <a:pt x="767443" y="375558"/>
                </a:moveTo>
                <a:cubicBezTo>
                  <a:pt x="664029" y="555172"/>
                  <a:pt x="560615" y="734786"/>
                  <a:pt x="440872" y="702129"/>
                </a:cubicBezTo>
                <a:cubicBezTo>
                  <a:pt x="321129" y="669472"/>
                  <a:pt x="0" y="296636"/>
                  <a:pt x="48986" y="179615"/>
                </a:cubicBezTo>
                <a:cubicBezTo>
                  <a:pt x="97972" y="62594"/>
                  <a:pt x="416379" y="31297"/>
                  <a:pt x="734786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2"/>
          <p:cNvSpPr>
            <a:spLocks noGrp="1"/>
          </p:cNvSpPr>
          <p:nvPr>
            <p:ph type="title"/>
          </p:nvPr>
        </p:nvSpPr>
        <p:spPr>
          <a:xfrm>
            <a:off x="423863" y="274638"/>
            <a:ext cx="8262937" cy="623887"/>
          </a:xfrm>
        </p:spPr>
        <p:txBody>
          <a:bodyPr/>
          <a:lstStyle/>
          <a:p>
            <a:r>
              <a:rPr lang="nl-NL"/>
              <a:t>From GNBA to NBA</a:t>
            </a:r>
            <a:endParaRPr lang="en-US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43BC1-E0F7-4FD1-A6F5-D9F6B8BDA54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al 4"/>
          <p:cNvSpPr/>
          <p:nvPr/>
        </p:nvSpPr>
        <p:spPr bwMode="auto">
          <a:xfrm>
            <a:off x="799442" y="1517996"/>
            <a:ext cx="212302" cy="21235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al 5"/>
          <p:cNvSpPr/>
          <p:nvPr/>
        </p:nvSpPr>
        <p:spPr bwMode="auto">
          <a:xfrm>
            <a:off x="1801075" y="1539775"/>
            <a:ext cx="212302" cy="21235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al 6"/>
          <p:cNvSpPr/>
          <p:nvPr/>
        </p:nvSpPr>
        <p:spPr bwMode="auto">
          <a:xfrm>
            <a:off x="858838" y="2476500"/>
            <a:ext cx="212725" cy="212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al 7"/>
          <p:cNvSpPr/>
          <p:nvPr/>
        </p:nvSpPr>
        <p:spPr bwMode="auto">
          <a:xfrm>
            <a:off x="1763713" y="2498725"/>
            <a:ext cx="211137" cy="211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Rechte verbindingslijn met pijl 9"/>
          <p:cNvCxnSpPr>
            <a:stCxn id="5" idx="6"/>
            <a:endCxn id="6" idx="2"/>
          </p:cNvCxnSpPr>
          <p:nvPr/>
        </p:nvCxnSpPr>
        <p:spPr bwMode="auto">
          <a:xfrm>
            <a:off x="1011238" y="1624013"/>
            <a:ext cx="790575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Vorm 11"/>
          <p:cNvCxnSpPr>
            <a:stCxn id="0" idx="3"/>
            <a:endCxn id="0" idx="1"/>
          </p:cNvCxnSpPr>
          <p:nvPr/>
        </p:nvCxnSpPr>
        <p:spPr bwMode="auto">
          <a:xfrm rot="5400000" flipH="1">
            <a:off x="755650" y="1624013"/>
            <a:ext cx="150813" cy="1587"/>
          </a:xfrm>
          <a:prstGeom prst="curvedConnector5">
            <a:avLst>
              <a:gd name="adj1" fmla="val -152298"/>
              <a:gd name="adj2" fmla="val 25805101"/>
              <a:gd name="adj3" fmla="val 2522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6" idx="4"/>
            <a:endCxn id="8" idx="0"/>
          </p:cNvCxnSpPr>
          <p:nvPr/>
        </p:nvCxnSpPr>
        <p:spPr bwMode="auto">
          <a:xfrm rot="5400000">
            <a:off x="1514475" y="2106613"/>
            <a:ext cx="74612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stCxn id="8" idx="1"/>
            <a:endCxn id="5" idx="5"/>
          </p:cNvCxnSpPr>
          <p:nvPr/>
        </p:nvCxnSpPr>
        <p:spPr bwMode="auto">
          <a:xfrm rot="16200000" flipV="1">
            <a:off x="972343" y="1707357"/>
            <a:ext cx="830263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>
            <a:stCxn id="8" idx="1"/>
            <a:endCxn id="7" idx="6"/>
          </p:cNvCxnSpPr>
          <p:nvPr/>
        </p:nvCxnSpPr>
        <p:spPr bwMode="auto">
          <a:xfrm rot="16200000" flipH="1" flipV="1">
            <a:off x="1405731" y="2194720"/>
            <a:ext cx="53975" cy="7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omde verbindingslijn 20"/>
          <p:cNvCxnSpPr>
            <a:stCxn id="7" idx="4"/>
            <a:endCxn id="8" idx="3"/>
          </p:cNvCxnSpPr>
          <p:nvPr/>
        </p:nvCxnSpPr>
        <p:spPr bwMode="auto">
          <a:xfrm rot="5400000" flipH="1" flipV="1">
            <a:off x="1374775" y="2270125"/>
            <a:ext cx="9525" cy="828675"/>
          </a:xfrm>
          <a:prstGeom prst="curvedConnector3">
            <a:avLst>
              <a:gd name="adj1" fmla="val -23377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Vorm 22"/>
          <p:cNvCxnSpPr>
            <a:stCxn id="7" idx="1"/>
            <a:endCxn id="7" idx="3"/>
          </p:cNvCxnSpPr>
          <p:nvPr/>
        </p:nvCxnSpPr>
        <p:spPr bwMode="auto">
          <a:xfrm rot="16200000" flipH="1">
            <a:off x="814387" y="2582863"/>
            <a:ext cx="150813" cy="1588"/>
          </a:xfrm>
          <a:prstGeom prst="curvedConnector5">
            <a:avLst>
              <a:gd name="adj1" fmla="val -152298"/>
              <a:gd name="adj2" fmla="val -26833384"/>
              <a:gd name="adj3" fmla="val 2522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>
            <a:cxnSpLocks/>
          </p:cNvCxnSpPr>
          <p:nvPr/>
        </p:nvCxnSpPr>
        <p:spPr bwMode="auto">
          <a:xfrm flipH="1">
            <a:off x="910797" y="1173435"/>
            <a:ext cx="70277" cy="2961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Ovaal 35"/>
          <p:cNvSpPr/>
          <p:nvPr/>
        </p:nvSpPr>
        <p:spPr bwMode="auto">
          <a:xfrm>
            <a:off x="652463" y="1354138"/>
            <a:ext cx="1535112" cy="5715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al 36"/>
          <p:cNvSpPr/>
          <p:nvPr/>
        </p:nvSpPr>
        <p:spPr bwMode="auto">
          <a:xfrm>
            <a:off x="1506538" y="2324100"/>
            <a:ext cx="681037" cy="5715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9" name="Tekstvak 37"/>
          <p:cNvSpPr txBox="1">
            <a:spLocks noChangeArrowheads="1"/>
          </p:cNvSpPr>
          <p:nvPr/>
        </p:nvSpPr>
        <p:spPr bwMode="auto">
          <a:xfrm>
            <a:off x="2563813" y="1844675"/>
            <a:ext cx="4295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GNBA with 2x accepting groups.</a:t>
            </a:r>
            <a:endParaRPr lang="en-US" i="1"/>
          </a:p>
        </p:txBody>
      </p:sp>
      <p:sp>
        <p:nvSpPr>
          <p:cNvPr id="55" name="Ovaal 54"/>
          <p:cNvSpPr/>
          <p:nvPr/>
        </p:nvSpPr>
        <p:spPr>
          <a:xfrm>
            <a:off x="3600341" y="4165310"/>
            <a:ext cx="212271" cy="2122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al 55"/>
          <p:cNvSpPr/>
          <p:nvPr/>
        </p:nvSpPr>
        <p:spPr>
          <a:xfrm>
            <a:off x="4601826" y="4187081"/>
            <a:ext cx="212271" cy="2122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al 56"/>
          <p:cNvSpPr/>
          <p:nvPr/>
        </p:nvSpPr>
        <p:spPr>
          <a:xfrm>
            <a:off x="3659188" y="5122863"/>
            <a:ext cx="212725" cy="212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al 57"/>
          <p:cNvSpPr/>
          <p:nvPr/>
        </p:nvSpPr>
        <p:spPr>
          <a:xfrm>
            <a:off x="4562475" y="5145088"/>
            <a:ext cx="212725" cy="212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Rechte verbindingslijn met pijl 58"/>
          <p:cNvCxnSpPr>
            <a:stCxn id="55" idx="6"/>
            <a:endCxn id="56" idx="2"/>
          </p:cNvCxnSpPr>
          <p:nvPr/>
        </p:nvCxnSpPr>
        <p:spPr>
          <a:xfrm>
            <a:off x="3811588" y="4271963"/>
            <a:ext cx="788987" cy="20637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Vorm 59"/>
          <p:cNvCxnSpPr/>
          <p:nvPr/>
        </p:nvCxnSpPr>
        <p:spPr>
          <a:xfrm rot="5400000" flipH="1">
            <a:off x="3556794" y="4271169"/>
            <a:ext cx="149225" cy="1587"/>
          </a:xfrm>
          <a:prstGeom prst="curvedConnector5">
            <a:avLst>
              <a:gd name="adj1" fmla="val -152298"/>
              <a:gd name="adj2" fmla="val 25805101"/>
              <a:gd name="adj3" fmla="val 252298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56" idx="4"/>
            <a:endCxn id="58" idx="0"/>
          </p:cNvCxnSpPr>
          <p:nvPr/>
        </p:nvCxnSpPr>
        <p:spPr>
          <a:xfrm rot="5400000">
            <a:off x="4314825" y="4752976"/>
            <a:ext cx="746125" cy="3810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stCxn id="58" idx="1"/>
            <a:endCxn id="55" idx="5"/>
          </p:cNvCxnSpPr>
          <p:nvPr/>
        </p:nvCxnSpPr>
        <p:spPr>
          <a:xfrm rot="16200000" flipV="1">
            <a:off x="3772693" y="4355307"/>
            <a:ext cx="830263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/>
          <p:cNvCxnSpPr>
            <a:stCxn id="58" idx="1"/>
            <a:endCxn id="57" idx="6"/>
          </p:cNvCxnSpPr>
          <p:nvPr/>
        </p:nvCxnSpPr>
        <p:spPr>
          <a:xfrm rot="16200000" flipH="1" flipV="1">
            <a:off x="4206875" y="4841876"/>
            <a:ext cx="52387" cy="722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kromde verbindingslijn 63"/>
          <p:cNvCxnSpPr>
            <a:stCxn id="57" idx="4"/>
            <a:endCxn id="58" idx="3"/>
          </p:cNvCxnSpPr>
          <p:nvPr/>
        </p:nvCxnSpPr>
        <p:spPr>
          <a:xfrm rot="5400000" flipH="1" flipV="1">
            <a:off x="4175125" y="4916488"/>
            <a:ext cx="9525" cy="828675"/>
          </a:xfrm>
          <a:prstGeom prst="curvedConnector3">
            <a:avLst>
              <a:gd name="adj1" fmla="val -23377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Vorm 64"/>
          <p:cNvCxnSpPr>
            <a:stCxn id="57" idx="1"/>
            <a:endCxn id="57" idx="3"/>
          </p:cNvCxnSpPr>
          <p:nvPr/>
        </p:nvCxnSpPr>
        <p:spPr>
          <a:xfrm rot="16200000" flipH="1">
            <a:off x="3614738" y="5229225"/>
            <a:ext cx="150812" cy="1588"/>
          </a:xfrm>
          <a:prstGeom prst="curvedConnector5">
            <a:avLst>
              <a:gd name="adj1" fmla="val -152298"/>
              <a:gd name="adj2" fmla="val -26833384"/>
              <a:gd name="adj3" fmla="val 2522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cxnSpLocks/>
          </p:cNvCxnSpPr>
          <p:nvPr/>
        </p:nvCxnSpPr>
        <p:spPr>
          <a:xfrm flipH="1">
            <a:off x="3718719" y="3755447"/>
            <a:ext cx="45247" cy="3057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al 69"/>
          <p:cNvSpPr/>
          <p:nvPr/>
        </p:nvSpPr>
        <p:spPr>
          <a:xfrm>
            <a:off x="7208955" y="4197966"/>
            <a:ext cx="212271" cy="2122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Ovaal 70"/>
          <p:cNvSpPr/>
          <p:nvPr/>
        </p:nvSpPr>
        <p:spPr>
          <a:xfrm>
            <a:off x="8210440" y="4219737"/>
            <a:ext cx="212271" cy="21227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Ovaal 71"/>
          <p:cNvSpPr/>
          <p:nvPr/>
        </p:nvSpPr>
        <p:spPr>
          <a:xfrm>
            <a:off x="7267575" y="5156200"/>
            <a:ext cx="212725" cy="212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al 72"/>
          <p:cNvSpPr/>
          <p:nvPr/>
        </p:nvSpPr>
        <p:spPr>
          <a:xfrm>
            <a:off x="8172450" y="5178425"/>
            <a:ext cx="211138" cy="211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4" name="Rechte verbindingslijn met pijl 73"/>
          <p:cNvCxnSpPr>
            <a:stCxn id="70" idx="6"/>
            <a:endCxn id="71" idx="2"/>
          </p:cNvCxnSpPr>
          <p:nvPr/>
        </p:nvCxnSpPr>
        <p:spPr>
          <a:xfrm>
            <a:off x="7419975" y="4303713"/>
            <a:ext cx="790575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Vorm 74"/>
          <p:cNvCxnSpPr/>
          <p:nvPr/>
        </p:nvCxnSpPr>
        <p:spPr>
          <a:xfrm rot="5400000" flipH="1">
            <a:off x="7165181" y="4304507"/>
            <a:ext cx="149225" cy="1588"/>
          </a:xfrm>
          <a:prstGeom prst="curvedConnector5">
            <a:avLst>
              <a:gd name="adj1" fmla="val -152298"/>
              <a:gd name="adj2" fmla="val 25805101"/>
              <a:gd name="adj3" fmla="val 2522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met pijl 75"/>
          <p:cNvCxnSpPr>
            <a:stCxn id="71" idx="4"/>
            <a:endCxn id="73" idx="0"/>
          </p:cNvCxnSpPr>
          <p:nvPr/>
        </p:nvCxnSpPr>
        <p:spPr>
          <a:xfrm rot="5400000">
            <a:off x="7923212" y="4786313"/>
            <a:ext cx="746125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73" idx="1"/>
            <a:endCxn id="70" idx="5"/>
          </p:cNvCxnSpPr>
          <p:nvPr/>
        </p:nvCxnSpPr>
        <p:spPr>
          <a:xfrm rot="16200000" flipV="1">
            <a:off x="7381875" y="4387851"/>
            <a:ext cx="828675" cy="812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73" idx="1"/>
            <a:endCxn id="72" idx="6"/>
          </p:cNvCxnSpPr>
          <p:nvPr/>
        </p:nvCxnSpPr>
        <p:spPr>
          <a:xfrm rot="16200000" flipH="1" flipV="1">
            <a:off x="7814469" y="4874419"/>
            <a:ext cx="53975" cy="722313"/>
          </a:xfrm>
          <a:prstGeom prst="straightConnector1">
            <a:avLst/>
          </a:prstGeom>
          <a:ln>
            <a:solidFill>
              <a:srgbClr val="CC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kromde verbindingslijn 78"/>
          <p:cNvCxnSpPr>
            <a:stCxn id="72" idx="4"/>
            <a:endCxn id="73" idx="3"/>
          </p:cNvCxnSpPr>
          <p:nvPr/>
        </p:nvCxnSpPr>
        <p:spPr>
          <a:xfrm rot="5400000" flipH="1" flipV="1">
            <a:off x="7783513" y="4949825"/>
            <a:ext cx="9525" cy="828675"/>
          </a:xfrm>
          <a:prstGeom prst="curvedConnector3">
            <a:avLst>
              <a:gd name="adj1" fmla="val -2337765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Vorm 79"/>
          <p:cNvCxnSpPr>
            <a:stCxn id="72" idx="1"/>
            <a:endCxn id="72" idx="3"/>
          </p:cNvCxnSpPr>
          <p:nvPr/>
        </p:nvCxnSpPr>
        <p:spPr>
          <a:xfrm rot="16200000" flipH="1">
            <a:off x="7225506" y="5261769"/>
            <a:ext cx="149225" cy="1588"/>
          </a:xfrm>
          <a:prstGeom prst="curvedConnector5">
            <a:avLst>
              <a:gd name="adj1" fmla="val -152298"/>
              <a:gd name="adj2" fmla="val -26833384"/>
              <a:gd name="adj3" fmla="val 2522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>
            <a:stCxn id="56" idx="5"/>
          </p:cNvCxnSpPr>
          <p:nvPr/>
        </p:nvCxnSpPr>
        <p:spPr>
          <a:xfrm rot="16200000" flipH="1">
            <a:off x="6007894" y="3144044"/>
            <a:ext cx="754063" cy="3203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Vrije vorm 86"/>
          <p:cNvSpPr/>
          <p:nvPr/>
        </p:nvSpPr>
        <p:spPr>
          <a:xfrm>
            <a:off x="3790950" y="3090863"/>
            <a:ext cx="3248025" cy="1101725"/>
          </a:xfrm>
          <a:custGeom>
            <a:avLst/>
            <a:gdLst>
              <a:gd name="connsiteX0" fmla="*/ 0 w 3249386"/>
              <a:gd name="connsiteY0" fmla="*/ 1053192 h 1102178"/>
              <a:gd name="connsiteX1" fmla="*/ 1404257 w 3249386"/>
              <a:gd name="connsiteY1" fmla="*/ 8164 h 1102178"/>
              <a:gd name="connsiteX2" fmla="*/ 3249386 w 3249386"/>
              <a:gd name="connsiteY2" fmla="*/ 1102178 h 110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9386" h="1102178">
                <a:moveTo>
                  <a:pt x="0" y="1053192"/>
                </a:moveTo>
                <a:cubicBezTo>
                  <a:pt x="431346" y="526596"/>
                  <a:pt x="862693" y="0"/>
                  <a:pt x="1404257" y="8164"/>
                </a:cubicBezTo>
                <a:cubicBezTo>
                  <a:pt x="1945821" y="16328"/>
                  <a:pt x="2597603" y="559253"/>
                  <a:pt x="3249386" y="110217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Vrije vorm 87"/>
          <p:cNvSpPr/>
          <p:nvPr/>
        </p:nvSpPr>
        <p:spPr>
          <a:xfrm>
            <a:off x="3887788" y="3221038"/>
            <a:ext cx="4327525" cy="971550"/>
          </a:xfrm>
          <a:custGeom>
            <a:avLst/>
            <a:gdLst>
              <a:gd name="connsiteX0" fmla="*/ 0 w 4327071"/>
              <a:gd name="connsiteY0" fmla="*/ 971550 h 971550"/>
              <a:gd name="connsiteX1" fmla="*/ 3020785 w 4327071"/>
              <a:gd name="connsiteY1" fmla="*/ 8164 h 971550"/>
              <a:gd name="connsiteX2" fmla="*/ 4327071 w 4327071"/>
              <a:gd name="connsiteY2" fmla="*/ 922564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7071" h="971550">
                <a:moveTo>
                  <a:pt x="0" y="971550"/>
                </a:moveTo>
                <a:cubicBezTo>
                  <a:pt x="1149803" y="493939"/>
                  <a:pt x="2299607" y="16328"/>
                  <a:pt x="3020785" y="8164"/>
                </a:cubicBezTo>
                <a:cubicBezTo>
                  <a:pt x="3741963" y="0"/>
                  <a:pt x="4034517" y="461282"/>
                  <a:pt x="4327071" y="92256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Vrije vorm 89"/>
          <p:cNvSpPr/>
          <p:nvPr/>
        </p:nvSpPr>
        <p:spPr>
          <a:xfrm>
            <a:off x="3773488" y="5465763"/>
            <a:ext cx="4556125" cy="1058862"/>
          </a:xfrm>
          <a:custGeom>
            <a:avLst/>
            <a:gdLst>
              <a:gd name="connsiteX0" fmla="*/ 4555671 w 4555671"/>
              <a:gd name="connsiteY0" fmla="*/ 0 h 1058635"/>
              <a:gd name="connsiteX1" fmla="*/ 4147457 w 4555671"/>
              <a:gd name="connsiteY1" fmla="*/ 783771 h 1058635"/>
              <a:gd name="connsiteX2" fmla="*/ 2204357 w 4555671"/>
              <a:gd name="connsiteY2" fmla="*/ 1045028 h 1058635"/>
              <a:gd name="connsiteX3" fmla="*/ 375557 w 4555671"/>
              <a:gd name="connsiteY3" fmla="*/ 865414 h 1058635"/>
              <a:gd name="connsiteX4" fmla="*/ 0 w 4555671"/>
              <a:gd name="connsiteY4" fmla="*/ 48985 h 105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5671" h="1058635">
                <a:moveTo>
                  <a:pt x="4555671" y="0"/>
                </a:moveTo>
                <a:cubicBezTo>
                  <a:pt x="4547507" y="304800"/>
                  <a:pt x="4539343" y="609600"/>
                  <a:pt x="4147457" y="783771"/>
                </a:cubicBezTo>
                <a:cubicBezTo>
                  <a:pt x="3755571" y="957942"/>
                  <a:pt x="2833007" y="1031421"/>
                  <a:pt x="2204357" y="1045028"/>
                </a:cubicBezTo>
                <a:cubicBezTo>
                  <a:pt x="1575707" y="1058635"/>
                  <a:pt x="742950" y="1031421"/>
                  <a:pt x="375557" y="865414"/>
                </a:cubicBezTo>
                <a:cubicBezTo>
                  <a:pt x="8164" y="699407"/>
                  <a:pt x="4082" y="374196"/>
                  <a:pt x="0" y="48985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Vrije vorm 90"/>
          <p:cNvSpPr/>
          <p:nvPr/>
        </p:nvSpPr>
        <p:spPr>
          <a:xfrm>
            <a:off x="3970338" y="4405313"/>
            <a:ext cx="4294187" cy="1885950"/>
          </a:xfrm>
          <a:custGeom>
            <a:avLst/>
            <a:gdLst>
              <a:gd name="connsiteX0" fmla="*/ 4294415 w 4294415"/>
              <a:gd name="connsiteY0" fmla="*/ 1110343 h 1885950"/>
              <a:gd name="connsiteX1" fmla="*/ 3020786 w 4294415"/>
              <a:gd name="connsiteY1" fmla="*/ 1796143 h 1885950"/>
              <a:gd name="connsiteX2" fmla="*/ 1028700 w 4294415"/>
              <a:gd name="connsiteY2" fmla="*/ 571500 h 1885950"/>
              <a:gd name="connsiteX3" fmla="*/ 0 w 4294415"/>
              <a:gd name="connsiteY3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4415" h="1885950">
                <a:moveTo>
                  <a:pt x="4294415" y="1110343"/>
                </a:moveTo>
                <a:cubicBezTo>
                  <a:pt x="3929743" y="1498146"/>
                  <a:pt x="3565072" y="1885950"/>
                  <a:pt x="3020786" y="1796143"/>
                </a:cubicBezTo>
                <a:cubicBezTo>
                  <a:pt x="2476500" y="1706336"/>
                  <a:pt x="1532164" y="870857"/>
                  <a:pt x="1028700" y="571500"/>
                </a:cubicBezTo>
                <a:cubicBezTo>
                  <a:pt x="525236" y="272143"/>
                  <a:pt x="262618" y="136071"/>
                  <a:pt x="0" y="0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" name="Ovaal 93"/>
          <p:cNvSpPr/>
          <p:nvPr/>
        </p:nvSpPr>
        <p:spPr>
          <a:xfrm>
            <a:off x="3381375" y="3898900"/>
            <a:ext cx="1943100" cy="750888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5" name="Tekstvak 94"/>
          <p:cNvSpPr txBox="1">
            <a:spLocks noChangeArrowheads="1"/>
          </p:cNvSpPr>
          <p:nvPr/>
        </p:nvSpPr>
        <p:spPr bwMode="auto">
          <a:xfrm>
            <a:off x="1700213" y="3197225"/>
            <a:ext cx="16002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400"/>
              <a:t>single accentance group of the new automaton</a:t>
            </a:r>
            <a:endParaRPr lang="en-US" sz="1400"/>
          </a:p>
        </p:txBody>
      </p:sp>
      <p:cxnSp>
        <p:nvCxnSpPr>
          <p:cNvPr id="97" name="Rechte verbindingslijn 96"/>
          <p:cNvCxnSpPr>
            <a:stCxn id="94" idx="1"/>
          </p:cNvCxnSpPr>
          <p:nvPr/>
        </p:nvCxnSpPr>
        <p:spPr>
          <a:xfrm rot="16200000" flipV="1">
            <a:off x="3167063" y="3508375"/>
            <a:ext cx="420688" cy="5794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9" name="TextBox 51"/>
          <p:cNvSpPr txBox="1">
            <a:spLocks noChangeArrowheads="1"/>
          </p:cNvSpPr>
          <p:nvPr/>
        </p:nvSpPr>
        <p:spPr bwMode="auto">
          <a:xfrm>
            <a:off x="1096963" y="4297363"/>
            <a:ext cx="20780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/>
              <a:t>dashed-red arrows are dropped</a:t>
            </a:r>
          </a:p>
        </p:txBody>
      </p:sp>
      <p:sp>
        <p:nvSpPr>
          <p:cNvPr id="52" name="Ovaal 93"/>
          <p:cNvSpPr/>
          <p:nvPr/>
        </p:nvSpPr>
        <p:spPr>
          <a:xfrm>
            <a:off x="7762875" y="4937125"/>
            <a:ext cx="942976" cy="750888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3" name="Rechte verbindingslijn 96"/>
          <p:cNvCxnSpPr>
            <a:stCxn id="52" idx="1"/>
          </p:cNvCxnSpPr>
          <p:nvPr/>
        </p:nvCxnSpPr>
        <p:spPr>
          <a:xfrm flipH="1" flipV="1">
            <a:off x="3057525" y="3552825"/>
            <a:ext cx="4843446" cy="1494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Can we make it deterministic?</a:t>
            </a:r>
            <a:endParaRPr lang="en-US"/>
          </a:p>
        </p:txBody>
      </p:sp>
      <p:sp>
        <p:nvSpPr>
          <p:cNvPr id="22531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en-US" sz="2400"/>
              <a:t>In ordinary automaton, DFA can be converted to an equivalent NDFA (equivalent = generating the same sentences).</a:t>
            </a:r>
          </a:p>
          <a:p>
            <a:endParaRPr lang="en-US" sz="2400"/>
          </a:p>
          <a:p>
            <a:r>
              <a:rPr lang="en-US" sz="2400"/>
              <a:t>For Buchi?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NBA is really more powerful than DBA.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38276-CB7A-4612-8176-93AA900E255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533" name="Groep 23"/>
          <p:cNvGrpSpPr>
            <a:grpSpLocks/>
          </p:cNvGrpSpPr>
          <p:nvPr/>
        </p:nvGrpSpPr>
        <p:grpSpPr bwMode="auto">
          <a:xfrm>
            <a:off x="3336925" y="2781300"/>
            <a:ext cx="2525713" cy="1239838"/>
            <a:chOff x="3058885" y="3107871"/>
            <a:chExt cx="2526584" cy="1239994"/>
          </a:xfrm>
        </p:grpSpPr>
        <p:sp>
          <p:nvSpPr>
            <p:cNvPr id="6" name="Ovaal 5"/>
            <p:cNvSpPr/>
            <p:nvPr/>
          </p:nvSpPr>
          <p:spPr>
            <a:xfrm>
              <a:off x="3429000" y="3608614"/>
              <a:ext cx="195943" cy="2122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al 6"/>
            <p:cNvSpPr/>
            <p:nvPr/>
          </p:nvSpPr>
          <p:spPr>
            <a:xfrm>
              <a:off x="4724400" y="3581400"/>
              <a:ext cx="195943" cy="212272"/>
            </a:xfrm>
            <a:prstGeom prst="ellipse">
              <a:avLst/>
            </a:prstGeom>
            <a:ln w="57150" cmpd="dbl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Vrije vorm 11"/>
            <p:cNvSpPr/>
            <p:nvPr/>
          </p:nvSpPr>
          <p:spPr>
            <a:xfrm>
              <a:off x="3333618" y="3836626"/>
              <a:ext cx="416068" cy="350881"/>
            </a:xfrm>
            <a:custGeom>
              <a:avLst/>
              <a:gdLst>
                <a:gd name="connsiteX0" fmla="*/ 274864 w 416379"/>
                <a:gd name="connsiteY0" fmla="*/ 0 h 351064"/>
                <a:gd name="connsiteX1" fmla="*/ 405493 w 416379"/>
                <a:gd name="connsiteY1" fmla="*/ 212272 h 351064"/>
                <a:gd name="connsiteX2" fmla="*/ 209550 w 416379"/>
                <a:gd name="connsiteY2" fmla="*/ 342900 h 351064"/>
                <a:gd name="connsiteX3" fmla="*/ 13607 w 416379"/>
                <a:gd name="connsiteY3" fmla="*/ 163286 h 351064"/>
                <a:gd name="connsiteX4" fmla="*/ 127907 w 416379"/>
                <a:gd name="connsiteY4" fmla="*/ 32657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79" h="351064">
                  <a:moveTo>
                    <a:pt x="274864" y="0"/>
                  </a:moveTo>
                  <a:cubicBezTo>
                    <a:pt x="345621" y="77561"/>
                    <a:pt x="416379" y="155122"/>
                    <a:pt x="405493" y="212272"/>
                  </a:cubicBezTo>
                  <a:cubicBezTo>
                    <a:pt x="394607" y="269422"/>
                    <a:pt x="274864" y="351064"/>
                    <a:pt x="209550" y="342900"/>
                  </a:cubicBezTo>
                  <a:cubicBezTo>
                    <a:pt x="144236" y="334736"/>
                    <a:pt x="27214" y="214993"/>
                    <a:pt x="13607" y="163286"/>
                  </a:cubicBezTo>
                  <a:cubicBezTo>
                    <a:pt x="0" y="111579"/>
                    <a:pt x="108857" y="48985"/>
                    <a:pt x="127907" y="32657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Vrije vorm 12"/>
            <p:cNvSpPr/>
            <p:nvPr/>
          </p:nvSpPr>
          <p:spPr>
            <a:xfrm flipV="1">
              <a:off x="3339970" y="3271405"/>
              <a:ext cx="416068" cy="350881"/>
            </a:xfrm>
            <a:custGeom>
              <a:avLst/>
              <a:gdLst>
                <a:gd name="connsiteX0" fmla="*/ 274864 w 416379"/>
                <a:gd name="connsiteY0" fmla="*/ 0 h 351064"/>
                <a:gd name="connsiteX1" fmla="*/ 405493 w 416379"/>
                <a:gd name="connsiteY1" fmla="*/ 212272 h 351064"/>
                <a:gd name="connsiteX2" fmla="*/ 209550 w 416379"/>
                <a:gd name="connsiteY2" fmla="*/ 342900 h 351064"/>
                <a:gd name="connsiteX3" fmla="*/ 13607 w 416379"/>
                <a:gd name="connsiteY3" fmla="*/ 163286 h 351064"/>
                <a:gd name="connsiteX4" fmla="*/ 127907 w 416379"/>
                <a:gd name="connsiteY4" fmla="*/ 32657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79" h="351064">
                  <a:moveTo>
                    <a:pt x="274864" y="0"/>
                  </a:moveTo>
                  <a:cubicBezTo>
                    <a:pt x="345621" y="77561"/>
                    <a:pt x="416379" y="155122"/>
                    <a:pt x="405493" y="212272"/>
                  </a:cubicBezTo>
                  <a:cubicBezTo>
                    <a:pt x="394607" y="269422"/>
                    <a:pt x="274864" y="351064"/>
                    <a:pt x="209550" y="342900"/>
                  </a:cubicBezTo>
                  <a:cubicBezTo>
                    <a:pt x="144236" y="334736"/>
                    <a:pt x="27214" y="214993"/>
                    <a:pt x="13607" y="163286"/>
                  </a:cubicBezTo>
                  <a:cubicBezTo>
                    <a:pt x="0" y="111579"/>
                    <a:pt x="108857" y="48985"/>
                    <a:pt x="127907" y="32657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3184341" y="3755652"/>
              <a:ext cx="195329" cy="1587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Rechte verbindingslijn met pijl 16"/>
            <p:cNvCxnSpPr>
              <a:stCxn id="6" idx="6"/>
              <a:endCxn id="7" idx="2"/>
            </p:cNvCxnSpPr>
            <p:nvPr/>
          </p:nvCxnSpPr>
          <p:spPr>
            <a:xfrm flipV="1">
              <a:off x="3624230" y="3687382"/>
              <a:ext cx="1100517" cy="269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Vrije vorm 17"/>
            <p:cNvSpPr/>
            <p:nvPr/>
          </p:nvSpPr>
          <p:spPr>
            <a:xfrm rot="5400000" flipV="1">
              <a:off x="4878833" y="3538100"/>
              <a:ext cx="417566" cy="350958"/>
            </a:xfrm>
            <a:custGeom>
              <a:avLst/>
              <a:gdLst>
                <a:gd name="connsiteX0" fmla="*/ 274864 w 416379"/>
                <a:gd name="connsiteY0" fmla="*/ 0 h 351064"/>
                <a:gd name="connsiteX1" fmla="*/ 405493 w 416379"/>
                <a:gd name="connsiteY1" fmla="*/ 212272 h 351064"/>
                <a:gd name="connsiteX2" fmla="*/ 209550 w 416379"/>
                <a:gd name="connsiteY2" fmla="*/ 342900 h 351064"/>
                <a:gd name="connsiteX3" fmla="*/ 13607 w 416379"/>
                <a:gd name="connsiteY3" fmla="*/ 163286 h 351064"/>
                <a:gd name="connsiteX4" fmla="*/ 127907 w 416379"/>
                <a:gd name="connsiteY4" fmla="*/ 32657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379" h="351064">
                  <a:moveTo>
                    <a:pt x="274864" y="0"/>
                  </a:moveTo>
                  <a:cubicBezTo>
                    <a:pt x="345621" y="77561"/>
                    <a:pt x="416379" y="155122"/>
                    <a:pt x="405493" y="212272"/>
                  </a:cubicBezTo>
                  <a:cubicBezTo>
                    <a:pt x="394607" y="269422"/>
                    <a:pt x="274864" y="351064"/>
                    <a:pt x="209550" y="342900"/>
                  </a:cubicBezTo>
                  <a:cubicBezTo>
                    <a:pt x="144236" y="334736"/>
                    <a:pt x="27214" y="214993"/>
                    <a:pt x="13607" y="163286"/>
                  </a:cubicBezTo>
                  <a:cubicBezTo>
                    <a:pt x="0" y="111579"/>
                    <a:pt x="108857" y="48985"/>
                    <a:pt x="127907" y="32657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546" name="Tekstvak 18"/>
            <p:cNvSpPr txBox="1">
              <a:spLocks noChangeArrowheads="1"/>
            </p:cNvSpPr>
            <p:nvPr/>
          </p:nvSpPr>
          <p:spPr bwMode="auto">
            <a:xfrm>
              <a:off x="3657600" y="38862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i="1"/>
                <a:t>b</a:t>
              </a:r>
              <a:endParaRPr lang="en-US" i="1"/>
            </a:p>
          </p:txBody>
        </p:sp>
        <p:sp>
          <p:nvSpPr>
            <p:cNvPr id="22547" name="Tekstvak 19"/>
            <p:cNvSpPr txBox="1">
              <a:spLocks noChangeArrowheads="1"/>
            </p:cNvSpPr>
            <p:nvPr/>
          </p:nvSpPr>
          <p:spPr bwMode="auto">
            <a:xfrm>
              <a:off x="3058885" y="310787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i="1"/>
                <a:t>a</a:t>
              </a:r>
              <a:endParaRPr lang="en-US" i="1"/>
            </a:p>
          </p:txBody>
        </p:sp>
        <p:sp>
          <p:nvSpPr>
            <p:cNvPr id="22548" name="Tekstvak 20"/>
            <p:cNvSpPr txBox="1">
              <a:spLocks noChangeArrowheads="1"/>
            </p:cNvSpPr>
            <p:nvPr/>
          </p:nvSpPr>
          <p:spPr bwMode="auto">
            <a:xfrm>
              <a:off x="4005943" y="3320143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i="1"/>
                <a:t>b</a:t>
              </a:r>
              <a:endParaRPr lang="en-US" i="1"/>
            </a:p>
          </p:txBody>
        </p:sp>
        <p:sp>
          <p:nvSpPr>
            <p:cNvPr id="22549" name="Tekstvak 21"/>
            <p:cNvSpPr txBox="1">
              <a:spLocks noChangeArrowheads="1"/>
            </p:cNvSpPr>
            <p:nvPr/>
          </p:nvSpPr>
          <p:spPr bwMode="auto">
            <a:xfrm>
              <a:off x="5246915" y="3385457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i="1"/>
                <a:t>b</a:t>
              </a:r>
              <a:endParaRPr lang="en-US" i="1"/>
            </a:p>
          </p:txBody>
        </p:sp>
      </p:grpSp>
      <p:sp>
        <p:nvSpPr>
          <p:cNvPr id="22534" name="Tekstvak 24"/>
          <p:cNvSpPr txBox="1">
            <a:spLocks noChangeArrowheads="1"/>
          </p:cNvSpPr>
          <p:nvPr/>
        </p:nvSpPr>
        <p:spPr bwMode="auto">
          <a:xfrm>
            <a:off x="3040063" y="4133850"/>
            <a:ext cx="38004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800"/>
              <a:t>No </a:t>
            </a:r>
            <a:r>
              <a:rPr lang="nl-NL" sz="1800" i="1"/>
              <a:t>deterministic</a:t>
            </a:r>
            <a:r>
              <a:rPr lang="nl-NL" sz="1800"/>
              <a:t> Buchi can generate  the  sentences of this Buchi</a:t>
            </a:r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How big are they?</a:t>
            </a:r>
            <a:endParaRPr lang="en-US"/>
          </a:p>
        </p:txBody>
      </p:sp>
      <p:sp>
        <p:nvSpPr>
          <p:cNvPr id="23555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327025" y="1447800"/>
            <a:ext cx="8531225" cy="4572000"/>
          </a:xfrm>
        </p:spPr>
        <p:txBody>
          <a:bodyPr/>
          <a:lstStyle/>
          <a:p>
            <a:r>
              <a:rPr lang="nl-NL" sz="2400" dirty="0"/>
              <a:t>NDGBA </a:t>
            </a:r>
            <a:r>
              <a:rPr lang="nl-NL" sz="2400" dirty="0" err="1"/>
              <a:t>generated</a:t>
            </a:r>
            <a:r>
              <a:rPr lang="nl-NL" sz="2400" dirty="0"/>
              <a:t> </a:t>
            </a:r>
            <a:r>
              <a:rPr lang="nl-NL" sz="2400" dirty="0" err="1"/>
              <a:t>by</a:t>
            </a:r>
            <a:r>
              <a:rPr lang="nl-NL" sz="2400" dirty="0"/>
              <a:t> </a:t>
            </a:r>
            <a:r>
              <a:rPr lang="nl-NL" sz="2400" dirty="0" err="1"/>
              <a:t>our</a:t>
            </a:r>
            <a:r>
              <a:rPr lang="nl-NL" sz="2400" dirty="0"/>
              <a:t> procedure </a:t>
            </a:r>
            <a:r>
              <a:rPr lang="nl-NL" sz="2400" dirty="0">
                <a:sym typeface="Wingdings" pitchFamily="2" charset="2"/>
              </a:rPr>
              <a:t> |M| = 2</a:t>
            </a:r>
            <a:r>
              <a:rPr lang="nl-NL" sz="2400" baseline="30000" dirty="0">
                <a:sym typeface="Wingdings" pitchFamily="2" charset="2"/>
              </a:rPr>
              <a:t>|</a:t>
            </a:r>
            <a:r>
              <a:rPr lang="nl-NL" sz="2400" baseline="30000" dirty="0">
                <a:sym typeface="Symbol" pitchFamily="18" charset="2"/>
              </a:rPr>
              <a:t></a:t>
            </a:r>
            <a:r>
              <a:rPr lang="nl-NL" sz="2400" baseline="30000" dirty="0">
                <a:sym typeface="Wingdings" pitchFamily="2" charset="2"/>
              </a:rPr>
              <a:t>|</a:t>
            </a:r>
            <a:r>
              <a:rPr lang="nl-NL" sz="2400" dirty="0">
                <a:sym typeface="Symbol" pitchFamily="18" charset="2"/>
              </a:rPr>
              <a:t>.</a:t>
            </a:r>
          </a:p>
          <a:p>
            <a:endParaRPr lang="nl-NL" sz="2400" dirty="0">
              <a:sym typeface="Symbol" pitchFamily="18" charset="2"/>
            </a:endParaRPr>
          </a:p>
          <a:p>
            <a:r>
              <a:rPr lang="nl-NL" sz="2400" dirty="0" err="1">
                <a:sym typeface="Symbol" pitchFamily="18" charset="2"/>
              </a:rPr>
              <a:t>Converting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to</a:t>
            </a:r>
            <a:r>
              <a:rPr lang="nl-NL" sz="2400" dirty="0">
                <a:sym typeface="Symbol" pitchFamily="18" charset="2"/>
              </a:rPr>
              <a:t> NDBA </a:t>
            </a:r>
            <a:r>
              <a:rPr lang="nl-NL" sz="2400" dirty="0" err="1">
                <a:sym typeface="Symbol" pitchFamily="18" charset="2"/>
              </a:rPr>
              <a:t>multiplies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the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number</a:t>
            </a:r>
            <a:r>
              <a:rPr lang="nl-NL" sz="2400" dirty="0">
                <a:sym typeface="Symbol" pitchFamily="18" charset="2"/>
              </a:rPr>
              <a:t> of </a:t>
            </a:r>
            <a:r>
              <a:rPr lang="nl-NL" sz="2400" dirty="0" err="1">
                <a:sym typeface="Symbol" pitchFamily="18" charset="2"/>
              </a:rPr>
              <a:t>states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with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i="1" dirty="0">
                <a:sym typeface="Symbol" pitchFamily="18" charset="2"/>
              </a:rPr>
              <a:t>C</a:t>
            </a:r>
            <a:r>
              <a:rPr lang="nl-NL" sz="2400" dirty="0">
                <a:sym typeface="Symbol" pitchFamily="18" charset="2"/>
              </a:rPr>
              <a:t>, </a:t>
            </a:r>
            <a:r>
              <a:rPr lang="nl-NL" sz="2400" dirty="0" err="1">
                <a:sym typeface="Symbol" pitchFamily="18" charset="2"/>
              </a:rPr>
              <a:t>where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i="1" dirty="0">
                <a:sym typeface="Symbol" pitchFamily="18" charset="2"/>
              </a:rPr>
              <a:t>C</a:t>
            </a:r>
            <a:r>
              <a:rPr lang="nl-NL" sz="2400" dirty="0">
                <a:sym typeface="Symbol" pitchFamily="18" charset="2"/>
              </a:rPr>
              <a:t> is </a:t>
            </a:r>
            <a:r>
              <a:rPr lang="nl-NL" sz="2400" dirty="0" err="1">
                <a:sym typeface="Symbol" pitchFamily="18" charset="2"/>
              </a:rPr>
              <a:t>the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number</a:t>
            </a:r>
            <a:r>
              <a:rPr lang="nl-NL" sz="2400" dirty="0">
                <a:sym typeface="Symbol" pitchFamily="18" charset="2"/>
              </a:rPr>
              <a:t> of </a:t>
            </a:r>
            <a:r>
              <a:rPr lang="nl-NL" sz="2400" b="1" dirty="0">
                <a:sym typeface="Symbol" pitchFamily="18" charset="2"/>
              </a:rPr>
              <a:t>U</a:t>
            </a:r>
            <a:r>
              <a:rPr lang="nl-NL" sz="2400" dirty="0">
                <a:sym typeface="Symbol" pitchFamily="18" charset="2"/>
              </a:rPr>
              <a:t> in  </a:t>
            </a:r>
          </a:p>
          <a:p>
            <a:endParaRPr lang="nl-NL" sz="2400" dirty="0">
              <a:sym typeface="Symbol" pitchFamily="18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CE1D6-36C5-4E10-B2DF-3514407051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Converting LTL to Buchi</a:t>
            </a:r>
            <a:endParaRPr lang="en-US"/>
          </a:p>
        </p:txBody>
      </p:sp>
      <p:sp>
        <p:nvSpPr>
          <p:cNvPr id="8195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LTL </a:t>
            </a:r>
            <a:r>
              <a:rPr lang="nl-NL" dirty="0" err="1"/>
              <a:t>formula</a:t>
            </a:r>
            <a:r>
              <a:rPr lang="nl-NL" dirty="0"/>
              <a:t> </a:t>
            </a:r>
            <a:r>
              <a:rPr lang="nl-NL" dirty="0">
                <a:sym typeface="Symbol" pitchFamily="18" charset="2"/>
              </a:rPr>
              <a:t>, construct a </a:t>
            </a:r>
            <a:r>
              <a:rPr lang="nl-NL" dirty="0" err="1">
                <a:sym typeface="Symbol" pitchFamily="18" charset="2"/>
              </a:rPr>
              <a:t>Buchi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automaton</a:t>
            </a:r>
            <a:r>
              <a:rPr lang="nl-NL" dirty="0">
                <a:sym typeface="Symbol" pitchFamily="18" charset="2"/>
              </a:rPr>
              <a:t> M </a:t>
            </a:r>
            <a:r>
              <a:rPr lang="nl-NL" dirty="0" err="1">
                <a:sym typeface="Symbol" pitchFamily="18" charset="2"/>
              </a:rPr>
              <a:t>that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accepts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the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same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sentences</a:t>
            </a:r>
            <a:r>
              <a:rPr lang="nl-NL" dirty="0">
                <a:sym typeface="Symbol" pitchFamily="18" charset="2"/>
              </a:rPr>
              <a:t> as .</a:t>
            </a:r>
            <a:br>
              <a:rPr lang="nl-NL" dirty="0">
                <a:sym typeface="Symbol" pitchFamily="18" charset="2"/>
              </a:rPr>
            </a:br>
            <a:endParaRPr lang="nl-NL" dirty="0">
              <a:sym typeface="Symbol" pitchFamily="18" charset="2"/>
            </a:endParaRPr>
          </a:p>
          <a:p>
            <a:pPr lvl="1"/>
            <a:r>
              <a:rPr lang="nl-NL" dirty="0" err="1">
                <a:sym typeface="Symbol" pitchFamily="18" charset="2"/>
              </a:rPr>
              <a:t>Recall</a:t>
            </a:r>
            <a:r>
              <a:rPr lang="nl-NL" dirty="0">
                <a:sym typeface="Symbol" pitchFamily="18" charset="2"/>
              </a:rPr>
              <a:t>: “</a:t>
            </a:r>
            <a:r>
              <a:rPr lang="nl-NL" dirty="0" err="1">
                <a:sym typeface="Symbol" pitchFamily="18" charset="2"/>
              </a:rPr>
              <a:t>sentence</a:t>
            </a:r>
            <a:r>
              <a:rPr lang="nl-NL" dirty="0">
                <a:sym typeface="Symbol" pitchFamily="18" charset="2"/>
              </a:rPr>
              <a:t>” is a </a:t>
            </a:r>
            <a:r>
              <a:rPr lang="nl-NL" dirty="0" err="1">
                <a:sym typeface="Symbol" pitchFamily="18" charset="2"/>
              </a:rPr>
              <a:t>sequence</a:t>
            </a:r>
            <a:r>
              <a:rPr lang="nl-NL" dirty="0">
                <a:sym typeface="Symbol" pitchFamily="18" charset="2"/>
              </a:rPr>
              <a:t> of ‘</a:t>
            </a:r>
            <a:r>
              <a:rPr lang="nl-NL" dirty="0" err="1">
                <a:sym typeface="Symbol" pitchFamily="18" charset="2"/>
              </a:rPr>
              <a:t>symbols</a:t>
            </a:r>
            <a:r>
              <a:rPr lang="nl-NL" dirty="0">
                <a:sym typeface="Symbol" pitchFamily="18" charset="2"/>
              </a:rPr>
              <a:t>’, </a:t>
            </a:r>
            <a:r>
              <a:rPr lang="nl-NL" dirty="0" err="1">
                <a:sym typeface="Symbol" pitchFamily="18" charset="2"/>
              </a:rPr>
              <a:t>each</a:t>
            </a:r>
            <a:r>
              <a:rPr lang="nl-NL" dirty="0">
                <a:sym typeface="Symbol" pitchFamily="18" charset="2"/>
              </a:rPr>
              <a:t> is a set of </a:t>
            </a:r>
            <a:r>
              <a:rPr lang="nl-NL" dirty="0" err="1">
                <a:sym typeface="Symbol" pitchFamily="18" charset="2"/>
              </a:rPr>
              <a:t>propositions</a:t>
            </a:r>
            <a:r>
              <a:rPr lang="nl-NL" dirty="0">
                <a:sym typeface="Symbol" pitchFamily="18" charset="2"/>
              </a:rPr>
              <a:t>. </a:t>
            </a:r>
            <a:r>
              <a:rPr lang="nl-NL" dirty="0" err="1">
                <a:sym typeface="Symbol" pitchFamily="18" charset="2"/>
              </a:rPr>
              <a:t>Sentence</a:t>
            </a:r>
            <a:r>
              <a:rPr lang="nl-NL" dirty="0">
                <a:sym typeface="Symbol" pitchFamily="18" charset="2"/>
              </a:rPr>
              <a:t> = (abstract) </a:t>
            </a:r>
            <a:r>
              <a:rPr lang="nl-NL" dirty="0" err="1">
                <a:sym typeface="Symbol" pitchFamily="18" charset="2"/>
              </a:rPr>
              <a:t>execution</a:t>
            </a:r>
            <a:r>
              <a:rPr lang="nl-NL" dirty="0">
                <a:sym typeface="Symbol" pitchFamily="18" charset="2"/>
              </a:rPr>
              <a:t>.</a:t>
            </a:r>
            <a:endParaRPr lang="nl-NL" dirty="0"/>
          </a:p>
          <a:p>
            <a:endParaRPr lang="nl-NL" dirty="0"/>
          </a:p>
          <a:p>
            <a:r>
              <a:rPr lang="nl-NL" dirty="0"/>
              <a:t>Steps:</a:t>
            </a:r>
          </a:p>
          <a:p>
            <a:pPr lvl="1"/>
            <a:r>
              <a:rPr lang="nl-NL" dirty="0"/>
              <a:t>Construct GNBA</a:t>
            </a:r>
          </a:p>
          <a:p>
            <a:pPr lvl="1"/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NBA</a:t>
            </a:r>
          </a:p>
          <a:p>
            <a:pPr lvl="1"/>
            <a:r>
              <a:rPr lang="nl-NL" dirty="0" err="1"/>
              <a:t>Optimize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728CD-B479-40C7-9D5A-5EECD5F7B8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Restricting to X/U</a:t>
            </a:r>
            <a:endParaRPr lang="en-US"/>
          </a:p>
        </p:txBody>
      </p:sp>
      <p:sp>
        <p:nvSpPr>
          <p:cNvPr id="1024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/>
              <a:t>All LTL formulas can be expressed with just </a:t>
            </a:r>
            <a:r>
              <a:rPr lang="nl-NL" b="1"/>
              <a:t>X </a:t>
            </a:r>
            <a:r>
              <a:rPr lang="nl-NL"/>
              <a:t>and </a:t>
            </a:r>
            <a:r>
              <a:rPr lang="nl-NL" b="1"/>
              <a:t>U</a:t>
            </a:r>
            <a:r>
              <a:rPr lang="nl-NL"/>
              <a:t>.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Let’s assume that your input formula is expressed in this form of LTL.</a:t>
            </a:r>
            <a:br>
              <a:rPr lang="nl-NL"/>
            </a:br>
            <a:br>
              <a:rPr lang="nl-NL"/>
            </a:br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29DD0-35FB-458D-B905-9A654487B8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24"/>
          <p:cNvSpPr txBox="1">
            <a:spLocks noChangeArrowheads="1"/>
          </p:cNvSpPr>
          <p:nvPr/>
        </p:nvSpPr>
        <p:spPr bwMode="auto">
          <a:xfrm>
            <a:off x="1184891" y="2270225"/>
            <a:ext cx="367761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cs typeface="Arial" charset="0"/>
                <a:sym typeface="Symbol" pitchFamily="18" charset="2"/>
              </a:rPr>
              <a:t>&lt;&gt;</a:t>
            </a:r>
            <a:r>
              <a:rPr lang="en-US" dirty="0">
                <a:cs typeface="Arial" charset="0"/>
                <a:sym typeface="Symbol"/>
              </a:rPr>
              <a:t>       =    true  </a:t>
            </a:r>
            <a:r>
              <a:rPr lang="en-US" b="1" dirty="0">
                <a:cs typeface="Arial" charset="0"/>
                <a:sym typeface="Symbol"/>
              </a:rPr>
              <a:t>U</a:t>
            </a:r>
            <a:r>
              <a:rPr lang="en-US" dirty="0">
                <a:cs typeface="Arial" charset="0"/>
                <a:sym typeface="Symbol"/>
              </a:rPr>
              <a:t>  </a:t>
            </a:r>
          </a:p>
          <a:p>
            <a:pPr>
              <a:defRPr/>
            </a:pPr>
            <a:r>
              <a:rPr lang="en-US" b="1" dirty="0">
                <a:cs typeface="Arial" charset="0"/>
                <a:sym typeface="Symbol"/>
              </a:rPr>
              <a:t>[] </a:t>
            </a:r>
            <a:r>
              <a:rPr lang="en-US" dirty="0">
                <a:cs typeface="Arial" charset="0"/>
                <a:sym typeface="Symbol"/>
              </a:rPr>
              <a:t>        =   </a:t>
            </a:r>
            <a:r>
              <a:rPr lang="en-US" dirty="0">
                <a:cs typeface="Arial" charset="0"/>
                <a:sym typeface="Symbol" pitchFamily="18" charset="2"/>
              </a:rPr>
              <a:t> ( </a:t>
            </a:r>
            <a:r>
              <a:rPr lang="en-US" b="1" dirty="0">
                <a:cs typeface="Arial" charset="0"/>
                <a:sym typeface="Symbol" pitchFamily="18" charset="2"/>
              </a:rPr>
              <a:t>&lt;&gt; </a:t>
            </a:r>
            <a:r>
              <a:rPr lang="en-US" dirty="0">
                <a:cs typeface="Arial" charset="0"/>
                <a:sym typeface="Symbol" pitchFamily="18" charset="2"/>
              </a:rPr>
              <a:t></a:t>
            </a:r>
            <a:r>
              <a:rPr lang="en-US" b="1" dirty="0">
                <a:cs typeface="Arial" charset="0"/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/>
              </a:rPr>
              <a:t> )</a:t>
            </a:r>
            <a:endParaRPr lang="en-US" dirty="0">
              <a:cs typeface="Arial" charset="0"/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cs typeface="Arial" charset="0"/>
                <a:sym typeface="Symbol"/>
              </a:rPr>
              <a:t></a:t>
            </a:r>
            <a:r>
              <a:rPr lang="en-US" dirty="0">
                <a:cs typeface="Arial" charset="0"/>
                <a:sym typeface="Symbol" pitchFamily="18" charset="2"/>
              </a:rPr>
              <a:t>  </a:t>
            </a:r>
            <a:r>
              <a:rPr lang="en-US" b="1" dirty="0">
                <a:cs typeface="Arial" charset="0"/>
                <a:sym typeface="Symbol" pitchFamily="18" charset="2"/>
              </a:rPr>
              <a:t>W</a:t>
            </a: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/>
              </a:rPr>
              <a:t></a:t>
            </a:r>
            <a:r>
              <a:rPr lang="en-US" dirty="0">
                <a:cs typeface="Arial" charset="0"/>
                <a:sym typeface="Symbol" pitchFamily="18" charset="2"/>
              </a:rPr>
              <a:t>   =   </a:t>
            </a:r>
            <a:r>
              <a:rPr lang="en-US" b="1" dirty="0">
                <a:cs typeface="Arial" charset="0"/>
                <a:sym typeface="Symbol"/>
              </a:rPr>
              <a:t>[] </a:t>
            </a:r>
            <a:r>
              <a:rPr lang="en-US" dirty="0">
                <a:cs typeface="Arial" charset="0"/>
                <a:sym typeface="Symbol"/>
              </a:rPr>
              <a:t>  \/   </a:t>
            </a: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b="1" dirty="0">
                <a:cs typeface="Arial" charset="0"/>
                <a:sym typeface="Symbol" pitchFamily="18" charset="2"/>
              </a:rPr>
              <a:t>U</a:t>
            </a: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/>
              </a:rPr>
              <a:t>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293688" y="274638"/>
            <a:ext cx="8393112" cy="606425"/>
          </a:xfrm>
        </p:spPr>
        <p:txBody>
          <a:bodyPr/>
          <a:lstStyle/>
          <a:p>
            <a:r>
              <a:rPr lang="nl-NL"/>
              <a:t>Idea..</a:t>
            </a:r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F5C72-3AFB-4FE2-9645-6413491A67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Ovaal 3"/>
          <p:cNvSpPr/>
          <p:nvPr/>
        </p:nvSpPr>
        <p:spPr>
          <a:xfrm>
            <a:off x="1515618" y="1364089"/>
            <a:ext cx="593271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al 4"/>
          <p:cNvSpPr/>
          <p:nvPr/>
        </p:nvSpPr>
        <p:spPr>
          <a:xfrm>
            <a:off x="6947429" y="1376093"/>
            <a:ext cx="620486" cy="5742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Rechte verbindingslijn met pijl 7"/>
          <p:cNvCxnSpPr>
            <a:stCxn id="4" idx="6"/>
            <a:endCxn id="14" idx="2"/>
          </p:cNvCxnSpPr>
          <p:nvPr/>
        </p:nvCxnSpPr>
        <p:spPr>
          <a:xfrm>
            <a:off x="2108200" y="1685925"/>
            <a:ext cx="1800225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Vorm 15"/>
          <p:cNvCxnSpPr>
            <a:stCxn id="5" idx="7"/>
            <a:endCxn id="5" idx="1"/>
          </p:cNvCxnSpPr>
          <p:nvPr/>
        </p:nvCxnSpPr>
        <p:spPr>
          <a:xfrm rot="16200000" flipV="1">
            <a:off x="7258050" y="1241425"/>
            <a:ext cx="12700" cy="438150"/>
          </a:xfrm>
          <a:prstGeom prst="curvedConnector3">
            <a:avLst>
              <a:gd name="adj1" fmla="val 24621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8" name="Tekstvak 31"/>
          <p:cNvSpPr txBox="1">
            <a:spLocks noChangeArrowheads="1"/>
          </p:cNvSpPr>
          <p:nvPr/>
        </p:nvSpPr>
        <p:spPr bwMode="auto">
          <a:xfrm>
            <a:off x="6886575" y="614363"/>
            <a:ext cx="63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{</a:t>
            </a:r>
            <a:r>
              <a:rPr lang="nl-NL" i="1"/>
              <a:t>q</a:t>
            </a:r>
            <a:r>
              <a:rPr lang="nl-NL"/>
              <a:t>}</a:t>
            </a:r>
            <a:endParaRPr lang="en-US"/>
          </a:p>
        </p:txBody>
      </p:sp>
      <p:sp>
        <p:nvSpPr>
          <p:cNvPr id="9229" name="Tekstvak 32"/>
          <p:cNvSpPr txBox="1">
            <a:spLocks noChangeArrowheads="1"/>
          </p:cNvSpPr>
          <p:nvPr/>
        </p:nvSpPr>
        <p:spPr bwMode="auto">
          <a:xfrm>
            <a:off x="2632075" y="1225550"/>
            <a:ext cx="633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{</a:t>
            </a:r>
            <a:r>
              <a:rPr lang="nl-NL" i="1"/>
              <a:t>p</a:t>
            </a:r>
            <a:r>
              <a:rPr lang="nl-NL"/>
              <a:t>}</a:t>
            </a:r>
            <a:endParaRPr lang="en-US"/>
          </a:p>
        </p:txBody>
      </p:sp>
      <p:sp>
        <p:nvSpPr>
          <p:cNvPr id="25" name="Tekstvak 75"/>
          <p:cNvSpPr txBox="1"/>
          <p:nvPr/>
        </p:nvSpPr>
        <p:spPr>
          <a:xfrm>
            <a:off x="6628568" y="2097678"/>
            <a:ext cx="251543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sz="2000" i="1" dirty="0">
                <a:sym typeface="Symbol"/>
              </a:rPr>
              <a:t>B = {  </a:t>
            </a:r>
            <a:r>
              <a:rPr lang="nl-NL" sz="2000" i="1" dirty="0"/>
              <a:t>p</a:t>
            </a:r>
            <a:r>
              <a:rPr lang="nl-NL" sz="2000" dirty="0"/>
              <a:t>  ,  </a:t>
            </a:r>
            <a:r>
              <a:rPr lang="nl-NL" sz="2000" i="1" dirty="0"/>
              <a:t>q ,  </a:t>
            </a:r>
            <a:r>
              <a:rPr lang="en-US" sz="2000" b="1" dirty="0" err="1"/>
              <a:t>X</a:t>
            </a:r>
            <a:r>
              <a:rPr lang="en-US" sz="2000" i="1" dirty="0" err="1"/>
              <a:t>q</a:t>
            </a:r>
            <a:r>
              <a:rPr lang="en-US" sz="2000" i="1" dirty="0"/>
              <a:t>  }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5000" y="3146425"/>
            <a:ext cx="7696200" cy="12001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help us, each state </a:t>
            </a:r>
            <a:r>
              <a:rPr lang="en-US" i="1" dirty="0"/>
              <a:t>s </a:t>
            </a:r>
            <a:r>
              <a:rPr lang="en-US" dirty="0"/>
              <a:t>will be labeled with an “observation” </a:t>
            </a:r>
            <a:r>
              <a:rPr lang="en-US" i="1" dirty="0"/>
              <a:t>B</a:t>
            </a:r>
            <a:r>
              <a:rPr lang="en-US" dirty="0"/>
              <a:t>. It is a consistent set of formulas. Any infinite sequence starting from s must satisfy all formulas in </a:t>
            </a:r>
            <a:r>
              <a:rPr lang="en-US" i="1" dirty="0"/>
              <a:t>B</a:t>
            </a:r>
            <a:r>
              <a:rPr lang="en-US" dirty="0"/>
              <a:t>.</a:t>
            </a:r>
          </a:p>
        </p:txBody>
      </p:sp>
      <p:sp>
        <p:nvSpPr>
          <p:cNvPr id="70" name="Tekstvak 75"/>
          <p:cNvSpPr txBox="1"/>
          <p:nvPr/>
        </p:nvSpPr>
        <p:spPr>
          <a:xfrm>
            <a:off x="658368" y="2135778"/>
            <a:ext cx="25146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i="1" dirty="0"/>
              <a:t>B =  {   p</a:t>
            </a:r>
            <a:r>
              <a:rPr lang="nl-NL" sz="2000" dirty="0"/>
              <a:t> , </a:t>
            </a:r>
            <a:r>
              <a:rPr lang="nl-NL" sz="2000" i="1" dirty="0">
                <a:sym typeface="Symbol"/>
              </a:rPr>
              <a:t></a:t>
            </a:r>
            <a:r>
              <a:rPr lang="nl-NL" sz="2000" i="1" dirty="0"/>
              <a:t>q ,  </a:t>
            </a:r>
            <a:r>
              <a:rPr lang="nl-NL" sz="2000" b="1" dirty="0">
                <a:sym typeface="Symbol"/>
              </a:rPr>
              <a:t>X</a:t>
            </a:r>
            <a:r>
              <a:rPr lang="nl-NL" sz="2000" i="1" dirty="0"/>
              <a:t>q }</a:t>
            </a:r>
            <a:endParaRPr lang="nl-NL" sz="2000" dirty="0"/>
          </a:p>
        </p:txBody>
      </p:sp>
      <p:sp>
        <p:nvSpPr>
          <p:cNvPr id="9237" name="TextBox 83"/>
          <p:cNvSpPr txBox="1">
            <a:spLocks noChangeArrowheads="1"/>
          </p:cNvSpPr>
          <p:nvPr/>
        </p:nvSpPr>
        <p:spPr bwMode="auto">
          <a:xfrm>
            <a:off x="768350" y="4937125"/>
            <a:ext cx="75533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set of candidate “observations” for a given </a:t>
            </a:r>
            <a:r>
              <a:rPr lang="en-US">
                <a:sym typeface="Symbol" pitchFamily="18" charset="2"/>
              </a:rPr>
              <a:t> is finite; and we can figure out  how to connect them with arrows.</a:t>
            </a:r>
            <a:endParaRPr lang="en-US"/>
          </a:p>
        </p:txBody>
      </p:sp>
      <p:sp>
        <p:nvSpPr>
          <p:cNvPr id="14" name="Ovaal 4"/>
          <p:cNvSpPr/>
          <p:nvPr/>
        </p:nvSpPr>
        <p:spPr>
          <a:xfrm>
            <a:off x="3908395" y="1420917"/>
            <a:ext cx="620486" cy="5742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Rechte verbindingslijn met pijl 7"/>
          <p:cNvCxnSpPr>
            <a:stCxn id="14" idx="6"/>
            <a:endCxn id="5" idx="2"/>
          </p:cNvCxnSpPr>
          <p:nvPr/>
        </p:nvCxnSpPr>
        <p:spPr>
          <a:xfrm flipV="1">
            <a:off x="4529138" y="1663700"/>
            <a:ext cx="2417762" cy="44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42" name="Tekstvak 31"/>
          <p:cNvSpPr txBox="1">
            <a:spLocks noChangeArrowheads="1"/>
          </p:cNvSpPr>
          <p:nvPr/>
        </p:nvSpPr>
        <p:spPr bwMode="auto">
          <a:xfrm>
            <a:off x="5443538" y="123348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{</a:t>
            </a:r>
            <a:r>
              <a:rPr lang="nl-NL" i="1"/>
              <a:t>q</a:t>
            </a:r>
            <a:r>
              <a:rPr lang="nl-NL"/>
              <a:t>}</a:t>
            </a:r>
            <a:endParaRPr lang="en-US"/>
          </a:p>
        </p:txBody>
      </p:sp>
      <p:sp>
        <p:nvSpPr>
          <p:cNvPr id="23" name="Tekstvak 75"/>
          <p:cNvSpPr txBox="1"/>
          <p:nvPr/>
        </p:nvSpPr>
        <p:spPr>
          <a:xfrm>
            <a:off x="3608095" y="2088714"/>
            <a:ext cx="251543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sz="2000" i="1" dirty="0">
                <a:sym typeface="Symbol"/>
              </a:rPr>
              <a:t>B = {  </a:t>
            </a:r>
            <a:r>
              <a:rPr lang="nl-NL" sz="2000" i="1" dirty="0"/>
              <a:t>p</a:t>
            </a:r>
            <a:r>
              <a:rPr lang="nl-NL" sz="2000" dirty="0"/>
              <a:t>  ,  </a:t>
            </a:r>
            <a:r>
              <a:rPr lang="nl-NL" sz="2000" i="1" dirty="0"/>
              <a:t>q ,  </a:t>
            </a:r>
            <a:r>
              <a:rPr lang="en-US" sz="2000" b="1" dirty="0" err="1"/>
              <a:t>X</a:t>
            </a:r>
            <a:r>
              <a:rPr lang="en-US" sz="2000" i="1" dirty="0" err="1"/>
              <a:t>q</a:t>
            </a:r>
            <a:r>
              <a:rPr lang="en-US" sz="2000" i="1" dirty="0"/>
              <a:t>  }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Closure</a:t>
            </a:r>
            <a:endParaRPr lang="en-US"/>
          </a:p>
        </p:txBody>
      </p:sp>
      <p:sp>
        <p:nvSpPr>
          <p:cNvPr id="11267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 sz="2400" b="1"/>
              <a:t>closure</a:t>
            </a:r>
            <a:r>
              <a:rPr lang="nl-NL" sz="2400"/>
              <a:t>(</a:t>
            </a:r>
            <a:r>
              <a:rPr lang="nl-NL" sz="2400">
                <a:sym typeface="Symbol" pitchFamily="18" charset="2"/>
              </a:rPr>
              <a:t>) is the set of all </a:t>
            </a:r>
          </a:p>
          <a:p>
            <a:pPr lvl="1"/>
            <a:r>
              <a:rPr lang="nl-NL">
                <a:sym typeface="Symbol" pitchFamily="18" charset="2"/>
              </a:rPr>
              <a:t>subformulas of  (incl  itself)</a:t>
            </a:r>
          </a:p>
          <a:p>
            <a:pPr lvl="1"/>
            <a:r>
              <a:rPr lang="nl-NL">
                <a:sym typeface="Symbol" pitchFamily="18" charset="2"/>
              </a:rPr>
              <a:t>negations of subformulas</a:t>
            </a:r>
          </a:p>
          <a:p>
            <a:endParaRPr lang="nl-NL" sz="2400">
              <a:sym typeface="Symbol" pitchFamily="18" charset="2"/>
            </a:endParaRPr>
          </a:p>
          <a:p>
            <a:r>
              <a:rPr lang="nl-NL" sz="2400">
                <a:sym typeface="Symbol" pitchFamily="18" charset="2"/>
              </a:rPr>
              <a:t>Example:   =  </a:t>
            </a:r>
            <a:r>
              <a:rPr lang="nl-NL" sz="2400" i="1">
                <a:sym typeface="Symbol" pitchFamily="18" charset="2"/>
              </a:rPr>
              <a:t>p</a:t>
            </a:r>
            <a:r>
              <a:rPr lang="nl-NL" sz="2400">
                <a:sym typeface="Symbol" pitchFamily="18" charset="2"/>
              </a:rPr>
              <a:t> </a:t>
            </a:r>
            <a:r>
              <a:rPr lang="nl-NL" sz="2400" b="1">
                <a:sym typeface="Symbol" pitchFamily="18" charset="2"/>
              </a:rPr>
              <a:t>U</a:t>
            </a:r>
            <a:r>
              <a:rPr lang="nl-NL" sz="2400">
                <a:sym typeface="Symbol" pitchFamily="18" charset="2"/>
              </a:rPr>
              <a:t> </a:t>
            </a:r>
            <a:r>
              <a:rPr lang="nl-NL" sz="2400" i="1">
                <a:sym typeface="Symbol" pitchFamily="18" charset="2"/>
              </a:rPr>
              <a:t>q</a:t>
            </a:r>
          </a:p>
          <a:p>
            <a:endParaRPr lang="nl-NL" sz="2400" i="1">
              <a:sym typeface="Symbol" pitchFamily="18" charset="2"/>
            </a:endParaRPr>
          </a:p>
          <a:p>
            <a:endParaRPr lang="nl-NL" sz="2400" i="1">
              <a:sym typeface="Symbol" pitchFamily="18" charset="2"/>
            </a:endParaRPr>
          </a:p>
          <a:p>
            <a:endParaRPr lang="nl-NL" sz="2400" i="1">
              <a:sym typeface="Symbol" pitchFamily="18" charset="2"/>
            </a:endParaRPr>
          </a:p>
          <a:p>
            <a:r>
              <a:rPr lang="nl-NL" sz="2400">
                <a:sym typeface="Symbol" pitchFamily="18" charset="2"/>
              </a:rPr>
              <a:t>Only the value of the formulas in the closure can affect the value of  .</a:t>
            </a:r>
            <a:endParaRPr lang="en-US" sz="240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0743-4DFA-42DA-922D-25091877C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kstvak 5"/>
          <p:cNvSpPr txBox="1"/>
          <p:nvPr/>
        </p:nvSpPr>
        <p:spPr>
          <a:xfrm>
            <a:off x="1257301" y="4073799"/>
            <a:ext cx="677621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b="1" dirty="0" err="1">
                <a:sym typeface="Symbol"/>
              </a:rPr>
              <a:t>closure</a:t>
            </a:r>
            <a:r>
              <a:rPr lang="nl-NL" dirty="0">
                <a:sym typeface="Symbol"/>
              </a:rPr>
              <a:t>()   =   { 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, 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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,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 , </a:t>
            </a:r>
            <a:r>
              <a:rPr lang="nl-NL" dirty="0">
                <a:sym typeface="Symbol"/>
              </a:rPr>
              <a:t>(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)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Observation</a:t>
            </a:r>
            <a:endParaRPr lang="en-US"/>
          </a:p>
        </p:txBody>
      </p:sp>
      <p:sp>
        <p:nvSpPr>
          <p:cNvPr id="12291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 sz="2400">
                <a:sym typeface="Symbol" pitchFamily="18" charset="2"/>
              </a:rPr>
              <a:t>Example:   = </a:t>
            </a:r>
            <a:r>
              <a:rPr lang="nl-NL" sz="2400" i="1">
                <a:sym typeface="Symbol" pitchFamily="18" charset="2"/>
              </a:rPr>
              <a:t>p</a:t>
            </a:r>
            <a:r>
              <a:rPr lang="nl-NL" sz="2400">
                <a:sym typeface="Symbol" pitchFamily="18" charset="2"/>
              </a:rPr>
              <a:t> </a:t>
            </a:r>
            <a:r>
              <a:rPr lang="nl-NL" sz="2400" b="1">
                <a:sym typeface="Symbol" pitchFamily="18" charset="2"/>
              </a:rPr>
              <a:t>U</a:t>
            </a:r>
            <a:r>
              <a:rPr lang="nl-NL" sz="2400">
                <a:sym typeface="Symbol" pitchFamily="18" charset="2"/>
              </a:rPr>
              <a:t> </a:t>
            </a:r>
            <a:r>
              <a:rPr lang="nl-NL" sz="2400" i="1">
                <a:sym typeface="Symbol" pitchFamily="18" charset="2"/>
              </a:rPr>
              <a:t>q</a:t>
            </a:r>
          </a:p>
          <a:p>
            <a:endParaRPr lang="nl-NL" sz="2400" i="1">
              <a:sym typeface="Symbol" pitchFamily="18" charset="2"/>
            </a:endParaRPr>
          </a:p>
          <a:p>
            <a:endParaRPr lang="nl-NL" sz="2400" i="1">
              <a:sym typeface="Symbol" pitchFamily="18" charset="2"/>
            </a:endParaRPr>
          </a:p>
          <a:p>
            <a:endParaRPr lang="nl-NL" sz="2400" i="1">
              <a:sym typeface="Symbol" pitchFamily="18" charset="2"/>
            </a:endParaRPr>
          </a:p>
          <a:p>
            <a:r>
              <a:rPr lang="nl-NL" sz="2400">
                <a:sym typeface="Symbol" pitchFamily="18" charset="2"/>
              </a:rPr>
              <a:t>An ‘</a:t>
            </a:r>
            <a:r>
              <a:rPr lang="nl-NL" sz="2400" i="1">
                <a:sym typeface="Symbol" pitchFamily="18" charset="2"/>
              </a:rPr>
              <a:t>observation</a:t>
            </a:r>
            <a:r>
              <a:rPr lang="nl-NL" sz="2400">
                <a:sym typeface="Symbol" pitchFamily="18" charset="2"/>
              </a:rPr>
              <a:t>’ </a:t>
            </a:r>
            <a:r>
              <a:rPr lang="nl-NL" sz="2400" i="1">
                <a:sym typeface="Symbol" pitchFamily="18" charset="2"/>
              </a:rPr>
              <a:t>B</a:t>
            </a:r>
            <a:r>
              <a:rPr lang="nl-NL" sz="2400">
                <a:sym typeface="Symbol" pitchFamily="18" charset="2"/>
              </a:rPr>
              <a:t>  is in principle a subset of the closure, but we want it to be ‘consistent’ and ‘maximal’.</a:t>
            </a:r>
          </a:p>
          <a:p>
            <a:endParaRPr lang="nl-NL" sz="2400">
              <a:sym typeface="Symbol" pitchFamily="18" charset="2"/>
            </a:endParaRPr>
          </a:p>
          <a:p>
            <a:pPr lvl="1"/>
            <a:r>
              <a:rPr lang="nl-NL">
                <a:sym typeface="Symbol" pitchFamily="18" charset="2"/>
              </a:rPr>
              <a:t>{  </a:t>
            </a:r>
            <a:r>
              <a:rPr lang="nl-NL" i="1">
                <a:sym typeface="Symbol" pitchFamily="18" charset="2"/>
              </a:rPr>
              <a:t>p</a:t>
            </a:r>
            <a:r>
              <a:rPr lang="nl-NL">
                <a:sym typeface="Symbol" pitchFamily="18" charset="2"/>
              </a:rPr>
              <a:t>, </a:t>
            </a:r>
            <a:r>
              <a:rPr lang="nl-NL" i="1">
                <a:sym typeface="Symbol" pitchFamily="18" charset="2"/>
              </a:rPr>
              <a:t>q</a:t>
            </a:r>
            <a:r>
              <a:rPr lang="nl-NL">
                <a:sym typeface="Symbol" pitchFamily="18" charset="2"/>
              </a:rPr>
              <a:t>, </a:t>
            </a:r>
            <a:r>
              <a:rPr lang="nl-NL" i="1">
                <a:sym typeface="Symbol" pitchFamily="18" charset="2"/>
              </a:rPr>
              <a:t>p</a:t>
            </a:r>
            <a:r>
              <a:rPr lang="nl-NL">
                <a:sym typeface="Symbol" pitchFamily="18" charset="2"/>
              </a:rPr>
              <a:t> </a:t>
            </a:r>
            <a:r>
              <a:rPr lang="nl-NL" b="1">
                <a:sym typeface="Symbol" pitchFamily="18" charset="2"/>
              </a:rPr>
              <a:t>U</a:t>
            </a:r>
            <a:r>
              <a:rPr lang="nl-NL">
                <a:sym typeface="Symbol" pitchFamily="18" charset="2"/>
              </a:rPr>
              <a:t> </a:t>
            </a:r>
            <a:r>
              <a:rPr lang="nl-NL" i="1">
                <a:sym typeface="Symbol" pitchFamily="18" charset="2"/>
              </a:rPr>
              <a:t>q </a:t>
            </a:r>
            <a:r>
              <a:rPr lang="nl-NL">
                <a:sym typeface="Symbol" pitchFamily="18" charset="2"/>
              </a:rPr>
              <a:t>}    </a:t>
            </a:r>
            <a:r>
              <a:rPr lang="nl-NL">
                <a:sym typeface="Wingdings" pitchFamily="2" charset="2"/>
              </a:rPr>
              <a:t>   OK</a:t>
            </a:r>
          </a:p>
          <a:p>
            <a:pPr lvl="1"/>
            <a:r>
              <a:rPr lang="nl-NL">
                <a:sym typeface="Symbol" pitchFamily="18" charset="2"/>
              </a:rPr>
              <a:t>{  </a:t>
            </a:r>
            <a:r>
              <a:rPr lang="nl-NL" i="1">
                <a:sym typeface="Symbol" pitchFamily="18" charset="2"/>
              </a:rPr>
              <a:t>p</a:t>
            </a:r>
            <a:r>
              <a:rPr lang="nl-NL">
                <a:sym typeface="Symbol" pitchFamily="18" charset="2"/>
              </a:rPr>
              <a:t>, </a:t>
            </a:r>
            <a:r>
              <a:rPr lang="nl-NL" i="1">
                <a:sym typeface="Symbol" pitchFamily="18" charset="2"/>
              </a:rPr>
              <a:t>p</a:t>
            </a:r>
            <a:r>
              <a:rPr lang="nl-NL">
                <a:sym typeface="Symbol" pitchFamily="18" charset="2"/>
              </a:rPr>
              <a:t> }            </a:t>
            </a:r>
            <a:r>
              <a:rPr lang="nl-NL">
                <a:sym typeface="Wingdings" pitchFamily="2" charset="2"/>
              </a:rPr>
              <a:t>   inconsistent</a:t>
            </a:r>
          </a:p>
          <a:p>
            <a:pPr lvl="1"/>
            <a:r>
              <a:rPr lang="nl-NL">
                <a:sym typeface="Wingdings" pitchFamily="2" charset="2"/>
              </a:rPr>
              <a:t>{ p }                     not maximal</a:t>
            </a:r>
            <a:endParaRPr lang="nl-NL" sz="2000">
              <a:sym typeface="Symbol" pitchFamily="18" charset="2"/>
            </a:endParaRPr>
          </a:p>
          <a:p>
            <a:pPr lvl="1"/>
            <a:endParaRPr lang="nl-NL" sz="2000">
              <a:sym typeface="Symbol" pitchFamily="18" charset="2"/>
            </a:endParaRPr>
          </a:p>
          <a:p>
            <a:pPr lvl="1"/>
            <a:endParaRPr lang="nl-NL" sz="2200">
              <a:sym typeface="Symbol" pitchFamily="18" charset="2"/>
            </a:endParaRP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We’ll only take </a:t>
            </a:r>
            <a:r>
              <a:rPr lang="nl-NL" i="1"/>
              <a:t>consistent</a:t>
            </a:r>
            <a:r>
              <a:rPr lang="nl-NL"/>
              <a:t> observations.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D382-E381-4E69-97C0-18E4F04E0D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" name="Tekstvak 5"/>
          <p:cNvSpPr txBox="1"/>
          <p:nvPr/>
        </p:nvSpPr>
        <p:spPr>
          <a:xfrm>
            <a:off x="1092709" y="2208423"/>
            <a:ext cx="677621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b="1" dirty="0" err="1">
                <a:sym typeface="Symbol"/>
              </a:rPr>
              <a:t>closure</a:t>
            </a:r>
            <a:r>
              <a:rPr lang="nl-NL" dirty="0">
                <a:sym typeface="Symbol"/>
              </a:rPr>
              <a:t>()   =   { 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, 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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,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 , </a:t>
            </a:r>
            <a:r>
              <a:rPr lang="nl-NL" dirty="0">
                <a:sym typeface="Symbol"/>
              </a:rPr>
              <a:t>(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)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Consistency of the </a:t>
            </a:r>
            <a:r>
              <a:rPr lang="nl-NL" i="1"/>
              <a:t>B’s</a:t>
            </a:r>
            <a:endParaRPr lang="en-US"/>
          </a:p>
        </p:txBody>
      </p:sp>
      <p:sp>
        <p:nvSpPr>
          <p:cNvPr id="13315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 dirty="0"/>
              <a:t>An </a:t>
            </a:r>
            <a:r>
              <a:rPr lang="nl-NL" dirty="0" err="1"/>
              <a:t>observation</a:t>
            </a:r>
            <a:r>
              <a:rPr lang="nl-NL" dirty="0"/>
              <a:t> </a:t>
            </a:r>
            <a:r>
              <a:rPr lang="nl-NL" i="1" dirty="0"/>
              <a:t>B </a:t>
            </a:r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consistent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propositional</a:t>
            </a:r>
            <a:r>
              <a:rPr lang="nl-NL" dirty="0"/>
              <a:t> logic: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f</a:t>
            </a:r>
            <a:r>
              <a:rPr lang="en-US" dirty="0"/>
              <a:t>  and </a:t>
            </a:r>
            <a:r>
              <a:rPr lang="en-US" dirty="0">
                <a:sym typeface="Symbol" pitchFamily="18" charset="2"/>
              </a:rPr>
              <a:t></a:t>
            </a:r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  cannot  be both in </a:t>
            </a:r>
            <a:r>
              <a:rPr lang="en-US" i="1" dirty="0">
                <a:sym typeface="Symbol" pitchFamily="18" charset="2"/>
              </a:rPr>
              <a:t>B</a:t>
            </a:r>
          </a:p>
          <a:p>
            <a:pPr lvl="1">
              <a:buFont typeface="Arial" charset="0"/>
              <a:buChar char="•"/>
            </a:pPr>
            <a:r>
              <a:rPr lang="nl-NL" i="1" dirty="0">
                <a:sym typeface="Symbol" pitchFamily="18" charset="2"/>
              </a:rPr>
              <a:t>f </a:t>
            </a:r>
            <a:r>
              <a:rPr lang="nl-NL" dirty="0">
                <a:sym typeface="Symbol" pitchFamily="18" charset="2"/>
              </a:rPr>
              <a:t>/\</a:t>
            </a:r>
            <a:r>
              <a:rPr lang="nl-NL" i="1" dirty="0">
                <a:sym typeface="Symbol" pitchFamily="18" charset="2"/>
              </a:rPr>
              <a:t> g </a:t>
            </a:r>
            <a:r>
              <a:rPr lang="nl-NL" dirty="0">
                <a:sym typeface="Symbol" pitchFamily="18" charset="2"/>
              </a:rPr>
              <a:t></a:t>
            </a:r>
            <a:r>
              <a:rPr lang="nl-NL" i="1" dirty="0">
                <a:sym typeface="Symbol" pitchFamily="18" charset="2"/>
              </a:rPr>
              <a:t> B  </a:t>
            </a:r>
            <a:r>
              <a:rPr lang="nl-NL" dirty="0">
                <a:sym typeface="Symbol" pitchFamily="18" charset="2"/>
              </a:rPr>
              <a:t>  </a:t>
            </a:r>
            <a:r>
              <a:rPr lang="nl-NL" i="1" dirty="0" err="1">
                <a:sym typeface="Symbol" pitchFamily="18" charset="2"/>
              </a:rPr>
              <a:t>f,g</a:t>
            </a:r>
            <a:r>
              <a:rPr lang="nl-NL" i="1" dirty="0">
                <a:sym typeface="Symbol" pitchFamily="18" charset="2"/>
              </a:rPr>
              <a:t>  B </a:t>
            </a:r>
          </a:p>
          <a:p>
            <a:pPr lvl="1">
              <a:buFont typeface="Arial" charset="0"/>
              <a:buChar char="•"/>
            </a:pPr>
            <a:endParaRPr lang="nl-NL" i="1" dirty="0">
              <a:sym typeface="Symbol" pitchFamily="18" charset="2"/>
            </a:endParaRPr>
          </a:p>
          <a:p>
            <a:pPr>
              <a:buFont typeface="Arial" charset="0"/>
              <a:buChar char="•"/>
            </a:pPr>
            <a:r>
              <a:rPr lang="nl-NL" dirty="0">
                <a:sym typeface="Symbol" pitchFamily="18" charset="2"/>
              </a:rPr>
              <a:t>Consistent </a:t>
            </a:r>
            <a:r>
              <a:rPr lang="nl-NL" dirty="0" err="1">
                <a:sym typeface="Symbol" pitchFamily="18" charset="2"/>
              </a:rPr>
              <a:t>with</a:t>
            </a:r>
            <a:r>
              <a:rPr lang="nl-NL" dirty="0">
                <a:sym typeface="Symbol" pitchFamily="18" charset="2"/>
              </a:rPr>
              <a:t> respect </a:t>
            </a:r>
            <a:r>
              <a:rPr lang="nl-NL" dirty="0" err="1">
                <a:sym typeface="Symbol" pitchFamily="18" charset="2"/>
              </a:rPr>
              <a:t>to</a:t>
            </a:r>
            <a:r>
              <a:rPr lang="nl-NL" dirty="0">
                <a:sym typeface="Symbol" pitchFamily="18" charset="2"/>
              </a:rPr>
              <a:t> “</a:t>
            </a:r>
            <a:r>
              <a:rPr lang="nl-NL" dirty="0" err="1">
                <a:sym typeface="Symbol" pitchFamily="18" charset="2"/>
              </a:rPr>
              <a:t>until</a:t>
            </a:r>
            <a:r>
              <a:rPr lang="nl-NL" dirty="0">
                <a:sym typeface="Symbol" pitchFamily="18" charset="2"/>
              </a:rPr>
              <a:t>”. For </a:t>
            </a:r>
            <a:r>
              <a:rPr lang="nl-NL" dirty="0" err="1">
                <a:sym typeface="Symbol" pitchFamily="18" charset="2"/>
              </a:rPr>
              <a:t>any</a:t>
            </a:r>
            <a:r>
              <a:rPr lang="nl-NL" i="1" dirty="0">
                <a:sym typeface="Symbol" pitchFamily="18" charset="2"/>
              </a:rPr>
              <a:t>  f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b="1" dirty="0">
                <a:sym typeface="Symbol" pitchFamily="18" charset="2"/>
              </a:rPr>
              <a:t>U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i="1" dirty="0">
                <a:sym typeface="Symbol" pitchFamily="18" charset="2"/>
              </a:rPr>
              <a:t>g</a:t>
            </a:r>
            <a:r>
              <a:rPr lang="nl-NL" dirty="0">
                <a:sym typeface="Symbol" pitchFamily="18" charset="2"/>
              </a:rPr>
              <a:t>  </a:t>
            </a:r>
            <a:r>
              <a:rPr lang="nl-NL" b="1" dirty="0" err="1">
                <a:sym typeface="Symbol" pitchFamily="18" charset="2"/>
              </a:rPr>
              <a:t>closure</a:t>
            </a:r>
            <a:r>
              <a:rPr lang="nl-NL" dirty="0">
                <a:sym typeface="Symbol" pitchFamily="18" charset="2"/>
              </a:rPr>
              <a:t>( ) :</a:t>
            </a:r>
          </a:p>
          <a:p>
            <a:pPr lvl="1">
              <a:buFont typeface="Arial" charset="0"/>
              <a:buChar char="•"/>
            </a:pPr>
            <a:r>
              <a:rPr lang="nl-NL" i="1" dirty="0">
                <a:sym typeface="Symbol" pitchFamily="18" charset="2"/>
              </a:rPr>
              <a:t>  </a:t>
            </a:r>
            <a:r>
              <a:rPr lang="nl-NL" i="1" dirty="0" err="1">
                <a:sym typeface="Symbol" pitchFamily="18" charset="2"/>
              </a:rPr>
              <a:t>g</a:t>
            </a:r>
            <a:r>
              <a:rPr lang="nl-NL" dirty="0" err="1">
                <a:sym typeface="Symbol" pitchFamily="18" charset="2"/>
              </a:rPr>
              <a:t></a:t>
            </a:r>
            <a:r>
              <a:rPr lang="nl-NL" i="1" dirty="0" err="1">
                <a:sym typeface="Symbol" pitchFamily="18" charset="2"/>
              </a:rPr>
              <a:t>B</a:t>
            </a:r>
            <a:r>
              <a:rPr lang="nl-NL" i="1" dirty="0">
                <a:sym typeface="Symbol" pitchFamily="18" charset="2"/>
              </a:rPr>
              <a:t>  </a:t>
            </a:r>
            <a:r>
              <a:rPr lang="nl-NL" dirty="0">
                <a:sym typeface="Symbol" pitchFamily="18" charset="2"/>
              </a:rPr>
              <a:t>  </a:t>
            </a:r>
            <a:r>
              <a:rPr lang="nl-NL" i="1" dirty="0">
                <a:sym typeface="Symbol" pitchFamily="18" charset="2"/>
              </a:rPr>
              <a:t>f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b="1" dirty="0">
                <a:sym typeface="Symbol" pitchFamily="18" charset="2"/>
              </a:rPr>
              <a:t>U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i="1" dirty="0">
                <a:sym typeface="Symbol" pitchFamily="18" charset="2"/>
              </a:rPr>
              <a:t>g</a:t>
            </a:r>
            <a:r>
              <a:rPr lang="nl-NL" dirty="0">
                <a:sym typeface="Symbol" pitchFamily="18" charset="2"/>
              </a:rPr>
              <a:t>  </a:t>
            </a:r>
            <a:r>
              <a:rPr lang="nl-NL" i="1" dirty="0">
                <a:sym typeface="Symbol" pitchFamily="18" charset="2"/>
              </a:rPr>
              <a:t>B</a:t>
            </a:r>
          </a:p>
          <a:p>
            <a:pPr lvl="1">
              <a:buFont typeface="Arial" charset="0"/>
              <a:buChar char="•"/>
            </a:pPr>
            <a:r>
              <a:rPr lang="nl-NL" i="1" dirty="0">
                <a:sym typeface="Symbol" pitchFamily="18" charset="2"/>
              </a:rPr>
              <a:t>  f</a:t>
            </a:r>
            <a:r>
              <a:rPr lang="nl-NL" dirty="0">
                <a:sym typeface="Symbol" pitchFamily="18" charset="2"/>
              </a:rPr>
              <a:t>  </a:t>
            </a:r>
            <a:r>
              <a:rPr lang="nl-NL" b="1" dirty="0">
                <a:sym typeface="Symbol" pitchFamily="18" charset="2"/>
              </a:rPr>
              <a:t>U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i="1" dirty="0">
                <a:sym typeface="Symbol" pitchFamily="18" charset="2"/>
              </a:rPr>
              <a:t>g</a:t>
            </a:r>
            <a:r>
              <a:rPr lang="nl-NL" dirty="0">
                <a:sym typeface="Symbol" pitchFamily="18" charset="2"/>
              </a:rPr>
              <a:t>  </a:t>
            </a:r>
            <a:r>
              <a:rPr lang="nl-NL" i="1" dirty="0">
                <a:sym typeface="Symbol" pitchFamily="18" charset="2"/>
              </a:rPr>
              <a:t>B</a:t>
            </a:r>
            <a:r>
              <a:rPr lang="nl-NL" dirty="0">
                <a:sym typeface="Symbol" pitchFamily="18" charset="2"/>
              </a:rPr>
              <a:t> </a:t>
            </a:r>
            <a:r>
              <a:rPr lang="nl-NL" dirty="0" err="1">
                <a:sym typeface="Symbol" pitchFamily="18" charset="2"/>
              </a:rPr>
              <a:t>and</a:t>
            </a:r>
            <a:r>
              <a:rPr lang="nl-NL" dirty="0">
                <a:sym typeface="Symbol" pitchFamily="18" charset="2"/>
              </a:rPr>
              <a:t>  </a:t>
            </a:r>
            <a:r>
              <a:rPr lang="nl-NL" i="1" dirty="0" err="1">
                <a:sym typeface="Symbol" pitchFamily="18" charset="2"/>
              </a:rPr>
              <a:t>g</a:t>
            </a:r>
            <a:r>
              <a:rPr lang="nl-NL" dirty="0" err="1">
                <a:sym typeface="Symbol" pitchFamily="18" charset="2"/>
              </a:rPr>
              <a:t></a:t>
            </a:r>
            <a:r>
              <a:rPr lang="nl-NL" i="1" dirty="0" err="1">
                <a:sym typeface="Symbol" pitchFamily="18" charset="2"/>
              </a:rPr>
              <a:t>B</a:t>
            </a:r>
            <a:r>
              <a:rPr lang="nl-NL" i="1" dirty="0">
                <a:sym typeface="Symbol" pitchFamily="18" charset="2"/>
              </a:rPr>
              <a:t>  </a:t>
            </a:r>
            <a:r>
              <a:rPr lang="nl-NL" dirty="0">
                <a:sym typeface="Symbol" pitchFamily="18" charset="2"/>
              </a:rPr>
              <a:t>  </a:t>
            </a:r>
            <a:r>
              <a:rPr lang="nl-NL" i="1" dirty="0">
                <a:sym typeface="Symbol" pitchFamily="18" charset="2"/>
              </a:rPr>
              <a:t>f</a:t>
            </a:r>
            <a:r>
              <a:rPr lang="nl-NL" dirty="0">
                <a:sym typeface="Symbol" pitchFamily="18" charset="2"/>
              </a:rPr>
              <a:t>  </a:t>
            </a:r>
            <a:r>
              <a:rPr lang="nl-NL" i="1" dirty="0">
                <a:sym typeface="Symbol" pitchFamily="18" charset="2"/>
              </a:rPr>
              <a:t>B</a:t>
            </a:r>
            <a:endParaRPr lang="en-US" i="1" dirty="0"/>
          </a:p>
          <a:p>
            <a:pPr>
              <a:buFont typeface="Wingdings 2" pitchFamily="18" charset="2"/>
              <a:buNone/>
            </a:pPr>
            <a:br>
              <a:rPr lang="nl-NL" dirty="0">
                <a:sym typeface="Symbol" pitchFamily="18" charset="2"/>
              </a:rPr>
            </a:br>
            <a:endParaRPr lang="nl-NL" dirty="0">
              <a:sym typeface="Symbol" pitchFamily="18" charset="2"/>
            </a:endParaRPr>
          </a:p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B543B-614F-4D3B-886D-44CF6EA0281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Maximality</a:t>
            </a:r>
            <a:endParaRPr lang="en-US"/>
          </a:p>
        </p:txBody>
      </p:sp>
      <p:sp>
        <p:nvSpPr>
          <p:cNvPr id="14339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nl-NL"/>
              <a:t>Every observation </a:t>
            </a:r>
            <a:r>
              <a:rPr lang="nl-NL" i="1"/>
              <a:t>B</a:t>
            </a:r>
            <a:r>
              <a:rPr lang="nl-NL"/>
              <a:t> should be </a:t>
            </a:r>
            <a:r>
              <a:rPr lang="nl-NL" i="1"/>
              <a:t>maximal</a:t>
            </a:r>
            <a:r>
              <a:rPr lang="nl-NL"/>
              <a:t>  </a:t>
            </a:r>
            <a:r>
              <a:rPr lang="nl-NL">
                <a:sym typeface="Wingdings" pitchFamily="2" charset="2"/>
              </a:rPr>
              <a:t></a:t>
            </a:r>
            <a:br>
              <a:rPr lang="nl-NL"/>
            </a:br>
            <a:br>
              <a:rPr lang="nl-NL"/>
            </a:br>
            <a:endParaRPr lang="nl-NL">
              <a:sym typeface="Symbol" pitchFamily="18" charset="2"/>
            </a:endParaRPr>
          </a:p>
          <a:p>
            <a:endParaRPr lang="nl-NL">
              <a:sym typeface="Symbol" pitchFamily="18" charset="2"/>
            </a:endParaRPr>
          </a:p>
          <a:p>
            <a:r>
              <a:rPr lang="nl-NL">
                <a:sym typeface="Symbol" pitchFamily="18" charset="2"/>
              </a:rPr>
              <a:t>Ex.</a:t>
            </a:r>
          </a:p>
          <a:p>
            <a:endParaRPr lang="nl-NL">
              <a:sym typeface="Symbol" pitchFamily="18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427A0-E81F-4EF5-8A8D-DB3598E62B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529008" y="3236976"/>
            <a:ext cx="155121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sym typeface="Symbol"/>
              </a:rPr>
              <a:t> = 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2776073" y="4278957"/>
            <a:ext cx="262345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dirty="0"/>
              <a:t>{ 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 }</a:t>
            </a:r>
            <a:endParaRPr lang="en-US" sz="2000" dirty="0"/>
          </a:p>
        </p:txBody>
      </p:sp>
      <p:sp>
        <p:nvSpPr>
          <p:cNvPr id="7" name="Tekstvak 6"/>
          <p:cNvSpPr txBox="1"/>
          <p:nvPr/>
        </p:nvSpPr>
        <p:spPr>
          <a:xfrm>
            <a:off x="2781516" y="4872228"/>
            <a:ext cx="261801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dirty="0"/>
              <a:t>{ 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 }</a:t>
            </a:r>
            <a:endParaRPr lang="en-US" sz="2000" dirty="0"/>
          </a:p>
        </p:txBody>
      </p:sp>
      <p:sp>
        <p:nvSpPr>
          <p:cNvPr id="8" name="Tekstvak 7"/>
          <p:cNvSpPr txBox="1"/>
          <p:nvPr/>
        </p:nvSpPr>
        <p:spPr>
          <a:xfrm>
            <a:off x="2803288" y="5530814"/>
            <a:ext cx="257991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dirty="0"/>
              <a:t>{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 }</a:t>
            </a:r>
            <a:endParaRPr lang="en-US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2825059" y="6173071"/>
            <a:ext cx="211147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sz="2000" dirty="0"/>
              <a:t>{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 }</a:t>
            </a:r>
            <a:endParaRPr lang="en-US" sz="2000" dirty="0"/>
          </a:p>
        </p:txBody>
      </p:sp>
      <p:sp>
        <p:nvSpPr>
          <p:cNvPr id="10" name="Tekstvak 9"/>
          <p:cNvSpPr txBox="1"/>
          <p:nvPr/>
        </p:nvSpPr>
        <p:spPr>
          <a:xfrm>
            <a:off x="5704330" y="4251743"/>
            <a:ext cx="28956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dirty="0"/>
              <a:t>{ 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dirty="0">
                <a:sym typeface="Symbol"/>
              </a:rPr>
              <a:t>(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) }</a:t>
            </a:r>
            <a:endParaRPr lang="en-US" sz="2000" dirty="0"/>
          </a:p>
        </p:txBody>
      </p:sp>
      <p:sp>
        <p:nvSpPr>
          <p:cNvPr id="11" name="Tekstvak 10"/>
          <p:cNvSpPr txBox="1"/>
          <p:nvPr/>
        </p:nvSpPr>
        <p:spPr>
          <a:xfrm>
            <a:off x="5709772" y="4845014"/>
            <a:ext cx="292281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dirty="0"/>
              <a:t>{ 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dirty="0">
                <a:sym typeface="Symbol"/>
              </a:rPr>
              <a:t>(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) }</a:t>
            </a:r>
            <a:endParaRPr lang="en-US" sz="2000" dirty="0"/>
          </a:p>
        </p:txBody>
      </p:sp>
      <p:sp>
        <p:nvSpPr>
          <p:cNvPr id="12" name="Tekstvak 11"/>
          <p:cNvSpPr txBox="1"/>
          <p:nvPr/>
        </p:nvSpPr>
        <p:spPr>
          <a:xfrm>
            <a:off x="5731545" y="5503600"/>
            <a:ext cx="291737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dirty="0"/>
              <a:t>{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dirty="0">
                <a:sym typeface="Symbol"/>
              </a:rPr>
              <a:t>(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)}</a:t>
            </a:r>
            <a:endParaRPr lang="en-US" sz="2000" dirty="0"/>
          </a:p>
        </p:txBody>
      </p:sp>
      <p:sp>
        <p:nvSpPr>
          <p:cNvPr id="13" name="Tekstvak 12"/>
          <p:cNvSpPr txBox="1"/>
          <p:nvPr/>
        </p:nvSpPr>
        <p:spPr>
          <a:xfrm>
            <a:off x="5753316" y="6145857"/>
            <a:ext cx="246413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sz="2000" dirty="0"/>
              <a:t>{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p</a:t>
            </a:r>
            <a:r>
              <a:rPr lang="nl-NL" sz="2000" dirty="0"/>
              <a:t> , </a:t>
            </a:r>
            <a:r>
              <a:rPr lang="nl-NL" sz="2000" dirty="0">
                <a:sym typeface="Symbol"/>
              </a:rPr>
              <a:t></a:t>
            </a:r>
            <a:r>
              <a:rPr lang="nl-NL" sz="2000" i="1" dirty="0"/>
              <a:t>q </a:t>
            </a:r>
            <a:r>
              <a:rPr lang="nl-NL" sz="2000" dirty="0"/>
              <a:t>, </a:t>
            </a:r>
            <a:r>
              <a:rPr lang="nl-NL" sz="2000" dirty="0">
                <a:sym typeface="Symbol"/>
              </a:rPr>
              <a:t>(</a:t>
            </a:r>
            <a:r>
              <a:rPr lang="nl-NL" sz="2000" i="1" dirty="0"/>
              <a:t>p</a:t>
            </a:r>
            <a:r>
              <a:rPr lang="nl-NL" sz="2000" dirty="0"/>
              <a:t> U </a:t>
            </a:r>
            <a:r>
              <a:rPr lang="nl-NL" sz="2000" i="1" dirty="0"/>
              <a:t>q</a:t>
            </a:r>
            <a:r>
              <a:rPr lang="nl-NL" sz="2000" dirty="0"/>
              <a:t>) }</a:t>
            </a:r>
            <a:endParaRPr lang="en-US" sz="2000" dirty="0"/>
          </a:p>
        </p:txBody>
      </p:sp>
      <p:sp>
        <p:nvSpPr>
          <p:cNvPr id="15" name="Tekstvak 14"/>
          <p:cNvSpPr txBox="1"/>
          <p:nvPr/>
        </p:nvSpPr>
        <p:spPr>
          <a:xfrm>
            <a:off x="1028700" y="2171700"/>
            <a:ext cx="70038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For </a:t>
            </a:r>
            <a:r>
              <a:rPr lang="nl-NL" dirty="0" err="1"/>
              <a:t>every</a:t>
            </a:r>
            <a:r>
              <a:rPr lang="nl-NL" dirty="0"/>
              <a:t>  </a:t>
            </a:r>
            <a:r>
              <a:rPr lang="nl-NL" i="1" dirty="0"/>
              <a:t>f </a:t>
            </a:r>
            <a:r>
              <a:rPr lang="nl-NL" dirty="0">
                <a:sym typeface="Symbol"/>
              </a:rPr>
              <a:t> </a:t>
            </a:r>
            <a:r>
              <a:rPr lang="nl-NL" b="1" dirty="0" err="1">
                <a:sym typeface="Symbol"/>
              </a:rPr>
              <a:t>closure</a:t>
            </a:r>
            <a:r>
              <a:rPr lang="nl-NL" dirty="0">
                <a:sym typeface="Symbol"/>
              </a:rPr>
              <a:t>(),   </a:t>
            </a:r>
            <a:r>
              <a:rPr lang="nl-NL" dirty="0" err="1">
                <a:sym typeface="Symbol"/>
              </a:rPr>
              <a:t>either</a:t>
            </a:r>
            <a:r>
              <a:rPr lang="nl-NL" dirty="0">
                <a:sym typeface="Symbol"/>
              </a:rPr>
              <a:t>   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  </a:t>
            </a:r>
            <a:r>
              <a:rPr lang="nl-NL" dirty="0" err="1">
                <a:sym typeface="Symbol"/>
              </a:rPr>
              <a:t>or</a:t>
            </a:r>
            <a:r>
              <a:rPr lang="nl-NL" dirty="0">
                <a:sym typeface="Symbol"/>
              </a:rPr>
              <a:t>   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</a:t>
            </a:r>
            <a:r>
              <a:rPr lang="nl-NL" i="1" dirty="0">
                <a:sym typeface="Symbol"/>
              </a:rPr>
              <a:t>B</a:t>
            </a:r>
            <a:r>
              <a:rPr lang="nl-NL" dirty="0">
                <a:sym typeface="Symbol"/>
              </a:rPr>
              <a:t>.</a:t>
            </a:r>
            <a:endParaRPr lang="en-US" dirty="0"/>
          </a:p>
        </p:txBody>
      </p:sp>
      <p:sp>
        <p:nvSpPr>
          <p:cNvPr id="16" name="Tekstvak 5"/>
          <p:cNvSpPr txBox="1"/>
          <p:nvPr/>
        </p:nvSpPr>
        <p:spPr>
          <a:xfrm>
            <a:off x="3378709" y="3049671"/>
            <a:ext cx="4987263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b="1" dirty="0">
                <a:sym typeface="Symbol"/>
              </a:rPr>
              <a:t>closure</a:t>
            </a:r>
            <a:r>
              <a:rPr lang="nl-NL" dirty="0">
                <a:sym typeface="Symbol"/>
              </a:rPr>
              <a:t>()   =   { 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, 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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, </a:t>
            </a:r>
          </a:p>
          <a:p>
            <a:pPr>
              <a:defRPr/>
            </a:pPr>
            <a:r>
              <a:rPr lang="nl-NL" i="1" dirty="0">
                <a:sym typeface="Symbol"/>
              </a:rPr>
              <a:t>                             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 , </a:t>
            </a:r>
            <a:r>
              <a:rPr lang="nl-NL" dirty="0">
                <a:sym typeface="Symbol"/>
              </a:rPr>
              <a:t>(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</a:t>
            </a:r>
            <a:r>
              <a:rPr lang="nl-NL" b="1" dirty="0">
                <a:sym typeface="Symbol"/>
              </a:rPr>
              <a:t>U</a:t>
            </a:r>
            <a:r>
              <a:rPr lang="nl-NL" dirty="0">
                <a:sym typeface="Symbol"/>
              </a:rPr>
              <a:t> </a:t>
            </a:r>
            <a:r>
              <a:rPr lang="nl-NL" i="1" dirty="0">
                <a:sym typeface="Symbol"/>
              </a:rPr>
              <a:t>q</a:t>
            </a:r>
            <a:r>
              <a:rPr lang="nl-NL" dirty="0">
                <a:sym typeface="Symbol"/>
              </a:rPr>
              <a:t>) }</a:t>
            </a:r>
          </a:p>
        </p:txBody>
      </p:sp>
      <p:sp>
        <p:nvSpPr>
          <p:cNvPr id="14374" name="TextBox 16"/>
          <p:cNvSpPr txBox="1">
            <a:spLocks noChangeArrowheads="1"/>
          </p:cNvSpPr>
          <p:nvPr/>
        </p:nvSpPr>
        <p:spPr bwMode="auto">
          <a:xfrm>
            <a:off x="-50007" y="4514641"/>
            <a:ext cx="21574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i="1" dirty="0"/>
              <a:t>5 Observations (blue). Red ones may look like observations, but are inconsistent.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2047875" y="4059238"/>
            <a:ext cx="530225" cy="27987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nl-NL"/>
              <a:t>Constructing the automaton A</a:t>
            </a:r>
            <a:r>
              <a:rPr lang="nl-NL" baseline="-25000">
                <a:sym typeface="Symbol" pitchFamily="18" charset="2"/>
              </a:rPr>
              <a:t></a:t>
            </a:r>
            <a:endParaRPr lang="en-US" baseline="-25000"/>
          </a:p>
        </p:txBody>
      </p:sp>
      <p:sp>
        <p:nvSpPr>
          <p:cNvPr id="1536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500063" y="1306513"/>
            <a:ext cx="8358187" cy="4713287"/>
          </a:xfrm>
        </p:spPr>
        <p:txBody>
          <a:bodyPr/>
          <a:lstStyle/>
          <a:p>
            <a:r>
              <a:rPr lang="nl-NL" sz="2400" b="1" dirty="0" err="1"/>
              <a:t>States</a:t>
            </a:r>
            <a:r>
              <a:rPr lang="nl-NL" sz="2400" dirty="0"/>
              <a:t>:  </a:t>
            </a:r>
            <a:r>
              <a:rPr lang="nl-NL" sz="2400" dirty="0" err="1"/>
              <a:t>observations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</a:t>
            </a:r>
            <a:r>
              <a:rPr lang="nl-NL" sz="2400" b="1" dirty="0" err="1"/>
              <a:t>closures</a:t>
            </a:r>
            <a:r>
              <a:rPr lang="nl-NL" sz="2400" dirty="0"/>
              <a:t>(</a:t>
            </a:r>
            <a:r>
              <a:rPr lang="nl-NL" sz="2400" dirty="0">
                <a:sym typeface="Symbol" pitchFamily="18" charset="2"/>
              </a:rPr>
              <a:t>)</a:t>
            </a:r>
          </a:p>
          <a:p>
            <a:endParaRPr lang="nl-NL" sz="2400" dirty="0">
              <a:sym typeface="Symbol" pitchFamily="18" charset="2"/>
            </a:endParaRPr>
          </a:p>
          <a:p>
            <a:r>
              <a:rPr lang="nl-NL" sz="2400" b="1" dirty="0" err="1">
                <a:sym typeface="Symbol" pitchFamily="18" charset="2"/>
              </a:rPr>
              <a:t>Initial</a:t>
            </a:r>
            <a:r>
              <a:rPr lang="nl-NL" sz="2400" b="1" dirty="0">
                <a:sym typeface="Symbol" pitchFamily="18" charset="2"/>
              </a:rPr>
              <a:t> </a:t>
            </a:r>
            <a:r>
              <a:rPr lang="nl-NL" sz="2400" b="1" dirty="0" err="1">
                <a:sym typeface="Symbol" pitchFamily="18" charset="2"/>
              </a:rPr>
              <a:t>states</a:t>
            </a:r>
            <a:r>
              <a:rPr lang="nl-NL" sz="2400" dirty="0">
                <a:sym typeface="Symbol" pitchFamily="18" charset="2"/>
              </a:rPr>
              <a:t>: </a:t>
            </a:r>
            <a:r>
              <a:rPr lang="nl-NL" sz="2400" dirty="0" err="1">
                <a:sym typeface="Symbol" pitchFamily="18" charset="2"/>
              </a:rPr>
              <a:t>all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states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that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contain</a:t>
            </a:r>
            <a:r>
              <a:rPr lang="nl-NL" sz="2400" dirty="0">
                <a:sym typeface="Symbol" pitchFamily="18" charset="2"/>
              </a:rPr>
              <a:t> </a:t>
            </a:r>
          </a:p>
          <a:p>
            <a:endParaRPr lang="nl-NL" sz="2400" dirty="0">
              <a:sym typeface="Symbol" pitchFamily="18" charset="2"/>
            </a:endParaRPr>
          </a:p>
          <a:p>
            <a:r>
              <a:rPr lang="nl-NL" sz="2400" b="1" dirty="0" err="1">
                <a:sym typeface="Symbol" pitchFamily="18" charset="2"/>
              </a:rPr>
              <a:t>Arrows</a:t>
            </a:r>
            <a:r>
              <a:rPr lang="nl-NL" sz="2400" dirty="0">
                <a:sym typeface="Symbol" pitchFamily="18" charset="2"/>
              </a:rPr>
              <a:t>:  </a:t>
            </a:r>
            <a:r>
              <a:rPr lang="nl-NL" sz="2400" dirty="0" err="1">
                <a:sym typeface="Symbol" pitchFamily="18" charset="2"/>
              </a:rPr>
              <a:t>for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any</a:t>
            </a:r>
            <a:r>
              <a:rPr lang="nl-NL" sz="2400" dirty="0">
                <a:sym typeface="Symbol" pitchFamily="18" charset="2"/>
              </a:rPr>
              <a:t> pairs </a:t>
            </a:r>
            <a:r>
              <a:rPr lang="nl-NL" sz="2400" dirty="0" err="1">
                <a:sym typeface="Symbol" pitchFamily="18" charset="2"/>
              </a:rPr>
              <a:t>observations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i="1" dirty="0">
                <a:sym typeface="Symbol" pitchFamily="18" charset="2"/>
              </a:rPr>
              <a:t>B,C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add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this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arrow</a:t>
            </a:r>
            <a:r>
              <a:rPr lang="nl-NL" sz="2400" dirty="0">
                <a:sym typeface="Symbol" pitchFamily="18" charset="2"/>
              </a:rPr>
              <a:t>:</a:t>
            </a:r>
            <a:br>
              <a:rPr lang="nl-NL" sz="2400" dirty="0">
                <a:sym typeface="Symbol" pitchFamily="18" charset="2"/>
              </a:rPr>
            </a:br>
            <a:br>
              <a:rPr lang="nl-NL" sz="2400" dirty="0">
                <a:sym typeface="Symbol" pitchFamily="18" charset="2"/>
              </a:rPr>
            </a:br>
            <a:r>
              <a:rPr lang="nl-NL" sz="2400" dirty="0">
                <a:sym typeface="Symbol" pitchFamily="18" charset="2"/>
              </a:rPr>
              <a:t>      </a:t>
            </a:r>
            <a:r>
              <a:rPr lang="nl-NL" sz="2400" i="1" dirty="0">
                <a:sym typeface="Symbol" pitchFamily="18" charset="2"/>
              </a:rPr>
              <a:t>B  </a:t>
            </a:r>
            <a:r>
              <a:rPr lang="nl-NL" sz="2400" dirty="0">
                <a:sym typeface="Symbol" pitchFamily="18" charset="2"/>
              </a:rPr>
              <a:t></a:t>
            </a:r>
            <a:r>
              <a:rPr lang="nl-NL" sz="2400" i="1" dirty="0">
                <a:sym typeface="Symbol" pitchFamily="18" charset="2"/>
              </a:rPr>
              <a:t> V </a:t>
            </a:r>
            <a:r>
              <a:rPr lang="nl-NL" sz="2400" dirty="0">
                <a:sym typeface="Symbol" pitchFamily="18" charset="2"/>
              </a:rPr>
              <a:t></a:t>
            </a:r>
            <a:r>
              <a:rPr lang="nl-NL" sz="2400" i="1" dirty="0">
                <a:sym typeface="Symbol" pitchFamily="18" charset="2"/>
              </a:rPr>
              <a:t>  C</a:t>
            </a:r>
            <a:endParaRPr lang="nl-NL" sz="2400" dirty="0">
              <a:sym typeface="Symbol" pitchFamily="18" charset="2"/>
            </a:endParaRPr>
          </a:p>
          <a:p>
            <a:pPr lvl="1"/>
            <a:r>
              <a:rPr lang="nl-NL" sz="2200" i="1" dirty="0">
                <a:sym typeface="Symbol" pitchFamily="18" charset="2"/>
              </a:rPr>
              <a:t>V = </a:t>
            </a:r>
            <a:r>
              <a:rPr lang="nl-NL" sz="2200" dirty="0" err="1">
                <a:sym typeface="Symbol" pitchFamily="18" charset="2"/>
              </a:rPr>
              <a:t>the</a:t>
            </a:r>
            <a:r>
              <a:rPr lang="nl-NL" sz="2200" dirty="0">
                <a:sym typeface="Symbol" pitchFamily="18" charset="2"/>
              </a:rPr>
              <a:t> set of </a:t>
            </a:r>
            <a:r>
              <a:rPr lang="nl-NL" sz="2200" dirty="0" err="1">
                <a:sym typeface="Symbol" pitchFamily="18" charset="2"/>
              </a:rPr>
              <a:t>postive</a:t>
            </a:r>
            <a:r>
              <a:rPr lang="nl-NL" sz="2200" dirty="0">
                <a:sym typeface="Symbol" pitchFamily="18" charset="2"/>
              </a:rPr>
              <a:t> (</a:t>
            </a:r>
            <a:r>
              <a:rPr lang="nl-NL" sz="2200" dirty="0" err="1">
                <a:sym typeface="Symbol" pitchFamily="18" charset="2"/>
              </a:rPr>
              <a:t>not</a:t>
            </a:r>
            <a:r>
              <a:rPr lang="nl-NL" sz="2200" dirty="0">
                <a:sym typeface="Symbol" pitchFamily="18" charset="2"/>
              </a:rPr>
              <a:t> in </a:t>
            </a:r>
            <a:r>
              <a:rPr lang="nl-NL" sz="2200" dirty="0" err="1">
                <a:sym typeface="Symbol" pitchFamily="18" charset="2"/>
              </a:rPr>
              <a:t>negation</a:t>
            </a:r>
            <a:r>
              <a:rPr lang="nl-NL" sz="2200" dirty="0">
                <a:sym typeface="Symbol" pitchFamily="18" charset="2"/>
              </a:rPr>
              <a:t>) </a:t>
            </a:r>
            <a:r>
              <a:rPr lang="nl-NL" sz="2200" dirty="0" err="1">
                <a:sym typeface="Symbol" pitchFamily="18" charset="2"/>
              </a:rPr>
              <a:t>propositions</a:t>
            </a:r>
            <a:r>
              <a:rPr lang="nl-NL" sz="2200" dirty="0">
                <a:sym typeface="Symbol" pitchFamily="18" charset="2"/>
              </a:rPr>
              <a:t> in </a:t>
            </a:r>
            <a:r>
              <a:rPr lang="nl-NL" sz="2200" i="1" dirty="0">
                <a:sym typeface="Symbol" pitchFamily="18" charset="2"/>
              </a:rPr>
              <a:t>B</a:t>
            </a:r>
            <a:r>
              <a:rPr lang="nl-NL" sz="2200" dirty="0">
                <a:sym typeface="Symbol" pitchFamily="18" charset="2"/>
              </a:rPr>
              <a:t>.</a:t>
            </a:r>
          </a:p>
          <a:p>
            <a:pPr lvl="1"/>
            <a:r>
              <a:rPr lang="nl-NL" sz="2200" dirty="0" err="1">
                <a:sym typeface="Symbol" pitchFamily="18" charset="2"/>
              </a:rPr>
              <a:t>If</a:t>
            </a:r>
            <a:r>
              <a:rPr lang="nl-NL" sz="2200" dirty="0">
                <a:sym typeface="Symbol" pitchFamily="18" charset="2"/>
              </a:rPr>
              <a:t> </a:t>
            </a:r>
            <a:r>
              <a:rPr lang="nl-NL" sz="2200" dirty="0" err="1">
                <a:sym typeface="Symbol" pitchFamily="18" charset="2"/>
              </a:rPr>
              <a:t>this</a:t>
            </a:r>
            <a:r>
              <a:rPr lang="nl-NL" sz="2200" dirty="0">
                <a:sym typeface="Symbol" pitchFamily="18" charset="2"/>
              </a:rPr>
              <a:t> </a:t>
            </a:r>
            <a:r>
              <a:rPr lang="nl-NL" sz="2200" dirty="0" err="1">
                <a:sym typeface="Symbol" pitchFamily="18" charset="2"/>
              </a:rPr>
              <a:t>arrow</a:t>
            </a:r>
            <a:r>
              <a:rPr lang="nl-NL" sz="2200" dirty="0">
                <a:sym typeface="Symbol" pitchFamily="18" charset="2"/>
              </a:rPr>
              <a:t> is ‘consistent’</a:t>
            </a:r>
          </a:p>
          <a:p>
            <a:endParaRPr lang="nl-NL" sz="2400" dirty="0">
              <a:sym typeface="Symbol" pitchFamily="18" charset="2"/>
            </a:endParaRPr>
          </a:p>
          <a:p>
            <a:r>
              <a:rPr lang="nl-NL" sz="2400" b="1" dirty="0" err="1">
                <a:sym typeface="Symbol" pitchFamily="18" charset="2"/>
              </a:rPr>
              <a:t>Acceptance</a:t>
            </a:r>
            <a:r>
              <a:rPr lang="nl-NL" sz="2400" dirty="0">
                <a:sym typeface="Symbol" pitchFamily="18" charset="2"/>
              </a:rPr>
              <a:t> </a:t>
            </a:r>
            <a:r>
              <a:rPr lang="nl-NL" sz="2400" dirty="0" err="1">
                <a:sym typeface="Symbol" pitchFamily="18" charset="2"/>
              </a:rPr>
              <a:t>states</a:t>
            </a:r>
            <a:r>
              <a:rPr lang="nl-NL" sz="2400" dirty="0">
                <a:sym typeface="Symbol" pitchFamily="18" charset="2"/>
              </a:rPr>
              <a:t>?</a:t>
            </a:r>
          </a:p>
          <a:p>
            <a:endParaRPr lang="en-US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CE06C-70F3-471C-BDBB-90BDC1B848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PVadmin_0910</Template>
  <TotalTime>8213</TotalTime>
  <Words>1387</Words>
  <Application>Microsoft Macintosh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 2</vt:lpstr>
      <vt:lpstr>Vermogen</vt:lpstr>
      <vt:lpstr>Converting LTL to Buchi</vt:lpstr>
      <vt:lpstr>Converting LTL to Buchi</vt:lpstr>
      <vt:lpstr>Restricting to X/U</vt:lpstr>
      <vt:lpstr>Idea..</vt:lpstr>
      <vt:lpstr>Closure</vt:lpstr>
      <vt:lpstr>Observation</vt:lpstr>
      <vt:lpstr>Consistency of the B’s</vt:lpstr>
      <vt:lpstr>Maximality</vt:lpstr>
      <vt:lpstr>Constructing the automaton A</vt:lpstr>
      <vt:lpstr>The arrows</vt:lpstr>
      <vt:lpstr>The arrows</vt:lpstr>
      <vt:lpstr>PowerPoint Presentation</vt:lpstr>
      <vt:lpstr>Enforcing eventuality</vt:lpstr>
      <vt:lpstr>PowerPoint Presentation</vt:lpstr>
      <vt:lpstr>From GNBA to NBA</vt:lpstr>
      <vt:lpstr>Can we make it deterministic?</vt:lpstr>
      <vt:lpstr>How big are they?</vt:lpstr>
    </vt:vector>
  </TitlesOfParts>
  <Company>Universiteit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Program Verification</dc:title>
  <dc:creator>wish</dc:creator>
  <cp:lastModifiedBy>Prasetya, S.W.B. (Wishnu)</cp:lastModifiedBy>
  <cp:revision>495</cp:revision>
  <dcterms:created xsi:type="dcterms:W3CDTF">2002-05-10T11:36:29Z</dcterms:created>
  <dcterms:modified xsi:type="dcterms:W3CDTF">2024-10-01T21:21:41Z</dcterms:modified>
</cp:coreProperties>
</file>