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4" r:id="rId1"/>
  </p:sldMasterIdLst>
  <p:notesMasterIdLst>
    <p:notesMasterId r:id="rId26"/>
  </p:notesMasterIdLst>
  <p:handoutMasterIdLst>
    <p:handoutMasterId r:id="rId27"/>
  </p:handoutMasterIdLst>
  <p:sldIdLst>
    <p:sldId id="302" r:id="rId2"/>
    <p:sldId id="316" r:id="rId3"/>
    <p:sldId id="308" r:id="rId4"/>
    <p:sldId id="309" r:id="rId5"/>
    <p:sldId id="303" r:id="rId6"/>
    <p:sldId id="304" r:id="rId7"/>
    <p:sldId id="305" r:id="rId8"/>
    <p:sldId id="306" r:id="rId9"/>
    <p:sldId id="307" r:id="rId10"/>
    <p:sldId id="310" r:id="rId11"/>
    <p:sldId id="311" r:id="rId12"/>
    <p:sldId id="312" r:id="rId13"/>
    <p:sldId id="313" r:id="rId14"/>
    <p:sldId id="314" r:id="rId15"/>
    <p:sldId id="315" r:id="rId16"/>
    <p:sldId id="325" r:id="rId17"/>
    <p:sldId id="317" r:id="rId18"/>
    <p:sldId id="318" r:id="rId19"/>
    <p:sldId id="320" r:id="rId20"/>
    <p:sldId id="319" r:id="rId21"/>
    <p:sldId id="321" r:id="rId22"/>
    <p:sldId id="323" r:id="rId23"/>
    <p:sldId id="324" r:id="rId24"/>
    <p:sldId id="32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shnu" initials="w" lastIdx="1" clrIdx="0"/>
  <p:cmAuthor id="1" name="wishnu" initials="u" lastIdx="4" clrIdx="1"/>
  <p:cmAuthor id="2" name="underdarkprime" initials="u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7C80"/>
    <a:srgbClr val="0000FF"/>
    <a:srgbClr val="00FFFF"/>
    <a:srgbClr val="740000"/>
    <a:srgbClr val="FFFF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13"/>
    <p:restoredTop sz="85516" autoAdjust="0"/>
  </p:normalViewPr>
  <p:slideViewPr>
    <p:cSldViewPr snapToGrid="0">
      <p:cViewPr>
        <p:scale>
          <a:sx n="120" d="100"/>
          <a:sy n="120" d="100"/>
        </p:scale>
        <p:origin x="336" y="-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136"/>
    </p:cViewPr>
  </p:sorterViewPr>
  <p:notesViewPr>
    <p:cSldViewPr snapToGrid="0">
      <p:cViewPr varScale="1">
        <p:scale>
          <a:sx n="83" d="100"/>
          <a:sy n="83" d="100"/>
        </p:scale>
        <p:origin x="-204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6ECA777-5D92-4C71-BBBC-929AAD46A9DA}" type="datetimeFigureOut">
              <a:rPr lang="en-US"/>
              <a:pPr>
                <a:defRPr/>
              </a:pPr>
              <a:t>10/22/24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885A2965-3344-491C-B19D-721A1CAE9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2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A987913-0F2C-424D-8BF1-193910EA9E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4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Tijdelijke aanduiding voor notiti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nl-NL" dirty="0"/>
          </a:p>
        </p:txBody>
      </p:sp>
      <p:sp>
        <p:nvSpPr>
          <p:cNvPr id="77828" name="Tijdelijke aanduiding voor dianumm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CF684-DEB6-4A1B-AC63-4D941A9235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87913-0F2C-424D-8BF1-193910EA9E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87913-0F2C-424D-8BF1-193910EA9E3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87913-0F2C-424D-8BF1-193910EA9E3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6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87913-0F2C-424D-8BF1-193910EA9E3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987913-0F2C-424D-8BF1-193910EA9E3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7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hthoek 14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het opmaakprofiel van de modelondertitel te bewerken</a:t>
            </a:r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11" name="Tijdelijke aanduiding voor datum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2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3" name="Tijdelijke aanduiding voor dianumm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2EDF4D3-6773-40AE-86F4-FFECAC5A5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B5863-3B74-4ECA-AF39-1550A9B1F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5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FABF1-2479-4D05-819F-074DE762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1071563"/>
            <a:ext cx="571500" cy="357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0034" y="274638"/>
            <a:ext cx="8358246" cy="796908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500034" y="1447800"/>
            <a:ext cx="8358246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021F5-617A-4386-B224-EDC4A8F1A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Afgeronde rechthoek 10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1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2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hthoek 14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9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10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F423-235F-4FD8-90D3-4AC103975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6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DB06B-448C-4468-BA6A-FBDA65904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48FA4-6726-4A4F-9B9A-8AF0AC6E7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4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B26D1-C0C0-422C-94F4-A11F546AC0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Tijdelijke aanduiding voor dianumm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6A5C9-CD61-469B-9012-32298A16DD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Afgeronde rechthoek 10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8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C0175-1A49-4F94-A376-C10786AFA4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9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hthoek 10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hthoek 11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l-NL" noProof="0"/>
              <a:t>Klik op het pictogram als u een afbeelding wilt toevoegen</a:t>
            </a:r>
            <a:endParaRPr lang="en-US" noProof="0" dirty="0"/>
          </a:p>
        </p:txBody>
      </p:sp>
      <p:sp>
        <p:nvSpPr>
          <p:cNvPr id="8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9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0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FA54-49ED-4316-A703-B6A53634F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Afgeronde rechthoek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8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1029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8-11-2009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B7B3BD64-C00E-46CB-8631-BB77724B76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9" r:id="rId1"/>
    <p:sldLayoutId id="2147484300" r:id="rId2"/>
    <p:sldLayoutId id="2147484301" r:id="rId3"/>
    <p:sldLayoutId id="2147484293" r:id="rId4"/>
    <p:sldLayoutId id="2147484294" r:id="rId5"/>
    <p:sldLayoutId id="2147484295" r:id="rId6"/>
    <p:sldLayoutId id="2147484296" r:id="rId7"/>
    <p:sldLayoutId id="2147484302" r:id="rId8"/>
    <p:sldLayoutId id="2147484303" r:id="rId9"/>
    <p:sldLayoutId id="2147484297" r:id="rId10"/>
    <p:sldLayoutId id="21474842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C0E5AF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FEB80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ishnu@cs.uu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4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en-US" dirty="0"/>
              <a:t>Probabilistic</a:t>
            </a:r>
            <a:r>
              <a:rPr dirty="0"/>
              <a:t> Model Checking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0888" y="3917950"/>
            <a:ext cx="6400800" cy="2139950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en-US" sz="2400"/>
              <a:t>Wishnu Prasetya	</a:t>
            </a:r>
            <a:r>
              <a:rPr lang="en-US" sz="1800"/>
              <a:t>	</a:t>
            </a:r>
          </a:p>
          <a:p>
            <a:pPr algn="l" eaLnBrk="1" hangingPunct="1">
              <a:lnSpc>
                <a:spcPct val="80000"/>
              </a:lnSpc>
            </a:pPr>
            <a:endParaRPr lang="en-US" sz="180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endParaRPr lang="en-US" sz="180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endParaRPr lang="en-US" sz="1800">
              <a:hlinkClick r:id="rId3"/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600">
                <a:hlinkClick r:id="rId3"/>
              </a:rPr>
              <a:t>wishnu@cs.uu.nl</a:t>
            </a:r>
            <a:endParaRPr lang="en-US" sz="1600"/>
          </a:p>
          <a:p>
            <a:pPr algn="l" eaLnBrk="1" hangingPunct="1">
              <a:lnSpc>
                <a:spcPct val="80000"/>
              </a:lnSpc>
            </a:pPr>
            <a:r>
              <a:rPr lang="en-US" sz="1600">
                <a:solidFill>
                  <a:schemeClr val="accent2"/>
                </a:solidFill>
              </a:rPr>
              <a:t>www.cs.uu.nl/docs/vakken/pv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A54B-F46F-230C-43A4-77E74FDF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Probability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B3A9-A215-F501-FCE9-CAF2E4C158E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L" sz="2000" u="sng" dirty="0">
                <a:highlight>
                  <a:srgbClr val="FFFF00"/>
                </a:highlight>
              </a:rPr>
              <a:t>Prob</a:t>
            </a:r>
            <a:r>
              <a:rPr lang="en-NL" sz="2000" dirty="0"/>
              <a:t>(𝜑)   (notice the underscore) is a probility vector e.g. w =</a:t>
            </a: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r>
              <a:rPr lang="en-NL" sz="2000" dirty="0"/>
              <a:t>such that the i-th element tells us what the probability that the system would behave as 𝜑 if executed in state s</a:t>
            </a:r>
            <a:r>
              <a:rPr lang="en-NL" sz="2000" baseline="-25000" dirty="0"/>
              <a:t>i</a:t>
            </a:r>
            <a:r>
              <a:rPr lang="en-NL" sz="2000" dirty="0"/>
              <a:t>.</a:t>
            </a:r>
          </a:p>
          <a:p>
            <a:endParaRPr lang="en-NL" sz="2000" dirty="0"/>
          </a:p>
          <a:p>
            <a:r>
              <a:rPr lang="en-NL" sz="2000" dirty="0"/>
              <a:t>Example: the above w (blue) happens to be equal to </a:t>
            </a:r>
            <a:r>
              <a:rPr lang="en-NL" sz="2000" u="sng" dirty="0"/>
              <a:t>Prob</a:t>
            </a:r>
            <a:r>
              <a:rPr lang="en-NL" sz="2000" dirty="0"/>
              <a:t>(</a:t>
            </a:r>
            <a:r>
              <a:rPr lang="en-NL" sz="2000" b="1" dirty="0"/>
              <a:t>X</a:t>
            </a:r>
            <a:r>
              <a:rPr lang="en-NL" sz="2000" dirty="0"/>
              <a:t>(try ∨ fail)).</a:t>
            </a:r>
          </a:p>
          <a:p>
            <a:endParaRPr lang="en-NL" sz="2000" dirty="0"/>
          </a:p>
          <a:p>
            <a:r>
              <a:rPr lang="en-NL" sz="2000" dirty="0"/>
              <a:t>This notation </a:t>
            </a:r>
            <a:r>
              <a:rPr lang="en-NL" sz="2000" u="sng" dirty="0">
                <a:highlight>
                  <a:srgbClr val="FFFF00"/>
                </a:highlight>
              </a:rPr>
              <a:t>Prob</a:t>
            </a:r>
            <a:r>
              <a:rPr lang="en-NL" sz="2000" dirty="0"/>
              <a:t> will be used later when we discuss model checking of probabilistic-CTL.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41D29-10F1-09D1-2609-0D4FF5AF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FB5555-3CE0-A6B4-95DC-38C032BD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138841"/>
              </p:ext>
            </p:extLst>
          </p:nvPr>
        </p:nvGraphicFramePr>
        <p:xfrm>
          <a:off x="1551003" y="2046585"/>
          <a:ext cx="5284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87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ED7-D6B7-533C-52B1-B7677714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The construction of P’ for bounded 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3B64-995A-006F-0CA4-2BD2013249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0034" y="3765754"/>
            <a:ext cx="8358246" cy="2254045"/>
          </a:xfrm>
        </p:spPr>
        <p:txBody>
          <a:bodyPr/>
          <a:lstStyle/>
          <a:p>
            <a:r>
              <a:rPr lang="en-NL" sz="2000" dirty="0"/>
              <a:t>Consider as an example to check whether the DTMC satisfies P</a:t>
            </a:r>
            <a:r>
              <a:rPr lang="en-NL" sz="2000" baseline="-25000" dirty="0"/>
              <a:t>&gt;0.99</a:t>
            </a:r>
            <a:r>
              <a:rPr lang="en-NL" sz="2000" dirty="0"/>
              <a:t>[ try ∨ ¬fail  </a:t>
            </a:r>
            <a:r>
              <a:rPr lang="en-NL" sz="2000" b="1" dirty="0"/>
              <a:t>U</a:t>
            </a:r>
            <a:r>
              <a:rPr lang="en-NL" sz="2000" baseline="30000" dirty="0"/>
              <a:t>≤2</a:t>
            </a:r>
            <a:r>
              <a:rPr lang="en-NL" sz="2000" dirty="0"/>
              <a:t>  succ].</a:t>
            </a:r>
          </a:p>
          <a:p>
            <a:pPr marL="661988" lvl="1" indent="-342900">
              <a:buFont typeface="+mj-lt"/>
              <a:buAutoNum type="arabicPeriod"/>
            </a:pPr>
            <a:r>
              <a:rPr lang="en-NL" sz="1800" dirty="0"/>
              <a:t>Calculate first the probability vector </a:t>
            </a:r>
            <a:r>
              <a:rPr lang="en-NL" sz="1800" u="sng" dirty="0">
                <a:highlight>
                  <a:srgbClr val="FFFF00"/>
                </a:highlight>
              </a:rPr>
              <a:t>Prob</a:t>
            </a:r>
            <a:r>
              <a:rPr lang="en-NL" sz="1800" dirty="0"/>
              <a:t>[ try ∨ ¬fail  </a:t>
            </a:r>
            <a:r>
              <a:rPr lang="en-NL" sz="1800" b="1" dirty="0"/>
              <a:t>U</a:t>
            </a:r>
            <a:r>
              <a:rPr lang="en-NL" sz="1800" baseline="30000" dirty="0"/>
              <a:t>≤2</a:t>
            </a:r>
            <a:r>
              <a:rPr lang="en-NL" sz="1800" dirty="0"/>
              <a:t>  succ].</a:t>
            </a:r>
          </a:p>
          <a:p>
            <a:pPr marL="661988" lvl="1" indent="-342900">
              <a:buFont typeface="+mj-lt"/>
              <a:buAutoNum type="arabicPeriod"/>
            </a:pPr>
            <a:r>
              <a:rPr lang="en-NL" sz="1800" dirty="0"/>
              <a:t>From there you can calculate the set </a:t>
            </a:r>
            <a:r>
              <a:rPr lang="en-NL" sz="1800" dirty="0">
                <a:highlight>
                  <a:srgbClr val="00FFFF"/>
                </a:highlight>
              </a:rPr>
              <a:t>Sat</a:t>
            </a:r>
            <a:r>
              <a:rPr lang="en-NL" sz="1800" dirty="0"/>
              <a:t>(P</a:t>
            </a:r>
            <a:r>
              <a:rPr lang="en-NL" sz="1800" baseline="-25000" dirty="0"/>
              <a:t>&gt;0.99</a:t>
            </a:r>
            <a:r>
              <a:rPr lang="en-NL" sz="1800" dirty="0"/>
              <a:t>[ try ∨ ¬fail  </a:t>
            </a:r>
            <a:r>
              <a:rPr lang="en-NL" sz="1800" b="1" dirty="0"/>
              <a:t>U</a:t>
            </a:r>
            <a:r>
              <a:rPr lang="en-NL" sz="1800" baseline="30000" dirty="0"/>
              <a:t>≤2</a:t>
            </a:r>
            <a:r>
              <a:rPr lang="en-NL" sz="1800" dirty="0"/>
              <a:t>  succ]).</a:t>
            </a:r>
          </a:p>
          <a:p>
            <a:pPr marL="661988" lvl="1" indent="-342900">
              <a:buFont typeface="+mj-lt"/>
              <a:buAutoNum type="arabicPeriod"/>
            </a:pPr>
            <a:r>
              <a:rPr lang="en-NL" sz="1800" b="1" dirty="0"/>
              <a:t>If the initial state s</a:t>
            </a:r>
            <a:r>
              <a:rPr lang="en-NL" sz="1800" b="1" baseline="-25000" dirty="0"/>
              <a:t>0</a:t>
            </a:r>
            <a:r>
              <a:rPr lang="en-NL" sz="1800" b="1" dirty="0"/>
              <a:t> is in</a:t>
            </a:r>
            <a:r>
              <a:rPr lang="en-NL" sz="1800" dirty="0"/>
              <a:t> the blue Sat-set then the property P</a:t>
            </a:r>
            <a:r>
              <a:rPr lang="en-NL" sz="1800" baseline="-25000" dirty="0"/>
              <a:t>&gt;0.99</a:t>
            </a:r>
            <a:r>
              <a:rPr lang="en-NL" sz="1800" dirty="0"/>
              <a:t>[ try ∨ ¬fail  </a:t>
            </a:r>
            <a:r>
              <a:rPr lang="en-NL" sz="1800" b="1" dirty="0"/>
              <a:t>U</a:t>
            </a:r>
            <a:r>
              <a:rPr lang="en-NL" sz="1800" baseline="30000" dirty="0"/>
              <a:t>≤2</a:t>
            </a:r>
            <a:r>
              <a:rPr lang="en-NL" sz="1800" dirty="0"/>
              <a:t>  succ  holds on the DTMC.</a:t>
            </a:r>
          </a:p>
          <a:p>
            <a:pPr marL="661988" lvl="1" indent="-342900">
              <a:buFont typeface="+mj-lt"/>
              <a:buAutoNum type="arabicPeriod"/>
            </a:pP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0AC1F-4BBC-703A-AAB7-D5518B4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864FF137-9801-0A53-79C4-96A5400D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11" y="1462265"/>
            <a:ext cx="2859368" cy="1850179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5337CE6-70DF-1E34-7C5F-BED2516E5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4736"/>
              </p:ext>
            </p:extLst>
          </p:nvPr>
        </p:nvGraphicFramePr>
        <p:xfrm>
          <a:off x="4679157" y="1742190"/>
          <a:ext cx="21139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DC2A0D-C91E-7275-0C79-84448E1314E9}"/>
              </a:ext>
            </a:extLst>
          </p:cNvPr>
          <p:cNvSpPr txBox="1"/>
          <p:nvPr/>
        </p:nvSpPr>
        <p:spPr>
          <a:xfrm>
            <a:off x="4679157" y="2905780"/>
            <a:ext cx="285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The probability matric P of the DTMC on the left.</a:t>
            </a:r>
          </a:p>
        </p:txBody>
      </p:sp>
    </p:spTree>
    <p:extLst>
      <p:ext uri="{BB962C8B-B14F-4D97-AF65-F5344CB8AC3E}">
        <p14:creationId xmlns:p14="http://schemas.microsoft.com/office/powerpoint/2010/main" val="42210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ED7-D6B7-533C-52B1-B7677714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The construction of P’ for bounded 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3B64-995A-006F-0CA4-2BD2013249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0034" y="3765754"/>
            <a:ext cx="8358246" cy="2254045"/>
          </a:xfrm>
        </p:spPr>
        <p:txBody>
          <a:bodyPr/>
          <a:lstStyle/>
          <a:p>
            <a:r>
              <a:rPr lang="en-NL" sz="2000" dirty="0"/>
              <a:t>To calculate the probability vector </a:t>
            </a:r>
            <a:r>
              <a:rPr lang="en-NL" sz="2000" u="sng" dirty="0">
                <a:highlight>
                  <a:srgbClr val="FFFF00"/>
                </a:highlight>
              </a:rPr>
              <a:t>Prob</a:t>
            </a:r>
            <a:r>
              <a:rPr lang="en-NL" sz="2000" dirty="0"/>
              <a:t>[ </a:t>
            </a:r>
            <a:r>
              <a:rPr lang="en-NL" sz="2000" dirty="0">
                <a:highlight>
                  <a:srgbClr val="00FF00"/>
                </a:highlight>
              </a:rPr>
              <a:t>try ∨ ¬fail  </a:t>
            </a:r>
            <a:r>
              <a:rPr lang="en-NL" sz="2000" b="1" dirty="0">
                <a:highlight>
                  <a:srgbClr val="00FF00"/>
                </a:highlight>
              </a:rPr>
              <a:t>U</a:t>
            </a:r>
            <a:r>
              <a:rPr lang="en-NL" sz="2000" baseline="30000" dirty="0">
                <a:highlight>
                  <a:srgbClr val="00FF00"/>
                </a:highlight>
              </a:rPr>
              <a:t>≤2</a:t>
            </a:r>
            <a:r>
              <a:rPr lang="en-NL" sz="2000" dirty="0">
                <a:highlight>
                  <a:srgbClr val="00FF00"/>
                </a:highlight>
              </a:rPr>
              <a:t>  succ</a:t>
            </a:r>
            <a:r>
              <a:rPr lang="en-NL" sz="2000" dirty="0"/>
              <a:t>], we would like to use the matrix P above, however it will also ”contain” transitions that cause you to break the green-property. So the idea is to use a “modified” matrix P’.</a:t>
            </a:r>
          </a:p>
          <a:p>
            <a:r>
              <a:rPr lang="en-NL" sz="1800" dirty="0"/>
              <a:t>We pre-calculate first the S</a:t>
            </a:r>
            <a:r>
              <a:rPr lang="en-NL" sz="1800" baseline="30000" dirty="0"/>
              <a:t>yes</a:t>
            </a:r>
            <a:r>
              <a:rPr lang="en-NL" sz="1800" dirty="0"/>
              <a:t> = Sat(succ) = {s3}. On all states in S</a:t>
            </a:r>
            <a:r>
              <a:rPr lang="en-NL" sz="1800" baseline="30000" dirty="0"/>
              <a:t>yes</a:t>
            </a:r>
            <a:r>
              <a:rPr lang="en-NL" sz="1800" dirty="0"/>
              <a:t>, you have the green property immediately (in 0 step).</a:t>
            </a:r>
          </a:p>
          <a:p>
            <a:r>
              <a:rPr lang="en-NL" sz="1800" dirty="0"/>
              <a:t>We pre-calculate S</a:t>
            </a:r>
            <a:r>
              <a:rPr lang="en-GB" sz="1800" baseline="30000" dirty="0"/>
              <a:t>n</a:t>
            </a:r>
            <a:r>
              <a:rPr lang="en-NL" sz="1800" baseline="30000" dirty="0"/>
              <a:t>o</a:t>
            </a:r>
            <a:r>
              <a:rPr lang="en-NL" sz="1800" dirty="0"/>
              <a:t>, we take S</a:t>
            </a:r>
            <a:r>
              <a:rPr lang="en-NL" sz="1800" baseline="30000" dirty="0"/>
              <a:t>no</a:t>
            </a:r>
            <a:r>
              <a:rPr lang="en-NL" sz="1800" dirty="0"/>
              <a:t> = Sat(</a:t>
            </a:r>
            <a:r>
              <a:rPr lang="en-NL" sz="1800" dirty="0">
                <a:highlight>
                  <a:srgbClr val="00FFFF"/>
                </a:highlight>
              </a:rPr>
              <a:t>¬</a:t>
            </a:r>
            <a:r>
              <a:rPr lang="en-NL" sz="1800" dirty="0"/>
              <a:t> (try ∨ ¬fail) </a:t>
            </a:r>
            <a:r>
              <a:rPr lang="en-NL" sz="1800" dirty="0">
                <a:highlight>
                  <a:srgbClr val="FFFF00"/>
                </a:highlight>
              </a:rPr>
              <a:t>∧</a:t>
            </a:r>
            <a:r>
              <a:rPr lang="en-NL" sz="1800" dirty="0"/>
              <a:t>  </a:t>
            </a:r>
            <a:r>
              <a:rPr lang="en-NL" sz="1800" dirty="0">
                <a:highlight>
                  <a:srgbClr val="00FFFF"/>
                </a:highlight>
              </a:rPr>
              <a:t>¬</a:t>
            </a:r>
            <a:r>
              <a:rPr lang="en-NL" sz="1800" dirty="0"/>
              <a:t> succ) = { s2 }. Executions starting from S</a:t>
            </a:r>
            <a:r>
              <a:rPr lang="en-NL" sz="1800" baseline="30000" dirty="0"/>
              <a:t>no</a:t>
            </a:r>
            <a:r>
              <a:rPr lang="en-NL" sz="1800" dirty="0"/>
              <a:t> won’t satisfy your green-property above,</a:t>
            </a:r>
          </a:p>
          <a:p>
            <a:pPr marL="661988" lvl="1" indent="-342900">
              <a:buFont typeface="+mj-lt"/>
              <a:buAutoNum type="arabicPeriod"/>
            </a:pPr>
            <a:endParaRPr lang="en-N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0AC1F-4BBC-703A-AAB7-D5518B4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864FF137-9801-0A53-79C4-96A5400D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11" y="1462265"/>
            <a:ext cx="2859368" cy="1850179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5337CE6-70DF-1E34-7C5F-BED2516E50FD}"/>
              </a:ext>
            </a:extLst>
          </p:cNvPr>
          <p:cNvGraphicFramePr>
            <a:graphicFrameLocks noGrp="1"/>
          </p:cNvGraphicFramePr>
          <p:nvPr/>
        </p:nvGraphicFramePr>
        <p:xfrm>
          <a:off x="4679157" y="1742190"/>
          <a:ext cx="21139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DC2A0D-C91E-7275-0C79-84448E1314E9}"/>
              </a:ext>
            </a:extLst>
          </p:cNvPr>
          <p:cNvSpPr txBox="1"/>
          <p:nvPr/>
        </p:nvSpPr>
        <p:spPr>
          <a:xfrm>
            <a:off x="4679157" y="2905780"/>
            <a:ext cx="285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/>
              <a:t>The probability matric P of the DTMC on the left.</a:t>
            </a:r>
          </a:p>
        </p:txBody>
      </p:sp>
    </p:spTree>
    <p:extLst>
      <p:ext uri="{BB962C8B-B14F-4D97-AF65-F5344CB8AC3E}">
        <p14:creationId xmlns:p14="http://schemas.microsoft.com/office/powerpoint/2010/main" val="261969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ED7-D6B7-533C-52B1-B7677714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The construction of P’ for bounded 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3B64-995A-006F-0CA4-2BD2013249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0200" y="4284188"/>
            <a:ext cx="4801232" cy="1447799"/>
          </a:xfrm>
        </p:spPr>
        <p:txBody>
          <a:bodyPr/>
          <a:lstStyle/>
          <a:p>
            <a:pPr marL="387350" indent="-342900">
              <a:buFont typeface="+mj-lt"/>
              <a:buAutoNum type="arabicPeriod"/>
            </a:pPr>
            <a:r>
              <a:rPr lang="en-NL" sz="2000" dirty="0"/>
              <a:t>We remove outgoing arrows from the states in S</a:t>
            </a:r>
            <a:r>
              <a:rPr lang="en-NL" sz="2000" baseline="30000" dirty="0"/>
              <a:t>no</a:t>
            </a:r>
            <a:r>
              <a:rPr lang="en-NL" sz="2000" dirty="0"/>
              <a:t> and S</a:t>
            </a:r>
            <a:r>
              <a:rPr lang="en-NL" sz="2000" baseline="30000" dirty="0"/>
              <a:t>yes</a:t>
            </a:r>
            <a:r>
              <a:rPr lang="en-NL" sz="2000" dirty="0"/>
              <a:t>.</a:t>
            </a:r>
          </a:p>
          <a:p>
            <a:pPr marL="387350" indent="-342900">
              <a:buFont typeface="+mj-lt"/>
              <a:buAutoNum type="arabicPeriod"/>
            </a:pPr>
            <a:r>
              <a:rPr lang="en-NL" sz="2000" dirty="0"/>
              <a:t>We keep all arrows that go out from states which are </a:t>
            </a:r>
            <a:r>
              <a:rPr lang="en-NL" sz="2000" b="1" dirty="0"/>
              <a:t>not</a:t>
            </a:r>
            <a:r>
              <a:rPr lang="en-NL" sz="2000" dirty="0"/>
              <a:t> in S</a:t>
            </a:r>
            <a:r>
              <a:rPr lang="en-NL" sz="2000" baseline="30000" dirty="0"/>
              <a:t>no</a:t>
            </a:r>
            <a:r>
              <a:rPr lang="en-NL" sz="2000" dirty="0"/>
              <a:t> nor S</a:t>
            </a:r>
            <a:r>
              <a:rPr lang="en-NL" sz="2000" baseline="30000" dirty="0"/>
              <a:t>yes</a:t>
            </a:r>
            <a:r>
              <a:rPr lang="en-NL" sz="2000" dirty="0"/>
              <a:t>.</a:t>
            </a:r>
          </a:p>
          <a:p>
            <a:pPr marL="387350" indent="-342900">
              <a:buFont typeface="+mj-lt"/>
              <a:buAutoNum type="arabicPeriod"/>
            </a:pPr>
            <a:r>
              <a:rPr lang="en-NL" sz="2000" dirty="0"/>
              <a:t>We add a self-loop s → s with probability 1 for any state s in S</a:t>
            </a:r>
            <a:r>
              <a:rPr lang="en-NL" sz="2000" baseline="30000" dirty="0"/>
              <a:t>yes</a:t>
            </a:r>
            <a:r>
              <a:rPr lang="en-NL" sz="2000" dirty="0"/>
              <a:t>.</a:t>
            </a:r>
          </a:p>
          <a:p>
            <a:pPr marL="387350" indent="-342900">
              <a:buFont typeface="+mj-lt"/>
              <a:buAutoNum type="arabicPeriod"/>
            </a:pPr>
            <a:endParaRPr lang="en-NL" sz="2000" dirty="0"/>
          </a:p>
          <a:p>
            <a:pPr marL="387350" indent="-342900">
              <a:buFont typeface="+mj-lt"/>
              <a:buAutoNum type="arabicPeriod"/>
            </a:pPr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0AC1F-4BBC-703A-AAB7-D5518B4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864FF137-9801-0A53-79C4-96A5400D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12" y="1082111"/>
            <a:ext cx="2113940" cy="1367843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05337CE6-70DF-1E34-7C5F-BED2516E5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340736"/>
              </p:ext>
            </p:extLst>
          </p:nvPr>
        </p:nvGraphicFramePr>
        <p:xfrm>
          <a:off x="5859028" y="1352674"/>
          <a:ext cx="21139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9025DDD2-9929-9562-2875-462F15A2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712" y="2745078"/>
            <a:ext cx="2113940" cy="1367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115C2E-1FDB-F953-B9BB-39D3C349A5BF}"/>
              </a:ext>
            </a:extLst>
          </p:cNvPr>
          <p:cNvSpPr txBox="1"/>
          <p:nvPr/>
        </p:nvSpPr>
        <p:spPr>
          <a:xfrm>
            <a:off x="1962337" y="272614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F28338-C2CC-AFDD-4428-1BBA254DF217}"/>
              </a:ext>
            </a:extLst>
          </p:cNvPr>
          <p:cNvSpPr/>
          <p:nvPr/>
        </p:nvSpPr>
        <p:spPr>
          <a:xfrm>
            <a:off x="2649910" y="1061163"/>
            <a:ext cx="835742" cy="65109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25B6B8-0BAB-3101-12FA-ED9A8329B40B}"/>
              </a:ext>
            </a:extLst>
          </p:cNvPr>
          <p:cNvSpPr/>
          <p:nvPr/>
        </p:nvSpPr>
        <p:spPr>
          <a:xfrm>
            <a:off x="2664775" y="1798856"/>
            <a:ext cx="835742" cy="651098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FCE3B7-D0ED-ACBA-ACF3-950002AEC1A2}"/>
              </a:ext>
            </a:extLst>
          </p:cNvPr>
          <p:cNvSpPr txBox="1"/>
          <p:nvPr/>
        </p:nvSpPr>
        <p:spPr>
          <a:xfrm>
            <a:off x="3573931" y="10375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</a:t>
            </a:r>
            <a:r>
              <a:rPr lang="en-NL" baseline="30000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030AB6-6FF5-11BD-0A45-9C07A2370890}"/>
              </a:ext>
            </a:extLst>
          </p:cNvPr>
          <p:cNvSpPr txBox="1"/>
          <p:nvPr/>
        </p:nvSpPr>
        <p:spPr>
          <a:xfrm>
            <a:off x="3485652" y="170641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S</a:t>
            </a:r>
            <a:r>
              <a:rPr lang="en-NL" baseline="30000" dirty="0"/>
              <a:t>yes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1A0CA1CE-D42D-DD77-A52B-81B8ADA3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407583"/>
              </p:ext>
            </p:extLst>
          </p:nvPr>
        </p:nvGraphicFramePr>
        <p:xfrm>
          <a:off x="5859028" y="2880359"/>
          <a:ext cx="21139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16" name="Down Arrow 15">
            <a:extLst>
              <a:ext uri="{FF2B5EF4-FFF2-40B4-BE49-F238E27FC236}">
                <a16:creationId xmlns:a16="http://schemas.microsoft.com/office/drawing/2014/main" id="{6873007A-A4BB-D466-F126-AB9FE5D95D78}"/>
              </a:ext>
            </a:extLst>
          </p:cNvPr>
          <p:cNvSpPr/>
          <p:nvPr/>
        </p:nvSpPr>
        <p:spPr>
          <a:xfrm>
            <a:off x="6758267" y="2449954"/>
            <a:ext cx="175983" cy="363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3560AA39-E82B-EB79-52D8-4A05C9B49FB5}"/>
              </a:ext>
            </a:extLst>
          </p:cNvPr>
          <p:cNvSpPr/>
          <p:nvPr/>
        </p:nvSpPr>
        <p:spPr>
          <a:xfrm>
            <a:off x="2362364" y="2495970"/>
            <a:ext cx="175983" cy="363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CFFF3-F17C-2A2C-3F4E-0FAE68432AF5}"/>
              </a:ext>
            </a:extLst>
          </p:cNvPr>
          <p:cNvSpPr txBox="1"/>
          <p:nvPr/>
        </p:nvSpPr>
        <p:spPr>
          <a:xfrm>
            <a:off x="5264213" y="1755073"/>
            <a:ext cx="46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 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38A619-1374-5258-4F74-75E62753CDA6}"/>
              </a:ext>
            </a:extLst>
          </p:cNvPr>
          <p:cNvSpPr txBox="1"/>
          <p:nvPr/>
        </p:nvSpPr>
        <p:spPr>
          <a:xfrm>
            <a:off x="5264213" y="306470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P’ :</a:t>
            </a:r>
          </a:p>
        </p:txBody>
      </p:sp>
    </p:spTree>
    <p:extLst>
      <p:ext uri="{BB962C8B-B14F-4D97-AF65-F5344CB8AC3E}">
        <p14:creationId xmlns:p14="http://schemas.microsoft.com/office/powerpoint/2010/main" val="296780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ED7-D6B7-533C-52B1-B7677714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Using P’ for bounded Until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3B64-995A-006F-0CA4-2BD2013249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0035" y="2731603"/>
            <a:ext cx="8358245" cy="3698376"/>
          </a:xfrm>
        </p:spPr>
        <p:txBody>
          <a:bodyPr/>
          <a:lstStyle/>
          <a:p>
            <a:pPr marL="387350" indent="-342900"/>
            <a:r>
              <a:rPr lang="en-NL" sz="2000" dirty="0"/>
              <a:t>We now use P’ to iteratively calcualte </a:t>
            </a:r>
            <a:r>
              <a:rPr lang="en-NL" sz="2000" u="sng" dirty="0">
                <a:highlight>
                  <a:srgbClr val="FFFF00"/>
                </a:highlight>
              </a:rPr>
              <a:t>Prob</a:t>
            </a:r>
            <a:r>
              <a:rPr lang="en-NL" sz="2000" dirty="0"/>
              <a:t>[ </a:t>
            </a:r>
            <a:r>
              <a:rPr lang="en-NL" sz="2000" dirty="0">
                <a:highlight>
                  <a:srgbClr val="00FF00"/>
                </a:highlight>
              </a:rPr>
              <a:t>try ∨ ¬fail  </a:t>
            </a:r>
            <a:r>
              <a:rPr lang="en-NL" sz="2000" b="1" dirty="0">
                <a:highlight>
                  <a:srgbClr val="00FF00"/>
                </a:highlight>
              </a:rPr>
              <a:t>U</a:t>
            </a:r>
            <a:r>
              <a:rPr lang="en-NL" sz="2000" baseline="30000" dirty="0">
                <a:highlight>
                  <a:srgbClr val="00FF00"/>
                </a:highlight>
              </a:rPr>
              <a:t>≤2</a:t>
            </a:r>
            <a:r>
              <a:rPr lang="en-NL" sz="2000" dirty="0">
                <a:highlight>
                  <a:srgbClr val="00FF00"/>
                </a:highlight>
              </a:rPr>
              <a:t>  succ</a:t>
            </a:r>
            <a:r>
              <a:rPr lang="en-NL" sz="2000" dirty="0"/>
              <a:t>]</a:t>
            </a:r>
          </a:p>
          <a:p>
            <a:pPr marL="387350" indent="-342900"/>
            <a:endParaRPr lang="en-NL" sz="2000" dirty="0"/>
          </a:p>
          <a:p>
            <a:pPr marL="387350" indent="-342900"/>
            <a:r>
              <a:rPr lang="en-NL" sz="2000" dirty="0"/>
              <a:t>From S</a:t>
            </a:r>
            <a:r>
              <a:rPr lang="en-NL" sz="2000" baseline="30000" dirty="0"/>
              <a:t>yes</a:t>
            </a:r>
            <a:r>
              <a:rPr lang="en-NL" sz="2000" dirty="0"/>
              <a:t> you know that  </a:t>
            </a:r>
            <a:r>
              <a:rPr lang="en-NL" sz="2000" u="sng" dirty="0"/>
              <a:t>Prob</a:t>
            </a:r>
            <a:r>
              <a:rPr lang="en-NL" sz="2000" dirty="0"/>
              <a:t>[ try ∨ ¬fail  </a:t>
            </a:r>
            <a:r>
              <a:rPr lang="en-NL" sz="2000" b="1" dirty="0"/>
              <a:t>U</a:t>
            </a:r>
            <a:r>
              <a:rPr lang="en-NL" sz="2000" baseline="30000" dirty="0"/>
              <a:t>≤0</a:t>
            </a:r>
            <a:r>
              <a:rPr lang="en-NL" sz="2000" dirty="0"/>
              <a:t>  succ] =</a:t>
            </a:r>
          </a:p>
          <a:p>
            <a:pPr marL="387350" indent="-342900"/>
            <a:endParaRPr lang="en-NL" sz="2000" dirty="0"/>
          </a:p>
          <a:p>
            <a:pPr marL="387350" indent="-342900"/>
            <a:r>
              <a:rPr lang="en-NL" sz="2000" dirty="0"/>
              <a:t> </a:t>
            </a:r>
            <a:r>
              <a:rPr lang="en-NL" sz="2000" u="sng" dirty="0"/>
              <a:t>Prob</a:t>
            </a:r>
            <a:r>
              <a:rPr lang="en-NL" sz="2000" dirty="0"/>
              <a:t>[ try ∨ ¬fail  </a:t>
            </a:r>
            <a:r>
              <a:rPr lang="en-NL" sz="2000" b="1" dirty="0"/>
              <a:t>U</a:t>
            </a:r>
            <a:r>
              <a:rPr lang="en-NL" sz="2000" baseline="30000" dirty="0"/>
              <a:t>≤1</a:t>
            </a:r>
            <a:r>
              <a:rPr lang="en-NL" sz="2000" dirty="0"/>
              <a:t>  succ] = P’ ×       =</a:t>
            </a:r>
          </a:p>
          <a:p>
            <a:pPr marL="387350" indent="-342900"/>
            <a:endParaRPr lang="en-NL" sz="2000" dirty="0"/>
          </a:p>
          <a:p>
            <a:pPr marL="44450" indent="0">
              <a:buNone/>
            </a:pPr>
            <a:endParaRPr lang="en-NL" sz="2000" dirty="0"/>
          </a:p>
          <a:p>
            <a:pPr marL="44450" indent="0">
              <a:buNone/>
            </a:pPr>
            <a:endParaRPr lang="en-NL" sz="2000" dirty="0"/>
          </a:p>
          <a:p>
            <a:pPr marL="387350" indent="-342900"/>
            <a:r>
              <a:rPr lang="en-NL" sz="2000" u="sng" dirty="0"/>
              <a:t>Prob</a:t>
            </a:r>
            <a:r>
              <a:rPr lang="en-NL" sz="2000" dirty="0"/>
              <a:t>[ try ∨ ¬fail  </a:t>
            </a:r>
            <a:r>
              <a:rPr lang="en-NL" sz="2000" b="1" dirty="0"/>
              <a:t>U</a:t>
            </a:r>
            <a:r>
              <a:rPr lang="en-NL" sz="2000" baseline="30000" dirty="0"/>
              <a:t>≤2</a:t>
            </a:r>
            <a:r>
              <a:rPr lang="en-NL" sz="2000" dirty="0"/>
              <a:t>  succ] = P’ ×           =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0AC1F-4BBC-703A-AAB7-D5518B4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1" y="5972779"/>
            <a:ext cx="457200" cy="457200"/>
          </a:xfrm>
        </p:spPr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9025DDD2-9929-9562-2875-462F15A2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466" y="1160962"/>
            <a:ext cx="2113940" cy="1367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115C2E-1FDB-F953-B9BB-39D3C349A5BF}"/>
              </a:ext>
            </a:extLst>
          </p:cNvPr>
          <p:cNvSpPr txBox="1"/>
          <p:nvPr/>
        </p:nvSpPr>
        <p:spPr>
          <a:xfrm>
            <a:off x="2385091" y="114203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5" name="Table 7">
            <a:extLst>
              <a:ext uri="{FF2B5EF4-FFF2-40B4-BE49-F238E27FC236}">
                <a16:creationId xmlns:a16="http://schemas.microsoft.com/office/drawing/2014/main" id="{1A0CA1CE-D42D-DD77-A52B-81B8ADA3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69500"/>
              </p:ext>
            </p:extLst>
          </p:nvPr>
        </p:nvGraphicFramePr>
        <p:xfrm>
          <a:off x="5007745" y="1291210"/>
          <a:ext cx="21139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C38A619-1374-5258-4F74-75E62753CDA6}"/>
              </a:ext>
            </a:extLst>
          </p:cNvPr>
          <p:cNvSpPr txBox="1"/>
          <p:nvPr/>
        </p:nvSpPr>
        <p:spPr>
          <a:xfrm>
            <a:off x="4412930" y="1475552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P’ :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7BA8907-9422-DA35-6094-0E2EFB8A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23103"/>
              </p:ext>
            </p:extLst>
          </p:nvPr>
        </p:nvGraphicFramePr>
        <p:xfrm>
          <a:off x="7121686" y="3162324"/>
          <a:ext cx="3181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9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4A9A14-0E29-105E-1961-D0EA6A9C3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09183"/>
              </p:ext>
            </p:extLst>
          </p:nvPr>
        </p:nvGraphicFramePr>
        <p:xfrm>
          <a:off x="4803266" y="3978810"/>
          <a:ext cx="31813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39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F464BFE-6ABD-A842-3068-559E9BDE4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16841"/>
              </p:ext>
            </p:extLst>
          </p:nvPr>
        </p:nvGraphicFramePr>
        <p:xfrm>
          <a:off x="5512493" y="3978810"/>
          <a:ext cx="62283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36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DB6D2CF-F698-EFAB-D46C-C0C569053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30602"/>
              </p:ext>
            </p:extLst>
          </p:nvPr>
        </p:nvGraphicFramePr>
        <p:xfrm>
          <a:off x="4729574" y="5382448"/>
          <a:ext cx="55034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49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E722D04-AA81-A1D1-651A-F0A976186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91070"/>
              </p:ext>
            </p:extLst>
          </p:nvPr>
        </p:nvGraphicFramePr>
        <p:xfrm>
          <a:off x="5709587" y="5373760"/>
          <a:ext cx="73054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42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24064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1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AED7-D6B7-533C-52B1-B76777148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So, does the property hold?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3B64-995A-006F-0CA4-2BD2013249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00035" y="3323303"/>
            <a:ext cx="8358245" cy="3106676"/>
          </a:xfrm>
        </p:spPr>
        <p:txBody>
          <a:bodyPr/>
          <a:lstStyle/>
          <a:p>
            <a:pPr marL="387350" indent="-342900"/>
            <a:r>
              <a:rPr lang="en-NL" sz="2000" dirty="0"/>
              <a:t>We have calculated  </a:t>
            </a:r>
            <a:r>
              <a:rPr lang="en-NL" sz="2000" u="sng" dirty="0"/>
              <a:t>Prob</a:t>
            </a:r>
            <a:r>
              <a:rPr lang="en-NL" sz="2000" dirty="0"/>
              <a:t>[ try ∨ ¬fail  </a:t>
            </a:r>
            <a:r>
              <a:rPr lang="en-NL" sz="2000" b="1" dirty="0"/>
              <a:t>U</a:t>
            </a:r>
            <a:r>
              <a:rPr lang="en-NL" sz="2000" baseline="30000" dirty="0"/>
              <a:t>≤2</a:t>
            </a:r>
            <a:r>
              <a:rPr lang="en-NL" sz="2000" dirty="0"/>
              <a:t>  succ] = [0.98, 0.9898, 0, 1]</a:t>
            </a:r>
          </a:p>
          <a:p>
            <a:pPr marL="387350" indent="-342900"/>
            <a:r>
              <a:rPr lang="en-NL" sz="2000" dirty="0"/>
              <a:t>So, the set </a:t>
            </a:r>
            <a:r>
              <a:rPr lang="en-NL" sz="2000" dirty="0">
                <a:highlight>
                  <a:srgbClr val="00FFFF"/>
                </a:highlight>
              </a:rPr>
              <a:t>Sat</a:t>
            </a:r>
            <a:r>
              <a:rPr lang="en-NL" sz="2000" dirty="0"/>
              <a:t>(P</a:t>
            </a:r>
            <a:r>
              <a:rPr lang="en-NL" sz="2000" baseline="-25000" dirty="0"/>
              <a:t>&gt;0.99</a:t>
            </a:r>
            <a:r>
              <a:rPr lang="en-NL" sz="2000" dirty="0"/>
              <a:t>[ try ∨ ¬fail  </a:t>
            </a:r>
            <a:r>
              <a:rPr lang="en-NL" sz="2000" b="1" dirty="0"/>
              <a:t>U</a:t>
            </a:r>
            <a:r>
              <a:rPr lang="en-NL" sz="2000" baseline="30000" dirty="0"/>
              <a:t>≤2</a:t>
            </a:r>
            <a:r>
              <a:rPr lang="en-NL" sz="2000" dirty="0"/>
              <a:t>  succ]) =  {s</a:t>
            </a:r>
            <a:r>
              <a:rPr lang="en-NL" sz="2000" baseline="-25000" dirty="0"/>
              <a:t>3</a:t>
            </a:r>
            <a:r>
              <a:rPr lang="en-NL" sz="2000" dirty="0"/>
              <a:t>}</a:t>
            </a:r>
          </a:p>
          <a:p>
            <a:pPr marL="387350" indent="-342900"/>
            <a:r>
              <a:rPr lang="en-NL" sz="2000" dirty="0"/>
              <a:t>So we conclude that the DTMC does </a:t>
            </a:r>
            <a:r>
              <a:rPr lang="en-NL" sz="2000" b="1" dirty="0">
                <a:highlight>
                  <a:srgbClr val="FFFF00"/>
                </a:highlight>
              </a:rPr>
              <a:t>not</a:t>
            </a:r>
            <a:r>
              <a:rPr lang="en-NL" sz="2000" dirty="0"/>
              <a:t> satisfy the claimed property P</a:t>
            </a:r>
            <a:r>
              <a:rPr lang="en-NL" sz="2000" baseline="-25000" dirty="0"/>
              <a:t>&gt;0.99</a:t>
            </a:r>
            <a:r>
              <a:rPr lang="en-NL" sz="2000" dirty="0"/>
              <a:t>[ try ∨ ¬fail  </a:t>
            </a:r>
            <a:r>
              <a:rPr lang="en-NL" sz="2000" b="1" dirty="0"/>
              <a:t>U</a:t>
            </a:r>
            <a:r>
              <a:rPr lang="en-NL" sz="2000" baseline="30000" dirty="0"/>
              <a:t>≤2</a:t>
            </a:r>
            <a:r>
              <a:rPr lang="en-NL" sz="2000" dirty="0"/>
              <a:t>  succ].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0AC1F-4BBC-703A-AAB7-D5518B4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6051" y="5972779"/>
            <a:ext cx="457200" cy="457200"/>
          </a:xfrm>
        </p:spPr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8795429A-0C20-A682-02CE-B0197D2E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056" y="1044324"/>
            <a:ext cx="2859368" cy="185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51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AB54-F283-B781-5869-6CB2AC42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Buchi vs Rabin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F928A-990C-7E82-7FB9-E7A9356C08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L" sz="2000" dirty="0"/>
              <a:t>Consider the LTL property </a:t>
            </a:r>
            <a:r>
              <a:rPr lang="en-NL" sz="2000" dirty="0">
                <a:highlight>
                  <a:srgbClr val="FFFF00"/>
                </a:highlight>
              </a:rPr>
              <a:t>♢◻︎a</a:t>
            </a:r>
            <a:r>
              <a:rPr lang="en-NL" sz="2000" dirty="0"/>
              <a:t>. This can be described by this Buchi automaton, wirth {1} as the accepting state:</a:t>
            </a: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r>
              <a:rPr lang="en-NL" sz="2000" dirty="0"/>
              <a:t>Notice that this Buchi is </a:t>
            </a:r>
            <a:r>
              <a:rPr lang="en-NL" sz="2000" dirty="0">
                <a:highlight>
                  <a:srgbClr val="FFCC00"/>
                </a:highlight>
              </a:rPr>
              <a:t>non-deterministic</a:t>
            </a:r>
            <a:r>
              <a:rPr lang="en-NL" sz="2000" dirty="0"/>
              <a:t>. As such, we can use it for model checking on a probabilistic model such as DTMC.</a:t>
            </a:r>
          </a:p>
          <a:p>
            <a:endParaRPr lang="en-NL" sz="2000" dirty="0"/>
          </a:p>
          <a:p>
            <a:r>
              <a:rPr lang="en-NL" sz="2000" dirty="0"/>
              <a:t>We can however represent the property with a </a:t>
            </a:r>
            <a:r>
              <a:rPr lang="en-NL" sz="2000" dirty="0">
                <a:highlight>
                  <a:srgbClr val="FFFF00"/>
                </a:highlight>
              </a:rPr>
              <a:t>deterministic</a:t>
            </a:r>
            <a:r>
              <a:rPr lang="en-NL" sz="2000" dirty="0"/>
              <a:t> Rabin automaton, with the pair ({0}, {1}) as its accepting condition.</a:t>
            </a:r>
          </a:p>
          <a:p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DB7C0-7DA8-1352-1B38-C7CCEB8A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DF720E-5218-F182-D4B1-3173C9AB3240}"/>
              </a:ext>
            </a:extLst>
          </p:cNvPr>
          <p:cNvSpPr/>
          <p:nvPr/>
        </p:nvSpPr>
        <p:spPr>
          <a:xfrm>
            <a:off x="3948474" y="2413591"/>
            <a:ext cx="329611" cy="3083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0F80B5-B6D9-D027-C2EE-90FBBDFF3853}"/>
              </a:ext>
            </a:extLst>
          </p:cNvPr>
          <p:cNvSpPr/>
          <p:nvPr/>
        </p:nvSpPr>
        <p:spPr>
          <a:xfrm>
            <a:off x="4869712" y="2413591"/>
            <a:ext cx="329611" cy="3083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02BB2AD1-F76B-4122-F855-9E2A8D5AFC8C}"/>
              </a:ext>
            </a:extLst>
          </p:cNvPr>
          <p:cNvCxnSpPr>
            <a:stCxn id="5" idx="4"/>
            <a:endCxn id="5" idx="2"/>
          </p:cNvCxnSpPr>
          <p:nvPr/>
        </p:nvCxnSpPr>
        <p:spPr>
          <a:xfrm rot="5400000" flipH="1">
            <a:off x="3953791" y="2562447"/>
            <a:ext cx="154172" cy="164806"/>
          </a:xfrm>
          <a:prstGeom prst="curvedConnector4">
            <a:avLst>
              <a:gd name="adj1" fmla="val -148276"/>
              <a:gd name="adj2" fmla="val 238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36240B-78E4-8F99-F83C-172404429BB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845984" y="2341110"/>
            <a:ext cx="150760" cy="11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3BD34D-4A2C-4EFB-A59B-1A8A608D46E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278085" y="2567764"/>
            <a:ext cx="591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592EAAC-EF58-5D86-918F-2F444540AD4C}"/>
              </a:ext>
            </a:extLst>
          </p:cNvPr>
          <p:cNvCxnSpPr>
            <a:cxnSpLocks/>
            <a:stCxn id="6" idx="6"/>
            <a:endCxn id="6" idx="4"/>
          </p:cNvCxnSpPr>
          <p:nvPr/>
        </p:nvCxnSpPr>
        <p:spPr>
          <a:xfrm flipH="1">
            <a:off x="5034518" y="2567764"/>
            <a:ext cx="164805" cy="154172"/>
          </a:xfrm>
          <a:prstGeom prst="curvedConnector4">
            <a:avLst>
              <a:gd name="adj1" fmla="val -138709"/>
              <a:gd name="adj2" fmla="val 248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3C63B1-009A-63B3-D5A4-1F7A446909F6}"/>
              </a:ext>
            </a:extLst>
          </p:cNvPr>
          <p:cNvSpPr txBox="1"/>
          <p:nvPr/>
        </p:nvSpPr>
        <p:spPr>
          <a:xfrm>
            <a:off x="4380575" y="2228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0291D6-0896-7C16-E7BF-127BA8C4F63E}"/>
              </a:ext>
            </a:extLst>
          </p:cNvPr>
          <p:cNvSpPr txBox="1"/>
          <p:nvPr/>
        </p:nvSpPr>
        <p:spPr>
          <a:xfrm>
            <a:off x="3090700" y="245874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¬a, 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BEF0FD-7A40-DC53-C154-B9EC7ACDB39F}"/>
              </a:ext>
            </a:extLst>
          </p:cNvPr>
          <p:cNvSpPr txBox="1"/>
          <p:nvPr/>
        </p:nvSpPr>
        <p:spPr>
          <a:xfrm>
            <a:off x="5398505" y="23830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1F7C23-5AB7-3D34-72A1-164157189B6C}"/>
              </a:ext>
            </a:extLst>
          </p:cNvPr>
          <p:cNvSpPr/>
          <p:nvPr/>
        </p:nvSpPr>
        <p:spPr>
          <a:xfrm>
            <a:off x="3804142" y="5052790"/>
            <a:ext cx="329611" cy="3083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717C9C-95F2-C232-7945-576FCC81BA50}"/>
              </a:ext>
            </a:extLst>
          </p:cNvPr>
          <p:cNvSpPr/>
          <p:nvPr/>
        </p:nvSpPr>
        <p:spPr>
          <a:xfrm>
            <a:off x="4725380" y="5052790"/>
            <a:ext cx="329611" cy="30834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0C8ABAA-2544-91F0-DB80-EAB01E5226BD}"/>
              </a:ext>
            </a:extLst>
          </p:cNvPr>
          <p:cNvCxnSpPr>
            <a:stCxn id="24" idx="4"/>
            <a:endCxn id="24" idx="2"/>
          </p:cNvCxnSpPr>
          <p:nvPr/>
        </p:nvCxnSpPr>
        <p:spPr>
          <a:xfrm rot="5400000" flipH="1">
            <a:off x="3809459" y="5201646"/>
            <a:ext cx="154172" cy="164806"/>
          </a:xfrm>
          <a:prstGeom prst="curvedConnector4">
            <a:avLst>
              <a:gd name="adj1" fmla="val -148276"/>
              <a:gd name="adj2" fmla="val 238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35062E-7924-D43F-146B-98A058EA1C3D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3701652" y="4980309"/>
            <a:ext cx="150760" cy="1176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859C17-ED86-6388-12EF-701EC15619F1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4133753" y="5206963"/>
            <a:ext cx="5916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89DB8996-49A0-9E4E-01AF-501446D6463C}"/>
              </a:ext>
            </a:extLst>
          </p:cNvPr>
          <p:cNvCxnSpPr>
            <a:cxnSpLocks/>
            <a:stCxn id="25" idx="6"/>
            <a:endCxn id="25" idx="4"/>
          </p:cNvCxnSpPr>
          <p:nvPr/>
        </p:nvCxnSpPr>
        <p:spPr>
          <a:xfrm flipH="1">
            <a:off x="4890186" y="5206963"/>
            <a:ext cx="164805" cy="154172"/>
          </a:xfrm>
          <a:prstGeom prst="curvedConnector4">
            <a:avLst>
              <a:gd name="adj1" fmla="val -138709"/>
              <a:gd name="adj2" fmla="val 248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659172-BA15-5ED9-E0A2-DAD2971E51E8}"/>
              </a:ext>
            </a:extLst>
          </p:cNvPr>
          <p:cNvSpPr txBox="1"/>
          <p:nvPr/>
        </p:nvSpPr>
        <p:spPr>
          <a:xfrm>
            <a:off x="4213292" y="48889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22BF4-37DD-1E79-8468-F8705069648B}"/>
              </a:ext>
            </a:extLst>
          </p:cNvPr>
          <p:cNvSpPr txBox="1"/>
          <p:nvPr/>
        </p:nvSpPr>
        <p:spPr>
          <a:xfrm>
            <a:off x="3175801" y="5284049"/>
            <a:ext cx="4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¬a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31362C-EE52-4592-16D3-97614DFA6750}"/>
              </a:ext>
            </a:extLst>
          </p:cNvPr>
          <p:cNvSpPr txBox="1"/>
          <p:nvPr/>
        </p:nvSpPr>
        <p:spPr>
          <a:xfrm>
            <a:off x="5254173" y="52012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17CF0FC-DCF8-DB52-B1F5-59419A9C0DB8}"/>
              </a:ext>
            </a:extLst>
          </p:cNvPr>
          <p:cNvCxnSpPr>
            <a:cxnSpLocks/>
            <a:stCxn id="25" idx="3"/>
            <a:endCxn id="24" idx="5"/>
          </p:cNvCxnSpPr>
          <p:nvPr/>
        </p:nvCxnSpPr>
        <p:spPr>
          <a:xfrm rot="5400000">
            <a:off x="4429567" y="4971896"/>
            <a:ext cx="12700" cy="688167"/>
          </a:xfrm>
          <a:prstGeom prst="curvedConnector3">
            <a:avLst>
              <a:gd name="adj1" fmla="val 21555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27E6D7-FC31-B82A-D9AB-CC9E5A67E2C9}"/>
              </a:ext>
            </a:extLst>
          </p:cNvPr>
          <p:cNvSpPr txBox="1"/>
          <p:nvPr/>
        </p:nvSpPr>
        <p:spPr>
          <a:xfrm>
            <a:off x="4265971" y="55395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¬a</a:t>
            </a:r>
          </a:p>
        </p:txBody>
      </p:sp>
    </p:spTree>
    <p:extLst>
      <p:ext uri="{BB962C8B-B14F-4D97-AF65-F5344CB8AC3E}">
        <p14:creationId xmlns:p14="http://schemas.microsoft.com/office/powerpoint/2010/main" val="2287032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FD13-4340-1B3E-EBC5-D2B75ECD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12720"/>
            <a:ext cx="7772400" cy="1143000"/>
          </a:xfrm>
        </p:spPr>
        <p:txBody>
          <a:bodyPr/>
          <a:lstStyle/>
          <a:p>
            <a:pPr algn="ctr"/>
            <a:r>
              <a:rPr lang="en-GB" sz="5400" b="1" dirty="0"/>
              <a:t>a</a:t>
            </a:r>
            <a:r>
              <a:rPr lang="en-NL" sz="5400" b="1" dirty="0"/>
              <a:t>dditional slides MDP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BC11E-6703-A4C6-3287-D71BB36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B26D1-C0C0-422C-94F4-A11F546AC08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6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4C19-1977-C724-56CD-AA6D23FD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94" y="357295"/>
            <a:ext cx="8105245" cy="796908"/>
          </a:xfrm>
        </p:spPr>
        <p:txBody>
          <a:bodyPr/>
          <a:lstStyle/>
          <a:p>
            <a:r>
              <a:rPr lang="en-NL" sz="3600" dirty="0"/>
              <a:t>Calculating pmin(s, 𝜑</a:t>
            </a:r>
            <a:r>
              <a:rPr lang="en-NL" sz="3600" baseline="-25000" dirty="0"/>
              <a:t>1</a:t>
            </a:r>
            <a:r>
              <a:rPr lang="en-NL" sz="3600" dirty="0"/>
              <a:t> </a:t>
            </a:r>
            <a:r>
              <a:rPr lang="en-NL" sz="3600" b="1" dirty="0"/>
              <a:t>U</a:t>
            </a:r>
            <a:r>
              <a:rPr lang="en-NL" sz="3600" dirty="0"/>
              <a:t> 𝜑</a:t>
            </a:r>
            <a:r>
              <a:rPr lang="en-NL" sz="3600" baseline="-25000" dirty="0"/>
              <a:t>2</a:t>
            </a:r>
            <a:r>
              <a:rPr lang="en-NL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8207-8EBB-439E-87B2-D1625A62A3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9393" y="1452281"/>
            <a:ext cx="8105245" cy="4758019"/>
          </a:xfrm>
        </p:spPr>
        <p:txBody>
          <a:bodyPr/>
          <a:lstStyle/>
          <a:p>
            <a:pPr marL="0" indent="0">
              <a:buNone/>
            </a:pPr>
            <a:r>
              <a:rPr lang="en-NL" sz="2000" dirty="0"/>
              <a:t>pmin(s, 𝜑) = the </a:t>
            </a:r>
            <a:r>
              <a:rPr lang="en-NL" sz="2000" b="1" dirty="0"/>
              <a:t>minimum</a:t>
            </a:r>
            <a:r>
              <a:rPr lang="en-NL" sz="2000" dirty="0"/>
              <a:t> probability for having executions starting from 2 satisfying 𝜑, regardless the adversary. 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To calculate pmin(s, 𝜑</a:t>
            </a:r>
            <a:r>
              <a:rPr lang="en-NL" sz="2000" baseline="-25000" dirty="0"/>
              <a:t>1</a:t>
            </a:r>
            <a:r>
              <a:rPr lang="en-NL" sz="2000" dirty="0"/>
              <a:t> </a:t>
            </a:r>
            <a:r>
              <a:rPr lang="en-NL" sz="2000" b="1" dirty="0"/>
              <a:t>U</a:t>
            </a:r>
            <a:r>
              <a:rPr lang="en-NL" sz="2000" dirty="0"/>
              <a:t> 𝜑</a:t>
            </a:r>
            <a:r>
              <a:rPr lang="en-NL" sz="2000" baseline="-25000" dirty="0"/>
              <a:t>2</a:t>
            </a:r>
            <a:r>
              <a:rPr lang="en-NL" sz="2000" dirty="0"/>
              <a:t>) :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2000" dirty="0"/>
              <a:t>Calculate first the sets S</a:t>
            </a:r>
            <a:r>
              <a:rPr lang="en-NL" sz="2000" baseline="30000" dirty="0"/>
              <a:t>yes</a:t>
            </a:r>
            <a:r>
              <a:rPr lang="en-NL" sz="2000" dirty="0"/>
              <a:t> and S</a:t>
            </a:r>
            <a:r>
              <a:rPr lang="en-NL" sz="2000" baseline="30000" dirty="0"/>
              <a:t>no</a:t>
            </a:r>
            <a:r>
              <a:rPr lang="en-NL" sz="2000" dirty="0"/>
              <a:t>.</a:t>
            </a:r>
          </a:p>
          <a:p>
            <a:pPr marL="788988" lvl="1" indent="-514350"/>
            <a:r>
              <a:rPr lang="en-NL" sz="2000" dirty="0"/>
              <a:t>S</a:t>
            </a:r>
            <a:r>
              <a:rPr lang="en-NL" sz="2000" baseline="30000" dirty="0"/>
              <a:t>yes</a:t>
            </a:r>
            <a:r>
              <a:rPr lang="en-NL" sz="2000" dirty="0"/>
              <a:t> = { s | P(s,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) ≥ 1, for </a:t>
            </a:r>
            <a:r>
              <a:rPr lang="en-NL" sz="2000" b="1" dirty="0"/>
              <a:t>all</a:t>
            </a:r>
            <a:r>
              <a:rPr lang="en-NL" sz="2000" dirty="0"/>
              <a:t> adversaries }   </a:t>
            </a:r>
            <a:r>
              <a:rPr lang="en-NL" sz="2000" dirty="0">
                <a:sym typeface="Wingdings" pitchFamily="2" charset="2"/>
              </a:rPr>
              <a:t> with algorithm </a:t>
            </a:r>
            <a:r>
              <a:rPr lang="en-NL" sz="2000" b="1" dirty="0">
                <a:sym typeface="Wingdings" pitchFamily="2" charset="2"/>
              </a:rPr>
              <a:t>Prob1A</a:t>
            </a:r>
            <a:r>
              <a:rPr lang="en-NL" sz="2000" dirty="0">
                <a:sym typeface="Wingdings" pitchFamily="2" charset="2"/>
              </a:rPr>
              <a:t>.</a:t>
            </a:r>
          </a:p>
          <a:p>
            <a:pPr marL="788988" lvl="1" indent="-514350"/>
            <a:r>
              <a:rPr lang="en-NL" sz="2000" dirty="0"/>
              <a:t>S</a:t>
            </a:r>
            <a:r>
              <a:rPr lang="en-NL" sz="2000" baseline="30000" dirty="0"/>
              <a:t>no</a:t>
            </a:r>
            <a:r>
              <a:rPr lang="en-NL" sz="2000" dirty="0"/>
              <a:t> = { s | P(s,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) ≤ 0, for </a:t>
            </a:r>
            <a:r>
              <a:rPr lang="en-NL" sz="2000" b="1" dirty="0"/>
              <a:t>some</a:t>
            </a:r>
            <a:r>
              <a:rPr lang="en-NL" sz="2000" dirty="0"/>
              <a:t> adversary }   </a:t>
            </a:r>
            <a:r>
              <a:rPr lang="en-NL" sz="2000" dirty="0">
                <a:sym typeface="Wingdings" pitchFamily="2" charset="2"/>
              </a:rPr>
              <a:t> with algorithm </a:t>
            </a:r>
            <a:r>
              <a:rPr lang="en-NL" sz="2000" b="1" dirty="0">
                <a:sym typeface="Wingdings" pitchFamily="2" charset="2"/>
              </a:rPr>
              <a:t>Prob0E</a:t>
            </a:r>
            <a:r>
              <a:rPr lang="en-NL" sz="2000" dirty="0">
                <a:sym typeface="Wingdings" pitchFamily="2" charset="2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2000" dirty="0">
                <a:sym typeface="Wingdings" pitchFamily="2" charset="2"/>
              </a:rPr>
              <a:t>For any state s in </a:t>
            </a:r>
            <a:r>
              <a:rPr lang="en-NL" sz="2000" dirty="0"/>
              <a:t>S</a:t>
            </a:r>
            <a:r>
              <a:rPr lang="en-NL" sz="2000" baseline="30000" dirty="0"/>
              <a:t>yes</a:t>
            </a:r>
            <a:r>
              <a:rPr lang="en-NL" sz="2000" dirty="0">
                <a:sym typeface="Wingdings" pitchFamily="2" charset="2"/>
              </a:rPr>
              <a:t>, we then know that </a:t>
            </a:r>
            <a:r>
              <a:rPr lang="en-NL" sz="2000" dirty="0"/>
              <a:t>pmin(s, 𝜑</a:t>
            </a:r>
            <a:r>
              <a:rPr lang="en-NL" sz="2000" baseline="-25000" dirty="0"/>
              <a:t>1</a:t>
            </a:r>
            <a:r>
              <a:rPr lang="en-NL" sz="2000" dirty="0"/>
              <a:t> </a:t>
            </a:r>
            <a:r>
              <a:rPr lang="en-NL" sz="2000" b="1" dirty="0"/>
              <a:t>U</a:t>
            </a:r>
            <a:r>
              <a:rPr lang="en-NL" sz="2000" dirty="0"/>
              <a:t> 𝜑</a:t>
            </a:r>
            <a:r>
              <a:rPr lang="en-NL" sz="2000" baseline="-25000" dirty="0"/>
              <a:t>2</a:t>
            </a:r>
            <a:r>
              <a:rPr lang="en-NL" sz="2000" dirty="0"/>
              <a:t>)</a:t>
            </a:r>
            <a:r>
              <a:rPr lang="en-NL" sz="2000" dirty="0">
                <a:sym typeface="Wingdings" pitchFamily="2" charset="2"/>
              </a:rPr>
              <a:t> </a:t>
            </a:r>
            <a:r>
              <a:rPr lang="en-NL" sz="2000" dirty="0"/>
              <a:t>≥</a:t>
            </a:r>
            <a:r>
              <a:rPr lang="en-NL" sz="2000" dirty="0">
                <a:sym typeface="Wingdings" pitchFamily="2" charset="2"/>
              </a:rPr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2000" dirty="0">
                <a:sym typeface="Wingdings" pitchFamily="2" charset="2"/>
              </a:rPr>
              <a:t>For any state s in </a:t>
            </a:r>
            <a:r>
              <a:rPr lang="en-NL" sz="2000" dirty="0"/>
              <a:t>S</a:t>
            </a:r>
            <a:r>
              <a:rPr lang="en-NL" sz="2000" baseline="30000" dirty="0"/>
              <a:t>no</a:t>
            </a:r>
            <a:r>
              <a:rPr lang="en-NL" sz="2000" dirty="0">
                <a:sym typeface="Wingdings" pitchFamily="2" charset="2"/>
              </a:rPr>
              <a:t> we have </a:t>
            </a:r>
            <a:r>
              <a:rPr lang="en-NL" sz="2000" dirty="0"/>
              <a:t>pmin(s, 𝜑</a:t>
            </a:r>
            <a:r>
              <a:rPr lang="en-NL" sz="2000" baseline="-25000" dirty="0"/>
              <a:t>1</a:t>
            </a:r>
            <a:r>
              <a:rPr lang="en-NL" sz="2000" dirty="0"/>
              <a:t> </a:t>
            </a:r>
            <a:r>
              <a:rPr lang="en-NL" sz="2000" b="1" dirty="0"/>
              <a:t>U</a:t>
            </a:r>
            <a:r>
              <a:rPr lang="en-NL" sz="2000" dirty="0"/>
              <a:t> 𝜑</a:t>
            </a:r>
            <a:r>
              <a:rPr lang="en-NL" sz="2000" baseline="-25000" dirty="0"/>
              <a:t>2</a:t>
            </a:r>
            <a:r>
              <a:rPr lang="en-NL" sz="2000" dirty="0"/>
              <a:t>)</a:t>
            </a:r>
            <a:r>
              <a:rPr lang="en-NL" sz="2000" dirty="0">
                <a:sym typeface="Wingdings" pitchFamily="2" charset="2"/>
              </a:rPr>
              <a:t> </a:t>
            </a:r>
            <a:r>
              <a:rPr lang="en-NL" sz="2000" dirty="0"/>
              <a:t>≤</a:t>
            </a:r>
            <a:r>
              <a:rPr lang="en-NL" sz="2000" dirty="0">
                <a:sym typeface="Wingdings" pitchFamily="2" charset="2"/>
              </a:rPr>
              <a:t> 0.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2000" dirty="0">
                <a:sym typeface="Wingdings" pitchFamily="2" charset="2"/>
              </a:rPr>
              <a:t>We then proceed with calculating the pmin for the remaining states (which are not in </a:t>
            </a:r>
            <a:r>
              <a:rPr lang="en-NL" sz="2000" dirty="0"/>
              <a:t>S</a:t>
            </a:r>
            <a:r>
              <a:rPr lang="en-NL" sz="2000" baseline="30000" dirty="0"/>
              <a:t>yes  </a:t>
            </a:r>
            <a:r>
              <a:rPr lang="en-NL" sz="2000" dirty="0">
                <a:sym typeface="Wingdings" pitchFamily="2" charset="2"/>
              </a:rPr>
              <a:t>nor </a:t>
            </a:r>
            <a:r>
              <a:rPr lang="en-NL" sz="2000" dirty="0"/>
              <a:t>S</a:t>
            </a:r>
            <a:r>
              <a:rPr lang="en-NL" sz="2000" baseline="30000" dirty="0"/>
              <a:t>no</a:t>
            </a:r>
            <a:r>
              <a:rPr lang="en-NL" sz="2000" dirty="0">
                <a:sym typeface="Wingdings" pitchFamily="2" charset="2"/>
              </a:rPr>
              <a:t>).</a:t>
            </a:r>
          </a:p>
          <a:p>
            <a:endParaRPr lang="en-NL" sz="2000" dirty="0">
              <a:sym typeface="Wingdings" pitchFamily="2" charset="2"/>
            </a:endParaRPr>
          </a:p>
          <a:p>
            <a:endParaRPr lang="en-NL" sz="2000" dirty="0">
              <a:sym typeface="Wingdings" pitchFamily="2" charset="2"/>
            </a:endParaRPr>
          </a:p>
          <a:p>
            <a:pPr marL="0" indent="0">
              <a:buNone/>
            </a:pPr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645DB-C8D4-2B26-B6A0-3FC3D703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7DC4-FAA6-96E2-E577-93752D27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Algorithm </a:t>
            </a:r>
            <a:r>
              <a:rPr lang="en-NL" b="1" dirty="0"/>
              <a:t>Prob0E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17A1-9D4B-F3A8-4570-09BA483CEF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250" y="1108393"/>
            <a:ext cx="8643966" cy="2532529"/>
          </a:xfrm>
        </p:spPr>
        <p:txBody>
          <a:bodyPr/>
          <a:lstStyle/>
          <a:p>
            <a:r>
              <a:rPr lang="en-NL" sz="2000" dirty="0"/>
              <a:t>The algorithm below first calculates the set R of all states s satisfying E[s,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], regardless the adversary. So, for any state in R, and for any adversary Prob(s,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) &gt; 0.</a:t>
            </a:r>
          </a:p>
          <a:p>
            <a:r>
              <a:rPr lang="en-NL" sz="2000" dirty="0"/>
              <a:t>S</a:t>
            </a:r>
            <a:r>
              <a:rPr lang="en-NL" sz="2000" baseline="30000" dirty="0"/>
              <a:t>no</a:t>
            </a:r>
            <a:r>
              <a:rPr lang="en-NL" sz="2000" dirty="0"/>
              <a:t> is just complement S/R.</a:t>
            </a:r>
          </a:p>
          <a:p>
            <a:r>
              <a:rPr lang="en-GB" sz="2000" dirty="0"/>
              <a:t>S</a:t>
            </a:r>
            <a:r>
              <a:rPr lang="en-NL" sz="2000" dirty="0"/>
              <a:t>at(𝜑</a:t>
            </a:r>
            <a:r>
              <a:rPr lang="en-NL" sz="2000" baseline="-25000" dirty="0"/>
              <a:t>1</a:t>
            </a:r>
            <a:r>
              <a:rPr lang="en-NL" sz="2000" dirty="0"/>
              <a:t>) and Sat(𝜑</a:t>
            </a:r>
            <a:r>
              <a:rPr lang="en-NL" sz="2000" baseline="-25000" dirty="0"/>
              <a:t>2</a:t>
            </a:r>
            <a:r>
              <a:rPr lang="en-NL" sz="2000" dirty="0"/>
              <a:t>) in the paremeters are the set of states on which 𝜑</a:t>
            </a:r>
            <a:r>
              <a:rPr lang="en-NL" sz="2000" baseline="-25000" dirty="0"/>
              <a:t>1 </a:t>
            </a:r>
            <a:r>
              <a:rPr lang="en-NL" sz="2000" dirty="0"/>
              <a:t>and 𝜑</a:t>
            </a:r>
            <a:r>
              <a:rPr lang="en-NL" sz="2000" baseline="-25000" dirty="0"/>
              <a:t>2 </a:t>
            </a:r>
            <a:r>
              <a:rPr lang="en-NL" sz="2000" dirty="0"/>
              <a:t>respectively hold.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6B372-0528-1939-1506-3C983F48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9928C41-08A3-3D2A-5A26-7524AA753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57" y="3292858"/>
            <a:ext cx="7772400" cy="329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9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FD13-4340-1B3E-EBC5-D2B75ECD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12720"/>
            <a:ext cx="7772400" cy="1143000"/>
          </a:xfrm>
        </p:spPr>
        <p:txBody>
          <a:bodyPr/>
          <a:lstStyle/>
          <a:p>
            <a:pPr algn="ctr"/>
            <a:r>
              <a:rPr lang="en-GB" sz="5400" b="1" dirty="0"/>
              <a:t>a</a:t>
            </a:r>
            <a:r>
              <a:rPr lang="en-NL" sz="5400" b="1" dirty="0"/>
              <a:t>dditional slides DTMC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0BC11E-6703-A4C6-3287-D71BB367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B26D1-C0C0-422C-94F4-A11F546AC0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9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4452-C02F-9256-8E1F-790D8E12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b="1" dirty="0"/>
              <a:t>Prob1A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F3A0-94EF-4D66-C069-A812797F03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L" sz="2000" dirty="0"/>
              <a:t>Calculate first the set F of states from where we have a path passing exclusively through states satisfying 𝜑</a:t>
            </a:r>
            <a:r>
              <a:rPr lang="en-NL" sz="2000" baseline="-25000" dirty="0"/>
              <a:t>1</a:t>
            </a:r>
            <a:r>
              <a:rPr lang="en-NL" sz="2000" dirty="0"/>
              <a:t> ∧ ¬𝜑</a:t>
            </a:r>
            <a:r>
              <a:rPr lang="en-NL" sz="2000" baseline="-25000" dirty="0"/>
              <a:t>2</a:t>
            </a:r>
            <a:r>
              <a:rPr lang="en-NL" sz="2000" dirty="0"/>
              <a:t> and ends in S</a:t>
            </a:r>
            <a:r>
              <a:rPr lang="en-NL" sz="2000" baseline="30000" dirty="0"/>
              <a:t>no</a:t>
            </a:r>
            <a:r>
              <a:rPr lang="en-NL" sz="2000" dirty="0"/>
              <a:t>, under </a:t>
            </a:r>
            <a:r>
              <a:rPr lang="en-NL" sz="2000" b="1" dirty="0"/>
              <a:t>some</a:t>
            </a:r>
            <a:r>
              <a:rPr lang="en-NL" sz="2000" dirty="0"/>
              <a:t> adversary.</a:t>
            </a:r>
            <a:br>
              <a:rPr lang="en-NL" sz="2000" dirty="0"/>
            </a:br>
            <a:r>
              <a:rPr lang="en-NL" sz="2000" dirty="0"/>
              <a:t>By definition this F also includes S</a:t>
            </a:r>
            <a:r>
              <a:rPr lang="en-NL" sz="2000" baseline="30000" dirty="0"/>
              <a:t>no</a:t>
            </a:r>
            <a:r>
              <a:rPr lang="en-NL" sz="2000" dirty="0"/>
              <a:t>. </a:t>
            </a:r>
          </a:p>
          <a:p>
            <a:r>
              <a:rPr lang="en-NL" sz="2000" dirty="0"/>
              <a:t>So any state s in F has Prob(s,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) &lt; 1, for some adversary. In other words </a:t>
            </a:r>
            <a:r>
              <a:rPr lang="en-NL" sz="1800" dirty="0"/>
              <a:t>pmin(s, 𝜑</a:t>
            </a:r>
            <a:r>
              <a:rPr lang="en-NL" sz="1800" baseline="-25000" dirty="0"/>
              <a:t>1</a:t>
            </a:r>
            <a:r>
              <a:rPr lang="en-NL" sz="1800" dirty="0"/>
              <a:t> U 𝜑</a:t>
            </a:r>
            <a:r>
              <a:rPr lang="en-NL" sz="1800" baseline="-25000" dirty="0"/>
              <a:t>2</a:t>
            </a:r>
            <a:r>
              <a:rPr lang="en-NL" sz="1800" dirty="0"/>
              <a:t>) &lt; 1.</a:t>
            </a:r>
          </a:p>
          <a:p>
            <a:r>
              <a:rPr lang="en-NL" sz="1800" dirty="0"/>
              <a:t>P</a:t>
            </a:r>
            <a:r>
              <a:rPr lang="en-NL" sz="1800" baseline="30000" dirty="0"/>
              <a:t>yes</a:t>
            </a:r>
            <a:r>
              <a:rPr lang="en-NL" sz="1800" dirty="0"/>
              <a:t> in the the complement S/F.</a:t>
            </a:r>
          </a:p>
          <a:p>
            <a:endParaRPr lang="en-NL" sz="1800" dirty="0"/>
          </a:p>
          <a:p>
            <a:r>
              <a:rPr lang="en-NL" sz="1800" b="1" dirty="0"/>
              <a:t>Note</a:t>
            </a:r>
            <a:r>
              <a:rPr lang="en-NL" sz="1800" dirty="0"/>
              <a:t>: for the calculation of pmin(s, 𝜑</a:t>
            </a:r>
            <a:r>
              <a:rPr lang="en-NL" sz="1800" baseline="-25000" dirty="0"/>
              <a:t>1</a:t>
            </a:r>
            <a:r>
              <a:rPr lang="en-NL" sz="1800" dirty="0"/>
              <a:t> </a:t>
            </a:r>
            <a:r>
              <a:rPr lang="en-NL" sz="1800" b="1" dirty="0"/>
              <a:t>U</a:t>
            </a:r>
            <a:r>
              <a:rPr lang="en-NL" sz="1800" dirty="0"/>
              <a:t> 𝜑</a:t>
            </a:r>
            <a:r>
              <a:rPr lang="en-NL" sz="1800" baseline="-25000" dirty="0"/>
              <a:t>2</a:t>
            </a:r>
            <a:r>
              <a:rPr lang="en-NL" sz="1800" dirty="0"/>
              <a:t>), we can also just take S</a:t>
            </a:r>
            <a:r>
              <a:rPr lang="en-NL" sz="1800" baseline="30000" dirty="0"/>
              <a:t>yes</a:t>
            </a:r>
            <a:r>
              <a:rPr lang="en-NL" sz="1800" dirty="0"/>
              <a:t> = Sat(𝜑</a:t>
            </a:r>
            <a:r>
              <a:rPr lang="en-NL" sz="1800" baseline="-25000" dirty="0"/>
              <a:t>2</a:t>
            </a:r>
            <a:r>
              <a:rPr lang="en-NL" sz="1800" dirty="0"/>
              <a:t>). The calculation would still works, though it would take more steps to get its final results.</a:t>
            </a:r>
          </a:p>
          <a:p>
            <a:r>
              <a:rPr lang="en-NL" sz="1800" dirty="0"/>
              <a:t> </a:t>
            </a:r>
            <a:endParaRPr lang="en-NL" sz="2000" dirty="0"/>
          </a:p>
          <a:p>
            <a:endParaRPr lang="en-NL" sz="2000" dirty="0"/>
          </a:p>
          <a:p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8C5B-5A3C-7532-1CDB-7261D82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21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4C19-1977-C724-56CD-AA6D23FD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94" y="357295"/>
            <a:ext cx="8105245" cy="796908"/>
          </a:xfrm>
        </p:spPr>
        <p:txBody>
          <a:bodyPr/>
          <a:lstStyle/>
          <a:p>
            <a:r>
              <a:rPr lang="en-NL" sz="3600" dirty="0"/>
              <a:t>Calculating pmax(s, 𝜑</a:t>
            </a:r>
            <a:r>
              <a:rPr lang="en-NL" sz="3600" baseline="-25000" dirty="0"/>
              <a:t>1</a:t>
            </a:r>
            <a:r>
              <a:rPr lang="en-NL" sz="3600" dirty="0"/>
              <a:t> </a:t>
            </a:r>
            <a:r>
              <a:rPr lang="en-NL" sz="3600" b="1" dirty="0"/>
              <a:t>U</a:t>
            </a:r>
            <a:r>
              <a:rPr lang="en-NL" sz="3600" dirty="0"/>
              <a:t> 𝜑</a:t>
            </a:r>
            <a:r>
              <a:rPr lang="en-NL" sz="3600" baseline="-25000" dirty="0"/>
              <a:t>2</a:t>
            </a:r>
            <a:r>
              <a:rPr lang="en-NL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8207-8EBB-439E-87B2-D1625A62A33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9393" y="1452281"/>
            <a:ext cx="8105245" cy="4758019"/>
          </a:xfrm>
        </p:spPr>
        <p:txBody>
          <a:bodyPr/>
          <a:lstStyle/>
          <a:p>
            <a:pPr marL="0" indent="0">
              <a:buNone/>
            </a:pPr>
            <a:r>
              <a:rPr lang="en-NL" sz="2000" dirty="0"/>
              <a:t>pmax(s, 𝜑) = the </a:t>
            </a:r>
            <a:r>
              <a:rPr lang="en-NL" sz="2000" b="1" dirty="0"/>
              <a:t>maximum</a:t>
            </a:r>
            <a:r>
              <a:rPr lang="en-NL" sz="2000" dirty="0"/>
              <a:t> probability for having executions starting from 2 satisfying 𝜑, regardless the adversary. </a:t>
            </a:r>
          </a:p>
          <a:p>
            <a:pPr marL="0" indent="0">
              <a:buNone/>
            </a:pPr>
            <a:endParaRPr lang="en-NL" sz="2000" dirty="0"/>
          </a:p>
          <a:p>
            <a:pPr marL="0" indent="0">
              <a:buNone/>
            </a:pPr>
            <a:r>
              <a:rPr lang="en-NL" sz="2000" dirty="0"/>
              <a:t>To calculate pmax(s, 𝜑</a:t>
            </a:r>
            <a:r>
              <a:rPr lang="en-NL" sz="2000" baseline="-25000" dirty="0"/>
              <a:t>1</a:t>
            </a:r>
            <a:r>
              <a:rPr lang="en-NL" sz="2000" dirty="0"/>
              <a:t> </a:t>
            </a:r>
            <a:r>
              <a:rPr lang="en-NL" sz="2000" b="1" dirty="0"/>
              <a:t>U</a:t>
            </a:r>
            <a:r>
              <a:rPr lang="en-NL" sz="2000" dirty="0"/>
              <a:t> 𝜑</a:t>
            </a:r>
            <a:r>
              <a:rPr lang="en-NL" sz="2000" baseline="-25000" dirty="0"/>
              <a:t>2</a:t>
            </a:r>
            <a:r>
              <a:rPr lang="en-NL" sz="2000" dirty="0"/>
              <a:t>) :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2000" dirty="0"/>
              <a:t>Calculate first the sets S</a:t>
            </a:r>
            <a:r>
              <a:rPr lang="en-NL" sz="2000" baseline="30000" dirty="0"/>
              <a:t>yes</a:t>
            </a:r>
            <a:r>
              <a:rPr lang="en-NL" sz="2000" dirty="0"/>
              <a:t> and S</a:t>
            </a:r>
            <a:r>
              <a:rPr lang="en-NL" sz="2000" baseline="30000" dirty="0"/>
              <a:t>no</a:t>
            </a:r>
            <a:r>
              <a:rPr lang="en-NL" sz="2000" dirty="0"/>
              <a:t>.</a:t>
            </a:r>
          </a:p>
          <a:p>
            <a:pPr marL="788988" lvl="1" indent="-514350"/>
            <a:r>
              <a:rPr lang="en-NL" sz="2000" dirty="0"/>
              <a:t>S</a:t>
            </a:r>
            <a:r>
              <a:rPr lang="en-NL" sz="2000" baseline="30000" dirty="0"/>
              <a:t>yes</a:t>
            </a:r>
            <a:r>
              <a:rPr lang="en-NL" sz="2000" dirty="0"/>
              <a:t> = { s | P(s,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) ≥ 1, for </a:t>
            </a:r>
            <a:r>
              <a:rPr lang="en-NL" sz="2000" b="1" dirty="0"/>
              <a:t>some</a:t>
            </a:r>
            <a:r>
              <a:rPr lang="en-NL" sz="2000" dirty="0"/>
              <a:t> adversaries }   </a:t>
            </a:r>
            <a:r>
              <a:rPr lang="en-NL" sz="2000" dirty="0">
                <a:sym typeface="Wingdings" pitchFamily="2" charset="2"/>
              </a:rPr>
              <a:t> with algorithm prob1E.</a:t>
            </a:r>
          </a:p>
          <a:p>
            <a:pPr marL="788988" lvl="1" indent="-514350"/>
            <a:r>
              <a:rPr lang="en-NL" sz="2000" dirty="0"/>
              <a:t>S</a:t>
            </a:r>
            <a:r>
              <a:rPr lang="en-NL" sz="2000" baseline="30000" dirty="0"/>
              <a:t>no</a:t>
            </a:r>
            <a:r>
              <a:rPr lang="en-NL" sz="2000" dirty="0"/>
              <a:t> = { s | P(s,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) ≤ 0, for </a:t>
            </a:r>
            <a:r>
              <a:rPr lang="en-NL" sz="2000" b="1" dirty="0"/>
              <a:t>all</a:t>
            </a:r>
            <a:r>
              <a:rPr lang="en-NL" sz="2000" dirty="0"/>
              <a:t> adversary }   </a:t>
            </a:r>
            <a:r>
              <a:rPr lang="en-NL" sz="2000" dirty="0">
                <a:sym typeface="Wingdings" pitchFamily="2" charset="2"/>
              </a:rPr>
              <a:t> with algorithm prob0A.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2000" dirty="0">
                <a:sym typeface="Wingdings" pitchFamily="2" charset="2"/>
              </a:rPr>
              <a:t>For any state s in </a:t>
            </a:r>
            <a:r>
              <a:rPr lang="en-NL" sz="2000" dirty="0"/>
              <a:t>S</a:t>
            </a:r>
            <a:r>
              <a:rPr lang="en-NL" sz="2000" baseline="30000" dirty="0"/>
              <a:t>yes</a:t>
            </a:r>
            <a:r>
              <a:rPr lang="en-NL" sz="2000" dirty="0">
                <a:sym typeface="Wingdings" pitchFamily="2" charset="2"/>
              </a:rPr>
              <a:t>, we then know that </a:t>
            </a:r>
            <a:r>
              <a:rPr lang="en-NL" sz="2000" dirty="0"/>
              <a:t>pmax(s, 𝜑</a:t>
            </a:r>
            <a:r>
              <a:rPr lang="en-NL" sz="2000" baseline="-25000" dirty="0"/>
              <a:t>1</a:t>
            </a:r>
            <a:r>
              <a:rPr lang="en-NL" sz="2000" dirty="0"/>
              <a:t> </a:t>
            </a:r>
            <a:r>
              <a:rPr lang="en-NL" sz="2000" b="1" dirty="0"/>
              <a:t>U</a:t>
            </a:r>
            <a:r>
              <a:rPr lang="en-NL" sz="2000" dirty="0"/>
              <a:t> 𝜑</a:t>
            </a:r>
            <a:r>
              <a:rPr lang="en-NL" sz="2000" baseline="-25000" dirty="0"/>
              <a:t>2</a:t>
            </a:r>
            <a:r>
              <a:rPr lang="en-NL" sz="2000" dirty="0"/>
              <a:t>)</a:t>
            </a:r>
            <a:r>
              <a:rPr lang="en-NL" sz="2000" dirty="0">
                <a:sym typeface="Wingdings" pitchFamily="2" charset="2"/>
              </a:rPr>
              <a:t> </a:t>
            </a:r>
            <a:r>
              <a:rPr lang="en-NL" sz="2000" dirty="0"/>
              <a:t>≥</a:t>
            </a:r>
            <a:r>
              <a:rPr lang="en-NL" sz="2000" dirty="0">
                <a:sym typeface="Wingdings" pitchFamily="2" charset="2"/>
              </a:rPr>
              <a:t> 1.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2000" dirty="0">
                <a:sym typeface="Wingdings" pitchFamily="2" charset="2"/>
              </a:rPr>
              <a:t>For any state s in </a:t>
            </a:r>
            <a:r>
              <a:rPr lang="en-NL" sz="2000" dirty="0"/>
              <a:t>S</a:t>
            </a:r>
            <a:r>
              <a:rPr lang="en-NL" sz="2000" baseline="30000" dirty="0"/>
              <a:t>no</a:t>
            </a:r>
            <a:r>
              <a:rPr lang="en-NL" sz="2000" dirty="0">
                <a:sym typeface="Wingdings" pitchFamily="2" charset="2"/>
              </a:rPr>
              <a:t> we have </a:t>
            </a:r>
            <a:r>
              <a:rPr lang="en-NL" sz="2000" dirty="0"/>
              <a:t>pmax(s, 𝜑</a:t>
            </a:r>
            <a:r>
              <a:rPr lang="en-NL" sz="2000" baseline="-25000" dirty="0"/>
              <a:t>1</a:t>
            </a:r>
            <a:r>
              <a:rPr lang="en-NL" sz="2000" dirty="0"/>
              <a:t> </a:t>
            </a:r>
            <a:r>
              <a:rPr lang="en-NL" sz="2000" b="1" dirty="0"/>
              <a:t>U</a:t>
            </a:r>
            <a:r>
              <a:rPr lang="en-NL" sz="2000" dirty="0"/>
              <a:t> 𝜑</a:t>
            </a:r>
            <a:r>
              <a:rPr lang="en-NL" sz="2000" baseline="-25000" dirty="0"/>
              <a:t>2</a:t>
            </a:r>
            <a:r>
              <a:rPr lang="en-NL" sz="2000" dirty="0"/>
              <a:t>)</a:t>
            </a:r>
            <a:r>
              <a:rPr lang="en-NL" sz="2000" dirty="0">
                <a:sym typeface="Wingdings" pitchFamily="2" charset="2"/>
              </a:rPr>
              <a:t> </a:t>
            </a:r>
            <a:r>
              <a:rPr lang="en-NL" sz="2000" dirty="0"/>
              <a:t>≤</a:t>
            </a:r>
            <a:r>
              <a:rPr lang="en-NL" sz="2000" dirty="0">
                <a:sym typeface="Wingdings" pitchFamily="2" charset="2"/>
              </a:rPr>
              <a:t> 0.</a:t>
            </a:r>
          </a:p>
          <a:p>
            <a:pPr marL="514350" indent="-514350">
              <a:buFont typeface="+mj-lt"/>
              <a:buAutoNum type="arabicPeriod"/>
            </a:pPr>
            <a:r>
              <a:rPr lang="en-NL" sz="2000" dirty="0">
                <a:sym typeface="Wingdings" pitchFamily="2" charset="2"/>
              </a:rPr>
              <a:t>We then proceed with calculating the pmin for the remaining states (which are not in </a:t>
            </a:r>
            <a:r>
              <a:rPr lang="en-NL" sz="2000" dirty="0"/>
              <a:t>S</a:t>
            </a:r>
            <a:r>
              <a:rPr lang="en-NL" sz="2000" baseline="30000" dirty="0"/>
              <a:t>yes  </a:t>
            </a:r>
            <a:r>
              <a:rPr lang="en-NL" sz="2000" dirty="0">
                <a:sym typeface="Wingdings" pitchFamily="2" charset="2"/>
              </a:rPr>
              <a:t>nor </a:t>
            </a:r>
            <a:r>
              <a:rPr lang="en-NL" sz="2000" dirty="0"/>
              <a:t>S</a:t>
            </a:r>
            <a:r>
              <a:rPr lang="en-NL" sz="2000" baseline="30000" dirty="0"/>
              <a:t>no</a:t>
            </a:r>
            <a:r>
              <a:rPr lang="en-NL" sz="2000" dirty="0">
                <a:sym typeface="Wingdings" pitchFamily="2" charset="2"/>
              </a:rPr>
              <a:t>).</a:t>
            </a:r>
          </a:p>
          <a:p>
            <a:endParaRPr lang="en-NL" sz="2000" dirty="0">
              <a:sym typeface="Wingdings" pitchFamily="2" charset="2"/>
            </a:endParaRPr>
          </a:p>
          <a:p>
            <a:endParaRPr lang="en-NL" sz="2000" dirty="0">
              <a:sym typeface="Wingdings" pitchFamily="2" charset="2"/>
            </a:endParaRPr>
          </a:p>
          <a:p>
            <a:pPr marL="0" indent="0">
              <a:buNone/>
            </a:pPr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645DB-C8D4-2B26-B6A0-3FC3D703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9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7DC4-FAA6-96E2-E577-93752D27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Algorithm </a:t>
            </a:r>
            <a:r>
              <a:rPr lang="en-NL" b="1" dirty="0"/>
              <a:t>Prob0A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17A1-9D4B-F3A8-4570-09BA483CEF5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3250" y="1108393"/>
            <a:ext cx="8643966" cy="2532529"/>
          </a:xfrm>
        </p:spPr>
        <p:txBody>
          <a:bodyPr/>
          <a:lstStyle/>
          <a:p>
            <a:r>
              <a:rPr lang="en-NL" sz="2000" dirty="0"/>
              <a:t>The algorithm below first calculates the set R of all states s satisfying E[s,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], for some adversary. So, for any state in R, there is an adversary such that Prob(s, 𝜑</a:t>
            </a:r>
            <a:r>
              <a:rPr lang="en-NL" sz="2000" baseline="-25000" dirty="0"/>
              <a:t>1</a:t>
            </a:r>
            <a:r>
              <a:rPr lang="en-NL" sz="2000" dirty="0"/>
              <a:t> U 𝜑</a:t>
            </a:r>
            <a:r>
              <a:rPr lang="en-NL" sz="2000" baseline="-25000" dirty="0"/>
              <a:t>2</a:t>
            </a:r>
            <a:r>
              <a:rPr lang="en-NL" sz="2000" dirty="0"/>
              <a:t>) &gt; 0.</a:t>
            </a:r>
          </a:p>
          <a:p>
            <a:r>
              <a:rPr lang="en-NL" sz="2000" dirty="0"/>
              <a:t>S</a:t>
            </a:r>
            <a:r>
              <a:rPr lang="en-NL" sz="2000" baseline="30000" dirty="0"/>
              <a:t>no</a:t>
            </a:r>
            <a:r>
              <a:rPr lang="en-NL" sz="2000" dirty="0"/>
              <a:t> is just complement S/R.</a:t>
            </a:r>
          </a:p>
          <a:p>
            <a:r>
              <a:rPr lang="en-GB" sz="2000" dirty="0"/>
              <a:t>S</a:t>
            </a:r>
            <a:r>
              <a:rPr lang="en-NL" sz="2000" dirty="0"/>
              <a:t>at(𝜑</a:t>
            </a:r>
            <a:r>
              <a:rPr lang="en-NL" sz="2000" baseline="-25000" dirty="0"/>
              <a:t>1</a:t>
            </a:r>
            <a:r>
              <a:rPr lang="en-NL" sz="2000" dirty="0"/>
              <a:t>) and Sat(𝜑</a:t>
            </a:r>
            <a:r>
              <a:rPr lang="en-NL" sz="2000" baseline="-25000" dirty="0"/>
              <a:t>2</a:t>
            </a:r>
            <a:r>
              <a:rPr lang="en-NL" sz="2000" dirty="0"/>
              <a:t>) in the paremeters are the set of states on which 𝜑</a:t>
            </a:r>
            <a:r>
              <a:rPr lang="en-NL" sz="2000" baseline="-25000" dirty="0"/>
              <a:t>1 </a:t>
            </a:r>
            <a:r>
              <a:rPr lang="en-NL" sz="2000" dirty="0"/>
              <a:t>and 𝜑</a:t>
            </a:r>
            <a:r>
              <a:rPr lang="en-NL" sz="2000" baseline="-25000" dirty="0"/>
              <a:t>2 </a:t>
            </a:r>
            <a:r>
              <a:rPr lang="en-NL" sz="2000" dirty="0"/>
              <a:t>respectively hold.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6B372-0528-1939-1506-3C983F48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7" name="Picture 6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CA42452E-6633-27DC-ADF7-6B82F0A76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0" y="3300011"/>
            <a:ext cx="7670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6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4452-C02F-9256-8E1F-790D8E12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b="1" dirty="0"/>
              <a:t>Prob1E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EF3A0-94EF-4D66-C069-A812797F03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L" sz="2000" dirty="0"/>
              <a:t>More complicated. See Dave’s slides on MDP.</a:t>
            </a:r>
          </a:p>
          <a:p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8C5B-5A3C-7532-1CDB-7261D82F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06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BD28-32FD-55F1-B38A-B29453EC8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Prob1E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5299-C8B1-6EDC-FA90-2858EA73FC4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93E22-F0FE-B16A-A0C5-DB74369C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796-0523-08E8-89CA-ADEDCEE2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Probability of taking a path or a set of paths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A233-30A5-1259-1D5B-6A20110792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4296" y="3541543"/>
            <a:ext cx="8523983" cy="2800263"/>
          </a:xfrm>
        </p:spPr>
        <p:txBody>
          <a:bodyPr/>
          <a:lstStyle/>
          <a:p>
            <a:r>
              <a:rPr lang="en-NL" sz="2000" dirty="0"/>
              <a:t>Consider a path </a:t>
            </a:r>
            <a:r>
              <a:rPr lang="en-NL" sz="2000" dirty="0">
                <a:highlight>
                  <a:srgbClr val="FFFF00"/>
                </a:highlight>
              </a:rPr>
              <a:t>𝜔 e.g. s</a:t>
            </a:r>
            <a:r>
              <a:rPr lang="en-NL" sz="2000" baseline="-25000" dirty="0">
                <a:highlight>
                  <a:srgbClr val="FFFF00"/>
                </a:highlight>
              </a:rPr>
              <a:t>0</a:t>
            </a:r>
            <a:r>
              <a:rPr lang="en-NL" sz="2000" dirty="0">
                <a:highlight>
                  <a:srgbClr val="FFFF00"/>
                </a:highlight>
              </a:rPr>
              <a:t>,s</a:t>
            </a:r>
            <a:r>
              <a:rPr lang="en-NL" sz="2000" baseline="-25000" dirty="0">
                <a:highlight>
                  <a:srgbClr val="FFFF00"/>
                </a:highlight>
              </a:rPr>
              <a:t>1</a:t>
            </a:r>
            <a:r>
              <a:rPr lang="en-NL" sz="2000" dirty="0">
                <a:highlight>
                  <a:srgbClr val="FFFF00"/>
                </a:highlight>
              </a:rPr>
              <a:t>,s</a:t>
            </a:r>
            <a:r>
              <a:rPr lang="en-NL" sz="2000" baseline="-25000" dirty="0">
                <a:highlight>
                  <a:srgbClr val="FFFF00"/>
                </a:highlight>
              </a:rPr>
              <a:t>2</a:t>
            </a:r>
            <a:r>
              <a:rPr lang="en-NL" sz="2000" dirty="0">
                <a:highlight>
                  <a:srgbClr val="FFFF00"/>
                </a:highlight>
              </a:rPr>
              <a:t>,s</a:t>
            </a:r>
            <a:r>
              <a:rPr lang="en-NL" sz="2000" baseline="-25000" dirty="0">
                <a:highlight>
                  <a:srgbClr val="FFFF00"/>
                </a:highlight>
              </a:rPr>
              <a:t>0.</a:t>
            </a:r>
            <a:r>
              <a:rPr lang="en-NL" sz="2000" dirty="0"/>
              <a:t> The probability that the system follows this path when executed with the starting state s</a:t>
            </a:r>
            <a:r>
              <a:rPr lang="en-NL" sz="2000" baseline="-25000" dirty="0"/>
              <a:t>0</a:t>
            </a:r>
            <a:r>
              <a:rPr lang="en-NL" sz="2000" dirty="0"/>
              <a:t> is denoted by P</a:t>
            </a:r>
            <a:r>
              <a:rPr lang="en-NL" sz="2000" baseline="-25000" dirty="0"/>
              <a:t>s0</a:t>
            </a:r>
            <a:r>
              <a:rPr lang="en-NL" sz="2000" dirty="0"/>
              <a:t>(𝜔). Or simply P(𝜔 ) if it is clear which s</a:t>
            </a:r>
            <a:r>
              <a:rPr lang="en-NL" sz="2000" baseline="-25000" dirty="0"/>
              <a:t>0</a:t>
            </a:r>
            <a:r>
              <a:rPr lang="en-NL" sz="2000" dirty="0"/>
              <a:t> is meant. It is the product of the probability of each transition in 𝜔.</a:t>
            </a:r>
            <a:br>
              <a:rPr lang="en-NL" sz="2000" dirty="0"/>
            </a:br>
            <a:br>
              <a:rPr lang="en-NL" sz="2000" dirty="0"/>
            </a:br>
            <a:r>
              <a:rPr lang="en-NL" sz="2000" dirty="0"/>
              <a:t>Example: for the above 𝜔, P(𝜔) = 1 * 0.01 * 1 = 0.01</a:t>
            </a:r>
          </a:p>
          <a:p>
            <a:r>
              <a:rPr lang="en-NL" sz="2000" dirty="0"/>
              <a:t>For a </a:t>
            </a:r>
            <a:r>
              <a:rPr lang="en-NL" sz="2000" b="1" dirty="0"/>
              <a:t>set of of paths </a:t>
            </a:r>
            <a:r>
              <a:rPr lang="en-NL" sz="2000" dirty="0"/>
              <a:t>U (starting from s0), the probability that the system’s execution follows </a:t>
            </a:r>
            <a:r>
              <a:rPr lang="en-NL" sz="2000" b="1" dirty="0"/>
              <a:t>one of </a:t>
            </a:r>
            <a:r>
              <a:rPr lang="en-NL" sz="2000" dirty="0"/>
              <a:t>the paths in U, denoted by P(U), is ∑</a:t>
            </a:r>
            <a:r>
              <a:rPr lang="en-NL" sz="2000" baseline="-25000" dirty="0"/>
              <a:t>𝜔∊U </a:t>
            </a:r>
            <a:r>
              <a:rPr lang="en-NL" sz="2000" dirty="0"/>
              <a:t>P(𝜔).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D1E8-236A-0284-592E-68133904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FF3A02D-87A3-757B-64E4-F33A6E440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373" y="1466279"/>
            <a:ext cx="2859368" cy="18501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A2DF53-D7A2-F122-A093-4D5E73F863A1}"/>
              </a:ext>
            </a:extLst>
          </p:cNvPr>
          <p:cNvSpPr txBox="1"/>
          <p:nvPr/>
        </p:nvSpPr>
        <p:spPr>
          <a:xfrm>
            <a:off x="845574" y="2160535"/>
            <a:ext cx="172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</a:t>
            </a:r>
            <a:r>
              <a:rPr lang="en-NL" sz="2400" dirty="0"/>
              <a:t> “</a:t>
            </a:r>
            <a:r>
              <a:rPr lang="en-NL" sz="2400" dirty="0">
                <a:highlight>
                  <a:srgbClr val="FFFF00"/>
                </a:highlight>
              </a:rPr>
              <a:t>DTMC</a:t>
            </a:r>
            <a:r>
              <a:rPr lang="en-NL" sz="2400" dirty="0"/>
              <a:t>” :</a:t>
            </a:r>
          </a:p>
        </p:txBody>
      </p:sp>
    </p:spTree>
    <p:extLst>
      <p:ext uri="{BB962C8B-B14F-4D97-AF65-F5344CB8AC3E}">
        <p14:creationId xmlns:p14="http://schemas.microsoft.com/office/powerpoint/2010/main" val="52196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796-0523-08E8-89CA-ADEDCEE2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200" dirty="0"/>
              <a:t>Probability of taking a path or a set of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4A233-30A5-1259-1D5B-6A201107923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16310" y="3541543"/>
                <a:ext cx="8641970" cy="2800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NL" sz="2000" dirty="0"/>
                  <a:t>Example: consider U = the set of paths that ends in s</a:t>
                </a:r>
                <a:r>
                  <a:rPr lang="en-NL" sz="2000" baseline="-25000" dirty="0"/>
                  <a:t>2</a:t>
                </a:r>
                <a:r>
                  <a:rPr lang="en-NL" sz="2000" dirty="0"/>
                  <a:t>. Note that U is infinite: U = { 02, 0102, 010102, … }. But we can calculate P(U).</a:t>
                </a:r>
                <a:br>
                  <a:rPr lang="en-NL" sz="2000" dirty="0"/>
                </a:br>
                <a:br>
                  <a:rPr lang="en-NL" sz="2000" dirty="0"/>
                </a:br>
                <a:r>
                  <a:rPr lang="en-NL" sz="2000" dirty="0"/>
                  <a:t>	P(U) =  0.5 + 0.52 + 0.53 + … = ∑</a:t>
                </a:r>
                <a:r>
                  <a:rPr lang="en-NL" sz="2000" baseline="-25000" dirty="0"/>
                  <a:t>k≥0</a:t>
                </a:r>
                <a:r>
                  <a:rPr lang="en-NL" sz="2000" dirty="0"/>
                  <a:t>  0.5</a:t>
                </a:r>
                <a:r>
                  <a:rPr lang="en-NL" sz="2000" baseline="30000" dirty="0"/>
                  <a:t>k</a:t>
                </a:r>
                <a:r>
                  <a:rPr lang="en-NL" sz="2000" dirty="0"/>
                  <a:t> </a:t>
                </a:r>
                <a:br>
                  <a:rPr lang="en-NL" sz="2000" dirty="0"/>
                </a:br>
                <a:r>
                  <a:rPr lang="en-NL" sz="2000" dirty="0"/>
                  <a:t>	</a:t>
                </a:r>
              </a:p>
              <a:p>
                <a:pPr marL="0" indent="0">
                  <a:buNone/>
                </a:pPr>
                <a:r>
                  <a:rPr lang="en-NL" sz="2000" dirty="0"/>
                  <a:t>	       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0.5 ∗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1 −0.5</m:t>
                        </m:r>
                      </m:den>
                    </m:f>
                  </m:oMath>
                </a14:m>
                <a:r>
                  <a:rPr lang="en-NL" sz="2000" dirty="0"/>
                  <a:t>  = 1</a:t>
                </a:r>
                <a:br>
                  <a:rPr lang="en-NL" sz="2000" dirty="0"/>
                </a:br>
                <a:br>
                  <a:rPr lang="en-NL" sz="2000" dirty="0"/>
                </a:br>
                <a:endParaRPr lang="en-N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4A233-30A5-1259-1D5B-6A2011079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6310" y="3541543"/>
                <a:ext cx="8641970" cy="2800263"/>
              </a:xfrm>
              <a:blipFill>
                <a:blip r:embed="rId2"/>
                <a:stretch>
                  <a:fillRect l="-587" t="-90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D1E8-236A-0284-592E-68133904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E5BD4988-1C48-D831-ACF9-F4D69B80F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79" y="1440763"/>
            <a:ext cx="1890866" cy="173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796-0523-08E8-89CA-ADEDCEE2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Probability Matrix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D1E8-236A-0284-592E-68133904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FF3A02D-87A3-757B-64E4-F33A6E440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50" y="2149949"/>
            <a:ext cx="2859368" cy="1850179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20F5CB-6E2C-62DB-6000-E82C8DDD2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78634"/>
              </p:ext>
            </p:extLst>
          </p:nvPr>
        </p:nvGraphicFramePr>
        <p:xfrm>
          <a:off x="4572000" y="1815389"/>
          <a:ext cx="3572435" cy="195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487">
                  <a:extLst>
                    <a:ext uri="{9D8B030D-6E8A-4147-A177-3AD203B41FA5}">
                      <a16:colId xmlns:a16="http://schemas.microsoft.com/office/drawing/2014/main" val="1511311719"/>
                    </a:ext>
                  </a:extLst>
                </a:gridCol>
                <a:gridCol w="714487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714487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714487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714487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370036">
                <a:tc>
                  <a:txBody>
                    <a:bodyPr/>
                    <a:lstStyle/>
                    <a:p>
                      <a:pPr algn="ctr"/>
                      <a:endParaRPr lang="en-NL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NL" sz="14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400" b="0" dirty="0">
                          <a:solidFill>
                            <a:sysClr val="windowText" lastClr="0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400" b="0" dirty="0">
                          <a:solidFill>
                            <a:sysClr val="windowText" lastClr="000000"/>
                          </a:solidFill>
                        </a:rPr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400" b="0" dirty="0">
                          <a:solidFill>
                            <a:sysClr val="windowText" lastClr="000000"/>
                          </a:solidFill>
                        </a:rPr>
                        <a:t>s3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93362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algn="ctr"/>
                      <a:r>
                        <a:rPr lang="en-NL" sz="1400" dirty="0"/>
                        <a:t>s0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algn="ctr"/>
                      <a:r>
                        <a:rPr lang="en-NL" sz="1400" dirty="0"/>
                        <a:t>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20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algn="ctr"/>
                      <a:r>
                        <a:rPr lang="en-NL" sz="1400" dirty="0"/>
                        <a:t>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370036">
                <a:tc>
                  <a:txBody>
                    <a:bodyPr/>
                    <a:lstStyle/>
                    <a:p>
                      <a:pPr algn="ctr"/>
                      <a:r>
                        <a:rPr lang="en-NL" sz="1400" dirty="0"/>
                        <a:t>s3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20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FA1EF857-F5F4-BCAA-BFF9-1093F31500C7}"/>
              </a:ext>
            </a:extLst>
          </p:cNvPr>
          <p:cNvSpPr/>
          <p:nvPr/>
        </p:nvSpPr>
        <p:spPr>
          <a:xfrm>
            <a:off x="6683767" y="2488303"/>
            <a:ext cx="751012" cy="57690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9BA36-C33C-520C-138B-BBE177D3AB87}"/>
              </a:ext>
            </a:extLst>
          </p:cNvPr>
          <p:cNvSpPr txBox="1"/>
          <p:nvPr/>
        </p:nvSpPr>
        <p:spPr>
          <a:xfrm>
            <a:off x="4119205" y="2675251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P: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872ED9E-D6F1-CA8C-EE8E-869A6AD4197D}"/>
              </a:ext>
            </a:extLst>
          </p:cNvPr>
          <p:cNvSpPr/>
          <p:nvPr/>
        </p:nvSpPr>
        <p:spPr>
          <a:xfrm>
            <a:off x="3276544" y="2787111"/>
            <a:ext cx="678426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C83E5-FE6C-9EC2-9468-2D76EF6BB01A}"/>
              </a:ext>
            </a:extLst>
          </p:cNvPr>
          <p:cNvSpPr txBox="1"/>
          <p:nvPr/>
        </p:nvSpPr>
        <p:spPr>
          <a:xfrm>
            <a:off x="500034" y="4491072"/>
            <a:ext cx="8427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NL" sz="2000" dirty="0"/>
              <a:t>P</a:t>
            </a:r>
            <a:r>
              <a:rPr lang="en-NL" sz="2000" baseline="-25000" dirty="0"/>
              <a:t>i,k  </a:t>
            </a:r>
            <a:r>
              <a:rPr lang="en-NL" sz="2000" dirty="0"/>
              <a:t>= the value at the i-th row and k-th column. It specifies the probability of taking the transition s</a:t>
            </a:r>
            <a:r>
              <a:rPr lang="en-NL" sz="2000" baseline="-25000" dirty="0"/>
              <a:t>i</a:t>
            </a:r>
            <a:r>
              <a:rPr lang="en-NL" sz="2000" dirty="0"/>
              <a:t> → s</a:t>
            </a:r>
            <a:r>
              <a:rPr lang="en-NL" sz="2000" baseline="-25000" dirty="0"/>
              <a:t>k</a:t>
            </a:r>
            <a:r>
              <a:rPr lang="en-NL" sz="2000" dirty="0"/>
              <a:t>, if we are now at s</a:t>
            </a:r>
            <a:r>
              <a:rPr lang="en-NL" sz="2000" baseline="-25000" dirty="0"/>
              <a:t>i</a:t>
            </a:r>
            <a:r>
              <a:rPr lang="en-NL" sz="2000" dirty="0"/>
              <a:t>.</a:t>
            </a:r>
            <a:br>
              <a:rPr lang="en-NL" sz="2000" dirty="0"/>
            </a:br>
            <a:br>
              <a:rPr lang="en-NL" sz="2000" dirty="0"/>
            </a:br>
            <a:r>
              <a:rPr lang="en-NL" sz="2000" dirty="0"/>
              <a:t>For example the circle red value above is P</a:t>
            </a:r>
            <a:r>
              <a:rPr lang="en-NL" sz="2000" baseline="-25000" dirty="0"/>
              <a:t>1,2</a:t>
            </a:r>
            <a:r>
              <a:rPr lang="en-NL" sz="2000" dirty="0"/>
              <a:t>, specifying the probability of taking the transition from s</a:t>
            </a:r>
            <a:r>
              <a:rPr lang="en-NL" sz="2000" baseline="-25000" dirty="0"/>
              <a:t>1</a:t>
            </a:r>
            <a:r>
              <a:rPr lang="en-NL" sz="2000" dirty="0"/>
              <a:t> to s</a:t>
            </a:r>
            <a:r>
              <a:rPr lang="en-NL" sz="2000" baseline="-25000" dirty="0"/>
              <a:t>2</a:t>
            </a:r>
            <a:r>
              <a:rPr lang="en-NL" sz="2000" dirty="0"/>
              <a:t> (check the picture), which is 0.01. </a:t>
            </a:r>
          </a:p>
        </p:txBody>
      </p:sp>
    </p:spTree>
    <p:extLst>
      <p:ext uri="{BB962C8B-B14F-4D97-AF65-F5344CB8AC3E}">
        <p14:creationId xmlns:p14="http://schemas.microsoft.com/office/powerpoint/2010/main" val="107900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796-0523-08E8-89CA-ADEDCEE2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Basic Operations on Probability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6E20-FFEE-ABE8-AC01-74D1581AC2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L" sz="2400" dirty="0"/>
              <a:t>Multiplying P with itself: P</a:t>
            </a:r>
            <a:r>
              <a:rPr lang="en-NL" sz="2400" baseline="30000" dirty="0"/>
              <a:t>n</a:t>
            </a:r>
            <a:r>
              <a:rPr lang="en-NL" sz="2400" dirty="0"/>
              <a:t> </a:t>
            </a:r>
          </a:p>
          <a:p>
            <a:r>
              <a:rPr lang="en-GB" sz="2400" dirty="0"/>
              <a:t>Multiplying a vector with P: u </a:t>
            </a:r>
            <a:r>
              <a:rPr lang="en-NL" sz="2400" dirty="0"/>
              <a:t>× P</a:t>
            </a:r>
            <a:endParaRPr lang="en-NL" sz="2400" baseline="30000" dirty="0"/>
          </a:p>
          <a:p>
            <a:r>
              <a:rPr lang="en-NL" sz="2400" dirty="0"/>
              <a:t>Multiplying P with a vector: P × 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D1E8-236A-0284-592E-68133904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7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796-0523-08E8-89CA-ADEDCEE2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dirty="0"/>
              <a:t>P</a:t>
            </a:r>
            <a:r>
              <a:rPr lang="en-NL" sz="3600" baseline="30000" dirty="0"/>
              <a:t>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6E20-FFEE-ABE8-AC01-74D1581AC2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L" sz="2000" dirty="0"/>
              <a:t>P</a:t>
            </a:r>
            <a:r>
              <a:rPr lang="en-NL" sz="2000" baseline="30000" dirty="0"/>
              <a:t>0</a:t>
            </a:r>
            <a:r>
              <a:rPr lang="en-NL" sz="2000" dirty="0"/>
              <a:t> = I (identity matrix)</a:t>
            </a:r>
            <a:br>
              <a:rPr lang="en-NL" sz="2000" dirty="0"/>
            </a:br>
            <a:r>
              <a:rPr lang="en-NL" sz="2000" dirty="0"/>
              <a:t>P</a:t>
            </a:r>
            <a:r>
              <a:rPr lang="en-NL" sz="2000" baseline="30000" dirty="0"/>
              <a:t>n+1</a:t>
            </a:r>
            <a:r>
              <a:rPr lang="en-NL" sz="2000" dirty="0"/>
              <a:t> = P × P</a:t>
            </a:r>
            <a:r>
              <a:rPr lang="en-NL" sz="2000" baseline="30000" dirty="0"/>
              <a:t>n</a:t>
            </a:r>
          </a:p>
          <a:p>
            <a:r>
              <a:rPr lang="en-NL" sz="2000" dirty="0"/>
              <a:t>P</a:t>
            </a:r>
            <a:r>
              <a:rPr lang="en-NL" sz="2000" baseline="30000" dirty="0"/>
              <a:t>n</a:t>
            </a:r>
            <a:r>
              <a:rPr lang="en-NL" sz="2000" baseline="-25000" dirty="0"/>
              <a:t>i,k</a:t>
            </a:r>
            <a:r>
              <a:rPr lang="en-NL" sz="2000" dirty="0"/>
              <a:t>  is the probability of ending up in state s</a:t>
            </a:r>
            <a:r>
              <a:rPr lang="en-NL" sz="2000" baseline="-25000" dirty="0"/>
              <a:t>k</a:t>
            </a:r>
            <a:r>
              <a:rPr lang="en-NL" sz="2000" dirty="0"/>
              <a:t> in n-steps, given we start in  the state s</a:t>
            </a:r>
            <a:r>
              <a:rPr lang="en-NL" sz="2000" baseline="-25000" dirty="0"/>
              <a:t>i</a:t>
            </a:r>
            <a:r>
              <a:rPr lang="en-NL" sz="2000" dirty="0"/>
              <a:t>.</a:t>
            </a:r>
          </a:p>
          <a:p>
            <a:r>
              <a:rPr lang="en-NL" sz="2000" dirty="0"/>
              <a:t>For example, wirth the previous P, let’s look at P</a:t>
            </a:r>
            <a:r>
              <a:rPr lang="en-NL" sz="2000" baseline="30000" dirty="0"/>
              <a:t>2</a:t>
            </a:r>
            <a:r>
              <a:rPr lang="en-NL" sz="2000" dirty="0"/>
              <a:t>:</a:t>
            </a: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br>
              <a:rPr lang="en-NL" sz="2000" dirty="0"/>
            </a:br>
            <a:r>
              <a:rPr lang="en-NL" sz="2000" dirty="0"/>
              <a:t>P</a:t>
            </a:r>
            <a:r>
              <a:rPr lang="en-NL" sz="2000" baseline="30000" dirty="0"/>
              <a:t>2</a:t>
            </a:r>
            <a:r>
              <a:rPr lang="en-NL" sz="2000" baseline="-25000" dirty="0"/>
              <a:t>0,2</a:t>
            </a:r>
            <a:r>
              <a:rPr lang="en-NL" sz="2000" dirty="0"/>
              <a:t> = (P×P)</a:t>
            </a:r>
            <a:r>
              <a:rPr lang="en-NL" sz="2000" baseline="-25000" dirty="0"/>
              <a:t>0,2</a:t>
            </a:r>
            <a:br>
              <a:rPr lang="en-NL" sz="2000" dirty="0"/>
            </a:br>
            <a:r>
              <a:rPr lang="en-NL" sz="2000" dirty="0"/>
              <a:t>        =  P</a:t>
            </a:r>
            <a:r>
              <a:rPr lang="en-NL" sz="2000" baseline="-25000" dirty="0"/>
              <a:t>0,0</a:t>
            </a:r>
            <a:r>
              <a:rPr lang="en-NL" sz="2000" dirty="0"/>
              <a:t>* P</a:t>
            </a:r>
            <a:r>
              <a:rPr lang="en-NL" sz="2000" baseline="-25000" dirty="0"/>
              <a:t>0,2</a:t>
            </a:r>
            <a:r>
              <a:rPr lang="en-NL" sz="2000" dirty="0"/>
              <a:t>   +   P</a:t>
            </a:r>
            <a:r>
              <a:rPr lang="en-NL" sz="2000" baseline="-25000" dirty="0"/>
              <a:t>0,1</a:t>
            </a:r>
            <a:r>
              <a:rPr lang="en-NL" sz="2000" dirty="0"/>
              <a:t>* P</a:t>
            </a:r>
            <a:r>
              <a:rPr lang="en-NL" sz="2000" baseline="-25000" dirty="0"/>
              <a:t>1,2</a:t>
            </a:r>
            <a:r>
              <a:rPr lang="en-NL" sz="2000" dirty="0"/>
              <a:t>   +   P</a:t>
            </a:r>
            <a:r>
              <a:rPr lang="en-NL" sz="2000" baseline="-25000" dirty="0"/>
              <a:t>0,2</a:t>
            </a:r>
            <a:r>
              <a:rPr lang="en-NL" sz="2000" dirty="0"/>
              <a:t>* P</a:t>
            </a:r>
            <a:r>
              <a:rPr lang="en-NL" sz="2000" baseline="-25000" dirty="0"/>
              <a:t>2,2</a:t>
            </a:r>
            <a:r>
              <a:rPr lang="en-NL" sz="2000" dirty="0"/>
              <a:t>   +   P</a:t>
            </a:r>
            <a:r>
              <a:rPr lang="en-NL" sz="2000" baseline="-25000" dirty="0"/>
              <a:t>0,3</a:t>
            </a:r>
            <a:r>
              <a:rPr lang="en-NL" sz="2000" dirty="0"/>
              <a:t>* P</a:t>
            </a:r>
            <a:r>
              <a:rPr lang="en-NL" sz="2000" baseline="-25000" dirty="0"/>
              <a:t>3,2</a:t>
            </a:r>
          </a:p>
          <a:p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D1E8-236A-0284-592E-68133904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16886FF-76BC-0906-014D-945A808F3BB8}"/>
              </a:ext>
            </a:extLst>
          </p:cNvPr>
          <p:cNvGraphicFramePr>
            <a:graphicFrameLocks noGrp="1"/>
          </p:cNvGraphicFramePr>
          <p:nvPr/>
        </p:nvGraphicFramePr>
        <p:xfrm>
          <a:off x="1111040" y="3280398"/>
          <a:ext cx="21139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389A805C-207C-1979-5D21-1D28BFF9507A}"/>
              </a:ext>
            </a:extLst>
          </p:cNvPr>
          <p:cNvGraphicFramePr>
            <a:graphicFrameLocks noGrp="1"/>
          </p:cNvGraphicFramePr>
          <p:nvPr/>
        </p:nvGraphicFramePr>
        <p:xfrm>
          <a:off x="3873909" y="3280398"/>
          <a:ext cx="21139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B62B4B-77D7-63F9-7D4B-BCC1074343CD}"/>
              </a:ext>
            </a:extLst>
          </p:cNvPr>
          <p:cNvSpPr txBox="1"/>
          <p:nvPr/>
        </p:nvSpPr>
        <p:spPr>
          <a:xfrm>
            <a:off x="3336886" y="353665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dirty="0"/>
              <a:t>×</a:t>
            </a:r>
          </a:p>
        </p:txBody>
      </p:sp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EEE57B3-572E-52CB-15F1-0FE495E78F3E}"/>
              </a:ext>
            </a:extLst>
          </p:cNvPr>
          <p:cNvGraphicFramePr>
            <a:graphicFrameLocks noGrp="1"/>
          </p:cNvGraphicFramePr>
          <p:nvPr/>
        </p:nvGraphicFramePr>
        <p:xfrm>
          <a:off x="6530026" y="3280398"/>
          <a:ext cx="211394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15" name="Right Arrow 14">
            <a:extLst>
              <a:ext uri="{FF2B5EF4-FFF2-40B4-BE49-F238E27FC236}">
                <a16:creationId xmlns:a16="http://schemas.microsoft.com/office/drawing/2014/main" id="{469A0A8C-7967-2774-F1C1-619BB1BCF4BE}"/>
              </a:ext>
            </a:extLst>
          </p:cNvPr>
          <p:cNvSpPr/>
          <p:nvPr/>
        </p:nvSpPr>
        <p:spPr>
          <a:xfrm>
            <a:off x="6099756" y="3661888"/>
            <a:ext cx="320709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507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796-0523-08E8-89CA-ADEDCEE2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34" y="460392"/>
            <a:ext cx="8358246" cy="796908"/>
          </a:xfrm>
        </p:spPr>
        <p:txBody>
          <a:bodyPr/>
          <a:lstStyle/>
          <a:p>
            <a:r>
              <a:rPr lang="en-NL" sz="3600" baseline="30000" dirty="0"/>
              <a:t>Probabity distribution of the next state, given the current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6E20-FFEE-ABE8-AC01-74D1581AC2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L" sz="2000" dirty="0"/>
              <a:t>A </a:t>
            </a:r>
            <a:r>
              <a:rPr lang="en-NL" sz="2000" b="1" dirty="0"/>
              <a:t>probability distribution</a:t>
            </a:r>
            <a:r>
              <a:rPr lang="en-NL" sz="2000" dirty="0"/>
              <a:t> of the current state is the probability of currently being in various states. It can be given by a vector of size K, if K is the number of possible states. E.g. if  </a:t>
            </a:r>
            <a:r>
              <a:rPr lang="en-NL" sz="2000" dirty="0">
                <a:highlight>
                  <a:srgbClr val="FFFF00"/>
                </a:highlight>
              </a:rPr>
              <a:t>u =  [ 0 , 0.5 , 0.5, 0 ]</a:t>
            </a:r>
            <a:r>
              <a:rPr lang="en-NL" sz="2000" dirty="0"/>
              <a:t>  is the probability distribution of the current state, it says e.g. that there is 0.5 probability that currently we are in the state s</a:t>
            </a:r>
            <a:r>
              <a:rPr lang="en-NL" sz="2000" baseline="-25000" dirty="0"/>
              <a:t>1</a:t>
            </a:r>
            <a:r>
              <a:rPr lang="en-NL" sz="2000" dirty="0"/>
              <a:t>, but 0 probability that we are in the state s</a:t>
            </a:r>
            <a:r>
              <a:rPr lang="en-NL" sz="2000" baseline="-25000" dirty="0"/>
              <a:t>0</a:t>
            </a:r>
            <a:r>
              <a:rPr lang="en-NL" sz="2000" dirty="0"/>
              <a:t>.</a:t>
            </a:r>
          </a:p>
          <a:p>
            <a:r>
              <a:rPr lang="en-NL" sz="2000" dirty="0"/>
              <a:t>The product u × P (we often simply write it as uP) gives a new vector u’ of size K, that gives us the probability distribution of the next state.</a:t>
            </a:r>
            <a:br>
              <a:rPr lang="en-NL" sz="2000" dirty="0"/>
            </a:br>
            <a:br>
              <a:rPr lang="en-NL" sz="2000" dirty="0"/>
            </a:br>
            <a:endParaRPr lang="en-NL" sz="2000" dirty="0"/>
          </a:p>
          <a:p>
            <a:endParaRPr lang="en-NL" sz="2000" dirty="0"/>
          </a:p>
          <a:p>
            <a:pPr marL="0" indent="0">
              <a:buNone/>
            </a:pPr>
            <a:br>
              <a:rPr lang="en-NL" sz="2000" dirty="0"/>
            </a:br>
            <a:br>
              <a:rPr lang="en-NL" sz="2000" dirty="0"/>
            </a:br>
            <a:r>
              <a:rPr lang="en-NL" sz="2000" dirty="0"/>
              <a:t>	e.g.   u’</a:t>
            </a:r>
            <a:r>
              <a:rPr lang="en-NL" sz="2000" baseline="-25000" dirty="0"/>
              <a:t>1</a:t>
            </a:r>
            <a:r>
              <a:rPr lang="en-NL" sz="2000" dirty="0"/>
              <a:t>   = u •  the green collumn (dot product)</a:t>
            </a:r>
            <a:br>
              <a:rPr lang="en-NL" sz="2000" dirty="0"/>
            </a:br>
            <a:r>
              <a:rPr lang="en-NL" sz="2000" dirty="0"/>
              <a:t>       	                =  u</a:t>
            </a:r>
            <a:r>
              <a:rPr lang="en-NL" sz="2000" baseline="-25000" dirty="0"/>
              <a:t>0</a:t>
            </a:r>
            <a:r>
              <a:rPr lang="en-NL" sz="2000" dirty="0"/>
              <a:t>* P</a:t>
            </a:r>
            <a:r>
              <a:rPr lang="en-NL" sz="2000" baseline="-25000" dirty="0"/>
              <a:t>0,1</a:t>
            </a:r>
            <a:r>
              <a:rPr lang="en-NL" sz="2000" dirty="0"/>
              <a:t>   +   u</a:t>
            </a:r>
            <a:r>
              <a:rPr lang="en-NL" sz="2000" baseline="-25000" dirty="0"/>
              <a:t>1</a:t>
            </a:r>
            <a:r>
              <a:rPr lang="en-NL" sz="2000" dirty="0"/>
              <a:t>* P</a:t>
            </a:r>
            <a:r>
              <a:rPr lang="en-NL" sz="2000" baseline="-25000" dirty="0"/>
              <a:t>1,1</a:t>
            </a:r>
            <a:r>
              <a:rPr lang="en-NL" sz="2000" dirty="0"/>
              <a:t>   +   u</a:t>
            </a:r>
            <a:r>
              <a:rPr lang="en-NL" sz="2000" baseline="-25000" dirty="0"/>
              <a:t>2</a:t>
            </a:r>
            <a:r>
              <a:rPr lang="en-NL" sz="2000" dirty="0"/>
              <a:t>* P</a:t>
            </a:r>
            <a:r>
              <a:rPr lang="en-NL" sz="2000" baseline="-25000" dirty="0"/>
              <a:t>2,1</a:t>
            </a:r>
            <a:r>
              <a:rPr lang="en-NL" sz="2000" dirty="0"/>
              <a:t>   +   u</a:t>
            </a:r>
            <a:r>
              <a:rPr lang="en-NL" sz="2000" baseline="-25000" dirty="0"/>
              <a:t>3</a:t>
            </a:r>
            <a:r>
              <a:rPr lang="en-NL" sz="2000" dirty="0"/>
              <a:t>* P</a:t>
            </a:r>
            <a:r>
              <a:rPr lang="en-NL" sz="2000" baseline="-25000" dirty="0"/>
              <a:t>3,1</a:t>
            </a:r>
          </a:p>
          <a:p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D1E8-236A-0284-592E-68133904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16886FF-76BC-0906-014D-945A808F3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20547"/>
              </p:ext>
            </p:extLst>
          </p:nvPr>
        </p:nvGraphicFramePr>
        <p:xfrm>
          <a:off x="3396053" y="4312920"/>
          <a:ext cx="213185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46402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B62B4B-77D7-63F9-7D4B-BCC1074343CD}"/>
              </a:ext>
            </a:extLst>
          </p:cNvPr>
          <p:cNvSpPr txBox="1"/>
          <p:nvPr/>
        </p:nvSpPr>
        <p:spPr>
          <a:xfrm>
            <a:off x="2989771" y="4537203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dirty="0"/>
              <a:t>×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69A0A8C-7967-2774-F1C1-619BB1BCF4BE}"/>
              </a:ext>
            </a:extLst>
          </p:cNvPr>
          <p:cNvSpPr/>
          <p:nvPr/>
        </p:nvSpPr>
        <p:spPr>
          <a:xfrm>
            <a:off x="5744269" y="4694411"/>
            <a:ext cx="320709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4BAC91DE-9432-8837-D690-0BDE76184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54231"/>
              </p:ext>
            </p:extLst>
          </p:nvPr>
        </p:nvGraphicFramePr>
        <p:xfrm>
          <a:off x="816241" y="4672999"/>
          <a:ext cx="211394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FF6B720-0699-A34F-D70E-74DF2509C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29281"/>
              </p:ext>
            </p:extLst>
          </p:nvPr>
        </p:nvGraphicFramePr>
        <p:xfrm>
          <a:off x="6377498" y="4694411"/>
          <a:ext cx="226646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7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66617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66617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66617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1EAE7E-CD3E-5FEA-C852-2B2C60AA9C3E}"/>
              </a:ext>
            </a:extLst>
          </p:cNvPr>
          <p:cNvSpPr txBox="1"/>
          <p:nvPr/>
        </p:nvSpPr>
        <p:spPr>
          <a:xfrm>
            <a:off x="1716758" y="4208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72AF6-6255-3093-1DA7-DB04AC81F506}"/>
              </a:ext>
            </a:extLst>
          </p:cNvPr>
          <p:cNvSpPr txBox="1"/>
          <p:nvPr/>
        </p:nvSpPr>
        <p:spPr>
          <a:xfrm>
            <a:off x="7354279" y="422982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NL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41962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A796-0523-08E8-89CA-ADEDCEE2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sz="3600" baseline="30000" dirty="0"/>
              <a:t>Probabilty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6E20-FFEE-ABE8-AC01-74D1581AC22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L" sz="2000" dirty="0"/>
              <a:t>Sometimes we also want to know what the probability to end up in state, say, s</a:t>
            </a:r>
            <a:r>
              <a:rPr lang="en-NL" sz="2000" baseline="-25000" dirty="0"/>
              <a:t>1</a:t>
            </a:r>
            <a:r>
              <a:rPr lang="en-NL" sz="2000" dirty="0"/>
              <a:t> or s</a:t>
            </a:r>
            <a:r>
              <a:rPr lang="en-NL" sz="2000" baseline="-25000" dirty="0"/>
              <a:t>2</a:t>
            </a:r>
            <a:r>
              <a:rPr lang="en-NL" sz="2000" dirty="0"/>
              <a:t> as the </a:t>
            </a:r>
            <a:r>
              <a:rPr lang="en-NL" sz="2000" b="1" dirty="0"/>
              <a:t>next</a:t>
            </a:r>
            <a:r>
              <a:rPr lang="en-NL" sz="2000" dirty="0"/>
              <a:t> state, if we start in the state s1.</a:t>
            </a:r>
          </a:p>
          <a:p>
            <a:r>
              <a:rPr lang="en-NL" sz="2000" dirty="0"/>
              <a:t>We can represent “end up in either s</a:t>
            </a:r>
            <a:r>
              <a:rPr lang="en-NL" sz="2000" baseline="-25000" dirty="0"/>
              <a:t>1</a:t>
            </a:r>
            <a:r>
              <a:rPr lang="en-NL" sz="2000" dirty="0"/>
              <a:t> or s</a:t>
            </a:r>
            <a:r>
              <a:rPr lang="en-NL" sz="2000" baseline="-25000" dirty="0"/>
              <a:t>2</a:t>
            </a:r>
            <a:r>
              <a:rPr lang="en-NL" sz="2000" dirty="0"/>
              <a:t>” with a vector </a:t>
            </a:r>
            <a:r>
              <a:rPr lang="en-NL" sz="2000" dirty="0">
                <a:highlight>
                  <a:srgbClr val="00FFFF"/>
                </a:highlight>
              </a:rPr>
              <a:t>v = [0,1,1,0]</a:t>
            </a:r>
            <a:r>
              <a:rPr lang="en-NL" sz="2000" dirty="0"/>
              <a:t>.  </a:t>
            </a:r>
          </a:p>
          <a:p>
            <a:r>
              <a:rPr lang="en-NL" sz="2000" dirty="0"/>
              <a:t>Let </a:t>
            </a:r>
            <a:r>
              <a:rPr lang="en-GB" sz="2000" dirty="0"/>
              <a:t>v</a:t>
            </a:r>
            <a:r>
              <a:rPr lang="en-NL" sz="2000" baseline="30000" dirty="0"/>
              <a:t>t</a:t>
            </a:r>
            <a:r>
              <a:rPr lang="en-NL" sz="2000" dirty="0"/>
              <a:t> is the </a:t>
            </a:r>
            <a:r>
              <a:rPr lang="en-NL" sz="2000" i="1" dirty="0"/>
              <a:t>transpose</a:t>
            </a:r>
            <a:r>
              <a:rPr lang="en-NL" sz="2000" dirty="0"/>
              <a:t> of v. The product P × v</a:t>
            </a:r>
            <a:r>
              <a:rPr lang="en-NL" sz="2000" baseline="30000" dirty="0"/>
              <a:t>t</a:t>
            </a:r>
            <a:r>
              <a:rPr lang="en-NL" sz="2000" dirty="0"/>
              <a:t> gives a w such that w is a (transposed) vector, where w</a:t>
            </a:r>
            <a:r>
              <a:rPr lang="en-NL" sz="2000" baseline="-25000" dirty="0"/>
              <a:t>i</a:t>
            </a:r>
            <a:r>
              <a:rPr lang="en-NL" sz="2000" dirty="0"/>
              <a:t> is the probabilty to end up in one of the states specified in v, if we start in s</a:t>
            </a:r>
            <a:r>
              <a:rPr lang="en-NL" sz="2000" baseline="-25000" dirty="0"/>
              <a:t>i</a:t>
            </a:r>
            <a:r>
              <a:rPr lang="en-NL" sz="2000" dirty="0"/>
              <a:t>.</a:t>
            </a:r>
          </a:p>
          <a:p>
            <a:endParaRPr lang="en-NL" sz="2000" dirty="0"/>
          </a:p>
          <a:p>
            <a:endParaRPr lang="en-NL" sz="2000" dirty="0"/>
          </a:p>
          <a:p>
            <a:endParaRPr lang="en-NL" sz="2000" dirty="0"/>
          </a:p>
          <a:p>
            <a:pPr marL="0" indent="0">
              <a:buNone/>
            </a:pPr>
            <a:br>
              <a:rPr lang="en-NL" sz="2000" dirty="0"/>
            </a:br>
            <a:br>
              <a:rPr lang="en-NL" sz="2000" dirty="0"/>
            </a:br>
            <a:r>
              <a:rPr lang="en-NL" sz="2000" dirty="0"/>
              <a:t>	e.g.   w</a:t>
            </a:r>
            <a:r>
              <a:rPr lang="en-NL" sz="2000" baseline="-25000" dirty="0"/>
              <a:t>1</a:t>
            </a:r>
            <a:r>
              <a:rPr lang="en-NL" sz="2000" dirty="0"/>
              <a:t>   = the green row • v</a:t>
            </a:r>
            <a:r>
              <a:rPr lang="en-NL" sz="2000" baseline="30000" dirty="0"/>
              <a:t>t</a:t>
            </a:r>
            <a:r>
              <a:rPr lang="en-NL" sz="2000" dirty="0"/>
              <a:t>  (dot product)</a:t>
            </a:r>
            <a:br>
              <a:rPr lang="en-NL" sz="2000" dirty="0"/>
            </a:br>
            <a:r>
              <a:rPr lang="en-NL" sz="2000" dirty="0"/>
              <a:t>       	                =  P</a:t>
            </a:r>
            <a:r>
              <a:rPr lang="en-NL" sz="2000" baseline="-25000" dirty="0"/>
              <a:t>1,0</a:t>
            </a:r>
            <a:r>
              <a:rPr lang="en-NL" sz="2000" dirty="0"/>
              <a:t>* v</a:t>
            </a:r>
            <a:r>
              <a:rPr lang="en-NL" sz="2000" baseline="-25000" dirty="0"/>
              <a:t>0 </a:t>
            </a:r>
            <a:r>
              <a:rPr lang="en-NL" sz="2000" dirty="0"/>
              <a:t>+   P</a:t>
            </a:r>
            <a:r>
              <a:rPr lang="en-NL" sz="2000" baseline="-25000" dirty="0"/>
              <a:t>1,1</a:t>
            </a:r>
            <a:r>
              <a:rPr lang="en-NL" sz="2000" dirty="0"/>
              <a:t>* v</a:t>
            </a:r>
            <a:r>
              <a:rPr lang="en-NL" sz="2000" baseline="-25000" dirty="0"/>
              <a:t>1  </a:t>
            </a:r>
            <a:r>
              <a:rPr lang="en-NL" sz="2000" dirty="0"/>
              <a:t>+  P</a:t>
            </a:r>
            <a:r>
              <a:rPr lang="en-NL" sz="2000" baseline="-25000" dirty="0"/>
              <a:t>1,2</a:t>
            </a:r>
            <a:r>
              <a:rPr lang="en-NL" sz="2000" dirty="0"/>
              <a:t>* v</a:t>
            </a:r>
            <a:r>
              <a:rPr lang="en-NL" sz="2000" baseline="-25000" dirty="0"/>
              <a:t>2</a:t>
            </a:r>
            <a:r>
              <a:rPr lang="en-NL" sz="2000" dirty="0"/>
              <a:t>  +  P</a:t>
            </a:r>
            <a:r>
              <a:rPr lang="en-NL" sz="2000" baseline="-25000" dirty="0"/>
              <a:t>1,3</a:t>
            </a:r>
            <a:r>
              <a:rPr lang="en-NL" sz="2000" dirty="0"/>
              <a:t>* v</a:t>
            </a:r>
            <a:r>
              <a:rPr lang="en-NL" sz="2000" baseline="-25000" dirty="0"/>
              <a:t>3 </a:t>
            </a:r>
            <a:endParaRPr lang="en-NL" sz="2000" dirty="0"/>
          </a:p>
          <a:p>
            <a:pPr marL="0" indent="0">
              <a:buNone/>
            </a:pPr>
            <a:br>
              <a:rPr lang="en-NL" sz="2000" dirty="0"/>
            </a:br>
            <a:endParaRPr lang="en-NL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D1E8-236A-0284-592E-68133904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021F5-617A-4386-B224-EDC4A8F1A9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16886FF-76BC-0906-014D-945A808F3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883273"/>
              </p:ext>
            </p:extLst>
          </p:nvPr>
        </p:nvGraphicFramePr>
        <p:xfrm>
          <a:off x="2182562" y="3712879"/>
          <a:ext cx="213185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1271490288"/>
                    </a:ext>
                  </a:extLst>
                </a:gridCol>
                <a:gridCol w="528485">
                  <a:extLst>
                    <a:ext uri="{9D8B030D-6E8A-4147-A177-3AD203B41FA5}">
                      <a16:colId xmlns:a16="http://schemas.microsoft.com/office/drawing/2014/main" val="817790872"/>
                    </a:ext>
                  </a:extLst>
                </a:gridCol>
                <a:gridCol w="546402">
                  <a:extLst>
                    <a:ext uri="{9D8B030D-6E8A-4147-A177-3AD203B41FA5}">
                      <a16:colId xmlns:a16="http://schemas.microsoft.com/office/drawing/2014/main" val="2129977649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0.98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5B62B4B-77D7-63F9-7D4B-BCC1074343CD}"/>
              </a:ext>
            </a:extLst>
          </p:cNvPr>
          <p:cNvSpPr txBox="1"/>
          <p:nvPr/>
        </p:nvSpPr>
        <p:spPr>
          <a:xfrm>
            <a:off x="4396464" y="396913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dirty="0"/>
              <a:t>×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0906DC-40B7-4DA4-EB5A-107016A61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28861"/>
              </p:ext>
            </p:extLst>
          </p:nvPr>
        </p:nvGraphicFramePr>
        <p:xfrm>
          <a:off x="4903625" y="3703319"/>
          <a:ext cx="5284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549DB0-99D8-B53D-F4D4-BEB3685A2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11620"/>
              </p:ext>
            </p:extLst>
          </p:nvPr>
        </p:nvGraphicFramePr>
        <p:xfrm>
          <a:off x="6329481" y="3703319"/>
          <a:ext cx="52848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85">
                  <a:extLst>
                    <a:ext uri="{9D8B030D-6E8A-4147-A177-3AD203B41FA5}">
                      <a16:colId xmlns:a16="http://schemas.microsoft.com/office/drawing/2014/main" val="2729571296"/>
                    </a:ext>
                  </a:extLst>
                </a:gridCol>
              </a:tblGrid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6623907"/>
                  </a:ext>
                </a:extLst>
              </a:tr>
              <a:tr h="250738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0.02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101951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32619"/>
                  </a:ext>
                </a:extLst>
              </a:tr>
              <a:tr h="156864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594105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B5218807-CC64-DA94-FF01-56236CC8D25A}"/>
              </a:ext>
            </a:extLst>
          </p:cNvPr>
          <p:cNvSpPr/>
          <p:nvPr/>
        </p:nvSpPr>
        <p:spPr>
          <a:xfrm>
            <a:off x="5687364" y="4094369"/>
            <a:ext cx="320709" cy="334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4C14DB-80AC-B63B-723C-D5330BBF5CD3}"/>
              </a:ext>
            </a:extLst>
          </p:cNvPr>
          <p:cNvSpPr txBox="1"/>
          <p:nvPr/>
        </p:nvSpPr>
        <p:spPr>
          <a:xfrm>
            <a:off x="4996185" y="48562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v</a:t>
            </a:r>
            <a:r>
              <a:rPr lang="en-NL" baseline="300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0CF35-7D69-229E-958C-D69DF61B5B22}"/>
              </a:ext>
            </a:extLst>
          </p:cNvPr>
          <p:cNvSpPr txBox="1"/>
          <p:nvPr/>
        </p:nvSpPr>
        <p:spPr>
          <a:xfrm>
            <a:off x="6410660" y="480752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249020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moge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Vermogen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PV_spin1_0910</Template>
  <TotalTime>33981</TotalTime>
  <Words>2368</Words>
  <Application>Microsoft Macintosh PowerPoint</Application>
  <PresentationFormat>On-screen Show (4:3)</PresentationFormat>
  <Paragraphs>398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Cambria Math</vt:lpstr>
      <vt:lpstr>Wingdings 2</vt:lpstr>
      <vt:lpstr>Vermogen</vt:lpstr>
      <vt:lpstr>Probabilistic Model Checking</vt:lpstr>
      <vt:lpstr>additional slides DTMC</vt:lpstr>
      <vt:lpstr>Probability of taking a path or a set of paths</vt:lpstr>
      <vt:lpstr>Probability of taking a path or a set of paths</vt:lpstr>
      <vt:lpstr>Probability Matrix Representation</vt:lpstr>
      <vt:lpstr>Basic Operations on Probability Matrix</vt:lpstr>
      <vt:lpstr>Pn</vt:lpstr>
      <vt:lpstr>Probabity distribution of the next state, given the current distribution</vt:lpstr>
      <vt:lpstr>Probabilty vector</vt:lpstr>
      <vt:lpstr>Probability vector</vt:lpstr>
      <vt:lpstr>The construction of P’ for bounded Until</vt:lpstr>
      <vt:lpstr>The construction of P’ for bounded Until</vt:lpstr>
      <vt:lpstr>The construction of P’ for bounded Until</vt:lpstr>
      <vt:lpstr>Using P’ for bounded Until</vt:lpstr>
      <vt:lpstr>So, does the property hold?</vt:lpstr>
      <vt:lpstr>Buchi vs Rabin</vt:lpstr>
      <vt:lpstr>additional slides MDP</vt:lpstr>
      <vt:lpstr>Calculating pmin(s, 𝜑1 U 𝜑2)</vt:lpstr>
      <vt:lpstr>Algorithm Prob0E</vt:lpstr>
      <vt:lpstr>Prob1A</vt:lpstr>
      <vt:lpstr>Calculating pmax(s, 𝜑1 U 𝜑2)</vt:lpstr>
      <vt:lpstr>Algorithm Prob0A</vt:lpstr>
      <vt:lpstr>Prob1E</vt:lpstr>
      <vt:lpstr>Prob1E</vt:lpstr>
    </vt:vector>
  </TitlesOfParts>
  <Company>U.U.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Bit Protocol</dc:title>
  <dc:creator>wishnu</dc:creator>
  <cp:lastModifiedBy>Prasetya, S.W.B. (Wishnu)</cp:lastModifiedBy>
  <cp:revision>636</cp:revision>
  <cp:lastPrinted>2018-11-01T08:45:00Z</cp:lastPrinted>
  <dcterms:created xsi:type="dcterms:W3CDTF">2007-01-29T13:01:43Z</dcterms:created>
  <dcterms:modified xsi:type="dcterms:W3CDTF">2024-10-24T13:07:06Z</dcterms:modified>
</cp:coreProperties>
</file>