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225111"/>
    <a:srgbClr val="286014"/>
    <a:srgbClr val="2A6416"/>
    <a:srgbClr val="A9E8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77823" autoAdjust="0"/>
  </p:normalViewPr>
  <p:slideViewPr>
    <p:cSldViewPr snapToGrid="0">
      <p:cViewPr varScale="1">
        <p:scale>
          <a:sx n="98" d="100"/>
          <a:sy n="98" d="100"/>
        </p:scale>
        <p:origin x="15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2381" y="-9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32CB4AF-0A5E-47A6-A7F1-372889A99F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5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D92B81-FF01-4D80-85C4-5B9DB40B956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nl-NL" dirty="0"/>
              <a:t>§</a:t>
            </a:r>
          </a:p>
        </p:txBody>
      </p:sp>
    </p:spTree>
    <p:extLst>
      <p:ext uri="{BB962C8B-B14F-4D97-AF65-F5344CB8AC3E}">
        <p14:creationId xmlns:p14="http://schemas.microsoft.com/office/powerpoint/2010/main" val="930268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2CB4AF-0A5E-47A6-A7F1-372889A99FE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5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example returns 21.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2CB4AF-0A5E-47A6-A7F1-372889A99FE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25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2CB4AF-0A5E-47A6-A7F1-372889A99FE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38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5C095C-7338-4EB5-8E95-0E2E584C03A8}" type="datetime1">
              <a:rPr lang="nl-NL" smtClean="0"/>
              <a:pPr>
                <a:defRPr/>
              </a:pPr>
              <a:t>28-08-2025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pPr>
              <a:defRPr/>
            </a:pPr>
            <a:fld id="{35EA5BAF-CA23-42C8-8E4C-906278D99C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3065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5C095C-7338-4EB5-8E95-0E2E584C03A8}" type="datetime1">
              <a:rPr lang="nl-NL" smtClean="0"/>
              <a:pPr>
                <a:defRPr/>
              </a:pPr>
              <a:t>28-08-2025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EA5BAF-CA23-42C8-8E4C-906278D99C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7631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5C095C-7338-4EB5-8E95-0E2E584C03A8}" type="datetime1">
              <a:rPr lang="nl-NL" smtClean="0"/>
              <a:pPr>
                <a:defRPr/>
              </a:pPr>
              <a:t>28-08-2025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EA5BAF-CA23-42C8-8E4C-906278D99C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1135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4955"/>
          </a:xfrm>
          <a:gradFill flip="none" rotWithShape="1">
            <a:gsLst>
              <a:gs pos="0">
                <a:schemeClr val="bg1">
                  <a:tint val="90000"/>
                  <a:lumMod val="110000"/>
                </a:schemeClr>
              </a:gs>
              <a:gs pos="100000">
                <a:srgbClr val="C00000">
                  <a:alpha val="27000"/>
                  <a:lumMod val="66000"/>
                </a:srgb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algn="ct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83957"/>
            <a:ext cx="7772400" cy="462142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5C095C-7338-4EB5-8E95-0E2E584C03A8}" type="datetime1">
              <a:rPr lang="nl-NL" smtClean="0"/>
              <a:pPr>
                <a:defRPr/>
              </a:pPr>
              <a:t>28-08-2025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EA5BAF-CA23-42C8-8E4C-906278D99C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284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5B5C095C-7338-4EB5-8E95-0E2E584C03A8}" type="datetime1">
              <a:rPr lang="nl-NL" smtClean="0"/>
              <a:pPr>
                <a:defRPr/>
              </a:pPr>
              <a:t>28-08-2025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35EA5BAF-CA23-42C8-8E4C-906278D99C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3026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5C095C-7338-4EB5-8E95-0E2E584C03A8}" type="datetime1">
              <a:rPr lang="nl-NL" smtClean="0"/>
              <a:pPr>
                <a:defRPr/>
              </a:pPr>
              <a:t>28-08-2025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EA5BAF-CA23-42C8-8E4C-906278D99C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265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5C095C-7338-4EB5-8E95-0E2E584C03A8}" type="datetime1">
              <a:rPr lang="nl-NL" smtClean="0"/>
              <a:pPr>
                <a:defRPr/>
              </a:pPr>
              <a:t>28-08-2025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EA5BAF-CA23-42C8-8E4C-906278D99C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5450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5B5C095C-7338-4EB5-8E95-0E2E584C03A8}" type="datetime1">
              <a:rPr lang="nl-NL" smtClean="0"/>
              <a:pPr>
                <a:defRPr/>
              </a:pPr>
              <a:t>28-08-2025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EA5BAF-CA23-42C8-8E4C-906278D99C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221068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5C095C-7338-4EB5-8E95-0E2E584C03A8}" type="datetime1">
              <a:rPr lang="nl-NL" smtClean="0"/>
              <a:pPr>
                <a:defRPr/>
              </a:pPr>
              <a:t>28-08-2025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EA5BAF-CA23-42C8-8E4C-906278D99C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598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5C095C-7338-4EB5-8E95-0E2E584C03A8}" type="datetime1">
              <a:rPr lang="nl-NL" smtClean="0"/>
              <a:pPr>
                <a:defRPr/>
              </a:pPr>
              <a:t>28-08-2025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EA5BAF-CA23-42C8-8E4C-906278D99C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1654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5C095C-7338-4EB5-8E95-0E2E584C03A8}" type="datetime1">
              <a:rPr lang="nl-NL" smtClean="0"/>
              <a:pPr>
                <a:defRPr/>
              </a:pPr>
              <a:t>28-08-2025</a:t>
            </a:fld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EA5BAF-CA23-42C8-8E4C-906278D99C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1306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5B5C095C-7338-4EB5-8E95-0E2E584C03A8}" type="datetime1">
              <a:rPr lang="nl-NL" smtClean="0"/>
              <a:pPr>
                <a:defRPr/>
              </a:pPr>
              <a:t>28-08-2025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35EA5BAF-CA23-42C8-8E4C-906278D99C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0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1" y="1397000"/>
            <a:ext cx="7683500" cy="2844800"/>
          </a:xfrm>
        </p:spPr>
        <p:txBody>
          <a:bodyPr/>
          <a:lstStyle/>
          <a:p>
            <a:pPr algn="ctr" eaLnBrk="1" hangingPunct="1"/>
            <a:r>
              <a:rPr lang="en-US" dirty="0"/>
              <a:t>Program Semantic</a:t>
            </a:r>
            <a:endParaRPr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34999" y="5143500"/>
            <a:ext cx="7607302" cy="939800"/>
          </a:xfrm>
        </p:spPr>
        <p:txBody>
          <a:bodyPr>
            <a:normAutofit/>
          </a:bodyPr>
          <a:lstStyle/>
          <a:p>
            <a:pPr algn="r" eaLnBrk="1" hangingPunct="1">
              <a:lnSpc>
                <a:spcPct val="80000"/>
              </a:lnSpc>
            </a:pPr>
            <a:r>
              <a:rPr lang="en-US" sz="2000" dirty="0" err="1">
                <a:solidFill>
                  <a:schemeClr val="accent2"/>
                </a:solidFill>
              </a:rPr>
              <a:t>www.cs.uu.nl</a:t>
            </a:r>
            <a:r>
              <a:rPr lang="en-US" sz="2000" dirty="0">
                <a:solidFill>
                  <a:schemeClr val="accent2"/>
                </a:solidFill>
              </a:rPr>
              <a:t>/docs/</a:t>
            </a:r>
            <a:r>
              <a:rPr lang="en-US" sz="2000" dirty="0" err="1">
                <a:solidFill>
                  <a:schemeClr val="accent2"/>
                </a:solidFill>
              </a:rPr>
              <a:t>vakken</a:t>
            </a:r>
            <a:r>
              <a:rPr lang="en-US" sz="2000" dirty="0">
                <a:solidFill>
                  <a:schemeClr val="accent2"/>
                </a:solidFill>
              </a:rPr>
              <a:t>/</a:t>
            </a:r>
            <a:r>
              <a:rPr lang="en-US" sz="2000" dirty="0" err="1">
                <a:solidFill>
                  <a:schemeClr val="accent2"/>
                </a:solidFill>
              </a:rPr>
              <a:t>pv</a:t>
            </a:r>
            <a:endParaRPr lang="en-US" sz="2000" dirty="0"/>
          </a:p>
          <a:p>
            <a:pPr algn="r" eaLnBrk="1" hangingPunct="1">
              <a:lnSpc>
                <a:spcPct val="80000"/>
              </a:lnSpc>
            </a:pPr>
            <a:r>
              <a:rPr lang="en-US" sz="2000" dirty="0"/>
              <a:t>by </a:t>
            </a:r>
            <a:r>
              <a:rPr lang="en-US" sz="2000" dirty="0" err="1"/>
              <a:t>Wishnu</a:t>
            </a:r>
            <a:r>
              <a:rPr lang="en-US" sz="2000" dirty="0"/>
              <a:t> </a:t>
            </a:r>
            <a:r>
              <a:rPr lang="en-US" sz="2000" dirty="0" err="1"/>
              <a:t>Prasetya</a:t>
            </a:r>
            <a:r>
              <a:rPr lang="en-US" sz="2000" dirty="0"/>
              <a:t> (S.W.B.Prasetya@uu.nl)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the semantic of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returns the final value of the variable it declares.</a:t>
            </a:r>
          </a:p>
          <a:p>
            <a:r>
              <a:rPr lang="en-US" dirty="0"/>
              <a:t>Furthermore, any </a:t>
            </a:r>
            <a:r>
              <a:rPr lang="en-US" dirty="0" err="1"/>
              <a:t>LAsg</a:t>
            </a:r>
            <a:r>
              <a:rPr lang="en-US" dirty="0"/>
              <a:t> program starts from </a:t>
            </a:r>
            <a:r>
              <a:rPr lang="en-US" b="1" dirty="0"/>
              <a:t>the initial state</a:t>
            </a:r>
            <a:r>
              <a:rPr lang="en-US" dirty="0"/>
              <a:t>, which is [ ].</a:t>
            </a:r>
            <a:br>
              <a:rPr lang="en-US" dirty="0"/>
            </a:br>
            <a:endParaRPr lang="en-US" dirty="0"/>
          </a:p>
          <a:p>
            <a:r>
              <a:rPr lang="en-US" dirty="0"/>
              <a:t>Let P = { </a:t>
            </a:r>
            <a:r>
              <a:rPr lang="en-US" i="1" dirty="0"/>
              <a:t>x=e </a:t>
            </a:r>
            <a:r>
              <a:rPr lang="en-US" dirty="0"/>
              <a:t>;</a:t>
            </a:r>
            <a:r>
              <a:rPr lang="en-US" i="1" dirty="0"/>
              <a:t> S </a:t>
            </a:r>
            <a:r>
              <a:rPr lang="en-US" dirty="0"/>
              <a:t>}  be a </a:t>
            </a:r>
            <a:r>
              <a:rPr lang="en-US" b="1" dirty="0"/>
              <a:t>program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⟨ </a:t>
            </a:r>
            <a:r>
              <a:rPr lang="en-US" i="1" dirty="0"/>
              <a:t>e</a:t>
            </a:r>
            <a:r>
              <a:rPr lang="en-US" dirty="0"/>
              <a:t>,[ ] ⟩  →  </a:t>
            </a:r>
            <a:r>
              <a:rPr lang="en-US" i="1" dirty="0"/>
              <a:t>v </a:t>
            </a:r>
            <a:br>
              <a:rPr lang="en-US" i="1" dirty="0"/>
            </a:br>
            <a:r>
              <a:rPr lang="en-US" i="1" dirty="0"/>
              <a:t>          </a:t>
            </a:r>
            <a:r>
              <a:rPr lang="en-US" dirty="0"/>
              <a:t>⟨</a:t>
            </a:r>
            <a:r>
              <a:rPr lang="en-US" i="1" dirty="0"/>
              <a:t>S</a:t>
            </a:r>
            <a:r>
              <a:rPr lang="en-US" dirty="0"/>
              <a:t>, [</a:t>
            </a:r>
            <a:r>
              <a:rPr lang="en-US" dirty="0" err="1"/>
              <a:t>x⟼v</a:t>
            </a:r>
            <a:r>
              <a:rPr lang="en-US" dirty="0"/>
              <a:t>]</a:t>
            </a:r>
            <a:r>
              <a:rPr lang="en-US" i="1" dirty="0"/>
              <a:t> </a:t>
            </a:r>
            <a:r>
              <a:rPr lang="en-US" dirty="0"/>
              <a:t>⟩  →  </a:t>
            </a:r>
            <a:r>
              <a:rPr lang="en-US" i="1" dirty="0"/>
              <a:t>t</a:t>
            </a:r>
            <a:br>
              <a:rPr lang="en-US" i="1" dirty="0"/>
            </a:br>
            <a:r>
              <a:rPr lang="en-US" i="1" dirty="0"/>
              <a:t>     -------------------------------</a:t>
            </a:r>
            <a:br>
              <a:rPr lang="en-US" i="1" dirty="0"/>
            </a:br>
            <a:r>
              <a:rPr lang="en-US" i="1" dirty="0"/>
              <a:t>           </a:t>
            </a:r>
            <a:r>
              <a:rPr lang="en-US" dirty="0"/>
              <a:t>⟨</a:t>
            </a:r>
            <a:r>
              <a:rPr lang="en-US" i="1" dirty="0"/>
              <a:t> </a:t>
            </a:r>
            <a:r>
              <a:rPr lang="en-US" dirty="0"/>
              <a:t>P, [ ] ⟩   →   </a:t>
            </a:r>
            <a:r>
              <a:rPr lang="en-US" i="1" dirty="0"/>
              <a:t>t 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74664-2340-4285-98E6-B099516F5FA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07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operational semantic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Structural, aka “small steps” semantic wants to describe the execution itself.</a:t>
            </a:r>
          </a:p>
          <a:p>
            <a:r>
              <a:rPr lang="en-US" dirty="0"/>
              <a:t>Suppose we have an imaginary interpreter for </a:t>
            </a:r>
            <a:r>
              <a:rPr lang="en-US" dirty="0" err="1"/>
              <a:t>LAsg</a:t>
            </a:r>
            <a:r>
              <a:rPr lang="en-US" dirty="0"/>
              <a:t>, which “executes” an expr with the help of a stack. The following semantic describes how this works:</a:t>
            </a:r>
          </a:p>
          <a:p>
            <a:pPr lvl="1"/>
            <a:r>
              <a:rPr lang="en-US" dirty="0"/>
              <a:t> ⟨</a:t>
            </a:r>
            <a:r>
              <a:rPr lang="en-US" i="1" dirty="0"/>
              <a:t>c</a:t>
            </a:r>
            <a:r>
              <a:rPr lang="en-US" dirty="0"/>
              <a:t>,𝜎,</a:t>
            </a:r>
            <a:r>
              <a:rPr lang="en-US" i="1" dirty="0"/>
              <a:t>s</a:t>
            </a:r>
            <a:r>
              <a:rPr lang="en-US" dirty="0"/>
              <a:t>⟩   ⇒  ⟨</a:t>
            </a:r>
            <a:r>
              <a:rPr lang="en-US" i="1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</a:rPr>
              <a:t>:𝜎</a:t>
            </a:r>
            <a:r>
              <a:rPr lang="en-US" dirty="0"/>
              <a:t> , </a:t>
            </a:r>
            <a:r>
              <a:rPr lang="en-US" i="1" dirty="0"/>
              <a:t>s</a:t>
            </a:r>
            <a:r>
              <a:rPr lang="en-US" dirty="0"/>
              <a:t>⟩</a:t>
            </a:r>
            <a:endParaRPr lang="en-US" i="1" dirty="0"/>
          </a:p>
          <a:p>
            <a:pPr lvl="1"/>
            <a:r>
              <a:rPr lang="en-US" dirty="0"/>
              <a:t> ⟨</a:t>
            </a:r>
            <a:r>
              <a:rPr lang="en-US" i="1" dirty="0"/>
              <a:t>x</a:t>
            </a:r>
            <a:r>
              <a:rPr lang="en-US" dirty="0"/>
              <a:t>,𝜎,</a:t>
            </a:r>
            <a:r>
              <a:rPr lang="en-US" i="1" dirty="0"/>
              <a:t>s</a:t>
            </a:r>
            <a:r>
              <a:rPr lang="en-US" dirty="0"/>
              <a:t>⟩   ⇒  ⟨</a:t>
            </a:r>
            <a:r>
              <a:rPr lang="en-US" i="1" dirty="0">
                <a:solidFill>
                  <a:srgbClr val="FF0000"/>
                </a:solidFill>
              </a:rPr>
              <a:t>s x </a:t>
            </a:r>
            <a:r>
              <a:rPr lang="en-US" dirty="0">
                <a:solidFill>
                  <a:srgbClr val="FF0000"/>
                </a:solidFill>
              </a:rPr>
              <a:t>: 𝜎</a:t>
            </a:r>
            <a:r>
              <a:rPr lang="en-US" dirty="0"/>
              <a:t> , </a:t>
            </a:r>
            <a:r>
              <a:rPr lang="en-US" i="1" dirty="0"/>
              <a:t>s</a:t>
            </a:r>
            <a:r>
              <a:rPr lang="en-US" dirty="0"/>
              <a:t>⟩</a:t>
            </a:r>
            <a:r>
              <a:rPr lang="en-US" i="1" dirty="0"/>
              <a:t>    </a:t>
            </a:r>
            <a:r>
              <a:rPr lang="en-US" dirty="0"/>
              <a:t>, assuming </a:t>
            </a:r>
            <a:r>
              <a:rPr lang="en-US" i="1" dirty="0"/>
              <a:t>s</a:t>
            </a:r>
            <a:r>
              <a:rPr lang="en-US" dirty="0"/>
              <a:t> contains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          ⟨ </a:t>
            </a:r>
            <a:r>
              <a:rPr lang="en-US" i="1" dirty="0"/>
              <a:t>e</a:t>
            </a:r>
            <a:r>
              <a:rPr lang="en-US" baseline="-25000" dirty="0"/>
              <a:t>1</a:t>
            </a:r>
            <a:r>
              <a:rPr lang="en-US" dirty="0"/>
              <a:t>,𝜎,</a:t>
            </a:r>
            <a:r>
              <a:rPr lang="en-US" i="1" dirty="0"/>
              <a:t>s</a:t>
            </a:r>
            <a:r>
              <a:rPr lang="en-US" dirty="0"/>
              <a:t>⟩         ⇒   ⟨</a:t>
            </a:r>
            <a:r>
              <a:rPr lang="en-US" i="1" dirty="0">
                <a:solidFill>
                  <a:srgbClr val="FF0000"/>
                </a:solidFill>
              </a:rPr>
              <a:t>v</a:t>
            </a:r>
            <a:r>
              <a:rPr lang="en-US" baseline="-25000" dirty="0">
                <a:solidFill>
                  <a:srgbClr val="FF0000"/>
                </a:solidFill>
              </a:rPr>
              <a:t>1 </a:t>
            </a:r>
            <a:r>
              <a:rPr lang="en-US" dirty="0">
                <a:solidFill>
                  <a:srgbClr val="FF0000"/>
                </a:solidFill>
              </a:rPr>
              <a:t>: 𝜎</a:t>
            </a:r>
            <a:r>
              <a:rPr lang="en-US" dirty="0"/>
              <a:t> , </a:t>
            </a:r>
            <a:r>
              <a:rPr lang="en-US" i="1" dirty="0"/>
              <a:t>s</a:t>
            </a:r>
            <a:r>
              <a:rPr lang="en-US" dirty="0"/>
              <a:t>⟩</a:t>
            </a:r>
            <a:br>
              <a:rPr lang="en-US" dirty="0"/>
            </a:br>
            <a:r>
              <a:rPr lang="en-US" dirty="0"/>
              <a:t>          ⟨ </a:t>
            </a:r>
            <a:r>
              <a:rPr lang="en-US" i="1" dirty="0"/>
              <a:t>e</a:t>
            </a:r>
            <a:r>
              <a:rPr lang="en-US" baseline="-25000" dirty="0"/>
              <a:t>2 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v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:𝜎 </a:t>
            </a:r>
            <a:r>
              <a:rPr lang="en-US" dirty="0"/>
              <a:t>,</a:t>
            </a:r>
            <a:r>
              <a:rPr lang="en-US" i="1" dirty="0"/>
              <a:t>s</a:t>
            </a:r>
            <a:r>
              <a:rPr lang="en-US" dirty="0"/>
              <a:t>⟩   ⇒  ⟨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baseline="-25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baseline="-25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:𝜎 </a:t>
            </a:r>
            <a:r>
              <a:rPr lang="en-US" dirty="0"/>
              <a:t>,</a:t>
            </a:r>
            <a:r>
              <a:rPr lang="en-US" i="1" dirty="0"/>
              <a:t>s</a:t>
            </a:r>
            <a:r>
              <a:rPr lang="en-US" dirty="0"/>
              <a:t>⟩ </a:t>
            </a:r>
            <a:br>
              <a:rPr lang="en-US" dirty="0"/>
            </a:br>
            <a:r>
              <a:rPr lang="en-US" dirty="0"/>
              <a:t>------------------------------------------------------</a:t>
            </a:r>
            <a:br>
              <a:rPr lang="en-US" dirty="0"/>
            </a:br>
            <a:r>
              <a:rPr lang="en-US" dirty="0"/>
              <a:t>   ⟨ </a:t>
            </a:r>
            <a:r>
              <a:rPr lang="en-US" i="1" dirty="0"/>
              <a:t>e</a:t>
            </a:r>
            <a:r>
              <a:rPr lang="en-US" baseline="-25000" dirty="0"/>
              <a:t>1</a:t>
            </a:r>
            <a:r>
              <a:rPr lang="en-US" i="1" dirty="0"/>
              <a:t>+e</a:t>
            </a:r>
            <a:r>
              <a:rPr lang="en-US" baseline="-25000" dirty="0"/>
              <a:t>2</a:t>
            </a:r>
            <a:r>
              <a:rPr lang="en-US" i="1" dirty="0"/>
              <a:t> </a:t>
            </a:r>
            <a:r>
              <a:rPr lang="en-US" dirty="0"/>
              <a:t>, 𝜎 , </a:t>
            </a:r>
            <a:r>
              <a:rPr lang="en-US" i="1" dirty="0"/>
              <a:t>s</a:t>
            </a:r>
            <a:r>
              <a:rPr lang="en-US" dirty="0"/>
              <a:t>⟩   ⇒   ⟨</a:t>
            </a:r>
            <a:r>
              <a:rPr lang="en-US" i="1" dirty="0"/>
              <a:t>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v</a:t>
            </a:r>
            <a:r>
              <a:rPr lang="en-US" baseline="-25000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+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v</a:t>
            </a:r>
            <a:r>
              <a:rPr lang="en-US" baseline="-25000" dirty="0">
                <a:solidFill>
                  <a:schemeClr val="bg2">
                    <a:lumMod val="50000"/>
                  </a:schemeClr>
                </a:solidFill>
              </a:rPr>
              <a:t>2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 𝜎 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dirty="0"/>
              <a:t>⟩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74664-2340-4285-98E6-B099516F5FA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Stmt</a:t>
            </a:r>
            <a:r>
              <a:rPr lang="en-US" dirty="0"/>
              <a:t> (assignment first)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stament</a:t>
            </a:r>
            <a:r>
              <a:rPr lang="en-US" dirty="0"/>
              <a:t> may change the state.</a:t>
            </a:r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dirty="0"/>
              <a:t>It does not change the stack (it may temporarily change the stack, but will restore it to what it was).</a:t>
            </a:r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dirty="0"/>
              <a:t>For example, the semantic of </a:t>
            </a:r>
            <a:r>
              <a:rPr lang="en-US" dirty="0" err="1"/>
              <a:t>assignement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       ⟨</a:t>
            </a:r>
            <a:r>
              <a:rPr lang="en-US" i="1" dirty="0"/>
              <a:t>e</a:t>
            </a:r>
            <a:r>
              <a:rPr lang="en-US" dirty="0"/>
              <a:t>,𝜎,</a:t>
            </a:r>
            <a:r>
              <a:rPr lang="en-US" i="1" dirty="0"/>
              <a:t>s</a:t>
            </a:r>
            <a:r>
              <a:rPr lang="en-US" dirty="0"/>
              <a:t>⟩    ⇒   ⟨</a:t>
            </a:r>
            <a:r>
              <a:rPr lang="en-US" i="1" dirty="0">
                <a:solidFill>
                  <a:srgbClr val="FF0000"/>
                </a:solidFill>
              </a:rPr>
              <a:t>v</a:t>
            </a:r>
            <a:r>
              <a:rPr lang="en-US" dirty="0">
                <a:solidFill>
                  <a:srgbClr val="FF0000"/>
                </a:solidFill>
              </a:rPr>
              <a:t>:𝜎</a:t>
            </a:r>
            <a:r>
              <a:rPr lang="en-US" dirty="0"/>
              <a:t> , </a:t>
            </a:r>
            <a:r>
              <a:rPr lang="en-US" i="1" dirty="0"/>
              <a:t>s</a:t>
            </a:r>
            <a:r>
              <a:rPr lang="en-US" dirty="0"/>
              <a:t>⟩ </a:t>
            </a:r>
            <a:br>
              <a:rPr lang="en-US" dirty="0"/>
            </a:br>
            <a:r>
              <a:rPr lang="en-US" dirty="0"/>
              <a:t>       ------------------------------------------------------</a:t>
            </a:r>
            <a:br>
              <a:rPr lang="en-US" dirty="0"/>
            </a:br>
            <a:r>
              <a:rPr lang="en-US" dirty="0"/>
              <a:t>             ⟨</a:t>
            </a:r>
            <a:r>
              <a:rPr lang="en-US" i="1" dirty="0"/>
              <a:t>x</a:t>
            </a:r>
            <a:r>
              <a:rPr lang="en-US" dirty="0"/>
              <a:t>:=</a:t>
            </a:r>
            <a:r>
              <a:rPr lang="en-US" i="1" dirty="0"/>
              <a:t>e </a:t>
            </a:r>
            <a:r>
              <a:rPr lang="en-US" dirty="0"/>
              <a:t>, 𝜎 , </a:t>
            </a:r>
            <a:r>
              <a:rPr lang="en-US" i="1" dirty="0"/>
              <a:t>s</a:t>
            </a:r>
            <a:r>
              <a:rPr lang="en-US" dirty="0"/>
              <a:t>⟩   ⇒   ⟨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𝜎 </a:t>
            </a:r>
            <a:r>
              <a:rPr lang="en-US" dirty="0"/>
              <a:t>, update </a:t>
            </a:r>
            <a:r>
              <a:rPr lang="en-US" i="1" dirty="0"/>
              <a:t>s x v</a:t>
            </a:r>
            <a:r>
              <a:rPr lang="en-US" dirty="0"/>
              <a:t>⟩ </a:t>
            </a:r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endParaRPr lang="en-US" dirty="0"/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dirty="0"/>
              <a:t>How about </a:t>
            </a:r>
            <a:r>
              <a:rPr lang="en-US" dirty="0" err="1"/>
              <a:t>seq</a:t>
            </a:r>
            <a:r>
              <a:rPr lang="en-US" dirty="0"/>
              <a:t> and block ?</a:t>
            </a:r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dirty="0"/>
              <a:t>How about the semantic of </a:t>
            </a:r>
            <a:r>
              <a:rPr lang="en-US" dirty="0" err="1"/>
              <a:t>LAsg</a:t>
            </a:r>
            <a:r>
              <a:rPr lang="en-US" dirty="0"/>
              <a:t> programs?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74664-2340-4285-98E6-B099516F5FA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7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semantic of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P = { </a:t>
            </a:r>
            <a:r>
              <a:rPr lang="en-US" i="1" dirty="0"/>
              <a:t>x=e </a:t>
            </a:r>
            <a:r>
              <a:rPr lang="en-US" dirty="0"/>
              <a:t>;</a:t>
            </a:r>
            <a:r>
              <a:rPr lang="en-US" i="1" dirty="0"/>
              <a:t> S </a:t>
            </a:r>
            <a:r>
              <a:rPr lang="en-US" dirty="0"/>
              <a:t>}  be a </a:t>
            </a:r>
            <a:r>
              <a:rPr lang="en-US" b="1" dirty="0"/>
              <a:t>program</a:t>
            </a:r>
            <a:r>
              <a:rPr lang="en-US" dirty="0"/>
              <a:t>.</a:t>
            </a:r>
          </a:p>
          <a:p>
            <a:r>
              <a:rPr lang="en-US" dirty="0"/>
              <a:t>A program is executed on a fresh/empty stack and state.</a:t>
            </a:r>
          </a:p>
          <a:p>
            <a:pPr marL="0" indent="0">
              <a:buNone/>
            </a:pPr>
            <a:endParaRPr lang="en-US" dirty="0"/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dirty="0"/>
              <a:t>           ⟨</a:t>
            </a:r>
            <a:r>
              <a:rPr lang="en-US" i="1" dirty="0"/>
              <a:t>e</a:t>
            </a:r>
            <a:r>
              <a:rPr lang="en-US" dirty="0"/>
              <a:t>,[ ],[ ] ⟩            ⇒  ⟨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i="1" dirty="0">
                <a:solidFill>
                  <a:srgbClr val="FF0000"/>
                </a:solidFill>
              </a:rPr>
              <a:t>v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en-US" dirty="0"/>
              <a:t>,[ ]</a:t>
            </a:r>
            <a:r>
              <a:rPr lang="en-US" i="1" dirty="0"/>
              <a:t> </a:t>
            </a:r>
            <a:r>
              <a:rPr lang="en-US" dirty="0"/>
              <a:t>⟩ </a:t>
            </a:r>
            <a:br>
              <a:rPr lang="en-US" dirty="0"/>
            </a:br>
            <a:r>
              <a:rPr lang="en-US" dirty="0"/>
              <a:t>           ⟨</a:t>
            </a:r>
            <a:r>
              <a:rPr lang="en-US" i="1" dirty="0"/>
              <a:t>S</a:t>
            </a:r>
            <a:r>
              <a:rPr lang="en-US" dirty="0"/>
              <a:t> , [ ] , [</a:t>
            </a:r>
            <a:r>
              <a:rPr lang="en-US" i="1" dirty="0" err="1"/>
              <a:t>x</a:t>
            </a:r>
            <a:r>
              <a:rPr lang="en-US" dirty="0" err="1"/>
              <a:t>⟼</a:t>
            </a:r>
            <a:r>
              <a:rPr lang="en-US" i="1" dirty="0" err="1"/>
              <a:t>v</a:t>
            </a:r>
            <a:r>
              <a:rPr lang="en-US" dirty="0"/>
              <a:t>] ⟩ ⇒  ⟨ [ ] , t ⟩  </a:t>
            </a:r>
            <a:br>
              <a:rPr lang="en-US" dirty="0"/>
            </a:br>
            <a:r>
              <a:rPr lang="en-US" dirty="0"/>
              <a:t>          -------------------------------------------</a:t>
            </a:r>
            <a:br>
              <a:rPr lang="en-US" dirty="0"/>
            </a:br>
            <a:r>
              <a:rPr lang="en-US" dirty="0"/>
              <a:t>                      ⟨ </a:t>
            </a:r>
            <a:r>
              <a:rPr lang="en-US" i="1" dirty="0"/>
              <a:t>P </a:t>
            </a:r>
            <a:r>
              <a:rPr lang="en-US" dirty="0"/>
              <a:t>, [ ] , [ ] ⟩  ⇒  </a:t>
            </a:r>
            <a:r>
              <a:rPr lang="en-US" i="1" dirty="0"/>
              <a:t>t x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74664-2340-4285-98E6-B099516F5FA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22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formal semantics allows us to more precisely discuss about properties of programs, or of the semantics themselves, and to prove them.</a:t>
            </a:r>
          </a:p>
          <a:p>
            <a:r>
              <a:rPr lang="en-US" dirty="0"/>
              <a:t>Examples:</a:t>
            </a:r>
          </a:p>
          <a:p>
            <a:pPr marL="547687" lvl="2" indent="-273050">
              <a:spcBef>
                <a:spcPts val="575"/>
              </a:spcBef>
              <a:buClr>
                <a:schemeClr val="accent1"/>
              </a:buClr>
            </a:pPr>
            <a:r>
              <a:rPr lang="en-US" i="1" dirty="0"/>
              <a:t>After executing an expression e, the stack will grow with exactly one:  </a:t>
            </a:r>
            <a:r>
              <a:rPr lang="en-US" dirty="0"/>
              <a:t>⟨</a:t>
            </a:r>
            <a:r>
              <a:rPr lang="en-US" i="1" dirty="0"/>
              <a:t>e</a:t>
            </a:r>
            <a:r>
              <a:rPr lang="en-US" dirty="0"/>
              <a:t>,𝜎,</a:t>
            </a:r>
            <a:r>
              <a:rPr lang="en-US" i="1" dirty="0"/>
              <a:t>s</a:t>
            </a:r>
            <a:r>
              <a:rPr lang="en-US" dirty="0"/>
              <a:t>⟩ ⇒ ⟨𝜏,</a:t>
            </a:r>
            <a:r>
              <a:rPr lang="en-US" i="1" dirty="0"/>
              <a:t>s</a:t>
            </a:r>
            <a:r>
              <a:rPr lang="en-US" dirty="0"/>
              <a:t>⟩  implies |𝜏| = |𝜎| + 1</a:t>
            </a:r>
            <a:endParaRPr lang="en-US" i="1" dirty="0"/>
          </a:p>
          <a:p>
            <a:pPr marL="547687" lvl="2" indent="-273050">
              <a:spcBef>
                <a:spcPts val="575"/>
              </a:spcBef>
              <a:buClr>
                <a:schemeClr val="accent1"/>
              </a:buClr>
            </a:pPr>
            <a:r>
              <a:rPr lang="en-US" i="1" dirty="0"/>
              <a:t>The stack after executing any </a:t>
            </a:r>
            <a:r>
              <a:rPr lang="en-US" i="1" dirty="0" err="1"/>
              <a:t>statemet</a:t>
            </a:r>
            <a:r>
              <a:rPr lang="en-US" i="1" dirty="0"/>
              <a:t> S will be the same as it was at the start of the </a:t>
            </a:r>
            <a:r>
              <a:rPr lang="en-US" i="1" dirty="0" err="1"/>
              <a:t>execusion</a:t>
            </a:r>
            <a:r>
              <a:rPr lang="en-US" i="1" dirty="0"/>
              <a:t>.</a:t>
            </a:r>
          </a:p>
          <a:p>
            <a:pPr marL="547687" lvl="2" indent="-273050">
              <a:spcBef>
                <a:spcPts val="575"/>
              </a:spcBef>
              <a:buClr>
                <a:schemeClr val="accent1"/>
              </a:buClr>
            </a:pPr>
            <a:r>
              <a:rPr lang="en-US" i="1" dirty="0"/>
              <a:t>The natural and structural semantics of </a:t>
            </a:r>
            <a:r>
              <a:rPr lang="en-US" i="1" dirty="0" err="1"/>
              <a:t>LAsg’s</a:t>
            </a:r>
            <a:r>
              <a:rPr lang="en-US" i="1" dirty="0"/>
              <a:t> expr are equivalent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For all 𝜎  : ⟨</a:t>
            </a:r>
            <a:r>
              <a:rPr lang="en-US" i="1" dirty="0" err="1"/>
              <a:t>e</a:t>
            </a:r>
            <a:r>
              <a:rPr lang="en-US" dirty="0" err="1"/>
              <a:t>,</a:t>
            </a:r>
            <a:r>
              <a:rPr lang="en-US" i="1" dirty="0" err="1"/>
              <a:t>s</a:t>
            </a:r>
            <a:r>
              <a:rPr lang="en-US" dirty="0"/>
              <a:t> ⟩ → </a:t>
            </a:r>
            <a:r>
              <a:rPr lang="en-US" i="1" dirty="0"/>
              <a:t>v  if and only if </a:t>
            </a:r>
            <a:r>
              <a:rPr lang="en-US" dirty="0"/>
              <a:t>⟨</a:t>
            </a:r>
            <a:r>
              <a:rPr lang="en-US" i="1" dirty="0"/>
              <a:t>e</a:t>
            </a:r>
            <a:r>
              <a:rPr lang="en-US" dirty="0"/>
              <a:t>,𝜎,</a:t>
            </a:r>
            <a:r>
              <a:rPr lang="en-US" i="1" dirty="0"/>
              <a:t>s</a:t>
            </a:r>
            <a:r>
              <a:rPr lang="en-US" dirty="0"/>
              <a:t> ⟩ ⇒ ⟨</a:t>
            </a:r>
            <a:r>
              <a:rPr lang="en-US" i="1" dirty="0"/>
              <a:t>v</a:t>
            </a:r>
            <a:r>
              <a:rPr lang="en-US" dirty="0"/>
              <a:t>:𝜎,</a:t>
            </a:r>
            <a:r>
              <a:rPr lang="en-US" i="1" dirty="0"/>
              <a:t>s</a:t>
            </a:r>
            <a:r>
              <a:rPr lang="en-US" dirty="0"/>
              <a:t> ⟩</a:t>
            </a:r>
            <a:endParaRPr lang="en-US" i="1" dirty="0"/>
          </a:p>
          <a:p>
            <a:br>
              <a:rPr lang="en-US" i="1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74664-2340-4285-98E6-B099516F5FA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1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Denotational</a:t>
            </a:r>
            <a:r>
              <a:rPr lang="en-US" dirty="0"/>
              <a:t> semantic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program? Or at least, define a (mathematical) model of what a program is.</a:t>
            </a:r>
          </a:p>
          <a:p>
            <a:r>
              <a:rPr lang="en-US" b="1" dirty="0"/>
              <a:t>Notation</a:t>
            </a:r>
            <a:r>
              <a:rPr lang="en-US" dirty="0"/>
              <a:t>: </a:t>
            </a:r>
            <a:r>
              <a:rPr lang="en-US" dirty="0" err="1"/>
              <a:t>ℰ⟦</a:t>
            </a:r>
            <a:r>
              <a:rPr lang="en-US" i="1" dirty="0" err="1"/>
              <a:t>e</a:t>
            </a:r>
            <a:r>
              <a:rPr lang="en-US" dirty="0"/>
              <a:t>⟧ = the meaning of </a:t>
            </a:r>
            <a:r>
              <a:rPr lang="en-US" i="1" dirty="0"/>
              <a:t>e</a:t>
            </a:r>
          </a:p>
          <a:p>
            <a:pPr lvl="1"/>
            <a:r>
              <a:rPr lang="en-US" dirty="0" err="1"/>
              <a:t>ℰ</a:t>
            </a:r>
            <a:r>
              <a:rPr lang="en-US" dirty="0"/>
              <a:t> : expr → some domain</a:t>
            </a:r>
          </a:p>
          <a:p>
            <a:pPr lvl="1"/>
            <a:r>
              <a:rPr lang="en-US" dirty="0"/>
              <a:t>is called </a:t>
            </a:r>
            <a:r>
              <a:rPr lang="en-US" i="1" dirty="0"/>
              <a:t>valuation function</a:t>
            </a:r>
            <a:r>
              <a:rPr lang="en-US" dirty="0"/>
              <a:t>.</a:t>
            </a:r>
          </a:p>
          <a:p>
            <a:r>
              <a:rPr lang="en-US" dirty="0"/>
              <a:t>We will need :</a:t>
            </a:r>
          </a:p>
          <a:p>
            <a:pPr lvl="1"/>
            <a:r>
              <a:rPr lang="en-US" dirty="0" err="1"/>
              <a:t>ℰ</a:t>
            </a:r>
            <a:r>
              <a:rPr lang="en-US" dirty="0"/>
              <a:t> for expr</a:t>
            </a:r>
          </a:p>
          <a:p>
            <a:pPr lvl="1"/>
            <a:r>
              <a:rPr lang="en-US" dirty="0"/>
              <a:t>𝒮 for statements</a:t>
            </a:r>
          </a:p>
          <a:p>
            <a:pPr lvl="1"/>
            <a:r>
              <a:rPr lang="en-US" dirty="0"/>
              <a:t>𝒫 for programs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74664-2340-4285-98E6-B099516F5FA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9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domains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State</a:t>
            </a:r>
            <a:r>
              <a:rPr lang="en-US" dirty="0"/>
              <a:t> = the domain of all possible states, each represented as a map as introduced before.</a:t>
            </a:r>
          </a:p>
          <a:p>
            <a:r>
              <a:rPr lang="en-US" b="1" dirty="0" err="1"/>
              <a:t>Int</a:t>
            </a:r>
            <a:r>
              <a:rPr lang="en-US" dirty="0"/>
              <a:t> = the domain of all integers.</a:t>
            </a:r>
          </a:p>
          <a:p>
            <a:r>
              <a:rPr lang="en-US" dirty="0"/>
              <a:t>We will model an expr as a function of type </a:t>
            </a:r>
            <a:r>
              <a:rPr lang="en-US" b="1" dirty="0"/>
              <a:t>State</a:t>
            </a:r>
            <a:r>
              <a:rPr lang="en-US" dirty="0"/>
              <a:t> → </a:t>
            </a:r>
            <a:r>
              <a:rPr lang="en-US" b="1" dirty="0"/>
              <a:t>Int</a:t>
            </a:r>
            <a:r>
              <a:rPr lang="en-US" dirty="0"/>
              <a:t>.</a:t>
            </a:r>
          </a:p>
          <a:p>
            <a:r>
              <a:rPr lang="en-US" dirty="0"/>
              <a:t>and a statement as a function of type </a:t>
            </a:r>
            <a:r>
              <a:rPr lang="en-US" b="1" dirty="0"/>
              <a:t>State</a:t>
            </a:r>
            <a:r>
              <a:rPr lang="en-US" dirty="0"/>
              <a:t> → </a:t>
            </a:r>
            <a:r>
              <a:rPr lang="en-US" b="1" dirty="0"/>
              <a:t>State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74664-2340-4285-98E6-B099516F5FA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0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Denotational</a:t>
            </a:r>
            <a:r>
              <a:rPr lang="en-US" dirty="0"/>
              <a:t> sem. of expr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ℰ</a:t>
            </a:r>
            <a:r>
              <a:rPr lang="en-US" dirty="0"/>
              <a:t> : expr → (</a:t>
            </a:r>
            <a:r>
              <a:rPr lang="en-US" b="1" dirty="0"/>
              <a:t>State</a:t>
            </a:r>
            <a:r>
              <a:rPr lang="en-US" dirty="0"/>
              <a:t> → </a:t>
            </a:r>
            <a:r>
              <a:rPr lang="en-US" b="1" dirty="0" err="1"/>
              <a:t>Int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ℰ⟦</a:t>
            </a:r>
            <a:r>
              <a:rPr lang="en-US" i="1" dirty="0" err="1"/>
              <a:t>c</a:t>
            </a:r>
            <a:r>
              <a:rPr lang="en-US" dirty="0"/>
              <a:t>⟧  =  (𝜆</a:t>
            </a:r>
            <a:r>
              <a:rPr lang="en-US" i="1" dirty="0"/>
              <a:t>s</a:t>
            </a:r>
            <a:r>
              <a:rPr lang="en-US" dirty="0"/>
              <a:t>. </a:t>
            </a:r>
            <a:r>
              <a:rPr lang="en-US" i="1" dirty="0"/>
              <a:t>c</a:t>
            </a:r>
            <a:r>
              <a:rPr lang="en-US" dirty="0"/>
              <a:t>)</a:t>
            </a:r>
          </a:p>
          <a:p>
            <a:r>
              <a:rPr lang="en-US" dirty="0" err="1"/>
              <a:t>ℰ⟦</a:t>
            </a:r>
            <a:r>
              <a:rPr lang="en-US" i="1" dirty="0" err="1"/>
              <a:t>x</a:t>
            </a:r>
            <a:r>
              <a:rPr lang="en-US" dirty="0"/>
              <a:t>⟧  =  (𝜆</a:t>
            </a:r>
            <a:r>
              <a:rPr lang="en-US" i="1" dirty="0"/>
              <a:t>s</a:t>
            </a:r>
            <a:r>
              <a:rPr lang="en-US" dirty="0"/>
              <a:t>. </a:t>
            </a:r>
            <a:r>
              <a:rPr lang="en-US" i="1" dirty="0"/>
              <a:t>s x</a:t>
            </a:r>
            <a:r>
              <a:rPr lang="en-US" dirty="0"/>
              <a:t>) 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......... what if 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x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is undefined in </a:t>
            </a:r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?</a:t>
            </a:r>
          </a:p>
          <a:p>
            <a:r>
              <a:rPr lang="en-US" dirty="0"/>
              <a:t>ℰ⟦</a:t>
            </a:r>
            <a:r>
              <a:rPr lang="en-US" i="1" dirty="0"/>
              <a:t>e</a:t>
            </a:r>
            <a:r>
              <a:rPr lang="en-US" baseline="-25000" dirty="0"/>
              <a:t>1</a:t>
            </a:r>
            <a:r>
              <a:rPr lang="en-US" i="1" dirty="0"/>
              <a:t>+e</a:t>
            </a:r>
            <a:r>
              <a:rPr lang="en-US" baseline="-25000" dirty="0"/>
              <a:t>2</a:t>
            </a:r>
            <a:r>
              <a:rPr lang="en-US" dirty="0"/>
              <a:t>⟧ = (𝜆</a:t>
            </a:r>
            <a:r>
              <a:rPr lang="en-US" i="1" dirty="0"/>
              <a:t>s</a:t>
            </a:r>
            <a:r>
              <a:rPr lang="en-US" dirty="0"/>
              <a:t>. ℰ⟦</a:t>
            </a:r>
            <a:r>
              <a:rPr lang="en-US" i="1" dirty="0"/>
              <a:t>e</a:t>
            </a:r>
            <a:r>
              <a:rPr lang="en-US" baseline="-25000" dirty="0"/>
              <a:t>1</a:t>
            </a:r>
            <a:r>
              <a:rPr lang="en-US" dirty="0"/>
              <a:t>⟧</a:t>
            </a:r>
            <a:r>
              <a:rPr lang="en-US" i="1" dirty="0"/>
              <a:t>s</a:t>
            </a:r>
            <a:r>
              <a:rPr lang="en-US" dirty="0"/>
              <a:t>  + ℰ⟦</a:t>
            </a:r>
            <a:r>
              <a:rPr lang="en-US" i="1" dirty="0"/>
              <a:t>e</a:t>
            </a:r>
            <a:r>
              <a:rPr lang="en-US" baseline="-25000" dirty="0"/>
              <a:t>2</a:t>
            </a:r>
            <a:r>
              <a:rPr lang="en-US" dirty="0"/>
              <a:t>⟧</a:t>
            </a:r>
            <a:r>
              <a:rPr lang="en-US" i="1" dirty="0"/>
              <a:t>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74664-2340-4285-98E6-B099516F5FA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8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38138"/>
            <a:ext cx="8358246" cy="796908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Denotational</a:t>
            </a:r>
            <a:r>
              <a:rPr lang="en-US" sz="3200" dirty="0"/>
              <a:t> sem. of statements and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𝒮 : </a:t>
            </a:r>
            <a:r>
              <a:rPr lang="en-US" dirty="0" err="1"/>
              <a:t>stmt</a:t>
            </a:r>
            <a:r>
              <a:rPr lang="en-US" dirty="0"/>
              <a:t> → (</a:t>
            </a:r>
            <a:r>
              <a:rPr lang="en-US" b="1" dirty="0"/>
              <a:t>State</a:t>
            </a:r>
            <a:r>
              <a:rPr lang="en-US" dirty="0"/>
              <a:t> → </a:t>
            </a:r>
            <a:r>
              <a:rPr lang="en-US" b="1" dirty="0"/>
              <a:t>State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For example, assignment: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𝒮⟦</a:t>
            </a:r>
            <a:r>
              <a:rPr lang="en-US" i="1" dirty="0"/>
              <a:t>x := e</a:t>
            </a:r>
            <a:r>
              <a:rPr lang="en-US" dirty="0"/>
              <a:t>⟧  =  (𝜆</a:t>
            </a:r>
            <a:r>
              <a:rPr lang="en-US" i="1" dirty="0"/>
              <a:t>s</a:t>
            </a:r>
            <a:r>
              <a:rPr lang="en-US" dirty="0"/>
              <a:t>.  update  </a:t>
            </a:r>
            <a:r>
              <a:rPr lang="en-US" i="1" dirty="0"/>
              <a:t>s</a:t>
            </a:r>
            <a:r>
              <a:rPr lang="en-US" dirty="0"/>
              <a:t>  x  (</a:t>
            </a:r>
            <a:r>
              <a:rPr lang="en-US" dirty="0" err="1"/>
              <a:t>ℰ⟦</a:t>
            </a:r>
            <a:r>
              <a:rPr lang="en-US" i="1" dirty="0" err="1"/>
              <a:t>e</a:t>
            </a:r>
            <a:r>
              <a:rPr lang="en-US" dirty="0" err="1"/>
              <a:t>⟧</a:t>
            </a:r>
            <a:r>
              <a:rPr lang="en-US" i="1" dirty="0" err="1"/>
              <a:t>s</a:t>
            </a:r>
            <a:r>
              <a:rPr lang="en-US" dirty="0"/>
              <a:t>) )</a:t>
            </a:r>
          </a:p>
          <a:p>
            <a:endParaRPr lang="en-US" dirty="0"/>
          </a:p>
          <a:p>
            <a:r>
              <a:rPr lang="en-US" dirty="0"/>
              <a:t>𝒫 : program → </a:t>
            </a:r>
            <a:r>
              <a:rPr lang="en-US" b="1" dirty="0" err="1"/>
              <a:t>Int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𝒫⟦ { </a:t>
            </a:r>
            <a:r>
              <a:rPr lang="en-US" i="1" dirty="0"/>
              <a:t>x=e </a:t>
            </a:r>
            <a:r>
              <a:rPr lang="en-US" dirty="0"/>
              <a:t>; S } ⟧  =  </a:t>
            </a:r>
            <a:r>
              <a:rPr lang="en-US" b="1" dirty="0"/>
              <a:t>let</a:t>
            </a:r>
            <a:r>
              <a:rPr lang="en-US" dirty="0"/>
              <a:t> t = 𝒮⟦S⟧[x⟼ </a:t>
            </a:r>
            <a:r>
              <a:rPr lang="en-US" dirty="0" err="1"/>
              <a:t>ℰ⟦</a:t>
            </a:r>
            <a:r>
              <a:rPr lang="en-US" i="1" dirty="0" err="1"/>
              <a:t>e</a:t>
            </a:r>
            <a:r>
              <a:rPr lang="en-US" dirty="0"/>
              <a:t>⟧[ ]] </a:t>
            </a:r>
            <a:r>
              <a:rPr lang="en-US" b="1" dirty="0"/>
              <a:t>in</a:t>
            </a:r>
            <a:r>
              <a:rPr lang="en-US" dirty="0"/>
              <a:t> t 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74664-2340-4285-98E6-B099516F5FA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71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Axiomatic semantic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the meaning of a program in terms of its properties of interest. </a:t>
            </a:r>
          </a:p>
          <a:p>
            <a:pPr lvl="1"/>
            <a:r>
              <a:rPr lang="en-US" dirty="0"/>
              <a:t>More precisely, in terms of which properties hold (and implicitly, which do not).</a:t>
            </a:r>
          </a:p>
          <a:p>
            <a:pPr lvl="1"/>
            <a:r>
              <a:rPr lang="en-US" dirty="0"/>
              <a:t>Commonly formulated in terms of inference rules.</a:t>
            </a:r>
          </a:p>
          <a:p>
            <a:pPr lvl="1"/>
            <a:endParaRPr lang="en-US" dirty="0"/>
          </a:p>
          <a:p>
            <a:r>
              <a:rPr lang="en-US" dirty="0"/>
              <a:t>Example: property of interest is the functional correctness of a program, in terms of Hoare triples.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74664-2340-4285-98E6-B099516F5FA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1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semantic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provide a formal definition, or at least a model, of what a </a:t>
            </a:r>
            <a:r>
              <a:rPr lang="en-US" dirty="0" err="1"/>
              <a:t>progarm</a:t>
            </a:r>
            <a:r>
              <a:rPr lang="en-US" dirty="0"/>
              <a:t> is. There are several common styles to do this.</a:t>
            </a:r>
          </a:p>
          <a:p>
            <a:r>
              <a:rPr lang="en-US" b="1" dirty="0"/>
              <a:t>Natural operational semantic</a:t>
            </a:r>
            <a:r>
              <a:rPr lang="en-US" dirty="0"/>
              <a:t>: defining the meaning of a program in terms of the result of its execution. </a:t>
            </a:r>
          </a:p>
          <a:p>
            <a:r>
              <a:rPr lang="en-US" b="1" dirty="0"/>
              <a:t>Structural</a:t>
            </a:r>
            <a:r>
              <a:rPr lang="en-US" dirty="0"/>
              <a:t> (small steps) operational semantic: defining how the program is executed.</a:t>
            </a:r>
          </a:p>
          <a:p>
            <a:r>
              <a:rPr lang="en-US" b="1" dirty="0" err="1"/>
              <a:t>Denotational</a:t>
            </a:r>
            <a:r>
              <a:rPr lang="en-US" b="1" dirty="0"/>
              <a:t> semantic</a:t>
            </a:r>
            <a:r>
              <a:rPr lang="en-US" dirty="0"/>
              <a:t>: defining what a program is.</a:t>
            </a:r>
          </a:p>
          <a:p>
            <a:r>
              <a:rPr lang="en-US" b="1" dirty="0"/>
              <a:t>Axiomatic semantic</a:t>
            </a:r>
            <a:r>
              <a:rPr lang="en-US" dirty="0"/>
              <a:t>: defining how to infer properties of a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74664-2340-4285-98E6-B099516F5FA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0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a slightly richer language than expr. Call it </a:t>
            </a:r>
            <a:r>
              <a:rPr lang="en-US" b="1" dirty="0" err="1"/>
              <a:t>Pred</a:t>
            </a:r>
            <a:r>
              <a:rPr lang="en-US" dirty="0"/>
              <a:t> (predicates) :</a:t>
            </a:r>
          </a:p>
          <a:p>
            <a:pPr lvl="1"/>
            <a:r>
              <a:rPr lang="en-US" i="1" dirty="0"/>
              <a:t>e</a:t>
            </a:r>
            <a:r>
              <a:rPr lang="en-US" baseline="-25000" dirty="0"/>
              <a:t>1</a:t>
            </a:r>
            <a:r>
              <a:rPr lang="en-US" dirty="0"/>
              <a:t>=</a:t>
            </a:r>
            <a:r>
              <a:rPr lang="en-US" i="1" dirty="0"/>
              <a:t>e</a:t>
            </a:r>
            <a:r>
              <a:rPr lang="en-US" baseline="-25000" dirty="0"/>
              <a:t>2</a:t>
            </a:r>
            <a:r>
              <a:rPr lang="en-US" dirty="0"/>
              <a:t>  ,  </a:t>
            </a:r>
            <a:r>
              <a:rPr lang="en-US" i="1" dirty="0"/>
              <a:t>e</a:t>
            </a:r>
            <a:r>
              <a:rPr lang="en-US" baseline="-25000" dirty="0"/>
              <a:t>1</a:t>
            </a:r>
            <a:r>
              <a:rPr lang="en-US" dirty="0"/>
              <a:t>&gt;</a:t>
            </a:r>
            <a:r>
              <a:rPr lang="en-US" i="1" dirty="0"/>
              <a:t>e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¬</a:t>
            </a:r>
            <a:r>
              <a:rPr lang="en-US" i="1" dirty="0"/>
              <a:t>P</a:t>
            </a:r>
            <a:r>
              <a:rPr lang="en-US" dirty="0"/>
              <a:t>  ,  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∧</a:t>
            </a:r>
            <a:r>
              <a:rPr lang="en-US" i="1" dirty="0"/>
              <a:t>P</a:t>
            </a:r>
            <a:r>
              <a:rPr lang="en-US" baseline="-25000" dirty="0"/>
              <a:t>2  </a:t>
            </a:r>
            <a:r>
              <a:rPr lang="en-US" dirty="0"/>
              <a:t>,   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⇒</a:t>
            </a:r>
            <a:r>
              <a:rPr lang="en-US" i="1" dirty="0"/>
              <a:t>P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∀</a:t>
            </a:r>
            <a:r>
              <a:rPr lang="en-US" i="1" dirty="0"/>
              <a:t>x</a:t>
            </a:r>
            <a:r>
              <a:rPr lang="en-US" dirty="0"/>
              <a:t>. </a:t>
            </a:r>
            <a:r>
              <a:rPr lang="en-US" i="1" dirty="0"/>
              <a:t>P</a:t>
            </a:r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endParaRPr lang="en-US" dirty="0"/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en-US" dirty="0"/>
              <a:t>Examples (on which states they hold ?) :</a:t>
            </a:r>
            <a:endParaRPr lang="en-US" i="1" dirty="0"/>
          </a:p>
          <a:p>
            <a:pPr marL="547687" lvl="2" indent="-273050">
              <a:spcBef>
                <a:spcPts val="575"/>
              </a:spcBef>
              <a:buClr>
                <a:schemeClr val="accent1"/>
              </a:buClr>
            </a:pPr>
            <a:r>
              <a:rPr lang="en-US" i="1" dirty="0"/>
              <a:t>x&gt;0</a:t>
            </a:r>
          </a:p>
          <a:p>
            <a:pPr marL="547687" lvl="2" indent="-273050">
              <a:spcBef>
                <a:spcPts val="575"/>
              </a:spcBef>
              <a:buClr>
                <a:schemeClr val="accent1"/>
              </a:buClr>
            </a:pPr>
            <a:r>
              <a:rPr lang="en-US" dirty="0"/>
              <a:t>∀</a:t>
            </a:r>
            <a:r>
              <a:rPr lang="en-US" i="1" dirty="0"/>
              <a:t>x</a:t>
            </a:r>
            <a:r>
              <a:rPr lang="en-US" dirty="0"/>
              <a:t>. </a:t>
            </a:r>
            <a:r>
              <a:rPr lang="en-US" i="1" dirty="0"/>
              <a:t>x&gt;0 </a:t>
            </a:r>
            <a:r>
              <a:rPr lang="en-US" dirty="0"/>
              <a:t>⇒ ¬(</a:t>
            </a:r>
            <a:r>
              <a:rPr lang="en-US" i="1" dirty="0"/>
              <a:t>x</a:t>
            </a:r>
            <a:r>
              <a:rPr lang="en-US" dirty="0"/>
              <a:t>=0)</a:t>
            </a:r>
            <a:endParaRPr lang="en-US" i="1" dirty="0"/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74664-2340-4285-98E6-B099516F5FA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8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Hoare triples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Note</a:t>
            </a:r>
            <a:r>
              <a:rPr lang="en-US" dirty="0"/>
              <a:t>: as before, we limit our discussion to </a:t>
            </a:r>
            <a:r>
              <a:rPr lang="en-US" dirty="0" err="1"/>
              <a:t>LAsg</a:t>
            </a:r>
            <a:r>
              <a:rPr lang="en-US" dirty="0"/>
              <a:t>.</a:t>
            </a:r>
          </a:p>
          <a:p>
            <a:r>
              <a:rPr lang="en-US" dirty="0"/>
              <a:t>Let P and Q be predicates.</a:t>
            </a:r>
          </a:p>
          <a:p>
            <a:r>
              <a:rPr lang="en-US" dirty="0"/>
              <a:t>For statement: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{*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P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*}</a:t>
            </a:r>
            <a:r>
              <a:rPr lang="en-US" dirty="0"/>
              <a:t>  </a:t>
            </a:r>
            <a:r>
              <a:rPr lang="en-US" i="1" dirty="0" err="1"/>
              <a:t>stmt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{*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Q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*}</a:t>
            </a:r>
          </a:p>
          <a:p>
            <a:r>
              <a:rPr lang="en-US" dirty="0"/>
              <a:t>For </a:t>
            </a:r>
            <a:r>
              <a:rPr lang="en-US" dirty="0" err="1"/>
              <a:t>LAsg</a:t>
            </a:r>
            <a:r>
              <a:rPr lang="en-US" dirty="0"/>
              <a:t> program: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{*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P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*} </a:t>
            </a:r>
            <a:r>
              <a:rPr lang="en-US" i="1" dirty="0" err="1"/>
              <a:t>prog</a:t>
            </a:r>
            <a:r>
              <a:rPr lang="en-US" dirty="0"/>
              <a:t>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{*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Q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*}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 contains no free variable ; effectively the only </a:t>
            </a:r>
            <a:r>
              <a:rPr lang="en-US" dirty="0" err="1"/>
              <a:t>sensical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is the predicate </a:t>
            </a:r>
            <a:r>
              <a:rPr lang="en-US" i="1" dirty="0"/>
              <a:t>true</a:t>
            </a:r>
            <a:r>
              <a:rPr lang="en-US" dirty="0"/>
              <a:t>.</a:t>
            </a:r>
          </a:p>
          <a:p>
            <a:pPr lvl="1"/>
            <a:r>
              <a:rPr lang="en-US" i="1" dirty="0"/>
              <a:t>Q</a:t>
            </a:r>
            <a:r>
              <a:rPr lang="en-US" dirty="0"/>
              <a:t> only has “return” as its free variable</a:t>
            </a:r>
          </a:p>
          <a:p>
            <a:pPr lvl="1"/>
            <a:endParaRPr lang="en-US" dirty="0"/>
          </a:p>
          <a:p>
            <a:r>
              <a:rPr lang="en-US" dirty="0"/>
              <a:t>Examples:  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{*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&gt;0 *}  </a:t>
            </a:r>
            <a:r>
              <a:rPr lang="en-US" dirty="0"/>
              <a:t>x:=x+1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{* x&gt;1 *} 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{* true *}  </a:t>
            </a:r>
            <a:r>
              <a:rPr lang="en-US" dirty="0"/>
              <a:t>{x=10 ; x:=x+1} 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{* return&gt;10 *}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74664-2340-4285-98E6-B099516F5FA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15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“Axioms” for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   P</a:t>
            </a:r>
            <a:r>
              <a:rPr lang="en-US" dirty="0"/>
              <a:t> ⇒ </a:t>
            </a:r>
            <a:r>
              <a:rPr lang="en-US" i="1" dirty="0"/>
              <a:t>Q</a:t>
            </a:r>
            <a:r>
              <a:rPr lang="en-US" dirty="0"/>
              <a:t>[</a:t>
            </a:r>
            <a:r>
              <a:rPr lang="en-US" i="1" dirty="0"/>
              <a:t>e</a:t>
            </a:r>
            <a:r>
              <a:rPr lang="en-US" dirty="0"/>
              <a:t>/</a:t>
            </a:r>
            <a:r>
              <a:rPr lang="en-US" i="1" dirty="0"/>
              <a:t>x</a:t>
            </a:r>
            <a:r>
              <a:rPr lang="en-US" dirty="0"/>
              <a:t>]  is valid</a:t>
            </a:r>
            <a:br>
              <a:rPr lang="en-US" dirty="0"/>
            </a:br>
            <a:r>
              <a:rPr lang="en-US" dirty="0"/>
              <a:t>------------------------------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    {*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P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*}  </a:t>
            </a:r>
            <a:r>
              <a:rPr lang="en-US" i="1" dirty="0"/>
              <a:t>x</a:t>
            </a:r>
            <a:r>
              <a:rPr lang="en-US" dirty="0"/>
              <a:t>:=</a:t>
            </a:r>
            <a:r>
              <a:rPr lang="en-US" i="1" dirty="0"/>
              <a:t>e</a:t>
            </a:r>
            <a:r>
              <a:rPr lang="en-US" dirty="0"/>
              <a:t>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{*Q*}</a:t>
            </a:r>
          </a:p>
          <a:p>
            <a:endParaRPr lang="en-US" dirty="0"/>
          </a:p>
          <a:p>
            <a:r>
              <a:rPr lang="en-US" i="1" dirty="0"/>
              <a:t>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{*</a:t>
            </a:r>
            <a:r>
              <a:rPr lang="fr-FR" i="1" dirty="0">
                <a:solidFill>
                  <a:schemeClr val="bg2">
                    <a:lumMod val="50000"/>
                  </a:schemeClr>
                </a:solidFill>
              </a:rPr>
              <a:t>P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*} </a:t>
            </a:r>
            <a:r>
              <a:rPr lang="fr-FR" i="1" dirty="0"/>
              <a:t>x</a:t>
            </a:r>
            <a:r>
              <a:rPr lang="fr-FR" dirty="0"/>
              <a:t>′:=</a:t>
            </a:r>
            <a:r>
              <a:rPr lang="fr-FR" i="1" dirty="0"/>
              <a:t>e </a:t>
            </a:r>
            <a:r>
              <a:rPr lang="fr-FR" dirty="0"/>
              <a:t>; </a:t>
            </a:r>
            <a:r>
              <a:rPr lang="fr-FR" i="1" dirty="0" err="1"/>
              <a:t>x</a:t>
            </a:r>
            <a:r>
              <a:rPr lang="fr-FR" i="1" baseline="-25000" dirty="0" err="1"/>
              <a:t>old</a:t>
            </a:r>
            <a:r>
              <a:rPr lang="fr-FR" dirty="0"/>
              <a:t>:=</a:t>
            </a:r>
            <a:r>
              <a:rPr lang="fr-FR" i="1" dirty="0"/>
              <a:t>x </a:t>
            </a:r>
            <a:r>
              <a:rPr lang="fr-FR" dirty="0"/>
              <a:t>; </a:t>
            </a:r>
            <a:r>
              <a:rPr lang="fr-FR" i="1" dirty="0"/>
              <a:t>x</a:t>
            </a:r>
            <a:r>
              <a:rPr lang="fr-FR" dirty="0"/>
              <a:t>:=</a:t>
            </a:r>
            <a:r>
              <a:rPr lang="fr-FR" i="1" dirty="0"/>
              <a:t>x</a:t>
            </a:r>
            <a:r>
              <a:rPr lang="fr-FR" dirty="0"/>
              <a:t>′ ; </a:t>
            </a:r>
            <a:r>
              <a:rPr lang="fr-FR" i="1" dirty="0"/>
              <a:t>S </a:t>
            </a:r>
            <a:r>
              <a:rPr lang="fr-FR" dirty="0"/>
              <a:t>; </a:t>
            </a:r>
            <a:r>
              <a:rPr lang="fr-FR" i="1" dirty="0"/>
              <a:t>x</a:t>
            </a:r>
            <a:r>
              <a:rPr lang="fr-FR" dirty="0"/>
              <a:t>:=</a:t>
            </a:r>
            <a:r>
              <a:rPr lang="fr-FR" i="1" dirty="0" err="1"/>
              <a:t>x</a:t>
            </a:r>
            <a:r>
              <a:rPr lang="fr-FR" i="1" baseline="-25000" dirty="0" err="1"/>
              <a:t>old</a:t>
            </a:r>
            <a:r>
              <a:rPr lang="fr-FR" dirty="0"/>
              <a:t>  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{*</a:t>
            </a:r>
            <a:r>
              <a:rPr lang="fr-FR" i="1" dirty="0">
                <a:solidFill>
                  <a:schemeClr val="bg2">
                    <a:lumMod val="50000"/>
                  </a:schemeClr>
                </a:solidFill>
              </a:rPr>
              <a:t>Q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*} </a:t>
            </a:r>
            <a:br>
              <a:rPr lang="fr-FR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dirty="0"/>
              <a:t>-----------------------------------------------------------</a:t>
            </a:r>
            <a:br>
              <a:rPr lang="en-US" dirty="0"/>
            </a:b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            {*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P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*}   </a:t>
            </a:r>
            <a:r>
              <a:rPr lang="en-US" dirty="0"/>
              <a:t>{</a:t>
            </a:r>
            <a:r>
              <a:rPr lang="en-US" i="1" dirty="0"/>
              <a:t>x</a:t>
            </a:r>
            <a:r>
              <a:rPr lang="en-US" dirty="0"/>
              <a:t>=</a:t>
            </a:r>
            <a:r>
              <a:rPr lang="en-US" i="1" dirty="0"/>
              <a:t>e ; S </a:t>
            </a:r>
            <a:r>
              <a:rPr lang="en-US" dirty="0"/>
              <a:t>}</a:t>
            </a:r>
            <a:r>
              <a:rPr lang="en-US" i="1" dirty="0"/>
              <a:t>   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{*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Q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*}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x</a:t>
            </a:r>
            <a:r>
              <a:rPr lang="en-US" dirty="0"/>
              <a:t>’ , </a:t>
            </a:r>
            <a:r>
              <a:rPr lang="en-US" i="1" dirty="0"/>
              <a:t>x</a:t>
            </a:r>
            <a:r>
              <a:rPr lang="en-US" dirty="0"/>
              <a:t>’’, </a:t>
            </a:r>
            <a:r>
              <a:rPr lang="en-US" i="1" dirty="0" err="1"/>
              <a:t>x</a:t>
            </a:r>
            <a:r>
              <a:rPr lang="en-US" i="1" baseline="-25000" dirty="0" err="1"/>
              <a:t>old</a:t>
            </a:r>
            <a:r>
              <a:rPr lang="en-US" dirty="0"/>
              <a:t> are all fresh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74664-2340-4285-98E6-B099516F5FA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7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{*true*}   </a:t>
            </a:r>
            <a:r>
              <a:rPr lang="en-US"/>
              <a:t>{x:=</a:t>
            </a:r>
            <a:r>
              <a:rPr lang="en-US" dirty="0"/>
              <a:t>2; y:=x−1}  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{*¬y&lt;0*}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74664-2340-4285-98E6-B099516F5FA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7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 : </a:t>
            </a:r>
            <a:r>
              <a:rPr lang="en-US" dirty="0" err="1"/>
              <a:t>LAsg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program</a:t>
            </a:r>
            <a:r>
              <a:rPr lang="en-US" dirty="0"/>
              <a:t>      →   </a:t>
            </a:r>
            <a:r>
              <a:rPr lang="en-US" i="1" dirty="0"/>
              <a:t>block</a:t>
            </a:r>
            <a:br>
              <a:rPr lang="en-US" dirty="0"/>
            </a:br>
            <a:r>
              <a:rPr lang="en-US" i="1" dirty="0"/>
              <a:t>block</a:t>
            </a:r>
            <a:r>
              <a:rPr lang="en-US" dirty="0"/>
              <a:t>           →    </a:t>
            </a:r>
            <a:r>
              <a:rPr lang="en-US" dirty="0">
                <a:solidFill>
                  <a:srgbClr val="FF0000"/>
                </a:solidFill>
              </a:rPr>
              <a:t>{</a:t>
            </a:r>
            <a:r>
              <a:rPr lang="en-US" dirty="0"/>
              <a:t>  </a:t>
            </a:r>
            <a:r>
              <a:rPr lang="en-US" i="1" dirty="0"/>
              <a:t>identifier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</a:t>
            </a:r>
            <a:r>
              <a:rPr lang="en-US" i="1" dirty="0"/>
              <a:t>expr</a:t>
            </a: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en-US" dirty="0"/>
              <a:t> </a:t>
            </a:r>
            <a:r>
              <a:rPr lang="en-US" i="1" dirty="0"/>
              <a:t>statements</a:t>
            </a: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}</a:t>
            </a:r>
            <a:br>
              <a:rPr lang="en-US" dirty="0"/>
            </a:br>
            <a:r>
              <a:rPr lang="en-US" i="1" dirty="0"/>
              <a:t>statements</a:t>
            </a:r>
            <a:r>
              <a:rPr lang="en-US" dirty="0"/>
              <a:t>  →   one or more </a:t>
            </a:r>
            <a:r>
              <a:rPr lang="en-US" dirty="0" err="1"/>
              <a:t>stmt</a:t>
            </a:r>
            <a:r>
              <a:rPr lang="en-US" dirty="0"/>
              <a:t> </a:t>
            </a:r>
            <a:r>
              <a:rPr lang="en-US" dirty="0" err="1"/>
              <a:t>seprated</a:t>
            </a:r>
            <a:r>
              <a:rPr lang="en-US" dirty="0"/>
              <a:t> by “;”</a:t>
            </a:r>
            <a:br>
              <a:rPr lang="en-US" dirty="0"/>
            </a:br>
            <a:r>
              <a:rPr lang="en-US" i="1" dirty="0" err="1"/>
              <a:t>stmt</a:t>
            </a:r>
            <a:r>
              <a:rPr lang="en-US" dirty="0"/>
              <a:t>             →   </a:t>
            </a:r>
            <a:r>
              <a:rPr lang="en-US" i="1" dirty="0"/>
              <a:t>identifier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:=</a:t>
            </a:r>
            <a:r>
              <a:rPr lang="en-US" dirty="0"/>
              <a:t> </a:t>
            </a:r>
            <a:r>
              <a:rPr lang="en-US" i="1" dirty="0"/>
              <a:t>expr</a:t>
            </a:r>
            <a:r>
              <a:rPr lang="en-US" dirty="0"/>
              <a:t>   |   </a:t>
            </a:r>
            <a:r>
              <a:rPr lang="en-US" i="1" dirty="0"/>
              <a:t>block</a:t>
            </a:r>
            <a:br>
              <a:rPr lang="en-US" dirty="0"/>
            </a:br>
            <a:br>
              <a:rPr lang="en-US" dirty="0"/>
            </a:br>
            <a:r>
              <a:rPr lang="en-US" i="1" dirty="0"/>
              <a:t>expr</a:t>
            </a:r>
            <a:r>
              <a:rPr lang="en-US" dirty="0"/>
              <a:t>   →   0 | 1 | 2 | ...</a:t>
            </a:r>
            <a:br>
              <a:rPr lang="en-US" dirty="0"/>
            </a:br>
            <a:r>
              <a:rPr lang="en-US" dirty="0"/>
              <a:t>               |  </a:t>
            </a:r>
            <a:r>
              <a:rPr lang="en-US" i="1" dirty="0"/>
              <a:t>identifier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           | </a:t>
            </a:r>
            <a:r>
              <a:rPr lang="en-US" i="1" dirty="0"/>
              <a:t>expr</a:t>
            </a: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 </a:t>
            </a:r>
            <a:r>
              <a:rPr lang="en-US" i="1" dirty="0"/>
              <a:t>expr</a:t>
            </a:r>
          </a:p>
          <a:p>
            <a:endParaRPr lang="en-US" i="1" dirty="0"/>
          </a:p>
          <a:p>
            <a:r>
              <a:rPr lang="en-US" dirty="0"/>
              <a:t>A program produces/returns the final value of the (single) variable it declares at the root.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74664-2340-4285-98E6-B099516F5FA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6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A </a:t>
            </a:r>
            <a:r>
              <a:rPr lang="fi-FI" dirty="0" err="1"/>
              <a:t>program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returns</a:t>
            </a:r>
            <a:r>
              <a:rPr lang="fi-FI" dirty="0"/>
              <a:t> 11:  {x=10; x:=x+1}</a:t>
            </a:r>
          </a:p>
          <a:p>
            <a:endParaRPr lang="fi-FI" dirty="0"/>
          </a:p>
          <a:p>
            <a:r>
              <a:rPr lang="fi-FI" dirty="0"/>
              <a:t>A </a:t>
            </a:r>
            <a:r>
              <a:rPr lang="fi-FI" dirty="0" err="1"/>
              <a:t>program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nested</a:t>
            </a:r>
            <a:r>
              <a:rPr lang="fi-FI" dirty="0"/>
              <a:t> </a:t>
            </a:r>
            <a:r>
              <a:rPr lang="fi-FI" dirty="0" err="1"/>
              <a:t>blocks</a:t>
            </a:r>
            <a:r>
              <a:rPr lang="fi-FI" dirty="0"/>
              <a:t>, </a:t>
            </a:r>
            <a:r>
              <a:rPr lang="fi-FI" dirty="0" err="1"/>
              <a:t>returning</a:t>
            </a:r>
            <a:r>
              <a:rPr lang="fi-FI" dirty="0"/>
              <a:t> 21:</a:t>
            </a:r>
            <a:br>
              <a:rPr lang="fi-FI" dirty="0"/>
            </a:br>
            <a:br>
              <a:rPr lang="fi-FI" dirty="0"/>
            </a:br>
            <a:r>
              <a:rPr lang="fi-FI" dirty="0"/>
              <a:t> {x=10; {y=x+10; {x=y ; y:=x+1} ; x:=y }}</a:t>
            </a:r>
            <a:br>
              <a:rPr lang="fi-FI" dirty="0"/>
            </a:br>
            <a:endParaRPr lang="fi-FI" dirty="0"/>
          </a:p>
          <a:p>
            <a:endParaRPr lang="fi-FI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74664-2340-4285-98E6-B099516F5FA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7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semantic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Notation: ⟨</a:t>
            </a:r>
            <a:r>
              <a:rPr lang="en-US" i="1" dirty="0" err="1"/>
              <a:t>e</a:t>
            </a:r>
            <a:r>
              <a:rPr lang="en-US" dirty="0" err="1"/>
              <a:t>,</a:t>
            </a:r>
            <a:r>
              <a:rPr lang="en-US" i="1" dirty="0" err="1"/>
              <a:t>s</a:t>
            </a:r>
            <a:r>
              <a:rPr lang="en-US" dirty="0"/>
              <a:t>⟩ → </a:t>
            </a:r>
            <a:r>
              <a:rPr lang="en-US" i="1" dirty="0"/>
              <a:t>v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“executing an expression </a:t>
            </a:r>
            <a:r>
              <a:rPr lang="en-US" i="1" dirty="0"/>
              <a:t>e</a:t>
            </a:r>
            <a:r>
              <a:rPr lang="en-US" dirty="0"/>
              <a:t> on the state </a:t>
            </a:r>
            <a:r>
              <a:rPr lang="en-US" i="1" dirty="0"/>
              <a:t>s</a:t>
            </a:r>
            <a:r>
              <a:rPr lang="en-US" dirty="0"/>
              <a:t> results in the value </a:t>
            </a:r>
            <a:r>
              <a:rPr lang="en-US" i="1" dirty="0"/>
              <a:t>v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How do you want to represent a “state” ?</a:t>
            </a:r>
          </a:p>
          <a:p>
            <a:r>
              <a:rPr lang="en-US" dirty="0"/>
              <a:t>Let’s use list of “pairs” e.g. s = [ </a:t>
            </a:r>
            <a:r>
              <a:rPr lang="en-US" i="1" dirty="0"/>
              <a:t>x</a:t>
            </a:r>
            <a:r>
              <a:rPr lang="en-US" dirty="0"/>
              <a:t>⟼0 , </a:t>
            </a:r>
            <a:r>
              <a:rPr lang="en-US" i="1" dirty="0"/>
              <a:t>y</a:t>
            </a:r>
            <a:r>
              <a:rPr lang="en-US" dirty="0"/>
              <a:t>⟼9 ]</a:t>
            </a:r>
          </a:p>
          <a:p>
            <a:r>
              <a:rPr lang="en-US" dirty="0"/>
              <a:t>Duplicate mapping is allowed, e.g. [ </a:t>
            </a:r>
            <a:r>
              <a:rPr lang="en-US" i="1" dirty="0"/>
              <a:t>x</a:t>
            </a:r>
            <a:r>
              <a:rPr lang="en-US" dirty="0"/>
              <a:t>⟼0 , </a:t>
            </a:r>
            <a:r>
              <a:rPr lang="en-US" i="1" dirty="0"/>
              <a:t>x</a:t>
            </a:r>
            <a:r>
              <a:rPr lang="en-US" dirty="0"/>
              <a:t>⟼1 , </a:t>
            </a:r>
            <a:r>
              <a:rPr lang="en-US" i="1" dirty="0"/>
              <a:t>y</a:t>
            </a:r>
            <a:r>
              <a:rPr lang="en-US" dirty="0"/>
              <a:t>⟼9 ]</a:t>
            </a:r>
            <a:br>
              <a:rPr lang="en-US" dirty="0"/>
            </a:br>
            <a:r>
              <a:rPr lang="en-US" dirty="0"/>
              <a:t>The first mapping of </a:t>
            </a:r>
            <a:r>
              <a:rPr lang="en-US" i="1" dirty="0"/>
              <a:t>x</a:t>
            </a:r>
            <a:r>
              <a:rPr lang="en-US" dirty="0"/>
              <a:t> in s is also called the “latest” or the “most recent”.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74664-2340-4285-98E6-B099516F5FA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8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query</a:t>
            </a:r>
            <a:r>
              <a:rPr lang="en-US" dirty="0"/>
              <a:t>, denoted by </a:t>
            </a:r>
            <a:r>
              <a:rPr lang="en-US" i="1" dirty="0"/>
              <a:t>s x</a:t>
            </a:r>
            <a:r>
              <a:rPr lang="en-US" dirty="0"/>
              <a:t>  :  querying the value of </a:t>
            </a:r>
            <a:r>
              <a:rPr lang="en-US" i="1" dirty="0"/>
              <a:t>the most recent mapping </a:t>
            </a:r>
            <a:r>
              <a:rPr lang="en-US" dirty="0"/>
              <a:t>of </a:t>
            </a:r>
            <a:r>
              <a:rPr lang="en-US" i="1" dirty="0"/>
              <a:t>x </a:t>
            </a:r>
            <a:r>
              <a:rPr lang="en-US" dirty="0"/>
              <a:t>in </a:t>
            </a:r>
            <a:r>
              <a:rPr lang="en-US" i="1" dirty="0"/>
              <a:t>s</a:t>
            </a:r>
            <a:r>
              <a:rPr lang="en-US" dirty="0"/>
              <a:t>. It is only defined if </a:t>
            </a:r>
            <a:r>
              <a:rPr lang="en-US" i="1" dirty="0"/>
              <a:t>s</a:t>
            </a:r>
            <a:r>
              <a:rPr lang="en-US" dirty="0"/>
              <a:t> contains </a:t>
            </a:r>
            <a:r>
              <a:rPr lang="en-US" i="1" dirty="0"/>
              <a:t>x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update</a:t>
            </a:r>
            <a:r>
              <a:rPr lang="en-US" dirty="0"/>
              <a:t> </a:t>
            </a:r>
            <a:r>
              <a:rPr lang="en-US" i="1" dirty="0"/>
              <a:t>s x v </a:t>
            </a:r>
            <a:r>
              <a:rPr lang="en-US" dirty="0"/>
              <a:t>: update </a:t>
            </a:r>
            <a:r>
              <a:rPr lang="en-US" i="1" dirty="0"/>
              <a:t>x</a:t>
            </a:r>
            <a:r>
              <a:rPr lang="en-US" dirty="0"/>
              <a:t>’s most recent mapping to </a:t>
            </a:r>
            <a:r>
              <a:rPr lang="en-US" i="1" dirty="0"/>
              <a:t>v</a:t>
            </a:r>
            <a:r>
              <a:rPr lang="en-US" dirty="0"/>
              <a:t>; it assumes that </a:t>
            </a:r>
            <a:r>
              <a:rPr lang="en-US" i="1" dirty="0"/>
              <a:t>x</a:t>
            </a:r>
            <a:r>
              <a:rPr lang="en-US" dirty="0"/>
              <a:t> is defined in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remove</a:t>
            </a:r>
            <a:r>
              <a:rPr lang="en-US" dirty="0"/>
              <a:t> </a:t>
            </a:r>
            <a:r>
              <a:rPr lang="en-US" i="1" dirty="0"/>
              <a:t>x s</a:t>
            </a:r>
            <a:r>
              <a:rPr lang="en-US" dirty="0"/>
              <a:t> : remove the most recent mapping of </a:t>
            </a:r>
            <a:r>
              <a:rPr lang="en-US" i="1" dirty="0"/>
              <a:t>x</a:t>
            </a:r>
            <a:r>
              <a:rPr lang="en-US" dirty="0"/>
              <a:t> in </a:t>
            </a:r>
            <a:r>
              <a:rPr lang="en-US" i="1" dirty="0"/>
              <a:t>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74664-2340-4285-98E6-B099516F5FA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88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A natural operational semantic </a:t>
            </a:r>
            <a:r>
              <a:rPr lang="en-US" sz="3600"/>
              <a:t>of expr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“executing” an expr results in a value.</a:t>
            </a:r>
          </a:p>
          <a:p>
            <a:endParaRPr lang="en-US" dirty="0"/>
          </a:p>
          <a:p>
            <a:r>
              <a:rPr lang="en-US" dirty="0"/>
              <a:t>⟨</a:t>
            </a:r>
            <a:r>
              <a:rPr lang="en-US" i="1" dirty="0" err="1"/>
              <a:t>c</a:t>
            </a:r>
            <a:r>
              <a:rPr lang="en-US" dirty="0" err="1"/>
              <a:t>,</a:t>
            </a:r>
            <a:r>
              <a:rPr lang="en-US" i="1" dirty="0" err="1"/>
              <a:t>s</a:t>
            </a:r>
            <a:r>
              <a:rPr lang="en-US" dirty="0"/>
              <a:t>⟩ → </a:t>
            </a:r>
            <a:r>
              <a:rPr lang="en-US" i="1" dirty="0"/>
              <a:t>c</a:t>
            </a:r>
          </a:p>
          <a:p>
            <a:r>
              <a:rPr lang="en-US" dirty="0"/>
              <a:t>⟨</a:t>
            </a:r>
            <a:r>
              <a:rPr lang="en-US" i="1" dirty="0" err="1"/>
              <a:t>x</a:t>
            </a:r>
            <a:r>
              <a:rPr lang="en-US" dirty="0" err="1"/>
              <a:t>,</a:t>
            </a:r>
            <a:r>
              <a:rPr lang="en-US" i="1" dirty="0" err="1"/>
              <a:t>s</a:t>
            </a:r>
            <a:r>
              <a:rPr lang="en-US" dirty="0"/>
              <a:t>⟩ → </a:t>
            </a:r>
            <a:r>
              <a:rPr lang="en-US" i="1" dirty="0"/>
              <a:t>s x    </a:t>
            </a:r>
            <a:r>
              <a:rPr lang="en-US" dirty="0"/>
              <a:t>, assuming </a:t>
            </a:r>
            <a:r>
              <a:rPr lang="en-US" i="1" dirty="0"/>
              <a:t>s</a:t>
            </a:r>
            <a:r>
              <a:rPr lang="en-US" dirty="0"/>
              <a:t> contains </a:t>
            </a:r>
            <a:r>
              <a:rPr lang="en-US" i="1" dirty="0"/>
              <a:t>x</a:t>
            </a:r>
          </a:p>
          <a:p>
            <a:r>
              <a:rPr lang="en-US" dirty="0"/>
              <a:t>⟨</a:t>
            </a:r>
            <a:r>
              <a:rPr lang="en-US" i="1" dirty="0"/>
              <a:t>e</a:t>
            </a:r>
            <a:r>
              <a:rPr lang="en-US" baseline="-25000" dirty="0"/>
              <a:t>1</a:t>
            </a:r>
            <a:r>
              <a:rPr lang="en-US" i="1" dirty="0"/>
              <a:t> + e</a:t>
            </a:r>
            <a:r>
              <a:rPr lang="en-US" baseline="-25000" dirty="0"/>
              <a:t>2</a:t>
            </a:r>
            <a:r>
              <a:rPr lang="en-US" i="1" dirty="0"/>
              <a:t> 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dirty="0"/>
              <a:t>⟩  →  ⟨</a:t>
            </a:r>
            <a:r>
              <a:rPr lang="en-US" i="1" dirty="0"/>
              <a:t>e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i="1" dirty="0"/>
              <a:t>s</a:t>
            </a:r>
            <a:r>
              <a:rPr lang="en-US" dirty="0"/>
              <a:t>⟩  +  ⟨</a:t>
            </a:r>
            <a:r>
              <a:rPr lang="en-US" i="1" dirty="0"/>
              <a:t>e</a:t>
            </a:r>
            <a:r>
              <a:rPr lang="en-US" baseline="-25000" dirty="0"/>
              <a:t>2</a:t>
            </a:r>
            <a:r>
              <a:rPr lang="en-US" dirty="0"/>
              <a:t>,</a:t>
            </a:r>
            <a:r>
              <a:rPr lang="en-US" i="1" dirty="0"/>
              <a:t>s</a:t>
            </a:r>
            <a:r>
              <a:rPr lang="en-US" dirty="0"/>
              <a:t>⟩ </a:t>
            </a:r>
          </a:p>
          <a:p>
            <a:endParaRPr lang="en-US" dirty="0"/>
          </a:p>
          <a:p>
            <a:r>
              <a:rPr lang="en-US" dirty="0"/>
              <a:t>Example: ⟨</a:t>
            </a:r>
            <a:r>
              <a:rPr lang="en-US" i="1" dirty="0"/>
              <a:t>x+1</a:t>
            </a:r>
            <a:r>
              <a:rPr lang="en-US" dirty="0"/>
              <a:t>,</a:t>
            </a:r>
            <a:r>
              <a:rPr lang="en-US" i="1" dirty="0"/>
              <a:t>s</a:t>
            </a:r>
            <a:r>
              <a:rPr lang="en-US" dirty="0"/>
              <a:t>⟩   where s = [ </a:t>
            </a:r>
            <a:r>
              <a:rPr lang="en-US" i="1" dirty="0"/>
              <a:t>x</a:t>
            </a:r>
            <a:r>
              <a:rPr lang="en-US" dirty="0"/>
              <a:t>⟼0 , </a:t>
            </a:r>
            <a:r>
              <a:rPr lang="en-US" i="1" dirty="0"/>
              <a:t>x</a:t>
            </a:r>
            <a:r>
              <a:rPr lang="en-US" dirty="0"/>
              <a:t>⟼1 , </a:t>
            </a:r>
            <a:r>
              <a:rPr lang="en-US" i="1" dirty="0"/>
              <a:t>y</a:t>
            </a:r>
            <a:r>
              <a:rPr lang="en-US" dirty="0"/>
              <a:t>⟼9 ]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74664-2340-4285-98E6-B099516F5FA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36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for </a:t>
            </a:r>
            <a:r>
              <a:rPr lang="en-US" dirty="0" err="1"/>
              <a:t>stmt</a:t>
            </a:r>
            <a:r>
              <a:rPr lang="en-US" dirty="0"/>
              <a:t> (assignment first)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Executing a statement on a state results in a new state.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 assignment 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  ⟨</a:t>
            </a:r>
            <a:r>
              <a:rPr lang="en-US" i="1" dirty="0" err="1"/>
              <a:t>e</a:t>
            </a:r>
            <a:r>
              <a:rPr lang="en-US" dirty="0" err="1"/>
              <a:t>,</a:t>
            </a:r>
            <a:r>
              <a:rPr lang="en-US" i="1" dirty="0" err="1"/>
              <a:t>s</a:t>
            </a:r>
            <a:r>
              <a:rPr lang="en-US" dirty="0"/>
              <a:t>⟩ → </a:t>
            </a:r>
            <a:r>
              <a:rPr lang="en-US" i="1" dirty="0"/>
              <a:t>v</a:t>
            </a:r>
            <a:br>
              <a:rPr lang="en-US" i="1" dirty="0"/>
            </a:br>
            <a:r>
              <a:rPr lang="en-US" i="1" dirty="0"/>
              <a:t>   -------------------------------------</a:t>
            </a:r>
            <a:br>
              <a:rPr lang="en-US" i="1" dirty="0"/>
            </a:br>
            <a:r>
              <a:rPr lang="en-US" i="1" dirty="0"/>
              <a:t>     </a:t>
            </a:r>
            <a:r>
              <a:rPr lang="en-US" dirty="0"/>
              <a:t>⟨ </a:t>
            </a:r>
            <a:r>
              <a:rPr lang="en-US" i="1" dirty="0"/>
              <a:t>x:=e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dirty="0"/>
              <a:t> ⟩  → update</a:t>
            </a:r>
            <a:r>
              <a:rPr lang="en-US" i="1" dirty="0"/>
              <a:t> s x v</a:t>
            </a:r>
          </a:p>
          <a:p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74664-2340-4285-98E6-B099516F5FA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1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 ; </a:t>
            </a:r>
            <a:r>
              <a:rPr lang="en-US" i="1" dirty="0"/>
              <a:t>S</a:t>
            </a:r>
            <a:r>
              <a:rPr lang="en-US" baseline="-25000" dirty="0"/>
              <a:t>2</a:t>
            </a:r>
            <a:r>
              <a:rPr lang="en-US" dirty="0"/>
              <a:t> , can you define a semantic for this ?</a:t>
            </a:r>
          </a:p>
          <a:p>
            <a:endParaRPr lang="en-US" dirty="0"/>
          </a:p>
          <a:p>
            <a:r>
              <a:rPr lang="en-US" dirty="0"/>
              <a:t>Block is a bit more involved: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     ⟨</a:t>
            </a:r>
            <a:r>
              <a:rPr lang="en-US" i="1" dirty="0" err="1"/>
              <a:t>e</a:t>
            </a:r>
            <a:r>
              <a:rPr lang="en-US" dirty="0" err="1"/>
              <a:t>,</a:t>
            </a:r>
            <a:r>
              <a:rPr lang="en-US" i="1" dirty="0" err="1"/>
              <a:t>s</a:t>
            </a:r>
            <a:r>
              <a:rPr lang="en-US" dirty="0"/>
              <a:t>⟩  → </a:t>
            </a:r>
            <a:r>
              <a:rPr lang="en-US" i="1" dirty="0"/>
              <a:t>v </a:t>
            </a:r>
            <a:br>
              <a:rPr lang="en-US" i="1" dirty="0"/>
            </a:br>
            <a:r>
              <a:rPr lang="en-US" i="1" dirty="0"/>
              <a:t>               </a:t>
            </a:r>
            <a:r>
              <a:rPr lang="en-US" dirty="0"/>
              <a:t>  </a:t>
            </a:r>
            <a:r>
              <a:rPr lang="en-US" i="1" dirty="0"/>
              <a:t> </a:t>
            </a:r>
            <a:r>
              <a:rPr lang="en-US" dirty="0"/>
              <a:t>⟨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x⟼v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s</a:t>
            </a:r>
            <a:r>
              <a:rPr lang="en-US" i="1" dirty="0"/>
              <a:t> </a:t>
            </a:r>
            <a:r>
              <a:rPr lang="en-US" dirty="0"/>
              <a:t>⟩ → </a:t>
            </a:r>
            <a:r>
              <a:rPr lang="en-US" i="1" dirty="0"/>
              <a:t>t</a:t>
            </a:r>
            <a:br>
              <a:rPr lang="en-US" i="1" dirty="0"/>
            </a:br>
            <a:r>
              <a:rPr lang="en-US" i="1" dirty="0"/>
              <a:t>     ----------------------------------------------------</a:t>
            </a:r>
            <a:br>
              <a:rPr lang="en-US" i="1" dirty="0"/>
            </a:br>
            <a:r>
              <a:rPr lang="en-US" i="1" dirty="0"/>
              <a:t>         </a:t>
            </a:r>
            <a:r>
              <a:rPr lang="en-US" dirty="0"/>
              <a:t>⟨ { </a:t>
            </a:r>
            <a:r>
              <a:rPr lang="en-US" i="1" dirty="0"/>
              <a:t>x=e </a:t>
            </a:r>
            <a:r>
              <a:rPr lang="en-US" dirty="0"/>
              <a:t>;</a:t>
            </a:r>
            <a:r>
              <a:rPr lang="en-US" i="1" dirty="0"/>
              <a:t> S </a:t>
            </a:r>
            <a:r>
              <a:rPr lang="en-US" dirty="0"/>
              <a:t>} , </a:t>
            </a:r>
            <a:r>
              <a:rPr lang="en-US" i="1" dirty="0"/>
              <a:t>s </a:t>
            </a:r>
            <a:r>
              <a:rPr lang="en-US" dirty="0"/>
              <a:t>⟩   →    remove</a:t>
            </a:r>
            <a:r>
              <a:rPr lang="en-US" i="1" dirty="0"/>
              <a:t> x 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74664-2340-4285-98E6-B099516F5FA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PVadmin</Template>
  <TotalTime>11834</TotalTime>
  <Words>1796</Words>
  <Application>Microsoft Macintosh PowerPoint</Application>
  <PresentationFormat>On-screen Show (4:3)</PresentationFormat>
  <Paragraphs>162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Cambria</vt:lpstr>
      <vt:lpstr>Rockwell Extra Bold</vt:lpstr>
      <vt:lpstr>Times New Roman</vt:lpstr>
      <vt:lpstr>Wingdings</vt:lpstr>
      <vt:lpstr>Wood Type</vt:lpstr>
      <vt:lpstr>Program Semantic</vt:lpstr>
      <vt:lpstr>Formal semantic</vt:lpstr>
      <vt:lpstr>Running example : LAsg</vt:lpstr>
      <vt:lpstr>Examples</vt:lpstr>
      <vt:lpstr>Operational semantic</vt:lpstr>
      <vt:lpstr>Operations on state</vt:lpstr>
      <vt:lpstr>A natural operational semantic of expr</vt:lpstr>
      <vt:lpstr>And for stmt (assignment first)</vt:lpstr>
      <vt:lpstr>Other statements</vt:lpstr>
      <vt:lpstr>Finally, the semantic of program</vt:lpstr>
      <vt:lpstr>Structural operational semantic</vt:lpstr>
      <vt:lpstr>Stmt (assignment first)</vt:lpstr>
      <vt:lpstr>The semantic of a program</vt:lpstr>
      <vt:lpstr>Properties</vt:lpstr>
      <vt:lpstr>Denotational semantic</vt:lpstr>
      <vt:lpstr>Defining the domains to use</vt:lpstr>
      <vt:lpstr>Denotational sem. of expr</vt:lpstr>
      <vt:lpstr>Denotational sem. of statements and programs</vt:lpstr>
      <vt:lpstr>Axiomatic semantic</vt:lpstr>
      <vt:lpstr>Specifying states</vt:lpstr>
      <vt:lpstr>Hoare triples </vt:lpstr>
      <vt:lpstr>“Axioms” for statements</vt:lpstr>
      <vt:lpstr>Example</vt:lpstr>
    </vt:vector>
  </TitlesOfParts>
  <Company>Universiteit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on Program Verification</dc:title>
  <dc:creator>wish</dc:creator>
  <cp:lastModifiedBy>Prasetya, S.W.B. (Wishnu)</cp:lastModifiedBy>
  <cp:revision>241</cp:revision>
  <cp:lastPrinted>2016-11-12T14:58:24Z</cp:lastPrinted>
  <dcterms:created xsi:type="dcterms:W3CDTF">2002-05-10T11:36:29Z</dcterms:created>
  <dcterms:modified xsi:type="dcterms:W3CDTF">2025-08-28T09:17:18Z</dcterms:modified>
</cp:coreProperties>
</file>