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1.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2.xml" ContentType="application/vnd.openxmlformats-officedocument.presentationml.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3.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omments/comment4.xml" ContentType="application/vnd.openxmlformats-officedocument.presentationml.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4" r:id="rId1"/>
  </p:sldMasterIdLst>
  <p:notesMasterIdLst>
    <p:notesMasterId r:id="rId75"/>
  </p:notesMasterIdLst>
  <p:handoutMasterIdLst>
    <p:handoutMasterId r:id="rId76"/>
  </p:handoutMasterIdLst>
  <p:sldIdLst>
    <p:sldId id="302" r:id="rId2"/>
    <p:sldId id="301" r:id="rId3"/>
    <p:sldId id="303" r:id="rId4"/>
    <p:sldId id="305" r:id="rId5"/>
    <p:sldId id="306" r:id="rId6"/>
    <p:sldId id="312" r:id="rId7"/>
    <p:sldId id="313" r:id="rId8"/>
    <p:sldId id="307" r:id="rId9"/>
    <p:sldId id="314" r:id="rId10"/>
    <p:sldId id="316" r:id="rId11"/>
    <p:sldId id="317" r:id="rId12"/>
    <p:sldId id="304" r:id="rId13"/>
    <p:sldId id="315" r:id="rId14"/>
    <p:sldId id="320" r:id="rId15"/>
    <p:sldId id="319" r:id="rId16"/>
    <p:sldId id="327" r:id="rId17"/>
    <p:sldId id="380" r:id="rId18"/>
    <p:sldId id="330" r:id="rId19"/>
    <p:sldId id="332" r:id="rId20"/>
    <p:sldId id="388" r:id="rId21"/>
    <p:sldId id="326" r:id="rId22"/>
    <p:sldId id="394" r:id="rId23"/>
    <p:sldId id="397" r:id="rId24"/>
    <p:sldId id="400" r:id="rId25"/>
    <p:sldId id="398" r:id="rId26"/>
    <p:sldId id="331" r:id="rId27"/>
    <p:sldId id="333" r:id="rId28"/>
    <p:sldId id="381" r:id="rId29"/>
    <p:sldId id="382" r:id="rId30"/>
    <p:sldId id="336" r:id="rId31"/>
    <p:sldId id="383" r:id="rId32"/>
    <p:sldId id="389" r:id="rId33"/>
    <p:sldId id="391" r:id="rId34"/>
    <p:sldId id="402" r:id="rId35"/>
    <p:sldId id="338" r:id="rId36"/>
    <p:sldId id="337" r:id="rId37"/>
    <p:sldId id="339" r:id="rId38"/>
    <p:sldId id="341" r:id="rId39"/>
    <p:sldId id="348" r:id="rId40"/>
    <p:sldId id="345" r:id="rId41"/>
    <p:sldId id="346" r:id="rId42"/>
    <p:sldId id="347" r:id="rId43"/>
    <p:sldId id="349" r:id="rId44"/>
    <p:sldId id="351" r:id="rId45"/>
    <p:sldId id="350" r:id="rId46"/>
    <p:sldId id="357" r:id="rId47"/>
    <p:sldId id="384" r:id="rId48"/>
    <p:sldId id="385" r:id="rId49"/>
    <p:sldId id="360" r:id="rId50"/>
    <p:sldId id="352" r:id="rId51"/>
    <p:sldId id="354" r:id="rId52"/>
    <p:sldId id="363" r:id="rId53"/>
    <p:sldId id="361" r:id="rId54"/>
    <p:sldId id="393" r:id="rId55"/>
    <p:sldId id="355" r:id="rId56"/>
    <p:sldId id="364" r:id="rId57"/>
    <p:sldId id="365" r:id="rId58"/>
    <p:sldId id="392" r:id="rId59"/>
    <p:sldId id="367" r:id="rId60"/>
    <p:sldId id="368" r:id="rId61"/>
    <p:sldId id="369" r:id="rId62"/>
    <p:sldId id="370" r:id="rId63"/>
    <p:sldId id="371" r:id="rId64"/>
    <p:sldId id="373" r:id="rId65"/>
    <p:sldId id="374" r:id="rId66"/>
    <p:sldId id="403" r:id="rId67"/>
    <p:sldId id="376" r:id="rId68"/>
    <p:sldId id="387" r:id="rId69"/>
    <p:sldId id="378" r:id="rId70"/>
    <p:sldId id="377" r:id="rId71"/>
    <p:sldId id="401" r:id="rId72"/>
    <p:sldId id="404" r:id="rId73"/>
    <p:sldId id="405" r:id="rId7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shnu" initials="w" lastIdx="1" clrIdx="0"/>
  <p:cmAuthor id="1" name="wishnu" initials="u" lastIdx="4" clrIdx="1"/>
  <p:cmAuthor id="2" name="underdarkprime" initials="u" lastIdx="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0000FF"/>
    <a:srgbClr val="00FFFF"/>
    <a:srgbClr val="740000"/>
    <a:srgbClr val="FFCC00"/>
    <a:srgbClr val="FFFF00"/>
    <a:srgbClr val="0099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67"/>
    <p:restoredTop sz="85516" autoAdjust="0"/>
  </p:normalViewPr>
  <p:slideViewPr>
    <p:cSldViewPr snapToGrid="0">
      <p:cViewPr varScale="1">
        <p:scale>
          <a:sx n="95" d="100"/>
          <a:sy n="95" d="100"/>
        </p:scale>
        <p:origin x="182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36"/>
    </p:cViewPr>
  </p:sorterViewPr>
  <p:notesViewPr>
    <p:cSldViewPr snapToGrid="0">
      <p:cViewPr varScale="1">
        <p:scale>
          <a:sx n="83" d="100"/>
          <a:sy n="83" d="100"/>
        </p:scale>
        <p:origin x="-20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8-05-05T17:30:21.900" idx="1">
    <p:pos x="74" y="4007"/>
    <p:text>In LTL &lt;&gt;p won't do. 
Basically we have problem because  LTL properties are defined in terms of ALL executions generated by M.</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0-10-06T11:31:14.881" idx="1">
    <p:pos x="18" y="2909"/>
    <p:text>In LTL this means that all executions satisfying []&lt;&gt;x=0 must also satisfy &lt;&gt;y=0. It is a farness constraint often used to restricts over executions. In this example it will actually forbid the executions with []&lt;&gt;x=0.
In CTL we can't explicitly restrict over executions as we can in LTL. This is because properties are defined in terms of the computation tree rooted in the innitial state (assuming for simplicity we have just one innitial state). This single compution tree will either satisfy a property, or not. So, we can't restrict over it.
Eg this attemp of translation:
    AFAG ~p   \/  AF q  
won't do, because the starting state doesn't satisfy either disjunct.</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0-10-10T18:29:49.365" idx="2">
    <p:pos x="4990" y="3739"/>
    <p:text>Just removing primed vars does not work. E.g consider this set of arrows:
     x(x' /\ ~x')
which is an empty set. So, it has no arrows. But just removing the primed vars will give you x.</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08-05-12T22:19:03.651" idx="2">
    <p:pos x="4837" y="661"/>
    <p:text>Explanation:
** Patterns --&gt; number of input and output combinations
** CPU time --&gt; time needed to verify the ALU against its specification.
** A=B graph --&gt; the BDD of the ALU that corresponds to the part of the circuit producing the output line called "A=B"; it is the AND over the normal N-bit output of the ALU. This BDD is the largest in all cases.</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pPr>
              <a:defRPr/>
            </a:pPr>
            <a:fld id="{56ECA777-5D92-4C71-BBBC-929AAD46A9DA}" type="datetimeFigureOut">
              <a:rPr lang="en-US"/>
              <a:pPr>
                <a:defRPr/>
              </a:pPr>
              <a:t>10/8/24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pPr>
              <a:defRPr/>
            </a:pPr>
            <a:fld id="{885A2965-3344-491C-B19D-721A1CAE9C60}" type="slidenum">
              <a:rPr lang="en-US"/>
              <a:pPr>
                <a:defRPr/>
              </a:pPr>
              <a:t>‹#›</a:t>
            </a:fld>
            <a:endParaRPr lang="en-US"/>
          </a:p>
        </p:txBody>
      </p:sp>
    </p:spTree>
    <p:extLst>
      <p:ext uri="{BB962C8B-B14F-4D97-AF65-F5344CB8AC3E}">
        <p14:creationId xmlns:p14="http://schemas.microsoft.com/office/powerpoint/2010/main" val="179719252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12:33.759"/>
    </inkml:context>
    <inkml:brush xml:id="br0">
      <inkml:brushProperty name="width" value="0.025" units="cm"/>
      <inkml:brushProperty name="height" value="0.025" units="cm"/>
      <inkml:brushProperty name="color" value="#E71224"/>
    </inkml:brush>
  </inkml:definitions>
  <inkml:trace contextRef="#ctx0" brushRef="#br0">364 0 24575,'-28'11'0,"12"-8"0,-7 13 0,12-15 0,5 10 0,-17 1 0,-8 1 0,-34 20 0,27-22 0,-11 16 0,37-26 0,5 10 0,-9-5 0,8 1 0,-10 4 0,11-10 0,2 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12:49.196"/>
    </inkml:context>
    <inkml:brush xml:id="br0">
      <inkml:brushProperty name="width" value="0.025" units="cm"/>
      <inkml:brushProperty name="height" value="0.025" units="cm"/>
      <inkml:brushProperty name="color" value="#E71224"/>
    </inkml:brush>
  </inkml:definitions>
  <inkml:trace contextRef="#ctx0" brushRef="#br0">319 1 24575,'-12'0'0,"0"0"0,-1 0 0,1 0 0,0 0 0,0 0 0,0 0 0,0 5 0,0 2 0,0 0 0,0 3 0,5-3 0,-4 10 0,10-3 0,-5 8 0,6-8 0,11 19 0,-3-17 0,36 39 0,-25-37 0,26 23 0,2 0 0,-22-19 0,17 14 0,-3-1 0,-23-19 0,12 23 0,-16-30 0,-5 23 0,-2-23 0,-21 35 0,7-26 0,-25 20 0,25-24 0,-34 19 0,36-17 0,-42 17 0,39-19 0,-35 19 0,29-17 0,-18 12 0,26-16 0,-19 11 0,18-9 0,-25 20 0,25-20 0,-23 20 0,22-14 0,-23 14 0,23-14 0,-17 13 0,19-18 0,-9 18 0,10-18 0,1 24 0,6-23 0,0 12 0,6-22 0,0 16 0,1-13 0,4 14 0,-5-11 0,6-6 0,11-11 0,-14-3 0,13-4 0,-21 6 0,4 6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12:49.713"/>
    </inkml:context>
    <inkml:brush xml:id="br0">
      <inkml:brushProperty name="width" value="0.025" units="cm"/>
      <inkml:brushProperty name="height" value="0.025" units="cm"/>
      <inkml:brushProperty name="color" value="#E71224"/>
    </inkml:brush>
  </inkml:definitions>
  <inkml:trace contextRef="#ctx0" brushRef="#br0">0 0 24575,'7'5'0,"-2"34"0,-5-19 0,0 24 0,0-32 0,0 59 0,0-2 0,0 12 0,0-26 0,0-27 0,0-12 0,0 23 0,0-3 0,6-8 0,-5-6 0,4-23 0,-5-11 0,0 0 0,0 0 0,0 5 0,0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12:50.475"/>
    </inkml:context>
    <inkml:brush xml:id="br0">
      <inkml:brushProperty name="width" value="0.025" units="cm"/>
      <inkml:brushProperty name="height" value="0.025" units="cm"/>
      <inkml:brushProperty name="color" value="#E71224"/>
    </inkml:brush>
  </inkml:definitions>
  <inkml:trace contextRef="#ctx0" brushRef="#br0">38 110 24575,'7'-6'0,"-2"0"0,-5-6 0,6-11 0,-5 8 0,10-3 0,-10 8 0,10 3 0,-5 0 0,6 2 0,0 5 0,0 5 0,0 7 0,-5 2 0,4-2 0,-10-2 0,4-3 0,1 10 0,0-4 0,1 21 0,-2-18 0,-5 12 0,-5-22 0,-7 0 0,4-1 0,-41 7 0,35 1 0,-31-1 0,33-1 0,0-10 0,5 10 0,-4-4 0,10-1 0,-4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12:51.241"/>
    </inkml:context>
    <inkml:brush xml:id="br0">
      <inkml:brushProperty name="width" value="0.025" units="cm"/>
      <inkml:brushProperty name="height" value="0.025" units="cm"/>
      <inkml:brushProperty name="color" value="#E71224"/>
    </inkml:brush>
  </inkml:definitions>
  <inkml:trace contextRef="#ctx0" brushRef="#br0">134 1 24575,'-7'17'0,"-4"-9"0,10 8 0,-10-14 0,10 8 0,-5-3 0,-5 21 0,-13 15 0,8-9 0,-11 5 0,26-27 0,-10-5 0,10 3 0,-5-14 0,6 3 0,0-11 0,0 0 0,0 0 0,0-1 0,0 1 0,6 6 0,-5-5 0,10-1 0,-10 4 0,4-3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12:52.273"/>
    </inkml:context>
    <inkml:brush xml:id="br0">
      <inkml:brushProperty name="width" value="0.025" units="cm"/>
      <inkml:brushProperty name="height" value="0.025" units="cm"/>
      <inkml:brushProperty name="color" value="#E71224"/>
    </inkml:brush>
  </inkml:definitions>
  <inkml:trace contextRef="#ctx0" brushRef="#br0">49 1 24575,'0'12'0,"-5"-6"0,-7 26 0,4-20 0,-8 22 0,14-22 0,-3 0 0,5 0 0,0 0 0,5-6 0,2 0 0,0-1 0,9-4 0,-8 5 0,25-12 0,-12 0 0,9-1 0,-18-4 0,9 4 0,-6-21 0,8 12 0,-11-12 0,-6 16 0,-6 10 0,0 4 0,0 26 0,0-12 0,0 12 0,0-6 0,0-7 0,0 50 0,0 27 0,0-15-3769,0 17 3769,0-74-1537,0 34 1537,0-34 0,5 40 0,-4-22 0,5-5 0,-6 0 3422,0-21-3422,5-5 1884,-4 4-1884,10-10 0,-10-1 0,5-7 0,-6 1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12:53.778"/>
    </inkml:context>
    <inkml:brush xml:id="br0">
      <inkml:brushProperty name="width" value="0.025" units="cm"/>
      <inkml:brushProperty name="height" value="0.025" units="cm"/>
      <inkml:brushProperty name="color" value="#E71224"/>
    </inkml:brush>
  </inkml:definitions>
  <inkml:trace contextRef="#ctx0" brushRef="#br0">0 12 24575,'12'0'0,"0"0"0,0 0 0,0 0 0,0 0 0,6 0 0,-5-5 0,4 4 0,1-5 0,32 17 0,-23-8 0,17 13 0,-28-10 0,-8 1 0,4 4 0,-7-5 0,-5 17 0,0-8 0,-10 34 0,7-30 0,-19 41 0,20-43 0,-20 43 0,14-47 0,-10 51 0,12-50 0,-5 35 0,10-34 0,-5 7 0,6-10 0,0 0 0,6-5 0,-5 4 0,10-10 0,-10 10 0,4 6 0,1-2 0,-5 7 0,4 12 0,-5-17 0,6 59 0,-5-53 0,10 74 0,-10-74 0,4 31 0,1 12 0,0-20 0,1 25 0,-2-22 0,1-38 0,-5 21 0,10-29 0,-10 13 0,10-15 0,-10 10 0,15-5 0,-8 6 0,4 0 0,-1 0 0,1 16 0,1-12 0,10 34 0,-15-33 0,18 43 0,-22-41 0,12 25 0,-10-36 0,-5 13 0,4-18 0,-5 7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13:03.233"/>
    </inkml:context>
    <inkml:brush xml:id="br0">
      <inkml:brushProperty name="width" value="0.025" units="cm"/>
      <inkml:brushProperty name="height" value="0.025" units="cm"/>
      <inkml:brushProperty name="color" value="#E71224"/>
    </inkml:brush>
  </inkml:definitions>
  <inkml:trace contextRef="#ctx0" brushRef="#br0">1 25 24575,'22'-6'0,"-7"5"0,7-5 0,-10 6 0,0 0 0,27 0 0,-20 0 0,46 0 0,-46 0 0,57-5 0,-44 4 0,20-5 0,-35 6 0,-12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13:05.456"/>
    </inkml:context>
    <inkml:brush xml:id="br0">
      <inkml:brushProperty name="width" value="0.025" units="cm"/>
      <inkml:brushProperty name="height" value="0.025" units="cm"/>
      <inkml:brushProperty name="color" value="#E71224"/>
    </inkml:brush>
  </inkml:definitions>
  <inkml:trace contextRef="#ctx0" brushRef="#br0">1 0 24575,'7'6'0,"3"-5"0,-3 4 0,0 1 0,14 0 0,-12 1 0,9 4 0,-8-10 0,-3 4 0,10 1 0,-3-5 0,35 15 0,-29-13 0,67 18 0,-65-18-6784,65 18 6784,-67-18-2269,41 6 1,2 3 2268,-37-4 0,23-2 0,4 0 0,-7 5 0,-8-10 0,39 10 0,-53-10 0,57 4 0,-58-5 0,42 0 0,-50 0 4537,8 0-4537,-11 0 6784,16 0-6784,-7 0 0,8 0 0,-11 0 0,-1 0 0,-4 0 0,10 0 0,1 0 0,12-5 0,-9 4 0,1-5 0,-22 1 0,5 4 0,-10-10 0,10 9 0,-10-8 0,10 8 0,-10-3 0,5 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13:29.179"/>
    </inkml:context>
    <inkml:brush xml:id="br0">
      <inkml:brushProperty name="width" value="0.025" units="cm"/>
      <inkml:brushProperty name="height" value="0.025" units="cm"/>
      <inkml:brushProperty name="color" value="#E71224"/>
    </inkml:brush>
  </inkml:definitions>
  <inkml:trace contextRef="#ctx0" brushRef="#br0">1 11 24575,'4'-6'0,"2"1"0,4 5 0,0 0 0,1 0 0,-1 0 0,0 0 0,1 0 0,-1 0 0,0 0 0,1 0 0,-1 0 0,19 0 0,13 5 0,-6-4 0,1 4 0,-17-1 0,-7-2 0,20 7 0,-19-8 0,19 3 0,-25 1 0,19 1 0,-19-1 0,16 5 0,-12-9 0,3 8 0,-5-8 0,-4 8 0,12 2 0,-1 9 0,5-7 0,-2 5 0,-15-12 0,9 9 0,-11-4 0,15 9 0,-11-13 0,8 20 0,-5-18 0,-4 15 0,-2-13 0,-4-1 0,5-4 0,-4 3 0,4-3 0,-1 9 0,-3-4 0,4 9 0,-5-9 0,0 9 0,0-9 0,5 9 0,-4-9 0,3 13 0,-4-11 0,0 11 0,0-13 0,0 9 0,0-9 0,0 4 0,0-9 0,0-2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47:31.496"/>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1 24575,'0'56'0,"0"-34"0,0 34 0,0-37 0,0-6 0,0 61 0,8-17 0,2 2 0,-5-8 0,0 0-1875,9 20 0,0-9 1875,-7-26 868,7 3-868,-8-6 0,18 42 0,-11-18 0,2-5 0,-1-3 0,-2-18 0,10 38 0,1 2 0,-10-30 0,7 19 0,0 3 0,0-9 0,-11-26 0,27 47 0,-26-53 1441,13 20 0,5 5-1441,8 8 0,11 17 0,1-10 0,-24-37 0,33 37 0,6 6 0,-14-19 0,16 17 0,-19-35 0,-10-7 0,36 13 0,4-6 0,-19-11-3392,-6-3 0,-4-2 3392,-24-8-2212,65 12 2212,-66-7 0,34-2 0,-3 1 0,3 1 0,36 2 0,-19-1 0,-1-1 0,15-2 0,-18 0 0,-5-5 0,-2 0 0,9 1 0,22 5 0,2 1-268,-19-8 1,0 1 267,18 6 0,-5 0 0,10-5 0,-26 0 0,-18-4 0,-5 0 0,-21-2-1109,48 0 1,0 0 1108,-41 0-454,32 0 1,-4 0 453,-45 0 0,48 0 0,-43-4-150,55 2 150,-56-7 0,75-6 0,-69 2 0,59-11 0,-72 17 0,63-11 0,-52 11 0,23-1 0,3 1 0,-18 1 0,38-3 0,0-1 0,-32 2 0,18 0 0,3-3 0,0-14 0,-18 11 3802,13-5-3802,-10-14 0,-23 22 0,36-30 0,3-2 0,-25 24 0,18-17 0,-2 3 1331,-29 25-1331,42-30 0,-40 27 0,58-40 0,-60 40 0,24-31 0,-5-5 0,-28 18 0,14-14 0,-5 0 0,-22 19-3649,15-48 3649,-16 47 0,5-27 0,0 1 0,-6 28-600,9-52 1,3-4 599,-4 36 0,6-42 0,-1 0 0,-7 39 0,0-21 0,0 1 0,-6 28-1318,1-48 0,0-1 1318,-2 40 0,-2-46 0,0 4 0,0 57 1081,-1-25 1,-3 2-1082,0 31 1036,-13-62-1036,6 62 1055,-2-24 0,10 43 1,5 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12:42.109"/>
    </inkml:context>
    <inkml:brush xml:id="br0">
      <inkml:brushProperty name="width" value="0.025" units="cm"/>
      <inkml:brushProperty name="height" value="0.025" units="cm"/>
      <inkml:brushProperty name="color" value="#E71224"/>
    </inkml:brush>
  </inkml:definitions>
  <inkml:trace contextRef="#ctx0" brushRef="#br0">25 1 24575,'0'12'0,"0"32"0,0-24 0,0 24 0,0-32 0,0 42 0,0-31 0,-5 41 0,-1 1 0,4-34 0,-4 42 0,1-1 0,5-45 0,0 28 0,0-2 0,0-32 0,0 29 0,0-38 0,0 0 0,0 0 0,0-11 0,0 3 0,0-9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47:34.921"/>
    </inkml:context>
    <inkml:brush xml:id="br0">
      <inkml:brushProperty name="width" value="0.1" units="cm"/>
      <inkml:brushProperty name="height" value="0.1" units="cm"/>
      <inkml:brushProperty name="color" value="#AE198D"/>
      <inkml:brushProperty name="inkEffects" value="galaxy"/>
      <inkml:brushProperty name="anchorX" value="-25665.3125"/>
      <inkml:brushProperty name="anchorY" value="-9488.88477"/>
      <inkml:brushProperty name="scaleFactor" value="0.5"/>
    </inkml:brush>
  </inkml:definitions>
  <inkml:trace contextRef="#ctx0" brushRef="#br0">10482 632 24575,'-5'-6'0,"-1"2"0,1-1 0,-5 4 0,5-4 0,-61-4 0,41 7 0,-45-7 0,-16-5 0,48 10 0,-44-8 0,-2-1 0,35 5 0,-29 1 0,-12-3 0,8-2 0,-2-2 0,9 4 0,-5-1 0,4 0 0,-10-4 0,1-1 0,9 2 0,-2-1 0,16 1 0,11 1 0,-33-7 0,-25-4 0,20 5 0,15 3 0,-5-2 0,-16-4 0,24 5 0,34 9 0,-20-6 0,0-1 0,25 7-2262,-26-4 1,-19-4 0,13 2 2261,11 3-1513,-16-1 1,-15-3 0,20 4 1512,27 4-812,-34-3 0,0 1 812,32 7 0,-24-6 0,-12-3 0,0 4 0,3 1 1274,18 0 0,0 0-1274,-24-3 0,10 2 0,33 5 4994,-34-2-4994,15 1 0,1 1 0,-13 1 1624,-6-1 1,-6-1-1625,14 3 0,2 0 0,11 0 0,-1 0 0,-25 0 0,11 0 0,37 0 0,-27 0 0,-1 0 0,21 0 1077,-26 0 0,-8 0-1077,16 5 0,3-1 0,-34-1 0,30 5 0,6 2 0,10-3 0,5 3 0,-46 13 0,53-18 0,-24 11 0,-11 5 0,-7-4 0,1 0 0,19-2 0,0 0 0,-39 8 0,10-1 0,47-10 0,-23 7 0,-1 0 0,18-4 0,-20 7 0,-10 3 0,-5 0 0,1-1-556,20-5 0,0-1 556,-21 7 0,1 0-6416,-15 9 6416,37-18 0,-11 7 0,-2 5 0,-11 14 0,-1-5 0,26-8 0,6-2 0,15-13 0,-49 33 0,38-27 0,-13 11 0,0 0 0,9-9 0,-41 23 0,-4 1 0,31-17-1200,-20 11 0,3-2 1200,37-19 0,-50 28 0,60-31-412,-26 12 0,1 0 412,24-12 0,-47 22 0,-4 1 0,35-23-894,-32 20 1,2-1 893,39-20 0,-17 9 0,1 0 0,14-4 168,-19 8 0,1 0-168,22-11 0,-36 23 0,-1-1 0,31-23 155,-21 19 0,0-1-155,22-24 0,-46 37 0,45-32 0,-15 9 0,2-1 0,17-8 0,-37 16 0,-1 1 0,34-13 0,-20 9 0,5-2 0,32-18 0,-49 24 0,41-18 0,-58 20 0,53-17 0,-27 4 0,-2-2 0,24-3 0,-13 2 0,3-1 0,26-10 3399,-35 20-3399,30-17-1083,-17 13 0,0 1 1083,18-13 672,-36 20 0,-5 2-672,26-14 0,-46 24 0,31-14 0,38-20 1177,-42 19-1177,41-22 881,0 5-881,11-11 6549,14-6-6549,-5-5 709,0 1-709,0-10 0,0 8 0,0-22 0,0 20 0,0-10 0,-5 18 0,4 1 0,-3 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47:35.833"/>
    </inkml:context>
    <inkml:brush xml:id="br0">
      <inkml:brushProperty name="width" value="0.1" units="cm"/>
      <inkml:brushProperty name="height" value="0.1" units="cm"/>
      <inkml:brushProperty name="color" value="#AE198D"/>
      <inkml:brushProperty name="inkEffects" value="galaxy"/>
      <inkml:brushProperty name="anchorX" value="-33332.9375"/>
      <inkml:brushProperty name="anchorY" value="-19499.36328"/>
      <inkml:brushProperty name="scaleFactor" value="0.5"/>
    </inkml:brush>
  </inkml:definitions>
  <inkml:trace contextRef="#ctx0" brushRef="#br0">198 1 24575,'0'10'0,"-4"0"0,2 1 0,-7-6 0,8 5 0,-8 5 0,-6 15 0,2-5 0,-21 35 0,20-41 0,-14 46 0,16-54 0,-8 40 0,13-41 0,-11 56 0,16-47 0,-8 28 0,10-32 0,0-4 0,5 4 0,1-9 0,27 17 0,-17-18 0,45 22 0,-44-25 0,48 12 0,-48-13 0,76 4 0,-41-5 0,48 0 0,-51 0 0,27 5 0,-48-4 0,27 2 0,-2 3 0,-28 0 0,53 4 0,-70-4 0,12-2 0,-10 1 0,0-4 0,-4 4 0,-1-5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12:43.050"/>
    </inkml:context>
    <inkml:brush xml:id="br0">
      <inkml:brushProperty name="width" value="0.025" units="cm"/>
      <inkml:brushProperty name="height" value="0.025" units="cm"/>
      <inkml:brushProperty name="color" value="#E71224"/>
    </inkml:brush>
  </inkml:definitions>
  <inkml:trace contextRef="#ctx0" brushRef="#br0">0 25 24575,'6'-7'0,"-5"-4"0,10 10 0,-5-5 0,6 6 0,0 0 0,6 0 0,-5 0 0,4 0 0,-5 6 0,0-5 0,0 4 0,0-5 0,6 6 0,-5 0 0,10 6 0,-10-5 0,-1 4 0,-1-10 0,-5 4 0,1 1 0,4 6 0,-5-4 0,1 8 0,-2-10 0,-5 6 0,0 0 0,6-5 0,-5 14 0,-1-17 0,-18 34 0,3-33 0,-13 32 0,15-27 0,-15 18 0,18-15 0,-17 10 0,19-15 0,-15 13 0,10-18 0,1 13 0,1-15 0,10 10 0,-10-10 0,4 4 0,0 1 0,2-5 0,5 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12:43.915"/>
    </inkml:context>
    <inkml:brush xml:id="br0">
      <inkml:brushProperty name="width" value="0.025" units="cm"/>
      <inkml:brushProperty name="height" value="0.025" units="cm"/>
      <inkml:brushProperty name="color" value="#E71224"/>
    </inkml:brush>
  </inkml:definitions>
  <inkml:trace contextRef="#ctx0" brushRef="#br0">25 136 24575,'0'12'0,"0"0"0,0 6 0,0 0 0,0 1 0,-6 20 0,5-22 0,-10 22 0,10-26 0,-4 4 0,5-5 0,0-11 0,0-7 0,0-8 0,0-3 0,0 5 0,5 5 0,-4-9 0,10 13 0,1-35 0,-4 26 0,24-54 0,-21 51 0,17-33 0,-16 40 0,5-15 0,-4 15 0,5-14 0,-1 14 0,-4-4 0,5 7 0,-12-1 0,5 5 0,-4-4 0,5 5 0,-6 5 0,5-4 0,-4 10 0,5-10 0,-6 5 0,0-6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12:44.828"/>
    </inkml:context>
    <inkml:brush xml:id="br0">
      <inkml:brushProperty name="width" value="0.025" units="cm"/>
      <inkml:brushProperty name="height" value="0.025" units="cm"/>
      <inkml:brushProperty name="color" value="#E71224"/>
    </inkml:brush>
  </inkml:definitions>
  <inkml:trace contextRef="#ctx0" brushRef="#br0">73 1 24575,'-5'17'0,"3"-4"0,-8 5 0,8-6 0,-9-6 0,10 5 0,-4-4 0,-1 5 0,5 0 0,-10 10 0,10-7 0,-10 2 0,10-6 0,-5-5 0,6 6 0,0 0 0,6 0 0,-5 0 0,10-5 0,-5-2 0,6-5 0,0 0 0,0 0 0,0 0 0,11 0 0,-8 0 0,7 0 0,-10 0 0,0 0 0,0 0 0,6-5 0,-5 4 0,4-10 0,-5 10 0,-5-10 0,-2 4 0,1 0 0,-5-3 0,4 3 0,-5-5 0,0-11 0,0 8 0,-5-2 0,4 6 0,-5 4 0,1 0 0,3-3 0,-8 8 0,3-8 0,-5 8 0,0-3 0,5 5 0,2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12:45.466"/>
    </inkml:context>
    <inkml:brush xml:id="br0">
      <inkml:brushProperty name="width" value="0.025" units="cm"/>
      <inkml:brushProperty name="height" value="0.025" units="cm"/>
      <inkml:brushProperty name="color" value="#E71224"/>
    </inkml:brush>
  </inkml:definitions>
  <inkml:trace contextRef="#ctx0" brushRef="#br0">36 1 24575,'0'12'0,"0"0"0,0 0 0,0 0 0,0 0 0,0 0 0,0 0 0,-5 10 0,-2 14 0,1-8 0,0 6 0,1-17 0,4-4 0,-5 31 0,6-25 0,0 46 0,0-9 0,0-8 0,0 2 0,0-17 0,0-16 0,5 38 0,-3-38 0,8 22 0,-8-26 0,3 5 0,0-12 0,-3-6 0,8-23 0,-8 13 0,3-12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12:46.203"/>
    </inkml:context>
    <inkml:brush xml:id="br0">
      <inkml:brushProperty name="width" value="0.025" units="cm"/>
      <inkml:brushProperty name="height" value="0.025" units="cm"/>
      <inkml:brushProperty name="color" value="#E71224"/>
    </inkml:brush>
  </inkml:definitions>
  <inkml:trace contextRef="#ctx0" brushRef="#br0">87 0 24575,'12'0'0,"0"0"0,0 0 0,0 0 0,0 0 0,0 0 0,0 0 0,-5 6 0,3-5 0,-8 10 0,8-10 0,-8 10 0,8-10 0,-8 10 0,8-5 0,-8 6 0,3 0 0,-5 0 0,0 0 0,0 11 0,0-8 0,-11 13 0,9-15 0,-25 10 0,17-10 0,-29 10 0,23-15 0,-23 18 0,24-16 0,-8 7 0,17-6 0,-5-10 0,4 4 0,-5-5 0,5 0 0,2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12:47.026"/>
    </inkml:context>
    <inkml:brush xml:id="br0">
      <inkml:brushProperty name="width" value="0.025" units="cm"/>
      <inkml:brushProperty name="height" value="0.025" units="cm"/>
      <inkml:brushProperty name="color" value="#E71224"/>
    </inkml:brush>
  </inkml:definitions>
  <inkml:trace contextRef="#ctx0" brushRef="#br0">0 1 24575,'6'7'0,"0"-2"0,6 0 0,0-3 0,6 3 0,-5-5 0,4 5 0,-5-3 0,43 8 0,-32-8 0,31 3 0,-42-5 0,0 0 0,-5 5 0,25-3 0,-4 8 0,9-8 0,-14 3 0,-18-5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6T10:12:47.783"/>
    </inkml:context>
    <inkml:brush xml:id="br0">
      <inkml:brushProperty name="width" value="0.025" units="cm"/>
      <inkml:brushProperty name="height" value="0.025" units="cm"/>
      <inkml:brushProperty name="color" value="#E71224"/>
    </inkml:brush>
  </inkml:definitions>
  <inkml:trace contextRef="#ctx0" brushRef="#br0">1 1 24575,'12'0'0,"0"0"0,0 0 0,0 0 0,0 5 0,0-3 0,0 3 0,5-5 0,-4 0 0,15 0 0,-13 0 0,8 0 0,-17 5 0,10-3 0,-8 3 0,10-5 0,-6 0 0,0 0 0,-11 0 0,3 0 0,-10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20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768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A987913-0F2C-424D-8BF1-193910EA9E3D}" type="slidenum">
              <a:rPr lang="en-US"/>
              <a:pPr>
                <a:defRPr/>
              </a:pPr>
              <a:t>‹#›</a:t>
            </a:fld>
            <a:endParaRPr lang="en-US"/>
          </a:p>
        </p:txBody>
      </p:sp>
    </p:spTree>
    <p:extLst>
      <p:ext uri="{BB962C8B-B14F-4D97-AF65-F5344CB8AC3E}">
        <p14:creationId xmlns:p14="http://schemas.microsoft.com/office/powerpoint/2010/main" val="19924949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jdelijke aanduiding voor dia-afbeelding 1"/>
          <p:cNvSpPr>
            <a:spLocks noGrp="1" noRot="1" noChangeAspect="1" noTextEdit="1"/>
          </p:cNvSpPr>
          <p:nvPr>
            <p:ph type="sldImg"/>
          </p:nvPr>
        </p:nvSpPr>
        <p:spPr>
          <a:ln/>
        </p:spPr>
      </p:sp>
      <p:sp>
        <p:nvSpPr>
          <p:cNvPr id="77827" name="Tijdelijke aanduiding voor notities 2"/>
          <p:cNvSpPr>
            <a:spLocks noGrp="1"/>
          </p:cNvSpPr>
          <p:nvPr>
            <p:ph type="body" idx="1"/>
          </p:nvPr>
        </p:nvSpPr>
        <p:spPr>
          <a:noFill/>
          <a:ln/>
        </p:spPr>
        <p:txBody>
          <a:bodyPr/>
          <a:lstStyle/>
          <a:p>
            <a:endParaRPr lang="nl-NL" dirty="0"/>
          </a:p>
        </p:txBody>
      </p:sp>
      <p:sp>
        <p:nvSpPr>
          <p:cNvPr id="77828" name="Tijdelijke aanduiding voor dianummer 3"/>
          <p:cNvSpPr>
            <a:spLocks noGrp="1"/>
          </p:cNvSpPr>
          <p:nvPr>
            <p:ph type="sldNum" sz="quarter" idx="5"/>
          </p:nvPr>
        </p:nvSpPr>
        <p:spPr>
          <a:noFill/>
        </p:spPr>
        <p:txBody>
          <a:bodyPr/>
          <a:lstStyle/>
          <a:p>
            <a:fld id="{1CDCF684-DEB6-4A1B-AC63-4D941A9235D8}" type="slidenum">
              <a:rPr lang="en-US" smtClean="0"/>
              <a:pPr/>
              <a:t>1</a:t>
            </a:fld>
            <a:endParaRPr lang="en-US"/>
          </a:p>
        </p:txBody>
      </p:sp>
    </p:spTree>
    <p:extLst>
      <p:ext uri="{BB962C8B-B14F-4D97-AF65-F5344CB8AC3E}">
        <p14:creationId xmlns:p14="http://schemas.microsoft.com/office/powerpoint/2010/main" val="1826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nl-NL"/>
          </a:p>
        </p:txBody>
      </p:sp>
      <p:sp>
        <p:nvSpPr>
          <p:cNvPr id="83972" name="Slide Number Placeholder 3"/>
          <p:cNvSpPr>
            <a:spLocks noGrp="1"/>
          </p:cNvSpPr>
          <p:nvPr>
            <p:ph type="sldNum" sz="quarter" idx="5"/>
          </p:nvPr>
        </p:nvSpPr>
        <p:spPr>
          <a:noFill/>
        </p:spPr>
        <p:txBody>
          <a:bodyPr/>
          <a:lstStyle/>
          <a:p>
            <a:fld id="{DA1FC62E-4F44-4472-B526-C1CB2F7364DF}" type="slidenum">
              <a:rPr lang="en-US" smtClean="0"/>
              <a:pPr/>
              <a:t>12</a:t>
            </a:fld>
            <a:endParaRPr lang="en-US"/>
          </a:p>
        </p:txBody>
      </p:sp>
    </p:spTree>
    <p:extLst>
      <p:ext uri="{BB962C8B-B14F-4D97-AF65-F5344CB8AC3E}">
        <p14:creationId xmlns:p14="http://schemas.microsoft.com/office/powerpoint/2010/main" val="209842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jdelijke aanduiding voor dia-afbeelding 1"/>
          <p:cNvSpPr>
            <a:spLocks noGrp="1" noRot="1" noChangeAspect="1" noTextEdit="1"/>
          </p:cNvSpPr>
          <p:nvPr>
            <p:ph type="sldImg"/>
          </p:nvPr>
        </p:nvSpPr>
        <p:spPr>
          <a:ln/>
        </p:spPr>
      </p:sp>
      <p:sp>
        <p:nvSpPr>
          <p:cNvPr id="88067" name="Tijdelijke aanduiding voor notities 2"/>
          <p:cNvSpPr>
            <a:spLocks noGrp="1"/>
          </p:cNvSpPr>
          <p:nvPr>
            <p:ph type="body" idx="1"/>
          </p:nvPr>
        </p:nvSpPr>
        <p:spPr>
          <a:noFill/>
          <a:ln/>
        </p:spPr>
        <p:txBody>
          <a:bodyPr/>
          <a:lstStyle/>
          <a:p>
            <a:endParaRPr lang="nl-NL"/>
          </a:p>
        </p:txBody>
      </p:sp>
      <p:sp>
        <p:nvSpPr>
          <p:cNvPr id="88068" name="Tijdelijke aanduiding voor dianummer 3"/>
          <p:cNvSpPr>
            <a:spLocks noGrp="1"/>
          </p:cNvSpPr>
          <p:nvPr>
            <p:ph type="sldNum" sz="quarter" idx="5"/>
          </p:nvPr>
        </p:nvSpPr>
        <p:spPr>
          <a:noFill/>
        </p:spPr>
        <p:txBody>
          <a:bodyPr/>
          <a:lstStyle/>
          <a:p>
            <a:fld id="{DC24FA81-D88D-4877-9C77-246017D4AC18}" type="slidenum">
              <a:rPr lang="en-US" smtClean="0"/>
              <a:pPr/>
              <a:t>13</a:t>
            </a:fld>
            <a:endParaRPr lang="en-US"/>
          </a:p>
        </p:txBody>
      </p:sp>
    </p:spTree>
    <p:extLst>
      <p:ext uri="{BB962C8B-B14F-4D97-AF65-F5344CB8AC3E}">
        <p14:creationId xmlns:p14="http://schemas.microsoft.com/office/powerpoint/2010/main" val="654883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jdelijke aanduiding voor dia-afbeelding 1"/>
          <p:cNvSpPr>
            <a:spLocks noGrp="1" noRot="1" noChangeAspect="1" noTextEdit="1"/>
          </p:cNvSpPr>
          <p:nvPr>
            <p:ph type="sldImg"/>
          </p:nvPr>
        </p:nvSpPr>
        <p:spPr>
          <a:ln/>
        </p:spPr>
      </p:sp>
      <p:sp>
        <p:nvSpPr>
          <p:cNvPr id="89091" name="Tijdelijke aanduiding voor notities 2"/>
          <p:cNvSpPr>
            <a:spLocks noGrp="1"/>
          </p:cNvSpPr>
          <p:nvPr>
            <p:ph type="body" idx="1"/>
          </p:nvPr>
        </p:nvSpPr>
        <p:spPr>
          <a:noFill/>
          <a:ln/>
        </p:spPr>
        <p:txBody>
          <a:bodyPr/>
          <a:lstStyle/>
          <a:p>
            <a:endParaRPr lang="nl-NL" dirty="0"/>
          </a:p>
        </p:txBody>
      </p:sp>
      <p:sp>
        <p:nvSpPr>
          <p:cNvPr id="89092" name="Tijdelijke aanduiding voor dianummer 3"/>
          <p:cNvSpPr>
            <a:spLocks noGrp="1"/>
          </p:cNvSpPr>
          <p:nvPr>
            <p:ph type="sldNum" sz="quarter" idx="5"/>
          </p:nvPr>
        </p:nvSpPr>
        <p:spPr>
          <a:noFill/>
        </p:spPr>
        <p:txBody>
          <a:bodyPr/>
          <a:lstStyle/>
          <a:p>
            <a:fld id="{62AE69E1-B68D-4797-9E1D-1625900ABA5D}" type="slidenum">
              <a:rPr lang="en-US" smtClean="0"/>
              <a:pPr/>
              <a:t>14</a:t>
            </a:fld>
            <a:endParaRPr lang="en-US"/>
          </a:p>
        </p:txBody>
      </p:sp>
    </p:spTree>
    <p:extLst>
      <p:ext uri="{BB962C8B-B14F-4D97-AF65-F5344CB8AC3E}">
        <p14:creationId xmlns:p14="http://schemas.microsoft.com/office/powerpoint/2010/main" val="774671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jdelijke aanduiding voor dia-afbeelding 1"/>
          <p:cNvSpPr>
            <a:spLocks noGrp="1" noRot="1" noChangeAspect="1" noTextEdit="1"/>
          </p:cNvSpPr>
          <p:nvPr>
            <p:ph type="sldImg"/>
          </p:nvPr>
        </p:nvSpPr>
        <p:spPr>
          <a:ln/>
        </p:spPr>
      </p:sp>
      <p:sp>
        <p:nvSpPr>
          <p:cNvPr id="90115" name="Tijdelijke aanduiding voor notities 2"/>
          <p:cNvSpPr>
            <a:spLocks noGrp="1"/>
          </p:cNvSpPr>
          <p:nvPr>
            <p:ph type="body" idx="1"/>
          </p:nvPr>
        </p:nvSpPr>
        <p:spPr>
          <a:noFill/>
          <a:ln/>
        </p:spPr>
        <p:txBody>
          <a:bodyPr/>
          <a:lstStyle/>
          <a:p>
            <a:r>
              <a:rPr lang="nl-NL" dirty="0"/>
              <a:t>(a -&gt; b) -&gt; b  =  ~((~a \/ b)) \/ b  = (a /\ ~b)  \/ b  = a \/  b</a:t>
            </a:r>
          </a:p>
          <a:p>
            <a:endParaRPr lang="nl-NL" dirty="0"/>
          </a:p>
          <a:p>
            <a:pPr>
              <a:buFontTx/>
              <a:buChar char="•"/>
            </a:pPr>
            <a:r>
              <a:rPr lang="nl-NL" dirty="0"/>
              <a:t>AF q is </a:t>
            </a:r>
            <a:r>
              <a:rPr lang="nl-NL" dirty="0" err="1"/>
              <a:t>violated</a:t>
            </a:r>
            <a:r>
              <a:rPr lang="nl-NL" dirty="0"/>
              <a:t> on </a:t>
            </a:r>
            <a:r>
              <a:rPr lang="nl-NL" dirty="0" err="1"/>
              <a:t>the</a:t>
            </a:r>
            <a:r>
              <a:rPr lang="nl-NL" dirty="0"/>
              <a:t> red-green-red </a:t>
            </a:r>
            <a:r>
              <a:rPr lang="nl-NL" dirty="0" err="1"/>
              <a:t>path</a:t>
            </a:r>
            <a:endParaRPr lang="nl-NL" dirty="0"/>
          </a:p>
          <a:p>
            <a:pPr>
              <a:buFontTx/>
              <a:buChar char="•"/>
            </a:pPr>
            <a:r>
              <a:rPr lang="nl-NL" dirty="0"/>
              <a:t>AGAF p is </a:t>
            </a:r>
            <a:r>
              <a:rPr lang="nl-NL" dirty="0" err="1"/>
              <a:t>violated</a:t>
            </a:r>
            <a:r>
              <a:rPr lang="nl-NL" dirty="0"/>
              <a:t> </a:t>
            </a:r>
            <a:r>
              <a:rPr lang="nl-NL" dirty="0" err="1"/>
              <a:t>by</a:t>
            </a:r>
            <a:r>
              <a:rPr lang="nl-NL" dirty="0"/>
              <a:t> </a:t>
            </a:r>
            <a:r>
              <a:rPr lang="nl-NL" dirty="0" err="1"/>
              <a:t>the</a:t>
            </a:r>
            <a:r>
              <a:rPr lang="nl-NL" dirty="0"/>
              <a:t> right-most green-blue-blue </a:t>
            </a:r>
            <a:r>
              <a:rPr lang="nl-NL" dirty="0" err="1"/>
              <a:t>path</a:t>
            </a:r>
            <a:endParaRPr lang="nl-NL" dirty="0"/>
          </a:p>
          <a:p>
            <a:pPr>
              <a:buFontTx/>
              <a:buChar char="•"/>
            </a:pPr>
            <a:endParaRPr lang="nl-NL" dirty="0"/>
          </a:p>
        </p:txBody>
      </p:sp>
      <p:sp>
        <p:nvSpPr>
          <p:cNvPr id="90116" name="Tijdelijke aanduiding voor dianummer 3"/>
          <p:cNvSpPr>
            <a:spLocks noGrp="1"/>
          </p:cNvSpPr>
          <p:nvPr>
            <p:ph type="sldNum" sz="quarter" idx="5"/>
          </p:nvPr>
        </p:nvSpPr>
        <p:spPr>
          <a:noFill/>
        </p:spPr>
        <p:txBody>
          <a:bodyPr/>
          <a:lstStyle/>
          <a:p>
            <a:fld id="{22964655-CFED-47E7-8CC9-1114BD3B08F9}" type="slidenum">
              <a:rPr lang="en-US" smtClean="0"/>
              <a:pPr/>
              <a:t>15</a:t>
            </a:fld>
            <a:endParaRPr lang="en-US"/>
          </a:p>
        </p:txBody>
      </p:sp>
    </p:spTree>
    <p:extLst>
      <p:ext uri="{BB962C8B-B14F-4D97-AF65-F5344CB8AC3E}">
        <p14:creationId xmlns:p14="http://schemas.microsoft.com/office/powerpoint/2010/main" val="1863057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r>
              <a:rPr lang="en-US"/>
              <a:t>Bottom-up: we start with the simplest sub-formulas; we perform their labeling first. Then we proceed to their parent subformula, and so-on until we get to the root formula.</a:t>
            </a:r>
          </a:p>
        </p:txBody>
      </p:sp>
      <p:sp>
        <p:nvSpPr>
          <p:cNvPr id="96260" name="Slide Number Placeholder 3"/>
          <p:cNvSpPr>
            <a:spLocks noGrp="1"/>
          </p:cNvSpPr>
          <p:nvPr>
            <p:ph type="sldNum" sz="quarter" idx="5"/>
          </p:nvPr>
        </p:nvSpPr>
        <p:spPr>
          <a:noFill/>
        </p:spPr>
        <p:txBody>
          <a:bodyPr/>
          <a:lstStyle/>
          <a:p>
            <a:fld id="{9D252376-50FE-4F38-9519-8EB67B855844}" type="slidenum">
              <a:rPr lang="en-US" smtClean="0"/>
              <a:pPr/>
              <a:t>16</a:t>
            </a:fld>
            <a:endParaRPr lang="en-US"/>
          </a:p>
        </p:txBody>
      </p:sp>
    </p:spTree>
    <p:extLst>
      <p:ext uri="{BB962C8B-B14F-4D97-AF65-F5344CB8AC3E}">
        <p14:creationId xmlns:p14="http://schemas.microsoft.com/office/powerpoint/2010/main" val="598720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jdelijke aanduiding voor dia-afbeelding 1"/>
          <p:cNvSpPr>
            <a:spLocks noGrp="1" noRot="1" noChangeAspect="1" noTextEdit="1"/>
          </p:cNvSpPr>
          <p:nvPr>
            <p:ph type="sldImg"/>
          </p:nvPr>
        </p:nvSpPr>
        <p:spPr>
          <a:ln/>
        </p:spPr>
      </p:sp>
      <p:sp>
        <p:nvSpPr>
          <p:cNvPr id="97283" name="Tijdelijke aanduiding voor notities 2"/>
          <p:cNvSpPr>
            <a:spLocks noGrp="1"/>
          </p:cNvSpPr>
          <p:nvPr>
            <p:ph type="body" idx="1"/>
          </p:nvPr>
        </p:nvSpPr>
        <p:spPr>
          <a:noFill/>
          <a:ln/>
        </p:spPr>
        <p:txBody>
          <a:bodyPr/>
          <a:lstStyle/>
          <a:p>
            <a:r>
              <a:rPr lang="nl-NL"/>
              <a:t>E.g. :</a:t>
            </a:r>
          </a:p>
          <a:p>
            <a:endParaRPr lang="nl-NL"/>
          </a:p>
          <a:p>
            <a:r>
              <a:rPr lang="nl-NL"/>
              <a:t>*when from a node x, we only have an arrow go back to x, and f in label(x), we add []f to label(x).</a:t>
            </a:r>
          </a:p>
          <a:p>
            <a:r>
              <a:rPr lang="nl-NL"/>
              <a:t>* if all successors of x is labelled with f, we add &lt;&gt;f to label(x).</a:t>
            </a:r>
          </a:p>
          <a:p>
            <a:endParaRPr lang="nl-NL"/>
          </a:p>
        </p:txBody>
      </p:sp>
      <p:sp>
        <p:nvSpPr>
          <p:cNvPr id="97284" name="Tijdelijke aanduiding voor dianummer 3"/>
          <p:cNvSpPr>
            <a:spLocks noGrp="1"/>
          </p:cNvSpPr>
          <p:nvPr>
            <p:ph type="sldNum" sz="quarter" idx="5"/>
          </p:nvPr>
        </p:nvSpPr>
        <p:spPr>
          <a:noFill/>
        </p:spPr>
        <p:txBody>
          <a:bodyPr/>
          <a:lstStyle/>
          <a:p>
            <a:fld id="{C67E9FF5-5D3A-40AC-A952-D383A64BCFE7}" type="slidenum">
              <a:rPr lang="en-US" smtClean="0"/>
              <a:pPr/>
              <a:t>20</a:t>
            </a:fld>
            <a:endParaRPr lang="en-US"/>
          </a:p>
        </p:txBody>
      </p:sp>
    </p:spTree>
    <p:extLst>
      <p:ext uri="{BB962C8B-B14F-4D97-AF65-F5344CB8AC3E}">
        <p14:creationId xmlns:p14="http://schemas.microsoft.com/office/powerpoint/2010/main" val="1736725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jdelijke aanduiding voor dia-afbeelding 1"/>
          <p:cNvSpPr>
            <a:spLocks noGrp="1" noRot="1" noChangeAspect="1" noTextEdit="1"/>
          </p:cNvSpPr>
          <p:nvPr>
            <p:ph type="sldImg"/>
          </p:nvPr>
        </p:nvSpPr>
        <p:spPr>
          <a:ln/>
        </p:spPr>
      </p:sp>
      <p:sp>
        <p:nvSpPr>
          <p:cNvPr id="91139" name="Tijdelijke aanduiding voor notities 2"/>
          <p:cNvSpPr>
            <a:spLocks noGrp="1"/>
          </p:cNvSpPr>
          <p:nvPr>
            <p:ph type="body" idx="1"/>
          </p:nvPr>
        </p:nvSpPr>
        <p:spPr>
          <a:noFill/>
          <a:ln/>
        </p:spPr>
        <p:txBody>
          <a:bodyPr/>
          <a:lstStyle/>
          <a:p>
            <a:endParaRPr lang="nl-NL"/>
          </a:p>
        </p:txBody>
      </p:sp>
      <p:sp>
        <p:nvSpPr>
          <p:cNvPr id="91140" name="Tijdelijke aanduiding voor dianummer 3"/>
          <p:cNvSpPr>
            <a:spLocks noGrp="1"/>
          </p:cNvSpPr>
          <p:nvPr>
            <p:ph type="sldNum" sz="quarter" idx="5"/>
          </p:nvPr>
        </p:nvSpPr>
        <p:spPr>
          <a:noFill/>
        </p:spPr>
        <p:txBody>
          <a:bodyPr/>
          <a:lstStyle/>
          <a:p>
            <a:fld id="{75EDDDD4-EF7F-4687-9CE9-59EFE1C0E2D4}" type="slidenum">
              <a:rPr lang="en-US" smtClean="0"/>
              <a:pPr/>
              <a:t>21</a:t>
            </a:fld>
            <a:endParaRPr lang="en-US"/>
          </a:p>
        </p:txBody>
      </p:sp>
    </p:spTree>
    <p:extLst>
      <p:ext uri="{BB962C8B-B14F-4D97-AF65-F5344CB8AC3E}">
        <p14:creationId xmlns:p14="http://schemas.microsoft.com/office/powerpoint/2010/main" val="2098837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jdelijke aanduiding voor dia-afbeelding 1"/>
          <p:cNvSpPr>
            <a:spLocks noGrp="1" noRot="1" noChangeAspect="1" noTextEdit="1"/>
          </p:cNvSpPr>
          <p:nvPr>
            <p:ph type="sldImg"/>
          </p:nvPr>
        </p:nvSpPr>
        <p:spPr>
          <a:ln/>
        </p:spPr>
      </p:sp>
      <p:sp>
        <p:nvSpPr>
          <p:cNvPr id="91139" name="Tijdelijke aanduiding voor notities 2"/>
          <p:cNvSpPr>
            <a:spLocks noGrp="1"/>
          </p:cNvSpPr>
          <p:nvPr>
            <p:ph type="body" idx="1"/>
          </p:nvPr>
        </p:nvSpPr>
        <p:spPr>
          <a:noFill/>
          <a:ln/>
        </p:spPr>
        <p:txBody>
          <a:bodyPr/>
          <a:lstStyle/>
          <a:p>
            <a:endParaRPr lang="nl-NL" dirty="0"/>
          </a:p>
        </p:txBody>
      </p:sp>
      <p:sp>
        <p:nvSpPr>
          <p:cNvPr id="91140" name="Tijdelijke aanduiding voor dianummer 3"/>
          <p:cNvSpPr>
            <a:spLocks noGrp="1"/>
          </p:cNvSpPr>
          <p:nvPr>
            <p:ph type="sldNum" sz="quarter" idx="5"/>
          </p:nvPr>
        </p:nvSpPr>
        <p:spPr>
          <a:noFill/>
        </p:spPr>
        <p:txBody>
          <a:bodyPr/>
          <a:lstStyle/>
          <a:p>
            <a:fld id="{75EDDDD4-EF7F-4687-9CE9-59EFE1C0E2D4}" type="slidenum">
              <a:rPr lang="en-US" smtClean="0"/>
              <a:pPr/>
              <a:t>22</a:t>
            </a:fld>
            <a:endParaRPr lang="en-US"/>
          </a:p>
        </p:txBody>
      </p:sp>
    </p:spTree>
    <p:extLst>
      <p:ext uri="{BB962C8B-B14F-4D97-AF65-F5344CB8AC3E}">
        <p14:creationId xmlns:p14="http://schemas.microsoft.com/office/powerpoint/2010/main" val="1221450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jdelijke aanduiding voor dia-afbeelding 1"/>
          <p:cNvSpPr>
            <a:spLocks noGrp="1" noRot="1" noChangeAspect="1" noTextEdit="1"/>
          </p:cNvSpPr>
          <p:nvPr>
            <p:ph type="sldImg"/>
          </p:nvPr>
        </p:nvSpPr>
        <p:spPr>
          <a:ln/>
        </p:spPr>
      </p:sp>
      <p:sp>
        <p:nvSpPr>
          <p:cNvPr id="91139" name="Tijdelijke aanduiding voor notities 2"/>
          <p:cNvSpPr>
            <a:spLocks noGrp="1"/>
          </p:cNvSpPr>
          <p:nvPr>
            <p:ph type="body" idx="1"/>
          </p:nvPr>
        </p:nvSpPr>
        <p:spPr>
          <a:noFill/>
          <a:ln/>
        </p:spPr>
        <p:txBody>
          <a:bodyPr/>
          <a:lstStyle/>
          <a:p>
            <a:endParaRPr lang="nl-NL"/>
          </a:p>
        </p:txBody>
      </p:sp>
      <p:sp>
        <p:nvSpPr>
          <p:cNvPr id="91140" name="Tijdelijke aanduiding voor dianummer 3"/>
          <p:cNvSpPr>
            <a:spLocks noGrp="1"/>
          </p:cNvSpPr>
          <p:nvPr>
            <p:ph type="sldNum" sz="quarter" idx="5"/>
          </p:nvPr>
        </p:nvSpPr>
        <p:spPr>
          <a:noFill/>
        </p:spPr>
        <p:txBody>
          <a:bodyPr/>
          <a:lstStyle/>
          <a:p>
            <a:fld id="{75EDDDD4-EF7F-4687-9CE9-59EFE1C0E2D4}" type="slidenum">
              <a:rPr lang="en-US" smtClean="0"/>
              <a:pPr/>
              <a:t>23</a:t>
            </a:fld>
            <a:endParaRPr lang="en-US"/>
          </a:p>
        </p:txBody>
      </p:sp>
    </p:spTree>
    <p:extLst>
      <p:ext uri="{BB962C8B-B14F-4D97-AF65-F5344CB8AC3E}">
        <p14:creationId xmlns:p14="http://schemas.microsoft.com/office/powerpoint/2010/main" val="240281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jdelijke aanduiding voor dia-afbeelding 1"/>
          <p:cNvSpPr>
            <a:spLocks noGrp="1" noRot="1" noChangeAspect="1" noTextEdit="1"/>
          </p:cNvSpPr>
          <p:nvPr>
            <p:ph type="sldImg"/>
          </p:nvPr>
        </p:nvSpPr>
        <p:spPr>
          <a:ln/>
        </p:spPr>
      </p:sp>
      <p:sp>
        <p:nvSpPr>
          <p:cNvPr id="91139" name="Tijdelijke aanduiding voor notities 2"/>
          <p:cNvSpPr>
            <a:spLocks noGrp="1"/>
          </p:cNvSpPr>
          <p:nvPr>
            <p:ph type="body" idx="1"/>
          </p:nvPr>
        </p:nvSpPr>
        <p:spPr>
          <a:noFill/>
          <a:ln/>
        </p:spPr>
        <p:txBody>
          <a:bodyPr/>
          <a:lstStyle/>
          <a:p>
            <a:endParaRPr lang="nl-NL"/>
          </a:p>
        </p:txBody>
      </p:sp>
      <p:sp>
        <p:nvSpPr>
          <p:cNvPr id="91140" name="Tijdelijke aanduiding voor dianummer 3"/>
          <p:cNvSpPr>
            <a:spLocks noGrp="1"/>
          </p:cNvSpPr>
          <p:nvPr>
            <p:ph type="sldNum" sz="quarter" idx="5"/>
          </p:nvPr>
        </p:nvSpPr>
        <p:spPr>
          <a:noFill/>
        </p:spPr>
        <p:txBody>
          <a:bodyPr/>
          <a:lstStyle/>
          <a:p>
            <a:fld id="{75EDDDD4-EF7F-4687-9CE9-59EFE1C0E2D4}" type="slidenum">
              <a:rPr lang="en-US" smtClean="0"/>
              <a:pPr/>
              <a:t>24</a:t>
            </a:fld>
            <a:endParaRPr lang="en-US"/>
          </a:p>
        </p:txBody>
      </p:sp>
    </p:spTree>
    <p:extLst>
      <p:ext uri="{BB962C8B-B14F-4D97-AF65-F5344CB8AC3E}">
        <p14:creationId xmlns:p14="http://schemas.microsoft.com/office/powerpoint/2010/main" val="1757122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jdelijke aanduiding voor dia-afbeelding 1"/>
          <p:cNvSpPr>
            <a:spLocks noGrp="1" noRot="1" noChangeAspect="1" noTextEdit="1"/>
          </p:cNvSpPr>
          <p:nvPr>
            <p:ph type="sldImg"/>
          </p:nvPr>
        </p:nvSpPr>
        <p:spPr>
          <a:ln/>
        </p:spPr>
      </p:sp>
      <p:sp>
        <p:nvSpPr>
          <p:cNvPr id="78851" name="Tijdelijke aanduiding voor notities 2"/>
          <p:cNvSpPr>
            <a:spLocks noGrp="1"/>
          </p:cNvSpPr>
          <p:nvPr>
            <p:ph type="body" idx="1"/>
          </p:nvPr>
        </p:nvSpPr>
        <p:spPr>
          <a:noFill/>
          <a:ln/>
        </p:spPr>
        <p:txBody>
          <a:bodyPr/>
          <a:lstStyle/>
          <a:p>
            <a:endParaRPr lang="nl-NL" dirty="0"/>
          </a:p>
        </p:txBody>
      </p:sp>
      <p:sp>
        <p:nvSpPr>
          <p:cNvPr id="78852" name="Tijdelijke aanduiding voor dianummer 3"/>
          <p:cNvSpPr>
            <a:spLocks noGrp="1"/>
          </p:cNvSpPr>
          <p:nvPr>
            <p:ph type="sldNum" sz="quarter" idx="5"/>
          </p:nvPr>
        </p:nvSpPr>
        <p:spPr>
          <a:noFill/>
        </p:spPr>
        <p:txBody>
          <a:bodyPr/>
          <a:lstStyle/>
          <a:p>
            <a:fld id="{A6E1F450-8641-44DF-B28A-9E6E304F2016}" type="slidenum">
              <a:rPr lang="en-US" smtClean="0"/>
              <a:pPr/>
              <a:t>2</a:t>
            </a:fld>
            <a:endParaRPr lang="en-US"/>
          </a:p>
        </p:txBody>
      </p:sp>
    </p:spTree>
    <p:extLst>
      <p:ext uri="{BB962C8B-B14F-4D97-AF65-F5344CB8AC3E}">
        <p14:creationId xmlns:p14="http://schemas.microsoft.com/office/powerpoint/2010/main" val="634827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jdelijke aanduiding voor dia-afbeelding 1"/>
          <p:cNvSpPr>
            <a:spLocks noGrp="1" noRot="1" noChangeAspect="1" noTextEdit="1"/>
          </p:cNvSpPr>
          <p:nvPr>
            <p:ph type="sldImg"/>
          </p:nvPr>
        </p:nvSpPr>
        <p:spPr>
          <a:ln/>
        </p:spPr>
      </p:sp>
      <p:sp>
        <p:nvSpPr>
          <p:cNvPr id="91139" name="Tijdelijke aanduiding voor notities 2"/>
          <p:cNvSpPr>
            <a:spLocks noGrp="1"/>
          </p:cNvSpPr>
          <p:nvPr>
            <p:ph type="body" idx="1"/>
          </p:nvPr>
        </p:nvSpPr>
        <p:spPr>
          <a:noFill/>
          <a:ln/>
        </p:spPr>
        <p:txBody>
          <a:bodyPr/>
          <a:lstStyle/>
          <a:p>
            <a:endParaRPr lang="nl-NL"/>
          </a:p>
        </p:txBody>
      </p:sp>
      <p:sp>
        <p:nvSpPr>
          <p:cNvPr id="91140" name="Tijdelijke aanduiding voor dianummer 3"/>
          <p:cNvSpPr>
            <a:spLocks noGrp="1"/>
          </p:cNvSpPr>
          <p:nvPr>
            <p:ph type="sldNum" sz="quarter" idx="5"/>
          </p:nvPr>
        </p:nvSpPr>
        <p:spPr>
          <a:noFill/>
        </p:spPr>
        <p:txBody>
          <a:bodyPr/>
          <a:lstStyle/>
          <a:p>
            <a:fld id="{75EDDDD4-EF7F-4687-9CE9-59EFE1C0E2D4}" type="slidenum">
              <a:rPr lang="en-US" smtClean="0"/>
              <a:pPr/>
              <a:t>25</a:t>
            </a:fld>
            <a:endParaRPr lang="en-US"/>
          </a:p>
        </p:txBody>
      </p:sp>
    </p:spTree>
    <p:extLst>
      <p:ext uri="{BB962C8B-B14F-4D97-AF65-F5344CB8AC3E}">
        <p14:creationId xmlns:p14="http://schemas.microsoft.com/office/powerpoint/2010/main" val="1183187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jdelijke aanduiding voor dia-afbeelding 1"/>
          <p:cNvSpPr>
            <a:spLocks noGrp="1" noRot="1" noChangeAspect="1" noTextEdit="1"/>
          </p:cNvSpPr>
          <p:nvPr>
            <p:ph type="sldImg"/>
          </p:nvPr>
        </p:nvSpPr>
        <p:spPr>
          <a:ln/>
        </p:spPr>
      </p:sp>
      <p:sp>
        <p:nvSpPr>
          <p:cNvPr id="98307" name="Tijdelijke aanduiding voor notities 2"/>
          <p:cNvSpPr>
            <a:spLocks noGrp="1"/>
          </p:cNvSpPr>
          <p:nvPr>
            <p:ph type="body" idx="1"/>
          </p:nvPr>
        </p:nvSpPr>
        <p:spPr>
          <a:noFill/>
          <a:ln/>
        </p:spPr>
        <p:txBody>
          <a:bodyPr/>
          <a:lstStyle/>
          <a:p>
            <a:endParaRPr lang="nl-NL"/>
          </a:p>
        </p:txBody>
      </p:sp>
      <p:sp>
        <p:nvSpPr>
          <p:cNvPr id="98308" name="Tijdelijke aanduiding voor dianummer 3"/>
          <p:cNvSpPr>
            <a:spLocks noGrp="1"/>
          </p:cNvSpPr>
          <p:nvPr>
            <p:ph type="sldNum" sz="quarter" idx="5"/>
          </p:nvPr>
        </p:nvSpPr>
        <p:spPr>
          <a:noFill/>
        </p:spPr>
        <p:txBody>
          <a:bodyPr/>
          <a:lstStyle/>
          <a:p>
            <a:fld id="{08B8E65E-9059-42FD-A818-E10929A0DADD}" type="slidenum">
              <a:rPr lang="en-US" smtClean="0"/>
              <a:pPr/>
              <a:t>26</a:t>
            </a:fld>
            <a:endParaRPr lang="en-US"/>
          </a:p>
        </p:txBody>
      </p:sp>
    </p:spTree>
    <p:extLst>
      <p:ext uri="{BB962C8B-B14F-4D97-AF65-F5344CB8AC3E}">
        <p14:creationId xmlns:p14="http://schemas.microsoft.com/office/powerpoint/2010/main" val="546202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A987913-0F2C-424D-8BF1-193910EA9E3D}" type="slidenum">
              <a:rPr lang="en-US" smtClean="0"/>
              <a:pPr>
                <a:defRPr/>
              </a:pPr>
              <a:t>28</a:t>
            </a:fld>
            <a:endParaRPr lang="en-US"/>
          </a:p>
        </p:txBody>
      </p:sp>
    </p:spTree>
    <p:extLst>
      <p:ext uri="{BB962C8B-B14F-4D97-AF65-F5344CB8AC3E}">
        <p14:creationId xmlns:p14="http://schemas.microsoft.com/office/powerpoint/2010/main" val="2946939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jdelijke aanduiding voor dia-afbeelding 1"/>
          <p:cNvSpPr>
            <a:spLocks noGrp="1" noRot="1" noChangeAspect="1" noTextEdit="1"/>
          </p:cNvSpPr>
          <p:nvPr>
            <p:ph type="sldImg"/>
          </p:nvPr>
        </p:nvSpPr>
        <p:spPr>
          <a:ln/>
        </p:spPr>
      </p:sp>
      <p:sp>
        <p:nvSpPr>
          <p:cNvPr id="99331" name="Tijdelijke aanduiding voor notities 2"/>
          <p:cNvSpPr>
            <a:spLocks noGrp="1"/>
          </p:cNvSpPr>
          <p:nvPr>
            <p:ph type="body" idx="1"/>
          </p:nvPr>
        </p:nvSpPr>
        <p:spPr>
          <a:noFill/>
          <a:ln/>
        </p:spPr>
        <p:txBody>
          <a:bodyPr/>
          <a:lstStyle/>
          <a:p>
            <a:endParaRPr lang="nl-NL"/>
          </a:p>
        </p:txBody>
      </p:sp>
      <p:sp>
        <p:nvSpPr>
          <p:cNvPr id="99332" name="Tijdelijke aanduiding voor dianummer 3"/>
          <p:cNvSpPr>
            <a:spLocks noGrp="1"/>
          </p:cNvSpPr>
          <p:nvPr>
            <p:ph type="sldNum" sz="quarter" idx="5"/>
          </p:nvPr>
        </p:nvSpPr>
        <p:spPr>
          <a:noFill/>
        </p:spPr>
        <p:txBody>
          <a:bodyPr/>
          <a:lstStyle/>
          <a:p>
            <a:fld id="{20F89004-279E-4E61-910D-A38F8C455164}" type="slidenum">
              <a:rPr lang="en-US" smtClean="0"/>
              <a:pPr/>
              <a:t>29</a:t>
            </a:fld>
            <a:endParaRPr lang="en-US"/>
          </a:p>
        </p:txBody>
      </p:sp>
    </p:spTree>
    <p:extLst>
      <p:ext uri="{BB962C8B-B14F-4D97-AF65-F5344CB8AC3E}">
        <p14:creationId xmlns:p14="http://schemas.microsoft.com/office/powerpoint/2010/main" val="1675805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jdelijke aanduiding voor dia-afbeelding 1"/>
          <p:cNvSpPr>
            <a:spLocks noGrp="1" noRot="1" noChangeAspect="1" noTextEdit="1"/>
          </p:cNvSpPr>
          <p:nvPr>
            <p:ph type="sldImg"/>
          </p:nvPr>
        </p:nvSpPr>
        <p:spPr>
          <a:ln/>
        </p:spPr>
      </p:sp>
      <p:sp>
        <p:nvSpPr>
          <p:cNvPr id="100355" name="Tijdelijke aanduiding voor notities 2"/>
          <p:cNvSpPr>
            <a:spLocks noGrp="1"/>
          </p:cNvSpPr>
          <p:nvPr>
            <p:ph type="body" idx="1"/>
          </p:nvPr>
        </p:nvSpPr>
        <p:spPr>
          <a:noFill/>
          <a:ln/>
        </p:spPr>
        <p:txBody>
          <a:bodyPr/>
          <a:lstStyle/>
          <a:p>
            <a:endParaRPr lang="nl-NL"/>
          </a:p>
        </p:txBody>
      </p:sp>
      <p:sp>
        <p:nvSpPr>
          <p:cNvPr id="100356" name="Tijdelijke aanduiding voor dianummer 3"/>
          <p:cNvSpPr>
            <a:spLocks noGrp="1"/>
          </p:cNvSpPr>
          <p:nvPr>
            <p:ph type="sldNum" sz="quarter" idx="5"/>
          </p:nvPr>
        </p:nvSpPr>
        <p:spPr>
          <a:noFill/>
        </p:spPr>
        <p:txBody>
          <a:bodyPr/>
          <a:lstStyle/>
          <a:p>
            <a:fld id="{8727B808-A9AD-4BD0-B985-B5DC673B225A}" type="slidenum">
              <a:rPr lang="en-US" smtClean="0"/>
              <a:pPr/>
              <a:t>30</a:t>
            </a:fld>
            <a:endParaRPr lang="en-US"/>
          </a:p>
        </p:txBody>
      </p:sp>
    </p:spTree>
    <p:extLst>
      <p:ext uri="{BB962C8B-B14F-4D97-AF65-F5344CB8AC3E}">
        <p14:creationId xmlns:p14="http://schemas.microsoft.com/office/powerpoint/2010/main" val="1022504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r>
              <a:rPr lang="nl-NL" dirty="0"/>
              <a:t>NOTE: The </a:t>
            </a:r>
            <a:r>
              <a:rPr lang="nl-NL" dirty="0" err="1"/>
              <a:t>relation</a:t>
            </a:r>
            <a:r>
              <a:rPr lang="nl-NL" dirty="0"/>
              <a:t> R is </a:t>
            </a:r>
            <a:r>
              <a:rPr lang="nl-NL" dirty="0" err="1"/>
              <a:t>assumed</a:t>
            </a:r>
            <a:r>
              <a:rPr lang="nl-NL" dirty="0"/>
              <a:t> </a:t>
            </a:r>
            <a:r>
              <a:rPr lang="nl-NL" dirty="0" err="1"/>
              <a:t>to</a:t>
            </a:r>
            <a:r>
              <a:rPr lang="nl-NL" dirty="0"/>
              <a:t> </a:t>
            </a:r>
            <a:r>
              <a:rPr lang="nl-NL" dirty="0" err="1"/>
              <a:t>be</a:t>
            </a:r>
            <a:r>
              <a:rPr lang="nl-NL" dirty="0"/>
              <a:t> </a:t>
            </a:r>
            <a:r>
              <a:rPr lang="nl-NL" dirty="0" err="1"/>
              <a:t>defined</a:t>
            </a:r>
            <a:r>
              <a:rPr lang="nl-NL" dirty="0"/>
              <a:t> in </a:t>
            </a:r>
            <a:r>
              <a:rPr lang="nl-NL" dirty="0" err="1"/>
              <a:t>terms</a:t>
            </a:r>
            <a:r>
              <a:rPr lang="nl-NL" dirty="0"/>
              <a:t> of </a:t>
            </a:r>
            <a:r>
              <a:rPr lang="nl-NL" dirty="0" err="1"/>
              <a:t>x,y</a:t>
            </a:r>
            <a:r>
              <a:rPr lang="nl-NL" dirty="0"/>
              <a:t> </a:t>
            </a:r>
            <a:r>
              <a:rPr lang="nl-NL" dirty="0" err="1"/>
              <a:t>and</a:t>
            </a:r>
            <a:r>
              <a:rPr lang="nl-NL" dirty="0"/>
              <a:t> </a:t>
            </a:r>
            <a:r>
              <a:rPr lang="nl-NL" dirty="0" err="1"/>
              <a:t>x’,y</a:t>
            </a:r>
            <a:r>
              <a:rPr lang="nl-NL" dirty="0"/>
              <a:t>’</a:t>
            </a:r>
          </a:p>
          <a:p>
            <a:endParaRPr lang="nl-NL" dirty="0"/>
          </a:p>
          <a:p>
            <a:r>
              <a:rPr lang="nl-NL" dirty="0" err="1"/>
              <a:t>W_f</a:t>
            </a:r>
            <a:r>
              <a:rPr lang="nl-NL" dirty="0"/>
              <a:t>/\g  =  </a:t>
            </a:r>
            <a:r>
              <a:rPr lang="nl-NL" dirty="0" err="1"/>
              <a:t>W_f</a:t>
            </a:r>
            <a:r>
              <a:rPr lang="nl-NL" dirty="0"/>
              <a:t>  </a:t>
            </a:r>
            <a:r>
              <a:rPr lang="nl-NL" dirty="0" err="1"/>
              <a:t>intersect</a:t>
            </a:r>
            <a:r>
              <a:rPr lang="nl-NL" dirty="0"/>
              <a:t> </a:t>
            </a:r>
            <a:r>
              <a:rPr lang="nl-NL" dirty="0" err="1"/>
              <a:t>W_g</a:t>
            </a:r>
            <a:endParaRPr lang="nl-NL" dirty="0"/>
          </a:p>
          <a:p>
            <a:endParaRPr lang="nl-NL" dirty="0"/>
          </a:p>
          <a:p>
            <a:r>
              <a:rPr lang="nl-NL" dirty="0" err="1"/>
              <a:t>W_EXf</a:t>
            </a:r>
            <a:r>
              <a:rPr lang="nl-NL" dirty="0"/>
              <a:t>  =  { s | R(s) </a:t>
            </a:r>
            <a:r>
              <a:rPr lang="nl-NL" dirty="0" err="1"/>
              <a:t>intersect</a:t>
            </a:r>
            <a:r>
              <a:rPr lang="nl-NL" dirty="0"/>
              <a:t> </a:t>
            </a:r>
            <a:r>
              <a:rPr lang="nl-NL" dirty="0" err="1"/>
              <a:t>W_f</a:t>
            </a:r>
            <a:r>
              <a:rPr lang="nl-NL" dirty="0"/>
              <a:t> is </a:t>
            </a:r>
            <a:r>
              <a:rPr lang="nl-NL" dirty="0" err="1"/>
              <a:t>not</a:t>
            </a:r>
            <a:r>
              <a:rPr lang="nl-NL" dirty="0"/>
              <a:t> empty }   =  {s | (</a:t>
            </a:r>
            <a:r>
              <a:rPr lang="nl-NL" dirty="0" err="1"/>
              <a:t>exists</a:t>
            </a:r>
            <a:r>
              <a:rPr lang="nl-NL" dirty="0"/>
              <a:t> t : t in R(s) /\ t in </a:t>
            </a:r>
            <a:r>
              <a:rPr lang="nl-NL" dirty="0" err="1"/>
              <a:t>W_f</a:t>
            </a:r>
            <a:r>
              <a:rPr lang="nl-NL" dirty="0"/>
              <a:t> }</a:t>
            </a:r>
          </a:p>
        </p:txBody>
      </p:sp>
      <p:sp>
        <p:nvSpPr>
          <p:cNvPr id="101380" name="Slide Number Placeholder 3"/>
          <p:cNvSpPr>
            <a:spLocks noGrp="1"/>
          </p:cNvSpPr>
          <p:nvPr>
            <p:ph type="sldNum" sz="quarter" idx="5"/>
          </p:nvPr>
        </p:nvSpPr>
        <p:spPr>
          <a:noFill/>
        </p:spPr>
        <p:txBody>
          <a:bodyPr/>
          <a:lstStyle/>
          <a:p>
            <a:fld id="{50D336F5-DB42-454D-9BDB-9E930803405C}" type="slidenum">
              <a:rPr lang="en-US" smtClean="0"/>
              <a:pPr/>
              <a:t>31</a:t>
            </a:fld>
            <a:endParaRPr lang="en-US"/>
          </a:p>
        </p:txBody>
      </p:sp>
    </p:spTree>
    <p:extLst>
      <p:ext uri="{BB962C8B-B14F-4D97-AF65-F5344CB8AC3E}">
        <p14:creationId xmlns:p14="http://schemas.microsoft.com/office/powerpoint/2010/main" val="1060870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jdelijke aanduiding voor dia-afbeelding 1"/>
          <p:cNvSpPr>
            <a:spLocks noGrp="1" noRot="1" noChangeAspect="1" noTextEdit="1"/>
          </p:cNvSpPr>
          <p:nvPr>
            <p:ph type="sldImg"/>
          </p:nvPr>
        </p:nvSpPr>
        <p:spPr>
          <a:ln/>
        </p:spPr>
      </p:sp>
      <p:sp>
        <p:nvSpPr>
          <p:cNvPr id="102403" name="Tijdelijke aanduiding voor notities 2"/>
          <p:cNvSpPr>
            <a:spLocks noGrp="1"/>
          </p:cNvSpPr>
          <p:nvPr>
            <p:ph type="body" idx="1"/>
          </p:nvPr>
        </p:nvSpPr>
        <p:spPr>
          <a:noFill/>
          <a:ln/>
        </p:spPr>
        <p:txBody>
          <a:bodyPr/>
          <a:lstStyle/>
          <a:p>
            <a:r>
              <a:rPr lang="en-US"/>
              <a:t>In comparison, in set notation it would something like :</a:t>
            </a:r>
          </a:p>
          <a:p>
            <a:endParaRPr lang="en-US"/>
          </a:p>
          <a:p>
            <a:r>
              <a:rPr lang="en-US"/>
              <a:t>   { v  |  (Exists w :: v</a:t>
            </a:r>
            <a:r>
              <a:rPr lang="en-US">
                <a:sym typeface="Wingdings" pitchFamily="2" charset="2"/>
              </a:rPr>
              <a:t>w  in R) }</a:t>
            </a:r>
            <a:endParaRPr lang="en-US"/>
          </a:p>
        </p:txBody>
      </p:sp>
      <p:sp>
        <p:nvSpPr>
          <p:cNvPr id="102404" name="Tijdelijke aanduiding voor dianummer 3"/>
          <p:cNvSpPr>
            <a:spLocks noGrp="1"/>
          </p:cNvSpPr>
          <p:nvPr>
            <p:ph type="sldNum" sz="quarter" idx="5"/>
          </p:nvPr>
        </p:nvSpPr>
        <p:spPr>
          <a:noFill/>
        </p:spPr>
        <p:txBody>
          <a:bodyPr/>
          <a:lstStyle/>
          <a:p>
            <a:fld id="{1859C9A6-5B00-454F-BF3E-B15DE6B6104A}" type="slidenum">
              <a:rPr lang="en-US" smtClean="0"/>
              <a:pPr/>
              <a:t>32</a:t>
            </a:fld>
            <a:endParaRPr lang="en-US"/>
          </a:p>
        </p:txBody>
      </p:sp>
    </p:spTree>
    <p:extLst>
      <p:ext uri="{BB962C8B-B14F-4D97-AF65-F5344CB8AC3E}">
        <p14:creationId xmlns:p14="http://schemas.microsoft.com/office/powerpoint/2010/main" val="1639995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jdelijke aanduiding voor dia-afbeelding 1"/>
          <p:cNvSpPr>
            <a:spLocks noGrp="1" noRot="1" noChangeAspect="1" noTextEdit="1"/>
          </p:cNvSpPr>
          <p:nvPr>
            <p:ph type="sldImg"/>
          </p:nvPr>
        </p:nvSpPr>
        <p:spPr>
          <a:ln/>
        </p:spPr>
      </p:sp>
      <p:sp>
        <p:nvSpPr>
          <p:cNvPr id="103427" name="Tijdelijke aanduiding voor notities 2"/>
          <p:cNvSpPr>
            <a:spLocks noGrp="1"/>
          </p:cNvSpPr>
          <p:nvPr>
            <p:ph type="body" idx="1"/>
          </p:nvPr>
        </p:nvSpPr>
        <p:spPr>
          <a:noFill/>
          <a:ln/>
        </p:spPr>
        <p:txBody>
          <a:bodyPr/>
          <a:lstStyle/>
          <a:p>
            <a:endParaRPr lang="nl-NL"/>
          </a:p>
        </p:txBody>
      </p:sp>
      <p:sp>
        <p:nvSpPr>
          <p:cNvPr id="103428" name="Tijdelijke aanduiding voor dianummer 3"/>
          <p:cNvSpPr>
            <a:spLocks noGrp="1"/>
          </p:cNvSpPr>
          <p:nvPr>
            <p:ph type="sldNum" sz="quarter" idx="5"/>
          </p:nvPr>
        </p:nvSpPr>
        <p:spPr>
          <a:noFill/>
        </p:spPr>
        <p:txBody>
          <a:bodyPr/>
          <a:lstStyle/>
          <a:p>
            <a:fld id="{D4301D96-1E35-49CE-B10C-0D67B9D51D90}" type="slidenum">
              <a:rPr lang="en-US" smtClean="0"/>
              <a:pPr/>
              <a:t>33</a:t>
            </a:fld>
            <a:endParaRPr lang="en-US"/>
          </a:p>
        </p:txBody>
      </p:sp>
    </p:spTree>
    <p:extLst>
      <p:ext uri="{BB962C8B-B14F-4D97-AF65-F5344CB8AC3E}">
        <p14:creationId xmlns:p14="http://schemas.microsoft.com/office/powerpoint/2010/main" val="4531206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jdelijke aanduiding voor dia-afbeelding 1"/>
          <p:cNvSpPr>
            <a:spLocks noGrp="1" noRot="1" noChangeAspect="1" noTextEdit="1"/>
          </p:cNvSpPr>
          <p:nvPr>
            <p:ph type="sldImg"/>
          </p:nvPr>
        </p:nvSpPr>
        <p:spPr>
          <a:ln/>
        </p:spPr>
      </p:sp>
      <p:sp>
        <p:nvSpPr>
          <p:cNvPr id="104451" name="Tijdelijke aanduiding voor notities 2"/>
          <p:cNvSpPr>
            <a:spLocks noGrp="1"/>
          </p:cNvSpPr>
          <p:nvPr>
            <p:ph type="body" idx="1"/>
          </p:nvPr>
        </p:nvSpPr>
        <p:spPr>
          <a:noFill/>
          <a:ln/>
        </p:spPr>
        <p:txBody>
          <a:bodyPr/>
          <a:lstStyle/>
          <a:p>
            <a:r>
              <a:rPr lang="nl-NL" dirty="0"/>
              <a:t>R =</a:t>
            </a:r>
            <a:r>
              <a:rPr lang="nl-NL" baseline="0" dirty="0"/>
              <a:t> </a:t>
            </a:r>
            <a:r>
              <a:rPr lang="nl-NL" dirty="0">
                <a:sym typeface="Symbol"/>
              </a:rPr>
              <a:t></a:t>
            </a:r>
            <a:r>
              <a:rPr lang="nl-NL" dirty="0" err="1">
                <a:sym typeface="Symbol"/>
              </a:rPr>
              <a:t>yx</a:t>
            </a:r>
            <a:r>
              <a:rPr lang="nl-NL" dirty="0">
                <a:sym typeface="Symbol"/>
              </a:rPr>
              <a:t>’   \/   </a:t>
            </a:r>
            <a:r>
              <a:rPr lang="nl-NL" dirty="0" err="1">
                <a:sym typeface="Symbol"/>
              </a:rPr>
              <a:t>yx</a:t>
            </a:r>
            <a:r>
              <a:rPr lang="nl-NL" dirty="0">
                <a:sym typeface="Symbol"/>
              </a:rPr>
              <a:t>’y’  \/  </a:t>
            </a:r>
            <a:r>
              <a:rPr lang="nl-NL" dirty="0" err="1">
                <a:sym typeface="Symbol"/>
              </a:rPr>
              <a:t>xyx</a:t>
            </a:r>
            <a:r>
              <a:rPr lang="nl-NL" dirty="0">
                <a:sym typeface="Symbol"/>
              </a:rPr>
              <a:t>’</a:t>
            </a:r>
            <a:endParaRPr lang="nl-NL" dirty="0"/>
          </a:p>
        </p:txBody>
      </p:sp>
      <p:sp>
        <p:nvSpPr>
          <p:cNvPr id="104452" name="Tijdelijke aanduiding voor dianummer 3"/>
          <p:cNvSpPr>
            <a:spLocks noGrp="1"/>
          </p:cNvSpPr>
          <p:nvPr>
            <p:ph type="sldNum" sz="quarter" idx="5"/>
          </p:nvPr>
        </p:nvSpPr>
        <p:spPr>
          <a:noFill/>
        </p:spPr>
        <p:txBody>
          <a:bodyPr/>
          <a:lstStyle/>
          <a:p>
            <a:fld id="{4C13AAD5-56F7-4020-A520-EAC4C8EB520A}" type="slidenum">
              <a:rPr lang="en-US" smtClean="0"/>
              <a:pPr/>
              <a:t>35</a:t>
            </a:fld>
            <a:endParaRPr lang="en-US"/>
          </a:p>
        </p:txBody>
      </p:sp>
    </p:spTree>
    <p:extLst>
      <p:ext uri="{BB962C8B-B14F-4D97-AF65-F5344CB8AC3E}">
        <p14:creationId xmlns:p14="http://schemas.microsoft.com/office/powerpoint/2010/main" val="6212816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r>
              <a:rPr lang="nl-NL"/>
              <a:t>NOTE: The relation R is assumed to be defined in terms of x,y and x’,y’</a:t>
            </a:r>
          </a:p>
          <a:p>
            <a:endParaRPr lang="nl-NL"/>
          </a:p>
          <a:p>
            <a:r>
              <a:rPr lang="nl-NL"/>
              <a:t>Z_i+2  =  Z_1+1   union   {  s  | s in W_f  /\   (exists t :: t in R(s)  /\  t in Z_i+1)  }    </a:t>
            </a:r>
            <a:r>
              <a:rPr lang="nl-NL">
                <a:sym typeface="Wingdings" pitchFamily="2" charset="2"/>
              </a:rPr>
              <a:t> can be optimized  t in Z_i+1 / Z_i</a:t>
            </a:r>
            <a:r>
              <a:rPr lang="nl-NL"/>
              <a:t> </a:t>
            </a:r>
          </a:p>
        </p:txBody>
      </p:sp>
      <p:sp>
        <p:nvSpPr>
          <p:cNvPr id="105476" name="Slide Number Placeholder 3"/>
          <p:cNvSpPr>
            <a:spLocks noGrp="1"/>
          </p:cNvSpPr>
          <p:nvPr>
            <p:ph type="sldNum" sz="quarter" idx="5"/>
          </p:nvPr>
        </p:nvSpPr>
        <p:spPr>
          <a:noFill/>
        </p:spPr>
        <p:txBody>
          <a:bodyPr/>
          <a:lstStyle/>
          <a:p>
            <a:fld id="{2193703F-182E-48CB-ACF5-B05D8D1A1569}" type="slidenum">
              <a:rPr lang="en-US" smtClean="0"/>
              <a:pPr/>
              <a:t>36</a:t>
            </a:fld>
            <a:endParaRPr lang="en-US"/>
          </a:p>
        </p:txBody>
      </p:sp>
    </p:spTree>
    <p:extLst>
      <p:ext uri="{BB962C8B-B14F-4D97-AF65-F5344CB8AC3E}">
        <p14:creationId xmlns:p14="http://schemas.microsoft.com/office/powerpoint/2010/main" val="815905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jdelijke aanduiding voor dia-afbeelding 1"/>
          <p:cNvSpPr>
            <a:spLocks noGrp="1" noRot="1" noChangeAspect="1" noTextEdit="1"/>
          </p:cNvSpPr>
          <p:nvPr>
            <p:ph type="sldImg"/>
          </p:nvPr>
        </p:nvSpPr>
        <p:spPr>
          <a:ln/>
        </p:spPr>
      </p:sp>
      <p:sp>
        <p:nvSpPr>
          <p:cNvPr id="79875" name="Tijdelijke aanduiding voor notities 2"/>
          <p:cNvSpPr>
            <a:spLocks noGrp="1"/>
          </p:cNvSpPr>
          <p:nvPr>
            <p:ph type="body" idx="1"/>
          </p:nvPr>
        </p:nvSpPr>
        <p:spPr>
          <a:noFill/>
          <a:ln/>
        </p:spPr>
        <p:txBody>
          <a:bodyPr/>
          <a:lstStyle/>
          <a:p>
            <a:endParaRPr lang="nl-NL"/>
          </a:p>
        </p:txBody>
      </p:sp>
      <p:sp>
        <p:nvSpPr>
          <p:cNvPr id="79876" name="Tijdelijke aanduiding voor dianummer 3"/>
          <p:cNvSpPr>
            <a:spLocks noGrp="1"/>
          </p:cNvSpPr>
          <p:nvPr>
            <p:ph type="sldNum" sz="quarter" idx="5"/>
          </p:nvPr>
        </p:nvSpPr>
        <p:spPr>
          <a:noFill/>
        </p:spPr>
        <p:txBody>
          <a:bodyPr/>
          <a:lstStyle/>
          <a:p>
            <a:fld id="{00895FBD-1F0D-4342-B497-FAFBDF0E8C7F}" type="slidenum">
              <a:rPr lang="en-US" smtClean="0"/>
              <a:pPr/>
              <a:t>3</a:t>
            </a:fld>
            <a:endParaRPr lang="en-US"/>
          </a:p>
        </p:txBody>
      </p:sp>
    </p:spTree>
    <p:extLst>
      <p:ext uri="{BB962C8B-B14F-4D97-AF65-F5344CB8AC3E}">
        <p14:creationId xmlns:p14="http://schemas.microsoft.com/office/powerpoint/2010/main" val="8539923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jdelijke aanduiding voor dia-afbeelding 1"/>
          <p:cNvSpPr>
            <a:spLocks noGrp="1" noRot="1" noChangeAspect="1" noTextEdit="1"/>
          </p:cNvSpPr>
          <p:nvPr>
            <p:ph type="sldImg"/>
          </p:nvPr>
        </p:nvSpPr>
        <p:spPr>
          <a:ln/>
        </p:spPr>
      </p:sp>
      <p:sp>
        <p:nvSpPr>
          <p:cNvPr id="106499" name="Tijdelijke aanduiding voor notities 2"/>
          <p:cNvSpPr>
            <a:spLocks noGrp="1"/>
          </p:cNvSpPr>
          <p:nvPr>
            <p:ph type="body" idx="1"/>
          </p:nvPr>
        </p:nvSpPr>
        <p:spPr>
          <a:noFill/>
          <a:ln/>
        </p:spPr>
        <p:txBody>
          <a:bodyPr/>
          <a:lstStyle/>
          <a:p>
            <a:r>
              <a:rPr lang="nl-NL" dirty="0"/>
              <a:t>R =</a:t>
            </a:r>
            <a:r>
              <a:rPr lang="nl-NL" baseline="0" dirty="0"/>
              <a:t> </a:t>
            </a:r>
            <a:r>
              <a:rPr lang="nl-NL" dirty="0">
                <a:sym typeface="Symbol"/>
              </a:rPr>
              <a:t></a:t>
            </a:r>
            <a:r>
              <a:rPr lang="nl-NL" dirty="0" err="1">
                <a:sym typeface="Symbol"/>
              </a:rPr>
              <a:t>yx</a:t>
            </a:r>
            <a:r>
              <a:rPr lang="nl-NL" dirty="0">
                <a:sym typeface="Symbol"/>
              </a:rPr>
              <a:t>’   \/   </a:t>
            </a:r>
            <a:r>
              <a:rPr lang="nl-NL" dirty="0" err="1">
                <a:sym typeface="Symbol"/>
              </a:rPr>
              <a:t>yx</a:t>
            </a:r>
            <a:r>
              <a:rPr lang="nl-NL" dirty="0">
                <a:sym typeface="Symbol"/>
              </a:rPr>
              <a:t>’y’  \/  </a:t>
            </a:r>
            <a:r>
              <a:rPr lang="nl-NL" dirty="0" err="1">
                <a:sym typeface="Symbol"/>
              </a:rPr>
              <a:t>xyx</a:t>
            </a:r>
            <a:r>
              <a:rPr lang="nl-NL" dirty="0">
                <a:sym typeface="Symbol"/>
              </a:rPr>
              <a:t>’</a:t>
            </a:r>
            <a:endParaRPr lang="en-US" dirty="0">
              <a:cs typeface="Arial" charset="0"/>
              <a:sym typeface="Symbol" pitchFamily="18" charset="2"/>
            </a:endParaRPr>
          </a:p>
          <a:p>
            <a:r>
              <a:rPr lang="en-US" dirty="0">
                <a:cs typeface="Arial" charset="0"/>
                <a:sym typeface="Symbol" pitchFamily="18" charset="2"/>
              </a:rPr>
              <a:t>Furthermore we need </a:t>
            </a:r>
            <a:r>
              <a:rPr lang="en-US" dirty="0" err="1">
                <a:cs typeface="Arial" charset="0"/>
                <a:sym typeface="Symbol" pitchFamily="18" charset="2"/>
              </a:rPr>
              <a:t>Wp</a:t>
            </a:r>
            <a:r>
              <a:rPr lang="en-US" dirty="0">
                <a:cs typeface="Arial" charset="0"/>
                <a:sym typeface="Symbol" pitchFamily="18" charset="2"/>
              </a:rPr>
              <a:t> = ~(</a:t>
            </a:r>
            <a:r>
              <a:rPr lang="en-US" dirty="0" err="1">
                <a:cs typeface="Arial" charset="0"/>
                <a:sym typeface="Symbol" pitchFamily="18" charset="2"/>
              </a:rPr>
              <a:t>xy</a:t>
            </a:r>
            <a:r>
              <a:rPr lang="en-US" dirty="0">
                <a:cs typeface="Arial" charset="0"/>
                <a:sym typeface="Symbol" pitchFamily="18" charset="2"/>
              </a:rPr>
              <a:t>).</a:t>
            </a:r>
          </a:p>
          <a:p>
            <a:endParaRPr lang="nl-NL" dirty="0"/>
          </a:p>
        </p:txBody>
      </p:sp>
      <p:sp>
        <p:nvSpPr>
          <p:cNvPr id="106500" name="Tijdelijke aanduiding voor dianummer 3"/>
          <p:cNvSpPr>
            <a:spLocks noGrp="1"/>
          </p:cNvSpPr>
          <p:nvPr>
            <p:ph type="sldNum" sz="quarter" idx="5"/>
          </p:nvPr>
        </p:nvSpPr>
        <p:spPr>
          <a:noFill/>
        </p:spPr>
        <p:txBody>
          <a:bodyPr/>
          <a:lstStyle/>
          <a:p>
            <a:fld id="{0B7E2E33-188E-4E9C-A245-69366CF8F0EB}" type="slidenum">
              <a:rPr lang="en-US" smtClean="0"/>
              <a:pPr/>
              <a:t>37</a:t>
            </a:fld>
            <a:endParaRPr lang="en-US"/>
          </a:p>
        </p:txBody>
      </p:sp>
    </p:spTree>
    <p:extLst>
      <p:ext uri="{BB962C8B-B14F-4D97-AF65-F5344CB8AC3E}">
        <p14:creationId xmlns:p14="http://schemas.microsoft.com/office/powerpoint/2010/main" val="12445180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C4108E79-E05D-4A65-A7AF-F257E6EF07EE}" type="slidenum">
              <a:rPr lang="en-US" smtClean="0"/>
              <a:pPr/>
              <a:t>38</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235563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jdelijke aanduiding voor dia-afbeelding 1"/>
          <p:cNvSpPr>
            <a:spLocks noGrp="1" noRot="1" noChangeAspect="1" noTextEdit="1"/>
          </p:cNvSpPr>
          <p:nvPr>
            <p:ph type="sldImg"/>
          </p:nvPr>
        </p:nvSpPr>
        <p:spPr>
          <a:ln/>
        </p:spPr>
      </p:sp>
      <p:sp>
        <p:nvSpPr>
          <p:cNvPr id="108547" name="Tijdelijke aanduiding voor notities 2"/>
          <p:cNvSpPr>
            <a:spLocks noGrp="1"/>
          </p:cNvSpPr>
          <p:nvPr>
            <p:ph type="body" idx="1"/>
          </p:nvPr>
        </p:nvSpPr>
        <p:spPr>
          <a:noFill/>
          <a:ln/>
        </p:spPr>
        <p:txBody>
          <a:bodyPr/>
          <a:lstStyle/>
          <a:p>
            <a:r>
              <a:rPr lang="nl-NL"/>
              <a:t>E.g. in DNF, ~(xy) has to be represented by ~xy \/ x~y \/ ~x~y . </a:t>
            </a:r>
          </a:p>
        </p:txBody>
      </p:sp>
      <p:sp>
        <p:nvSpPr>
          <p:cNvPr id="108548" name="Tijdelijke aanduiding voor dianummer 3"/>
          <p:cNvSpPr>
            <a:spLocks noGrp="1"/>
          </p:cNvSpPr>
          <p:nvPr>
            <p:ph type="sldNum" sz="quarter" idx="5"/>
          </p:nvPr>
        </p:nvSpPr>
        <p:spPr>
          <a:noFill/>
        </p:spPr>
        <p:txBody>
          <a:bodyPr/>
          <a:lstStyle/>
          <a:p>
            <a:fld id="{5312FAC6-B25E-4170-B4DA-C64FC336C789}" type="slidenum">
              <a:rPr lang="en-US" smtClean="0"/>
              <a:pPr/>
              <a:t>39</a:t>
            </a:fld>
            <a:endParaRPr lang="en-US"/>
          </a:p>
        </p:txBody>
      </p:sp>
    </p:spTree>
    <p:extLst>
      <p:ext uri="{BB962C8B-B14F-4D97-AF65-F5344CB8AC3E}">
        <p14:creationId xmlns:p14="http://schemas.microsoft.com/office/powerpoint/2010/main" val="21419512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8E38FA5B-E761-4D8F-A492-B9423C152314}" type="slidenum">
              <a:rPr lang="en-US" smtClean="0"/>
              <a:pPr/>
              <a:t>40</a:t>
            </a:fld>
            <a:endParaRPr 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5066706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jdelijke aanduiding voor dia-afbeelding 1"/>
          <p:cNvSpPr>
            <a:spLocks noGrp="1" noRot="1" noChangeAspect="1" noTextEdit="1"/>
          </p:cNvSpPr>
          <p:nvPr>
            <p:ph type="sldImg"/>
          </p:nvPr>
        </p:nvSpPr>
        <p:spPr>
          <a:ln/>
        </p:spPr>
      </p:sp>
      <p:sp>
        <p:nvSpPr>
          <p:cNvPr id="110595" name="Tijdelijke aanduiding voor notities 2"/>
          <p:cNvSpPr>
            <a:spLocks noGrp="1"/>
          </p:cNvSpPr>
          <p:nvPr>
            <p:ph type="body" idx="1"/>
          </p:nvPr>
        </p:nvSpPr>
        <p:spPr>
          <a:noFill/>
          <a:ln/>
        </p:spPr>
        <p:txBody>
          <a:bodyPr/>
          <a:lstStyle/>
          <a:p>
            <a:endParaRPr lang="nl-NL"/>
          </a:p>
        </p:txBody>
      </p:sp>
      <p:sp>
        <p:nvSpPr>
          <p:cNvPr id="110596" name="Tijdelijke aanduiding voor dianummer 3"/>
          <p:cNvSpPr>
            <a:spLocks noGrp="1"/>
          </p:cNvSpPr>
          <p:nvPr>
            <p:ph type="sldNum" sz="quarter" idx="5"/>
          </p:nvPr>
        </p:nvSpPr>
        <p:spPr>
          <a:noFill/>
        </p:spPr>
        <p:txBody>
          <a:bodyPr/>
          <a:lstStyle/>
          <a:p>
            <a:fld id="{6BE7EE28-0216-4759-897C-CB8B2F73EAEA}" type="slidenum">
              <a:rPr lang="en-US" smtClean="0"/>
              <a:pPr/>
              <a:t>41</a:t>
            </a:fld>
            <a:endParaRPr lang="en-US"/>
          </a:p>
        </p:txBody>
      </p:sp>
    </p:spTree>
    <p:extLst>
      <p:ext uri="{BB962C8B-B14F-4D97-AF65-F5344CB8AC3E}">
        <p14:creationId xmlns:p14="http://schemas.microsoft.com/office/powerpoint/2010/main" val="16339327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5F62D588-5926-4F13-AED9-F5C4702C94D7}" type="slidenum">
              <a:rPr lang="en-US" smtClean="0"/>
              <a:pPr/>
              <a:t>43</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r>
              <a:rPr lang="nl-NL" dirty="0"/>
              <a:t>“Gates”  = the number of basic digital components (called gates) used to construct the ALU.</a:t>
            </a:r>
          </a:p>
          <a:p>
            <a:endParaRPr lang="nl-NL" dirty="0"/>
          </a:p>
          <a:p>
            <a:r>
              <a:rPr lang="nl-NL" dirty="0"/>
              <a:t>“Patterns” = the number of input-</a:t>
            </a:r>
            <a:r>
              <a:rPr lang="nl-NL" dirty="0" err="1"/>
              <a:t>combinations</a:t>
            </a:r>
            <a:r>
              <a:rPr lang="nl-NL" dirty="0"/>
              <a:t> for this ALU</a:t>
            </a:r>
          </a:p>
          <a:p>
            <a:endParaRPr lang="nl-NL" dirty="0"/>
          </a:p>
          <a:p>
            <a:r>
              <a:rPr lang="nl-NL" dirty="0"/>
              <a:t>“A=B </a:t>
            </a:r>
            <a:r>
              <a:rPr lang="nl-NL" dirty="0" err="1"/>
              <a:t>graph</a:t>
            </a:r>
            <a:r>
              <a:rPr lang="nl-NL" dirty="0"/>
              <a:t>”  </a:t>
            </a:r>
            <a:r>
              <a:rPr lang="nl-NL" dirty="0" err="1"/>
              <a:t>the</a:t>
            </a:r>
            <a:r>
              <a:rPr lang="nl-NL" dirty="0"/>
              <a:t> </a:t>
            </a:r>
            <a:r>
              <a:rPr lang="nl-NL" dirty="0" err="1"/>
              <a:t>size</a:t>
            </a:r>
            <a:r>
              <a:rPr lang="nl-NL" dirty="0"/>
              <a:t> (#</a:t>
            </a:r>
            <a:r>
              <a:rPr lang="nl-NL" dirty="0" err="1"/>
              <a:t>nodes</a:t>
            </a:r>
            <a:r>
              <a:rPr lang="nl-NL" dirty="0"/>
              <a:t>) of </a:t>
            </a:r>
            <a:r>
              <a:rPr lang="nl-NL" dirty="0" err="1"/>
              <a:t>the</a:t>
            </a:r>
            <a:r>
              <a:rPr lang="nl-NL" dirty="0"/>
              <a:t> </a:t>
            </a:r>
            <a:r>
              <a:rPr lang="nl-NL" dirty="0" err="1"/>
              <a:t>reduced-graph</a:t>
            </a:r>
            <a:r>
              <a:rPr lang="nl-NL" dirty="0"/>
              <a:t> </a:t>
            </a:r>
            <a:r>
              <a:rPr lang="nl-NL" dirty="0" err="1"/>
              <a:t>that</a:t>
            </a:r>
            <a:r>
              <a:rPr lang="nl-NL" dirty="0"/>
              <a:t> </a:t>
            </a:r>
            <a:r>
              <a:rPr lang="nl-NL" dirty="0" err="1"/>
              <a:t>corresponds</a:t>
            </a:r>
            <a:r>
              <a:rPr lang="nl-NL" dirty="0"/>
              <a:t> </a:t>
            </a:r>
            <a:r>
              <a:rPr lang="nl-NL" dirty="0" err="1"/>
              <a:t>to</a:t>
            </a:r>
            <a:r>
              <a:rPr lang="nl-NL" dirty="0"/>
              <a:t> </a:t>
            </a:r>
            <a:r>
              <a:rPr lang="nl-NL" dirty="0" err="1"/>
              <a:t>the</a:t>
            </a:r>
            <a:r>
              <a:rPr lang="nl-NL" dirty="0"/>
              <a:t> </a:t>
            </a:r>
            <a:r>
              <a:rPr lang="nl-NL" dirty="0" err="1"/>
              <a:t>ALU’s</a:t>
            </a:r>
            <a:r>
              <a:rPr lang="nl-NL" dirty="0"/>
              <a:t> </a:t>
            </a:r>
            <a:r>
              <a:rPr lang="nl-NL" dirty="0" err="1"/>
              <a:t>function</a:t>
            </a:r>
            <a:r>
              <a:rPr lang="nl-NL" dirty="0"/>
              <a:t> </a:t>
            </a:r>
            <a:r>
              <a:rPr lang="nl-NL" dirty="0" err="1"/>
              <a:t>for</a:t>
            </a:r>
            <a:r>
              <a:rPr lang="nl-NL" dirty="0"/>
              <a:t> </a:t>
            </a:r>
            <a:r>
              <a:rPr lang="nl-NL" dirty="0" err="1"/>
              <a:t>calculating</a:t>
            </a:r>
            <a:r>
              <a:rPr lang="nl-NL" dirty="0"/>
              <a:t> </a:t>
            </a:r>
            <a:r>
              <a:rPr lang="nl-NL" dirty="0" err="1"/>
              <a:t>if</a:t>
            </a:r>
            <a:r>
              <a:rPr lang="nl-NL" dirty="0"/>
              <a:t> </a:t>
            </a:r>
            <a:r>
              <a:rPr lang="nl-NL" dirty="0" err="1"/>
              <a:t>the</a:t>
            </a:r>
            <a:r>
              <a:rPr lang="nl-NL" dirty="0"/>
              <a:t> </a:t>
            </a:r>
            <a:r>
              <a:rPr lang="nl-NL" dirty="0" err="1"/>
              <a:t>inputs</a:t>
            </a:r>
            <a:r>
              <a:rPr lang="nl-NL" dirty="0"/>
              <a:t> A are </a:t>
            </a:r>
            <a:r>
              <a:rPr lang="nl-NL" dirty="0" err="1"/>
              <a:t>equal</a:t>
            </a:r>
            <a:r>
              <a:rPr lang="nl-NL" dirty="0"/>
              <a:t> </a:t>
            </a:r>
            <a:r>
              <a:rPr lang="nl-NL" dirty="0" err="1"/>
              <a:t>to</a:t>
            </a:r>
            <a:r>
              <a:rPr lang="nl-NL" dirty="0"/>
              <a:t> </a:t>
            </a:r>
            <a:r>
              <a:rPr lang="nl-NL" dirty="0" err="1"/>
              <a:t>inputs</a:t>
            </a:r>
            <a:r>
              <a:rPr lang="nl-NL" dirty="0"/>
              <a:t> B.</a:t>
            </a:r>
          </a:p>
        </p:txBody>
      </p:sp>
    </p:spTree>
    <p:extLst>
      <p:ext uri="{BB962C8B-B14F-4D97-AF65-F5344CB8AC3E}">
        <p14:creationId xmlns:p14="http://schemas.microsoft.com/office/powerpoint/2010/main" val="7902673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CC3FC6ED-0F05-4D97-AC9A-56D875BF7A2C}" type="slidenum">
              <a:rPr lang="en-US" smtClean="0"/>
              <a:pPr/>
              <a:t>44</a:t>
            </a:fld>
            <a:endParaRPr 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9848481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7BFD0CE3-4E7F-40DE-9F03-29143A9AE974}" type="slidenum">
              <a:rPr lang="en-US" smtClean="0"/>
              <a:pPr/>
              <a:t>45</a:t>
            </a:fld>
            <a:endParaRPr 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3319853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32B220B5-F194-4B3F-B72B-B2A792705633}" type="slidenum">
              <a:rPr lang="en-US" smtClean="0"/>
              <a:pPr/>
              <a:t>46</a:t>
            </a:fld>
            <a:endParaRPr 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r>
              <a:rPr lang="nl-NL"/>
              <a:t>You can also think a boolean function f(x,y,z) as a function that specifies all combinations of x,y,z such that this function gives a true. That is, it specifies the set:</a:t>
            </a:r>
          </a:p>
          <a:p>
            <a:endParaRPr lang="nl-NL"/>
          </a:p>
          <a:p>
            <a:r>
              <a:rPr lang="nl-NL"/>
              <a:t>    { (x,y,z)  |  f(x,y,z) = true }</a:t>
            </a:r>
          </a:p>
          <a:p>
            <a:endParaRPr lang="nl-NL"/>
          </a:p>
        </p:txBody>
      </p:sp>
    </p:spTree>
    <p:extLst>
      <p:ext uri="{BB962C8B-B14F-4D97-AF65-F5344CB8AC3E}">
        <p14:creationId xmlns:p14="http://schemas.microsoft.com/office/powerpoint/2010/main" val="5160020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9DE55684-32B6-4F17-9100-0885F781FAFC}" type="slidenum">
              <a:rPr lang="en-US" smtClean="0"/>
              <a:pPr/>
              <a:t>47</a:t>
            </a:fld>
            <a:endParaRPr 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907521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395F8A6-1569-4DAC-BB7C-48FEC071CDF0}" type="slidenum">
              <a:rPr lang="en-US" smtClean="0"/>
              <a:pPr/>
              <a:t>4</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4154068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jdelijke aanduiding voor dia-afbeelding 1"/>
          <p:cNvSpPr>
            <a:spLocks noGrp="1" noRot="1" noChangeAspect="1" noTextEdit="1"/>
          </p:cNvSpPr>
          <p:nvPr>
            <p:ph type="sldImg"/>
          </p:nvPr>
        </p:nvSpPr>
        <p:spPr>
          <a:ln/>
        </p:spPr>
      </p:sp>
      <p:sp>
        <p:nvSpPr>
          <p:cNvPr id="115715" name="Tijdelijke aanduiding voor notities 2"/>
          <p:cNvSpPr>
            <a:spLocks noGrp="1"/>
          </p:cNvSpPr>
          <p:nvPr>
            <p:ph type="body" idx="1"/>
          </p:nvPr>
        </p:nvSpPr>
        <p:spPr>
          <a:noFill/>
          <a:ln/>
        </p:spPr>
        <p:txBody>
          <a:bodyPr/>
          <a:lstStyle/>
          <a:p>
            <a:endParaRPr lang="nl-NL"/>
          </a:p>
        </p:txBody>
      </p:sp>
      <p:sp>
        <p:nvSpPr>
          <p:cNvPr id="115716" name="Tijdelijke aanduiding voor dianummer 3"/>
          <p:cNvSpPr>
            <a:spLocks noGrp="1"/>
          </p:cNvSpPr>
          <p:nvPr>
            <p:ph type="sldNum" sz="quarter" idx="5"/>
          </p:nvPr>
        </p:nvSpPr>
        <p:spPr>
          <a:noFill/>
        </p:spPr>
        <p:txBody>
          <a:bodyPr/>
          <a:lstStyle/>
          <a:p>
            <a:fld id="{8268B7F8-4BA9-48FF-B7D2-32214EC9A796}" type="slidenum">
              <a:rPr lang="en-US" smtClean="0"/>
              <a:pPr/>
              <a:t>48</a:t>
            </a:fld>
            <a:endParaRPr lang="en-US"/>
          </a:p>
        </p:txBody>
      </p:sp>
    </p:spTree>
    <p:extLst>
      <p:ext uri="{BB962C8B-B14F-4D97-AF65-F5344CB8AC3E}">
        <p14:creationId xmlns:p14="http://schemas.microsoft.com/office/powerpoint/2010/main" val="12829390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jdelijke aanduiding voor dia-afbeelding 1"/>
          <p:cNvSpPr>
            <a:spLocks noGrp="1" noRot="1" noChangeAspect="1" noTextEdit="1"/>
          </p:cNvSpPr>
          <p:nvPr>
            <p:ph type="sldImg"/>
          </p:nvPr>
        </p:nvSpPr>
        <p:spPr>
          <a:ln/>
        </p:spPr>
      </p:sp>
      <p:sp>
        <p:nvSpPr>
          <p:cNvPr id="117763" name="Tijdelijke aanduiding voor notities 2"/>
          <p:cNvSpPr>
            <a:spLocks noGrp="1"/>
          </p:cNvSpPr>
          <p:nvPr>
            <p:ph type="body" idx="1"/>
          </p:nvPr>
        </p:nvSpPr>
        <p:spPr>
          <a:noFill/>
          <a:ln/>
        </p:spPr>
        <p:txBody>
          <a:bodyPr/>
          <a:lstStyle/>
          <a:p>
            <a:endParaRPr lang="nl-NL"/>
          </a:p>
        </p:txBody>
      </p:sp>
      <p:sp>
        <p:nvSpPr>
          <p:cNvPr id="117764" name="Tijdelijke aanduiding voor dianummer 3"/>
          <p:cNvSpPr>
            <a:spLocks noGrp="1"/>
          </p:cNvSpPr>
          <p:nvPr>
            <p:ph type="sldNum" sz="quarter" idx="5"/>
          </p:nvPr>
        </p:nvSpPr>
        <p:spPr>
          <a:noFill/>
        </p:spPr>
        <p:txBody>
          <a:bodyPr/>
          <a:lstStyle/>
          <a:p>
            <a:fld id="{1FADD684-E1AB-4296-9BF5-49D12F0E2CE6}" type="slidenum">
              <a:rPr lang="en-US" smtClean="0"/>
              <a:pPr/>
              <a:t>49</a:t>
            </a:fld>
            <a:endParaRPr lang="en-US"/>
          </a:p>
        </p:txBody>
      </p:sp>
    </p:spTree>
    <p:extLst>
      <p:ext uri="{BB962C8B-B14F-4D97-AF65-F5344CB8AC3E}">
        <p14:creationId xmlns:p14="http://schemas.microsoft.com/office/powerpoint/2010/main" val="16208310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r>
              <a:rPr lang="en-US" dirty="0"/>
              <a:t>To explain the left BDD, note that </a:t>
            </a:r>
            <a:r>
              <a:rPr lang="en-US" dirty="0" err="1"/>
              <a:t>xyz</a:t>
            </a:r>
            <a:r>
              <a:rPr lang="en-US" dirty="0"/>
              <a:t> \/  ~</a:t>
            </a:r>
            <a:r>
              <a:rPr lang="en-US" dirty="0" err="1"/>
              <a:t>yz</a:t>
            </a:r>
            <a:r>
              <a:rPr lang="en-US" dirty="0"/>
              <a:t>  =  (</a:t>
            </a:r>
            <a:r>
              <a:rPr lang="en-US" dirty="0" err="1"/>
              <a:t>xy</a:t>
            </a:r>
            <a:r>
              <a:rPr lang="en-US" dirty="0"/>
              <a:t> \/ ~y)z  = (x \/ ~</a:t>
            </a:r>
            <a:r>
              <a:rPr lang="en-US" dirty="0" err="1"/>
              <a:t>x~y</a:t>
            </a:r>
            <a:r>
              <a:rPr lang="en-US" dirty="0"/>
              <a:t>)z   =  </a:t>
            </a:r>
            <a:r>
              <a:rPr lang="en-US" dirty="0" err="1"/>
              <a:t>xz</a:t>
            </a:r>
            <a:r>
              <a:rPr lang="en-US" dirty="0"/>
              <a:t>  \/  ~</a:t>
            </a:r>
            <a:r>
              <a:rPr lang="en-US" dirty="0" err="1"/>
              <a:t>x~yz</a:t>
            </a:r>
            <a:endParaRPr lang="en-US" dirty="0"/>
          </a:p>
        </p:txBody>
      </p:sp>
      <p:sp>
        <p:nvSpPr>
          <p:cNvPr id="118788" name="Slide Number Placeholder 3"/>
          <p:cNvSpPr>
            <a:spLocks noGrp="1"/>
          </p:cNvSpPr>
          <p:nvPr>
            <p:ph type="sldNum" sz="quarter" idx="5"/>
          </p:nvPr>
        </p:nvSpPr>
        <p:spPr>
          <a:noFill/>
        </p:spPr>
        <p:txBody>
          <a:bodyPr/>
          <a:lstStyle/>
          <a:p>
            <a:fld id="{7CFCC684-3607-4C72-B8C5-782314C6D0E0}" type="slidenum">
              <a:rPr lang="en-US" smtClean="0"/>
              <a:pPr/>
              <a:t>50</a:t>
            </a:fld>
            <a:endParaRPr lang="en-US"/>
          </a:p>
        </p:txBody>
      </p:sp>
    </p:spTree>
    <p:extLst>
      <p:ext uri="{BB962C8B-B14F-4D97-AF65-F5344CB8AC3E}">
        <p14:creationId xmlns:p14="http://schemas.microsoft.com/office/powerpoint/2010/main" val="4779665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jdelijke aanduiding voor dia-afbeelding 1"/>
          <p:cNvSpPr>
            <a:spLocks noGrp="1" noRot="1" noChangeAspect="1" noTextEdit="1"/>
          </p:cNvSpPr>
          <p:nvPr>
            <p:ph type="sldImg"/>
          </p:nvPr>
        </p:nvSpPr>
        <p:spPr>
          <a:ln/>
        </p:spPr>
      </p:sp>
      <p:sp>
        <p:nvSpPr>
          <p:cNvPr id="119811" name="Tijdelijke aanduiding voor notities 2"/>
          <p:cNvSpPr>
            <a:spLocks noGrp="1"/>
          </p:cNvSpPr>
          <p:nvPr>
            <p:ph type="body" idx="1"/>
          </p:nvPr>
        </p:nvSpPr>
        <p:spPr>
          <a:noFill/>
          <a:ln/>
        </p:spPr>
        <p:txBody>
          <a:bodyPr/>
          <a:lstStyle/>
          <a:p>
            <a:endParaRPr lang="nl-NL"/>
          </a:p>
        </p:txBody>
      </p:sp>
      <p:sp>
        <p:nvSpPr>
          <p:cNvPr id="119812" name="Tijdelijke aanduiding voor dianummer 3"/>
          <p:cNvSpPr>
            <a:spLocks noGrp="1"/>
          </p:cNvSpPr>
          <p:nvPr>
            <p:ph type="sldNum" sz="quarter" idx="5"/>
          </p:nvPr>
        </p:nvSpPr>
        <p:spPr>
          <a:noFill/>
        </p:spPr>
        <p:txBody>
          <a:bodyPr/>
          <a:lstStyle/>
          <a:p>
            <a:fld id="{14639E14-1C4C-4E1C-97ED-07E08CF619A8}" type="slidenum">
              <a:rPr lang="en-US" smtClean="0"/>
              <a:pPr/>
              <a:t>51</a:t>
            </a:fld>
            <a:endParaRPr lang="en-US"/>
          </a:p>
        </p:txBody>
      </p:sp>
    </p:spTree>
    <p:extLst>
      <p:ext uri="{BB962C8B-B14F-4D97-AF65-F5344CB8AC3E}">
        <p14:creationId xmlns:p14="http://schemas.microsoft.com/office/powerpoint/2010/main" val="15956887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jdelijke aanduiding voor dia-afbeelding 1"/>
          <p:cNvSpPr>
            <a:spLocks noGrp="1" noRot="1" noChangeAspect="1" noTextEdit="1"/>
          </p:cNvSpPr>
          <p:nvPr>
            <p:ph type="sldImg"/>
          </p:nvPr>
        </p:nvSpPr>
        <p:spPr>
          <a:ln/>
        </p:spPr>
      </p:sp>
      <p:sp>
        <p:nvSpPr>
          <p:cNvPr id="120835" name="Tijdelijke aanduiding voor notities 2"/>
          <p:cNvSpPr>
            <a:spLocks noGrp="1"/>
          </p:cNvSpPr>
          <p:nvPr>
            <p:ph type="body" idx="1"/>
          </p:nvPr>
        </p:nvSpPr>
        <p:spPr>
          <a:noFill/>
          <a:ln/>
        </p:spPr>
        <p:txBody>
          <a:bodyPr/>
          <a:lstStyle/>
          <a:p>
            <a:endParaRPr lang="nl-NL"/>
          </a:p>
        </p:txBody>
      </p:sp>
      <p:sp>
        <p:nvSpPr>
          <p:cNvPr id="120836" name="Tijdelijke aanduiding voor dianummer 3"/>
          <p:cNvSpPr>
            <a:spLocks noGrp="1"/>
          </p:cNvSpPr>
          <p:nvPr>
            <p:ph type="sldNum" sz="quarter" idx="5"/>
          </p:nvPr>
        </p:nvSpPr>
        <p:spPr>
          <a:noFill/>
        </p:spPr>
        <p:txBody>
          <a:bodyPr/>
          <a:lstStyle/>
          <a:p>
            <a:fld id="{1F798C99-56C6-4CEA-B08B-6069F423DA5C}" type="slidenum">
              <a:rPr lang="en-US" smtClean="0"/>
              <a:pPr/>
              <a:t>53</a:t>
            </a:fld>
            <a:endParaRPr lang="en-US"/>
          </a:p>
        </p:txBody>
      </p:sp>
    </p:spTree>
    <p:extLst>
      <p:ext uri="{BB962C8B-B14F-4D97-AF65-F5344CB8AC3E}">
        <p14:creationId xmlns:p14="http://schemas.microsoft.com/office/powerpoint/2010/main" val="9653904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jdelijke aanduiding voor dia-afbeelding 1"/>
          <p:cNvSpPr>
            <a:spLocks noGrp="1" noRot="1" noChangeAspect="1" noTextEdit="1"/>
          </p:cNvSpPr>
          <p:nvPr>
            <p:ph type="sldImg"/>
          </p:nvPr>
        </p:nvSpPr>
        <p:spPr>
          <a:ln/>
        </p:spPr>
      </p:sp>
      <p:sp>
        <p:nvSpPr>
          <p:cNvPr id="121859" name="Tijdelijke aanduiding voor notities 2"/>
          <p:cNvSpPr>
            <a:spLocks noGrp="1"/>
          </p:cNvSpPr>
          <p:nvPr>
            <p:ph type="body" idx="1"/>
          </p:nvPr>
        </p:nvSpPr>
        <p:spPr>
          <a:noFill/>
          <a:ln/>
        </p:spPr>
        <p:txBody>
          <a:bodyPr/>
          <a:lstStyle/>
          <a:p>
            <a:endParaRPr lang="nl-NL" dirty="0"/>
          </a:p>
        </p:txBody>
      </p:sp>
      <p:sp>
        <p:nvSpPr>
          <p:cNvPr id="121860" name="Tijdelijke aanduiding voor dianummer 3"/>
          <p:cNvSpPr>
            <a:spLocks noGrp="1"/>
          </p:cNvSpPr>
          <p:nvPr>
            <p:ph type="sldNum" sz="quarter" idx="5"/>
          </p:nvPr>
        </p:nvSpPr>
        <p:spPr>
          <a:noFill/>
        </p:spPr>
        <p:txBody>
          <a:bodyPr/>
          <a:lstStyle/>
          <a:p>
            <a:fld id="{B58F510C-8FC3-4DA0-AA8A-1B240F71C4FB}" type="slidenum">
              <a:rPr lang="en-US" smtClean="0"/>
              <a:pPr/>
              <a:t>54</a:t>
            </a:fld>
            <a:endParaRPr lang="en-US"/>
          </a:p>
        </p:txBody>
      </p:sp>
    </p:spTree>
    <p:extLst>
      <p:ext uri="{BB962C8B-B14F-4D97-AF65-F5344CB8AC3E}">
        <p14:creationId xmlns:p14="http://schemas.microsoft.com/office/powerpoint/2010/main" val="10785249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jdelijke aanduiding voor dia-afbeelding 1"/>
          <p:cNvSpPr>
            <a:spLocks noGrp="1" noRot="1" noChangeAspect="1" noTextEdit="1"/>
          </p:cNvSpPr>
          <p:nvPr>
            <p:ph type="sldImg"/>
          </p:nvPr>
        </p:nvSpPr>
        <p:spPr>
          <a:ln/>
        </p:spPr>
      </p:sp>
      <p:sp>
        <p:nvSpPr>
          <p:cNvPr id="121859" name="Tijdelijke aanduiding voor notities 2"/>
          <p:cNvSpPr>
            <a:spLocks noGrp="1"/>
          </p:cNvSpPr>
          <p:nvPr>
            <p:ph type="body" idx="1"/>
          </p:nvPr>
        </p:nvSpPr>
        <p:spPr>
          <a:noFill/>
          <a:ln/>
        </p:spPr>
        <p:txBody>
          <a:bodyPr/>
          <a:lstStyle/>
          <a:p>
            <a:r>
              <a:rPr lang="nl-NL"/>
              <a:t>Àdditionally if V is the set of nodes that have been processed, if u,v are in V and they are isomorphic (func(u) = func(v)) then their id(u) and id(v) will point to the same node (this node cannonically represents the function).</a:t>
            </a:r>
          </a:p>
        </p:txBody>
      </p:sp>
      <p:sp>
        <p:nvSpPr>
          <p:cNvPr id="121860" name="Tijdelijke aanduiding voor dianummer 3"/>
          <p:cNvSpPr>
            <a:spLocks noGrp="1"/>
          </p:cNvSpPr>
          <p:nvPr>
            <p:ph type="sldNum" sz="quarter" idx="5"/>
          </p:nvPr>
        </p:nvSpPr>
        <p:spPr>
          <a:noFill/>
        </p:spPr>
        <p:txBody>
          <a:bodyPr/>
          <a:lstStyle/>
          <a:p>
            <a:fld id="{B58F510C-8FC3-4DA0-AA8A-1B240F71C4FB}" type="slidenum">
              <a:rPr lang="en-US" smtClean="0"/>
              <a:pPr/>
              <a:t>55</a:t>
            </a:fld>
            <a:endParaRPr lang="en-US"/>
          </a:p>
        </p:txBody>
      </p:sp>
    </p:spTree>
    <p:extLst>
      <p:ext uri="{BB962C8B-B14F-4D97-AF65-F5344CB8AC3E}">
        <p14:creationId xmlns:p14="http://schemas.microsoft.com/office/powerpoint/2010/main" val="20067195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jdelijke aanduiding voor dia-afbeelding 1"/>
          <p:cNvSpPr>
            <a:spLocks noGrp="1" noRot="1" noChangeAspect="1" noTextEdit="1"/>
          </p:cNvSpPr>
          <p:nvPr>
            <p:ph type="sldImg"/>
          </p:nvPr>
        </p:nvSpPr>
        <p:spPr>
          <a:ln/>
        </p:spPr>
      </p:sp>
      <p:sp>
        <p:nvSpPr>
          <p:cNvPr id="122883" name="Tijdelijke aanduiding voor notities 2"/>
          <p:cNvSpPr>
            <a:spLocks noGrp="1"/>
          </p:cNvSpPr>
          <p:nvPr>
            <p:ph type="body" idx="1"/>
          </p:nvPr>
        </p:nvSpPr>
        <p:spPr>
          <a:noFill/>
          <a:ln/>
        </p:spPr>
        <p:txBody>
          <a:bodyPr/>
          <a:lstStyle/>
          <a:p>
            <a:r>
              <a:rPr lang="nl-NL"/>
              <a:t>Note that we have “index”  and we have “id” .</a:t>
            </a:r>
          </a:p>
        </p:txBody>
      </p:sp>
      <p:sp>
        <p:nvSpPr>
          <p:cNvPr id="122884" name="Tijdelijke aanduiding voor dianummer 3"/>
          <p:cNvSpPr>
            <a:spLocks noGrp="1"/>
          </p:cNvSpPr>
          <p:nvPr>
            <p:ph type="sldNum" sz="quarter" idx="5"/>
          </p:nvPr>
        </p:nvSpPr>
        <p:spPr>
          <a:noFill/>
        </p:spPr>
        <p:txBody>
          <a:bodyPr/>
          <a:lstStyle/>
          <a:p>
            <a:fld id="{48C35114-8A2F-4F77-BF85-61E696416171}" type="slidenum">
              <a:rPr lang="en-US" smtClean="0"/>
              <a:pPr/>
              <a:t>56</a:t>
            </a:fld>
            <a:endParaRPr lang="en-US"/>
          </a:p>
        </p:txBody>
      </p:sp>
    </p:spTree>
    <p:extLst>
      <p:ext uri="{BB962C8B-B14F-4D97-AF65-F5344CB8AC3E}">
        <p14:creationId xmlns:p14="http://schemas.microsoft.com/office/powerpoint/2010/main" val="7041956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jdelijke aanduiding voor dia-afbeelding 1"/>
          <p:cNvSpPr>
            <a:spLocks noGrp="1" noRot="1" noChangeAspect="1" noTextEdit="1"/>
          </p:cNvSpPr>
          <p:nvPr>
            <p:ph type="sldImg"/>
          </p:nvPr>
        </p:nvSpPr>
        <p:spPr>
          <a:ln/>
        </p:spPr>
      </p:sp>
      <p:sp>
        <p:nvSpPr>
          <p:cNvPr id="123907" name="Tijdelijke aanduiding voor notities 2"/>
          <p:cNvSpPr>
            <a:spLocks noGrp="1"/>
          </p:cNvSpPr>
          <p:nvPr>
            <p:ph type="body" idx="1"/>
          </p:nvPr>
        </p:nvSpPr>
        <p:spPr>
          <a:noFill/>
          <a:ln/>
        </p:spPr>
        <p:txBody>
          <a:bodyPr/>
          <a:lstStyle/>
          <a:p>
            <a:r>
              <a:rPr lang="nl-NL"/>
              <a:t>Basically this is the case when the low-kids of u and v represent the same subgraph. The same with the high-kids. Then we conclude that u and v represent the same graph, and thus assign them the same id.</a:t>
            </a:r>
          </a:p>
          <a:p>
            <a:endParaRPr lang="nl-NL"/>
          </a:p>
          <a:p>
            <a:r>
              <a:rPr lang="nl-NL"/>
              <a:t>Of course this is trivial if the low-kids are just the same kids (and similarly for high-kids); but note that they do not have to be literally the same in a still unreduced graph.</a:t>
            </a:r>
          </a:p>
        </p:txBody>
      </p:sp>
      <p:sp>
        <p:nvSpPr>
          <p:cNvPr id="123908" name="Tijdelijke aanduiding voor dianummer 3"/>
          <p:cNvSpPr>
            <a:spLocks noGrp="1"/>
          </p:cNvSpPr>
          <p:nvPr>
            <p:ph type="sldNum" sz="quarter" idx="5"/>
          </p:nvPr>
        </p:nvSpPr>
        <p:spPr>
          <a:noFill/>
        </p:spPr>
        <p:txBody>
          <a:bodyPr/>
          <a:lstStyle/>
          <a:p>
            <a:fld id="{B5C6B0DC-B8FD-408B-A1CD-380A83F58391}" type="slidenum">
              <a:rPr lang="en-US" smtClean="0"/>
              <a:pPr/>
              <a:t>57</a:t>
            </a:fld>
            <a:endParaRPr lang="en-US"/>
          </a:p>
        </p:txBody>
      </p:sp>
    </p:spTree>
    <p:extLst>
      <p:ext uri="{BB962C8B-B14F-4D97-AF65-F5344CB8AC3E}">
        <p14:creationId xmlns:p14="http://schemas.microsoft.com/office/powerpoint/2010/main" val="6341294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449B9525-27FD-4D45-AF55-27284BD52791}" type="slidenum">
              <a:rPr lang="en-US" smtClean="0"/>
              <a:pPr/>
              <a:t>59</a:t>
            </a:fld>
            <a:endParaRPr 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999372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763980D-EEBC-45C0-B5AF-C2A4618E4B1B}" type="slidenum">
              <a:rPr lang="en-US" smtClean="0"/>
              <a:pPr/>
              <a:t>5</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r>
              <a:rPr lang="nl-NL"/>
              <a:t>M would only have one computation tree if it only has 1x innitial states; else it can have multiple comp. trees. Of course, each computation tree can be inifitely deep.</a:t>
            </a:r>
          </a:p>
        </p:txBody>
      </p:sp>
    </p:spTree>
    <p:extLst>
      <p:ext uri="{BB962C8B-B14F-4D97-AF65-F5344CB8AC3E}">
        <p14:creationId xmlns:p14="http://schemas.microsoft.com/office/powerpoint/2010/main" val="10659482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9D25FBEA-EE07-4FD8-9B38-0D18DB90940D}" type="slidenum">
              <a:rPr lang="en-US" smtClean="0"/>
              <a:pPr/>
              <a:t>60</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8211830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C1E1907B-15AC-47E1-A5A0-8F865DB12CC6}" type="slidenum">
              <a:rPr lang="en-US" smtClean="0"/>
              <a:pPr/>
              <a:t>61</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8932863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1E8B320D-A6C4-42A1-9A4B-02F1DA17908F}" type="slidenum">
              <a:rPr lang="en-US" smtClean="0"/>
              <a:pPr/>
              <a:t>62</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r>
              <a:rPr lang="nl-NL"/>
              <a:t>NOTE</a:t>
            </a:r>
          </a:p>
          <a:p>
            <a:endParaRPr lang="nl-NL"/>
          </a:p>
          <a:p>
            <a:r>
              <a:rPr lang="nl-NL"/>
              <a:t>Well the formula happens to be the same as what you would get if you reconstruct it from the the left BDD (using the reconstruct as in the Definition in slide 49) :</a:t>
            </a:r>
          </a:p>
          <a:p>
            <a:endParaRPr lang="nl-NL"/>
          </a:p>
          <a:p>
            <a:r>
              <a:rPr lang="nl-NL"/>
              <a:t>    f(x)  =  x*f(z)  \/  ~x*f(y)    =    x*z  \/  ~x*~y*z</a:t>
            </a:r>
          </a:p>
        </p:txBody>
      </p:sp>
    </p:spTree>
    <p:extLst>
      <p:ext uri="{BB962C8B-B14F-4D97-AF65-F5344CB8AC3E}">
        <p14:creationId xmlns:p14="http://schemas.microsoft.com/office/powerpoint/2010/main" val="11992431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DE9E4A45-58E2-4047-9D88-8B5B5941152D}" type="slidenum">
              <a:rPr lang="en-US" smtClean="0"/>
              <a:pPr/>
              <a:t>63</a:t>
            </a:fld>
            <a:endParaRPr 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5458638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40E66DF4-254B-4A59-9678-642C2C72A15C}" type="slidenum">
              <a:rPr lang="en-US" smtClean="0"/>
              <a:pPr/>
              <a:t>64</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r>
              <a:rPr lang="nl-NL"/>
              <a:t>For any boolean function F we would have: F x = if x then F 1 else F 0, which is just the same as x . F(0) /\ ~x . F(1)</a:t>
            </a:r>
          </a:p>
        </p:txBody>
      </p:sp>
    </p:spTree>
    <p:extLst>
      <p:ext uri="{BB962C8B-B14F-4D97-AF65-F5344CB8AC3E}">
        <p14:creationId xmlns:p14="http://schemas.microsoft.com/office/powerpoint/2010/main" val="10768512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f1 = </a:t>
            </a:r>
            <a:r>
              <a:rPr lang="en-US" dirty="0" err="1"/>
              <a:t>xz</a:t>
            </a:r>
            <a:r>
              <a:rPr lang="en-US" dirty="0"/>
              <a:t> \/ ~</a:t>
            </a:r>
            <a:r>
              <a:rPr lang="en-US" dirty="0" err="1"/>
              <a:t>x~yz</a:t>
            </a:r>
            <a:r>
              <a:rPr lang="en-US" dirty="0"/>
              <a:t>    f2 = ~</a:t>
            </a:r>
            <a:r>
              <a:rPr lang="en-US" dirty="0" err="1"/>
              <a:t>yz</a:t>
            </a:r>
            <a:endParaRPr lang="en-US" dirty="0"/>
          </a:p>
          <a:p>
            <a:r>
              <a:rPr lang="en-US" dirty="0"/>
              <a:t>f1 and f2  = ~x(0z \/ ~0~yz   and  ~</a:t>
            </a:r>
            <a:r>
              <a:rPr lang="en-US" dirty="0" err="1"/>
              <a:t>yz</a:t>
            </a:r>
            <a:r>
              <a:rPr lang="en-US" dirty="0"/>
              <a:t>)  \/  x(1z \/ ~1~yz   and ~</a:t>
            </a:r>
            <a:r>
              <a:rPr lang="en-US" dirty="0" err="1"/>
              <a:t>yz</a:t>
            </a:r>
            <a:r>
              <a:rPr lang="en-US" dirty="0"/>
              <a:t>)</a:t>
            </a:r>
          </a:p>
        </p:txBody>
      </p:sp>
      <p:sp>
        <p:nvSpPr>
          <p:cNvPr id="4" name="Slide Number Placeholder 3"/>
          <p:cNvSpPr>
            <a:spLocks noGrp="1"/>
          </p:cNvSpPr>
          <p:nvPr>
            <p:ph type="sldNum" sz="quarter" idx="5"/>
          </p:nvPr>
        </p:nvSpPr>
        <p:spPr/>
        <p:txBody>
          <a:bodyPr/>
          <a:lstStyle/>
          <a:p>
            <a:pPr>
              <a:defRPr/>
            </a:pPr>
            <a:fld id="{2A987913-0F2C-424D-8BF1-193910EA9E3D}" type="slidenum">
              <a:rPr lang="en-US" smtClean="0"/>
              <a:pPr>
                <a:defRPr/>
              </a:pPr>
              <a:t>65</a:t>
            </a:fld>
            <a:endParaRPr lang="en-US"/>
          </a:p>
        </p:txBody>
      </p:sp>
    </p:spTree>
    <p:extLst>
      <p:ext uri="{BB962C8B-B14F-4D97-AF65-F5344CB8AC3E}">
        <p14:creationId xmlns:p14="http://schemas.microsoft.com/office/powerpoint/2010/main" val="10379356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f1 = </a:t>
            </a:r>
            <a:r>
              <a:rPr lang="en-US" dirty="0" err="1"/>
              <a:t>xz</a:t>
            </a:r>
            <a:r>
              <a:rPr lang="en-US" dirty="0"/>
              <a:t> \/ ~</a:t>
            </a:r>
            <a:r>
              <a:rPr lang="en-US" dirty="0" err="1"/>
              <a:t>x~yz</a:t>
            </a:r>
            <a:r>
              <a:rPr lang="en-US" dirty="0"/>
              <a:t>    f2 = ~</a:t>
            </a:r>
            <a:r>
              <a:rPr lang="en-US" dirty="0" err="1"/>
              <a:t>yz</a:t>
            </a:r>
            <a:endParaRPr lang="en-US" dirty="0"/>
          </a:p>
          <a:p>
            <a:r>
              <a:rPr lang="en-US" dirty="0"/>
              <a:t>f1 and f2  = ~x(0z \/ ~0~yz   and  ~</a:t>
            </a:r>
            <a:r>
              <a:rPr lang="en-US" dirty="0" err="1"/>
              <a:t>yz</a:t>
            </a:r>
            <a:r>
              <a:rPr lang="en-US" dirty="0"/>
              <a:t>)  \/  x(1z \/ ~1~yz   and ~</a:t>
            </a:r>
            <a:r>
              <a:rPr lang="en-US" dirty="0" err="1"/>
              <a:t>yz</a:t>
            </a:r>
            <a:r>
              <a:rPr lang="en-US" dirty="0"/>
              <a:t>)</a:t>
            </a:r>
          </a:p>
        </p:txBody>
      </p:sp>
      <p:sp>
        <p:nvSpPr>
          <p:cNvPr id="4" name="Slide Number Placeholder 3"/>
          <p:cNvSpPr>
            <a:spLocks noGrp="1"/>
          </p:cNvSpPr>
          <p:nvPr>
            <p:ph type="sldNum" sz="quarter" idx="5"/>
          </p:nvPr>
        </p:nvSpPr>
        <p:spPr/>
        <p:txBody>
          <a:bodyPr/>
          <a:lstStyle/>
          <a:p>
            <a:pPr>
              <a:defRPr/>
            </a:pPr>
            <a:fld id="{2A987913-0F2C-424D-8BF1-193910EA9E3D}" type="slidenum">
              <a:rPr lang="en-US" smtClean="0"/>
              <a:pPr>
                <a:defRPr/>
              </a:pPr>
              <a:t>66</a:t>
            </a:fld>
            <a:endParaRPr lang="en-US"/>
          </a:p>
        </p:txBody>
      </p:sp>
    </p:spTree>
    <p:extLst>
      <p:ext uri="{BB962C8B-B14F-4D97-AF65-F5344CB8AC3E}">
        <p14:creationId xmlns:p14="http://schemas.microsoft.com/office/powerpoint/2010/main" val="39595168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jdelijke aanduiding voor dia-afbeelding 1"/>
          <p:cNvSpPr>
            <a:spLocks noGrp="1" noRot="1" noChangeAspect="1" noTextEdit="1"/>
          </p:cNvSpPr>
          <p:nvPr>
            <p:ph type="sldImg"/>
          </p:nvPr>
        </p:nvSpPr>
        <p:spPr>
          <a:ln/>
        </p:spPr>
      </p:sp>
      <p:sp>
        <p:nvSpPr>
          <p:cNvPr id="132099" name="Tijdelijke aanduiding voor notities 2"/>
          <p:cNvSpPr>
            <a:spLocks noGrp="1"/>
          </p:cNvSpPr>
          <p:nvPr>
            <p:ph type="body" idx="1"/>
          </p:nvPr>
        </p:nvSpPr>
        <p:spPr>
          <a:noFill/>
          <a:ln/>
        </p:spPr>
        <p:txBody>
          <a:bodyPr/>
          <a:lstStyle/>
          <a:p>
            <a:endParaRPr lang="nl-NL"/>
          </a:p>
        </p:txBody>
      </p:sp>
      <p:sp>
        <p:nvSpPr>
          <p:cNvPr id="132100" name="Tijdelijke aanduiding voor dianummer 3"/>
          <p:cNvSpPr>
            <a:spLocks noGrp="1"/>
          </p:cNvSpPr>
          <p:nvPr>
            <p:ph type="sldNum" sz="quarter" idx="5"/>
          </p:nvPr>
        </p:nvSpPr>
        <p:spPr>
          <a:noFill/>
        </p:spPr>
        <p:txBody>
          <a:bodyPr/>
          <a:lstStyle/>
          <a:p>
            <a:fld id="{F436CEF2-B865-4C2E-B627-0EBF3942A056}" type="slidenum">
              <a:rPr lang="en-US" smtClean="0"/>
              <a:pPr/>
              <a:t>68</a:t>
            </a:fld>
            <a:endParaRPr lang="en-US"/>
          </a:p>
        </p:txBody>
      </p:sp>
    </p:spTree>
    <p:extLst>
      <p:ext uri="{BB962C8B-B14F-4D97-AF65-F5344CB8AC3E}">
        <p14:creationId xmlns:p14="http://schemas.microsoft.com/office/powerpoint/2010/main" val="17944839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8BC2E00F-0D81-4432-B8A5-E9B5FB7C8B38}" type="slidenum">
              <a:rPr lang="en-US" smtClean="0"/>
              <a:pPr/>
              <a:t>69</a:t>
            </a:fld>
            <a:endParaRPr 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6317789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7CA5DA06-C87D-4C04-8C13-99937095B0B5}" type="slidenum">
              <a:rPr lang="en-US" smtClean="0"/>
              <a:pPr/>
              <a:t>70</a:t>
            </a:fld>
            <a:endParaRPr 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r>
              <a:rPr lang="nl-NL"/>
              <a:t>Restrict is implemented with built-in reduction, which explains the O(N * log N).</a:t>
            </a:r>
          </a:p>
        </p:txBody>
      </p:sp>
    </p:spTree>
    <p:extLst>
      <p:ext uri="{BB962C8B-B14F-4D97-AF65-F5344CB8AC3E}">
        <p14:creationId xmlns:p14="http://schemas.microsoft.com/office/powerpoint/2010/main" val="1149426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2F22C241-B9AA-45EA-A735-D2176C57C7BF}" type="slidenum">
              <a:rPr lang="en-US" smtClean="0"/>
              <a:pPr/>
              <a:t>8</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084024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jdelijke aanduiding voor dia-afbeelding 1"/>
          <p:cNvSpPr>
            <a:spLocks noGrp="1" noRot="1" noChangeAspect="1" noTextEdit="1"/>
          </p:cNvSpPr>
          <p:nvPr>
            <p:ph type="sldImg"/>
          </p:nvPr>
        </p:nvSpPr>
        <p:spPr>
          <a:ln/>
        </p:spPr>
      </p:sp>
      <p:sp>
        <p:nvSpPr>
          <p:cNvPr id="84995" name="Tijdelijke aanduiding voor notities 2"/>
          <p:cNvSpPr>
            <a:spLocks noGrp="1"/>
          </p:cNvSpPr>
          <p:nvPr>
            <p:ph type="body" idx="1"/>
          </p:nvPr>
        </p:nvSpPr>
        <p:spPr>
          <a:noFill/>
          <a:ln/>
        </p:spPr>
        <p:txBody>
          <a:bodyPr/>
          <a:lstStyle/>
          <a:p>
            <a:endParaRPr lang="nl-NL"/>
          </a:p>
        </p:txBody>
      </p:sp>
      <p:sp>
        <p:nvSpPr>
          <p:cNvPr id="84996" name="Tijdelijke aanduiding voor dianummer 3"/>
          <p:cNvSpPr>
            <a:spLocks noGrp="1"/>
          </p:cNvSpPr>
          <p:nvPr>
            <p:ph type="sldNum" sz="quarter" idx="5"/>
          </p:nvPr>
        </p:nvSpPr>
        <p:spPr>
          <a:noFill/>
        </p:spPr>
        <p:txBody>
          <a:bodyPr/>
          <a:lstStyle/>
          <a:p>
            <a:fld id="{A5DA92FB-4AF2-4F52-B50C-B3430D6C2264}" type="slidenum">
              <a:rPr lang="en-US" smtClean="0"/>
              <a:pPr/>
              <a:t>9</a:t>
            </a:fld>
            <a:endParaRPr lang="en-US"/>
          </a:p>
        </p:txBody>
      </p:sp>
    </p:spTree>
    <p:extLst>
      <p:ext uri="{BB962C8B-B14F-4D97-AF65-F5344CB8AC3E}">
        <p14:creationId xmlns:p14="http://schemas.microsoft.com/office/powerpoint/2010/main" val="2091456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700C4BE5-7BFA-4D31-AA42-6E35158A566F}" type="slidenum">
              <a:rPr lang="en-US" smtClean="0"/>
              <a:pPr/>
              <a:t>10</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090489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6B7B1BF-A8C2-4C8A-9F48-0D13BCFA44D9}" type="slidenum">
              <a:rPr lang="en-US" smtClean="0"/>
              <a:pPr/>
              <a:t>11</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nl-NL"/>
          </a:p>
        </p:txBody>
      </p:sp>
    </p:spTree>
    <p:extLst>
      <p:ext uri="{BB962C8B-B14F-4D97-AF65-F5344CB8AC3E}">
        <p14:creationId xmlns:p14="http://schemas.microsoft.com/office/powerpoint/2010/main" val="1237751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Ref idx="1003">
        <a:schemeClr val="bg1"/>
      </p:bgRef>
    </p:bg>
    <p:spTree>
      <p:nvGrpSpPr>
        <p:cNvPr id="1" name=""/>
        <p:cNvGrpSpPr/>
        <p:nvPr/>
      </p:nvGrpSpPr>
      <p:grpSpPr>
        <a:xfrm>
          <a:off x="0" y="0"/>
          <a:ext cx="0" cy="0"/>
          <a:chOff x="0" y="0"/>
          <a:chExt cx="0" cy="0"/>
        </a:xfrm>
      </p:grpSpPr>
      <p:sp>
        <p:nvSpPr>
          <p:cNvPr id="4" name="Rechthoek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Afgeronde rechthoek 10"/>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hthoek 11"/>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hthoek 12"/>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hthoek 14"/>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Ondertitel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nl-NL"/>
              <a:t>Klik om het opmaakprofiel van de modelondertitel te bewerken</a:t>
            </a:r>
            <a:endParaRPr lang="en-US"/>
          </a:p>
        </p:txBody>
      </p:sp>
      <p:sp>
        <p:nvSpPr>
          <p:cNvPr id="8" name="Titel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nl-NL"/>
              <a:t>Klik om de stijl te bewerken</a:t>
            </a:r>
            <a:endParaRPr lang="en-US"/>
          </a:p>
        </p:txBody>
      </p:sp>
      <p:sp>
        <p:nvSpPr>
          <p:cNvPr id="11" name="Tijdelijke aanduiding voor datum 27"/>
          <p:cNvSpPr>
            <a:spLocks noGrp="1"/>
          </p:cNvSpPr>
          <p:nvPr>
            <p:ph type="dt" sz="half" idx="10"/>
          </p:nvPr>
        </p:nvSpPr>
        <p:spPr/>
        <p:txBody>
          <a:bodyPr/>
          <a:lstStyle>
            <a:lvl1pPr>
              <a:defRPr/>
            </a:lvl1pPr>
          </a:lstStyle>
          <a:p>
            <a:pPr>
              <a:defRPr/>
            </a:pPr>
            <a:r>
              <a:rPr lang="en-US"/>
              <a:t>8-11-2009</a:t>
            </a:r>
            <a:endParaRPr lang="nl-NL"/>
          </a:p>
        </p:txBody>
      </p:sp>
      <p:sp>
        <p:nvSpPr>
          <p:cNvPr id="12" name="Tijdelijke aanduiding voor voettekst 16"/>
          <p:cNvSpPr>
            <a:spLocks noGrp="1"/>
          </p:cNvSpPr>
          <p:nvPr>
            <p:ph type="ftr" sz="quarter" idx="11"/>
          </p:nvPr>
        </p:nvSpPr>
        <p:spPr/>
        <p:txBody>
          <a:bodyPr/>
          <a:lstStyle>
            <a:lvl1pPr>
              <a:defRPr/>
            </a:lvl1pPr>
          </a:lstStyle>
          <a:p>
            <a:pPr>
              <a:defRPr/>
            </a:pPr>
            <a:endParaRPr lang="nl-NL"/>
          </a:p>
        </p:txBody>
      </p:sp>
      <p:sp>
        <p:nvSpPr>
          <p:cNvPr id="13" name="Tijdelijke aanduiding voor dianummer 28"/>
          <p:cNvSpPr>
            <a:spLocks noGrp="1"/>
          </p:cNvSpPr>
          <p:nvPr>
            <p:ph type="sldNum" sz="quarter" idx="12"/>
          </p:nvPr>
        </p:nvSpPr>
        <p:spPr/>
        <p:txBody>
          <a:bodyPr/>
          <a:lstStyle>
            <a:lvl1pPr>
              <a:defRPr sz="1400">
                <a:solidFill>
                  <a:srgbClr val="FFFFFF"/>
                </a:solidFill>
              </a:defRPr>
            </a:lvl1pPr>
          </a:lstStyle>
          <a:p>
            <a:pPr>
              <a:defRPr/>
            </a:pPr>
            <a:fld id="{22EDF4D3-6773-40AE-86F4-FFECAC5A564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13"/>
          <p:cNvSpPr>
            <a:spLocks noGrp="1"/>
          </p:cNvSpPr>
          <p:nvPr>
            <p:ph type="dt" sz="half" idx="10"/>
          </p:nvPr>
        </p:nvSpPr>
        <p:spPr/>
        <p:txBody>
          <a:bodyPr/>
          <a:lstStyle>
            <a:lvl1pPr>
              <a:defRPr/>
            </a:lvl1pPr>
          </a:lstStyle>
          <a:p>
            <a:pPr>
              <a:defRPr/>
            </a:pPr>
            <a:r>
              <a:rPr lang="en-US"/>
              <a:t>8-11-2009</a:t>
            </a:r>
            <a:endParaRPr lang="nl-NL"/>
          </a:p>
        </p:txBody>
      </p:sp>
      <p:sp>
        <p:nvSpPr>
          <p:cNvPr id="5" name="Tijdelijke aanduiding voor voettekst 2"/>
          <p:cNvSpPr>
            <a:spLocks noGrp="1"/>
          </p:cNvSpPr>
          <p:nvPr>
            <p:ph type="ftr" sz="quarter" idx="11"/>
          </p:nvPr>
        </p:nvSpPr>
        <p:spPr/>
        <p:txBody>
          <a:bodyPr/>
          <a:lstStyle>
            <a:lvl1pPr>
              <a:defRPr/>
            </a:lvl1pPr>
          </a:lstStyle>
          <a:p>
            <a:pPr>
              <a:defRPr/>
            </a:pPr>
            <a:endParaRPr lang="nl-NL"/>
          </a:p>
        </p:txBody>
      </p:sp>
      <p:sp>
        <p:nvSpPr>
          <p:cNvPr id="6" name="Tijdelijke aanduiding voor dianummer 22"/>
          <p:cNvSpPr>
            <a:spLocks noGrp="1"/>
          </p:cNvSpPr>
          <p:nvPr>
            <p:ph type="sldNum" sz="quarter" idx="12"/>
          </p:nvPr>
        </p:nvSpPr>
        <p:spPr/>
        <p:txBody>
          <a:bodyPr/>
          <a:lstStyle>
            <a:lvl1pPr>
              <a:defRPr/>
            </a:lvl1pPr>
          </a:lstStyle>
          <a:p>
            <a:pPr>
              <a:defRPr/>
            </a:pPr>
            <a:fld id="{C48B5863-3B74-4ECA-AF39-1550A9B1F89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6629400" y="274641"/>
            <a:ext cx="2011680" cy="5851525"/>
          </a:xfrm>
        </p:spPr>
        <p:txBody>
          <a:bodyPr vert="eaVert"/>
          <a:lstStyle/>
          <a:p>
            <a:r>
              <a:rPr lang="nl-NL"/>
              <a:t>Klik om de stijl te bewerken</a:t>
            </a:r>
            <a:endParaRPr lang="en-US"/>
          </a:p>
        </p:txBody>
      </p:sp>
      <p:sp>
        <p:nvSpPr>
          <p:cNvPr id="3" name="Tijdelijke aanduiding voor verticale tekst 2"/>
          <p:cNvSpPr>
            <a:spLocks noGrp="1"/>
          </p:cNvSpPr>
          <p:nvPr>
            <p:ph type="body" orient="vert" idx="1"/>
          </p:nvPr>
        </p:nvSpPr>
        <p:spPr>
          <a:xfrm>
            <a:off x="914400" y="274640"/>
            <a:ext cx="55626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13"/>
          <p:cNvSpPr>
            <a:spLocks noGrp="1"/>
          </p:cNvSpPr>
          <p:nvPr>
            <p:ph type="dt" sz="half" idx="10"/>
          </p:nvPr>
        </p:nvSpPr>
        <p:spPr/>
        <p:txBody>
          <a:bodyPr/>
          <a:lstStyle>
            <a:lvl1pPr>
              <a:defRPr/>
            </a:lvl1pPr>
          </a:lstStyle>
          <a:p>
            <a:pPr>
              <a:defRPr/>
            </a:pPr>
            <a:r>
              <a:rPr lang="en-US"/>
              <a:t>8-11-2009</a:t>
            </a:r>
            <a:endParaRPr lang="nl-NL"/>
          </a:p>
        </p:txBody>
      </p:sp>
      <p:sp>
        <p:nvSpPr>
          <p:cNvPr id="5" name="Tijdelijke aanduiding voor voettekst 2"/>
          <p:cNvSpPr>
            <a:spLocks noGrp="1"/>
          </p:cNvSpPr>
          <p:nvPr>
            <p:ph type="ftr" sz="quarter" idx="11"/>
          </p:nvPr>
        </p:nvSpPr>
        <p:spPr/>
        <p:txBody>
          <a:bodyPr/>
          <a:lstStyle>
            <a:lvl1pPr>
              <a:defRPr/>
            </a:lvl1pPr>
          </a:lstStyle>
          <a:p>
            <a:pPr>
              <a:defRPr/>
            </a:pPr>
            <a:endParaRPr lang="nl-NL"/>
          </a:p>
        </p:txBody>
      </p:sp>
      <p:sp>
        <p:nvSpPr>
          <p:cNvPr id="6" name="Tijdelijke aanduiding voor dianummer 22"/>
          <p:cNvSpPr>
            <a:spLocks noGrp="1"/>
          </p:cNvSpPr>
          <p:nvPr>
            <p:ph type="sldNum" sz="quarter" idx="12"/>
          </p:nvPr>
        </p:nvSpPr>
        <p:spPr/>
        <p:txBody>
          <a:bodyPr/>
          <a:lstStyle>
            <a:lvl1pPr>
              <a:defRPr/>
            </a:lvl1pPr>
          </a:lstStyle>
          <a:p>
            <a:pPr>
              <a:defRPr/>
            </a:pPr>
            <a:fld id="{185FABF1-2479-4D05-819F-074DE7625BE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4" name="Rechthoek 9"/>
          <p:cNvSpPr/>
          <p:nvPr/>
        </p:nvSpPr>
        <p:spPr>
          <a:xfrm>
            <a:off x="0" y="1071563"/>
            <a:ext cx="571500" cy="3571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2" name="Titel 1"/>
          <p:cNvSpPr>
            <a:spLocks noGrp="1"/>
          </p:cNvSpPr>
          <p:nvPr>
            <p:ph type="title"/>
          </p:nvPr>
        </p:nvSpPr>
        <p:spPr>
          <a:xfrm>
            <a:off x="500034" y="274638"/>
            <a:ext cx="8358246" cy="796908"/>
          </a:xfrm>
        </p:spPr>
        <p:txBody>
          <a:bodyPr/>
          <a:lstStyle/>
          <a:p>
            <a:r>
              <a:rPr lang="nl-NL"/>
              <a:t>Klik om de stijl te bewerken</a:t>
            </a:r>
            <a:endParaRPr lang="en-US"/>
          </a:p>
        </p:txBody>
      </p:sp>
      <p:sp>
        <p:nvSpPr>
          <p:cNvPr id="8" name="Tijdelijke aanduiding voor inhoud 7"/>
          <p:cNvSpPr>
            <a:spLocks noGrp="1"/>
          </p:cNvSpPr>
          <p:nvPr>
            <p:ph sz="quarter" idx="1"/>
          </p:nvPr>
        </p:nvSpPr>
        <p:spPr>
          <a:xfrm>
            <a:off x="500034" y="1447800"/>
            <a:ext cx="8358246" cy="45720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3"/>
          <p:cNvSpPr>
            <a:spLocks noGrp="1"/>
          </p:cNvSpPr>
          <p:nvPr>
            <p:ph type="dt" sz="half" idx="10"/>
          </p:nvPr>
        </p:nvSpPr>
        <p:spPr/>
        <p:txBody>
          <a:bodyPr/>
          <a:lstStyle>
            <a:lvl1pPr>
              <a:defRPr/>
            </a:lvl1pPr>
          </a:lstStyle>
          <a:p>
            <a:pPr>
              <a:defRPr/>
            </a:pPr>
            <a:r>
              <a:rPr lang="en-US"/>
              <a:t>8-11-2009</a:t>
            </a:r>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pPr>
              <a:defRPr/>
            </a:pPr>
            <a:fld id="{FED021F5-617A-4386-B224-EDC4A8F1A93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Ref idx="1003">
        <a:schemeClr val="bg1"/>
      </p:bgRef>
    </p:bg>
    <p:spTree>
      <p:nvGrpSpPr>
        <p:cNvPr id="1" name=""/>
        <p:cNvGrpSpPr/>
        <p:nvPr/>
      </p:nvGrpSpPr>
      <p:grpSpPr>
        <a:xfrm>
          <a:off x="0" y="0"/>
          <a:ext cx="0" cy="0"/>
          <a:chOff x="0" y="0"/>
          <a:chExt cx="0" cy="0"/>
        </a:xfrm>
      </p:grpSpPr>
      <p:sp>
        <p:nvSpPr>
          <p:cNvPr id="4" name="Rechthoek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Afgeronde rechthoek 10"/>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hthoek 11"/>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hthoek 12"/>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hthoek 14"/>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el 1"/>
          <p:cNvSpPr>
            <a:spLocks noGrp="1"/>
          </p:cNvSpPr>
          <p:nvPr>
            <p:ph type="title"/>
          </p:nvPr>
        </p:nvSpPr>
        <p:spPr>
          <a:xfrm>
            <a:off x="722313" y="952500"/>
            <a:ext cx="7772400" cy="1362075"/>
          </a:xfrm>
        </p:spPr>
        <p:txBody>
          <a:bodyPr/>
          <a:lstStyle>
            <a:lvl1pPr algn="l">
              <a:buNone/>
              <a:defRPr sz="4000" b="0" cap="none"/>
            </a:lvl1pPr>
          </a:lstStyle>
          <a:p>
            <a:r>
              <a:rPr lang="nl-NL"/>
              <a:t>Klik om de stijl te bewerken</a:t>
            </a:r>
            <a:endParaRPr lang="en-US"/>
          </a:p>
        </p:txBody>
      </p:sp>
      <p:sp>
        <p:nvSpPr>
          <p:cNvPr id="3" name="Tijdelijke aanduiding voor tekst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nl-NL"/>
              <a:t>Klik om de modelstijlen te bewerken</a:t>
            </a:r>
          </a:p>
        </p:txBody>
      </p:sp>
      <p:sp>
        <p:nvSpPr>
          <p:cNvPr id="9" name="Tijdelijke aanduiding voor datum 3"/>
          <p:cNvSpPr>
            <a:spLocks noGrp="1"/>
          </p:cNvSpPr>
          <p:nvPr>
            <p:ph type="dt" sz="half" idx="10"/>
          </p:nvPr>
        </p:nvSpPr>
        <p:spPr/>
        <p:txBody>
          <a:bodyPr/>
          <a:lstStyle>
            <a:lvl1pPr>
              <a:defRPr/>
            </a:lvl1pPr>
          </a:lstStyle>
          <a:p>
            <a:pPr>
              <a:defRPr/>
            </a:pPr>
            <a:r>
              <a:rPr lang="en-US"/>
              <a:t>8-11-2009</a:t>
            </a:r>
            <a:endParaRPr lang="nl-NL"/>
          </a:p>
        </p:txBody>
      </p:sp>
      <p:sp>
        <p:nvSpPr>
          <p:cNvPr id="10" name="Tijdelijke aanduiding voor voettekst 4"/>
          <p:cNvSpPr>
            <a:spLocks noGrp="1"/>
          </p:cNvSpPr>
          <p:nvPr>
            <p:ph type="ftr" sz="quarter" idx="11"/>
          </p:nvPr>
        </p:nvSpPr>
        <p:spPr>
          <a:xfrm>
            <a:off x="800100" y="6172200"/>
            <a:ext cx="4000500" cy="457200"/>
          </a:xfrm>
        </p:spPr>
        <p:txBody>
          <a:bodyPr/>
          <a:lstStyle>
            <a:lvl1pPr>
              <a:defRPr/>
            </a:lvl1pPr>
          </a:lstStyle>
          <a:p>
            <a:pPr>
              <a:defRPr/>
            </a:pPr>
            <a:endParaRPr lang="nl-NL"/>
          </a:p>
        </p:txBody>
      </p:sp>
      <p:sp>
        <p:nvSpPr>
          <p:cNvPr id="11" name="Tijdelijke aanduiding voor dianummer 5"/>
          <p:cNvSpPr>
            <a:spLocks noGrp="1"/>
          </p:cNvSpPr>
          <p:nvPr>
            <p:ph type="sldNum" sz="quarter" idx="12"/>
          </p:nvPr>
        </p:nvSpPr>
        <p:spPr>
          <a:xfrm>
            <a:off x="146050" y="6208713"/>
            <a:ext cx="457200" cy="457200"/>
          </a:xfrm>
        </p:spPr>
        <p:txBody>
          <a:bodyPr/>
          <a:lstStyle>
            <a:lvl1pPr>
              <a:defRPr/>
            </a:lvl1pPr>
          </a:lstStyle>
          <a:p>
            <a:pPr>
              <a:defRPr/>
            </a:pPr>
            <a:fld id="{817BF423-235F-4FD8-90D3-4AC103975501}"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en-US"/>
          </a:p>
        </p:txBody>
      </p:sp>
      <p:sp>
        <p:nvSpPr>
          <p:cNvPr id="9" name="Tijdelijke aanduiding voor inhoud 8"/>
          <p:cNvSpPr>
            <a:spLocks noGrp="1"/>
          </p:cNvSpPr>
          <p:nvPr>
            <p:ph sz="quarter" idx="1"/>
          </p:nvPr>
        </p:nvSpPr>
        <p:spPr>
          <a:xfrm>
            <a:off x="914400" y="1447800"/>
            <a:ext cx="3749040" cy="45720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1" name="Tijdelijke aanduiding voor inhoud 10"/>
          <p:cNvSpPr>
            <a:spLocks noGrp="1"/>
          </p:cNvSpPr>
          <p:nvPr>
            <p:ph sz="quarter" idx="2"/>
          </p:nvPr>
        </p:nvSpPr>
        <p:spPr>
          <a:xfrm>
            <a:off x="4933950" y="1447800"/>
            <a:ext cx="3749040" cy="45720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13"/>
          <p:cNvSpPr>
            <a:spLocks noGrp="1"/>
          </p:cNvSpPr>
          <p:nvPr>
            <p:ph type="dt" sz="half" idx="10"/>
          </p:nvPr>
        </p:nvSpPr>
        <p:spPr/>
        <p:txBody>
          <a:bodyPr/>
          <a:lstStyle>
            <a:lvl1pPr>
              <a:defRPr/>
            </a:lvl1pPr>
          </a:lstStyle>
          <a:p>
            <a:pPr>
              <a:defRPr/>
            </a:pPr>
            <a:r>
              <a:rPr lang="en-US"/>
              <a:t>8-11-2009</a:t>
            </a:r>
            <a:endParaRPr lang="nl-NL"/>
          </a:p>
        </p:txBody>
      </p:sp>
      <p:sp>
        <p:nvSpPr>
          <p:cNvPr id="6" name="Tijdelijke aanduiding voor voettekst 2"/>
          <p:cNvSpPr>
            <a:spLocks noGrp="1"/>
          </p:cNvSpPr>
          <p:nvPr>
            <p:ph type="ftr" sz="quarter" idx="11"/>
          </p:nvPr>
        </p:nvSpPr>
        <p:spPr/>
        <p:txBody>
          <a:bodyPr/>
          <a:lstStyle>
            <a:lvl1pPr>
              <a:defRPr/>
            </a:lvl1pPr>
          </a:lstStyle>
          <a:p>
            <a:pPr>
              <a:defRPr/>
            </a:pPr>
            <a:endParaRPr lang="nl-NL"/>
          </a:p>
        </p:txBody>
      </p:sp>
      <p:sp>
        <p:nvSpPr>
          <p:cNvPr id="7" name="Tijdelijke aanduiding voor dianummer 22"/>
          <p:cNvSpPr>
            <a:spLocks noGrp="1"/>
          </p:cNvSpPr>
          <p:nvPr>
            <p:ph type="sldNum" sz="quarter" idx="12"/>
          </p:nvPr>
        </p:nvSpPr>
        <p:spPr/>
        <p:txBody>
          <a:bodyPr/>
          <a:lstStyle>
            <a:lvl1pPr>
              <a:defRPr/>
            </a:lvl1pPr>
          </a:lstStyle>
          <a:p>
            <a:pPr>
              <a:defRPr/>
            </a:pPr>
            <a:fld id="{2B6DB06B-448C-4468-BA6A-FBDA6590432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914400" y="273050"/>
            <a:ext cx="7772400" cy="1143000"/>
          </a:xfrm>
        </p:spPr>
        <p:txBody>
          <a:bodyPr/>
          <a:lstStyle>
            <a:lvl1pPr>
              <a:defRPr/>
            </a:lvl1pPr>
          </a:lstStyle>
          <a:p>
            <a:r>
              <a:rPr lang="nl-NL"/>
              <a:t>Klik om de stijl te bewerken</a:t>
            </a:r>
            <a:endParaRPr lang="en-US"/>
          </a:p>
        </p:txBody>
      </p:sp>
      <p:sp>
        <p:nvSpPr>
          <p:cNvPr id="3" name="Tijdelijke aanduiding voor tekst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nl-NL"/>
              <a:t>Klik om de modelstijlen te bewerken</a:t>
            </a:r>
          </a:p>
        </p:txBody>
      </p:sp>
      <p:sp>
        <p:nvSpPr>
          <p:cNvPr id="4" name="Tijdelijke aanduiding voor tekst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nl-NL"/>
              <a:t>Klik om de modelstijlen te bewerken</a:t>
            </a:r>
          </a:p>
        </p:txBody>
      </p:sp>
      <p:sp>
        <p:nvSpPr>
          <p:cNvPr id="11" name="Tijdelijke aanduiding voor inhoud 10"/>
          <p:cNvSpPr>
            <a:spLocks noGrp="1"/>
          </p:cNvSpPr>
          <p:nvPr>
            <p:ph sz="half" idx="2"/>
          </p:nvPr>
        </p:nvSpPr>
        <p:spPr>
          <a:xfrm>
            <a:off x="914400" y="2247900"/>
            <a:ext cx="3733800" cy="3886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3" name="Tijdelijke aanduiding voor inhoud 12"/>
          <p:cNvSpPr>
            <a:spLocks noGrp="1"/>
          </p:cNvSpPr>
          <p:nvPr>
            <p:ph sz="half" idx="4"/>
          </p:nvPr>
        </p:nvSpPr>
        <p:spPr>
          <a:xfrm>
            <a:off x="4953000" y="2247900"/>
            <a:ext cx="3733800" cy="3886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Tijdelijke aanduiding voor datum 13"/>
          <p:cNvSpPr>
            <a:spLocks noGrp="1"/>
          </p:cNvSpPr>
          <p:nvPr>
            <p:ph type="dt" sz="half" idx="10"/>
          </p:nvPr>
        </p:nvSpPr>
        <p:spPr/>
        <p:txBody>
          <a:bodyPr/>
          <a:lstStyle>
            <a:lvl1pPr>
              <a:defRPr/>
            </a:lvl1pPr>
          </a:lstStyle>
          <a:p>
            <a:pPr>
              <a:defRPr/>
            </a:pPr>
            <a:r>
              <a:rPr lang="en-US"/>
              <a:t>8-11-2009</a:t>
            </a:r>
            <a:endParaRPr lang="nl-NL"/>
          </a:p>
        </p:txBody>
      </p:sp>
      <p:sp>
        <p:nvSpPr>
          <p:cNvPr id="8" name="Tijdelijke aanduiding voor voettekst 2"/>
          <p:cNvSpPr>
            <a:spLocks noGrp="1"/>
          </p:cNvSpPr>
          <p:nvPr>
            <p:ph type="ftr" sz="quarter" idx="11"/>
          </p:nvPr>
        </p:nvSpPr>
        <p:spPr/>
        <p:txBody>
          <a:bodyPr/>
          <a:lstStyle>
            <a:lvl1pPr>
              <a:defRPr/>
            </a:lvl1pPr>
          </a:lstStyle>
          <a:p>
            <a:pPr>
              <a:defRPr/>
            </a:pPr>
            <a:endParaRPr lang="nl-NL"/>
          </a:p>
        </p:txBody>
      </p:sp>
      <p:sp>
        <p:nvSpPr>
          <p:cNvPr id="9" name="Tijdelijke aanduiding voor dianummer 22"/>
          <p:cNvSpPr>
            <a:spLocks noGrp="1"/>
          </p:cNvSpPr>
          <p:nvPr>
            <p:ph type="sldNum" sz="quarter" idx="12"/>
          </p:nvPr>
        </p:nvSpPr>
        <p:spPr/>
        <p:txBody>
          <a:bodyPr/>
          <a:lstStyle>
            <a:lvl1pPr>
              <a:defRPr/>
            </a:lvl1pPr>
          </a:lstStyle>
          <a:p>
            <a:pPr>
              <a:defRPr/>
            </a:pPr>
            <a:fld id="{8EB48FA4-6726-4A4F-9B9A-8AF0AC6E742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en-US"/>
          </a:p>
        </p:txBody>
      </p:sp>
      <p:sp>
        <p:nvSpPr>
          <p:cNvPr id="3" name="Tijdelijke aanduiding voor datum 13"/>
          <p:cNvSpPr>
            <a:spLocks noGrp="1"/>
          </p:cNvSpPr>
          <p:nvPr>
            <p:ph type="dt" sz="half" idx="10"/>
          </p:nvPr>
        </p:nvSpPr>
        <p:spPr/>
        <p:txBody>
          <a:bodyPr/>
          <a:lstStyle>
            <a:lvl1pPr>
              <a:defRPr/>
            </a:lvl1pPr>
          </a:lstStyle>
          <a:p>
            <a:pPr>
              <a:defRPr/>
            </a:pPr>
            <a:r>
              <a:rPr lang="en-US"/>
              <a:t>8-11-2009</a:t>
            </a:r>
            <a:endParaRPr lang="nl-NL"/>
          </a:p>
        </p:txBody>
      </p:sp>
      <p:sp>
        <p:nvSpPr>
          <p:cNvPr id="4" name="Tijdelijke aanduiding voor voettekst 2"/>
          <p:cNvSpPr>
            <a:spLocks noGrp="1"/>
          </p:cNvSpPr>
          <p:nvPr>
            <p:ph type="ftr" sz="quarter" idx="11"/>
          </p:nvPr>
        </p:nvSpPr>
        <p:spPr/>
        <p:txBody>
          <a:bodyPr/>
          <a:lstStyle>
            <a:lvl1pPr>
              <a:defRPr/>
            </a:lvl1pPr>
          </a:lstStyle>
          <a:p>
            <a:pPr>
              <a:defRPr/>
            </a:pPr>
            <a:endParaRPr lang="nl-NL"/>
          </a:p>
        </p:txBody>
      </p:sp>
      <p:sp>
        <p:nvSpPr>
          <p:cNvPr id="5" name="Tijdelijke aanduiding voor dianummer 22"/>
          <p:cNvSpPr>
            <a:spLocks noGrp="1"/>
          </p:cNvSpPr>
          <p:nvPr>
            <p:ph type="sldNum" sz="quarter" idx="12"/>
          </p:nvPr>
        </p:nvSpPr>
        <p:spPr/>
        <p:txBody>
          <a:bodyPr/>
          <a:lstStyle>
            <a:lvl1pPr>
              <a:defRPr/>
            </a:lvl1pPr>
          </a:lstStyle>
          <a:p>
            <a:pPr>
              <a:defRPr/>
            </a:pPr>
            <a:fld id="{E90B26D1-C0C0-422C-94F4-A11F546AC08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3"/>
          <p:cNvSpPr>
            <a:spLocks noGrp="1"/>
          </p:cNvSpPr>
          <p:nvPr>
            <p:ph type="dt" sz="half" idx="10"/>
          </p:nvPr>
        </p:nvSpPr>
        <p:spPr/>
        <p:txBody>
          <a:bodyPr/>
          <a:lstStyle>
            <a:lvl1pPr>
              <a:defRPr/>
            </a:lvl1pPr>
          </a:lstStyle>
          <a:p>
            <a:pPr>
              <a:defRPr/>
            </a:pPr>
            <a:r>
              <a:rPr lang="en-US"/>
              <a:t>8-11-2009</a:t>
            </a:r>
            <a:endParaRPr lang="nl-NL"/>
          </a:p>
        </p:txBody>
      </p:sp>
      <p:sp>
        <p:nvSpPr>
          <p:cNvPr id="3" name="Tijdelijke aanduiding voor voettekst 2"/>
          <p:cNvSpPr>
            <a:spLocks noGrp="1"/>
          </p:cNvSpPr>
          <p:nvPr>
            <p:ph type="ftr" sz="quarter" idx="11"/>
          </p:nvPr>
        </p:nvSpPr>
        <p:spPr/>
        <p:txBody>
          <a:bodyPr/>
          <a:lstStyle>
            <a:lvl1pPr>
              <a:defRPr/>
            </a:lvl1pPr>
          </a:lstStyle>
          <a:p>
            <a:pPr>
              <a:defRPr/>
            </a:pPr>
            <a:endParaRPr lang="nl-NL"/>
          </a:p>
        </p:txBody>
      </p:sp>
      <p:sp>
        <p:nvSpPr>
          <p:cNvPr id="4" name="Tijdelijke aanduiding voor dianummer 22"/>
          <p:cNvSpPr>
            <a:spLocks noGrp="1"/>
          </p:cNvSpPr>
          <p:nvPr>
            <p:ph type="sldNum" sz="quarter" idx="12"/>
          </p:nvPr>
        </p:nvSpPr>
        <p:spPr/>
        <p:txBody>
          <a:bodyPr/>
          <a:lstStyle>
            <a:lvl1pPr>
              <a:defRPr/>
            </a:lvl1pPr>
          </a:lstStyle>
          <a:p>
            <a:pPr>
              <a:defRPr/>
            </a:pPr>
            <a:fld id="{43B6A5C9-CD61-469B-9012-32298A16DD9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Rechthoek 9"/>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Afgeronde rechthoek 10"/>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el 1"/>
          <p:cNvSpPr>
            <a:spLocks noGrp="1"/>
          </p:cNvSpPr>
          <p:nvPr>
            <p:ph type="title"/>
          </p:nvPr>
        </p:nvSpPr>
        <p:spPr>
          <a:xfrm>
            <a:off x="914400" y="273050"/>
            <a:ext cx="7772400" cy="1143000"/>
          </a:xfrm>
        </p:spPr>
        <p:txBody>
          <a:bodyPr/>
          <a:lstStyle>
            <a:lvl1pPr algn="l">
              <a:buNone/>
              <a:defRPr sz="4000" b="0"/>
            </a:lvl1pPr>
          </a:lstStyle>
          <a:p>
            <a:r>
              <a:rPr lang="nl-NL"/>
              <a:t>Klik om de stijl te bewerken</a:t>
            </a:r>
            <a:endParaRPr lang="en-US"/>
          </a:p>
        </p:txBody>
      </p:sp>
      <p:sp>
        <p:nvSpPr>
          <p:cNvPr id="3" name="Tijdelijke aanduiding voor tekst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nl-NL"/>
              <a:t>Klik om de modelstijlen te bewerken</a:t>
            </a:r>
          </a:p>
        </p:txBody>
      </p:sp>
      <p:sp>
        <p:nvSpPr>
          <p:cNvPr id="11" name="Tijdelijke aanduiding voor inhoud 10"/>
          <p:cNvSpPr>
            <a:spLocks noGrp="1"/>
          </p:cNvSpPr>
          <p:nvPr>
            <p:ph sz="quarter" idx="1"/>
          </p:nvPr>
        </p:nvSpPr>
        <p:spPr>
          <a:xfrm>
            <a:off x="2971800" y="1600200"/>
            <a:ext cx="5715000" cy="4495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Tijdelijke aanduiding voor datum 4"/>
          <p:cNvSpPr>
            <a:spLocks noGrp="1"/>
          </p:cNvSpPr>
          <p:nvPr>
            <p:ph type="dt" sz="half" idx="10"/>
          </p:nvPr>
        </p:nvSpPr>
        <p:spPr/>
        <p:txBody>
          <a:bodyPr/>
          <a:lstStyle>
            <a:lvl1pPr>
              <a:defRPr/>
            </a:lvl1pPr>
          </a:lstStyle>
          <a:p>
            <a:pPr>
              <a:defRPr/>
            </a:pPr>
            <a:r>
              <a:rPr lang="en-US"/>
              <a:t>8-11-2009</a:t>
            </a:r>
            <a:endParaRPr lang="nl-NL"/>
          </a:p>
        </p:txBody>
      </p:sp>
      <p:sp>
        <p:nvSpPr>
          <p:cNvPr id="8" name="Tijdelijke aanduiding voor voettekst 5"/>
          <p:cNvSpPr>
            <a:spLocks noGrp="1"/>
          </p:cNvSpPr>
          <p:nvPr>
            <p:ph type="ftr" sz="quarter" idx="11"/>
          </p:nvPr>
        </p:nvSpPr>
        <p:spPr/>
        <p:txBody>
          <a:bodyPr/>
          <a:lstStyle>
            <a:lvl1pPr>
              <a:defRPr/>
            </a:lvl1pPr>
          </a:lstStyle>
          <a:p>
            <a:pPr>
              <a:defRPr/>
            </a:pPr>
            <a:endParaRPr lang="nl-NL"/>
          </a:p>
        </p:txBody>
      </p:sp>
      <p:sp>
        <p:nvSpPr>
          <p:cNvPr id="9" name="Tijdelijke aanduiding voor dianummer 6"/>
          <p:cNvSpPr>
            <a:spLocks noGrp="1"/>
          </p:cNvSpPr>
          <p:nvPr>
            <p:ph type="sldNum" sz="quarter" idx="12"/>
          </p:nvPr>
        </p:nvSpPr>
        <p:spPr/>
        <p:txBody>
          <a:bodyPr/>
          <a:lstStyle>
            <a:lvl1pPr>
              <a:defRPr/>
            </a:lvl1pPr>
          </a:lstStyle>
          <a:p>
            <a:pPr>
              <a:defRPr/>
            </a:pPr>
            <a:fld id="{BDEC0175-1A49-4F94-A376-C10786AFA45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Rechthoek 9"/>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hthoek 10"/>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hthoek 11"/>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el 1"/>
          <p:cNvSpPr>
            <a:spLocks noGrp="1"/>
          </p:cNvSpPr>
          <p:nvPr>
            <p:ph type="title"/>
          </p:nvPr>
        </p:nvSpPr>
        <p:spPr>
          <a:xfrm>
            <a:off x="914400" y="4900550"/>
            <a:ext cx="7315200" cy="522288"/>
          </a:xfrm>
        </p:spPr>
        <p:txBody>
          <a:bodyPr anchor="ctr">
            <a:noAutofit/>
          </a:bodyPr>
          <a:lstStyle>
            <a:lvl1pPr algn="l">
              <a:buNone/>
              <a:defRPr sz="2800" b="0"/>
            </a:lvl1pPr>
          </a:lstStyle>
          <a:p>
            <a:r>
              <a:rPr lang="nl-NL"/>
              <a:t>Klik om de stijl te bewerken</a:t>
            </a:r>
            <a:endParaRPr lang="en-US"/>
          </a:p>
        </p:txBody>
      </p:sp>
      <p:sp>
        <p:nvSpPr>
          <p:cNvPr id="4" name="Tijdelijke aanduiding voor tekst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nl-NL"/>
              <a:t>Klik om de modelstijlen te bewerken</a:t>
            </a:r>
          </a:p>
        </p:txBody>
      </p:sp>
      <p:sp>
        <p:nvSpPr>
          <p:cNvPr id="3" name="Tijdelijke aanduiding voor afbeelding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nl-NL" noProof="0"/>
              <a:t>Klik op het pictogram als u een afbeelding wilt toevoegen</a:t>
            </a:r>
            <a:endParaRPr lang="en-US" noProof="0" dirty="0"/>
          </a:p>
        </p:txBody>
      </p:sp>
      <p:sp>
        <p:nvSpPr>
          <p:cNvPr id="8" name="Tijdelijke aanduiding voor datum 4"/>
          <p:cNvSpPr>
            <a:spLocks noGrp="1"/>
          </p:cNvSpPr>
          <p:nvPr>
            <p:ph type="dt" sz="half" idx="10"/>
          </p:nvPr>
        </p:nvSpPr>
        <p:spPr/>
        <p:txBody>
          <a:bodyPr/>
          <a:lstStyle>
            <a:lvl1pPr>
              <a:defRPr/>
            </a:lvl1pPr>
          </a:lstStyle>
          <a:p>
            <a:pPr>
              <a:defRPr/>
            </a:pPr>
            <a:r>
              <a:rPr lang="en-US"/>
              <a:t>8-11-2009</a:t>
            </a:r>
            <a:endParaRPr lang="nl-NL"/>
          </a:p>
        </p:txBody>
      </p:sp>
      <p:sp>
        <p:nvSpPr>
          <p:cNvPr id="9" name="Tijdelijke aanduiding voor voettekst 5"/>
          <p:cNvSpPr>
            <a:spLocks noGrp="1"/>
          </p:cNvSpPr>
          <p:nvPr>
            <p:ph type="ftr" sz="quarter" idx="11"/>
          </p:nvPr>
        </p:nvSpPr>
        <p:spPr>
          <a:xfrm>
            <a:off x="914400" y="6172200"/>
            <a:ext cx="3886200" cy="457200"/>
          </a:xfrm>
        </p:spPr>
        <p:txBody>
          <a:bodyPr/>
          <a:lstStyle>
            <a:lvl1pPr>
              <a:defRPr/>
            </a:lvl1pPr>
          </a:lstStyle>
          <a:p>
            <a:pPr>
              <a:defRPr/>
            </a:pPr>
            <a:endParaRPr lang="nl-NL"/>
          </a:p>
        </p:txBody>
      </p:sp>
      <p:sp>
        <p:nvSpPr>
          <p:cNvPr id="10" name="Tijdelijke aanduiding voor dianummer 6"/>
          <p:cNvSpPr>
            <a:spLocks noGrp="1"/>
          </p:cNvSpPr>
          <p:nvPr>
            <p:ph type="sldNum" sz="quarter" idx="12"/>
          </p:nvPr>
        </p:nvSpPr>
        <p:spPr>
          <a:xfrm>
            <a:off x="146050" y="6208713"/>
            <a:ext cx="457200" cy="457200"/>
          </a:xfrm>
        </p:spPr>
        <p:txBody>
          <a:bodyPr/>
          <a:lstStyle>
            <a:lvl1pPr>
              <a:defRPr/>
            </a:lvl1pPr>
          </a:lstStyle>
          <a:p>
            <a:pPr>
              <a:defRPr/>
            </a:pPr>
            <a:fld id="{5A74FA54-49ED-4316-A703-B6A53634F93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Afgeronde rechthoek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jdelijke aanduiding voor titel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nl-NL"/>
              <a:t>Klik om de stijl te bewerken</a:t>
            </a:r>
            <a:endParaRPr lang="en-US"/>
          </a:p>
        </p:txBody>
      </p:sp>
      <p:sp>
        <p:nvSpPr>
          <p:cNvPr id="1029" name="Tijdelijke aanduiding voor tekst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4" name="Tijdelijke aanduiding voor datum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pPr>
              <a:defRPr/>
            </a:pPr>
            <a:r>
              <a:rPr lang="en-US"/>
              <a:t>8-11-2009</a:t>
            </a:r>
            <a:endParaRPr lang="nl-NL"/>
          </a:p>
        </p:txBody>
      </p:sp>
      <p:sp>
        <p:nvSpPr>
          <p:cNvPr id="3" name="Tijdelijke aanduiding voor voettekst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pPr>
              <a:defRPr/>
            </a:pPr>
            <a:endParaRPr lang="nl-NL"/>
          </a:p>
        </p:txBody>
      </p:sp>
      <p:sp>
        <p:nvSpPr>
          <p:cNvPr id="23" name="Tijdelijke aanduiding voor dianumm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B7B3BD64-C00E-46CB-8631-BB77724B763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99" r:id="rId1"/>
    <p:sldLayoutId id="2147484300" r:id="rId2"/>
    <p:sldLayoutId id="2147484301" r:id="rId3"/>
    <p:sldLayoutId id="2147484293" r:id="rId4"/>
    <p:sldLayoutId id="2147484294" r:id="rId5"/>
    <p:sldLayoutId id="2147484295" r:id="rId6"/>
    <p:sldLayoutId id="2147484296" r:id="rId7"/>
    <p:sldLayoutId id="2147484302" r:id="rId8"/>
    <p:sldLayoutId id="2147484303" r:id="rId9"/>
    <p:sldLayoutId id="2147484297" r:id="rId10"/>
    <p:sldLayoutId id="2147484298"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eaLnBrk="1" fontAlgn="base" hangingPunct="1">
        <a:spcBef>
          <a:spcPct val="0"/>
        </a:spcBef>
        <a:spcAft>
          <a:spcPct val="0"/>
        </a:spcAft>
        <a:defRPr sz="4000">
          <a:solidFill>
            <a:schemeClr val="tx2"/>
          </a:solidFill>
          <a:latin typeface="Arial" charset="0"/>
        </a:defRPr>
      </a:lvl6pPr>
      <a:lvl7pPr marL="914400" algn="l" rtl="0" eaLnBrk="1" fontAlgn="base" hangingPunct="1">
        <a:spcBef>
          <a:spcPct val="0"/>
        </a:spcBef>
        <a:spcAft>
          <a:spcPct val="0"/>
        </a:spcAft>
        <a:defRPr sz="4000">
          <a:solidFill>
            <a:schemeClr val="tx2"/>
          </a:solidFill>
          <a:latin typeface="Arial" charset="0"/>
        </a:defRPr>
      </a:lvl7pPr>
      <a:lvl8pPr marL="1371600" algn="l" rtl="0" eaLnBrk="1" fontAlgn="base" hangingPunct="1">
        <a:spcBef>
          <a:spcPct val="0"/>
        </a:spcBef>
        <a:spcAft>
          <a:spcPct val="0"/>
        </a:spcAft>
        <a:defRPr sz="4000">
          <a:solidFill>
            <a:schemeClr val="tx2"/>
          </a:solidFill>
          <a:latin typeface="Arial" charset="0"/>
        </a:defRPr>
      </a:lvl8pPr>
      <a:lvl9pPr marL="1828800" algn="l" rtl="0" eaLnBrk="1" fontAlgn="base" hangingPunct="1">
        <a:spcBef>
          <a:spcPct val="0"/>
        </a:spcBef>
        <a:spcAft>
          <a:spcPct val="0"/>
        </a:spcAft>
        <a:defRPr sz="4000">
          <a:solidFill>
            <a:schemeClr val="tx2"/>
          </a:solidFill>
          <a:latin typeface="Arial" charset="0"/>
        </a:defRPr>
      </a:lvl9pPr>
    </p:titleStyle>
    <p:bodyStyle>
      <a:lvl1pPr marL="273050" indent="-273050" algn="l" rtl="0" eaLnBrk="0" fontAlgn="base" hangingPunct="0">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C0E5AF"/>
        </a:buClr>
        <a:buSzPct val="8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FEB80A"/>
        </a:buClr>
        <a:buSzPct val="80000"/>
        <a:buFont typeface="Wingdings 2"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FEB80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wishnu@cs.uu.n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comments" Target="../comments/comment4.xml"/><Relationship Id="rId5" Type="http://schemas.openxmlformats.org/officeDocument/2006/relationships/image" Target="../media/image6.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8.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28.png"/><Relationship Id="rId21" Type="http://schemas.openxmlformats.org/officeDocument/2006/relationships/image" Target="../media/image19.png"/><Relationship Id="rId34" Type="http://schemas.openxmlformats.org/officeDocument/2006/relationships/customXml" Target="../ink/ink16.xml"/><Relationship Id="rId7" Type="http://schemas.openxmlformats.org/officeDocument/2006/relationships/image" Target="../media/image12.png"/><Relationship Id="rId12" Type="http://schemas.openxmlformats.org/officeDocument/2006/relationships/customXml" Target="../ink/ink5.xml"/><Relationship Id="rId17" Type="http://schemas.openxmlformats.org/officeDocument/2006/relationships/image" Target="../media/image17.png"/><Relationship Id="rId25" Type="http://schemas.openxmlformats.org/officeDocument/2006/relationships/image" Target="../media/image21.png"/><Relationship Id="rId33" Type="http://schemas.openxmlformats.org/officeDocument/2006/relationships/image" Target="../media/image25.png"/><Relationship Id="rId38" Type="http://schemas.openxmlformats.org/officeDocument/2006/relationships/customXml" Target="../ink/ink18.xml"/><Relationship Id="rId2" Type="http://schemas.openxmlformats.org/officeDocument/2006/relationships/image" Target="../media/image9.png"/><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14.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7.png"/><Relationship Id="rId5" Type="http://schemas.openxmlformats.org/officeDocument/2006/relationships/image" Target="../media/image11.png"/><Relationship Id="rId15" Type="http://schemas.openxmlformats.org/officeDocument/2006/relationships/image" Target="../media/image16.png"/><Relationship Id="rId23" Type="http://schemas.openxmlformats.org/officeDocument/2006/relationships/image" Target="../media/image20.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18.png"/><Relationship Id="rId31" Type="http://schemas.openxmlformats.org/officeDocument/2006/relationships/image" Target="../media/image24.png"/><Relationship Id="rId4" Type="http://schemas.openxmlformats.org/officeDocument/2006/relationships/customXml" Target="../ink/ink1.xml"/><Relationship Id="rId9" Type="http://schemas.openxmlformats.org/officeDocument/2006/relationships/image" Target="../media/image13.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2.png"/><Relationship Id="rId30" Type="http://schemas.openxmlformats.org/officeDocument/2006/relationships/customXml" Target="../ink/ink14.xml"/><Relationship Id="rId35" Type="http://schemas.openxmlformats.org/officeDocument/2006/relationships/image" Target="../media/image26.png"/><Relationship Id="rId8" Type="http://schemas.openxmlformats.org/officeDocument/2006/relationships/customXml" Target="../ink/ink3.xml"/><Relationship Id="rId3" Type="http://schemas.openxmlformats.org/officeDocument/2006/relationships/image" Target="../media/image10.png"/></Relationships>
</file>

<file path=ppt/slides/_rels/slide7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customXml" Target="../ink/ink19.xml"/><Relationship Id="rId7" Type="http://schemas.openxmlformats.org/officeDocument/2006/relationships/customXml" Target="../ink/ink21.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customXml" Target="../ink/ink20.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4"/>
          <p:cNvSpPr>
            <a:spLocks noGrp="1"/>
          </p:cNvSpPr>
          <p:nvPr>
            <p:ph type="ctrTitle"/>
          </p:nvPr>
        </p:nvSpPr>
        <p:spPr>
          <a:xfrm>
            <a:off x="457200" y="1506538"/>
            <a:ext cx="8229600" cy="1470025"/>
          </a:xfrm>
        </p:spPr>
        <p:txBody>
          <a:bodyPr/>
          <a:lstStyle/>
          <a:p>
            <a:pPr eaLnBrk="1" hangingPunct="1"/>
            <a:r>
              <a:t>CTL Model Checking</a:t>
            </a:r>
          </a:p>
        </p:txBody>
      </p:sp>
      <p:sp>
        <p:nvSpPr>
          <p:cNvPr id="7171" name="Rectangle 3"/>
          <p:cNvSpPr>
            <a:spLocks noGrp="1" noChangeArrowheads="1"/>
          </p:cNvSpPr>
          <p:nvPr>
            <p:ph type="subTitle" idx="1"/>
          </p:nvPr>
        </p:nvSpPr>
        <p:spPr>
          <a:xfrm>
            <a:off x="750888" y="3917950"/>
            <a:ext cx="6400800" cy="2139950"/>
          </a:xfrm>
        </p:spPr>
        <p:txBody>
          <a:bodyPr/>
          <a:lstStyle/>
          <a:p>
            <a:pPr algn="l" eaLnBrk="1" hangingPunct="1">
              <a:lnSpc>
                <a:spcPct val="80000"/>
              </a:lnSpc>
            </a:pPr>
            <a:r>
              <a:rPr lang="en-US" sz="2400"/>
              <a:t>Wishnu Prasetya	</a:t>
            </a:r>
            <a:r>
              <a:rPr lang="en-US" sz="1800"/>
              <a:t>	</a:t>
            </a:r>
          </a:p>
          <a:p>
            <a:pPr algn="l" eaLnBrk="1" hangingPunct="1">
              <a:lnSpc>
                <a:spcPct val="80000"/>
              </a:lnSpc>
            </a:pPr>
            <a:endParaRPr lang="en-US" sz="1800">
              <a:hlinkClick r:id="rId3"/>
            </a:endParaRPr>
          </a:p>
          <a:p>
            <a:pPr algn="l" eaLnBrk="1" hangingPunct="1">
              <a:lnSpc>
                <a:spcPct val="80000"/>
              </a:lnSpc>
            </a:pPr>
            <a:endParaRPr lang="en-US" sz="1800">
              <a:hlinkClick r:id="rId3"/>
            </a:endParaRPr>
          </a:p>
          <a:p>
            <a:pPr algn="l" eaLnBrk="1" hangingPunct="1">
              <a:lnSpc>
                <a:spcPct val="80000"/>
              </a:lnSpc>
            </a:pPr>
            <a:endParaRPr lang="en-US" sz="1800">
              <a:hlinkClick r:id="rId3"/>
            </a:endParaRPr>
          </a:p>
          <a:p>
            <a:pPr algn="l" eaLnBrk="1" hangingPunct="1">
              <a:lnSpc>
                <a:spcPct val="80000"/>
              </a:lnSpc>
            </a:pPr>
            <a:r>
              <a:rPr lang="en-US" sz="1600">
                <a:hlinkClick r:id="rId3"/>
              </a:rPr>
              <a:t>wishnu@cs.uu.nl</a:t>
            </a:r>
            <a:endParaRPr lang="en-US" sz="1600"/>
          </a:p>
          <a:p>
            <a:pPr algn="l" eaLnBrk="1" hangingPunct="1">
              <a:lnSpc>
                <a:spcPct val="80000"/>
              </a:lnSpc>
            </a:pPr>
            <a:r>
              <a:rPr lang="en-US" sz="1600">
                <a:solidFill>
                  <a:schemeClr val="accent2"/>
                </a:solidFill>
              </a:rPr>
              <a:t>www.cs.uu.nl/docs/vakken/pv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00063" y="274638"/>
            <a:ext cx="8358187" cy="796925"/>
          </a:xfrm>
        </p:spPr>
        <p:txBody>
          <a:bodyPr/>
          <a:lstStyle/>
          <a:p>
            <a:pPr eaLnBrk="1" hangingPunct="1"/>
            <a:r>
              <a:rPr lang="en-US">
                <a:cs typeface="Arial" charset="0"/>
              </a:rPr>
              <a:t>Semantic of “X”</a:t>
            </a:r>
          </a:p>
        </p:txBody>
      </p:sp>
      <p:sp>
        <p:nvSpPr>
          <p:cNvPr id="17411" name="Rectangle 3"/>
          <p:cNvSpPr>
            <a:spLocks noGrp="1" noChangeArrowheads="1"/>
          </p:cNvSpPr>
          <p:nvPr>
            <p:ph sz="quarter" idx="1"/>
          </p:nvPr>
        </p:nvSpPr>
        <p:spPr>
          <a:xfrm>
            <a:off x="522288" y="1447800"/>
            <a:ext cx="8335962" cy="4572000"/>
          </a:xfrm>
        </p:spPr>
        <p:txBody>
          <a:bodyPr/>
          <a:lstStyle/>
          <a:p>
            <a:pPr eaLnBrk="1" hangingPunct="1"/>
            <a:endParaRPr lang="en-US" sz="2400" dirty="0">
              <a:cs typeface="Arial" charset="0"/>
              <a:sym typeface="Symbol" pitchFamily="18" charset="2"/>
            </a:endParaRPr>
          </a:p>
          <a:p>
            <a:pPr eaLnBrk="1" hangingPunct="1"/>
            <a:r>
              <a:rPr lang="en-US" sz="2400" b="1" i="1" dirty="0" err="1">
                <a:solidFill>
                  <a:srgbClr val="FF0000"/>
                </a:solidFill>
                <a:cs typeface="Arial" charset="0"/>
                <a:sym typeface="Symbol" pitchFamily="18" charset="2"/>
              </a:rPr>
              <a:t>M,t</a:t>
            </a:r>
            <a:r>
              <a:rPr lang="en-US" sz="2400" b="1" dirty="0">
                <a:solidFill>
                  <a:srgbClr val="FF0000"/>
                </a:solidFill>
                <a:cs typeface="Arial" charset="0"/>
                <a:sym typeface="Symbol" pitchFamily="18" charset="2"/>
              </a:rPr>
              <a:t> </a:t>
            </a:r>
            <a:r>
              <a:rPr lang="nl-NL" sz="2400" dirty="0">
                <a:solidFill>
                  <a:srgbClr val="FF0000"/>
                </a:solidFill>
                <a:cs typeface="Arial" charset="0"/>
                <a:sym typeface="Wingdings" pitchFamily="2" charset="2"/>
              </a:rPr>
              <a:t>⊨</a:t>
            </a:r>
            <a:r>
              <a:rPr lang="en-US" sz="2400" b="1" dirty="0">
                <a:solidFill>
                  <a:srgbClr val="FF0000"/>
                </a:solidFill>
                <a:cs typeface="Arial" charset="0"/>
                <a:sym typeface="Symbol" pitchFamily="18" charset="2"/>
              </a:rPr>
              <a:t>  EX</a:t>
            </a:r>
            <a:r>
              <a:rPr lang="en-US" sz="2400" dirty="0">
                <a:solidFill>
                  <a:srgbClr val="FF0000"/>
                </a:solidFill>
                <a:cs typeface="Arial" charset="0"/>
                <a:sym typeface="Symbol" pitchFamily="18" charset="2"/>
              </a:rPr>
              <a:t>   </a:t>
            </a:r>
            <a:r>
              <a:rPr lang="en-US" sz="2400" dirty="0">
                <a:cs typeface="Arial" charset="0"/>
                <a:sym typeface="Symbol" pitchFamily="18" charset="2"/>
              </a:rPr>
              <a:t>=    ( </a:t>
            </a:r>
            <a:r>
              <a:rPr lang="en-US" sz="2400" i="1" dirty="0">
                <a:cs typeface="Arial" charset="0"/>
                <a:sym typeface="Symbol" pitchFamily="18" charset="2"/>
              </a:rPr>
              <a:t>v</a:t>
            </a:r>
            <a:r>
              <a:rPr lang="en-US" sz="2400" dirty="0">
                <a:cs typeface="Arial" charset="0"/>
                <a:sym typeface="Symbol" pitchFamily="18" charset="2"/>
              </a:rPr>
              <a:t> R(</a:t>
            </a:r>
            <a:r>
              <a:rPr lang="en-US" sz="2400" b="1" dirty="0">
                <a:cs typeface="Arial" charset="0"/>
                <a:sym typeface="Symbol" pitchFamily="18" charset="2"/>
              </a:rPr>
              <a:t>root</a:t>
            </a:r>
            <a:r>
              <a:rPr lang="en-US" sz="2400" dirty="0">
                <a:cs typeface="Arial" charset="0"/>
                <a:sym typeface="Symbol" pitchFamily="18" charset="2"/>
              </a:rPr>
              <a:t>(</a:t>
            </a:r>
            <a:r>
              <a:rPr lang="en-US" sz="2400" i="1" dirty="0">
                <a:cs typeface="Arial" charset="0"/>
                <a:sym typeface="Symbol" pitchFamily="18" charset="2"/>
              </a:rPr>
              <a:t>t</a:t>
            </a:r>
            <a:r>
              <a:rPr lang="en-US" sz="2400" dirty="0">
                <a:cs typeface="Arial" charset="0"/>
                <a:sym typeface="Symbol" pitchFamily="18" charset="2"/>
              </a:rPr>
              <a:t>)) ::    </a:t>
            </a:r>
            <a:r>
              <a:rPr lang="en-US" sz="2400" dirty="0" err="1">
                <a:cs typeface="Arial" charset="0"/>
                <a:sym typeface="Symbol" pitchFamily="18" charset="2"/>
              </a:rPr>
              <a:t>M,</a:t>
            </a:r>
            <a:r>
              <a:rPr lang="en-US" sz="2400" b="1" dirty="0" err="1">
                <a:cs typeface="Arial" charset="0"/>
                <a:sym typeface="Symbol" pitchFamily="18" charset="2"/>
              </a:rPr>
              <a:t>tree</a:t>
            </a:r>
            <a:r>
              <a:rPr lang="en-US" sz="2400" dirty="0">
                <a:cs typeface="Arial" charset="0"/>
                <a:sym typeface="Symbol" pitchFamily="18" charset="2"/>
              </a:rPr>
              <a:t>(</a:t>
            </a:r>
            <a:r>
              <a:rPr lang="en-US" sz="2400" i="1" dirty="0">
                <a:cs typeface="Arial" charset="0"/>
                <a:sym typeface="Symbol" pitchFamily="18" charset="2"/>
              </a:rPr>
              <a:t>v</a:t>
            </a:r>
            <a:r>
              <a:rPr lang="en-US" sz="2400" dirty="0">
                <a:cs typeface="Arial" charset="0"/>
                <a:sym typeface="Symbol" pitchFamily="18" charset="2"/>
              </a:rPr>
              <a:t>) </a:t>
            </a:r>
            <a:r>
              <a:rPr lang="nl-NL" sz="2400" dirty="0">
                <a:cs typeface="Arial" charset="0"/>
                <a:sym typeface="Wingdings" pitchFamily="2" charset="2"/>
              </a:rPr>
              <a:t>⊨</a:t>
            </a:r>
            <a:r>
              <a:rPr lang="en-US" sz="2400" dirty="0">
                <a:cs typeface="Arial" charset="0"/>
                <a:sym typeface="Symbol" pitchFamily="18" charset="2"/>
              </a:rPr>
              <a:t>  ) </a:t>
            </a:r>
          </a:p>
          <a:p>
            <a:pPr eaLnBrk="1" hangingPunct="1"/>
            <a:endParaRPr lang="en-US" sz="2400" dirty="0">
              <a:cs typeface="Arial" charset="0"/>
              <a:sym typeface="Symbol" pitchFamily="18" charset="2"/>
            </a:endParaRPr>
          </a:p>
          <a:p>
            <a:pPr eaLnBrk="1" hangingPunct="1"/>
            <a:r>
              <a:rPr lang="en-US" sz="2400" b="1" i="1" dirty="0" err="1">
                <a:solidFill>
                  <a:srgbClr val="FF0000"/>
                </a:solidFill>
                <a:cs typeface="Arial" charset="0"/>
                <a:sym typeface="Symbol" pitchFamily="18" charset="2"/>
              </a:rPr>
              <a:t>M,t</a:t>
            </a:r>
            <a:r>
              <a:rPr lang="en-US" sz="2400" b="1" dirty="0">
                <a:solidFill>
                  <a:srgbClr val="FF0000"/>
                </a:solidFill>
                <a:cs typeface="Arial" charset="0"/>
                <a:sym typeface="Symbol" pitchFamily="18" charset="2"/>
              </a:rPr>
              <a:t> </a:t>
            </a:r>
            <a:r>
              <a:rPr lang="nl-NL" sz="2400" dirty="0">
                <a:solidFill>
                  <a:srgbClr val="FF0000"/>
                </a:solidFill>
                <a:cs typeface="Arial" charset="0"/>
                <a:sym typeface="Wingdings" pitchFamily="2" charset="2"/>
              </a:rPr>
              <a:t>⊨</a:t>
            </a:r>
            <a:r>
              <a:rPr lang="en-US" sz="2400" b="1" dirty="0">
                <a:solidFill>
                  <a:srgbClr val="FF0000"/>
                </a:solidFill>
                <a:cs typeface="Arial" charset="0"/>
                <a:sym typeface="Symbol" pitchFamily="18" charset="2"/>
              </a:rPr>
              <a:t>  AX</a:t>
            </a:r>
            <a:r>
              <a:rPr lang="en-US" sz="2400" dirty="0">
                <a:solidFill>
                  <a:srgbClr val="FF0000"/>
                </a:solidFill>
                <a:cs typeface="Arial" charset="0"/>
                <a:sym typeface="Symbol" pitchFamily="18" charset="2"/>
              </a:rPr>
              <a:t>   </a:t>
            </a:r>
            <a:r>
              <a:rPr lang="en-US" sz="2400" dirty="0">
                <a:cs typeface="Arial" charset="0"/>
                <a:sym typeface="Symbol" pitchFamily="18" charset="2"/>
              </a:rPr>
              <a:t>=    ( </a:t>
            </a:r>
            <a:r>
              <a:rPr lang="en-US" sz="2400" i="1" dirty="0">
                <a:cs typeface="Arial" charset="0"/>
                <a:sym typeface="Symbol" pitchFamily="18" charset="2"/>
              </a:rPr>
              <a:t>v</a:t>
            </a:r>
            <a:r>
              <a:rPr lang="en-US" sz="2400" dirty="0">
                <a:cs typeface="Arial" charset="0"/>
                <a:sym typeface="Symbol" pitchFamily="18" charset="2"/>
              </a:rPr>
              <a:t> R(</a:t>
            </a:r>
            <a:r>
              <a:rPr lang="en-US" sz="2400" b="1" dirty="0">
                <a:cs typeface="Arial" charset="0"/>
                <a:sym typeface="Symbol" pitchFamily="18" charset="2"/>
              </a:rPr>
              <a:t>root</a:t>
            </a:r>
            <a:r>
              <a:rPr lang="en-US" sz="2400" dirty="0">
                <a:cs typeface="Arial" charset="0"/>
                <a:sym typeface="Symbol" pitchFamily="18" charset="2"/>
              </a:rPr>
              <a:t>(</a:t>
            </a:r>
            <a:r>
              <a:rPr lang="en-US" sz="2400" i="1" dirty="0">
                <a:cs typeface="Arial" charset="0"/>
                <a:sym typeface="Symbol" pitchFamily="18" charset="2"/>
              </a:rPr>
              <a:t>t</a:t>
            </a:r>
            <a:r>
              <a:rPr lang="en-US" sz="2400" dirty="0">
                <a:cs typeface="Arial" charset="0"/>
                <a:sym typeface="Symbol" pitchFamily="18" charset="2"/>
              </a:rPr>
              <a:t>)) ::    </a:t>
            </a:r>
            <a:r>
              <a:rPr lang="en-US" sz="2400" dirty="0" err="1">
                <a:cs typeface="Arial" charset="0"/>
                <a:sym typeface="Symbol" pitchFamily="18" charset="2"/>
              </a:rPr>
              <a:t>M,</a:t>
            </a:r>
            <a:r>
              <a:rPr lang="en-US" sz="2400" b="1" dirty="0" err="1">
                <a:cs typeface="Arial" charset="0"/>
                <a:sym typeface="Symbol" pitchFamily="18" charset="2"/>
              </a:rPr>
              <a:t>tree</a:t>
            </a:r>
            <a:r>
              <a:rPr lang="en-US" sz="2400" dirty="0">
                <a:cs typeface="Arial" charset="0"/>
                <a:sym typeface="Symbol" pitchFamily="18" charset="2"/>
              </a:rPr>
              <a:t>(</a:t>
            </a:r>
            <a:r>
              <a:rPr lang="en-US" sz="2400" i="1" dirty="0">
                <a:cs typeface="Arial" charset="0"/>
                <a:sym typeface="Symbol" pitchFamily="18" charset="2"/>
              </a:rPr>
              <a:t>v</a:t>
            </a:r>
            <a:r>
              <a:rPr lang="en-US" sz="2400" dirty="0">
                <a:cs typeface="Arial" charset="0"/>
                <a:sym typeface="Symbol" pitchFamily="18" charset="2"/>
              </a:rPr>
              <a:t>) </a:t>
            </a:r>
            <a:r>
              <a:rPr lang="nl-NL" sz="2400" dirty="0">
                <a:cs typeface="Arial" charset="0"/>
                <a:sym typeface="Wingdings" pitchFamily="2" charset="2"/>
              </a:rPr>
              <a:t>⊨</a:t>
            </a:r>
            <a:r>
              <a:rPr lang="en-US" sz="2400" dirty="0">
                <a:cs typeface="Arial" charset="0"/>
                <a:sym typeface="Symbol" pitchFamily="18" charset="2"/>
              </a:rPr>
              <a:t>  )</a:t>
            </a:r>
          </a:p>
          <a:p>
            <a:pPr eaLnBrk="1" hangingPunct="1"/>
            <a:endParaRPr lang="en-US" sz="2400" dirty="0">
              <a:cs typeface="Arial" charset="0"/>
              <a:sym typeface="Symbol" pitchFamily="18" charset="2"/>
            </a:endParaRPr>
          </a:p>
          <a:p>
            <a:pPr eaLnBrk="1" hangingPunct="1"/>
            <a:endParaRPr lang="en-US" sz="2400" dirty="0">
              <a:cs typeface="Arial" charset="0"/>
              <a:sym typeface="Symbol" pitchFamily="18" charset="2"/>
            </a:endParaRPr>
          </a:p>
          <a:p>
            <a:pPr eaLnBrk="1" hangingPunct="1"/>
            <a:endParaRPr lang="en-US" sz="2400" dirty="0">
              <a:cs typeface="Arial" charset="0"/>
              <a:sym typeface="Symbol" pitchFamily="18" charset="2"/>
            </a:endParaRPr>
          </a:p>
        </p:txBody>
      </p:sp>
      <p:sp>
        <p:nvSpPr>
          <p:cNvPr id="5" name="Tijdelijke aanduiding voor dianummer 4"/>
          <p:cNvSpPr>
            <a:spLocks noGrp="1"/>
          </p:cNvSpPr>
          <p:nvPr>
            <p:ph type="sldNum" sz="quarter" idx="12"/>
          </p:nvPr>
        </p:nvSpPr>
        <p:spPr/>
        <p:txBody>
          <a:bodyPr/>
          <a:lstStyle/>
          <a:p>
            <a:pPr>
              <a:defRPr/>
            </a:pPr>
            <a:fld id="{AF9D0C72-A33F-43CE-8646-6ECB30DF00C8}" type="slidenum">
              <a:rPr lang="en-US"/>
              <a:pPr>
                <a:defRPr/>
              </a:pPr>
              <a:t>10</a:t>
            </a:fld>
            <a:endParaRPr lang="en-US"/>
          </a:p>
        </p:txBody>
      </p:sp>
      <p:sp>
        <p:nvSpPr>
          <p:cNvPr id="17413" name="Tekstvak 5"/>
          <p:cNvSpPr txBox="1">
            <a:spLocks noChangeArrowheads="1"/>
          </p:cNvSpPr>
          <p:nvPr/>
        </p:nvSpPr>
        <p:spPr bwMode="auto">
          <a:xfrm>
            <a:off x="511175" y="4029075"/>
            <a:ext cx="8431213" cy="1077218"/>
          </a:xfrm>
          <a:prstGeom prst="rect">
            <a:avLst/>
          </a:prstGeom>
          <a:noFill/>
          <a:ln w="9525">
            <a:noFill/>
            <a:miter lim="800000"/>
            <a:headEnd/>
            <a:tailEnd/>
          </a:ln>
        </p:spPr>
        <p:txBody>
          <a:bodyPr>
            <a:spAutoFit/>
          </a:bodyPr>
          <a:lstStyle/>
          <a:p>
            <a:r>
              <a:rPr lang="en-US" sz="1600" dirty="0"/>
              <a:t>This definition of the A-quantifier is a bit problematic if you have a terminal state t (state with no successor),  because then you get  t </a:t>
            </a:r>
            <a:r>
              <a:rPr lang="nl-NL" sz="1600" dirty="0">
                <a:cs typeface="Arial" charset="0"/>
                <a:sym typeface="Wingdings" pitchFamily="2" charset="2"/>
              </a:rPr>
              <a:t>⊨</a:t>
            </a:r>
            <a:r>
              <a:rPr lang="en-US" sz="1600" dirty="0"/>
              <a:t> AX </a:t>
            </a:r>
            <a:r>
              <a:rPr lang="en-US" sz="1600" dirty="0">
                <a:sym typeface="Symbol" pitchFamily="18" charset="2"/>
              </a:rPr>
              <a:t>  for free, for any  (the above -quantification would quantify over an empty domain). This can be patched; but we’ll just assume that your M contains no terminal state (all executions are infinite).</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00063" y="274638"/>
            <a:ext cx="8358187" cy="796925"/>
          </a:xfrm>
        </p:spPr>
        <p:txBody>
          <a:bodyPr/>
          <a:lstStyle/>
          <a:p>
            <a:pPr eaLnBrk="1" hangingPunct="1"/>
            <a:r>
              <a:rPr lang="en-US">
                <a:cs typeface="Arial" charset="0"/>
              </a:rPr>
              <a:t>Semantic of “U”</a:t>
            </a:r>
          </a:p>
        </p:txBody>
      </p:sp>
      <p:sp>
        <p:nvSpPr>
          <p:cNvPr id="18435" name="Rectangle 3"/>
          <p:cNvSpPr>
            <a:spLocks noGrp="1" noChangeArrowheads="1"/>
          </p:cNvSpPr>
          <p:nvPr>
            <p:ph sz="quarter" idx="1"/>
          </p:nvPr>
        </p:nvSpPr>
        <p:spPr>
          <a:xfrm>
            <a:off x="500063" y="1447800"/>
            <a:ext cx="8358187" cy="4572000"/>
          </a:xfrm>
        </p:spPr>
        <p:txBody>
          <a:bodyPr/>
          <a:lstStyle/>
          <a:p>
            <a:pPr eaLnBrk="1" hangingPunct="1"/>
            <a:r>
              <a:rPr lang="en-US" b="1" dirty="0">
                <a:solidFill>
                  <a:schemeClr val="accent2"/>
                </a:solidFill>
                <a:cs typeface="Arial" charset="0"/>
                <a:sym typeface="Symbol" pitchFamily="18" charset="2"/>
              </a:rPr>
              <a:t> </a:t>
            </a:r>
            <a:r>
              <a:rPr lang="en-US" b="1" i="1" dirty="0">
                <a:solidFill>
                  <a:schemeClr val="accent2"/>
                </a:solidFill>
                <a:cs typeface="Arial" charset="0"/>
                <a:sym typeface="Symbol" pitchFamily="18" charset="2"/>
              </a:rPr>
              <a:t> </a:t>
            </a:r>
            <a:r>
              <a:rPr lang="en-US" b="1" i="1" dirty="0" err="1">
                <a:solidFill>
                  <a:srgbClr val="FF0000"/>
                </a:solidFill>
                <a:cs typeface="Arial" charset="0"/>
                <a:sym typeface="Symbol" pitchFamily="18" charset="2"/>
              </a:rPr>
              <a:t>M,t</a:t>
            </a:r>
            <a:r>
              <a:rPr lang="en-US" b="1" i="1" dirty="0">
                <a:solidFill>
                  <a:srgbClr val="FF0000"/>
                </a:solidFill>
                <a:cs typeface="Arial" charset="0"/>
                <a:sym typeface="Symbol" pitchFamily="18" charset="2"/>
              </a:rPr>
              <a:t> </a:t>
            </a:r>
            <a:r>
              <a:rPr lang="nl-NL" sz="2800" dirty="0">
                <a:solidFill>
                  <a:srgbClr val="FF0000"/>
                </a:solidFill>
                <a:cs typeface="Arial" charset="0"/>
                <a:sym typeface="Wingdings" pitchFamily="2" charset="2"/>
              </a:rPr>
              <a:t>⊨</a:t>
            </a:r>
            <a:r>
              <a:rPr lang="en-US" b="1" dirty="0">
                <a:solidFill>
                  <a:srgbClr val="FF0000"/>
                </a:solidFill>
                <a:cs typeface="Arial" charset="0"/>
                <a:sym typeface="Symbol" pitchFamily="18" charset="2"/>
              </a:rPr>
              <a:t>  E[  U  ] </a:t>
            </a:r>
            <a:r>
              <a:rPr lang="en-US" dirty="0">
                <a:cs typeface="Arial" charset="0"/>
                <a:sym typeface="Symbol" pitchFamily="18" charset="2"/>
              </a:rPr>
              <a:t>   =    </a:t>
            </a:r>
            <a:br>
              <a:rPr lang="en-US" dirty="0">
                <a:cs typeface="Arial" charset="0"/>
                <a:sym typeface="Symbol" pitchFamily="18" charset="2"/>
              </a:rPr>
            </a:br>
            <a:br>
              <a:rPr lang="en-US" dirty="0">
                <a:cs typeface="Arial" charset="0"/>
                <a:sym typeface="Symbol" pitchFamily="18" charset="2"/>
              </a:rPr>
            </a:br>
            <a:r>
              <a:rPr lang="en-US" dirty="0">
                <a:cs typeface="Arial" charset="0"/>
                <a:sym typeface="Symbol" pitchFamily="18" charset="2"/>
              </a:rPr>
              <a:t>There is a path  in M, starting in </a:t>
            </a:r>
            <a:r>
              <a:rPr lang="en-US" b="1" dirty="0">
                <a:cs typeface="Arial" charset="0"/>
                <a:sym typeface="Symbol" pitchFamily="18" charset="2"/>
              </a:rPr>
              <a:t>root</a:t>
            </a:r>
            <a:r>
              <a:rPr lang="en-US" dirty="0">
                <a:cs typeface="Arial" charset="0"/>
                <a:sym typeface="Symbol" pitchFamily="18" charset="2"/>
              </a:rPr>
              <a:t>(</a:t>
            </a:r>
            <a:r>
              <a:rPr lang="en-US" i="1" dirty="0">
                <a:cs typeface="Arial" charset="0"/>
                <a:sym typeface="Symbol" pitchFamily="18" charset="2"/>
              </a:rPr>
              <a:t>t</a:t>
            </a:r>
            <a:r>
              <a:rPr lang="en-US" dirty="0">
                <a:cs typeface="Arial" charset="0"/>
                <a:sym typeface="Symbol" pitchFamily="18" charset="2"/>
              </a:rPr>
              <a:t>) such that:</a:t>
            </a:r>
            <a:br>
              <a:rPr lang="en-US" dirty="0">
                <a:cs typeface="Arial" charset="0"/>
                <a:sym typeface="Symbol" pitchFamily="18" charset="2"/>
              </a:rPr>
            </a:br>
            <a:endParaRPr lang="en-US" dirty="0">
              <a:cs typeface="Arial" charset="0"/>
              <a:sym typeface="Symbol" pitchFamily="18" charset="2"/>
            </a:endParaRPr>
          </a:p>
          <a:p>
            <a:pPr lvl="1" eaLnBrk="1" hangingPunct="1"/>
            <a:r>
              <a:rPr lang="en-US" dirty="0">
                <a:cs typeface="Arial" charset="0"/>
                <a:sym typeface="Symbol" pitchFamily="18" charset="2"/>
              </a:rPr>
              <a:t>For some </a:t>
            </a:r>
            <a:r>
              <a:rPr lang="en-US" i="1" dirty="0">
                <a:cs typeface="Arial" charset="0"/>
                <a:sym typeface="Symbol" pitchFamily="18" charset="2"/>
              </a:rPr>
              <a:t>i</a:t>
            </a:r>
            <a:r>
              <a:rPr lang="en-US" dirty="0">
                <a:cs typeface="Arial" charset="0"/>
                <a:sym typeface="Symbol" pitchFamily="18" charset="2"/>
              </a:rPr>
              <a:t>0,  </a:t>
            </a:r>
            <a:r>
              <a:rPr lang="en-US" i="1" dirty="0" err="1">
                <a:cs typeface="Arial" charset="0"/>
                <a:sym typeface="Symbol" pitchFamily="18" charset="2"/>
              </a:rPr>
              <a:t>M</a:t>
            </a:r>
            <a:r>
              <a:rPr lang="en-US" dirty="0" err="1">
                <a:cs typeface="Arial" charset="0"/>
                <a:sym typeface="Symbol" pitchFamily="18" charset="2"/>
              </a:rPr>
              <a:t>,</a:t>
            </a:r>
            <a:r>
              <a:rPr lang="en-US" b="1" dirty="0" err="1">
                <a:cs typeface="Arial" charset="0"/>
                <a:sym typeface="Symbol" pitchFamily="18" charset="2"/>
              </a:rPr>
              <a:t>tree</a:t>
            </a:r>
            <a:r>
              <a:rPr lang="en-US" dirty="0">
                <a:cs typeface="Arial" charset="0"/>
                <a:sym typeface="Symbol" pitchFamily="18" charset="2"/>
              </a:rPr>
              <a:t>(</a:t>
            </a:r>
            <a:r>
              <a:rPr lang="en-US" baseline="-25000" dirty="0" err="1">
                <a:cs typeface="Arial" charset="0"/>
                <a:sym typeface="Symbol" pitchFamily="18" charset="2"/>
              </a:rPr>
              <a:t>i</a:t>
            </a:r>
            <a:r>
              <a:rPr lang="en-US" dirty="0">
                <a:cs typeface="Arial" charset="0"/>
                <a:sym typeface="Symbol" pitchFamily="18" charset="2"/>
              </a:rPr>
              <a:t>) </a:t>
            </a:r>
            <a:r>
              <a:rPr lang="nl-NL" dirty="0">
                <a:cs typeface="Arial" charset="0"/>
                <a:sym typeface="Wingdings" pitchFamily="2" charset="2"/>
              </a:rPr>
              <a:t>⊨</a:t>
            </a:r>
            <a:r>
              <a:rPr lang="en-US" dirty="0">
                <a:cs typeface="Arial" charset="0"/>
                <a:sym typeface="Symbol" pitchFamily="18" charset="2"/>
              </a:rPr>
              <a:t> </a:t>
            </a:r>
            <a:br>
              <a:rPr lang="en-US" dirty="0">
                <a:cs typeface="Arial" charset="0"/>
                <a:sym typeface="Symbol" pitchFamily="18" charset="2"/>
              </a:rPr>
            </a:br>
            <a:endParaRPr lang="en-US" dirty="0">
              <a:cs typeface="Arial" charset="0"/>
              <a:sym typeface="Symbol" pitchFamily="18" charset="2"/>
            </a:endParaRPr>
          </a:p>
          <a:p>
            <a:pPr lvl="1" eaLnBrk="1" hangingPunct="1"/>
            <a:r>
              <a:rPr lang="en-US" dirty="0">
                <a:cs typeface="Arial" charset="0"/>
                <a:sym typeface="Symbol" pitchFamily="18" charset="2"/>
              </a:rPr>
              <a:t>For all previous </a:t>
            </a:r>
            <a:r>
              <a:rPr lang="en-US" i="1" dirty="0">
                <a:cs typeface="Arial" charset="0"/>
                <a:sym typeface="Symbol" pitchFamily="18" charset="2"/>
              </a:rPr>
              <a:t>j</a:t>
            </a:r>
            <a:r>
              <a:rPr lang="en-US" dirty="0">
                <a:cs typeface="Arial" charset="0"/>
                <a:sym typeface="Symbol" pitchFamily="18" charset="2"/>
              </a:rPr>
              <a:t>, 0</a:t>
            </a:r>
            <a:r>
              <a:rPr lang="en-US" i="1" dirty="0">
                <a:cs typeface="Arial" charset="0"/>
                <a:sym typeface="Symbol" pitchFamily="18" charset="2"/>
              </a:rPr>
              <a:t>j</a:t>
            </a:r>
            <a:r>
              <a:rPr lang="en-US" dirty="0">
                <a:cs typeface="Arial" charset="0"/>
                <a:sym typeface="Symbol" pitchFamily="18" charset="2"/>
              </a:rPr>
              <a:t>&lt;</a:t>
            </a:r>
            <a:r>
              <a:rPr lang="en-US" i="1" dirty="0" err="1">
                <a:cs typeface="Arial" charset="0"/>
                <a:sym typeface="Symbol" pitchFamily="18" charset="2"/>
              </a:rPr>
              <a:t>i</a:t>
            </a:r>
            <a:r>
              <a:rPr lang="en-US" dirty="0">
                <a:cs typeface="Arial" charset="0"/>
                <a:sym typeface="Symbol" pitchFamily="18" charset="2"/>
              </a:rPr>
              <a:t>,  </a:t>
            </a:r>
            <a:r>
              <a:rPr lang="en-US" i="1" dirty="0" err="1">
                <a:cs typeface="Arial" charset="0"/>
                <a:sym typeface="Symbol" pitchFamily="18" charset="2"/>
              </a:rPr>
              <a:t>M</a:t>
            </a:r>
            <a:r>
              <a:rPr lang="en-US" dirty="0" err="1">
                <a:cs typeface="Arial" charset="0"/>
                <a:sym typeface="Symbol" pitchFamily="18" charset="2"/>
              </a:rPr>
              <a:t>,</a:t>
            </a:r>
            <a:r>
              <a:rPr lang="en-US" b="1" dirty="0" err="1">
                <a:cs typeface="Arial" charset="0"/>
                <a:sym typeface="Symbol" pitchFamily="18" charset="2"/>
              </a:rPr>
              <a:t>tree</a:t>
            </a:r>
            <a:r>
              <a:rPr lang="en-US" dirty="0">
                <a:cs typeface="Arial" charset="0"/>
                <a:sym typeface="Symbol" pitchFamily="18" charset="2"/>
              </a:rPr>
              <a:t>(</a:t>
            </a:r>
            <a:r>
              <a:rPr lang="en-US" baseline="-25000" dirty="0">
                <a:cs typeface="Arial" charset="0"/>
                <a:sym typeface="Symbol" pitchFamily="18" charset="2"/>
              </a:rPr>
              <a:t>j</a:t>
            </a:r>
            <a:r>
              <a:rPr lang="en-US" dirty="0">
                <a:cs typeface="Arial" charset="0"/>
                <a:sym typeface="Symbol" pitchFamily="18" charset="2"/>
              </a:rPr>
              <a:t>) </a:t>
            </a:r>
            <a:r>
              <a:rPr lang="nl-NL" dirty="0">
                <a:cs typeface="Arial" charset="0"/>
                <a:sym typeface="Wingdings" pitchFamily="2" charset="2"/>
              </a:rPr>
              <a:t>⊨</a:t>
            </a:r>
            <a:r>
              <a:rPr lang="en-US" dirty="0">
                <a:cs typeface="Arial" charset="0"/>
                <a:sym typeface="Symbol" pitchFamily="18" charset="2"/>
              </a:rPr>
              <a:t> </a:t>
            </a:r>
            <a:endParaRPr lang="en-US" baseline="-25000" dirty="0">
              <a:cs typeface="Arial" charset="0"/>
              <a:sym typeface="Symbol" pitchFamily="18" charset="2"/>
            </a:endParaRPr>
          </a:p>
          <a:p>
            <a:pPr eaLnBrk="1" hangingPunct="1"/>
            <a:endParaRPr lang="en-US" dirty="0">
              <a:cs typeface="Arial" charset="0"/>
              <a:sym typeface="Symbol" pitchFamily="18" charset="2"/>
            </a:endParaRPr>
          </a:p>
          <a:p>
            <a:pPr eaLnBrk="1" hangingPunct="1"/>
            <a:r>
              <a:rPr lang="en-US" dirty="0">
                <a:cs typeface="Arial" charset="0"/>
                <a:sym typeface="Symbol" pitchFamily="18" charset="2"/>
              </a:rPr>
              <a:t> </a:t>
            </a:r>
            <a:r>
              <a:rPr lang="en-US" b="1" i="1" dirty="0">
                <a:solidFill>
                  <a:srgbClr val="FF0000"/>
                </a:solidFill>
                <a:cs typeface="Arial" charset="0"/>
                <a:sym typeface="Symbol" pitchFamily="18" charset="2"/>
              </a:rPr>
              <a:t>M,s</a:t>
            </a:r>
            <a:r>
              <a:rPr lang="en-US" b="1" dirty="0">
                <a:solidFill>
                  <a:srgbClr val="FF0000"/>
                </a:solidFill>
                <a:cs typeface="Arial" charset="0"/>
                <a:sym typeface="Symbol" pitchFamily="18" charset="2"/>
              </a:rPr>
              <a:t> </a:t>
            </a:r>
            <a:r>
              <a:rPr lang="nl-NL" sz="2800" dirty="0">
                <a:solidFill>
                  <a:srgbClr val="FF0000"/>
                </a:solidFill>
                <a:cs typeface="Arial" charset="0"/>
                <a:sym typeface="Wingdings" pitchFamily="2" charset="2"/>
              </a:rPr>
              <a:t>⊨</a:t>
            </a:r>
            <a:r>
              <a:rPr lang="en-US" b="1" dirty="0">
                <a:solidFill>
                  <a:srgbClr val="FF0000"/>
                </a:solidFill>
                <a:cs typeface="Arial" charset="0"/>
                <a:sym typeface="Symbol" pitchFamily="18" charset="2"/>
              </a:rPr>
              <a:t>  A[  U  ] </a:t>
            </a:r>
            <a:r>
              <a:rPr lang="en-US" dirty="0">
                <a:solidFill>
                  <a:srgbClr val="FF0000"/>
                </a:solidFill>
                <a:cs typeface="Arial" charset="0"/>
                <a:sym typeface="Symbol" pitchFamily="18" charset="2"/>
              </a:rPr>
              <a:t>   </a:t>
            </a:r>
            <a:r>
              <a:rPr lang="en-US" dirty="0">
                <a:cs typeface="Arial" charset="0"/>
                <a:sym typeface="Symbol" pitchFamily="18" charset="2"/>
              </a:rPr>
              <a:t>=</a:t>
            </a:r>
            <a:br>
              <a:rPr lang="en-US" dirty="0">
                <a:cs typeface="Arial" charset="0"/>
                <a:sym typeface="Symbol" pitchFamily="18" charset="2"/>
              </a:rPr>
            </a:br>
            <a:br>
              <a:rPr lang="en-US" dirty="0">
                <a:cs typeface="Arial" charset="0"/>
                <a:sym typeface="Symbol" pitchFamily="18" charset="2"/>
              </a:rPr>
            </a:br>
            <a:r>
              <a:rPr lang="en-US" dirty="0">
                <a:cs typeface="Arial" charset="0"/>
                <a:sym typeface="Symbol" pitchFamily="18" charset="2"/>
              </a:rPr>
              <a:t>For </a:t>
            </a:r>
            <a:r>
              <a:rPr lang="en-US" u="sng" dirty="0">
                <a:cs typeface="Arial" charset="0"/>
                <a:sym typeface="Symbol" pitchFamily="18" charset="2"/>
              </a:rPr>
              <a:t>all</a:t>
            </a:r>
            <a:r>
              <a:rPr lang="en-US" dirty="0">
                <a:cs typeface="Arial" charset="0"/>
                <a:sym typeface="Symbol" pitchFamily="18" charset="2"/>
              </a:rPr>
              <a:t> path  in </a:t>
            </a:r>
            <a:r>
              <a:rPr lang="en-US" i="1" dirty="0">
                <a:cs typeface="Arial" charset="0"/>
                <a:sym typeface="Symbol" pitchFamily="18" charset="2"/>
              </a:rPr>
              <a:t>M</a:t>
            </a:r>
            <a:r>
              <a:rPr lang="en-US" dirty="0">
                <a:cs typeface="Arial" charset="0"/>
                <a:sym typeface="Symbol" pitchFamily="18" charset="2"/>
              </a:rPr>
              <a:t>, starting in </a:t>
            </a:r>
            <a:r>
              <a:rPr lang="en-US" b="1" dirty="0">
                <a:cs typeface="Arial" charset="0"/>
                <a:sym typeface="Symbol" pitchFamily="18" charset="2"/>
              </a:rPr>
              <a:t>root</a:t>
            </a:r>
            <a:r>
              <a:rPr lang="en-US" dirty="0">
                <a:cs typeface="Arial" charset="0"/>
                <a:sym typeface="Symbol" pitchFamily="18" charset="2"/>
              </a:rPr>
              <a:t>(</a:t>
            </a:r>
            <a:r>
              <a:rPr lang="en-US" i="1" dirty="0">
                <a:cs typeface="Arial" charset="0"/>
                <a:sym typeface="Symbol" pitchFamily="18" charset="2"/>
              </a:rPr>
              <a:t>t</a:t>
            </a:r>
            <a:r>
              <a:rPr lang="en-US" dirty="0">
                <a:cs typeface="Arial" charset="0"/>
                <a:sym typeface="Symbol" pitchFamily="18" charset="2"/>
              </a:rPr>
              <a:t>), these hold:</a:t>
            </a:r>
          </a:p>
          <a:p>
            <a:pPr eaLnBrk="1" hangingPunct="1"/>
            <a:endParaRPr lang="en-US" dirty="0">
              <a:cs typeface="Arial" charset="0"/>
              <a:sym typeface="Symbol" pitchFamily="18" charset="2"/>
            </a:endParaRPr>
          </a:p>
          <a:p>
            <a:pPr eaLnBrk="1" hangingPunct="1">
              <a:buFont typeface="Wingdings" pitchFamily="2" charset="2"/>
              <a:buNone/>
            </a:pPr>
            <a:endParaRPr lang="en-US" dirty="0">
              <a:cs typeface="Arial" charset="0"/>
              <a:sym typeface="Symbol" pitchFamily="18" charset="2"/>
            </a:endParaRPr>
          </a:p>
        </p:txBody>
      </p:sp>
      <p:sp>
        <p:nvSpPr>
          <p:cNvPr id="4" name="Freeform 3"/>
          <p:cNvSpPr/>
          <p:nvPr/>
        </p:nvSpPr>
        <p:spPr>
          <a:xfrm>
            <a:off x="6530975" y="3265488"/>
            <a:ext cx="2363788" cy="2373312"/>
          </a:xfrm>
          <a:custGeom>
            <a:avLst/>
            <a:gdLst>
              <a:gd name="connsiteX0" fmla="*/ 794328 w 2044316"/>
              <a:gd name="connsiteY0" fmla="*/ 2207491 h 2207491"/>
              <a:gd name="connsiteX1" fmla="*/ 1911928 w 2044316"/>
              <a:gd name="connsiteY1" fmla="*/ 526473 h 2207491"/>
              <a:gd name="connsiteX2" fmla="*/ 0 w 2044316"/>
              <a:gd name="connsiteY2" fmla="*/ 0 h 2207491"/>
            </a:gdLst>
            <a:ahLst/>
            <a:cxnLst>
              <a:cxn ang="0">
                <a:pos x="connsiteX0" y="connsiteY0"/>
              </a:cxn>
              <a:cxn ang="0">
                <a:pos x="connsiteX1" y="connsiteY1"/>
              </a:cxn>
              <a:cxn ang="0">
                <a:pos x="connsiteX2" y="connsiteY2"/>
              </a:cxn>
            </a:cxnLst>
            <a:rect l="l" t="t" r="r" b="b"/>
            <a:pathLst>
              <a:path w="2044316" h="2207491">
                <a:moveTo>
                  <a:pt x="794328" y="2207491"/>
                </a:moveTo>
                <a:cubicBezTo>
                  <a:pt x="1419322" y="1550939"/>
                  <a:pt x="2044316" y="894388"/>
                  <a:pt x="1911928" y="526473"/>
                </a:cubicBezTo>
                <a:cubicBezTo>
                  <a:pt x="1779540" y="158558"/>
                  <a:pt x="332509" y="92364"/>
                  <a:pt x="0" y="0"/>
                </a:cubicBezTo>
              </a:path>
            </a:pathLst>
          </a:custGeom>
          <a:ln>
            <a:solidFill>
              <a:srgbClr val="C00000"/>
            </a:solidFill>
            <a:headEnd type="none" w="med" len="med"/>
            <a:tailEnd type="triangle" w="med" len="med"/>
          </a:ln>
        </p:spPr>
        <p:style>
          <a:lnRef idx="2">
            <a:schemeClr val="dk1"/>
          </a:lnRef>
          <a:fillRef idx="0">
            <a:schemeClr val="dk1"/>
          </a:fillRef>
          <a:effectRef idx="1">
            <a:schemeClr val="dk1"/>
          </a:effectRef>
          <a:fontRef idx="minor">
            <a:schemeClr val="tx1"/>
          </a:fontRef>
        </p:style>
        <p:txBody>
          <a:bodyPr anchor="ctr"/>
          <a:lstStyle/>
          <a:p>
            <a:pPr algn="ctr">
              <a:defRPr/>
            </a:pPr>
            <a:endParaRPr lang="en-US"/>
          </a:p>
        </p:txBody>
      </p:sp>
      <p:cxnSp>
        <p:nvCxnSpPr>
          <p:cNvPr id="6" name="Straight Connector 5"/>
          <p:cNvCxnSpPr/>
          <p:nvPr/>
        </p:nvCxnSpPr>
        <p:spPr>
          <a:xfrm rot="10800000" flipV="1">
            <a:off x="6683375" y="3494088"/>
            <a:ext cx="1476375" cy="544512"/>
          </a:xfrm>
          <a:prstGeom prst="line">
            <a:avLst/>
          </a:prstGeom>
          <a:ln>
            <a:solidFill>
              <a:srgbClr val="C00000"/>
            </a:solidFill>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7" name="Tijdelijke aanduiding voor dianummer 6"/>
          <p:cNvSpPr>
            <a:spLocks noGrp="1"/>
          </p:cNvSpPr>
          <p:nvPr>
            <p:ph type="sldNum" sz="quarter" idx="12"/>
          </p:nvPr>
        </p:nvSpPr>
        <p:spPr/>
        <p:txBody>
          <a:bodyPr/>
          <a:lstStyle/>
          <a:p>
            <a:pPr>
              <a:defRPr/>
            </a:pPr>
            <a:fld id="{99E76AC5-28C8-46B6-A82E-30C8129035C9}" type="slidenum">
              <a:rPr lang="en-US"/>
              <a:pPr>
                <a:defRPr/>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38138" y="274638"/>
            <a:ext cx="8520112" cy="715962"/>
          </a:xfrm>
        </p:spPr>
        <p:txBody>
          <a:bodyPr/>
          <a:lstStyle/>
          <a:p>
            <a:pPr eaLnBrk="1" hangingPunct="1"/>
            <a:r>
              <a:rPr lang="en-US">
                <a:cs typeface="Arial" charset="0"/>
              </a:rPr>
              <a:t>Derived operators</a:t>
            </a:r>
          </a:p>
        </p:txBody>
      </p:sp>
      <p:sp>
        <p:nvSpPr>
          <p:cNvPr id="15363" name="Content Placeholder 2"/>
          <p:cNvSpPr>
            <a:spLocks noGrp="1"/>
          </p:cNvSpPr>
          <p:nvPr>
            <p:ph sz="quarter" idx="1"/>
          </p:nvPr>
        </p:nvSpPr>
        <p:spPr>
          <a:xfrm>
            <a:off x="500063" y="1447800"/>
            <a:ext cx="8358187" cy="4572000"/>
          </a:xfrm>
        </p:spPr>
        <p:txBody>
          <a:bodyPr/>
          <a:lstStyle/>
          <a:p>
            <a:pPr eaLnBrk="1" hangingPunct="1"/>
            <a:r>
              <a:rPr lang="en-US" dirty="0">
                <a:cs typeface="Arial" charset="0"/>
                <a:sym typeface="Symbol" pitchFamily="18" charset="2"/>
              </a:rPr>
              <a:t> ∨     =   ( ∧ )</a:t>
            </a:r>
          </a:p>
          <a:p>
            <a:pPr eaLnBrk="1" hangingPunct="1"/>
            <a:r>
              <a:rPr lang="en-US" dirty="0">
                <a:cs typeface="Arial" charset="0"/>
                <a:sym typeface="Symbol" pitchFamily="18" charset="2"/>
              </a:rPr>
              <a:t>     =    ∨ </a:t>
            </a:r>
          </a:p>
          <a:p>
            <a:pPr eaLnBrk="1" hangingPunct="1"/>
            <a:endParaRPr lang="en-US" dirty="0">
              <a:cs typeface="Arial" charset="0"/>
            </a:endParaRPr>
          </a:p>
          <a:p>
            <a:pPr eaLnBrk="1" hangingPunct="1"/>
            <a:r>
              <a:rPr lang="en-US" dirty="0">
                <a:cs typeface="Arial" charset="0"/>
                <a:sym typeface="Symbol" pitchFamily="18" charset="2"/>
              </a:rPr>
              <a:t>EF   =  E[ true  </a:t>
            </a:r>
            <a:r>
              <a:rPr lang="en-US" b="1" dirty="0">
                <a:cs typeface="Arial" charset="0"/>
                <a:sym typeface="Symbol" pitchFamily="18" charset="2"/>
              </a:rPr>
              <a:t>U</a:t>
            </a:r>
            <a:r>
              <a:rPr lang="en-US" dirty="0">
                <a:cs typeface="Arial" charset="0"/>
                <a:sym typeface="Symbol" pitchFamily="18" charset="2"/>
              </a:rPr>
              <a:t>  ]</a:t>
            </a:r>
          </a:p>
          <a:p>
            <a:pPr eaLnBrk="1" hangingPunct="1"/>
            <a:r>
              <a:rPr lang="en-US" dirty="0">
                <a:cs typeface="Arial" charset="0"/>
                <a:sym typeface="Symbol" pitchFamily="18" charset="2"/>
              </a:rPr>
              <a:t>AF   =  A[ true  </a:t>
            </a:r>
            <a:r>
              <a:rPr lang="en-US" b="1" dirty="0">
                <a:cs typeface="Arial" charset="0"/>
                <a:sym typeface="Symbol" pitchFamily="18" charset="2"/>
              </a:rPr>
              <a:t>U</a:t>
            </a:r>
            <a:r>
              <a:rPr lang="en-US" dirty="0">
                <a:cs typeface="Arial" charset="0"/>
                <a:sym typeface="Symbol" pitchFamily="18" charset="2"/>
              </a:rPr>
              <a:t>  ]</a:t>
            </a:r>
          </a:p>
          <a:p>
            <a:pPr eaLnBrk="1" hangingPunct="1"/>
            <a:r>
              <a:rPr lang="en-US" dirty="0">
                <a:cs typeface="Arial" charset="0"/>
                <a:sym typeface="Symbol" pitchFamily="18" charset="2"/>
              </a:rPr>
              <a:t>EG   =   AF </a:t>
            </a:r>
          </a:p>
          <a:p>
            <a:pPr eaLnBrk="1" hangingPunct="1"/>
            <a:r>
              <a:rPr lang="en-US" dirty="0">
                <a:cs typeface="Arial" charset="0"/>
                <a:sym typeface="Symbol" pitchFamily="18" charset="2"/>
              </a:rPr>
              <a:t>AG   =   EF </a:t>
            </a:r>
          </a:p>
        </p:txBody>
      </p:sp>
      <p:sp>
        <p:nvSpPr>
          <p:cNvPr id="5" name="Tijdelijke aanduiding voor dianummer 4"/>
          <p:cNvSpPr>
            <a:spLocks noGrp="1"/>
          </p:cNvSpPr>
          <p:nvPr>
            <p:ph type="sldNum" sz="quarter" idx="12"/>
          </p:nvPr>
        </p:nvSpPr>
        <p:spPr/>
        <p:txBody>
          <a:bodyPr/>
          <a:lstStyle/>
          <a:p>
            <a:pPr>
              <a:defRPr/>
            </a:pPr>
            <a:fld id="{523DFE6E-D897-456C-A4A7-3F4921EA6698}"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500063" y="274638"/>
            <a:ext cx="8358187" cy="796925"/>
          </a:xfrm>
        </p:spPr>
        <p:txBody>
          <a:bodyPr/>
          <a:lstStyle/>
          <a:p>
            <a:pPr eaLnBrk="1" hangingPunct="1"/>
            <a:r>
              <a:rPr lang="en-US">
                <a:cs typeface="Arial" charset="0"/>
              </a:rPr>
              <a:t>LTL vs CTL</a:t>
            </a:r>
          </a:p>
        </p:txBody>
      </p:sp>
      <p:sp>
        <p:nvSpPr>
          <p:cNvPr id="19459" name="Content Placeholder 2"/>
          <p:cNvSpPr>
            <a:spLocks noGrp="1"/>
          </p:cNvSpPr>
          <p:nvPr>
            <p:ph sz="quarter" idx="1"/>
          </p:nvPr>
        </p:nvSpPr>
        <p:spPr>
          <a:xfrm>
            <a:off x="315913" y="1362075"/>
            <a:ext cx="8828087" cy="5262563"/>
          </a:xfrm>
        </p:spPr>
        <p:txBody>
          <a:bodyPr/>
          <a:lstStyle/>
          <a:p>
            <a:pPr eaLnBrk="1" hangingPunct="1"/>
            <a:r>
              <a:rPr lang="en-US" dirty="0">
                <a:cs typeface="Arial" charset="0"/>
              </a:rPr>
              <a:t>They are not the same.</a:t>
            </a:r>
          </a:p>
          <a:p>
            <a:pPr eaLnBrk="1" hangingPunct="1">
              <a:lnSpc>
                <a:spcPct val="80000"/>
              </a:lnSpc>
            </a:pPr>
            <a:r>
              <a:rPr lang="en-US" dirty="0">
                <a:cs typeface="Arial" charset="0"/>
                <a:sym typeface="Symbol" pitchFamily="18" charset="2"/>
              </a:rPr>
              <a:t>Some properties can be expressed in both:</a:t>
            </a:r>
            <a:br>
              <a:rPr lang="en-US" dirty="0">
                <a:cs typeface="Arial" charset="0"/>
                <a:sym typeface="Symbol" pitchFamily="18" charset="2"/>
              </a:rPr>
            </a:br>
            <a:br>
              <a:rPr lang="en-US" dirty="0">
                <a:cs typeface="Arial" charset="0"/>
                <a:sym typeface="Symbol" pitchFamily="18" charset="2"/>
              </a:rPr>
            </a:br>
            <a:r>
              <a:rPr lang="en-US" dirty="0">
                <a:cs typeface="Arial" charset="0"/>
                <a:sym typeface="Symbol" pitchFamily="18" charset="2"/>
              </a:rPr>
              <a:t>     </a:t>
            </a:r>
            <a:r>
              <a:rPr lang="en-US" b="1" dirty="0">
                <a:cs typeface="Arial" charset="0"/>
                <a:sym typeface="Symbol" pitchFamily="18" charset="2"/>
              </a:rPr>
              <a:t>AG (</a:t>
            </a:r>
            <a:r>
              <a:rPr lang="en-US" b="1" i="1" dirty="0">
                <a:cs typeface="Arial" charset="0"/>
                <a:sym typeface="Symbol" pitchFamily="18" charset="2"/>
              </a:rPr>
              <a:t>x</a:t>
            </a:r>
            <a:r>
              <a:rPr lang="en-US" b="1" dirty="0">
                <a:cs typeface="Arial" charset="0"/>
                <a:sym typeface="Symbol" pitchFamily="18" charset="2"/>
              </a:rPr>
              <a:t>=0)    =    ☐(</a:t>
            </a:r>
            <a:r>
              <a:rPr lang="en-US" b="1" i="1" dirty="0">
                <a:cs typeface="Arial" charset="0"/>
                <a:sym typeface="Symbol" pitchFamily="18" charset="2"/>
              </a:rPr>
              <a:t>x</a:t>
            </a:r>
            <a:r>
              <a:rPr lang="en-US" b="1" dirty="0">
                <a:cs typeface="Arial" charset="0"/>
                <a:sym typeface="Symbol" pitchFamily="18" charset="2"/>
              </a:rPr>
              <a:t>=0)</a:t>
            </a:r>
            <a:br>
              <a:rPr lang="en-US" b="1" dirty="0">
                <a:cs typeface="Arial" charset="0"/>
                <a:sym typeface="Symbol" pitchFamily="18" charset="2"/>
              </a:rPr>
            </a:br>
            <a:br>
              <a:rPr lang="en-US" b="1" dirty="0">
                <a:cs typeface="Arial" charset="0"/>
                <a:sym typeface="Symbol" pitchFamily="18" charset="2"/>
              </a:rPr>
            </a:br>
            <a:r>
              <a:rPr lang="en-US" b="1" dirty="0">
                <a:cs typeface="Arial" charset="0"/>
                <a:sym typeface="Symbol" pitchFamily="18" charset="2"/>
              </a:rPr>
              <a:t>     AF (</a:t>
            </a:r>
            <a:r>
              <a:rPr lang="en-US" b="1" i="1" dirty="0">
                <a:cs typeface="Arial" charset="0"/>
                <a:sym typeface="Symbol" pitchFamily="18" charset="2"/>
              </a:rPr>
              <a:t>x</a:t>
            </a:r>
            <a:r>
              <a:rPr lang="en-US" b="1" dirty="0">
                <a:cs typeface="Arial" charset="0"/>
                <a:sym typeface="Symbol" pitchFamily="18" charset="2"/>
              </a:rPr>
              <a:t>=0)    =     ◇ (</a:t>
            </a:r>
            <a:r>
              <a:rPr lang="en-US" b="1" i="1" dirty="0">
                <a:cs typeface="Arial" charset="0"/>
                <a:sym typeface="Symbol" pitchFamily="18" charset="2"/>
              </a:rPr>
              <a:t>x</a:t>
            </a:r>
            <a:r>
              <a:rPr lang="en-US" b="1" dirty="0">
                <a:cs typeface="Arial" charset="0"/>
                <a:sym typeface="Symbol" pitchFamily="18" charset="2"/>
              </a:rPr>
              <a:t>=0)</a:t>
            </a:r>
            <a:br>
              <a:rPr lang="en-US" b="1" dirty="0">
                <a:cs typeface="Arial" charset="0"/>
                <a:sym typeface="Symbol" pitchFamily="18" charset="2"/>
              </a:rPr>
            </a:br>
            <a:br>
              <a:rPr lang="en-US" b="1" dirty="0">
                <a:cs typeface="Arial" charset="0"/>
                <a:sym typeface="Symbol" pitchFamily="18" charset="2"/>
              </a:rPr>
            </a:br>
            <a:r>
              <a:rPr lang="en-US" b="1" dirty="0">
                <a:cs typeface="Arial" charset="0"/>
                <a:sym typeface="Symbol" pitchFamily="18" charset="2"/>
              </a:rPr>
              <a:t>     A[</a:t>
            </a:r>
            <a:r>
              <a:rPr lang="en-US" b="1" i="1" dirty="0">
                <a:cs typeface="Arial" charset="0"/>
                <a:sym typeface="Symbol" pitchFamily="18" charset="2"/>
              </a:rPr>
              <a:t>x</a:t>
            </a:r>
            <a:r>
              <a:rPr lang="en-US" b="1" dirty="0">
                <a:cs typeface="Arial" charset="0"/>
                <a:sym typeface="Symbol" pitchFamily="18" charset="2"/>
              </a:rPr>
              <a:t>=0  U  </a:t>
            </a:r>
            <a:r>
              <a:rPr lang="en-US" b="1" i="1" dirty="0">
                <a:cs typeface="Arial" charset="0"/>
                <a:sym typeface="Symbol" pitchFamily="18" charset="2"/>
              </a:rPr>
              <a:t>y</a:t>
            </a:r>
            <a:r>
              <a:rPr lang="en-US" b="1" dirty="0">
                <a:cs typeface="Arial" charset="0"/>
                <a:sym typeface="Symbol" pitchFamily="18" charset="2"/>
              </a:rPr>
              <a:t>=0]   =   </a:t>
            </a:r>
            <a:r>
              <a:rPr lang="en-US" b="1" i="1" dirty="0">
                <a:cs typeface="Arial" charset="0"/>
                <a:sym typeface="Symbol" pitchFamily="18" charset="2"/>
              </a:rPr>
              <a:t>x</a:t>
            </a:r>
            <a:r>
              <a:rPr lang="en-US" b="1" dirty="0">
                <a:cs typeface="Arial" charset="0"/>
                <a:sym typeface="Symbol" pitchFamily="18" charset="2"/>
              </a:rPr>
              <a:t>=0  U   </a:t>
            </a:r>
            <a:r>
              <a:rPr lang="en-US" b="1" i="1" dirty="0">
                <a:cs typeface="Arial" charset="0"/>
                <a:sym typeface="Symbol" pitchFamily="18" charset="2"/>
              </a:rPr>
              <a:t>y</a:t>
            </a:r>
            <a:r>
              <a:rPr lang="en-US" b="1" dirty="0">
                <a:cs typeface="Arial" charset="0"/>
                <a:sym typeface="Symbol" pitchFamily="18" charset="2"/>
              </a:rPr>
              <a:t>=0	</a:t>
            </a:r>
            <a:br>
              <a:rPr lang="en-US" b="1" dirty="0">
                <a:cs typeface="Arial" charset="0"/>
                <a:sym typeface="Symbol" pitchFamily="18" charset="2"/>
              </a:rPr>
            </a:br>
            <a:endParaRPr lang="en-US" b="1" dirty="0">
              <a:cs typeface="Arial" charset="0"/>
              <a:sym typeface="Symbol" pitchFamily="18" charset="2"/>
            </a:endParaRPr>
          </a:p>
          <a:p>
            <a:pPr eaLnBrk="1" hangingPunct="1">
              <a:lnSpc>
                <a:spcPct val="80000"/>
              </a:lnSpc>
            </a:pPr>
            <a:r>
              <a:rPr lang="en-US" dirty="0">
                <a:cs typeface="Arial" charset="0"/>
                <a:sym typeface="Symbol" pitchFamily="18" charset="2"/>
              </a:rPr>
              <a:t>Some CTL properties can’t be expressed in LTL, </a:t>
            </a:r>
            <a:r>
              <a:rPr lang="en-US" dirty="0" err="1">
                <a:cs typeface="Arial" charset="0"/>
                <a:sym typeface="Symbol" pitchFamily="18" charset="2"/>
              </a:rPr>
              <a:t>e.g</a:t>
            </a:r>
            <a:r>
              <a:rPr lang="en-US" dirty="0">
                <a:cs typeface="Arial" charset="0"/>
                <a:sym typeface="Symbol" pitchFamily="18" charset="2"/>
              </a:rPr>
              <a:t>: </a:t>
            </a:r>
            <a:br>
              <a:rPr lang="en-US" dirty="0">
                <a:cs typeface="Arial" charset="0"/>
                <a:sym typeface="Symbol" pitchFamily="18" charset="2"/>
              </a:rPr>
            </a:br>
            <a:br>
              <a:rPr lang="en-US" dirty="0">
                <a:cs typeface="Arial" charset="0"/>
                <a:sym typeface="Symbol" pitchFamily="18" charset="2"/>
              </a:rPr>
            </a:br>
            <a:r>
              <a:rPr lang="en-US" dirty="0">
                <a:cs typeface="Arial" charset="0"/>
                <a:sym typeface="Symbol" pitchFamily="18" charset="2"/>
              </a:rPr>
              <a:t>    </a:t>
            </a:r>
            <a:r>
              <a:rPr lang="en-US" b="1" dirty="0">
                <a:cs typeface="Arial" charset="0"/>
                <a:sym typeface="Symbol" pitchFamily="18" charset="2"/>
              </a:rPr>
              <a:t>EF (</a:t>
            </a:r>
            <a:r>
              <a:rPr lang="en-US" b="1" i="1" dirty="0">
                <a:cs typeface="Arial" charset="0"/>
                <a:sym typeface="Symbol" pitchFamily="18" charset="2"/>
              </a:rPr>
              <a:t>x</a:t>
            </a:r>
            <a:r>
              <a:rPr lang="en-US" b="1" dirty="0">
                <a:cs typeface="Arial" charset="0"/>
                <a:sym typeface="Symbol" pitchFamily="18" charset="2"/>
              </a:rPr>
              <a:t> = 0)</a:t>
            </a:r>
          </a:p>
          <a:p>
            <a:pPr eaLnBrk="1" hangingPunct="1">
              <a:lnSpc>
                <a:spcPct val="80000"/>
              </a:lnSpc>
            </a:pPr>
            <a:endParaRPr lang="en-US" b="1" dirty="0">
              <a:cs typeface="Arial" charset="0"/>
              <a:sym typeface="Symbol" pitchFamily="18" charset="2"/>
            </a:endParaRPr>
          </a:p>
        </p:txBody>
      </p:sp>
      <p:sp>
        <p:nvSpPr>
          <p:cNvPr id="5" name="Oval 4"/>
          <p:cNvSpPr/>
          <p:nvPr/>
        </p:nvSpPr>
        <p:spPr>
          <a:xfrm>
            <a:off x="3309938" y="5573713"/>
            <a:ext cx="184150" cy="184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4244975" y="5573713"/>
            <a:ext cx="185738" cy="184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7" name="Curved Connector 9"/>
          <p:cNvCxnSpPr>
            <a:stCxn id="5" idx="6"/>
            <a:endCxn id="5" idx="2"/>
          </p:cNvCxnSpPr>
          <p:nvPr/>
        </p:nvCxnSpPr>
        <p:spPr>
          <a:xfrm flipH="1">
            <a:off x="3309938" y="5665788"/>
            <a:ext cx="184150" cy="1587"/>
          </a:xfrm>
          <a:prstGeom prst="curvedConnector5">
            <a:avLst>
              <a:gd name="adj1" fmla="val -123530"/>
              <a:gd name="adj2" fmla="val -25020726"/>
              <a:gd name="adj3" fmla="val 223530"/>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8" name="Straight Arrow Connector 7"/>
          <p:cNvCxnSpPr>
            <a:stCxn id="5" idx="6"/>
            <a:endCxn id="6" idx="2"/>
          </p:cNvCxnSpPr>
          <p:nvPr/>
        </p:nvCxnSpPr>
        <p:spPr>
          <a:xfrm>
            <a:off x="3494088" y="5665788"/>
            <a:ext cx="750887" cy="1587"/>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3081338" y="5791200"/>
            <a:ext cx="206375" cy="10795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9465" name="TextBox 9"/>
          <p:cNvSpPr txBox="1">
            <a:spLocks noChangeArrowheads="1"/>
          </p:cNvSpPr>
          <p:nvPr/>
        </p:nvSpPr>
        <p:spPr bwMode="auto">
          <a:xfrm>
            <a:off x="3244850" y="5735638"/>
            <a:ext cx="395288" cy="400050"/>
          </a:xfrm>
          <a:prstGeom prst="rect">
            <a:avLst/>
          </a:prstGeom>
          <a:noFill/>
          <a:ln w="9525">
            <a:noFill/>
            <a:miter lim="800000"/>
            <a:headEnd/>
            <a:tailEnd/>
          </a:ln>
        </p:spPr>
        <p:txBody>
          <a:bodyPr wrap="none">
            <a:spAutoFit/>
          </a:bodyPr>
          <a:lstStyle/>
          <a:p>
            <a:r>
              <a:rPr lang="en-US" sz="2000">
                <a:sym typeface="Symbol" pitchFamily="18" charset="2"/>
              </a:rPr>
              <a:t></a:t>
            </a:r>
            <a:endParaRPr lang="en-US" sz="2000"/>
          </a:p>
        </p:txBody>
      </p:sp>
      <p:sp>
        <p:nvSpPr>
          <p:cNvPr id="19466" name="TextBox 10"/>
          <p:cNvSpPr txBox="1">
            <a:spLocks noChangeArrowheads="1"/>
          </p:cNvSpPr>
          <p:nvPr/>
        </p:nvSpPr>
        <p:spPr bwMode="auto">
          <a:xfrm>
            <a:off x="4125913" y="5715000"/>
            <a:ext cx="774700" cy="400050"/>
          </a:xfrm>
          <a:prstGeom prst="rect">
            <a:avLst/>
          </a:prstGeom>
          <a:noFill/>
          <a:ln w="9525">
            <a:noFill/>
            <a:miter lim="800000"/>
            <a:headEnd/>
            <a:tailEnd/>
          </a:ln>
        </p:spPr>
        <p:txBody>
          <a:bodyPr wrap="none">
            <a:spAutoFit/>
          </a:bodyPr>
          <a:lstStyle/>
          <a:p>
            <a:r>
              <a:rPr lang="en-US" sz="2000">
                <a:sym typeface="Symbol" pitchFamily="18" charset="2"/>
              </a:rPr>
              <a:t>{</a:t>
            </a:r>
            <a:r>
              <a:rPr lang="en-US" sz="2000" i="1">
                <a:sym typeface="Symbol" pitchFamily="18" charset="2"/>
              </a:rPr>
              <a:t>x</a:t>
            </a:r>
            <a:r>
              <a:rPr lang="en-US" sz="2000">
                <a:sym typeface="Symbol" pitchFamily="18" charset="2"/>
              </a:rPr>
              <a:t>=0}</a:t>
            </a:r>
            <a:endParaRPr lang="en-US" sz="2000"/>
          </a:p>
        </p:txBody>
      </p:sp>
      <p:sp>
        <p:nvSpPr>
          <p:cNvPr id="13" name="Tijdelijke aanduiding voor dianummer 12"/>
          <p:cNvSpPr>
            <a:spLocks noGrp="1"/>
          </p:cNvSpPr>
          <p:nvPr>
            <p:ph type="sldNum" sz="quarter" idx="12"/>
          </p:nvPr>
        </p:nvSpPr>
        <p:spPr/>
        <p:txBody>
          <a:bodyPr/>
          <a:lstStyle/>
          <a:p>
            <a:pPr>
              <a:defRPr/>
            </a:pPr>
            <a:fld id="{9890BB0D-9207-41BC-BD19-DDD7623E2A62}" type="slidenum">
              <a:rPr lang="en-US"/>
              <a:pPr>
                <a:defRPr/>
              </a:pPr>
              <a:t>13</a:t>
            </a:fld>
            <a:endParaRPr lang="en-US"/>
          </a:p>
        </p:txBody>
      </p:sp>
      <p:sp>
        <p:nvSpPr>
          <p:cNvPr id="14" name="Tekstvak 13"/>
          <p:cNvSpPr txBox="1"/>
          <p:nvPr/>
        </p:nvSpPr>
        <p:spPr>
          <a:xfrm>
            <a:off x="5322888" y="5486400"/>
            <a:ext cx="1658937" cy="36988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nl-NL" i="1" dirty="0"/>
              <a:t>Prop</a:t>
            </a:r>
            <a:r>
              <a:rPr lang="nl-NL" dirty="0"/>
              <a:t> = { </a:t>
            </a:r>
            <a:r>
              <a:rPr lang="nl-NL" i="1" dirty="0"/>
              <a:t>x</a:t>
            </a:r>
            <a:r>
              <a:rPr lang="nl-NL" dirty="0"/>
              <a:t>= 0 }</a:t>
            </a:r>
          </a:p>
        </p:txBody>
      </p:sp>
      <p:cxnSp>
        <p:nvCxnSpPr>
          <p:cNvPr id="15" name="Curved Connector 9">
            <a:extLst>
              <a:ext uri="{FF2B5EF4-FFF2-40B4-BE49-F238E27FC236}">
                <a16:creationId xmlns:a16="http://schemas.microsoft.com/office/drawing/2014/main" id="{E979BC74-A11E-2045-BBA9-B44D947F6FBE}"/>
              </a:ext>
            </a:extLst>
          </p:cNvPr>
          <p:cNvCxnSpPr/>
          <p:nvPr/>
        </p:nvCxnSpPr>
        <p:spPr>
          <a:xfrm flipH="1">
            <a:off x="4246563" y="5583718"/>
            <a:ext cx="184150" cy="1587"/>
          </a:xfrm>
          <a:prstGeom prst="curvedConnector5">
            <a:avLst>
              <a:gd name="adj1" fmla="val -123530"/>
              <a:gd name="adj2" fmla="val -25020726"/>
              <a:gd name="adj3" fmla="val 223530"/>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00063" y="274638"/>
            <a:ext cx="8358187" cy="639762"/>
          </a:xfrm>
        </p:spPr>
        <p:txBody>
          <a:bodyPr/>
          <a:lstStyle/>
          <a:p>
            <a:pPr eaLnBrk="1" hangingPunct="1"/>
            <a:r>
              <a:rPr lang="en-US">
                <a:cs typeface="Arial" charset="0"/>
              </a:rPr>
              <a:t>LTL vs CTL</a:t>
            </a:r>
          </a:p>
        </p:txBody>
      </p:sp>
      <p:sp>
        <p:nvSpPr>
          <p:cNvPr id="20483" name="Content Placeholder 2"/>
          <p:cNvSpPr>
            <a:spLocks noGrp="1"/>
          </p:cNvSpPr>
          <p:nvPr>
            <p:ph sz="quarter" idx="1"/>
          </p:nvPr>
        </p:nvSpPr>
        <p:spPr>
          <a:xfrm>
            <a:off x="315913" y="1362075"/>
            <a:ext cx="8345487" cy="5262563"/>
          </a:xfrm>
        </p:spPr>
        <p:txBody>
          <a:bodyPr/>
          <a:lstStyle/>
          <a:p>
            <a:pPr eaLnBrk="1" hangingPunct="1">
              <a:lnSpc>
                <a:spcPct val="80000"/>
              </a:lnSpc>
            </a:pPr>
            <a:r>
              <a:rPr lang="en-US" dirty="0">
                <a:cs typeface="Arial" charset="0"/>
                <a:sym typeface="Symbol" pitchFamily="18" charset="2"/>
              </a:rPr>
              <a:t>Some LTL properties cannot be expressed in CTL, e.g.</a:t>
            </a:r>
            <a:br>
              <a:rPr lang="en-US" dirty="0">
                <a:cs typeface="Arial" charset="0"/>
                <a:sym typeface="Symbol" pitchFamily="18" charset="2"/>
              </a:rPr>
            </a:br>
            <a:br>
              <a:rPr lang="en-US" dirty="0">
                <a:cs typeface="Arial" charset="0"/>
                <a:sym typeface="Symbol" pitchFamily="18" charset="2"/>
              </a:rPr>
            </a:br>
            <a:r>
              <a:rPr lang="en-US" dirty="0">
                <a:cs typeface="Arial" charset="0"/>
                <a:sym typeface="Symbol" pitchFamily="18" charset="2"/>
              </a:rPr>
              <a:t>      ◇☐</a:t>
            </a:r>
            <a:r>
              <a:rPr lang="en-US" b="1" i="1" dirty="0">
                <a:cs typeface="Arial" charset="0"/>
                <a:sym typeface="Symbol" pitchFamily="18" charset="2"/>
              </a:rPr>
              <a:t>p</a:t>
            </a:r>
            <a:r>
              <a:rPr lang="en-US" b="1" dirty="0">
                <a:cs typeface="Arial" charset="0"/>
                <a:sym typeface="Symbol" pitchFamily="18" charset="2"/>
              </a:rPr>
              <a:t>  </a:t>
            </a:r>
            <a:br>
              <a:rPr lang="en-US" b="1" dirty="0">
                <a:cs typeface="Arial" charset="0"/>
                <a:sym typeface="Symbol" pitchFamily="18" charset="2"/>
              </a:rPr>
            </a:br>
            <a:br>
              <a:rPr lang="en-US" b="1" dirty="0">
                <a:cs typeface="Arial" charset="0"/>
                <a:sym typeface="Symbol" pitchFamily="18" charset="2"/>
              </a:rPr>
            </a:br>
            <a:br>
              <a:rPr lang="en-US" b="1" dirty="0">
                <a:cs typeface="Arial" charset="0"/>
                <a:sym typeface="Symbol" pitchFamily="18" charset="2"/>
              </a:rPr>
            </a:br>
            <a:br>
              <a:rPr lang="en-US" b="1" dirty="0">
                <a:cs typeface="Arial" charset="0"/>
                <a:sym typeface="Symbol" pitchFamily="18" charset="2"/>
              </a:rPr>
            </a:br>
            <a:br>
              <a:rPr lang="en-US" b="1" dirty="0">
                <a:cs typeface="Arial" charset="0"/>
                <a:sym typeface="Symbol" pitchFamily="18" charset="2"/>
              </a:rPr>
            </a:br>
            <a:br>
              <a:rPr lang="en-US" b="1" dirty="0">
                <a:cs typeface="Arial" charset="0"/>
                <a:sym typeface="Symbol" pitchFamily="18" charset="2"/>
              </a:rPr>
            </a:br>
            <a:br>
              <a:rPr lang="en-US" b="1" dirty="0">
                <a:cs typeface="Arial" charset="0"/>
                <a:sym typeface="Symbol" pitchFamily="18" charset="2"/>
              </a:rPr>
            </a:br>
            <a:br>
              <a:rPr lang="en-US" b="1" dirty="0">
                <a:cs typeface="Arial" charset="0"/>
                <a:sym typeface="Symbol" pitchFamily="18" charset="2"/>
              </a:rPr>
            </a:br>
            <a:br>
              <a:rPr lang="en-US" b="1" dirty="0">
                <a:cs typeface="Arial" charset="0"/>
                <a:sym typeface="Symbol" pitchFamily="18" charset="2"/>
              </a:rPr>
            </a:br>
            <a:r>
              <a:rPr lang="en-US" dirty="0">
                <a:cs typeface="Arial" charset="0"/>
                <a:sym typeface="Symbol" pitchFamily="18" charset="2"/>
              </a:rPr>
              <a:t>E.g.  AF AG </a:t>
            </a:r>
            <a:r>
              <a:rPr lang="en-US" i="1" dirty="0">
                <a:cs typeface="Arial" charset="0"/>
                <a:sym typeface="Symbol" pitchFamily="18" charset="2"/>
              </a:rPr>
              <a:t>p</a:t>
            </a:r>
            <a:r>
              <a:rPr lang="en-US" dirty="0">
                <a:cs typeface="Arial" charset="0"/>
                <a:sym typeface="Symbol" pitchFamily="18" charset="2"/>
              </a:rPr>
              <a:t>  does not express the property; the above </a:t>
            </a:r>
            <a:r>
              <a:rPr lang="en-US" dirty="0" err="1">
                <a:cs typeface="Arial" charset="0"/>
                <a:sym typeface="Symbol" pitchFamily="18" charset="2"/>
              </a:rPr>
              <a:t>Kripke</a:t>
            </a:r>
            <a:r>
              <a:rPr lang="en-US" dirty="0">
                <a:cs typeface="Arial" charset="0"/>
                <a:sym typeface="Symbol" pitchFamily="18" charset="2"/>
              </a:rPr>
              <a:t> does not satisfy it.</a:t>
            </a:r>
            <a:endParaRPr lang="en-US" b="1" dirty="0">
              <a:cs typeface="Arial" charset="0"/>
              <a:sym typeface="Symbol" pitchFamily="18" charset="2"/>
            </a:endParaRPr>
          </a:p>
        </p:txBody>
      </p:sp>
      <p:sp>
        <p:nvSpPr>
          <p:cNvPr id="5" name="Oval 4"/>
          <p:cNvSpPr/>
          <p:nvPr/>
        </p:nvSpPr>
        <p:spPr>
          <a:xfrm>
            <a:off x="2982913" y="3429000"/>
            <a:ext cx="184150" cy="185738"/>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6" name="Oval 5"/>
          <p:cNvSpPr/>
          <p:nvPr/>
        </p:nvSpPr>
        <p:spPr>
          <a:xfrm>
            <a:off x="3919538" y="3429000"/>
            <a:ext cx="184150" cy="185738"/>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8" name="Straight Arrow Connector 7"/>
          <p:cNvCxnSpPr>
            <a:stCxn id="5" idx="6"/>
            <a:endCxn id="6" idx="2"/>
          </p:cNvCxnSpPr>
          <p:nvPr/>
        </p:nvCxnSpPr>
        <p:spPr>
          <a:xfrm>
            <a:off x="3167063" y="3521075"/>
            <a:ext cx="752475"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1524000" y="3581400"/>
            <a:ext cx="434975" cy="163513"/>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20492" name="TextBox 9"/>
          <p:cNvSpPr txBox="1">
            <a:spLocks noChangeArrowheads="1"/>
          </p:cNvSpPr>
          <p:nvPr/>
        </p:nvSpPr>
        <p:spPr bwMode="auto">
          <a:xfrm>
            <a:off x="2917825" y="3614738"/>
            <a:ext cx="396875" cy="400050"/>
          </a:xfrm>
          <a:prstGeom prst="rect">
            <a:avLst/>
          </a:prstGeom>
          <a:noFill/>
          <a:ln w="9525">
            <a:noFill/>
            <a:miter lim="800000"/>
            <a:headEnd/>
            <a:tailEnd/>
          </a:ln>
        </p:spPr>
        <p:txBody>
          <a:bodyPr wrap="none">
            <a:spAutoFit/>
          </a:bodyPr>
          <a:lstStyle/>
          <a:p>
            <a:r>
              <a:rPr lang="en-US" sz="2000">
                <a:sym typeface="Symbol" pitchFamily="18" charset="2"/>
              </a:rPr>
              <a:t></a:t>
            </a:r>
            <a:endParaRPr lang="en-US" sz="2000"/>
          </a:p>
        </p:txBody>
      </p:sp>
      <p:sp>
        <p:nvSpPr>
          <p:cNvPr id="20493" name="TextBox 10"/>
          <p:cNvSpPr txBox="1">
            <a:spLocks noChangeArrowheads="1"/>
          </p:cNvSpPr>
          <p:nvPr/>
        </p:nvSpPr>
        <p:spPr bwMode="auto">
          <a:xfrm>
            <a:off x="1774825" y="3592513"/>
            <a:ext cx="496888" cy="400050"/>
          </a:xfrm>
          <a:prstGeom prst="rect">
            <a:avLst/>
          </a:prstGeom>
          <a:noFill/>
          <a:ln w="9525">
            <a:noFill/>
            <a:miter lim="800000"/>
            <a:headEnd/>
            <a:tailEnd/>
          </a:ln>
        </p:spPr>
        <p:txBody>
          <a:bodyPr wrap="none">
            <a:spAutoFit/>
          </a:bodyPr>
          <a:lstStyle/>
          <a:p>
            <a:r>
              <a:rPr lang="en-US" sz="2000">
                <a:sym typeface="Symbol" pitchFamily="18" charset="2"/>
              </a:rPr>
              <a:t>{</a:t>
            </a:r>
            <a:r>
              <a:rPr lang="en-US" sz="2000" i="1">
                <a:sym typeface="Symbol" pitchFamily="18" charset="2"/>
              </a:rPr>
              <a:t>p</a:t>
            </a:r>
            <a:r>
              <a:rPr lang="en-US" sz="2000">
                <a:sym typeface="Symbol" pitchFamily="18" charset="2"/>
              </a:rPr>
              <a:t>}</a:t>
            </a:r>
            <a:endParaRPr lang="en-US" sz="2000"/>
          </a:p>
        </p:txBody>
      </p:sp>
      <p:sp>
        <p:nvSpPr>
          <p:cNvPr id="12" name="Oval 11"/>
          <p:cNvSpPr/>
          <p:nvPr/>
        </p:nvSpPr>
        <p:spPr>
          <a:xfrm>
            <a:off x="2003425" y="3440113"/>
            <a:ext cx="184150" cy="184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495" name="TextBox 12"/>
          <p:cNvSpPr txBox="1">
            <a:spLocks noChangeArrowheads="1"/>
          </p:cNvSpPr>
          <p:nvPr/>
        </p:nvSpPr>
        <p:spPr bwMode="auto">
          <a:xfrm>
            <a:off x="3700463" y="3592513"/>
            <a:ext cx="496887" cy="400050"/>
          </a:xfrm>
          <a:prstGeom prst="rect">
            <a:avLst/>
          </a:prstGeom>
          <a:noFill/>
          <a:ln w="9525">
            <a:noFill/>
            <a:miter lim="800000"/>
            <a:headEnd/>
            <a:tailEnd/>
          </a:ln>
        </p:spPr>
        <p:txBody>
          <a:bodyPr wrap="none">
            <a:spAutoFit/>
          </a:bodyPr>
          <a:lstStyle/>
          <a:p>
            <a:r>
              <a:rPr lang="en-US" sz="2000">
                <a:sym typeface="Symbol" pitchFamily="18" charset="2"/>
              </a:rPr>
              <a:t>{</a:t>
            </a:r>
            <a:r>
              <a:rPr lang="en-US" sz="2000" i="1">
                <a:sym typeface="Symbol" pitchFamily="18" charset="2"/>
              </a:rPr>
              <a:t>p</a:t>
            </a:r>
            <a:r>
              <a:rPr lang="en-US" sz="2000">
                <a:sym typeface="Symbol" pitchFamily="18" charset="2"/>
              </a:rPr>
              <a:t>}</a:t>
            </a:r>
            <a:endParaRPr lang="en-US" sz="2000"/>
          </a:p>
        </p:txBody>
      </p:sp>
      <p:cxnSp>
        <p:nvCxnSpPr>
          <p:cNvPr id="15" name="Straight Arrow Connector 14"/>
          <p:cNvCxnSpPr>
            <a:stCxn id="12" idx="6"/>
            <a:endCxn id="0" idx="2"/>
          </p:cNvCxnSpPr>
          <p:nvPr/>
        </p:nvCxnSpPr>
        <p:spPr>
          <a:xfrm flipV="1">
            <a:off x="2187575" y="3521075"/>
            <a:ext cx="795338" cy="11113"/>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9" name="Curved Connector 18"/>
          <p:cNvCxnSpPr>
            <a:stCxn id="12" idx="6"/>
            <a:endCxn id="12" idx="2"/>
          </p:cNvCxnSpPr>
          <p:nvPr/>
        </p:nvCxnSpPr>
        <p:spPr>
          <a:xfrm flipH="1">
            <a:off x="2003425" y="3532188"/>
            <a:ext cx="184150" cy="1587"/>
          </a:xfrm>
          <a:prstGeom prst="curvedConnector5">
            <a:avLst>
              <a:gd name="adj1" fmla="val -123530"/>
              <a:gd name="adj2" fmla="val -27762729"/>
              <a:gd name="adj3" fmla="val 223530"/>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1" name="Curved Connector 18"/>
          <p:cNvCxnSpPr>
            <a:stCxn id="6" idx="6"/>
            <a:endCxn id="6" idx="2"/>
          </p:cNvCxnSpPr>
          <p:nvPr/>
        </p:nvCxnSpPr>
        <p:spPr>
          <a:xfrm flipH="1">
            <a:off x="3919538" y="3521075"/>
            <a:ext cx="184150" cy="1588"/>
          </a:xfrm>
          <a:prstGeom prst="curvedConnector5">
            <a:avLst>
              <a:gd name="adj1" fmla="val -123530"/>
              <a:gd name="adj2" fmla="val -30504669"/>
              <a:gd name="adj3" fmla="val 223530"/>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6" name="Tijdelijke aanduiding voor dianummer 15"/>
          <p:cNvSpPr>
            <a:spLocks noGrp="1"/>
          </p:cNvSpPr>
          <p:nvPr>
            <p:ph type="sldNum" sz="quarter" idx="12"/>
          </p:nvPr>
        </p:nvSpPr>
        <p:spPr/>
        <p:txBody>
          <a:bodyPr/>
          <a:lstStyle/>
          <a:p>
            <a:pPr>
              <a:defRPr/>
            </a:pPr>
            <a:fld id="{F55F1157-2F44-424D-81FC-93B8EF3E4274}" type="slidenum">
              <a:rPr lang="en-US"/>
              <a:pPr>
                <a:defRPr/>
              </a:pPr>
              <a:t>14</a:t>
            </a:fld>
            <a:endParaRPr lang="en-US"/>
          </a:p>
        </p:txBody>
      </p:sp>
      <p:sp>
        <p:nvSpPr>
          <p:cNvPr id="17" name="Tekstvak 16"/>
          <p:cNvSpPr txBox="1"/>
          <p:nvPr/>
        </p:nvSpPr>
        <p:spPr>
          <a:xfrm>
            <a:off x="1328738" y="4125913"/>
            <a:ext cx="1344612" cy="369887"/>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nl-NL" i="1" dirty="0"/>
              <a:t>Prop</a:t>
            </a:r>
            <a:r>
              <a:rPr lang="nl-NL" dirty="0"/>
              <a:t> = { </a:t>
            </a:r>
            <a:r>
              <a:rPr lang="nl-NL" i="1" dirty="0"/>
              <a:t>p</a:t>
            </a:r>
            <a:r>
              <a:rPr lang="nl-NL" dirty="0"/>
              <a:t> }</a:t>
            </a:r>
          </a:p>
        </p:txBody>
      </p:sp>
      <p:sp>
        <p:nvSpPr>
          <p:cNvPr id="18" name="Oval 11"/>
          <p:cNvSpPr/>
          <p:nvPr/>
        </p:nvSpPr>
        <p:spPr>
          <a:xfrm>
            <a:off x="6420303" y="2060575"/>
            <a:ext cx="184150" cy="184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Oval 11"/>
          <p:cNvSpPr/>
          <p:nvPr/>
        </p:nvSpPr>
        <p:spPr>
          <a:xfrm>
            <a:off x="6855278" y="2551113"/>
            <a:ext cx="184150" cy="184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 name="Oval 11"/>
          <p:cNvSpPr/>
          <p:nvPr/>
        </p:nvSpPr>
        <p:spPr>
          <a:xfrm>
            <a:off x="7290253" y="2954338"/>
            <a:ext cx="184150" cy="184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Oval 4"/>
          <p:cNvSpPr/>
          <p:nvPr/>
        </p:nvSpPr>
        <p:spPr>
          <a:xfrm>
            <a:off x="6027963" y="2463800"/>
            <a:ext cx="184150" cy="185738"/>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23" name="Oval 4"/>
          <p:cNvSpPr/>
          <p:nvPr/>
        </p:nvSpPr>
        <p:spPr>
          <a:xfrm>
            <a:off x="6517820" y="2855685"/>
            <a:ext cx="184150" cy="185738"/>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24" name="Oval 11"/>
          <p:cNvSpPr/>
          <p:nvPr/>
        </p:nvSpPr>
        <p:spPr>
          <a:xfrm>
            <a:off x="7737928" y="3422650"/>
            <a:ext cx="184150" cy="184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Oval 5"/>
          <p:cNvSpPr/>
          <p:nvPr/>
        </p:nvSpPr>
        <p:spPr>
          <a:xfrm>
            <a:off x="6017531" y="2964542"/>
            <a:ext cx="184150" cy="185738"/>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Oval 5"/>
          <p:cNvSpPr/>
          <p:nvPr/>
        </p:nvSpPr>
        <p:spPr>
          <a:xfrm>
            <a:off x="6529160" y="3389085"/>
            <a:ext cx="184150" cy="185738"/>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 name="Oval 5"/>
          <p:cNvSpPr/>
          <p:nvPr/>
        </p:nvSpPr>
        <p:spPr>
          <a:xfrm>
            <a:off x="6017531" y="3410857"/>
            <a:ext cx="184150" cy="185738"/>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 name="Oval 5"/>
          <p:cNvSpPr/>
          <p:nvPr/>
        </p:nvSpPr>
        <p:spPr>
          <a:xfrm>
            <a:off x="6561817" y="3889828"/>
            <a:ext cx="184150" cy="185738"/>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30" name="Rechte verbindingslijn met pijl 29"/>
          <p:cNvCxnSpPr>
            <a:stCxn id="18" idx="3"/>
            <a:endCxn id="22" idx="7"/>
          </p:cNvCxnSpPr>
          <p:nvPr/>
        </p:nvCxnSpPr>
        <p:spPr>
          <a:xfrm rot="5400000">
            <a:off x="6179797" y="2223294"/>
            <a:ext cx="273050" cy="2619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Rechte verbindingslijn met pijl 32"/>
          <p:cNvCxnSpPr>
            <a:stCxn id="22" idx="4"/>
            <a:endCxn id="25" idx="0"/>
          </p:cNvCxnSpPr>
          <p:nvPr/>
        </p:nvCxnSpPr>
        <p:spPr>
          <a:xfrm rot="5400000">
            <a:off x="5957546" y="2801145"/>
            <a:ext cx="314325" cy="11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5" name="Rechte verbindingslijn met pijl 34"/>
          <p:cNvCxnSpPr>
            <a:stCxn id="25" idx="4"/>
            <a:endCxn id="27" idx="0"/>
          </p:cNvCxnSpPr>
          <p:nvPr/>
        </p:nvCxnSpPr>
        <p:spPr>
          <a:xfrm rot="5400000">
            <a:off x="5979772" y="3280569"/>
            <a:ext cx="260350"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Rechte verbindingslijn met pijl 36"/>
          <p:cNvCxnSpPr>
            <a:stCxn id="18" idx="5"/>
            <a:endCxn id="20" idx="1"/>
          </p:cNvCxnSpPr>
          <p:nvPr/>
        </p:nvCxnSpPr>
        <p:spPr>
          <a:xfrm rot="16200000" flipH="1">
            <a:off x="6549684" y="2245519"/>
            <a:ext cx="360362"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Rechte verbindingslijn met pijl 38"/>
          <p:cNvCxnSpPr>
            <a:stCxn id="20" idx="3"/>
            <a:endCxn id="23" idx="7"/>
          </p:cNvCxnSpPr>
          <p:nvPr/>
        </p:nvCxnSpPr>
        <p:spPr>
          <a:xfrm rot="5400000">
            <a:off x="6690971" y="2691607"/>
            <a:ext cx="174625" cy="2079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Rechte verbindingslijn met pijl 40"/>
          <p:cNvCxnSpPr>
            <a:stCxn id="20" idx="5"/>
            <a:endCxn id="21" idx="1"/>
          </p:cNvCxnSpPr>
          <p:nvPr/>
        </p:nvCxnSpPr>
        <p:spPr>
          <a:xfrm rot="16200000" flipH="1">
            <a:off x="7028315" y="2692400"/>
            <a:ext cx="27305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3" name="Rechte verbindingslijn met pijl 42"/>
          <p:cNvCxnSpPr>
            <a:stCxn id="21" idx="5"/>
            <a:endCxn id="24" idx="1"/>
          </p:cNvCxnSpPr>
          <p:nvPr/>
        </p:nvCxnSpPr>
        <p:spPr>
          <a:xfrm rot="16200000" flipH="1">
            <a:off x="7437096" y="3121819"/>
            <a:ext cx="338138" cy="3175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5" name="Rechte verbindingslijn met pijl 44"/>
          <p:cNvCxnSpPr>
            <a:stCxn id="23" idx="4"/>
            <a:endCxn id="26" idx="0"/>
          </p:cNvCxnSpPr>
          <p:nvPr/>
        </p:nvCxnSpPr>
        <p:spPr>
          <a:xfrm rot="16200000" flipH="1">
            <a:off x="6441733" y="3209132"/>
            <a:ext cx="347663" cy="12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7" name="Rechte verbindingslijn met pijl 46"/>
          <p:cNvCxnSpPr>
            <a:stCxn id="26" idx="4"/>
            <a:endCxn id="28" idx="0"/>
          </p:cNvCxnSpPr>
          <p:nvPr/>
        </p:nvCxnSpPr>
        <p:spPr>
          <a:xfrm rot="16200000" flipH="1">
            <a:off x="6480627" y="3716338"/>
            <a:ext cx="314325" cy="31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Oval 4"/>
          <p:cNvSpPr/>
          <p:nvPr/>
        </p:nvSpPr>
        <p:spPr>
          <a:xfrm>
            <a:off x="6975020" y="3214913"/>
            <a:ext cx="184150" cy="185738"/>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51" name="Oval 4"/>
          <p:cNvSpPr/>
          <p:nvPr/>
        </p:nvSpPr>
        <p:spPr>
          <a:xfrm>
            <a:off x="7475763" y="3693884"/>
            <a:ext cx="184150" cy="185738"/>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cxnSp>
        <p:nvCxnSpPr>
          <p:cNvPr id="52" name="Rechte verbindingslijn met pijl 51"/>
          <p:cNvCxnSpPr>
            <a:stCxn id="21" idx="3"/>
            <a:endCxn id="50" idx="7"/>
          </p:cNvCxnSpPr>
          <p:nvPr/>
        </p:nvCxnSpPr>
        <p:spPr>
          <a:xfrm rot="5400000">
            <a:off x="7159284" y="3083719"/>
            <a:ext cx="130175" cy="1857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Rechte verbindingslijn met pijl 54"/>
          <p:cNvCxnSpPr>
            <a:stCxn id="24" idx="3"/>
            <a:endCxn id="51" idx="7"/>
          </p:cNvCxnSpPr>
          <p:nvPr/>
        </p:nvCxnSpPr>
        <p:spPr>
          <a:xfrm rot="5400000">
            <a:off x="7628390" y="3584576"/>
            <a:ext cx="141287" cy="1317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0" name="Oval 5"/>
          <p:cNvSpPr/>
          <p:nvPr/>
        </p:nvSpPr>
        <p:spPr>
          <a:xfrm>
            <a:off x="6959711" y="3725861"/>
            <a:ext cx="184150" cy="185738"/>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2" name="Oval 5"/>
          <p:cNvSpPr/>
          <p:nvPr/>
        </p:nvSpPr>
        <p:spPr>
          <a:xfrm>
            <a:off x="6959711" y="4172176"/>
            <a:ext cx="184150" cy="185738"/>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44" name="Rechte verbindingslijn met pijl 32"/>
          <p:cNvCxnSpPr/>
          <p:nvPr/>
        </p:nvCxnSpPr>
        <p:spPr>
          <a:xfrm rot="5400000">
            <a:off x="6899726" y="3562464"/>
            <a:ext cx="314325" cy="11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Rechte verbindingslijn met pijl 34"/>
          <p:cNvCxnSpPr/>
          <p:nvPr/>
        </p:nvCxnSpPr>
        <p:spPr>
          <a:xfrm rot="5400000">
            <a:off x="6921952" y="4041888"/>
            <a:ext cx="260350"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8" name="Oval 5"/>
          <p:cNvSpPr/>
          <p:nvPr/>
        </p:nvSpPr>
        <p:spPr>
          <a:xfrm>
            <a:off x="7476443" y="4158114"/>
            <a:ext cx="184150" cy="185738"/>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9" name="Oval 5"/>
          <p:cNvSpPr/>
          <p:nvPr/>
        </p:nvSpPr>
        <p:spPr>
          <a:xfrm>
            <a:off x="7476443" y="4604429"/>
            <a:ext cx="184150" cy="185738"/>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53" name="Rechte verbindingslijn met pijl 32"/>
          <p:cNvCxnSpPr/>
          <p:nvPr/>
        </p:nvCxnSpPr>
        <p:spPr>
          <a:xfrm rot="5400000">
            <a:off x="7416458" y="3994717"/>
            <a:ext cx="314325" cy="111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Rechte verbindingslijn met pijl 34"/>
          <p:cNvCxnSpPr/>
          <p:nvPr/>
        </p:nvCxnSpPr>
        <p:spPr>
          <a:xfrm rot="5400000">
            <a:off x="7438684" y="4474141"/>
            <a:ext cx="260350" cy="15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 name="TextBox 1"/>
          <p:cNvSpPr txBox="1"/>
          <p:nvPr/>
        </p:nvSpPr>
        <p:spPr>
          <a:xfrm>
            <a:off x="7912096" y="3429000"/>
            <a:ext cx="439544" cy="461665"/>
          </a:xfrm>
          <a:prstGeom prst="rect">
            <a:avLst/>
          </a:prstGeom>
          <a:noFill/>
        </p:spPr>
        <p:txBody>
          <a:bodyPr wrap="none" rtlCol="0">
            <a:spAutoFit/>
          </a:bodyPr>
          <a:lstStyle/>
          <a:p>
            <a:r>
              <a:rPr lang="en-US" sz="2400" b="1"/>
              <a:t>...</a:t>
            </a:r>
          </a:p>
        </p:txBody>
      </p:sp>
      <p:sp>
        <p:nvSpPr>
          <p:cNvPr id="56" name="TextBox 55"/>
          <p:cNvSpPr txBox="1"/>
          <p:nvPr/>
        </p:nvSpPr>
        <p:spPr>
          <a:xfrm>
            <a:off x="6420303" y="4092723"/>
            <a:ext cx="439544" cy="461665"/>
          </a:xfrm>
          <a:prstGeom prst="rect">
            <a:avLst/>
          </a:prstGeom>
          <a:noFill/>
        </p:spPr>
        <p:txBody>
          <a:bodyPr wrap="none" rtlCol="0">
            <a:spAutoFit/>
          </a:bodyPr>
          <a:lstStyle/>
          <a:p>
            <a:r>
              <a:rPr lang="en-US" sz="2400" b="1"/>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00063" y="274638"/>
            <a:ext cx="8358187" cy="796925"/>
          </a:xfrm>
        </p:spPr>
        <p:txBody>
          <a:bodyPr/>
          <a:lstStyle/>
          <a:p>
            <a:pPr eaLnBrk="1" hangingPunct="1"/>
            <a:r>
              <a:rPr lang="en-US">
                <a:cs typeface="Arial" charset="0"/>
              </a:rPr>
              <a:t>LTL vs CTL</a:t>
            </a:r>
          </a:p>
        </p:txBody>
      </p:sp>
      <p:sp>
        <p:nvSpPr>
          <p:cNvPr id="21507" name="Content Placeholder 2"/>
          <p:cNvSpPr>
            <a:spLocks noGrp="1"/>
          </p:cNvSpPr>
          <p:nvPr>
            <p:ph sz="quarter" idx="1"/>
          </p:nvPr>
        </p:nvSpPr>
        <p:spPr>
          <a:xfrm>
            <a:off x="315913" y="1362075"/>
            <a:ext cx="8542337" cy="5262563"/>
          </a:xfrm>
        </p:spPr>
        <p:txBody>
          <a:bodyPr/>
          <a:lstStyle/>
          <a:p>
            <a:pPr eaLnBrk="1" hangingPunct="1">
              <a:lnSpc>
                <a:spcPct val="80000"/>
              </a:lnSpc>
            </a:pPr>
            <a:r>
              <a:rPr lang="en-US" dirty="0">
                <a:cs typeface="Arial" charset="0"/>
                <a:sym typeface="Symbol" pitchFamily="18" charset="2"/>
              </a:rPr>
              <a:t>Another example, fairness restriction:</a:t>
            </a:r>
            <a:br>
              <a:rPr lang="en-US" dirty="0">
                <a:cs typeface="Arial" charset="0"/>
                <a:sym typeface="Symbol" pitchFamily="18" charset="2"/>
              </a:rPr>
            </a:br>
            <a:br>
              <a:rPr lang="en-US" dirty="0">
                <a:cs typeface="Arial" charset="0"/>
                <a:sym typeface="Symbol" pitchFamily="18" charset="2"/>
              </a:rPr>
            </a:br>
            <a:r>
              <a:rPr lang="en-US" dirty="0">
                <a:cs typeface="Arial" charset="0"/>
                <a:sym typeface="Symbol" pitchFamily="18" charset="2"/>
              </a:rPr>
              <a:t>    (☐◇</a:t>
            </a:r>
            <a:r>
              <a:rPr lang="en-US" i="1" dirty="0">
                <a:cs typeface="Arial" charset="0"/>
                <a:sym typeface="Symbol" pitchFamily="18" charset="2"/>
              </a:rPr>
              <a:t>p</a:t>
            </a:r>
            <a:r>
              <a:rPr lang="en-US" dirty="0">
                <a:cs typeface="Arial" charset="0"/>
                <a:sym typeface="Symbol" pitchFamily="18" charset="2"/>
              </a:rPr>
              <a:t>  ◇</a:t>
            </a:r>
            <a:r>
              <a:rPr lang="en-US" i="1" dirty="0">
                <a:cs typeface="Arial" charset="0"/>
                <a:sym typeface="Symbol" pitchFamily="18" charset="2"/>
              </a:rPr>
              <a:t>q</a:t>
            </a:r>
            <a:r>
              <a:rPr lang="en-US" dirty="0">
                <a:cs typeface="Arial" charset="0"/>
                <a:sym typeface="Symbol" pitchFamily="18" charset="2"/>
              </a:rPr>
              <a:t>)    ◇</a:t>
            </a:r>
            <a:r>
              <a:rPr lang="en-US" i="1" dirty="0">
                <a:cs typeface="Arial" charset="0"/>
                <a:sym typeface="Symbol" pitchFamily="18" charset="2"/>
              </a:rPr>
              <a:t>q</a:t>
            </a:r>
            <a:br>
              <a:rPr lang="en-US" dirty="0">
                <a:cs typeface="Arial" charset="0"/>
                <a:sym typeface="Symbol" pitchFamily="18" charset="2"/>
              </a:rPr>
            </a:br>
            <a:br>
              <a:rPr lang="en-US" dirty="0">
                <a:cs typeface="Arial" charset="0"/>
                <a:sym typeface="Symbol" pitchFamily="18" charset="2"/>
              </a:rPr>
            </a:br>
            <a:r>
              <a:rPr lang="en-US" dirty="0">
                <a:cs typeface="Arial" charset="0"/>
                <a:sym typeface="Symbol" pitchFamily="18" charset="2"/>
              </a:rPr>
              <a:t>    =  ☐◇</a:t>
            </a:r>
            <a:r>
              <a:rPr lang="en-US" i="1" dirty="0">
                <a:cs typeface="Arial" charset="0"/>
                <a:sym typeface="Symbol" pitchFamily="18" charset="2"/>
              </a:rPr>
              <a:t>p</a:t>
            </a:r>
            <a:r>
              <a:rPr lang="en-US" dirty="0">
                <a:cs typeface="Arial" charset="0"/>
                <a:sym typeface="Symbol" pitchFamily="18" charset="2"/>
              </a:rPr>
              <a:t>   \/   ◇</a:t>
            </a:r>
            <a:r>
              <a:rPr lang="en-US" i="1" dirty="0">
                <a:cs typeface="Arial" charset="0"/>
                <a:sym typeface="Symbol" pitchFamily="18" charset="2"/>
              </a:rPr>
              <a:t>q</a:t>
            </a:r>
          </a:p>
          <a:p>
            <a:pPr eaLnBrk="1" hangingPunct="1">
              <a:lnSpc>
                <a:spcPct val="80000"/>
              </a:lnSpc>
              <a:buFont typeface="Wingdings 2" pitchFamily="18" charset="2"/>
              <a:buNone/>
            </a:pPr>
            <a:endParaRPr lang="en-US" b="1" dirty="0">
              <a:cs typeface="Arial" charset="0"/>
              <a:sym typeface="Symbol" pitchFamily="18" charset="2"/>
            </a:endParaRPr>
          </a:p>
          <a:p>
            <a:pPr eaLnBrk="1" hangingPunct="1">
              <a:lnSpc>
                <a:spcPct val="80000"/>
              </a:lnSpc>
            </a:pPr>
            <a:endParaRPr lang="en-US" b="1" dirty="0">
              <a:cs typeface="Arial" charset="0"/>
              <a:sym typeface="Symbol" pitchFamily="18" charset="2"/>
            </a:endParaRPr>
          </a:p>
          <a:p>
            <a:pPr eaLnBrk="1" hangingPunct="1">
              <a:lnSpc>
                <a:spcPct val="80000"/>
              </a:lnSpc>
            </a:pPr>
            <a:endParaRPr lang="en-US" b="1" dirty="0">
              <a:cs typeface="Arial" charset="0"/>
              <a:sym typeface="Symbol" pitchFamily="18" charset="2"/>
            </a:endParaRPr>
          </a:p>
          <a:p>
            <a:pPr eaLnBrk="1" hangingPunct="1">
              <a:lnSpc>
                <a:spcPct val="80000"/>
              </a:lnSpc>
              <a:buFont typeface="Wingdings 2" pitchFamily="18" charset="2"/>
              <a:buNone/>
            </a:pPr>
            <a:br>
              <a:rPr lang="en-US" b="1" dirty="0">
                <a:cs typeface="Arial" charset="0"/>
                <a:sym typeface="Symbol" pitchFamily="18" charset="2"/>
              </a:rPr>
            </a:br>
            <a:endParaRPr lang="en-US" b="1" dirty="0">
              <a:cs typeface="Arial" charset="0"/>
              <a:sym typeface="Symbol" pitchFamily="18" charset="2"/>
            </a:endParaRPr>
          </a:p>
          <a:p>
            <a:pPr eaLnBrk="1" hangingPunct="1">
              <a:lnSpc>
                <a:spcPct val="80000"/>
              </a:lnSpc>
              <a:buFont typeface="Wingdings 2" pitchFamily="18" charset="2"/>
              <a:buNone/>
            </a:pPr>
            <a:endParaRPr lang="en-US" b="1" dirty="0">
              <a:cs typeface="Arial" charset="0"/>
              <a:sym typeface="Symbol" pitchFamily="18" charset="2"/>
            </a:endParaRPr>
          </a:p>
          <a:p>
            <a:pPr eaLnBrk="1" hangingPunct="1">
              <a:lnSpc>
                <a:spcPct val="80000"/>
              </a:lnSpc>
              <a:buFont typeface="Wingdings 2" pitchFamily="18" charset="2"/>
              <a:buNone/>
            </a:pPr>
            <a:endParaRPr lang="en-US" b="1" dirty="0">
              <a:cs typeface="Arial" charset="0"/>
              <a:sym typeface="Symbol" pitchFamily="18" charset="2"/>
            </a:endParaRPr>
          </a:p>
          <a:p>
            <a:pPr eaLnBrk="1" hangingPunct="1">
              <a:lnSpc>
                <a:spcPct val="80000"/>
              </a:lnSpc>
              <a:buFont typeface="Wingdings 2" pitchFamily="18" charset="2"/>
              <a:buNone/>
            </a:pPr>
            <a:br>
              <a:rPr lang="en-US" b="1" dirty="0">
                <a:cs typeface="Arial" charset="0"/>
                <a:sym typeface="Symbol" pitchFamily="18" charset="2"/>
              </a:rPr>
            </a:br>
            <a:endParaRPr lang="en-US" b="1" dirty="0">
              <a:cs typeface="Arial" charset="0"/>
              <a:sym typeface="Symbol" pitchFamily="18" charset="2"/>
            </a:endParaRPr>
          </a:p>
        </p:txBody>
      </p:sp>
      <p:sp>
        <p:nvSpPr>
          <p:cNvPr id="5" name="Oval 4"/>
          <p:cNvSpPr/>
          <p:nvPr/>
        </p:nvSpPr>
        <p:spPr>
          <a:xfrm>
            <a:off x="2027238" y="4540250"/>
            <a:ext cx="184150" cy="185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Oval 5"/>
          <p:cNvSpPr/>
          <p:nvPr/>
        </p:nvSpPr>
        <p:spPr>
          <a:xfrm>
            <a:off x="2962490" y="4539954"/>
            <a:ext cx="185738" cy="185737"/>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p>
        </p:txBody>
      </p:sp>
      <p:cxnSp>
        <p:nvCxnSpPr>
          <p:cNvPr id="8" name="Straight Arrow Connector 7"/>
          <p:cNvCxnSpPr>
            <a:stCxn id="5" idx="6"/>
          </p:cNvCxnSpPr>
          <p:nvPr/>
        </p:nvCxnSpPr>
        <p:spPr>
          <a:xfrm>
            <a:off x="2211388" y="4633913"/>
            <a:ext cx="750887" cy="1587"/>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1798638" y="4759325"/>
            <a:ext cx="206375" cy="10795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21514" name="TextBox 9"/>
          <p:cNvSpPr txBox="1">
            <a:spLocks noChangeArrowheads="1"/>
          </p:cNvSpPr>
          <p:nvPr/>
        </p:nvSpPr>
        <p:spPr bwMode="auto">
          <a:xfrm>
            <a:off x="2179638" y="3702050"/>
            <a:ext cx="374650" cy="369888"/>
          </a:xfrm>
          <a:prstGeom prst="rect">
            <a:avLst/>
          </a:prstGeom>
          <a:noFill/>
          <a:ln w="9525">
            <a:noFill/>
            <a:miter lim="800000"/>
            <a:headEnd/>
            <a:tailEnd/>
          </a:ln>
        </p:spPr>
        <p:txBody>
          <a:bodyPr wrap="none">
            <a:spAutoFit/>
          </a:bodyPr>
          <a:lstStyle/>
          <a:p>
            <a:r>
              <a:rPr lang="en-US">
                <a:sym typeface="Symbol" pitchFamily="18" charset="2"/>
              </a:rPr>
              <a:t></a:t>
            </a:r>
            <a:endParaRPr lang="en-US"/>
          </a:p>
        </p:txBody>
      </p:sp>
      <p:sp>
        <p:nvSpPr>
          <p:cNvPr id="21515" name="TextBox 10"/>
          <p:cNvSpPr txBox="1">
            <a:spLocks noChangeArrowheads="1"/>
          </p:cNvSpPr>
          <p:nvPr/>
        </p:nvSpPr>
        <p:spPr bwMode="auto">
          <a:xfrm>
            <a:off x="1993900" y="4725988"/>
            <a:ext cx="466725" cy="369887"/>
          </a:xfrm>
          <a:prstGeom prst="rect">
            <a:avLst/>
          </a:prstGeom>
          <a:noFill/>
          <a:ln w="9525">
            <a:noFill/>
            <a:miter lim="800000"/>
            <a:headEnd/>
            <a:tailEnd/>
          </a:ln>
        </p:spPr>
        <p:txBody>
          <a:bodyPr wrap="none">
            <a:spAutoFit/>
          </a:bodyPr>
          <a:lstStyle/>
          <a:p>
            <a:r>
              <a:rPr lang="en-US">
                <a:sym typeface="Symbol" pitchFamily="18" charset="2"/>
              </a:rPr>
              <a:t>{</a:t>
            </a:r>
            <a:r>
              <a:rPr lang="en-US" i="1">
                <a:sym typeface="Symbol" pitchFamily="18" charset="2"/>
              </a:rPr>
              <a:t>p</a:t>
            </a:r>
            <a:r>
              <a:rPr lang="en-US">
                <a:sym typeface="Symbol" pitchFamily="18" charset="2"/>
              </a:rPr>
              <a:t>}</a:t>
            </a:r>
            <a:endParaRPr lang="en-US"/>
          </a:p>
        </p:txBody>
      </p:sp>
      <p:sp>
        <p:nvSpPr>
          <p:cNvPr id="12" name="Oval 11"/>
          <p:cNvSpPr/>
          <p:nvPr/>
        </p:nvSpPr>
        <p:spPr>
          <a:xfrm>
            <a:off x="2036978" y="3800179"/>
            <a:ext cx="185737" cy="185737"/>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21519" name="TextBox 12"/>
          <p:cNvSpPr txBox="1">
            <a:spLocks noChangeArrowheads="1"/>
          </p:cNvSpPr>
          <p:nvPr/>
        </p:nvSpPr>
        <p:spPr bwMode="auto">
          <a:xfrm>
            <a:off x="2995613" y="4692650"/>
            <a:ext cx="466725" cy="369888"/>
          </a:xfrm>
          <a:prstGeom prst="rect">
            <a:avLst/>
          </a:prstGeom>
          <a:noFill/>
          <a:ln w="9525">
            <a:noFill/>
            <a:miter lim="800000"/>
            <a:headEnd/>
            <a:tailEnd/>
          </a:ln>
        </p:spPr>
        <p:txBody>
          <a:bodyPr wrap="none">
            <a:spAutoFit/>
          </a:bodyPr>
          <a:lstStyle/>
          <a:p>
            <a:r>
              <a:rPr lang="en-US">
                <a:sym typeface="Symbol" pitchFamily="18" charset="2"/>
              </a:rPr>
              <a:t>{</a:t>
            </a:r>
            <a:r>
              <a:rPr lang="en-US" i="1">
                <a:sym typeface="Symbol" pitchFamily="18" charset="2"/>
              </a:rPr>
              <a:t>q</a:t>
            </a:r>
            <a:r>
              <a:rPr lang="en-US">
                <a:sym typeface="Symbol" pitchFamily="18" charset="2"/>
              </a:rPr>
              <a:t>}</a:t>
            </a:r>
            <a:endParaRPr lang="en-US"/>
          </a:p>
        </p:txBody>
      </p:sp>
      <p:cxnSp>
        <p:nvCxnSpPr>
          <p:cNvPr id="15" name="Straight Arrow Connector 14"/>
          <p:cNvCxnSpPr>
            <a:stCxn id="5" idx="0"/>
            <a:endCxn id="12" idx="4"/>
          </p:cNvCxnSpPr>
          <p:nvPr/>
        </p:nvCxnSpPr>
        <p:spPr>
          <a:xfrm rot="5400000" flipH="1" flipV="1">
            <a:off x="1847850" y="4257676"/>
            <a:ext cx="554037" cy="11112"/>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9" name="Curved Connector 18"/>
          <p:cNvCxnSpPr>
            <a:endCxn id="5" idx="2"/>
          </p:cNvCxnSpPr>
          <p:nvPr/>
        </p:nvCxnSpPr>
        <p:spPr>
          <a:xfrm rot="10800000" flipV="1">
            <a:off x="2027238" y="3892550"/>
            <a:ext cx="9525" cy="741363"/>
          </a:xfrm>
          <a:prstGeom prst="curvedConnector3">
            <a:avLst>
              <a:gd name="adj1" fmla="val 2199945"/>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6" name="Tijdelijke aanduiding voor dianummer 15"/>
          <p:cNvSpPr>
            <a:spLocks noGrp="1"/>
          </p:cNvSpPr>
          <p:nvPr>
            <p:ph type="sldNum" sz="quarter" idx="12"/>
          </p:nvPr>
        </p:nvSpPr>
        <p:spPr/>
        <p:txBody>
          <a:bodyPr/>
          <a:lstStyle/>
          <a:p>
            <a:pPr>
              <a:defRPr/>
            </a:pPr>
            <a:fld id="{8E5F3B3B-AA93-4D53-BDB4-E51F7BB25502}" type="slidenum">
              <a:rPr lang="en-US"/>
              <a:pPr>
                <a:defRPr/>
              </a:pPr>
              <a:t>15</a:t>
            </a:fld>
            <a:endParaRPr lang="en-US"/>
          </a:p>
        </p:txBody>
      </p:sp>
      <p:cxnSp>
        <p:nvCxnSpPr>
          <p:cNvPr id="18" name="Vorm 17"/>
          <p:cNvCxnSpPr>
            <a:stCxn id="6" idx="6"/>
            <a:endCxn id="6" idx="0"/>
          </p:cNvCxnSpPr>
          <p:nvPr/>
        </p:nvCxnSpPr>
        <p:spPr>
          <a:xfrm flipH="1" flipV="1">
            <a:off x="3055938" y="4540250"/>
            <a:ext cx="92075" cy="93663"/>
          </a:xfrm>
          <a:prstGeom prst="curvedConnector4">
            <a:avLst>
              <a:gd name="adj1" fmla="val -246153"/>
              <a:gd name="adj2" fmla="val 346153"/>
            </a:avLst>
          </a:prstGeom>
          <a:ln>
            <a:tailEnd type="arrow"/>
          </a:ln>
        </p:spPr>
        <p:style>
          <a:lnRef idx="2">
            <a:schemeClr val="dk1"/>
          </a:lnRef>
          <a:fillRef idx="0">
            <a:schemeClr val="dk1"/>
          </a:fillRef>
          <a:effectRef idx="1">
            <a:schemeClr val="dk1"/>
          </a:effectRef>
          <a:fontRef idx="minor">
            <a:schemeClr val="tx1"/>
          </a:fontRef>
        </p:style>
      </p:cxnSp>
      <p:sp>
        <p:nvSpPr>
          <p:cNvPr id="20" name="Oval 11"/>
          <p:cNvSpPr/>
          <p:nvPr/>
        </p:nvSpPr>
        <p:spPr>
          <a:xfrm>
            <a:off x="7337425" y="2232025"/>
            <a:ext cx="184150" cy="184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Oval 4"/>
          <p:cNvSpPr/>
          <p:nvPr/>
        </p:nvSpPr>
        <p:spPr>
          <a:xfrm>
            <a:off x="6945312" y="2634343"/>
            <a:ext cx="184150" cy="185738"/>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26" name="Oval 5"/>
          <p:cNvSpPr/>
          <p:nvPr/>
        </p:nvSpPr>
        <p:spPr>
          <a:xfrm>
            <a:off x="6543675" y="3036888"/>
            <a:ext cx="184150" cy="185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7" name="Oval 5"/>
          <p:cNvSpPr/>
          <p:nvPr/>
        </p:nvSpPr>
        <p:spPr>
          <a:xfrm>
            <a:off x="7598910" y="2590798"/>
            <a:ext cx="184150" cy="185738"/>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p>
        </p:txBody>
      </p:sp>
      <p:sp>
        <p:nvSpPr>
          <p:cNvPr id="28" name="Oval 5"/>
          <p:cNvSpPr/>
          <p:nvPr/>
        </p:nvSpPr>
        <p:spPr>
          <a:xfrm>
            <a:off x="6896101" y="3396195"/>
            <a:ext cx="184150" cy="185738"/>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p>
        </p:txBody>
      </p:sp>
      <p:sp>
        <p:nvSpPr>
          <p:cNvPr id="29" name="Oval 5"/>
          <p:cNvSpPr/>
          <p:nvPr/>
        </p:nvSpPr>
        <p:spPr>
          <a:xfrm>
            <a:off x="7631565" y="2960915"/>
            <a:ext cx="184150" cy="185738"/>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p>
        </p:txBody>
      </p:sp>
      <p:cxnSp>
        <p:nvCxnSpPr>
          <p:cNvPr id="30" name="Rechte verbindingslijn met pijl 29"/>
          <p:cNvCxnSpPr>
            <a:stCxn id="20" idx="3"/>
            <a:endCxn id="23" idx="7"/>
          </p:cNvCxnSpPr>
          <p:nvPr/>
        </p:nvCxnSpPr>
        <p:spPr>
          <a:xfrm rot="5400000">
            <a:off x="7096919" y="2394744"/>
            <a:ext cx="273050" cy="2619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Rechte verbindingslijn met pijl 30"/>
          <p:cNvCxnSpPr>
            <a:stCxn id="0" idx="3"/>
            <a:endCxn id="26" idx="7"/>
          </p:cNvCxnSpPr>
          <p:nvPr/>
        </p:nvCxnSpPr>
        <p:spPr>
          <a:xfrm rot="5400000">
            <a:off x="6700838" y="2792413"/>
            <a:ext cx="271462" cy="2714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Rechte verbindingslijn met pijl 31"/>
          <p:cNvCxnSpPr>
            <a:stCxn id="26" idx="5"/>
            <a:endCxn id="28" idx="0"/>
          </p:cNvCxnSpPr>
          <p:nvPr/>
        </p:nvCxnSpPr>
        <p:spPr>
          <a:xfrm>
            <a:off x="6700857" y="3195424"/>
            <a:ext cx="287319" cy="2007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Rechte verbindingslijn met pijl 36"/>
          <p:cNvCxnSpPr>
            <a:stCxn id="20" idx="5"/>
            <a:endCxn id="0" idx="0"/>
          </p:cNvCxnSpPr>
          <p:nvPr/>
        </p:nvCxnSpPr>
        <p:spPr>
          <a:xfrm rot="16200000" flipH="1">
            <a:off x="7492207" y="2391569"/>
            <a:ext cx="201612" cy="1968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Rechte verbindingslijn met pijl 37"/>
          <p:cNvCxnSpPr>
            <a:stCxn id="27" idx="4"/>
            <a:endCxn id="29" idx="0"/>
          </p:cNvCxnSpPr>
          <p:nvPr/>
        </p:nvCxnSpPr>
        <p:spPr>
          <a:xfrm rot="16200000" flipH="1">
            <a:off x="7615238" y="2852738"/>
            <a:ext cx="184150" cy="317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9" name="Oval 4"/>
          <p:cNvSpPr/>
          <p:nvPr/>
        </p:nvSpPr>
        <p:spPr>
          <a:xfrm>
            <a:off x="6183312" y="3374571"/>
            <a:ext cx="184150" cy="185738"/>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cxnSp>
        <p:nvCxnSpPr>
          <p:cNvPr id="54" name="Rechte verbindingslijn met pijl 53"/>
          <p:cNvCxnSpPr>
            <a:stCxn id="26" idx="3"/>
            <a:endCxn id="49" idx="7"/>
          </p:cNvCxnSpPr>
          <p:nvPr/>
        </p:nvCxnSpPr>
        <p:spPr>
          <a:xfrm rot="5400000">
            <a:off x="6352381" y="3183732"/>
            <a:ext cx="206375" cy="2301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Oval 5"/>
          <p:cNvSpPr/>
          <p:nvPr/>
        </p:nvSpPr>
        <p:spPr>
          <a:xfrm>
            <a:off x="6275387" y="4022726"/>
            <a:ext cx="184150" cy="185738"/>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p>
        </p:txBody>
      </p:sp>
      <p:cxnSp>
        <p:nvCxnSpPr>
          <p:cNvPr id="59" name="Rechte verbindingslijn met pijl 58"/>
          <p:cNvCxnSpPr>
            <a:stCxn id="62" idx="6"/>
            <a:endCxn id="58" idx="1"/>
          </p:cNvCxnSpPr>
          <p:nvPr/>
        </p:nvCxnSpPr>
        <p:spPr>
          <a:xfrm>
            <a:off x="5986463" y="3815557"/>
            <a:ext cx="315892" cy="23437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2" name="Oval 5"/>
          <p:cNvSpPr/>
          <p:nvPr/>
        </p:nvSpPr>
        <p:spPr>
          <a:xfrm>
            <a:off x="5802313" y="3722688"/>
            <a:ext cx="184150" cy="1857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63" name="Rechte verbindingslijn met pijl 62"/>
          <p:cNvCxnSpPr>
            <a:stCxn id="0" idx="3"/>
            <a:endCxn id="62" idx="7"/>
          </p:cNvCxnSpPr>
          <p:nvPr/>
        </p:nvCxnSpPr>
        <p:spPr>
          <a:xfrm rot="5400000">
            <a:off x="5976938" y="3516312"/>
            <a:ext cx="215900" cy="2508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8" name="Oval 5"/>
          <p:cNvSpPr/>
          <p:nvPr/>
        </p:nvSpPr>
        <p:spPr>
          <a:xfrm>
            <a:off x="6896100" y="3777196"/>
            <a:ext cx="184150" cy="185738"/>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p>
        </p:txBody>
      </p:sp>
      <p:sp>
        <p:nvSpPr>
          <p:cNvPr id="79" name="Oval 5"/>
          <p:cNvSpPr/>
          <p:nvPr/>
        </p:nvSpPr>
        <p:spPr>
          <a:xfrm>
            <a:off x="6286271" y="4381956"/>
            <a:ext cx="184150" cy="185738"/>
          </a:xfrm>
          <a:prstGeom prst="ellipse">
            <a:avLst/>
          </a:prstGeom>
        </p:spPr>
        <p:style>
          <a:lnRef idx="1">
            <a:schemeClr val="accent4"/>
          </a:lnRef>
          <a:fillRef idx="3">
            <a:schemeClr val="accent4"/>
          </a:fillRef>
          <a:effectRef idx="2">
            <a:schemeClr val="accent4"/>
          </a:effectRef>
          <a:fontRef idx="minor">
            <a:schemeClr val="lt1"/>
          </a:fontRef>
        </p:style>
        <p:txBody>
          <a:bodyPr anchor="ctr"/>
          <a:lstStyle/>
          <a:p>
            <a:pPr algn="ctr">
              <a:defRPr/>
            </a:pPr>
            <a:endParaRPr lang="en-US"/>
          </a:p>
        </p:txBody>
      </p:sp>
      <p:cxnSp>
        <p:nvCxnSpPr>
          <p:cNvPr id="80" name="Rechte verbindingslijn met pijl 79"/>
          <p:cNvCxnSpPr>
            <a:stCxn id="28" idx="4"/>
            <a:endCxn id="78" idx="0"/>
          </p:cNvCxnSpPr>
          <p:nvPr/>
        </p:nvCxnSpPr>
        <p:spPr>
          <a:xfrm rot="5400000">
            <a:off x="6890771" y="3679792"/>
            <a:ext cx="195263"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5" name="Rechte verbindingslijn met pijl 84"/>
          <p:cNvCxnSpPr>
            <a:stCxn id="58" idx="4"/>
            <a:endCxn id="79" idx="0"/>
          </p:cNvCxnSpPr>
          <p:nvPr/>
        </p:nvCxnSpPr>
        <p:spPr>
          <a:xfrm rot="16200000" flipH="1">
            <a:off x="6286727" y="4289199"/>
            <a:ext cx="173038" cy="111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561" name="Tekstvak 38"/>
          <p:cNvSpPr txBox="1">
            <a:spLocks noChangeArrowheads="1"/>
          </p:cNvSpPr>
          <p:nvPr/>
        </p:nvSpPr>
        <p:spPr bwMode="auto">
          <a:xfrm>
            <a:off x="5259388" y="4803548"/>
            <a:ext cx="3598862" cy="646113"/>
          </a:xfrm>
          <a:prstGeom prst="rect">
            <a:avLst/>
          </a:prstGeom>
          <a:noFill/>
          <a:ln w="9525">
            <a:noFill/>
            <a:miter lim="800000"/>
            <a:headEnd/>
            <a:tailEnd/>
          </a:ln>
        </p:spPr>
        <p:txBody>
          <a:bodyPr wrap="square">
            <a:spAutoFit/>
          </a:bodyPr>
          <a:lstStyle/>
          <a:p>
            <a:r>
              <a:rPr lang="en-US" dirty="0"/>
              <a:t>e.g. AGAF </a:t>
            </a:r>
            <a:r>
              <a:rPr lang="en-US" i="1" dirty="0"/>
              <a:t>p</a:t>
            </a:r>
            <a:r>
              <a:rPr lang="en-US" dirty="0"/>
              <a:t>  \/  AF </a:t>
            </a:r>
            <a:r>
              <a:rPr lang="en-US" i="1" dirty="0"/>
              <a:t>q</a:t>
            </a:r>
            <a:r>
              <a:rPr lang="en-US" dirty="0"/>
              <a:t>   does not hold on the tree.</a:t>
            </a:r>
          </a:p>
        </p:txBody>
      </p:sp>
      <p:sp>
        <p:nvSpPr>
          <p:cNvPr id="40" name="TextBox 39"/>
          <p:cNvSpPr txBox="1"/>
          <p:nvPr/>
        </p:nvSpPr>
        <p:spPr>
          <a:xfrm>
            <a:off x="7470078" y="3199868"/>
            <a:ext cx="439544" cy="461665"/>
          </a:xfrm>
          <a:prstGeom prst="rect">
            <a:avLst/>
          </a:prstGeom>
          <a:noFill/>
        </p:spPr>
        <p:txBody>
          <a:bodyPr wrap="none" rtlCol="0">
            <a:spAutoFit/>
          </a:bodyPr>
          <a:lstStyle/>
          <a:p>
            <a:r>
              <a:rPr lang="en-US" sz="2400" b="1"/>
              <a:t>...</a:t>
            </a:r>
          </a:p>
        </p:txBody>
      </p:sp>
      <p:sp>
        <p:nvSpPr>
          <p:cNvPr id="41" name="TextBox 40"/>
          <p:cNvSpPr txBox="1"/>
          <p:nvPr/>
        </p:nvSpPr>
        <p:spPr>
          <a:xfrm>
            <a:off x="5411501" y="3780248"/>
            <a:ext cx="439544" cy="461665"/>
          </a:xfrm>
          <a:prstGeom prst="rect">
            <a:avLst/>
          </a:prstGeom>
          <a:noFill/>
        </p:spPr>
        <p:txBody>
          <a:bodyPr wrap="none" rtlCol="0">
            <a:spAutoFit/>
          </a:bodyPr>
          <a:lstStyle/>
          <a:p>
            <a:r>
              <a:rPr lang="en-US" sz="2400" b="1"/>
              <a:t>...</a:t>
            </a:r>
          </a:p>
        </p:txBody>
      </p:sp>
      <p:sp>
        <p:nvSpPr>
          <p:cNvPr id="3" name="TextBox 2">
            <a:extLst>
              <a:ext uri="{FF2B5EF4-FFF2-40B4-BE49-F238E27FC236}">
                <a16:creationId xmlns:a16="http://schemas.microsoft.com/office/drawing/2014/main" id="{4953E920-4FF8-0846-B443-AC59DA64524C}"/>
              </a:ext>
            </a:extLst>
          </p:cNvPr>
          <p:cNvSpPr txBox="1"/>
          <p:nvPr/>
        </p:nvSpPr>
        <p:spPr>
          <a:xfrm>
            <a:off x="757086" y="6132824"/>
            <a:ext cx="5769528" cy="369332"/>
          </a:xfrm>
          <a:prstGeom prst="rect">
            <a:avLst/>
          </a:prstGeom>
          <a:noFill/>
        </p:spPr>
        <p:txBody>
          <a:bodyPr wrap="none" rtlCol="0">
            <a:spAutoFit/>
          </a:bodyPr>
          <a:lstStyle/>
          <a:p>
            <a:r>
              <a:rPr lang="nl-NL" dirty="0"/>
              <a:t>(a → b) → b  =  ~(~a \/ b) \/ b  = (a /\ ~b)  \/ b  = a \/  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00063" y="274638"/>
            <a:ext cx="8358187" cy="796925"/>
          </a:xfrm>
        </p:spPr>
        <p:txBody>
          <a:bodyPr/>
          <a:lstStyle/>
          <a:p>
            <a:pPr eaLnBrk="1" hangingPunct="1"/>
            <a:r>
              <a:rPr lang="en-US">
                <a:cs typeface="Arial" charset="0"/>
              </a:rPr>
              <a:t>Model checking CTL formulas</a:t>
            </a:r>
          </a:p>
        </p:txBody>
      </p:sp>
      <p:sp>
        <p:nvSpPr>
          <p:cNvPr id="28675" name="Content Placeholder 2"/>
          <p:cNvSpPr>
            <a:spLocks noGrp="1"/>
          </p:cNvSpPr>
          <p:nvPr>
            <p:ph sz="quarter" idx="1"/>
          </p:nvPr>
        </p:nvSpPr>
        <p:spPr>
          <a:xfrm>
            <a:off x="344488" y="1362075"/>
            <a:ext cx="5989637" cy="5262563"/>
          </a:xfrm>
        </p:spPr>
        <p:txBody>
          <a:bodyPr/>
          <a:lstStyle/>
          <a:p>
            <a:pPr eaLnBrk="1" hangingPunct="1"/>
            <a:r>
              <a:rPr lang="en-US" sz="2000">
                <a:cs typeface="Arial" charset="0"/>
              </a:rPr>
              <a:t>Kripke M = ( S, {s</a:t>
            </a:r>
            <a:r>
              <a:rPr lang="en-US" sz="2000" baseline="-25000">
                <a:cs typeface="Arial" charset="0"/>
              </a:rPr>
              <a:t>0</a:t>
            </a:r>
            <a:r>
              <a:rPr lang="en-US" sz="2000">
                <a:cs typeface="Arial" charset="0"/>
              </a:rPr>
              <a:t>}, R, V )</a:t>
            </a:r>
          </a:p>
          <a:p>
            <a:pPr eaLnBrk="1" hangingPunct="1"/>
            <a:r>
              <a:rPr lang="en-US" sz="2000">
                <a:cs typeface="Arial" charset="0"/>
              </a:rPr>
              <a:t>We want to verify M |== </a:t>
            </a:r>
            <a:r>
              <a:rPr lang="en-US" sz="2000">
                <a:cs typeface="Arial" charset="0"/>
                <a:sym typeface="Symbol" pitchFamily="18" charset="2"/>
              </a:rPr>
              <a:t></a:t>
            </a:r>
          </a:p>
          <a:p>
            <a:pPr eaLnBrk="1" hangingPunct="1"/>
            <a:r>
              <a:rPr lang="en-US" sz="2000">
                <a:cs typeface="Arial" charset="0"/>
                <a:sym typeface="Symbol" pitchFamily="18" charset="2"/>
              </a:rPr>
              <a:t>Assume  is expressed in CTL’s (chosen) basic operators.</a:t>
            </a:r>
          </a:p>
          <a:p>
            <a:pPr eaLnBrk="1" hangingPunct="1"/>
            <a:r>
              <a:rPr lang="en-US" sz="2000">
                <a:cs typeface="Arial" charset="0"/>
                <a:sym typeface="Symbol" pitchFamily="18" charset="2"/>
              </a:rPr>
              <a:t>The verification algorithm works by systematic-ally labeling M’s states with subformulas of ;</a:t>
            </a:r>
            <a:r>
              <a:rPr lang="en-US" sz="2000" i="1">
                <a:cs typeface="Arial" charset="0"/>
                <a:sym typeface="Symbol" pitchFamily="18" charset="2"/>
              </a:rPr>
              <a:t> </a:t>
            </a:r>
            <a:r>
              <a:rPr lang="en-US" sz="2000" i="1" u="sng">
                <a:cs typeface="Arial" charset="0"/>
                <a:sym typeface="Symbol" pitchFamily="18" charset="2"/>
              </a:rPr>
              <a:t>bottom</a:t>
            </a:r>
            <a:r>
              <a:rPr lang="en-US" sz="2000" i="1" u="sng">
                <a:cs typeface="Arial" charset="0"/>
              </a:rPr>
              <a:t> up</a:t>
            </a:r>
            <a:r>
              <a:rPr lang="en-US" sz="2000">
                <a:cs typeface="Arial" charset="0"/>
              </a:rPr>
              <a:t>. </a:t>
            </a:r>
          </a:p>
          <a:p>
            <a:pPr eaLnBrk="1" hangingPunct="1"/>
            <a:r>
              <a:rPr lang="en-US" sz="2000">
                <a:cs typeface="Arial" charset="0"/>
              </a:rPr>
              <a:t>For a sub-formula </a:t>
            </a:r>
            <a:r>
              <a:rPr lang="en-US" sz="2000" i="1">
                <a:cs typeface="Arial" charset="0"/>
              </a:rPr>
              <a:t>f</a:t>
            </a:r>
            <a:r>
              <a:rPr lang="en-US" sz="2000">
                <a:cs typeface="Arial" charset="0"/>
              </a:rPr>
              <a:t> ; we inspect every state </a:t>
            </a:r>
            <a:r>
              <a:rPr lang="en-US" sz="2000" i="1">
                <a:cs typeface="Arial" charset="0"/>
              </a:rPr>
              <a:t>s</a:t>
            </a:r>
            <a:r>
              <a:rPr lang="en-US" sz="2000">
                <a:cs typeface="Arial" charset="0"/>
              </a:rPr>
              <a:t>:</a:t>
            </a:r>
            <a:br>
              <a:rPr lang="en-US" sz="2000">
                <a:cs typeface="Arial" charset="0"/>
              </a:rPr>
            </a:br>
            <a:br>
              <a:rPr lang="en-US" sz="2000">
                <a:cs typeface="Arial" charset="0"/>
              </a:rPr>
            </a:br>
            <a:br>
              <a:rPr lang="en-US" sz="2000">
                <a:cs typeface="Arial" charset="0"/>
              </a:rPr>
            </a:br>
            <a:endParaRPr lang="en-US" sz="2000">
              <a:cs typeface="Arial" charset="0"/>
            </a:endParaRPr>
          </a:p>
          <a:p>
            <a:pPr eaLnBrk="1" hangingPunct="1"/>
            <a:r>
              <a:rPr lang="en-US" sz="2000">
                <a:cs typeface="Arial" charset="0"/>
              </a:rPr>
              <a:t>Eventually, when we are done with the labeling of the root formula </a:t>
            </a:r>
            <a:r>
              <a:rPr lang="en-US" sz="2000">
                <a:cs typeface="Arial" charset="0"/>
                <a:sym typeface="Symbol" pitchFamily="18" charset="2"/>
              </a:rPr>
              <a:t>  </a:t>
            </a:r>
            <a:r>
              <a:rPr lang="en-US" sz="2000">
                <a:cs typeface="Arial" charset="0"/>
              </a:rPr>
              <a:t>:</a:t>
            </a:r>
            <a:br>
              <a:rPr lang="en-US" sz="2000">
                <a:cs typeface="Arial" charset="0"/>
              </a:rPr>
            </a:br>
            <a:endParaRPr lang="en-US" sz="2000">
              <a:cs typeface="Arial" charset="0"/>
            </a:endParaRPr>
          </a:p>
        </p:txBody>
      </p:sp>
      <p:grpSp>
        <p:nvGrpSpPr>
          <p:cNvPr id="28676" name="Group 51"/>
          <p:cNvGrpSpPr>
            <a:grpSpLocks/>
          </p:cNvGrpSpPr>
          <p:nvPr/>
        </p:nvGrpSpPr>
        <p:grpSpPr bwMode="auto">
          <a:xfrm>
            <a:off x="6343650" y="1165225"/>
            <a:ext cx="2601913" cy="2457450"/>
            <a:chOff x="6324600" y="1317172"/>
            <a:chExt cx="2601685" cy="2457510"/>
          </a:xfrm>
        </p:grpSpPr>
        <p:sp>
          <p:nvSpPr>
            <p:cNvPr id="19" name="Oval 8"/>
            <p:cNvSpPr>
              <a:spLocks noChangeArrowheads="1"/>
            </p:cNvSpPr>
            <p:nvPr/>
          </p:nvSpPr>
          <p:spPr bwMode="auto">
            <a:xfrm>
              <a:off x="6510322" y="1728345"/>
              <a:ext cx="473034" cy="465148"/>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0</a:t>
              </a:r>
            </a:p>
          </p:txBody>
        </p:sp>
        <p:sp>
          <p:nvSpPr>
            <p:cNvPr id="20" name="Oval 9"/>
            <p:cNvSpPr>
              <a:spLocks noChangeArrowheads="1"/>
            </p:cNvSpPr>
            <p:nvPr/>
          </p:nvSpPr>
          <p:spPr bwMode="auto">
            <a:xfrm>
              <a:off x="6510322" y="2950750"/>
              <a:ext cx="473034" cy="463561"/>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2</a:t>
              </a:r>
            </a:p>
          </p:txBody>
        </p:sp>
        <p:sp>
          <p:nvSpPr>
            <p:cNvPr id="21" name="Oval 10"/>
            <p:cNvSpPr>
              <a:spLocks noChangeArrowheads="1"/>
            </p:cNvSpPr>
            <p:nvPr/>
          </p:nvSpPr>
          <p:spPr bwMode="auto">
            <a:xfrm>
              <a:off x="8111968" y="1728345"/>
              <a:ext cx="474621" cy="465148"/>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1</a:t>
              </a:r>
            </a:p>
          </p:txBody>
        </p:sp>
        <p:sp>
          <p:nvSpPr>
            <p:cNvPr id="22" name="Oval 11"/>
            <p:cNvSpPr>
              <a:spLocks noChangeArrowheads="1"/>
            </p:cNvSpPr>
            <p:nvPr/>
          </p:nvSpPr>
          <p:spPr bwMode="auto">
            <a:xfrm>
              <a:off x="8111968" y="2950750"/>
              <a:ext cx="474621" cy="463561"/>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3</a:t>
              </a:r>
            </a:p>
          </p:txBody>
        </p:sp>
        <p:sp>
          <p:nvSpPr>
            <p:cNvPr id="28688" name="Line 14"/>
            <p:cNvSpPr>
              <a:spLocks noChangeShapeType="1"/>
            </p:cNvSpPr>
            <p:nvPr/>
          </p:nvSpPr>
          <p:spPr bwMode="auto">
            <a:xfrm>
              <a:off x="6967803" y="1957916"/>
              <a:ext cx="1144577" cy="0"/>
            </a:xfrm>
            <a:prstGeom prst="line">
              <a:avLst/>
            </a:prstGeom>
            <a:noFill/>
            <a:ln w="28575">
              <a:solidFill>
                <a:schemeClr val="tx1"/>
              </a:solidFill>
              <a:round/>
              <a:headEnd/>
              <a:tailEnd type="triangle" w="sm" len="sm"/>
            </a:ln>
          </p:spPr>
          <p:txBody>
            <a:bodyPr wrap="none" lIns="45720" rIns="45720" anchor="ctr">
              <a:spAutoFit/>
            </a:bodyPr>
            <a:lstStyle/>
            <a:p>
              <a:endParaRPr lang="en-US"/>
            </a:p>
          </p:txBody>
        </p:sp>
        <p:sp>
          <p:nvSpPr>
            <p:cNvPr id="28689" name="Line 15"/>
            <p:cNvSpPr>
              <a:spLocks noChangeShapeType="1"/>
            </p:cNvSpPr>
            <p:nvPr/>
          </p:nvSpPr>
          <p:spPr bwMode="auto">
            <a:xfrm flipH="1">
              <a:off x="6967803" y="3179461"/>
              <a:ext cx="1144577" cy="0"/>
            </a:xfrm>
            <a:prstGeom prst="line">
              <a:avLst/>
            </a:prstGeom>
            <a:noFill/>
            <a:ln w="28575">
              <a:solidFill>
                <a:schemeClr val="tx1"/>
              </a:solidFill>
              <a:round/>
              <a:headEnd/>
              <a:tailEnd type="triangle" w="sm" len="sm"/>
            </a:ln>
          </p:spPr>
          <p:txBody>
            <a:bodyPr wrap="none" lIns="45720" rIns="45720" anchor="ctr">
              <a:spAutoFit/>
            </a:bodyPr>
            <a:lstStyle/>
            <a:p>
              <a:endParaRPr lang="en-US"/>
            </a:p>
          </p:txBody>
        </p:sp>
        <p:sp>
          <p:nvSpPr>
            <p:cNvPr id="28690" name="Freeform 16"/>
            <p:cNvSpPr>
              <a:spLocks/>
            </p:cNvSpPr>
            <p:nvPr/>
          </p:nvSpPr>
          <p:spPr bwMode="auto">
            <a:xfrm>
              <a:off x="6862883" y="2034263"/>
              <a:ext cx="1249496" cy="954332"/>
            </a:xfrm>
            <a:custGeom>
              <a:avLst/>
              <a:gdLst>
                <a:gd name="T0" fmla="*/ 0 w 786"/>
                <a:gd name="T1" fmla="*/ 2147483647 h 600"/>
                <a:gd name="T2" fmla="*/ 2147483647 w 786"/>
                <a:gd name="T3" fmla="*/ 2147483647 h 600"/>
                <a:gd name="T4" fmla="*/ 2147483647 w 786"/>
                <a:gd name="T5" fmla="*/ 2147483647 h 600"/>
                <a:gd name="T6" fmla="*/ 2147483647 w 786"/>
                <a:gd name="T7" fmla="*/ 0 h 600"/>
                <a:gd name="T8" fmla="*/ 0 60000 65536"/>
                <a:gd name="T9" fmla="*/ 0 60000 65536"/>
                <a:gd name="T10" fmla="*/ 0 60000 65536"/>
                <a:gd name="T11" fmla="*/ 0 60000 65536"/>
                <a:gd name="T12" fmla="*/ 0 w 786"/>
                <a:gd name="T13" fmla="*/ 0 h 600"/>
                <a:gd name="T14" fmla="*/ 786 w 786"/>
                <a:gd name="T15" fmla="*/ 600 h 600"/>
              </a:gdLst>
              <a:ahLst/>
              <a:cxnLst>
                <a:cxn ang="T8">
                  <a:pos x="T0" y="T1"/>
                </a:cxn>
                <a:cxn ang="T9">
                  <a:pos x="T2" y="T3"/>
                </a:cxn>
                <a:cxn ang="T10">
                  <a:pos x="T4" y="T5"/>
                </a:cxn>
                <a:cxn ang="T11">
                  <a:pos x="T6" y="T7"/>
                </a:cxn>
              </a:cxnLst>
              <a:rect l="T12" t="T13" r="T14" b="T15"/>
              <a:pathLst>
                <a:path w="786" h="600">
                  <a:moveTo>
                    <a:pt x="0" y="600"/>
                  </a:moveTo>
                  <a:cubicBezTo>
                    <a:pt x="28" y="558"/>
                    <a:pt x="87" y="435"/>
                    <a:pt x="165" y="351"/>
                  </a:cubicBezTo>
                  <a:cubicBezTo>
                    <a:pt x="243" y="267"/>
                    <a:pt x="368" y="151"/>
                    <a:pt x="471" y="93"/>
                  </a:cubicBezTo>
                  <a:cubicBezTo>
                    <a:pt x="574" y="35"/>
                    <a:pt x="721" y="19"/>
                    <a:pt x="786" y="0"/>
                  </a:cubicBezTo>
                </a:path>
              </a:pathLst>
            </a:custGeom>
            <a:noFill/>
            <a:ln w="28575">
              <a:solidFill>
                <a:schemeClr val="tx1"/>
              </a:solidFill>
              <a:round/>
              <a:headEnd/>
              <a:tailEnd type="triangle" w="sm" len="sm"/>
            </a:ln>
          </p:spPr>
          <p:txBody>
            <a:bodyPr wrap="none" lIns="45720" rIns="45720" anchor="ctr">
              <a:spAutoFit/>
            </a:bodyPr>
            <a:lstStyle/>
            <a:p>
              <a:endParaRPr lang="en-US"/>
            </a:p>
          </p:txBody>
        </p:sp>
        <p:sp>
          <p:nvSpPr>
            <p:cNvPr id="28691" name="Freeform 17"/>
            <p:cNvSpPr>
              <a:spLocks/>
            </p:cNvSpPr>
            <p:nvPr/>
          </p:nvSpPr>
          <p:spPr bwMode="auto">
            <a:xfrm>
              <a:off x="6963034" y="2139239"/>
              <a:ext cx="1225651" cy="944789"/>
            </a:xfrm>
            <a:custGeom>
              <a:avLst/>
              <a:gdLst>
                <a:gd name="T0" fmla="*/ 0 w 771"/>
                <a:gd name="T1" fmla="*/ 2147483647 h 594"/>
                <a:gd name="T2" fmla="*/ 2147483647 w 771"/>
                <a:gd name="T3" fmla="*/ 2147483647 h 594"/>
                <a:gd name="T4" fmla="*/ 2147483647 w 771"/>
                <a:gd name="T5" fmla="*/ 2147483647 h 594"/>
                <a:gd name="T6" fmla="*/ 2147483647 w 771"/>
                <a:gd name="T7" fmla="*/ 0 h 594"/>
                <a:gd name="T8" fmla="*/ 0 60000 65536"/>
                <a:gd name="T9" fmla="*/ 0 60000 65536"/>
                <a:gd name="T10" fmla="*/ 0 60000 65536"/>
                <a:gd name="T11" fmla="*/ 0 60000 65536"/>
                <a:gd name="T12" fmla="*/ 0 w 771"/>
                <a:gd name="T13" fmla="*/ 0 h 594"/>
                <a:gd name="T14" fmla="*/ 771 w 771"/>
                <a:gd name="T15" fmla="*/ 594 h 594"/>
              </a:gdLst>
              <a:ahLst/>
              <a:cxnLst>
                <a:cxn ang="T8">
                  <a:pos x="T0" y="T1"/>
                </a:cxn>
                <a:cxn ang="T9">
                  <a:pos x="T2" y="T3"/>
                </a:cxn>
                <a:cxn ang="T10">
                  <a:pos x="T4" y="T5"/>
                </a:cxn>
                <a:cxn ang="T11">
                  <a:pos x="T6" y="T7"/>
                </a:cxn>
              </a:cxnLst>
              <a:rect l="T12" t="T13" r="T14" b="T15"/>
              <a:pathLst>
                <a:path w="771" h="594">
                  <a:moveTo>
                    <a:pt x="0" y="594"/>
                  </a:moveTo>
                  <a:cubicBezTo>
                    <a:pt x="44" y="577"/>
                    <a:pt x="169" y="547"/>
                    <a:pt x="267" y="489"/>
                  </a:cubicBezTo>
                  <a:cubicBezTo>
                    <a:pt x="365" y="431"/>
                    <a:pt x="501" y="330"/>
                    <a:pt x="585" y="249"/>
                  </a:cubicBezTo>
                  <a:cubicBezTo>
                    <a:pt x="669" y="168"/>
                    <a:pt x="732" y="52"/>
                    <a:pt x="771" y="0"/>
                  </a:cubicBezTo>
                </a:path>
              </a:pathLst>
            </a:custGeom>
            <a:noFill/>
            <a:ln w="28575">
              <a:solidFill>
                <a:schemeClr val="tx1"/>
              </a:solidFill>
              <a:round/>
              <a:headEnd type="triangle" w="med" len="med"/>
              <a:tailEnd type="none" w="sm" len="sm"/>
            </a:ln>
          </p:spPr>
          <p:txBody>
            <a:bodyPr wrap="none" lIns="45720" rIns="45720" anchor="ctr">
              <a:spAutoFit/>
            </a:bodyPr>
            <a:lstStyle/>
            <a:p>
              <a:endParaRPr lang="en-US"/>
            </a:p>
          </p:txBody>
        </p:sp>
        <p:sp>
          <p:nvSpPr>
            <p:cNvPr id="28692" name="Line 18"/>
            <p:cNvSpPr>
              <a:spLocks noChangeShapeType="1"/>
            </p:cNvSpPr>
            <p:nvPr/>
          </p:nvSpPr>
          <p:spPr bwMode="auto">
            <a:xfrm flipH="1" flipV="1">
              <a:off x="6738888" y="2186956"/>
              <a:ext cx="0" cy="763466"/>
            </a:xfrm>
            <a:prstGeom prst="line">
              <a:avLst/>
            </a:prstGeom>
            <a:noFill/>
            <a:ln w="28575">
              <a:solidFill>
                <a:schemeClr val="tx1"/>
              </a:solidFill>
              <a:round/>
              <a:headEnd/>
              <a:tailEnd type="triangle" w="sm" len="sm"/>
            </a:ln>
          </p:spPr>
          <p:txBody>
            <a:bodyPr lIns="45720" rIns="45720" anchor="ctr">
              <a:spAutoFit/>
            </a:bodyPr>
            <a:lstStyle/>
            <a:p>
              <a:endParaRPr lang="en-US"/>
            </a:p>
          </p:txBody>
        </p:sp>
        <p:sp>
          <p:nvSpPr>
            <p:cNvPr id="28693" name="Line 19"/>
            <p:cNvSpPr>
              <a:spLocks noChangeShapeType="1"/>
            </p:cNvSpPr>
            <p:nvPr/>
          </p:nvSpPr>
          <p:spPr bwMode="auto">
            <a:xfrm>
              <a:off x="6324600" y="1393371"/>
              <a:ext cx="272458" cy="259744"/>
            </a:xfrm>
            <a:prstGeom prst="line">
              <a:avLst/>
            </a:prstGeom>
            <a:noFill/>
            <a:ln w="28575">
              <a:solidFill>
                <a:schemeClr val="tx1"/>
              </a:solidFill>
              <a:round/>
              <a:headEnd/>
              <a:tailEnd type="triangle" w="sm" len="sm"/>
            </a:ln>
          </p:spPr>
          <p:txBody>
            <a:bodyPr lIns="45720" rIns="45720" anchor="ctr">
              <a:spAutoFit/>
            </a:bodyPr>
            <a:lstStyle/>
            <a:p>
              <a:endParaRPr lang="en-US"/>
            </a:p>
          </p:txBody>
        </p:sp>
        <p:sp>
          <p:nvSpPr>
            <p:cNvPr id="28694" name="TextBox 30"/>
            <p:cNvSpPr txBox="1">
              <a:spLocks noChangeArrowheads="1"/>
            </p:cNvSpPr>
            <p:nvPr/>
          </p:nvSpPr>
          <p:spPr bwMode="auto">
            <a:xfrm>
              <a:off x="6705602" y="1338943"/>
              <a:ext cx="638316" cy="400110"/>
            </a:xfrm>
            <a:prstGeom prst="rect">
              <a:avLst/>
            </a:prstGeom>
            <a:noFill/>
            <a:ln w="9525">
              <a:noFill/>
              <a:miter lim="800000"/>
              <a:headEnd/>
              <a:tailEnd/>
            </a:ln>
          </p:spPr>
          <p:txBody>
            <a:bodyPr wrap="none">
              <a:spAutoFit/>
            </a:bodyPr>
            <a:lstStyle/>
            <a:p>
              <a:r>
                <a:rPr lang="en-US" sz="2000">
                  <a:solidFill>
                    <a:srgbClr val="C00000"/>
                  </a:solidFill>
                </a:rPr>
                <a:t>{ p }</a:t>
              </a:r>
            </a:p>
          </p:txBody>
        </p:sp>
        <p:sp>
          <p:nvSpPr>
            <p:cNvPr id="28695" name="TextBox 31"/>
            <p:cNvSpPr txBox="1">
              <a:spLocks noChangeArrowheads="1"/>
            </p:cNvSpPr>
            <p:nvPr/>
          </p:nvSpPr>
          <p:spPr bwMode="auto">
            <a:xfrm>
              <a:off x="6346372" y="3374572"/>
              <a:ext cx="851515" cy="400110"/>
            </a:xfrm>
            <a:prstGeom prst="rect">
              <a:avLst/>
            </a:prstGeom>
            <a:noFill/>
            <a:ln w="9525">
              <a:noFill/>
              <a:miter lim="800000"/>
              <a:headEnd/>
              <a:tailEnd/>
            </a:ln>
          </p:spPr>
          <p:txBody>
            <a:bodyPr wrap="none">
              <a:spAutoFit/>
            </a:bodyPr>
            <a:lstStyle/>
            <a:p>
              <a:r>
                <a:rPr lang="en-US" sz="2000">
                  <a:solidFill>
                    <a:srgbClr val="C00000"/>
                  </a:solidFill>
                </a:rPr>
                <a:t>{ p,q }</a:t>
              </a:r>
            </a:p>
          </p:txBody>
        </p:sp>
        <p:sp>
          <p:nvSpPr>
            <p:cNvPr id="28696" name="TextBox 32"/>
            <p:cNvSpPr txBox="1">
              <a:spLocks noChangeArrowheads="1"/>
            </p:cNvSpPr>
            <p:nvPr/>
          </p:nvSpPr>
          <p:spPr bwMode="auto">
            <a:xfrm>
              <a:off x="8287969" y="1317172"/>
              <a:ext cx="638316" cy="400110"/>
            </a:xfrm>
            <a:prstGeom prst="rect">
              <a:avLst/>
            </a:prstGeom>
            <a:noFill/>
            <a:ln w="9525">
              <a:noFill/>
              <a:miter lim="800000"/>
              <a:headEnd/>
              <a:tailEnd/>
            </a:ln>
          </p:spPr>
          <p:txBody>
            <a:bodyPr>
              <a:spAutoFit/>
            </a:bodyPr>
            <a:lstStyle/>
            <a:p>
              <a:r>
                <a:rPr lang="en-US" sz="2000">
                  <a:solidFill>
                    <a:srgbClr val="C00000"/>
                  </a:solidFill>
                </a:rPr>
                <a:t>{ p }</a:t>
              </a:r>
            </a:p>
          </p:txBody>
        </p:sp>
        <p:sp>
          <p:nvSpPr>
            <p:cNvPr id="28697" name="TextBox 33"/>
            <p:cNvSpPr txBox="1">
              <a:spLocks noChangeArrowheads="1"/>
            </p:cNvSpPr>
            <p:nvPr/>
          </p:nvSpPr>
          <p:spPr bwMode="auto">
            <a:xfrm>
              <a:off x="8211768" y="3374571"/>
              <a:ext cx="638316" cy="400110"/>
            </a:xfrm>
            <a:prstGeom prst="rect">
              <a:avLst/>
            </a:prstGeom>
            <a:noFill/>
            <a:ln w="9525">
              <a:noFill/>
              <a:miter lim="800000"/>
              <a:headEnd/>
              <a:tailEnd/>
            </a:ln>
          </p:spPr>
          <p:txBody>
            <a:bodyPr>
              <a:spAutoFit/>
            </a:bodyPr>
            <a:lstStyle/>
            <a:p>
              <a:r>
                <a:rPr lang="en-US" sz="2000">
                  <a:solidFill>
                    <a:srgbClr val="C00000"/>
                  </a:solidFill>
                  <a:sym typeface="Symbol" pitchFamily="18" charset="2"/>
                </a:rPr>
                <a:t></a:t>
              </a:r>
              <a:endParaRPr lang="en-US" sz="2000">
                <a:solidFill>
                  <a:srgbClr val="C00000"/>
                </a:solidFill>
              </a:endParaRPr>
            </a:p>
          </p:txBody>
        </p:sp>
        <p:cxnSp>
          <p:nvCxnSpPr>
            <p:cNvPr id="36" name="Curved Connector 35"/>
            <p:cNvCxnSpPr>
              <a:stCxn id="19" idx="1"/>
              <a:endCxn id="19" idx="3"/>
            </p:cNvCxnSpPr>
            <p:nvPr/>
          </p:nvCxnSpPr>
          <p:spPr>
            <a:xfrm rot="16200000" flipH="1">
              <a:off x="6415062" y="1961713"/>
              <a:ext cx="328620" cy="1588"/>
            </a:xfrm>
            <a:prstGeom prst="curvedConnector5">
              <a:avLst>
                <a:gd name="adj1" fmla="val -36461"/>
                <a:gd name="adj2" fmla="val -31962604"/>
                <a:gd name="adj3" fmla="val 13646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Curved Connector 35"/>
            <p:cNvCxnSpPr>
              <a:stCxn id="22" idx="0"/>
              <a:endCxn id="22" idx="6"/>
            </p:cNvCxnSpPr>
            <p:nvPr/>
          </p:nvCxnSpPr>
          <p:spPr>
            <a:xfrm rot="16200000" flipH="1">
              <a:off x="8351647" y="2947588"/>
              <a:ext cx="231781" cy="238104"/>
            </a:xfrm>
            <a:prstGeom prst="curvedConnector4">
              <a:avLst>
                <a:gd name="adj1" fmla="val -126568"/>
                <a:gd name="adj2" fmla="val 21949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50" name="TextBox 49"/>
          <p:cNvSpPr txBox="1"/>
          <p:nvPr/>
        </p:nvSpPr>
        <p:spPr>
          <a:xfrm>
            <a:off x="932996" y="4320949"/>
            <a:ext cx="7108825" cy="40011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sz="2000" i="1">
                <a:latin typeface="Times New Roman" pitchFamily="18" charset="0"/>
                <a:cs typeface="Times New Roman" pitchFamily="18" charset="0"/>
              </a:rPr>
              <a:t>If  tree(s</a:t>
            </a:r>
            <a:r>
              <a:rPr lang="en-US" sz="2000" i="1" dirty="0">
                <a:latin typeface="Times New Roman" pitchFamily="18" charset="0"/>
                <a:cs typeface="Times New Roman" pitchFamily="18" charset="0"/>
              </a:rPr>
              <a:t>) |= f  , we label s with f  </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and otherwise we don’t label it</a:t>
            </a:r>
            <a:r>
              <a:rPr lang="en-US" sz="2000" dirty="0">
                <a:latin typeface="Times New Roman" pitchFamily="18" charset="0"/>
                <a:cs typeface="Times New Roman" pitchFamily="18" charset="0"/>
              </a:rPr>
              <a:t>)</a:t>
            </a:r>
          </a:p>
        </p:txBody>
      </p:sp>
      <p:sp>
        <p:nvSpPr>
          <p:cNvPr id="51" name="TextBox 50"/>
          <p:cNvSpPr txBox="1"/>
          <p:nvPr/>
        </p:nvSpPr>
        <p:spPr>
          <a:xfrm>
            <a:off x="950913" y="5915025"/>
            <a:ext cx="7108825" cy="40005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sz="2000" i="1" dirty="0">
                <a:latin typeface="Times New Roman" pitchFamily="18" charset="0"/>
                <a:cs typeface="Times New Roman" pitchFamily="18" charset="0"/>
              </a:rPr>
              <a:t>M |= </a:t>
            </a:r>
            <a:r>
              <a:rPr lang="en-US" sz="2000" i="1" dirty="0">
                <a:latin typeface="Times New Roman" pitchFamily="18" charset="0"/>
                <a:cs typeface="Times New Roman" pitchFamily="18" charset="0"/>
                <a:sym typeface="Symbol"/>
              </a:rPr>
              <a:t>    </a:t>
            </a:r>
            <a:r>
              <a:rPr lang="en-US" sz="2000" i="1" dirty="0" err="1">
                <a:latin typeface="Times New Roman" pitchFamily="18" charset="0"/>
                <a:cs typeface="Times New Roman" pitchFamily="18" charset="0"/>
                <a:sym typeface="Symbol"/>
              </a:rPr>
              <a:t>iff</a:t>
            </a:r>
            <a:r>
              <a:rPr lang="en-US" sz="2000" i="1" dirty="0">
                <a:latin typeface="Times New Roman" pitchFamily="18" charset="0"/>
                <a:cs typeface="Times New Roman" pitchFamily="18" charset="0"/>
                <a:sym typeface="Symbol"/>
              </a:rPr>
              <a:t> </a:t>
            </a:r>
            <a:r>
              <a:rPr lang="nl-NL" sz="2000" i="1" dirty="0">
                <a:latin typeface="Times New Roman" pitchFamily="18" charset="0"/>
                <a:cs typeface="Times New Roman" pitchFamily="18" charset="0"/>
                <a:sym typeface="Symbol"/>
              </a:rPr>
              <a:t>     </a:t>
            </a:r>
            <a:r>
              <a:rPr lang="nl-NL" sz="2000" i="1" dirty="0">
                <a:latin typeface="Times New Roman" pitchFamily="18" charset="0"/>
                <a:cs typeface="Times New Roman" pitchFamily="18" charset="0"/>
              </a:rPr>
              <a:t>s</a:t>
            </a:r>
            <a:r>
              <a:rPr lang="nl-NL" sz="2000" i="1" baseline="-25000" dirty="0">
                <a:latin typeface="Times New Roman" pitchFamily="18" charset="0"/>
                <a:cs typeface="Times New Roman" pitchFamily="18" charset="0"/>
              </a:rPr>
              <a:t>0</a:t>
            </a:r>
            <a:r>
              <a:rPr lang="nl-NL" sz="2000" i="1" dirty="0">
                <a:latin typeface="Times New Roman" pitchFamily="18" charset="0"/>
                <a:cs typeface="Times New Roman" pitchFamily="18" charset="0"/>
              </a:rPr>
              <a:t>  is </a:t>
            </a:r>
            <a:r>
              <a:rPr lang="en-US" sz="2000" i="1" dirty="0">
                <a:latin typeface="Times New Roman" pitchFamily="18" charset="0"/>
                <a:cs typeface="Times New Roman" pitchFamily="18" charset="0"/>
              </a:rPr>
              <a:t>labeled with </a:t>
            </a:r>
            <a:r>
              <a:rPr lang="en-US" sz="2000" i="1" dirty="0">
                <a:latin typeface="Times New Roman" pitchFamily="18" charset="0"/>
                <a:cs typeface="Times New Roman" pitchFamily="18" charset="0"/>
                <a:sym typeface="Symbol"/>
              </a:rPr>
              <a:t></a:t>
            </a:r>
            <a:endParaRPr lang="en-US" sz="2000" i="1" dirty="0">
              <a:latin typeface="Times New Roman" pitchFamily="18" charset="0"/>
              <a:cs typeface="Times New Roman" pitchFamily="18" charset="0"/>
            </a:endParaRPr>
          </a:p>
        </p:txBody>
      </p:sp>
      <p:sp>
        <p:nvSpPr>
          <p:cNvPr id="24" name="Tijdelijke aanduiding voor dianummer 23"/>
          <p:cNvSpPr>
            <a:spLocks noGrp="1"/>
          </p:cNvSpPr>
          <p:nvPr>
            <p:ph type="sldNum" sz="quarter" idx="12"/>
          </p:nvPr>
        </p:nvSpPr>
        <p:spPr/>
        <p:txBody>
          <a:bodyPr/>
          <a:lstStyle/>
          <a:p>
            <a:pPr>
              <a:defRPr/>
            </a:pPr>
            <a:fld id="{F2328E14-DF6A-45A2-8341-93CBEA5CA53B}"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a:xfrm>
            <a:off x="414338" y="274638"/>
            <a:ext cx="8272462" cy="715962"/>
          </a:xfrm>
        </p:spPr>
        <p:txBody>
          <a:bodyPr/>
          <a:lstStyle/>
          <a:p>
            <a:pPr eaLnBrk="1" hangingPunct="1"/>
            <a:r>
              <a:rPr lang="en-US" dirty="0">
                <a:cs typeface="Arial" charset="0"/>
              </a:rPr>
              <a:t>Example, </a:t>
            </a:r>
            <a:r>
              <a:rPr lang="en-US" dirty="0"/>
              <a:t>checking  </a:t>
            </a:r>
            <a:r>
              <a:rPr lang="en-US" b="1" dirty="0">
                <a:solidFill>
                  <a:srgbClr val="0070C0"/>
                </a:solidFill>
              </a:rPr>
              <a:t>EX</a:t>
            </a:r>
            <a:r>
              <a:rPr lang="en-US" dirty="0"/>
              <a:t>(</a:t>
            </a:r>
            <a:r>
              <a:rPr lang="en-US" dirty="0" err="1"/>
              <a:t>p⋀q</a:t>
            </a:r>
            <a:r>
              <a:rPr lang="en-US" dirty="0"/>
              <a:t>) </a:t>
            </a:r>
            <a:endParaRPr lang="en-US" dirty="0">
              <a:cs typeface="Arial" charset="0"/>
            </a:endParaRPr>
          </a:p>
        </p:txBody>
      </p:sp>
      <p:grpSp>
        <p:nvGrpSpPr>
          <p:cNvPr id="29699" name="Group 5"/>
          <p:cNvGrpSpPr>
            <a:grpSpLocks/>
          </p:cNvGrpSpPr>
          <p:nvPr/>
        </p:nvGrpSpPr>
        <p:grpSpPr bwMode="auto">
          <a:xfrm>
            <a:off x="3592513" y="2012950"/>
            <a:ext cx="2600325" cy="2457450"/>
            <a:chOff x="6324600" y="1317172"/>
            <a:chExt cx="2601685" cy="2457510"/>
          </a:xfrm>
        </p:grpSpPr>
        <p:sp>
          <p:nvSpPr>
            <p:cNvPr id="7" name="Oval 8"/>
            <p:cNvSpPr>
              <a:spLocks noChangeArrowheads="1"/>
            </p:cNvSpPr>
            <p:nvPr/>
          </p:nvSpPr>
          <p:spPr bwMode="auto">
            <a:xfrm>
              <a:off x="6510434" y="1728345"/>
              <a:ext cx="473322" cy="465148"/>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0</a:t>
              </a:r>
            </a:p>
          </p:txBody>
        </p:sp>
        <p:sp>
          <p:nvSpPr>
            <p:cNvPr id="8" name="Oval 9"/>
            <p:cNvSpPr>
              <a:spLocks noChangeArrowheads="1"/>
            </p:cNvSpPr>
            <p:nvPr/>
          </p:nvSpPr>
          <p:spPr bwMode="auto">
            <a:xfrm>
              <a:off x="6510434" y="2950750"/>
              <a:ext cx="473322" cy="463561"/>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2</a:t>
              </a:r>
            </a:p>
          </p:txBody>
        </p:sp>
        <p:sp>
          <p:nvSpPr>
            <p:cNvPr id="9" name="Oval 10"/>
            <p:cNvSpPr>
              <a:spLocks noChangeArrowheads="1"/>
            </p:cNvSpPr>
            <p:nvPr/>
          </p:nvSpPr>
          <p:spPr bwMode="auto">
            <a:xfrm>
              <a:off x="8113060" y="1728345"/>
              <a:ext cx="473322" cy="465148"/>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1</a:t>
              </a:r>
            </a:p>
          </p:txBody>
        </p:sp>
        <p:sp>
          <p:nvSpPr>
            <p:cNvPr id="10" name="Oval 11"/>
            <p:cNvSpPr>
              <a:spLocks noChangeArrowheads="1"/>
            </p:cNvSpPr>
            <p:nvPr/>
          </p:nvSpPr>
          <p:spPr bwMode="auto">
            <a:xfrm>
              <a:off x="8113060" y="2950750"/>
              <a:ext cx="473322" cy="463561"/>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3</a:t>
              </a:r>
            </a:p>
          </p:txBody>
        </p:sp>
        <p:sp>
          <p:nvSpPr>
            <p:cNvPr id="29710" name="Line 14"/>
            <p:cNvSpPr>
              <a:spLocks noChangeShapeType="1"/>
            </p:cNvSpPr>
            <p:nvPr/>
          </p:nvSpPr>
          <p:spPr bwMode="auto">
            <a:xfrm>
              <a:off x="6967803" y="1957916"/>
              <a:ext cx="1144577" cy="0"/>
            </a:xfrm>
            <a:prstGeom prst="line">
              <a:avLst/>
            </a:prstGeom>
            <a:noFill/>
            <a:ln w="28575">
              <a:solidFill>
                <a:schemeClr val="tx1"/>
              </a:solidFill>
              <a:round/>
              <a:headEnd/>
              <a:tailEnd type="triangle" w="sm" len="sm"/>
            </a:ln>
          </p:spPr>
          <p:txBody>
            <a:bodyPr wrap="none" lIns="45720" rIns="45720" anchor="ctr">
              <a:spAutoFit/>
            </a:bodyPr>
            <a:lstStyle/>
            <a:p>
              <a:endParaRPr lang="en-US"/>
            </a:p>
          </p:txBody>
        </p:sp>
        <p:sp>
          <p:nvSpPr>
            <p:cNvPr id="29711" name="Line 15"/>
            <p:cNvSpPr>
              <a:spLocks noChangeShapeType="1"/>
            </p:cNvSpPr>
            <p:nvPr/>
          </p:nvSpPr>
          <p:spPr bwMode="auto">
            <a:xfrm flipH="1">
              <a:off x="6967803" y="3179461"/>
              <a:ext cx="1144577" cy="0"/>
            </a:xfrm>
            <a:prstGeom prst="line">
              <a:avLst/>
            </a:prstGeom>
            <a:noFill/>
            <a:ln w="28575">
              <a:solidFill>
                <a:schemeClr val="tx1"/>
              </a:solidFill>
              <a:round/>
              <a:headEnd/>
              <a:tailEnd type="triangle" w="sm" len="sm"/>
            </a:ln>
          </p:spPr>
          <p:txBody>
            <a:bodyPr wrap="none" lIns="45720" rIns="45720" anchor="ctr">
              <a:spAutoFit/>
            </a:bodyPr>
            <a:lstStyle/>
            <a:p>
              <a:endParaRPr lang="en-US"/>
            </a:p>
          </p:txBody>
        </p:sp>
        <p:sp>
          <p:nvSpPr>
            <p:cNvPr id="29712" name="Freeform 16"/>
            <p:cNvSpPr>
              <a:spLocks/>
            </p:cNvSpPr>
            <p:nvPr/>
          </p:nvSpPr>
          <p:spPr bwMode="auto">
            <a:xfrm>
              <a:off x="6862883" y="2034263"/>
              <a:ext cx="1249496" cy="954332"/>
            </a:xfrm>
            <a:custGeom>
              <a:avLst/>
              <a:gdLst>
                <a:gd name="T0" fmla="*/ 0 w 786"/>
                <a:gd name="T1" fmla="*/ 2147483647 h 600"/>
                <a:gd name="T2" fmla="*/ 2147483647 w 786"/>
                <a:gd name="T3" fmla="*/ 2147483647 h 600"/>
                <a:gd name="T4" fmla="*/ 2147483647 w 786"/>
                <a:gd name="T5" fmla="*/ 2147483647 h 600"/>
                <a:gd name="T6" fmla="*/ 2147483647 w 786"/>
                <a:gd name="T7" fmla="*/ 0 h 600"/>
                <a:gd name="T8" fmla="*/ 0 60000 65536"/>
                <a:gd name="T9" fmla="*/ 0 60000 65536"/>
                <a:gd name="T10" fmla="*/ 0 60000 65536"/>
                <a:gd name="T11" fmla="*/ 0 60000 65536"/>
                <a:gd name="T12" fmla="*/ 0 w 786"/>
                <a:gd name="T13" fmla="*/ 0 h 600"/>
                <a:gd name="T14" fmla="*/ 786 w 786"/>
                <a:gd name="T15" fmla="*/ 600 h 600"/>
              </a:gdLst>
              <a:ahLst/>
              <a:cxnLst>
                <a:cxn ang="T8">
                  <a:pos x="T0" y="T1"/>
                </a:cxn>
                <a:cxn ang="T9">
                  <a:pos x="T2" y="T3"/>
                </a:cxn>
                <a:cxn ang="T10">
                  <a:pos x="T4" y="T5"/>
                </a:cxn>
                <a:cxn ang="T11">
                  <a:pos x="T6" y="T7"/>
                </a:cxn>
              </a:cxnLst>
              <a:rect l="T12" t="T13" r="T14" b="T15"/>
              <a:pathLst>
                <a:path w="786" h="600">
                  <a:moveTo>
                    <a:pt x="0" y="600"/>
                  </a:moveTo>
                  <a:cubicBezTo>
                    <a:pt x="28" y="558"/>
                    <a:pt x="87" y="435"/>
                    <a:pt x="165" y="351"/>
                  </a:cubicBezTo>
                  <a:cubicBezTo>
                    <a:pt x="243" y="267"/>
                    <a:pt x="368" y="151"/>
                    <a:pt x="471" y="93"/>
                  </a:cubicBezTo>
                  <a:cubicBezTo>
                    <a:pt x="574" y="35"/>
                    <a:pt x="721" y="19"/>
                    <a:pt x="786" y="0"/>
                  </a:cubicBezTo>
                </a:path>
              </a:pathLst>
            </a:custGeom>
            <a:noFill/>
            <a:ln w="28575">
              <a:solidFill>
                <a:schemeClr val="tx1"/>
              </a:solidFill>
              <a:round/>
              <a:headEnd/>
              <a:tailEnd type="triangle" w="sm" len="sm"/>
            </a:ln>
          </p:spPr>
          <p:txBody>
            <a:bodyPr wrap="none" lIns="45720" rIns="45720" anchor="ctr">
              <a:spAutoFit/>
            </a:bodyPr>
            <a:lstStyle/>
            <a:p>
              <a:endParaRPr lang="en-US"/>
            </a:p>
          </p:txBody>
        </p:sp>
        <p:sp>
          <p:nvSpPr>
            <p:cNvPr id="29713" name="Freeform 17"/>
            <p:cNvSpPr>
              <a:spLocks/>
            </p:cNvSpPr>
            <p:nvPr/>
          </p:nvSpPr>
          <p:spPr bwMode="auto">
            <a:xfrm>
              <a:off x="6963034" y="2139239"/>
              <a:ext cx="1225651" cy="944789"/>
            </a:xfrm>
            <a:custGeom>
              <a:avLst/>
              <a:gdLst>
                <a:gd name="T0" fmla="*/ 0 w 771"/>
                <a:gd name="T1" fmla="*/ 2147483647 h 594"/>
                <a:gd name="T2" fmla="*/ 2147483647 w 771"/>
                <a:gd name="T3" fmla="*/ 2147483647 h 594"/>
                <a:gd name="T4" fmla="*/ 2147483647 w 771"/>
                <a:gd name="T5" fmla="*/ 2147483647 h 594"/>
                <a:gd name="T6" fmla="*/ 2147483647 w 771"/>
                <a:gd name="T7" fmla="*/ 0 h 594"/>
                <a:gd name="T8" fmla="*/ 0 60000 65536"/>
                <a:gd name="T9" fmla="*/ 0 60000 65536"/>
                <a:gd name="T10" fmla="*/ 0 60000 65536"/>
                <a:gd name="T11" fmla="*/ 0 60000 65536"/>
                <a:gd name="T12" fmla="*/ 0 w 771"/>
                <a:gd name="T13" fmla="*/ 0 h 594"/>
                <a:gd name="T14" fmla="*/ 771 w 771"/>
                <a:gd name="T15" fmla="*/ 594 h 594"/>
              </a:gdLst>
              <a:ahLst/>
              <a:cxnLst>
                <a:cxn ang="T8">
                  <a:pos x="T0" y="T1"/>
                </a:cxn>
                <a:cxn ang="T9">
                  <a:pos x="T2" y="T3"/>
                </a:cxn>
                <a:cxn ang="T10">
                  <a:pos x="T4" y="T5"/>
                </a:cxn>
                <a:cxn ang="T11">
                  <a:pos x="T6" y="T7"/>
                </a:cxn>
              </a:cxnLst>
              <a:rect l="T12" t="T13" r="T14" b="T15"/>
              <a:pathLst>
                <a:path w="771" h="594">
                  <a:moveTo>
                    <a:pt x="0" y="594"/>
                  </a:moveTo>
                  <a:cubicBezTo>
                    <a:pt x="44" y="577"/>
                    <a:pt x="169" y="547"/>
                    <a:pt x="267" y="489"/>
                  </a:cubicBezTo>
                  <a:cubicBezTo>
                    <a:pt x="365" y="431"/>
                    <a:pt x="501" y="330"/>
                    <a:pt x="585" y="249"/>
                  </a:cubicBezTo>
                  <a:cubicBezTo>
                    <a:pt x="669" y="168"/>
                    <a:pt x="732" y="52"/>
                    <a:pt x="771" y="0"/>
                  </a:cubicBezTo>
                </a:path>
              </a:pathLst>
            </a:custGeom>
            <a:noFill/>
            <a:ln w="28575">
              <a:solidFill>
                <a:schemeClr val="tx1"/>
              </a:solidFill>
              <a:round/>
              <a:headEnd type="triangle" w="med" len="med"/>
              <a:tailEnd type="none" w="sm" len="sm"/>
            </a:ln>
          </p:spPr>
          <p:txBody>
            <a:bodyPr wrap="none" lIns="45720" rIns="45720" anchor="ctr">
              <a:spAutoFit/>
            </a:bodyPr>
            <a:lstStyle/>
            <a:p>
              <a:endParaRPr lang="en-US"/>
            </a:p>
          </p:txBody>
        </p:sp>
        <p:sp>
          <p:nvSpPr>
            <p:cNvPr id="29714" name="Line 18"/>
            <p:cNvSpPr>
              <a:spLocks noChangeShapeType="1"/>
            </p:cNvSpPr>
            <p:nvPr/>
          </p:nvSpPr>
          <p:spPr bwMode="auto">
            <a:xfrm flipH="1" flipV="1">
              <a:off x="6738888" y="2186956"/>
              <a:ext cx="0" cy="763466"/>
            </a:xfrm>
            <a:prstGeom prst="line">
              <a:avLst/>
            </a:prstGeom>
            <a:noFill/>
            <a:ln w="28575">
              <a:solidFill>
                <a:schemeClr val="tx1"/>
              </a:solidFill>
              <a:round/>
              <a:headEnd/>
              <a:tailEnd type="triangle" w="sm" len="sm"/>
            </a:ln>
          </p:spPr>
          <p:txBody>
            <a:bodyPr lIns="45720" rIns="45720" anchor="ctr">
              <a:spAutoFit/>
            </a:bodyPr>
            <a:lstStyle/>
            <a:p>
              <a:endParaRPr lang="en-US"/>
            </a:p>
          </p:txBody>
        </p:sp>
        <p:sp>
          <p:nvSpPr>
            <p:cNvPr id="29715" name="Line 19"/>
            <p:cNvSpPr>
              <a:spLocks noChangeShapeType="1"/>
            </p:cNvSpPr>
            <p:nvPr/>
          </p:nvSpPr>
          <p:spPr bwMode="auto">
            <a:xfrm>
              <a:off x="6324600" y="1393371"/>
              <a:ext cx="272458" cy="259744"/>
            </a:xfrm>
            <a:prstGeom prst="line">
              <a:avLst/>
            </a:prstGeom>
            <a:noFill/>
            <a:ln w="28575">
              <a:solidFill>
                <a:schemeClr val="tx1"/>
              </a:solidFill>
              <a:round/>
              <a:headEnd/>
              <a:tailEnd type="triangle" w="sm" len="sm"/>
            </a:ln>
          </p:spPr>
          <p:txBody>
            <a:bodyPr lIns="45720" rIns="45720" anchor="ctr">
              <a:spAutoFit/>
            </a:bodyPr>
            <a:lstStyle/>
            <a:p>
              <a:endParaRPr lang="en-US"/>
            </a:p>
          </p:txBody>
        </p:sp>
        <p:sp>
          <p:nvSpPr>
            <p:cNvPr id="29716" name="TextBox 16"/>
            <p:cNvSpPr txBox="1">
              <a:spLocks noChangeArrowheads="1"/>
            </p:cNvSpPr>
            <p:nvPr/>
          </p:nvSpPr>
          <p:spPr bwMode="auto">
            <a:xfrm>
              <a:off x="6705602" y="1338943"/>
              <a:ext cx="638316" cy="400110"/>
            </a:xfrm>
            <a:prstGeom prst="rect">
              <a:avLst/>
            </a:prstGeom>
            <a:noFill/>
            <a:ln w="9525">
              <a:noFill/>
              <a:miter lim="800000"/>
              <a:headEnd/>
              <a:tailEnd/>
            </a:ln>
          </p:spPr>
          <p:txBody>
            <a:bodyPr wrap="none">
              <a:spAutoFit/>
            </a:bodyPr>
            <a:lstStyle/>
            <a:p>
              <a:r>
                <a:rPr lang="en-US" sz="2000">
                  <a:solidFill>
                    <a:srgbClr val="C00000"/>
                  </a:solidFill>
                </a:rPr>
                <a:t>{ p }</a:t>
              </a:r>
            </a:p>
          </p:txBody>
        </p:sp>
        <p:sp>
          <p:nvSpPr>
            <p:cNvPr id="29717" name="TextBox 17"/>
            <p:cNvSpPr txBox="1">
              <a:spLocks noChangeArrowheads="1"/>
            </p:cNvSpPr>
            <p:nvPr/>
          </p:nvSpPr>
          <p:spPr bwMode="auto">
            <a:xfrm>
              <a:off x="6346372" y="3374572"/>
              <a:ext cx="851515" cy="400110"/>
            </a:xfrm>
            <a:prstGeom prst="rect">
              <a:avLst/>
            </a:prstGeom>
            <a:noFill/>
            <a:ln w="9525">
              <a:noFill/>
              <a:miter lim="800000"/>
              <a:headEnd/>
              <a:tailEnd/>
            </a:ln>
          </p:spPr>
          <p:txBody>
            <a:bodyPr wrap="none">
              <a:spAutoFit/>
            </a:bodyPr>
            <a:lstStyle/>
            <a:p>
              <a:r>
                <a:rPr lang="en-US" sz="2000">
                  <a:solidFill>
                    <a:srgbClr val="C00000"/>
                  </a:solidFill>
                </a:rPr>
                <a:t>{ p,q }</a:t>
              </a:r>
            </a:p>
          </p:txBody>
        </p:sp>
        <p:sp>
          <p:nvSpPr>
            <p:cNvPr id="29718" name="TextBox 18"/>
            <p:cNvSpPr txBox="1">
              <a:spLocks noChangeArrowheads="1"/>
            </p:cNvSpPr>
            <p:nvPr/>
          </p:nvSpPr>
          <p:spPr bwMode="auto">
            <a:xfrm>
              <a:off x="8287969" y="1317172"/>
              <a:ext cx="638316" cy="400110"/>
            </a:xfrm>
            <a:prstGeom prst="rect">
              <a:avLst/>
            </a:prstGeom>
            <a:noFill/>
            <a:ln w="9525">
              <a:noFill/>
              <a:miter lim="800000"/>
              <a:headEnd/>
              <a:tailEnd/>
            </a:ln>
          </p:spPr>
          <p:txBody>
            <a:bodyPr>
              <a:spAutoFit/>
            </a:bodyPr>
            <a:lstStyle/>
            <a:p>
              <a:r>
                <a:rPr lang="en-US" sz="2000">
                  <a:solidFill>
                    <a:srgbClr val="C00000"/>
                  </a:solidFill>
                </a:rPr>
                <a:t>{ p }</a:t>
              </a:r>
            </a:p>
          </p:txBody>
        </p:sp>
        <p:sp>
          <p:nvSpPr>
            <p:cNvPr id="29719" name="TextBox 19"/>
            <p:cNvSpPr txBox="1">
              <a:spLocks noChangeArrowheads="1"/>
            </p:cNvSpPr>
            <p:nvPr/>
          </p:nvSpPr>
          <p:spPr bwMode="auto">
            <a:xfrm>
              <a:off x="8211768" y="3374571"/>
              <a:ext cx="638316" cy="400110"/>
            </a:xfrm>
            <a:prstGeom prst="rect">
              <a:avLst/>
            </a:prstGeom>
            <a:noFill/>
            <a:ln w="9525">
              <a:noFill/>
              <a:miter lim="800000"/>
              <a:headEnd/>
              <a:tailEnd/>
            </a:ln>
          </p:spPr>
          <p:txBody>
            <a:bodyPr>
              <a:spAutoFit/>
            </a:bodyPr>
            <a:lstStyle/>
            <a:p>
              <a:r>
                <a:rPr lang="en-US" sz="2000">
                  <a:solidFill>
                    <a:srgbClr val="C00000"/>
                  </a:solidFill>
                  <a:sym typeface="Symbol" pitchFamily="18" charset="2"/>
                </a:rPr>
                <a:t></a:t>
              </a:r>
              <a:endParaRPr lang="en-US" sz="2000">
                <a:solidFill>
                  <a:srgbClr val="C00000"/>
                </a:solidFill>
              </a:endParaRPr>
            </a:p>
          </p:txBody>
        </p:sp>
        <p:cxnSp>
          <p:nvCxnSpPr>
            <p:cNvPr id="21" name="Curved Connector 35"/>
            <p:cNvCxnSpPr>
              <a:stCxn id="7" idx="1"/>
              <a:endCxn id="7" idx="3"/>
            </p:cNvCxnSpPr>
            <p:nvPr/>
          </p:nvCxnSpPr>
          <p:spPr>
            <a:xfrm rot="16200000" flipH="1">
              <a:off x="6415217" y="1961712"/>
              <a:ext cx="328620" cy="1588"/>
            </a:xfrm>
            <a:prstGeom prst="curvedConnector5">
              <a:avLst>
                <a:gd name="adj1" fmla="val -36461"/>
                <a:gd name="adj2" fmla="val -31962604"/>
                <a:gd name="adj3" fmla="val 13646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urved Connector 35"/>
            <p:cNvCxnSpPr>
              <a:stCxn id="10" idx="0"/>
              <a:endCxn id="10" idx="6"/>
            </p:cNvCxnSpPr>
            <p:nvPr/>
          </p:nvCxnSpPr>
          <p:spPr>
            <a:xfrm rot="16200000" flipH="1">
              <a:off x="8352161" y="2948310"/>
              <a:ext cx="231781" cy="236662"/>
            </a:xfrm>
            <a:prstGeom prst="curvedConnector4">
              <a:avLst>
                <a:gd name="adj1" fmla="val -126568"/>
                <a:gd name="adj2" fmla="val 21949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4" name="TextBox 23"/>
          <p:cNvSpPr txBox="1">
            <a:spLocks noChangeArrowheads="1"/>
          </p:cNvSpPr>
          <p:nvPr/>
        </p:nvSpPr>
        <p:spPr bwMode="auto">
          <a:xfrm>
            <a:off x="3678238" y="4430713"/>
            <a:ext cx="598241" cy="400110"/>
          </a:xfrm>
          <a:prstGeom prst="rect">
            <a:avLst/>
          </a:prstGeom>
          <a:noFill/>
          <a:ln w="9525">
            <a:noFill/>
            <a:miter lim="800000"/>
            <a:headEnd/>
            <a:tailEnd/>
          </a:ln>
        </p:spPr>
        <p:txBody>
          <a:bodyPr wrap="none">
            <a:spAutoFit/>
          </a:bodyPr>
          <a:lstStyle/>
          <a:p>
            <a:r>
              <a:rPr lang="en-US" sz="2000" dirty="0" err="1"/>
              <a:t>p⋀q</a:t>
            </a:r>
            <a:endParaRPr lang="en-US" sz="2000" dirty="0"/>
          </a:p>
        </p:txBody>
      </p:sp>
      <p:sp>
        <p:nvSpPr>
          <p:cNvPr id="25" name="TextBox 24"/>
          <p:cNvSpPr txBox="1">
            <a:spLocks noChangeArrowheads="1"/>
          </p:cNvSpPr>
          <p:nvPr/>
        </p:nvSpPr>
        <p:spPr bwMode="auto">
          <a:xfrm>
            <a:off x="5302250" y="4322763"/>
            <a:ext cx="1111202" cy="400110"/>
          </a:xfrm>
          <a:prstGeom prst="rect">
            <a:avLst/>
          </a:prstGeom>
          <a:noFill/>
          <a:ln w="9525">
            <a:noFill/>
            <a:miter lim="800000"/>
            <a:headEnd/>
            <a:tailEnd/>
          </a:ln>
        </p:spPr>
        <p:txBody>
          <a:bodyPr wrap="none">
            <a:spAutoFit/>
          </a:bodyPr>
          <a:lstStyle/>
          <a:p>
            <a:r>
              <a:rPr lang="en-US" sz="2000" b="1" dirty="0">
                <a:solidFill>
                  <a:srgbClr val="0070C0"/>
                </a:solidFill>
              </a:rPr>
              <a:t>EX</a:t>
            </a:r>
            <a:r>
              <a:rPr lang="en-US" sz="2000" dirty="0"/>
              <a:t>(</a:t>
            </a:r>
            <a:r>
              <a:rPr lang="en-US" sz="2000" dirty="0" err="1"/>
              <a:t>p⋀q</a:t>
            </a:r>
            <a:r>
              <a:rPr lang="en-US" sz="2000" dirty="0"/>
              <a:t>)</a:t>
            </a:r>
          </a:p>
        </p:txBody>
      </p:sp>
      <p:sp>
        <p:nvSpPr>
          <p:cNvPr id="28" name="TextBox 27"/>
          <p:cNvSpPr txBox="1">
            <a:spLocks noChangeArrowheads="1"/>
          </p:cNvSpPr>
          <p:nvPr/>
        </p:nvSpPr>
        <p:spPr bwMode="auto">
          <a:xfrm>
            <a:off x="815975" y="2286000"/>
            <a:ext cx="2395538" cy="830263"/>
          </a:xfrm>
          <a:prstGeom prst="rect">
            <a:avLst/>
          </a:prstGeom>
          <a:noFill/>
          <a:ln w="9525">
            <a:noFill/>
            <a:miter lim="800000"/>
            <a:headEnd/>
            <a:tailEnd/>
          </a:ln>
        </p:spPr>
        <p:txBody>
          <a:bodyPr>
            <a:spAutoFit/>
          </a:bodyPr>
          <a:lstStyle/>
          <a:p>
            <a:pPr algn="r"/>
            <a:r>
              <a:rPr lang="en-US" sz="1600" i="1">
                <a:latin typeface="Times New Roman" pitchFamily="18" charset="0"/>
                <a:cs typeface="Times New Roman" pitchFamily="18" charset="0"/>
              </a:rPr>
              <a:t>Initial state is </a:t>
            </a:r>
            <a:r>
              <a:rPr lang="en-US" sz="1600" i="1" u="sng">
                <a:latin typeface="Times New Roman" pitchFamily="18" charset="0"/>
                <a:cs typeface="Times New Roman" pitchFamily="18" charset="0"/>
              </a:rPr>
              <a:t>not</a:t>
            </a:r>
            <a:r>
              <a:rPr lang="en-US" sz="1600" i="1">
                <a:latin typeface="Times New Roman" pitchFamily="18" charset="0"/>
                <a:cs typeface="Times New Roman" pitchFamily="18" charset="0"/>
              </a:rPr>
              <a:t> labeled with the target formula; so the formula is not valid.</a:t>
            </a:r>
          </a:p>
        </p:txBody>
      </p:sp>
      <p:sp>
        <p:nvSpPr>
          <p:cNvPr id="29" name="Tijdelijke aanduiding voor dianummer 28"/>
          <p:cNvSpPr>
            <a:spLocks noGrp="1"/>
          </p:cNvSpPr>
          <p:nvPr>
            <p:ph type="sldNum" sz="quarter" idx="12"/>
          </p:nvPr>
        </p:nvSpPr>
        <p:spPr/>
        <p:txBody>
          <a:bodyPr/>
          <a:lstStyle/>
          <a:p>
            <a:pPr>
              <a:defRPr/>
            </a:pPr>
            <a:fld id="{EC3705A2-0584-4D40-9EB4-64D57F7F8FD5}" type="slidenum">
              <a:rPr lang="en-US"/>
              <a:pPr>
                <a:defRPr/>
              </a:pPr>
              <a:t>17</a:t>
            </a:fld>
            <a:endParaRPr lang="en-US"/>
          </a:p>
        </p:txBody>
      </p:sp>
      <p:sp>
        <p:nvSpPr>
          <p:cNvPr id="29704" name="Tekstvak 30"/>
          <p:cNvSpPr txBox="1">
            <a:spLocks noChangeArrowheads="1"/>
          </p:cNvSpPr>
          <p:nvPr/>
        </p:nvSpPr>
        <p:spPr bwMode="auto">
          <a:xfrm>
            <a:off x="620713" y="1241425"/>
            <a:ext cx="1541462" cy="400050"/>
          </a:xfrm>
          <a:prstGeom prst="rect">
            <a:avLst/>
          </a:prstGeom>
          <a:noFill/>
          <a:ln w="9525">
            <a:noFill/>
            <a:miter lim="800000"/>
            <a:headEnd/>
            <a:tailEnd/>
          </a:ln>
        </p:spPr>
        <p:txBody>
          <a:bodyPr wrap="none">
            <a:spAutoFit/>
          </a:bodyPr>
          <a:lstStyle/>
          <a:p>
            <a:r>
              <a:rPr lang="nl-NL" sz="2000" i="1"/>
              <a:t>Prop</a:t>
            </a:r>
            <a:r>
              <a:rPr lang="nl-NL" sz="2000"/>
              <a:t> = {p,q}</a:t>
            </a:r>
          </a:p>
        </p:txBody>
      </p:sp>
      <p:sp>
        <p:nvSpPr>
          <p:cNvPr id="32" name="TextBox 24"/>
          <p:cNvSpPr txBox="1">
            <a:spLocks noChangeArrowheads="1"/>
          </p:cNvSpPr>
          <p:nvPr/>
        </p:nvSpPr>
        <p:spPr bwMode="auto">
          <a:xfrm>
            <a:off x="5835650" y="2428875"/>
            <a:ext cx="1111202" cy="400110"/>
          </a:xfrm>
          <a:prstGeom prst="rect">
            <a:avLst/>
          </a:prstGeom>
          <a:noFill/>
          <a:ln w="9525">
            <a:noFill/>
            <a:miter lim="800000"/>
            <a:headEnd/>
            <a:tailEnd/>
          </a:ln>
        </p:spPr>
        <p:txBody>
          <a:bodyPr wrap="none">
            <a:spAutoFit/>
          </a:bodyPr>
          <a:lstStyle/>
          <a:p>
            <a:r>
              <a:rPr lang="en-US" sz="2000" b="1" dirty="0">
                <a:solidFill>
                  <a:srgbClr val="0070C0"/>
                </a:solidFill>
              </a:rPr>
              <a:t>EX</a:t>
            </a:r>
            <a:r>
              <a:rPr lang="en-US" sz="2000" dirty="0"/>
              <a:t>(</a:t>
            </a:r>
            <a:r>
              <a:rPr lang="en-US" sz="2000" dirty="0" err="1"/>
              <a:t>p⋀q</a:t>
            </a:r>
            <a:r>
              <a:rPr lang="en-US"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8" grpId="0"/>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4"/>
          <p:cNvSpPr>
            <a:spLocks noGrp="1"/>
          </p:cNvSpPr>
          <p:nvPr>
            <p:ph type="title"/>
          </p:nvPr>
        </p:nvSpPr>
        <p:spPr>
          <a:xfrm>
            <a:off x="414338" y="274638"/>
            <a:ext cx="8272462" cy="715962"/>
          </a:xfrm>
        </p:spPr>
        <p:txBody>
          <a:bodyPr/>
          <a:lstStyle/>
          <a:p>
            <a:pPr eaLnBrk="1" hangingPunct="1"/>
            <a:r>
              <a:rPr lang="en-US" dirty="0">
                <a:cs typeface="Arial" charset="0"/>
              </a:rPr>
              <a:t>Example, </a:t>
            </a:r>
            <a:r>
              <a:rPr lang="en-US" dirty="0"/>
              <a:t>checking:  </a:t>
            </a:r>
            <a:r>
              <a:rPr lang="en-US" b="1" dirty="0">
                <a:solidFill>
                  <a:srgbClr val="0070C0"/>
                </a:solidFill>
              </a:rPr>
              <a:t>E</a:t>
            </a:r>
            <a:r>
              <a:rPr lang="en-US" dirty="0"/>
              <a:t>[ p </a:t>
            </a:r>
            <a:r>
              <a:rPr lang="en-US" b="1" dirty="0">
                <a:solidFill>
                  <a:srgbClr val="0070C0"/>
                </a:solidFill>
              </a:rPr>
              <a:t>U</a:t>
            </a:r>
            <a:r>
              <a:rPr lang="en-US" dirty="0"/>
              <a:t> (</a:t>
            </a:r>
            <a:r>
              <a:rPr lang="en-US" dirty="0" err="1"/>
              <a:t>p⋀q</a:t>
            </a:r>
            <a:r>
              <a:rPr lang="en-US" dirty="0"/>
              <a:t>) ]</a:t>
            </a:r>
            <a:endParaRPr lang="en-US" dirty="0">
              <a:cs typeface="Arial" charset="0"/>
            </a:endParaRPr>
          </a:p>
        </p:txBody>
      </p:sp>
      <p:grpSp>
        <p:nvGrpSpPr>
          <p:cNvPr id="30723" name="Group 5"/>
          <p:cNvGrpSpPr>
            <a:grpSpLocks/>
          </p:cNvGrpSpPr>
          <p:nvPr/>
        </p:nvGrpSpPr>
        <p:grpSpPr bwMode="auto">
          <a:xfrm>
            <a:off x="3538538" y="2230438"/>
            <a:ext cx="2600325" cy="2457450"/>
            <a:chOff x="6324600" y="1317172"/>
            <a:chExt cx="2601685" cy="2457510"/>
          </a:xfrm>
        </p:grpSpPr>
        <p:sp>
          <p:nvSpPr>
            <p:cNvPr id="7" name="Oval 8"/>
            <p:cNvSpPr>
              <a:spLocks noChangeArrowheads="1"/>
            </p:cNvSpPr>
            <p:nvPr/>
          </p:nvSpPr>
          <p:spPr bwMode="auto">
            <a:xfrm>
              <a:off x="6510434" y="1728344"/>
              <a:ext cx="473322" cy="465149"/>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0</a:t>
              </a:r>
            </a:p>
          </p:txBody>
        </p:sp>
        <p:sp>
          <p:nvSpPr>
            <p:cNvPr id="8" name="Oval 9"/>
            <p:cNvSpPr>
              <a:spLocks noChangeArrowheads="1"/>
            </p:cNvSpPr>
            <p:nvPr/>
          </p:nvSpPr>
          <p:spPr bwMode="auto">
            <a:xfrm>
              <a:off x="6510434" y="2950749"/>
              <a:ext cx="473322" cy="463561"/>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2</a:t>
              </a:r>
            </a:p>
          </p:txBody>
        </p:sp>
        <p:sp>
          <p:nvSpPr>
            <p:cNvPr id="9" name="Oval 10"/>
            <p:cNvSpPr>
              <a:spLocks noChangeArrowheads="1"/>
            </p:cNvSpPr>
            <p:nvPr/>
          </p:nvSpPr>
          <p:spPr bwMode="auto">
            <a:xfrm>
              <a:off x="8113060" y="1728344"/>
              <a:ext cx="473322" cy="465149"/>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1</a:t>
              </a:r>
            </a:p>
          </p:txBody>
        </p:sp>
        <p:sp>
          <p:nvSpPr>
            <p:cNvPr id="10" name="Oval 11"/>
            <p:cNvSpPr>
              <a:spLocks noChangeArrowheads="1"/>
            </p:cNvSpPr>
            <p:nvPr/>
          </p:nvSpPr>
          <p:spPr bwMode="auto">
            <a:xfrm>
              <a:off x="8113060" y="2950749"/>
              <a:ext cx="473322" cy="463561"/>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3</a:t>
              </a:r>
            </a:p>
          </p:txBody>
        </p:sp>
        <p:sp>
          <p:nvSpPr>
            <p:cNvPr id="30735" name="Line 14"/>
            <p:cNvSpPr>
              <a:spLocks noChangeShapeType="1"/>
            </p:cNvSpPr>
            <p:nvPr/>
          </p:nvSpPr>
          <p:spPr bwMode="auto">
            <a:xfrm>
              <a:off x="6967803" y="1957916"/>
              <a:ext cx="1144577" cy="0"/>
            </a:xfrm>
            <a:prstGeom prst="line">
              <a:avLst/>
            </a:prstGeom>
            <a:noFill/>
            <a:ln w="28575">
              <a:solidFill>
                <a:schemeClr val="tx1"/>
              </a:solidFill>
              <a:round/>
              <a:headEnd/>
              <a:tailEnd type="triangle" w="sm" len="sm"/>
            </a:ln>
          </p:spPr>
          <p:txBody>
            <a:bodyPr wrap="none" lIns="45720" rIns="45720" anchor="ctr">
              <a:spAutoFit/>
            </a:bodyPr>
            <a:lstStyle/>
            <a:p>
              <a:endParaRPr lang="en-US"/>
            </a:p>
          </p:txBody>
        </p:sp>
        <p:sp>
          <p:nvSpPr>
            <p:cNvPr id="30736" name="Line 15"/>
            <p:cNvSpPr>
              <a:spLocks noChangeShapeType="1"/>
            </p:cNvSpPr>
            <p:nvPr/>
          </p:nvSpPr>
          <p:spPr bwMode="auto">
            <a:xfrm flipH="1">
              <a:off x="6967803" y="3179461"/>
              <a:ext cx="1144577" cy="0"/>
            </a:xfrm>
            <a:prstGeom prst="line">
              <a:avLst/>
            </a:prstGeom>
            <a:noFill/>
            <a:ln w="28575">
              <a:solidFill>
                <a:schemeClr val="tx1"/>
              </a:solidFill>
              <a:round/>
              <a:headEnd/>
              <a:tailEnd type="triangle" w="sm" len="sm"/>
            </a:ln>
          </p:spPr>
          <p:txBody>
            <a:bodyPr wrap="none" lIns="45720" rIns="45720" anchor="ctr">
              <a:spAutoFit/>
            </a:bodyPr>
            <a:lstStyle/>
            <a:p>
              <a:endParaRPr lang="en-US"/>
            </a:p>
          </p:txBody>
        </p:sp>
        <p:sp>
          <p:nvSpPr>
            <p:cNvPr id="30737" name="Freeform 16"/>
            <p:cNvSpPr>
              <a:spLocks/>
            </p:cNvSpPr>
            <p:nvPr/>
          </p:nvSpPr>
          <p:spPr bwMode="auto">
            <a:xfrm>
              <a:off x="6862883" y="2034263"/>
              <a:ext cx="1249496" cy="954332"/>
            </a:xfrm>
            <a:custGeom>
              <a:avLst/>
              <a:gdLst>
                <a:gd name="T0" fmla="*/ 0 w 786"/>
                <a:gd name="T1" fmla="*/ 2147483647 h 600"/>
                <a:gd name="T2" fmla="*/ 2147483647 w 786"/>
                <a:gd name="T3" fmla="*/ 2147483647 h 600"/>
                <a:gd name="T4" fmla="*/ 2147483647 w 786"/>
                <a:gd name="T5" fmla="*/ 2147483647 h 600"/>
                <a:gd name="T6" fmla="*/ 2147483647 w 786"/>
                <a:gd name="T7" fmla="*/ 0 h 600"/>
                <a:gd name="T8" fmla="*/ 0 60000 65536"/>
                <a:gd name="T9" fmla="*/ 0 60000 65536"/>
                <a:gd name="T10" fmla="*/ 0 60000 65536"/>
                <a:gd name="T11" fmla="*/ 0 60000 65536"/>
                <a:gd name="T12" fmla="*/ 0 w 786"/>
                <a:gd name="T13" fmla="*/ 0 h 600"/>
                <a:gd name="T14" fmla="*/ 786 w 786"/>
                <a:gd name="T15" fmla="*/ 600 h 600"/>
              </a:gdLst>
              <a:ahLst/>
              <a:cxnLst>
                <a:cxn ang="T8">
                  <a:pos x="T0" y="T1"/>
                </a:cxn>
                <a:cxn ang="T9">
                  <a:pos x="T2" y="T3"/>
                </a:cxn>
                <a:cxn ang="T10">
                  <a:pos x="T4" y="T5"/>
                </a:cxn>
                <a:cxn ang="T11">
                  <a:pos x="T6" y="T7"/>
                </a:cxn>
              </a:cxnLst>
              <a:rect l="T12" t="T13" r="T14" b="T15"/>
              <a:pathLst>
                <a:path w="786" h="600">
                  <a:moveTo>
                    <a:pt x="0" y="600"/>
                  </a:moveTo>
                  <a:cubicBezTo>
                    <a:pt x="28" y="558"/>
                    <a:pt x="87" y="435"/>
                    <a:pt x="165" y="351"/>
                  </a:cubicBezTo>
                  <a:cubicBezTo>
                    <a:pt x="243" y="267"/>
                    <a:pt x="368" y="151"/>
                    <a:pt x="471" y="93"/>
                  </a:cubicBezTo>
                  <a:cubicBezTo>
                    <a:pt x="574" y="35"/>
                    <a:pt x="721" y="19"/>
                    <a:pt x="786" y="0"/>
                  </a:cubicBezTo>
                </a:path>
              </a:pathLst>
            </a:custGeom>
            <a:noFill/>
            <a:ln w="28575">
              <a:solidFill>
                <a:schemeClr val="tx1"/>
              </a:solidFill>
              <a:round/>
              <a:headEnd/>
              <a:tailEnd type="triangle" w="sm" len="sm"/>
            </a:ln>
          </p:spPr>
          <p:txBody>
            <a:bodyPr wrap="none" lIns="45720" rIns="45720" anchor="ctr">
              <a:spAutoFit/>
            </a:bodyPr>
            <a:lstStyle/>
            <a:p>
              <a:endParaRPr lang="en-US"/>
            </a:p>
          </p:txBody>
        </p:sp>
        <p:sp>
          <p:nvSpPr>
            <p:cNvPr id="30738" name="Freeform 17"/>
            <p:cNvSpPr>
              <a:spLocks/>
            </p:cNvSpPr>
            <p:nvPr/>
          </p:nvSpPr>
          <p:spPr bwMode="auto">
            <a:xfrm>
              <a:off x="6963034" y="2139239"/>
              <a:ext cx="1225651" cy="944789"/>
            </a:xfrm>
            <a:custGeom>
              <a:avLst/>
              <a:gdLst>
                <a:gd name="T0" fmla="*/ 0 w 771"/>
                <a:gd name="T1" fmla="*/ 2147483647 h 594"/>
                <a:gd name="T2" fmla="*/ 2147483647 w 771"/>
                <a:gd name="T3" fmla="*/ 2147483647 h 594"/>
                <a:gd name="T4" fmla="*/ 2147483647 w 771"/>
                <a:gd name="T5" fmla="*/ 2147483647 h 594"/>
                <a:gd name="T6" fmla="*/ 2147483647 w 771"/>
                <a:gd name="T7" fmla="*/ 0 h 594"/>
                <a:gd name="T8" fmla="*/ 0 60000 65536"/>
                <a:gd name="T9" fmla="*/ 0 60000 65536"/>
                <a:gd name="T10" fmla="*/ 0 60000 65536"/>
                <a:gd name="T11" fmla="*/ 0 60000 65536"/>
                <a:gd name="T12" fmla="*/ 0 w 771"/>
                <a:gd name="T13" fmla="*/ 0 h 594"/>
                <a:gd name="T14" fmla="*/ 771 w 771"/>
                <a:gd name="T15" fmla="*/ 594 h 594"/>
              </a:gdLst>
              <a:ahLst/>
              <a:cxnLst>
                <a:cxn ang="T8">
                  <a:pos x="T0" y="T1"/>
                </a:cxn>
                <a:cxn ang="T9">
                  <a:pos x="T2" y="T3"/>
                </a:cxn>
                <a:cxn ang="T10">
                  <a:pos x="T4" y="T5"/>
                </a:cxn>
                <a:cxn ang="T11">
                  <a:pos x="T6" y="T7"/>
                </a:cxn>
              </a:cxnLst>
              <a:rect l="T12" t="T13" r="T14" b="T15"/>
              <a:pathLst>
                <a:path w="771" h="594">
                  <a:moveTo>
                    <a:pt x="0" y="594"/>
                  </a:moveTo>
                  <a:cubicBezTo>
                    <a:pt x="44" y="577"/>
                    <a:pt x="169" y="547"/>
                    <a:pt x="267" y="489"/>
                  </a:cubicBezTo>
                  <a:cubicBezTo>
                    <a:pt x="365" y="431"/>
                    <a:pt x="501" y="330"/>
                    <a:pt x="585" y="249"/>
                  </a:cubicBezTo>
                  <a:cubicBezTo>
                    <a:pt x="669" y="168"/>
                    <a:pt x="732" y="52"/>
                    <a:pt x="771" y="0"/>
                  </a:cubicBezTo>
                </a:path>
              </a:pathLst>
            </a:custGeom>
            <a:noFill/>
            <a:ln w="28575">
              <a:solidFill>
                <a:schemeClr val="tx1"/>
              </a:solidFill>
              <a:round/>
              <a:headEnd type="triangle" w="med" len="med"/>
              <a:tailEnd type="none" w="sm" len="sm"/>
            </a:ln>
          </p:spPr>
          <p:txBody>
            <a:bodyPr wrap="none" lIns="45720" rIns="45720" anchor="ctr">
              <a:spAutoFit/>
            </a:bodyPr>
            <a:lstStyle/>
            <a:p>
              <a:endParaRPr lang="en-US"/>
            </a:p>
          </p:txBody>
        </p:sp>
        <p:sp>
          <p:nvSpPr>
            <p:cNvPr id="30739" name="Line 18"/>
            <p:cNvSpPr>
              <a:spLocks noChangeShapeType="1"/>
            </p:cNvSpPr>
            <p:nvPr/>
          </p:nvSpPr>
          <p:spPr bwMode="auto">
            <a:xfrm flipH="1" flipV="1">
              <a:off x="6738888" y="2186956"/>
              <a:ext cx="0" cy="763466"/>
            </a:xfrm>
            <a:prstGeom prst="line">
              <a:avLst/>
            </a:prstGeom>
            <a:noFill/>
            <a:ln w="28575">
              <a:solidFill>
                <a:schemeClr val="tx1"/>
              </a:solidFill>
              <a:round/>
              <a:headEnd/>
              <a:tailEnd type="triangle" w="sm" len="sm"/>
            </a:ln>
          </p:spPr>
          <p:txBody>
            <a:bodyPr lIns="45720" rIns="45720" anchor="ctr">
              <a:spAutoFit/>
            </a:bodyPr>
            <a:lstStyle/>
            <a:p>
              <a:endParaRPr lang="en-US"/>
            </a:p>
          </p:txBody>
        </p:sp>
        <p:sp>
          <p:nvSpPr>
            <p:cNvPr id="30740" name="Line 19"/>
            <p:cNvSpPr>
              <a:spLocks noChangeShapeType="1"/>
            </p:cNvSpPr>
            <p:nvPr/>
          </p:nvSpPr>
          <p:spPr bwMode="auto">
            <a:xfrm>
              <a:off x="6324600" y="1393371"/>
              <a:ext cx="272458" cy="259744"/>
            </a:xfrm>
            <a:prstGeom prst="line">
              <a:avLst/>
            </a:prstGeom>
            <a:noFill/>
            <a:ln w="28575">
              <a:solidFill>
                <a:schemeClr val="tx1"/>
              </a:solidFill>
              <a:round/>
              <a:headEnd/>
              <a:tailEnd type="triangle" w="sm" len="sm"/>
            </a:ln>
          </p:spPr>
          <p:txBody>
            <a:bodyPr lIns="45720" rIns="45720" anchor="ctr">
              <a:spAutoFit/>
            </a:bodyPr>
            <a:lstStyle/>
            <a:p>
              <a:endParaRPr lang="en-US"/>
            </a:p>
          </p:txBody>
        </p:sp>
        <p:sp>
          <p:nvSpPr>
            <p:cNvPr id="30741" name="TextBox 16"/>
            <p:cNvSpPr txBox="1">
              <a:spLocks noChangeArrowheads="1"/>
            </p:cNvSpPr>
            <p:nvPr/>
          </p:nvSpPr>
          <p:spPr bwMode="auto">
            <a:xfrm>
              <a:off x="6705602" y="1338943"/>
              <a:ext cx="638316" cy="400110"/>
            </a:xfrm>
            <a:prstGeom prst="rect">
              <a:avLst/>
            </a:prstGeom>
            <a:noFill/>
            <a:ln w="9525">
              <a:noFill/>
              <a:miter lim="800000"/>
              <a:headEnd/>
              <a:tailEnd/>
            </a:ln>
          </p:spPr>
          <p:txBody>
            <a:bodyPr wrap="none">
              <a:spAutoFit/>
            </a:bodyPr>
            <a:lstStyle/>
            <a:p>
              <a:r>
                <a:rPr lang="en-US" sz="2000">
                  <a:solidFill>
                    <a:srgbClr val="C00000"/>
                  </a:solidFill>
                </a:rPr>
                <a:t>{ p }</a:t>
              </a:r>
            </a:p>
          </p:txBody>
        </p:sp>
        <p:sp>
          <p:nvSpPr>
            <p:cNvPr id="30742" name="TextBox 17"/>
            <p:cNvSpPr txBox="1">
              <a:spLocks noChangeArrowheads="1"/>
            </p:cNvSpPr>
            <p:nvPr/>
          </p:nvSpPr>
          <p:spPr bwMode="auto">
            <a:xfrm>
              <a:off x="6346372" y="3374572"/>
              <a:ext cx="851515" cy="400110"/>
            </a:xfrm>
            <a:prstGeom prst="rect">
              <a:avLst/>
            </a:prstGeom>
            <a:noFill/>
            <a:ln w="9525">
              <a:noFill/>
              <a:miter lim="800000"/>
              <a:headEnd/>
              <a:tailEnd/>
            </a:ln>
          </p:spPr>
          <p:txBody>
            <a:bodyPr wrap="none">
              <a:spAutoFit/>
            </a:bodyPr>
            <a:lstStyle/>
            <a:p>
              <a:r>
                <a:rPr lang="en-US" sz="2000">
                  <a:solidFill>
                    <a:srgbClr val="C00000"/>
                  </a:solidFill>
                </a:rPr>
                <a:t>{ p,q }</a:t>
              </a:r>
            </a:p>
          </p:txBody>
        </p:sp>
        <p:sp>
          <p:nvSpPr>
            <p:cNvPr id="30743" name="TextBox 18"/>
            <p:cNvSpPr txBox="1">
              <a:spLocks noChangeArrowheads="1"/>
            </p:cNvSpPr>
            <p:nvPr/>
          </p:nvSpPr>
          <p:spPr bwMode="auto">
            <a:xfrm>
              <a:off x="8287969" y="1317172"/>
              <a:ext cx="638316" cy="400110"/>
            </a:xfrm>
            <a:prstGeom prst="rect">
              <a:avLst/>
            </a:prstGeom>
            <a:noFill/>
            <a:ln w="9525">
              <a:noFill/>
              <a:miter lim="800000"/>
              <a:headEnd/>
              <a:tailEnd/>
            </a:ln>
          </p:spPr>
          <p:txBody>
            <a:bodyPr>
              <a:spAutoFit/>
            </a:bodyPr>
            <a:lstStyle/>
            <a:p>
              <a:r>
                <a:rPr lang="en-US" sz="2000">
                  <a:solidFill>
                    <a:srgbClr val="C00000"/>
                  </a:solidFill>
                </a:rPr>
                <a:t>{ p }</a:t>
              </a:r>
            </a:p>
          </p:txBody>
        </p:sp>
        <p:sp>
          <p:nvSpPr>
            <p:cNvPr id="30744" name="TextBox 19"/>
            <p:cNvSpPr txBox="1">
              <a:spLocks noChangeArrowheads="1"/>
            </p:cNvSpPr>
            <p:nvPr/>
          </p:nvSpPr>
          <p:spPr bwMode="auto">
            <a:xfrm>
              <a:off x="8211768" y="3374571"/>
              <a:ext cx="638316" cy="400110"/>
            </a:xfrm>
            <a:prstGeom prst="rect">
              <a:avLst/>
            </a:prstGeom>
            <a:noFill/>
            <a:ln w="9525">
              <a:noFill/>
              <a:miter lim="800000"/>
              <a:headEnd/>
              <a:tailEnd/>
            </a:ln>
          </p:spPr>
          <p:txBody>
            <a:bodyPr>
              <a:spAutoFit/>
            </a:bodyPr>
            <a:lstStyle/>
            <a:p>
              <a:r>
                <a:rPr lang="en-US" sz="2000">
                  <a:solidFill>
                    <a:srgbClr val="C00000"/>
                  </a:solidFill>
                  <a:sym typeface="Symbol" pitchFamily="18" charset="2"/>
                </a:rPr>
                <a:t></a:t>
              </a:r>
              <a:endParaRPr lang="en-US" sz="2000">
                <a:solidFill>
                  <a:srgbClr val="C00000"/>
                </a:solidFill>
              </a:endParaRPr>
            </a:p>
          </p:txBody>
        </p:sp>
        <p:cxnSp>
          <p:nvCxnSpPr>
            <p:cNvPr id="21" name="Curved Connector 35"/>
            <p:cNvCxnSpPr>
              <a:stCxn id="7" idx="1"/>
              <a:endCxn id="7" idx="3"/>
            </p:cNvCxnSpPr>
            <p:nvPr/>
          </p:nvCxnSpPr>
          <p:spPr>
            <a:xfrm rot="16200000" flipH="1">
              <a:off x="6415216" y="1961712"/>
              <a:ext cx="328621" cy="1588"/>
            </a:xfrm>
            <a:prstGeom prst="curvedConnector5">
              <a:avLst>
                <a:gd name="adj1" fmla="val -36461"/>
                <a:gd name="adj2" fmla="val -31962604"/>
                <a:gd name="adj3" fmla="val 13646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urved Connector 35"/>
            <p:cNvCxnSpPr>
              <a:stCxn id="10" idx="0"/>
              <a:endCxn id="10" idx="6"/>
            </p:cNvCxnSpPr>
            <p:nvPr/>
          </p:nvCxnSpPr>
          <p:spPr>
            <a:xfrm rot="16200000" flipH="1">
              <a:off x="8352161" y="2948309"/>
              <a:ext cx="231781" cy="236662"/>
            </a:xfrm>
            <a:prstGeom prst="curvedConnector4">
              <a:avLst>
                <a:gd name="adj1" fmla="val -126568"/>
                <a:gd name="adj2" fmla="val 21949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4" name="TextBox 23"/>
          <p:cNvSpPr txBox="1">
            <a:spLocks noChangeArrowheads="1"/>
          </p:cNvSpPr>
          <p:nvPr/>
        </p:nvSpPr>
        <p:spPr bwMode="auto">
          <a:xfrm>
            <a:off x="3624263" y="4648200"/>
            <a:ext cx="598241" cy="400110"/>
          </a:xfrm>
          <a:prstGeom prst="rect">
            <a:avLst/>
          </a:prstGeom>
          <a:noFill/>
          <a:ln w="9525">
            <a:noFill/>
            <a:miter lim="800000"/>
            <a:headEnd/>
            <a:tailEnd/>
          </a:ln>
        </p:spPr>
        <p:txBody>
          <a:bodyPr wrap="none">
            <a:spAutoFit/>
          </a:bodyPr>
          <a:lstStyle/>
          <a:p>
            <a:r>
              <a:rPr lang="en-US" sz="2000" dirty="0" err="1"/>
              <a:t>p⋀q</a:t>
            </a:r>
            <a:endParaRPr lang="en-US" sz="2000" dirty="0"/>
          </a:p>
        </p:txBody>
      </p:sp>
      <p:sp>
        <p:nvSpPr>
          <p:cNvPr id="25" name="TextBox 24"/>
          <p:cNvSpPr txBox="1">
            <a:spLocks noChangeArrowheads="1"/>
          </p:cNvSpPr>
          <p:nvPr/>
        </p:nvSpPr>
        <p:spPr bwMode="auto">
          <a:xfrm>
            <a:off x="3668713" y="5040313"/>
            <a:ext cx="1521570" cy="400110"/>
          </a:xfrm>
          <a:prstGeom prst="rect">
            <a:avLst/>
          </a:prstGeom>
          <a:noFill/>
          <a:ln w="9525">
            <a:noFill/>
            <a:miter lim="800000"/>
            <a:headEnd/>
            <a:tailEnd/>
          </a:ln>
        </p:spPr>
        <p:txBody>
          <a:bodyPr wrap="none">
            <a:spAutoFit/>
          </a:bodyPr>
          <a:lstStyle/>
          <a:p>
            <a:r>
              <a:rPr lang="en-US" sz="2000" b="1" dirty="0">
                <a:solidFill>
                  <a:srgbClr val="0070C0"/>
                </a:solidFill>
              </a:rPr>
              <a:t>E</a:t>
            </a:r>
            <a:r>
              <a:rPr lang="en-US" sz="2000" dirty="0"/>
              <a:t>[ p </a:t>
            </a:r>
            <a:r>
              <a:rPr lang="en-US" sz="2000" b="1" dirty="0">
                <a:solidFill>
                  <a:srgbClr val="0070C0"/>
                </a:solidFill>
              </a:rPr>
              <a:t>U</a:t>
            </a:r>
            <a:r>
              <a:rPr lang="en-US" sz="2000" dirty="0"/>
              <a:t>  </a:t>
            </a:r>
            <a:r>
              <a:rPr lang="en-US" sz="2000" dirty="0" err="1"/>
              <a:t>p⋀q</a:t>
            </a:r>
            <a:r>
              <a:rPr lang="en-US" sz="2000" dirty="0"/>
              <a:t>]</a:t>
            </a:r>
          </a:p>
        </p:txBody>
      </p:sp>
      <p:sp>
        <p:nvSpPr>
          <p:cNvPr id="26" name="TextBox 25"/>
          <p:cNvSpPr txBox="1">
            <a:spLocks noChangeArrowheads="1"/>
          </p:cNvSpPr>
          <p:nvPr/>
        </p:nvSpPr>
        <p:spPr bwMode="auto">
          <a:xfrm>
            <a:off x="6172200" y="2286000"/>
            <a:ext cx="1521570" cy="400110"/>
          </a:xfrm>
          <a:prstGeom prst="rect">
            <a:avLst/>
          </a:prstGeom>
          <a:noFill/>
          <a:ln w="9525">
            <a:noFill/>
            <a:miter lim="800000"/>
            <a:headEnd/>
            <a:tailEnd/>
          </a:ln>
        </p:spPr>
        <p:txBody>
          <a:bodyPr wrap="none">
            <a:spAutoFit/>
          </a:bodyPr>
          <a:lstStyle/>
          <a:p>
            <a:r>
              <a:rPr lang="en-US" sz="2000" b="1" dirty="0">
                <a:solidFill>
                  <a:srgbClr val="0070C0"/>
                </a:solidFill>
              </a:rPr>
              <a:t>E</a:t>
            </a:r>
            <a:r>
              <a:rPr lang="en-US" sz="2000" dirty="0"/>
              <a:t>[ p </a:t>
            </a:r>
            <a:r>
              <a:rPr lang="en-US" sz="2000" b="1" dirty="0">
                <a:solidFill>
                  <a:srgbClr val="0070C0"/>
                </a:solidFill>
              </a:rPr>
              <a:t>U</a:t>
            </a:r>
            <a:r>
              <a:rPr lang="en-US" sz="2000" dirty="0"/>
              <a:t>  </a:t>
            </a:r>
            <a:r>
              <a:rPr lang="en-US" sz="2000" dirty="0" err="1"/>
              <a:t>p⋀q</a:t>
            </a:r>
            <a:r>
              <a:rPr lang="en-US" sz="2000" dirty="0"/>
              <a:t>]</a:t>
            </a:r>
          </a:p>
        </p:txBody>
      </p:sp>
      <p:sp>
        <p:nvSpPr>
          <p:cNvPr id="27" name="TextBox 26"/>
          <p:cNvSpPr txBox="1">
            <a:spLocks noChangeArrowheads="1"/>
          </p:cNvSpPr>
          <p:nvPr/>
        </p:nvSpPr>
        <p:spPr bwMode="auto">
          <a:xfrm>
            <a:off x="1719263" y="2297113"/>
            <a:ext cx="1535112" cy="400050"/>
          </a:xfrm>
          <a:prstGeom prst="rect">
            <a:avLst/>
          </a:prstGeom>
          <a:noFill/>
          <a:ln w="9525">
            <a:noFill/>
            <a:miter lim="800000"/>
            <a:headEnd/>
            <a:tailEnd/>
          </a:ln>
        </p:spPr>
        <p:txBody>
          <a:bodyPr wrap="none">
            <a:spAutoFit/>
          </a:bodyPr>
          <a:lstStyle/>
          <a:p>
            <a:r>
              <a:rPr lang="en-US" sz="2000" b="1">
                <a:solidFill>
                  <a:srgbClr val="0070C0"/>
                </a:solidFill>
              </a:rPr>
              <a:t>E</a:t>
            </a:r>
            <a:r>
              <a:rPr lang="en-US" sz="2000"/>
              <a:t>[ p </a:t>
            </a:r>
            <a:r>
              <a:rPr lang="en-US" sz="2000" b="1">
                <a:solidFill>
                  <a:srgbClr val="0070C0"/>
                </a:solidFill>
              </a:rPr>
              <a:t>U</a:t>
            </a:r>
            <a:r>
              <a:rPr lang="en-US" sz="2000"/>
              <a:t>  p/\q]</a:t>
            </a:r>
          </a:p>
        </p:txBody>
      </p:sp>
      <p:sp>
        <p:nvSpPr>
          <p:cNvPr id="28" name="TextBox 27"/>
          <p:cNvSpPr txBox="1">
            <a:spLocks noChangeArrowheads="1"/>
          </p:cNvSpPr>
          <p:nvPr/>
        </p:nvSpPr>
        <p:spPr bwMode="auto">
          <a:xfrm>
            <a:off x="804863" y="3068638"/>
            <a:ext cx="2395537" cy="831850"/>
          </a:xfrm>
          <a:prstGeom prst="rect">
            <a:avLst/>
          </a:prstGeom>
          <a:noFill/>
          <a:ln w="9525">
            <a:noFill/>
            <a:miter lim="800000"/>
            <a:headEnd/>
            <a:tailEnd/>
          </a:ln>
        </p:spPr>
        <p:txBody>
          <a:bodyPr>
            <a:spAutoFit/>
          </a:bodyPr>
          <a:lstStyle/>
          <a:p>
            <a:pPr algn="r"/>
            <a:r>
              <a:rPr lang="en-US" sz="1600" i="1">
                <a:latin typeface="Times New Roman" pitchFamily="18" charset="0"/>
                <a:cs typeface="Times New Roman" pitchFamily="18" charset="0"/>
              </a:rPr>
              <a:t>Initial state is labeled with the target formula; so M satisfies the formula.</a:t>
            </a:r>
          </a:p>
        </p:txBody>
      </p:sp>
      <p:cxnSp>
        <p:nvCxnSpPr>
          <p:cNvPr id="30" name="Straight Arrow Connector 29"/>
          <p:cNvCxnSpPr/>
          <p:nvPr/>
        </p:nvCxnSpPr>
        <p:spPr>
          <a:xfrm rot="5400000" flipH="1" flipV="1">
            <a:off x="2629694" y="2878932"/>
            <a:ext cx="412750" cy="111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9" name="Tijdelijke aanduiding voor dianummer 28"/>
          <p:cNvSpPr>
            <a:spLocks noGrp="1"/>
          </p:cNvSpPr>
          <p:nvPr>
            <p:ph type="sldNum" sz="quarter" idx="12"/>
          </p:nvPr>
        </p:nvSpPr>
        <p:spPr/>
        <p:txBody>
          <a:bodyPr/>
          <a:lstStyle/>
          <a:p>
            <a:pPr>
              <a:defRPr/>
            </a:pPr>
            <a:fld id="{56DB2A51-B583-4DFB-BF5A-55C446805EFB}" type="slidenum">
              <a:rPr lang="en-US"/>
              <a:pPr>
                <a:defRPr/>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p:cNvSpPr>
            <a:spLocks noGrp="1"/>
          </p:cNvSpPr>
          <p:nvPr>
            <p:ph type="title"/>
          </p:nvPr>
        </p:nvSpPr>
        <p:spPr>
          <a:xfrm>
            <a:off x="347663" y="274638"/>
            <a:ext cx="8339137" cy="673100"/>
          </a:xfrm>
        </p:spPr>
        <p:txBody>
          <a:bodyPr/>
          <a:lstStyle/>
          <a:p>
            <a:pPr eaLnBrk="1" hangingPunct="1"/>
            <a:r>
              <a:rPr lang="en-US" dirty="0">
                <a:cs typeface="Arial" charset="0"/>
              </a:rPr>
              <a:t>Example, </a:t>
            </a:r>
            <a:r>
              <a:rPr lang="en-US" dirty="0"/>
              <a:t>checking  </a:t>
            </a:r>
            <a:r>
              <a:rPr lang="en-US" b="1" dirty="0">
                <a:solidFill>
                  <a:srgbClr val="0070C0"/>
                </a:solidFill>
              </a:rPr>
              <a:t>A</a:t>
            </a:r>
            <a:r>
              <a:rPr lang="en-US" dirty="0"/>
              <a:t>[ p </a:t>
            </a:r>
            <a:r>
              <a:rPr lang="en-US" b="1" dirty="0">
                <a:solidFill>
                  <a:srgbClr val="0070C0"/>
                </a:solidFill>
              </a:rPr>
              <a:t>U</a:t>
            </a:r>
            <a:r>
              <a:rPr lang="en-US" dirty="0"/>
              <a:t> (</a:t>
            </a:r>
            <a:r>
              <a:rPr lang="en-US" dirty="0" err="1"/>
              <a:t>p⋀q</a:t>
            </a:r>
            <a:r>
              <a:rPr lang="en-US" dirty="0"/>
              <a:t>) ]</a:t>
            </a:r>
            <a:endParaRPr lang="en-US" dirty="0">
              <a:cs typeface="Arial" charset="0"/>
            </a:endParaRPr>
          </a:p>
        </p:txBody>
      </p:sp>
      <p:grpSp>
        <p:nvGrpSpPr>
          <p:cNvPr id="31747" name="Group 5"/>
          <p:cNvGrpSpPr>
            <a:grpSpLocks/>
          </p:cNvGrpSpPr>
          <p:nvPr/>
        </p:nvGrpSpPr>
        <p:grpSpPr bwMode="auto">
          <a:xfrm>
            <a:off x="3724275" y="2122488"/>
            <a:ext cx="2600325" cy="2457450"/>
            <a:chOff x="6324600" y="1317172"/>
            <a:chExt cx="2601685" cy="2457510"/>
          </a:xfrm>
        </p:grpSpPr>
        <p:sp>
          <p:nvSpPr>
            <p:cNvPr id="7" name="Oval 8"/>
            <p:cNvSpPr>
              <a:spLocks noChangeArrowheads="1"/>
            </p:cNvSpPr>
            <p:nvPr/>
          </p:nvSpPr>
          <p:spPr bwMode="auto">
            <a:xfrm>
              <a:off x="6510435" y="1728344"/>
              <a:ext cx="473322" cy="465149"/>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0</a:t>
              </a:r>
            </a:p>
          </p:txBody>
        </p:sp>
        <p:sp>
          <p:nvSpPr>
            <p:cNvPr id="8" name="Oval 9"/>
            <p:cNvSpPr>
              <a:spLocks noChangeArrowheads="1"/>
            </p:cNvSpPr>
            <p:nvPr/>
          </p:nvSpPr>
          <p:spPr bwMode="auto">
            <a:xfrm>
              <a:off x="6510435" y="2950749"/>
              <a:ext cx="473322" cy="463561"/>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2</a:t>
              </a:r>
            </a:p>
          </p:txBody>
        </p:sp>
        <p:sp>
          <p:nvSpPr>
            <p:cNvPr id="9" name="Oval 10"/>
            <p:cNvSpPr>
              <a:spLocks noChangeArrowheads="1"/>
            </p:cNvSpPr>
            <p:nvPr/>
          </p:nvSpPr>
          <p:spPr bwMode="auto">
            <a:xfrm>
              <a:off x="8113060" y="1728344"/>
              <a:ext cx="473322" cy="465149"/>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1</a:t>
              </a:r>
            </a:p>
          </p:txBody>
        </p:sp>
        <p:sp>
          <p:nvSpPr>
            <p:cNvPr id="10" name="Oval 11"/>
            <p:cNvSpPr>
              <a:spLocks noChangeArrowheads="1"/>
            </p:cNvSpPr>
            <p:nvPr/>
          </p:nvSpPr>
          <p:spPr bwMode="auto">
            <a:xfrm>
              <a:off x="8113060" y="2950749"/>
              <a:ext cx="473322" cy="463561"/>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3</a:t>
              </a:r>
            </a:p>
          </p:txBody>
        </p:sp>
        <p:sp>
          <p:nvSpPr>
            <p:cNvPr id="31758" name="Line 14"/>
            <p:cNvSpPr>
              <a:spLocks noChangeShapeType="1"/>
            </p:cNvSpPr>
            <p:nvPr/>
          </p:nvSpPr>
          <p:spPr bwMode="auto">
            <a:xfrm>
              <a:off x="6967803" y="1957916"/>
              <a:ext cx="1144577" cy="0"/>
            </a:xfrm>
            <a:prstGeom prst="line">
              <a:avLst/>
            </a:prstGeom>
            <a:noFill/>
            <a:ln w="28575">
              <a:solidFill>
                <a:schemeClr val="tx1"/>
              </a:solidFill>
              <a:round/>
              <a:headEnd/>
              <a:tailEnd type="triangle" w="sm" len="sm"/>
            </a:ln>
          </p:spPr>
          <p:txBody>
            <a:bodyPr wrap="none" lIns="45720" rIns="45720" anchor="ctr">
              <a:spAutoFit/>
            </a:bodyPr>
            <a:lstStyle/>
            <a:p>
              <a:endParaRPr lang="en-US"/>
            </a:p>
          </p:txBody>
        </p:sp>
        <p:sp>
          <p:nvSpPr>
            <p:cNvPr id="31759" name="Line 15"/>
            <p:cNvSpPr>
              <a:spLocks noChangeShapeType="1"/>
            </p:cNvSpPr>
            <p:nvPr/>
          </p:nvSpPr>
          <p:spPr bwMode="auto">
            <a:xfrm flipH="1">
              <a:off x="6967803" y="3179461"/>
              <a:ext cx="1144577" cy="0"/>
            </a:xfrm>
            <a:prstGeom prst="line">
              <a:avLst/>
            </a:prstGeom>
            <a:noFill/>
            <a:ln w="28575">
              <a:solidFill>
                <a:schemeClr val="tx1"/>
              </a:solidFill>
              <a:round/>
              <a:headEnd/>
              <a:tailEnd type="triangle" w="sm" len="sm"/>
            </a:ln>
          </p:spPr>
          <p:txBody>
            <a:bodyPr wrap="none" lIns="45720" rIns="45720" anchor="ctr">
              <a:spAutoFit/>
            </a:bodyPr>
            <a:lstStyle/>
            <a:p>
              <a:endParaRPr lang="en-US"/>
            </a:p>
          </p:txBody>
        </p:sp>
        <p:sp>
          <p:nvSpPr>
            <p:cNvPr id="31760" name="Freeform 16"/>
            <p:cNvSpPr>
              <a:spLocks/>
            </p:cNvSpPr>
            <p:nvPr/>
          </p:nvSpPr>
          <p:spPr bwMode="auto">
            <a:xfrm>
              <a:off x="6862883" y="2034263"/>
              <a:ext cx="1249496" cy="954332"/>
            </a:xfrm>
            <a:custGeom>
              <a:avLst/>
              <a:gdLst>
                <a:gd name="T0" fmla="*/ 0 w 786"/>
                <a:gd name="T1" fmla="*/ 2147483647 h 600"/>
                <a:gd name="T2" fmla="*/ 2147483647 w 786"/>
                <a:gd name="T3" fmla="*/ 2147483647 h 600"/>
                <a:gd name="T4" fmla="*/ 2147483647 w 786"/>
                <a:gd name="T5" fmla="*/ 2147483647 h 600"/>
                <a:gd name="T6" fmla="*/ 2147483647 w 786"/>
                <a:gd name="T7" fmla="*/ 0 h 600"/>
                <a:gd name="T8" fmla="*/ 0 60000 65536"/>
                <a:gd name="T9" fmla="*/ 0 60000 65536"/>
                <a:gd name="T10" fmla="*/ 0 60000 65536"/>
                <a:gd name="T11" fmla="*/ 0 60000 65536"/>
                <a:gd name="T12" fmla="*/ 0 w 786"/>
                <a:gd name="T13" fmla="*/ 0 h 600"/>
                <a:gd name="T14" fmla="*/ 786 w 786"/>
                <a:gd name="T15" fmla="*/ 600 h 600"/>
              </a:gdLst>
              <a:ahLst/>
              <a:cxnLst>
                <a:cxn ang="T8">
                  <a:pos x="T0" y="T1"/>
                </a:cxn>
                <a:cxn ang="T9">
                  <a:pos x="T2" y="T3"/>
                </a:cxn>
                <a:cxn ang="T10">
                  <a:pos x="T4" y="T5"/>
                </a:cxn>
                <a:cxn ang="T11">
                  <a:pos x="T6" y="T7"/>
                </a:cxn>
              </a:cxnLst>
              <a:rect l="T12" t="T13" r="T14" b="T15"/>
              <a:pathLst>
                <a:path w="786" h="600">
                  <a:moveTo>
                    <a:pt x="0" y="600"/>
                  </a:moveTo>
                  <a:cubicBezTo>
                    <a:pt x="28" y="558"/>
                    <a:pt x="87" y="435"/>
                    <a:pt x="165" y="351"/>
                  </a:cubicBezTo>
                  <a:cubicBezTo>
                    <a:pt x="243" y="267"/>
                    <a:pt x="368" y="151"/>
                    <a:pt x="471" y="93"/>
                  </a:cubicBezTo>
                  <a:cubicBezTo>
                    <a:pt x="574" y="35"/>
                    <a:pt x="721" y="19"/>
                    <a:pt x="786" y="0"/>
                  </a:cubicBezTo>
                </a:path>
              </a:pathLst>
            </a:custGeom>
            <a:noFill/>
            <a:ln w="28575">
              <a:solidFill>
                <a:schemeClr val="tx1"/>
              </a:solidFill>
              <a:round/>
              <a:headEnd/>
              <a:tailEnd type="triangle" w="sm" len="sm"/>
            </a:ln>
          </p:spPr>
          <p:txBody>
            <a:bodyPr wrap="none" lIns="45720" rIns="45720" anchor="ctr">
              <a:spAutoFit/>
            </a:bodyPr>
            <a:lstStyle/>
            <a:p>
              <a:endParaRPr lang="en-US"/>
            </a:p>
          </p:txBody>
        </p:sp>
        <p:sp>
          <p:nvSpPr>
            <p:cNvPr id="31761" name="Freeform 17"/>
            <p:cNvSpPr>
              <a:spLocks/>
            </p:cNvSpPr>
            <p:nvPr/>
          </p:nvSpPr>
          <p:spPr bwMode="auto">
            <a:xfrm>
              <a:off x="6963034" y="2139239"/>
              <a:ext cx="1225651" cy="944789"/>
            </a:xfrm>
            <a:custGeom>
              <a:avLst/>
              <a:gdLst>
                <a:gd name="T0" fmla="*/ 0 w 771"/>
                <a:gd name="T1" fmla="*/ 2147483647 h 594"/>
                <a:gd name="T2" fmla="*/ 2147483647 w 771"/>
                <a:gd name="T3" fmla="*/ 2147483647 h 594"/>
                <a:gd name="T4" fmla="*/ 2147483647 w 771"/>
                <a:gd name="T5" fmla="*/ 2147483647 h 594"/>
                <a:gd name="T6" fmla="*/ 2147483647 w 771"/>
                <a:gd name="T7" fmla="*/ 0 h 594"/>
                <a:gd name="T8" fmla="*/ 0 60000 65536"/>
                <a:gd name="T9" fmla="*/ 0 60000 65536"/>
                <a:gd name="T10" fmla="*/ 0 60000 65536"/>
                <a:gd name="T11" fmla="*/ 0 60000 65536"/>
                <a:gd name="T12" fmla="*/ 0 w 771"/>
                <a:gd name="T13" fmla="*/ 0 h 594"/>
                <a:gd name="T14" fmla="*/ 771 w 771"/>
                <a:gd name="T15" fmla="*/ 594 h 594"/>
              </a:gdLst>
              <a:ahLst/>
              <a:cxnLst>
                <a:cxn ang="T8">
                  <a:pos x="T0" y="T1"/>
                </a:cxn>
                <a:cxn ang="T9">
                  <a:pos x="T2" y="T3"/>
                </a:cxn>
                <a:cxn ang="T10">
                  <a:pos x="T4" y="T5"/>
                </a:cxn>
                <a:cxn ang="T11">
                  <a:pos x="T6" y="T7"/>
                </a:cxn>
              </a:cxnLst>
              <a:rect l="T12" t="T13" r="T14" b="T15"/>
              <a:pathLst>
                <a:path w="771" h="594">
                  <a:moveTo>
                    <a:pt x="0" y="594"/>
                  </a:moveTo>
                  <a:cubicBezTo>
                    <a:pt x="44" y="577"/>
                    <a:pt x="169" y="547"/>
                    <a:pt x="267" y="489"/>
                  </a:cubicBezTo>
                  <a:cubicBezTo>
                    <a:pt x="365" y="431"/>
                    <a:pt x="501" y="330"/>
                    <a:pt x="585" y="249"/>
                  </a:cubicBezTo>
                  <a:cubicBezTo>
                    <a:pt x="669" y="168"/>
                    <a:pt x="732" y="52"/>
                    <a:pt x="771" y="0"/>
                  </a:cubicBezTo>
                </a:path>
              </a:pathLst>
            </a:custGeom>
            <a:noFill/>
            <a:ln w="28575">
              <a:solidFill>
                <a:schemeClr val="tx1"/>
              </a:solidFill>
              <a:round/>
              <a:headEnd type="triangle" w="med" len="med"/>
              <a:tailEnd type="none" w="sm" len="sm"/>
            </a:ln>
          </p:spPr>
          <p:txBody>
            <a:bodyPr wrap="none" lIns="45720" rIns="45720" anchor="ctr">
              <a:spAutoFit/>
            </a:bodyPr>
            <a:lstStyle/>
            <a:p>
              <a:endParaRPr lang="en-US"/>
            </a:p>
          </p:txBody>
        </p:sp>
        <p:sp>
          <p:nvSpPr>
            <p:cNvPr id="31762" name="Line 18"/>
            <p:cNvSpPr>
              <a:spLocks noChangeShapeType="1"/>
            </p:cNvSpPr>
            <p:nvPr/>
          </p:nvSpPr>
          <p:spPr bwMode="auto">
            <a:xfrm flipH="1" flipV="1">
              <a:off x="6738888" y="2186956"/>
              <a:ext cx="0" cy="763466"/>
            </a:xfrm>
            <a:prstGeom prst="line">
              <a:avLst/>
            </a:prstGeom>
            <a:noFill/>
            <a:ln w="28575">
              <a:solidFill>
                <a:schemeClr val="tx1"/>
              </a:solidFill>
              <a:round/>
              <a:headEnd/>
              <a:tailEnd type="triangle" w="sm" len="sm"/>
            </a:ln>
          </p:spPr>
          <p:txBody>
            <a:bodyPr lIns="45720" rIns="45720" anchor="ctr">
              <a:spAutoFit/>
            </a:bodyPr>
            <a:lstStyle/>
            <a:p>
              <a:endParaRPr lang="en-US"/>
            </a:p>
          </p:txBody>
        </p:sp>
        <p:sp>
          <p:nvSpPr>
            <p:cNvPr id="31763" name="Line 19"/>
            <p:cNvSpPr>
              <a:spLocks noChangeShapeType="1"/>
            </p:cNvSpPr>
            <p:nvPr/>
          </p:nvSpPr>
          <p:spPr bwMode="auto">
            <a:xfrm>
              <a:off x="6324600" y="1393371"/>
              <a:ext cx="272458" cy="259744"/>
            </a:xfrm>
            <a:prstGeom prst="line">
              <a:avLst/>
            </a:prstGeom>
            <a:noFill/>
            <a:ln w="28575">
              <a:solidFill>
                <a:schemeClr val="tx1"/>
              </a:solidFill>
              <a:round/>
              <a:headEnd/>
              <a:tailEnd type="triangle" w="sm" len="sm"/>
            </a:ln>
          </p:spPr>
          <p:txBody>
            <a:bodyPr lIns="45720" rIns="45720" anchor="ctr">
              <a:spAutoFit/>
            </a:bodyPr>
            <a:lstStyle/>
            <a:p>
              <a:endParaRPr lang="en-US"/>
            </a:p>
          </p:txBody>
        </p:sp>
        <p:sp>
          <p:nvSpPr>
            <p:cNvPr id="31764" name="TextBox 16"/>
            <p:cNvSpPr txBox="1">
              <a:spLocks noChangeArrowheads="1"/>
            </p:cNvSpPr>
            <p:nvPr/>
          </p:nvSpPr>
          <p:spPr bwMode="auto">
            <a:xfrm>
              <a:off x="6705602" y="1338943"/>
              <a:ext cx="638316" cy="400110"/>
            </a:xfrm>
            <a:prstGeom prst="rect">
              <a:avLst/>
            </a:prstGeom>
            <a:noFill/>
            <a:ln w="9525">
              <a:noFill/>
              <a:miter lim="800000"/>
              <a:headEnd/>
              <a:tailEnd/>
            </a:ln>
          </p:spPr>
          <p:txBody>
            <a:bodyPr wrap="none">
              <a:spAutoFit/>
            </a:bodyPr>
            <a:lstStyle/>
            <a:p>
              <a:r>
                <a:rPr lang="en-US" sz="2000">
                  <a:solidFill>
                    <a:srgbClr val="C00000"/>
                  </a:solidFill>
                </a:rPr>
                <a:t>{ p }</a:t>
              </a:r>
            </a:p>
          </p:txBody>
        </p:sp>
        <p:sp>
          <p:nvSpPr>
            <p:cNvPr id="31765" name="TextBox 17"/>
            <p:cNvSpPr txBox="1">
              <a:spLocks noChangeArrowheads="1"/>
            </p:cNvSpPr>
            <p:nvPr/>
          </p:nvSpPr>
          <p:spPr bwMode="auto">
            <a:xfrm>
              <a:off x="6346372" y="3374572"/>
              <a:ext cx="851515" cy="400110"/>
            </a:xfrm>
            <a:prstGeom prst="rect">
              <a:avLst/>
            </a:prstGeom>
            <a:noFill/>
            <a:ln w="9525">
              <a:noFill/>
              <a:miter lim="800000"/>
              <a:headEnd/>
              <a:tailEnd/>
            </a:ln>
          </p:spPr>
          <p:txBody>
            <a:bodyPr wrap="none">
              <a:spAutoFit/>
            </a:bodyPr>
            <a:lstStyle/>
            <a:p>
              <a:r>
                <a:rPr lang="en-US" sz="2000">
                  <a:solidFill>
                    <a:srgbClr val="C00000"/>
                  </a:solidFill>
                </a:rPr>
                <a:t>{ p,q }</a:t>
              </a:r>
            </a:p>
          </p:txBody>
        </p:sp>
        <p:sp>
          <p:nvSpPr>
            <p:cNvPr id="31766" name="TextBox 18"/>
            <p:cNvSpPr txBox="1">
              <a:spLocks noChangeArrowheads="1"/>
            </p:cNvSpPr>
            <p:nvPr/>
          </p:nvSpPr>
          <p:spPr bwMode="auto">
            <a:xfrm>
              <a:off x="8287969" y="1317172"/>
              <a:ext cx="638316" cy="400110"/>
            </a:xfrm>
            <a:prstGeom prst="rect">
              <a:avLst/>
            </a:prstGeom>
            <a:noFill/>
            <a:ln w="9525">
              <a:noFill/>
              <a:miter lim="800000"/>
              <a:headEnd/>
              <a:tailEnd/>
            </a:ln>
          </p:spPr>
          <p:txBody>
            <a:bodyPr>
              <a:spAutoFit/>
            </a:bodyPr>
            <a:lstStyle/>
            <a:p>
              <a:r>
                <a:rPr lang="en-US" sz="2000">
                  <a:solidFill>
                    <a:srgbClr val="C00000"/>
                  </a:solidFill>
                </a:rPr>
                <a:t>{ p }</a:t>
              </a:r>
            </a:p>
          </p:txBody>
        </p:sp>
        <p:sp>
          <p:nvSpPr>
            <p:cNvPr id="31767" name="TextBox 19"/>
            <p:cNvSpPr txBox="1">
              <a:spLocks noChangeArrowheads="1"/>
            </p:cNvSpPr>
            <p:nvPr/>
          </p:nvSpPr>
          <p:spPr bwMode="auto">
            <a:xfrm>
              <a:off x="8211768" y="3374571"/>
              <a:ext cx="638316" cy="400110"/>
            </a:xfrm>
            <a:prstGeom prst="rect">
              <a:avLst/>
            </a:prstGeom>
            <a:noFill/>
            <a:ln w="9525">
              <a:noFill/>
              <a:miter lim="800000"/>
              <a:headEnd/>
              <a:tailEnd/>
            </a:ln>
          </p:spPr>
          <p:txBody>
            <a:bodyPr>
              <a:spAutoFit/>
            </a:bodyPr>
            <a:lstStyle/>
            <a:p>
              <a:r>
                <a:rPr lang="en-US" sz="2000">
                  <a:solidFill>
                    <a:srgbClr val="C00000"/>
                  </a:solidFill>
                  <a:sym typeface="Symbol" pitchFamily="18" charset="2"/>
                </a:rPr>
                <a:t></a:t>
              </a:r>
              <a:endParaRPr lang="en-US" sz="2000">
                <a:solidFill>
                  <a:srgbClr val="C00000"/>
                </a:solidFill>
              </a:endParaRPr>
            </a:p>
          </p:txBody>
        </p:sp>
        <p:cxnSp>
          <p:nvCxnSpPr>
            <p:cNvPr id="21" name="Curved Connector 35"/>
            <p:cNvCxnSpPr>
              <a:stCxn id="7" idx="1"/>
              <a:endCxn id="7" idx="3"/>
            </p:cNvCxnSpPr>
            <p:nvPr/>
          </p:nvCxnSpPr>
          <p:spPr>
            <a:xfrm rot="16200000" flipH="1">
              <a:off x="6415216" y="1961712"/>
              <a:ext cx="328621" cy="1589"/>
            </a:xfrm>
            <a:prstGeom prst="curvedConnector5">
              <a:avLst>
                <a:gd name="adj1" fmla="val -36461"/>
                <a:gd name="adj2" fmla="val -31962604"/>
                <a:gd name="adj3" fmla="val 13646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urved Connector 35"/>
            <p:cNvCxnSpPr>
              <a:stCxn id="10" idx="0"/>
              <a:endCxn id="10" idx="6"/>
            </p:cNvCxnSpPr>
            <p:nvPr/>
          </p:nvCxnSpPr>
          <p:spPr>
            <a:xfrm rot="16200000" flipH="1">
              <a:off x="8352162" y="2948309"/>
              <a:ext cx="231781" cy="236661"/>
            </a:xfrm>
            <a:prstGeom prst="curvedConnector4">
              <a:avLst>
                <a:gd name="adj1" fmla="val -126568"/>
                <a:gd name="adj2" fmla="val 21949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4" name="TextBox 23"/>
          <p:cNvSpPr txBox="1">
            <a:spLocks noChangeArrowheads="1"/>
          </p:cNvSpPr>
          <p:nvPr/>
        </p:nvSpPr>
        <p:spPr bwMode="auto">
          <a:xfrm>
            <a:off x="3810000" y="4540250"/>
            <a:ext cx="598241" cy="400110"/>
          </a:xfrm>
          <a:prstGeom prst="rect">
            <a:avLst/>
          </a:prstGeom>
          <a:noFill/>
          <a:ln w="9525">
            <a:noFill/>
            <a:miter lim="800000"/>
            <a:headEnd/>
            <a:tailEnd/>
          </a:ln>
        </p:spPr>
        <p:txBody>
          <a:bodyPr wrap="none">
            <a:spAutoFit/>
          </a:bodyPr>
          <a:lstStyle/>
          <a:p>
            <a:r>
              <a:rPr lang="en-US" sz="2000" dirty="0" err="1"/>
              <a:t>p⋀q</a:t>
            </a:r>
            <a:endParaRPr lang="en-US" sz="2000" dirty="0"/>
          </a:p>
        </p:txBody>
      </p:sp>
      <p:sp>
        <p:nvSpPr>
          <p:cNvPr id="25" name="TextBox 24"/>
          <p:cNvSpPr txBox="1">
            <a:spLocks noChangeArrowheads="1"/>
          </p:cNvSpPr>
          <p:nvPr/>
        </p:nvSpPr>
        <p:spPr bwMode="auto">
          <a:xfrm>
            <a:off x="3854450" y="4932363"/>
            <a:ext cx="1535998" cy="400110"/>
          </a:xfrm>
          <a:prstGeom prst="rect">
            <a:avLst/>
          </a:prstGeom>
          <a:noFill/>
          <a:ln w="9525">
            <a:noFill/>
            <a:miter lim="800000"/>
            <a:headEnd/>
            <a:tailEnd/>
          </a:ln>
        </p:spPr>
        <p:txBody>
          <a:bodyPr wrap="none">
            <a:spAutoFit/>
          </a:bodyPr>
          <a:lstStyle/>
          <a:p>
            <a:r>
              <a:rPr lang="en-US" sz="2000" b="1" dirty="0">
                <a:solidFill>
                  <a:srgbClr val="0070C0"/>
                </a:solidFill>
              </a:rPr>
              <a:t>A</a:t>
            </a:r>
            <a:r>
              <a:rPr lang="en-US" sz="2000" dirty="0"/>
              <a:t>[ p </a:t>
            </a:r>
            <a:r>
              <a:rPr lang="en-US" sz="2000" b="1" dirty="0">
                <a:solidFill>
                  <a:srgbClr val="0070C0"/>
                </a:solidFill>
              </a:rPr>
              <a:t>U</a:t>
            </a:r>
            <a:r>
              <a:rPr lang="en-US" sz="2000" dirty="0"/>
              <a:t>  </a:t>
            </a:r>
            <a:r>
              <a:rPr lang="en-US" sz="2000" dirty="0" err="1"/>
              <a:t>p⋀q</a:t>
            </a:r>
            <a:r>
              <a:rPr lang="en-US" sz="2000" dirty="0"/>
              <a:t>]</a:t>
            </a:r>
          </a:p>
        </p:txBody>
      </p:sp>
      <p:sp>
        <p:nvSpPr>
          <p:cNvPr id="26" name="TextBox 25"/>
          <p:cNvSpPr txBox="1">
            <a:spLocks noChangeArrowheads="1"/>
          </p:cNvSpPr>
          <p:nvPr/>
        </p:nvSpPr>
        <p:spPr bwMode="auto">
          <a:xfrm>
            <a:off x="6357938" y="2178050"/>
            <a:ext cx="1535998" cy="400110"/>
          </a:xfrm>
          <a:prstGeom prst="rect">
            <a:avLst/>
          </a:prstGeom>
          <a:noFill/>
          <a:ln w="9525">
            <a:noFill/>
            <a:miter lim="800000"/>
            <a:headEnd/>
            <a:tailEnd/>
          </a:ln>
        </p:spPr>
        <p:txBody>
          <a:bodyPr wrap="none">
            <a:spAutoFit/>
          </a:bodyPr>
          <a:lstStyle/>
          <a:p>
            <a:r>
              <a:rPr lang="en-US" sz="2000" b="1" dirty="0">
                <a:solidFill>
                  <a:srgbClr val="0070C0"/>
                </a:solidFill>
              </a:rPr>
              <a:t>A</a:t>
            </a:r>
            <a:r>
              <a:rPr lang="en-US" sz="2000" dirty="0"/>
              <a:t>[ p </a:t>
            </a:r>
            <a:r>
              <a:rPr lang="en-US" sz="2000" b="1" dirty="0">
                <a:solidFill>
                  <a:srgbClr val="0070C0"/>
                </a:solidFill>
              </a:rPr>
              <a:t>U</a:t>
            </a:r>
            <a:r>
              <a:rPr lang="en-US" sz="2000" dirty="0"/>
              <a:t>  </a:t>
            </a:r>
            <a:r>
              <a:rPr lang="en-US" sz="2000" dirty="0" err="1"/>
              <a:t>p⋀q</a:t>
            </a:r>
            <a:r>
              <a:rPr lang="en-US" sz="2000" dirty="0"/>
              <a:t>]</a:t>
            </a:r>
          </a:p>
        </p:txBody>
      </p:sp>
      <p:sp>
        <p:nvSpPr>
          <p:cNvPr id="28" name="TextBox 27"/>
          <p:cNvSpPr txBox="1">
            <a:spLocks noChangeArrowheads="1"/>
          </p:cNvSpPr>
          <p:nvPr/>
        </p:nvSpPr>
        <p:spPr bwMode="auto">
          <a:xfrm>
            <a:off x="893763" y="2427288"/>
            <a:ext cx="2393950" cy="1076325"/>
          </a:xfrm>
          <a:prstGeom prst="rect">
            <a:avLst/>
          </a:prstGeom>
          <a:noFill/>
          <a:ln w="9525">
            <a:noFill/>
            <a:miter lim="800000"/>
            <a:headEnd/>
            <a:tailEnd/>
          </a:ln>
        </p:spPr>
        <p:txBody>
          <a:bodyPr>
            <a:spAutoFit/>
          </a:bodyPr>
          <a:lstStyle/>
          <a:p>
            <a:pPr algn="r"/>
            <a:r>
              <a:rPr lang="en-US" sz="1600" i="1">
                <a:latin typeface="Times New Roman" pitchFamily="18" charset="0"/>
                <a:cs typeface="Times New Roman" pitchFamily="18" charset="0"/>
              </a:rPr>
              <a:t>At the end, initial state is </a:t>
            </a:r>
            <a:r>
              <a:rPr lang="en-US" sz="1600" i="1" u="sng">
                <a:latin typeface="Times New Roman" pitchFamily="18" charset="0"/>
                <a:cs typeface="Times New Roman" pitchFamily="18" charset="0"/>
              </a:rPr>
              <a:t>not</a:t>
            </a:r>
            <a:r>
              <a:rPr lang="en-US" sz="1600" i="1">
                <a:latin typeface="Times New Roman" pitchFamily="18" charset="0"/>
                <a:cs typeface="Times New Roman" pitchFamily="18" charset="0"/>
              </a:rPr>
              <a:t> labeled with the target formula; so the formula is not valid</a:t>
            </a:r>
          </a:p>
        </p:txBody>
      </p:sp>
      <p:sp>
        <p:nvSpPr>
          <p:cNvPr id="27" name="Tijdelijke aanduiding voor dianummer 26"/>
          <p:cNvSpPr>
            <a:spLocks noGrp="1"/>
          </p:cNvSpPr>
          <p:nvPr>
            <p:ph type="sldNum" sz="quarter" idx="12"/>
          </p:nvPr>
        </p:nvSpPr>
        <p:spPr/>
        <p:txBody>
          <a:bodyPr/>
          <a:lstStyle/>
          <a:p>
            <a:pPr>
              <a:defRPr/>
            </a:pPr>
            <a:fld id="{817D41CD-F058-41E9-A140-D4AC0C99BE21}" type="slidenum">
              <a:rPr lang="en-US"/>
              <a:pPr>
                <a:defRPr/>
              </a:pPr>
              <a:t>19</a:t>
            </a:fld>
            <a:endParaRPr lang="en-US"/>
          </a:p>
        </p:txBody>
      </p:sp>
      <p:sp>
        <p:nvSpPr>
          <p:cNvPr id="29" name="TextBox 25"/>
          <p:cNvSpPr txBox="1">
            <a:spLocks noChangeArrowheads="1"/>
          </p:cNvSpPr>
          <p:nvPr/>
        </p:nvSpPr>
        <p:spPr bwMode="auto">
          <a:xfrm>
            <a:off x="6090280" y="4175956"/>
            <a:ext cx="1535998" cy="400110"/>
          </a:xfrm>
          <a:prstGeom prst="rect">
            <a:avLst/>
          </a:prstGeom>
          <a:noFill/>
          <a:ln w="9525">
            <a:noFill/>
            <a:miter lim="800000"/>
            <a:headEnd/>
            <a:tailEnd/>
          </a:ln>
        </p:spPr>
        <p:txBody>
          <a:bodyPr wrap="none">
            <a:spAutoFit/>
          </a:bodyPr>
          <a:lstStyle/>
          <a:p>
            <a:pPr>
              <a:defRPr/>
            </a:pPr>
            <a:r>
              <a:rPr lang="en-US" sz="2000" b="1" strike="sngStrike" dirty="0">
                <a:solidFill>
                  <a:srgbClr val="0070C0"/>
                </a:solidFill>
              </a:rPr>
              <a:t>A</a:t>
            </a:r>
            <a:r>
              <a:rPr lang="en-US" sz="2000" strike="sngStrike" dirty="0"/>
              <a:t>[ p </a:t>
            </a:r>
            <a:r>
              <a:rPr lang="en-US" sz="2000" b="1" strike="sngStrike" dirty="0">
                <a:solidFill>
                  <a:srgbClr val="0070C0"/>
                </a:solidFill>
              </a:rPr>
              <a:t>U</a:t>
            </a:r>
            <a:r>
              <a:rPr lang="en-US" sz="2000" strike="sngStrike" dirty="0"/>
              <a:t>  </a:t>
            </a:r>
            <a:r>
              <a:rPr lang="en-US" sz="2000" strike="sngStrike" dirty="0" err="1"/>
              <a:t>p⋀q</a:t>
            </a:r>
            <a:r>
              <a:rPr lang="en-US" sz="2000" strike="sngStrike"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00063" y="274638"/>
            <a:ext cx="8358187" cy="796925"/>
          </a:xfrm>
        </p:spPr>
        <p:txBody>
          <a:bodyPr/>
          <a:lstStyle/>
          <a:p>
            <a:pPr eaLnBrk="1" hangingPunct="1"/>
            <a:r>
              <a:rPr lang="en-US">
                <a:cs typeface="Arial" charset="0"/>
              </a:rPr>
              <a:t>Background</a:t>
            </a:r>
          </a:p>
        </p:txBody>
      </p:sp>
      <p:sp>
        <p:nvSpPr>
          <p:cNvPr id="8195" name="Content Placeholder 2"/>
          <p:cNvSpPr>
            <a:spLocks noGrp="1"/>
          </p:cNvSpPr>
          <p:nvPr>
            <p:ph sz="quarter" idx="1"/>
          </p:nvPr>
        </p:nvSpPr>
        <p:spPr>
          <a:xfrm>
            <a:off x="500063" y="1447800"/>
            <a:ext cx="8358187" cy="4572000"/>
          </a:xfrm>
        </p:spPr>
        <p:txBody>
          <a:bodyPr/>
          <a:lstStyle/>
          <a:p>
            <a:pPr eaLnBrk="1" hangingPunct="1"/>
            <a:r>
              <a:rPr lang="en-US" sz="2400">
                <a:cs typeface="Arial" charset="0"/>
              </a:rPr>
              <a:t>Example: verification of web applications </a:t>
            </a:r>
            <a:r>
              <a:rPr lang="en-US" sz="2400">
                <a:cs typeface="Arial" charset="0"/>
                <a:sym typeface="Wingdings" pitchFamily="2" charset="2"/>
              </a:rPr>
              <a:t> e.g. to prove existence of a path from page A to page B.</a:t>
            </a:r>
            <a:br>
              <a:rPr lang="en-US" sz="2400">
                <a:cs typeface="Arial" charset="0"/>
              </a:rPr>
            </a:br>
            <a:br>
              <a:rPr lang="en-US" sz="2400">
                <a:cs typeface="Arial" charset="0"/>
              </a:rPr>
            </a:br>
            <a:r>
              <a:rPr lang="en-US" sz="2400">
                <a:cs typeface="Arial" charset="0"/>
              </a:rPr>
              <a:t>Use of </a:t>
            </a:r>
            <a:r>
              <a:rPr lang="en-US" sz="2400" b="1">
                <a:solidFill>
                  <a:srgbClr val="0070C0"/>
                </a:solidFill>
                <a:cs typeface="Arial" charset="0"/>
              </a:rPr>
              <a:t>CTL</a:t>
            </a:r>
            <a:r>
              <a:rPr lang="en-US" sz="2400">
                <a:cs typeface="Arial" charset="0"/>
              </a:rPr>
              <a:t> is popular  </a:t>
            </a:r>
            <a:r>
              <a:rPr lang="en-US" sz="2400">
                <a:cs typeface="Arial" charset="0"/>
                <a:sym typeface="Wingdings" pitchFamily="2" charset="2"/>
              </a:rPr>
              <a:t> another variant of “temporal logic”  different way of model checking.</a:t>
            </a:r>
          </a:p>
          <a:p>
            <a:pPr eaLnBrk="1" hangingPunct="1"/>
            <a:endParaRPr lang="en-US" sz="2400">
              <a:cs typeface="Arial" charset="0"/>
              <a:sym typeface="Wingdings" pitchFamily="2" charset="2"/>
            </a:endParaRPr>
          </a:p>
          <a:p>
            <a:pPr eaLnBrk="1" hangingPunct="1"/>
            <a:r>
              <a:rPr lang="en-US" sz="2400">
                <a:cs typeface="Arial" charset="0"/>
                <a:sym typeface="Wingdings" pitchFamily="2" charset="2"/>
              </a:rPr>
              <a:t>Model checker for verifying CTL: </a:t>
            </a:r>
            <a:r>
              <a:rPr lang="en-US" sz="2400" b="1">
                <a:solidFill>
                  <a:srgbClr val="0070C0"/>
                </a:solidFill>
                <a:cs typeface="Arial" charset="0"/>
                <a:sym typeface="Wingdings" pitchFamily="2" charset="2"/>
              </a:rPr>
              <a:t>SMV</a:t>
            </a:r>
            <a:r>
              <a:rPr lang="en-US" sz="2400">
                <a:cs typeface="Arial" charset="0"/>
                <a:sym typeface="Wingdings" pitchFamily="2" charset="2"/>
              </a:rPr>
              <a:t>. Also uses a technique called “symbolic” model checking. </a:t>
            </a:r>
          </a:p>
          <a:p>
            <a:pPr eaLnBrk="1" hangingPunct="1"/>
            <a:endParaRPr lang="en-US" sz="2400">
              <a:cs typeface="Arial" charset="0"/>
              <a:sym typeface="Wingdings" pitchFamily="2" charset="2"/>
            </a:endParaRPr>
          </a:p>
          <a:p>
            <a:pPr lvl="1" eaLnBrk="1" hangingPunct="1"/>
            <a:r>
              <a:rPr lang="en-US" sz="2000">
                <a:cs typeface="Arial" charset="0"/>
                <a:sym typeface="Wingdings" pitchFamily="2" charset="2"/>
              </a:rPr>
              <a:t>In contrast, SPIN model checking is called “explicit state”. </a:t>
            </a:r>
          </a:p>
          <a:p>
            <a:pPr lvl="1" eaLnBrk="1" hangingPunct="1"/>
            <a:endParaRPr lang="en-US" sz="2000">
              <a:cs typeface="Arial" charset="0"/>
              <a:sym typeface="Wingdings" pitchFamily="2" charset="2"/>
            </a:endParaRPr>
          </a:p>
          <a:p>
            <a:pPr lvl="1" eaLnBrk="1" hangingPunct="1"/>
            <a:r>
              <a:rPr lang="en-US" sz="2000">
                <a:cs typeface="Arial" charset="0"/>
                <a:sym typeface="Wingdings" pitchFamily="2" charset="2"/>
              </a:rPr>
              <a:t>We’ll show you how this symbolic MC works, but first we’ll take a look at CTL, and the web application case study.</a:t>
            </a:r>
            <a:endParaRPr lang="en-US" sz="2000">
              <a:cs typeface="Arial" charset="0"/>
            </a:endParaRPr>
          </a:p>
        </p:txBody>
      </p:sp>
      <p:sp>
        <p:nvSpPr>
          <p:cNvPr id="5" name="Tijdelijke aanduiding voor dianummer 4"/>
          <p:cNvSpPr>
            <a:spLocks noGrp="1"/>
          </p:cNvSpPr>
          <p:nvPr>
            <p:ph type="sldNum" sz="quarter" idx="12"/>
          </p:nvPr>
        </p:nvSpPr>
        <p:spPr/>
        <p:txBody>
          <a:bodyPr/>
          <a:lstStyle/>
          <a:p>
            <a:pPr>
              <a:defRPr/>
            </a:pPr>
            <a:fld id="{8603ABB1-E59E-4AB6-A67A-37BFC615CCD1}"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00063" y="274638"/>
            <a:ext cx="8358187" cy="639762"/>
          </a:xfrm>
        </p:spPr>
        <p:txBody>
          <a:bodyPr/>
          <a:lstStyle/>
          <a:p>
            <a:pPr eaLnBrk="1" hangingPunct="1"/>
            <a:r>
              <a:rPr lang="en-US">
                <a:cs typeface="Arial" charset="0"/>
              </a:rPr>
              <a:t>Can we apply this to LTL ?</a:t>
            </a:r>
          </a:p>
        </p:txBody>
      </p:sp>
      <p:sp>
        <p:nvSpPr>
          <p:cNvPr id="32771" name="Content Placeholder 2"/>
          <p:cNvSpPr>
            <a:spLocks noGrp="1"/>
          </p:cNvSpPr>
          <p:nvPr>
            <p:ph sz="quarter" idx="1"/>
          </p:nvPr>
        </p:nvSpPr>
        <p:spPr>
          <a:xfrm>
            <a:off x="315913" y="1362075"/>
            <a:ext cx="8316912" cy="5262563"/>
          </a:xfrm>
        </p:spPr>
        <p:txBody>
          <a:bodyPr/>
          <a:lstStyle/>
          <a:p>
            <a:pPr eaLnBrk="1" hangingPunct="1">
              <a:lnSpc>
                <a:spcPct val="80000"/>
              </a:lnSpc>
            </a:pPr>
            <a:r>
              <a:rPr lang="en-US" dirty="0">
                <a:cs typeface="Arial" charset="0"/>
                <a:sym typeface="Symbol" pitchFamily="18" charset="2"/>
              </a:rPr>
              <a:t>Consider  ◇☐</a:t>
            </a:r>
            <a:r>
              <a:rPr lang="en-US" b="1" dirty="0">
                <a:cs typeface="Arial" charset="0"/>
                <a:sym typeface="Symbol" pitchFamily="18" charset="2"/>
              </a:rPr>
              <a:t>p</a:t>
            </a:r>
          </a:p>
          <a:p>
            <a:pPr eaLnBrk="1" hangingPunct="1">
              <a:lnSpc>
                <a:spcPct val="80000"/>
              </a:lnSpc>
            </a:pPr>
            <a:endParaRPr lang="en-US" b="1" dirty="0">
              <a:cs typeface="Arial" charset="0"/>
              <a:sym typeface="Symbol" pitchFamily="18" charset="2"/>
            </a:endParaRPr>
          </a:p>
          <a:p>
            <a:pPr eaLnBrk="1" hangingPunct="1">
              <a:lnSpc>
                <a:spcPct val="80000"/>
              </a:lnSpc>
            </a:pPr>
            <a:r>
              <a:rPr lang="en-US" dirty="0">
                <a:cs typeface="Arial" charset="0"/>
                <a:sym typeface="Symbol" pitchFamily="18" charset="2"/>
              </a:rPr>
              <a:t>Applying labeling :</a:t>
            </a:r>
            <a:br>
              <a:rPr lang="en-US" b="1" dirty="0">
                <a:cs typeface="Arial" charset="0"/>
                <a:sym typeface="Symbol" pitchFamily="18" charset="2"/>
              </a:rPr>
            </a:br>
            <a:br>
              <a:rPr lang="en-US" b="1" dirty="0">
                <a:cs typeface="Arial" charset="0"/>
                <a:sym typeface="Symbol" pitchFamily="18" charset="2"/>
              </a:rPr>
            </a:br>
            <a:br>
              <a:rPr lang="en-US" b="1" dirty="0">
                <a:cs typeface="Arial" charset="0"/>
                <a:sym typeface="Symbol" pitchFamily="18" charset="2"/>
              </a:rPr>
            </a:br>
            <a:br>
              <a:rPr lang="en-US" b="1" dirty="0">
                <a:cs typeface="Arial" charset="0"/>
                <a:sym typeface="Symbol" pitchFamily="18" charset="2"/>
              </a:rPr>
            </a:br>
            <a:br>
              <a:rPr lang="en-US" b="1" dirty="0">
                <a:cs typeface="Arial" charset="0"/>
                <a:sym typeface="Symbol" pitchFamily="18" charset="2"/>
              </a:rPr>
            </a:br>
            <a:br>
              <a:rPr lang="en-US" b="1" dirty="0">
                <a:cs typeface="Arial" charset="0"/>
                <a:sym typeface="Symbol" pitchFamily="18" charset="2"/>
              </a:rPr>
            </a:br>
            <a:br>
              <a:rPr lang="en-US" b="1" dirty="0">
                <a:cs typeface="Arial" charset="0"/>
                <a:sym typeface="Symbol" pitchFamily="18" charset="2"/>
              </a:rPr>
            </a:br>
            <a:br>
              <a:rPr lang="en-US" b="1" dirty="0">
                <a:cs typeface="Arial" charset="0"/>
                <a:sym typeface="Symbol" pitchFamily="18" charset="2"/>
              </a:rPr>
            </a:br>
            <a:br>
              <a:rPr lang="en-US" b="1" dirty="0">
                <a:cs typeface="Arial" charset="0"/>
                <a:sym typeface="Symbol" pitchFamily="18" charset="2"/>
              </a:rPr>
            </a:br>
            <a:endParaRPr lang="en-US" b="1" dirty="0">
              <a:cs typeface="Arial" charset="0"/>
              <a:sym typeface="Symbol" pitchFamily="18" charset="2"/>
            </a:endParaRPr>
          </a:p>
        </p:txBody>
      </p:sp>
      <p:sp>
        <p:nvSpPr>
          <p:cNvPr id="5" name="Oval 4"/>
          <p:cNvSpPr/>
          <p:nvPr/>
        </p:nvSpPr>
        <p:spPr>
          <a:xfrm>
            <a:off x="4645217" y="3280624"/>
            <a:ext cx="184150" cy="185738"/>
          </a:xfrm>
          <a:prstGeom prst="ellipse">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endParaRPr lang="en-US"/>
          </a:p>
        </p:txBody>
      </p:sp>
      <p:sp>
        <p:nvSpPr>
          <p:cNvPr id="6" name="Oval 5"/>
          <p:cNvSpPr/>
          <p:nvPr/>
        </p:nvSpPr>
        <p:spPr>
          <a:xfrm>
            <a:off x="5581842" y="3280624"/>
            <a:ext cx="184150" cy="185738"/>
          </a:xfrm>
          <a:prstGeom prst="ellipse">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8" name="Straight Arrow Connector 7"/>
          <p:cNvCxnSpPr>
            <a:stCxn id="5" idx="6"/>
            <a:endCxn id="6" idx="2"/>
          </p:cNvCxnSpPr>
          <p:nvPr/>
        </p:nvCxnSpPr>
        <p:spPr>
          <a:xfrm>
            <a:off x="4829175" y="3373438"/>
            <a:ext cx="752475" cy="1587"/>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9" name="Straight Arrow Connector 8"/>
          <p:cNvCxnSpPr/>
          <p:nvPr/>
        </p:nvCxnSpPr>
        <p:spPr>
          <a:xfrm flipV="1">
            <a:off x="3186113" y="3433763"/>
            <a:ext cx="434975" cy="163512"/>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2780" name="TextBox 9"/>
          <p:cNvSpPr txBox="1">
            <a:spLocks noChangeArrowheads="1"/>
          </p:cNvSpPr>
          <p:nvPr/>
        </p:nvSpPr>
        <p:spPr bwMode="auto">
          <a:xfrm>
            <a:off x="4579938" y="3467100"/>
            <a:ext cx="396875" cy="400050"/>
          </a:xfrm>
          <a:prstGeom prst="rect">
            <a:avLst/>
          </a:prstGeom>
          <a:noFill/>
          <a:ln w="9525">
            <a:noFill/>
            <a:miter lim="800000"/>
            <a:headEnd/>
            <a:tailEnd/>
          </a:ln>
        </p:spPr>
        <p:txBody>
          <a:bodyPr wrap="none">
            <a:spAutoFit/>
          </a:bodyPr>
          <a:lstStyle/>
          <a:p>
            <a:r>
              <a:rPr lang="en-US" sz="2000">
                <a:sym typeface="Symbol" pitchFamily="18" charset="2"/>
              </a:rPr>
              <a:t></a:t>
            </a:r>
            <a:endParaRPr lang="en-US" sz="2000"/>
          </a:p>
        </p:txBody>
      </p:sp>
      <p:sp>
        <p:nvSpPr>
          <p:cNvPr id="32781" name="TextBox 10"/>
          <p:cNvSpPr txBox="1">
            <a:spLocks noChangeArrowheads="1"/>
          </p:cNvSpPr>
          <p:nvPr/>
        </p:nvSpPr>
        <p:spPr bwMode="auto">
          <a:xfrm>
            <a:off x="3436938" y="3444875"/>
            <a:ext cx="496887" cy="400050"/>
          </a:xfrm>
          <a:prstGeom prst="rect">
            <a:avLst/>
          </a:prstGeom>
          <a:noFill/>
          <a:ln w="9525">
            <a:noFill/>
            <a:miter lim="800000"/>
            <a:headEnd/>
            <a:tailEnd/>
          </a:ln>
        </p:spPr>
        <p:txBody>
          <a:bodyPr wrap="none">
            <a:spAutoFit/>
          </a:bodyPr>
          <a:lstStyle/>
          <a:p>
            <a:r>
              <a:rPr lang="en-US" sz="2000">
                <a:sym typeface="Symbol" pitchFamily="18" charset="2"/>
              </a:rPr>
              <a:t>{p}</a:t>
            </a:r>
            <a:endParaRPr lang="en-US" sz="2000"/>
          </a:p>
        </p:txBody>
      </p:sp>
      <p:sp>
        <p:nvSpPr>
          <p:cNvPr id="12" name="Oval 11"/>
          <p:cNvSpPr/>
          <p:nvPr/>
        </p:nvSpPr>
        <p:spPr>
          <a:xfrm>
            <a:off x="3665538" y="3292475"/>
            <a:ext cx="184150" cy="184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783" name="TextBox 12"/>
          <p:cNvSpPr txBox="1">
            <a:spLocks noChangeArrowheads="1"/>
          </p:cNvSpPr>
          <p:nvPr/>
        </p:nvSpPr>
        <p:spPr bwMode="auto">
          <a:xfrm>
            <a:off x="5362575" y="3444875"/>
            <a:ext cx="496888" cy="400050"/>
          </a:xfrm>
          <a:prstGeom prst="rect">
            <a:avLst/>
          </a:prstGeom>
          <a:noFill/>
          <a:ln w="9525">
            <a:noFill/>
            <a:miter lim="800000"/>
            <a:headEnd/>
            <a:tailEnd/>
          </a:ln>
        </p:spPr>
        <p:txBody>
          <a:bodyPr wrap="none">
            <a:spAutoFit/>
          </a:bodyPr>
          <a:lstStyle/>
          <a:p>
            <a:r>
              <a:rPr lang="en-US" sz="2000">
                <a:sym typeface="Symbol" pitchFamily="18" charset="2"/>
              </a:rPr>
              <a:t>{p}</a:t>
            </a:r>
            <a:endParaRPr lang="en-US" sz="2000"/>
          </a:p>
        </p:txBody>
      </p:sp>
      <p:cxnSp>
        <p:nvCxnSpPr>
          <p:cNvPr id="15" name="Straight Arrow Connector 14"/>
          <p:cNvCxnSpPr>
            <a:stCxn id="12" idx="6"/>
          </p:cNvCxnSpPr>
          <p:nvPr/>
        </p:nvCxnSpPr>
        <p:spPr>
          <a:xfrm flipV="1">
            <a:off x="3849688" y="3373438"/>
            <a:ext cx="795337" cy="11112"/>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9" name="Curved Connector 18"/>
          <p:cNvCxnSpPr>
            <a:stCxn id="12" idx="6"/>
            <a:endCxn id="12" idx="2"/>
          </p:cNvCxnSpPr>
          <p:nvPr/>
        </p:nvCxnSpPr>
        <p:spPr>
          <a:xfrm flipH="1">
            <a:off x="3665538" y="3384550"/>
            <a:ext cx="184150" cy="1588"/>
          </a:xfrm>
          <a:prstGeom prst="curvedConnector5">
            <a:avLst>
              <a:gd name="adj1" fmla="val -123530"/>
              <a:gd name="adj2" fmla="val -27762729"/>
              <a:gd name="adj3" fmla="val 223530"/>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1" name="Curved Connector 18"/>
          <p:cNvCxnSpPr>
            <a:stCxn id="6" idx="6"/>
            <a:endCxn id="6" idx="2"/>
          </p:cNvCxnSpPr>
          <p:nvPr/>
        </p:nvCxnSpPr>
        <p:spPr>
          <a:xfrm flipH="1">
            <a:off x="5581650" y="3373438"/>
            <a:ext cx="184150" cy="1587"/>
          </a:xfrm>
          <a:prstGeom prst="curvedConnector5">
            <a:avLst>
              <a:gd name="adj1" fmla="val -123530"/>
              <a:gd name="adj2" fmla="val -30504669"/>
              <a:gd name="adj3" fmla="val 223530"/>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6" name="Tijdelijke aanduiding voor dianummer 15"/>
          <p:cNvSpPr>
            <a:spLocks noGrp="1"/>
          </p:cNvSpPr>
          <p:nvPr>
            <p:ph type="sldNum" sz="quarter" idx="12"/>
          </p:nvPr>
        </p:nvSpPr>
        <p:spPr/>
        <p:txBody>
          <a:bodyPr/>
          <a:lstStyle/>
          <a:p>
            <a:pPr>
              <a:defRPr/>
            </a:pPr>
            <a:fld id="{1D4FD23F-CB1A-4C94-B4F1-41128DE539F0}" type="slidenum">
              <a:rPr lang="en-US"/>
              <a:pPr>
                <a:defRPr/>
              </a:pPr>
              <a:t>20</a:t>
            </a:fld>
            <a:endParaRPr lang="en-US"/>
          </a:p>
        </p:txBody>
      </p:sp>
      <p:sp>
        <p:nvSpPr>
          <p:cNvPr id="17" name="Tekstvak 16"/>
          <p:cNvSpPr txBox="1"/>
          <p:nvPr/>
        </p:nvSpPr>
        <p:spPr>
          <a:xfrm>
            <a:off x="6846888" y="1428750"/>
            <a:ext cx="1344612" cy="36988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nl-NL" i="1" dirty="0"/>
              <a:t>Prop</a:t>
            </a:r>
            <a:r>
              <a:rPr lang="nl-NL" dirty="0"/>
              <a:t> = { p }</a:t>
            </a:r>
          </a:p>
        </p:txBody>
      </p:sp>
      <p:sp>
        <p:nvSpPr>
          <p:cNvPr id="40" name="Tekstvak 39"/>
          <p:cNvSpPr txBox="1">
            <a:spLocks noChangeArrowheads="1"/>
          </p:cNvSpPr>
          <p:nvPr/>
        </p:nvSpPr>
        <p:spPr bwMode="auto">
          <a:xfrm>
            <a:off x="4391025" y="3875088"/>
            <a:ext cx="774571" cy="369332"/>
          </a:xfrm>
          <a:prstGeom prst="rect">
            <a:avLst/>
          </a:prstGeom>
          <a:noFill/>
          <a:ln w="9525">
            <a:solidFill>
              <a:schemeClr val="tx1"/>
            </a:solidFill>
            <a:miter lim="800000"/>
            <a:headEnd/>
            <a:tailEnd/>
          </a:ln>
        </p:spPr>
        <p:txBody>
          <a:bodyPr wrap="none">
            <a:spAutoFit/>
          </a:bodyPr>
          <a:lstStyle/>
          <a:p>
            <a:r>
              <a:rPr lang="en-US" dirty="0">
                <a:cs typeface="Arial" charset="0"/>
                <a:sym typeface="Symbol" pitchFamily="18" charset="2"/>
              </a:rPr>
              <a:t>◇☐</a:t>
            </a:r>
            <a:r>
              <a:rPr lang="en-US" dirty="0">
                <a:sym typeface="Symbol" pitchFamily="18" charset="2"/>
              </a:rPr>
              <a:t>p</a:t>
            </a:r>
            <a:endParaRPr lang="en-US" dirty="0"/>
          </a:p>
        </p:txBody>
      </p:sp>
      <p:sp>
        <p:nvSpPr>
          <p:cNvPr id="42" name="Tekstvak 41"/>
          <p:cNvSpPr txBox="1"/>
          <p:nvPr/>
        </p:nvSpPr>
        <p:spPr>
          <a:xfrm>
            <a:off x="5472113" y="3956050"/>
            <a:ext cx="543739" cy="369332"/>
          </a:xfrm>
          <a:prstGeom prst="rect">
            <a:avLst/>
          </a:prstGeom>
          <a:solidFill>
            <a:schemeClr val="accent3">
              <a:lumMod val="20000"/>
              <a:lumOff val="80000"/>
            </a:schemeClr>
          </a:solidFill>
          <a:ln>
            <a:solidFill>
              <a:schemeClr val="tx1"/>
            </a:solidFill>
          </a:ln>
        </p:spPr>
        <p:txBody>
          <a:bodyPr wrap="none">
            <a:spAutoFit/>
          </a:bodyPr>
          <a:lstStyle/>
          <a:p>
            <a:pPr>
              <a:defRPr/>
            </a:pPr>
            <a:r>
              <a:rPr lang="en-US" dirty="0">
                <a:cs typeface="Arial" charset="0"/>
                <a:sym typeface="Symbol" pitchFamily="18" charset="2"/>
              </a:rPr>
              <a:t>☐</a:t>
            </a:r>
            <a:r>
              <a:rPr lang="en-US" dirty="0">
                <a:sym typeface="Symbol"/>
              </a:rPr>
              <a:t>p</a:t>
            </a:r>
            <a:endParaRPr lang="en-US" dirty="0"/>
          </a:p>
        </p:txBody>
      </p:sp>
      <p:sp>
        <p:nvSpPr>
          <p:cNvPr id="21" name="Tekstvak 39"/>
          <p:cNvSpPr txBox="1">
            <a:spLocks noChangeArrowheads="1"/>
          </p:cNvSpPr>
          <p:nvPr/>
        </p:nvSpPr>
        <p:spPr bwMode="auto">
          <a:xfrm>
            <a:off x="576263" y="3875088"/>
            <a:ext cx="3216275" cy="646112"/>
          </a:xfrm>
          <a:prstGeom prst="rect">
            <a:avLst/>
          </a:prstGeom>
          <a:noFill/>
          <a:ln w="9525">
            <a:solidFill>
              <a:schemeClr val="tx1"/>
            </a:solidFill>
            <a:miter lim="800000"/>
            <a:headEnd/>
            <a:tailEnd/>
          </a:ln>
        </p:spPr>
        <p:txBody>
          <a:bodyPr>
            <a:spAutoFit/>
          </a:bodyPr>
          <a:lstStyle/>
          <a:p>
            <a:pPr algn="r"/>
            <a:r>
              <a:rPr lang="en-US" dirty="0"/>
              <a:t>we can’t  label this with </a:t>
            </a:r>
            <a:r>
              <a:rPr lang="en-US" dirty="0">
                <a:cs typeface="Arial" charset="0"/>
                <a:sym typeface="Symbol" pitchFamily="18" charset="2"/>
              </a:rPr>
              <a:t>☐</a:t>
            </a:r>
            <a:r>
              <a:rPr lang="en-US" dirty="0"/>
              <a:t>p; thus also not with </a:t>
            </a:r>
            <a:r>
              <a:rPr lang="en-US" dirty="0">
                <a:cs typeface="Arial" charset="0"/>
                <a:sym typeface="Symbol" pitchFamily="18" charset="2"/>
              </a:rPr>
              <a:t>◇☐</a:t>
            </a:r>
            <a:r>
              <a:rPr lang="en-US" dirty="0">
                <a:sym typeface="Symbol" pitchFamily="18" charset="2"/>
              </a:rPr>
              <a:t>p</a:t>
            </a:r>
            <a:endParaRPr lang="en-US" dirty="0"/>
          </a:p>
        </p:txBody>
      </p:sp>
      <p:sp>
        <p:nvSpPr>
          <p:cNvPr id="20" name="Tekstvak 39"/>
          <p:cNvSpPr txBox="1">
            <a:spLocks noChangeArrowheads="1"/>
          </p:cNvSpPr>
          <p:nvPr/>
        </p:nvSpPr>
        <p:spPr bwMode="auto">
          <a:xfrm>
            <a:off x="5467350" y="4418013"/>
            <a:ext cx="774571" cy="369332"/>
          </a:xfrm>
          <a:prstGeom prst="rect">
            <a:avLst/>
          </a:prstGeom>
          <a:noFill/>
          <a:ln w="9525">
            <a:solidFill>
              <a:schemeClr val="tx1"/>
            </a:solidFill>
            <a:miter lim="800000"/>
            <a:headEnd/>
            <a:tailEnd/>
          </a:ln>
        </p:spPr>
        <p:txBody>
          <a:bodyPr wrap="none">
            <a:spAutoFit/>
          </a:bodyPr>
          <a:lstStyle/>
          <a:p>
            <a:r>
              <a:rPr lang="en-US" dirty="0">
                <a:cs typeface="Arial" charset="0"/>
                <a:sym typeface="Symbol" pitchFamily="18" charset="2"/>
              </a:rPr>
              <a:t>◇☐</a:t>
            </a:r>
            <a:r>
              <a:rPr lang="en-US" dirty="0">
                <a:sym typeface="Symbol" pitchFamily="18" charset="2"/>
              </a:rPr>
              <a:t>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2" grpId="0" animBg="1"/>
      <p:bldP spid="21"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00063" y="274638"/>
            <a:ext cx="8358187" cy="796925"/>
          </a:xfrm>
        </p:spPr>
        <p:txBody>
          <a:bodyPr/>
          <a:lstStyle/>
          <a:p>
            <a:pPr eaLnBrk="1" hangingPunct="1"/>
            <a:r>
              <a:rPr lang="en-US">
                <a:cs typeface="Arial" charset="0"/>
              </a:rPr>
              <a:t>CTL*</a:t>
            </a:r>
          </a:p>
        </p:txBody>
      </p:sp>
      <p:sp>
        <p:nvSpPr>
          <p:cNvPr id="3" name="Content Placeholder 2"/>
          <p:cNvSpPr>
            <a:spLocks noGrp="1"/>
          </p:cNvSpPr>
          <p:nvPr>
            <p:ph sz="quarter" idx="1"/>
          </p:nvPr>
        </p:nvSpPr>
        <p:spPr>
          <a:xfrm>
            <a:off x="500063" y="1447800"/>
            <a:ext cx="8358187" cy="4572000"/>
          </a:xfrm>
        </p:spPr>
        <p:txBody>
          <a:bodyPr/>
          <a:lstStyle/>
          <a:p>
            <a:pPr eaLnBrk="1" hangingPunct="1">
              <a:defRPr/>
            </a:pPr>
            <a:r>
              <a:rPr lang="en-US" sz="2000" dirty="0"/>
              <a:t>CTL formulas are also CTL* formulas. LTL formulas can also be expressed in CTL*. Syntax:</a:t>
            </a:r>
            <a:br>
              <a:rPr lang="en-US" sz="2000" dirty="0"/>
            </a:br>
            <a:br>
              <a:rPr lang="en-US" sz="2000" dirty="0">
                <a:sym typeface="Symbol"/>
              </a:rPr>
            </a:br>
            <a:r>
              <a:rPr lang="en-US" sz="2000" dirty="0">
                <a:sym typeface="Symbol"/>
              </a:rPr>
              <a:t>(State formula)</a:t>
            </a:r>
            <a:br>
              <a:rPr lang="en-US" sz="2000" dirty="0">
                <a:sym typeface="Symbol"/>
              </a:rPr>
            </a:br>
            <a:br>
              <a:rPr lang="en-US" sz="2000" dirty="0">
                <a:sym typeface="Symbol"/>
              </a:rPr>
            </a:br>
            <a:r>
              <a:rPr lang="en-US" sz="2000" dirty="0">
                <a:sym typeface="Symbol"/>
              </a:rPr>
              <a:t>	  ::  </a:t>
            </a:r>
            <a:r>
              <a:rPr lang="en-US" sz="2000" i="1" dirty="0">
                <a:sym typeface="Symbol"/>
              </a:rPr>
              <a:t>p</a:t>
            </a:r>
            <a:r>
              <a:rPr lang="en-US" sz="2000" dirty="0">
                <a:sym typeface="Symbol"/>
              </a:rPr>
              <a:t>			</a:t>
            </a:r>
            <a:r>
              <a:rPr lang="en-US" sz="2000" dirty="0">
                <a:solidFill>
                  <a:schemeClr val="accent1">
                    <a:lumMod val="75000"/>
                  </a:schemeClr>
                </a:solidFill>
                <a:sym typeface="Symbol"/>
              </a:rPr>
              <a:t>// p is atomic proposition</a:t>
            </a:r>
            <a:br>
              <a:rPr lang="en-US" sz="2000" dirty="0">
                <a:sym typeface="Symbol"/>
              </a:rPr>
            </a:br>
            <a:r>
              <a:rPr lang="en-US" sz="2000" dirty="0">
                <a:sym typeface="Symbol"/>
              </a:rPr>
              <a:t>	   |     |  </a:t>
            </a:r>
            <a:r>
              <a:rPr lang="en-US" sz="2000" baseline="-25000" dirty="0">
                <a:sym typeface="Symbol"/>
              </a:rPr>
              <a:t>1</a:t>
            </a:r>
            <a:r>
              <a:rPr lang="en-US" sz="2000" dirty="0">
                <a:sym typeface="Symbol"/>
              </a:rPr>
              <a:t>∧</a:t>
            </a:r>
            <a:r>
              <a:rPr lang="en-US" sz="2000" baseline="-25000" dirty="0">
                <a:sym typeface="Symbol"/>
              </a:rPr>
              <a:t>2</a:t>
            </a:r>
            <a:br>
              <a:rPr lang="en-US" sz="2000" dirty="0">
                <a:sym typeface="Symbol"/>
              </a:rPr>
            </a:br>
            <a:r>
              <a:rPr lang="en-US" sz="2000" dirty="0">
                <a:sym typeface="Symbol"/>
              </a:rPr>
              <a:t>            |   </a:t>
            </a:r>
            <a:r>
              <a:rPr lang="en-US" sz="2000" b="1" dirty="0">
                <a:solidFill>
                  <a:srgbClr val="0070C0"/>
                </a:solidFill>
                <a:sym typeface="Symbol"/>
              </a:rPr>
              <a:t>E</a:t>
            </a:r>
            <a:r>
              <a:rPr lang="en-US" sz="2000" dirty="0">
                <a:sym typeface="Symbol"/>
              </a:rPr>
              <a:t> </a:t>
            </a:r>
            <a:r>
              <a:rPr lang="en-US" sz="2000" i="1" dirty="0">
                <a:sym typeface="Symbol"/>
              </a:rPr>
              <a:t>f</a:t>
            </a:r>
            <a:r>
              <a:rPr lang="en-US" sz="2000" dirty="0">
                <a:sym typeface="Symbol"/>
              </a:rPr>
              <a:t>   |  </a:t>
            </a:r>
            <a:r>
              <a:rPr lang="en-US" sz="2000" b="1" dirty="0">
                <a:solidFill>
                  <a:srgbClr val="0070C0"/>
                </a:solidFill>
                <a:sym typeface="Symbol"/>
              </a:rPr>
              <a:t>A</a:t>
            </a:r>
            <a:r>
              <a:rPr lang="en-US" sz="2000" dirty="0">
                <a:sym typeface="Symbol"/>
              </a:rPr>
              <a:t> </a:t>
            </a:r>
            <a:r>
              <a:rPr lang="en-US" sz="2000" i="1" dirty="0">
                <a:sym typeface="Symbol"/>
              </a:rPr>
              <a:t>f</a:t>
            </a:r>
            <a:r>
              <a:rPr lang="en-US" sz="2000" dirty="0">
                <a:sym typeface="Symbol"/>
              </a:rPr>
              <a:t>		</a:t>
            </a:r>
            <a:r>
              <a:rPr lang="en-US" sz="2000" dirty="0">
                <a:solidFill>
                  <a:schemeClr val="accent1">
                    <a:lumMod val="75000"/>
                  </a:schemeClr>
                </a:solidFill>
                <a:sym typeface="Symbol"/>
              </a:rPr>
              <a:t>// f is a path formula</a:t>
            </a:r>
            <a:br>
              <a:rPr lang="en-US" sz="2000" dirty="0">
                <a:sym typeface="Symbol"/>
              </a:rPr>
            </a:br>
            <a:br>
              <a:rPr lang="en-US" sz="2000" dirty="0">
                <a:sym typeface="Symbol"/>
              </a:rPr>
            </a:br>
            <a:r>
              <a:rPr lang="en-US" sz="2000" dirty="0">
                <a:sym typeface="Symbol"/>
              </a:rPr>
              <a:t>(Path formula)</a:t>
            </a:r>
            <a:br>
              <a:rPr lang="en-US" sz="2000" dirty="0">
                <a:sym typeface="Symbol"/>
              </a:rPr>
            </a:br>
            <a:br>
              <a:rPr lang="en-US" sz="2000" dirty="0">
                <a:sym typeface="Symbol"/>
              </a:rPr>
            </a:br>
            <a:r>
              <a:rPr lang="en-US" sz="2000" dirty="0">
                <a:sym typeface="Symbol"/>
              </a:rPr>
              <a:t>	</a:t>
            </a:r>
            <a:r>
              <a:rPr lang="en-US" sz="2000" i="1" dirty="0">
                <a:sym typeface="Symbol"/>
              </a:rPr>
              <a:t>f</a:t>
            </a:r>
            <a:r>
              <a:rPr lang="en-US" sz="2000" dirty="0">
                <a:sym typeface="Symbol"/>
              </a:rPr>
              <a:t>  ::  </a:t>
            </a:r>
            <a:br>
              <a:rPr lang="en-US" sz="2000" dirty="0">
                <a:sym typeface="Symbol"/>
              </a:rPr>
            </a:br>
            <a:r>
              <a:rPr lang="en-US" sz="2000" dirty="0">
                <a:sym typeface="Symbol"/>
              </a:rPr>
              <a:t>           | </a:t>
            </a:r>
            <a:r>
              <a:rPr lang="en-US" sz="2000" i="1" dirty="0">
                <a:sym typeface="Symbol"/>
              </a:rPr>
              <a:t>f</a:t>
            </a:r>
            <a:r>
              <a:rPr lang="en-US" sz="2000" dirty="0">
                <a:sym typeface="Symbol"/>
              </a:rPr>
              <a:t>  |  </a:t>
            </a:r>
            <a:r>
              <a:rPr lang="en-US" sz="2000" i="1" dirty="0">
                <a:sym typeface="Symbol"/>
              </a:rPr>
              <a:t>f</a:t>
            </a:r>
            <a:r>
              <a:rPr lang="en-US" sz="2000" dirty="0">
                <a:sym typeface="Symbol"/>
              </a:rPr>
              <a:t> ∧</a:t>
            </a:r>
            <a:r>
              <a:rPr lang="en-US" sz="2000" i="1" dirty="0">
                <a:sym typeface="Symbol"/>
              </a:rPr>
              <a:t>g</a:t>
            </a:r>
            <a:r>
              <a:rPr lang="en-US" sz="2000" dirty="0">
                <a:sym typeface="Symbol"/>
              </a:rPr>
              <a:t>  |  </a:t>
            </a:r>
            <a:r>
              <a:rPr lang="en-US" sz="2000" b="1" dirty="0" err="1">
                <a:solidFill>
                  <a:srgbClr val="0070C0"/>
                </a:solidFill>
                <a:sym typeface="Symbol"/>
              </a:rPr>
              <a:t>X</a:t>
            </a:r>
            <a:r>
              <a:rPr lang="en-US" sz="2000" i="1" dirty="0" err="1">
                <a:sym typeface="Symbol"/>
              </a:rPr>
              <a:t>f</a:t>
            </a:r>
            <a:r>
              <a:rPr lang="en-US" sz="2000" dirty="0">
                <a:sym typeface="Symbol"/>
              </a:rPr>
              <a:t>  |  </a:t>
            </a:r>
            <a:r>
              <a:rPr lang="en-US" sz="2000" b="1" dirty="0">
                <a:solidFill>
                  <a:srgbClr val="0070C0"/>
                </a:solidFill>
                <a:sym typeface="Symbol"/>
              </a:rPr>
              <a:t>F</a:t>
            </a:r>
            <a:r>
              <a:rPr lang="en-US" sz="2000" i="1" dirty="0">
                <a:sym typeface="Symbol"/>
              </a:rPr>
              <a:t>f</a:t>
            </a:r>
            <a:r>
              <a:rPr lang="en-US" sz="2000" dirty="0">
                <a:sym typeface="Symbol"/>
              </a:rPr>
              <a:t>  | </a:t>
            </a:r>
            <a:r>
              <a:rPr lang="en-US" sz="2000" b="1" dirty="0" err="1">
                <a:solidFill>
                  <a:srgbClr val="0070C0"/>
                </a:solidFill>
                <a:sym typeface="Symbol"/>
              </a:rPr>
              <a:t>G</a:t>
            </a:r>
            <a:r>
              <a:rPr lang="en-US" sz="2000" i="1" dirty="0" err="1">
                <a:sym typeface="Symbol"/>
              </a:rPr>
              <a:t>f</a:t>
            </a:r>
            <a:r>
              <a:rPr lang="en-US" sz="2000" i="1" dirty="0">
                <a:sym typeface="Symbol"/>
              </a:rPr>
              <a:t> </a:t>
            </a:r>
            <a:r>
              <a:rPr lang="en-US" sz="2000" dirty="0">
                <a:sym typeface="Symbol"/>
              </a:rPr>
              <a:t> |  </a:t>
            </a:r>
            <a:r>
              <a:rPr lang="en-US" sz="2000" i="1" dirty="0">
                <a:sym typeface="Symbol"/>
              </a:rPr>
              <a:t>f</a:t>
            </a:r>
            <a:r>
              <a:rPr lang="en-US" sz="2000" baseline="-25000" dirty="0">
                <a:sym typeface="Symbol"/>
              </a:rPr>
              <a:t>1 </a:t>
            </a:r>
            <a:r>
              <a:rPr lang="en-US" sz="2000" b="1" dirty="0">
                <a:solidFill>
                  <a:srgbClr val="0070C0"/>
                </a:solidFill>
                <a:sym typeface="Symbol"/>
              </a:rPr>
              <a:t>U</a:t>
            </a:r>
            <a:r>
              <a:rPr lang="en-US" sz="2000" dirty="0">
                <a:sym typeface="Symbol"/>
              </a:rPr>
              <a:t> </a:t>
            </a:r>
            <a:r>
              <a:rPr lang="en-US" sz="2000" i="1" dirty="0">
                <a:sym typeface="Symbol"/>
              </a:rPr>
              <a:t>f</a:t>
            </a:r>
            <a:r>
              <a:rPr lang="en-US" sz="2000" baseline="-25000" dirty="0">
                <a:sym typeface="Symbol"/>
              </a:rPr>
              <a:t>2</a:t>
            </a:r>
          </a:p>
          <a:p>
            <a:pPr eaLnBrk="1" hangingPunct="1">
              <a:defRPr/>
            </a:pPr>
            <a:endParaRPr lang="en-US" sz="2000" baseline="-25000" dirty="0">
              <a:sym typeface="Symbol"/>
            </a:endParaRPr>
          </a:p>
          <a:p>
            <a:pPr eaLnBrk="1" hangingPunct="1">
              <a:defRPr/>
            </a:pPr>
            <a:r>
              <a:rPr lang="en-US" sz="2000" dirty="0">
                <a:sym typeface="Symbol"/>
              </a:rPr>
              <a:t>An example of CTL* formulas that is not CTL:  EFG(x=0). </a:t>
            </a:r>
          </a:p>
          <a:p>
            <a:pPr eaLnBrk="1" hangingPunct="1">
              <a:defRPr/>
            </a:pPr>
            <a:endParaRPr lang="en-US" sz="2000" baseline="-25000" dirty="0">
              <a:sym typeface="Symbol"/>
            </a:endParaRPr>
          </a:p>
          <a:p>
            <a:pPr eaLnBrk="1" hangingPunct="1">
              <a:defRPr/>
            </a:pPr>
            <a:endParaRPr lang="en-US" sz="2000" baseline="-25000" dirty="0">
              <a:sym typeface="Symbol"/>
            </a:endParaRPr>
          </a:p>
        </p:txBody>
      </p:sp>
      <p:sp>
        <p:nvSpPr>
          <p:cNvPr id="8" name="Tijdelijke aanduiding voor dianummer 7"/>
          <p:cNvSpPr>
            <a:spLocks noGrp="1"/>
          </p:cNvSpPr>
          <p:nvPr>
            <p:ph type="sldNum" sz="quarter" idx="12"/>
          </p:nvPr>
        </p:nvSpPr>
        <p:spPr/>
        <p:txBody>
          <a:bodyPr/>
          <a:lstStyle/>
          <a:p>
            <a:pPr>
              <a:defRPr/>
            </a:pPr>
            <a:fld id="{9FDBA913-E28F-4648-9B0B-0FAE601F3A2A}"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00063" y="274638"/>
            <a:ext cx="8358187" cy="796925"/>
          </a:xfrm>
        </p:spPr>
        <p:txBody>
          <a:bodyPr/>
          <a:lstStyle/>
          <a:p>
            <a:pPr eaLnBrk="1" hangingPunct="1"/>
            <a:r>
              <a:rPr lang="en-US">
                <a:cs typeface="Arial" charset="0"/>
              </a:rPr>
              <a:t>CTL*</a:t>
            </a:r>
          </a:p>
        </p:txBody>
      </p:sp>
      <p:sp>
        <p:nvSpPr>
          <p:cNvPr id="3" name="Content Placeholder 2"/>
          <p:cNvSpPr>
            <a:spLocks noGrp="1"/>
          </p:cNvSpPr>
          <p:nvPr>
            <p:ph sz="quarter" idx="1"/>
          </p:nvPr>
        </p:nvSpPr>
        <p:spPr>
          <a:xfrm>
            <a:off x="500063" y="1447800"/>
            <a:ext cx="8358187" cy="4572000"/>
          </a:xfrm>
        </p:spPr>
        <p:txBody>
          <a:bodyPr/>
          <a:lstStyle/>
          <a:p>
            <a:pPr eaLnBrk="1" hangingPunct="1">
              <a:defRPr/>
            </a:pPr>
            <a:r>
              <a:rPr lang="en-US" sz="2000" dirty="0">
                <a:sym typeface="Symbol"/>
              </a:rPr>
              <a:t>The meaning of state formulas:</a:t>
            </a:r>
            <a:br>
              <a:rPr lang="en-US" sz="2000" dirty="0">
                <a:sym typeface="Symbol"/>
              </a:rPr>
            </a:br>
            <a:r>
              <a:rPr lang="en-US" sz="2000" dirty="0">
                <a:sym typeface="Symbol"/>
              </a:rPr>
              <a:t>	t ⊨ </a:t>
            </a:r>
            <a:r>
              <a:rPr lang="en-US" sz="2000" i="1" dirty="0">
                <a:sym typeface="Symbol"/>
              </a:rPr>
              <a:t>p</a:t>
            </a:r>
            <a:r>
              <a:rPr lang="en-US" sz="2000" dirty="0">
                <a:sym typeface="Symbol"/>
              </a:rPr>
              <a:t>		= </a:t>
            </a:r>
            <a:r>
              <a:rPr lang="en-US" sz="2000" i="1" dirty="0">
                <a:sym typeface="Symbol"/>
              </a:rPr>
              <a:t>p</a:t>
            </a:r>
            <a:r>
              <a:rPr lang="en-US" sz="2000" dirty="0">
                <a:sym typeface="Symbol"/>
              </a:rPr>
              <a:t> holds at </a:t>
            </a:r>
            <a:r>
              <a:rPr lang="en-US" sz="2000" b="1" dirty="0">
                <a:sym typeface="Symbol"/>
              </a:rPr>
              <a:t>root</a:t>
            </a:r>
            <a:r>
              <a:rPr lang="en-US" sz="2000" dirty="0">
                <a:sym typeface="Symbol"/>
              </a:rPr>
              <a:t>(t)</a:t>
            </a:r>
            <a:br>
              <a:rPr lang="en-US" sz="2000" dirty="0">
                <a:sym typeface="Symbol"/>
              </a:rPr>
            </a:br>
            <a:r>
              <a:rPr lang="en-US" sz="2000" dirty="0">
                <a:sym typeface="Symbol"/>
              </a:rPr>
              <a:t>	t ⊨  		= not  t ⊨  </a:t>
            </a:r>
            <a:br>
              <a:rPr lang="en-US" sz="2000" dirty="0">
                <a:sym typeface="Symbol"/>
              </a:rPr>
            </a:br>
            <a:r>
              <a:rPr lang="en-US" sz="2000" dirty="0">
                <a:sym typeface="Symbol"/>
              </a:rPr>
              <a:t>	t ⊨  </a:t>
            </a:r>
            <a:r>
              <a:rPr lang="en-US" sz="2000" baseline="-25000" dirty="0">
                <a:sym typeface="Symbol"/>
              </a:rPr>
              <a:t>1</a:t>
            </a:r>
            <a:r>
              <a:rPr lang="en-US" sz="2000" dirty="0">
                <a:sym typeface="Symbol"/>
              </a:rPr>
              <a:t> ∧ </a:t>
            </a:r>
            <a:r>
              <a:rPr lang="en-US" sz="2000" baseline="-25000" dirty="0">
                <a:sym typeface="Symbol"/>
              </a:rPr>
              <a:t>2  	</a:t>
            </a:r>
            <a:r>
              <a:rPr lang="en-US" sz="2000" dirty="0">
                <a:sym typeface="Symbol"/>
              </a:rPr>
              <a:t>=  t ⊨  </a:t>
            </a:r>
            <a:r>
              <a:rPr lang="en-US" sz="2000" baseline="-25000" dirty="0">
                <a:sym typeface="Symbol"/>
              </a:rPr>
              <a:t>1</a:t>
            </a:r>
            <a:r>
              <a:rPr lang="en-US" sz="2000" dirty="0">
                <a:sym typeface="Symbol"/>
              </a:rPr>
              <a:t>  and   t ⊨ </a:t>
            </a:r>
            <a:r>
              <a:rPr lang="en-US" sz="2000" baseline="-25000" dirty="0">
                <a:sym typeface="Symbol"/>
              </a:rPr>
              <a:t>2 </a:t>
            </a:r>
            <a:br>
              <a:rPr lang="en-US" sz="2000" dirty="0">
                <a:sym typeface="Symbol"/>
              </a:rPr>
            </a:br>
            <a:r>
              <a:rPr lang="en-US" sz="2000" dirty="0">
                <a:sym typeface="Symbol"/>
              </a:rPr>
              <a:t> 	t ⊨  </a:t>
            </a:r>
            <a:r>
              <a:rPr lang="en-US" sz="2000" b="1" dirty="0">
                <a:solidFill>
                  <a:srgbClr val="0070C0"/>
                </a:solidFill>
                <a:sym typeface="Symbol"/>
              </a:rPr>
              <a:t>A </a:t>
            </a:r>
            <a:r>
              <a:rPr lang="en-US" sz="2000" i="1" dirty="0">
                <a:sym typeface="Symbol"/>
              </a:rPr>
              <a:t>f</a:t>
            </a:r>
            <a:r>
              <a:rPr lang="en-US" sz="2000" dirty="0">
                <a:sym typeface="Symbol"/>
              </a:rPr>
              <a:t> 		=  for </a:t>
            </a:r>
            <a:r>
              <a:rPr lang="en-US" sz="2000" b="1" dirty="0">
                <a:sym typeface="Symbol"/>
              </a:rPr>
              <a:t>all</a:t>
            </a:r>
            <a:r>
              <a:rPr lang="en-US" sz="2000" dirty="0">
                <a:sym typeface="Symbol"/>
              </a:rPr>
              <a:t> paths 𝜎 starting in </a:t>
            </a:r>
            <a:r>
              <a:rPr lang="en-US" sz="2000" b="1" dirty="0">
                <a:sym typeface="Symbol"/>
              </a:rPr>
              <a:t>root</a:t>
            </a:r>
            <a:r>
              <a:rPr lang="en-US" sz="2000" dirty="0">
                <a:sym typeface="Symbol"/>
              </a:rPr>
              <a:t>(t), 𝜎,0 ⊨ </a:t>
            </a:r>
            <a:r>
              <a:rPr lang="en-US" sz="2000" i="1" dirty="0">
                <a:sym typeface="Symbol"/>
              </a:rPr>
              <a:t>f</a:t>
            </a:r>
          </a:p>
          <a:p>
            <a:pPr eaLnBrk="1" hangingPunct="1">
              <a:defRPr/>
            </a:pPr>
            <a:r>
              <a:rPr lang="en-US" sz="2000" b="1" dirty="0" err="1">
                <a:solidFill>
                  <a:srgbClr val="0070C0"/>
                </a:solidFill>
                <a:sym typeface="Symbol"/>
              </a:rPr>
              <a:t>E</a:t>
            </a:r>
            <a:r>
              <a:rPr lang="en-US" sz="2000" i="1" dirty="0" err="1">
                <a:sym typeface="Symbol"/>
              </a:rPr>
              <a:t>f</a:t>
            </a:r>
            <a:r>
              <a:rPr lang="en-US" sz="2000" i="1" dirty="0">
                <a:sym typeface="Symbol"/>
              </a:rPr>
              <a:t>  </a:t>
            </a:r>
            <a:r>
              <a:rPr lang="en-US" sz="2000" dirty="0">
                <a:sym typeface="Symbol"/>
              </a:rPr>
              <a:t>can be defines as </a:t>
            </a:r>
            <a:r>
              <a:rPr lang="en-US" sz="2000" b="1" dirty="0" err="1">
                <a:solidFill>
                  <a:srgbClr val="0070C0"/>
                </a:solidFill>
                <a:sym typeface="Symbol"/>
              </a:rPr>
              <a:t>A</a:t>
            </a:r>
            <a:r>
              <a:rPr lang="en-US" sz="2000" dirty="0" err="1">
                <a:sym typeface="Symbol"/>
              </a:rPr>
              <a:t></a:t>
            </a:r>
            <a:r>
              <a:rPr lang="en-US" sz="2000" i="1" dirty="0" err="1">
                <a:sym typeface="Symbol"/>
              </a:rPr>
              <a:t>f</a:t>
            </a:r>
            <a:r>
              <a:rPr lang="en-US" sz="2000" i="1" dirty="0">
                <a:sym typeface="Symbol"/>
              </a:rPr>
              <a:t>. </a:t>
            </a:r>
            <a:br>
              <a:rPr lang="en-US" sz="2000" i="1" dirty="0">
                <a:sym typeface="Symbol"/>
              </a:rPr>
            </a:br>
            <a:r>
              <a:rPr lang="en-US" sz="2000" dirty="0">
                <a:sym typeface="Symbol"/>
              </a:rPr>
              <a:t> 	</a:t>
            </a:r>
          </a:p>
          <a:p>
            <a:pPr eaLnBrk="1" hangingPunct="1">
              <a:defRPr/>
            </a:pPr>
            <a:r>
              <a:rPr lang="en-US" sz="2000" dirty="0">
                <a:sym typeface="Symbol"/>
              </a:rPr>
              <a:t>The meaning of path formulas:</a:t>
            </a:r>
            <a:br>
              <a:rPr lang="en-US" sz="2000" dirty="0">
                <a:sym typeface="Symbol"/>
              </a:rPr>
            </a:br>
            <a:br>
              <a:rPr lang="en-US" sz="2000" dirty="0">
                <a:sym typeface="Symbol"/>
              </a:rPr>
            </a:br>
            <a:r>
              <a:rPr lang="en-US" sz="2000" dirty="0">
                <a:sym typeface="Symbol"/>
              </a:rPr>
              <a:t>	𝜎,</a:t>
            </a:r>
            <a:r>
              <a:rPr lang="en-US" sz="2000" dirty="0" err="1">
                <a:sym typeface="Symbol"/>
              </a:rPr>
              <a:t>i</a:t>
            </a:r>
            <a:r>
              <a:rPr lang="en-US" sz="2000" dirty="0">
                <a:sym typeface="Symbol"/>
              </a:rPr>
              <a:t> ⊨ 		= </a:t>
            </a:r>
            <a:r>
              <a:rPr lang="en-US" sz="2000" b="1" dirty="0">
                <a:sym typeface="Symbol"/>
              </a:rPr>
              <a:t>tree</a:t>
            </a:r>
            <a:r>
              <a:rPr lang="en-US" sz="2000" dirty="0">
                <a:sym typeface="Symbol"/>
              </a:rPr>
              <a:t>(𝜎</a:t>
            </a:r>
            <a:r>
              <a:rPr lang="en-US" sz="2000" baseline="-25000" dirty="0">
                <a:sym typeface="Symbol"/>
              </a:rPr>
              <a:t>i</a:t>
            </a:r>
            <a:r>
              <a:rPr lang="en-US" sz="2000" dirty="0">
                <a:sym typeface="Symbol"/>
              </a:rPr>
              <a:t>) ⊨ </a:t>
            </a:r>
            <a:br>
              <a:rPr lang="en-US" sz="2000" dirty="0">
                <a:sym typeface="Symbol"/>
              </a:rPr>
            </a:br>
            <a:r>
              <a:rPr lang="en-US" sz="2000" dirty="0">
                <a:sym typeface="Symbol"/>
              </a:rPr>
              <a:t>	𝜎,</a:t>
            </a:r>
            <a:r>
              <a:rPr lang="en-US" sz="2000" dirty="0" err="1">
                <a:sym typeface="Symbol"/>
              </a:rPr>
              <a:t>i</a:t>
            </a:r>
            <a:r>
              <a:rPr lang="en-US" sz="2000" dirty="0">
                <a:sym typeface="Symbol"/>
              </a:rPr>
              <a:t> ⊨ </a:t>
            </a:r>
            <a:r>
              <a:rPr lang="en-US" sz="2000" i="1" dirty="0">
                <a:sym typeface="Symbol"/>
              </a:rPr>
              <a:t>f</a:t>
            </a:r>
            <a:r>
              <a:rPr lang="en-US" sz="2000" dirty="0">
                <a:sym typeface="Symbol"/>
              </a:rPr>
              <a:t> 	= not  𝜎,</a:t>
            </a:r>
            <a:r>
              <a:rPr lang="en-US" sz="2000" dirty="0" err="1">
                <a:sym typeface="Symbol"/>
              </a:rPr>
              <a:t>i</a:t>
            </a:r>
            <a:r>
              <a:rPr lang="en-US" sz="2000" dirty="0">
                <a:sym typeface="Symbol"/>
              </a:rPr>
              <a:t> ⊨ </a:t>
            </a:r>
            <a:r>
              <a:rPr lang="en-US" sz="2000" i="1" dirty="0">
                <a:sym typeface="Symbol"/>
              </a:rPr>
              <a:t>f</a:t>
            </a:r>
            <a:br>
              <a:rPr lang="en-US" sz="2000" i="1" dirty="0">
                <a:sym typeface="Symbol"/>
              </a:rPr>
            </a:br>
            <a:r>
              <a:rPr lang="en-US" sz="2000" i="1" dirty="0">
                <a:sym typeface="Symbol"/>
              </a:rPr>
              <a:t>	</a:t>
            </a:r>
            <a:r>
              <a:rPr lang="en-US" sz="2000" dirty="0">
                <a:sym typeface="Symbol"/>
              </a:rPr>
              <a:t>𝜎,</a:t>
            </a:r>
            <a:r>
              <a:rPr lang="en-US" sz="2000" dirty="0" err="1">
                <a:sym typeface="Symbol"/>
              </a:rPr>
              <a:t>i</a:t>
            </a:r>
            <a:r>
              <a:rPr lang="en-US" sz="2000" dirty="0">
                <a:sym typeface="Symbol"/>
              </a:rPr>
              <a:t> ⊨ </a:t>
            </a:r>
            <a:r>
              <a:rPr lang="en-US" sz="2000" b="1" dirty="0" err="1">
                <a:solidFill>
                  <a:srgbClr val="0070C0"/>
                </a:solidFill>
                <a:sym typeface="Symbol"/>
              </a:rPr>
              <a:t>X</a:t>
            </a:r>
            <a:r>
              <a:rPr lang="en-US" sz="2000" i="1" dirty="0" err="1">
                <a:sym typeface="Symbol"/>
              </a:rPr>
              <a:t>f</a:t>
            </a:r>
            <a:r>
              <a:rPr lang="en-US" sz="2000" i="1" dirty="0">
                <a:sym typeface="Symbol"/>
              </a:rPr>
              <a:t>		= </a:t>
            </a:r>
            <a:r>
              <a:rPr lang="en-US" sz="2000" dirty="0">
                <a:sym typeface="Symbol"/>
              </a:rPr>
              <a:t> 𝜎,i+1 ⊨ </a:t>
            </a:r>
            <a:r>
              <a:rPr lang="en-US" sz="2000" i="1" dirty="0">
                <a:sym typeface="Symbol"/>
              </a:rPr>
              <a:t>f</a:t>
            </a:r>
            <a:br>
              <a:rPr lang="en-US" sz="2000" i="1" dirty="0">
                <a:sym typeface="Symbol"/>
              </a:rPr>
            </a:br>
            <a:r>
              <a:rPr lang="en-US" sz="2000" i="1" dirty="0">
                <a:sym typeface="Symbol"/>
              </a:rPr>
              <a:t>         </a:t>
            </a:r>
            <a:br>
              <a:rPr lang="en-US" sz="2000" i="1" dirty="0">
                <a:sym typeface="Symbol"/>
              </a:rPr>
            </a:br>
            <a:r>
              <a:rPr lang="en-US" sz="2000" i="1" dirty="0">
                <a:sym typeface="Symbol"/>
              </a:rPr>
              <a:t>	the </a:t>
            </a:r>
            <a:r>
              <a:rPr lang="en-US" sz="2000" i="1" dirty="0" err="1">
                <a:sym typeface="Symbol"/>
              </a:rPr>
              <a:t>defs</a:t>
            </a:r>
            <a:r>
              <a:rPr lang="en-US" sz="2000" i="1" dirty="0">
                <a:sym typeface="Symbol"/>
              </a:rPr>
              <a:t>. of other operators as in LTL.	</a:t>
            </a:r>
            <a:endParaRPr lang="en-US" sz="2000" dirty="0">
              <a:sym typeface="Symbol"/>
            </a:endParaRPr>
          </a:p>
          <a:p>
            <a:pPr eaLnBrk="1" hangingPunct="1">
              <a:defRPr/>
            </a:pPr>
            <a:endParaRPr lang="en-US" sz="2000" dirty="0">
              <a:sym typeface="Symbol"/>
            </a:endParaRPr>
          </a:p>
        </p:txBody>
      </p:sp>
      <p:sp>
        <p:nvSpPr>
          <p:cNvPr id="8" name="Tijdelijke aanduiding voor dianummer 7"/>
          <p:cNvSpPr>
            <a:spLocks noGrp="1"/>
          </p:cNvSpPr>
          <p:nvPr>
            <p:ph type="sldNum" sz="quarter" idx="12"/>
          </p:nvPr>
        </p:nvSpPr>
        <p:spPr/>
        <p:txBody>
          <a:bodyPr/>
          <a:lstStyle/>
          <a:p>
            <a:pPr>
              <a:defRPr/>
            </a:pPr>
            <a:fld id="{9FDBA913-E28F-4648-9B0B-0FAE601F3A2A}" type="slidenum">
              <a:rPr lang="en-US"/>
              <a:pPr>
                <a:defRPr/>
              </a:pPr>
              <a:t>22</a:t>
            </a:fld>
            <a:endParaRPr lang="en-US"/>
          </a:p>
        </p:txBody>
      </p:sp>
    </p:spTree>
    <p:extLst>
      <p:ext uri="{BB962C8B-B14F-4D97-AF65-F5344CB8AC3E}">
        <p14:creationId xmlns:p14="http://schemas.microsoft.com/office/powerpoint/2010/main" val="1770369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00063" y="274638"/>
            <a:ext cx="8358187" cy="796925"/>
          </a:xfrm>
        </p:spPr>
        <p:txBody>
          <a:bodyPr/>
          <a:lstStyle/>
          <a:p>
            <a:pPr eaLnBrk="1" hangingPunct="1"/>
            <a:r>
              <a:rPr lang="en-US" dirty="0">
                <a:cs typeface="Arial" charset="0"/>
              </a:rPr>
              <a:t>Checking CTL*</a:t>
            </a:r>
          </a:p>
        </p:txBody>
      </p:sp>
      <p:sp>
        <p:nvSpPr>
          <p:cNvPr id="3" name="Content Placeholder 2"/>
          <p:cNvSpPr>
            <a:spLocks noGrp="1"/>
          </p:cNvSpPr>
          <p:nvPr>
            <p:ph sz="quarter" idx="1"/>
          </p:nvPr>
        </p:nvSpPr>
        <p:spPr>
          <a:xfrm>
            <a:off x="500063" y="1447800"/>
            <a:ext cx="8358187" cy="4572000"/>
          </a:xfrm>
        </p:spPr>
        <p:txBody>
          <a:bodyPr/>
          <a:lstStyle/>
          <a:p>
            <a:pPr eaLnBrk="1" hangingPunct="1">
              <a:defRPr/>
            </a:pPr>
            <a:r>
              <a:rPr lang="en-US" sz="2400" dirty="0">
                <a:sym typeface="Symbol"/>
              </a:rPr>
              <a:t>Let M/s be the same </a:t>
            </a:r>
            <a:r>
              <a:rPr lang="en-US" sz="2400" dirty="0" err="1">
                <a:sym typeface="Symbol"/>
              </a:rPr>
              <a:t>Kripke</a:t>
            </a:r>
            <a:r>
              <a:rPr lang="en-US" sz="2400" dirty="0">
                <a:sym typeface="Symbol"/>
              </a:rPr>
              <a:t> structure as M, but s as the initial state.</a:t>
            </a:r>
          </a:p>
          <a:p>
            <a:pPr eaLnBrk="1" hangingPunct="1">
              <a:defRPr/>
            </a:pPr>
            <a:r>
              <a:rPr lang="en-US" sz="2400" b="1" dirty="0">
                <a:sym typeface="Symbol"/>
              </a:rPr>
              <a:t>Idea</a:t>
            </a:r>
            <a:r>
              <a:rPr lang="en-US" sz="2400" dirty="0">
                <a:sym typeface="Symbol"/>
              </a:rPr>
              <a:t>: we again perform labelling, such that a state </a:t>
            </a:r>
            <a:r>
              <a:rPr lang="en-US" sz="2400" dirty="0" err="1">
                <a:sym typeface="Symbol"/>
              </a:rPr>
              <a:t>s∈M</a:t>
            </a:r>
            <a:r>
              <a:rPr lang="en-US" sz="2400" dirty="0">
                <a:sym typeface="Symbol"/>
              </a:rPr>
              <a:t> is labelled by some formula 𝜓 if and only if M/s ⊨ 𝜓.</a:t>
            </a:r>
          </a:p>
          <a:p>
            <a:pPr eaLnBrk="1" hangingPunct="1">
              <a:defRPr/>
            </a:pPr>
            <a:r>
              <a:rPr lang="en-US" sz="2400" dirty="0">
                <a:sym typeface="Symbol"/>
              </a:rPr>
              <a:t>After the labelling process is finished, M ⊨ 𝜑 holds if and only if the initial state s</a:t>
            </a:r>
            <a:r>
              <a:rPr lang="en-US" sz="2400" baseline="-25000" dirty="0">
                <a:sym typeface="Symbol"/>
              </a:rPr>
              <a:t>0</a:t>
            </a:r>
            <a:r>
              <a:rPr lang="en-US" sz="2400" dirty="0">
                <a:sym typeface="Symbol"/>
              </a:rPr>
              <a:t> is labelled by the original formula 𝜑.</a:t>
            </a:r>
          </a:p>
          <a:p>
            <a:pPr marL="1211263" lvl="3" indent="-342900" eaLnBrk="1" hangingPunct="1">
              <a:buFont typeface="+mj-lt"/>
              <a:buAutoNum type="arabicPeriod"/>
              <a:defRPr/>
            </a:pPr>
            <a:endParaRPr lang="en-US" sz="2400" dirty="0">
              <a:sym typeface="Symbol"/>
            </a:endParaRPr>
          </a:p>
          <a:p>
            <a:pPr lvl="1" eaLnBrk="1" hangingPunct="1">
              <a:defRPr/>
            </a:pPr>
            <a:endParaRPr lang="en-US" dirty="0">
              <a:sym typeface="Symbol"/>
            </a:endParaRPr>
          </a:p>
          <a:p>
            <a:pPr lvl="1" eaLnBrk="1" hangingPunct="1">
              <a:defRPr/>
            </a:pPr>
            <a:endParaRPr lang="en-US" dirty="0">
              <a:sym typeface="Symbol"/>
            </a:endParaRPr>
          </a:p>
          <a:p>
            <a:pPr lvl="1" eaLnBrk="1" hangingPunct="1">
              <a:defRPr/>
            </a:pPr>
            <a:endParaRPr lang="en-US" dirty="0">
              <a:sym typeface="Symbol"/>
            </a:endParaRPr>
          </a:p>
          <a:p>
            <a:pPr eaLnBrk="1" hangingPunct="1">
              <a:defRPr/>
            </a:pPr>
            <a:endParaRPr lang="en-US" sz="2400" dirty="0">
              <a:sym typeface="Symbol"/>
            </a:endParaRPr>
          </a:p>
        </p:txBody>
      </p:sp>
      <p:sp>
        <p:nvSpPr>
          <p:cNvPr id="8" name="Tijdelijke aanduiding voor dianummer 7"/>
          <p:cNvSpPr>
            <a:spLocks noGrp="1"/>
          </p:cNvSpPr>
          <p:nvPr>
            <p:ph type="sldNum" sz="quarter" idx="12"/>
          </p:nvPr>
        </p:nvSpPr>
        <p:spPr/>
        <p:txBody>
          <a:bodyPr/>
          <a:lstStyle/>
          <a:p>
            <a:pPr>
              <a:defRPr/>
            </a:pPr>
            <a:fld id="{9FDBA913-E28F-4648-9B0B-0FAE601F3A2A}" type="slidenum">
              <a:rPr lang="en-US"/>
              <a:pPr>
                <a:defRPr/>
              </a:pPr>
              <a:t>23</a:t>
            </a:fld>
            <a:endParaRPr lang="en-US"/>
          </a:p>
        </p:txBody>
      </p:sp>
    </p:spTree>
    <p:extLst>
      <p:ext uri="{BB962C8B-B14F-4D97-AF65-F5344CB8AC3E}">
        <p14:creationId xmlns:p14="http://schemas.microsoft.com/office/powerpoint/2010/main" val="5940317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00063" y="274638"/>
            <a:ext cx="8358187" cy="796925"/>
          </a:xfrm>
        </p:spPr>
        <p:txBody>
          <a:bodyPr/>
          <a:lstStyle/>
          <a:p>
            <a:pPr eaLnBrk="1" hangingPunct="1"/>
            <a:r>
              <a:rPr lang="en-US" dirty="0">
                <a:cs typeface="Arial" charset="0"/>
              </a:rPr>
              <a:t>Checking CTL*</a:t>
            </a:r>
          </a:p>
        </p:txBody>
      </p:sp>
      <p:sp>
        <p:nvSpPr>
          <p:cNvPr id="3" name="Content Placeholder 2"/>
          <p:cNvSpPr>
            <a:spLocks noGrp="1"/>
          </p:cNvSpPr>
          <p:nvPr>
            <p:ph sz="quarter" idx="1"/>
          </p:nvPr>
        </p:nvSpPr>
        <p:spPr>
          <a:xfrm>
            <a:off x="500063" y="1447800"/>
            <a:ext cx="8358187" cy="4572000"/>
          </a:xfrm>
        </p:spPr>
        <p:txBody>
          <a:bodyPr/>
          <a:lstStyle/>
          <a:p>
            <a:pPr eaLnBrk="1" hangingPunct="1">
              <a:defRPr/>
            </a:pPr>
            <a:r>
              <a:rPr lang="en-US" sz="2000" dirty="0">
                <a:sym typeface="Symbol"/>
              </a:rPr>
              <a:t>Can we label s with 𝜑? Yes, if M/s ⊨ 𝜑. In other words, if </a:t>
            </a:r>
            <a:r>
              <a:rPr lang="en-US" sz="2000" b="1" dirty="0">
                <a:sym typeface="Symbol"/>
              </a:rPr>
              <a:t>tree</a:t>
            </a:r>
            <a:r>
              <a:rPr lang="en-US" sz="2000" dirty="0">
                <a:sym typeface="Symbol"/>
              </a:rPr>
              <a:t>(s) ⊨ 𝜑.</a:t>
            </a:r>
          </a:p>
          <a:p>
            <a:pPr marL="0" indent="0" eaLnBrk="1" hangingPunct="1">
              <a:buNone/>
              <a:defRPr/>
            </a:pPr>
            <a:endParaRPr lang="en-US" sz="2000" dirty="0">
              <a:sym typeface="Symbol"/>
            </a:endParaRPr>
          </a:p>
          <a:p>
            <a:pPr eaLnBrk="1" hangingPunct="1">
              <a:defRPr/>
            </a:pPr>
            <a:r>
              <a:rPr lang="en-US" sz="2000" dirty="0">
                <a:sym typeface="Symbol"/>
              </a:rPr>
              <a:t>Case 1: 𝜑 is an atomic proposition p: </a:t>
            </a:r>
            <a:r>
              <a:rPr lang="en-US" sz="2000" b="1" dirty="0">
                <a:sym typeface="Symbol"/>
              </a:rPr>
              <a:t>tree</a:t>
            </a:r>
            <a:r>
              <a:rPr lang="en-US" sz="2000" dirty="0">
                <a:sym typeface="Symbol"/>
              </a:rPr>
              <a:t>(s) ⊨ </a:t>
            </a:r>
            <a:r>
              <a:rPr lang="en-US" sz="2000" i="1" dirty="0">
                <a:sym typeface="Symbol"/>
              </a:rPr>
              <a:t>p</a:t>
            </a:r>
            <a:r>
              <a:rPr lang="en-US" sz="2000" dirty="0">
                <a:sym typeface="Symbol"/>
              </a:rPr>
              <a:t>  </a:t>
            </a:r>
            <a:r>
              <a:rPr lang="en-US" sz="2000" dirty="0" err="1">
                <a:sym typeface="Symbol"/>
              </a:rPr>
              <a:t>iff</a:t>
            </a:r>
            <a:r>
              <a:rPr lang="en-US" sz="2000" dirty="0">
                <a:sym typeface="Symbol"/>
              </a:rPr>
              <a:t> </a:t>
            </a:r>
            <a:r>
              <a:rPr lang="en-US" sz="2000" i="1" dirty="0">
                <a:sym typeface="Symbol"/>
              </a:rPr>
              <a:t>p</a:t>
            </a:r>
            <a:r>
              <a:rPr lang="en-US" sz="2000" dirty="0">
                <a:sym typeface="Symbol"/>
              </a:rPr>
              <a:t> holds at </a:t>
            </a:r>
            <a:r>
              <a:rPr lang="en-US" sz="2000" i="1" dirty="0">
                <a:sym typeface="Symbol"/>
              </a:rPr>
              <a:t>s</a:t>
            </a:r>
            <a:r>
              <a:rPr lang="en-US" sz="2000" dirty="0">
                <a:sym typeface="Symbol"/>
              </a:rPr>
              <a:t>.</a:t>
            </a:r>
          </a:p>
          <a:p>
            <a:pPr eaLnBrk="1" hangingPunct="1">
              <a:defRPr/>
            </a:pPr>
            <a:r>
              <a:rPr lang="en-US" sz="2000" dirty="0">
                <a:sym typeface="Symbol"/>
              </a:rPr>
              <a:t>Case-2: labelling with ¬𝜑 and 𝜑∧𝜓   ... well these should be obvious. We label s with ¬𝜑 if it cannot be labelled with 𝜑. We label s with 𝜑∧𝜓 if it can be labelled with both 𝜑 and 𝜓. </a:t>
            </a:r>
          </a:p>
          <a:p>
            <a:pPr eaLnBrk="1" hangingPunct="1">
              <a:defRPr/>
            </a:pPr>
            <a:r>
              <a:rPr lang="en-US" sz="2000" dirty="0">
                <a:sym typeface="Symbol"/>
              </a:rPr>
              <a:t>Case-3: a single path quantifier followed by a formula </a:t>
            </a:r>
            <a:r>
              <a:rPr lang="en-US" sz="2000" i="1" dirty="0">
                <a:sym typeface="Symbol"/>
              </a:rPr>
              <a:t>f </a:t>
            </a:r>
            <a:r>
              <a:rPr lang="en-US" sz="2000" dirty="0">
                <a:sym typeface="Symbol"/>
              </a:rPr>
              <a:t>that does not contain any path quantifier.</a:t>
            </a:r>
          </a:p>
          <a:p>
            <a:pPr lvl="1" eaLnBrk="1" hangingPunct="1">
              <a:defRPr/>
            </a:pPr>
            <a:r>
              <a:rPr lang="en-US" sz="2000" dirty="0">
                <a:sym typeface="Symbol"/>
              </a:rPr>
              <a:t>Case-3a: </a:t>
            </a:r>
            <a:r>
              <a:rPr lang="en-US" sz="2000" b="1" dirty="0">
                <a:sym typeface="Symbol"/>
              </a:rPr>
              <a:t>tree</a:t>
            </a:r>
            <a:r>
              <a:rPr lang="en-US" sz="2000" dirty="0">
                <a:sym typeface="Symbol"/>
              </a:rPr>
              <a:t>(s) ⊨ </a:t>
            </a:r>
            <a:r>
              <a:rPr lang="en-US" sz="2000" b="1" dirty="0">
                <a:sym typeface="Symbol"/>
              </a:rPr>
              <a:t>A </a:t>
            </a:r>
            <a:r>
              <a:rPr lang="en-US" sz="2000" i="1" dirty="0">
                <a:sym typeface="Symbol"/>
              </a:rPr>
              <a:t>f</a:t>
            </a:r>
            <a:br>
              <a:rPr lang="en-US" sz="2000" i="1" dirty="0">
                <a:sym typeface="Symbol"/>
              </a:rPr>
            </a:br>
            <a:r>
              <a:rPr lang="en-US" sz="2000" i="1" dirty="0">
                <a:sym typeface="Symbol"/>
              </a:rPr>
              <a:t>e.g. </a:t>
            </a:r>
            <a:r>
              <a:rPr lang="en-US" sz="2000" b="1" dirty="0">
                <a:sym typeface="Symbol"/>
              </a:rPr>
              <a:t>tree</a:t>
            </a:r>
            <a:r>
              <a:rPr lang="en-US" sz="2000" dirty="0">
                <a:sym typeface="Symbol"/>
              </a:rPr>
              <a:t>(s) ⊨ </a:t>
            </a:r>
            <a:r>
              <a:rPr lang="en-US" sz="2000" b="1" dirty="0" err="1">
                <a:sym typeface="Symbol"/>
              </a:rPr>
              <a:t>AGF</a:t>
            </a:r>
            <a:r>
              <a:rPr lang="en-US" sz="2000" i="1" dirty="0" err="1">
                <a:sym typeface="Symbol"/>
              </a:rPr>
              <a:t>q</a:t>
            </a:r>
            <a:r>
              <a:rPr lang="en-US" sz="2000" dirty="0">
                <a:sym typeface="Symbol"/>
              </a:rPr>
              <a:t> </a:t>
            </a:r>
            <a:r>
              <a:rPr lang="en-US" sz="2000" dirty="0">
                <a:sym typeface="Wingdings"/>
              </a:rPr>
              <a:t> by </a:t>
            </a:r>
            <a:r>
              <a:rPr lang="en-US" sz="2000" dirty="0">
                <a:sym typeface="Symbol"/>
              </a:rPr>
              <a:t>checking M/s ⊨ ☐◇q in LTL.</a:t>
            </a:r>
          </a:p>
          <a:p>
            <a:pPr marL="319088" lvl="1" indent="0" eaLnBrk="1" hangingPunct="1">
              <a:buNone/>
              <a:defRPr/>
            </a:pPr>
            <a:endParaRPr lang="en-US" sz="2000" dirty="0">
              <a:sym typeface="Symbol"/>
            </a:endParaRPr>
          </a:p>
          <a:p>
            <a:pPr lvl="1" eaLnBrk="1" hangingPunct="1">
              <a:defRPr/>
            </a:pPr>
            <a:r>
              <a:rPr lang="en-US" sz="2000" dirty="0">
                <a:sym typeface="Symbol"/>
              </a:rPr>
              <a:t>Case-3b: </a:t>
            </a:r>
            <a:r>
              <a:rPr lang="en-US" sz="2000" b="1" dirty="0">
                <a:sym typeface="Symbol"/>
              </a:rPr>
              <a:t>tree</a:t>
            </a:r>
            <a:r>
              <a:rPr lang="en-US" sz="2000" dirty="0">
                <a:sym typeface="Symbol"/>
              </a:rPr>
              <a:t>(s) ⊨ </a:t>
            </a:r>
            <a:r>
              <a:rPr lang="en-US" sz="2000" b="1" dirty="0">
                <a:sym typeface="Symbol"/>
              </a:rPr>
              <a:t>E </a:t>
            </a:r>
            <a:r>
              <a:rPr lang="en-US" sz="2000" i="1" dirty="0">
                <a:sym typeface="Symbol"/>
              </a:rPr>
              <a:t>f</a:t>
            </a:r>
            <a:br>
              <a:rPr lang="en-US" sz="2000" dirty="0">
                <a:sym typeface="Symbol"/>
              </a:rPr>
            </a:br>
            <a:r>
              <a:rPr lang="en-US" sz="2000" dirty="0">
                <a:sym typeface="Symbol"/>
              </a:rPr>
              <a:t>Well, </a:t>
            </a:r>
            <a:r>
              <a:rPr lang="en-US" sz="2000" b="1" dirty="0">
                <a:sym typeface="Symbol"/>
              </a:rPr>
              <a:t>E </a:t>
            </a:r>
            <a:r>
              <a:rPr lang="en-US" sz="2000" i="1" dirty="0">
                <a:sym typeface="Symbol"/>
              </a:rPr>
              <a:t>f = </a:t>
            </a:r>
            <a:r>
              <a:rPr lang="en-US" sz="2000" dirty="0">
                <a:sym typeface="Symbol"/>
              </a:rPr>
              <a:t></a:t>
            </a:r>
            <a:r>
              <a:rPr lang="en-US" sz="2000" b="1" dirty="0">
                <a:sym typeface="Symbol"/>
              </a:rPr>
              <a:t>A </a:t>
            </a:r>
            <a:r>
              <a:rPr lang="en-US" sz="2000" dirty="0">
                <a:sym typeface="Symbol"/>
              </a:rPr>
              <a:t></a:t>
            </a:r>
            <a:r>
              <a:rPr lang="en-US" sz="2000" i="1" dirty="0">
                <a:sym typeface="Symbol"/>
              </a:rPr>
              <a:t>f   </a:t>
            </a:r>
            <a:r>
              <a:rPr lang="en-US" sz="2000" dirty="0">
                <a:sym typeface="Symbol"/>
              </a:rPr>
              <a:t>... see case-2.</a:t>
            </a:r>
            <a:br>
              <a:rPr lang="en-US" sz="2000" dirty="0">
                <a:sym typeface="Symbol"/>
              </a:rPr>
            </a:br>
            <a:endParaRPr lang="en-US" sz="2000" dirty="0">
              <a:sym typeface="Symbol"/>
            </a:endParaRPr>
          </a:p>
          <a:p>
            <a:pPr marL="1211263" lvl="3" indent="-342900" eaLnBrk="1" hangingPunct="1">
              <a:buFont typeface="+mj-lt"/>
              <a:buAutoNum type="arabicPeriod"/>
              <a:defRPr/>
            </a:pPr>
            <a:endParaRPr lang="en-US" dirty="0">
              <a:sym typeface="Symbol"/>
            </a:endParaRPr>
          </a:p>
          <a:p>
            <a:pPr lvl="1" eaLnBrk="1" hangingPunct="1">
              <a:defRPr/>
            </a:pPr>
            <a:endParaRPr lang="en-US" sz="2000" dirty="0">
              <a:sym typeface="Symbol"/>
            </a:endParaRPr>
          </a:p>
          <a:p>
            <a:pPr lvl="1" eaLnBrk="1" hangingPunct="1">
              <a:defRPr/>
            </a:pPr>
            <a:endParaRPr lang="en-US" sz="2000" dirty="0">
              <a:sym typeface="Symbol"/>
            </a:endParaRPr>
          </a:p>
          <a:p>
            <a:pPr lvl="1" eaLnBrk="1" hangingPunct="1">
              <a:defRPr/>
            </a:pPr>
            <a:endParaRPr lang="en-US" sz="2000" dirty="0">
              <a:sym typeface="Symbol"/>
            </a:endParaRPr>
          </a:p>
          <a:p>
            <a:pPr eaLnBrk="1" hangingPunct="1">
              <a:defRPr/>
            </a:pPr>
            <a:endParaRPr lang="en-US" sz="2000" dirty="0">
              <a:sym typeface="Symbol"/>
            </a:endParaRPr>
          </a:p>
        </p:txBody>
      </p:sp>
      <p:sp>
        <p:nvSpPr>
          <p:cNvPr id="8" name="Tijdelijke aanduiding voor dianummer 7"/>
          <p:cNvSpPr>
            <a:spLocks noGrp="1"/>
          </p:cNvSpPr>
          <p:nvPr>
            <p:ph type="sldNum" sz="quarter" idx="12"/>
          </p:nvPr>
        </p:nvSpPr>
        <p:spPr/>
        <p:txBody>
          <a:bodyPr/>
          <a:lstStyle/>
          <a:p>
            <a:pPr>
              <a:defRPr/>
            </a:pPr>
            <a:fld id="{9FDBA913-E28F-4648-9B0B-0FAE601F3A2A}" type="slidenum">
              <a:rPr lang="en-US"/>
              <a:pPr>
                <a:defRPr/>
              </a:pPr>
              <a:t>24</a:t>
            </a:fld>
            <a:endParaRPr lang="en-US"/>
          </a:p>
        </p:txBody>
      </p:sp>
    </p:spTree>
    <p:extLst>
      <p:ext uri="{BB962C8B-B14F-4D97-AF65-F5344CB8AC3E}">
        <p14:creationId xmlns:p14="http://schemas.microsoft.com/office/powerpoint/2010/main" val="1301729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500063" y="274638"/>
            <a:ext cx="8358187" cy="796925"/>
          </a:xfrm>
        </p:spPr>
        <p:txBody>
          <a:bodyPr/>
          <a:lstStyle/>
          <a:p>
            <a:pPr eaLnBrk="1" hangingPunct="1"/>
            <a:r>
              <a:rPr lang="en-US" dirty="0">
                <a:cs typeface="Arial" charset="0"/>
              </a:rPr>
              <a:t>Checking CTL*</a:t>
            </a:r>
          </a:p>
        </p:txBody>
      </p:sp>
      <p:sp>
        <p:nvSpPr>
          <p:cNvPr id="3" name="Content Placeholder 2"/>
          <p:cNvSpPr>
            <a:spLocks noGrp="1"/>
          </p:cNvSpPr>
          <p:nvPr>
            <p:ph sz="quarter" idx="1"/>
          </p:nvPr>
        </p:nvSpPr>
        <p:spPr>
          <a:xfrm>
            <a:off x="500063" y="1447800"/>
            <a:ext cx="8358187" cy="4572000"/>
          </a:xfrm>
        </p:spPr>
        <p:txBody>
          <a:bodyPr/>
          <a:lstStyle/>
          <a:p>
            <a:pPr eaLnBrk="1" hangingPunct="1">
              <a:defRPr/>
            </a:pPr>
            <a:r>
              <a:rPr lang="en-US" sz="2000" dirty="0">
                <a:sym typeface="Symbol"/>
              </a:rPr>
              <a:t>Case-4: a formula 𝜑  that contains a </a:t>
            </a:r>
            <a:r>
              <a:rPr lang="en-US" sz="2000" dirty="0" err="1">
                <a:sym typeface="Symbol"/>
              </a:rPr>
              <a:t>subformula</a:t>
            </a:r>
            <a:r>
              <a:rPr lang="en-US" sz="2000" dirty="0">
                <a:sym typeface="Symbol"/>
              </a:rPr>
              <a:t> </a:t>
            </a:r>
            <a:r>
              <a:rPr lang="en-US" sz="2000" i="1" dirty="0">
                <a:sym typeface="Symbol"/>
              </a:rPr>
              <a:t>f  </a:t>
            </a:r>
            <a:r>
              <a:rPr lang="en-US" sz="2000" dirty="0">
                <a:sym typeface="Symbol"/>
              </a:rPr>
              <a:t>that starts with a path quantifier.</a:t>
            </a:r>
            <a:br>
              <a:rPr lang="en-US" sz="2000" dirty="0">
                <a:sym typeface="Symbol"/>
              </a:rPr>
            </a:br>
            <a:br>
              <a:rPr lang="en-US" sz="2000" dirty="0">
                <a:sym typeface="Symbol"/>
              </a:rPr>
            </a:br>
            <a:r>
              <a:rPr lang="en-US" sz="2000" dirty="0">
                <a:sym typeface="Symbol"/>
              </a:rPr>
              <a:t>e.g. tree(s) ⊨ </a:t>
            </a:r>
            <a:r>
              <a:rPr lang="en-US" sz="2000" b="1" dirty="0">
                <a:sym typeface="Symbol"/>
              </a:rPr>
              <a:t>AGF</a:t>
            </a:r>
            <a:r>
              <a:rPr lang="en-US" sz="2000" dirty="0">
                <a:sym typeface="Symbol"/>
              </a:rPr>
              <a:t>(</a:t>
            </a:r>
            <a:r>
              <a:rPr lang="en-US" sz="2000" b="1" dirty="0" err="1">
                <a:solidFill>
                  <a:srgbClr val="FF0000"/>
                </a:solidFill>
                <a:sym typeface="Symbol"/>
              </a:rPr>
              <a:t>EF</a:t>
            </a:r>
            <a:r>
              <a:rPr lang="en-US" sz="2000" dirty="0" err="1">
                <a:solidFill>
                  <a:srgbClr val="FF0000"/>
                </a:solidFill>
                <a:sym typeface="Symbol"/>
              </a:rPr>
              <a:t>q</a:t>
            </a:r>
            <a:r>
              <a:rPr lang="en-US" sz="2000" dirty="0">
                <a:sym typeface="Symbol"/>
              </a:rPr>
              <a:t>)</a:t>
            </a:r>
          </a:p>
          <a:p>
            <a:pPr marL="936625" lvl="2" indent="-342900" eaLnBrk="1" hangingPunct="1">
              <a:buFont typeface="+mj-lt"/>
              <a:buAutoNum type="arabicPeriod"/>
              <a:defRPr/>
            </a:pPr>
            <a:r>
              <a:rPr lang="en-US" dirty="0">
                <a:sym typeface="Symbol"/>
              </a:rPr>
              <a:t>First </a:t>
            </a:r>
            <a:r>
              <a:rPr lang="en-US" dirty="0" err="1">
                <a:sym typeface="Symbol"/>
              </a:rPr>
              <a:t>recurcively</a:t>
            </a:r>
            <a:r>
              <a:rPr lang="en-US" dirty="0">
                <a:sym typeface="Symbol"/>
              </a:rPr>
              <a:t> label the states of M with </a:t>
            </a:r>
            <a:r>
              <a:rPr lang="en-US" b="1" dirty="0" err="1">
                <a:solidFill>
                  <a:srgbClr val="FF0000"/>
                </a:solidFill>
                <a:sym typeface="Symbol"/>
              </a:rPr>
              <a:t>EF</a:t>
            </a:r>
            <a:r>
              <a:rPr lang="en-US" dirty="0" err="1">
                <a:solidFill>
                  <a:srgbClr val="FF0000"/>
                </a:solidFill>
                <a:sym typeface="Symbol"/>
              </a:rPr>
              <a:t>q</a:t>
            </a:r>
            <a:r>
              <a:rPr lang="en-US" dirty="0">
                <a:sym typeface="Symbol"/>
              </a:rPr>
              <a:t>. </a:t>
            </a:r>
          </a:p>
          <a:p>
            <a:pPr marL="936625" lvl="2" indent="-342900" eaLnBrk="1" hangingPunct="1">
              <a:buFont typeface="+mj-lt"/>
              <a:buAutoNum type="arabicPeriod"/>
              <a:defRPr/>
            </a:pPr>
            <a:r>
              <a:rPr lang="en-US" dirty="0">
                <a:sym typeface="Symbol"/>
              </a:rPr>
              <a:t>Pretend </a:t>
            </a:r>
            <a:r>
              <a:rPr lang="en-US" b="1" dirty="0" err="1">
                <a:sym typeface="Symbol"/>
              </a:rPr>
              <a:t>EF</a:t>
            </a:r>
            <a:r>
              <a:rPr lang="en-US" dirty="0" err="1">
                <a:sym typeface="Symbol"/>
              </a:rPr>
              <a:t>q</a:t>
            </a:r>
            <a:r>
              <a:rPr lang="en-US" dirty="0">
                <a:sym typeface="Symbol"/>
              </a:rPr>
              <a:t> is a fresh state-predicate r; replace the labelling with </a:t>
            </a:r>
            <a:r>
              <a:rPr lang="en-US" dirty="0" err="1">
                <a:sym typeface="Symbol"/>
              </a:rPr>
              <a:t>EFq</a:t>
            </a:r>
            <a:r>
              <a:rPr lang="en-US" dirty="0">
                <a:sym typeface="Symbol"/>
              </a:rPr>
              <a:t> with r.</a:t>
            </a:r>
          </a:p>
          <a:p>
            <a:pPr marL="936625" lvl="2" indent="-342900" eaLnBrk="1" hangingPunct="1">
              <a:buFont typeface="+mj-lt"/>
              <a:buAutoNum type="arabicPeriod"/>
              <a:defRPr/>
            </a:pPr>
            <a:r>
              <a:rPr lang="en-US" dirty="0">
                <a:sym typeface="Symbol"/>
              </a:rPr>
              <a:t>Now check t ⊨ </a:t>
            </a:r>
            <a:r>
              <a:rPr lang="en-US" b="1" dirty="0">
                <a:sym typeface="Symbol"/>
              </a:rPr>
              <a:t>AGF</a:t>
            </a:r>
            <a:r>
              <a:rPr lang="en-US" dirty="0">
                <a:sym typeface="Symbol"/>
              </a:rPr>
              <a:t> </a:t>
            </a:r>
            <a:r>
              <a:rPr lang="en-US" i="1" dirty="0">
                <a:sym typeface="Symbol"/>
              </a:rPr>
              <a:t>r</a:t>
            </a:r>
            <a:r>
              <a:rPr lang="en-US" dirty="0">
                <a:sym typeface="Symbol"/>
              </a:rPr>
              <a:t>.</a:t>
            </a:r>
          </a:p>
          <a:p>
            <a:pPr marL="936625" lvl="2" indent="-342900" eaLnBrk="1" hangingPunct="1">
              <a:buFont typeface="+mj-lt"/>
              <a:buAutoNum type="arabicPeriod"/>
              <a:defRPr/>
            </a:pPr>
            <a:endParaRPr lang="en-US" dirty="0">
              <a:sym typeface="Symbol"/>
            </a:endParaRPr>
          </a:p>
          <a:p>
            <a:pPr marL="501650" indent="-457200" eaLnBrk="1" hangingPunct="1">
              <a:defRPr/>
            </a:pPr>
            <a:endParaRPr lang="en-US" sz="2000" dirty="0">
              <a:sym typeface="Symbol"/>
            </a:endParaRPr>
          </a:p>
          <a:p>
            <a:pPr marL="936625" lvl="2" indent="-342900" eaLnBrk="1" hangingPunct="1">
              <a:buFont typeface="+mj-lt"/>
              <a:buAutoNum type="arabicPeriod"/>
              <a:defRPr/>
            </a:pPr>
            <a:endParaRPr lang="en-US" dirty="0">
              <a:sym typeface="Symbol"/>
            </a:endParaRPr>
          </a:p>
          <a:p>
            <a:pPr marL="936625" lvl="2" indent="-342900" eaLnBrk="1" hangingPunct="1">
              <a:buFont typeface="+mj-lt"/>
              <a:buAutoNum type="arabicPeriod"/>
              <a:defRPr/>
            </a:pPr>
            <a:endParaRPr lang="en-US" dirty="0">
              <a:sym typeface="Symbol"/>
            </a:endParaRPr>
          </a:p>
          <a:p>
            <a:pPr lvl="1" eaLnBrk="1" hangingPunct="1">
              <a:defRPr/>
            </a:pPr>
            <a:endParaRPr lang="en-US" sz="2000" dirty="0">
              <a:sym typeface="Symbol"/>
            </a:endParaRPr>
          </a:p>
          <a:p>
            <a:pPr lvl="1" eaLnBrk="1" hangingPunct="1">
              <a:defRPr/>
            </a:pPr>
            <a:endParaRPr lang="en-US" sz="2000" dirty="0">
              <a:sym typeface="Symbol"/>
            </a:endParaRPr>
          </a:p>
          <a:p>
            <a:pPr lvl="1" eaLnBrk="1" hangingPunct="1">
              <a:defRPr/>
            </a:pPr>
            <a:endParaRPr lang="en-US" sz="2000" dirty="0">
              <a:sym typeface="Symbol"/>
            </a:endParaRPr>
          </a:p>
          <a:p>
            <a:pPr eaLnBrk="1" hangingPunct="1">
              <a:defRPr/>
            </a:pPr>
            <a:endParaRPr lang="en-US" sz="2000" dirty="0">
              <a:sym typeface="Symbol"/>
            </a:endParaRPr>
          </a:p>
          <a:p>
            <a:pPr eaLnBrk="1" hangingPunct="1">
              <a:defRPr/>
            </a:pPr>
            <a:endParaRPr lang="en-US" sz="2000" dirty="0">
              <a:sym typeface="Symbol"/>
            </a:endParaRPr>
          </a:p>
        </p:txBody>
      </p:sp>
      <p:sp>
        <p:nvSpPr>
          <p:cNvPr id="8" name="Tijdelijke aanduiding voor dianummer 7"/>
          <p:cNvSpPr>
            <a:spLocks noGrp="1"/>
          </p:cNvSpPr>
          <p:nvPr>
            <p:ph type="sldNum" sz="quarter" idx="12"/>
          </p:nvPr>
        </p:nvSpPr>
        <p:spPr/>
        <p:txBody>
          <a:bodyPr/>
          <a:lstStyle/>
          <a:p>
            <a:pPr>
              <a:defRPr/>
            </a:pPr>
            <a:fld id="{9FDBA913-E28F-4648-9B0B-0FAE601F3A2A}" type="slidenum">
              <a:rPr lang="en-US"/>
              <a:pPr>
                <a:defRPr/>
              </a:pPr>
              <a:t>25</a:t>
            </a:fld>
            <a:endParaRPr lang="en-US"/>
          </a:p>
        </p:txBody>
      </p:sp>
    </p:spTree>
    <p:extLst>
      <p:ext uri="{BB962C8B-B14F-4D97-AF65-F5344CB8AC3E}">
        <p14:creationId xmlns:p14="http://schemas.microsoft.com/office/powerpoint/2010/main" val="874294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3"/>
          <p:cNvSpPr>
            <a:spLocks noGrp="1"/>
          </p:cNvSpPr>
          <p:nvPr>
            <p:ph type="title"/>
          </p:nvPr>
        </p:nvSpPr>
        <p:spPr>
          <a:xfrm>
            <a:off x="500063" y="274638"/>
            <a:ext cx="8358187" cy="796925"/>
          </a:xfrm>
        </p:spPr>
        <p:txBody>
          <a:bodyPr/>
          <a:lstStyle/>
          <a:p>
            <a:pPr eaLnBrk="1" hangingPunct="1"/>
            <a:r>
              <a:rPr lang="en-US">
                <a:cs typeface="Arial" charset="0"/>
              </a:rPr>
              <a:t>Symbolic representation</a:t>
            </a:r>
          </a:p>
        </p:txBody>
      </p:sp>
      <p:sp>
        <p:nvSpPr>
          <p:cNvPr id="33795" name="Content Placeholder 4"/>
          <p:cNvSpPr>
            <a:spLocks noGrp="1"/>
          </p:cNvSpPr>
          <p:nvPr>
            <p:ph sz="quarter" idx="1"/>
          </p:nvPr>
        </p:nvSpPr>
        <p:spPr>
          <a:xfrm>
            <a:off x="344488" y="1362075"/>
            <a:ext cx="8621712" cy="5168900"/>
          </a:xfrm>
        </p:spPr>
        <p:txBody>
          <a:bodyPr/>
          <a:lstStyle/>
          <a:p>
            <a:pPr eaLnBrk="1" hangingPunct="1"/>
            <a:r>
              <a:rPr lang="en-US" dirty="0">
                <a:cs typeface="Arial" charset="0"/>
              </a:rPr>
              <a:t>You need the full state space to do the labeling!</a:t>
            </a:r>
          </a:p>
          <a:p>
            <a:pPr eaLnBrk="1" hangingPunct="1"/>
            <a:endParaRPr lang="en-US" dirty="0">
              <a:cs typeface="Arial" charset="0"/>
            </a:endParaRPr>
          </a:p>
          <a:p>
            <a:pPr eaLnBrk="1" hangingPunct="1"/>
            <a:r>
              <a:rPr lang="en-US" dirty="0">
                <a:cs typeface="Arial" charset="0"/>
              </a:rPr>
              <a:t>Idea:</a:t>
            </a:r>
          </a:p>
          <a:p>
            <a:pPr eaLnBrk="1" hangingPunct="1"/>
            <a:endParaRPr lang="en-US" dirty="0">
              <a:cs typeface="Arial" charset="0"/>
            </a:endParaRPr>
          </a:p>
          <a:p>
            <a:pPr lvl="1" eaLnBrk="1" hangingPunct="1"/>
            <a:r>
              <a:rPr lang="en-US" dirty="0">
                <a:cs typeface="Arial" charset="0"/>
              </a:rPr>
              <a:t>Use formulas to encode sets of states (e.g. to express the set of states labeled by something)</a:t>
            </a:r>
          </a:p>
          <a:p>
            <a:pPr lvl="1" eaLnBrk="1" hangingPunct="1"/>
            <a:endParaRPr lang="en-US" dirty="0">
              <a:cs typeface="Arial" charset="0"/>
            </a:endParaRPr>
          </a:p>
          <a:p>
            <a:pPr lvl="1" eaLnBrk="1" hangingPunct="1"/>
            <a:r>
              <a:rPr lang="en-US" dirty="0">
                <a:cs typeface="Arial" charset="0"/>
              </a:rPr>
              <a:t>A small formula can express a large set of states </a:t>
            </a:r>
            <a:r>
              <a:rPr lang="en-US" dirty="0">
                <a:cs typeface="Arial" charset="0"/>
                <a:sym typeface="Wingdings" pitchFamily="2" charset="2"/>
              </a:rPr>
              <a:t> suggest a potential of space reduction.</a:t>
            </a:r>
            <a:endParaRPr lang="en-US" dirty="0">
              <a:cs typeface="Arial" charset="0"/>
            </a:endParaRPr>
          </a:p>
        </p:txBody>
      </p:sp>
      <p:sp>
        <p:nvSpPr>
          <p:cNvPr id="5" name="Tijdelijke aanduiding voor dianummer 4"/>
          <p:cNvSpPr>
            <a:spLocks noGrp="1"/>
          </p:cNvSpPr>
          <p:nvPr>
            <p:ph type="sldNum" sz="quarter" idx="12"/>
          </p:nvPr>
        </p:nvSpPr>
        <p:spPr/>
        <p:txBody>
          <a:bodyPr/>
          <a:lstStyle/>
          <a:p>
            <a:pPr>
              <a:defRPr/>
            </a:pPr>
            <a:fld id="{33486D36-5129-4726-ACDC-E616EE4FCC85}"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4"/>
          <p:cNvSpPr>
            <a:spLocks noGrp="1"/>
          </p:cNvSpPr>
          <p:nvPr>
            <p:ph type="title"/>
          </p:nvPr>
        </p:nvSpPr>
        <p:spPr>
          <a:xfrm>
            <a:off x="347663" y="274638"/>
            <a:ext cx="8339137" cy="574675"/>
          </a:xfrm>
        </p:spPr>
        <p:txBody>
          <a:bodyPr/>
          <a:lstStyle/>
          <a:p>
            <a:pPr eaLnBrk="1" hangingPunct="1"/>
            <a:r>
              <a:rPr lang="en-US">
                <a:cs typeface="Arial" charset="0"/>
              </a:rPr>
              <a:t>Example</a:t>
            </a:r>
          </a:p>
        </p:txBody>
      </p:sp>
      <p:grpSp>
        <p:nvGrpSpPr>
          <p:cNvPr id="34819" name="Group 25"/>
          <p:cNvGrpSpPr>
            <a:grpSpLocks/>
          </p:cNvGrpSpPr>
          <p:nvPr/>
        </p:nvGrpSpPr>
        <p:grpSpPr bwMode="auto">
          <a:xfrm>
            <a:off x="784225" y="1306513"/>
            <a:ext cx="2601913" cy="2457450"/>
            <a:chOff x="783771" y="1306285"/>
            <a:chExt cx="2601685" cy="2457510"/>
          </a:xfrm>
        </p:grpSpPr>
        <p:sp>
          <p:nvSpPr>
            <p:cNvPr id="7" name="Oval 8"/>
            <p:cNvSpPr>
              <a:spLocks noChangeArrowheads="1"/>
            </p:cNvSpPr>
            <p:nvPr/>
          </p:nvSpPr>
          <p:spPr bwMode="auto">
            <a:xfrm>
              <a:off x="969493" y="1717457"/>
              <a:ext cx="473034" cy="465149"/>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0</a:t>
              </a:r>
            </a:p>
          </p:txBody>
        </p:sp>
        <p:sp>
          <p:nvSpPr>
            <p:cNvPr id="8" name="Oval 9"/>
            <p:cNvSpPr>
              <a:spLocks noChangeArrowheads="1"/>
            </p:cNvSpPr>
            <p:nvPr/>
          </p:nvSpPr>
          <p:spPr bwMode="auto">
            <a:xfrm>
              <a:off x="969493" y="2939862"/>
              <a:ext cx="473034" cy="463561"/>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2</a:t>
              </a:r>
            </a:p>
          </p:txBody>
        </p:sp>
        <p:sp>
          <p:nvSpPr>
            <p:cNvPr id="9" name="Oval 10"/>
            <p:cNvSpPr>
              <a:spLocks noChangeArrowheads="1"/>
            </p:cNvSpPr>
            <p:nvPr/>
          </p:nvSpPr>
          <p:spPr bwMode="auto">
            <a:xfrm>
              <a:off x="2571139" y="1717457"/>
              <a:ext cx="474621" cy="465149"/>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1</a:t>
              </a:r>
            </a:p>
          </p:txBody>
        </p:sp>
        <p:sp>
          <p:nvSpPr>
            <p:cNvPr id="10" name="Oval 11"/>
            <p:cNvSpPr>
              <a:spLocks noChangeArrowheads="1"/>
            </p:cNvSpPr>
            <p:nvPr/>
          </p:nvSpPr>
          <p:spPr bwMode="auto">
            <a:xfrm>
              <a:off x="2571139" y="2939862"/>
              <a:ext cx="474621" cy="463561"/>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3</a:t>
              </a:r>
            </a:p>
          </p:txBody>
        </p:sp>
        <p:sp>
          <p:nvSpPr>
            <p:cNvPr id="34829" name="Line 14"/>
            <p:cNvSpPr>
              <a:spLocks noChangeShapeType="1"/>
            </p:cNvSpPr>
            <p:nvPr/>
          </p:nvSpPr>
          <p:spPr bwMode="auto">
            <a:xfrm>
              <a:off x="1426974" y="1947029"/>
              <a:ext cx="1144577" cy="0"/>
            </a:xfrm>
            <a:prstGeom prst="line">
              <a:avLst/>
            </a:prstGeom>
            <a:noFill/>
            <a:ln w="28575">
              <a:solidFill>
                <a:schemeClr val="tx1"/>
              </a:solidFill>
              <a:round/>
              <a:headEnd/>
              <a:tailEnd type="triangle" w="sm" len="sm"/>
            </a:ln>
          </p:spPr>
          <p:txBody>
            <a:bodyPr wrap="none" lIns="45720" rIns="45720" anchor="ctr">
              <a:spAutoFit/>
            </a:bodyPr>
            <a:lstStyle/>
            <a:p>
              <a:endParaRPr lang="en-US"/>
            </a:p>
          </p:txBody>
        </p:sp>
        <p:sp>
          <p:nvSpPr>
            <p:cNvPr id="34830" name="Line 15"/>
            <p:cNvSpPr>
              <a:spLocks noChangeShapeType="1"/>
            </p:cNvSpPr>
            <p:nvPr/>
          </p:nvSpPr>
          <p:spPr bwMode="auto">
            <a:xfrm flipH="1">
              <a:off x="1426974" y="3168574"/>
              <a:ext cx="1144577" cy="0"/>
            </a:xfrm>
            <a:prstGeom prst="line">
              <a:avLst/>
            </a:prstGeom>
            <a:noFill/>
            <a:ln w="28575">
              <a:solidFill>
                <a:schemeClr val="tx1"/>
              </a:solidFill>
              <a:round/>
              <a:headEnd/>
              <a:tailEnd type="triangle" w="sm" len="sm"/>
            </a:ln>
          </p:spPr>
          <p:txBody>
            <a:bodyPr wrap="none" lIns="45720" rIns="45720" anchor="ctr">
              <a:spAutoFit/>
            </a:bodyPr>
            <a:lstStyle/>
            <a:p>
              <a:endParaRPr lang="en-US"/>
            </a:p>
          </p:txBody>
        </p:sp>
        <p:sp>
          <p:nvSpPr>
            <p:cNvPr id="34831" name="Freeform 16"/>
            <p:cNvSpPr>
              <a:spLocks/>
            </p:cNvSpPr>
            <p:nvPr/>
          </p:nvSpPr>
          <p:spPr bwMode="auto">
            <a:xfrm>
              <a:off x="1322054" y="2023376"/>
              <a:ext cx="1249496" cy="954332"/>
            </a:xfrm>
            <a:custGeom>
              <a:avLst/>
              <a:gdLst>
                <a:gd name="T0" fmla="*/ 0 w 786"/>
                <a:gd name="T1" fmla="*/ 2147483647 h 600"/>
                <a:gd name="T2" fmla="*/ 2147483647 w 786"/>
                <a:gd name="T3" fmla="*/ 2147483647 h 600"/>
                <a:gd name="T4" fmla="*/ 2147483647 w 786"/>
                <a:gd name="T5" fmla="*/ 2147483647 h 600"/>
                <a:gd name="T6" fmla="*/ 2147483647 w 786"/>
                <a:gd name="T7" fmla="*/ 0 h 600"/>
                <a:gd name="T8" fmla="*/ 0 60000 65536"/>
                <a:gd name="T9" fmla="*/ 0 60000 65536"/>
                <a:gd name="T10" fmla="*/ 0 60000 65536"/>
                <a:gd name="T11" fmla="*/ 0 60000 65536"/>
                <a:gd name="T12" fmla="*/ 0 w 786"/>
                <a:gd name="T13" fmla="*/ 0 h 600"/>
                <a:gd name="T14" fmla="*/ 786 w 786"/>
                <a:gd name="T15" fmla="*/ 600 h 600"/>
              </a:gdLst>
              <a:ahLst/>
              <a:cxnLst>
                <a:cxn ang="T8">
                  <a:pos x="T0" y="T1"/>
                </a:cxn>
                <a:cxn ang="T9">
                  <a:pos x="T2" y="T3"/>
                </a:cxn>
                <a:cxn ang="T10">
                  <a:pos x="T4" y="T5"/>
                </a:cxn>
                <a:cxn ang="T11">
                  <a:pos x="T6" y="T7"/>
                </a:cxn>
              </a:cxnLst>
              <a:rect l="T12" t="T13" r="T14" b="T15"/>
              <a:pathLst>
                <a:path w="786" h="600">
                  <a:moveTo>
                    <a:pt x="0" y="600"/>
                  </a:moveTo>
                  <a:cubicBezTo>
                    <a:pt x="28" y="558"/>
                    <a:pt x="87" y="435"/>
                    <a:pt x="165" y="351"/>
                  </a:cubicBezTo>
                  <a:cubicBezTo>
                    <a:pt x="243" y="267"/>
                    <a:pt x="368" y="151"/>
                    <a:pt x="471" y="93"/>
                  </a:cubicBezTo>
                  <a:cubicBezTo>
                    <a:pt x="574" y="35"/>
                    <a:pt x="721" y="19"/>
                    <a:pt x="786" y="0"/>
                  </a:cubicBezTo>
                </a:path>
              </a:pathLst>
            </a:custGeom>
            <a:noFill/>
            <a:ln w="28575">
              <a:solidFill>
                <a:schemeClr val="tx1"/>
              </a:solidFill>
              <a:round/>
              <a:headEnd/>
              <a:tailEnd type="triangle" w="sm" len="sm"/>
            </a:ln>
          </p:spPr>
          <p:txBody>
            <a:bodyPr wrap="none" lIns="45720" rIns="45720" anchor="ctr">
              <a:spAutoFit/>
            </a:bodyPr>
            <a:lstStyle/>
            <a:p>
              <a:endParaRPr lang="en-US"/>
            </a:p>
          </p:txBody>
        </p:sp>
        <p:sp>
          <p:nvSpPr>
            <p:cNvPr id="34832" name="Freeform 17"/>
            <p:cNvSpPr>
              <a:spLocks/>
            </p:cNvSpPr>
            <p:nvPr/>
          </p:nvSpPr>
          <p:spPr bwMode="auto">
            <a:xfrm>
              <a:off x="1422205" y="2128352"/>
              <a:ext cx="1225651" cy="944789"/>
            </a:xfrm>
            <a:custGeom>
              <a:avLst/>
              <a:gdLst>
                <a:gd name="T0" fmla="*/ 0 w 771"/>
                <a:gd name="T1" fmla="*/ 2147483647 h 594"/>
                <a:gd name="T2" fmla="*/ 2147483647 w 771"/>
                <a:gd name="T3" fmla="*/ 2147483647 h 594"/>
                <a:gd name="T4" fmla="*/ 2147483647 w 771"/>
                <a:gd name="T5" fmla="*/ 2147483647 h 594"/>
                <a:gd name="T6" fmla="*/ 2147483647 w 771"/>
                <a:gd name="T7" fmla="*/ 0 h 594"/>
                <a:gd name="T8" fmla="*/ 0 60000 65536"/>
                <a:gd name="T9" fmla="*/ 0 60000 65536"/>
                <a:gd name="T10" fmla="*/ 0 60000 65536"/>
                <a:gd name="T11" fmla="*/ 0 60000 65536"/>
                <a:gd name="T12" fmla="*/ 0 w 771"/>
                <a:gd name="T13" fmla="*/ 0 h 594"/>
                <a:gd name="T14" fmla="*/ 771 w 771"/>
                <a:gd name="T15" fmla="*/ 594 h 594"/>
              </a:gdLst>
              <a:ahLst/>
              <a:cxnLst>
                <a:cxn ang="T8">
                  <a:pos x="T0" y="T1"/>
                </a:cxn>
                <a:cxn ang="T9">
                  <a:pos x="T2" y="T3"/>
                </a:cxn>
                <a:cxn ang="T10">
                  <a:pos x="T4" y="T5"/>
                </a:cxn>
                <a:cxn ang="T11">
                  <a:pos x="T6" y="T7"/>
                </a:cxn>
              </a:cxnLst>
              <a:rect l="T12" t="T13" r="T14" b="T15"/>
              <a:pathLst>
                <a:path w="771" h="594">
                  <a:moveTo>
                    <a:pt x="0" y="594"/>
                  </a:moveTo>
                  <a:cubicBezTo>
                    <a:pt x="44" y="577"/>
                    <a:pt x="169" y="547"/>
                    <a:pt x="267" y="489"/>
                  </a:cubicBezTo>
                  <a:cubicBezTo>
                    <a:pt x="365" y="431"/>
                    <a:pt x="501" y="330"/>
                    <a:pt x="585" y="249"/>
                  </a:cubicBezTo>
                  <a:cubicBezTo>
                    <a:pt x="669" y="168"/>
                    <a:pt x="732" y="52"/>
                    <a:pt x="771" y="0"/>
                  </a:cubicBezTo>
                </a:path>
              </a:pathLst>
            </a:custGeom>
            <a:noFill/>
            <a:ln w="28575">
              <a:solidFill>
                <a:schemeClr val="tx1"/>
              </a:solidFill>
              <a:round/>
              <a:headEnd type="triangle" w="med" len="med"/>
              <a:tailEnd type="none" w="sm" len="sm"/>
            </a:ln>
          </p:spPr>
          <p:txBody>
            <a:bodyPr wrap="none" lIns="45720" rIns="45720" anchor="ctr">
              <a:spAutoFit/>
            </a:bodyPr>
            <a:lstStyle/>
            <a:p>
              <a:endParaRPr lang="en-US"/>
            </a:p>
          </p:txBody>
        </p:sp>
        <p:sp>
          <p:nvSpPr>
            <p:cNvPr id="34833" name="Line 18"/>
            <p:cNvSpPr>
              <a:spLocks noChangeShapeType="1"/>
            </p:cNvSpPr>
            <p:nvPr/>
          </p:nvSpPr>
          <p:spPr bwMode="auto">
            <a:xfrm flipH="1" flipV="1">
              <a:off x="1198059" y="2176069"/>
              <a:ext cx="0" cy="763466"/>
            </a:xfrm>
            <a:prstGeom prst="line">
              <a:avLst/>
            </a:prstGeom>
            <a:noFill/>
            <a:ln w="28575">
              <a:solidFill>
                <a:schemeClr val="tx1"/>
              </a:solidFill>
              <a:round/>
              <a:headEnd/>
              <a:tailEnd type="triangle" w="sm" len="sm"/>
            </a:ln>
          </p:spPr>
          <p:txBody>
            <a:bodyPr lIns="45720" rIns="45720" anchor="ctr">
              <a:spAutoFit/>
            </a:bodyPr>
            <a:lstStyle/>
            <a:p>
              <a:endParaRPr lang="en-US"/>
            </a:p>
          </p:txBody>
        </p:sp>
        <p:sp>
          <p:nvSpPr>
            <p:cNvPr id="34834" name="Line 19"/>
            <p:cNvSpPr>
              <a:spLocks noChangeShapeType="1"/>
            </p:cNvSpPr>
            <p:nvPr/>
          </p:nvSpPr>
          <p:spPr bwMode="auto">
            <a:xfrm>
              <a:off x="783771" y="1382484"/>
              <a:ext cx="272458" cy="259744"/>
            </a:xfrm>
            <a:prstGeom prst="line">
              <a:avLst/>
            </a:prstGeom>
            <a:noFill/>
            <a:ln w="28575">
              <a:solidFill>
                <a:schemeClr val="tx1"/>
              </a:solidFill>
              <a:round/>
              <a:headEnd/>
              <a:tailEnd type="triangle" w="sm" len="sm"/>
            </a:ln>
          </p:spPr>
          <p:txBody>
            <a:bodyPr lIns="45720" rIns="45720" anchor="ctr">
              <a:spAutoFit/>
            </a:bodyPr>
            <a:lstStyle/>
            <a:p>
              <a:endParaRPr lang="en-US"/>
            </a:p>
          </p:txBody>
        </p:sp>
        <p:sp>
          <p:nvSpPr>
            <p:cNvPr id="34835" name="TextBox 16"/>
            <p:cNvSpPr txBox="1">
              <a:spLocks noChangeArrowheads="1"/>
            </p:cNvSpPr>
            <p:nvPr/>
          </p:nvSpPr>
          <p:spPr bwMode="auto">
            <a:xfrm>
              <a:off x="1164773" y="1328056"/>
              <a:ext cx="638316" cy="400110"/>
            </a:xfrm>
            <a:prstGeom prst="rect">
              <a:avLst/>
            </a:prstGeom>
            <a:noFill/>
            <a:ln w="9525">
              <a:noFill/>
              <a:miter lim="800000"/>
              <a:headEnd/>
              <a:tailEnd/>
            </a:ln>
          </p:spPr>
          <p:txBody>
            <a:bodyPr wrap="none">
              <a:spAutoFit/>
            </a:bodyPr>
            <a:lstStyle/>
            <a:p>
              <a:r>
                <a:rPr lang="en-US" sz="2000">
                  <a:solidFill>
                    <a:srgbClr val="C00000"/>
                  </a:solidFill>
                </a:rPr>
                <a:t>{ p }</a:t>
              </a:r>
            </a:p>
          </p:txBody>
        </p:sp>
        <p:sp>
          <p:nvSpPr>
            <p:cNvPr id="34836" name="TextBox 17"/>
            <p:cNvSpPr txBox="1">
              <a:spLocks noChangeArrowheads="1"/>
            </p:cNvSpPr>
            <p:nvPr/>
          </p:nvSpPr>
          <p:spPr bwMode="auto">
            <a:xfrm>
              <a:off x="805543" y="3363685"/>
              <a:ext cx="851515" cy="400110"/>
            </a:xfrm>
            <a:prstGeom prst="rect">
              <a:avLst/>
            </a:prstGeom>
            <a:noFill/>
            <a:ln w="9525">
              <a:noFill/>
              <a:miter lim="800000"/>
              <a:headEnd/>
              <a:tailEnd/>
            </a:ln>
          </p:spPr>
          <p:txBody>
            <a:bodyPr wrap="none">
              <a:spAutoFit/>
            </a:bodyPr>
            <a:lstStyle/>
            <a:p>
              <a:r>
                <a:rPr lang="en-US" sz="2000">
                  <a:solidFill>
                    <a:srgbClr val="C00000"/>
                  </a:solidFill>
                </a:rPr>
                <a:t>{ p,q }</a:t>
              </a:r>
            </a:p>
          </p:txBody>
        </p:sp>
        <p:sp>
          <p:nvSpPr>
            <p:cNvPr id="34837" name="TextBox 18"/>
            <p:cNvSpPr txBox="1">
              <a:spLocks noChangeArrowheads="1"/>
            </p:cNvSpPr>
            <p:nvPr/>
          </p:nvSpPr>
          <p:spPr bwMode="auto">
            <a:xfrm>
              <a:off x="2747140" y="1306285"/>
              <a:ext cx="638316" cy="400110"/>
            </a:xfrm>
            <a:prstGeom prst="rect">
              <a:avLst/>
            </a:prstGeom>
            <a:noFill/>
            <a:ln w="9525">
              <a:noFill/>
              <a:miter lim="800000"/>
              <a:headEnd/>
              <a:tailEnd/>
            </a:ln>
          </p:spPr>
          <p:txBody>
            <a:bodyPr>
              <a:spAutoFit/>
            </a:bodyPr>
            <a:lstStyle/>
            <a:p>
              <a:r>
                <a:rPr lang="en-US" sz="2000">
                  <a:solidFill>
                    <a:srgbClr val="C00000"/>
                  </a:solidFill>
                </a:rPr>
                <a:t>{ p }</a:t>
              </a:r>
            </a:p>
          </p:txBody>
        </p:sp>
        <p:sp>
          <p:nvSpPr>
            <p:cNvPr id="34838" name="TextBox 19"/>
            <p:cNvSpPr txBox="1">
              <a:spLocks noChangeArrowheads="1"/>
            </p:cNvSpPr>
            <p:nvPr/>
          </p:nvSpPr>
          <p:spPr bwMode="auto">
            <a:xfrm>
              <a:off x="2670939" y="3363684"/>
              <a:ext cx="638316" cy="400110"/>
            </a:xfrm>
            <a:prstGeom prst="rect">
              <a:avLst/>
            </a:prstGeom>
            <a:noFill/>
            <a:ln w="9525">
              <a:noFill/>
              <a:miter lim="800000"/>
              <a:headEnd/>
              <a:tailEnd/>
            </a:ln>
          </p:spPr>
          <p:txBody>
            <a:bodyPr>
              <a:spAutoFit/>
            </a:bodyPr>
            <a:lstStyle/>
            <a:p>
              <a:r>
                <a:rPr lang="en-US" sz="2000">
                  <a:solidFill>
                    <a:srgbClr val="C00000"/>
                  </a:solidFill>
                  <a:sym typeface="Symbol" pitchFamily="18" charset="2"/>
                </a:rPr>
                <a:t></a:t>
              </a:r>
              <a:endParaRPr lang="en-US" sz="2000">
                <a:solidFill>
                  <a:srgbClr val="C00000"/>
                </a:solidFill>
              </a:endParaRPr>
            </a:p>
          </p:txBody>
        </p:sp>
        <p:cxnSp>
          <p:nvCxnSpPr>
            <p:cNvPr id="21" name="Curved Connector 35"/>
            <p:cNvCxnSpPr>
              <a:stCxn id="7" idx="1"/>
              <a:endCxn id="7" idx="3"/>
            </p:cNvCxnSpPr>
            <p:nvPr/>
          </p:nvCxnSpPr>
          <p:spPr>
            <a:xfrm rot="16200000" flipH="1">
              <a:off x="874232" y="1950826"/>
              <a:ext cx="328621" cy="1588"/>
            </a:xfrm>
            <a:prstGeom prst="curvedConnector5">
              <a:avLst>
                <a:gd name="adj1" fmla="val -36461"/>
                <a:gd name="adj2" fmla="val -31962604"/>
                <a:gd name="adj3" fmla="val 13646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urved Connector 35"/>
            <p:cNvCxnSpPr>
              <a:stCxn id="10" idx="0"/>
              <a:endCxn id="10" idx="6"/>
            </p:cNvCxnSpPr>
            <p:nvPr/>
          </p:nvCxnSpPr>
          <p:spPr>
            <a:xfrm rot="16200000" flipH="1">
              <a:off x="2810818" y="2936700"/>
              <a:ext cx="231781" cy="238104"/>
            </a:xfrm>
            <a:prstGeom prst="curvedConnector4">
              <a:avLst>
                <a:gd name="adj1" fmla="val -126568"/>
                <a:gd name="adj2" fmla="val 21949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543833" y="3940630"/>
            <a:ext cx="2863398" cy="2308324"/>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dirty="0">
                <a:cs typeface="Arial" pitchFamily="34" charset="0"/>
              </a:rPr>
              <a:t>4 states, can be encoded by 2 </a:t>
            </a:r>
            <a:r>
              <a:rPr lang="en-US" dirty="0" err="1">
                <a:cs typeface="Arial" pitchFamily="34" charset="0"/>
              </a:rPr>
              <a:t>boolean</a:t>
            </a:r>
            <a:r>
              <a:rPr lang="en-US" dirty="0">
                <a:cs typeface="Arial" pitchFamily="34" charset="0"/>
              </a:rPr>
              <a:t> variables x and y.</a:t>
            </a:r>
          </a:p>
          <a:p>
            <a:pPr>
              <a:defRPr/>
            </a:pPr>
            <a:endParaRPr lang="en-US" dirty="0">
              <a:cs typeface="Arial" pitchFamily="34" charset="0"/>
            </a:endParaRPr>
          </a:p>
          <a:p>
            <a:pPr>
              <a:defRPr/>
            </a:pPr>
            <a:r>
              <a:rPr lang="en-US" dirty="0">
                <a:cs typeface="Arial" pitchFamily="34" charset="0"/>
              </a:rPr>
              <a:t>    St-0	</a:t>
            </a:r>
            <a:r>
              <a:rPr lang="en-US" dirty="0">
                <a:cs typeface="Arial" pitchFamily="34" charset="0"/>
                <a:sym typeface="Symbol"/>
              </a:rPr>
              <a:t></a:t>
            </a:r>
            <a:r>
              <a:rPr lang="en-US" dirty="0" err="1">
                <a:cs typeface="Arial" pitchFamily="34" charset="0"/>
                <a:sym typeface="Symbol"/>
              </a:rPr>
              <a:t>xy</a:t>
            </a:r>
            <a:endParaRPr lang="en-US" dirty="0">
              <a:cs typeface="Arial" pitchFamily="34" charset="0"/>
              <a:sym typeface="Symbol"/>
            </a:endParaRPr>
          </a:p>
          <a:p>
            <a:pPr>
              <a:defRPr/>
            </a:pPr>
            <a:r>
              <a:rPr lang="en-US" dirty="0">
                <a:cs typeface="Arial" pitchFamily="34" charset="0"/>
                <a:sym typeface="Symbol"/>
              </a:rPr>
              <a:t>    St-1	 </a:t>
            </a:r>
            <a:r>
              <a:rPr lang="en-US" dirty="0" err="1">
                <a:cs typeface="Arial" pitchFamily="34" charset="0"/>
                <a:sym typeface="Symbol"/>
              </a:rPr>
              <a:t>xy</a:t>
            </a:r>
            <a:endParaRPr lang="en-US" dirty="0">
              <a:cs typeface="Arial" pitchFamily="34" charset="0"/>
              <a:sym typeface="Symbol"/>
            </a:endParaRPr>
          </a:p>
          <a:p>
            <a:pPr>
              <a:defRPr/>
            </a:pPr>
            <a:r>
              <a:rPr lang="en-US" dirty="0">
                <a:cs typeface="Arial" pitchFamily="34" charset="0"/>
                <a:sym typeface="Symbol"/>
              </a:rPr>
              <a:t>    St-2	 </a:t>
            </a:r>
            <a:r>
              <a:rPr lang="en-US" dirty="0" err="1">
                <a:cs typeface="Arial" pitchFamily="34" charset="0"/>
                <a:sym typeface="Symbol"/>
              </a:rPr>
              <a:t>xy</a:t>
            </a:r>
            <a:endParaRPr lang="en-US" dirty="0">
              <a:cs typeface="Arial" pitchFamily="34" charset="0"/>
              <a:sym typeface="Symbol"/>
            </a:endParaRPr>
          </a:p>
          <a:p>
            <a:pPr>
              <a:defRPr/>
            </a:pPr>
            <a:r>
              <a:rPr lang="en-US" dirty="0">
                <a:cs typeface="Arial" pitchFamily="34" charset="0"/>
                <a:sym typeface="Symbol"/>
              </a:rPr>
              <a:t>    St-3	</a:t>
            </a:r>
            <a:r>
              <a:rPr lang="en-US" dirty="0" err="1">
                <a:cs typeface="Arial" pitchFamily="34" charset="0"/>
                <a:sym typeface="Symbol"/>
              </a:rPr>
              <a:t>xy</a:t>
            </a:r>
            <a:endParaRPr lang="en-US" dirty="0">
              <a:cs typeface="Arial" pitchFamily="34" charset="0"/>
            </a:endParaRPr>
          </a:p>
        </p:txBody>
      </p:sp>
      <p:sp>
        <p:nvSpPr>
          <p:cNvPr id="34823" name="TextBox 24"/>
          <p:cNvSpPr txBox="1">
            <a:spLocks noChangeArrowheads="1"/>
          </p:cNvSpPr>
          <p:nvPr/>
        </p:nvSpPr>
        <p:spPr bwMode="auto">
          <a:xfrm>
            <a:off x="4452938" y="1470025"/>
            <a:ext cx="4092575" cy="4708981"/>
          </a:xfrm>
          <a:prstGeom prst="rect">
            <a:avLst/>
          </a:prstGeom>
          <a:noFill/>
          <a:ln w="9525">
            <a:noFill/>
            <a:miter lim="800000"/>
            <a:headEnd/>
            <a:tailEnd/>
          </a:ln>
        </p:spPr>
        <p:txBody>
          <a:bodyPr>
            <a:spAutoFit/>
          </a:bodyPr>
          <a:lstStyle/>
          <a:p>
            <a:r>
              <a:rPr lang="en-US" sz="2000" dirty="0"/>
              <a:t>E.g. </a:t>
            </a:r>
            <a:r>
              <a:rPr lang="en-US" sz="2000" dirty="0">
                <a:sym typeface="Symbol" pitchFamily="18" charset="2"/>
              </a:rPr>
              <a:t>the set of states where q holds is encoded by the formula:</a:t>
            </a:r>
            <a:br>
              <a:rPr lang="en-US" sz="2000" dirty="0">
                <a:sym typeface="Symbol" pitchFamily="18" charset="2"/>
              </a:rPr>
            </a:br>
            <a:br>
              <a:rPr lang="en-US" sz="2000" dirty="0">
                <a:sym typeface="Symbol" pitchFamily="18" charset="2"/>
              </a:rPr>
            </a:br>
            <a:r>
              <a:rPr lang="en-US" sz="2000" dirty="0">
                <a:sym typeface="Symbol" pitchFamily="18" charset="2"/>
              </a:rPr>
              <a:t>	</a:t>
            </a:r>
            <a:r>
              <a:rPr lang="en-US" sz="2000" dirty="0">
                <a:cs typeface="Arial" charset="0"/>
                <a:sym typeface="Symbol" pitchFamily="18" charset="2"/>
              </a:rPr>
              <a:t> </a:t>
            </a:r>
            <a:r>
              <a:rPr lang="en-US" sz="2000" dirty="0" err="1">
                <a:cs typeface="Arial" charset="0"/>
                <a:sym typeface="Symbol" pitchFamily="18" charset="2"/>
              </a:rPr>
              <a:t>xy</a:t>
            </a:r>
            <a:r>
              <a:rPr lang="en-US" sz="2000" dirty="0">
                <a:cs typeface="Arial" charset="0"/>
                <a:sym typeface="Symbol" pitchFamily="18" charset="2"/>
              </a:rPr>
              <a:t> </a:t>
            </a:r>
            <a:endParaRPr lang="en-US" sz="2000" dirty="0"/>
          </a:p>
          <a:p>
            <a:endParaRPr lang="en-US" sz="2000" dirty="0"/>
          </a:p>
          <a:p>
            <a:r>
              <a:rPr lang="en-US" sz="2000" dirty="0"/>
              <a:t>Similarly, the set of states where p holds : {0,1,2}, can be encoded by formula:</a:t>
            </a:r>
          </a:p>
          <a:p>
            <a:br>
              <a:rPr lang="en-US" sz="2000" dirty="0"/>
            </a:br>
            <a:r>
              <a:rPr lang="en-US" sz="2000" dirty="0"/>
              <a:t>	</a:t>
            </a:r>
            <a:r>
              <a:rPr lang="en-US" sz="2000" dirty="0">
                <a:sym typeface="Symbol" pitchFamily="18" charset="2"/>
              </a:rPr>
              <a:t>(</a:t>
            </a:r>
            <a:r>
              <a:rPr lang="en-US" sz="2000" dirty="0" err="1">
                <a:sym typeface="Symbol" pitchFamily="18" charset="2"/>
              </a:rPr>
              <a:t>xy</a:t>
            </a:r>
            <a:r>
              <a:rPr lang="en-US" sz="2000" dirty="0">
                <a:sym typeface="Symbol" pitchFamily="18" charset="2"/>
              </a:rPr>
              <a:t>)</a:t>
            </a:r>
            <a:br>
              <a:rPr lang="en-US" sz="2000" dirty="0">
                <a:sym typeface="Symbol" pitchFamily="18" charset="2"/>
              </a:rPr>
            </a:br>
            <a:br>
              <a:rPr lang="en-US" sz="2000" dirty="0">
                <a:sym typeface="Symbol" pitchFamily="18" charset="2"/>
              </a:rPr>
            </a:br>
            <a:r>
              <a:rPr lang="en-US" sz="2000" dirty="0">
                <a:sym typeface="Symbol" pitchFamily="18" charset="2"/>
              </a:rPr>
              <a:t>More generally, a </a:t>
            </a:r>
            <a:r>
              <a:rPr lang="en-US" sz="2000" dirty="0" err="1">
                <a:sym typeface="Symbol" pitchFamily="18" charset="2"/>
              </a:rPr>
              <a:t>boolean</a:t>
            </a:r>
            <a:r>
              <a:rPr lang="en-US" sz="2000" dirty="0">
                <a:sym typeface="Symbol" pitchFamily="18" charset="2"/>
              </a:rPr>
              <a:t> formula </a:t>
            </a:r>
            <a:r>
              <a:rPr lang="en-US" sz="2000" i="1" dirty="0">
                <a:sym typeface="Symbol" pitchFamily="18" charset="2"/>
              </a:rPr>
              <a:t>f</a:t>
            </a:r>
            <a:r>
              <a:rPr lang="en-US" sz="2000" dirty="0">
                <a:sym typeface="Symbol" pitchFamily="18" charset="2"/>
              </a:rPr>
              <a:t> represents the set of states, formed by value-combinations that satisfies  </a:t>
            </a:r>
            <a:r>
              <a:rPr lang="en-US" sz="2000" i="1" dirty="0">
                <a:sym typeface="Symbol" pitchFamily="18" charset="2"/>
              </a:rPr>
              <a:t>f.</a:t>
            </a:r>
            <a:r>
              <a:rPr lang="en-US" sz="2000" dirty="0">
                <a:sym typeface="Symbol" pitchFamily="18" charset="2"/>
              </a:rPr>
              <a:t> </a:t>
            </a:r>
          </a:p>
        </p:txBody>
      </p:sp>
      <p:sp>
        <p:nvSpPr>
          <p:cNvPr id="25" name="Tijdelijke aanduiding voor dianummer 24"/>
          <p:cNvSpPr>
            <a:spLocks noGrp="1"/>
          </p:cNvSpPr>
          <p:nvPr>
            <p:ph type="sldNum" sz="quarter" idx="12"/>
          </p:nvPr>
        </p:nvSpPr>
        <p:spPr/>
        <p:txBody>
          <a:bodyPr/>
          <a:lstStyle/>
          <a:p>
            <a:pPr>
              <a:defRPr/>
            </a:pPr>
            <a:fld id="{BD1CF2B9-EBE4-4F50-BF06-7F67BA0BED21}"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09600" y="274638"/>
            <a:ext cx="8077200" cy="596900"/>
          </a:xfrm>
        </p:spPr>
        <p:txBody>
          <a:bodyPr/>
          <a:lstStyle/>
          <a:p>
            <a:pPr eaLnBrk="1" hangingPunct="1"/>
            <a:r>
              <a:rPr lang="en-US">
                <a:cs typeface="Arial" charset="0"/>
              </a:rPr>
              <a:t>Example</a:t>
            </a:r>
          </a:p>
        </p:txBody>
      </p:sp>
      <p:grpSp>
        <p:nvGrpSpPr>
          <p:cNvPr id="35843" name="Group 3"/>
          <p:cNvGrpSpPr>
            <a:grpSpLocks/>
          </p:cNvGrpSpPr>
          <p:nvPr/>
        </p:nvGrpSpPr>
        <p:grpSpPr bwMode="auto">
          <a:xfrm>
            <a:off x="784225" y="1306513"/>
            <a:ext cx="2601913" cy="2457450"/>
            <a:chOff x="6324600" y="1317172"/>
            <a:chExt cx="2601685" cy="2457510"/>
          </a:xfrm>
        </p:grpSpPr>
        <p:sp>
          <p:nvSpPr>
            <p:cNvPr id="5" name="Oval 8"/>
            <p:cNvSpPr>
              <a:spLocks noChangeArrowheads="1"/>
            </p:cNvSpPr>
            <p:nvPr/>
          </p:nvSpPr>
          <p:spPr bwMode="auto">
            <a:xfrm>
              <a:off x="6510322" y="1728344"/>
              <a:ext cx="473034" cy="465149"/>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0</a:t>
              </a:r>
            </a:p>
          </p:txBody>
        </p:sp>
        <p:sp>
          <p:nvSpPr>
            <p:cNvPr id="6" name="Oval 9"/>
            <p:cNvSpPr>
              <a:spLocks noChangeArrowheads="1"/>
            </p:cNvSpPr>
            <p:nvPr/>
          </p:nvSpPr>
          <p:spPr bwMode="auto">
            <a:xfrm>
              <a:off x="6510322" y="2950749"/>
              <a:ext cx="473034" cy="463561"/>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2</a:t>
              </a:r>
            </a:p>
          </p:txBody>
        </p:sp>
        <p:sp>
          <p:nvSpPr>
            <p:cNvPr id="7" name="Oval 10"/>
            <p:cNvSpPr>
              <a:spLocks noChangeArrowheads="1"/>
            </p:cNvSpPr>
            <p:nvPr/>
          </p:nvSpPr>
          <p:spPr bwMode="auto">
            <a:xfrm>
              <a:off x="8111968" y="1728344"/>
              <a:ext cx="474621" cy="465149"/>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1</a:t>
              </a:r>
            </a:p>
          </p:txBody>
        </p:sp>
        <p:sp>
          <p:nvSpPr>
            <p:cNvPr id="8" name="Oval 11"/>
            <p:cNvSpPr>
              <a:spLocks noChangeArrowheads="1"/>
            </p:cNvSpPr>
            <p:nvPr/>
          </p:nvSpPr>
          <p:spPr bwMode="auto">
            <a:xfrm>
              <a:off x="8111968" y="2950749"/>
              <a:ext cx="474621" cy="463561"/>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3</a:t>
              </a:r>
            </a:p>
          </p:txBody>
        </p:sp>
        <p:sp>
          <p:nvSpPr>
            <p:cNvPr id="35861" name="Line 14"/>
            <p:cNvSpPr>
              <a:spLocks noChangeShapeType="1"/>
            </p:cNvSpPr>
            <p:nvPr/>
          </p:nvSpPr>
          <p:spPr bwMode="auto">
            <a:xfrm>
              <a:off x="6967803" y="1957916"/>
              <a:ext cx="1144577" cy="0"/>
            </a:xfrm>
            <a:prstGeom prst="line">
              <a:avLst/>
            </a:prstGeom>
            <a:noFill/>
            <a:ln w="28575">
              <a:solidFill>
                <a:schemeClr val="tx1"/>
              </a:solidFill>
              <a:round/>
              <a:headEnd/>
              <a:tailEnd type="triangle" w="sm" len="sm"/>
            </a:ln>
          </p:spPr>
          <p:txBody>
            <a:bodyPr wrap="none" lIns="45720" rIns="45720" anchor="ctr">
              <a:spAutoFit/>
            </a:bodyPr>
            <a:lstStyle/>
            <a:p>
              <a:endParaRPr lang="en-US"/>
            </a:p>
          </p:txBody>
        </p:sp>
        <p:sp>
          <p:nvSpPr>
            <p:cNvPr id="35862" name="Line 15"/>
            <p:cNvSpPr>
              <a:spLocks noChangeShapeType="1"/>
            </p:cNvSpPr>
            <p:nvPr/>
          </p:nvSpPr>
          <p:spPr bwMode="auto">
            <a:xfrm flipH="1">
              <a:off x="6967803" y="3179461"/>
              <a:ext cx="1144577" cy="0"/>
            </a:xfrm>
            <a:prstGeom prst="line">
              <a:avLst/>
            </a:prstGeom>
            <a:noFill/>
            <a:ln w="28575">
              <a:solidFill>
                <a:schemeClr val="tx1"/>
              </a:solidFill>
              <a:round/>
              <a:headEnd/>
              <a:tailEnd type="triangle" w="sm" len="sm"/>
            </a:ln>
          </p:spPr>
          <p:txBody>
            <a:bodyPr wrap="none" lIns="45720" rIns="45720" anchor="ctr">
              <a:spAutoFit/>
            </a:bodyPr>
            <a:lstStyle/>
            <a:p>
              <a:endParaRPr lang="en-US"/>
            </a:p>
          </p:txBody>
        </p:sp>
        <p:sp>
          <p:nvSpPr>
            <p:cNvPr id="35863" name="Freeform 16"/>
            <p:cNvSpPr>
              <a:spLocks/>
            </p:cNvSpPr>
            <p:nvPr/>
          </p:nvSpPr>
          <p:spPr bwMode="auto">
            <a:xfrm>
              <a:off x="6862883" y="2034263"/>
              <a:ext cx="1249496" cy="954332"/>
            </a:xfrm>
            <a:custGeom>
              <a:avLst/>
              <a:gdLst>
                <a:gd name="T0" fmla="*/ 0 w 786"/>
                <a:gd name="T1" fmla="*/ 2147483647 h 600"/>
                <a:gd name="T2" fmla="*/ 2147483647 w 786"/>
                <a:gd name="T3" fmla="*/ 2147483647 h 600"/>
                <a:gd name="T4" fmla="*/ 2147483647 w 786"/>
                <a:gd name="T5" fmla="*/ 2147483647 h 600"/>
                <a:gd name="T6" fmla="*/ 2147483647 w 786"/>
                <a:gd name="T7" fmla="*/ 0 h 600"/>
                <a:gd name="T8" fmla="*/ 0 60000 65536"/>
                <a:gd name="T9" fmla="*/ 0 60000 65536"/>
                <a:gd name="T10" fmla="*/ 0 60000 65536"/>
                <a:gd name="T11" fmla="*/ 0 60000 65536"/>
                <a:gd name="T12" fmla="*/ 0 w 786"/>
                <a:gd name="T13" fmla="*/ 0 h 600"/>
                <a:gd name="T14" fmla="*/ 786 w 786"/>
                <a:gd name="T15" fmla="*/ 600 h 600"/>
              </a:gdLst>
              <a:ahLst/>
              <a:cxnLst>
                <a:cxn ang="T8">
                  <a:pos x="T0" y="T1"/>
                </a:cxn>
                <a:cxn ang="T9">
                  <a:pos x="T2" y="T3"/>
                </a:cxn>
                <a:cxn ang="T10">
                  <a:pos x="T4" y="T5"/>
                </a:cxn>
                <a:cxn ang="T11">
                  <a:pos x="T6" y="T7"/>
                </a:cxn>
              </a:cxnLst>
              <a:rect l="T12" t="T13" r="T14" b="T15"/>
              <a:pathLst>
                <a:path w="786" h="600">
                  <a:moveTo>
                    <a:pt x="0" y="600"/>
                  </a:moveTo>
                  <a:cubicBezTo>
                    <a:pt x="28" y="558"/>
                    <a:pt x="87" y="435"/>
                    <a:pt x="165" y="351"/>
                  </a:cubicBezTo>
                  <a:cubicBezTo>
                    <a:pt x="243" y="267"/>
                    <a:pt x="368" y="151"/>
                    <a:pt x="471" y="93"/>
                  </a:cubicBezTo>
                  <a:cubicBezTo>
                    <a:pt x="574" y="35"/>
                    <a:pt x="721" y="19"/>
                    <a:pt x="786" y="0"/>
                  </a:cubicBezTo>
                </a:path>
              </a:pathLst>
            </a:custGeom>
            <a:noFill/>
            <a:ln w="28575">
              <a:solidFill>
                <a:schemeClr val="tx1"/>
              </a:solidFill>
              <a:round/>
              <a:headEnd/>
              <a:tailEnd type="triangle" w="sm" len="sm"/>
            </a:ln>
          </p:spPr>
          <p:txBody>
            <a:bodyPr wrap="none" lIns="45720" rIns="45720" anchor="ctr">
              <a:spAutoFit/>
            </a:bodyPr>
            <a:lstStyle/>
            <a:p>
              <a:endParaRPr lang="en-US"/>
            </a:p>
          </p:txBody>
        </p:sp>
        <p:sp>
          <p:nvSpPr>
            <p:cNvPr id="35864" name="Freeform 17"/>
            <p:cNvSpPr>
              <a:spLocks/>
            </p:cNvSpPr>
            <p:nvPr/>
          </p:nvSpPr>
          <p:spPr bwMode="auto">
            <a:xfrm>
              <a:off x="6963034" y="2139239"/>
              <a:ext cx="1225651" cy="944789"/>
            </a:xfrm>
            <a:custGeom>
              <a:avLst/>
              <a:gdLst>
                <a:gd name="T0" fmla="*/ 0 w 771"/>
                <a:gd name="T1" fmla="*/ 2147483647 h 594"/>
                <a:gd name="T2" fmla="*/ 2147483647 w 771"/>
                <a:gd name="T3" fmla="*/ 2147483647 h 594"/>
                <a:gd name="T4" fmla="*/ 2147483647 w 771"/>
                <a:gd name="T5" fmla="*/ 2147483647 h 594"/>
                <a:gd name="T6" fmla="*/ 2147483647 w 771"/>
                <a:gd name="T7" fmla="*/ 0 h 594"/>
                <a:gd name="T8" fmla="*/ 0 60000 65536"/>
                <a:gd name="T9" fmla="*/ 0 60000 65536"/>
                <a:gd name="T10" fmla="*/ 0 60000 65536"/>
                <a:gd name="T11" fmla="*/ 0 60000 65536"/>
                <a:gd name="T12" fmla="*/ 0 w 771"/>
                <a:gd name="T13" fmla="*/ 0 h 594"/>
                <a:gd name="T14" fmla="*/ 771 w 771"/>
                <a:gd name="T15" fmla="*/ 594 h 594"/>
              </a:gdLst>
              <a:ahLst/>
              <a:cxnLst>
                <a:cxn ang="T8">
                  <a:pos x="T0" y="T1"/>
                </a:cxn>
                <a:cxn ang="T9">
                  <a:pos x="T2" y="T3"/>
                </a:cxn>
                <a:cxn ang="T10">
                  <a:pos x="T4" y="T5"/>
                </a:cxn>
                <a:cxn ang="T11">
                  <a:pos x="T6" y="T7"/>
                </a:cxn>
              </a:cxnLst>
              <a:rect l="T12" t="T13" r="T14" b="T15"/>
              <a:pathLst>
                <a:path w="771" h="594">
                  <a:moveTo>
                    <a:pt x="0" y="594"/>
                  </a:moveTo>
                  <a:cubicBezTo>
                    <a:pt x="44" y="577"/>
                    <a:pt x="169" y="547"/>
                    <a:pt x="267" y="489"/>
                  </a:cubicBezTo>
                  <a:cubicBezTo>
                    <a:pt x="365" y="431"/>
                    <a:pt x="501" y="330"/>
                    <a:pt x="585" y="249"/>
                  </a:cubicBezTo>
                  <a:cubicBezTo>
                    <a:pt x="669" y="168"/>
                    <a:pt x="732" y="52"/>
                    <a:pt x="771" y="0"/>
                  </a:cubicBezTo>
                </a:path>
              </a:pathLst>
            </a:custGeom>
            <a:noFill/>
            <a:ln w="28575">
              <a:solidFill>
                <a:schemeClr val="tx1"/>
              </a:solidFill>
              <a:round/>
              <a:headEnd type="triangle" w="med" len="med"/>
              <a:tailEnd type="none" w="sm" len="sm"/>
            </a:ln>
          </p:spPr>
          <p:txBody>
            <a:bodyPr wrap="none" lIns="45720" rIns="45720" anchor="ctr">
              <a:spAutoFit/>
            </a:bodyPr>
            <a:lstStyle/>
            <a:p>
              <a:endParaRPr lang="en-US"/>
            </a:p>
          </p:txBody>
        </p:sp>
        <p:sp>
          <p:nvSpPr>
            <p:cNvPr id="35865" name="Line 18"/>
            <p:cNvSpPr>
              <a:spLocks noChangeShapeType="1"/>
            </p:cNvSpPr>
            <p:nvPr/>
          </p:nvSpPr>
          <p:spPr bwMode="auto">
            <a:xfrm flipH="1" flipV="1">
              <a:off x="6738888" y="2186956"/>
              <a:ext cx="0" cy="763466"/>
            </a:xfrm>
            <a:prstGeom prst="line">
              <a:avLst/>
            </a:prstGeom>
            <a:noFill/>
            <a:ln w="28575">
              <a:solidFill>
                <a:schemeClr val="tx1"/>
              </a:solidFill>
              <a:round/>
              <a:headEnd/>
              <a:tailEnd type="triangle" w="sm" len="sm"/>
            </a:ln>
          </p:spPr>
          <p:txBody>
            <a:bodyPr lIns="45720" rIns="45720" anchor="ctr">
              <a:spAutoFit/>
            </a:bodyPr>
            <a:lstStyle/>
            <a:p>
              <a:endParaRPr lang="en-US"/>
            </a:p>
          </p:txBody>
        </p:sp>
        <p:sp>
          <p:nvSpPr>
            <p:cNvPr id="35866" name="Line 19"/>
            <p:cNvSpPr>
              <a:spLocks noChangeShapeType="1"/>
            </p:cNvSpPr>
            <p:nvPr/>
          </p:nvSpPr>
          <p:spPr bwMode="auto">
            <a:xfrm>
              <a:off x="6324600" y="1393371"/>
              <a:ext cx="272458" cy="259744"/>
            </a:xfrm>
            <a:prstGeom prst="line">
              <a:avLst/>
            </a:prstGeom>
            <a:noFill/>
            <a:ln w="28575">
              <a:solidFill>
                <a:schemeClr val="tx1"/>
              </a:solidFill>
              <a:round/>
              <a:headEnd/>
              <a:tailEnd type="triangle" w="sm" len="sm"/>
            </a:ln>
          </p:spPr>
          <p:txBody>
            <a:bodyPr lIns="45720" rIns="45720" anchor="ctr">
              <a:spAutoFit/>
            </a:bodyPr>
            <a:lstStyle/>
            <a:p>
              <a:endParaRPr lang="en-US"/>
            </a:p>
          </p:txBody>
        </p:sp>
        <p:sp>
          <p:nvSpPr>
            <p:cNvPr id="35867" name="TextBox 14"/>
            <p:cNvSpPr txBox="1">
              <a:spLocks noChangeArrowheads="1"/>
            </p:cNvSpPr>
            <p:nvPr/>
          </p:nvSpPr>
          <p:spPr bwMode="auto">
            <a:xfrm>
              <a:off x="6705602" y="1338943"/>
              <a:ext cx="638316" cy="400110"/>
            </a:xfrm>
            <a:prstGeom prst="rect">
              <a:avLst/>
            </a:prstGeom>
            <a:noFill/>
            <a:ln w="9525">
              <a:noFill/>
              <a:miter lim="800000"/>
              <a:headEnd/>
              <a:tailEnd/>
            </a:ln>
          </p:spPr>
          <p:txBody>
            <a:bodyPr wrap="none">
              <a:spAutoFit/>
            </a:bodyPr>
            <a:lstStyle/>
            <a:p>
              <a:r>
                <a:rPr lang="en-US" sz="2000">
                  <a:solidFill>
                    <a:srgbClr val="C00000"/>
                  </a:solidFill>
                </a:rPr>
                <a:t>{ p }</a:t>
              </a:r>
            </a:p>
          </p:txBody>
        </p:sp>
        <p:sp>
          <p:nvSpPr>
            <p:cNvPr id="35868" name="TextBox 15"/>
            <p:cNvSpPr txBox="1">
              <a:spLocks noChangeArrowheads="1"/>
            </p:cNvSpPr>
            <p:nvPr/>
          </p:nvSpPr>
          <p:spPr bwMode="auto">
            <a:xfrm>
              <a:off x="6346372" y="3374572"/>
              <a:ext cx="851515" cy="400110"/>
            </a:xfrm>
            <a:prstGeom prst="rect">
              <a:avLst/>
            </a:prstGeom>
            <a:noFill/>
            <a:ln w="9525">
              <a:noFill/>
              <a:miter lim="800000"/>
              <a:headEnd/>
              <a:tailEnd/>
            </a:ln>
          </p:spPr>
          <p:txBody>
            <a:bodyPr wrap="none">
              <a:spAutoFit/>
            </a:bodyPr>
            <a:lstStyle/>
            <a:p>
              <a:r>
                <a:rPr lang="en-US" sz="2000">
                  <a:solidFill>
                    <a:srgbClr val="C00000"/>
                  </a:solidFill>
                </a:rPr>
                <a:t>{ p,q }</a:t>
              </a:r>
            </a:p>
          </p:txBody>
        </p:sp>
        <p:sp>
          <p:nvSpPr>
            <p:cNvPr id="35869" name="TextBox 16"/>
            <p:cNvSpPr txBox="1">
              <a:spLocks noChangeArrowheads="1"/>
            </p:cNvSpPr>
            <p:nvPr/>
          </p:nvSpPr>
          <p:spPr bwMode="auto">
            <a:xfrm>
              <a:off x="8287969" y="1317172"/>
              <a:ext cx="638316" cy="400110"/>
            </a:xfrm>
            <a:prstGeom prst="rect">
              <a:avLst/>
            </a:prstGeom>
            <a:noFill/>
            <a:ln w="9525">
              <a:noFill/>
              <a:miter lim="800000"/>
              <a:headEnd/>
              <a:tailEnd/>
            </a:ln>
          </p:spPr>
          <p:txBody>
            <a:bodyPr>
              <a:spAutoFit/>
            </a:bodyPr>
            <a:lstStyle/>
            <a:p>
              <a:r>
                <a:rPr lang="en-US" sz="2000">
                  <a:solidFill>
                    <a:srgbClr val="C00000"/>
                  </a:solidFill>
                </a:rPr>
                <a:t>{ p }</a:t>
              </a:r>
            </a:p>
          </p:txBody>
        </p:sp>
        <p:sp>
          <p:nvSpPr>
            <p:cNvPr id="35870" name="TextBox 17"/>
            <p:cNvSpPr txBox="1">
              <a:spLocks noChangeArrowheads="1"/>
            </p:cNvSpPr>
            <p:nvPr/>
          </p:nvSpPr>
          <p:spPr bwMode="auto">
            <a:xfrm>
              <a:off x="8211768" y="3374571"/>
              <a:ext cx="638316" cy="400110"/>
            </a:xfrm>
            <a:prstGeom prst="rect">
              <a:avLst/>
            </a:prstGeom>
            <a:noFill/>
            <a:ln w="9525">
              <a:noFill/>
              <a:miter lim="800000"/>
              <a:headEnd/>
              <a:tailEnd/>
            </a:ln>
          </p:spPr>
          <p:txBody>
            <a:bodyPr>
              <a:spAutoFit/>
            </a:bodyPr>
            <a:lstStyle/>
            <a:p>
              <a:r>
                <a:rPr lang="en-US" sz="2000">
                  <a:solidFill>
                    <a:srgbClr val="C00000"/>
                  </a:solidFill>
                  <a:sym typeface="Symbol" pitchFamily="18" charset="2"/>
                </a:rPr>
                <a:t></a:t>
              </a:r>
              <a:endParaRPr lang="en-US" sz="2000">
                <a:solidFill>
                  <a:srgbClr val="C00000"/>
                </a:solidFill>
              </a:endParaRPr>
            </a:p>
          </p:txBody>
        </p:sp>
        <p:cxnSp>
          <p:nvCxnSpPr>
            <p:cNvPr id="19" name="Curved Connector 35"/>
            <p:cNvCxnSpPr>
              <a:stCxn id="5" idx="1"/>
              <a:endCxn id="5" idx="3"/>
            </p:cNvCxnSpPr>
            <p:nvPr/>
          </p:nvCxnSpPr>
          <p:spPr>
            <a:xfrm rot="16200000" flipH="1">
              <a:off x="6415061" y="1961713"/>
              <a:ext cx="328621" cy="1588"/>
            </a:xfrm>
            <a:prstGeom prst="curvedConnector5">
              <a:avLst>
                <a:gd name="adj1" fmla="val -36461"/>
                <a:gd name="adj2" fmla="val -31962604"/>
                <a:gd name="adj3" fmla="val 13646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Curved Connector 35"/>
            <p:cNvCxnSpPr>
              <a:stCxn id="8" idx="0"/>
              <a:endCxn id="8" idx="6"/>
            </p:cNvCxnSpPr>
            <p:nvPr/>
          </p:nvCxnSpPr>
          <p:spPr>
            <a:xfrm rot="16200000" flipH="1">
              <a:off x="8351647" y="2947587"/>
              <a:ext cx="231781" cy="238104"/>
            </a:xfrm>
            <a:prstGeom prst="curvedConnector4">
              <a:avLst>
                <a:gd name="adj1" fmla="val -126568"/>
                <a:gd name="adj2" fmla="val 21949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815975" y="3995738"/>
            <a:ext cx="2057400" cy="175418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cs typeface="Arial" pitchFamily="34" charset="0"/>
              </a:rPr>
              <a:t>States encoding:</a:t>
            </a:r>
            <a:br>
              <a:rPr lang="en-US" dirty="0">
                <a:cs typeface="Arial" pitchFamily="34" charset="0"/>
              </a:rPr>
            </a:br>
            <a:endParaRPr lang="en-US" dirty="0">
              <a:cs typeface="Arial" pitchFamily="34" charset="0"/>
            </a:endParaRPr>
          </a:p>
          <a:p>
            <a:pPr>
              <a:defRPr/>
            </a:pPr>
            <a:r>
              <a:rPr lang="en-US" dirty="0">
                <a:cs typeface="Arial" pitchFamily="34" charset="0"/>
              </a:rPr>
              <a:t>    St-0	</a:t>
            </a:r>
            <a:r>
              <a:rPr lang="en-US" dirty="0">
                <a:cs typeface="Arial" pitchFamily="34" charset="0"/>
                <a:sym typeface="Symbol"/>
              </a:rPr>
              <a:t></a:t>
            </a:r>
            <a:r>
              <a:rPr lang="en-US" dirty="0" err="1">
                <a:cs typeface="Arial" pitchFamily="34" charset="0"/>
                <a:sym typeface="Symbol"/>
              </a:rPr>
              <a:t>xy</a:t>
            </a:r>
            <a:endParaRPr lang="en-US" dirty="0">
              <a:cs typeface="Arial" pitchFamily="34" charset="0"/>
              <a:sym typeface="Symbol"/>
            </a:endParaRPr>
          </a:p>
          <a:p>
            <a:pPr>
              <a:defRPr/>
            </a:pPr>
            <a:r>
              <a:rPr lang="en-US" dirty="0">
                <a:cs typeface="Arial" pitchFamily="34" charset="0"/>
                <a:sym typeface="Symbol"/>
              </a:rPr>
              <a:t>    St-1	 </a:t>
            </a:r>
            <a:r>
              <a:rPr lang="en-US" dirty="0" err="1">
                <a:cs typeface="Arial" pitchFamily="34" charset="0"/>
                <a:sym typeface="Symbol"/>
              </a:rPr>
              <a:t>xy</a:t>
            </a:r>
            <a:endParaRPr lang="en-US" dirty="0">
              <a:cs typeface="Arial" pitchFamily="34" charset="0"/>
              <a:sym typeface="Symbol"/>
            </a:endParaRPr>
          </a:p>
          <a:p>
            <a:pPr>
              <a:defRPr/>
            </a:pPr>
            <a:r>
              <a:rPr lang="en-US" dirty="0">
                <a:cs typeface="Arial" pitchFamily="34" charset="0"/>
                <a:sym typeface="Symbol"/>
              </a:rPr>
              <a:t>    St-2	 </a:t>
            </a:r>
            <a:r>
              <a:rPr lang="en-US" dirty="0" err="1">
                <a:cs typeface="Arial" pitchFamily="34" charset="0"/>
                <a:sym typeface="Symbol"/>
              </a:rPr>
              <a:t>xy</a:t>
            </a:r>
            <a:endParaRPr lang="en-US" dirty="0">
              <a:cs typeface="Arial" pitchFamily="34" charset="0"/>
              <a:sym typeface="Symbol"/>
            </a:endParaRPr>
          </a:p>
          <a:p>
            <a:pPr>
              <a:defRPr/>
            </a:pPr>
            <a:r>
              <a:rPr lang="en-US" dirty="0">
                <a:cs typeface="Arial" pitchFamily="34" charset="0"/>
                <a:sym typeface="Symbol"/>
              </a:rPr>
              <a:t>    St-3	</a:t>
            </a:r>
            <a:r>
              <a:rPr lang="en-US" dirty="0" err="1">
                <a:cs typeface="Arial" pitchFamily="34" charset="0"/>
                <a:sym typeface="Symbol"/>
              </a:rPr>
              <a:t>xy</a:t>
            </a:r>
            <a:endParaRPr lang="en-US" dirty="0">
              <a:cs typeface="Arial" pitchFamily="34" charset="0"/>
            </a:endParaRPr>
          </a:p>
        </p:txBody>
      </p:sp>
      <p:sp>
        <p:nvSpPr>
          <p:cNvPr id="24" name="Tekstvak 23"/>
          <p:cNvSpPr txBox="1"/>
          <p:nvPr/>
        </p:nvSpPr>
        <p:spPr>
          <a:xfrm>
            <a:off x="398463" y="2201863"/>
            <a:ext cx="682625" cy="339725"/>
          </a:xfrm>
          <a:prstGeom prst="rect">
            <a:avLst/>
          </a:prstGeom>
          <a:noFill/>
        </p:spPr>
        <p:txBody>
          <a:bodyPr wrap="none">
            <a:spAutoFit/>
          </a:bodyPr>
          <a:lstStyle/>
          <a:p>
            <a:pPr>
              <a:defRPr/>
            </a:pPr>
            <a:r>
              <a:rPr lang="en-US" sz="1600" dirty="0">
                <a:solidFill>
                  <a:schemeClr val="bg1">
                    <a:lumMod val="50000"/>
                  </a:schemeClr>
                </a:solidFill>
                <a:latin typeface="Arial" pitchFamily="34" charset="0"/>
                <a:cs typeface="Arial" pitchFamily="34" charset="0"/>
                <a:sym typeface="Symbol"/>
              </a:rPr>
              <a:t></a:t>
            </a:r>
            <a:r>
              <a:rPr lang="en-US" sz="1600" dirty="0" err="1">
                <a:solidFill>
                  <a:schemeClr val="bg1">
                    <a:lumMod val="50000"/>
                  </a:schemeClr>
                </a:solidFill>
                <a:latin typeface="Arial" pitchFamily="34" charset="0"/>
                <a:cs typeface="Arial" pitchFamily="34" charset="0"/>
                <a:sym typeface="Symbol"/>
              </a:rPr>
              <a:t>xy</a:t>
            </a:r>
            <a:endParaRPr lang="nl-NL" sz="1600" dirty="0">
              <a:solidFill>
                <a:schemeClr val="bg1">
                  <a:lumMod val="50000"/>
                </a:schemeClr>
              </a:solidFill>
            </a:endParaRPr>
          </a:p>
        </p:txBody>
      </p:sp>
      <p:sp>
        <p:nvSpPr>
          <p:cNvPr id="25" name="Tekstvak 24"/>
          <p:cNvSpPr txBox="1"/>
          <p:nvPr/>
        </p:nvSpPr>
        <p:spPr>
          <a:xfrm>
            <a:off x="3000375" y="1751013"/>
            <a:ext cx="536575" cy="339725"/>
          </a:xfrm>
          <a:prstGeom prst="rect">
            <a:avLst/>
          </a:prstGeom>
          <a:noFill/>
        </p:spPr>
        <p:txBody>
          <a:bodyPr wrap="none">
            <a:spAutoFit/>
          </a:bodyPr>
          <a:lstStyle/>
          <a:p>
            <a:pPr>
              <a:defRPr/>
            </a:pPr>
            <a:r>
              <a:rPr lang="en-US" sz="1600" dirty="0">
                <a:solidFill>
                  <a:schemeClr val="bg1">
                    <a:lumMod val="50000"/>
                  </a:schemeClr>
                </a:solidFill>
                <a:latin typeface="Arial" pitchFamily="34" charset="0"/>
                <a:cs typeface="Arial" pitchFamily="34" charset="0"/>
                <a:sym typeface="Symbol"/>
              </a:rPr>
              <a:t></a:t>
            </a:r>
            <a:r>
              <a:rPr lang="en-US" sz="1600" dirty="0" err="1">
                <a:solidFill>
                  <a:schemeClr val="bg1">
                    <a:lumMod val="50000"/>
                  </a:schemeClr>
                </a:solidFill>
                <a:latin typeface="Arial" pitchFamily="34" charset="0"/>
                <a:cs typeface="Arial" pitchFamily="34" charset="0"/>
                <a:sym typeface="Symbol"/>
              </a:rPr>
              <a:t>xy</a:t>
            </a:r>
            <a:endParaRPr lang="nl-NL" sz="1600" dirty="0">
              <a:solidFill>
                <a:schemeClr val="bg1">
                  <a:lumMod val="50000"/>
                </a:schemeClr>
              </a:solidFill>
            </a:endParaRPr>
          </a:p>
        </p:txBody>
      </p:sp>
      <p:sp>
        <p:nvSpPr>
          <p:cNvPr id="26" name="Tekstvak 25"/>
          <p:cNvSpPr txBox="1"/>
          <p:nvPr/>
        </p:nvSpPr>
        <p:spPr>
          <a:xfrm>
            <a:off x="450850" y="2987675"/>
            <a:ext cx="534988" cy="338138"/>
          </a:xfrm>
          <a:prstGeom prst="rect">
            <a:avLst/>
          </a:prstGeom>
          <a:noFill/>
        </p:spPr>
        <p:txBody>
          <a:bodyPr wrap="none">
            <a:spAutoFit/>
          </a:bodyPr>
          <a:lstStyle/>
          <a:p>
            <a:pPr>
              <a:defRPr/>
            </a:pPr>
            <a:r>
              <a:rPr lang="en-US" sz="1600" dirty="0" err="1">
                <a:solidFill>
                  <a:schemeClr val="bg1">
                    <a:lumMod val="50000"/>
                  </a:schemeClr>
                </a:solidFill>
                <a:latin typeface="Arial" pitchFamily="34" charset="0"/>
                <a:cs typeface="Arial" pitchFamily="34" charset="0"/>
                <a:sym typeface="Symbol"/>
              </a:rPr>
              <a:t>xy</a:t>
            </a:r>
            <a:endParaRPr lang="nl-NL" sz="1600" dirty="0">
              <a:solidFill>
                <a:schemeClr val="bg1">
                  <a:lumMod val="50000"/>
                </a:schemeClr>
              </a:solidFill>
            </a:endParaRPr>
          </a:p>
        </p:txBody>
      </p:sp>
      <p:sp>
        <p:nvSpPr>
          <p:cNvPr id="27" name="Tekstvak 26"/>
          <p:cNvSpPr txBox="1"/>
          <p:nvPr/>
        </p:nvSpPr>
        <p:spPr>
          <a:xfrm>
            <a:off x="3090863" y="3141663"/>
            <a:ext cx="390525" cy="339725"/>
          </a:xfrm>
          <a:prstGeom prst="rect">
            <a:avLst/>
          </a:prstGeom>
          <a:noFill/>
        </p:spPr>
        <p:txBody>
          <a:bodyPr wrap="none">
            <a:spAutoFit/>
          </a:bodyPr>
          <a:lstStyle/>
          <a:p>
            <a:pPr>
              <a:defRPr/>
            </a:pPr>
            <a:r>
              <a:rPr lang="en-US" sz="1600" dirty="0" err="1">
                <a:solidFill>
                  <a:schemeClr val="bg1">
                    <a:lumMod val="50000"/>
                  </a:schemeClr>
                </a:solidFill>
                <a:latin typeface="Arial" pitchFamily="34" charset="0"/>
                <a:cs typeface="Arial" pitchFamily="34" charset="0"/>
                <a:sym typeface="Symbol"/>
              </a:rPr>
              <a:t>xy</a:t>
            </a:r>
            <a:endParaRPr lang="nl-NL" sz="1600" dirty="0">
              <a:solidFill>
                <a:schemeClr val="bg1">
                  <a:lumMod val="50000"/>
                </a:schemeClr>
              </a:solidFill>
            </a:endParaRPr>
          </a:p>
        </p:txBody>
      </p:sp>
      <p:sp>
        <p:nvSpPr>
          <p:cNvPr id="29" name="Tijdelijke aanduiding voor dianummer 28"/>
          <p:cNvSpPr>
            <a:spLocks noGrp="1"/>
          </p:cNvSpPr>
          <p:nvPr>
            <p:ph type="sldNum" sz="quarter" idx="12"/>
          </p:nvPr>
        </p:nvSpPr>
        <p:spPr/>
        <p:txBody>
          <a:bodyPr/>
          <a:lstStyle/>
          <a:p>
            <a:pPr>
              <a:defRPr/>
            </a:pPr>
            <a:fld id="{2FB98843-3124-45A9-B1D1-718CC967ACC1}" type="slidenum">
              <a:rPr lang="en-US"/>
              <a:pPr>
                <a:defRPr/>
              </a:pPr>
              <a:t>28</a:t>
            </a:fld>
            <a:endParaRPr lang="en-US"/>
          </a:p>
        </p:txBody>
      </p:sp>
      <p:sp>
        <p:nvSpPr>
          <p:cNvPr id="35850" name="Tekstvak 29"/>
          <p:cNvSpPr txBox="1">
            <a:spLocks noChangeArrowheads="1"/>
          </p:cNvSpPr>
          <p:nvPr/>
        </p:nvSpPr>
        <p:spPr bwMode="auto">
          <a:xfrm>
            <a:off x="3929063" y="990600"/>
            <a:ext cx="4170362" cy="3416300"/>
          </a:xfrm>
          <a:prstGeom prst="rect">
            <a:avLst/>
          </a:prstGeom>
          <a:noFill/>
          <a:ln w="9525">
            <a:noFill/>
            <a:miter lim="800000"/>
            <a:headEnd/>
            <a:tailEnd/>
          </a:ln>
        </p:spPr>
        <p:txBody>
          <a:bodyPr>
            <a:spAutoFit/>
          </a:bodyPr>
          <a:lstStyle/>
          <a:p>
            <a:r>
              <a:rPr lang="nl-NL"/>
              <a:t>We can also describe this more program-like:</a:t>
            </a:r>
          </a:p>
          <a:p>
            <a:endParaRPr lang="nl-NL"/>
          </a:p>
          <a:p>
            <a:r>
              <a:rPr lang="nl-NL"/>
              <a:t>   </a:t>
            </a:r>
            <a:r>
              <a:rPr lang="nl-NL" b="1"/>
              <a:t>if</a:t>
            </a:r>
            <a:r>
              <a:rPr lang="nl-NL"/>
              <a:t> state</a:t>
            </a:r>
            <a:r>
              <a:rPr lang="nl-NL">
                <a:sym typeface="Symbol" pitchFamily="18" charset="2"/>
              </a:rPr>
              <a:t>{0,2}     goto {0,1}</a:t>
            </a:r>
            <a:br>
              <a:rPr lang="nl-NL">
                <a:sym typeface="Symbol" pitchFamily="18" charset="2"/>
              </a:rPr>
            </a:br>
            <a:r>
              <a:rPr lang="nl-NL">
                <a:sym typeface="Symbol" pitchFamily="18" charset="2"/>
              </a:rPr>
              <a:t>   [] state{1,3}     goto 2</a:t>
            </a:r>
            <a:br>
              <a:rPr lang="nl-NL">
                <a:sym typeface="Symbol" pitchFamily="18" charset="2"/>
              </a:rPr>
            </a:br>
            <a:r>
              <a:rPr lang="nl-NL">
                <a:sym typeface="Symbol" pitchFamily="18" charset="2"/>
              </a:rPr>
              <a:t>   [] state=3           goto {2,3}</a:t>
            </a:r>
            <a:br>
              <a:rPr lang="nl-NL">
                <a:sym typeface="Symbol" pitchFamily="18" charset="2"/>
              </a:rPr>
            </a:br>
            <a:r>
              <a:rPr lang="nl-NL">
                <a:sym typeface="Symbol" pitchFamily="18" charset="2"/>
              </a:rPr>
              <a:t>   </a:t>
            </a:r>
            <a:r>
              <a:rPr lang="nl-NL" b="1">
                <a:sym typeface="Symbol" pitchFamily="18" charset="2"/>
              </a:rPr>
              <a:t>fi</a:t>
            </a:r>
          </a:p>
          <a:p>
            <a:endParaRPr lang="nl-NL" b="1">
              <a:sym typeface="Symbol" pitchFamily="18" charset="2"/>
            </a:endParaRPr>
          </a:p>
          <a:p>
            <a:r>
              <a:rPr lang="nl-NL">
                <a:sym typeface="Symbol" pitchFamily="18" charset="2"/>
              </a:rPr>
              <a:t>which can be encoded with this boolean formula:</a:t>
            </a:r>
            <a:br>
              <a:rPr lang="nl-NL">
                <a:sym typeface="Symbol" pitchFamily="18" charset="2"/>
              </a:rPr>
            </a:br>
            <a:br>
              <a:rPr lang="nl-NL">
                <a:sym typeface="Symbol" pitchFamily="18" charset="2"/>
              </a:rPr>
            </a:br>
            <a:endParaRPr lang="nl-NL"/>
          </a:p>
        </p:txBody>
      </p:sp>
      <p:sp>
        <p:nvSpPr>
          <p:cNvPr id="31" name="Tekstvak 30"/>
          <p:cNvSpPr txBox="1"/>
          <p:nvPr/>
        </p:nvSpPr>
        <p:spPr>
          <a:xfrm>
            <a:off x="4550229" y="4223657"/>
            <a:ext cx="2958117" cy="40011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nl-NL" sz="2000" dirty="0">
                <a:sym typeface="Symbol"/>
              </a:rPr>
              <a:t>yx’   \/   </a:t>
            </a:r>
            <a:r>
              <a:rPr lang="nl-NL" sz="2000" dirty="0" err="1">
                <a:sym typeface="Symbol"/>
              </a:rPr>
              <a:t>yx</a:t>
            </a:r>
            <a:r>
              <a:rPr lang="nl-NL" sz="2000" dirty="0">
                <a:sym typeface="Symbol"/>
              </a:rPr>
              <a:t>’y’  \/  </a:t>
            </a:r>
            <a:r>
              <a:rPr lang="nl-NL" sz="2000" dirty="0" err="1">
                <a:sym typeface="Symbol"/>
              </a:rPr>
              <a:t>xyx</a:t>
            </a:r>
            <a:r>
              <a:rPr lang="nl-NL" sz="2000" dirty="0">
                <a:sym typeface="Symbol"/>
              </a:rPr>
              <a:t>’</a:t>
            </a:r>
            <a:endParaRPr lang="nl-NL" sz="2000" dirty="0"/>
          </a:p>
        </p:txBody>
      </p:sp>
      <p:sp>
        <p:nvSpPr>
          <p:cNvPr id="32" name="Tekstvak 31"/>
          <p:cNvSpPr txBox="1"/>
          <p:nvPr/>
        </p:nvSpPr>
        <p:spPr>
          <a:xfrm>
            <a:off x="7946572" y="2079172"/>
            <a:ext cx="64633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nl-NL" dirty="0"/>
              <a:t>N.D.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el 1"/>
          <p:cNvSpPr>
            <a:spLocks noGrp="1"/>
          </p:cNvSpPr>
          <p:nvPr>
            <p:ph type="title"/>
          </p:nvPr>
        </p:nvSpPr>
        <p:spPr>
          <a:xfrm>
            <a:off x="446088" y="274638"/>
            <a:ext cx="8240712" cy="769937"/>
          </a:xfrm>
        </p:spPr>
        <p:txBody>
          <a:bodyPr/>
          <a:lstStyle/>
          <a:p>
            <a:pPr eaLnBrk="1" hangingPunct="1"/>
            <a:r>
              <a:rPr lang="nl-NL"/>
              <a:t>Example</a:t>
            </a:r>
          </a:p>
        </p:txBody>
      </p:sp>
      <p:sp>
        <p:nvSpPr>
          <p:cNvPr id="3" name="Tijdelijke aanduiding voor dianummer 2"/>
          <p:cNvSpPr>
            <a:spLocks noGrp="1"/>
          </p:cNvSpPr>
          <p:nvPr>
            <p:ph type="sldNum" sz="quarter" idx="12"/>
          </p:nvPr>
        </p:nvSpPr>
        <p:spPr/>
        <p:txBody>
          <a:bodyPr/>
          <a:lstStyle/>
          <a:p>
            <a:pPr>
              <a:defRPr/>
            </a:pPr>
            <a:fld id="{ED151F8F-7270-43E1-A836-85324971304F}" type="slidenum">
              <a:rPr lang="en-US"/>
              <a:pPr>
                <a:defRPr/>
              </a:pPr>
              <a:t>29</a:t>
            </a:fld>
            <a:endParaRPr lang="en-US"/>
          </a:p>
        </p:txBody>
      </p:sp>
      <p:sp>
        <p:nvSpPr>
          <p:cNvPr id="21" name="Tekstvak 20"/>
          <p:cNvSpPr txBox="1"/>
          <p:nvPr/>
        </p:nvSpPr>
        <p:spPr>
          <a:xfrm>
            <a:off x="3580450" y="3916511"/>
            <a:ext cx="3679375" cy="46166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nl-NL" sz="2400" dirty="0">
                <a:sym typeface="Symbol"/>
              </a:rPr>
              <a:t>(x</a:t>
            </a:r>
            <a:r>
              <a:rPr lang="nl-NL" sz="2400" baseline="-25000" dirty="0">
                <a:sym typeface="Symbol"/>
              </a:rPr>
              <a:t>0</a:t>
            </a:r>
            <a:r>
              <a:rPr lang="nl-NL" sz="2400" dirty="0">
                <a:sym typeface="Symbol"/>
              </a:rPr>
              <a:t>..x</a:t>
            </a:r>
            <a:r>
              <a:rPr lang="nl-NL" sz="2400" baseline="-25000" dirty="0">
                <a:sym typeface="Symbol"/>
              </a:rPr>
              <a:t>7</a:t>
            </a:r>
            <a:r>
              <a:rPr lang="nl-NL" sz="2400" dirty="0">
                <a:sym typeface="Symbol"/>
              </a:rPr>
              <a:t>) /\ </a:t>
            </a:r>
            <a:r>
              <a:rPr lang="nl-NL" sz="2400" dirty="0"/>
              <a:t>x’</a:t>
            </a:r>
            <a:r>
              <a:rPr lang="nl-NL" sz="2400" baseline="-25000" dirty="0"/>
              <a:t>0</a:t>
            </a:r>
            <a:r>
              <a:rPr lang="nl-NL" sz="2400" dirty="0"/>
              <a:t>...</a:t>
            </a:r>
            <a:r>
              <a:rPr lang="nl-NL" sz="2400" dirty="0">
                <a:sym typeface="Symbol"/>
              </a:rPr>
              <a:t> x’</a:t>
            </a:r>
            <a:r>
              <a:rPr lang="nl-NL" sz="2400" baseline="-25000" dirty="0">
                <a:sym typeface="Symbol"/>
              </a:rPr>
              <a:t>7</a:t>
            </a:r>
            <a:r>
              <a:rPr lang="nl-NL" sz="2400" dirty="0">
                <a:sym typeface="Symbol"/>
              </a:rPr>
              <a:t>    </a:t>
            </a:r>
            <a:endParaRPr lang="nl-NL" sz="2400" baseline="-25000" dirty="0"/>
          </a:p>
        </p:txBody>
      </p:sp>
      <p:sp>
        <p:nvSpPr>
          <p:cNvPr id="25" name="Tekstvak 24"/>
          <p:cNvSpPr txBox="1"/>
          <p:nvPr/>
        </p:nvSpPr>
        <p:spPr>
          <a:xfrm>
            <a:off x="522288" y="1665288"/>
            <a:ext cx="4419600" cy="101600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nl-NL" sz="2000" b="1" dirty="0"/>
              <a:t>byte x ;  </a:t>
            </a:r>
            <a:r>
              <a:rPr lang="nl-NL" sz="2000" b="1" dirty="0">
                <a:solidFill>
                  <a:schemeClr val="accent1">
                    <a:lumMod val="75000"/>
                  </a:schemeClr>
                </a:solidFill>
              </a:rPr>
              <a:t>// </a:t>
            </a:r>
            <a:r>
              <a:rPr lang="nl-NL" sz="2000" b="1" dirty="0" err="1">
                <a:solidFill>
                  <a:schemeClr val="accent1">
                    <a:lumMod val="75000"/>
                  </a:schemeClr>
                </a:solidFill>
              </a:rPr>
              <a:t>unspecified</a:t>
            </a:r>
            <a:r>
              <a:rPr lang="nl-NL" sz="2000" b="1" dirty="0">
                <a:solidFill>
                  <a:schemeClr val="accent1">
                    <a:lumMod val="75000"/>
                  </a:schemeClr>
                </a:solidFill>
              </a:rPr>
              <a:t> </a:t>
            </a:r>
            <a:r>
              <a:rPr lang="nl-NL" sz="2000" b="1" dirty="0" err="1">
                <a:solidFill>
                  <a:schemeClr val="accent1">
                    <a:lumMod val="75000"/>
                  </a:schemeClr>
                </a:solidFill>
              </a:rPr>
              <a:t>initial</a:t>
            </a:r>
            <a:r>
              <a:rPr lang="nl-NL" sz="2000" b="1" dirty="0">
                <a:solidFill>
                  <a:schemeClr val="accent1">
                    <a:lumMod val="75000"/>
                  </a:schemeClr>
                </a:solidFill>
              </a:rPr>
              <a:t> </a:t>
            </a:r>
            <a:r>
              <a:rPr lang="nl-NL" sz="2000" b="1" dirty="0" err="1">
                <a:solidFill>
                  <a:schemeClr val="accent1">
                    <a:lumMod val="75000"/>
                  </a:schemeClr>
                </a:solidFill>
              </a:rPr>
              <a:t>value</a:t>
            </a:r>
            <a:endParaRPr lang="nl-NL" sz="2000" b="1" dirty="0">
              <a:solidFill>
                <a:schemeClr val="accent1">
                  <a:lumMod val="75000"/>
                </a:schemeClr>
              </a:solidFill>
            </a:endParaRPr>
          </a:p>
          <a:p>
            <a:pPr>
              <a:defRPr/>
            </a:pPr>
            <a:endParaRPr lang="nl-NL" sz="2000" b="1" dirty="0"/>
          </a:p>
          <a:p>
            <a:pPr>
              <a:defRPr/>
            </a:pPr>
            <a:r>
              <a:rPr lang="nl-NL" sz="2000" b="1" dirty="0" err="1"/>
              <a:t>if</a:t>
            </a:r>
            <a:r>
              <a:rPr lang="nl-NL" sz="2000" b="1" dirty="0"/>
              <a:t> x</a:t>
            </a:r>
            <a:r>
              <a:rPr lang="nl-NL" sz="2000" b="1" dirty="0">
                <a:sym typeface="Symbol"/>
              </a:rPr>
              <a:t>255   x=0 ;</a:t>
            </a:r>
            <a:r>
              <a:rPr lang="nl-NL" sz="2000" b="1" dirty="0"/>
              <a:t> </a:t>
            </a:r>
          </a:p>
        </p:txBody>
      </p:sp>
      <p:sp>
        <p:nvSpPr>
          <p:cNvPr id="36872" name="Tekstvak 25"/>
          <p:cNvSpPr txBox="1">
            <a:spLocks noChangeArrowheads="1"/>
          </p:cNvSpPr>
          <p:nvPr/>
        </p:nvSpPr>
        <p:spPr bwMode="auto">
          <a:xfrm>
            <a:off x="5322888" y="1611313"/>
            <a:ext cx="3505200" cy="1476375"/>
          </a:xfrm>
          <a:prstGeom prst="rect">
            <a:avLst/>
          </a:prstGeom>
          <a:noFill/>
          <a:ln w="9525">
            <a:noFill/>
            <a:miter lim="800000"/>
            <a:headEnd/>
            <a:tailEnd/>
          </a:ln>
        </p:spPr>
        <p:txBody>
          <a:bodyPr>
            <a:spAutoFit/>
          </a:bodyPr>
          <a:lstStyle/>
          <a:p>
            <a:r>
              <a:rPr lang="nl-NL" dirty="0"/>
              <a:t>The </a:t>
            </a:r>
            <a:r>
              <a:rPr lang="nl-NL" dirty="0" err="1"/>
              <a:t>automaton</a:t>
            </a:r>
            <a:r>
              <a:rPr lang="nl-NL" dirty="0"/>
              <a:t> has 256 </a:t>
            </a:r>
            <a:r>
              <a:rPr lang="nl-NL" dirty="0" err="1"/>
              <a:t>states</a:t>
            </a:r>
            <a:r>
              <a:rPr lang="nl-NL" dirty="0"/>
              <a:t>, </a:t>
            </a:r>
            <a:r>
              <a:rPr lang="nl-NL" dirty="0" err="1"/>
              <a:t>with</a:t>
            </a:r>
            <a:r>
              <a:rPr lang="nl-NL" dirty="0"/>
              <a:t> 256 </a:t>
            </a:r>
            <a:r>
              <a:rPr lang="nl-NL" dirty="0" err="1"/>
              <a:t>arrows</a:t>
            </a:r>
            <a:r>
              <a:rPr lang="nl-NL" dirty="0"/>
              <a:t>.</a:t>
            </a:r>
            <a:br>
              <a:rPr lang="nl-NL" dirty="0"/>
            </a:br>
            <a:endParaRPr lang="nl-NL" dirty="0"/>
          </a:p>
          <a:p>
            <a:pPr>
              <a:buFont typeface="Arial" charset="0"/>
              <a:buChar char="•"/>
            </a:pPr>
            <a:r>
              <a:rPr lang="nl-NL" dirty="0"/>
              <a:t> Bit matrix : 8.2 </a:t>
            </a:r>
            <a:r>
              <a:rPr lang="nl-NL" dirty="0" err="1"/>
              <a:t>Kbyte</a:t>
            </a:r>
            <a:endParaRPr lang="nl-NL" dirty="0"/>
          </a:p>
          <a:p>
            <a:pPr>
              <a:buFont typeface="Arial" charset="0"/>
              <a:buChar char="•"/>
            </a:pPr>
            <a:r>
              <a:rPr lang="nl-NL" dirty="0"/>
              <a:t> List of </a:t>
            </a:r>
            <a:r>
              <a:rPr lang="nl-NL" dirty="0" err="1"/>
              <a:t>arrows</a:t>
            </a:r>
            <a:r>
              <a:rPr lang="nl-NL" dirty="0"/>
              <a:t>: 510 bytes</a:t>
            </a:r>
          </a:p>
        </p:txBody>
      </p:sp>
      <p:sp>
        <p:nvSpPr>
          <p:cNvPr id="36873" name="Tekstvak 26"/>
          <p:cNvSpPr txBox="1">
            <a:spLocks noChangeArrowheads="1"/>
          </p:cNvSpPr>
          <p:nvPr/>
        </p:nvSpPr>
        <p:spPr bwMode="auto">
          <a:xfrm>
            <a:off x="620713" y="3962400"/>
            <a:ext cx="2428875" cy="369888"/>
          </a:xfrm>
          <a:prstGeom prst="rect">
            <a:avLst/>
          </a:prstGeom>
          <a:noFill/>
          <a:ln w="9525">
            <a:noFill/>
            <a:miter lim="800000"/>
            <a:headEnd/>
            <a:tailEnd/>
          </a:ln>
        </p:spPr>
        <p:txBody>
          <a:bodyPr wrap="none">
            <a:spAutoFit/>
          </a:bodyPr>
          <a:lstStyle/>
          <a:p>
            <a:r>
              <a:rPr lang="nl-NL"/>
              <a:t>With boolean formula: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500063" y="274638"/>
            <a:ext cx="8358187" cy="796925"/>
          </a:xfrm>
        </p:spPr>
        <p:txBody>
          <a:bodyPr/>
          <a:lstStyle/>
          <a:p>
            <a:pPr eaLnBrk="1" hangingPunct="1"/>
            <a:r>
              <a:rPr lang="en-US">
                <a:cs typeface="Arial" charset="0"/>
              </a:rPr>
              <a:t>Overview</a:t>
            </a:r>
          </a:p>
        </p:txBody>
      </p:sp>
      <p:sp>
        <p:nvSpPr>
          <p:cNvPr id="9219" name="Content Placeholder 2"/>
          <p:cNvSpPr>
            <a:spLocks noGrp="1"/>
          </p:cNvSpPr>
          <p:nvPr>
            <p:ph sz="quarter" idx="1"/>
          </p:nvPr>
        </p:nvSpPr>
        <p:spPr>
          <a:xfrm>
            <a:off x="500063" y="1447800"/>
            <a:ext cx="8358187" cy="4572000"/>
          </a:xfrm>
        </p:spPr>
        <p:txBody>
          <a:bodyPr/>
          <a:lstStyle/>
          <a:p>
            <a:pPr eaLnBrk="1" hangingPunct="1"/>
            <a:r>
              <a:rPr lang="en-US">
                <a:cs typeface="Arial" charset="0"/>
              </a:rPr>
              <a:t>CTL</a:t>
            </a:r>
          </a:p>
          <a:p>
            <a:pPr lvl="1" eaLnBrk="1" hangingPunct="1"/>
            <a:r>
              <a:rPr lang="en-US">
                <a:cs typeface="Arial" charset="0"/>
              </a:rPr>
              <a:t>CTL </a:t>
            </a:r>
          </a:p>
          <a:p>
            <a:pPr lvl="1" eaLnBrk="1" hangingPunct="1"/>
            <a:r>
              <a:rPr lang="en-US">
                <a:cs typeface="Arial" charset="0"/>
              </a:rPr>
              <a:t>Model checking</a:t>
            </a:r>
          </a:p>
          <a:p>
            <a:pPr eaLnBrk="1" hangingPunct="1"/>
            <a:r>
              <a:rPr lang="en-US">
                <a:cs typeface="Arial" charset="0"/>
              </a:rPr>
              <a:t>Symbolic model checking</a:t>
            </a:r>
          </a:p>
          <a:p>
            <a:pPr eaLnBrk="1" hangingPunct="1"/>
            <a:r>
              <a:rPr lang="en-US">
                <a:cs typeface="Arial" charset="0"/>
              </a:rPr>
              <a:t>BDD</a:t>
            </a:r>
          </a:p>
          <a:p>
            <a:pPr lvl="1" eaLnBrk="1" hangingPunct="1"/>
            <a:r>
              <a:rPr lang="en-US">
                <a:cs typeface="Arial" charset="0"/>
              </a:rPr>
              <a:t>Definition</a:t>
            </a:r>
          </a:p>
          <a:p>
            <a:pPr lvl="1" eaLnBrk="1" hangingPunct="1"/>
            <a:r>
              <a:rPr lang="en-US">
                <a:cs typeface="Arial" charset="0"/>
              </a:rPr>
              <a:t>Reducing BDD</a:t>
            </a:r>
          </a:p>
          <a:p>
            <a:pPr lvl="1" eaLnBrk="1" hangingPunct="1"/>
            <a:r>
              <a:rPr lang="en-US">
                <a:cs typeface="Arial" charset="0"/>
              </a:rPr>
              <a:t>Operations on BDD</a:t>
            </a:r>
          </a:p>
          <a:p>
            <a:pPr lvl="1" eaLnBrk="1" hangingPunct="1"/>
            <a:endParaRPr lang="en-US">
              <a:cs typeface="Arial" charset="0"/>
            </a:endParaRPr>
          </a:p>
          <a:p>
            <a:pPr eaLnBrk="1" hangingPunct="1"/>
            <a:r>
              <a:rPr lang="en-US" sz="1600">
                <a:cs typeface="Arial" charset="0"/>
              </a:rPr>
              <a:t>Acknowledgement: some slides are taken and adapted from various presentations by Randal Bryant (CMU), Marsha Chechik (Toronto)</a:t>
            </a:r>
          </a:p>
          <a:p>
            <a:pPr lvl="1" eaLnBrk="1" hangingPunct="1"/>
            <a:endParaRPr lang="en-US">
              <a:cs typeface="Arial" charset="0"/>
            </a:endParaRPr>
          </a:p>
          <a:p>
            <a:pPr eaLnBrk="1" hangingPunct="1"/>
            <a:endParaRPr lang="en-US">
              <a:cs typeface="Arial" charset="0"/>
            </a:endParaRPr>
          </a:p>
        </p:txBody>
      </p:sp>
      <p:sp>
        <p:nvSpPr>
          <p:cNvPr id="5" name="Tijdelijke aanduiding voor dianummer 4"/>
          <p:cNvSpPr>
            <a:spLocks noGrp="1"/>
          </p:cNvSpPr>
          <p:nvPr>
            <p:ph type="sldNum" sz="quarter" idx="12"/>
          </p:nvPr>
        </p:nvSpPr>
        <p:spPr/>
        <p:txBody>
          <a:bodyPr/>
          <a:lstStyle/>
          <a:p>
            <a:pPr>
              <a:defRPr/>
            </a:pPr>
            <a:fld id="{41C2F8CD-838F-4610-983A-4C4F55292BA0}"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hoek 5"/>
          <p:cNvSpPr/>
          <p:nvPr/>
        </p:nvSpPr>
        <p:spPr>
          <a:xfrm>
            <a:off x="1077686" y="3287486"/>
            <a:ext cx="7543800" cy="1502228"/>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nl-NL"/>
          </a:p>
        </p:txBody>
      </p:sp>
      <p:sp>
        <p:nvSpPr>
          <p:cNvPr id="37893" name="Title 3"/>
          <p:cNvSpPr>
            <a:spLocks noGrp="1"/>
          </p:cNvSpPr>
          <p:nvPr>
            <p:ph type="title"/>
          </p:nvPr>
        </p:nvSpPr>
        <p:spPr>
          <a:xfrm>
            <a:off x="500063" y="274638"/>
            <a:ext cx="8358187" cy="796925"/>
          </a:xfrm>
        </p:spPr>
        <p:txBody>
          <a:bodyPr/>
          <a:lstStyle/>
          <a:p>
            <a:pPr eaLnBrk="1" hangingPunct="1"/>
            <a:r>
              <a:rPr lang="en-US">
                <a:cs typeface="Arial" charset="0"/>
              </a:rPr>
              <a:t>Model checking</a:t>
            </a:r>
          </a:p>
        </p:txBody>
      </p:sp>
      <p:sp>
        <p:nvSpPr>
          <p:cNvPr id="37894" name="Content Placeholder 4"/>
          <p:cNvSpPr>
            <a:spLocks noGrp="1"/>
          </p:cNvSpPr>
          <p:nvPr>
            <p:ph sz="quarter" idx="1"/>
          </p:nvPr>
        </p:nvSpPr>
        <p:spPr>
          <a:xfrm>
            <a:off x="500063" y="1447800"/>
            <a:ext cx="8358187" cy="4572000"/>
          </a:xfrm>
        </p:spPr>
        <p:txBody>
          <a:bodyPr/>
          <a:lstStyle/>
          <a:p>
            <a:pPr eaLnBrk="1" hangingPunct="1"/>
            <a:r>
              <a:rPr lang="en-US" sz="2400">
                <a:cs typeface="Arial" charset="0"/>
              </a:rPr>
              <a:t>When we label states with a formula f, we are basically calculating the set of states (of M) that satisfy f.</a:t>
            </a:r>
          </a:p>
          <a:p>
            <a:pPr eaLnBrk="1" hangingPunct="1"/>
            <a:endParaRPr lang="en-US" sz="2400">
              <a:cs typeface="Arial" charset="0"/>
            </a:endParaRPr>
          </a:p>
          <a:p>
            <a:pPr eaLnBrk="1" hangingPunct="1"/>
            <a:r>
              <a:rPr lang="en-US" sz="2400">
                <a:cs typeface="Arial" charset="0"/>
              </a:rPr>
              <a:t>Introduce this notation:</a:t>
            </a:r>
            <a:br>
              <a:rPr lang="en-US" sz="2400">
                <a:cs typeface="Arial" charset="0"/>
              </a:rPr>
            </a:br>
            <a:br>
              <a:rPr lang="en-US" sz="2400">
                <a:cs typeface="Arial" charset="0"/>
              </a:rPr>
            </a:br>
            <a:r>
              <a:rPr lang="en-US" sz="2400">
                <a:cs typeface="Arial" charset="0"/>
              </a:rPr>
              <a:t>	W</a:t>
            </a:r>
            <a:r>
              <a:rPr lang="en-US" sz="2400" b="1" baseline="-25000">
                <a:solidFill>
                  <a:srgbClr val="C00000"/>
                </a:solidFill>
                <a:cs typeface="Arial" charset="0"/>
              </a:rPr>
              <a:t>f</a:t>
            </a:r>
            <a:r>
              <a:rPr lang="en-US" sz="2400">
                <a:cs typeface="Arial" charset="0"/>
              </a:rPr>
              <a:t>  = the set of states (whose comp. trees) satisfy f</a:t>
            </a:r>
            <a:br>
              <a:rPr lang="en-US" sz="2400">
                <a:cs typeface="Arial" charset="0"/>
              </a:rPr>
            </a:br>
            <a:br>
              <a:rPr lang="en-US" sz="2400">
                <a:cs typeface="Arial" charset="0"/>
              </a:rPr>
            </a:br>
            <a:r>
              <a:rPr lang="en-US" sz="2400">
                <a:cs typeface="Arial" charset="0"/>
              </a:rPr>
              <a:t>	      =  {  s  |  s</a:t>
            </a:r>
            <a:r>
              <a:rPr lang="en-US" sz="2400">
                <a:cs typeface="Arial" charset="0"/>
                <a:sym typeface="Symbol" pitchFamily="18" charset="2"/>
              </a:rPr>
              <a:t>S,  M, tree(s) |== f }</a:t>
            </a:r>
            <a:endParaRPr lang="en-US" sz="2400">
              <a:cs typeface="Arial" charset="0"/>
            </a:endParaRPr>
          </a:p>
          <a:p>
            <a:pPr eaLnBrk="1" hangingPunct="1"/>
            <a:endParaRPr lang="en-US" sz="2400">
              <a:cs typeface="Arial" charset="0"/>
            </a:endParaRPr>
          </a:p>
          <a:p>
            <a:pPr eaLnBrk="1" hangingPunct="1"/>
            <a:r>
              <a:rPr lang="en-US" sz="2400">
                <a:cs typeface="Arial" charset="0"/>
              </a:rPr>
              <a:t>We now encode W</a:t>
            </a:r>
            <a:r>
              <a:rPr lang="en-US" sz="2400" baseline="-25000">
                <a:cs typeface="Arial" charset="0"/>
              </a:rPr>
              <a:t>f</a:t>
            </a:r>
            <a:r>
              <a:rPr lang="en-US" sz="2400">
                <a:cs typeface="Arial" charset="0"/>
              </a:rPr>
              <a:t> as as a boolean “</a:t>
            </a:r>
            <a:r>
              <a:rPr lang="en-US" sz="2400" i="1">
                <a:cs typeface="Arial" charset="0"/>
              </a:rPr>
              <a:t>formula”</a:t>
            </a:r>
          </a:p>
          <a:p>
            <a:pPr eaLnBrk="1" hangingPunct="1"/>
            <a:endParaRPr lang="en-US" sz="2400">
              <a:cs typeface="Arial" charset="0"/>
            </a:endParaRPr>
          </a:p>
          <a:p>
            <a:pPr eaLnBrk="1" hangingPunct="1">
              <a:buFont typeface="Wingdings 2" pitchFamily="18" charset="2"/>
              <a:buNone/>
            </a:pPr>
            <a:endParaRPr lang="en-US" sz="2400">
              <a:cs typeface="Arial" charset="0"/>
            </a:endParaRPr>
          </a:p>
          <a:p>
            <a:pPr eaLnBrk="1" hangingPunct="1"/>
            <a:endParaRPr lang="en-US" sz="2400">
              <a:cs typeface="Arial" charset="0"/>
            </a:endParaRPr>
          </a:p>
        </p:txBody>
      </p:sp>
      <p:sp>
        <p:nvSpPr>
          <p:cNvPr id="5" name="Tijdelijke aanduiding voor dianummer 4"/>
          <p:cNvSpPr>
            <a:spLocks noGrp="1"/>
          </p:cNvSpPr>
          <p:nvPr>
            <p:ph type="sldNum" sz="quarter" idx="12"/>
          </p:nvPr>
        </p:nvSpPr>
        <p:spPr/>
        <p:txBody>
          <a:bodyPr/>
          <a:lstStyle/>
          <a:p>
            <a:pPr>
              <a:defRPr/>
            </a:pPr>
            <a:fld id="{399042A0-15F8-4F4F-878A-F47F9697EA50}" type="slidenum">
              <a:rPr lang="en-US"/>
              <a:pPr>
                <a:defRPr/>
              </a:pPr>
              <a:t>30</a:t>
            </a:fld>
            <a:endParaRPr lang="en-US"/>
          </a:p>
        </p:txBody>
      </p:sp>
      <p:sp>
        <p:nvSpPr>
          <p:cNvPr id="7" name="Tekstvak 6"/>
          <p:cNvSpPr txBox="1"/>
          <p:nvPr/>
        </p:nvSpPr>
        <p:spPr>
          <a:xfrm>
            <a:off x="1110343" y="5747657"/>
            <a:ext cx="6175088" cy="40011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nl-NL" sz="2000" dirty="0"/>
              <a:t>M |= f    </a:t>
            </a:r>
            <a:r>
              <a:rPr lang="nl-NL" sz="2000" dirty="0" err="1"/>
              <a:t>if</a:t>
            </a:r>
            <a:r>
              <a:rPr lang="nl-NL" sz="2000" dirty="0"/>
              <a:t> and </a:t>
            </a:r>
            <a:r>
              <a:rPr lang="nl-NL" sz="2000" dirty="0" err="1"/>
              <a:t>only</a:t>
            </a:r>
            <a:r>
              <a:rPr lang="nl-NL" sz="2000" dirty="0"/>
              <a:t> </a:t>
            </a:r>
            <a:r>
              <a:rPr lang="nl-NL" sz="2000" dirty="0" err="1"/>
              <a:t>if</a:t>
            </a:r>
            <a:r>
              <a:rPr lang="nl-NL" sz="2000" dirty="0"/>
              <a:t>  </a:t>
            </a:r>
            <a:r>
              <a:rPr lang="nl-NL" sz="2000" dirty="0" err="1"/>
              <a:t>W</a:t>
            </a:r>
            <a:r>
              <a:rPr lang="nl-NL" sz="2000" b="1" baseline="-25000" dirty="0" err="1"/>
              <a:t>f</a:t>
            </a:r>
            <a:r>
              <a:rPr lang="nl-NL" sz="2000" dirty="0"/>
              <a:t> </a:t>
            </a:r>
            <a:r>
              <a:rPr lang="nl-NL" sz="2000" dirty="0" err="1"/>
              <a:t>evaluated</a:t>
            </a:r>
            <a:r>
              <a:rPr lang="nl-NL" sz="2000" dirty="0"/>
              <a:t> </a:t>
            </a:r>
            <a:r>
              <a:rPr lang="nl-NL" sz="2000" dirty="0" err="1"/>
              <a:t>on</a:t>
            </a:r>
            <a:r>
              <a:rPr lang="nl-NL" sz="2000" dirty="0"/>
              <a:t> s</a:t>
            </a:r>
            <a:r>
              <a:rPr lang="nl-NL" sz="2000" baseline="-25000" dirty="0"/>
              <a:t>0</a:t>
            </a:r>
            <a:r>
              <a:rPr lang="nl-NL" sz="2000" dirty="0"/>
              <a:t> returns </a:t>
            </a:r>
            <a:r>
              <a:rPr lang="nl-NL" sz="2000" dirty="0" err="1"/>
              <a:t>true</a:t>
            </a:r>
            <a:endParaRPr lang="nl-NL"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500063" y="274638"/>
            <a:ext cx="8358187" cy="796925"/>
          </a:xfrm>
        </p:spPr>
        <p:txBody>
          <a:bodyPr/>
          <a:lstStyle/>
          <a:p>
            <a:pPr eaLnBrk="1" hangingPunct="1"/>
            <a:r>
              <a:rPr lang="en-US" dirty="0">
                <a:cs typeface="Arial" charset="0"/>
              </a:rPr>
              <a:t>Labeling</a:t>
            </a:r>
          </a:p>
        </p:txBody>
      </p:sp>
      <p:sp>
        <p:nvSpPr>
          <p:cNvPr id="38915" name="Content Placeholder 2"/>
          <p:cNvSpPr>
            <a:spLocks noGrp="1"/>
          </p:cNvSpPr>
          <p:nvPr>
            <p:ph sz="quarter" idx="1"/>
          </p:nvPr>
        </p:nvSpPr>
        <p:spPr>
          <a:xfrm>
            <a:off x="500063" y="1447800"/>
            <a:ext cx="8358187" cy="4572000"/>
          </a:xfrm>
        </p:spPr>
        <p:txBody>
          <a:bodyPr/>
          <a:lstStyle/>
          <a:p>
            <a:pPr eaLnBrk="1" hangingPunct="1"/>
            <a:r>
              <a:rPr lang="en-US" dirty="0">
                <a:cs typeface="Arial" charset="0"/>
              </a:rPr>
              <a:t>If p is an atomic formula:</a:t>
            </a:r>
            <a:br>
              <a:rPr lang="en-US" dirty="0">
                <a:cs typeface="Arial" charset="0"/>
              </a:rPr>
            </a:br>
            <a:br>
              <a:rPr lang="en-US" dirty="0">
                <a:cs typeface="Arial" charset="0"/>
              </a:rPr>
            </a:br>
            <a:endParaRPr lang="en-US" dirty="0">
              <a:cs typeface="Arial" charset="0"/>
            </a:endParaRPr>
          </a:p>
          <a:p>
            <a:pPr eaLnBrk="1" hangingPunct="1"/>
            <a:endParaRPr lang="en-US" dirty="0">
              <a:cs typeface="Arial" charset="0"/>
            </a:endParaRPr>
          </a:p>
          <a:p>
            <a:pPr eaLnBrk="1" hangingPunct="1"/>
            <a:r>
              <a:rPr lang="en-US" dirty="0">
                <a:cs typeface="Arial" charset="0"/>
              </a:rPr>
              <a:t>For conjunction:</a:t>
            </a:r>
          </a:p>
          <a:p>
            <a:pPr eaLnBrk="1" hangingPunct="1"/>
            <a:r>
              <a:rPr lang="en-US" dirty="0">
                <a:cs typeface="Arial" charset="0"/>
              </a:rPr>
              <a:t>Negation: </a:t>
            </a:r>
          </a:p>
          <a:p>
            <a:pPr eaLnBrk="1" hangingPunct="1">
              <a:buFont typeface="Wingdings 2" pitchFamily="18" charset="2"/>
              <a:buNone/>
            </a:pPr>
            <a:endParaRPr lang="en-US" dirty="0">
              <a:cs typeface="Arial" charset="0"/>
            </a:endParaRPr>
          </a:p>
          <a:p>
            <a:pPr eaLnBrk="1" hangingPunct="1"/>
            <a:r>
              <a:rPr lang="en-US" dirty="0">
                <a:cs typeface="Arial" charset="0"/>
              </a:rPr>
              <a:t>For EX:</a:t>
            </a:r>
          </a:p>
          <a:p>
            <a:pPr eaLnBrk="1" hangingPunct="1"/>
            <a:endParaRPr lang="en-US" dirty="0">
              <a:cs typeface="Arial" charset="0"/>
            </a:endParaRPr>
          </a:p>
          <a:p>
            <a:pPr eaLnBrk="1" hangingPunct="1"/>
            <a:endParaRPr lang="en-US" dirty="0">
              <a:cs typeface="Arial" charset="0"/>
            </a:endParaRPr>
          </a:p>
          <a:p>
            <a:pPr eaLnBrk="1" hangingPunct="1"/>
            <a:r>
              <a:rPr lang="en-US" dirty="0">
                <a:cs typeface="Arial" charset="0"/>
              </a:rPr>
              <a:t>AX f   =   </a:t>
            </a:r>
            <a:r>
              <a:rPr lang="en-US" dirty="0">
                <a:cs typeface="Arial" charset="0"/>
                <a:sym typeface="Symbol" pitchFamily="18" charset="2"/>
              </a:rPr>
              <a:t></a:t>
            </a:r>
            <a:r>
              <a:rPr lang="en-US" dirty="0" err="1">
                <a:cs typeface="Arial" charset="0"/>
                <a:sym typeface="Symbol" pitchFamily="18" charset="2"/>
              </a:rPr>
              <a:t>EXf</a:t>
            </a:r>
            <a:r>
              <a:rPr lang="en-US" dirty="0">
                <a:cs typeface="Arial" charset="0"/>
                <a:sym typeface="Symbol" pitchFamily="18" charset="2"/>
              </a:rPr>
              <a:t>    So:   </a:t>
            </a:r>
            <a:r>
              <a:rPr lang="nl-NL" sz="2800" dirty="0" err="1"/>
              <a:t>W</a:t>
            </a:r>
            <a:r>
              <a:rPr lang="nl-NL" sz="2800" b="1" baseline="-25000" dirty="0" err="1">
                <a:solidFill>
                  <a:srgbClr val="C00000"/>
                </a:solidFill>
              </a:rPr>
              <a:t>AXf</a:t>
            </a:r>
            <a:r>
              <a:rPr lang="nl-NL" sz="2800" dirty="0">
                <a:solidFill>
                  <a:srgbClr val="C00000"/>
                </a:solidFill>
              </a:rPr>
              <a:t> </a:t>
            </a:r>
            <a:r>
              <a:rPr lang="nl-NL" sz="2800" dirty="0"/>
              <a:t>  = </a:t>
            </a:r>
            <a:r>
              <a:rPr lang="nl-NL" sz="2800" dirty="0">
                <a:solidFill>
                  <a:srgbClr val="FF0000"/>
                </a:solidFill>
                <a:sym typeface="Symbol" pitchFamily="18" charset="2"/>
              </a:rPr>
              <a:t></a:t>
            </a:r>
            <a:r>
              <a:rPr lang="nl-NL" sz="2800" dirty="0" err="1"/>
              <a:t>W</a:t>
            </a:r>
            <a:r>
              <a:rPr lang="nl-NL" sz="2800" b="1" baseline="-25000" dirty="0" err="1">
                <a:solidFill>
                  <a:srgbClr val="C00000"/>
                </a:solidFill>
              </a:rPr>
              <a:t>EX</a:t>
            </a:r>
            <a:r>
              <a:rPr lang="nl-NL" sz="2800" baseline="-25000" dirty="0" err="1">
                <a:solidFill>
                  <a:srgbClr val="FF0000"/>
                </a:solidFill>
                <a:sym typeface="Symbol" pitchFamily="18" charset="2"/>
              </a:rPr>
              <a:t></a:t>
            </a:r>
            <a:r>
              <a:rPr lang="nl-NL" sz="2800" b="1" baseline="-25000" dirty="0" err="1">
                <a:solidFill>
                  <a:srgbClr val="C00000"/>
                </a:solidFill>
              </a:rPr>
              <a:t>f</a:t>
            </a:r>
            <a:r>
              <a:rPr lang="nl-NL" sz="2800" dirty="0"/>
              <a:t> </a:t>
            </a:r>
            <a:endParaRPr lang="en-US" dirty="0">
              <a:cs typeface="Arial" charset="0"/>
            </a:endParaRPr>
          </a:p>
          <a:p>
            <a:pPr eaLnBrk="1" hangingPunct="1"/>
            <a:endParaRPr lang="en-US" dirty="0">
              <a:cs typeface="Arial" charset="0"/>
            </a:endParaRPr>
          </a:p>
          <a:p>
            <a:pPr eaLnBrk="1" hangingPunct="1"/>
            <a:endParaRPr lang="en-US" dirty="0">
              <a:cs typeface="Arial" charset="0"/>
            </a:endParaRPr>
          </a:p>
          <a:p>
            <a:pPr eaLnBrk="1" hangingPunct="1"/>
            <a:endParaRPr lang="en-US" dirty="0">
              <a:cs typeface="Arial" charset="0"/>
              <a:sym typeface="Symbol" pitchFamily="18" charset="2"/>
            </a:endParaRPr>
          </a:p>
          <a:p>
            <a:pPr eaLnBrk="1" hangingPunct="1">
              <a:buFont typeface="Wingdings" pitchFamily="2" charset="2"/>
              <a:buNone/>
            </a:pPr>
            <a:br>
              <a:rPr lang="en-US" dirty="0">
                <a:cs typeface="Arial" charset="0"/>
                <a:sym typeface="Symbol" pitchFamily="18" charset="2"/>
              </a:rPr>
            </a:br>
            <a:endParaRPr lang="en-US" dirty="0">
              <a:cs typeface="Arial" charset="0"/>
            </a:endParaRPr>
          </a:p>
          <a:p>
            <a:pPr eaLnBrk="1" hangingPunct="1"/>
            <a:endParaRPr lang="en-US" dirty="0">
              <a:cs typeface="Arial" charset="0"/>
            </a:endParaRPr>
          </a:p>
          <a:p>
            <a:pPr eaLnBrk="1" hangingPunct="1"/>
            <a:endParaRPr lang="en-US" dirty="0">
              <a:cs typeface="Arial" charset="0"/>
            </a:endParaRPr>
          </a:p>
          <a:p>
            <a:pPr eaLnBrk="1" hangingPunct="1"/>
            <a:endParaRPr lang="en-US" dirty="0">
              <a:cs typeface="Arial" charset="0"/>
            </a:endParaRPr>
          </a:p>
        </p:txBody>
      </p:sp>
      <p:sp>
        <p:nvSpPr>
          <p:cNvPr id="5" name="TextBox 4"/>
          <p:cNvSpPr txBox="1"/>
          <p:nvPr/>
        </p:nvSpPr>
        <p:spPr>
          <a:xfrm>
            <a:off x="2741988" y="4587743"/>
            <a:ext cx="4905510"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nl-NL" sz="2400" dirty="0" err="1"/>
              <a:t>W</a:t>
            </a:r>
            <a:r>
              <a:rPr lang="nl-NL" sz="2400" b="1" baseline="-25000" dirty="0" err="1">
                <a:solidFill>
                  <a:srgbClr val="C00000"/>
                </a:solidFill>
              </a:rPr>
              <a:t>EXf</a:t>
            </a:r>
            <a:r>
              <a:rPr lang="nl-NL" sz="2400" dirty="0">
                <a:solidFill>
                  <a:srgbClr val="C00000"/>
                </a:solidFill>
              </a:rPr>
              <a:t> </a:t>
            </a:r>
            <a:r>
              <a:rPr lang="nl-NL" sz="2400" dirty="0"/>
              <a:t>  =  </a:t>
            </a:r>
            <a:r>
              <a:rPr lang="en-US" sz="2400" dirty="0">
                <a:cs typeface="Arial" pitchFamily="34" charset="0"/>
                <a:sym typeface="Symbol"/>
              </a:rPr>
              <a:t></a:t>
            </a:r>
            <a:r>
              <a:rPr lang="en-US" sz="2400" dirty="0" err="1">
                <a:cs typeface="Arial" pitchFamily="34" charset="0"/>
                <a:sym typeface="Symbol"/>
              </a:rPr>
              <a:t>x’,y</a:t>
            </a:r>
            <a:r>
              <a:rPr lang="en-US" sz="2400" dirty="0">
                <a:cs typeface="Arial" pitchFamily="34" charset="0"/>
                <a:sym typeface="Symbol"/>
              </a:rPr>
              <a:t>’::  R  /\  </a:t>
            </a:r>
            <a:r>
              <a:rPr lang="en-US" sz="2400" dirty="0" err="1">
                <a:cs typeface="Arial" pitchFamily="34" charset="0"/>
                <a:sym typeface="Symbol"/>
              </a:rPr>
              <a:t>W</a:t>
            </a:r>
            <a:r>
              <a:rPr lang="en-US" sz="2400" b="1" baseline="-25000" dirty="0" err="1">
                <a:solidFill>
                  <a:srgbClr val="C00000"/>
                </a:solidFill>
                <a:cs typeface="Arial" pitchFamily="34" charset="0"/>
                <a:sym typeface="Symbol"/>
              </a:rPr>
              <a:t>f</a:t>
            </a:r>
            <a:r>
              <a:rPr lang="en-US" sz="2400" dirty="0">
                <a:cs typeface="Arial" pitchFamily="34" charset="0"/>
                <a:sym typeface="Symbol"/>
              </a:rPr>
              <a:t> [</a:t>
            </a:r>
            <a:r>
              <a:rPr lang="en-US" sz="2400" dirty="0" err="1">
                <a:cs typeface="Arial" pitchFamily="34" charset="0"/>
                <a:sym typeface="Symbol"/>
              </a:rPr>
              <a:t>x’,y</a:t>
            </a:r>
            <a:r>
              <a:rPr lang="en-US" sz="2400" dirty="0">
                <a:cs typeface="Arial" pitchFamily="34" charset="0"/>
                <a:sym typeface="Symbol"/>
              </a:rPr>
              <a:t>’/</a:t>
            </a:r>
            <a:r>
              <a:rPr lang="en-US" sz="2400" dirty="0" err="1">
                <a:cs typeface="Arial" pitchFamily="34" charset="0"/>
                <a:sym typeface="Symbol"/>
              </a:rPr>
              <a:t>x,y</a:t>
            </a:r>
            <a:r>
              <a:rPr lang="en-US" sz="2400" dirty="0">
                <a:cs typeface="Arial" pitchFamily="34" charset="0"/>
                <a:sym typeface="Symbol"/>
              </a:rPr>
              <a:t>]</a:t>
            </a:r>
            <a:endParaRPr lang="en-US" sz="2400" dirty="0">
              <a:cs typeface="Arial" pitchFamily="34" charset="0"/>
            </a:endParaRPr>
          </a:p>
        </p:txBody>
      </p:sp>
      <p:sp>
        <p:nvSpPr>
          <p:cNvPr id="7" name="Tijdelijke aanduiding voor dianummer 6"/>
          <p:cNvSpPr>
            <a:spLocks noGrp="1"/>
          </p:cNvSpPr>
          <p:nvPr>
            <p:ph type="sldNum" sz="quarter" idx="12"/>
          </p:nvPr>
        </p:nvSpPr>
        <p:spPr/>
        <p:txBody>
          <a:bodyPr/>
          <a:lstStyle/>
          <a:p>
            <a:pPr>
              <a:defRPr/>
            </a:pPr>
            <a:fld id="{E06F4FD2-2639-4AC0-8086-95EC8489908A}" type="slidenum">
              <a:rPr lang="en-US"/>
              <a:pPr>
                <a:defRPr/>
              </a:pPr>
              <a:t>31</a:t>
            </a:fld>
            <a:endParaRPr lang="en-US"/>
          </a:p>
        </p:txBody>
      </p:sp>
      <p:sp>
        <p:nvSpPr>
          <p:cNvPr id="9" name="Tekstvak 8"/>
          <p:cNvSpPr txBox="1"/>
          <p:nvPr/>
        </p:nvSpPr>
        <p:spPr>
          <a:xfrm>
            <a:off x="1001486" y="2220686"/>
            <a:ext cx="7970452" cy="40011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nl-NL" sz="2000" dirty="0" err="1"/>
              <a:t>W</a:t>
            </a:r>
            <a:r>
              <a:rPr lang="nl-NL" sz="2000" b="1" baseline="-25000" dirty="0" err="1">
                <a:solidFill>
                  <a:srgbClr val="C00000"/>
                </a:solidFill>
              </a:rPr>
              <a:t>p</a:t>
            </a:r>
            <a:r>
              <a:rPr lang="nl-NL" sz="2000" dirty="0"/>
              <a:t>  =   </a:t>
            </a:r>
            <a:r>
              <a:rPr lang="nl-NL" sz="2000" dirty="0" err="1"/>
              <a:t>boolean</a:t>
            </a:r>
            <a:r>
              <a:rPr lang="nl-NL" sz="2000" dirty="0"/>
              <a:t> </a:t>
            </a:r>
            <a:r>
              <a:rPr lang="nl-NL" sz="2000" dirty="0" err="1"/>
              <a:t>formula</a:t>
            </a:r>
            <a:r>
              <a:rPr lang="nl-NL" sz="2000" dirty="0"/>
              <a:t> </a:t>
            </a:r>
            <a:r>
              <a:rPr lang="nl-NL" sz="2000" dirty="0" err="1"/>
              <a:t>representing</a:t>
            </a:r>
            <a:r>
              <a:rPr lang="nl-NL" sz="2000" dirty="0"/>
              <a:t> the set of </a:t>
            </a:r>
            <a:r>
              <a:rPr lang="nl-NL" sz="2000" dirty="0" err="1"/>
              <a:t>states</a:t>
            </a:r>
            <a:r>
              <a:rPr lang="nl-NL" sz="2000" dirty="0"/>
              <a:t> </a:t>
            </a:r>
            <a:r>
              <a:rPr lang="nl-NL" sz="2000" dirty="0" err="1"/>
              <a:t>where</a:t>
            </a:r>
            <a:r>
              <a:rPr lang="nl-NL" sz="2000" dirty="0"/>
              <a:t> p </a:t>
            </a:r>
            <a:r>
              <a:rPr lang="nl-NL" sz="2000" dirty="0" err="1"/>
              <a:t>holds</a:t>
            </a:r>
            <a:r>
              <a:rPr lang="nl-NL" sz="2000" dirty="0"/>
              <a:t>.</a:t>
            </a:r>
          </a:p>
        </p:txBody>
      </p:sp>
      <p:sp>
        <p:nvSpPr>
          <p:cNvPr id="10" name="Tekstvak 9"/>
          <p:cNvSpPr txBox="1"/>
          <p:nvPr/>
        </p:nvSpPr>
        <p:spPr>
          <a:xfrm>
            <a:off x="3624943" y="3167741"/>
            <a:ext cx="2513830"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nl-NL" sz="2400" dirty="0" err="1"/>
              <a:t>W</a:t>
            </a:r>
            <a:r>
              <a:rPr lang="nl-NL" sz="2400" b="1" baseline="-25000" dirty="0" err="1">
                <a:solidFill>
                  <a:srgbClr val="C00000"/>
                </a:solidFill>
              </a:rPr>
              <a:t>f</a:t>
            </a:r>
            <a:r>
              <a:rPr lang="nl-NL" sz="2400" b="1" baseline="-25000" dirty="0">
                <a:solidFill>
                  <a:srgbClr val="C00000"/>
                </a:solidFill>
              </a:rPr>
              <a:t>/\g</a:t>
            </a:r>
            <a:r>
              <a:rPr lang="nl-NL" sz="2400" dirty="0"/>
              <a:t>  = </a:t>
            </a:r>
            <a:r>
              <a:rPr lang="nl-NL" sz="2400" dirty="0" err="1"/>
              <a:t>W</a:t>
            </a:r>
            <a:r>
              <a:rPr lang="nl-NL" sz="2400" baseline="-25000" dirty="0" err="1"/>
              <a:t>f</a:t>
            </a:r>
            <a:r>
              <a:rPr lang="nl-NL" sz="2400" dirty="0"/>
              <a:t> /\  </a:t>
            </a:r>
            <a:r>
              <a:rPr lang="nl-NL" sz="2400" dirty="0" err="1"/>
              <a:t>W</a:t>
            </a:r>
            <a:r>
              <a:rPr lang="nl-NL" sz="2400" baseline="-25000" dirty="0" err="1"/>
              <a:t>g</a:t>
            </a:r>
            <a:r>
              <a:rPr lang="nl-NL" sz="2400" dirty="0"/>
              <a:t> </a:t>
            </a:r>
          </a:p>
        </p:txBody>
      </p:sp>
      <p:sp>
        <p:nvSpPr>
          <p:cNvPr id="8" name="Tekstvak 7"/>
          <p:cNvSpPr txBox="1"/>
          <p:nvPr/>
        </p:nvSpPr>
        <p:spPr>
          <a:xfrm>
            <a:off x="3606862" y="3692100"/>
            <a:ext cx="1935145"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nl-NL" sz="2400" dirty="0"/>
              <a:t>W</a:t>
            </a:r>
            <a:r>
              <a:rPr lang="nl-NL" sz="2400" dirty="0">
                <a:solidFill>
                  <a:srgbClr val="FF0000"/>
                </a:solidFill>
                <a:sym typeface="Symbol"/>
              </a:rPr>
              <a:t></a:t>
            </a:r>
            <a:r>
              <a:rPr lang="nl-NL" sz="2400" b="1" baseline="-25000" dirty="0">
                <a:solidFill>
                  <a:srgbClr val="C00000"/>
                </a:solidFill>
              </a:rPr>
              <a:t>f</a:t>
            </a:r>
            <a:r>
              <a:rPr lang="nl-NL" sz="2400" dirty="0"/>
              <a:t>  = </a:t>
            </a:r>
            <a:r>
              <a:rPr lang="nl-NL" sz="2400" dirty="0">
                <a:solidFill>
                  <a:srgbClr val="FF0000"/>
                </a:solidFill>
              </a:rPr>
              <a:t> </a:t>
            </a:r>
            <a:r>
              <a:rPr lang="nl-NL" sz="2400" dirty="0">
                <a:solidFill>
                  <a:srgbClr val="FF0000"/>
                </a:solidFill>
                <a:sym typeface="Symbol"/>
              </a:rPr>
              <a:t></a:t>
            </a:r>
            <a:r>
              <a:rPr lang="nl-NL" sz="2400" dirty="0" err="1"/>
              <a:t>W</a:t>
            </a:r>
            <a:r>
              <a:rPr lang="nl-NL" sz="2400" baseline="-25000" dirty="0" err="1"/>
              <a:t>f</a:t>
            </a:r>
            <a:r>
              <a:rPr lang="nl-NL" sz="2400" dirty="0"/>
              <a:t> </a:t>
            </a:r>
          </a:p>
        </p:txBody>
      </p:sp>
      <p:sp>
        <p:nvSpPr>
          <p:cNvPr id="38929" name="TextBox 10"/>
          <p:cNvSpPr txBox="1">
            <a:spLocks noChangeArrowheads="1"/>
          </p:cNvSpPr>
          <p:nvPr/>
        </p:nvSpPr>
        <p:spPr bwMode="auto">
          <a:xfrm>
            <a:off x="5080000" y="5113338"/>
            <a:ext cx="2590800" cy="461962"/>
          </a:xfrm>
          <a:prstGeom prst="rect">
            <a:avLst/>
          </a:prstGeom>
          <a:noFill/>
          <a:ln w="9525">
            <a:noFill/>
            <a:miter lim="800000"/>
            <a:headEnd/>
            <a:tailEnd/>
          </a:ln>
        </p:spPr>
        <p:txBody>
          <a:bodyPr>
            <a:spAutoFit/>
          </a:bodyPr>
          <a:lstStyle/>
          <a:p>
            <a:r>
              <a:rPr lang="en-US" sz="1200" i="1"/>
              <a:t>(</a:t>
            </a:r>
            <a:r>
              <a:rPr lang="nl-NL" sz="1200" i="1"/>
              <a:t>The relation R is assumed to be defined in terms of x,y and x’,y’</a:t>
            </a:r>
            <a:r>
              <a:rPr lang="en-US" sz="1200" i="1"/>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09600" y="274638"/>
            <a:ext cx="8077200" cy="596900"/>
          </a:xfrm>
        </p:spPr>
        <p:txBody>
          <a:bodyPr/>
          <a:lstStyle/>
          <a:p>
            <a:pPr eaLnBrk="1" hangingPunct="1"/>
            <a:r>
              <a:rPr lang="en-US" sz="3200">
                <a:cs typeface="Arial" charset="0"/>
              </a:rPr>
              <a:t>Restricting the arrows over the destinations</a:t>
            </a:r>
          </a:p>
        </p:txBody>
      </p:sp>
      <p:sp>
        <p:nvSpPr>
          <p:cNvPr id="21" name="TextBox 20"/>
          <p:cNvSpPr txBox="1"/>
          <p:nvPr/>
        </p:nvSpPr>
        <p:spPr>
          <a:xfrm>
            <a:off x="273050" y="1268413"/>
            <a:ext cx="2057400" cy="175418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cs typeface="Arial" pitchFamily="34" charset="0"/>
              </a:rPr>
              <a:t>States encoding:</a:t>
            </a:r>
            <a:br>
              <a:rPr lang="en-US" dirty="0">
                <a:cs typeface="Arial" pitchFamily="34" charset="0"/>
              </a:rPr>
            </a:br>
            <a:endParaRPr lang="en-US" dirty="0">
              <a:cs typeface="Arial" pitchFamily="34" charset="0"/>
            </a:endParaRPr>
          </a:p>
          <a:p>
            <a:pPr>
              <a:defRPr/>
            </a:pPr>
            <a:r>
              <a:rPr lang="en-US" dirty="0">
                <a:cs typeface="Arial" pitchFamily="34" charset="0"/>
              </a:rPr>
              <a:t>    St-0	</a:t>
            </a:r>
            <a:r>
              <a:rPr lang="en-US" dirty="0">
                <a:cs typeface="Arial" pitchFamily="34" charset="0"/>
                <a:sym typeface="Symbol"/>
              </a:rPr>
              <a:t></a:t>
            </a:r>
            <a:r>
              <a:rPr lang="en-US" dirty="0" err="1">
                <a:cs typeface="Arial" pitchFamily="34" charset="0"/>
                <a:sym typeface="Symbol"/>
              </a:rPr>
              <a:t>xy</a:t>
            </a:r>
            <a:endParaRPr lang="en-US" dirty="0">
              <a:cs typeface="Arial" pitchFamily="34" charset="0"/>
              <a:sym typeface="Symbol"/>
            </a:endParaRPr>
          </a:p>
          <a:p>
            <a:pPr>
              <a:defRPr/>
            </a:pPr>
            <a:r>
              <a:rPr lang="en-US" dirty="0">
                <a:cs typeface="Arial" pitchFamily="34" charset="0"/>
                <a:sym typeface="Symbol"/>
              </a:rPr>
              <a:t>    St-1	 </a:t>
            </a:r>
            <a:r>
              <a:rPr lang="en-US" dirty="0" err="1">
                <a:cs typeface="Arial" pitchFamily="34" charset="0"/>
                <a:sym typeface="Symbol"/>
              </a:rPr>
              <a:t>xy</a:t>
            </a:r>
            <a:endParaRPr lang="en-US" dirty="0">
              <a:cs typeface="Arial" pitchFamily="34" charset="0"/>
              <a:sym typeface="Symbol"/>
            </a:endParaRPr>
          </a:p>
          <a:p>
            <a:pPr>
              <a:defRPr/>
            </a:pPr>
            <a:r>
              <a:rPr lang="en-US" dirty="0">
                <a:cs typeface="Arial" pitchFamily="34" charset="0"/>
                <a:sym typeface="Symbol"/>
              </a:rPr>
              <a:t>    St-2	 </a:t>
            </a:r>
            <a:r>
              <a:rPr lang="en-US" dirty="0" err="1">
                <a:cs typeface="Arial" pitchFamily="34" charset="0"/>
                <a:sym typeface="Symbol"/>
              </a:rPr>
              <a:t>xy</a:t>
            </a:r>
            <a:endParaRPr lang="en-US" dirty="0">
              <a:cs typeface="Arial" pitchFamily="34" charset="0"/>
              <a:sym typeface="Symbol"/>
            </a:endParaRPr>
          </a:p>
          <a:p>
            <a:pPr>
              <a:defRPr/>
            </a:pPr>
            <a:r>
              <a:rPr lang="en-US" dirty="0">
                <a:cs typeface="Arial" pitchFamily="34" charset="0"/>
                <a:sym typeface="Symbol"/>
              </a:rPr>
              <a:t>    St-3	</a:t>
            </a:r>
            <a:r>
              <a:rPr lang="en-US" dirty="0" err="1">
                <a:cs typeface="Arial" pitchFamily="34" charset="0"/>
                <a:sym typeface="Symbol"/>
              </a:rPr>
              <a:t>xy</a:t>
            </a:r>
            <a:endParaRPr lang="en-US" dirty="0">
              <a:cs typeface="Arial" pitchFamily="34" charset="0"/>
            </a:endParaRPr>
          </a:p>
        </p:txBody>
      </p:sp>
      <p:sp>
        <p:nvSpPr>
          <p:cNvPr id="29" name="Tijdelijke aanduiding voor dianummer 28"/>
          <p:cNvSpPr>
            <a:spLocks noGrp="1"/>
          </p:cNvSpPr>
          <p:nvPr>
            <p:ph type="sldNum" sz="quarter" idx="12"/>
          </p:nvPr>
        </p:nvSpPr>
        <p:spPr/>
        <p:txBody>
          <a:bodyPr/>
          <a:lstStyle/>
          <a:p>
            <a:pPr>
              <a:defRPr/>
            </a:pPr>
            <a:fld id="{8941842F-D1C4-4A82-8649-07960768F046}" type="slidenum">
              <a:rPr lang="en-US"/>
              <a:pPr>
                <a:defRPr/>
              </a:pPr>
              <a:t>32</a:t>
            </a:fld>
            <a:endParaRPr lang="en-US"/>
          </a:p>
        </p:txBody>
      </p:sp>
      <p:sp>
        <p:nvSpPr>
          <p:cNvPr id="31" name="Tekstvak 30"/>
          <p:cNvSpPr txBox="1"/>
          <p:nvPr/>
        </p:nvSpPr>
        <p:spPr>
          <a:xfrm>
            <a:off x="3248371" y="2115889"/>
            <a:ext cx="2361159"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nl-NL" sz="2400" dirty="0">
                <a:sym typeface="Symbol"/>
              </a:rPr>
              <a:t>y x’y’   \/   </a:t>
            </a:r>
            <a:r>
              <a:rPr lang="nl-NL" sz="2400" dirty="0" err="1">
                <a:sym typeface="Symbol"/>
              </a:rPr>
              <a:t>xyy</a:t>
            </a:r>
            <a:r>
              <a:rPr lang="nl-NL" sz="2400" dirty="0">
                <a:sym typeface="Symbol"/>
              </a:rPr>
              <a:t>’ </a:t>
            </a:r>
          </a:p>
        </p:txBody>
      </p:sp>
      <p:sp>
        <p:nvSpPr>
          <p:cNvPr id="39944" name="Tekstvak 29"/>
          <p:cNvSpPr txBox="1">
            <a:spLocks noChangeArrowheads="1"/>
          </p:cNvSpPr>
          <p:nvPr/>
        </p:nvSpPr>
        <p:spPr bwMode="auto">
          <a:xfrm>
            <a:off x="7067550" y="1285875"/>
            <a:ext cx="1360488" cy="369888"/>
          </a:xfrm>
          <a:prstGeom prst="rect">
            <a:avLst/>
          </a:prstGeom>
          <a:noFill/>
          <a:ln w="9525">
            <a:noFill/>
            <a:miter lim="800000"/>
            <a:headEnd/>
            <a:tailEnd/>
          </a:ln>
        </p:spPr>
        <p:txBody>
          <a:bodyPr wrap="none">
            <a:spAutoFit/>
          </a:bodyPr>
          <a:lstStyle/>
          <a:p>
            <a:r>
              <a:rPr lang="en-US"/>
              <a:t>{1,3} </a:t>
            </a:r>
            <a:r>
              <a:rPr lang="en-US">
                <a:sym typeface="Symbol" pitchFamily="18" charset="2"/>
              </a:rPr>
              <a:t>  {2}</a:t>
            </a:r>
            <a:endParaRPr lang="en-US"/>
          </a:p>
        </p:txBody>
      </p:sp>
      <p:sp>
        <p:nvSpPr>
          <p:cNvPr id="39945" name="Tekstvak 32"/>
          <p:cNvSpPr txBox="1">
            <a:spLocks noChangeArrowheads="1"/>
          </p:cNvSpPr>
          <p:nvPr/>
        </p:nvSpPr>
        <p:spPr bwMode="auto">
          <a:xfrm>
            <a:off x="2541588" y="1379538"/>
            <a:ext cx="5719762" cy="400050"/>
          </a:xfrm>
          <a:prstGeom prst="rect">
            <a:avLst/>
          </a:prstGeom>
          <a:noFill/>
          <a:ln w="9525">
            <a:noFill/>
            <a:miter lim="800000"/>
            <a:headEnd/>
            <a:tailEnd/>
          </a:ln>
        </p:spPr>
        <p:txBody>
          <a:bodyPr>
            <a:spAutoFit/>
          </a:bodyPr>
          <a:lstStyle/>
          <a:p>
            <a:r>
              <a:rPr lang="en-US" sz="2000"/>
              <a:t>Suppose we have these arrows,  R = </a:t>
            </a:r>
          </a:p>
        </p:txBody>
      </p:sp>
      <p:cxnSp>
        <p:nvCxnSpPr>
          <p:cNvPr id="36" name="Rechte verbindingslijn 35"/>
          <p:cNvCxnSpPr/>
          <p:nvPr/>
        </p:nvCxnSpPr>
        <p:spPr>
          <a:xfrm rot="10800000" flipV="1">
            <a:off x="3921125" y="1549400"/>
            <a:ext cx="3270250" cy="542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Rechte verbindingslijn 37"/>
          <p:cNvCxnSpPr>
            <a:endCxn id="0" idx="3"/>
          </p:cNvCxnSpPr>
          <p:nvPr/>
        </p:nvCxnSpPr>
        <p:spPr>
          <a:xfrm rot="10800000" flipV="1">
            <a:off x="5610225" y="1949450"/>
            <a:ext cx="1547813" cy="396875"/>
          </a:xfrm>
          <a:prstGeom prst="line">
            <a:avLst/>
          </a:prstGeom>
        </p:spPr>
        <p:style>
          <a:lnRef idx="1">
            <a:schemeClr val="accent1"/>
          </a:lnRef>
          <a:fillRef idx="0">
            <a:schemeClr val="accent1"/>
          </a:fillRef>
          <a:effectRef idx="0">
            <a:schemeClr val="accent1"/>
          </a:effectRef>
          <a:fontRef idx="minor">
            <a:schemeClr val="tx1"/>
          </a:fontRef>
        </p:style>
      </p:cxnSp>
      <p:sp>
        <p:nvSpPr>
          <p:cNvPr id="39948" name="Tekstvak 40"/>
          <p:cNvSpPr txBox="1">
            <a:spLocks noChangeArrowheads="1"/>
          </p:cNvSpPr>
          <p:nvPr/>
        </p:nvSpPr>
        <p:spPr bwMode="auto">
          <a:xfrm rot="21600000">
            <a:off x="295274" y="3466773"/>
            <a:ext cx="8649433" cy="1938992"/>
          </a:xfrm>
          <a:prstGeom prst="rect">
            <a:avLst/>
          </a:prstGeom>
          <a:noFill/>
          <a:ln w="9525">
            <a:noFill/>
            <a:miter lim="800000"/>
            <a:headEnd/>
            <a:tailEnd/>
          </a:ln>
        </p:spPr>
        <p:txBody>
          <a:bodyPr wrap="square">
            <a:spAutoFit/>
          </a:bodyPr>
          <a:lstStyle/>
          <a:p>
            <a:r>
              <a:rPr lang="en-US" sz="2000" dirty="0"/>
              <a:t>The set U of all states that has </a:t>
            </a:r>
            <a:r>
              <a:rPr lang="en-US" sz="2000" b="1" dirty="0"/>
              <a:t>at least one </a:t>
            </a:r>
            <a:r>
              <a:rPr lang="en-US" sz="2000" u="sng" dirty="0"/>
              <a:t>outgoing arrow</a:t>
            </a:r>
            <a:r>
              <a:rPr lang="en-US" sz="2000" dirty="0"/>
              <a:t> to one of {2,3}</a:t>
            </a:r>
          </a:p>
          <a:p>
            <a:endParaRPr lang="en-US" sz="2000" dirty="0"/>
          </a:p>
          <a:p>
            <a:endParaRPr lang="en-US" sz="2000" dirty="0"/>
          </a:p>
          <a:p>
            <a:endParaRPr lang="en-US" sz="2000" dirty="0"/>
          </a:p>
          <a:p>
            <a:endParaRPr lang="en-US" sz="2000" dirty="0"/>
          </a:p>
          <a:p>
            <a:r>
              <a:rPr lang="en-US" sz="2000" dirty="0"/>
              <a:t>Encoding U in Boolean formula:</a:t>
            </a:r>
          </a:p>
        </p:txBody>
      </p:sp>
      <p:sp>
        <p:nvSpPr>
          <p:cNvPr id="42" name="Tekstvak 41"/>
          <p:cNvSpPr txBox="1"/>
          <p:nvPr/>
        </p:nvSpPr>
        <p:spPr>
          <a:xfrm>
            <a:off x="1680297" y="5636264"/>
            <a:ext cx="5114734"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nl-NL" sz="2400" dirty="0">
                <a:sym typeface="Symbol"/>
              </a:rPr>
              <a:t>(x’,y’  ::  ( y x’y’   \/   xyy’  )   /\   x’ )</a:t>
            </a:r>
          </a:p>
        </p:txBody>
      </p:sp>
      <p:sp>
        <p:nvSpPr>
          <p:cNvPr id="39952" name="Tekstvak 29"/>
          <p:cNvSpPr txBox="1">
            <a:spLocks noChangeArrowheads="1"/>
          </p:cNvSpPr>
          <p:nvPr/>
        </p:nvSpPr>
        <p:spPr bwMode="auto">
          <a:xfrm>
            <a:off x="7173913" y="1731963"/>
            <a:ext cx="1360487" cy="369887"/>
          </a:xfrm>
          <a:prstGeom prst="rect">
            <a:avLst/>
          </a:prstGeom>
          <a:noFill/>
          <a:ln w="9525">
            <a:noFill/>
            <a:miter lim="800000"/>
            <a:headEnd/>
            <a:tailEnd/>
          </a:ln>
        </p:spPr>
        <p:txBody>
          <a:bodyPr wrap="none">
            <a:spAutoFit/>
          </a:bodyPr>
          <a:lstStyle/>
          <a:p>
            <a:r>
              <a:rPr lang="en-US"/>
              <a:t>{3} </a:t>
            </a:r>
            <a:r>
              <a:rPr lang="en-US">
                <a:sym typeface="Symbol" pitchFamily="18" charset="2"/>
              </a:rPr>
              <a:t>  {1,3}</a:t>
            </a:r>
            <a:endParaRPr lang="en-US"/>
          </a:p>
        </p:txBody>
      </p:sp>
      <p:sp>
        <p:nvSpPr>
          <p:cNvPr id="15" name="Tekstvak 41"/>
          <p:cNvSpPr txBox="1"/>
          <p:nvPr/>
        </p:nvSpPr>
        <p:spPr>
          <a:xfrm>
            <a:off x="1324919" y="4207514"/>
            <a:ext cx="4663456"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nl-NL" sz="2400" dirty="0">
                <a:sym typeface="Symbol"/>
              </a:rPr>
              <a:t>{ s  |   ( t::  t R(s)  /\  t∈{2,3} )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09600" y="274638"/>
            <a:ext cx="8077200" cy="596900"/>
          </a:xfrm>
        </p:spPr>
        <p:txBody>
          <a:bodyPr/>
          <a:lstStyle/>
          <a:p>
            <a:pPr eaLnBrk="1" hangingPunct="1"/>
            <a:r>
              <a:rPr lang="en-US" sz="3200">
                <a:cs typeface="Arial" charset="0"/>
              </a:rPr>
              <a:t>Restricting the arrows over the destinations</a:t>
            </a:r>
          </a:p>
        </p:txBody>
      </p:sp>
      <p:sp>
        <p:nvSpPr>
          <p:cNvPr id="29" name="Tijdelijke aanduiding voor dianummer 28"/>
          <p:cNvSpPr>
            <a:spLocks noGrp="1"/>
          </p:cNvSpPr>
          <p:nvPr>
            <p:ph type="sldNum" sz="quarter" idx="12"/>
          </p:nvPr>
        </p:nvSpPr>
        <p:spPr/>
        <p:txBody>
          <a:bodyPr/>
          <a:lstStyle/>
          <a:p>
            <a:pPr>
              <a:defRPr/>
            </a:pPr>
            <a:fld id="{E01F602F-1963-48F9-924A-A5166ADE61DC}" type="slidenum">
              <a:rPr lang="en-US"/>
              <a:pPr>
                <a:defRPr/>
              </a:pPr>
              <a:t>33</a:t>
            </a:fld>
            <a:endParaRPr lang="en-US"/>
          </a:p>
        </p:txBody>
      </p:sp>
      <p:sp>
        <p:nvSpPr>
          <p:cNvPr id="40964" name="Tekstvak 40"/>
          <p:cNvSpPr txBox="1">
            <a:spLocks noChangeArrowheads="1"/>
          </p:cNvSpPr>
          <p:nvPr/>
        </p:nvSpPr>
        <p:spPr bwMode="auto">
          <a:xfrm>
            <a:off x="836613" y="1190625"/>
            <a:ext cx="7918450" cy="5016758"/>
          </a:xfrm>
          <a:prstGeom prst="rect">
            <a:avLst/>
          </a:prstGeom>
          <a:noFill/>
          <a:ln w="9525">
            <a:noFill/>
            <a:miter lim="800000"/>
            <a:headEnd/>
            <a:tailEnd/>
          </a:ln>
        </p:spPr>
        <p:txBody>
          <a:bodyPr>
            <a:spAutoFit/>
          </a:bodyPr>
          <a:lstStyle/>
          <a:p>
            <a:r>
              <a:rPr lang="en-US" sz="2000" dirty="0"/>
              <a:t>The set U of all states whose </a:t>
            </a:r>
            <a:r>
              <a:rPr lang="en-US" sz="2000" b="1" dirty="0"/>
              <a:t>all </a:t>
            </a:r>
            <a:r>
              <a:rPr lang="en-US" sz="2000" u="sng" dirty="0"/>
              <a:t>outgoing arrows</a:t>
            </a:r>
            <a:r>
              <a:rPr lang="en-US" sz="2000" dirty="0"/>
              <a:t> go to one of {2,3} :</a:t>
            </a:r>
          </a:p>
          <a:p>
            <a:endParaRPr lang="en-US" sz="2000" dirty="0"/>
          </a:p>
          <a:p>
            <a:endParaRPr lang="en-US" sz="2000" dirty="0"/>
          </a:p>
          <a:p>
            <a:endParaRPr lang="en-US" sz="2000" dirty="0"/>
          </a:p>
          <a:p>
            <a:endParaRPr lang="en-US" sz="2000" dirty="0"/>
          </a:p>
          <a:p>
            <a:r>
              <a:rPr lang="en-US" sz="2000" dirty="0"/>
              <a:t>Encoding U in Boolean formula :</a:t>
            </a:r>
          </a:p>
          <a:p>
            <a:endParaRPr lang="en-US" sz="2000" dirty="0"/>
          </a:p>
          <a:p>
            <a:endParaRPr lang="en-US" sz="2000" dirty="0"/>
          </a:p>
          <a:p>
            <a:endParaRPr lang="en-US" sz="1600" dirty="0"/>
          </a:p>
          <a:p>
            <a:endParaRPr lang="en-US" sz="1600" dirty="0"/>
          </a:p>
          <a:p>
            <a:endParaRPr lang="en-US" sz="1600" dirty="0"/>
          </a:p>
          <a:p>
            <a:r>
              <a:rPr lang="en-US" sz="1600" dirty="0"/>
              <a:t>Note: </a:t>
            </a:r>
          </a:p>
          <a:p>
            <a:endParaRPr lang="en-US" sz="1600" dirty="0"/>
          </a:p>
          <a:p>
            <a:pPr>
              <a:buFont typeface="Arial" charset="0"/>
              <a:buChar char="•"/>
            </a:pPr>
            <a:r>
              <a:rPr lang="en-US" sz="1600" dirty="0"/>
              <a:t> Some state-encoding may be invalid (e.g. what if state 0 does not exist?) Some care need to be taken, not to quantify over invalid states. </a:t>
            </a:r>
          </a:p>
          <a:p>
            <a:pPr>
              <a:buFont typeface="Arial" charset="0"/>
              <a:buChar char="•"/>
            </a:pPr>
            <a:r>
              <a:rPr lang="en-US" sz="1600" dirty="0"/>
              <a:t> In the </a:t>
            </a:r>
            <a:r>
              <a:rPr lang="en-US" sz="1600" dirty="0">
                <a:sym typeface="Symbol" pitchFamily="18" charset="2"/>
              </a:rPr>
              <a:t> example,  </a:t>
            </a:r>
            <a:r>
              <a:rPr lang="en-US" sz="1600" dirty="0"/>
              <a:t>all terminal states in M will automatically be included in the set U … weird, but we discussed this before. We assumed M does not contain terminals.</a:t>
            </a:r>
          </a:p>
          <a:p>
            <a:endParaRPr lang="en-US" sz="1600" dirty="0"/>
          </a:p>
        </p:txBody>
      </p:sp>
      <p:sp>
        <p:nvSpPr>
          <p:cNvPr id="42" name="Tekstvak 41"/>
          <p:cNvSpPr txBox="1"/>
          <p:nvPr/>
        </p:nvSpPr>
        <p:spPr>
          <a:xfrm>
            <a:off x="1396513" y="3429370"/>
            <a:ext cx="5042387"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nl-NL" sz="2400" dirty="0">
                <a:sym typeface="Symbol"/>
              </a:rPr>
              <a:t>  (x’,y’  ::   R(x,y,x’,y’)    x’) </a:t>
            </a:r>
          </a:p>
        </p:txBody>
      </p:sp>
      <p:sp>
        <p:nvSpPr>
          <p:cNvPr id="6" name="Tekstvak 41"/>
          <p:cNvSpPr txBox="1"/>
          <p:nvPr/>
        </p:nvSpPr>
        <p:spPr>
          <a:xfrm>
            <a:off x="1218076" y="1873889"/>
            <a:ext cx="4762842"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nl-NL" sz="2400" dirty="0">
                <a:sym typeface="Symbol"/>
              </a:rPr>
              <a:t>{ s  |   ( t::  t R(s)   t∈{2,3} )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70FDD7-EABD-B24E-AC04-77C430963480}"/>
              </a:ext>
            </a:extLst>
          </p:cNvPr>
          <p:cNvSpPr>
            <a:spLocks noGrp="1"/>
          </p:cNvSpPr>
          <p:nvPr>
            <p:ph type="title"/>
          </p:nvPr>
        </p:nvSpPr>
        <p:spPr/>
        <p:txBody>
          <a:bodyPr/>
          <a:lstStyle/>
          <a:p>
            <a:r>
              <a:rPr lang="en-US" dirty="0"/>
              <a:t>Example</a:t>
            </a:r>
          </a:p>
        </p:txBody>
      </p:sp>
      <p:sp>
        <p:nvSpPr>
          <p:cNvPr id="4" name="Content Placeholder 3">
            <a:extLst>
              <a:ext uri="{FF2B5EF4-FFF2-40B4-BE49-F238E27FC236}">
                <a16:creationId xmlns:a16="http://schemas.microsoft.com/office/drawing/2014/main" id="{E7A0C1C3-0572-DE43-B78F-E4E98D204EC5}"/>
              </a:ext>
            </a:extLst>
          </p:cNvPr>
          <p:cNvSpPr>
            <a:spLocks noGrp="1"/>
          </p:cNvSpPr>
          <p:nvPr>
            <p:ph sz="quarter" idx="1"/>
          </p:nvPr>
        </p:nvSpPr>
        <p:spPr>
          <a:xfrm>
            <a:off x="500034" y="2992764"/>
            <a:ext cx="8358246" cy="3027036"/>
          </a:xfrm>
        </p:spPr>
        <p:txBody>
          <a:bodyPr/>
          <a:lstStyle/>
          <a:p>
            <a:r>
              <a:rPr lang="en-US" dirty="0"/>
              <a:t>W</a:t>
            </a:r>
            <a:r>
              <a:rPr lang="en-US" baseline="-25000" dirty="0"/>
              <a:t>p</a:t>
            </a:r>
            <a:r>
              <a:rPr lang="en-US" dirty="0"/>
              <a:t>    =   </a:t>
            </a:r>
            <a:r>
              <a:rPr lang="en-US" dirty="0">
                <a:cs typeface="Arial" pitchFamily="34" charset="0"/>
                <a:sym typeface="Symbol"/>
              </a:rPr>
              <a:t>(</a:t>
            </a:r>
            <a:r>
              <a:rPr lang="en-US" dirty="0" err="1">
                <a:cs typeface="Arial" pitchFamily="34" charset="0"/>
                <a:sym typeface="Symbol"/>
              </a:rPr>
              <a:t>xy</a:t>
            </a:r>
            <a:r>
              <a:rPr lang="en-US" dirty="0">
                <a:cs typeface="Arial" pitchFamily="34" charset="0"/>
                <a:sym typeface="Symbol"/>
              </a:rPr>
              <a:t>)</a:t>
            </a:r>
          </a:p>
          <a:p>
            <a:r>
              <a:rPr lang="en-US" dirty="0" err="1">
                <a:cs typeface="Arial" pitchFamily="34" charset="0"/>
                <a:sym typeface="Symbol"/>
              </a:rPr>
              <a:t>W</a:t>
            </a:r>
            <a:r>
              <a:rPr lang="en-US" baseline="-25000" dirty="0" err="1">
                <a:cs typeface="Arial" pitchFamily="34" charset="0"/>
                <a:sym typeface="Symbol"/>
              </a:rPr>
              <a:t>q</a:t>
            </a:r>
            <a:r>
              <a:rPr lang="en-US" dirty="0">
                <a:cs typeface="Arial" pitchFamily="34" charset="0"/>
                <a:sym typeface="Symbol"/>
              </a:rPr>
              <a:t>   =    </a:t>
            </a:r>
            <a:r>
              <a:rPr lang="en-US" dirty="0" err="1">
                <a:cs typeface="Arial" pitchFamily="34" charset="0"/>
                <a:sym typeface="Symbol"/>
              </a:rPr>
              <a:t>xy</a:t>
            </a:r>
            <a:endParaRPr lang="en-US" dirty="0">
              <a:cs typeface="Arial" pitchFamily="34" charset="0"/>
              <a:sym typeface="Symbol"/>
            </a:endParaRPr>
          </a:p>
          <a:p>
            <a:r>
              <a:rPr lang="en-US" dirty="0">
                <a:cs typeface="Arial" pitchFamily="34" charset="0"/>
                <a:sym typeface="Symbol"/>
              </a:rPr>
              <a:t>W</a:t>
            </a:r>
            <a:r>
              <a:rPr lang="en-US" baseline="-25000" dirty="0">
                <a:cs typeface="Arial" pitchFamily="34" charset="0"/>
                <a:sym typeface="Symbol"/>
              </a:rPr>
              <a:t>p/\q</a:t>
            </a:r>
            <a:r>
              <a:rPr lang="en-US" dirty="0">
                <a:cs typeface="Arial" pitchFamily="34" charset="0"/>
                <a:sym typeface="Symbol"/>
              </a:rPr>
              <a:t> =  W</a:t>
            </a:r>
            <a:r>
              <a:rPr lang="en-US" baseline="-25000" dirty="0">
                <a:cs typeface="Arial" pitchFamily="34" charset="0"/>
                <a:sym typeface="Symbol"/>
              </a:rPr>
              <a:t>p</a:t>
            </a:r>
            <a:r>
              <a:rPr lang="en-US" dirty="0">
                <a:cs typeface="Arial" pitchFamily="34" charset="0"/>
                <a:sym typeface="Symbol"/>
              </a:rPr>
              <a:t> /\ </a:t>
            </a:r>
            <a:r>
              <a:rPr lang="en-US" dirty="0" err="1">
                <a:cs typeface="Arial" pitchFamily="34" charset="0"/>
                <a:sym typeface="Symbol"/>
              </a:rPr>
              <a:t>W</a:t>
            </a:r>
            <a:r>
              <a:rPr lang="en-US" baseline="-25000" dirty="0" err="1">
                <a:cs typeface="Arial" pitchFamily="34" charset="0"/>
                <a:sym typeface="Symbol"/>
              </a:rPr>
              <a:t>q</a:t>
            </a:r>
            <a:r>
              <a:rPr lang="en-US" dirty="0">
                <a:cs typeface="Arial" pitchFamily="34" charset="0"/>
                <a:sym typeface="Symbol"/>
              </a:rPr>
              <a:t>  = (</a:t>
            </a:r>
            <a:r>
              <a:rPr lang="en-US" dirty="0" err="1">
                <a:cs typeface="Arial" pitchFamily="34" charset="0"/>
                <a:sym typeface="Symbol"/>
              </a:rPr>
              <a:t>xy</a:t>
            </a:r>
            <a:r>
              <a:rPr lang="en-US" dirty="0">
                <a:cs typeface="Arial" pitchFamily="34" charset="0"/>
                <a:sym typeface="Symbol"/>
              </a:rPr>
              <a:t>) /\ </a:t>
            </a:r>
            <a:r>
              <a:rPr lang="en-US" dirty="0" err="1">
                <a:cs typeface="Arial" pitchFamily="34" charset="0"/>
                <a:sym typeface="Symbol"/>
              </a:rPr>
              <a:t>xy</a:t>
            </a:r>
            <a:endParaRPr lang="en-US" dirty="0">
              <a:cs typeface="Arial" pitchFamily="34" charset="0"/>
              <a:sym typeface="Symbol"/>
            </a:endParaRPr>
          </a:p>
          <a:p>
            <a:pPr marL="0" indent="0">
              <a:buNone/>
            </a:pPr>
            <a:br>
              <a:rPr lang="en-US" dirty="0">
                <a:cs typeface="Arial" pitchFamily="34" charset="0"/>
                <a:sym typeface="Symbol"/>
              </a:rPr>
            </a:br>
            <a:endParaRPr lang="en-US" dirty="0">
              <a:cs typeface="Arial" pitchFamily="34" charset="0"/>
              <a:sym typeface="Symbol"/>
            </a:endParaRPr>
          </a:p>
          <a:p>
            <a:r>
              <a:rPr lang="en-US" dirty="0">
                <a:cs typeface="Arial" pitchFamily="34" charset="0"/>
                <a:sym typeface="Symbol"/>
              </a:rPr>
              <a:t>W</a:t>
            </a:r>
            <a:r>
              <a:rPr lang="en-US" b="1" baseline="-25000" dirty="0">
                <a:cs typeface="Arial" pitchFamily="34" charset="0"/>
                <a:sym typeface="Symbol"/>
              </a:rPr>
              <a:t>EX</a:t>
            </a:r>
            <a:r>
              <a:rPr lang="en-US" baseline="-25000" dirty="0">
                <a:cs typeface="Arial" pitchFamily="34" charset="0"/>
                <a:sym typeface="Symbol"/>
              </a:rPr>
              <a:t>(p/\q)</a:t>
            </a:r>
            <a:r>
              <a:rPr lang="en-US" dirty="0">
                <a:cs typeface="Arial" pitchFamily="34" charset="0"/>
                <a:sym typeface="Symbol"/>
              </a:rPr>
              <a:t>  =   </a:t>
            </a:r>
            <a:r>
              <a:rPr lang="en-US" sz="2000" dirty="0">
                <a:cs typeface="Arial" pitchFamily="34" charset="0"/>
                <a:sym typeface="Symbol"/>
              </a:rPr>
              <a:t></a:t>
            </a:r>
            <a:r>
              <a:rPr lang="en-US" sz="2000" dirty="0" err="1">
                <a:cs typeface="Arial" pitchFamily="34" charset="0"/>
                <a:sym typeface="Symbol"/>
              </a:rPr>
              <a:t>x’,y</a:t>
            </a:r>
            <a:r>
              <a:rPr lang="en-US" sz="2000" dirty="0">
                <a:cs typeface="Arial" pitchFamily="34" charset="0"/>
                <a:sym typeface="Symbol"/>
              </a:rPr>
              <a:t>’::  </a:t>
            </a:r>
            <a:r>
              <a:rPr lang="nl-NL" sz="2000" dirty="0">
                <a:sym typeface="Symbol"/>
              </a:rPr>
              <a:t></a:t>
            </a:r>
            <a:r>
              <a:rPr lang="nl-NL" sz="2000" dirty="0" err="1">
                <a:sym typeface="Symbol"/>
              </a:rPr>
              <a:t>yx</a:t>
            </a:r>
            <a:r>
              <a:rPr lang="nl-NL" sz="2000" dirty="0">
                <a:sym typeface="Symbol"/>
              </a:rPr>
              <a:t>’   \/   </a:t>
            </a:r>
            <a:r>
              <a:rPr lang="nl-NL" sz="2000" dirty="0" err="1">
                <a:sym typeface="Symbol"/>
              </a:rPr>
              <a:t>yx</a:t>
            </a:r>
            <a:r>
              <a:rPr lang="nl-NL" sz="2000" dirty="0">
                <a:sym typeface="Symbol"/>
              </a:rPr>
              <a:t>’y’  \/  </a:t>
            </a:r>
            <a:r>
              <a:rPr lang="nl-NL" sz="2000" dirty="0" err="1">
                <a:sym typeface="Symbol"/>
              </a:rPr>
              <a:t>xyx</a:t>
            </a:r>
            <a:r>
              <a:rPr lang="nl-NL" sz="2000" dirty="0">
                <a:sym typeface="Symbol"/>
              </a:rPr>
              <a:t>’   </a:t>
            </a:r>
            <a:r>
              <a:rPr lang="en-US" sz="2000" dirty="0">
                <a:cs typeface="Arial" pitchFamily="34" charset="0"/>
                <a:sym typeface="Symbol"/>
              </a:rPr>
              <a:t>/\  </a:t>
            </a:r>
            <a:r>
              <a:rPr lang="en-US" sz="2000" dirty="0">
                <a:highlight>
                  <a:srgbClr val="00FFFF"/>
                </a:highlight>
                <a:cs typeface="Arial" pitchFamily="34" charset="0"/>
                <a:sym typeface="Symbol"/>
              </a:rPr>
              <a:t>W</a:t>
            </a:r>
            <a:r>
              <a:rPr lang="en-US" sz="2000" b="1" baseline="-25000" dirty="0">
                <a:solidFill>
                  <a:srgbClr val="C00000"/>
                </a:solidFill>
                <a:highlight>
                  <a:srgbClr val="00FFFF"/>
                </a:highlight>
                <a:cs typeface="Arial" pitchFamily="34" charset="0"/>
                <a:sym typeface="Symbol"/>
              </a:rPr>
              <a:t>p/\q</a:t>
            </a:r>
            <a:r>
              <a:rPr lang="en-US" sz="2000" dirty="0">
                <a:highlight>
                  <a:srgbClr val="00FFFF"/>
                </a:highlight>
                <a:cs typeface="Arial" pitchFamily="34" charset="0"/>
                <a:sym typeface="Symbol"/>
              </a:rPr>
              <a:t> </a:t>
            </a:r>
            <a:r>
              <a:rPr lang="en-US" sz="2000" dirty="0">
                <a:highlight>
                  <a:srgbClr val="FFFF00"/>
                </a:highlight>
                <a:cs typeface="Arial" pitchFamily="34" charset="0"/>
                <a:sym typeface="Symbol"/>
              </a:rPr>
              <a:t>[</a:t>
            </a:r>
            <a:r>
              <a:rPr lang="en-US" sz="2000" dirty="0" err="1">
                <a:highlight>
                  <a:srgbClr val="FFFF00"/>
                </a:highlight>
                <a:cs typeface="Arial" pitchFamily="34" charset="0"/>
                <a:sym typeface="Symbol"/>
              </a:rPr>
              <a:t>x’,y</a:t>
            </a:r>
            <a:r>
              <a:rPr lang="en-US" sz="2000" dirty="0">
                <a:highlight>
                  <a:srgbClr val="FFFF00"/>
                </a:highlight>
                <a:cs typeface="Arial" pitchFamily="34" charset="0"/>
                <a:sym typeface="Symbol"/>
              </a:rPr>
              <a:t>’/</a:t>
            </a:r>
            <a:r>
              <a:rPr lang="en-US" sz="2000" dirty="0" err="1">
                <a:highlight>
                  <a:srgbClr val="FFFF00"/>
                </a:highlight>
                <a:cs typeface="Arial" pitchFamily="34" charset="0"/>
                <a:sym typeface="Symbol"/>
              </a:rPr>
              <a:t>x,y</a:t>
            </a:r>
            <a:r>
              <a:rPr lang="en-US" sz="2000" dirty="0">
                <a:highlight>
                  <a:srgbClr val="FFFF00"/>
                </a:highlight>
                <a:cs typeface="Arial" pitchFamily="34" charset="0"/>
                <a:sym typeface="Symbol"/>
              </a:rPr>
              <a:t>]</a:t>
            </a:r>
            <a:br>
              <a:rPr lang="en-US" sz="2000" dirty="0">
                <a:highlight>
                  <a:srgbClr val="FFFF00"/>
                </a:highlight>
                <a:cs typeface="Arial" pitchFamily="34" charset="0"/>
                <a:sym typeface="Symbol"/>
              </a:rPr>
            </a:br>
            <a:r>
              <a:rPr lang="en-US" sz="2000" dirty="0">
                <a:cs typeface="Arial" pitchFamily="34" charset="0"/>
                <a:sym typeface="Symbol"/>
              </a:rPr>
              <a:t>                    =   </a:t>
            </a:r>
            <a:r>
              <a:rPr lang="en-US" sz="2000" dirty="0" err="1">
                <a:cs typeface="Arial" pitchFamily="34" charset="0"/>
                <a:sym typeface="Symbol"/>
              </a:rPr>
              <a:t>x’,y</a:t>
            </a:r>
            <a:r>
              <a:rPr lang="en-US" sz="2000" dirty="0">
                <a:cs typeface="Arial" pitchFamily="34" charset="0"/>
                <a:sym typeface="Symbol"/>
              </a:rPr>
              <a:t>’::  </a:t>
            </a:r>
            <a:r>
              <a:rPr lang="nl-NL" sz="2000" dirty="0">
                <a:sym typeface="Symbol"/>
              </a:rPr>
              <a:t></a:t>
            </a:r>
            <a:r>
              <a:rPr lang="nl-NL" sz="2000" dirty="0" err="1">
                <a:sym typeface="Symbol"/>
              </a:rPr>
              <a:t>yx</a:t>
            </a:r>
            <a:r>
              <a:rPr lang="nl-NL" sz="2000" dirty="0">
                <a:sym typeface="Symbol"/>
              </a:rPr>
              <a:t>’   \/   </a:t>
            </a:r>
            <a:r>
              <a:rPr lang="nl-NL" sz="2000" dirty="0" err="1">
                <a:sym typeface="Symbol"/>
              </a:rPr>
              <a:t>yx</a:t>
            </a:r>
            <a:r>
              <a:rPr lang="nl-NL" sz="2000" dirty="0">
                <a:sym typeface="Symbol"/>
              </a:rPr>
              <a:t>’y’  \/  </a:t>
            </a:r>
            <a:r>
              <a:rPr lang="nl-NL" sz="2000" dirty="0" err="1">
                <a:sym typeface="Symbol"/>
              </a:rPr>
              <a:t>xyx</a:t>
            </a:r>
            <a:r>
              <a:rPr lang="nl-NL" sz="2000" dirty="0">
                <a:sym typeface="Symbol"/>
              </a:rPr>
              <a:t>’   </a:t>
            </a:r>
            <a:r>
              <a:rPr lang="en-US" sz="2000" dirty="0">
                <a:cs typeface="Arial" pitchFamily="34" charset="0"/>
                <a:sym typeface="Symbol"/>
              </a:rPr>
              <a:t>/\  </a:t>
            </a:r>
            <a:r>
              <a:rPr lang="en-US" sz="2000" dirty="0">
                <a:highlight>
                  <a:srgbClr val="FFFF00"/>
                </a:highlight>
                <a:cs typeface="Arial" pitchFamily="34" charset="0"/>
                <a:sym typeface="Symbol"/>
              </a:rPr>
              <a:t>(</a:t>
            </a:r>
            <a:r>
              <a:rPr lang="en-US" sz="2000" dirty="0" err="1">
                <a:highlight>
                  <a:srgbClr val="FFFF00"/>
                </a:highlight>
                <a:cs typeface="Arial" pitchFamily="34" charset="0"/>
                <a:sym typeface="Symbol"/>
              </a:rPr>
              <a:t>x’y</a:t>
            </a:r>
            <a:r>
              <a:rPr lang="en-US" sz="2000" dirty="0">
                <a:highlight>
                  <a:srgbClr val="FFFF00"/>
                </a:highlight>
                <a:cs typeface="Arial" pitchFamily="34" charset="0"/>
                <a:sym typeface="Symbol"/>
              </a:rPr>
              <a:t>’) /\ </a:t>
            </a:r>
            <a:r>
              <a:rPr lang="en-US" sz="2000" dirty="0" err="1">
                <a:highlight>
                  <a:srgbClr val="FFFF00"/>
                </a:highlight>
                <a:cs typeface="Arial" pitchFamily="34" charset="0"/>
                <a:sym typeface="Symbol"/>
              </a:rPr>
              <a:t>x’y</a:t>
            </a:r>
            <a:r>
              <a:rPr lang="en-US" sz="2000" dirty="0">
                <a:cs typeface="Arial" pitchFamily="34" charset="0"/>
                <a:sym typeface="Symbol"/>
              </a:rPr>
              <a:t>’</a:t>
            </a:r>
          </a:p>
          <a:p>
            <a:pPr marL="0" indent="0">
              <a:buNone/>
            </a:pPr>
            <a:endParaRPr lang="en-US" sz="2000" dirty="0">
              <a:cs typeface="Arial" pitchFamily="34" charset="0"/>
              <a:sym typeface="Symbol"/>
            </a:endParaRPr>
          </a:p>
          <a:p>
            <a:endParaRPr lang="en-US" sz="2000" dirty="0">
              <a:cs typeface="Arial" pitchFamily="34" charset="0"/>
              <a:sym typeface="Symbol"/>
            </a:endParaRPr>
          </a:p>
          <a:p>
            <a:endParaRPr lang="en-US" sz="2000" dirty="0">
              <a:cs typeface="Arial" pitchFamily="34" charset="0"/>
              <a:sym typeface="Symbol"/>
            </a:endParaRPr>
          </a:p>
          <a:p>
            <a:endParaRPr lang="en-US" dirty="0">
              <a:cs typeface="Arial" pitchFamily="34" charset="0"/>
              <a:sym typeface="Symbol"/>
            </a:endParaRPr>
          </a:p>
          <a:p>
            <a:endParaRPr lang="en-US" dirty="0"/>
          </a:p>
        </p:txBody>
      </p:sp>
      <p:sp>
        <p:nvSpPr>
          <p:cNvPr id="2" name="Slide Number Placeholder 1">
            <a:extLst>
              <a:ext uri="{FF2B5EF4-FFF2-40B4-BE49-F238E27FC236}">
                <a16:creationId xmlns:a16="http://schemas.microsoft.com/office/drawing/2014/main" id="{5D6D923E-526A-AA42-AF3B-96FDAE1C5966}"/>
              </a:ext>
            </a:extLst>
          </p:cNvPr>
          <p:cNvSpPr>
            <a:spLocks noGrp="1"/>
          </p:cNvSpPr>
          <p:nvPr>
            <p:ph type="sldNum" sz="quarter" idx="12"/>
          </p:nvPr>
        </p:nvSpPr>
        <p:spPr/>
        <p:txBody>
          <a:bodyPr/>
          <a:lstStyle/>
          <a:p>
            <a:pPr>
              <a:defRPr/>
            </a:pPr>
            <a:fld id="{43B6A5C9-CD61-469B-9012-32298A16DD95}" type="slidenum">
              <a:rPr lang="en-US" smtClean="0"/>
              <a:pPr>
                <a:defRPr/>
              </a:pPr>
              <a:t>34</a:t>
            </a:fld>
            <a:endParaRPr lang="en-US"/>
          </a:p>
        </p:txBody>
      </p:sp>
      <p:sp>
        <p:nvSpPr>
          <p:cNvPr id="5" name="TextBox 4">
            <a:extLst>
              <a:ext uri="{FF2B5EF4-FFF2-40B4-BE49-F238E27FC236}">
                <a16:creationId xmlns:a16="http://schemas.microsoft.com/office/drawing/2014/main" id="{42EE487C-C445-1B42-AB5C-F1B3D9022770}"/>
              </a:ext>
            </a:extLst>
          </p:cNvPr>
          <p:cNvSpPr txBox="1"/>
          <p:nvPr/>
        </p:nvSpPr>
        <p:spPr>
          <a:xfrm>
            <a:off x="6271846" y="865277"/>
            <a:ext cx="2103963"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defRPr/>
            </a:pPr>
            <a:r>
              <a:rPr lang="en-US" dirty="0">
                <a:cs typeface="Arial" pitchFamily="34" charset="0"/>
              </a:rPr>
              <a:t>States encoding:</a:t>
            </a:r>
            <a:br>
              <a:rPr lang="en-US" dirty="0">
                <a:cs typeface="Arial" pitchFamily="34" charset="0"/>
              </a:rPr>
            </a:br>
            <a:endParaRPr lang="en-US" dirty="0">
              <a:cs typeface="Arial" pitchFamily="34" charset="0"/>
            </a:endParaRPr>
          </a:p>
          <a:p>
            <a:pPr>
              <a:defRPr/>
            </a:pPr>
            <a:r>
              <a:rPr lang="en-US" dirty="0">
                <a:cs typeface="Arial" pitchFamily="34" charset="0"/>
              </a:rPr>
              <a:t>    St-0	</a:t>
            </a:r>
            <a:r>
              <a:rPr lang="en-US" dirty="0">
                <a:cs typeface="Arial" pitchFamily="34" charset="0"/>
                <a:sym typeface="Symbol"/>
              </a:rPr>
              <a:t></a:t>
            </a:r>
            <a:r>
              <a:rPr lang="en-US" dirty="0" err="1">
                <a:cs typeface="Arial" pitchFamily="34" charset="0"/>
                <a:sym typeface="Symbol"/>
              </a:rPr>
              <a:t>xy</a:t>
            </a:r>
            <a:endParaRPr lang="en-US" dirty="0">
              <a:cs typeface="Arial" pitchFamily="34" charset="0"/>
              <a:sym typeface="Symbol"/>
            </a:endParaRPr>
          </a:p>
          <a:p>
            <a:pPr>
              <a:defRPr/>
            </a:pPr>
            <a:r>
              <a:rPr lang="en-US" dirty="0">
                <a:cs typeface="Arial" pitchFamily="34" charset="0"/>
                <a:sym typeface="Symbol"/>
              </a:rPr>
              <a:t>    St-1	 </a:t>
            </a:r>
            <a:r>
              <a:rPr lang="en-US" dirty="0" err="1">
                <a:cs typeface="Arial" pitchFamily="34" charset="0"/>
                <a:sym typeface="Symbol"/>
              </a:rPr>
              <a:t>xy</a:t>
            </a:r>
            <a:endParaRPr lang="en-US" dirty="0">
              <a:cs typeface="Arial" pitchFamily="34" charset="0"/>
              <a:sym typeface="Symbol"/>
            </a:endParaRPr>
          </a:p>
          <a:p>
            <a:pPr>
              <a:defRPr/>
            </a:pPr>
            <a:r>
              <a:rPr lang="en-US" dirty="0">
                <a:cs typeface="Arial" pitchFamily="34" charset="0"/>
                <a:sym typeface="Symbol"/>
              </a:rPr>
              <a:t>    St-2	 </a:t>
            </a:r>
            <a:r>
              <a:rPr lang="en-US" dirty="0" err="1">
                <a:cs typeface="Arial" pitchFamily="34" charset="0"/>
                <a:sym typeface="Symbol"/>
              </a:rPr>
              <a:t>xy</a:t>
            </a:r>
            <a:endParaRPr lang="en-US" dirty="0">
              <a:cs typeface="Arial" pitchFamily="34" charset="0"/>
              <a:sym typeface="Symbol"/>
            </a:endParaRPr>
          </a:p>
          <a:p>
            <a:pPr>
              <a:defRPr/>
            </a:pPr>
            <a:r>
              <a:rPr lang="en-US" dirty="0">
                <a:cs typeface="Arial" pitchFamily="34" charset="0"/>
                <a:sym typeface="Symbol"/>
              </a:rPr>
              <a:t>    St-3	</a:t>
            </a:r>
            <a:r>
              <a:rPr lang="en-US" dirty="0" err="1">
                <a:cs typeface="Arial" pitchFamily="34" charset="0"/>
                <a:sym typeface="Symbol"/>
              </a:rPr>
              <a:t>xy</a:t>
            </a:r>
            <a:endParaRPr lang="en-US" dirty="0">
              <a:cs typeface="Arial" pitchFamily="34" charset="0"/>
            </a:endParaRPr>
          </a:p>
        </p:txBody>
      </p:sp>
      <p:pic>
        <p:nvPicPr>
          <p:cNvPr id="6" name="Picture 5" descr="Diagram&#10;&#10;Description automatically generated">
            <a:extLst>
              <a:ext uri="{FF2B5EF4-FFF2-40B4-BE49-F238E27FC236}">
                <a16:creationId xmlns:a16="http://schemas.microsoft.com/office/drawing/2014/main" id="{73ED3441-18EA-C244-9340-ACBED0CB9D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2831" y="673092"/>
            <a:ext cx="2850181" cy="2319672"/>
          </a:xfrm>
          <a:prstGeom prst="rect">
            <a:avLst/>
          </a:prstGeom>
        </p:spPr>
      </p:pic>
      <p:sp>
        <p:nvSpPr>
          <p:cNvPr id="7" name="Right Brace 6">
            <a:extLst>
              <a:ext uri="{FF2B5EF4-FFF2-40B4-BE49-F238E27FC236}">
                <a16:creationId xmlns:a16="http://schemas.microsoft.com/office/drawing/2014/main" id="{B36EF8E2-B1DA-BC44-984F-63CA3E4C9C4E}"/>
              </a:ext>
            </a:extLst>
          </p:cNvPr>
          <p:cNvSpPr/>
          <p:nvPr/>
        </p:nvSpPr>
        <p:spPr>
          <a:xfrm rot="16200000">
            <a:off x="4592084" y="3806638"/>
            <a:ext cx="509343" cy="2850180"/>
          </a:xfrm>
          <a:prstGeom prst="rightBrace">
            <a:avLst>
              <a:gd name="adj1" fmla="val 33651"/>
              <a:gd name="adj2" fmla="val 5041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3418157F-897C-D740-BF55-84BC99F2C53D}"/>
              </a:ext>
            </a:extLst>
          </p:cNvPr>
          <p:cNvSpPr txBox="1"/>
          <p:nvPr/>
        </p:nvSpPr>
        <p:spPr>
          <a:xfrm>
            <a:off x="4624579" y="4700326"/>
            <a:ext cx="444352" cy="523220"/>
          </a:xfrm>
          <a:prstGeom prst="rect">
            <a:avLst/>
          </a:prstGeom>
          <a:noFill/>
        </p:spPr>
        <p:txBody>
          <a:bodyPr wrap="none" rtlCol="0">
            <a:spAutoFit/>
          </a:bodyPr>
          <a:lstStyle/>
          <a:p>
            <a:r>
              <a:rPr lang="en-US" sz="2800" dirty="0"/>
              <a:t>R</a:t>
            </a:r>
          </a:p>
        </p:txBody>
      </p:sp>
    </p:spTree>
    <p:extLst>
      <p:ext uri="{BB962C8B-B14F-4D97-AF65-F5344CB8AC3E}">
        <p14:creationId xmlns:p14="http://schemas.microsoft.com/office/powerpoint/2010/main" val="3384428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4"/>
          <p:cNvSpPr>
            <a:spLocks noGrp="1"/>
          </p:cNvSpPr>
          <p:nvPr>
            <p:ph type="title"/>
          </p:nvPr>
        </p:nvSpPr>
        <p:spPr>
          <a:xfrm>
            <a:off x="315913" y="274638"/>
            <a:ext cx="8370887" cy="715962"/>
          </a:xfrm>
        </p:spPr>
        <p:txBody>
          <a:bodyPr/>
          <a:lstStyle/>
          <a:p>
            <a:pPr eaLnBrk="1" hangingPunct="1"/>
            <a:r>
              <a:rPr lang="en-US" dirty="0">
                <a:cs typeface="Arial" charset="0"/>
              </a:rPr>
              <a:t>Another Example, </a:t>
            </a:r>
            <a:r>
              <a:rPr lang="en-US" b="1" dirty="0" err="1">
                <a:solidFill>
                  <a:srgbClr val="0070C0"/>
                </a:solidFill>
                <a:cs typeface="Arial" charset="0"/>
              </a:rPr>
              <a:t>AX</a:t>
            </a:r>
            <a:r>
              <a:rPr lang="en-US" dirty="0" err="1">
                <a:cs typeface="Arial" charset="0"/>
              </a:rPr>
              <a:t>p</a:t>
            </a:r>
            <a:r>
              <a:rPr lang="en-US" dirty="0">
                <a:cs typeface="Arial" charset="0"/>
              </a:rPr>
              <a:t>/\</a:t>
            </a:r>
            <a:r>
              <a:rPr lang="nl-NL" dirty="0">
                <a:sym typeface="Symbol"/>
              </a:rPr>
              <a:t></a:t>
            </a:r>
            <a:r>
              <a:rPr lang="en-US" dirty="0">
                <a:cs typeface="Arial" charset="0"/>
              </a:rPr>
              <a:t>q</a:t>
            </a:r>
          </a:p>
        </p:txBody>
      </p:sp>
      <p:sp>
        <p:nvSpPr>
          <p:cNvPr id="23" name="TextBox 22"/>
          <p:cNvSpPr txBox="1"/>
          <p:nvPr/>
        </p:nvSpPr>
        <p:spPr>
          <a:xfrm>
            <a:off x="374650" y="4028281"/>
            <a:ext cx="2233735" cy="17541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dirty="0">
                <a:cs typeface="Arial" pitchFamily="34" charset="0"/>
              </a:rPr>
              <a:t>States encoding:</a:t>
            </a:r>
          </a:p>
          <a:p>
            <a:pPr>
              <a:defRPr/>
            </a:pPr>
            <a:endParaRPr lang="en-US" dirty="0">
              <a:cs typeface="Arial" pitchFamily="34" charset="0"/>
            </a:endParaRPr>
          </a:p>
          <a:p>
            <a:pPr>
              <a:defRPr/>
            </a:pPr>
            <a:r>
              <a:rPr lang="en-US" dirty="0">
                <a:cs typeface="Arial" pitchFamily="34" charset="0"/>
              </a:rPr>
              <a:t>    St-0	</a:t>
            </a:r>
            <a:r>
              <a:rPr lang="en-US" dirty="0">
                <a:cs typeface="Arial" pitchFamily="34" charset="0"/>
                <a:sym typeface="Symbol"/>
              </a:rPr>
              <a:t></a:t>
            </a:r>
            <a:r>
              <a:rPr lang="en-US" dirty="0" err="1">
                <a:cs typeface="Arial" pitchFamily="34" charset="0"/>
                <a:sym typeface="Symbol"/>
              </a:rPr>
              <a:t>xy</a:t>
            </a:r>
            <a:endParaRPr lang="en-US" dirty="0">
              <a:cs typeface="Arial" pitchFamily="34" charset="0"/>
              <a:sym typeface="Symbol"/>
            </a:endParaRPr>
          </a:p>
          <a:p>
            <a:pPr>
              <a:defRPr/>
            </a:pPr>
            <a:r>
              <a:rPr lang="en-US" dirty="0">
                <a:cs typeface="Arial" pitchFamily="34" charset="0"/>
                <a:sym typeface="Symbol"/>
              </a:rPr>
              <a:t>    St-1	 </a:t>
            </a:r>
            <a:r>
              <a:rPr lang="en-US" dirty="0" err="1">
                <a:cs typeface="Arial" pitchFamily="34" charset="0"/>
                <a:sym typeface="Symbol"/>
              </a:rPr>
              <a:t>xy</a:t>
            </a:r>
            <a:endParaRPr lang="en-US" dirty="0">
              <a:cs typeface="Arial" pitchFamily="34" charset="0"/>
              <a:sym typeface="Symbol"/>
            </a:endParaRPr>
          </a:p>
          <a:p>
            <a:pPr>
              <a:defRPr/>
            </a:pPr>
            <a:r>
              <a:rPr lang="en-US" dirty="0">
                <a:cs typeface="Arial" pitchFamily="34" charset="0"/>
                <a:sym typeface="Symbol"/>
              </a:rPr>
              <a:t>    St-2	 </a:t>
            </a:r>
            <a:r>
              <a:rPr lang="en-US" dirty="0" err="1">
                <a:cs typeface="Arial" pitchFamily="34" charset="0"/>
                <a:sym typeface="Symbol"/>
              </a:rPr>
              <a:t>xy</a:t>
            </a:r>
            <a:endParaRPr lang="en-US" dirty="0">
              <a:cs typeface="Arial" pitchFamily="34" charset="0"/>
              <a:sym typeface="Symbol"/>
            </a:endParaRPr>
          </a:p>
          <a:p>
            <a:pPr>
              <a:defRPr/>
            </a:pPr>
            <a:r>
              <a:rPr lang="en-US" dirty="0">
                <a:cs typeface="Arial" pitchFamily="34" charset="0"/>
                <a:sym typeface="Symbol"/>
              </a:rPr>
              <a:t>    St-3	</a:t>
            </a:r>
            <a:r>
              <a:rPr lang="en-US" dirty="0" err="1">
                <a:cs typeface="Arial" pitchFamily="34" charset="0"/>
                <a:sym typeface="Symbol"/>
              </a:rPr>
              <a:t>xy</a:t>
            </a:r>
            <a:endParaRPr lang="en-US" dirty="0">
              <a:cs typeface="Arial" pitchFamily="34" charset="0"/>
            </a:endParaRPr>
          </a:p>
        </p:txBody>
      </p:sp>
      <p:sp>
        <p:nvSpPr>
          <p:cNvPr id="49158" name="TextBox 24"/>
          <p:cNvSpPr txBox="1">
            <a:spLocks noChangeArrowheads="1"/>
          </p:cNvSpPr>
          <p:nvPr/>
        </p:nvSpPr>
        <p:spPr bwMode="auto">
          <a:xfrm>
            <a:off x="3384117" y="1575387"/>
            <a:ext cx="5527308" cy="341632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a:defRPr/>
            </a:pPr>
            <a:r>
              <a:rPr lang="en-US" sz="2400" dirty="0" err="1"/>
              <a:t>W</a:t>
            </a:r>
            <a:r>
              <a:rPr lang="en-US" sz="2400" baseline="-25000" dirty="0" err="1">
                <a:solidFill>
                  <a:srgbClr val="C00000"/>
                </a:solidFill>
              </a:rPr>
              <a:t>p</a:t>
            </a:r>
            <a:r>
              <a:rPr lang="en-US" sz="2400" baseline="-25000" dirty="0">
                <a:solidFill>
                  <a:srgbClr val="C00000"/>
                </a:solidFill>
              </a:rPr>
              <a:t>⋀¬q</a:t>
            </a:r>
            <a:r>
              <a:rPr lang="en-US" sz="2400" dirty="0"/>
              <a:t>  =  </a:t>
            </a:r>
            <a:r>
              <a:rPr lang="en-US" sz="2400" dirty="0">
                <a:sym typeface="Symbol" pitchFamily="18" charset="2"/>
              </a:rPr>
              <a:t>x</a:t>
            </a:r>
          </a:p>
          <a:p>
            <a:pPr>
              <a:defRPr/>
            </a:pPr>
            <a:endParaRPr lang="en-US" sz="2400" dirty="0">
              <a:sym typeface="Symbol" pitchFamily="18" charset="2"/>
            </a:endParaRPr>
          </a:p>
          <a:p>
            <a:pPr>
              <a:defRPr/>
            </a:pPr>
            <a:r>
              <a:rPr lang="en-US" sz="2400" dirty="0" err="1">
                <a:sym typeface="Symbol" pitchFamily="18" charset="2"/>
              </a:rPr>
              <a:t>W</a:t>
            </a:r>
            <a:r>
              <a:rPr lang="en-US" sz="2400" b="1" baseline="-25000" dirty="0" err="1">
                <a:solidFill>
                  <a:srgbClr val="C00000"/>
                </a:solidFill>
                <a:sym typeface="Symbol" pitchFamily="18" charset="2"/>
              </a:rPr>
              <a:t>AX</a:t>
            </a:r>
            <a:r>
              <a:rPr lang="en-US" sz="2400" baseline="-25000" dirty="0" err="1">
                <a:solidFill>
                  <a:srgbClr val="C00000"/>
                </a:solidFill>
              </a:rPr>
              <a:t>p</a:t>
            </a:r>
            <a:r>
              <a:rPr lang="en-US" sz="2400" baseline="-25000" dirty="0">
                <a:solidFill>
                  <a:srgbClr val="C00000"/>
                </a:solidFill>
              </a:rPr>
              <a:t>⋀¬q</a:t>
            </a:r>
            <a:r>
              <a:rPr lang="en-US" sz="2400" dirty="0">
                <a:sym typeface="Symbol" pitchFamily="18" charset="2"/>
              </a:rPr>
              <a:t>  </a:t>
            </a:r>
            <a:br>
              <a:rPr lang="en-US" sz="2400" dirty="0">
                <a:sym typeface="Symbol" pitchFamily="18" charset="2"/>
              </a:rPr>
            </a:br>
            <a:r>
              <a:rPr lang="en-US" sz="2400" dirty="0">
                <a:sym typeface="Symbol" pitchFamily="18" charset="2"/>
              </a:rPr>
              <a:t>     </a:t>
            </a:r>
            <a:br>
              <a:rPr lang="en-US" sz="2400" dirty="0">
                <a:sym typeface="Symbol" pitchFamily="18" charset="2"/>
              </a:rPr>
            </a:br>
            <a:r>
              <a:rPr lang="en-US" sz="2400" dirty="0">
                <a:sym typeface="Symbol" pitchFamily="18" charset="2"/>
              </a:rPr>
              <a:t>      = </a:t>
            </a:r>
            <a:r>
              <a:rPr lang="en-US" sz="2400" dirty="0">
                <a:cs typeface="Arial" charset="0"/>
                <a:sym typeface="Symbol" pitchFamily="18" charset="2"/>
              </a:rPr>
              <a:t>∀</a:t>
            </a:r>
            <a:r>
              <a:rPr lang="en-US" sz="2400" dirty="0" err="1">
                <a:cs typeface="Arial" charset="0"/>
                <a:sym typeface="Symbol" pitchFamily="18" charset="2"/>
              </a:rPr>
              <a:t>x’,y</a:t>
            </a:r>
            <a:r>
              <a:rPr lang="en-US" sz="2400" dirty="0">
                <a:cs typeface="Arial" charset="0"/>
                <a:sym typeface="Symbol" pitchFamily="18" charset="2"/>
              </a:rPr>
              <a:t>’::  R </a:t>
            </a:r>
            <a:r>
              <a:rPr lang="nl-NL" sz="2400" dirty="0">
                <a:sym typeface="Symbol"/>
              </a:rPr>
              <a:t></a:t>
            </a:r>
            <a:r>
              <a:rPr lang="en-US" sz="2400" dirty="0">
                <a:cs typeface="Arial" charset="0"/>
                <a:sym typeface="Symbol" pitchFamily="18" charset="2"/>
              </a:rPr>
              <a:t> </a:t>
            </a:r>
            <a:r>
              <a:rPr lang="en-US" sz="2400" dirty="0"/>
              <a:t>W</a:t>
            </a:r>
            <a:r>
              <a:rPr lang="en-US" sz="2400" baseline="-25000" dirty="0">
                <a:solidFill>
                  <a:srgbClr val="C00000"/>
                </a:solidFill>
              </a:rPr>
              <a:t>p⋀¬q</a:t>
            </a:r>
            <a:r>
              <a:rPr lang="en-US" sz="2400" dirty="0">
                <a:cs typeface="Arial" charset="0"/>
                <a:sym typeface="Symbol" pitchFamily="18" charset="2"/>
              </a:rPr>
              <a:t>[</a:t>
            </a:r>
            <a:r>
              <a:rPr lang="en-US" sz="2400" dirty="0" err="1">
                <a:sym typeface="Symbol" pitchFamily="18" charset="2"/>
              </a:rPr>
              <a:t>x’,y</a:t>
            </a:r>
            <a:r>
              <a:rPr lang="en-US" sz="2400" dirty="0">
                <a:sym typeface="Symbol" pitchFamily="18" charset="2"/>
              </a:rPr>
              <a:t>’ / </a:t>
            </a:r>
            <a:r>
              <a:rPr lang="en-US" sz="2400" dirty="0" err="1">
                <a:sym typeface="Symbol" pitchFamily="18" charset="2"/>
              </a:rPr>
              <a:t>x,y</a:t>
            </a:r>
            <a:r>
              <a:rPr lang="en-US" sz="2400" dirty="0">
                <a:sym typeface="Symbol" pitchFamily="18" charset="2"/>
              </a:rPr>
              <a:t>]</a:t>
            </a:r>
            <a:br>
              <a:rPr lang="en-US" sz="2400" dirty="0">
                <a:sym typeface="Symbol" pitchFamily="18" charset="2"/>
              </a:rPr>
            </a:br>
            <a:endParaRPr lang="en-US" sz="2400" dirty="0">
              <a:sym typeface="Symbol" pitchFamily="18" charset="2"/>
            </a:endParaRPr>
          </a:p>
          <a:p>
            <a:pPr>
              <a:defRPr/>
            </a:pPr>
            <a:r>
              <a:rPr lang="en-US" sz="2400" dirty="0">
                <a:sym typeface="Symbol" pitchFamily="18" charset="2"/>
              </a:rPr>
              <a:t>      = </a:t>
            </a:r>
            <a:r>
              <a:rPr lang="en-US" sz="2400" dirty="0">
                <a:cs typeface="Arial" charset="0"/>
                <a:sym typeface="Symbol" pitchFamily="18" charset="2"/>
              </a:rPr>
              <a:t>∀</a:t>
            </a:r>
            <a:r>
              <a:rPr lang="en-US" sz="2400" dirty="0" err="1">
                <a:cs typeface="Arial" charset="0"/>
                <a:sym typeface="Symbol" pitchFamily="18" charset="2"/>
              </a:rPr>
              <a:t>x’,y</a:t>
            </a:r>
            <a:r>
              <a:rPr lang="en-US" sz="2400" dirty="0">
                <a:cs typeface="Arial" charset="0"/>
                <a:sym typeface="Symbol" pitchFamily="18" charset="2"/>
              </a:rPr>
              <a:t>’:: (</a:t>
            </a:r>
            <a:r>
              <a:rPr lang="nl-NL" sz="2400" dirty="0">
                <a:sym typeface="Symbol"/>
              </a:rPr>
              <a:t>yx’   \/   yx’y’  \/  xyx’)  </a:t>
            </a:r>
            <a:br>
              <a:rPr lang="nl-NL" sz="2400" dirty="0">
                <a:sym typeface="Symbol"/>
              </a:rPr>
            </a:br>
            <a:r>
              <a:rPr lang="nl-NL" sz="2400" dirty="0">
                <a:sym typeface="Symbol"/>
              </a:rPr>
              <a:t>                        </a:t>
            </a:r>
            <a:br>
              <a:rPr lang="nl-NL" sz="2400" dirty="0">
                <a:sym typeface="Symbol"/>
              </a:rPr>
            </a:br>
            <a:r>
              <a:rPr lang="nl-NL" sz="2400" dirty="0">
                <a:sym typeface="Symbol"/>
              </a:rPr>
              <a:t>                      </a:t>
            </a:r>
            <a:r>
              <a:rPr lang="en-US" sz="2400" dirty="0">
                <a:sym typeface="Symbol" pitchFamily="18" charset="2"/>
              </a:rPr>
              <a:t>x’</a:t>
            </a:r>
            <a:endParaRPr lang="nl-NL" sz="2400" dirty="0"/>
          </a:p>
        </p:txBody>
      </p:sp>
      <p:sp>
        <p:nvSpPr>
          <p:cNvPr id="28" name="Tijdelijke aanduiding voor dianummer 27"/>
          <p:cNvSpPr>
            <a:spLocks noGrp="1"/>
          </p:cNvSpPr>
          <p:nvPr>
            <p:ph type="sldNum" sz="quarter" idx="12"/>
          </p:nvPr>
        </p:nvSpPr>
        <p:spPr/>
        <p:txBody>
          <a:bodyPr/>
          <a:lstStyle/>
          <a:p>
            <a:pPr>
              <a:defRPr/>
            </a:pPr>
            <a:fld id="{7B123127-D4F7-4437-93EA-A216E01E1F2D}" type="slidenum">
              <a:rPr lang="en-US"/>
              <a:pPr>
                <a:defRPr/>
              </a:pPr>
              <a:t>35</a:t>
            </a:fld>
            <a:endParaRPr lang="en-US"/>
          </a:p>
        </p:txBody>
      </p:sp>
      <p:pic>
        <p:nvPicPr>
          <p:cNvPr id="29" name="Picture 28" descr="Diagram&#10;&#10;Description automatically generated">
            <a:extLst>
              <a:ext uri="{FF2B5EF4-FFF2-40B4-BE49-F238E27FC236}">
                <a16:creationId xmlns:a16="http://schemas.microsoft.com/office/drawing/2014/main" id="{A5538BAE-2208-394A-91A0-4E5D04F40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50" y="1280778"/>
            <a:ext cx="2850181" cy="231967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500063" y="274638"/>
            <a:ext cx="8358187" cy="796925"/>
          </a:xfrm>
        </p:spPr>
        <p:txBody>
          <a:bodyPr/>
          <a:lstStyle/>
          <a:p>
            <a:pPr eaLnBrk="1" hangingPunct="1"/>
            <a:r>
              <a:rPr lang="en-US">
                <a:cs typeface="Arial" charset="0"/>
              </a:rPr>
              <a:t>Labeling</a:t>
            </a:r>
          </a:p>
        </p:txBody>
      </p:sp>
      <p:sp>
        <p:nvSpPr>
          <p:cNvPr id="47107" name="Content Placeholder 2"/>
          <p:cNvSpPr>
            <a:spLocks noGrp="1"/>
          </p:cNvSpPr>
          <p:nvPr>
            <p:ph sz="quarter" idx="1"/>
          </p:nvPr>
        </p:nvSpPr>
        <p:spPr>
          <a:xfrm>
            <a:off x="500063" y="1447800"/>
            <a:ext cx="8358187" cy="4572000"/>
          </a:xfrm>
        </p:spPr>
        <p:txBody>
          <a:bodyPr/>
          <a:lstStyle/>
          <a:p>
            <a:pPr eaLnBrk="1" hangingPunct="1">
              <a:defRPr/>
            </a:pPr>
            <a:r>
              <a:rPr lang="en-US" dirty="0">
                <a:cs typeface="Arial" charset="0"/>
              </a:rPr>
              <a:t>E.g. the states satisfying </a:t>
            </a:r>
            <a:r>
              <a:rPr lang="en-US" b="1" dirty="0">
                <a:solidFill>
                  <a:srgbClr val="0070C0"/>
                </a:solidFill>
                <a:cs typeface="Arial" charset="0"/>
              </a:rPr>
              <a:t>E</a:t>
            </a:r>
            <a:r>
              <a:rPr lang="en-US" dirty="0">
                <a:cs typeface="Arial" charset="0"/>
              </a:rPr>
              <a:t>[f </a:t>
            </a:r>
            <a:r>
              <a:rPr lang="en-US" b="1" dirty="0">
                <a:solidFill>
                  <a:srgbClr val="0070C0"/>
                </a:solidFill>
                <a:cs typeface="Arial" charset="0"/>
              </a:rPr>
              <a:t>U</a:t>
            </a:r>
            <a:r>
              <a:rPr lang="en-US" dirty="0">
                <a:cs typeface="Arial" charset="0"/>
              </a:rPr>
              <a:t> g] can be computed by:</a:t>
            </a:r>
          </a:p>
          <a:p>
            <a:pPr lvl="1" eaLnBrk="1" hangingPunct="1">
              <a:defRPr/>
            </a:pPr>
            <a:r>
              <a:rPr lang="en-US" dirty="0">
                <a:cs typeface="Arial" charset="0"/>
              </a:rPr>
              <a:t>Let Z</a:t>
            </a:r>
            <a:r>
              <a:rPr lang="en-US" baseline="-25000" dirty="0">
                <a:cs typeface="Arial" charset="0"/>
              </a:rPr>
              <a:t>1</a:t>
            </a:r>
            <a:r>
              <a:rPr lang="en-US" dirty="0">
                <a:cs typeface="Arial" charset="0"/>
              </a:rPr>
              <a:t> = </a:t>
            </a:r>
            <a:r>
              <a:rPr lang="en-US" dirty="0" err="1">
                <a:cs typeface="Arial" charset="0"/>
                <a:sym typeface="Symbol" pitchFamily="18" charset="2"/>
              </a:rPr>
              <a:t>W</a:t>
            </a:r>
            <a:r>
              <a:rPr lang="en-US" b="1" baseline="-25000" dirty="0" err="1">
                <a:solidFill>
                  <a:schemeClr val="bg2">
                    <a:lumMod val="50000"/>
                  </a:schemeClr>
                </a:solidFill>
                <a:cs typeface="Arial" charset="0"/>
                <a:sym typeface="Symbol" pitchFamily="18" charset="2"/>
              </a:rPr>
              <a:t>g</a:t>
            </a:r>
            <a:endParaRPr lang="en-US" b="1" baseline="-25000" dirty="0">
              <a:solidFill>
                <a:schemeClr val="bg2">
                  <a:lumMod val="50000"/>
                </a:schemeClr>
              </a:solidFill>
              <a:cs typeface="Arial" charset="0"/>
              <a:sym typeface="Symbol" pitchFamily="18" charset="2"/>
            </a:endParaRPr>
          </a:p>
          <a:p>
            <a:pPr lvl="1" eaLnBrk="1" hangingPunct="1">
              <a:defRPr/>
            </a:pPr>
            <a:endParaRPr lang="en-US" dirty="0">
              <a:cs typeface="Arial" charset="0"/>
              <a:sym typeface="Symbol" pitchFamily="18" charset="2"/>
            </a:endParaRPr>
          </a:p>
          <a:p>
            <a:pPr lvl="1" eaLnBrk="1" hangingPunct="1">
              <a:defRPr/>
            </a:pPr>
            <a:r>
              <a:rPr lang="en-US" dirty="0">
                <a:cs typeface="Arial" charset="0"/>
                <a:sym typeface="Symbol" pitchFamily="18" charset="2"/>
              </a:rPr>
              <a:t>Iteratively construct Z</a:t>
            </a:r>
            <a:r>
              <a:rPr lang="en-US" baseline="-25000" dirty="0">
                <a:cs typeface="Arial" charset="0"/>
                <a:sym typeface="Symbol" pitchFamily="18" charset="2"/>
              </a:rPr>
              <a:t>i</a:t>
            </a:r>
            <a:r>
              <a:rPr lang="en-US" dirty="0">
                <a:cs typeface="Arial" charset="0"/>
                <a:sym typeface="Symbol" pitchFamily="18" charset="2"/>
              </a:rPr>
              <a:t>  , for </a:t>
            </a:r>
            <a:r>
              <a:rPr lang="en-US" dirty="0" err="1">
                <a:cs typeface="Arial" charset="0"/>
                <a:sym typeface="Symbol" pitchFamily="18" charset="2"/>
              </a:rPr>
              <a:t>i</a:t>
            </a:r>
            <a:r>
              <a:rPr lang="en-US" dirty="0">
                <a:cs typeface="Arial" charset="0"/>
                <a:sym typeface="Symbol" pitchFamily="18" charset="2"/>
              </a:rPr>
              <a:t> ≥ 1 :</a:t>
            </a:r>
          </a:p>
          <a:p>
            <a:pPr lvl="1" eaLnBrk="1" hangingPunct="1">
              <a:defRPr/>
            </a:pPr>
            <a:endParaRPr lang="en-US" dirty="0">
              <a:cs typeface="Arial" charset="0"/>
              <a:sym typeface="Symbol" pitchFamily="18" charset="2"/>
            </a:endParaRPr>
          </a:p>
          <a:p>
            <a:pPr lvl="1" eaLnBrk="1" hangingPunct="1">
              <a:defRPr/>
            </a:pPr>
            <a:endParaRPr lang="en-US" dirty="0">
              <a:cs typeface="Arial" charset="0"/>
              <a:sym typeface="Symbol" pitchFamily="18" charset="2"/>
            </a:endParaRPr>
          </a:p>
          <a:p>
            <a:pPr lvl="1" eaLnBrk="1" hangingPunct="1">
              <a:defRPr/>
            </a:pPr>
            <a:endParaRPr lang="en-US" dirty="0">
              <a:cs typeface="Arial" charset="0"/>
              <a:sym typeface="Symbol" pitchFamily="18" charset="2"/>
            </a:endParaRPr>
          </a:p>
          <a:p>
            <a:pPr lvl="1" eaLnBrk="1" hangingPunct="1">
              <a:defRPr/>
            </a:pPr>
            <a:r>
              <a:rPr lang="en-US" dirty="0">
                <a:cs typeface="Arial" charset="0"/>
                <a:sym typeface="Symbol" pitchFamily="18" charset="2"/>
              </a:rPr>
              <a:t>Stop when Z</a:t>
            </a:r>
            <a:r>
              <a:rPr lang="en-US" baseline="-25000" dirty="0">
                <a:cs typeface="Arial" charset="0"/>
                <a:sym typeface="Symbol" pitchFamily="18" charset="2"/>
              </a:rPr>
              <a:t>i+1</a:t>
            </a:r>
            <a:r>
              <a:rPr lang="en-US" dirty="0">
                <a:cs typeface="Arial" charset="0"/>
                <a:sym typeface="Symbol" pitchFamily="18" charset="2"/>
              </a:rPr>
              <a:t> = Z</a:t>
            </a:r>
            <a:r>
              <a:rPr lang="en-US" baseline="-25000" dirty="0">
                <a:cs typeface="Arial" charset="0"/>
                <a:sym typeface="Symbol" pitchFamily="18" charset="2"/>
              </a:rPr>
              <a:t>i</a:t>
            </a:r>
            <a:r>
              <a:rPr lang="en-US" dirty="0">
                <a:cs typeface="Arial" charset="0"/>
                <a:sym typeface="Symbol" pitchFamily="18" charset="2"/>
              </a:rPr>
              <a:t> (we mean semantical equality!); </a:t>
            </a:r>
            <a:br>
              <a:rPr lang="en-US" dirty="0">
                <a:cs typeface="Arial" charset="0"/>
                <a:sym typeface="Symbol" pitchFamily="18" charset="2"/>
              </a:rPr>
            </a:br>
            <a:r>
              <a:rPr lang="en-US" dirty="0">
                <a:cs typeface="Arial" charset="0"/>
                <a:sym typeface="Symbol" pitchFamily="18" charset="2"/>
              </a:rPr>
              <a:t>then W</a:t>
            </a:r>
            <a:r>
              <a:rPr lang="en-US" b="1" baseline="-25000" dirty="0">
                <a:solidFill>
                  <a:srgbClr val="C00000"/>
                </a:solidFill>
                <a:cs typeface="Arial" charset="0"/>
              </a:rPr>
              <a:t>E[p U q] </a:t>
            </a:r>
            <a:r>
              <a:rPr lang="en-US" baseline="-25000" dirty="0">
                <a:cs typeface="Arial" charset="0"/>
              </a:rPr>
              <a:t>  </a:t>
            </a:r>
            <a:r>
              <a:rPr lang="en-US" dirty="0">
                <a:cs typeface="Arial" charset="0"/>
              </a:rPr>
              <a:t>= Z</a:t>
            </a:r>
            <a:r>
              <a:rPr lang="en-US" baseline="-25000" dirty="0">
                <a:cs typeface="Arial" charset="0"/>
                <a:sym typeface="Symbol" pitchFamily="18" charset="2"/>
              </a:rPr>
              <a:t>i</a:t>
            </a:r>
            <a:endParaRPr lang="en-US" dirty="0">
              <a:cs typeface="Arial" charset="0"/>
              <a:sym typeface="Symbol" pitchFamily="18" charset="2"/>
            </a:endParaRPr>
          </a:p>
          <a:p>
            <a:pPr eaLnBrk="1" hangingPunct="1">
              <a:buFont typeface="Wingdings" pitchFamily="2" charset="2"/>
              <a:buNone/>
              <a:defRPr/>
            </a:pPr>
            <a:br>
              <a:rPr lang="en-US" dirty="0">
                <a:cs typeface="Arial" charset="0"/>
                <a:sym typeface="Symbol" pitchFamily="18" charset="2"/>
              </a:rPr>
            </a:br>
            <a:endParaRPr lang="en-US" dirty="0">
              <a:cs typeface="Arial" charset="0"/>
            </a:endParaRPr>
          </a:p>
          <a:p>
            <a:pPr eaLnBrk="1" hangingPunct="1">
              <a:defRPr/>
            </a:pPr>
            <a:endParaRPr lang="en-US" dirty="0">
              <a:cs typeface="Arial" charset="0"/>
            </a:endParaRPr>
          </a:p>
          <a:p>
            <a:pPr eaLnBrk="1" hangingPunct="1">
              <a:defRPr/>
            </a:pPr>
            <a:endParaRPr lang="en-US" dirty="0">
              <a:cs typeface="Arial" charset="0"/>
            </a:endParaRPr>
          </a:p>
          <a:p>
            <a:pPr eaLnBrk="1" hangingPunct="1">
              <a:defRPr/>
            </a:pPr>
            <a:endParaRPr lang="en-US" dirty="0">
              <a:cs typeface="Arial" charset="0"/>
            </a:endParaRPr>
          </a:p>
        </p:txBody>
      </p:sp>
      <p:sp>
        <p:nvSpPr>
          <p:cNvPr id="6" name="TextBox 5"/>
          <p:cNvSpPr txBox="1"/>
          <p:nvPr/>
        </p:nvSpPr>
        <p:spPr>
          <a:xfrm>
            <a:off x="1252538" y="3919311"/>
            <a:ext cx="6639959"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2400" dirty="0">
                <a:cs typeface="Arial" pitchFamily="34" charset="0"/>
                <a:sym typeface="Symbol"/>
              </a:rPr>
              <a:t>Z</a:t>
            </a:r>
            <a:r>
              <a:rPr lang="en-US" sz="2400" baseline="-25000" dirty="0">
                <a:cs typeface="Arial" pitchFamily="34" charset="0"/>
                <a:sym typeface="Symbol"/>
              </a:rPr>
              <a:t>i+1</a:t>
            </a:r>
            <a:r>
              <a:rPr lang="en-US" sz="2400" dirty="0">
                <a:cs typeface="Arial" pitchFamily="34" charset="0"/>
                <a:sym typeface="Symbol"/>
              </a:rPr>
              <a:t>  =   Z</a:t>
            </a:r>
            <a:r>
              <a:rPr lang="en-US" sz="2400" baseline="-25000" dirty="0">
                <a:cs typeface="Arial" pitchFamily="34" charset="0"/>
                <a:sym typeface="Symbol"/>
              </a:rPr>
              <a:t>i   </a:t>
            </a:r>
            <a:r>
              <a:rPr lang="en-US" sz="2400" dirty="0">
                <a:cs typeface="Arial" pitchFamily="34" charset="0"/>
                <a:sym typeface="Symbol"/>
              </a:rPr>
              <a:t>\/  (</a:t>
            </a:r>
            <a:r>
              <a:rPr lang="en-US" sz="2400" dirty="0" err="1">
                <a:cs typeface="Arial" pitchFamily="34" charset="0"/>
                <a:sym typeface="Symbol"/>
              </a:rPr>
              <a:t>W</a:t>
            </a:r>
            <a:r>
              <a:rPr lang="en-US" sz="2400" b="1" baseline="-25000" dirty="0" err="1">
                <a:solidFill>
                  <a:srgbClr val="C00000"/>
                </a:solidFill>
                <a:cs typeface="Arial" pitchFamily="34" charset="0"/>
                <a:sym typeface="Symbol"/>
              </a:rPr>
              <a:t>f</a:t>
            </a:r>
            <a:r>
              <a:rPr lang="en-US" sz="2400" dirty="0">
                <a:cs typeface="Arial" pitchFamily="34" charset="0"/>
                <a:sym typeface="Symbol"/>
              </a:rPr>
              <a:t> /\  (</a:t>
            </a:r>
            <a:r>
              <a:rPr lang="en-US" sz="2400" dirty="0" err="1">
                <a:cs typeface="Arial" pitchFamily="34" charset="0"/>
                <a:sym typeface="Symbol"/>
              </a:rPr>
              <a:t>x’,y</a:t>
            </a:r>
            <a:r>
              <a:rPr lang="en-US" sz="2400" dirty="0">
                <a:cs typeface="Arial" pitchFamily="34" charset="0"/>
                <a:sym typeface="Symbol"/>
              </a:rPr>
              <a:t>’::  R  /\  Z</a:t>
            </a:r>
            <a:r>
              <a:rPr lang="en-US" sz="2400" baseline="-25000" dirty="0">
                <a:cs typeface="Arial" pitchFamily="34" charset="0"/>
                <a:sym typeface="Symbol"/>
              </a:rPr>
              <a:t>i </a:t>
            </a:r>
            <a:r>
              <a:rPr lang="en-US" sz="2400" dirty="0">
                <a:cs typeface="Arial" pitchFamily="34" charset="0"/>
                <a:sym typeface="Symbol"/>
              </a:rPr>
              <a:t>[</a:t>
            </a:r>
            <a:r>
              <a:rPr lang="en-US" sz="2400" dirty="0" err="1">
                <a:cs typeface="Arial" pitchFamily="34" charset="0"/>
                <a:sym typeface="Symbol"/>
              </a:rPr>
              <a:t>x’,y</a:t>
            </a:r>
            <a:r>
              <a:rPr lang="en-US" sz="2400" dirty="0">
                <a:cs typeface="Arial" pitchFamily="34" charset="0"/>
                <a:sym typeface="Symbol"/>
              </a:rPr>
              <a:t>’/</a:t>
            </a:r>
            <a:r>
              <a:rPr lang="en-US" sz="2400" dirty="0" err="1">
                <a:cs typeface="Arial" pitchFamily="34" charset="0"/>
                <a:sym typeface="Symbol"/>
              </a:rPr>
              <a:t>x,y</a:t>
            </a:r>
            <a:r>
              <a:rPr lang="en-US" sz="2400" dirty="0">
                <a:cs typeface="Arial" pitchFamily="34" charset="0"/>
                <a:sym typeface="Symbol"/>
              </a:rPr>
              <a:t>] ))</a:t>
            </a:r>
            <a:endParaRPr lang="en-US" sz="2400" dirty="0">
              <a:cs typeface="Arial" pitchFamily="34" charset="0"/>
            </a:endParaRPr>
          </a:p>
        </p:txBody>
      </p:sp>
      <p:sp>
        <p:nvSpPr>
          <p:cNvPr id="7" name="Tijdelijke aanduiding voor dianummer 6"/>
          <p:cNvSpPr>
            <a:spLocks noGrp="1"/>
          </p:cNvSpPr>
          <p:nvPr>
            <p:ph type="sldNum" sz="quarter" idx="12"/>
          </p:nvPr>
        </p:nvSpPr>
        <p:spPr/>
        <p:txBody>
          <a:bodyPr/>
          <a:lstStyle/>
          <a:p>
            <a:pPr>
              <a:defRPr/>
            </a:pPr>
            <a:fld id="{DD532F21-AF1E-470E-93B4-C1BC517D0A29}"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4"/>
          <p:cNvSpPr>
            <a:spLocks noGrp="1"/>
          </p:cNvSpPr>
          <p:nvPr>
            <p:ph type="title"/>
          </p:nvPr>
        </p:nvSpPr>
        <p:spPr>
          <a:xfrm>
            <a:off x="293688" y="274638"/>
            <a:ext cx="8393112" cy="749300"/>
          </a:xfrm>
        </p:spPr>
        <p:txBody>
          <a:bodyPr/>
          <a:lstStyle/>
          <a:p>
            <a:pPr eaLnBrk="1" hangingPunct="1"/>
            <a:r>
              <a:rPr lang="en-US" dirty="0">
                <a:cs typeface="Arial" charset="0"/>
              </a:rPr>
              <a:t>Example, </a:t>
            </a:r>
            <a:r>
              <a:rPr lang="en-US" b="1" dirty="0">
                <a:solidFill>
                  <a:srgbClr val="0070C0"/>
                </a:solidFill>
                <a:cs typeface="Arial" charset="0"/>
              </a:rPr>
              <a:t>E</a:t>
            </a:r>
            <a:r>
              <a:rPr lang="en-US" dirty="0">
                <a:cs typeface="Arial" charset="0"/>
              </a:rPr>
              <a:t>[ p </a:t>
            </a:r>
            <a:r>
              <a:rPr lang="en-US" b="1" dirty="0">
                <a:solidFill>
                  <a:srgbClr val="0070C0"/>
                </a:solidFill>
                <a:cs typeface="Arial" charset="0"/>
              </a:rPr>
              <a:t>U</a:t>
            </a:r>
            <a:r>
              <a:rPr lang="en-US" dirty="0">
                <a:cs typeface="Arial" charset="0"/>
              </a:rPr>
              <a:t> q ]</a:t>
            </a:r>
          </a:p>
        </p:txBody>
      </p:sp>
      <p:grpSp>
        <p:nvGrpSpPr>
          <p:cNvPr id="44035" name="Group 25"/>
          <p:cNvGrpSpPr>
            <a:grpSpLocks/>
          </p:cNvGrpSpPr>
          <p:nvPr/>
        </p:nvGrpSpPr>
        <p:grpSpPr bwMode="auto">
          <a:xfrm>
            <a:off x="784225" y="1306513"/>
            <a:ext cx="2601913" cy="2457450"/>
            <a:chOff x="783771" y="1306285"/>
            <a:chExt cx="2601685" cy="2457510"/>
          </a:xfrm>
        </p:grpSpPr>
        <p:sp>
          <p:nvSpPr>
            <p:cNvPr id="7" name="Oval 8"/>
            <p:cNvSpPr>
              <a:spLocks noChangeArrowheads="1"/>
            </p:cNvSpPr>
            <p:nvPr/>
          </p:nvSpPr>
          <p:spPr bwMode="auto">
            <a:xfrm>
              <a:off x="969493" y="1717457"/>
              <a:ext cx="473034" cy="465149"/>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0</a:t>
              </a:r>
            </a:p>
          </p:txBody>
        </p:sp>
        <p:sp>
          <p:nvSpPr>
            <p:cNvPr id="8" name="Oval 9"/>
            <p:cNvSpPr>
              <a:spLocks noChangeArrowheads="1"/>
            </p:cNvSpPr>
            <p:nvPr/>
          </p:nvSpPr>
          <p:spPr bwMode="auto">
            <a:xfrm>
              <a:off x="969493" y="2939862"/>
              <a:ext cx="473034" cy="463561"/>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2</a:t>
              </a:r>
            </a:p>
          </p:txBody>
        </p:sp>
        <p:sp>
          <p:nvSpPr>
            <p:cNvPr id="9" name="Oval 10"/>
            <p:cNvSpPr>
              <a:spLocks noChangeArrowheads="1"/>
            </p:cNvSpPr>
            <p:nvPr/>
          </p:nvSpPr>
          <p:spPr bwMode="auto">
            <a:xfrm>
              <a:off x="2571139" y="1717457"/>
              <a:ext cx="474621" cy="465149"/>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1</a:t>
              </a:r>
            </a:p>
          </p:txBody>
        </p:sp>
        <p:sp>
          <p:nvSpPr>
            <p:cNvPr id="10" name="Oval 11"/>
            <p:cNvSpPr>
              <a:spLocks noChangeArrowheads="1"/>
            </p:cNvSpPr>
            <p:nvPr/>
          </p:nvSpPr>
          <p:spPr bwMode="auto">
            <a:xfrm>
              <a:off x="2571139" y="2939862"/>
              <a:ext cx="474621" cy="463561"/>
            </a:xfrm>
            <a:prstGeom prst="ellipse">
              <a:avLst/>
            </a:prstGeom>
            <a:ln>
              <a:headEnd/>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lIns="45789" tIns="45789" rIns="45789" bIns="45789" anchor="ctr"/>
            <a:lstStyle/>
            <a:p>
              <a:pPr algn="ctr" defTabSz="915988" eaLnBrk="0" hangingPunct="0">
                <a:lnSpc>
                  <a:spcPct val="90000"/>
                </a:lnSpc>
                <a:defRPr/>
              </a:pPr>
              <a:r>
                <a:rPr lang="en-US" b="1" dirty="0">
                  <a:solidFill>
                    <a:schemeClr val="bg1"/>
                  </a:solidFill>
                </a:rPr>
                <a:t>3</a:t>
              </a:r>
            </a:p>
          </p:txBody>
        </p:sp>
        <p:sp>
          <p:nvSpPr>
            <p:cNvPr id="44058" name="Line 14"/>
            <p:cNvSpPr>
              <a:spLocks noChangeShapeType="1"/>
            </p:cNvSpPr>
            <p:nvPr/>
          </p:nvSpPr>
          <p:spPr bwMode="auto">
            <a:xfrm>
              <a:off x="1426974" y="1947029"/>
              <a:ext cx="1144577" cy="0"/>
            </a:xfrm>
            <a:prstGeom prst="line">
              <a:avLst/>
            </a:prstGeom>
            <a:noFill/>
            <a:ln w="28575">
              <a:solidFill>
                <a:schemeClr val="tx1"/>
              </a:solidFill>
              <a:round/>
              <a:headEnd/>
              <a:tailEnd type="triangle" w="sm" len="sm"/>
            </a:ln>
          </p:spPr>
          <p:txBody>
            <a:bodyPr wrap="none" lIns="45720" rIns="45720" anchor="ctr">
              <a:spAutoFit/>
            </a:bodyPr>
            <a:lstStyle/>
            <a:p>
              <a:endParaRPr lang="en-US"/>
            </a:p>
          </p:txBody>
        </p:sp>
        <p:sp>
          <p:nvSpPr>
            <p:cNvPr id="44059" name="Line 15"/>
            <p:cNvSpPr>
              <a:spLocks noChangeShapeType="1"/>
            </p:cNvSpPr>
            <p:nvPr/>
          </p:nvSpPr>
          <p:spPr bwMode="auto">
            <a:xfrm flipH="1">
              <a:off x="1426974" y="3168574"/>
              <a:ext cx="1144577" cy="0"/>
            </a:xfrm>
            <a:prstGeom prst="line">
              <a:avLst/>
            </a:prstGeom>
            <a:noFill/>
            <a:ln w="28575">
              <a:solidFill>
                <a:schemeClr val="tx1"/>
              </a:solidFill>
              <a:round/>
              <a:headEnd/>
              <a:tailEnd type="triangle" w="sm" len="sm"/>
            </a:ln>
          </p:spPr>
          <p:txBody>
            <a:bodyPr wrap="none" lIns="45720" rIns="45720" anchor="ctr">
              <a:spAutoFit/>
            </a:bodyPr>
            <a:lstStyle/>
            <a:p>
              <a:endParaRPr lang="en-US"/>
            </a:p>
          </p:txBody>
        </p:sp>
        <p:sp>
          <p:nvSpPr>
            <p:cNvPr id="44060" name="Freeform 16"/>
            <p:cNvSpPr>
              <a:spLocks/>
            </p:cNvSpPr>
            <p:nvPr/>
          </p:nvSpPr>
          <p:spPr bwMode="auto">
            <a:xfrm>
              <a:off x="1322054" y="2023376"/>
              <a:ext cx="1249496" cy="954332"/>
            </a:xfrm>
            <a:custGeom>
              <a:avLst/>
              <a:gdLst>
                <a:gd name="T0" fmla="*/ 0 w 786"/>
                <a:gd name="T1" fmla="*/ 2147483647 h 600"/>
                <a:gd name="T2" fmla="*/ 2147483647 w 786"/>
                <a:gd name="T3" fmla="*/ 2147483647 h 600"/>
                <a:gd name="T4" fmla="*/ 2147483647 w 786"/>
                <a:gd name="T5" fmla="*/ 2147483647 h 600"/>
                <a:gd name="T6" fmla="*/ 2147483647 w 786"/>
                <a:gd name="T7" fmla="*/ 0 h 600"/>
                <a:gd name="T8" fmla="*/ 0 60000 65536"/>
                <a:gd name="T9" fmla="*/ 0 60000 65536"/>
                <a:gd name="T10" fmla="*/ 0 60000 65536"/>
                <a:gd name="T11" fmla="*/ 0 60000 65536"/>
                <a:gd name="T12" fmla="*/ 0 w 786"/>
                <a:gd name="T13" fmla="*/ 0 h 600"/>
                <a:gd name="T14" fmla="*/ 786 w 786"/>
                <a:gd name="T15" fmla="*/ 600 h 600"/>
              </a:gdLst>
              <a:ahLst/>
              <a:cxnLst>
                <a:cxn ang="T8">
                  <a:pos x="T0" y="T1"/>
                </a:cxn>
                <a:cxn ang="T9">
                  <a:pos x="T2" y="T3"/>
                </a:cxn>
                <a:cxn ang="T10">
                  <a:pos x="T4" y="T5"/>
                </a:cxn>
                <a:cxn ang="T11">
                  <a:pos x="T6" y="T7"/>
                </a:cxn>
              </a:cxnLst>
              <a:rect l="T12" t="T13" r="T14" b="T15"/>
              <a:pathLst>
                <a:path w="786" h="600">
                  <a:moveTo>
                    <a:pt x="0" y="600"/>
                  </a:moveTo>
                  <a:cubicBezTo>
                    <a:pt x="28" y="558"/>
                    <a:pt x="87" y="435"/>
                    <a:pt x="165" y="351"/>
                  </a:cubicBezTo>
                  <a:cubicBezTo>
                    <a:pt x="243" y="267"/>
                    <a:pt x="368" y="151"/>
                    <a:pt x="471" y="93"/>
                  </a:cubicBezTo>
                  <a:cubicBezTo>
                    <a:pt x="574" y="35"/>
                    <a:pt x="721" y="19"/>
                    <a:pt x="786" y="0"/>
                  </a:cubicBezTo>
                </a:path>
              </a:pathLst>
            </a:custGeom>
            <a:noFill/>
            <a:ln w="28575">
              <a:solidFill>
                <a:schemeClr val="tx1"/>
              </a:solidFill>
              <a:round/>
              <a:headEnd/>
              <a:tailEnd type="triangle" w="sm" len="sm"/>
            </a:ln>
          </p:spPr>
          <p:txBody>
            <a:bodyPr wrap="none" lIns="45720" rIns="45720" anchor="ctr">
              <a:spAutoFit/>
            </a:bodyPr>
            <a:lstStyle/>
            <a:p>
              <a:endParaRPr lang="en-US"/>
            </a:p>
          </p:txBody>
        </p:sp>
        <p:sp>
          <p:nvSpPr>
            <p:cNvPr id="44061" name="Freeform 17"/>
            <p:cNvSpPr>
              <a:spLocks/>
            </p:cNvSpPr>
            <p:nvPr/>
          </p:nvSpPr>
          <p:spPr bwMode="auto">
            <a:xfrm>
              <a:off x="1422205" y="2128352"/>
              <a:ext cx="1225651" cy="944789"/>
            </a:xfrm>
            <a:custGeom>
              <a:avLst/>
              <a:gdLst>
                <a:gd name="T0" fmla="*/ 0 w 771"/>
                <a:gd name="T1" fmla="*/ 2147483647 h 594"/>
                <a:gd name="T2" fmla="*/ 2147483647 w 771"/>
                <a:gd name="T3" fmla="*/ 2147483647 h 594"/>
                <a:gd name="T4" fmla="*/ 2147483647 w 771"/>
                <a:gd name="T5" fmla="*/ 2147483647 h 594"/>
                <a:gd name="T6" fmla="*/ 2147483647 w 771"/>
                <a:gd name="T7" fmla="*/ 0 h 594"/>
                <a:gd name="T8" fmla="*/ 0 60000 65536"/>
                <a:gd name="T9" fmla="*/ 0 60000 65536"/>
                <a:gd name="T10" fmla="*/ 0 60000 65536"/>
                <a:gd name="T11" fmla="*/ 0 60000 65536"/>
                <a:gd name="T12" fmla="*/ 0 w 771"/>
                <a:gd name="T13" fmla="*/ 0 h 594"/>
                <a:gd name="T14" fmla="*/ 771 w 771"/>
                <a:gd name="T15" fmla="*/ 594 h 594"/>
              </a:gdLst>
              <a:ahLst/>
              <a:cxnLst>
                <a:cxn ang="T8">
                  <a:pos x="T0" y="T1"/>
                </a:cxn>
                <a:cxn ang="T9">
                  <a:pos x="T2" y="T3"/>
                </a:cxn>
                <a:cxn ang="T10">
                  <a:pos x="T4" y="T5"/>
                </a:cxn>
                <a:cxn ang="T11">
                  <a:pos x="T6" y="T7"/>
                </a:cxn>
              </a:cxnLst>
              <a:rect l="T12" t="T13" r="T14" b="T15"/>
              <a:pathLst>
                <a:path w="771" h="594">
                  <a:moveTo>
                    <a:pt x="0" y="594"/>
                  </a:moveTo>
                  <a:cubicBezTo>
                    <a:pt x="44" y="577"/>
                    <a:pt x="169" y="547"/>
                    <a:pt x="267" y="489"/>
                  </a:cubicBezTo>
                  <a:cubicBezTo>
                    <a:pt x="365" y="431"/>
                    <a:pt x="501" y="330"/>
                    <a:pt x="585" y="249"/>
                  </a:cubicBezTo>
                  <a:cubicBezTo>
                    <a:pt x="669" y="168"/>
                    <a:pt x="732" y="52"/>
                    <a:pt x="771" y="0"/>
                  </a:cubicBezTo>
                </a:path>
              </a:pathLst>
            </a:custGeom>
            <a:noFill/>
            <a:ln w="28575">
              <a:solidFill>
                <a:schemeClr val="tx1"/>
              </a:solidFill>
              <a:round/>
              <a:headEnd type="triangle" w="med" len="med"/>
              <a:tailEnd type="none" w="sm" len="sm"/>
            </a:ln>
          </p:spPr>
          <p:txBody>
            <a:bodyPr wrap="none" lIns="45720" rIns="45720" anchor="ctr">
              <a:spAutoFit/>
            </a:bodyPr>
            <a:lstStyle/>
            <a:p>
              <a:endParaRPr lang="en-US"/>
            </a:p>
          </p:txBody>
        </p:sp>
        <p:sp>
          <p:nvSpPr>
            <p:cNvPr id="44062" name="Line 18"/>
            <p:cNvSpPr>
              <a:spLocks noChangeShapeType="1"/>
            </p:cNvSpPr>
            <p:nvPr/>
          </p:nvSpPr>
          <p:spPr bwMode="auto">
            <a:xfrm flipH="1" flipV="1">
              <a:off x="1198059" y="2176069"/>
              <a:ext cx="0" cy="763466"/>
            </a:xfrm>
            <a:prstGeom prst="line">
              <a:avLst/>
            </a:prstGeom>
            <a:noFill/>
            <a:ln w="28575">
              <a:solidFill>
                <a:schemeClr val="tx1"/>
              </a:solidFill>
              <a:round/>
              <a:headEnd/>
              <a:tailEnd type="triangle" w="sm" len="sm"/>
            </a:ln>
          </p:spPr>
          <p:txBody>
            <a:bodyPr lIns="45720" rIns="45720" anchor="ctr">
              <a:spAutoFit/>
            </a:bodyPr>
            <a:lstStyle/>
            <a:p>
              <a:endParaRPr lang="en-US"/>
            </a:p>
          </p:txBody>
        </p:sp>
        <p:sp>
          <p:nvSpPr>
            <p:cNvPr id="44063" name="Line 19"/>
            <p:cNvSpPr>
              <a:spLocks noChangeShapeType="1"/>
            </p:cNvSpPr>
            <p:nvPr/>
          </p:nvSpPr>
          <p:spPr bwMode="auto">
            <a:xfrm>
              <a:off x="783771" y="1382484"/>
              <a:ext cx="272458" cy="259744"/>
            </a:xfrm>
            <a:prstGeom prst="line">
              <a:avLst/>
            </a:prstGeom>
            <a:noFill/>
            <a:ln w="28575">
              <a:solidFill>
                <a:schemeClr val="tx1"/>
              </a:solidFill>
              <a:round/>
              <a:headEnd/>
              <a:tailEnd type="triangle" w="sm" len="sm"/>
            </a:ln>
          </p:spPr>
          <p:txBody>
            <a:bodyPr lIns="45720" rIns="45720" anchor="ctr">
              <a:spAutoFit/>
            </a:bodyPr>
            <a:lstStyle/>
            <a:p>
              <a:endParaRPr lang="en-US"/>
            </a:p>
          </p:txBody>
        </p:sp>
        <p:sp>
          <p:nvSpPr>
            <p:cNvPr id="44064" name="TextBox 16"/>
            <p:cNvSpPr txBox="1">
              <a:spLocks noChangeArrowheads="1"/>
            </p:cNvSpPr>
            <p:nvPr/>
          </p:nvSpPr>
          <p:spPr bwMode="auto">
            <a:xfrm>
              <a:off x="1164773" y="1328056"/>
              <a:ext cx="638316" cy="400110"/>
            </a:xfrm>
            <a:prstGeom prst="rect">
              <a:avLst/>
            </a:prstGeom>
            <a:noFill/>
            <a:ln w="9525">
              <a:noFill/>
              <a:miter lim="800000"/>
              <a:headEnd/>
              <a:tailEnd/>
            </a:ln>
          </p:spPr>
          <p:txBody>
            <a:bodyPr wrap="none">
              <a:spAutoFit/>
            </a:bodyPr>
            <a:lstStyle/>
            <a:p>
              <a:r>
                <a:rPr lang="en-US" sz="2000">
                  <a:solidFill>
                    <a:srgbClr val="C00000"/>
                  </a:solidFill>
                </a:rPr>
                <a:t>{ p }</a:t>
              </a:r>
            </a:p>
          </p:txBody>
        </p:sp>
        <p:sp>
          <p:nvSpPr>
            <p:cNvPr id="44065" name="TextBox 17"/>
            <p:cNvSpPr txBox="1">
              <a:spLocks noChangeArrowheads="1"/>
            </p:cNvSpPr>
            <p:nvPr/>
          </p:nvSpPr>
          <p:spPr bwMode="auto">
            <a:xfrm>
              <a:off x="805543" y="3363685"/>
              <a:ext cx="851515" cy="400110"/>
            </a:xfrm>
            <a:prstGeom prst="rect">
              <a:avLst/>
            </a:prstGeom>
            <a:noFill/>
            <a:ln w="9525">
              <a:noFill/>
              <a:miter lim="800000"/>
              <a:headEnd/>
              <a:tailEnd/>
            </a:ln>
          </p:spPr>
          <p:txBody>
            <a:bodyPr wrap="none">
              <a:spAutoFit/>
            </a:bodyPr>
            <a:lstStyle/>
            <a:p>
              <a:r>
                <a:rPr lang="en-US" sz="2000">
                  <a:solidFill>
                    <a:srgbClr val="C00000"/>
                  </a:solidFill>
                </a:rPr>
                <a:t>{ p,q }</a:t>
              </a:r>
            </a:p>
          </p:txBody>
        </p:sp>
        <p:sp>
          <p:nvSpPr>
            <p:cNvPr id="44066" name="TextBox 18"/>
            <p:cNvSpPr txBox="1">
              <a:spLocks noChangeArrowheads="1"/>
            </p:cNvSpPr>
            <p:nvPr/>
          </p:nvSpPr>
          <p:spPr bwMode="auto">
            <a:xfrm>
              <a:off x="2747140" y="1306285"/>
              <a:ext cx="638316" cy="400110"/>
            </a:xfrm>
            <a:prstGeom prst="rect">
              <a:avLst/>
            </a:prstGeom>
            <a:noFill/>
            <a:ln w="9525">
              <a:noFill/>
              <a:miter lim="800000"/>
              <a:headEnd/>
              <a:tailEnd/>
            </a:ln>
          </p:spPr>
          <p:txBody>
            <a:bodyPr>
              <a:spAutoFit/>
            </a:bodyPr>
            <a:lstStyle/>
            <a:p>
              <a:r>
                <a:rPr lang="en-US" sz="2000">
                  <a:solidFill>
                    <a:srgbClr val="C00000"/>
                  </a:solidFill>
                </a:rPr>
                <a:t>{ p }</a:t>
              </a:r>
            </a:p>
          </p:txBody>
        </p:sp>
        <p:sp>
          <p:nvSpPr>
            <p:cNvPr id="44067" name="TextBox 19"/>
            <p:cNvSpPr txBox="1">
              <a:spLocks noChangeArrowheads="1"/>
            </p:cNvSpPr>
            <p:nvPr/>
          </p:nvSpPr>
          <p:spPr bwMode="auto">
            <a:xfrm>
              <a:off x="2670939" y="3363684"/>
              <a:ext cx="638316" cy="400110"/>
            </a:xfrm>
            <a:prstGeom prst="rect">
              <a:avLst/>
            </a:prstGeom>
            <a:noFill/>
            <a:ln w="9525">
              <a:noFill/>
              <a:miter lim="800000"/>
              <a:headEnd/>
              <a:tailEnd/>
            </a:ln>
          </p:spPr>
          <p:txBody>
            <a:bodyPr>
              <a:spAutoFit/>
            </a:bodyPr>
            <a:lstStyle/>
            <a:p>
              <a:r>
                <a:rPr lang="en-US" sz="2000">
                  <a:solidFill>
                    <a:srgbClr val="C00000"/>
                  </a:solidFill>
                  <a:sym typeface="Symbol" pitchFamily="18" charset="2"/>
                </a:rPr>
                <a:t></a:t>
              </a:r>
              <a:endParaRPr lang="en-US" sz="2000">
                <a:solidFill>
                  <a:srgbClr val="C00000"/>
                </a:solidFill>
              </a:endParaRPr>
            </a:p>
          </p:txBody>
        </p:sp>
        <p:cxnSp>
          <p:nvCxnSpPr>
            <p:cNvPr id="21" name="Curved Connector 35"/>
            <p:cNvCxnSpPr>
              <a:stCxn id="7" idx="1"/>
              <a:endCxn id="7" idx="3"/>
            </p:cNvCxnSpPr>
            <p:nvPr/>
          </p:nvCxnSpPr>
          <p:spPr>
            <a:xfrm rot="16200000" flipH="1">
              <a:off x="874232" y="1950826"/>
              <a:ext cx="328621" cy="1588"/>
            </a:xfrm>
            <a:prstGeom prst="curvedConnector5">
              <a:avLst>
                <a:gd name="adj1" fmla="val -36461"/>
                <a:gd name="adj2" fmla="val -31962604"/>
                <a:gd name="adj3" fmla="val 13646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Curved Connector 35"/>
            <p:cNvCxnSpPr>
              <a:stCxn id="10" idx="0"/>
              <a:endCxn id="10" idx="6"/>
            </p:cNvCxnSpPr>
            <p:nvPr/>
          </p:nvCxnSpPr>
          <p:spPr>
            <a:xfrm rot="16200000" flipH="1">
              <a:off x="2810818" y="2936700"/>
              <a:ext cx="231781" cy="238104"/>
            </a:xfrm>
            <a:prstGeom prst="curvedConnector4">
              <a:avLst>
                <a:gd name="adj1" fmla="val -126568"/>
                <a:gd name="adj2" fmla="val 219490"/>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815975" y="3995738"/>
            <a:ext cx="2884488" cy="175418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dirty="0">
                <a:cs typeface="Arial" pitchFamily="34" charset="0"/>
              </a:rPr>
              <a:t>States encoding:</a:t>
            </a:r>
          </a:p>
          <a:p>
            <a:pPr>
              <a:defRPr/>
            </a:pPr>
            <a:endParaRPr lang="en-US" dirty="0">
              <a:cs typeface="Arial" pitchFamily="34" charset="0"/>
            </a:endParaRPr>
          </a:p>
          <a:p>
            <a:pPr>
              <a:defRPr/>
            </a:pPr>
            <a:r>
              <a:rPr lang="en-US" dirty="0">
                <a:cs typeface="Arial" pitchFamily="34" charset="0"/>
              </a:rPr>
              <a:t>    St-0	</a:t>
            </a:r>
            <a:r>
              <a:rPr lang="en-US" dirty="0">
                <a:cs typeface="Arial" pitchFamily="34" charset="0"/>
                <a:sym typeface="Symbol"/>
              </a:rPr>
              <a:t></a:t>
            </a:r>
            <a:r>
              <a:rPr lang="en-US" dirty="0" err="1">
                <a:cs typeface="Arial" pitchFamily="34" charset="0"/>
                <a:sym typeface="Symbol"/>
              </a:rPr>
              <a:t>xy</a:t>
            </a:r>
            <a:endParaRPr lang="en-US" dirty="0">
              <a:cs typeface="Arial" pitchFamily="34" charset="0"/>
              <a:sym typeface="Symbol"/>
            </a:endParaRPr>
          </a:p>
          <a:p>
            <a:pPr>
              <a:defRPr/>
            </a:pPr>
            <a:r>
              <a:rPr lang="en-US" dirty="0">
                <a:cs typeface="Arial" pitchFamily="34" charset="0"/>
                <a:sym typeface="Symbol"/>
              </a:rPr>
              <a:t>    St-1	 </a:t>
            </a:r>
            <a:r>
              <a:rPr lang="en-US" dirty="0" err="1">
                <a:cs typeface="Arial" pitchFamily="34" charset="0"/>
                <a:sym typeface="Symbol"/>
              </a:rPr>
              <a:t>xy</a:t>
            </a:r>
            <a:endParaRPr lang="en-US" dirty="0">
              <a:cs typeface="Arial" pitchFamily="34" charset="0"/>
              <a:sym typeface="Symbol"/>
            </a:endParaRPr>
          </a:p>
          <a:p>
            <a:pPr>
              <a:defRPr/>
            </a:pPr>
            <a:r>
              <a:rPr lang="en-US" dirty="0">
                <a:cs typeface="Arial" pitchFamily="34" charset="0"/>
                <a:sym typeface="Symbol"/>
              </a:rPr>
              <a:t>    St-2	 </a:t>
            </a:r>
            <a:r>
              <a:rPr lang="en-US" dirty="0" err="1">
                <a:cs typeface="Arial" pitchFamily="34" charset="0"/>
                <a:sym typeface="Symbol"/>
              </a:rPr>
              <a:t>xy</a:t>
            </a:r>
            <a:endParaRPr lang="en-US" dirty="0">
              <a:cs typeface="Arial" pitchFamily="34" charset="0"/>
              <a:sym typeface="Symbol"/>
            </a:endParaRPr>
          </a:p>
          <a:p>
            <a:pPr>
              <a:defRPr/>
            </a:pPr>
            <a:r>
              <a:rPr lang="en-US" dirty="0">
                <a:cs typeface="Arial" pitchFamily="34" charset="0"/>
                <a:sym typeface="Symbol"/>
              </a:rPr>
              <a:t>    St-3	</a:t>
            </a:r>
            <a:r>
              <a:rPr lang="en-US" dirty="0" err="1">
                <a:cs typeface="Arial" pitchFamily="34" charset="0"/>
                <a:sym typeface="Symbol"/>
              </a:rPr>
              <a:t>xy</a:t>
            </a:r>
            <a:endParaRPr lang="en-US" dirty="0">
              <a:cs typeface="Arial" pitchFamily="34" charset="0"/>
            </a:endParaRPr>
          </a:p>
        </p:txBody>
      </p:sp>
      <p:sp>
        <p:nvSpPr>
          <p:cNvPr id="50182" name="TextBox 24"/>
          <p:cNvSpPr txBox="1">
            <a:spLocks noChangeArrowheads="1"/>
          </p:cNvSpPr>
          <p:nvPr/>
        </p:nvSpPr>
        <p:spPr bwMode="auto">
          <a:xfrm>
            <a:off x="4408488" y="4681538"/>
            <a:ext cx="4518025" cy="1014412"/>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buFont typeface="Arial" pitchFamily="34" charset="0"/>
              <a:buChar char="•"/>
              <a:defRPr/>
            </a:pPr>
            <a:r>
              <a:rPr lang="en-US" sz="2000" dirty="0"/>
              <a:t> Z</a:t>
            </a:r>
            <a:r>
              <a:rPr lang="en-US" sz="2000" baseline="-25000" dirty="0"/>
              <a:t>3 </a:t>
            </a:r>
            <a:r>
              <a:rPr lang="en-US" sz="2000" dirty="0">
                <a:sym typeface="Symbol" pitchFamily="18" charset="2"/>
              </a:rPr>
              <a:t>  =   …</a:t>
            </a:r>
          </a:p>
          <a:p>
            <a:pPr>
              <a:buFont typeface="Arial" pitchFamily="34" charset="0"/>
              <a:buChar char="•"/>
              <a:defRPr/>
            </a:pPr>
            <a:endParaRPr lang="en-US" sz="2000" dirty="0">
              <a:cs typeface="Arial" charset="0"/>
              <a:sym typeface="Symbol" pitchFamily="18" charset="2"/>
            </a:endParaRPr>
          </a:p>
          <a:p>
            <a:pPr>
              <a:defRPr/>
            </a:pPr>
            <a:r>
              <a:rPr lang="en-US" sz="2000" dirty="0">
                <a:cs typeface="Arial" charset="0"/>
                <a:sym typeface="Symbol" pitchFamily="18" charset="2"/>
              </a:rPr>
              <a:t>Till  fix point.</a:t>
            </a:r>
          </a:p>
        </p:txBody>
      </p:sp>
      <p:sp>
        <p:nvSpPr>
          <p:cNvPr id="24" name="Tekstvak 23"/>
          <p:cNvSpPr txBox="1"/>
          <p:nvPr/>
        </p:nvSpPr>
        <p:spPr>
          <a:xfrm>
            <a:off x="398463" y="2201863"/>
            <a:ext cx="682625" cy="339725"/>
          </a:xfrm>
          <a:prstGeom prst="rect">
            <a:avLst/>
          </a:prstGeom>
          <a:noFill/>
        </p:spPr>
        <p:txBody>
          <a:bodyPr wrap="none">
            <a:spAutoFit/>
          </a:bodyPr>
          <a:lstStyle/>
          <a:p>
            <a:pPr>
              <a:defRPr/>
            </a:pPr>
            <a:r>
              <a:rPr lang="en-US" sz="1600" dirty="0">
                <a:solidFill>
                  <a:schemeClr val="bg1">
                    <a:lumMod val="50000"/>
                  </a:schemeClr>
                </a:solidFill>
                <a:latin typeface="Arial" pitchFamily="34" charset="0"/>
                <a:cs typeface="Arial" pitchFamily="34" charset="0"/>
                <a:sym typeface="Symbol"/>
              </a:rPr>
              <a:t></a:t>
            </a:r>
            <a:r>
              <a:rPr lang="en-US" sz="1600" dirty="0" err="1">
                <a:solidFill>
                  <a:schemeClr val="bg1">
                    <a:lumMod val="50000"/>
                  </a:schemeClr>
                </a:solidFill>
                <a:latin typeface="Arial" pitchFamily="34" charset="0"/>
                <a:cs typeface="Arial" pitchFamily="34" charset="0"/>
                <a:sym typeface="Symbol"/>
              </a:rPr>
              <a:t>xy</a:t>
            </a:r>
            <a:endParaRPr lang="nl-NL" sz="1600" dirty="0">
              <a:solidFill>
                <a:schemeClr val="bg1">
                  <a:lumMod val="50000"/>
                </a:schemeClr>
              </a:solidFill>
            </a:endParaRPr>
          </a:p>
        </p:txBody>
      </p:sp>
      <p:sp>
        <p:nvSpPr>
          <p:cNvPr id="25" name="Tekstvak 24"/>
          <p:cNvSpPr txBox="1"/>
          <p:nvPr/>
        </p:nvSpPr>
        <p:spPr>
          <a:xfrm>
            <a:off x="3000375" y="1751013"/>
            <a:ext cx="536575" cy="339725"/>
          </a:xfrm>
          <a:prstGeom prst="rect">
            <a:avLst/>
          </a:prstGeom>
          <a:noFill/>
        </p:spPr>
        <p:txBody>
          <a:bodyPr wrap="none">
            <a:spAutoFit/>
          </a:bodyPr>
          <a:lstStyle/>
          <a:p>
            <a:pPr>
              <a:defRPr/>
            </a:pPr>
            <a:r>
              <a:rPr lang="en-US" sz="1600" dirty="0">
                <a:solidFill>
                  <a:schemeClr val="bg1">
                    <a:lumMod val="50000"/>
                  </a:schemeClr>
                </a:solidFill>
                <a:latin typeface="Arial" pitchFamily="34" charset="0"/>
                <a:cs typeface="Arial" pitchFamily="34" charset="0"/>
                <a:sym typeface="Symbol"/>
              </a:rPr>
              <a:t></a:t>
            </a:r>
            <a:r>
              <a:rPr lang="en-US" sz="1600" dirty="0" err="1">
                <a:solidFill>
                  <a:schemeClr val="bg1">
                    <a:lumMod val="50000"/>
                  </a:schemeClr>
                </a:solidFill>
                <a:latin typeface="Arial" pitchFamily="34" charset="0"/>
                <a:cs typeface="Arial" pitchFamily="34" charset="0"/>
                <a:sym typeface="Symbol"/>
              </a:rPr>
              <a:t>xy</a:t>
            </a:r>
            <a:endParaRPr lang="nl-NL" sz="1600" dirty="0">
              <a:solidFill>
                <a:schemeClr val="bg1">
                  <a:lumMod val="50000"/>
                </a:schemeClr>
              </a:solidFill>
            </a:endParaRPr>
          </a:p>
        </p:txBody>
      </p:sp>
      <p:sp>
        <p:nvSpPr>
          <p:cNvPr id="26" name="Tekstvak 25"/>
          <p:cNvSpPr txBox="1"/>
          <p:nvPr/>
        </p:nvSpPr>
        <p:spPr>
          <a:xfrm>
            <a:off x="450850" y="2987675"/>
            <a:ext cx="534988" cy="338138"/>
          </a:xfrm>
          <a:prstGeom prst="rect">
            <a:avLst/>
          </a:prstGeom>
          <a:noFill/>
        </p:spPr>
        <p:txBody>
          <a:bodyPr wrap="none">
            <a:spAutoFit/>
          </a:bodyPr>
          <a:lstStyle/>
          <a:p>
            <a:pPr>
              <a:defRPr/>
            </a:pPr>
            <a:r>
              <a:rPr lang="en-US" sz="1600" dirty="0" err="1">
                <a:solidFill>
                  <a:schemeClr val="bg1">
                    <a:lumMod val="50000"/>
                  </a:schemeClr>
                </a:solidFill>
                <a:latin typeface="Arial" pitchFamily="34" charset="0"/>
                <a:cs typeface="Arial" pitchFamily="34" charset="0"/>
                <a:sym typeface="Symbol"/>
              </a:rPr>
              <a:t>xy</a:t>
            </a:r>
            <a:endParaRPr lang="nl-NL" sz="1600" dirty="0">
              <a:solidFill>
                <a:schemeClr val="bg1">
                  <a:lumMod val="50000"/>
                </a:schemeClr>
              </a:solidFill>
            </a:endParaRPr>
          </a:p>
        </p:txBody>
      </p:sp>
      <p:sp>
        <p:nvSpPr>
          <p:cNvPr id="27" name="Tekstvak 26"/>
          <p:cNvSpPr txBox="1"/>
          <p:nvPr/>
        </p:nvSpPr>
        <p:spPr>
          <a:xfrm>
            <a:off x="3090863" y="3141663"/>
            <a:ext cx="390525" cy="339725"/>
          </a:xfrm>
          <a:prstGeom prst="rect">
            <a:avLst/>
          </a:prstGeom>
          <a:noFill/>
        </p:spPr>
        <p:txBody>
          <a:bodyPr wrap="none">
            <a:spAutoFit/>
          </a:bodyPr>
          <a:lstStyle/>
          <a:p>
            <a:pPr>
              <a:defRPr/>
            </a:pPr>
            <a:r>
              <a:rPr lang="en-US" sz="1600" dirty="0" err="1">
                <a:solidFill>
                  <a:schemeClr val="bg1">
                    <a:lumMod val="50000"/>
                  </a:schemeClr>
                </a:solidFill>
                <a:latin typeface="Arial" pitchFamily="34" charset="0"/>
                <a:cs typeface="Arial" pitchFamily="34" charset="0"/>
                <a:sym typeface="Symbol"/>
              </a:rPr>
              <a:t>xy</a:t>
            </a:r>
            <a:endParaRPr lang="nl-NL" sz="1600" dirty="0">
              <a:solidFill>
                <a:schemeClr val="bg1">
                  <a:lumMod val="50000"/>
                </a:schemeClr>
              </a:solidFill>
            </a:endParaRPr>
          </a:p>
        </p:txBody>
      </p:sp>
      <p:sp>
        <p:nvSpPr>
          <p:cNvPr id="28" name="Tijdelijke aanduiding voor dianummer 27"/>
          <p:cNvSpPr>
            <a:spLocks noGrp="1"/>
          </p:cNvSpPr>
          <p:nvPr>
            <p:ph type="sldNum" sz="quarter" idx="12"/>
          </p:nvPr>
        </p:nvSpPr>
        <p:spPr/>
        <p:txBody>
          <a:bodyPr/>
          <a:lstStyle/>
          <a:p>
            <a:pPr>
              <a:defRPr/>
            </a:pPr>
            <a:fld id="{DF673AE4-6C3E-47AA-B681-0D2AFF633720}" type="slidenum">
              <a:rPr lang="en-US"/>
              <a:pPr>
                <a:defRPr/>
              </a:pPr>
              <a:t>37</a:t>
            </a:fld>
            <a:endParaRPr lang="en-US"/>
          </a:p>
        </p:txBody>
      </p:sp>
      <p:sp>
        <p:nvSpPr>
          <p:cNvPr id="29" name="Tekstvak 28"/>
          <p:cNvSpPr txBox="1"/>
          <p:nvPr/>
        </p:nvSpPr>
        <p:spPr>
          <a:xfrm>
            <a:off x="4386943" y="1382486"/>
            <a:ext cx="2225289" cy="40011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2000" dirty="0"/>
              <a:t>Z</a:t>
            </a:r>
            <a:r>
              <a:rPr lang="en-US" sz="2000" baseline="-25000" dirty="0"/>
              <a:t>1</a:t>
            </a:r>
            <a:r>
              <a:rPr lang="en-US" sz="2000" dirty="0"/>
              <a:t>   =   </a:t>
            </a:r>
            <a:r>
              <a:rPr lang="en-US" sz="2000" dirty="0" err="1"/>
              <a:t>W</a:t>
            </a:r>
            <a:r>
              <a:rPr lang="en-US" sz="2000" b="1" baseline="-25000" dirty="0" err="1">
                <a:solidFill>
                  <a:srgbClr val="C00000"/>
                </a:solidFill>
              </a:rPr>
              <a:t>q</a:t>
            </a:r>
            <a:r>
              <a:rPr lang="en-US" sz="2000" dirty="0"/>
              <a:t>  =  </a:t>
            </a:r>
            <a:r>
              <a:rPr lang="en-US" sz="2000" dirty="0" err="1"/>
              <a:t>x</a:t>
            </a:r>
            <a:r>
              <a:rPr lang="en-US" sz="2000" dirty="0" err="1">
                <a:sym typeface="Symbol" pitchFamily="18" charset="2"/>
              </a:rPr>
              <a:t>y</a:t>
            </a:r>
            <a:endParaRPr lang="nl-NL" sz="2000" dirty="0"/>
          </a:p>
        </p:txBody>
      </p:sp>
      <p:sp>
        <p:nvSpPr>
          <p:cNvPr id="30" name="Tekstvak 29"/>
          <p:cNvSpPr txBox="1"/>
          <p:nvPr/>
        </p:nvSpPr>
        <p:spPr>
          <a:xfrm>
            <a:off x="4397375" y="2286000"/>
            <a:ext cx="4632325" cy="101566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defRPr/>
            </a:pPr>
            <a:r>
              <a:rPr lang="en-US" sz="2000" dirty="0"/>
              <a:t>Z</a:t>
            </a:r>
            <a:r>
              <a:rPr lang="en-US" sz="2000" baseline="-25000" dirty="0"/>
              <a:t>2 </a:t>
            </a:r>
            <a:r>
              <a:rPr lang="en-US" sz="2000" dirty="0">
                <a:sym typeface="Symbol" pitchFamily="18" charset="2"/>
              </a:rPr>
              <a:t>  =    Z</a:t>
            </a:r>
            <a:r>
              <a:rPr lang="en-US" sz="2000" baseline="-25000" dirty="0"/>
              <a:t>1  </a:t>
            </a:r>
            <a:br>
              <a:rPr lang="en-US" sz="2000" baseline="-25000" dirty="0"/>
            </a:br>
            <a:r>
              <a:rPr lang="en-US" sz="2000" baseline="-25000" dirty="0"/>
              <a:t>                   </a:t>
            </a:r>
            <a:r>
              <a:rPr lang="en-US" sz="2000" dirty="0">
                <a:sym typeface="Symbol" pitchFamily="18" charset="2"/>
              </a:rPr>
              <a:t>\/</a:t>
            </a:r>
            <a:br>
              <a:rPr lang="en-US" sz="2000" dirty="0">
                <a:sym typeface="Symbol" pitchFamily="18" charset="2"/>
              </a:rPr>
            </a:br>
            <a:r>
              <a:rPr lang="en-US" sz="2000" dirty="0">
                <a:sym typeface="Symbol" pitchFamily="18" charset="2"/>
              </a:rPr>
              <a:t>            (</a:t>
            </a:r>
            <a:r>
              <a:rPr lang="en-US" sz="2000" dirty="0" err="1"/>
              <a:t>W</a:t>
            </a:r>
            <a:r>
              <a:rPr lang="en-US" sz="2000" b="1" baseline="-25000" dirty="0" err="1">
                <a:solidFill>
                  <a:srgbClr val="C00000"/>
                </a:solidFill>
              </a:rPr>
              <a:t>p</a:t>
            </a:r>
            <a:r>
              <a:rPr lang="en-US" sz="2000" baseline="-25000" dirty="0"/>
              <a:t>  </a:t>
            </a:r>
            <a:r>
              <a:rPr lang="en-US" sz="2000" dirty="0"/>
              <a:t>/\ </a:t>
            </a:r>
            <a:r>
              <a:rPr lang="en-US" sz="2000" dirty="0">
                <a:sym typeface="Symbol" pitchFamily="18" charset="2"/>
              </a:rPr>
              <a:t>(</a:t>
            </a:r>
            <a:r>
              <a:rPr lang="en-US" sz="2000" dirty="0">
                <a:cs typeface="Arial" charset="0"/>
                <a:sym typeface="Symbol" pitchFamily="18" charset="2"/>
              </a:rPr>
              <a:t></a:t>
            </a:r>
            <a:r>
              <a:rPr lang="en-US" sz="2000" dirty="0" err="1">
                <a:cs typeface="Arial" charset="0"/>
                <a:sym typeface="Symbol" pitchFamily="18" charset="2"/>
              </a:rPr>
              <a:t>x’,y</a:t>
            </a:r>
            <a:r>
              <a:rPr lang="en-US" sz="2000" dirty="0">
                <a:cs typeface="Arial" charset="0"/>
                <a:sym typeface="Symbol" pitchFamily="18" charset="2"/>
              </a:rPr>
              <a:t>’::  R  /\ </a:t>
            </a:r>
            <a:r>
              <a:rPr lang="en-US" sz="2000" dirty="0"/>
              <a:t>Z</a:t>
            </a:r>
            <a:r>
              <a:rPr lang="en-US" sz="2000" baseline="-25000" dirty="0"/>
              <a:t>1</a:t>
            </a:r>
            <a:r>
              <a:rPr lang="en-US" sz="2000" dirty="0"/>
              <a:t>[</a:t>
            </a:r>
            <a:r>
              <a:rPr lang="en-US" sz="2000" dirty="0" err="1"/>
              <a:t>x’,y</a:t>
            </a:r>
            <a:r>
              <a:rPr lang="en-US" sz="2000" dirty="0"/>
              <a:t>’/</a:t>
            </a:r>
            <a:r>
              <a:rPr lang="en-US" sz="2000" dirty="0" err="1"/>
              <a:t>x,y</a:t>
            </a:r>
            <a:r>
              <a:rPr lang="en-US" sz="2000" dirty="0"/>
              <a:t>]))</a:t>
            </a:r>
            <a:endParaRPr lang="nl-NL" sz="2000" dirty="0"/>
          </a:p>
        </p:txBody>
      </p:sp>
      <p:sp>
        <p:nvSpPr>
          <p:cNvPr id="31" name="Tekstvak 30"/>
          <p:cNvSpPr txBox="1"/>
          <p:nvPr/>
        </p:nvSpPr>
        <p:spPr>
          <a:xfrm>
            <a:off x="4386943" y="3657600"/>
            <a:ext cx="4537759" cy="40011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sz="2000" dirty="0" err="1"/>
              <a:t>x</a:t>
            </a:r>
            <a:r>
              <a:rPr lang="en-US" sz="2000" dirty="0" err="1">
                <a:sym typeface="Symbol" pitchFamily="18" charset="2"/>
              </a:rPr>
              <a:t>y</a:t>
            </a:r>
            <a:r>
              <a:rPr lang="en-US" sz="2000" dirty="0">
                <a:sym typeface="Symbol" pitchFamily="18" charset="2"/>
              </a:rPr>
              <a:t>  \/  (</a:t>
            </a:r>
            <a:r>
              <a:rPr lang="en-US" sz="2000" dirty="0">
                <a:cs typeface="Arial" charset="0"/>
                <a:sym typeface="Symbol" pitchFamily="18" charset="2"/>
              </a:rPr>
              <a:t>(</a:t>
            </a:r>
            <a:r>
              <a:rPr lang="en-US" sz="2000" dirty="0" err="1">
                <a:cs typeface="Arial" charset="0"/>
                <a:sym typeface="Symbol" pitchFamily="18" charset="2"/>
              </a:rPr>
              <a:t>xy</a:t>
            </a:r>
            <a:r>
              <a:rPr lang="en-US" sz="2000" dirty="0">
                <a:cs typeface="Arial" charset="0"/>
                <a:sym typeface="Symbol" pitchFamily="18" charset="2"/>
              </a:rPr>
              <a:t>)</a:t>
            </a:r>
            <a:r>
              <a:rPr lang="en-US" sz="2000" baseline="-25000" dirty="0"/>
              <a:t>  </a:t>
            </a:r>
            <a:r>
              <a:rPr lang="en-US" sz="2000" dirty="0"/>
              <a:t>/\  </a:t>
            </a:r>
            <a:r>
              <a:rPr lang="en-US" sz="2000" dirty="0">
                <a:sym typeface="Symbol" pitchFamily="18" charset="2"/>
              </a:rPr>
              <a:t>(</a:t>
            </a:r>
            <a:r>
              <a:rPr lang="en-US" sz="2000" dirty="0">
                <a:cs typeface="Arial" charset="0"/>
                <a:sym typeface="Symbol" pitchFamily="18" charset="2"/>
              </a:rPr>
              <a:t></a:t>
            </a:r>
            <a:r>
              <a:rPr lang="en-US" sz="2000" dirty="0" err="1">
                <a:cs typeface="Arial" charset="0"/>
                <a:sym typeface="Symbol" pitchFamily="18" charset="2"/>
              </a:rPr>
              <a:t>x’,y</a:t>
            </a:r>
            <a:r>
              <a:rPr lang="en-US" sz="2000" dirty="0">
                <a:cs typeface="Arial" charset="0"/>
                <a:sym typeface="Symbol" pitchFamily="18" charset="2"/>
              </a:rPr>
              <a:t>’::  ...  /\ </a:t>
            </a:r>
            <a:r>
              <a:rPr lang="en-US" sz="2000" dirty="0" err="1">
                <a:sym typeface="Symbol" pitchFamily="18" charset="2"/>
              </a:rPr>
              <a:t>x’y</a:t>
            </a:r>
            <a:r>
              <a:rPr lang="en-US" sz="2000" dirty="0">
                <a:sym typeface="Symbol" pitchFamily="18" charset="2"/>
              </a:rPr>
              <a:t>’))</a:t>
            </a:r>
            <a:endParaRPr lang="nl-NL" sz="2000" dirty="0"/>
          </a:p>
        </p:txBody>
      </p:sp>
      <p:cxnSp>
        <p:nvCxnSpPr>
          <p:cNvPr id="34" name="Rechte verbindingslijn met pijl 33"/>
          <p:cNvCxnSpPr/>
          <p:nvPr/>
        </p:nvCxnSpPr>
        <p:spPr>
          <a:xfrm>
            <a:off x="7153275" y="3309938"/>
            <a:ext cx="207398" cy="46196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5" name="Rechte verbindingslijn met pijl 34"/>
          <p:cNvCxnSpPr/>
          <p:nvPr/>
        </p:nvCxnSpPr>
        <p:spPr>
          <a:xfrm rot="16200000" flipH="1">
            <a:off x="5372100" y="3435350"/>
            <a:ext cx="522288" cy="10953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8" name="Rechte verbindingslijn met pijl 37"/>
          <p:cNvCxnSpPr/>
          <p:nvPr/>
        </p:nvCxnSpPr>
        <p:spPr>
          <a:xfrm rot="16200000" flipH="1">
            <a:off x="7549357" y="3412331"/>
            <a:ext cx="490538" cy="17462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Rechte verbindingslijn met pijl 40"/>
          <p:cNvCxnSpPr/>
          <p:nvPr/>
        </p:nvCxnSpPr>
        <p:spPr>
          <a:xfrm rot="5400000">
            <a:off x="4452144" y="2840832"/>
            <a:ext cx="1143000" cy="66516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2" grpId="0" animBg="1"/>
      <p:bldP spid="3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30200" y="274638"/>
            <a:ext cx="8661399" cy="796925"/>
          </a:xfrm>
        </p:spPr>
        <p:txBody>
          <a:bodyPr/>
          <a:lstStyle/>
          <a:p>
            <a:pPr eaLnBrk="1" hangingPunct="1"/>
            <a:r>
              <a:rPr lang="en-US" sz="3200" dirty="0">
                <a:cs typeface="Arial" charset="0"/>
              </a:rPr>
              <a:t>But how to efficiently do this fix </a:t>
            </a:r>
            <a:r>
              <a:rPr lang="en-US" sz="3200">
                <a:cs typeface="Arial" charset="0"/>
              </a:rPr>
              <a:t>point iteration ?</a:t>
            </a:r>
            <a:endParaRPr lang="en-US" sz="3200" dirty="0">
              <a:cs typeface="Arial" charset="0"/>
            </a:endParaRPr>
          </a:p>
        </p:txBody>
      </p:sp>
      <p:sp>
        <p:nvSpPr>
          <p:cNvPr id="45059" name="Rectangle 3"/>
          <p:cNvSpPr>
            <a:spLocks noGrp="1" noChangeArrowheads="1"/>
          </p:cNvSpPr>
          <p:nvPr>
            <p:ph sz="quarter" idx="1"/>
          </p:nvPr>
        </p:nvSpPr>
        <p:spPr>
          <a:xfrm>
            <a:off x="500063" y="1447800"/>
            <a:ext cx="8358187" cy="4572000"/>
          </a:xfrm>
        </p:spPr>
        <p:txBody>
          <a:bodyPr/>
          <a:lstStyle/>
          <a:p>
            <a:pPr eaLnBrk="1" hangingPunct="1"/>
            <a:r>
              <a:rPr lang="en-US" sz="2400" dirty="0">
                <a:cs typeface="Arial" charset="0"/>
              </a:rPr>
              <a:t>Firstly, we need a way to efficiently check the equivalence of two </a:t>
            </a:r>
            <a:r>
              <a:rPr lang="en-US" sz="2400" dirty="0" err="1">
                <a:cs typeface="Arial" charset="0"/>
              </a:rPr>
              <a:t>boolean</a:t>
            </a:r>
            <a:r>
              <a:rPr lang="en-US" sz="2400" dirty="0">
                <a:cs typeface="Arial" charset="0"/>
              </a:rPr>
              <a:t> formulas:  f </a:t>
            </a:r>
            <a:r>
              <a:rPr lang="en-US" sz="2400" dirty="0">
                <a:cs typeface="Arial" charset="0"/>
                <a:sym typeface="Symbol" pitchFamily="18" charset="2"/>
              </a:rPr>
              <a:t> g</a:t>
            </a:r>
            <a:br>
              <a:rPr lang="en-US" sz="2400" dirty="0">
                <a:cs typeface="Arial" charset="0"/>
                <a:sym typeface="Symbol" pitchFamily="18" charset="2"/>
              </a:rPr>
            </a:br>
            <a:r>
              <a:rPr lang="en-US" sz="2400" dirty="0">
                <a:cs typeface="Arial" charset="0"/>
                <a:sym typeface="Symbol" pitchFamily="18" charset="2"/>
              </a:rPr>
              <a:t>So, we can decide when to we have reached a fix-point. </a:t>
            </a:r>
            <a:endParaRPr lang="en-US" sz="2400" dirty="0">
              <a:cs typeface="Arial" charset="0"/>
            </a:endParaRPr>
          </a:p>
          <a:p>
            <a:pPr eaLnBrk="1" hangingPunct="1"/>
            <a:r>
              <a:rPr lang="en-US" sz="2400" dirty="0">
                <a:cs typeface="Arial" charset="0"/>
              </a:rPr>
              <a:t>In general this is an NP-hard problem.</a:t>
            </a:r>
          </a:p>
          <a:p>
            <a:pPr eaLnBrk="1" hangingPunct="1"/>
            <a:r>
              <a:rPr lang="en-US" sz="2400" dirty="0">
                <a:cs typeface="Arial" charset="0"/>
              </a:rPr>
              <a:t>We can use a SAT-solver to check if </a:t>
            </a:r>
            <a:r>
              <a:rPr lang="en-US" sz="2400" dirty="0">
                <a:cs typeface="Arial" charset="0"/>
                <a:sym typeface="Symbol" pitchFamily="18" charset="2"/>
              </a:rPr>
              <a:t>(f  g) is </a:t>
            </a:r>
            <a:r>
              <a:rPr lang="en-US" sz="2400" dirty="0" err="1">
                <a:cs typeface="Arial" charset="0"/>
                <a:sym typeface="Symbol" pitchFamily="18" charset="2"/>
              </a:rPr>
              <a:t>unsatisfiable</a:t>
            </a:r>
            <a:r>
              <a:rPr lang="en-US" sz="2400" dirty="0">
                <a:cs typeface="Arial" charset="0"/>
                <a:sym typeface="Wingdings" pitchFamily="2" charset="2"/>
              </a:rPr>
              <a:t>.</a:t>
            </a:r>
            <a:endParaRPr lang="en-US" sz="2400" dirty="0">
              <a:cs typeface="Arial" charset="0"/>
              <a:sym typeface="Symbol" pitchFamily="18" charset="2"/>
            </a:endParaRPr>
          </a:p>
          <a:p>
            <a:pPr eaLnBrk="1" hangingPunct="1"/>
            <a:endParaRPr lang="en-US" sz="2400" dirty="0">
              <a:cs typeface="Arial" charset="0"/>
              <a:sym typeface="Symbol" pitchFamily="18" charset="2"/>
            </a:endParaRPr>
          </a:p>
          <a:p>
            <a:pPr eaLnBrk="1" hangingPunct="1"/>
            <a:r>
              <a:rPr lang="en-US" sz="2400" dirty="0">
                <a:cs typeface="Arial" charset="0"/>
                <a:sym typeface="Symbol" pitchFamily="18" charset="2"/>
              </a:rPr>
              <a:t>But</a:t>
            </a:r>
            <a:r>
              <a:rPr lang="en-US" sz="2400" b="1" dirty="0">
                <a:cs typeface="Arial" charset="0"/>
                <a:sym typeface="Symbol" pitchFamily="18" charset="2"/>
              </a:rPr>
              <a:t> in addition </a:t>
            </a:r>
            <a:r>
              <a:rPr lang="en-US" sz="2400" dirty="0">
                <a:cs typeface="Arial" charset="0"/>
                <a:sym typeface="Symbol" pitchFamily="18" charset="2"/>
              </a:rPr>
              <a:t>to that, your formulas grow as we iterate over the fix point! We also need a </a:t>
            </a:r>
            <a:r>
              <a:rPr lang="en-US" sz="2400" b="1" dirty="0">
                <a:cs typeface="Arial" charset="0"/>
                <a:sym typeface="Symbol" pitchFamily="18" charset="2"/>
              </a:rPr>
              <a:t>space efficient </a:t>
            </a:r>
            <a:r>
              <a:rPr lang="en-US" sz="2400" dirty="0">
                <a:cs typeface="Arial" charset="0"/>
                <a:sym typeface="Symbol" pitchFamily="18" charset="2"/>
              </a:rPr>
              <a:t>way represent them.</a:t>
            </a:r>
          </a:p>
          <a:p>
            <a:pPr eaLnBrk="1" hangingPunct="1"/>
            <a:r>
              <a:rPr lang="en-US" sz="2400" dirty="0">
                <a:cs typeface="Arial" charset="0"/>
                <a:sym typeface="Symbol" pitchFamily="18" charset="2"/>
              </a:rPr>
              <a:t>We’ll </a:t>
            </a:r>
            <a:r>
              <a:rPr lang="en-US" sz="2400" dirty="0" err="1">
                <a:cs typeface="Arial" charset="0"/>
                <a:sym typeface="Symbol" pitchFamily="18" charset="2"/>
              </a:rPr>
              <a:t>discusss</a:t>
            </a:r>
            <a:r>
              <a:rPr lang="en-US" sz="2400" dirty="0">
                <a:cs typeface="Arial" charset="0"/>
                <a:sym typeface="Symbol" pitchFamily="18" charset="2"/>
              </a:rPr>
              <a:t> BDD approach</a:t>
            </a:r>
          </a:p>
        </p:txBody>
      </p:sp>
      <p:sp>
        <p:nvSpPr>
          <p:cNvPr id="5" name="Tijdelijke aanduiding voor dianummer 4"/>
          <p:cNvSpPr>
            <a:spLocks noGrp="1"/>
          </p:cNvSpPr>
          <p:nvPr>
            <p:ph type="sldNum" sz="quarter" idx="12"/>
          </p:nvPr>
        </p:nvSpPr>
        <p:spPr/>
        <p:txBody>
          <a:bodyPr/>
          <a:lstStyle/>
          <a:p>
            <a:pPr>
              <a:defRPr/>
            </a:pPr>
            <a:fld id="{7D7156EA-BFF2-4186-8183-38FB6C731A2E}" type="slidenum">
              <a:rPr lang="en-US"/>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500063" y="274638"/>
            <a:ext cx="8358187" cy="796925"/>
          </a:xfrm>
        </p:spPr>
        <p:txBody>
          <a:bodyPr/>
          <a:lstStyle/>
          <a:p>
            <a:pPr eaLnBrk="1" hangingPunct="1"/>
            <a:r>
              <a:rPr lang="nl-NL">
                <a:cs typeface="Arial" charset="0"/>
              </a:rPr>
              <a:t>Canonical representation</a:t>
            </a:r>
          </a:p>
        </p:txBody>
      </p:sp>
      <p:sp>
        <p:nvSpPr>
          <p:cNvPr id="46083" name="Content Placeholder 2"/>
          <p:cNvSpPr>
            <a:spLocks noGrp="1"/>
          </p:cNvSpPr>
          <p:nvPr>
            <p:ph sz="quarter" idx="1"/>
          </p:nvPr>
        </p:nvSpPr>
        <p:spPr>
          <a:xfrm>
            <a:off x="500063" y="1447800"/>
            <a:ext cx="8358187" cy="4572000"/>
          </a:xfrm>
        </p:spPr>
        <p:txBody>
          <a:bodyPr/>
          <a:lstStyle/>
          <a:p>
            <a:pPr eaLnBrk="1" hangingPunct="1"/>
            <a:r>
              <a:rPr lang="nl-NL" sz="2400" dirty="0">
                <a:cs typeface="Arial" charset="0"/>
              </a:rPr>
              <a:t>= standard form.</a:t>
            </a:r>
          </a:p>
          <a:p>
            <a:pPr eaLnBrk="1" hangingPunct="1"/>
            <a:r>
              <a:rPr lang="nl-NL" sz="2400" dirty="0" err="1">
                <a:cs typeface="Arial" charset="0"/>
              </a:rPr>
              <a:t>Here</a:t>
            </a:r>
            <a:r>
              <a:rPr lang="nl-NL" sz="2400" dirty="0">
                <a:cs typeface="Arial" charset="0"/>
              </a:rPr>
              <a:t>, a </a:t>
            </a:r>
            <a:r>
              <a:rPr lang="nl-NL" sz="2400" dirty="0" err="1">
                <a:cs typeface="Arial" charset="0"/>
              </a:rPr>
              <a:t>canonical</a:t>
            </a:r>
            <a:r>
              <a:rPr lang="nl-NL" sz="2400" dirty="0">
                <a:cs typeface="Arial" charset="0"/>
              </a:rPr>
              <a:t> </a:t>
            </a:r>
            <a:r>
              <a:rPr lang="nl-NL" sz="2400" dirty="0" err="1">
                <a:cs typeface="Arial" charset="0"/>
              </a:rPr>
              <a:t>representation</a:t>
            </a:r>
            <a:r>
              <a:rPr lang="nl-NL" sz="2400" dirty="0">
                <a:cs typeface="Arial" charset="0"/>
              </a:rPr>
              <a:t> C</a:t>
            </a:r>
            <a:r>
              <a:rPr lang="nl-NL" sz="2400" baseline="-25000" dirty="0">
                <a:cs typeface="Arial" charset="0"/>
              </a:rPr>
              <a:t>f</a:t>
            </a:r>
            <a:r>
              <a:rPr lang="nl-NL" sz="2400" dirty="0">
                <a:cs typeface="Arial" charset="0"/>
              </a:rPr>
              <a:t> of a </a:t>
            </a:r>
            <a:r>
              <a:rPr lang="nl-NL" sz="2400" dirty="0" err="1">
                <a:cs typeface="Arial" charset="0"/>
              </a:rPr>
              <a:t>formula</a:t>
            </a:r>
            <a:r>
              <a:rPr lang="nl-NL" sz="2400" dirty="0">
                <a:cs typeface="Arial" charset="0"/>
              </a:rPr>
              <a:t> f is a </a:t>
            </a:r>
            <a:r>
              <a:rPr lang="nl-NL" sz="2400" dirty="0" err="1">
                <a:cs typeface="Arial" charset="0"/>
              </a:rPr>
              <a:t>representation</a:t>
            </a:r>
            <a:r>
              <a:rPr lang="nl-NL" sz="2400" dirty="0">
                <a:cs typeface="Arial" charset="0"/>
              </a:rPr>
              <a:t> </a:t>
            </a:r>
            <a:r>
              <a:rPr lang="nl-NL" sz="2400" dirty="0" err="1">
                <a:cs typeface="Arial" charset="0"/>
              </a:rPr>
              <a:t>such</a:t>
            </a:r>
            <a:r>
              <a:rPr lang="nl-NL" sz="2400" dirty="0">
                <a:cs typeface="Arial" charset="0"/>
              </a:rPr>
              <a:t> </a:t>
            </a:r>
            <a:r>
              <a:rPr lang="nl-NL" sz="2400" dirty="0" err="1">
                <a:cs typeface="Arial" charset="0"/>
              </a:rPr>
              <a:t>that</a:t>
            </a:r>
            <a:r>
              <a:rPr lang="nl-NL" sz="2400" dirty="0">
                <a:cs typeface="Arial" charset="0"/>
              </a:rPr>
              <a:t>:</a:t>
            </a:r>
          </a:p>
          <a:p>
            <a:pPr eaLnBrk="1" hangingPunct="1"/>
            <a:endParaRPr lang="nl-NL" sz="2400" dirty="0">
              <a:cs typeface="Arial" charset="0"/>
            </a:endParaRPr>
          </a:p>
          <a:p>
            <a:pPr eaLnBrk="1" hangingPunct="1"/>
            <a:endParaRPr lang="nl-NL" sz="2400" dirty="0">
              <a:cs typeface="Arial" charset="0"/>
            </a:endParaRPr>
          </a:p>
          <a:p>
            <a:pPr eaLnBrk="1" hangingPunct="1"/>
            <a:endParaRPr lang="nl-NL" sz="2400" dirty="0">
              <a:cs typeface="Arial" charset="0"/>
            </a:endParaRPr>
          </a:p>
          <a:p>
            <a:pPr eaLnBrk="1" hangingPunct="1"/>
            <a:r>
              <a:rPr lang="nl-NL" sz="2400" dirty="0" err="1">
                <a:cs typeface="Arial" charset="0"/>
              </a:rPr>
              <a:t>Gives</a:t>
            </a:r>
            <a:r>
              <a:rPr lang="nl-NL" sz="2400" dirty="0">
                <a:cs typeface="Arial" charset="0"/>
              </a:rPr>
              <a:t> </a:t>
            </a:r>
            <a:r>
              <a:rPr lang="nl-NL" sz="2400" dirty="0" err="1">
                <a:cs typeface="Arial" charset="0"/>
              </a:rPr>
              <a:t>us</a:t>
            </a:r>
            <a:r>
              <a:rPr lang="nl-NL" sz="2400" dirty="0">
                <a:cs typeface="Arial" charset="0"/>
              </a:rPr>
              <a:t> a way </a:t>
            </a:r>
            <a:r>
              <a:rPr lang="nl-NL" sz="2400" dirty="0" err="1">
                <a:cs typeface="Arial" charset="0"/>
              </a:rPr>
              <a:t>to</a:t>
            </a:r>
            <a:r>
              <a:rPr lang="nl-NL" sz="2400" dirty="0">
                <a:cs typeface="Arial" charset="0"/>
              </a:rPr>
              <a:t> check </a:t>
            </a:r>
            <a:r>
              <a:rPr lang="nl-NL" sz="2400" dirty="0" err="1">
                <a:cs typeface="Arial" charset="0"/>
              </a:rPr>
              <a:t>equivalence</a:t>
            </a:r>
            <a:r>
              <a:rPr lang="nl-NL" sz="2400" dirty="0">
                <a:cs typeface="Arial" charset="0"/>
              </a:rPr>
              <a:t>.</a:t>
            </a:r>
          </a:p>
          <a:p>
            <a:pPr eaLnBrk="1" hangingPunct="1"/>
            <a:r>
              <a:rPr lang="nl-NL" sz="2400" dirty="0" err="1">
                <a:cs typeface="Arial" charset="0"/>
              </a:rPr>
              <a:t>Only</a:t>
            </a:r>
            <a:r>
              <a:rPr lang="nl-NL" sz="2400" dirty="0">
                <a:cs typeface="Arial" charset="0"/>
              </a:rPr>
              <a:t> </a:t>
            </a:r>
            <a:r>
              <a:rPr lang="nl-NL" sz="2400" dirty="0" err="1">
                <a:cs typeface="Arial" charset="0"/>
              </a:rPr>
              <a:t>useful</a:t>
            </a:r>
            <a:r>
              <a:rPr lang="nl-NL" sz="2400" dirty="0">
                <a:cs typeface="Arial" charset="0"/>
              </a:rPr>
              <a:t> </a:t>
            </a:r>
            <a:r>
              <a:rPr lang="nl-NL" sz="2400" dirty="0" err="1">
                <a:cs typeface="Arial" charset="0"/>
              </a:rPr>
              <a:t>if</a:t>
            </a:r>
            <a:r>
              <a:rPr lang="nl-NL" sz="2400" dirty="0">
                <a:cs typeface="Arial" charset="0"/>
              </a:rPr>
              <a:t> </a:t>
            </a:r>
            <a:r>
              <a:rPr lang="nl-NL" sz="2400" dirty="0" err="1">
                <a:cs typeface="Arial" charset="0"/>
              </a:rPr>
              <a:t>the</a:t>
            </a:r>
            <a:r>
              <a:rPr lang="nl-NL" sz="2400" dirty="0">
                <a:cs typeface="Arial" charset="0"/>
              </a:rPr>
              <a:t> </a:t>
            </a:r>
            <a:r>
              <a:rPr lang="nl-NL" sz="2400" dirty="0" err="1">
                <a:cs typeface="Arial" charset="0"/>
              </a:rPr>
              <a:t>cost</a:t>
            </a:r>
            <a:r>
              <a:rPr lang="nl-NL" sz="2400" dirty="0">
                <a:cs typeface="Arial" charset="0"/>
              </a:rPr>
              <a:t> of </a:t>
            </a:r>
            <a:r>
              <a:rPr lang="nl-NL" sz="2400" dirty="0" err="1">
                <a:cs typeface="Arial" charset="0"/>
              </a:rPr>
              <a:t>constructing</a:t>
            </a:r>
            <a:r>
              <a:rPr lang="nl-NL" sz="2400" dirty="0">
                <a:cs typeface="Arial" charset="0"/>
              </a:rPr>
              <a:t> C</a:t>
            </a:r>
            <a:r>
              <a:rPr lang="nl-NL" sz="2400" baseline="-25000" dirty="0">
                <a:cs typeface="Arial" charset="0"/>
              </a:rPr>
              <a:t>f</a:t>
            </a:r>
            <a:r>
              <a:rPr lang="nl-NL" sz="2400" dirty="0">
                <a:cs typeface="Arial" charset="0"/>
              </a:rPr>
              <a:t>, </a:t>
            </a:r>
            <a:r>
              <a:rPr lang="nl-NL" sz="2400" dirty="0" err="1">
                <a:cs typeface="Arial" charset="0"/>
                <a:sym typeface="Symbol" pitchFamily="18" charset="2"/>
              </a:rPr>
              <a:t>C</a:t>
            </a:r>
            <a:r>
              <a:rPr lang="nl-NL" sz="2400" baseline="-25000" dirty="0" err="1">
                <a:cs typeface="Arial" charset="0"/>
                <a:sym typeface="Symbol" pitchFamily="18" charset="2"/>
              </a:rPr>
              <a:t>g</a:t>
            </a:r>
            <a:r>
              <a:rPr lang="nl-NL" sz="2400" dirty="0">
                <a:cs typeface="Arial" charset="0"/>
              </a:rPr>
              <a:t> + </a:t>
            </a:r>
            <a:r>
              <a:rPr lang="nl-NL" sz="2400" dirty="0" err="1">
                <a:cs typeface="Arial" charset="0"/>
              </a:rPr>
              <a:t>checking</a:t>
            </a:r>
            <a:r>
              <a:rPr lang="nl-NL" sz="2400" dirty="0">
                <a:cs typeface="Arial" charset="0"/>
              </a:rPr>
              <a:t> </a:t>
            </a:r>
            <a:r>
              <a:rPr lang="nl-NL" sz="2400" dirty="0">
                <a:cs typeface="Arial" charset="0"/>
                <a:sym typeface="Symbol" pitchFamily="18" charset="2"/>
              </a:rPr>
              <a:t>C</a:t>
            </a:r>
            <a:r>
              <a:rPr lang="nl-NL" sz="2400" baseline="-25000" dirty="0">
                <a:cs typeface="Arial" charset="0"/>
                <a:sym typeface="Symbol" pitchFamily="18" charset="2"/>
              </a:rPr>
              <a:t>f</a:t>
            </a:r>
            <a:r>
              <a:rPr lang="nl-NL" sz="2400" dirty="0">
                <a:cs typeface="Arial" charset="0"/>
                <a:sym typeface="Symbol" pitchFamily="18" charset="2"/>
              </a:rPr>
              <a:t> = </a:t>
            </a:r>
            <a:r>
              <a:rPr lang="nl-NL" sz="2400" dirty="0" err="1">
                <a:cs typeface="Arial" charset="0"/>
                <a:sym typeface="Symbol" pitchFamily="18" charset="2"/>
              </a:rPr>
              <a:t>C</a:t>
            </a:r>
            <a:r>
              <a:rPr lang="nl-NL" sz="2400" baseline="-25000" dirty="0" err="1">
                <a:cs typeface="Arial" charset="0"/>
                <a:sym typeface="Symbol" pitchFamily="18" charset="2"/>
              </a:rPr>
              <a:t>g</a:t>
            </a:r>
            <a:r>
              <a:rPr lang="nl-NL" sz="2400" baseline="-25000" dirty="0">
                <a:cs typeface="Arial" charset="0"/>
                <a:sym typeface="Symbol" pitchFamily="18" charset="2"/>
              </a:rPr>
              <a:t> </a:t>
            </a:r>
            <a:r>
              <a:rPr lang="nl-NL" sz="2400" dirty="0">
                <a:cs typeface="Arial" charset="0"/>
              </a:rPr>
              <a:t>is </a:t>
            </a:r>
            <a:r>
              <a:rPr lang="nl-NL" sz="2400" dirty="0" err="1">
                <a:cs typeface="Arial" charset="0"/>
              </a:rPr>
              <a:t>cheaper</a:t>
            </a:r>
            <a:r>
              <a:rPr lang="nl-NL" sz="2400" dirty="0">
                <a:cs typeface="Arial" charset="0"/>
              </a:rPr>
              <a:t> </a:t>
            </a:r>
            <a:r>
              <a:rPr lang="nl-NL" sz="2400" dirty="0" err="1">
                <a:cs typeface="Arial" charset="0"/>
              </a:rPr>
              <a:t>than</a:t>
            </a:r>
            <a:r>
              <a:rPr lang="nl-NL" sz="2400" dirty="0">
                <a:cs typeface="Arial" charset="0"/>
              </a:rPr>
              <a:t> </a:t>
            </a:r>
            <a:r>
              <a:rPr lang="nl-NL" sz="2400" dirty="0" err="1">
                <a:cs typeface="Arial" charset="0"/>
              </a:rPr>
              <a:t>directly</a:t>
            </a:r>
            <a:r>
              <a:rPr lang="nl-NL" sz="2400" dirty="0">
                <a:cs typeface="Arial" charset="0"/>
              </a:rPr>
              <a:t> </a:t>
            </a:r>
            <a:r>
              <a:rPr lang="nl-NL" sz="2400" dirty="0" err="1">
                <a:cs typeface="Arial" charset="0"/>
              </a:rPr>
              <a:t>checking</a:t>
            </a:r>
            <a:r>
              <a:rPr lang="nl-NL" sz="2400" dirty="0">
                <a:cs typeface="Arial" charset="0"/>
              </a:rPr>
              <a:t> f </a:t>
            </a:r>
            <a:r>
              <a:rPr lang="nl-NL" sz="2400" dirty="0">
                <a:cs typeface="Arial" charset="0"/>
                <a:sym typeface="Symbol" pitchFamily="18" charset="2"/>
              </a:rPr>
              <a:t> g.</a:t>
            </a:r>
          </a:p>
          <a:p>
            <a:pPr eaLnBrk="1" hangingPunct="1"/>
            <a:r>
              <a:rPr lang="nl-NL" sz="2400" dirty="0" err="1">
                <a:cs typeface="Arial" charset="0"/>
                <a:sym typeface="Symbol" pitchFamily="18" charset="2"/>
              </a:rPr>
              <a:t>Some</a:t>
            </a:r>
            <a:r>
              <a:rPr lang="nl-NL" sz="2400" dirty="0">
                <a:cs typeface="Arial" charset="0"/>
                <a:sym typeface="Symbol" pitchFamily="18" charset="2"/>
              </a:rPr>
              <a:t> </a:t>
            </a:r>
            <a:r>
              <a:rPr lang="nl-NL" sz="2400" dirty="0" err="1">
                <a:cs typeface="Arial" charset="0"/>
                <a:sym typeface="Symbol" pitchFamily="18" charset="2"/>
              </a:rPr>
              <a:t>possibilities</a:t>
            </a:r>
            <a:r>
              <a:rPr lang="nl-NL" sz="2400" dirty="0">
                <a:cs typeface="Arial" charset="0"/>
                <a:sym typeface="Symbol" pitchFamily="18" charset="2"/>
              </a:rPr>
              <a:t>:</a:t>
            </a:r>
          </a:p>
          <a:p>
            <a:pPr lvl="1" eaLnBrk="1" hangingPunct="1"/>
            <a:r>
              <a:rPr lang="nl-NL" sz="2000" dirty="0" err="1">
                <a:cs typeface="Arial" charset="0"/>
                <a:sym typeface="Symbol" pitchFamily="18" charset="2"/>
              </a:rPr>
              <a:t>Truth</a:t>
            </a:r>
            <a:r>
              <a:rPr lang="nl-NL" sz="2000" dirty="0">
                <a:cs typeface="Arial" charset="0"/>
                <a:sym typeface="Symbol" pitchFamily="18" charset="2"/>
              </a:rPr>
              <a:t> </a:t>
            </a:r>
            <a:r>
              <a:rPr lang="nl-NL" sz="2000" dirty="0" err="1">
                <a:cs typeface="Arial" charset="0"/>
                <a:sym typeface="Symbol" pitchFamily="18" charset="2"/>
              </a:rPr>
              <a:t>table</a:t>
            </a:r>
            <a:r>
              <a:rPr lang="nl-NL" sz="2000" dirty="0">
                <a:cs typeface="Arial" charset="0"/>
                <a:sym typeface="Symbol" pitchFamily="18" charset="2"/>
              </a:rPr>
              <a:t>  </a:t>
            </a:r>
            <a:r>
              <a:rPr lang="nl-NL" sz="2000" dirty="0">
                <a:cs typeface="Arial" charset="0"/>
                <a:sym typeface="Wingdings" pitchFamily="2" charset="2"/>
              </a:rPr>
              <a:t> </a:t>
            </a:r>
            <a:r>
              <a:rPr lang="nl-NL" sz="2000" dirty="0" err="1">
                <a:cs typeface="Arial" charset="0"/>
                <a:sym typeface="Wingdings" pitchFamily="2" charset="2"/>
              </a:rPr>
              <a:t>exponentially</a:t>
            </a:r>
            <a:r>
              <a:rPr lang="nl-NL" sz="2000" dirty="0">
                <a:cs typeface="Arial" charset="0"/>
                <a:sym typeface="Wingdings" pitchFamily="2" charset="2"/>
              </a:rPr>
              <a:t> large.</a:t>
            </a:r>
          </a:p>
          <a:p>
            <a:pPr lvl="1" eaLnBrk="1" hangingPunct="1"/>
            <a:r>
              <a:rPr lang="nl-NL" sz="2000" dirty="0">
                <a:cs typeface="Arial" charset="0"/>
                <a:sym typeface="Wingdings" pitchFamily="2" charset="2"/>
              </a:rPr>
              <a:t>DNF/CNF   </a:t>
            </a:r>
            <a:r>
              <a:rPr lang="nl-NL" sz="2000" dirty="0" err="1">
                <a:cs typeface="Arial" charset="0"/>
                <a:sym typeface="Wingdings" pitchFamily="2" charset="2"/>
              </a:rPr>
              <a:t>can</a:t>
            </a:r>
            <a:r>
              <a:rPr lang="nl-NL" sz="2000" dirty="0">
                <a:cs typeface="Arial" charset="0"/>
                <a:sym typeface="Wingdings" pitchFamily="2" charset="2"/>
              </a:rPr>
              <a:t> </a:t>
            </a:r>
            <a:r>
              <a:rPr lang="nl-NL" sz="2000" dirty="0" err="1">
                <a:cs typeface="Arial" charset="0"/>
                <a:sym typeface="Wingdings" pitchFamily="2" charset="2"/>
              </a:rPr>
              <a:t>also</a:t>
            </a:r>
            <a:r>
              <a:rPr lang="nl-NL" sz="2000" dirty="0">
                <a:cs typeface="Arial" charset="0"/>
                <a:sym typeface="Wingdings" pitchFamily="2" charset="2"/>
              </a:rPr>
              <a:t> </a:t>
            </a:r>
            <a:r>
              <a:rPr lang="nl-NL" sz="2000" dirty="0" err="1">
                <a:cs typeface="Arial" charset="0"/>
                <a:sym typeface="Wingdings" pitchFamily="2" charset="2"/>
              </a:rPr>
              <a:t>be</a:t>
            </a:r>
            <a:r>
              <a:rPr lang="nl-NL" sz="2000" dirty="0">
                <a:cs typeface="Arial" charset="0"/>
                <a:sym typeface="Wingdings" pitchFamily="2" charset="2"/>
              </a:rPr>
              <a:t> </a:t>
            </a:r>
            <a:r>
              <a:rPr lang="nl-NL" sz="2000" dirty="0" err="1">
                <a:cs typeface="Arial" charset="0"/>
                <a:sym typeface="Wingdings" pitchFamily="2" charset="2"/>
              </a:rPr>
              <a:t>exponentially</a:t>
            </a:r>
            <a:r>
              <a:rPr lang="nl-NL" sz="2000" dirty="0">
                <a:cs typeface="Arial" charset="0"/>
                <a:sym typeface="Wingdings" pitchFamily="2" charset="2"/>
              </a:rPr>
              <a:t> large.</a:t>
            </a:r>
            <a:r>
              <a:rPr lang="nl-NL" sz="2000" dirty="0">
                <a:cs typeface="Arial" charset="0"/>
                <a:sym typeface="Symbol" pitchFamily="18" charset="2"/>
              </a:rPr>
              <a:t> </a:t>
            </a:r>
            <a:br>
              <a:rPr lang="nl-NL" sz="2000" dirty="0">
                <a:cs typeface="Arial" charset="0"/>
              </a:rPr>
            </a:br>
            <a:br>
              <a:rPr lang="nl-NL" sz="2000" dirty="0">
                <a:cs typeface="Arial" charset="0"/>
              </a:rPr>
            </a:br>
            <a:endParaRPr lang="nl-NL" sz="2000" dirty="0">
              <a:cs typeface="Arial" charset="0"/>
            </a:endParaRPr>
          </a:p>
          <a:p>
            <a:pPr eaLnBrk="1" hangingPunct="1"/>
            <a:endParaRPr lang="nl-NL" sz="2400" dirty="0">
              <a:cs typeface="Arial" charset="0"/>
            </a:endParaRPr>
          </a:p>
          <a:p>
            <a:pPr eaLnBrk="1" hangingPunct="1"/>
            <a:endParaRPr lang="nl-NL" sz="2400" dirty="0">
              <a:cs typeface="Arial" charset="0"/>
            </a:endParaRPr>
          </a:p>
          <a:p>
            <a:pPr eaLnBrk="1" hangingPunct="1"/>
            <a:endParaRPr lang="nl-NL" sz="2400" dirty="0">
              <a:cs typeface="Arial" charset="0"/>
            </a:endParaRPr>
          </a:p>
        </p:txBody>
      </p:sp>
      <p:sp>
        <p:nvSpPr>
          <p:cNvPr id="5" name="TextBox 4"/>
          <p:cNvSpPr txBox="1"/>
          <p:nvPr/>
        </p:nvSpPr>
        <p:spPr>
          <a:xfrm>
            <a:off x="1819275" y="2992438"/>
            <a:ext cx="45720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nl-NL" sz="2400" dirty="0"/>
              <a:t>f </a:t>
            </a:r>
            <a:r>
              <a:rPr lang="nl-NL" sz="2400" dirty="0">
                <a:sym typeface="Symbol"/>
              </a:rPr>
              <a:t> g   iff   C</a:t>
            </a:r>
            <a:r>
              <a:rPr lang="nl-NL" sz="2400" baseline="-25000" dirty="0">
                <a:sym typeface="Symbol"/>
              </a:rPr>
              <a:t>f</a:t>
            </a:r>
            <a:r>
              <a:rPr lang="nl-NL" sz="2400" dirty="0">
                <a:sym typeface="Symbol"/>
              </a:rPr>
              <a:t> = C</a:t>
            </a:r>
            <a:r>
              <a:rPr lang="nl-NL" sz="2400" baseline="-25000" dirty="0">
                <a:sym typeface="Symbol"/>
              </a:rPr>
              <a:t>g</a:t>
            </a:r>
            <a:endParaRPr lang="nl-NL" sz="2400" baseline="-25000" dirty="0"/>
          </a:p>
        </p:txBody>
      </p:sp>
      <p:sp>
        <p:nvSpPr>
          <p:cNvPr id="6" name="Tijdelijke aanduiding voor dianummer 5"/>
          <p:cNvSpPr>
            <a:spLocks noGrp="1"/>
          </p:cNvSpPr>
          <p:nvPr>
            <p:ph type="sldNum" sz="quarter" idx="12"/>
          </p:nvPr>
        </p:nvSpPr>
        <p:spPr/>
        <p:txBody>
          <a:bodyPr/>
          <a:lstStyle/>
          <a:p>
            <a:pPr>
              <a:defRPr/>
            </a:pPr>
            <a:fld id="{730AA153-B43A-4DB2-B367-07423216AF70}" type="slidenum">
              <a:rPr lang="en-US"/>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00063" y="274638"/>
            <a:ext cx="8358187" cy="796925"/>
          </a:xfrm>
        </p:spPr>
        <p:txBody>
          <a:bodyPr/>
          <a:lstStyle/>
          <a:p>
            <a:pPr eaLnBrk="1" hangingPunct="1"/>
            <a:r>
              <a:rPr lang="en-US">
                <a:cs typeface="Arial" charset="0"/>
              </a:rPr>
              <a:t>CTL</a:t>
            </a:r>
          </a:p>
        </p:txBody>
      </p:sp>
      <p:sp>
        <p:nvSpPr>
          <p:cNvPr id="10243" name="Rectangle 3"/>
          <p:cNvSpPr>
            <a:spLocks noGrp="1" noChangeArrowheads="1"/>
          </p:cNvSpPr>
          <p:nvPr>
            <p:ph sz="quarter" idx="1"/>
          </p:nvPr>
        </p:nvSpPr>
        <p:spPr>
          <a:xfrm>
            <a:off x="401638" y="1371600"/>
            <a:ext cx="8229600" cy="1143000"/>
          </a:xfrm>
        </p:spPr>
        <p:txBody>
          <a:bodyPr/>
          <a:lstStyle/>
          <a:p>
            <a:pPr eaLnBrk="1" hangingPunct="1">
              <a:lnSpc>
                <a:spcPct val="90000"/>
              </a:lnSpc>
            </a:pPr>
            <a:r>
              <a:rPr lang="en-US">
                <a:cs typeface="Arial" charset="0"/>
              </a:rPr>
              <a:t>Stands for </a:t>
            </a:r>
            <a:r>
              <a:rPr lang="en-US" i="1">
                <a:cs typeface="Arial" charset="0"/>
              </a:rPr>
              <a:t>Computation Tree Logic</a:t>
            </a:r>
          </a:p>
          <a:p>
            <a:pPr eaLnBrk="1" hangingPunct="1">
              <a:lnSpc>
                <a:spcPct val="90000"/>
              </a:lnSpc>
            </a:pPr>
            <a:r>
              <a:rPr lang="en-US">
                <a:cs typeface="Arial" charset="0"/>
              </a:rPr>
              <a:t>Consider this Kripke structure (labeling omitted) :</a:t>
            </a:r>
          </a:p>
        </p:txBody>
      </p:sp>
      <p:sp>
        <p:nvSpPr>
          <p:cNvPr id="10244" name="Oval 4"/>
          <p:cNvSpPr>
            <a:spLocks noChangeArrowheads="1"/>
          </p:cNvSpPr>
          <p:nvPr/>
        </p:nvSpPr>
        <p:spPr bwMode="auto">
          <a:xfrm>
            <a:off x="1746250" y="3590925"/>
            <a:ext cx="533400" cy="533400"/>
          </a:xfrm>
          <a:prstGeom prst="ellipse">
            <a:avLst/>
          </a:prstGeom>
          <a:solidFill>
            <a:schemeClr val="accent1"/>
          </a:solidFill>
          <a:ln w="9525">
            <a:solidFill>
              <a:schemeClr val="tx1"/>
            </a:solidFill>
            <a:round/>
            <a:headEnd/>
            <a:tailEnd/>
          </a:ln>
        </p:spPr>
        <p:txBody>
          <a:bodyPr wrap="none" anchor="ctr"/>
          <a:lstStyle/>
          <a:p>
            <a:pPr algn="ctr"/>
            <a:r>
              <a:rPr lang="en-US" b="1"/>
              <a:t>0</a:t>
            </a:r>
          </a:p>
        </p:txBody>
      </p:sp>
      <p:sp>
        <p:nvSpPr>
          <p:cNvPr id="10245" name="Oval 5"/>
          <p:cNvSpPr>
            <a:spLocks noChangeArrowheads="1"/>
          </p:cNvSpPr>
          <p:nvPr/>
        </p:nvSpPr>
        <p:spPr bwMode="auto">
          <a:xfrm>
            <a:off x="1746250" y="5191125"/>
            <a:ext cx="533400" cy="533400"/>
          </a:xfrm>
          <a:prstGeom prst="ellipse">
            <a:avLst/>
          </a:prstGeom>
          <a:solidFill>
            <a:schemeClr val="accent1"/>
          </a:solidFill>
          <a:ln w="9525">
            <a:solidFill>
              <a:schemeClr val="tx1"/>
            </a:solidFill>
            <a:round/>
            <a:headEnd/>
            <a:tailEnd/>
          </a:ln>
        </p:spPr>
        <p:txBody>
          <a:bodyPr wrap="none" anchor="ctr"/>
          <a:lstStyle/>
          <a:p>
            <a:pPr algn="ctr"/>
            <a:r>
              <a:rPr lang="en-US" b="1"/>
              <a:t>1</a:t>
            </a:r>
          </a:p>
        </p:txBody>
      </p:sp>
      <p:sp>
        <p:nvSpPr>
          <p:cNvPr id="10246" name="Oval 6"/>
          <p:cNvSpPr>
            <a:spLocks noChangeArrowheads="1"/>
          </p:cNvSpPr>
          <p:nvPr/>
        </p:nvSpPr>
        <p:spPr bwMode="auto">
          <a:xfrm>
            <a:off x="890588" y="4437063"/>
            <a:ext cx="533400" cy="533400"/>
          </a:xfrm>
          <a:prstGeom prst="ellipse">
            <a:avLst/>
          </a:prstGeom>
          <a:solidFill>
            <a:schemeClr val="accent1"/>
          </a:solidFill>
          <a:ln w="9525">
            <a:solidFill>
              <a:schemeClr val="tx1"/>
            </a:solidFill>
            <a:round/>
            <a:headEnd/>
            <a:tailEnd/>
          </a:ln>
        </p:spPr>
        <p:txBody>
          <a:bodyPr wrap="none" anchor="ctr"/>
          <a:lstStyle/>
          <a:p>
            <a:pPr algn="ctr"/>
            <a:r>
              <a:rPr lang="en-US" b="1"/>
              <a:t>2</a:t>
            </a:r>
          </a:p>
        </p:txBody>
      </p:sp>
      <p:cxnSp>
        <p:nvCxnSpPr>
          <p:cNvPr id="95239" name="AutoShape 7"/>
          <p:cNvCxnSpPr>
            <a:cxnSpLocks noChangeShapeType="1"/>
            <a:stCxn id="10244" idx="5"/>
            <a:endCxn id="10244" idx="7"/>
          </p:cNvCxnSpPr>
          <p:nvPr/>
        </p:nvCxnSpPr>
        <p:spPr bwMode="auto">
          <a:xfrm rot="5400000" flipH="1" flipV="1">
            <a:off x="2013744" y="3856832"/>
            <a:ext cx="377825" cy="1587"/>
          </a:xfrm>
          <a:prstGeom prst="curvedConnector5">
            <a:avLst>
              <a:gd name="adj1" fmla="val -43278"/>
              <a:gd name="adj2" fmla="val 43700000"/>
              <a:gd name="adj3" fmla="val 142856"/>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95240" name="AutoShape 8"/>
          <p:cNvCxnSpPr>
            <a:cxnSpLocks noChangeShapeType="1"/>
            <a:stCxn id="10244" idx="4"/>
            <a:endCxn id="10245" idx="0"/>
          </p:cNvCxnSpPr>
          <p:nvPr/>
        </p:nvCxnSpPr>
        <p:spPr bwMode="auto">
          <a:xfrm>
            <a:off x="2012950" y="4124325"/>
            <a:ext cx="0" cy="106680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95241" name="AutoShape 9"/>
          <p:cNvCxnSpPr>
            <a:cxnSpLocks noChangeShapeType="1"/>
            <a:stCxn id="10245" idx="1"/>
            <a:endCxn id="10246" idx="5"/>
          </p:cNvCxnSpPr>
          <p:nvPr/>
        </p:nvCxnSpPr>
        <p:spPr bwMode="auto">
          <a:xfrm flipH="1" flipV="1">
            <a:off x="1345873" y="4892348"/>
            <a:ext cx="478492" cy="376892"/>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95242" name="AutoShape 10"/>
          <p:cNvCxnSpPr>
            <a:cxnSpLocks noChangeShapeType="1"/>
            <a:stCxn id="10246" idx="0"/>
            <a:endCxn id="10246" idx="2"/>
          </p:cNvCxnSpPr>
          <p:nvPr/>
        </p:nvCxnSpPr>
        <p:spPr bwMode="auto">
          <a:xfrm rot="16200000" flipH="1" flipV="1">
            <a:off x="890588" y="4437063"/>
            <a:ext cx="266700" cy="266700"/>
          </a:xfrm>
          <a:prstGeom prst="curvedConnector4">
            <a:avLst>
              <a:gd name="adj1" fmla="val -85714"/>
              <a:gd name="adj2" fmla="val 185714"/>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10251" name="Line 11"/>
          <p:cNvSpPr>
            <a:spLocks noChangeShapeType="1"/>
          </p:cNvSpPr>
          <p:nvPr/>
        </p:nvSpPr>
        <p:spPr bwMode="auto">
          <a:xfrm>
            <a:off x="1974850" y="3209925"/>
            <a:ext cx="0" cy="228600"/>
          </a:xfrm>
          <a:prstGeom prst="line">
            <a:avLst/>
          </a:prstGeom>
          <a:noFill/>
          <a:ln w="9525">
            <a:solidFill>
              <a:schemeClr val="tx1"/>
            </a:solidFill>
            <a:round/>
            <a:headEnd/>
            <a:tailEnd type="triangle" w="med" len="med"/>
          </a:ln>
        </p:spPr>
        <p:txBody>
          <a:bodyPr/>
          <a:lstStyle/>
          <a:p>
            <a:endParaRPr lang="en-US"/>
          </a:p>
        </p:txBody>
      </p:sp>
      <p:sp>
        <p:nvSpPr>
          <p:cNvPr id="10252" name="Text Box 12"/>
          <p:cNvSpPr txBox="1">
            <a:spLocks noChangeArrowheads="1"/>
          </p:cNvSpPr>
          <p:nvPr/>
        </p:nvSpPr>
        <p:spPr bwMode="auto">
          <a:xfrm>
            <a:off x="968375" y="3475038"/>
            <a:ext cx="514350" cy="366712"/>
          </a:xfrm>
          <a:prstGeom prst="rect">
            <a:avLst/>
          </a:prstGeom>
          <a:noFill/>
          <a:ln w="9525">
            <a:noFill/>
            <a:miter lim="800000"/>
            <a:headEnd/>
            <a:tailEnd/>
          </a:ln>
        </p:spPr>
        <p:txBody>
          <a:bodyPr wrap="none">
            <a:spAutoFit/>
          </a:bodyPr>
          <a:lstStyle/>
          <a:p>
            <a:r>
              <a:rPr lang="en-US" b="1" i="1"/>
              <a:t>M</a:t>
            </a:r>
            <a:r>
              <a:rPr lang="en-US" b="1"/>
              <a:t> :</a:t>
            </a:r>
          </a:p>
        </p:txBody>
      </p:sp>
      <p:sp>
        <p:nvSpPr>
          <p:cNvPr id="10253" name="Oval 13"/>
          <p:cNvSpPr>
            <a:spLocks noChangeArrowheads="1"/>
          </p:cNvSpPr>
          <p:nvPr/>
        </p:nvSpPr>
        <p:spPr bwMode="auto">
          <a:xfrm>
            <a:off x="4827588" y="3730625"/>
            <a:ext cx="381000" cy="381000"/>
          </a:xfrm>
          <a:prstGeom prst="ellipse">
            <a:avLst/>
          </a:prstGeom>
          <a:solidFill>
            <a:schemeClr val="accent1"/>
          </a:solidFill>
          <a:ln w="9525">
            <a:solidFill>
              <a:schemeClr val="tx1"/>
            </a:solidFill>
            <a:round/>
            <a:headEnd/>
            <a:tailEnd/>
          </a:ln>
        </p:spPr>
        <p:txBody>
          <a:bodyPr wrap="none" anchor="ctr"/>
          <a:lstStyle/>
          <a:p>
            <a:pPr algn="ctr"/>
            <a:r>
              <a:rPr lang="en-US" sz="1600" b="1"/>
              <a:t>0</a:t>
            </a:r>
          </a:p>
        </p:txBody>
      </p:sp>
      <p:sp>
        <p:nvSpPr>
          <p:cNvPr id="10254" name="Oval 14"/>
          <p:cNvSpPr>
            <a:spLocks noChangeArrowheads="1"/>
          </p:cNvSpPr>
          <p:nvPr/>
        </p:nvSpPr>
        <p:spPr bwMode="auto">
          <a:xfrm>
            <a:off x="5437188" y="3730625"/>
            <a:ext cx="381000" cy="381000"/>
          </a:xfrm>
          <a:prstGeom prst="ellipse">
            <a:avLst/>
          </a:prstGeom>
          <a:solidFill>
            <a:schemeClr val="accent1"/>
          </a:solidFill>
          <a:ln w="9525">
            <a:solidFill>
              <a:schemeClr val="tx1"/>
            </a:solidFill>
            <a:round/>
            <a:headEnd/>
            <a:tailEnd/>
          </a:ln>
        </p:spPr>
        <p:txBody>
          <a:bodyPr wrap="none" anchor="ctr"/>
          <a:lstStyle/>
          <a:p>
            <a:pPr algn="ctr"/>
            <a:r>
              <a:rPr lang="en-US" sz="1600" b="1"/>
              <a:t>0</a:t>
            </a:r>
          </a:p>
        </p:txBody>
      </p:sp>
      <p:sp>
        <p:nvSpPr>
          <p:cNvPr id="10255" name="Oval 15"/>
          <p:cNvSpPr>
            <a:spLocks noChangeArrowheads="1"/>
          </p:cNvSpPr>
          <p:nvPr/>
        </p:nvSpPr>
        <p:spPr bwMode="auto">
          <a:xfrm>
            <a:off x="6046788" y="3730625"/>
            <a:ext cx="381000" cy="381000"/>
          </a:xfrm>
          <a:prstGeom prst="ellipse">
            <a:avLst/>
          </a:prstGeom>
          <a:solidFill>
            <a:schemeClr val="accent1"/>
          </a:solidFill>
          <a:ln w="9525">
            <a:solidFill>
              <a:schemeClr val="tx1"/>
            </a:solidFill>
            <a:round/>
            <a:headEnd/>
            <a:tailEnd/>
          </a:ln>
        </p:spPr>
        <p:txBody>
          <a:bodyPr wrap="none" anchor="ctr"/>
          <a:lstStyle/>
          <a:p>
            <a:pPr algn="ctr"/>
            <a:r>
              <a:rPr lang="en-US" sz="1600" b="1" dirty="0"/>
              <a:t>1</a:t>
            </a:r>
          </a:p>
        </p:txBody>
      </p:sp>
      <p:sp>
        <p:nvSpPr>
          <p:cNvPr id="10256" name="Oval 16"/>
          <p:cNvSpPr>
            <a:spLocks noChangeArrowheads="1"/>
          </p:cNvSpPr>
          <p:nvPr/>
        </p:nvSpPr>
        <p:spPr bwMode="auto">
          <a:xfrm>
            <a:off x="6656388" y="3730625"/>
            <a:ext cx="381000" cy="381000"/>
          </a:xfrm>
          <a:prstGeom prst="ellipse">
            <a:avLst/>
          </a:prstGeom>
          <a:solidFill>
            <a:schemeClr val="accent1"/>
          </a:solidFill>
          <a:ln w="9525">
            <a:solidFill>
              <a:schemeClr val="tx1"/>
            </a:solidFill>
            <a:round/>
            <a:headEnd/>
            <a:tailEnd/>
          </a:ln>
        </p:spPr>
        <p:txBody>
          <a:bodyPr wrap="none" anchor="ctr"/>
          <a:lstStyle/>
          <a:p>
            <a:pPr algn="ctr"/>
            <a:r>
              <a:rPr lang="en-US" sz="1600" b="1" dirty="0"/>
              <a:t>2</a:t>
            </a:r>
          </a:p>
        </p:txBody>
      </p:sp>
      <p:sp>
        <p:nvSpPr>
          <p:cNvPr id="10257" name="Oval 17"/>
          <p:cNvSpPr>
            <a:spLocks noChangeArrowheads="1"/>
          </p:cNvSpPr>
          <p:nvPr/>
        </p:nvSpPr>
        <p:spPr bwMode="auto">
          <a:xfrm>
            <a:off x="7265988" y="3730625"/>
            <a:ext cx="381000" cy="381000"/>
          </a:xfrm>
          <a:prstGeom prst="ellipse">
            <a:avLst/>
          </a:prstGeom>
          <a:solidFill>
            <a:schemeClr val="accent1"/>
          </a:solidFill>
          <a:ln w="9525">
            <a:solidFill>
              <a:schemeClr val="tx1"/>
            </a:solidFill>
            <a:round/>
            <a:headEnd/>
            <a:tailEnd/>
          </a:ln>
        </p:spPr>
        <p:txBody>
          <a:bodyPr wrap="none" anchor="ctr"/>
          <a:lstStyle/>
          <a:p>
            <a:pPr algn="ctr"/>
            <a:r>
              <a:rPr lang="en-US" sz="1600" b="1"/>
              <a:t>2</a:t>
            </a:r>
          </a:p>
        </p:txBody>
      </p:sp>
      <p:cxnSp>
        <p:nvCxnSpPr>
          <p:cNvPr id="10258" name="AutoShape 18"/>
          <p:cNvCxnSpPr>
            <a:cxnSpLocks noChangeShapeType="1"/>
            <a:stCxn id="10253" idx="6"/>
            <a:endCxn id="10254" idx="2"/>
          </p:cNvCxnSpPr>
          <p:nvPr/>
        </p:nvCxnSpPr>
        <p:spPr bwMode="auto">
          <a:xfrm>
            <a:off x="5208588" y="3921125"/>
            <a:ext cx="228600" cy="0"/>
          </a:xfrm>
          <a:prstGeom prst="straightConnector1">
            <a:avLst/>
          </a:prstGeom>
          <a:noFill/>
          <a:ln w="9525">
            <a:solidFill>
              <a:schemeClr val="tx1"/>
            </a:solidFill>
            <a:round/>
            <a:headEnd/>
            <a:tailEnd type="triangle" w="med" len="med"/>
          </a:ln>
        </p:spPr>
      </p:cxnSp>
      <p:cxnSp>
        <p:nvCxnSpPr>
          <p:cNvPr id="10259" name="AutoShape 19"/>
          <p:cNvCxnSpPr>
            <a:cxnSpLocks noChangeShapeType="1"/>
            <a:stCxn id="10254" idx="6"/>
            <a:endCxn id="10255" idx="2"/>
          </p:cNvCxnSpPr>
          <p:nvPr/>
        </p:nvCxnSpPr>
        <p:spPr bwMode="auto">
          <a:xfrm>
            <a:off x="5818188" y="3921125"/>
            <a:ext cx="228600" cy="0"/>
          </a:xfrm>
          <a:prstGeom prst="straightConnector1">
            <a:avLst/>
          </a:prstGeom>
          <a:noFill/>
          <a:ln w="9525">
            <a:solidFill>
              <a:schemeClr val="tx1"/>
            </a:solidFill>
            <a:round/>
            <a:headEnd/>
            <a:tailEnd type="triangle" w="med" len="med"/>
          </a:ln>
        </p:spPr>
      </p:cxnSp>
      <p:cxnSp>
        <p:nvCxnSpPr>
          <p:cNvPr id="10260" name="AutoShape 20"/>
          <p:cNvCxnSpPr>
            <a:cxnSpLocks noChangeShapeType="1"/>
            <a:stCxn id="10255" idx="6"/>
            <a:endCxn id="10256" idx="2"/>
          </p:cNvCxnSpPr>
          <p:nvPr/>
        </p:nvCxnSpPr>
        <p:spPr bwMode="auto">
          <a:xfrm>
            <a:off x="6427788" y="3921125"/>
            <a:ext cx="228600" cy="0"/>
          </a:xfrm>
          <a:prstGeom prst="straightConnector1">
            <a:avLst/>
          </a:prstGeom>
          <a:noFill/>
          <a:ln w="9525">
            <a:solidFill>
              <a:schemeClr val="tx1"/>
            </a:solidFill>
            <a:round/>
            <a:headEnd/>
            <a:tailEnd type="triangle" w="med" len="med"/>
          </a:ln>
        </p:spPr>
      </p:cxnSp>
      <p:cxnSp>
        <p:nvCxnSpPr>
          <p:cNvPr id="10261" name="AutoShape 21"/>
          <p:cNvCxnSpPr>
            <a:cxnSpLocks noChangeShapeType="1"/>
            <a:stCxn id="10256" idx="6"/>
            <a:endCxn id="10257" idx="2"/>
          </p:cNvCxnSpPr>
          <p:nvPr/>
        </p:nvCxnSpPr>
        <p:spPr bwMode="auto">
          <a:xfrm>
            <a:off x="7037388" y="3921125"/>
            <a:ext cx="228600" cy="0"/>
          </a:xfrm>
          <a:prstGeom prst="straightConnector1">
            <a:avLst/>
          </a:prstGeom>
          <a:noFill/>
          <a:ln w="9525">
            <a:solidFill>
              <a:schemeClr val="tx1"/>
            </a:solidFill>
            <a:round/>
            <a:headEnd/>
            <a:tailEnd type="triangle" w="med" len="med"/>
          </a:ln>
        </p:spPr>
      </p:cxnSp>
      <p:sp>
        <p:nvSpPr>
          <p:cNvPr id="10262" name="Text Box 22"/>
          <p:cNvSpPr txBox="1">
            <a:spLocks noChangeArrowheads="1"/>
          </p:cNvSpPr>
          <p:nvPr/>
        </p:nvSpPr>
        <p:spPr bwMode="auto">
          <a:xfrm>
            <a:off x="7799388" y="3654425"/>
            <a:ext cx="533400" cy="396875"/>
          </a:xfrm>
          <a:prstGeom prst="rect">
            <a:avLst/>
          </a:prstGeom>
          <a:noFill/>
          <a:ln w="9525">
            <a:noFill/>
            <a:miter lim="800000"/>
            <a:headEnd/>
            <a:tailEnd/>
          </a:ln>
        </p:spPr>
        <p:txBody>
          <a:bodyPr wrap="none">
            <a:spAutoFit/>
          </a:bodyPr>
          <a:lstStyle/>
          <a:p>
            <a:r>
              <a:rPr lang="en-US" sz="2000" b="1"/>
              <a:t>. . .</a:t>
            </a:r>
          </a:p>
        </p:txBody>
      </p:sp>
      <p:sp>
        <p:nvSpPr>
          <p:cNvPr id="10263" name="Oval 23"/>
          <p:cNvSpPr>
            <a:spLocks noChangeArrowheads="1"/>
          </p:cNvSpPr>
          <p:nvPr/>
        </p:nvSpPr>
        <p:spPr bwMode="auto">
          <a:xfrm>
            <a:off x="5665788" y="4645025"/>
            <a:ext cx="381000" cy="381000"/>
          </a:xfrm>
          <a:prstGeom prst="ellipse">
            <a:avLst/>
          </a:prstGeom>
          <a:solidFill>
            <a:schemeClr val="accent1"/>
          </a:solidFill>
          <a:ln w="9525">
            <a:solidFill>
              <a:schemeClr val="tx1"/>
            </a:solidFill>
            <a:round/>
            <a:headEnd/>
            <a:tailEnd/>
          </a:ln>
        </p:spPr>
        <p:txBody>
          <a:bodyPr wrap="none" anchor="ctr"/>
          <a:lstStyle/>
          <a:p>
            <a:pPr algn="ctr"/>
            <a:r>
              <a:rPr lang="en-US" sz="1600" b="1"/>
              <a:t>0</a:t>
            </a:r>
          </a:p>
        </p:txBody>
      </p:sp>
      <p:sp>
        <p:nvSpPr>
          <p:cNvPr id="10264" name="Oval 24"/>
          <p:cNvSpPr>
            <a:spLocks noChangeArrowheads="1"/>
          </p:cNvSpPr>
          <p:nvPr/>
        </p:nvSpPr>
        <p:spPr bwMode="auto">
          <a:xfrm>
            <a:off x="5208588" y="5178425"/>
            <a:ext cx="381000" cy="381000"/>
          </a:xfrm>
          <a:prstGeom prst="ellipse">
            <a:avLst/>
          </a:prstGeom>
          <a:solidFill>
            <a:schemeClr val="accent1"/>
          </a:solidFill>
          <a:ln w="9525">
            <a:solidFill>
              <a:schemeClr val="tx1"/>
            </a:solidFill>
            <a:round/>
            <a:headEnd/>
            <a:tailEnd/>
          </a:ln>
        </p:spPr>
        <p:txBody>
          <a:bodyPr wrap="none" anchor="ctr"/>
          <a:lstStyle/>
          <a:p>
            <a:pPr algn="ctr"/>
            <a:r>
              <a:rPr lang="en-US" sz="1600" b="1"/>
              <a:t>0</a:t>
            </a:r>
          </a:p>
        </p:txBody>
      </p:sp>
      <p:sp>
        <p:nvSpPr>
          <p:cNvPr id="10265" name="Oval 25"/>
          <p:cNvSpPr>
            <a:spLocks noChangeArrowheads="1"/>
          </p:cNvSpPr>
          <p:nvPr/>
        </p:nvSpPr>
        <p:spPr bwMode="auto">
          <a:xfrm>
            <a:off x="4827588" y="3197225"/>
            <a:ext cx="381000" cy="381000"/>
          </a:xfrm>
          <a:prstGeom prst="ellipse">
            <a:avLst/>
          </a:prstGeom>
          <a:solidFill>
            <a:schemeClr val="accent1"/>
          </a:solidFill>
          <a:ln w="9525">
            <a:solidFill>
              <a:schemeClr val="tx1"/>
            </a:solidFill>
            <a:round/>
            <a:headEnd/>
            <a:tailEnd/>
          </a:ln>
        </p:spPr>
        <p:txBody>
          <a:bodyPr wrap="none" anchor="ctr"/>
          <a:lstStyle/>
          <a:p>
            <a:pPr algn="ctr"/>
            <a:r>
              <a:rPr lang="en-US" sz="1600" b="1"/>
              <a:t>0</a:t>
            </a:r>
          </a:p>
        </p:txBody>
      </p:sp>
      <p:sp>
        <p:nvSpPr>
          <p:cNvPr id="10266" name="Oval 26"/>
          <p:cNvSpPr>
            <a:spLocks noChangeArrowheads="1"/>
          </p:cNvSpPr>
          <p:nvPr/>
        </p:nvSpPr>
        <p:spPr bwMode="auto">
          <a:xfrm>
            <a:off x="5437188" y="3197225"/>
            <a:ext cx="381000" cy="381000"/>
          </a:xfrm>
          <a:prstGeom prst="ellipse">
            <a:avLst/>
          </a:prstGeom>
          <a:solidFill>
            <a:schemeClr val="accent1"/>
          </a:solidFill>
          <a:ln w="9525">
            <a:solidFill>
              <a:schemeClr val="tx1"/>
            </a:solidFill>
            <a:round/>
            <a:headEnd/>
            <a:tailEnd/>
          </a:ln>
        </p:spPr>
        <p:txBody>
          <a:bodyPr wrap="none" anchor="ctr"/>
          <a:lstStyle/>
          <a:p>
            <a:pPr algn="ctr"/>
            <a:r>
              <a:rPr lang="en-US" sz="1600" b="1" dirty="0"/>
              <a:t>1</a:t>
            </a:r>
          </a:p>
        </p:txBody>
      </p:sp>
      <p:sp>
        <p:nvSpPr>
          <p:cNvPr id="10267" name="Oval 27"/>
          <p:cNvSpPr>
            <a:spLocks noChangeArrowheads="1"/>
          </p:cNvSpPr>
          <p:nvPr/>
        </p:nvSpPr>
        <p:spPr bwMode="auto">
          <a:xfrm>
            <a:off x="6046788" y="3197225"/>
            <a:ext cx="381000" cy="381000"/>
          </a:xfrm>
          <a:prstGeom prst="ellipse">
            <a:avLst/>
          </a:prstGeom>
          <a:solidFill>
            <a:schemeClr val="accent1"/>
          </a:solidFill>
          <a:ln w="9525">
            <a:solidFill>
              <a:schemeClr val="tx1"/>
            </a:solidFill>
            <a:round/>
            <a:headEnd/>
            <a:tailEnd/>
          </a:ln>
        </p:spPr>
        <p:txBody>
          <a:bodyPr wrap="none" anchor="ctr"/>
          <a:lstStyle/>
          <a:p>
            <a:pPr algn="ctr"/>
            <a:r>
              <a:rPr lang="en-US" sz="1600" b="1"/>
              <a:t>2</a:t>
            </a:r>
          </a:p>
        </p:txBody>
      </p:sp>
      <p:sp>
        <p:nvSpPr>
          <p:cNvPr id="10268" name="Oval 28"/>
          <p:cNvSpPr>
            <a:spLocks noChangeArrowheads="1"/>
          </p:cNvSpPr>
          <p:nvPr/>
        </p:nvSpPr>
        <p:spPr bwMode="auto">
          <a:xfrm>
            <a:off x="6656388" y="3197225"/>
            <a:ext cx="381000" cy="381000"/>
          </a:xfrm>
          <a:prstGeom prst="ellipse">
            <a:avLst/>
          </a:prstGeom>
          <a:solidFill>
            <a:schemeClr val="accent1"/>
          </a:solidFill>
          <a:ln w="9525">
            <a:solidFill>
              <a:schemeClr val="tx1"/>
            </a:solidFill>
            <a:round/>
            <a:headEnd/>
            <a:tailEnd/>
          </a:ln>
        </p:spPr>
        <p:txBody>
          <a:bodyPr wrap="none" anchor="ctr"/>
          <a:lstStyle/>
          <a:p>
            <a:pPr algn="ctr"/>
            <a:r>
              <a:rPr lang="en-US" sz="1600" b="1"/>
              <a:t>2</a:t>
            </a:r>
          </a:p>
        </p:txBody>
      </p:sp>
      <p:sp>
        <p:nvSpPr>
          <p:cNvPr id="10269" name="Oval 29"/>
          <p:cNvSpPr>
            <a:spLocks noChangeArrowheads="1"/>
          </p:cNvSpPr>
          <p:nvPr/>
        </p:nvSpPr>
        <p:spPr bwMode="auto">
          <a:xfrm>
            <a:off x="7265988" y="3197225"/>
            <a:ext cx="381000" cy="381000"/>
          </a:xfrm>
          <a:prstGeom prst="ellipse">
            <a:avLst/>
          </a:prstGeom>
          <a:solidFill>
            <a:schemeClr val="accent1"/>
          </a:solidFill>
          <a:ln w="9525">
            <a:solidFill>
              <a:schemeClr val="tx1"/>
            </a:solidFill>
            <a:round/>
            <a:headEnd/>
            <a:tailEnd/>
          </a:ln>
        </p:spPr>
        <p:txBody>
          <a:bodyPr wrap="none" anchor="ctr"/>
          <a:lstStyle/>
          <a:p>
            <a:pPr algn="ctr"/>
            <a:r>
              <a:rPr lang="en-US" sz="1600" b="1"/>
              <a:t>2</a:t>
            </a:r>
          </a:p>
        </p:txBody>
      </p:sp>
      <p:cxnSp>
        <p:nvCxnSpPr>
          <p:cNvPr id="10270" name="AutoShape 30"/>
          <p:cNvCxnSpPr>
            <a:cxnSpLocks noChangeShapeType="1"/>
            <a:stCxn id="10265" idx="6"/>
            <a:endCxn id="10266" idx="2"/>
          </p:cNvCxnSpPr>
          <p:nvPr/>
        </p:nvCxnSpPr>
        <p:spPr bwMode="auto">
          <a:xfrm>
            <a:off x="5208588" y="3387725"/>
            <a:ext cx="228600" cy="0"/>
          </a:xfrm>
          <a:prstGeom prst="straightConnector1">
            <a:avLst/>
          </a:prstGeom>
          <a:noFill/>
          <a:ln w="9525">
            <a:solidFill>
              <a:schemeClr val="tx1"/>
            </a:solidFill>
            <a:round/>
            <a:headEnd/>
            <a:tailEnd type="triangle" w="med" len="med"/>
          </a:ln>
        </p:spPr>
      </p:cxnSp>
      <p:cxnSp>
        <p:nvCxnSpPr>
          <p:cNvPr id="10271" name="AutoShape 31"/>
          <p:cNvCxnSpPr>
            <a:cxnSpLocks noChangeShapeType="1"/>
            <a:stCxn id="10266" idx="6"/>
            <a:endCxn id="10267" idx="2"/>
          </p:cNvCxnSpPr>
          <p:nvPr/>
        </p:nvCxnSpPr>
        <p:spPr bwMode="auto">
          <a:xfrm>
            <a:off x="5818188" y="3387725"/>
            <a:ext cx="228600" cy="0"/>
          </a:xfrm>
          <a:prstGeom prst="straightConnector1">
            <a:avLst/>
          </a:prstGeom>
          <a:noFill/>
          <a:ln w="9525">
            <a:solidFill>
              <a:schemeClr val="tx1"/>
            </a:solidFill>
            <a:round/>
            <a:headEnd/>
            <a:tailEnd type="triangle" w="med" len="med"/>
          </a:ln>
        </p:spPr>
      </p:cxnSp>
      <p:cxnSp>
        <p:nvCxnSpPr>
          <p:cNvPr id="10272" name="AutoShape 32"/>
          <p:cNvCxnSpPr>
            <a:cxnSpLocks noChangeShapeType="1"/>
            <a:stCxn id="10267" idx="6"/>
            <a:endCxn id="10268" idx="2"/>
          </p:cNvCxnSpPr>
          <p:nvPr/>
        </p:nvCxnSpPr>
        <p:spPr bwMode="auto">
          <a:xfrm>
            <a:off x="6427788" y="3387725"/>
            <a:ext cx="228600" cy="0"/>
          </a:xfrm>
          <a:prstGeom prst="straightConnector1">
            <a:avLst/>
          </a:prstGeom>
          <a:noFill/>
          <a:ln w="9525">
            <a:solidFill>
              <a:schemeClr val="tx1"/>
            </a:solidFill>
            <a:round/>
            <a:headEnd/>
            <a:tailEnd type="triangle" w="med" len="med"/>
          </a:ln>
        </p:spPr>
      </p:cxnSp>
      <p:cxnSp>
        <p:nvCxnSpPr>
          <p:cNvPr id="10273" name="AutoShape 33"/>
          <p:cNvCxnSpPr>
            <a:cxnSpLocks noChangeShapeType="1"/>
            <a:stCxn id="10268" idx="6"/>
            <a:endCxn id="10269" idx="2"/>
          </p:cNvCxnSpPr>
          <p:nvPr/>
        </p:nvCxnSpPr>
        <p:spPr bwMode="auto">
          <a:xfrm>
            <a:off x="7037388" y="3387725"/>
            <a:ext cx="228600" cy="0"/>
          </a:xfrm>
          <a:prstGeom prst="straightConnector1">
            <a:avLst/>
          </a:prstGeom>
          <a:noFill/>
          <a:ln w="9525">
            <a:solidFill>
              <a:schemeClr val="tx1"/>
            </a:solidFill>
            <a:round/>
            <a:headEnd/>
            <a:tailEnd type="triangle" w="med" len="med"/>
          </a:ln>
        </p:spPr>
      </p:cxnSp>
      <p:sp>
        <p:nvSpPr>
          <p:cNvPr id="10274" name="Text Box 34"/>
          <p:cNvSpPr txBox="1">
            <a:spLocks noChangeArrowheads="1"/>
          </p:cNvSpPr>
          <p:nvPr/>
        </p:nvSpPr>
        <p:spPr bwMode="auto">
          <a:xfrm>
            <a:off x="7799388" y="3121025"/>
            <a:ext cx="533400" cy="396875"/>
          </a:xfrm>
          <a:prstGeom prst="rect">
            <a:avLst/>
          </a:prstGeom>
          <a:noFill/>
          <a:ln w="9525">
            <a:noFill/>
            <a:miter lim="800000"/>
            <a:headEnd/>
            <a:tailEnd/>
          </a:ln>
        </p:spPr>
        <p:txBody>
          <a:bodyPr wrap="none">
            <a:spAutoFit/>
          </a:bodyPr>
          <a:lstStyle/>
          <a:p>
            <a:r>
              <a:rPr lang="en-US" sz="2000" b="1"/>
              <a:t>. . .</a:t>
            </a:r>
          </a:p>
        </p:txBody>
      </p:sp>
      <p:sp>
        <p:nvSpPr>
          <p:cNvPr id="10275" name="Oval 36"/>
          <p:cNvSpPr>
            <a:spLocks noChangeArrowheads="1"/>
          </p:cNvSpPr>
          <p:nvPr/>
        </p:nvSpPr>
        <p:spPr bwMode="auto">
          <a:xfrm>
            <a:off x="6199188" y="5178425"/>
            <a:ext cx="381000" cy="381000"/>
          </a:xfrm>
          <a:prstGeom prst="ellipse">
            <a:avLst/>
          </a:prstGeom>
          <a:solidFill>
            <a:schemeClr val="accent1"/>
          </a:solidFill>
          <a:ln w="9525">
            <a:solidFill>
              <a:schemeClr val="tx1"/>
            </a:solidFill>
            <a:round/>
            <a:headEnd/>
            <a:tailEnd/>
          </a:ln>
        </p:spPr>
        <p:txBody>
          <a:bodyPr wrap="none" anchor="ctr"/>
          <a:lstStyle/>
          <a:p>
            <a:pPr algn="ctr"/>
            <a:r>
              <a:rPr lang="en-US" sz="1600" b="1"/>
              <a:t>1</a:t>
            </a:r>
          </a:p>
        </p:txBody>
      </p:sp>
      <p:sp>
        <p:nvSpPr>
          <p:cNvPr id="10276" name="Oval 37"/>
          <p:cNvSpPr>
            <a:spLocks noChangeArrowheads="1"/>
          </p:cNvSpPr>
          <p:nvPr/>
        </p:nvSpPr>
        <p:spPr bwMode="auto">
          <a:xfrm>
            <a:off x="6732588" y="5711825"/>
            <a:ext cx="381000" cy="381000"/>
          </a:xfrm>
          <a:prstGeom prst="ellipse">
            <a:avLst/>
          </a:prstGeom>
          <a:solidFill>
            <a:schemeClr val="accent1"/>
          </a:solidFill>
          <a:ln w="9525">
            <a:solidFill>
              <a:schemeClr val="tx1"/>
            </a:solidFill>
            <a:round/>
            <a:headEnd/>
            <a:tailEnd/>
          </a:ln>
        </p:spPr>
        <p:txBody>
          <a:bodyPr wrap="none" anchor="ctr"/>
          <a:lstStyle/>
          <a:p>
            <a:pPr algn="ctr"/>
            <a:r>
              <a:rPr lang="en-US" sz="1600" b="1"/>
              <a:t>2</a:t>
            </a:r>
          </a:p>
        </p:txBody>
      </p:sp>
      <p:sp>
        <p:nvSpPr>
          <p:cNvPr id="10277" name="Oval 38"/>
          <p:cNvSpPr>
            <a:spLocks noChangeArrowheads="1"/>
          </p:cNvSpPr>
          <p:nvPr/>
        </p:nvSpPr>
        <p:spPr bwMode="auto">
          <a:xfrm>
            <a:off x="7265988" y="6245225"/>
            <a:ext cx="381000" cy="381000"/>
          </a:xfrm>
          <a:prstGeom prst="ellipse">
            <a:avLst/>
          </a:prstGeom>
          <a:solidFill>
            <a:schemeClr val="accent1"/>
          </a:solidFill>
          <a:ln w="9525">
            <a:solidFill>
              <a:schemeClr val="tx1"/>
            </a:solidFill>
            <a:round/>
            <a:headEnd/>
            <a:tailEnd/>
          </a:ln>
        </p:spPr>
        <p:txBody>
          <a:bodyPr wrap="none" anchor="ctr"/>
          <a:lstStyle/>
          <a:p>
            <a:pPr algn="ctr"/>
            <a:r>
              <a:rPr lang="en-US" sz="1600" b="1" dirty="0"/>
              <a:t>0</a:t>
            </a:r>
          </a:p>
        </p:txBody>
      </p:sp>
      <p:sp>
        <p:nvSpPr>
          <p:cNvPr id="10278" name="Oval 39"/>
          <p:cNvSpPr>
            <a:spLocks noChangeArrowheads="1"/>
          </p:cNvSpPr>
          <p:nvPr/>
        </p:nvSpPr>
        <p:spPr bwMode="auto">
          <a:xfrm>
            <a:off x="4751388" y="5711825"/>
            <a:ext cx="381000" cy="381000"/>
          </a:xfrm>
          <a:prstGeom prst="ellipse">
            <a:avLst/>
          </a:prstGeom>
          <a:solidFill>
            <a:schemeClr val="accent1"/>
          </a:solidFill>
          <a:ln w="9525">
            <a:solidFill>
              <a:schemeClr val="tx1"/>
            </a:solidFill>
            <a:round/>
            <a:headEnd/>
            <a:tailEnd/>
          </a:ln>
        </p:spPr>
        <p:txBody>
          <a:bodyPr wrap="none" anchor="ctr"/>
          <a:lstStyle/>
          <a:p>
            <a:pPr algn="ctr"/>
            <a:r>
              <a:rPr lang="en-US" sz="1600" b="1"/>
              <a:t>0</a:t>
            </a:r>
          </a:p>
        </p:txBody>
      </p:sp>
      <p:cxnSp>
        <p:nvCxnSpPr>
          <p:cNvPr id="10279" name="AutoShape 43"/>
          <p:cNvCxnSpPr>
            <a:cxnSpLocks noChangeShapeType="1"/>
            <a:stCxn id="10263" idx="5"/>
            <a:endCxn id="10275" idx="1"/>
          </p:cNvCxnSpPr>
          <p:nvPr/>
        </p:nvCxnSpPr>
        <p:spPr bwMode="auto">
          <a:xfrm>
            <a:off x="5991225" y="4970463"/>
            <a:ext cx="263525" cy="263525"/>
          </a:xfrm>
          <a:prstGeom prst="straightConnector1">
            <a:avLst/>
          </a:prstGeom>
          <a:noFill/>
          <a:ln w="9525">
            <a:solidFill>
              <a:schemeClr val="tx1"/>
            </a:solidFill>
            <a:round/>
            <a:headEnd/>
            <a:tailEnd type="triangle" w="med" len="med"/>
          </a:ln>
        </p:spPr>
      </p:cxnSp>
      <p:cxnSp>
        <p:nvCxnSpPr>
          <p:cNvPr id="10280" name="AutoShape 44"/>
          <p:cNvCxnSpPr>
            <a:cxnSpLocks noChangeShapeType="1"/>
            <a:stCxn id="10275" idx="5"/>
            <a:endCxn id="10276" idx="1"/>
          </p:cNvCxnSpPr>
          <p:nvPr/>
        </p:nvCxnSpPr>
        <p:spPr bwMode="auto">
          <a:xfrm>
            <a:off x="6524625" y="5503863"/>
            <a:ext cx="263525" cy="263525"/>
          </a:xfrm>
          <a:prstGeom prst="straightConnector1">
            <a:avLst/>
          </a:prstGeom>
          <a:noFill/>
          <a:ln w="9525">
            <a:solidFill>
              <a:schemeClr val="tx1"/>
            </a:solidFill>
            <a:round/>
            <a:headEnd/>
            <a:tailEnd type="triangle" w="med" len="med"/>
          </a:ln>
        </p:spPr>
      </p:cxnSp>
      <p:cxnSp>
        <p:nvCxnSpPr>
          <p:cNvPr id="10281" name="AutoShape 45"/>
          <p:cNvCxnSpPr>
            <a:cxnSpLocks noChangeShapeType="1"/>
            <a:stCxn id="10276" idx="5"/>
            <a:endCxn id="10277" idx="1"/>
          </p:cNvCxnSpPr>
          <p:nvPr/>
        </p:nvCxnSpPr>
        <p:spPr bwMode="auto">
          <a:xfrm>
            <a:off x="7058025" y="6037263"/>
            <a:ext cx="263525" cy="263525"/>
          </a:xfrm>
          <a:prstGeom prst="straightConnector1">
            <a:avLst/>
          </a:prstGeom>
          <a:noFill/>
          <a:ln w="9525">
            <a:solidFill>
              <a:schemeClr val="tx1"/>
            </a:solidFill>
            <a:round/>
            <a:headEnd/>
            <a:tailEnd type="triangle" w="med" len="med"/>
          </a:ln>
        </p:spPr>
      </p:cxnSp>
      <p:cxnSp>
        <p:nvCxnSpPr>
          <p:cNvPr id="10282" name="AutoShape 46"/>
          <p:cNvCxnSpPr>
            <a:cxnSpLocks noChangeShapeType="1"/>
            <a:stCxn id="10263" idx="3"/>
            <a:endCxn id="10264" idx="7"/>
          </p:cNvCxnSpPr>
          <p:nvPr/>
        </p:nvCxnSpPr>
        <p:spPr bwMode="auto">
          <a:xfrm flipH="1">
            <a:off x="5534025" y="4970463"/>
            <a:ext cx="187325" cy="263525"/>
          </a:xfrm>
          <a:prstGeom prst="straightConnector1">
            <a:avLst/>
          </a:prstGeom>
          <a:noFill/>
          <a:ln w="9525">
            <a:solidFill>
              <a:schemeClr val="tx1"/>
            </a:solidFill>
            <a:round/>
            <a:headEnd/>
            <a:tailEnd type="triangle" w="med" len="med"/>
          </a:ln>
        </p:spPr>
      </p:cxnSp>
      <p:cxnSp>
        <p:nvCxnSpPr>
          <p:cNvPr id="10283" name="AutoShape 47"/>
          <p:cNvCxnSpPr>
            <a:cxnSpLocks noChangeShapeType="1"/>
            <a:stCxn id="10264" idx="3"/>
            <a:endCxn id="10278" idx="7"/>
          </p:cNvCxnSpPr>
          <p:nvPr/>
        </p:nvCxnSpPr>
        <p:spPr bwMode="auto">
          <a:xfrm flipH="1">
            <a:off x="5076825" y="5503863"/>
            <a:ext cx="187325" cy="263525"/>
          </a:xfrm>
          <a:prstGeom prst="straightConnector1">
            <a:avLst/>
          </a:prstGeom>
          <a:noFill/>
          <a:ln w="9525">
            <a:solidFill>
              <a:schemeClr val="tx1"/>
            </a:solidFill>
            <a:round/>
            <a:headEnd/>
            <a:tailEnd type="triangle" w="med" len="med"/>
          </a:ln>
        </p:spPr>
      </p:cxnSp>
      <p:sp>
        <p:nvSpPr>
          <p:cNvPr id="10284" name="Oval 48"/>
          <p:cNvSpPr>
            <a:spLocks noChangeArrowheads="1"/>
          </p:cNvSpPr>
          <p:nvPr/>
        </p:nvSpPr>
        <p:spPr bwMode="auto">
          <a:xfrm>
            <a:off x="5741988" y="5711825"/>
            <a:ext cx="381000" cy="381000"/>
          </a:xfrm>
          <a:prstGeom prst="ellipse">
            <a:avLst/>
          </a:prstGeom>
          <a:solidFill>
            <a:schemeClr val="accent1"/>
          </a:solidFill>
          <a:ln w="9525">
            <a:solidFill>
              <a:schemeClr val="tx1"/>
            </a:solidFill>
            <a:round/>
            <a:headEnd/>
            <a:tailEnd/>
          </a:ln>
        </p:spPr>
        <p:txBody>
          <a:bodyPr wrap="none" anchor="ctr"/>
          <a:lstStyle/>
          <a:p>
            <a:pPr algn="ctr"/>
            <a:r>
              <a:rPr lang="en-US" sz="1600" b="1"/>
              <a:t>1</a:t>
            </a:r>
          </a:p>
        </p:txBody>
      </p:sp>
      <p:sp>
        <p:nvSpPr>
          <p:cNvPr id="10285" name="Oval 49"/>
          <p:cNvSpPr>
            <a:spLocks noChangeArrowheads="1"/>
          </p:cNvSpPr>
          <p:nvPr/>
        </p:nvSpPr>
        <p:spPr bwMode="auto">
          <a:xfrm>
            <a:off x="6275388" y="6245225"/>
            <a:ext cx="381000" cy="381000"/>
          </a:xfrm>
          <a:prstGeom prst="ellipse">
            <a:avLst/>
          </a:prstGeom>
          <a:solidFill>
            <a:schemeClr val="accent1"/>
          </a:solidFill>
          <a:ln w="9525">
            <a:solidFill>
              <a:schemeClr val="tx1"/>
            </a:solidFill>
            <a:round/>
            <a:headEnd/>
            <a:tailEnd/>
          </a:ln>
        </p:spPr>
        <p:txBody>
          <a:bodyPr wrap="none" anchor="ctr"/>
          <a:lstStyle/>
          <a:p>
            <a:pPr algn="ctr"/>
            <a:r>
              <a:rPr lang="en-US" sz="1600" b="1"/>
              <a:t>2</a:t>
            </a:r>
          </a:p>
        </p:txBody>
      </p:sp>
      <p:cxnSp>
        <p:nvCxnSpPr>
          <p:cNvPr id="10286" name="AutoShape 51"/>
          <p:cNvCxnSpPr>
            <a:cxnSpLocks noChangeShapeType="1"/>
            <a:endCxn id="10284" idx="1"/>
          </p:cNvCxnSpPr>
          <p:nvPr/>
        </p:nvCxnSpPr>
        <p:spPr bwMode="auto">
          <a:xfrm>
            <a:off x="5534025" y="5503863"/>
            <a:ext cx="263525" cy="263525"/>
          </a:xfrm>
          <a:prstGeom prst="straightConnector1">
            <a:avLst/>
          </a:prstGeom>
          <a:noFill/>
          <a:ln w="9525">
            <a:solidFill>
              <a:schemeClr val="tx1"/>
            </a:solidFill>
            <a:round/>
            <a:headEnd/>
            <a:tailEnd type="triangle" w="med" len="med"/>
          </a:ln>
        </p:spPr>
      </p:cxnSp>
      <p:cxnSp>
        <p:nvCxnSpPr>
          <p:cNvPr id="10287" name="AutoShape 52"/>
          <p:cNvCxnSpPr>
            <a:cxnSpLocks noChangeShapeType="1"/>
            <a:stCxn id="10276" idx="3"/>
            <a:endCxn id="10285" idx="7"/>
          </p:cNvCxnSpPr>
          <p:nvPr/>
        </p:nvCxnSpPr>
        <p:spPr bwMode="auto">
          <a:xfrm flipH="1">
            <a:off x="6600592" y="6037029"/>
            <a:ext cx="187792" cy="263992"/>
          </a:xfrm>
          <a:prstGeom prst="straightConnector1">
            <a:avLst/>
          </a:prstGeom>
          <a:noFill/>
          <a:ln w="9525">
            <a:solidFill>
              <a:schemeClr val="tx1"/>
            </a:solidFill>
            <a:round/>
            <a:headEnd/>
            <a:tailEnd type="triangle" w="med" len="med"/>
          </a:ln>
        </p:spPr>
      </p:cxnSp>
      <p:sp>
        <p:nvSpPr>
          <p:cNvPr id="10288" name="Text Box 60"/>
          <p:cNvSpPr txBox="1">
            <a:spLocks noChangeArrowheads="1"/>
          </p:cNvSpPr>
          <p:nvPr/>
        </p:nvSpPr>
        <p:spPr bwMode="auto">
          <a:xfrm>
            <a:off x="5139938" y="6046787"/>
            <a:ext cx="533400" cy="396875"/>
          </a:xfrm>
          <a:prstGeom prst="rect">
            <a:avLst/>
          </a:prstGeom>
          <a:noFill/>
          <a:ln w="9525">
            <a:noFill/>
            <a:miter lim="800000"/>
            <a:headEnd/>
            <a:tailEnd/>
          </a:ln>
        </p:spPr>
        <p:txBody>
          <a:bodyPr wrap="none">
            <a:spAutoFit/>
          </a:bodyPr>
          <a:lstStyle/>
          <a:p>
            <a:r>
              <a:rPr lang="en-US" sz="2000" b="1" dirty="0"/>
              <a:t>. . .</a:t>
            </a:r>
          </a:p>
        </p:txBody>
      </p:sp>
      <p:sp>
        <p:nvSpPr>
          <p:cNvPr id="10289" name="Text Box 61"/>
          <p:cNvSpPr txBox="1">
            <a:spLocks noChangeArrowheads="1"/>
          </p:cNvSpPr>
          <p:nvPr/>
        </p:nvSpPr>
        <p:spPr bwMode="auto">
          <a:xfrm>
            <a:off x="3184525" y="2667000"/>
            <a:ext cx="5018088" cy="584200"/>
          </a:xfrm>
          <a:prstGeom prst="rect">
            <a:avLst/>
          </a:prstGeom>
          <a:noFill/>
          <a:ln w="9525">
            <a:noFill/>
            <a:miter lim="800000"/>
            <a:headEnd/>
            <a:tailEnd/>
          </a:ln>
        </p:spPr>
        <p:txBody>
          <a:bodyPr>
            <a:spAutoFit/>
          </a:bodyPr>
          <a:lstStyle/>
          <a:p>
            <a:r>
              <a:rPr lang="en-US" sz="1600" b="1" i="1" dirty="0">
                <a:latin typeface="Times New Roman" pitchFamily="18" charset="0"/>
                <a:cs typeface="Times New Roman" pitchFamily="18" charset="0"/>
              </a:rPr>
              <a:t>In LTL, properties are defined over “executions”, which are </a:t>
            </a:r>
            <a:r>
              <a:rPr lang="en-US" sz="1600" b="1" i="1" u="sng" dirty="0">
                <a:latin typeface="Times New Roman" pitchFamily="18" charset="0"/>
                <a:cs typeface="Times New Roman" pitchFamily="18" charset="0"/>
              </a:rPr>
              <a:t>sequences</a:t>
            </a:r>
            <a:r>
              <a:rPr lang="en-US" sz="1600" b="1" i="1" dirty="0">
                <a:latin typeface="Times New Roman" pitchFamily="18" charset="0"/>
                <a:cs typeface="Times New Roman" pitchFamily="18" charset="0"/>
              </a:rPr>
              <a:t> :</a:t>
            </a:r>
          </a:p>
        </p:txBody>
      </p:sp>
      <p:sp>
        <p:nvSpPr>
          <p:cNvPr id="10290" name="Text Box 62"/>
          <p:cNvSpPr txBox="1">
            <a:spLocks noChangeArrowheads="1"/>
          </p:cNvSpPr>
          <p:nvPr/>
        </p:nvSpPr>
        <p:spPr bwMode="auto">
          <a:xfrm>
            <a:off x="2868613" y="4667250"/>
            <a:ext cx="2087562" cy="738188"/>
          </a:xfrm>
          <a:prstGeom prst="rect">
            <a:avLst/>
          </a:prstGeom>
          <a:noFill/>
          <a:ln w="9525">
            <a:noFill/>
            <a:miter lim="800000"/>
            <a:headEnd/>
            <a:tailEnd/>
          </a:ln>
        </p:spPr>
        <p:txBody>
          <a:bodyPr>
            <a:spAutoFit/>
          </a:bodyPr>
          <a:lstStyle/>
          <a:p>
            <a:pPr algn="r"/>
            <a:r>
              <a:rPr lang="en-US" sz="1400" b="1" i="1">
                <a:latin typeface="Times New Roman" pitchFamily="18" charset="0"/>
                <a:cs typeface="Times New Roman" pitchFamily="18" charset="0"/>
              </a:rPr>
              <a:t>In CTL properties are defined in terms of your computation tree:</a:t>
            </a:r>
          </a:p>
        </p:txBody>
      </p:sp>
      <p:sp>
        <p:nvSpPr>
          <p:cNvPr id="52" name="Tijdelijke aanduiding voor dianummer 51"/>
          <p:cNvSpPr>
            <a:spLocks noGrp="1"/>
          </p:cNvSpPr>
          <p:nvPr>
            <p:ph type="sldNum" sz="quarter" idx="12"/>
          </p:nvPr>
        </p:nvSpPr>
        <p:spPr/>
        <p:txBody>
          <a:bodyPr/>
          <a:lstStyle/>
          <a:p>
            <a:pPr>
              <a:defRPr/>
            </a:pPr>
            <a:fld id="{97074060-84C0-4D4D-95D8-8915D80A1E4C}" type="slidenum">
              <a:rPr lang="en-US"/>
              <a:pPr>
                <a:defRPr/>
              </a:pPr>
              <a:t>4</a:t>
            </a:fld>
            <a:endParaRPr lang="en-US"/>
          </a:p>
        </p:txBody>
      </p:sp>
      <p:cxnSp>
        <p:nvCxnSpPr>
          <p:cNvPr id="53" name="AutoShape 8"/>
          <p:cNvCxnSpPr>
            <a:cxnSpLocks noChangeShapeType="1"/>
            <a:stCxn id="10246" idx="7"/>
            <a:endCxn id="10244" idx="3"/>
          </p:cNvCxnSpPr>
          <p:nvPr/>
        </p:nvCxnSpPr>
        <p:spPr bwMode="auto">
          <a:xfrm flipV="1">
            <a:off x="1345873" y="4046210"/>
            <a:ext cx="478492" cy="468968"/>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00063" y="274638"/>
            <a:ext cx="8358187" cy="796925"/>
          </a:xfrm>
        </p:spPr>
        <p:txBody>
          <a:bodyPr/>
          <a:lstStyle/>
          <a:p>
            <a:pPr eaLnBrk="1" hangingPunct="1"/>
            <a:r>
              <a:rPr lang="en-US">
                <a:cs typeface="Arial" charset="0"/>
              </a:rPr>
              <a:t>BDD</a:t>
            </a:r>
          </a:p>
        </p:txBody>
      </p:sp>
      <p:sp>
        <p:nvSpPr>
          <p:cNvPr id="47107" name="Rectangle 3"/>
          <p:cNvSpPr>
            <a:spLocks noGrp="1" noChangeArrowheads="1"/>
          </p:cNvSpPr>
          <p:nvPr>
            <p:ph sz="quarter" idx="1"/>
          </p:nvPr>
        </p:nvSpPr>
        <p:spPr>
          <a:xfrm>
            <a:off x="500063" y="1447800"/>
            <a:ext cx="8358187" cy="4572000"/>
          </a:xfrm>
        </p:spPr>
        <p:txBody>
          <a:bodyPr/>
          <a:lstStyle/>
          <a:p>
            <a:pPr eaLnBrk="1" hangingPunct="1"/>
            <a:r>
              <a:rPr lang="en-US" i="1">
                <a:cs typeface="Arial" charset="0"/>
              </a:rPr>
              <a:t>Binary Decision Diagram</a:t>
            </a:r>
            <a:r>
              <a:rPr lang="en-US">
                <a:cs typeface="Arial" charset="0"/>
              </a:rPr>
              <a:t>; a </a:t>
            </a:r>
            <a:r>
              <a:rPr lang="en-US" u="sng">
                <a:cs typeface="Arial" charset="0"/>
              </a:rPr>
              <a:t>compact</a:t>
            </a:r>
            <a:r>
              <a:rPr lang="en-US">
                <a:cs typeface="Arial" charset="0"/>
              </a:rPr>
              <a:t>, and </a:t>
            </a:r>
            <a:r>
              <a:rPr lang="en-US" u="sng">
                <a:cs typeface="Arial" charset="0"/>
              </a:rPr>
              <a:t>canonical</a:t>
            </a:r>
            <a:r>
              <a:rPr lang="en-US">
                <a:cs typeface="Arial" charset="0"/>
              </a:rPr>
              <a:t> representation of a boolean formula.</a:t>
            </a:r>
          </a:p>
          <a:p>
            <a:pPr eaLnBrk="1" hangingPunct="1"/>
            <a:endParaRPr lang="en-US">
              <a:cs typeface="Arial" charset="0"/>
            </a:endParaRPr>
          </a:p>
          <a:p>
            <a:pPr eaLnBrk="1" hangingPunct="1"/>
            <a:r>
              <a:rPr lang="en-US">
                <a:cs typeface="Arial" charset="0"/>
              </a:rPr>
              <a:t>Can be constructed and combined efficiently.</a:t>
            </a:r>
          </a:p>
          <a:p>
            <a:pPr eaLnBrk="1" hangingPunct="1"/>
            <a:endParaRPr lang="en-US">
              <a:cs typeface="Arial" charset="0"/>
            </a:endParaRPr>
          </a:p>
          <a:p>
            <a:pPr eaLnBrk="1" hangingPunct="1"/>
            <a:r>
              <a:rPr lang="en-US">
                <a:cs typeface="Arial" charset="0"/>
              </a:rPr>
              <a:t>Invented by Bryant:</a:t>
            </a:r>
            <a:br>
              <a:rPr lang="en-US">
                <a:cs typeface="Arial" charset="0"/>
              </a:rPr>
            </a:br>
            <a:br>
              <a:rPr lang="en-US">
                <a:cs typeface="Arial" charset="0"/>
              </a:rPr>
            </a:br>
            <a:r>
              <a:rPr lang="en-US">
                <a:cs typeface="Arial" charset="0"/>
              </a:rPr>
              <a:t>"Graph-Based Algorithms for Boolean Function Manipulation". Bryant, in IEEE Transactions on Computers, C-35(8),1986.</a:t>
            </a:r>
          </a:p>
        </p:txBody>
      </p:sp>
      <p:sp>
        <p:nvSpPr>
          <p:cNvPr id="5" name="Tijdelijke aanduiding voor dianummer 4"/>
          <p:cNvSpPr>
            <a:spLocks noGrp="1"/>
          </p:cNvSpPr>
          <p:nvPr>
            <p:ph type="sldNum" sz="quarter" idx="12"/>
          </p:nvPr>
        </p:nvSpPr>
        <p:spPr/>
        <p:txBody>
          <a:bodyPr/>
          <a:lstStyle/>
          <a:p>
            <a:pPr>
              <a:defRPr/>
            </a:pPr>
            <a:fld id="{91AA1F57-E651-42CE-A8EC-14D877F445C2}" type="slidenum">
              <a:rPr lang="en-US"/>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p:cNvCxnSpPr/>
          <p:nvPr/>
        </p:nvCxnSpPr>
        <p:spPr bwMode="auto">
          <a:xfrm flipV="1">
            <a:off x="4846638" y="2847975"/>
            <a:ext cx="534987" cy="377825"/>
          </a:xfrm>
          <a:prstGeom prst="line">
            <a:avLst/>
          </a:prstGeom>
          <a:ln w="3810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bwMode="auto">
          <a:xfrm flipV="1">
            <a:off x="4046538" y="3429000"/>
            <a:ext cx="534987" cy="377825"/>
          </a:xfrm>
          <a:prstGeom prst="line">
            <a:avLst/>
          </a:prstGeom>
          <a:ln w="3810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0" name="Straight Connector 19"/>
          <p:cNvCxnSpPr/>
          <p:nvPr/>
        </p:nvCxnSpPr>
        <p:spPr bwMode="auto">
          <a:xfrm rot="5400000" flipH="1" flipV="1">
            <a:off x="3552825" y="4000500"/>
            <a:ext cx="390525" cy="276225"/>
          </a:xfrm>
          <a:prstGeom prst="line">
            <a:avLst/>
          </a:prstGeom>
          <a:ln w="3810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1" name="Straight Connector 20"/>
          <p:cNvCxnSpPr/>
          <p:nvPr/>
        </p:nvCxnSpPr>
        <p:spPr bwMode="auto">
          <a:xfrm rot="5400000" flipH="1" flipV="1">
            <a:off x="4695825" y="4029075"/>
            <a:ext cx="390525" cy="276225"/>
          </a:xfrm>
          <a:prstGeom prst="line">
            <a:avLst/>
          </a:prstGeom>
          <a:ln w="3810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bwMode="auto">
          <a:xfrm rot="5400000" flipH="1" flipV="1">
            <a:off x="5724525" y="4000500"/>
            <a:ext cx="390525" cy="276225"/>
          </a:xfrm>
          <a:prstGeom prst="line">
            <a:avLst/>
          </a:prstGeom>
          <a:ln w="3810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bwMode="auto">
          <a:xfrm rot="5400000" flipH="1" flipV="1">
            <a:off x="6838950" y="3990975"/>
            <a:ext cx="390525" cy="276225"/>
          </a:xfrm>
          <a:prstGeom prst="line">
            <a:avLst/>
          </a:prstGeom>
          <a:ln w="3810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bwMode="auto">
          <a:xfrm rot="5400000" flipH="1" flipV="1">
            <a:off x="5987256" y="3421857"/>
            <a:ext cx="434975" cy="334962"/>
          </a:xfrm>
          <a:prstGeom prst="line">
            <a:avLst/>
          </a:prstGeom>
          <a:ln w="38100">
            <a:solidFill>
              <a:srgbClr val="FF0000"/>
            </a:solidFill>
          </a:ln>
        </p:spPr>
        <p:style>
          <a:lnRef idx="2">
            <a:schemeClr val="accent2"/>
          </a:lnRef>
          <a:fillRef idx="0">
            <a:schemeClr val="accent2"/>
          </a:fillRef>
          <a:effectRef idx="1">
            <a:schemeClr val="accent2"/>
          </a:effectRef>
          <a:fontRef idx="minor">
            <a:schemeClr val="tx1"/>
          </a:fontRef>
        </p:style>
      </p:cxnSp>
      <p:sp>
        <p:nvSpPr>
          <p:cNvPr id="25" name="Line 13"/>
          <p:cNvSpPr>
            <a:spLocks noChangeShapeType="1"/>
          </p:cNvSpPr>
          <p:nvPr/>
        </p:nvSpPr>
        <p:spPr bwMode="auto">
          <a:xfrm>
            <a:off x="3924300" y="3889375"/>
            <a:ext cx="198438" cy="595313"/>
          </a:xfrm>
          <a:prstGeom prst="line">
            <a:avLst/>
          </a:prstGeom>
          <a:ln w="38100">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8138" name="Line 14"/>
          <p:cNvSpPr>
            <a:spLocks noChangeShapeType="1"/>
          </p:cNvSpPr>
          <p:nvPr/>
        </p:nvSpPr>
        <p:spPr bwMode="auto">
          <a:xfrm>
            <a:off x="3929063" y="3889375"/>
            <a:ext cx="1587" cy="38100"/>
          </a:xfrm>
          <a:prstGeom prst="line">
            <a:avLst/>
          </a:prstGeom>
          <a:noFill/>
          <a:ln w="16">
            <a:solidFill>
              <a:srgbClr val="00CC00"/>
            </a:solidFill>
            <a:round/>
            <a:headEnd/>
            <a:tailEnd/>
          </a:ln>
        </p:spPr>
        <p:txBody>
          <a:bodyPr/>
          <a:lstStyle/>
          <a:p>
            <a:endParaRPr lang="en-US"/>
          </a:p>
        </p:txBody>
      </p:sp>
      <p:sp>
        <p:nvSpPr>
          <p:cNvPr id="48139" name="Line 15"/>
          <p:cNvSpPr>
            <a:spLocks noChangeShapeType="1"/>
          </p:cNvSpPr>
          <p:nvPr/>
        </p:nvSpPr>
        <p:spPr bwMode="auto">
          <a:xfrm flipH="1">
            <a:off x="3832225" y="3940175"/>
            <a:ext cx="80963" cy="114300"/>
          </a:xfrm>
          <a:prstGeom prst="line">
            <a:avLst/>
          </a:prstGeom>
          <a:noFill/>
          <a:ln w="16">
            <a:solidFill>
              <a:srgbClr val="00CC00"/>
            </a:solidFill>
            <a:round/>
            <a:headEnd/>
            <a:tailEnd/>
          </a:ln>
        </p:spPr>
        <p:txBody>
          <a:bodyPr/>
          <a:lstStyle/>
          <a:p>
            <a:endParaRPr lang="en-US"/>
          </a:p>
        </p:txBody>
      </p:sp>
      <p:sp>
        <p:nvSpPr>
          <p:cNvPr id="48140" name="Line 18"/>
          <p:cNvSpPr>
            <a:spLocks noChangeShapeType="1"/>
          </p:cNvSpPr>
          <p:nvPr/>
        </p:nvSpPr>
        <p:spPr bwMode="auto">
          <a:xfrm flipH="1">
            <a:off x="3578225" y="4319588"/>
            <a:ext cx="80963" cy="114300"/>
          </a:xfrm>
          <a:prstGeom prst="line">
            <a:avLst/>
          </a:prstGeom>
          <a:noFill/>
          <a:ln w="16">
            <a:solidFill>
              <a:srgbClr val="00CC00"/>
            </a:solidFill>
            <a:round/>
            <a:headEnd/>
            <a:tailEnd/>
          </a:ln>
        </p:spPr>
        <p:txBody>
          <a:bodyPr/>
          <a:lstStyle/>
          <a:p>
            <a:endParaRPr lang="en-US"/>
          </a:p>
        </p:txBody>
      </p:sp>
      <p:sp>
        <p:nvSpPr>
          <p:cNvPr id="48141" name="Line 19"/>
          <p:cNvSpPr>
            <a:spLocks noChangeShapeType="1"/>
          </p:cNvSpPr>
          <p:nvPr/>
        </p:nvSpPr>
        <p:spPr bwMode="auto">
          <a:xfrm flipH="1">
            <a:off x="3535363" y="4446588"/>
            <a:ext cx="38100" cy="38100"/>
          </a:xfrm>
          <a:prstGeom prst="line">
            <a:avLst/>
          </a:prstGeom>
          <a:noFill/>
          <a:ln w="16">
            <a:solidFill>
              <a:srgbClr val="00CC00"/>
            </a:solidFill>
            <a:round/>
            <a:headEnd/>
            <a:tailEnd/>
          </a:ln>
        </p:spPr>
        <p:txBody>
          <a:bodyPr/>
          <a:lstStyle/>
          <a:p>
            <a:endParaRPr lang="en-US"/>
          </a:p>
        </p:txBody>
      </p:sp>
      <p:sp>
        <p:nvSpPr>
          <p:cNvPr id="30" name="Line 20"/>
          <p:cNvSpPr>
            <a:spLocks noChangeShapeType="1"/>
          </p:cNvSpPr>
          <p:nvPr/>
        </p:nvSpPr>
        <p:spPr bwMode="auto">
          <a:xfrm>
            <a:off x="5067300" y="3889375"/>
            <a:ext cx="198438" cy="595313"/>
          </a:xfrm>
          <a:prstGeom prst="line">
            <a:avLst/>
          </a:prstGeom>
          <a:ln w="38100">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8143" name="Line 21"/>
          <p:cNvSpPr>
            <a:spLocks noChangeShapeType="1"/>
          </p:cNvSpPr>
          <p:nvPr/>
        </p:nvSpPr>
        <p:spPr bwMode="auto">
          <a:xfrm>
            <a:off x="5072063" y="3889375"/>
            <a:ext cx="1587" cy="38100"/>
          </a:xfrm>
          <a:prstGeom prst="line">
            <a:avLst/>
          </a:prstGeom>
          <a:noFill/>
          <a:ln w="16">
            <a:solidFill>
              <a:srgbClr val="00CC00"/>
            </a:solidFill>
            <a:round/>
            <a:headEnd/>
            <a:tailEnd/>
          </a:ln>
        </p:spPr>
        <p:txBody>
          <a:bodyPr/>
          <a:lstStyle/>
          <a:p>
            <a:endParaRPr lang="en-US"/>
          </a:p>
        </p:txBody>
      </p:sp>
      <p:sp>
        <p:nvSpPr>
          <p:cNvPr id="48144" name="Line 22"/>
          <p:cNvSpPr>
            <a:spLocks noChangeShapeType="1"/>
          </p:cNvSpPr>
          <p:nvPr/>
        </p:nvSpPr>
        <p:spPr bwMode="auto">
          <a:xfrm flipH="1">
            <a:off x="4975225" y="3940175"/>
            <a:ext cx="80963" cy="114300"/>
          </a:xfrm>
          <a:prstGeom prst="line">
            <a:avLst/>
          </a:prstGeom>
          <a:noFill/>
          <a:ln w="16">
            <a:solidFill>
              <a:srgbClr val="00CC00"/>
            </a:solidFill>
            <a:round/>
            <a:headEnd/>
            <a:tailEnd/>
          </a:ln>
        </p:spPr>
        <p:txBody>
          <a:bodyPr/>
          <a:lstStyle/>
          <a:p>
            <a:endParaRPr lang="en-US"/>
          </a:p>
        </p:txBody>
      </p:sp>
      <p:sp>
        <p:nvSpPr>
          <p:cNvPr id="48145" name="Line 25"/>
          <p:cNvSpPr>
            <a:spLocks noChangeShapeType="1"/>
          </p:cNvSpPr>
          <p:nvPr/>
        </p:nvSpPr>
        <p:spPr bwMode="auto">
          <a:xfrm flipH="1">
            <a:off x="4721225" y="4319588"/>
            <a:ext cx="80963" cy="114300"/>
          </a:xfrm>
          <a:prstGeom prst="line">
            <a:avLst/>
          </a:prstGeom>
          <a:noFill/>
          <a:ln w="16">
            <a:solidFill>
              <a:srgbClr val="00CC00"/>
            </a:solidFill>
            <a:round/>
            <a:headEnd/>
            <a:tailEnd/>
          </a:ln>
        </p:spPr>
        <p:txBody>
          <a:bodyPr/>
          <a:lstStyle/>
          <a:p>
            <a:endParaRPr lang="en-US"/>
          </a:p>
        </p:txBody>
      </p:sp>
      <p:sp>
        <p:nvSpPr>
          <p:cNvPr id="48146" name="Line 26"/>
          <p:cNvSpPr>
            <a:spLocks noChangeShapeType="1"/>
          </p:cNvSpPr>
          <p:nvPr/>
        </p:nvSpPr>
        <p:spPr bwMode="auto">
          <a:xfrm flipH="1">
            <a:off x="4678363" y="4446588"/>
            <a:ext cx="38100" cy="38100"/>
          </a:xfrm>
          <a:prstGeom prst="line">
            <a:avLst/>
          </a:prstGeom>
          <a:noFill/>
          <a:ln w="16">
            <a:solidFill>
              <a:srgbClr val="00CC00"/>
            </a:solidFill>
            <a:round/>
            <a:headEnd/>
            <a:tailEnd/>
          </a:ln>
        </p:spPr>
        <p:txBody>
          <a:bodyPr/>
          <a:lstStyle/>
          <a:p>
            <a:endParaRPr lang="en-US"/>
          </a:p>
        </p:txBody>
      </p:sp>
      <p:sp>
        <p:nvSpPr>
          <p:cNvPr id="35" name="Line 27"/>
          <p:cNvSpPr>
            <a:spLocks noChangeShapeType="1"/>
          </p:cNvSpPr>
          <p:nvPr/>
        </p:nvSpPr>
        <p:spPr bwMode="auto">
          <a:xfrm>
            <a:off x="4681538" y="3330575"/>
            <a:ext cx="398462" cy="584200"/>
          </a:xfrm>
          <a:prstGeom prst="line">
            <a:avLst/>
          </a:prstGeom>
          <a:ln w="38100">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8148" name="Line 28"/>
          <p:cNvSpPr>
            <a:spLocks noChangeShapeType="1"/>
          </p:cNvSpPr>
          <p:nvPr/>
        </p:nvSpPr>
        <p:spPr bwMode="auto">
          <a:xfrm flipH="1">
            <a:off x="4627563" y="3333750"/>
            <a:ext cx="76200" cy="57150"/>
          </a:xfrm>
          <a:prstGeom prst="line">
            <a:avLst/>
          </a:prstGeom>
          <a:noFill/>
          <a:ln w="16">
            <a:solidFill>
              <a:srgbClr val="00CC00"/>
            </a:solidFill>
            <a:round/>
            <a:headEnd/>
            <a:tailEnd/>
          </a:ln>
        </p:spPr>
        <p:txBody>
          <a:bodyPr/>
          <a:lstStyle/>
          <a:p>
            <a:endParaRPr lang="en-US"/>
          </a:p>
        </p:txBody>
      </p:sp>
      <p:sp>
        <p:nvSpPr>
          <p:cNvPr id="48149" name="Line 34"/>
          <p:cNvSpPr>
            <a:spLocks noChangeShapeType="1"/>
          </p:cNvSpPr>
          <p:nvPr/>
        </p:nvSpPr>
        <p:spPr bwMode="auto">
          <a:xfrm flipH="1">
            <a:off x="3916363" y="3856038"/>
            <a:ext cx="88900" cy="52387"/>
          </a:xfrm>
          <a:prstGeom prst="line">
            <a:avLst/>
          </a:prstGeom>
          <a:noFill/>
          <a:ln w="16">
            <a:solidFill>
              <a:srgbClr val="00CC00"/>
            </a:solidFill>
            <a:round/>
            <a:headEnd/>
            <a:tailEnd/>
          </a:ln>
        </p:spPr>
        <p:txBody>
          <a:bodyPr/>
          <a:lstStyle/>
          <a:p>
            <a:endParaRPr lang="en-US"/>
          </a:p>
        </p:txBody>
      </p:sp>
      <p:sp>
        <p:nvSpPr>
          <p:cNvPr id="38" name="Line 35"/>
          <p:cNvSpPr>
            <a:spLocks noChangeShapeType="1"/>
          </p:cNvSpPr>
          <p:nvPr/>
        </p:nvSpPr>
        <p:spPr bwMode="auto">
          <a:xfrm>
            <a:off x="6016625" y="3889375"/>
            <a:ext cx="396875" cy="595313"/>
          </a:xfrm>
          <a:prstGeom prst="line">
            <a:avLst/>
          </a:prstGeom>
          <a:ln w="38100">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8151" name="Line 36"/>
          <p:cNvSpPr>
            <a:spLocks noChangeShapeType="1"/>
          </p:cNvSpPr>
          <p:nvPr/>
        </p:nvSpPr>
        <p:spPr bwMode="auto">
          <a:xfrm flipH="1">
            <a:off x="5992813" y="3889375"/>
            <a:ext cx="38100" cy="76200"/>
          </a:xfrm>
          <a:prstGeom prst="line">
            <a:avLst/>
          </a:prstGeom>
          <a:noFill/>
          <a:ln w="16">
            <a:solidFill>
              <a:srgbClr val="00CC00"/>
            </a:solidFill>
            <a:round/>
            <a:headEnd/>
            <a:tailEnd/>
          </a:ln>
        </p:spPr>
        <p:txBody>
          <a:bodyPr/>
          <a:lstStyle/>
          <a:p>
            <a:endParaRPr lang="en-US"/>
          </a:p>
        </p:txBody>
      </p:sp>
      <p:sp>
        <p:nvSpPr>
          <p:cNvPr id="48152" name="Line 37"/>
          <p:cNvSpPr>
            <a:spLocks noChangeShapeType="1"/>
          </p:cNvSpPr>
          <p:nvPr/>
        </p:nvSpPr>
        <p:spPr bwMode="auto">
          <a:xfrm flipH="1">
            <a:off x="5957888" y="3978275"/>
            <a:ext cx="31750" cy="127000"/>
          </a:xfrm>
          <a:prstGeom prst="line">
            <a:avLst/>
          </a:prstGeom>
          <a:noFill/>
          <a:ln w="16">
            <a:solidFill>
              <a:srgbClr val="00CC00"/>
            </a:solidFill>
            <a:round/>
            <a:headEnd/>
            <a:tailEnd/>
          </a:ln>
        </p:spPr>
        <p:txBody>
          <a:bodyPr/>
          <a:lstStyle/>
          <a:p>
            <a:endParaRPr lang="en-US"/>
          </a:p>
        </p:txBody>
      </p:sp>
      <p:sp>
        <p:nvSpPr>
          <p:cNvPr id="48153" name="Line 39"/>
          <p:cNvSpPr>
            <a:spLocks noChangeShapeType="1"/>
          </p:cNvSpPr>
          <p:nvPr/>
        </p:nvSpPr>
        <p:spPr bwMode="auto">
          <a:xfrm flipH="1">
            <a:off x="5856288" y="4268788"/>
            <a:ext cx="31750" cy="127000"/>
          </a:xfrm>
          <a:prstGeom prst="line">
            <a:avLst/>
          </a:prstGeom>
          <a:noFill/>
          <a:ln w="16">
            <a:solidFill>
              <a:srgbClr val="00CC00"/>
            </a:solidFill>
            <a:round/>
            <a:headEnd/>
            <a:tailEnd/>
          </a:ln>
        </p:spPr>
        <p:txBody>
          <a:bodyPr/>
          <a:lstStyle/>
          <a:p>
            <a:endParaRPr lang="en-US"/>
          </a:p>
        </p:txBody>
      </p:sp>
      <p:sp>
        <p:nvSpPr>
          <p:cNvPr id="48154" name="Line 40"/>
          <p:cNvSpPr>
            <a:spLocks noChangeShapeType="1"/>
          </p:cNvSpPr>
          <p:nvPr/>
        </p:nvSpPr>
        <p:spPr bwMode="auto">
          <a:xfrm flipH="1">
            <a:off x="5830888" y="4408488"/>
            <a:ext cx="19050" cy="76200"/>
          </a:xfrm>
          <a:prstGeom prst="line">
            <a:avLst/>
          </a:prstGeom>
          <a:noFill/>
          <a:ln w="16">
            <a:solidFill>
              <a:srgbClr val="00CC00"/>
            </a:solidFill>
            <a:round/>
            <a:headEnd/>
            <a:tailEnd/>
          </a:ln>
        </p:spPr>
        <p:txBody>
          <a:bodyPr/>
          <a:lstStyle/>
          <a:p>
            <a:endParaRPr lang="en-US"/>
          </a:p>
        </p:txBody>
      </p:sp>
      <p:sp>
        <p:nvSpPr>
          <p:cNvPr id="43" name="Line 41"/>
          <p:cNvSpPr>
            <a:spLocks noChangeShapeType="1"/>
          </p:cNvSpPr>
          <p:nvPr/>
        </p:nvSpPr>
        <p:spPr bwMode="auto">
          <a:xfrm>
            <a:off x="7159625" y="3889375"/>
            <a:ext cx="396875" cy="595313"/>
          </a:xfrm>
          <a:prstGeom prst="line">
            <a:avLst/>
          </a:prstGeom>
          <a:ln w="38100">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8156" name="Line 42"/>
          <p:cNvSpPr>
            <a:spLocks noChangeShapeType="1"/>
          </p:cNvSpPr>
          <p:nvPr/>
        </p:nvSpPr>
        <p:spPr bwMode="auto">
          <a:xfrm flipH="1">
            <a:off x="7135813" y="3889375"/>
            <a:ext cx="38100" cy="76200"/>
          </a:xfrm>
          <a:prstGeom prst="line">
            <a:avLst/>
          </a:prstGeom>
          <a:noFill/>
          <a:ln w="16">
            <a:solidFill>
              <a:srgbClr val="00CC00"/>
            </a:solidFill>
            <a:round/>
            <a:headEnd/>
            <a:tailEnd/>
          </a:ln>
        </p:spPr>
        <p:txBody>
          <a:bodyPr/>
          <a:lstStyle/>
          <a:p>
            <a:endParaRPr lang="en-US"/>
          </a:p>
        </p:txBody>
      </p:sp>
      <p:sp>
        <p:nvSpPr>
          <p:cNvPr id="48157" name="Line 45"/>
          <p:cNvSpPr>
            <a:spLocks noChangeShapeType="1"/>
          </p:cNvSpPr>
          <p:nvPr/>
        </p:nvSpPr>
        <p:spPr bwMode="auto">
          <a:xfrm flipH="1">
            <a:off x="6999288" y="4268788"/>
            <a:ext cx="31750" cy="127000"/>
          </a:xfrm>
          <a:prstGeom prst="line">
            <a:avLst/>
          </a:prstGeom>
          <a:noFill/>
          <a:ln w="16">
            <a:solidFill>
              <a:srgbClr val="00CC00"/>
            </a:solidFill>
            <a:round/>
            <a:headEnd/>
            <a:tailEnd/>
          </a:ln>
        </p:spPr>
        <p:txBody>
          <a:bodyPr/>
          <a:lstStyle/>
          <a:p>
            <a:endParaRPr lang="en-US"/>
          </a:p>
        </p:txBody>
      </p:sp>
      <p:sp>
        <p:nvSpPr>
          <p:cNvPr id="48158" name="Line 46"/>
          <p:cNvSpPr>
            <a:spLocks noChangeShapeType="1"/>
          </p:cNvSpPr>
          <p:nvPr/>
        </p:nvSpPr>
        <p:spPr bwMode="auto">
          <a:xfrm flipH="1">
            <a:off x="6973888" y="4408488"/>
            <a:ext cx="19050" cy="76200"/>
          </a:xfrm>
          <a:prstGeom prst="line">
            <a:avLst/>
          </a:prstGeom>
          <a:noFill/>
          <a:ln w="16">
            <a:solidFill>
              <a:srgbClr val="00CC00"/>
            </a:solidFill>
            <a:round/>
            <a:headEnd/>
            <a:tailEnd/>
          </a:ln>
        </p:spPr>
        <p:txBody>
          <a:bodyPr/>
          <a:lstStyle/>
          <a:p>
            <a:endParaRPr lang="en-US"/>
          </a:p>
        </p:txBody>
      </p:sp>
      <p:sp>
        <p:nvSpPr>
          <p:cNvPr id="47" name="Line 47"/>
          <p:cNvSpPr>
            <a:spLocks noChangeShapeType="1"/>
          </p:cNvSpPr>
          <p:nvPr/>
        </p:nvSpPr>
        <p:spPr bwMode="auto">
          <a:xfrm>
            <a:off x="6392863" y="3333750"/>
            <a:ext cx="787400" cy="576263"/>
          </a:xfrm>
          <a:prstGeom prst="line">
            <a:avLst/>
          </a:prstGeom>
          <a:ln w="38100">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8160" name="Line 48"/>
          <p:cNvSpPr>
            <a:spLocks noChangeShapeType="1"/>
          </p:cNvSpPr>
          <p:nvPr/>
        </p:nvSpPr>
        <p:spPr bwMode="auto">
          <a:xfrm flipH="1">
            <a:off x="6380163" y="3330575"/>
            <a:ext cx="38100" cy="38100"/>
          </a:xfrm>
          <a:prstGeom prst="line">
            <a:avLst/>
          </a:prstGeom>
          <a:noFill/>
          <a:ln w="16">
            <a:solidFill>
              <a:srgbClr val="00CC00"/>
            </a:solidFill>
            <a:round/>
            <a:headEnd/>
            <a:tailEnd/>
          </a:ln>
        </p:spPr>
        <p:txBody>
          <a:bodyPr/>
          <a:lstStyle/>
          <a:p>
            <a:endParaRPr lang="en-US"/>
          </a:p>
        </p:txBody>
      </p:sp>
      <p:sp>
        <p:nvSpPr>
          <p:cNvPr id="48161" name="Line 49"/>
          <p:cNvSpPr>
            <a:spLocks noChangeShapeType="1"/>
          </p:cNvSpPr>
          <p:nvPr/>
        </p:nvSpPr>
        <p:spPr bwMode="auto">
          <a:xfrm flipH="1">
            <a:off x="6296025" y="3381375"/>
            <a:ext cx="80963" cy="114300"/>
          </a:xfrm>
          <a:prstGeom prst="line">
            <a:avLst/>
          </a:prstGeom>
          <a:noFill/>
          <a:ln w="16">
            <a:solidFill>
              <a:srgbClr val="00CC00"/>
            </a:solidFill>
            <a:round/>
            <a:headEnd/>
            <a:tailEnd/>
          </a:ln>
        </p:spPr>
        <p:txBody>
          <a:bodyPr/>
          <a:lstStyle/>
          <a:p>
            <a:endParaRPr lang="en-US"/>
          </a:p>
        </p:txBody>
      </p:sp>
      <p:sp>
        <p:nvSpPr>
          <p:cNvPr id="48162" name="Line 52"/>
          <p:cNvSpPr>
            <a:spLocks noChangeShapeType="1"/>
          </p:cNvSpPr>
          <p:nvPr/>
        </p:nvSpPr>
        <p:spPr bwMode="auto">
          <a:xfrm flipH="1">
            <a:off x="6042025" y="3749675"/>
            <a:ext cx="80963" cy="114300"/>
          </a:xfrm>
          <a:prstGeom prst="line">
            <a:avLst/>
          </a:prstGeom>
          <a:noFill/>
          <a:ln w="16">
            <a:solidFill>
              <a:srgbClr val="00CC00"/>
            </a:solidFill>
            <a:round/>
            <a:headEnd/>
            <a:tailEnd/>
          </a:ln>
        </p:spPr>
        <p:txBody>
          <a:bodyPr/>
          <a:lstStyle/>
          <a:p>
            <a:endParaRPr lang="en-US"/>
          </a:p>
        </p:txBody>
      </p:sp>
      <p:sp>
        <p:nvSpPr>
          <p:cNvPr id="48163" name="Line 53"/>
          <p:cNvSpPr>
            <a:spLocks noChangeShapeType="1"/>
          </p:cNvSpPr>
          <p:nvPr/>
        </p:nvSpPr>
        <p:spPr bwMode="auto">
          <a:xfrm>
            <a:off x="6024563" y="3876675"/>
            <a:ext cx="1587" cy="38100"/>
          </a:xfrm>
          <a:prstGeom prst="line">
            <a:avLst/>
          </a:prstGeom>
          <a:noFill/>
          <a:ln w="16">
            <a:solidFill>
              <a:srgbClr val="00CC00"/>
            </a:solidFill>
            <a:round/>
            <a:headEnd/>
            <a:tailEnd/>
          </a:ln>
        </p:spPr>
        <p:txBody>
          <a:bodyPr/>
          <a:lstStyle/>
          <a:p>
            <a:endParaRPr lang="en-US"/>
          </a:p>
        </p:txBody>
      </p:sp>
      <p:sp>
        <p:nvSpPr>
          <p:cNvPr id="52" name="Line 54"/>
          <p:cNvSpPr>
            <a:spLocks noChangeShapeType="1"/>
          </p:cNvSpPr>
          <p:nvPr/>
        </p:nvSpPr>
        <p:spPr bwMode="auto">
          <a:xfrm>
            <a:off x="5541963" y="2763838"/>
            <a:ext cx="876300" cy="587375"/>
          </a:xfrm>
          <a:prstGeom prst="line">
            <a:avLst/>
          </a:prstGeom>
          <a:ln w="38100">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8165" name="Line 55"/>
          <p:cNvSpPr>
            <a:spLocks noChangeShapeType="1"/>
          </p:cNvSpPr>
          <p:nvPr/>
        </p:nvSpPr>
        <p:spPr bwMode="auto">
          <a:xfrm flipH="1">
            <a:off x="5516563" y="2767013"/>
            <a:ext cx="50800" cy="25400"/>
          </a:xfrm>
          <a:prstGeom prst="line">
            <a:avLst/>
          </a:prstGeom>
          <a:noFill/>
          <a:ln w="16">
            <a:solidFill>
              <a:srgbClr val="00CC00"/>
            </a:solidFill>
            <a:round/>
            <a:headEnd/>
            <a:tailEnd/>
          </a:ln>
        </p:spPr>
        <p:txBody>
          <a:bodyPr/>
          <a:lstStyle/>
          <a:p>
            <a:endParaRPr lang="en-US"/>
          </a:p>
        </p:txBody>
      </p:sp>
      <p:sp>
        <p:nvSpPr>
          <p:cNvPr id="48166" name="Line 56"/>
          <p:cNvSpPr>
            <a:spLocks noChangeShapeType="1"/>
          </p:cNvSpPr>
          <p:nvPr/>
        </p:nvSpPr>
        <p:spPr bwMode="auto">
          <a:xfrm flipH="1">
            <a:off x="5389563" y="2816225"/>
            <a:ext cx="114300" cy="65088"/>
          </a:xfrm>
          <a:prstGeom prst="line">
            <a:avLst/>
          </a:prstGeom>
          <a:noFill/>
          <a:ln w="16">
            <a:solidFill>
              <a:srgbClr val="00CC00"/>
            </a:solidFill>
            <a:round/>
            <a:headEnd/>
            <a:tailEnd/>
          </a:ln>
        </p:spPr>
        <p:txBody>
          <a:bodyPr/>
          <a:lstStyle/>
          <a:p>
            <a:endParaRPr lang="en-US"/>
          </a:p>
        </p:txBody>
      </p:sp>
      <p:sp>
        <p:nvSpPr>
          <p:cNvPr id="48167" name="Line 61"/>
          <p:cNvSpPr>
            <a:spLocks noChangeShapeType="1"/>
          </p:cNvSpPr>
          <p:nvPr/>
        </p:nvSpPr>
        <p:spPr bwMode="auto">
          <a:xfrm flipH="1">
            <a:off x="4754563" y="3233738"/>
            <a:ext cx="114300" cy="65087"/>
          </a:xfrm>
          <a:prstGeom prst="line">
            <a:avLst/>
          </a:prstGeom>
          <a:noFill/>
          <a:ln w="16">
            <a:solidFill>
              <a:srgbClr val="00CC00"/>
            </a:solidFill>
            <a:round/>
            <a:headEnd/>
            <a:tailEnd/>
          </a:ln>
        </p:spPr>
        <p:txBody>
          <a:bodyPr/>
          <a:lstStyle/>
          <a:p>
            <a:endParaRPr lang="en-US"/>
          </a:p>
        </p:txBody>
      </p:sp>
      <p:sp>
        <p:nvSpPr>
          <p:cNvPr id="48168" name="Line 62"/>
          <p:cNvSpPr>
            <a:spLocks noChangeShapeType="1"/>
          </p:cNvSpPr>
          <p:nvPr/>
        </p:nvSpPr>
        <p:spPr bwMode="auto">
          <a:xfrm flipH="1">
            <a:off x="4678363" y="3325813"/>
            <a:ext cx="63500" cy="20637"/>
          </a:xfrm>
          <a:prstGeom prst="line">
            <a:avLst/>
          </a:prstGeom>
          <a:noFill/>
          <a:ln w="16">
            <a:solidFill>
              <a:srgbClr val="00CC00"/>
            </a:solidFill>
            <a:round/>
            <a:headEnd/>
            <a:tailEnd/>
          </a:ln>
        </p:spPr>
        <p:txBody>
          <a:bodyPr/>
          <a:lstStyle/>
          <a:p>
            <a:endParaRPr lang="en-US"/>
          </a:p>
        </p:txBody>
      </p:sp>
      <p:sp>
        <p:nvSpPr>
          <p:cNvPr id="48169" name="Rectangle 63"/>
          <p:cNvSpPr>
            <a:spLocks noChangeArrowheads="1"/>
          </p:cNvSpPr>
          <p:nvPr/>
        </p:nvSpPr>
        <p:spPr bwMode="auto">
          <a:xfrm>
            <a:off x="3344863" y="4268788"/>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48170" name="Rectangle 64"/>
          <p:cNvSpPr>
            <a:spLocks noChangeArrowheads="1"/>
          </p:cNvSpPr>
          <p:nvPr/>
        </p:nvSpPr>
        <p:spPr bwMode="auto">
          <a:xfrm>
            <a:off x="3471863" y="4306888"/>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0</a:t>
            </a:r>
            <a:endParaRPr lang="en-US"/>
          </a:p>
        </p:txBody>
      </p:sp>
      <p:sp>
        <p:nvSpPr>
          <p:cNvPr id="48171" name="Rectangle 65"/>
          <p:cNvSpPr>
            <a:spLocks noChangeArrowheads="1"/>
          </p:cNvSpPr>
          <p:nvPr/>
        </p:nvSpPr>
        <p:spPr bwMode="auto">
          <a:xfrm>
            <a:off x="3916363" y="4268788"/>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48172" name="Rectangle 66"/>
          <p:cNvSpPr>
            <a:spLocks noChangeArrowheads="1"/>
          </p:cNvSpPr>
          <p:nvPr/>
        </p:nvSpPr>
        <p:spPr bwMode="auto">
          <a:xfrm>
            <a:off x="4043363" y="4306888"/>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0</a:t>
            </a:r>
            <a:endParaRPr lang="en-US"/>
          </a:p>
        </p:txBody>
      </p:sp>
      <p:sp>
        <p:nvSpPr>
          <p:cNvPr id="48173" name="Oval 67"/>
          <p:cNvSpPr>
            <a:spLocks noChangeArrowheads="1"/>
          </p:cNvSpPr>
          <p:nvPr/>
        </p:nvSpPr>
        <p:spPr bwMode="auto">
          <a:xfrm>
            <a:off x="3725863" y="3698875"/>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48174" name="Rectangle 68"/>
          <p:cNvSpPr>
            <a:spLocks noChangeArrowheads="1"/>
          </p:cNvSpPr>
          <p:nvPr/>
        </p:nvSpPr>
        <p:spPr bwMode="auto">
          <a:xfrm>
            <a:off x="3814763" y="3711575"/>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8175" name="Rectangle 69"/>
          <p:cNvSpPr>
            <a:spLocks noChangeArrowheads="1"/>
          </p:cNvSpPr>
          <p:nvPr/>
        </p:nvSpPr>
        <p:spPr bwMode="auto">
          <a:xfrm>
            <a:off x="3929063" y="3813175"/>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3</a:t>
            </a:r>
            <a:endParaRPr lang="en-US"/>
          </a:p>
        </p:txBody>
      </p:sp>
      <p:sp>
        <p:nvSpPr>
          <p:cNvPr id="48176" name="Rectangle 70"/>
          <p:cNvSpPr>
            <a:spLocks noChangeArrowheads="1"/>
          </p:cNvSpPr>
          <p:nvPr/>
        </p:nvSpPr>
        <p:spPr bwMode="auto">
          <a:xfrm>
            <a:off x="4487863" y="4268788"/>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48177" name="Rectangle 71"/>
          <p:cNvSpPr>
            <a:spLocks noChangeArrowheads="1"/>
          </p:cNvSpPr>
          <p:nvPr/>
        </p:nvSpPr>
        <p:spPr bwMode="auto">
          <a:xfrm>
            <a:off x="4614863" y="4306888"/>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0</a:t>
            </a:r>
            <a:endParaRPr lang="en-US"/>
          </a:p>
        </p:txBody>
      </p:sp>
      <p:sp>
        <p:nvSpPr>
          <p:cNvPr id="48178" name="Rectangle 72"/>
          <p:cNvSpPr>
            <a:spLocks noChangeArrowheads="1"/>
          </p:cNvSpPr>
          <p:nvPr/>
        </p:nvSpPr>
        <p:spPr bwMode="auto">
          <a:xfrm>
            <a:off x="5059363" y="4268788"/>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48179" name="Rectangle 73"/>
          <p:cNvSpPr>
            <a:spLocks noChangeArrowheads="1"/>
          </p:cNvSpPr>
          <p:nvPr/>
        </p:nvSpPr>
        <p:spPr bwMode="auto">
          <a:xfrm>
            <a:off x="5186363" y="4306888"/>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1</a:t>
            </a:r>
            <a:endParaRPr lang="en-US"/>
          </a:p>
        </p:txBody>
      </p:sp>
      <p:sp>
        <p:nvSpPr>
          <p:cNvPr id="48180" name="Oval 74"/>
          <p:cNvSpPr>
            <a:spLocks noChangeArrowheads="1"/>
          </p:cNvSpPr>
          <p:nvPr/>
        </p:nvSpPr>
        <p:spPr bwMode="auto">
          <a:xfrm>
            <a:off x="4868863" y="3698875"/>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48181" name="Rectangle 75"/>
          <p:cNvSpPr>
            <a:spLocks noChangeArrowheads="1"/>
          </p:cNvSpPr>
          <p:nvPr/>
        </p:nvSpPr>
        <p:spPr bwMode="auto">
          <a:xfrm>
            <a:off x="4957763" y="3711575"/>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8182" name="Rectangle 76"/>
          <p:cNvSpPr>
            <a:spLocks noChangeArrowheads="1"/>
          </p:cNvSpPr>
          <p:nvPr/>
        </p:nvSpPr>
        <p:spPr bwMode="auto">
          <a:xfrm>
            <a:off x="5072063" y="3813175"/>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3</a:t>
            </a:r>
            <a:endParaRPr lang="en-US"/>
          </a:p>
        </p:txBody>
      </p:sp>
      <p:sp>
        <p:nvSpPr>
          <p:cNvPr id="48183" name="Oval 77"/>
          <p:cNvSpPr>
            <a:spLocks noChangeArrowheads="1"/>
          </p:cNvSpPr>
          <p:nvPr/>
        </p:nvSpPr>
        <p:spPr bwMode="auto">
          <a:xfrm>
            <a:off x="4487863" y="3140075"/>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48184" name="Rectangle 78"/>
          <p:cNvSpPr>
            <a:spLocks noChangeArrowheads="1"/>
          </p:cNvSpPr>
          <p:nvPr/>
        </p:nvSpPr>
        <p:spPr bwMode="auto">
          <a:xfrm>
            <a:off x="4576763" y="3152775"/>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8185" name="Rectangle 79"/>
          <p:cNvSpPr>
            <a:spLocks noChangeArrowheads="1"/>
          </p:cNvSpPr>
          <p:nvPr/>
        </p:nvSpPr>
        <p:spPr bwMode="auto">
          <a:xfrm>
            <a:off x="4691063" y="3254375"/>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2</a:t>
            </a:r>
            <a:endParaRPr lang="en-US"/>
          </a:p>
        </p:txBody>
      </p:sp>
      <p:sp>
        <p:nvSpPr>
          <p:cNvPr id="48186" name="Rectangle 80"/>
          <p:cNvSpPr>
            <a:spLocks noChangeArrowheads="1"/>
          </p:cNvSpPr>
          <p:nvPr/>
        </p:nvSpPr>
        <p:spPr bwMode="auto">
          <a:xfrm>
            <a:off x="5630863" y="4268788"/>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48187" name="Rectangle 81"/>
          <p:cNvSpPr>
            <a:spLocks noChangeArrowheads="1"/>
          </p:cNvSpPr>
          <p:nvPr/>
        </p:nvSpPr>
        <p:spPr bwMode="auto">
          <a:xfrm>
            <a:off x="5757863" y="4306888"/>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0</a:t>
            </a:r>
            <a:endParaRPr lang="en-US"/>
          </a:p>
        </p:txBody>
      </p:sp>
      <p:sp>
        <p:nvSpPr>
          <p:cNvPr id="48188" name="Rectangle 82"/>
          <p:cNvSpPr>
            <a:spLocks noChangeArrowheads="1"/>
          </p:cNvSpPr>
          <p:nvPr/>
        </p:nvSpPr>
        <p:spPr bwMode="auto">
          <a:xfrm>
            <a:off x="6202363" y="4268788"/>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48189" name="Rectangle 83"/>
          <p:cNvSpPr>
            <a:spLocks noChangeArrowheads="1"/>
          </p:cNvSpPr>
          <p:nvPr/>
        </p:nvSpPr>
        <p:spPr bwMode="auto">
          <a:xfrm>
            <a:off x="6329363" y="4306888"/>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1</a:t>
            </a:r>
            <a:endParaRPr lang="en-US"/>
          </a:p>
        </p:txBody>
      </p:sp>
      <p:sp>
        <p:nvSpPr>
          <p:cNvPr id="48190" name="Oval 84"/>
          <p:cNvSpPr>
            <a:spLocks noChangeArrowheads="1"/>
          </p:cNvSpPr>
          <p:nvPr/>
        </p:nvSpPr>
        <p:spPr bwMode="auto">
          <a:xfrm>
            <a:off x="5821363" y="3698875"/>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48191" name="Rectangle 85"/>
          <p:cNvSpPr>
            <a:spLocks noChangeArrowheads="1"/>
          </p:cNvSpPr>
          <p:nvPr/>
        </p:nvSpPr>
        <p:spPr bwMode="auto">
          <a:xfrm>
            <a:off x="5910263" y="3711575"/>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8192" name="Rectangle 86"/>
          <p:cNvSpPr>
            <a:spLocks noChangeArrowheads="1"/>
          </p:cNvSpPr>
          <p:nvPr/>
        </p:nvSpPr>
        <p:spPr bwMode="auto">
          <a:xfrm>
            <a:off x="6024563" y="3813175"/>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3</a:t>
            </a:r>
            <a:endParaRPr lang="en-US"/>
          </a:p>
        </p:txBody>
      </p:sp>
      <p:sp>
        <p:nvSpPr>
          <p:cNvPr id="48193" name="Rectangle 87"/>
          <p:cNvSpPr>
            <a:spLocks noChangeArrowheads="1"/>
          </p:cNvSpPr>
          <p:nvPr/>
        </p:nvSpPr>
        <p:spPr bwMode="auto">
          <a:xfrm>
            <a:off x="6773863" y="4268788"/>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48194" name="Rectangle 88"/>
          <p:cNvSpPr>
            <a:spLocks noChangeArrowheads="1"/>
          </p:cNvSpPr>
          <p:nvPr/>
        </p:nvSpPr>
        <p:spPr bwMode="auto">
          <a:xfrm>
            <a:off x="6900863" y="4306888"/>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0</a:t>
            </a:r>
            <a:endParaRPr lang="en-US"/>
          </a:p>
        </p:txBody>
      </p:sp>
      <p:sp>
        <p:nvSpPr>
          <p:cNvPr id="48195" name="Rectangle 89"/>
          <p:cNvSpPr>
            <a:spLocks noChangeArrowheads="1"/>
          </p:cNvSpPr>
          <p:nvPr/>
        </p:nvSpPr>
        <p:spPr bwMode="auto">
          <a:xfrm>
            <a:off x="7345363" y="4268788"/>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48196" name="Rectangle 90"/>
          <p:cNvSpPr>
            <a:spLocks noChangeArrowheads="1"/>
          </p:cNvSpPr>
          <p:nvPr/>
        </p:nvSpPr>
        <p:spPr bwMode="auto">
          <a:xfrm>
            <a:off x="7472363" y="4306888"/>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1</a:t>
            </a:r>
            <a:endParaRPr lang="en-US"/>
          </a:p>
        </p:txBody>
      </p:sp>
      <p:sp>
        <p:nvSpPr>
          <p:cNvPr id="48197" name="Oval 91"/>
          <p:cNvSpPr>
            <a:spLocks noChangeArrowheads="1"/>
          </p:cNvSpPr>
          <p:nvPr/>
        </p:nvSpPr>
        <p:spPr bwMode="auto">
          <a:xfrm>
            <a:off x="6964363" y="3698875"/>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48198" name="Rectangle 92"/>
          <p:cNvSpPr>
            <a:spLocks noChangeArrowheads="1"/>
          </p:cNvSpPr>
          <p:nvPr/>
        </p:nvSpPr>
        <p:spPr bwMode="auto">
          <a:xfrm>
            <a:off x="7053263" y="3711575"/>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8199" name="Rectangle 93"/>
          <p:cNvSpPr>
            <a:spLocks noChangeArrowheads="1"/>
          </p:cNvSpPr>
          <p:nvPr/>
        </p:nvSpPr>
        <p:spPr bwMode="auto">
          <a:xfrm>
            <a:off x="7167563" y="3813175"/>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3</a:t>
            </a:r>
            <a:endParaRPr lang="en-US"/>
          </a:p>
        </p:txBody>
      </p:sp>
      <p:sp>
        <p:nvSpPr>
          <p:cNvPr id="48200" name="Oval 94"/>
          <p:cNvSpPr>
            <a:spLocks noChangeArrowheads="1"/>
          </p:cNvSpPr>
          <p:nvPr/>
        </p:nvSpPr>
        <p:spPr bwMode="auto">
          <a:xfrm>
            <a:off x="6202363" y="3140075"/>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48201" name="Rectangle 95"/>
          <p:cNvSpPr>
            <a:spLocks noChangeArrowheads="1"/>
          </p:cNvSpPr>
          <p:nvPr/>
        </p:nvSpPr>
        <p:spPr bwMode="auto">
          <a:xfrm>
            <a:off x="6291263" y="3152775"/>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8202" name="Rectangle 96"/>
          <p:cNvSpPr>
            <a:spLocks noChangeArrowheads="1"/>
          </p:cNvSpPr>
          <p:nvPr/>
        </p:nvSpPr>
        <p:spPr bwMode="auto">
          <a:xfrm>
            <a:off x="6405563" y="3254375"/>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2</a:t>
            </a:r>
            <a:endParaRPr lang="en-US"/>
          </a:p>
        </p:txBody>
      </p:sp>
      <p:sp>
        <p:nvSpPr>
          <p:cNvPr id="48203" name="Oval 97"/>
          <p:cNvSpPr>
            <a:spLocks noChangeArrowheads="1"/>
          </p:cNvSpPr>
          <p:nvPr/>
        </p:nvSpPr>
        <p:spPr bwMode="auto">
          <a:xfrm>
            <a:off x="5351463" y="2570163"/>
            <a:ext cx="368300" cy="381000"/>
          </a:xfrm>
          <a:prstGeom prst="ellipse">
            <a:avLst/>
          </a:prstGeom>
          <a:solidFill>
            <a:srgbClr val="66FFFF"/>
          </a:solidFill>
          <a:ln w="16">
            <a:solidFill>
              <a:srgbClr val="000033"/>
            </a:solidFill>
            <a:round/>
            <a:headEnd/>
            <a:tailEnd/>
          </a:ln>
        </p:spPr>
        <p:txBody>
          <a:bodyPr/>
          <a:lstStyle/>
          <a:p>
            <a:endParaRPr lang="nl-NL"/>
          </a:p>
        </p:txBody>
      </p:sp>
      <p:sp>
        <p:nvSpPr>
          <p:cNvPr id="48204" name="Rectangle 98"/>
          <p:cNvSpPr>
            <a:spLocks noChangeArrowheads="1"/>
          </p:cNvSpPr>
          <p:nvPr/>
        </p:nvSpPr>
        <p:spPr bwMode="auto">
          <a:xfrm>
            <a:off x="5440363" y="2582863"/>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8205" name="Rectangle 99"/>
          <p:cNvSpPr>
            <a:spLocks noChangeArrowheads="1"/>
          </p:cNvSpPr>
          <p:nvPr/>
        </p:nvSpPr>
        <p:spPr bwMode="auto">
          <a:xfrm>
            <a:off x="5554663" y="2684463"/>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1</a:t>
            </a:r>
            <a:endParaRPr lang="en-US"/>
          </a:p>
        </p:txBody>
      </p:sp>
      <p:sp>
        <p:nvSpPr>
          <p:cNvPr id="48206" name="Title 1"/>
          <p:cNvSpPr>
            <a:spLocks noGrp="1"/>
          </p:cNvSpPr>
          <p:nvPr>
            <p:ph type="title"/>
          </p:nvPr>
        </p:nvSpPr>
        <p:spPr>
          <a:xfrm>
            <a:off x="468313" y="274638"/>
            <a:ext cx="8218487" cy="628650"/>
          </a:xfrm>
        </p:spPr>
        <p:txBody>
          <a:bodyPr/>
          <a:lstStyle/>
          <a:p>
            <a:pPr eaLnBrk="1" hangingPunct="1"/>
            <a:r>
              <a:rPr lang="en-US">
                <a:cs typeface="Arial" charset="0"/>
              </a:rPr>
              <a:t>Decision Tree</a:t>
            </a:r>
          </a:p>
        </p:txBody>
      </p:sp>
      <p:sp>
        <p:nvSpPr>
          <p:cNvPr id="48207" name="Rectangle 3"/>
          <p:cNvSpPr>
            <a:spLocks noChangeArrowheads="1"/>
          </p:cNvSpPr>
          <p:nvPr/>
        </p:nvSpPr>
        <p:spPr bwMode="auto">
          <a:xfrm>
            <a:off x="312738" y="2133600"/>
            <a:ext cx="1905000" cy="290513"/>
          </a:xfrm>
          <a:prstGeom prst="rect">
            <a:avLst/>
          </a:prstGeom>
          <a:noFill/>
          <a:ln w="12700">
            <a:noFill/>
            <a:miter lim="800000"/>
            <a:headEnd/>
            <a:tailEnd/>
          </a:ln>
        </p:spPr>
        <p:txBody>
          <a:bodyPr wrap="none" lIns="63595" tIns="25438" rIns="63595" bIns="25438">
            <a:spAutoFit/>
          </a:bodyPr>
          <a:lstStyle/>
          <a:p>
            <a:pPr algn="ctr" defTabSz="915988" eaLnBrk="0" hangingPunct="0">
              <a:lnSpc>
                <a:spcPct val="87000"/>
              </a:lnSpc>
            </a:pPr>
            <a:r>
              <a:rPr lang="en-US" b="1">
                <a:solidFill>
                  <a:schemeClr val="tx2"/>
                </a:solidFill>
              </a:rPr>
              <a:t>with truth table :</a:t>
            </a:r>
          </a:p>
        </p:txBody>
      </p:sp>
      <p:sp>
        <p:nvSpPr>
          <p:cNvPr id="48208" name="Rectangle 4"/>
          <p:cNvSpPr>
            <a:spLocks noChangeArrowheads="1"/>
          </p:cNvSpPr>
          <p:nvPr/>
        </p:nvSpPr>
        <p:spPr bwMode="auto">
          <a:xfrm>
            <a:off x="2528888" y="2184400"/>
            <a:ext cx="6119812" cy="587375"/>
          </a:xfrm>
          <a:prstGeom prst="rect">
            <a:avLst/>
          </a:prstGeom>
          <a:noFill/>
          <a:ln w="12700">
            <a:noFill/>
            <a:miter lim="800000"/>
            <a:headEnd/>
            <a:tailEnd/>
          </a:ln>
        </p:spPr>
        <p:txBody>
          <a:bodyPr lIns="63595" tIns="25438" rIns="63595" bIns="25438">
            <a:spAutoFit/>
          </a:bodyPr>
          <a:lstStyle/>
          <a:p>
            <a:pPr defTabSz="915988" eaLnBrk="0" hangingPunct="0">
              <a:lnSpc>
                <a:spcPct val="87000"/>
              </a:lnSpc>
            </a:pPr>
            <a:r>
              <a:rPr lang="en-US" sz="2000" b="1">
                <a:solidFill>
                  <a:schemeClr val="tx2"/>
                </a:solidFill>
              </a:rPr>
              <a:t>Or representing the table with a (binary decision) tree :</a:t>
            </a:r>
          </a:p>
        </p:txBody>
      </p:sp>
      <p:sp>
        <p:nvSpPr>
          <p:cNvPr id="48209" name="Rectangle 5"/>
          <p:cNvSpPr txBox="1">
            <a:spLocks noChangeArrowheads="1"/>
          </p:cNvSpPr>
          <p:nvPr/>
        </p:nvSpPr>
        <p:spPr bwMode="auto">
          <a:xfrm>
            <a:off x="2495550" y="4935538"/>
            <a:ext cx="6257925" cy="1655762"/>
          </a:xfrm>
          <a:prstGeom prst="rect">
            <a:avLst/>
          </a:prstGeom>
          <a:noFill/>
          <a:ln w="9525">
            <a:noFill/>
            <a:miter lim="800000"/>
            <a:headEnd/>
            <a:tailEnd/>
          </a:ln>
        </p:spPr>
        <p:txBody>
          <a:bodyPr lIns="90624" tIns="44517" rIns="90624" bIns="44517"/>
          <a:lstStyle/>
          <a:p>
            <a:pPr marL="639763" lvl="1" indent="-244475" defTabSz="912813" eaLnBrk="0" hangingPunct="0">
              <a:spcBef>
                <a:spcPts val="550"/>
              </a:spcBef>
              <a:buClr>
                <a:schemeClr val="accent1"/>
              </a:buClr>
              <a:buSzPct val="70000"/>
              <a:buFont typeface="Wingdings 2" pitchFamily="18" charset="2"/>
              <a:buChar char=""/>
            </a:pPr>
            <a:r>
              <a:rPr lang="en-US" sz="2000">
                <a:cs typeface="Arial" charset="0"/>
              </a:rPr>
              <a:t>Each node x</a:t>
            </a:r>
            <a:r>
              <a:rPr lang="en-US" sz="2000" baseline="-25000">
                <a:cs typeface="Arial" charset="0"/>
              </a:rPr>
              <a:t>i  </a:t>
            </a:r>
            <a:r>
              <a:rPr lang="en-US" sz="2000">
                <a:cs typeface="Arial" charset="0"/>
              </a:rPr>
              <a:t>represents a decision:</a:t>
            </a:r>
          </a:p>
          <a:p>
            <a:pPr marL="1096963" lvl="2" indent="-244475" defTabSz="912813" eaLnBrk="0" hangingPunct="0">
              <a:spcBef>
                <a:spcPts val="550"/>
              </a:spcBef>
              <a:buClr>
                <a:schemeClr val="accent1"/>
              </a:buClr>
              <a:buSzPct val="70000"/>
              <a:buFont typeface="Wingdings 2" pitchFamily="18" charset="2"/>
              <a:buChar char=""/>
            </a:pPr>
            <a:r>
              <a:rPr lang="en-US" sz="2000" b="1">
                <a:solidFill>
                  <a:srgbClr val="0000FF"/>
                </a:solidFill>
                <a:cs typeface="Arial" charset="0"/>
              </a:rPr>
              <a:t>Blue</a:t>
            </a:r>
            <a:r>
              <a:rPr lang="en-US" sz="2000">
                <a:cs typeface="Arial" charset="0"/>
              </a:rPr>
              <a:t>  out-edge from x</a:t>
            </a:r>
            <a:r>
              <a:rPr lang="en-US" sz="2000" baseline="-25000">
                <a:cs typeface="Arial" charset="0"/>
              </a:rPr>
              <a:t>i</a:t>
            </a:r>
            <a:r>
              <a:rPr lang="en-US" sz="2000">
                <a:cs typeface="Arial" charset="0"/>
              </a:rPr>
              <a:t> </a:t>
            </a:r>
            <a:r>
              <a:rPr lang="en-US" sz="2000">
                <a:cs typeface="Arial" charset="0"/>
                <a:sym typeface="Wingdings" pitchFamily="2" charset="2"/>
              </a:rPr>
              <a:t> assigning 1 to x</a:t>
            </a:r>
            <a:r>
              <a:rPr lang="en-US" sz="2000" baseline="-25000">
                <a:cs typeface="Arial" charset="0"/>
                <a:sym typeface="Wingdings" pitchFamily="2" charset="2"/>
              </a:rPr>
              <a:t>i</a:t>
            </a:r>
            <a:endParaRPr lang="en-US" sz="2000" baseline="-25000">
              <a:cs typeface="Arial" charset="0"/>
            </a:endParaRPr>
          </a:p>
          <a:p>
            <a:pPr marL="1096963" lvl="2" indent="-244475" defTabSz="912813" eaLnBrk="0" hangingPunct="0">
              <a:spcBef>
                <a:spcPts val="550"/>
              </a:spcBef>
              <a:buClr>
                <a:schemeClr val="accent1"/>
              </a:buClr>
              <a:buSzPct val="70000"/>
              <a:buFont typeface="Wingdings 2" pitchFamily="18" charset="2"/>
              <a:buChar char=""/>
            </a:pPr>
            <a:r>
              <a:rPr lang="en-US" sz="2000" b="1">
                <a:solidFill>
                  <a:srgbClr val="FF0000"/>
                </a:solidFill>
                <a:cs typeface="Arial" charset="0"/>
              </a:rPr>
              <a:t>Red</a:t>
            </a:r>
            <a:r>
              <a:rPr lang="en-US" sz="2000">
                <a:solidFill>
                  <a:srgbClr val="00B050"/>
                </a:solidFill>
                <a:cs typeface="Arial" charset="0"/>
              </a:rPr>
              <a:t> </a:t>
            </a:r>
            <a:r>
              <a:rPr lang="en-US" sz="2000">
                <a:cs typeface="Arial" charset="0"/>
              </a:rPr>
              <a:t> out-edge  from x</a:t>
            </a:r>
            <a:r>
              <a:rPr lang="en-US" sz="2000" baseline="-25000">
                <a:cs typeface="Arial" charset="0"/>
              </a:rPr>
              <a:t>i</a:t>
            </a:r>
            <a:r>
              <a:rPr lang="en-US" sz="2000">
                <a:cs typeface="Arial" charset="0"/>
              </a:rPr>
              <a:t> </a:t>
            </a:r>
            <a:r>
              <a:rPr lang="en-US" sz="2000">
                <a:cs typeface="Arial" charset="0"/>
                <a:sym typeface="Wingdings" pitchFamily="2" charset="2"/>
              </a:rPr>
              <a:t> assigning </a:t>
            </a:r>
            <a:r>
              <a:rPr lang="en-US" sz="2000">
                <a:cs typeface="Arial" charset="0"/>
              </a:rPr>
              <a:t>0 to x</a:t>
            </a:r>
            <a:r>
              <a:rPr lang="en-US" sz="2000" baseline="-25000">
                <a:cs typeface="Arial" charset="0"/>
              </a:rPr>
              <a:t>i</a:t>
            </a:r>
          </a:p>
          <a:p>
            <a:pPr marL="639763" lvl="1" indent="-244475" defTabSz="912813" eaLnBrk="0" hangingPunct="0">
              <a:spcBef>
                <a:spcPts val="550"/>
              </a:spcBef>
              <a:buClr>
                <a:schemeClr val="accent1"/>
              </a:buClr>
              <a:buSzPct val="70000"/>
              <a:buFont typeface="Wingdings 2" pitchFamily="18" charset="2"/>
              <a:buChar char=""/>
            </a:pPr>
            <a:r>
              <a:rPr lang="en-US" sz="2000">
                <a:cs typeface="Arial" charset="0"/>
                <a:sym typeface="Wingdings" pitchFamily="2" charset="2"/>
              </a:rPr>
              <a:t>F</a:t>
            </a:r>
            <a:r>
              <a:rPr lang="en-US" sz="2000">
                <a:cs typeface="Arial" charset="0"/>
              </a:rPr>
              <a:t>unction value is determined by leaf value.</a:t>
            </a:r>
          </a:p>
        </p:txBody>
      </p:sp>
      <p:pic>
        <p:nvPicPr>
          <p:cNvPr id="48210" name="Picture 7"/>
          <p:cNvPicPr>
            <a:picLocks noChangeArrowheads="1"/>
          </p:cNvPicPr>
          <p:nvPr/>
        </p:nvPicPr>
        <p:blipFill>
          <a:blip r:embed="rId3" cstate="print"/>
          <a:srcRect/>
          <a:stretch>
            <a:fillRect/>
          </a:stretch>
        </p:blipFill>
        <p:spPr bwMode="auto">
          <a:xfrm>
            <a:off x="609600" y="2601913"/>
            <a:ext cx="1323975" cy="1974850"/>
          </a:xfrm>
          <a:prstGeom prst="rect">
            <a:avLst/>
          </a:prstGeom>
          <a:noFill/>
          <a:ln w="12700">
            <a:noFill/>
            <a:miter lim="800000"/>
            <a:headEnd/>
            <a:tailEnd/>
          </a:ln>
        </p:spPr>
      </p:pic>
      <p:sp>
        <p:nvSpPr>
          <p:cNvPr id="10" name="Text Box 8"/>
          <p:cNvSpPr txBox="1">
            <a:spLocks noChangeArrowheads="1"/>
          </p:cNvSpPr>
          <p:nvPr/>
        </p:nvSpPr>
        <p:spPr bwMode="auto">
          <a:xfrm>
            <a:off x="315913" y="1338263"/>
            <a:ext cx="8305800" cy="4619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sz="2400" b="1" dirty="0">
                <a:cs typeface="Arial" pitchFamily="34" charset="0"/>
              </a:rPr>
              <a:t>           </a:t>
            </a:r>
            <a:r>
              <a:rPr lang="en-US" sz="2400" b="1" dirty="0">
                <a:cs typeface="Arial" pitchFamily="34" charset="0"/>
                <a:sym typeface="Symbol"/>
              </a:rPr>
              <a:t></a:t>
            </a:r>
            <a:r>
              <a:rPr lang="en-US" sz="2400" b="1" dirty="0">
                <a:cs typeface="Arial" pitchFamily="34" charset="0"/>
              </a:rPr>
              <a:t>x</a:t>
            </a:r>
            <a:r>
              <a:rPr lang="en-US" sz="2400" b="1" baseline="-25000" dirty="0">
                <a:cs typeface="Arial" pitchFamily="34" charset="0"/>
              </a:rPr>
              <a:t>1 </a:t>
            </a:r>
            <a:r>
              <a:rPr lang="en-US" sz="2400" b="1" dirty="0">
                <a:cs typeface="Arial" pitchFamily="34" charset="0"/>
              </a:rPr>
              <a:t>x</a:t>
            </a:r>
            <a:r>
              <a:rPr lang="en-US" sz="2400" b="1" baseline="-25000" dirty="0">
                <a:cs typeface="Arial" pitchFamily="34" charset="0"/>
              </a:rPr>
              <a:t>2</a:t>
            </a:r>
            <a:r>
              <a:rPr lang="en-US" sz="2400" b="1" dirty="0">
                <a:cs typeface="Arial" pitchFamily="34" charset="0"/>
              </a:rPr>
              <a:t> x</a:t>
            </a:r>
            <a:r>
              <a:rPr lang="en-US" sz="2400" b="1" baseline="-25000" dirty="0">
                <a:cs typeface="Arial" pitchFamily="34" charset="0"/>
              </a:rPr>
              <a:t>3</a:t>
            </a:r>
            <a:r>
              <a:rPr lang="en-US" sz="2400" b="1" dirty="0">
                <a:cs typeface="Arial" pitchFamily="34" charset="0"/>
              </a:rPr>
              <a:t>    \/    x</a:t>
            </a:r>
            <a:r>
              <a:rPr lang="en-US" sz="2400" b="1" baseline="-25000" dirty="0">
                <a:cs typeface="Arial" pitchFamily="34" charset="0"/>
              </a:rPr>
              <a:t>1</a:t>
            </a:r>
            <a:r>
              <a:rPr lang="en-US" sz="2400" b="1" dirty="0">
                <a:cs typeface="Arial" pitchFamily="34" charset="0"/>
              </a:rPr>
              <a:t> </a:t>
            </a:r>
            <a:r>
              <a:rPr lang="en-US" sz="2400" b="1" dirty="0">
                <a:cs typeface="Arial" pitchFamily="34" charset="0"/>
                <a:sym typeface="Symbol"/>
              </a:rPr>
              <a:t> </a:t>
            </a:r>
            <a:r>
              <a:rPr lang="en-US" sz="2400" b="1" dirty="0">
                <a:cs typeface="Arial" pitchFamily="34" charset="0"/>
              </a:rPr>
              <a:t>x</a:t>
            </a:r>
            <a:r>
              <a:rPr lang="en-US" sz="2400" b="1" baseline="-25000" dirty="0">
                <a:cs typeface="Arial" pitchFamily="34" charset="0"/>
              </a:rPr>
              <a:t>2</a:t>
            </a:r>
            <a:r>
              <a:rPr lang="en-US" sz="2400" b="1" dirty="0">
                <a:cs typeface="Arial" pitchFamily="34" charset="0"/>
              </a:rPr>
              <a:t> x</a:t>
            </a:r>
            <a:r>
              <a:rPr lang="en-US" sz="2400" b="1" baseline="-25000" dirty="0">
                <a:cs typeface="Arial" pitchFamily="34" charset="0"/>
              </a:rPr>
              <a:t>3</a:t>
            </a:r>
            <a:r>
              <a:rPr lang="en-US" sz="2400" b="1" dirty="0">
                <a:cs typeface="Arial" pitchFamily="34" charset="0"/>
              </a:rPr>
              <a:t>    \/     x</a:t>
            </a:r>
            <a:r>
              <a:rPr lang="en-US" sz="2400" b="1" baseline="-25000" dirty="0">
                <a:cs typeface="Arial" pitchFamily="34" charset="0"/>
              </a:rPr>
              <a:t>1</a:t>
            </a:r>
            <a:r>
              <a:rPr lang="en-US" sz="2400" b="1" dirty="0">
                <a:cs typeface="Arial" pitchFamily="34" charset="0"/>
              </a:rPr>
              <a:t> x</a:t>
            </a:r>
            <a:r>
              <a:rPr lang="en-US" sz="2400" b="1" baseline="-25000" dirty="0">
                <a:cs typeface="Arial" pitchFamily="34" charset="0"/>
              </a:rPr>
              <a:t>2</a:t>
            </a:r>
            <a:r>
              <a:rPr lang="en-US" sz="2400" b="1" dirty="0">
                <a:cs typeface="Arial" pitchFamily="34" charset="0"/>
              </a:rPr>
              <a:t> x</a:t>
            </a:r>
            <a:r>
              <a:rPr lang="en-US" sz="2400" b="1" baseline="-25000" dirty="0">
                <a:cs typeface="Arial" pitchFamily="34" charset="0"/>
              </a:rPr>
              <a:t>3</a:t>
            </a:r>
          </a:p>
        </p:txBody>
      </p:sp>
      <p:sp>
        <p:nvSpPr>
          <p:cNvPr id="92" name="Tijdelijke aanduiding voor dianummer 91"/>
          <p:cNvSpPr>
            <a:spLocks noGrp="1"/>
          </p:cNvSpPr>
          <p:nvPr>
            <p:ph type="sldNum" sz="quarter" idx="12"/>
          </p:nvPr>
        </p:nvSpPr>
        <p:spPr/>
        <p:txBody>
          <a:bodyPr/>
          <a:lstStyle/>
          <a:p>
            <a:pPr>
              <a:defRPr/>
            </a:pPr>
            <a:fld id="{9075981D-59B9-403F-972F-8BE467906EC4}" type="slidenum">
              <a:rPr lang="en-US"/>
              <a:pPr>
                <a:defRPr/>
              </a:pPr>
              <a:t>41</a:t>
            </a:fld>
            <a:endParaRPr lang="en-US"/>
          </a:p>
        </p:txBody>
      </p:sp>
      <p:sp>
        <p:nvSpPr>
          <p:cNvPr id="48215" name="Tekstvak 90"/>
          <p:cNvSpPr txBox="1">
            <a:spLocks noChangeArrowheads="1"/>
          </p:cNvSpPr>
          <p:nvPr/>
        </p:nvSpPr>
        <p:spPr bwMode="auto">
          <a:xfrm>
            <a:off x="231775" y="4679950"/>
            <a:ext cx="2341563" cy="461963"/>
          </a:xfrm>
          <a:prstGeom prst="rect">
            <a:avLst/>
          </a:prstGeom>
          <a:noFill/>
          <a:ln w="9525">
            <a:noFill/>
            <a:miter lim="800000"/>
            <a:headEnd/>
            <a:tailEnd/>
          </a:ln>
        </p:spPr>
        <p:txBody>
          <a:bodyPr>
            <a:spAutoFit/>
          </a:bodyPr>
          <a:lstStyle/>
          <a:p>
            <a:r>
              <a:rPr lang="en-US" sz="1200" i="1"/>
              <a:t>TT is canonical if we fix the order of the columns.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271463" y="274638"/>
            <a:ext cx="8415337" cy="738187"/>
          </a:xfrm>
        </p:spPr>
        <p:txBody>
          <a:bodyPr/>
          <a:lstStyle/>
          <a:p>
            <a:pPr eaLnBrk="1" hangingPunct="1"/>
            <a:r>
              <a:rPr lang="en-US">
                <a:cs typeface="Arial" charset="0"/>
              </a:rPr>
              <a:t>But we can compact the tree…</a:t>
            </a:r>
          </a:p>
        </p:txBody>
      </p:sp>
      <p:sp>
        <p:nvSpPr>
          <p:cNvPr id="49155" name="Rectangle 3"/>
          <p:cNvSpPr>
            <a:spLocks noChangeArrowheads="1"/>
          </p:cNvSpPr>
          <p:nvPr/>
        </p:nvSpPr>
        <p:spPr bwMode="auto">
          <a:xfrm>
            <a:off x="287338" y="1343025"/>
            <a:ext cx="5080000" cy="330200"/>
          </a:xfrm>
          <a:prstGeom prst="rect">
            <a:avLst/>
          </a:prstGeom>
          <a:noFill/>
          <a:ln w="12700">
            <a:noFill/>
            <a:miter lim="800000"/>
            <a:headEnd/>
            <a:tailEnd/>
          </a:ln>
        </p:spPr>
        <p:txBody>
          <a:bodyPr lIns="90624" tIns="44517" rIns="90624" bIns="44517"/>
          <a:lstStyle/>
          <a:p>
            <a:pPr marL="223838" indent="-223838" defTabSz="896938" eaLnBrk="0" hangingPunct="0">
              <a:lnSpc>
                <a:spcPct val="90000"/>
              </a:lnSpc>
              <a:spcBef>
                <a:spcPct val="30000"/>
              </a:spcBef>
            </a:pPr>
            <a:r>
              <a:rPr lang="en-US" sz="2000" b="1">
                <a:solidFill>
                  <a:srgbClr val="081D58"/>
                </a:solidFill>
              </a:rPr>
              <a:t>E.g. by merging the duplicate leaves:</a:t>
            </a:r>
          </a:p>
        </p:txBody>
      </p:sp>
      <p:sp>
        <p:nvSpPr>
          <p:cNvPr id="49156" name="TextBox 34"/>
          <p:cNvSpPr txBox="1">
            <a:spLocks noChangeArrowheads="1"/>
          </p:cNvSpPr>
          <p:nvPr/>
        </p:nvSpPr>
        <p:spPr bwMode="auto">
          <a:xfrm>
            <a:off x="5181600" y="4975225"/>
            <a:ext cx="3690938" cy="584200"/>
          </a:xfrm>
          <a:prstGeom prst="rect">
            <a:avLst/>
          </a:prstGeom>
          <a:noFill/>
          <a:ln w="9525">
            <a:noFill/>
            <a:miter lim="800000"/>
            <a:headEnd/>
            <a:tailEnd/>
          </a:ln>
        </p:spPr>
        <p:txBody>
          <a:bodyPr>
            <a:spAutoFit/>
          </a:bodyPr>
          <a:lstStyle/>
          <a:p>
            <a:pPr algn="r"/>
            <a:r>
              <a:rPr lang="en-US" sz="1600" i="1">
                <a:latin typeface="Times New Roman" pitchFamily="18" charset="0"/>
                <a:cs typeface="Times New Roman" pitchFamily="18" charset="0"/>
              </a:rPr>
              <a:t>We can compact this further by merging duplicate subgraphs …</a:t>
            </a:r>
          </a:p>
        </p:txBody>
      </p:sp>
      <p:grpSp>
        <p:nvGrpSpPr>
          <p:cNvPr id="49157" name="Group 214"/>
          <p:cNvGrpSpPr>
            <a:grpSpLocks/>
          </p:cNvGrpSpPr>
          <p:nvPr/>
        </p:nvGrpSpPr>
        <p:grpSpPr bwMode="auto">
          <a:xfrm>
            <a:off x="735013" y="2312988"/>
            <a:ext cx="4381500" cy="2079625"/>
            <a:chOff x="735013" y="2312988"/>
            <a:chExt cx="4381500" cy="2079625"/>
          </a:xfrm>
        </p:grpSpPr>
        <p:cxnSp>
          <p:nvCxnSpPr>
            <p:cNvPr id="202" name="Straight Connector 201"/>
            <p:cNvCxnSpPr/>
            <p:nvPr/>
          </p:nvCxnSpPr>
          <p:spPr>
            <a:xfrm flipV="1">
              <a:off x="2236788" y="2590800"/>
              <a:ext cx="534987" cy="37782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05" name="Straight Connector 204"/>
            <p:cNvCxnSpPr/>
            <p:nvPr/>
          </p:nvCxnSpPr>
          <p:spPr>
            <a:xfrm flipV="1">
              <a:off x="1436688" y="3171825"/>
              <a:ext cx="534987" cy="37782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06" name="Straight Connector 205"/>
            <p:cNvCxnSpPr/>
            <p:nvPr/>
          </p:nvCxnSpPr>
          <p:spPr>
            <a:xfrm rot="5400000" flipH="1" flipV="1">
              <a:off x="942975" y="3743325"/>
              <a:ext cx="390525" cy="27622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10" name="Straight Connector 209"/>
            <p:cNvCxnSpPr/>
            <p:nvPr/>
          </p:nvCxnSpPr>
          <p:spPr>
            <a:xfrm rot="5400000" flipH="1" flipV="1">
              <a:off x="2085975" y="3771900"/>
              <a:ext cx="390525" cy="27622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11" name="Straight Connector 210"/>
            <p:cNvCxnSpPr/>
            <p:nvPr/>
          </p:nvCxnSpPr>
          <p:spPr>
            <a:xfrm rot="5400000" flipH="1" flipV="1">
              <a:off x="3114675" y="3743325"/>
              <a:ext cx="390525" cy="27622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12" name="Straight Connector 211"/>
            <p:cNvCxnSpPr/>
            <p:nvPr/>
          </p:nvCxnSpPr>
          <p:spPr>
            <a:xfrm rot="5400000" flipH="1" flipV="1">
              <a:off x="4229100" y="3733800"/>
              <a:ext cx="390525" cy="27622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13" name="Straight Connector 212"/>
            <p:cNvCxnSpPr/>
            <p:nvPr/>
          </p:nvCxnSpPr>
          <p:spPr>
            <a:xfrm rot="5400000" flipH="1" flipV="1">
              <a:off x="3377406" y="3164682"/>
              <a:ext cx="434975" cy="334962"/>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55309" name="Line 13"/>
            <p:cNvSpPr>
              <a:spLocks noChangeShapeType="1"/>
            </p:cNvSpPr>
            <p:nvPr/>
          </p:nvSpPr>
          <p:spPr bwMode="auto">
            <a:xfrm>
              <a:off x="1314450" y="3632200"/>
              <a:ext cx="198438" cy="595313"/>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9229" name="Line 14"/>
            <p:cNvSpPr>
              <a:spLocks noChangeShapeType="1"/>
            </p:cNvSpPr>
            <p:nvPr/>
          </p:nvSpPr>
          <p:spPr bwMode="auto">
            <a:xfrm>
              <a:off x="1319213" y="3632201"/>
              <a:ext cx="1588" cy="38100"/>
            </a:xfrm>
            <a:prstGeom prst="line">
              <a:avLst/>
            </a:prstGeom>
            <a:noFill/>
            <a:ln w="16">
              <a:solidFill>
                <a:srgbClr val="00CC00"/>
              </a:solidFill>
              <a:round/>
              <a:headEnd/>
              <a:tailEnd/>
            </a:ln>
          </p:spPr>
          <p:txBody>
            <a:bodyPr/>
            <a:lstStyle/>
            <a:p>
              <a:endParaRPr lang="en-US"/>
            </a:p>
          </p:txBody>
        </p:sp>
        <p:sp>
          <p:nvSpPr>
            <p:cNvPr id="49230" name="Line 15"/>
            <p:cNvSpPr>
              <a:spLocks noChangeShapeType="1"/>
            </p:cNvSpPr>
            <p:nvPr/>
          </p:nvSpPr>
          <p:spPr bwMode="auto">
            <a:xfrm flipH="1">
              <a:off x="1222376" y="3683001"/>
              <a:ext cx="80963" cy="114300"/>
            </a:xfrm>
            <a:prstGeom prst="line">
              <a:avLst/>
            </a:prstGeom>
            <a:noFill/>
            <a:ln w="16">
              <a:solidFill>
                <a:srgbClr val="00CC00"/>
              </a:solidFill>
              <a:round/>
              <a:headEnd/>
              <a:tailEnd/>
            </a:ln>
          </p:spPr>
          <p:txBody>
            <a:bodyPr/>
            <a:lstStyle/>
            <a:p>
              <a:endParaRPr lang="en-US"/>
            </a:p>
          </p:txBody>
        </p:sp>
        <p:sp>
          <p:nvSpPr>
            <p:cNvPr id="49231" name="Line 18"/>
            <p:cNvSpPr>
              <a:spLocks noChangeShapeType="1"/>
            </p:cNvSpPr>
            <p:nvPr/>
          </p:nvSpPr>
          <p:spPr bwMode="auto">
            <a:xfrm flipH="1">
              <a:off x="968376" y="4062413"/>
              <a:ext cx="80963" cy="114300"/>
            </a:xfrm>
            <a:prstGeom prst="line">
              <a:avLst/>
            </a:prstGeom>
            <a:noFill/>
            <a:ln w="16">
              <a:solidFill>
                <a:srgbClr val="00CC00"/>
              </a:solidFill>
              <a:round/>
              <a:headEnd/>
              <a:tailEnd/>
            </a:ln>
          </p:spPr>
          <p:txBody>
            <a:bodyPr/>
            <a:lstStyle/>
            <a:p>
              <a:endParaRPr lang="en-US"/>
            </a:p>
          </p:txBody>
        </p:sp>
        <p:sp>
          <p:nvSpPr>
            <p:cNvPr id="49232" name="Line 19"/>
            <p:cNvSpPr>
              <a:spLocks noChangeShapeType="1"/>
            </p:cNvSpPr>
            <p:nvPr/>
          </p:nvSpPr>
          <p:spPr bwMode="auto">
            <a:xfrm flipH="1">
              <a:off x="925513" y="4189413"/>
              <a:ext cx="38100" cy="38100"/>
            </a:xfrm>
            <a:prstGeom prst="line">
              <a:avLst/>
            </a:prstGeom>
            <a:noFill/>
            <a:ln w="16">
              <a:solidFill>
                <a:srgbClr val="00CC00"/>
              </a:solidFill>
              <a:round/>
              <a:headEnd/>
              <a:tailEnd/>
            </a:ln>
          </p:spPr>
          <p:txBody>
            <a:bodyPr/>
            <a:lstStyle/>
            <a:p>
              <a:endParaRPr lang="en-US"/>
            </a:p>
          </p:txBody>
        </p:sp>
        <p:sp>
          <p:nvSpPr>
            <p:cNvPr id="55316" name="Line 20"/>
            <p:cNvSpPr>
              <a:spLocks noChangeShapeType="1"/>
            </p:cNvSpPr>
            <p:nvPr/>
          </p:nvSpPr>
          <p:spPr bwMode="auto">
            <a:xfrm>
              <a:off x="2457450" y="3632200"/>
              <a:ext cx="198438" cy="595313"/>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9234" name="Line 21"/>
            <p:cNvSpPr>
              <a:spLocks noChangeShapeType="1"/>
            </p:cNvSpPr>
            <p:nvPr/>
          </p:nvSpPr>
          <p:spPr bwMode="auto">
            <a:xfrm>
              <a:off x="2462213" y="3632201"/>
              <a:ext cx="1588" cy="38100"/>
            </a:xfrm>
            <a:prstGeom prst="line">
              <a:avLst/>
            </a:prstGeom>
            <a:noFill/>
            <a:ln w="16">
              <a:solidFill>
                <a:srgbClr val="00CC00"/>
              </a:solidFill>
              <a:round/>
              <a:headEnd/>
              <a:tailEnd/>
            </a:ln>
          </p:spPr>
          <p:txBody>
            <a:bodyPr/>
            <a:lstStyle/>
            <a:p>
              <a:endParaRPr lang="en-US"/>
            </a:p>
          </p:txBody>
        </p:sp>
        <p:sp>
          <p:nvSpPr>
            <p:cNvPr id="49235" name="Line 22"/>
            <p:cNvSpPr>
              <a:spLocks noChangeShapeType="1"/>
            </p:cNvSpPr>
            <p:nvPr/>
          </p:nvSpPr>
          <p:spPr bwMode="auto">
            <a:xfrm flipH="1">
              <a:off x="2365376" y="3683001"/>
              <a:ext cx="80963" cy="114300"/>
            </a:xfrm>
            <a:prstGeom prst="line">
              <a:avLst/>
            </a:prstGeom>
            <a:noFill/>
            <a:ln w="16">
              <a:solidFill>
                <a:srgbClr val="00CC00"/>
              </a:solidFill>
              <a:round/>
              <a:headEnd/>
              <a:tailEnd/>
            </a:ln>
          </p:spPr>
          <p:txBody>
            <a:bodyPr/>
            <a:lstStyle/>
            <a:p>
              <a:endParaRPr lang="en-US"/>
            </a:p>
          </p:txBody>
        </p:sp>
        <p:sp>
          <p:nvSpPr>
            <p:cNvPr id="49236" name="Line 25"/>
            <p:cNvSpPr>
              <a:spLocks noChangeShapeType="1"/>
            </p:cNvSpPr>
            <p:nvPr/>
          </p:nvSpPr>
          <p:spPr bwMode="auto">
            <a:xfrm flipH="1">
              <a:off x="2111376" y="4062413"/>
              <a:ext cx="80963" cy="114300"/>
            </a:xfrm>
            <a:prstGeom prst="line">
              <a:avLst/>
            </a:prstGeom>
            <a:noFill/>
            <a:ln w="16">
              <a:solidFill>
                <a:srgbClr val="00CC00"/>
              </a:solidFill>
              <a:round/>
              <a:headEnd/>
              <a:tailEnd/>
            </a:ln>
          </p:spPr>
          <p:txBody>
            <a:bodyPr/>
            <a:lstStyle/>
            <a:p>
              <a:endParaRPr lang="en-US"/>
            </a:p>
          </p:txBody>
        </p:sp>
        <p:sp>
          <p:nvSpPr>
            <p:cNvPr id="49237" name="Line 26"/>
            <p:cNvSpPr>
              <a:spLocks noChangeShapeType="1"/>
            </p:cNvSpPr>
            <p:nvPr/>
          </p:nvSpPr>
          <p:spPr bwMode="auto">
            <a:xfrm flipH="1">
              <a:off x="2068513" y="4189413"/>
              <a:ext cx="38100" cy="38100"/>
            </a:xfrm>
            <a:prstGeom prst="line">
              <a:avLst/>
            </a:prstGeom>
            <a:noFill/>
            <a:ln w="16">
              <a:solidFill>
                <a:srgbClr val="00CC00"/>
              </a:solidFill>
              <a:round/>
              <a:headEnd/>
              <a:tailEnd/>
            </a:ln>
          </p:spPr>
          <p:txBody>
            <a:bodyPr/>
            <a:lstStyle/>
            <a:p>
              <a:endParaRPr lang="en-US"/>
            </a:p>
          </p:txBody>
        </p:sp>
        <p:sp>
          <p:nvSpPr>
            <p:cNvPr id="2" name="Line 27"/>
            <p:cNvSpPr>
              <a:spLocks noChangeShapeType="1"/>
            </p:cNvSpPr>
            <p:nvPr/>
          </p:nvSpPr>
          <p:spPr bwMode="auto">
            <a:xfrm>
              <a:off x="2071688" y="3073400"/>
              <a:ext cx="398462" cy="584200"/>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9239" name="Line 28"/>
            <p:cNvSpPr>
              <a:spLocks noChangeShapeType="1"/>
            </p:cNvSpPr>
            <p:nvPr/>
          </p:nvSpPr>
          <p:spPr bwMode="auto">
            <a:xfrm flipH="1">
              <a:off x="2017713" y="3076576"/>
              <a:ext cx="76200" cy="57150"/>
            </a:xfrm>
            <a:prstGeom prst="line">
              <a:avLst/>
            </a:prstGeom>
            <a:noFill/>
            <a:ln w="16">
              <a:solidFill>
                <a:srgbClr val="00CC00"/>
              </a:solidFill>
              <a:round/>
              <a:headEnd/>
              <a:tailEnd/>
            </a:ln>
          </p:spPr>
          <p:txBody>
            <a:bodyPr/>
            <a:lstStyle/>
            <a:p>
              <a:endParaRPr lang="en-US"/>
            </a:p>
          </p:txBody>
        </p:sp>
        <p:sp>
          <p:nvSpPr>
            <p:cNvPr id="49240" name="Line 34"/>
            <p:cNvSpPr>
              <a:spLocks noChangeShapeType="1"/>
            </p:cNvSpPr>
            <p:nvPr/>
          </p:nvSpPr>
          <p:spPr bwMode="auto">
            <a:xfrm flipH="1">
              <a:off x="1306513" y="3598863"/>
              <a:ext cx="88900" cy="52388"/>
            </a:xfrm>
            <a:prstGeom prst="line">
              <a:avLst/>
            </a:prstGeom>
            <a:noFill/>
            <a:ln w="16">
              <a:solidFill>
                <a:srgbClr val="00CC00"/>
              </a:solidFill>
              <a:round/>
              <a:headEnd/>
              <a:tailEnd/>
            </a:ln>
          </p:spPr>
          <p:txBody>
            <a:bodyPr/>
            <a:lstStyle/>
            <a:p>
              <a:endParaRPr lang="en-US"/>
            </a:p>
          </p:txBody>
        </p:sp>
        <p:sp>
          <p:nvSpPr>
            <p:cNvPr id="3" name="Line 35"/>
            <p:cNvSpPr>
              <a:spLocks noChangeShapeType="1"/>
            </p:cNvSpPr>
            <p:nvPr/>
          </p:nvSpPr>
          <p:spPr bwMode="auto">
            <a:xfrm>
              <a:off x="3406775" y="3632200"/>
              <a:ext cx="396875" cy="595313"/>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9242" name="Line 36"/>
            <p:cNvSpPr>
              <a:spLocks noChangeShapeType="1"/>
            </p:cNvSpPr>
            <p:nvPr/>
          </p:nvSpPr>
          <p:spPr bwMode="auto">
            <a:xfrm flipH="1">
              <a:off x="3382963" y="3632201"/>
              <a:ext cx="38100" cy="76200"/>
            </a:xfrm>
            <a:prstGeom prst="line">
              <a:avLst/>
            </a:prstGeom>
            <a:noFill/>
            <a:ln w="16">
              <a:solidFill>
                <a:srgbClr val="00CC00"/>
              </a:solidFill>
              <a:round/>
              <a:headEnd/>
              <a:tailEnd/>
            </a:ln>
          </p:spPr>
          <p:txBody>
            <a:bodyPr/>
            <a:lstStyle/>
            <a:p>
              <a:endParaRPr lang="en-US"/>
            </a:p>
          </p:txBody>
        </p:sp>
        <p:sp>
          <p:nvSpPr>
            <p:cNvPr id="49243" name="Line 37"/>
            <p:cNvSpPr>
              <a:spLocks noChangeShapeType="1"/>
            </p:cNvSpPr>
            <p:nvPr/>
          </p:nvSpPr>
          <p:spPr bwMode="auto">
            <a:xfrm flipH="1">
              <a:off x="3348038" y="3721101"/>
              <a:ext cx="31750" cy="127000"/>
            </a:xfrm>
            <a:prstGeom prst="line">
              <a:avLst/>
            </a:prstGeom>
            <a:noFill/>
            <a:ln w="16">
              <a:solidFill>
                <a:srgbClr val="00CC00"/>
              </a:solidFill>
              <a:round/>
              <a:headEnd/>
              <a:tailEnd/>
            </a:ln>
          </p:spPr>
          <p:txBody>
            <a:bodyPr/>
            <a:lstStyle/>
            <a:p>
              <a:endParaRPr lang="en-US"/>
            </a:p>
          </p:txBody>
        </p:sp>
        <p:sp>
          <p:nvSpPr>
            <p:cNvPr id="49244" name="Line 39"/>
            <p:cNvSpPr>
              <a:spLocks noChangeShapeType="1"/>
            </p:cNvSpPr>
            <p:nvPr/>
          </p:nvSpPr>
          <p:spPr bwMode="auto">
            <a:xfrm flipH="1">
              <a:off x="3246438" y="4011613"/>
              <a:ext cx="31750" cy="127000"/>
            </a:xfrm>
            <a:prstGeom prst="line">
              <a:avLst/>
            </a:prstGeom>
            <a:noFill/>
            <a:ln w="16">
              <a:solidFill>
                <a:srgbClr val="00CC00"/>
              </a:solidFill>
              <a:round/>
              <a:headEnd/>
              <a:tailEnd/>
            </a:ln>
          </p:spPr>
          <p:txBody>
            <a:bodyPr/>
            <a:lstStyle/>
            <a:p>
              <a:endParaRPr lang="en-US"/>
            </a:p>
          </p:txBody>
        </p:sp>
        <p:sp>
          <p:nvSpPr>
            <p:cNvPr id="49245" name="Line 40"/>
            <p:cNvSpPr>
              <a:spLocks noChangeShapeType="1"/>
            </p:cNvSpPr>
            <p:nvPr/>
          </p:nvSpPr>
          <p:spPr bwMode="auto">
            <a:xfrm flipH="1">
              <a:off x="3221038" y="4151313"/>
              <a:ext cx="19050" cy="76200"/>
            </a:xfrm>
            <a:prstGeom prst="line">
              <a:avLst/>
            </a:prstGeom>
            <a:noFill/>
            <a:ln w="16">
              <a:solidFill>
                <a:srgbClr val="00CC00"/>
              </a:solidFill>
              <a:round/>
              <a:headEnd/>
              <a:tailEnd/>
            </a:ln>
          </p:spPr>
          <p:txBody>
            <a:bodyPr/>
            <a:lstStyle/>
            <a:p>
              <a:endParaRPr lang="en-US"/>
            </a:p>
          </p:txBody>
        </p:sp>
        <p:sp>
          <p:nvSpPr>
            <p:cNvPr id="55337" name="Line 41"/>
            <p:cNvSpPr>
              <a:spLocks noChangeShapeType="1"/>
            </p:cNvSpPr>
            <p:nvPr/>
          </p:nvSpPr>
          <p:spPr bwMode="auto">
            <a:xfrm>
              <a:off x="4549775" y="3632200"/>
              <a:ext cx="396875" cy="595313"/>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9247" name="Line 42"/>
            <p:cNvSpPr>
              <a:spLocks noChangeShapeType="1"/>
            </p:cNvSpPr>
            <p:nvPr/>
          </p:nvSpPr>
          <p:spPr bwMode="auto">
            <a:xfrm flipH="1">
              <a:off x="4525963" y="3632201"/>
              <a:ext cx="38100" cy="76200"/>
            </a:xfrm>
            <a:prstGeom prst="line">
              <a:avLst/>
            </a:prstGeom>
            <a:noFill/>
            <a:ln w="16">
              <a:solidFill>
                <a:srgbClr val="00CC00"/>
              </a:solidFill>
              <a:round/>
              <a:headEnd/>
              <a:tailEnd/>
            </a:ln>
          </p:spPr>
          <p:txBody>
            <a:bodyPr/>
            <a:lstStyle/>
            <a:p>
              <a:endParaRPr lang="en-US"/>
            </a:p>
          </p:txBody>
        </p:sp>
        <p:sp>
          <p:nvSpPr>
            <p:cNvPr id="49248" name="Line 45"/>
            <p:cNvSpPr>
              <a:spLocks noChangeShapeType="1"/>
            </p:cNvSpPr>
            <p:nvPr/>
          </p:nvSpPr>
          <p:spPr bwMode="auto">
            <a:xfrm flipH="1">
              <a:off x="4389438" y="4011613"/>
              <a:ext cx="31750" cy="127000"/>
            </a:xfrm>
            <a:prstGeom prst="line">
              <a:avLst/>
            </a:prstGeom>
            <a:noFill/>
            <a:ln w="16">
              <a:solidFill>
                <a:srgbClr val="00CC00"/>
              </a:solidFill>
              <a:round/>
              <a:headEnd/>
              <a:tailEnd/>
            </a:ln>
          </p:spPr>
          <p:txBody>
            <a:bodyPr/>
            <a:lstStyle/>
            <a:p>
              <a:endParaRPr lang="en-US"/>
            </a:p>
          </p:txBody>
        </p:sp>
        <p:sp>
          <p:nvSpPr>
            <p:cNvPr id="49249" name="Line 46"/>
            <p:cNvSpPr>
              <a:spLocks noChangeShapeType="1"/>
            </p:cNvSpPr>
            <p:nvPr/>
          </p:nvSpPr>
          <p:spPr bwMode="auto">
            <a:xfrm flipH="1">
              <a:off x="4364038" y="4151313"/>
              <a:ext cx="19050" cy="76200"/>
            </a:xfrm>
            <a:prstGeom prst="line">
              <a:avLst/>
            </a:prstGeom>
            <a:noFill/>
            <a:ln w="16">
              <a:solidFill>
                <a:srgbClr val="00CC00"/>
              </a:solidFill>
              <a:round/>
              <a:headEnd/>
              <a:tailEnd/>
            </a:ln>
          </p:spPr>
          <p:txBody>
            <a:bodyPr/>
            <a:lstStyle/>
            <a:p>
              <a:endParaRPr lang="en-US"/>
            </a:p>
          </p:txBody>
        </p:sp>
        <p:sp>
          <p:nvSpPr>
            <p:cNvPr id="4" name="Line 47"/>
            <p:cNvSpPr>
              <a:spLocks noChangeShapeType="1"/>
            </p:cNvSpPr>
            <p:nvPr/>
          </p:nvSpPr>
          <p:spPr bwMode="auto">
            <a:xfrm>
              <a:off x="3783013" y="3076575"/>
              <a:ext cx="787400" cy="576263"/>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9251" name="Line 48"/>
            <p:cNvSpPr>
              <a:spLocks noChangeShapeType="1"/>
            </p:cNvSpPr>
            <p:nvPr/>
          </p:nvSpPr>
          <p:spPr bwMode="auto">
            <a:xfrm flipH="1">
              <a:off x="3770313" y="3073401"/>
              <a:ext cx="38100" cy="38100"/>
            </a:xfrm>
            <a:prstGeom prst="line">
              <a:avLst/>
            </a:prstGeom>
            <a:noFill/>
            <a:ln w="16">
              <a:solidFill>
                <a:srgbClr val="00CC00"/>
              </a:solidFill>
              <a:round/>
              <a:headEnd/>
              <a:tailEnd/>
            </a:ln>
          </p:spPr>
          <p:txBody>
            <a:bodyPr/>
            <a:lstStyle/>
            <a:p>
              <a:endParaRPr lang="en-US"/>
            </a:p>
          </p:txBody>
        </p:sp>
        <p:sp>
          <p:nvSpPr>
            <p:cNvPr id="49252" name="Line 49"/>
            <p:cNvSpPr>
              <a:spLocks noChangeShapeType="1"/>
            </p:cNvSpPr>
            <p:nvPr/>
          </p:nvSpPr>
          <p:spPr bwMode="auto">
            <a:xfrm flipH="1">
              <a:off x="3686176" y="3124201"/>
              <a:ext cx="80963" cy="114300"/>
            </a:xfrm>
            <a:prstGeom prst="line">
              <a:avLst/>
            </a:prstGeom>
            <a:noFill/>
            <a:ln w="16">
              <a:solidFill>
                <a:srgbClr val="00CC00"/>
              </a:solidFill>
              <a:round/>
              <a:headEnd/>
              <a:tailEnd/>
            </a:ln>
          </p:spPr>
          <p:txBody>
            <a:bodyPr/>
            <a:lstStyle/>
            <a:p>
              <a:endParaRPr lang="en-US"/>
            </a:p>
          </p:txBody>
        </p:sp>
        <p:sp>
          <p:nvSpPr>
            <p:cNvPr id="49253" name="Line 52"/>
            <p:cNvSpPr>
              <a:spLocks noChangeShapeType="1"/>
            </p:cNvSpPr>
            <p:nvPr/>
          </p:nvSpPr>
          <p:spPr bwMode="auto">
            <a:xfrm flipH="1">
              <a:off x="3432176" y="3492501"/>
              <a:ext cx="80963" cy="114300"/>
            </a:xfrm>
            <a:prstGeom prst="line">
              <a:avLst/>
            </a:prstGeom>
            <a:noFill/>
            <a:ln w="16">
              <a:solidFill>
                <a:srgbClr val="00CC00"/>
              </a:solidFill>
              <a:round/>
              <a:headEnd/>
              <a:tailEnd/>
            </a:ln>
          </p:spPr>
          <p:txBody>
            <a:bodyPr/>
            <a:lstStyle/>
            <a:p>
              <a:endParaRPr lang="en-US"/>
            </a:p>
          </p:txBody>
        </p:sp>
        <p:sp>
          <p:nvSpPr>
            <p:cNvPr id="49254" name="Line 53"/>
            <p:cNvSpPr>
              <a:spLocks noChangeShapeType="1"/>
            </p:cNvSpPr>
            <p:nvPr/>
          </p:nvSpPr>
          <p:spPr bwMode="auto">
            <a:xfrm>
              <a:off x="3414713" y="3619501"/>
              <a:ext cx="1588" cy="38100"/>
            </a:xfrm>
            <a:prstGeom prst="line">
              <a:avLst/>
            </a:prstGeom>
            <a:noFill/>
            <a:ln w="16">
              <a:solidFill>
                <a:srgbClr val="00CC00"/>
              </a:solidFill>
              <a:round/>
              <a:headEnd/>
              <a:tailEnd/>
            </a:ln>
          </p:spPr>
          <p:txBody>
            <a:bodyPr/>
            <a:lstStyle/>
            <a:p>
              <a:endParaRPr lang="en-US"/>
            </a:p>
          </p:txBody>
        </p:sp>
        <p:sp>
          <p:nvSpPr>
            <p:cNvPr id="5" name="Line 54"/>
            <p:cNvSpPr>
              <a:spLocks noChangeShapeType="1"/>
            </p:cNvSpPr>
            <p:nvPr/>
          </p:nvSpPr>
          <p:spPr bwMode="auto">
            <a:xfrm>
              <a:off x="2932113" y="2506663"/>
              <a:ext cx="876300" cy="587375"/>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9256" name="Line 55"/>
            <p:cNvSpPr>
              <a:spLocks noChangeShapeType="1"/>
            </p:cNvSpPr>
            <p:nvPr/>
          </p:nvSpPr>
          <p:spPr bwMode="auto">
            <a:xfrm flipH="1">
              <a:off x="2906713" y="2509838"/>
              <a:ext cx="50800" cy="25400"/>
            </a:xfrm>
            <a:prstGeom prst="line">
              <a:avLst/>
            </a:prstGeom>
            <a:noFill/>
            <a:ln w="16">
              <a:solidFill>
                <a:srgbClr val="00CC00"/>
              </a:solidFill>
              <a:round/>
              <a:headEnd/>
              <a:tailEnd/>
            </a:ln>
          </p:spPr>
          <p:txBody>
            <a:bodyPr/>
            <a:lstStyle/>
            <a:p>
              <a:endParaRPr lang="en-US"/>
            </a:p>
          </p:txBody>
        </p:sp>
        <p:sp>
          <p:nvSpPr>
            <p:cNvPr id="49257" name="Line 56"/>
            <p:cNvSpPr>
              <a:spLocks noChangeShapeType="1"/>
            </p:cNvSpPr>
            <p:nvPr/>
          </p:nvSpPr>
          <p:spPr bwMode="auto">
            <a:xfrm flipH="1">
              <a:off x="2779713" y="2559051"/>
              <a:ext cx="114300" cy="65088"/>
            </a:xfrm>
            <a:prstGeom prst="line">
              <a:avLst/>
            </a:prstGeom>
            <a:noFill/>
            <a:ln w="16">
              <a:solidFill>
                <a:srgbClr val="00CC00"/>
              </a:solidFill>
              <a:round/>
              <a:headEnd/>
              <a:tailEnd/>
            </a:ln>
          </p:spPr>
          <p:txBody>
            <a:bodyPr/>
            <a:lstStyle/>
            <a:p>
              <a:endParaRPr lang="en-US"/>
            </a:p>
          </p:txBody>
        </p:sp>
        <p:sp>
          <p:nvSpPr>
            <p:cNvPr id="49258" name="Line 61"/>
            <p:cNvSpPr>
              <a:spLocks noChangeShapeType="1"/>
            </p:cNvSpPr>
            <p:nvPr/>
          </p:nvSpPr>
          <p:spPr bwMode="auto">
            <a:xfrm flipH="1">
              <a:off x="2144713" y="2976563"/>
              <a:ext cx="114300" cy="65088"/>
            </a:xfrm>
            <a:prstGeom prst="line">
              <a:avLst/>
            </a:prstGeom>
            <a:noFill/>
            <a:ln w="16">
              <a:solidFill>
                <a:srgbClr val="00CC00"/>
              </a:solidFill>
              <a:round/>
              <a:headEnd/>
              <a:tailEnd/>
            </a:ln>
          </p:spPr>
          <p:txBody>
            <a:bodyPr/>
            <a:lstStyle/>
            <a:p>
              <a:endParaRPr lang="en-US"/>
            </a:p>
          </p:txBody>
        </p:sp>
        <p:sp>
          <p:nvSpPr>
            <p:cNvPr id="49259" name="Line 62"/>
            <p:cNvSpPr>
              <a:spLocks noChangeShapeType="1"/>
            </p:cNvSpPr>
            <p:nvPr/>
          </p:nvSpPr>
          <p:spPr bwMode="auto">
            <a:xfrm flipH="1">
              <a:off x="2068513" y="3068638"/>
              <a:ext cx="63500" cy="20638"/>
            </a:xfrm>
            <a:prstGeom prst="line">
              <a:avLst/>
            </a:prstGeom>
            <a:noFill/>
            <a:ln w="16">
              <a:solidFill>
                <a:srgbClr val="00CC00"/>
              </a:solidFill>
              <a:round/>
              <a:headEnd/>
              <a:tailEnd/>
            </a:ln>
          </p:spPr>
          <p:txBody>
            <a:bodyPr/>
            <a:lstStyle/>
            <a:p>
              <a:endParaRPr lang="en-US"/>
            </a:p>
          </p:txBody>
        </p:sp>
        <p:sp>
          <p:nvSpPr>
            <p:cNvPr id="49260" name="Rectangle 63"/>
            <p:cNvSpPr>
              <a:spLocks noChangeArrowheads="1"/>
            </p:cNvSpPr>
            <p:nvPr/>
          </p:nvSpPr>
          <p:spPr bwMode="auto">
            <a:xfrm>
              <a:off x="735013" y="4011613"/>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49261" name="Rectangle 64"/>
            <p:cNvSpPr>
              <a:spLocks noChangeArrowheads="1"/>
            </p:cNvSpPr>
            <p:nvPr/>
          </p:nvSpPr>
          <p:spPr bwMode="auto">
            <a:xfrm>
              <a:off x="862013" y="4049713"/>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0</a:t>
              </a:r>
              <a:endParaRPr lang="en-US"/>
            </a:p>
          </p:txBody>
        </p:sp>
        <p:sp>
          <p:nvSpPr>
            <p:cNvPr id="49262" name="Rectangle 65"/>
            <p:cNvSpPr>
              <a:spLocks noChangeArrowheads="1"/>
            </p:cNvSpPr>
            <p:nvPr/>
          </p:nvSpPr>
          <p:spPr bwMode="auto">
            <a:xfrm>
              <a:off x="1306513" y="4011613"/>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49263" name="Rectangle 66"/>
            <p:cNvSpPr>
              <a:spLocks noChangeArrowheads="1"/>
            </p:cNvSpPr>
            <p:nvPr/>
          </p:nvSpPr>
          <p:spPr bwMode="auto">
            <a:xfrm>
              <a:off x="1433513" y="4049713"/>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0</a:t>
              </a:r>
              <a:endParaRPr lang="en-US"/>
            </a:p>
          </p:txBody>
        </p:sp>
        <p:sp>
          <p:nvSpPr>
            <p:cNvPr id="49264" name="Oval 67"/>
            <p:cNvSpPr>
              <a:spLocks noChangeArrowheads="1"/>
            </p:cNvSpPr>
            <p:nvPr/>
          </p:nvSpPr>
          <p:spPr bwMode="auto">
            <a:xfrm>
              <a:off x="1116013" y="3441701"/>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49265" name="Rectangle 68"/>
            <p:cNvSpPr>
              <a:spLocks noChangeArrowheads="1"/>
            </p:cNvSpPr>
            <p:nvPr/>
          </p:nvSpPr>
          <p:spPr bwMode="auto">
            <a:xfrm>
              <a:off x="1204913" y="3454401"/>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9266" name="Rectangle 69"/>
            <p:cNvSpPr>
              <a:spLocks noChangeArrowheads="1"/>
            </p:cNvSpPr>
            <p:nvPr/>
          </p:nvSpPr>
          <p:spPr bwMode="auto">
            <a:xfrm>
              <a:off x="1319213" y="3556001"/>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3</a:t>
              </a:r>
              <a:endParaRPr lang="en-US"/>
            </a:p>
          </p:txBody>
        </p:sp>
        <p:sp>
          <p:nvSpPr>
            <p:cNvPr id="49267" name="Rectangle 70"/>
            <p:cNvSpPr>
              <a:spLocks noChangeArrowheads="1"/>
            </p:cNvSpPr>
            <p:nvPr/>
          </p:nvSpPr>
          <p:spPr bwMode="auto">
            <a:xfrm>
              <a:off x="1878013" y="4011613"/>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49268" name="Rectangle 71"/>
            <p:cNvSpPr>
              <a:spLocks noChangeArrowheads="1"/>
            </p:cNvSpPr>
            <p:nvPr/>
          </p:nvSpPr>
          <p:spPr bwMode="auto">
            <a:xfrm>
              <a:off x="2005013" y="4049713"/>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0</a:t>
              </a:r>
              <a:endParaRPr lang="en-US"/>
            </a:p>
          </p:txBody>
        </p:sp>
        <p:sp>
          <p:nvSpPr>
            <p:cNvPr id="49269" name="Rectangle 72"/>
            <p:cNvSpPr>
              <a:spLocks noChangeArrowheads="1"/>
            </p:cNvSpPr>
            <p:nvPr/>
          </p:nvSpPr>
          <p:spPr bwMode="auto">
            <a:xfrm>
              <a:off x="2449513" y="4011613"/>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49270" name="Rectangle 73"/>
            <p:cNvSpPr>
              <a:spLocks noChangeArrowheads="1"/>
            </p:cNvSpPr>
            <p:nvPr/>
          </p:nvSpPr>
          <p:spPr bwMode="auto">
            <a:xfrm>
              <a:off x="2576513" y="4049713"/>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1</a:t>
              </a:r>
              <a:endParaRPr lang="en-US"/>
            </a:p>
          </p:txBody>
        </p:sp>
        <p:sp>
          <p:nvSpPr>
            <p:cNvPr id="49271" name="Oval 74"/>
            <p:cNvSpPr>
              <a:spLocks noChangeArrowheads="1"/>
            </p:cNvSpPr>
            <p:nvPr/>
          </p:nvSpPr>
          <p:spPr bwMode="auto">
            <a:xfrm>
              <a:off x="2259013" y="3441701"/>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49272" name="Rectangle 75"/>
            <p:cNvSpPr>
              <a:spLocks noChangeArrowheads="1"/>
            </p:cNvSpPr>
            <p:nvPr/>
          </p:nvSpPr>
          <p:spPr bwMode="auto">
            <a:xfrm>
              <a:off x="2347913" y="3454401"/>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9273" name="Rectangle 76"/>
            <p:cNvSpPr>
              <a:spLocks noChangeArrowheads="1"/>
            </p:cNvSpPr>
            <p:nvPr/>
          </p:nvSpPr>
          <p:spPr bwMode="auto">
            <a:xfrm>
              <a:off x="2462213" y="3556001"/>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3</a:t>
              </a:r>
              <a:endParaRPr lang="en-US"/>
            </a:p>
          </p:txBody>
        </p:sp>
        <p:sp>
          <p:nvSpPr>
            <p:cNvPr id="49274" name="Oval 77"/>
            <p:cNvSpPr>
              <a:spLocks noChangeArrowheads="1"/>
            </p:cNvSpPr>
            <p:nvPr/>
          </p:nvSpPr>
          <p:spPr bwMode="auto">
            <a:xfrm>
              <a:off x="1878013" y="2882901"/>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49275" name="Rectangle 78"/>
            <p:cNvSpPr>
              <a:spLocks noChangeArrowheads="1"/>
            </p:cNvSpPr>
            <p:nvPr/>
          </p:nvSpPr>
          <p:spPr bwMode="auto">
            <a:xfrm>
              <a:off x="1966913" y="2895601"/>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9276" name="Rectangle 79"/>
            <p:cNvSpPr>
              <a:spLocks noChangeArrowheads="1"/>
            </p:cNvSpPr>
            <p:nvPr/>
          </p:nvSpPr>
          <p:spPr bwMode="auto">
            <a:xfrm>
              <a:off x="2081213" y="2997201"/>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2</a:t>
              </a:r>
              <a:endParaRPr lang="en-US"/>
            </a:p>
          </p:txBody>
        </p:sp>
        <p:sp>
          <p:nvSpPr>
            <p:cNvPr id="49277" name="Rectangle 80"/>
            <p:cNvSpPr>
              <a:spLocks noChangeArrowheads="1"/>
            </p:cNvSpPr>
            <p:nvPr/>
          </p:nvSpPr>
          <p:spPr bwMode="auto">
            <a:xfrm>
              <a:off x="3021013" y="4011613"/>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49278" name="Rectangle 81"/>
            <p:cNvSpPr>
              <a:spLocks noChangeArrowheads="1"/>
            </p:cNvSpPr>
            <p:nvPr/>
          </p:nvSpPr>
          <p:spPr bwMode="auto">
            <a:xfrm>
              <a:off x="3148013" y="4049713"/>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0</a:t>
              </a:r>
              <a:endParaRPr lang="en-US"/>
            </a:p>
          </p:txBody>
        </p:sp>
        <p:sp>
          <p:nvSpPr>
            <p:cNvPr id="49279" name="Rectangle 82"/>
            <p:cNvSpPr>
              <a:spLocks noChangeArrowheads="1"/>
            </p:cNvSpPr>
            <p:nvPr/>
          </p:nvSpPr>
          <p:spPr bwMode="auto">
            <a:xfrm>
              <a:off x="3592513" y="4011613"/>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49280" name="Rectangle 83"/>
            <p:cNvSpPr>
              <a:spLocks noChangeArrowheads="1"/>
            </p:cNvSpPr>
            <p:nvPr/>
          </p:nvSpPr>
          <p:spPr bwMode="auto">
            <a:xfrm>
              <a:off x="3719513" y="4049713"/>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1</a:t>
              </a:r>
              <a:endParaRPr lang="en-US"/>
            </a:p>
          </p:txBody>
        </p:sp>
        <p:sp>
          <p:nvSpPr>
            <p:cNvPr id="49281" name="Oval 84"/>
            <p:cNvSpPr>
              <a:spLocks noChangeArrowheads="1"/>
            </p:cNvSpPr>
            <p:nvPr/>
          </p:nvSpPr>
          <p:spPr bwMode="auto">
            <a:xfrm>
              <a:off x="3211513" y="3441701"/>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49282" name="Rectangle 85"/>
            <p:cNvSpPr>
              <a:spLocks noChangeArrowheads="1"/>
            </p:cNvSpPr>
            <p:nvPr/>
          </p:nvSpPr>
          <p:spPr bwMode="auto">
            <a:xfrm>
              <a:off x="3300413" y="3454401"/>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9283" name="Rectangle 86"/>
            <p:cNvSpPr>
              <a:spLocks noChangeArrowheads="1"/>
            </p:cNvSpPr>
            <p:nvPr/>
          </p:nvSpPr>
          <p:spPr bwMode="auto">
            <a:xfrm>
              <a:off x="3414713" y="3556001"/>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3</a:t>
              </a:r>
              <a:endParaRPr lang="en-US"/>
            </a:p>
          </p:txBody>
        </p:sp>
        <p:sp>
          <p:nvSpPr>
            <p:cNvPr id="49284" name="Rectangle 87"/>
            <p:cNvSpPr>
              <a:spLocks noChangeArrowheads="1"/>
            </p:cNvSpPr>
            <p:nvPr/>
          </p:nvSpPr>
          <p:spPr bwMode="auto">
            <a:xfrm>
              <a:off x="4164013" y="4011613"/>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49285" name="Rectangle 88"/>
            <p:cNvSpPr>
              <a:spLocks noChangeArrowheads="1"/>
            </p:cNvSpPr>
            <p:nvPr/>
          </p:nvSpPr>
          <p:spPr bwMode="auto">
            <a:xfrm>
              <a:off x="4291013" y="4049713"/>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0</a:t>
              </a:r>
              <a:endParaRPr lang="en-US"/>
            </a:p>
          </p:txBody>
        </p:sp>
        <p:sp>
          <p:nvSpPr>
            <p:cNvPr id="49286" name="Rectangle 89"/>
            <p:cNvSpPr>
              <a:spLocks noChangeArrowheads="1"/>
            </p:cNvSpPr>
            <p:nvPr/>
          </p:nvSpPr>
          <p:spPr bwMode="auto">
            <a:xfrm>
              <a:off x="4735513" y="4011613"/>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49287" name="Rectangle 90"/>
            <p:cNvSpPr>
              <a:spLocks noChangeArrowheads="1"/>
            </p:cNvSpPr>
            <p:nvPr/>
          </p:nvSpPr>
          <p:spPr bwMode="auto">
            <a:xfrm>
              <a:off x="4862513" y="4049713"/>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1</a:t>
              </a:r>
              <a:endParaRPr lang="en-US"/>
            </a:p>
          </p:txBody>
        </p:sp>
        <p:sp>
          <p:nvSpPr>
            <p:cNvPr id="49288" name="Oval 91"/>
            <p:cNvSpPr>
              <a:spLocks noChangeArrowheads="1"/>
            </p:cNvSpPr>
            <p:nvPr/>
          </p:nvSpPr>
          <p:spPr bwMode="auto">
            <a:xfrm>
              <a:off x="4354513" y="3441701"/>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49289" name="Rectangle 92"/>
            <p:cNvSpPr>
              <a:spLocks noChangeArrowheads="1"/>
            </p:cNvSpPr>
            <p:nvPr/>
          </p:nvSpPr>
          <p:spPr bwMode="auto">
            <a:xfrm>
              <a:off x="4443413" y="3454401"/>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9290" name="Rectangle 93"/>
            <p:cNvSpPr>
              <a:spLocks noChangeArrowheads="1"/>
            </p:cNvSpPr>
            <p:nvPr/>
          </p:nvSpPr>
          <p:spPr bwMode="auto">
            <a:xfrm>
              <a:off x="4557713" y="3556001"/>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3</a:t>
              </a:r>
              <a:endParaRPr lang="en-US"/>
            </a:p>
          </p:txBody>
        </p:sp>
        <p:sp>
          <p:nvSpPr>
            <p:cNvPr id="49291" name="Oval 94"/>
            <p:cNvSpPr>
              <a:spLocks noChangeArrowheads="1"/>
            </p:cNvSpPr>
            <p:nvPr/>
          </p:nvSpPr>
          <p:spPr bwMode="auto">
            <a:xfrm>
              <a:off x="3592513" y="2882901"/>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49292" name="Rectangle 95"/>
            <p:cNvSpPr>
              <a:spLocks noChangeArrowheads="1"/>
            </p:cNvSpPr>
            <p:nvPr/>
          </p:nvSpPr>
          <p:spPr bwMode="auto">
            <a:xfrm>
              <a:off x="3681413" y="2895601"/>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9293" name="Rectangle 96"/>
            <p:cNvSpPr>
              <a:spLocks noChangeArrowheads="1"/>
            </p:cNvSpPr>
            <p:nvPr/>
          </p:nvSpPr>
          <p:spPr bwMode="auto">
            <a:xfrm>
              <a:off x="3795713" y="2997201"/>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2</a:t>
              </a:r>
              <a:endParaRPr lang="en-US"/>
            </a:p>
          </p:txBody>
        </p:sp>
        <p:sp>
          <p:nvSpPr>
            <p:cNvPr id="49294" name="Oval 97"/>
            <p:cNvSpPr>
              <a:spLocks noChangeArrowheads="1"/>
            </p:cNvSpPr>
            <p:nvPr/>
          </p:nvSpPr>
          <p:spPr bwMode="auto">
            <a:xfrm>
              <a:off x="2741613" y="2312988"/>
              <a:ext cx="368300" cy="381000"/>
            </a:xfrm>
            <a:prstGeom prst="ellipse">
              <a:avLst/>
            </a:prstGeom>
            <a:solidFill>
              <a:srgbClr val="66FFFF"/>
            </a:solidFill>
            <a:ln w="16">
              <a:solidFill>
                <a:srgbClr val="000033"/>
              </a:solidFill>
              <a:round/>
              <a:headEnd/>
              <a:tailEnd/>
            </a:ln>
          </p:spPr>
          <p:txBody>
            <a:bodyPr/>
            <a:lstStyle/>
            <a:p>
              <a:endParaRPr lang="nl-NL"/>
            </a:p>
          </p:txBody>
        </p:sp>
        <p:sp>
          <p:nvSpPr>
            <p:cNvPr id="49295" name="Rectangle 98"/>
            <p:cNvSpPr>
              <a:spLocks noChangeArrowheads="1"/>
            </p:cNvSpPr>
            <p:nvPr/>
          </p:nvSpPr>
          <p:spPr bwMode="auto">
            <a:xfrm>
              <a:off x="2830513" y="2325688"/>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9296" name="Rectangle 99"/>
            <p:cNvSpPr>
              <a:spLocks noChangeArrowheads="1"/>
            </p:cNvSpPr>
            <p:nvPr/>
          </p:nvSpPr>
          <p:spPr bwMode="auto">
            <a:xfrm>
              <a:off x="2944813" y="2427288"/>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1</a:t>
              </a:r>
              <a:endParaRPr lang="en-US"/>
            </a:p>
          </p:txBody>
        </p:sp>
      </p:grpSp>
      <p:grpSp>
        <p:nvGrpSpPr>
          <p:cNvPr id="49158" name="Group 231"/>
          <p:cNvGrpSpPr>
            <a:grpSpLocks/>
          </p:cNvGrpSpPr>
          <p:nvPr/>
        </p:nvGrpSpPr>
        <p:grpSpPr bwMode="auto">
          <a:xfrm>
            <a:off x="6535738" y="2205038"/>
            <a:ext cx="2090737" cy="2079625"/>
            <a:chOff x="6535738" y="2205038"/>
            <a:chExt cx="2090737" cy="2079625"/>
          </a:xfrm>
        </p:grpSpPr>
        <p:cxnSp>
          <p:nvCxnSpPr>
            <p:cNvPr id="217" name="Straight Connector 216"/>
            <p:cNvCxnSpPr/>
            <p:nvPr/>
          </p:nvCxnSpPr>
          <p:spPr>
            <a:xfrm rot="5400000">
              <a:off x="7134225" y="2471738"/>
              <a:ext cx="414337" cy="33813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18" name="Straight Connector 217"/>
            <p:cNvCxnSpPr/>
            <p:nvPr/>
          </p:nvCxnSpPr>
          <p:spPr>
            <a:xfrm rot="5400000">
              <a:off x="6719888" y="3038475"/>
              <a:ext cx="414338" cy="338137"/>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19" name="Straight Connector 218"/>
            <p:cNvCxnSpPr/>
            <p:nvPr/>
          </p:nvCxnSpPr>
          <p:spPr>
            <a:xfrm rot="5400000">
              <a:off x="7770019" y="3164682"/>
              <a:ext cx="338137" cy="17145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22" name="Straight Connector 221"/>
            <p:cNvCxnSpPr/>
            <p:nvPr/>
          </p:nvCxnSpPr>
          <p:spPr>
            <a:xfrm rot="10800000" flipV="1">
              <a:off x="7472363" y="3567113"/>
              <a:ext cx="862012" cy="414337"/>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24" name="Straight Connector 223"/>
            <p:cNvCxnSpPr/>
            <p:nvPr/>
          </p:nvCxnSpPr>
          <p:spPr>
            <a:xfrm rot="10800000" flipV="1">
              <a:off x="7386638" y="3586163"/>
              <a:ext cx="423862" cy="357187"/>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27" name="Straight Connector 226"/>
            <p:cNvCxnSpPr/>
            <p:nvPr/>
          </p:nvCxnSpPr>
          <p:spPr>
            <a:xfrm rot="16200000" flipH="1">
              <a:off x="7169944" y="3783807"/>
              <a:ext cx="285750" cy="4762"/>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29" name="Straight Connector 228"/>
            <p:cNvCxnSpPr>
              <a:endCxn id="49208" idx="1"/>
            </p:cNvCxnSpPr>
            <p:nvPr/>
          </p:nvCxnSpPr>
          <p:spPr>
            <a:xfrm rot="16200000" flipH="1">
              <a:off x="6737350" y="3725863"/>
              <a:ext cx="403225" cy="33337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55399" name="Line 103"/>
            <p:cNvSpPr>
              <a:spLocks noChangeShapeType="1"/>
            </p:cNvSpPr>
            <p:nvPr/>
          </p:nvSpPr>
          <p:spPr bwMode="auto">
            <a:xfrm>
              <a:off x="6688138" y="3524250"/>
              <a:ext cx="595312" cy="595313"/>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9169" name="Line 104"/>
            <p:cNvSpPr>
              <a:spLocks noChangeShapeType="1"/>
            </p:cNvSpPr>
            <p:nvPr/>
          </p:nvSpPr>
          <p:spPr bwMode="auto">
            <a:xfrm>
              <a:off x="6764338" y="3525838"/>
              <a:ext cx="88900" cy="71438"/>
            </a:xfrm>
            <a:prstGeom prst="line">
              <a:avLst/>
            </a:prstGeom>
            <a:noFill/>
            <a:ln w="16">
              <a:solidFill>
                <a:srgbClr val="00CC00"/>
              </a:solidFill>
              <a:round/>
              <a:headEnd/>
              <a:tailEnd/>
            </a:ln>
          </p:spPr>
          <p:txBody>
            <a:bodyPr/>
            <a:lstStyle/>
            <a:p>
              <a:endParaRPr lang="en-US"/>
            </a:p>
          </p:txBody>
        </p:sp>
        <p:sp>
          <p:nvSpPr>
            <p:cNvPr id="49170" name="Line 108"/>
            <p:cNvSpPr>
              <a:spLocks noChangeShapeType="1"/>
            </p:cNvSpPr>
            <p:nvPr/>
          </p:nvSpPr>
          <p:spPr bwMode="auto">
            <a:xfrm>
              <a:off x="7181850" y="3929063"/>
              <a:ext cx="101600" cy="101600"/>
            </a:xfrm>
            <a:prstGeom prst="line">
              <a:avLst/>
            </a:prstGeom>
            <a:noFill/>
            <a:ln w="16">
              <a:solidFill>
                <a:srgbClr val="00CC00"/>
              </a:solidFill>
              <a:round/>
              <a:headEnd/>
              <a:tailEnd/>
            </a:ln>
          </p:spPr>
          <p:txBody>
            <a:bodyPr/>
            <a:lstStyle/>
            <a:p>
              <a:endParaRPr lang="en-US"/>
            </a:p>
          </p:txBody>
        </p:sp>
        <p:sp>
          <p:nvSpPr>
            <p:cNvPr id="49171" name="Line 109"/>
            <p:cNvSpPr>
              <a:spLocks noChangeShapeType="1"/>
            </p:cNvSpPr>
            <p:nvPr/>
          </p:nvSpPr>
          <p:spPr bwMode="auto">
            <a:xfrm>
              <a:off x="7283450" y="4043363"/>
              <a:ext cx="76200" cy="76200"/>
            </a:xfrm>
            <a:prstGeom prst="line">
              <a:avLst/>
            </a:prstGeom>
            <a:noFill/>
            <a:ln w="16">
              <a:solidFill>
                <a:srgbClr val="00CC00"/>
              </a:solidFill>
              <a:round/>
              <a:headEnd/>
              <a:tailEnd/>
            </a:ln>
          </p:spPr>
          <p:txBody>
            <a:bodyPr/>
            <a:lstStyle/>
            <a:p>
              <a:endParaRPr lang="en-US"/>
            </a:p>
          </p:txBody>
        </p:sp>
        <p:sp>
          <p:nvSpPr>
            <p:cNvPr id="55406" name="Line 110"/>
            <p:cNvSpPr>
              <a:spLocks noChangeShapeType="1"/>
            </p:cNvSpPr>
            <p:nvPr/>
          </p:nvSpPr>
          <p:spPr bwMode="auto">
            <a:xfrm>
              <a:off x="7296150" y="3525838"/>
              <a:ext cx="785813" cy="588962"/>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9173" name="Line 111"/>
            <p:cNvSpPr>
              <a:spLocks noChangeShapeType="1"/>
            </p:cNvSpPr>
            <p:nvPr/>
          </p:nvSpPr>
          <p:spPr bwMode="auto">
            <a:xfrm>
              <a:off x="7308850" y="3524251"/>
              <a:ext cx="1587" cy="63500"/>
            </a:xfrm>
            <a:prstGeom prst="line">
              <a:avLst/>
            </a:prstGeom>
            <a:noFill/>
            <a:ln w="16">
              <a:solidFill>
                <a:srgbClr val="00CC00"/>
              </a:solidFill>
              <a:round/>
              <a:headEnd/>
              <a:tailEnd/>
            </a:ln>
          </p:spPr>
          <p:txBody>
            <a:bodyPr/>
            <a:lstStyle/>
            <a:p>
              <a:endParaRPr lang="en-US"/>
            </a:p>
          </p:txBody>
        </p:sp>
        <p:sp>
          <p:nvSpPr>
            <p:cNvPr id="49174" name="Line 114"/>
            <p:cNvSpPr>
              <a:spLocks noChangeShapeType="1"/>
            </p:cNvSpPr>
            <p:nvPr/>
          </p:nvSpPr>
          <p:spPr bwMode="auto">
            <a:xfrm>
              <a:off x="7308850" y="3916363"/>
              <a:ext cx="1587" cy="127000"/>
            </a:xfrm>
            <a:prstGeom prst="line">
              <a:avLst/>
            </a:prstGeom>
            <a:noFill/>
            <a:ln w="16">
              <a:solidFill>
                <a:srgbClr val="00CC00"/>
              </a:solidFill>
              <a:round/>
              <a:headEnd/>
              <a:tailEnd/>
            </a:ln>
          </p:spPr>
          <p:txBody>
            <a:bodyPr/>
            <a:lstStyle/>
            <a:p>
              <a:endParaRPr lang="en-US"/>
            </a:p>
          </p:txBody>
        </p:sp>
        <p:sp>
          <p:nvSpPr>
            <p:cNvPr id="49175" name="Line 115"/>
            <p:cNvSpPr>
              <a:spLocks noChangeShapeType="1"/>
            </p:cNvSpPr>
            <p:nvPr/>
          </p:nvSpPr>
          <p:spPr bwMode="auto">
            <a:xfrm>
              <a:off x="7308850" y="4068763"/>
              <a:ext cx="1587" cy="50800"/>
            </a:xfrm>
            <a:prstGeom prst="line">
              <a:avLst/>
            </a:prstGeom>
            <a:noFill/>
            <a:ln w="16">
              <a:solidFill>
                <a:srgbClr val="00CC00"/>
              </a:solidFill>
              <a:round/>
              <a:headEnd/>
              <a:tailEnd/>
            </a:ln>
          </p:spPr>
          <p:txBody>
            <a:bodyPr/>
            <a:lstStyle/>
            <a:p>
              <a:endParaRPr lang="en-US"/>
            </a:p>
          </p:txBody>
        </p:sp>
        <p:sp>
          <p:nvSpPr>
            <p:cNvPr id="55412" name="Line 116"/>
            <p:cNvSpPr>
              <a:spLocks noChangeShapeType="1"/>
            </p:cNvSpPr>
            <p:nvPr/>
          </p:nvSpPr>
          <p:spPr bwMode="auto">
            <a:xfrm>
              <a:off x="7113588" y="2965450"/>
              <a:ext cx="198437" cy="584200"/>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9177" name="Line 117"/>
            <p:cNvSpPr>
              <a:spLocks noChangeShapeType="1"/>
            </p:cNvSpPr>
            <p:nvPr/>
          </p:nvSpPr>
          <p:spPr bwMode="auto">
            <a:xfrm>
              <a:off x="7118350" y="2965451"/>
              <a:ext cx="1587" cy="38100"/>
            </a:xfrm>
            <a:prstGeom prst="line">
              <a:avLst/>
            </a:prstGeom>
            <a:noFill/>
            <a:ln w="16">
              <a:solidFill>
                <a:srgbClr val="00CC00"/>
              </a:solidFill>
              <a:round/>
              <a:headEnd/>
              <a:tailEnd/>
            </a:ln>
          </p:spPr>
          <p:txBody>
            <a:bodyPr/>
            <a:lstStyle/>
            <a:p>
              <a:endParaRPr lang="en-US"/>
            </a:p>
          </p:txBody>
        </p:sp>
        <p:sp>
          <p:nvSpPr>
            <p:cNvPr id="49178" name="Line 118"/>
            <p:cNvSpPr>
              <a:spLocks noChangeShapeType="1"/>
            </p:cNvSpPr>
            <p:nvPr/>
          </p:nvSpPr>
          <p:spPr bwMode="auto">
            <a:xfrm flipH="1">
              <a:off x="7021513" y="3016251"/>
              <a:ext cx="80962" cy="114300"/>
            </a:xfrm>
            <a:prstGeom prst="line">
              <a:avLst/>
            </a:prstGeom>
            <a:noFill/>
            <a:ln w="16">
              <a:solidFill>
                <a:srgbClr val="00CC00"/>
              </a:solidFill>
              <a:round/>
              <a:headEnd/>
              <a:tailEnd/>
            </a:ln>
          </p:spPr>
          <p:txBody>
            <a:bodyPr/>
            <a:lstStyle/>
            <a:p>
              <a:endParaRPr lang="en-US"/>
            </a:p>
          </p:txBody>
        </p:sp>
        <p:sp>
          <p:nvSpPr>
            <p:cNvPr id="49179" name="Line 121"/>
            <p:cNvSpPr>
              <a:spLocks noChangeShapeType="1"/>
            </p:cNvSpPr>
            <p:nvPr/>
          </p:nvSpPr>
          <p:spPr bwMode="auto">
            <a:xfrm flipH="1">
              <a:off x="6767513" y="3384551"/>
              <a:ext cx="80962" cy="114300"/>
            </a:xfrm>
            <a:prstGeom prst="line">
              <a:avLst/>
            </a:prstGeom>
            <a:noFill/>
            <a:ln w="16">
              <a:solidFill>
                <a:srgbClr val="00CC00"/>
              </a:solidFill>
              <a:round/>
              <a:headEnd/>
              <a:tailEnd/>
            </a:ln>
          </p:spPr>
          <p:txBody>
            <a:bodyPr/>
            <a:lstStyle/>
            <a:p>
              <a:endParaRPr lang="en-US"/>
            </a:p>
          </p:txBody>
        </p:sp>
        <p:sp>
          <p:nvSpPr>
            <p:cNvPr id="49180" name="Line 122"/>
            <p:cNvSpPr>
              <a:spLocks noChangeShapeType="1"/>
            </p:cNvSpPr>
            <p:nvPr/>
          </p:nvSpPr>
          <p:spPr bwMode="auto">
            <a:xfrm flipH="1">
              <a:off x="6726238" y="3511551"/>
              <a:ext cx="38100" cy="38100"/>
            </a:xfrm>
            <a:prstGeom prst="line">
              <a:avLst/>
            </a:prstGeom>
            <a:noFill/>
            <a:ln w="16">
              <a:solidFill>
                <a:srgbClr val="00CC00"/>
              </a:solidFill>
              <a:round/>
              <a:headEnd/>
              <a:tailEnd/>
            </a:ln>
          </p:spPr>
          <p:txBody>
            <a:bodyPr/>
            <a:lstStyle/>
            <a:p>
              <a:endParaRPr lang="en-US"/>
            </a:p>
          </p:txBody>
        </p:sp>
        <p:sp>
          <p:nvSpPr>
            <p:cNvPr id="55419" name="Line 123"/>
            <p:cNvSpPr>
              <a:spLocks noChangeShapeType="1"/>
            </p:cNvSpPr>
            <p:nvPr/>
          </p:nvSpPr>
          <p:spPr bwMode="auto">
            <a:xfrm>
              <a:off x="7874000" y="3524250"/>
              <a:ext cx="198438" cy="595313"/>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9182" name="Line 124"/>
            <p:cNvSpPr>
              <a:spLocks noChangeShapeType="1"/>
            </p:cNvSpPr>
            <p:nvPr/>
          </p:nvSpPr>
          <p:spPr bwMode="auto">
            <a:xfrm flipH="1">
              <a:off x="7802563" y="3525838"/>
              <a:ext cx="88900" cy="69850"/>
            </a:xfrm>
            <a:prstGeom prst="line">
              <a:avLst/>
            </a:prstGeom>
            <a:noFill/>
            <a:ln w="16">
              <a:solidFill>
                <a:srgbClr val="00CC00"/>
              </a:solidFill>
              <a:round/>
              <a:headEnd/>
              <a:tailEnd/>
            </a:ln>
          </p:spPr>
          <p:txBody>
            <a:bodyPr/>
            <a:lstStyle/>
            <a:p>
              <a:endParaRPr lang="en-US"/>
            </a:p>
          </p:txBody>
        </p:sp>
        <p:sp>
          <p:nvSpPr>
            <p:cNvPr id="49183" name="Line 128"/>
            <p:cNvSpPr>
              <a:spLocks noChangeShapeType="1"/>
            </p:cNvSpPr>
            <p:nvPr/>
          </p:nvSpPr>
          <p:spPr bwMode="auto">
            <a:xfrm flipH="1">
              <a:off x="7385050" y="3929063"/>
              <a:ext cx="101600" cy="101600"/>
            </a:xfrm>
            <a:prstGeom prst="line">
              <a:avLst/>
            </a:prstGeom>
            <a:noFill/>
            <a:ln w="16">
              <a:solidFill>
                <a:srgbClr val="00CC00"/>
              </a:solidFill>
              <a:round/>
              <a:headEnd/>
              <a:tailEnd/>
            </a:ln>
          </p:spPr>
          <p:txBody>
            <a:bodyPr/>
            <a:lstStyle/>
            <a:p>
              <a:endParaRPr lang="en-US"/>
            </a:p>
          </p:txBody>
        </p:sp>
        <p:sp>
          <p:nvSpPr>
            <p:cNvPr id="49184" name="Line 129"/>
            <p:cNvSpPr>
              <a:spLocks noChangeShapeType="1"/>
            </p:cNvSpPr>
            <p:nvPr/>
          </p:nvSpPr>
          <p:spPr bwMode="auto">
            <a:xfrm flipH="1">
              <a:off x="7296150" y="4044951"/>
              <a:ext cx="88900" cy="69850"/>
            </a:xfrm>
            <a:prstGeom prst="line">
              <a:avLst/>
            </a:prstGeom>
            <a:noFill/>
            <a:ln w="16">
              <a:solidFill>
                <a:srgbClr val="00CC00"/>
              </a:solidFill>
              <a:round/>
              <a:headEnd/>
              <a:tailEnd/>
            </a:ln>
          </p:spPr>
          <p:txBody>
            <a:bodyPr/>
            <a:lstStyle/>
            <a:p>
              <a:endParaRPr lang="en-US"/>
            </a:p>
          </p:txBody>
        </p:sp>
        <p:sp>
          <p:nvSpPr>
            <p:cNvPr id="55426" name="Line 130"/>
            <p:cNvSpPr>
              <a:spLocks noChangeShapeType="1"/>
            </p:cNvSpPr>
            <p:nvPr/>
          </p:nvSpPr>
          <p:spPr bwMode="auto">
            <a:xfrm flipH="1">
              <a:off x="8062913" y="3524250"/>
              <a:ext cx="395287" cy="595313"/>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9186" name="Line 131"/>
            <p:cNvSpPr>
              <a:spLocks noChangeShapeType="1"/>
            </p:cNvSpPr>
            <p:nvPr/>
          </p:nvSpPr>
          <p:spPr bwMode="auto">
            <a:xfrm flipH="1">
              <a:off x="8423275" y="3536951"/>
              <a:ext cx="38100" cy="1588"/>
            </a:xfrm>
            <a:prstGeom prst="line">
              <a:avLst/>
            </a:prstGeom>
            <a:noFill/>
            <a:ln w="16">
              <a:solidFill>
                <a:srgbClr val="00CC00"/>
              </a:solidFill>
              <a:round/>
              <a:headEnd/>
              <a:tailEnd/>
            </a:ln>
          </p:spPr>
          <p:txBody>
            <a:bodyPr/>
            <a:lstStyle/>
            <a:p>
              <a:endParaRPr lang="en-US"/>
            </a:p>
          </p:txBody>
        </p:sp>
        <p:sp>
          <p:nvSpPr>
            <p:cNvPr id="49187" name="Line 132"/>
            <p:cNvSpPr>
              <a:spLocks noChangeShapeType="1"/>
            </p:cNvSpPr>
            <p:nvPr/>
          </p:nvSpPr>
          <p:spPr bwMode="auto">
            <a:xfrm flipH="1">
              <a:off x="8283575" y="3556001"/>
              <a:ext cx="127000" cy="63500"/>
            </a:xfrm>
            <a:prstGeom prst="line">
              <a:avLst/>
            </a:prstGeom>
            <a:noFill/>
            <a:ln w="16">
              <a:solidFill>
                <a:srgbClr val="00CC00"/>
              </a:solidFill>
              <a:round/>
              <a:headEnd/>
              <a:tailEnd/>
            </a:ln>
          </p:spPr>
          <p:txBody>
            <a:bodyPr/>
            <a:lstStyle/>
            <a:p>
              <a:endParaRPr lang="en-US"/>
            </a:p>
          </p:txBody>
        </p:sp>
        <p:sp>
          <p:nvSpPr>
            <p:cNvPr id="49188" name="Line 139"/>
            <p:cNvSpPr>
              <a:spLocks noChangeShapeType="1"/>
            </p:cNvSpPr>
            <p:nvPr/>
          </p:nvSpPr>
          <p:spPr bwMode="auto">
            <a:xfrm flipH="1">
              <a:off x="7346950" y="4024313"/>
              <a:ext cx="127000" cy="63500"/>
            </a:xfrm>
            <a:prstGeom prst="line">
              <a:avLst/>
            </a:prstGeom>
            <a:noFill/>
            <a:ln w="16">
              <a:solidFill>
                <a:srgbClr val="00CC00"/>
              </a:solidFill>
              <a:round/>
              <a:headEnd/>
              <a:tailEnd/>
            </a:ln>
          </p:spPr>
          <p:txBody>
            <a:bodyPr/>
            <a:lstStyle/>
            <a:p>
              <a:endParaRPr lang="en-US"/>
            </a:p>
          </p:txBody>
        </p:sp>
        <p:sp>
          <p:nvSpPr>
            <p:cNvPr id="49189" name="Line 140"/>
            <p:cNvSpPr>
              <a:spLocks noChangeShapeType="1"/>
            </p:cNvSpPr>
            <p:nvPr/>
          </p:nvSpPr>
          <p:spPr bwMode="auto">
            <a:xfrm flipH="1">
              <a:off x="7296150" y="4106863"/>
              <a:ext cx="38100" cy="1588"/>
            </a:xfrm>
            <a:prstGeom prst="line">
              <a:avLst/>
            </a:prstGeom>
            <a:noFill/>
            <a:ln w="16">
              <a:solidFill>
                <a:srgbClr val="00CC00"/>
              </a:solidFill>
              <a:round/>
              <a:headEnd/>
              <a:tailEnd/>
            </a:ln>
          </p:spPr>
          <p:txBody>
            <a:bodyPr/>
            <a:lstStyle/>
            <a:p>
              <a:endParaRPr lang="en-US"/>
            </a:p>
          </p:txBody>
        </p:sp>
        <p:sp>
          <p:nvSpPr>
            <p:cNvPr id="55437" name="Line 141"/>
            <p:cNvSpPr>
              <a:spLocks noChangeShapeType="1"/>
            </p:cNvSpPr>
            <p:nvPr/>
          </p:nvSpPr>
          <p:spPr bwMode="auto">
            <a:xfrm>
              <a:off x="8059738" y="2965450"/>
              <a:ext cx="398462" cy="584200"/>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9191" name="Line 142"/>
            <p:cNvSpPr>
              <a:spLocks noChangeShapeType="1"/>
            </p:cNvSpPr>
            <p:nvPr/>
          </p:nvSpPr>
          <p:spPr bwMode="auto">
            <a:xfrm flipH="1">
              <a:off x="8037513" y="2965451"/>
              <a:ext cx="38100" cy="76200"/>
            </a:xfrm>
            <a:prstGeom prst="line">
              <a:avLst/>
            </a:prstGeom>
            <a:noFill/>
            <a:ln w="16">
              <a:solidFill>
                <a:srgbClr val="00CC00"/>
              </a:solidFill>
              <a:round/>
              <a:headEnd/>
              <a:tailEnd/>
            </a:ln>
          </p:spPr>
          <p:txBody>
            <a:bodyPr/>
            <a:lstStyle/>
            <a:p>
              <a:endParaRPr lang="en-US"/>
            </a:p>
          </p:txBody>
        </p:sp>
        <p:sp>
          <p:nvSpPr>
            <p:cNvPr id="49192" name="Line 146"/>
            <p:cNvSpPr>
              <a:spLocks noChangeShapeType="1"/>
            </p:cNvSpPr>
            <p:nvPr/>
          </p:nvSpPr>
          <p:spPr bwMode="auto">
            <a:xfrm flipH="1">
              <a:off x="7875588" y="3473451"/>
              <a:ext cx="19050" cy="76200"/>
            </a:xfrm>
            <a:prstGeom prst="line">
              <a:avLst/>
            </a:prstGeom>
            <a:noFill/>
            <a:ln w="16">
              <a:solidFill>
                <a:srgbClr val="00CC00"/>
              </a:solidFill>
              <a:round/>
              <a:headEnd/>
              <a:tailEnd/>
            </a:ln>
          </p:spPr>
          <p:txBody>
            <a:bodyPr/>
            <a:lstStyle/>
            <a:p>
              <a:endParaRPr lang="en-US"/>
            </a:p>
          </p:txBody>
        </p:sp>
        <p:sp>
          <p:nvSpPr>
            <p:cNvPr id="55443" name="Line 147"/>
            <p:cNvSpPr>
              <a:spLocks noChangeShapeType="1"/>
            </p:cNvSpPr>
            <p:nvPr/>
          </p:nvSpPr>
          <p:spPr bwMode="auto">
            <a:xfrm>
              <a:off x="7589838" y="2395538"/>
              <a:ext cx="487362" cy="595312"/>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49194" name="Line 148"/>
            <p:cNvSpPr>
              <a:spLocks noChangeShapeType="1"/>
            </p:cNvSpPr>
            <p:nvPr/>
          </p:nvSpPr>
          <p:spPr bwMode="auto">
            <a:xfrm flipH="1">
              <a:off x="7567613" y="2395538"/>
              <a:ext cx="41275" cy="63500"/>
            </a:xfrm>
            <a:prstGeom prst="line">
              <a:avLst/>
            </a:prstGeom>
            <a:noFill/>
            <a:ln w="16">
              <a:solidFill>
                <a:srgbClr val="00CC00"/>
              </a:solidFill>
              <a:round/>
              <a:headEnd/>
              <a:tailEnd/>
            </a:ln>
          </p:spPr>
          <p:txBody>
            <a:bodyPr/>
            <a:lstStyle/>
            <a:p>
              <a:endParaRPr lang="en-US"/>
            </a:p>
          </p:txBody>
        </p:sp>
        <p:sp>
          <p:nvSpPr>
            <p:cNvPr id="49195" name="Line 153"/>
            <p:cNvSpPr>
              <a:spLocks noChangeShapeType="1"/>
            </p:cNvSpPr>
            <p:nvPr/>
          </p:nvSpPr>
          <p:spPr bwMode="auto">
            <a:xfrm flipH="1">
              <a:off x="7105650" y="2927351"/>
              <a:ext cx="63500" cy="63500"/>
            </a:xfrm>
            <a:prstGeom prst="line">
              <a:avLst/>
            </a:prstGeom>
            <a:noFill/>
            <a:ln w="16">
              <a:solidFill>
                <a:srgbClr val="00CC00"/>
              </a:solidFill>
              <a:round/>
              <a:headEnd/>
              <a:tailEnd/>
            </a:ln>
          </p:spPr>
          <p:txBody>
            <a:bodyPr/>
            <a:lstStyle/>
            <a:p>
              <a:endParaRPr lang="en-US"/>
            </a:p>
          </p:txBody>
        </p:sp>
        <p:sp>
          <p:nvSpPr>
            <p:cNvPr id="49196" name="Oval 154"/>
            <p:cNvSpPr>
              <a:spLocks noChangeArrowheads="1"/>
            </p:cNvSpPr>
            <p:nvPr/>
          </p:nvSpPr>
          <p:spPr bwMode="auto">
            <a:xfrm>
              <a:off x="6535738" y="3333751"/>
              <a:ext cx="379412" cy="381000"/>
            </a:xfrm>
            <a:prstGeom prst="ellipse">
              <a:avLst/>
            </a:prstGeom>
            <a:solidFill>
              <a:srgbClr val="66FFFF"/>
            </a:solidFill>
            <a:ln w="16">
              <a:solidFill>
                <a:srgbClr val="000033"/>
              </a:solidFill>
              <a:round/>
              <a:headEnd/>
              <a:tailEnd/>
            </a:ln>
          </p:spPr>
          <p:txBody>
            <a:bodyPr/>
            <a:lstStyle/>
            <a:p>
              <a:endParaRPr lang="nl-NL"/>
            </a:p>
          </p:txBody>
        </p:sp>
        <p:sp>
          <p:nvSpPr>
            <p:cNvPr id="49197" name="Rectangle 155"/>
            <p:cNvSpPr>
              <a:spLocks noChangeArrowheads="1"/>
            </p:cNvSpPr>
            <p:nvPr/>
          </p:nvSpPr>
          <p:spPr bwMode="auto">
            <a:xfrm>
              <a:off x="6624638" y="3346451"/>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9198" name="Rectangle 156"/>
            <p:cNvSpPr>
              <a:spLocks noChangeArrowheads="1"/>
            </p:cNvSpPr>
            <p:nvPr/>
          </p:nvSpPr>
          <p:spPr bwMode="auto">
            <a:xfrm>
              <a:off x="6738938" y="3448051"/>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3</a:t>
              </a:r>
              <a:endParaRPr lang="en-US"/>
            </a:p>
          </p:txBody>
        </p:sp>
        <p:sp>
          <p:nvSpPr>
            <p:cNvPr id="49199" name="Oval 157"/>
            <p:cNvSpPr>
              <a:spLocks noChangeArrowheads="1"/>
            </p:cNvSpPr>
            <p:nvPr/>
          </p:nvSpPr>
          <p:spPr bwMode="auto">
            <a:xfrm>
              <a:off x="7105650" y="3333751"/>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49200" name="Rectangle 158"/>
            <p:cNvSpPr>
              <a:spLocks noChangeArrowheads="1"/>
            </p:cNvSpPr>
            <p:nvPr/>
          </p:nvSpPr>
          <p:spPr bwMode="auto">
            <a:xfrm>
              <a:off x="7194550" y="3346451"/>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9201" name="Rectangle 159"/>
            <p:cNvSpPr>
              <a:spLocks noChangeArrowheads="1"/>
            </p:cNvSpPr>
            <p:nvPr/>
          </p:nvSpPr>
          <p:spPr bwMode="auto">
            <a:xfrm>
              <a:off x="7308850" y="3448051"/>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3</a:t>
              </a:r>
              <a:endParaRPr lang="en-US"/>
            </a:p>
          </p:txBody>
        </p:sp>
        <p:sp>
          <p:nvSpPr>
            <p:cNvPr id="49202" name="Oval 160"/>
            <p:cNvSpPr>
              <a:spLocks noChangeArrowheads="1"/>
            </p:cNvSpPr>
            <p:nvPr/>
          </p:nvSpPr>
          <p:spPr bwMode="auto">
            <a:xfrm>
              <a:off x="6915150" y="2774951"/>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49203" name="Rectangle 161"/>
            <p:cNvSpPr>
              <a:spLocks noChangeArrowheads="1"/>
            </p:cNvSpPr>
            <p:nvPr/>
          </p:nvSpPr>
          <p:spPr bwMode="auto">
            <a:xfrm>
              <a:off x="7004050" y="2787651"/>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9204" name="Rectangle 162"/>
            <p:cNvSpPr>
              <a:spLocks noChangeArrowheads="1"/>
            </p:cNvSpPr>
            <p:nvPr/>
          </p:nvSpPr>
          <p:spPr bwMode="auto">
            <a:xfrm>
              <a:off x="7118350" y="2889251"/>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2</a:t>
              </a:r>
              <a:endParaRPr lang="en-US"/>
            </a:p>
          </p:txBody>
        </p:sp>
        <p:sp>
          <p:nvSpPr>
            <p:cNvPr id="49205" name="Oval 163"/>
            <p:cNvSpPr>
              <a:spLocks noChangeArrowheads="1"/>
            </p:cNvSpPr>
            <p:nvPr/>
          </p:nvSpPr>
          <p:spPr bwMode="auto">
            <a:xfrm>
              <a:off x="7675563" y="3333751"/>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49206" name="Rectangle 164"/>
            <p:cNvSpPr>
              <a:spLocks noChangeArrowheads="1"/>
            </p:cNvSpPr>
            <p:nvPr/>
          </p:nvSpPr>
          <p:spPr bwMode="auto">
            <a:xfrm>
              <a:off x="7764463" y="3346451"/>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9207" name="Rectangle 165"/>
            <p:cNvSpPr>
              <a:spLocks noChangeArrowheads="1"/>
            </p:cNvSpPr>
            <p:nvPr/>
          </p:nvSpPr>
          <p:spPr bwMode="auto">
            <a:xfrm>
              <a:off x="7878763" y="3448051"/>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3</a:t>
              </a:r>
              <a:endParaRPr lang="en-US"/>
            </a:p>
          </p:txBody>
        </p:sp>
        <p:sp>
          <p:nvSpPr>
            <p:cNvPr id="49208" name="Rectangle 166"/>
            <p:cNvSpPr>
              <a:spLocks noChangeArrowheads="1"/>
            </p:cNvSpPr>
            <p:nvPr/>
          </p:nvSpPr>
          <p:spPr bwMode="auto">
            <a:xfrm>
              <a:off x="7105650" y="3903663"/>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49209" name="Rectangle 167"/>
            <p:cNvSpPr>
              <a:spLocks noChangeArrowheads="1"/>
            </p:cNvSpPr>
            <p:nvPr/>
          </p:nvSpPr>
          <p:spPr bwMode="auto">
            <a:xfrm>
              <a:off x="7232650" y="3941763"/>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0</a:t>
              </a:r>
              <a:endParaRPr lang="en-US"/>
            </a:p>
          </p:txBody>
        </p:sp>
        <p:sp>
          <p:nvSpPr>
            <p:cNvPr id="49210" name="Rectangle 168"/>
            <p:cNvSpPr>
              <a:spLocks noChangeArrowheads="1"/>
            </p:cNvSpPr>
            <p:nvPr/>
          </p:nvSpPr>
          <p:spPr bwMode="auto">
            <a:xfrm>
              <a:off x="7866063" y="3903663"/>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49211" name="Rectangle 169"/>
            <p:cNvSpPr>
              <a:spLocks noChangeArrowheads="1"/>
            </p:cNvSpPr>
            <p:nvPr/>
          </p:nvSpPr>
          <p:spPr bwMode="auto">
            <a:xfrm>
              <a:off x="7993063" y="3941763"/>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1</a:t>
              </a:r>
              <a:endParaRPr lang="en-US"/>
            </a:p>
          </p:txBody>
        </p:sp>
        <p:sp>
          <p:nvSpPr>
            <p:cNvPr id="49212" name="Oval 170"/>
            <p:cNvSpPr>
              <a:spLocks noChangeArrowheads="1"/>
            </p:cNvSpPr>
            <p:nvPr/>
          </p:nvSpPr>
          <p:spPr bwMode="auto">
            <a:xfrm>
              <a:off x="8247063" y="3333751"/>
              <a:ext cx="379412" cy="381000"/>
            </a:xfrm>
            <a:prstGeom prst="ellipse">
              <a:avLst/>
            </a:prstGeom>
            <a:solidFill>
              <a:srgbClr val="66FFFF"/>
            </a:solidFill>
            <a:ln w="16">
              <a:solidFill>
                <a:srgbClr val="000033"/>
              </a:solidFill>
              <a:round/>
              <a:headEnd/>
              <a:tailEnd/>
            </a:ln>
          </p:spPr>
          <p:txBody>
            <a:bodyPr/>
            <a:lstStyle/>
            <a:p>
              <a:endParaRPr lang="nl-NL"/>
            </a:p>
          </p:txBody>
        </p:sp>
        <p:sp>
          <p:nvSpPr>
            <p:cNvPr id="49213" name="Rectangle 171"/>
            <p:cNvSpPr>
              <a:spLocks noChangeArrowheads="1"/>
            </p:cNvSpPr>
            <p:nvPr/>
          </p:nvSpPr>
          <p:spPr bwMode="auto">
            <a:xfrm>
              <a:off x="8334375" y="3346451"/>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9214" name="Rectangle 172"/>
            <p:cNvSpPr>
              <a:spLocks noChangeArrowheads="1"/>
            </p:cNvSpPr>
            <p:nvPr/>
          </p:nvSpPr>
          <p:spPr bwMode="auto">
            <a:xfrm>
              <a:off x="8448675" y="3448051"/>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3</a:t>
              </a:r>
              <a:endParaRPr lang="en-US"/>
            </a:p>
          </p:txBody>
        </p:sp>
        <p:sp>
          <p:nvSpPr>
            <p:cNvPr id="49215" name="Oval 173"/>
            <p:cNvSpPr>
              <a:spLocks noChangeArrowheads="1"/>
            </p:cNvSpPr>
            <p:nvPr/>
          </p:nvSpPr>
          <p:spPr bwMode="auto">
            <a:xfrm>
              <a:off x="7866063" y="2774951"/>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49216" name="Rectangle 174"/>
            <p:cNvSpPr>
              <a:spLocks noChangeArrowheads="1"/>
            </p:cNvSpPr>
            <p:nvPr/>
          </p:nvSpPr>
          <p:spPr bwMode="auto">
            <a:xfrm>
              <a:off x="7954963" y="2787651"/>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9217" name="Rectangle 175"/>
            <p:cNvSpPr>
              <a:spLocks noChangeArrowheads="1"/>
            </p:cNvSpPr>
            <p:nvPr/>
          </p:nvSpPr>
          <p:spPr bwMode="auto">
            <a:xfrm>
              <a:off x="8069263" y="2889251"/>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2</a:t>
              </a:r>
              <a:endParaRPr lang="en-US"/>
            </a:p>
          </p:txBody>
        </p:sp>
        <p:sp>
          <p:nvSpPr>
            <p:cNvPr id="49218" name="Oval 176"/>
            <p:cNvSpPr>
              <a:spLocks noChangeArrowheads="1"/>
            </p:cNvSpPr>
            <p:nvPr/>
          </p:nvSpPr>
          <p:spPr bwMode="auto">
            <a:xfrm>
              <a:off x="7397750" y="2205038"/>
              <a:ext cx="366712" cy="381000"/>
            </a:xfrm>
            <a:prstGeom prst="ellipse">
              <a:avLst/>
            </a:prstGeom>
            <a:solidFill>
              <a:srgbClr val="66FFFF"/>
            </a:solidFill>
            <a:ln w="16">
              <a:solidFill>
                <a:srgbClr val="000033"/>
              </a:solidFill>
              <a:round/>
              <a:headEnd/>
              <a:tailEnd/>
            </a:ln>
          </p:spPr>
          <p:txBody>
            <a:bodyPr/>
            <a:lstStyle/>
            <a:p>
              <a:endParaRPr lang="nl-NL"/>
            </a:p>
          </p:txBody>
        </p:sp>
        <p:sp>
          <p:nvSpPr>
            <p:cNvPr id="49219" name="Rectangle 177"/>
            <p:cNvSpPr>
              <a:spLocks noChangeArrowheads="1"/>
            </p:cNvSpPr>
            <p:nvPr/>
          </p:nvSpPr>
          <p:spPr bwMode="auto">
            <a:xfrm>
              <a:off x="7486650" y="2217738"/>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sp>
          <p:nvSpPr>
            <p:cNvPr id="49220" name="Rectangle 178"/>
            <p:cNvSpPr>
              <a:spLocks noChangeArrowheads="1"/>
            </p:cNvSpPr>
            <p:nvPr/>
          </p:nvSpPr>
          <p:spPr bwMode="auto">
            <a:xfrm>
              <a:off x="7599363" y="2319338"/>
              <a:ext cx="177800" cy="241300"/>
            </a:xfrm>
            <a:prstGeom prst="rect">
              <a:avLst/>
            </a:prstGeom>
            <a:noFill/>
            <a:ln w="9525">
              <a:noFill/>
              <a:miter lim="800000"/>
              <a:headEnd/>
              <a:tailEnd/>
            </a:ln>
          </p:spPr>
          <p:txBody>
            <a:bodyPr wrap="none" lIns="0" tIns="0" rIns="0" bIns="0">
              <a:spAutoFit/>
            </a:bodyPr>
            <a:lstStyle/>
            <a:p>
              <a:r>
                <a:rPr lang="en-US" sz="1400">
                  <a:solidFill>
                    <a:srgbClr val="000033"/>
                  </a:solidFill>
                  <a:latin typeface="Helvetica" pitchFamily="34" charset="0"/>
                </a:rPr>
                <a:t>1</a:t>
              </a:r>
              <a:endParaRPr lang="en-US"/>
            </a:p>
          </p:txBody>
        </p:sp>
      </p:grpSp>
      <p:sp>
        <p:nvSpPr>
          <p:cNvPr id="177" name="Right Arrow 176"/>
          <p:cNvSpPr/>
          <p:nvPr/>
        </p:nvSpPr>
        <p:spPr>
          <a:xfrm>
            <a:off x="5214938" y="2841625"/>
            <a:ext cx="957262" cy="5873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5" name="Tijdelijke aanduiding voor dianummer 144"/>
          <p:cNvSpPr>
            <a:spLocks noGrp="1"/>
          </p:cNvSpPr>
          <p:nvPr>
            <p:ph type="sldNum" sz="quarter" idx="12"/>
          </p:nvPr>
        </p:nvSpPr>
        <p:spPr/>
        <p:txBody>
          <a:bodyPr/>
          <a:lstStyle/>
          <a:p>
            <a:pPr>
              <a:defRPr/>
            </a:pPr>
            <a:fld id="{29828616-E08C-4624-86E2-879A3BA616F8}" type="slidenum">
              <a:rPr lang="en-US"/>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a:xfrm>
            <a:off x="304800" y="274638"/>
            <a:ext cx="8382000" cy="617537"/>
          </a:xfrm>
        </p:spPr>
        <p:txBody>
          <a:bodyPr/>
          <a:lstStyle/>
          <a:p>
            <a:pPr eaLnBrk="1" hangingPunct="1"/>
            <a:r>
              <a:rPr lang="en-US">
                <a:cs typeface="Arial" charset="0"/>
              </a:rPr>
              <a:t>Results</a:t>
            </a:r>
          </a:p>
        </p:txBody>
      </p:sp>
      <p:pic>
        <p:nvPicPr>
          <p:cNvPr id="50179" name="Picture 5"/>
          <p:cNvPicPr>
            <a:picLocks noChangeAspect="1" noChangeArrowheads="1"/>
          </p:cNvPicPr>
          <p:nvPr/>
        </p:nvPicPr>
        <p:blipFill>
          <a:blip r:embed="rId3" cstate="print"/>
          <a:srcRect/>
          <a:stretch>
            <a:fillRect/>
          </a:stretch>
        </p:blipFill>
        <p:spPr bwMode="auto">
          <a:xfrm>
            <a:off x="609600" y="1371600"/>
            <a:ext cx="7924800" cy="2541588"/>
          </a:xfrm>
          <a:prstGeom prst="rect">
            <a:avLst/>
          </a:prstGeom>
          <a:noFill/>
          <a:ln w="9525">
            <a:solidFill>
              <a:schemeClr val="tx1"/>
            </a:solidFill>
            <a:miter lim="800000"/>
            <a:headEnd/>
            <a:tailEnd/>
          </a:ln>
        </p:spPr>
      </p:pic>
      <p:sp>
        <p:nvSpPr>
          <p:cNvPr id="50180" name="Rectangle 7"/>
          <p:cNvSpPr>
            <a:spLocks noChangeArrowheads="1"/>
          </p:cNvSpPr>
          <p:nvPr/>
        </p:nvSpPr>
        <p:spPr bwMode="auto">
          <a:xfrm>
            <a:off x="228600" y="3810000"/>
            <a:ext cx="5105400" cy="1676400"/>
          </a:xfrm>
          <a:prstGeom prst="rect">
            <a:avLst/>
          </a:prstGeom>
          <a:noFill/>
          <a:ln w="12700">
            <a:noFill/>
            <a:miter lim="800000"/>
            <a:headEnd/>
            <a:tailEnd/>
          </a:ln>
        </p:spPr>
        <p:txBody>
          <a:bodyPr lIns="90488" tIns="44450" rIns="90488" bIns="44450"/>
          <a:lstStyle/>
          <a:p>
            <a:pPr marL="342900" indent="-342900">
              <a:spcBef>
                <a:spcPct val="20000"/>
              </a:spcBef>
              <a:buFontTx/>
              <a:buBlip>
                <a:blip r:embed="rId4"/>
              </a:buBlip>
            </a:pPr>
            <a:endParaRPr lang="en-US" sz="1600">
              <a:latin typeface="Courier New" pitchFamily="49" charset="0"/>
            </a:endParaRPr>
          </a:p>
          <a:p>
            <a:pPr marL="342900" indent="-342900">
              <a:spcBef>
                <a:spcPct val="20000"/>
              </a:spcBef>
              <a:buFontTx/>
              <a:buBlip>
                <a:blip r:embed="rId4"/>
              </a:buBlip>
            </a:pPr>
            <a:endParaRPr lang="en-US" sz="1600"/>
          </a:p>
          <a:p>
            <a:pPr marL="342900" indent="-342900">
              <a:spcBef>
                <a:spcPct val="20000"/>
              </a:spcBef>
              <a:buFontTx/>
              <a:buBlip>
                <a:blip r:embed="rId4"/>
              </a:buBlip>
            </a:pPr>
            <a:endParaRPr lang="en-US" sz="1600"/>
          </a:p>
          <a:p>
            <a:pPr marL="742950" lvl="1" indent="-285750">
              <a:spcBef>
                <a:spcPct val="20000"/>
              </a:spcBef>
              <a:buFontTx/>
              <a:buBlip>
                <a:blip r:embed="rId5"/>
              </a:buBlip>
            </a:pPr>
            <a:endParaRPr lang="en-US" sz="1400"/>
          </a:p>
          <a:p>
            <a:pPr marL="742950" lvl="1" indent="-285750">
              <a:spcBef>
                <a:spcPct val="20000"/>
              </a:spcBef>
              <a:buFontTx/>
              <a:buBlip>
                <a:blip r:embed="rId5"/>
              </a:buBlip>
            </a:pPr>
            <a:endParaRPr lang="en-US" sz="1400"/>
          </a:p>
          <a:p>
            <a:pPr marL="742950" lvl="1" indent="-285750">
              <a:spcBef>
                <a:spcPct val="20000"/>
              </a:spcBef>
              <a:buFontTx/>
              <a:buBlip>
                <a:blip r:embed="rId5"/>
              </a:buBlip>
            </a:pPr>
            <a:endParaRPr lang="en-US" sz="1400"/>
          </a:p>
          <a:p>
            <a:pPr marL="342900" indent="-342900">
              <a:spcBef>
                <a:spcPct val="20000"/>
              </a:spcBef>
              <a:buFontTx/>
              <a:buBlip>
                <a:blip r:embed="rId4"/>
              </a:buBlip>
            </a:pPr>
            <a:endParaRPr lang="en-US" sz="1600" i="1"/>
          </a:p>
        </p:txBody>
      </p:sp>
      <p:sp>
        <p:nvSpPr>
          <p:cNvPr id="77833" name="Text Box 9"/>
          <p:cNvSpPr txBox="1">
            <a:spLocks noChangeArrowheads="1"/>
          </p:cNvSpPr>
          <p:nvPr/>
        </p:nvSpPr>
        <p:spPr bwMode="auto">
          <a:xfrm>
            <a:off x="5791200" y="4027488"/>
            <a:ext cx="2743200" cy="8318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1200" i="1" dirty="0">
                <a:latin typeface="Times New Roman" pitchFamily="18" charset="0"/>
                <a:cs typeface="Times New Roman" pitchFamily="18" charset="0"/>
              </a:rPr>
              <a:t>Note: this is from Bryant’s paper in 1986. They use their version of MC at that time, running it on an DEC VAX 11/780, with about 1 MIP speed </a:t>
            </a:r>
            <a:r>
              <a:rPr lang="en-US" sz="1200" i="1" dirty="0">
                <a:latin typeface="Times New Roman" pitchFamily="18" charset="0"/>
                <a:cs typeface="Times New Roman" pitchFamily="18" charset="0"/>
                <a:sym typeface="Wingdings" pitchFamily="2" charset="2"/>
              </a:rPr>
              <a:t></a:t>
            </a:r>
            <a:endParaRPr lang="en-US" sz="1200" i="1" dirty="0">
              <a:latin typeface="Times New Roman" pitchFamily="18" charset="0"/>
              <a:cs typeface="Times New Roman" pitchFamily="18" charset="0"/>
            </a:endParaRPr>
          </a:p>
        </p:txBody>
      </p:sp>
      <p:sp>
        <p:nvSpPr>
          <p:cNvPr id="10" name="Tijdelijke aanduiding voor dianummer 9"/>
          <p:cNvSpPr>
            <a:spLocks noGrp="1"/>
          </p:cNvSpPr>
          <p:nvPr>
            <p:ph type="sldNum" sz="quarter" idx="12"/>
          </p:nvPr>
        </p:nvSpPr>
        <p:spPr/>
        <p:txBody>
          <a:bodyPr/>
          <a:lstStyle/>
          <a:p>
            <a:pPr>
              <a:defRPr/>
            </a:pPr>
            <a:fld id="{2CF14C4C-7413-42DC-9A48-47C84796C40A}" type="slidenum">
              <a:rPr lang="en-US"/>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00063" y="274638"/>
            <a:ext cx="8358187" cy="796925"/>
          </a:xfrm>
        </p:spPr>
        <p:txBody>
          <a:bodyPr/>
          <a:lstStyle/>
          <a:p>
            <a:pPr eaLnBrk="1" hangingPunct="1"/>
            <a:r>
              <a:rPr lang="en-US">
                <a:cs typeface="Arial" charset="0"/>
              </a:rPr>
              <a:t>Boolean formula</a:t>
            </a:r>
          </a:p>
        </p:txBody>
      </p:sp>
      <p:sp>
        <p:nvSpPr>
          <p:cNvPr id="51203" name="Rectangle 3"/>
          <p:cNvSpPr>
            <a:spLocks noGrp="1" noChangeArrowheads="1"/>
          </p:cNvSpPr>
          <p:nvPr>
            <p:ph sz="quarter" idx="1"/>
          </p:nvPr>
        </p:nvSpPr>
        <p:spPr>
          <a:xfrm>
            <a:off x="457200" y="1546225"/>
            <a:ext cx="8229600" cy="4930775"/>
          </a:xfrm>
        </p:spPr>
        <p:txBody>
          <a:bodyPr/>
          <a:lstStyle/>
          <a:p>
            <a:pPr eaLnBrk="1" hangingPunct="1"/>
            <a:r>
              <a:rPr lang="en-US" sz="2000">
                <a:cs typeface="Arial" charset="0"/>
              </a:rPr>
              <a:t>A boolean formula (proposition logic formula) e.g.   </a:t>
            </a:r>
            <a:r>
              <a:rPr lang="en-US" sz="2000" b="1">
                <a:solidFill>
                  <a:schemeClr val="accent2"/>
                </a:solidFill>
                <a:cs typeface="Arial" charset="0"/>
              </a:rPr>
              <a:t>x . y   \/   z  </a:t>
            </a:r>
            <a:r>
              <a:rPr lang="en-US" sz="2000">
                <a:cs typeface="Arial" charset="0"/>
              </a:rPr>
              <a:t>can be seen as a function :</a:t>
            </a:r>
            <a:br>
              <a:rPr lang="en-US" sz="2000">
                <a:cs typeface="Arial" charset="0"/>
              </a:rPr>
            </a:br>
            <a:br>
              <a:rPr lang="en-US" sz="2000">
                <a:cs typeface="Arial" charset="0"/>
              </a:rPr>
            </a:br>
            <a:br>
              <a:rPr lang="en-US" sz="2000">
                <a:cs typeface="Arial" charset="0"/>
              </a:rPr>
            </a:br>
            <a:br>
              <a:rPr lang="en-US" sz="2000">
                <a:cs typeface="Arial" charset="0"/>
              </a:rPr>
            </a:br>
            <a:endParaRPr lang="en-US" sz="2000">
              <a:cs typeface="Arial" charset="0"/>
            </a:endParaRPr>
          </a:p>
          <a:p>
            <a:pPr eaLnBrk="1" hangingPunct="1"/>
            <a:r>
              <a:rPr lang="en-US" sz="2000">
                <a:cs typeface="Arial" charset="0"/>
              </a:rPr>
              <a:t>In Bryant’s paper this is called a </a:t>
            </a:r>
            <a:r>
              <a:rPr lang="en-US" sz="2000">
                <a:cs typeface="Arial" charset="0"/>
                <a:sym typeface="Wingdings" pitchFamily="2" charset="2"/>
              </a:rPr>
              <a:t>: </a:t>
            </a:r>
            <a:r>
              <a:rPr lang="en-US" sz="2000" u="sng">
                <a:cs typeface="Arial" charset="0"/>
                <a:sym typeface="Wingdings" pitchFamily="2" charset="2"/>
              </a:rPr>
              <a:t>boolean function.</a:t>
            </a:r>
          </a:p>
          <a:p>
            <a:pPr eaLnBrk="1" hangingPunct="1"/>
            <a:endParaRPr lang="en-US" sz="2000" u="sng">
              <a:cs typeface="Arial" charset="0"/>
              <a:sym typeface="Wingdings" pitchFamily="2" charset="2"/>
            </a:endParaRPr>
          </a:p>
          <a:p>
            <a:pPr eaLnBrk="1" hangingPunct="1"/>
            <a:r>
              <a:rPr lang="en-US" sz="2000">
                <a:cs typeface="Arial" charset="0"/>
                <a:sym typeface="Wingdings" pitchFamily="2" charset="2"/>
              </a:rPr>
              <a:t>E.g. ‘composing’ functions as in</a:t>
            </a:r>
            <a:br>
              <a:rPr lang="en-US" sz="2000">
                <a:cs typeface="Arial" charset="0"/>
                <a:sym typeface="Wingdings" pitchFamily="2" charset="2"/>
              </a:rPr>
            </a:br>
            <a:br>
              <a:rPr lang="en-US" sz="2000">
                <a:cs typeface="Arial" charset="0"/>
                <a:sym typeface="Wingdings" pitchFamily="2" charset="2"/>
              </a:rPr>
            </a:br>
            <a:r>
              <a:rPr lang="en-US" sz="2000">
                <a:cs typeface="Arial" charset="0"/>
                <a:sym typeface="Wingdings" pitchFamily="2" charset="2"/>
              </a:rPr>
              <a:t>	“f(x, y, g(x,y,z))” </a:t>
            </a:r>
            <a:br>
              <a:rPr lang="en-US" sz="2000">
                <a:cs typeface="Arial" charset="0"/>
                <a:sym typeface="Wingdings" pitchFamily="2" charset="2"/>
              </a:rPr>
            </a:br>
            <a:br>
              <a:rPr lang="en-US" sz="2000">
                <a:cs typeface="Arial" charset="0"/>
                <a:sym typeface="Wingdings" pitchFamily="2" charset="2"/>
              </a:rPr>
            </a:br>
            <a:r>
              <a:rPr lang="en-US" sz="2000">
                <a:cs typeface="Arial" charset="0"/>
                <a:sym typeface="Wingdings" pitchFamily="2" charset="2"/>
              </a:rPr>
              <a:t>is the same as the corresponding substitution.</a:t>
            </a:r>
          </a:p>
          <a:p>
            <a:pPr eaLnBrk="1" hangingPunct="1"/>
            <a:endParaRPr lang="en-US" sz="2000" u="sng">
              <a:cs typeface="Arial" charset="0"/>
              <a:sym typeface="Wingdings" pitchFamily="2" charset="2"/>
            </a:endParaRPr>
          </a:p>
        </p:txBody>
      </p:sp>
      <p:sp>
        <p:nvSpPr>
          <p:cNvPr id="4" name="TextBox 3"/>
          <p:cNvSpPr txBox="1"/>
          <p:nvPr/>
        </p:nvSpPr>
        <p:spPr>
          <a:xfrm>
            <a:off x="2013177" y="2525259"/>
            <a:ext cx="3169073"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2400" dirty="0">
                <a:solidFill>
                  <a:schemeClr val="tx1"/>
                </a:solidFill>
                <a:cs typeface="Arial" pitchFamily="34" charset="0"/>
              </a:rPr>
              <a:t>f(</a:t>
            </a:r>
            <a:r>
              <a:rPr lang="en-US" sz="2400" dirty="0" err="1">
                <a:solidFill>
                  <a:schemeClr val="tx1"/>
                </a:solidFill>
                <a:cs typeface="Arial" pitchFamily="34" charset="0"/>
              </a:rPr>
              <a:t>x,y,z</a:t>
            </a:r>
            <a:r>
              <a:rPr lang="en-US" sz="2400" dirty="0">
                <a:solidFill>
                  <a:schemeClr val="tx1"/>
                </a:solidFill>
                <a:cs typeface="Arial" pitchFamily="34" charset="0"/>
              </a:rPr>
              <a:t>)    </a:t>
            </a:r>
            <a:r>
              <a:rPr lang="en-US" sz="2400" dirty="0">
                <a:solidFill>
                  <a:schemeClr val="tx1"/>
                </a:solidFill>
                <a:cs typeface="Arial" pitchFamily="34" charset="0"/>
                <a:sym typeface="Wingdings" pitchFamily="2" charset="2"/>
              </a:rPr>
              <a:t>=     </a:t>
            </a:r>
            <a:r>
              <a:rPr lang="en-US" sz="2400" dirty="0" err="1">
                <a:solidFill>
                  <a:schemeClr val="tx1"/>
                </a:solidFill>
                <a:cs typeface="Arial" pitchFamily="34" charset="0"/>
                <a:sym typeface="Wingdings" pitchFamily="2" charset="2"/>
              </a:rPr>
              <a:t>x.y</a:t>
            </a:r>
            <a:r>
              <a:rPr lang="en-US" sz="2400" dirty="0">
                <a:solidFill>
                  <a:schemeClr val="tx1"/>
                </a:solidFill>
                <a:cs typeface="Arial" pitchFamily="34" charset="0"/>
                <a:sym typeface="Wingdings" pitchFamily="2" charset="2"/>
              </a:rPr>
              <a:t>  \/   z</a:t>
            </a:r>
            <a:endParaRPr lang="en-US" sz="2400" dirty="0">
              <a:solidFill>
                <a:schemeClr val="tx1"/>
              </a:solidFill>
              <a:cs typeface="Arial" pitchFamily="34" charset="0"/>
            </a:endParaRPr>
          </a:p>
        </p:txBody>
      </p:sp>
      <p:sp>
        <p:nvSpPr>
          <p:cNvPr id="6" name="Tijdelijke aanduiding voor dianummer 5"/>
          <p:cNvSpPr>
            <a:spLocks noGrp="1"/>
          </p:cNvSpPr>
          <p:nvPr>
            <p:ph type="sldNum" sz="quarter" idx="12"/>
          </p:nvPr>
        </p:nvSpPr>
        <p:spPr/>
        <p:txBody>
          <a:bodyPr/>
          <a:lstStyle/>
          <a:p>
            <a:pPr>
              <a:defRPr/>
            </a:pPr>
            <a:fld id="{6F8F0751-6274-4B12-8778-06964F767427}" type="slidenum">
              <a:rPr lang="en-US"/>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79425" y="274638"/>
            <a:ext cx="8378825" cy="727075"/>
          </a:xfrm>
        </p:spPr>
        <p:txBody>
          <a:bodyPr/>
          <a:lstStyle/>
          <a:p>
            <a:pPr eaLnBrk="1" hangingPunct="1"/>
            <a:r>
              <a:rPr lang="en-US">
                <a:cs typeface="Arial" charset="0"/>
              </a:rPr>
              <a:t>Binary Decision Diagram</a:t>
            </a:r>
          </a:p>
        </p:txBody>
      </p:sp>
      <p:sp>
        <p:nvSpPr>
          <p:cNvPr id="52227" name="Rectangle 3"/>
          <p:cNvSpPr>
            <a:spLocks noGrp="1" noChangeArrowheads="1"/>
          </p:cNvSpPr>
          <p:nvPr>
            <p:ph sz="quarter" idx="1"/>
          </p:nvPr>
        </p:nvSpPr>
        <p:spPr>
          <a:xfrm>
            <a:off x="338138" y="1360488"/>
            <a:ext cx="6019800" cy="5257800"/>
          </a:xfrm>
        </p:spPr>
        <p:txBody>
          <a:bodyPr/>
          <a:lstStyle/>
          <a:p>
            <a:pPr eaLnBrk="1" hangingPunct="1"/>
            <a:r>
              <a:rPr lang="en-US" sz="2400" dirty="0">
                <a:cs typeface="Arial" charset="0"/>
              </a:rPr>
              <a:t>A </a:t>
            </a:r>
            <a:r>
              <a:rPr lang="en-US" sz="2400" u="sng" dirty="0">
                <a:cs typeface="Arial" charset="0"/>
              </a:rPr>
              <a:t>BDD</a:t>
            </a:r>
            <a:r>
              <a:rPr lang="en-US" sz="2400" dirty="0">
                <a:cs typeface="Arial" charset="0"/>
              </a:rPr>
              <a:t> </a:t>
            </a:r>
            <a:r>
              <a:rPr lang="en-US" sz="2400" i="1" dirty="0">
                <a:cs typeface="Arial" charset="0"/>
              </a:rPr>
              <a:t> </a:t>
            </a:r>
            <a:r>
              <a:rPr lang="en-US" sz="2400" dirty="0">
                <a:cs typeface="Arial" charset="0"/>
              </a:rPr>
              <a:t>is a directed acyclic graph, with</a:t>
            </a:r>
          </a:p>
          <a:p>
            <a:pPr lvl="1" eaLnBrk="1" hangingPunct="1"/>
            <a:r>
              <a:rPr lang="en-US" sz="2200" dirty="0">
                <a:cs typeface="Arial" charset="0"/>
              </a:rPr>
              <a:t>a single root</a:t>
            </a:r>
          </a:p>
          <a:p>
            <a:pPr lvl="1" eaLnBrk="1" hangingPunct="1"/>
            <a:r>
              <a:rPr lang="en-US" sz="2200" dirty="0">
                <a:cs typeface="Arial" charset="0"/>
              </a:rPr>
              <a:t>two ‘leaves’ </a:t>
            </a:r>
            <a:r>
              <a:rPr lang="en-US" sz="2200" dirty="0">
                <a:cs typeface="Arial" charset="0"/>
                <a:sym typeface="Wingdings" pitchFamily="2" charset="2"/>
              </a:rPr>
              <a:t> 0/1</a:t>
            </a:r>
            <a:endParaRPr lang="en-US" sz="2200" dirty="0">
              <a:cs typeface="Arial" charset="0"/>
            </a:endParaRPr>
          </a:p>
          <a:p>
            <a:pPr lvl="1" eaLnBrk="1" hangingPunct="1"/>
            <a:r>
              <a:rPr lang="en-US" sz="2200" dirty="0">
                <a:cs typeface="Arial" charset="0"/>
              </a:rPr>
              <a:t>non-leaf node</a:t>
            </a:r>
          </a:p>
          <a:p>
            <a:pPr lvl="2" eaLnBrk="1" hangingPunct="1"/>
            <a:r>
              <a:rPr lang="en-US" dirty="0">
                <a:cs typeface="Arial" charset="0"/>
              </a:rPr>
              <a:t>labeled with ‘</a:t>
            </a:r>
            <a:r>
              <a:rPr lang="en-US" dirty="0" err="1">
                <a:cs typeface="Arial" charset="0"/>
              </a:rPr>
              <a:t>varname</a:t>
            </a:r>
            <a:r>
              <a:rPr lang="en-US" dirty="0">
                <a:cs typeface="Arial" charset="0"/>
              </a:rPr>
              <a:t>’</a:t>
            </a:r>
          </a:p>
          <a:p>
            <a:pPr lvl="2" eaLnBrk="1" hangingPunct="1"/>
            <a:r>
              <a:rPr lang="en-US" dirty="0">
                <a:cs typeface="Arial" charset="0"/>
              </a:rPr>
              <a:t>has 2 children</a:t>
            </a:r>
          </a:p>
          <a:p>
            <a:pPr lvl="1" eaLnBrk="1" hangingPunct="1"/>
            <a:endParaRPr lang="en-US" sz="2200" dirty="0">
              <a:cs typeface="Arial" charset="0"/>
            </a:endParaRPr>
          </a:p>
          <a:p>
            <a:pPr eaLnBrk="1" hangingPunct="1"/>
            <a:r>
              <a:rPr lang="en-US" sz="2400" dirty="0">
                <a:cs typeface="Arial" charset="0"/>
              </a:rPr>
              <a:t>Along every path, no </a:t>
            </a:r>
            <a:r>
              <a:rPr lang="en-US" sz="2400" dirty="0" err="1">
                <a:cs typeface="Arial" charset="0"/>
              </a:rPr>
              <a:t>var</a:t>
            </a:r>
            <a:r>
              <a:rPr lang="en-US" sz="2400" dirty="0">
                <a:cs typeface="Arial" charset="0"/>
              </a:rPr>
              <a:t> appears more than 1x</a:t>
            </a:r>
          </a:p>
          <a:p>
            <a:pPr lvl="1" eaLnBrk="1" hangingPunct="1"/>
            <a:endParaRPr lang="en-US" sz="2200" dirty="0">
              <a:cs typeface="Arial" charset="0"/>
            </a:endParaRPr>
          </a:p>
          <a:p>
            <a:pPr eaLnBrk="1" hangingPunct="1"/>
            <a:r>
              <a:rPr lang="en-US" sz="2400" dirty="0">
                <a:cs typeface="Arial" charset="0"/>
                <a:sym typeface="Wingdings" pitchFamily="2" charset="2"/>
              </a:rPr>
              <a:t>We’ll keep the arrow-heads implicit </a:t>
            </a:r>
          </a:p>
          <a:p>
            <a:pPr lvl="1" eaLnBrk="1" hangingPunct="1"/>
            <a:r>
              <a:rPr lang="en-US" sz="2000" dirty="0">
                <a:cs typeface="Arial" charset="0"/>
                <a:sym typeface="Wingdings" pitchFamily="2" charset="2"/>
              </a:rPr>
              <a:t>always from top to bottom</a:t>
            </a:r>
            <a:br>
              <a:rPr lang="en-US" dirty="0">
                <a:cs typeface="Arial" charset="0"/>
              </a:rPr>
            </a:br>
            <a:br>
              <a:rPr lang="en-US" sz="1800" dirty="0">
                <a:cs typeface="Arial" charset="0"/>
                <a:sym typeface="Wingdings" pitchFamily="2" charset="2"/>
              </a:rPr>
            </a:br>
            <a:br>
              <a:rPr lang="en-US" sz="1800" dirty="0">
                <a:cs typeface="Arial" charset="0"/>
                <a:sym typeface="Wingdings" pitchFamily="2" charset="2"/>
              </a:rPr>
            </a:br>
            <a:endParaRPr lang="en-US" sz="1800" dirty="0">
              <a:cs typeface="Arial" charset="0"/>
            </a:endParaRPr>
          </a:p>
          <a:p>
            <a:pPr eaLnBrk="1" hangingPunct="1"/>
            <a:endParaRPr lang="en-US" sz="2400" dirty="0">
              <a:cs typeface="Arial" charset="0"/>
            </a:endParaRPr>
          </a:p>
        </p:txBody>
      </p:sp>
      <p:grpSp>
        <p:nvGrpSpPr>
          <p:cNvPr id="52228" name="Group 6"/>
          <p:cNvGrpSpPr>
            <a:grpSpLocks/>
          </p:cNvGrpSpPr>
          <p:nvPr/>
        </p:nvGrpSpPr>
        <p:grpSpPr bwMode="auto">
          <a:xfrm>
            <a:off x="6129338" y="2698750"/>
            <a:ext cx="1509712" cy="2700338"/>
            <a:chOff x="2155372" y="2099329"/>
            <a:chExt cx="1509785" cy="2701273"/>
          </a:xfrm>
        </p:grpSpPr>
        <p:sp>
          <p:nvSpPr>
            <p:cNvPr id="8" name="Oval 7"/>
            <p:cNvSpPr/>
            <p:nvPr/>
          </p:nvSpPr>
          <p:spPr>
            <a:xfrm>
              <a:off x="2237926" y="2099329"/>
              <a:ext cx="1081139" cy="611400"/>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i="1" dirty="0">
                  <a:latin typeface="Times New Roman" pitchFamily="18" charset="0"/>
                  <a:cs typeface="Times New Roman" pitchFamily="18" charset="0"/>
                </a:rPr>
                <a:t> x</a:t>
              </a:r>
            </a:p>
          </p:txBody>
        </p:sp>
        <p:sp>
          <p:nvSpPr>
            <p:cNvPr id="9" name="Oval 8"/>
            <p:cNvSpPr/>
            <p:nvPr/>
          </p:nvSpPr>
          <p:spPr>
            <a:xfrm>
              <a:off x="2993613" y="3614328"/>
              <a:ext cx="434996" cy="392249"/>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sp>
          <p:nvSpPr>
            <p:cNvPr id="10" name="Rectangle 9"/>
            <p:cNvSpPr/>
            <p:nvPr/>
          </p:nvSpPr>
          <p:spPr>
            <a:xfrm>
              <a:off x="2166485" y="4441703"/>
              <a:ext cx="358792" cy="347782"/>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0</a:t>
              </a:r>
            </a:p>
          </p:txBody>
        </p:sp>
        <p:sp>
          <p:nvSpPr>
            <p:cNvPr id="11" name="Rectangle 10"/>
            <p:cNvSpPr/>
            <p:nvPr/>
          </p:nvSpPr>
          <p:spPr>
            <a:xfrm>
              <a:off x="3025364" y="4452819"/>
              <a:ext cx="639793" cy="347783"/>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w: 1</a:t>
              </a:r>
            </a:p>
          </p:txBody>
        </p:sp>
        <p:sp>
          <p:nvSpPr>
            <p:cNvPr id="12" name="Oval 11"/>
            <p:cNvSpPr/>
            <p:nvPr/>
          </p:nvSpPr>
          <p:spPr>
            <a:xfrm>
              <a:off x="2155372" y="3123622"/>
              <a:ext cx="434996" cy="392248"/>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cxnSp>
          <p:nvCxnSpPr>
            <p:cNvPr id="13" name="Straight Connector 12"/>
            <p:cNvCxnSpPr>
              <a:stCxn id="8" idx="5"/>
              <a:endCxn id="9" idx="0"/>
            </p:cNvCxnSpPr>
            <p:nvPr/>
          </p:nvCxnSpPr>
          <p:spPr>
            <a:xfrm rot="16200000" flipH="1">
              <a:off x="2689443" y="3092662"/>
              <a:ext cx="992531" cy="50802"/>
            </a:xfrm>
            <a:prstGeom prst="line">
              <a:avLst/>
            </a:prstGeom>
            <a:ln w="38100">
              <a:solidFill>
                <a:srgbClr val="0000FF"/>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4" name="Straight Connector 13"/>
            <p:cNvCxnSpPr>
              <a:stCxn id="9" idx="4"/>
              <a:endCxn id="11" idx="0"/>
            </p:cNvCxnSpPr>
            <p:nvPr/>
          </p:nvCxnSpPr>
          <p:spPr>
            <a:xfrm rot="16200000" flipH="1">
              <a:off x="3055461" y="4162226"/>
              <a:ext cx="446241" cy="134945"/>
            </a:xfrm>
            <a:prstGeom prst="line">
              <a:avLst/>
            </a:prstGeom>
            <a:ln w="38100">
              <a:solidFill>
                <a:srgbClr val="0000FF"/>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5" name="Straight Connector 14"/>
            <p:cNvCxnSpPr>
              <a:stCxn id="12" idx="4"/>
              <a:endCxn id="10" idx="0"/>
            </p:cNvCxnSpPr>
            <p:nvPr/>
          </p:nvCxnSpPr>
          <p:spPr>
            <a:xfrm rot="5400000">
              <a:off x="1896459" y="3965292"/>
              <a:ext cx="925833" cy="26988"/>
            </a:xfrm>
            <a:prstGeom prst="line">
              <a:avLst/>
            </a:prstGeom>
            <a:ln w="38100">
              <a:solidFill>
                <a:srgbClr val="0000FF"/>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a:stCxn id="8" idx="3"/>
              <a:endCxn id="12" idx="0"/>
            </p:cNvCxnSpPr>
            <p:nvPr/>
          </p:nvCxnSpPr>
          <p:spPr>
            <a:xfrm rot="5400000">
              <a:off x="2133071" y="2861596"/>
              <a:ext cx="501824" cy="22226"/>
            </a:xfrm>
            <a:prstGeom prst="line">
              <a:avLst/>
            </a:prstGeom>
            <a:ln w="38100">
              <a:solidFill>
                <a:srgbClr val="FF0000"/>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a:stCxn id="9" idx="3"/>
              <a:endCxn id="10" idx="0"/>
            </p:cNvCxnSpPr>
            <p:nvPr/>
          </p:nvCxnSpPr>
          <p:spPr>
            <a:xfrm rot="5400000">
              <a:off x="2454556" y="3839144"/>
              <a:ext cx="493884" cy="711234"/>
            </a:xfrm>
            <a:prstGeom prst="line">
              <a:avLst/>
            </a:prstGeom>
            <a:ln w="38100">
              <a:solidFill>
                <a:srgbClr val="FF0000"/>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cxnSp>
          <p:nvCxnSpPr>
            <p:cNvPr id="18" name="Straight Connector 17"/>
            <p:cNvCxnSpPr>
              <a:stCxn id="12" idx="5"/>
              <a:endCxn id="9" idx="2"/>
            </p:cNvCxnSpPr>
            <p:nvPr/>
          </p:nvCxnSpPr>
          <p:spPr>
            <a:xfrm rot="16200000" flipH="1">
              <a:off x="2584760" y="3400805"/>
              <a:ext cx="350959" cy="466748"/>
            </a:xfrm>
            <a:prstGeom prst="line">
              <a:avLst/>
            </a:prstGeom>
            <a:ln w="38100">
              <a:solidFill>
                <a:srgbClr val="FF0000"/>
              </a:solidFill>
              <a:headEnd type="none" w="med" len="med"/>
              <a:tailEnd type="triangle" w="med" len="med"/>
            </a:ln>
          </p:spPr>
          <p:style>
            <a:lnRef idx="2">
              <a:schemeClr val="accent2"/>
            </a:lnRef>
            <a:fillRef idx="0">
              <a:schemeClr val="accent2"/>
            </a:fillRef>
            <a:effectRef idx="1">
              <a:schemeClr val="accent2"/>
            </a:effectRef>
            <a:fontRef idx="minor">
              <a:schemeClr val="tx1"/>
            </a:fontRef>
          </p:style>
        </p:cxnSp>
      </p:grpSp>
      <p:sp>
        <p:nvSpPr>
          <p:cNvPr id="19" name="TextBox 18"/>
          <p:cNvSpPr txBox="1">
            <a:spLocks noChangeArrowheads="1"/>
          </p:cNvSpPr>
          <p:nvPr/>
        </p:nvSpPr>
        <p:spPr bwMode="auto">
          <a:xfrm>
            <a:off x="6934199" y="5769015"/>
            <a:ext cx="608628" cy="3385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1600" i="1" dirty="0">
                <a:latin typeface="Times New Roman" pitchFamily="18" charset="0"/>
                <a:cs typeface="Times New Roman" pitchFamily="18" charset="0"/>
              </a:rPr>
              <a:t>w.val</a:t>
            </a:r>
          </a:p>
        </p:txBody>
      </p:sp>
      <p:sp>
        <p:nvSpPr>
          <p:cNvPr id="20" name="TextBox 19"/>
          <p:cNvSpPr txBox="1">
            <a:spLocks noChangeArrowheads="1"/>
          </p:cNvSpPr>
          <p:nvPr/>
        </p:nvSpPr>
        <p:spPr bwMode="auto">
          <a:xfrm>
            <a:off x="7216774" y="2178090"/>
            <a:ext cx="586186" cy="3385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1600" i="1" dirty="0">
                <a:latin typeface="Times New Roman" pitchFamily="18" charset="0"/>
                <a:cs typeface="Times New Roman" pitchFamily="18" charset="0"/>
              </a:rPr>
              <a:t>v.var</a:t>
            </a:r>
          </a:p>
        </p:txBody>
      </p:sp>
      <p:cxnSp>
        <p:nvCxnSpPr>
          <p:cNvPr id="24" name="Straight Arrow Connector 23"/>
          <p:cNvCxnSpPr/>
          <p:nvPr/>
        </p:nvCxnSpPr>
        <p:spPr>
          <a:xfrm rot="16200000" flipV="1">
            <a:off x="7254081" y="5547519"/>
            <a:ext cx="414338" cy="635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rot="5400000">
            <a:off x="6862763" y="2533650"/>
            <a:ext cx="471487" cy="3032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5" name="Tijdelijke aanduiding voor dianummer 24"/>
          <p:cNvSpPr>
            <a:spLocks noGrp="1"/>
          </p:cNvSpPr>
          <p:nvPr>
            <p:ph type="sldNum" sz="quarter" idx="12"/>
          </p:nvPr>
        </p:nvSpPr>
        <p:spPr/>
        <p:txBody>
          <a:bodyPr/>
          <a:lstStyle/>
          <a:p>
            <a:pPr>
              <a:defRPr/>
            </a:pPr>
            <a:fld id="{1FDBFCA3-8CCB-487F-82AB-9BC557D9BC49}" type="slidenum">
              <a:rPr lang="en-US"/>
              <a:pPr>
                <a:defRPr/>
              </a:pPr>
              <a:t>45</a:t>
            </a:fld>
            <a:endParaRPr lang="en-US"/>
          </a:p>
        </p:txBody>
      </p:sp>
      <p:sp>
        <p:nvSpPr>
          <p:cNvPr id="52238" name="Tekstvak 28"/>
          <p:cNvSpPr txBox="1">
            <a:spLocks noChangeArrowheads="1"/>
          </p:cNvSpPr>
          <p:nvPr/>
        </p:nvSpPr>
        <p:spPr bwMode="auto">
          <a:xfrm>
            <a:off x="-2239963" y="2224088"/>
            <a:ext cx="249238" cy="368300"/>
          </a:xfrm>
          <a:prstGeom prst="rect">
            <a:avLst/>
          </a:prstGeom>
          <a:noFill/>
          <a:ln w="9525">
            <a:noFill/>
            <a:miter lim="800000"/>
            <a:headEnd/>
            <a:tailEnd/>
          </a:ln>
        </p:spPr>
        <p:txBody>
          <a:bodyPr wrap="none">
            <a:spAutoFit/>
          </a:bodyPr>
          <a:lstStyle/>
          <a:p>
            <a:r>
              <a:rPr lang="en-US">
                <a:cs typeface="Arial" charset="0"/>
                <a:sym typeface="Wingdings" pitchFamily="2" charset="2"/>
              </a:rPr>
              <a:t>.</a:t>
            </a:r>
            <a:endParaRPr lang="nl-NL"/>
          </a:p>
        </p:txBody>
      </p:sp>
      <p:sp>
        <p:nvSpPr>
          <p:cNvPr id="41" name="TextBox 19"/>
          <p:cNvSpPr txBox="1">
            <a:spLocks noChangeArrowheads="1"/>
          </p:cNvSpPr>
          <p:nvPr/>
        </p:nvSpPr>
        <p:spPr bwMode="auto">
          <a:xfrm>
            <a:off x="7380325" y="3980870"/>
            <a:ext cx="677558" cy="3385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1600" i="1" dirty="0" err="1">
                <a:latin typeface="Times New Roman" pitchFamily="18" charset="0"/>
                <a:cs typeface="Times New Roman" pitchFamily="18" charset="0"/>
              </a:rPr>
              <a:t>v.high</a:t>
            </a:r>
            <a:endParaRPr lang="en-US" sz="1600" i="1" dirty="0">
              <a:latin typeface="Times New Roman" pitchFamily="18" charset="0"/>
              <a:cs typeface="Times New Roman" pitchFamily="18" charset="0"/>
            </a:endParaRPr>
          </a:p>
        </p:txBody>
      </p:sp>
      <p:sp>
        <p:nvSpPr>
          <p:cNvPr id="42" name="TextBox 19"/>
          <p:cNvSpPr txBox="1">
            <a:spLocks noChangeArrowheads="1"/>
          </p:cNvSpPr>
          <p:nvPr/>
        </p:nvSpPr>
        <p:spPr bwMode="auto">
          <a:xfrm>
            <a:off x="5402841" y="3720675"/>
            <a:ext cx="608628" cy="33855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1600" i="1" dirty="0" err="1">
                <a:latin typeface="Times New Roman" pitchFamily="18" charset="0"/>
                <a:cs typeface="Times New Roman" pitchFamily="18" charset="0"/>
              </a:rPr>
              <a:t>v.low</a:t>
            </a:r>
            <a:endParaRPr lang="en-US" sz="1600" i="1" dirty="0">
              <a:latin typeface="Times New Roman" pitchFamily="18" charset="0"/>
              <a:cs typeface="Times New Roman" pitchFamily="18" charset="0"/>
            </a:endParaRPr>
          </a:p>
        </p:txBody>
      </p:sp>
      <p:sp>
        <p:nvSpPr>
          <p:cNvPr id="27" name="Tekstvak 26"/>
          <p:cNvSpPr txBox="1"/>
          <p:nvPr/>
        </p:nvSpPr>
        <p:spPr>
          <a:xfrm>
            <a:off x="4044950" y="2138363"/>
            <a:ext cx="2749550" cy="339725"/>
          </a:xfrm>
          <a:prstGeom prst="rect">
            <a:avLst/>
          </a:prstGeom>
          <a:noFill/>
          <a:ln>
            <a:solidFill>
              <a:schemeClr val="accent3"/>
            </a:solidFill>
          </a:ln>
        </p:spPr>
        <p:txBody>
          <a:bodyPr wrap="none">
            <a:spAutoFit/>
          </a:bodyPr>
          <a:lstStyle/>
          <a:p>
            <a:pPr>
              <a:defRPr/>
            </a:pPr>
            <a:r>
              <a:rPr lang="en-US" sz="1600" i="1" dirty="0"/>
              <a:t>suppose we call this node: v</a:t>
            </a:r>
          </a:p>
        </p:txBody>
      </p:sp>
      <p:cxnSp>
        <p:nvCxnSpPr>
          <p:cNvPr id="29" name="Rechte verbindingslijn 28"/>
          <p:cNvCxnSpPr>
            <a:stCxn id="27" idx="2"/>
            <a:endCxn id="8" idx="2"/>
          </p:cNvCxnSpPr>
          <p:nvPr/>
        </p:nvCxnSpPr>
        <p:spPr>
          <a:xfrm rot="16200000" flipH="1">
            <a:off x="5552282" y="2345531"/>
            <a:ext cx="527050" cy="79216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00063" y="274638"/>
            <a:ext cx="8358187" cy="796925"/>
          </a:xfrm>
        </p:spPr>
        <p:txBody>
          <a:bodyPr/>
          <a:lstStyle/>
          <a:p>
            <a:pPr eaLnBrk="1" hangingPunct="1"/>
            <a:r>
              <a:rPr lang="en-US">
                <a:cs typeface="Arial" charset="0"/>
              </a:rPr>
              <a:t>func(G)</a:t>
            </a:r>
          </a:p>
        </p:txBody>
      </p:sp>
      <p:sp>
        <p:nvSpPr>
          <p:cNvPr id="53251" name="Rectangle 3"/>
          <p:cNvSpPr>
            <a:spLocks noGrp="1" noChangeArrowheads="1"/>
          </p:cNvSpPr>
          <p:nvPr>
            <p:ph sz="quarter" idx="1"/>
          </p:nvPr>
        </p:nvSpPr>
        <p:spPr>
          <a:xfrm>
            <a:off x="381000" y="1328738"/>
            <a:ext cx="7162800" cy="5072062"/>
          </a:xfrm>
        </p:spPr>
        <p:txBody>
          <a:bodyPr/>
          <a:lstStyle/>
          <a:p>
            <a:pPr eaLnBrk="1" hangingPunct="1"/>
            <a:r>
              <a:rPr lang="en-US" sz="2400" dirty="0" err="1">
                <a:cs typeface="Arial" charset="0"/>
              </a:rPr>
              <a:t>func</a:t>
            </a:r>
            <a:r>
              <a:rPr lang="en-US" sz="2400" dirty="0">
                <a:cs typeface="Arial" charset="0"/>
              </a:rPr>
              <a:t>(v) =  </a:t>
            </a:r>
            <a:r>
              <a:rPr lang="en-US" sz="2400" dirty="0">
                <a:cs typeface="Arial" charset="0"/>
                <a:sym typeface="Symbol" pitchFamily="18" charset="2"/>
              </a:rPr>
              <a:t></a:t>
            </a:r>
            <a:r>
              <a:rPr lang="en-US" sz="2400" dirty="0">
                <a:cs typeface="Arial" charset="0"/>
              </a:rPr>
              <a:t>x</a:t>
            </a:r>
            <a:r>
              <a:rPr lang="en-US" sz="2400" baseline="-25000" dirty="0">
                <a:cs typeface="Arial" charset="0"/>
              </a:rPr>
              <a:t> </a:t>
            </a:r>
            <a:r>
              <a:rPr lang="en-US" sz="2400" dirty="0">
                <a:cs typeface="Arial" charset="0"/>
              </a:rPr>
              <a:t>. </a:t>
            </a:r>
            <a:r>
              <a:rPr lang="en-US" sz="2400" dirty="0" err="1">
                <a:cs typeface="Arial" charset="0"/>
              </a:rPr>
              <a:t>func</a:t>
            </a:r>
            <a:r>
              <a:rPr lang="en-US" sz="2400" dirty="0">
                <a:cs typeface="Arial" charset="0"/>
              </a:rPr>
              <a:t>(</a:t>
            </a:r>
            <a:r>
              <a:rPr lang="en-US" sz="2400" dirty="0" err="1">
                <a:cs typeface="Arial" charset="0"/>
              </a:rPr>
              <a:t>v.low</a:t>
            </a:r>
            <a:r>
              <a:rPr lang="en-US" sz="2400" dirty="0">
                <a:cs typeface="Arial" charset="0"/>
              </a:rPr>
              <a:t>)   \/      x . f(</a:t>
            </a:r>
            <a:r>
              <a:rPr lang="en-US" sz="2400" dirty="0" err="1">
                <a:cs typeface="Arial" charset="0"/>
              </a:rPr>
              <a:t>v.high</a:t>
            </a:r>
            <a:r>
              <a:rPr lang="en-US" sz="2400" dirty="0">
                <a:cs typeface="Arial" charset="0"/>
              </a:rPr>
              <a:t>)</a:t>
            </a:r>
            <a:br>
              <a:rPr lang="en-US" sz="2400" dirty="0">
                <a:cs typeface="Arial" charset="0"/>
              </a:rPr>
            </a:br>
            <a:br>
              <a:rPr lang="en-US" sz="2400" dirty="0">
                <a:cs typeface="Arial" charset="0"/>
              </a:rPr>
            </a:br>
            <a:endParaRPr lang="en-US" sz="2400" dirty="0">
              <a:cs typeface="Arial" charset="0"/>
            </a:endParaRPr>
          </a:p>
          <a:p>
            <a:pPr eaLnBrk="1" hangingPunct="1"/>
            <a:endParaRPr lang="en-US" sz="2400" dirty="0">
              <a:cs typeface="Arial" charset="0"/>
            </a:endParaRPr>
          </a:p>
        </p:txBody>
      </p:sp>
      <p:grpSp>
        <p:nvGrpSpPr>
          <p:cNvPr id="53252" name="Group 4"/>
          <p:cNvGrpSpPr>
            <a:grpSpLocks/>
          </p:cNvGrpSpPr>
          <p:nvPr/>
        </p:nvGrpSpPr>
        <p:grpSpPr bwMode="auto">
          <a:xfrm>
            <a:off x="3546475" y="3068638"/>
            <a:ext cx="1274763" cy="2482850"/>
            <a:chOff x="2155372" y="2318657"/>
            <a:chExt cx="1273629" cy="2481943"/>
          </a:xfrm>
        </p:grpSpPr>
        <p:sp>
          <p:nvSpPr>
            <p:cNvPr id="6" name="Oval 5"/>
            <p:cNvSpPr/>
            <p:nvPr/>
          </p:nvSpPr>
          <p:spPr>
            <a:xfrm>
              <a:off x="2580444" y="2318657"/>
              <a:ext cx="434588" cy="391969"/>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x</a:t>
              </a:r>
            </a:p>
          </p:txBody>
        </p:sp>
        <p:sp>
          <p:nvSpPr>
            <p:cNvPr id="7" name="Oval 6"/>
            <p:cNvSpPr/>
            <p:nvPr/>
          </p:nvSpPr>
          <p:spPr>
            <a:xfrm>
              <a:off x="2992826" y="3613584"/>
              <a:ext cx="436175" cy="391969"/>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sp>
          <p:nvSpPr>
            <p:cNvPr id="8" name="Rectangle 7"/>
            <p:cNvSpPr/>
            <p:nvPr/>
          </p:nvSpPr>
          <p:spPr>
            <a:xfrm>
              <a:off x="2166475" y="4441956"/>
              <a:ext cx="358456" cy="347535"/>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0</a:t>
              </a:r>
            </a:p>
          </p:txBody>
        </p:sp>
        <p:sp>
          <p:nvSpPr>
            <p:cNvPr id="9" name="Rectangle 8"/>
            <p:cNvSpPr/>
            <p:nvPr/>
          </p:nvSpPr>
          <p:spPr>
            <a:xfrm>
              <a:off x="3026135" y="4451478"/>
              <a:ext cx="360041" cy="349122"/>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1</a:t>
              </a:r>
            </a:p>
          </p:txBody>
        </p:sp>
        <p:sp>
          <p:nvSpPr>
            <p:cNvPr id="10" name="Oval 9"/>
            <p:cNvSpPr/>
            <p:nvPr/>
          </p:nvSpPr>
          <p:spPr>
            <a:xfrm>
              <a:off x="2155372" y="3124812"/>
              <a:ext cx="436175" cy="391969"/>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cxnSp>
          <p:nvCxnSpPr>
            <p:cNvPr id="11" name="Straight Connector 10"/>
            <p:cNvCxnSpPr>
              <a:stCxn id="6" idx="5"/>
              <a:endCxn id="7" idx="0"/>
            </p:cNvCxnSpPr>
            <p:nvPr/>
          </p:nvCxnSpPr>
          <p:spPr>
            <a:xfrm rot="16200000" flipH="1">
              <a:off x="2601604" y="3003481"/>
              <a:ext cx="960087" cy="260118"/>
            </a:xfrm>
            <a:prstGeom prst="line">
              <a:avLst/>
            </a:prstGeom>
            <a:ln w="38100">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a:stCxn id="7" idx="4"/>
              <a:endCxn id="9" idx="0"/>
            </p:cNvCxnSpPr>
            <p:nvPr/>
          </p:nvCxnSpPr>
          <p:spPr>
            <a:xfrm rot="5400000">
              <a:off x="2985572" y="4225343"/>
              <a:ext cx="445925" cy="6344"/>
            </a:xfrm>
            <a:prstGeom prst="line">
              <a:avLst/>
            </a:prstGeom>
            <a:ln w="38100">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a:stCxn id="10" idx="4"/>
              <a:endCxn id="8" idx="0"/>
            </p:cNvCxnSpPr>
            <p:nvPr/>
          </p:nvCxnSpPr>
          <p:spPr>
            <a:xfrm rot="5400000">
              <a:off x="1896597" y="3965887"/>
              <a:ext cx="925175" cy="26964"/>
            </a:xfrm>
            <a:prstGeom prst="line">
              <a:avLst/>
            </a:prstGeom>
            <a:ln w="38100">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14" name="Straight Connector 13"/>
            <p:cNvCxnSpPr>
              <a:stCxn id="6" idx="3"/>
              <a:endCxn id="10" idx="0"/>
            </p:cNvCxnSpPr>
            <p:nvPr/>
          </p:nvCxnSpPr>
          <p:spPr>
            <a:xfrm rot="5400000">
              <a:off x="2272619" y="2753544"/>
              <a:ext cx="471316" cy="271221"/>
            </a:xfrm>
            <a:prstGeom prst="line">
              <a:avLst/>
            </a:prstGeom>
            <a:ln w="3810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5" name="Straight Connector 14"/>
            <p:cNvCxnSpPr>
              <a:stCxn id="7" idx="3"/>
              <a:endCxn id="8" idx="0"/>
            </p:cNvCxnSpPr>
            <p:nvPr/>
          </p:nvCxnSpPr>
          <p:spPr>
            <a:xfrm rot="5400000">
              <a:off x="2455013" y="3839113"/>
              <a:ext cx="493533" cy="712154"/>
            </a:xfrm>
            <a:prstGeom prst="line">
              <a:avLst/>
            </a:prstGeom>
            <a:ln w="3810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a:stCxn id="10" idx="5"/>
              <a:endCxn id="7" idx="2"/>
            </p:cNvCxnSpPr>
            <p:nvPr/>
          </p:nvCxnSpPr>
          <p:spPr>
            <a:xfrm rot="16200000" flipH="1">
              <a:off x="2583523" y="3401059"/>
              <a:ext cx="352296" cy="466310"/>
            </a:xfrm>
            <a:prstGeom prst="line">
              <a:avLst/>
            </a:prstGeom>
            <a:ln w="38100">
              <a:solidFill>
                <a:srgbClr val="FF0000"/>
              </a:solidFill>
            </a:ln>
          </p:spPr>
          <p:style>
            <a:lnRef idx="2">
              <a:schemeClr val="accent2"/>
            </a:lnRef>
            <a:fillRef idx="0">
              <a:schemeClr val="accent2"/>
            </a:fillRef>
            <a:effectRef idx="1">
              <a:schemeClr val="accent2"/>
            </a:effectRef>
            <a:fontRef idx="minor">
              <a:schemeClr val="tx1"/>
            </a:fontRef>
          </p:style>
        </p:cxnSp>
      </p:grpSp>
      <p:sp>
        <p:nvSpPr>
          <p:cNvPr id="17" name="Tijdelijke aanduiding voor dianummer 16"/>
          <p:cNvSpPr>
            <a:spLocks noGrp="1"/>
          </p:cNvSpPr>
          <p:nvPr>
            <p:ph type="sldNum" sz="quarter" idx="12"/>
          </p:nvPr>
        </p:nvSpPr>
        <p:spPr/>
        <p:txBody>
          <a:bodyPr/>
          <a:lstStyle/>
          <a:p>
            <a:pPr>
              <a:defRPr/>
            </a:pPr>
            <a:fld id="{9ECFA0DA-287B-47B4-9312-A10D8F2237B8}" type="slidenum">
              <a:rPr lang="en-US"/>
              <a:pPr>
                <a:defRPr/>
              </a:pPr>
              <a:t>46</a:t>
            </a:fld>
            <a:endParaRPr lang="en-US"/>
          </a:p>
        </p:txBody>
      </p:sp>
      <p:sp>
        <p:nvSpPr>
          <p:cNvPr id="19" name="Tekstvak 18"/>
          <p:cNvSpPr txBox="1"/>
          <p:nvPr/>
        </p:nvSpPr>
        <p:spPr>
          <a:xfrm>
            <a:off x="2830285" y="3940629"/>
            <a:ext cx="627608"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nl-NL" dirty="0">
                <a:sym typeface="Symbol"/>
              </a:rPr>
              <a:t></a:t>
            </a:r>
            <a:r>
              <a:rPr lang="nl-NL" dirty="0" err="1">
                <a:sym typeface="Symbol"/>
              </a:rPr>
              <a:t>y.z</a:t>
            </a:r>
            <a:endParaRPr lang="nl-NL" dirty="0"/>
          </a:p>
        </p:txBody>
      </p:sp>
      <p:sp>
        <p:nvSpPr>
          <p:cNvPr id="20" name="Tekstvak 19"/>
          <p:cNvSpPr txBox="1"/>
          <p:nvPr/>
        </p:nvSpPr>
        <p:spPr>
          <a:xfrm>
            <a:off x="4996543" y="4550228"/>
            <a:ext cx="300082"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nl-NL" dirty="0"/>
              <a:t>z</a:t>
            </a:r>
          </a:p>
        </p:txBody>
      </p:sp>
      <p:sp>
        <p:nvSpPr>
          <p:cNvPr id="21" name="Tekstvak 20"/>
          <p:cNvSpPr txBox="1"/>
          <p:nvPr/>
        </p:nvSpPr>
        <p:spPr>
          <a:xfrm>
            <a:off x="4484913" y="2775858"/>
            <a:ext cx="158780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nl-NL" dirty="0" err="1">
                <a:sym typeface="Symbol"/>
              </a:rPr>
              <a:t>xz</a:t>
            </a:r>
            <a:r>
              <a:rPr lang="nl-NL" dirty="0">
                <a:sym typeface="Symbol"/>
              </a:rPr>
              <a:t>  \/  x.</a:t>
            </a:r>
            <a:r>
              <a:rPr lang="nl-NL" dirty="0" err="1">
                <a:sym typeface="Symbol"/>
              </a:rPr>
              <a:t>y.z</a:t>
            </a:r>
            <a:endParaRPr lang="nl-NL" dirty="0"/>
          </a:p>
        </p:txBody>
      </p:sp>
      <p:sp>
        <p:nvSpPr>
          <p:cNvPr id="22" name="Tekstvak 21"/>
          <p:cNvSpPr txBox="1"/>
          <p:nvPr/>
        </p:nvSpPr>
        <p:spPr>
          <a:xfrm>
            <a:off x="2688772" y="5812971"/>
            <a:ext cx="2723823"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dirty="0" err="1">
                <a:cs typeface="Arial" charset="0"/>
              </a:rPr>
              <a:t>func</a:t>
            </a:r>
            <a:r>
              <a:rPr lang="en-US" dirty="0">
                <a:cs typeface="Arial" charset="0"/>
              </a:rPr>
              <a:t>(0) = 0,    </a:t>
            </a:r>
            <a:r>
              <a:rPr lang="en-US" dirty="0" err="1">
                <a:cs typeface="Arial" charset="0"/>
              </a:rPr>
              <a:t>func</a:t>
            </a:r>
            <a:r>
              <a:rPr lang="en-US" dirty="0">
                <a:cs typeface="Arial" charset="0"/>
              </a:rPr>
              <a:t>(1) = 1</a:t>
            </a:r>
            <a:endParaRPr lang="nl-NL" dirty="0"/>
          </a:p>
        </p:txBody>
      </p:sp>
      <p:sp>
        <p:nvSpPr>
          <p:cNvPr id="23" name="Tekstvak 22"/>
          <p:cNvSpPr txBox="1"/>
          <p:nvPr/>
        </p:nvSpPr>
        <p:spPr>
          <a:xfrm>
            <a:off x="3863975" y="250825"/>
            <a:ext cx="1475084" cy="46166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2400" dirty="0">
                <a:cs typeface="Arial" charset="0"/>
              </a:rPr>
              <a:t>x = </a:t>
            </a:r>
            <a:r>
              <a:rPr lang="en-US" sz="2400" dirty="0" err="1">
                <a:cs typeface="Arial" charset="0"/>
              </a:rPr>
              <a:t>var</a:t>
            </a:r>
            <a:r>
              <a:rPr lang="en-US" sz="2400" dirty="0">
                <a:cs typeface="Arial" charset="0"/>
              </a:rPr>
              <a:t>(v)</a:t>
            </a:r>
            <a:endParaRPr lang="nl-NL" sz="2400" dirty="0"/>
          </a:p>
        </p:txBody>
      </p:sp>
      <p:cxnSp>
        <p:nvCxnSpPr>
          <p:cNvPr id="25" name="Rechte verbindingslijn met pijl 24"/>
          <p:cNvCxnSpPr/>
          <p:nvPr/>
        </p:nvCxnSpPr>
        <p:spPr>
          <a:xfrm flipV="1">
            <a:off x="2449513" y="750888"/>
            <a:ext cx="1349375" cy="6429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Rechte verbindingslijn met pijl 26"/>
          <p:cNvCxnSpPr/>
          <p:nvPr/>
        </p:nvCxnSpPr>
        <p:spPr>
          <a:xfrm rot="16200000" flipV="1">
            <a:off x="4783931" y="919957"/>
            <a:ext cx="631825" cy="2936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kstvak 27"/>
          <p:cNvSpPr txBox="1"/>
          <p:nvPr/>
        </p:nvSpPr>
        <p:spPr>
          <a:xfrm>
            <a:off x="2667000" y="2187575"/>
            <a:ext cx="2422525" cy="400050"/>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2000" dirty="0" err="1">
                <a:cs typeface="Arial" charset="0"/>
              </a:rPr>
              <a:t>func</a:t>
            </a:r>
            <a:r>
              <a:rPr lang="en-US" sz="2000" dirty="0">
                <a:cs typeface="Arial" charset="0"/>
              </a:rPr>
              <a:t>(G) = </a:t>
            </a:r>
            <a:r>
              <a:rPr lang="en-US" sz="2000" dirty="0" err="1">
                <a:cs typeface="Arial" charset="0"/>
              </a:rPr>
              <a:t>func</a:t>
            </a:r>
            <a:r>
              <a:rPr lang="en-US" sz="2000" dirty="0">
                <a:cs typeface="Arial" charset="0"/>
              </a:rPr>
              <a:t>(root)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79425" y="274638"/>
            <a:ext cx="8378825" cy="727075"/>
          </a:xfrm>
        </p:spPr>
        <p:txBody>
          <a:bodyPr/>
          <a:lstStyle/>
          <a:p>
            <a:pPr eaLnBrk="1" hangingPunct="1"/>
            <a:r>
              <a:rPr lang="en-US">
                <a:cs typeface="Arial" charset="0"/>
              </a:rPr>
              <a:t>Ordered BDD</a:t>
            </a:r>
          </a:p>
        </p:txBody>
      </p:sp>
      <p:sp>
        <p:nvSpPr>
          <p:cNvPr id="55299" name="Rectangle 3"/>
          <p:cNvSpPr>
            <a:spLocks noGrp="1" noChangeArrowheads="1"/>
          </p:cNvSpPr>
          <p:nvPr>
            <p:ph sz="quarter" idx="1"/>
          </p:nvPr>
        </p:nvSpPr>
        <p:spPr>
          <a:xfrm>
            <a:off x="338138" y="1360488"/>
            <a:ext cx="8270875" cy="5257800"/>
          </a:xfrm>
        </p:spPr>
        <p:txBody>
          <a:bodyPr/>
          <a:lstStyle/>
          <a:p>
            <a:pPr eaLnBrk="1" hangingPunct="1"/>
            <a:r>
              <a:rPr lang="en-US" sz="2400" dirty="0">
                <a:cs typeface="Arial" charset="0"/>
              </a:rPr>
              <a:t>OBDD </a:t>
            </a:r>
            <a:r>
              <a:rPr lang="en-US" sz="2400" dirty="0">
                <a:cs typeface="Arial" charset="0"/>
                <a:sym typeface="Wingdings" pitchFamily="2" charset="2"/>
              </a:rPr>
              <a:t> fix an ordering on the variables</a:t>
            </a:r>
            <a:br>
              <a:rPr lang="en-US" sz="2400" dirty="0">
                <a:cs typeface="Arial" charset="0"/>
                <a:sym typeface="Wingdings" pitchFamily="2" charset="2"/>
              </a:rPr>
            </a:br>
            <a:endParaRPr lang="en-US" sz="2400" dirty="0">
              <a:cs typeface="Arial" charset="0"/>
              <a:sym typeface="Wingdings" pitchFamily="2" charset="2"/>
            </a:endParaRPr>
          </a:p>
          <a:p>
            <a:pPr lvl="1" eaLnBrk="1" hangingPunct="1"/>
            <a:r>
              <a:rPr lang="en-US" sz="2200" dirty="0">
                <a:cs typeface="Arial" charset="0"/>
                <a:sym typeface="Wingdings" pitchFamily="2" charset="2"/>
              </a:rPr>
              <a:t>let index(v)  the order of v in this ordering </a:t>
            </a:r>
            <a:br>
              <a:rPr lang="en-US" sz="2200" dirty="0">
                <a:cs typeface="Arial" charset="0"/>
                <a:sym typeface="Wingdings" pitchFamily="2" charset="2"/>
              </a:rPr>
            </a:br>
            <a:endParaRPr lang="en-US" sz="2200" dirty="0">
              <a:cs typeface="Arial" charset="0"/>
              <a:sym typeface="Wingdings" pitchFamily="2" charset="2"/>
            </a:endParaRPr>
          </a:p>
          <a:p>
            <a:pPr lvl="1" eaLnBrk="1" hangingPunct="1"/>
            <a:r>
              <a:rPr lang="en-US" sz="2200" i="1" dirty="0">
                <a:cs typeface="Arial" charset="0"/>
              </a:rPr>
              <a:t>index(v)  &lt;  index(</a:t>
            </a:r>
            <a:r>
              <a:rPr lang="en-US" sz="2200" i="1" dirty="0" err="1">
                <a:cs typeface="Arial" charset="0"/>
              </a:rPr>
              <a:t>v.low</a:t>
            </a:r>
            <a:r>
              <a:rPr lang="en-US" sz="2200" i="1" dirty="0">
                <a:cs typeface="Arial" charset="0"/>
              </a:rPr>
              <a:t>)</a:t>
            </a:r>
          </a:p>
          <a:p>
            <a:pPr lvl="1" eaLnBrk="1" hangingPunct="1"/>
            <a:r>
              <a:rPr lang="en-US" sz="2200" i="1" dirty="0">
                <a:cs typeface="Arial" charset="0"/>
              </a:rPr>
              <a:t> same with </a:t>
            </a:r>
            <a:r>
              <a:rPr lang="en-US" sz="2200" i="1" dirty="0" err="1">
                <a:cs typeface="Arial" charset="0"/>
              </a:rPr>
              <a:t>v.high</a:t>
            </a:r>
            <a:endParaRPr lang="en-US" sz="2000" dirty="0">
              <a:cs typeface="Arial" charset="0"/>
            </a:endParaRPr>
          </a:p>
          <a:p>
            <a:pPr lvl="1" eaLnBrk="1" hangingPunct="1"/>
            <a:endParaRPr lang="en-US" sz="2200" dirty="0">
              <a:cs typeface="Arial" charset="0"/>
            </a:endParaRPr>
          </a:p>
          <a:p>
            <a:pPr lvl="1" eaLnBrk="1" hangingPunct="1"/>
            <a:endParaRPr lang="en-US" sz="2200" dirty="0">
              <a:cs typeface="Arial" charset="0"/>
            </a:endParaRPr>
          </a:p>
          <a:p>
            <a:pPr eaLnBrk="1" hangingPunct="1">
              <a:buFont typeface="Wingdings 2" pitchFamily="18" charset="2"/>
              <a:buNone/>
            </a:pPr>
            <a:br>
              <a:rPr lang="en-US" sz="1800" dirty="0">
                <a:cs typeface="Arial" charset="0"/>
                <a:sym typeface="Wingdings" pitchFamily="2" charset="2"/>
              </a:rPr>
            </a:br>
            <a:br>
              <a:rPr lang="en-US" sz="1800" dirty="0">
                <a:cs typeface="Arial" charset="0"/>
                <a:sym typeface="Wingdings" pitchFamily="2" charset="2"/>
              </a:rPr>
            </a:br>
            <a:endParaRPr lang="en-US" sz="1800" dirty="0">
              <a:cs typeface="Arial" charset="0"/>
            </a:endParaRPr>
          </a:p>
          <a:p>
            <a:pPr eaLnBrk="1" hangingPunct="1"/>
            <a:endParaRPr lang="en-US" sz="2400" dirty="0">
              <a:cs typeface="Arial" charset="0"/>
            </a:endParaRPr>
          </a:p>
        </p:txBody>
      </p:sp>
      <p:sp>
        <p:nvSpPr>
          <p:cNvPr id="25" name="Tijdelijke aanduiding voor dianummer 24"/>
          <p:cNvSpPr>
            <a:spLocks noGrp="1"/>
          </p:cNvSpPr>
          <p:nvPr>
            <p:ph type="sldNum" sz="quarter" idx="12"/>
          </p:nvPr>
        </p:nvSpPr>
        <p:spPr/>
        <p:txBody>
          <a:bodyPr/>
          <a:lstStyle/>
          <a:p>
            <a:pPr>
              <a:defRPr/>
            </a:pPr>
            <a:fld id="{4C2289F1-4B8F-4963-8D54-80D1EB45A83F}" type="slidenum">
              <a:rPr lang="en-US"/>
              <a:pPr>
                <a:defRPr/>
              </a:pPr>
              <a:t>47</a:t>
            </a:fld>
            <a:endParaRPr lang="en-US"/>
          </a:p>
        </p:txBody>
      </p:sp>
      <p:sp>
        <p:nvSpPr>
          <p:cNvPr id="55301" name="Tekstvak 28"/>
          <p:cNvSpPr txBox="1">
            <a:spLocks noChangeArrowheads="1"/>
          </p:cNvSpPr>
          <p:nvPr/>
        </p:nvSpPr>
        <p:spPr bwMode="auto">
          <a:xfrm>
            <a:off x="-2239963" y="2224088"/>
            <a:ext cx="249238" cy="368300"/>
          </a:xfrm>
          <a:prstGeom prst="rect">
            <a:avLst/>
          </a:prstGeom>
          <a:noFill/>
          <a:ln w="9525">
            <a:noFill/>
            <a:miter lim="800000"/>
            <a:headEnd/>
            <a:tailEnd/>
          </a:ln>
        </p:spPr>
        <p:txBody>
          <a:bodyPr wrap="none">
            <a:spAutoFit/>
          </a:bodyPr>
          <a:lstStyle/>
          <a:p>
            <a:r>
              <a:rPr lang="en-US">
                <a:cs typeface="Arial" charset="0"/>
                <a:sym typeface="Wingdings" pitchFamily="2" charset="2"/>
              </a:rPr>
              <a:t>.</a:t>
            </a:r>
            <a:endParaRPr lang="nl-NL"/>
          </a:p>
        </p:txBody>
      </p:sp>
      <p:grpSp>
        <p:nvGrpSpPr>
          <p:cNvPr id="55302" name="Group 29"/>
          <p:cNvGrpSpPr>
            <a:grpSpLocks/>
          </p:cNvGrpSpPr>
          <p:nvPr/>
        </p:nvGrpSpPr>
        <p:grpSpPr bwMode="auto">
          <a:xfrm>
            <a:off x="4370388" y="3241675"/>
            <a:ext cx="1365250" cy="2547938"/>
            <a:chOff x="5355771" y="2264229"/>
            <a:chExt cx="1349830" cy="2547257"/>
          </a:xfrm>
        </p:grpSpPr>
        <p:sp>
          <p:nvSpPr>
            <p:cNvPr id="31" name="Oval 30"/>
            <p:cNvSpPr/>
            <p:nvPr/>
          </p:nvSpPr>
          <p:spPr>
            <a:xfrm>
              <a:off x="5768567" y="2264229"/>
              <a:ext cx="436340" cy="392008"/>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sp>
          <p:nvSpPr>
            <p:cNvPr id="32" name="Oval 31"/>
            <p:cNvSpPr/>
            <p:nvPr/>
          </p:nvSpPr>
          <p:spPr>
            <a:xfrm>
              <a:off x="5355771" y="3059354"/>
              <a:ext cx="434770" cy="392007"/>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sp>
          <p:nvSpPr>
            <p:cNvPr id="33" name="Oval 32"/>
            <p:cNvSpPr/>
            <p:nvPr/>
          </p:nvSpPr>
          <p:spPr>
            <a:xfrm>
              <a:off x="6259843" y="3026025"/>
              <a:ext cx="434770" cy="392008"/>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sp>
          <p:nvSpPr>
            <p:cNvPr id="34" name="Oval 33"/>
            <p:cNvSpPr/>
            <p:nvPr/>
          </p:nvSpPr>
          <p:spPr>
            <a:xfrm>
              <a:off x="6270830" y="3722752"/>
              <a:ext cx="434771" cy="392007"/>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x</a:t>
              </a:r>
            </a:p>
          </p:txBody>
        </p:sp>
        <p:sp>
          <p:nvSpPr>
            <p:cNvPr id="35" name="Rectangle 34"/>
            <p:cNvSpPr/>
            <p:nvPr/>
          </p:nvSpPr>
          <p:spPr>
            <a:xfrm>
              <a:off x="5398149" y="4452807"/>
              <a:ext cx="361001" cy="347569"/>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0</a:t>
              </a:r>
            </a:p>
          </p:txBody>
        </p:sp>
        <p:sp>
          <p:nvSpPr>
            <p:cNvPr id="36" name="Rectangle 35"/>
            <p:cNvSpPr/>
            <p:nvPr/>
          </p:nvSpPr>
          <p:spPr>
            <a:xfrm>
              <a:off x="6302221" y="4463916"/>
              <a:ext cx="361001" cy="347570"/>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1</a:t>
              </a:r>
            </a:p>
          </p:txBody>
        </p:sp>
        <p:cxnSp>
          <p:nvCxnSpPr>
            <p:cNvPr id="37" name="Straight Connector 36"/>
            <p:cNvCxnSpPr>
              <a:stCxn id="31" idx="5"/>
              <a:endCxn id="33" idx="1"/>
            </p:cNvCxnSpPr>
            <p:nvPr/>
          </p:nvCxnSpPr>
          <p:spPr>
            <a:xfrm rot="16200000" flipH="1">
              <a:off x="5990347" y="2750881"/>
              <a:ext cx="484058" cy="180501"/>
            </a:xfrm>
            <a:prstGeom prst="line">
              <a:avLst/>
            </a:prstGeom>
            <a:ln w="38100">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38" name="Straight Connector 37"/>
            <p:cNvCxnSpPr>
              <a:stCxn id="33" idx="4"/>
              <a:endCxn id="34" idx="0"/>
            </p:cNvCxnSpPr>
            <p:nvPr/>
          </p:nvCxnSpPr>
          <p:spPr>
            <a:xfrm rot="16200000" flipH="1">
              <a:off x="6329578" y="3564900"/>
              <a:ext cx="304719" cy="10986"/>
            </a:xfrm>
            <a:prstGeom prst="line">
              <a:avLst/>
            </a:prstGeom>
            <a:ln w="38100">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39" name="Straight Connector 38"/>
            <p:cNvCxnSpPr>
              <a:stCxn id="34" idx="4"/>
              <a:endCxn id="36" idx="0"/>
            </p:cNvCxnSpPr>
            <p:nvPr/>
          </p:nvCxnSpPr>
          <p:spPr>
            <a:xfrm rot="5400000">
              <a:off x="6309713" y="4286198"/>
              <a:ext cx="349157" cy="6278"/>
            </a:xfrm>
            <a:prstGeom prst="line">
              <a:avLst/>
            </a:prstGeom>
            <a:ln w="38100">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40" name="Straight Connector 39"/>
            <p:cNvCxnSpPr>
              <a:stCxn id="32" idx="5"/>
              <a:endCxn id="36" idx="0"/>
            </p:cNvCxnSpPr>
            <p:nvPr/>
          </p:nvCxnSpPr>
          <p:spPr>
            <a:xfrm rot="16200000" flipH="1">
              <a:off x="5568817" y="3551581"/>
              <a:ext cx="1071276" cy="753393"/>
            </a:xfrm>
            <a:prstGeom prst="line">
              <a:avLst/>
            </a:prstGeom>
            <a:ln w="38100">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43" name="Straight Connector 40"/>
            <p:cNvCxnSpPr>
              <a:stCxn id="31" idx="3"/>
              <a:endCxn id="32" idx="0"/>
            </p:cNvCxnSpPr>
            <p:nvPr/>
          </p:nvCxnSpPr>
          <p:spPr>
            <a:xfrm rot="5400000">
              <a:off x="5474089" y="2698954"/>
              <a:ext cx="460252" cy="260549"/>
            </a:xfrm>
            <a:prstGeom prst="line">
              <a:avLst/>
            </a:prstGeom>
            <a:ln w="3810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44" name="Straight Connector 41"/>
            <p:cNvCxnSpPr>
              <a:stCxn id="32" idx="4"/>
              <a:endCxn id="35" idx="0"/>
            </p:cNvCxnSpPr>
            <p:nvPr/>
          </p:nvCxnSpPr>
          <p:spPr>
            <a:xfrm rot="16200000" flipH="1">
              <a:off x="5076357" y="3948946"/>
              <a:ext cx="1001445" cy="6278"/>
            </a:xfrm>
            <a:prstGeom prst="line">
              <a:avLst/>
            </a:prstGeom>
            <a:ln w="3810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45" name="Straight Connector 42"/>
            <p:cNvCxnSpPr>
              <a:stCxn id="34" idx="3"/>
              <a:endCxn id="35" idx="0"/>
            </p:cNvCxnSpPr>
            <p:nvPr/>
          </p:nvCxnSpPr>
          <p:spPr>
            <a:xfrm rot="5400000">
              <a:off x="5759325" y="3878519"/>
              <a:ext cx="395182" cy="753393"/>
            </a:xfrm>
            <a:prstGeom prst="line">
              <a:avLst/>
            </a:prstGeom>
            <a:ln w="3810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46" name="Straight Connector 43"/>
            <p:cNvCxnSpPr>
              <a:stCxn id="33" idx="3"/>
              <a:endCxn id="35" idx="0"/>
            </p:cNvCxnSpPr>
            <p:nvPr/>
          </p:nvCxnSpPr>
          <p:spPr>
            <a:xfrm rot="5400000">
              <a:off x="5405468" y="3535649"/>
              <a:ext cx="1091908" cy="742407"/>
            </a:xfrm>
            <a:prstGeom prst="line">
              <a:avLst/>
            </a:prstGeom>
            <a:ln w="38100">
              <a:solidFill>
                <a:srgbClr val="FF0000"/>
              </a:solidFill>
            </a:ln>
          </p:spPr>
          <p:style>
            <a:lnRef idx="2">
              <a:schemeClr val="accent2"/>
            </a:lnRef>
            <a:fillRef idx="0">
              <a:schemeClr val="accent2"/>
            </a:fillRef>
            <a:effectRef idx="1">
              <a:schemeClr val="accent2"/>
            </a:effectRef>
            <a:fontRef idx="minor">
              <a:schemeClr val="tx1"/>
            </a:fontRef>
          </p:style>
        </p:cxnSp>
      </p:grpSp>
      <p:sp>
        <p:nvSpPr>
          <p:cNvPr id="55303" name="Tekstvak 48"/>
          <p:cNvSpPr txBox="1">
            <a:spLocks noChangeArrowheads="1"/>
          </p:cNvSpPr>
          <p:nvPr/>
        </p:nvSpPr>
        <p:spPr bwMode="auto">
          <a:xfrm>
            <a:off x="6038850" y="4325938"/>
            <a:ext cx="2525713" cy="646112"/>
          </a:xfrm>
          <a:prstGeom prst="rect">
            <a:avLst/>
          </a:prstGeom>
          <a:noFill/>
          <a:ln w="9525">
            <a:noFill/>
            <a:miter lim="800000"/>
            <a:headEnd/>
            <a:tailEnd/>
          </a:ln>
        </p:spPr>
        <p:txBody>
          <a:bodyPr>
            <a:spAutoFit/>
          </a:bodyPr>
          <a:lstStyle/>
          <a:p>
            <a:r>
              <a:rPr lang="nl-NL" i="1" dirty="0"/>
              <a:t>satisfies ordering [y,z,x]  but not [y,x,z]</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el 1"/>
          <p:cNvSpPr>
            <a:spLocks noGrp="1"/>
          </p:cNvSpPr>
          <p:nvPr>
            <p:ph type="title"/>
          </p:nvPr>
        </p:nvSpPr>
        <p:spPr>
          <a:xfrm>
            <a:off x="500063" y="274638"/>
            <a:ext cx="8358187" cy="796925"/>
          </a:xfrm>
        </p:spPr>
        <p:txBody>
          <a:bodyPr/>
          <a:lstStyle/>
          <a:p>
            <a:pPr eaLnBrk="1" hangingPunct="1"/>
            <a:r>
              <a:rPr lang="nl-NL"/>
              <a:t>Reduced BDD</a:t>
            </a:r>
          </a:p>
        </p:txBody>
      </p:sp>
      <p:sp>
        <p:nvSpPr>
          <p:cNvPr id="54275" name="Tijdelijke aanduiding voor inhoud 2"/>
          <p:cNvSpPr>
            <a:spLocks noGrp="1"/>
          </p:cNvSpPr>
          <p:nvPr>
            <p:ph sz="quarter" idx="1"/>
          </p:nvPr>
        </p:nvSpPr>
        <p:spPr>
          <a:xfrm>
            <a:off x="434975" y="1524000"/>
            <a:ext cx="7608888" cy="4572000"/>
          </a:xfrm>
        </p:spPr>
        <p:txBody>
          <a:bodyPr/>
          <a:lstStyle/>
          <a:p>
            <a:pPr eaLnBrk="1" hangingPunct="1"/>
            <a:r>
              <a:rPr lang="nl-NL" sz="2400" dirty="0"/>
              <a:t>Two BDDS F ang G are </a:t>
            </a:r>
            <a:r>
              <a:rPr lang="nl-NL" sz="2400" i="1" dirty="0"/>
              <a:t>isomorphic</a:t>
            </a:r>
            <a:r>
              <a:rPr lang="nl-NL" sz="2400" dirty="0"/>
              <a:t> if you can obtain G from F by renaming F’s nodes, vice versa.</a:t>
            </a:r>
            <a:br>
              <a:rPr lang="nl-NL" sz="2400" dirty="0"/>
            </a:br>
            <a:br>
              <a:rPr lang="nl-NL" sz="2400" dirty="0"/>
            </a:br>
            <a:r>
              <a:rPr lang="nl-NL" sz="2400" dirty="0"/>
              <a:t>But you are not allowed to rename v.var nor v.val !</a:t>
            </a:r>
          </a:p>
          <a:p>
            <a:pPr eaLnBrk="1" hangingPunct="1"/>
            <a:endParaRPr lang="nl-NL" sz="2400" dirty="0"/>
          </a:p>
          <a:p>
            <a:pPr eaLnBrk="1" hangingPunct="1"/>
            <a:endParaRPr lang="nl-NL" sz="2400" dirty="0"/>
          </a:p>
          <a:p>
            <a:pPr eaLnBrk="1" hangingPunct="1"/>
            <a:r>
              <a:rPr lang="en-US" sz="2400" dirty="0"/>
              <a:t>A BDD G is </a:t>
            </a:r>
            <a:r>
              <a:rPr lang="en-US" sz="2400" i="1" dirty="0"/>
              <a:t>reduced</a:t>
            </a:r>
            <a:r>
              <a:rPr lang="en-US" sz="2400" dirty="0"/>
              <a:t> if:</a:t>
            </a:r>
            <a:br>
              <a:rPr lang="en-US" sz="2400" dirty="0"/>
            </a:br>
            <a:endParaRPr lang="en-US" sz="2400" dirty="0"/>
          </a:p>
          <a:p>
            <a:pPr lvl="1" eaLnBrk="1" hangingPunct="1"/>
            <a:r>
              <a:rPr lang="en-US" sz="2200" dirty="0"/>
              <a:t>for any non-leaf node v, </a:t>
            </a:r>
            <a:r>
              <a:rPr lang="en-US" sz="2200" dirty="0" err="1"/>
              <a:t>v.low</a:t>
            </a:r>
            <a:r>
              <a:rPr lang="en-US" sz="2200" dirty="0"/>
              <a:t> </a:t>
            </a:r>
            <a:r>
              <a:rPr lang="en-US" sz="2200" dirty="0">
                <a:sym typeface="Symbol" pitchFamily="18" charset="2"/>
              </a:rPr>
              <a:t></a:t>
            </a:r>
            <a:r>
              <a:rPr lang="en-US" sz="2200" dirty="0"/>
              <a:t> </a:t>
            </a:r>
            <a:r>
              <a:rPr lang="en-US" sz="2200" dirty="0" err="1"/>
              <a:t>v.high</a:t>
            </a:r>
            <a:r>
              <a:rPr lang="en-US" sz="2200" dirty="0"/>
              <a:t>. </a:t>
            </a:r>
            <a:br>
              <a:rPr lang="en-US" sz="2200" dirty="0"/>
            </a:br>
            <a:endParaRPr lang="en-US" sz="2200" dirty="0"/>
          </a:p>
          <a:p>
            <a:pPr lvl="1" eaLnBrk="1" hangingPunct="1"/>
            <a:r>
              <a:rPr lang="en-US" sz="2200" dirty="0"/>
              <a:t>for any distinct nodes u and v, the sub-BDDs rooted at them are not isomorphic. </a:t>
            </a:r>
            <a:br>
              <a:rPr lang="en-US" sz="2200" dirty="0"/>
            </a:br>
            <a:endParaRPr lang="nl-NL" sz="2200" dirty="0"/>
          </a:p>
        </p:txBody>
      </p:sp>
      <p:sp>
        <p:nvSpPr>
          <p:cNvPr id="4" name="Tijdelijke aanduiding voor dianummer 3"/>
          <p:cNvSpPr>
            <a:spLocks noGrp="1"/>
          </p:cNvSpPr>
          <p:nvPr>
            <p:ph type="sldNum" sz="quarter" idx="12"/>
          </p:nvPr>
        </p:nvSpPr>
        <p:spPr/>
        <p:txBody>
          <a:bodyPr/>
          <a:lstStyle/>
          <a:p>
            <a:pPr>
              <a:defRPr/>
            </a:pPr>
            <a:fld id="{1C8E2AC9-E3AB-46B1-BB95-E56CCD683376}" type="slidenum">
              <a:rPr lang="en-US"/>
              <a:pPr>
                <a:defRPr/>
              </a:pPr>
              <a:t>48</a:t>
            </a:fld>
            <a:endParaRPr lang="en-US"/>
          </a:p>
        </p:txBody>
      </p:sp>
      <p:sp>
        <p:nvSpPr>
          <p:cNvPr id="5" name="Rechteraccolade 4"/>
          <p:cNvSpPr/>
          <p:nvPr/>
        </p:nvSpPr>
        <p:spPr>
          <a:xfrm>
            <a:off x="8088313" y="4213225"/>
            <a:ext cx="488950" cy="2122488"/>
          </a:xfrm>
          <a:prstGeom prst="rightBrace">
            <a:avLst>
              <a:gd name="adj1" fmla="val 8333"/>
              <a:gd name="adj2" fmla="val 40256"/>
            </a:avLst>
          </a:prstGeom>
          <a:ln w="19050"/>
        </p:spPr>
        <p:style>
          <a:lnRef idx="2">
            <a:schemeClr val="dk1"/>
          </a:lnRef>
          <a:fillRef idx="0">
            <a:schemeClr val="dk1"/>
          </a:fillRef>
          <a:effectRef idx="1">
            <a:schemeClr val="dk1"/>
          </a:effectRef>
          <a:fontRef idx="minor">
            <a:schemeClr val="tx1"/>
          </a:fontRef>
        </p:style>
        <p:txBody>
          <a:bodyPr anchor="ctr"/>
          <a:lstStyle/>
          <a:p>
            <a:pPr algn="ctr">
              <a:defRPr/>
            </a:pPr>
            <a:endParaRPr lang="nl-NL"/>
          </a:p>
        </p:txBody>
      </p:sp>
      <p:sp>
        <p:nvSpPr>
          <p:cNvPr id="54278" name="Tekstvak 5"/>
          <p:cNvSpPr txBox="1">
            <a:spLocks noChangeArrowheads="1"/>
          </p:cNvSpPr>
          <p:nvPr/>
        </p:nvSpPr>
        <p:spPr bwMode="auto">
          <a:xfrm rot="-5400000">
            <a:off x="7336632" y="4968081"/>
            <a:ext cx="2808288" cy="339725"/>
          </a:xfrm>
          <a:prstGeom prst="rect">
            <a:avLst/>
          </a:prstGeom>
          <a:noFill/>
          <a:ln w="9525">
            <a:noFill/>
            <a:miter lim="800000"/>
            <a:headEnd/>
            <a:tailEnd/>
          </a:ln>
        </p:spPr>
        <p:txBody>
          <a:bodyPr wrap="none">
            <a:spAutoFit/>
          </a:bodyPr>
          <a:lstStyle/>
          <a:p>
            <a:r>
              <a:rPr lang="nl-NL" sz="1600" i="1"/>
              <a:t>otherwise G can be reduced!</a:t>
            </a:r>
          </a:p>
        </p:txBody>
      </p:sp>
      <p:sp>
        <p:nvSpPr>
          <p:cNvPr id="7" name="Tekstvak 6"/>
          <p:cNvSpPr txBox="1"/>
          <p:nvPr/>
        </p:nvSpPr>
        <p:spPr>
          <a:xfrm>
            <a:off x="2514601" y="3265715"/>
            <a:ext cx="3474028"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nl-NL" sz="2400" dirty="0" err="1"/>
              <a:t>then</a:t>
            </a:r>
            <a:r>
              <a:rPr lang="nl-NL" sz="2400" dirty="0"/>
              <a:t>:   </a:t>
            </a:r>
            <a:r>
              <a:rPr lang="nl-NL" sz="2400" dirty="0" err="1"/>
              <a:t>func</a:t>
            </a:r>
            <a:r>
              <a:rPr lang="nl-NL" sz="2400" dirty="0"/>
              <a:t>(F) = </a:t>
            </a:r>
            <a:r>
              <a:rPr lang="nl-NL" sz="2400" dirty="0" err="1"/>
              <a:t>func</a:t>
            </a:r>
            <a:r>
              <a:rPr lang="nl-NL" sz="2400" dirty="0"/>
              <a:t>(G)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500063" y="287338"/>
            <a:ext cx="8358187" cy="796925"/>
          </a:xfrm>
        </p:spPr>
        <p:txBody>
          <a:bodyPr/>
          <a:lstStyle/>
          <a:p>
            <a:pPr eaLnBrk="1" hangingPunct="1"/>
            <a:r>
              <a:rPr lang="en-US">
                <a:cs typeface="Arial" charset="0"/>
              </a:rPr>
              <a:t>Reduced OBDD</a:t>
            </a:r>
          </a:p>
        </p:txBody>
      </p:sp>
      <p:sp>
        <p:nvSpPr>
          <p:cNvPr id="56323" name="Content Placeholder 2"/>
          <p:cNvSpPr>
            <a:spLocks noGrp="1"/>
          </p:cNvSpPr>
          <p:nvPr>
            <p:ph sz="quarter" idx="1"/>
          </p:nvPr>
        </p:nvSpPr>
        <p:spPr>
          <a:xfrm>
            <a:off x="500063" y="1447800"/>
            <a:ext cx="8358187" cy="4572000"/>
          </a:xfrm>
        </p:spPr>
        <p:txBody>
          <a:bodyPr/>
          <a:lstStyle/>
          <a:p>
            <a:pPr eaLnBrk="1" hangingPunct="1"/>
            <a:r>
              <a:rPr lang="en-US" sz="2400" dirty="0">
                <a:cs typeface="Arial" charset="0"/>
                <a:sym typeface="Wingdings" pitchFamily="2" charset="2"/>
              </a:rPr>
              <a:t>Reduced OBDD is canonical:</a:t>
            </a:r>
          </a:p>
          <a:p>
            <a:pPr eaLnBrk="1" hangingPunct="1"/>
            <a:endParaRPr lang="en-US" sz="2400" dirty="0">
              <a:cs typeface="Arial" charset="0"/>
              <a:sym typeface="Wingdings" pitchFamily="2" charset="2"/>
            </a:endParaRPr>
          </a:p>
          <a:p>
            <a:pPr eaLnBrk="1" hangingPunct="1"/>
            <a:endParaRPr lang="en-US" sz="2400" dirty="0">
              <a:cs typeface="Arial" charset="0"/>
              <a:sym typeface="Wingdings" pitchFamily="2" charset="2"/>
            </a:endParaRPr>
          </a:p>
          <a:p>
            <a:pPr eaLnBrk="1" hangingPunct="1"/>
            <a:endParaRPr lang="en-US" sz="2400" dirty="0">
              <a:cs typeface="Arial" charset="0"/>
              <a:sym typeface="Wingdings" pitchFamily="2" charset="2"/>
            </a:endParaRPr>
          </a:p>
          <a:p>
            <a:pPr eaLnBrk="1" hangingPunct="1"/>
            <a:endParaRPr lang="en-US" sz="2400" dirty="0">
              <a:cs typeface="Arial" charset="0"/>
              <a:sym typeface="Wingdings" pitchFamily="2" charset="2"/>
            </a:endParaRPr>
          </a:p>
          <a:p>
            <a:pPr eaLnBrk="1" hangingPunct="1"/>
            <a:r>
              <a:rPr lang="en-US" sz="2400" dirty="0">
                <a:cs typeface="Arial" charset="0"/>
                <a:sym typeface="Wingdings" pitchFamily="2" charset="2"/>
              </a:rPr>
              <a:t>Same idea as in truth tables: canonical if you fix the order of the columns.</a:t>
            </a:r>
          </a:p>
          <a:p>
            <a:pPr eaLnBrk="1" hangingPunct="1"/>
            <a:endParaRPr lang="en-US" sz="2400" dirty="0">
              <a:cs typeface="Arial" charset="0"/>
              <a:sym typeface="Wingdings" pitchFamily="2" charset="2"/>
            </a:endParaRPr>
          </a:p>
          <a:p>
            <a:pPr eaLnBrk="1" hangingPunct="1"/>
            <a:r>
              <a:rPr lang="en-US" sz="2400" dirty="0">
                <a:cs typeface="Arial" charset="0"/>
                <a:sym typeface="Wingdings" pitchFamily="2" charset="2"/>
              </a:rPr>
              <a:t>However, the chosen ordering may influence the size of the OBDD.</a:t>
            </a:r>
            <a:endParaRPr lang="en-US" sz="2400" dirty="0">
              <a:cs typeface="Arial" charset="0"/>
            </a:endParaRPr>
          </a:p>
        </p:txBody>
      </p:sp>
      <p:sp>
        <p:nvSpPr>
          <p:cNvPr id="5" name="TextBox 4"/>
          <p:cNvSpPr txBox="1"/>
          <p:nvPr/>
        </p:nvSpPr>
        <p:spPr>
          <a:xfrm>
            <a:off x="740228" y="2351541"/>
            <a:ext cx="8022771" cy="830997"/>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sz="2400" i="1" dirty="0">
                <a:latin typeface="Times New Roman" pitchFamily="18" charset="0"/>
                <a:cs typeface="Times New Roman" pitchFamily="18" charset="0"/>
              </a:rPr>
              <a:t>If we fix the variable ordering, every </a:t>
            </a:r>
            <a:r>
              <a:rPr lang="en-US" sz="2400" i="1" dirty="0" err="1">
                <a:latin typeface="Times New Roman" pitchFamily="18" charset="0"/>
                <a:cs typeface="Times New Roman" pitchFamily="18" charset="0"/>
              </a:rPr>
              <a:t>boolean</a:t>
            </a:r>
            <a:r>
              <a:rPr lang="en-US" sz="2400" i="1" dirty="0">
                <a:latin typeface="Times New Roman" pitchFamily="18" charset="0"/>
                <a:cs typeface="Times New Roman" pitchFamily="18" charset="0"/>
              </a:rPr>
              <a:t> function is uniquely represented by  a reduced OBDD (up to isomorphism).</a:t>
            </a:r>
          </a:p>
        </p:txBody>
      </p:sp>
      <p:sp>
        <p:nvSpPr>
          <p:cNvPr id="6" name="Tijdelijke aanduiding voor dianummer 5"/>
          <p:cNvSpPr>
            <a:spLocks noGrp="1"/>
          </p:cNvSpPr>
          <p:nvPr>
            <p:ph type="sldNum" sz="quarter" idx="12"/>
          </p:nvPr>
        </p:nvSpPr>
        <p:spPr/>
        <p:txBody>
          <a:bodyPr/>
          <a:lstStyle/>
          <a:p>
            <a:pPr>
              <a:defRPr/>
            </a:pPr>
            <a:fld id="{FDA01E0D-9AE6-4F88-AE27-7245734FD0D6}" type="slidenum">
              <a:rPr lang="en-US"/>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00063" y="274638"/>
            <a:ext cx="8358187" cy="796925"/>
          </a:xfrm>
        </p:spPr>
        <p:txBody>
          <a:bodyPr/>
          <a:lstStyle/>
          <a:p>
            <a:pPr eaLnBrk="1" hangingPunct="1"/>
            <a:r>
              <a:rPr lang="en-US">
                <a:cs typeface="Arial" charset="0"/>
              </a:rPr>
              <a:t>CTL</a:t>
            </a:r>
          </a:p>
        </p:txBody>
      </p:sp>
      <p:sp>
        <p:nvSpPr>
          <p:cNvPr id="11267" name="Rectangle 3"/>
          <p:cNvSpPr>
            <a:spLocks noGrp="1" noChangeArrowheads="1"/>
          </p:cNvSpPr>
          <p:nvPr>
            <p:ph sz="quarter" idx="1"/>
          </p:nvPr>
        </p:nvSpPr>
        <p:spPr>
          <a:xfrm>
            <a:off x="500063" y="1447800"/>
            <a:ext cx="8358187" cy="4572000"/>
          </a:xfrm>
        </p:spPr>
        <p:txBody>
          <a:bodyPr/>
          <a:lstStyle/>
          <a:p>
            <a:pPr eaLnBrk="1" hangingPunct="1">
              <a:lnSpc>
                <a:spcPct val="80000"/>
              </a:lnSpc>
            </a:pPr>
            <a:r>
              <a:rPr lang="en-US" sz="2800" dirty="0">
                <a:cs typeface="Arial" charset="0"/>
              </a:rPr>
              <a:t>Informally, CTL is interpreted over computation trees.</a:t>
            </a:r>
            <a:br>
              <a:rPr lang="en-US" sz="2800" dirty="0">
                <a:cs typeface="Arial" charset="0"/>
              </a:rPr>
            </a:br>
            <a:br>
              <a:rPr lang="en-US" sz="2800" dirty="0">
                <a:cs typeface="Arial" charset="0"/>
              </a:rPr>
            </a:br>
            <a:r>
              <a:rPr lang="en-US" sz="2800" dirty="0">
                <a:cs typeface="Arial" charset="0"/>
              </a:rPr>
              <a:t>    </a:t>
            </a:r>
            <a:r>
              <a:rPr lang="en-US" sz="2800" i="1" dirty="0">
                <a:cs typeface="Arial" charset="0"/>
              </a:rPr>
              <a:t>M</a:t>
            </a:r>
            <a:r>
              <a:rPr lang="en-US" sz="2800" dirty="0">
                <a:cs typeface="Arial" charset="0"/>
              </a:rPr>
              <a:t> </a:t>
            </a:r>
            <a:r>
              <a:rPr lang="nl-NL" sz="2800" dirty="0">
                <a:cs typeface="Arial" charset="0"/>
                <a:sym typeface="Wingdings" pitchFamily="2" charset="2"/>
              </a:rPr>
              <a:t>⊨</a:t>
            </a:r>
            <a:r>
              <a:rPr lang="en-US" sz="2800" dirty="0">
                <a:cs typeface="Arial" charset="0"/>
              </a:rPr>
              <a:t> </a:t>
            </a:r>
            <a:r>
              <a:rPr lang="en-US" sz="2800" i="1" dirty="0">
                <a:cs typeface="Arial" charset="0"/>
                <a:sym typeface="Symbol" pitchFamily="18" charset="2"/>
              </a:rPr>
              <a:t></a:t>
            </a:r>
            <a:r>
              <a:rPr lang="en-US" sz="2800" dirty="0">
                <a:cs typeface="Arial" charset="0"/>
                <a:sym typeface="Symbol" pitchFamily="18" charset="2"/>
              </a:rPr>
              <a:t>    =   </a:t>
            </a:r>
            <a:r>
              <a:rPr lang="en-US" sz="2800" i="1" dirty="0">
                <a:cs typeface="Arial" charset="0"/>
                <a:sym typeface="Symbol" pitchFamily="18" charset="2"/>
              </a:rPr>
              <a:t>M</a:t>
            </a:r>
            <a:r>
              <a:rPr lang="en-US" sz="2800" dirty="0">
                <a:cs typeface="Arial" charset="0"/>
                <a:sym typeface="Symbol" pitchFamily="18" charset="2"/>
              </a:rPr>
              <a:t>’s computation trees satisfies </a:t>
            </a:r>
            <a:r>
              <a:rPr lang="en-US" sz="2800" i="1" dirty="0">
                <a:cs typeface="Arial" charset="0"/>
                <a:sym typeface="Symbol" pitchFamily="18" charset="2"/>
              </a:rPr>
              <a:t></a:t>
            </a:r>
          </a:p>
          <a:p>
            <a:pPr eaLnBrk="1" hangingPunct="1">
              <a:lnSpc>
                <a:spcPct val="80000"/>
              </a:lnSpc>
            </a:pPr>
            <a:endParaRPr lang="en-US" sz="2800" dirty="0">
              <a:cs typeface="Arial" charset="0"/>
              <a:sym typeface="Symbol" pitchFamily="18" charset="2"/>
            </a:endParaRPr>
          </a:p>
          <a:p>
            <a:pPr eaLnBrk="1" hangingPunct="1">
              <a:lnSpc>
                <a:spcPct val="80000"/>
              </a:lnSpc>
            </a:pPr>
            <a:r>
              <a:rPr lang="en-US" sz="2800" dirty="0">
                <a:cs typeface="Arial" charset="0"/>
                <a:sym typeface="Symbol" pitchFamily="18" charset="2"/>
              </a:rPr>
              <a:t>We have </a:t>
            </a:r>
            <a:r>
              <a:rPr lang="en-US" sz="2800" u="sng" dirty="0">
                <a:cs typeface="Arial" charset="0"/>
                <a:sym typeface="Symbol" pitchFamily="18" charset="2"/>
              </a:rPr>
              <a:t>path quantifiers</a:t>
            </a:r>
            <a:r>
              <a:rPr lang="en-US" sz="2800" dirty="0">
                <a:cs typeface="Arial" charset="0"/>
                <a:sym typeface="Symbol" pitchFamily="18" charset="2"/>
              </a:rPr>
              <a:t> :</a:t>
            </a:r>
          </a:p>
          <a:p>
            <a:pPr lvl="1" eaLnBrk="1" hangingPunct="1">
              <a:lnSpc>
                <a:spcPct val="80000"/>
              </a:lnSpc>
            </a:pPr>
            <a:r>
              <a:rPr lang="en-US" b="1" dirty="0">
                <a:solidFill>
                  <a:schemeClr val="accent2"/>
                </a:solidFill>
                <a:cs typeface="Arial" charset="0"/>
                <a:sym typeface="Symbol" pitchFamily="18" charset="2"/>
              </a:rPr>
              <a:t>A</a:t>
            </a:r>
            <a:r>
              <a:rPr lang="en-US" dirty="0">
                <a:cs typeface="Arial" charset="0"/>
                <a:sym typeface="Symbol" pitchFamily="18" charset="2"/>
              </a:rPr>
              <a:t> ...  :  holds for all path (starting at the tree’s root)</a:t>
            </a:r>
          </a:p>
          <a:p>
            <a:pPr lvl="1" eaLnBrk="1" hangingPunct="1">
              <a:lnSpc>
                <a:spcPct val="80000"/>
              </a:lnSpc>
            </a:pPr>
            <a:r>
              <a:rPr lang="en-US" b="1" dirty="0">
                <a:solidFill>
                  <a:schemeClr val="accent2"/>
                </a:solidFill>
                <a:cs typeface="Arial" charset="0"/>
                <a:sym typeface="Symbol" pitchFamily="18" charset="2"/>
              </a:rPr>
              <a:t>E </a:t>
            </a:r>
            <a:r>
              <a:rPr lang="en-US" dirty="0">
                <a:cs typeface="Arial" charset="0"/>
                <a:sym typeface="Symbol" pitchFamily="18" charset="2"/>
              </a:rPr>
              <a:t>...  :  holds for some path</a:t>
            </a:r>
          </a:p>
          <a:p>
            <a:pPr lvl="1" eaLnBrk="1" hangingPunct="1">
              <a:lnSpc>
                <a:spcPct val="80000"/>
              </a:lnSpc>
            </a:pPr>
            <a:endParaRPr lang="en-US" dirty="0">
              <a:cs typeface="Arial" charset="0"/>
              <a:sym typeface="Symbol" pitchFamily="18" charset="2"/>
            </a:endParaRPr>
          </a:p>
          <a:p>
            <a:pPr eaLnBrk="1" hangingPunct="1">
              <a:lnSpc>
                <a:spcPct val="80000"/>
              </a:lnSpc>
            </a:pPr>
            <a:r>
              <a:rPr lang="en-US" sz="2800" dirty="0">
                <a:cs typeface="Arial" charset="0"/>
                <a:sym typeface="Symbol" pitchFamily="18" charset="2"/>
              </a:rPr>
              <a:t>Temporal operators :</a:t>
            </a:r>
          </a:p>
          <a:p>
            <a:pPr lvl="1" eaLnBrk="1" hangingPunct="1">
              <a:lnSpc>
                <a:spcPct val="80000"/>
              </a:lnSpc>
            </a:pPr>
            <a:r>
              <a:rPr lang="en-US" b="1" dirty="0">
                <a:solidFill>
                  <a:schemeClr val="accent2"/>
                </a:solidFill>
                <a:cs typeface="Arial" charset="0"/>
                <a:sym typeface="Symbol" pitchFamily="18" charset="2"/>
              </a:rPr>
              <a:t>X</a:t>
            </a:r>
            <a:r>
              <a:rPr lang="en-US" dirty="0">
                <a:cs typeface="Arial" charset="0"/>
                <a:sym typeface="Symbol" pitchFamily="18" charset="2"/>
              </a:rPr>
              <a:t> ... : holds next time </a:t>
            </a:r>
          </a:p>
          <a:p>
            <a:pPr lvl="1" eaLnBrk="1" hangingPunct="1">
              <a:lnSpc>
                <a:spcPct val="80000"/>
              </a:lnSpc>
            </a:pPr>
            <a:r>
              <a:rPr lang="en-US" b="1" dirty="0">
                <a:solidFill>
                  <a:schemeClr val="accent2"/>
                </a:solidFill>
                <a:cs typeface="Arial" charset="0"/>
                <a:sym typeface="Symbol" pitchFamily="18" charset="2"/>
              </a:rPr>
              <a:t>F</a:t>
            </a:r>
            <a:r>
              <a:rPr lang="en-US" dirty="0">
                <a:cs typeface="Arial" charset="0"/>
                <a:sym typeface="Symbol" pitchFamily="18" charset="2"/>
              </a:rPr>
              <a:t> ... : holds in the future</a:t>
            </a:r>
          </a:p>
          <a:p>
            <a:pPr lvl="1" eaLnBrk="1" hangingPunct="1">
              <a:lnSpc>
                <a:spcPct val="80000"/>
              </a:lnSpc>
            </a:pPr>
            <a:r>
              <a:rPr lang="en-US" b="1" dirty="0">
                <a:solidFill>
                  <a:schemeClr val="accent2"/>
                </a:solidFill>
                <a:cs typeface="Arial" charset="0"/>
                <a:sym typeface="Symbol" pitchFamily="18" charset="2"/>
              </a:rPr>
              <a:t>G</a:t>
            </a:r>
            <a:r>
              <a:rPr lang="en-US" dirty="0">
                <a:cs typeface="Arial" charset="0"/>
                <a:sym typeface="Symbol" pitchFamily="18" charset="2"/>
              </a:rPr>
              <a:t> ... : always hold</a:t>
            </a:r>
          </a:p>
          <a:p>
            <a:pPr lvl="1" eaLnBrk="1" hangingPunct="1">
              <a:lnSpc>
                <a:spcPct val="80000"/>
              </a:lnSpc>
            </a:pPr>
            <a:r>
              <a:rPr lang="en-US" b="1" dirty="0">
                <a:solidFill>
                  <a:schemeClr val="accent2"/>
                </a:solidFill>
                <a:cs typeface="Arial" charset="0"/>
                <a:sym typeface="Symbol" pitchFamily="18" charset="2"/>
              </a:rPr>
              <a:t>U</a:t>
            </a:r>
            <a:r>
              <a:rPr lang="en-US" dirty="0">
                <a:cs typeface="Arial" charset="0"/>
                <a:sym typeface="Symbol" pitchFamily="18" charset="2"/>
              </a:rPr>
              <a:t>     : until</a:t>
            </a:r>
          </a:p>
          <a:p>
            <a:pPr lvl="1" eaLnBrk="1" hangingPunct="1">
              <a:lnSpc>
                <a:spcPct val="80000"/>
              </a:lnSpc>
            </a:pPr>
            <a:endParaRPr lang="en-US" dirty="0">
              <a:cs typeface="Arial" charset="0"/>
              <a:sym typeface="Symbol" pitchFamily="18" charset="2"/>
            </a:endParaRPr>
          </a:p>
        </p:txBody>
      </p:sp>
      <p:sp>
        <p:nvSpPr>
          <p:cNvPr id="5" name="Tijdelijke aanduiding voor dianummer 4"/>
          <p:cNvSpPr>
            <a:spLocks noGrp="1"/>
          </p:cNvSpPr>
          <p:nvPr>
            <p:ph type="sldNum" sz="quarter" idx="12"/>
          </p:nvPr>
        </p:nvSpPr>
        <p:spPr/>
        <p:txBody>
          <a:bodyPr/>
          <a:lstStyle/>
          <a:p>
            <a:pPr>
              <a:defRPr/>
            </a:pPr>
            <a:fld id="{A797E9BD-FDC1-4894-B773-B6358E9D70FE}" type="slidenum">
              <a:rPr lang="en-US"/>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347663" y="274638"/>
            <a:ext cx="8339137" cy="673100"/>
          </a:xfrm>
        </p:spPr>
        <p:txBody>
          <a:bodyPr/>
          <a:lstStyle/>
          <a:p>
            <a:pPr eaLnBrk="1" hangingPunct="1"/>
            <a:r>
              <a:rPr lang="en-US">
                <a:cs typeface="Arial" charset="0"/>
              </a:rPr>
              <a:t>Effect of ordering</a:t>
            </a:r>
          </a:p>
        </p:txBody>
      </p:sp>
      <p:sp>
        <p:nvSpPr>
          <p:cNvPr id="5" name="TextBox 4"/>
          <p:cNvSpPr txBox="1"/>
          <p:nvPr/>
        </p:nvSpPr>
        <p:spPr>
          <a:xfrm>
            <a:off x="2124075" y="1120775"/>
            <a:ext cx="2382838" cy="461963"/>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en-US" sz="2400" dirty="0">
                <a:cs typeface="Arial" pitchFamily="34" charset="0"/>
              </a:rPr>
              <a:t>xyz  \/  </a:t>
            </a:r>
            <a:r>
              <a:rPr lang="en-US" sz="2400" dirty="0">
                <a:cs typeface="Arial" pitchFamily="34" charset="0"/>
                <a:sym typeface="Symbol"/>
              </a:rPr>
              <a:t></a:t>
            </a:r>
            <a:r>
              <a:rPr lang="en-US" sz="2400" dirty="0" err="1">
                <a:cs typeface="Arial" pitchFamily="34" charset="0"/>
                <a:sym typeface="Symbol"/>
              </a:rPr>
              <a:t>yz</a:t>
            </a:r>
            <a:endParaRPr lang="en-US" sz="2400" dirty="0">
              <a:cs typeface="Arial" pitchFamily="34" charset="0"/>
            </a:endParaRPr>
          </a:p>
        </p:txBody>
      </p:sp>
      <p:sp>
        <p:nvSpPr>
          <p:cNvPr id="57348" name="TextBox 5"/>
          <p:cNvSpPr txBox="1">
            <a:spLocks noChangeArrowheads="1"/>
          </p:cNvSpPr>
          <p:nvPr/>
        </p:nvSpPr>
        <p:spPr bwMode="auto">
          <a:xfrm>
            <a:off x="490538" y="1100138"/>
            <a:ext cx="1503362" cy="461962"/>
          </a:xfrm>
          <a:prstGeom prst="rect">
            <a:avLst/>
          </a:prstGeom>
          <a:noFill/>
          <a:ln w="9525">
            <a:noFill/>
            <a:miter lim="800000"/>
            <a:headEnd/>
            <a:tailEnd/>
          </a:ln>
        </p:spPr>
        <p:txBody>
          <a:bodyPr wrap="none">
            <a:spAutoFit/>
          </a:bodyPr>
          <a:lstStyle/>
          <a:p>
            <a:r>
              <a:rPr lang="en-US" sz="2400">
                <a:cs typeface="Arial" charset="0"/>
              </a:rPr>
              <a:t>Consider:</a:t>
            </a:r>
            <a:endParaRPr lang="en-US" sz="2400"/>
          </a:p>
        </p:txBody>
      </p:sp>
      <p:grpSp>
        <p:nvGrpSpPr>
          <p:cNvPr id="2" name="Group 89"/>
          <p:cNvGrpSpPr>
            <a:grpSpLocks/>
          </p:cNvGrpSpPr>
          <p:nvPr/>
        </p:nvGrpSpPr>
        <p:grpSpPr bwMode="auto">
          <a:xfrm>
            <a:off x="6242276" y="1925122"/>
            <a:ext cx="1273175" cy="2481263"/>
            <a:chOff x="2155372" y="2318657"/>
            <a:chExt cx="1273629" cy="2481943"/>
          </a:xfrm>
        </p:grpSpPr>
        <p:sp>
          <p:nvSpPr>
            <p:cNvPr id="7" name="Oval 6"/>
            <p:cNvSpPr/>
            <p:nvPr/>
          </p:nvSpPr>
          <p:spPr>
            <a:xfrm>
              <a:off x="2579386" y="2318657"/>
              <a:ext cx="436718" cy="392220"/>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x</a:t>
              </a:r>
            </a:p>
          </p:txBody>
        </p:sp>
        <p:sp>
          <p:nvSpPr>
            <p:cNvPr id="10" name="Oval 9"/>
            <p:cNvSpPr/>
            <p:nvPr/>
          </p:nvSpPr>
          <p:spPr>
            <a:xfrm>
              <a:off x="2993871" y="3614412"/>
              <a:ext cx="435130" cy="392220"/>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sp>
          <p:nvSpPr>
            <p:cNvPr id="11" name="Rectangle 10"/>
            <p:cNvSpPr/>
            <p:nvPr/>
          </p:nvSpPr>
          <p:spPr>
            <a:xfrm>
              <a:off x="2166489" y="4441727"/>
              <a:ext cx="358903" cy="347757"/>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0</a:t>
              </a:r>
            </a:p>
          </p:txBody>
        </p:sp>
        <p:sp>
          <p:nvSpPr>
            <p:cNvPr id="12" name="Rectangle 11"/>
            <p:cNvSpPr/>
            <p:nvPr/>
          </p:nvSpPr>
          <p:spPr>
            <a:xfrm>
              <a:off x="3025632" y="4452842"/>
              <a:ext cx="360492" cy="347758"/>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1</a:t>
              </a:r>
            </a:p>
          </p:txBody>
        </p:sp>
        <p:sp>
          <p:nvSpPr>
            <p:cNvPr id="13" name="Oval 12"/>
            <p:cNvSpPr/>
            <p:nvPr/>
          </p:nvSpPr>
          <p:spPr>
            <a:xfrm>
              <a:off x="2155372" y="3123741"/>
              <a:ext cx="435130" cy="392219"/>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cxnSp>
          <p:nvCxnSpPr>
            <p:cNvPr id="15" name="Straight Connector 14"/>
            <p:cNvCxnSpPr>
              <a:stCxn id="7" idx="5"/>
              <a:endCxn id="10" idx="0"/>
            </p:cNvCxnSpPr>
            <p:nvPr/>
          </p:nvCxnSpPr>
          <p:spPr>
            <a:xfrm rot="16200000" flipH="1">
              <a:off x="2600864" y="3003841"/>
              <a:ext cx="960700" cy="260443"/>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a:stCxn id="10" idx="4"/>
              <a:endCxn id="12" idx="0"/>
            </p:cNvCxnSpPr>
            <p:nvPr/>
          </p:nvCxnSpPr>
          <p:spPr>
            <a:xfrm rot="5400000">
              <a:off x="2985155" y="4226561"/>
              <a:ext cx="446209" cy="6352"/>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21" name="Straight Connector 20"/>
            <p:cNvCxnSpPr>
              <a:stCxn id="13" idx="4"/>
              <a:endCxn id="11" idx="0"/>
            </p:cNvCxnSpPr>
            <p:nvPr/>
          </p:nvCxnSpPr>
          <p:spPr>
            <a:xfrm rot="5400000">
              <a:off x="1896555" y="3965345"/>
              <a:ext cx="925767" cy="26998"/>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a:stCxn id="7" idx="3"/>
              <a:endCxn id="13" idx="0"/>
            </p:cNvCxnSpPr>
            <p:nvPr/>
          </p:nvCxnSpPr>
          <p:spPr>
            <a:xfrm rot="5400000">
              <a:off x="2272909" y="2753740"/>
              <a:ext cx="470029" cy="269971"/>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8" name="Straight Connector 27"/>
            <p:cNvCxnSpPr>
              <a:stCxn id="10" idx="3"/>
              <a:endCxn id="11" idx="0"/>
            </p:cNvCxnSpPr>
            <p:nvPr/>
          </p:nvCxnSpPr>
          <p:spPr>
            <a:xfrm rot="5400000">
              <a:off x="2454742" y="3839076"/>
              <a:ext cx="493848" cy="711454"/>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30" name="Straight Connector 29"/>
            <p:cNvCxnSpPr>
              <a:stCxn id="13" idx="5"/>
              <a:endCxn id="10" idx="2"/>
            </p:cNvCxnSpPr>
            <p:nvPr/>
          </p:nvCxnSpPr>
          <p:spPr>
            <a:xfrm rot="16200000" flipH="1">
              <a:off x="2584959" y="3400815"/>
              <a:ext cx="350934" cy="466891"/>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grpSp>
      <p:grpSp>
        <p:nvGrpSpPr>
          <p:cNvPr id="57350" name="Group 90"/>
          <p:cNvGrpSpPr>
            <a:grpSpLocks/>
          </p:cNvGrpSpPr>
          <p:nvPr/>
        </p:nvGrpSpPr>
        <p:grpSpPr bwMode="auto">
          <a:xfrm>
            <a:off x="2605576" y="1956594"/>
            <a:ext cx="1349375" cy="2547937"/>
            <a:chOff x="5355771" y="2264229"/>
            <a:chExt cx="1349830" cy="2547257"/>
          </a:xfrm>
        </p:grpSpPr>
        <p:sp>
          <p:nvSpPr>
            <p:cNvPr id="31" name="Oval 30"/>
            <p:cNvSpPr/>
            <p:nvPr/>
          </p:nvSpPr>
          <p:spPr>
            <a:xfrm>
              <a:off x="5768660" y="2264229"/>
              <a:ext cx="436710" cy="392007"/>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sp>
          <p:nvSpPr>
            <p:cNvPr id="33" name="Oval 32"/>
            <p:cNvSpPr/>
            <p:nvPr/>
          </p:nvSpPr>
          <p:spPr>
            <a:xfrm>
              <a:off x="5355771" y="3059354"/>
              <a:ext cx="435122" cy="392008"/>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sp>
          <p:nvSpPr>
            <p:cNvPr id="34" name="Oval 33"/>
            <p:cNvSpPr/>
            <p:nvPr/>
          </p:nvSpPr>
          <p:spPr>
            <a:xfrm>
              <a:off x="6259364" y="3026026"/>
              <a:ext cx="435122" cy="392007"/>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sp>
          <p:nvSpPr>
            <p:cNvPr id="47" name="Oval 46"/>
            <p:cNvSpPr/>
            <p:nvPr/>
          </p:nvSpPr>
          <p:spPr>
            <a:xfrm>
              <a:off x="6270479" y="3722752"/>
              <a:ext cx="435122" cy="392008"/>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x</a:t>
              </a:r>
            </a:p>
          </p:txBody>
        </p:sp>
        <p:sp>
          <p:nvSpPr>
            <p:cNvPr id="48" name="Rectangle 47"/>
            <p:cNvSpPr/>
            <p:nvPr/>
          </p:nvSpPr>
          <p:spPr>
            <a:xfrm>
              <a:off x="5398648" y="4452807"/>
              <a:ext cx="360484" cy="347570"/>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0</a:t>
              </a:r>
            </a:p>
          </p:txBody>
        </p:sp>
        <p:sp>
          <p:nvSpPr>
            <p:cNvPr id="49" name="Rectangle 48"/>
            <p:cNvSpPr/>
            <p:nvPr/>
          </p:nvSpPr>
          <p:spPr>
            <a:xfrm>
              <a:off x="6302240" y="4463917"/>
              <a:ext cx="360485" cy="347569"/>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1</a:t>
              </a:r>
            </a:p>
          </p:txBody>
        </p:sp>
        <p:cxnSp>
          <p:nvCxnSpPr>
            <p:cNvPr id="51" name="Straight Connector 50"/>
            <p:cNvCxnSpPr>
              <a:stCxn id="31" idx="5"/>
              <a:endCxn id="34" idx="1"/>
            </p:cNvCxnSpPr>
            <p:nvPr/>
          </p:nvCxnSpPr>
          <p:spPr>
            <a:xfrm rot="16200000" flipH="1">
              <a:off x="5990338" y="2750612"/>
              <a:ext cx="484059" cy="181036"/>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a:stCxn id="34" idx="4"/>
              <a:endCxn id="47" idx="0"/>
            </p:cNvCxnSpPr>
            <p:nvPr/>
          </p:nvCxnSpPr>
          <p:spPr>
            <a:xfrm rot="16200000" flipH="1">
              <a:off x="6330123" y="3564833"/>
              <a:ext cx="304719" cy="11117"/>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55" name="Straight Connector 54"/>
            <p:cNvCxnSpPr>
              <a:stCxn id="47" idx="4"/>
              <a:endCxn id="49" idx="0"/>
            </p:cNvCxnSpPr>
            <p:nvPr/>
          </p:nvCxnSpPr>
          <p:spPr>
            <a:xfrm rot="5400000">
              <a:off x="6310286" y="4286162"/>
              <a:ext cx="349157" cy="6352"/>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57" name="Straight Connector 56"/>
            <p:cNvCxnSpPr>
              <a:stCxn id="33" idx="5"/>
              <a:endCxn id="49" idx="0"/>
            </p:cNvCxnSpPr>
            <p:nvPr/>
          </p:nvCxnSpPr>
          <p:spPr>
            <a:xfrm rot="16200000" flipH="1">
              <a:off x="5568891" y="3551120"/>
              <a:ext cx="1071277" cy="754317"/>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59" name="Straight Connector 58"/>
            <p:cNvCxnSpPr>
              <a:stCxn id="31" idx="3"/>
              <a:endCxn id="33" idx="0"/>
            </p:cNvCxnSpPr>
            <p:nvPr/>
          </p:nvCxnSpPr>
          <p:spPr>
            <a:xfrm rot="5400000">
              <a:off x="5473425" y="2699009"/>
              <a:ext cx="460252" cy="26043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61" name="Straight Connector 60"/>
            <p:cNvCxnSpPr>
              <a:stCxn id="33" idx="4"/>
              <a:endCxn id="48" idx="0"/>
            </p:cNvCxnSpPr>
            <p:nvPr/>
          </p:nvCxnSpPr>
          <p:spPr>
            <a:xfrm rot="16200000" flipH="1">
              <a:off x="5075786" y="3948908"/>
              <a:ext cx="1001445" cy="6352"/>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63" name="Straight Connector 62"/>
            <p:cNvCxnSpPr>
              <a:stCxn id="47" idx="3"/>
              <a:endCxn id="48" idx="0"/>
            </p:cNvCxnSpPr>
            <p:nvPr/>
          </p:nvCxnSpPr>
          <p:spPr>
            <a:xfrm rot="5400000">
              <a:off x="5759251" y="3878058"/>
              <a:ext cx="395182" cy="754316"/>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65" name="Straight Connector 64"/>
            <p:cNvCxnSpPr>
              <a:stCxn id="34" idx="3"/>
              <a:endCxn id="48" idx="0"/>
            </p:cNvCxnSpPr>
            <p:nvPr/>
          </p:nvCxnSpPr>
          <p:spPr>
            <a:xfrm rot="5400000">
              <a:off x="5405330" y="3535252"/>
              <a:ext cx="1091909" cy="743201"/>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grpSp>
      <p:sp>
        <p:nvSpPr>
          <p:cNvPr id="57351" name="TextBox 85"/>
          <p:cNvSpPr txBox="1">
            <a:spLocks noChangeArrowheads="1"/>
          </p:cNvSpPr>
          <p:nvPr/>
        </p:nvSpPr>
        <p:spPr bwMode="auto">
          <a:xfrm>
            <a:off x="6166870" y="4825881"/>
            <a:ext cx="1360487" cy="369887"/>
          </a:xfrm>
          <a:prstGeom prst="rect">
            <a:avLst/>
          </a:prstGeom>
          <a:noFill/>
          <a:ln w="9525">
            <a:noFill/>
            <a:miter lim="800000"/>
            <a:headEnd/>
            <a:tailEnd/>
          </a:ln>
        </p:spPr>
        <p:txBody>
          <a:bodyPr wrap="none">
            <a:spAutoFit/>
          </a:bodyPr>
          <a:lstStyle/>
          <a:p>
            <a:r>
              <a:rPr lang="en-US" dirty="0"/>
              <a:t>Order: </a:t>
            </a:r>
            <a:r>
              <a:rPr lang="en-US" dirty="0" err="1"/>
              <a:t>x,y,z</a:t>
            </a:r>
            <a:endParaRPr lang="en-US" dirty="0"/>
          </a:p>
        </p:txBody>
      </p:sp>
      <p:sp>
        <p:nvSpPr>
          <p:cNvPr id="57352" name="TextBox 88"/>
          <p:cNvSpPr txBox="1">
            <a:spLocks noChangeArrowheads="1"/>
          </p:cNvSpPr>
          <p:nvPr/>
        </p:nvSpPr>
        <p:spPr bwMode="auto">
          <a:xfrm>
            <a:off x="2583351" y="4825881"/>
            <a:ext cx="1360488" cy="369888"/>
          </a:xfrm>
          <a:prstGeom prst="rect">
            <a:avLst/>
          </a:prstGeom>
          <a:noFill/>
          <a:ln w="9525">
            <a:noFill/>
            <a:miter lim="800000"/>
            <a:headEnd/>
            <a:tailEnd/>
          </a:ln>
        </p:spPr>
        <p:txBody>
          <a:bodyPr wrap="none">
            <a:spAutoFit/>
          </a:bodyPr>
          <a:lstStyle/>
          <a:p>
            <a:r>
              <a:rPr lang="en-US"/>
              <a:t>Order: y,z,x</a:t>
            </a:r>
          </a:p>
        </p:txBody>
      </p:sp>
      <p:sp>
        <p:nvSpPr>
          <p:cNvPr id="36" name="Tijdelijke aanduiding voor dianummer 35"/>
          <p:cNvSpPr>
            <a:spLocks noGrp="1"/>
          </p:cNvSpPr>
          <p:nvPr>
            <p:ph type="sldNum" sz="quarter" idx="12"/>
          </p:nvPr>
        </p:nvSpPr>
        <p:spPr/>
        <p:txBody>
          <a:bodyPr/>
          <a:lstStyle/>
          <a:p>
            <a:pPr>
              <a:defRPr/>
            </a:pPr>
            <a:fld id="{7CE88F46-46AD-4B61-8073-2244F6AF0517}" type="slidenum">
              <a:rPr lang="en-US"/>
              <a:pPr>
                <a:defRPr/>
              </a:pPr>
              <a:t>50</a:t>
            </a:fld>
            <a:endParaRPr lang="en-US"/>
          </a:p>
        </p:txBody>
      </p:sp>
      <p:sp>
        <p:nvSpPr>
          <p:cNvPr id="3" name="TextBox 2">
            <a:extLst>
              <a:ext uri="{FF2B5EF4-FFF2-40B4-BE49-F238E27FC236}">
                <a16:creationId xmlns:a16="http://schemas.microsoft.com/office/drawing/2014/main" id="{7E412AF1-4695-A140-8214-8D7C66BA8221}"/>
              </a:ext>
            </a:extLst>
          </p:cNvPr>
          <p:cNvSpPr txBox="1"/>
          <p:nvPr/>
        </p:nvSpPr>
        <p:spPr>
          <a:xfrm>
            <a:off x="956326" y="5788462"/>
            <a:ext cx="7103227" cy="369332"/>
          </a:xfrm>
          <a:prstGeom prst="rect">
            <a:avLst/>
          </a:prstGeom>
          <a:noFill/>
        </p:spPr>
        <p:txBody>
          <a:bodyPr wrap="none" rtlCol="0">
            <a:spAutoFit/>
          </a:bodyPr>
          <a:lstStyle/>
          <a:p>
            <a:r>
              <a:rPr lang="en-US" dirty="0" err="1"/>
              <a:t>xyz</a:t>
            </a:r>
            <a:r>
              <a:rPr lang="en-US" dirty="0"/>
              <a:t> \/ ~</a:t>
            </a:r>
            <a:r>
              <a:rPr lang="en-US" dirty="0" err="1"/>
              <a:t>yz</a:t>
            </a:r>
            <a:r>
              <a:rPr lang="en-US" dirty="0"/>
              <a:t>  =  (</a:t>
            </a:r>
            <a:r>
              <a:rPr lang="en-US" dirty="0" err="1"/>
              <a:t>xy</a:t>
            </a:r>
            <a:r>
              <a:rPr lang="en-US" dirty="0"/>
              <a:t> \/ ~y)z  =  (x \/ ~y)z   =  (x \/ ~</a:t>
            </a:r>
            <a:r>
              <a:rPr lang="en-US" dirty="0" err="1"/>
              <a:t>x~y</a:t>
            </a:r>
            <a:r>
              <a:rPr lang="en-US" dirty="0"/>
              <a:t>)z   =  </a:t>
            </a:r>
            <a:r>
              <a:rPr lang="en-US" dirty="0" err="1"/>
              <a:t>xz</a:t>
            </a:r>
            <a:r>
              <a:rPr lang="en-US" dirty="0"/>
              <a:t>  \/  ~</a:t>
            </a:r>
            <a:r>
              <a:rPr lang="en-US" dirty="0" err="1"/>
              <a:t>x~yz</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304800" y="274638"/>
            <a:ext cx="8382000" cy="585787"/>
          </a:xfrm>
        </p:spPr>
        <p:txBody>
          <a:bodyPr/>
          <a:lstStyle/>
          <a:p>
            <a:pPr eaLnBrk="1" hangingPunct="1"/>
            <a:r>
              <a:rPr lang="en-US">
                <a:cs typeface="Arial" charset="0"/>
              </a:rPr>
              <a:t>The difference can be huge… </a:t>
            </a:r>
          </a:p>
        </p:txBody>
      </p:sp>
      <p:sp>
        <p:nvSpPr>
          <p:cNvPr id="4" name="Text Box 12"/>
          <p:cNvSpPr txBox="1">
            <a:spLocks noChangeArrowheads="1"/>
          </p:cNvSpPr>
          <p:nvPr/>
        </p:nvSpPr>
        <p:spPr bwMode="auto">
          <a:xfrm>
            <a:off x="490538" y="1023938"/>
            <a:ext cx="4538662" cy="461962"/>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p>
            <a:pPr>
              <a:defRPr/>
            </a:pPr>
            <a:r>
              <a:rPr lang="en-US" sz="2400" dirty="0">
                <a:cs typeface="Arial" pitchFamily="34" charset="0"/>
              </a:rPr>
              <a:t>consider:   a</a:t>
            </a:r>
            <a:r>
              <a:rPr lang="en-US" sz="2400" baseline="-25000" dirty="0">
                <a:cs typeface="Arial" pitchFamily="34" charset="0"/>
              </a:rPr>
              <a:t>1</a:t>
            </a:r>
            <a:r>
              <a:rPr lang="en-US" sz="2400" dirty="0">
                <a:cs typeface="Arial" pitchFamily="34" charset="0"/>
              </a:rPr>
              <a:t>b</a:t>
            </a:r>
            <a:r>
              <a:rPr lang="en-US" sz="2400" baseline="-25000" dirty="0">
                <a:cs typeface="Arial" pitchFamily="34" charset="0"/>
              </a:rPr>
              <a:t>1</a:t>
            </a:r>
            <a:r>
              <a:rPr lang="en-US" sz="2400" dirty="0">
                <a:cs typeface="Arial" pitchFamily="34" charset="0"/>
              </a:rPr>
              <a:t>   \/ a</a:t>
            </a:r>
            <a:r>
              <a:rPr lang="en-US" sz="2400" baseline="-25000" dirty="0">
                <a:cs typeface="Arial" pitchFamily="34" charset="0"/>
              </a:rPr>
              <a:t>2</a:t>
            </a:r>
            <a:r>
              <a:rPr lang="en-US" sz="2400" dirty="0">
                <a:cs typeface="Arial" pitchFamily="34" charset="0"/>
              </a:rPr>
              <a:t>b</a:t>
            </a:r>
            <a:r>
              <a:rPr lang="en-US" sz="2400" baseline="-25000" dirty="0">
                <a:cs typeface="Arial" pitchFamily="34" charset="0"/>
              </a:rPr>
              <a:t>2</a:t>
            </a:r>
            <a:r>
              <a:rPr lang="en-US" sz="2400" dirty="0">
                <a:cs typeface="Arial" pitchFamily="34" charset="0"/>
              </a:rPr>
              <a:t> \/ a</a:t>
            </a:r>
            <a:r>
              <a:rPr lang="en-US" sz="2400" baseline="-25000" dirty="0">
                <a:cs typeface="Arial" pitchFamily="34" charset="0"/>
              </a:rPr>
              <a:t>3</a:t>
            </a:r>
            <a:r>
              <a:rPr lang="en-US" sz="2400" dirty="0">
                <a:cs typeface="Arial" pitchFamily="34" charset="0"/>
              </a:rPr>
              <a:t>b</a:t>
            </a:r>
            <a:r>
              <a:rPr lang="en-US" sz="2400" baseline="-25000" dirty="0">
                <a:cs typeface="Arial" pitchFamily="34" charset="0"/>
              </a:rPr>
              <a:t>3</a:t>
            </a:r>
            <a:endParaRPr lang="en-US" sz="2400" dirty="0">
              <a:cs typeface="Arial" pitchFamily="34" charset="0"/>
            </a:endParaRPr>
          </a:p>
        </p:txBody>
      </p:sp>
      <p:grpSp>
        <p:nvGrpSpPr>
          <p:cNvPr id="58372" name="Group 5"/>
          <p:cNvGrpSpPr>
            <a:grpSpLocks/>
          </p:cNvGrpSpPr>
          <p:nvPr/>
        </p:nvGrpSpPr>
        <p:grpSpPr bwMode="auto">
          <a:xfrm>
            <a:off x="1047750" y="2192338"/>
            <a:ext cx="1771650" cy="4183062"/>
            <a:chOff x="851" y="1338"/>
            <a:chExt cx="1114" cy="2630"/>
          </a:xfrm>
        </p:grpSpPr>
        <p:sp>
          <p:nvSpPr>
            <p:cNvPr id="58378" name="Rectangle 6"/>
            <p:cNvSpPr>
              <a:spLocks noChangeArrowheads="1"/>
            </p:cNvSpPr>
            <p:nvPr/>
          </p:nvSpPr>
          <p:spPr bwMode="auto">
            <a:xfrm>
              <a:off x="909" y="3789"/>
              <a:ext cx="1056" cy="179"/>
            </a:xfrm>
            <a:prstGeom prst="rect">
              <a:avLst/>
            </a:prstGeom>
            <a:noFill/>
            <a:ln w="12700">
              <a:noFill/>
              <a:miter lim="800000"/>
              <a:headEnd/>
              <a:tailEnd/>
            </a:ln>
          </p:spPr>
          <p:txBody>
            <a:bodyPr wrap="none" lIns="63595" tIns="25438" rIns="63595" bIns="25438">
              <a:spAutoFit/>
            </a:bodyPr>
            <a:lstStyle/>
            <a:p>
              <a:pPr defTabSz="915988" eaLnBrk="0" hangingPunct="0">
                <a:lnSpc>
                  <a:spcPct val="85000"/>
                </a:lnSpc>
              </a:pPr>
              <a:r>
                <a:rPr lang="en-US" b="1"/>
                <a:t>Linear Growth</a:t>
              </a:r>
            </a:p>
          </p:txBody>
        </p:sp>
        <p:pic>
          <p:nvPicPr>
            <p:cNvPr id="58379" name="Picture 7"/>
            <p:cNvPicPr>
              <a:picLocks noChangeArrowheads="1"/>
            </p:cNvPicPr>
            <p:nvPr/>
          </p:nvPicPr>
          <p:blipFill>
            <a:blip r:embed="rId3" cstate="print"/>
            <a:srcRect/>
            <a:stretch>
              <a:fillRect/>
            </a:stretch>
          </p:blipFill>
          <p:spPr bwMode="auto">
            <a:xfrm>
              <a:off x="851" y="1338"/>
              <a:ext cx="1073" cy="2397"/>
            </a:xfrm>
            <a:prstGeom prst="rect">
              <a:avLst/>
            </a:prstGeom>
            <a:noFill/>
            <a:ln w="12700">
              <a:noFill/>
              <a:miter lim="800000"/>
              <a:headEnd/>
              <a:tailEnd/>
            </a:ln>
          </p:spPr>
        </p:pic>
      </p:grpSp>
      <p:grpSp>
        <p:nvGrpSpPr>
          <p:cNvPr id="58373" name="Group 8"/>
          <p:cNvGrpSpPr>
            <a:grpSpLocks/>
          </p:cNvGrpSpPr>
          <p:nvPr/>
        </p:nvGrpSpPr>
        <p:grpSpPr bwMode="auto">
          <a:xfrm>
            <a:off x="5130800" y="2017713"/>
            <a:ext cx="3425825" cy="4183062"/>
            <a:chOff x="2803" y="1338"/>
            <a:chExt cx="2155" cy="2630"/>
          </a:xfrm>
        </p:grpSpPr>
        <p:sp>
          <p:nvSpPr>
            <p:cNvPr id="58376" name="Rectangle 9"/>
            <p:cNvSpPr>
              <a:spLocks noChangeArrowheads="1"/>
            </p:cNvSpPr>
            <p:nvPr/>
          </p:nvSpPr>
          <p:spPr bwMode="auto">
            <a:xfrm>
              <a:off x="3212" y="3789"/>
              <a:ext cx="1440" cy="179"/>
            </a:xfrm>
            <a:prstGeom prst="rect">
              <a:avLst/>
            </a:prstGeom>
            <a:noFill/>
            <a:ln w="12700">
              <a:noFill/>
              <a:miter lim="800000"/>
              <a:headEnd/>
              <a:tailEnd/>
            </a:ln>
          </p:spPr>
          <p:txBody>
            <a:bodyPr wrap="none" lIns="63595" tIns="25438" rIns="63595" bIns="25438">
              <a:spAutoFit/>
            </a:bodyPr>
            <a:lstStyle/>
            <a:p>
              <a:pPr defTabSz="915988" eaLnBrk="0" hangingPunct="0">
                <a:lnSpc>
                  <a:spcPct val="85000"/>
                </a:lnSpc>
              </a:pPr>
              <a:r>
                <a:rPr lang="en-US" b="1"/>
                <a:t>Exponential Growth</a:t>
              </a:r>
            </a:p>
          </p:txBody>
        </p:sp>
        <p:pic>
          <p:nvPicPr>
            <p:cNvPr id="58377" name="Picture 10"/>
            <p:cNvPicPr>
              <a:picLocks noChangeArrowheads="1"/>
            </p:cNvPicPr>
            <p:nvPr/>
          </p:nvPicPr>
          <p:blipFill>
            <a:blip r:embed="rId4" cstate="print"/>
            <a:srcRect/>
            <a:stretch>
              <a:fillRect/>
            </a:stretch>
          </p:blipFill>
          <p:spPr bwMode="auto">
            <a:xfrm>
              <a:off x="2803" y="1338"/>
              <a:ext cx="2155" cy="2397"/>
            </a:xfrm>
            <a:prstGeom prst="rect">
              <a:avLst/>
            </a:prstGeom>
            <a:noFill/>
            <a:ln w="12700">
              <a:noFill/>
              <a:miter lim="800000"/>
              <a:headEnd/>
              <a:tailEnd/>
            </a:ln>
          </p:spPr>
        </p:pic>
      </p:grpSp>
      <p:sp>
        <p:nvSpPr>
          <p:cNvPr id="12" name="Tijdelijke aanduiding voor dianummer 11"/>
          <p:cNvSpPr>
            <a:spLocks noGrp="1"/>
          </p:cNvSpPr>
          <p:nvPr>
            <p:ph type="sldNum" sz="quarter" idx="12"/>
          </p:nvPr>
        </p:nvSpPr>
        <p:spPr/>
        <p:txBody>
          <a:bodyPr/>
          <a:lstStyle/>
          <a:p>
            <a:pPr>
              <a:defRPr/>
            </a:pPr>
            <a:fld id="{C24F7D11-D6D2-488D-BC7B-7D6B238A792C}" type="slidenum">
              <a:rPr lang="en-US"/>
              <a:pPr>
                <a:defRPr/>
              </a:pPr>
              <a:t>51</a:t>
            </a:fld>
            <a:endParaRPr lang="en-US"/>
          </a:p>
        </p:txBody>
      </p:sp>
      <p:sp>
        <p:nvSpPr>
          <p:cNvPr id="2" name="TextBox 1">
            <a:extLst>
              <a:ext uri="{FF2B5EF4-FFF2-40B4-BE49-F238E27FC236}">
                <a16:creationId xmlns:a16="http://schemas.microsoft.com/office/drawing/2014/main" id="{0F2A8A19-6064-6B47-A1B0-FE3BA768522C}"/>
              </a:ext>
            </a:extLst>
          </p:cNvPr>
          <p:cNvSpPr txBox="1"/>
          <p:nvPr/>
        </p:nvSpPr>
        <p:spPr>
          <a:xfrm>
            <a:off x="2824414" y="3916011"/>
            <a:ext cx="2377574" cy="923330"/>
          </a:xfrm>
          <a:prstGeom prst="rect">
            <a:avLst/>
          </a:prstGeom>
          <a:noFill/>
        </p:spPr>
        <p:txBody>
          <a:bodyPr wrap="none" rtlCol="0">
            <a:spAutoFit/>
          </a:bodyPr>
          <a:lstStyle/>
          <a:p>
            <a:r>
              <a:rPr lang="en-US" dirty="0"/>
              <a:t>In these pictures:</a:t>
            </a:r>
            <a:br>
              <a:rPr lang="en-US" dirty="0"/>
            </a:br>
            <a:r>
              <a:rPr lang="en-US" dirty="0"/>
              <a:t>         (red) : true/1</a:t>
            </a:r>
            <a:br>
              <a:rPr lang="en-US" dirty="0"/>
            </a:br>
            <a:r>
              <a:rPr lang="en-US" dirty="0"/>
              <a:t>         (green) : false/0</a:t>
            </a:r>
          </a:p>
        </p:txBody>
      </p:sp>
      <p:cxnSp>
        <p:nvCxnSpPr>
          <p:cNvPr id="5" name="Straight Connector 4">
            <a:extLst>
              <a:ext uri="{FF2B5EF4-FFF2-40B4-BE49-F238E27FC236}">
                <a16:creationId xmlns:a16="http://schemas.microsoft.com/office/drawing/2014/main" id="{71FFE399-83C9-D14B-B6AF-BAFBEA7487C7}"/>
              </a:ext>
            </a:extLst>
          </p:cNvPr>
          <p:cNvCxnSpPr>
            <a:cxnSpLocks/>
          </p:cNvCxnSpPr>
          <p:nvPr/>
        </p:nvCxnSpPr>
        <p:spPr>
          <a:xfrm>
            <a:off x="3000375" y="4409264"/>
            <a:ext cx="41104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CDBD52F-89A2-724F-9833-EE284728153D}"/>
              </a:ext>
            </a:extLst>
          </p:cNvPr>
          <p:cNvCxnSpPr>
            <a:cxnSpLocks/>
          </p:cNvCxnSpPr>
          <p:nvPr/>
        </p:nvCxnSpPr>
        <p:spPr>
          <a:xfrm>
            <a:off x="3010207" y="4679652"/>
            <a:ext cx="411045" cy="0"/>
          </a:xfrm>
          <a:prstGeom prst="line">
            <a:avLst/>
          </a:prstGeom>
          <a:ln w="28575">
            <a:solidFill>
              <a:schemeClr val="accent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358775" y="274638"/>
            <a:ext cx="8328025" cy="650875"/>
          </a:xfrm>
        </p:spPr>
        <p:txBody>
          <a:bodyPr/>
          <a:lstStyle/>
          <a:p>
            <a:pPr eaLnBrk="1" hangingPunct="1"/>
            <a:r>
              <a:rPr lang="en-US">
                <a:cs typeface="Arial" charset="0"/>
              </a:rPr>
              <a:t>Reducing BDD</a:t>
            </a:r>
          </a:p>
        </p:txBody>
      </p:sp>
      <p:sp>
        <p:nvSpPr>
          <p:cNvPr id="59395" name="TextBox 34"/>
          <p:cNvSpPr txBox="1">
            <a:spLocks noChangeArrowheads="1"/>
          </p:cNvSpPr>
          <p:nvPr/>
        </p:nvSpPr>
        <p:spPr bwMode="auto">
          <a:xfrm>
            <a:off x="6716713" y="4670425"/>
            <a:ext cx="1893887" cy="338138"/>
          </a:xfrm>
          <a:prstGeom prst="rect">
            <a:avLst/>
          </a:prstGeom>
          <a:noFill/>
          <a:ln w="9525">
            <a:noFill/>
            <a:miter lim="800000"/>
            <a:headEnd/>
            <a:tailEnd/>
          </a:ln>
        </p:spPr>
        <p:txBody>
          <a:bodyPr>
            <a:spAutoFit/>
          </a:bodyPr>
          <a:lstStyle/>
          <a:p>
            <a:r>
              <a:rPr lang="en-US" sz="1600" i="1">
                <a:latin typeface="Times New Roman" pitchFamily="18" charset="0"/>
                <a:cs typeface="Times New Roman" pitchFamily="18" charset="0"/>
              </a:rPr>
              <a:t>By sharing leaves…</a:t>
            </a:r>
          </a:p>
        </p:txBody>
      </p:sp>
      <p:grpSp>
        <p:nvGrpSpPr>
          <p:cNvPr id="59396" name="Group 214"/>
          <p:cNvGrpSpPr>
            <a:grpSpLocks/>
          </p:cNvGrpSpPr>
          <p:nvPr/>
        </p:nvGrpSpPr>
        <p:grpSpPr bwMode="auto">
          <a:xfrm>
            <a:off x="300038" y="2301875"/>
            <a:ext cx="4381500" cy="2079625"/>
            <a:chOff x="735013" y="2312988"/>
            <a:chExt cx="4381500" cy="2079625"/>
          </a:xfrm>
        </p:grpSpPr>
        <p:cxnSp>
          <p:nvCxnSpPr>
            <p:cNvPr id="202" name="Straight Connector 201"/>
            <p:cNvCxnSpPr/>
            <p:nvPr/>
          </p:nvCxnSpPr>
          <p:spPr>
            <a:xfrm flipV="1">
              <a:off x="2236788" y="2590801"/>
              <a:ext cx="534987" cy="37782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05" name="Straight Connector 204"/>
            <p:cNvCxnSpPr/>
            <p:nvPr/>
          </p:nvCxnSpPr>
          <p:spPr>
            <a:xfrm flipV="1">
              <a:off x="1436688" y="3171826"/>
              <a:ext cx="534987" cy="37782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06" name="Straight Connector 205"/>
            <p:cNvCxnSpPr/>
            <p:nvPr/>
          </p:nvCxnSpPr>
          <p:spPr>
            <a:xfrm rot="5400000" flipH="1" flipV="1">
              <a:off x="942975" y="3743326"/>
              <a:ext cx="390525" cy="27622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10" name="Straight Connector 209"/>
            <p:cNvCxnSpPr/>
            <p:nvPr/>
          </p:nvCxnSpPr>
          <p:spPr>
            <a:xfrm rot="5400000" flipH="1" flipV="1">
              <a:off x="2085975" y="3771901"/>
              <a:ext cx="390525" cy="27622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11" name="Straight Connector 210"/>
            <p:cNvCxnSpPr/>
            <p:nvPr/>
          </p:nvCxnSpPr>
          <p:spPr>
            <a:xfrm rot="5400000" flipH="1" flipV="1">
              <a:off x="3114675" y="3743326"/>
              <a:ext cx="390525" cy="27622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12" name="Straight Connector 211"/>
            <p:cNvCxnSpPr/>
            <p:nvPr/>
          </p:nvCxnSpPr>
          <p:spPr>
            <a:xfrm rot="5400000" flipH="1" flipV="1">
              <a:off x="4229100" y="3733801"/>
              <a:ext cx="390525" cy="27622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13" name="Straight Connector 212"/>
            <p:cNvCxnSpPr/>
            <p:nvPr/>
          </p:nvCxnSpPr>
          <p:spPr>
            <a:xfrm rot="5400000" flipH="1" flipV="1">
              <a:off x="3377406" y="3164683"/>
              <a:ext cx="434975" cy="334962"/>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55309" name="Line 13"/>
            <p:cNvSpPr>
              <a:spLocks noChangeShapeType="1"/>
            </p:cNvSpPr>
            <p:nvPr/>
          </p:nvSpPr>
          <p:spPr bwMode="auto">
            <a:xfrm>
              <a:off x="1314450" y="3632201"/>
              <a:ext cx="198438" cy="595312"/>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59463" name="Line 14"/>
            <p:cNvSpPr>
              <a:spLocks noChangeShapeType="1"/>
            </p:cNvSpPr>
            <p:nvPr/>
          </p:nvSpPr>
          <p:spPr bwMode="auto">
            <a:xfrm>
              <a:off x="1319213" y="3632201"/>
              <a:ext cx="1588" cy="38100"/>
            </a:xfrm>
            <a:prstGeom prst="line">
              <a:avLst/>
            </a:prstGeom>
            <a:noFill/>
            <a:ln w="16">
              <a:solidFill>
                <a:srgbClr val="00CC00"/>
              </a:solidFill>
              <a:round/>
              <a:headEnd/>
              <a:tailEnd/>
            </a:ln>
          </p:spPr>
          <p:txBody>
            <a:bodyPr/>
            <a:lstStyle/>
            <a:p>
              <a:endParaRPr lang="en-US"/>
            </a:p>
          </p:txBody>
        </p:sp>
        <p:sp>
          <p:nvSpPr>
            <p:cNvPr id="59464" name="Line 15"/>
            <p:cNvSpPr>
              <a:spLocks noChangeShapeType="1"/>
            </p:cNvSpPr>
            <p:nvPr/>
          </p:nvSpPr>
          <p:spPr bwMode="auto">
            <a:xfrm flipH="1">
              <a:off x="1222376" y="3683001"/>
              <a:ext cx="80963" cy="114300"/>
            </a:xfrm>
            <a:prstGeom prst="line">
              <a:avLst/>
            </a:prstGeom>
            <a:noFill/>
            <a:ln w="16">
              <a:solidFill>
                <a:srgbClr val="00CC00"/>
              </a:solidFill>
              <a:round/>
              <a:headEnd/>
              <a:tailEnd/>
            </a:ln>
          </p:spPr>
          <p:txBody>
            <a:bodyPr/>
            <a:lstStyle/>
            <a:p>
              <a:endParaRPr lang="en-US"/>
            </a:p>
          </p:txBody>
        </p:sp>
        <p:sp>
          <p:nvSpPr>
            <p:cNvPr id="59465" name="Line 18"/>
            <p:cNvSpPr>
              <a:spLocks noChangeShapeType="1"/>
            </p:cNvSpPr>
            <p:nvPr/>
          </p:nvSpPr>
          <p:spPr bwMode="auto">
            <a:xfrm flipH="1">
              <a:off x="968376" y="4062413"/>
              <a:ext cx="80963" cy="114300"/>
            </a:xfrm>
            <a:prstGeom prst="line">
              <a:avLst/>
            </a:prstGeom>
            <a:noFill/>
            <a:ln w="16">
              <a:solidFill>
                <a:srgbClr val="00CC00"/>
              </a:solidFill>
              <a:round/>
              <a:headEnd/>
              <a:tailEnd/>
            </a:ln>
          </p:spPr>
          <p:txBody>
            <a:bodyPr/>
            <a:lstStyle/>
            <a:p>
              <a:endParaRPr lang="en-US"/>
            </a:p>
          </p:txBody>
        </p:sp>
        <p:sp>
          <p:nvSpPr>
            <p:cNvPr id="59466" name="Line 19"/>
            <p:cNvSpPr>
              <a:spLocks noChangeShapeType="1"/>
            </p:cNvSpPr>
            <p:nvPr/>
          </p:nvSpPr>
          <p:spPr bwMode="auto">
            <a:xfrm flipH="1">
              <a:off x="925513" y="4189413"/>
              <a:ext cx="38100" cy="38100"/>
            </a:xfrm>
            <a:prstGeom prst="line">
              <a:avLst/>
            </a:prstGeom>
            <a:noFill/>
            <a:ln w="16">
              <a:solidFill>
                <a:srgbClr val="00CC00"/>
              </a:solidFill>
              <a:round/>
              <a:headEnd/>
              <a:tailEnd/>
            </a:ln>
          </p:spPr>
          <p:txBody>
            <a:bodyPr/>
            <a:lstStyle/>
            <a:p>
              <a:endParaRPr lang="en-US"/>
            </a:p>
          </p:txBody>
        </p:sp>
        <p:sp>
          <p:nvSpPr>
            <p:cNvPr id="2" name="Line 20"/>
            <p:cNvSpPr>
              <a:spLocks noChangeShapeType="1"/>
            </p:cNvSpPr>
            <p:nvPr/>
          </p:nvSpPr>
          <p:spPr bwMode="auto">
            <a:xfrm>
              <a:off x="2457450" y="3632201"/>
              <a:ext cx="198438" cy="595312"/>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59468" name="Line 21"/>
            <p:cNvSpPr>
              <a:spLocks noChangeShapeType="1"/>
            </p:cNvSpPr>
            <p:nvPr/>
          </p:nvSpPr>
          <p:spPr bwMode="auto">
            <a:xfrm>
              <a:off x="2462213" y="3632201"/>
              <a:ext cx="1588" cy="38100"/>
            </a:xfrm>
            <a:prstGeom prst="line">
              <a:avLst/>
            </a:prstGeom>
            <a:noFill/>
            <a:ln w="16">
              <a:solidFill>
                <a:srgbClr val="00CC00"/>
              </a:solidFill>
              <a:round/>
              <a:headEnd/>
              <a:tailEnd/>
            </a:ln>
          </p:spPr>
          <p:txBody>
            <a:bodyPr/>
            <a:lstStyle/>
            <a:p>
              <a:endParaRPr lang="en-US"/>
            </a:p>
          </p:txBody>
        </p:sp>
        <p:sp>
          <p:nvSpPr>
            <p:cNvPr id="59469" name="Line 22"/>
            <p:cNvSpPr>
              <a:spLocks noChangeShapeType="1"/>
            </p:cNvSpPr>
            <p:nvPr/>
          </p:nvSpPr>
          <p:spPr bwMode="auto">
            <a:xfrm flipH="1">
              <a:off x="2365376" y="3683001"/>
              <a:ext cx="80963" cy="114300"/>
            </a:xfrm>
            <a:prstGeom prst="line">
              <a:avLst/>
            </a:prstGeom>
            <a:noFill/>
            <a:ln w="16">
              <a:solidFill>
                <a:srgbClr val="00CC00"/>
              </a:solidFill>
              <a:round/>
              <a:headEnd/>
              <a:tailEnd/>
            </a:ln>
          </p:spPr>
          <p:txBody>
            <a:bodyPr/>
            <a:lstStyle/>
            <a:p>
              <a:endParaRPr lang="en-US"/>
            </a:p>
          </p:txBody>
        </p:sp>
        <p:sp>
          <p:nvSpPr>
            <p:cNvPr id="59470" name="Line 25"/>
            <p:cNvSpPr>
              <a:spLocks noChangeShapeType="1"/>
            </p:cNvSpPr>
            <p:nvPr/>
          </p:nvSpPr>
          <p:spPr bwMode="auto">
            <a:xfrm flipH="1">
              <a:off x="2111376" y="4062413"/>
              <a:ext cx="80963" cy="114300"/>
            </a:xfrm>
            <a:prstGeom prst="line">
              <a:avLst/>
            </a:prstGeom>
            <a:noFill/>
            <a:ln w="16">
              <a:solidFill>
                <a:srgbClr val="00CC00"/>
              </a:solidFill>
              <a:round/>
              <a:headEnd/>
              <a:tailEnd/>
            </a:ln>
          </p:spPr>
          <p:txBody>
            <a:bodyPr/>
            <a:lstStyle/>
            <a:p>
              <a:endParaRPr lang="en-US"/>
            </a:p>
          </p:txBody>
        </p:sp>
        <p:sp>
          <p:nvSpPr>
            <p:cNvPr id="59471" name="Line 26"/>
            <p:cNvSpPr>
              <a:spLocks noChangeShapeType="1"/>
            </p:cNvSpPr>
            <p:nvPr/>
          </p:nvSpPr>
          <p:spPr bwMode="auto">
            <a:xfrm flipH="1">
              <a:off x="2068513" y="4189413"/>
              <a:ext cx="38100" cy="38100"/>
            </a:xfrm>
            <a:prstGeom prst="line">
              <a:avLst/>
            </a:prstGeom>
            <a:noFill/>
            <a:ln w="16">
              <a:solidFill>
                <a:srgbClr val="00CC00"/>
              </a:solidFill>
              <a:round/>
              <a:headEnd/>
              <a:tailEnd/>
            </a:ln>
          </p:spPr>
          <p:txBody>
            <a:bodyPr/>
            <a:lstStyle/>
            <a:p>
              <a:endParaRPr lang="en-US"/>
            </a:p>
          </p:txBody>
        </p:sp>
        <p:sp>
          <p:nvSpPr>
            <p:cNvPr id="3" name="Line 27"/>
            <p:cNvSpPr>
              <a:spLocks noChangeShapeType="1"/>
            </p:cNvSpPr>
            <p:nvPr/>
          </p:nvSpPr>
          <p:spPr bwMode="auto">
            <a:xfrm>
              <a:off x="2071688" y="3073401"/>
              <a:ext cx="398462" cy="584200"/>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59473" name="Line 28"/>
            <p:cNvSpPr>
              <a:spLocks noChangeShapeType="1"/>
            </p:cNvSpPr>
            <p:nvPr/>
          </p:nvSpPr>
          <p:spPr bwMode="auto">
            <a:xfrm flipH="1">
              <a:off x="2017713" y="3076576"/>
              <a:ext cx="76200" cy="57150"/>
            </a:xfrm>
            <a:prstGeom prst="line">
              <a:avLst/>
            </a:prstGeom>
            <a:noFill/>
            <a:ln w="16">
              <a:solidFill>
                <a:srgbClr val="00CC00"/>
              </a:solidFill>
              <a:round/>
              <a:headEnd/>
              <a:tailEnd/>
            </a:ln>
          </p:spPr>
          <p:txBody>
            <a:bodyPr/>
            <a:lstStyle/>
            <a:p>
              <a:endParaRPr lang="en-US"/>
            </a:p>
          </p:txBody>
        </p:sp>
        <p:sp>
          <p:nvSpPr>
            <p:cNvPr id="59474" name="Line 34"/>
            <p:cNvSpPr>
              <a:spLocks noChangeShapeType="1"/>
            </p:cNvSpPr>
            <p:nvPr/>
          </p:nvSpPr>
          <p:spPr bwMode="auto">
            <a:xfrm flipH="1">
              <a:off x="1306513" y="3598863"/>
              <a:ext cx="88900" cy="52388"/>
            </a:xfrm>
            <a:prstGeom prst="line">
              <a:avLst/>
            </a:prstGeom>
            <a:noFill/>
            <a:ln w="16">
              <a:solidFill>
                <a:srgbClr val="00CC00"/>
              </a:solidFill>
              <a:round/>
              <a:headEnd/>
              <a:tailEnd/>
            </a:ln>
          </p:spPr>
          <p:txBody>
            <a:bodyPr/>
            <a:lstStyle/>
            <a:p>
              <a:endParaRPr lang="en-US"/>
            </a:p>
          </p:txBody>
        </p:sp>
        <p:sp>
          <p:nvSpPr>
            <p:cNvPr id="4" name="Line 35"/>
            <p:cNvSpPr>
              <a:spLocks noChangeShapeType="1"/>
            </p:cNvSpPr>
            <p:nvPr/>
          </p:nvSpPr>
          <p:spPr bwMode="auto">
            <a:xfrm>
              <a:off x="3406775" y="3632201"/>
              <a:ext cx="396875" cy="595312"/>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59476" name="Line 36"/>
            <p:cNvSpPr>
              <a:spLocks noChangeShapeType="1"/>
            </p:cNvSpPr>
            <p:nvPr/>
          </p:nvSpPr>
          <p:spPr bwMode="auto">
            <a:xfrm flipH="1">
              <a:off x="3382963" y="3632201"/>
              <a:ext cx="38100" cy="76200"/>
            </a:xfrm>
            <a:prstGeom prst="line">
              <a:avLst/>
            </a:prstGeom>
            <a:noFill/>
            <a:ln w="16">
              <a:solidFill>
                <a:srgbClr val="00CC00"/>
              </a:solidFill>
              <a:round/>
              <a:headEnd/>
              <a:tailEnd/>
            </a:ln>
          </p:spPr>
          <p:txBody>
            <a:bodyPr/>
            <a:lstStyle/>
            <a:p>
              <a:endParaRPr lang="en-US"/>
            </a:p>
          </p:txBody>
        </p:sp>
        <p:sp>
          <p:nvSpPr>
            <p:cNvPr id="59477" name="Line 37"/>
            <p:cNvSpPr>
              <a:spLocks noChangeShapeType="1"/>
            </p:cNvSpPr>
            <p:nvPr/>
          </p:nvSpPr>
          <p:spPr bwMode="auto">
            <a:xfrm flipH="1">
              <a:off x="3348038" y="3721101"/>
              <a:ext cx="31750" cy="127000"/>
            </a:xfrm>
            <a:prstGeom prst="line">
              <a:avLst/>
            </a:prstGeom>
            <a:noFill/>
            <a:ln w="16">
              <a:solidFill>
                <a:srgbClr val="00CC00"/>
              </a:solidFill>
              <a:round/>
              <a:headEnd/>
              <a:tailEnd/>
            </a:ln>
          </p:spPr>
          <p:txBody>
            <a:bodyPr/>
            <a:lstStyle/>
            <a:p>
              <a:endParaRPr lang="en-US"/>
            </a:p>
          </p:txBody>
        </p:sp>
        <p:sp>
          <p:nvSpPr>
            <p:cNvPr id="59478" name="Line 39"/>
            <p:cNvSpPr>
              <a:spLocks noChangeShapeType="1"/>
            </p:cNvSpPr>
            <p:nvPr/>
          </p:nvSpPr>
          <p:spPr bwMode="auto">
            <a:xfrm flipH="1">
              <a:off x="3246438" y="4011613"/>
              <a:ext cx="31750" cy="127000"/>
            </a:xfrm>
            <a:prstGeom prst="line">
              <a:avLst/>
            </a:prstGeom>
            <a:noFill/>
            <a:ln w="16">
              <a:solidFill>
                <a:srgbClr val="00CC00"/>
              </a:solidFill>
              <a:round/>
              <a:headEnd/>
              <a:tailEnd/>
            </a:ln>
          </p:spPr>
          <p:txBody>
            <a:bodyPr/>
            <a:lstStyle/>
            <a:p>
              <a:endParaRPr lang="en-US"/>
            </a:p>
          </p:txBody>
        </p:sp>
        <p:sp>
          <p:nvSpPr>
            <p:cNvPr id="59479" name="Line 40"/>
            <p:cNvSpPr>
              <a:spLocks noChangeShapeType="1"/>
            </p:cNvSpPr>
            <p:nvPr/>
          </p:nvSpPr>
          <p:spPr bwMode="auto">
            <a:xfrm flipH="1">
              <a:off x="3221038" y="4151313"/>
              <a:ext cx="19050" cy="76200"/>
            </a:xfrm>
            <a:prstGeom prst="line">
              <a:avLst/>
            </a:prstGeom>
            <a:noFill/>
            <a:ln w="16">
              <a:solidFill>
                <a:srgbClr val="00CC00"/>
              </a:solidFill>
              <a:round/>
              <a:headEnd/>
              <a:tailEnd/>
            </a:ln>
          </p:spPr>
          <p:txBody>
            <a:bodyPr/>
            <a:lstStyle/>
            <a:p>
              <a:endParaRPr lang="en-US"/>
            </a:p>
          </p:txBody>
        </p:sp>
        <p:sp>
          <p:nvSpPr>
            <p:cNvPr id="5" name="Line 41"/>
            <p:cNvSpPr>
              <a:spLocks noChangeShapeType="1"/>
            </p:cNvSpPr>
            <p:nvPr/>
          </p:nvSpPr>
          <p:spPr bwMode="auto">
            <a:xfrm>
              <a:off x="4549775" y="3632201"/>
              <a:ext cx="396875" cy="595312"/>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59481" name="Line 42"/>
            <p:cNvSpPr>
              <a:spLocks noChangeShapeType="1"/>
            </p:cNvSpPr>
            <p:nvPr/>
          </p:nvSpPr>
          <p:spPr bwMode="auto">
            <a:xfrm flipH="1">
              <a:off x="4525963" y="3632201"/>
              <a:ext cx="38100" cy="76200"/>
            </a:xfrm>
            <a:prstGeom prst="line">
              <a:avLst/>
            </a:prstGeom>
            <a:noFill/>
            <a:ln w="16">
              <a:solidFill>
                <a:srgbClr val="00CC00"/>
              </a:solidFill>
              <a:round/>
              <a:headEnd/>
              <a:tailEnd/>
            </a:ln>
          </p:spPr>
          <p:txBody>
            <a:bodyPr/>
            <a:lstStyle/>
            <a:p>
              <a:endParaRPr lang="en-US"/>
            </a:p>
          </p:txBody>
        </p:sp>
        <p:sp>
          <p:nvSpPr>
            <p:cNvPr id="59482" name="Line 45"/>
            <p:cNvSpPr>
              <a:spLocks noChangeShapeType="1"/>
            </p:cNvSpPr>
            <p:nvPr/>
          </p:nvSpPr>
          <p:spPr bwMode="auto">
            <a:xfrm flipH="1">
              <a:off x="4389438" y="4011613"/>
              <a:ext cx="31750" cy="127000"/>
            </a:xfrm>
            <a:prstGeom prst="line">
              <a:avLst/>
            </a:prstGeom>
            <a:noFill/>
            <a:ln w="16">
              <a:solidFill>
                <a:srgbClr val="00CC00"/>
              </a:solidFill>
              <a:round/>
              <a:headEnd/>
              <a:tailEnd/>
            </a:ln>
          </p:spPr>
          <p:txBody>
            <a:bodyPr/>
            <a:lstStyle/>
            <a:p>
              <a:endParaRPr lang="en-US"/>
            </a:p>
          </p:txBody>
        </p:sp>
        <p:sp>
          <p:nvSpPr>
            <p:cNvPr id="59483" name="Line 46"/>
            <p:cNvSpPr>
              <a:spLocks noChangeShapeType="1"/>
            </p:cNvSpPr>
            <p:nvPr/>
          </p:nvSpPr>
          <p:spPr bwMode="auto">
            <a:xfrm flipH="1">
              <a:off x="4364038" y="4151313"/>
              <a:ext cx="19050" cy="76200"/>
            </a:xfrm>
            <a:prstGeom prst="line">
              <a:avLst/>
            </a:prstGeom>
            <a:noFill/>
            <a:ln w="16">
              <a:solidFill>
                <a:srgbClr val="00CC00"/>
              </a:solidFill>
              <a:round/>
              <a:headEnd/>
              <a:tailEnd/>
            </a:ln>
          </p:spPr>
          <p:txBody>
            <a:bodyPr/>
            <a:lstStyle/>
            <a:p>
              <a:endParaRPr lang="en-US"/>
            </a:p>
          </p:txBody>
        </p:sp>
        <p:sp>
          <p:nvSpPr>
            <p:cNvPr id="6" name="Line 47"/>
            <p:cNvSpPr>
              <a:spLocks noChangeShapeType="1"/>
            </p:cNvSpPr>
            <p:nvPr/>
          </p:nvSpPr>
          <p:spPr bwMode="auto">
            <a:xfrm>
              <a:off x="3783013" y="3076576"/>
              <a:ext cx="787400" cy="576262"/>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59485" name="Line 48"/>
            <p:cNvSpPr>
              <a:spLocks noChangeShapeType="1"/>
            </p:cNvSpPr>
            <p:nvPr/>
          </p:nvSpPr>
          <p:spPr bwMode="auto">
            <a:xfrm flipH="1">
              <a:off x="3770313" y="3073401"/>
              <a:ext cx="38100" cy="38100"/>
            </a:xfrm>
            <a:prstGeom prst="line">
              <a:avLst/>
            </a:prstGeom>
            <a:noFill/>
            <a:ln w="16">
              <a:solidFill>
                <a:srgbClr val="00CC00"/>
              </a:solidFill>
              <a:round/>
              <a:headEnd/>
              <a:tailEnd/>
            </a:ln>
          </p:spPr>
          <p:txBody>
            <a:bodyPr/>
            <a:lstStyle/>
            <a:p>
              <a:endParaRPr lang="en-US"/>
            </a:p>
          </p:txBody>
        </p:sp>
        <p:sp>
          <p:nvSpPr>
            <p:cNvPr id="59486" name="Line 49"/>
            <p:cNvSpPr>
              <a:spLocks noChangeShapeType="1"/>
            </p:cNvSpPr>
            <p:nvPr/>
          </p:nvSpPr>
          <p:spPr bwMode="auto">
            <a:xfrm flipH="1">
              <a:off x="3686176" y="3124201"/>
              <a:ext cx="80963" cy="114300"/>
            </a:xfrm>
            <a:prstGeom prst="line">
              <a:avLst/>
            </a:prstGeom>
            <a:noFill/>
            <a:ln w="16">
              <a:solidFill>
                <a:srgbClr val="00CC00"/>
              </a:solidFill>
              <a:round/>
              <a:headEnd/>
              <a:tailEnd/>
            </a:ln>
          </p:spPr>
          <p:txBody>
            <a:bodyPr/>
            <a:lstStyle/>
            <a:p>
              <a:endParaRPr lang="en-US"/>
            </a:p>
          </p:txBody>
        </p:sp>
        <p:sp>
          <p:nvSpPr>
            <p:cNvPr id="59487" name="Line 52"/>
            <p:cNvSpPr>
              <a:spLocks noChangeShapeType="1"/>
            </p:cNvSpPr>
            <p:nvPr/>
          </p:nvSpPr>
          <p:spPr bwMode="auto">
            <a:xfrm flipH="1">
              <a:off x="3432176" y="3492501"/>
              <a:ext cx="80963" cy="114300"/>
            </a:xfrm>
            <a:prstGeom prst="line">
              <a:avLst/>
            </a:prstGeom>
            <a:noFill/>
            <a:ln w="16">
              <a:solidFill>
                <a:srgbClr val="00CC00"/>
              </a:solidFill>
              <a:round/>
              <a:headEnd/>
              <a:tailEnd/>
            </a:ln>
          </p:spPr>
          <p:txBody>
            <a:bodyPr/>
            <a:lstStyle/>
            <a:p>
              <a:endParaRPr lang="en-US"/>
            </a:p>
          </p:txBody>
        </p:sp>
        <p:sp>
          <p:nvSpPr>
            <p:cNvPr id="59488" name="Line 53"/>
            <p:cNvSpPr>
              <a:spLocks noChangeShapeType="1"/>
            </p:cNvSpPr>
            <p:nvPr/>
          </p:nvSpPr>
          <p:spPr bwMode="auto">
            <a:xfrm>
              <a:off x="3414713" y="3619501"/>
              <a:ext cx="1588" cy="38100"/>
            </a:xfrm>
            <a:prstGeom prst="line">
              <a:avLst/>
            </a:prstGeom>
            <a:noFill/>
            <a:ln w="16">
              <a:solidFill>
                <a:srgbClr val="00CC00"/>
              </a:solidFill>
              <a:round/>
              <a:headEnd/>
              <a:tailEnd/>
            </a:ln>
          </p:spPr>
          <p:txBody>
            <a:bodyPr/>
            <a:lstStyle/>
            <a:p>
              <a:endParaRPr lang="en-US"/>
            </a:p>
          </p:txBody>
        </p:sp>
        <p:sp>
          <p:nvSpPr>
            <p:cNvPr id="7" name="Line 54"/>
            <p:cNvSpPr>
              <a:spLocks noChangeShapeType="1"/>
            </p:cNvSpPr>
            <p:nvPr/>
          </p:nvSpPr>
          <p:spPr bwMode="auto">
            <a:xfrm>
              <a:off x="2932113" y="2506663"/>
              <a:ext cx="876300" cy="587375"/>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59490" name="Line 55"/>
            <p:cNvSpPr>
              <a:spLocks noChangeShapeType="1"/>
            </p:cNvSpPr>
            <p:nvPr/>
          </p:nvSpPr>
          <p:spPr bwMode="auto">
            <a:xfrm flipH="1">
              <a:off x="2906713" y="2509838"/>
              <a:ext cx="50800" cy="25400"/>
            </a:xfrm>
            <a:prstGeom prst="line">
              <a:avLst/>
            </a:prstGeom>
            <a:noFill/>
            <a:ln w="16">
              <a:solidFill>
                <a:srgbClr val="00CC00"/>
              </a:solidFill>
              <a:round/>
              <a:headEnd/>
              <a:tailEnd/>
            </a:ln>
          </p:spPr>
          <p:txBody>
            <a:bodyPr/>
            <a:lstStyle/>
            <a:p>
              <a:endParaRPr lang="en-US"/>
            </a:p>
          </p:txBody>
        </p:sp>
        <p:sp>
          <p:nvSpPr>
            <p:cNvPr id="59491" name="Line 56"/>
            <p:cNvSpPr>
              <a:spLocks noChangeShapeType="1"/>
            </p:cNvSpPr>
            <p:nvPr/>
          </p:nvSpPr>
          <p:spPr bwMode="auto">
            <a:xfrm flipH="1">
              <a:off x="2779713" y="2559051"/>
              <a:ext cx="114300" cy="65088"/>
            </a:xfrm>
            <a:prstGeom prst="line">
              <a:avLst/>
            </a:prstGeom>
            <a:noFill/>
            <a:ln w="16">
              <a:solidFill>
                <a:srgbClr val="00CC00"/>
              </a:solidFill>
              <a:round/>
              <a:headEnd/>
              <a:tailEnd/>
            </a:ln>
          </p:spPr>
          <p:txBody>
            <a:bodyPr/>
            <a:lstStyle/>
            <a:p>
              <a:endParaRPr lang="en-US"/>
            </a:p>
          </p:txBody>
        </p:sp>
        <p:sp>
          <p:nvSpPr>
            <p:cNvPr id="59492" name="Line 61"/>
            <p:cNvSpPr>
              <a:spLocks noChangeShapeType="1"/>
            </p:cNvSpPr>
            <p:nvPr/>
          </p:nvSpPr>
          <p:spPr bwMode="auto">
            <a:xfrm flipH="1">
              <a:off x="2144713" y="2976563"/>
              <a:ext cx="114300" cy="65088"/>
            </a:xfrm>
            <a:prstGeom prst="line">
              <a:avLst/>
            </a:prstGeom>
            <a:noFill/>
            <a:ln w="16">
              <a:solidFill>
                <a:srgbClr val="00CC00"/>
              </a:solidFill>
              <a:round/>
              <a:headEnd/>
              <a:tailEnd/>
            </a:ln>
          </p:spPr>
          <p:txBody>
            <a:bodyPr/>
            <a:lstStyle/>
            <a:p>
              <a:endParaRPr lang="en-US"/>
            </a:p>
          </p:txBody>
        </p:sp>
        <p:sp>
          <p:nvSpPr>
            <p:cNvPr id="59493" name="Line 62"/>
            <p:cNvSpPr>
              <a:spLocks noChangeShapeType="1"/>
            </p:cNvSpPr>
            <p:nvPr/>
          </p:nvSpPr>
          <p:spPr bwMode="auto">
            <a:xfrm flipH="1">
              <a:off x="2068513" y="3068638"/>
              <a:ext cx="63500" cy="20638"/>
            </a:xfrm>
            <a:prstGeom prst="line">
              <a:avLst/>
            </a:prstGeom>
            <a:noFill/>
            <a:ln w="16">
              <a:solidFill>
                <a:srgbClr val="00CC00"/>
              </a:solidFill>
              <a:round/>
              <a:headEnd/>
              <a:tailEnd/>
            </a:ln>
          </p:spPr>
          <p:txBody>
            <a:bodyPr/>
            <a:lstStyle/>
            <a:p>
              <a:endParaRPr lang="en-US"/>
            </a:p>
          </p:txBody>
        </p:sp>
        <p:sp>
          <p:nvSpPr>
            <p:cNvPr id="59494" name="Rectangle 63"/>
            <p:cNvSpPr>
              <a:spLocks noChangeArrowheads="1"/>
            </p:cNvSpPr>
            <p:nvPr/>
          </p:nvSpPr>
          <p:spPr bwMode="auto">
            <a:xfrm>
              <a:off x="735013" y="4011613"/>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59495" name="Rectangle 64"/>
            <p:cNvSpPr>
              <a:spLocks noChangeArrowheads="1"/>
            </p:cNvSpPr>
            <p:nvPr/>
          </p:nvSpPr>
          <p:spPr bwMode="auto">
            <a:xfrm>
              <a:off x="862013" y="4049713"/>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0</a:t>
              </a:r>
              <a:endParaRPr lang="en-US"/>
            </a:p>
          </p:txBody>
        </p:sp>
        <p:sp>
          <p:nvSpPr>
            <p:cNvPr id="59496" name="Rectangle 65"/>
            <p:cNvSpPr>
              <a:spLocks noChangeArrowheads="1"/>
            </p:cNvSpPr>
            <p:nvPr/>
          </p:nvSpPr>
          <p:spPr bwMode="auto">
            <a:xfrm>
              <a:off x="1306513" y="4011613"/>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59497" name="Rectangle 66"/>
            <p:cNvSpPr>
              <a:spLocks noChangeArrowheads="1"/>
            </p:cNvSpPr>
            <p:nvPr/>
          </p:nvSpPr>
          <p:spPr bwMode="auto">
            <a:xfrm>
              <a:off x="1433513" y="4049713"/>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0</a:t>
              </a:r>
              <a:endParaRPr lang="en-US"/>
            </a:p>
          </p:txBody>
        </p:sp>
        <p:sp>
          <p:nvSpPr>
            <p:cNvPr id="59498" name="Oval 67"/>
            <p:cNvSpPr>
              <a:spLocks noChangeArrowheads="1"/>
            </p:cNvSpPr>
            <p:nvPr/>
          </p:nvSpPr>
          <p:spPr bwMode="auto">
            <a:xfrm>
              <a:off x="1116013" y="3441701"/>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59499" name="Rectangle 68"/>
            <p:cNvSpPr>
              <a:spLocks noChangeArrowheads="1"/>
            </p:cNvSpPr>
            <p:nvPr/>
          </p:nvSpPr>
          <p:spPr bwMode="auto">
            <a:xfrm>
              <a:off x="1204913" y="3454401"/>
              <a:ext cx="179536" cy="276999"/>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 z</a:t>
              </a:r>
              <a:endParaRPr lang="en-US"/>
            </a:p>
          </p:txBody>
        </p:sp>
        <p:sp>
          <p:nvSpPr>
            <p:cNvPr id="59500" name="Rectangle 70"/>
            <p:cNvSpPr>
              <a:spLocks noChangeArrowheads="1"/>
            </p:cNvSpPr>
            <p:nvPr/>
          </p:nvSpPr>
          <p:spPr bwMode="auto">
            <a:xfrm>
              <a:off x="1878013" y="4011613"/>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59501" name="Rectangle 71"/>
            <p:cNvSpPr>
              <a:spLocks noChangeArrowheads="1"/>
            </p:cNvSpPr>
            <p:nvPr/>
          </p:nvSpPr>
          <p:spPr bwMode="auto">
            <a:xfrm>
              <a:off x="2005013" y="4049713"/>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0</a:t>
              </a:r>
              <a:endParaRPr lang="en-US"/>
            </a:p>
          </p:txBody>
        </p:sp>
        <p:sp>
          <p:nvSpPr>
            <p:cNvPr id="59502" name="Rectangle 72"/>
            <p:cNvSpPr>
              <a:spLocks noChangeArrowheads="1"/>
            </p:cNvSpPr>
            <p:nvPr/>
          </p:nvSpPr>
          <p:spPr bwMode="auto">
            <a:xfrm>
              <a:off x="2449513" y="4011613"/>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59503" name="Rectangle 73"/>
            <p:cNvSpPr>
              <a:spLocks noChangeArrowheads="1"/>
            </p:cNvSpPr>
            <p:nvPr/>
          </p:nvSpPr>
          <p:spPr bwMode="auto">
            <a:xfrm>
              <a:off x="2576513" y="4049713"/>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1</a:t>
              </a:r>
              <a:endParaRPr lang="en-US"/>
            </a:p>
          </p:txBody>
        </p:sp>
        <p:sp>
          <p:nvSpPr>
            <p:cNvPr id="59504" name="Oval 74"/>
            <p:cNvSpPr>
              <a:spLocks noChangeArrowheads="1"/>
            </p:cNvSpPr>
            <p:nvPr/>
          </p:nvSpPr>
          <p:spPr bwMode="auto">
            <a:xfrm>
              <a:off x="2259013" y="3441701"/>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59505" name="Rectangle 75"/>
            <p:cNvSpPr>
              <a:spLocks noChangeArrowheads="1"/>
            </p:cNvSpPr>
            <p:nvPr/>
          </p:nvSpPr>
          <p:spPr bwMode="auto">
            <a:xfrm>
              <a:off x="2347913" y="3454401"/>
              <a:ext cx="179536" cy="276999"/>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 z</a:t>
              </a:r>
              <a:endParaRPr lang="en-US"/>
            </a:p>
          </p:txBody>
        </p:sp>
        <p:sp>
          <p:nvSpPr>
            <p:cNvPr id="59506" name="Oval 77"/>
            <p:cNvSpPr>
              <a:spLocks noChangeArrowheads="1"/>
            </p:cNvSpPr>
            <p:nvPr/>
          </p:nvSpPr>
          <p:spPr bwMode="auto">
            <a:xfrm>
              <a:off x="1878013" y="2882901"/>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59507" name="Rectangle 78"/>
            <p:cNvSpPr>
              <a:spLocks noChangeArrowheads="1"/>
            </p:cNvSpPr>
            <p:nvPr/>
          </p:nvSpPr>
          <p:spPr bwMode="auto">
            <a:xfrm>
              <a:off x="1966913" y="2895601"/>
              <a:ext cx="179536" cy="276999"/>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 y</a:t>
              </a:r>
              <a:endParaRPr lang="en-US"/>
            </a:p>
          </p:txBody>
        </p:sp>
        <p:sp>
          <p:nvSpPr>
            <p:cNvPr id="59508" name="Rectangle 80"/>
            <p:cNvSpPr>
              <a:spLocks noChangeArrowheads="1"/>
            </p:cNvSpPr>
            <p:nvPr/>
          </p:nvSpPr>
          <p:spPr bwMode="auto">
            <a:xfrm>
              <a:off x="3021013" y="4011613"/>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59509" name="Rectangle 81"/>
            <p:cNvSpPr>
              <a:spLocks noChangeArrowheads="1"/>
            </p:cNvSpPr>
            <p:nvPr/>
          </p:nvSpPr>
          <p:spPr bwMode="auto">
            <a:xfrm>
              <a:off x="3148013" y="4049713"/>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0</a:t>
              </a:r>
              <a:endParaRPr lang="en-US"/>
            </a:p>
          </p:txBody>
        </p:sp>
        <p:sp>
          <p:nvSpPr>
            <p:cNvPr id="59510" name="Rectangle 82"/>
            <p:cNvSpPr>
              <a:spLocks noChangeArrowheads="1"/>
            </p:cNvSpPr>
            <p:nvPr/>
          </p:nvSpPr>
          <p:spPr bwMode="auto">
            <a:xfrm>
              <a:off x="3592513" y="4011613"/>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59511" name="Rectangle 83"/>
            <p:cNvSpPr>
              <a:spLocks noChangeArrowheads="1"/>
            </p:cNvSpPr>
            <p:nvPr/>
          </p:nvSpPr>
          <p:spPr bwMode="auto">
            <a:xfrm>
              <a:off x="3719513" y="4049713"/>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1</a:t>
              </a:r>
              <a:endParaRPr lang="en-US"/>
            </a:p>
          </p:txBody>
        </p:sp>
        <p:sp>
          <p:nvSpPr>
            <p:cNvPr id="59512" name="Oval 84"/>
            <p:cNvSpPr>
              <a:spLocks noChangeArrowheads="1"/>
            </p:cNvSpPr>
            <p:nvPr/>
          </p:nvSpPr>
          <p:spPr bwMode="auto">
            <a:xfrm>
              <a:off x="3211513" y="3441701"/>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59513" name="Rectangle 85"/>
            <p:cNvSpPr>
              <a:spLocks noChangeArrowheads="1"/>
            </p:cNvSpPr>
            <p:nvPr/>
          </p:nvSpPr>
          <p:spPr bwMode="auto">
            <a:xfrm>
              <a:off x="3300413" y="3454401"/>
              <a:ext cx="179536" cy="276999"/>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 z</a:t>
              </a:r>
              <a:endParaRPr lang="en-US"/>
            </a:p>
          </p:txBody>
        </p:sp>
        <p:sp>
          <p:nvSpPr>
            <p:cNvPr id="59514" name="Rectangle 87"/>
            <p:cNvSpPr>
              <a:spLocks noChangeArrowheads="1"/>
            </p:cNvSpPr>
            <p:nvPr/>
          </p:nvSpPr>
          <p:spPr bwMode="auto">
            <a:xfrm>
              <a:off x="4164013" y="4011613"/>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59515" name="Rectangle 88"/>
            <p:cNvSpPr>
              <a:spLocks noChangeArrowheads="1"/>
            </p:cNvSpPr>
            <p:nvPr/>
          </p:nvSpPr>
          <p:spPr bwMode="auto">
            <a:xfrm>
              <a:off x="4291013" y="4049713"/>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0</a:t>
              </a:r>
              <a:endParaRPr lang="en-US"/>
            </a:p>
          </p:txBody>
        </p:sp>
        <p:sp>
          <p:nvSpPr>
            <p:cNvPr id="59516" name="Rectangle 89"/>
            <p:cNvSpPr>
              <a:spLocks noChangeArrowheads="1"/>
            </p:cNvSpPr>
            <p:nvPr/>
          </p:nvSpPr>
          <p:spPr bwMode="auto">
            <a:xfrm>
              <a:off x="4735513" y="4011613"/>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59517" name="Rectangle 90"/>
            <p:cNvSpPr>
              <a:spLocks noChangeArrowheads="1"/>
            </p:cNvSpPr>
            <p:nvPr/>
          </p:nvSpPr>
          <p:spPr bwMode="auto">
            <a:xfrm>
              <a:off x="4862513" y="4049713"/>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1</a:t>
              </a:r>
              <a:endParaRPr lang="en-US"/>
            </a:p>
          </p:txBody>
        </p:sp>
        <p:sp>
          <p:nvSpPr>
            <p:cNvPr id="59518" name="Oval 91"/>
            <p:cNvSpPr>
              <a:spLocks noChangeArrowheads="1"/>
            </p:cNvSpPr>
            <p:nvPr/>
          </p:nvSpPr>
          <p:spPr bwMode="auto">
            <a:xfrm>
              <a:off x="4354513" y="3441701"/>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59519" name="Rectangle 92"/>
            <p:cNvSpPr>
              <a:spLocks noChangeArrowheads="1"/>
            </p:cNvSpPr>
            <p:nvPr/>
          </p:nvSpPr>
          <p:spPr bwMode="auto">
            <a:xfrm>
              <a:off x="4443413" y="3454401"/>
              <a:ext cx="179536" cy="276999"/>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 z</a:t>
              </a:r>
              <a:endParaRPr lang="en-US"/>
            </a:p>
          </p:txBody>
        </p:sp>
        <p:sp>
          <p:nvSpPr>
            <p:cNvPr id="59520" name="Oval 94"/>
            <p:cNvSpPr>
              <a:spLocks noChangeArrowheads="1"/>
            </p:cNvSpPr>
            <p:nvPr/>
          </p:nvSpPr>
          <p:spPr bwMode="auto">
            <a:xfrm>
              <a:off x="3592513" y="2882901"/>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59521" name="Rectangle 95"/>
            <p:cNvSpPr>
              <a:spLocks noChangeArrowheads="1"/>
            </p:cNvSpPr>
            <p:nvPr/>
          </p:nvSpPr>
          <p:spPr bwMode="auto">
            <a:xfrm>
              <a:off x="3681413" y="2895601"/>
              <a:ext cx="179536" cy="276999"/>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 y</a:t>
              </a:r>
              <a:endParaRPr lang="en-US"/>
            </a:p>
          </p:txBody>
        </p:sp>
        <p:sp>
          <p:nvSpPr>
            <p:cNvPr id="59522" name="Oval 97"/>
            <p:cNvSpPr>
              <a:spLocks noChangeArrowheads="1"/>
            </p:cNvSpPr>
            <p:nvPr/>
          </p:nvSpPr>
          <p:spPr bwMode="auto">
            <a:xfrm>
              <a:off x="2741613" y="2312988"/>
              <a:ext cx="368300" cy="381000"/>
            </a:xfrm>
            <a:prstGeom prst="ellipse">
              <a:avLst/>
            </a:prstGeom>
            <a:solidFill>
              <a:srgbClr val="66FFFF"/>
            </a:solidFill>
            <a:ln w="16">
              <a:solidFill>
                <a:srgbClr val="000033"/>
              </a:solidFill>
              <a:round/>
              <a:headEnd/>
              <a:tailEnd/>
            </a:ln>
          </p:spPr>
          <p:txBody>
            <a:bodyPr/>
            <a:lstStyle/>
            <a:p>
              <a:endParaRPr lang="nl-NL"/>
            </a:p>
          </p:txBody>
        </p:sp>
        <p:sp>
          <p:nvSpPr>
            <p:cNvPr id="59523" name="Rectangle 98"/>
            <p:cNvSpPr>
              <a:spLocks noChangeArrowheads="1"/>
            </p:cNvSpPr>
            <p:nvPr/>
          </p:nvSpPr>
          <p:spPr bwMode="auto">
            <a:xfrm>
              <a:off x="2830513" y="2325688"/>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grpSp>
      <p:grpSp>
        <p:nvGrpSpPr>
          <p:cNvPr id="59397" name="Group 231"/>
          <p:cNvGrpSpPr>
            <a:grpSpLocks/>
          </p:cNvGrpSpPr>
          <p:nvPr/>
        </p:nvGrpSpPr>
        <p:grpSpPr bwMode="auto">
          <a:xfrm>
            <a:off x="6502400" y="2324100"/>
            <a:ext cx="2090738" cy="2079625"/>
            <a:chOff x="6535738" y="2205038"/>
            <a:chExt cx="2090737" cy="2079625"/>
          </a:xfrm>
        </p:grpSpPr>
        <p:cxnSp>
          <p:nvCxnSpPr>
            <p:cNvPr id="217" name="Straight Connector 216"/>
            <p:cNvCxnSpPr/>
            <p:nvPr/>
          </p:nvCxnSpPr>
          <p:spPr>
            <a:xfrm rot="5400000">
              <a:off x="7134226" y="2471738"/>
              <a:ext cx="414338" cy="338137"/>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18" name="Straight Connector 217"/>
            <p:cNvCxnSpPr/>
            <p:nvPr/>
          </p:nvCxnSpPr>
          <p:spPr>
            <a:xfrm rot="5400000">
              <a:off x="6719888" y="3038476"/>
              <a:ext cx="414337" cy="33813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19" name="Straight Connector 218"/>
            <p:cNvCxnSpPr/>
            <p:nvPr/>
          </p:nvCxnSpPr>
          <p:spPr>
            <a:xfrm rot="5400000">
              <a:off x="7770018" y="3164682"/>
              <a:ext cx="338138" cy="17145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22" name="Straight Connector 221"/>
            <p:cNvCxnSpPr/>
            <p:nvPr/>
          </p:nvCxnSpPr>
          <p:spPr>
            <a:xfrm rot="10800000" flipV="1">
              <a:off x="7472363" y="3567113"/>
              <a:ext cx="862013" cy="41433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24" name="Straight Connector 223"/>
            <p:cNvCxnSpPr/>
            <p:nvPr/>
          </p:nvCxnSpPr>
          <p:spPr>
            <a:xfrm rot="10800000" flipV="1">
              <a:off x="7386638" y="3586163"/>
              <a:ext cx="423863" cy="35718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27" name="Straight Connector 226"/>
            <p:cNvCxnSpPr/>
            <p:nvPr/>
          </p:nvCxnSpPr>
          <p:spPr>
            <a:xfrm rot="16200000" flipH="1">
              <a:off x="7169945" y="3783806"/>
              <a:ext cx="285750" cy="4763"/>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29" name="Straight Connector 228"/>
            <p:cNvCxnSpPr>
              <a:endCxn id="59445" idx="1"/>
            </p:cNvCxnSpPr>
            <p:nvPr/>
          </p:nvCxnSpPr>
          <p:spPr>
            <a:xfrm rot="16200000" flipH="1">
              <a:off x="6737351" y="3725863"/>
              <a:ext cx="403225" cy="33337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55399" name="Line 103"/>
            <p:cNvSpPr>
              <a:spLocks noChangeShapeType="1"/>
            </p:cNvSpPr>
            <p:nvPr/>
          </p:nvSpPr>
          <p:spPr bwMode="auto">
            <a:xfrm>
              <a:off x="6688138" y="3524251"/>
              <a:ext cx="595313" cy="595312"/>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59408" name="Line 104"/>
            <p:cNvSpPr>
              <a:spLocks noChangeShapeType="1"/>
            </p:cNvSpPr>
            <p:nvPr/>
          </p:nvSpPr>
          <p:spPr bwMode="auto">
            <a:xfrm>
              <a:off x="6764338" y="3525838"/>
              <a:ext cx="88900" cy="71438"/>
            </a:xfrm>
            <a:prstGeom prst="line">
              <a:avLst/>
            </a:prstGeom>
            <a:noFill/>
            <a:ln w="16">
              <a:solidFill>
                <a:srgbClr val="00CC00"/>
              </a:solidFill>
              <a:round/>
              <a:headEnd/>
              <a:tailEnd/>
            </a:ln>
          </p:spPr>
          <p:txBody>
            <a:bodyPr/>
            <a:lstStyle/>
            <a:p>
              <a:endParaRPr lang="en-US"/>
            </a:p>
          </p:txBody>
        </p:sp>
        <p:sp>
          <p:nvSpPr>
            <p:cNvPr id="59409" name="Line 108"/>
            <p:cNvSpPr>
              <a:spLocks noChangeShapeType="1"/>
            </p:cNvSpPr>
            <p:nvPr/>
          </p:nvSpPr>
          <p:spPr bwMode="auto">
            <a:xfrm>
              <a:off x="7181850" y="3929063"/>
              <a:ext cx="101600" cy="101600"/>
            </a:xfrm>
            <a:prstGeom prst="line">
              <a:avLst/>
            </a:prstGeom>
            <a:noFill/>
            <a:ln w="16">
              <a:solidFill>
                <a:srgbClr val="00CC00"/>
              </a:solidFill>
              <a:round/>
              <a:headEnd/>
              <a:tailEnd/>
            </a:ln>
          </p:spPr>
          <p:txBody>
            <a:bodyPr/>
            <a:lstStyle/>
            <a:p>
              <a:endParaRPr lang="en-US"/>
            </a:p>
          </p:txBody>
        </p:sp>
        <p:sp>
          <p:nvSpPr>
            <p:cNvPr id="59410" name="Line 109"/>
            <p:cNvSpPr>
              <a:spLocks noChangeShapeType="1"/>
            </p:cNvSpPr>
            <p:nvPr/>
          </p:nvSpPr>
          <p:spPr bwMode="auto">
            <a:xfrm>
              <a:off x="7283450" y="4043363"/>
              <a:ext cx="76200" cy="76200"/>
            </a:xfrm>
            <a:prstGeom prst="line">
              <a:avLst/>
            </a:prstGeom>
            <a:noFill/>
            <a:ln w="16">
              <a:solidFill>
                <a:srgbClr val="00CC00"/>
              </a:solidFill>
              <a:round/>
              <a:headEnd/>
              <a:tailEnd/>
            </a:ln>
          </p:spPr>
          <p:txBody>
            <a:bodyPr/>
            <a:lstStyle/>
            <a:p>
              <a:endParaRPr lang="en-US"/>
            </a:p>
          </p:txBody>
        </p:sp>
        <p:sp>
          <p:nvSpPr>
            <p:cNvPr id="55406" name="Line 110"/>
            <p:cNvSpPr>
              <a:spLocks noChangeShapeType="1"/>
            </p:cNvSpPr>
            <p:nvPr/>
          </p:nvSpPr>
          <p:spPr bwMode="auto">
            <a:xfrm>
              <a:off x="7296151" y="3525838"/>
              <a:ext cx="785812" cy="588963"/>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59412" name="Line 111"/>
            <p:cNvSpPr>
              <a:spLocks noChangeShapeType="1"/>
            </p:cNvSpPr>
            <p:nvPr/>
          </p:nvSpPr>
          <p:spPr bwMode="auto">
            <a:xfrm>
              <a:off x="7308850" y="3524251"/>
              <a:ext cx="1587" cy="63500"/>
            </a:xfrm>
            <a:prstGeom prst="line">
              <a:avLst/>
            </a:prstGeom>
            <a:noFill/>
            <a:ln w="16">
              <a:solidFill>
                <a:srgbClr val="00CC00"/>
              </a:solidFill>
              <a:round/>
              <a:headEnd/>
              <a:tailEnd/>
            </a:ln>
          </p:spPr>
          <p:txBody>
            <a:bodyPr/>
            <a:lstStyle/>
            <a:p>
              <a:endParaRPr lang="en-US"/>
            </a:p>
          </p:txBody>
        </p:sp>
        <p:sp>
          <p:nvSpPr>
            <p:cNvPr id="59413" name="Line 114"/>
            <p:cNvSpPr>
              <a:spLocks noChangeShapeType="1"/>
            </p:cNvSpPr>
            <p:nvPr/>
          </p:nvSpPr>
          <p:spPr bwMode="auto">
            <a:xfrm>
              <a:off x="7308850" y="3916363"/>
              <a:ext cx="1587" cy="127000"/>
            </a:xfrm>
            <a:prstGeom prst="line">
              <a:avLst/>
            </a:prstGeom>
            <a:noFill/>
            <a:ln w="16">
              <a:solidFill>
                <a:srgbClr val="00CC00"/>
              </a:solidFill>
              <a:round/>
              <a:headEnd/>
              <a:tailEnd/>
            </a:ln>
          </p:spPr>
          <p:txBody>
            <a:bodyPr/>
            <a:lstStyle/>
            <a:p>
              <a:endParaRPr lang="en-US"/>
            </a:p>
          </p:txBody>
        </p:sp>
        <p:sp>
          <p:nvSpPr>
            <p:cNvPr id="59414" name="Line 115"/>
            <p:cNvSpPr>
              <a:spLocks noChangeShapeType="1"/>
            </p:cNvSpPr>
            <p:nvPr/>
          </p:nvSpPr>
          <p:spPr bwMode="auto">
            <a:xfrm>
              <a:off x="7308850" y="4068763"/>
              <a:ext cx="1587" cy="50800"/>
            </a:xfrm>
            <a:prstGeom prst="line">
              <a:avLst/>
            </a:prstGeom>
            <a:noFill/>
            <a:ln w="16">
              <a:solidFill>
                <a:srgbClr val="00CC00"/>
              </a:solidFill>
              <a:round/>
              <a:headEnd/>
              <a:tailEnd/>
            </a:ln>
          </p:spPr>
          <p:txBody>
            <a:bodyPr/>
            <a:lstStyle/>
            <a:p>
              <a:endParaRPr lang="en-US"/>
            </a:p>
          </p:txBody>
        </p:sp>
        <p:sp>
          <p:nvSpPr>
            <p:cNvPr id="55412" name="Line 116"/>
            <p:cNvSpPr>
              <a:spLocks noChangeShapeType="1"/>
            </p:cNvSpPr>
            <p:nvPr/>
          </p:nvSpPr>
          <p:spPr bwMode="auto">
            <a:xfrm>
              <a:off x="7113588" y="2965451"/>
              <a:ext cx="198438" cy="584200"/>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59416" name="Line 117"/>
            <p:cNvSpPr>
              <a:spLocks noChangeShapeType="1"/>
            </p:cNvSpPr>
            <p:nvPr/>
          </p:nvSpPr>
          <p:spPr bwMode="auto">
            <a:xfrm>
              <a:off x="7118350" y="2965451"/>
              <a:ext cx="1587" cy="38100"/>
            </a:xfrm>
            <a:prstGeom prst="line">
              <a:avLst/>
            </a:prstGeom>
            <a:noFill/>
            <a:ln w="16">
              <a:solidFill>
                <a:srgbClr val="00CC00"/>
              </a:solidFill>
              <a:round/>
              <a:headEnd/>
              <a:tailEnd/>
            </a:ln>
          </p:spPr>
          <p:txBody>
            <a:bodyPr/>
            <a:lstStyle/>
            <a:p>
              <a:endParaRPr lang="en-US"/>
            </a:p>
          </p:txBody>
        </p:sp>
        <p:sp>
          <p:nvSpPr>
            <p:cNvPr id="59417" name="Line 118"/>
            <p:cNvSpPr>
              <a:spLocks noChangeShapeType="1"/>
            </p:cNvSpPr>
            <p:nvPr/>
          </p:nvSpPr>
          <p:spPr bwMode="auto">
            <a:xfrm flipH="1">
              <a:off x="7021513" y="3016251"/>
              <a:ext cx="80962" cy="114300"/>
            </a:xfrm>
            <a:prstGeom prst="line">
              <a:avLst/>
            </a:prstGeom>
            <a:noFill/>
            <a:ln w="16">
              <a:solidFill>
                <a:srgbClr val="00CC00"/>
              </a:solidFill>
              <a:round/>
              <a:headEnd/>
              <a:tailEnd/>
            </a:ln>
          </p:spPr>
          <p:txBody>
            <a:bodyPr/>
            <a:lstStyle/>
            <a:p>
              <a:endParaRPr lang="en-US"/>
            </a:p>
          </p:txBody>
        </p:sp>
        <p:sp>
          <p:nvSpPr>
            <p:cNvPr id="59418" name="Line 121"/>
            <p:cNvSpPr>
              <a:spLocks noChangeShapeType="1"/>
            </p:cNvSpPr>
            <p:nvPr/>
          </p:nvSpPr>
          <p:spPr bwMode="auto">
            <a:xfrm flipH="1">
              <a:off x="6767513" y="3384551"/>
              <a:ext cx="80962" cy="114300"/>
            </a:xfrm>
            <a:prstGeom prst="line">
              <a:avLst/>
            </a:prstGeom>
            <a:noFill/>
            <a:ln w="16">
              <a:solidFill>
                <a:srgbClr val="00CC00"/>
              </a:solidFill>
              <a:round/>
              <a:headEnd/>
              <a:tailEnd/>
            </a:ln>
          </p:spPr>
          <p:txBody>
            <a:bodyPr/>
            <a:lstStyle/>
            <a:p>
              <a:endParaRPr lang="en-US"/>
            </a:p>
          </p:txBody>
        </p:sp>
        <p:sp>
          <p:nvSpPr>
            <p:cNvPr id="59419" name="Line 122"/>
            <p:cNvSpPr>
              <a:spLocks noChangeShapeType="1"/>
            </p:cNvSpPr>
            <p:nvPr/>
          </p:nvSpPr>
          <p:spPr bwMode="auto">
            <a:xfrm flipH="1">
              <a:off x="6726238" y="3511551"/>
              <a:ext cx="38100" cy="38100"/>
            </a:xfrm>
            <a:prstGeom prst="line">
              <a:avLst/>
            </a:prstGeom>
            <a:noFill/>
            <a:ln w="16">
              <a:solidFill>
                <a:srgbClr val="00CC00"/>
              </a:solidFill>
              <a:round/>
              <a:headEnd/>
              <a:tailEnd/>
            </a:ln>
          </p:spPr>
          <p:txBody>
            <a:bodyPr/>
            <a:lstStyle/>
            <a:p>
              <a:endParaRPr lang="en-US"/>
            </a:p>
          </p:txBody>
        </p:sp>
        <p:sp>
          <p:nvSpPr>
            <p:cNvPr id="55419" name="Line 123"/>
            <p:cNvSpPr>
              <a:spLocks noChangeShapeType="1"/>
            </p:cNvSpPr>
            <p:nvPr/>
          </p:nvSpPr>
          <p:spPr bwMode="auto">
            <a:xfrm>
              <a:off x="7874000" y="3524251"/>
              <a:ext cx="198437" cy="595312"/>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59421" name="Line 124"/>
            <p:cNvSpPr>
              <a:spLocks noChangeShapeType="1"/>
            </p:cNvSpPr>
            <p:nvPr/>
          </p:nvSpPr>
          <p:spPr bwMode="auto">
            <a:xfrm flipH="1">
              <a:off x="7802563" y="3525838"/>
              <a:ext cx="88900" cy="69850"/>
            </a:xfrm>
            <a:prstGeom prst="line">
              <a:avLst/>
            </a:prstGeom>
            <a:noFill/>
            <a:ln w="16">
              <a:solidFill>
                <a:srgbClr val="00CC00"/>
              </a:solidFill>
              <a:round/>
              <a:headEnd/>
              <a:tailEnd/>
            </a:ln>
          </p:spPr>
          <p:txBody>
            <a:bodyPr/>
            <a:lstStyle/>
            <a:p>
              <a:endParaRPr lang="en-US"/>
            </a:p>
          </p:txBody>
        </p:sp>
        <p:sp>
          <p:nvSpPr>
            <p:cNvPr id="59422" name="Line 128"/>
            <p:cNvSpPr>
              <a:spLocks noChangeShapeType="1"/>
            </p:cNvSpPr>
            <p:nvPr/>
          </p:nvSpPr>
          <p:spPr bwMode="auto">
            <a:xfrm flipH="1">
              <a:off x="7385050" y="3929063"/>
              <a:ext cx="101600" cy="101600"/>
            </a:xfrm>
            <a:prstGeom prst="line">
              <a:avLst/>
            </a:prstGeom>
            <a:noFill/>
            <a:ln w="16">
              <a:solidFill>
                <a:srgbClr val="00CC00"/>
              </a:solidFill>
              <a:round/>
              <a:headEnd/>
              <a:tailEnd/>
            </a:ln>
          </p:spPr>
          <p:txBody>
            <a:bodyPr/>
            <a:lstStyle/>
            <a:p>
              <a:endParaRPr lang="en-US"/>
            </a:p>
          </p:txBody>
        </p:sp>
        <p:sp>
          <p:nvSpPr>
            <p:cNvPr id="59423" name="Line 129"/>
            <p:cNvSpPr>
              <a:spLocks noChangeShapeType="1"/>
            </p:cNvSpPr>
            <p:nvPr/>
          </p:nvSpPr>
          <p:spPr bwMode="auto">
            <a:xfrm flipH="1">
              <a:off x="7296150" y="4044951"/>
              <a:ext cx="88900" cy="69850"/>
            </a:xfrm>
            <a:prstGeom prst="line">
              <a:avLst/>
            </a:prstGeom>
            <a:noFill/>
            <a:ln w="16">
              <a:solidFill>
                <a:srgbClr val="00CC00"/>
              </a:solidFill>
              <a:round/>
              <a:headEnd/>
              <a:tailEnd/>
            </a:ln>
          </p:spPr>
          <p:txBody>
            <a:bodyPr/>
            <a:lstStyle/>
            <a:p>
              <a:endParaRPr lang="en-US"/>
            </a:p>
          </p:txBody>
        </p:sp>
        <p:sp>
          <p:nvSpPr>
            <p:cNvPr id="55426" name="Line 130"/>
            <p:cNvSpPr>
              <a:spLocks noChangeShapeType="1"/>
            </p:cNvSpPr>
            <p:nvPr/>
          </p:nvSpPr>
          <p:spPr bwMode="auto">
            <a:xfrm flipH="1">
              <a:off x="8062912" y="3524251"/>
              <a:ext cx="395288" cy="595312"/>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59425" name="Line 131"/>
            <p:cNvSpPr>
              <a:spLocks noChangeShapeType="1"/>
            </p:cNvSpPr>
            <p:nvPr/>
          </p:nvSpPr>
          <p:spPr bwMode="auto">
            <a:xfrm flipH="1">
              <a:off x="8423275" y="3536951"/>
              <a:ext cx="38100" cy="1588"/>
            </a:xfrm>
            <a:prstGeom prst="line">
              <a:avLst/>
            </a:prstGeom>
            <a:noFill/>
            <a:ln w="16">
              <a:solidFill>
                <a:srgbClr val="00CC00"/>
              </a:solidFill>
              <a:round/>
              <a:headEnd/>
              <a:tailEnd/>
            </a:ln>
          </p:spPr>
          <p:txBody>
            <a:bodyPr/>
            <a:lstStyle/>
            <a:p>
              <a:endParaRPr lang="en-US"/>
            </a:p>
          </p:txBody>
        </p:sp>
        <p:sp>
          <p:nvSpPr>
            <p:cNvPr id="59426" name="Line 132"/>
            <p:cNvSpPr>
              <a:spLocks noChangeShapeType="1"/>
            </p:cNvSpPr>
            <p:nvPr/>
          </p:nvSpPr>
          <p:spPr bwMode="auto">
            <a:xfrm flipH="1">
              <a:off x="8283575" y="3556001"/>
              <a:ext cx="127000" cy="63500"/>
            </a:xfrm>
            <a:prstGeom prst="line">
              <a:avLst/>
            </a:prstGeom>
            <a:noFill/>
            <a:ln w="16">
              <a:solidFill>
                <a:srgbClr val="00CC00"/>
              </a:solidFill>
              <a:round/>
              <a:headEnd/>
              <a:tailEnd/>
            </a:ln>
          </p:spPr>
          <p:txBody>
            <a:bodyPr/>
            <a:lstStyle/>
            <a:p>
              <a:endParaRPr lang="en-US"/>
            </a:p>
          </p:txBody>
        </p:sp>
        <p:sp>
          <p:nvSpPr>
            <p:cNvPr id="59427" name="Line 139"/>
            <p:cNvSpPr>
              <a:spLocks noChangeShapeType="1"/>
            </p:cNvSpPr>
            <p:nvPr/>
          </p:nvSpPr>
          <p:spPr bwMode="auto">
            <a:xfrm flipH="1">
              <a:off x="7346950" y="4024313"/>
              <a:ext cx="127000" cy="63500"/>
            </a:xfrm>
            <a:prstGeom prst="line">
              <a:avLst/>
            </a:prstGeom>
            <a:noFill/>
            <a:ln w="16">
              <a:solidFill>
                <a:srgbClr val="00CC00"/>
              </a:solidFill>
              <a:round/>
              <a:headEnd/>
              <a:tailEnd/>
            </a:ln>
          </p:spPr>
          <p:txBody>
            <a:bodyPr/>
            <a:lstStyle/>
            <a:p>
              <a:endParaRPr lang="en-US"/>
            </a:p>
          </p:txBody>
        </p:sp>
        <p:sp>
          <p:nvSpPr>
            <p:cNvPr id="59428" name="Line 140"/>
            <p:cNvSpPr>
              <a:spLocks noChangeShapeType="1"/>
            </p:cNvSpPr>
            <p:nvPr/>
          </p:nvSpPr>
          <p:spPr bwMode="auto">
            <a:xfrm flipH="1">
              <a:off x="7296150" y="4106863"/>
              <a:ext cx="38100" cy="1588"/>
            </a:xfrm>
            <a:prstGeom prst="line">
              <a:avLst/>
            </a:prstGeom>
            <a:noFill/>
            <a:ln w="16">
              <a:solidFill>
                <a:srgbClr val="00CC00"/>
              </a:solidFill>
              <a:round/>
              <a:headEnd/>
              <a:tailEnd/>
            </a:ln>
          </p:spPr>
          <p:txBody>
            <a:bodyPr/>
            <a:lstStyle/>
            <a:p>
              <a:endParaRPr lang="en-US"/>
            </a:p>
          </p:txBody>
        </p:sp>
        <p:sp>
          <p:nvSpPr>
            <p:cNvPr id="55437" name="Line 141"/>
            <p:cNvSpPr>
              <a:spLocks noChangeShapeType="1"/>
            </p:cNvSpPr>
            <p:nvPr/>
          </p:nvSpPr>
          <p:spPr bwMode="auto">
            <a:xfrm>
              <a:off x="8059737" y="2965451"/>
              <a:ext cx="398463" cy="584200"/>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59430" name="Line 142"/>
            <p:cNvSpPr>
              <a:spLocks noChangeShapeType="1"/>
            </p:cNvSpPr>
            <p:nvPr/>
          </p:nvSpPr>
          <p:spPr bwMode="auto">
            <a:xfrm flipH="1">
              <a:off x="8037513" y="2965451"/>
              <a:ext cx="38100" cy="76200"/>
            </a:xfrm>
            <a:prstGeom prst="line">
              <a:avLst/>
            </a:prstGeom>
            <a:noFill/>
            <a:ln w="16">
              <a:solidFill>
                <a:srgbClr val="00CC00"/>
              </a:solidFill>
              <a:round/>
              <a:headEnd/>
              <a:tailEnd/>
            </a:ln>
          </p:spPr>
          <p:txBody>
            <a:bodyPr/>
            <a:lstStyle/>
            <a:p>
              <a:endParaRPr lang="en-US"/>
            </a:p>
          </p:txBody>
        </p:sp>
        <p:sp>
          <p:nvSpPr>
            <p:cNvPr id="59431" name="Line 146"/>
            <p:cNvSpPr>
              <a:spLocks noChangeShapeType="1"/>
            </p:cNvSpPr>
            <p:nvPr/>
          </p:nvSpPr>
          <p:spPr bwMode="auto">
            <a:xfrm flipH="1">
              <a:off x="7875588" y="3473451"/>
              <a:ext cx="19050" cy="76200"/>
            </a:xfrm>
            <a:prstGeom prst="line">
              <a:avLst/>
            </a:prstGeom>
            <a:noFill/>
            <a:ln w="16">
              <a:solidFill>
                <a:srgbClr val="00CC00"/>
              </a:solidFill>
              <a:round/>
              <a:headEnd/>
              <a:tailEnd/>
            </a:ln>
          </p:spPr>
          <p:txBody>
            <a:bodyPr/>
            <a:lstStyle/>
            <a:p>
              <a:endParaRPr lang="en-US"/>
            </a:p>
          </p:txBody>
        </p:sp>
        <p:sp>
          <p:nvSpPr>
            <p:cNvPr id="55443" name="Line 147"/>
            <p:cNvSpPr>
              <a:spLocks noChangeShapeType="1"/>
            </p:cNvSpPr>
            <p:nvPr/>
          </p:nvSpPr>
          <p:spPr bwMode="auto">
            <a:xfrm>
              <a:off x="7589837" y="2395538"/>
              <a:ext cx="487363" cy="595313"/>
            </a:xfrm>
            <a:prstGeom prst="line">
              <a:avLst/>
            </a:prstGeom>
            <a:ln>
              <a:solidFill>
                <a:srgbClr val="0000FF"/>
              </a:solidFill>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n-US"/>
            </a:p>
          </p:txBody>
        </p:sp>
        <p:sp>
          <p:nvSpPr>
            <p:cNvPr id="59433" name="Line 148"/>
            <p:cNvSpPr>
              <a:spLocks noChangeShapeType="1"/>
            </p:cNvSpPr>
            <p:nvPr/>
          </p:nvSpPr>
          <p:spPr bwMode="auto">
            <a:xfrm flipH="1">
              <a:off x="7567613" y="2395538"/>
              <a:ext cx="41275" cy="63500"/>
            </a:xfrm>
            <a:prstGeom prst="line">
              <a:avLst/>
            </a:prstGeom>
            <a:noFill/>
            <a:ln w="16">
              <a:solidFill>
                <a:srgbClr val="00CC00"/>
              </a:solidFill>
              <a:round/>
              <a:headEnd/>
              <a:tailEnd/>
            </a:ln>
          </p:spPr>
          <p:txBody>
            <a:bodyPr/>
            <a:lstStyle/>
            <a:p>
              <a:endParaRPr lang="en-US"/>
            </a:p>
          </p:txBody>
        </p:sp>
        <p:sp>
          <p:nvSpPr>
            <p:cNvPr id="59434" name="Line 153"/>
            <p:cNvSpPr>
              <a:spLocks noChangeShapeType="1"/>
            </p:cNvSpPr>
            <p:nvPr/>
          </p:nvSpPr>
          <p:spPr bwMode="auto">
            <a:xfrm flipH="1">
              <a:off x="7105650" y="2927351"/>
              <a:ext cx="63500" cy="63500"/>
            </a:xfrm>
            <a:prstGeom prst="line">
              <a:avLst/>
            </a:prstGeom>
            <a:noFill/>
            <a:ln w="16">
              <a:solidFill>
                <a:srgbClr val="00CC00"/>
              </a:solidFill>
              <a:round/>
              <a:headEnd/>
              <a:tailEnd/>
            </a:ln>
          </p:spPr>
          <p:txBody>
            <a:bodyPr/>
            <a:lstStyle/>
            <a:p>
              <a:endParaRPr lang="en-US"/>
            </a:p>
          </p:txBody>
        </p:sp>
        <p:sp>
          <p:nvSpPr>
            <p:cNvPr id="59435" name="Oval 154"/>
            <p:cNvSpPr>
              <a:spLocks noChangeArrowheads="1"/>
            </p:cNvSpPr>
            <p:nvPr/>
          </p:nvSpPr>
          <p:spPr bwMode="auto">
            <a:xfrm>
              <a:off x="6535738" y="3333751"/>
              <a:ext cx="379412" cy="381000"/>
            </a:xfrm>
            <a:prstGeom prst="ellipse">
              <a:avLst/>
            </a:prstGeom>
            <a:solidFill>
              <a:srgbClr val="66FFFF"/>
            </a:solidFill>
            <a:ln w="16">
              <a:solidFill>
                <a:srgbClr val="000033"/>
              </a:solidFill>
              <a:round/>
              <a:headEnd/>
              <a:tailEnd/>
            </a:ln>
          </p:spPr>
          <p:txBody>
            <a:bodyPr/>
            <a:lstStyle/>
            <a:p>
              <a:endParaRPr lang="nl-NL"/>
            </a:p>
          </p:txBody>
        </p:sp>
        <p:sp>
          <p:nvSpPr>
            <p:cNvPr id="59436" name="Rectangle 155"/>
            <p:cNvSpPr>
              <a:spLocks noChangeArrowheads="1"/>
            </p:cNvSpPr>
            <p:nvPr/>
          </p:nvSpPr>
          <p:spPr bwMode="auto">
            <a:xfrm>
              <a:off x="6668181" y="3346451"/>
              <a:ext cx="115416" cy="276999"/>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z</a:t>
              </a:r>
              <a:endParaRPr lang="en-US"/>
            </a:p>
          </p:txBody>
        </p:sp>
        <p:sp>
          <p:nvSpPr>
            <p:cNvPr id="59437" name="Rectangle 156"/>
            <p:cNvSpPr>
              <a:spLocks noChangeArrowheads="1"/>
            </p:cNvSpPr>
            <p:nvPr/>
          </p:nvSpPr>
          <p:spPr bwMode="auto">
            <a:xfrm>
              <a:off x="6738938" y="3448051"/>
              <a:ext cx="65" cy="276999"/>
            </a:xfrm>
            <a:prstGeom prst="rect">
              <a:avLst/>
            </a:prstGeom>
            <a:noFill/>
            <a:ln w="9525">
              <a:noFill/>
              <a:miter lim="800000"/>
              <a:headEnd/>
              <a:tailEnd/>
            </a:ln>
          </p:spPr>
          <p:txBody>
            <a:bodyPr wrap="none" lIns="0" tIns="0" rIns="0" bIns="0">
              <a:spAutoFit/>
            </a:bodyPr>
            <a:lstStyle/>
            <a:p>
              <a:endParaRPr lang="nl-NL"/>
            </a:p>
          </p:txBody>
        </p:sp>
        <p:sp>
          <p:nvSpPr>
            <p:cNvPr id="59438" name="Oval 157"/>
            <p:cNvSpPr>
              <a:spLocks noChangeArrowheads="1"/>
            </p:cNvSpPr>
            <p:nvPr/>
          </p:nvSpPr>
          <p:spPr bwMode="auto">
            <a:xfrm>
              <a:off x="7105650" y="3333751"/>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59439" name="Rectangle 158"/>
            <p:cNvSpPr>
              <a:spLocks noChangeArrowheads="1"/>
            </p:cNvSpPr>
            <p:nvPr/>
          </p:nvSpPr>
          <p:spPr bwMode="auto">
            <a:xfrm>
              <a:off x="7270750" y="3346451"/>
              <a:ext cx="115416" cy="276999"/>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z</a:t>
              </a:r>
              <a:endParaRPr lang="en-US"/>
            </a:p>
          </p:txBody>
        </p:sp>
        <p:sp>
          <p:nvSpPr>
            <p:cNvPr id="59440" name="Oval 160"/>
            <p:cNvSpPr>
              <a:spLocks noChangeArrowheads="1"/>
            </p:cNvSpPr>
            <p:nvPr/>
          </p:nvSpPr>
          <p:spPr bwMode="auto">
            <a:xfrm>
              <a:off x="6915150" y="2774951"/>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59441" name="Rectangle 161"/>
            <p:cNvSpPr>
              <a:spLocks noChangeArrowheads="1"/>
            </p:cNvSpPr>
            <p:nvPr/>
          </p:nvSpPr>
          <p:spPr bwMode="auto">
            <a:xfrm>
              <a:off x="7047593" y="2787651"/>
              <a:ext cx="115416" cy="276999"/>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y</a:t>
              </a:r>
              <a:endParaRPr lang="en-US"/>
            </a:p>
          </p:txBody>
        </p:sp>
        <p:sp>
          <p:nvSpPr>
            <p:cNvPr id="59442" name="Oval 163"/>
            <p:cNvSpPr>
              <a:spLocks noChangeArrowheads="1"/>
            </p:cNvSpPr>
            <p:nvPr/>
          </p:nvSpPr>
          <p:spPr bwMode="auto">
            <a:xfrm>
              <a:off x="7675563" y="3333751"/>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59443" name="Rectangle 164"/>
            <p:cNvSpPr>
              <a:spLocks noChangeArrowheads="1"/>
            </p:cNvSpPr>
            <p:nvPr/>
          </p:nvSpPr>
          <p:spPr bwMode="auto">
            <a:xfrm>
              <a:off x="7797120" y="3346451"/>
              <a:ext cx="115416" cy="276999"/>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z</a:t>
              </a:r>
              <a:endParaRPr lang="en-US"/>
            </a:p>
          </p:txBody>
        </p:sp>
        <p:sp>
          <p:nvSpPr>
            <p:cNvPr id="59444" name="Rectangle 165"/>
            <p:cNvSpPr>
              <a:spLocks noChangeArrowheads="1"/>
            </p:cNvSpPr>
            <p:nvPr/>
          </p:nvSpPr>
          <p:spPr bwMode="auto">
            <a:xfrm>
              <a:off x="7878763" y="3448051"/>
              <a:ext cx="65" cy="276999"/>
            </a:xfrm>
            <a:prstGeom prst="rect">
              <a:avLst/>
            </a:prstGeom>
            <a:noFill/>
            <a:ln w="9525">
              <a:noFill/>
              <a:miter lim="800000"/>
              <a:headEnd/>
              <a:tailEnd/>
            </a:ln>
          </p:spPr>
          <p:txBody>
            <a:bodyPr wrap="none" lIns="0" tIns="0" rIns="0" bIns="0">
              <a:spAutoFit/>
            </a:bodyPr>
            <a:lstStyle/>
            <a:p>
              <a:endParaRPr lang="nl-NL"/>
            </a:p>
          </p:txBody>
        </p:sp>
        <p:sp>
          <p:nvSpPr>
            <p:cNvPr id="59445" name="Rectangle 166"/>
            <p:cNvSpPr>
              <a:spLocks noChangeArrowheads="1"/>
            </p:cNvSpPr>
            <p:nvPr/>
          </p:nvSpPr>
          <p:spPr bwMode="auto">
            <a:xfrm>
              <a:off x="7105650" y="3903663"/>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59446" name="Rectangle 167"/>
            <p:cNvSpPr>
              <a:spLocks noChangeArrowheads="1"/>
            </p:cNvSpPr>
            <p:nvPr/>
          </p:nvSpPr>
          <p:spPr bwMode="auto">
            <a:xfrm>
              <a:off x="7232650" y="3941763"/>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0</a:t>
              </a:r>
              <a:endParaRPr lang="en-US"/>
            </a:p>
          </p:txBody>
        </p:sp>
        <p:sp>
          <p:nvSpPr>
            <p:cNvPr id="59447" name="Rectangle 168"/>
            <p:cNvSpPr>
              <a:spLocks noChangeArrowheads="1"/>
            </p:cNvSpPr>
            <p:nvPr/>
          </p:nvSpPr>
          <p:spPr bwMode="auto">
            <a:xfrm>
              <a:off x="7866063" y="3903663"/>
              <a:ext cx="381000" cy="381000"/>
            </a:xfrm>
            <a:prstGeom prst="rect">
              <a:avLst/>
            </a:prstGeom>
            <a:solidFill>
              <a:srgbClr val="66FFFF"/>
            </a:solidFill>
            <a:ln w="16">
              <a:solidFill>
                <a:srgbClr val="000033"/>
              </a:solidFill>
              <a:miter lim="800000"/>
              <a:headEnd/>
              <a:tailEnd/>
            </a:ln>
          </p:spPr>
          <p:txBody>
            <a:bodyPr/>
            <a:lstStyle/>
            <a:p>
              <a:endParaRPr lang="nl-NL"/>
            </a:p>
          </p:txBody>
        </p:sp>
        <p:sp>
          <p:nvSpPr>
            <p:cNvPr id="59448" name="Rectangle 169"/>
            <p:cNvSpPr>
              <a:spLocks noChangeArrowheads="1"/>
            </p:cNvSpPr>
            <p:nvPr/>
          </p:nvSpPr>
          <p:spPr bwMode="auto">
            <a:xfrm>
              <a:off x="7993063" y="3941763"/>
              <a:ext cx="228600" cy="317500"/>
            </a:xfrm>
            <a:prstGeom prst="rect">
              <a:avLst/>
            </a:prstGeom>
            <a:noFill/>
            <a:ln w="9525">
              <a:noFill/>
              <a:miter lim="800000"/>
              <a:headEnd/>
              <a:tailEnd/>
            </a:ln>
          </p:spPr>
          <p:txBody>
            <a:bodyPr wrap="none" lIns="0" tIns="0" rIns="0" bIns="0">
              <a:spAutoFit/>
            </a:bodyPr>
            <a:lstStyle/>
            <a:p>
              <a:r>
                <a:rPr lang="en-US">
                  <a:solidFill>
                    <a:srgbClr val="000033"/>
                  </a:solidFill>
                  <a:latin typeface="Helvetica" pitchFamily="34" charset="0"/>
                </a:rPr>
                <a:t>1</a:t>
              </a:r>
              <a:endParaRPr lang="en-US"/>
            </a:p>
          </p:txBody>
        </p:sp>
        <p:sp>
          <p:nvSpPr>
            <p:cNvPr id="59449" name="Oval 170"/>
            <p:cNvSpPr>
              <a:spLocks noChangeArrowheads="1"/>
            </p:cNvSpPr>
            <p:nvPr/>
          </p:nvSpPr>
          <p:spPr bwMode="auto">
            <a:xfrm>
              <a:off x="8247063" y="3333751"/>
              <a:ext cx="379412" cy="381000"/>
            </a:xfrm>
            <a:prstGeom prst="ellipse">
              <a:avLst/>
            </a:prstGeom>
            <a:solidFill>
              <a:srgbClr val="66FFFF"/>
            </a:solidFill>
            <a:ln w="16">
              <a:solidFill>
                <a:srgbClr val="000033"/>
              </a:solidFill>
              <a:round/>
              <a:headEnd/>
              <a:tailEnd/>
            </a:ln>
          </p:spPr>
          <p:txBody>
            <a:bodyPr/>
            <a:lstStyle/>
            <a:p>
              <a:endParaRPr lang="nl-NL"/>
            </a:p>
          </p:txBody>
        </p:sp>
        <p:sp>
          <p:nvSpPr>
            <p:cNvPr id="59450" name="Rectangle 171"/>
            <p:cNvSpPr>
              <a:spLocks noChangeArrowheads="1"/>
            </p:cNvSpPr>
            <p:nvPr/>
          </p:nvSpPr>
          <p:spPr bwMode="auto">
            <a:xfrm>
              <a:off x="8377918" y="3346451"/>
              <a:ext cx="115416" cy="276999"/>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z</a:t>
              </a:r>
              <a:endParaRPr lang="en-US"/>
            </a:p>
          </p:txBody>
        </p:sp>
        <p:sp>
          <p:nvSpPr>
            <p:cNvPr id="59451" name="Oval 173"/>
            <p:cNvSpPr>
              <a:spLocks noChangeArrowheads="1"/>
            </p:cNvSpPr>
            <p:nvPr/>
          </p:nvSpPr>
          <p:spPr bwMode="auto">
            <a:xfrm>
              <a:off x="7866063" y="2774951"/>
              <a:ext cx="381000" cy="381000"/>
            </a:xfrm>
            <a:prstGeom prst="ellipse">
              <a:avLst/>
            </a:prstGeom>
            <a:solidFill>
              <a:srgbClr val="66FFFF"/>
            </a:solidFill>
            <a:ln w="16">
              <a:solidFill>
                <a:srgbClr val="000033"/>
              </a:solidFill>
              <a:round/>
              <a:headEnd/>
              <a:tailEnd/>
            </a:ln>
          </p:spPr>
          <p:txBody>
            <a:bodyPr/>
            <a:lstStyle/>
            <a:p>
              <a:endParaRPr lang="nl-NL"/>
            </a:p>
          </p:txBody>
        </p:sp>
        <p:sp>
          <p:nvSpPr>
            <p:cNvPr id="59452" name="Rectangle 174"/>
            <p:cNvSpPr>
              <a:spLocks noChangeArrowheads="1"/>
            </p:cNvSpPr>
            <p:nvPr/>
          </p:nvSpPr>
          <p:spPr bwMode="auto">
            <a:xfrm>
              <a:off x="8031163" y="2765880"/>
              <a:ext cx="115416" cy="276999"/>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y</a:t>
              </a:r>
              <a:endParaRPr lang="en-US"/>
            </a:p>
          </p:txBody>
        </p:sp>
        <p:sp>
          <p:nvSpPr>
            <p:cNvPr id="59453" name="Oval 176"/>
            <p:cNvSpPr>
              <a:spLocks noChangeArrowheads="1"/>
            </p:cNvSpPr>
            <p:nvPr/>
          </p:nvSpPr>
          <p:spPr bwMode="auto">
            <a:xfrm>
              <a:off x="7397750" y="2205038"/>
              <a:ext cx="366712" cy="381000"/>
            </a:xfrm>
            <a:prstGeom prst="ellipse">
              <a:avLst/>
            </a:prstGeom>
            <a:solidFill>
              <a:srgbClr val="66FFFF"/>
            </a:solidFill>
            <a:ln w="16">
              <a:solidFill>
                <a:srgbClr val="000033"/>
              </a:solidFill>
              <a:round/>
              <a:headEnd/>
              <a:tailEnd/>
            </a:ln>
          </p:spPr>
          <p:txBody>
            <a:bodyPr/>
            <a:lstStyle/>
            <a:p>
              <a:endParaRPr lang="nl-NL"/>
            </a:p>
          </p:txBody>
        </p:sp>
        <p:sp>
          <p:nvSpPr>
            <p:cNvPr id="59454" name="Rectangle 177"/>
            <p:cNvSpPr>
              <a:spLocks noChangeArrowheads="1"/>
            </p:cNvSpPr>
            <p:nvPr/>
          </p:nvSpPr>
          <p:spPr bwMode="auto">
            <a:xfrm>
              <a:off x="7486650" y="2239509"/>
              <a:ext cx="215900" cy="342900"/>
            </a:xfrm>
            <a:prstGeom prst="rect">
              <a:avLst/>
            </a:prstGeom>
            <a:noFill/>
            <a:ln w="9525">
              <a:noFill/>
              <a:miter lim="800000"/>
              <a:headEnd/>
              <a:tailEnd/>
            </a:ln>
          </p:spPr>
          <p:txBody>
            <a:bodyPr wrap="none" lIns="0" tIns="0" rIns="0" bIns="0">
              <a:spAutoFit/>
            </a:bodyPr>
            <a:lstStyle/>
            <a:p>
              <a:r>
                <a:rPr lang="en-US" i="1">
                  <a:solidFill>
                    <a:srgbClr val="000033"/>
                  </a:solidFill>
                  <a:latin typeface="Helvetica" pitchFamily="34" charset="0"/>
                </a:rPr>
                <a:t>x</a:t>
              </a:r>
              <a:endParaRPr lang="en-US"/>
            </a:p>
          </p:txBody>
        </p:sp>
      </p:grpSp>
      <p:sp>
        <p:nvSpPr>
          <p:cNvPr id="177" name="Right Arrow 176"/>
          <p:cNvSpPr/>
          <p:nvPr/>
        </p:nvSpPr>
        <p:spPr>
          <a:xfrm>
            <a:off x="5062538" y="2949575"/>
            <a:ext cx="957262" cy="588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2" name="Tijdelijke aanduiding voor dianummer 131"/>
          <p:cNvSpPr>
            <a:spLocks noGrp="1"/>
          </p:cNvSpPr>
          <p:nvPr>
            <p:ph type="sldNum" sz="quarter" idx="12"/>
          </p:nvPr>
        </p:nvSpPr>
        <p:spPr/>
        <p:txBody>
          <a:bodyPr/>
          <a:lstStyle/>
          <a:p>
            <a:pPr>
              <a:defRPr/>
            </a:pPr>
            <a:fld id="{EC2F2549-5171-4D12-B8E9-488D67E3118E}" type="slidenum">
              <a:rPr lang="en-US"/>
              <a:pPr>
                <a:defRPr/>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271463" y="274638"/>
            <a:ext cx="8415337" cy="628650"/>
          </a:xfrm>
        </p:spPr>
        <p:txBody>
          <a:bodyPr/>
          <a:lstStyle/>
          <a:p>
            <a:pPr eaLnBrk="1" hangingPunct="1"/>
            <a:r>
              <a:rPr lang="en-US">
                <a:cs typeface="Arial" charset="0"/>
              </a:rPr>
              <a:t>Reducing BDD</a:t>
            </a:r>
          </a:p>
        </p:txBody>
      </p:sp>
      <p:sp>
        <p:nvSpPr>
          <p:cNvPr id="76" name="Oval 75"/>
          <p:cNvSpPr/>
          <p:nvPr/>
        </p:nvSpPr>
        <p:spPr>
          <a:xfrm>
            <a:off x="1709738" y="869950"/>
            <a:ext cx="434975" cy="392113"/>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x</a:t>
            </a:r>
          </a:p>
        </p:txBody>
      </p:sp>
      <p:sp>
        <p:nvSpPr>
          <p:cNvPr id="77" name="Oval 76"/>
          <p:cNvSpPr/>
          <p:nvPr/>
        </p:nvSpPr>
        <p:spPr>
          <a:xfrm>
            <a:off x="981075" y="1479550"/>
            <a:ext cx="434975" cy="392113"/>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sp>
        <p:nvSpPr>
          <p:cNvPr id="78" name="Oval 77"/>
          <p:cNvSpPr/>
          <p:nvPr/>
        </p:nvSpPr>
        <p:spPr>
          <a:xfrm>
            <a:off x="2319338" y="1447800"/>
            <a:ext cx="434975" cy="392113"/>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sp>
        <p:nvSpPr>
          <p:cNvPr id="79" name="Oval 78"/>
          <p:cNvSpPr/>
          <p:nvPr/>
        </p:nvSpPr>
        <p:spPr>
          <a:xfrm>
            <a:off x="2013857" y="2165577"/>
            <a:ext cx="434975" cy="392112"/>
          </a:xfrm>
          <a:prstGeom prst="ellipse">
            <a:avLst/>
          </a:prstGeom>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sp>
        <p:nvSpPr>
          <p:cNvPr id="80" name="Rectangle 79"/>
          <p:cNvSpPr/>
          <p:nvPr/>
        </p:nvSpPr>
        <p:spPr>
          <a:xfrm>
            <a:off x="935945" y="3276827"/>
            <a:ext cx="358775" cy="347662"/>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2000" dirty="0">
                <a:solidFill>
                  <a:schemeClr val="tx1"/>
                </a:solidFill>
              </a:rPr>
              <a:t>0</a:t>
            </a:r>
          </a:p>
        </p:txBody>
      </p:sp>
      <p:sp>
        <p:nvSpPr>
          <p:cNvPr id="81" name="Rectangle 80"/>
          <p:cNvSpPr/>
          <p:nvPr/>
        </p:nvSpPr>
        <p:spPr>
          <a:xfrm>
            <a:off x="2721882" y="3254602"/>
            <a:ext cx="358775" cy="349250"/>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2000" dirty="0">
                <a:solidFill>
                  <a:schemeClr val="tx1"/>
                </a:solidFill>
              </a:rPr>
              <a:t>1</a:t>
            </a:r>
          </a:p>
        </p:txBody>
      </p:sp>
      <p:cxnSp>
        <p:nvCxnSpPr>
          <p:cNvPr id="82" name="Straight Connector 81"/>
          <p:cNvCxnSpPr>
            <a:stCxn id="76" idx="5"/>
            <a:endCxn id="78" idx="1"/>
          </p:cNvCxnSpPr>
          <p:nvPr/>
        </p:nvCxnSpPr>
        <p:spPr>
          <a:xfrm rot="16200000" flipH="1">
            <a:off x="2082007" y="1204119"/>
            <a:ext cx="300037" cy="301625"/>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83" name="Straight Connector 82"/>
          <p:cNvCxnSpPr>
            <a:stCxn id="78" idx="5"/>
            <a:endCxn id="0" idx="0"/>
          </p:cNvCxnSpPr>
          <p:nvPr/>
        </p:nvCxnSpPr>
        <p:spPr>
          <a:xfrm rot="16200000" flipH="1">
            <a:off x="2694782" y="1778794"/>
            <a:ext cx="382587" cy="390525"/>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84" name="Straight Connector 83"/>
          <p:cNvCxnSpPr>
            <a:stCxn id="0" idx="4"/>
            <a:endCxn id="0" idx="0"/>
          </p:cNvCxnSpPr>
          <p:nvPr/>
        </p:nvCxnSpPr>
        <p:spPr>
          <a:xfrm rot="5400000">
            <a:off x="2643188" y="2816225"/>
            <a:ext cx="696912" cy="179388"/>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85" name="Straight Connector 84"/>
          <p:cNvCxnSpPr>
            <a:stCxn id="77" idx="5"/>
            <a:endCxn id="0" idx="0"/>
          </p:cNvCxnSpPr>
          <p:nvPr/>
        </p:nvCxnSpPr>
        <p:spPr>
          <a:xfrm rot="16200000" flipH="1">
            <a:off x="1300956" y="1866107"/>
            <a:ext cx="319087" cy="215900"/>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86" name="Straight Connector 85"/>
          <p:cNvCxnSpPr>
            <a:stCxn id="76" idx="3"/>
            <a:endCxn id="77" idx="7"/>
          </p:cNvCxnSpPr>
          <p:nvPr/>
        </p:nvCxnSpPr>
        <p:spPr>
          <a:xfrm rot="5400000">
            <a:off x="1396206" y="1161257"/>
            <a:ext cx="333375" cy="42068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87" name="Straight Connector 86"/>
          <p:cNvCxnSpPr>
            <a:stCxn id="77" idx="3"/>
            <a:endCxn id="90" idx="0"/>
          </p:cNvCxnSpPr>
          <p:nvPr/>
        </p:nvCxnSpPr>
        <p:spPr>
          <a:xfrm rot="5400000">
            <a:off x="804069" y="1904207"/>
            <a:ext cx="330200" cy="150812"/>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88" name="Straight Connector 87"/>
          <p:cNvCxnSpPr>
            <a:stCxn id="0" idx="3"/>
            <a:endCxn id="0" idx="0"/>
          </p:cNvCxnSpPr>
          <p:nvPr/>
        </p:nvCxnSpPr>
        <p:spPr>
          <a:xfrm rot="5400000">
            <a:off x="1208882" y="2407444"/>
            <a:ext cx="776287" cy="96202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89" name="Straight Connector 88"/>
          <p:cNvCxnSpPr>
            <a:stCxn id="78" idx="3"/>
            <a:endCxn id="0" idx="0"/>
          </p:cNvCxnSpPr>
          <p:nvPr/>
        </p:nvCxnSpPr>
        <p:spPr>
          <a:xfrm rot="5400000">
            <a:off x="2116138" y="1898650"/>
            <a:ext cx="382587" cy="150813"/>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90" name="Oval 89"/>
          <p:cNvSpPr/>
          <p:nvPr/>
        </p:nvSpPr>
        <p:spPr>
          <a:xfrm>
            <a:off x="676275" y="2144713"/>
            <a:ext cx="434975" cy="392112"/>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sp>
        <p:nvSpPr>
          <p:cNvPr id="91" name="Oval 90"/>
          <p:cNvSpPr/>
          <p:nvPr/>
        </p:nvSpPr>
        <p:spPr>
          <a:xfrm>
            <a:off x="2863170" y="2165577"/>
            <a:ext cx="434975" cy="392112"/>
          </a:xfrm>
          <a:prstGeom prst="ellipse">
            <a:avLst/>
          </a:prstGeom>
          <a:ln/>
        </p:spPr>
        <p:style>
          <a:lnRef idx="1">
            <a:schemeClr val="accent4"/>
          </a:lnRef>
          <a:fillRef idx="2">
            <a:schemeClr val="accent4"/>
          </a:fillRef>
          <a:effectRef idx="1">
            <a:schemeClr val="accent4"/>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sp>
        <p:nvSpPr>
          <p:cNvPr id="105" name="Oval 104"/>
          <p:cNvSpPr/>
          <p:nvPr/>
        </p:nvSpPr>
        <p:spPr>
          <a:xfrm>
            <a:off x="1350282" y="2133827"/>
            <a:ext cx="434975" cy="392112"/>
          </a:xfrm>
          <a:prstGeom prst="ellipse">
            <a:avLst/>
          </a:prstGeom>
          <a:ln/>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2000" i="1" dirty="0">
                <a:latin typeface="Times New Roman" pitchFamily="18" charset="0"/>
                <a:cs typeface="Times New Roman" pitchFamily="18" charset="0"/>
              </a:rPr>
              <a:t>z</a:t>
            </a:r>
          </a:p>
        </p:txBody>
      </p:sp>
      <p:cxnSp>
        <p:nvCxnSpPr>
          <p:cNvPr id="138" name="Straight Connector 137"/>
          <p:cNvCxnSpPr/>
          <p:nvPr/>
        </p:nvCxnSpPr>
        <p:spPr>
          <a:xfrm rot="5400000">
            <a:off x="1633538" y="1960563"/>
            <a:ext cx="776287" cy="1811337"/>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42" name="Straight Connector 141"/>
          <p:cNvCxnSpPr>
            <a:stCxn id="0" idx="5"/>
            <a:endCxn id="0" idx="0"/>
          </p:cNvCxnSpPr>
          <p:nvPr/>
        </p:nvCxnSpPr>
        <p:spPr>
          <a:xfrm rot="16200000" flipH="1">
            <a:off x="2266951" y="2619375"/>
            <a:ext cx="754062" cy="515937"/>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145" name="Straight Connector 144"/>
          <p:cNvCxnSpPr>
            <a:stCxn id="0" idx="5"/>
            <a:endCxn id="0" idx="0"/>
          </p:cNvCxnSpPr>
          <p:nvPr/>
        </p:nvCxnSpPr>
        <p:spPr>
          <a:xfrm rot="16200000" flipH="1">
            <a:off x="1919288" y="2271713"/>
            <a:ext cx="785812" cy="1179512"/>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150" name="Straight Connector 149"/>
          <p:cNvCxnSpPr>
            <a:stCxn id="0" idx="3"/>
          </p:cNvCxnSpPr>
          <p:nvPr/>
        </p:nvCxnSpPr>
        <p:spPr>
          <a:xfrm rot="5400000">
            <a:off x="872332" y="2712244"/>
            <a:ext cx="785812" cy="29845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57" name="Curved Connector 156"/>
          <p:cNvCxnSpPr>
            <a:stCxn id="90" idx="2"/>
            <a:endCxn id="0" idx="1"/>
          </p:cNvCxnSpPr>
          <p:nvPr/>
        </p:nvCxnSpPr>
        <p:spPr>
          <a:xfrm rot="10800000" flipH="1" flipV="1">
            <a:off x="676275" y="2339975"/>
            <a:ext cx="260350" cy="1111250"/>
          </a:xfrm>
          <a:prstGeom prst="curvedConnector3">
            <a:avLst>
              <a:gd name="adj1" fmla="val -87500"/>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59" name="Straight Connector 158"/>
          <p:cNvCxnSpPr>
            <a:stCxn id="90" idx="4"/>
            <a:endCxn id="0" idx="0"/>
          </p:cNvCxnSpPr>
          <p:nvPr/>
        </p:nvCxnSpPr>
        <p:spPr>
          <a:xfrm rot="16200000" flipH="1">
            <a:off x="635000" y="2795588"/>
            <a:ext cx="739775" cy="222250"/>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sp>
        <p:nvSpPr>
          <p:cNvPr id="222" name="Oval 221"/>
          <p:cNvSpPr/>
          <p:nvPr/>
        </p:nvSpPr>
        <p:spPr>
          <a:xfrm>
            <a:off x="7021513" y="1087438"/>
            <a:ext cx="434975" cy="392112"/>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x</a:t>
            </a:r>
          </a:p>
        </p:txBody>
      </p:sp>
      <p:sp>
        <p:nvSpPr>
          <p:cNvPr id="223" name="Oval 222"/>
          <p:cNvSpPr/>
          <p:nvPr/>
        </p:nvSpPr>
        <p:spPr>
          <a:xfrm>
            <a:off x="6291263" y="1697038"/>
            <a:ext cx="436562" cy="392112"/>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sp>
        <p:nvSpPr>
          <p:cNvPr id="224" name="Oval 223"/>
          <p:cNvSpPr/>
          <p:nvPr/>
        </p:nvSpPr>
        <p:spPr>
          <a:xfrm>
            <a:off x="7631113" y="1665288"/>
            <a:ext cx="434975" cy="392112"/>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sp>
        <p:nvSpPr>
          <p:cNvPr id="226" name="Rectangle 225"/>
          <p:cNvSpPr/>
          <p:nvPr/>
        </p:nvSpPr>
        <p:spPr>
          <a:xfrm>
            <a:off x="6270172" y="3472543"/>
            <a:ext cx="358775" cy="347663"/>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2000" dirty="0">
                <a:solidFill>
                  <a:schemeClr val="bg1"/>
                </a:solidFill>
              </a:rPr>
              <a:t>0</a:t>
            </a:r>
          </a:p>
        </p:txBody>
      </p:sp>
      <p:sp>
        <p:nvSpPr>
          <p:cNvPr id="227" name="Rectangle 226"/>
          <p:cNvSpPr/>
          <p:nvPr/>
        </p:nvSpPr>
        <p:spPr>
          <a:xfrm>
            <a:off x="8034338" y="3472543"/>
            <a:ext cx="358775" cy="347663"/>
          </a:xfrm>
          <a:prstGeom prst="rect">
            <a:avLst/>
          </a:prstGeom>
          <a:ln/>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2000" dirty="0">
                <a:solidFill>
                  <a:schemeClr val="bg1"/>
                </a:solidFill>
              </a:rPr>
              <a:t>1</a:t>
            </a:r>
          </a:p>
        </p:txBody>
      </p:sp>
      <p:cxnSp>
        <p:nvCxnSpPr>
          <p:cNvPr id="228" name="Straight Connector 227"/>
          <p:cNvCxnSpPr>
            <a:stCxn id="222" idx="5"/>
            <a:endCxn id="224" idx="1"/>
          </p:cNvCxnSpPr>
          <p:nvPr/>
        </p:nvCxnSpPr>
        <p:spPr>
          <a:xfrm rot="16200000" flipH="1">
            <a:off x="7393782" y="1421606"/>
            <a:ext cx="300038" cy="301625"/>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231" name="Straight Connector 230"/>
          <p:cNvCxnSpPr>
            <a:stCxn id="223" idx="5"/>
            <a:endCxn id="0" idx="0"/>
          </p:cNvCxnSpPr>
          <p:nvPr/>
        </p:nvCxnSpPr>
        <p:spPr>
          <a:xfrm rot="16200000" flipH="1">
            <a:off x="6623844" y="2072481"/>
            <a:ext cx="319088" cy="238125"/>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232" name="Straight Connector 231"/>
          <p:cNvCxnSpPr>
            <a:stCxn id="222" idx="3"/>
            <a:endCxn id="223" idx="7"/>
          </p:cNvCxnSpPr>
          <p:nvPr/>
        </p:nvCxnSpPr>
        <p:spPr>
          <a:xfrm rot="5400000">
            <a:off x="6708775" y="1377950"/>
            <a:ext cx="331788" cy="42068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3" name="Straight Connector 232"/>
          <p:cNvCxnSpPr>
            <a:stCxn id="223" idx="3"/>
            <a:endCxn id="236" idx="0"/>
          </p:cNvCxnSpPr>
          <p:nvPr/>
        </p:nvCxnSpPr>
        <p:spPr>
          <a:xfrm rot="5400000">
            <a:off x="6115844" y="2121694"/>
            <a:ext cx="330200" cy="150812"/>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5" name="Straight Connector 234"/>
          <p:cNvCxnSpPr>
            <a:stCxn id="224" idx="3"/>
            <a:endCxn id="0" idx="7"/>
          </p:cNvCxnSpPr>
          <p:nvPr/>
        </p:nvCxnSpPr>
        <p:spPr>
          <a:xfrm rot="5400000">
            <a:off x="7170738" y="1885950"/>
            <a:ext cx="409575" cy="63817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236" name="Oval 235"/>
          <p:cNvSpPr/>
          <p:nvPr/>
        </p:nvSpPr>
        <p:spPr>
          <a:xfrm>
            <a:off x="5986463" y="2362200"/>
            <a:ext cx="436562" cy="390525"/>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sp>
        <p:nvSpPr>
          <p:cNvPr id="238" name="Oval 237"/>
          <p:cNvSpPr/>
          <p:nvPr/>
        </p:nvSpPr>
        <p:spPr>
          <a:xfrm>
            <a:off x="6684510" y="2351768"/>
            <a:ext cx="434975" cy="392113"/>
          </a:xfrm>
          <a:prstGeom prst="ellipse">
            <a:avLst/>
          </a:prstGeom>
          <a:ln/>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sz="2000" i="1" dirty="0">
                <a:latin typeface="Times New Roman" pitchFamily="18" charset="0"/>
                <a:cs typeface="Times New Roman" pitchFamily="18" charset="0"/>
              </a:rPr>
              <a:t>z</a:t>
            </a:r>
          </a:p>
        </p:txBody>
      </p:sp>
      <p:cxnSp>
        <p:nvCxnSpPr>
          <p:cNvPr id="241" name="Straight Connector 240"/>
          <p:cNvCxnSpPr>
            <a:stCxn id="238" idx="5"/>
          </p:cNvCxnSpPr>
          <p:nvPr/>
        </p:nvCxnSpPr>
        <p:spPr>
          <a:xfrm rot="16200000" flipH="1">
            <a:off x="7252041" y="2489087"/>
            <a:ext cx="787400" cy="1179512"/>
          </a:xfrm>
          <a:prstGeom prst="line">
            <a:avLst/>
          </a:prstGeom>
          <a:ln/>
        </p:spPr>
        <p:style>
          <a:lnRef idx="1">
            <a:schemeClr val="accent4"/>
          </a:lnRef>
          <a:fillRef idx="3">
            <a:schemeClr val="accent4"/>
          </a:fillRef>
          <a:effectRef idx="2">
            <a:schemeClr val="accent4"/>
          </a:effectRef>
          <a:fontRef idx="minor">
            <a:schemeClr val="lt1"/>
          </a:fontRef>
        </p:style>
      </p:cxnSp>
      <p:cxnSp>
        <p:nvCxnSpPr>
          <p:cNvPr id="242" name="Straight Connector 241"/>
          <p:cNvCxnSpPr/>
          <p:nvPr/>
        </p:nvCxnSpPr>
        <p:spPr>
          <a:xfrm rot="5400000">
            <a:off x="6205879" y="2908187"/>
            <a:ext cx="785812" cy="298450"/>
          </a:xfrm>
          <a:prstGeom prst="line">
            <a:avLst/>
          </a:prstGeom>
          <a:ln>
            <a:solidFill>
              <a:srgbClr val="C00000"/>
            </a:solidFill>
          </a:ln>
        </p:spPr>
        <p:style>
          <a:lnRef idx="1">
            <a:schemeClr val="accent4"/>
          </a:lnRef>
          <a:fillRef idx="3">
            <a:schemeClr val="accent4"/>
          </a:fillRef>
          <a:effectRef idx="2">
            <a:schemeClr val="accent4"/>
          </a:effectRef>
          <a:fontRef idx="minor">
            <a:schemeClr val="lt1"/>
          </a:fontRef>
        </p:style>
      </p:cxnSp>
      <p:cxnSp>
        <p:nvCxnSpPr>
          <p:cNvPr id="243" name="Curved Connector 242"/>
          <p:cNvCxnSpPr>
            <a:stCxn id="236" idx="2"/>
            <a:endCxn id="0" idx="1"/>
          </p:cNvCxnSpPr>
          <p:nvPr/>
        </p:nvCxnSpPr>
        <p:spPr>
          <a:xfrm rot="10800000" flipH="1" flipV="1">
            <a:off x="5986463" y="2557463"/>
            <a:ext cx="284162" cy="1089025"/>
          </a:xfrm>
          <a:prstGeom prst="curvedConnector3">
            <a:avLst>
              <a:gd name="adj1" fmla="val -80576"/>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44" name="Straight Connector 243"/>
          <p:cNvCxnSpPr>
            <a:stCxn id="236" idx="4"/>
            <a:endCxn id="0" idx="0"/>
          </p:cNvCxnSpPr>
          <p:nvPr/>
        </p:nvCxnSpPr>
        <p:spPr>
          <a:xfrm rot="16200000" flipH="1">
            <a:off x="5968207" y="2990056"/>
            <a:ext cx="719138" cy="244475"/>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sp>
        <p:nvSpPr>
          <p:cNvPr id="245" name="Right Arrow 244"/>
          <p:cNvSpPr/>
          <p:nvPr/>
        </p:nvSpPr>
        <p:spPr>
          <a:xfrm>
            <a:off x="4049713" y="2286000"/>
            <a:ext cx="838200" cy="468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247" name="Curved Connector 246"/>
          <p:cNvCxnSpPr>
            <a:stCxn id="224" idx="5"/>
            <a:endCxn id="238" idx="6"/>
          </p:cNvCxnSpPr>
          <p:nvPr/>
        </p:nvCxnSpPr>
        <p:spPr>
          <a:xfrm rot="5400000">
            <a:off x="7287419" y="1832769"/>
            <a:ext cx="547688" cy="882650"/>
          </a:xfrm>
          <a:prstGeom prst="curvedConnector2">
            <a:avLst/>
          </a:prstGeom>
          <a:ln>
            <a:solidFill>
              <a:srgbClr val="0000FF"/>
            </a:solidFill>
          </a:ln>
        </p:spPr>
        <p:style>
          <a:lnRef idx="2">
            <a:schemeClr val="accent2"/>
          </a:lnRef>
          <a:fillRef idx="0">
            <a:schemeClr val="accent2"/>
          </a:fillRef>
          <a:effectRef idx="1">
            <a:schemeClr val="accent2"/>
          </a:effectRef>
          <a:fontRef idx="minor">
            <a:schemeClr val="tx1"/>
          </a:fontRef>
        </p:style>
      </p:cxnSp>
      <p:sp>
        <p:nvSpPr>
          <p:cNvPr id="58" name="Tijdelijke aanduiding voor dianummer 57"/>
          <p:cNvSpPr>
            <a:spLocks noGrp="1"/>
          </p:cNvSpPr>
          <p:nvPr>
            <p:ph type="sldNum" sz="quarter" idx="12"/>
          </p:nvPr>
        </p:nvSpPr>
        <p:spPr/>
        <p:txBody>
          <a:bodyPr/>
          <a:lstStyle/>
          <a:p>
            <a:pPr>
              <a:defRPr/>
            </a:pPr>
            <a:fld id="{17B16F82-DEDD-4725-8CE0-CA4D26AA2F8A}" type="slidenum">
              <a:rPr lang="en-US"/>
              <a:pPr>
                <a:defRPr/>
              </a:pPr>
              <a:t>53</a:t>
            </a:fld>
            <a:endParaRPr lang="en-US"/>
          </a:p>
        </p:txBody>
      </p:sp>
      <p:grpSp>
        <p:nvGrpSpPr>
          <p:cNvPr id="2" name="Groep 112"/>
          <p:cNvGrpSpPr>
            <a:grpSpLocks/>
          </p:cNvGrpSpPr>
          <p:nvPr/>
        </p:nvGrpSpPr>
        <p:grpSpPr bwMode="auto">
          <a:xfrm>
            <a:off x="3602038" y="4343400"/>
            <a:ext cx="1395412" cy="2035175"/>
            <a:chOff x="3602493" y="4343626"/>
            <a:chExt cx="1394279" cy="2035401"/>
          </a:xfrm>
        </p:grpSpPr>
        <p:sp>
          <p:nvSpPr>
            <p:cNvPr id="64" name="Oval 30"/>
            <p:cNvSpPr/>
            <p:nvPr/>
          </p:nvSpPr>
          <p:spPr>
            <a:xfrm>
              <a:off x="4202081" y="4343626"/>
              <a:ext cx="434622" cy="392157"/>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x</a:t>
              </a:r>
            </a:p>
          </p:txBody>
        </p:sp>
        <p:sp>
          <p:nvSpPr>
            <p:cNvPr id="65" name="Oval 31"/>
            <p:cNvSpPr/>
            <p:nvPr/>
          </p:nvSpPr>
          <p:spPr>
            <a:xfrm>
              <a:off x="3602493" y="4843745"/>
              <a:ext cx="436208" cy="392156"/>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sp>
          <p:nvSpPr>
            <p:cNvPr id="66" name="Rectangle 33"/>
            <p:cNvSpPr/>
            <p:nvPr/>
          </p:nvSpPr>
          <p:spPr>
            <a:xfrm>
              <a:off x="3832493" y="6031326"/>
              <a:ext cx="358484" cy="347701"/>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0</a:t>
              </a:r>
            </a:p>
          </p:txBody>
        </p:sp>
        <p:sp>
          <p:nvSpPr>
            <p:cNvPr id="67" name="Rectangle 34"/>
            <p:cNvSpPr/>
            <p:nvPr/>
          </p:nvSpPr>
          <p:spPr>
            <a:xfrm>
              <a:off x="4638288" y="6031326"/>
              <a:ext cx="358484" cy="347701"/>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1</a:t>
              </a:r>
            </a:p>
          </p:txBody>
        </p:sp>
        <p:cxnSp>
          <p:nvCxnSpPr>
            <p:cNvPr id="68" name="Straight Connector 35"/>
            <p:cNvCxnSpPr>
              <a:stCxn id="64" idx="4"/>
              <a:endCxn id="72" idx="0"/>
            </p:cNvCxnSpPr>
            <p:nvPr/>
          </p:nvCxnSpPr>
          <p:spPr>
            <a:xfrm rot="16200000" flipH="1">
              <a:off x="4099459" y="5055714"/>
              <a:ext cx="673175" cy="33311"/>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69" name="Straight Connector 36"/>
            <p:cNvCxnSpPr>
              <a:stCxn id="65" idx="5"/>
              <a:endCxn id="72" idx="1"/>
            </p:cNvCxnSpPr>
            <p:nvPr/>
          </p:nvCxnSpPr>
          <p:spPr>
            <a:xfrm rot="16200000" flipH="1">
              <a:off x="3992567" y="5161429"/>
              <a:ext cx="288957" cy="323587"/>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70" name="Straight Connector 37"/>
            <p:cNvCxnSpPr>
              <a:stCxn id="64" idx="3"/>
              <a:endCxn id="65" idx="7"/>
            </p:cNvCxnSpPr>
            <p:nvPr/>
          </p:nvCxnSpPr>
          <p:spPr>
            <a:xfrm rot="5400000">
              <a:off x="4008460" y="4645419"/>
              <a:ext cx="223862" cy="290277"/>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71" name="Straight Connector 38"/>
            <p:cNvCxnSpPr>
              <a:stCxn id="65" idx="4"/>
              <a:endCxn id="66" idx="0"/>
            </p:cNvCxnSpPr>
            <p:nvPr/>
          </p:nvCxnSpPr>
          <p:spPr>
            <a:xfrm rot="16200000" flipH="1">
              <a:off x="3518850" y="5538441"/>
              <a:ext cx="795426" cy="19034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72" name="Oval 41"/>
            <p:cNvSpPr/>
            <p:nvPr/>
          </p:nvSpPr>
          <p:spPr>
            <a:xfrm>
              <a:off x="4235391" y="5408957"/>
              <a:ext cx="434622" cy="392156"/>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cxnSp>
          <p:nvCxnSpPr>
            <p:cNvPr id="73" name="Straight Connector 42"/>
            <p:cNvCxnSpPr>
              <a:stCxn id="72" idx="5"/>
              <a:endCxn id="67" idx="0"/>
            </p:cNvCxnSpPr>
            <p:nvPr/>
          </p:nvCxnSpPr>
          <p:spPr>
            <a:xfrm rot="16200000" flipH="1">
              <a:off x="4568362" y="5782158"/>
              <a:ext cx="287370" cy="210967"/>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74" name="Straight Connector 43"/>
            <p:cNvCxnSpPr>
              <a:stCxn id="72" idx="3"/>
              <a:endCxn id="66" idx="0"/>
            </p:cNvCxnSpPr>
            <p:nvPr/>
          </p:nvCxnSpPr>
          <p:spPr>
            <a:xfrm rot="5400000">
              <a:off x="4011603" y="5744089"/>
              <a:ext cx="287370" cy="287104"/>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grpSp>
      <p:sp>
        <p:nvSpPr>
          <p:cNvPr id="110" name="Ovaal 109"/>
          <p:cNvSpPr/>
          <p:nvPr/>
        </p:nvSpPr>
        <p:spPr>
          <a:xfrm rot="21106398">
            <a:off x="5656263" y="2947988"/>
            <a:ext cx="796925" cy="315912"/>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t>v</a:t>
            </a:r>
          </a:p>
        </p:txBody>
      </p:sp>
      <p:sp>
        <p:nvSpPr>
          <p:cNvPr id="111" name="Ovaal 110"/>
          <p:cNvSpPr/>
          <p:nvPr/>
        </p:nvSpPr>
        <p:spPr>
          <a:xfrm rot="2956070">
            <a:off x="7254082" y="2091531"/>
            <a:ext cx="641350" cy="315913"/>
          </a:xfrm>
          <a:prstGeom prst="ellipse">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t>v</a:t>
            </a:r>
          </a:p>
        </p:txBody>
      </p:sp>
      <p:sp>
        <p:nvSpPr>
          <p:cNvPr id="112" name="Right Arrow 244"/>
          <p:cNvSpPr/>
          <p:nvPr/>
        </p:nvSpPr>
        <p:spPr>
          <a:xfrm rot="8032795">
            <a:off x="5530057" y="4344193"/>
            <a:ext cx="838200" cy="468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500063" y="274638"/>
            <a:ext cx="8358187" cy="796925"/>
          </a:xfrm>
        </p:spPr>
        <p:txBody>
          <a:bodyPr/>
          <a:lstStyle/>
          <a:p>
            <a:pPr eaLnBrk="1" hangingPunct="1"/>
            <a:r>
              <a:rPr lang="en-US">
                <a:cs typeface="Arial" charset="0"/>
              </a:rPr>
              <a:t>The reduction algorithm</a:t>
            </a:r>
          </a:p>
        </p:txBody>
      </p:sp>
      <p:sp>
        <p:nvSpPr>
          <p:cNvPr id="61443" name="Content Placeholder 2"/>
          <p:cNvSpPr>
            <a:spLocks noGrp="1"/>
          </p:cNvSpPr>
          <p:nvPr>
            <p:ph sz="quarter" idx="1"/>
          </p:nvPr>
        </p:nvSpPr>
        <p:spPr>
          <a:xfrm>
            <a:off x="500063" y="1447800"/>
            <a:ext cx="8358187" cy="4572000"/>
          </a:xfrm>
        </p:spPr>
        <p:txBody>
          <a:bodyPr/>
          <a:lstStyle/>
          <a:p>
            <a:pPr eaLnBrk="1" hangingPunct="1"/>
            <a:r>
              <a:rPr lang="en-US" sz="2400" dirty="0">
                <a:cs typeface="Arial" charset="0"/>
              </a:rPr>
              <a:t>Introduce a “class” Node to represent the nodes in a BDD.</a:t>
            </a:r>
          </a:p>
          <a:p>
            <a:pPr eaLnBrk="1" hangingPunct="1"/>
            <a:r>
              <a:rPr lang="en-US" sz="2400" dirty="0">
                <a:cs typeface="Arial" charset="0"/>
              </a:rPr>
              <a:t>If v is an instance of Node and it has these fields</a:t>
            </a:r>
          </a:p>
          <a:p>
            <a:pPr lvl="1" eaLnBrk="1" hangingPunct="1"/>
            <a:r>
              <a:rPr lang="en-US" dirty="0">
                <a:cs typeface="Arial" charset="0"/>
              </a:rPr>
              <a:t>v.var                                      (non-leaf)</a:t>
            </a:r>
          </a:p>
          <a:p>
            <a:pPr lvl="1" eaLnBrk="1" hangingPunct="1"/>
            <a:r>
              <a:rPr lang="en-US" dirty="0" err="1">
                <a:cs typeface="Arial" charset="0"/>
              </a:rPr>
              <a:t>v.low</a:t>
            </a:r>
            <a:r>
              <a:rPr lang="en-US" dirty="0">
                <a:cs typeface="Arial" charset="0"/>
              </a:rPr>
              <a:t> , </a:t>
            </a:r>
            <a:r>
              <a:rPr lang="en-US" dirty="0" err="1">
                <a:cs typeface="Arial" charset="0"/>
              </a:rPr>
              <a:t>v.high</a:t>
            </a:r>
            <a:r>
              <a:rPr lang="en-US" dirty="0">
                <a:cs typeface="Arial" charset="0"/>
              </a:rPr>
              <a:t> : Node             (non-leaf)</a:t>
            </a:r>
          </a:p>
          <a:p>
            <a:pPr lvl="1" eaLnBrk="1" hangingPunct="1"/>
            <a:r>
              <a:rPr lang="en-US" dirty="0" err="1">
                <a:cs typeface="Arial" charset="0"/>
              </a:rPr>
              <a:t>v.value</a:t>
            </a:r>
            <a:r>
              <a:rPr lang="en-US" dirty="0">
                <a:cs typeface="Arial" charset="0"/>
              </a:rPr>
              <a:t>                                   (leaf)</a:t>
            </a:r>
          </a:p>
          <a:p>
            <a:pPr lvl="1" eaLnBrk="1" hangingPunct="1"/>
            <a:endParaRPr lang="en-US" sz="2800" dirty="0">
              <a:cs typeface="Arial" charset="0"/>
            </a:endParaRPr>
          </a:p>
          <a:p>
            <a:pPr eaLnBrk="1" hangingPunct="1"/>
            <a:r>
              <a:rPr lang="en-US" sz="2400" dirty="0">
                <a:cs typeface="Arial" charset="0"/>
              </a:rPr>
              <a:t>A BDD can be represented by a single instance of Node, which is to be the root of the BDD.</a:t>
            </a:r>
            <a:br>
              <a:rPr lang="en-US" sz="3000" dirty="0">
                <a:cs typeface="Arial" charset="0"/>
              </a:rPr>
            </a:br>
            <a:endParaRPr lang="en-US" sz="3000" dirty="0">
              <a:cs typeface="Arial" charset="0"/>
            </a:endParaRPr>
          </a:p>
        </p:txBody>
      </p:sp>
      <p:sp>
        <p:nvSpPr>
          <p:cNvPr id="6" name="Tijdelijke aanduiding voor dianummer 5"/>
          <p:cNvSpPr>
            <a:spLocks noGrp="1"/>
          </p:cNvSpPr>
          <p:nvPr>
            <p:ph type="sldNum" sz="quarter" idx="12"/>
          </p:nvPr>
        </p:nvSpPr>
        <p:spPr/>
        <p:txBody>
          <a:bodyPr/>
          <a:lstStyle/>
          <a:p>
            <a:pPr>
              <a:defRPr/>
            </a:pPr>
            <a:fld id="{17227D80-343F-49D0-A50D-7ED9A05E7DFD}" type="slidenum">
              <a:rPr lang="en-US"/>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500063" y="274638"/>
            <a:ext cx="8358187" cy="796925"/>
          </a:xfrm>
        </p:spPr>
        <p:txBody>
          <a:bodyPr/>
          <a:lstStyle/>
          <a:p>
            <a:pPr eaLnBrk="1" hangingPunct="1"/>
            <a:r>
              <a:rPr lang="en-US">
                <a:cs typeface="Arial" charset="0"/>
              </a:rPr>
              <a:t>The reduction algorithm</a:t>
            </a:r>
          </a:p>
        </p:txBody>
      </p:sp>
      <p:sp>
        <p:nvSpPr>
          <p:cNvPr id="61443" name="Content Placeholder 2"/>
          <p:cNvSpPr>
            <a:spLocks noGrp="1"/>
          </p:cNvSpPr>
          <p:nvPr>
            <p:ph sz="quarter" idx="1"/>
          </p:nvPr>
        </p:nvSpPr>
        <p:spPr>
          <a:xfrm>
            <a:off x="500063" y="1447800"/>
            <a:ext cx="8358187" cy="4572000"/>
          </a:xfrm>
        </p:spPr>
        <p:txBody>
          <a:bodyPr/>
          <a:lstStyle/>
          <a:p>
            <a:pPr eaLnBrk="1" hangingPunct="1"/>
            <a:r>
              <a:rPr lang="en-US" sz="2000" dirty="0">
                <a:cs typeface="Arial" charset="0"/>
              </a:rPr>
              <a:t>Introduce </a:t>
            </a:r>
            <a:r>
              <a:rPr lang="en-US" sz="2000" b="1" i="1" dirty="0">
                <a:cs typeface="Arial" charset="0"/>
              </a:rPr>
              <a:t>id</a:t>
            </a:r>
            <a:r>
              <a:rPr lang="en-US" sz="2000" dirty="0">
                <a:cs typeface="Arial" charset="0"/>
              </a:rPr>
              <a:t>, mapping/function Node </a:t>
            </a:r>
            <a:r>
              <a:rPr lang="en-US" sz="2000" dirty="0">
                <a:cs typeface="Arial" charset="0"/>
                <a:sym typeface="Symbol" pitchFamily="18" charset="2"/>
              </a:rPr>
              <a:t> Node</a:t>
            </a:r>
            <a:br>
              <a:rPr lang="en-US" sz="2000" dirty="0">
                <a:cs typeface="Arial" charset="0"/>
                <a:sym typeface="Symbol" pitchFamily="18" charset="2"/>
              </a:rPr>
            </a:br>
            <a:br>
              <a:rPr lang="en-US" sz="2000" dirty="0">
                <a:cs typeface="Arial" charset="0"/>
                <a:sym typeface="Symbol" pitchFamily="18" charset="2"/>
              </a:rPr>
            </a:br>
            <a:r>
              <a:rPr lang="en-US" sz="2000" dirty="0">
                <a:cs typeface="Arial" charset="0"/>
                <a:sym typeface="Symbol" pitchFamily="18" charset="2"/>
              </a:rPr>
              <a:t>Use it to keep track which nodes actually represent the same formula.</a:t>
            </a:r>
            <a:br>
              <a:rPr lang="en-US" sz="2000" dirty="0">
                <a:cs typeface="Arial" charset="0"/>
                <a:sym typeface="Symbol" pitchFamily="18" charset="2"/>
              </a:rPr>
            </a:br>
            <a:br>
              <a:rPr lang="en-US" sz="2000" dirty="0">
                <a:cs typeface="Arial" charset="0"/>
                <a:sym typeface="Symbol" pitchFamily="18" charset="2"/>
              </a:rPr>
            </a:br>
            <a:r>
              <a:rPr lang="en-US" sz="2000" dirty="0">
                <a:cs typeface="Arial" charset="0"/>
                <a:sym typeface="Symbol" pitchFamily="18" charset="2"/>
              </a:rPr>
              <a:t>Iterate/</a:t>
            </a:r>
            <a:r>
              <a:rPr lang="en-US" sz="2000" dirty="0" err="1">
                <a:cs typeface="Arial" charset="0"/>
                <a:sym typeface="Symbol" pitchFamily="18" charset="2"/>
              </a:rPr>
              <a:t>recurse</a:t>
            </a:r>
            <a:r>
              <a:rPr lang="en-US" sz="2000" dirty="0">
                <a:cs typeface="Arial" charset="0"/>
                <a:sym typeface="Symbol" pitchFamily="18" charset="2"/>
              </a:rPr>
              <a:t> and maintain this invariant:</a:t>
            </a:r>
            <a:br>
              <a:rPr lang="en-US" sz="2000" dirty="0">
                <a:cs typeface="Arial" charset="0"/>
                <a:sym typeface="Symbol" pitchFamily="18" charset="2"/>
              </a:rPr>
            </a:br>
            <a:br>
              <a:rPr lang="en-US" sz="2000" dirty="0">
                <a:cs typeface="Arial" charset="0"/>
                <a:sym typeface="Symbol" pitchFamily="18" charset="2"/>
              </a:rPr>
            </a:br>
            <a:endParaRPr lang="en-US" sz="2000" dirty="0">
              <a:cs typeface="Arial" charset="0"/>
              <a:sym typeface="Symbol" pitchFamily="18" charset="2"/>
            </a:endParaRPr>
          </a:p>
          <a:p>
            <a:pPr eaLnBrk="1" hangingPunct="1"/>
            <a:endParaRPr lang="en-US" sz="2000" dirty="0">
              <a:cs typeface="Arial" charset="0"/>
              <a:sym typeface="Symbol" pitchFamily="18" charset="2"/>
            </a:endParaRPr>
          </a:p>
          <a:p>
            <a:pPr eaLnBrk="1" hangingPunct="1"/>
            <a:r>
              <a:rPr lang="en-US" sz="2000" dirty="0">
                <a:cs typeface="Arial" charset="0"/>
                <a:sym typeface="Symbol" pitchFamily="18" charset="2"/>
              </a:rPr>
              <a:t>Initially, </a:t>
            </a:r>
            <a:r>
              <a:rPr lang="en-US" sz="2000" i="1" dirty="0">
                <a:cs typeface="Arial" charset="0"/>
                <a:sym typeface="Symbol" pitchFamily="18" charset="2"/>
              </a:rPr>
              <a:t>id</a:t>
            </a:r>
            <a:r>
              <a:rPr lang="en-US" sz="2000" dirty="0">
                <a:cs typeface="Arial" charset="0"/>
                <a:sym typeface="Symbol" pitchFamily="18" charset="2"/>
              </a:rPr>
              <a:t>(</a:t>
            </a:r>
            <a:r>
              <a:rPr lang="en-US" sz="2000" i="1" dirty="0">
                <a:cs typeface="Arial" charset="0"/>
                <a:sym typeface="Symbol" pitchFamily="18" charset="2"/>
              </a:rPr>
              <a:t>u</a:t>
            </a:r>
            <a:r>
              <a:rPr lang="en-US" sz="2000" dirty="0">
                <a:cs typeface="Arial" charset="0"/>
                <a:sym typeface="Symbol" pitchFamily="18" charset="2"/>
              </a:rPr>
              <a:t>) = </a:t>
            </a:r>
            <a:r>
              <a:rPr lang="en-US" sz="2000" i="1" dirty="0">
                <a:cs typeface="Arial" charset="0"/>
                <a:sym typeface="Symbol" pitchFamily="18" charset="2"/>
              </a:rPr>
              <a:t>u</a:t>
            </a:r>
            <a:r>
              <a:rPr lang="en-US" sz="2000" dirty="0">
                <a:cs typeface="Arial" charset="0"/>
                <a:sym typeface="Symbol" pitchFamily="18" charset="2"/>
              </a:rPr>
              <a:t>, for all </a:t>
            </a:r>
            <a:r>
              <a:rPr lang="en-US" sz="2000" i="1" dirty="0">
                <a:cs typeface="Arial" charset="0"/>
                <a:sym typeface="Symbol" pitchFamily="18" charset="2"/>
              </a:rPr>
              <a:t>u</a:t>
            </a:r>
            <a:r>
              <a:rPr lang="en-US" sz="2000" dirty="0">
                <a:cs typeface="Arial" charset="0"/>
                <a:sym typeface="Symbol" pitchFamily="18" charset="2"/>
              </a:rPr>
              <a:t>.</a:t>
            </a:r>
          </a:p>
          <a:p>
            <a:pPr eaLnBrk="1" hangingPunct="1"/>
            <a:r>
              <a:rPr lang="en-US" sz="2000" dirty="0">
                <a:cs typeface="Arial" charset="0"/>
                <a:sym typeface="Symbol" pitchFamily="18" charset="2"/>
              </a:rPr>
              <a:t>So, we can remove u from the graph, and re-route arrows to it, to go to id(u) instead.</a:t>
            </a:r>
          </a:p>
          <a:p>
            <a:pPr eaLnBrk="1" hangingPunct="1"/>
            <a:r>
              <a:rPr lang="en-US" sz="2000" dirty="0">
                <a:cs typeface="Arial" charset="0"/>
              </a:rPr>
              <a:t>Work bottom up, and such that a node decorated with x is processed after all nodes whose decorations come later in the </a:t>
            </a:r>
            <a:r>
              <a:rPr lang="en-US" sz="2000" dirty="0" err="1">
                <a:cs typeface="Arial" charset="0"/>
              </a:rPr>
              <a:t>var</a:t>
            </a:r>
            <a:r>
              <a:rPr lang="en-US" sz="2000" dirty="0">
                <a:cs typeface="Arial" charset="0"/>
              </a:rPr>
              <a:t>-ordering are processed first.  </a:t>
            </a:r>
            <a:br>
              <a:rPr lang="en-US" sz="2000" dirty="0">
                <a:cs typeface="Arial" charset="0"/>
              </a:rPr>
            </a:br>
            <a:endParaRPr lang="en-US" sz="2000" dirty="0">
              <a:cs typeface="Arial" charset="0"/>
            </a:endParaRPr>
          </a:p>
        </p:txBody>
      </p:sp>
      <p:sp>
        <p:nvSpPr>
          <p:cNvPr id="6" name="Tijdelijke aanduiding voor dianummer 5"/>
          <p:cNvSpPr>
            <a:spLocks noGrp="1"/>
          </p:cNvSpPr>
          <p:nvPr>
            <p:ph type="sldNum" sz="quarter" idx="12"/>
          </p:nvPr>
        </p:nvSpPr>
        <p:spPr/>
        <p:txBody>
          <a:bodyPr/>
          <a:lstStyle/>
          <a:p>
            <a:pPr>
              <a:defRPr/>
            </a:pPr>
            <a:fld id="{17227D80-343F-49D0-A50D-7ED9A05E7DFD}" type="slidenum">
              <a:rPr lang="en-US"/>
              <a:pPr>
                <a:defRPr/>
              </a:pPr>
              <a:t>55</a:t>
            </a:fld>
            <a:endParaRPr lang="en-US"/>
          </a:p>
        </p:txBody>
      </p:sp>
      <p:sp>
        <p:nvSpPr>
          <p:cNvPr id="7" name="TextBox 4"/>
          <p:cNvSpPr txBox="1"/>
          <p:nvPr/>
        </p:nvSpPr>
        <p:spPr>
          <a:xfrm>
            <a:off x="1606105" y="3319163"/>
            <a:ext cx="2332690" cy="40011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2000" i="1" dirty="0" err="1">
                <a:latin typeface="Times New Roman" pitchFamily="18" charset="0"/>
                <a:cs typeface="Times New Roman" pitchFamily="18" charset="0"/>
                <a:sym typeface="Symbol"/>
              </a:rPr>
              <a:t>func</a:t>
            </a:r>
            <a:r>
              <a:rPr lang="en-US" sz="2000" i="1" dirty="0">
                <a:latin typeface="Times New Roman" pitchFamily="18" charset="0"/>
                <a:cs typeface="Times New Roman" pitchFamily="18" charset="0"/>
                <a:sym typeface="Symbol"/>
              </a:rPr>
              <a:t>(u) = </a:t>
            </a:r>
            <a:r>
              <a:rPr lang="en-US" sz="2000" i="1" dirty="0" err="1">
                <a:latin typeface="Times New Roman" pitchFamily="18" charset="0"/>
                <a:cs typeface="Times New Roman" pitchFamily="18" charset="0"/>
                <a:sym typeface="Symbol"/>
              </a:rPr>
              <a:t>func</a:t>
            </a:r>
            <a:r>
              <a:rPr lang="en-US" sz="2000" i="1" dirty="0">
                <a:latin typeface="Times New Roman" pitchFamily="18" charset="0"/>
                <a:cs typeface="Times New Roman" pitchFamily="18" charset="0"/>
                <a:sym typeface="Symbol"/>
              </a:rPr>
              <a:t>(id(u))</a:t>
            </a:r>
            <a:endParaRPr lang="en-US" sz="2000" i="1" baseline="-25000" dirty="0">
              <a:latin typeface="Times New Roman" pitchFamily="18" charset="0"/>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500063" y="274638"/>
            <a:ext cx="8358187" cy="796925"/>
          </a:xfrm>
        </p:spPr>
        <p:txBody>
          <a:bodyPr/>
          <a:lstStyle/>
          <a:p>
            <a:pPr eaLnBrk="1" hangingPunct="1"/>
            <a:r>
              <a:rPr lang="en-US">
                <a:cs typeface="Arial" charset="0"/>
              </a:rPr>
              <a:t>The reduction algorithm</a:t>
            </a:r>
          </a:p>
        </p:txBody>
      </p:sp>
      <p:sp>
        <p:nvSpPr>
          <p:cNvPr id="62467" name="Content Placeholder 2"/>
          <p:cNvSpPr>
            <a:spLocks noGrp="1"/>
          </p:cNvSpPr>
          <p:nvPr>
            <p:ph sz="quarter" idx="1"/>
          </p:nvPr>
        </p:nvSpPr>
        <p:spPr>
          <a:xfrm>
            <a:off x="500063" y="1447800"/>
            <a:ext cx="8358187" cy="5029200"/>
          </a:xfrm>
        </p:spPr>
        <p:txBody>
          <a:bodyPr/>
          <a:lstStyle/>
          <a:p>
            <a:pPr eaLnBrk="1" hangingPunct="1"/>
            <a:r>
              <a:rPr lang="en-US" sz="2000" dirty="0">
                <a:cs typeface="Arial" charset="0"/>
              </a:rPr>
              <a:t>We’ll work recursively, bottom-up.</a:t>
            </a:r>
          </a:p>
          <a:p>
            <a:pPr eaLnBrk="1" hangingPunct="1"/>
            <a:r>
              <a:rPr lang="en-US" sz="2000" dirty="0">
                <a:cs typeface="Arial" charset="0"/>
              </a:rPr>
              <a:t>Keep track of V = set of visited/processed nodes.</a:t>
            </a:r>
          </a:p>
          <a:p>
            <a:pPr eaLnBrk="1" hangingPunct="1"/>
            <a:r>
              <a:rPr lang="en-US" sz="2000" dirty="0">
                <a:cs typeface="Arial" charset="0"/>
              </a:rPr>
              <a:t>Now suppose we are at a node v labeled with y, index(y)=</a:t>
            </a:r>
            <a:r>
              <a:rPr lang="en-US" sz="2000" dirty="0" err="1">
                <a:cs typeface="Arial" charset="0"/>
              </a:rPr>
              <a:t>i</a:t>
            </a:r>
            <a:r>
              <a:rPr lang="en-US" sz="2000" dirty="0">
                <a:cs typeface="Arial" charset="0"/>
              </a:rPr>
              <a:t>. </a:t>
            </a:r>
          </a:p>
          <a:p>
            <a:pPr eaLnBrk="1" hangingPunct="1"/>
            <a:r>
              <a:rPr lang="en-US" sz="2000" dirty="0">
                <a:cs typeface="Arial" charset="0"/>
              </a:rPr>
              <a:t>Note that this implies that we must have done the work for all non-leaves labeled with z with index(z)&gt;</a:t>
            </a:r>
            <a:r>
              <a:rPr lang="en-US" sz="2000" dirty="0" err="1">
                <a:cs typeface="Arial" charset="0"/>
              </a:rPr>
              <a:t>i</a:t>
            </a:r>
            <a:r>
              <a:rPr lang="en-US" sz="2000" dirty="0">
                <a:cs typeface="Arial" charset="0"/>
              </a:rPr>
              <a:t>.  </a:t>
            </a:r>
          </a:p>
          <a:p>
            <a:pPr lvl="1" eaLnBrk="1" hangingPunct="1"/>
            <a:r>
              <a:rPr lang="en-US" sz="2000" b="1" dirty="0">
                <a:cs typeface="Arial" charset="0"/>
              </a:rPr>
              <a:t>Case-1</a:t>
            </a:r>
            <a:r>
              <a:rPr lang="en-US" sz="2000" dirty="0">
                <a:cs typeface="Arial" charset="0"/>
              </a:rPr>
              <a:t>,  id(</a:t>
            </a:r>
            <a:r>
              <a:rPr lang="en-US" sz="2000" dirty="0" err="1">
                <a:cs typeface="Arial" charset="0"/>
              </a:rPr>
              <a:t>v.low</a:t>
            </a:r>
            <a:r>
              <a:rPr lang="en-US" sz="2000" dirty="0">
                <a:cs typeface="Arial" charset="0"/>
              </a:rPr>
              <a:t>)   =   id(</a:t>
            </a:r>
            <a:r>
              <a:rPr lang="en-US" sz="2000" dirty="0" err="1">
                <a:cs typeface="Arial" charset="0"/>
              </a:rPr>
              <a:t>v.high</a:t>
            </a:r>
            <a:r>
              <a:rPr lang="en-US" sz="2000" dirty="0">
                <a:cs typeface="Arial" charset="0"/>
              </a:rPr>
              <a:t>)  ; suppose </a:t>
            </a:r>
            <a:r>
              <a:rPr lang="en-US" sz="2000" dirty="0" err="1">
                <a:cs typeface="Arial" charset="0"/>
              </a:rPr>
              <a:t>v.var</a:t>
            </a:r>
            <a:r>
              <a:rPr lang="en-US" sz="2000" dirty="0">
                <a:cs typeface="Arial" charset="0"/>
              </a:rPr>
              <a:t> = “y”</a:t>
            </a:r>
            <a:br>
              <a:rPr lang="en-US" sz="2000" dirty="0">
                <a:cs typeface="Arial" charset="0"/>
              </a:rPr>
            </a:br>
            <a:br>
              <a:rPr lang="en-US" sz="2000" dirty="0">
                <a:cs typeface="Arial" charset="0"/>
              </a:rPr>
            </a:br>
            <a:br>
              <a:rPr lang="en-US" sz="2000" dirty="0">
                <a:cs typeface="Arial" charset="0"/>
              </a:rPr>
            </a:br>
            <a:br>
              <a:rPr lang="en-US" sz="2000" dirty="0">
                <a:cs typeface="Arial" charset="0"/>
              </a:rPr>
            </a:br>
            <a:br>
              <a:rPr lang="en-US" sz="2000" dirty="0">
                <a:cs typeface="Arial" charset="0"/>
              </a:rPr>
            </a:br>
            <a:br>
              <a:rPr lang="en-US" sz="2000" dirty="0">
                <a:cs typeface="Arial" charset="0"/>
              </a:rPr>
            </a:br>
            <a:br>
              <a:rPr lang="en-US" sz="2000" dirty="0">
                <a:cs typeface="Arial" charset="0"/>
              </a:rPr>
            </a:br>
            <a:br>
              <a:rPr lang="en-US" sz="2000" dirty="0">
                <a:cs typeface="Arial" charset="0"/>
              </a:rPr>
            </a:br>
            <a:br>
              <a:rPr lang="en-US" sz="2000" dirty="0">
                <a:cs typeface="Arial" charset="0"/>
              </a:rPr>
            </a:br>
            <a:br>
              <a:rPr lang="en-US" sz="2000" dirty="0">
                <a:cs typeface="Arial" charset="0"/>
              </a:rPr>
            </a:br>
            <a:br>
              <a:rPr lang="en-US" sz="2000" dirty="0">
                <a:cs typeface="Arial" charset="0"/>
              </a:rPr>
            </a:br>
            <a:br>
              <a:rPr lang="en-US" sz="2000" dirty="0">
                <a:cs typeface="Arial" charset="0"/>
              </a:rPr>
            </a:br>
            <a:endParaRPr lang="en-US" sz="2000" dirty="0">
              <a:cs typeface="Arial" charset="0"/>
            </a:endParaRPr>
          </a:p>
          <a:p>
            <a:pPr eaLnBrk="1" hangingPunct="1"/>
            <a:endParaRPr lang="en-US" sz="2000" dirty="0">
              <a:cs typeface="Arial" charset="0"/>
            </a:endParaRPr>
          </a:p>
          <a:p>
            <a:pPr eaLnBrk="1" hangingPunct="1"/>
            <a:endParaRPr lang="en-US" sz="2000" dirty="0">
              <a:cs typeface="Arial" charset="0"/>
            </a:endParaRPr>
          </a:p>
          <a:p>
            <a:pPr eaLnBrk="1" hangingPunct="1"/>
            <a:endParaRPr lang="en-US" sz="2000" dirty="0">
              <a:cs typeface="Arial" charset="0"/>
            </a:endParaRPr>
          </a:p>
          <a:p>
            <a:pPr eaLnBrk="1" hangingPunct="1">
              <a:buFont typeface="Wingdings" pitchFamily="2" charset="2"/>
              <a:buNone/>
            </a:pPr>
            <a:br>
              <a:rPr lang="en-US" sz="2000" dirty="0">
                <a:cs typeface="Arial" charset="0"/>
              </a:rPr>
            </a:br>
            <a:endParaRPr lang="en-US" sz="2000" dirty="0">
              <a:cs typeface="Arial" charset="0"/>
            </a:endParaRPr>
          </a:p>
        </p:txBody>
      </p:sp>
      <p:sp>
        <p:nvSpPr>
          <p:cNvPr id="7" name="TextBox 6"/>
          <p:cNvSpPr txBox="1"/>
          <p:nvPr/>
        </p:nvSpPr>
        <p:spPr>
          <a:xfrm>
            <a:off x="3614057" y="4506233"/>
            <a:ext cx="4833257" cy="124136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sz="1600" dirty="0" err="1">
                <a:cs typeface="Arial" pitchFamily="34" charset="0"/>
              </a:rPr>
              <a:t>func</a:t>
            </a:r>
            <a:r>
              <a:rPr lang="en-US" sz="1600" dirty="0">
                <a:cs typeface="Arial" pitchFamily="34" charset="0"/>
              </a:rPr>
              <a:t>(v)   =    </a:t>
            </a:r>
            <a:r>
              <a:rPr lang="en-US" sz="1600" dirty="0">
                <a:cs typeface="Arial" pitchFamily="34" charset="0"/>
                <a:sym typeface="Symbol"/>
              </a:rPr>
              <a:t>y . </a:t>
            </a:r>
            <a:r>
              <a:rPr lang="en-US" sz="1600" dirty="0" err="1">
                <a:cs typeface="Arial" pitchFamily="34" charset="0"/>
                <a:sym typeface="Symbol"/>
              </a:rPr>
              <a:t>func</a:t>
            </a:r>
            <a:r>
              <a:rPr lang="en-US" sz="1600" dirty="0">
                <a:cs typeface="Arial" pitchFamily="34" charset="0"/>
                <a:sym typeface="Symbol"/>
              </a:rPr>
              <a:t>(</a:t>
            </a:r>
            <a:r>
              <a:rPr lang="en-US" sz="1600" dirty="0" err="1">
                <a:cs typeface="Arial" pitchFamily="34" charset="0"/>
                <a:sym typeface="Symbol"/>
              </a:rPr>
              <a:t>v.low</a:t>
            </a:r>
            <a:r>
              <a:rPr lang="en-US" sz="1600" dirty="0">
                <a:cs typeface="Arial" pitchFamily="34" charset="0"/>
                <a:sym typeface="Symbol"/>
              </a:rPr>
              <a:t>)  \/    y . </a:t>
            </a:r>
            <a:r>
              <a:rPr lang="en-US" sz="1600" dirty="0" err="1">
                <a:cs typeface="Arial" pitchFamily="34" charset="0"/>
                <a:sym typeface="Symbol"/>
              </a:rPr>
              <a:t>func</a:t>
            </a:r>
            <a:r>
              <a:rPr lang="en-US" sz="1600" dirty="0">
                <a:cs typeface="Arial" pitchFamily="34" charset="0"/>
                <a:sym typeface="Symbol"/>
              </a:rPr>
              <a:t>(</a:t>
            </a:r>
            <a:r>
              <a:rPr lang="en-US" sz="1600" dirty="0" err="1">
                <a:cs typeface="Arial" pitchFamily="34" charset="0"/>
                <a:sym typeface="Symbol"/>
              </a:rPr>
              <a:t>v.high</a:t>
            </a:r>
            <a:r>
              <a:rPr lang="en-US" sz="1600" dirty="0">
                <a:cs typeface="Arial" pitchFamily="34" charset="0"/>
                <a:sym typeface="Symbol"/>
              </a:rPr>
              <a:t>)</a:t>
            </a:r>
            <a:r>
              <a:rPr lang="en-US" sz="1600" baseline="-25000" dirty="0">
                <a:cs typeface="Arial" pitchFamily="34" charset="0"/>
                <a:sym typeface="Symbol"/>
              </a:rPr>
              <a:t> </a:t>
            </a:r>
            <a:br>
              <a:rPr lang="en-US" sz="1600" baseline="-25000" dirty="0">
                <a:cs typeface="Arial" pitchFamily="34" charset="0"/>
                <a:sym typeface="Symbol"/>
              </a:rPr>
            </a:br>
            <a:endParaRPr lang="en-US" sz="1600" baseline="-25000" dirty="0">
              <a:cs typeface="Arial" pitchFamily="34" charset="0"/>
            </a:endParaRPr>
          </a:p>
          <a:p>
            <a:pPr>
              <a:defRPr/>
            </a:pPr>
            <a:r>
              <a:rPr lang="en-US" sz="1600" dirty="0">
                <a:cs typeface="Arial" pitchFamily="34" charset="0"/>
              </a:rPr>
              <a:t> </a:t>
            </a:r>
            <a:r>
              <a:rPr lang="en-US" sz="1600" dirty="0">
                <a:cs typeface="Arial" pitchFamily="34" charset="0"/>
                <a:sym typeface="Symbol"/>
              </a:rPr>
              <a:t>=   y . </a:t>
            </a:r>
            <a:r>
              <a:rPr lang="en-US" sz="1600" dirty="0" err="1">
                <a:cs typeface="Arial" pitchFamily="34" charset="0"/>
                <a:sym typeface="Symbol"/>
              </a:rPr>
              <a:t>func</a:t>
            </a:r>
            <a:r>
              <a:rPr lang="en-US" sz="1600" dirty="0">
                <a:cs typeface="Arial" pitchFamily="34" charset="0"/>
                <a:sym typeface="Symbol"/>
              </a:rPr>
              <a:t>(id(</a:t>
            </a:r>
            <a:r>
              <a:rPr lang="en-US" sz="1600" dirty="0" err="1">
                <a:cs typeface="Arial" pitchFamily="34" charset="0"/>
                <a:sym typeface="Symbol"/>
              </a:rPr>
              <a:t>v.low</a:t>
            </a:r>
            <a:r>
              <a:rPr lang="en-US" sz="1600" dirty="0">
                <a:cs typeface="Arial" pitchFamily="34" charset="0"/>
                <a:sym typeface="Symbol"/>
              </a:rPr>
              <a:t>)) \/    y . </a:t>
            </a:r>
            <a:r>
              <a:rPr lang="en-US" sz="1600" dirty="0" err="1">
                <a:cs typeface="Arial" pitchFamily="34" charset="0"/>
                <a:sym typeface="Symbol"/>
              </a:rPr>
              <a:t>func</a:t>
            </a:r>
            <a:r>
              <a:rPr lang="en-US" sz="1600" dirty="0">
                <a:cs typeface="Arial" pitchFamily="34" charset="0"/>
                <a:sym typeface="Symbol"/>
              </a:rPr>
              <a:t>(id(</a:t>
            </a:r>
            <a:r>
              <a:rPr lang="en-US" sz="1600" dirty="0" err="1">
                <a:cs typeface="Arial" pitchFamily="34" charset="0"/>
                <a:sym typeface="Symbol"/>
              </a:rPr>
              <a:t>v.high</a:t>
            </a:r>
            <a:r>
              <a:rPr lang="en-US" sz="1600" dirty="0">
                <a:cs typeface="Arial" pitchFamily="34" charset="0"/>
                <a:sym typeface="Symbol"/>
              </a:rPr>
              <a:t>))</a:t>
            </a:r>
          </a:p>
          <a:p>
            <a:pPr>
              <a:defRPr/>
            </a:pPr>
            <a:r>
              <a:rPr lang="en-US" sz="1600" dirty="0">
                <a:cs typeface="Arial" pitchFamily="34" charset="0"/>
              </a:rPr>
              <a:t> </a:t>
            </a:r>
            <a:r>
              <a:rPr lang="en-US" sz="1600" dirty="0">
                <a:cs typeface="Arial" pitchFamily="34" charset="0"/>
                <a:sym typeface="Symbol"/>
              </a:rPr>
              <a:t>=   y . </a:t>
            </a:r>
            <a:r>
              <a:rPr lang="en-US" sz="1600" dirty="0" err="1">
                <a:cs typeface="Arial" pitchFamily="34" charset="0"/>
                <a:sym typeface="Symbol"/>
              </a:rPr>
              <a:t>func</a:t>
            </a:r>
            <a:r>
              <a:rPr lang="en-US" sz="1600" dirty="0">
                <a:cs typeface="Arial" pitchFamily="34" charset="0"/>
                <a:sym typeface="Symbol"/>
              </a:rPr>
              <a:t>(id(</a:t>
            </a:r>
            <a:r>
              <a:rPr lang="en-US" sz="1600" dirty="0" err="1">
                <a:cs typeface="Arial" pitchFamily="34" charset="0"/>
                <a:sym typeface="Symbol"/>
              </a:rPr>
              <a:t>v.low</a:t>
            </a:r>
            <a:r>
              <a:rPr lang="en-US" sz="1600" dirty="0">
                <a:cs typeface="Arial" pitchFamily="34" charset="0"/>
                <a:sym typeface="Symbol"/>
              </a:rPr>
              <a:t>)) \/    y . </a:t>
            </a:r>
            <a:r>
              <a:rPr lang="en-US" sz="1600" dirty="0" err="1">
                <a:cs typeface="Arial" pitchFamily="34" charset="0"/>
                <a:sym typeface="Symbol"/>
              </a:rPr>
              <a:t>func</a:t>
            </a:r>
            <a:r>
              <a:rPr lang="en-US" sz="1600" dirty="0">
                <a:cs typeface="Arial" pitchFamily="34" charset="0"/>
                <a:sym typeface="Symbol"/>
              </a:rPr>
              <a:t>(id(</a:t>
            </a:r>
            <a:r>
              <a:rPr lang="en-US" sz="1600" dirty="0" err="1">
                <a:cs typeface="Arial" pitchFamily="34" charset="0"/>
                <a:sym typeface="Symbol"/>
              </a:rPr>
              <a:t>v.low</a:t>
            </a:r>
            <a:r>
              <a:rPr lang="en-US" sz="1600" dirty="0">
                <a:cs typeface="Arial" pitchFamily="34" charset="0"/>
                <a:sym typeface="Symbol"/>
              </a:rPr>
              <a:t>))</a:t>
            </a:r>
          </a:p>
          <a:p>
            <a:pPr>
              <a:defRPr/>
            </a:pPr>
            <a:r>
              <a:rPr lang="en-US" sz="1600" dirty="0">
                <a:cs typeface="Arial" pitchFamily="34" charset="0"/>
                <a:sym typeface="Symbol"/>
              </a:rPr>
              <a:t> =    </a:t>
            </a:r>
            <a:r>
              <a:rPr lang="en-US" sz="1600" dirty="0" err="1">
                <a:cs typeface="Arial" pitchFamily="34" charset="0"/>
                <a:sym typeface="Symbol"/>
              </a:rPr>
              <a:t>func</a:t>
            </a:r>
            <a:r>
              <a:rPr lang="en-US" sz="1600" dirty="0">
                <a:cs typeface="Arial" pitchFamily="34" charset="0"/>
                <a:sym typeface="Symbol"/>
              </a:rPr>
              <a:t>(id(</a:t>
            </a:r>
            <a:r>
              <a:rPr lang="en-US" sz="1600" dirty="0" err="1">
                <a:cs typeface="Arial" pitchFamily="34" charset="0"/>
                <a:sym typeface="Symbol"/>
              </a:rPr>
              <a:t>v.low</a:t>
            </a:r>
            <a:r>
              <a:rPr lang="en-US" sz="1600" dirty="0">
                <a:cs typeface="Arial" pitchFamily="34" charset="0"/>
                <a:sym typeface="Symbol"/>
              </a:rPr>
              <a:t>))</a:t>
            </a:r>
            <a:endParaRPr lang="en-US" sz="1600" dirty="0">
              <a:solidFill>
                <a:schemeClr val="accent1">
                  <a:lumMod val="75000"/>
                </a:schemeClr>
              </a:solidFill>
              <a:cs typeface="Arial" pitchFamily="34" charset="0"/>
              <a:sym typeface="Symbol"/>
            </a:endParaRPr>
          </a:p>
        </p:txBody>
      </p:sp>
      <p:sp>
        <p:nvSpPr>
          <p:cNvPr id="6" name="Tijdelijke aanduiding voor dianummer 5"/>
          <p:cNvSpPr>
            <a:spLocks noGrp="1"/>
          </p:cNvSpPr>
          <p:nvPr>
            <p:ph type="sldNum" sz="quarter" idx="12"/>
          </p:nvPr>
        </p:nvSpPr>
        <p:spPr/>
        <p:txBody>
          <a:bodyPr/>
          <a:lstStyle/>
          <a:p>
            <a:pPr>
              <a:defRPr/>
            </a:pPr>
            <a:fld id="{9A81445B-F726-473F-9F60-C949E3EF9518}" type="slidenum">
              <a:rPr lang="en-US"/>
              <a:pPr>
                <a:defRPr/>
              </a:pPr>
              <a:t>56</a:t>
            </a:fld>
            <a:endParaRPr lang="en-US"/>
          </a:p>
        </p:txBody>
      </p:sp>
      <p:grpSp>
        <p:nvGrpSpPr>
          <p:cNvPr id="62472" name="Group 20"/>
          <p:cNvGrpSpPr>
            <a:grpSpLocks/>
          </p:cNvGrpSpPr>
          <p:nvPr/>
        </p:nvGrpSpPr>
        <p:grpSpPr bwMode="auto">
          <a:xfrm>
            <a:off x="1349375" y="4092575"/>
            <a:ext cx="1535113" cy="2274888"/>
            <a:chOff x="6063229" y="3679367"/>
            <a:chExt cx="1534762" cy="2275077"/>
          </a:xfrm>
        </p:grpSpPr>
        <p:sp>
          <p:nvSpPr>
            <p:cNvPr id="9" name="Oval 3"/>
            <p:cNvSpPr/>
            <p:nvPr/>
          </p:nvSpPr>
          <p:spPr>
            <a:xfrm>
              <a:off x="6553655" y="3679367"/>
              <a:ext cx="434876" cy="392146"/>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x</a:t>
              </a:r>
            </a:p>
          </p:txBody>
        </p:sp>
        <p:sp>
          <p:nvSpPr>
            <p:cNvPr id="10" name="Oval 4"/>
            <p:cNvSpPr/>
            <p:nvPr/>
          </p:nvSpPr>
          <p:spPr>
            <a:xfrm>
              <a:off x="6063229" y="4322358"/>
              <a:ext cx="434876" cy="392145"/>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sp>
          <p:nvSpPr>
            <p:cNvPr id="11" name="Oval 5"/>
            <p:cNvSpPr/>
            <p:nvPr/>
          </p:nvSpPr>
          <p:spPr>
            <a:xfrm>
              <a:off x="7163115" y="4212811"/>
              <a:ext cx="434876" cy="392146"/>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sp>
          <p:nvSpPr>
            <p:cNvPr id="12" name="Rectangle 6"/>
            <p:cNvSpPr/>
            <p:nvPr/>
          </p:nvSpPr>
          <p:spPr>
            <a:xfrm>
              <a:off x="6063229" y="5573412"/>
              <a:ext cx="358693" cy="347691"/>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0</a:t>
              </a:r>
            </a:p>
          </p:txBody>
        </p:sp>
        <p:sp>
          <p:nvSpPr>
            <p:cNvPr id="13" name="Rectangle 7"/>
            <p:cNvSpPr/>
            <p:nvPr/>
          </p:nvSpPr>
          <p:spPr>
            <a:xfrm>
              <a:off x="6847275" y="5606752"/>
              <a:ext cx="358693" cy="347692"/>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1</a:t>
              </a:r>
            </a:p>
          </p:txBody>
        </p:sp>
        <p:cxnSp>
          <p:nvCxnSpPr>
            <p:cNvPr id="14" name="Straight Connector 8"/>
            <p:cNvCxnSpPr>
              <a:stCxn id="9" idx="5"/>
              <a:endCxn id="11" idx="1"/>
            </p:cNvCxnSpPr>
            <p:nvPr/>
          </p:nvCxnSpPr>
          <p:spPr>
            <a:xfrm rot="16200000" flipH="1">
              <a:off x="6948019" y="3991384"/>
              <a:ext cx="255608" cy="301556"/>
            </a:xfrm>
            <a:prstGeom prst="line">
              <a:avLst/>
            </a:prstGeom>
            <a:ln w="19050">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15" name="Straight Connector 9"/>
            <p:cNvCxnSpPr>
              <a:stCxn id="10" idx="5"/>
              <a:endCxn id="20" idx="0"/>
            </p:cNvCxnSpPr>
            <p:nvPr/>
          </p:nvCxnSpPr>
          <p:spPr>
            <a:xfrm rot="16200000" flipH="1">
              <a:off x="6383781" y="4708186"/>
              <a:ext cx="317526" cy="215851"/>
            </a:xfrm>
            <a:prstGeom prst="line">
              <a:avLst/>
            </a:prstGeom>
            <a:ln w="19050">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16" name="Straight Connector 10"/>
            <p:cNvCxnSpPr>
              <a:stCxn id="9" idx="3"/>
              <a:endCxn id="10" idx="7"/>
            </p:cNvCxnSpPr>
            <p:nvPr/>
          </p:nvCxnSpPr>
          <p:spPr>
            <a:xfrm rot="5400000">
              <a:off x="6343302" y="4105675"/>
              <a:ext cx="365155" cy="182521"/>
            </a:xfrm>
            <a:prstGeom prst="line">
              <a:avLst/>
            </a:prstGeom>
            <a:ln w="190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7" name="Straight Connector 11"/>
            <p:cNvCxnSpPr>
              <a:stCxn id="10" idx="4"/>
              <a:endCxn id="12" idx="0"/>
            </p:cNvCxnSpPr>
            <p:nvPr/>
          </p:nvCxnSpPr>
          <p:spPr>
            <a:xfrm rot="5400000">
              <a:off x="5832167" y="5124912"/>
              <a:ext cx="858909" cy="38091"/>
            </a:xfrm>
            <a:prstGeom prst="line">
              <a:avLst/>
            </a:prstGeom>
            <a:ln w="190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8" name="Straight Connector 12"/>
            <p:cNvCxnSpPr>
              <a:stCxn id="11" idx="3"/>
              <a:endCxn id="20" idx="7"/>
            </p:cNvCxnSpPr>
            <p:nvPr/>
          </p:nvCxnSpPr>
          <p:spPr>
            <a:xfrm rot="5400000">
              <a:off x="6773397" y="4578826"/>
              <a:ext cx="485815" cy="420592"/>
            </a:xfrm>
            <a:prstGeom prst="line">
              <a:avLst/>
            </a:prstGeom>
            <a:ln w="19050">
              <a:solidFill>
                <a:srgbClr val="FF0000"/>
              </a:solidFill>
            </a:ln>
          </p:spPr>
          <p:style>
            <a:lnRef idx="2">
              <a:schemeClr val="accent2"/>
            </a:lnRef>
            <a:fillRef idx="0">
              <a:schemeClr val="accent2"/>
            </a:fillRef>
            <a:effectRef idx="1">
              <a:schemeClr val="accent2"/>
            </a:effectRef>
            <a:fontRef idx="minor">
              <a:schemeClr val="tx1"/>
            </a:fontRef>
          </p:style>
        </p:cxnSp>
        <p:sp>
          <p:nvSpPr>
            <p:cNvPr id="20" name="Oval 14"/>
            <p:cNvSpPr/>
            <p:nvPr/>
          </p:nvSpPr>
          <p:spPr>
            <a:xfrm>
              <a:off x="6433032" y="4974875"/>
              <a:ext cx="436462" cy="392146"/>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cxnSp>
          <p:nvCxnSpPr>
            <p:cNvPr id="21" name="Straight Connector 15"/>
            <p:cNvCxnSpPr>
              <a:stCxn id="20" idx="5"/>
              <a:endCxn id="13" idx="0"/>
            </p:cNvCxnSpPr>
            <p:nvPr/>
          </p:nvCxnSpPr>
          <p:spPr>
            <a:xfrm rot="16200000" flipH="1">
              <a:off x="6767079" y="5347208"/>
              <a:ext cx="298475" cy="220613"/>
            </a:xfrm>
            <a:prstGeom prst="line">
              <a:avLst/>
            </a:prstGeom>
            <a:ln w="19050">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22" name="Straight Connector 16"/>
            <p:cNvCxnSpPr>
              <a:endCxn id="12" idx="0"/>
            </p:cNvCxnSpPr>
            <p:nvPr/>
          </p:nvCxnSpPr>
          <p:spPr>
            <a:xfrm rot="5400000">
              <a:off x="6226660" y="5303555"/>
              <a:ext cx="285774" cy="253942"/>
            </a:xfrm>
            <a:prstGeom prst="line">
              <a:avLst/>
            </a:prstGeom>
            <a:ln w="190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5" name="Curved Connector 246"/>
            <p:cNvCxnSpPr>
              <a:stCxn id="11" idx="5"/>
              <a:endCxn id="20" idx="6"/>
            </p:cNvCxnSpPr>
            <p:nvPr/>
          </p:nvCxnSpPr>
          <p:spPr>
            <a:xfrm rot="5400000">
              <a:off x="6890031" y="4525678"/>
              <a:ext cx="623940" cy="665011"/>
            </a:xfrm>
            <a:prstGeom prst="curvedConnector2">
              <a:avLst/>
            </a:prstGeom>
            <a:ln w="19050">
              <a:solidFill>
                <a:srgbClr val="0000FF"/>
              </a:solidFill>
            </a:ln>
          </p:spPr>
          <p:style>
            <a:lnRef idx="2">
              <a:schemeClr val="accent2"/>
            </a:lnRef>
            <a:fillRef idx="0">
              <a:schemeClr val="accent2"/>
            </a:fillRef>
            <a:effectRef idx="1">
              <a:schemeClr val="accent2"/>
            </a:effectRef>
            <a:fontRef idx="minor">
              <a:schemeClr val="tx1"/>
            </a:fontRef>
          </p:style>
        </p:cxnSp>
      </p:grpSp>
      <p:cxnSp>
        <p:nvCxnSpPr>
          <p:cNvPr id="28" name="Straight Arrow Connector 27"/>
          <p:cNvCxnSpPr/>
          <p:nvPr/>
        </p:nvCxnSpPr>
        <p:spPr>
          <a:xfrm rot="10800000">
            <a:off x="3005138" y="4854575"/>
            <a:ext cx="609600" cy="149225"/>
          </a:xfrm>
          <a:prstGeom prst="straightConnector1">
            <a:avLst/>
          </a:prstGeom>
          <a:ln>
            <a:solidFill>
              <a:schemeClr val="tx1"/>
            </a:solidFill>
            <a:tailEnd type="arrow"/>
          </a:ln>
        </p:spPr>
        <p:style>
          <a:lnRef idx="2">
            <a:schemeClr val="accent2"/>
          </a:lnRef>
          <a:fillRef idx="0">
            <a:schemeClr val="accent2"/>
          </a:fillRef>
          <a:effectRef idx="1">
            <a:schemeClr val="accent2"/>
          </a:effectRef>
          <a:fontRef idx="minor">
            <a:schemeClr val="tx1"/>
          </a:fontRef>
        </p:style>
      </p:cxnSp>
      <p:sp>
        <p:nvSpPr>
          <p:cNvPr id="46" name="Rechthoek 45"/>
          <p:cNvSpPr/>
          <p:nvPr/>
        </p:nvSpPr>
        <p:spPr>
          <a:xfrm>
            <a:off x="5210175" y="4364038"/>
            <a:ext cx="1179513" cy="587375"/>
          </a:xfrm>
          <a:prstGeom prst="rect">
            <a:avLst/>
          </a:prstGeom>
          <a:noFill/>
        </p:spPr>
        <p:style>
          <a:lnRef idx="2">
            <a:schemeClr val="dk1"/>
          </a:lnRef>
          <a:fillRef idx="1">
            <a:schemeClr val="lt1"/>
          </a:fillRef>
          <a:effectRef idx="0">
            <a:schemeClr val="dk1"/>
          </a:effectRef>
          <a:fontRef idx="minor">
            <a:schemeClr val="dk1"/>
          </a:fontRef>
        </p:style>
        <p:txBody>
          <a:bodyPr anchor="ctr"/>
          <a:lstStyle/>
          <a:p>
            <a:pPr algn="ctr">
              <a:defRPr/>
            </a:pPr>
            <a:endParaRPr lang="nl-NL"/>
          </a:p>
        </p:txBody>
      </p:sp>
      <p:sp>
        <p:nvSpPr>
          <p:cNvPr id="47" name="Rechthoek 46"/>
          <p:cNvSpPr/>
          <p:nvPr/>
        </p:nvSpPr>
        <p:spPr>
          <a:xfrm>
            <a:off x="6956425" y="4352925"/>
            <a:ext cx="1130300" cy="588963"/>
          </a:xfrm>
          <a:prstGeom prst="rect">
            <a:avLst/>
          </a:prstGeom>
          <a:noFill/>
        </p:spPr>
        <p:style>
          <a:lnRef idx="2">
            <a:schemeClr val="dk1"/>
          </a:lnRef>
          <a:fillRef idx="1">
            <a:schemeClr val="lt1"/>
          </a:fillRef>
          <a:effectRef idx="0">
            <a:schemeClr val="dk1"/>
          </a:effectRef>
          <a:fontRef idx="minor">
            <a:schemeClr val="dk1"/>
          </a:fontRef>
        </p:style>
        <p:txBody>
          <a:bodyPr anchor="ctr"/>
          <a:lstStyle/>
          <a:p>
            <a:pPr algn="ctr">
              <a:defRPr/>
            </a:pPr>
            <a:endParaRPr lang="nl-NL"/>
          </a:p>
        </p:txBody>
      </p:sp>
      <p:sp>
        <p:nvSpPr>
          <p:cNvPr id="62476" name="Tekstvak 52"/>
          <p:cNvSpPr txBox="1">
            <a:spLocks noChangeArrowheads="1"/>
          </p:cNvSpPr>
          <p:nvPr/>
        </p:nvSpPr>
        <p:spPr bwMode="auto">
          <a:xfrm>
            <a:off x="3582465" y="6135688"/>
            <a:ext cx="2947217" cy="369332"/>
          </a:xfrm>
          <a:prstGeom prst="rect">
            <a:avLst/>
          </a:prstGeom>
          <a:noFill/>
          <a:ln w="9525">
            <a:noFill/>
            <a:miter lim="800000"/>
            <a:headEnd/>
            <a:tailEnd/>
          </a:ln>
        </p:spPr>
        <p:txBody>
          <a:bodyPr wrap="none">
            <a:spAutoFit/>
          </a:bodyPr>
          <a:lstStyle/>
          <a:p>
            <a:pPr>
              <a:buFont typeface="Arial" pitchFamily="34" charset="0"/>
              <a:buChar char="•"/>
            </a:pPr>
            <a:r>
              <a:rPr lang="en-US" i="1" dirty="0">
                <a:cs typeface="Arial" charset="0"/>
              </a:rPr>
              <a:t> update:  </a:t>
            </a:r>
            <a:r>
              <a:rPr lang="en-US" b="1" i="1" dirty="0">
                <a:cs typeface="Arial" charset="0"/>
              </a:rPr>
              <a:t>id(v)</a:t>
            </a:r>
            <a:r>
              <a:rPr lang="en-US" i="1" dirty="0">
                <a:cs typeface="Arial" charset="0"/>
              </a:rPr>
              <a:t> := </a:t>
            </a:r>
            <a:r>
              <a:rPr lang="en-US" i="1" dirty="0">
                <a:cs typeface="Arial" charset="0"/>
                <a:sym typeface="Symbol" pitchFamily="18" charset="2"/>
              </a:rPr>
              <a:t> </a:t>
            </a:r>
            <a:r>
              <a:rPr lang="en-US" i="1" dirty="0">
                <a:cs typeface="Arial" charset="0"/>
              </a:rPr>
              <a:t>id(</a:t>
            </a:r>
            <a:r>
              <a:rPr lang="en-US" i="1" dirty="0" err="1">
                <a:cs typeface="Arial" charset="0"/>
              </a:rPr>
              <a:t>v.low</a:t>
            </a:r>
            <a:r>
              <a:rPr lang="en-US" i="1" dirty="0">
                <a:cs typeface="Arial" charset="0"/>
              </a:rPr>
              <a:t>)</a:t>
            </a:r>
          </a:p>
        </p:txBody>
      </p:sp>
      <p:sp>
        <p:nvSpPr>
          <p:cNvPr id="26" name="Tekstvak 25"/>
          <p:cNvSpPr txBox="1"/>
          <p:nvPr/>
        </p:nvSpPr>
        <p:spPr>
          <a:xfrm>
            <a:off x="2590800" y="4287838"/>
            <a:ext cx="300038" cy="369887"/>
          </a:xfrm>
          <a:prstGeom prst="rect">
            <a:avLst/>
          </a:prstGeom>
          <a:noFill/>
        </p:spPr>
        <p:style>
          <a:lnRef idx="2">
            <a:schemeClr val="dk1"/>
          </a:lnRef>
          <a:fillRef idx="1">
            <a:schemeClr val="lt1"/>
          </a:fillRef>
          <a:effectRef idx="0">
            <a:schemeClr val="dk1"/>
          </a:effectRef>
          <a:fontRef idx="minor">
            <a:schemeClr val="dk1"/>
          </a:fontRef>
        </p:style>
        <p:txBody>
          <a:bodyPr wrap="none">
            <a:spAutoFit/>
          </a:bodyPr>
          <a:lstStyle/>
          <a:p>
            <a:pPr>
              <a:defRPr/>
            </a:pPr>
            <a:r>
              <a:rPr lang="nl-NL" i="1" dirty="0"/>
              <a:t>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500063" y="274638"/>
            <a:ext cx="8358187" cy="796925"/>
          </a:xfrm>
        </p:spPr>
        <p:txBody>
          <a:bodyPr/>
          <a:lstStyle/>
          <a:p>
            <a:pPr eaLnBrk="1" hangingPunct="1"/>
            <a:r>
              <a:rPr lang="en-US" dirty="0">
                <a:cs typeface="Arial" charset="0"/>
              </a:rPr>
              <a:t>The reduction algorithm</a:t>
            </a:r>
          </a:p>
        </p:txBody>
      </p:sp>
      <p:sp>
        <p:nvSpPr>
          <p:cNvPr id="63491" name="Content Placeholder 2"/>
          <p:cNvSpPr>
            <a:spLocks noGrp="1"/>
          </p:cNvSpPr>
          <p:nvPr>
            <p:ph sz="quarter" idx="1"/>
          </p:nvPr>
        </p:nvSpPr>
        <p:spPr>
          <a:xfrm>
            <a:off x="0" y="1447800"/>
            <a:ext cx="8858250" cy="4572000"/>
          </a:xfrm>
        </p:spPr>
        <p:txBody>
          <a:bodyPr/>
          <a:lstStyle/>
          <a:p>
            <a:pPr lvl="1" eaLnBrk="1" hangingPunct="1"/>
            <a:r>
              <a:rPr lang="en-US" sz="2000" b="1" dirty="0">
                <a:cs typeface="Arial" charset="0"/>
              </a:rPr>
              <a:t>Case-2:</a:t>
            </a:r>
            <a:r>
              <a:rPr lang="en-US" sz="2000" dirty="0">
                <a:cs typeface="Arial" charset="0"/>
              </a:rPr>
              <a:t> there is another non-leaf </a:t>
            </a:r>
            <a:r>
              <a:rPr lang="en-US" sz="2000" dirty="0" err="1">
                <a:cs typeface="Arial" charset="0"/>
              </a:rPr>
              <a:t>u</a:t>
            </a:r>
            <a:r>
              <a:rPr lang="en-US" sz="2000" dirty="0" err="1">
                <a:cs typeface="Arial" charset="0"/>
                <a:sym typeface="Symbol" pitchFamily="18" charset="2"/>
              </a:rPr>
              <a:t>V</a:t>
            </a:r>
            <a:br>
              <a:rPr lang="en-US" sz="2000" dirty="0">
                <a:cs typeface="Arial" charset="0"/>
                <a:sym typeface="Symbol" pitchFamily="18" charset="2"/>
              </a:rPr>
            </a:br>
            <a:r>
              <a:rPr lang="en-US" sz="2000" dirty="0">
                <a:cs typeface="Arial" charset="0"/>
                <a:sym typeface="Symbol" pitchFamily="18" charset="2"/>
              </a:rPr>
              <a:t>(u has been processed) </a:t>
            </a:r>
            <a:r>
              <a:rPr lang="en-US" sz="2000" dirty="0">
                <a:cs typeface="Arial" charset="0"/>
              </a:rPr>
              <a:t>such that:</a:t>
            </a:r>
            <a:br>
              <a:rPr lang="en-US" sz="2000" dirty="0">
                <a:cs typeface="Arial" charset="0"/>
              </a:rPr>
            </a:br>
            <a:br>
              <a:rPr lang="en-US" sz="2000" dirty="0">
                <a:cs typeface="Arial" charset="0"/>
              </a:rPr>
            </a:br>
            <a:r>
              <a:rPr lang="en-US" sz="2000" dirty="0">
                <a:cs typeface="Arial" charset="0"/>
              </a:rPr>
              <a:t>	1.  </a:t>
            </a:r>
            <a:r>
              <a:rPr lang="en-US" sz="2000" dirty="0" err="1">
                <a:cs typeface="Arial" charset="0"/>
              </a:rPr>
              <a:t>u.var</a:t>
            </a:r>
            <a:r>
              <a:rPr lang="en-US" sz="2000" dirty="0">
                <a:cs typeface="Arial" charset="0"/>
              </a:rPr>
              <a:t> = </a:t>
            </a:r>
            <a:r>
              <a:rPr lang="en-US" sz="2000" dirty="0" err="1">
                <a:cs typeface="Arial" charset="0"/>
              </a:rPr>
              <a:t>v.var</a:t>
            </a:r>
            <a:r>
              <a:rPr lang="en-US" sz="2000" dirty="0">
                <a:cs typeface="Arial" charset="0"/>
              </a:rPr>
              <a:t>  ; suppose this is “y”  </a:t>
            </a:r>
            <a:br>
              <a:rPr lang="en-US" sz="2000" dirty="0">
                <a:cs typeface="Arial" charset="0"/>
              </a:rPr>
            </a:br>
            <a:r>
              <a:rPr lang="en-US" sz="2000" dirty="0">
                <a:cs typeface="Arial" charset="0"/>
              </a:rPr>
              <a:t>	2.  id(</a:t>
            </a:r>
            <a:r>
              <a:rPr lang="en-US" sz="2000" dirty="0" err="1">
                <a:cs typeface="Arial" charset="0"/>
              </a:rPr>
              <a:t>u.low</a:t>
            </a:r>
            <a:r>
              <a:rPr lang="en-US" sz="2000" dirty="0">
                <a:cs typeface="Arial" charset="0"/>
              </a:rPr>
              <a:t>)  =   id(</a:t>
            </a:r>
            <a:r>
              <a:rPr lang="en-US" sz="2000" dirty="0" err="1">
                <a:cs typeface="Arial" charset="0"/>
              </a:rPr>
              <a:t>v.low</a:t>
            </a:r>
            <a:r>
              <a:rPr lang="en-US" sz="2000" dirty="0">
                <a:cs typeface="Arial" charset="0"/>
              </a:rPr>
              <a:t>)</a:t>
            </a:r>
            <a:br>
              <a:rPr lang="en-US" sz="2000" dirty="0">
                <a:cs typeface="Arial" charset="0"/>
              </a:rPr>
            </a:br>
            <a:r>
              <a:rPr lang="en-US" sz="2000" dirty="0">
                <a:cs typeface="Arial" charset="0"/>
              </a:rPr>
              <a:t>	3.  id(</a:t>
            </a:r>
            <a:r>
              <a:rPr lang="en-US" sz="2000" dirty="0" err="1">
                <a:cs typeface="Arial" charset="0"/>
              </a:rPr>
              <a:t>u.high</a:t>
            </a:r>
            <a:r>
              <a:rPr lang="en-US" sz="2000" dirty="0">
                <a:cs typeface="Arial" charset="0"/>
              </a:rPr>
              <a:t>) = id(</a:t>
            </a:r>
            <a:r>
              <a:rPr lang="en-US" sz="2000" dirty="0" err="1">
                <a:cs typeface="Arial" charset="0"/>
              </a:rPr>
              <a:t>v.high</a:t>
            </a:r>
            <a:r>
              <a:rPr lang="en-US" sz="2000" dirty="0">
                <a:cs typeface="Arial" charset="0"/>
              </a:rPr>
              <a:t>)</a:t>
            </a:r>
            <a:br>
              <a:rPr lang="en-US" sz="2000" dirty="0">
                <a:cs typeface="Arial" charset="0"/>
              </a:rPr>
            </a:br>
            <a:br>
              <a:rPr lang="en-US" sz="2000" dirty="0">
                <a:cs typeface="Arial" charset="0"/>
              </a:rPr>
            </a:br>
            <a:br>
              <a:rPr lang="en-US" sz="2000" dirty="0">
                <a:cs typeface="Arial" charset="0"/>
              </a:rPr>
            </a:br>
            <a:br>
              <a:rPr lang="en-US" sz="2000" dirty="0">
                <a:cs typeface="Arial" charset="0"/>
              </a:rPr>
            </a:br>
            <a:br>
              <a:rPr lang="en-US" sz="2000" dirty="0">
                <a:cs typeface="Arial" charset="0"/>
              </a:rPr>
            </a:br>
            <a:br>
              <a:rPr lang="en-US" sz="2000" dirty="0">
                <a:cs typeface="Arial" charset="0"/>
              </a:rPr>
            </a:br>
            <a:br>
              <a:rPr lang="en-US" sz="2000" dirty="0">
                <a:cs typeface="Arial" charset="0"/>
              </a:rPr>
            </a:br>
            <a:r>
              <a:rPr lang="en-US" sz="2000" dirty="0">
                <a:cs typeface="Arial" charset="0"/>
              </a:rPr>
              <a:t>	</a:t>
            </a:r>
          </a:p>
          <a:p>
            <a:pPr eaLnBrk="1" hangingPunct="1">
              <a:buFont typeface="Wingdings" pitchFamily="2" charset="2"/>
              <a:buNone/>
            </a:pPr>
            <a:br>
              <a:rPr lang="en-US" sz="2000" dirty="0">
                <a:cs typeface="Arial" charset="0"/>
              </a:rPr>
            </a:br>
            <a:endParaRPr lang="en-US" sz="2000" dirty="0">
              <a:cs typeface="Arial" charset="0"/>
            </a:endParaRPr>
          </a:p>
        </p:txBody>
      </p:sp>
      <p:sp>
        <p:nvSpPr>
          <p:cNvPr id="7" name="TextBox 6"/>
          <p:cNvSpPr txBox="1"/>
          <p:nvPr/>
        </p:nvSpPr>
        <p:spPr>
          <a:xfrm>
            <a:off x="750434" y="4076699"/>
            <a:ext cx="6899646" cy="1323439"/>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2000" dirty="0" err="1">
                <a:cs typeface="Arial" pitchFamily="34" charset="0"/>
              </a:rPr>
              <a:t>func</a:t>
            </a:r>
            <a:r>
              <a:rPr lang="en-US" sz="2000" dirty="0">
                <a:cs typeface="Arial" pitchFamily="34" charset="0"/>
              </a:rPr>
              <a:t>(v)    =    </a:t>
            </a:r>
            <a:r>
              <a:rPr lang="en-US" sz="2000" dirty="0">
                <a:cs typeface="Arial" pitchFamily="34" charset="0"/>
                <a:sym typeface="Symbol"/>
              </a:rPr>
              <a:t>y . </a:t>
            </a:r>
            <a:r>
              <a:rPr lang="en-US" sz="2000" dirty="0" err="1">
                <a:cs typeface="Arial" pitchFamily="34" charset="0"/>
                <a:sym typeface="Symbol"/>
              </a:rPr>
              <a:t>func</a:t>
            </a:r>
            <a:r>
              <a:rPr lang="en-US" sz="2000" dirty="0">
                <a:cs typeface="Arial" pitchFamily="34" charset="0"/>
                <a:sym typeface="Symbol"/>
              </a:rPr>
              <a:t>(</a:t>
            </a:r>
            <a:r>
              <a:rPr lang="en-US" sz="2000" dirty="0" err="1">
                <a:cs typeface="Arial" pitchFamily="34" charset="0"/>
                <a:sym typeface="Symbol"/>
              </a:rPr>
              <a:t>u.low</a:t>
            </a:r>
            <a:r>
              <a:rPr lang="en-US" sz="2000" dirty="0">
                <a:cs typeface="Arial" pitchFamily="34" charset="0"/>
                <a:sym typeface="Symbol"/>
              </a:rPr>
              <a:t>)   \/    y . </a:t>
            </a:r>
            <a:r>
              <a:rPr lang="en-US" sz="2000" dirty="0" err="1">
                <a:cs typeface="Arial" pitchFamily="34" charset="0"/>
                <a:sym typeface="Symbol"/>
              </a:rPr>
              <a:t>func</a:t>
            </a:r>
            <a:r>
              <a:rPr lang="en-US" sz="2000" dirty="0">
                <a:cs typeface="Arial" pitchFamily="34" charset="0"/>
                <a:sym typeface="Symbol"/>
              </a:rPr>
              <a:t>(</a:t>
            </a:r>
            <a:r>
              <a:rPr lang="en-US" sz="2000" dirty="0" err="1">
                <a:cs typeface="Arial" pitchFamily="34" charset="0"/>
                <a:sym typeface="Symbol"/>
              </a:rPr>
              <a:t>v.high</a:t>
            </a:r>
            <a:r>
              <a:rPr lang="en-US" sz="2000" dirty="0">
                <a:cs typeface="Arial" pitchFamily="34" charset="0"/>
                <a:sym typeface="Symbol"/>
              </a:rPr>
              <a:t>)</a:t>
            </a:r>
            <a:endParaRPr lang="en-US" sz="2000" baseline="-25000" dirty="0">
              <a:cs typeface="Arial" pitchFamily="34" charset="0"/>
            </a:endParaRPr>
          </a:p>
          <a:p>
            <a:pPr>
              <a:defRPr/>
            </a:pPr>
            <a:r>
              <a:rPr lang="en-US" sz="2000" dirty="0">
                <a:cs typeface="Arial" pitchFamily="34" charset="0"/>
              </a:rPr>
              <a:t>               </a:t>
            </a:r>
            <a:r>
              <a:rPr lang="en-US" sz="2000" dirty="0">
                <a:cs typeface="Arial" pitchFamily="34" charset="0"/>
                <a:sym typeface="Symbol"/>
              </a:rPr>
              <a:t>=    y . </a:t>
            </a:r>
            <a:r>
              <a:rPr lang="en-US" sz="2000" dirty="0" err="1">
                <a:cs typeface="Arial" pitchFamily="34" charset="0"/>
                <a:sym typeface="Symbol"/>
              </a:rPr>
              <a:t>func</a:t>
            </a:r>
            <a:r>
              <a:rPr lang="en-US" sz="2000" dirty="0">
                <a:cs typeface="Arial" pitchFamily="34" charset="0"/>
                <a:sym typeface="Symbol"/>
              </a:rPr>
              <a:t>(</a:t>
            </a:r>
            <a:r>
              <a:rPr lang="en-US" sz="2000" dirty="0" err="1">
                <a:cs typeface="Arial" pitchFamily="34" charset="0"/>
                <a:sym typeface="Symbol"/>
              </a:rPr>
              <a:t>u.low</a:t>
            </a:r>
            <a:r>
              <a:rPr lang="en-US" sz="2000" dirty="0">
                <a:cs typeface="Arial" pitchFamily="34" charset="0"/>
                <a:sym typeface="Symbol"/>
              </a:rPr>
              <a:t>)   \/    y . </a:t>
            </a:r>
            <a:r>
              <a:rPr lang="en-US" sz="2000" dirty="0" err="1">
                <a:cs typeface="Arial" pitchFamily="34" charset="0"/>
                <a:sym typeface="Symbol"/>
              </a:rPr>
              <a:t>func</a:t>
            </a:r>
            <a:r>
              <a:rPr lang="en-US" sz="2000" dirty="0">
                <a:cs typeface="Arial" pitchFamily="34" charset="0"/>
                <a:sym typeface="Symbol"/>
              </a:rPr>
              <a:t>(</a:t>
            </a:r>
            <a:r>
              <a:rPr lang="en-US" sz="2000" dirty="0" err="1">
                <a:cs typeface="Arial" pitchFamily="34" charset="0"/>
                <a:sym typeface="Symbol"/>
              </a:rPr>
              <a:t>u.high</a:t>
            </a:r>
            <a:r>
              <a:rPr lang="en-US" sz="2000" dirty="0">
                <a:cs typeface="Arial" pitchFamily="34" charset="0"/>
                <a:sym typeface="Symbol"/>
              </a:rPr>
              <a:t>)</a:t>
            </a:r>
            <a:r>
              <a:rPr lang="en-US" sz="2000" baseline="-25000" dirty="0">
                <a:cs typeface="Arial" pitchFamily="34" charset="0"/>
                <a:sym typeface="Symbol"/>
              </a:rPr>
              <a:t>     </a:t>
            </a:r>
            <a:r>
              <a:rPr lang="en-US" sz="2000" dirty="0">
                <a:solidFill>
                  <a:schemeClr val="accent1">
                    <a:lumMod val="75000"/>
                  </a:schemeClr>
                </a:solidFill>
                <a:cs typeface="Arial" pitchFamily="34" charset="0"/>
                <a:sym typeface="Symbol"/>
              </a:rPr>
              <a:t>// by inv</a:t>
            </a:r>
            <a:endParaRPr lang="en-US" sz="2000" baseline="-25000" dirty="0">
              <a:solidFill>
                <a:schemeClr val="accent1">
                  <a:lumMod val="75000"/>
                </a:schemeClr>
              </a:solidFill>
              <a:cs typeface="Arial" pitchFamily="34" charset="0"/>
            </a:endParaRPr>
          </a:p>
          <a:p>
            <a:pPr>
              <a:defRPr/>
            </a:pPr>
            <a:r>
              <a:rPr lang="en-US" sz="2000" dirty="0">
                <a:cs typeface="Arial" pitchFamily="34" charset="0"/>
              </a:rPr>
              <a:t>               </a:t>
            </a:r>
            <a:r>
              <a:rPr lang="en-US" sz="2000" dirty="0">
                <a:cs typeface="Arial" pitchFamily="34" charset="0"/>
                <a:sym typeface="Symbol"/>
              </a:rPr>
              <a:t>=     </a:t>
            </a:r>
            <a:r>
              <a:rPr lang="en-US" sz="2000" dirty="0" err="1">
                <a:cs typeface="Arial" pitchFamily="34" charset="0"/>
                <a:sym typeface="Symbol"/>
              </a:rPr>
              <a:t>func</a:t>
            </a:r>
            <a:r>
              <a:rPr lang="en-US" sz="2000" dirty="0">
                <a:cs typeface="Arial" pitchFamily="34" charset="0"/>
                <a:sym typeface="Symbol"/>
              </a:rPr>
              <a:t>(u)</a:t>
            </a:r>
            <a:br>
              <a:rPr lang="en-US" sz="2000" dirty="0">
                <a:cs typeface="Arial" pitchFamily="34" charset="0"/>
                <a:sym typeface="Symbol"/>
              </a:rPr>
            </a:br>
            <a:r>
              <a:rPr lang="en-US" sz="2000" dirty="0">
                <a:cs typeface="Arial" pitchFamily="34" charset="0"/>
                <a:sym typeface="Symbol"/>
              </a:rPr>
              <a:t>               =     </a:t>
            </a:r>
            <a:r>
              <a:rPr lang="en-US" sz="2000" dirty="0" err="1">
                <a:cs typeface="Arial" pitchFamily="34" charset="0"/>
                <a:sym typeface="Symbol"/>
              </a:rPr>
              <a:t>func</a:t>
            </a:r>
            <a:r>
              <a:rPr lang="en-US" sz="2000" dirty="0">
                <a:cs typeface="Arial" pitchFamily="34" charset="0"/>
                <a:sym typeface="Symbol"/>
              </a:rPr>
              <a:t>(id(u))</a:t>
            </a:r>
          </a:p>
        </p:txBody>
      </p:sp>
      <p:sp>
        <p:nvSpPr>
          <p:cNvPr id="6" name="Tijdelijke aanduiding voor dianummer 5"/>
          <p:cNvSpPr>
            <a:spLocks noGrp="1"/>
          </p:cNvSpPr>
          <p:nvPr>
            <p:ph type="sldNum" sz="quarter" idx="12"/>
          </p:nvPr>
        </p:nvSpPr>
        <p:spPr/>
        <p:txBody>
          <a:bodyPr/>
          <a:lstStyle/>
          <a:p>
            <a:pPr>
              <a:defRPr/>
            </a:pPr>
            <a:fld id="{418AB246-8A4A-4A07-B0F1-048E74936C62}" type="slidenum">
              <a:rPr lang="en-US"/>
              <a:pPr>
                <a:defRPr/>
              </a:pPr>
              <a:t>57</a:t>
            </a:fld>
            <a:endParaRPr lang="en-US"/>
          </a:p>
        </p:txBody>
      </p:sp>
      <p:sp>
        <p:nvSpPr>
          <p:cNvPr id="11" name="Oval 4"/>
          <p:cNvSpPr/>
          <p:nvPr/>
        </p:nvSpPr>
        <p:spPr bwMode="auto">
          <a:xfrm>
            <a:off x="6835775" y="2025650"/>
            <a:ext cx="434975" cy="392113"/>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sp>
        <p:nvSpPr>
          <p:cNvPr id="12" name="Oval 5"/>
          <p:cNvSpPr/>
          <p:nvPr/>
        </p:nvSpPr>
        <p:spPr bwMode="auto">
          <a:xfrm>
            <a:off x="7837488" y="2025650"/>
            <a:ext cx="434975" cy="392113"/>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cxnSp>
        <p:nvCxnSpPr>
          <p:cNvPr id="16" name="Straight Connector 9"/>
          <p:cNvCxnSpPr>
            <a:stCxn id="11" idx="5"/>
            <a:endCxn id="26" idx="0"/>
          </p:cNvCxnSpPr>
          <p:nvPr/>
        </p:nvCxnSpPr>
        <p:spPr bwMode="auto">
          <a:xfrm rot="16200000" flipH="1">
            <a:off x="7056438" y="2511425"/>
            <a:ext cx="393700" cy="92075"/>
          </a:xfrm>
          <a:prstGeom prst="line">
            <a:avLst/>
          </a:prstGeom>
          <a:ln w="19050">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18" name="Straight Connector 11"/>
          <p:cNvCxnSpPr>
            <a:stCxn id="11" idx="3"/>
            <a:endCxn id="25" idx="0"/>
          </p:cNvCxnSpPr>
          <p:nvPr/>
        </p:nvCxnSpPr>
        <p:spPr bwMode="auto">
          <a:xfrm rot="5400000">
            <a:off x="6676231" y="2432845"/>
            <a:ext cx="295275" cy="150812"/>
          </a:xfrm>
          <a:prstGeom prst="line">
            <a:avLst/>
          </a:prstGeom>
          <a:ln w="19050">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9" name="Straight Connector 12"/>
          <p:cNvCxnSpPr>
            <a:stCxn id="12" idx="3"/>
            <a:endCxn id="28" idx="0"/>
          </p:cNvCxnSpPr>
          <p:nvPr/>
        </p:nvCxnSpPr>
        <p:spPr bwMode="auto">
          <a:xfrm rot="5400000">
            <a:off x="7792244" y="2394744"/>
            <a:ext cx="142875" cy="74613"/>
          </a:xfrm>
          <a:prstGeom prst="line">
            <a:avLst/>
          </a:prstGeom>
          <a:ln w="19050">
            <a:solidFill>
              <a:srgbClr val="FF0000"/>
            </a:solidFill>
          </a:ln>
        </p:spPr>
        <p:style>
          <a:lnRef idx="2">
            <a:schemeClr val="accent2"/>
          </a:lnRef>
          <a:fillRef idx="0">
            <a:schemeClr val="accent2"/>
          </a:fillRef>
          <a:effectRef idx="1">
            <a:schemeClr val="accent2"/>
          </a:effectRef>
          <a:fontRef idx="minor">
            <a:schemeClr val="tx1"/>
          </a:fontRef>
        </p:style>
      </p:cxnSp>
      <p:sp>
        <p:nvSpPr>
          <p:cNvPr id="24" name="Tekstvak 23"/>
          <p:cNvSpPr txBox="1"/>
          <p:nvPr/>
        </p:nvSpPr>
        <p:spPr>
          <a:xfrm>
            <a:off x="8196263" y="1752600"/>
            <a:ext cx="287337" cy="338138"/>
          </a:xfrm>
          <a:prstGeom prst="rect">
            <a:avLst/>
          </a:prstGeom>
          <a:noFill/>
        </p:spPr>
        <p:style>
          <a:lnRef idx="2">
            <a:schemeClr val="dk1"/>
          </a:lnRef>
          <a:fillRef idx="1">
            <a:schemeClr val="lt1"/>
          </a:fillRef>
          <a:effectRef idx="0">
            <a:schemeClr val="dk1"/>
          </a:effectRef>
          <a:fontRef idx="minor">
            <a:schemeClr val="dk1"/>
          </a:fontRef>
        </p:style>
        <p:txBody>
          <a:bodyPr wrap="none">
            <a:spAutoFit/>
          </a:bodyPr>
          <a:lstStyle/>
          <a:p>
            <a:pPr>
              <a:defRPr/>
            </a:pPr>
            <a:r>
              <a:rPr lang="nl-NL" sz="1600" i="1" dirty="0"/>
              <a:t>v</a:t>
            </a:r>
          </a:p>
        </p:txBody>
      </p:sp>
      <p:sp>
        <p:nvSpPr>
          <p:cNvPr id="25" name="Gelijkbenige driehoek 24"/>
          <p:cNvSpPr/>
          <p:nvPr/>
        </p:nvSpPr>
        <p:spPr>
          <a:xfrm>
            <a:off x="6454775" y="2655888"/>
            <a:ext cx="588963" cy="49053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26" name="Gelijkbenige driehoek 25"/>
          <p:cNvSpPr/>
          <p:nvPr/>
        </p:nvSpPr>
        <p:spPr>
          <a:xfrm>
            <a:off x="6923088" y="2754313"/>
            <a:ext cx="750887" cy="728662"/>
          </a:xfrm>
          <a:prstGeom prst="triangl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27" name="Gelijkbenige driehoek 26"/>
          <p:cNvSpPr/>
          <p:nvPr/>
        </p:nvSpPr>
        <p:spPr>
          <a:xfrm>
            <a:off x="7967663" y="2514600"/>
            <a:ext cx="752475" cy="728663"/>
          </a:xfrm>
          <a:prstGeom prst="triangl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28" name="Gelijkbenige driehoek 27"/>
          <p:cNvSpPr/>
          <p:nvPr/>
        </p:nvSpPr>
        <p:spPr>
          <a:xfrm>
            <a:off x="7532688" y="2503488"/>
            <a:ext cx="587375" cy="49053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29" name="Gelijkbenige driehoek 28"/>
          <p:cNvSpPr/>
          <p:nvPr/>
        </p:nvSpPr>
        <p:spPr>
          <a:xfrm>
            <a:off x="5387975" y="2655888"/>
            <a:ext cx="588963" cy="49053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30" name="Gelijkbenige driehoek 29"/>
          <p:cNvSpPr/>
          <p:nvPr/>
        </p:nvSpPr>
        <p:spPr>
          <a:xfrm>
            <a:off x="5791200" y="2852738"/>
            <a:ext cx="750888" cy="728662"/>
          </a:xfrm>
          <a:prstGeom prst="triangl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cxnSp>
        <p:nvCxnSpPr>
          <p:cNvPr id="39" name="Straight Connector 9"/>
          <p:cNvCxnSpPr>
            <a:stCxn id="12" idx="5"/>
            <a:endCxn id="27" idx="0"/>
          </p:cNvCxnSpPr>
          <p:nvPr/>
        </p:nvCxnSpPr>
        <p:spPr bwMode="auto">
          <a:xfrm rot="16200000" flipH="1">
            <a:off x="8199438" y="2370138"/>
            <a:ext cx="153987" cy="134937"/>
          </a:xfrm>
          <a:prstGeom prst="line">
            <a:avLst/>
          </a:prstGeom>
          <a:ln w="19050">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44" name="Rechte verbindingslijn met pijl 43"/>
          <p:cNvCxnSpPr/>
          <p:nvPr/>
        </p:nvCxnSpPr>
        <p:spPr>
          <a:xfrm rot="10800000" flipV="1">
            <a:off x="5824538" y="2776538"/>
            <a:ext cx="903287" cy="9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Rechte verbindingslijn met pijl 45"/>
          <p:cNvCxnSpPr/>
          <p:nvPr/>
        </p:nvCxnSpPr>
        <p:spPr>
          <a:xfrm rot="10800000" flipV="1">
            <a:off x="6454775" y="3319463"/>
            <a:ext cx="696913" cy="111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Vrije vorm 46"/>
          <p:cNvSpPr/>
          <p:nvPr/>
        </p:nvSpPr>
        <p:spPr>
          <a:xfrm>
            <a:off x="6367463" y="3319463"/>
            <a:ext cx="2003425" cy="711200"/>
          </a:xfrm>
          <a:custGeom>
            <a:avLst/>
            <a:gdLst>
              <a:gd name="connsiteX0" fmla="*/ 2002971 w 2002971"/>
              <a:gd name="connsiteY0" fmla="*/ 0 h 711200"/>
              <a:gd name="connsiteX1" fmla="*/ 1741714 w 2002971"/>
              <a:gd name="connsiteY1" fmla="*/ 544286 h 711200"/>
              <a:gd name="connsiteX2" fmla="*/ 522514 w 2002971"/>
              <a:gd name="connsiteY2" fmla="*/ 674914 h 711200"/>
              <a:gd name="connsiteX3" fmla="*/ 0 w 2002971"/>
              <a:gd name="connsiteY3" fmla="*/ 326571 h 711200"/>
            </a:gdLst>
            <a:ahLst/>
            <a:cxnLst>
              <a:cxn ang="0">
                <a:pos x="connsiteX0" y="connsiteY0"/>
              </a:cxn>
              <a:cxn ang="0">
                <a:pos x="connsiteX1" y="connsiteY1"/>
              </a:cxn>
              <a:cxn ang="0">
                <a:pos x="connsiteX2" y="connsiteY2"/>
              </a:cxn>
              <a:cxn ang="0">
                <a:pos x="connsiteX3" y="connsiteY3"/>
              </a:cxn>
            </a:cxnLst>
            <a:rect l="l" t="t" r="r" b="b"/>
            <a:pathLst>
              <a:path w="2002971" h="711200">
                <a:moveTo>
                  <a:pt x="2002971" y="0"/>
                </a:moveTo>
                <a:cubicBezTo>
                  <a:pt x="1995714" y="215900"/>
                  <a:pt x="1988457" y="431800"/>
                  <a:pt x="1741714" y="544286"/>
                </a:cubicBezTo>
                <a:cubicBezTo>
                  <a:pt x="1494971" y="656772"/>
                  <a:pt x="812800" y="711200"/>
                  <a:pt x="522514" y="674914"/>
                </a:cubicBezTo>
                <a:cubicBezTo>
                  <a:pt x="232228" y="638628"/>
                  <a:pt x="116114" y="482599"/>
                  <a:pt x="0" y="326571"/>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a:p>
        </p:txBody>
      </p:sp>
      <p:sp>
        <p:nvSpPr>
          <p:cNvPr id="48" name="Vrije vorm 47"/>
          <p:cNvSpPr/>
          <p:nvPr/>
        </p:nvSpPr>
        <p:spPr>
          <a:xfrm>
            <a:off x="5813425" y="2403475"/>
            <a:ext cx="1871663" cy="274638"/>
          </a:xfrm>
          <a:custGeom>
            <a:avLst/>
            <a:gdLst>
              <a:gd name="connsiteX0" fmla="*/ 1872343 w 1872343"/>
              <a:gd name="connsiteY0" fmla="*/ 263071 h 273957"/>
              <a:gd name="connsiteX1" fmla="*/ 707572 w 1872343"/>
              <a:gd name="connsiteY1" fmla="*/ 1814 h 273957"/>
              <a:gd name="connsiteX2" fmla="*/ 0 w 1872343"/>
              <a:gd name="connsiteY2" fmla="*/ 273957 h 273957"/>
            </a:gdLst>
            <a:ahLst/>
            <a:cxnLst>
              <a:cxn ang="0">
                <a:pos x="connsiteX0" y="connsiteY0"/>
              </a:cxn>
              <a:cxn ang="0">
                <a:pos x="connsiteX1" y="connsiteY1"/>
              </a:cxn>
              <a:cxn ang="0">
                <a:pos x="connsiteX2" y="connsiteY2"/>
              </a:cxn>
            </a:cxnLst>
            <a:rect l="l" t="t" r="r" b="b"/>
            <a:pathLst>
              <a:path w="1872343" h="273957">
                <a:moveTo>
                  <a:pt x="1872343" y="263071"/>
                </a:moveTo>
                <a:cubicBezTo>
                  <a:pt x="1445986" y="131535"/>
                  <a:pt x="1019629" y="0"/>
                  <a:pt x="707572" y="1814"/>
                </a:cubicBezTo>
                <a:cubicBezTo>
                  <a:pt x="395515" y="3628"/>
                  <a:pt x="114300" y="228600"/>
                  <a:pt x="0" y="273957"/>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nl-NL"/>
          </a:p>
        </p:txBody>
      </p:sp>
      <p:sp>
        <p:nvSpPr>
          <p:cNvPr id="63513" name="Tekstvak 48"/>
          <p:cNvSpPr txBox="1">
            <a:spLocks noChangeArrowheads="1"/>
          </p:cNvSpPr>
          <p:nvPr/>
        </p:nvSpPr>
        <p:spPr bwMode="auto">
          <a:xfrm>
            <a:off x="7864475" y="3529013"/>
            <a:ext cx="344488" cy="338137"/>
          </a:xfrm>
          <a:prstGeom prst="rect">
            <a:avLst/>
          </a:prstGeom>
          <a:noFill/>
          <a:ln w="9525">
            <a:noFill/>
            <a:miter lim="800000"/>
            <a:headEnd/>
            <a:tailEnd/>
          </a:ln>
        </p:spPr>
        <p:txBody>
          <a:bodyPr wrap="none">
            <a:spAutoFit/>
          </a:bodyPr>
          <a:lstStyle/>
          <a:p>
            <a:r>
              <a:rPr lang="nl-NL" sz="1600" i="1" dirty="0"/>
              <a:t>id</a:t>
            </a:r>
          </a:p>
        </p:txBody>
      </p:sp>
      <p:sp>
        <p:nvSpPr>
          <p:cNvPr id="63514" name="Tekstvak 49"/>
          <p:cNvSpPr txBox="1">
            <a:spLocks noChangeArrowheads="1"/>
          </p:cNvSpPr>
          <p:nvPr/>
        </p:nvSpPr>
        <p:spPr bwMode="auto">
          <a:xfrm>
            <a:off x="6008688" y="2166938"/>
            <a:ext cx="342900" cy="338137"/>
          </a:xfrm>
          <a:prstGeom prst="rect">
            <a:avLst/>
          </a:prstGeom>
          <a:noFill/>
          <a:ln w="9525">
            <a:noFill/>
            <a:miter lim="800000"/>
            <a:headEnd/>
            <a:tailEnd/>
          </a:ln>
        </p:spPr>
        <p:txBody>
          <a:bodyPr wrap="none">
            <a:spAutoFit/>
          </a:bodyPr>
          <a:lstStyle/>
          <a:p>
            <a:r>
              <a:rPr lang="nl-NL" sz="1600" i="1"/>
              <a:t>id</a:t>
            </a:r>
          </a:p>
        </p:txBody>
      </p:sp>
      <p:sp>
        <p:nvSpPr>
          <p:cNvPr id="51" name="Tekstvak 50"/>
          <p:cNvSpPr txBox="1"/>
          <p:nvPr/>
        </p:nvSpPr>
        <p:spPr>
          <a:xfrm>
            <a:off x="6858000" y="1709738"/>
            <a:ext cx="298450" cy="338137"/>
          </a:xfrm>
          <a:prstGeom prst="rect">
            <a:avLst/>
          </a:prstGeom>
          <a:noFill/>
        </p:spPr>
        <p:style>
          <a:lnRef idx="2">
            <a:schemeClr val="dk1"/>
          </a:lnRef>
          <a:fillRef idx="1">
            <a:schemeClr val="lt1"/>
          </a:fillRef>
          <a:effectRef idx="0">
            <a:schemeClr val="dk1"/>
          </a:effectRef>
          <a:fontRef idx="minor">
            <a:schemeClr val="dk1"/>
          </a:fontRef>
        </p:style>
        <p:txBody>
          <a:bodyPr wrap="none">
            <a:spAutoFit/>
          </a:bodyPr>
          <a:lstStyle/>
          <a:p>
            <a:pPr>
              <a:defRPr/>
            </a:pPr>
            <a:r>
              <a:rPr lang="nl-NL" sz="1600" i="1" dirty="0"/>
              <a:t>u</a:t>
            </a:r>
          </a:p>
        </p:txBody>
      </p:sp>
      <p:sp>
        <p:nvSpPr>
          <p:cNvPr id="63516" name="Tekstvak 51"/>
          <p:cNvSpPr txBox="1">
            <a:spLocks noChangeArrowheads="1"/>
          </p:cNvSpPr>
          <p:nvPr/>
        </p:nvSpPr>
        <p:spPr bwMode="auto">
          <a:xfrm>
            <a:off x="1655763" y="5629275"/>
            <a:ext cx="2824812" cy="400110"/>
          </a:xfrm>
          <a:prstGeom prst="rect">
            <a:avLst/>
          </a:prstGeom>
          <a:noFill/>
          <a:ln w="9525">
            <a:noFill/>
            <a:miter lim="800000"/>
            <a:headEnd/>
            <a:tailEnd/>
          </a:ln>
        </p:spPr>
        <p:txBody>
          <a:bodyPr wrap="none">
            <a:spAutoFit/>
          </a:bodyPr>
          <a:lstStyle/>
          <a:p>
            <a:pPr>
              <a:buFont typeface="Arial" pitchFamily="34" charset="0"/>
              <a:buChar char="•"/>
            </a:pPr>
            <a:r>
              <a:rPr lang="en-US" sz="2000" i="1" dirty="0">
                <a:cs typeface="Arial" charset="0"/>
              </a:rPr>
              <a:t> update:  </a:t>
            </a:r>
            <a:r>
              <a:rPr lang="en-US" sz="2000" b="1" i="1" dirty="0">
                <a:cs typeface="Arial" charset="0"/>
              </a:rPr>
              <a:t>id(v)</a:t>
            </a:r>
            <a:r>
              <a:rPr lang="en-US" sz="2000" i="1" dirty="0">
                <a:cs typeface="Arial" charset="0"/>
              </a:rPr>
              <a:t> :=  id(u)</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Arial" charset="0"/>
              </a:rPr>
              <a:t>The reduction algorithm</a:t>
            </a:r>
            <a:endParaRPr lang="en-US" dirty="0"/>
          </a:p>
        </p:txBody>
      </p:sp>
      <p:sp>
        <p:nvSpPr>
          <p:cNvPr id="3" name="Content Placeholder 2"/>
          <p:cNvSpPr>
            <a:spLocks noGrp="1"/>
          </p:cNvSpPr>
          <p:nvPr>
            <p:ph sz="quarter" idx="1"/>
          </p:nvPr>
        </p:nvSpPr>
        <p:spPr/>
        <p:txBody>
          <a:bodyPr/>
          <a:lstStyle/>
          <a:p>
            <a:r>
              <a:rPr lang="en-US" b="1" dirty="0"/>
              <a:t>Case 3 </a:t>
            </a:r>
            <a:r>
              <a:rPr lang="en-US" dirty="0"/>
              <a:t>: otherwise we can’t reduce v , if v is not a leaf, update :</a:t>
            </a:r>
          </a:p>
          <a:p>
            <a:pPr lvl="1"/>
            <a:r>
              <a:rPr lang="en-US" dirty="0" err="1"/>
              <a:t>v.high</a:t>
            </a:r>
            <a:r>
              <a:rPr lang="en-US" dirty="0"/>
              <a:t> := id(</a:t>
            </a:r>
            <a:r>
              <a:rPr lang="en-US" dirty="0" err="1"/>
              <a:t>v.high</a:t>
            </a:r>
            <a:r>
              <a:rPr lang="en-US" dirty="0"/>
              <a:t>)</a:t>
            </a:r>
          </a:p>
          <a:p>
            <a:pPr lvl="1"/>
            <a:r>
              <a:rPr lang="en-US" dirty="0" err="1"/>
              <a:t>v.low</a:t>
            </a:r>
            <a:r>
              <a:rPr lang="en-US" dirty="0"/>
              <a:t> := id(</a:t>
            </a:r>
            <a:r>
              <a:rPr lang="en-US" dirty="0" err="1"/>
              <a:t>v.low</a:t>
            </a:r>
            <a:r>
              <a:rPr lang="en-US" dirty="0"/>
              <a:t>)</a:t>
            </a:r>
          </a:p>
          <a:p>
            <a:pPr lvl="1"/>
            <a:endParaRPr lang="en-US" dirty="0"/>
          </a:p>
          <a:p>
            <a:r>
              <a:rPr lang="en-US" dirty="0"/>
              <a:t>We are done if we have processed the root Node; return the graph induced by id(v), rooted at id(root), as the new graph.</a:t>
            </a:r>
          </a:p>
          <a:p>
            <a:endParaRPr lang="en-US" dirty="0"/>
          </a:p>
          <a:p>
            <a:r>
              <a:rPr lang="en-US" dirty="0"/>
              <a:t>Orphan nodes can be </a:t>
            </a:r>
            <a:r>
              <a:rPr lang="en-US" dirty="0" err="1"/>
              <a:t>garabage</a:t>
            </a:r>
            <a:r>
              <a:rPr lang="en-US" dirty="0"/>
              <a:t>-collected.</a:t>
            </a:r>
          </a:p>
          <a:p>
            <a:pPr lvl="1"/>
            <a:endParaRPr lang="en-US" dirty="0"/>
          </a:p>
        </p:txBody>
      </p:sp>
      <p:sp>
        <p:nvSpPr>
          <p:cNvPr id="4" name="Slide Number Placeholder 3"/>
          <p:cNvSpPr>
            <a:spLocks noGrp="1"/>
          </p:cNvSpPr>
          <p:nvPr>
            <p:ph type="sldNum" sz="quarter" idx="12"/>
          </p:nvPr>
        </p:nvSpPr>
        <p:spPr/>
        <p:txBody>
          <a:bodyPr/>
          <a:lstStyle/>
          <a:p>
            <a:pPr>
              <a:defRPr/>
            </a:pPr>
            <a:fld id="{FED021F5-617A-4386-B224-EDC4A8F1A934}" type="slidenum">
              <a:rPr lang="en-US" smtClean="0"/>
              <a:pPr>
                <a:defRPr/>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00063" y="274638"/>
            <a:ext cx="8358187" cy="796925"/>
          </a:xfrm>
        </p:spPr>
        <p:txBody>
          <a:bodyPr/>
          <a:lstStyle/>
          <a:p>
            <a:pPr eaLnBrk="1" hangingPunct="1"/>
            <a:r>
              <a:rPr lang="en-US">
                <a:cs typeface="Arial" charset="0"/>
              </a:rPr>
              <a:t>Building a BDD</a:t>
            </a:r>
          </a:p>
        </p:txBody>
      </p:sp>
      <p:sp>
        <p:nvSpPr>
          <p:cNvPr id="64515" name="Rectangle 3"/>
          <p:cNvSpPr>
            <a:spLocks noGrp="1" noChangeArrowheads="1"/>
          </p:cNvSpPr>
          <p:nvPr>
            <p:ph sz="quarter" idx="1"/>
          </p:nvPr>
        </p:nvSpPr>
        <p:spPr>
          <a:xfrm>
            <a:off x="500063" y="1447800"/>
            <a:ext cx="8358187" cy="4572000"/>
          </a:xfrm>
        </p:spPr>
        <p:txBody>
          <a:bodyPr/>
          <a:lstStyle/>
          <a:p>
            <a:pPr eaLnBrk="1" hangingPunct="1"/>
            <a:r>
              <a:rPr lang="en-US">
                <a:cs typeface="Arial" charset="0"/>
              </a:rPr>
              <a:t>So far: we can reduce a BDD.</a:t>
            </a:r>
          </a:p>
          <a:p>
            <a:pPr eaLnBrk="1" hangingPunct="1"/>
            <a:r>
              <a:rPr lang="en-US">
                <a:cs typeface="Arial" charset="0"/>
              </a:rPr>
              <a:t>Recall in CTL model checking, e.g. to the set of states satisfying </a:t>
            </a:r>
            <a:r>
              <a:rPr lang="en-US" b="1">
                <a:cs typeface="Arial" charset="0"/>
              </a:rPr>
              <a:t>EX </a:t>
            </a:r>
            <a:r>
              <a:rPr lang="en-US">
                <a:cs typeface="Arial" charset="0"/>
              </a:rPr>
              <a:t>p is calculated by constructing this formula:</a:t>
            </a:r>
            <a:br>
              <a:rPr lang="en-US">
                <a:cs typeface="Arial" charset="0"/>
              </a:rPr>
            </a:br>
            <a:br>
              <a:rPr lang="en-US">
                <a:cs typeface="Arial" charset="0"/>
              </a:rPr>
            </a:br>
            <a:br>
              <a:rPr lang="en-US">
                <a:cs typeface="Arial" charset="0"/>
              </a:rPr>
            </a:br>
            <a:br>
              <a:rPr lang="en-US">
                <a:cs typeface="Arial" charset="0"/>
              </a:rPr>
            </a:br>
            <a:r>
              <a:rPr lang="en-US">
                <a:cs typeface="Arial" charset="0"/>
              </a:rPr>
              <a:t>Since formulas are now represented as BDDs, this implies the need to combine BDDs. </a:t>
            </a:r>
          </a:p>
          <a:p>
            <a:pPr eaLnBrk="1" hangingPunct="1"/>
            <a:endParaRPr lang="en-US">
              <a:cs typeface="Arial" charset="0"/>
            </a:endParaRPr>
          </a:p>
          <a:p>
            <a:pPr eaLnBrk="1" hangingPunct="1"/>
            <a:r>
              <a:rPr lang="en-US">
                <a:cs typeface="Arial" charset="0"/>
              </a:rPr>
              <a:t>The combinators should be efficient!</a:t>
            </a:r>
          </a:p>
        </p:txBody>
      </p:sp>
      <p:sp>
        <p:nvSpPr>
          <p:cNvPr id="4" name="TextBox 3"/>
          <p:cNvSpPr txBox="1"/>
          <p:nvPr/>
        </p:nvSpPr>
        <p:spPr>
          <a:xfrm>
            <a:off x="1381125" y="3438525"/>
            <a:ext cx="3708400" cy="461963"/>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2400" dirty="0">
                <a:cs typeface="Arial" pitchFamily="34" charset="0"/>
                <a:sym typeface="Symbol"/>
              </a:rPr>
              <a:t></a:t>
            </a:r>
            <a:r>
              <a:rPr lang="en-US" sz="2400" dirty="0" err="1">
                <a:cs typeface="Arial" pitchFamily="34" charset="0"/>
                <a:sym typeface="Symbol"/>
              </a:rPr>
              <a:t>x’,y</a:t>
            </a:r>
            <a:r>
              <a:rPr lang="en-US" sz="2400" dirty="0">
                <a:cs typeface="Arial" pitchFamily="34" charset="0"/>
                <a:sym typeface="Symbol"/>
              </a:rPr>
              <a:t>’::  R  /\  </a:t>
            </a:r>
            <a:r>
              <a:rPr lang="en-US" sz="2400" dirty="0" err="1">
                <a:cs typeface="Arial" pitchFamily="34" charset="0"/>
                <a:sym typeface="Symbol"/>
              </a:rPr>
              <a:t>W</a:t>
            </a:r>
            <a:r>
              <a:rPr lang="en-US" sz="2400" b="1" baseline="-25000" dirty="0" err="1">
                <a:cs typeface="Arial" pitchFamily="34" charset="0"/>
                <a:sym typeface="Symbol"/>
              </a:rPr>
              <a:t>p</a:t>
            </a:r>
            <a:r>
              <a:rPr lang="en-US" sz="2400" dirty="0">
                <a:cs typeface="Arial" pitchFamily="34" charset="0"/>
                <a:sym typeface="Symbol"/>
              </a:rPr>
              <a:t> [</a:t>
            </a:r>
            <a:r>
              <a:rPr lang="en-US" sz="2400" dirty="0" err="1">
                <a:cs typeface="Arial" pitchFamily="34" charset="0"/>
                <a:sym typeface="Symbol"/>
              </a:rPr>
              <a:t>x’,y</a:t>
            </a:r>
            <a:r>
              <a:rPr lang="en-US" sz="2400" dirty="0">
                <a:cs typeface="Arial" pitchFamily="34" charset="0"/>
                <a:sym typeface="Symbol"/>
              </a:rPr>
              <a:t>’/</a:t>
            </a:r>
            <a:r>
              <a:rPr lang="en-US" sz="2400" dirty="0" err="1">
                <a:cs typeface="Arial" pitchFamily="34" charset="0"/>
                <a:sym typeface="Symbol"/>
              </a:rPr>
              <a:t>x,y</a:t>
            </a:r>
            <a:r>
              <a:rPr lang="en-US" sz="2400" dirty="0">
                <a:cs typeface="Arial" pitchFamily="34" charset="0"/>
                <a:sym typeface="Symbol"/>
              </a:rPr>
              <a:t>] </a:t>
            </a:r>
            <a:endParaRPr lang="en-US" sz="2400" dirty="0">
              <a:cs typeface="Arial" pitchFamily="34" charset="0"/>
            </a:endParaRPr>
          </a:p>
        </p:txBody>
      </p:sp>
      <p:sp>
        <p:nvSpPr>
          <p:cNvPr id="6" name="Tijdelijke aanduiding voor dianummer 5"/>
          <p:cNvSpPr>
            <a:spLocks noGrp="1"/>
          </p:cNvSpPr>
          <p:nvPr>
            <p:ph type="sldNum" sz="quarter" idx="12"/>
          </p:nvPr>
        </p:nvSpPr>
        <p:spPr/>
        <p:txBody>
          <a:bodyPr/>
          <a:lstStyle/>
          <a:p>
            <a:pPr>
              <a:defRPr/>
            </a:pPr>
            <a:fld id="{E7687CA3-43C8-464B-8379-CD38561B0CF7}" type="slidenum">
              <a:rPr lang="en-US"/>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71463" y="274638"/>
            <a:ext cx="8415337" cy="715962"/>
          </a:xfrm>
        </p:spPr>
        <p:txBody>
          <a:bodyPr/>
          <a:lstStyle/>
          <a:p>
            <a:pPr eaLnBrk="1" hangingPunct="1"/>
            <a:r>
              <a:rPr lang="en-US">
                <a:cs typeface="Arial" charset="0"/>
              </a:rPr>
              <a:t>Intuition of CTL operators</a:t>
            </a:r>
          </a:p>
        </p:txBody>
      </p:sp>
      <p:grpSp>
        <p:nvGrpSpPr>
          <p:cNvPr id="12291" name="Group 119"/>
          <p:cNvGrpSpPr>
            <a:grpSpLocks/>
          </p:cNvGrpSpPr>
          <p:nvPr/>
        </p:nvGrpSpPr>
        <p:grpSpPr bwMode="auto">
          <a:xfrm>
            <a:off x="1900238" y="1627188"/>
            <a:ext cx="2105025" cy="1806575"/>
            <a:chOff x="1619250" y="1365250"/>
            <a:chExt cx="2105025" cy="1807908"/>
          </a:xfrm>
        </p:grpSpPr>
        <p:sp>
          <p:nvSpPr>
            <p:cNvPr id="12362" name="Oval 5"/>
            <p:cNvSpPr>
              <a:spLocks noChangeArrowheads="1"/>
            </p:cNvSpPr>
            <p:nvPr/>
          </p:nvSpPr>
          <p:spPr bwMode="auto">
            <a:xfrm>
              <a:off x="2353076" y="1365250"/>
              <a:ext cx="299787" cy="257208"/>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63" name="Oval 6"/>
            <p:cNvSpPr>
              <a:spLocks noChangeArrowheads="1"/>
            </p:cNvSpPr>
            <p:nvPr/>
          </p:nvSpPr>
          <p:spPr bwMode="auto">
            <a:xfrm>
              <a:off x="2053289" y="1846116"/>
              <a:ext cx="299787" cy="275846"/>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9" name="Oval 7"/>
            <p:cNvSpPr>
              <a:spLocks noChangeArrowheads="1"/>
            </p:cNvSpPr>
            <p:nvPr/>
          </p:nvSpPr>
          <p:spPr bwMode="auto">
            <a:xfrm>
              <a:off x="2697162" y="1849794"/>
              <a:ext cx="300038" cy="270074"/>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b="1" i="1" dirty="0">
                  <a:solidFill>
                    <a:schemeClr val="bg1"/>
                  </a:solidFill>
                  <a:latin typeface="Times New Roman" pitchFamily="18" charset="0"/>
                  <a:sym typeface="Symbol" pitchFamily="18" charset="2"/>
                </a:rPr>
                <a:t></a:t>
              </a:r>
            </a:p>
          </p:txBody>
        </p:sp>
        <p:sp>
          <p:nvSpPr>
            <p:cNvPr id="12365" name="Oval 8"/>
            <p:cNvSpPr>
              <a:spLocks noChangeArrowheads="1"/>
            </p:cNvSpPr>
            <p:nvPr/>
          </p:nvSpPr>
          <p:spPr bwMode="auto">
            <a:xfrm>
              <a:off x="2568141" y="2376684"/>
              <a:ext cx="299787" cy="275846"/>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66" name="Oval 9"/>
            <p:cNvSpPr>
              <a:spLocks noChangeArrowheads="1"/>
            </p:cNvSpPr>
            <p:nvPr/>
          </p:nvSpPr>
          <p:spPr bwMode="auto">
            <a:xfrm>
              <a:off x="3076475" y="2351833"/>
              <a:ext cx="299787" cy="269633"/>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67" name="Oval 10"/>
            <p:cNvSpPr>
              <a:spLocks noChangeArrowheads="1"/>
            </p:cNvSpPr>
            <p:nvPr/>
          </p:nvSpPr>
          <p:spPr bwMode="auto">
            <a:xfrm>
              <a:off x="1939892" y="2363016"/>
              <a:ext cx="299787" cy="257208"/>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68" name="Oval 11"/>
            <p:cNvSpPr>
              <a:spLocks noChangeArrowheads="1"/>
            </p:cNvSpPr>
            <p:nvPr/>
          </p:nvSpPr>
          <p:spPr bwMode="auto">
            <a:xfrm>
              <a:off x="2555106" y="2899797"/>
              <a:ext cx="299787" cy="257208"/>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69" name="Oval 12"/>
            <p:cNvSpPr>
              <a:spLocks noChangeArrowheads="1"/>
            </p:cNvSpPr>
            <p:nvPr/>
          </p:nvSpPr>
          <p:spPr bwMode="auto">
            <a:xfrm>
              <a:off x="1619250" y="2863763"/>
              <a:ext cx="299787" cy="275846"/>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70" name="Oval 13"/>
            <p:cNvSpPr>
              <a:spLocks noChangeArrowheads="1"/>
            </p:cNvSpPr>
            <p:nvPr/>
          </p:nvSpPr>
          <p:spPr bwMode="auto">
            <a:xfrm>
              <a:off x="2058503" y="2866248"/>
              <a:ext cx="299787" cy="264663"/>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71" name="Oval 14"/>
            <p:cNvSpPr>
              <a:spLocks noChangeArrowheads="1"/>
            </p:cNvSpPr>
            <p:nvPr/>
          </p:nvSpPr>
          <p:spPr bwMode="auto">
            <a:xfrm>
              <a:off x="2989146" y="2897312"/>
              <a:ext cx="299787" cy="275846"/>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72" name="Oval 15"/>
            <p:cNvSpPr>
              <a:spLocks noChangeArrowheads="1"/>
            </p:cNvSpPr>
            <p:nvPr/>
          </p:nvSpPr>
          <p:spPr bwMode="auto">
            <a:xfrm>
              <a:off x="3424488" y="2872461"/>
              <a:ext cx="299787" cy="269633"/>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73" name="Line 16"/>
            <p:cNvSpPr>
              <a:spLocks noChangeShapeType="1"/>
            </p:cNvSpPr>
            <p:nvPr/>
          </p:nvSpPr>
          <p:spPr bwMode="auto">
            <a:xfrm flipH="1">
              <a:off x="2247499" y="1623700"/>
              <a:ext cx="218975" cy="228629"/>
            </a:xfrm>
            <a:prstGeom prst="line">
              <a:avLst/>
            </a:prstGeom>
            <a:noFill/>
            <a:ln w="9525">
              <a:solidFill>
                <a:srgbClr val="000000"/>
              </a:solidFill>
              <a:round/>
              <a:headEnd/>
              <a:tailEnd type="triangle" w="lg" len="lg"/>
            </a:ln>
          </p:spPr>
          <p:txBody>
            <a:bodyPr/>
            <a:lstStyle/>
            <a:p>
              <a:endParaRPr lang="en-US"/>
            </a:p>
          </p:txBody>
        </p:sp>
        <p:sp>
          <p:nvSpPr>
            <p:cNvPr id="12374" name="Line 17"/>
            <p:cNvSpPr>
              <a:spLocks noChangeShapeType="1"/>
            </p:cNvSpPr>
            <p:nvPr/>
          </p:nvSpPr>
          <p:spPr bwMode="auto">
            <a:xfrm>
              <a:off x="2581175" y="1613760"/>
              <a:ext cx="260684" cy="238569"/>
            </a:xfrm>
            <a:prstGeom prst="line">
              <a:avLst/>
            </a:prstGeom>
            <a:noFill/>
            <a:ln w="9525">
              <a:solidFill>
                <a:srgbClr val="000000"/>
              </a:solidFill>
              <a:round/>
              <a:headEnd/>
              <a:tailEnd type="triangle" w="lg" len="lg"/>
            </a:ln>
          </p:spPr>
          <p:txBody>
            <a:bodyPr/>
            <a:lstStyle/>
            <a:p>
              <a:endParaRPr lang="en-US"/>
            </a:p>
          </p:txBody>
        </p:sp>
        <p:sp>
          <p:nvSpPr>
            <p:cNvPr id="12375" name="Line 18"/>
            <p:cNvSpPr>
              <a:spLocks noChangeShapeType="1"/>
            </p:cNvSpPr>
            <p:nvPr/>
          </p:nvSpPr>
          <p:spPr bwMode="auto">
            <a:xfrm flipH="1">
              <a:off x="2091088" y="2130660"/>
              <a:ext cx="93846" cy="218689"/>
            </a:xfrm>
            <a:prstGeom prst="line">
              <a:avLst/>
            </a:prstGeom>
            <a:noFill/>
            <a:ln w="9525">
              <a:solidFill>
                <a:srgbClr val="000000"/>
              </a:solidFill>
              <a:round/>
              <a:headEnd/>
              <a:tailEnd type="triangle" w="lg" len="lg"/>
            </a:ln>
          </p:spPr>
          <p:txBody>
            <a:bodyPr/>
            <a:lstStyle/>
            <a:p>
              <a:endParaRPr lang="en-US"/>
            </a:p>
          </p:txBody>
        </p:sp>
        <p:sp>
          <p:nvSpPr>
            <p:cNvPr id="12376" name="Line 19"/>
            <p:cNvSpPr>
              <a:spLocks noChangeShapeType="1"/>
            </p:cNvSpPr>
            <p:nvPr/>
          </p:nvSpPr>
          <p:spPr bwMode="auto">
            <a:xfrm flipH="1">
              <a:off x="2727158" y="2110779"/>
              <a:ext cx="83419" cy="258450"/>
            </a:xfrm>
            <a:prstGeom prst="line">
              <a:avLst/>
            </a:prstGeom>
            <a:noFill/>
            <a:ln w="9525">
              <a:solidFill>
                <a:srgbClr val="000000"/>
              </a:solidFill>
              <a:round/>
              <a:headEnd/>
              <a:tailEnd type="triangle" w="lg" len="lg"/>
            </a:ln>
          </p:spPr>
          <p:txBody>
            <a:bodyPr/>
            <a:lstStyle/>
            <a:p>
              <a:endParaRPr lang="en-US"/>
            </a:p>
          </p:txBody>
        </p:sp>
        <p:sp>
          <p:nvSpPr>
            <p:cNvPr id="12377" name="Line 20"/>
            <p:cNvSpPr>
              <a:spLocks noChangeShapeType="1"/>
            </p:cNvSpPr>
            <p:nvPr/>
          </p:nvSpPr>
          <p:spPr bwMode="auto">
            <a:xfrm>
              <a:off x="2956560" y="2090898"/>
              <a:ext cx="291966" cy="288271"/>
            </a:xfrm>
            <a:prstGeom prst="line">
              <a:avLst/>
            </a:prstGeom>
            <a:noFill/>
            <a:ln w="9525">
              <a:solidFill>
                <a:srgbClr val="000000"/>
              </a:solidFill>
              <a:round/>
              <a:headEnd/>
              <a:tailEnd type="triangle" w="lg" len="lg"/>
            </a:ln>
          </p:spPr>
          <p:txBody>
            <a:bodyPr/>
            <a:lstStyle/>
            <a:p>
              <a:endParaRPr lang="en-US"/>
            </a:p>
          </p:txBody>
        </p:sp>
        <p:sp>
          <p:nvSpPr>
            <p:cNvPr id="12378" name="Line 21"/>
            <p:cNvSpPr>
              <a:spLocks noChangeShapeType="1"/>
            </p:cNvSpPr>
            <p:nvPr/>
          </p:nvSpPr>
          <p:spPr bwMode="auto">
            <a:xfrm flipH="1">
              <a:off x="1809549" y="2597858"/>
              <a:ext cx="187693" cy="268390"/>
            </a:xfrm>
            <a:prstGeom prst="line">
              <a:avLst/>
            </a:prstGeom>
            <a:noFill/>
            <a:ln w="9525">
              <a:solidFill>
                <a:srgbClr val="000000"/>
              </a:solidFill>
              <a:round/>
              <a:headEnd/>
              <a:tailEnd type="triangle" w="lg" len="lg"/>
            </a:ln>
          </p:spPr>
          <p:txBody>
            <a:bodyPr/>
            <a:lstStyle/>
            <a:p>
              <a:endParaRPr lang="en-US"/>
            </a:p>
          </p:txBody>
        </p:sp>
        <p:sp>
          <p:nvSpPr>
            <p:cNvPr id="12379" name="Line 22"/>
            <p:cNvSpPr>
              <a:spLocks noChangeShapeType="1"/>
            </p:cNvSpPr>
            <p:nvPr/>
          </p:nvSpPr>
          <p:spPr bwMode="auto">
            <a:xfrm>
              <a:off x="2143225" y="2617739"/>
              <a:ext cx="114701" cy="268390"/>
            </a:xfrm>
            <a:prstGeom prst="line">
              <a:avLst/>
            </a:prstGeom>
            <a:noFill/>
            <a:ln w="9525">
              <a:solidFill>
                <a:srgbClr val="000000"/>
              </a:solidFill>
              <a:round/>
              <a:headEnd/>
              <a:tailEnd type="triangle" w="lg" len="lg"/>
            </a:ln>
          </p:spPr>
          <p:txBody>
            <a:bodyPr/>
            <a:lstStyle/>
            <a:p>
              <a:endParaRPr lang="en-US"/>
            </a:p>
          </p:txBody>
        </p:sp>
        <p:sp>
          <p:nvSpPr>
            <p:cNvPr id="12380" name="Line 23"/>
            <p:cNvSpPr>
              <a:spLocks noChangeShapeType="1"/>
            </p:cNvSpPr>
            <p:nvPr/>
          </p:nvSpPr>
          <p:spPr bwMode="auto">
            <a:xfrm>
              <a:off x="2716731" y="2657500"/>
              <a:ext cx="0" cy="228629"/>
            </a:xfrm>
            <a:prstGeom prst="line">
              <a:avLst/>
            </a:prstGeom>
            <a:noFill/>
            <a:ln w="9525">
              <a:solidFill>
                <a:srgbClr val="000000"/>
              </a:solidFill>
              <a:round/>
              <a:headEnd/>
              <a:tailEnd type="triangle" w="lg" len="lg"/>
            </a:ln>
          </p:spPr>
          <p:txBody>
            <a:bodyPr/>
            <a:lstStyle/>
            <a:p>
              <a:endParaRPr lang="en-US"/>
            </a:p>
          </p:txBody>
        </p:sp>
        <p:sp>
          <p:nvSpPr>
            <p:cNvPr id="12381" name="Line 24"/>
            <p:cNvSpPr>
              <a:spLocks noChangeShapeType="1"/>
            </p:cNvSpPr>
            <p:nvPr/>
          </p:nvSpPr>
          <p:spPr bwMode="auto">
            <a:xfrm flipH="1">
              <a:off x="3112971" y="2617739"/>
              <a:ext cx="83419" cy="278331"/>
            </a:xfrm>
            <a:prstGeom prst="line">
              <a:avLst/>
            </a:prstGeom>
            <a:noFill/>
            <a:ln w="9525">
              <a:solidFill>
                <a:srgbClr val="000000"/>
              </a:solidFill>
              <a:round/>
              <a:headEnd/>
              <a:tailEnd type="triangle" w="lg" len="lg"/>
            </a:ln>
          </p:spPr>
          <p:txBody>
            <a:bodyPr/>
            <a:lstStyle/>
            <a:p>
              <a:endParaRPr lang="en-US"/>
            </a:p>
          </p:txBody>
        </p:sp>
        <p:sp>
          <p:nvSpPr>
            <p:cNvPr id="12382" name="Line 25"/>
            <p:cNvSpPr>
              <a:spLocks noChangeShapeType="1"/>
            </p:cNvSpPr>
            <p:nvPr/>
          </p:nvSpPr>
          <p:spPr bwMode="auto">
            <a:xfrm>
              <a:off x="3352800" y="2577977"/>
              <a:ext cx="218975" cy="337973"/>
            </a:xfrm>
            <a:prstGeom prst="line">
              <a:avLst/>
            </a:prstGeom>
            <a:noFill/>
            <a:ln w="9525">
              <a:solidFill>
                <a:srgbClr val="000000"/>
              </a:solidFill>
              <a:round/>
              <a:headEnd/>
              <a:tailEnd type="triangle" w="lg" len="lg"/>
            </a:ln>
          </p:spPr>
          <p:txBody>
            <a:bodyPr/>
            <a:lstStyle/>
            <a:p>
              <a:endParaRPr lang="en-US"/>
            </a:p>
          </p:txBody>
        </p:sp>
      </p:grpSp>
      <p:sp>
        <p:nvSpPr>
          <p:cNvPr id="12292" name="Text Box 29"/>
          <p:cNvSpPr txBox="1">
            <a:spLocks noChangeArrowheads="1"/>
          </p:cNvSpPr>
          <p:nvPr/>
        </p:nvSpPr>
        <p:spPr bwMode="auto">
          <a:xfrm>
            <a:off x="0" y="1524000"/>
            <a:ext cx="2552700" cy="461963"/>
          </a:xfrm>
          <a:prstGeom prst="rect">
            <a:avLst/>
          </a:prstGeom>
          <a:noFill/>
          <a:ln w="25400" algn="ctr">
            <a:noFill/>
            <a:miter lim="800000"/>
            <a:headEnd/>
            <a:tailEnd/>
          </a:ln>
        </p:spPr>
        <p:txBody>
          <a:bodyPr>
            <a:spAutoFit/>
          </a:bodyPr>
          <a:lstStyle/>
          <a:p>
            <a:pPr algn="r" eaLnBrk="0" hangingPunct="0">
              <a:spcBef>
                <a:spcPct val="50000"/>
              </a:spcBef>
            </a:pPr>
            <a:r>
              <a:rPr lang="en-US" sz="2400" b="1" i="1">
                <a:latin typeface="Times New Roman" pitchFamily="18" charset="0"/>
              </a:rPr>
              <a:t>EX (exists next)  </a:t>
            </a:r>
            <a:r>
              <a:rPr lang="en-US" sz="2400" b="1" i="1">
                <a:latin typeface="Times New Roman" pitchFamily="18" charset="0"/>
                <a:sym typeface="Symbol" pitchFamily="18" charset="2"/>
              </a:rPr>
              <a:t></a:t>
            </a:r>
            <a:endParaRPr lang="en-US" sz="2400" b="1" i="1">
              <a:latin typeface="Times New Roman" pitchFamily="18" charset="0"/>
            </a:endParaRPr>
          </a:p>
        </p:txBody>
      </p:sp>
      <p:grpSp>
        <p:nvGrpSpPr>
          <p:cNvPr id="12293" name="Group 120"/>
          <p:cNvGrpSpPr>
            <a:grpSpLocks/>
          </p:cNvGrpSpPr>
          <p:nvPr/>
        </p:nvGrpSpPr>
        <p:grpSpPr bwMode="auto">
          <a:xfrm>
            <a:off x="6164263" y="1657350"/>
            <a:ext cx="2106612" cy="1804988"/>
            <a:chOff x="5981700" y="1276350"/>
            <a:chExt cx="2106613" cy="1804988"/>
          </a:xfrm>
        </p:grpSpPr>
        <p:sp>
          <p:nvSpPr>
            <p:cNvPr id="12341" name="Oval 31"/>
            <p:cNvSpPr>
              <a:spLocks noChangeArrowheads="1"/>
            </p:cNvSpPr>
            <p:nvPr/>
          </p:nvSpPr>
          <p:spPr bwMode="auto">
            <a:xfrm>
              <a:off x="6716713" y="1276350"/>
              <a:ext cx="300038" cy="257175"/>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33" name="Oval 32"/>
            <p:cNvSpPr>
              <a:spLocks noChangeArrowheads="1"/>
            </p:cNvSpPr>
            <p:nvPr/>
          </p:nvSpPr>
          <p:spPr bwMode="auto">
            <a:xfrm>
              <a:off x="7061201" y="1760538"/>
              <a:ext cx="300037" cy="268287"/>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b="1" i="1">
                  <a:solidFill>
                    <a:schemeClr val="bg1"/>
                  </a:solidFill>
                  <a:latin typeface="Times New Roman" pitchFamily="18" charset="0"/>
                  <a:sym typeface="Symbol" pitchFamily="18" charset="2"/>
                </a:rPr>
                <a:t></a:t>
              </a:r>
            </a:p>
          </p:txBody>
        </p:sp>
        <p:sp>
          <p:nvSpPr>
            <p:cNvPr id="12343" name="Oval 33"/>
            <p:cNvSpPr>
              <a:spLocks noChangeArrowheads="1"/>
            </p:cNvSpPr>
            <p:nvPr/>
          </p:nvSpPr>
          <p:spPr bwMode="auto">
            <a:xfrm>
              <a:off x="6931025" y="2286000"/>
              <a:ext cx="300038" cy="276225"/>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44" name="Oval 34"/>
            <p:cNvSpPr>
              <a:spLocks noChangeArrowheads="1"/>
            </p:cNvSpPr>
            <p:nvPr/>
          </p:nvSpPr>
          <p:spPr bwMode="auto">
            <a:xfrm>
              <a:off x="7440613" y="2262188"/>
              <a:ext cx="300038" cy="268288"/>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45" name="Oval 35"/>
            <p:cNvSpPr>
              <a:spLocks noChangeArrowheads="1"/>
            </p:cNvSpPr>
            <p:nvPr/>
          </p:nvSpPr>
          <p:spPr bwMode="auto">
            <a:xfrm>
              <a:off x="6302375" y="2273300"/>
              <a:ext cx="300038" cy="255588"/>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46" name="Oval 36"/>
            <p:cNvSpPr>
              <a:spLocks noChangeArrowheads="1"/>
            </p:cNvSpPr>
            <p:nvPr/>
          </p:nvSpPr>
          <p:spPr bwMode="auto">
            <a:xfrm>
              <a:off x="6918325" y="2808288"/>
              <a:ext cx="300038" cy="257175"/>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47" name="Oval 37"/>
            <p:cNvSpPr>
              <a:spLocks noChangeArrowheads="1"/>
            </p:cNvSpPr>
            <p:nvPr/>
          </p:nvSpPr>
          <p:spPr bwMode="auto">
            <a:xfrm>
              <a:off x="5981700" y="2773363"/>
              <a:ext cx="300038" cy="274638"/>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48" name="Oval 38"/>
            <p:cNvSpPr>
              <a:spLocks noChangeArrowheads="1"/>
            </p:cNvSpPr>
            <p:nvPr/>
          </p:nvSpPr>
          <p:spPr bwMode="auto">
            <a:xfrm>
              <a:off x="6421438" y="2774950"/>
              <a:ext cx="300038" cy="265113"/>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49" name="Oval 39"/>
            <p:cNvSpPr>
              <a:spLocks noChangeArrowheads="1"/>
            </p:cNvSpPr>
            <p:nvPr/>
          </p:nvSpPr>
          <p:spPr bwMode="auto">
            <a:xfrm>
              <a:off x="7353300" y="2806700"/>
              <a:ext cx="300038" cy="274638"/>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50" name="Oval 40"/>
            <p:cNvSpPr>
              <a:spLocks noChangeArrowheads="1"/>
            </p:cNvSpPr>
            <p:nvPr/>
          </p:nvSpPr>
          <p:spPr bwMode="auto">
            <a:xfrm>
              <a:off x="7788275" y="2781300"/>
              <a:ext cx="300038" cy="269875"/>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51" name="Line 41"/>
            <p:cNvSpPr>
              <a:spLocks noChangeShapeType="1"/>
            </p:cNvSpPr>
            <p:nvPr/>
          </p:nvSpPr>
          <p:spPr bwMode="auto">
            <a:xfrm flipH="1">
              <a:off x="6610350" y="1535113"/>
              <a:ext cx="219075" cy="227013"/>
            </a:xfrm>
            <a:prstGeom prst="line">
              <a:avLst/>
            </a:prstGeom>
            <a:noFill/>
            <a:ln w="9525">
              <a:solidFill>
                <a:srgbClr val="000000"/>
              </a:solidFill>
              <a:round/>
              <a:headEnd/>
              <a:tailEnd type="triangle" w="lg" len="lg"/>
            </a:ln>
          </p:spPr>
          <p:txBody>
            <a:bodyPr/>
            <a:lstStyle/>
            <a:p>
              <a:endParaRPr lang="en-US"/>
            </a:p>
          </p:txBody>
        </p:sp>
        <p:sp>
          <p:nvSpPr>
            <p:cNvPr id="12352" name="Line 42"/>
            <p:cNvSpPr>
              <a:spLocks noChangeShapeType="1"/>
            </p:cNvSpPr>
            <p:nvPr/>
          </p:nvSpPr>
          <p:spPr bwMode="auto">
            <a:xfrm>
              <a:off x="6943725" y="1524000"/>
              <a:ext cx="261938" cy="238125"/>
            </a:xfrm>
            <a:prstGeom prst="line">
              <a:avLst/>
            </a:prstGeom>
            <a:noFill/>
            <a:ln w="9525">
              <a:solidFill>
                <a:srgbClr val="000000"/>
              </a:solidFill>
              <a:round/>
              <a:headEnd/>
              <a:tailEnd type="triangle" w="lg" len="lg"/>
            </a:ln>
          </p:spPr>
          <p:txBody>
            <a:bodyPr/>
            <a:lstStyle/>
            <a:p>
              <a:endParaRPr lang="en-US"/>
            </a:p>
          </p:txBody>
        </p:sp>
        <p:sp>
          <p:nvSpPr>
            <p:cNvPr id="12353" name="Line 43"/>
            <p:cNvSpPr>
              <a:spLocks noChangeShapeType="1"/>
            </p:cNvSpPr>
            <p:nvPr/>
          </p:nvSpPr>
          <p:spPr bwMode="auto">
            <a:xfrm flipH="1">
              <a:off x="6453188" y="2039938"/>
              <a:ext cx="95250" cy="219075"/>
            </a:xfrm>
            <a:prstGeom prst="line">
              <a:avLst/>
            </a:prstGeom>
            <a:noFill/>
            <a:ln w="9525">
              <a:solidFill>
                <a:srgbClr val="000000"/>
              </a:solidFill>
              <a:round/>
              <a:headEnd/>
              <a:tailEnd type="triangle" w="lg" len="lg"/>
            </a:ln>
          </p:spPr>
          <p:txBody>
            <a:bodyPr/>
            <a:lstStyle/>
            <a:p>
              <a:endParaRPr lang="en-US"/>
            </a:p>
          </p:txBody>
        </p:sp>
        <p:sp>
          <p:nvSpPr>
            <p:cNvPr id="12354" name="Line 44"/>
            <p:cNvSpPr>
              <a:spLocks noChangeShapeType="1"/>
            </p:cNvSpPr>
            <p:nvPr/>
          </p:nvSpPr>
          <p:spPr bwMode="auto">
            <a:xfrm flipH="1">
              <a:off x="7089775" y="2020888"/>
              <a:ext cx="84138" cy="258763"/>
            </a:xfrm>
            <a:prstGeom prst="line">
              <a:avLst/>
            </a:prstGeom>
            <a:noFill/>
            <a:ln w="9525">
              <a:solidFill>
                <a:srgbClr val="000000"/>
              </a:solidFill>
              <a:round/>
              <a:headEnd/>
              <a:tailEnd type="triangle" w="lg" len="lg"/>
            </a:ln>
          </p:spPr>
          <p:txBody>
            <a:bodyPr/>
            <a:lstStyle/>
            <a:p>
              <a:endParaRPr lang="en-US"/>
            </a:p>
          </p:txBody>
        </p:sp>
        <p:sp>
          <p:nvSpPr>
            <p:cNvPr id="12355" name="Line 45"/>
            <p:cNvSpPr>
              <a:spLocks noChangeShapeType="1"/>
            </p:cNvSpPr>
            <p:nvPr/>
          </p:nvSpPr>
          <p:spPr bwMode="auto">
            <a:xfrm>
              <a:off x="7319963" y="2000250"/>
              <a:ext cx="292100" cy="288925"/>
            </a:xfrm>
            <a:prstGeom prst="line">
              <a:avLst/>
            </a:prstGeom>
            <a:noFill/>
            <a:ln w="9525">
              <a:solidFill>
                <a:srgbClr val="000000"/>
              </a:solidFill>
              <a:round/>
              <a:headEnd/>
              <a:tailEnd type="triangle" w="lg" len="lg"/>
            </a:ln>
          </p:spPr>
          <p:txBody>
            <a:bodyPr/>
            <a:lstStyle/>
            <a:p>
              <a:endParaRPr lang="en-US"/>
            </a:p>
          </p:txBody>
        </p:sp>
        <p:sp>
          <p:nvSpPr>
            <p:cNvPr id="12356" name="Line 46"/>
            <p:cNvSpPr>
              <a:spLocks noChangeShapeType="1"/>
            </p:cNvSpPr>
            <p:nvPr/>
          </p:nvSpPr>
          <p:spPr bwMode="auto">
            <a:xfrm flipH="1">
              <a:off x="6172200" y="2506663"/>
              <a:ext cx="187325" cy="268288"/>
            </a:xfrm>
            <a:prstGeom prst="line">
              <a:avLst/>
            </a:prstGeom>
            <a:noFill/>
            <a:ln w="9525">
              <a:solidFill>
                <a:srgbClr val="000000"/>
              </a:solidFill>
              <a:round/>
              <a:headEnd/>
              <a:tailEnd type="triangle" w="lg" len="lg"/>
            </a:ln>
          </p:spPr>
          <p:txBody>
            <a:bodyPr/>
            <a:lstStyle/>
            <a:p>
              <a:endParaRPr lang="en-US"/>
            </a:p>
          </p:txBody>
        </p:sp>
        <p:sp>
          <p:nvSpPr>
            <p:cNvPr id="12357" name="Line 47"/>
            <p:cNvSpPr>
              <a:spLocks noChangeShapeType="1"/>
            </p:cNvSpPr>
            <p:nvPr/>
          </p:nvSpPr>
          <p:spPr bwMode="auto">
            <a:xfrm>
              <a:off x="6505575" y="2527300"/>
              <a:ext cx="115888" cy="268288"/>
            </a:xfrm>
            <a:prstGeom prst="line">
              <a:avLst/>
            </a:prstGeom>
            <a:noFill/>
            <a:ln w="9525">
              <a:solidFill>
                <a:srgbClr val="000000"/>
              </a:solidFill>
              <a:round/>
              <a:headEnd/>
              <a:tailEnd type="triangle" w="lg" len="lg"/>
            </a:ln>
          </p:spPr>
          <p:txBody>
            <a:bodyPr/>
            <a:lstStyle/>
            <a:p>
              <a:endParaRPr lang="en-US"/>
            </a:p>
          </p:txBody>
        </p:sp>
        <p:sp>
          <p:nvSpPr>
            <p:cNvPr id="12358" name="Line 48"/>
            <p:cNvSpPr>
              <a:spLocks noChangeShapeType="1"/>
            </p:cNvSpPr>
            <p:nvPr/>
          </p:nvSpPr>
          <p:spPr bwMode="auto">
            <a:xfrm>
              <a:off x="7080250" y="2566988"/>
              <a:ext cx="0" cy="228600"/>
            </a:xfrm>
            <a:prstGeom prst="line">
              <a:avLst/>
            </a:prstGeom>
            <a:noFill/>
            <a:ln w="9525">
              <a:solidFill>
                <a:srgbClr val="000000"/>
              </a:solidFill>
              <a:round/>
              <a:headEnd/>
              <a:tailEnd type="triangle" w="lg" len="lg"/>
            </a:ln>
          </p:spPr>
          <p:txBody>
            <a:bodyPr/>
            <a:lstStyle/>
            <a:p>
              <a:endParaRPr lang="en-US"/>
            </a:p>
          </p:txBody>
        </p:sp>
        <p:sp>
          <p:nvSpPr>
            <p:cNvPr id="12359" name="Line 49"/>
            <p:cNvSpPr>
              <a:spLocks noChangeShapeType="1"/>
            </p:cNvSpPr>
            <p:nvPr/>
          </p:nvSpPr>
          <p:spPr bwMode="auto">
            <a:xfrm flipH="1">
              <a:off x="7477125" y="2527300"/>
              <a:ext cx="82550" cy="277813"/>
            </a:xfrm>
            <a:prstGeom prst="line">
              <a:avLst/>
            </a:prstGeom>
            <a:noFill/>
            <a:ln w="9525">
              <a:solidFill>
                <a:srgbClr val="000000"/>
              </a:solidFill>
              <a:round/>
              <a:headEnd/>
              <a:tailEnd type="triangle" w="lg" len="lg"/>
            </a:ln>
          </p:spPr>
          <p:txBody>
            <a:bodyPr/>
            <a:lstStyle/>
            <a:p>
              <a:endParaRPr lang="en-US"/>
            </a:p>
          </p:txBody>
        </p:sp>
        <p:sp>
          <p:nvSpPr>
            <p:cNvPr id="12360" name="Line 50"/>
            <p:cNvSpPr>
              <a:spLocks noChangeShapeType="1"/>
            </p:cNvSpPr>
            <p:nvPr/>
          </p:nvSpPr>
          <p:spPr bwMode="auto">
            <a:xfrm>
              <a:off x="7716838" y="2487613"/>
              <a:ext cx="219075" cy="336550"/>
            </a:xfrm>
            <a:prstGeom prst="line">
              <a:avLst/>
            </a:prstGeom>
            <a:noFill/>
            <a:ln w="9525">
              <a:solidFill>
                <a:srgbClr val="000000"/>
              </a:solidFill>
              <a:round/>
              <a:headEnd/>
              <a:tailEnd type="triangle" w="lg" len="lg"/>
            </a:ln>
          </p:spPr>
          <p:txBody>
            <a:bodyPr/>
            <a:lstStyle/>
            <a:p>
              <a:endParaRPr lang="en-US"/>
            </a:p>
          </p:txBody>
        </p:sp>
        <p:sp>
          <p:nvSpPr>
            <p:cNvPr id="56" name="Oval 55"/>
            <p:cNvSpPr>
              <a:spLocks noChangeArrowheads="1"/>
            </p:cNvSpPr>
            <p:nvPr/>
          </p:nvSpPr>
          <p:spPr bwMode="auto">
            <a:xfrm>
              <a:off x="6465887" y="1770063"/>
              <a:ext cx="300038" cy="268287"/>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b="1" i="1">
                  <a:solidFill>
                    <a:schemeClr val="bg1"/>
                  </a:solidFill>
                  <a:latin typeface="Times New Roman" pitchFamily="18" charset="0"/>
                  <a:sym typeface="Symbol" pitchFamily="18" charset="2"/>
                </a:rPr>
                <a:t></a:t>
              </a:r>
            </a:p>
          </p:txBody>
        </p:sp>
      </p:grpSp>
      <p:grpSp>
        <p:nvGrpSpPr>
          <p:cNvPr id="12294" name="Group 117"/>
          <p:cNvGrpSpPr>
            <a:grpSpLocks/>
          </p:cNvGrpSpPr>
          <p:nvPr/>
        </p:nvGrpSpPr>
        <p:grpSpPr bwMode="auto">
          <a:xfrm>
            <a:off x="1946275" y="4230688"/>
            <a:ext cx="2127250" cy="1804987"/>
            <a:chOff x="1219200" y="3990975"/>
            <a:chExt cx="2128385" cy="1804988"/>
          </a:xfrm>
        </p:grpSpPr>
        <p:sp>
          <p:nvSpPr>
            <p:cNvPr id="58" name="Oval 57"/>
            <p:cNvSpPr>
              <a:spLocks noChangeArrowheads="1"/>
            </p:cNvSpPr>
            <p:nvPr/>
          </p:nvSpPr>
          <p:spPr bwMode="auto">
            <a:xfrm>
              <a:off x="1975253" y="3990975"/>
              <a:ext cx="300198" cy="257175"/>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b="1" i="1" dirty="0">
                  <a:solidFill>
                    <a:schemeClr val="bg1"/>
                  </a:solidFill>
                  <a:latin typeface="Times New Roman" pitchFamily="18" charset="0"/>
                  <a:sym typeface="Symbol" pitchFamily="18" charset="2"/>
                </a:rPr>
                <a:t></a:t>
              </a:r>
            </a:p>
          </p:txBody>
        </p:sp>
        <p:sp>
          <p:nvSpPr>
            <p:cNvPr id="12321" name="Oval 58"/>
            <p:cNvSpPr>
              <a:spLocks noChangeArrowheads="1"/>
            </p:cNvSpPr>
            <p:nvPr/>
          </p:nvSpPr>
          <p:spPr bwMode="auto">
            <a:xfrm>
              <a:off x="1654175" y="4470400"/>
              <a:ext cx="300038" cy="276225"/>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60" name="Oval 59"/>
            <p:cNvSpPr>
              <a:spLocks noChangeArrowheads="1"/>
            </p:cNvSpPr>
            <p:nvPr/>
          </p:nvSpPr>
          <p:spPr bwMode="auto">
            <a:xfrm>
              <a:off x="2319925" y="4475162"/>
              <a:ext cx="300197" cy="26828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b="1" i="1">
                  <a:solidFill>
                    <a:schemeClr val="bg1"/>
                  </a:solidFill>
                  <a:latin typeface="Times New Roman" pitchFamily="18" charset="0"/>
                  <a:sym typeface="Symbol" pitchFamily="18" charset="2"/>
                </a:rPr>
                <a:t></a:t>
              </a:r>
            </a:p>
          </p:txBody>
        </p:sp>
        <p:sp>
          <p:nvSpPr>
            <p:cNvPr id="12323" name="Oval 60"/>
            <p:cNvSpPr>
              <a:spLocks noChangeArrowheads="1"/>
            </p:cNvSpPr>
            <p:nvPr/>
          </p:nvSpPr>
          <p:spPr bwMode="auto">
            <a:xfrm>
              <a:off x="2168525" y="5000625"/>
              <a:ext cx="300038" cy="276225"/>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62" name="Oval 61"/>
            <p:cNvSpPr>
              <a:spLocks noChangeArrowheads="1"/>
            </p:cNvSpPr>
            <p:nvPr/>
          </p:nvSpPr>
          <p:spPr bwMode="auto">
            <a:xfrm>
              <a:off x="2699539" y="4976813"/>
              <a:ext cx="300198" cy="26828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b="1" i="1">
                  <a:solidFill>
                    <a:schemeClr val="bg1"/>
                  </a:solidFill>
                  <a:latin typeface="Times New Roman" pitchFamily="18" charset="0"/>
                  <a:sym typeface="Symbol" pitchFamily="18" charset="2"/>
                </a:rPr>
                <a:t></a:t>
              </a:r>
            </a:p>
          </p:txBody>
        </p:sp>
        <p:sp>
          <p:nvSpPr>
            <p:cNvPr id="12325" name="Oval 62"/>
            <p:cNvSpPr>
              <a:spLocks noChangeArrowheads="1"/>
            </p:cNvSpPr>
            <p:nvPr/>
          </p:nvSpPr>
          <p:spPr bwMode="auto">
            <a:xfrm>
              <a:off x="1539875" y="4987925"/>
              <a:ext cx="300038" cy="255588"/>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26" name="Oval 63"/>
            <p:cNvSpPr>
              <a:spLocks noChangeArrowheads="1"/>
            </p:cNvSpPr>
            <p:nvPr/>
          </p:nvSpPr>
          <p:spPr bwMode="auto">
            <a:xfrm>
              <a:off x="2155825" y="5522913"/>
              <a:ext cx="300038" cy="257175"/>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27" name="Oval 64"/>
            <p:cNvSpPr>
              <a:spLocks noChangeArrowheads="1"/>
            </p:cNvSpPr>
            <p:nvPr/>
          </p:nvSpPr>
          <p:spPr bwMode="auto">
            <a:xfrm>
              <a:off x="1219200" y="5487988"/>
              <a:ext cx="300038" cy="274638"/>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28" name="Oval 65"/>
            <p:cNvSpPr>
              <a:spLocks noChangeArrowheads="1"/>
            </p:cNvSpPr>
            <p:nvPr/>
          </p:nvSpPr>
          <p:spPr bwMode="auto">
            <a:xfrm>
              <a:off x="1658938" y="5489575"/>
              <a:ext cx="300038" cy="265113"/>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2329" name="Oval 66"/>
            <p:cNvSpPr>
              <a:spLocks noChangeArrowheads="1"/>
            </p:cNvSpPr>
            <p:nvPr/>
          </p:nvSpPr>
          <p:spPr bwMode="auto">
            <a:xfrm>
              <a:off x="2590800" y="5521325"/>
              <a:ext cx="300038" cy="274638"/>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68" name="Oval 67"/>
            <p:cNvSpPr>
              <a:spLocks noChangeArrowheads="1"/>
            </p:cNvSpPr>
            <p:nvPr/>
          </p:nvSpPr>
          <p:spPr bwMode="auto">
            <a:xfrm>
              <a:off x="3047388" y="5495926"/>
              <a:ext cx="300197" cy="269875"/>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b="1" i="1">
                  <a:solidFill>
                    <a:schemeClr val="bg1"/>
                  </a:solidFill>
                  <a:latin typeface="Times New Roman" pitchFamily="18" charset="0"/>
                  <a:sym typeface="Symbol" pitchFamily="18" charset="2"/>
                </a:rPr>
                <a:t></a:t>
              </a:r>
            </a:p>
          </p:txBody>
        </p:sp>
        <p:sp>
          <p:nvSpPr>
            <p:cNvPr id="12331" name="Line 68"/>
            <p:cNvSpPr>
              <a:spLocks noChangeShapeType="1"/>
            </p:cNvSpPr>
            <p:nvPr/>
          </p:nvSpPr>
          <p:spPr bwMode="auto">
            <a:xfrm flipH="1">
              <a:off x="1847850" y="4249738"/>
              <a:ext cx="219075" cy="227013"/>
            </a:xfrm>
            <a:prstGeom prst="line">
              <a:avLst/>
            </a:prstGeom>
            <a:noFill/>
            <a:ln w="9525">
              <a:solidFill>
                <a:srgbClr val="000000"/>
              </a:solidFill>
              <a:round/>
              <a:headEnd/>
              <a:tailEnd type="triangle" w="lg" len="lg"/>
            </a:ln>
          </p:spPr>
          <p:txBody>
            <a:bodyPr/>
            <a:lstStyle/>
            <a:p>
              <a:endParaRPr lang="en-US"/>
            </a:p>
          </p:txBody>
        </p:sp>
        <p:sp>
          <p:nvSpPr>
            <p:cNvPr id="12332" name="Line 69"/>
            <p:cNvSpPr>
              <a:spLocks noChangeShapeType="1"/>
            </p:cNvSpPr>
            <p:nvPr/>
          </p:nvSpPr>
          <p:spPr bwMode="auto">
            <a:xfrm>
              <a:off x="2181225" y="4238625"/>
              <a:ext cx="261938" cy="238125"/>
            </a:xfrm>
            <a:prstGeom prst="line">
              <a:avLst/>
            </a:prstGeom>
            <a:noFill/>
            <a:ln w="9525">
              <a:solidFill>
                <a:srgbClr val="000000"/>
              </a:solidFill>
              <a:round/>
              <a:headEnd/>
              <a:tailEnd type="triangle" w="lg" len="lg"/>
            </a:ln>
          </p:spPr>
          <p:txBody>
            <a:bodyPr/>
            <a:lstStyle/>
            <a:p>
              <a:endParaRPr lang="en-US"/>
            </a:p>
          </p:txBody>
        </p:sp>
        <p:sp>
          <p:nvSpPr>
            <p:cNvPr id="12333" name="Line 70"/>
            <p:cNvSpPr>
              <a:spLocks noChangeShapeType="1"/>
            </p:cNvSpPr>
            <p:nvPr/>
          </p:nvSpPr>
          <p:spPr bwMode="auto">
            <a:xfrm flipH="1">
              <a:off x="1690688" y="4754563"/>
              <a:ext cx="95250" cy="219075"/>
            </a:xfrm>
            <a:prstGeom prst="line">
              <a:avLst/>
            </a:prstGeom>
            <a:noFill/>
            <a:ln w="9525">
              <a:solidFill>
                <a:srgbClr val="000000"/>
              </a:solidFill>
              <a:round/>
              <a:headEnd/>
              <a:tailEnd type="triangle" w="lg" len="lg"/>
            </a:ln>
          </p:spPr>
          <p:txBody>
            <a:bodyPr/>
            <a:lstStyle/>
            <a:p>
              <a:endParaRPr lang="en-US"/>
            </a:p>
          </p:txBody>
        </p:sp>
        <p:sp>
          <p:nvSpPr>
            <p:cNvPr id="12334" name="Line 71"/>
            <p:cNvSpPr>
              <a:spLocks noChangeShapeType="1"/>
            </p:cNvSpPr>
            <p:nvPr/>
          </p:nvSpPr>
          <p:spPr bwMode="auto">
            <a:xfrm flipH="1">
              <a:off x="2327275" y="4735513"/>
              <a:ext cx="84138" cy="258763"/>
            </a:xfrm>
            <a:prstGeom prst="line">
              <a:avLst/>
            </a:prstGeom>
            <a:noFill/>
            <a:ln w="9525">
              <a:solidFill>
                <a:srgbClr val="000000"/>
              </a:solidFill>
              <a:round/>
              <a:headEnd/>
              <a:tailEnd type="triangle" w="lg" len="lg"/>
            </a:ln>
          </p:spPr>
          <p:txBody>
            <a:bodyPr/>
            <a:lstStyle/>
            <a:p>
              <a:endParaRPr lang="en-US"/>
            </a:p>
          </p:txBody>
        </p:sp>
        <p:sp>
          <p:nvSpPr>
            <p:cNvPr id="12335" name="Line 72"/>
            <p:cNvSpPr>
              <a:spLocks noChangeShapeType="1"/>
            </p:cNvSpPr>
            <p:nvPr/>
          </p:nvSpPr>
          <p:spPr bwMode="auto">
            <a:xfrm>
              <a:off x="2557463" y="4714875"/>
              <a:ext cx="292100" cy="288925"/>
            </a:xfrm>
            <a:prstGeom prst="line">
              <a:avLst/>
            </a:prstGeom>
            <a:noFill/>
            <a:ln w="9525">
              <a:solidFill>
                <a:srgbClr val="000000"/>
              </a:solidFill>
              <a:round/>
              <a:headEnd/>
              <a:tailEnd type="triangle" w="lg" len="lg"/>
            </a:ln>
          </p:spPr>
          <p:txBody>
            <a:bodyPr/>
            <a:lstStyle/>
            <a:p>
              <a:endParaRPr lang="en-US"/>
            </a:p>
          </p:txBody>
        </p:sp>
        <p:sp>
          <p:nvSpPr>
            <p:cNvPr id="12336" name="Line 73"/>
            <p:cNvSpPr>
              <a:spLocks noChangeShapeType="1"/>
            </p:cNvSpPr>
            <p:nvPr/>
          </p:nvSpPr>
          <p:spPr bwMode="auto">
            <a:xfrm flipH="1">
              <a:off x="1409700" y="5221288"/>
              <a:ext cx="187325" cy="268288"/>
            </a:xfrm>
            <a:prstGeom prst="line">
              <a:avLst/>
            </a:prstGeom>
            <a:noFill/>
            <a:ln w="9525">
              <a:solidFill>
                <a:srgbClr val="000000"/>
              </a:solidFill>
              <a:round/>
              <a:headEnd/>
              <a:tailEnd type="triangle" w="lg" len="lg"/>
            </a:ln>
          </p:spPr>
          <p:txBody>
            <a:bodyPr/>
            <a:lstStyle/>
            <a:p>
              <a:endParaRPr lang="en-US"/>
            </a:p>
          </p:txBody>
        </p:sp>
        <p:sp>
          <p:nvSpPr>
            <p:cNvPr id="12337" name="Line 74"/>
            <p:cNvSpPr>
              <a:spLocks noChangeShapeType="1"/>
            </p:cNvSpPr>
            <p:nvPr/>
          </p:nvSpPr>
          <p:spPr bwMode="auto">
            <a:xfrm>
              <a:off x="1743075" y="5241925"/>
              <a:ext cx="115888" cy="268288"/>
            </a:xfrm>
            <a:prstGeom prst="line">
              <a:avLst/>
            </a:prstGeom>
            <a:noFill/>
            <a:ln w="9525">
              <a:solidFill>
                <a:srgbClr val="000000"/>
              </a:solidFill>
              <a:round/>
              <a:headEnd/>
              <a:tailEnd type="triangle" w="lg" len="lg"/>
            </a:ln>
          </p:spPr>
          <p:txBody>
            <a:bodyPr/>
            <a:lstStyle/>
            <a:p>
              <a:endParaRPr lang="en-US"/>
            </a:p>
          </p:txBody>
        </p:sp>
        <p:sp>
          <p:nvSpPr>
            <p:cNvPr id="12338" name="Line 75"/>
            <p:cNvSpPr>
              <a:spLocks noChangeShapeType="1"/>
            </p:cNvSpPr>
            <p:nvPr/>
          </p:nvSpPr>
          <p:spPr bwMode="auto">
            <a:xfrm>
              <a:off x="2317750" y="5281613"/>
              <a:ext cx="0" cy="228600"/>
            </a:xfrm>
            <a:prstGeom prst="line">
              <a:avLst/>
            </a:prstGeom>
            <a:noFill/>
            <a:ln w="9525">
              <a:solidFill>
                <a:srgbClr val="000000"/>
              </a:solidFill>
              <a:round/>
              <a:headEnd/>
              <a:tailEnd type="triangle" w="lg" len="lg"/>
            </a:ln>
          </p:spPr>
          <p:txBody>
            <a:bodyPr/>
            <a:lstStyle/>
            <a:p>
              <a:endParaRPr lang="en-US"/>
            </a:p>
          </p:txBody>
        </p:sp>
        <p:sp>
          <p:nvSpPr>
            <p:cNvPr id="12339" name="Line 76"/>
            <p:cNvSpPr>
              <a:spLocks noChangeShapeType="1"/>
            </p:cNvSpPr>
            <p:nvPr/>
          </p:nvSpPr>
          <p:spPr bwMode="auto">
            <a:xfrm flipH="1">
              <a:off x="2714625" y="5241925"/>
              <a:ext cx="82550" cy="277813"/>
            </a:xfrm>
            <a:prstGeom prst="line">
              <a:avLst/>
            </a:prstGeom>
            <a:noFill/>
            <a:ln w="9525">
              <a:solidFill>
                <a:srgbClr val="000000"/>
              </a:solidFill>
              <a:round/>
              <a:headEnd/>
              <a:tailEnd type="triangle" w="lg" len="lg"/>
            </a:ln>
          </p:spPr>
          <p:txBody>
            <a:bodyPr/>
            <a:lstStyle/>
            <a:p>
              <a:endParaRPr lang="en-US"/>
            </a:p>
          </p:txBody>
        </p:sp>
        <p:sp>
          <p:nvSpPr>
            <p:cNvPr id="12340" name="Line 77"/>
            <p:cNvSpPr>
              <a:spLocks noChangeShapeType="1"/>
            </p:cNvSpPr>
            <p:nvPr/>
          </p:nvSpPr>
          <p:spPr bwMode="auto">
            <a:xfrm>
              <a:off x="2954338" y="5202238"/>
              <a:ext cx="219075" cy="336550"/>
            </a:xfrm>
            <a:prstGeom prst="line">
              <a:avLst/>
            </a:prstGeom>
            <a:noFill/>
            <a:ln w="9525">
              <a:solidFill>
                <a:srgbClr val="000000"/>
              </a:solidFill>
              <a:round/>
              <a:headEnd/>
              <a:tailEnd type="triangle" w="lg" len="lg"/>
            </a:ln>
          </p:spPr>
          <p:txBody>
            <a:bodyPr/>
            <a:lstStyle/>
            <a:p>
              <a:endParaRPr lang="en-US"/>
            </a:p>
          </p:txBody>
        </p:sp>
      </p:grpSp>
      <p:sp>
        <p:nvSpPr>
          <p:cNvPr id="84" name="Oval 83"/>
          <p:cNvSpPr>
            <a:spLocks noChangeArrowheads="1"/>
          </p:cNvSpPr>
          <p:nvPr/>
        </p:nvSpPr>
        <p:spPr bwMode="auto">
          <a:xfrm>
            <a:off x="6926263" y="4244975"/>
            <a:ext cx="300037" cy="257175"/>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b="1" i="1" dirty="0">
                <a:solidFill>
                  <a:schemeClr val="bg1"/>
                </a:solidFill>
                <a:latin typeface="Times New Roman" pitchFamily="18" charset="0"/>
                <a:sym typeface="Symbol" pitchFamily="18" charset="2"/>
              </a:rPr>
              <a:t></a:t>
            </a:r>
          </a:p>
        </p:txBody>
      </p:sp>
      <p:sp>
        <p:nvSpPr>
          <p:cNvPr id="85" name="Oval 84"/>
          <p:cNvSpPr>
            <a:spLocks noChangeArrowheads="1"/>
          </p:cNvSpPr>
          <p:nvPr/>
        </p:nvSpPr>
        <p:spPr bwMode="auto">
          <a:xfrm>
            <a:off x="7237413" y="4729163"/>
            <a:ext cx="300037" cy="268287"/>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b="1" i="1">
                <a:solidFill>
                  <a:schemeClr val="bg1"/>
                </a:solidFill>
                <a:latin typeface="Times New Roman" pitchFamily="18" charset="0"/>
                <a:sym typeface="Symbol" pitchFamily="18" charset="2"/>
              </a:rPr>
              <a:t></a:t>
            </a:r>
          </a:p>
        </p:txBody>
      </p:sp>
      <p:sp>
        <p:nvSpPr>
          <p:cNvPr id="86" name="Oval 85"/>
          <p:cNvSpPr>
            <a:spLocks noChangeArrowheads="1"/>
          </p:cNvSpPr>
          <p:nvPr/>
        </p:nvSpPr>
        <p:spPr bwMode="auto">
          <a:xfrm>
            <a:off x="7107238" y="5254625"/>
            <a:ext cx="300037" cy="276225"/>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b="1" i="1">
                <a:solidFill>
                  <a:schemeClr val="bg1"/>
                </a:solidFill>
                <a:latin typeface="Times New Roman" pitchFamily="18" charset="0"/>
                <a:sym typeface="Symbol" pitchFamily="18" charset="2"/>
              </a:rPr>
              <a:t></a:t>
            </a:r>
          </a:p>
        </p:txBody>
      </p:sp>
      <p:sp>
        <p:nvSpPr>
          <p:cNvPr id="87" name="Oval 86"/>
          <p:cNvSpPr>
            <a:spLocks noChangeArrowheads="1"/>
          </p:cNvSpPr>
          <p:nvPr/>
        </p:nvSpPr>
        <p:spPr bwMode="auto">
          <a:xfrm>
            <a:off x="7616825" y="5230813"/>
            <a:ext cx="301625" cy="268287"/>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b="1" i="1">
                <a:solidFill>
                  <a:schemeClr val="bg1"/>
                </a:solidFill>
                <a:latin typeface="Times New Roman" pitchFamily="18" charset="0"/>
                <a:sym typeface="Symbol" pitchFamily="18" charset="2"/>
              </a:rPr>
              <a:t></a:t>
            </a:r>
          </a:p>
        </p:txBody>
      </p:sp>
      <p:sp>
        <p:nvSpPr>
          <p:cNvPr id="88" name="Oval 87"/>
          <p:cNvSpPr>
            <a:spLocks noChangeArrowheads="1"/>
          </p:cNvSpPr>
          <p:nvPr/>
        </p:nvSpPr>
        <p:spPr bwMode="auto">
          <a:xfrm>
            <a:off x="6478588" y="5241925"/>
            <a:ext cx="300037" cy="25558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b="1" i="1">
                <a:solidFill>
                  <a:schemeClr val="bg1"/>
                </a:solidFill>
                <a:latin typeface="Times New Roman" pitchFamily="18" charset="0"/>
                <a:sym typeface="Symbol" pitchFamily="18" charset="2"/>
              </a:rPr>
              <a:t></a:t>
            </a:r>
          </a:p>
        </p:txBody>
      </p:sp>
      <p:sp>
        <p:nvSpPr>
          <p:cNvPr id="89" name="Oval 88"/>
          <p:cNvSpPr>
            <a:spLocks noChangeArrowheads="1"/>
          </p:cNvSpPr>
          <p:nvPr/>
        </p:nvSpPr>
        <p:spPr bwMode="auto">
          <a:xfrm>
            <a:off x="7073900" y="5776913"/>
            <a:ext cx="300038" cy="257175"/>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b="1" i="1">
                <a:solidFill>
                  <a:schemeClr val="bg1"/>
                </a:solidFill>
                <a:latin typeface="Times New Roman" pitchFamily="18" charset="0"/>
                <a:sym typeface="Symbol" pitchFamily="18" charset="2"/>
              </a:rPr>
              <a:t></a:t>
            </a:r>
          </a:p>
        </p:txBody>
      </p:sp>
      <p:sp>
        <p:nvSpPr>
          <p:cNvPr id="90" name="Oval 89"/>
          <p:cNvSpPr>
            <a:spLocks noChangeArrowheads="1"/>
          </p:cNvSpPr>
          <p:nvPr/>
        </p:nvSpPr>
        <p:spPr bwMode="auto">
          <a:xfrm>
            <a:off x="6157913" y="5741988"/>
            <a:ext cx="300037" cy="274637"/>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b="1" i="1">
                <a:solidFill>
                  <a:schemeClr val="bg1"/>
                </a:solidFill>
                <a:latin typeface="Times New Roman" pitchFamily="18" charset="0"/>
                <a:sym typeface="Symbol" pitchFamily="18" charset="2"/>
              </a:rPr>
              <a:t></a:t>
            </a:r>
          </a:p>
        </p:txBody>
      </p:sp>
      <p:sp>
        <p:nvSpPr>
          <p:cNvPr id="91" name="Oval 90"/>
          <p:cNvSpPr>
            <a:spLocks noChangeArrowheads="1"/>
          </p:cNvSpPr>
          <p:nvPr/>
        </p:nvSpPr>
        <p:spPr bwMode="auto">
          <a:xfrm>
            <a:off x="6597650" y="5743575"/>
            <a:ext cx="300038" cy="265113"/>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b="1" i="1">
                <a:solidFill>
                  <a:schemeClr val="bg1"/>
                </a:solidFill>
                <a:latin typeface="Times New Roman" pitchFamily="18" charset="0"/>
                <a:sym typeface="Symbol" pitchFamily="18" charset="2"/>
              </a:rPr>
              <a:t></a:t>
            </a:r>
          </a:p>
        </p:txBody>
      </p:sp>
      <p:sp>
        <p:nvSpPr>
          <p:cNvPr id="92" name="Oval 91"/>
          <p:cNvSpPr>
            <a:spLocks noChangeArrowheads="1"/>
          </p:cNvSpPr>
          <p:nvPr/>
        </p:nvSpPr>
        <p:spPr bwMode="auto">
          <a:xfrm>
            <a:off x="7508875" y="5775325"/>
            <a:ext cx="300038" cy="27463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b="1" i="1">
                <a:solidFill>
                  <a:schemeClr val="bg1"/>
                </a:solidFill>
                <a:latin typeface="Times New Roman" pitchFamily="18" charset="0"/>
                <a:sym typeface="Symbol" pitchFamily="18" charset="2"/>
              </a:rPr>
              <a:t></a:t>
            </a:r>
          </a:p>
        </p:txBody>
      </p:sp>
      <p:sp>
        <p:nvSpPr>
          <p:cNvPr id="93" name="Oval 92"/>
          <p:cNvSpPr>
            <a:spLocks noChangeArrowheads="1"/>
          </p:cNvSpPr>
          <p:nvPr/>
        </p:nvSpPr>
        <p:spPr bwMode="auto">
          <a:xfrm>
            <a:off x="7943850" y="5749925"/>
            <a:ext cx="300038" cy="269875"/>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b="1" i="1">
                <a:solidFill>
                  <a:schemeClr val="bg1"/>
                </a:solidFill>
                <a:latin typeface="Times New Roman" pitchFamily="18" charset="0"/>
                <a:sym typeface="Symbol" pitchFamily="18" charset="2"/>
              </a:rPr>
              <a:t></a:t>
            </a:r>
          </a:p>
        </p:txBody>
      </p:sp>
      <p:sp>
        <p:nvSpPr>
          <p:cNvPr id="12305" name="Line 93"/>
          <p:cNvSpPr>
            <a:spLocks noChangeShapeType="1"/>
          </p:cNvSpPr>
          <p:nvPr/>
        </p:nvSpPr>
        <p:spPr bwMode="auto">
          <a:xfrm flipH="1">
            <a:off x="6743700" y="4503738"/>
            <a:ext cx="219075" cy="227012"/>
          </a:xfrm>
          <a:prstGeom prst="line">
            <a:avLst/>
          </a:prstGeom>
          <a:noFill/>
          <a:ln w="9525">
            <a:solidFill>
              <a:srgbClr val="000000"/>
            </a:solidFill>
            <a:round/>
            <a:headEnd/>
            <a:tailEnd type="triangle" w="lg" len="lg"/>
          </a:ln>
        </p:spPr>
        <p:txBody>
          <a:bodyPr/>
          <a:lstStyle/>
          <a:p>
            <a:endParaRPr lang="en-US"/>
          </a:p>
        </p:txBody>
      </p:sp>
      <p:sp>
        <p:nvSpPr>
          <p:cNvPr id="12306" name="Line 94"/>
          <p:cNvSpPr>
            <a:spLocks noChangeShapeType="1"/>
          </p:cNvSpPr>
          <p:nvPr/>
        </p:nvSpPr>
        <p:spPr bwMode="auto">
          <a:xfrm>
            <a:off x="7077075" y="4492625"/>
            <a:ext cx="261938" cy="238125"/>
          </a:xfrm>
          <a:prstGeom prst="line">
            <a:avLst/>
          </a:prstGeom>
          <a:noFill/>
          <a:ln w="9525">
            <a:solidFill>
              <a:srgbClr val="000000"/>
            </a:solidFill>
            <a:round/>
            <a:headEnd/>
            <a:tailEnd type="triangle" w="lg" len="lg"/>
          </a:ln>
        </p:spPr>
        <p:txBody>
          <a:bodyPr/>
          <a:lstStyle/>
          <a:p>
            <a:endParaRPr lang="en-US"/>
          </a:p>
        </p:txBody>
      </p:sp>
      <p:sp>
        <p:nvSpPr>
          <p:cNvPr id="12307" name="Line 95"/>
          <p:cNvSpPr>
            <a:spLocks noChangeShapeType="1"/>
          </p:cNvSpPr>
          <p:nvPr/>
        </p:nvSpPr>
        <p:spPr bwMode="auto">
          <a:xfrm flipH="1">
            <a:off x="6586538" y="5008563"/>
            <a:ext cx="95250" cy="219075"/>
          </a:xfrm>
          <a:prstGeom prst="line">
            <a:avLst/>
          </a:prstGeom>
          <a:noFill/>
          <a:ln w="9525">
            <a:solidFill>
              <a:srgbClr val="000000"/>
            </a:solidFill>
            <a:round/>
            <a:headEnd/>
            <a:tailEnd type="triangle" w="lg" len="lg"/>
          </a:ln>
        </p:spPr>
        <p:txBody>
          <a:bodyPr/>
          <a:lstStyle/>
          <a:p>
            <a:endParaRPr lang="en-US"/>
          </a:p>
        </p:txBody>
      </p:sp>
      <p:sp>
        <p:nvSpPr>
          <p:cNvPr id="12308" name="Line 96"/>
          <p:cNvSpPr>
            <a:spLocks noChangeShapeType="1"/>
          </p:cNvSpPr>
          <p:nvPr/>
        </p:nvSpPr>
        <p:spPr bwMode="auto">
          <a:xfrm flipH="1">
            <a:off x="7223125" y="4989513"/>
            <a:ext cx="84138" cy="258762"/>
          </a:xfrm>
          <a:prstGeom prst="line">
            <a:avLst/>
          </a:prstGeom>
          <a:noFill/>
          <a:ln w="9525">
            <a:solidFill>
              <a:srgbClr val="000000"/>
            </a:solidFill>
            <a:round/>
            <a:headEnd/>
            <a:tailEnd type="triangle" w="lg" len="lg"/>
          </a:ln>
        </p:spPr>
        <p:txBody>
          <a:bodyPr/>
          <a:lstStyle/>
          <a:p>
            <a:endParaRPr lang="en-US"/>
          </a:p>
        </p:txBody>
      </p:sp>
      <p:sp>
        <p:nvSpPr>
          <p:cNvPr id="12309" name="Line 97"/>
          <p:cNvSpPr>
            <a:spLocks noChangeShapeType="1"/>
          </p:cNvSpPr>
          <p:nvPr/>
        </p:nvSpPr>
        <p:spPr bwMode="auto">
          <a:xfrm>
            <a:off x="7453313" y="4968875"/>
            <a:ext cx="292100" cy="288925"/>
          </a:xfrm>
          <a:prstGeom prst="line">
            <a:avLst/>
          </a:prstGeom>
          <a:noFill/>
          <a:ln w="9525">
            <a:solidFill>
              <a:srgbClr val="000000"/>
            </a:solidFill>
            <a:round/>
            <a:headEnd/>
            <a:tailEnd type="triangle" w="lg" len="lg"/>
          </a:ln>
        </p:spPr>
        <p:txBody>
          <a:bodyPr/>
          <a:lstStyle/>
          <a:p>
            <a:endParaRPr lang="en-US"/>
          </a:p>
        </p:txBody>
      </p:sp>
      <p:sp>
        <p:nvSpPr>
          <p:cNvPr id="12310" name="Line 98"/>
          <p:cNvSpPr>
            <a:spLocks noChangeShapeType="1"/>
          </p:cNvSpPr>
          <p:nvPr/>
        </p:nvSpPr>
        <p:spPr bwMode="auto">
          <a:xfrm flipH="1">
            <a:off x="6305550" y="5475288"/>
            <a:ext cx="187325" cy="268287"/>
          </a:xfrm>
          <a:prstGeom prst="line">
            <a:avLst/>
          </a:prstGeom>
          <a:noFill/>
          <a:ln w="9525">
            <a:solidFill>
              <a:srgbClr val="000000"/>
            </a:solidFill>
            <a:round/>
            <a:headEnd/>
            <a:tailEnd type="triangle" w="lg" len="lg"/>
          </a:ln>
        </p:spPr>
        <p:txBody>
          <a:bodyPr/>
          <a:lstStyle/>
          <a:p>
            <a:endParaRPr lang="en-US"/>
          </a:p>
        </p:txBody>
      </p:sp>
      <p:sp>
        <p:nvSpPr>
          <p:cNvPr id="12311" name="Line 99"/>
          <p:cNvSpPr>
            <a:spLocks noChangeShapeType="1"/>
          </p:cNvSpPr>
          <p:nvPr/>
        </p:nvSpPr>
        <p:spPr bwMode="auto">
          <a:xfrm>
            <a:off x="6638925" y="5495925"/>
            <a:ext cx="115888" cy="268288"/>
          </a:xfrm>
          <a:prstGeom prst="line">
            <a:avLst/>
          </a:prstGeom>
          <a:noFill/>
          <a:ln w="9525">
            <a:solidFill>
              <a:srgbClr val="000000"/>
            </a:solidFill>
            <a:round/>
            <a:headEnd/>
            <a:tailEnd type="triangle" w="lg" len="lg"/>
          </a:ln>
        </p:spPr>
        <p:txBody>
          <a:bodyPr/>
          <a:lstStyle/>
          <a:p>
            <a:endParaRPr lang="en-US"/>
          </a:p>
        </p:txBody>
      </p:sp>
      <p:sp>
        <p:nvSpPr>
          <p:cNvPr id="12312" name="Line 100"/>
          <p:cNvSpPr>
            <a:spLocks noChangeShapeType="1"/>
          </p:cNvSpPr>
          <p:nvPr/>
        </p:nvSpPr>
        <p:spPr bwMode="auto">
          <a:xfrm>
            <a:off x="7213600" y="5535613"/>
            <a:ext cx="0" cy="228600"/>
          </a:xfrm>
          <a:prstGeom prst="line">
            <a:avLst/>
          </a:prstGeom>
          <a:noFill/>
          <a:ln w="9525">
            <a:solidFill>
              <a:srgbClr val="000000"/>
            </a:solidFill>
            <a:round/>
            <a:headEnd/>
            <a:tailEnd type="triangle" w="lg" len="lg"/>
          </a:ln>
        </p:spPr>
        <p:txBody>
          <a:bodyPr/>
          <a:lstStyle/>
          <a:p>
            <a:endParaRPr lang="en-US"/>
          </a:p>
        </p:txBody>
      </p:sp>
      <p:sp>
        <p:nvSpPr>
          <p:cNvPr id="12313" name="Line 101"/>
          <p:cNvSpPr>
            <a:spLocks noChangeShapeType="1"/>
          </p:cNvSpPr>
          <p:nvPr/>
        </p:nvSpPr>
        <p:spPr bwMode="auto">
          <a:xfrm flipH="1">
            <a:off x="7610475" y="5495925"/>
            <a:ext cx="82550" cy="277813"/>
          </a:xfrm>
          <a:prstGeom prst="line">
            <a:avLst/>
          </a:prstGeom>
          <a:noFill/>
          <a:ln w="9525">
            <a:solidFill>
              <a:srgbClr val="000000"/>
            </a:solidFill>
            <a:round/>
            <a:headEnd/>
            <a:tailEnd type="triangle" w="lg" len="lg"/>
          </a:ln>
        </p:spPr>
        <p:txBody>
          <a:bodyPr/>
          <a:lstStyle/>
          <a:p>
            <a:endParaRPr lang="en-US"/>
          </a:p>
        </p:txBody>
      </p:sp>
      <p:sp>
        <p:nvSpPr>
          <p:cNvPr id="12314" name="Line 102"/>
          <p:cNvSpPr>
            <a:spLocks noChangeShapeType="1"/>
          </p:cNvSpPr>
          <p:nvPr/>
        </p:nvSpPr>
        <p:spPr bwMode="auto">
          <a:xfrm>
            <a:off x="7850188" y="5456238"/>
            <a:ext cx="219075" cy="336550"/>
          </a:xfrm>
          <a:prstGeom prst="line">
            <a:avLst/>
          </a:prstGeom>
          <a:noFill/>
          <a:ln w="9525">
            <a:solidFill>
              <a:srgbClr val="000000"/>
            </a:solidFill>
            <a:round/>
            <a:headEnd/>
            <a:tailEnd type="triangle" w="lg" len="lg"/>
          </a:ln>
        </p:spPr>
        <p:txBody>
          <a:bodyPr/>
          <a:lstStyle/>
          <a:p>
            <a:endParaRPr lang="en-US"/>
          </a:p>
        </p:txBody>
      </p:sp>
      <p:sp>
        <p:nvSpPr>
          <p:cNvPr id="108" name="Oval 107"/>
          <p:cNvSpPr>
            <a:spLocks noChangeArrowheads="1"/>
          </p:cNvSpPr>
          <p:nvPr/>
        </p:nvSpPr>
        <p:spPr bwMode="auto">
          <a:xfrm>
            <a:off x="6653213" y="4738688"/>
            <a:ext cx="300037" cy="268287"/>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b="1" i="1">
                <a:solidFill>
                  <a:schemeClr val="bg1"/>
                </a:solidFill>
                <a:latin typeface="Times New Roman" pitchFamily="18" charset="0"/>
                <a:sym typeface="Symbol" pitchFamily="18" charset="2"/>
              </a:rPr>
              <a:t></a:t>
            </a:r>
          </a:p>
        </p:txBody>
      </p:sp>
      <p:sp>
        <p:nvSpPr>
          <p:cNvPr id="12316" name="Text Box 29"/>
          <p:cNvSpPr txBox="1">
            <a:spLocks noChangeArrowheads="1"/>
          </p:cNvSpPr>
          <p:nvPr/>
        </p:nvSpPr>
        <p:spPr bwMode="auto">
          <a:xfrm>
            <a:off x="4125913" y="1508125"/>
            <a:ext cx="2552700" cy="461963"/>
          </a:xfrm>
          <a:prstGeom prst="rect">
            <a:avLst/>
          </a:prstGeom>
          <a:noFill/>
          <a:ln w="25400" algn="ctr">
            <a:noFill/>
            <a:miter lim="800000"/>
            <a:headEnd/>
            <a:tailEnd/>
          </a:ln>
        </p:spPr>
        <p:txBody>
          <a:bodyPr>
            <a:spAutoFit/>
          </a:bodyPr>
          <a:lstStyle/>
          <a:p>
            <a:pPr algn="r" eaLnBrk="0" hangingPunct="0">
              <a:spcBef>
                <a:spcPct val="50000"/>
              </a:spcBef>
            </a:pPr>
            <a:r>
              <a:rPr lang="en-US" sz="2400" b="1" i="1">
                <a:latin typeface="Times New Roman" pitchFamily="18" charset="0"/>
              </a:rPr>
              <a:t>AX (all next)  </a:t>
            </a:r>
            <a:r>
              <a:rPr lang="en-US" sz="2400" b="1" i="1">
                <a:latin typeface="Times New Roman" pitchFamily="18" charset="0"/>
                <a:sym typeface="Symbol" pitchFamily="18" charset="2"/>
              </a:rPr>
              <a:t></a:t>
            </a:r>
            <a:endParaRPr lang="en-US" sz="2400" b="1" i="1">
              <a:latin typeface="Times New Roman" pitchFamily="18" charset="0"/>
            </a:endParaRPr>
          </a:p>
        </p:txBody>
      </p:sp>
      <p:sp>
        <p:nvSpPr>
          <p:cNvPr id="12317" name="Text Box 29"/>
          <p:cNvSpPr txBox="1">
            <a:spLocks noChangeArrowheads="1"/>
          </p:cNvSpPr>
          <p:nvPr/>
        </p:nvSpPr>
        <p:spPr bwMode="auto">
          <a:xfrm>
            <a:off x="1303338" y="4125913"/>
            <a:ext cx="1062037" cy="461962"/>
          </a:xfrm>
          <a:prstGeom prst="rect">
            <a:avLst/>
          </a:prstGeom>
          <a:noFill/>
          <a:ln w="25400" algn="ctr">
            <a:noFill/>
            <a:miter lim="800000"/>
            <a:headEnd/>
            <a:tailEnd/>
          </a:ln>
        </p:spPr>
        <p:txBody>
          <a:bodyPr>
            <a:spAutoFit/>
          </a:bodyPr>
          <a:lstStyle/>
          <a:p>
            <a:pPr algn="r" eaLnBrk="0" hangingPunct="0">
              <a:spcBef>
                <a:spcPct val="50000"/>
              </a:spcBef>
            </a:pPr>
            <a:r>
              <a:rPr lang="en-US" sz="2400" b="1" i="1">
                <a:latin typeface="Times New Roman" pitchFamily="18" charset="0"/>
              </a:rPr>
              <a:t>EG </a:t>
            </a:r>
            <a:r>
              <a:rPr lang="en-US" sz="2400" b="1" i="1">
                <a:latin typeface="Times New Roman" pitchFamily="18" charset="0"/>
                <a:sym typeface="Symbol" pitchFamily="18" charset="2"/>
              </a:rPr>
              <a:t></a:t>
            </a:r>
            <a:endParaRPr lang="en-US" sz="2400" b="1" i="1">
              <a:latin typeface="Times New Roman" pitchFamily="18" charset="0"/>
            </a:endParaRPr>
          </a:p>
        </p:txBody>
      </p:sp>
      <p:sp>
        <p:nvSpPr>
          <p:cNvPr id="12318" name="Text Box 29"/>
          <p:cNvSpPr txBox="1">
            <a:spLocks noChangeArrowheads="1"/>
          </p:cNvSpPr>
          <p:nvPr/>
        </p:nvSpPr>
        <p:spPr bwMode="auto">
          <a:xfrm>
            <a:off x="5635625" y="4081463"/>
            <a:ext cx="1084263" cy="461962"/>
          </a:xfrm>
          <a:prstGeom prst="rect">
            <a:avLst/>
          </a:prstGeom>
          <a:noFill/>
          <a:ln w="25400" algn="ctr">
            <a:noFill/>
            <a:miter lim="800000"/>
            <a:headEnd/>
            <a:tailEnd/>
          </a:ln>
        </p:spPr>
        <p:txBody>
          <a:bodyPr>
            <a:spAutoFit/>
          </a:bodyPr>
          <a:lstStyle/>
          <a:p>
            <a:pPr algn="r" eaLnBrk="0" hangingPunct="0">
              <a:spcBef>
                <a:spcPct val="50000"/>
              </a:spcBef>
            </a:pPr>
            <a:r>
              <a:rPr lang="en-US" sz="2400" b="1" i="1">
                <a:latin typeface="Times New Roman" pitchFamily="18" charset="0"/>
              </a:rPr>
              <a:t>AG </a:t>
            </a:r>
            <a:r>
              <a:rPr lang="en-US" sz="2400" b="1" i="1">
                <a:latin typeface="Times New Roman" pitchFamily="18" charset="0"/>
                <a:sym typeface="Symbol" pitchFamily="18" charset="2"/>
              </a:rPr>
              <a:t></a:t>
            </a:r>
            <a:endParaRPr lang="en-US" sz="2400" b="1" i="1">
              <a:latin typeface="Times New Roman" pitchFamily="18" charset="0"/>
            </a:endParaRPr>
          </a:p>
        </p:txBody>
      </p:sp>
      <p:sp>
        <p:nvSpPr>
          <p:cNvPr id="96" name="Tijdelijke aanduiding voor dianummer 95"/>
          <p:cNvSpPr>
            <a:spLocks noGrp="1"/>
          </p:cNvSpPr>
          <p:nvPr>
            <p:ph type="sldNum" sz="quarter" idx="12"/>
          </p:nvPr>
        </p:nvSpPr>
        <p:spPr/>
        <p:txBody>
          <a:bodyPr/>
          <a:lstStyle/>
          <a:p>
            <a:pPr>
              <a:defRPr/>
            </a:pPr>
            <a:fld id="{72725EC6-25BF-431D-8F0D-459B85E9B311}" type="slidenum">
              <a:rPr lang="en-US"/>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500063" y="274638"/>
            <a:ext cx="8358187" cy="796925"/>
          </a:xfrm>
        </p:spPr>
        <p:txBody>
          <a:bodyPr/>
          <a:lstStyle/>
          <a:p>
            <a:pPr eaLnBrk="1" hangingPunct="1"/>
            <a:r>
              <a:rPr lang="en-US">
                <a:cs typeface="Arial" charset="0"/>
              </a:rPr>
              <a:t>Basic operations to combine BDDs</a:t>
            </a:r>
          </a:p>
        </p:txBody>
      </p:sp>
      <p:sp>
        <p:nvSpPr>
          <p:cNvPr id="64515" name="Rectangle 3"/>
          <p:cNvSpPr>
            <a:spLocks noGrp="1" noChangeArrowheads="1"/>
          </p:cNvSpPr>
          <p:nvPr>
            <p:ph sz="quarter" idx="1"/>
          </p:nvPr>
        </p:nvSpPr>
        <p:spPr>
          <a:xfrm>
            <a:off x="500063" y="1447800"/>
            <a:ext cx="8358187" cy="4572000"/>
          </a:xfrm>
        </p:spPr>
        <p:txBody>
          <a:bodyPr/>
          <a:lstStyle/>
          <a:p>
            <a:pPr eaLnBrk="1" hangingPunct="1">
              <a:defRPr/>
            </a:pPr>
            <a:r>
              <a:rPr lang="en-US" i="1" dirty="0">
                <a:cs typeface="Arial" charset="0"/>
              </a:rPr>
              <a:t>Apply              f</a:t>
            </a:r>
            <a:r>
              <a:rPr lang="en-US" baseline="-25000" dirty="0">
                <a:cs typeface="Arial" charset="0"/>
              </a:rPr>
              <a:t>1</a:t>
            </a:r>
            <a:r>
              <a:rPr lang="en-US" dirty="0">
                <a:cs typeface="Arial" charset="0"/>
              </a:rPr>
              <a:t> &lt;op&gt; </a:t>
            </a:r>
            <a:r>
              <a:rPr lang="en-US" i="1" dirty="0">
                <a:cs typeface="Arial" charset="0"/>
              </a:rPr>
              <a:t>f</a:t>
            </a:r>
            <a:r>
              <a:rPr lang="en-US" baseline="-25000" dirty="0">
                <a:cs typeface="Arial" charset="0"/>
              </a:rPr>
              <a:t>2</a:t>
            </a:r>
            <a:r>
              <a:rPr lang="en-US" dirty="0">
                <a:cs typeface="Arial" charset="0"/>
              </a:rPr>
              <a:t> 	</a:t>
            </a:r>
            <a:br>
              <a:rPr lang="en-US" dirty="0">
                <a:cs typeface="Arial" charset="0"/>
              </a:rPr>
            </a:br>
            <a:r>
              <a:rPr lang="en-US" dirty="0">
                <a:cs typeface="Arial" charset="0"/>
              </a:rPr>
              <a:t>		</a:t>
            </a:r>
          </a:p>
          <a:p>
            <a:pPr eaLnBrk="1" hangingPunct="1">
              <a:defRPr/>
            </a:pPr>
            <a:r>
              <a:rPr lang="en-US" i="1" dirty="0">
                <a:cs typeface="Arial" charset="0"/>
              </a:rPr>
              <a:t>Restrict          f </a:t>
            </a:r>
            <a:r>
              <a:rPr lang="en-US" dirty="0">
                <a:cs typeface="Arial" charset="0"/>
              </a:rPr>
              <a:t>|</a:t>
            </a:r>
            <a:r>
              <a:rPr lang="en-US" i="1" baseline="-25000" dirty="0">
                <a:cs typeface="Arial" charset="0"/>
              </a:rPr>
              <a:t>x</a:t>
            </a:r>
            <a:r>
              <a:rPr lang="en-US" baseline="-25000" dirty="0">
                <a:cs typeface="Arial" charset="0"/>
              </a:rPr>
              <a:t>=</a:t>
            </a:r>
            <a:r>
              <a:rPr lang="en-US" i="1" baseline="-25000" dirty="0">
                <a:cs typeface="Arial" charset="0"/>
              </a:rPr>
              <a:t>b</a:t>
            </a:r>
            <a:r>
              <a:rPr lang="en-US" i="1" dirty="0">
                <a:cs typeface="Arial" charset="0"/>
              </a:rPr>
              <a:t> 		</a:t>
            </a:r>
            <a:r>
              <a:rPr lang="en-US" i="1" dirty="0">
                <a:solidFill>
                  <a:schemeClr val="accent1">
                    <a:lumMod val="75000"/>
                  </a:schemeClr>
                </a:solidFill>
                <a:cs typeface="Arial" charset="0"/>
              </a:rPr>
              <a:t>// b is constant</a:t>
            </a:r>
            <a:r>
              <a:rPr lang="en-US" i="1" dirty="0">
                <a:cs typeface="Arial" charset="0"/>
              </a:rPr>
              <a:t>			</a:t>
            </a:r>
            <a:endParaRPr lang="en-US" dirty="0">
              <a:cs typeface="Arial" charset="0"/>
            </a:endParaRPr>
          </a:p>
          <a:p>
            <a:pPr eaLnBrk="1" hangingPunct="1">
              <a:defRPr/>
            </a:pPr>
            <a:r>
              <a:rPr lang="en-US" i="1" dirty="0">
                <a:cs typeface="Arial" charset="0"/>
              </a:rPr>
              <a:t>Compose       f</a:t>
            </a:r>
            <a:r>
              <a:rPr lang="en-US" baseline="-25000" dirty="0">
                <a:cs typeface="Arial" charset="0"/>
              </a:rPr>
              <a:t>1</a:t>
            </a:r>
            <a:r>
              <a:rPr lang="en-US" dirty="0">
                <a:cs typeface="Arial" charset="0"/>
              </a:rPr>
              <a:t> |</a:t>
            </a:r>
            <a:r>
              <a:rPr lang="en-US" i="1" baseline="-25000" dirty="0">
                <a:cs typeface="Arial" charset="0"/>
              </a:rPr>
              <a:t>x</a:t>
            </a:r>
            <a:r>
              <a:rPr lang="en-US" baseline="-25000" dirty="0">
                <a:cs typeface="Arial" charset="0"/>
              </a:rPr>
              <a:t>=</a:t>
            </a:r>
            <a:r>
              <a:rPr lang="en-US" i="1" baseline="-25000" dirty="0">
                <a:cs typeface="Arial" charset="0"/>
              </a:rPr>
              <a:t>f</a:t>
            </a:r>
            <a:r>
              <a:rPr lang="en-US" baseline="-25000" dirty="0">
                <a:cs typeface="Arial" charset="0"/>
              </a:rPr>
              <a:t>2  		</a:t>
            </a:r>
            <a:r>
              <a:rPr lang="en-US" i="1" dirty="0">
                <a:solidFill>
                  <a:schemeClr val="accent1">
                    <a:lumMod val="75000"/>
                  </a:schemeClr>
                </a:solidFill>
                <a:cs typeface="Arial" charset="0"/>
              </a:rPr>
              <a:t>// f2 is another function</a:t>
            </a:r>
            <a:r>
              <a:rPr lang="en-US" i="1" baseline="-25000" dirty="0">
                <a:solidFill>
                  <a:schemeClr val="accent1">
                    <a:lumMod val="75000"/>
                  </a:schemeClr>
                </a:solidFill>
                <a:cs typeface="Arial" charset="0"/>
              </a:rPr>
              <a:t>	</a:t>
            </a:r>
            <a:endParaRPr lang="en-US" i="1" dirty="0">
              <a:solidFill>
                <a:schemeClr val="accent1">
                  <a:lumMod val="75000"/>
                </a:schemeClr>
              </a:solidFill>
              <a:cs typeface="Arial" charset="0"/>
            </a:endParaRPr>
          </a:p>
          <a:p>
            <a:pPr eaLnBrk="1" hangingPunct="1">
              <a:buFontTx/>
              <a:buNone/>
              <a:defRPr/>
            </a:pPr>
            <a:endParaRPr lang="en-US" dirty="0">
              <a:cs typeface="Arial" charset="0"/>
            </a:endParaRPr>
          </a:p>
          <a:p>
            <a:pPr eaLnBrk="1" hangingPunct="1">
              <a:defRPr/>
            </a:pPr>
            <a:r>
              <a:rPr lang="en-US" i="1" dirty="0">
                <a:cs typeface="Arial" charset="0"/>
              </a:rPr>
              <a:t>Satisfy-one 				</a:t>
            </a:r>
            <a:br>
              <a:rPr lang="en-US" dirty="0">
                <a:cs typeface="Arial" charset="0"/>
              </a:rPr>
            </a:br>
            <a:br>
              <a:rPr lang="en-US" dirty="0">
                <a:cs typeface="Arial" charset="0"/>
              </a:rPr>
            </a:br>
            <a:r>
              <a:rPr lang="en-US" sz="2000" i="1" dirty="0">
                <a:latin typeface="Times New Roman" pitchFamily="18" charset="0"/>
                <a:cs typeface="Times New Roman" pitchFamily="18" charset="0"/>
              </a:rPr>
              <a:t>Return a single combination of the variables of f that would make it true, else return nothing</a:t>
            </a:r>
            <a:r>
              <a:rPr lang="en-US" sz="2000" dirty="0">
                <a:latin typeface="Times New Roman" pitchFamily="18" charset="0"/>
                <a:cs typeface="Times New Roman" pitchFamily="18" charset="0"/>
              </a:rPr>
              <a:t>.</a:t>
            </a:r>
            <a:br>
              <a:rPr lang="en-US" dirty="0">
                <a:cs typeface="Arial" charset="0"/>
              </a:rPr>
            </a:br>
            <a:br>
              <a:rPr lang="en-US" dirty="0">
                <a:cs typeface="Arial" charset="0"/>
              </a:rPr>
            </a:br>
            <a:endParaRPr lang="en-US" dirty="0">
              <a:cs typeface="Arial" charset="0"/>
            </a:endParaRPr>
          </a:p>
        </p:txBody>
      </p:sp>
      <p:sp>
        <p:nvSpPr>
          <p:cNvPr id="5" name="Tijdelijke aanduiding voor dianummer 4"/>
          <p:cNvSpPr>
            <a:spLocks noGrp="1"/>
          </p:cNvSpPr>
          <p:nvPr>
            <p:ph type="sldNum" sz="quarter" idx="12"/>
          </p:nvPr>
        </p:nvSpPr>
        <p:spPr/>
        <p:txBody>
          <a:bodyPr/>
          <a:lstStyle/>
          <a:p>
            <a:pPr>
              <a:defRPr/>
            </a:pPr>
            <a:fld id="{3C02F5B0-C281-4719-A378-2DDF0DB28A67}" type="slidenum">
              <a:rPr lang="en-US"/>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500063" y="274638"/>
            <a:ext cx="8358187" cy="796925"/>
          </a:xfrm>
        </p:spPr>
        <p:txBody>
          <a:bodyPr/>
          <a:lstStyle/>
          <a:p>
            <a:pPr eaLnBrk="1" hangingPunct="1"/>
            <a:r>
              <a:rPr lang="en-US">
                <a:cs typeface="Arial" charset="0"/>
              </a:rPr>
              <a:t>Quantification</a:t>
            </a:r>
          </a:p>
        </p:txBody>
      </p:sp>
      <p:sp>
        <p:nvSpPr>
          <p:cNvPr id="66563" name="Rectangle 3"/>
          <p:cNvSpPr>
            <a:spLocks noGrp="1" noChangeArrowheads="1"/>
          </p:cNvSpPr>
          <p:nvPr>
            <p:ph sz="quarter" idx="1"/>
          </p:nvPr>
        </p:nvSpPr>
        <p:spPr>
          <a:xfrm>
            <a:off x="334963" y="1254125"/>
            <a:ext cx="8620125" cy="5260975"/>
          </a:xfrm>
        </p:spPr>
        <p:txBody>
          <a:bodyPr/>
          <a:lstStyle/>
          <a:p>
            <a:pPr eaLnBrk="1" hangingPunct="1"/>
            <a:r>
              <a:rPr lang="en-US">
                <a:cs typeface="Arial" charset="0"/>
              </a:rPr>
              <a:t> With restriction we can encodes boolean quantifications :</a:t>
            </a:r>
            <a:br>
              <a:rPr lang="en-US">
                <a:cs typeface="Arial" charset="0"/>
              </a:rPr>
            </a:br>
            <a:br>
              <a:rPr lang="en-US">
                <a:cs typeface="Arial" charset="0"/>
              </a:rPr>
            </a:br>
            <a:r>
              <a:rPr lang="en-US">
                <a:cs typeface="Arial" charset="0"/>
              </a:rPr>
              <a:t>	(</a:t>
            </a:r>
            <a:r>
              <a:rPr lang="en-US" b="1">
                <a:cs typeface="Arial" charset="0"/>
                <a:sym typeface="Symbol" pitchFamily="18" charset="2"/>
              </a:rPr>
              <a:t></a:t>
            </a:r>
            <a:r>
              <a:rPr lang="en-US">
                <a:cs typeface="Arial" charset="0"/>
                <a:sym typeface="Symbol" pitchFamily="18" charset="2"/>
              </a:rPr>
              <a:t>y::  f(x,y) )   =     </a:t>
            </a:r>
            <a:r>
              <a:rPr lang="en-US">
                <a:cs typeface="Arial" charset="0"/>
              </a:rPr>
              <a:t>f(x,y) | </a:t>
            </a:r>
            <a:r>
              <a:rPr lang="en-US" baseline="-25000">
                <a:cs typeface="Arial" charset="0"/>
              </a:rPr>
              <a:t>y=0</a:t>
            </a:r>
            <a:r>
              <a:rPr lang="en-US">
                <a:cs typeface="Arial" charset="0"/>
              </a:rPr>
              <a:t>   \/     f(x,y) | </a:t>
            </a:r>
            <a:r>
              <a:rPr lang="en-US" baseline="-25000">
                <a:cs typeface="Arial" charset="0"/>
              </a:rPr>
              <a:t>y=1</a:t>
            </a:r>
            <a:r>
              <a:rPr lang="en-US">
                <a:cs typeface="Arial" charset="0"/>
              </a:rPr>
              <a:t> </a:t>
            </a:r>
            <a:br>
              <a:rPr lang="en-US">
                <a:cs typeface="Arial" charset="0"/>
              </a:rPr>
            </a:br>
            <a:br>
              <a:rPr lang="en-US">
                <a:cs typeface="Arial" charset="0"/>
              </a:rPr>
            </a:br>
            <a:r>
              <a:rPr lang="en-US">
                <a:cs typeface="Arial" charset="0"/>
              </a:rPr>
              <a:t>	(</a:t>
            </a:r>
            <a:r>
              <a:rPr lang="en-US" b="1">
                <a:cs typeface="Arial" charset="0"/>
                <a:sym typeface="Symbol" pitchFamily="18" charset="2"/>
              </a:rPr>
              <a:t></a:t>
            </a:r>
            <a:r>
              <a:rPr lang="en-US">
                <a:cs typeface="Arial" charset="0"/>
                <a:sym typeface="Symbol" pitchFamily="18" charset="2"/>
              </a:rPr>
              <a:t>y:: f(x,y) )   =    ( y::  f(x,y))</a:t>
            </a:r>
            <a:br>
              <a:rPr lang="en-US">
                <a:cs typeface="Arial" charset="0"/>
                <a:sym typeface="Symbol" pitchFamily="18" charset="2"/>
              </a:rPr>
            </a:br>
            <a:br>
              <a:rPr lang="en-US">
                <a:cs typeface="Arial" charset="0"/>
                <a:sym typeface="Symbol" pitchFamily="18" charset="2"/>
              </a:rPr>
            </a:br>
            <a:br>
              <a:rPr lang="en-US">
                <a:cs typeface="Arial" charset="0"/>
                <a:sym typeface="Symbol" pitchFamily="18" charset="2"/>
              </a:rPr>
            </a:br>
            <a:r>
              <a:rPr lang="en-US">
                <a:cs typeface="Arial" charset="0"/>
                <a:sym typeface="Symbol" pitchFamily="18" charset="2"/>
              </a:rPr>
              <a:t>(Recall that we need this in the MC algorithm).</a:t>
            </a:r>
          </a:p>
          <a:p>
            <a:pPr eaLnBrk="1" hangingPunct="1"/>
            <a:endParaRPr lang="en-US">
              <a:cs typeface="Arial" charset="0"/>
            </a:endParaRPr>
          </a:p>
        </p:txBody>
      </p:sp>
      <p:sp>
        <p:nvSpPr>
          <p:cNvPr id="5" name="Tijdelijke aanduiding voor dianummer 4"/>
          <p:cNvSpPr>
            <a:spLocks noGrp="1"/>
          </p:cNvSpPr>
          <p:nvPr>
            <p:ph type="sldNum" sz="quarter" idx="12"/>
          </p:nvPr>
        </p:nvSpPr>
        <p:spPr/>
        <p:txBody>
          <a:bodyPr/>
          <a:lstStyle/>
          <a:p>
            <a:pPr>
              <a:defRPr/>
            </a:pPr>
            <a:fld id="{74158366-0417-4CEA-B946-958E2AA16A2A}" type="slidenum">
              <a:rPr lang="en-US"/>
              <a:pPr>
                <a:defRPr/>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500063" y="274638"/>
            <a:ext cx="8358187" cy="796925"/>
          </a:xfrm>
        </p:spPr>
        <p:txBody>
          <a:bodyPr/>
          <a:lstStyle/>
          <a:p>
            <a:pPr eaLnBrk="1" hangingPunct="1"/>
            <a:r>
              <a:rPr lang="en-US">
                <a:cs typeface="Arial" charset="0"/>
              </a:rPr>
              <a:t>Restriction</a:t>
            </a:r>
          </a:p>
        </p:txBody>
      </p:sp>
      <p:sp>
        <p:nvSpPr>
          <p:cNvPr id="67587" name="Rectangle 3"/>
          <p:cNvSpPr>
            <a:spLocks noGrp="1" noChangeArrowheads="1"/>
          </p:cNvSpPr>
          <p:nvPr>
            <p:ph sz="quarter" idx="1"/>
          </p:nvPr>
        </p:nvSpPr>
        <p:spPr>
          <a:xfrm>
            <a:off x="334963" y="1254125"/>
            <a:ext cx="8620125" cy="2555875"/>
          </a:xfrm>
        </p:spPr>
        <p:txBody>
          <a:bodyPr/>
          <a:lstStyle/>
          <a:p>
            <a:pPr eaLnBrk="1" hangingPunct="1"/>
            <a:r>
              <a:rPr lang="en-US" sz="2000">
                <a:cs typeface="Arial" charset="0"/>
              </a:rPr>
              <a:t> f(x,y,z) | </a:t>
            </a:r>
            <a:r>
              <a:rPr lang="en-US" sz="2000" baseline="-25000">
                <a:cs typeface="Arial" charset="0"/>
              </a:rPr>
              <a:t>y=c    </a:t>
            </a:r>
            <a:r>
              <a:rPr lang="en-US" sz="2000">
                <a:cs typeface="Arial" charset="0"/>
              </a:rPr>
              <a:t> how to construct the BDD of the new function?? </a:t>
            </a:r>
            <a:br>
              <a:rPr lang="en-US" sz="2000">
                <a:cs typeface="Arial" charset="0"/>
              </a:rPr>
            </a:br>
            <a:br>
              <a:rPr lang="en-US" sz="2000">
                <a:cs typeface="Arial" charset="0"/>
              </a:rPr>
            </a:br>
            <a:r>
              <a:rPr lang="en-US" sz="2000">
                <a:cs typeface="Arial" charset="0"/>
              </a:rPr>
              <a:t>f(x,y,z) | </a:t>
            </a:r>
            <a:r>
              <a:rPr lang="en-US" sz="2000" baseline="-25000">
                <a:cs typeface="Arial" charset="0"/>
              </a:rPr>
              <a:t>y=0</a:t>
            </a:r>
            <a:r>
              <a:rPr lang="en-US" sz="2000">
                <a:cs typeface="Arial" charset="0"/>
              </a:rPr>
              <a:t>    </a:t>
            </a:r>
            <a:r>
              <a:rPr lang="en-US" sz="2000">
                <a:cs typeface="Arial" charset="0"/>
                <a:sym typeface="Wingdings" pitchFamily="2" charset="2"/>
              </a:rPr>
              <a:t></a:t>
            </a:r>
            <a:r>
              <a:rPr lang="en-US" sz="2000">
                <a:cs typeface="Arial" charset="0"/>
              </a:rPr>
              <a:t> replace all y nodes by low-sub-tree</a:t>
            </a:r>
            <a:br>
              <a:rPr lang="en-US" sz="2000">
                <a:cs typeface="Arial" charset="0"/>
              </a:rPr>
            </a:br>
            <a:br>
              <a:rPr lang="en-US" sz="2000">
                <a:cs typeface="Arial" charset="0"/>
              </a:rPr>
            </a:br>
            <a:r>
              <a:rPr lang="en-US" sz="2000">
                <a:cs typeface="Arial" charset="0"/>
              </a:rPr>
              <a:t>f(x,y,z) | </a:t>
            </a:r>
            <a:r>
              <a:rPr lang="en-US" sz="2000" baseline="-25000">
                <a:cs typeface="Arial" charset="0"/>
              </a:rPr>
              <a:t>y=1      </a:t>
            </a:r>
            <a:r>
              <a:rPr lang="en-US" sz="2000">
                <a:cs typeface="Arial" charset="0"/>
              </a:rPr>
              <a:t> </a:t>
            </a:r>
            <a:r>
              <a:rPr lang="en-US" sz="2000">
                <a:cs typeface="Arial" charset="0"/>
                <a:sym typeface="Wingdings" pitchFamily="2" charset="2"/>
              </a:rPr>
              <a:t></a:t>
            </a:r>
            <a:r>
              <a:rPr lang="en-US" sz="2000">
                <a:cs typeface="Arial" charset="0"/>
              </a:rPr>
              <a:t> replace all y nodes by high-sub-tree</a:t>
            </a:r>
          </a:p>
          <a:p>
            <a:pPr eaLnBrk="1" hangingPunct="1"/>
            <a:endParaRPr lang="en-US" sz="2000">
              <a:cs typeface="Arial" charset="0"/>
            </a:endParaRPr>
          </a:p>
          <a:p>
            <a:pPr eaLnBrk="1" hangingPunct="1"/>
            <a:endParaRPr lang="en-US" sz="2000">
              <a:cs typeface="Arial" charset="0"/>
            </a:endParaRPr>
          </a:p>
        </p:txBody>
      </p:sp>
      <p:sp>
        <p:nvSpPr>
          <p:cNvPr id="4" name="TextBox 3"/>
          <p:cNvSpPr txBox="1"/>
          <p:nvPr/>
        </p:nvSpPr>
        <p:spPr>
          <a:xfrm>
            <a:off x="282575" y="3711575"/>
            <a:ext cx="3375025" cy="16319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000" dirty="0">
                <a:cs typeface="Arial" pitchFamily="34" charset="0"/>
              </a:rPr>
              <a:t>Example:</a:t>
            </a:r>
            <a:br>
              <a:rPr lang="en-US" sz="2000" dirty="0">
                <a:cs typeface="Arial" pitchFamily="34" charset="0"/>
              </a:rPr>
            </a:br>
            <a:br>
              <a:rPr lang="en-US" sz="2000" dirty="0">
                <a:cs typeface="Arial" pitchFamily="34" charset="0"/>
              </a:rPr>
            </a:br>
            <a:r>
              <a:rPr lang="en-US" sz="2000" dirty="0">
                <a:cs typeface="Arial" pitchFamily="34" charset="0"/>
              </a:rPr>
              <a:t>     f (</a:t>
            </a:r>
            <a:r>
              <a:rPr lang="en-US" sz="2000" dirty="0" err="1">
                <a:cs typeface="Arial" pitchFamily="34" charset="0"/>
              </a:rPr>
              <a:t>x,y.z</a:t>
            </a:r>
            <a:r>
              <a:rPr lang="en-US" sz="2000" dirty="0">
                <a:cs typeface="Arial" pitchFamily="34" charset="0"/>
              </a:rPr>
              <a:t>)  =  </a:t>
            </a:r>
            <a:r>
              <a:rPr lang="en-US" sz="2000" dirty="0" err="1">
                <a:cs typeface="Arial" pitchFamily="34" charset="0"/>
              </a:rPr>
              <a:t>xz</a:t>
            </a:r>
            <a:r>
              <a:rPr lang="en-US" sz="2000" dirty="0">
                <a:cs typeface="Arial" pitchFamily="34" charset="0"/>
              </a:rPr>
              <a:t>  \/  </a:t>
            </a:r>
            <a:r>
              <a:rPr lang="en-US" sz="2000" dirty="0">
                <a:cs typeface="Arial" pitchFamily="34" charset="0"/>
                <a:sym typeface="Symbol"/>
              </a:rPr>
              <a:t></a:t>
            </a:r>
            <a:r>
              <a:rPr lang="en-US" sz="2000" dirty="0" err="1">
                <a:cs typeface="Arial" pitchFamily="34" charset="0"/>
                <a:sym typeface="Symbol"/>
              </a:rPr>
              <a:t>xyz</a:t>
            </a:r>
            <a:endParaRPr lang="en-US" sz="2000" dirty="0">
              <a:cs typeface="Arial" pitchFamily="34" charset="0"/>
              <a:sym typeface="Symbol"/>
            </a:endParaRPr>
          </a:p>
          <a:p>
            <a:pPr>
              <a:defRPr/>
            </a:pPr>
            <a:endParaRPr lang="en-US" sz="2000" dirty="0">
              <a:cs typeface="Arial" pitchFamily="34" charset="0"/>
              <a:sym typeface="Symbol"/>
            </a:endParaRPr>
          </a:p>
          <a:p>
            <a:pPr>
              <a:defRPr/>
            </a:pPr>
            <a:r>
              <a:rPr lang="en-US" sz="2000" dirty="0">
                <a:cs typeface="Arial" pitchFamily="34" charset="0"/>
                <a:sym typeface="Symbol"/>
              </a:rPr>
              <a:t>So, f(</a:t>
            </a:r>
            <a:r>
              <a:rPr lang="en-US" sz="2000" dirty="0" err="1">
                <a:cs typeface="Arial" pitchFamily="34" charset="0"/>
                <a:sym typeface="Symbol"/>
              </a:rPr>
              <a:t>x,y,z</a:t>
            </a:r>
            <a:r>
              <a:rPr lang="en-US" sz="2000" dirty="0">
                <a:cs typeface="Arial" pitchFamily="34" charset="0"/>
                <a:sym typeface="Symbol"/>
              </a:rPr>
              <a:t>) |</a:t>
            </a:r>
            <a:r>
              <a:rPr lang="en-US" sz="2000" baseline="-25000" dirty="0">
                <a:cs typeface="Arial" pitchFamily="34" charset="0"/>
                <a:sym typeface="Symbol"/>
              </a:rPr>
              <a:t>y=0</a:t>
            </a:r>
            <a:r>
              <a:rPr lang="en-US" sz="2000" dirty="0">
                <a:cs typeface="Arial" pitchFamily="34" charset="0"/>
                <a:sym typeface="Symbol"/>
              </a:rPr>
              <a:t>  =  z</a:t>
            </a:r>
            <a:endParaRPr lang="en-US" sz="2000" dirty="0">
              <a:cs typeface="Arial" pitchFamily="34" charset="0"/>
            </a:endParaRPr>
          </a:p>
        </p:txBody>
      </p:sp>
      <p:grpSp>
        <p:nvGrpSpPr>
          <p:cNvPr id="2" name="Group 4"/>
          <p:cNvGrpSpPr>
            <a:grpSpLocks/>
          </p:cNvGrpSpPr>
          <p:nvPr/>
        </p:nvGrpSpPr>
        <p:grpSpPr bwMode="auto">
          <a:xfrm>
            <a:off x="4081463" y="3733800"/>
            <a:ext cx="1274762" cy="2481263"/>
            <a:chOff x="2155372" y="2318657"/>
            <a:chExt cx="1273629" cy="2481943"/>
          </a:xfrm>
        </p:grpSpPr>
        <p:sp>
          <p:nvSpPr>
            <p:cNvPr id="6" name="Oval 5"/>
            <p:cNvSpPr/>
            <p:nvPr/>
          </p:nvSpPr>
          <p:spPr>
            <a:xfrm>
              <a:off x="2580444" y="2318657"/>
              <a:ext cx="434588" cy="392220"/>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x</a:t>
              </a:r>
            </a:p>
          </p:txBody>
        </p:sp>
        <p:sp>
          <p:nvSpPr>
            <p:cNvPr id="7" name="Oval 6"/>
            <p:cNvSpPr/>
            <p:nvPr/>
          </p:nvSpPr>
          <p:spPr>
            <a:xfrm>
              <a:off x="2992827" y="3614412"/>
              <a:ext cx="436174" cy="392220"/>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sp>
          <p:nvSpPr>
            <p:cNvPr id="8" name="Rectangle 7"/>
            <p:cNvSpPr/>
            <p:nvPr/>
          </p:nvSpPr>
          <p:spPr>
            <a:xfrm>
              <a:off x="2166474" y="4441727"/>
              <a:ext cx="358456" cy="347757"/>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0</a:t>
              </a:r>
            </a:p>
          </p:txBody>
        </p:sp>
        <p:sp>
          <p:nvSpPr>
            <p:cNvPr id="9" name="Rectangle 8"/>
            <p:cNvSpPr/>
            <p:nvPr/>
          </p:nvSpPr>
          <p:spPr>
            <a:xfrm>
              <a:off x="3026134" y="4452842"/>
              <a:ext cx="360043" cy="347758"/>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1</a:t>
              </a:r>
            </a:p>
          </p:txBody>
        </p:sp>
        <p:sp>
          <p:nvSpPr>
            <p:cNvPr id="10" name="Oval 9"/>
            <p:cNvSpPr/>
            <p:nvPr/>
          </p:nvSpPr>
          <p:spPr>
            <a:xfrm>
              <a:off x="2155372" y="3123741"/>
              <a:ext cx="436174" cy="392219"/>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cxnSp>
          <p:nvCxnSpPr>
            <p:cNvPr id="11" name="Straight Connector 10"/>
            <p:cNvCxnSpPr>
              <a:stCxn id="6" idx="5"/>
              <a:endCxn id="7" idx="0"/>
            </p:cNvCxnSpPr>
            <p:nvPr/>
          </p:nvCxnSpPr>
          <p:spPr>
            <a:xfrm rot="16200000" flipH="1">
              <a:off x="2601297" y="3004003"/>
              <a:ext cx="960700" cy="260119"/>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a:stCxn id="7" idx="4"/>
              <a:endCxn id="9" idx="0"/>
            </p:cNvCxnSpPr>
            <p:nvPr/>
          </p:nvCxnSpPr>
          <p:spPr>
            <a:xfrm rot="5400000">
              <a:off x="2985430" y="4226565"/>
              <a:ext cx="446209" cy="6344"/>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a:stCxn id="10" idx="4"/>
              <a:endCxn id="8" idx="0"/>
            </p:cNvCxnSpPr>
            <p:nvPr/>
          </p:nvCxnSpPr>
          <p:spPr>
            <a:xfrm rot="5400000">
              <a:off x="1896301" y="3965362"/>
              <a:ext cx="925767" cy="26963"/>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14" name="Straight Connector 13"/>
            <p:cNvCxnSpPr>
              <a:stCxn id="6" idx="3"/>
              <a:endCxn id="10" idx="0"/>
            </p:cNvCxnSpPr>
            <p:nvPr/>
          </p:nvCxnSpPr>
          <p:spPr>
            <a:xfrm rot="5400000">
              <a:off x="2273263" y="2753115"/>
              <a:ext cx="470029" cy="271222"/>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5" name="Straight Connector 14"/>
            <p:cNvCxnSpPr>
              <a:stCxn id="7" idx="3"/>
              <a:endCxn id="8" idx="0"/>
            </p:cNvCxnSpPr>
            <p:nvPr/>
          </p:nvCxnSpPr>
          <p:spPr>
            <a:xfrm rot="5400000">
              <a:off x="2454855" y="3838726"/>
              <a:ext cx="493848" cy="712153"/>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a:stCxn id="10" idx="5"/>
              <a:endCxn id="7" idx="2"/>
            </p:cNvCxnSpPr>
            <p:nvPr/>
          </p:nvCxnSpPr>
          <p:spPr>
            <a:xfrm rot="16200000" flipH="1">
              <a:off x="2584205" y="3401106"/>
              <a:ext cx="350934" cy="46631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grpSp>
      <p:sp>
        <p:nvSpPr>
          <p:cNvPr id="19" name="Oval 18"/>
          <p:cNvSpPr/>
          <p:nvPr/>
        </p:nvSpPr>
        <p:spPr>
          <a:xfrm>
            <a:off x="6411913" y="3657600"/>
            <a:ext cx="434975" cy="392113"/>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x</a:t>
            </a:r>
          </a:p>
        </p:txBody>
      </p:sp>
      <p:sp>
        <p:nvSpPr>
          <p:cNvPr id="20" name="Oval 19"/>
          <p:cNvSpPr/>
          <p:nvPr/>
        </p:nvSpPr>
        <p:spPr>
          <a:xfrm>
            <a:off x="6824663" y="4953000"/>
            <a:ext cx="436562" cy="392113"/>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sp>
        <p:nvSpPr>
          <p:cNvPr id="21" name="Rectangle 20"/>
          <p:cNvSpPr/>
          <p:nvPr/>
        </p:nvSpPr>
        <p:spPr>
          <a:xfrm>
            <a:off x="5997575" y="5780088"/>
            <a:ext cx="360363" cy="349250"/>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0</a:t>
            </a:r>
          </a:p>
        </p:txBody>
      </p:sp>
      <p:sp>
        <p:nvSpPr>
          <p:cNvPr id="22" name="Rectangle 21"/>
          <p:cNvSpPr/>
          <p:nvPr/>
        </p:nvSpPr>
        <p:spPr>
          <a:xfrm>
            <a:off x="6858000" y="5791200"/>
            <a:ext cx="358775" cy="347663"/>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1</a:t>
            </a:r>
          </a:p>
        </p:txBody>
      </p:sp>
      <p:cxnSp>
        <p:nvCxnSpPr>
          <p:cNvPr id="24" name="Straight Connector 23"/>
          <p:cNvCxnSpPr>
            <a:stCxn id="19" idx="5"/>
            <a:endCxn id="20" idx="0"/>
          </p:cNvCxnSpPr>
          <p:nvPr/>
        </p:nvCxnSpPr>
        <p:spPr>
          <a:xfrm rot="16200000" flipH="1">
            <a:off x="6433344" y="4342607"/>
            <a:ext cx="960437" cy="260350"/>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25" name="Straight Connector 24"/>
          <p:cNvCxnSpPr>
            <a:stCxn id="20" idx="4"/>
            <a:endCxn id="22" idx="0"/>
          </p:cNvCxnSpPr>
          <p:nvPr/>
        </p:nvCxnSpPr>
        <p:spPr>
          <a:xfrm rot="5400000">
            <a:off x="6817519" y="5564982"/>
            <a:ext cx="446087" cy="6350"/>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a:stCxn id="19" idx="4"/>
            <a:endCxn id="20" idx="1"/>
          </p:cNvCxnSpPr>
          <p:nvPr/>
        </p:nvCxnSpPr>
        <p:spPr>
          <a:xfrm rot="16200000" flipH="1">
            <a:off x="6279356" y="4399757"/>
            <a:ext cx="960437" cy="26035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8" name="Straight Connector 27"/>
          <p:cNvCxnSpPr>
            <a:stCxn id="20" idx="3"/>
            <a:endCxn id="21" idx="0"/>
          </p:cNvCxnSpPr>
          <p:nvPr/>
        </p:nvCxnSpPr>
        <p:spPr>
          <a:xfrm rot="5400000">
            <a:off x="6287294" y="5177632"/>
            <a:ext cx="492125" cy="712787"/>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36" name="Oval 35"/>
          <p:cNvSpPr/>
          <p:nvPr/>
        </p:nvSpPr>
        <p:spPr>
          <a:xfrm>
            <a:off x="8207375" y="4452938"/>
            <a:ext cx="436563" cy="390525"/>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sp>
        <p:nvSpPr>
          <p:cNvPr id="37" name="Rectangle 36"/>
          <p:cNvSpPr/>
          <p:nvPr/>
        </p:nvSpPr>
        <p:spPr>
          <a:xfrm>
            <a:off x="8012113" y="5072063"/>
            <a:ext cx="358775" cy="349250"/>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0</a:t>
            </a:r>
          </a:p>
        </p:txBody>
      </p:sp>
      <p:sp>
        <p:nvSpPr>
          <p:cNvPr id="38" name="Rectangle 37"/>
          <p:cNvSpPr/>
          <p:nvPr/>
        </p:nvSpPr>
        <p:spPr>
          <a:xfrm>
            <a:off x="8588375" y="5072063"/>
            <a:ext cx="360363" cy="349250"/>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1</a:t>
            </a:r>
          </a:p>
        </p:txBody>
      </p:sp>
      <p:cxnSp>
        <p:nvCxnSpPr>
          <p:cNvPr id="39" name="Straight Connector 38"/>
          <p:cNvCxnSpPr>
            <a:stCxn id="36" idx="5"/>
            <a:endCxn id="38" idx="0"/>
          </p:cNvCxnSpPr>
          <p:nvPr/>
        </p:nvCxnSpPr>
        <p:spPr>
          <a:xfrm rot="16200000" flipH="1">
            <a:off x="8530432" y="4834731"/>
            <a:ext cx="285750" cy="188913"/>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40" name="Straight Connector 39"/>
          <p:cNvCxnSpPr>
            <a:stCxn id="36" idx="3"/>
            <a:endCxn id="37" idx="0"/>
          </p:cNvCxnSpPr>
          <p:nvPr/>
        </p:nvCxnSpPr>
        <p:spPr>
          <a:xfrm rot="5400000">
            <a:off x="8088313" y="4889500"/>
            <a:ext cx="285750" cy="79375"/>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51" name="Straight Arrow Connector 50"/>
          <p:cNvCxnSpPr/>
          <p:nvPr/>
        </p:nvCxnSpPr>
        <p:spPr>
          <a:xfrm flipV="1">
            <a:off x="3703638" y="4213225"/>
            <a:ext cx="498475" cy="203200"/>
          </a:xfrm>
          <a:prstGeom prst="straightConnector1">
            <a:avLst/>
          </a:prstGeom>
          <a:ln w="38100">
            <a:tailEnd type="arrow"/>
          </a:ln>
        </p:spPr>
        <p:style>
          <a:lnRef idx="2">
            <a:schemeClr val="accent2"/>
          </a:lnRef>
          <a:fillRef idx="0">
            <a:schemeClr val="accent2"/>
          </a:fillRef>
          <a:effectRef idx="1">
            <a:schemeClr val="accent2"/>
          </a:effectRef>
          <a:fontRef idx="minor">
            <a:schemeClr val="tx1"/>
          </a:fontRef>
        </p:style>
      </p:cxnSp>
      <p:sp>
        <p:nvSpPr>
          <p:cNvPr id="53" name="TextBox 52"/>
          <p:cNvSpPr txBox="1">
            <a:spLocks noChangeArrowheads="1"/>
          </p:cNvSpPr>
          <p:nvPr/>
        </p:nvSpPr>
        <p:spPr bwMode="auto">
          <a:xfrm>
            <a:off x="5932488" y="6302375"/>
            <a:ext cx="1800225" cy="339725"/>
          </a:xfrm>
          <a:prstGeom prst="rect">
            <a:avLst/>
          </a:prstGeom>
          <a:noFill/>
          <a:ln w="9525">
            <a:noFill/>
            <a:miter lim="800000"/>
            <a:headEnd/>
            <a:tailEnd/>
          </a:ln>
        </p:spPr>
        <p:txBody>
          <a:bodyPr wrap="none">
            <a:spAutoFit/>
          </a:bodyPr>
          <a:lstStyle/>
          <a:p>
            <a:r>
              <a:rPr lang="en-US" sz="1600" i="1">
                <a:latin typeface="Times New Roman" pitchFamily="18" charset="0"/>
                <a:cs typeface="Times New Roman" pitchFamily="18" charset="0"/>
              </a:rPr>
              <a:t>After replacing “y”</a:t>
            </a:r>
          </a:p>
        </p:txBody>
      </p:sp>
      <p:sp>
        <p:nvSpPr>
          <p:cNvPr id="54" name="TextBox 53"/>
          <p:cNvSpPr txBox="1">
            <a:spLocks noChangeArrowheads="1"/>
          </p:cNvSpPr>
          <p:nvPr/>
        </p:nvSpPr>
        <p:spPr bwMode="auto">
          <a:xfrm>
            <a:off x="7978775" y="5562600"/>
            <a:ext cx="1165225" cy="584200"/>
          </a:xfrm>
          <a:prstGeom prst="rect">
            <a:avLst/>
          </a:prstGeom>
          <a:noFill/>
          <a:ln w="9525">
            <a:noFill/>
            <a:miter lim="800000"/>
            <a:headEnd/>
            <a:tailEnd/>
          </a:ln>
        </p:spPr>
        <p:txBody>
          <a:bodyPr>
            <a:spAutoFit/>
          </a:bodyPr>
          <a:lstStyle/>
          <a:p>
            <a:r>
              <a:rPr lang="en-US" sz="1600" i="1">
                <a:latin typeface="Times New Roman" pitchFamily="18" charset="0"/>
                <a:cs typeface="Times New Roman" pitchFamily="18" charset="0"/>
              </a:rPr>
              <a:t>Reduced version.</a:t>
            </a:r>
          </a:p>
        </p:txBody>
      </p:sp>
      <p:sp>
        <p:nvSpPr>
          <p:cNvPr id="34" name="Tijdelijke aanduiding voor dianummer 33"/>
          <p:cNvSpPr>
            <a:spLocks noGrp="1"/>
          </p:cNvSpPr>
          <p:nvPr>
            <p:ph type="sldNum" sz="quarter" idx="12"/>
          </p:nvPr>
        </p:nvSpPr>
        <p:spPr/>
        <p:txBody>
          <a:bodyPr/>
          <a:lstStyle/>
          <a:p>
            <a:pPr>
              <a:defRPr/>
            </a:pPr>
            <a:fld id="{E75D33E1-DAA8-497B-A02E-9C113A0C10CD}" type="slidenum">
              <a:rPr lang="en-US"/>
              <a:pPr>
                <a:defRPr/>
              </a:pPr>
              <a:t>62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P spid="20" grpId="0" animBg="1"/>
      <p:bldP spid="21" grpId="0" animBg="1"/>
      <p:bldP spid="22" grpId="0" animBg="1"/>
      <p:bldP spid="36" grpId="0" animBg="1"/>
      <p:bldP spid="37" grpId="0" animBg="1"/>
      <p:bldP spid="38" grpId="0" animBg="1"/>
      <p:bldP spid="53" grpId="0"/>
      <p:bldP spid="5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00063" y="274638"/>
            <a:ext cx="8358187" cy="796925"/>
          </a:xfrm>
        </p:spPr>
        <p:txBody>
          <a:bodyPr/>
          <a:lstStyle/>
          <a:p>
            <a:pPr eaLnBrk="1" hangingPunct="1"/>
            <a:r>
              <a:rPr lang="en-US">
                <a:cs typeface="Arial" charset="0"/>
              </a:rPr>
              <a:t>Apply</a:t>
            </a:r>
          </a:p>
        </p:txBody>
      </p:sp>
      <p:sp>
        <p:nvSpPr>
          <p:cNvPr id="68611" name="Rectangle 3"/>
          <p:cNvSpPr>
            <a:spLocks noGrp="1" noChangeArrowheads="1"/>
          </p:cNvSpPr>
          <p:nvPr>
            <p:ph sz="quarter" idx="1"/>
          </p:nvPr>
        </p:nvSpPr>
        <p:spPr>
          <a:xfrm>
            <a:off x="500063" y="1447800"/>
            <a:ext cx="8358187" cy="4572000"/>
          </a:xfrm>
        </p:spPr>
        <p:txBody>
          <a:bodyPr/>
          <a:lstStyle/>
          <a:p>
            <a:pPr eaLnBrk="1" hangingPunct="1">
              <a:lnSpc>
                <a:spcPct val="90000"/>
              </a:lnSpc>
            </a:pPr>
            <a:r>
              <a:rPr lang="en-US">
                <a:cs typeface="Arial" charset="0"/>
              </a:rPr>
              <a:t>“Apply”, denoted by </a:t>
            </a:r>
            <a:r>
              <a:rPr lang="en-US" b="1">
                <a:cs typeface="Arial" charset="0"/>
              </a:rPr>
              <a:t>f &lt;op&gt; g</a:t>
            </a:r>
            <a:r>
              <a:rPr lang="en-US" baseline="-25000">
                <a:cs typeface="Arial" charset="0"/>
              </a:rPr>
              <a:t> </a:t>
            </a:r>
            <a:r>
              <a:rPr lang="en-US">
                <a:cs typeface="Arial" charset="0"/>
              </a:rPr>
              <a:t>, means the boolean function obtained by applying op to f and g.</a:t>
            </a:r>
            <a:br>
              <a:rPr lang="en-US">
                <a:cs typeface="Arial" charset="0"/>
              </a:rPr>
            </a:br>
            <a:br>
              <a:rPr lang="en-US">
                <a:cs typeface="Arial" charset="0"/>
              </a:rPr>
            </a:br>
            <a:r>
              <a:rPr lang="en-US">
                <a:cs typeface="Arial" charset="0"/>
              </a:rPr>
              <a:t>E.g. assuming they take x,y as parameters, f &lt;and&gt; g means the function that maps x,y to f(x,y) /\ g(x,y).</a:t>
            </a:r>
            <a:endParaRPr lang="en-US" baseline="-25000">
              <a:cs typeface="Arial" charset="0"/>
            </a:endParaRPr>
          </a:p>
          <a:p>
            <a:pPr lvl="1" eaLnBrk="1" hangingPunct="1">
              <a:lnSpc>
                <a:spcPct val="90000"/>
              </a:lnSpc>
            </a:pPr>
            <a:endParaRPr lang="en-US">
              <a:cs typeface="Arial" charset="0"/>
            </a:endParaRPr>
          </a:p>
          <a:p>
            <a:pPr lvl="1" eaLnBrk="1" hangingPunct="1">
              <a:lnSpc>
                <a:spcPct val="90000"/>
              </a:lnSpc>
            </a:pPr>
            <a:r>
              <a:rPr lang="en-US">
                <a:cs typeface="Arial" charset="0"/>
              </a:rPr>
              <a:t>A single algorithm to implement  /\,  \/, xor</a:t>
            </a:r>
            <a:br>
              <a:rPr lang="en-US">
                <a:cs typeface="Arial" charset="0"/>
              </a:rPr>
            </a:br>
            <a:endParaRPr lang="en-US">
              <a:cs typeface="Arial" charset="0"/>
            </a:endParaRPr>
          </a:p>
          <a:p>
            <a:pPr lvl="1" eaLnBrk="1" hangingPunct="1">
              <a:lnSpc>
                <a:spcPct val="90000"/>
              </a:lnSpc>
            </a:pPr>
            <a:r>
              <a:rPr lang="en-US">
                <a:cs typeface="Arial" charset="0"/>
              </a:rPr>
              <a:t>We can even implement </a:t>
            </a:r>
            <a:r>
              <a:rPr lang="en-US" b="1">
                <a:cs typeface="Arial" charset="0"/>
                <a:sym typeface="Symbol" pitchFamily="18" charset="2"/>
              </a:rPr>
              <a:t>f</a:t>
            </a:r>
            <a:r>
              <a:rPr lang="en-US">
                <a:cs typeface="Arial" charset="0"/>
                <a:sym typeface="Symbol" pitchFamily="18" charset="2"/>
              </a:rPr>
              <a:t>  ,  namely as f  &lt;xor&gt;  1</a:t>
            </a:r>
          </a:p>
          <a:p>
            <a:pPr eaLnBrk="1" hangingPunct="1">
              <a:lnSpc>
                <a:spcPct val="90000"/>
              </a:lnSpc>
            </a:pPr>
            <a:endParaRPr lang="en-US">
              <a:cs typeface="Arial" charset="0"/>
              <a:sym typeface="Symbol" pitchFamily="18" charset="2"/>
            </a:endParaRPr>
          </a:p>
          <a:p>
            <a:pPr eaLnBrk="1" hangingPunct="1">
              <a:lnSpc>
                <a:spcPct val="90000"/>
              </a:lnSpc>
              <a:buFont typeface="Wingdings" pitchFamily="2" charset="2"/>
              <a:buNone/>
            </a:pPr>
            <a:br>
              <a:rPr lang="en-US">
                <a:cs typeface="Arial" charset="0"/>
                <a:sym typeface="Symbol" pitchFamily="18" charset="2"/>
              </a:rPr>
            </a:br>
            <a:endParaRPr lang="en-US" baseline="-25000">
              <a:cs typeface="Arial" charset="0"/>
            </a:endParaRPr>
          </a:p>
          <a:p>
            <a:pPr eaLnBrk="1" hangingPunct="1">
              <a:lnSpc>
                <a:spcPct val="90000"/>
              </a:lnSpc>
            </a:pPr>
            <a:endParaRPr lang="en-US" baseline="-25000">
              <a:cs typeface="Arial" charset="0"/>
            </a:endParaRPr>
          </a:p>
          <a:p>
            <a:pPr eaLnBrk="1" hangingPunct="1">
              <a:lnSpc>
                <a:spcPct val="90000"/>
              </a:lnSpc>
              <a:buFont typeface="Wingdings" pitchFamily="2" charset="2"/>
              <a:buNone/>
            </a:pPr>
            <a:br>
              <a:rPr lang="en-US" b="1">
                <a:solidFill>
                  <a:schemeClr val="accent2"/>
                </a:solidFill>
                <a:cs typeface="Arial" charset="0"/>
              </a:rPr>
            </a:br>
            <a:endParaRPr lang="en-US" b="1">
              <a:solidFill>
                <a:schemeClr val="accent2"/>
              </a:solidFill>
              <a:cs typeface="Arial" charset="0"/>
            </a:endParaRPr>
          </a:p>
          <a:p>
            <a:pPr eaLnBrk="1" hangingPunct="1">
              <a:lnSpc>
                <a:spcPct val="90000"/>
              </a:lnSpc>
            </a:pPr>
            <a:endParaRPr lang="en-US" b="1">
              <a:solidFill>
                <a:schemeClr val="accent2"/>
              </a:solidFill>
              <a:cs typeface="Arial" charset="0"/>
            </a:endParaRPr>
          </a:p>
        </p:txBody>
      </p:sp>
      <p:sp>
        <p:nvSpPr>
          <p:cNvPr id="5" name="Tijdelijke aanduiding voor dianummer 4"/>
          <p:cNvSpPr>
            <a:spLocks noGrp="1"/>
          </p:cNvSpPr>
          <p:nvPr>
            <p:ph type="sldNum" sz="quarter" idx="12"/>
          </p:nvPr>
        </p:nvSpPr>
        <p:spPr/>
        <p:txBody>
          <a:bodyPr/>
          <a:lstStyle/>
          <a:p>
            <a:pPr>
              <a:defRPr/>
            </a:pPr>
            <a:fld id="{935022D6-9327-4851-8821-A36ABFC5F324}" type="slidenum">
              <a:rPr lang="en-US"/>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00063" y="274638"/>
            <a:ext cx="8358187" cy="796925"/>
          </a:xfrm>
        </p:spPr>
        <p:txBody>
          <a:bodyPr/>
          <a:lstStyle/>
          <a:p>
            <a:pPr eaLnBrk="1" hangingPunct="1"/>
            <a:r>
              <a:rPr lang="en-US">
                <a:cs typeface="Arial" charset="0"/>
              </a:rPr>
              <a:t>Apply</a:t>
            </a:r>
          </a:p>
        </p:txBody>
      </p:sp>
      <p:sp>
        <p:nvSpPr>
          <p:cNvPr id="69635" name="Rectangle 3"/>
          <p:cNvSpPr>
            <a:spLocks noGrp="1" noChangeArrowheads="1"/>
          </p:cNvSpPr>
          <p:nvPr>
            <p:ph sz="quarter" idx="1"/>
          </p:nvPr>
        </p:nvSpPr>
        <p:spPr>
          <a:xfrm>
            <a:off x="500063" y="1447800"/>
            <a:ext cx="8358187" cy="4572000"/>
          </a:xfrm>
        </p:spPr>
        <p:txBody>
          <a:bodyPr/>
          <a:lstStyle/>
          <a:p>
            <a:pPr eaLnBrk="1" hangingPunct="1">
              <a:lnSpc>
                <a:spcPct val="90000"/>
              </a:lnSpc>
            </a:pPr>
            <a:r>
              <a:rPr lang="en-US">
                <a:cs typeface="Arial" charset="0"/>
              </a:rPr>
              <a:t>So, given the BDDs of f and g, how to construct the BDD of f &lt;op&gt; g ? </a:t>
            </a:r>
          </a:p>
          <a:p>
            <a:pPr eaLnBrk="1" hangingPunct="1">
              <a:lnSpc>
                <a:spcPct val="90000"/>
              </a:lnSpc>
            </a:pPr>
            <a:endParaRPr lang="en-US" baseline="-25000">
              <a:cs typeface="Arial" charset="0"/>
            </a:endParaRPr>
          </a:p>
          <a:p>
            <a:pPr eaLnBrk="1" hangingPunct="1">
              <a:lnSpc>
                <a:spcPct val="90000"/>
              </a:lnSpc>
            </a:pPr>
            <a:r>
              <a:rPr lang="en-US">
                <a:cs typeface="Arial" charset="0"/>
              </a:rPr>
              <a:t>There is this ‘</a:t>
            </a:r>
            <a:r>
              <a:rPr lang="en-US" i="1">
                <a:cs typeface="Arial" charset="0"/>
              </a:rPr>
              <a:t>Shannon expansion</a:t>
            </a:r>
            <a:r>
              <a:rPr lang="en-US">
                <a:cs typeface="Arial" charset="0"/>
              </a:rPr>
              <a:t>’ :</a:t>
            </a:r>
            <a:br>
              <a:rPr lang="en-US">
                <a:cs typeface="Arial" charset="0"/>
              </a:rPr>
            </a:br>
            <a:br>
              <a:rPr lang="en-US">
                <a:cs typeface="Arial" charset="0"/>
              </a:rPr>
            </a:br>
            <a:r>
              <a:rPr lang="en-US">
                <a:cs typeface="Arial" charset="0"/>
              </a:rPr>
              <a:t> 	</a:t>
            </a:r>
            <a:br>
              <a:rPr lang="en-US" b="1">
                <a:solidFill>
                  <a:schemeClr val="accent2"/>
                </a:solidFill>
                <a:cs typeface="Arial" charset="0"/>
              </a:rPr>
            </a:br>
            <a:endParaRPr lang="en-US" b="1">
              <a:solidFill>
                <a:schemeClr val="accent2"/>
              </a:solidFill>
              <a:cs typeface="Arial" charset="0"/>
            </a:endParaRPr>
          </a:p>
          <a:p>
            <a:pPr eaLnBrk="1" hangingPunct="1">
              <a:lnSpc>
                <a:spcPct val="90000"/>
              </a:lnSpc>
            </a:pPr>
            <a:endParaRPr lang="en-US">
              <a:cs typeface="Arial" charset="0"/>
            </a:endParaRPr>
          </a:p>
          <a:p>
            <a:pPr eaLnBrk="1" hangingPunct="1">
              <a:lnSpc>
                <a:spcPct val="90000"/>
              </a:lnSpc>
            </a:pPr>
            <a:endParaRPr lang="en-US">
              <a:cs typeface="Arial" charset="0"/>
            </a:endParaRPr>
          </a:p>
          <a:p>
            <a:pPr eaLnBrk="1" hangingPunct="1">
              <a:lnSpc>
                <a:spcPct val="90000"/>
              </a:lnSpc>
            </a:pPr>
            <a:endParaRPr lang="en-US">
              <a:cs typeface="Arial" charset="0"/>
            </a:endParaRPr>
          </a:p>
          <a:p>
            <a:pPr eaLnBrk="1" hangingPunct="1">
              <a:lnSpc>
                <a:spcPct val="90000"/>
              </a:lnSpc>
            </a:pPr>
            <a:r>
              <a:rPr lang="en-US">
                <a:cs typeface="Arial" charset="0"/>
              </a:rPr>
              <a:t>This tells us how to implement  “apply” recursively !</a:t>
            </a:r>
            <a:br>
              <a:rPr lang="en-US">
                <a:cs typeface="Arial" charset="0"/>
              </a:rPr>
            </a:br>
            <a:br>
              <a:rPr lang="en-US">
                <a:cs typeface="Arial" charset="0"/>
              </a:rPr>
            </a:br>
            <a:r>
              <a:rPr lang="en-US">
                <a:cs typeface="Arial" charset="0"/>
              </a:rPr>
              <a:t>Detail, see LN.</a:t>
            </a:r>
            <a:br>
              <a:rPr lang="en-US">
                <a:cs typeface="Arial" charset="0"/>
              </a:rPr>
            </a:br>
            <a:br>
              <a:rPr lang="en-US" b="1">
                <a:solidFill>
                  <a:schemeClr val="accent2"/>
                </a:solidFill>
                <a:cs typeface="Arial" charset="0"/>
              </a:rPr>
            </a:br>
            <a:br>
              <a:rPr lang="en-US" b="1">
                <a:solidFill>
                  <a:schemeClr val="accent2"/>
                </a:solidFill>
                <a:cs typeface="Arial" charset="0"/>
              </a:rPr>
            </a:br>
            <a:endParaRPr lang="en-US" b="1">
              <a:solidFill>
                <a:schemeClr val="accent2"/>
              </a:solidFill>
              <a:cs typeface="Arial" charset="0"/>
            </a:endParaRPr>
          </a:p>
          <a:p>
            <a:pPr eaLnBrk="1" hangingPunct="1">
              <a:lnSpc>
                <a:spcPct val="90000"/>
              </a:lnSpc>
            </a:pPr>
            <a:endParaRPr lang="en-US" b="1">
              <a:solidFill>
                <a:schemeClr val="accent2"/>
              </a:solidFill>
              <a:cs typeface="Arial" charset="0"/>
            </a:endParaRPr>
          </a:p>
        </p:txBody>
      </p:sp>
      <p:sp>
        <p:nvSpPr>
          <p:cNvPr id="5" name="TextBox 4"/>
          <p:cNvSpPr txBox="1"/>
          <p:nvPr/>
        </p:nvSpPr>
        <p:spPr>
          <a:xfrm>
            <a:off x="1241652" y="3450092"/>
            <a:ext cx="7097712" cy="1201737"/>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2400" dirty="0">
                <a:solidFill>
                  <a:schemeClr val="tx1"/>
                </a:solidFill>
                <a:cs typeface="Arial" pitchFamily="34" charset="0"/>
              </a:rPr>
              <a:t>f &lt;op&gt; g</a:t>
            </a:r>
            <a:r>
              <a:rPr lang="en-US" sz="2400" baseline="-25000" dirty="0">
                <a:solidFill>
                  <a:schemeClr val="tx1"/>
                </a:solidFill>
                <a:cs typeface="Arial" pitchFamily="34" charset="0"/>
              </a:rPr>
              <a:t>  </a:t>
            </a:r>
            <a:br>
              <a:rPr lang="en-US" sz="2400" baseline="-25000" dirty="0">
                <a:solidFill>
                  <a:schemeClr val="tx1"/>
                </a:solidFill>
                <a:cs typeface="Arial" pitchFamily="34" charset="0"/>
              </a:rPr>
            </a:br>
            <a:r>
              <a:rPr lang="en-US" sz="2400" baseline="-25000" dirty="0">
                <a:solidFill>
                  <a:schemeClr val="tx1"/>
                </a:solidFill>
                <a:cs typeface="Arial" pitchFamily="34" charset="0"/>
              </a:rPr>
              <a:t> </a:t>
            </a:r>
            <a:r>
              <a:rPr lang="en-US" sz="2400" dirty="0">
                <a:solidFill>
                  <a:schemeClr val="tx1"/>
                </a:solidFill>
                <a:cs typeface="Arial" pitchFamily="34" charset="0"/>
              </a:rPr>
              <a:t>=  </a:t>
            </a:r>
            <a:br>
              <a:rPr lang="en-US" sz="2400" dirty="0">
                <a:solidFill>
                  <a:schemeClr val="tx1"/>
                </a:solidFill>
                <a:cs typeface="Arial" pitchFamily="34" charset="0"/>
              </a:rPr>
            </a:br>
            <a:r>
              <a:rPr lang="en-US" sz="2400" dirty="0">
                <a:solidFill>
                  <a:schemeClr val="tx1"/>
                </a:solidFill>
                <a:cs typeface="Arial" pitchFamily="34" charset="0"/>
                <a:sym typeface="Symbol" pitchFamily="18" charset="2"/>
              </a:rPr>
              <a:t>x . (</a:t>
            </a:r>
            <a:r>
              <a:rPr lang="en-US" sz="2400" dirty="0">
                <a:solidFill>
                  <a:schemeClr val="tx1"/>
                </a:solidFill>
                <a:cs typeface="Arial" pitchFamily="34" charset="0"/>
              </a:rPr>
              <a:t>f |</a:t>
            </a:r>
            <a:r>
              <a:rPr lang="en-US" sz="2400" baseline="-25000" dirty="0">
                <a:solidFill>
                  <a:schemeClr val="tx1"/>
                </a:solidFill>
                <a:cs typeface="Arial" pitchFamily="34" charset="0"/>
              </a:rPr>
              <a:t>x=0</a:t>
            </a:r>
            <a:r>
              <a:rPr lang="en-US" sz="2400" dirty="0">
                <a:solidFill>
                  <a:schemeClr val="tx1"/>
                </a:solidFill>
                <a:cs typeface="Arial" pitchFamily="34" charset="0"/>
              </a:rPr>
              <a:t> &lt;op&gt; g</a:t>
            </a:r>
            <a:r>
              <a:rPr lang="en-US" sz="2400" baseline="-25000" dirty="0">
                <a:solidFill>
                  <a:schemeClr val="tx1"/>
                </a:solidFill>
                <a:cs typeface="Arial" pitchFamily="34" charset="0"/>
              </a:rPr>
              <a:t> </a:t>
            </a:r>
            <a:r>
              <a:rPr lang="en-US" sz="2400" dirty="0">
                <a:solidFill>
                  <a:schemeClr val="tx1"/>
                </a:solidFill>
                <a:cs typeface="Arial" pitchFamily="34" charset="0"/>
              </a:rPr>
              <a:t>|</a:t>
            </a:r>
            <a:r>
              <a:rPr lang="en-US" sz="2400" baseline="-25000" dirty="0">
                <a:solidFill>
                  <a:schemeClr val="tx1"/>
                </a:solidFill>
                <a:cs typeface="Arial" pitchFamily="34" charset="0"/>
              </a:rPr>
              <a:t>x=0</a:t>
            </a:r>
            <a:r>
              <a:rPr lang="en-US" sz="2400" dirty="0">
                <a:solidFill>
                  <a:schemeClr val="tx1"/>
                </a:solidFill>
                <a:cs typeface="Arial" pitchFamily="34" charset="0"/>
              </a:rPr>
              <a:t> )    \/   x . ( f |</a:t>
            </a:r>
            <a:r>
              <a:rPr lang="en-US" sz="2400" baseline="-25000" dirty="0">
                <a:solidFill>
                  <a:schemeClr val="tx1"/>
                </a:solidFill>
                <a:cs typeface="Arial" pitchFamily="34" charset="0"/>
              </a:rPr>
              <a:t>x=1</a:t>
            </a:r>
            <a:r>
              <a:rPr lang="en-US" sz="2400" dirty="0">
                <a:solidFill>
                  <a:schemeClr val="tx1"/>
                </a:solidFill>
                <a:cs typeface="Arial" pitchFamily="34" charset="0"/>
              </a:rPr>
              <a:t> &lt;op&gt; g</a:t>
            </a:r>
            <a:r>
              <a:rPr lang="en-US" sz="2400" baseline="-25000" dirty="0">
                <a:solidFill>
                  <a:schemeClr val="tx1"/>
                </a:solidFill>
                <a:cs typeface="Arial" pitchFamily="34" charset="0"/>
              </a:rPr>
              <a:t> </a:t>
            </a:r>
            <a:r>
              <a:rPr lang="en-US" sz="2400" dirty="0">
                <a:solidFill>
                  <a:schemeClr val="tx1"/>
                </a:solidFill>
                <a:cs typeface="Arial" pitchFamily="34" charset="0"/>
              </a:rPr>
              <a:t>|</a:t>
            </a:r>
            <a:r>
              <a:rPr lang="en-US" sz="2400" baseline="-25000" dirty="0">
                <a:solidFill>
                  <a:schemeClr val="tx1"/>
                </a:solidFill>
                <a:cs typeface="Arial" pitchFamily="34" charset="0"/>
              </a:rPr>
              <a:t>x=1</a:t>
            </a:r>
            <a:r>
              <a:rPr lang="en-US" sz="2400" dirty="0">
                <a:solidFill>
                  <a:schemeClr val="tx1"/>
                </a:solidFill>
                <a:cs typeface="Arial" pitchFamily="34" charset="0"/>
              </a:rPr>
              <a:t> )</a:t>
            </a:r>
          </a:p>
        </p:txBody>
      </p:sp>
      <p:sp>
        <p:nvSpPr>
          <p:cNvPr id="6" name="Tijdelijke aanduiding voor dianummer 5"/>
          <p:cNvSpPr>
            <a:spLocks noGrp="1"/>
          </p:cNvSpPr>
          <p:nvPr>
            <p:ph type="sldNum" sz="quarter" idx="12"/>
          </p:nvPr>
        </p:nvSpPr>
        <p:spPr/>
        <p:txBody>
          <a:bodyPr/>
          <a:lstStyle/>
          <a:p>
            <a:pPr>
              <a:defRPr/>
            </a:pPr>
            <a:fld id="{AB0A2E92-532A-4ADF-9B96-48994D39046D}" type="slidenum">
              <a:rPr lang="en-US"/>
              <a:pPr>
                <a:defRPr/>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4"/>
          <p:cNvSpPr>
            <a:spLocks noGrp="1"/>
          </p:cNvSpPr>
          <p:nvPr>
            <p:ph type="title"/>
          </p:nvPr>
        </p:nvSpPr>
        <p:spPr>
          <a:xfrm>
            <a:off x="239713" y="274638"/>
            <a:ext cx="8447087" cy="769937"/>
          </a:xfrm>
        </p:spPr>
        <p:txBody>
          <a:bodyPr/>
          <a:lstStyle/>
          <a:p>
            <a:pPr eaLnBrk="1" hangingPunct="1"/>
            <a:r>
              <a:rPr lang="en-US">
                <a:cs typeface="Arial" charset="0"/>
              </a:rPr>
              <a:t>Example</a:t>
            </a:r>
          </a:p>
        </p:txBody>
      </p:sp>
      <p:sp>
        <p:nvSpPr>
          <p:cNvPr id="71683" name="TextBox 34"/>
          <p:cNvSpPr txBox="1">
            <a:spLocks noChangeArrowheads="1"/>
          </p:cNvSpPr>
          <p:nvPr/>
        </p:nvSpPr>
        <p:spPr bwMode="auto">
          <a:xfrm>
            <a:off x="293688" y="4016375"/>
            <a:ext cx="3744912" cy="646113"/>
          </a:xfrm>
          <a:prstGeom prst="rect">
            <a:avLst/>
          </a:prstGeom>
          <a:noFill/>
          <a:ln w="9525">
            <a:noFill/>
            <a:miter lim="800000"/>
            <a:headEnd/>
            <a:tailEnd/>
          </a:ln>
        </p:spPr>
        <p:txBody>
          <a:bodyPr>
            <a:spAutoFit/>
          </a:bodyPr>
          <a:lstStyle/>
          <a:p>
            <a:r>
              <a:rPr lang="en-US" i="1">
                <a:latin typeface="Times New Roman" pitchFamily="18" charset="0"/>
                <a:cs typeface="Times New Roman" pitchFamily="18" charset="0"/>
              </a:rPr>
              <a:t>We name the nodes, just so that we can refer to them.</a:t>
            </a:r>
          </a:p>
        </p:txBody>
      </p:sp>
      <p:sp>
        <p:nvSpPr>
          <p:cNvPr id="45" name="TextBox 44"/>
          <p:cNvSpPr txBox="1"/>
          <p:nvPr/>
        </p:nvSpPr>
        <p:spPr>
          <a:xfrm>
            <a:off x="1371827" y="4833030"/>
            <a:ext cx="6016625" cy="101600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2000" dirty="0">
                <a:solidFill>
                  <a:schemeClr val="tx1"/>
                </a:solidFill>
                <a:cs typeface="Arial" pitchFamily="34" charset="0"/>
              </a:rPr>
              <a:t>f &lt;and&gt; g</a:t>
            </a:r>
            <a:r>
              <a:rPr lang="en-US" sz="2000" baseline="-25000" dirty="0">
                <a:solidFill>
                  <a:schemeClr val="tx1"/>
                </a:solidFill>
                <a:cs typeface="Arial" pitchFamily="34" charset="0"/>
              </a:rPr>
              <a:t>  </a:t>
            </a:r>
            <a:br>
              <a:rPr lang="en-US" sz="2000" baseline="-25000" dirty="0">
                <a:solidFill>
                  <a:schemeClr val="tx1"/>
                </a:solidFill>
                <a:cs typeface="Arial" pitchFamily="34" charset="0"/>
              </a:rPr>
            </a:br>
            <a:r>
              <a:rPr lang="en-US" sz="2000" baseline="-25000" dirty="0">
                <a:solidFill>
                  <a:schemeClr val="tx1"/>
                </a:solidFill>
                <a:cs typeface="Arial" pitchFamily="34" charset="0"/>
              </a:rPr>
              <a:t> </a:t>
            </a:r>
            <a:r>
              <a:rPr lang="en-US" sz="2000" dirty="0">
                <a:solidFill>
                  <a:schemeClr val="tx1"/>
                </a:solidFill>
                <a:cs typeface="Arial" pitchFamily="34" charset="0"/>
              </a:rPr>
              <a:t>=  </a:t>
            </a:r>
            <a:br>
              <a:rPr lang="en-US" sz="2000" dirty="0">
                <a:solidFill>
                  <a:schemeClr val="tx1"/>
                </a:solidFill>
                <a:cs typeface="Arial" pitchFamily="34" charset="0"/>
              </a:rPr>
            </a:br>
            <a:r>
              <a:rPr lang="en-US" sz="2000" dirty="0">
                <a:solidFill>
                  <a:schemeClr val="tx1"/>
                </a:solidFill>
                <a:cs typeface="Arial" pitchFamily="34" charset="0"/>
                <a:sym typeface="Symbol" pitchFamily="18" charset="2"/>
              </a:rPr>
              <a:t>x . (</a:t>
            </a:r>
            <a:r>
              <a:rPr lang="en-US" sz="2000" dirty="0">
                <a:solidFill>
                  <a:schemeClr val="tx1"/>
                </a:solidFill>
                <a:cs typeface="Arial" pitchFamily="34" charset="0"/>
              </a:rPr>
              <a:t>f |</a:t>
            </a:r>
            <a:r>
              <a:rPr lang="en-US" sz="2000" baseline="-25000" dirty="0">
                <a:solidFill>
                  <a:schemeClr val="tx1"/>
                </a:solidFill>
                <a:cs typeface="Arial" pitchFamily="34" charset="0"/>
              </a:rPr>
              <a:t>x=0</a:t>
            </a:r>
            <a:r>
              <a:rPr lang="en-US" sz="2000" dirty="0">
                <a:solidFill>
                  <a:schemeClr val="tx1"/>
                </a:solidFill>
                <a:cs typeface="Arial" pitchFamily="34" charset="0"/>
              </a:rPr>
              <a:t> &lt;and&gt; g</a:t>
            </a:r>
            <a:r>
              <a:rPr lang="en-US" sz="2000" baseline="-25000" dirty="0">
                <a:solidFill>
                  <a:schemeClr val="tx1"/>
                </a:solidFill>
                <a:cs typeface="Arial" pitchFamily="34" charset="0"/>
              </a:rPr>
              <a:t> </a:t>
            </a:r>
            <a:r>
              <a:rPr lang="en-US" sz="2000" dirty="0">
                <a:solidFill>
                  <a:schemeClr val="tx1"/>
                </a:solidFill>
                <a:cs typeface="Arial" pitchFamily="34" charset="0"/>
              </a:rPr>
              <a:t>|</a:t>
            </a:r>
            <a:r>
              <a:rPr lang="en-US" sz="2000" baseline="-25000" dirty="0">
                <a:solidFill>
                  <a:schemeClr val="tx1"/>
                </a:solidFill>
                <a:cs typeface="Arial" pitchFamily="34" charset="0"/>
              </a:rPr>
              <a:t>x=0</a:t>
            </a:r>
            <a:r>
              <a:rPr lang="en-US" sz="2000" dirty="0">
                <a:solidFill>
                  <a:schemeClr val="tx1"/>
                </a:solidFill>
                <a:cs typeface="Arial" pitchFamily="34" charset="0"/>
              </a:rPr>
              <a:t> )    \/   x . ( f |</a:t>
            </a:r>
            <a:r>
              <a:rPr lang="en-US" sz="2000" baseline="-25000" dirty="0">
                <a:solidFill>
                  <a:schemeClr val="tx1"/>
                </a:solidFill>
                <a:cs typeface="Arial" pitchFamily="34" charset="0"/>
              </a:rPr>
              <a:t>x=1</a:t>
            </a:r>
            <a:r>
              <a:rPr lang="en-US" sz="2000" dirty="0">
                <a:solidFill>
                  <a:schemeClr val="tx1"/>
                </a:solidFill>
                <a:cs typeface="Arial" pitchFamily="34" charset="0"/>
              </a:rPr>
              <a:t> &lt;and&gt; g</a:t>
            </a:r>
            <a:r>
              <a:rPr lang="en-US" sz="2000" baseline="-25000" dirty="0">
                <a:solidFill>
                  <a:schemeClr val="tx1"/>
                </a:solidFill>
                <a:cs typeface="Arial" pitchFamily="34" charset="0"/>
              </a:rPr>
              <a:t> </a:t>
            </a:r>
            <a:r>
              <a:rPr lang="en-US" sz="2000" dirty="0">
                <a:solidFill>
                  <a:schemeClr val="tx1"/>
                </a:solidFill>
                <a:cs typeface="Arial" pitchFamily="34" charset="0"/>
              </a:rPr>
              <a:t>|</a:t>
            </a:r>
            <a:r>
              <a:rPr lang="en-US" sz="2000" baseline="-25000" dirty="0">
                <a:solidFill>
                  <a:schemeClr val="tx1"/>
                </a:solidFill>
                <a:cs typeface="Arial" pitchFamily="34" charset="0"/>
              </a:rPr>
              <a:t>x=1</a:t>
            </a:r>
            <a:r>
              <a:rPr lang="en-US" sz="2000" dirty="0">
                <a:solidFill>
                  <a:schemeClr val="tx1"/>
                </a:solidFill>
                <a:cs typeface="Arial" pitchFamily="34" charset="0"/>
              </a:rPr>
              <a:t> )</a:t>
            </a:r>
          </a:p>
        </p:txBody>
      </p:sp>
      <p:sp>
        <p:nvSpPr>
          <p:cNvPr id="71687" name="TextBox 47"/>
          <p:cNvSpPr txBox="1">
            <a:spLocks noChangeArrowheads="1"/>
          </p:cNvSpPr>
          <p:nvPr/>
        </p:nvSpPr>
        <p:spPr bwMode="auto">
          <a:xfrm>
            <a:off x="5387975" y="2503488"/>
            <a:ext cx="2373313" cy="369887"/>
          </a:xfrm>
          <a:prstGeom prst="rect">
            <a:avLst/>
          </a:prstGeom>
          <a:noFill/>
          <a:ln w="9525">
            <a:noFill/>
            <a:miter lim="800000"/>
            <a:headEnd/>
            <a:tailEnd/>
          </a:ln>
        </p:spPr>
        <p:txBody>
          <a:bodyPr wrap="none">
            <a:spAutoFit/>
          </a:bodyPr>
          <a:lstStyle/>
          <a:p>
            <a:r>
              <a:rPr lang="en-US" dirty="0"/>
              <a:t>We’ll do this by hand.</a:t>
            </a:r>
          </a:p>
        </p:txBody>
      </p:sp>
      <p:sp>
        <p:nvSpPr>
          <p:cNvPr id="37" name="Tijdelijke aanduiding voor dianummer 36"/>
          <p:cNvSpPr>
            <a:spLocks noGrp="1"/>
          </p:cNvSpPr>
          <p:nvPr>
            <p:ph type="sldNum" sz="quarter" idx="12"/>
          </p:nvPr>
        </p:nvSpPr>
        <p:spPr/>
        <p:txBody>
          <a:bodyPr/>
          <a:lstStyle/>
          <a:p>
            <a:pPr>
              <a:defRPr/>
            </a:pPr>
            <a:fld id="{2FDF2B0E-DB44-4BB9-95E9-32C08D23C5A3}" type="slidenum">
              <a:rPr lang="en-US"/>
              <a:pPr>
                <a:defRPr/>
              </a:pPr>
              <a:t>65</a:t>
            </a:fld>
            <a:endParaRPr lang="en-US"/>
          </a:p>
        </p:txBody>
      </p:sp>
      <p:grpSp>
        <p:nvGrpSpPr>
          <p:cNvPr id="71689" name="Group 3"/>
          <p:cNvGrpSpPr>
            <a:grpSpLocks/>
          </p:cNvGrpSpPr>
          <p:nvPr/>
        </p:nvGrpSpPr>
        <p:grpSpPr bwMode="auto">
          <a:xfrm>
            <a:off x="457200" y="1371600"/>
            <a:ext cx="1273175" cy="2481263"/>
            <a:chOff x="2155372" y="2318657"/>
            <a:chExt cx="1273629" cy="2481943"/>
          </a:xfrm>
        </p:grpSpPr>
        <p:sp>
          <p:nvSpPr>
            <p:cNvPr id="39" name="Oval 4"/>
            <p:cNvSpPr/>
            <p:nvPr/>
          </p:nvSpPr>
          <p:spPr>
            <a:xfrm>
              <a:off x="2579386" y="2318657"/>
              <a:ext cx="436718" cy="392220"/>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x</a:t>
              </a:r>
            </a:p>
          </p:txBody>
        </p:sp>
        <p:sp>
          <p:nvSpPr>
            <p:cNvPr id="40" name="Oval 5"/>
            <p:cNvSpPr/>
            <p:nvPr/>
          </p:nvSpPr>
          <p:spPr>
            <a:xfrm>
              <a:off x="2993871" y="3614412"/>
              <a:ext cx="435130" cy="392220"/>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sp>
          <p:nvSpPr>
            <p:cNvPr id="41" name="Rectangle 6"/>
            <p:cNvSpPr/>
            <p:nvPr/>
          </p:nvSpPr>
          <p:spPr>
            <a:xfrm>
              <a:off x="2166489" y="4441727"/>
              <a:ext cx="358903" cy="347757"/>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0</a:t>
              </a:r>
            </a:p>
          </p:txBody>
        </p:sp>
        <p:sp>
          <p:nvSpPr>
            <p:cNvPr id="42" name="Rectangle 7"/>
            <p:cNvSpPr/>
            <p:nvPr/>
          </p:nvSpPr>
          <p:spPr>
            <a:xfrm>
              <a:off x="3025632" y="4452842"/>
              <a:ext cx="360492" cy="347758"/>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1</a:t>
              </a:r>
            </a:p>
          </p:txBody>
        </p:sp>
        <p:sp>
          <p:nvSpPr>
            <p:cNvPr id="43" name="Oval 8"/>
            <p:cNvSpPr/>
            <p:nvPr/>
          </p:nvSpPr>
          <p:spPr>
            <a:xfrm>
              <a:off x="2155372" y="3123741"/>
              <a:ext cx="435130" cy="392219"/>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cxnSp>
          <p:nvCxnSpPr>
            <p:cNvPr id="44" name="Straight Connector 9"/>
            <p:cNvCxnSpPr>
              <a:stCxn id="39" idx="5"/>
              <a:endCxn id="40" idx="0"/>
            </p:cNvCxnSpPr>
            <p:nvPr/>
          </p:nvCxnSpPr>
          <p:spPr>
            <a:xfrm rot="16200000" flipH="1">
              <a:off x="2600864" y="3003841"/>
              <a:ext cx="960700" cy="260443"/>
            </a:xfrm>
            <a:prstGeom prst="line">
              <a:avLst/>
            </a:prstGeom>
            <a:ln w="28575">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46" name="Straight Connector 10"/>
            <p:cNvCxnSpPr>
              <a:stCxn id="40" idx="4"/>
              <a:endCxn id="42" idx="0"/>
            </p:cNvCxnSpPr>
            <p:nvPr/>
          </p:nvCxnSpPr>
          <p:spPr>
            <a:xfrm rot="5400000">
              <a:off x="2985155" y="4226561"/>
              <a:ext cx="446209" cy="6352"/>
            </a:xfrm>
            <a:prstGeom prst="line">
              <a:avLst/>
            </a:prstGeom>
            <a:ln w="28575">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47" name="Straight Connector 11"/>
            <p:cNvCxnSpPr>
              <a:stCxn id="43" idx="4"/>
              <a:endCxn id="41" idx="0"/>
            </p:cNvCxnSpPr>
            <p:nvPr/>
          </p:nvCxnSpPr>
          <p:spPr>
            <a:xfrm rot="5400000">
              <a:off x="1896555" y="3965345"/>
              <a:ext cx="925767" cy="26998"/>
            </a:xfrm>
            <a:prstGeom prst="line">
              <a:avLst/>
            </a:prstGeom>
            <a:ln w="28575">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48" name="Straight Connector 12"/>
            <p:cNvCxnSpPr>
              <a:stCxn id="39" idx="3"/>
              <a:endCxn id="43" idx="0"/>
            </p:cNvCxnSpPr>
            <p:nvPr/>
          </p:nvCxnSpPr>
          <p:spPr>
            <a:xfrm rot="5400000">
              <a:off x="2272909" y="2753740"/>
              <a:ext cx="470029" cy="269971"/>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49" name="Straight Connector 13"/>
            <p:cNvCxnSpPr>
              <a:stCxn id="40" idx="3"/>
              <a:endCxn id="41" idx="0"/>
            </p:cNvCxnSpPr>
            <p:nvPr/>
          </p:nvCxnSpPr>
          <p:spPr>
            <a:xfrm rot="5400000">
              <a:off x="2454742" y="3839076"/>
              <a:ext cx="493848" cy="711454"/>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50" name="Straight Connector 14"/>
            <p:cNvCxnSpPr>
              <a:stCxn id="43" idx="5"/>
              <a:endCxn id="40" idx="2"/>
            </p:cNvCxnSpPr>
            <p:nvPr/>
          </p:nvCxnSpPr>
          <p:spPr>
            <a:xfrm rot="16200000" flipH="1">
              <a:off x="2584959" y="3400815"/>
              <a:ext cx="350934" cy="466891"/>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grpSp>
      <p:grpSp>
        <p:nvGrpSpPr>
          <p:cNvPr id="71690" name="Group 15"/>
          <p:cNvGrpSpPr>
            <a:grpSpLocks/>
          </p:cNvGrpSpPr>
          <p:nvPr/>
        </p:nvGrpSpPr>
        <p:grpSpPr bwMode="auto">
          <a:xfrm>
            <a:off x="2438400" y="1871663"/>
            <a:ext cx="1262063" cy="1981200"/>
            <a:chOff x="2166257" y="2819398"/>
            <a:chExt cx="1262744" cy="1981202"/>
          </a:xfrm>
        </p:grpSpPr>
        <p:sp>
          <p:nvSpPr>
            <p:cNvPr id="52" name="Oval 16"/>
            <p:cNvSpPr/>
            <p:nvPr/>
          </p:nvSpPr>
          <p:spPr>
            <a:xfrm>
              <a:off x="2993791" y="3614736"/>
              <a:ext cx="435210" cy="390525"/>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sp>
          <p:nvSpPr>
            <p:cNvPr id="53" name="Rectangle 17"/>
            <p:cNvSpPr/>
            <p:nvPr/>
          </p:nvSpPr>
          <p:spPr>
            <a:xfrm>
              <a:off x="2166257" y="4441825"/>
              <a:ext cx="358969" cy="347662"/>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0</a:t>
              </a:r>
            </a:p>
          </p:txBody>
        </p:sp>
        <p:sp>
          <p:nvSpPr>
            <p:cNvPr id="54" name="Rectangle 18"/>
            <p:cNvSpPr/>
            <p:nvPr/>
          </p:nvSpPr>
          <p:spPr>
            <a:xfrm>
              <a:off x="3025558" y="4452937"/>
              <a:ext cx="360556" cy="347663"/>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1</a:t>
              </a:r>
            </a:p>
          </p:txBody>
        </p:sp>
        <p:sp>
          <p:nvSpPr>
            <p:cNvPr id="55" name="Oval 19"/>
            <p:cNvSpPr/>
            <p:nvPr/>
          </p:nvSpPr>
          <p:spPr>
            <a:xfrm>
              <a:off x="2329858" y="2819398"/>
              <a:ext cx="435210" cy="392112"/>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cxnSp>
          <p:nvCxnSpPr>
            <p:cNvPr id="56" name="Straight Connector 20"/>
            <p:cNvCxnSpPr>
              <a:stCxn id="52" idx="4"/>
              <a:endCxn id="54" idx="0"/>
            </p:cNvCxnSpPr>
            <p:nvPr/>
          </p:nvCxnSpPr>
          <p:spPr>
            <a:xfrm rot="5400000">
              <a:off x="2985175" y="4226717"/>
              <a:ext cx="447675" cy="4765"/>
            </a:xfrm>
            <a:prstGeom prst="line">
              <a:avLst/>
            </a:prstGeom>
            <a:ln w="28575">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57" name="Straight Connector 21"/>
            <p:cNvCxnSpPr>
              <a:stCxn id="55" idx="4"/>
              <a:endCxn id="53" idx="0"/>
            </p:cNvCxnSpPr>
            <p:nvPr/>
          </p:nvCxnSpPr>
          <p:spPr>
            <a:xfrm rot="5400000">
              <a:off x="1831445" y="3725808"/>
              <a:ext cx="1230314" cy="201721"/>
            </a:xfrm>
            <a:prstGeom prst="line">
              <a:avLst/>
            </a:prstGeom>
            <a:ln w="38100">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58" name="Straight Connector 22"/>
            <p:cNvCxnSpPr>
              <a:stCxn id="52" idx="3"/>
              <a:endCxn id="53" idx="0"/>
            </p:cNvCxnSpPr>
            <p:nvPr/>
          </p:nvCxnSpPr>
          <p:spPr>
            <a:xfrm rot="5400000">
              <a:off x="2454676" y="3839177"/>
              <a:ext cx="493713" cy="711584"/>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59" name="Straight Connector 23"/>
            <p:cNvCxnSpPr>
              <a:stCxn id="55" idx="5"/>
              <a:endCxn id="52" idx="1"/>
            </p:cNvCxnSpPr>
            <p:nvPr/>
          </p:nvCxnSpPr>
          <p:spPr>
            <a:xfrm rot="16200000" flipH="1">
              <a:off x="2620666" y="3235228"/>
              <a:ext cx="517526" cy="355792"/>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grpSp>
      <p:sp>
        <p:nvSpPr>
          <p:cNvPr id="71691" name="TextBox 24"/>
          <p:cNvSpPr txBox="1">
            <a:spLocks noChangeArrowheads="1"/>
          </p:cNvSpPr>
          <p:nvPr/>
        </p:nvSpPr>
        <p:spPr bwMode="auto">
          <a:xfrm>
            <a:off x="1316038" y="1154113"/>
            <a:ext cx="441325" cy="368300"/>
          </a:xfrm>
          <a:prstGeom prst="rect">
            <a:avLst/>
          </a:prstGeom>
          <a:noFill/>
          <a:ln w="9525">
            <a:noFill/>
            <a:miter lim="800000"/>
            <a:headEnd/>
            <a:tailEnd/>
          </a:ln>
        </p:spPr>
        <p:txBody>
          <a:bodyPr wrap="none">
            <a:spAutoFit/>
          </a:bodyPr>
          <a:lstStyle/>
          <a:p>
            <a:r>
              <a:rPr lang="en-US"/>
              <a:t>u1</a:t>
            </a:r>
          </a:p>
        </p:txBody>
      </p:sp>
      <p:sp>
        <p:nvSpPr>
          <p:cNvPr id="71692" name="TextBox 25"/>
          <p:cNvSpPr txBox="1">
            <a:spLocks noChangeArrowheads="1"/>
          </p:cNvSpPr>
          <p:nvPr/>
        </p:nvSpPr>
        <p:spPr bwMode="auto">
          <a:xfrm>
            <a:off x="239713" y="1817688"/>
            <a:ext cx="439737" cy="369887"/>
          </a:xfrm>
          <a:prstGeom prst="rect">
            <a:avLst/>
          </a:prstGeom>
          <a:noFill/>
          <a:ln w="9525">
            <a:noFill/>
            <a:miter lim="800000"/>
            <a:headEnd/>
            <a:tailEnd/>
          </a:ln>
        </p:spPr>
        <p:txBody>
          <a:bodyPr wrap="none">
            <a:spAutoFit/>
          </a:bodyPr>
          <a:lstStyle/>
          <a:p>
            <a:r>
              <a:rPr lang="en-US"/>
              <a:t>u2</a:t>
            </a:r>
          </a:p>
        </p:txBody>
      </p:sp>
      <p:sp>
        <p:nvSpPr>
          <p:cNvPr id="71693" name="TextBox 26"/>
          <p:cNvSpPr txBox="1">
            <a:spLocks noChangeArrowheads="1"/>
          </p:cNvSpPr>
          <p:nvPr/>
        </p:nvSpPr>
        <p:spPr bwMode="auto">
          <a:xfrm>
            <a:off x="1631950" y="2525713"/>
            <a:ext cx="441325" cy="368300"/>
          </a:xfrm>
          <a:prstGeom prst="rect">
            <a:avLst/>
          </a:prstGeom>
          <a:noFill/>
          <a:ln w="9525">
            <a:noFill/>
            <a:miter lim="800000"/>
            <a:headEnd/>
            <a:tailEnd/>
          </a:ln>
        </p:spPr>
        <p:txBody>
          <a:bodyPr wrap="none">
            <a:spAutoFit/>
          </a:bodyPr>
          <a:lstStyle/>
          <a:p>
            <a:r>
              <a:rPr lang="en-US"/>
              <a:t>u3</a:t>
            </a:r>
          </a:p>
        </p:txBody>
      </p:sp>
      <p:sp>
        <p:nvSpPr>
          <p:cNvPr id="71694" name="TextBox 27"/>
          <p:cNvSpPr txBox="1">
            <a:spLocks noChangeArrowheads="1"/>
          </p:cNvSpPr>
          <p:nvPr/>
        </p:nvSpPr>
        <p:spPr bwMode="auto">
          <a:xfrm>
            <a:off x="206375" y="3155950"/>
            <a:ext cx="441325" cy="369888"/>
          </a:xfrm>
          <a:prstGeom prst="rect">
            <a:avLst/>
          </a:prstGeom>
          <a:noFill/>
          <a:ln w="9525">
            <a:noFill/>
            <a:miter lim="800000"/>
            <a:headEnd/>
            <a:tailEnd/>
          </a:ln>
        </p:spPr>
        <p:txBody>
          <a:bodyPr wrap="none">
            <a:spAutoFit/>
          </a:bodyPr>
          <a:lstStyle/>
          <a:p>
            <a:r>
              <a:rPr lang="en-US"/>
              <a:t>u4</a:t>
            </a:r>
          </a:p>
        </p:txBody>
      </p:sp>
      <p:sp>
        <p:nvSpPr>
          <p:cNvPr id="71695" name="TextBox 28"/>
          <p:cNvSpPr txBox="1">
            <a:spLocks noChangeArrowheads="1"/>
          </p:cNvSpPr>
          <p:nvPr/>
        </p:nvSpPr>
        <p:spPr bwMode="auto">
          <a:xfrm>
            <a:off x="1577975" y="3189288"/>
            <a:ext cx="441325" cy="369887"/>
          </a:xfrm>
          <a:prstGeom prst="rect">
            <a:avLst/>
          </a:prstGeom>
          <a:noFill/>
          <a:ln w="9525">
            <a:noFill/>
            <a:miter lim="800000"/>
            <a:headEnd/>
            <a:tailEnd/>
          </a:ln>
        </p:spPr>
        <p:txBody>
          <a:bodyPr wrap="none">
            <a:spAutoFit/>
          </a:bodyPr>
          <a:lstStyle/>
          <a:p>
            <a:r>
              <a:rPr lang="en-US"/>
              <a:t>u5</a:t>
            </a:r>
          </a:p>
        </p:txBody>
      </p:sp>
      <p:sp>
        <p:nvSpPr>
          <p:cNvPr id="71696" name="TextBox 29"/>
          <p:cNvSpPr txBox="1">
            <a:spLocks noChangeArrowheads="1"/>
          </p:cNvSpPr>
          <p:nvPr/>
        </p:nvSpPr>
        <p:spPr bwMode="auto">
          <a:xfrm>
            <a:off x="2916238" y="1589088"/>
            <a:ext cx="428625" cy="369887"/>
          </a:xfrm>
          <a:prstGeom prst="rect">
            <a:avLst/>
          </a:prstGeom>
          <a:noFill/>
          <a:ln w="9525">
            <a:noFill/>
            <a:miter lim="800000"/>
            <a:headEnd/>
            <a:tailEnd/>
          </a:ln>
        </p:spPr>
        <p:txBody>
          <a:bodyPr wrap="none">
            <a:spAutoFit/>
          </a:bodyPr>
          <a:lstStyle/>
          <a:p>
            <a:r>
              <a:rPr lang="en-US"/>
              <a:t>v1</a:t>
            </a:r>
          </a:p>
        </p:txBody>
      </p:sp>
      <p:sp>
        <p:nvSpPr>
          <p:cNvPr id="71697" name="TextBox 30"/>
          <p:cNvSpPr txBox="1">
            <a:spLocks noChangeArrowheads="1"/>
          </p:cNvSpPr>
          <p:nvPr/>
        </p:nvSpPr>
        <p:spPr bwMode="auto">
          <a:xfrm>
            <a:off x="3668713" y="2830513"/>
            <a:ext cx="427037" cy="368300"/>
          </a:xfrm>
          <a:prstGeom prst="rect">
            <a:avLst/>
          </a:prstGeom>
          <a:noFill/>
          <a:ln w="9525">
            <a:noFill/>
            <a:miter lim="800000"/>
            <a:headEnd/>
            <a:tailEnd/>
          </a:ln>
        </p:spPr>
        <p:txBody>
          <a:bodyPr wrap="none">
            <a:spAutoFit/>
          </a:bodyPr>
          <a:lstStyle/>
          <a:p>
            <a:r>
              <a:rPr lang="en-US"/>
              <a:t>v2</a:t>
            </a:r>
          </a:p>
        </p:txBody>
      </p:sp>
      <p:sp>
        <p:nvSpPr>
          <p:cNvPr id="71698" name="TextBox 31"/>
          <p:cNvSpPr txBox="1">
            <a:spLocks noChangeArrowheads="1"/>
          </p:cNvSpPr>
          <p:nvPr/>
        </p:nvSpPr>
        <p:spPr bwMode="auto">
          <a:xfrm>
            <a:off x="2241550" y="3124200"/>
            <a:ext cx="428625" cy="369888"/>
          </a:xfrm>
          <a:prstGeom prst="rect">
            <a:avLst/>
          </a:prstGeom>
          <a:noFill/>
          <a:ln w="9525">
            <a:noFill/>
            <a:miter lim="800000"/>
            <a:headEnd/>
            <a:tailEnd/>
          </a:ln>
        </p:spPr>
        <p:txBody>
          <a:bodyPr wrap="none">
            <a:spAutoFit/>
          </a:bodyPr>
          <a:lstStyle/>
          <a:p>
            <a:r>
              <a:rPr lang="en-US"/>
              <a:t>v3</a:t>
            </a:r>
          </a:p>
        </p:txBody>
      </p:sp>
      <p:sp>
        <p:nvSpPr>
          <p:cNvPr id="71699" name="TextBox 32"/>
          <p:cNvSpPr txBox="1">
            <a:spLocks noChangeArrowheads="1"/>
          </p:cNvSpPr>
          <p:nvPr/>
        </p:nvSpPr>
        <p:spPr bwMode="auto">
          <a:xfrm>
            <a:off x="3646488" y="3613150"/>
            <a:ext cx="428625" cy="369888"/>
          </a:xfrm>
          <a:prstGeom prst="rect">
            <a:avLst/>
          </a:prstGeom>
          <a:noFill/>
          <a:ln w="9525">
            <a:noFill/>
            <a:miter lim="800000"/>
            <a:headEnd/>
            <a:tailEnd/>
          </a:ln>
        </p:spPr>
        <p:txBody>
          <a:bodyPr wrap="none">
            <a:spAutoFit/>
          </a:bodyPr>
          <a:lstStyle/>
          <a:p>
            <a:r>
              <a:rPr lang="en-US"/>
              <a:t>v4</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4"/>
          <p:cNvSpPr>
            <a:spLocks noGrp="1"/>
          </p:cNvSpPr>
          <p:nvPr>
            <p:ph type="title"/>
          </p:nvPr>
        </p:nvSpPr>
        <p:spPr>
          <a:xfrm>
            <a:off x="239713" y="274638"/>
            <a:ext cx="8447087" cy="769937"/>
          </a:xfrm>
        </p:spPr>
        <p:txBody>
          <a:bodyPr/>
          <a:lstStyle/>
          <a:p>
            <a:pPr eaLnBrk="1" hangingPunct="1"/>
            <a:r>
              <a:rPr lang="en-US">
                <a:cs typeface="Arial" charset="0"/>
              </a:rPr>
              <a:t>Example</a:t>
            </a:r>
          </a:p>
        </p:txBody>
      </p:sp>
      <p:sp>
        <p:nvSpPr>
          <p:cNvPr id="45" name="TextBox 44"/>
          <p:cNvSpPr txBox="1"/>
          <p:nvPr/>
        </p:nvSpPr>
        <p:spPr>
          <a:xfrm>
            <a:off x="335479" y="5070475"/>
            <a:ext cx="6016625" cy="101600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lgn="ctr">
              <a:defRPr/>
            </a:pPr>
            <a:r>
              <a:rPr lang="en-US" sz="2000" dirty="0">
                <a:solidFill>
                  <a:schemeClr val="tx1"/>
                </a:solidFill>
                <a:cs typeface="Arial" pitchFamily="34" charset="0"/>
              </a:rPr>
              <a:t>f &lt;and&gt; g</a:t>
            </a:r>
            <a:r>
              <a:rPr lang="en-US" sz="2000" baseline="-25000" dirty="0">
                <a:solidFill>
                  <a:schemeClr val="tx1"/>
                </a:solidFill>
                <a:cs typeface="Arial" pitchFamily="34" charset="0"/>
              </a:rPr>
              <a:t>  </a:t>
            </a:r>
            <a:br>
              <a:rPr lang="en-US" sz="2000" baseline="-25000" dirty="0">
                <a:solidFill>
                  <a:schemeClr val="tx1"/>
                </a:solidFill>
                <a:cs typeface="Arial" pitchFamily="34" charset="0"/>
              </a:rPr>
            </a:br>
            <a:r>
              <a:rPr lang="en-US" sz="2000" baseline="-25000" dirty="0">
                <a:solidFill>
                  <a:schemeClr val="tx1"/>
                </a:solidFill>
                <a:cs typeface="Arial" pitchFamily="34" charset="0"/>
              </a:rPr>
              <a:t> </a:t>
            </a:r>
            <a:r>
              <a:rPr lang="en-US" sz="2000" dirty="0">
                <a:solidFill>
                  <a:schemeClr val="tx1"/>
                </a:solidFill>
                <a:cs typeface="Arial" pitchFamily="34" charset="0"/>
              </a:rPr>
              <a:t>=  </a:t>
            </a:r>
            <a:br>
              <a:rPr lang="en-US" sz="2000" dirty="0">
                <a:solidFill>
                  <a:schemeClr val="tx1"/>
                </a:solidFill>
                <a:cs typeface="Arial" pitchFamily="34" charset="0"/>
              </a:rPr>
            </a:br>
            <a:r>
              <a:rPr lang="en-US" sz="2000" dirty="0">
                <a:solidFill>
                  <a:schemeClr val="tx1"/>
                </a:solidFill>
                <a:cs typeface="Arial" pitchFamily="34" charset="0"/>
                <a:sym typeface="Symbol" pitchFamily="18" charset="2"/>
              </a:rPr>
              <a:t>x . (</a:t>
            </a:r>
            <a:r>
              <a:rPr lang="en-US" sz="2000" dirty="0">
                <a:solidFill>
                  <a:schemeClr val="tx1"/>
                </a:solidFill>
                <a:cs typeface="Arial" pitchFamily="34" charset="0"/>
              </a:rPr>
              <a:t>f |</a:t>
            </a:r>
            <a:r>
              <a:rPr lang="en-US" sz="2000" baseline="-25000" dirty="0">
                <a:solidFill>
                  <a:schemeClr val="tx1"/>
                </a:solidFill>
                <a:cs typeface="Arial" pitchFamily="34" charset="0"/>
              </a:rPr>
              <a:t>x=0</a:t>
            </a:r>
            <a:r>
              <a:rPr lang="en-US" sz="2000" dirty="0">
                <a:solidFill>
                  <a:schemeClr val="tx1"/>
                </a:solidFill>
                <a:cs typeface="Arial" pitchFamily="34" charset="0"/>
              </a:rPr>
              <a:t> &lt;and&gt; g</a:t>
            </a:r>
            <a:r>
              <a:rPr lang="en-US" sz="2000" baseline="-25000" dirty="0">
                <a:solidFill>
                  <a:schemeClr val="tx1"/>
                </a:solidFill>
                <a:cs typeface="Arial" pitchFamily="34" charset="0"/>
              </a:rPr>
              <a:t> </a:t>
            </a:r>
            <a:r>
              <a:rPr lang="en-US" sz="2000" dirty="0">
                <a:solidFill>
                  <a:schemeClr val="tx1"/>
                </a:solidFill>
                <a:cs typeface="Arial" pitchFamily="34" charset="0"/>
              </a:rPr>
              <a:t>|</a:t>
            </a:r>
            <a:r>
              <a:rPr lang="en-US" sz="2000" baseline="-25000" dirty="0">
                <a:solidFill>
                  <a:schemeClr val="tx1"/>
                </a:solidFill>
                <a:cs typeface="Arial" pitchFamily="34" charset="0"/>
              </a:rPr>
              <a:t>x=0</a:t>
            </a:r>
            <a:r>
              <a:rPr lang="en-US" sz="2000" dirty="0">
                <a:solidFill>
                  <a:schemeClr val="tx1"/>
                </a:solidFill>
                <a:cs typeface="Arial" pitchFamily="34" charset="0"/>
              </a:rPr>
              <a:t> )    \/   x . ( f |</a:t>
            </a:r>
            <a:r>
              <a:rPr lang="en-US" sz="2000" baseline="-25000" dirty="0">
                <a:solidFill>
                  <a:schemeClr val="tx1"/>
                </a:solidFill>
                <a:cs typeface="Arial" pitchFamily="34" charset="0"/>
              </a:rPr>
              <a:t>x=1</a:t>
            </a:r>
            <a:r>
              <a:rPr lang="en-US" sz="2000" dirty="0">
                <a:solidFill>
                  <a:schemeClr val="tx1"/>
                </a:solidFill>
                <a:cs typeface="Arial" pitchFamily="34" charset="0"/>
              </a:rPr>
              <a:t> &lt;and&gt; g</a:t>
            </a:r>
            <a:r>
              <a:rPr lang="en-US" sz="2000" baseline="-25000" dirty="0">
                <a:solidFill>
                  <a:schemeClr val="tx1"/>
                </a:solidFill>
                <a:cs typeface="Arial" pitchFamily="34" charset="0"/>
              </a:rPr>
              <a:t> </a:t>
            </a:r>
            <a:r>
              <a:rPr lang="en-US" sz="2000" dirty="0">
                <a:solidFill>
                  <a:schemeClr val="tx1"/>
                </a:solidFill>
                <a:cs typeface="Arial" pitchFamily="34" charset="0"/>
              </a:rPr>
              <a:t>|</a:t>
            </a:r>
            <a:r>
              <a:rPr lang="en-US" sz="2000" baseline="-25000" dirty="0">
                <a:solidFill>
                  <a:schemeClr val="tx1"/>
                </a:solidFill>
                <a:cs typeface="Arial" pitchFamily="34" charset="0"/>
              </a:rPr>
              <a:t>x=1</a:t>
            </a:r>
            <a:r>
              <a:rPr lang="en-US" sz="2000" dirty="0">
                <a:solidFill>
                  <a:schemeClr val="tx1"/>
                </a:solidFill>
                <a:cs typeface="Arial" pitchFamily="34" charset="0"/>
              </a:rPr>
              <a:t> )</a:t>
            </a:r>
          </a:p>
        </p:txBody>
      </p:sp>
      <p:sp>
        <p:nvSpPr>
          <p:cNvPr id="37" name="Tijdelijke aanduiding voor dianummer 36"/>
          <p:cNvSpPr>
            <a:spLocks noGrp="1"/>
          </p:cNvSpPr>
          <p:nvPr>
            <p:ph type="sldNum" sz="quarter" idx="12"/>
          </p:nvPr>
        </p:nvSpPr>
        <p:spPr/>
        <p:txBody>
          <a:bodyPr/>
          <a:lstStyle/>
          <a:p>
            <a:pPr>
              <a:defRPr/>
            </a:pPr>
            <a:fld id="{2FDF2B0E-DB44-4BB9-95E9-32C08D23C5A3}" type="slidenum">
              <a:rPr lang="en-US"/>
              <a:pPr>
                <a:defRPr/>
              </a:pPr>
              <a:t>66</a:t>
            </a:fld>
            <a:endParaRPr lang="en-US"/>
          </a:p>
        </p:txBody>
      </p:sp>
      <p:grpSp>
        <p:nvGrpSpPr>
          <p:cNvPr id="71689" name="Group 3"/>
          <p:cNvGrpSpPr>
            <a:grpSpLocks/>
          </p:cNvGrpSpPr>
          <p:nvPr/>
        </p:nvGrpSpPr>
        <p:grpSpPr bwMode="auto">
          <a:xfrm>
            <a:off x="848352" y="1643856"/>
            <a:ext cx="1273175" cy="2481263"/>
            <a:chOff x="2155372" y="2318657"/>
            <a:chExt cx="1273629" cy="2481943"/>
          </a:xfrm>
        </p:grpSpPr>
        <p:sp>
          <p:nvSpPr>
            <p:cNvPr id="39" name="Oval 4"/>
            <p:cNvSpPr/>
            <p:nvPr/>
          </p:nvSpPr>
          <p:spPr>
            <a:xfrm>
              <a:off x="2579386" y="2318657"/>
              <a:ext cx="436718" cy="392220"/>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x</a:t>
              </a:r>
            </a:p>
          </p:txBody>
        </p:sp>
        <p:sp>
          <p:nvSpPr>
            <p:cNvPr id="40" name="Oval 5"/>
            <p:cNvSpPr/>
            <p:nvPr/>
          </p:nvSpPr>
          <p:spPr>
            <a:xfrm>
              <a:off x="2993871" y="3614412"/>
              <a:ext cx="435130" cy="392220"/>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sp>
          <p:nvSpPr>
            <p:cNvPr id="41" name="Rectangle 6"/>
            <p:cNvSpPr/>
            <p:nvPr/>
          </p:nvSpPr>
          <p:spPr>
            <a:xfrm>
              <a:off x="2166489" y="4441727"/>
              <a:ext cx="358903" cy="347757"/>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0</a:t>
              </a:r>
            </a:p>
          </p:txBody>
        </p:sp>
        <p:sp>
          <p:nvSpPr>
            <p:cNvPr id="42" name="Rectangle 7"/>
            <p:cNvSpPr/>
            <p:nvPr/>
          </p:nvSpPr>
          <p:spPr>
            <a:xfrm>
              <a:off x="3025632" y="4452842"/>
              <a:ext cx="360492" cy="347758"/>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1</a:t>
              </a:r>
            </a:p>
          </p:txBody>
        </p:sp>
        <p:sp>
          <p:nvSpPr>
            <p:cNvPr id="43" name="Oval 8"/>
            <p:cNvSpPr/>
            <p:nvPr/>
          </p:nvSpPr>
          <p:spPr>
            <a:xfrm>
              <a:off x="2155372" y="3123741"/>
              <a:ext cx="435130" cy="392219"/>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cxnSp>
          <p:nvCxnSpPr>
            <p:cNvPr id="44" name="Straight Connector 9"/>
            <p:cNvCxnSpPr>
              <a:stCxn id="39" idx="5"/>
              <a:endCxn id="40" idx="0"/>
            </p:cNvCxnSpPr>
            <p:nvPr/>
          </p:nvCxnSpPr>
          <p:spPr>
            <a:xfrm rot="16200000" flipH="1">
              <a:off x="2600864" y="3003841"/>
              <a:ext cx="960700" cy="260443"/>
            </a:xfrm>
            <a:prstGeom prst="line">
              <a:avLst/>
            </a:prstGeom>
            <a:ln w="28575">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46" name="Straight Connector 10"/>
            <p:cNvCxnSpPr>
              <a:stCxn id="40" idx="4"/>
              <a:endCxn id="42" idx="0"/>
            </p:cNvCxnSpPr>
            <p:nvPr/>
          </p:nvCxnSpPr>
          <p:spPr>
            <a:xfrm rot="5400000">
              <a:off x="2985155" y="4226561"/>
              <a:ext cx="446209" cy="6352"/>
            </a:xfrm>
            <a:prstGeom prst="line">
              <a:avLst/>
            </a:prstGeom>
            <a:ln w="28575">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47" name="Straight Connector 11"/>
            <p:cNvCxnSpPr>
              <a:stCxn id="43" idx="4"/>
              <a:endCxn id="41" idx="0"/>
            </p:cNvCxnSpPr>
            <p:nvPr/>
          </p:nvCxnSpPr>
          <p:spPr>
            <a:xfrm rot="5400000">
              <a:off x="1896555" y="3965345"/>
              <a:ext cx="925767" cy="26998"/>
            </a:xfrm>
            <a:prstGeom prst="line">
              <a:avLst/>
            </a:prstGeom>
            <a:ln w="28575">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48" name="Straight Connector 12"/>
            <p:cNvCxnSpPr>
              <a:stCxn id="39" idx="3"/>
              <a:endCxn id="43" idx="0"/>
            </p:cNvCxnSpPr>
            <p:nvPr/>
          </p:nvCxnSpPr>
          <p:spPr>
            <a:xfrm rot="5400000">
              <a:off x="2272909" y="2753740"/>
              <a:ext cx="470029" cy="269971"/>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49" name="Straight Connector 13"/>
            <p:cNvCxnSpPr>
              <a:stCxn id="40" idx="3"/>
              <a:endCxn id="41" idx="0"/>
            </p:cNvCxnSpPr>
            <p:nvPr/>
          </p:nvCxnSpPr>
          <p:spPr>
            <a:xfrm rot="5400000">
              <a:off x="2454742" y="3839076"/>
              <a:ext cx="493848" cy="711454"/>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50" name="Straight Connector 14"/>
            <p:cNvCxnSpPr>
              <a:stCxn id="43" idx="5"/>
              <a:endCxn id="40" idx="2"/>
            </p:cNvCxnSpPr>
            <p:nvPr/>
          </p:nvCxnSpPr>
          <p:spPr>
            <a:xfrm rot="16200000" flipH="1">
              <a:off x="2584959" y="3400815"/>
              <a:ext cx="350934" cy="466891"/>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grpSp>
      <p:grpSp>
        <p:nvGrpSpPr>
          <p:cNvPr id="71690" name="Group 15"/>
          <p:cNvGrpSpPr>
            <a:grpSpLocks/>
          </p:cNvGrpSpPr>
          <p:nvPr/>
        </p:nvGrpSpPr>
        <p:grpSpPr bwMode="auto">
          <a:xfrm>
            <a:off x="2658350" y="2183116"/>
            <a:ext cx="1262063" cy="1981200"/>
            <a:chOff x="2166257" y="2819398"/>
            <a:chExt cx="1262744" cy="1981202"/>
          </a:xfrm>
        </p:grpSpPr>
        <p:sp>
          <p:nvSpPr>
            <p:cNvPr id="52" name="Oval 16"/>
            <p:cNvSpPr/>
            <p:nvPr/>
          </p:nvSpPr>
          <p:spPr>
            <a:xfrm>
              <a:off x="2993791" y="3614736"/>
              <a:ext cx="435210" cy="390525"/>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sp>
          <p:nvSpPr>
            <p:cNvPr id="53" name="Rectangle 17"/>
            <p:cNvSpPr/>
            <p:nvPr/>
          </p:nvSpPr>
          <p:spPr>
            <a:xfrm>
              <a:off x="2166257" y="4441825"/>
              <a:ext cx="358969" cy="347662"/>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0</a:t>
              </a:r>
            </a:p>
          </p:txBody>
        </p:sp>
        <p:sp>
          <p:nvSpPr>
            <p:cNvPr id="54" name="Rectangle 18"/>
            <p:cNvSpPr/>
            <p:nvPr/>
          </p:nvSpPr>
          <p:spPr>
            <a:xfrm>
              <a:off x="3025558" y="4452937"/>
              <a:ext cx="360556" cy="347663"/>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1</a:t>
              </a:r>
            </a:p>
          </p:txBody>
        </p:sp>
        <p:sp>
          <p:nvSpPr>
            <p:cNvPr id="55" name="Oval 19"/>
            <p:cNvSpPr/>
            <p:nvPr/>
          </p:nvSpPr>
          <p:spPr>
            <a:xfrm>
              <a:off x="2329858" y="2819398"/>
              <a:ext cx="435210" cy="392112"/>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cxnSp>
          <p:nvCxnSpPr>
            <p:cNvPr id="56" name="Straight Connector 20"/>
            <p:cNvCxnSpPr>
              <a:stCxn id="52" idx="4"/>
              <a:endCxn id="54" idx="0"/>
            </p:cNvCxnSpPr>
            <p:nvPr/>
          </p:nvCxnSpPr>
          <p:spPr>
            <a:xfrm rot="5400000">
              <a:off x="2985175" y="4226717"/>
              <a:ext cx="447675" cy="4765"/>
            </a:xfrm>
            <a:prstGeom prst="line">
              <a:avLst/>
            </a:prstGeom>
            <a:ln w="28575">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57" name="Straight Connector 21"/>
            <p:cNvCxnSpPr>
              <a:stCxn id="55" idx="4"/>
              <a:endCxn id="53" idx="0"/>
            </p:cNvCxnSpPr>
            <p:nvPr/>
          </p:nvCxnSpPr>
          <p:spPr>
            <a:xfrm rot="5400000">
              <a:off x="1831445" y="3725808"/>
              <a:ext cx="1230314" cy="201721"/>
            </a:xfrm>
            <a:prstGeom prst="line">
              <a:avLst/>
            </a:prstGeom>
            <a:ln w="38100">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58" name="Straight Connector 22"/>
            <p:cNvCxnSpPr>
              <a:stCxn id="52" idx="3"/>
              <a:endCxn id="53" idx="0"/>
            </p:cNvCxnSpPr>
            <p:nvPr/>
          </p:nvCxnSpPr>
          <p:spPr>
            <a:xfrm rot="5400000">
              <a:off x="2454676" y="3839177"/>
              <a:ext cx="493713" cy="711584"/>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59" name="Straight Connector 23"/>
            <p:cNvCxnSpPr>
              <a:stCxn id="55" idx="5"/>
              <a:endCxn id="52" idx="1"/>
            </p:cNvCxnSpPr>
            <p:nvPr/>
          </p:nvCxnSpPr>
          <p:spPr>
            <a:xfrm rot="16200000" flipH="1">
              <a:off x="2620666" y="3235228"/>
              <a:ext cx="517526" cy="355792"/>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grpSp>
      <p:sp>
        <p:nvSpPr>
          <p:cNvPr id="71691" name="TextBox 24"/>
          <p:cNvSpPr txBox="1">
            <a:spLocks noChangeArrowheads="1"/>
          </p:cNvSpPr>
          <p:nvPr/>
        </p:nvSpPr>
        <p:spPr bwMode="auto">
          <a:xfrm>
            <a:off x="1707190" y="1426369"/>
            <a:ext cx="441325" cy="368300"/>
          </a:xfrm>
          <a:prstGeom prst="rect">
            <a:avLst/>
          </a:prstGeom>
          <a:noFill/>
          <a:ln w="9525">
            <a:noFill/>
            <a:miter lim="800000"/>
            <a:headEnd/>
            <a:tailEnd/>
          </a:ln>
        </p:spPr>
        <p:txBody>
          <a:bodyPr wrap="none">
            <a:spAutoFit/>
          </a:bodyPr>
          <a:lstStyle/>
          <a:p>
            <a:r>
              <a:rPr lang="en-US"/>
              <a:t>u1</a:t>
            </a:r>
          </a:p>
        </p:txBody>
      </p:sp>
      <p:sp>
        <p:nvSpPr>
          <p:cNvPr id="71692" name="TextBox 25"/>
          <p:cNvSpPr txBox="1">
            <a:spLocks noChangeArrowheads="1"/>
          </p:cNvSpPr>
          <p:nvPr/>
        </p:nvSpPr>
        <p:spPr bwMode="auto">
          <a:xfrm>
            <a:off x="630865" y="2089944"/>
            <a:ext cx="439737" cy="369887"/>
          </a:xfrm>
          <a:prstGeom prst="rect">
            <a:avLst/>
          </a:prstGeom>
          <a:noFill/>
          <a:ln w="9525">
            <a:noFill/>
            <a:miter lim="800000"/>
            <a:headEnd/>
            <a:tailEnd/>
          </a:ln>
        </p:spPr>
        <p:txBody>
          <a:bodyPr wrap="none">
            <a:spAutoFit/>
          </a:bodyPr>
          <a:lstStyle/>
          <a:p>
            <a:r>
              <a:rPr lang="en-US"/>
              <a:t>u2</a:t>
            </a:r>
          </a:p>
        </p:txBody>
      </p:sp>
      <p:sp>
        <p:nvSpPr>
          <p:cNvPr id="71693" name="TextBox 26"/>
          <p:cNvSpPr txBox="1">
            <a:spLocks noChangeArrowheads="1"/>
          </p:cNvSpPr>
          <p:nvPr/>
        </p:nvSpPr>
        <p:spPr bwMode="auto">
          <a:xfrm>
            <a:off x="2023102" y="2797969"/>
            <a:ext cx="441325" cy="368300"/>
          </a:xfrm>
          <a:prstGeom prst="rect">
            <a:avLst/>
          </a:prstGeom>
          <a:noFill/>
          <a:ln w="9525">
            <a:noFill/>
            <a:miter lim="800000"/>
            <a:headEnd/>
            <a:tailEnd/>
          </a:ln>
        </p:spPr>
        <p:txBody>
          <a:bodyPr wrap="none">
            <a:spAutoFit/>
          </a:bodyPr>
          <a:lstStyle/>
          <a:p>
            <a:r>
              <a:rPr lang="en-US"/>
              <a:t>u3</a:t>
            </a:r>
          </a:p>
        </p:txBody>
      </p:sp>
      <p:sp>
        <p:nvSpPr>
          <p:cNvPr id="71694" name="TextBox 27"/>
          <p:cNvSpPr txBox="1">
            <a:spLocks noChangeArrowheads="1"/>
          </p:cNvSpPr>
          <p:nvPr/>
        </p:nvSpPr>
        <p:spPr bwMode="auto">
          <a:xfrm>
            <a:off x="597527" y="3428206"/>
            <a:ext cx="441325" cy="369888"/>
          </a:xfrm>
          <a:prstGeom prst="rect">
            <a:avLst/>
          </a:prstGeom>
          <a:noFill/>
          <a:ln w="9525">
            <a:noFill/>
            <a:miter lim="800000"/>
            <a:headEnd/>
            <a:tailEnd/>
          </a:ln>
        </p:spPr>
        <p:txBody>
          <a:bodyPr wrap="none">
            <a:spAutoFit/>
          </a:bodyPr>
          <a:lstStyle/>
          <a:p>
            <a:r>
              <a:rPr lang="en-US"/>
              <a:t>u4</a:t>
            </a:r>
          </a:p>
        </p:txBody>
      </p:sp>
      <p:sp>
        <p:nvSpPr>
          <p:cNvPr id="71695" name="TextBox 28"/>
          <p:cNvSpPr txBox="1">
            <a:spLocks noChangeArrowheads="1"/>
          </p:cNvSpPr>
          <p:nvPr/>
        </p:nvSpPr>
        <p:spPr bwMode="auto">
          <a:xfrm>
            <a:off x="1969127" y="3461544"/>
            <a:ext cx="441325" cy="369887"/>
          </a:xfrm>
          <a:prstGeom prst="rect">
            <a:avLst/>
          </a:prstGeom>
          <a:noFill/>
          <a:ln w="9525">
            <a:noFill/>
            <a:miter lim="800000"/>
            <a:headEnd/>
            <a:tailEnd/>
          </a:ln>
        </p:spPr>
        <p:txBody>
          <a:bodyPr wrap="none">
            <a:spAutoFit/>
          </a:bodyPr>
          <a:lstStyle/>
          <a:p>
            <a:r>
              <a:rPr lang="en-US"/>
              <a:t>u5</a:t>
            </a:r>
          </a:p>
        </p:txBody>
      </p:sp>
      <p:sp>
        <p:nvSpPr>
          <p:cNvPr id="71696" name="TextBox 29"/>
          <p:cNvSpPr txBox="1">
            <a:spLocks noChangeArrowheads="1"/>
          </p:cNvSpPr>
          <p:nvPr/>
        </p:nvSpPr>
        <p:spPr bwMode="auto">
          <a:xfrm>
            <a:off x="3136188" y="1900541"/>
            <a:ext cx="428625" cy="369887"/>
          </a:xfrm>
          <a:prstGeom prst="rect">
            <a:avLst/>
          </a:prstGeom>
          <a:noFill/>
          <a:ln w="9525">
            <a:noFill/>
            <a:miter lim="800000"/>
            <a:headEnd/>
            <a:tailEnd/>
          </a:ln>
        </p:spPr>
        <p:txBody>
          <a:bodyPr wrap="none">
            <a:spAutoFit/>
          </a:bodyPr>
          <a:lstStyle/>
          <a:p>
            <a:r>
              <a:rPr lang="en-US"/>
              <a:t>v1</a:t>
            </a:r>
          </a:p>
        </p:txBody>
      </p:sp>
      <p:sp>
        <p:nvSpPr>
          <p:cNvPr id="71697" name="TextBox 30"/>
          <p:cNvSpPr txBox="1">
            <a:spLocks noChangeArrowheads="1"/>
          </p:cNvSpPr>
          <p:nvPr/>
        </p:nvSpPr>
        <p:spPr bwMode="auto">
          <a:xfrm>
            <a:off x="3888663" y="3141966"/>
            <a:ext cx="427037" cy="368300"/>
          </a:xfrm>
          <a:prstGeom prst="rect">
            <a:avLst/>
          </a:prstGeom>
          <a:noFill/>
          <a:ln w="9525">
            <a:noFill/>
            <a:miter lim="800000"/>
            <a:headEnd/>
            <a:tailEnd/>
          </a:ln>
        </p:spPr>
        <p:txBody>
          <a:bodyPr wrap="none">
            <a:spAutoFit/>
          </a:bodyPr>
          <a:lstStyle/>
          <a:p>
            <a:r>
              <a:rPr lang="en-US"/>
              <a:t>v2</a:t>
            </a:r>
          </a:p>
        </p:txBody>
      </p:sp>
      <p:sp>
        <p:nvSpPr>
          <p:cNvPr id="71698" name="TextBox 31"/>
          <p:cNvSpPr txBox="1">
            <a:spLocks noChangeArrowheads="1"/>
          </p:cNvSpPr>
          <p:nvPr/>
        </p:nvSpPr>
        <p:spPr bwMode="auto">
          <a:xfrm>
            <a:off x="2461500" y="3435653"/>
            <a:ext cx="428625" cy="369888"/>
          </a:xfrm>
          <a:prstGeom prst="rect">
            <a:avLst/>
          </a:prstGeom>
          <a:noFill/>
          <a:ln w="9525">
            <a:noFill/>
            <a:miter lim="800000"/>
            <a:headEnd/>
            <a:tailEnd/>
          </a:ln>
        </p:spPr>
        <p:txBody>
          <a:bodyPr wrap="none">
            <a:spAutoFit/>
          </a:bodyPr>
          <a:lstStyle/>
          <a:p>
            <a:r>
              <a:rPr lang="en-US"/>
              <a:t>v3</a:t>
            </a:r>
          </a:p>
        </p:txBody>
      </p:sp>
      <p:sp>
        <p:nvSpPr>
          <p:cNvPr id="71699" name="TextBox 32"/>
          <p:cNvSpPr txBox="1">
            <a:spLocks noChangeArrowheads="1"/>
          </p:cNvSpPr>
          <p:nvPr/>
        </p:nvSpPr>
        <p:spPr bwMode="auto">
          <a:xfrm>
            <a:off x="3866438" y="3924603"/>
            <a:ext cx="428625" cy="369888"/>
          </a:xfrm>
          <a:prstGeom prst="rect">
            <a:avLst/>
          </a:prstGeom>
          <a:noFill/>
          <a:ln w="9525">
            <a:noFill/>
            <a:miter lim="800000"/>
            <a:headEnd/>
            <a:tailEnd/>
          </a:ln>
        </p:spPr>
        <p:txBody>
          <a:bodyPr wrap="none">
            <a:spAutoFit/>
          </a:bodyPr>
          <a:lstStyle/>
          <a:p>
            <a:r>
              <a:rPr lang="en-US"/>
              <a:t>v4</a:t>
            </a:r>
          </a:p>
        </p:txBody>
      </p:sp>
      <p:sp>
        <p:nvSpPr>
          <p:cNvPr id="2" name="TextBox 1">
            <a:extLst>
              <a:ext uri="{FF2B5EF4-FFF2-40B4-BE49-F238E27FC236}">
                <a16:creationId xmlns:a16="http://schemas.microsoft.com/office/drawing/2014/main" id="{7738A1EE-5C08-0645-815F-7EFD731C2EAC}"/>
              </a:ext>
            </a:extLst>
          </p:cNvPr>
          <p:cNvSpPr txBox="1"/>
          <p:nvPr/>
        </p:nvSpPr>
        <p:spPr>
          <a:xfrm>
            <a:off x="2401699" y="2912547"/>
            <a:ext cx="300082" cy="369332"/>
          </a:xfrm>
          <a:prstGeom prst="rect">
            <a:avLst/>
          </a:prstGeom>
          <a:solidFill>
            <a:schemeClr val="accent3">
              <a:lumMod val="40000"/>
              <a:lumOff val="60000"/>
            </a:schemeClr>
          </a:solidFill>
        </p:spPr>
        <p:txBody>
          <a:bodyPr wrap="none" rtlCol="0">
            <a:spAutoFit/>
          </a:bodyPr>
          <a:lstStyle/>
          <a:p>
            <a:r>
              <a:rPr lang="en-US" dirty="0"/>
              <a:t>z</a:t>
            </a:r>
          </a:p>
        </p:txBody>
      </p:sp>
      <p:sp>
        <p:nvSpPr>
          <p:cNvPr id="38" name="TextBox 37">
            <a:extLst>
              <a:ext uri="{FF2B5EF4-FFF2-40B4-BE49-F238E27FC236}">
                <a16:creationId xmlns:a16="http://schemas.microsoft.com/office/drawing/2014/main" id="{5873B4F2-30D5-D845-8226-50D9BECD257A}"/>
              </a:ext>
            </a:extLst>
          </p:cNvPr>
          <p:cNvSpPr txBox="1"/>
          <p:nvPr/>
        </p:nvSpPr>
        <p:spPr>
          <a:xfrm>
            <a:off x="208507" y="2482056"/>
            <a:ext cx="550151" cy="369332"/>
          </a:xfrm>
          <a:prstGeom prst="rect">
            <a:avLst/>
          </a:prstGeom>
          <a:solidFill>
            <a:schemeClr val="accent3">
              <a:lumMod val="40000"/>
              <a:lumOff val="60000"/>
            </a:schemeClr>
          </a:solidFill>
        </p:spPr>
        <p:txBody>
          <a:bodyPr wrap="none" rtlCol="0">
            <a:spAutoFit/>
          </a:bodyPr>
          <a:lstStyle/>
          <a:p>
            <a:r>
              <a:rPr lang="en-US" dirty="0"/>
              <a:t>~</a:t>
            </a:r>
            <a:r>
              <a:rPr lang="en-US" dirty="0" err="1"/>
              <a:t>yz</a:t>
            </a:r>
            <a:endParaRPr lang="en-US" dirty="0"/>
          </a:p>
        </p:txBody>
      </p:sp>
      <p:sp>
        <p:nvSpPr>
          <p:cNvPr id="51" name="TextBox 50">
            <a:extLst>
              <a:ext uri="{FF2B5EF4-FFF2-40B4-BE49-F238E27FC236}">
                <a16:creationId xmlns:a16="http://schemas.microsoft.com/office/drawing/2014/main" id="{F6454C3A-24EB-FD43-BF39-B3D16B812764}"/>
              </a:ext>
            </a:extLst>
          </p:cNvPr>
          <p:cNvSpPr txBox="1"/>
          <p:nvPr/>
        </p:nvSpPr>
        <p:spPr>
          <a:xfrm>
            <a:off x="791133" y="1165662"/>
            <a:ext cx="1287532" cy="369332"/>
          </a:xfrm>
          <a:prstGeom prst="rect">
            <a:avLst/>
          </a:prstGeom>
          <a:solidFill>
            <a:schemeClr val="accent3">
              <a:lumMod val="40000"/>
              <a:lumOff val="60000"/>
            </a:schemeClr>
          </a:solidFill>
        </p:spPr>
        <p:txBody>
          <a:bodyPr wrap="none" rtlCol="0">
            <a:spAutoFit/>
          </a:bodyPr>
          <a:lstStyle/>
          <a:p>
            <a:r>
              <a:rPr lang="en-US" dirty="0" err="1"/>
              <a:t>xz</a:t>
            </a:r>
            <a:r>
              <a:rPr lang="en-US" dirty="0"/>
              <a:t> \/ ~</a:t>
            </a:r>
            <a:r>
              <a:rPr lang="en-US" dirty="0" err="1"/>
              <a:t>x~yz</a:t>
            </a:r>
            <a:endParaRPr lang="en-US" dirty="0"/>
          </a:p>
        </p:txBody>
      </p:sp>
      <p:sp>
        <p:nvSpPr>
          <p:cNvPr id="60" name="TextBox 59">
            <a:extLst>
              <a:ext uri="{FF2B5EF4-FFF2-40B4-BE49-F238E27FC236}">
                <a16:creationId xmlns:a16="http://schemas.microsoft.com/office/drawing/2014/main" id="{765A77C5-C5F0-F640-9AAF-33D69B037321}"/>
              </a:ext>
            </a:extLst>
          </p:cNvPr>
          <p:cNvSpPr txBox="1"/>
          <p:nvPr/>
        </p:nvSpPr>
        <p:spPr>
          <a:xfrm>
            <a:off x="3983417" y="2858359"/>
            <a:ext cx="300082" cy="369332"/>
          </a:xfrm>
          <a:prstGeom prst="rect">
            <a:avLst/>
          </a:prstGeom>
          <a:solidFill>
            <a:schemeClr val="accent3">
              <a:lumMod val="40000"/>
              <a:lumOff val="60000"/>
            </a:schemeClr>
          </a:solidFill>
        </p:spPr>
        <p:txBody>
          <a:bodyPr wrap="none" rtlCol="0">
            <a:spAutoFit/>
          </a:bodyPr>
          <a:lstStyle/>
          <a:p>
            <a:r>
              <a:rPr lang="en-US" dirty="0"/>
              <a:t>z</a:t>
            </a:r>
          </a:p>
        </p:txBody>
      </p:sp>
      <p:sp>
        <p:nvSpPr>
          <p:cNvPr id="61" name="TextBox 60">
            <a:extLst>
              <a:ext uri="{FF2B5EF4-FFF2-40B4-BE49-F238E27FC236}">
                <a16:creationId xmlns:a16="http://schemas.microsoft.com/office/drawing/2014/main" id="{E5FF0099-1700-3A40-84EA-DEF2CBE38203}"/>
              </a:ext>
            </a:extLst>
          </p:cNvPr>
          <p:cNvSpPr txBox="1"/>
          <p:nvPr/>
        </p:nvSpPr>
        <p:spPr>
          <a:xfrm>
            <a:off x="3159275" y="1541406"/>
            <a:ext cx="550151" cy="369332"/>
          </a:xfrm>
          <a:prstGeom prst="rect">
            <a:avLst/>
          </a:prstGeom>
          <a:solidFill>
            <a:schemeClr val="accent3">
              <a:lumMod val="40000"/>
              <a:lumOff val="60000"/>
            </a:schemeClr>
          </a:solidFill>
        </p:spPr>
        <p:txBody>
          <a:bodyPr wrap="none" rtlCol="0">
            <a:spAutoFit/>
          </a:bodyPr>
          <a:lstStyle/>
          <a:p>
            <a:r>
              <a:rPr lang="en-US" dirty="0"/>
              <a:t>~</a:t>
            </a:r>
            <a:r>
              <a:rPr lang="en-US" dirty="0" err="1"/>
              <a:t>yz</a:t>
            </a:r>
            <a:endParaRPr lang="en-US" dirty="0"/>
          </a:p>
        </p:txBody>
      </p:sp>
      <p:sp>
        <p:nvSpPr>
          <p:cNvPr id="62" name="TextBox 61">
            <a:extLst>
              <a:ext uri="{FF2B5EF4-FFF2-40B4-BE49-F238E27FC236}">
                <a16:creationId xmlns:a16="http://schemas.microsoft.com/office/drawing/2014/main" id="{F3CA3811-FD75-F944-AE36-6D14B987B959}"/>
              </a:ext>
            </a:extLst>
          </p:cNvPr>
          <p:cNvSpPr txBox="1"/>
          <p:nvPr/>
        </p:nvSpPr>
        <p:spPr>
          <a:xfrm>
            <a:off x="4657483" y="803235"/>
            <a:ext cx="4398961" cy="2031325"/>
          </a:xfrm>
          <a:prstGeom prst="rect">
            <a:avLst/>
          </a:prstGeom>
          <a:solidFill>
            <a:schemeClr val="accent1">
              <a:lumMod val="20000"/>
              <a:lumOff val="80000"/>
            </a:schemeClr>
          </a:solidFill>
        </p:spPr>
        <p:txBody>
          <a:bodyPr wrap="none" rtlCol="0">
            <a:spAutoFit/>
          </a:bodyPr>
          <a:lstStyle/>
          <a:p>
            <a:r>
              <a:rPr lang="en-US" dirty="0"/>
              <a:t>f  </a:t>
            </a:r>
            <a:r>
              <a:rPr lang="en-US" dirty="0">
                <a:highlight>
                  <a:srgbClr val="FFFF00"/>
                </a:highlight>
              </a:rPr>
              <a:t>/\</a:t>
            </a:r>
            <a:r>
              <a:rPr lang="en-US" dirty="0"/>
              <a:t>  g</a:t>
            </a:r>
            <a:endParaRPr lang="en-US" baseline="-25000" dirty="0"/>
          </a:p>
          <a:p>
            <a:r>
              <a:rPr lang="en-US" dirty="0"/>
              <a:t>=</a:t>
            </a:r>
            <a:br>
              <a:rPr lang="en-US" dirty="0"/>
            </a:br>
            <a:r>
              <a:rPr lang="en-US" dirty="0">
                <a:cs typeface="Arial" pitchFamily="34" charset="0"/>
                <a:sym typeface="Symbol" pitchFamily="18" charset="2"/>
              </a:rPr>
              <a:t>x . (</a:t>
            </a:r>
            <a:r>
              <a:rPr lang="en-US" dirty="0">
                <a:cs typeface="Arial" pitchFamily="34" charset="0"/>
              </a:rPr>
              <a:t>f |</a:t>
            </a:r>
            <a:r>
              <a:rPr lang="en-US" baseline="-25000" dirty="0">
                <a:cs typeface="Arial" pitchFamily="34" charset="0"/>
              </a:rPr>
              <a:t>x=0</a:t>
            </a:r>
            <a:r>
              <a:rPr lang="en-US" dirty="0">
                <a:cs typeface="Arial" pitchFamily="34" charset="0"/>
              </a:rPr>
              <a:t> </a:t>
            </a:r>
            <a:r>
              <a:rPr lang="en-US" dirty="0">
                <a:highlight>
                  <a:srgbClr val="FFFF00"/>
                </a:highlight>
                <a:cs typeface="Arial" pitchFamily="34" charset="0"/>
              </a:rPr>
              <a:t>/\</a:t>
            </a:r>
            <a:r>
              <a:rPr lang="en-US" dirty="0">
                <a:cs typeface="Arial" pitchFamily="34" charset="0"/>
              </a:rPr>
              <a:t> g</a:t>
            </a:r>
            <a:r>
              <a:rPr lang="en-US" baseline="-25000" dirty="0">
                <a:cs typeface="Arial" pitchFamily="34" charset="0"/>
              </a:rPr>
              <a:t> </a:t>
            </a:r>
            <a:r>
              <a:rPr lang="en-US" dirty="0">
                <a:cs typeface="Arial" pitchFamily="34" charset="0"/>
              </a:rPr>
              <a:t>|</a:t>
            </a:r>
            <a:r>
              <a:rPr lang="en-US" baseline="-25000" dirty="0">
                <a:cs typeface="Arial" pitchFamily="34" charset="0"/>
              </a:rPr>
              <a:t>x=0</a:t>
            </a:r>
            <a:r>
              <a:rPr lang="en-US" dirty="0">
                <a:cs typeface="Arial" pitchFamily="34" charset="0"/>
              </a:rPr>
              <a:t> )    \/   x . ( f |</a:t>
            </a:r>
            <a:r>
              <a:rPr lang="en-US" baseline="-25000" dirty="0">
                <a:cs typeface="Arial" pitchFamily="34" charset="0"/>
              </a:rPr>
              <a:t>x=1</a:t>
            </a:r>
            <a:r>
              <a:rPr lang="en-US" dirty="0">
                <a:cs typeface="Arial" pitchFamily="34" charset="0"/>
              </a:rPr>
              <a:t> </a:t>
            </a:r>
            <a:r>
              <a:rPr lang="en-US" dirty="0">
                <a:highlight>
                  <a:srgbClr val="FFFF00"/>
                </a:highlight>
                <a:cs typeface="Arial" pitchFamily="34" charset="0"/>
              </a:rPr>
              <a:t>/\</a:t>
            </a:r>
            <a:r>
              <a:rPr lang="en-US" dirty="0">
                <a:cs typeface="Arial" pitchFamily="34" charset="0"/>
              </a:rPr>
              <a:t> g</a:t>
            </a:r>
            <a:r>
              <a:rPr lang="en-US" baseline="-25000" dirty="0">
                <a:cs typeface="Arial" pitchFamily="34" charset="0"/>
              </a:rPr>
              <a:t> </a:t>
            </a:r>
            <a:r>
              <a:rPr lang="en-US" dirty="0">
                <a:cs typeface="Arial" pitchFamily="34" charset="0"/>
              </a:rPr>
              <a:t>|</a:t>
            </a:r>
            <a:r>
              <a:rPr lang="en-US" baseline="-25000" dirty="0">
                <a:cs typeface="Arial" pitchFamily="34" charset="0"/>
              </a:rPr>
              <a:t>x=1</a:t>
            </a:r>
            <a:r>
              <a:rPr lang="en-US" dirty="0">
                <a:cs typeface="Arial" pitchFamily="34" charset="0"/>
              </a:rPr>
              <a:t> )</a:t>
            </a:r>
          </a:p>
          <a:p>
            <a:r>
              <a:rPr lang="en-US" dirty="0">
                <a:cs typeface="Arial" pitchFamily="34" charset="0"/>
              </a:rPr>
              <a:t>=</a:t>
            </a:r>
          </a:p>
          <a:p>
            <a:r>
              <a:rPr lang="en-US" dirty="0">
                <a:cs typeface="Arial" pitchFamily="34" charset="0"/>
                <a:sym typeface="Symbol" pitchFamily="18" charset="2"/>
              </a:rPr>
              <a:t>x (~</a:t>
            </a:r>
            <a:r>
              <a:rPr lang="en-US" dirty="0" err="1">
                <a:cs typeface="Arial" pitchFamily="34" charset="0"/>
                <a:sym typeface="Symbol" pitchFamily="18" charset="2"/>
              </a:rPr>
              <a:t>yz</a:t>
            </a:r>
            <a:r>
              <a:rPr lang="en-US" dirty="0">
                <a:cs typeface="Arial" pitchFamily="34" charset="0"/>
                <a:sym typeface="Symbol" pitchFamily="18" charset="2"/>
              </a:rPr>
              <a:t> </a:t>
            </a:r>
            <a:r>
              <a:rPr lang="en-US" dirty="0">
                <a:highlight>
                  <a:srgbClr val="FFFF00"/>
                </a:highlight>
                <a:cs typeface="Arial" pitchFamily="34" charset="0"/>
                <a:sym typeface="Symbol" pitchFamily="18" charset="2"/>
              </a:rPr>
              <a:t>/\</a:t>
            </a:r>
            <a:r>
              <a:rPr lang="en-US" dirty="0">
                <a:cs typeface="Arial" pitchFamily="34" charset="0"/>
                <a:sym typeface="Symbol" pitchFamily="18" charset="2"/>
              </a:rPr>
              <a:t> g)  \/  x(z </a:t>
            </a:r>
            <a:r>
              <a:rPr lang="en-US" dirty="0">
                <a:highlight>
                  <a:srgbClr val="FFFF00"/>
                </a:highlight>
                <a:cs typeface="Arial" pitchFamily="34" charset="0"/>
                <a:sym typeface="Symbol" pitchFamily="18" charset="2"/>
              </a:rPr>
              <a:t>/\</a:t>
            </a:r>
            <a:r>
              <a:rPr lang="en-US" dirty="0">
                <a:cs typeface="Arial" pitchFamily="34" charset="0"/>
                <a:sym typeface="Symbol" pitchFamily="18" charset="2"/>
              </a:rPr>
              <a:t> g)</a:t>
            </a:r>
          </a:p>
          <a:p>
            <a:r>
              <a:rPr lang="en-US" dirty="0">
                <a:cs typeface="Arial" pitchFamily="34" charset="0"/>
                <a:sym typeface="Symbol" pitchFamily="18" charset="2"/>
              </a:rPr>
              <a:t>=</a:t>
            </a:r>
          </a:p>
          <a:p>
            <a:r>
              <a:rPr lang="en-US" dirty="0"/>
              <a:t>....</a:t>
            </a:r>
          </a:p>
        </p:txBody>
      </p:sp>
      <p:sp>
        <p:nvSpPr>
          <p:cNvPr id="3" name="TextBox 2">
            <a:extLst>
              <a:ext uri="{FF2B5EF4-FFF2-40B4-BE49-F238E27FC236}">
                <a16:creationId xmlns:a16="http://schemas.microsoft.com/office/drawing/2014/main" id="{585D0272-DDBB-5640-B16F-9DC84BA00694}"/>
              </a:ext>
            </a:extLst>
          </p:cNvPr>
          <p:cNvSpPr txBox="1"/>
          <p:nvPr/>
        </p:nvSpPr>
        <p:spPr>
          <a:xfrm>
            <a:off x="339981" y="1062940"/>
            <a:ext cx="412292" cy="584775"/>
          </a:xfrm>
          <a:prstGeom prst="rect">
            <a:avLst/>
          </a:prstGeom>
          <a:noFill/>
        </p:spPr>
        <p:txBody>
          <a:bodyPr wrap="none" rtlCol="0">
            <a:spAutoFit/>
          </a:bodyPr>
          <a:lstStyle/>
          <a:p>
            <a:r>
              <a:rPr lang="en-US" sz="3200" dirty="0"/>
              <a:t>f:</a:t>
            </a:r>
          </a:p>
        </p:txBody>
      </p:sp>
      <p:sp>
        <p:nvSpPr>
          <p:cNvPr id="63" name="TextBox 62">
            <a:extLst>
              <a:ext uri="{FF2B5EF4-FFF2-40B4-BE49-F238E27FC236}">
                <a16:creationId xmlns:a16="http://schemas.microsoft.com/office/drawing/2014/main" id="{17D73AAF-B05A-E444-B25B-E4481F9E9CE3}"/>
              </a:ext>
            </a:extLst>
          </p:cNvPr>
          <p:cNvSpPr txBox="1"/>
          <p:nvPr/>
        </p:nvSpPr>
        <p:spPr>
          <a:xfrm>
            <a:off x="2598539" y="1391544"/>
            <a:ext cx="526106" cy="584775"/>
          </a:xfrm>
          <a:prstGeom prst="rect">
            <a:avLst/>
          </a:prstGeom>
          <a:noFill/>
        </p:spPr>
        <p:txBody>
          <a:bodyPr wrap="none" rtlCol="0">
            <a:spAutoFit/>
          </a:bodyPr>
          <a:lstStyle/>
          <a:p>
            <a:r>
              <a:rPr lang="en-US" sz="3200" dirty="0"/>
              <a:t>g:</a:t>
            </a:r>
          </a:p>
        </p:txBody>
      </p:sp>
    </p:spTree>
    <p:extLst>
      <p:ext uri="{BB962C8B-B14F-4D97-AF65-F5344CB8AC3E}">
        <p14:creationId xmlns:p14="http://schemas.microsoft.com/office/powerpoint/2010/main" val="31819612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a:stCxn id="36" idx="2"/>
            <a:endCxn id="72723" idx="0"/>
          </p:cNvCxnSpPr>
          <p:nvPr/>
        </p:nvCxnSpPr>
        <p:spPr>
          <a:xfrm rot="5400000">
            <a:off x="7503319" y="4228307"/>
            <a:ext cx="936625" cy="293687"/>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72707" name="Title 1"/>
          <p:cNvSpPr>
            <a:spLocks noGrp="1"/>
          </p:cNvSpPr>
          <p:nvPr>
            <p:ph type="title"/>
          </p:nvPr>
        </p:nvSpPr>
        <p:spPr>
          <a:xfrm>
            <a:off x="381000" y="274638"/>
            <a:ext cx="8305800" cy="628650"/>
          </a:xfrm>
        </p:spPr>
        <p:txBody>
          <a:bodyPr/>
          <a:lstStyle/>
          <a:p>
            <a:pPr eaLnBrk="1" hangingPunct="1"/>
            <a:r>
              <a:rPr lang="en-US">
                <a:cs typeface="Arial" charset="0"/>
              </a:rPr>
              <a:t>Example</a:t>
            </a:r>
          </a:p>
        </p:txBody>
      </p:sp>
      <p:grpSp>
        <p:nvGrpSpPr>
          <p:cNvPr id="72708" name="Group 3"/>
          <p:cNvGrpSpPr>
            <a:grpSpLocks/>
          </p:cNvGrpSpPr>
          <p:nvPr/>
        </p:nvGrpSpPr>
        <p:grpSpPr bwMode="auto">
          <a:xfrm>
            <a:off x="250825" y="1763713"/>
            <a:ext cx="1273175" cy="2481262"/>
            <a:chOff x="2155372" y="2318657"/>
            <a:chExt cx="1273629" cy="2481943"/>
          </a:xfrm>
        </p:grpSpPr>
        <p:sp>
          <p:nvSpPr>
            <p:cNvPr id="5" name="Oval 4"/>
            <p:cNvSpPr/>
            <p:nvPr/>
          </p:nvSpPr>
          <p:spPr>
            <a:xfrm>
              <a:off x="2579386" y="2318657"/>
              <a:ext cx="436718" cy="392220"/>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x</a:t>
              </a:r>
            </a:p>
          </p:txBody>
        </p:sp>
        <p:sp>
          <p:nvSpPr>
            <p:cNvPr id="6" name="Oval 5"/>
            <p:cNvSpPr/>
            <p:nvPr/>
          </p:nvSpPr>
          <p:spPr>
            <a:xfrm>
              <a:off x="2993871" y="3614413"/>
              <a:ext cx="435130" cy="392220"/>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sp>
          <p:nvSpPr>
            <p:cNvPr id="7" name="Rectangle 6"/>
            <p:cNvSpPr/>
            <p:nvPr/>
          </p:nvSpPr>
          <p:spPr>
            <a:xfrm>
              <a:off x="2166489" y="4441727"/>
              <a:ext cx="358903" cy="347758"/>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0</a:t>
              </a:r>
            </a:p>
          </p:txBody>
        </p:sp>
        <p:sp>
          <p:nvSpPr>
            <p:cNvPr id="8" name="Rectangle 7"/>
            <p:cNvSpPr/>
            <p:nvPr/>
          </p:nvSpPr>
          <p:spPr>
            <a:xfrm>
              <a:off x="3025632" y="4452843"/>
              <a:ext cx="360492" cy="347757"/>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1</a:t>
              </a:r>
            </a:p>
          </p:txBody>
        </p:sp>
        <p:sp>
          <p:nvSpPr>
            <p:cNvPr id="9" name="Oval 8"/>
            <p:cNvSpPr/>
            <p:nvPr/>
          </p:nvSpPr>
          <p:spPr>
            <a:xfrm>
              <a:off x="2155372" y="3123740"/>
              <a:ext cx="435130" cy="392221"/>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cxnSp>
          <p:nvCxnSpPr>
            <p:cNvPr id="10" name="Straight Connector 9"/>
            <p:cNvCxnSpPr>
              <a:stCxn id="5" idx="5"/>
              <a:endCxn id="6" idx="0"/>
            </p:cNvCxnSpPr>
            <p:nvPr/>
          </p:nvCxnSpPr>
          <p:spPr>
            <a:xfrm rot="16200000" flipH="1">
              <a:off x="2600864" y="3003840"/>
              <a:ext cx="960702" cy="260443"/>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11" name="Straight Connector 10"/>
            <p:cNvCxnSpPr>
              <a:stCxn id="6" idx="4"/>
              <a:endCxn id="8" idx="0"/>
            </p:cNvCxnSpPr>
            <p:nvPr/>
          </p:nvCxnSpPr>
          <p:spPr>
            <a:xfrm rot="5400000">
              <a:off x="2985155" y="4226561"/>
              <a:ext cx="446210" cy="6352"/>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a:stCxn id="9" idx="4"/>
              <a:endCxn id="7" idx="0"/>
            </p:cNvCxnSpPr>
            <p:nvPr/>
          </p:nvCxnSpPr>
          <p:spPr>
            <a:xfrm rot="5400000">
              <a:off x="1896556" y="3965345"/>
              <a:ext cx="925766" cy="26998"/>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a:stCxn id="5" idx="3"/>
              <a:endCxn id="9" idx="0"/>
            </p:cNvCxnSpPr>
            <p:nvPr/>
          </p:nvCxnSpPr>
          <p:spPr>
            <a:xfrm rot="5400000">
              <a:off x="2272909" y="2753739"/>
              <a:ext cx="470029" cy="269971"/>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4" name="Straight Connector 13"/>
            <p:cNvCxnSpPr>
              <a:stCxn id="6" idx="3"/>
              <a:endCxn id="7" idx="0"/>
            </p:cNvCxnSpPr>
            <p:nvPr/>
          </p:nvCxnSpPr>
          <p:spPr>
            <a:xfrm rot="5400000">
              <a:off x="2454743" y="3839076"/>
              <a:ext cx="493848" cy="711454"/>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5" name="Straight Connector 14"/>
            <p:cNvCxnSpPr>
              <a:stCxn id="9" idx="5"/>
              <a:endCxn id="6" idx="2"/>
            </p:cNvCxnSpPr>
            <p:nvPr/>
          </p:nvCxnSpPr>
          <p:spPr>
            <a:xfrm rot="16200000" flipH="1">
              <a:off x="2584959" y="3400816"/>
              <a:ext cx="350933" cy="466891"/>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grpSp>
      <p:grpSp>
        <p:nvGrpSpPr>
          <p:cNvPr id="72709" name="Group 15"/>
          <p:cNvGrpSpPr>
            <a:grpSpLocks/>
          </p:cNvGrpSpPr>
          <p:nvPr/>
        </p:nvGrpSpPr>
        <p:grpSpPr bwMode="auto">
          <a:xfrm>
            <a:off x="2232025" y="2263775"/>
            <a:ext cx="1262063" cy="1981200"/>
            <a:chOff x="2166257" y="2819398"/>
            <a:chExt cx="1262744" cy="1981202"/>
          </a:xfrm>
        </p:grpSpPr>
        <p:sp>
          <p:nvSpPr>
            <p:cNvPr id="17" name="Oval 16"/>
            <p:cNvSpPr/>
            <p:nvPr/>
          </p:nvSpPr>
          <p:spPr>
            <a:xfrm>
              <a:off x="2993791" y="3614737"/>
              <a:ext cx="435210" cy="390525"/>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z</a:t>
              </a:r>
            </a:p>
          </p:txBody>
        </p:sp>
        <p:sp>
          <p:nvSpPr>
            <p:cNvPr id="18" name="Rectangle 17"/>
            <p:cNvSpPr/>
            <p:nvPr/>
          </p:nvSpPr>
          <p:spPr>
            <a:xfrm>
              <a:off x="2166257" y="4441825"/>
              <a:ext cx="358969" cy="347663"/>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0</a:t>
              </a:r>
            </a:p>
          </p:txBody>
        </p:sp>
        <p:sp>
          <p:nvSpPr>
            <p:cNvPr id="19" name="Rectangle 18"/>
            <p:cNvSpPr/>
            <p:nvPr/>
          </p:nvSpPr>
          <p:spPr>
            <a:xfrm>
              <a:off x="3025558" y="4452938"/>
              <a:ext cx="360556" cy="347662"/>
            </a:xfrm>
            <a:prstGeom prst="rect">
              <a:avLst/>
            </a:prstGeom>
            <a:solidFill>
              <a:srgbClr val="00FF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solidFill>
                    <a:schemeClr val="tx1"/>
                  </a:solidFill>
                </a:rPr>
                <a:t>1</a:t>
              </a:r>
            </a:p>
          </p:txBody>
        </p:sp>
        <p:sp>
          <p:nvSpPr>
            <p:cNvPr id="20" name="Oval 19"/>
            <p:cNvSpPr/>
            <p:nvPr/>
          </p:nvSpPr>
          <p:spPr>
            <a:xfrm>
              <a:off x="2329858" y="2819398"/>
              <a:ext cx="435210" cy="392113"/>
            </a:xfrm>
            <a:prstGeom prst="ellipse">
              <a:avLst/>
            </a:prstGeom>
            <a:solidFill>
              <a:srgbClr val="00FFFF"/>
            </a:solidFill>
            <a:ln w="3175"/>
          </p:spPr>
          <p:style>
            <a:lnRef idx="2">
              <a:schemeClr val="dk1"/>
            </a:lnRef>
            <a:fillRef idx="1">
              <a:schemeClr val="lt1"/>
            </a:fillRef>
            <a:effectRef idx="0">
              <a:schemeClr val="dk1"/>
            </a:effectRef>
            <a:fontRef idx="minor">
              <a:schemeClr val="dk1"/>
            </a:fontRef>
          </p:style>
          <p:txBody>
            <a:bodyPr anchor="ctr"/>
            <a:lstStyle/>
            <a:p>
              <a:pPr algn="ctr">
                <a:defRPr/>
              </a:pPr>
              <a:r>
                <a:rPr lang="en-US" sz="2000" i="1" dirty="0">
                  <a:latin typeface="Times New Roman" pitchFamily="18" charset="0"/>
                  <a:cs typeface="Times New Roman" pitchFamily="18" charset="0"/>
                </a:rPr>
                <a:t>y</a:t>
              </a:r>
            </a:p>
          </p:txBody>
        </p:sp>
        <p:cxnSp>
          <p:nvCxnSpPr>
            <p:cNvPr id="21" name="Straight Connector 20"/>
            <p:cNvCxnSpPr>
              <a:stCxn id="17" idx="4"/>
              <a:endCxn id="19" idx="0"/>
            </p:cNvCxnSpPr>
            <p:nvPr/>
          </p:nvCxnSpPr>
          <p:spPr>
            <a:xfrm rot="5400000">
              <a:off x="2985175" y="4226718"/>
              <a:ext cx="447675" cy="4765"/>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22" name="Straight Connector 21"/>
            <p:cNvCxnSpPr>
              <a:stCxn id="20" idx="4"/>
              <a:endCxn id="18" idx="0"/>
            </p:cNvCxnSpPr>
            <p:nvPr/>
          </p:nvCxnSpPr>
          <p:spPr>
            <a:xfrm rot="5400000">
              <a:off x="1831446" y="3725808"/>
              <a:ext cx="1230313" cy="201721"/>
            </a:xfrm>
            <a:prstGeom prst="line">
              <a:avLst/>
            </a:prstGeom>
            <a:ln w="38100">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a:stCxn id="17" idx="3"/>
              <a:endCxn id="18" idx="0"/>
            </p:cNvCxnSpPr>
            <p:nvPr/>
          </p:nvCxnSpPr>
          <p:spPr>
            <a:xfrm rot="5400000">
              <a:off x="2454677" y="3839177"/>
              <a:ext cx="493712" cy="711584"/>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4" name="Straight Connector 23"/>
            <p:cNvCxnSpPr>
              <a:stCxn id="20" idx="5"/>
              <a:endCxn id="17" idx="1"/>
            </p:cNvCxnSpPr>
            <p:nvPr/>
          </p:nvCxnSpPr>
          <p:spPr>
            <a:xfrm rot="16200000" flipH="1">
              <a:off x="2620666" y="3235229"/>
              <a:ext cx="517526" cy="355792"/>
            </a:xfrm>
            <a:prstGeom prst="line">
              <a:avLst/>
            </a:prstGeom>
            <a:ln w="28575">
              <a:solidFill>
                <a:srgbClr val="FF0000"/>
              </a:solidFill>
            </a:ln>
          </p:spPr>
          <p:style>
            <a:lnRef idx="2">
              <a:schemeClr val="accent2"/>
            </a:lnRef>
            <a:fillRef idx="0">
              <a:schemeClr val="accent2"/>
            </a:fillRef>
            <a:effectRef idx="1">
              <a:schemeClr val="accent2"/>
            </a:effectRef>
            <a:fontRef idx="minor">
              <a:schemeClr val="tx1"/>
            </a:fontRef>
          </p:style>
        </p:cxnSp>
      </p:grpSp>
      <p:sp>
        <p:nvSpPr>
          <p:cNvPr id="72710" name="TextBox 24"/>
          <p:cNvSpPr txBox="1">
            <a:spLocks noChangeArrowheads="1"/>
          </p:cNvSpPr>
          <p:nvPr/>
        </p:nvSpPr>
        <p:spPr bwMode="auto">
          <a:xfrm>
            <a:off x="1109663" y="1546225"/>
            <a:ext cx="441325" cy="368300"/>
          </a:xfrm>
          <a:prstGeom prst="rect">
            <a:avLst/>
          </a:prstGeom>
          <a:noFill/>
          <a:ln w="9525">
            <a:noFill/>
            <a:miter lim="800000"/>
            <a:headEnd/>
            <a:tailEnd/>
          </a:ln>
        </p:spPr>
        <p:txBody>
          <a:bodyPr wrap="none">
            <a:spAutoFit/>
          </a:bodyPr>
          <a:lstStyle/>
          <a:p>
            <a:r>
              <a:rPr lang="en-US"/>
              <a:t>u1</a:t>
            </a:r>
          </a:p>
        </p:txBody>
      </p:sp>
      <p:sp>
        <p:nvSpPr>
          <p:cNvPr id="72711" name="TextBox 25"/>
          <p:cNvSpPr txBox="1">
            <a:spLocks noChangeArrowheads="1"/>
          </p:cNvSpPr>
          <p:nvPr/>
        </p:nvSpPr>
        <p:spPr bwMode="auto">
          <a:xfrm>
            <a:off x="33338" y="2209800"/>
            <a:ext cx="439737" cy="369888"/>
          </a:xfrm>
          <a:prstGeom prst="rect">
            <a:avLst/>
          </a:prstGeom>
          <a:noFill/>
          <a:ln w="9525">
            <a:noFill/>
            <a:miter lim="800000"/>
            <a:headEnd/>
            <a:tailEnd/>
          </a:ln>
        </p:spPr>
        <p:txBody>
          <a:bodyPr wrap="none">
            <a:spAutoFit/>
          </a:bodyPr>
          <a:lstStyle/>
          <a:p>
            <a:r>
              <a:rPr lang="en-US"/>
              <a:t>u2</a:t>
            </a:r>
          </a:p>
        </p:txBody>
      </p:sp>
      <p:sp>
        <p:nvSpPr>
          <p:cNvPr id="72712" name="TextBox 26"/>
          <p:cNvSpPr txBox="1">
            <a:spLocks noChangeArrowheads="1"/>
          </p:cNvSpPr>
          <p:nvPr/>
        </p:nvSpPr>
        <p:spPr bwMode="auto">
          <a:xfrm>
            <a:off x="1425575" y="2917825"/>
            <a:ext cx="441325" cy="368300"/>
          </a:xfrm>
          <a:prstGeom prst="rect">
            <a:avLst/>
          </a:prstGeom>
          <a:noFill/>
          <a:ln w="9525">
            <a:noFill/>
            <a:miter lim="800000"/>
            <a:headEnd/>
            <a:tailEnd/>
          </a:ln>
        </p:spPr>
        <p:txBody>
          <a:bodyPr wrap="none">
            <a:spAutoFit/>
          </a:bodyPr>
          <a:lstStyle/>
          <a:p>
            <a:r>
              <a:rPr lang="en-US"/>
              <a:t>u3</a:t>
            </a:r>
          </a:p>
        </p:txBody>
      </p:sp>
      <p:sp>
        <p:nvSpPr>
          <p:cNvPr id="72713" name="TextBox 27"/>
          <p:cNvSpPr txBox="1">
            <a:spLocks noChangeArrowheads="1"/>
          </p:cNvSpPr>
          <p:nvPr/>
        </p:nvSpPr>
        <p:spPr bwMode="auto">
          <a:xfrm>
            <a:off x="0" y="3548063"/>
            <a:ext cx="441325" cy="369887"/>
          </a:xfrm>
          <a:prstGeom prst="rect">
            <a:avLst/>
          </a:prstGeom>
          <a:noFill/>
          <a:ln w="9525">
            <a:noFill/>
            <a:miter lim="800000"/>
            <a:headEnd/>
            <a:tailEnd/>
          </a:ln>
        </p:spPr>
        <p:txBody>
          <a:bodyPr wrap="none">
            <a:spAutoFit/>
          </a:bodyPr>
          <a:lstStyle/>
          <a:p>
            <a:r>
              <a:rPr lang="en-US"/>
              <a:t>u4</a:t>
            </a:r>
          </a:p>
        </p:txBody>
      </p:sp>
      <p:sp>
        <p:nvSpPr>
          <p:cNvPr id="72714" name="TextBox 28"/>
          <p:cNvSpPr txBox="1">
            <a:spLocks noChangeArrowheads="1"/>
          </p:cNvSpPr>
          <p:nvPr/>
        </p:nvSpPr>
        <p:spPr bwMode="auto">
          <a:xfrm>
            <a:off x="1371600" y="3581400"/>
            <a:ext cx="441325" cy="369888"/>
          </a:xfrm>
          <a:prstGeom prst="rect">
            <a:avLst/>
          </a:prstGeom>
          <a:noFill/>
          <a:ln w="9525">
            <a:noFill/>
            <a:miter lim="800000"/>
            <a:headEnd/>
            <a:tailEnd/>
          </a:ln>
        </p:spPr>
        <p:txBody>
          <a:bodyPr wrap="none">
            <a:spAutoFit/>
          </a:bodyPr>
          <a:lstStyle/>
          <a:p>
            <a:r>
              <a:rPr lang="en-US"/>
              <a:t>u5</a:t>
            </a:r>
          </a:p>
        </p:txBody>
      </p:sp>
      <p:sp>
        <p:nvSpPr>
          <p:cNvPr id="72715" name="TextBox 29"/>
          <p:cNvSpPr txBox="1">
            <a:spLocks noChangeArrowheads="1"/>
          </p:cNvSpPr>
          <p:nvPr/>
        </p:nvSpPr>
        <p:spPr bwMode="auto">
          <a:xfrm>
            <a:off x="2709863" y="1981200"/>
            <a:ext cx="428625" cy="369888"/>
          </a:xfrm>
          <a:prstGeom prst="rect">
            <a:avLst/>
          </a:prstGeom>
          <a:noFill/>
          <a:ln w="9525">
            <a:noFill/>
            <a:miter lim="800000"/>
            <a:headEnd/>
            <a:tailEnd/>
          </a:ln>
        </p:spPr>
        <p:txBody>
          <a:bodyPr wrap="none">
            <a:spAutoFit/>
          </a:bodyPr>
          <a:lstStyle/>
          <a:p>
            <a:r>
              <a:rPr lang="en-US"/>
              <a:t>v1</a:t>
            </a:r>
          </a:p>
        </p:txBody>
      </p:sp>
      <p:sp>
        <p:nvSpPr>
          <p:cNvPr id="72716" name="TextBox 30"/>
          <p:cNvSpPr txBox="1">
            <a:spLocks noChangeArrowheads="1"/>
          </p:cNvSpPr>
          <p:nvPr/>
        </p:nvSpPr>
        <p:spPr bwMode="auto">
          <a:xfrm>
            <a:off x="3462338" y="3222625"/>
            <a:ext cx="427037" cy="368300"/>
          </a:xfrm>
          <a:prstGeom prst="rect">
            <a:avLst/>
          </a:prstGeom>
          <a:noFill/>
          <a:ln w="9525">
            <a:noFill/>
            <a:miter lim="800000"/>
            <a:headEnd/>
            <a:tailEnd/>
          </a:ln>
        </p:spPr>
        <p:txBody>
          <a:bodyPr wrap="none">
            <a:spAutoFit/>
          </a:bodyPr>
          <a:lstStyle/>
          <a:p>
            <a:r>
              <a:rPr lang="en-US"/>
              <a:t>v2</a:t>
            </a:r>
          </a:p>
        </p:txBody>
      </p:sp>
      <p:sp>
        <p:nvSpPr>
          <p:cNvPr id="72717" name="TextBox 31"/>
          <p:cNvSpPr txBox="1">
            <a:spLocks noChangeArrowheads="1"/>
          </p:cNvSpPr>
          <p:nvPr/>
        </p:nvSpPr>
        <p:spPr bwMode="auto">
          <a:xfrm>
            <a:off x="2035175" y="3516313"/>
            <a:ext cx="428625" cy="369887"/>
          </a:xfrm>
          <a:prstGeom prst="rect">
            <a:avLst/>
          </a:prstGeom>
          <a:noFill/>
          <a:ln w="9525">
            <a:noFill/>
            <a:miter lim="800000"/>
            <a:headEnd/>
            <a:tailEnd/>
          </a:ln>
        </p:spPr>
        <p:txBody>
          <a:bodyPr wrap="none">
            <a:spAutoFit/>
          </a:bodyPr>
          <a:lstStyle/>
          <a:p>
            <a:r>
              <a:rPr lang="en-US"/>
              <a:t>v3</a:t>
            </a:r>
          </a:p>
        </p:txBody>
      </p:sp>
      <p:sp>
        <p:nvSpPr>
          <p:cNvPr id="72718" name="TextBox 32"/>
          <p:cNvSpPr txBox="1">
            <a:spLocks noChangeArrowheads="1"/>
          </p:cNvSpPr>
          <p:nvPr/>
        </p:nvSpPr>
        <p:spPr bwMode="auto">
          <a:xfrm>
            <a:off x="3440113" y="4005263"/>
            <a:ext cx="428625" cy="369887"/>
          </a:xfrm>
          <a:prstGeom prst="rect">
            <a:avLst/>
          </a:prstGeom>
          <a:noFill/>
          <a:ln w="9525">
            <a:noFill/>
            <a:miter lim="800000"/>
            <a:headEnd/>
            <a:tailEnd/>
          </a:ln>
        </p:spPr>
        <p:txBody>
          <a:bodyPr wrap="none">
            <a:spAutoFit/>
          </a:bodyPr>
          <a:lstStyle/>
          <a:p>
            <a:r>
              <a:rPr lang="en-US"/>
              <a:t>v4</a:t>
            </a:r>
          </a:p>
        </p:txBody>
      </p:sp>
      <p:sp>
        <p:nvSpPr>
          <p:cNvPr id="72719" name="TextBox 33"/>
          <p:cNvSpPr txBox="1">
            <a:spLocks noChangeArrowheads="1"/>
          </p:cNvSpPr>
          <p:nvPr/>
        </p:nvSpPr>
        <p:spPr bwMode="auto">
          <a:xfrm>
            <a:off x="5006975" y="1589088"/>
            <a:ext cx="1582738" cy="369887"/>
          </a:xfrm>
          <a:prstGeom prst="rect">
            <a:avLst/>
          </a:prstGeom>
          <a:noFill/>
          <a:ln w="9525">
            <a:solidFill>
              <a:schemeClr val="tx1"/>
            </a:solidFill>
            <a:miter lim="800000"/>
            <a:headEnd/>
            <a:tailEnd/>
          </a:ln>
        </p:spPr>
        <p:txBody>
          <a:bodyPr wrap="none">
            <a:spAutoFit/>
          </a:bodyPr>
          <a:lstStyle/>
          <a:p>
            <a:r>
              <a:rPr lang="en-US" dirty="0"/>
              <a:t>apply(u1,v1)  </a:t>
            </a:r>
          </a:p>
        </p:txBody>
      </p:sp>
      <p:sp>
        <p:nvSpPr>
          <p:cNvPr id="72720" name="TextBox 34"/>
          <p:cNvSpPr txBox="1">
            <a:spLocks noChangeArrowheads="1"/>
          </p:cNvSpPr>
          <p:nvPr/>
        </p:nvSpPr>
        <p:spPr bwMode="auto">
          <a:xfrm>
            <a:off x="6313488" y="2427288"/>
            <a:ext cx="1519237" cy="369887"/>
          </a:xfrm>
          <a:prstGeom prst="rect">
            <a:avLst/>
          </a:prstGeom>
          <a:noFill/>
          <a:ln w="9525">
            <a:solidFill>
              <a:schemeClr val="tx1"/>
            </a:solidFill>
            <a:miter lim="800000"/>
            <a:headEnd/>
            <a:tailEnd/>
          </a:ln>
        </p:spPr>
        <p:txBody>
          <a:bodyPr wrap="none">
            <a:spAutoFit/>
          </a:bodyPr>
          <a:lstStyle/>
          <a:p>
            <a:r>
              <a:rPr lang="en-US"/>
              <a:t>apply(u3,v1) </a:t>
            </a:r>
          </a:p>
        </p:txBody>
      </p:sp>
      <p:sp>
        <p:nvSpPr>
          <p:cNvPr id="36" name="TextBox 35"/>
          <p:cNvSpPr txBox="1"/>
          <p:nvPr/>
        </p:nvSpPr>
        <p:spPr>
          <a:xfrm>
            <a:off x="7358063" y="3538538"/>
            <a:ext cx="1519237" cy="3683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en-US" dirty="0"/>
              <a:t>apply(u3,v2) </a:t>
            </a:r>
          </a:p>
        </p:txBody>
      </p:sp>
      <p:sp>
        <p:nvSpPr>
          <p:cNvPr id="72722" name="TextBox 36"/>
          <p:cNvSpPr txBox="1">
            <a:spLocks noChangeArrowheads="1"/>
          </p:cNvSpPr>
          <p:nvPr/>
        </p:nvSpPr>
        <p:spPr bwMode="auto">
          <a:xfrm>
            <a:off x="7626350" y="4300538"/>
            <a:ext cx="1517650" cy="368300"/>
          </a:xfrm>
          <a:prstGeom prst="rect">
            <a:avLst/>
          </a:prstGeom>
          <a:solidFill>
            <a:schemeClr val="accent1">
              <a:lumMod val="60000"/>
              <a:lumOff val="40000"/>
            </a:schemeClr>
          </a:solidFill>
          <a:ln w="9525">
            <a:solidFill>
              <a:schemeClr val="tx1"/>
            </a:solidFill>
            <a:miter lim="800000"/>
            <a:headEnd/>
            <a:tailEnd/>
          </a:ln>
        </p:spPr>
        <p:txBody>
          <a:bodyPr wrap="none">
            <a:spAutoFit/>
          </a:bodyPr>
          <a:lstStyle/>
          <a:p>
            <a:r>
              <a:rPr lang="en-US"/>
              <a:t>apply(u5,v4) </a:t>
            </a:r>
          </a:p>
        </p:txBody>
      </p:sp>
      <p:sp>
        <p:nvSpPr>
          <p:cNvPr id="72723" name="TextBox 37"/>
          <p:cNvSpPr txBox="1">
            <a:spLocks noChangeArrowheads="1"/>
          </p:cNvSpPr>
          <p:nvPr/>
        </p:nvSpPr>
        <p:spPr bwMode="auto">
          <a:xfrm>
            <a:off x="7064375" y="4843463"/>
            <a:ext cx="1519238" cy="369887"/>
          </a:xfrm>
          <a:prstGeom prst="rect">
            <a:avLst/>
          </a:prstGeom>
          <a:solidFill>
            <a:schemeClr val="accent1">
              <a:lumMod val="20000"/>
              <a:lumOff val="80000"/>
            </a:schemeClr>
          </a:solidFill>
          <a:ln w="9525">
            <a:solidFill>
              <a:schemeClr val="tx1"/>
            </a:solidFill>
            <a:miter lim="800000"/>
            <a:headEnd/>
            <a:tailEnd/>
          </a:ln>
        </p:spPr>
        <p:txBody>
          <a:bodyPr wrap="none">
            <a:spAutoFit/>
          </a:bodyPr>
          <a:lstStyle/>
          <a:p>
            <a:r>
              <a:rPr lang="en-US"/>
              <a:t>apply(u4,v3) </a:t>
            </a:r>
          </a:p>
        </p:txBody>
      </p:sp>
      <p:cxnSp>
        <p:nvCxnSpPr>
          <p:cNvPr id="40" name="Straight Connector 39"/>
          <p:cNvCxnSpPr>
            <a:stCxn id="72719" idx="2"/>
            <a:endCxn id="72720" idx="0"/>
          </p:cNvCxnSpPr>
          <p:nvPr/>
        </p:nvCxnSpPr>
        <p:spPr>
          <a:xfrm rot="16200000" flipH="1">
            <a:off x="6201569" y="1556544"/>
            <a:ext cx="468313" cy="1273175"/>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41" name="Straight Connector 40"/>
          <p:cNvCxnSpPr>
            <a:stCxn id="72720" idx="2"/>
            <a:endCxn id="36" idx="0"/>
          </p:cNvCxnSpPr>
          <p:nvPr/>
        </p:nvCxnSpPr>
        <p:spPr>
          <a:xfrm rot="16200000" flipH="1">
            <a:off x="7224712" y="2644776"/>
            <a:ext cx="741363" cy="1046162"/>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45" name="Straight Connector 44"/>
          <p:cNvCxnSpPr>
            <a:stCxn id="36" idx="2"/>
            <a:endCxn id="72722" idx="0"/>
          </p:cNvCxnSpPr>
          <p:nvPr/>
        </p:nvCxnSpPr>
        <p:spPr>
          <a:xfrm rot="16200000" flipH="1">
            <a:off x="8054975" y="3970338"/>
            <a:ext cx="393700" cy="266700"/>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sp>
        <p:nvSpPr>
          <p:cNvPr id="72727" name="TextBox 55"/>
          <p:cNvSpPr txBox="1">
            <a:spLocks noChangeArrowheads="1"/>
          </p:cNvSpPr>
          <p:nvPr/>
        </p:nvSpPr>
        <p:spPr bwMode="auto">
          <a:xfrm>
            <a:off x="5845175" y="3048000"/>
            <a:ext cx="1517650" cy="369888"/>
          </a:xfrm>
          <a:prstGeom prst="rect">
            <a:avLst/>
          </a:prstGeom>
          <a:solidFill>
            <a:schemeClr val="accent1">
              <a:lumMod val="75000"/>
            </a:schemeClr>
          </a:solidFill>
          <a:ln w="9525">
            <a:solidFill>
              <a:schemeClr val="tx1"/>
            </a:solidFill>
            <a:miter lim="800000"/>
            <a:headEnd/>
            <a:tailEnd/>
          </a:ln>
        </p:spPr>
        <p:txBody>
          <a:bodyPr wrap="none">
            <a:spAutoFit/>
          </a:bodyPr>
          <a:lstStyle/>
          <a:p>
            <a:r>
              <a:rPr lang="en-US"/>
              <a:t>apply(u3,v3) </a:t>
            </a:r>
          </a:p>
        </p:txBody>
      </p:sp>
      <p:cxnSp>
        <p:nvCxnSpPr>
          <p:cNvPr id="57" name="Straight Connector 56"/>
          <p:cNvCxnSpPr>
            <a:stCxn id="72727" idx="0"/>
            <a:endCxn id="72720" idx="2"/>
          </p:cNvCxnSpPr>
          <p:nvPr/>
        </p:nvCxnSpPr>
        <p:spPr>
          <a:xfrm flipV="1">
            <a:off x="6604000" y="2797175"/>
            <a:ext cx="469900" cy="250825"/>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sp>
        <p:nvSpPr>
          <p:cNvPr id="72729" name="TextBox 60"/>
          <p:cNvSpPr txBox="1">
            <a:spLocks noChangeArrowheads="1"/>
          </p:cNvSpPr>
          <p:nvPr/>
        </p:nvSpPr>
        <p:spPr bwMode="auto">
          <a:xfrm>
            <a:off x="4518025" y="2427288"/>
            <a:ext cx="1517650" cy="369887"/>
          </a:xfrm>
          <a:prstGeom prst="rect">
            <a:avLst/>
          </a:prstGeom>
          <a:noFill/>
          <a:ln w="9525">
            <a:solidFill>
              <a:schemeClr val="tx1"/>
            </a:solidFill>
            <a:miter lim="800000"/>
            <a:headEnd/>
            <a:tailEnd/>
          </a:ln>
        </p:spPr>
        <p:txBody>
          <a:bodyPr wrap="none">
            <a:spAutoFit/>
          </a:bodyPr>
          <a:lstStyle/>
          <a:p>
            <a:r>
              <a:rPr lang="en-US"/>
              <a:t>apply(u2,v1) </a:t>
            </a:r>
          </a:p>
        </p:txBody>
      </p:sp>
      <p:cxnSp>
        <p:nvCxnSpPr>
          <p:cNvPr id="63" name="Straight Connector 62"/>
          <p:cNvCxnSpPr>
            <a:stCxn id="72729" idx="0"/>
            <a:endCxn id="72719" idx="2"/>
          </p:cNvCxnSpPr>
          <p:nvPr/>
        </p:nvCxnSpPr>
        <p:spPr>
          <a:xfrm rot="5400000" flipH="1" flipV="1">
            <a:off x="5303837" y="1931988"/>
            <a:ext cx="468313" cy="522288"/>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66" name="TextBox 65"/>
          <p:cNvSpPr txBox="1"/>
          <p:nvPr/>
        </p:nvSpPr>
        <p:spPr>
          <a:xfrm>
            <a:off x="5127625" y="4038600"/>
            <a:ext cx="1517650" cy="36988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defRPr/>
            </a:pPr>
            <a:r>
              <a:rPr lang="en-US" dirty="0"/>
              <a:t>apply(u3,v2) </a:t>
            </a:r>
          </a:p>
        </p:txBody>
      </p:sp>
      <p:cxnSp>
        <p:nvCxnSpPr>
          <p:cNvPr id="67" name="Straight Connector 66"/>
          <p:cNvCxnSpPr>
            <a:stCxn id="72729" idx="2"/>
            <a:endCxn id="66" idx="0"/>
          </p:cNvCxnSpPr>
          <p:nvPr/>
        </p:nvCxnSpPr>
        <p:spPr>
          <a:xfrm rot="16200000" flipH="1">
            <a:off x="4960937" y="3113088"/>
            <a:ext cx="1241425" cy="6096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72733" name="TextBox 69"/>
          <p:cNvSpPr txBox="1">
            <a:spLocks noChangeArrowheads="1"/>
          </p:cNvSpPr>
          <p:nvPr/>
        </p:nvSpPr>
        <p:spPr bwMode="auto">
          <a:xfrm>
            <a:off x="4300538" y="3440113"/>
            <a:ext cx="1517650" cy="369887"/>
          </a:xfrm>
          <a:prstGeom prst="rect">
            <a:avLst/>
          </a:prstGeom>
          <a:solidFill>
            <a:schemeClr val="accent4">
              <a:lumMod val="20000"/>
              <a:lumOff val="80000"/>
            </a:schemeClr>
          </a:solidFill>
          <a:ln w="9525">
            <a:solidFill>
              <a:schemeClr val="tx1"/>
            </a:solidFill>
            <a:miter lim="800000"/>
            <a:headEnd/>
            <a:tailEnd/>
          </a:ln>
        </p:spPr>
        <p:txBody>
          <a:bodyPr wrap="none">
            <a:spAutoFit/>
          </a:bodyPr>
          <a:lstStyle/>
          <a:p>
            <a:r>
              <a:rPr lang="en-US"/>
              <a:t>apply(u4,v3) </a:t>
            </a:r>
          </a:p>
        </p:txBody>
      </p:sp>
      <p:cxnSp>
        <p:nvCxnSpPr>
          <p:cNvPr id="72" name="Straight Connector 71"/>
          <p:cNvCxnSpPr>
            <a:stCxn id="72729" idx="2"/>
            <a:endCxn id="72733" idx="0"/>
          </p:cNvCxnSpPr>
          <p:nvPr/>
        </p:nvCxnSpPr>
        <p:spPr>
          <a:xfrm rot="5400000">
            <a:off x="4846638" y="3009900"/>
            <a:ext cx="642938" cy="217487"/>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a:endCxn id="72737" idx="0"/>
          </p:cNvCxnSpPr>
          <p:nvPr/>
        </p:nvCxnSpPr>
        <p:spPr>
          <a:xfrm rot="5400000">
            <a:off x="5162550" y="4621213"/>
            <a:ext cx="958850" cy="5334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72736" name="TextBox 75"/>
          <p:cNvSpPr txBox="1">
            <a:spLocks noChangeArrowheads="1"/>
          </p:cNvSpPr>
          <p:nvPr/>
        </p:nvSpPr>
        <p:spPr bwMode="auto">
          <a:xfrm>
            <a:off x="5416550" y="4811713"/>
            <a:ext cx="1517650" cy="369887"/>
          </a:xfrm>
          <a:prstGeom prst="rect">
            <a:avLst/>
          </a:prstGeom>
          <a:solidFill>
            <a:schemeClr val="accent1">
              <a:lumMod val="60000"/>
              <a:lumOff val="40000"/>
            </a:schemeClr>
          </a:solidFill>
          <a:ln w="9525">
            <a:solidFill>
              <a:schemeClr val="tx1"/>
            </a:solidFill>
            <a:miter lim="800000"/>
            <a:headEnd/>
            <a:tailEnd/>
          </a:ln>
        </p:spPr>
        <p:txBody>
          <a:bodyPr wrap="none">
            <a:spAutoFit/>
          </a:bodyPr>
          <a:lstStyle/>
          <a:p>
            <a:r>
              <a:rPr lang="en-US"/>
              <a:t>apply(u5,v4) </a:t>
            </a:r>
          </a:p>
        </p:txBody>
      </p:sp>
      <p:sp>
        <p:nvSpPr>
          <p:cNvPr id="72737" name="TextBox 76"/>
          <p:cNvSpPr txBox="1">
            <a:spLocks noChangeArrowheads="1"/>
          </p:cNvSpPr>
          <p:nvPr/>
        </p:nvSpPr>
        <p:spPr bwMode="auto">
          <a:xfrm>
            <a:off x="4614863" y="5367338"/>
            <a:ext cx="1519237" cy="368300"/>
          </a:xfrm>
          <a:prstGeom prst="rect">
            <a:avLst/>
          </a:prstGeom>
          <a:solidFill>
            <a:schemeClr val="accent1">
              <a:lumMod val="20000"/>
              <a:lumOff val="80000"/>
            </a:schemeClr>
          </a:solidFill>
          <a:ln w="9525">
            <a:solidFill>
              <a:schemeClr val="tx1"/>
            </a:solidFill>
            <a:miter lim="800000"/>
            <a:headEnd/>
            <a:tailEnd/>
          </a:ln>
        </p:spPr>
        <p:txBody>
          <a:bodyPr wrap="none">
            <a:spAutoFit/>
          </a:bodyPr>
          <a:lstStyle/>
          <a:p>
            <a:r>
              <a:rPr lang="en-US"/>
              <a:t>apply(u4,v3) </a:t>
            </a:r>
          </a:p>
        </p:txBody>
      </p:sp>
      <p:cxnSp>
        <p:nvCxnSpPr>
          <p:cNvPr id="78" name="Straight Connector 77"/>
          <p:cNvCxnSpPr>
            <a:stCxn id="66" idx="2"/>
            <a:endCxn id="72736" idx="0"/>
          </p:cNvCxnSpPr>
          <p:nvPr/>
        </p:nvCxnSpPr>
        <p:spPr>
          <a:xfrm rot="16200000" flipH="1">
            <a:off x="5829300" y="4465638"/>
            <a:ext cx="403225" cy="288925"/>
          </a:xfrm>
          <a:prstGeom prst="line">
            <a:avLst/>
          </a:prstGeom>
          <a:ln>
            <a:solidFill>
              <a:srgbClr val="0000FF"/>
            </a:solidFill>
          </a:ln>
        </p:spPr>
        <p:style>
          <a:lnRef idx="2">
            <a:schemeClr val="accent2"/>
          </a:lnRef>
          <a:fillRef idx="0">
            <a:schemeClr val="accent2"/>
          </a:fillRef>
          <a:effectRef idx="1">
            <a:schemeClr val="accent2"/>
          </a:effectRef>
          <a:fontRef idx="minor">
            <a:schemeClr val="tx1"/>
          </a:fontRef>
        </p:style>
      </p:cxnSp>
      <p:sp>
        <p:nvSpPr>
          <p:cNvPr id="72739" name="TextBox 82"/>
          <p:cNvSpPr txBox="1">
            <a:spLocks noChangeArrowheads="1"/>
          </p:cNvSpPr>
          <p:nvPr/>
        </p:nvSpPr>
        <p:spPr bwMode="auto">
          <a:xfrm>
            <a:off x="239713" y="4986338"/>
            <a:ext cx="3592512" cy="922337"/>
          </a:xfrm>
          <a:prstGeom prst="rect">
            <a:avLst/>
          </a:prstGeom>
          <a:noFill/>
          <a:ln w="9525">
            <a:noFill/>
            <a:miter lim="800000"/>
            <a:headEnd/>
            <a:tailEnd/>
          </a:ln>
        </p:spPr>
        <p:txBody>
          <a:bodyPr>
            <a:spAutoFit/>
          </a:bodyPr>
          <a:lstStyle/>
          <a:p>
            <a:r>
              <a:rPr lang="en-US" i="1">
                <a:latin typeface="Times New Roman" pitchFamily="18" charset="0"/>
                <a:cs typeface="Times New Roman" pitchFamily="18" charset="0"/>
              </a:rPr>
              <a:t>Repeated call in recursion! To avoid this, maintain a table to keep track of already computed results. </a:t>
            </a:r>
          </a:p>
        </p:txBody>
      </p:sp>
      <p:sp>
        <p:nvSpPr>
          <p:cNvPr id="56" name="Tijdelijke aanduiding voor dianummer 55"/>
          <p:cNvSpPr>
            <a:spLocks noGrp="1"/>
          </p:cNvSpPr>
          <p:nvPr>
            <p:ph type="sldNum" sz="quarter" idx="12"/>
          </p:nvPr>
        </p:nvSpPr>
        <p:spPr/>
        <p:txBody>
          <a:bodyPr/>
          <a:lstStyle/>
          <a:p>
            <a:pPr>
              <a:defRPr/>
            </a:pPr>
            <a:fld id="{16D6F830-141D-4E49-A54E-017A032A0AA0}" type="slidenum">
              <a:rPr lang="en-US"/>
              <a:pPr>
                <a:defRPr/>
              </a:pPr>
              <a:t>67</a:t>
            </a:fld>
            <a:endParaRPr lang="en-US"/>
          </a:p>
        </p:txBody>
      </p:sp>
      <p:sp>
        <p:nvSpPr>
          <p:cNvPr id="2" name="TextBox 1"/>
          <p:cNvSpPr txBox="1"/>
          <p:nvPr/>
        </p:nvSpPr>
        <p:spPr>
          <a:xfrm>
            <a:off x="4691789" y="1589088"/>
            <a:ext cx="300082" cy="369332"/>
          </a:xfrm>
          <a:prstGeom prst="rect">
            <a:avLst/>
          </a:prstGeom>
          <a:solidFill>
            <a:schemeClr val="accent3"/>
          </a:solidFill>
        </p:spPr>
        <p:txBody>
          <a:bodyPr wrap="none" rtlCol="0">
            <a:spAutoFit/>
          </a:bodyPr>
          <a:lstStyle/>
          <a:p>
            <a:r>
              <a:rPr lang="en-US"/>
              <a:t>x</a:t>
            </a:r>
          </a:p>
        </p:txBody>
      </p:sp>
      <p:sp>
        <p:nvSpPr>
          <p:cNvPr id="58" name="TextBox 57"/>
          <p:cNvSpPr txBox="1"/>
          <p:nvPr/>
        </p:nvSpPr>
        <p:spPr>
          <a:xfrm>
            <a:off x="4199666" y="2427288"/>
            <a:ext cx="300082" cy="369332"/>
          </a:xfrm>
          <a:prstGeom prst="rect">
            <a:avLst/>
          </a:prstGeom>
          <a:solidFill>
            <a:schemeClr val="accent3"/>
          </a:solidFill>
        </p:spPr>
        <p:txBody>
          <a:bodyPr wrap="none" rtlCol="0">
            <a:spAutoFit/>
          </a:bodyPr>
          <a:lstStyle/>
          <a:p>
            <a:r>
              <a:rPr lang="en-US" dirty="0"/>
              <a:t>y</a:t>
            </a:r>
          </a:p>
        </p:txBody>
      </p:sp>
      <p:sp>
        <p:nvSpPr>
          <p:cNvPr id="59" name="TextBox 58"/>
          <p:cNvSpPr txBox="1"/>
          <p:nvPr/>
        </p:nvSpPr>
        <p:spPr>
          <a:xfrm>
            <a:off x="7867218" y="2427288"/>
            <a:ext cx="300082" cy="369332"/>
          </a:xfrm>
          <a:prstGeom prst="rect">
            <a:avLst/>
          </a:prstGeom>
          <a:solidFill>
            <a:schemeClr val="accent3"/>
          </a:solidFill>
        </p:spPr>
        <p:txBody>
          <a:bodyPr wrap="none" rtlCol="0">
            <a:spAutoFit/>
          </a:bodyPr>
          <a:lstStyle/>
          <a:p>
            <a:r>
              <a:rPr lang="en-US" dirty="0"/>
              <a:t>y</a:t>
            </a:r>
          </a:p>
        </p:txBody>
      </p:sp>
      <p:sp>
        <p:nvSpPr>
          <p:cNvPr id="60" name="TextBox 59"/>
          <p:cNvSpPr txBox="1"/>
          <p:nvPr/>
        </p:nvSpPr>
        <p:spPr>
          <a:xfrm>
            <a:off x="4811712" y="4029631"/>
            <a:ext cx="300082" cy="369332"/>
          </a:xfrm>
          <a:prstGeom prst="rect">
            <a:avLst/>
          </a:prstGeom>
          <a:solidFill>
            <a:schemeClr val="accent3"/>
          </a:solidFill>
        </p:spPr>
        <p:txBody>
          <a:bodyPr wrap="none" rtlCol="0">
            <a:spAutoFit/>
          </a:bodyPr>
          <a:lstStyle/>
          <a:p>
            <a:r>
              <a:rPr lang="en-US"/>
              <a:t>z</a:t>
            </a:r>
          </a:p>
        </p:txBody>
      </p:sp>
      <p:sp>
        <p:nvSpPr>
          <p:cNvPr id="61" name="TextBox 60"/>
          <p:cNvSpPr txBox="1"/>
          <p:nvPr/>
        </p:nvSpPr>
        <p:spPr>
          <a:xfrm>
            <a:off x="7031765" y="3547546"/>
            <a:ext cx="300082" cy="369332"/>
          </a:xfrm>
          <a:prstGeom prst="rect">
            <a:avLst/>
          </a:prstGeom>
          <a:solidFill>
            <a:schemeClr val="accent3"/>
          </a:solidFill>
        </p:spPr>
        <p:txBody>
          <a:bodyPr wrap="none" rtlCol="0">
            <a:spAutoFit/>
          </a:bodyPr>
          <a:lstStyle/>
          <a:p>
            <a:r>
              <a:rPr lang="en-US" dirty="0"/>
              <a:t>z</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el 1"/>
          <p:cNvSpPr>
            <a:spLocks noGrp="1"/>
          </p:cNvSpPr>
          <p:nvPr>
            <p:ph type="title"/>
          </p:nvPr>
        </p:nvSpPr>
        <p:spPr>
          <a:xfrm>
            <a:off x="500063" y="274638"/>
            <a:ext cx="8358187" cy="796925"/>
          </a:xfrm>
        </p:spPr>
        <p:txBody>
          <a:bodyPr/>
          <a:lstStyle/>
          <a:p>
            <a:r>
              <a:rPr lang="nl-NL"/>
              <a:t>Satisfy and Compose</a:t>
            </a:r>
          </a:p>
        </p:txBody>
      </p:sp>
      <p:sp>
        <p:nvSpPr>
          <p:cNvPr id="73731" name="Tijdelijke aanduiding voor inhoud 2"/>
          <p:cNvSpPr>
            <a:spLocks noGrp="1"/>
          </p:cNvSpPr>
          <p:nvPr>
            <p:ph sz="quarter" idx="1"/>
          </p:nvPr>
        </p:nvSpPr>
        <p:spPr>
          <a:xfrm>
            <a:off x="500063" y="1447800"/>
            <a:ext cx="8358187" cy="4572000"/>
          </a:xfrm>
        </p:spPr>
        <p:txBody>
          <a:bodyPr/>
          <a:lstStyle/>
          <a:p>
            <a:r>
              <a:rPr lang="nl-NL"/>
              <a:t>Compose, constructed through :</a:t>
            </a:r>
          </a:p>
          <a:p>
            <a:pPr>
              <a:buFont typeface="Wingdings 2" pitchFamily="18" charset="2"/>
              <a:buNone/>
            </a:pPr>
            <a:br>
              <a:rPr lang="nl-NL"/>
            </a:br>
            <a:r>
              <a:rPr lang="nl-NL"/>
              <a:t>f</a:t>
            </a:r>
            <a:r>
              <a:rPr lang="nl-NL" baseline="-25000"/>
              <a:t>1</a:t>
            </a:r>
            <a:r>
              <a:rPr lang="nl-NL"/>
              <a:t>|</a:t>
            </a:r>
            <a:r>
              <a:rPr lang="nl-NL" baseline="-25000"/>
              <a:t>x=f2</a:t>
            </a:r>
            <a:r>
              <a:rPr lang="nl-NL"/>
              <a:t>  =   f</a:t>
            </a:r>
            <a:r>
              <a:rPr lang="nl-NL" baseline="-25000"/>
              <a:t>2</a:t>
            </a:r>
            <a:r>
              <a:rPr lang="nl-NL"/>
              <a:t> . f</a:t>
            </a:r>
            <a:r>
              <a:rPr lang="nl-NL" baseline="-25000"/>
              <a:t>1</a:t>
            </a:r>
            <a:r>
              <a:rPr lang="nl-NL"/>
              <a:t>|</a:t>
            </a:r>
            <a:r>
              <a:rPr lang="nl-NL" baseline="-25000"/>
              <a:t>x=1</a:t>
            </a:r>
            <a:r>
              <a:rPr lang="nl-NL"/>
              <a:t>  \/   </a:t>
            </a:r>
            <a:r>
              <a:rPr lang="nl-NL">
                <a:sym typeface="Symbol" pitchFamily="18" charset="2"/>
              </a:rPr>
              <a:t>f</a:t>
            </a:r>
            <a:r>
              <a:rPr lang="nl-NL" baseline="-25000">
                <a:sym typeface="Symbol" pitchFamily="18" charset="2"/>
              </a:rPr>
              <a:t>2</a:t>
            </a:r>
            <a:r>
              <a:rPr lang="nl-NL">
                <a:sym typeface="Symbol" pitchFamily="18" charset="2"/>
              </a:rPr>
              <a:t> . f</a:t>
            </a:r>
            <a:r>
              <a:rPr lang="nl-NL" baseline="-25000">
                <a:sym typeface="Symbol" pitchFamily="18" charset="2"/>
              </a:rPr>
              <a:t>1</a:t>
            </a:r>
            <a:r>
              <a:rPr lang="nl-NL">
                <a:sym typeface="Symbol" pitchFamily="18" charset="2"/>
              </a:rPr>
              <a:t>|</a:t>
            </a:r>
            <a:r>
              <a:rPr lang="nl-NL" baseline="-25000">
                <a:sym typeface="Symbol" pitchFamily="18" charset="2"/>
              </a:rPr>
              <a:t>x=0</a:t>
            </a:r>
            <a:endParaRPr lang="nl-NL"/>
          </a:p>
          <a:p>
            <a:endParaRPr lang="nl-NL"/>
          </a:p>
          <a:p>
            <a:r>
              <a:rPr lang="nl-NL"/>
              <a:t>In a reduced graph of a satisfiable formula, every non-terminal node must have both leaf-0 and  leaf-1 as decendants.</a:t>
            </a:r>
            <a:br>
              <a:rPr lang="nl-NL"/>
            </a:br>
            <a:br>
              <a:rPr lang="nl-NL"/>
            </a:br>
            <a:r>
              <a:rPr lang="nl-NL"/>
              <a:t>It follows that satisfy-one can be implemented in O(n) time (e.g. run a DFS from root to find a path leading to 1)</a:t>
            </a:r>
          </a:p>
          <a:p>
            <a:endParaRPr lang="nl-NL"/>
          </a:p>
          <a:p>
            <a:br>
              <a:rPr lang="nl-NL">
                <a:sym typeface="Symbol" pitchFamily="18" charset="2"/>
              </a:rPr>
            </a:br>
            <a:br>
              <a:rPr lang="nl-NL">
                <a:sym typeface="Symbol" pitchFamily="18" charset="2"/>
              </a:rPr>
            </a:br>
            <a:endParaRPr lang="nl-NL"/>
          </a:p>
        </p:txBody>
      </p:sp>
      <p:sp>
        <p:nvSpPr>
          <p:cNvPr id="4" name="Tijdelijke aanduiding voor dianummer 3"/>
          <p:cNvSpPr>
            <a:spLocks noGrp="1"/>
          </p:cNvSpPr>
          <p:nvPr>
            <p:ph type="sldNum" sz="quarter" idx="12"/>
          </p:nvPr>
        </p:nvSpPr>
        <p:spPr/>
        <p:txBody>
          <a:bodyPr/>
          <a:lstStyle/>
          <a:p>
            <a:pPr>
              <a:defRPr/>
            </a:pPr>
            <a:fld id="{9F399518-24C7-4147-9FF0-2E4D94CB84F8}" type="slidenum">
              <a:rPr lang="en-US" smtClean="0"/>
              <a:pPr>
                <a:defRPr/>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00063" y="274638"/>
            <a:ext cx="8358187" cy="796925"/>
          </a:xfrm>
        </p:spPr>
        <p:txBody>
          <a:bodyPr/>
          <a:lstStyle/>
          <a:p>
            <a:pPr eaLnBrk="1" hangingPunct="1"/>
            <a:r>
              <a:rPr lang="en-US">
                <a:cs typeface="Arial" charset="0"/>
              </a:rPr>
              <a:t>And substitution…</a:t>
            </a:r>
          </a:p>
        </p:txBody>
      </p:sp>
      <p:sp>
        <p:nvSpPr>
          <p:cNvPr id="74755" name="Rectangle 3"/>
          <p:cNvSpPr>
            <a:spLocks noGrp="1" noChangeArrowheads="1"/>
          </p:cNvSpPr>
          <p:nvPr>
            <p:ph sz="quarter" idx="1"/>
          </p:nvPr>
        </p:nvSpPr>
        <p:spPr>
          <a:xfrm>
            <a:off x="500063" y="1447800"/>
            <a:ext cx="8358187" cy="4572000"/>
          </a:xfrm>
        </p:spPr>
        <p:txBody>
          <a:bodyPr/>
          <a:lstStyle/>
          <a:p>
            <a:pPr eaLnBrk="1" hangingPunct="1"/>
            <a:r>
              <a:rPr lang="en-US">
                <a:cs typeface="Arial" charset="0"/>
              </a:rPr>
              <a:t>Recall in CTL model checking, e.g. to the set of states satisfying </a:t>
            </a:r>
            <a:r>
              <a:rPr lang="en-US" b="1">
                <a:cs typeface="Arial" charset="0"/>
              </a:rPr>
              <a:t>EX </a:t>
            </a:r>
            <a:r>
              <a:rPr lang="en-US">
                <a:cs typeface="Arial" charset="0"/>
              </a:rPr>
              <a:t>p is calculated by constructing this formula:</a:t>
            </a:r>
            <a:br>
              <a:rPr lang="en-US">
                <a:cs typeface="Arial" charset="0"/>
              </a:rPr>
            </a:br>
            <a:br>
              <a:rPr lang="en-US">
                <a:cs typeface="Arial" charset="0"/>
              </a:rPr>
            </a:br>
            <a:br>
              <a:rPr lang="en-US">
                <a:cs typeface="Arial" charset="0"/>
              </a:rPr>
            </a:br>
            <a:br>
              <a:rPr lang="en-US">
                <a:cs typeface="Arial" charset="0"/>
              </a:rPr>
            </a:br>
            <a:r>
              <a:rPr lang="en-US">
                <a:cs typeface="Arial" charset="0"/>
              </a:rPr>
              <a:t>So, how to we construct the BDD representing e.g. f[x’,y’/x,y] ?</a:t>
            </a:r>
          </a:p>
          <a:p>
            <a:pPr eaLnBrk="1" hangingPunct="1"/>
            <a:endParaRPr lang="en-US">
              <a:cs typeface="Arial" charset="0"/>
            </a:endParaRPr>
          </a:p>
          <a:p>
            <a:pPr eaLnBrk="1" hangingPunct="1"/>
            <a:r>
              <a:rPr lang="en-US">
                <a:cs typeface="Arial" charset="0"/>
              </a:rPr>
              <a:t>Just replace x,y in the BDD with x’,y’, assuming this does not violate the BDD’s ordering constraint (e.g. if x&lt;y but x’&gt;y’). Else use compose.</a:t>
            </a:r>
            <a:br>
              <a:rPr lang="en-US">
                <a:cs typeface="Arial" charset="0"/>
              </a:rPr>
            </a:br>
            <a:endParaRPr lang="en-US">
              <a:cs typeface="Arial" charset="0"/>
            </a:endParaRPr>
          </a:p>
        </p:txBody>
      </p:sp>
      <p:sp>
        <p:nvSpPr>
          <p:cNvPr id="4" name="TextBox 3"/>
          <p:cNvSpPr txBox="1"/>
          <p:nvPr/>
        </p:nvSpPr>
        <p:spPr>
          <a:xfrm>
            <a:off x="1674813" y="3025775"/>
            <a:ext cx="3622675" cy="461963"/>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en-US" sz="2400" dirty="0">
                <a:cs typeface="Arial" pitchFamily="34" charset="0"/>
                <a:sym typeface="Symbol"/>
              </a:rPr>
              <a:t></a:t>
            </a:r>
            <a:r>
              <a:rPr lang="en-US" sz="2400" dirty="0" err="1">
                <a:cs typeface="Arial" pitchFamily="34" charset="0"/>
                <a:sym typeface="Symbol"/>
              </a:rPr>
              <a:t>x’,y</a:t>
            </a:r>
            <a:r>
              <a:rPr lang="en-US" sz="2400" dirty="0">
                <a:cs typeface="Arial" pitchFamily="34" charset="0"/>
                <a:sym typeface="Symbol"/>
              </a:rPr>
              <a:t>’::  R  /\  </a:t>
            </a:r>
            <a:r>
              <a:rPr lang="en-US" sz="2400" dirty="0" err="1">
                <a:cs typeface="Arial" pitchFamily="34" charset="0"/>
                <a:sym typeface="Symbol"/>
              </a:rPr>
              <a:t>W</a:t>
            </a:r>
            <a:r>
              <a:rPr lang="en-US" sz="2400" baseline="-25000" dirty="0" err="1">
                <a:cs typeface="Arial" pitchFamily="34" charset="0"/>
                <a:sym typeface="Symbol"/>
              </a:rPr>
              <a:t>p</a:t>
            </a:r>
            <a:r>
              <a:rPr lang="en-US" sz="2400" dirty="0">
                <a:cs typeface="Arial" pitchFamily="34" charset="0"/>
                <a:sym typeface="Symbol"/>
              </a:rPr>
              <a:t> [</a:t>
            </a:r>
            <a:r>
              <a:rPr lang="en-US" sz="2400" dirty="0" err="1">
                <a:cs typeface="Arial" pitchFamily="34" charset="0"/>
                <a:sym typeface="Symbol"/>
              </a:rPr>
              <a:t>x’,y</a:t>
            </a:r>
            <a:r>
              <a:rPr lang="en-US" sz="2400" dirty="0">
                <a:cs typeface="Arial" pitchFamily="34" charset="0"/>
                <a:sym typeface="Symbol"/>
              </a:rPr>
              <a:t>’/</a:t>
            </a:r>
            <a:r>
              <a:rPr lang="en-US" sz="2400" dirty="0" err="1">
                <a:cs typeface="Arial" pitchFamily="34" charset="0"/>
                <a:sym typeface="Symbol"/>
              </a:rPr>
              <a:t>x,y</a:t>
            </a:r>
            <a:r>
              <a:rPr lang="en-US" sz="2400" dirty="0">
                <a:cs typeface="Arial" pitchFamily="34" charset="0"/>
                <a:sym typeface="Symbol"/>
              </a:rPr>
              <a:t>]</a:t>
            </a:r>
            <a:endParaRPr lang="en-US" sz="2400" dirty="0">
              <a:cs typeface="Arial" pitchFamily="34" charset="0"/>
            </a:endParaRPr>
          </a:p>
        </p:txBody>
      </p:sp>
      <p:sp>
        <p:nvSpPr>
          <p:cNvPr id="6" name="Tijdelijke aanduiding voor dianummer 5"/>
          <p:cNvSpPr>
            <a:spLocks noGrp="1"/>
          </p:cNvSpPr>
          <p:nvPr>
            <p:ph type="sldNum" sz="quarter" idx="12"/>
          </p:nvPr>
        </p:nvSpPr>
        <p:spPr/>
        <p:txBody>
          <a:bodyPr/>
          <a:lstStyle/>
          <a:p>
            <a:pPr>
              <a:defRPr/>
            </a:pPr>
            <a:fld id="{44C668DC-6CAB-41C3-B09E-F41528B9B6EF}" type="slidenum">
              <a:rPr lang="en-US"/>
              <a:pPr>
                <a:defRPr/>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69888" y="274638"/>
            <a:ext cx="8316912" cy="617537"/>
          </a:xfrm>
        </p:spPr>
        <p:txBody>
          <a:bodyPr/>
          <a:lstStyle/>
          <a:p>
            <a:pPr eaLnBrk="1" hangingPunct="1"/>
            <a:r>
              <a:rPr lang="en-US">
                <a:cs typeface="Arial" charset="0"/>
              </a:rPr>
              <a:t>Intuition of CTL operators</a:t>
            </a:r>
          </a:p>
        </p:txBody>
      </p:sp>
      <p:grpSp>
        <p:nvGrpSpPr>
          <p:cNvPr id="13315" name="Group 100"/>
          <p:cNvGrpSpPr>
            <a:grpSpLocks/>
          </p:cNvGrpSpPr>
          <p:nvPr/>
        </p:nvGrpSpPr>
        <p:grpSpPr bwMode="auto">
          <a:xfrm>
            <a:off x="1317625" y="1541463"/>
            <a:ext cx="2106613" cy="1804987"/>
            <a:chOff x="1676400" y="1792061"/>
            <a:chExt cx="2106613" cy="1805280"/>
          </a:xfrm>
        </p:grpSpPr>
        <p:sp>
          <p:nvSpPr>
            <p:cNvPr id="13387" name="Oval 4"/>
            <p:cNvSpPr>
              <a:spLocks noChangeArrowheads="1"/>
            </p:cNvSpPr>
            <p:nvPr/>
          </p:nvSpPr>
          <p:spPr bwMode="auto">
            <a:xfrm>
              <a:off x="2410780" y="1792061"/>
              <a:ext cx="300013" cy="256834"/>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3388" name="Oval 5"/>
            <p:cNvSpPr>
              <a:spLocks noChangeArrowheads="1"/>
            </p:cNvSpPr>
            <p:nvPr/>
          </p:nvSpPr>
          <p:spPr bwMode="auto">
            <a:xfrm>
              <a:off x="2110767" y="2272228"/>
              <a:ext cx="300013" cy="275445"/>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3389" name="Oval 6"/>
            <p:cNvSpPr>
              <a:spLocks noChangeArrowheads="1"/>
            </p:cNvSpPr>
            <p:nvPr/>
          </p:nvSpPr>
          <p:spPr bwMode="auto">
            <a:xfrm>
              <a:off x="2755142" y="2275951"/>
              <a:ext cx="300013" cy="269241"/>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400" b="1" i="1">
                <a:solidFill>
                  <a:srgbClr val="663300"/>
                </a:solidFill>
                <a:latin typeface="Times New Roman" pitchFamily="18" charset="0"/>
                <a:sym typeface="Symbol" pitchFamily="18" charset="2"/>
              </a:endParaRPr>
            </a:p>
          </p:txBody>
        </p:sp>
        <p:sp>
          <p:nvSpPr>
            <p:cNvPr id="13390" name="Oval 7"/>
            <p:cNvSpPr>
              <a:spLocks noChangeArrowheads="1"/>
            </p:cNvSpPr>
            <p:nvPr/>
          </p:nvSpPr>
          <p:spPr bwMode="auto">
            <a:xfrm>
              <a:off x="2626006" y="2802025"/>
              <a:ext cx="300013" cy="275445"/>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3391" name="Oval 8"/>
            <p:cNvSpPr>
              <a:spLocks noChangeArrowheads="1"/>
            </p:cNvSpPr>
            <p:nvPr/>
          </p:nvSpPr>
          <p:spPr bwMode="auto">
            <a:xfrm>
              <a:off x="3134724" y="2777210"/>
              <a:ext cx="300013" cy="269241"/>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3392" name="Oval 9"/>
            <p:cNvSpPr>
              <a:spLocks noChangeArrowheads="1"/>
            </p:cNvSpPr>
            <p:nvPr/>
          </p:nvSpPr>
          <p:spPr bwMode="auto">
            <a:xfrm>
              <a:off x="1997283" y="2788377"/>
              <a:ext cx="300013" cy="256834"/>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3393" name="Oval 10"/>
            <p:cNvSpPr>
              <a:spLocks noChangeArrowheads="1"/>
            </p:cNvSpPr>
            <p:nvPr/>
          </p:nvSpPr>
          <p:spPr bwMode="auto">
            <a:xfrm>
              <a:off x="2612962" y="3324378"/>
              <a:ext cx="300013" cy="256834"/>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3394" name="Oval 11"/>
            <p:cNvSpPr>
              <a:spLocks noChangeArrowheads="1"/>
            </p:cNvSpPr>
            <p:nvPr/>
          </p:nvSpPr>
          <p:spPr bwMode="auto">
            <a:xfrm>
              <a:off x="1676400" y="3288396"/>
              <a:ext cx="300013" cy="275445"/>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3" name="Oval 12"/>
            <p:cNvSpPr>
              <a:spLocks noChangeArrowheads="1"/>
            </p:cNvSpPr>
            <p:nvPr/>
          </p:nvSpPr>
          <p:spPr bwMode="auto">
            <a:xfrm>
              <a:off x="2147888" y="3313133"/>
              <a:ext cx="300037" cy="26356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b="1" i="1" dirty="0">
                  <a:solidFill>
                    <a:schemeClr val="bg1"/>
                  </a:solidFill>
                  <a:latin typeface="Times New Roman" pitchFamily="18" charset="0"/>
                  <a:sym typeface="Symbol" pitchFamily="18" charset="2"/>
                </a:rPr>
                <a:t></a:t>
              </a:r>
            </a:p>
          </p:txBody>
        </p:sp>
        <p:sp>
          <p:nvSpPr>
            <p:cNvPr id="13396" name="Oval 13"/>
            <p:cNvSpPr>
              <a:spLocks noChangeArrowheads="1"/>
            </p:cNvSpPr>
            <p:nvPr/>
          </p:nvSpPr>
          <p:spPr bwMode="auto">
            <a:xfrm>
              <a:off x="3047329" y="3321896"/>
              <a:ext cx="300013" cy="275445"/>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3397" name="Oval 14"/>
            <p:cNvSpPr>
              <a:spLocks noChangeArrowheads="1"/>
            </p:cNvSpPr>
            <p:nvPr/>
          </p:nvSpPr>
          <p:spPr bwMode="auto">
            <a:xfrm>
              <a:off x="3483000" y="3297081"/>
              <a:ext cx="300013" cy="269241"/>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3398" name="Line 15"/>
            <p:cNvSpPr>
              <a:spLocks noChangeShapeType="1"/>
            </p:cNvSpPr>
            <p:nvPr/>
          </p:nvSpPr>
          <p:spPr bwMode="auto">
            <a:xfrm flipH="1">
              <a:off x="2305123" y="2050135"/>
              <a:ext cx="219140" cy="228297"/>
            </a:xfrm>
            <a:prstGeom prst="line">
              <a:avLst/>
            </a:prstGeom>
            <a:noFill/>
            <a:ln w="9525">
              <a:solidFill>
                <a:srgbClr val="000000"/>
              </a:solidFill>
              <a:round/>
              <a:headEnd/>
              <a:tailEnd type="triangle" w="lg" len="lg"/>
            </a:ln>
          </p:spPr>
          <p:txBody>
            <a:bodyPr/>
            <a:lstStyle/>
            <a:p>
              <a:endParaRPr lang="en-US"/>
            </a:p>
          </p:txBody>
        </p:sp>
        <p:sp>
          <p:nvSpPr>
            <p:cNvPr id="13399" name="Line 16"/>
            <p:cNvSpPr>
              <a:spLocks noChangeShapeType="1"/>
            </p:cNvSpPr>
            <p:nvPr/>
          </p:nvSpPr>
          <p:spPr bwMode="auto">
            <a:xfrm>
              <a:off x="2639050" y="2040209"/>
              <a:ext cx="260881" cy="238223"/>
            </a:xfrm>
            <a:prstGeom prst="line">
              <a:avLst/>
            </a:prstGeom>
            <a:noFill/>
            <a:ln w="9525">
              <a:solidFill>
                <a:srgbClr val="000000"/>
              </a:solidFill>
              <a:round/>
              <a:headEnd/>
              <a:tailEnd type="triangle" w="lg" len="lg"/>
            </a:ln>
          </p:spPr>
          <p:txBody>
            <a:bodyPr/>
            <a:lstStyle/>
            <a:p>
              <a:endParaRPr lang="en-US"/>
            </a:p>
          </p:txBody>
        </p:sp>
        <p:sp>
          <p:nvSpPr>
            <p:cNvPr id="13400" name="Line 17"/>
            <p:cNvSpPr>
              <a:spLocks noChangeShapeType="1"/>
            </p:cNvSpPr>
            <p:nvPr/>
          </p:nvSpPr>
          <p:spPr bwMode="auto">
            <a:xfrm flipH="1">
              <a:off x="2148594" y="2556358"/>
              <a:ext cx="93917" cy="218371"/>
            </a:xfrm>
            <a:prstGeom prst="line">
              <a:avLst/>
            </a:prstGeom>
            <a:noFill/>
            <a:ln w="9525">
              <a:solidFill>
                <a:srgbClr val="000000"/>
              </a:solidFill>
              <a:round/>
              <a:headEnd/>
              <a:tailEnd type="triangle" w="lg" len="lg"/>
            </a:ln>
          </p:spPr>
          <p:txBody>
            <a:bodyPr/>
            <a:lstStyle/>
            <a:p>
              <a:endParaRPr lang="en-US"/>
            </a:p>
          </p:txBody>
        </p:sp>
        <p:sp>
          <p:nvSpPr>
            <p:cNvPr id="13401" name="Line 18"/>
            <p:cNvSpPr>
              <a:spLocks noChangeShapeType="1"/>
            </p:cNvSpPr>
            <p:nvPr/>
          </p:nvSpPr>
          <p:spPr bwMode="auto">
            <a:xfrm flipH="1">
              <a:off x="2785144" y="2536506"/>
              <a:ext cx="83482" cy="258074"/>
            </a:xfrm>
            <a:prstGeom prst="line">
              <a:avLst/>
            </a:prstGeom>
            <a:noFill/>
            <a:ln w="9525">
              <a:solidFill>
                <a:srgbClr val="000000"/>
              </a:solidFill>
              <a:round/>
              <a:headEnd/>
              <a:tailEnd type="triangle" w="lg" len="lg"/>
            </a:ln>
          </p:spPr>
          <p:txBody>
            <a:bodyPr/>
            <a:lstStyle/>
            <a:p>
              <a:endParaRPr lang="en-US"/>
            </a:p>
          </p:txBody>
        </p:sp>
        <p:sp>
          <p:nvSpPr>
            <p:cNvPr id="13402" name="Line 19"/>
            <p:cNvSpPr>
              <a:spLocks noChangeShapeType="1"/>
            </p:cNvSpPr>
            <p:nvPr/>
          </p:nvSpPr>
          <p:spPr bwMode="auto">
            <a:xfrm>
              <a:off x="3014719" y="2516655"/>
              <a:ext cx="292187" cy="287852"/>
            </a:xfrm>
            <a:prstGeom prst="line">
              <a:avLst/>
            </a:prstGeom>
            <a:noFill/>
            <a:ln w="9525">
              <a:solidFill>
                <a:srgbClr val="000000"/>
              </a:solidFill>
              <a:round/>
              <a:headEnd/>
              <a:tailEnd type="triangle" w="lg" len="lg"/>
            </a:ln>
          </p:spPr>
          <p:txBody>
            <a:bodyPr/>
            <a:lstStyle/>
            <a:p>
              <a:endParaRPr lang="en-US"/>
            </a:p>
          </p:txBody>
        </p:sp>
        <p:sp>
          <p:nvSpPr>
            <p:cNvPr id="13403" name="Line 20"/>
            <p:cNvSpPr>
              <a:spLocks noChangeShapeType="1"/>
            </p:cNvSpPr>
            <p:nvPr/>
          </p:nvSpPr>
          <p:spPr bwMode="auto">
            <a:xfrm flipH="1">
              <a:off x="1866843" y="3022877"/>
              <a:ext cx="187834" cy="268000"/>
            </a:xfrm>
            <a:prstGeom prst="line">
              <a:avLst/>
            </a:prstGeom>
            <a:noFill/>
            <a:ln w="9525">
              <a:solidFill>
                <a:srgbClr val="000000"/>
              </a:solidFill>
              <a:round/>
              <a:headEnd/>
              <a:tailEnd type="triangle" w="lg" len="lg"/>
            </a:ln>
          </p:spPr>
          <p:txBody>
            <a:bodyPr/>
            <a:lstStyle/>
            <a:p>
              <a:endParaRPr lang="en-US"/>
            </a:p>
          </p:txBody>
        </p:sp>
        <p:sp>
          <p:nvSpPr>
            <p:cNvPr id="13404" name="Line 21"/>
            <p:cNvSpPr>
              <a:spLocks noChangeShapeType="1"/>
            </p:cNvSpPr>
            <p:nvPr/>
          </p:nvSpPr>
          <p:spPr bwMode="auto">
            <a:xfrm>
              <a:off x="2200771" y="3042729"/>
              <a:ext cx="114788" cy="268000"/>
            </a:xfrm>
            <a:prstGeom prst="line">
              <a:avLst/>
            </a:prstGeom>
            <a:noFill/>
            <a:ln w="9525">
              <a:solidFill>
                <a:srgbClr val="000000"/>
              </a:solidFill>
              <a:round/>
              <a:headEnd/>
              <a:tailEnd type="triangle" w="lg" len="lg"/>
            </a:ln>
          </p:spPr>
          <p:txBody>
            <a:bodyPr/>
            <a:lstStyle/>
            <a:p>
              <a:endParaRPr lang="en-US"/>
            </a:p>
          </p:txBody>
        </p:sp>
        <p:sp>
          <p:nvSpPr>
            <p:cNvPr id="13405" name="Line 22"/>
            <p:cNvSpPr>
              <a:spLocks noChangeShapeType="1"/>
            </p:cNvSpPr>
            <p:nvPr/>
          </p:nvSpPr>
          <p:spPr bwMode="auto">
            <a:xfrm>
              <a:off x="2774708" y="3082433"/>
              <a:ext cx="0" cy="228297"/>
            </a:xfrm>
            <a:prstGeom prst="line">
              <a:avLst/>
            </a:prstGeom>
            <a:noFill/>
            <a:ln w="9525">
              <a:solidFill>
                <a:srgbClr val="000000"/>
              </a:solidFill>
              <a:round/>
              <a:headEnd/>
              <a:tailEnd type="triangle" w="lg" len="lg"/>
            </a:ln>
          </p:spPr>
          <p:txBody>
            <a:bodyPr/>
            <a:lstStyle/>
            <a:p>
              <a:endParaRPr lang="en-US"/>
            </a:p>
          </p:txBody>
        </p:sp>
        <p:sp>
          <p:nvSpPr>
            <p:cNvPr id="13406" name="Line 23"/>
            <p:cNvSpPr>
              <a:spLocks noChangeShapeType="1"/>
            </p:cNvSpPr>
            <p:nvPr/>
          </p:nvSpPr>
          <p:spPr bwMode="auto">
            <a:xfrm flipH="1">
              <a:off x="3171247" y="3042729"/>
              <a:ext cx="83482" cy="277926"/>
            </a:xfrm>
            <a:prstGeom prst="line">
              <a:avLst/>
            </a:prstGeom>
            <a:noFill/>
            <a:ln w="9525">
              <a:solidFill>
                <a:srgbClr val="000000"/>
              </a:solidFill>
              <a:round/>
              <a:headEnd/>
              <a:tailEnd type="triangle" w="lg" len="lg"/>
            </a:ln>
          </p:spPr>
          <p:txBody>
            <a:bodyPr/>
            <a:lstStyle/>
            <a:p>
              <a:endParaRPr lang="en-US"/>
            </a:p>
          </p:txBody>
        </p:sp>
        <p:sp>
          <p:nvSpPr>
            <p:cNvPr id="13407" name="Line 24"/>
            <p:cNvSpPr>
              <a:spLocks noChangeShapeType="1"/>
            </p:cNvSpPr>
            <p:nvPr/>
          </p:nvSpPr>
          <p:spPr bwMode="auto">
            <a:xfrm>
              <a:off x="3411258" y="3003026"/>
              <a:ext cx="219140" cy="337482"/>
            </a:xfrm>
            <a:prstGeom prst="line">
              <a:avLst/>
            </a:prstGeom>
            <a:noFill/>
            <a:ln w="9525">
              <a:solidFill>
                <a:srgbClr val="000000"/>
              </a:solidFill>
              <a:round/>
              <a:headEnd/>
              <a:tailEnd type="triangle" w="lg" len="lg"/>
            </a:ln>
          </p:spPr>
          <p:txBody>
            <a:bodyPr/>
            <a:lstStyle/>
            <a:p>
              <a:endParaRPr lang="en-US"/>
            </a:p>
          </p:txBody>
        </p:sp>
      </p:grpSp>
      <p:sp>
        <p:nvSpPr>
          <p:cNvPr id="13316" name="Text Box 29"/>
          <p:cNvSpPr txBox="1">
            <a:spLocks noChangeArrowheads="1"/>
          </p:cNvSpPr>
          <p:nvPr/>
        </p:nvSpPr>
        <p:spPr bwMode="auto">
          <a:xfrm>
            <a:off x="595313" y="1360488"/>
            <a:ext cx="1062037" cy="461962"/>
          </a:xfrm>
          <a:prstGeom prst="rect">
            <a:avLst/>
          </a:prstGeom>
          <a:noFill/>
          <a:ln w="25400" algn="ctr">
            <a:noFill/>
            <a:miter lim="800000"/>
            <a:headEnd/>
            <a:tailEnd/>
          </a:ln>
        </p:spPr>
        <p:txBody>
          <a:bodyPr>
            <a:spAutoFit/>
          </a:bodyPr>
          <a:lstStyle/>
          <a:p>
            <a:pPr algn="r" eaLnBrk="0" hangingPunct="0">
              <a:spcBef>
                <a:spcPct val="50000"/>
              </a:spcBef>
            </a:pPr>
            <a:r>
              <a:rPr lang="en-US" sz="2400" b="1" i="1">
                <a:latin typeface="Times New Roman" pitchFamily="18" charset="0"/>
              </a:rPr>
              <a:t>EF </a:t>
            </a:r>
            <a:r>
              <a:rPr lang="en-US" sz="2400" b="1" i="1">
                <a:latin typeface="Times New Roman" pitchFamily="18" charset="0"/>
                <a:sym typeface="Symbol" pitchFamily="18" charset="2"/>
              </a:rPr>
              <a:t></a:t>
            </a:r>
            <a:endParaRPr lang="en-US" sz="2400" b="1" i="1">
              <a:latin typeface="Times New Roman" pitchFamily="18" charset="0"/>
            </a:endParaRPr>
          </a:p>
        </p:txBody>
      </p:sp>
      <p:grpSp>
        <p:nvGrpSpPr>
          <p:cNvPr id="13317" name="Group 101"/>
          <p:cNvGrpSpPr>
            <a:grpSpLocks/>
          </p:cNvGrpSpPr>
          <p:nvPr/>
        </p:nvGrpSpPr>
        <p:grpSpPr bwMode="auto">
          <a:xfrm>
            <a:off x="5715000" y="1490663"/>
            <a:ext cx="2139950" cy="1827212"/>
            <a:chOff x="5715000" y="1491342"/>
            <a:chExt cx="2139270" cy="1826760"/>
          </a:xfrm>
        </p:grpSpPr>
        <p:sp>
          <p:nvSpPr>
            <p:cNvPr id="13366" name="Oval 29"/>
            <p:cNvSpPr>
              <a:spLocks noChangeArrowheads="1"/>
            </p:cNvSpPr>
            <p:nvPr/>
          </p:nvSpPr>
          <p:spPr bwMode="auto">
            <a:xfrm>
              <a:off x="6450013" y="1491342"/>
              <a:ext cx="300037" cy="257175"/>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3367" name="Oval 30"/>
            <p:cNvSpPr>
              <a:spLocks noChangeArrowheads="1"/>
            </p:cNvSpPr>
            <p:nvPr/>
          </p:nvSpPr>
          <p:spPr bwMode="auto">
            <a:xfrm>
              <a:off x="6794500" y="1975530"/>
              <a:ext cx="300038" cy="268287"/>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400" b="1" i="1">
                <a:solidFill>
                  <a:srgbClr val="663300"/>
                </a:solidFill>
                <a:latin typeface="Times New Roman" pitchFamily="18" charset="0"/>
                <a:sym typeface="Symbol" pitchFamily="18" charset="2"/>
              </a:endParaRPr>
            </a:p>
          </p:txBody>
        </p:sp>
        <p:sp>
          <p:nvSpPr>
            <p:cNvPr id="33" name="Oval 31"/>
            <p:cNvSpPr>
              <a:spLocks noChangeArrowheads="1"/>
            </p:cNvSpPr>
            <p:nvPr/>
          </p:nvSpPr>
          <p:spPr bwMode="auto">
            <a:xfrm>
              <a:off x="6697351" y="2522962"/>
              <a:ext cx="299942" cy="276157"/>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sz="1600" b="1" i="1">
                  <a:solidFill>
                    <a:schemeClr val="bg1"/>
                  </a:solidFill>
                  <a:latin typeface="Times New Roman" pitchFamily="18" charset="0"/>
                  <a:sym typeface="Symbol" pitchFamily="18" charset="2"/>
                </a:rPr>
                <a:t></a:t>
              </a:r>
            </a:p>
          </p:txBody>
        </p:sp>
        <p:sp>
          <p:nvSpPr>
            <p:cNvPr id="13369" name="Oval 32"/>
            <p:cNvSpPr>
              <a:spLocks noChangeArrowheads="1"/>
            </p:cNvSpPr>
            <p:nvPr/>
          </p:nvSpPr>
          <p:spPr bwMode="auto">
            <a:xfrm>
              <a:off x="7173913" y="2477180"/>
              <a:ext cx="300037" cy="268287"/>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3370" name="Oval 33"/>
            <p:cNvSpPr>
              <a:spLocks noChangeArrowheads="1"/>
            </p:cNvSpPr>
            <p:nvPr/>
          </p:nvSpPr>
          <p:spPr bwMode="auto">
            <a:xfrm>
              <a:off x="6035675" y="2488292"/>
              <a:ext cx="300038" cy="255588"/>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3371" name="Oval 34"/>
            <p:cNvSpPr>
              <a:spLocks noChangeArrowheads="1"/>
            </p:cNvSpPr>
            <p:nvPr/>
          </p:nvSpPr>
          <p:spPr bwMode="auto">
            <a:xfrm>
              <a:off x="6651625" y="3023280"/>
              <a:ext cx="300038" cy="257175"/>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3372" name="Oval 35"/>
            <p:cNvSpPr>
              <a:spLocks noChangeArrowheads="1"/>
            </p:cNvSpPr>
            <p:nvPr/>
          </p:nvSpPr>
          <p:spPr bwMode="auto">
            <a:xfrm>
              <a:off x="5715000" y="2988355"/>
              <a:ext cx="300038" cy="274637"/>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3373" name="Oval 36"/>
            <p:cNvSpPr>
              <a:spLocks noChangeArrowheads="1"/>
            </p:cNvSpPr>
            <p:nvPr/>
          </p:nvSpPr>
          <p:spPr bwMode="auto">
            <a:xfrm>
              <a:off x="6154738" y="2989942"/>
              <a:ext cx="300037" cy="265113"/>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39" name="Oval 37"/>
            <p:cNvSpPr>
              <a:spLocks noChangeArrowheads="1"/>
            </p:cNvSpPr>
            <p:nvPr/>
          </p:nvSpPr>
          <p:spPr bwMode="auto">
            <a:xfrm>
              <a:off x="7119492" y="3043533"/>
              <a:ext cx="299942" cy="274569"/>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sz="1600" b="1" i="1">
                  <a:solidFill>
                    <a:schemeClr val="bg1"/>
                  </a:solidFill>
                  <a:latin typeface="Times New Roman" pitchFamily="18" charset="0"/>
                  <a:sym typeface="Symbol" pitchFamily="18" charset="2"/>
                </a:rPr>
                <a:t></a:t>
              </a:r>
            </a:p>
          </p:txBody>
        </p:sp>
        <p:sp>
          <p:nvSpPr>
            <p:cNvPr id="40" name="Oval 38"/>
            <p:cNvSpPr>
              <a:spLocks noChangeArrowheads="1"/>
            </p:cNvSpPr>
            <p:nvPr/>
          </p:nvSpPr>
          <p:spPr bwMode="auto">
            <a:xfrm>
              <a:off x="7554328" y="3018139"/>
              <a:ext cx="299942" cy="26980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sz="1600" b="1" i="1">
                  <a:solidFill>
                    <a:schemeClr val="bg1"/>
                  </a:solidFill>
                  <a:latin typeface="Times New Roman" pitchFamily="18" charset="0"/>
                  <a:sym typeface="Symbol" pitchFamily="18" charset="2"/>
                </a:rPr>
                <a:t></a:t>
              </a:r>
            </a:p>
          </p:txBody>
        </p:sp>
        <p:sp>
          <p:nvSpPr>
            <p:cNvPr id="13376" name="Line 39"/>
            <p:cNvSpPr>
              <a:spLocks noChangeShapeType="1"/>
            </p:cNvSpPr>
            <p:nvPr/>
          </p:nvSpPr>
          <p:spPr bwMode="auto">
            <a:xfrm flipH="1">
              <a:off x="6343650" y="1750105"/>
              <a:ext cx="219075" cy="227012"/>
            </a:xfrm>
            <a:prstGeom prst="line">
              <a:avLst/>
            </a:prstGeom>
            <a:noFill/>
            <a:ln w="9525">
              <a:solidFill>
                <a:srgbClr val="000000"/>
              </a:solidFill>
              <a:round/>
              <a:headEnd/>
              <a:tailEnd type="triangle" w="lg" len="lg"/>
            </a:ln>
          </p:spPr>
          <p:txBody>
            <a:bodyPr/>
            <a:lstStyle/>
            <a:p>
              <a:endParaRPr lang="en-US"/>
            </a:p>
          </p:txBody>
        </p:sp>
        <p:sp>
          <p:nvSpPr>
            <p:cNvPr id="13377" name="Line 40"/>
            <p:cNvSpPr>
              <a:spLocks noChangeShapeType="1"/>
            </p:cNvSpPr>
            <p:nvPr/>
          </p:nvSpPr>
          <p:spPr bwMode="auto">
            <a:xfrm>
              <a:off x="6677025" y="1738992"/>
              <a:ext cx="261938" cy="238125"/>
            </a:xfrm>
            <a:prstGeom prst="line">
              <a:avLst/>
            </a:prstGeom>
            <a:noFill/>
            <a:ln w="9525">
              <a:solidFill>
                <a:srgbClr val="000000"/>
              </a:solidFill>
              <a:round/>
              <a:headEnd/>
              <a:tailEnd type="triangle" w="lg" len="lg"/>
            </a:ln>
          </p:spPr>
          <p:txBody>
            <a:bodyPr/>
            <a:lstStyle/>
            <a:p>
              <a:endParaRPr lang="en-US"/>
            </a:p>
          </p:txBody>
        </p:sp>
        <p:sp>
          <p:nvSpPr>
            <p:cNvPr id="13378" name="Line 41"/>
            <p:cNvSpPr>
              <a:spLocks noChangeShapeType="1"/>
            </p:cNvSpPr>
            <p:nvPr/>
          </p:nvSpPr>
          <p:spPr bwMode="auto">
            <a:xfrm flipH="1">
              <a:off x="6186488" y="2254930"/>
              <a:ext cx="95250" cy="219075"/>
            </a:xfrm>
            <a:prstGeom prst="line">
              <a:avLst/>
            </a:prstGeom>
            <a:noFill/>
            <a:ln w="9525">
              <a:solidFill>
                <a:srgbClr val="000000"/>
              </a:solidFill>
              <a:round/>
              <a:headEnd/>
              <a:tailEnd type="triangle" w="lg" len="lg"/>
            </a:ln>
          </p:spPr>
          <p:txBody>
            <a:bodyPr/>
            <a:lstStyle/>
            <a:p>
              <a:endParaRPr lang="en-US"/>
            </a:p>
          </p:txBody>
        </p:sp>
        <p:sp>
          <p:nvSpPr>
            <p:cNvPr id="13379" name="Line 42"/>
            <p:cNvSpPr>
              <a:spLocks noChangeShapeType="1"/>
            </p:cNvSpPr>
            <p:nvPr/>
          </p:nvSpPr>
          <p:spPr bwMode="auto">
            <a:xfrm flipH="1">
              <a:off x="6823075" y="2235880"/>
              <a:ext cx="84138" cy="258762"/>
            </a:xfrm>
            <a:prstGeom prst="line">
              <a:avLst/>
            </a:prstGeom>
            <a:noFill/>
            <a:ln w="9525">
              <a:solidFill>
                <a:srgbClr val="000000"/>
              </a:solidFill>
              <a:round/>
              <a:headEnd/>
              <a:tailEnd type="triangle" w="lg" len="lg"/>
            </a:ln>
          </p:spPr>
          <p:txBody>
            <a:bodyPr/>
            <a:lstStyle/>
            <a:p>
              <a:endParaRPr lang="en-US"/>
            </a:p>
          </p:txBody>
        </p:sp>
        <p:sp>
          <p:nvSpPr>
            <p:cNvPr id="13380" name="Line 43"/>
            <p:cNvSpPr>
              <a:spLocks noChangeShapeType="1"/>
            </p:cNvSpPr>
            <p:nvPr/>
          </p:nvSpPr>
          <p:spPr bwMode="auto">
            <a:xfrm>
              <a:off x="7053263" y="2215242"/>
              <a:ext cx="292100" cy="288925"/>
            </a:xfrm>
            <a:prstGeom prst="line">
              <a:avLst/>
            </a:prstGeom>
            <a:noFill/>
            <a:ln w="9525">
              <a:solidFill>
                <a:srgbClr val="000000"/>
              </a:solidFill>
              <a:round/>
              <a:headEnd/>
              <a:tailEnd type="triangle" w="lg" len="lg"/>
            </a:ln>
          </p:spPr>
          <p:txBody>
            <a:bodyPr/>
            <a:lstStyle/>
            <a:p>
              <a:endParaRPr lang="en-US"/>
            </a:p>
          </p:txBody>
        </p:sp>
        <p:sp>
          <p:nvSpPr>
            <p:cNvPr id="13381" name="Line 44"/>
            <p:cNvSpPr>
              <a:spLocks noChangeShapeType="1"/>
            </p:cNvSpPr>
            <p:nvPr/>
          </p:nvSpPr>
          <p:spPr bwMode="auto">
            <a:xfrm flipH="1">
              <a:off x="5905500" y="2721655"/>
              <a:ext cx="187325" cy="268287"/>
            </a:xfrm>
            <a:prstGeom prst="line">
              <a:avLst/>
            </a:prstGeom>
            <a:noFill/>
            <a:ln w="9525">
              <a:solidFill>
                <a:srgbClr val="000000"/>
              </a:solidFill>
              <a:round/>
              <a:headEnd/>
              <a:tailEnd type="triangle" w="lg" len="lg"/>
            </a:ln>
          </p:spPr>
          <p:txBody>
            <a:bodyPr/>
            <a:lstStyle/>
            <a:p>
              <a:endParaRPr lang="en-US"/>
            </a:p>
          </p:txBody>
        </p:sp>
        <p:sp>
          <p:nvSpPr>
            <p:cNvPr id="13382" name="Line 45"/>
            <p:cNvSpPr>
              <a:spLocks noChangeShapeType="1"/>
            </p:cNvSpPr>
            <p:nvPr/>
          </p:nvSpPr>
          <p:spPr bwMode="auto">
            <a:xfrm>
              <a:off x="6238875" y="2742292"/>
              <a:ext cx="115888" cy="268288"/>
            </a:xfrm>
            <a:prstGeom prst="line">
              <a:avLst/>
            </a:prstGeom>
            <a:noFill/>
            <a:ln w="9525">
              <a:solidFill>
                <a:srgbClr val="000000"/>
              </a:solidFill>
              <a:round/>
              <a:headEnd/>
              <a:tailEnd type="triangle" w="lg" len="lg"/>
            </a:ln>
          </p:spPr>
          <p:txBody>
            <a:bodyPr/>
            <a:lstStyle/>
            <a:p>
              <a:endParaRPr lang="en-US"/>
            </a:p>
          </p:txBody>
        </p:sp>
        <p:sp>
          <p:nvSpPr>
            <p:cNvPr id="13383" name="Line 46"/>
            <p:cNvSpPr>
              <a:spLocks noChangeShapeType="1"/>
            </p:cNvSpPr>
            <p:nvPr/>
          </p:nvSpPr>
          <p:spPr bwMode="auto">
            <a:xfrm>
              <a:off x="6813550" y="2781980"/>
              <a:ext cx="0" cy="228600"/>
            </a:xfrm>
            <a:prstGeom prst="line">
              <a:avLst/>
            </a:prstGeom>
            <a:noFill/>
            <a:ln w="9525">
              <a:solidFill>
                <a:srgbClr val="000000"/>
              </a:solidFill>
              <a:round/>
              <a:headEnd/>
              <a:tailEnd type="triangle" w="lg" len="lg"/>
            </a:ln>
          </p:spPr>
          <p:txBody>
            <a:bodyPr/>
            <a:lstStyle/>
            <a:p>
              <a:endParaRPr lang="en-US"/>
            </a:p>
          </p:txBody>
        </p:sp>
        <p:sp>
          <p:nvSpPr>
            <p:cNvPr id="13384" name="Line 47"/>
            <p:cNvSpPr>
              <a:spLocks noChangeShapeType="1"/>
            </p:cNvSpPr>
            <p:nvPr/>
          </p:nvSpPr>
          <p:spPr bwMode="auto">
            <a:xfrm flipH="1">
              <a:off x="7210425" y="2742292"/>
              <a:ext cx="82550" cy="277813"/>
            </a:xfrm>
            <a:prstGeom prst="line">
              <a:avLst/>
            </a:prstGeom>
            <a:noFill/>
            <a:ln w="9525">
              <a:solidFill>
                <a:srgbClr val="000000"/>
              </a:solidFill>
              <a:round/>
              <a:headEnd/>
              <a:tailEnd type="triangle" w="lg" len="lg"/>
            </a:ln>
          </p:spPr>
          <p:txBody>
            <a:bodyPr/>
            <a:lstStyle/>
            <a:p>
              <a:endParaRPr lang="en-US"/>
            </a:p>
          </p:txBody>
        </p:sp>
        <p:sp>
          <p:nvSpPr>
            <p:cNvPr id="13385" name="Line 48"/>
            <p:cNvSpPr>
              <a:spLocks noChangeShapeType="1"/>
            </p:cNvSpPr>
            <p:nvPr/>
          </p:nvSpPr>
          <p:spPr bwMode="auto">
            <a:xfrm>
              <a:off x="7450138" y="2702605"/>
              <a:ext cx="219075" cy="336550"/>
            </a:xfrm>
            <a:prstGeom prst="line">
              <a:avLst/>
            </a:prstGeom>
            <a:noFill/>
            <a:ln w="9525">
              <a:solidFill>
                <a:srgbClr val="000000"/>
              </a:solidFill>
              <a:round/>
              <a:headEnd/>
              <a:tailEnd type="triangle" w="lg" len="lg"/>
            </a:ln>
          </p:spPr>
          <p:txBody>
            <a:bodyPr/>
            <a:lstStyle/>
            <a:p>
              <a:endParaRPr lang="en-US"/>
            </a:p>
          </p:txBody>
        </p:sp>
        <p:sp>
          <p:nvSpPr>
            <p:cNvPr id="55" name="Oval 53"/>
            <p:cNvSpPr>
              <a:spLocks noChangeArrowheads="1"/>
            </p:cNvSpPr>
            <p:nvPr/>
          </p:nvSpPr>
          <p:spPr bwMode="auto">
            <a:xfrm>
              <a:off x="6210143" y="2007151"/>
              <a:ext cx="299943" cy="268222"/>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GB" sz="1600" b="1" i="1">
                  <a:solidFill>
                    <a:schemeClr val="bg1"/>
                  </a:solidFill>
                  <a:latin typeface="Times New Roman" pitchFamily="18" charset="0"/>
                  <a:sym typeface="Symbol" pitchFamily="18" charset="2"/>
                </a:rPr>
                <a:t></a:t>
              </a:r>
            </a:p>
          </p:txBody>
        </p:sp>
      </p:grpSp>
      <p:sp>
        <p:nvSpPr>
          <p:cNvPr id="13318" name="Text Box 29"/>
          <p:cNvSpPr txBox="1">
            <a:spLocks noChangeArrowheads="1"/>
          </p:cNvSpPr>
          <p:nvPr/>
        </p:nvSpPr>
        <p:spPr bwMode="auto">
          <a:xfrm>
            <a:off x="5102225" y="1295400"/>
            <a:ext cx="1062038" cy="461963"/>
          </a:xfrm>
          <a:prstGeom prst="rect">
            <a:avLst/>
          </a:prstGeom>
          <a:noFill/>
          <a:ln w="25400" algn="ctr">
            <a:noFill/>
            <a:miter lim="800000"/>
            <a:headEnd/>
            <a:tailEnd/>
          </a:ln>
        </p:spPr>
        <p:txBody>
          <a:bodyPr>
            <a:spAutoFit/>
          </a:bodyPr>
          <a:lstStyle/>
          <a:p>
            <a:pPr algn="r" eaLnBrk="0" hangingPunct="0">
              <a:spcBef>
                <a:spcPct val="50000"/>
              </a:spcBef>
            </a:pPr>
            <a:r>
              <a:rPr lang="en-US" sz="2400" b="1" i="1">
                <a:latin typeface="Times New Roman" pitchFamily="18" charset="0"/>
              </a:rPr>
              <a:t>AF </a:t>
            </a:r>
            <a:r>
              <a:rPr lang="en-US" sz="2400" b="1" i="1">
                <a:latin typeface="Times New Roman" pitchFamily="18" charset="0"/>
                <a:sym typeface="Symbol" pitchFamily="18" charset="2"/>
              </a:rPr>
              <a:t></a:t>
            </a:r>
            <a:endParaRPr lang="en-US" sz="2400" b="1" i="1">
              <a:latin typeface="Times New Roman" pitchFamily="18" charset="0"/>
            </a:endParaRPr>
          </a:p>
        </p:txBody>
      </p:sp>
      <p:grpSp>
        <p:nvGrpSpPr>
          <p:cNvPr id="13319" name="Group 102"/>
          <p:cNvGrpSpPr>
            <a:grpSpLocks/>
          </p:cNvGrpSpPr>
          <p:nvPr/>
        </p:nvGrpSpPr>
        <p:grpSpPr bwMode="auto">
          <a:xfrm>
            <a:off x="1284288" y="4262438"/>
            <a:ext cx="2106612" cy="1784350"/>
            <a:chOff x="1219200" y="4012747"/>
            <a:chExt cx="2106613" cy="1783216"/>
          </a:xfrm>
        </p:grpSpPr>
        <p:sp>
          <p:nvSpPr>
            <p:cNvPr id="57" name="Oval 54"/>
            <p:cNvSpPr>
              <a:spLocks noChangeArrowheads="1"/>
            </p:cNvSpPr>
            <p:nvPr/>
          </p:nvSpPr>
          <p:spPr bwMode="auto">
            <a:xfrm>
              <a:off x="1987550" y="4012747"/>
              <a:ext cx="300037" cy="257012"/>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nchorCtr="1"/>
            <a:lstStyle/>
            <a:p>
              <a:pPr eaLnBrk="0" hangingPunct="0">
                <a:lnSpc>
                  <a:spcPct val="72000"/>
                </a:lnSpc>
                <a:defRPr/>
              </a:pPr>
              <a:r>
                <a:rPr lang="en-GB" b="1" i="1">
                  <a:solidFill>
                    <a:schemeClr val="bg1"/>
                  </a:solidFill>
                  <a:latin typeface="Times New Roman" pitchFamily="18" charset="0"/>
                  <a:sym typeface="Symbol" pitchFamily="18" charset="2"/>
                </a:rPr>
                <a:t></a:t>
              </a:r>
            </a:p>
          </p:txBody>
        </p:sp>
        <p:sp>
          <p:nvSpPr>
            <p:cNvPr id="13346" name="Oval 55"/>
            <p:cNvSpPr>
              <a:spLocks noChangeArrowheads="1"/>
            </p:cNvSpPr>
            <p:nvPr/>
          </p:nvSpPr>
          <p:spPr bwMode="auto">
            <a:xfrm>
              <a:off x="1654175" y="4470400"/>
              <a:ext cx="300038" cy="276225"/>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59" name="Oval 56"/>
            <p:cNvSpPr>
              <a:spLocks noChangeArrowheads="1"/>
            </p:cNvSpPr>
            <p:nvPr/>
          </p:nvSpPr>
          <p:spPr bwMode="auto">
            <a:xfrm>
              <a:off x="2298701" y="4474415"/>
              <a:ext cx="300037" cy="269703"/>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nchorCtr="1"/>
            <a:lstStyle/>
            <a:p>
              <a:pPr eaLnBrk="0" hangingPunct="0">
                <a:lnSpc>
                  <a:spcPct val="72000"/>
                </a:lnSpc>
                <a:defRPr/>
              </a:pPr>
              <a:r>
                <a:rPr lang="en-GB" b="1" i="1">
                  <a:solidFill>
                    <a:schemeClr val="bg1"/>
                  </a:solidFill>
                  <a:sym typeface="Symbol" pitchFamily="18" charset="2"/>
                </a:rPr>
                <a:t></a:t>
              </a:r>
            </a:p>
          </p:txBody>
        </p:sp>
        <p:sp>
          <p:nvSpPr>
            <p:cNvPr id="13348" name="Oval 57"/>
            <p:cNvSpPr>
              <a:spLocks noChangeArrowheads="1"/>
            </p:cNvSpPr>
            <p:nvPr/>
          </p:nvSpPr>
          <p:spPr bwMode="auto">
            <a:xfrm>
              <a:off x="2168525" y="5000625"/>
              <a:ext cx="300038" cy="276225"/>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61" name="Oval 58"/>
            <p:cNvSpPr>
              <a:spLocks noChangeArrowheads="1"/>
            </p:cNvSpPr>
            <p:nvPr/>
          </p:nvSpPr>
          <p:spPr bwMode="auto">
            <a:xfrm>
              <a:off x="2678113" y="4977334"/>
              <a:ext cx="300038" cy="268116"/>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US" b="1" i="1">
                  <a:solidFill>
                    <a:schemeClr val="bg1"/>
                  </a:solidFill>
                  <a:latin typeface="Times New Roman" pitchFamily="18" charset="0"/>
                  <a:sym typeface="Symbol" pitchFamily="18" charset="2"/>
                </a:rPr>
                <a:t></a:t>
              </a:r>
            </a:p>
          </p:txBody>
        </p:sp>
        <p:sp>
          <p:nvSpPr>
            <p:cNvPr id="13350" name="Oval 59"/>
            <p:cNvSpPr>
              <a:spLocks noChangeArrowheads="1"/>
            </p:cNvSpPr>
            <p:nvPr/>
          </p:nvSpPr>
          <p:spPr bwMode="auto">
            <a:xfrm>
              <a:off x="1539875" y="4987925"/>
              <a:ext cx="300038" cy="255588"/>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3351" name="Oval 60"/>
            <p:cNvSpPr>
              <a:spLocks noChangeArrowheads="1"/>
            </p:cNvSpPr>
            <p:nvPr/>
          </p:nvSpPr>
          <p:spPr bwMode="auto">
            <a:xfrm>
              <a:off x="2155825" y="5522913"/>
              <a:ext cx="300038" cy="257175"/>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3352" name="Oval 61"/>
            <p:cNvSpPr>
              <a:spLocks noChangeArrowheads="1"/>
            </p:cNvSpPr>
            <p:nvPr/>
          </p:nvSpPr>
          <p:spPr bwMode="auto">
            <a:xfrm>
              <a:off x="1219200" y="5487988"/>
              <a:ext cx="300038" cy="274637"/>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3353" name="Oval 62"/>
            <p:cNvSpPr>
              <a:spLocks noChangeArrowheads="1"/>
            </p:cNvSpPr>
            <p:nvPr/>
          </p:nvSpPr>
          <p:spPr bwMode="auto">
            <a:xfrm>
              <a:off x="1658938" y="5489575"/>
              <a:ext cx="300037" cy="265113"/>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3354" name="Oval 63"/>
            <p:cNvSpPr>
              <a:spLocks noChangeArrowheads="1"/>
            </p:cNvSpPr>
            <p:nvPr/>
          </p:nvSpPr>
          <p:spPr bwMode="auto">
            <a:xfrm>
              <a:off x="2590800" y="5521325"/>
              <a:ext cx="300038" cy="274638"/>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200">
                <a:latin typeface="Times" pitchFamily="18" charset="0"/>
              </a:endParaRPr>
            </a:p>
          </p:txBody>
        </p:sp>
        <p:sp>
          <p:nvSpPr>
            <p:cNvPr id="13355" name="Oval 64"/>
            <p:cNvSpPr>
              <a:spLocks noChangeArrowheads="1"/>
            </p:cNvSpPr>
            <p:nvPr/>
          </p:nvSpPr>
          <p:spPr bwMode="auto">
            <a:xfrm>
              <a:off x="3025775" y="5495925"/>
              <a:ext cx="300038" cy="269875"/>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400" b="1" i="1">
                <a:solidFill>
                  <a:srgbClr val="663300"/>
                </a:solidFill>
                <a:latin typeface="Times New Roman" pitchFamily="18" charset="0"/>
                <a:sym typeface="Symbol" pitchFamily="18" charset="2"/>
              </a:endParaRPr>
            </a:p>
          </p:txBody>
        </p:sp>
        <p:sp>
          <p:nvSpPr>
            <p:cNvPr id="13356" name="Line 65"/>
            <p:cNvSpPr>
              <a:spLocks noChangeShapeType="1"/>
            </p:cNvSpPr>
            <p:nvPr/>
          </p:nvSpPr>
          <p:spPr bwMode="auto">
            <a:xfrm flipH="1">
              <a:off x="1847850" y="4249738"/>
              <a:ext cx="219075" cy="227012"/>
            </a:xfrm>
            <a:prstGeom prst="line">
              <a:avLst/>
            </a:prstGeom>
            <a:noFill/>
            <a:ln w="9525">
              <a:solidFill>
                <a:srgbClr val="000000"/>
              </a:solidFill>
              <a:round/>
              <a:headEnd/>
              <a:tailEnd type="triangle" w="lg" len="lg"/>
            </a:ln>
          </p:spPr>
          <p:txBody>
            <a:bodyPr/>
            <a:lstStyle/>
            <a:p>
              <a:endParaRPr lang="en-US"/>
            </a:p>
          </p:txBody>
        </p:sp>
        <p:sp>
          <p:nvSpPr>
            <p:cNvPr id="13357" name="Line 66"/>
            <p:cNvSpPr>
              <a:spLocks noChangeShapeType="1"/>
            </p:cNvSpPr>
            <p:nvPr/>
          </p:nvSpPr>
          <p:spPr bwMode="auto">
            <a:xfrm>
              <a:off x="2181225" y="4238625"/>
              <a:ext cx="261938" cy="238125"/>
            </a:xfrm>
            <a:prstGeom prst="line">
              <a:avLst/>
            </a:prstGeom>
            <a:noFill/>
            <a:ln w="9525">
              <a:solidFill>
                <a:srgbClr val="000000"/>
              </a:solidFill>
              <a:round/>
              <a:headEnd/>
              <a:tailEnd type="triangle" w="lg" len="lg"/>
            </a:ln>
          </p:spPr>
          <p:txBody>
            <a:bodyPr/>
            <a:lstStyle/>
            <a:p>
              <a:endParaRPr lang="en-US"/>
            </a:p>
          </p:txBody>
        </p:sp>
        <p:sp>
          <p:nvSpPr>
            <p:cNvPr id="13358" name="Line 67"/>
            <p:cNvSpPr>
              <a:spLocks noChangeShapeType="1"/>
            </p:cNvSpPr>
            <p:nvPr/>
          </p:nvSpPr>
          <p:spPr bwMode="auto">
            <a:xfrm flipH="1">
              <a:off x="1690688" y="4754563"/>
              <a:ext cx="95250" cy="219075"/>
            </a:xfrm>
            <a:prstGeom prst="line">
              <a:avLst/>
            </a:prstGeom>
            <a:noFill/>
            <a:ln w="9525">
              <a:solidFill>
                <a:srgbClr val="000000"/>
              </a:solidFill>
              <a:round/>
              <a:headEnd/>
              <a:tailEnd type="triangle" w="lg" len="lg"/>
            </a:ln>
          </p:spPr>
          <p:txBody>
            <a:bodyPr/>
            <a:lstStyle/>
            <a:p>
              <a:endParaRPr lang="en-US"/>
            </a:p>
          </p:txBody>
        </p:sp>
        <p:sp>
          <p:nvSpPr>
            <p:cNvPr id="13359" name="Line 68"/>
            <p:cNvSpPr>
              <a:spLocks noChangeShapeType="1"/>
            </p:cNvSpPr>
            <p:nvPr/>
          </p:nvSpPr>
          <p:spPr bwMode="auto">
            <a:xfrm flipH="1">
              <a:off x="2327275" y="4735513"/>
              <a:ext cx="84138" cy="258762"/>
            </a:xfrm>
            <a:prstGeom prst="line">
              <a:avLst/>
            </a:prstGeom>
            <a:noFill/>
            <a:ln w="9525">
              <a:solidFill>
                <a:srgbClr val="000000"/>
              </a:solidFill>
              <a:round/>
              <a:headEnd/>
              <a:tailEnd type="triangle" w="lg" len="lg"/>
            </a:ln>
          </p:spPr>
          <p:txBody>
            <a:bodyPr/>
            <a:lstStyle/>
            <a:p>
              <a:endParaRPr lang="en-US"/>
            </a:p>
          </p:txBody>
        </p:sp>
        <p:sp>
          <p:nvSpPr>
            <p:cNvPr id="13360" name="Line 69"/>
            <p:cNvSpPr>
              <a:spLocks noChangeShapeType="1"/>
            </p:cNvSpPr>
            <p:nvPr/>
          </p:nvSpPr>
          <p:spPr bwMode="auto">
            <a:xfrm>
              <a:off x="2557463" y="4714875"/>
              <a:ext cx="292100" cy="288925"/>
            </a:xfrm>
            <a:prstGeom prst="line">
              <a:avLst/>
            </a:prstGeom>
            <a:noFill/>
            <a:ln w="9525">
              <a:solidFill>
                <a:srgbClr val="000000"/>
              </a:solidFill>
              <a:round/>
              <a:headEnd/>
              <a:tailEnd type="triangle" w="lg" len="lg"/>
            </a:ln>
          </p:spPr>
          <p:txBody>
            <a:bodyPr/>
            <a:lstStyle/>
            <a:p>
              <a:endParaRPr lang="en-US"/>
            </a:p>
          </p:txBody>
        </p:sp>
        <p:sp>
          <p:nvSpPr>
            <p:cNvPr id="13361" name="Line 70"/>
            <p:cNvSpPr>
              <a:spLocks noChangeShapeType="1"/>
            </p:cNvSpPr>
            <p:nvPr/>
          </p:nvSpPr>
          <p:spPr bwMode="auto">
            <a:xfrm flipH="1">
              <a:off x="1409700" y="5221288"/>
              <a:ext cx="187325" cy="268287"/>
            </a:xfrm>
            <a:prstGeom prst="line">
              <a:avLst/>
            </a:prstGeom>
            <a:noFill/>
            <a:ln w="9525">
              <a:solidFill>
                <a:srgbClr val="000000"/>
              </a:solidFill>
              <a:round/>
              <a:headEnd/>
              <a:tailEnd type="triangle" w="lg" len="lg"/>
            </a:ln>
          </p:spPr>
          <p:txBody>
            <a:bodyPr/>
            <a:lstStyle/>
            <a:p>
              <a:endParaRPr lang="en-US"/>
            </a:p>
          </p:txBody>
        </p:sp>
        <p:sp>
          <p:nvSpPr>
            <p:cNvPr id="13362" name="Line 71"/>
            <p:cNvSpPr>
              <a:spLocks noChangeShapeType="1"/>
            </p:cNvSpPr>
            <p:nvPr/>
          </p:nvSpPr>
          <p:spPr bwMode="auto">
            <a:xfrm>
              <a:off x="1743075" y="5241925"/>
              <a:ext cx="115888" cy="268288"/>
            </a:xfrm>
            <a:prstGeom prst="line">
              <a:avLst/>
            </a:prstGeom>
            <a:noFill/>
            <a:ln w="9525">
              <a:solidFill>
                <a:srgbClr val="000000"/>
              </a:solidFill>
              <a:round/>
              <a:headEnd/>
              <a:tailEnd type="triangle" w="lg" len="lg"/>
            </a:ln>
          </p:spPr>
          <p:txBody>
            <a:bodyPr/>
            <a:lstStyle/>
            <a:p>
              <a:endParaRPr lang="en-US"/>
            </a:p>
          </p:txBody>
        </p:sp>
        <p:sp>
          <p:nvSpPr>
            <p:cNvPr id="13363" name="Line 72"/>
            <p:cNvSpPr>
              <a:spLocks noChangeShapeType="1"/>
            </p:cNvSpPr>
            <p:nvPr/>
          </p:nvSpPr>
          <p:spPr bwMode="auto">
            <a:xfrm>
              <a:off x="2317750" y="5281613"/>
              <a:ext cx="0" cy="228600"/>
            </a:xfrm>
            <a:prstGeom prst="line">
              <a:avLst/>
            </a:prstGeom>
            <a:noFill/>
            <a:ln w="9525">
              <a:solidFill>
                <a:srgbClr val="000000"/>
              </a:solidFill>
              <a:round/>
              <a:headEnd/>
              <a:tailEnd type="triangle" w="lg" len="lg"/>
            </a:ln>
          </p:spPr>
          <p:txBody>
            <a:bodyPr/>
            <a:lstStyle/>
            <a:p>
              <a:endParaRPr lang="en-US"/>
            </a:p>
          </p:txBody>
        </p:sp>
        <p:sp>
          <p:nvSpPr>
            <p:cNvPr id="13364" name="Line 73"/>
            <p:cNvSpPr>
              <a:spLocks noChangeShapeType="1"/>
            </p:cNvSpPr>
            <p:nvPr/>
          </p:nvSpPr>
          <p:spPr bwMode="auto">
            <a:xfrm flipH="1">
              <a:off x="2714625" y="5241925"/>
              <a:ext cx="82550" cy="277813"/>
            </a:xfrm>
            <a:prstGeom prst="line">
              <a:avLst/>
            </a:prstGeom>
            <a:noFill/>
            <a:ln w="9525">
              <a:solidFill>
                <a:srgbClr val="000000"/>
              </a:solidFill>
              <a:round/>
              <a:headEnd/>
              <a:tailEnd type="triangle" w="lg" len="lg"/>
            </a:ln>
          </p:spPr>
          <p:txBody>
            <a:bodyPr/>
            <a:lstStyle/>
            <a:p>
              <a:endParaRPr lang="en-US"/>
            </a:p>
          </p:txBody>
        </p:sp>
        <p:sp>
          <p:nvSpPr>
            <p:cNvPr id="13365" name="Line 74"/>
            <p:cNvSpPr>
              <a:spLocks noChangeShapeType="1"/>
            </p:cNvSpPr>
            <p:nvPr/>
          </p:nvSpPr>
          <p:spPr bwMode="auto">
            <a:xfrm>
              <a:off x="2954338" y="5202238"/>
              <a:ext cx="219075" cy="336550"/>
            </a:xfrm>
            <a:prstGeom prst="line">
              <a:avLst/>
            </a:prstGeom>
            <a:noFill/>
            <a:ln w="9525">
              <a:solidFill>
                <a:srgbClr val="000000"/>
              </a:solidFill>
              <a:round/>
              <a:headEnd/>
              <a:tailEnd type="triangle" w="lg" len="lg"/>
            </a:ln>
          </p:spPr>
          <p:txBody>
            <a:bodyPr/>
            <a:lstStyle/>
            <a:p>
              <a:endParaRPr lang="en-US"/>
            </a:p>
          </p:txBody>
        </p:sp>
      </p:grpSp>
      <p:grpSp>
        <p:nvGrpSpPr>
          <p:cNvPr id="13320" name="Group 103"/>
          <p:cNvGrpSpPr>
            <a:grpSpLocks/>
          </p:cNvGrpSpPr>
          <p:nvPr/>
        </p:nvGrpSpPr>
        <p:grpSpPr bwMode="auto">
          <a:xfrm>
            <a:off x="5834063" y="4289425"/>
            <a:ext cx="2106612" cy="1782763"/>
            <a:chOff x="5867400" y="3984172"/>
            <a:chExt cx="2106613" cy="1783216"/>
          </a:xfrm>
        </p:grpSpPr>
        <p:sp>
          <p:nvSpPr>
            <p:cNvPr id="78" name="Oval 79"/>
            <p:cNvSpPr>
              <a:spLocks noChangeArrowheads="1"/>
            </p:cNvSpPr>
            <p:nvPr/>
          </p:nvSpPr>
          <p:spPr bwMode="auto">
            <a:xfrm>
              <a:off x="6635750" y="3984172"/>
              <a:ext cx="300037" cy="257240"/>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nchorCtr="1"/>
            <a:lstStyle/>
            <a:p>
              <a:pPr eaLnBrk="0" hangingPunct="0">
                <a:lnSpc>
                  <a:spcPct val="72000"/>
                </a:lnSpc>
                <a:defRPr/>
              </a:pPr>
              <a:r>
                <a:rPr lang="en-GB" b="1" i="1">
                  <a:solidFill>
                    <a:schemeClr val="bg1"/>
                  </a:solidFill>
                  <a:latin typeface="Times New Roman" pitchFamily="18" charset="0"/>
                  <a:sym typeface="Symbol" pitchFamily="18" charset="2"/>
                </a:rPr>
                <a:t></a:t>
              </a:r>
            </a:p>
          </p:txBody>
        </p:sp>
        <p:sp>
          <p:nvSpPr>
            <p:cNvPr id="79" name="Oval 80"/>
            <p:cNvSpPr>
              <a:spLocks noChangeArrowheads="1"/>
            </p:cNvSpPr>
            <p:nvPr/>
          </p:nvSpPr>
          <p:spPr bwMode="auto">
            <a:xfrm>
              <a:off x="6980238" y="4468483"/>
              <a:ext cx="300038" cy="268355"/>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nchorCtr="1"/>
            <a:lstStyle/>
            <a:p>
              <a:pPr eaLnBrk="0" hangingPunct="0">
                <a:lnSpc>
                  <a:spcPct val="72000"/>
                </a:lnSpc>
                <a:defRPr/>
              </a:pPr>
              <a:r>
                <a:rPr lang="en-GB" b="1" i="1">
                  <a:solidFill>
                    <a:schemeClr val="bg1"/>
                  </a:solidFill>
                  <a:sym typeface="Symbol" pitchFamily="18" charset="2"/>
                </a:rPr>
                <a:t></a:t>
              </a:r>
            </a:p>
          </p:txBody>
        </p:sp>
        <p:sp>
          <p:nvSpPr>
            <p:cNvPr id="80" name="Oval 81"/>
            <p:cNvSpPr>
              <a:spLocks noChangeArrowheads="1"/>
            </p:cNvSpPr>
            <p:nvPr/>
          </p:nvSpPr>
          <p:spPr bwMode="auto">
            <a:xfrm>
              <a:off x="6850062" y="4994079"/>
              <a:ext cx="300038" cy="276295"/>
            </a:xfrm>
            <a:prstGeom prst="ellipse">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0" tIns="0" rIns="0" bIns="0" anchor="ctr" anchorCtr="1"/>
            <a:lstStyle/>
            <a:p>
              <a:pPr eaLnBrk="0" hangingPunct="0">
                <a:lnSpc>
                  <a:spcPct val="72000"/>
                </a:lnSpc>
                <a:defRPr/>
              </a:pPr>
              <a:r>
                <a:rPr lang="en-GB" b="1" i="1">
                  <a:solidFill>
                    <a:schemeClr val="bg1"/>
                  </a:solidFill>
                  <a:sym typeface="Symbol" pitchFamily="18" charset="2"/>
                </a:rPr>
                <a:t></a:t>
              </a:r>
            </a:p>
          </p:txBody>
        </p:sp>
        <p:sp>
          <p:nvSpPr>
            <p:cNvPr id="81" name="Oval 82"/>
            <p:cNvSpPr>
              <a:spLocks noChangeArrowheads="1"/>
            </p:cNvSpPr>
            <p:nvPr/>
          </p:nvSpPr>
          <p:spPr bwMode="auto">
            <a:xfrm>
              <a:off x="7326313" y="4948030"/>
              <a:ext cx="300038" cy="268355"/>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US" b="1" i="1" dirty="0">
                  <a:solidFill>
                    <a:schemeClr val="bg1"/>
                  </a:solidFill>
                  <a:sym typeface="Symbol" pitchFamily="18" charset="2"/>
                </a:rPr>
                <a:t></a:t>
              </a:r>
              <a:endParaRPr lang="en-GB" b="1" i="1" dirty="0">
                <a:solidFill>
                  <a:schemeClr val="bg1"/>
                </a:solidFill>
                <a:sym typeface="Symbol" pitchFamily="18" charset="2"/>
              </a:endParaRPr>
            </a:p>
          </p:txBody>
        </p:sp>
        <p:sp>
          <p:nvSpPr>
            <p:cNvPr id="13328" name="Oval 83"/>
            <p:cNvSpPr>
              <a:spLocks noChangeArrowheads="1"/>
            </p:cNvSpPr>
            <p:nvPr/>
          </p:nvSpPr>
          <p:spPr bwMode="auto">
            <a:xfrm>
              <a:off x="6188075" y="4959350"/>
              <a:ext cx="300038" cy="255588"/>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400" b="1" i="1">
                <a:solidFill>
                  <a:srgbClr val="663300"/>
                </a:solidFill>
                <a:latin typeface="Times New Roman" pitchFamily="18" charset="0"/>
                <a:sym typeface="Symbol" pitchFamily="18" charset="2"/>
              </a:endParaRPr>
            </a:p>
          </p:txBody>
        </p:sp>
        <p:sp>
          <p:nvSpPr>
            <p:cNvPr id="83" name="Oval 84"/>
            <p:cNvSpPr>
              <a:spLocks noChangeArrowheads="1"/>
            </p:cNvSpPr>
            <p:nvPr/>
          </p:nvSpPr>
          <p:spPr bwMode="auto">
            <a:xfrm>
              <a:off x="6837362" y="5494269"/>
              <a:ext cx="300038" cy="257240"/>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US" b="1" i="1" dirty="0">
                  <a:solidFill>
                    <a:schemeClr val="bg1"/>
                  </a:solidFill>
                  <a:sym typeface="Symbol" pitchFamily="18" charset="2"/>
                </a:rPr>
                <a:t></a:t>
              </a:r>
              <a:endParaRPr lang="en-GB" b="1" i="1" dirty="0">
                <a:solidFill>
                  <a:schemeClr val="bg1"/>
                </a:solidFill>
                <a:sym typeface="Symbol" pitchFamily="18" charset="2"/>
              </a:endParaRPr>
            </a:p>
          </p:txBody>
        </p:sp>
        <p:sp>
          <p:nvSpPr>
            <p:cNvPr id="13330" name="Oval 85"/>
            <p:cNvSpPr>
              <a:spLocks noChangeArrowheads="1"/>
            </p:cNvSpPr>
            <p:nvPr/>
          </p:nvSpPr>
          <p:spPr bwMode="auto">
            <a:xfrm>
              <a:off x="5867400" y="5459413"/>
              <a:ext cx="300038" cy="274637"/>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400" b="1" i="1">
                <a:solidFill>
                  <a:srgbClr val="663300"/>
                </a:solidFill>
                <a:latin typeface="Times New Roman" pitchFamily="18" charset="0"/>
                <a:sym typeface="Symbol" pitchFamily="18" charset="2"/>
              </a:endParaRPr>
            </a:p>
          </p:txBody>
        </p:sp>
        <p:sp>
          <p:nvSpPr>
            <p:cNvPr id="13331" name="Oval 86"/>
            <p:cNvSpPr>
              <a:spLocks noChangeArrowheads="1"/>
            </p:cNvSpPr>
            <p:nvPr/>
          </p:nvSpPr>
          <p:spPr bwMode="auto">
            <a:xfrm>
              <a:off x="6307138" y="5461000"/>
              <a:ext cx="300037" cy="265113"/>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400" b="1" i="1">
                <a:solidFill>
                  <a:srgbClr val="663300"/>
                </a:solidFill>
                <a:latin typeface="Times New Roman" pitchFamily="18" charset="0"/>
                <a:sym typeface="Symbol" pitchFamily="18" charset="2"/>
              </a:endParaRPr>
            </a:p>
          </p:txBody>
        </p:sp>
        <p:sp>
          <p:nvSpPr>
            <p:cNvPr id="13332" name="Oval 87"/>
            <p:cNvSpPr>
              <a:spLocks noChangeArrowheads="1"/>
            </p:cNvSpPr>
            <p:nvPr/>
          </p:nvSpPr>
          <p:spPr bwMode="auto">
            <a:xfrm>
              <a:off x="7239000" y="5492750"/>
              <a:ext cx="300038" cy="274638"/>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400" b="1" i="1">
                <a:solidFill>
                  <a:srgbClr val="663300"/>
                </a:solidFill>
                <a:latin typeface="Times New Roman" pitchFamily="18" charset="0"/>
                <a:sym typeface="Symbol" pitchFamily="18" charset="2"/>
              </a:endParaRPr>
            </a:p>
          </p:txBody>
        </p:sp>
        <p:sp>
          <p:nvSpPr>
            <p:cNvPr id="13333" name="Oval 88"/>
            <p:cNvSpPr>
              <a:spLocks noChangeArrowheads="1"/>
            </p:cNvSpPr>
            <p:nvPr/>
          </p:nvSpPr>
          <p:spPr bwMode="auto">
            <a:xfrm>
              <a:off x="7673975" y="5467350"/>
              <a:ext cx="300038" cy="269875"/>
            </a:xfrm>
            <a:prstGeom prst="ellipse">
              <a:avLst/>
            </a:prstGeom>
            <a:noFill/>
            <a:ln w="9000">
              <a:solidFill>
                <a:srgbClr val="000000"/>
              </a:solidFill>
              <a:round/>
              <a:headEnd/>
              <a:tailEnd/>
            </a:ln>
          </p:spPr>
          <p:txBody>
            <a:bodyPr lIns="0" tIns="0" rIns="0" bIns="0" anchor="ctr" anchorCtr="1"/>
            <a:lstStyle/>
            <a:p>
              <a:pPr eaLnBrk="0" hangingPunct="0">
                <a:lnSpc>
                  <a:spcPct val="72000"/>
                </a:lnSpc>
              </a:pPr>
              <a:endParaRPr lang="en-GB" sz="2400" b="1" i="1">
                <a:solidFill>
                  <a:srgbClr val="663300"/>
                </a:solidFill>
                <a:latin typeface="Times New Roman" pitchFamily="18" charset="0"/>
                <a:sym typeface="Symbol" pitchFamily="18" charset="2"/>
              </a:endParaRPr>
            </a:p>
          </p:txBody>
        </p:sp>
        <p:sp>
          <p:nvSpPr>
            <p:cNvPr id="13334" name="Line 89"/>
            <p:cNvSpPr>
              <a:spLocks noChangeShapeType="1"/>
            </p:cNvSpPr>
            <p:nvPr/>
          </p:nvSpPr>
          <p:spPr bwMode="auto">
            <a:xfrm flipH="1">
              <a:off x="6496050" y="4221163"/>
              <a:ext cx="219075" cy="227012"/>
            </a:xfrm>
            <a:prstGeom prst="line">
              <a:avLst/>
            </a:prstGeom>
            <a:noFill/>
            <a:ln w="9525">
              <a:solidFill>
                <a:srgbClr val="000000"/>
              </a:solidFill>
              <a:round/>
              <a:headEnd/>
              <a:tailEnd type="triangle" w="lg" len="lg"/>
            </a:ln>
          </p:spPr>
          <p:txBody>
            <a:bodyPr/>
            <a:lstStyle/>
            <a:p>
              <a:endParaRPr lang="en-US"/>
            </a:p>
          </p:txBody>
        </p:sp>
        <p:sp>
          <p:nvSpPr>
            <p:cNvPr id="13335" name="Line 90"/>
            <p:cNvSpPr>
              <a:spLocks noChangeShapeType="1"/>
            </p:cNvSpPr>
            <p:nvPr/>
          </p:nvSpPr>
          <p:spPr bwMode="auto">
            <a:xfrm>
              <a:off x="6829425" y="4210050"/>
              <a:ext cx="261938" cy="238125"/>
            </a:xfrm>
            <a:prstGeom prst="line">
              <a:avLst/>
            </a:prstGeom>
            <a:noFill/>
            <a:ln w="9525">
              <a:solidFill>
                <a:srgbClr val="000000"/>
              </a:solidFill>
              <a:round/>
              <a:headEnd/>
              <a:tailEnd type="triangle" w="lg" len="lg"/>
            </a:ln>
          </p:spPr>
          <p:txBody>
            <a:bodyPr/>
            <a:lstStyle/>
            <a:p>
              <a:endParaRPr lang="en-US"/>
            </a:p>
          </p:txBody>
        </p:sp>
        <p:sp>
          <p:nvSpPr>
            <p:cNvPr id="13336" name="Line 91"/>
            <p:cNvSpPr>
              <a:spLocks noChangeShapeType="1"/>
            </p:cNvSpPr>
            <p:nvPr/>
          </p:nvSpPr>
          <p:spPr bwMode="auto">
            <a:xfrm flipH="1">
              <a:off x="6338888" y="4725988"/>
              <a:ext cx="95250" cy="219075"/>
            </a:xfrm>
            <a:prstGeom prst="line">
              <a:avLst/>
            </a:prstGeom>
            <a:noFill/>
            <a:ln w="9525">
              <a:solidFill>
                <a:srgbClr val="000000"/>
              </a:solidFill>
              <a:round/>
              <a:headEnd/>
              <a:tailEnd type="triangle" w="lg" len="lg"/>
            </a:ln>
          </p:spPr>
          <p:txBody>
            <a:bodyPr/>
            <a:lstStyle/>
            <a:p>
              <a:endParaRPr lang="en-US"/>
            </a:p>
          </p:txBody>
        </p:sp>
        <p:sp>
          <p:nvSpPr>
            <p:cNvPr id="13337" name="Line 92"/>
            <p:cNvSpPr>
              <a:spLocks noChangeShapeType="1"/>
            </p:cNvSpPr>
            <p:nvPr/>
          </p:nvSpPr>
          <p:spPr bwMode="auto">
            <a:xfrm flipH="1">
              <a:off x="6975475" y="4706938"/>
              <a:ext cx="84138" cy="258762"/>
            </a:xfrm>
            <a:prstGeom prst="line">
              <a:avLst/>
            </a:prstGeom>
            <a:noFill/>
            <a:ln w="9525">
              <a:solidFill>
                <a:srgbClr val="000000"/>
              </a:solidFill>
              <a:round/>
              <a:headEnd/>
              <a:tailEnd type="triangle" w="lg" len="lg"/>
            </a:ln>
          </p:spPr>
          <p:txBody>
            <a:bodyPr/>
            <a:lstStyle/>
            <a:p>
              <a:endParaRPr lang="en-US"/>
            </a:p>
          </p:txBody>
        </p:sp>
        <p:sp>
          <p:nvSpPr>
            <p:cNvPr id="13338" name="Line 93"/>
            <p:cNvSpPr>
              <a:spLocks noChangeShapeType="1"/>
            </p:cNvSpPr>
            <p:nvPr/>
          </p:nvSpPr>
          <p:spPr bwMode="auto">
            <a:xfrm>
              <a:off x="7205663" y="4686300"/>
              <a:ext cx="292100" cy="288925"/>
            </a:xfrm>
            <a:prstGeom prst="line">
              <a:avLst/>
            </a:prstGeom>
            <a:noFill/>
            <a:ln w="9525">
              <a:solidFill>
                <a:srgbClr val="000000"/>
              </a:solidFill>
              <a:round/>
              <a:headEnd/>
              <a:tailEnd type="triangle" w="lg" len="lg"/>
            </a:ln>
          </p:spPr>
          <p:txBody>
            <a:bodyPr/>
            <a:lstStyle/>
            <a:p>
              <a:endParaRPr lang="en-US"/>
            </a:p>
          </p:txBody>
        </p:sp>
        <p:sp>
          <p:nvSpPr>
            <p:cNvPr id="13339" name="Line 94"/>
            <p:cNvSpPr>
              <a:spLocks noChangeShapeType="1"/>
            </p:cNvSpPr>
            <p:nvPr/>
          </p:nvSpPr>
          <p:spPr bwMode="auto">
            <a:xfrm flipH="1">
              <a:off x="6057900" y="5192713"/>
              <a:ext cx="187325" cy="268287"/>
            </a:xfrm>
            <a:prstGeom prst="line">
              <a:avLst/>
            </a:prstGeom>
            <a:noFill/>
            <a:ln w="9525">
              <a:solidFill>
                <a:srgbClr val="000000"/>
              </a:solidFill>
              <a:round/>
              <a:headEnd/>
              <a:tailEnd type="triangle" w="lg" len="lg"/>
            </a:ln>
          </p:spPr>
          <p:txBody>
            <a:bodyPr/>
            <a:lstStyle/>
            <a:p>
              <a:endParaRPr lang="en-US"/>
            </a:p>
          </p:txBody>
        </p:sp>
        <p:sp>
          <p:nvSpPr>
            <p:cNvPr id="13340" name="Line 95"/>
            <p:cNvSpPr>
              <a:spLocks noChangeShapeType="1"/>
            </p:cNvSpPr>
            <p:nvPr/>
          </p:nvSpPr>
          <p:spPr bwMode="auto">
            <a:xfrm>
              <a:off x="6391275" y="5213350"/>
              <a:ext cx="115888" cy="268288"/>
            </a:xfrm>
            <a:prstGeom prst="line">
              <a:avLst/>
            </a:prstGeom>
            <a:noFill/>
            <a:ln w="9525">
              <a:solidFill>
                <a:srgbClr val="000000"/>
              </a:solidFill>
              <a:round/>
              <a:headEnd/>
              <a:tailEnd type="triangle" w="lg" len="lg"/>
            </a:ln>
          </p:spPr>
          <p:txBody>
            <a:bodyPr/>
            <a:lstStyle/>
            <a:p>
              <a:endParaRPr lang="en-US"/>
            </a:p>
          </p:txBody>
        </p:sp>
        <p:sp>
          <p:nvSpPr>
            <p:cNvPr id="13341" name="Line 96"/>
            <p:cNvSpPr>
              <a:spLocks noChangeShapeType="1"/>
            </p:cNvSpPr>
            <p:nvPr/>
          </p:nvSpPr>
          <p:spPr bwMode="auto">
            <a:xfrm>
              <a:off x="6965950" y="5253038"/>
              <a:ext cx="0" cy="228600"/>
            </a:xfrm>
            <a:prstGeom prst="line">
              <a:avLst/>
            </a:prstGeom>
            <a:noFill/>
            <a:ln w="9525">
              <a:solidFill>
                <a:srgbClr val="000000"/>
              </a:solidFill>
              <a:round/>
              <a:headEnd/>
              <a:tailEnd type="triangle" w="lg" len="lg"/>
            </a:ln>
          </p:spPr>
          <p:txBody>
            <a:bodyPr/>
            <a:lstStyle/>
            <a:p>
              <a:endParaRPr lang="en-US"/>
            </a:p>
          </p:txBody>
        </p:sp>
        <p:sp>
          <p:nvSpPr>
            <p:cNvPr id="13342" name="Line 97"/>
            <p:cNvSpPr>
              <a:spLocks noChangeShapeType="1"/>
            </p:cNvSpPr>
            <p:nvPr/>
          </p:nvSpPr>
          <p:spPr bwMode="auto">
            <a:xfrm flipH="1">
              <a:off x="7362825" y="5213350"/>
              <a:ext cx="82550" cy="277813"/>
            </a:xfrm>
            <a:prstGeom prst="line">
              <a:avLst/>
            </a:prstGeom>
            <a:noFill/>
            <a:ln w="9525">
              <a:solidFill>
                <a:srgbClr val="000000"/>
              </a:solidFill>
              <a:round/>
              <a:headEnd/>
              <a:tailEnd type="triangle" w="lg" len="lg"/>
            </a:ln>
          </p:spPr>
          <p:txBody>
            <a:bodyPr/>
            <a:lstStyle/>
            <a:p>
              <a:endParaRPr lang="en-US"/>
            </a:p>
          </p:txBody>
        </p:sp>
        <p:sp>
          <p:nvSpPr>
            <p:cNvPr id="13343" name="Line 98"/>
            <p:cNvSpPr>
              <a:spLocks noChangeShapeType="1"/>
            </p:cNvSpPr>
            <p:nvPr/>
          </p:nvSpPr>
          <p:spPr bwMode="auto">
            <a:xfrm>
              <a:off x="7602538" y="5173663"/>
              <a:ext cx="219075" cy="336550"/>
            </a:xfrm>
            <a:prstGeom prst="line">
              <a:avLst/>
            </a:prstGeom>
            <a:noFill/>
            <a:ln w="9525">
              <a:solidFill>
                <a:srgbClr val="000000"/>
              </a:solidFill>
              <a:round/>
              <a:headEnd/>
              <a:tailEnd type="triangle" w="lg" len="lg"/>
            </a:ln>
          </p:spPr>
          <p:txBody>
            <a:bodyPr/>
            <a:lstStyle/>
            <a:p>
              <a:endParaRPr lang="en-US"/>
            </a:p>
          </p:txBody>
        </p:sp>
        <p:sp>
          <p:nvSpPr>
            <p:cNvPr id="98" name="Oval 103"/>
            <p:cNvSpPr>
              <a:spLocks noChangeArrowheads="1"/>
            </p:cNvSpPr>
            <p:nvPr/>
          </p:nvSpPr>
          <p:spPr bwMode="auto">
            <a:xfrm>
              <a:off x="6362700" y="4478010"/>
              <a:ext cx="300037" cy="268355"/>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eaLnBrk="0" hangingPunct="0">
                <a:lnSpc>
                  <a:spcPct val="72000"/>
                </a:lnSpc>
                <a:defRPr/>
              </a:pPr>
              <a:r>
                <a:rPr lang="en-US" b="1" i="1" dirty="0">
                  <a:solidFill>
                    <a:schemeClr val="bg1"/>
                  </a:solidFill>
                  <a:latin typeface="Times New Roman" pitchFamily="18" charset="0"/>
                  <a:sym typeface="Symbol" pitchFamily="18" charset="2"/>
                </a:rPr>
                <a:t></a:t>
              </a:r>
            </a:p>
          </p:txBody>
        </p:sp>
      </p:grpSp>
      <p:sp>
        <p:nvSpPr>
          <p:cNvPr id="13321" name="Text Box 29"/>
          <p:cNvSpPr txBox="1">
            <a:spLocks noChangeArrowheads="1"/>
          </p:cNvSpPr>
          <p:nvPr/>
        </p:nvSpPr>
        <p:spPr bwMode="auto">
          <a:xfrm>
            <a:off x="0" y="4049713"/>
            <a:ext cx="1774825" cy="461962"/>
          </a:xfrm>
          <a:prstGeom prst="rect">
            <a:avLst/>
          </a:prstGeom>
          <a:noFill/>
          <a:ln w="25400" algn="ctr">
            <a:noFill/>
            <a:miter lim="800000"/>
            <a:headEnd/>
            <a:tailEnd/>
          </a:ln>
        </p:spPr>
        <p:txBody>
          <a:bodyPr>
            <a:spAutoFit/>
          </a:bodyPr>
          <a:lstStyle/>
          <a:p>
            <a:pPr algn="r" eaLnBrk="0" hangingPunct="0">
              <a:spcBef>
                <a:spcPct val="50000"/>
              </a:spcBef>
            </a:pPr>
            <a:r>
              <a:rPr lang="en-US" sz="2400" b="1" i="1" dirty="0">
                <a:latin typeface="Times New Roman" pitchFamily="18" charset="0"/>
              </a:rPr>
              <a:t>E[ </a:t>
            </a:r>
            <a:r>
              <a:rPr lang="en-US" sz="2400" b="1" i="1" dirty="0">
                <a:highlight>
                  <a:srgbClr val="FF7C80"/>
                </a:highlight>
                <a:latin typeface="Times New Roman" pitchFamily="18" charset="0"/>
                <a:sym typeface="Symbol" pitchFamily="18" charset="2"/>
              </a:rPr>
              <a:t></a:t>
            </a:r>
            <a:r>
              <a:rPr lang="en-US" sz="2400" b="1" i="1" dirty="0">
                <a:latin typeface="Times New Roman" pitchFamily="18" charset="0"/>
                <a:sym typeface="Symbol" pitchFamily="18" charset="2"/>
              </a:rPr>
              <a:t> U </a:t>
            </a:r>
            <a:r>
              <a:rPr lang="en-US" sz="2400" b="1" i="1" dirty="0">
                <a:highlight>
                  <a:srgbClr val="00FF00"/>
                </a:highlight>
                <a:latin typeface="Times New Roman" pitchFamily="18" charset="0"/>
                <a:sym typeface="Symbol" pitchFamily="18" charset="2"/>
              </a:rPr>
              <a:t></a:t>
            </a:r>
            <a:r>
              <a:rPr lang="en-US" sz="2400" b="1" i="1" dirty="0">
                <a:latin typeface="Times New Roman" pitchFamily="18" charset="0"/>
                <a:sym typeface="Symbol" pitchFamily="18" charset="2"/>
              </a:rPr>
              <a:t> ]</a:t>
            </a:r>
            <a:endParaRPr lang="en-US" sz="2400" b="1" i="1" dirty="0">
              <a:latin typeface="Times New Roman" pitchFamily="18" charset="0"/>
            </a:endParaRPr>
          </a:p>
        </p:txBody>
      </p:sp>
      <p:sp>
        <p:nvSpPr>
          <p:cNvPr id="13322" name="Text Box 29"/>
          <p:cNvSpPr txBox="1">
            <a:spLocks noChangeArrowheads="1"/>
          </p:cNvSpPr>
          <p:nvPr/>
        </p:nvSpPr>
        <p:spPr bwMode="auto">
          <a:xfrm>
            <a:off x="4506913" y="3973513"/>
            <a:ext cx="1774825" cy="461962"/>
          </a:xfrm>
          <a:prstGeom prst="rect">
            <a:avLst/>
          </a:prstGeom>
          <a:noFill/>
          <a:ln w="25400" algn="ctr">
            <a:noFill/>
            <a:miter lim="800000"/>
            <a:headEnd/>
            <a:tailEnd/>
          </a:ln>
        </p:spPr>
        <p:txBody>
          <a:bodyPr>
            <a:spAutoFit/>
          </a:bodyPr>
          <a:lstStyle/>
          <a:p>
            <a:pPr algn="r" eaLnBrk="0" hangingPunct="0">
              <a:spcBef>
                <a:spcPct val="50000"/>
              </a:spcBef>
            </a:pPr>
            <a:r>
              <a:rPr lang="en-US" sz="2400" b="1" i="1" dirty="0">
                <a:latin typeface="Times New Roman" pitchFamily="18" charset="0"/>
              </a:rPr>
              <a:t>A[ </a:t>
            </a:r>
            <a:r>
              <a:rPr lang="en-US" sz="2400" b="1" i="1" dirty="0">
                <a:highlight>
                  <a:srgbClr val="FF7C80"/>
                </a:highlight>
                <a:latin typeface="Times New Roman" pitchFamily="18" charset="0"/>
                <a:sym typeface="Symbol" pitchFamily="18" charset="2"/>
              </a:rPr>
              <a:t></a:t>
            </a:r>
            <a:r>
              <a:rPr lang="en-US" sz="2400" b="1" i="1" dirty="0">
                <a:latin typeface="Times New Roman" pitchFamily="18" charset="0"/>
                <a:sym typeface="Symbol" pitchFamily="18" charset="2"/>
              </a:rPr>
              <a:t> U </a:t>
            </a:r>
            <a:r>
              <a:rPr lang="en-US" sz="2400" b="1" i="1" dirty="0">
                <a:highlight>
                  <a:srgbClr val="00FF00"/>
                </a:highlight>
                <a:latin typeface="Times New Roman" pitchFamily="18" charset="0"/>
                <a:sym typeface="Symbol" pitchFamily="18" charset="2"/>
              </a:rPr>
              <a:t></a:t>
            </a:r>
            <a:r>
              <a:rPr lang="en-US" sz="2400" b="1" i="1" dirty="0">
                <a:latin typeface="Times New Roman" pitchFamily="18" charset="0"/>
                <a:sym typeface="Symbol" pitchFamily="18" charset="2"/>
              </a:rPr>
              <a:t> ]</a:t>
            </a:r>
            <a:endParaRPr lang="en-US" sz="2400" b="1" i="1" dirty="0">
              <a:latin typeface="Times New Roman" pitchFamily="18" charset="0"/>
            </a:endParaRPr>
          </a:p>
        </p:txBody>
      </p:sp>
      <p:sp>
        <p:nvSpPr>
          <p:cNvPr id="96" name="Tijdelijke aanduiding voor dianummer 95"/>
          <p:cNvSpPr>
            <a:spLocks noGrp="1"/>
          </p:cNvSpPr>
          <p:nvPr>
            <p:ph type="sldNum" sz="quarter" idx="12"/>
          </p:nvPr>
        </p:nvSpPr>
        <p:spPr/>
        <p:txBody>
          <a:bodyPr/>
          <a:lstStyle/>
          <a:p>
            <a:pPr>
              <a:defRPr/>
            </a:pPr>
            <a:fld id="{DFF3D41D-E012-44D3-B8B3-A953DA05AAFE}" type="slidenum">
              <a:rPr lang="en-US"/>
              <a:pPr>
                <a:defRPr/>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00063" y="274638"/>
            <a:ext cx="8358187" cy="796925"/>
          </a:xfrm>
        </p:spPr>
        <p:txBody>
          <a:bodyPr/>
          <a:lstStyle/>
          <a:p>
            <a:pPr eaLnBrk="1" hangingPunct="1"/>
            <a:r>
              <a:rPr lang="en-US">
                <a:cs typeface="Arial" charset="0"/>
              </a:rPr>
              <a:t>The cost of various operations</a:t>
            </a:r>
          </a:p>
        </p:txBody>
      </p:sp>
      <p:sp>
        <p:nvSpPr>
          <p:cNvPr id="75779" name="Rectangle 3"/>
          <p:cNvSpPr>
            <a:spLocks noGrp="1" noChangeArrowheads="1"/>
          </p:cNvSpPr>
          <p:nvPr>
            <p:ph sz="quarter" idx="1"/>
          </p:nvPr>
        </p:nvSpPr>
        <p:spPr>
          <a:xfrm>
            <a:off x="500063" y="1447800"/>
            <a:ext cx="8358187" cy="4572000"/>
          </a:xfrm>
        </p:spPr>
        <p:txBody>
          <a:bodyPr/>
          <a:lstStyle/>
          <a:p>
            <a:pPr eaLnBrk="1" hangingPunct="1"/>
            <a:r>
              <a:rPr lang="en-US" sz="2400" i="1" dirty="0">
                <a:cs typeface="Arial" charset="0"/>
              </a:rPr>
              <a:t>Reduce f 					</a:t>
            </a:r>
            <a:r>
              <a:rPr lang="en-US" sz="2400" dirty="0">
                <a:cs typeface="Arial" charset="0"/>
              </a:rPr>
              <a:t>O(|</a:t>
            </a:r>
            <a:r>
              <a:rPr lang="en-US" sz="2400" i="1" dirty="0">
                <a:cs typeface="Arial" charset="0"/>
              </a:rPr>
              <a:t>G</a:t>
            </a:r>
            <a:r>
              <a:rPr lang="en-US" sz="2400" dirty="0">
                <a:cs typeface="Arial" charset="0"/>
              </a:rPr>
              <a:t>|×</a:t>
            </a:r>
            <a:r>
              <a:rPr lang="en-US" sz="2400" dirty="0" err="1">
                <a:cs typeface="Arial" charset="0"/>
              </a:rPr>
              <a:t>log|</a:t>
            </a:r>
            <a:r>
              <a:rPr lang="en-US" sz="2400" i="1" dirty="0" err="1">
                <a:cs typeface="Arial" charset="0"/>
              </a:rPr>
              <a:t>G</a:t>
            </a:r>
            <a:r>
              <a:rPr lang="en-US" sz="2400" dirty="0">
                <a:cs typeface="Arial" charset="0"/>
              </a:rPr>
              <a:t>|)</a:t>
            </a:r>
            <a:br>
              <a:rPr lang="en-US" sz="2400" dirty="0">
                <a:cs typeface="Arial" charset="0"/>
              </a:rPr>
            </a:br>
            <a:br>
              <a:rPr lang="en-US" sz="2400" dirty="0">
                <a:cs typeface="Arial" charset="0"/>
              </a:rPr>
            </a:br>
            <a:r>
              <a:rPr lang="en-US" sz="2400" dirty="0">
                <a:cs typeface="Arial" charset="0"/>
              </a:rPr>
              <a:t>where G is the graph of </a:t>
            </a:r>
            <a:r>
              <a:rPr lang="en-US" sz="2400" dirty="0" err="1">
                <a:cs typeface="Arial" charset="0"/>
              </a:rPr>
              <a:t>f’s</a:t>
            </a:r>
            <a:r>
              <a:rPr lang="en-US" sz="2400" dirty="0">
                <a:cs typeface="Arial" charset="0"/>
              </a:rPr>
              <a:t> BDD.</a:t>
            </a:r>
          </a:p>
          <a:p>
            <a:pPr eaLnBrk="1" hangingPunct="1"/>
            <a:endParaRPr lang="en-US" sz="2400" dirty="0">
              <a:cs typeface="Arial" charset="0"/>
            </a:endParaRPr>
          </a:p>
          <a:p>
            <a:pPr eaLnBrk="1" hangingPunct="1"/>
            <a:r>
              <a:rPr lang="en-US" sz="2400" i="1" dirty="0">
                <a:cs typeface="Arial" charset="0"/>
              </a:rPr>
              <a:t>Apply              f</a:t>
            </a:r>
            <a:r>
              <a:rPr lang="en-US" sz="2400" baseline="-25000" dirty="0">
                <a:cs typeface="Arial" charset="0"/>
              </a:rPr>
              <a:t>1</a:t>
            </a:r>
            <a:r>
              <a:rPr lang="en-US" sz="2400" dirty="0">
                <a:cs typeface="Arial" charset="0"/>
              </a:rPr>
              <a:t> &lt;op&gt; </a:t>
            </a:r>
            <a:r>
              <a:rPr lang="en-US" sz="2400" i="1" dirty="0">
                <a:cs typeface="Arial" charset="0"/>
              </a:rPr>
              <a:t>f</a:t>
            </a:r>
            <a:r>
              <a:rPr lang="en-US" sz="2400" baseline="-25000" dirty="0">
                <a:cs typeface="Arial" charset="0"/>
              </a:rPr>
              <a:t>2</a:t>
            </a:r>
            <a:r>
              <a:rPr lang="en-US" sz="2400" dirty="0">
                <a:cs typeface="Arial" charset="0"/>
              </a:rPr>
              <a:t> 			O(|</a:t>
            </a:r>
            <a:r>
              <a:rPr lang="en-US" sz="2400" i="1" dirty="0">
                <a:cs typeface="Arial" charset="0"/>
              </a:rPr>
              <a:t>G</a:t>
            </a:r>
            <a:r>
              <a:rPr lang="en-US" sz="2400" dirty="0">
                <a:cs typeface="Arial" charset="0"/>
              </a:rPr>
              <a:t>1|×|</a:t>
            </a:r>
            <a:r>
              <a:rPr lang="en-US" sz="2400" i="1" dirty="0">
                <a:cs typeface="Arial" charset="0"/>
              </a:rPr>
              <a:t>G</a:t>
            </a:r>
            <a:r>
              <a:rPr lang="en-US" sz="2400" dirty="0">
                <a:cs typeface="Arial" charset="0"/>
              </a:rPr>
              <a:t>2|)	</a:t>
            </a:r>
          </a:p>
          <a:p>
            <a:pPr eaLnBrk="1" hangingPunct="1"/>
            <a:r>
              <a:rPr lang="en-US" sz="2400" i="1" dirty="0">
                <a:cs typeface="Arial" charset="0"/>
              </a:rPr>
              <a:t>Restrict          f </a:t>
            </a:r>
            <a:r>
              <a:rPr lang="en-US" sz="2400" dirty="0">
                <a:cs typeface="Arial" charset="0"/>
              </a:rPr>
              <a:t>|</a:t>
            </a:r>
            <a:r>
              <a:rPr lang="en-US" sz="2400" i="1" baseline="-25000" dirty="0">
                <a:cs typeface="Arial" charset="0"/>
              </a:rPr>
              <a:t>x</a:t>
            </a:r>
            <a:r>
              <a:rPr lang="en-US" sz="2400" baseline="-25000" dirty="0">
                <a:cs typeface="Arial" charset="0"/>
              </a:rPr>
              <a:t>=</a:t>
            </a:r>
            <a:r>
              <a:rPr lang="en-US" sz="2400" i="1" baseline="-25000" dirty="0">
                <a:cs typeface="Arial" charset="0"/>
              </a:rPr>
              <a:t>b</a:t>
            </a:r>
            <a:r>
              <a:rPr lang="en-US" sz="2400" i="1" dirty="0">
                <a:cs typeface="Arial" charset="0"/>
              </a:rPr>
              <a:t> 			</a:t>
            </a:r>
            <a:r>
              <a:rPr lang="en-US" sz="2400" dirty="0">
                <a:cs typeface="Arial" charset="0"/>
              </a:rPr>
              <a:t>O(|</a:t>
            </a:r>
            <a:r>
              <a:rPr lang="en-US" sz="2400" i="1" dirty="0">
                <a:cs typeface="Arial" charset="0"/>
              </a:rPr>
              <a:t>G</a:t>
            </a:r>
            <a:r>
              <a:rPr lang="en-US" sz="2400" dirty="0">
                <a:cs typeface="Arial" charset="0"/>
              </a:rPr>
              <a:t>|×</a:t>
            </a:r>
            <a:r>
              <a:rPr lang="en-US" sz="2400" dirty="0" err="1">
                <a:cs typeface="Arial" charset="0"/>
              </a:rPr>
              <a:t>log|</a:t>
            </a:r>
            <a:r>
              <a:rPr lang="en-US" sz="2400" i="1" dirty="0" err="1">
                <a:cs typeface="Arial" charset="0"/>
              </a:rPr>
              <a:t>G</a:t>
            </a:r>
            <a:r>
              <a:rPr lang="en-US" sz="2400" dirty="0">
                <a:cs typeface="Arial" charset="0"/>
              </a:rPr>
              <a:t>|)</a:t>
            </a:r>
          </a:p>
          <a:p>
            <a:pPr eaLnBrk="1" hangingPunct="1"/>
            <a:r>
              <a:rPr lang="en-US" sz="2400" i="1" dirty="0">
                <a:cs typeface="Arial" charset="0"/>
              </a:rPr>
              <a:t>Compose      f</a:t>
            </a:r>
            <a:r>
              <a:rPr lang="en-US" sz="2400" baseline="-25000" dirty="0">
                <a:cs typeface="Arial" charset="0"/>
              </a:rPr>
              <a:t>1</a:t>
            </a:r>
            <a:r>
              <a:rPr lang="en-US" sz="2400" dirty="0">
                <a:cs typeface="Arial" charset="0"/>
              </a:rPr>
              <a:t> |</a:t>
            </a:r>
            <a:r>
              <a:rPr lang="en-US" sz="2400" i="1" baseline="-25000" dirty="0">
                <a:cs typeface="Arial" charset="0"/>
              </a:rPr>
              <a:t>x</a:t>
            </a:r>
            <a:r>
              <a:rPr lang="en-US" sz="2400" baseline="-25000" dirty="0">
                <a:cs typeface="Arial" charset="0"/>
              </a:rPr>
              <a:t>=</a:t>
            </a:r>
            <a:r>
              <a:rPr lang="en-US" sz="2400" i="1" baseline="-25000" dirty="0">
                <a:cs typeface="Arial" charset="0"/>
              </a:rPr>
              <a:t>f</a:t>
            </a:r>
            <a:r>
              <a:rPr lang="en-US" sz="2400" baseline="-25000" dirty="0">
                <a:cs typeface="Arial" charset="0"/>
              </a:rPr>
              <a:t>2  			</a:t>
            </a:r>
            <a:r>
              <a:rPr lang="en-US" sz="2400" dirty="0">
                <a:cs typeface="Arial" charset="0"/>
              </a:rPr>
              <a:t>O(|</a:t>
            </a:r>
            <a:r>
              <a:rPr lang="en-US" sz="2400" i="1" dirty="0">
                <a:cs typeface="Arial" charset="0"/>
              </a:rPr>
              <a:t>G</a:t>
            </a:r>
            <a:r>
              <a:rPr lang="en-US" sz="2400" dirty="0">
                <a:cs typeface="Arial" charset="0"/>
              </a:rPr>
              <a:t>1|</a:t>
            </a:r>
            <a:r>
              <a:rPr lang="en-US" sz="2400" baseline="30000" dirty="0">
                <a:cs typeface="Arial" charset="0"/>
              </a:rPr>
              <a:t>2</a:t>
            </a:r>
            <a:r>
              <a:rPr lang="en-US" sz="2400" dirty="0">
                <a:cs typeface="Arial" charset="0"/>
              </a:rPr>
              <a:t>×|</a:t>
            </a:r>
            <a:r>
              <a:rPr lang="en-US" sz="2400" i="1" dirty="0">
                <a:cs typeface="Arial" charset="0"/>
              </a:rPr>
              <a:t>G</a:t>
            </a:r>
            <a:r>
              <a:rPr lang="en-US" sz="2400" dirty="0">
                <a:cs typeface="Arial" charset="0"/>
              </a:rPr>
              <a:t>2|)</a:t>
            </a:r>
          </a:p>
          <a:p>
            <a:pPr eaLnBrk="1" hangingPunct="1"/>
            <a:endParaRPr lang="en-US" sz="2400" dirty="0">
              <a:cs typeface="Arial" charset="0"/>
            </a:endParaRPr>
          </a:p>
          <a:p>
            <a:pPr eaLnBrk="1" hangingPunct="1"/>
            <a:r>
              <a:rPr lang="en-US" sz="2400" i="1" dirty="0">
                <a:cs typeface="Arial" charset="0"/>
              </a:rPr>
              <a:t>Satisfy-one 				</a:t>
            </a:r>
            <a:r>
              <a:rPr lang="en-US" sz="2400" dirty="0">
                <a:cs typeface="Arial" charset="0"/>
              </a:rPr>
              <a:t>O(</a:t>
            </a:r>
            <a:r>
              <a:rPr lang="en-US" sz="2400" i="1" dirty="0">
                <a:cs typeface="Arial" charset="0"/>
              </a:rPr>
              <a:t>|G|</a:t>
            </a:r>
            <a:r>
              <a:rPr lang="en-US" sz="2400" dirty="0">
                <a:cs typeface="Arial" charset="0"/>
              </a:rPr>
              <a:t>)</a:t>
            </a:r>
            <a:br>
              <a:rPr lang="en-US" sz="2400" dirty="0">
                <a:cs typeface="Arial" charset="0"/>
              </a:rPr>
            </a:br>
            <a:br>
              <a:rPr lang="en-US" sz="2400" dirty="0">
                <a:cs typeface="Arial" charset="0"/>
              </a:rPr>
            </a:br>
            <a:br>
              <a:rPr lang="en-US" sz="2400" dirty="0">
                <a:cs typeface="Arial" charset="0"/>
              </a:rPr>
            </a:br>
            <a:endParaRPr lang="en-US" sz="2400" dirty="0">
              <a:cs typeface="Arial" charset="0"/>
            </a:endParaRPr>
          </a:p>
        </p:txBody>
      </p:sp>
      <p:sp>
        <p:nvSpPr>
          <p:cNvPr id="5" name="Tijdelijke aanduiding voor dianummer 4"/>
          <p:cNvSpPr>
            <a:spLocks noGrp="1"/>
          </p:cNvSpPr>
          <p:nvPr>
            <p:ph type="sldNum" sz="quarter" idx="12"/>
          </p:nvPr>
        </p:nvSpPr>
        <p:spPr/>
        <p:txBody>
          <a:bodyPr/>
          <a:lstStyle/>
          <a:p>
            <a:pPr>
              <a:defRPr/>
            </a:pPr>
            <a:fld id="{61BE83B5-1F0E-4FF1-BCF7-D11D7EBB841D}" type="slidenum">
              <a:rPr lang="en-US"/>
              <a:pPr>
                <a:defRPr/>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60392"/>
            <a:ext cx="8555066" cy="796908"/>
          </a:xfrm>
        </p:spPr>
        <p:txBody>
          <a:bodyPr/>
          <a:lstStyle/>
          <a:p>
            <a:r>
              <a:rPr lang="en-US" sz="3600" dirty="0"/>
              <a:t>Overview of all verification algorithms we learned</a:t>
            </a:r>
          </a:p>
        </p:txBody>
      </p:sp>
      <p:sp>
        <p:nvSpPr>
          <p:cNvPr id="4" name="Slide Number Placeholder 3"/>
          <p:cNvSpPr>
            <a:spLocks noGrp="1"/>
          </p:cNvSpPr>
          <p:nvPr>
            <p:ph type="sldNum" sz="quarter" idx="12"/>
          </p:nvPr>
        </p:nvSpPr>
        <p:spPr/>
        <p:txBody>
          <a:bodyPr/>
          <a:lstStyle/>
          <a:p>
            <a:pPr>
              <a:defRPr/>
            </a:pPr>
            <a:fld id="{FED021F5-617A-4386-B224-EDC4A8F1A934}" type="slidenum">
              <a:rPr lang="en-US" smtClean="0"/>
              <a:pPr>
                <a:defRPr/>
              </a:pPr>
              <a:t>71</a:t>
            </a:fld>
            <a:endParaRPr lang="en-US"/>
          </a:p>
        </p:txBody>
      </p:sp>
      <p:sp>
        <p:nvSpPr>
          <p:cNvPr id="5" name="TextBox 4"/>
          <p:cNvSpPr txBox="1"/>
          <p:nvPr/>
        </p:nvSpPr>
        <p:spPr>
          <a:xfrm>
            <a:off x="603250" y="1472684"/>
            <a:ext cx="3009157" cy="830997"/>
          </a:xfrm>
          <a:prstGeom prst="rect">
            <a:avLst/>
          </a:prstGeom>
          <a:solidFill>
            <a:schemeClr val="bg2"/>
          </a:solidFill>
          <a:ln>
            <a:solidFill>
              <a:schemeClr val="tx1"/>
            </a:solidFill>
          </a:ln>
        </p:spPr>
        <p:txBody>
          <a:bodyPr wrap="none" rtlCol="0">
            <a:spAutoFit/>
          </a:bodyPr>
          <a:lstStyle/>
          <a:p>
            <a:r>
              <a:rPr lang="en-US" sz="1600" dirty="0" err="1"/>
              <a:t>wlp</a:t>
            </a:r>
            <a:r>
              <a:rPr lang="en-US" sz="1600" dirty="0"/>
              <a:t>-based bounded verification</a:t>
            </a:r>
          </a:p>
          <a:p>
            <a:pPr marL="285750" indent="-285750">
              <a:buFont typeface="Arial" charset="0"/>
              <a:buChar char="•"/>
            </a:pPr>
            <a:r>
              <a:rPr lang="en-US" sz="1600" dirty="0"/>
              <a:t>pre/post condition</a:t>
            </a:r>
          </a:p>
          <a:p>
            <a:pPr marL="285750" indent="-285750">
              <a:buFont typeface="Arial" charset="0"/>
              <a:buChar char="•"/>
            </a:pPr>
            <a:r>
              <a:rPr lang="en-US" sz="1600" dirty="0"/>
              <a:t>symbolic</a:t>
            </a:r>
          </a:p>
        </p:txBody>
      </p:sp>
      <p:sp>
        <p:nvSpPr>
          <p:cNvPr id="6" name="TextBox 5"/>
          <p:cNvSpPr txBox="1"/>
          <p:nvPr/>
        </p:nvSpPr>
        <p:spPr>
          <a:xfrm>
            <a:off x="603250" y="2423924"/>
            <a:ext cx="3365024" cy="1077218"/>
          </a:xfrm>
          <a:prstGeom prst="rect">
            <a:avLst/>
          </a:prstGeom>
          <a:solidFill>
            <a:schemeClr val="accent2">
              <a:lumMod val="20000"/>
              <a:lumOff val="80000"/>
            </a:schemeClr>
          </a:solidFill>
          <a:ln>
            <a:solidFill>
              <a:schemeClr val="tx1"/>
            </a:solidFill>
          </a:ln>
        </p:spPr>
        <p:txBody>
          <a:bodyPr wrap="square" rtlCol="0">
            <a:spAutoFit/>
          </a:bodyPr>
          <a:lstStyle/>
          <a:p>
            <a:r>
              <a:rPr lang="en-US" sz="1600" dirty="0" err="1"/>
              <a:t>ltl</a:t>
            </a:r>
            <a:r>
              <a:rPr lang="en-US" sz="1600" dirty="0"/>
              <a:t>-based model checking</a:t>
            </a:r>
          </a:p>
          <a:p>
            <a:pPr marL="285750" indent="-285750">
              <a:buFont typeface="Arial" charset="0"/>
              <a:buChar char="•"/>
            </a:pPr>
            <a:r>
              <a:rPr lang="en-US" sz="1600" dirty="0"/>
              <a:t>LTL</a:t>
            </a:r>
          </a:p>
          <a:p>
            <a:pPr marL="285750" indent="-285750">
              <a:buFont typeface="Arial" charset="0"/>
              <a:buChar char="•"/>
            </a:pPr>
            <a:r>
              <a:rPr lang="en-US" sz="1600" dirty="0"/>
              <a:t>concrete state</a:t>
            </a:r>
          </a:p>
          <a:p>
            <a:pPr marL="285750" indent="-285750">
              <a:buFont typeface="Arial" charset="0"/>
              <a:buChar char="•"/>
            </a:pPr>
            <a:r>
              <a:rPr lang="en-US" sz="1600" dirty="0"/>
              <a:t>lazy</a:t>
            </a:r>
          </a:p>
        </p:txBody>
      </p:sp>
      <p:sp>
        <p:nvSpPr>
          <p:cNvPr id="7" name="TextBox 6"/>
          <p:cNvSpPr txBox="1"/>
          <p:nvPr/>
        </p:nvSpPr>
        <p:spPr>
          <a:xfrm>
            <a:off x="4292600" y="2396748"/>
            <a:ext cx="3365024" cy="1077218"/>
          </a:xfrm>
          <a:prstGeom prst="rect">
            <a:avLst/>
          </a:prstGeom>
          <a:solidFill>
            <a:schemeClr val="accent2">
              <a:lumMod val="20000"/>
              <a:lumOff val="80000"/>
            </a:schemeClr>
          </a:solidFill>
          <a:ln>
            <a:solidFill>
              <a:schemeClr val="tx1"/>
            </a:solidFill>
          </a:ln>
        </p:spPr>
        <p:txBody>
          <a:bodyPr wrap="square" rtlCol="0">
            <a:spAutoFit/>
          </a:bodyPr>
          <a:lstStyle/>
          <a:p>
            <a:r>
              <a:rPr lang="en-US" sz="1600" dirty="0"/>
              <a:t>labelling-based model checking</a:t>
            </a:r>
          </a:p>
          <a:p>
            <a:pPr marL="285750" indent="-285750">
              <a:buFont typeface="Arial" charset="0"/>
              <a:buChar char="•"/>
            </a:pPr>
            <a:r>
              <a:rPr lang="en-US" sz="1600" dirty="0"/>
              <a:t>CTL</a:t>
            </a:r>
          </a:p>
          <a:p>
            <a:pPr marL="285750" indent="-285750">
              <a:buFont typeface="Arial" charset="0"/>
              <a:buChar char="•"/>
            </a:pPr>
            <a:r>
              <a:rPr lang="en-US" sz="1600" dirty="0"/>
              <a:t>concrete state</a:t>
            </a:r>
          </a:p>
          <a:p>
            <a:pPr marL="285750" indent="-285750">
              <a:buFont typeface="Arial" charset="0"/>
              <a:buChar char="•"/>
            </a:pPr>
            <a:r>
              <a:rPr lang="en-US" sz="1600" dirty="0"/>
              <a:t>non-lazy</a:t>
            </a:r>
          </a:p>
        </p:txBody>
      </p:sp>
      <p:sp>
        <p:nvSpPr>
          <p:cNvPr id="8" name="TextBox 7"/>
          <p:cNvSpPr txBox="1"/>
          <p:nvPr/>
        </p:nvSpPr>
        <p:spPr>
          <a:xfrm>
            <a:off x="4292600" y="3995003"/>
            <a:ext cx="3365024" cy="1323439"/>
          </a:xfrm>
          <a:prstGeom prst="rect">
            <a:avLst/>
          </a:prstGeom>
          <a:solidFill>
            <a:schemeClr val="accent2">
              <a:lumMod val="20000"/>
              <a:lumOff val="80000"/>
            </a:schemeClr>
          </a:solidFill>
          <a:ln>
            <a:solidFill>
              <a:schemeClr val="tx1"/>
            </a:solidFill>
          </a:ln>
        </p:spPr>
        <p:txBody>
          <a:bodyPr wrap="square" rtlCol="0">
            <a:spAutoFit/>
          </a:bodyPr>
          <a:lstStyle/>
          <a:p>
            <a:r>
              <a:rPr lang="en-US" sz="1600" dirty="0"/>
              <a:t>symbolic labelling-based model checking</a:t>
            </a:r>
          </a:p>
          <a:p>
            <a:pPr marL="285750" indent="-285750">
              <a:buFont typeface="Arial" charset="0"/>
              <a:buChar char="•"/>
            </a:pPr>
            <a:r>
              <a:rPr lang="en-US" sz="1600" dirty="0"/>
              <a:t>CTL</a:t>
            </a:r>
          </a:p>
          <a:p>
            <a:pPr marL="285750" indent="-285750">
              <a:buFont typeface="Arial" charset="0"/>
              <a:buChar char="•"/>
            </a:pPr>
            <a:r>
              <a:rPr lang="en-US" sz="1600" dirty="0"/>
              <a:t>symbolic with </a:t>
            </a:r>
            <a:r>
              <a:rPr lang="en-US" sz="1600" dirty="0" err="1"/>
              <a:t>boolean</a:t>
            </a:r>
            <a:r>
              <a:rPr lang="en-US" sz="1600" dirty="0"/>
              <a:t> formulas</a:t>
            </a:r>
          </a:p>
          <a:p>
            <a:pPr marL="285750" indent="-285750">
              <a:buFont typeface="Arial" charset="0"/>
              <a:buChar char="•"/>
            </a:pPr>
            <a:r>
              <a:rPr lang="en-US" sz="1600" dirty="0"/>
              <a:t>non-lazy</a:t>
            </a:r>
          </a:p>
        </p:txBody>
      </p:sp>
      <p:sp>
        <p:nvSpPr>
          <p:cNvPr id="9" name="TextBox 8"/>
          <p:cNvSpPr txBox="1"/>
          <p:nvPr/>
        </p:nvSpPr>
        <p:spPr>
          <a:xfrm>
            <a:off x="1705435" y="4210327"/>
            <a:ext cx="2320465" cy="1077218"/>
          </a:xfrm>
          <a:prstGeom prst="rect">
            <a:avLst/>
          </a:prstGeom>
          <a:solidFill>
            <a:schemeClr val="accent2">
              <a:lumMod val="20000"/>
              <a:lumOff val="80000"/>
            </a:schemeClr>
          </a:solidFill>
          <a:ln>
            <a:solidFill>
              <a:schemeClr val="tx1"/>
            </a:solidFill>
          </a:ln>
        </p:spPr>
        <p:txBody>
          <a:bodyPr wrap="square" rtlCol="0">
            <a:spAutoFit/>
          </a:bodyPr>
          <a:lstStyle/>
          <a:p>
            <a:r>
              <a:rPr lang="en-US" sz="1600" dirty="0"/>
              <a:t>mixed model checking</a:t>
            </a:r>
          </a:p>
          <a:p>
            <a:pPr marL="285750" indent="-285750">
              <a:buFont typeface="Arial" charset="0"/>
              <a:buChar char="•"/>
            </a:pPr>
            <a:r>
              <a:rPr lang="en-US" sz="1600" dirty="0"/>
              <a:t>CTL*</a:t>
            </a:r>
          </a:p>
          <a:p>
            <a:pPr marL="285750" indent="-285750">
              <a:buFont typeface="Arial" charset="0"/>
              <a:buChar char="•"/>
            </a:pPr>
            <a:r>
              <a:rPr lang="en-US" sz="1600" dirty="0"/>
              <a:t>concrete state</a:t>
            </a:r>
          </a:p>
          <a:p>
            <a:pPr marL="285750" indent="-285750">
              <a:buFont typeface="Arial" charset="0"/>
              <a:buChar char="•"/>
            </a:pPr>
            <a:r>
              <a:rPr lang="en-US" sz="1600" dirty="0"/>
              <a:t>non-lazy</a:t>
            </a:r>
          </a:p>
        </p:txBody>
      </p:sp>
      <p:sp>
        <p:nvSpPr>
          <p:cNvPr id="10" name="TextBox 9"/>
          <p:cNvSpPr txBox="1"/>
          <p:nvPr/>
        </p:nvSpPr>
        <p:spPr>
          <a:xfrm>
            <a:off x="8095774" y="4631778"/>
            <a:ext cx="835485" cy="461665"/>
          </a:xfrm>
          <a:prstGeom prst="rect">
            <a:avLst/>
          </a:prstGeom>
          <a:solidFill>
            <a:schemeClr val="accent3">
              <a:lumMod val="60000"/>
              <a:lumOff val="40000"/>
            </a:schemeClr>
          </a:solidFill>
        </p:spPr>
        <p:txBody>
          <a:bodyPr wrap="none" rtlCol="0">
            <a:spAutoFit/>
          </a:bodyPr>
          <a:lstStyle/>
          <a:p>
            <a:r>
              <a:rPr lang="en-US" sz="2400" dirty="0"/>
              <a:t>BDD</a:t>
            </a:r>
          </a:p>
        </p:txBody>
      </p:sp>
      <p:sp>
        <p:nvSpPr>
          <p:cNvPr id="11" name="Triangle 10"/>
          <p:cNvSpPr/>
          <p:nvPr/>
        </p:nvSpPr>
        <p:spPr>
          <a:xfrm>
            <a:off x="5775206" y="3473966"/>
            <a:ext cx="399812" cy="279916"/>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1" idx="3"/>
            <a:endCxn id="8" idx="0"/>
          </p:cNvCxnSpPr>
          <p:nvPr/>
        </p:nvCxnSpPr>
        <p:spPr>
          <a:xfrm>
            <a:off x="5975112" y="3753882"/>
            <a:ext cx="0" cy="2411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1"/>
          </p:cNvCxnSpPr>
          <p:nvPr/>
        </p:nvCxnSpPr>
        <p:spPr>
          <a:xfrm flipH="1" flipV="1">
            <a:off x="7657624" y="4862610"/>
            <a:ext cx="438150"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3612407" y="3517900"/>
            <a:ext cx="680193" cy="6652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a:endCxn id="9" idx="0"/>
          </p:cNvCxnSpPr>
          <p:nvPr/>
        </p:nvCxnSpPr>
        <p:spPr>
          <a:xfrm>
            <a:off x="2285762" y="3501142"/>
            <a:ext cx="579906" cy="7091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3250" y="5693487"/>
            <a:ext cx="7054374" cy="584775"/>
          </a:xfrm>
          <a:prstGeom prst="rect">
            <a:avLst/>
          </a:prstGeom>
          <a:solidFill>
            <a:schemeClr val="bg1">
              <a:lumMod val="85000"/>
            </a:schemeClr>
          </a:solidFill>
          <a:ln>
            <a:solidFill>
              <a:schemeClr val="tx1"/>
            </a:solidFill>
          </a:ln>
        </p:spPr>
        <p:txBody>
          <a:bodyPr wrap="square" rtlCol="0">
            <a:spAutoFit/>
          </a:bodyPr>
          <a:lstStyle/>
          <a:p>
            <a:r>
              <a:rPr lang="en-US" sz="1600" b="1" dirty="0"/>
              <a:t>Didn’t cover</a:t>
            </a:r>
            <a:r>
              <a:rPr lang="en-US" sz="1600" dirty="0"/>
              <a:t>: separation logic, refinement checking (CSP, real time model checking, </a:t>
            </a:r>
          </a:p>
        </p:txBody>
      </p:sp>
      <p:sp>
        <p:nvSpPr>
          <p:cNvPr id="24" name="TextBox 23"/>
          <p:cNvSpPr txBox="1"/>
          <p:nvPr/>
        </p:nvSpPr>
        <p:spPr>
          <a:xfrm>
            <a:off x="-4007326" y="1624450"/>
            <a:ext cx="2994731" cy="584775"/>
          </a:xfrm>
          <a:prstGeom prst="rect">
            <a:avLst/>
          </a:prstGeom>
          <a:solidFill>
            <a:schemeClr val="accent3">
              <a:lumMod val="60000"/>
              <a:lumOff val="40000"/>
            </a:schemeClr>
          </a:solidFill>
        </p:spPr>
        <p:txBody>
          <a:bodyPr wrap="none" rtlCol="0">
            <a:spAutoFit/>
          </a:bodyPr>
          <a:lstStyle/>
          <a:p>
            <a:pPr marL="342900" indent="-342900">
              <a:buFont typeface="Arial" charset="0"/>
              <a:buChar char="•"/>
            </a:pPr>
            <a:r>
              <a:rPr lang="en-US" sz="1600" dirty="0"/>
              <a:t>automated testing backend</a:t>
            </a:r>
          </a:p>
          <a:p>
            <a:pPr marL="342900" indent="-342900">
              <a:buFont typeface="Arial" charset="0"/>
              <a:buChar char="•"/>
            </a:pPr>
            <a:r>
              <a:rPr lang="en-US" sz="1600" dirty="0"/>
              <a:t>theorem </a:t>
            </a:r>
            <a:r>
              <a:rPr lang="en-US" sz="1600" dirty="0" err="1"/>
              <a:t>prover</a:t>
            </a:r>
            <a:r>
              <a:rPr lang="en-US" sz="1600" dirty="0"/>
              <a:t> backend</a:t>
            </a:r>
          </a:p>
        </p:txBody>
      </p:sp>
      <p:cxnSp>
        <p:nvCxnSpPr>
          <p:cNvPr id="25" name="Straight Arrow Connector 24"/>
          <p:cNvCxnSpPr>
            <a:stCxn id="24" idx="1"/>
          </p:cNvCxnSpPr>
          <p:nvPr/>
        </p:nvCxnSpPr>
        <p:spPr>
          <a:xfrm flipH="1" flipV="1">
            <a:off x="-4347423" y="1916837"/>
            <a:ext cx="34009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3659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08AEF6-003D-7240-ACBF-97BDEEACE890}"/>
              </a:ext>
            </a:extLst>
          </p:cNvPr>
          <p:cNvSpPr>
            <a:spLocks noGrp="1"/>
          </p:cNvSpPr>
          <p:nvPr>
            <p:ph type="sldNum" sz="quarter" idx="12"/>
          </p:nvPr>
        </p:nvSpPr>
        <p:spPr/>
        <p:txBody>
          <a:bodyPr/>
          <a:lstStyle/>
          <a:p>
            <a:pPr>
              <a:defRPr/>
            </a:pPr>
            <a:fld id="{43B6A5C9-CD61-469B-9012-32298A16DD95}" type="slidenum">
              <a:rPr lang="en-US" smtClean="0"/>
              <a:pPr>
                <a:defRPr/>
              </a:pPr>
              <a:t>72</a:t>
            </a:fld>
            <a:endParaRPr lang="en-US"/>
          </a:p>
        </p:txBody>
      </p:sp>
      <p:pic>
        <p:nvPicPr>
          <p:cNvPr id="4" name="Picture 3" descr="Diagram&#10;&#10;Description automatically generated">
            <a:extLst>
              <a:ext uri="{FF2B5EF4-FFF2-40B4-BE49-F238E27FC236}">
                <a16:creationId xmlns:a16="http://schemas.microsoft.com/office/drawing/2014/main" id="{F8D71249-73D4-1F40-968C-D24373C9F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298" y="894758"/>
            <a:ext cx="6083300" cy="1612900"/>
          </a:xfrm>
          <a:prstGeom prst="rect">
            <a:avLst/>
          </a:prstGeom>
        </p:spPr>
      </p:pic>
      <p:pic>
        <p:nvPicPr>
          <p:cNvPr id="6" name="Picture 5" descr="Text, letter&#10;&#10;Description automatically generated">
            <a:extLst>
              <a:ext uri="{FF2B5EF4-FFF2-40B4-BE49-F238E27FC236}">
                <a16:creationId xmlns:a16="http://schemas.microsoft.com/office/drawing/2014/main" id="{B5F44456-2607-C24F-8C83-46DF708BF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50" y="2733495"/>
            <a:ext cx="5965203" cy="2572152"/>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EC1D207F-DD02-834A-BBA6-EA2022465587}"/>
                  </a:ext>
                </a:extLst>
              </p14:cNvPr>
              <p14:cNvContentPartPr/>
              <p14:nvPr/>
            </p14:nvContentPartPr>
            <p14:xfrm>
              <a:off x="1614843" y="1584059"/>
              <a:ext cx="131040" cy="65160"/>
            </p14:xfrm>
          </p:contentPart>
        </mc:Choice>
        <mc:Fallback xmlns="">
          <p:pic>
            <p:nvPicPr>
              <p:cNvPr id="7" name="Ink 6">
                <a:extLst>
                  <a:ext uri="{FF2B5EF4-FFF2-40B4-BE49-F238E27FC236}">
                    <a16:creationId xmlns:a16="http://schemas.microsoft.com/office/drawing/2014/main" id="{EC1D207F-DD02-834A-BBA6-EA2022465587}"/>
                  </a:ext>
                </a:extLst>
              </p:cNvPr>
              <p:cNvPicPr/>
              <p:nvPr/>
            </p:nvPicPr>
            <p:blipFill>
              <a:blip r:embed="rId5"/>
              <a:stretch>
                <a:fillRect/>
              </a:stretch>
            </p:blipFill>
            <p:spPr>
              <a:xfrm>
                <a:off x="1610523" y="1579739"/>
                <a:ext cx="139680" cy="73800"/>
              </a:xfrm>
              <a:prstGeom prst="rect">
                <a:avLst/>
              </a:prstGeom>
            </p:spPr>
          </p:pic>
        </mc:Fallback>
      </mc:AlternateContent>
      <p:grpSp>
        <p:nvGrpSpPr>
          <p:cNvPr id="23" name="Group 22">
            <a:extLst>
              <a:ext uri="{FF2B5EF4-FFF2-40B4-BE49-F238E27FC236}">
                <a16:creationId xmlns:a16="http://schemas.microsoft.com/office/drawing/2014/main" id="{8BDE4CDB-7F9B-D44D-AA94-308841CB76AE}"/>
              </a:ext>
            </a:extLst>
          </p:cNvPr>
          <p:cNvGrpSpPr/>
          <p:nvPr/>
        </p:nvGrpSpPr>
        <p:grpSpPr>
          <a:xfrm>
            <a:off x="7406163" y="955499"/>
            <a:ext cx="726840" cy="475560"/>
            <a:chOff x="7406163" y="955499"/>
            <a:chExt cx="726840" cy="475560"/>
          </a:xfrm>
        </p:grpSpPr>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8D9C2ADE-520E-DD4A-9907-8037AD69121F}"/>
                    </a:ext>
                  </a:extLst>
                </p14:cNvPr>
                <p14:cNvContentPartPr/>
                <p14:nvPr/>
              </p14:nvContentPartPr>
              <p14:xfrm>
                <a:off x="7414803" y="962339"/>
                <a:ext cx="9000" cy="274320"/>
              </p14:xfrm>
            </p:contentPart>
          </mc:Choice>
          <mc:Fallback xmlns="">
            <p:pic>
              <p:nvPicPr>
                <p:cNvPr id="8" name="Ink 7">
                  <a:extLst>
                    <a:ext uri="{FF2B5EF4-FFF2-40B4-BE49-F238E27FC236}">
                      <a16:creationId xmlns:a16="http://schemas.microsoft.com/office/drawing/2014/main" id="{8D9C2ADE-520E-DD4A-9907-8037AD69121F}"/>
                    </a:ext>
                  </a:extLst>
                </p:cNvPr>
                <p:cNvPicPr/>
                <p:nvPr/>
              </p:nvPicPr>
              <p:blipFill>
                <a:blip r:embed="rId7"/>
                <a:stretch>
                  <a:fillRect/>
                </a:stretch>
              </p:blipFill>
              <p:spPr>
                <a:xfrm>
                  <a:off x="7410483" y="958019"/>
                  <a:ext cx="1764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EF24BCFD-A6AD-FC4D-9F1C-133FE3325637}"/>
                    </a:ext>
                  </a:extLst>
                </p14:cNvPr>
                <p14:cNvContentPartPr/>
                <p14:nvPr/>
              </p14:nvContentPartPr>
              <p14:xfrm>
                <a:off x="7406163" y="955499"/>
                <a:ext cx="102240" cy="142920"/>
              </p14:xfrm>
            </p:contentPart>
          </mc:Choice>
          <mc:Fallback xmlns="">
            <p:pic>
              <p:nvPicPr>
                <p:cNvPr id="9" name="Ink 8">
                  <a:extLst>
                    <a:ext uri="{FF2B5EF4-FFF2-40B4-BE49-F238E27FC236}">
                      <a16:creationId xmlns:a16="http://schemas.microsoft.com/office/drawing/2014/main" id="{EF24BCFD-A6AD-FC4D-9F1C-133FE3325637}"/>
                    </a:ext>
                  </a:extLst>
                </p:cNvPr>
                <p:cNvPicPr/>
                <p:nvPr/>
              </p:nvPicPr>
              <p:blipFill>
                <a:blip r:embed="rId9"/>
                <a:stretch>
                  <a:fillRect/>
                </a:stretch>
              </p:blipFill>
              <p:spPr>
                <a:xfrm>
                  <a:off x="7401843" y="951179"/>
                  <a:ext cx="1108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1A801106-2ABB-F84E-AF78-F73F2EC8749A}"/>
                    </a:ext>
                  </a:extLst>
                </p14:cNvPr>
                <p14:cNvContentPartPr/>
                <p14:nvPr/>
              </p14:nvContentPartPr>
              <p14:xfrm>
                <a:off x="7500123" y="1135499"/>
                <a:ext cx="108360" cy="127440"/>
              </p14:xfrm>
            </p:contentPart>
          </mc:Choice>
          <mc:Fallback xmlns="">
            <p:pic>
              <p:nvPicPr>
                <p:cNvPr id="10" name="Ink 9">
                  <a:extLst>
                    <a:ext uri="{FF2B5EF4-FFF2-40B4-BE49-F238E27FC236}">
                      <a16:creationId xmlns:a16="http://schemas.microsoft.com/office/drawing/2014/main" id="{1A801106-2ABB-F84E-AF78-F73F2EC8749A}"/>
                    </a:ext>
                  </a:extLst>
                </p:cNvPr>
                <p:cNvPicPr/>
                <p:nvPr/>
              </p:nvPicPr>
              <p:blipFill>
                <a:blip r:embed="rId11"/>
                <a:stretch>
                  <a:fillRect/>
                </a:stretch>
              </p:blipFill>
              <p:spPr>
                <a:xfrm>
                  <a:off x="7495803" y="1131179"/>
                  <a:ext cx="11700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578B4A84-A706-1E46-A0B9-C8CE97D81711}"/>
                    </a:ext>
                  </a:extLst>
                </p14:cNvPr>
                <p14:cNvContentPartPr/>
                <p14:nvPr/>
              </p14:nvContentPartPr>
              <p14:xfrm>
                <a:off x="7590483" y="1191659"/>
                <a:ext cx="91080" cy="86760"/>
              </p14:xfrm>
            </p:contentPart>
          </mc:Choice>
          <mc:Fallback xmlns="">
            <p:pic>
              <p:nvPicPr>
                <p:cNvPr id="11" name="Ink 10">
                  <a:extLst>
                    <a:ext uri="{FF2B5EF4-FFF2-40B4-BE49-F238E27FC236}">
                      <a16:creationId xmlns:a16="http://schemas.microsoft.com/office/drawing/2014/main" id="{578B4A84-A706-1E46-A0B9-C8CE97D81711}"/>
                    </a:ext>
                  </a:extLst>
                </p:cNvPr>
                <p:cNvPicPr/>
                <p:nvPr/>
              </p:nvPicPr>
              <p:blipFill>
                <a:blip r:embed="rId13"/>
                <a:stretch>
                  <a:fillRect/>
                </a:stretch>
              </p:blipFill>
              <p:spPr>
                <a:xfrm>
                  <a:off x="7586163" y="1187339"/>
                  <a:ext cx="9972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F93D5BFB-5647-D842-A330-88FB2F5F0E6B}"/>
                    </a:ext>
                  </a:extLst>
                </p14:cNvPr>
                <p14:cNvContentPartPr/>
                <p14:nvPr/>
              </p14:nvContentPartPr>
              <p14:xfrm>
                <a:off x="7762923" y="1173299"/>
                <a:ext cx="17640" cy="257760"/>
              </p14:xfrm>
            </p:contentPart>
          </mc:Choice>
          <mc:Fallback xmlns="">
            <p:pic>
              <p:nvPicPr>
                <p:cNvPr id="12" name="Ink 11">
                  <a:extLst>
                    <a:ext uri="{FF2B5EF4-FFF2-40B4-BE49-F238E27FC236}">
                      <a16:creationId xmlns:a16="http://schemas.microsoft.com/office/drawing/2014/main" id="{F93D5BFB-5647-D842-A330-88FB2F5F0E6B}"/>
                    </a:ext>
                  </a:extLst>
                </p:cNvPr>
                <p:cNvPicPr/>
                <p:nvPr/>
              </p:nvPicPr>
              <p:blipFill>
                <a:blip r:embed="rId15"/>
                <a:stretch>
                  <a:fillRect/>
                </a:stretch>
              </p:blipFill>
              <p:spPr>
                <a:xfrm>
                  <a:off x="7758603" y="1168979"/>
                  <a:ext cx="2628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id="{3B5069B6-F359-914E-82C4-FC583B98D7AA}"/>
                    </a:ext>
                  </a:extLst>
                </p14:cNvPr>
                <p14:cNvContentPartPr/>
                <p14:nvPr/>
              </p14:nvContentPartPr>
              <p14:xfrm>
                <a:off x="7783443" y="1188419"/>
                <a:ext cx="83160" cy="112680"/>
              </p14:xfrm>
            </p:contentPart>
          </mc:Choice>
          <mc:Fallback xmlns="">
            <p:pic>
              <p:nvPicPr>
                <p:cNvPr id="13" name="Ink 12">
                  <a:extLst>
                    <a:ext uri="{FF2B5EF4-FFF2-40B4-BE49-F238E27FC236}">
                      <a16:creationId xmlns:a16="http://schemas.microsoft.com/office/drawing/2014/main" id="{3B5069B6-F359-914E-82C4-FC583B98D7AA}"/>
                    </a:ext>
                  </a:extLst>
                </p:cNvPr>
                <p:cNvPicPr/>
                <p:nvPr/>
              </p:nvPicPr>
              <p:blipFill>
                <a:blip r:embed="rId17"/>
                <a:stretch>
                  <a:fillRect/>
                </a:stretch>
              </p:blipFill>
              <p:spPr>
                <a:xfrm>
                  <a:off x="7779123" y="1184099"/>
                  <a:ext cx="9180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98E56131-5187-1F44-AD32-DF286CB439E2}"/>
                    </a:ext>
                  </a:extLst>
                </p14:cNvPr>
                <p14:cNvContentPartPr/>
                <p14:nvPr/>
              </p14:nvContentPartPr>
              <p14:xfrm>
                <a:off x="7994403" y="1208219"/>
                <a:ext cx="138600" cy="26280"/>
              </p14:xfrm>
            </p:contentPart>
          </mc:Choice>
          <mc:Fallback xmlns="">
            <p:pic>
              <p:nvPicPr>
                <p:cNvPr id="14" name="Ink 13">
                  <a:extLst>
                    <a:ext uri="{FF2B5EF4-FFF2-40B4-BE49-F238E27FC236}">
                      <a16:creationId xmlns:a16="http://schemas.microsoft.com/office/drawing/2014/main" id="{98E56131-5187-1F44-AD32-DF286CB439E2}"/>
                    </a:ext>
                  </a:extLst>
                </p:cNvPr>
                <p:cNvPicPr/>
                <p:nvPr/>
              </p:nvPicPr>
              <p:blipFill>
                <a:blip r:embed="rId19"/>
                <a:stretch>
                  <a:fillRect/>
                </a:stretch>
              </p:blipFill>
              <p:spPr>
                <a:xfrm>
                  <a:off x="7990083" y="1203899"/>
                  <a:ext cx="1472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Ink 14">
                  <a:extLst>
                    <a:ext uri="{FF2B5EF4-FFF2-40B4-BE49-F238E27FC236}">
                      <a16:creationId xmlns:a16="http://schemas.microsoft.com/office/drawing/2014/main" id="{A1AA3D92-1392-2E4D-A2F0-6F3095A2FE8F}"/>
                    </a:ext>
                  </a:extLst>
                </p14:cNvPr>
                <p14:cNvContentPartPr/>
                <p14:nvPr/>
              </p14:nvContentPartPr>
              <p14:xfrm>
                <a:off x="8027883" y="1303259"/>
                <a:ext cx="92880" cy="9000"/>
              </p14:xfrm>
            </p:contentPart>
          </mc:Choice>
          <mc:Fallback xmlns="">
            <p:pic>
              <p:nvPicPr>
                <p:cNvPr id="15" name="Ink 14">
                  <a:extLst>
                    <a:ext uri="{FF2B5EF4-FFF2-40B4-BE49-F238E27FC236}">
                      <a16:creationId xmlns:a16="http://schemas.microsoft.com/office/drawing/2014/main" id="{A1AA3D92-1392-2E4D-A2F0-6F3095A2FE8F}"/>
                    </a:ext>
                  </a:extLst>
                </p:cNvPr>
                <p:cNvPicPr/>
                <p:nvPr/>
              </p:nvPicPr>
              <p:blipFill>
                <a:blip r:embed="rId21"/>
                <a:stretch>
                  <a:fillRect/>
                </a:stretch>
              </p:blipFill>
              <p:spPr>
                <a:xfrm>
                  <a:off x="8023563" y="1298939"/>
                  <a:ext cx="101520" cy="17640"/>
                </a:xfrm>
                <a:prstGeom prst="rect">
                  <a:avLst/>
                </a:prstGeom>
              </p:spPr>
            </p:pic>
          </mc:Fallback>
        </mc:AlternateContent>
      </p:grpSp>
      <p:grpSp>
        <p:nvGrpSpPr>
          <p:cNvPr id="22" name="Group 21">
            <a:extLst>
              <a:ext uri="{FF2B5EF4-FFF2-40B4-BE49-F238E27FC236}">
                <a16:creationId xmlns:a16="http://schemas.microsoft.com/office/drawing/2014/main" id="{2A1C2DFC-E57F-9B48-8A69-468E57015831}"/>
              </a:ext>
            </a:extLst>
          </p:cNvPr>
          <p:cNvGrpSpPr/>
          <p:nvPr/>
        </p:nvGrpSpPr>
        <p:grpSpPr>
          <a:xfrm>
            <a:off x="8305803" y="1024619"/>
            <a:ext cx="663120" cy="600120"/>
            <a:chOff x="8305803" y="1024619"/>
            <a:chExt cx="663120" cy="60012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6705FABA-5EF6-8D4D-A561-8BFFD9C930E8}"/>
                    </a:ext>
                  </a:extLst>
                </p14:cNvPr>
                <p14:cNvContentPartPr/>
                <p14:nvPr/>
              </p14:nvContentPartPr>
              <p14:xfrm>
                <a:off x="8305803" y="1040819"/>
                <a:ext cx="183600" cy="452160"/>
              </p14:xfrm>
            </p:contentPart>
          </mc:Choice>
          <mc:Fallback xmlns="">
            <p:pic>
              <p:nvPicPr>
                <p:cNvPr id="16" name="Ink 15">
                  <a:extLst>
                    <a:ext uri="{FF2B5EF4-FFF2-40B4-BE49-F238E27FC236}">
                      <a16:creationId xmlns:a16="http://schemas.microsoft.com/office/drawing/2014/main" id="{6705FABA-5EF6-8D4D-A561-8BFFD9C930E8}"/>
                    </a:ext>
                  </a:extLst>
                </p:cNvPr>
                <p:cNvPicPr/>
                <p:nvPr/>
              </p:nvPicPr>
              <p:blipFill>
                <a:blip r:embed="rId23"/>
                <a:stretch>
                  <a:fillRect/>
                </a:stretch>
              </p:blipFill>
              <p:spPr>
                <a:xfrm>
                  <a:off x="8301483" y="1036499"/>
                  <a:ext cx="19224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426E759D-CF19-5B42-BF1B-EFFE3CD9E97C}"/>
                    </a:ext>
                  </a:extLst>
                </p14:cNvPr>
                <p14:cNvContentPartPr/>
                <p14:nvPr/>
              </p14:nvContentPartPr>
              <p14:xfrm>
                <a:off x="8495883" y="1350779"/>
                <a:ext cx="9000" cy="203760"/>
              </p14:xfrm>
            </p:contentPart>
          </mc:Choice>
          <mc:Fallback xmlns="">
            <p:pic>
              <p:nvPicPr>
                <p:cNvPr id="17" name="Ink 16">
                  <a:extLst>
                    <a:ext uri="{FF2B5EF4-FFF2-40B4-BE49-F238E27FC236}">
                      <a16:creationId xmlns:a16="http://schemas.microsoft.com/office/drawing/2014/main" id="{426E759D-CF19-5B42-BF1B-EFFE3CD9E97C}"/>
                    </a:ext>
                  </a:extLst>
                </p:cNvPr>
                <p:cNvPicPr/>
                <p:nvPr/>
              </p:nvPicPr>
              <p:blipFill>
                <a:blip r:embed="rId25"/>
                <a:stretch>
                  <a:fillRect/>
                </a:stretch>
              </p:blipFill>
              <p:spPr>
                <a:xfrm>
                  <a:off x="8491563" y="1346459"/>
                  <a:ext cx="1764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7283B0B0-69EB-7645-98AD-19253D3A1C0C}"/>
                    </a:ext>
                  </a:extLst>
                </p14:cNvPr>
                <p14:cNvContentPartPr/>
                <p14:nvPr/>
              </p14:nvContentPartPr>
              <p14:xfrm>
                <a:off x="8516763" y="1361579"/>
                <a:ext cx="65880" cy="95400"/>
              </p14:xfrm>
            </p:contentPart>
          </mc:Choice>
          <mc:Fallback xmlns="">
            <p:pic>
              <p:nvPicPr>
                <p:cNvPr id="18" name="Ink 17">
                  <a:extLst>
                    <a:ext uri="{FF2B5EF4-FFF2-40B4-BE49-F238E27FC236}">
                      <a16:creationId xmlns:a16="http://schemas.microsoft.com/office/drawing/2014/main" id="{7283B0B0-69EB-7645-98AD-19253D3A1C0C}"/>
                    </a:ext>
                  </a:extLst>
                </p:cNvPr>
                <p:cNvPicPr/>
                <p:nvPr/>
              </p:nvPicPr>
              <p:blipFill>
                <a:blip r:embed="rId27"/>
                <a:stretch>
                  <a:fillRect/>
                </a:stretch>
              </p:blipFill>
              <p:spPr>
                <a:xfrm>
                  <a:off x="8512443" y="1357259"/>
                  <a:ext cx="7452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D6B543C4-67E5-6F42-8B64-C3150D4345B1}"/>
                    </a:ext>
                  </a:extLst>
                </p14:cNvPr>
                <p14:cNvContentPartPr/>
                <p14:nvPr/>
              </p14:nvContentPartPr>
              <p14:xfrm>
                <a:off x="8649963" y="1495139"/>
                <a:ext cx="48240" cy="84240"/>
              </p14:xfrm>
            </p:contentPart>
          </mc:Choice>
          <mc:Fallback xmlns="">
            <p:pic>
              <p:nvPicPr>
                <p:cNvPr id="19" name="Ink 18">
                  <a:extLst>
                    <a:ext uri="{FF2B5EF4-FFF2-40B4-BE49-F238E27FC236}">
                      <a16:creationId xmlns:a16="http://schemas.microsoft.com/office/drawing/2014/main" id="{D6B543C4-67E5-6F42-8B64-C3150D4345B1}"/>
                    </a:ext>
                  </a:extLst>
                </p:cNvPr>
                <p:cNvPicPr/>
                <p:nvPr/>
              </p:nvPicPr>
              <p:blipFill>
                <a:blip r:embed="rId29"/>
                <a:stretch>
                  <a:fillRect/>
                </a:stretch>
              </p:blipFill>
              <p:spPr>
                <a:xfrm>
                  <a:off x="8645643" y="1490819"/>
                  <a:ext cx="5688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85F464EE-C464-C641-BC44-71B66B868410}"/>
                    </a:ext>
                  </a:extLst>
                </p14:cNvPr>
                <p14:cNvContentPartPr/>
                <p14:nvPr/>
              </p14:nvContentPartPr>
              <p14:xfrm>
                <a:off x="8723043" y="1346099"/>
                <a:ext cx="91080" cy="278640"/>
              </p14:xfrm>
            </p:contentPart>
          </mc:Choice>
          <mc:Fallback xmlns="">
            <p:pic>
              <p:nvPicPr>
                <p:cNvPr id="20" name="Ink 19">
                  <a:extLst>
                    <a:ext uri="{FF2B5EF4-FFF2-40B4-BE49-F238E27FC236}">
                      <a16:creationId xmlns:a16="http://schemas.microsoft.com/office/drawing/2014/main" id="{85F464EE-C464-C641-BC44-71B66B868410}"/>
                    </a:ext>
                  </a:extLst>
                </p:cNvPr>
                <p:cNvPicPr/>
                <p:nvPr/>
              </p:nvPicPr>
              <p:blipFill>
                <a:blip r:embed="rId31"/>
                <a:stretch>
                  <a:fillRect/>
                </a:stretch>
              </p:blipFill>
              <p:spPr>
                <a:xfrm>
                  <a:off x="8718723" y="1341779"/>
                  <a:ext cx="9972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1C20877B-033A-EF49-B80D-5A908B6E28E3}"/>
                    </a:ext>
                  </a:extLst>
                </p14:cNvPr>
                <p14:cNvContentPartPr/>
                <p14:nvPr/>
              </p14:nvContentPartPr>
              <p14:xfrm>
                <a:off x="8804763" y="1024619"/>
                <a:ext cx="164160" cy="553320"/>
              </p14:xfrm>
            </p:contentPart>
          </mc:Choice>
          <mc:Fallback xmlns="">
            <p:pic>
              <p:nvPicPr>
                <p:cNvPr id="21" name="Ink 20">
                  <a:extLst>
                    <a:ext uri="{FF2B5EF4-FFF2-40B4-BE49-F238E27FC236}">
                      <a16:creationId xmlns:a16="http://schemas.microsoft.com/office/drawing/2014/main" id="{1C20877B-033A-EF49-B80D-5A908B6E28E3}"/>
                    </a:ext>
                  </a:extLst>
                </p:cNvPr>
                <p:cNvPicPr/>
                <p:nvPr/>
              </p:nvPicPr>
              <p:blipFill>
                <a:blip r:embed="rId33"/>
                <a:stretch>
                  <a:fillRect/>
                </a:stretch>
              </p:blipFill>
              <p:spPr>
                <a:xfrm>
                  <a:off x="8800443" y="1020299"/>
                  <a:ext cx="172800" cy="561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142F0277-9E6C-6347-9172-F95B81C1140E}"/>
                  </a:ext>
                </a:extLst>
              </p14:cNvPr>
              <p14:cNvContentPartPr/>
              <p14:nvPr/>
            </p14:nvContentPartPr>
            <p14:xfrm>
              <a:off x="394803" y="3060419"/>
              <a:ext cx="147240" cy="9000"/>
            </p14:xfrm>
          </p:contentPart>
        </mc:Choice>
        <mc:Fallback xmlns="">
          <p:pic>
            <p:nvPicPr>
              <p:cNvPr id="24" name="Ink 23">
                <a:extLst>
                  <a:ext uri="{FF2B5EF4-FFF2-40B4-BE49-F238E27FC236}">
                    <a16:creationId xmlns:a16="http://schemas.microsoft.com/office/drawing/2014/main" id="{142F0277-9E6C-6347-9172-F95B81C1140E}"/>
                  </a:ext>
                </a:extLst>
              </p:cNvPr>
              <p:cNvPicPr/>
              <p:nvPr/>
            </p:nvPicPr>
            <p:blipFill>
              <a:blip r:embed="rId35"/>
              <a:stretch>
                <a:fillRect/>
              </a:stretch>
            </p:blipFill>
            <p:spPr>
              <a:xfrm>
                <a:off x="390483" y="3056099"/>
                <a:ext cx="15588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181097EF-7B1C-8A48-AF58-28623430687D}"/>
                  </a:ext>
                </a:extLst>
              </p14:cNvPr>
              <p14:cNvContentPartPr/>
              <p14:nvPr/>
            </p14:nvContentPartPr>
            <p14:xfrm>
              <a:off x="4826403" y="3060779"/>
              <a:ext cx="497160" cy="69480"/>
            </p14:xfrm>
          </p:contentPart>
        </mc:Choice>
        <mc:Fallback xmlns="">
          <p:pic>
            <p:nvPicPr>
              <p:cNvPr id="25" name="Ink 24">
                <a:extLst>
                  <a:ext uri="{FF2B5EF4-FFF2-40B4-BE49-F238E27FC236}">
                    <a16:creationId xmlns:a16="http://schemas.microsoft.com/office/drawing/2014/main" id="{181097EF-7B1C-8A48-AF58-28623430687D}"/>
                  </a:ext>
                </a:extLst>
              </p:cNvPr>
              <p:cNvPicPr/>
              <p:nvPr/>
            </p:nvPicPr>
            <p:blipFill>
              <a:blip r:embed="rId37"/>
              <a:stretch>
                <a:fillRect/>
              </a:stretch>
            </p:blipFill>
            <p:spPr>
              <a:xfrm>
                <a:off x="4822083" y="3056459"/>
                <a:ext cx="50580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BAF8A143-0D0C-264D-8C23-ECDAD007A5B9}"/>
                  </a:ext>
                </a:extLst>
              </p14:cNvPr>
              <p14:cNvContentPartPr/>
              <p14:nvPr/>
            </p14:nvContentPartPr>
            <p14:xfrm>
              <a:off x="5197392" y="2729736"/>
              <a:ext cx="241920" cy="197280"/>
            </p14:xfrm>
          </p:contentPart>
        </mc:Choice>
        <mc:Fallback xmlns="">
          <p:pic>
            <p:nvPicPr>
              <p:cNvPr id="26" name="Ink 25">
                <a:extLst>
                  <a:ext uri="{FF2B5EF4-FFF2-40B4-BE49-F238E27FC236}">
                    <a16:creationId xmlns:a16="http://schemas.microsoft.com/office/drawing/2014/main" id="{BAF8A143-0D0C-264D-8C23-ECDAD007A5B9}"/>
                  </a:ext>
                </a:extLst>
              </p:cNvPr>
              <p:cNvPicPr/>
              <p:nvPr/>
            </p:nvPicPr>
            <p:blipFill>
              <a:blip r:embed="rId39"/>
              <a:stretch>
                <a:fillRect/>
              </a:stretch>
            </p:blipFill>
            <p:spPr>
              <a:xfrm>
                <a:off x="5193072" y="2725416"/>
                <a:ext cx="250560" cy="205920"/>
              </a:xfrm>
              <a:prstGeom prst="rect">
                <a:avLst/>
              </a:prstGeom>
            </p:spPr>
          </p:pic>
        </mc:Fallback>
      </mc:AlternateContent>
      <p:sp>
        <p:nvSpPr>
          <p:cNvPr id="33" name="TextBox 32">
            <a:extLst>
              <a:ext uri="{FF2B5EF4-FFF2-40B4-BE49-F238E27FC236}">
                <a16:creationId xmlns:a16="http://schemas.microsoft.com/office/drawing/2014/main" id="{9971C099-B53C-B547-9DFD-9A452AEF1DBB}"/>
              </a:ext>
            </a:extLst>
          </p:cNvPr>
          <p:cNvSpPr txBox="1"/>
          <p:nvPr/>
        </p:nvSpPr>
        <p:spPr>
          <a:xfrm>
            <a:off x="6983936" y="3064007"/>
            <a:ext cx="1633781" cy="1477328"/>
          </a:xfrm>
          <a:prstGeom prst="rect">
            <a:avLst/>
          </a:prstGeom>
          <a:noFill/>
        </p:spPr>
        <p:txBody>
          <a:bodyPr wrap="none" rtlCol="0">
            <a:spAutoFit/>
          </a:bodyPr>
          <a:lstStyle/>
          <a:p>
            <a:r>
              <a:rPr lang="en-US" b="1" dirty="0" err="1">
                <a:solidFill>
                  <a:srgbClr val="FF0000"/>
                </a:solidFill>
              </a:rPr>
              <a:t>AGp</a:t>
            </a:r>
            <a:endParaRPr lang="en-US" b="1" dirty="0">
              <a:solidFill>
                <a:srgbClr val="FF0000"/>
              </a:solidFill>
            </a:endParaRPr>
          </a:p>
          <a:p>
            <a:r>
              <a:rPr lang="en-US" b="1" dirty="0">
                <a:solidFill>
                  <a:srgbClr val="FF0000"/>
                </a:solidFill>
              </a:rPr>
              <a:t>=</a:t>
            </a:r>
          </a:p>
          <a:p>
            <a:r>
              <a:rPr lang="en-US" b="1" dirty="0">
                <a:solidFill>
                  <a:srgbClr val="FF0000"/>
                </a:solidFill>
              </a:rPr>
              <a:t>~</a:t>
            </a:r>
            <a:r>
              <a:rPr lang="en-US" b="1" dirty="0" err="1">
                <a:solidFill>
                  <a:srgbClr val="FF0000"/>
                </a:solidFill>
              </a:rPr>
              <a:t>EF~p</a:t>
            </a:r>
            <a:endParaRPr lang="en-US" b="1" dirty="0">
              <a:solidFill>
                <a:srgbClr val="FF0000"/>
              </a:solidFill>
            </a:endParaRPr>
          </a:p>
          <a:p>
            <a:r>
              <a:rPr lang="en-US" b="1" dirty="0">
                <a:solidFill>
                  <a:srgbClr val="FF0000"/>
                </a:solidFill>
              </a:rPr>
              <a:t>=</a:t>
            </a:r>
          </a:p>
          <a:p>
            <a:r>
              <a:rPr lang="en-US" b="1" dirty="0">
                <a:solidFill>
                  <a:srgbClr val="FF0000"/>
                </a:solidFill>
              </a:rPr>
              <a:t>~E(true U ~p)</a:t>
            </a:r>
            <a:endParaRPr lang="en-US" dirty="0">
              <a:solidFill>
                <a:srgbClr val="FF0000"/>
              </a:solidFill>
            </a:endParaRPr>
          </a:p>
        </p:txBody>
      </p:sp>
      <p:sp>
        <p:nvSpPr>
          <p:cNvPr id="42" name="TextBox 41">
            <a:extLst>
              <a:ext uri="{FF2B5EF4-FFF2-40B4-BE49-F238E27FC236}">
                <a16:creationId xmlns:a16="http://schemas.microsoft.com/office/drawing/2014/main" id="{C4DD24BB-F3C7-1746-A878-9CE8A66C9681}"/>
              </a:ext>
            </a:extLst>
          </p:cNvPr>
          <p:cNvSpPr txBox="1"/>
          <p:nvPr/>
        </p:nvSpPr>
        <p:spPr>
          <a:xfrm>
            <a:off x="4572000" y="2138326"/>
            <a:ext cx="1499128" cy="369332"/>
          </a:xfrm>
          <a:prstGeom prst="rect">
            <a:avLst/>
          </a:prstGeom>
          <a:noFill/>
        </p:spPr>
        <p:txBody>
          <a:bodyPr wrap="none" rtlCol="0">
            <a:spAutoFit/>
          </a:bodyPr>
          <a:lstStyle/>
          <a:p>
            <a:r>
              <a:rPr lang="en-US" b="1" dirty="0">
                <a:solidFill>
                  <a:srgbClr val="FF0000"/>
                </a:solidFill>
              </a:rPr>
              <a:t>E(true U ~p)</a:t>
            </a:r>
            <a:endParaRPr lang="en-US" dirty="0"/>
          </a:p>
        </p:txBody>
      </p:sp>
      <p:sp>
        <p:nvSpPr>
          <p:cNvPr id="43" name="TextBox 42">
            <a:extLst>
              <a:ext uri="{FF2B5EF4-FFF2-40B4-BE49-F238E27FC236}">
                <a16:creationId xmlns:a16="http://schemas.microsoft.com/office/drawing/2014/main" id="{EFCA4657-BB3D-4549-8FE9-DA7F149357B2}"/>
              </a:ext>
            </a:extLst>
          </p:cNvPr>
          <p:cNvSpPr txBox="1"/>
          <p:nvPr/>
        </p:nvSpPr>
        <p:spPr>
          <a:xfrm>
            <a:off x="2888612" y="1624739"/>
            <a:ext cx="1499128" cy="369332"/>
          </a:xfrm>
          <a:prstGeom prst="rect">
            <a:avLst/>
          </a:prstGeom>
          <a:noFill/>
        </p:spPr>
        <p:txBody>
          <a:bodyPr wrap="none" rtlCol="0">
            <a:spAutoFit/>
          </a:bodyPr>
          <a:lstStyle/>
          <a:p>
            <a:r>
              <a:rPr lang="en-US" b="1" dirty="0">
                <a:solidFill>
                  <a:srgbClr val="FF0000"/>
                </a:solidFill>
              </a:rPr>
              <a:t>E(true U ~p)</a:t>
            </a:r>
            <a:endParaRPr lang="en-US" dirty="0"/>
          </a:p>
        </p:txBody>
      </p:sp>
      <p:sp>
        <p:nvSpPr>
          <p:cNvPr id="44" name="TextBox 43">
            <a:extLst>
              <a:ext uri="{FF2B5EF4-FFF2-40B4-BE49-F238E27FC236}">
                <a16:creationId xmlns:a16="http://schemas.microsoft.com/office/drawing/2014/main" id="{37573BB8-0FCB-B449-8BFD-561EDAA6F0CB}"/>
              </a:ext>
            </a:extLst>
          </p:cNvPr>
          <p:cNvSpPr txBox="1"/>
          <p:nvPr/>
        </p:nvSpPr>
        <p:spPr>
          <a:xfrm>
            <a:off x="1195167" y="1624739"/>
            <a:ext cx="1499128" cy="369332"/>
          </a:xfrm>
          <a:prstGeom prst="rect">
            <a:avLst/>
          </a:prstGeom>
          <a:noFill/>
        </p:spPr>
        <p:txBody>
          <a:bodyPr wrap="none" rtlCol="0">
            <a:spAutoFit/>
          </a:bodyPr>
          <a:lstStyle/>
          <a:p>
            <a:r>
              <a:rPr lang="en-US" b="1" dirty="0">
                <a:solidFill>
                  <a:srgbClr val="FF0000"/>
                </a:solidFill>
              </a:rPr>
              <a:t>E(true U ~p)</a:t>
            </a:r>
            <a:endParaRPr lang="en-US" dirty="0"/>
          </a:p>
        </p:txBody>
      </p:sp>
      <p:sp>
        <p:nvSpPr>
          <p:cNvPr id="45" name="TextBox 44">
            <a:extLst>
              <a:ext uri="{FF2B5EF4-FFF2-40B4-BE49-F238E27FC236}">
                <a16:creationId xmlns:a16="http://schemas.microsoft.com/office/drawing/2014/main" id="{0BA36D4E-7EFB-4643-B45F-340E3C22A79C}"/>
              </a:ext>
            </a:extLst>
          </p:cNvPr>
          <p:cNvSpPr txBox="1"/>
          <p:nvPr/>
        </p:nvSpPr>
        <p:spPr>
          <a:xfrm>
            <a:off x="5876726" y="1310879"/>
            <a:ext cx="671979" cy="369332"/>
          </a:xfrm>
          <a:prstGeom prst="rect">
            <a:avLst/>
          </a:prstGeom>
          <a:noFill/>
        </p:spPr>
        <p:txBody>
          <a:bodyPr wrap="none" rtlCol="0">
            <a:spAutoFit/>
          </a:bodyPr>
          <a:lstStyle/>
          <a:p>
            <a:r>
              <a:rPr lang="en-US" b="1" dirty="0" err="1">
                <a:solidFill>
                  <a:srgbClr val="FF0000"/>
                </a:solidFill>
              </a:rPr>
              <a:t>AGp</a:t>
            </a:r>
            <a:endParaRPr lang="en-US" dirty="0"/>
          </a:p>
        </p:txBody>
      </p:sp>
      <p:sp>
        <p:nvSpPr>
          <p:cNvPr id="46" name="TextBox 45">
            <a:extLst>
              <a:ext uri="{FF2B5EF4-FFF2-40B4-BE49-F238E27FC236}">
                <a16:creationId xmlns:a16="http://schemas.microsoft.com/office/drawing/2014/main" id="{0760157D-79F9-B741-9D21-A89DC76C0B7F}"/>
              </a:ext>
            </a:extLst>
          </p:cNvPr>
          <p:cNvSpPr txBox="1"/>
          <p:nvPr/>
        </p:nvSpPr>
        <p:spPr>
          <a:xfrm>
            <a:off x="3858768" y="4462272"/>
            <a:ext cx="1454244" cy="369332"/>
          </a:xfrm>
          <a:prstGeom prst="rect">
            <a:avLst/>
          </a:prstGeom>
          <a:noFill/>
        </p:spPr>
        <p:txBody>
          <a:bodyPr wrap="none" rtlCol="0">
            <a:spAutoFit/>
          </a:bodyPr>
          <a:lstStyle/>
          <a:p>
            <a:r>
              <a:rPr lang="en-US" b="1" dirty="0">
                <a:solidFill>
                  <a:srgbClr val="0000FF"/>
                </a:solidFill>
              </a:rPr>
              <a:t>E</a:t>
            </a:r>
            <a:r>
              <a:rPr lang="en-US" dirty="0">
                <a:solidFill>
                  <a:srgbClr val="0000FF"/>
                </a:solidFill>
              </a:rPr>
              <a:t>(p U  </a:t>
            </a:r>
            <a:r>
              <a:rPr lang="en-US" b="1" dirty="0" err="1">
                <a:solidFill>
                  <a:srgbClr val="0000FF"/>
                </a:solidFill>
              </a:rPr>
              <a:t>AG</a:t>
            </a:r>
            <a:r>
              <a:rPr lang="en-US" dirty="0" err="1">
                <a:solidFill>
                  <a:srgbClr val="0000FF"/>
                </a:solidFill>
              </a:rPr>
              <a:t>p</a:t>
            </a:r>
            <a:r>
              <a:rPr lang="en-US" dirty="0">
                <a:solidFill>
                  <a:srgbClr val="0000FF"/>
                </a:solidFill>
              </a:rPr>
              <a:t>)</a:t>
            </a:r>
          </a:p>
        </p:txBody>
      </p:sp>
      <p:sp>
        <p:nvSpPr>
          <p:cNvPr id="47" name="TextBox 46">
            <a:extLst>
              <a:ext uri="{FF2B5EF4-FFF2-40B4-BE49-F238E27FC236}">
                <a16:creationId xmlns:a16="http://schemas.microsoft.com/office/drawing/2014/main" id="{E2CD3E22-AE4B-BF4A-9D22-FCB11C391562}"/>
              </a:ext>
            </a:extLst>
          </p:cNvPr>
          <p:cNvSpPr txBox="1"/>
          <p:nvPr/>
        </p:nvSpPr>
        <p:spPr>
          <a:xfrm>
            <a:off x="5951919" y="1707592"/>
            <a:ext cx="1454244" cy="369332"/>
          </a:xfrm>
          <a:prstGeom prst="rect">
            <a:avLst/>
          </a:prstGeom>
          <a:noFill/>
        </p:spPr>
        <p:txBody>
          <a:bodyPr wrap="none" rtlCol="0">
            <a:spAutoFit/>
          </a:bodyPr>
          <a:lstStyle/>
          <a:p>
            <a:r>
              <a:rPr lang="en-US" b="1" dirty="0">
                <a:solidFill>
                  <a:srgbClr val="0000FF"/>
                </a:solidFill>
              </a:rPr>
              <a:t>E</a:t>
            </a:r>
            <a:r>
              <a:rPr lang="en-US" dirty="0">
                <a:solidFill>
                  <a:srgbClr val="0000FF"/>
                </a:solidFill>
              </a:rPr>
              <a:t>(p U  </a:t>
            </a:r>
            <a:r>
              <a:rPr lang="en-US" b="1" dirty="0" err="1">
                <a:solidFill>
                  <a:srgbClr val="0000FF"/>
                </a:solidFill>
              </a:rPr>
              <a:t>AG</a:t>
            </a:r>
            <a:r>
              <a:rPr lang="en-US" dirty="0" err="1">
                <a:solidFill>
                  <a:srgbClr val="0000FF"/>
                </a:solidFill>
              </a:rPr>
              <a:t>p</a:t>
            </a:r>
            <a:r>
              <a:rPr lang="en-US" dirty="0">
                <a:solidFill>
                  <a:srgbClr val="0000FF"/>
                </a:solidFill>
              </a:rPr>
              <a:t>)</a:t>
            </a:r>
          </a:p>
        </p:txBody>
      </p:sp>
      <p:sp>
        <p:nvSpPr>
          <p:cNvPr id="48" name="TextBox 47">
            <a:extLst>
              <a:ext uri="{FF2B5EF4-FFF2-40B4-BE49-F238E27FC236}">
                <a16:creationId xmlns:a16="http://schemas.microsoft.com/office/drawing/2014/main" id="{8236C99A-ACFA-BB42-A654-1361998B00BA}"/>
              </a:ext>
            </a:extLst>
          </p:cNvPr>
          <p:cNvSpPr txBox="1"/>
          <p:nvPr/>
        </p:nvSpPr>
        <p:spPr>
          <a:xfrm>
            <a:off x="3131646" y="913753"/>
            <a:ext cx="1454244" cy="369332"/>
          </a:xfrm>
          <a:prstGeom prst="rect">
            <a:avLst/>
          </a:prstGeom>
          <a:noFill/>
        </p:spPr>
        <p:txBody>
          <a:bodyPr wrap="none" rtlCol="0">
            <a:spAutoFit/>
          </a:bodyPr>
          <a:lstStyle/>
          <a:p>
            <a:r>
              <a:rPr lang="en-US" b="1" dirty="0">
                <a:solidFill>
                  <a:srgbClr val="0000FF"/>
                </a:solidFill>
              </a:rPr>
              <a:t>E</a:t>
            </a:r>
            <a:r>
              <a:rPr lang="en-US" dirty="0">
                <a:solidFill>
                  <a:srgbClr val="0000FF"/>
                </a:solidFill>
              </a:rPr>
              <a:t>(p U  </a:t>
            </a:r>
            <a:r>
              <a:rPr lang="en-US" b="1" dirty="0" err="1">
                <a:solidFill>
                  <a:srgbClr val="0000FF"/>
                </a:solidFill>
              </a:rPr>
              <a:t>AG</a:t>
            </a:r>
            <a:r>
              <a:rPr lang="en-US" dirty="0" err="1">
                <a:solidFill>
                  <a:srgbClr val="0000FF"/>
                </a:solidFill>
              </a:rPr>
              <a:t>p</a:t>
            </a:r>
            <a:r>
              <a:rPr lang="en-US" dirty="0">
                <a:solidFill>
                  <a:srgbClr val="0000FF"/>
                </a:solidFill>
              </a:rPr>
              <a:t>)</a:t>
            </a:r>
          </a:p>
        </p:txBody>
      </p:sp>
      <p:sp>
        <p:nvSpPr>
          <p:cNvPr id="49" name="TextBox 48">
            <a:extLst>
              <a:ext uri="{FF2B5EF4-FFF2-40B4-BE49-F238E27FC236}">
                <a16:creationId xmlns:a16="http://schemas.microsoft.com/office/drawing/2014/main" id="{09747691-0189-A047-A07A-4E175D9ECD92}"/>
              </a:ext>
            </a:extLst>
          </p:cNvPr>
          <p:cNvSpPr txBox="1"/>
          <p:nvPr/>
        </p:nvSpPr>
        <p:spPr>
          <a:xfrm>
            <a:off x="1152162" y="802370"/>
            <a:ext cx="1454244" cy="369332"/>
          </a:xfrm>
          <a:prstGeom prst="rect">
            <a:avLst/>
          </a:prstGeom>
          <a:noFill/>
        </p:spPr>
        <p:txBody>
          <a:bodyPr wrap="none" rtlCol="0">
            <a:spAutoFit/>
          </a:bodyPr>
          <a:lstStyle/>
          <a:p>
            <a:r>
              <a:rPr lang="en-US" b="1" dirty="0">
                <a:solidFill>
                  <a:srgbClr val="0000FF"/>
                </a:solidFill>
              </a:rPr>
              <a:t>E</a:t>
            </a:r>
            <a:r>
              <a:rPr lang="en-US" dirty="0">
                <a:solidFill>
                  <a:srgbClr val="0000FF"/>
                </a:solidFill>
              </a:rPr>
              <a:t>(p U  </a:t>
            </a:r>
            <a:r>
              <a:rPr lang="en-US" b="1" dirty="0" err="1">
                <a:solidFill>
                  <a:srgbClr val="0000FF"/>
                </a:solidFill>
              </a:rPr>
              <a:t>AG</a:t>
            </a:r>
            <a:r>
              <a:rPr lang="en-US" dirty="0" err="1">
                <a:solidFill>
                  <a:srgbClr val="0000FF"/>
                </a:solidFill>
              </a:rPr>
              <a:t>p</a:t>
            </a:r>
            <a:r>
              <a:rPr lang="en-US" dirty="0">
                <a:solidFill>
                  <a:srgbClr val="0000FF"/>
                </a:solidFill>
              </a:rPr>
              <a:t>)</a:t>
            </a:r>
          </a:p>
        </p:txBody>
      </p:sp>
    </p:spTree>
    <p:extLst>
      <p:ext uri="{BB962C8B-B14F-4D97-AF65-F5344CB8AC3E}">
        <p14:creationId xmlns:p14="http://schemas.microsoft.com/office/powerpoint/2010/main" val="18035539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FAA94F-944D-B342-BC3B-80DB501BB6BB}"/>
              </a:ext>
            </a:extLst>
          </p:cNvPr>
          <p:cNvSpPr>
            <a:spLocks noGrp="1"/>
          </p:cNvSpPr>
          <p:nvPr>
            <p:ph type="sldNum" sz="quarter" idx="12"/>
          </p:nvPr>
        </p:nvSpPr>
        <p:spPr/>
        <p:txBody>
          <a:bodyPr/>
          <a:lstStyle/>
          <a:p>
            <a:pPr>
              <a:defRPr/>
            </a:pPr>
            <a:fld id="{43B6A5C9-CD61-469B-9012-32298A16DD95}" type="slidenum">
              <a:rPr lang="en-US" smtClean="0"/>
              <a:pPr>
                <a:defRPr/>
              </a:pPr>
              <a:t>73</a:t>
            </a:fld>
            <a:endParaRPr lang="en-US"/>
          </a:p>
        </p:txBody>
      </p:sp>
      <p:pic>
        <p:nvPicPr>
          <p:cNvPr id="3" name="Picture 2" descr="Diagram&#10;&#10;Description automatically generated">
            <a:extLst>
              <a:ext uri="{FF2B5EF4-FFF2-40B4-BE49-F238E27FC236}">
                <a16:creationId xmlns:a16="http://schemas.microsoft.com/office/drawing/2014/main" id="{E27FD5BE-9978-E747-A501-20499F04F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298" y="894758"/>
            <a:ext cx="6083300" cy="1612900"/>
          </a:xfrm>
          <a:prstGeom prst="rect">
            <a:avLst/>
          </a:prstGeom>
        </p:spPr>
      </p:pic>
      <p:sp>
        <p:nvSpPr>
          <p:cNvPr id="4" name="TextBox 3">
            <a:extLst>
              <a:ext uri="{FF2B5EF4-FFF2-40B4-BE49-F238E27FC236}">
                <a16:creationId xmlns:a16="http://schemas.microsoft.com/office/drawing/2014/main" id="{23CAE5BA-2ED3-7D48-9855-EF41A0B22CA8}"/>
              </a:ext>
            </a:extLst>
          </p:cNvPr>
          <p:cNvSpPr txBox="1"/>
          <p:nvPr/>
        </p:nvSpPr>
        <p:spPr>
          <a:xfrm>
            <a:off x="811480" y="2944776"/>
            <a:ext cx="6311695" cy="3139321"/>
          </a:xfrm>
          <a:prstGeom prst="rect">
            <a:avLst/>
          </a:prstGeom>
          <a:noFill/>
        </p:spPr>
        <p:txBody>
          <a:bodyPr wrap="square" rtlCol="0">
            <a:spAutoFit/>
          </a:bodyPr>
          <a:lstStyle/>
          <a:p>
            <a:r>
              <a:rPr lang="en-US" b="1" dirty="0">
                <a:solidFill>
                  <a:srgbClr val="C00000"/>
                </a:solidFill>
              </a:rPr>
              <a:t>EF</a:t>
            </a:r>
            <a:r>
              <a:rPr lang="en-US" dirty="0">
                <a:solidFill>
                  <a:srgbClr val="C00000"/>
                </a:solidFill>
              </a:rPr>
              <a:t>(p /\ q)  = E(true U p/\q)</a:t>
            </a:r>
            <a:br>
              <a:rPr lang="en-US" dirty="0">
                <a:solidFill>
                  <a:srgbClr val="C00000"/>
                </a:solidFill>
              </a:rPr>
            </a:br>
            <a:r>
              <a:rPr lang="en-US" dirty="0">
                <a:solidFill>
                  <a:srgbClr val="C00000"/>
                </a:solidFill>
                <a:highlight>
                  <a:srgbClr val="FFFF00"/>
                </a:highlight>
              </a:rPr>
              <a:t>W</a:t>
            </a:r>
            <a:r>
              <a:rPr lang="en-US" baseline="-25000" dirty="0">
                <a:solidFill>
                  <a:srgbClr val="C00000"/>
                </a:solidFill>
                <a:highlight>
                  <a:srgbClr val="FFFF00"/>
                </a:highlight>
              </a:rPr>
              <a:t>p/\q</a:t>
            </a:r>
            <a:r>
              <a:rPr lang="en-US" dirty="0">
                <a:solidFill>
                  <a:srgbClr val="C00000"/>
                </a:solidFill>
                <a:highlight>
                  <a:srgbClr val="FFFF00"/>
                </a:highlight>
              </a:rPr>
              <a:t> = </a:t>
            </a:r>
            <a:r>
              <a:rPr lang="en-US" dirty="0" err="1">
                <a:solidFill>
                  <a:srgbClr val="C00000"/>
                </a:solidFill>
                <a:highlight>
                  <a:srgbClr val="FFFF00"/>
                </a:highlight>
              </a:rPr>
              <a:t>x~y</a:t>
            </a:r>
            <a:endParaRPr lang="en-US" dirty="0">
              <a:solidFill>
                <a:srgbClr val="C00000"/>
              </a:solidFill>
              <a:highlight>
                <a:srgbClr val="FFFF00"/>
              </a:highlight>
            </a:endParaRPr>
          </a:p>
          <a:p>
            <a:r>
              <a:rPr lang="en-US" dirty="0">
                <a:solidFill>
                  <a:srgbClr val="C00000"/>
                </a:solidFill>
              </a:rPr>
              <a:t>W</a:t>
            </a:r>
            <a:r>
              <a:rPr lang="en-US" b="1" baseline="-25000" dirty="0">
                <a:solidFill>
                  <a:srgbClr val="C00000"/>
                </a:solidFill>
              </a:rPr>
              <a:t>EF</a:t>
            </a:r>
            <a:r>
              <a:rPr lang="en-US" baseline="-25000" dirty="0">
                <a:solidFill>
                  <a:srgbClr val="C00000"/>
                </a:solidFill>
              </a:rPr>
              <a:t>(p /\ q)  </a:t>
            </a:r>
            <a:r>
              <a:rPr lang="en-US" dirty="0">
                <a:solidFill>
                  <a:srgbClr val="C00000"/>
                </a:solidFill>
              </a:rPr>
              <a:t>=  ??</a:t>
            </a:r>
          </a:p>
          <a:p>
            <a:r>
              <a:rPr lang="en-US" dirty="0">
                <a:solidFill>
                  <a:srgbClr val="C00000"/>
                </a:solidFill>
              </a:rPr>
              <a:t>Z1 = </a:t>
            </a:r>
            <a:r>
              <a:rPr lang="en-US" dirty="0">
                <a:solidFill>
                  <a:srgbClr val="C00000"/>
                </a:solidFill>
                <a:highlight>
                  <a:srgbClr val="FFFF00"/>
                </a:highlight>
              </a:rPr>
              <a:t>W</a:t>
            </a:r>
            <a:r>
              <a:rPr lang="en-US" baseline="-25000" dirty="0">
                <a:solidFill>
                  <a:srgbClr val="C00000"/>
                </a:solidFill>
                <a:highlight>
                  <a:srgbClr val="FFFF00"/>
                </a:highlight>
              </a:rPr>
              <a:t>p/\q</a:t>
            </a:r>
            <a:r>
              <a:rPr lang="en-US" dirty="0">
                <a:solidFill>
                  <a:srgbClr val="C00000"/>
                </a:solidFill>
                <a:highlight>
                  <a:srgbClr val="FFFF00"/>
                </a:highlight>
              </a:rPr>
              <a:t> </a:t>
            </a:r>
            <a:endParaRPr lang="en-US" dirty="0">
              <a:solidFill>
                <a:srgbClr val="C00000"/>
              </a:solidFill>
            </a:endParaRPr>
          </a:p>
          <a:p>
            <a:r>
              <a:rPr lang="en-US" dirty="0">
                <a:solidFill>
                  <a:srgbClr val="C00000"/>
                </a:solidFill>
              </a:rPr>
              <a:t>Z2 = Z1 \/ (true  /\  (Exists </a:t>
            </a:r>
            <a:r>
              <a:rPr lang="en-US" dirty="0" err="1">
                <a:solidFill>
                  <a:srgbClr val="C00000"/>
                </a:solidFill>
              </a:rPr>
              <a:t>x’,y</a:t>
            </a:r>
            <a:r>
              <a:rPr lang="en-US" dirty="0">
                <a:solidFill>
                  <a:srgbClr val="C00000"/>
                </a:solidFill>
              </a:rPr>
              <a:t>’ :: R(</a:t>
            </a:r>
            <a:r>
              <a:rPr lang="en-US" dirty="0" err="1">
                <a:solidFill>
                  <a:srgbClr val="C00000"/>
                </a:solidFill>
              </a:rPr>
              <a:t>x,y,x’,y</a:t>
            </a:r>
            <a:r>
              <a:rPr lang="en-US" dirty="0">
                <a:solidFill>
                  <a:srgbClr val="C00000"/>
                </a:solidFill>
              </a:rPr>
              <a:t>)  /\ Z1))</a:t>
            </a:r>
          </a:p>
          <a:p>
            <a:r>
              <a:rPr lang="en-US" dirty="0">
                <a:solidFill>
                  <a:srgbClr val="C00000"/>
                </a:solidFill>
              </a:rPr>
              <a:t>Z3 = Z2 \/ (true  /\  (Exists </a:t>
            </a:r>
            <a:r>
              <a:rPr lang="en-US" dirty="0" err="1">
                <a:solidFill>
                  <a:srgbClr val="C00000"/>
                </a:solidFill>
              </a:rPr>
              <a:t>x’,y</a:t>
            </a:r>
            <a:r>
              <a:rPr lang="en-US" dirty="0">
                <a:solidFill>
                  <a:srgbClr val="C00000"/>
                </a:solidFill>
              </a:rPr>
              <a:t>’ :: R(</a:t>
            </a:r>
            <a:r>
              <a:rPr lang="en-US" dirty="0" err="1">
                <a:solidFill>
                  <a:srgbClr val="C00000"/>
                </a:solidFill>
              </a:rPr>
              <a:t>x,y,x’,y</a:t>
            </a:r>
            <a:r>
              <a:rPr lang="en-US" dirty="0">
                <a:solidFill>
                  <a:srgbClr val="C00000"/>
                </a:solidFill>
              </a:rPr>
              <a:t>)  /\ Z2))</a:t>
            </a:r>
          </a:p>
          <a:p>
            <a:r>
              <a:rPr lang="en-US" dirty="0">
                <a:solidFill>
                  <a:srgbClr val="C00000"/>
                </a:solidFill>
              </a:rPr>
              <a:t>....</a:t>
            </a:r>
          </a:p>
          <a:p>
            <a:r>
              <a:rPr lang="en-US" dirty="0">
                <a:solidFill>
                  <a:srgbClr val="C00000"/>
                </a:solidFill>
              </a:rPr>
              <a:t>Z_k+1 = </a:t>
            </a:r>
            <a:r>
              <a:rPr lang="en-US" dirty="0" err="1">
                <a:solidFill>
                  <a:srgbClr val="C00000"/>
                </a:solidFill>
              </a:rPr>
              <a:t>Z_k</a:t>
            </a:r>
            <a:endParaRPr lang="en-US" dirty="0">
              <a:solidFill>
                <a:srgbClr val="C00000"/>
              </a:solidFill>
            </a:endParaRPr>
          </a:p>
          <a:p>
            <a:endParaRPr lang="en-US" dirty="0">
              <a:solidFill>
                <a:srgbClr val="C00000"/>
              </a:solidFill>
            </a:endParaRPr>
          </a:p>
          <a:p>
            <a:r>
              <a:rPr lang="en-US" dirty="0">
                <a:solidFill>
                  <a:srgbClr val="C00000"/>
                </a:solidFill>
              </a:rPr>
              <a:t>Suppose L(0) = {</a:t>
            </a:r>
            <a:r>
              <a:rPr lang="en-US" dirty="0" err="1">
                <a:solidFill>
                  <a:srgbClr val="C00000"/>
                </a:solidFill>
              </a:rPr>
              <a:t>p,q</a:t>
            </a:r>
            <a:r>
              <a:rPr lang="en-US" dirty="0">
                <a:solidFill>
                  <a:srgbClr val="C00000"/>
                </a:solidFill>
              </a:rPr>
              <a:t>}</a:t>
            </a:r>
          </a:p>
          <a:p>
            <a:r>
              <a:rPr lang="en-US" dirty="0">
                <a:solidFill>
                  <a:srgbClr val="C00000"/>
                </a:solidFill>
              </a:rPr>
              <a:t>W_(p/\q)  =  { 0, 2 } =  ~</a:t>
            </a:r>
            <a:r>
              <a:rPr lang="en-US" dirty="0" err="1">
                <a:solidFill>
                  <a:srgbClr val="C00000"/>
                </a:solidFill>
              </a:rPr>
              <a:t>x~y</a:t>
            </a:r>
            <a:r>
              <a:rPr lang="en-US" dirty="0">
                <a:solidFill>
                  <a:srgbClr val="C00000"/>
                </a:solidFill>
              </a:rPr>
              <a:t>  \/ </a:t>
            </a:r>
            <a:r>
              <a:rPr lang="en-US" dirty="0" err="1">
                <a:solidFill>
                  <a:srgbClr val="C00000"/>
                </a:solidFill>
              </a:rPr>
              <a:t>x~y</a:t>
            </a:r>
            <a:r>
              <a:rPr lang="en-US" dirty="0">
                <a:solidFill>
                  <a:srgbClr val="C00000"/>
                </a:solidFill>
              </a:rPr>
              <a:t>  = ~y</a:t>
            </a:r>
          </a:p>
        </p:txBody>
      </p:sp>
      <p:sp>
        <p:nvSpPr>
          <p:cNvPr id="5" name="TextBox 4">
            <a:extLst>
              <a:ext uri="{FF2B5EF4-FFF2-40B4-BE49-F238E27FC236}">
                <a16:creationId xmlns:a16="http://schemas.microsoft.com/office/drawing/2014/main" id="{27285CC9-EAB4-9F4C-9207-6FACE0757458}"/>
              </a:ext>
            </a:extLst>
          </p:cNvPr>
          <p:cNvSpPr txBox="1"/>
          <p:nvPr/>
        </p:nvSpPr>
        <p:spPr>
          <a:xfrm>
            <a:off x="1957949" y="1701208"/>
            <a:ext cx="312906" cy="369332"/>
          </a:xfrm>
          <a:prstGeom prst="rect">
            <a:avLst/>
          </a:prstGeom>
          <a:noFill/>
        </p:spPr>
        <p:txBody>
          <a:bodyPr wrap="none" rtlCol="0">
            <a:spAutoFit/>
          </a:bodyPr>
          <a:lstStyle/>
          <a:p>
            <a:r>
              <a:rPr lang="en-US" dirty="0">
                <a:solidFill>
                  <a:schemeClr val="bg2">
                    <a:lumMod val="50000"/>
                  </a:schemeClr>
                </a:solidFill>
              </a:rPr>
              <a:t>0</a:t>
            </a:r>
          </a:p>
        </p:txBody>
      </p:sp>
      <p:sp>
        <p:nvSpPr>
          <p:cNvPr id="6" name="TextBox 5">
            <a:extLst>
              <a:ext uri="{FF2B5EF4-FFF2-40B4-BE49-F238E27FC236}">
                <a16:creationId xmlns:a16="http://schemas.microsoft.com/office/drawing/2014/main" id="{B07624A4-D3E6-8944-9CA4-FD1D6D81C601}"/>
              </a:ext>
            </a:extLst>
          </p:cNvPr>
          <p:cNvSpPr txBox="1"/>
          <p:nvPr/>
        </p:nvSpPr>
        <p:spPr>
          <a:xfrm>
            <a:off x="3545957" y="1648554"/>
            <a:ext cx="312906" cy="369332"/>
          </a:xfrm>
          <a:prstGeom prst="rect">
            <a:avLst/>
          </a:prstGeom>
          <a:noFill/>
        </p:spPr>
        <p:txBody>
          <a:bodyPr wrap="none" rtlCol="0">
            <a:spAutoFit/>
          </a:bodyPr>
          <a:lstStyle/>
          <a:p>
            <a:r>
              <a:rPr lang="en-US" dirty="0">
                <a:solidFill>
                  <a:schemeClr val="bg2">
                    <a:lumMod val="50000"/>
                  </a:schemeClr>
                </a:solidFill>
              </a:rPr>
              <a:t>1</a:t>
            </a:r>
          </a:p>
        </p:txBody>
      </p:sp>
      <p:sp>
        <p:nvSpPr>
          <p:cNvPr id="7" name="TextBox 6">
            <a:extLst>
              <a:ext uri="{FF2B5EF4-FFF2-40B4-BE49-F238E27FC236}">
                <a16:creationId xmlns:a16="http://schemas.microsoft.com/office/drawing/2014/main" id="{D278A698-B366-E043-B4BC-DABA971F4808}"/>
              </a:ext>
            </a:extLst>
          </p:cNvPr>
          <p:cNvSpPr txBox="1"/>
          <p:nvPr/>
        </p:nvSpPr>
        <p:spPr>
          <a:xfrm>
            <a:off x="5133965" y="1631579"/>
            <a:ext cx="312906" cy="369332"/>
          </a:xfrm>
          <a:prstGeom prst="rect">
            <a:avLst/>
          </a:prstGeom>
          <a:noFill/>
        </p:spPr>
        <p:txBody>
          <a:bodyPr wrap="none" rtlCol="0">
            <a:spAutoFit/>
          </a:bodyPr>
          <a:lstStyle/>
          <a:p>
            <a:r>
              <a:rPr lang="en-US" dirty="0">
                <a:solidFill>
                  <a:schemeClr val="bg2">
                    <a:lumMod val="50000"/>
                  </a:schemeClr>
                </a:solidFill>
              </a:rPr>
              <a:t>2</a:t>
            </a:r>
          </a:p>
        </p:txBody>
      </p:sp>
      <p:sp>
        <p:nvSpPr>
          <p:cNvPr id="8" name="TextBox 7">
            <a:extLst>
              <a:ext uri="{FF2B5EF4-FFF2-40B4-BE49-F238E27FC236}">
                <a16:creationId xmlns:a16="http://schemas.microsoft.com/office/drawing/2014/main" id="{E519731E-1DC7-2746-9614-41BAA00E9C8A}"/>
              </a:ext>
            </a:extLst>
          </p:cNvPr>
          <p:cNvSpPr txBox="1"/>
          <p:nvPr/>
        </p:nvSpPr>
        <p:spPr>
          <a:xfrm>
            <a:off x="4821059" y="2153482"/>
            <a:ext cx="312906" cy="369332"/>
          </a:xfrm>
          <a:prstGeom prst="rect">
            <a:avLst/>
          </a:prstGeom>
          <a:noFill/>
        </p:spPr>
        <p:txBody>
          <a:bodyPr wrap="none" rtlCol="0">
            <a:spAutoFit/>
          </a:bodyPr>
          <a:lstStyle/>
          <a:p>
            <a:r>
              <a:rPr lang="en-US" dirty="0">
                <a:solidFill>
                  <a:schemeClr val="bg2">
                    <a:lumMod val="50000"/>
                  </a:schemeClr>
                </a:solidFill>
              </a:rPr>
              <a:t>3</a:t>
            </a:r>
          </a:p>
        </p:txBody>
      </p:sp>
      <p:sp>
        <p:nvSpPr>
          <p:cNvPr id="9" name="TextBox 8">
            <a:extLst>
              <a:ext uri="{FF2B5EF4-FFF2-40B4-BE49-F238E27FC236}">
                <a16:creationId xmlns:a16="http://schemas.microsoft.com/office/drawing/2014/main" id="{3A70E1FA-C747-754B-8E90-BCE0340DC382}"/>
              </a:ext>
            </a:extLst>
          </p:cNvPr>
          <p:cNvSpPr txBox="1"/>
          <p:nvPr/>
        </p:nvSpPr>
        <p:spPr>
          <a:xfrm>
            <a:off x="7872984" y="294593"/>
            <a:ext cx="941283" cy="1200329"/>
          </a:xfrm>
          <a:prstGeom prst="rect">
            <a:avLst/>
          </a:prstGeom>
          <a:noFill/>
        </p:spPr>
        <p:txBody>
          <a:bodyPr wrap="none" rtlCol="0">
            <a:spAutoFit/>
          </a:bodyPr>
          <a:lstStyle/>
          <a:p>
            <a:r>
              <a:rPr lang="en-US" dirty="0"/>
              <a:t>0: ~</a:t>
            </a:r>
            <a:r>
              <a:rPr lang="en-US" dirty="0" err="1"/>
              <a:t>x~y</a:t>
            </a:r>
            <a:br>
              <a:rPr lang="en-US" dirty="0"/>
            </a:br>
            <a:r>
              <a:rPr lang="en-US" dirty="0"/>
              <a:t>1: ~</a:t>
            </a:r>
            <a:r>
              <a:rPr lang="en-US" dirty="0" err="1"/>
              <a:t>xy</a:t>
            </a:r>
            <a:br>
              <a:rPr lang="en-US" dirty="0"/>
            </a:br>
            <a:r>
              <a:rPr lang="en-US" dirty="0"/>
              <a:t>2: </a:t>
            </a:r>
            <a:r>
              <a:rPr lang="en-US" dirty="0" err="1"/>
              <a:t>x~y</a:t>
            </a:r>
            <a:endParaRPr lang="en-US" dirty="0"/>
          </a:p>
          <a:p>
            <a:r>
              <a:rPr lang="en-US" dirty="0"/>
              <a:t>3: </a:t>
            </a:r>
            <a:r>
              <a:rPr lang="en-US" dirty="0" err="1"/>
              <a:t>xy</a:t>
            </a:r>
            <a:endParaRPr lang="en-US" dirty="0"/>
          </a:p>
        </p:txBody>
      </p:sp>
      <p:sp>
        <p:nvSpPr>
          <p:cNvPr id="10" name="TextBox 9">
            <a:extLst>
              <a:ext uri="{FF2B5EF4-FFF2-40B4-BE49-F238E27FC236}">
                <a16:creationId xmlns:a16="http://schemas.microsoft.com/office/drawing/2014/main" id="{47F204FE-EFB0-4E4A-BA8F-152E694DB448}"/>
              </a:ext>
            </a:extLst>
          </p:cNvPr>
          <p:cNvSpPr txBox="1"/>
          <p:nvPr/>
        </p:nvSpPr>
        <p:spPr>
          <a:xfrm>
            <a:off x="4572000" y="694936"/>
            <a:ext cx="1633781" cy="369332"/>
          </a:xfrm>
          <a:prstGeom prst="rect">
            <a:avLst/>
          </a:prstGeom>
          <a:noFill/>
        </p:spPr>
        <p:txBody>
          <a:bodyPr wrap="none" rtlCol="0">
            <a:spAutoFit/>
          </a:bodyPr>
          <a:lstStyle/>
          <a:p>
            <a:r>
              <a:rPr lang="en-US" b="1" dirty="0">
                <a:solidFill>
                  <a:srgbClr val="FF0000"/>
                </a:solidFill>
              </a:rPr>
              <a:t>E(true U p/\q)</a:t>
            </a:r>
            <a:endParaRPr lang="en-US" dirty="0"/>
          </a:p>
        </p:txBody>
      </p:sp>
      <p:sp>
        <p:nvSpPr>
          <p:cNvPr id="11" name="TextBox 10">
            <a:extLst>
              <a:ext uri="{FF2B5EF4-FFF2-40B4-BE49-F238E27FC236}">
                <a16:creationId xmlns:a16="http://schemas.microsoft.com/office/drawing/2014/main" id="{8C779B2E-64E5-5E4A-B25C-47C46200BBE1}"/>
              </a:ext>
            </a:extLst>
          </p:cNvPr>
          <p:cNvSpPr txBox="1"/>
          <p:nvPr/>
        </p:nvSpPr>
        <p:spPr>
          <a:xfrm>
            <a:off x="4004168" y="2349307"/>
            <a:ext cx="1633781" cy="369332"/>
          </a:xfrm>
          <a:prstGeom prst="rect">
            <a:avLst/>
          </a:prstGeom>
          <a:noFill/>
        </p:spPr>
        <p:txBody>
          <a:bodyPr wrap="none" rtlCol="0">
            <a:spAutoFit/>
          </a:bodyPr>
          <a:lstStyle/>
          <a:p>
            <a:r>
              <a:rPr lang="en-US" b="1" dirty="0">
                <a:solidFill>
                  <a:srgbClr val="FF0000"/>
                </a:solidFill>
              </a:rPr>
              <a:t>E(true U p/\q)</a:t>
            </a:r>
            <a:endParaRPr lang="en-US" dirty="0"/>
          </a:p>
        </p:txBody>
      </p:sp>
      <p:sp>
        <p:nvSpPr>
          <p:cNvPr id="12" name="TextBox 11">
            <a:extLst>
              <a:ext uri="{FF2B5EF4-FFF2-40B4-BE49-F238E27FC236}">
                <a16:creationId xmlns:a16="http://schemas.microsoft.com/office/drawing/2014/main" id="{9BFF5DD9-A5DD-E341-81CD-75178A1ECA79}"/>
              </a:ext>
            </a:extLst>
          </p:cNvPr>
          <p:cNvSpPr txBox="1"/>
          <p:nvPr/>
        </p:nvSpPr>
        <p:spPr>
          <a:xfrm>
            <a:off x="2729066" y="799472"/>
            <a:ext cx="1633781" cy="369332"/>
          </a:xfrm>
          <a:prstGeom prst="rect">
            <a:avLst/>
          </a:prstGeom>
          <a:noFill/>
        </p:spPr>
        <p:txBody>
          <a:bodyPr wrap="none" rtlCol="0">
            <a:spAutoFit/>
          </a:bodyPr>
          <a:lstStyle/>
          <a:p>
            <a:r>
              <a:rPr lang="en-US" b="1" dirty="0">
                <a:solidFill>
                  <a:srgbClr val="FF0000"/>
                </a:solidFill>
              </a:rPr>
              <a:t>E(true U p/\q)</a:t>
            </a:r>
            <a:endParaRPr lang="en-US" dirty="0"/>
          </a:p>
        </p:txBody>
      </p:sp>
      <p:sp>
        <p:nvSpPr>
          <p:cNvPr id="13" name="TextBox 12">
            <a:extLst>
              <a:ext uri="{FF2B5EF4-FFF2-40B4-BE49-F238E27FC236}">
                <a16:creationId xmlns:a16="http://schemas.microsoft.com/office/drawing/2014/main" id="{ACDC0E34-361F-5248-ACC2-6840BD903541}"/>
              </a:ext>
            </a:extLst>
          </p:cNvPr>
          <p:cNvSpPr txBox="1"/>
          <p:nvPr/>
        </p:nvSpPr>
        <p:spPr>
          <a:xfrm>
            <a:off x="6912864" y="2349307"/>
            <a:ext cx="2095862" cy="1200329"/>
          </a:xfrm>
          <a:prstGeom prst="rect">
            <a:avLst/>
          </a:prstGeom>
          <a:noFill/>
        </p:spPr>
        <p:txBody>
          <a:bodyPr wrap="square" rtlCol="0">
            <a:spAutoFit/>
          </a:bodyPr>
          <a:lstStyle/>
          <a:p>
            <a:r>
              <a:rPr lang="en-US" b="1" dirty="0">
                <a:highlight>
                  <a:srgbClr val="FFFF00"/>
                </a:highlight>
              </a:rPr>
              <a:t>R</a:t>
            </a:r>
            <a:r>
              <a:rPr lang="en-US" dirty="0">
                <a:highlight>
                  <a:srgbClr val="FFFF00"/>
                </a:highlight>
              </a:rPr>
              <a:t>(</a:t>
            </a:r>
            <a:r>
              <a:rPr lang="en-US" dirty="0" err="1">
                <a:highlight>
                  <a:srgbClr val="FFFF00"/>
                </a:highlight>
              </a:rPr>
              <a:t>x,y,x’,y</a:t>
            </a:r>
            <a:r>
              <a:rPr lang="en-US" dirty="0">
                <a:highlight>
                  <a:srgbClr val="FFFF00"/>
                </a:highlight>
              </a:rPr>
              <a:t>’) </a:t>
            </a:r>
            <a:r>
              <a:rPr lang="en-US" dirty="0"/>
              <a:t>= </a:t>
            </a:r>
          </a:p>
          <a:p>
            <a:r>
              <a:rPr lang="en-US" dirty="0"/>
              <a:t>  ~</a:t>
            </a:r>
            <a:r>
              <a:rPr lang="en-US" dirty="0" err="1"/>
              <a:t>xy</a:t>
            </a:r>
            <a:r>
              <a:rPr lang="en-US" dirty="0"/>
              <a:t> .  ~(~</a:t>
            </a:r>
            <a:r>
              <a:rPr lang="en-US" dirty="0" err="1"/>
              <a:t>x’y</a:t>
            </a:r>
            <a:r>
              <a:rPr lang="en-US" dirty="0"/>
              <a:t>’)</a:t>
            </a:r>
            <a:br>
              <a:rPr lang="en-US" dirty="0"/>
            </a:br>
            <a:r>
              <a:rPr lang="en-US" dirty="0"/>
              <a:t>  \/ x </a:t>
            </a:r>
            <a:r>
              <a:rPr lang="en-US" dirty="0" err="1"/>
              <a:t>x’~y</a:t>
            </a:r>
            <a:r>
              <a:rPr lang="en-US" dirty="0"/>
              <a:t>’</a:t>
            </a:r>
            <a:br>
              <a:rPr lang="en-US" dirty="0"/>
            </a:br>
            <a:r>
              <a:rPr lang="en-US" dirty="0"/>
              <a:t>  \/  ~</a:t>
            </a:r>
            <a:r>
              <a:rPr lang="en-US" dirty="0" err="1"/>
              <a:t>x~y</a:t>
            </a:r>
            <a:r>
              <a:rPr lang="en-US" dirty="0"/>
              <a:t> ~</a:t>
            </a:r>
            <a:r>
              <a:rPr lang="en-US" dirty="0" err="1"/>
              <a:t>x’y</a:t>
            </a:r>
            <a:r>
              <a:rPr lang="en-US" dirty="0"/>
              <a:t>’</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4" name="Ink 13">
                <a:extLst>
                  <a:ext uri="{FF2B5EF4-FFF2-40B4-BE49-F238E27FC236}">
                    <a16:creationId xmlns:a16="http://schemas.microsoft.com/office/drawing/2014/main" id="{4B6E374B-6DD4-0C4F-917D-C16A381B35D6}"/>
                  </a:ext>
                </a:extLst>
              </p14:cNvPr>
              <p14:cNvContentPartPr/>
              <p14:nvPr/>
            </p14:nvContentPartPr>
            <p14:xfrm>
              <a:off x="6885000" y="2911968"/>
              <a:ext cx="1878120" cy="859320"/>
            </p14:xfrm>
          </p:contentPart>
        </mc:Choice>
        <mc:Fallback xmlns="">
          <p:pic>
            <p:nvPicPr>
              <p:cNvPr id="14" name="Ink 13">
                <a:extLst>
                  <a:ext uri="{FF2B5EF4-FFF2-40B4-BE49-F238E27FC236}">
                    <a16:creationId xmlns:a16="http://schemas.microsoft.com/office/drawing/2014/main" id="{4B6E374B-6DD4-0C4F-917D-C16A381B35D6}"/>
                  </a:ext>
                </a:extLst>
              </p:cNvPr>
              <p:cNvPicPr/>
              <p:nvPr/>
            </p:nvPicPr>
            <p:blipFill>
              <a:blip r:embed="rId4"/>
              <a:stretch>
                <a:fillRect/>
              </a:stretch>
            </p:blipFill>
            <p:spPr>
              <a:xfrm>
                <a:off x="6867000" y="2894328"/>
                <a:ext cx="1913760" cy="894960"/>
              </a:xfrm>
              <a:prstGeom prst="rect">
                <a:avLst/>
              </a:prstGeom>
            </p:spPr>
          </p:pic>
        </mc:Fallback>
      </mc:AlternateContent>
      <p:grpSp>
        <p:nvGrpSpPr>
          <p:cNvPr id="17" name="Group 16">
            <a:extLst>
              <a:ext uri="{FF2B5EF4-FFF2-40B4-BE49-F238E27FC236}">
                <a16:creationId xmlns:a16="http://schemas.microsoft.com/office/drawing/2014/main" id="{45E363D4-A411-EC42-9825-E85B96ED7A6B}"/>
              </a:ext>
            </a:extLst>
          </p:cNvPr>
          <p:cNvGrpSpPr/>
          <p:nvPr/>
        </p:nvGrpSpPr>
        <p:grpSpPr>
          <a:xfrm>
            <a:off x="3115080" y="3190248"/>
            <a:ext cx="3830040" cy="923760"/>
            <a:chOff x="3115080" y="3190248"/>
            <a:chExt cx="3830040" cy="923760"/>
          </a:xfrm>
        </p:grpSpPr>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5" name="Ink 14">
                  <a:extLst>
                    <a:ext uri="{FF2B5EF4-FFF2-40B4-BE49-F238E27FC236}">
                      <a16:creationId xmlns:a16="http://schemas.microsoft.com/office/drawing/2014/main" id="{A47C7ED3-E749-4F48-AA74-AEAE2096C8AD}"/>
                    </a:ext>
                  </a:extLst>
                </p14:cNvPr>
                <p14:cNvContentPartPr/>
                <p14:nvPr/>
              </p14:nvContentPartPr>
              <p14:xfrm>
                <a:off x="3171600" y="3190248"/>
                <a:ext cx="3773520" cy="894240"/>
              </p14:xfrm>
            </p:contentPart>
          </mc:Choice>
          <mc:Fallback xmlns="">
            <p:pic>
              <p:nvPicPr>
                <p:cNvPr id="15" name="Ink 14">
                  <a:extLst>
                    <a:ext uri="{FF2B5EF4-FFF2-40B4-BE49-F238E27FC236}">
                      <a16:creationId xmlns:a16="http://schemas.microsoft.com/office/drawing/2014/main" id="{A47C7ED3-E749-4F48-AA74-AEAE2096C8AD}"/>
                    </a:ext>
                  </a:extLst>
                </p:cNvPr>
                <p:cNvPicPr/>
                <p:nvPr/>
              </p:nvPicPr>
              <p:blipFill>
                <a:blip r:embed="rId6"/>
                <a:stretch>
                  <a:fillRect/>
                </a:stretch>
              </p:blipFill>
              <p:spPr>
                <a:xfrm>
                  <a:off x="3153960" y="3172608"/>
                  <a:ext cx="3809160" cy="929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6" name="Ink 15">
                  <a:extLst>
                    <a:ext uri="{FF2B5EF4-FFF2-40B4-BE49-F238E27FC236}">
                      <a16:creationId xmlns:a16="http://schemas.microsoft.com/office/drawing/2014/main" id="{AFED6AB7-EC24-AD40-A1A9-D39651433A7B}"/>
                    </a:ext>
                  </a:extLst>
                </p14:cNvPr>
                <p14:cNvContentPartPr/>
                <p14:nvPr/>
              </p14:nvContentPartPr>
              <p14:xfrm>
                <a:off x="3115080" y="3883248"/>
                <a:ext cx="319680" cy="230760"/>
              </p14:xfrm>
            </p:contentPart>
          </mc:Choice>
          <mc:Fallback xmlns="">
            <p:pic>
              <p:nvPicPr>
                <p:cNvPr id="16" name="Ink 15">
                  <a:extLst>
                    <a:ext uri="{FF2B5EF4-FFF2-40B4-BE49-F238E27FC236}">
                      <a16:creationId xmlns:a16="http://schemas.microsoft.com/office/drawing/2014/main" id="{AFED6AB7-EC24-AD40-A1A9-D39651433A7B}"/>
                    </a:ext>
                  </a:extLst>
                </p:cNvPr>
                <p:cNvPicPr/>
                <p:nvPr/>
              </p:nvPicPr>
              <p:blipFill>
                <a:blip r:embed="rId8"/>
                <a:stretch>
                  <a:fillRect/>
                </a:stretch>
              </p:blipFill>
              <p:spPr>
                <a:xfrm>
                  <a:off x="3097080" y="3865608"/>
                  <a:ext cx="355320" cy="266400"/>
                </a:xfrm>
                <a:prstGeom prst="rect">
                  <a:avLst/>
                </a:prstGeom>
              </p:spPr>
            </p:pic>
          </mc:Fallback>
        </mc:AlternateContent>
      </p:grpSp>
    </p:spTree>
    <p:extLst>
      <p:ext uri="{BB962C8B-B14F-4D97-AF65-F5344CB8AC3E}">
        <p14:creationId xmlns:p14="http://schemas.microsoft.com/office/powerpoint/2010/main" val="3928587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47663" y="274638"/>
            <a:ext cx="8339137" cy="749300"/>
          </a:xfrm>
        </p:spPr>
        <p:txBody>
          <a:bodyPr/>
          <a:lstStyle/>
          <a:p>
            <a:pPr eaLnBrk="1" hangingPunct="1"/>
            <a:r>
              <a:rPr lang="en-US">
                <a:cs typeface="Arial" charset="0"/>
              </a:rPr>
              <a:t>Syntax</a:t>
            </a:r>
          </a:p>
        </p:txBody>
      </p:sp>
      <p:sp>
        <p:nvSpPr>
          <p:cNvPr id="5" name="TextBox 4"/>
          <p:cNvSpPr txBox="1"/>
          <p:nvPr/>
        </p:nvSpPr>
        <p:spPr>
          <a:xfrm>
            <a:off x="719138" y="1698625"/>
            <a:ext cx="5708650" cy="2787650"/>
          </a:xfrm>
          <a:prstGeom prst="rect">
            <a:avLst/>
          </a:prstGeom>
          <a:noFill/>
        </p:spPr>
        <p:txBody>
          <a:bodyPr wrap="none">
            <a:spAutoFit/>
          </a:bodyPr>
          <a:lstStyle/>
          <a:p>
            <a:pPr>
              <a:lnSpc>
                <a:spcPct val="90000"/>
              </a:lnSpc>
              <a:defRPr/>
            </a:pPr>
            <a:r>
              <a:rPr lang="en-US" sz="2400" dirty="0">
                <a:latin typeface="Arial" pitchFamily="34" charset="0"/>
                <a:sym typeface="Symbol" pitchFamily="18" charset="2"/>
              </a:rPr>
              <a:t>  ::=  </a:t>
            </a:r>
            <a:r>
              <a:rPr lang="en-US" sz="2400" i="1" dirty="0">
                <a:latin typeface="Arial" pitchFamily="34" charset="0"/>
                <a:sym typeface="Symbol" pitchFamily="18" charset="2"/>
              </a:rPr>
              <a:t>p</a:t>
            </a:r>
            <a:r>
              <a:rPr lang="en-US" sz="2400" dirty="0">
                <a:latin typeface="Arial" pitchFamily="34" charset="0"/>
                <a:sym typeface="Symbol" pitchFamily="18" charset="2"/>
              </a:rPr>
              <a:t>         </a:t>
            </a:r>
            <a:r>
              <a:rPr lang="en-US" sz="2400" dirty="0">
                <a:solidFill>
                  <a:schemeClr val="accent4"/>
                </a:solidFill>
                <a:latin typeface="Arial" pitchFamily="34" charset="0"/>
                <a:sym typeface="Symbol" pitchFamily="18" charset="2"/>
              </a:rPr>
              <a:t>// atomic (state) proposition</a:t>
            </a:r>
            <a:br>
              <a:rPr lang="en-US" sz="2400" dirty="0">
                <a:latin typeface="Arial" pitchFamily="34" charset="0"/>
                <a:sym typeface="Symbol" pitchFamily="18" charset="2"/>
              </a:rPr>
            </a:br>
            <a:br>
              <a:rPr lang="en-US" sz="2400" dirty="0">
                <a:latin typeface="Arial" pitchFamily="34" charset="0"/>
                <a:sym typeface="Symbol" pitchFamily="18" charset="2"/>
              </a:rPr>
            </a:br>
            <a:r>
              <a:rPr lang="en-US" sz="2400" dirty="0">
                <a:latin typeface="Arial" pitchFamily="34" charset="0"/>
                <a:sym typeface="Symbol" pitchFamily="18" charset="2"/>
              </a:rPr>
              <a:t>       |    |  </a:t>
            </a:r>
            <a:r>
              <a:rPr lang="en-US" sz="2400" baseline="-25000" dirty="0">
                <a:latin typeface="Arial" pitchFamily="34" charset="0"/>
                <a:sym typeface="Symbol" pitchFamily="18" charset="2"/>
              </a:rPr>
              <a:t>1</a:t>
            </a:r>
            <a:r>
              <a:rPr lang="en-US" sz="2400" dirty="0">
                <a:latin typeface="Arial" pitchFamily="34" charset="0"/>
                <a:sym typeface="Symbol" pitchFamily="18" charset="2"/>
              </a:rPr>
              <a:t> ∧ </a:t>
            </a:r>
            <a:r>
              <a:rPr lang="en-US" sz="2400" baseline="-25000" dirty="0">
                <a:latin typeface="Arial" pitchFamily="34" charset="0"/>
                <a:sym typeface="Symbol" pitchFamily="18" charset="2"/>
              </a:rPr>
              <a:t>2</a:t>
            </a:r>
            <a:endParaRPr lang="en-US" sz="2400" dirty="0">
              <a:latin typeface="Arial" pitchFamily="34" charset="0"/>
              <a:sym typeface="Symbol" pitchFamily="18" charset="2"/>
            </a:endParaRPr>
          </a:p>
          <a:p>
            <a:pPr>
              <a:lnSpc>
                <a:spcPct val="90000"/>
              </a:lnSpc>
              <a:defRPr/>
            </a:pPr>
            <a:br>
              <a:rPr lang="en-US" sz="2400" dirty="0">
                <a:latin typeface="Arial" pitchFamily="34" charset="0"/>
                <a:sym typeface="Symbol" pitchFamily="18" charset="2"/>
              </a:rPr>
            </a:br>
            <a:r>
              <a:rPr lang="en-US" sz="2400" dirty="0">
                <a:latin typeface="Arial" pitchFamily="34" charset="0"/>
                <a:sym typeface="Symbol" pitchFamily="18" charset="2"/>
              </a:rPr>
              <a:t>       |  EX   |  AX  </a:t>
            </a:r>
            <a:br>
              <a:rPr lang="en-US" sz="2400" dirty="0">
                <a:latin typeface="Arial" pitchFamily="34" charset="0"/>
                <a:sym typeface="Symbol" pitchFamily="18" charset="2"/>
              </a:rPr>
            </a:br>
            <a:br>
              <a:rPr lang="en-US" sz="2400" dirty="0">
                <a:latin typeface="Arial" pitchFamily="34" charset="0"/>
                <a:sym typeface="Symbol" pitchFamily="18" charset="2"/>
              </a:rPr>
            </a:br>
            <a:r>
              <a:rPr lang="en-US" sz="2400" dirty="0">
                <a:latin typeface="Arial" pitchFamily="34" charset="0"/>
                <a:sym typeface="Symbol" pitchFamily="18" charset="2"/>
              </a:rPr>
              <a:t>       |  E[</a:t>
            </a:r>
            <a:r>
              <a:rPr lang="en-US" sz="2400" baseline="-25000" dirty="0">
                <a:latin typeface="Arial" pitchFamily="34" charset="0"/>
                <a:sym typeface="Symbol" pitchFamily="18" charset="2"/>
              </a:rPr>
              <a:t>1</a:t>
            </a:r>
            <a:r>
              <a:rPr lang="en-US" sz="2400" dirty="0">
                <a:latin typeface="Arial" pitchFamily="34" charset="0"/>
                <a:sym typeface="Symbol" pitchFamily="18" charset="2"/>
              </a:rPr>
              <a:t> U </a:t>
            </a:r>
            <a:r>
              <a:rPr lang="en-US" sz="2400" baseline="-25000" dirty="0">
                <a:latin typeface="Arial" pitchFamily="34" charset="0"/>
                <a:sym typeface="Symbol" pitchFamily="18" charset="2"/>
              </a:rPr>
              <a:t>2</a:t>
            </a:r>
            <a:r>
              <a:rPr lang="en-US" sz="2400" dirty="0">
                <a:latin typeface="Arial" pitchFamily="34" charset="0"/>
                <a:sym typeface="Symbol" pitchFamily="18" charset="2"/>
              </a:rPr>
              <a:t>]   |    A[</a:t>
            </a:r>
            <a:r>
              <a:rPr lang="en-US" sz="2400" baseline="-25000" dirty="0">
                <a:latin typeface="Arial" pitchFamily="34" charset="0"/>
                <a:sym typeface="Symbol" pitchFamily="18" charset="2"/>
              </a:rPr>
              <a:t>1</a:t>
            </a:r>
            <a:r>
              <a:rPr lang="en-US" sz="2400" dirty="0">
                <a:latin typeface="Arial" pitchFamily="34" charset="0"/>
                <a:sym typeface="Symbol" pitchFamily="18" charset="2"/>
              </a:rPr>
              <a:t> U </a:t>
            </a:r>
            <a:r>
              <a:rPr lang="en-US" sz="2400" baseline="-25000" dirty="0">
                <a:latin typeface="Arial" pitchFamily="34" charset="0"/>
                <a:sym typeface="Symbol" pitchFamily="18" charset="2"/>
              </a:rPr>
              <a:t>2</a:t>
            </a:r>
            <a:r>
              <a:rPr lang="en-US" sz="2400" dirty="0">
                <a:latin typeface="Arial" pitchFamily="34" charset="0"/>
                <a:sym typeface="Symbol" pitchFamily="18" charset="2"/>
              </a:rPr>
              <a:t>]</a:t>
            </a:r>
          </a:p>
          <a:p>
            <a:pPr>
              <a:defRPr/>
            </a:pPr>
            <a:endParaRPr lang="en-US" sz="2400" dirty="0">
              <a:latin typeface="Arial" pitchFamily="34" charset="0"/>
            </a:endParaRPr>
          </a:p>
        </p:txBody>
      </p:sp>
      <p:sp>
        <p:nvSpPr>
          <p:cNvPr id="6" name="Tijdelijke aanduiding voor dianummer 5"/>
          <p:cNvSpPr>
            <a:spLocks noGrp="1"/>
          </p:cNvSpPr>
          <p:nvPr>
            <p:ph type="sldNum" sz="quarter" idx="12"/>
          </p:nvPr>
        </p:nvSpPr>
        <p:spPr/>
        <p:txBody>
          <a:bodyPr/>
          <a:lstStyle/>
          <a:p>
            <a:pPr>
              <a:defRPr/>
            </a:pPr>
            <a:fld id="{8916AE73-40CC-4357-9C5B-BE0AD772174A}"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00063" y="274638"/>
            <a:ext cx="8358187" cy="796925"/>
          </a:xfrm>
        </p:spPr>
        <p:txBody>
          <a:bodyPr/>
          <a:lstStyle/>
          <a:p>
            <a:pPr eaLnBrk="1" hangingPunct="1"/>
            <a:r>
              <a:rPr lang="en-US">
                <a:cs typeface="Arial" charset="0"/>
              </a:rPr>
              <a:t>Semantics</a:t>
            </a:r>
          </a:p>
        </p:txBody>
      </p:sp>
      <p:sp>
        <p:nvSpPr>
          <p:cNvPr id="16387" name="Content Placeholder 2"/>
          <p:cNvSpPr>
            <a:spLocks noGrp="1"/>
          </p:cNvSpPr>
          <p:nvPr>
            <p:ph sz="quarter" idx="1"/>
          </p:nvPr>
        </p:nvSpPr>
        <p:spPr>
          <a:xfrm>
            <a:off x="500063" y="1643063"/>
            <a:ext cx="8358187" cy="4897437"/>
          </a:xfrm>
        </p:spPr>
        <p:txBody>
          <a:bodyPr/>
          <a:lstStyle/>
          <a:p>
            <a:pPr eaLnBrk="1" hangingPunct="1"/>
            <a:r>
              <a:rPr lang="nl-NL" sz="2400" dirty="0">
                <a:cs typeface="Arial" charset="0"/>
              </a:rPr>
              <a:t>Let </a:t>
            </a:r>
            <a:r>
              <a:rPr lang="nl-NL" sz="2400" i="1" dirty="0">
                <a:cs typeface="Arial" charset="0"/>
              </a:rPr>
              <a:t>M</a:t>
            </a:r>
            <a:r>
              <a:rPr lang="nl-NL" sz="2400" dirty="0">
                <a:cs typeface="Arial" charset="0"/>
              </a:rPr>
              <a:t> = ( </a:t>
            </a:r>
            <a:r>
              <a:rPr lang="nl-NL" sz="2400" i="1" dirty="0">
                <a:cs typeface="Arial" charset="0"/>
              </a:rPr>
              <a:t>S</a:t>
            </a:r>
            <a:r>
              <a:rPr lang="nl-NL" sz="2400" dirty="0">
                <a:cs typeface="Arial" charset="0"/>
              </a:rPr>
              <a:t>, {</a:t>
            </a:r>
            <a:r>
              <a:rPr lang="nl-NL" sz="2400" i="1" dirty="0">
                <a:cs typeface="Arial" charset="0"/>
              </a:rPr>
              <a:t>s</a:t>
            </a:r>
            <a:r>
              <a:rPr lang="nl-NL" sz="2400" baseline="-25000" dirty="0">
                <a:cs typeface="Arial" charset="0"/>
              </a:rPr>
              <a:t>0</a:t>
            </a:r>
            <a:r>
              <a:rPr lang="nl-NL" sz="2400" dirty="0">
                <a:cs typeface="Arial" charset="0"/>
              </a:rPr>
              <a:t>}, </a:t>
            </a:r>
            <a:r>
              <a:rPr lang="nl-NL" sz="2400" i="1" dirty="0">
                <a:cs typeface="Arial" charset="0"/>
              </a:rPr>
              <a:t>R</a:t>
            </a:r>
            <a:r>
              <a:rPr lang="nl-NL" sz="2400" dirty="0">
                <a:cs typeface="Arial" charset="0"/>
              </a:rPr>
              <a:t>, </a:t>
            </a:r>
            <a:r>
              <a:rPr lang="nl-NL" sz="2400" i="1" dirty="0">
                <a:cs typeface="Arial" charset="0"/>
              </a:rPr>
              <a:t>V</a:t>
            </a:r>
            <a:r>
              <a:rPr lang="nl-NL" sz="2400" dirty="0">
                <a:cs typeface="Arial" charset="0"/>
              </a:rPr>
              <a:t> ) </a:t>
            </a:r>
            <a:r>
              <a:rPr lang="nl-NL" sz="2400" dirty="0" err="1">
                <a:cs typeface="Arial" charset="0"/>
              </a:rPr>
              <a:t>be</a:t>
            </a:r>
            <a:r>
              <a:rPr lang="nl-NL" sz="2400" dirty="0">
                <a:cs typeface="Arial" charset="0"/>
              </a:rPr>
              <a:t> a </a:t>
            </a:r>
            <a:r>
              <a:rPr lang="nl-NL" sz="2400" dirty="0" err="1">
                <a:cs typeface="Arial" charset="0"/>
              </a:rPr>
              <a:t>Kripke</a:t>
            </a:r>
            <a:r>
              <a:rPr lang="nl-NL" sz="2400" dirty="0">
                <a:cs typeface="Arial" charset="0"/>
              </a:rPr>
              <a:t> </a:t>
            </a:r>
            <a:r>
              <a:rPr lang="nl-NL" sz="2400" dirty="0" err="1">
                <a:cs typeface="Arial" charset="0"/>
              </a:rPr>
              <a:t>structure</a:t>
            </a:r>
            <a:r>
              <a:rPr lang="nl-NL" sz="2400" dirty="0">
                <a:cs typeface="Arial" charset="0"/>
              </a:rPr>
              <a:t> </a:t>
            </a:r>
            <a:r>
              <a:rPr lang="nl-NL" sz="2400" dirty="0">
                <a:cs typeface="Arial" charset="0"/>
                <a:sym typeface="Wingdings" pitchFamily="2" charset="2"/>
              </a:rPr>
              <a:t></a:t>
            </a:r>
          </a:p>
          <a:p>
            <a:pPr eaLnBrk="1" hangingPunct="1"/>
            <a:endParaRPr lang="nl-NL" sz="2400" dirty="0">
              <a:cs typeface="Arial" charset="0"/>
              <a:sym typeface="Wingdings" pitchFamily="2" charset="2"/>
            </a:endParaRPr>
          </a:p>
          <a:p>
            <a:pPr eaLnBrk="1" hangingPunct="1"/>
            <a:r>
              <a:rPr lang="nl-NL" sz="2400" i="1" dirty="0" err="1">
                <a:cs typeface="Arial" charset="0"/>
                <a:sym typeface="Wingdings" pitchFamily="2" charset="2"/>
              </a:rPr>
              <a:t>M,t</a:t>
            </a:r>
            <a:r>
              <a:rPr lang="nl-NL" sz="2400" dirty="0">
                <a:cs typeface="Arial" charset="0"/>
                <a:sym typeface="Wingdings" pitchFamily="2" charset="2"/>
              </a:rPr>
              <a:t>  ⊨  </a:t>
            </a:r>
            <a:r>
              <a:rPr lang="nl-NL" sz="2400" dirty="0">
                <a:cs typeface="Arial" charset="0"/>
                <a:sym typeface="Symbol" pitchFamily="18" charset="2"/>
              </a:rPr>
              <a:t>	        </a:t>
            </a:r>
            <a:r>
              <a:rPr lang="nl-NL" sz="2400" dirty="0" err="1">
                <a:cs typeface="Arial" charset="0"/>
                <a:sym typeface="Symbol" pitchFamily="18" charset="2"/>
              </a:rPr>
              <a:t>holds</a:t>
            </a:r>
            <a:r>
              <a:rPr lang="nl-NL" sz="2400" dirty="0">
                <a:cs typeface="Arial" charset="0"/>
                <a:sym typeface="Symbol" pitchFamily="18" charset="2"/>
              </a:rPr>
              <a:t> on </a:t>
            </a:r>
            <a:r>
              <a:rPr lang="nl-NL" sz="2400" dirty="0" err="1">
                <a:cs typeface="Arial" charset="0"/>
                <a:sym typeface="Symbol" pitchFamily="18" charset="2"/>
              </a:rPr>
              <a:t>the</a:t>
            </a:r>
            <a:r>
              <a:rPr lang="nl-NL" sz="2400" dirty="0">
                <a:cs typeface="Arial" charset="0"/>
                <a:sym typeface="Symbol" pitchFamily="18" charset="2"/>
              </a:rPr>
              <a:t> </a:t>
            </a:r>
            <a:r>
              <a:rPr lang="nl-NL" sz="2400" dirty="0" err="1">
                <a:cs typeface="Arial" charset="0"/>
                <a:sym typeface="Symbol" pitchFamily="18" charset="2"/>
              </a:rPr>
              <a:t>comp</a:t>
            </a:r>
            <a:r>
              <a:rPr lang="nl-NL" sz="2400" dirty="0">
                <a:cs typeface="Arial" charset="0"/>
                <a:sym typeface="Symbol" pitchFamily="18" charset="2"/>
              </a:rPr>
              <a:t>. tree </a:t>
            </a:r>
            <a:r>
              <a:rPr lang="nl-NL" sz="2400" i="1" dirty="0">
                <a:cs typeface="Arial" charset="0"/>
                <a:sym typeface="Symbol" pitchFamily="18" charset="2"/>
              </a:rPr>
              <a:t>t</a:t>
            </a:r>
            <a:endParaRPr lang="nl-NL" sz="2400" i="1" dirty="0">
              <a:cs typeface="Arial" charset="0"/>
              <a:sym typeface="Wingdings" pitchFamily="2" charset="2"/>
            </a:endParaRPr>
          </a:p>
          <a:p>
            <a:pPr eaLnBrk="1" hangingPunct="1"/>
            <a:endParaRPr lang="nl-NL" sz="2400" dirty="0">
              <a:cs typeface="Arial" charset="0"/>
              <a:sym typeface="Wingdings" pitchFamily="2" charset="2"/>
            </a:endParaRPr>
          </a:p>
          <a:p>
            <a:pPr eaLnBrk="1" hangingPunct="1"/>
            <a:r>
              <a:rPr lang="nl-NL" sz="2400" i="1" dirty="0">
                <a:cs typeface="Arial" charset="0"/>
                <a:sym typeface="Wingdings" pitchFamily="2" charset="2"/>
              </a:rPr>
              <a:t>M</a:t>
            </a:r>
            <a:r>
              <a:rPr lang="nl-NL" sz="2400" dirty="0">
                <a:cs typeface="Arial" charset="0"/>
                <a:sym typeface="Wingdings" pitchFamily="2" charset="2"/>
              </a:rPr>
              <a:t> ⊨ </a:t>
            </a:r>
            <a:r>
              <a:rPr lang="nl-NL" sz="2400" dirty="0">
                <a:cs typeface="Arial" charset="0"/>
                <a:sym typeface="Symbol" pitchFamily="18" charset="2"/>
              </a:rPr>
              <a:t>	      is </a:t>
            </a:r>
            <a:r>
              <a:rPr lang="nl-NL" sz="2400" dirty="0" err="1">
                <a:cs typeface="Arial" charset="0"/>
                <a:sym typeface="Symbol" pitchFamily="18" charset="2"/>
              </a:rPr>
              <a:t>defined</a:t>
            </a:r>
            <a:r>
              <a:rPr lang="nl-NL" sz="2400" dirty="0">
                <a:cs typeface="Arial" charset="0"/>
                <a:sym typeface="Symbol" pitchFamily="18" charset="2"/>
              </a:rPr>
              <a:t> as </a:t>
            </a:r>
            <a:r>
              <a:rPr lang="nl-NL" sz="2400" i="1" dirty="0">
                <a:cs typeface="Arial" charset="0"/>
                <a:sym typeface="Symbol" pitchFamily="18" charset="2"/>
              </a:rPr>
              <a:t>M</a:t>
            </a:r>
            <a:r>
              <a:rPr lang="nl-NL" sz="2400" dirty="0">
                <a:cs typeface="Arial" charset="0"/>
                <a:sym typeface="Symbol" pitchFamily="18" charset="2"/>
              </a:rPr>
              <a:t>,</a:t>
            </a:r>
            <a:r>
              <a:rPr lang="nl-NL" sz="2400" dirty="0">
                <a:cs typeface="Arial" charset="0"/>
              </a:rPr>
              <a:t> </a:t>
            </a:r>
            <a:r>
              <a:rPr lang="nl-NL" sz="2400" b="1" dirty="0">
                <a:cs typeface="Arial" charset="0"/>
              </a:rPr>
              <a:t>tree</a:t>
            </a:r>
            <a:r>
              <a:rPr lang="nl-NL" sz="2400" dirty="0">
                <a:cs typeface="Arial" charset="0"/>
              </a:rPr>
              <a:t>(</a:t>
            </a:r>
            <a:r>
              <a:rPr lang="nl-NL" sz="2400" i="1" dirty="0">
                <a:cs typeface="Arial" charset="0"/>
              </a:rPr>
              <a:t>s</a:t>
            </a:r>
            <a:r>
              <a:rPr lang="nl-NL" sz="2400" baseline="-25000" dirty="0">
                <a:cs typeface="Arial" charset="0"/>
              </a:rPr>
              <a:t>0</a:t>
            </a:r>
            <a:r>
              <a:rPr lang="nl-NL" sz="2400" dirty="0">
                <a:cs typeface="Arial" charset="0"/>
                <a:sym typeface="Symbol" pitchFamily="18" charset="2"/>
              </a:rPr>
              <a:t>) </a:t>
            </a:r>
            <a:r>
              <a:rPr lang="nl-NL" sz="2400" dirty="0">
                <a:cs typeface="Arial" charset="0"/>
                <a:sym typeface="Wingdings" pitchFamily="2" charset="2"/>
              </a:rPr>
              <a:t>⊨ </a:t>
            </a:r>
            <a:r>
              <a:rPr lang="nl-NL" sz="2400" dirty="0">
                <a:cs typeface="Arial" charset="0"/>
                <a:sym typeface="Symbol" pitchFamily="18" charset="2"/>
              </a:rPr>
              <a:t></a:t>
            </a:r>
          </a:p>
          <a:p>
            <a:pPr eaLnBrk="1" hangingPunct="1"/>
            <a:endParaRPr lang="nl-NL" sz="2400" dirty="0">
              <a:cs typeface="Arial" charset="0"/>
              <a:sym typeface="Symbol" pitchFamily="18" charset="2"/>
            </a:endParaRPr>
          </a:p>
          <a:p>
            <a:pPr eaLnBrk="1" hangingPunct="1"/>
            <a:r>
              <a:rPr lang="en-US" sz="2400" b="1" i="1" dirty="0" err="1">
                <a:solidFill>
                  <a:srgbClr val="FF0000"/>
                </a:solidFill>
                <a:cs typeface="Arial" charset="0"/>
              </a:rPr>
              <a:t>M,t</a:t>
            </a:r>
            <a:r>
              <a:rPr lang="en-US" sz="2400" b="1" dirty="0">
                <a:solidFill>
                  <a:srgbClr val="FF0000"/>
                </a:solidFill>
                <a:cs typeface="Arial" charset="0"/>
              </a:rPr>
              <a:t> </a:t>
            </a:r>
            <a:r>
              <a:rPr lang="nl-NL" sz="2400" dirty="0">
                <a:solidFill>
                  <a:srgbClr val="FF0000"/>
                </a:solidFill>
                <a:cs typeface="Arial" charset="0"/>
                <a:sym typeface="Wingdings" pitchFamily="2" charset="2"/>
              </a:rPr>
              <a:t>⊨</a:t>
            </a:r>
            <a:r>
              <a:rPr lang="en-US" sz="2400" b="1" dirty="0">
                <a:solidFill>
                  <a:srgbClr val="FF0000"/>
                </a:solidFill>
                <a:cs typeface="Arial" charset="0"/>
              </a:rPr>
              <a:t>  </a:t>
            </a:r>
            <a:r>
              <a:rPr lang="en-US" sz="2400" b="1" i="1" dirty="0">
                <a:solidFill>
                  <a:srgbClr val="FF0000"/>
                </a:solidFill>
                <a:cs typeface="Arial" charset="0"/>
              </a:rPr>
              <a:t>p</a:t>
            </a:r>
            <a:r>
              <a:rPr lang="en-US" sz="2400" dirty="0">
                <a:cs typeface="Arial" charset="0"/>
              </a:rPr>
              <a:t>      =    </a:t>
            </a:r>
            <a:r>
              <a:rPr lang="en-US" sz="2400" i="1" dirty="0">
                <a:cs typeface="Arial" charset="0"/>
              </a:rPr>
              <a:t>p</a:t>
            </a:r>
            <a:r>
              <a:rPr lang="en-US" sz="2400" dirty="0">
                <a:cs typeface="Arial" charset="0"/>
              </a:rPr>
              <a:t> </a:t>
            </a:r>
            <a:r>
              <a:rPr lang="en-US" sz="2400" dirty="0">
                <a:cs typeface="Arial" charset="0"/>
                <a:sym typeface="Symbol" pitchFamily="18" charset="2"/>
              </a:rPr>
              <a:t> </a:t>
            </a:r>
            <a:r>
              <a:rPr lang="en-US" sz="2400" i="1" dirty="0">
                <a:cs typeface="Arial" charset="0"/>
                <a:sym typeface="Symbol" pitchFamily="18" charset="2"/>
              </a:rPr>
              <a:t>V</a:t>
            </a:r>
            <a:r>
              <a:rPr lang="en-US" sz="2400" dirty="0">
                <a:cs typeface="Arial" charset="0"/>
                <a:sym typeface="Symbol" pitchFamily="18" charset="2"/>
              </a:rPr>
              <a:t>(</a:t>
            </a:r>
            <a:r>
              <a:rPr lang="en-US" sz="2400" b="1" dirty="0">
                <a:cs typeface="Arial" charset="0"/>
                <a:sym typeface="Symbol" pitchFamily="18" charset="2"/>
              </a:rPr>
              <a:t>root</a:t>
            </a:r>
            <a:r>
              <a:rPr lang="en-US" sz="2400" dirty="0">
                <a:cs typeface="Arial" charset="0"/>
                <a:sym typeface="Symbol" pitchFamily="18" charset="2"/>
              </a:rPr>
              <a:t>(</a:t>
            </a:r>
            <a:r>
              <a:rPr lang="en-US" sz="2400" i="1" dirty="0">
                <a:cs typeface="Arial" charset="0"/>
                <a:sym typeface="Symbol" pitchFamily="18" charset="2"/>
              </a:rPr>
              <a:t>t</a:t>
            </a:r>
            <a:r>
              <a:rPr lang="en-US" sz="2400" dirty="0">
                <a:cs typeface="Arial" charset="0"/>
                <a:sym typeface="Symbol" pitchFamily="18" charset="2"/>
              </a:rPr>
              <a:t>)) </a:t>
            </a:r>
          </a:p>
          <a:p>
            <a:pPr eaLnBrk="1" hangingPunct="1"/>
            <a:endParaRPr lang="en-US" sz="2400" dirty="0">
              <a:cs typeface="Arial" charset="0"/>
              <a:sym typeface="Symbol" pitchFamily="18" charset="2"/>
            </a:endParaRPr>
          </a:p>
          <a:p>
            <a:pPr eaLnBrk="1" hangingPunct="1"/>
            <a:r>
              <a:rPr lang="en-US" sz="2400" b="1" i="1" dirty="0" err="1">
                <a:solidFill>
                  <a:srgbClr val="FF0000"/>
                </a:solidFill>
                <a:cs typeface="Arial" charset="0"/>
                <a:sym typeface="Symbol" pitchFamily="18" charset="2"/>
              </a:rPr>
              <a:t>M,t</a:t>
            </a:r>
            <a:r>
              <a:rPr lang="en-US" sz="2400" b="1" dirty="0">
                <a:solidFill>
                  <a:srgbClr val="FF0000"/>
                </a:solidFill>
                <a:cs typeface="Arial" charset="0"/>
                <a:sym typeface="Symbol" pitchFamily="18" charset="2"/>
              </a:rPr>
              <a:t> </a:t>
            </a:r>
            <a:r>
              <a:rPr lang="nl-NL" sz="2400" dirty="0">
                <a:solidFill>
                  <a:srgbClr val="FF0000"/>
                </a:solidFill>
                <a:cs typeface="Arial" charset="0"/>
                <a:sym typeface="Wingdings" pitchFamily="2" charset="2"/>
              </a:rPr>
              <a:t>⊨</a:t>
            </a:r>
            <a:r>
              <a:rPr lang="en-US" sz="2400" b="1" dirty="0">
                <a:solidFill>
                  <a:srgbClr val="FF0000"/>
                </a:solidFill>
                <a:cs typeface="Arial" charset="0"/>
                <a:sym typeface="Symbol" pitchFamily="18" charset="2"/>
              </a:rPr>
              <a:t> </a:t>
            </a:r>
            <a:r>
              <a:rPr lang="en-US" sz="2400" dirty="0">
                <a:solidFill>
                  <a:srgbClr val="FF0000"/>
                </a:solidFill>
                <a:cs typeface="Arial" charset="0"/>
                <a:sym typeface="Symbol" pitchFamily="18" charset="2"/>
              </a:rPr>
              <a:t>    </a:t>
            </a:r>
            <a:r>
              <a:rPr lang="en-US" sz="2400" dirty="0">
                <a:cs typeface="Arial" charset="0"/>
                <a:sym typeface="Symbol" pitchFamily="18" charset="2"/>
              </a:rPr>
              <a:t>=     not   (   </a:t>
            </a:r>
            <a:r>
              <a:rPr lang="en-US" sz="2400" i="1" dirty="0" err="1">
                <a:cs typeface="Arial" charset="0"/>
                <a:sym typeface="Symbol" pitchFamily="18" charset="2"/>
              </a:rPr>
              <a:t>M,t</a:t>
            </a:r>
            <a:r>
              <a:rPr lang="en-US" sz="2400" dirty="0">
                <a:cs typeface="Arial" charset="0"/>
                <a:sym typeface="Symbol" pitchFamily="18" charset="2"/>
              </a:rPr>
              <a:t> </a:t>
            </a:r>
            <a:r>
              <a:rPr lang="nl-NL" sz="2400" dirty="0">
                <a:cs typeface="Arial" charset="0"/>
                <a:sym typeface="Wingdings" pitchFamily="2" charset="2"/>
              </a:rPr>
              <a:t>⊨ </a:t>
            </a:r>
            <a:r>
              <a:rPr lang="en-US" sz="2400" dirty="0">
                <a:cs typeface="Arial" charset="0"/>
                <a:sym typeface="Symbol" pitchFamily="18" charset="2"/>
              </a:rPr>
              <a:t>   )</a:t>
            </a:r>
          </a:p>
          <a:p>
            <a:pPr eaLnBrk="1" hangingPunct="1"/>
            <a:endParaRPr lang="en-US" sz="2400" dirty="0">
              <a:cs typeface="Arial" charset="0"/>
              <a:sym typeface="Symbol" pitchFamily="18" charset="2"/>
            </a:endParaRPr>
          </a:p>
          <a:p>
            <a:pPr eaLnBrk="1" hangingPunct="1"/>
            <a:r>
              <a:rPr lang="en-US" sz="2400" b="1" i="1" dirty="0" err="1">
                <a:solidFill>
                  <a:srgbClr val="FF0000"/>
                </a:solidFill>
                <a:cs typeface="Arial" charset="0"/>
                <a:sym typeface="Symbol" pitchFamily="18" charset="2"/>
              </a:rPr>
              <a:t>M,t</a:t>
            </a:r>
            <a:r>
              <a:rPr lang="en-US" sz="2400" b="1" dirty="0">
                <a:solidFill>
                  <a:srgbClr val="FF0000"/>
                </a:solidFill>
                <a:cs typeface="Arial" charset="0"/>
                <a:sym typeface="Symbol" pitchFamily="18" charset="2"/>
              </a:rPr>
              <a:t> </a:t>
            </a:r>
            <a:r>
              <a:rPr lang="nl-NL" sz="2400" dirty="0">
                <a:solidFill>
                  <a:srgbClr val="FF0000"/>
                </a:solidFill>
                <a:cs typeface="Arial" charset="0"/>
                <a:sym typeface="Wingdings" pitchFamily="2" charset="2"/>
              </a:rPr>
              <a:t>⊨</a:t>
            </a:r>
            <a:r>
              <a:rPr lang="en-US" sz="2400" b="1" dirty="0">
                <a:solidFill>
                  <a:srgbClr val="FF0000"/>
                </a:solidFill>
                <a:cs typeface="Arial" charset="0"/>
                <a:sym typeface="Symbol" pitchFamily="18" charset="2"/>
              </a:rPr>
              <a:t> ∧</a:t>
            </a:r>
            <a:r>
              <a:rPr lang="en-US" sz="2400" dirty="0">
                <a:solidFill>
                  <a:srgbClr val="FF0000"/>
                </a:solidFill>
                <a:cs typeface="Arial" charset="0"/>
                <a:sym typeface="Symbol" pitchFamily="18" charset="2"/>
              </a:rPr>
              <a:t>    </a:t>
            </a:r>
            <a:r>
              <a:rPr lang="en-US" sz="2400" dirty="0">
                <a:cs typeface="Arial" charset="0"/>
                <a:sym typeface="Symbol" pitchFamily="18" charset="2"/>
              </a:rPr>
              <a:t>=     </a:t>
            </a:r>
            <a:r>
              <a:rPr lang="en-US" sz="2400" i="1" dirty="0" err="1">
                <a:cs typeface="Arial" charset="0"/>
                <a:sym typeface="Symbol" pitchFamily="18" charset="2"/>
              </a:rPr>
              <a:t>M,t</a:t>
            </a:r>
            <a:r>
              <a:rPr lang="en-US" sz="2400" dirty="0">
                <a:cs typeface="Arial" charset="0"/>
                <a:sym typeface="Symbol" pitchFamily="18" charset="2"/>
              </a:rPr>
              <a:t> </a:t>
            </a:r>
            <a:r>
              <a:rPr lang="nl-NL" sz="2400" dirty="0">
                <a:cs typeface="Arial" charset="0"/>
                <a:sym typeface="Wingdings" pitchFamily="2" charset="2"/>
              </a:rPr>
              <a:t>⊨ </a:t>
            </a:r>
            <a:r>
              <a:rPr lang="en-US" sz="2400" dirty="0">
                <a:cs typeface="Arial" charset="0"/>
                <a:sym typeface="Symbol" pitchFamily="18" charset="2"/>
              </a:rPr>
              <a:t>     and   </a:t>
            </a:r>
            <a:r>
              <a:rPr lang="en-US" sz="2400" i="1" dirty="0" err="1">
                <a:cs typeface="Arial" charset="0"/>
                <a:sym typeface="Symbol" pitchFamily="18" charset="2"/>
              </a:rPr>
              <a:t>M,t</a:t>
            </a:r>
            <a:r>
              <a:rPr lang="en-US" sz="2400" dirty="0">
                <a:cs typeface="Arial" charset="0"/>
                <a:sym typeface="Symbol" pitchFamily="18" charset="2"/>
              </a:rPr>
              <a:t> </a:t>
            </a:r>
            <a:r>
              <a:rPr lang="nl-NL" sz="2400" dirty="0">
                <a:cs typeface="Arial" charset="0"/>
                <a:sym typeface="Wingdings" pitchFamily="2" charset="2"/>
              </a:rPr>
              <a:t>⊨ </a:t>
            </a:r>
            <a:r>
              <a:rPr lang="en-US" sz="2400" dirty="0">
                <a:cs typeface="Arial" charset="0"/>
                <a:sym typeface="Symbol" pitchFamily="18" charset="2"/>
              </a:rPr>
              <a:t>   </a:t>
            </a:r>
          </a:p>
          <a:p>
            <a:pPr eaLnBrk="1" hangingPunct="1"/>
            <a:endParaRPr lang="en-US" sz="2400" dirty="0">
              <a:cs typeface="Arial" charset="0"/>
              <a:sym typeface="Symbol" pitchFamily="18" charset="2"/>
            </a:endParaRPr>
          </a:p>
          <a:p>
            <a:pPr eaLnBrk="1" hangingPunct="1"/>
            <a:endParaRPr lang="nl-NL" sz="2400" dirty="0">
              <a:cs typeface="Arial" charset="0"/>
              <a:sym typeface="Symbol" pitchFamily="18" charset="2"/>
            </a:endParaRPr>
          </a:p>
          <a:p>
            <a:pPr eaLnBrk="1" hangingPunct="1"/>
            <a:endParaRPr lang="nl-NL" sz="2400" dirty="0">
              <a:cs typeface="Arial" charset="0"/>
              <a:sym typeface="Wingdings" pitchFamily="2" charset="2"/>
            </a:endParaRPr>
          </a:p>
          <a:p>
            <a:pPr eaLnBrk="1" hangingPunct="1"/>
            <a:endParaRPr lang="nl-NL" sz="2400" dirty="0">
              <a:cs typeface="Arial" charset="0"/>
              <a:sym typeface="Wingdings" pitchFamily="2" charset="2"/>
            </a:endParaRPr>
          </a:p>
          <a:p>
            <a:pPr eaLnBrk="1" hangingPunct="1"/>
            <a:endParaRPr lang="nl-NL" sz="2400" dirty="0">
              <a:cs typeface="Arial" charset="0"/>
            </a:endParaRPr>
          </a:p>
          <a:p>
            <a:pPr eaLnBrk="1" hangingPunct="1"/>
            <a:endParaRPr lang="nl-NL" sz="2400" dirty="0">
              <a:cs typeface="Arial" charset="0"/>
            </a:endParaRPr>
          </a:p>
          <a:p>
            <a:pPr eaLnBrk="1" hangingPunct="1"/>
            <a:endParaRPr lang="en-US" sz="2400" dirty="0">
              <a:cs typeface="Arial" charset="0"/>
            </a:endParaRPr>
          </a:p>
        </p:txBody>
      </p:sp>
      <p:sp>
        <p:nvSpPr>
          <p:cNvPr id="5" name="TextBox 4"/>
          <p:cNvSpPr txBox="1"/>
          <p:nvPr/>
        </p:nvSpPr>
        <p:spPr>
          <a:xfrm>
            <a:off x="4290559" y="347436"/>
            <a:ext cx="4124847" cy="707886"/>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nl-NL" sz="2000" i="1" dirty="0">
                <a:cs typeface="Arial" pitchFamily="34" charset="0"/>
              </a:rPr>
              <a:t>R</a:t>
            </a:r>
            <a:r>
              <a:rPr lang="nl-NL" sz="2000" dirty="0">
                <a:cs typeface="Arial" pitchFamily="34" charset="0"/>
              </a:rPr>
              <a:t> : </a:t>
            </a:r>
            <a:r>
              <a:rPr lang="nl-NL" sz="2000" i="1" dirty="0">
                <a:cs typeface="Arial" pitchFamily="34" charset="0"/>
              </a:rPr>
              <a:t>S</a:t>
            </a:r>
            <a:r>
              <a:rPr lang="nl-NL" sz="2000" dirty="0">
                <a:cs typeface="Arial" pitchFamily="34" charset="0"/>
                <a:sym typeface="Symbol"/>
              </a:rPr>
              <a:t>  {</a:t>
            </a:r>
            <a:r>
              <a:rPr lang="nl-NL" sz="2000" i="1" dirty="0">
                <a:cs typeface="Arial" pitchFamily="34" charset="0"/>
                <a:sym typeface="Symbol"/>
              </a:rPr>
              <a:t>S</a:t>
            </a:r>
            <a:r>
              <a:rPr lang="nl-NL" sz="2000" dirty="0">
                <a:cs typeface="Arial" pitchFamily="34" charset="0"/>
                <a:sym typeface="Symbol"/>
              </a:rPr>
              <a:t>}</a:t>
            </a:r>
            <a:r>
              <a:rPr lang="nl-NL" sz="2000" baseline="30000" dirty="0">
                <a:cs typeface="Arial" pitchFamily="34" charset="0"/>
                <a:sym typeface="Symbol"/>
              </a:rPr>
              <a:t>	</a:t>
            </a:r>
            <a:r>
              <a:rPr lang="nl-NL" sz="2000" dirty="0">
                <a:cs typeface="Arial" pitchFamily="34" charset="0"/>
              </a:rPr>
              <a:t>: transition relation</a:t>
            </a:r>
            <a:br>
              <a:rPr lang="nl-NL" sz="2000" dirty="0">
                <a:cs typeface="Arial" pitchFamily="34" charset="0"/>
              </a:rPr>
            </a:br>
            <a:r>
              <a:rPr lang="nl-NL" sz="2000" i="1" dirty="0">
                <a:cs typeface="Arial" pitchFamily="34" charset="0"/>
              </a:rPr>
              <a:t>V</a:t>
            </a:r>
            <a:r>
              <a:rPr lang="nl-NL" sz="2000" dirty="0">
                <a:cs typeface="Arial" pitchFamily="34" charset="0"/>
              </a:rPr>
              <a:t> :  </a:t>
            </a:r>
            <a:r>
              <a:rPr lang="nl-NL" sz="2000" i="1" dirty="0">
                <a:cs typeface="Arial" pitchFamily="34" charset="0"/>
              </a:rPr>
              <a:t>S</a:t>
            </a:r>
            <a:r>
              <a:rPr lang="nl-NL" sz="2000" dirty="0">
                <a:cs typeface="Arial" pitchFamily="34" charset="0"/>
                <a:sym typeface="Symbol"/>
              </a:rPr>
              <a:t>  {</a:t>
            </a:r>
            <a:r>
              <a:rPr lang="nl-NL" sz="2000" i="1" dirty="0">
                <a:cs typeface="Arial" pitchFamily="34" charset="0"/>
                <a:sym typeface="Symbol"/>
              </a:rPr>
              <a:t>Prop</a:t>
            </a:r>
            <a:r>
              <a:rPr lang="nl-NL" sz="2000" dirty="0">
                <a:cs typeface="Arial" pitchFamily="34" charset="0"/>
                <a:sym typeface="Symbol"/>
              </a:rPr>
              <a:t>}	: observations </a:t>
            </a:r>
          </a:p>
        </p:txBody>
      </p:sp>
      <p:sp>
        <p:nvSpPr>
          <p:cNvPr id="6" name="Tijdelijke aanduiding voor dianummer 5"/>
          <p:cNvSpPr>
            <a:spLocks noGrp="1"/>
          </p:cNvSpPr>
          <p:nvPr>
            <p:ph type="sldNum" sz="quarter" idx="12"/>
          </p:nvPr>
        </p:nvSpPr>
        <p:spPr/>
        <p:txBody>
          <a:bodyPr/>
          <a:lstStyle/>
          <a:p>
            <a:pPr>
              <a:defRPr/>
            </a:pPr>
            <a:fld id="{23764B2B-BF54-43B5-A4D0-B227050EE5F2}" type="slidenum">
              <a:rPr lang="en-US"/>
              <a:pPr>
                <a:defRPr/>
              </a:pPr>
              <a:t>9</a:t>
            </a:fld>
            <a:endParaRPr lang="en-US"/>
          </a:p>
        </p:txBody>
      </p:sp>
      <p:cxnSp>
        <p:nvCxnSpPr>
          <p:cNvPr id="8" name="Rechte verbindingslijn met pijl 7"/>
          <p:cNvCxnSpPr/>
          <p:nvPr/>
        </p:nvCxnSpPr>
        <p:spPr>
          <a:xfrm flipV="1">
            <a:off x="3516313" y="1109663"/>
            <a:ext cx="708025" cy="51276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moge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Kantoor - klassie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Vermogen">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PV_spin1_0910</Template>
  <TotalTime>29807</TotalTime>
  <Words>7683</Words>
  <Application>Microsoft Macintosh PowerPoint</Application>
  <PresentationFormat>On-screen Show (4:3)</PresentationFormat>
  <Paragraphs>1194</Paragraphs>
  <Slides>73</Slides>
  <Notes>59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Arial</vt:lpstr>
      <vt:lpstr>Courier New</vt:lpstr>
      <vt:lpstr>Helvetica</vt:lpstr>
      <vt:lpstr>Times</vt:lpstr>
      <vt:lpstr>Times New Roman</vt:lpstr>
      <vt:lpstr>Wingdings</vt:lpstr>
      <vt:lpstr>Wingdings 2</vt:lpstr>
      <vt:lpstr>Vermogen</vt:lpstr>
      <vt:lpstr>CTL Model Checking</vt:lpstr>
      <vt:lpstr>Background</vt:lpstr>
      <vt:lpstr>Overview</vt:lpstr>
      <vt:lpstr>CTL</vt:lpstr>
      <vt:lpstr>CTL</vt:lpstr>
      <vt:lpstr>Intuition of CTL operators</vt:lpstr>
      <vt:lpstr>Intuition of CTL operators</vt:lpstr>
      <vt:lpstr>Syntax</vt:lpstr>
      <vt:lpstr>Semantics</vt:lpstr>
      <vt:lpstr>Semantic of “X”</vt:lpstr>
      <vt:lpstr>Semantic of “U”</vt:lpstr>
      <vt:lpstr>Derived operators</vt:lpstr>
      <vt:lpstr>LTL vs CTL</vt:lpstr>
      <vt:lpstr>LTL vs CTL</vt:lpstr>
      <vt:lpstr>LTL vs CTL</vt:lpstr>
      <vt:lpstr>Model checking CTL formulas</vt:lpstr>
      <vt:lpstr>Example, checking  EX(p⋀q) </vt:lpstr>
      <vt:lpstr>Example, checking:  E[ p U (p⋀q) ]</vt:lpstr>
      <vt:lpstr>Example, checking  A[ p U (p⋀q) ]</vt:lpstr>
      <vt:lpstr>Can we apply this to LTL ?</vt:lpstr>
      <vt:lpstr>CTL*</vt:lpstr>
      <vt:lpstr>CTL*</vt:lpstr>
      <vt:lpstr>Checking CTL*</vt:lpstr>
      <vt:lpstr>Checking CTL*</vt:lpstr>
      <vt:lpstr>Checking CTL*</vt:lpstr>
      <vt:lpstr>Symbolic representation</vt:lpstr>
      <vt:lpstr>Example</vt:lpstr>
      <vt:lpstr>Example</vt:lpstr>
      <vt:lpstr>Example</vt:lpstr>
      <vt:lpstr>Model checking</vt:lpstr>
      <vt:lpstr>Labeling</vt:lpstr>
      <vt:lpstr>Restricting the arrows over the destinations</vt:lpstr>
      <vt:lpstr>Restricting the arrows over the destinations</vt:lpstr>
      <vt:lpstr>Example</vt:lpstr>
      <vt:lpstr>Another Example, AXp/\q</vt:lpstr>
      <vt:lpstr>Labeling</vt:lpstr>
      <vt:lpstr>Example, E[ p U q ]</vt:lpstr>
      <vt:lpstr>But how to efficiently do this fix point iteration ?</vt:lpstr>
      <vt:lpstr>Canonical representation</vt:lpstr>
      <vt:lpstr>BDD</vt:lpstr>
      <vt:lpstr>Decision Tree</vt:lpstr>
      <vt:lpstr>But we can compact the tree…</vt:lpstr>
      <vt:lpstr>Results</vt:lpstr>
      <vt:lpstr>Boolean formula</vt:lpstr>
      <vt:lpstr>Binary Decision Diagram</vt:lpstr>
      <vt:lpstr>func(G)</vt:lpstr>
      <vt:lpstr>Ordered BDD</vt:lpstr>
      <vt:lpstr>Reduced BDD</vt:lpstr>
      <vt:lpstr>Reduced OBDD</vt:lpstr>
      <vt:lpstr>Effect of ordering</vt:lpstr>
      <vt:lpstr>The difference can be huge… </vt:lpstr>
      <vt:lpstr>Reducing BDD</vt:lpstr>
      <vt:lpstr>Reducing BDD</vt:lpstr>
      <vt:lpstr>The reduction algorithm</vt:lpstr>
      <vt:lpstr>The reduction algorithm</vt:lpstr>
      <vt:lpstr>The reduction algorithm</vt:lpstr>
      <vt:lpstr>The reduction algorithm</vt:lpstr>
      <vt:lpstr>The reduction algorithm</vt:lpstr>
      <vt:lpstr>Building a BDD</vt:lpstr>
      <vt:lpstr>Basic operations to combine BDDs</vt:lpstr>
      <vt:lpstr>Quantification</vt:lpstr>
      <vt:lpstr>Restriction</vt:lpstr>
      <vt:lpstr>Apply</vt:lpstr>
      <vt:lpstr>Apply</vt:lpstr>
      <vt:lpstr>Example</vt:lpstr>
      <vt:lpstr>Example</vt:lpstr>
      <vt:lpstr>Example</vt:lpstr>
      <vt:lpstr>Satisfy and Compose</vt:lpstr>
      <vt:lpstr>And substitution…</vt:lpstr>
      <vt:lpstr>The cost of various operations</vt:lpstr>
      <vt:lpstr>Overview of all verification algorithms we learned</vt:lpstr>
      <vt:lpstr>PowerPoint Presentation</vt:lpstr>
      <vt:lpstr>PowerPoint Presentation</vt:lpstr>
    </vt:vector>
  </TitlesOfParts>
  <Company>U.U.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Alternating Bit Protocol</dc:title>
  <dc:creator>wishnu</dc:creator>
  <cp:lastModifiedBy>Prasetya, S.W.B. (Wishnu)</cp:lastModifiedBy>
  <cp:revision>606</cp:revision>
  <cp:lastPrinted>2018-11-01T08:45:00Z</cp:lastPrinted>
  <dcterms:created xsi:type="dcterms:W3CDTF">2007-01-29T13:01:43Z</dcterms:created>
  <dcterms:modified xsi:type="dcterms:W3CDTF">2024-10-08T20:41:42Z</dcterms:modified>
</cp:coreProperties>
</file>