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9" r:id="rId1"/>
  </p:sldMasterIdLst>
  <p:notesMasterIdLst>
    <p:notesMasterId r:id="rId49"/>
  </p:notesMasterIdLst>
  <p:sldIdLst>
    <p:sldId id="268" r:id="rId2"/>
    <p:sldId id="269" r:id="rId3"/>
    <p:sldId id="272" r:id="rId4"/>
    <p:sldId id="300" r:id="rId5"/>
    <p:sldId id="328" r:id="rId6"/>
    <p:sldId id="370" r:id="rId7"/>
    <p:sldId id="374" r:id="rId8"/>
    <p:sldId id="372" r:id="rId9"/>
    <p:sldId id="301" r:id="rId10"/>
    <p:sldId id="290" r:id="rId11"/>
    <p:sldId id="277" r:id="rId12"/>
    <p:sldId id="278" r:id="rId13"/>
    <p:sldId id="279" r:id="rId14"/>
    <p:sldId id="273" r:id="rId15"/>
    <p:sldId id="284" r:id="rId16"/>
    <p:sldId id="299" r:id="rId17"/>
    <p:sldId id="283" r:id="rId18"/>
    <p:sldId id="280" r:id="rId19"/>
    <p:sldId id="281" r:id="rId20"/>
    <p:sldId id="302" r:id="rId21"/>
    <p:sldId id="366" r:id="rId22"/>
    <p:sldId id="367" r:id="rId23"/>
    <p:sldId id="368" r:id="rId24"/>
    <p:sldId id="285" r:id="rId25"/>
    <p:sldId id="286" r:id="rId26"/>
    <p:sldId id="305" r:id="rId27"/>
    <p:sldId id="304" r:id="rId28"/>
    <p:sldId id="271" r:id="rId29"/>
    <p:sldId id="373" r:id="rId30"/>
    <p:sldId id="270" r:id="rId31"/>
    <p:sldId id="369" r:id="rId32"/>
    <p:sldId id="355" r:id="rId33"/>
    <p:sldId id="356" r:id="rId34"/>
    <p:sldId id="358" r:id="rId35"/>
    <p:sldId id="359" r:id="rId36"/>
    <p:sldId id="331" r:id="rId37"/>
    <p:sldId id="332" r:id="rId38"/>
    <p:sldId id="333" r:id="rId39"/>
    <p:sldId id="334" r:id="rId40"/>
    <p:sldId id="335" r:id="rId41"/>
    <p:sldId id="360" r:id="rId42"/>
    <p:sldId id="337" r:id="rId43"/>
    <p:sldId id="338" r:id="rId44"/>
    <p:sldId id="375" r:id="rId45"/>
    <p:sldId id="339" r:id="rId46"/>
    <p:sldId id="336" r:id="rId47"/>
    <p:sldId id="341"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shnu"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DB1"/>
    <a:srgbClr val="A50021"/>
    <a:srgbClr val="225111"/>
    <a:srgbClr val="286014"/>
    <a:srgbClr val="2A6416"/>
    <a:srgbClr val="A9E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65" autoAdjust="0"/>
    <p:restoredTop sz="89676" autoAdjust="0"/>
  </p:normalViewPr>
  <p:slideViewPr>
    <p:cSldViewPr snapToGrid="0">
      <p:cViewPr>
        <p:scale>
          <a:sx n="150" d="100"/>
          <a:sy n="150" d="100"/>
        </p:scale>
        <p:origin x="-40" y="-1144"/>
      </p:cViewPr>
      <p:guideLst>
        <p:guide orient="horz" pos="2160"/>
        <p:guide pos="2880"/>
      </p:guideLst>
    </p:cSldViewPr>
  </p:slideViewPr>
  <p:outlineViewPr>
    <p:cViewPr>
      <p:scale>
        <a:sx n="33" d="100"/>
        <a:sy n="33" d="100"/>
      </p:scale>
      <p:origin x="0" y="-2904"/>
    </p:cViewPr>
  </p:outlineViewPr>
  <p:notesTextViewPr>
    <p:cViewPr>
      <p:scale>
        <a:sx n="100" d="100"/>
        <a:sy n="100" d="100"/>
      </p:scale>
      <p:origin x="0" y="0"/>
    </p:cViewPr>
  </p:notesTextViewPr>
  <p:sorterViewPr>
    <p:cViewPr>
      <p:scale>
        <a:sx n="66" d="100"/>
        <a:sy n="66" d="100"/>
      </p:scale>
      <p:origin x="0" y="4936"/>
    </p:cViewPr>
  </p:sorterViewPr>
  <p:notesViewPr>
    <p:cSldViewPr snapToGrid="0">
      <p:cViewPr varScale="1">
        <p:scale>
          <a:sx n="61" d="100"/>
          <a:sy n="61" d="100"/>
        </p:scale>
        <p:origin x="-2381" y="-9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C6E942-DA41-416E-AF4D-439901C7C0B0}" type="slidenum">
              <a:rPr lang="en-US"/>
              <a:pPr>
                <a:defRPr/>
              </a:pPr>
              <a:t>‹#›</a:t>
            </a:fld>
            <a:endParaRPr lang="en-US"/>
          </a:p>
        </p:txBody>
      </p:sp>
    </p:spTree>
    <p:extLst>
      <p:ext uri="{BB962C8B-B14F-4D97-AF65-F5344CB8AC3E}">
        <p14:creationId xmlns:p14="http://schemas.microsoft.com/office/powerpoint/2010/main" val="624142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30D8A07-6DF0-411B-9725-7A24A7E4B31B}" type="slidenum">
              <a:rPr lang="en-US" smtClean="0"/>
              <a:pPr/>
              <a:t>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65321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D9777EA-5BBF-4E1E-9A05-D80F7C5BB885}" type="slidenum">
              <a:rPr lang="en-US" smtClean="0"/>
              <a:pPr/>
              <a:t>11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95671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7B5BB3-899A-4E53-A0E2-3F83AE81FA24}" type="slidenum">
              <a:rPr lang="en-US" smtClean="0"/>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211786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BF7D0D4-F3DE-4220-8ACB-40737BC5183B}" type="slidenum">
              <a:rPr lang="en-US" smtClean="0"/>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nl-NL"/>
              <a:t>Dead lock scenario: y++ ; x++; (y&gt;0) ; x-- </a:t>
            </a:r>
            <a:r>
              <a:rPr lang="nl-NL">
                <a:sym typeface="Wingdings" pitchFamily="2" charset="2"/>
              </a:rPr>
              <a:t> locked now.</a:t>
            </a:r>
            <a:endParaRPr lang="nl-NL"/>
          </a:p>
          <a:p>
            <a:endParaRPr lang="nl-NL"/>
          </a:p>
          <a:p>
            <a:endParaRPr lang="nl-NL"/>
          </a:p>
        </p:txBody>
      </p:sp>
    </p:spTree>
    <p:extLst>
      <p:ext uri="{BB962C8B-B14F-4D97-AF65-F5344CB8AC3E}">
        <p14:creationId xmlns:p14="http://schemas.microsoft.com/office/powerpoint/2010/main" val="47438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81F6EA4-DEF8-4D39-B433-938B39C16DB6}" type="slidenum">
              <a:rPr lang="en-US" smtClean="0"/>
              <a:pPr/>
              <a:t>14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46269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E5067CE-722C-4078-8B4F-C5B443CCB227}" type="slidenum">
              <a:rPr lang="en-US" smtClean="0"/>
              <a:pPr/>
              <a:t>15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9104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jdelijke aanduiding voor dia-afbeelding 1"/>
          <p:cNvSpPr>
            <a:spLocks noGrp="1" noRot="1" noChangeAspect="1" noTextEdit="1"/>
          </p:cNvSpPr>
          <p:nvPr>
            <p:ph type="sldImg"/>
          </p:nvPr>
        </p:nvSpPr>
        <p:spPr>
          <a:ln/>
        </p:spPr>
      </p:sp>
      <p:sp>
        <p:nvSpPr>
          <p:cNvPr id="73731" name="Tijdelijke aanduiding voor notities 2"/>
          <p:cNvSpPr>
            <a:spLocks noGrp="1"/>
          </p:cNvSpPr>
          <p:nvPr>
            <p:ph type="body" idx="1"/>
          </p:nvPr>
        </p:nvSpPr>
        <p:spPr>
          <a:noFill/>
          <a:ln/>
        </p:spPr>
        <p:txBody>
          <a:bodyPr/>
          <a:lstStyle/>
          <a:p>
            <a:endParaRPr lang="nl-NL"/>
          </a:p>
        </p:txBody>
      </p:sp>
      <p:sp>
        <p:nvSpPr>
          <p:cNvPr id="73732" name="Tijdelijke aanduiding voor dianummer 3"/>
          <p:cNvSpPr>
            <a:spLocks noGrp="1"/>
          </p:cNvSpPr>
          <p:nvPr>
            <p:ph type="sldNum" sz="quarter" idx="5"/>
          </p:nvPr>
        </p:nvSpPr>
        <p:spPr>
          <a:noFill/>
        </p:spPr>
        <p:txBody>
          <a:bodyPr/>
          <a:lstStyle/>
          <a:p>
            <a:fld id="{9443FC9C-7697-4F61-BEAE-1B5AA35218E0}" type="slidenum">
              <a:rPr lang="en-US" smtClean="0"/>
              <a:pPr/>
              <a:t>16</a:t>
            </a:fld>
            <a:endParaRPr lang="en-US"/>
          </a:p>
        </p:txBody>
      </p:sp>
    </p:spTree>
    <p:extLst>
      <p:ext uri="{BB962C8B-B14F-4D97-AF65-F5344CB8AC3E}">
        <p14:creationId xmlns:p14="http://schemas.microsoft.com/office/powerpoint/2010/main" val="117159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3C9684-B6FF-440F-9FB1-0F8DDB885728}" type="slidenum">
              <a:rPr lang="en-US" smtClean="0"/>
              <a:pPr/>
              <a:t>17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83183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D78604C-6999-42F1-94F8-4C799FFAC241}" type="slidenum">
              <a:rPr lang="en-US" smtClean="0"/>
              <a:pPr/>
              <a:t>18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749370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6ABBABF-EA4E-4603-AEFE-6017A01F7333}" type="slidenum">
              <a:rPr lang="en-US" smtClean="0"/>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361752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p:cNvSpPr>
            <a:spLocks noGrp="1" noRot="1" noChangeAspect="1" noTextEdit="1"/>
          </p:cNvSpPr>
          <p:nvPr>
            <p:ph type="sldImg"/>
          </p:nvPr>
        </p:nvSpPr>
        <p:spPr>
          <a:ln/>
        </p:spPr>
      </p:sp>
      <p:sp>
        <p:nvSpPr>
          <p:cNvPr id="77827" name="Tijdelijke aanduiding voor notities 2"/>
          <p:cNvSpPr>
            <a:spLocks noGrp="1"/>
          </p:cNvSpPr>
          <p:nvPr>
            <p:ph type="body" idx="1"/>
          </p:nvPr>
        </p:nvSpPr>
        <p:spPr>
          <a:noFill/>
          <a:ln/>
        </p:spPr>
        <p:txBody>
          <a:bodyPr/>
          <a:lstStyle/>
          <a:p>
            <a:endParaRPr lang="nl-NL"/>
          </a:p>
        </p:txBody>
      </p:sp>
      <p:sp>
        <p:nvSpPr>
          <p:cNvPr id="77828" name="Tijdelijke aanduiding voor dianummer 3"/>
          <p:cNvSpPr>
            <a:spLocks noGrp="1"/>
          </p:cNvSpPr>
          <p:nvPr>
            <p:ph type="sldNum" sz="quarter" idx="5"/>
          </p:nvPr>
        </p:nvSpPr>
        <p:spPr>
          <a:noFill/>
        </p:spPr>
        <p:txBody>
          <a:bodyPr/>
          <a:lstStyle/>
          <a:p>
            <a:fld id="{207B8A28-A02F-4C96-AAB5-BB41B28AC21C}" type="slidenum">
              <a:rPr lang="en-US" smtClean="0"/>
              <a:pPr/>
              <a:t>20</a:t>
            </a:fld>
            <a:endParaRPr lang="en-US"/>
          </a:p>
        </p:txBody>
      </p:sp>
    </p:spTree>
    <p:extLst>
      <p:ext uri="{BB962C8B-B14F-4D97-AF65-F5344CB8AC3E}">
        <p14:creationId xmlns:p14="http://schemas.microsoft.com/office/powerpoint/2010/main" val="12460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EDE0F82-839E-4B5C-9933-629F07CC6CA6}" type="slidenum">
              <a:rPr lang="en-US" smtClean="0"/>
              <a:pPr/>
              <a:t>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99887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r>
              <a:rPr lang="nl-NL"/>
              <a:t>E.g. the handler E distributes over “atomic” in S, but not over dstep</a:t>
            </a:r>
          </a:p>
        </p:txBody>
      </p:sp>
      <p:sp>
        <p:nvSpPr>
          <p:cNvPr id="97284" name="Slide Number Placeholder 3"/>
          <p:cNvSpPr>
            <a:spLocks noGrp="1"/>
          </p:cNvSpPr>
          <p:nvPr>
            <p:ph type="sldNum" sz="quarter" idx="5"/>
          </p:nvPr>
        </p:nvSpPr>
        <p:spPr>
          <a:noFill/>
        </p:spPr>
        <p:txBody>
          <a:bodyPr/>
          <a:lstStyle/>
          <a:p>
            <a:fld id="{6EBF17AA-ABFF-49BD-ADB0-E1287D3AACEA}" type="slidenum">
              <a:rPr lang="en-US" smtClean="0"/>
              <a:pPr/>
              <a:t>21</a:t>
            </a:fld>
            <a:endParaRPr lang="en-US"/>
          </a:p>
        </p:txBody>
      </p:sp>
    </p:spTree>
    <p:extLst>
      <p:ext uri="{BB962C8B-B14F-4D97-AF65-F5344CB8AC3E}">
        <p14:creationId xmlns:p14="http://schemas.microsoft.com/office/powerpoint/2010/main" val="456273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A8FB438-2352-469F-9118-D99B03F2D750}" type="slidenum">
              <a:rPr lang="en-US" smtClean="0"/>
              <a:pPr/>
              <a:t>22</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2073355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4BF4435-5A6D-4F71-BC2F-50D67ED96E3A}" type="slidenum">
              <a:rPr lang="en-US" smtClean="0"/>
              <a:pPr/>
              <a:t>23</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811778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CCEB278-0ECB-453A-9F5C-7DBA2C279CD5}" type="slidenum">
              <a:rPr lang="en-US" smtClean="0"/>
              <a:pPr/>
              <a:t>24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0026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EA51C20-F6F8-4B97-BF8E-616884A413EE}" type="slidenum">
              <a:rPr lang="en-US" smtClean="0"/>
              <a:pPr/>
              <a:t>25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66254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jdelijke aanduiding voor dia-afbeelding 1"/>
          <p:cNvSpPr>
            <a:spLocks noGrp="1" noRot="1" noChangeAspect="1" noTextEdit="1"/>
          </p:cNvSpPr>
          <p:nvPr>
            <p:ph type="sldImg"/>
          </p:nvPr>
        </p:nvSpPr>
        <p:spPr>
          <a:ln/>
        </p:spPr>
      </p:sp>
      <p:sp>
        <p:nvSpPr>
          <p:cNvPr id="80899" name="Tijdelijke aanduiding voor notities 2"/>
          <p:cNvSpPr>
            <a:spLocks noGrp="1"/>
          </p:cNvSpPr>
          <p:nvPr>
            <p:ph type="body" idx="1"/>
          </p:nvPr>
        </p:nvSpPr>
        <p:spPr>
          <a:noFill/>
          <a:ln/>
        </p:spPr>
        <p:txBody>
          <a:bodyPr/>
          <a:lstStyle/>
          <a:p>
            <a:endParaRPr lang="nl-NL"/>
          </a:p>
        </p:txBody>
      </p:sp>
      <p:sp>
        <p:nvSpPr>
          <p:cNvPr id="80900" name="Tijdelijke aanduiding voor dianummer 3"/>
          <p:cNvSpPr>
            <a:spLocks noGrp="1"/>
          </p:cNvSpPr>
          <p:nvPr>
            <p:ph type="sldNum" sz="quarter" idx="5"/>
          </p:nvPr>
        </p:nvSpPr>
        <p:spPr>
          <a:noFill/>
        </p:spPr>
        <p:txBody>
          <a:bodyPr/>
          <a:lstStyle/>
          <a:p>
            <a:fld id="{8A74DE8C-0E76-4B09-BD61-7872B2F2D075}" type="slidenum">
              <a:rPr lang="en-US" smtClean="0"/>
              <a:pPr/>
              <a:t>26</a:t>
            </a:fld>
            <a:endParaRPr lang="en-US"/>
          </a:p>
        </p:txBody>
      </p:sp>
    </p:spTree>
    <p:extLst>
      <p:ext uri="{BB962C8B-B14F-4D97-AF65-F5344CB8AC3E}">
        <p14:creationId xmlns:p14="http://schemas.microsoft.com/office/powerpoint/2010/main" val="96599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jdelijke aanduiding voor dia-afbeelding 1"/>
          <p:cNvSpPr>
            <a:spLocks noGrp="1" noRot="1" noChangeAspect="1" noTextEdit="1"/>
          </p:cNvSpPr>
          <p:nvPr>
            <p:ph type="sldImg"/>
          </p:nvPr>
        </p:nvSpPr>
        <p:spPr>
          <a:ln/>
        </p:spPr>
      </p:sp>
      <p:sp>
        <p:nvSpPr>
          <p:cNvPr id="81923" name="Tijdelijke aanduiding voor notities 2"/>
          <p:cNvSpPr>
            <a:spLocks noGrp="1"/>
          </p:cNvSpPr>
          <p:nvPr>
            <p:ph type="body" idx="1"/>
          </p:nvPr>
        </p:nvSpPr>
        <p:spPr>
          <a:noFill/>
          <a:ln/>
        </p:spPr>
        <p:txBody>
          <a:bodyPr/>
          <a:lstStyle/>
          <a:p>
            <a:endParaRPr lang="nl-NL" dirty="0"/>
          </a:p>
        </p:txBody>
      </p:sp>
      <p:sp>
        <p:nvSpPr>
          <p:cNvPr id="81924" name="Tijdelijke aanduiding voor dianummer 3"/>
          <p:cNvSpPr>
            <a:spLocks noGrp="1"/>
          </p:cNvSpPr>
          <p:nvPr>
            <p:ph type="sldNum" sz="quarter" idx="5"/>
          </p:nvPr>
        </p:nvSpPr>
        <p:spPr>
          <a:noFill/>
        </p:spPr>
        <p:txBody>
          <a:bodyPr/>
          <a:lstStyle/>
          <a:p>
            <a:fld id="{EFD00044-EC6B-44E9-B6F9-B336B1A4E34E}" type="slidenum">
              <a:rPr lang="en-US" smtClean="0"/>
              <a:pPr/>
              <a:t>27</a:t>
            </a:fld>
            <a:endParaRPr lang="en-US"/>
          </a:p>
        </p:txBody>
      </p:sp>
    </p:spTree>
    <p:extLst>
      <p:ext uri="{BB962C8B-B14F-4D97-AF65-F5344CB8AC3E}">
        <p14:creationId xmlns:p14="http://schemas.microsoft.com/office/powerpoint/2010/main" val="491240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D159490-7759-4449-8BF5-874B2BA562D9}" type="slidenum">
              <a:rPr lang="en-US" smtClean="0"/>
              <a:pPr/>
              <a:t>28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279222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10CF628-4149-4454-8DFB-806951227CE5}" type="slidenum">
              <a:rPr lang="en-US" smtClean="0"/>
              <a:pPr/>
              <a:t>30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27296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dirty="0"/>
              <a:t>Philosopher-</a:t>
            </a:r>
            <a:r>
              <a:rPr lang="en-US" dirty="0" err="1"/>
              <a:t>i</a:t>
            </a:r>
            <a:r>
              <a:rPr lang="en-US" dirty="0"/>
              <a:t>  uses fork[</a:t>
            </a:r>
            <a:r>
              <a:rPr lang="en-US" dirty="0" err="1"/>
              <a:t>i</a:t>
            </a:r>
            <a:r>
              <a:rPr lang="en-US" dirty="0"/>
              <a:t>] and [i+1]</a:t>
            </a:r>
          </a:p>
          <a:p>
            <a:r>
              <a:rPr lang="en-US" dirty="0"/>
              <a:t>It sets them to </a:t>
            </a:r>
            <a:r>
              <a:rPr lang="en-US" dirty="0" err="1"/>
              <a:t>i</a:t>
            </a:r>
            <a:r>
              <a:rPr lang="en-US" dirty="0"/>
              <a:t>, when it gets them</a:t>
            </a:r>
          </a:p>
          <a:p>
            <a:r>
              <a:rPr lang="en-US" dirty="0"/>
              <a:t>fork[k]= N means it is free</a:t>
            </a:r>
          </a:p>
          <a:p>
            <a:endParaRPr lang="en-US" dirty="0"/>
          </a:p>
          <a:p>
            <a:endParaRPr lang="en-US" dirty="0"/>
          </a:p>
          <a:p>
            <a:pPr>
              <a:buFontTx/>
              <a:buChar char="•"/>
            </a:pPr>
            <a:r>
              <a:rPr lang="en-US" dirty="0"/>
              <a:t> The first statement of the sequence is called its </a:t>
            </a:r>
            <a:r>
              <a:rPr lang="en-US" i="1" dirty="0"/>
              <a:t>guard , </a:t>
            </a:r>
            <a:r>
              <a:rPr lang="en-US" dirty="0"/>
              <a:t>because it determines when the sequence can be started.</a:t>
            </a:r>
          </a:p>
          <a:p>
            <a:pPr>
              <a:buFontTx/>
              <a:buChar char="•"/>
            </a:pPr>
            <a:r>
              <a:rPr lang="en-US" dirty="0"/>
              <a:t> If any statement within the atomic sequence blocks, atomicity is lost, and other processes are then allowed to start executing statements. When the blocked statement becomes executable again, the execution of the atomic sequence can be resumed at any time, but not necessarily immediately. Before the process can resume the atomic execution of the remainder of the sequence, the process must first compete with all other active processes in the system to regain control, that is, it must first be scheduled for execution.</a:t>
            </a:r>
          </a:p>
        </p:txBody>
      </p:sp>
      <p:sp>
        <p:nvSpPr>
          <p:cNvPr id="82948" name="Slide Number Placeholder 3"/>
          <p:cNvSpPr>
            <a:spLocks noGrp="1"/>
          </p:cNvSpPr>
          <p:nvPr>
            <p:ph type="sldNum" sz="quarter" idx="5"/>
          </p:nvPr>
        </p:nvSpPr>
        <p:spPr>
          <a:noFill/>
        </p:spPr>
        <p:txBody>
          <a:bodyPr/>
          <a:lstStyle/>
          <a:p>
            <a:fld id="{2566C6C3-D401-4E76-86E5-3F4C448EFF65}" type="slidenum">
              <a:rPr lang="en-US" smtClean="0"/>
              <a:pPr/>
              <a:t>32</a:t>
            </a:fld>
            <a:endParaRPr lang="en-US"/>
          </a:p>
        </p:txBody>
      </p:sp>
    </p:spTree>
    <p:extLst>
      <p:ext uri="{BB962C8B-B14F-4D97-AF65-F5344CB8AC3E}">
        <p14:creationId xmlns:p14="http://schemas.microsoft.com/office/powerpoint/2010/main" val="135308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D12D919-B473-47D0-909D-16F33778606D}" type="slidenum">
              <a:rPr lang="en-US" smtClean="0"/>
              <a:pPr/>
              <a:t>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51323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nl-NL">
              <a:latin typeface="Arial" pitchFamily="34" charset="0"/>
            </a:endParaRPr>
          </a:p>
        </p:txBody>
      </p:sp>
      <p:sp>
        <p:nvSpPr>
          <p:cNvPr id="84996" name="Slide Number Placeholder 3"/>
          <p:cNvSpPr>
            <a:spLocks noGrp="1"/>
          </p:cNvSpPr>
          <p:nvPr>
            <p:ph type="sldNum" sz="quarter" idx="5"/>
          </p:nvPr>
        </p:nvSpPr>
        <p:spPr>
          <a:noFill/>
        </p:spPr>
        <p:txBody>
          <a:bodyPr/>
          <a:lstStyle/>
          <a:p>
            <a:fld id="{5EA799F8-300B-43C1-AEA8-942177D1E227}" type="slidenum">
              <a:rPr lang="en-US" smtClean="0">
                <a:latin typeface="Arial" pitchFamily="34" charset="0"/>
              </a:rPr>
              <a:pPr/>
              <a:t>36</a:t>
            </a:fld>
            <a:endParaRPr lang="en-US">
              <a:latin typeface="Arial" pitchFamily="34" charset="0"/>
            </a:endParaRPr>
          </a:p>
        </p:txBody>
      </p:sp>
    </p:spTree>
    <p:extLst>
      <p:ext uri="{BB962C8B-B14F-4D97-AF65-F5344CB8AC3E}">
        <p14:creationId xmlns:p14="http://schemas.microsoft.com/office/powerpoint/2010/main" val="1634047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0082896-1221-4D2F-8FEE-4F3401EE73CB}" type="slidenum">
              <a:rPr lang="en-US" smtClean="0">
                <a:latin typeface="Arial" pitchFamily="34" charset="0"/>
              </a:rPr>
              <a:pPr/>
              <a:t>37</a:t>
            </a:fld>
            <a:endParaRPr lang="en-US">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nl-NL">
              <a:latin typeface="Arial" pitchFamily="34" charset="0"/>
            </a:endParaRPr>
          </a:p>
        </p:txBody>
      </p:sp>
    </p:spTree>
    <p:extLst>
      <p:ext uri="{BB962C8B-B14F-4D97-AF65-F5344CB8AC3E}">
        <p14:creationId xmlns:p14="http://schemas.microsoft.com/office/powerpoint/2010/main" val="1415000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6AF8F94-C9B0-4D51-AEFB-E857E3C23063}" type="slidenum">
              <a:rPr lang="en-US" smtClean="0">
                <a:latin typeface="Arial" pitchFamily="34" charset="0"/>
              </a:rPr>
              <a:pPr/>
              <a:t>38</a:t>
            </a:fld>
            <a:endParaRPr lang="en-US">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nl-NL">
              <a:latin typeface="Arial" pitchFamily="34" charset="0"/>
            </a:endParaRPr>
          </a:p>
        </p:txBody>
      </p:sp>
    </p:spTree>
    <p:extLst>
      <p:ext uri="{BB962C8B-B14F-4D97-AF65-F5344CB8AC3E}">
        <p14:creationId xmlns:p14="http://schemas.microsoft.com/office/powerpoint/2010/main" val="68579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A941A27-48D6-486D-8151-BE0D3B9E33CB}" type="slidenum">
              <a:rPr lang="en-US" smtClean="0">
                <a:latin typeface="Arial" pitchFamily="34" charset="0"/>
              </a:rPr>
              <a:pPr/>
              <a:t>39</a:t>
            </a:fld>
            <a:endParaRPr lang="en-US">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nl-NL">
              <a:latin typeface="Arial" pitchFamily="34" charset="0"/>
            </a:endParaRPr>
          </a:p>
        </p:txBody>
      </p:sp>
    </p:spTree>
    <p:extLst>
      <p:ext uri="{BB962C8B-B14F-4D97-AF65-F5344CB8AC3E}">
        <p14:creationId xmlns:p14="http://schemas.microsoft.com/office/powerpoint/2010/main" val="683210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jdelijke aanduiding voor dia-afbeelding 1"/>
          <p:cNvSpPr>
            <a:spLocks noGrp="1" noRot="1" noChangeAspect="1" noTextEdit="1"/>
          </p:cNvSpPr>
          <p:nvPr>
            <p:ph type="sldImg"/>
          </p:nvPr>
        </p:nvSpPr>
        <p:spPr>
          <a:ln/>
        </p:spPr>
      </p:sp>
      <p:sp>
        <p:nvSpPr>
          <p:cNvPr id="89091"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89092" name="Tijdelijke aanduiding voor dianummer 3"/>
          <p:cNvSpPr>
            <a:spLocks noGrp="1"/>
          </p:cNvSpPr>
          <p:nvPr>
            <p:ph type="sldNum" sz="quarter" idx="5"/>
          </p:nvPr>
        </p:nvSpPr>
        <p:spPr>
          <a:noFill/>
        </p:spPr>
        <p:txBody>
          <a:bodyPr/>
          <a:lstStyle/>
          <a:p>
            <a:fld id="{B834271D-7634-429A-9CFD-D86BACDF8C74}" type="slidenum">
              <a:rPr lang="en-US" smtClean="0">
                <a:latin typeface="Arial" pitchFamily="34" charset="0"/>
              </a:rPr>
              <a:pPr/>
              <a:t>40</a:t>
            </a:fld>
            <a:endParaRPr lang="en-US">
              <a:latin typeface="Arial" pitchFamily="34" charset="0"/>
            </a:endParaRPr>
          </a:p>
        </p:txBody>
      </p:sp>
    </p:spTree>
    <p:extLst>
      <p:ext uri="{BB962C8B-B14F-4D97-AF65-F5344CB8AC3E}">
        <p14:creationId xmlns:p14="http://schemas.microsoft.com/office/powerpoint/2010/main" val="130199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jdelijke aanduiding voor dia-afbeelding 1"/>
          <p:cNvSpPr>
            <a:spLocks noGrp="1" noRot="1" noChangeAspect="1" noTextEdit="1"/>
          </p:cNvSpPr>
          <p:nvPr>
            <p:ph type="sldImg"/>
          </p:nvPr>
        </p:nvSpPr>
        <p:spPr>
          <a:ln/>
        </p:spPr>
      </p:sp>
      <p:sp>
        <p:nvSpPr>
          <p:cNvPr id="90115"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90116" name="Tijdelijke aanduiding voor dianummer 3"/>
          <p:cNvSpPr>
            <a:spLocks noGrp="1"/>
          </p:cNvSpPr>
          <p:nvPr>
            <p:ph type="sldNum" sz="quarter" idx="5"/>
          </p:nvPr>
        </p:nvSpPr>
        <p:spPr>
          <a:noFill/>
        </p:spPr>
        <p:txBody>
          <a:bodyPr/>
          <a:lstStyle/>
          <a:p>
            <a:fld id="{D7DCF97C-3244-4DD2-B1A4-FA9A8E7373B6}" type="slidenum">
              <a:rPr lang="en-US" smtClean="0">
                <a:latin typeface="Arial" pitchFamily="34" charset="0"/>
              </a:rPr>
              <a:pPr/>
              <a:t>42</a:t>
            </a:fld>
            <a:endParaRPr lang="en-US">
              <a:latin typeface="Arial" pitchFamily="34" charset="0"/>
            </a:endParaRPr>
          </a:p>
        </p:txBody>
      </p:sp>
    </p:spTree>
    <p:extLst>
      <p:ext uri="{BB962C8B-B14F-4D97-AF65-F5344CB8AC3E}">
        <p14:creationId xmlns:p14="http://schemas.microsoft.com/office/powerpoint/2010/main" val="2127181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dirty="0">
              <a:latin typeface="Arial" pitchFamily="34" charset="0"/>
            </a:endParaRPr>
          </a:p>
        </p:txBody>
      </p:sp>
      <p:sp>
        <p:nvSpPr>
          <p:cNvPr id="91140" name="Tijdelijke aanduiding voor dianummer 3"/>
          <p:cNvSpPr>
            <a:spLocks noGrp="1"/>
          </p:cNvSpPr>
          <p:nvPr>
            <p:ph type="sldNum" sz="quarter" idx="5"/>
          </p:nvPr>
        </p:nvSpPr>
        <p:spPr>
          <a:noFill/>
        </p:spPr>
        <p:txBody>
          <a:bodyPr/>
          <a:lstStyle/>
          <a:p>
            <a:fld id="{A7787421-906E-46CF-BE5E-CC9775F26C12}" type="slidenum">
              <a:rPr lang="en-US" smtClean="0">
                <a:latin typeface="Arial" pitchFamily="34" charset="0"/>
              </a:rPr>
              <a:pPr/>
              <a:t>43</a:t>
            </a:fld>
            <a:endParaRPr lang="en-US">
              <a:latin typeface="Arial" pitchFamily="34" charset="0"/>
            </a:endParaRPr>
          </a:p>
        </p:txBody>
      </p:sp>
    </p:spTree>
    <p:extLst>
      <p:ext uri="{BB962C8B-B14F-4D97-AF65-F5344CB8AC3E}">
        <p14:creationId xmlns:p14="http://schemas.microsoft.com/office/powerpoint/2010/main" val="23526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jdelijke aanduiding voor dia-afbeelding 1"/>
          <p:cNvSpPr>
            <a:spLocks noGrp="1" noRot="1" noChangeAspect="1" noTextEdit="1"/>
          </p:cNvSpPr>
          <p:nvPr>
            <p:ph type="sldImg"/>
          </p:nvPr>
        </p:nvSpPr>
        <p:spPr>
          <a:ln/>
        </p:spPr>
      </p:sp>
      <p:sp>
        <p:nvSpPr>
          <p:cNvPr id="92163"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92164" name="Tijdelijke aanduiding voor dianummer 3"/>
          <p:cNvSpPr>
            <a:spLocks noGrp="1"/>
          </p:cNvSpPr>
          <p:nvPr>
            <p:ph type="sldNum" sz="quarter" idx="5"/>
          </p:nvPr>
        </p:nvSpPr>
        <p:spPr>
          <a:noFill/>
        </p:spPr>
        <p:txBody>
          <a:bodyPr/>
          <a:lstStyle/>
          <a:p>
            <a:fld id="{6EDD2915-C804-4DEE-A333-EEFE8B337821}" type="slidenum">
              <a:rPr lang="en-US" smtClean="0">
                <a:latin typeface="Arial" pitchFamily="34" charset="0"/>
              </a:rPr>
              <a:pPr/>
              <a:t>44</a:t>
            </a:fld>
            <a:endParaRPr lang="en-US">
              <a:latin typeface="Arial" pitchFamily="34" charset="0"/>
            </a:endParaRPr>
          </a:p>
        </p:txBody>
      </p:sp>
    </p:spTree>
    <p:extLst>
      <p:ext uri="{BB962C8B-B14F-4D97-AF65-F5344CB8AC3E}">
        <p14:creationId xmlns:p14="http://schemas.microsoft.com/office/powerpoint/2010/main" val="1015112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jdelijke aanduiding voor dia-afbeelding 1"/>
          <p:cNvSpPr>
            <a:spLocks noGrp="1" noRot="1" noChangeAspect="1" noTextEdit="1"/>
          </p:cNvSpPr>
          <p:nvPr>
            <p:ph type="sldImg"/>
          </p:nvPr>
        </p:nvSpPr>
        <p:spPr>
          <a:ln/>
        </p:spPr>
      </p:sp>
      <p:sp>
        <p:nvSpPr>
          <p:cNvPr id="92163"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92164" name="Tijdelijke aanduiding voor dianummer 3"/>
          <p:cNvSpPr>
            <a:spLocks noGrp="1"/>
          </p:cNvSpPr>
          <p:nvPr>
            <p:ph type="sldNum" sz="quarter" idx="5"/>
          </p:nvPr>
        </p:nvSpPr>
        <p:spPr>
          <a:noFill/>
        </p:spPr>
        <p:txBody>
          <a:bodyPr/>
          <a:lstStyle/>
          <a:p>
            <a:fld id="{6EDD2915-C804-4DEE-A333-EEFE8B337821}" type="slidenum">
              <a:rPr lang="en-US" smtClean="0">
                <a:latin typeface="Arial" pitchFamily="34" charset="0"/>
              </a:rPr>
              <a:pPr/>
              <a:t>45</a:t>
            </a:fld>
            <a:endParaRPr lang="en-US">
              <a:latin typeface="Arial" pitchFamily="34" charset="0"/>
            </a:endParaRPr>
          </a:p>
        </p:txBody>
      </p:sp>
    </p:spTree>
    <p:extLst>
      <p:ext uri="{BB962C8B-B14F-4D97-AF65-F5344CB8AC3E}">
        <p14:creationId xmlns:p14="http://schemas.microsoft.com/office/powerpoint/2010/main" val="5229893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jdelijke aanduiding voor dia-afbeelding 1"/>
          <p:cNvSpPr>
            <a:spLocks noGrp="1" noRot="1" noChangeAspect="1" noTextEdit="1"/>
          </p:cNvSpPr>
          <p:nvPr>
            <p:ph type="sldImg"/>
          </p:nvPr>
        </p:nvSpPr>
        <p:spPr>
          <a:ln/>
        </p:spPr>
      </p:sp>
      <p:sp>
        <p:nvSpPr>
          <p:cNvPr id="95235"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95236" name="Tijdelijke aanduiding voor dianummer 3"/>
          <p:cNvSpPr>
            <a:spLocks noGrp="1"/>
          </p:cNvSpPr>
          <p:nvPr>
            <p:ph type="sldNum" sz="quarter" idx="5"/>
          </p:nvPr>
        </p:nvSpPr>
        <p:spPr>
          <a:noFill/>
        </p:spPr>
        <p:txBody>
          <a:bodyPr/>
          <a:lstStyle/>
          <a:p>
            <a:fld id="{4F799201-FAE6-4671-A0D3-B847F2627B5A}" type="slidenum">
              <a:rPr lang="en-US" smtClean="0">
                <a:latin typeface="Arial" pitchFamily="34" charset="0"/>
              </a:rPr>
              <a:pPr/>
              <a:t>46</a:t>
            </a:fld>
            <a:endParaRPr lang="en-US">
              <a:latin typeface="Arial" pitchFamily="34" charset="0"/>
            </a:endParaRPr>
          </a:p>
        </p:txBody>
      </p:sp>
    </p:spTree>
    <p:extLst>
      <p:ext uri="{BB962C8B-B14F-4D97-AF65-F5344CB8AC3E}">
        <p14:creationId xmlns:p14="http://schemas.microsoft.com/office/powerpoint/2010/main" val="138117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jdelijke aanduiding voor dia-afbeelding 1"/>
          <p:cNvSpPr>
            <a:spLocks noGrp="1" noRot="1" noChangeAspect="1" noTextEdit="1"/>
          </p:cNvSpPr>
          <p:nvPr>
            <p:ph type="sldImg"/>
          </p:nvPr>
        </p:nvSpPr>
        <p:spPr>
          <a:ln/>
        </p:spPr>
      </p:sp>
      <p:sp>
        <p:nvSpPr>
          <p:cNvPr id="63491" name="Tijdelijke aanduiding voor notities 2"/>
          <p:cNvSpPr>
            <a:spLocks noGrp="1"/>
          </p:cNvSpPr>
          <p:nvPr>
            <p:ph type="body" idx="1"/>
          </p:nvPr>
        </p:nvSpPr>
        <p:spPr>
          <a:noFill/>
          <a:ln/>
        </p:spPr>
        <p:txBody>
          <a:bodyPr/>
          <a:lstStyle/>
          <a:p>
            <a:r>
              <a:rPr lang="nl-NL"/>
              <a:t>Atomic action = its execution cannot be interrupted.</a:t>
            </a:r>
          </a:p>
        </p:txBody>
      </p:sp>
      <p:sp>
        <p:nvSpPr>
          <p:cNvPr id="63492" name="Tijdelijke aanduiding voor dianummer 3"/>
          <p:cNvSpPr>
            <a:spLocks noGrp="1"/>
          </p:cNvSpPr>
          <p:nvPr>
            <p:ph type="sldNum" sz="quarter" idx="5"/>
          </p:nvPr>
        </p:nvSpPr>
        <p:spPr>
          <a:noFill/>
        </p:spPr>
        <p:txBody>
          <a:bodyPr/>
          <a:lstStyle/>
          <a:p>
            <a:fld id="{14600C68-A3BD-4BDE-BF27-A947AD1EB259}" type="slidenum">
              <a:rPr lang="en-US" smtClean="0"/>
              <a:pPr/>
              <a:t>4</a:t>
            </a:fld>
            <a:endParaRPr lang="en-US"/>
          </a:p>
        </p:txBody>
      </p:sp>
    </p:spTree>
    <p:extLst>
      <p:ext uri="{BB962C8B-B14F-4D97-AF65-F5344CB8AC3E}">
        <p14:creationId xmlns:p14="http://schemas.microsoft.com/office/powerpoint/2010/main" val="1183098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jdelijke aanduiding voor dia-afbeelding 1"/>
          <p:cNvSpPr>
            <a:spLocks noGrp="1" noRot="1" noChangeAspect="1" noTextEdit="1"/>
          </p:cNvSpPr>
          <p:nvPr>
            <p:ph type="sldImg"/>
          </p:nvPr>
        </p:nvSpPr>
        <p:spPr>
          <a:ln/>
        </p:spPr>
      </p:sp>
      <p:sp>
        <p:nvSpPr>
          <p:cNvPr id="96259"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96260" name="Tijdelijke aanduiding voor dianummer 3"/>
          <p:cNvSpPr>
            <a:spLocks noGrp="1"/>
          </p:cNvSpPr>
          <p:nvPr>
            <p:ph type="sldNum" sz="quarter" idx="5"/>
          </p:nvPr>
        </p:nvSpPr>
        <p:spPr>
          <a:noFill/>
        </p:spPr>
        <p:txBody>
          <a:bodyPr/>
          <a:lstStyle/>
          <a:p>
            <a:fld id="{DD43D534-CBA6-44CA-92B6-E866050AA188}" type="slidenum">
              <a:rPr lang="en-US" smtClean="0">
                <a:latin typeface="Arial" pitchFamily="34" charset="0"/>
              </a:rPr>
              <a:pPr/>
              <a:t>47</a:t>
            </a:fld>
            <a:endParaRPr lang="en-US">
              <a:latin typeface="Arial" pitchFamily="34" charset="0"/>
            </a:endParaRPr>
          </a:p>
        </p:txBody>
      </p:sp>
    </p:spTree>
    <p:extLst>
      <p:ext uri="{BB962C8B-B14F-4D97-AF65-F5344CB8AC3E}">
        <p14:creationId xmlns:p14="http://schemas.microsoft.com/office/powerpoint/2010/main" val="131545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p:cNvSpPr>
            <a:spLocks noGrp="1" noRot="1" noChangeAspect="1" noTextEdit="1"/>
          </p:cNvSpPr>
          <p:nvPr>
            <p:ph type="sldImg"/>
          </p:nvPr>
        </p:nvSpPr>
        <p:spPr>
          <a:ln/>
        </p:spPr>
      </p:sp>
      <p:sp>
        <p:nvSpPr>
          <p:cNvPr id="64515" name="Tijdelijke aanduiding voor notities 2"/>
          <p:cNvSpPr>
            <a:spLocks noGrp="1"/>
          </p:cNvSpPr>
          <p:nvPr>
            <p:ph type="body" idx="1"/>
          </p:nvPr>
        </p:nvSpPr>
        <p:spPr>
          <a:noFill/>
          <a:ln/>
        </p:spPr>
        <p:txBody>
          <a:bodyPr/>
          <a:lstStyle/>
          <a:p>
            <a:endParaRPr lang="nl-NL"/>
          </a:p>
        </p:txBody>
      </p:sp>
      <p:sp>
        <p:nvSpPr>
          <p:cNvPr id="64516" name="Tijdelijke aanduiding voor dianummer 3"/>
          <p:cNvSpPr>
            <a:spLocks noGrp="1"/>
          </p:cNvSpPr>
          <p:nvPr>
            <p:ph type="sldNum" sz="quarter" idx="5"/>
          </p:nvPr>
        </p:nvSpPr>
        <p:spPr>
          <a:noFill/>
        </p:spPr>
        <p:txBody>
          <a:bodyPr/>
          <a:lstStyle/>
          <a:p>
            <a:fld id="{A608EB36-0432-4996-8FEE-A580477FCC2B}" type="slidenum">
              <a:rPr lang="en-US" smtClean="0"/>
              <a:pPr/>
              <a:t>6</a:t>
            </a:fld>
            <a:endParaRPr lang="en-US"/>
          </a:p>
        </p:txBody>
      </p:sp>
    </p:spTree>
    <p:extLst>
      <p:ext uri="{BB962C8B-B14F-4D97-AF65-F5344CB8AC3E}">
        <p14:creationId xmlns:p14="http://schemas.microsoft.com/office/powerpoint/2010/main" val="78079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p:cNvSpPr>
            <a:spLocks noGrp="1" noRot="1" noChangeAspect="1" noTextEdit="1"/>
          </p:cNvSpPr>
          <p:nvPr>
            <p:ph type="sldImg"/>
          </p:nvPr>
        </p:nvSpPr>
        <p:spPr>
          <a:ln/>
        </p:spPr>
      </p:sp>
      <p:sp>
        <p:nvSpPr>
          <p:cNvPr id="64515" name="Tijdelijke aanduiding voor notities 2"/>
          <p:cNvSpPr>
            <a:spLocks noGrp="1"/>
          </p:cNvSpPr>
          <p:nvPr>
            <p:ph type="body" idx="1"/>
          </p:nvPr>
        </p:nvSpPr>
        <p:spPr>
          <a:noFill/>
          <a:ln/>
        </p:spPr>
        <p:txBody>
          <a:bodyPr/>
          <a:lstStyle/>
          <a:p>
            <a:endParaRPr lang="nl-NL"/>
          </a:p>
        </p:txBody>
      </p:sp>
      <p:sp>
        <p:nvSpPr>
          <p:cNvPr id="64516" name="Tijdelijke aanduiding voor dianummer 3"/>
          <p:cNvSpPr>
            <a:spLocks noGrp="1"/>
          </p:cNvSpPr>
          <p:nvPr>
            <p:ph type="sldNum" sz="quarter" idx="5"/>
          </p:nvPr>
        </p:nvSpPr>
        <p:spPr>
          <a:noFill/>
        </p:spPr>
        <p:txBody>
          <a:bodyPr/>
          <a:lstStyle/>
          <a:p>
            <a:fld id="{A608EB36-0432-4996-8FEE-A580477FCC2B}" type="slidenum">
              <a:rPr lang="en-US" smtClean="0"/>
              <a:pPr/>
              <a:t>7</a:t>
            </a:fld>
            <a:endParaRPr lang="en-US"/>
          </a:p>
        </p:txBody>
      </p:sp>
    </p:spTree>
    <p:extLst>
      <p:ext uri="{BB962C8B-B14F-4D97-AF65-F5344CB8AC3E}">
        <p14:creationId xmlns:p14="http://schemas.microsoft.com/office/powerpoint/2010/main" val="1726885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jdelijke aanduiding voor dia-afbeelding 1"/>
          <p:cNvSpPr>
            <a:spLocks noGrp="1" noRot="1" noChangeAspect="1" noTextEdit="1"/>
          </p:cNvSpPr>
          <p:nvPr>
            <p:ph type="sldImg"/>
          </p:nvPr>
        </p:nvSpPr>
        <p:spPr>
          <a:ln/>
        </p:spPr>
      </p:sp>
      <p:sp>
        <p:nvSpPr>
          <p:cNvPr id="65539" name="Tijdelijke aanduiding voor notities 2"/>
          <p:cNvSpPr>
            <a:spLocks noGrp="1"/>
          </p:cNvSpPr>
          <p:nvPr>
            <p:ph type="body" idx="1"/>
          </p:nvPr>
        </p:nvSpPr>
        <p:spPr>
          <a:noFill/>
          <a:ln/>
        </p:spPr>
        <p:txBody>
          <a:bodyPr/>
          <a:lstStyle/>
          <a:p>
            <a:endParaRPr lang="nl-NL"/>
          </a:p>
        </p:txBody>
      </p:sp>
      <p:sp>
        <p:nvSpPr>
          <p:cNvPr id="65540" name="Tijdelijke aanduiding voor dianummer 3"/>
          <p:cNvSpPr>
            <a:spLocks noGrp="1"/>
          </p:cNvSpPr>
          <p:nvPr>
            <p:ph type="sldNum" sz="quarter" idx="5"/>
          </p:nvPr>
        </p:nvSpPr>
        <p:spPr>
          <a:noFill/>
        </p:spPr>
        <p:txBody>
          <a:bodyPr/>
          <a:lstStyle/>
          <a:p>
            <a:fld id="{63C7D7FF-5C83-41C1-B1F7-CB08BF07A7AA}" type="slidenum">
              <a:rPr lang="en-US" smtClean="0"/>
              <a:pPr/>
              <a:t>8</a:t>
            </a:fld>
            <a:endParaRPr lang="en-US"/>
          </a:p>
        </p:txBody>
      </p:sp>
    </p:spTree>
    <p:extLst>
      <p:ext uri="{BB962C8B-B14F-4D97-AF65-F5344CB8AC3E}">
        <p14:creationId xmlns:p14="http://schemas.microsoft.com/office/powerpoint/2010/main" val="52635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jdelijke aanduiding voor dia-afbeelding 1"/>
          <p:cNvSpPr>
            <a:spLocks noGrp="1" noRot="1" noChangeAspect="1" noTextEdit="1"/>
          </p:cNvSpPr>
          <p:nvPr>
            <p:ph type="sldImg"/>
          </p:nvPr>
        </p:nvSpPr>
        <p:spPr>
          <a:ln/>
        </p:spPr>
      </p:sp>
      <p:sp>
        <p:nvSpPr>
          <p:cNvPr id="66563" name="Tijdelijke aanduiding voor notities 2"/>
          <p:cNvSpPr>
            <a:spLocks noGrp="1"/>
          </p:cNvSpPr>
          <p:nvPr>
            <p:ph type="body" idx="1"/>
          </p:nvPr>
        </p:nvSpPr>
        <p:spPr>
          <a:noFill/>
          <a:ln/>
        </p:spPr>
        <p:txBody>
          <a:bodyPr/>
          <a:lstStyle/>
          <a:p>
            <a:endParaRPr lang="nl-NL"/>
          </a:p>
        </p:txBody>
      </p:sp>
      <p:sp>
        <p:nvSpPr>
          <p:cNvPr id="66564" name="Tijdelijke aanduiding voor dianummer 3"/>
          <p:cNvSpPr>
            <a:spLocks noGrp="1"/>
          </p:cNvSpPr>
          <p:nvPr>
            <p:ph type="sldNum" sz="quarter" idx="5"/>
          </p:nvPr>
        </p:nvSpPr>
        <p:spPr>
          <a:noFill/>
        </p:spPr>
        <p:txBody>
          <a:bodyPr/>
          <a:lstStyle/>
          <a:p>
            <a:fld id="{104E9FD7-7233-4351-9B75-EBAC5DCAE5CC}" type="slidenum">
              <a:rPr lang="en-US" smtClean="0"/>
              <a:pPr/>
              <a:t>9</a:t>
            </a:fld>
            <a:endParaRPr lang="en-US"/>
          </a:p>
        </p:txBody>
      </p:sp>
    </p:spTree>
    <p:extLst>
      <p:ext uri="{BB962C8B-B14F-4D97-AF65-F5344CB8AC3E}">
        <p14:creationId xmlns:p14="http://schemas.microsoft.com/office/powerpoint/2010/main" val="93050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2A94DA6-A771-4183-9586-EB3526EF899D}" type="slidenum">
              <a:rPr lang="en-US" smtClean="0"/>
              <a:pPr/>
              <a:t>10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97336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hthoek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O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het opmaakprofiel van de modelondertitel te bewerken</a:t>
            </a:r>
            <a:endParaRPr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nl-NL"/>
              <a:t>Klik om de stijl te bewerken</a:t>
            </a:r>
            <a:endParaRPr lang="en-US"/>
          </a:p>
        </p:txBody>
      </p:sp>
      <p:sp>
        <p:nvSpPr>
          <p:cNvPr id="11" name="Tijdelijke aanduiding voor datum 27"/>
          <p:cNvSpPr>
            <a:spLocks noGrp="1"/>
          </p:cNvSpPr>
          <p:nvPr>
            <p:ph type="dt" sz="half" idx="10"/>
          </p:nvPr>
        </p:nvSpPr>
        <p:spPr/>
        <p:txBody>
          <a:bodyPr/>
          <a:lstStyle>
            <a:lvl1pPr>
              <a:defRPr/>
            </a:lvl1pPr>
          </a:lstStyle>
          <a:p>
            <a:pPr>
              <a:defRPr/>
            </a:pPr>
            <a:r>
              <a:rPr lang="en-US"/>
              <a:t>10-11-2009</a:t>
            </a:r>
            <a:endParaRPr lang="nl-NL"/>
          </a:p>
        </p:txBody>
      </p:sp>
      <p:sp>
        <p:nvSpPr>
          <p:cNvPr id="12" name="Tijdelijke aanduiding voor voettekst 16"/>
          <p:cNvSpPr>
            <a:spLocks noGrp="1"/>
          </p:cNvSpPr>
          <p:nvPr>
            <p:ph type="ftr" sz="quarter" idx="11"/>
          </p:nvPr>
        </p:nvSpPr>
        <p:spPr/>
        <p:txBody>
          <a:bodyPr/>
          <a:lstStyle>
            <a:lvl1pPr>
              <a:defRPr/>
            </a:lvl1pPr>
          </a:lstStyle>
          <a:p>
            <a:pPr>
              <a:defRPr/>
            </a:pPr>
            <a:endParaRPr lang="nl-NL"/>
          </a:p>
        </p:txBody>
      </p:sp>
      <p:sp>
        <p:nvSpPr>
          <p:cNvPr id="13" name="Tijdelijke aanduiding voor dianummer 28"/>
          <p:cNvSpPr>
            <a:spLocks noGrp="1"/>
          </p:cNvSpPr>
          <p:nvPr>
            <p:ph type="sldNum" sz="quarter" idx="12"/>
          </p:nvPr>
        </p:nvSpPr>
        <p:spPr/>
        <p:txBody>
          <a:bodyPr/>
          <a:lstStyle>
            <a:lvl1pPr>
              <a:defRPr sz="1400">
                <a:solidFill>
                  <a:srgbClr val="FFFFFF"/>
                </a:solidFill>
              </a:defRPr>
            </a:lvl1pPr>
          </a:lstStyle>
          <a:p>
            <a:pPr>
              <a:defRPr/>
            </a:pPr>
            <a:fld id="{83E75B40-CD1E-47D6-B49D-C6B176AFEF5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ABAF9BBB-A212-444A-9709-2510AE2A23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1"/>
            <a:ext cx="2011680" cy="5851525"/>
          </a:xfrm>
        </p:spPr>
        <p:txBody>
          <a:bodyPr vert="eaVert"/>
          <a:lstStyle/>
          <a:p>
            <a:r>
              <a:rPr lang="nl-NL"/>
              <a:t>Klik om de stijl te bewerken</a:t>
            </a:r>
            <a:endParaRPr lang="en-US"/>
          </a:p>
        </p:txBody>
      </p:sp>
      <p:sp>
        <p:nvSpPr>
          <p:cNvPr id="3" name="Tijdelijke aanduiding voor verticale tekst 2"/>
          <p:cNvSpPr>
            <a:spLocks noGrp="1"/>
          </p:cNvSpPr>
          <p:nvPr>
            <p:ph type="body" orient="vert" idx="1"/>
          </p:nvPr>
        </p:nvSpPr>
        <p:spPr>
          <a:xfrm>
            <a:off x="914400" y="274640"/>
            <a:ext cx="55626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8E8E5ED9-0EED-4F20-9471-A8D8A4F180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9"/>
          <p:cNvSpPr/>
          <p:nvPr/>
        </p:nvSpPr>
        <p:spPr>
          <a:xfrm>
            <a:off x="0" y="1071563"/>
            <a:ext cx="571500" cy="357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 name="Titel 1"/>
          <p:cNvSpPr>
            <a:spLocks noGrp="1"/>
          </p:cNvSpPr>
          <p:nvPr>
            <p:ph type="title"/>
          </p:nvPr>
        </p:nvSpPr>
        <p:spPr>
          <a:xfrm>
            <a:off x="500034" y="274638"/>
            <a:ext cx="8358246" cy="796908"/>
          </a:xfrm>
        </p:spPr>
        <p:txBody>
          <a:bodyPr/>
          <a:lstStyle/>
          <a:p>
            <a:r>
              <a:rPr lang="nl-NL"/>
              <a:t>Klik om de stijl te bewerken</a:t>
            </a:r>
            <a:endParaRPr lang="en-US"/>
          </a:p>
        </p:txBody>
      </p:sp>
      <p:sp>
        <p:nvSpPr>
          <p:cNvPr id="8" name="Tijdelijke aanduiding voor inhoud 7"/>
          <p:cNvSpPr>
            <a:spLocks noGrp="1"/>
          </p:cNvSpPr>
          <p:nvPr>
            <p:ph sz="quarter" idx="1"/>
          </p:nvPr>
        </p:nvSpPr>
        <p:spPr>
          <a:xfrm>
            <a:off x="500034" y="1447800"/>
            <a:ext cx="8358246"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3"/>
          <p:cNvSpPr>
            <a:spLocks noGrp="1"/>
          </p:cNvSpPr>
          <p:nvPr>
            <p:ph type="dt" sz="half" idx="10"/>
          </p:nvPr>
        </p:nvSpPr>
        <p:spPr/>
        <p:txBody>
          <a:bodyPr/>
          <a:lstStyle>
            <a:lvl1pPr>
              <a:defRPr/>
            </a:lvl1pPr>
          </a:lstStyle>
          <a:p>
            <a:pPr>
              <a:defRPr/>
            </a:pPr>
            <a:r>
              <a:rPr lang="en-US"/>
              <a:t>10-11-2009</a:t>
            </a:r>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3A387624-BE17-4F0B-B5EB-891CBDF3D3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hthoek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722313" y="952500"/>
            <a:ext cx="7772400" cy="1362075"/>
          </a:xfrm>
        </p:spPr>
        <p:txBody>
          <a:bodyPr/>
          <a:lstStyle>
            <a:lvl1pPr algn="l">
              <a:buNone/>
              <a:defRPr sz="4000" b="0" cap="none"/>
            </a:lvl1pPr>
          </a:lstStyle>
          <a:p>
            <a:r>
              <a:rPr lang="nl-NL"/>
              <a:t>Klik om de stijl te bewerken</a:t>
            </a:r>
            <a:endParaRPr lang="en-US"/>
          </a:p>
        </p:txBody>
      </p:sp>
      <p:sp>
        <p:nvSpPr>
          <p:cNvPr id="3" name="Tijdelijke aanduiding voor tekst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nl-NL"/>
              <a:t>Klik om de modelstijlen te bewerken</a:t>
            </a:r>
          </a:p>
        </p:txBody>
      </p:sp>
      <p:sp>
        <p:nvSpPr>
          <p:cNvPr id="9" name="Tijdelijke aanduiding voor datum 3"/>
          <p:cNvSpPr>
            <a:spLocks noGrp="1"/>
          </p:cNvSpPr>
          <p:nvPr>
            <p:ph type="dt" sz="half" idx="10"/>
          </p:nvPr>
        </p:nvSpPr>
        <p:spPr/>
        <p:txBody>
          <a:bodyPr/>
          <a:lstStyle>
            <a:lvl1pPr>
              <a:defRPr/>
            </a:lvl1pPr>
          </a:lstStyle>
          <a:p>
            <a:pPr>
              <a:defRPr/>
            </a:pPr>
            <a:r>
              <a:rPr lang="en-US"/>
              <a:t>10-11-2009</a:t>
            </a:r>
            <a:endParaRPr lang="nl-NL"/>
          </a:p>
        </p:txBody>
      </p:sp>
      <p:sp>
        <p:nvSpPr>
          <p:cNvPr id="10" name="Tijdelijke aanduiding voor voettekst 4"/>
          <p:cNvSpPr>
            <a:spLocks noGrp="1"/>
          </p:cNvSpPr>
          <p:nvPr>
            <p:ph type="ftr" sz="quarter" idx="11"/>
          </p:nvPr>
        </p:nvSpPr>
        <p:spPr>
          <a:xfrm>
            <a:off x="800100" y="6172200"/>
            <a:ext cx="4000500" cy="457200"/>
          </a:xfrm>
        </p:spPr>
        <p:txBody>
          <a:bodyPr/>
          <a:lstStyle>
            <a:lvl1pPr>
              <a:defRPr/>
            </a:lvl1pPr>
          </a:lstStyle>
          <a:p>
            <a:pPr>
              <a:defRPr/>
            </a:pPr>
            <a:endParaRPr lang="nl-NL"/>
          </a:p>
        </p:txBody>
      </p:sp>
      <p:sp>
        <p:nvSpPr>
          <p:cNvPr id="11" name="Tijdelijke aanduiding voor dianummer 5"/>
          <p:cNvSpPr>
            <a:spLocks noGrp="1"/>
          </p:cNvSpPr>
          <p:nvPr>
            <p:ph type="sldNum" sz="quarter" idx="12"/>
          </p:nvPr>
        </p:nvSpPr>
        <p:spPr>
          <a:xfrm>
            <a:off x="146050" y="6208713"/>
            <a:ext cx="457200" cy="457200"/>
          </a:xfrm>
        </p:spPr>
        <p:txBody>
          <a:bodyPr/>
          <a:lstStyle>
            <a:lvl1pPr>
              <a:defRPr/>
            </a:lvl1pPr>
          </a:lstStyle>
          <a:p>
            <a:pPr>
              <a:defRPr/>
            </a:pPr>
            <a:fld id="{AD6F3DB2-21EB-40B1-907E-A50D84438E5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9" name="Tijdelijke aanduiding voor inhoud 8"/>
          <p:cNvSpPr>
            <a:spLocks noGrp="1"/>
          </p:cNvSpPr>
          <p:nvPr>
            <p:ph sz="quarter" idx="1"/>
          </p:nvPr>
        </p:nvSpPr>
        <p:spPr>
          <a:xfrm>
            <a:off x="91440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1" name="Tijdelijke aanduiding voor inhoud 10"/>
          <p:cNvSpPr>
            <a:spLocks noGrp="1"/>
          </p:cNvSpPr>
          <p:nvPr>
            <p:ph sz="quarter" idx="2"/>
          </p:nvPr>
        </p:nvSpPr>
        <p:spPr>
          <a:xfrm>
            <a:off x="493395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6" name="Tijdelijke aanduiding voor voettekst 2"/>
          <p:cNvSpPr>
            <a:spLocks noGrp="1"/>
          </p:cNvSpPr>
          <p:nvPr>
            <p:ph type="ftr" sz="quarter" idx="11"/>
          </p:nvPr>
        </p:nvSpPr>
        <p:spPr/>
        <p:txBody>
          <a:bodyPr/>
          <a:lstStyle>
            <a:lvl1pPr>
              <a:defRPr/>
            </a:lvl1pPr>
          </a:lstStyle>
          <a:p>
            <a:pPr>
              <a:defRPr/>
            </a:pPr>
            <a:endParaRPr lang="nl-NL"/>
          </a:p>
        </p:txBody>
      </p:sp>
      <p:sp>
        <p:nvSpPr>
          <p:cNvPr id="7" name="Tijdelijke aanduiding voor dianummer 22"/>
          <p:cNvSpPr>
            <a:spLocks noGrp="1"/>
          </p:cNvSpPr>
          <p:nvPr>
            <p:ph type="sldNum" sz="quarter" idx="12"/>
          </p:nvPr>
        </p:nvSpPr>
        <p:spPr/>
        <p:txBody>
          <a:bodyPr/>
          <a:lstStyle>
            <a:lvl1pPr>
              <a:defRPr/>
            </a:lvl1pPr>
          </a:lstStyle>
          <a:p>
            <a:pPr>
              <a:defRPr/>
            </a:pPr>
            <a:fld id="{13171E89-B3C6-4005-9338-FCD3736B4D3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lstStyle>
            <a:lvl1pPr>
              <a:defRPr/>
            </a:lvl1pPr>
          </a:lstStyle>
          <a:p>
            <a:r>
              <a:rPr lang="nl-NL"/>
              <a:t>Klik om de stijl te bewerken</a:t>
            </a:r>
            <a:endParaRPr lang="en-US"/>
          </a:p>
        </p:txBody>
      </p:sp>
      <p:sp>
        <p:nvSpPr>
          <p:cNvPr id="3" name="Tijdelijke aanduiding voor tekst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11" name="Tijdelijke aanduiding voor inhoud 10"/>
          <p:cNvSpPr>
            <a:spLocks noGrp="1"/>
          </p:cNvSpPr>
          <p:nvPr>
            <p:ph sz="half" idx="2"/>
          </p:nvPr>
        </p:nvSpPr>
        <p:spPr>
          <a:xfrm>
            <a:off x="9144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3" name="Tijdelijke aanduiding voor inhoud 12"/>
          <p:cNvSpPr>
            <a:spLocks noGrp="1"/>
          </p:cNvSpPr>
          <p:nvPr>
            <p:ph sz="half" idx="4"/>
          </p:nvPr>
        </p:nvSpPr>
        <p:spPr>
          <a:xfrm>
            <a:off x="49530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8" name="Tijdelijke aanduiding voor voettekst 2"/>
          <p:cNvSpPr>
            <a:spLocks noGrp="1"/>
          </p:cNvSpPr>
          <p:nvPr>
            <p:ph type="ftr" sz="quarter" idx="11"/>
          </p:nvPr>
        </p:nvSpPr>
        <p:spPr/>
        <p:txBody>
          <a:bodyPr/>
          <a:lstStyle>
            <a:lvl1pPr>
              <a:defRPr/>
            </a:lvl1pPr>
          </a:lstStyle>
          <a:p>
            <a:pPr>
              <a:defRPr/>
            </a:pPr>
            <a:endParaRPr lang="nl-NL"/>
          </a:p>
        </p:txBody>
      </p:sp>
      <p:sp>
        <p:nvSpPr>
          <p:cNvPr id="9" name="Tijdelijke aanduiding voor dianummer 22"/>
          <p:cNvSpPr>
            <a:spLocks noGrp="1"/>
          </p:cNvSpPr>
          <p:nvPr>
            <p:ph type="sldNum" sz="quarter" idx="12"/>
          </p:nvPr>
        </p:nvSpPr>
        <p:spPr/>
        <p:txBody>
          <a:bodyPr/>
          <a:lstStyle>
            <a:lvl1pPr>
              <a:defRPr/>
            </a:lvl1pPr>
          </a:lstStyle>
          <a:p>
            <a:pPr>
              <a:defRPr/>
            </a:pPr>
            <a:fld id="{389EEBF9-DF90-4C0E-B62E-CE1F73115F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22"/>
          <p:cNvSpPr>
            <a:spLocks noGrp="1"/>
          </p:cNvSpPr>
          <p:nvPr>
            <p:ph type="sldNum" sz="quarter" idx="12"/>
          </p:nvPr>
        </p:nvSpPr>
        <p:spPr/>
        <p:txBody>
          <a:bodyPr/>
          <a:lstStyle>
            <a:lvl1pPr>
              <a:defRPr/>
            </a:lvl1pPr>
          </a:lstStyle>
          <a:p>
            <a:pPr>
              <a:defRPr/>
            </a:pPr>
            <a:fld id="{427C2950-2B5D-4D21-B4D8-D50355EF32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3" name="Tijdelijke aanduiding voor voettekst 2"/>
          <p:cNvSpPr>
            <a:spLocks noGrp="1"/>
          </p:cNvSpPr>
          <p:nvPr>
            <p:ph type="ftr" sz="quarter" idx="11"/>
          </p:nvPr>
        </p:nvSpPr>
        <p:spPr/>
        <p:txBody>
          <a:bodyPr/>
          <a:lstStyle>
            <a:lvl1pPr>
              <a:defRPr/>
            </a:lvl1pPr>
          </a:lstStyle>
          <a:p>
            <a:pPr>
              <a:defRPr/>
            </a:pPr>
            <a:endParaRPr lang="nl-NL"/>
          </a:p>
        </p:txBody>
      </p:sp>
      <p:sp>
        <p:nvSpPr>
          <p:cNvPr id="4" name="Tijdelijke aanduiding voor dianummer 22"/>
          <p:cNvSpPr>
            <a:spLocks noGrp="1"/>
          </p:cNvSpPr>
          <p:nvPr>
            <p:ph type="sldNum" sz="quarter" idx="12"/>
          </p:nvPr>
        </p:nvSpPr>
        <p:spPr/>
        <p:txBody>
          <a:bodyPr/>
          <a:lstStyle>
            <a:lvl1pPr>
              <a:defRPr/>
            </a:lvl1pPr>
          </a:lstStyle>
          <a:p>
            <a:pPr>
              <a:defRPr/>
            </a:pPr>
            <a:fld id="{1E2CC4CE-6EA5-4FFB-BE5A-ED28C3CA27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Rechthoek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Afgeronde rechthoek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273050"/>
            <a:ext cx="7772400" cy="1143000"/>
          </a:xfrm>
        </p:spPr>
        <p:txBody>
          <a:bodyPr/>
          <a:lstStyle>
            <a:lvl1pPr algn="l">
              <a:buNone/>
              <a:defRPr sz="4000" b="0"/>
            </a:lvl1pPr>
          </a:lstStyle>
          <a:p>
            <a:r>
              <a:rPr lang="nl-NL"/>
              <a:t>Klik om de stijl te bewerken</a:t>
            </a:r>
            <a:endParaRPr lang="en-US"/>
          </a:p>
        </p:txBody>
      </p:sp>
      <p:sp>
        <p:nvSpPr>
          <p:cNvPr id="3" name="Tijdelijke aanduiding voor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nl-NL"/>
              <a:t>Klik om de modelstijlen te bewerken</a:t>
            </a:r>
          </a:p>
        </p:txBody>
      </p:sp>
      <p:sp>
        <p:nvSpPr>
          <p:cNvPr id="11" name="Tijdelijke aanduiding voor inhoud 10"/>
          <p:cNvSpPr>
            <a:spLocks noGrp="1"/>
          </p:cNvSpPr>
          <p:nvPr>
            <p:ph sz="quarter" idx="1"/>
          </p:nvPr>
        </p:nvSpPr>
        <p:spPr>
          <a:xfrm>
            <a:off x="2971800" y="1600200"/>
            <a:ext cx="5715000" cy="4495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4"/>
          <p:cNvSpPr>
            <a:spLocks noGrp="1"/>
          </p:cNvSpPr>
          <p:nvPr>
            <p:ph type="dt" sz="half" idx="10"/>
          </p:nvPr>
        </p:nvSpPr>
        <p:spPr/>
        <p:txBody>
          <a:bodyPr/>
          <a:lstStyle>
            <a:lvl1pPr>
              <a:defRPr/>
            </a:lvl1pPr>
          </a:lstStyle>
          <a:p>
            <a:pPr>
              <a:defRPr/>
            </a:pPr>
            <a:r>
              <a:rPr lang="en-US"/>
              <a:t>10-11-2009</a:t>
            </a:r>
            <a:endParaRPr lang="nl-NL"/>
          </a:p>
        </p:txBody>
      </p:sp>
      <p:sp>
        <p:nvSpPr>
          <p:cNvPr id="8" name="Tijdelijke aanduiding voor voettekst 5"/>
          <p:cNvSpPr>
            <a:spLocks noGrp="1"/>
          </p:cNvSpPr>
          <p:nvPr>
            <p:ph type="ftr" sz="quarter" idx="11"/>
          </p:nvPr>
        </p:nvSpPr>
        <p:spPr/>
        <p:txBody>
          <a:bodyPr/>
          <a:lstStyle>
            <a:lvl1pPr>
              <a:defRPr/>
            </a:lvl1pPr>
          </a:lstStyle>
          <a:p>
            <a:pPr>
              <a:defRPr/>
            </a:pPr>
            <a:endParaRPr lang="nl-NL"/>
          </a:p>
        </p:txBody>
      </p:sp>
      <p:sp>
        <p:nvSpPr>
          <p:cNvPr id="9" name="Tijdelijke aanduiding voor dianummer 6"/>
          <p:cNvSpPr>
            <a:spLocks noGrp="1"/>
          </p:cNvSpPr>
          <p:nvPr>
            <p:ph type="sldNum" sz="quarter" idx="12"/>
          </p:nvPr>
        </p:nvSpPr>
        <p:spPr/>
        <p:txBody>
          <a:bodyPr/>
          <a:lstStyle>
            <a:lvl1pPr>
              <a:defRPr/>
            </a:lvl1pPr>
          </a:lstStyle>
          <a:p>
            <a:pPr>
              <a:defRPr/>
            </a:pPr>
            <a:fld id="{4E4A1063-242E-47C0-BA1F-FAF0A620A5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Rechthoek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hthoek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4900550"/>
            <a:ext cx="7315200" cy="522288"/>
          </a:xfrm>
        </p:spPr>
        <p:txBody>
          <a:bodyPr anchor="ctr">
            <a:noAutofit/>
          </a:bodyPr>
          <a:lstStyle>
            <a:lvl1pPr algn="l">
              <a:buNone/>
              <a:defRPr sz="2800" b="0"/>
            </a:lvl1pPr>
          </a:lstStyle>
          <a:p>
            <a:r>
              <a:rPr lang="nl-NL"/>
              <a:t>Klik om de stijl te bewerken</a:t>
            </a:r>
            <a:endParaRPr lang="en-US"/>
          </a:p>
        </p:txBody>
      </p:sp>
      <p:sp>
        <p:nvSpPr>
          <p:cNvPr id="4" name="Tijdelijke aanduiding voor tekst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nl-NL"/>
              <a:t>Klik om de modelstijlen te bewerken</a:t>
            </a:r>
          </a:p>
        </p:txBody>
      </p:sp>
      <p:sp>
        <p:nvSpPr>
          <p:cNvPr id="3" name="Tijdelijke aanduiding voor afbeelding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nl-NL" noProof="0"/>
              <a:t>Klik op het pictogram als u een afbeelding wilt toevoegen</a:t>
            </a:r>
            <a:endParaRPr lang="en-US" noProof="0" dirty="0"/>
          </a:p>
        </p:txBody>
      </p:sp>
      <p:sp>
        <p:nvSpPr>
          <p:cNvPr id="8" name="Tijdelijke aanduiding voor datum 4"/>
          <p:cNvSpPr>
            <a:spLocks noGrp="1"/>
          </p:cNvSpPr>
          <p:nvPr>
            <p:ph type="dt" sz="half" idx="10"/>
          </p:nvPr>
        </p:nvSpPr>
        <p:spPr/>
        <p:txBody>
          <a:bodyPr/>
          <a:lstStyle>
            <a:lvl1pPr>
              <a:defRPr/>
            </a:lvl1pPr>
          </a:lstStyle>
          <a:p>
            <a:pPr>
              <a:defRPr/>
            </a:pPr>
            <a:r>
              <a:rPr lang="en-US"/>
              <a:t>10-11-2009</a:t>
            </a:r>
            <a:endParaRPr lang="nl-NL"/>
          </a:p>
        </p:txBody>
      </p:sp>
      <p:sp>
        <p:nvSpPr>
          <p:cNvPr id="9" name="Tijdelijke aanduiding voor voettekst 5"/>
          <p:cNvSpPr>
            <a:spLocks noGrp="1"/>
          </p:cNvSpPr>
          <p:nvPr>
            <p:ph type="ftr" sz="quarter" idx="11"/>
          </p:nvPr>
        </p:nvSpPr>
        <p:spPr>
          <a:xfrm>
            <a:off x="914400" y="6172200"/>
            <a:ext cx="3886200" cy="457200"/>
          </a:xfrm>
        </p:spPr>
        <p:txBody>
          <a:bodyPr/>
          <a:lstStyle>
            <a:lvl1pPr>
              <a:defRPr/>
            </a:lvl1pPr>
          </a:lstStyle>
          <a:p>
            <a:pPr>
              <a:defRPr/>
            </a:pPr>
            <a:endParaRPr lang="nl-NL"/>
          </a:p>
        </p:txBody>
      </p:sp>
      <p:sp>
        <p:nvSpPr>
          <p:cNvPr id="10" name="Tijdelijke aanduiding voor dianummer 6"/>
          <p:cNvSpPr>
            <a:spLocks noGrp="1"/>
          </p:cNvSpPr>
          <p:nvPr>
            <p:ph type="sldNum" sz="quarter" idx="12"/>
          </p:nvPr>
        </p:nvSpPr>
        <p:spPr>
          <a:xfrm>
            <a:off x="146050" y="6208713"/>
            <a:ext cx="457200" cy="457200"/>
          </a:xfrm>
        </p:spPr>
        <p:txBody>
          <a:bodyPr/>
          <a:lstStyle>
            <a:lvl1pPr>
              <a:defRPr/>
            </a:lvl1pPr>
          </a:lstStyle>
          <a:p>
            <a:pPr>
              <a:defRPr/>
            </a:pPr>
            <a:fld id="{314B1324-4E3B-4D0E-B2E8-E0523AE96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Afgeronde rechthoek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jdelijke aanduiding voor titel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nl-NL"/>
              <a:t>Klik om de stijl te bewerken</a:t>
            </a:r>
            <a:endParaRPr lang="en-US"/>
          </a:p>
        </p:txBody>
      </p:sp>
      <p:sp>
        <p:nvSpPr>
          <p:cNvPr id="1029" name="Tijdelijke aanduiding voor tekst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4" name="Tijdelijke aanduiding voor datum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10-11-2009</a:t>
            </a:r>
            <a:endParaRPr lang="nl-NL"/>
          </a:p>
        </p:txBody>
      </p:sp>
      <p:sp>
        <p:nvSpPr>
          <p:cNvPr id="3" name="Tijdelijke aanduiding voor voettekst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nl-NL"/>
          </a:p>
        </p:txBody>
      </p:sp>
      <p:sp>
        <p:nvSpPr>
          <p:cNvPr id="23" name="Tijdelijke aanduiding voor dianumm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76136C73-2C52-4DFC-8D89-9DA4E0B99F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76" r:id="rId4"/>
    <p:sldLayoutId id="2147484177" r:id="rId5"/>
    <p:sldLayoutId id="2147484178" r:id="rId6"/>
    <p:sldLayoutId id="2147484179" r:id="rId7"/>
    <p:sldLayoutId id="2147484185" r:id="rId8"/>
    <p:sldLayoutId id="2147484186" r:id="rId9"/>
    <p:sldLayoutId id="2147484180" r:id="rId10"/>
    <p:sldLayoutId id="2147484181"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C0E5AF"/>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FEB80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FEB80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shnu@cs.uu.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838200" y="3302000"/>
            <a:ext cx="6400800" cy="2819400"/>
          </a:xfrm>
        </p:spPr>
        <p:txBody>
          <a:bodyPr/>
          <a:lstStyle/>
          <a:p>
            <a:pPr algn="l" eaLnBrk="1" hangingPunct="1"/>
            <a:r>
              <a:rPr lang="en-US" sz="2400" dirty="0" err="1"/>
              <a:t>Wishnu</a:t>
            </a:r>
            <a:r>
              <a:rPr lang="en-US" sz="2400" dirty="0"/>
              <a:t> </a:t>
            </a:r>
            <a:r>
              <a:rPr lang="en-US" sz="2400" dirty="0" err="1"/>
              <a:t>Prasetya</a:t>
            </a:r>
            <a:r>
              <a:rPr lang="en-US" sz="2000" dirty="0"/>
              <a:t>		</a:t>
            </a:r>
          </a:p>
          <a:p>
            <a:pPr algn="l" eaLnBrk="1" hangingPunct="1"/>
            <a:endParaRPr lang="en-US" sz="2000" dirty="0">
              <a:hlinkClick r:id="rId3"/>
            </a:endParaRPr>
          </a:p>
          <a:p>
            <a:pPr algn="l" eaLnBrk="1" hangingPunct="1"/>
            <a:endParaRPr lang="en-US" sz="2000" dirty="0">
              <a:hlinkClick r:id="rId3"/>
            </a:endParaRPr>
          </a:p>
          <a:p>
            <a:pPr algn="l" eaLnBrk="1" hangingPunct="1"/>
            <a:endParaRPr lang="en-US" sz="2000" dirty="0">
              <a:hlinkClick r:id="rId3"/>
            </a:endParaRPr>
          </a:p>
          <a:p>
            <a:pPr algn="l" eaLnBrk="1" hangingPunct="1"/>
            <a:endParaRPr lang="en-US" sz="2000" dirty="0">
              <a:hlinkClick r:id="rId3"/>
            </a:endParaRPr>
          </a:p>
          <a:p>
            <a:pPr algn="l" eaLnBrk="1" hangingPunct="1"/>
            <a:r>
              <a:rPr lang="en-US" sz="1600" dirty="0">
                <a:hlinkClick r:id="rId3"/>
              </a:rPr>
              <a:t>wishnu@cs.uu.nl</a:t>
            </a:r>
            <a:endParaRPr lang="en-US" sz="1600" dirty="0"/>
          </a:p>
          <a:p>
            <a:pPr algn="l" eaLnBrk="1" hangingPunct="1"/>
            <a:r>
              <a:rPr lang="en-US" sz="1600" dirty="0" err="1">
                <a:solidFill>
                  <a:schemeClr val="accent2"/>
                </a:solidFill>
              </a:rPr>
              <a:t>www.cs.uu.nl</a:t>
            </a:r>
            <a:r>
              <a:rPr lang="en-US" sz="1600" dirty="0">
                <a:solidFill>
                  <a:schemeClr val="accent2"/>
                </a:solidFill>
              </a:rPr>
              <a:t>/docs/</a:t>
            </a:r>
            <a:r>
              <a:rPr lang="en-US" sz="1600" dirty="0" err="1">
                <a:solidFill>
                  <a:schemeClr val="accent2"/>
                </a:solidFill>
              </a:rPr>
              <a:t>vakken</a:t>
            </a:r>
            <a:r>
              <a:rPr lang="en-US" sz="1600" dirty="0">
                <a:solidFill>
                  <a:schemeClr val="accent2"/>
                </a:solidFill>
              </a:rPr>
              <a:t>/</a:t>
            </a:r>
            <a:r>
              <a:rPr lang="en-US" sz="1600" dirty="0" err="1">
                <a:solidFill>
                  <a:schemeClr val="accent2"/>
                </a:solidFill>
              </a:rPr>
              <a:t>pv</a:t>
            </a:r>
            <a:endParaRPr lang="en-US" sz="1600" dirty="0">
              <a:solidFill>
                <a:schemeClr val="accent2"/>
              </a:solidFill>
            </a:endParaRPr>
          </a:p>
        </p:txBody>
      </p:sp>
      <p:sp>
        <p:nvSpPr>
          <p:cNvPr id="7171" name="Rectangle 2"/>
          <p:cNvSpPr>
            <a:spLocks noGrp="1" noChangeArrowheads="1"/>
          </p:cNvSpPr>
          <p:nvPr>
            <p:ph type="ctrTitle"/>
          </p:nvPr>
        </p:nvSpPr>
        <p:spPr>
          <a:xfrm>
            <a:off x="762000" y="1295400"/>
            <a:ext cx="8194675" cy="1143000"/>
          </a:xfrm>
        </p:spPr>
        <p:txBody>
          <a:bodyPr/>
          <a:lstStyle/>
          <a:p>
            <a:pPr eaLnBrk="1" hangingPunct="1"/>
            <a:r>
              <a:rPr sz="1800" dirty="0"/>
              <a:t>Model Checking with SPIN</a:t>
            </a:r>
            <a:br>
              <a:rPr sz="1800" dirty="0"/>
            </a:br>
            <a:br>
              <a:rPr sz="1800" dirty="0"/>
            </a:br>
            <a:r>
              <a:rPr dirty="0"/>
              <a:t>Modeling and Verification with </a:t>
            </a:r>
            <a:r>
              <a:rPr lang="en-US" dirty="0"/>
              <a:t>Promela</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What you don’t have…</a:t>
            </a:r>
          </a:p>
        </p:txBody>
      </p:sp>
      <p:sp>
        <p:nvSpPr>
          <p:cNvPr id="18435" name="Rectangle 3"/>
          <p:cNvSpPr>
            <a:spLocks noGrp="1" noChangeArrowheads="1"/>
          </p:cNvSpPr>
          <p:nvPr>
            <p:ph sz="quarter" idx="1"/>
          </p:nvPr>
        </p:nvSpPr>
        <p:spPr>
          <a:xfrm>
            <a:off x="500063" y="1447800"/>
            <a:ext cx="8358187" cy="4572000"/>
          </a:xfrm>
        </p:spPr>
        <p:txBody>
          <a:bodyPr/>
          <a:lstStyle/>
          <a:p>
            <a:pPr eaLnBrk="1" hangingPunct="1"/>
            <a:r>
              <a:rPr lang="en-US" altLang="zh-CN" dirty="0">
                <a:ea typeface="宋体" pitchFamily="2" charset="-122"/>
              </a:rPr>
              <a:t>No sophisticated data types</a:t>
            </a:r>
          </a:p>
          <a:p>
            <a:pPr eaLnBrk="1" hangingPunct="1"/>
            <a:r>
              <a:rPr lang="en-US" altLang="zh-CN" dirty="0">
                <a:ea typeface="宋体" pitchFamily="2" charset="-122"/>
              </a:rPr>
              <a:t>No methods ; you have macros</a:t>
            </a:r>
          </a:p>
          <a:p>
            <a:pPr eaLnBrk="1" hangingPunct="1"/>
            <a:r>
              <a:rPr lang="en-US" altLang="zh-CN" dirty="0">
                <a:ea typeface="宋体" pitchFamily="2" charset="-122"/>
              </a:rPr>
              <a:t>There are only </a:t>
            </a:r>
            <a:r>
              <a:rPr lang="en-US" altLang="zh-CN" dirty="0">
                <a:solidFill>
                  <a:schemeClr val="accent2"/>
                </a:solidFill>
                <a:ea typeface="宋体" pitchFamily="2" charset="-122"/>
              </a:rPr>
              <a:t>2</a:t>
            </a:r>
            <a:r>
              <a:rPr lang="en-US" altLang="zh-CN" i="1" dirty="0">
                <a:ea typeface="宋体" pitchFamily="2" charset="-122"/>
              </a:rPr>
              <a:t> </a:t>
            </a:r>
            <a:r>
              <a:rPr lang="en-US" altLang="zh-CN" dirty="0">
                <a:ea typeface="宋体" pitchFamily="2" charset="-122"/>
              </a:rPr>
              <a:t>levels of scope:</a:t>
            </a:r>
          </a:p>
          <a:p>
            <a:pPr marL="692150" lvl="1" indent="-347663" eaLnBrk="1" hangingPunct="1"/>
            <a:r>
              <a:rPr lang="en-US" altLang="zh-CN" u="sng" dirty="0">
                <a:ea typeface="宋体" pitchFamily="2" charset="-122"/>
              </a:rPr>
              <a:t>global</a:t>
            </a:r>
            <a:r>
              <a:rPr lang="en-US" altLang="zh-CN" dirty="0">
                <a:ea typeface="宋体" pitchFamily="2" charset="-122"/>
              </a:rPr>
              <a:t> </a:t>
            </a:r>
            <a:r>
              <a:rPr lang="en-US" altLang="zh-CN" dirty="0" err="1">
                <a:ea typeface="宋体" pitchFamily="2" charset="-122"/>
              </a:rPr>
              <a:t>var</a:t>
            </a:r>
            <a:r>
              <a:rPr lang="en-US" altLang="zh-CN" dirty="0">
                <a:ea typeface="宋体" pitchFamily="2" charset="-122"/>
              </a:rPr>
              <a:t> (visible in the entire sys)</a:t>
            </a:r>
          </a:p>
          <a:p>
            <a:pPr marL="692150" lvl="1" indent="-347663" eaLnBrk="1" hangingPunct="1"/>
            <a:r>
              <a:rPr lang="en-US" altLang="zh-CN" u="sng" dirty="0">
                <a:ea typeface="宋体" pitchFamily="2" charset="-122"/>
              </a:rPr>
              <a:t>local</a:t>
            </a:r>
            <a:r>
              <a:rPr lang="en-US" altLang="zh-CN" dirty="0">
                <a:ea typeface="宋体" pitchFamily="2" charset="-122"/>
              </a:rPr>
              <a:t> </a:t>
            </a:r>
            <a:r>
              <a:rPr lang="en-US" altLang="zh-CN" dirty="0" err="1">
                <a:ea typeface="宋体" pitchFamily="2" charset="-122"/>
              </a:rPr>
              <a:t>var</a:t>
            </a:r>
            <a:r>
              <a:rPr lang="en-US" altLang="zh-CN" dirty="0">
                <a:ea typeface="宋体" pitchFamily="2" charset="-122"/>
              </a:rPr>
              <a:t>   (visible only to the process that contains the declaration)</a:t>
            </a:r>
          </a:p>
          <a:p>
            <a:pPr marL="692150" lvl="1" indent="-347663" eaLnBrk="1" hangingPunct="1"/>
            <a:r>
              <a:rPr lang="en-US" altLang="zh-CN" dirty="0">
                <a:ea typeface="宋体" pitchFamily="2" charset="-122"/>
              </a:rPr>
              <a:t>there is no inner blocks</a:t>
            </a:r>
          </a:p>
          <a:p>
            <a:pPr marL="692150" lvl="1" indent="-347663" eaLnBrk="1" hangingPunct="1"/>
            <a:endParaRPr lang="en-US" altLang="zh-CN" dirty="0">
              <a:ea typeface="宋体" pitchFamily="2" charset="-122"/>
            </a:endParaRPr>
          </a:p>
          <a:p>
            <a:pPr marL="692150" lvl="1" indent="-347663" eaLnBrk="1" hangingPunct="1"/>
            <a:endParaRPr lang="en-US" altLang="zh-CN" dirty="0">
              <a:ea typeface="宋体" pitchFamily="2" charset="-122"/>
            </a:endParaRPr>
          </a:p>
        </p:txBody>
      </p:sp>
      <p:sp>
        <p:nvSpPr>
          <p:cNvPr id="4" name="Tijdelijke aanduiding voor dianummer 3"/>
          <p:cNvSpPr>
            <a:spLocks noGrp="1"/>
          </p:cNvSpPr>
          <p:nvPr>
            <p:ph type="sldNum" sz="quarter" idx="12"/>
          </p:nvPr>
        </p:nvSpPr>
        <p:spPr/>
        <p:txBody>
          <a:bodyPr/>
          <a:lstStyle/>
          <a:p>
            <a:pPr>
              <a:defRPr/>
            </a:pPr>
            <a:fld id="{0A99185A-E531-42CC-8A7F-0CB3B66EB111}"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00063" y="274638"/>
            <a:ext cx="8358187" cy="796925"/>
          </a:xfrm>
        </p:spPr>
        <p:txBody>
          <a:bodyPr/>
          <a:lstStyle/>
          <a:p>
            <a:pPr eaLnBrk="1" hangingPunct="1"/>
            <a:r>
              <a:rPr lang="en-US"/>
              <a:t>(Enabledness) Expression </a:t>
            </a:r>
          </a:p>
        </p:txBody>
      </p:sp>
      <p:sp>
        <p:nvSpPr>
          <p:cNvPr id="19459" name="Rectangle 3"/>
          <p:cNvSpPr>
            <a:spLocks noGrp="1" noChangeArrowheads="1"/>
          </p:cNvSpPr>
          <p:nvPr>
            <p:ph sz="quarter" idx="1"/>
          </p:nvPr>
        </p:nvSpPr>
        <p:spPr>
          <a:xfrm>
            <a:off x="500063" y="2705100"/>
            <a:ext cx="8358187" cy="3314700"/>
          </a:xfrm>
        </p:spPr>
        <p:txBody>
          <a:bodyPr/>
          <a:lstStyle/>
          <a:p>
            <a:pPr eaLnBrk="1" hangingPunct="1">
              <a:lnSpc>
                <a:spcPct val="90000"/>
              </a:lnSpc>
            </a:pPr>
            <a:r>
              <a:rPr lang="en-US"/>
              <a:t>This process has 3 atomic actions.</a:t>
            </a:r>
          </a:p>
          <a:p>
            <a:pPr eaLnBrk="1" hangingPunct="1">
              <a:lnSpc>
                <a:spcPct val="90000"/>
              </a:lnSpc>
            </a:pPr>
            <a:r>
              <a:rPr lang="en-US"/>
              <a:t>The action  “y==0” </a:t>
            </a:r>
          </a:p>
          <a:p>
            <a:pPr lvl="2" eaLnBrk="1" hangingPunct="1">
              <a:lnSpc>
                <a:spcPct val="90000"/>
              </a:lnSpc>
            </a:pPr>
            <a:r>
              <a:rPr lang="en-US"/>
              <a:t>only enabled in a state where the expression is true</a:t>
            </a:r>
          </a:p>
          <a:p>
            <a:pPr lvl="2" eaLnBrk="1" hangingPunct="1">
              <a:lnSpc>
                <a:spcPct val="90000"/>
              </a:lnSpc>
            </a:pPr>
            <a:r>
              <a:rPr lang="en-US"/>
              <a:t>it can only be executed when it is enabled; the effect is skip</a:t>
            </a:r>
          </a:p>
          <a:p>
            <a:pPr lvl="2" eaLnBrk="1" hangingPunct="1">
              <a:lnSpc>
                <a:spcPct val="90000"/>
              </a:lnSpc>
            </a:pPr>
            <a:r>
              <a:rPr lang="en-US"/>
              <a:t>so, as long as it is disabled, the process will </a:t>
            </a:r>
            <a:r>
              <a:rPr lang="en-US" u="sng"/>
              <a:t>block</a:t>
            </a:r>
          </a:p>
          <a:p>
            <a:pPr lvl="2" eaLnBrk="1" hangingPunct="1">
              <a:lnSpc>
                <a:spcPct val="90000"/>
              </a:lnSpc>
            </a:pPr>
            <a:r>
              <a:rPr lang="en-US"/>
              <a:t>if it is not enabled in the current state, a transition in another process may make it enabled in the next state.</a:t>
            </a:r>
          </a:p>
          <a:p>
            <a:pPr lvl="2" eaLnBrk="1" hangingPunct="1">
              <a:lnSpc>
                <a:spcPct val="90000"/>
              </a:lnSpc>
            </a:pPr>
            <a:r>
              <a:rPr lang="en-US"/>
              <a:t>even if it is enabled in the current state, there is no guarantee the action will be selected for execution; but there is a way in SPIN to impose fairness.</a:t>
            </a:r>
          </a:p>
          <a:p>
            <a:pPr eaLnBrk="1" hangingPunct="1">
              <a:lnSpc>
                <a:spcPct val="90000"/>
              </a:lnSpc>
            </a:pPr>
            <a:endParaRPr lang="en-US"/>
          </a:p>
        </p:txBody>
      </p:sp>
      <p:sp>
        <p:nvSpPr>
          <p:cNvPr id="4" name="TextBox 3"/>
          <p:cNvSpPr txBox="1"/>
          <p:nvPr/>
        </p:nvSpPr>
        <p:spPr>
          <a:xfrm>
            <a:off x="1312863" y="1717675"/>
            <a:ext cx="6150979"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800" dirty="0">
                <a:solidFill>
                  <a:schemeClr val="tx1"/>
                </a:solidFill>
                <a:cs typeface="Arial" pitchFamily="34" charset="0"/>
              </a:rPr>
              <a:t>active </a:t>
            </a:r>
            <a:r>
              <a:rPr lang="en-US" sz="2800" dirty="0" err="1">
                <a:solidFill>
                  <a:schemeClr val="tx1"/>
                </a:solidFill>
                <a:cs typeface="Arial" pitchFamily="34" charset="0"/>
              </a:rPr>
              <a:t>proctype</a:t>
            </a:r>
            <a:r>
              <a:rPr lang="en-US" sz="2800" dirty="0">
                <a:solidFill>
                  <a:schemeClr val="tx1"/>
                </a:solidFill>
                <a:cs typeface="Arial" pitchFamily="34" charset="0"/>
              </a:rPr>
              <a:t> P { x++ ; </a:t>
            </a:r>
            <a:r>
              <a:rPr lang="en-US" sz="2800" b="1" dirty="0">
                <a:solidFill>
                  <a:srgbClr val="C00000"/>
                </a:solidFill>
                <a:cs typeface="Arial" pitchFamily="34" charset="0"/>
              </a:rPr>
              <a:t>(y==0) </a:t>
            </a:r>
            <a:r>
              <a:rPr lang="en-US" sz="2800" dirty="0">
                <a:solidFill>
                  <a:schemeClr val="tx1"/>
                </a:solidFill>
                <a:cs typeface="Arial" pitchFamily="34" charset="0"/>
              </a:rPr>
              <a:t>; x-- }</a:t>
            </a:r>
          </a:p>
        </p:txBody>
      </p:sp>
      <p:sp>
        <p:nvSpPr>
          <p:cNvPr id="5" name="Tijdelijke aanduiding voor dianummer 4"/>
          <p:cNvSpPr>
            <a:spLocks noGrp="1"/>
          </p:cNvSpPr>
          <p:nvPr>
            <p:ph type="sldNum" sz="quarter" idx="12"/>
          </p:nvPr>
        </p:nvSpPr>
        <p:spPr/>
        <p:txBody>
          <a:bodyPr/>
          <a:lstStyle/>
          <a:p>
            <a:pPr>
              <a:defRPr/>
            </a:pPr>
            <a:fld id="{764BC7AD-8656-412F-AFA8-56D76BEBE339}"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63" y="274638"/>
            <a:ext cx="8358187" cy="796925"/>
          </a:xfrm>
        </p:spPr>
        <p:txBody>
          <a:bodyPr/>
          <a:lstStyle/>
          <a:p>
            <a:pPr eaLnBrk="1" hangingPunct="1"/>
            <a:r>
              <a:rPr lang="en-US"/>
              <a:t>Example</a:t>
            </a:r>
          </a:p>
        </p:txBody>
      </p:sp>
      <p:sp>
        <p:nvSpPr>
          <p:cNvPr id="20483" name="Rectangle 3"/>
          <p:cNvSpPr>
            <a:spLocks noGrp="1" noChangeArrowheads="1"/>
          </p:cNvSpPr>
          <p:nvPr>
            <p:ph sz="quarter" idx="1"/>
          </p:nvPr>
        </p:nvSpPr>
        <p:spPr>
          <a:xfrm>
            <a:off x="341313" y="1739900"/>
            <a:ext cx="8539162" cy="4814888"/>
          </a:xfrm>
          <a:solidFill>
            <a:schemeClr val="bg1"/>
          </a:solidFill>
        </p:spPr>
        <p:txBody>
          <a:bodyPr/>
          <a:lstStyle/>
          <a:p>
            <a:pPr eaLnBrk="1" hangingPunct="1"/>
            <a:r>
              <a:rPr lang="en-US"/>
              <a:t>Use it to </a:t>
            </a:r>
            <a:r>
              <a:rPr lang="en-US" u="sng"/>
              <a:t>synchronize</a:t>
            </a:r>
            <a:r>
              <a:rPr lang="en-US"/>
              <a:t> between processes :</a:t>
            </a:r>
            <a:br>
              <a:rPr lang="en-US"/>
            </a:br>
            <a:br>
              <a:rPr lang="en-US"/>
            </a:br>
            <a:r>
              <a:rPr lang="en-US"/>
              <a:t>      </a:t>
            </a:r>
            <a:br>
              <a:rPr lang="en-US"/>
            </a:br>
            <a:endParaRPr lang="en-US"/>
          </a:p>
          <a:p>
            <a:pPr eaLnBrk="1" hangingPunct="1"/>
            <a:endParaRPr lang="en-US"/>
          </a:p>
          <a:p>
            <a:pPr eaLnBrk="1" hangingPunct="1"/>
            <a:endParaRPr lang="en-US"/>
          </a:p>
          <a:p>
            <a:pPr eaLnBrk="1" hangingPunct="1"/>
            <a:endParaRPr lang="en-US"/>
          </a:p>
          <a:p>
            <a:pPr eaLnBrk="1" hangingPunct="1">
              <a:buFont typeface="Wingdings" pitchFamily="2" charset="2"/>
              <a:buNone/>
            </a:pPr>
            <a:br>
              <a:rPr lang="en-US"/>
            </a:br>
            <a:r>
              <a:rPr lang="en-US"/>
              <a:t> </a:t>
            </a:r>
          </a:p>
          <a:p>
            <a:pPr eaLnBrk="1" hangingPunct="1"/>
            <a:r>
              <a:rPr lang="en-US"/>
              <a:t>   </a:t>
            </a:r>
            <a:r>
              <a:rPr lang="en-US">
                <a:solidFill>
                  <a:schemeClr val="bg2"/>
                </a:solidFill>
              </a:rPr>
              <a:t>// both will terminate, but forcing Q to finish last</a:t>
            </a:r>
            <a:br>
              <a:rPr lang="en-US">
                <a:solidFill>
                  <a:schemeClr val="bg2"/>
                </a:solidFill>
              </a:rPr>
            </a:br>
            <a:endParaRPr lang="en-US">
              <a:solidFill>
                <a:schemeClr val="bg2"/>
              </a:solidFill>
            </a:endParaRPr>
          </a:p>
        </p:txBody>
      </p:sp>
      <p:sp>
        <p:nvSpPr>
          <p:cNvPr id="4" name="TextBox 3"/>
          <p:cNvSpPr txBox="1"/>
          <p:nvPr/>
        </p:nvSpPr>
        <p:spPr>
          <a:xfrm>
            <a:off x="1050925" y="2757488"/>
            <a:ext cx="6361113" cy="23082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a:cs typeface="Arial" pitchFamily="34" charset="0"/>
              </a:rPr>
              <a:t>byte x=0 , y=0</a:t>
            </a:r>
            <a:br>
              <a:rPr lang="en-US" dirty="0">
                <a:cs typeface="Arial" pitchFamily="34" charset="0"/>
              </a:rPr>
            </a:br>
            <a:br>
              <a:rPr lang="en-US" dirty="0">
                <a:cs typeface="Arial" pitchFamily="34" charset="0"/>
              </a:rPr>
            </a:br>
            <a:r>
              <a:rPr lang="en-US" dirty="0">
                <a:cs typeface="Arial" pitchFamily="34" charset="0"/>
              </a:rPr>
              <a:t> active </a:t>
            </a:r>
            <a:r>
              <a:rPr lang="en-US" dirty="0" err="1">
                <a:cs typeface="Arial" pitchFamily="34" charset="0"/>
              </a:rPr>
              <a:t>proctype</a:t>
            </a:r>
            <a:r>
              <a:rPr lang="en-US" dirty="0">
                <a:cs typeface="Arial" pitchFamily="34" charset="0"/>
              </a:rPr>
              <a:t> P { x++  ; </a:t>
            </a:r>
            <a:r>
              <a:rPr lang="en-US" dirty="0">
                <a:solidFill>
                  <a:srgbClr val="A50021"/>
                </a:solidFill>
                <a:cs typeface="Arial" pitchFamily="34" charset="0"/>
              </a:rPr>
              <a:t>(y&gt;0)</a:t>
            </a:r>
            <a:r>
              <a:rPr lang="en-US" dirty="0">
                <a:cs typeface="Arial" pitchFamily="34" charset="0"/>
              </a:rPr>
              <a:t> ; x-- }</a:t>
            </a:r>
            <a:br>
              <a:rPr lang="en-US" dirty="0">
                <a:cs typeface="Arial" pitchFamily="34" charset="0"/>
              </a:rPr>
            </a:br>
            <a:br>
              <a:rPr lang="en-US" dirty="0">
                <a:cs typeface="Arial" pitchFamily="34" charset="0"/>
              </a:rPr>
            </a:br>
            <a:r>
              <a:rPr lang="en-US" dirty="0">
                <a:cs typeface="Arial" pitchFamily="34" charset="0"/>
              </a:rPr>
              <a:t> active </a:t>
            </a:r>
            <a:r>
              <a:rPr lang="en-US" dirty="0" err="1">
                <a:cs typeface="Arial" pitchFamily="34" charset="0"/>
              </a:rPr>
              <a:t>proctype</a:t>
            </a:r>
            <a:r>
              <a:rPr lang="en-US" dirty="0">
                <a:cs typeface="Arial" pitchFamily="34" charset="0"/>
              </a:rPr>
              <a:t> Q { </a:t>
            </a:r>
            <a:r>
              <a:rPr lang="en-US" dirty="0">
                <a:solidFill>
                  <a:srgbClr val="A50021"/>
                </a:solidFill>
                <a:cs typeface="Arial" pitchFamily="34" charset="0"/>
              </a:rPr>
              <a:t>(x&gt;0)</a:t>
            </a:r>
            <a:r>
              <a:rPr lang="en-US" dirty="0">
                <a:cs typeface="Arial" pitchFamily="34" charset="0"/>
              </a:rPr>
              <a:t> ; y++ ; </a:t>
            </a:r>
            <a:r>
              <a:rPr lang="en-US" dirty="0">
                <a:solidFill>
                  <a:srgbClr val="A50021"/>
                </a:solidFill>
                <a:cs typeface="Arial" pitchFamily="34" charset="0"/>
              </a:rPr>
              <a:t>(x==0)</a:t>
            </a:r>
            <a:r>
              <a:rPr lang="en-US" dirty="0">
                <a:cs typeface="Arial" pitchFamily="34" charset="0"/>
              </a:rPr>
              <a:t> ; y-- }</a:t>
            </a:r>
          </a:p>
          <a:p>
            <a:pPr>
              <a:defRPr/>
            </a:pPr>
            <a:endParaRPr lang="en-US" dirty="0">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6801DE65-2059-4DCA-9232-F015224142DE}"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0063" y="274638"/>
            <a:ext cx="8358187" cy="796925"/>
          </a:xfrm>
        </p:spPr>
        <p:txBody>
          <a:bodyPr/>
          <a:lstStyle/>
          <a:p>
            <a:pPr eaLnBrk="1" hangingPunct="1"/>
            <a:r>
              <a:rPr lang="en-US" dirty="0"/>
              <a:t>Concurrent programming is tricky….</a:t>
            </a:r>
          </a:p>
        </p:txBody>
      </p:sp>
      <p:sp>
        <p:nvSpPr>
          <p:cNvPr id="21507" name="Rectangle 3"/>
          <p:cNvSpPr>
            <a:spLocks noGrp="1" noChangeArrowheads="1"/>
          </p:cNvSpPr>
          <p:nvPr>
            <p:ph sz="quarter" idx="1"/>
          </p:nvPr>
        </p:nvSpPr>
        <p:spPr>
          <a:xfrm>
            <a:off x="558800" y="1346200"/>
            <a:ext cx="8321675" cy="5208588"/>
          </a:xfrm>
        </p:spPr>
        <p:txBody>
          <a:bodyPr/>
          <a:lstStyle/>
          <a:p>
            <a:pPr eaLnBrk="1" hangingPunct="1"/>
            <a:r>
              <a:rPr lang="en-US" dirty="0"/>
              <a:t>E.g. one or more processes can become stuck (deadlocked) :</a:t>
            </a:r>
            <a:br>
              <a:rPr lang="en-US" dirty="0"/>
            </a:br>
            <a:br>
              <a:rPr lang="en-US" dirty="0"/>
            </a:br>
            <a:r>
              <a:rPr lang="en-US" dirty="0"/>
              <a:t>      </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buFont typeface="Wingdings" pitchFamily="2" charset="2"/>
              <a:buNone/>
            </a:pPr>
            <a:br>
              <a:rPr lang="en-US" dirty="0"/>
            </a:br>
            <a:br>
              <a:rPr lang="en-US" dirty="0"/>
            </a:br>
            <a:r>
              <a:rPr lang="en-US" dirty="0"/>
              <a:t> (6 potential executions…)</a:t>
            </a:r>
          </a:p>
        </p:txBody>
      </p:sp>
      <p:sp>
        <p:nvSpPr>
          <p:cNvPr id="4" name="TextBox 3"/>
          <p:cNvSpPr txBox="1"/>
          <p:nvPr/>
        </p:nvSpPr>
        <p:spPr>
          <a:xfrm>
            <a:off x="1195388" y="2644775"/>
            <a:ext cx="6491287" cy="23082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a:cs typeface="Arial" pitchFamily="34" charset="0"/>
              </a:rPr>
              <a:t>byte x=0 , y=0</a:t>
            </a:r>
            <a:br>
              <a:rPr lang="en-US" dirty="0">
                <a:cs typeface="Arial" pitchFamily="34" charset="0"/>
              </a:rPr>
            </a:br>
            <a:r>
              <a:rPr lang="en-US" dirty="0">
                <a:cs typeface="Arial" pitchFamily="34" charset="0"/>
              </a:rPr>
              <a:t> </a:t>
            </a:r>
            <a:br>
              <a:rPr lang="en-US" dirty="0">
                <a:cs typeface="Arial" pitchFamily="34" charset="0"/>
              </a:rPr>
            </a:br>
            <a:r>
              <a:rPr lang="en-US" dirty="0">
                <a:cs typeface="Arial" pitchFamily="34" charset="0"/>
              </a:rPr>
              <a:t>active </a:t>
            </a:r>
            <a:r>
              <a:rPr lang="en-US" dirty="0" err="1">
                <a:cs typeface="Arial" pitchFamily="34" charset="0"/>
              </a:rPr>
              <a:t>proctype</a:t>
            </a:r>
            <a:r>
              <a:rPr lang="en-US" dirty="0">
                <a:cs typeface="Arial" pitchFamily="34" charset="0"/>
              </a:rPr>
              <a:t> P   { x++  ; </a:t>
            </a:r>
            <a:r>
              <a:rPr lang="en-US" dirty="0">
                <a:solidFill>
                  <a:srgbClr val="A50021"/>
                </a:solidFill>
                <a:cs typeface="Arial" pitchFamily="34" charset="0"/>
              </a:rPr>
              <a:t>(y&gt;0)</a:t>
            </a:r>
            <a:r>
              <a:rPr lang="en-US" dirty="0">
                <a:cs typeface="Arial" pitchFamily="34" charset="0"/>
              </a:rPr>
              <a:t> ; x-- ; </a:t>
            </a:r>
            <a:r>
              <a:rPr lang="en-US" dirty="0">
                <a:solidFill>
                  <a:srgbClr val="C00000"/>
                </a:solidFill>
                <a:cs typeface="Arial" pitchFamily="34" charset="0"/>
              </a:rPr>
              <a:t>(y==0) </a:t>
            </a:r>
            <a:r>
              <a:rPr lang="en-US" dirty="0">
                <a:cs typeface="Arial" pitchFamily="34" charset="0"/>
              </a:rPr>
              <a:t>}</a:t>
            </a:r>
            <a:br>
              <a:rPr lang="en-US" dirty="0">
                <a:cs typeface="Arial" pitchFamily="34" charset="0"/>
              </a:rPr>
            </a:br>
            <a:br>
              <a:rPr lang="en-US" dirty="0">
                <a:cs typeface="Arial" pitchFamily="34" charset="0"/>
              </a:rPr>
            </a:br>
            <a:r>
              <a:rPr lang="en-US" dirty="0">
                <a:cs typeface="Arial" pitchFamily="34" charset="0"/>
              </a:rPr>
              <a:t>active </a:t>
            </a:r>
            <a:r>
              <a:rPr lang="en-US" dirty="0" err="1">
                <a:cs typeface="Arial" pitchFamily="34" charset="0"/>
              </a:rPr>
              <a:t>proctype</a:t>
            </a:r>
            <a:r>
              <a:rPr lang="en-US" dirty="0">
                <a:cs typeface="Arial" pitchFamily="34" charset="0"/>
              </a:rPr>
              <a:t> Q  { y++ ; </a:t>
            </a:r>
            <a:r>
              <a:rPr lang="en-US" dirty="0">
                <a:solidFill>
                  <a:srgbClr val="A50021"/>
                </a:solidFill>
                <a:cs typeface="Arial" pitchFamily="34" charset="0"/>
              </a:rPr>
              <a:t>(x&gt;0)</a:t>
            </a:r>
            <a:r>
              <a:rPr lang="en-US" dirty="0">
                <a:cs typeface="Arial" pitchFamily="34" charset="0"/>
              </a:rPr>
              <a:t> ; </a:t>
            </a:r>
            <a:r>
              <a:rPr lang="en-US" dirty="0">
                <a:solidFill>
                  <a:srgbClr val="A50021"/>
                </a:solidFill>
                <a:cs typeface="Arial" pitchFamily="34" charset="0"/>
              </a:rPr>
              <a:t>(x==0)</a:t>
            </a:r>
            <a:r>
              <a:rPr lang="en-US" dirty="0">
                <a:cs typeface="Arial" pitchFamily="34" charset="0"/>
              </a:rPr>
              <a:t> ; y-- }</a:t>
            </a:r>
          </a:p>
          <a:p>
            <a:pPr>
              <a:defRPr/>
            </a:pPr>
            <a:endParaRPr lang="en-US" dirty="0">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A749FA3C-B922-44CD-9CB0-A7671FA6A843}" type="slidenum">
              <a:rPr lang="en-US"/>
              <a:pPr>
                <a:defRPr/>
              </a:pPr>
              <a:t>13</a:t>
            </a:fld>
            <a:endParaRPr lang="en-US"/>
          </a:p>
        </p:txBody>
      </p:sp>
      <p:sp>
        <p:nvSpPr>
          <p:cNvPr id="6" name="Vrije vorm 5"/>
          <p:cNvSpPr/>
          <p:nvPr/>
        </p:nvSpPr>
        <p:spPr>
          <a:xfrm>
            <a:off x="3981450" y="2908300"/>
            <a:ext cx="2198688" cy="2106613"/>
          </a:xfrm>
          <a:custGeom>
            <a:avLst/>
            <a:gdLst>
              <a:gd name="connsiteX0" fmla="*/ 0 w 2197509"/>
              <a:gd name="connsiteY0" fmla="*/ 2106562 h 2106562"/>
              <a:gd name="connsiteX1" fmla="*/ 398206 w 2197509"/>
              <a:gd name="connsiteY1" fmla="*/ 174523 h 2106562"/>
              <a:gd name="connsiteX2" fmla="*/ 1371600 w 2197509"/>
              <a:gd name="connsiteY2" fmla="*/ 1059426 h 2106562"/>
              <a:gd name="connsiteX3" fmla="*/ 2197509 w 2197509"/>
              <a:gd name="connsiteY3" fmla="*/ 484239 h 2106562"/>
            </a:gdLst>
            <a:ahLst/>
            <a:cxnLst>
              <a:cxn ang="0">
                <a:pos x="connsiteX0" y="connsiteY0"/>
              </a:cxn>
              <a:cxn ang="0">
                <a:pos x="connsiteX1" y="connsiteY1"/>
              </a:cxn>
              <a:cxn ang="0">
                <a:pos x="connsiteX2" y="connsiteY2"/>
              </a:cxn>
              <a:cxn ang="0">
                <a:pos x="connsiteX3" y="connsiteY3"/>
              </a:cxn>
            </a:cxnLst>
            <a:rect l="l" t="t" r="r" b="b"/>
            <a:pathLst>
              <a:path w="2197509" h="2106562">
                <a:moveTo>
                  <a:pt x="0" y="2106562"/>
                </a:moveTo>
                <a:cubicBezTo>
                  <a:pt x="84803" y="1227804"/>
                  <a:pt x="169606" y="349046"/>
                  <a:pt x="398206" y="174523"/>
                </a:cubicBezTo>
                <a:cubicBezTo>
                  <a:pt x="626806" y="0"/>
                  <a:pt x="1071716" y="1007807"/>
                  <a:pt x="1371600" y="1059426"/>
                </a:cubicBezTo>
                <a:cubicBezTo>
                  <a:pt x="1671484" y="1111045"/>
                  <a:pt x="1934496" y="797642"/>
                  <a:pt x="2197509" y="484239"/>
                </a:cubicBez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3838" y="593725"/>
            <a:ext cx="8920162" cy="863600"/>
          </a:xfrm>
        </p:spPr>
        <p:txBody>
          <a:bodyPr/>
          <a:lstStyle/>
          <a:p>
            <a:pPr eaLnBrk="1" hangingPunct="1"/>
            <a:r>
              <a:rPr lang="en-US"/>
              <a:t>Processes can also synchronize with channels</a:t>
            </a:r>
          </a:p>
        </p:txBody>
      </p:sp>
      <p:sp>
        <p:nvSpPr>
          <p:cNvPr id="13315" name="Text Box 4"/>
          <p:cNvSpPr txBox="1">
            <a:spLocks noChangeArrowheads="1"/>
          </p:cNvSpPr>
          <p:nvPr/>
        </p:nvSpPr>
        <p:spPr bwMode="auto">
          <a:xfrm>
            <a:off x="865188" y="1716088"/>
            <a:ext cx="5888037" cy="4094162"/>
          </a:xfrm>
          <a:prstGeom prst="rect">
            <a:avLst/>
          </a:prstGeom>
          <a:solidFill>
            <a:schemeClr val="accent1">
              <a:lumMod val="40000"/>
              <a:lumOff val="60000"/>
            </a:schemeClr>
          </a:solidFill>
          <a:ln w="9525">
            <a:solidFill>
              <a:schemeClr val="tx1"/>
            </a:solidFill>
            <a:miter lim="800000"/>
            <a:headEnd/>
            <a:tailEnd/>
          </a:ln>
        </p:spPr>
        <p:txBody>
          <a:bodyPr>
            <a:spAutoFit/>
          </a:bodyPr>
          <a:lstStyle/>
          <a:p>
            <a:pPr>
              <a:defRPr/>
            </a:pPr>
            <a:r>
              <a:rPr lang="en-US" sz="2000" dirty="0" err="1">
                <a:latin typeface="Arial" pitchFamily="34" charset="0"/>
              </a:rPr>
              <a:t>chan</a:t>
            </a:r>
            <a:r>
              <a:rPr lang="en-US" sz="2000" dirty="0">
                <a:latin typeface="Arial" pitchFamily="34" charset="0"/>
              </a:rPr>
              <a:t> c = [3] of {byte} ;</a:t>
            </a:r>
          </a:p>
          <a:p>
            <a:pPr>
              <a:defRPr/>
            </a:pPr>
            <a:endParaRPr lang="en-US" sz="2000" b="1" dirty="0">
              <a:latin typeface="Arial" pitchFamily="34" charset="0"/>
            </a:endParaRPr>
          </a:p>
          <a:p>
            <a:pPr>
              <a:defRPr/>
            </a:pPr>
            <a:r>
              <a:rPr lang="en-US" sz="2000" b="1" dirty="0">
                <a:latin typeface="Arial" pitchFamily="34" charset="0"/>
              </a:rPr>
              <a:t>active </a:t>
            </a:r>
            <a:r>
              <a:rPr lang="en-US" sz="2000" b="1" dirty="0" err="1">
                <a:latin typeface="Arial" pitchFamily="34" charset="0"/>
              </a:rPr>
              <a:t>proctype</a:t>
            </a:r>
            <a:r>
              <a:rPr lang="en-US" sz="2000" dirty="0">
                <a:latin typeface="Arial" pitchFamily="34" charset="0"/>
              </a:rPr>
              <a:t>  producer() {</a:t>
            </a:r>
          </a:p>
          <a:p>
            <a:pPr>
              <a:defRPr/>
            </a:pPr>
            <a:r>
              <a:rPr lang="en-US" sz="2000" dirty="0">
                <a:latin typeface="Arial" pitchFamily="34" charset="0"/>
              </a:rPr>
              <a:t>   </a:t>
            </a:r>
            <a:r>
              <a:rPr lang="en-US" sz="2000" b="1" dirty="0">
                <a:latin typeface="Arial" pitchFamily="34" charset="0"/>
              </a:rPr>
              <a:t>do</a:t>
            </a:r>
            <a:r>
              <a:rPr lang="en-US" sz="2000" dirty="0">
                <a:latin typeface="Arial" pitchFamily="34" charset="0"/>
              </a:rPr>
              <a:t>  </a:t>
            </a:r>
          </a:p>
          <a:p>
            <a:pPr>
              <a:defRPr/>
            </a:pPr>
            <a:r>
              <a:rPr lang="en-US" sz="2000" dirty="0">
                <a:latin typeface="Arial" pitchFamily="34" charset="0"/>
              </a:rPr>
              <a:t>    :: c ! 0  </a:t>
            </a:r>
          </a:p>
          <a:p>
            <a:pPr>
              <a:defRPr/>
            </a:pPr>
            <a:r>
              <a:rPr lang="en-US" sz="2000" b="1" dirty="0">
                <a:latin typeface="Arial" pitchFamily="34" charset="0"/>
              </a:rPr>
              <a:t>    </a:t>
            </a:r>
            <a:r>
              <a:rPr lang="en-US" sz="2000" b="1" dirty="0" err="1">
                <a:latin typeface="Arial" pitchFamily="34" charset="0"/>
              </a:rPr>
              <a:t>od</a:t>
            </a:r>
            <a:endParaRPr lang="en-US" sz="2000" b="1" dirty="0">
              <a:latin typeface="Arial" pitchFamily="34" charset="0"/>
            </a:endParaRPr>
          </a:p>
          <a:p>
            <a:pPr>
              <a:defRPr/>
            </a:pPr>
            <a:r>
              <a:rPr lang="en-US" sz="2000" dirty="0">
                <a:latin typeface="Arial" pitchFamily="34" charset="0"/>
              </a:rPr>
              <a:t>   }</a:t>
            </a:r>
          </a:p>
          <a:p>
            <a:pPr>
              <a:defRPr/>
            </a:pPr>
            <a:endParaRPr lang="en-US" sz="2000" dirty="0">
              <a:latin typeface="Arial" pitchFamily="34" charset="0"/>
            </a:endParaRPr>
          </a:p>
          <a:p>
            <a:pPr>
              <a:defRPr/>
            </a:pPr>
            <a:r>
              <a:rPr lang="en-US" sz="2000" b="1" dirty="0">
                <a:latin typeface="Arial" pitchFamily="34" charset="0"/>
              </a:rPr>
              <a:t>active </a:t>
            </a:r>
            <a:r>
              <a:rPr lang="en-US" sz="2000" b="1" dirty="0" err="1">
                <a:latin typeface="Arial" pitchFamily="34" charset="0"/>
              </a:rPr>
              <a:t>proctype</a:t>
            </a:r>
            <a:r>
              <a:rPr lang="en-US" sz="2000" dirty="0">
                <a:latin typeface="Arial" pitchFamily="34" charset="0"/>
              </a:rPr>
              <a:t> consumer() {  </a:t>
            </a:r>
          </a:p>
          <a:p>
            <a:pPr>
              <a:defRPr/>
            </a:pPr>
            <a:r>
              <a:rPr lang="en-US" sz="2000" dirty="0">
                <a:latin typeface="Arial" pitchFamily="34" charset="0"/>
              </a:rPr>
              <a:t>   </a:t>
            </a:r>
            <a:r>
              <a:rPr lang="en-US" sz="2000" b="1" dirty="0">
                <a:latin typeface="Arial" pitchFamily="34" charset="0"/>
              </a:rPr>
              <a:t>do</a:t>
            </a:r>
          </a:p>
          <a:p>
            <a:pPr>
              <a:defRPr/>
            </a:pPr>
            <a:r>
              <a:rPr lang="en-US" sz="2000" dirty="0">
                <a:latin typeface="Arial" pitchFamily="34" charset="0"/>
              </a:rPr>
              <a:t>   ::  c ? x		</a:t>
            </a:r>
            <a:endParaRPr lang="en-US" sz="2000" dirty="0">
              <a:solidFill>
                <a:schemeClr val="bg2"/>
              </a:solidFill>
              <a:latin typeface="Arial" pitchFamily="34" charset="0"/>
            </a:endParaRPr>
          </a:p>
          <a:p>
            <a:pPr>
              <a:defRPr/>
            </a:pPr>
            <a:r>
              <a:rPr lang="en-US" sz="2000" dirty="0">
                <a:latin typeface="Arial" pitchFamily="34" charset="0"/>
              </a:rPr>
              <a:t>   </a:t>
            </a:r>
            <a:r>
              <a:rPr lang="en-US" sz="2000" b="1" dirty="0" err="1">
                <a:latin typeface="Arial" pitchFamily="34" charset="0"/>
              </a:rPr>
              <a:t>od</a:t>
            </a:r>
            <a:r>
              <a:rPr lang="en-US" sz="2000" dirty="0">
                <a:latin typeface="Arial" pitchFamily="34" charset="0"/>
              </a:rPr>
              <a:t> </a:t>
            </a:r>
          </a:p>
          <a:p>
            <a:pPr>
              <a:defRPr/>
            </a:pPr>
            <a:r>
              <a:rPr lang="en-US" sz="2000" dirty="0">
                <a:latin typeface="Arial" pitchFamily="34" charset="0"/>
              </a:rPr>
              <a:t>   }</a:t>
            </a:r>
          </a:p>
        </p:txBody>
      </p:sp>
      <p:sp>
        <p:nvSpPr>
          <p:cNvPr id="4" name="Tijdelijke aanduiding voor dianummer 3"/>
          <p:cNvSpPr>
            <a:spLocks noGrp="1"/>
          </p:cNvSpPr>
          <p:nvPr>
            <p:ph type="sldNum" sz="quarter" idx="12"/>
          </p:nvPr>
        </p:nvSpPr>
        <p:spPr/>
        <p:txBody>
          <a:bodyPr/>
          <a:lstStyle/>
          <a:p>
            <a:pPr>
              <a:defRPr/>
            </a:pPr>
            <a:fld id="{22BC7E2E-DD2B-4F37-AB72-3B56B5ACDBCD}"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Channels</a:t>
            </a:r>
          </a:p>
        </p:txBody>
      </p:sp>
      <p:sp>
        <p:nvSpPr>
          <p:cNvPr id="23555" name="Rectangle 3"/>
          <p:cNvSpPr>
            <a:spLocks noGrp="1" noChangeArrowheads="1"/>
          </p:cNvSpPr>
          <p:nvPr>
            <p:ph sz="quarter" idx="1"/>
          </p:nvPr>
        </p:nvSpPr>
        <p:spPr>
          <a:xfrm>
            <a:off x="357188" y="2919413"/>
            <a:ext cx="8539162" cy="3676650"/>
          </a:xfrm>
        </p:spPr>
        <p:txBody>
          <a:bodyPr/>
          <a:lstStyle/>
          <a:p>
            <a:pPr eaLnBrk="1" hangingPunct="1"/>
            <a:r>
              <a:rPr lang="en-US" altLang="zh-CN" sz="2000">
                <a:ea typeface="宋体" pitchFamily="2" charset="-122"/>
              </a:rPr>
              <a:t>for exchanging messages between processes</a:t>
            </a:r>
          </a:p>
          <a:p>
            <a:pPr eaLnBrk="1" hangingPunct="1"/>
            <a:r>
              <a:rPr lang="en-US" altLang="zh-CN" sz="2000">
                <a:ea typeface="宋体" pitchFamily="2" charset="-122"/>
              </a:rPr>
              <a:t>finite sized and </a:t>
            </a:r>
            <a:r>
              <a:rPr lang="en-US" altLang="zh-CN" sz="2000" u="sng">
                <a:ea typeface="宋体" pitchFamily="2" charset="-122"/>
              </a:rPr>
              <a:t>asynchronously</a:t>
            </a:r>
            <a:r>
              <a:rPr lang="en-US" altLang="zh-CN" sz="2000">
                <a:ea typeface="宋体" pitchFamily="2" charset="-122"/>
              </a:rPr>
              <a:t>, unless you set it to size 0 </a:t>
            </a:r>
            <a:r>
              <a:rPr lang="en-US" altLang="zh-CN" sz="2000">
                <a:ea typeface="宋体" pitchFamily="2" charset="-122"/>
                <a:sym typeface="Wingdings" pitchFamily="2" charset="2"/>
              </a:rPr>
              <a:t> </a:t>
            </a:r>
            <a:r>
              <a:rPr lang="en-US" altLang="zh-CN" sz="2000" u="sng">
                <a:ea typeface="宋体" pitchFamily="2" charset="-122"/>
                <a:sym typeface="Wingdings" pitchFamily="2" charset="2"/>
              </a:rPr>
              <a:t>synchronous</a:t>
            </a:r>
            <a:r>
              <a:rPr lang="en-US" altLang="zh-CN" sz="2000">
                <a:ea typeface="宋体" pitchFamily="2" charset="-122"/>
                <a:sym typeface="Wingdings" pitchFamily="2" charset="2"/>
              </a:rPr>
              <a:t> channel</a:t>
            </a:r>
            <a:endParaRPr lang="en-US" altLang="zh-CN" sz="2000">
              <a:ea typeface="宋体" pitchFamily="2" charset="-122"/>
            </a:endParaRPr>
          </a:p>
          <a:p>
            <a:pPr eaLnBrk="1" hangingPunct="1"/>
            <a:r>
              <a:rPr lang="en-US" altLang="zh-CN" sz="2000">
                <a:ea typeface="宋体" pitchFamily="2" charset="-122"/>
              </a:rPr>
              <a:t>Syntax :</a:t>
            </a:r>
            <a:br>
              <a:rPr lang="en-US" altLang="zh-CN" sz="2000">
                <a:ea typeface="宋体" pitchFamily="2" charset="-122"/>
              </a:rPr>
            </a:br>
            <a:br>
              <a:rPr lang="en-US" altLang="zh-CN" sz="2000">
                <a:ea typeface="宋体" pitchFamily="2" charset="-122"/>
              </a:rPr>
            </a:br>
            <a:r>
              <a:rPr lang="en-US" altLang="zh-CN" sz="2000">
                <a:ea typeface="宋体" pitchFamily="2" charset="-122"/>
              </a:rPr>
              <a:t>     c ! 0       sending over channel c; blocking if c is full</a:t>
            </a:r>
            <a:br>
              <a:rPr lang="en-US" altLang="zh-CN" sz="2000">
                <a:ea typeface="宋体" pitchFamily="2" charset="-122"/>
              </a:rPr>
            </a:br>
            <a:r>
              <a:rPr lang="en-US" altLang="zh-CN" sz="2000">
                <a:ea typeface="宋体" pitchFamily="2" charset="-122"/>
              </a:rPr>
              <a:t>     c ? x      receives from c, transfer it to x; blocking if c is empty</a:t>
            </a:r>
            <a:br>
              <a:rPr lang="en-US" altLang="zh-CN" sz="2000">
                <a:ea typeface="宋体" pitchFamily="2" charset="-122"/>
              </a:rPr>
            </a:br>
            <a:r>
              <a:rPr lang="en-US" altLang="zh-CN" sz="2000">
                <a:ea typeface="宋体" pitchFamily="2" charset="-122"/>
              </a:rPr>
              <a:t>     d ? DATA, b, y     match and receives</a:t>
            </a:r>
          </a:p>
          <a:p>
            <a:pPr eaLnBrk="1" hangingPunct="1"/>
            <a:r>
              <a:rPr lang="en-US" altLang="zh-CN" sz="2000">
                <a:ea typeface="宋体" pitchFamily="2" charset="-122"/>
              </a:rPr>
              <a:t>There are some </a:t>
            </a:r>
            <a:r>
              <a:rPr lang="en-US" altLang="zh-CN" sz="2000" u="sng">
                <a:ea typeface="宋体" pitchFamily="2" charset="-122"/>
              </a:rPr>
              <a:t>more</a:t>
            </a:r>
            <a:r>
              <a:rPr lang="en-US" altLang="zh-CN" sz="2000">
                <a:ea typeface="宋体" pitchFamily="2" charset="-122"/>
              </a:rPr>
              <a:t> exotic channel operations : checking empty/full, testing head-value, copying instead of receiving, sorted send, random receive ... </a:t>
            </a:r>
            <a:r>
              <a:rPr lang="en-US" altLang="zh-CN" sz="2000">
                <a:ea typeface="宋体" pitchFamily="2" charset="-122"/>
                <a:sym typeface="Wingdings" pitchFamily="2" charset="2"/>
              </a:rPr>
              <a:t> check out the Manual</a:t>
            </a:r>
            <a:endParaRPr lang="en-US" altLang="zh-CN">
              <a:ea typeface="宋体" pitchFamily="2" charset="-122"/>
            </a:endParaRPr>
          </a:p>
        </p:txBody>
      </p:sp>
      <p:sp>
        <p:nvSpPr>
          <p:cNvPr id="70660" name="Text Box 4"/>
          <p:cNvSpPr txBox="1">
            <a:spLocks noChangeArrowheads="1"/>
          </p:cNvSpPr>
          <p:nvPr/>
        </p:nvSpPr>
        <p:spPr bwMode="auto">
          <a:xfrm>
            <a:off x="711200" y="1492250"/>
            <a:ext cx="7670800"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kumimoji="1" lang="en-US" altLang="zh-CN" dirty="0" err="1">
                <a:ea typeface="宋体" pitchFamily="2" charset="-122"/>
                <a:cs typeface="Arial" pitchFamily="34" charset="0"/>
              </a:rPr>
              <a:t>chan</a:t>
            </a:r>
            <a:r>
              <a:rPr kumimoji="1" lang="en-US" altLang="zh-CN" dirty="0">
                <a:ea typeface="宋体" pitchFamily="2" charset="-122"/>
                <a:cs typeface="Arial" pitchFamily="34" charset="0"/>
              </a:rPr>
              <a:t>  c        =    [0]   of   {bit};</a:t>
            </a:r>
          </a:p>
          <a:p>
            <a:pPr>
              <a:defRPr/>
            </a:pPr>
            <a:r>
              <a:rPr kumimoji="1" lang="en-US" altLang="zh-CN" dirty="0" err="1">
                <a:ea typeface="宋体" pitchFamily="2" charset="-122"/>
                <a:cs typeface="Arial" pitchFamily="34" charset="0"/>
              </a:rPr>
              <a:t>chan</a:t>
            </a:r>
            <a:r>
              <a:rPr kumimoji="1" lang="en-US" altLang="zh-CN" dirty="0">
                <a:ea typeface="宋体" pitchFamily="2" charset="-122"/>
                <a:cs typeface="Arial" pitchFamily="34" charset="0"/>
              </a:rPr>
              <a:t>  d        =    [2]   of   {</a:t>
            </a:r>
            <a:r>
              <a:rPr kumimoji="1" lang="en-US" altLang="zh-CN" dirty="0" err="1">
                <a:ea typeface="宋体" pitchFamily="2" charset="-122"/>
                <a:cs typeface="Arial" pitchFamily="34" charset="0"/>
              </a:rPr>
              <a:t>mtype</a:t>
            </a:r>
            <a:r>
              <a:rPr kumimoji="1" lang="en-US" altLang="zh-CN" dirty="0">
                <a:ea typeface="宋体" pitchFamily="2" charset="-122"/>
                <a:cs typeface="Arial" pitchFamily="34" charset="0"/>
              </a:rPr>
              <a:t>, bit, byte};</a:t>
            </a:r>
          </a:p>
          <a:p>
            <a:pPr>
              <a:defRPr/>
            </a:pPr>
            <a:r>
              <a:rPr kumimoji="1" lang="en-US" altLang="zh-CN" dirty="0" err="1">
                <a:ea typeface="宋体" pitchFamily="2" charset="-122"/>
                <a:cs typeface="Arial" pitchFamily="34" charset="0"/>
              </a:rPr>
              <a:t>chan</a:t>
            </a:r>
            <a:r>
              <a:rPr kumimoji="1" lang="en-US" altLang="zh-CN" dirty="0">
                <a:ea typeface="宋体" pitchFamily="2" charset="-122"/>
                <a:cs typeface="Arial" pitchFamily="34" charset="0"/>
              </a:rPr>
              <a:t>  e[2]    =    [1]   of   {bit};</a:t>
            </a:r>
          </a:p>
        </p:txBody>
      </p:sp>
      <p:sp>
        <p:nvSpPr>
          <p:cNvPr id="5" name="Tijdelijke aanduiding voor dianummer 4"/>
          <p:cNvSpPr>
            <a:spLocks noGrp="1"/>
          </p:cNvSpPr>
          <p:nvPr>
            <p:ph type="sldNum" sz="quarter" idx="12"/>
          </p:nvPr>
        </p:nvSpPr>
        <p:spPr/>
        <p:txBody>
          <a:bodyPr/>
          <a:lstStyle/>
          <a:p>
            <a:pPr>
              <a:defRPr/>
            </a:pPr>
            <a:fld id="{6B3F839A-232A-46CA-AD91-55F3CF739AEE}" type="slidenum">
              <a:rPr lang="en-US"/>
              <a:pPr>
                <a:defRPr/>
              </a:pPr>
              <a:t>15</a:t>
            </a:fld>
            <a:endParaRPr lang="en-US"/>
          </a:p>
        </p:txBody>
      </p:sp>
      <p:sp>
        <p:nvSpPr>
          <p:cNvPr id="6" name="Tekstvak 5"/>
          <p:cNvSpPr txBox="1"/>
          <p:nvPr/>
        </p:nvSpPr>
        <p:spPr>
          <a:xfrm>
            <a:off x="4882791" y="530942"/>
            <a:ext cx="3490636"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kumimoji="1" lang="en-US" altLang="zh-CN" dirty="0" err="1">
                <a:ea typeface="宋体" pitchFamily="2" charset="-122"/>
                <a:cs typeface="Arial" pitchFamily="34" charset="0"/>
              </a:rPr>
              <a:t>mtype</a:t>
            </a:r>
            <a:r>
              <a:rPr kumimoji="1" lang="en-US" altLang="zh-CN" dirty="0">
                <a:ea typeface="宋体" pitchFamily="2" charset="-122"/>
                <a:cs typeface="Arial" pitchFamily="34" charset="0"/>
              </a:rPr>
              <a:t>   =  {  DATA, </a:t>
            </a:r>
            <a:r>
              <a:rPr kumimoji="1" lang="en-US" altLang="zh-CN" dirty="0" err="1">
                <a:ea typeface="宋体" pitchFamily="2" charset="-122"/>
                <a:cs typeface="Arial" pitchFamily="34" charset="0"/>
              </a:rPr>
              <a:t>ack</a:t>
            </a:r>
            <a:r>
              <a:rPr kumimoji="1" lang="en-US" altLang="zh-CN" dirty="0">
                <a:ea typeface="宋体" pitchFamily="2" charset="-122"/>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00063" y="274638"/>
            <a:ext cx="8358187" cy="796925"/>
          </a:xfrm>
        </p:spPr>
        <p:txBody>
          <a:bodyPr/>
          <a:lstStyle/>
          <a:p>
            <a:pPr eaLnBrk="1" hangingPunct="1"/>
            <a:r>
              <a:rPr lang="en-US"/>
              <a:t>Conditional</a:t>
            </a:r>
          </a:p>
        </p:txBody>
      </p:sp>
      <p:sp>
        <p:nvSpPr>
          <p:cNvPr id="7" name="Text Box 3"/>
          <p:cNvSpPr txBox="1">
            <a:spLocks noChangeArrowheads="1"/>
          </p:cNvSpPr>
          <p:nvPr/>
        </p:nvSpPr>
        <p:spPr bwMode="auto">
          <a:xfrm>
            <a:off x="874713" y="1604963"/>
            <a:ext cx="2862262" cy="19272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kumimoji="1" lang="en-US" altLang="zh-CN" b="1" dirty="0">
                <a:solidFill>
                  <a:schemeClr val="tx1"/>
                </a:solidFill>
                <a:ea typeface="宋体" pitchFamily="2" charset="-122"/>
                <a:cs typeface="Arial" pitchFamily="34" charset="0"/>
              </a:rPr>
              <a:t>  </a:t>
            </a:r>
            <a:r>
              <a:rPr kumimoji="1" lang="en-US" altLang="zh-CN" b="1" u="sng" dirty="0">
                <a:solidFill>
                  <a:schemeClr val="tx1"/>
                </a:solidFill>
                <a:ea typeface="宋体" pitchFamily="2" charset="-122"/>
                <a:cs typeface="Arial" pitchFamily="34" charset="0"/>
              </a:rPr>
              <a:t>if</a:t>
            </a:r>
          </a:p>
          <a:p>
            <a:pPr>
              <a:defRPr/>
            </a:pPr>
            <a:r>
              <a:rPr kumimoji="1" lang="en-US" altLang="zh-CN" b="1" dirty="0">
                <a:solidFill>
                  <a:schemeClr val="tx1"/>
                </a:solidFill>
                <a:ea typeface="宋体" pitchFamily="2" charset="-122"/>
                <a:cs typeface="Arial" pitchFamily="34" charset="0"/>
              </a:rPr>
              <a:t>  :: </a:t>
            </a:r>
            <a:r>
              <a:rPr kumimoji="1" lang="en-US" altLang="zh-CN" i="1" dirty="0">
                <a:solidFill>
                  <a:schemeClr val="tx1"/>
                </a:solidFill>
                <a:ea typeface="宋体" pitchFamily="2" charset="-122"/>
                <a:cs typeface="Arial" pitchFamily="34" charset="0"/>
              </a:rPr>
              <a:t>stmt</a:t>
            </a:r>
            <a:r>
              <a:rPr kumimoji="1" lang="en-US" altLang="zh-CN" baseline="-25000" dirty="0">
                <a:solidFill>
                  <a:schemeClr val="tx1"/>
                </a:solidFill>
                <a:ea typeface="宋体" pitchFamily="2" charset="-122"/>
                <a:cs typeface="Arial" pitchFamily="34" charset="0"/>
              </a:rPr>
              <a:t>1</a:t>
            </a:r>
            <a:br>
              <a:rPr kumimoji="1" lang="en-US" altLang="zh-CN" dirty="0">
                <a:solidFill>
                  <a:schemeClr val="tx1"/>
                </a:solidFill>
                <a:ea typeface="宋体" pitchFamily="2" charset="-122"/>
                <a:cs typeface="Arial" pitchFamily="34" charset="0"/>
              </a:rPr>
            </a:br>
            <a:r>
              <a:rPr kumimoji="1" lang="en-US" altLang="zh-CN" b="1" dirty="0">
                <a:solidFill>
                  <a:schemeClr val="tx1"/>
                </a:solidFill>
                <a:ea typeface="宋体" pitchFamily="2" charset="-122"/>
                <a:cs typeface="Arial" pitchFamily="34" charset="0"/>
              </a:rPr>
              <a:t>  :: </a:t>
            </a:r>
            <a:r>
              <a:rPr kumimoji="1" lang="en-US" altLang="zh-CN" dirty="0">
                <a:solidFill>
                  <a:schemeClr val="tx1"/>
                </a:solidFill>
                <a:ea typeface="宋体" pitchFamily="2" charset="-122"/>
                <a:cs typeface="Arial" pitchFamily="34" charset="0"/>
              </a:rPr>
              <a:t>…</a:t>
            </a:r>
          </a:p>
          <a:p>
            <a:pPr>
              <a:defRPr/>
            </a:pPr>
            <a:r>
              <a:rPr kumimoji="1" lang="en-US" altLang="zh-CN" b="1" dirty="0">
                <a:solidFill>
                  <a:schemeClr val="tx1"/>
                </a:solidFill>
                <a:ea typeface="宋体" pitchFamily="2" charset="-122"/>
                <a:cs typeface="Arial" pitchFamily="34" charset="0"/>
              </a:rPr>
              <a:t>  :: </a:t>
            </a:r>
            <a:r>
              <a:rPr kumimoji="1" lang="en-US" altLang="zh-CN" i="1" dirty="0" err="1">
                <a:solidFill>
                  <a:schemeClr val="tx1"/>
                </a:solidFill>
                <a:ea typeface="宋体" pitchFamily="2" charset="-122"/>
                <a:cs typeface="Arial" pitchFamily="34" charset="0"/>
              </a:rPr>
              <a:t>stmt</a:t>
            </a:r>
            <a:r>
              <a:rPr kumimoji="1" lang="en-US" altLang="zh-CN" baseline="-25000" dirty="0" err="1">
                <a:solidFill>
                  <a:schemeClr val="tx1"/>
                </a:solidFill>
                <a:ea typeface="宋体" pitchFamily="2" charset="-122"/>
                <a:cs typeface="Arial" pitchFamily="34" charset="0"/>
              </a:rPr>
              <a:t>n</a:t>
            </a:r>
            <a:endParaRPr kumimoji="1" lang="en-US" altLang="zh-CN" dirty="0">
              <a:solidFill>
                <a:schemeClr val="tx1"/>
              </a:solidFill>
              <a:ea typeface="宋体" pitchFamily="2" charset="-122"/>
              <a:cs typeface="Arial" pitchFamily="34" charset="0"/>
            </a:endParaRPr>
          </a:p>
          <a:p>
            <a:pPr>
              <a:defRPr/>
            </a:pPr>
            <a:r>
              <a:rPr kumimoji="1" lang="en-US" altLang="zh-CN" b="1" dirty="0">
                <a:solidFill>
                  <a:schemeClr val="tx1"/>
                </a:solidFill>
                <a:ea typeface="宋体" pitchFamily="2" charset="-122"/>
                <a:cs typeface="Arial" pitchFamily="34" charset="0"/>
              </a:rPr>
              <a:t>  </a:t>
            </a:r>
            <a:r>
              <a:rPr kumimoji="1" lang="en-US" altLang="zh-CN" b="1" u="sng" dirty="0" err="1">
                <a:solidFill>
                  <a:schemeClr val="tx1"/>
                </a:solidFill>
                <a:ea typeface="宋体" pitchFamily="2" charset="-122"/>
                <a:cs typeface="Arial" pitchFamily="34" charset="0"/>
              </a:rPr>
              <a:t>fi</a:t>
            </a:r>
            <a:endParaRPr kumimoji="1" lang="en-US" altLang="zh-CN" u="sng" dirty="0">
              <a:solidFill>
                <a:schemeClr val="tx1"/>
              </a:solidFill>
              <a:ea typeface="宋体" pitchFamily="2" charset="-122"/>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D154DAE7-651C-4F20-A8CE-1F9A8A73EF72}" type="slidenum">
              <a:rPr lang="en-US"/>
              <a:pPr>
                <a:defRPr/>
              </a:pPr>
              <a:t>16</a:t>
            </a:fld>
            <a:endParaRPr lang="en-US"/>
          </a:p>
        </p:txBody>
      </p:sp>
      <p:sp>
        <p:nvSpPr>
          <p:cNvPr id="8" name="Rectangle 5"/>
          <p:cNvSpPr txBox="1">
            <a:spLocks noChangeArrowheads="1"/>
          </p:cNvSpPr>
          <p:nvPr/>
        </p:nvSpPr>
        <p:spPr bwMode="auto">
          <a:xfrm>
            <a:off x="490538" y="3733800"/>
            <a:ext cx="8359775" cy="2938463"/>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defRPr/>
            </a:pPr>
            <a:r>
              <a:rPr kumimoji="1" lang="en-US" altLang="zh-CN" sz="2000" dirty="0">
                <a:solidFill>
                  <a:srgbClr val="000000"/>
                </a:solidFill>
                <a:latin typeface="+mn-lt"/>
                <a:ea typeface="宋体" pitchFamily="2" charset="-122"/>
              </a:rPr>
              <a:t>The alternatives do not have to be atomic!</a:t>
            </a:r>
          </a:p>
          <a:p>
            <a:pPr marL="273050" indent="-273050">
              <a:spcBef>
                <a:spcPts val="575"/>
              </a:spcBef>
              <a:buClr>
                <a:schemeClr val="accent1"/>
              </a:buClr>
              <a:buSzPct val="85000"/>
              <a:buFont typeface="Wingdings 2" pitchFamily="18" charset="2"/>
              <a:buChar char=""/>
              <a:defRPr/>
            </a:pPr>
            <a:r>
              <a:rPr kumimoji="1" lang="en-US" altLang="zh-CN" sz="2000" dirty="0">
                <a:solidFill>
                  <a:srgbClr val="000000"/>
                </a:solidFill>
                <a:latin typeface="+mn-lt"/>
                <a:ea typeface="宋体" pitchFamily="2" charset="-122"/>
              </a:rPr>
              <a:t>The first action in an alternative acts as its “</a:t>
            </a:r>
            <a:r>
              <a:rPr kumimoji="1" lang="en-US" altLang="zh-CN" sz="2000" u="sng" dirty="0">
                <a:solidFill>
                  <a:srgbClr val="000000"/>
                </a:solidFill>
                <a:latin typeface="+mn-lt"/>
                <a:ea typeface="宋体" pitchFamily="2" charset="-122"/>
              </a:rPr>
              <a:t>guard</a:t>
            </a:r>
            <a:r>
              <a:rPr kumimoji="1" lang="en-US" altLang="zh-CN" sz="2000" dirty="0">
                <a:solidFill>
                  <a:srgbClr val="000000"/>
                </a:solidFill>
                <a:latin typeface="+mn-lt"/>
                <a:ea typeface="宋体" pitchFamily="2" charset="-122"/>
              </a:rPr>
              <a:t>”, which determines if the alternative is </a:t>
            </a:r>
            <a:r>
              <a:rPr kumimoji="1" lang="en-US" altLang="zh-CN" sz="2000" u="sng" dirty="0">
                <a:solidFill>
                  <a:srgbClr val="000000"/>
                </a:solidFill>
                <a:latin typeface="+mn-lt"/>
                <a:ea typeface="宋体" pitchFamily="2" charset="-122"/>
              </a:rPr>
              <a:t>enabled</a:t>
            </a:r>
            <a:r>
              <a:rPr kumimoji="1" lang="en-US" altLang="zh-CN" sz="2000" dirty="0">
                <a:solidFill>
                  <a:srgbClr val="000000"/>
                </a:solidFill>
                <a:latin typeface="+mn-lt"/>
                <a:ea typeface="宋体" pitchFamily="2" charset="-122"/>
              </a:rPr>
              <a:t> on a given state.</a:t>
            </a:r>
          </a:p>
          <a:p>
            <a:pPr marL="273050" indent="-273050">
              <a:spcBef>
                <a:spcPts val="575"/>
              </a:spcBef>
              <a:buClr>
                <a:schemeClr val="accent1"/>
              </a:buClr>
              <a:buSzPct val="85000"/>
              <a:buFont typeface="Wingdings 2" pitchFamily="18" charset="2"/>
              <a:buChar char=""/>
              <a:defRPr/>
            </a:pPr>
            <a:r>
              <a:rPr kumimoji="1" lang="en-US" altLang="zh-CN" sz="2000" dirty="0">
                <a:solidFill>
                  <a:srgbClr val="000000"/>
                </a:solidFill>
                <a:latin typeface="+mn-lt"/>
                <a:ea typeface="宋体" pitchFamily="2" charset="-122"/>
              </a:rPr>
              <a:t>Non-deterministically choose one enabled alternatives.</a:t>
            </a:r>
          </a:p>
          <a:p>
            <a:pPr marL="273050" indent="-273050">
              <a:spcBef>
                <a:spcPts val="575"/>
              </a:spcBef>
              <a:buClr>
                <a:schemeClr val="accent1"/>
              </a:buClr>
              <a:buSzPct val="85000"/>
              <a:buFont typeface="Wingdings 2" pitchFamily="18" charset="2"/>
              <a:buChar char=""/>
              <a:defRPr/>
            </a:pPr>
            <a:r>
              <a:rPr kumimoji="1" lang="en-US" altLang="zh-CN" sz="2000" dirty="0">
                <a:solidFill>
                  <a:srgbClr val="000000"/>
                </a:solidFill>
                <a:latin typeface="+mn-lt"/>
                <a:ea typeface="宋体" pitchFamily="2" charset="-122"/>
              </a:rPr>
              <a:t>If there is none, the entire IF blocks.</a:t>
            </a:r>
          </a:p>
          <a:p>
            <a:pPr marL="273050" indent="-273050">
              <a:spcBef>
                <a:spcPts val="575"/>
              </a:spcBef>
              <a:buClr>
                <a:schemeClr val="accent1"/>
              </a:buClr>
              <a:buSzPct val="85000"/>
              <a:buFont typeface="Wingdings 2" pitchFamily="18" charset="2"/>
              <a:buChar char=""/>
              <a:defRPr/>
            </a:pPr>
            <a:r>
              <a:rPr kumimoji="1" lang="nl-NL" altLang="zh-CN" sz="2000" dirty="0">
                <a:solidFill>
                  <a:srgbClr val="000000"/>
                </a:solidFill>
                <a:latin typeface="+mn-lt"/>
                <a:ea typeface="宋体" pitchFamily="2" charset="-122"/>
              </a:rPr>
              <a:t>“</a:t>
            </a:r>
            <a:r>
              <a:rPr kumimoji="1" lang="nl-NL" altLang="zh-CN" sz="2000" dirty="0" err="1">
                <a:solidFill>
                  <a:srgbClr val="000000"/>
                </a:solidFill>
                <a:latin typeface="+mn-lt"/>
                <a:ea typeface="宋体" pitchFamily="2" charset="-122"/>
              </a:rPr>
              <a:t>else</a:t>
            </a:r>
            <a:r>
              <a:rPr kumimoji="1" lang="nl-NL" altLang="zh-CN" sz="2000" dirty="0">
                <a:solidFill>
                  <a:srgbClr val="000000"/>
                </a:solidFill>
                <a:latin typeface="+mn-lt"/>
                <a:ea typeface="宋体" pitchFamily="2" charset="-122"/>
              </a:rPr>
              <a:t>” is a special </a:t>
            </a:r>
            <a:r>
              <a:rPr kumimoji="1" lang="nl-NL" altLang="zh-CN" sz="2000" dirty="0" err="1">
                <a:solidFill>
                  <a:srgbClr val="000000"/>
                </a:solidFill>
                <a:latin typeface="+mn-lt"/>
                <a:ea typeface="宋体" pitchFamily="2" charset="-122"/>
              </a:rPr>
              <a:t>expression</a:t>
            </a:r>
            <a:r>
              <a:rPr kumimoji="1" lang="nl-NL" altLang="zh-CN" sz="2000" dirty="0">
                <a:solidFill>
                  <a:srgbClr val="000000"/>
                </a:solidFill>
                <a:latin typeface="+mn-lt"/>
                <a:ea typeface="宋体" pitchFamily="2" charset="-122"/>
              </a:rPr>
              <a:t> </a:t>
            </a:r>
            <a:r>
              <a:rPr kumimoji="1" lang="nl-NL" altLang="zh-CN" sz="2000" dirty="0" err="1">
                <a:solidFill>
                  <a:srgbClr val="000000"/>
                </a:solidFill>
                <a:latin typeface="+mn-lt"/>
                <a:ea typeface="宋体" pitchFamily="2" charset="-122"/>
              </a:rPr>
              <a:t>that</a:t>
            </a:r>
            <a:r>
              <a:rPr kumimoji="1" lang="nl-NL" altLang="zh-CN" sz="2000" dirty="0">
                <a:solidFill>
                  <a:srgbClr val="000000"/>
                </a:solidFill>
                <a:latin typeface="+mn-lt"/>
                <a:ea typeface="宋体" pitchFamily="2" charset="-122"/>
              </a:rPr>
              <a:t> is </a:t>
            </a:r>
            <a:r>
              <a:rPr kumimoji="1" lang="nl-NL" altLang="zh-CN" sz="2000" dirty="0" err="1">
                <a:solidFill>
                  <a:srgbClr val="000000"/>
                </a:solidFill>
                <a:latin typeface="+mn-lt"/>
                <a:ea typeface="宋体" pitchFamily="2" charset="-122"/>
              </a:rPr>
              <a:t>enabled</a:t>
            </a:r>
            <a:r>
              <a:rPr kumimoji="1" lang="nl-NL" altLang="zh-CN" sz="2000" dirty="0">
                <a:solidFill>
                  <a:srgbClr val="000000"/>
                </a:solidFill>
                <a:latin typeface="+mn-lt"/>
                <a:ea typeface="宋体" pitchFamily="2" charset="-122"/>
              </a:rPr>
              <a:t> </a:t>
            </a:r>
            <a:r>
              <a:rPr kumimoji="1" lang="nl-NL" altLang="zh-CN" sz="2000" dirty="0" err="1">
                <a:solidFill>
                  <a:srgbClr val="000000"/>
                </a:solidFill>
                <a:latin typeface="+mn-lt"/>
                <a:ea typeface="宋体" pitchFamily="2" charset="-122"/>
              </a:rPr>
              <a:t>if</a:t>
            </a:r>
            <a:r>
              <a:rPr kumimoji="1" lang="nl-NL" altLang="zh-CN" sz="2000" dirty="0">
                <a:solidFill>
                  <a:srgbClr val="000000"/>
                </a:solidFill>
                <a:latin typeface="+mn-lt"/>
                <a:ea typeface="宋体" pitchFamily="2" charset="-122"/>
              </a:rPr>
              <a:t> all </a:t>
            </a:r>
            <a:r>
              <a:rPr kumimoji="1" lang="nl-NL" altLang="zh-CN" sz="2000" dirty="0" err="1">
                <a:solidFill>
                  <a:srgbClr val="000000"/>
                </a:solidFill>
                <a:latin typeface="+mn-lt"/>
                <a:ea typeface="宋体" pitchFamily="2" charset="-122"/>
              </a:rPr>
              <a:t>other</a:t>
            </a:r>
            <a:r>
              <a:rPr kumimoji="1" lang="nl-NL" altLang="zh-CN" sz="2000" dirty="0">
                <a:solidFill>
                  <a:srgbClr val="000000"/>
                </a:solidFill>
                <a:latin typeface="+mn-lt"/>
                <a:ea typeface="宋体" pitchFamily="2" charset="-122"/>
              </a:rPr>
              <a:t> </a:t>
            </a:r>
            <a:r>
              <a:rPr kumimoji="1" lang="nl-NL" altLang="zh-CN" sz="2000" dirty="0" err="1">
                <a:solidFill>
                  <a:srgbClr val="000000"/>
                </a:solidFill>
                <a:latin typeface="+mn-lt"/>
                <a:ea typeface="宋体" pitchFamily="2" charset="-122"/>
              </a:rPr>
              <a:t>alternatives</a:t>
            </a:r>
            <a:r>
              <a:rPr kumimoji="1" lang="nl-NL" altLang="zh-CN" sz="2000" dirty="0">
                <a:solidFill>
                  <a:srgbClr val="000000"/>
                </a:solidFill>
                <a:latin typeface="+mn-lt"/>
                <a:ea typeface="宋体" pitchFamily="2" charset="-122"/>
              </a:rPr>
              <a:t> </a:t>
            </a:r>
            <a:r>
              <a:rPr kumimoji="1" lang="nl-NL" altLang="zh-CN" sz="2000" dirty="0" err="1">
                <a:solidFill>
                  <a:srgbClr val="000000"/>
                </a:solidFill>
                <a:latin typeface="+mn-lt"/>
                <a:ea typeface="宋体" pitchFamily="2" charset="-122"/>
              </a:rPr>
              <a:t>block</a:t>
            </a:r>
            <a:r>
              <a:rPr kumimoji="1" lang="nl-NL" altLang="zh-CN" sz="2000" dirty="0">
                <a:solidFill>
                  <a:srgbClr val="000000"/>
                </a:solidFill>
                <a:latin typeface="+mn-lt"/>
                <a:ea typeface="宋体" pitchFamily="2" charset="-122"/>
              </a:rPr>
              <a:t>.</a:t>
            </a:r>
            <a:endParaRPr kumimoji="1" lang="en-US" altLang="zh-CN" sz="2000" dirty="0">
              <a:solidFill>
                <a:srgbClr val="000000"/>
              </a:solidFill>
              <a:latin typeface="+mn-lt"/>
              <a:ea typeface="宋体" pitchFamily="2" charset="-122"/>
            </a:endParaRPr>
          </a:p>
        </p:txBody>
      </p:sp>
      <p:sp>
        <p:nvSpPr>
          <p:cNvPr id="11" name="Text Box 3"/>
          <p:cNvSpPr txBox="1">
            <a:spLocks noChangeArrowheads="1"/>
          </p:cNvSpPr>
          <p:nvPr/>
        </p:nvSpPr>
        <p:spPr bwMode="auto">
          <a:xfrm>
            <a:off x="4138613" y="1592263"/>
            <a:ext cx="2862262" cy="19272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kumimoji="1" lang="en-US" altLang="zh-CN" b="1" dirty="0">
                <a:solidFill>
                  <a:schemeClr val="tx1"/>
                </a:solidFill>
                <a:ea typeface="宋体" pitchFamily="2" charset="-122"/>
                <a:cs typeface="Arial" pitchFamily="34" charset="0"/>
              </a:rPr>
              <a:t>  </a:t>
            </a:r>
            <a:r>
              <a:rPr kumimoji="1" lang="en-US" altLang="zh-CN" b="1" u="sng" dirty="0">
                <a:solidFill>
                  <a:schemeClr val="tx1"/>
                </a:solidFill>
                <a:ea typeface="宋体" pitchFamily="2" charset="-122"/>
                <a:cs typeface="Arial" pitchFamily="34" charset="0"/>
              </a:rPr>
              <a:t>if</a:t>
            </a:r>
          </a:p>
          <a:p>
            <a:pPr>
              <a:defRPr/>
            </a:pPr>
            <a:r>
              <a:rPr kumimoji="1" lang="en-US" altLang="zh-CN" dirty="0">
                <a:solidFill>
                  <a:schemeClr val="tx1"/>
                </a:solidFill>
                <a:ea typeface="宋体" pitchFamily="2" charset="-122"/>
                <a:cs typeface="Arial" pitchFamily="34" charset="0"/>
              </a:rPr>
              <a:t>  </a:t>
            </a:r>
            <a:r>
              <a:rPr kumimoji="1" lang="en-US" altLang="zh-CN" b="1" dirty="0">
                <a:solidFill>
                  <a:schemeClr val="tx1"/>
                </a:solidFill>
                <a:ea typeface="宋体" pitchFamily="2" charset="-122"/>
                <a:cs typeface="Arial" pitchFamily="34" charset="0"/>
              </a:rPr>
              <a:t>::</a:t>
            </a:r>
            <a:r>
              <a:rPr kumimoji="1" lang="en-US" altLang="zh-CN" dirty="0">
                <a:solidFill>
                  <a:schemeClr val="tx1"/>
                </a:solidFill>
                <a:ea typeface="宋体" pitchFamily="2" charset="-122"/>
                <a:cs typeface="Arial" pitchFamily="34" charset="0"/>
              </a:rPr>
              <a:t> </a:t>
            </a:r>
            <a:r>
              <a:rPr kumimoji="1" lang="en-US" altLang="zh-CN" i="1" dirty="0">
                <a:solidFill>
                  <a:schemeClr val="tx1"/>
                </a:solidFill>
                <a:ea typeface="宋体" pitchFamily="2" charset="-122"/>
                <a:cs typeface="Arial" pitchFamily="34" charset="0"/>
              </a:rPr>
              <a:t>stmt</a:t>
            </a:r>
            <a:r>
              <a:rPr kumimoji="1" lang="en-US" altLang="zh-CN" baseline="-25000" dirty="0">
                <a:solidFill>
                  <a:schemeClr val="tx1"/>
                </a:solidFill>
                <a:ea typeface="宋体" pitchFamily="2" charset="-122"/>
                <a:cs typeface="Arial" pitchFamily="34" charset="0"/>
              </a:rPr>
              <a:t>1</a:t>
            </a:r>
            <a:br>
              <a:rPr kumimoji="1" lang="en-US" altLang="zh-CN" dirty="0">
                <a:solidFill>
                  <a:schemeClr val="tx1"/>
                </a:solidFill>
                <a:ea typeface="宋体" pitchFamily="2" charset="-122"/>
                <a:cs typeface="Arial" pitchFamily="34" charset="0"/>
              </a:rPr>
            </a:br>
            <a:r>
              <a:rPr kumimoji="1" lang="en-US" altLang="zh-CN" dirty="0">
                <a:solidFill>
                  <a:schemeClr val="tx1"/>
                </a:solidFill>
                <a:ea typeface="宋体" pitchFamily="2" charset="-122"/>
                <a:cs typeface="Arial" pitchFamily="34" charset="0"/>
              </a:rPr>
              <a:t>  </a:t>
            </a:r>
            <a:r>
              <a:rPr kumimoji="1" lang="en-US" altLang="zh-CN" b="1" dirty="0">
                <a:solidFill>
                  <a:schemeClr val="tx1"/>
                </a:solidFill>
                <a:ea typeface="宋体" pitchFamily="2" charset="-122"/>
                <a:cs typeface="Arial" pitchFamily="34" charset="0"/>
              </a:rPr>
              <a:t>::</a:t>
            </a:r>
            <a:r>
              <a:rPr kumimoji="1" lang="en-US" altLang="zh-CN" dirty="0">
                <a:solidFill>
                  <a:schemeClr val="tx1"/>
                </a:solidFill>
                <a:ea typeface="宋体" pitchFamily="2" charset="-122"/>
                <a:cs typeface="Arial" pitchFamily="34" charset="0"/>
              </a:rPr>
              <a:t> …</a:t>
            </a:r>
          </a:p>
          <a:p>
            <a:pPr>
              <a:defRPr/>
            </a:pPr>
            <a:r>
              <a:rPr kumimoji="1" lang="en-US" altLang="zh-CN" dirty="0">
                <a:solidFill>
                  <a:schemeClr val="tx1"/>
                </a:solidFill>
                <a:ea typeface="宋体" pitchFamily="2" charset="-122"/>
                <a:cs typeface="Arial" pitchFamily="34" charset="0"/>
              </a:rPr>
              <a:t>  </a:t>
            </a:r>
            <a:r>
              <a:rPr kumimoji="1" lang="en-US" altLang="zh-CN" b="1" dirty="0">
                <a:solidFill>
                  <a:schemeClr val="tx1"/>
                </a:solidFill>
                <a:ea typeface="宋体" pitchFamily="2" charset="-122"/>
                <a:cs typeface="Arial" pitchFamily="34" charset="0"/>
              </a:rPr>
              <a:t>::</a:t>
            </a:r>
            <a:r>
              <a:rPr kumimoji="1" lang="en-US" altLang="zh-CN" dirty="0">
                <a:solidFill>
                  <a:schemeClr val="tx1"/>
                </a:solidFill>
                <a:ea typeface="宋体" pitchFamily="2" charset="-122"/>
                <a:cs typeface="Arial" pitchFamily="34" charset="0"/>
              </a:rPr>
              <a:t> </a:t>
            </a:r>
            <a:r>
              <a:rPr kumimoji="1" lang="en-US" altLang="zh-CN" b="1" dirty="0">
                <a:solidFill>
                  <a:schemeClr val="tx1"/>
                </a:solidFill>
                <a:ea typeface="宋体" pitchFamily="2" charset="-122"/>
                <a:cs typeface="Arial" pitchFamily="34" charset="0"/>
              </a:rPr>
              <a:t>else</a:t>
            </a:r>
            <a:r>
              <a:rPr kumimoji="1" lang="en-US" altLang="zh-CN" dirty="0">
                <a:solidFill>
                  <a:schemeClr val="tx1"/>
                </a:solidFill>
                <a:ea typeface="宋体" pitchFamily="2" charset="-122"/>
                <a:cs typeface="Arial" pitchFamily="34" charset="0"/>
              </a:rPr>
              <a:t> </a:t>
            </a:r>
            <a:r>
              <a:rPr kumimoji="1" lang="en-US" altLang="zh-CN" b="1" dirty="0">
                <a:solidFill>
                  <a:schemeClr val="tx1"/>
                </a:solidFill>
                <a:ea typeface="宋体" pitchFamily="2" charset="-122"/>
                <a:cs typeface="Arial" pitchFamily="34" charset="0"/>
              </a:rPr>
              <a:t>-&gt;</a:t>
            </a:r>
            <a:r>
              <a:rPr kumimoji="1" lang="en-US" altLang="zh-CN" dirty="0">
                <a:solidFill>
                  <a:schemeClr val="tx1"/>
                </a:solidFill>
                <a:ea typeface="宋体" pitchFamily="2" charset="-122"/>
                <a:cs typeface="Arial" pitchFamily="34" charset="0"/>
              </a:rPr>
              <a:t> …</a:t>
            </a:r>
          </a:p>
          <a:p>
            <a:pPr>
              <a:defRPr/>
            </a:pPr>
            <a:r>
              <a:rPr kumimoji="1" lang="en-US" altLang="zh-CN" b="1" dirty="0">
                <a:solidFill>
                  <a:schemeClr val="tx1"/>
                </a:solidFill>
                <a:ea typeface="宋体" pitchFamily="2" charset="-122"/>
                <a:cs typeface="Arial" pitchFamily="34" charset="0"/>
              </a:rPr>
              <a:t>  </a:t>
            </a:r>
            <a:r>
              <a:rPr kumimoji="1" lang="en-US" altLang="zh-CN" b="1" u="sng" dirty="0" err="1">
                <a:solidFill>
                  <a:schemeClr val="tx1"/>
                </a:solidFill>
                <a:ea typeface="宋体" pitchFamily="2" charset="-122"/>
                <a:cs typeface="Arial" pitchFamily="34" charset="0"/>
              </a:rPr>
              <a:t>fi</a:t>
            </a:r>
            <a:endParaRPr kumimoji="1" lang="en-US" altLang="zh-CN" u="sng" dirty="0">
              <a:solidFill>
                <a:schemeClr val="tx1"/>
              </a:solidFill>
              <a:ea typeface="宋体" pitchFamily="2" charset="-122"/>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7350" y="306388"/>
            <a:ext cx="8358188" cy="796925"/>
          </a:xfrm>
        </p:spPr>
        <p:txBody>
          <a:bodyPr/>
          <a:lstStyle/>
          <a:p>
            <a:pPr eaLnBrk="1" hangingPunct="1"/>
            <a:r>
              <a:rPr lang="en-US" sz="3200"/>
              <a:t>Non-determinism can be useful for modeling</a:t>
            </a:r>
          </a:p>
        </p:txBody>
      </p:sp>
      <p:sp>
        <p:nvSpPr>
          <p:cNvPr id="4" name="Tijdelijke aanduiding voor dianummer 3"/>
          <p:cNvSpPr>
            <a:spLocks noGrp="1"/>
          </p:cNvSpPr>
          <p:nvPr>
            <p:ph type="sldNum" sz="quarter" idx="12"/>
          </p:nvPr>
        </p:nvSpPr>
        <p:spPr/>
        <p:txBody>
          <a:bodyPr/>
          <a:lstStyle/>
          <a:p>
            <a:pPr>
              <a:defRPr/>
            </a:pPr>
            <a:fld id="{E5D2FEDE-D137-465A-9B73-618D35DD182E}" type="slidenum">
              <a:rPr lang="en-US"/>
              <a:pPr>
                <a:defRPr/>
              </a:pPr>
              <a:t>17</a:t>
            </a:fld>
            <a:endParaRPr lang="en-US"/>
          </a:p>
        </p:txBody>
      </p:sp>
      <p:sp>
        <p:nvSpPr>
          <p:cNvPr id="5" name="Tekstvak 4"/>
          <p:cNvSpPr txBox="1"/>
          <p:nvPr/>
        </p:nvSpPr>
        <p:spPr>
          <a:xfrm>
            <a:off x="749300" y="1803400"/>
            <a:ext cx="7675563" cy="2419124"/>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nSpc>
                <a:spcPct val="90000"/>
              </a:lnSpc>
              <a:defRPr/>
            </a:pPr>
            <a:r>
              <a:rPr lang="en-US" b="1" dirty="0" err="1"/>
              <a:t>proctype</a:t>
            </a:r>
            <a:r>
              <a:rPr lang="en-US" b="1" dirty="0"/>
              <a:t> </a:t>
            </a:r>
            <a:r>
              <a:rPr lang="en-US" dirty="0"/>
              <a:t>consumer() {  </a:t>
            </a:r>
            <a:br>
              <a:rPr lang="en-US" dirty="0"/>
            </a:br>
            <a:r>
              <a:rPr lang="en-US" b="1" dirty="0"/>
              <a:t>   </a:t>
            </a:r>
            <a:r>
              <a:rPr lang="en-US" b="1" u="sng" dirty="0"/>
              <a:t>if</a:t>
            </a:r>
            <a:br>
              <a:rPr lang="en-US" dirty="0"/>
            </a:br>
            <a:r>
              <a:rPr lang="en-US" dirty="0"/>
              <a:t>   ::  c ? x ;</a:t>
            </a:r>
            <a:br>
              <a:rPr lang="en-US" dirty="0"/>
            </a:br>
            <a:r>
              <a:rPr lang="en-US" dirty="0"/>
              <a:t>   ::  c ? x ; x=corrupt</a:t>
            </a:r>
            <a:r>
              <a:rPr lang="en-US" b="1" dirty="0"/>
              <a:t> ;  </a:t>
            </a:r>
            <a:r>
              <a:rPr lang="en-US" sz="1800" dirty="0">
                <a:solidFill>
                  <a:schemeClr val="bg2"/>
                </a:solidFill>
              </a:rPr>
              <a:t>//  to model occasional corrupted data</a:t>
            </a:r>
            <a:endParaRPr lang="en-US" dirty="0"/>
          </a:p>
          <a:p>
            <a:pPr>
              <a:lnSpc>
                <a:spcPct val="90000"/>
              </a:lnSpc>
              <a:defRPr/>
            </a:pPr>
            <a:r>
              <a:rPr lang="en-US" b="1" dirty="0"/>
              <a:t>  </a:t>
            </a:r>
            <a:r>
              <a:rPr lang="en-US" b="1" u="sng" dirty="0"/>
              <a:t>fi</a:t>
            </a:r>
            <a:br>
              <a:rPr lang="en-US" u="sng" dirty="0"/>
            </a:br>
            <a:r>
              <a:rPr lang="en-US" i="1" dirty="0"/>
              <a:t>  do something with x </a:t>
            </a:r>
            <a:br>
              <a:rPr lang="en-US" i="1" dirty="0"/>
            </a:b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loop : do-statement</a:t>
            </a:r>
          </a:p>
        </p:txBody>
      </p:sp>
      <p:sp>
        <p:nvSpPr>
          <p:cNvPr id="25603" name="Rectangle 5"/>
          <p:cNvSpPr>
            <a:spLocks noGrp="1" noChangeArrowheads="1"/>
          </p:cNvSpPr>
          <p:nvPr>
            <p:ph sz="quarter" idx="1"/>
          </p:nvPr>
        </p:nvSpPr>
        <p:spPr>
          <a:xfrm>
            <a:off x="490538" y="3733800"/>
            <a:ext cx="8359775" cy="2938463"/>
          </a:xfrm>
        </p:spPr>
        <p:txBody>
          <a:bodyPr/>
          <a:lstStyle/>
          <a:p>
            <a:pPr eaLnBrk="1" hangingPunct="1"/>
            <a:r>
              <a:rPr kumimoji="1" lang="en-US" altLang="zh-CN" sz="2000">
                <a:solidFill>
                  <a:srgbClr val="000000"/>
                </a:solidFill>
                <a:ea typeface="宋体" pitchFamily="2" charset="-122"/>
              </a:rPr>
              <a:t>Non-deterministic, as in IF</a:t>
            </a:r>
          </a:p>
          <a:p>
            <a:pPr eaLnBrk="1" hangingPunct="1"/>
            <a:r>
              <a:rPr kumimoji="1" lang="en-US" altLang="zh-CN" sz="2000">
                <a:solidFill>
                  <a:srgbClr val="000000"/>
                </a:solidFill>
                <a:ea typeface="宋体" pitchFamily="2" charset="-122"/>
              </a:rPr>
              <a:t>If no alternative is enabled, the entire loop blocks.</a:t>
            </a:r>
          </a:p>
          <a:p>
            <a:pPr eaLnBrk="1" hangingPunct="1"/>
            <a:r>
              <a:rPr kumimoji="1" lang="nl-NL" altLang="zh-CN" sz="2000">
                <a:solidFill>
                  <a:srgbClr val="000000"/>
                </a:solidFill>
                <a:ea typeface="宋体" pitchFamily="2" charset="-122"/>
              </a:rPr>
              <a:t>Loop on forever, as long as there are enabled alternatives when the block cycle back.</a:t>
            </a:r>
            <a:endParaRPr kumimoji="1" lang="en-US" altLang="zh-CN" sz="2000">
              <a:solidFill>
                <a:srgbClr val="000000"/>
              </a:solidFill>
              <a:ea typeface="宋体" pitchFamily="2" charset="-122"/>
            </a:endParaRPr>
          </a:p>
          <a:p>
            <a:pPr eaLnBrk="1" hangingPunct="1"/>
            <a:r>
              <a:rPr kumimoji="1" lang="en-US" altLang="zh-CN" sz="2000">
                <a:solidFill>
                  <a:srgbClr val="000000"/>
                </a:solidFill>
                <a:ea typeface="宋体" pitchFamily="2" charset="-122"/>
              </a:rPr>
              <a:t>To exit you have explicitly do a </a:t>
            </a:r>
            <a:r>
              <a:rPr kumimoji="1" lang="en-US" altLang="zh-CN" sz="2000" u="sng">
                <a:solidFill>
                  <a:srgbClr val="000000"/>
                </a:solidFill>
                <a:ea typeface="宋体" pitchFamily="2" charset="-122"/>
              </a:rPr>
              <a:t>break.</a:t>
            </a:r>
            <a:endParaRPr kumimoji="1" lang="en-US" altLang="zh-CN" sz="2000">
              <a:solidFill>
                <a:srgbClr val="000000"/>
              </a:solidFill>
              <a:ea typeface="宋体" pitchFamily="2" charset="-122"/>
            </a:endParaRPr>
          </a:p>
        </p:txBody>
      </p:sp>
      <p:sp>
        <p:nvSpPr>
          <p:cNvPr id="26627" name="Text Box 3"/>
          <p:cNvSpPr txBox="1">
            <a:spLocks noChangeArrowheads="1"/>
          </p:cNvSpPr>
          <p:nvPr/>
        </p:nvSpPr>
        <p:spPr bwMode="auto">
          <a:xfrm>
            <a:off x="935038" y="1522413"/>
            <a:ext cx="2960687" cy="19272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kumimoji="1" lang="en-US" altLang="zh-CN" b="1" dirty="0">
                <a:solidFill>
                  <a:schemeClr val="tx1"/>
                </a:solidFill>
                <a:ea typeface="宋体" pitchFamily="2" charset="-122"/>
                <a:cs typeface="Arial" pitchFamily="34" charset="0"/>
              </a:rPr>
              <a:t>  </a:t>
            </a:r>
            <a:r>
              <a:rPr kumimoji="1" lang="en-US" altLang="zh-CN" b="1" u="sng" dirty="0">
                <a:solidFill>
                  <a:schemeClr val="tx1"/>
                </a:solidFill>
                <a:ea typeface="宋体" pitchFamily="2" charset="-122"/>
                <a:cs typeface="Arial" pitchFamily="34" charset="0"/>
              </a:rPr>
              <a:t>do</a:t>
            </a:r>
          </a:p>
          <a:p>
            <a:pPr>
              <a:defRPr/>
            </a:pPr>
            <a:r>
              <a:rPr kumimoji="1" lang="en-US" altLang="zh-CN" b="1" dirty="0">
                <a:solidFill>
                  <a:schemeClr val="tx1"/>
                </a:solidFill>
                <a:ea typeface="宋体" pitchFamily="2" charset="-122"/>
                <a:cs typeface="Arial" pitchFamily="34" charset="0"/>
              </a:rPr>
              <a:t>  :: </a:t>
            </a:r>
            <a:r>
              <a:rPr kumimoji="1" lang="en-US" altLang="zh-CN" b="1" i="1" dirty="0">
                <a:solidFill>
                  <a:schemeClr val="tx1"/>
                </a:solidFill>
                <a:ea typeface="宋体" pitchFamily="2" charset="-122"/>
                <a:cs typeface="Arial" pitchFamily="34" charset="0"/>
              </a:rPr>
              <a:t>stmt</a:t>
            </a:r>
            <a:r>
              <a:rPr kumimoji="1" lang="en-US" altLang="zh-CN" b="1" baseline="-25000" dirty="0">
                <a:solidFill>
                  <a:schemeClr val="tx1"/>
                </a:solidFill>
                <a:ea typeface="宋体" pitchFamily="2" charset="-122"/>
                <a:cs typeface="Arial" pitchFamily="34" charset="0"/>
              </a:rPr>
              <a:t>1</a:t>
            </a:r>
            <a:br>
              <a:rPr kumimoji="1" lang="en-US" altLang="zh-CN" b="1" dirty="0">
                <a:solidFill>
                  <a:schemeClr val="tx1"/>
                </a:solidFill>
                <a:ea typeface="宋体" pitchFamily="2" charset="-122"/>
                <a:cs typeface="Arial" pitchFamily="34" charset="0"/>
              </a:rPr>
            </a:br>
            <a:r>
              <a:rPr kumimoji="1" lang="en-US" altLang="zh-CN" b="1" dirty="0">
                <a:solidFill>
                  <a:schemeClr val="tx1"/>
                </a:solidFill>
                <a:ea typeface="宋体" pitchFamily="2" charset="-122"/>
                <a:cs typeface="Arial" pitchFamily="34" charset="0"/>
              </a:rPr>
              <a:t>  :: …</a:t>
            </a:r>
          </a:p>
          <a:p>
            <a:pPr>
              <a:defRPr/>
            </a:pPr>
            <a:r>
              <a:rPr kumimoji="1" lang="en-US" altLang="zh-CN" b="1" dirty="0">
                <a:solidFill>
                  <a:schemeClr val="tx1"/>
                </a:solidFill>
                <a:ea typeface="宋体" pitchFamily="2" charset="-122"/>
                <a:cs typeface="Arial" pitchFamily="34" charset="0"/>
              </a:rPr>
              <a:t>  :: </a:t>
            </a:r>
            <a:r>
              <a:rPr kumimoji="1" lang="en-US" altLang="zh-CN" b="1" i="1" dirty="0" err="1">
                <a:solidFill>
                  <a:schemeClr val="tx1"/>
                </a:solidFill>
                <a:ea typeface="宋体" pitchFamily="2" charset="-122"/>
                <a:cs typeface="Arial" pitchFamily="34" charset="0"/>
              </a:rPr>
              <a:t>stmt</a:t>
            </a:r>
            <a:r>
              <a:rPr kumimoji="1" lang="en-US" altLang="zh-CN" b="1" baseline="-25000" dirty="0" err="1">
                <a:solidFill>
                  <a:schemeClr val="tx1"/>
                </a:solidFill>
                <a:ea typeface="宋体" pitchFamily="2" charset="-122"/>
                <a:cs typeface="Arial" pitchFamily="34" charset="0"/>
              </a:rPr>
              <a:t>n</a:t>
            </a:r>
            <a:endParaRPr kumimoji="1" lang="en-US" altLang="zh-CN" b="1" baseline="-25000" dirty="0">
              <a:solidFill>
                <a:schemeClr val="tx1"/>
              </a:solidFill>
              <a:ea typeface="宋体" pitchFamily="2" charset="-122"/>
              <a:cs typeface="Arial" pitchFamily="34" charset="0"/>
            </a:endParaRPr>
          </a:p>
          <a:p>
            <a:pPr>
              <a:defRPr/>
            </a:pPr>
            <a:r>
              <a:rPr kumimoji="1" lang="en-US" altLang="zh-CN" b="1" dirty="0">
                <a:solidFill>
                  <a:schemeClr val="tx1"/>
                </a:solidFill>
                <a:ea typeface="宋体" pitchFamily="2" charset="-122"/>
                <a:cs typeface="Arial" pitchFamily="34" charset="0"/>
              </a:rPr>
              <a:t>  </a:t>
            </a:r>
            <a:r>
              <a:rPr kumimoji="1" lang="en-US" altLang="zh-CN" b="1" u="sng" dirty="0" err="1">
                <a:solidFill>
                  <a:schemeClr val="tx1"/>
                </a:solidFill>
                <a:ea typeface="宋体" pitchFamily="2" charset="-122"/>
                <a:cs typeface="Arial" pitchFamily="34" charset="0"/>
              </a:rPr>
              <a:t>od</a:t>
            </a:r>
            <a:endParaRPr kumimoji="1" lang="en-US" altLang="zh-CN" u="sng" dirty="0">
              <a:solidFill>
                <a:schemeClr val="tx1"/>
              </a:solidFill>
              <a:ea typeface="宋体" pitchFamily="2" charset="-122"/>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52501F3F-3441-4D0A-B065-AB1F165EDEF0}"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063" y="274638"/>
            <a:ext cx="8358187" cy="796925"/>
          </a:xfrm>
        </p:spPr>
        <p:txBody>
          <a:bodyPr/>
          <a:lstStyle/>
          <a:p>
            <a:pPr eaLnBrk="1" hangingPunct="1"/>
            <a:r>
              <a:rPr lang="en-US" altLang="zh-CN" dirty="0">
                <a:latin typeface="Franklin Gothic Medium" pitchFamily="34" charset="0"/>
                <a:ea typeface="宋体" pitchFamily="2" charset="-122"/>
              </a:rPr>
              <a:t>Examples</a:t>
            </a:r>
            <a:endParaRPr lang="en-US" dirty="0">
              <a:latin typeface="Franklin Gothic Medium" pitchFamily="34" charset="0"/>
              <a:ea typeface="宋体" pitchFamily="2" charset="-122"/>
            </a:endParaRPr>
          </a:p>
        </p:txBody>
      </p:sp>
      <p:sp>
        <p:nvSpPr>
          <p:cNvPr id="4" name="TextBox 3"/>
          <p:cNvSpPr txBox="1"/>
          <p:nvPr/>
        </p:nvSpPr>
        <p:spPr>
          <a:xfrm>
            <a:off x="4467225" y="1790700"/>
            <a:ext cx="2873376" cy="156966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b="1" u="sng" dirty="0">
                <a:cs typeface="Arial" pitchFamily="34" charset="0"/>
              </a:rPr>
              <a:t>do</a:t>
            </a:r>
            <a:br>
              <a:rPr lang="en-US" dirty="0">
                <a:cs typeface="Arial" pitchFamily="34" charset="0"/>
              </a:rPr>
            </a:br>
            <a:r>
              <a:rPr lang="en-US" dirty="0">
                <a:cs typeface="Arial" pitchFamily="34" charset="0"/>
              </a:rPr>
              <a:t>   :: (</a:t>
            </a:r>
            <a:r>
              <a:rPr lang="en-US" dirty="0" err="1">
                <a:cs typeface="Arial" pitchFamily="34" charset="0"/>
              </a:rPr>
              <a:t>i</a:t>
            </a:r>
            <a:r>
              <a:rPr lang="en-US" dirty="0">
                <a:cs typeface="Arial" pitchFamily="34" charset="0"/>
              </a:rPr>
              <a:t>&gt;0)   </a:t>
            </a:r>
            <a:r>
              <a:rPr lang="en-US" dirty="0">
                <a:cs typeface="Arial" pitchFamily="34" charset="0"/>
                <a:sym typeface="Symbol"/>
              </a:rPr>
              <a:t></a:t>
            </a:r>
            <a:r>
              <a:rPr lang="en-US" dirty="0">
                <a:cs typeface="Arial" pitchFamily="34" charset="0"/>
              </a:rPr>
              <a:t> </a:t>
            </a:r>
            <a:r>
              <a:rPr lang="en-US" dirty="0" err="1">
                <a:cs typeface="Arial" pitchFamily="34" charset="0"/>
              </a:rPr>
              <a:t>i</a:t>
            </a:r>
            <a:r>
              <a:rPr lang="en-US" dirty="0">
                <a:cs typeface="Arial" pitchFamily="34" charset="0"/>
              </a:rPr>
              <a:t>-- </a:t>
            </a:r>
            <a:br>
              <a:rPr lang="en-US" dirty="0">
                <a:cs typeface="Arial" pitchFamily="34" charset="0"/>
              </a:rPr>
            </a:br>
            <a:r>
              <a:rPr lang="en-US" dirty="0">
                <a:cs typeface="Arial" pitchFamily="34" charset="0"/>
              </a:rPr>
              <a:t>   :: (</a:t>
            </a:r>
            <a:r>
              <a:rPr lang="en-US" dirty="0" err="1">
                <a:cs typeface="Arial" pitchFamily="34" charset="0"/>
              </a:rPr>
              <a:t>i</a:t>
            </a:r>
            <a:r>
              <a:rPr lang="en-US" dirty="0">
                <a:cs typeface="Arial" pitchFamily="34" charset="0"/>
              </a:rPr>
              <a:t>==0) </a:t>
            </a:r>
            <a:r>
              <a:rPr lang="en-US" dirty="0">
                <a:cs typeface="Arial" pitchFamily="34" charset="0"/>
                <a:sym typeface="Symbol"/>
              </a:rPr>
              <a:t></a:t>
            </a:r>
            <a:r>
              <a:rPr lang="en-US" dirty="0">
                <a:cs typeface="Arial" pitchFamily="34" charset="0"/>
              </a:rPr>
              <a:t> </a:t>
            </a:r>
            <a:r>
              <a:rPr lang="en-US" b="1" dirty="0">
                <a:cs typeface="Arial" pitchFamily="34" charset="0"/>
              </a:rPr>
              <a:t>break</a:t>
            </a:r>
            <a:r>
              <a:rPr lang="en-US" dirty="0">
                <a:cs typeface="Arial" pitchFamily="34" charset="0"/>
              </a:rPr>
              <a:t> </a:t>
            </a:r>
            <a:br>
              <a:rPr lang="en-US" dirty="0">
                <a:cs typeface="Arial" pitchFamily="34" charset="0"/>
              </a:rPr>
            </a:br>
            <a:r>
              <a:rPr lang="en-US" b="1" u="sng" dirty="0">
                <a:cs typeface="Arial" pitchFamily="34" charset="0"/>
              </a:rPr>
              <a:t>do</a:t>
            </a:r>
          </a:p>
        </p:txBody>
      </p:sp>
      <p:sp>
        <p:nvSpPr>
          <p:cNvPr id="6" name="TextBox 5"/>
          <p:cNvSpPr txBox="1"/>
          <p:nvPr/>
        </p:nvSpPr>
        <p:spPr>
          <a:xfrm>
            <a:off x="1039813" y="1770063"/>
            <a:ext cx="2746375" cy="157003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b="1" u="sng" dirty="0">
                <a:cs typeface="Arial" pitchFamily="34" charset="0"/>
              </a:rPr>
              <a:t>do</a:t>
            </a:r>
            <a:br>
              <a:rPr lang="en-US" dirty="0">
                <a:cs typeface="Arial" pitchFamily="34" charset="0"/>
              </a:rPr>
            </a:br>
            <a:r>
              <a:rPr lang="en-US" dirty="0">
                <a:cs typeface="Arial" pitchFamily="34" charset="0"/>
              </a:rPr>
              <a:t>:: { (</a:t>
            </a:r>
            <a:r>
              <a:rPr lang="en-US" dirty="0" err="1">
                <a:cs typeface="Arial" pitchFamily="34" charset="0"/>
              </a:rPr>
              <a:t>i</a:t>
            </a:r>
            <a:r>
              <a:rPr lang="en-US" dirty="0">
                <a:cs typeface="Arial" pitchFamily="34" charset="0"/>
              </a:rPr>
              <a:t>&gt;0)    ; </a:t>
            </a:r>
            <a:r>
              <a:rPr lang="en-US" dirty="0" err="1">
                <a:cs typeface="Arial" pitchFamily="34" charset="0"/>
              </a:rPr>
              <a:t>i</a:t>
            </a:r>
            <a:r>
              <a:rPr lang="en-US" dirty="0">
                <a:cs typeface="Arial" pitchFamily="34" charset="0"/>
              </a:rPr>
              <a:t>--      }</a:t>
            </a:r>
            <a:br>
              <a:rPr lang="en-US" dirty="0">
                <a:cs typeface="Arial" pitchFamily="34" charset="0"/>
              </a:rPr>
            </a:br>
            <a:r>
              <a:rPr lang="en-US" dirty="0">
                <a:cs typeface="Arial" pitchFamily="34" charset="0"/>
              </a:rPr>
              <a:t>:: { (</a:t>
            </a:r>
            <a:r>
              <a:rPr lang="en-US" dirty="0" err="1">
                <a:cs typeface="Arial" pitchFamily="34" charset="0"/>
              </a:rPr>
              <a:t>i</a:t>
            </a:r>
            <a:r>
              <a:rPr lang="en-US" dirty="0">
                <a:cs typeface="Arial" pitchFamily="34" charset="0"/>
              </a:rPr>
              <a:t>==0) ; </a:t>
            </a:r>
            <a:r>
              <a:rPr lang="en-US" b="1" dirty="0">
                <a:cs typeface="Arial" pitchFamily="34" charset="0"/>
              </a:rPr>
              <a:t>break</a:t>
            </a:r>
            <a:r>
              <a:rPr lang="en-US" dirty="0">
                <a:cs typeface="Arial" pitchFamily="34" charset="0"/>
              </a:rPr>
              <a:t> }</a:t>
            </a:r>
            <a:br>
              <a:rPr lang="en-US" dirty="0">
                <a:cs typeface="Arial" pitchFamily="34" charset="0"/>
              </a:rPr>
            </a:br>
            <a:r>
              <a:rPr lang="en-US" b="1" u="sng" dirty="0">
                <a:cs typeface="Arial" pitchFamily="34" charset="0"/>
              </a:rPr>
              <a:t>do</a:t>
            </a:r>
          </a:p>
        </p:txBody>
      </p:sp>
      <p:sp>
        <p:nvSpPr>
          <p:cNvPr id="8" name="Tijdelijke aanduiding voor dianummer 7"/>
          <p:cNvSpPr>
            <a:spLocks noGrp="1"/>
          </p:cNvSpPr>
          <p:nvPr>
            <p:ph type="sldNum" sz="quarter" idx="12"/>
          </p:nvPr>
        </p:nvSpPr>
        <p:spPr/>
        <p:txBody>
          <a:bodyPr/>
          <a:lstStyle/>
          <a:p>
            <a:pPr>
              <a:defRPr/>
            </a:pPr>
            <a:fld id="{F9F90A1A-1265-4659-9F3F-F4C863A2A4EB}" type="slidenum">
              <a:rPr lang="en-US"/>
              <a:pPr>
                <a:defRPr/>
              </a:pPr>
              <a:t>19</a:t>
            </a:fld>
            <a:endParaRPr lang="en-US"/>
          </a:p>
        </p:txBody>
      </p:sp>
      <p:sp>
        <p:nvSpPr>
          <p:cNvPr id="10" name="TextBox 3"/>
          <p:cNvSpPr txBox="1"/>
          <p:nvPr/>
        </p:nvSpPr>
        <p:spPr>
          <a:xfrm>
            <a:off x="1038225" y="4102100"/>
            <a:ext cx="2708275" cy="156966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b="1" u="sng" dirty="0">
                <a:cs typeface="Arial" pitchFamily="34" charset="0"/>
              </a:rPr>
              <a:t>do</a:t>
            </a:r>
            <a:br>
              <a:rPr lang="en-US" dirty="0">
                <a:cs typeface="Arial" pitchFamily="34" charset="0"/>
              </a:rPr>
            </a:br>
            <a:r>
              <a:rPr lang="en-US" dirty="0">
                <a:cs typeface="Arial" pitchFamily="34" charset="0"/>
              </a:rPr>
              <a:t>   </a:t>
            </a:r>
            <a:r>
              <a:rPr lang="en-US">
                <a:cs typeface="Arial" pitchFamily="34" charset="0"/>
              </a:rPr>
              <a:t>:: { (</a:t>
            </a:r>
            <a:r>
              <a:rPr lang="en-US" dirty="0" err="1">
                <a:cs typeface="Arial" pitchFamily="34" charset="0"/>
              </a:rPr>
              <a:t>i</a:t>
            </a:r>
            <a:r>
              <a:rPr lang="en-US" dirty="0">
                <a:cs typeface="Arial" pitchFamily="34" charset="0"/>
              </a:rPr>
              <a:t>&gt;0) ; </a:t>
            </a:r>
            <a:r>
              <a:rPr lang="en-US" dirty="0" err="1">
                <a:cs typeface="Arial" pitchFamily="34" charset="0"/>
              </a:rPr>
              <a:t>i</a:t>
            </a:r>
            <a:r>
              <a:rPr lang="en-US" dirty="0">
                <a:cs typeface="Arial" pitchFamily="34" charset="0"/>
              </a:rPr>
              <a:t>-- }</a:t>
            </a:r>
            <a:br>
              <a:rPr lang="en-US" dirty="0">
                <a:cs typeface="Arial" pitchFamily="34" charset="0"/>
              </a:rPr>
            </a:br>
            <a:r>
              <a:rPr lang="en-US" dirty="0">
                <a:cs typeface="Arial" pitchFamily="34" charset="0"/>
              </a:rPr>
              <a:t>   :: </a:t>
            </a:r>
            <a:r>
              <a:rPr lang="en-US" b="1" dirty="0">
                <a:cs typeface="Arial" pitchFamily="34" charset="0"/>
              </a:rPr>
              <a:t>break</a:t>
            </a:r>
            <a:r>
              <a:rPr lang="en-US" dirty="0">
                <a:cs typeface="Arial" pitchFamily="34" charset="0"/>
              </a:rPr>
              <a:t> </a:t>
            </a:r>
            <a:br>
              <a:rPr lang="en-US" dirty="0">
                <a:cs typeface="Arial" pitchFamily="34" charset="0"/>
              </a:rPr>
            </a:br>
            <a:r>
              <a:rPr lang="en-US" b="1" u="sng" dirty="0">
                <a:cs typeface="Arial" pitchFamily="34" charset="0"/>
              </a:rPr>
              <a:t>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00063" y="274638"/>
            <a:ext cx="8358187" cy="796925"/>
          </a:xfrm>
        </p:spPr>
        <p:txBody>
          <a:bodyPr/>
          <a:lstStyle/>
          <a:p>
            <a:pPr eaLnBrk="1" hangingPunct="1"/>
            <a:r>
              <a:rPr lang="en-US"/>
              <a:t>Overview</a:t>
            </a:r>
          </a:p>
        </p:txBody>
      </p:sp>
      <p:sp>
        <p:nvSpPr>
          <p:cNvPr id="8195" name="Rectangle 3"/>
          <p:cNvSpPr>
            <a:spLocks noGrp="1" noChangeArrowheads="1"/>
          </p:cNvSpPr>
          <p:nvPr>
            <p:ph sz="quarter" idx="1"/>
          </p:nvPr>
        </p:nvSpPr>
        <p:spPr>
          <a:xfrm>
            <a:off x="500063" y="1447800"/>
            <a:ext cx="8358187" cy="4572000"/>
          </a:xfrm>
        </p:spPr>
        <p:txBody>
          <a:bodyPr/>
          <a:lstStyle/>
          <a:p>
            <a:pPr eaLnBrk="1" hangingPunct="1"/>
            <a:r>
              <a:rPr lang="en-US" dirty="0" err="1"/>
              <a:t>Promela</a:t>
            </a:r>
            <a:r>
              <a:rPr lang="en-US" dirty="0"/>
              <a:t> modeling language</a:t>
            </a:r>
          </a:p>
          <a:p>
            <a:pPr eaLnBrk="1" hangingPunct="1"/>
            <a:r>
              <a:rPr lang="en-US" dirty="0"/>
              <a:t>Architecture of SPIN</a:t>
            </a:r>
          </a:p>
          <a:p>
            <a:pPr eaLnBrk="1" hangingPunct="1"/>
            <a:r>
              <a:rPr lang="en-US" dirty="0"/>
              <a:t>Examples of </a:t>
            </a:r>
            <a:r>
              <a:rPr lang="en-US" dirty="0" err="1"/>
              <a:t>Promela</a:t>
            </a:r>
            <a:r>
              <a:rPr lang="en-US" dirty="0"/>
              <a:t> models</a:t>
            </a:r>
            <a:endParaRPr lang="nl-NL" dirty="0"/>
          </a:p>
          <a:p>
            <a:pPr eaLnBrk="1" hangingPunct="1"/>
            <a:endParaRPr lang="nl-NL" dirty="0"/>
          </a:p>
          <a:p>
            <a:pPr eaLnBrk="1" hangingPunct="1"/>
            <a:endParaRPr lang="nl-NL" dirty="0"/>
          </a:p>
          <a:p>
            <a:pPr eaLnBrk="1" hangingPunct="1"/>
            <a:endParaRPr lang="nl-NL" dirty="0"/>
          </a:p>
          <a:p>
            <a:pPr eaLnBrk="1" hangingPunct="1"/>
            <a:r>
              <a:rPr lang="nl-NL" sz="1800" dirty="0" err="1"/>
              <a:t>Acknowledgement</a:t>
            </a:r>
            <a:r>
              <a:rPr lang="nl-NL" sz="1800" dirty="0"/>
              <a:t>: </a:t>
            </a:r>
            <a:r>
              <a:rPr lang="en-US" sz="1800" dirty="0"/>
              <a:t>some slides are taken and adapted from Theo </a:t>
            </a:r>
            <a:r>
              <a:rPr lang="en-US" sz="1800" dirty="0" err="1"/>
              <a:t>Ruys’s</a:t>
            </a:r>
            <a:r>
              <a:rPr lang="en-US" sz="1800" dirty="0"/>
              <a:t> SPIN Tutorials.</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5" name="Tijdelijke aanduiding voor dianummer 4"/>
          <p:cNvSpPr>
            <a:spLocks noGrp="1"/>
          </p:cNvSpPr>
          <p:nvPr>
            <p:ph type="sldNum" sz="quarter" idx="12"/>
          </p:nvPr>
        </p:nvSpPr>
        <p:spPr/>
        <p:txBody>
          <a:bodyPr/>
          <a:lstStyle/>
          <a:p>
            <a:pPr>
              <a:defRPr/>
            </a:pPr>
            <a:fld id="{1764D6E2-C7B1-4948-83CE-4CF5152C02BD}"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00063" y="274638"/>
            <a:ext cx="8358187" cy="796925"/>
          </a:xfrm>
        </p:spPr>
        <p:txBody>
          <a:bodyPr/>
          <a:lstStyle/>
          <a:p>
            <a:pPr eaLnBrk="1" hangingPunct="1"/>
            <a:r>
              <a:rPr lang="en-US"/>
              <a:t>Label and jump</a:t>
            </a:r>
          </a:p>
        </p:txBody>
      </p:sp>
      <p:sp>
        <p:nvSpPr>
          <p:cNvPr id="28675" name="Content Placeholder 2"/>
          <p:cNvSpPr>
            <a:spLocks noGrp="1"/>
          </p:cNvSpPr>
          <p:nvPr>
            <p:ph sz="quarter" idx="1"/>
          </p:nvPr>
        </p:nvSpPr>
        <p:spPr>
          <a:xfrm>
            <a:off x="344488" y="4439500"/>
            <a:ext cx="8621712" cy="2284527"/>
          </a:xfrm>
        </p:spPr>
        <p:txBody>
          <a:bodyPr/>
          <a:lstStyle/>
          <a:p>
            <a:pPr eaLnBrk="1" hangingPunct="1"/>
            <a:r>
              <a:rPr lang="en-US" sz="2000" dirty="0"/>
              <a:t>Labels can also be useful in specification, e.g.</a:t>
            </a:r>
            <a:br>
              <a:rPr lang="en-US" sz="2000" dirty="0"/>
            </a:br>
            <a:br>
              <a:rPr lang="en-US" sz="2000" dirty="0"/>
            </a:br>
            <a:r>
              <a:rPr lang="en-US" sz="2000" dirty="0"/>
              <a:t>	&lt;&gt; P@L0</a:t>
            </a:r>
            <a:endParaRPr lang="en-US" sz="2000" dirty="0">
              <a:sym typeface="Symbol" pitchFamily="18" charset="2"/>
            </a:endParaRPr>
          </a:p>
          <a:p>
            <a:pPr eaLnBrk="1" hangingPunct="1"/>
            <a:r>
              <a:rPr lang="en-US" sz="2000" dirty="0">
                <a:sym typeface="Symbol" pitchFamily="18" charset="2"/>
              </a:rPr>
              <a:t>Referring to labels as above goes actually via a mechanism called “remote reference”, which can also be used to inspect the value of local variables for the purpose of specification.</a:t>
            </a:r>
            <a:r>
              <a:rPr lang="en-US" sz="2000" dirty="0"/>
              <a:t> </a:t>
            </a:r>
          </a:p>
        </p:txBody>
      </p:sp>
      <p:sp>
        <p:nvSpPr>
          <p:cNvPr id="5" name="TextBox 4"/>
          <p:cNvSpPr txBox="1"/>
          <p:nvPr/>
        </p:nvSpPr>
        <p:spPr>
          <a:xfrm>
            <a:off x="1282838" y="1293123"/>
            <a:ext cx="3126177" cy="30469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b="1" dirty="0">
                <a:cs typeface="Arial" pitchFamily="34" charset="0"/>
              </a:rPr>
              <a:t>active </a:t>
            </a:r>
            <a:r>
              <a:rPr lang="en-US" b="1" dirty="0" err="1">
                <a:cs typeface="Arial" pitchFamily="34" charset="0"/>
              </a:rPr>
              <a:t>proctype</a:t>
            </a:r>
            <a:r>
              <a:rPr lang="en-US" b="1" dirty="0">
                <a:cs typeface="Arial" pitchFamily="34" charset="0"/>
              </a:rPr>
              <a:t> </a:t>
            </a:r>
            <a:r>
              <a:rPr lang="en-US" dirty="0">
                <a:cs typeface="Arial" pitchFamily="34" charset="0"/>
              </a:rPr>
              <a:t>P() {</a:t>
            </a:r>
          </a:p>
          <a:p>
            <a:pPr>
              <a:defRPr/>
            </a:pPr>
            <a:r>
              <a:rPr lang="en-US" dirty="0">
                <a:cs typeface="Arial" pitchFamily="34" charset="0"/>
              </a:rPr>
              <a:t>   (x==0)  ;</a:t>
            </a:r>
          </a:p>
          <a:p>
            <a:pPr>
              <a:defRPr/>
            </a:pPr>
            <a:r>
              <a:rPr lang="en-US" dirty="0">
                <a:solidFill>
                  <a:srgbClr val="0070C0"/>
                </a:solidFill>
                <a:cs typeface="Arial" pitchFamily="34" charset="0"/>
              </a:rPr>
              <a:t>   L0:</a:t>
            </a:r>
            <a:endParaRPr lang="en-US" dirty="0">
              <a:cs typeface="Arial" pitchFamily="34" charset="0"/>
            </a:endParaRPr>
          </a:p>
          <a:p>
            <a:pPr>
              <a:defRPr/>
            </a:pPr>
            <a:r>
              <a:rPr lang="en-US" b="1" dirty="0">
                <a:cs typeface="Arial" pitchFamily="34" charset="0"/>
              </a:rPr>
              <a:t>   </a:t>
            </a:r>
            <a:r>
              <a:rPr lang="en-US" b="1" u="sng" dirty="0">
                <a:cs typeface="Arial" pitchFamily="34" charset="0"/>
              </a:rPr>
              <a:t>if</a:t>
            </a:r>
            <a:r>
              <a:rPr lang="en-US" b="1" dirty="0">
                <a:cs typeface="Arial" pitchFamily="34" charset="0"/>
              </a:rPr>
              <a:t> </a:t>
            </a:r>
            <a:br>
              <a:rPr lang="en-US" dirty="0">
                <a:cs typeface="Arial" pitchFamily="34" charset="0"/>
              </a:rPr>
            </a:br>
            <a:r>
              <a:rPr lang="en-US" dirty="0">
                <a:cs typeface="Arial" pitchFamily="34" charset="0"/>
              </a:rPr>
              <a:t>   ::  …  </a:t>
            </a:r>
            <a:r>
              <a:rPr lang="en-US" dirty="0" err="1">
                <a:solidFill>
                  <a:srgbClr val="0070C0"/>
                </a:solidFill>
                <a:cs typeface="Arial" pitchFamily="34" charset="0"/>
              </a:rPr>
              <a:t>goto</a:t>
            </a:r>
            <a:r>
              <a:rPr lang="en-US" dirty="0">
                <a:cs typeface="Arial" pitchFamily="34" charset="0"/>
              </a:rPr>
              <a:t> L0 ;</a:t>
            </a:r>
            <a:br>
              <a:rPr lang="en-US" dirty="0">
                <a:cs typeface="Arial" pitchFamily="34" charset="0"/>
              </a:rPr>
            </a:br>
            <a:r>
              <a:rPr lang="en-US" dirty="0">
                <a:cs typeface="Arial" pitchFamily="34" charset="0"/>
              </a:rPr>
              <a:t>   ::  …</a:t>
            </a:r>
            <a:br>
              <a:rPr lang="en-US" dirty="0">
                <a:cs typeface="Arial" pitchFamily="34" charset="0"/>
              </a:rPr>
            </a:br>
            <a:r>
              <a:rPr lang="en-US" dirty="0">
                <a:cs typeface="Arial" pitchFamily="34" charset="0"/>
              </a:rPr>
              <a:t>   </a:t>
            </a:r>
            <a:r>
              <a:rPr lang="en-US" b="1" u="sng" dirty="0">
                <a:cs typeface="Arial" pitchFamily="34" charset="0"/>
              </a:rPr>
              <a:t>fi</a:t>
            </a:r>
            <a:br>
              <a:rPr lang="en-US" b="1" dirty="0">
                <a:cs typeface="Arial" pitchFamily="34" charset="0"/>
              </a:rPr>
            </a:br>
            <a:r>
              <a:rPr lang="en-US" dirty="0">
                <a:cs typeface="Arial" pitchFamily="34" charset="0"/>
              </a:rPr>
              <a:t>}</a:t>
            </a:r>
            <a:r>
              <a:rPr lang="en-US" b="1" dirty="0">
                <a:cs typeface="Arial" pitchFamily="34" charset="0"/>
              </a:rPr>
              <a:t>  </a:t>
            </a:r>
          </a:p>
        </p:txBody>
      </p:sp>
      <p:sp>
        <p:nvSpPr>
          <p:cNvPr id="6" name="Tijdelijke aanduiding voor dianummer 5"/>
          <p:cNvSpPr>
            <a:spLocks noGrp="1"/>
          </p:cNvSpPr>
          <p:nvPr>
            <p:ph type="sldNum" sz="quarter" idx="12"/>
          </p:nvPr>
        </p:nvSpPr>
        <p:spPr/>
        <p:txBody>
          <a:bodyPr/>
          <a:lstStyle/>
          <a:p>
            <a:pPr>
              <a:defRPr/>
            </a:pPr>
            <a:fld id="{FD121A9B-686E-486E-864E-A5B1036213B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00063" y="274638"/>
            <a:ext cx="8358187" cy="796925"/>
          </a:xfrm>
        </p:spPr>
        <p:txBody>
          <a:bodyPr/>
          <a:lstStyle/>
          <a:p>
            <a:pPr eaLnBrk="1" hangingPunct="1"/>
            <a:r>
              <a:rPr lang="en-US"/>
              <a:t>Exception/Escape</a:t>
            </a:r>
          </a:p>
        </p:txBody>
      </p:sp>
      <p:sp>
        <p:nvSpPr>
          <p:cNvPr id="54275" name="Content Placeholder 2"/>
          <p:cNvSpPr>
            <a:spLocks noGrp="1"/>
          </p:cNvSpPr>
          <p:nvPr>
            <p:ph sz="quarter" idx="1"/>
          </p:nvPr>
        </p:nvSpPr>
        <p:spPr>
          <a:xfrm>
            <a:off x="500063" y="1447800"/>
            <a:ext cx="8358187" cy="4572000"/>
          </a:xfrm>
        </p:spPr>
        <p:txBody>
          <a:bodyPr/>
          <a:lstStyle/>
          <a:p>
            <a:pPr eaLnBrk="1" hangingPunct="1"/>
            <a:r>
              <a:rPr lang="en-US"/>
              <a:t>S  </a:t>
            </a:r>
            <a:r>
              <a:rPr lang="en-US" u="sng"/>
              <a:t>unless</a:t>
            </a:r>
            <a:r>
              <a:rPr lang="en-US"/>
              <a:t>  E</a:t>
            </a:r>
          </a:p>
          <a:p>
            <a:pPr eaLnBrk="1" hangingPunct="1"/>
            <a:endParaRPr lang="en-US"/>
          </a:p>
          <a:p>
            <a:pPr eaLnBrk="1" hangingPunct="1"/>
            <a:r>
              <a:rPr lang="en-US"/>
              <a:t>Statement! Not to be confused with LTL “unless”.</a:t>
            </a:r>
          </a:p>
          <a:p>
            <a:pPr eaLnBrk="1" hangingPunct="1"/>
            <a:endParaRPr lang="en-US"/>
          </a:p>
          <a:p>
            <a:pPr eaLnBrk="1" hangingPunct="1"/>
            <a:r>
              <a:rPr lang="en-US"/>
              <a:t>If E ever becomes enabled during the execution of S, then S is aborted and the execution continues with E.</a:t>
            </a:r>
            <a:br>
              <a:rPr lang="en-US"/>
            </a:br>
            <a:br>
              <a:rPr lang="en-US"/>
            </a:br>
            <a:r>
              <a:rPr lang="en-US"/>
              <a:t>More precisely…  check manual.</a:t>
            </a:r>
          </a:p>
        </p:txBody>
      </p:sp>
      <p:sp>
        <p:nvSpPr>
          <p:cNvPr id="5" name="Tijdelijke aanduiding voor dianummer 4"/>
          <p:cNvSpPr>
            <a:spLocks noGrp="1"/>
          </p:cNvSpPr>
          <p:nvPr>
            <p:ph type="sldNum" sz="quarter" idx="12"/>
          </p:nvPr>
        </p:nvSpPr>
        <p:spPr/>
        <p:txBody>
          <a:bodyPr/>
          <a:lstStyle/>
          <a:p>
            <a:pPr>
              <a:defRPr/>
            </a:pPr>
            <a:fld id="{2B0B1717-EA76-4D8F-92FB-07BEAE313FFB}"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  Predefined variables in Promela</a:t>
            </a:r>
          </a:p>
        </p:txBody>
      </p:sp>
      <p:sp>
        <p:nvSpPr>
          <p:cNvPr id="55299" name="Rectangle 3"/>
          <p:cNvSpPr>
            <a:spLocks noGrp="1" noChangeArrowheads="1"/>
          </p:cNvSpPr>
          <p:nvPr>
            <p:ph sz="quarter" idx="1"/>
          </p:nvPr>
        </p:nvSpPr>
        <p:spPr>
          <a:xfrm>
            <a:off x="342900" y="1612900"/>
            <a:ext cx="8801100" cy="4572000"/>
          </a:xfrm>
        </p:spPr>
        <p:txBody>
          <a:bodyPr/>
          <a:lstStyle/>
          <a:p>
            <a:pPr marL="371475" indent="-347663" eaLnBrk="1" hangingPunct="1"/>
            <a:r>
              <a:rPr lang="en-US" altLang="zh-CN" sz="2400">
                <a:ea typeface="宋体" pitchFamily="2" charset="-122"/>
              </a:rPr>
              <a:t>_pid              (local var) current process’ instantiation number</a:t>
            </a:r>
          </a:p>
          <a:p>
            <a:pPr marL="371475" indent="-347663" eaLnBrk="1" hangingPunct="1"/>
            <a:r>
              <a:rPr lang="en-US" altLang="zh-CN" sz="2400">
                <a:ea typeface="宋体" pitchFamily="2" charset="-122"/>
              </a:rPr>
              <a:t>_nr_pr          the number of active processes</a:t>
            </a:r>
          </a:p>
          <a:p>
            <a:pPr marL="371475" indent="-347663" eaLnBrk="1" hangingPunct="1"/>
            <a:r>
              <a:rPr lang="en-US" altLang="zh-CN" sz="2400">
                <a:ea typeface="宋体" pitchFamily="2" charset="-122"/>
              </a:rPr>
              <a:t>np_               true when the model is </a:t>
            </a:r>
            <a:r>
              <a:rPr lang="en-US" altLang="zh-CN" sz="2400" i="1">
                <a:ea typeface="宋体" pitchFamily="2" charset="-122"/>
              </a:rPr>
              <a:t>not </a:t>
            </a:r>
            <a:r>
              <a:rPr lang="en-US" altLang="zh-CN" sz="2400">
                <a:ea typeface="宋体" pitchFamily="2" charset="-122"/>
              </a:rPr>
              <a:t>in a “progress state”</a:t>
            </a:r>
          </a:p>
          <a:p>
            <a:pPr marL="371475" indent="-347663" eaLnBrk="1" hangingPunct="1"/>
            <a:r>
              <a:rPr lang="en-US" altLang="zh-CN" sz="2400">
                <a:ea typeface="宋体" pitchFamily="2" charset="-122"/>
              </a:rPr>
              <a:t>_last             the pid of process that executed last</a:t>
            </a:r>
          </a:p>
          <a:p>
            <a:pPr marL="371475" indent="-347663" eaLnBrk="1" hangingPunct="1"/>
            <a:endParaRPr lang="en-US" altLang="zh-CN" sz="2400">
              <a:ea typeface="宋体" pitchFamily="2" charset="-122"/>
            </a:endParaRPr>
          </a:p>
          <a:p>
            <a:pPr marL="371475" indent="-347663" eaLnBrk="1" hangingPunct="1"/>
            <a:r>
              <a:rPr lang="en-US" altLang="zh-CN" sz="2400">
                <a:ea typeface="宋体" pitchFamily="2" charset="-122"/>
              </a:rPr>
              <a:t>else              true</a:t>
            </a:r>
            <a:r>
              <a:rPr lang="en-US" altLang="zh-CN" sz="2400" i="1">
                <a:ea typeface="宋体" pitchFamily="2" charset="-122"/>
              </a:rPr>
              <a:t> </a:t>
            </a:r>
            <a:r>
              <a:rPr lang="en-US" altLang="zh-CN" sz="2400">
                <a:ea typeface="宋体" pitchFamily="2" charset="-122"/>
              </a:rPr>
              <a:t>if no statement in the </a:t>
            </a:r>
            <a:r>
              <a:rPr lang="en-US" altLang="zh-CN" sz="2400" u="sng">
                <a:ea typeface="宋体" pitchFamily="2" charset="-122"/>
              </a:rPr>
              <a:t>current process</a:t>
            </a:r>
            <a:r>
              <a:rPr lang="en-US" altLang="zh-CN" sz="2400">
                <a:ea typeface="宋体" pitchFamily="2" charset="-122"/>
              </a:rPr>
              <a:t> is 			   executable</a:t>
            </a:r>
          </a:p>
          <a:p>
            <a:pPr marL="371475" indent="-347663" eaLnBrk="1" hangingPunct="1">
              <a:buFont typeface="Wingdings" pitchFamily="2" charset="2"/>
              <a:buNone/>
            </a:pPr>
            <a:endParaRPr lang="en-US" altLang="zh-CN" sz="2400">
              <a:ea typeface="宋体" pitchFamily="2" charset="-122"/>
            </a:endParaRPr>
          </a:p>
          <a:p>
            <a:pPr marL="371475" indent="-347663" eaLnBrk="1" hangingPunct="1"/>
            <a:r>
              <a:rPr lang="en-US" altLang="zh-CN" sz="2400">
                <a:ea typeface="宋体" pitchFamily="2" charset="-122"/>
              </a:rPr>
              <a:t>timeout        true if no statement in the </a:t>
            </a:r>
            <a:r>
              <a:rPr lang="en-US" altLang="zh-CN" sz="2400" u="sng">
                <a:ea typeface="宋体" pitchFamily="2" charset="-122"/>
              </a:rPr>
              <a:t>system</a:t>
            </a:r>
            <a:r>
              <a:rPr lang="en-US" altLang="zh-CN" sz="2400">
                <a:ea typeface="宋体" pitchFamily="2" charset="-122"/>
              </a:rPr>
              <a:t> is executable</a:t>
            </a:r>
          </a:p>
          <a:p>
            <a:pPr marL="371475" indent="-347663" eaLnBrk="1" hangingPunct="1">
              <a:buFont typeface="Wingdings" pitchFamily="2" charset="2"/>
              <a:buNone/>
            </a:pPr>
            <a:r>
              <a:rPr lang="en-US" altLang="zh-CN" sz="2400">
                <a:ea typeface="宋体" pitchFamily="2" charset="-122"/>
              </a:rPr>
              <a:t>…</a:t>
            </a:r>
          </a:p>
        </p:txBody>
      </p:sp>
      <p:sp>
        <p:nvSpPr>
          <p:cNvPr id="4" name="Tijdelijke aanduiding voor dianummer 3"/>
          <p:cNvSpPr>
            <a:spLocks noGrp="1"/>
          </p:cNvSpPr>
          <p:nvPr>
            <p:ph type="sldNum" sz="quarter" idx="12"/>
          </p:nvPr>
        </p:nvSpPr>
        <p:spPr/>
        <p:txBody>
          <a:bodyPr/>
          <a:lstStyle/>
          <a:p>
            <a:pPr>
              <a:defRPr/>
            </a:pPr>
            <a:fld id="{E9E9E7A9-4A4B-4BE2-B4C6-A001AB2CE35A}"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Timeout</a:t>
            </a:r>
          </a:p>
        </p:txBody>
      </p:sp>
      <p:sp>
        <p:nvSpPr>
          <p:cNvPr id="56323" name="Rectangle 3"/>
          <p:cNvSpPr>
            <a:spLocks noGrp="1" noChangeArrowheads="1"/>
          </p:cNvSpPr>
          <p:nvPr>
            <p:ph sz="quarter" idx="1"/>
          </p:nvPr>
        </p:nvSpPr>
        <p:spPr>
          <a:xfrm>
            <a:off x="890588" y="3562350"/>
            <a:ext cx="7210425" cy="1676400"/>
          </a:xfrm>
        </p:spPr>
        <p:txBody>
          <a:bodyPr/>
          <a:lstStyle/>
          <a:p>
            <a:pPr eaLnBrk="1" hangingPunct="1"/>
            <a:r>
              <a:rPr lang="en-US" altLang="zh-CN" sz="2000" u="sng" dirty="0">
                <a:ea typeface="宋体" pitchFamily="2" charset="-122"/>
              </a:rPr>
              <a:t>timeout</a:t>
            </a:r>
            <a:endParaRPr lang="en-US" altLang="zh-CN" sz="2000" dirty="0">
              <a:ea typeface="宋体" pitchFamily="2" charset="-122"/>
            </a:endParaRPr>
          </a:p>
          <a:p>
            <a:pPr marL="692150" lvl="1" indent="-347663" eaLnBrk="1" hangingPunct="1"/>
            <a:r>
              <a:rPr lang="en-US" altLang="zh-CN" sz="1800" dirty="0">
                <a:ea typeface="宋体" pitchFamily="2" charset="-122"/>
              </a:rPr>
              <a:t>useful as a mechanism to avoid deadlock </a:t>
            </a:r>
          </a:p>
          <a:p>
            <a:pPr marL="692150" lvl="1" indent="-347663" eaLnBrk="1" hangingPunct="1"/>
            <a:r>
              <a:rPr lang="en-US" altLang="zh-CN" sz="1800" dirty="0">
                <a:ea typeface="宋体" pitchFamily="2" charset="-122"/>
              </a:rPr>
              <a:t>beware of statements that are always executable.</a:t>
            </a:r>
          </a:p>
        </p:txBody>
      </p:sp>
      <p:sp>
        <p:nvSpPr>
          <p:cNvPr id="74756" name="Text Box 4"/>
          <p:cNvSpPr txBox="1">
            <a:spLocks noChangeArrowheads="1"/>
          </p:cNvSpPr>
          <p:nvPr/>
        </p:nvSpPr>
        <p:spPr bwMode="auto">
          <a:xfrm>
            <a:off x="874313" y="1599807"/>
            <a:ext cx="3938319" cy="1569660"/>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kumimoji="1" lang="en-US" altLang="zh-CN" u="sng" dirty="0">
                <a:ea typeface="宋体" pitchFamily="2" charset="-122"/>
                <a:cs typeface="Arial" pitchFamily="34" charset="0"/>
              </a:rPr>
              <a:t>do</a:t>
            </a:r>
          </a:p>
          <a:p>
            <a:pPr>
              <a:defRPr/>
            </a:pPr>
            <a:r>
              <a:rPr kumimoji="1" lang="en-US" altLang="zh-CN" dirty="0">
                <a:ea typeface="宋体" pitchFamily="2" charset="-122"/>
                <a:cs typeface="Arial" pitchFamily="34" charset="0"/>
              </a:rPr>
              <a:t>::  c ? x </a:t>
            </a:r>
            <a:r>
              <a:rPr kumimoji="1" lang="en-US" altLang="zh-CN" dirty="0">
                <a:ea typeface="宋体" pitchFamily="2" charset="-122"/>
                <a:cs typeface="Arial" pitchFamily="34" charset="0"/>
                <a:sym typeface="Wingdings" pitchFamily="2" charset="2"/>
              </a:rPr>
              <a:t>  ...                    </a:t>
            </a:r>
          </a:p>
          <a:p>
            <a:pPr>
              <a:defRPr/>
            </a:pPr>
            <a:r>
              <a:rPr kumimoji="1" lang="en-US" altLang="zh-CN" dirty="0">
                <a:ea typeface="宋体" pitchFamily="2" charset="-122"/>
                <a:cs typeface="Arial" pitchFamily="34" charset="0"/>
              </a:rPr>
              <a:t>::  </a:t>
            </a:r>
            <a:r>
              <a:rPr kumimoji="1" lang="en-US" altLang="zh-CN" b="1" dirty="0">
                <a:ea typeface="宋体" pitchFamily="2" charset="-122"/>
                <a:cs typeface="Arial" pitchFamily="34" charset="0"/>
              </a:rPr>
              <a:t>timeout</a:t>
            </a:r>
            <a:r>
              <a:rPr kumimoji="1" lang="en-US" altLang="zh-CN" sz="1800" dirty="0">
                <a:solidFill>
                  <a:schemeClr val="bg2"/>
                </a:solidFill>
                <a:ea typeface="宋体" pitchFamily="2" charset="-122"/>
                <a:cs typeface="Arial" pitchFamily="34" charset="0"/>
              </a:rPr>
              <a:t> </a:t>
            </a:r>
            <a:r>
              <a:rPr kumimoji="1" lang="en-US" altLang="zh-CN" dirty="0">
                <a:ea typeface="宋体" pitchFamily="2" charset="-122"/>
                <a:cs typeface="Arial" pitchFamily="34" charset="0"/>
                <a:sym typeface="Wingdings" pitchFamily="2" charset="2"/>
              </a:rPr>
              <a:t> break</a:t>
            </a:r>
            <a:endParaRPr kumimoji="1" lang="en-US" altLang="zh-CN" sz="2000" dirty="0">
              <a:solidFill>
                <a:srgbClr val="92D050"/>
              </a:solidFill>
              <a:ea typeface="宋体" pitchFamily="2" charset="-122"/>
              <a:cs typeface="Arial" pitchFamily="34" charset="0"/>
            </a:endParaRPr>
          </a:p>
          <a:p>
            <a:pPr>
              <a:defRPr/>
            </a:pPr>
            <a:r>
              <a:rPr kumimoji="1" lang="en-US" altLang="zh-CN" u="sng" dirty="0" err="1">
                <a:ea typeface="宋体" pitchFamily="2" charset="-122"/>
                <a:cs typeface="Arial" pitchFamily="34" charset="0"/>
              </a:rPr>
              <a:t>od</a:t>
            </a:r>
            <a:endParaRPr kumimoji="1" lang="en-US" altLang="zh-CN" u="sng" dirty="0">
              <a:ea typeface="宋体" pitchFamily="2" charset="-122"/>
              <a:cs typeface="Arial" pitchFamily="34" charset="0"/>
            </a:endParaRPr>
          </a:p>
        </p:txBody>
      </p:sp>
      <p:sp>
        <p:nvSpPr>
          <p:cNvPr id="7" name="Tijdelijke aanduiding voor dianummer 6"/>
          <p:cNvSpPr>
            <a:spLocks noGrp="1"/>
          </p:cNvSpPr>
          <p:nvPr>
            <p:ph type="sldNum" sz="quarter" idx="12"/>
          </p:nvPr>
        </p:nvSpPr>
        <p:spPr/>
        <p:txBody>
          <a:bodyPr/>
          <a:lstStyle/>
          <a:p>
            <a:pPr>
              <a:defRPr/>
            </a:pPr>
            <a:fld id="{C8478AF3-ADBB-445E-9E23-32A01B197ECF}"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15938" y="387350"/>
            <a:ext cx="8358187" cy="992188"/>
          </a:xfrm>
        </p:spPr>
        <p:txBody>
          <a:bodyPr/>
          <a:lstStyle/>
          <a:p>
            <a:pPr eaLnBrk="1" hangingPunct="1"/>
            <a:r>
              <a:rPr lang="en-US" sz="3600"/>
              <a:t>Expressing correctness with assertions</a:t>
            </a:r>
          </a:p>
        </p:txBody>
      </p:sp>
      <p:sp>
        <p:nvSpPr>
          <p:cNvPr id="4" name="TextBox 3"/>
          <p:cNvSpPr txBox="1"/>
          <p:nvPr/>
        </p:nvSpPr>
        <p:spPr>
          <a:xfrm>
            <a:off x="638342" y="2016710"/>
            <a:ext cx="7456488" cy="15700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solidFill>
                  <a:schemeClr val="tx1"/>
                </a:solidFill>
                <a:cs typeface="Arial" pitchFamily="34" charset="0"/>
              </a:rPr>
              <a:t>active </a:t>
            </a:r>
            <a:r>
              <a:rPr lang="en-US" dirty="0" err="1">
                <a:solidFill>
                  <a:schemeClr val="tx1"/>
                </a:solidFill>
                <a:cs typeface="Arial" pitchFamily="34" charset="0"/>
              </a:rPr>
              <a:t>proctype</a:t>
            </a:r>
            <a:r>
              <a:rPr lang="en-US" dirty="0">
                <a:solidFill>
                  <a:schemeClr val="tx1"/>
                </a:solidFill>
                <a:cs typeface="Arial" pitchFamily="34" charset="0"/>
              </a:rPr>
              <a:t> P …</a:t>
            </a:r>
            <a:br>
              <a:rPr lang="en-US" dirty="0">
                <a:solidFill>
                  <a:schemeClr val="tx1"/>
                </a:solidFill>
                <a:cs typeface="Arial" pitchFamily="34" charset="0"/>
              </a:rPr>
            </a:br>
            <a:br>
              <a:rPr lang="en-US" dirty="0">
                <a:solidFill>
                  <a:schemeClr val="tx1"/>
                </a:solidFill>
                <a:cs typeface="Arial" pitchFamily="34" charset="0"/>
              </a:rPr>
            </a:br>
            <a:r>
              <a:rPr lang="en-US" dirty="0">
                <a:solidFill>
                  <a:schemeClr val="tx1"/>
                </a:solidFill>
                <a:cs typeface="Arial" pitchFamily="34" charset="0"/>
              </a:rPr>
              <a:t>active </a:t>
            </a:r>
            <a:r>
              <a:rPr lang="en-US" dirty="0" err="1">
                <a:solidFill>
                  <a:schemeClr val="tx1"/>
                </a:solidFill>
                <a:cs typeface="Arial" pitchFamily="34" charset="0"/>
              </a:rPr>
              <a:t>proctype</a:t>
            </a:r>
            <a:r>
              <a:rPr lang="en-US" dirty="0">
                <a:solidFill>
                  <a:schemeClr val="tx1"/>
                </a:solidFill>
                <a:cs typeface="Arial" pitchFamily="34" charset="0"/>
              </a:rPr>
              <a:t> Q { …; </a:t>
            </a:r>
            <a:r>
              <a:rPr lang="en-US" b="1" dirty="0">
                <a:solidFill>
                  <a:schemeClr val="tx1"/>
                </a:solidFill>
                <a:cs typeface="Arial" pitchFamily="34" charset="0"/>
              </a:rPr>
              <a:t>assert</a:t>
            </a:r>
            <a:r>
              <a:rPr lang="en-US" dirty="0">
                <a:solidFill>
                  <a:schemeClr val="tx1"/>
                </a:solidFill>
                <a:cs typeface="Arial" pitchFamily="34" charset="0"/>
              </a:rPr>
              <a:t> (x==0 &amp;&amp; y==0)  }</a:t>
            </a:r>
          </a:p>
          <a:p>
            <a:pPr>
              <a:defRPr/>
            </a:pPr>
            <a:endParaRPr lang="en-US" dirty="0">
              <a:solidFill>
                <a:schemeClr val="tx1"/>
              </a:solidFill>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C923877E-70F5-4B83-AD94-84A2EF759253}" type="slidenum">
              <a:rPr lang="en-US"/>
              <a:pPr>
                <a:defRPr/>
              </a:pPr>
              <a:t>24</a:t>
            </a:fld>
            <a:endParaRPr lang="en-US"/>
          </a:p>
        </p:txBody>
      </p:sp>
      <p:sp>
        <p:nvSpPr>
          <p:cNvPr id="29703" name="TextBox 7"/>
          <p:cNvSpPr txBox="1">
            <a:spLocks noChangeArrowheads="1"/>
          </p:cNvSpPr>
          <p:nvPr/>
        </p:nvSpPr>
        <p:spPr bwMode="auto">
          <a:xfrm>
            <a:off x="882650" y="3978275"/>
            <a:ext cx="6384925" cy="400050"/>
          </a:xfrm>
          <a:prstGeom prst="rect">
            <a:avLst/>
          </a:prstGeom>
          <a:noFill/>
          <a:ln w="9525">
            <a:noFill/>
            <a:miter lim="800000"/>
            <a:headEnd/>
            <a:tailEnd/>
          </a:ln>
        </p:spPr>
        <p:txBody>
          <a:bodyPr wrap="none">
            <a:spAutoFit/>
          </a:bodyPr>
          <a:lstStyle/>
          <a:p>
            <a:r>
              <a:rPr lang="en-US" sz="2000" i="1"/>
              <a:t>(here it implies that when Q terminates, x and y should be 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482600"/>
            <a:ext cx="8358187" cy="796925"/>
          </a:xfrm>
        </p:spPr>
        <p:txBody>
          <a:bodyPr/>
          <a:lstStyle/>
          <a:p>
            <a:pPr eaLnBrk="1" hangingPunct="1"/>
            <a:r>
              <a:rPr lang="en-US" sz="3600" dirty="0"/>
              <a:t>We can also express system invariant</a:t>
            </a:r>
          </a:p>
        </p:txBody>
      </p:sp>
      <p:sp>
        <p:nvSpPr>
          <p:cNvPr id="30723"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dirty="0"/>
              <a:t>Thanks to built-in non-determinism in the interleaving semantics, we can also use assertion to specify a system/global invariant !</a:t>
            </a:r>
            <a:br>
              <a:rPr lang="en-US" dirty="0"/>
            </a:br>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400" dirty="0">
                <a:solidFill>
                  <a:srgbClr val="92D050"/>
                </a:solidFill>
              </a:rPr>
              <a:t>// implying that at any time during the run x is either 0 or 1</a:t>
            </a:r>
            <a:br>
              <a:rPr lang="en-US" dirty="0"/>
            </a:br>
            <a:r>
              <a:rPr lang="en-US" dirty="0"/>
              <a:t>                                                                </a:t>
            </a:r>
          </a:p>
        </p:txBody>
      </p:sp>
      <p:sp>
        <p:nvSpPr>
          <p:cNvPr id="5" name="Tijdelijke aanduiding voor dianummer 4"/>
          <p:cNvSpPr>
            <a:spLocks noGrp="1"/>
          </p:cNvSpPr>
          <p:nvPr>
            <p:ph type="sldNum" sz="quarter" idx="12"/>
          </p:nvPr>
        </p:nvSpPr>
        <p:spPr/>
        <p:txBody>
          <a:bodyPr/>
          <a:lstStyle/>
          <a:p>
            <a:pPr>
              <a:defRPr/>
            </a:pPr>
            <a:fld id="{2B886766-8501-49D6-8212-6E6D6C1A7A6A}" type="slidenum">
              <a:rPr lang="en-US"/>
              <a:pPr>
                <a:defRPr/>
              </a:pPr>
              <a:t>25</a:t>
            </a:fld>
            <a:endParaRPr lang="en-US"/>
          </a:p>
        </p:txBody>
      </p:sp>
      <p:sp>
        <p:nvSpPr>
          <p:cNvPr id="6" name="TextBox 5"/>
          <p:cNvSpPr txBox="1"/>
          <p:nvPr/>
        </p:nvSpPr>
        <p:spPr>
          <a:xfrm>
            <a:off x="897214" y="2886213"/>
            <a:ext cx="7048724" cy="267765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a:cs typeface="Arial" pitchFamily="34" charset="0"/>
              </a:rPr>
              <a:t>byte x=0 , y=0</a:t>
            </a:r>
            <a:br>
              <a:rPr lang="en-US" dirty="0">
                <a:cs typeface="Arial" pitchFamily="34" charset="0"/>
              </a:rPr>
            </a:br>
            <a:r>
              <a:rPr lang="en-US" dirty="0">
                <a:cs typeface="Arial" pitchFamily="34" charset="0"/>
              </a:rPr>
              <a:t> </a:t>
            </a:r>
            <a:br>
              <a:rPr lang="en-US" dirty="0">
                <a:cs typeface="Arial" pitchFamily="34" charset="0"/>
              </a:rPr>
            </a:br>
            <a:r>
              <a:rPr lang="en-US" b="1" dirty="0">
                <a:cs typeface="Arial" pitchFamily="34" charset="0"/>
              </a:rPr>
              <a:t>active </a:t>
            </a:r>
            <a:r>
              <a:rPr lang="en-US" b="1" dirty="0" err="1">
                <a:cs typeface="Arial" pitchFamily="34" charset="0"/>
              </a:rPr>
              <a:t>proctype</a:t>
            </a:r>
            <a:r>
              <a:rPr lang="en-US" b="1" dirty="0">
                <a:cs typeface="Arial" pitchFamily="34" charset="0"/>
              </a:rPr>
              <a:t> </a:t>
            </a:r>
            <a:r>
              <a:rPr lang="en-US" dirty="0">
                <a:cs typeface="Arial" pitchFamily="34" charset="0"/>
              </a:rPr>
              <a:t>P   { x++  ; </a:t>
            </a:r>
            <a:r>
              <a:rPr lang="en-US" dirty="0">
                <a:solidFill>
                  <a:srgbClr val="A50021"/>
                </a:solidFill>
                <a:cs typeface="Arial" pitchFamily="34" charset="0"/>
              </a:rPr>
              <a:t>(y&gt;0)</a:t>
            </a:r>
            <a:r>
              <a:rPr lang="en-US" dirty="0">
                <a:cs typeface="Arial" pitchFamily="34" charset="0"/>
              </a:rPr>
              <a:t> ; x-- ; </a:t>
            </a:r>
            <a:r>
              <a:rPr lang="en-US" dirty="0">
                <a:solidFill>
                  <a:srgbClr val="C00000"/>
                </a:solidFill>
                <a:cs typeface="Arial" pitchFamily="34" charset="0"/>
              </a:rPr>
              <a:t>(y==0) </a:t>
            </a:r>
            <a:r>
              <a:rPr lang="en-US" dirty="0">
                <a:cs typeface="Arial" pitchFamily="34" charset="0"/>
              </a:rPr>
              <a:t>}</a:t>
            </a:r>
            <a:br>
              <a:rPr lang="en-US" dirty="0">
                <a:cs typeface="Arial" pitchFamily="34" charset="0"/>
              </a:rPr>
            </a:br>
            <a:br>
              <a:rPr lang="en-US" dirty="0">
                <a:cs typeface="Arial" pitchFamily="34" charset="0"/>
              </a:rPr>
            </a:br>
            <a:r>
              <a:rPr lang="en-US" b="1" dirty="0">
                <a:cs typeface="Arial" pitchFamily="34" charset="0"/>
              </a:rPr>
              <a:t>active </a:t>
            </a:r>
            <a:r>
              <a:rPr lang="en-US" b="1" dirty="0" err="1">
                <a:cs typeface="Arial" pitchFamily="34" charset="0"/>
              </a:rPr>
              <a:t>proctype</a:t>
            </a:r>
            <a:r>
              <a:rPr lang="en-US" b="1" dirty="0">
                <a:cs typeface="Arial" pitchFamily="34" charset="0"/>
              </a:rPr>
              <a:t> </a:t>
            </a:r>
            <a:r>
              <a:rPr lang="en-US" dirty="0">
                <a:cs typeface="Arial" pitchFamily="34" charset="0"/>
              </a:rPr>
              <a:t>Q  { y++ ; </a:t>
            </a:r>
            <a:r>
              <a:rPr lang="en-US" dirty="0">
                <a:solidFill>
                  <a:srgbClr val="A50021"/>
                </a:solidFill>
                <a:cs typeface="Arial" pitchFamily="34" charset="0"/>
              </a:rPr>
              <a:t>(x&gt;0)</a:t>
            </a:r>
            <a:r>
              <a:rPr lang="en-US" dirty="0">
                <a:cs typeface="Arial" pitchFamily="34" charset="0"/>
              </a:rPr>
              <a:t> ; </a:t>
            </a:r>
            <a:r>
              <a:rPr lang="en-US" dirty="0">
                <a:solidFill>
                  <a:srgbClr val="A50021"/>
                </a:solidFill>
                <a:cs typeface="Arial" pitchFamily="34" charset="0"/>
              </a:rPr>
              <a:t>(x==0)</a:t>
            </a:r>
            <a:r>
              <a:rPr lang="en-US" dirty="0">
                <a:cs typeface="Arial" pitchFamily="34" charset="0"/>
              </a:rPr>
              <a:t> ; y-- }</a:t>
            </a:r>
          </a:p>
          <a:p>
            <a:pPr>
              <a:defRPr/>
            </a:pPr>
            <a:endParaRPr lang="en-US" dirty="0">
              <a:cs typeface="Arial" pitchFamily="34" charset="0"/>
            </a:endParaRPr>
          </a:p>
          <a:p>
            <a:pPr>
              <a:defRPr/>
            </a:pPr>
            <a:r>
              <a:rPr lang="en-US" b="1" dirty="0"/>
              <a:t>active </a:t>
            </a:r>
            <a:r>
              <a:rPr lang="en-US" b="1" dirty="0" err="1"/>
              <a:t>proctype</a:t>
            </a:r>
            <a:r>
              <a:rPr lang="en-US" b="1" dirty="0">
                <a:solidFill>
                  <a:schemeClr val="bg1"/>
                </a:solidFill>
              </a:rPr>
              <a:t> </a:t>
            </a:r>
            <a:r>
              <a:rPr lang="en-US" dirty="0">
                <a:solidFill>
                  <a:schemeClr val="tx1"/>
                </a:solidFill>
              </a:rPr>
              <a:t>Monitor</a:t>
            </a:r>
            <a:r>
              <a:rPr lang="en-US" b="1" dirty="0">
                <a:solidFill>
                  <a:schemeClr val="tx1"/>
                </a:solidFill>
              </a:rPr>
              <a:t> </a:t>
            </a:r>
            <a:r>
              <a:rPr lang="en-US" dirty="0"/>
              <a:t>{ </a:t>
            </a:r>
            <a:r>
              <a:rPr lang="en-US" dirty="0">
                <a:solidFill>
                  <a:srgbClr val="FF0000"/>
                </a:solidFill>
              </a:rPr>
              <a:t>assert</a:t>
            </a:r>
            <a:r>
              <a:rPr lang="en-US" dirty="0"/>
              <a:t> ((x==0 || x==1))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00063" y="274638"/>
            <a:ext cx="8358187" cy="796925"/>
          </a:xfrm>
        </p:spPr>
        <p:txBody>
          <a:bodyPr/>
          <a:lstStyle/>
          <a:p>
            <a:pPr eaLnBrk="1" hangingPunct="1"/>
            <a:r>
              <a:rPr lang="en-US" dirty="0"/>
              <a:t>“System stuck” checking</a:t>
            </a:r>
          </a:p>
        </p:txBody>
      </p:sp>
      <p:sp>
        <p:nvSpPr>
          <p:cNvPr id="31747" name="Content Placeholder 2"/>
          <p:cNvSpPr>
            <a:spLocks noGrp="1"/>
          </p:cNvSpPr>
          <p:nvPr>
            <p:ph sz="quarter" idx="1"/>
          </p:nvPr>
        </p:nvSpPr>
        <p:spPr>
          <a:xfrm>
            <a:off x="603250" y="1447800"/>
            <a:ext cx="8255000" cy="4572000"/>
          </a:xfrm>
        </p:spPr>
        <p:txBody>
          <a:bodyPr/>
          <a:lstStyle/>
          <a:p>
            <a:pPr eaLnBrk="1" hangingPunct="1"/>
            <a:r>
              <a:rPr lang="en-US" dirty="0"/>
              <a:t>When a system comes to a state where it has no enabled transition, but one of its processes is not in its terminal (end) state:</a:t>
            </a:r>
          </a:p>
          <a:p>
            <a:pPr lvl="1" eaLnBrk="1" hangingPunct="1"/>
            <a:r>
              <a:rPr lang="en-US" dirty="0">
                <a:sym typeface="Wingdings" pitchFamily="2" charset="2"/>
              </a:rPr>
              <a:t>“Invalid end state” will be reported by SPIN</a:t>
            </a:r>
          </a:p>
          <a:p>
            <a:pPr lvl="1" eaLnBrk="1" hangingPunct="1"/>
            <a:r>
              <a:rPr lang="en-US" dirty="0">
                <a:sym typeface="Wingdings" pitchFamily="2" charset="2"/>
              </a:rPr>
              <a:t>But sometimes you want to model that this is ok  suppress it  via the invalid-</a:t>
            </a:r>
            <a:r>
              <a:rPr lang="en-US" dirty="0" err="1">
                <a:sym typeface="Wingdings" pitchFamily="2" charset="2"/>
              </a:rPr>
              <a:t>endstate</a:t>
            </a:r>
            <a:r>
              <a:rPr lang="en-US" dirty="0">
                <a:sym typeface="Wingdings" pitchFamily="2" charset="2"/>
              </a:rPr>
              <a:t> option.</a:t>
            </a:r>
            <a:endParaRPr lang="en-US" dirty="0"/>
          </a:p>
          <a:p>
            <a:pPr eaLnBrk="1" hangingPunct="1"/>
            <a:r>
              <a:rPr lang="en-US" dirty="0"/>
              <a:t>The terminal state of a process P is by default just P’s textual end of code.</a:t>
            </a:r>
          </a:p>
          <a:p>
            <a:pPr eaLnBrk="1" hangingPunct="1"/>
            <a:r>
              <a:rPr lang="en-US" dirty="0"/>
              <a:t>You can specify additional terminal states by using end-label:</a:t>
            </a:r>
          </a:p>
          <a:p>
            <a:pPr lvl="1" eaLnBrk="1" hangingPunct="1"/>
            <a:r>
              <a:rPr lang="en-US" dirty="0"/>
              <a:t>Of the form “end_1”  , “</a:t>
            </a:r>
            <a:r>
              <a:rPr lang="en-US" dirty="0" err="1"/>
              <a:t>end_blabla</a:t>
            </a:r>
            <a:r>
              <a:rPr lang="en-US" dirty="0"/>
              <a:t>”  </a:t>
            </a:r>
            <a:r>
              <a:rPr lang="en-US" dirty="0" err="1"/>
              <a:t>etc</a:t>
            </a:r>
            <a:endParaRPr lang="en-US" dirty="0"/>
          </a:p>
          <a:p>
            <a:pPr eaLnBrk="1" hangingPunct="1"/>
            <a:r>
              <a:rPr lang="en-US" dirty="0"/>
              <a:t>This does </a:t>
            </a:r>
            <a:r>
              <a:rPr lang="en-US" b="1" dirty="0"/>
              <a:t>not</a:t>
            </a:r>
            <a:r>
              <a:rPr lang="en-US" dirty="0"/>
              <a:t> check “local” deadlock!</a:t>
            </a:r>
          </a:p>
        </p:txBody>
      </p:sp>
      <p:sp>
        <p:nvSpPr>
          <p:cNvPr id="5" name="Tijdelijke aanduiding voor dianummer 4"/>
          <p:cNvSpPr>
            <a:spLocks noGrp="1"/>
          </p:cNvSpPr>
          <p:nvPr>
            <p:ph type="sldNum" sz="quarter" idx="12"/>
          </p:nvPr>
        </p:nvSpPr>
        <p:spPr/>
        <p:txBody>
          <a:bodyPr/>
          <a:lstStyle/>
          <a:p>
            <a:pPr>
              <a:defRPr/>
            </a:pPr>
            <a:fld id="{1DA13B87-4CE7-4C74-B1B1-EDEE3C7051A8}"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0063" y="274638"/>
            <a:ext cx="8358187" cy="796925"/>
          </a:xfrm>
        </p:spPr>
        <p:txBody>
          <a:bodyPr/>
          <a:lstStyle/>
          <a:p>
            <a:pPr eaLnBrk="1" hangingPunct="1"/>
            <a:r>
              <a:rPr lang="en-US"/>
              <a:t>Expressing progress requirement</a:t>
            </a:r>
          </a:p>
        </p:txBody>
      </p:sp>
      <p:sp>
        <p:nvSpPr>
          <p:cNvPr id="32771" name="Content Placeholder 2"/>
          <p:cNvSpPr>
            <a:spLocks noGrp="1"/>
          </p:cNvSpPr>
          <p:nvPr>
            <p:ph sz="quarter" idx="1"/>
          </p:nvPr>
        </p:nvSpPr>
        <p:spPr>
          <a:xfrm>
            <a:off x="500063" y="1447800"/>
            <a:ext cx="8358187" cy="4572000"/>
          </a:xfrm>
        </p:spPr>
        <p:txBody>
          <a:bodyPr/>
          <a:lstStyle/>
          <a:p>
            <a:pPr eaLnBrk="1" hangingPunct="1"/>
            <a:r>
              <a:rPr lang="en-US"/>
              <a:t>We can mark some states as progress states</a:t>
            </a:r>
          </a:p>
          <a:p>
            <a:pPr lvl="1" eaLnBrk="1" hangingPunct="1"/>
            <a:r>
              <a:rPr lang="en-US"/>
              <a:t>Using “progress*” labels</a:t>
            </a:r>
          </a:p>
          <a:p>
            <a:pPr eaLnBrk="1" hangingPunct="1"/>
            <a:endParaRPr lang="en-US"/>
          </a:p>
          <a:p>
            <a:pPr eaLnBrk="1" hangingPunct="1"/>
            <a:r>
              <a:rPr lang="en-US"/>
              <a:t>Any </a:t>
            </a:r>
            <a:r>
              <a:rPr lang="en-US" i="1"/>
              <a:t>infinite execution </a:t>
            </a:r>
            <a:r>
              <a:rPr lang="en-US"/>
              <a:t>must pass through at least one progress label infinitely many often; else violation.</a:t>
            </a:r>
          </a:p>
          <a:p>
            <a:pPr eaLnBrk="1" hangingPunct="1"/>
            <a:endParaRPr lang="en-US"/>
          </a:p>
          <a:p>
            <a:pPr eaLnBrk="1" hangingPunct="1"/>
            <a:r>
              <a:rPr lang="en-US"/>
              <a:t>We can ask SPIN (with an option) to verify no such violation exists (</a:t>
            </a:r>
            <a:r>
              <a:rPr lang="nl-NL"/>
              <a:t> non-progress cycles option).</a:t>
            </a:r>
            <a:endParaRPr lang="en-US"/>
          </a:p>
        </p:txBody>
      </p:sp>
      <p:sp>
        <p:nvSpPr>
          <p:cNvPr id="5" name="Tijdelijke aanduiding voor dianummer 4"/>
          <p:cNvSpPr>
            <a:spLocks noGrp="1"/>
          </p:cNvSpPr>
          <p:nvPr>
            <p:ph type="sldNum" sz="quarter" idx="12"/>
          </p:nvPr>
        </p:nvSpPr>
        <p:spPr/>
        <p:txBody>
          <a:bodyPr/>
          <a:lstStyle/>
          <a:p>
            <a:pPr>
              <a:defRPr/>
            </a:pPr>
            <a:fld id="{EB1A1D08-63BC-4C02-A51F-6C86CF7C1135}"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0063" y="274638"/>
            <a:ext cx="8358187" cy="796925"/>
          </a:xfrm>
        </p:spPr>
        <p:txBody>
          <a:bodyPr>
            <a:normAutofit fontScale="90000"/>
          </a:bodyPr>
          <a:lstStyle/>
          <a:p>
            <a:pPr eaLnBrk="1" hangingPunct="1">
              <a:defRPr/>
            </a:pPr>
            <a:br>
              <a:rPr lang="en-US" altLang="zh-CN" dirty="0">
                <a:ea typeface="宋体" pitchFamily="2" charset="-122"/>
              </a:rPr>
            </a:br>
            <a:r>
              <a:rPr lang="en-US" altLang="zh-CN" dirty="0">
                <a:ea typeface="宋体" pitchFamily="2" charset="-122"/>
              </a:rPr>
              <a:t>(i)SPIN Architecture</a:t>
            </a:r>
          </a:p>
        </p:txBody>
      </p:sp>
      <p:grpSp>
        <p:nvGrpSpPr>
          <p:cNvPr id="10243" name="Group 3"/>
          <p:cNvGrpSpPr>
            <a:grpSpLocks/>
          </p:cNvGrpSpPr>
          <p:nvPr/>
        </p:nvGrpSpPr>
        <p:grpSpPr bwMode="auto">
          <a:xfrm>
            <a:off x="558800" y="1295400"/>
            <a:ext cx="8229600" cy="5105400"/>
            <a:chOff x="144" y="768"/>
            <a:chExt cx="5472" cy="3456"/>
          </a:xfrm>
        </p:grpSpPr>
        <p:sp>
          <p:nvSpPr>
            <p:cNvPr id="10245" name="AutoShape 4"/>
            <p:cNvSpPr>
              <a:spLocks noChangeArrowheads="1"/>
            </p:cNvSpPr>
            <p:nvPr/>
          </p:nvSpPr>
          <p:spPr bwMode="auto">
            <a:xfrm>
              <a:off x="2112" y="1392"/>
              <a:ext cx="2496" cy="1632"/>
            </a:xfrm>
            <a:prstGeom prst="flowChartAlternateProcess">
              <a:avLst/>
            </a:prstGeom>
            <a:solidFill>
              <a:srgbClr val="FFFF7F"/>
            </a:solidFill>
            <a:ln w="28575">
              <a:solidFill>
                <a:srgbClr val="FF3300"/>
              </a:solidFill>
              <a:prstDash val="dash"/>
              <a:miter lim="800000"/>
              <a:headEnd/>
              <a:tailEnd/>
            </a:ln>
          </p:spPr>
          <p:txBody>
            <a:bodyPr wrap="none" anchor="ctr"/>
            <a:lstStyle/>
            <a:p>
              <a:pPr algn="ctr"/>
              <a:endParaRPr kumimoji="1" lang="nl-NL" sz="1800">
                <a:latin typeface="Comic Sans MS" pitchFamily="66" charset="0"/>
                <a:ea typeface="宋体" pitchFamily="2" charset="-122"/>
              </a:endParaRPr>
            </a:p>
          </p:txBody>
        </p:sp>
        <p:sp>
          <p:nvSpPr>
            <p:cNvPr id="10246" name="AutoShape 5"/>
            <p:cNvSpPr>
              <a:spLocks noChangeArrowheads="1"/>
            </p:cNvSpPr>
            <p:nvPr/>
          </p:nvSpPr>
          <p:spPr bwMode="auto">
            <a:xfrm>
              <a:off x="2304" y="1536"/>
              <a:ext cx="768" cy="384"/>
            </a:xfrm>
            <a:prstGeom prst="flowChartAlternateProcess">
              <a:avLst/>
            </a:prstGeom>
            <a:solidFill>
              <a:schemeClr val="bg1"/>
            </a:solidFill>
            <a:ln w="2857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LTL </a:t>
              </a:r>
            </a:p>
            <a:p>
              <a:pPr algn="ctr"/>
              <a:r>
                <a:rPr kumimoji="1" lang="en-US" altLang="zh-CN" sz="1800">
                  <a:latin typeface="Comic Sans MS" pitchFamily="66" charset="0"/>
                  <a:ea typeface="宋体" pitchFamily="2" charset="-122"/>
                </a:rPr>
                <a:t>Translater</a:t>
              </a:r>
            </a:p>
          </p:txBody>
        </p:sp>
        <p:sp>
          <p:nvSpPr>
            <p:cNvPr id="10247" name="AutoShape 6"/>
            <p:cNvSpPr>
              <a:spLocks noChangeArrowheads="1"/>
            </p:cNvSpPr>
            <p:nvPr/>
          </p:nvSpPr>
          <p:spPr bwMode="auto">
            <a:xfrm>
              <a:off x="2304" y="2160"/>
              <a:ext cx="768" cy="384"/>
            </a:xfrm>
            <a:prstGeom prst="flowChartAlternateProcess">
              <a:avLst/>
            </a:prstGeom>
            <a:solidFill>
              <a:srgbClr val="CCFFCC"/>
            </a:solidFill>
            <a:ln w="2857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spin</a:t>
              </a:r>
            </a:p>
          </p:txBody>
        </p:sp>
        <p:sp>
          <p:nvSpPr>
            <p:cNvPr id="10248" name="AutoShape 7"/>
            <p:cNvSpPr>
              <a:spLocks noChangeArrowheads="1"/>
            </p:cNvSpPr>
            <p:nvPr/>
          </p:nvSpPr>
          <p:spPr bwMode="auto">
            <a:xfrm>
              <a:off x="3504" y="1824"/>
              <a:ext cx="768" cy="384"/>
            </a:xfrm>
            <a:prstGeom prst="flowChartAlternateProcess">
              <a:avLst/>
            </a:prstGeom>
            <a:solidFill>
              <a:schemeClr val="bg1"/>
            </a:solidFill>
            <a:ln w="2857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Simulator</a:t>
              </a:r>
            </a:p>
          </p:txBody>
        </p:sp>
        <p:sp>
          <p:nvSpPr>
            <p:cNvPr id="10249" name="AutoShape 8"/>
            <p:cNvSpPr>
              <a:spLocks noChangeArrowheads="1"/>
            </p:cNvSpPr>
            <p:nvPr/>
          </p:nvSpPr>
          <p:spPr bwMode="auto">
            <a:xfrm>
              <a:off x="3504" y="2496"/>
              <a:ext cx="768" cy="384"/>
            </a:xfrm>
            <a:prstGeom prst="flowChartAlternateProcess">
              <a:avLst/>
            </a:prstGeom>
            <a:solidFill>
              <a:schemeClr val="bg1"/>
            </a:solidFill>
            <a:ln w="2857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Verifier</a:t>
              </a:r>
            </a:p>
            <a:p>
              <a:pPr algn="ctr"/>
              <a:r>
                <a:rPr kumimoji="1" lang="en-US" altLang="zh-CN" sz="1800">
                  <a:latin typeface="Comic Sans MS" pitchFamily="66" charset="0"/>
                  <a:ea typeface="宋体" pitchFamily="2" charset="-122"/>
                </a:rPr>
                <a:t>Generator</a:t>
              </a:r>
            </a:p>
          </p:txBody>
        </p:sp>
        <p:sp>
          <p:nvSpPr>
            <p:cNvPr id="10250" name="Line 9"/>
            <p:cNvSpPr>
              <a:spLocks noChangeShapeType="1"/>
            </p:cNvSpPr>
            <p:nvPr/>
          </p:nvSpPr>
          <p:spPr bwMode="auto">
            <a:xfrm>
              <a:off x="2640" y="1920"/>
              <a:ext cx="0" cy="240"/>
            </a:xfrm>
            <a:prstGeom prst="line">
              <a:avLst/>
            </a:prstGeom>
            <a:noFill/>
            <a:ln w="28575">
              <a:solidFill>
                <a:schemeClr val="accent2"/>
              </a:solidFill>
              <a:round/>
              <a:headEnd type="triangle" w="med" len="med"/>
              <a:tailEnd type="triangle" w="med" len="med"/>
            </a:ln>
          </p:spPr>
          <p:txBody>
            <a:bodyPr wrap="none" anchor="ctr"/>
            <a:lstStyle/>
            <a:p>
              <a:endParaRPr lang="en-US"/>
            </a:p>
          </p:txBody>
        </p:sp>
        <p:sp>
          <p:nvSpPr>
            <p:cNvPr id="10251" name="Line 10"/>
            <p:cNvSpPr>
              <a:spLocks noChangeShapeType="1"/>
            </p:cNvSpPr>
            <p:nvPr/>
          </p:nvSpPr>
          <p:spPr bwMode="auto">
            <a:xfrm flipV="1">
              <a:off x="3072" y="2016"/>
              <a:ext cx="432" cy="288"/>
            </a:xfrm>
            <a:prstGeom prst="line">
              <a:avLst/>
            </a:prstGeom>
            <a:noFill/>
            <a:ln w="28575">
              <a:solidFill>
                <a:schemeClr val="accent2"/>
              </a:solidFill>
              <a:round/>
              <a:headEnd type="triangle" w="med" len="med"/>
              <a:tailEnd type="triangle" w="med" len="med"/>
            </a:ln>
          </p:spPr>
          <p:txBody>
            <a:bodyPr wrap="none" anchor="ctr"/>
            <a:lstStyle/>
            <a:p>
              <a:endParaRPr lang="en-US"/>
            </a:p>
          </p:txBody>
        </p:sp>
        <p:sp>
          <p:nvSpPr>
            <p:cNvPr id="10252" name="Line 11"/>
            <p:cNvSpPr>
              <a:spLocks noChangeShapeType="1"/>
            </p:cNvSpPr>
            <p:nvPr/>
          </p:nvSpPr>
          <p:spPr bwMode="auto">
            <a:xfrm>
              <a:off x="3072" y="2400"/>
              <a:ext cx="432" cy="240"/>
            </a:xfrm>
            <a:prstGeom prst="line">
              <a:avLst/>
            </a:prstGeom>
            <a:noFill/>
            <a:ln w="28575">
              <a:solidFill>
                <a:schemeClr val="accent2"/>
              </a:solidFill>
              <a:round/>
              <a:headEnd type="triangle" w="med" len="med"/>
              <a:tailEnd type="triangle" w="med" len="med"/>
            </a:ln>
          </p:spPr>
          <p:txBody>
            <a:bodyPr wrap="none" anchor="ctr"/>
            <a:lstStyle/>
            <a:p>
              <a:endParaRPr lang="en-US"/>
            </a:p>
          </p:txBody>
        </p:sp>
        <p:sp>
          <p:nvSpPr>
            <p:cNvPr id="10253" name="Text Box 12"/>
            <p:cNvSpPr txBox="1">
              <a:spLocks noChangeArrowheads="1"/>
            </p:cNvSpPr>
            <p:nvPr/>
          </p:nvSpPr>
          <p:spPr bwMode="auto">
            <a:xfrm>
              <a:off x="2192" y="953"/>
              <a:ext cx="1288" cy="479"/>
            </a:xfrm>
            <a:prstGeom prst="rect">
              <a:avLst/>
            </a:prstGeom>
            <a:noFill/>
            <a:ln w="9525">
              <a:noFill/>
              <a:miter lim="800000"/>
              <a:headEnd/>
              <a:tailEnd/>
            </a:ln>
          </p:spPr>
          <p:txBody>
            <a:bodyPr>
              <a:spAutoFit/>
            </a:bodyPr>
            <a:lstStyle/>
            <a:p>
              <a:pPr algn="ctr"/>
              <a:r>
                <a:rPr kumimoji="1" lang="en-US" altLang="zh-CN" sz="2000" b="1">
                  <a:latin typeface="Comic Sans MS" pitchFamily="66" charset="0"/>
                  <a:ea typeface="宋体" pitchFamily="2" charset="-122"/>
                </a:rPr>
                <a:t>spin command line tool</a:t>
              </a:r>
            </a:p>
          </p:txBody>
        </p:sp>
        <p:sp>
          <p:nvSpPr>
            <p:cNvPr id="10254" name="AutoShape 13"/>
            <p:cNvSpPr>
              <a:spLocks noChangeArrowheads="1"/>
            </p:cNvSpPr>
            <p:nvPr/>
          </p:nvSpPr>
          <p:spPr bwMode="auto">
            <a:xfrm>
              <a:off x="4752" y="1440"/>
              <a:ext cx="864" cy="672"/>
            </a:xfrm>
            <a:prstGeom prst="flowChartProcess">
              <a:avLst/>
            </a:prstGeom>
            <a:solidFill>
              <a:srgbClr val="FFFF7F"/>
            </a:solidFill>
            <a:ln w="9525">
              <a:noFill/>
              <a:miter lim="800000"/>
              <a:headEnd/>
              <a:tailEnd/>
            </a:ln>
          </p:spPr>
          <p:txBody>
            <a:bodyPr wrap="none" anchor="ctr"/>
            <a:lstStyle/>
            <a:p>
              <a:pPr algn="ctr"/>
              <a:r>
                <a:rPr kumimoji="1" lang="en-US" altLang="zh-CN" sz="1800">
                  <a:solidFill>
                    <a:srgbClr val="FF3300"/>
                  </a:solidFill>
                  <a:latin typeface="Comic Sans MS" pitchFamily="66" charset="0"/>
                  <a:ea typeface="宋体" pitchFamily="2" charset="-122"/>
                </a:rPr>
                <a:t>random</a:t>
              </a:r>
            </a:p>
            <a:p>
              <a:pPr algn="ctr"/>
              <a:r>
                <a:rPr kumimoji="1" lang="en-US" altLang="zh-CN" sz="1800">
                  <a:solidFill>
                    <a:srgbClr val="FF3300"/>
                  </a:solidFill>
                  <a:latin typeface="Comic Sans MS" pitchFamily="66" charset="0"/>
                  <a:ea typeface="宋体" pitchFamily="2" charset="-122"/>
                </a:rPr>
                <a:t>guided</a:t>
              </a:r>
            </a:p>
            <a:p>
              <a:pPr algn="ctr"/>
              <a:r>
                <a:rPr kumimoji="1" lang="en-US" altLang="zh-CN" sz="1800">
                  <a:solidFill>
                    <a:srgbClr val="FF3300"/>
                  </a:solidFill>
                  <a:latin typeface="Comic Sans MS" pitchFamily="66" charset="0"/>
                  <a:ea typeface="宋体" pitchFamily="2" charset="-122"/>
                </a:rPr>
                <a:t>interactive</a:t>
              </a:r>
            </a:p>
          </p:txBody>
        </p:sp>
        <p:sp>
          <p:nvSpPr>
            <p:cNvPr id="10255" name="Line 14"/>
            <p:cNvSpPr>
              <a:spLocks noChangeShapeType="1"/>
            </p:cNvSpPr>
            <p:nvPr/>
          </p:nvSpPr>
          <p:spPr bwMode="auto">
            <a:xfrm flipH="1">
              <a:off x="4272" y="1680"/>
              <a:ext cx="480" cy="336"/>
            </a:xfrm>
            <a:prstGeom prst="line">
              <a:avLst/>
            </a:prstGeom>
            <a:noFill/>
            <a:ln w="28575">
              <a:solidFill>
                <a:schemeClr val="accent2"/>
              </a:solidFill>
              <a:round/>
              <a:headEnd/>
              <a:tailEnd/>
            </a:ln>
          </p:spPr>
          <p:txBody>
            <a:bodyPr wrap="none" anchor="ctr"/>
            <a:lstStyle/>
            <a:p>
              <a:endParaRPr lang="en-US"/>
            </a:p>
          </p:txBody>
        </p:sp>
        <p:sp>
          <p:nvSpPr>
            <p:cNvPr id="10256" name="AutoShape 15"/>
            <p:cNvSpPr>
              <a:spLocks noChangeArrowheads="1"/>
            </p:cNvSpPr>
            <p:nvPr/>
          </p:nvSpPr>
          <p:spPr bwMode="auto">
            <a:xfrm>
              <a:off x="1152" y="2160"/>
              <a:ext cx="768" cy="384"/>
            </a:xfrm>
            <a:prstGeom prst="flowChartAlternateProcess">
              <a:avLst/>
            </a:prstGeom>
            <a:solidFill>
              <a:srgbClr val="CCFFCC"/>
            </a:solidFill>
            <a:ln w="2857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ispin</a:t>
              </a:r>
            </a:p>
          </p:txBody>
        </p:sp>
        <p:sp>
          <p:nvSpPr>
            <p:cNvPr id="10257" name="Line 16"/>
            <p:cNvSpPr>
              <a:spLocks noChangeShapeType="1"/>
            </p:cNvSpPr>
            <p:nvPr/>
          </p:nvSpPr>
          <p:spPr bwMode="auto">
            <a:xfrm>
              <a:off x="1920" y="2352"/>
              <a:ext cx="384" cy="0"/>
            </a:xfrm>
            <a:prstGeom prst="line">
              <a:avLst/>
            </a:prstGeom>
            <a:noFill/>
            <a:ln w="28575">
              <a:solidFill>
                <a:schemeClr val="accent2"/>
              </a:solidFill>
              <a:round/>
              <a:headEnd type="triangle" w="med" len="med"/>
              <a:tailEnd type="triangle" w="med" len="med"/>
            </a:ln>
          </p:spPr>
          <p:txBody>
            <a:bodyPr wrap="none" anchor="ctr"/>
            <a:lstStyle/>
            <a:p>
              <a:endParaRPr lang="en-US"/>
            </a:p>
          </p:txBody>
        </p:sp>
        <p:sp>
          <p:nvSpPr>
            <p:cNvPr id="10258" name="AutoShape 17"/>
            <p:cNvSpPr>
              <a:spLocks noChangeArrowheads="1"/>
            </p:cNvSpPr>
            <p:nvPr/>
          </p:nvSpPr>
          <p:spPr bwMode="auto">
            <a:xfrm>
              <a:off x="1392" y="1536"/>
              <a:ext cx="336" cy="384"/>
            </a:xfrm>
            <a:prstGeom prst="flowChartProcess">
              <a:avLst/>
            </a:prstGeom>
            <a:solidFill>
              <a:schemeClr val="accent2">
                <a:alpha val="50195"/>
              </a:schemeClr>
            </a:solidFill>
            <a:ln w="9525">
              <a:solidFill>
                <a:schemeClr val="tx1"/>
              </a:solidFill>
              <a:miter lim="800000"/>
              <a:headEnd/>
              <a:tailEnd/>
            </a:ln>
          </p:spPr>
          <p:txBody>
            <a:bodyPr wrap="none" anchor="ctr"/>
            <a:lstStyle/>
            <a:p>
              <a:pPr algn="ctr"/>
              <a:r>
                <a:rPr kumimoji="1" lang="en-US" altLang="zh-CN" sz="3200" i="1">
                  <a:solidFill>
                    <a:srgbClr val="FF3300"/>
                  </a:solidFill>
                  <a:latin typeface="SymbolMT" charset="-122"/>
                  <a:ea typeface="SymbolMT" charset="-122"/>
                </a:rPr>
                <a:t>ϕ</a:t>
              </a:r>
              <a:endParaRPr kumimoji="1" lang="en-US" altLang="zh-CN" sz="3200" i="1">
                <a:solidFill>
                  <a:srgbClr val="FF3300"/>
                </a:solidFill>
                <a:latin typeface="Comic Sans MS" pitchFamily="66" charset="0"/>
                <a:ea typeface="宋体" pitchFamily="2" charset="-122"/>
              </a:endParaRPr>
            </a:p>
          </p:txBody>
        </p:sp>
        <p:sp>
          <p:nvSpPr>
            <p:cNvPr id="10259" name="Line 18"/>
            <p:cNvSpPr>
              <a:spLocks noChangeShapeType="1"/>
            </p:cNvSpPr>
            <p:nvPr/>
          </p:nvSpPr>
          <p:spPr bwMode="auto">
            <a:xfrm>
              <a:off x="1728" y="1728"/>
              <a:ext cx="576" cy="0"/>
            </a:xfrm>
            <a:prstGeom prst="line">
              <a:avLst/>
            </a:prstGeom>
            <a:noFill/>
            <a:ln w="28575">
              <a:solidFill>
                <a:schemeClr val="tx1"/>
              </a:solidFill>
              <a:prstDash val="sysDot"/>
              <a:round/>
              <a:headEnd/>
              <a:tailEnd/>
            </a:ln>
          </p:spPr>
          <p:txBody>
            <a:bodyPr wrap="none" anchor="ctr"/>
            <a:lstStyle/>
            <a:p>
              <a:endParaRPr lang="en-US"/>
            </a:p>
          </p:txBody>
        </p:sp>
        <p:sp>
          <p:nvSpPr>
            <p:cNvPr id="10260" name="AutoShape 19"/>
            <p:cNvSpPr>
              <a:spLocks noChangeArrowheads="1"/>
            </p:cNvSpPr>
            <p:nvPr/>
          </p:nvSpPr>
          <p:spPr bwMode="auto">
            <a:xfrm>
              <a:off x="144" y="768"/>
              <a:ext cx="1488" cy="624"/>
            </a:xfrm>
            <a:prstGeom prst="flowChartProcess">
              <a:avLst/>
            </a:prstGeom>
            <a:solidFill>
              <a:srgbClr val="FFFF7F"/>
            </a:solidFill>
            <a:ln w="9525">
              <a:noFill/>
              <a:miter lim="800000"/>
              <a:headEnd/>
              <a:tailEnd/>
            </a:ln>
          </p:spPr>
          <p:txBody>
            <a:bodyPr wrap="none" anchor="ctr"/>
            <a:lstStyle/>
            <a:p>
              <a:r>
                <a:rPr kumimoji="1" lang="en-US" altLang="zh-CN" sz="1800" i="1">
                  <a:solidFill>
                    <a:srgbClr val="000000"/>
                  </a:solidFill>
                  <a:latin typeface="Comic Sans MS" pitchFamily="66" charset="0"/>
                  <a:ea typeface="宋体" pitchFamily="2" charset="-122"/>
                </a:rPr>
                <a:t>•</a:t>
              </a:r>
              <a:r>
                <a:rPr kumimoji="1" lang="en-US" altLang="zh-CN" sz="1800" i="1">
                  <a:solidFill>
                    <a:srgbClr val="FF3300"/>
                  </a:solidFill>
                  <a:latin typeface="Comic Sans MS" pitchFamily="66" charset="0"/>
                  <a:ea typeface="宋体" pitchFamily="2" charset="-122"/>
                </a:rPr>
                <a:t>deadlocks</a:t>
              </a:r>
            </a:p>
            <a:p>
              <a:r>
                <a:rPr kumimoji="1" lang="en-US" altLang="zh-CN" sz="1800" i="1">
                  <a:solidFill>
                    <a:srgbClr val="000000"/>
                  </a:solidFill>
                  <a:latin typeface="Comic Sans MS" pitchFamily="66" charset="0"/>
                  <a:ea typeface="宋体" pitchFamily="2" charset="-122"/>
                </a:rPr>
                <a:t>•</a:t>
              </a:r>
              <a:r>
                <a:rPr kumimoji="1" lang="en-US" altLang="zh-CN" sz="1800" i="1">
                  <a:solidFill>
                    <a:srgbClr val="FF3300"/>
                  </a:solidFill>
                  <a:latin typeface="Comic Sans MS" pitchFamily="66" charset="0"/>
                  <a:ea typeface="宋体" pitchFamily="2" charset="-122"/>
                </a:rPr>
                <a:t>safety</a:t>
              </a:r>
              <a:r>
                <a:rPr kumimoji="1" lang="en-US" altLang="zh-CN" sz="1800" i="1">
                  <a:solidFill>
                    <a:srgbClr val="CD0000"/>
                  </a:solidFill>
                  <a:latin typeface="Comic Sans MS" pitchFamily="66" charset="0"/>
                  <a:ea typeface="宋体" pitchFamily="2" charset="-122"/>
                </a:rPr>
                <a:t> </a:t>
              </a:r>
              <a:r>
                <a:rPr kumimoji="1" lang="en-US" altLang="zh-CN" sz="1800" i="1">
                  <a:solidFill>
                    <a:srgbClr val="000000"/>
                  </a:solidFill>
                  <a:latin typeface="Comic Sans MS" pitchFamily="66" charset="0"/>
                  <a:ea typeface="宋体" pitchFamily="2" charset="-122"/>
                </a:rPr>
                <a:t>properties</a:t>
              </a:r>
            </a:p>
            <a:p>
              <a:r>
                <a:rPr kumimoji="1" lang="en-US" altLang="zh-CN" sz="1800" i="1">
                  <a:solidFill>
                    <a:srgbClr val="000000"/>
                  </a:solidFill>
                  <a:latin typeface="Comic Sans MS" pitchFamily="66" charset="0"/>
                  <a:ea typeface="宋体" pitchFamily="2" charset="-122"/>
                </a:rPr>
                <a:t>•</a:t>
              </a:r>
              <a:r>
                <a:rPr kumimoji="1" lang="en-US" altLang="zh-CN" sz="1800" i="1">
                  <a:solidFill>
                    <a:srgbClr val="FF3300"/>
                  </a:solidFill>
                  <a:latin typeface="Comic Sans MS" pitchFamily="66" charset="0"/>
                  <a:ea typeface="宋体" pitchFamily="2" charset="-122"/>
                </a:rPr>
                <a:t>liveness</a:t>
              </a:r>
              <a:r>
                <a:rPr kumimoji="1" lang="en-US" altLang="zh-CN" sz="1800" i="1">
                  <a:solidFill>
                    <a:srgbClr val="CD0000"/>
                  </a:solidFill>
                  <a:latin typeface="Comic Sans MS" pitchFamily="66" charset="0"/>
                  <a:ea typeface="宋体" pitchFamily="2" charset="-122"/>
                </a:rPr>
                <a:t> </a:t>
              </a:r>
              <a:r>
                <a:rPr kumimoji="1" lang="en-US" altLang="zh-CN" sz="1800" i="1">
                  <a:solidFill>
                    <a:srgbClr val="000000"/>
                  </a:solidFill>
                  <a:latin typeface="Comic Sans MS" pitchFamily="66" charset="0"/>
                  <a:ea typeface="宋体" pitchFamily="2" charset="-122"/>
                </a:rPr>
                <a:t>properties</a:t>
              </a:r>
              <a:endParaRPr kumimoji="1" lang="en-US" altLang="zh-CN" sz="1800">
                <a:latin typeface="Comic Sans MS" pitchFamily="66" charset="0"/>
                <a:ea typeface="宋体" pitchFamily="2" charset="-122"/>
              </a:endParaRPr>
            </a:p>
          </p:txBody>
        </p:sp>
        <p:sp>
          <p:nvSpPr>
            <p:cNvPr id="10261" name="Line 20"/>
            <p:cNvSpPr>
              <a:spLocks noChangeShapeType="1"/>
            </p:cNvSpPr>
            <p:nvPr/>
          </p:nvSpPr>
          <p:spPr bwMode="auto">
            <a:xfrm>
              <a:off x="1008" y="1392"/>
              <a:ext cx="384" cy="288"/>
            </a:xfrm>
            <a:prstGeom prst="line">
              <a:avLst/>
            </a:prstGeom>
            <a:noFill/>
            <a:ln w="28575">
              <a:solidFill>
                <a:schemeClr val="accent2"/>
              </a:solidFill>
              <a:round/>
              <a:headEnd/>
              <a:tailEnd/>
            </a:ln>
          </p:spPr>
          <p:txBody>
            <a:bodyPr wrap="none" anchor="ctr"/>
            <a:lstStyle/>
            <a:p>
              <a:endParaRPr lang="en-US"/>
            </a:p>
          </p:txBody>
        </p:sp>
        <p:sp>
          <p:nvSpPr>
            <p:cNvPr id="10262" name="AutoShape 21"/>
            <p:cNvSpPr>
              <a:spLocks noChangeArrowheads="1"/>
            </p:cNvSpPr>
            <p:nvPr/>
          </p:nvSpPr>
          <p:spPr bwMode="auto">
            <a:xfrm>
              <a:off x="144" y="2112"/>
              <a:ext cx="720" cy="480"/>
            </a:xfrm>
            <a:prstGeom prst="flowChartProcess">
              <a:avLst/>
            </a:prstGeom>
            <a:solidFill>
              <a:schemeClr val="accent2">
                <a:alpha val="50195"/>
              </a:schemeClr>
            </a:solidFill>
            <a:ln w="952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Promela</a:t>
              </a:r>
            </a:p>
            <a:p>
              <a:pPr algn="ctr"/>
              <a:r>
                <a:rPr kumimoji="1" lang="en-US" altLang="zh-CN" sz="1800">
                  <a:latin typeface="Comic Sans MS" pitchFamily="66" charset="0"/>
                  <a:ea typeface="宋体" pitchFamily="2" charset="-122"/>
                </a:rPr>
                <a:t>model </a:t>
              </a:r>
              <a:r>
                <a:rPr kumimoji="1" lang="en-US" altLang="zh-CN" sz="1800" b="1" i="1">
                  <a:solidFill>
                    <a:srgbClr val="FF3300"/>
                  </a:solidFill>
                  <a:latin typeface="Comic Sans MS" pitchFamily="66" charset="0"/>
                  <a:ea typeface="宋体" pitchFamily="2" charset="-122"/>
                </a:rPr>
                <a:t>M</a:t>
              </a:r>
            </a:p>
          </p:txBody>
        </p:sp>
        <p:sp>
          <p:nvSpPr>
            <p:cNvPr id="10263" name="Line 22"/>
            <p:cNvSpPr>
              <a:spLocks noChangeShapeType="1"/>
            </p:cNvSpPr>
            <p:nvPr/>
          </p:nvSpPr>
          <p:spPr bwMode="auto">
            <a:xfrm>
              <a:off x="864" y="2352"/>
              <a:ext cx="288" cy="0"/>
            </a:xfrm>
            <a:prstGeom prst="line">
              <a:avLst/>
            </a:prstGeom>
            <a:noFill/>
            <a:ln w="28575">
              <a:solidFill>
                <a:schemeClr val="accent2"/>
              </a:solidFill>
              <a:round/>
              <a:headEnd/>
              <a:tailEnd type="triangle" w="med" len="med"/>
            </a:ln>
          </p:spPr>
          <p:txBody>
            <a:bodyPr wrap="none" anchor="ctr"/>
            <a:lstStyle/>
            <a:p>
              <a:endParaRPr lang="en-US"/>
            </a:p>
          </p:txBody>
        </p:sp>
        <p:sp>
          <p:nvSpPr>
            <p:cNvPr id="10264" name="AutoShape 23"/>
            <p:cNvSpPr>
              <a:spLocks noChangeArrowheads="1"/>
            </p:cNvSpPr>
            <p:nvPr/>
          </p:nvSpPr>
          <p:spPr bwMode="auto">
            <a:xfrm>
              <a:off x="240" y="3120"/>
              <a:ext cx="1680" cy="816"/>
            </a:xfrm>
            <a:prstGeom prst="flowChartProcess">
              <a:avLst/>
            </a:prstGeom>
            <a:solidFill>
              <a:srgbClr val="FFFF7F"/>
            </a:solidFill>
            <a:ln w="9525">
              <a:noFill/>
              <a:miter lim="800000"/>
              <a:headEnd/>
              <a:tailEnd/>
            </a:ln>
          </p:spPr>
          <p:txBody>
            <a:bodyPr wrap="none" anchor="ctr"/>
            <a:lstStyle/>
            <a:p>
              <a:r>
                <a:rPr kumimoji="1" lang="en-US" altLang="zh-CN" sz="1800">
                  <a:solidFill>
                    <a:srgbClr val="FF3300"/>
                  </a:solidFill>
                  <a:latin typeface="Comic Sans MS" pitchFamily="66" charset="0"/>
                  <a:ea typeface="宋体" pitchFamily="2" charset="-122"/>
                </a:rPr>
                <a:t>editing</a:t>
              </a:r>
              <a:r>
                <a:rPr kumimoji="1" lang="en-US" altLang="zh-CN" sz="1800">
                  <a:solidFill>
                    <a:srgbClr val="CD0000"/>
                  </a:solidFill>
                  <a:latin typeface="Comic Sans MS" pitchFamily="66" charset="0"/>
                  <a:ea typeface="宋体" pitchFamily="2" charset="-122"/>
                </a:rPr>
                <a:t> </a:t>
              </a:r>
              <a:r>
                <a:rPr kumimoji="1" lang="en-US" altLang="zh-CN" sz="1800">
                  <a:solidFill>
                    <a:srgbClr val="000000"/>
                  </a:solidFill>
                  <a:latin typeface="Comic Sans MS" pitchFamily="66" charset="0"/>
                  <a:ea typeface="宋体" pitchFamily="2" charset="-122"/>
                </a:rPr>
                <a:t>window</a:t>
              </a:r>
            </a:p>
            <a:p>
              <a:r>
                <a:rPr kumimoji="1" lang="en-US" altLang="zh-CN" sz="1800">
                  <a:solidFill>
                    <a:srgbClr val="FF3300"/>
                  </a:solidFill>
                  <a:latin typeface="Comic Sans MS" pitchFamily="66" charset="0"/>
                  <a:ea typeface="宋体" pitchFamily="2" charset="-122"/>
                </a:rPr>
                <a:t>simulation</a:t>
              </a:r>
              <a:r>
                <a:rPr kumimoji="1" lang="en-US" altLang="zh-CN" sz="1800">
                  <a:solidFill>
                    <a:srgbClr val="CD0000"/>
                  </a:solidFill>
                  <a:latin typeface="Comic Sans MS" pitchFamily="66" charset="0"/>
                  <a:ea typeface="宋体" pitchFamily="2" charset="-122"/>
                </a:rPr>
                <a:t> </a:t>
              </a:r>
              <a:r>
                <a:rPr kumimoji="1" lang="en-US" altLang="zh-CN" sz="1800">
                  <a:solidFill>
                    <a:srgbClr val="000000"/>
                  </a:solidFill>
                  <a:latin typeface="Comic Sans MS" pitchFamily="66" charset="0"/>
                  <a:ea typeface="宋体" pitchFamily="2" charset="-122"/>
                </a:rPr>
                <a:t>options</a:t>
              </a:r>
            </a:p>
            <a:p>
              <a:r>
                <a:rPr kumimoji="1" lang="en-US" altLang="zh-CN" sz="1800">
                  <a:solidFill>
                    <a:srgbClr val="FF3300"/>
                  </a:solidFill>
                  <a:latin typeface="Comic Sans MS" pitchFamily="66" charset="0"/>
                  <a:ea typeface="宋体" pitchFamily="2" charset="-122"/>
                </a:rPr>
                <a:t>verification</a:t>
              </a:r>
              <a:r>
                <a:rPr kumimoji="1" lang="en-US" altLang="zh-CN" sz="1800">
                  <a:solidFill>
                    <a:srgbClr val="CD0000"/>
                  </a:solidFill>
                  <a:latin typeface="Comic Sans MS" pitchFamily="66" charset="0"/>
                  <a:ea typeface="宋体" pitchFamily="2" charset="-122"/>
                </a:rPr>
                <a:t> </a:t>
              </a:r>
              <a:r>
                <a:rPr kumimoji="1" lang="en-US" altLang="zh-CN" sz="1800">
                  <a:solidFill>
                    <a:srgbClr val="000000"/>
                  </a:solidFill>
                  <a:latin typeface="Comic Sans MS" pitchFamily="66" charset="0"/>
                  <a:ea typeface="宋体" pitchFamily="2" charset="-122"/>
                </a:rPr>
                <a:t>options</a:t>
              </a:r>
            </a:p>
            <a:p>
              <a:r>
                <a:rPr kumimoji="1" lang="en-US" altLang="zh-CN" sz="1800">
                  <a:solidFill>
                    <a:srgbClr val="FF3300"/>
                  </a:solidFill>
                  <a:latin typeface="Comic Sans MS" pitchFamily="66" charset="0"/>
                  <a:ea typeface="宋体" pitchFamily="2" charset="-122"/>
                </a:rPr>
                <a:t>MSC</a:t>
              </a:r>
              <a:r>
                <a:rPr kumimoji="1" lang="en-US" altLang="zh-CN" sz="1800">
                  <a:solidFill>
                    <a:srgbClr val="CD0000"/>
                  </a:solidFill>
                  <a:latin typeface="Comic Sans MS" pitchFamily="66" charset="0"/>
                  <a:ea typeface="宋体" pitchFamily="2" charset="-122"/>
                </a:rPr>
                <a:t> </a:t>
              </a:r>
              <a:r>
                <a:rPr kumimoji="1" lang="en-US" altLang="zh-CN" sz="1800">
                  <a:solidFill>
                    <a:srgbClr val="000000"/>
                  </a:solidFill>
                  <a:latin typeface="Comic Sans MS" pitchFamily="66" charset="0"/>
                  <a:ea typeface="宋体" pitchFamily="2" charset="-122"/>
                </a:rPr>
                <a:t>simulation window</a:t>
              </a:r>
              <a:endParaRPr kumimoji="1" lang="en-US" altLang="zh-CN" sz="1800">
                <a:latin typeface="Comic Sans MS" pitchFamily="66" charset="0"/>
                <a:ea typeface="宋体" pitchFamily="2" charset="-122"/>
              </a:endParaRPr>
            </a:p>
          </p:txBody>
        </p:sp>
        <p:sp>
          <p:nvSpPr>
            <p:cNvPr id="10265" name="Line 24"/>
            <p:cNvSpPr>
              <a:spLocks noChangeShapeType="1"/>
            </p:cNvSpPr>
            <p:nvPr/>
          </p:nvSpPr>
          <p:spPr bwMode="auto">
            <a:xfrm flipH="1">
              <a:off x="1440" y="2544"/>
              <a:ext cx="240" cy="576"/>
            </a:xfrm>
            <a:prstGeom prst="line">
              <a:avLst/>
            </a:prstGeom>
            <a:noFill/>
            <a:ln w="28575">
              <a:solidFill>
                <a:schemeClr val="accent2"/>
              </a:solidFill>
              <a:round/>
              <a:headEnd/>
              <a:tailEnd/>
            </a:ln>
          </p:spPr>
          <p:txBody>
            <a:bodyPr wrap="none" anchor="ctr"/>
            <a:lstStyle/>
            <a:p>
              <a:endParaRPr lang="en-US"/>
            </a:p>
          </p:txBody>
        </p:sp>
        <p:sp>
          <p:nvSpPr>
            <p:cNvPr id="10266" name="AutoShape 25"/>
            <p:cNvSpPr>
              <a:spLocks noChangeArrowheads="1"/>
            </p:cNvSpPr>
            <p:nvPr/>
          </p:nvSpPr>
          <p:spPr bwMode="auto">
            <a:xfrm>
              <a:off x="3504" y="3216"/>
              <a:ext cx="816" cy="336"/>
            </a:xfrm>
            <a:prstGeom prst="flowChartProcess">
              <a:avLst/>
            </a:prstGeom>
            <a:solidFill>
              <a:schemeClr val="accent2">
                <a:alpha val="50195"/>
              </a:schemeClr>
            </a:solidFill>
            <a:ln w="952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C program</a:t>
              </a:r>
            </a:p>
          </p:txBody>
        </p:sp>
        <p:sp>
          <p:nvSpPr>
            <p:cNvPr id="10267" name="AutoShape 26"/>
            <p:cNvSpPr>
              <a:spLocks noChangeArrowheads="1"/>
            </p:cNvSpPr>
            <p:nvPr/>
          </p:nvSpPr>
          <p:spPr bwMode="auto">
            <a:xfrm>
              <a:off x="3552" y="3888"/>
              <a:ext cx="672" cy="288"/>
            </a:xfrm>
            <a:prstGeom prst="flowChartAlternateProcess">
              <a:avLst/>
            </a:prstGeom>
            <a:solidFill>
              <a:srgbClr val="FFFF7F"/>
            </a:solidFill>
            <a:ln w="952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checker</a:t>
              </a:r>
            </a:p>
          </p:txBody>
        </p:sp>
        <p:sp>
          <p:nvSpPr>
            <p:cNvPr id="10268" name="Line 27"/>
            <p:cNvSpPr>
              <a:spLocks noChangeShapeType="1"/>
            </p:cNvSpPr>
            <p:nvPr/>
          </p:nvSpPr>
          <p:spPr bwMode="auto">
            <a:xfrm>
              <a:off x="3888" y="2880"/>
              <a:ext cx="0" cy="336"/>
            </a:xfrm>
            <a:prstGeom prst="line">
              <a:avLst/>
            </a:prstGeom>
            <a:noFill/>
            <a:ln w="28575">
              <a:solidFill>
                <a:schemeClr val="accent2"/>
              </a:solidFill>
              <a:round/>
              <a:headEnd/>
              <a:tailEnd type="triangle" w="med" len="med"/>
            </a:ln>
          </p:spPr>
          <p:txBody>
            <a:bodyPr wrap="none" anchor="ctr"/>
            <a:lstStyle/>
            <a:p>
              <a:endParaRPr lang="en-US"/>
            </a:p>
          </p:txBody>
        </p:sp>
        <p:sp>
          <p:nvSpPr>
            <p:cNvPr id="10269" name="Line 28"/>
            <p:cNvSpPr>
              <a:spLocks noChangeShapeType="1"/>
            </p:cNvSpPr>
            <p:nvPr/>
          </p:nvSpPr>
          <p:spPr bwMode="auto">
            <a:xfrm>
              <a:off x="3888" y="3552"/>
              <a:ext cx="0" cy="336"/>
            </a:xfrm>
            <a:prstGeom prst="line">
              <a:avLst/>
            </a:prstGeom>
            <a:noFill/>
            <a:ln w="28575">
              <a:solidFill>
                <a:schemeClr val="accent2"/>
              </a:solidFill>
              <a:round/>
              <a:headEnd/>
              <a:tailEnd type="triangle" w="med" len="med"/>
            </a:ln>
          </p:spPr>
          <p:txBody>
            <a:bodyPr wrap="none" anchor="ctr"/>
            <a:lstStyle/>
            <a:p>
              <a:endParaRPr lang="en-US"/>
            </a:p>
          </p:txBody>
        </p:sp>
        <p:sp>
          <p:nvSpPr>
            <p:cNvPr id="10270" name="AutoShape 29"/>
            <p:cNvSpPr>
              <a:spLocks noChangeArrowheads="1"/>
            </p:cNvSpPr>
            <p:nvPr/>
          </p:nvSpPr>
          <p:spPr bwMode="auto">
            <a:xfrm>
              <a:off x="4656" y="3216"/>
              <a:ext cx="432" cy="336"/>
            </a:xfrm>
            <a:prstGeom prst="flowChartProcess">
              <a:avLst/>
            </a:prstGeom>
            <a:solidFill>
              <a:srgbClr val="FFFF7F"/>
            </a:solidFill>
            <a:ln w="9525">
              <a:noFill/>
              <a:miter lim="800000"/>
              <a:headEnd/>
              <a:tailEnd/>
            </a:ln>
          </p:spPr>
          <p:txBody>
            <a:bodyPr wrap="none" anchor="ctr"/>
            <a:lstStyle/>
            <a:p>
              <a:pPr algn="ctr"/>
              <a:r>
                <a:rPr kumimoji="1" lang="en-US" altLang="zh-CN" sz="1800">
                  <a:latin typeface="Comic Sans MS" pitchFamily="66" charset="0"/>
                  <a:ea typeface="宋体" pitchFamily="2" charset="-122"/>
                </a:rPr>
                <a:t>pan.*</a:t>
              </a:r>
            </a:p>
          </p:txBody>
        </p:sp>
        <p:sp>
          <p:nvSpPr>
            <p:cNvPr id="10271" name="AutoShape 30"/>
            <p:cNvSpPr>
              <a:spLocks noChangeArrowheads="1"/>
            </p:cNvSpPr>
            <p:nvPr/>
          </p:nvSpPr>
          <p:spPr bwMode="auto">
            <a:xfrm>
              <a:off x="4512" y="3888"/>
              <a:ext cx="576" cy="336"/>
            </a:xfrm>
            <a:prstGeom prst="flowChartProcess">
              <a:avLst/>
            </a:prstGeom>
            <a:solidFill>
              <a:srgbClr val="FFFF7F"/>
            </a:solidFill>
            <a:ln w="9525">
              <a:noFill/>
              <a:miter lim="800000"/>
              <a:headEnd/>
              <a:tailEnd/>
            </a:ln>
          </p:spPr>
          <p:txBody>
            <a:bodyPr wrap="none" anchor="ctr"/>
            <a:lstStyle/>
            <a:p>
              <a:pPr algn="ctr"/>
              <a:r>
                <a:rPr kumimoji="1" lang="en-US" altLang="zh-CN" sz="1800">
                  <a:latin typeface="Comic Sans MS" pitchFamily="66" charset="0"/>
                  <a:ea typeface="宋体" pitchFamily="2" charset="-122"/>
                </a:rPr>
                <a:t>pan.exe</a:t>
              </a:r>
            </a:p>
          </p:txBody>
        </p:sp>
        <p:sp>
          <p:nvSpPr>
            <p:cNvPr id="10272" name="AutoShape 31"/>
            <p:cNvSpPr>
              <a:spLocks noChangeArrowheads="1"/>
            </p:cNvSpPr>
            <p:nvPr/>
          </p:nvSpPr>
          <p:spPr bwMode="auto">
            <a:xfrm>
              <a:off x="2304" y="3744"/>
              <a:ext cx="768" cy="480"/>
            </a:xfrm>
            <a:prstGeom prst="flowChartProcess">
              <a:avLst/>
            </a:prstGeom>
            <a:solidFill>
              <a:schemeClr val="accent2">
                <a:alpha val="50195"/>
              </a:schemeClr>
            </a:solidFill>
            <a:ln w="9525">
              <a:solidFill>
                <a:schemeClr val="tx1"/>
              </a:solidFill>
              <a:miter lim="800000"/>
              <a:headEnd/>
              <a:tailEnd/>
            </a:ln>
          </p:spPr>
          <p:txBody>
            <a:bodyPr wrap="none" anchor="ctr"/>
            <a:lstStyle/>
            <a:p>
              <a:pPr algn="ctr"/>
              <a:r>
                <a:rPr kumimoji="1" lang="en-US" altLang="zh-CN" sz="1800">
                  <a:latin typeface="Comic Sans MS" pitchFamily="66" charset="0"/>
                  <a:ea typeface="宋体" pitchFamily="2" charset="-122"/>
                </a:rPr>
                <a:t>counter</a:t>
              </a:r>
            </a:p>
            <a:p>
              <a:pPr algn="ctr"/>
              <a:r>
                <a:rPr kumimoji="1" lang="en-US" altLang="zh-CN" sz="1800">
                  <a:latin typeface="Comic Sans MS" pitchFamily="66" charset="0"/>
                  <a:ea typeface="宋体" pitchFamily="2" charset="-122"/>
                </a:rPr>
                <a:t>example</a:t>
              </a:r>
            </a:p>
          </p:txBody>
        </p:sp>
        <p:sp>
          <p:nvSpPr>
            <p:cNvPr id="10273" name="Line 32"/>
            <p:cNvSpPr>
              <a:spLocks noChangeShapeType="1"/>
            </p:cNvSpPr>
            <p:nvPr/>
          </p:nvSpPr>
          <p:spPr bwMode="auto">
            <a:xfrm flipH="1">
              <a:off x="3072" y="4032"/>
              <a:ext cx="480" cy="0"/>
            </a:xfrm>
            <a:prstGeom prst="line">
              <a:avLst/>
            </a:prstGeom>
            <a:noFill/>
            <a:ln w="28575">
              <a:solidFill>
                <a:schemeClr val="accent2"/>
              </a:solidFill>
              <a:round/>
              <a:headEnd/>
              <a:tailEnd type="triangle" w="med" len="med"/>
            </a:ln>
          </p:spPr>
          <p:txBody>
            <a:bodyPr wrap="none" anchor="ctr"/>
            <a:lstStyle/>
            <a:p>
              <a:endParaRPr lang="en-US"/>
            </a:p>
          </p:txBody>
        </p:sp>
        <p:sp>
          <p:nvSpPr>
            <p:cNvPr id="10274" name="Text Box 33"/>
            <p:cNvSpPr txBox="1">
              <a:spLocks noChangeArrowheads="1"/>
            </p:cNvSpPr>
            <p:nvPr/>
          </p:nvSpPr>
          <p:spPr bwMode="auto">
            <a:xfrm>
              <a:off x="3061" y="3802"/>
              <a:ext cx="476" cy="248"/>
            </a:xfrm>
            <a:prstGeom prst="rect">
              <a:avLst/>
            </a:prstGeom>
            <a:noFill/>
            <a:ln w="9525">
              <a:noFill/>
              <a:miter lim="800000"/>
              <a:headEnd/>
              <a:tailEnd/>
            </a:ln>
          </p:spPr>
          <p:txBody>
            <a:bodyPr wrap="none">
              <a:spAutoFit/>
            </a:bodyPr>
            <a:lstStyle/>
            <a:p>
              <a:pPr algn="ctr"/>
              <a:r>
                <a:rPr kumimoji="1" lang="en-US" altLang="zh-CN" sz="1800" i="1">
                  <a:solidFill>
                    <a:srgbClr val="FF3300"/>
                  </a:solidFill>
                  <a:latin typeface="Comic Sans MS" pitchFamily="66" charset="0"/>
                  <a:ea typeface="宋体" pitchFamily="2" charset="-122"/>
                </a:rPr>
                <a:t>false</a:t>
              </a:r>
            </a:p>
          </p:txBody>
        </p:sp>
        <p:sp>
          <p:nvSpPr>
            <p:cNvPr id="10275" name="Line 34"/>
            <p:cNvSpPr>
              <a:spLocks noChangeShapeType="1"/>
            </p:cNvSpPr>
            <p:nvPr/>
          </p:nvSpPr>
          <p:spPr bwMode="auto">
            <a:xfrm flipV="1">
              <a:off x="2640" y="2544"/>
              <a:ext cx="0" cy="1200"/>
            </a:xfrm>
            <a:prstGeom prst="line">
              <a:avLst/>
            </a:prstGeom>
            <a:noFill/>
            <a:ln w="28575">
              <a:solidFill>
                <a:schemeClr val="accent2"/>
              </a:solidFill>
              <a:round/>
              <a:headEnd/>
              <a:tailEnd type="triangle" w="med" len="med"/>
            </a:ln>
          </p:spPr>
          <p:txBody>
            <a:bodyPr wrap="none" anchor="ctr"/>
            <a:lstStyle/>
            <a:p>
              <a:endParaRPr lang="en-US"/>
            </a:p>
          </p:txBody>
        </p:sp>
      </p:grpSp>
      <p:sp>
        <p:nvSpPr>
          <p:cNvPr id="35" name="Tijdelijke aanduiding voor dianummer 34"/>
          <p:cNvSpPr>
            <a:spLocks noGrp="1"/>
          </p:cNvSpPr>
          <p:nvPr>
            <p:ph type="sldNum" sz="quarter" idx="12"/>
          </p:nvPr>
        </p:nvSpPr>
        <p:spPr/>
        <p:txBody>
          <a:bodyPr/>
          <a:lstStyle/>
          <a:p>
            <a:pPr>
              <a:defRPr/>
            </a:pPr>
            <a:fld id="{E292D862-5399-423C-8594-45F22E9B30C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500063" y="274638"/>
            <a:ext cx="8358187" cy="796925"/>
          </a:xfrm>
        </p:spPr>
        <p:txBody>
          <a:bodyPr/>
          <a:lstStyle/>
          <a:p>
            <a:r>
              <a:rPr lang="en-US"/>
              <a:t>Command line mode</a:t>
            </a:r>
          </a:p>
        </p:txBody>
      </p:sp>
      <p:sp>
        <p:nvSpPr>
          <p:cNvPr id="11267" name="Content Placeholder 3"/>
          <p:cNvSpPr>
            <a:spLocks noGrp="1"/>
          </p:cNvSpPr>
          <p:nvPr>
            <p:ph sz="quarter" idx="1"/>
          </p:nvPr>
        </p:nvSpPr>
        <p:spPr>
          <a:xfrm>
            <a:off x="4362994" y="1528354"/>
            <a:ext cx="4634956" cy="4992367"/>
          </a:xfrm>
        </p:spPr>
        <p:txBody>
          <a:bodyPr/>
          <a:lstStyle/>
          <a:p>
            <a:r>
              <a:rPr lang="en-US" sz="2400" i="1" dirty="0"/>
              <a:t>Simulate</a:t>
            </a:r>
            <a:r>
              <a:rPr lang="en-US" sz="2400" dirty="0"/>
              <a:t>:   spin </a:t>
            </a:r>
            <a:r>
              <a:rPr lang="en-US" sz="2400" dirty="0" err="1"/>
              <a:t>model.pml</a:t>
            </a:r>
            <a:r>
              <a:rPr lang="en-US" sz="2400" dirty="0"/>
              <a:t>        </a:t>
            </a:r>
          </a:p>
          <a:p>
            <a:r>
              <a:rPr lang="en-US" sz="2400" i="1" dirty="0"/>
              <a:t>Intersect</a:t>
            </a:r>
            <a:r>
              <a:rPr lang="en-US" sz="2400" dirty="0"/>
              <a:t>:</a:t>
            </a:r>
            <a:br>
              <a:rPr lang="en-US" sz="2400" dirty="0"/>
            </a:br>
            <a:r>
              <a:rPr lang="en-US" sz="2400" dirty="0"/>
              <a:t>spin –a </a:t>
            </a:r>
            <a:r>
              <a:rPr lang="en-US" sz="2400" dirty="0" err="1"/>
              <a:t>model.pml</a:t>
            </a:r>
            <a:r>
              <a:rPr lang="en-US" sz="2400" dirty="0"/>
              <a:t>   </a:t>
            </a:r>
          </a:p>
          <a:p>
            <a:r>
              <a:rPr lang="en-US" sz="2400" i="1" dirty="0"/>
              <a:t>Compile</a:t>
            </a:r>
            <a:r>
              <a:rPr lang="en-US" sz="2400" dirty="0"/>
              <a:t>: cc </a:t>
            </a:r>
            <a:r>
              <a:rPr lang="en-US" sz="2400" dirty="0" err="1"/>
              <a:t>pan.c</a:t>
            </a:r>
            <a:r>
              <a:rPr lang="en-US" sz="2400" dirty="0"/>
              <a:t>                   </a:t>
            </a:r>
          </a:p>
          <a:p>
            <a:r>
              <a:rPr lang="en-US" sz="2400" i="1" dirty="0"/>
              <a:t>Verify</a:t>
            </a:r>
            <a:r>
              <a:rPr lang="en-US" sz="2400" dirty="0"/>
              <a:t>:  </a:t>
            </a:r>
            <a:r>
              <a:rPr lang="en-US" sz="2400" dirty="0" err="1"/>
              <a:t>a.exe</a:t>
            </a:r>
            <a:r>
              <a:rPr lang="en-US" sz="2400" dirty="0"/>
              <a:t>               </a:t>
            </a:r>
          </a:p>
          <a:p>
            <a:r>
              <a:rPr lang="en-US" sz="2400" dirty="0"/>
              <a:t>With fairness: </a:t>
            </a:r>
            <a:r>
              <a:rPr lang="en-US" sz="2400" i="1" dirty="0" err="1"/>
              <a:t>a.exe</a:t>
            </a:r>
            <a:r>
              <a:rPr lang="en-US" sz="2400" i="1" dirty="0"/>
              <a:t> -f</a:t>
            </a:r>
          </a:p>
          <a:p>
            <a:r>
              <a:rPr lang="en-US" sz="2400" i="1" dirty="0"/>
              <a:t>Debug</a:t>
            </a:r>
            <a:r>
              <a:rPr lang="en-US" sz="2400" dirty="0"/>
              <a:t>:</a:t>
            </a:r>
            <a:br>
              <a:rPr lang="en-US" sz="2400" dirty="0"/>
            </a:br>
            <a:r>
              <a:rPr lang="en-US" sz="2400" dirty="0"/>
              <a:t>spin –t –c </a:t>
            </a:r>
            <a:r>
              <a:rPr lang="en-US" sz="2400" dirty="0" err="1"/>
              <a:t>model.pml</a:t>
            </a:r>
            <a:r>
              <a:rPr lang="en-US" sz="2400" dirty="0"/>
              <a:t>  </a:t>
            </a:r>
          </a:p>
          <a:p>
            <a:r>
              <a:rPr lang="en-US" sz="2400" dirty="0"/>
              <a:t>Various options: see </a:t>
            </a:r>
            <a:r>
              <a:rPr lang="en-US" sz="1800" dirty="0"/>
              <a:t>http://</a:t>
            </a:r>
            <a:r>
              <a:rPr lang="en-US" sz="1800" dirty="0" err="1"/>
              <a:t>spinroot.com</a:t>
            </a:r>
            <a:r>
              <a:rPr lang="en-US" sz="1800" dirty="0"/>
              <a:t>/spin/Man/</a:t>
            </a:r>
            <a:r>
              <a:rPr lang="en-US" sz="1800" dirty="0" err="1"/>
              <a:t>Pan.html</a:t>
            </a:r>
            <a:endParaRPr lang="en-US" sz="2400" dirty="0"/>
          </a:p>
        </p:txBody>
      </p:sp>
      <p:sp>
        <p:nvSpPr>
          <p:cNvPr id="2" name="Slide Number Placeholder 1"/>
          <p:cNvSpPr>
            <a:spLocks noGrp="1"/>
          </p:cNvSpPr>
          <p:nvPr>
            <p:ph type="sldNum" sz="quarter" idx="12"/>
          </p:nvPr>
        </p:nvSpPr>
        <p:spPr/>
        <p:txBody>
          <a:bodyPr/>
          <a:lstStyle/>
          <a:p>
            <a:pPr>
              <a:defRPr/>
            </a:pPr>
            <a:fld id="{68202716-ECF7-4725-A4CA-8CA7DB9C6773}" type="slidenum">
              <a:rPr lang="en-US" smtClean="0"/>
              <a:pPr>
                <a:defRPr/>
              </a:pPr>
              <a:t>29</a:t>
            </a:fld>
            <a:endParaRPr lang="en-US"/>
          </a:p>
        </p:txBody>
      </p:sp>
      <p:sp>
        <p:nvSpPr>
          <p:cNvPr id="11269" name="TextBox 4"/>
          <p:cNvSpPr txBox="1">
            <a:spLocks noChangeArrowheads="1"/>
          </p:cNvSpPr>
          <p:nvPr/>
        </p:nvSpPr>
        <p:spPr bwMode="auto">
          <a:xfrm>
            <a:off x="500063" y="1528354"/>
            <a:ext cx="3541712" cy="3478213"/>
          </a:xfrm>
          <a:prstGeom prst="rect">
            <a:avLst/>
          </a:prstGeom>
          <a:noFill/>
          <a:ln w="9525">
            <a:solidFill>
              <a:schemeClr val="tx1"/>
            </a:solidFill>
            <a:miter lim="800000"/>
            <a:headEnd/>
            <a:tailEnd/>
          </a:ln>
        </p:spPr>
        <p:txBody>
          <a:bodyPr wrap="none">
            <a:spAutoFit/>
          </a:bodyPr>
          <a:lstStyle/>
          <a:p>
            <a:r>
              <a:rPr lang="en-US" sz="2000" dirty="0"/>
              <a:t>#define N 4</a:t>
            </a:r>
          </a:p>
          <a:p>
            <a:r>
              <a:rPr lang="en-US" sz="2000" dirty="0"/>
              <a:t>byte x[N] ;</a:t>
            </a:r>
          </a:p>
          <a:p>
            <a:r>
              <a:rPr lang="en-US" sz="2000" b="1" dirty="0" err="1"/>
              <a:t>proctype</a:t>
            </a:r>
            <a:r>
              <a:rPr lang="en-US" sz="2000" dirty="0"/>
              <a:t> P(byte </a:t>
            </a:r>
            <a:r>
              <a:rPr lang="en-US" sz="2000" dirty="0" err="1"/>
              <a:t>i</a:t>
            </a:r>
            <a:r>
              <a:rPr lang="en-US" sz="2000" dirty="0"/>
              <a:t>) {</a:t>
            </a:r>
          </a:p>
          <a:p>
            <a:r>
              <a:rPr lang="en-US" sz="2000" dirty="0"/>
              <a:t>  </a:t>
            </a:r>
            <a:r>
              <a:rPr lang="en-US" sz="2000" b="1" dirty="0"/>
              <a:t>do</a:t>
            </a:r>
          </a:p>
          <a:p>
            <a:r>
              <a:rPr lang="en-US" sz="2000" dirty="0"/>
              <a:t>  :: x[i-1] != x[</a:t>
            </a:r>
            <a:r>
              <a:rPr lang="en-US" sz="2000" dirty="0" err="1"/>
              <a:t>i</a:t>
            </a:r>
            <a:r>
              <a:rPr lang="en-US" sz="2000" dirty="0"/>
              <a:t>] -&gt; x[</a:t>
            </a:r>
            <a:r>
              <a:rPr lang="en-US" sz="2000" dirty="0" err="1"/>
              <a:t>i</a:t>
            </a:r>
            <a:r>
              <a:rPr lang="en-US" sz="2000" dirty="0"/>
              <a:t>] = x[i-1] ;</a:t>
            </a:r>
          </a:p>
          <a:p>
            <a:r>
              <a:rPr lang="en-US" sz="2000" dirty="0"/>
              <a:t>  </a:t>
            </a:r>
            <a:r>
              <a:rPr lang="en-US" sz="2000" b="1" dirty="0"/>
              <a:t>od</a:t>
            </a:r>
          </a:p>
          <a:p>
            <a:r>
              <a:rPr lang="en-US" sz="2000" dirty="0"/>
              <a:t>}</a:t>
            </a:r>
          </a:p>
          <a:p>
            <a:endParaRPr lang="en-US" sz="2000" dirty="0"/>
          </a:p>
          <a:p>
            <a:r>
              <a:rPr lang="en-US" sz="2000" dirty="0" err="1"/>
              <a:t>init</a:t>
            </a:r>
            <a:r>
              <a:rPr lang="en-US" sz="2000" dirty="0"/>
              <a:t> { run P(1) ; run P(2)}</a:t>
            </a:r>
          </a:p>
          <a:p>
            <a:endParaRPr lang="en-US" sz="2000" dirty="0"/>
          </a:p>
          <a:p>
            <a:r>
              <a:rPr lang="en-US" sz="2000" b="1" dirty="0" err="1"/>
              <a:t>ltl</a:t>
            </a:r>
            <a:r>
              <a:rPr lang="en-US" sz="2000" dirty="0"/>
              <a:t> p0 { &lt;&gt;(x[0]=</a:t>
            </a:r>
            <a:r>
              <a:rPr lang="en-US" sz="2000"/>
              <a:t>x[2]) </a:t>
            </a:r>
            <a:r>
              <a:rPr 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00063" y="274638"/>
            <a:ext cx="8358187" cy="796925"/>
          </a:xfrm>
        </p:spPr>
        <p:txBody>
          <a:bodyPr/>
          <a:lstStyle/>
          <a:p>
            <a:pPr eaLnBrk="1" hangingPunct="1"/>
            <a:r>
              <a:rPr lang="en-US" altLang="zh-CN">
                <a:ea typeface="宋体" pitchFamily="2" charset="-122"/>
              </a:rPr>
              <a:t>Spin and Promela</a:t>
            </a:r>
          </a:p>
        </p:txBody>
      </p:sp>
      <p:sp>
        <p:nvSpPr>
          <p:cNvPr id="9219"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altLang="zh-CN" dirty="0" err="1">
                <a:solidFill>
                  <a:srgbClr val="FF3300"/>
                </a:solidFill>
                <a:ea typeface="宋体" pitchFamily="2" charset="-122"/>
              </a:rPr>
              <a:t>Promela</a:t>
            </a:r>
            <a:r>
              <a:rPr lang="en-US" altLang="zh-CN" dirty="0">
                <a:solidFill>
                  <a:srgbClr val="FF3300"/>
                </a:solidFill>
                <a:ea typeface="宋体" pitchFamily="2" charset="-122"/>
              </a:rPr>
              <a:t> =</a:t>
            </a:r>
            <a:r>
              <a:rPr lang="en-US" altLang="zh-CN" dirty="0">
                <a:ea typeface="宋体" pitchFamily="2" charset="-122"/>
              </a:rPr>
              <a:t> </a:t>
            </a:r>
            <a:r>
              <a:rPr lang="en-US" altLang="zh-CN" i="1" dirty="0">
                <a:solidFill>
                  <a:schemeClr val="accent2"/>
                </a:solidFill>
                <a:ea typeface="宋体" pitchFamily="2" charset="-122"/>
              </a:rPr>
              <a:t>Pro</a:t>
            </a:r>
            <a:r>
              <a:rPr lang="en-US" altLang="zh-CN" dirty="0">
                <a:ea typeface="宋体" pitchFamily="2" charset="-122"/>
              </a:rPr>
              <a:t>cess </a:t>
            </a:r>
            <a:r>
              <a:rPr lang="en-US" altLang="zh-CN" i="1" dirty="0">
                <a:solidFill>
                  <a:schemeClr val="accent2"/>
                </a:solidFill>
                <a:ea typeface="宋体" pitchFamily="2" charset="-122"/>
              </a:rPr>
              <a:t>Me</a:t>
            </a:r>
            <a:r>
              <a:rPr lang="en-US" altLang="zh-CN" dirty="0">
                <a:ea typeface="宋体" pitchFamily="2" charset="-122"/>
              </a:rPr>
              <a:t>ta </a:t>
            </a:r>
            <a:r>
              <a:rPr lang="en-US" altLang="zh-CN" i="1" dirty="0">
                <a:solidFill>
                  <a:schemeClr val="accent2"/>
                </a:solidFill>
                <a:ea typeface="宋体" pitchFamily="2" charset="-122"/>
              </a:rPr>
              <a:t>La</a:t>
            </a:r>
            <a:r>
              <a:rPr lang="en-US" altLang="zh-CN" dirty="0">
                <a:ea typeface="宋体" pitchFamily="2" charset="-122"/>
              </a:rPr>
              <a:t>nguage</a:t>
            </a:r>
          </a:p>
          <a:p>
            <a:pPr lvl="1" eaLnBrk="1" hangingPunct="1">
              <a:lnSpc>
                <a:spcPct val="90000"/>
              </a:lnSpc>
            </a:pPr>
            <a:r>
              <a:rPr lang="en-US" altLang="zh-CN" dirty="0">
                <a:ea typeface="宋体" pitchFamily="2" charset="-122"/>
              </a:rPr>
              <a:t>Is a </a:t>
            </a:r>
            <a:r>
              <a:rPr lang="en-US" altLang="zh-CN" i="1" dirty="0">
                <a:ea typeface="宋体" pitchFamily="2" charset="-122"/>
              </a:rPr>
              <a:t>modelling</a:t>
            </a:r>
            <a:r>
              <a:rPr lang="en-US" altLang="zh-CN" dirty="0">
                <a:ea typeface="宋体" pitchFamily="2" charset="-122"/>
              </a:rPr>
              <a:t> language! (not  a language to build an application)</a:t>
            </a:r>
          </a:p>
          <a:p>
            <a:pPr eaLnBrk="1" hangingPunct="1">
              <a:lnSpc>
                <a:spcPct val="90000"/>
              </a:lnSpc>
            </a:pPr>
            <a:r>
              <a:rPr lang="en-US" altLang="zh-CN" dirty="0">
                <a:ea typeface="宋体" pitchFamily="2" charset="-122"/>
              </a:rPr>
              <a:t>Strong features :</a:t>
            </a:r>
          </a:p>
          <a:p>
            <a:pPr lvl="1" eaLnBrk="1" hangingPunct="1">
              <a:lnSpc>
                <a:spcPct val="90000"/>
              </a:lnSpc>
            </a:pPr>
            <a:r>
              <a:rPr lang="en-US" altLang="zh-CN" dirty="0">
                <a:ea typeface="宋体" pitchFamily="2" charset="-122"/>
              </a:rPr>
              <a:t>Powerful constructs to synchronize concurrent processes</a:t>
            </a:r>
          </a:p>
          <a:p>
            <a:pPr lvl="1" eaLnBrk="1" hangingPunct="1">
              <a:lnSpc>
                <a:spcPct val="90000"/>
              </a:lnSpc>
            </a:pPr>
            <a:r>
              <a:rPr lang="en-US" altLang="zh-CN" dirty="0">
                <a:ea typeface="宋体" pitchFamily="2" charset="-122"/>
              </a:rPr>
              <a:t>Powerful model checking</a:t>
            </a:r>
          </a:p>
          <a:p>
            <a:pPr lvl="1" eaLnBrk="1" hangingPunct="1">
              <a:lnSpc>
                <a:spcPct val="90000"/>
              </a:lnSpc>
            </a:pPr>
            <a:r>
              <a:rPr lang="en-US" altLang="zh-CN" dirty="0">
                <a:ea typeface="宋体" pitchFamily="2" charset="-122"/>
              </a:rPr>
              <a:t>Simulation to support analysis (of the models)</a:t>
            </a:r>
          </a:p>
          <a:p>
            <a:pPr lvl="1" eaLnBrk="1" hangingPunct="1">
              <a:lnSpc>
                <a:spcPct val="90000"/>
              </a:lnSpc>
            </a:pPr>
            <a:endParaRPr lang="en-US" altLang="zh-CN" dirty="0">
              <a:ea typeface="宋体" pitchFamily="2" charset="-122"/>
            </a:endParaRPr>
          </a:p>
          <a:p>
            <a:pPr eaLnBrk="1" hangingPunct="1">
              <a:lnSpc>
                <a:spcPct val="90000"/>
              </a:lnSpc>
            </a:pPr>
            <a:r>
              <a:rPr lang="en-US" altLang="zh-CN" dirty="0">
                <a:solidFill>
                  <a:srgbClr val="FF3300"/>
                </a:solidFill>
                <a:ea typeface="宋体" pitchFamily="2" charset="-122"/>
              </a:rPr>
              <a:t>SPIN =  </a:t>
            </a:r>
            <a:r>
              <a:rPr lang="en-US" altLang="zh-CN" i="1" dirty="0">
                <a:solidFill>
                  <a:schemeClr val="accent2"/>
                </a:solidFill>
                <a:ea typeface="宋体" pitchFamily="2" charset="-122"/>
              </a:rPr>
              <a:t>S</a:t>
            </a:r>
            <a:r>
              <a:rPr lang="en-US" altLang="zh-CN" dirty="0">
                <a:ea typeface="宋体" pitchFamily="2" charset="-122"/>
              </a:rPr>
              <a:t>imple </a:t>
            </a:r>
            <a:r>
              <a:rPr lang="en-US" altLang="zh-CN" i="1" dirty="0" err="1">
                <a:solidFill>
                  <a:schemeClr val="accent2"/>
                </a:solidFill>
                <a:ea typeface="宋体" pitchFamily="2" charset="-122"/>
              </a:rPr>
              <a:t>P</a:t>
            </a:r>
            <a:r>
              <a:rPr lang="en-US" altLang="zh-CN" i="1" dirty="0" err="1">
                <a:ea typeface="宋体" pitchFamily="2" charset="-122"/>
              </a:rPr>
              <a:t>ro</a:t>
            </a:r>
            <a:r>
              <a:rPr lang="en-US" altLang="zh-CN" dirty="0" err="1">
                <a:ea typeface="宋体" pitchFamily="2" charset="-122"/>
              </a:rPr>
              <a:t>mela</a:t>
            </a:r>
            <a:r>
              <a:rPr lang="en-US" altLang="zh-CN" dirty="0">
                <a:ea typeface="宋体" pitchFamily="2" charset="-122"/>
              </a:rPr>
              <a:t> </a:t>
            </a:r>
            <a:r>
              <a:rPr lang="en-US" altLang="zh-CN" i="1" dirty="0">
                <a:solidFill>
                  <a:schemeClr val="accent2"/>
                </a:solidFill>
                <a:ea typeface="宋体" pitchFamily="2" charset="-122"/>
              </a:rPr>
              <a:t>In</a:t>
            </a:r>
            <a:r>
              <a:rPr lang="en-US" altLang="zh-CN" dirty="0">
                <a:ea typeface="宋体" pitchFamily="2" charset="-122"/>
              </a:rPr>
              <a:t>terpreter</a:t>
            </a:r>
          </a:p>
          <a:p>
            <a:pPr lvl="1" eaLnBrk="1" hangingPunct="1">
              <a:lnSpc>
                <a:spcPct val="90000"/>
              </a:lnSpc>
            </a:pPr>
            <a:endParaRPr lang="en-US" altLang="zh-CN" dirty="0">
              <a:ea typeface="宋体" pitchFamily="2" charset="-122"/>
            </a:endParaRPr>
          </a:p>
          <a:p>
            <a:pPr eaLnBrk="1" hangingPunct="1">
              <a:lnSpc>
                <a:spcPct val="90000"/>
              </a:lnSpc>
            </a:pPr>
            <a:endParaRPr lang="en-US" altLang="zh-CN" dirty="0">
              <a:ea typeface="宋体" pitchFamily="2" charset="-122"/>
            </a:endParaRPr>
          </a:p>
        </p:txBody>
      </p:sp>
      <p:sp>
        <p:nvSpPr>
          <p:cNvPr id="4" name="Tijdelijke aanduiding voor dianummer 3"/>
          <p:cNvSpPr>
            <a:spLocks noGrp="1"/>
          </p:cNvSpPr>
          <p:nvPr>
            <p:ph type="sldNum" sz="quarter" idx="12"/>
          </p:nvPr>
        </p:nvSpPr>
        <p:spPr/>
        <p:txBody>
          <a:bodyPr/>
          <a:lstStyle/>
          <a:p>
            <a:pPr>
              <a:defRPr/>
            </a:pPr>
            <a:fld id="{FCE22CCE-0EBF-401D-B894-44005BF974C4}"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43000" y="228600"/>
            <a:ext cx="8001000" cy="685800"/>
          </a:xfrm>
        </p:spPr>
        <p:txBody>
          <a:bodyPr/>
          <a:lstStyle/>
          <a:p>
            <a:pPr eaLnBrk="1" hangingPunct="1"/>
            <a:r>
              <a:rPr lang="en-US"/>
              <a:t>Frontend XSpin</a:t>
            </a:r>
          </a:p>
        </p:txBody>
      </p:sp>
      <p:pic>
        <p:nvPicPr>
          <p:cNvPr id="12291"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 name="Tijdelijke aanduiding voor dianummer 3"/>
          <p:cNvSpPr>
            <a:spLocks noGrp="1"/>
          </p:cNvSpPr>
          <p:nvPr>
            <p:ph type="sldNum" sz="quarter" idx="12"/>
          </p:nvPr>
        </p:nvSpPr>
        <p:spPr/>
        <p:txBody>
          <a:bodyPr/>
          <a:lstStyle/>
          <a:p>
            <a:pPr>
              <a:defRPr/>
            </a:pPr>
            <a:fld id="{49F76758-726B-41F5-8FF0-DF0AFF01C101}"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00063" y="274638"/>
            <a:ext cx="8358187" cy="796925"/>
          </a:xfrm>
        </p:spPr>
        <p:txBody>
          <a:bodyPr/>
          <a:lstStyle/>
          <a:p>
            <a:r>
              <a:rPr lang="en-US"/>
              <a:t>Dining philosophers</a:t>
            </a:r>
          </a:p>
        </p:txBody>
      </p:sp>
      <p:sp>
        <p:nvSpPr>
          <p:cNvPr id="33795" name="Content Placeholder 2"/>
          <p:cNvSpPr>
            <a:spLocks noGrp="1"/>
          </p:cNvSpPr>
          <p:nvPr>
            <p:ph sz="quarter" idx="1"/>
          </p:nvPr>
        </p:nvSpPr>
        <p:spPr>
          <a:xfrm>
            <a:off x="500063" y="2952750"/>
            <a:ext cx="8358187" cy="3067050"/>
          </a:xfrm>
        </p:spPr>
        <p:txBody>
          <a:bodyPr/>
          <a:lstStyle/>
          <a:p>
            <a:r>
              <a:rPr lang="en-US" dirty="0"/>
              <a:t>N “philosopher”-processes</a:t>
            </a:r>
          </a:p>
          <a:p>
            <a:r>
              <a:rPr lang="en-US" dirty="0"/>
              <a:t>Each process:</a:t>
            </a:r>
          </a:p>
          <a:p>
            <a:pPr marL="776288" lvl="1" indent="-457200">
              <a:buFont typeface="Arial" pitchFamily="34" charset="0"/>
              <a:buAutoNum type="arabicPeriod"/>
            </a:pPr>
            <a:r>
              <a:rPr lang="en-US" dirty="0"/>
              <a:t>acquire left and right forks (not atomic)</a:t>
            </a:r>
          </a:p>
          <a:p>
            <a:pPr marL="776288" lvl="1" indent="-457200">
              <a:buFont typeface="Arial" pitchFamily="34" charset="0"/>
              <a:buAutoNum type="arabicPeriod"/>
            </a:pPr>
            <a:r>
              <a:rPr lang="en-US" dirty="0"/>
              <a:t>eat...</a:t>
            </a:r>
          </a:p>
          <a:p>
            <a:pPr marL="776288" lvl="1" indent="-457200">
              <a:buFont typeface="Arial" pitchFamily="34" charset="0"/>
              <a:buAutoNum type="arabicPeriod"/>
            </a:pPr>
            <a:r>
              <a:rPr lang="en-US" dirty="0"/>
              <a:t>release forks</a:t>
            </a:r>
          </a:p>
          <a:p>
            <a:pPr marL="776288" lvl="1" indent="-457200">
              <a:buFont typeface="Arial" pitchFamily="34" charset="0"/>
              <a:buAutoNum type="arabicPeriod"/>
            </a:pPr>
            <a:r>
              <a:rPr lang="en-US" dirty="0"/>
              <a:t>think................ then go back to 1 </a:t>
            </a:r>
          </a:p>
        </p:txBody>
      </p:sp>
      <p:sp>
        <p:nvSpPr>
          <p:cNvPr id="4" name="Slide Number Placeholder 3"/>
          <p:cNvSpPr>
            <a:spLocks noGrp="1"/>
          </p:cNvSpPr>
          <p:nvPr>
            <p:ph type="sldNum" sz="quarter" idx="12"/>
          </p:nvPr>
        </p:nvSpPr>
        <p:spPr/>
        <p:txBody>
          <a:bodyPr/>
          <a:lstStyle/>
          <a:p>
            <a:pPr>
              <a:defRPr/>
            </a:pPr>
            <a:fld id="{BE1E11F5-48AC-43E3-A14A-0469AC32F01A}" type="slidenum">
              <a:rPr lang="en-US" smtClean="0"/>
              <a:pPr>
                <a:defRPr/>
              </a:pPr>
              <a:t>31</a:t>
            </a:fld>
            <a:endParaRPr lang="en-US"/>
          </a:p>
        </p:txBody>
      </p:sp>
      <p:pic>
        <p:nvPicPr>
          <p:cNvPr id="33797" name="Picture 2" descr="http://www.pnas.org/content/suppl/2005/02/02/0409433102.DC1/09433Fig7.jpg"/>
          <p:cNvPicPr>
            <a:picLocks noChangeAspect="1" noChangeArrowheads="1"/>
          </p:cNvPicPr>
          <p:nvPr/>
        </p:nvPicPr>
        <p:blipFill>
          <a:blip r:embed="rId2" cstate="print"/>
          <a:srcRect/>
          <a:stretch>
            <a:fillRect/>
          </a:stretch>
        </p:blipFill>
        <p:spPr bwMode="auto">
          <a:xfrm>
            <a:off x="5280025" y="801688"/>
            <a:ext cx="2859088" cy="290036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500063" y="274638"/>
            <a:ext cx="8358187" cy="796925"/>
          </a:xfrm>
        </p:spPr>
        <p:txBody>
          <a:bodyPr/>
          <a:lstStyle/>
          <a:p>
            <a:r>
              <a:rPr lang="en-US" dirty="0"/>
              <a:t>Modelling a solution in </a:t>
            </a:r>
            <a:r>
              <a:rPr lang="en-US" dirty="0" err="1"/>
              <a:t>Promela</a:t>
            </a:r>
            <a:endParaRPr lang="en-US" dirty="0"/>
          </a:p>
        </p:txBody>
      </p:sp>
      <p:sp>
        <p:nvSpPr>
          <p:cNvPr id="3" name="Slide Number Placeholder 2"/>
          <p:cNvSpPr>
            <a:spLocks noGrp="1"/>
          </p:cNvSpPr>
          <p:nvPr>
            <p:ph type="sldNum" sz="quarter" idx="12"/>
          </p:nvPr>
        </p:nvSpPr>
        <p:spPr/>
        <p:txBody>
          <a:bodyPr/>
          <a:lstStyle/>
          <a:p>
            <a:pPr>
              <a:defRPr/>
            </a:pPr>
            <a:fld id="{214A62A3-384D-4AF2-91AE-066176A27273}" type="slidenum">
              <a:rPr lang="en-US" smtClean="0"/>
              <a:pPr>
                <a:defRPr/>
              </a:pPr>
              <a:t>32</a:t>
            </a:fld>
            <a:endParaRPr lang="en-US"/>
          </a:p>
        </p:txBody>
      </p:sp>
      <p:sp>
        <p:nvSpPr>
          <p:cNvPr id="6" name="TextBox 5"/>
          <p:cNvSpPr txBox="1"/>
          <p:nvPr/>
        </p:nvSpPr>
        <p:spPr>
          <a:xfrm>
            <a:off x="830263" y="1376363"/>
            <a:ext cx="7264400" cy="4801314"/>
          </a:xfrm>
          <a:prstGeom prst="rect">
            <a:avLst/>
          </a:prstGeom>
          <a:solidFill>
            <a:schemeClr val="accent1">
              <a:lumMod val="40000"/>
              <a:lumOff val="60000"/>
            </a:schemeClr>
          </a:solidFill>
          <a:ln>
            <a:noFill/>
          </a:ln>
        </p:spPr>
        <p:txBody>
          <a:bodyPr>
            <a:spAutoFit/>
          </a:bodyPr>
          <a:lstStyle/>
          <a:p>
            <a:pPr>
              <a:defRPr/>
            </a:pPr>
            <a:r>
              <a:rPr lang="en-US" sz="1800" b="1" dirty="0">
                <a:latin typeface="Courier New" pitchFamily="49" charset="0"/>
                <a:cs typeface="Courier New" pitchFamily="49" charset="0"/>
              </a:rPr>
              <a:t>#define </a:t>
            </a:r>
            <a:r>
              <a:rPr lang="en-US" sz="1800" dirty="0">
                <a:latin typeface="Courier New" pitchFamily="49" charset="0"/>
                <a:cs typeface="Courier New" pitchFamily="49" charset="0"/>
              </a:rPr>
              <a:t>N 4</a:t>
            </a:r>
          </a:p>
          <a:p>
            <a:pPr>
              <a:defRPr/>
            </a:pPr>
            <a:r>
              <a:rPr lang="en-US" sz="1800" dirty="0">
                <a:latin typeface="Courier New" pitchFamily="49" charset="0"/>
                <a:cs typeface="Courier New" pitchFamily="49" charset="0"/>
              </a:rPr>
              <a:t>byte fork[N] ;</a:t>
            </a:r>
          </a:p>
          <a:p>
            <a:pPr>
              <a:defRPr/>
            </a:pPr>
            <a:r>
              <a:rPr lang="en-US" sz="1800" dirty="0" err="1">
                <a:latin typeface="Courier New" pitchFamily="49" charset="0"/>
                <a:cs typeface="Courier New" pitchFamily="49" charset="0"/>
              </a:rPr>
              <a:t>bool</a:t>
            </a:r>
            <a:r>
              <a:rPr lang="en-US" sz="1800" dirty="0">
                <a:latin typeface="Courier New" pitchFamily="49" charset="0"/>
                <a:cs typeface="Courier New" pitchFamily="49" charset="0"/>
              </a:rPr>
              <a:t> eating[N] ;</a:t>
            </a:r>
          </a:p>
          <a:p>
            <a:pPr>
              <a:defRPr/>
            </a:pPr>
            <a:endParaRPr lang="en-US" sz="1800" dirty="0">
              <a:latin typeface="Courier New" pitchFamily="49" charset="0"/>
              <a:cs typeface="Courier New" pitchFamily="49" charset="0"/>
            </a:endParaRPr>
          </a:p>
          <a:p>
            <a:pPr>
              <a:defRPr/>
            </a:pPr>
            <a:r>
              <a:rPr lang="en-US" sz="1800" b="1" dirty="0" err="1">
                <a:latin typeface="Courier New" pitchFamily="49" charset="0"/>
                <a:cs typeface="Courier New" pitchFamily="49" charset="0"/>
              </a:rPr>
              <a:t>proctype</a:t>
            </a:r>
            <a:r>
              <a:rPr lang="en-US" sz="1800" dirty="0">
                <a:latin typeface="Courier New" pitchFamily="49" charset="0"/>
                <a:cs typeface="Courier New" pitchFamily="49" charset="0"/>
              </a:rPr>
              <a:t> P(byte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a:defRPr/>
            </a:pPr>
            <a:r>
              <a:rPr lang="en-US" sz="1800" dirty="0">
                <a:latin typeface="Courier New" pitchFamily="49" charset="0"/>
                <a:cs typeface="Courier New" pitchFamily="49" charset="0"/>
              </a:rPr>
              <a:t>  </a:t>
            </a:r>
            <a:r>
              <a:rPr lang="en-US" sz="1800" b="1" u="sng" dirty="0">
                <a:latin typeface="Courier New" pitchFamily="49" charset="0"/>
                <a:cs typeface="Courier New" pitchFamily="49" charset="0"/>
              </a:rPr>
              <a:t>do</a:t>
            </a:r>
          </a:p>
          <a:p>
            <a:pPr>
              <a:defRPr/>
            </a:pPr>
            <a:r>
              <a:rPr lang="en-US" sz="1800" dirty="0">
                <a:latin typeface="Courier New" pitchFamily="49" charset="0"/>
                <a:cs typeface="Courier New" pitchFamily="49" charset="0"/>
              </a:rPr>
              <a:t>  :: </a:t>
            </a:r>
            <a:r>
              <a:rPr lang="en-US" sz="1800" b="1" dirty="0">
                <a:latin typeface="Courier New" pitchFamily="49" charset="0"/>
                <a:cs typeface="Courier New" pitchFamily="49" charset="0"/>
              </a:rPr>
              <a:t>atomic</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(fork[</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N &amp;&amp; fork[(</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 N] == N) ;</a:t>
            </a:r>
          </a:p>
          <a:p>
            <a:pPr>
              <a:defRPr/>
            </a:pPr>
            <a:r>
              <a:rPr lang="en-US" sz="1800" dirty="0">
                <a:latin typeface="Courier New" pitchFamily="49" charset="0"/>
                <a:cs typeface="Courier New" pitchFamily="49" charset="0"/>
              </a:rPr>
              <a:t>        fork[</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defRPr/>
            </a:pPr>
            <a:r>
              <a:rPr lang="en-US" sz="1800" dirty="0">
                <a:latin typeface="Courier New" pitchFamily="49" charset="0"/>
                <a:cs typeface="Courier New" pitchFamily="49" charset="0"/>
              </a:rPr>
              <a:t>        fork[(</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 N] =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a:t>
            </a:r>
          </a:p>
          <a:p>
            <a:pPr>
              <a:defRPr/>
            </a:pPr>
            <a:endParaRPr lang="en-US" sz="1800" dirty="0">
              <a:latin typeface="Courier New" pitchFamily="49" charset="0"/>
              <a:cs typeface="Courier New" pitchFamily="49" charset="0"/>
            </a:endParaRPr>
          </a:p>
          <a:p>
            <a:pPr>
              <a:defRPr/>
            </a:pPr>
            <a:r>
              <a:rPr lang="en-US" sz="1800" dirty="0">
                <a:latin typeface="Courier New" pitchFamily="49" charset="0"/>
                <a:cs typeface="Courier New" pitchFamily="49" charset="0"/>
              </a:rPr>
              <a:t>     eating[</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 eat ...</a:t>
            </a:r>
          </a:p>
          <a:p>
            <a:pPr>
              <a:defRPr/>
            </a:pPr>
            <a:r>
              <a:rPr lang="en-US" sz="1800" dirty="0">
                <a:latin typeface="Courier New" pitchFamily="49" charset="0"/>
                <a:cs typeface="Courier New" pitchFamily="49" charset="0"/>
              </a:rPr>
              <a:t>     eating[</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0 ; </a:t>
            </a:r>
          </a:p>
          <a:p>
            <a:pPr>
              <a:defRPr/>
            </a:pPr>
            <a:r>
              <a:rPr lang="en-US" sz="1800" dirty="0">
                <a:latin typeface="Courier New" pitchFamily="49" charset="0"/>
                <a:cs typeface="Courier New" pitchFamily="49" charset="0"/>
              </a:rPr>
              <a:t>     fork[</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N ; </a:t>
            </a:r>
          </a:p>
          <a:p>
            <a:pPr>
              <a:defRPr/>
            </a:pPr>
            <a:r>
              <a:rPr lang="en-US" sz="1800" dirty="0">
                <a:latin typeface="Courier New" pitchFamily="49" charset="0"/>
                <a:cs typeface="Courier New" pitchFamily="49" charset="0"/>
              </a:rPr>
              <a:t>     fork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 N]= N </a:t>
            </a:r>
          </a:p>
          <a:p>
            <a:pPr>
              <a:defRPr/>
            </a:pPr>
            <a:r>
              <a:rPr lang="en-US" sz="1800" dirty="0">
                <a:latin typeface="Courier New" pitchFamily="49" charset="0"/>
                <a:cs typeface="Courier New" pitchFamily="49" charset="0"/>
              </a:rPr>
              <a:t>  </a:t>
            </a:r>
            <a:r>
              <a:rPr lang="en-US" sz="1800" b="1" u="sng" dirty="0">
                <a:latin typeface="Courier New" pitchFamily="49" charset="0"/>
                <a:cs typeface="Courier New" pitchFamily="49" charset="0"/>
              </a:rPr>
              <a:t>od</a:t>
            </a:r>
          </a:p>
          <a:p>
            <a:pPr>
              <a:defRPr/>
            </a:pPr>
            <a:r>
              <a:rPr lang="en-US" sz="1800" dirty="0">
                <a:latin typeface="Courier New" pitchFamily="49" charset="0"/>
                <a:cs typeface="Courier New" pitchFamily="49" charset="0"/>
              </a:rPr>
              <a:t>}</a:t>
            </a:r>
          </a:p>
        </p:txBody>
      </p:sp>
      <p:sp>
        <p:nvSpPr>
          <p:cNvPr id="7" name="TextBox 6"/>
          <p:cNvSpPr txBox="1"/>
          <p:nvPr/>
        </p:nvSpPr>
        <p:spPr>
          <a:xfrm>
            <a:off x="5255799" y="5607074"/>
            <a:ext cx="3678238"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800" i="1" dirty="0">
                <a:latin typeface="Calibri" pitchFamily="34" charset="0"/>
                <a:cs typeface="Calibri" pitchFamily="34" charset="0"/>
              </a:rPr>
              <a:t>Deadlock free, but not starvation free (e.g. 1 and 3 can alternatingly keep getting forks, thus starve 0)</a:t>
            </a:r>
          </a:p>
        </p:txBody>
      </p:sp>
      <p:sp>
        <p:nvSpPr>
          <p:cNvPr id="8" name="Rectangle 7"/>
          <p:cNvSpPr/>
          <p:nvPr/>
        </p:nvSpPr>
        <p:spPr bwMode="auto">
          <a:xfrm>
            <a:off x="5791200" y="1601159"/>
            <a:ext cx="3059113" cy="99472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this atomicity may be unrealistic</a:t>
            </a:r>
          </a:p>
        </p:txBody>
      </p:sp>
      <p:sp>
        <p:nvSpPr>
          <p:cNvPr id="9" name="Rectangle 8"/>
          <p:cNvSpPr/>
          <p:nvPr/>
        </p:nvSpPr>
        <p:spPr bwMode="auto">
          <a:xfrm>
            <a:off x="1530626" y="3061252"/>
            <a:ext cx="6384649" cy="1172818"/>
          </a:xfrm>
          <a:prstGeom prst="rect">
            <a:avLst/>
          </a:prstGeom>
          <a:no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a:stCxn id="9" idx="0"/>
            <a:endCxn id="8" idx="1"/>
          </p:cNvCxnSpPr>
          <p:nvPr/>
        </p:nvCxnSpPr>
        <p:spPr bwMode="auto">
          <a:xfrm flipV="1">
            <a:off x="4722951" y="2098521"/>
            <a:ext cx="1068249" cy="96273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9775" y="2720975"/>
            <a:ext cx="5870575" cy="1589088"/>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5843" name="Title 1"/>
          <p:cNvSpPr>
            <a:spLocks noGrp="1"/>
          </p:cNvSpPr>
          <p:nvPr>
            <p:ph type="title"/>
          </p:nvPr>
        </p:nvSpPr>
        <p:spPr>
          <a:xfrm>
            <a:off x="500063" y="274638"/>
            <a:ext cx="8358187" cy="796925"/>
          </a:xfrm>
        </p:spPr>
        <p:txBody>
          <a:bodyPr/>
          <a:lstStyle/>
          <a:p>
            <a:r>
              <a:rPr lang="en-US"/>
              <a:t>Creating processes and init { … }</a:t>
            </a:r>
          </a:p>
        </p:txBody>
      </p:sp>
      <p:sp>
        <p:nvSpPr>
          <p:cNvPr id="4" name="Slide Number Placeholder 3"/>
          <p:cNvSpPr>
            <a:spLocks noGrp="1"/>
          </p:cNvSpPr>
          <p:nvPr>
            <p:ph type="sldNum" sz="quarter" idx="12"/>
          </p:nvPr>
        </p:nvSpPr>
        <p:spPr/>
        <p:txBody>
          <a:bodyPr/>
          <a:lstStyle/>
          <a:p>
            <a:pPr>
              <a:defRPr/>
            </a:pPr>
            <a:fld id="{D0F0E570-C759-4EBB-8E8E-95E98A5B9B3F}" type="slidenum">
              <a:rPr lang="en-US" smtClean="0"/>
              <a:pPr>
                <a:defRPr/>
              </a:pPr>
              <a:t>33</a:t>
            </a:fld>
            <a:endParaRPr lang="en-US"/>
          </a:p>
        </p:txBody>
      </p:sp>
      <p:sp>
        <p:nvSpPr>
          <p:cNvPr id="35845" name="TextBox 4"/>
          <p:cNvSpPr txBox="1">
            <a:spLocks noChangeArrowheads="1"/>
          </p:cNvSpPr>
          <p:nvPr/>
        </p:nvSpPr>
        <p:spPr bwMode="auto">
          <a:xfrm>
            <a:off x="914400" y="1860550"/>
            <a:ext cx="5416550" cy="2862263"/>
          </a:xfrm>
          <a:prstGeom prst="rect">
            <a:avLst/>
          </a:prstGeom>
          <a:solidFill>
            <a:srgbClr val="CCEDB1">
              <a:alpha val="70979"/>
            </a:srgbClr>
          </a:solidFill>
          <a:ln w="9525">
            <a:noFill/>
            <a:miter lim="800000"/>
            <a:headEnd/>
            <a:tailEnd/>
          </a:ln>
        </p:spPr>
        <p:txBody>
          <a:bodyPr wrap="none">
            <a:spAutoFit/>
          </a:bodyPr>
          <a:lstStyle/>
          <a:p>
            <a:r>
              <a:rPr lang="pl-PL" sz="2000" b="1">
                <a:latin typeface="Courier New" pitchFamily="49" charset="0"/>
                <a:cs typeface="Courier New" pitchFamily="49" charset="0"/>
              </a:rPr>
              <a:t>init</a:t>
            </a:r>
            <a:r>
              <a:rPr lang="pl-PL" sz="2000">
                <a:latin typeface="Courier New" pitchFamily="49" charset="0"/>
                <a:cs typeface="Courier New" pitchFamily="49" charset="0"/>
              </a:rPr>
              <a:t> {</a:t>
            </a:r>
            <a:endParaRPr lang="en-US" sz="2000">
              <a:latin typeface="Courier New" pitchFamily="49" charset="0"/>
              <a:cs typeface="Courier New" pitchFamily="49" charset="0"/>
            </a:endParaRPr>
          </a:p>
          <a:p>
            <a:r>
              <a:rPr lang="en-US" sz="2000">
                <a:latin typeface="Courier New" pitchFamily="49" charset="0"/>
                <a:cs typeface="Courier New" pitchFamily="49" charset="0"/>
              </a:rPr>
              <a:t>  </a:t>
            </a:r>
            <a:r>
              <a:rPr lang="pl-PL" sz="2000">
                <a:latin typeface="Courier New" pitchFamily="49" charset="0"/>
                <a:cs typeface="Courier New" pitchFamily="49" charset="0"/>
              </a:rPr>
              <a:t>byte i </a:t>
            </a:r>
            <a:r>
              <a:rPr lang="en-US" sz="2000">
                <a:latin typeface="Courier New" pitchFamily="49" charset="0"/>
                <a:cs typeface="Courier New" pitchFamily="49" charset="0"/>
              </a:rPr>
              <a:t>;</a:t>
            </a:r>
          </a:p>
          <a:p>
            <a:r>
              <a:rPr lang="en-US" sz="2000">
                <a:latin typeface="Courier New" pitchFamily="49" charset="0"/>
                <a:cs typeface="Courier New" pitchFamily="49" charset="0"/>
              </a:rPr>
              <a:t>  ... // initialize forks</a:t>
            </a:r>
          </a:p>
          <a:p>
            <a:r>
              <a:rPr lang="en-US" sz="2000">
                <a:latin typeface="Courier New" pitchFamily="49" charset="0"/>
                <a:cs typeface="Courier New" pitchFamily="49" charset="0"/>
              </a:rPr>
              <a:t>  i = 0 ;</a:t>
            </a:r>
            <a:endParaRPr lang="pl-PL" sz="2000">
              <a:latin typeface="Courier New" pitchFamily="49" charset="0"/>
              <a:cs typeface="Courier New" pitchFamily="49" charset="0"/>
            </a:endParaRPr>
          </a:p>
          <a:p>
            <a:r>
              <a:rPr lang="pl-PL" sz="2000">
                <a:latin typeface="Courier New" pitchFamily="49" charset="0"/>
                <a:cs typeface="Courier New" pitchFamily="49" charset="0"/>
              </a:rPr>
              <a:t>  </a:t>
            </a:r>
            <a:r>
              <a:rPr lang="pl-PL" sz="2000" u="sng">
                <a:latin typeface="Courier New" pitchFamily="49" charset="0"/>
                <a:cs typeface="Courier New" pitchFamily="49" charset="0"/>
              </a:rPr>
              <a:t>do</a:t>
            </a:r>
          </a:p>
          <a:p>
            <a:r>
              <a:rPr lang="pl-PL" sz="2000">
                <a:latin typeface="Courier New" pitchFamily="49" charset="0"/>
                <a:cs typeface="Courier New" pitchFamily="49" charset="0"/>
              </a:rPr>
              <a:t>  :: i&lt;N </a:t>
            </a:r>
            <a:r>
              <a:rPr lang="en-US" sz="2000">
                <a:latin typeface="Courier New" pitchFamily="49" charset="0"/>
                <a:cs typeface="Courier New" pitchFamily="49" charset="0"/>
              </a:rPr>
              <a:t>  </a:t>
            </a:r>
            <a:r>
              <a:rPr lang="pl-PL" sz="2000">
                <a:latin typeface="Courier New" pitchFamily="49" charset="0"/>
                <a:cs typeface="Courier New" pitchFamily="49" charset="0"/>
              </a:rPr>
              <a:t>-&gt; { run P(i) ; i++ ; }</a:t>
            </a:r>
          </a:p>
          <a:p>
            <a:r>
              <a:rPr lang="pl-PL" sz="2000">
                <a:latin typeface="Courier New" pitchFamily="49" charset="0"/>
                <a:cs typeface="Courier New" pitchFamily="49" charset="0"/>
              </a:rPr>
              <a:t>  :: i&gt;=N </a:t>
            </a:r>
            <a:r>
              <a:rPr lang="en-US" sz="2000">
                <a:latin typeface="Courier New" pitchFamily="49" charset="0"/>
                <a:cs typeface="Courier New" pitchFamily="49" charset="0"/>
              </a:rPr>
              <a:t> </a:t>
            </a:r>
            <a:r>
              <a:rPr lang="pl-PL" sz="2000">
                <a:latin typeface="Courier New" pitchFamily="49" charset="0"/>
                <a:cs typeface="Courier New" pitchFamily="49" charset="0"/>
              </a:rPr>
              <a:t>-&gt; </a:t>
            </a:r>
            <a:r>
              <a:rPr lang="en-US" sz="2000">
                <a:latin typeface="Courier New" pitchFamily="49" charset="0"/>
                <a:cs typeface="Courier New" pitchFamily="49" charset="0"/>
              </a:rPr>
              <a:t> </a:t>
            </a:r>
            <a:r>
              <a:rPr lang="pl-PL" sz="2000" u="sng">
                <a:latin typeface="Courier New" pitchFamily="49" charset="0"/>
                <a:cs typeface="Courier New" pitchFamily="49" charset="0"/>
              </a:rPr>
              <a:t>break</a:t>
            </a:r>
            <a:r>
              <a:rPr lang="pl-PL" sz="2000">
                <a:latin typeface="Courier New" pitchFamily="49" charset="0"/>
                <a:cs typeface="Courier New" pitchFamily="49" charset="0"/>
              </a:rPr>
              <a:t> ;</a:t>
            </a:r>
          </a:p>
          <a:p>
            <a:r>
              <a:rPr lang="pl-PL" sz="2000">
                <a:latin typeface="Courier New" pitchFamily="49" charset="0"/>
                <a:cs typeface="Courier New" pitchFamily="49" charset="0"/>
              </a:rPr>
              <a:t>  </a:t>
            </a:r>
            <a:r>
              <a:rPr lang="pl-PL" sz="2000" u="sng">
                <a:latin typeface="Courier New" pitchFamily="49" charset="0"/>
                <a:cs typeface="Courier New" pitchFamily="49" charset="0"/>
              </a:rPr>
              <a:t>od</a:t>
            </a:r>
          </a:p>
          <a:p>
            <a:r>
              <a:rPr lang="pl-PL" sz="2000">
                <a:latin typeface="Courier New" pitchFamily="49" charset="0"/>
                <a:cs typeface="Courier New" pitchFamily="49" charset="0"/>
              </a:rPr>
              <a:t>}</a:t>
            </a:r>
            <a:endParaRPr lang="en-US" sz="2000">
              <a:latin typeface="Courier New" pitchFamily="49" charset="0"/>
              <a:cs typeface="Courier New" pitchFamily="49" charset="0"/>
            </a:endParaRPr>
          </a:p>
        </p:txBody>
      </p:sp>
      <p:sp>
        <p:nvSpPr>
          <p:cNvPr id="35846" name="TextBox 6"/>
          <p:cNvSpPr txBox="1">
            <a:spLocks noChangeArrowheads="1"/>
          </p:cNvSpPr>
          <p:nvPr/>
        </p:nvSpPr>
        <p:spPr bwMode="auto">
          <a:xfrm>
            <a:off x="6769100" y="2341563"/>
            <a:ext cx="1776413" cy="1323975"/>
          </a:xfrm>
          <a:prstGeom prst="rect">
            <a:avLst/>
          </a:prstGeom>
          <a:noFill/>
          <a:ln w="9525">
            <a:noFill/>
            <a:miter lim="800000"/>
            <a:headEnd/>
            <a:tailEnd/>
          </a:ln>
        </p:spPr>
        <p:txBody>
          <a:bodyPr>
            <a:spAutoFit/>
          </a:bodyPr>
          <a:lstStyle/>
          <a:p>
            <a:r>
              <a:rPr lang="en-US" sz="2000"/>
              <a:t>Put this in </a:t>
            </a:r>
            <a:r>
              <a:rPr lang="en-US" sz="2000" u="sng"/>
              <a:t>atomic</a:t>
            </a:r>
            <a:r>
              <a:rPr lang="en-US" sz="2000"/>
              <a:t> { … } ;</a:t>
            </a:r>
          </a:p>
          <a:p>
            <a:r>
              <a:rPr lang="en-US" sz="2000"/>
              <a:t>Be aware of what it means!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00063" y="274638"/>
            <a:ext cx="8358187" cy="796925"/>
          </a:xfrm>
        </p:spPr>
        <p:txBody>
          <a:bodyPr/>
          <a:lstStyle/>
          <a:p>
            <a:r>
              <a:rPr lang="en-US"/>
              <a:t>How to express the specification?</a:t>
            </a:r>
          </a:p>
        </p:txBody>
      </p:sp>
      <p:sp>
        <p:nvSpPr>
          <p:cNvPr id="4" name="Slide Number Placeholder 3"/>
          <p:cNvSpPr>
            <a:spLocks noGrp="1"/>
          </p:cNvSpPr>
          <p:nvPr>
            <p:ph type="sldNum" sz="quarter" idx="12"/>
          </p:nvPr>
        </p:nvSpPr>
        <p:spPr/>
        <p:txBody>
          <a:bodyPr/>
          <a:lstStyle/>
          <a:p>
            <a:pPr>
              <a:defRPr/>
            </a:pPr>
            <a:fld id="{BAED5124-B85C-4BE4-9BDD-24266F73174F}" type="slidenum">
              <a:rPr lang="en-US" smtClean="0"/>
              <a:pPr>
                <a:defRPr/>
              </a:pPr>
              <a:t>34</a:t>
            </a:fld>
            <a:endParaRPr lang="en-US"/>
          </a:p>
        </p:txBody>
      </p:sp>
      <p:sp>
        <p:nvSpPr>
          <p:cNvPr id="9" name="TextBox 8"/>
          <p:cNvSpPr txBox="1"/>
          <p:nvPr/>
        </p:nvSpPr>
        <p:spPr>
          <a:xfrm>
            <a:off x="830263" y="1376363"/>
            <a:ext cx="7608887" cy="3294062"/>
          </a:xfrm>
          <a:prstGeom prst="rect">
            <a:avLst/>
          </a:prstGeom>
          <a:solidFill>
            <a:schemeClr val="accent1">
              <a:lumMod val="40000"/>
              <a:lumOff val="60000"/>
            </a:schemeClr>
          </a:solidFill>
          <a:ln>
            <a:noFill/>
          </a:ln>
        </p:spPr>
        <p:txBody>
          <a:bodyPr>
            <a:spAutoFit/>
          </a:bodyPr>
          <a:lstStyle/>
          <a:p>
            <a:pPr>
              <a:defRPr/>
            </a:pPr>
            <a:r>
              <a:rPr lang="en-US" sz="1600" b="1" dirty="0" err="1">
                <a:latin typeface="Courier New" pitchFamily="49" charset="0"/>
                <a:cs typeface="Courier New" pitchFamily="49" charset="0"/>
              </a:rPr>
              <a:t>proctype</a:t>
            </a:r>
            <a:r>
              <a:rPr lang="en-US" sz="1600" dirty="0">
                <a:latin typeface="Courier New" pitchFamily="49" charset="0"/>
                <a:cs typeface="Courier New" pitchFamily="49" charset="0"/>
              </a:rPr>
              <a:t> P(byte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t>
            </a:r>
          </a:p>
          <a:p>
            <a:pPr>
              <a:defRPr/>
            </a:pPr>
            <a:r>
              <a:rPr lang="en-US" sz="1600" dirty="0">
                <a:latin typeface="Courier New" pitchFamily="49" charset="0"/>
                <a:cs typeface="Courier New" pitchFamily="49" charset="0"/>
              </a:rPr>
              <a:t>  </a:t>
            </a:r>
            <a:r>
              <a:rPr lang="en-US" sz="1600" u="sng" dirty="0">
                <a:latin typeface="Courier New" pitchFamily="49" charset="0"/>
                <a:cs typeface="Courier New" pitchFamily="49" charset="0"/>
              </a:rPr>
              <a:t>do</a:t>
            </a:r>
          </a:p>
          <a:p>
            <a:pPr>
              <a:defRPr/>
            </a:pPr>
            <a:r>
              <a:rPr lang="en-US" sz="1600" dirty="0">
                <a:latin typeface="Courier New" pitchFamily="49" charset="0"/>
                <a:cs typeface="Courier New" pitchFamily="49" charset="0"/>
              </a:rPr>
              <a:t>  :: { </a:t>
            </a:r>
            <a:r>
              <a:rPr lang="en-US" sz="1600" b="1" dirty="0">
                <a:latin typeface="Courier New" pitchFamily="49" charset="0"/>
                <a:cs typeface="Courier New" pitchFamily="49" charset="0"/>
              </a:rPr>
              <a:t>atomic</a:t>
            </a:r>
            <a:r>
              <a:rPr lang="en-US" sz="1600" dirty="0">
                <a:latin typeface="Courier New" pitchFamily="49" charset="0"/>
                <a:cs typeface="Courier New" pitchFamily="49" charset="0"/>
              </a:rPr>
              <a:t> {(fork[</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N &amp;&amp; fork[(</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 % N] == N) ;</a:t>
            </a:r>
          </a:p>
          <a:p>
            <a:pPr>
              <a:defRPr/>
            </a:pPr>
            <a:r>
              <a:rPr lang="en-US" sz="1600" dirty="0">
                <a:latin typeface="Courier New" pitchFamily="49" charset="0"/>
                <a:cs typeface="Courier New" pitchFamily="49" charset="0"/>
              </a:rPr>
              <a:t>                fork[</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t>
            </a:r>
          </a:p>
          <a:p>
            <a:pPr>
              <a:defRPr/>
            </a:pPr>
            <a:r>
              <a:rPr lang="en-US" sz="1600" dirty="0">
                <a:latin typeface="Courier New" pitchFamily="49" charset="0"/>
                <a:cs typeface="Courier New" pitchFamily="49" charset="0"/>
              </a:rPr>
              <a:t>                fork[(</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 % N] =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p>
          <a:p>
            <a:pPr>
              <a:defRPr/>
            </a:pPr>
            <a:r>
              <a:rPr lang="en-US" sz="1600" dirty="0">
                <a:latin typeface="Courier New" pitchFamily="49" charset="0"/>
                <a:cs typeface="Courier New" pitchFamily="49" charset="0"/>
              </a:rPr>
              <a:t>        </a:t>
            </a:r>
          </a:p>
          <a:p>
            <a:pPr>
              <a:defRPr/>
            </a:pPr>
            <a:r>
              <a:rPr lang="en-US" sz="1600" dirty="0">
                <a:latin typeface="Courier New" pitchFamily="49" charset="0"/>
                <a:cs typeface="Courier New" pitchFamily="49" charset="0"/>
              </a:rPr>
              <a:t>        eating[</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 ;</a:t>
            </a:r>
          </a:p>
          <a:p>
            <a:pPr>
              <a:defRPr/>
            </a:pPr>
            <a:r>
              <a:rPr lang="en-US" sz="1600" dirty="0">
                <a:latin typeface="Courier New" pitchFamily="49" charset="0"/>
                <a:cs typeface="Courier New" pitchFamily="49" charset="0"/>
              </a:rPr>
              <a:t>        eating[</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p>
          <a:p>
            <a:pPr>
              <a:defRPr/>
            </a:pPr>
            <a:r>
              <a:rPr lang="en-US" sz="1600" dirty="0">
                <a:latin typeface="Courier New" pitchFamily="49" charset="0"/>
                <a:cs typeface="Courier New" pitchFamily="49" charset="0"/>
              </a:rPr>
              <a:t>        fork[</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N ; </a:t>
            </a:r>
          </a:p>
          <a:p>
            <a:pPr>
              <a:defRPr/>
            </a:pPr>
            <a:r>
              <a:rPr lang="en-US" sz="1600" dirty="0">
                <a:latin typeface="Courier New" pitchFamily="49" charset="0"/>
                <a:cs typeface="Courier New" pitchFamily="49" charset="0"/>
              </a:rPr>
              <a:t>        fork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 % N]= N </a:t>
            </a:r>
          </a:p>
          <a:p>
            <a:pPr>
              <a:defRPr/>
            </a:pPr>
            <a:r>
              <a:rPr lang="en-US" sz="1600" dirty="0">
                <a:latin typeface="Courier New" pitchFamily="49" charset="0"/>
                <a:cs typeface="Courier New" pitchFamily="49" charset="0"/>
              </a:rPr>
              <a:t>      }</a:t>
            </a:r>
          </a:p>
          <a:p>
            <a:pPr>
              <a:defRPr/>
            </a:pPr>
            <a:r>
              <a:rPr lang="en-US" sz="1600" dirty="0">
                <a:latin typeface="Courier New" pitchFamily="49" charset="0"/>
                <a:cs typeface="Courier New" pitchFamily="49" charset="0"/>
              </a:rPr>
              <a:t>  </a:t>
            </a:r>
            <a:r>
              <a:rPr lang="en-US" sz="1600" u="sng" dirty="0" err="1">
                <a:latin typeface="Courier New" pitchFamily="49" charset="0"/>
                <a:cs typeface="Courier New" pitchFamily="49" charset="0"/>
              </a:rPr>
              <a:t>od</a:t>
            </a:r>
            <a:endParaRPr lang="en-US" sz="1600" u="sng" dirty="0">
              <a:latin typeface="Courier New" pitchFamily="49" charset="0"/>
              <a:cs typeface="Courier New" pitchFamily="49" charset="0"/>
            </a:endParaRPr>
          </a:p>
          <a:p>
            <a:pPr>
              <a:defRPr/>
            </a:pPr>
            <a:r>
              <a:rPr lang="en-US" sz="1600" dirty="0">
                <a:latin typeface="Courier New" pitchFamily="49" charset="0"/>
                <a:cs typeface="Courier New" pitchFamily="49" charset="0"/>
              </a:rPr>
              <a:t>}</a:t>
            </a:r>
          </a:p>
        </p:txBody>
      </p:sp>
      <p:cxnSp>
        <p:nvCxnSpPr>
          <p:cNvPr id="8" name="Straight Connector 7"/>
          <p:cNvCxnSpPr>
            <a:cxnSpLocks/>
            <a:stCxn id="6" idx="0"/>
          </p:cNvCxnSpPr>
          <p:nvPr/>
        </p:nvCxnSpPr>
        <p:spPr>
          <a:xfrm flipH="1" flipV="1">
            <a:off x="3239589" y="2795451"/>
            <a:ext cx="3410540" cy="1043124"/>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1198F79A-0244-0A48-BE48-3A42C5FAC600}"/>
              </a:ext>
            </a:extLst>
          </p:cNvPr>
          <p:cNvSpPr txBox="1"/>
          <p:nvPr/>
        </p:nvSpPr>
        <p:spPr>
          <a:xfrm>
            <a:off x="792162" y="5257663"/>
            <a:ext cx="760888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t>Better option, with </a:t>
            </a:r>
            <a:r>
              <a:rPr lang="en-US" dirty="0" err="1"/>
              <a:t>ltl</a:t>
            </a:r>
            <a:r>
              <a:rPr lang="en-US" dirty="0"/>
              <a:t>:  </a:t>
            </a:r>
            <a:br>
              <a:rPr lang="en-US" dirty="0"/>
            </a:br>
            <a:r>
              <a:rPr lang="en-US" dirty="0">
                <a:highlight>
                  <a:srgbClr val="FFFF00"/>
                </a:highlight>
              </a:rPr>
              <a:t>[]</a:t>
            </a:r>
            <a:r>
              <a:rPr lang="en-US" dirty="0"/>
              <a:t>(eating[0]  </a:t>
            </a:r>
            <a:r>
              <a:rPr lang="en-US" dirty="0">
                <a:highlight>
                  <a:srgbClr val="FFFF00"/>
                </a:highlight>
              </a:rPr>
              <a:t>-&gt;</a:t>
            </a:r>
            <a:r>
              <a:rPr lang="en-US" dirty="0"/>
              <a:t> fork[0] == 0  &amp;&amp; fork[1]== 0)</a:t>
            </a:r>
          </a:p>
          <a:p>
            <a:pPr>
              <a:defRPr/>
            </a:pPr>
            <a:r>
              <a:rPr lang="en-US" dirty="0"/>
              <a:t>                ... similarly for other processes</a:t>
            </a:r>
          </a:p>
        </p:txBody>
      </p:sp>
      <p:sp>
        <p:nvSpPr>
          <p:cNvPr id="6" name="TextBox 5"/>
          <p:cNvSpPr txBox="1"/>
          <p:nvPr/>
        </p:nvSpPr>
        <p:spPr>
          <a:xfrm>
            <a:off x="4753066" y="3838575"/>
            <a:ext cx="3794125" cy="8318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b="1" dirty="0"/>
              <a:t>assert</a:t>
            </a:r>
            <a:r>
              <a:rPr lang="en-US" dirty="0"/>
              <a:t>  (fork[</a:t>
            </a:r>
            <a:r>
              <a:rPr lang="en-US" dirty="0" err="1"/>
              <a:t>i</a:t>
            </a:r>
            <a:r>
              <a:rPr lang="en-US" dirty="0"/>
              <a:t>] == </a:t>
            </a:r>
            <a:r>
              <a:rPr lang="en-US" dirty="0" err="1"/>
              <a:t>i</a:t>
            </a:r>
            <a:r>
              <a:rPr lang="en-US" dirty="0"/>
              <a:t>  &amp;&amp; </a:t>
            </a:r>
          </a:p>
          <a:p>
            <a:pPr>
              <a:defRPr/>
            </a:pPr>
            <a:r>
              <a:rPr lang="en-US" dirty="0"/>
              <a:t>             fork[(i+1)%N]== </a:t>
            </a:r>
            <a:r>
              <a:rPr lang="en-US" dirty="0" err="1"/>
              <a:t>i</a:t>
            </a:r>
            <a:r>
              <a:rPr lang="en-US" dirty="0"/>
              <a:t>)</a:t>
            </a:r>
          </a:p>
        </p:txBody>
      </p:sp>
      <p:sp>
        <p:nvSpPr>
          <p:cNvPr id="2" name="TextBox 1">
            <a:extLst>
              <a:ext uri="{FF2B5EF4-FFF2-40B4-BE49-F238E27FC236}">
                <a16:creationId xmlns:a16="http://schemas.microsoft.com/office/drawing/2014/main" id="{78C05D91-94B0-48F5-7EA4-E9DCEEADD36D}"/>
              </a:ext>
            </a:extLst>
          </p:cNvPr>
          <p:cNvSpPr txBox="1"/>
          <p:nvPr/>
        </p:nvSpPr>
        <p:spPr>
          <a:xfrm>
            <a:off x="6682195" y="2761357"/>
            <a:ext cx="1756955" cy="1077218"/>
          </a:xfrm>
          <a:prstGeom prst="rect">
            <a:avLst/>
          </a:prstGeom>
          <a:noFill/>
        </p:spPr>
        <p:txBody>
          <a:bodyPr wrap="square" rtlCol="0">
            <a:spAutoFit/>
          </a:bodyPr>
          <a:lstStyle/>
          <a:p>
            <a:pPr algn="r"/>
            <a:r>
              <a:rPr lang="en-NL" sz="1600" i="1" dirty="0"/>
              <a:t>Does not exclude the situation that after the check P(i) lost a fork!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00063" y="274638"/>
            <a:ext cx="8358187" cy="796925"/>
          </a:xfrm>
        </p:spPr>
        <p:txBody>
          <a:bodyPr/>
          <a:lstStyle/>
          <a:p>
            <a:r>
              <a:rPr lang="en-US"/>
              <a:t>Using a “monitor” process</a:t>
            </a:r>
          </a:p>
        </p:txBody>
      </p:sp>
      <p:sp>
        <p:nvSpPr>
          <p:cNvPr id="4" name="Slide Number Placeholder 3"/>
          <p:cNvSpPr>
            <a:spLocks noGrp="1"/>
          </p:cNvSpPr>
          <p:nvPr>
            <p:ph type="sldNum" sz="quarter" idx="12"/>
          </p:nvPr>
        </p:nvSpPr>
        <p:spPr/>
        <p:txBody>
          <a:bodyPr/>
          <a:lstStyle/>
          <a:p>
            <a:pPr>
              <a:defRPr/>
            </a:pPr>
            <a:fld id="{40C3D6BC-BFF7-4BEE-901C-C0E7F63F7DD2}" type="slidenum">
              <a:rPr lang="en-US" smtClean="0"/>
              <a:pPr>
                <a:defRPr/>
              </a:pPr>
              <a:t>35</a:t>
            </a:fld>
            <a:endParaRPr lang="en-US"/>
          </a:p>
        </p:txBody>
      </p:sp>
      <p:sp>
        <p:nvSpPr>
          <p:cNvPr id="38916" name="TextBox 4"/>
          <p:cNvSpPr txBox="1">
            <a:spLocks noChangeArrowheads="1"/>
          </p:cNvSpPr>
          <p:nvPr/>
        </p:nvSpPr>
        <p:spPr bwMode="auto">
          <a:xfrm>
            <a:off x="747713" y="1531938"/>
            <a:ext cx="7481887" cy="2031325"/>
          </a:xfrm>
          <a:prstGeom prst="rect">
            <a:avLst/>
          </a:prstGeom>
          <a:noFill/>
          <a:ln w="9525">
            <a:solidFill>
              <a:schemeClr val="tx1"/>
            </a:solidFill>
            <a:miter lim="800000"/>
            <a:headEnd/>
            <a:tailEnd/>
          </a:ln>
        </p:spPr>
        <p:txBody>
          <a:bodyPr wrap="square">
            <a:spAutoFit/>
          </a:bodyPr>
          <a:lstStyle/>
          <a:p>
            <a:r>
              <a:rPr lang="en-US" sz="1800" b="1" dirty="0">
                <a:latin typeface="Courier New" pitchFamily="49" charset="0"/>
                <a:cs typeface="Courier New" pitchFamily="49" charset="0"/>
              </a:rPr>
              <a:t>active</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proctype</a:t>
            </a:r>
            <a:r>
              <a:rPr lang="en-US" sz="1800" dirty="0">
                <a:latin typeface="Courier New" pitchFamily="49" charset="0"/>
                <a:cs typeface="Courier New" pitchFamily="49" charset="0"/>
              </a:rPr>
              <a:t> monitor() {</a:t>
            </a:r>
          </a:p>
          <a:p>
            <a:r>
              <a:rPr lang="en-US" sz="1800" b="1" dirty="0">
                <a:latin typeface="Courier New" pitchFamily="49" charset="0"/>
                <a:cs typeface="Courier New" pitchFamily="49" charset="0"/>
              </a:rPr>
              <a:t>   assert</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(!eating[0] || (fork[0]==0 &amp;&amp; fork[1%N]==0))</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&amp;&amp;(!eating[1] || (fork[1]==1 &amp;&amp; fork[2%N]==1))</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&amp;&amp; … </a:t>
            </a:r>
          </a:p>
          <a:p>
            <a:r>
              <a:rPr lang="en-US" sz="1800" dirty="0">
                <a:latin typeface="Courier New" pitchFamily="49" charset="0"/>
                <a:cs typeface="Courier New" pitchFamily="49" charset="0"/>
              </a:rPr>
              <a:t>   ) ; </a:t>
            </a:r>
          </a:p>
          <a:p>
            <a:r>
              <a:rPr lang="en-US" sz="1800" dirty="0">
                <a:latin typeface="Courier New" pitchFamily="49" charset="0"/>
                <a:cs typeface="Courier New" pitchFamily="49" charset="0"/>
              </a:rPr>
              <a:t>}</a:t>
            </a:r>
          </a:p>
        </p:txBody>
      </p:sp>
      <p:sp>
        <p:nvSpPr>
          <p:cNvPr id="38917" name="TextBox 5"/>
          <p:cNvSpPr txBox="1">
            <a:spLocks noChangeArrowheads="1"/>
          </p:cNvSpPr>
          <p:nvPr/>
        </p:nvSpPr>
        <p:spPr bwMode="auto">
          <a:xfrm>
            <a:off x="747713" y="4136496"/>
            <a:ext cx="7397220" cy="923330"/>
          </a:xfrm>
          <a:prstGeom prst="rect">
            <a:avLst/>
          </a:prstGeom>
          <a:noFill/>
          <a:ln w="9525">
            <a:noFill/>
            <a:miter lim="800000"/>
            <a:headEnd/>
            <a:tailEnd/>
          </a:ln>
        </p:spPr>
        <p:txBody>
          <a:bodyPr wrap="square">
            <a:spAutoFit/>
          </a:bodyPr>
          <a:lstStyle/>
          <a:p>
            <a:r>
              <a:rPr lang="en-US" sz="1800" i="1" dirty="0">
                <a:latin typeface="Calibri" pitchFamily="34" charset="0"/>
                <a:cs typeface="Calibri" pitchFamily="34" charset="0"/>
              </a:rPr>
              <a:t>But we still can’t express that if a process is “hungry”, it will eventually eat. </a:t>
            </a:r>
            <a:r>
              <a:rPr lang="en-US" sz="1800" i="1" dirty="0">
                <a:latin typeface="Calibri" pitchFamily="34" charset="0"/>
                <a:cs typeface="Calibri" pitchFamily="34" charset="0"/>
                <a:sym typeface="Wingdings" pitchFamily="2" charset="2"/>
              </a:rPr>
              <a:t>Using progress labels does not seem sufficient either. For more general temporal specification, use of LTL formulas.</a:t>
            </a:r>
            <a:endParaRPr lang="en-US" sz="1800" i="1" dirty="0">
              <a:latin typeface="Calibri" pitchFamily="34" charset="0"/>
              <a:cs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00063" y="274638"/>
            <a:ext cx="8358187" cy="796925"/>
          </a:xfrm>
        </p:spPr>
        <p:txBody>
          <a:bodyPr/>
          <a:lstStyle/>
          <a:p>
            <a:pPr eaLnBrk="1" hangingPunct="1"/>
            <a:r>
              <a:rPr lang="nl-NL">
                <a:cs typeface="Arial" pitchFamily="34" charset="0"/>
              </a:rPr>
              <a:t>Example: Alternating bit protocol</a:t>
            </a:r>
          </a:p>
        </p:txBody>
      </p:sp>
      <p:sp>
        <p:nvSpPr>
          <p:cNvPr id="39939" name="Content Placeholder 2"/>
          <p:cNvSpPr>
            <a:spLocks noGrp="1"/>
          </p:cNvSpPr>
          <p:nvPr>
            <p:ph sz="quarter" idx="1"/>
          </p:nvPr>
        </p:nvSpPr>
        <p:spPr>
          <a:xfrm>
            <a:off x="344488" y="3567113"/>
            <a:ext cx="8621712" cy="3057525"/>
          </a:xfrm>
        </p:spPr>
        <p:txBody>
          <a:bodyPr/>
          <a:lstStyle/>
          <a:p>
            <a:pPr eaLnBrk="1" hangingPunct="1"/>
            <a:r>
              <a:rPr lang="nl-NL" sz="2400" dirty="0">
                <a:highlight>
                  <a:srgbClr val="FFFF00"/>
                </a:highlight>
                <a:cs typeface="Arial" pitchFamily="34" charset="0"/>
              </a:rPr>
              <a:t>imperfect “</a:t>
            </a:r>
            <a:r>
              <a:rPr lang="nl-NL" sz="2400" dirty="0" err="1">
                <a:highlight>
                  <a:srgbClr val="FFFF00"/>
                </a:highlight>
                <a:cs typeface="Arial" pitchFamily="34" charset="0"/>
              </a:rPr>
              <a:t>connections</a:t>
            </a:r>
            <a:r>
              <a:rPr lang="nl-NL" sz="2400" dirty="0">
                <a:cs typeface="Arial" pitchFamily="34" charset="0"/>
              </a:rPr>
              <a:t>”, but </a:t>
            </a:r>
            <a:r>
              <a:rPr lang="nl-NL" sz="2400" dirty="0" err="1">
                <a:cs typeface="Arial" pitchFamily="34" charset="0"/>
              </a:rPr>
              <a:t>corrupted</a:t>
            </a:r>
            <a:r>
              <a:rPr lang="nl-NL" sz="2400" dirty="0">
                <a:cs typeface="Arial" pitchFamily="34" charset="0"/>
              </a:rPr>
              <a:t> data </a:t>
            </a:r>
            <a:r>
              <a:rPr lang="nl-NL" sz="2400" dirty="0" err="1">
                <a:cs typeface="Arial" pitchFamily="34" charset="0"/>
              </a:rPr>
              <a:t>can</a:t>
            </a:r>
            <a:r>
              <a:rPr lang="nl-NL" sz="2400" dirty="0">
                <a:cs typeface="Arial" pitchFamily="34" charset="0"/>
              </a:rPr>
              <a:t> </a:t>
            </a:r>
            <a:r>
              <a:rPr lang="nl-NL" sz="2400" dirty="0" err="1">
                <a:cs typeface="Arial" pitchFamily="34" charset="0"/>
              </a:rPr>
              <a:t>be</a:t>
            </a:r>
            <a:r>
              <a:rPr lang="nl-NL" sz="2400" dirty="0">
                <a:cs typeface="Arial" pitchFamily="34" charset="0"/>
              </a:rPr>
              <a:t> </a:t>
            </a:r>
            <a:r>
              <a:rPr lang="nl-NL" sz="2400" dirty="0" err="1">
                <a:highlight>
                  <a:srgbClr val="FFFF00"/>
                </a:highlight>
                <a:cs typeface="Arial" pitchFamily="34" charset="0"/>
              </a:rPr>
              <a:t>detected</a:t>
            </a:r>
            <a:r>
              <a:rPr lang="nl-NL" sz="2400" dirty="0">
                <a:cs typeface="Arial" pitchFamily="34" charset="0"/>
              </a:rPr>
              <a:t> (e.g. </a:t>
            </a:r>
            <a:r>
              <a:rPr lang="nl-NL" sz="2400" dirty="0" err="1">
                <a:cs typeface="Arial" pitchFamily="34" charset="0"/>
              </a:rPr>
              <a:t>with</a:t>
            </a:r>
            <a:r>
              <a:rPr lang="nl-NL" sz="2400" dirty="0">
                <a:cs typeface="Arial" pitchFamily="34" charset="0"/>
              </a:rPr>
              <a:t> </a:t>
            </a:r>
            <a:r>
              <a:rPr lang="nl-NL" sz="2400" dirty="0" err="1">
                <a:cs typeface="Arial" pitchFamily="34" charset="0"/>
              </a:rPr>
              <a:t>checksum</a:t>
            </a:r>
            <a:r>
              <a:rPr lang="nl-NL" sz="2400" dirty="0">
                <a:cs typeface="Arial" pitchFamily="34" charset="0"/>
              </a:rPr>
              <a:t> </a:t>
            </a:r>
            <a:r>
              <a:rPr lang="nl-NL" sz="2400" dirty="0" err="1">
                <a:cs typeface="Arial" pitchFamily="34" charset="0"/>
              </a:rPr>
              <a:t>etc</a:t>
            </a:r>
            <a:r>
              <a:rPr lang="nl-NL" sz="2400" dirty="0">
                <a:cs typeface="Arial" pitchFamily="34" charset="0"/>
              </a:rPr>
              <a:t>).</a:t>
            </a:r>
          </a:p>
          <a:p>
            <a:pPr eaLnBrk="1" hangingPunct="1"/>
            <a:endParaRPr lang="nl-NL" sz="2400" dirty="0">
              <a:cs typeface="Arial" pitchFamily="34" charset="0"/>
            </a:endParaRPr>
          </a:p>
          <a:p>
            <a:pPr eaLnBrk="1" hangingPunct="1"/>
            <a:r>
              <a:rPr lang="nl-NL" sz="2400" dirty="0" err="1">
                <a:cs typeface="Arial" pitchFamily="34" charset="0"/>
              </a:rPr>
              <a:t>Possible</a:t>
            </a:r>
            <a:r>
              <a:rPr lang="nl-NL" sz="2400" dirty="0">
                <a:cs typeface="Arial" pitchFamily="34" charset="0"/>
              </a:rPr>
              <a:t> solution: </a:t>
            </a:r>
            <a:r>
              <a:rPr lang="nl-NL" sz="2400" dirty="0" err="1">
                <a:cs typeface="Arial" pitchFamily="34" charset="0"/>
              </a:rPr>
              <a:t>send</a:t>
            </a:r>
            <a:r>
              <a:rPr lang="nl-NL" sz="2400" dirty="0">
                <a:cs typeface="Arial" pitchFamily="34" charset="0"/>
              </a:rPr>
              <a:t> data, </a:t>
            </a:r>
            <a:r>
              <a:rPr lang="nl-NL" sz="2400" dirty="0" err="1">
                <a:cs typeface="Arial" pitchFamily="34" charset="0"/>
              </a:rPr>
              <a:t>wait</a:t>
            </a:r>
            <a:r>
              <a:rPr lang="nl-NL" sz="2400" dirty="0">
                <a:cs typeface="Arial" pitchFamily="34" charset="0"/>
              </a:rPr>
              <a:t> </a:t>
            </a:r>
            <a:r>
              <a:rPr lang="nl-NL" sz="2400" dirty="0" err="1">
                <a:cs typeface="Arial" pitchFamily="34" charset="0"/>
              </a:rPr>
              <a:t>for</a:t>
            </a:r>
            <a:r>
              <a:rPr lang="nl-NL" sz="2400" dirty="0">
                <a:cs typeface="Arial" pitchFamily="34" charset="0"/>
              </a:rPr>
              <a:t> a </a:t>
            </a:r>
            <a:r>
              <a:rPr lang="nl-NL" sz="2400" dirty="0" err="1">
                <a:cs typeface="Arial" pitchFamily="34" charset="0"/>
              </a:rPr>
              <a:t>positive</a:t>
            </a:r>
            <a:r>
              <a:rPr lang="nl-NL" sz="2400" dirty="0">
                <a:cs typeface="Arial" pitchFamily="34" charset="0"/>
              </a:rPr>
              <a:t> </a:t>
            </a:r>
            <a:r>
              <a:rPr lang="nl-NL" sz="2400" dirty="0" err="1">
                <a:cs typeface="Arial" pitchFamily="34" charset="0"/>
              </a:rPr>
              <a:t>acknowledgement</a:t>
            </a:r>
            <a:r>
              <a:rPr lang="nl-NL" sz="2400" dirty="0">
                <a:cs typeface="Arial" pitchFamily="34" charset="0"/>
              </a:rPr>
              <a:t> </a:t>
            </a:r>
            <a:r>
              <a:rPr lang="nl-NL" sz="2400" dirty="0" err="1">
                <a:cs typeface="Arial" pitchFamily="34" charset="0"/>
              </a:rPr>
              <a:t>before</a:t>
            </a:r>
            <a:r>
              <a:rPr lang="nl-NL" sz="2400" dirty="0">
                <a:cs typeface="Arial" pitchFamily="34" charset="0"/>
              </a:rPr>
              <a:t> </a:t>
            </a:r>
            <a:r>
              <a:rPr lang="nl-NL" sz="2400" dirty="0" err="1">
                <a:cs typeface="Arial" pitchFamily="34" charset="0"/>
              </a:rPr>
              <a:t>sending</a:t>
            </a:r>
            <a:r>
              <a:rPr lang="nl-NL" sz="2400" dirty="0">
                <a:cs typeface="Arial" pitchFamily="34" charset="0"/>
              </a:rPr>
              <a:t> </a:t>
            </a:r>
            <a:r>
              <a:rPr lang="nl-NL" sz="2400" dirty="0" err="1">
                <a:cs typeface="Arial" pitchFamily="34" charset="0"/>
              </a:rPr>
              <a:t>the</a:t>
            </a:r>
            <a:r>
              <a:rPr lang="nl-NL" sz="2400" dirty="0">
                <a:cs typeface="Arial" pitchFamily="34" charset="0"/>
              </a:rPr>
              <a:t> next </a:t>
            </a:r>
            <a:r>
              <a:rPr lang="nl-NL" sz="2400" dirty="0" err="1">
                <a:cs typeface="Arial" pitchFamily="34" charset="0"/>
              </a:rPr>
              <a:t>one</a:t>
            </a:r>
            <a:r>
              <a:rPr lang="nl-NL" sz="2400" dirty="0">
                <a:cs typeface="Arial" pitchFamily="34" charset="0"/>
              </a:rPr>
              <a:t>. </a:t>
            </a:r>
            <a:br>
              <a:rPr lang="nl-NL" sz="2400" dirty="0">
                <a:cs typeface="Arial" pitchFamily="34" charset="0"/>
              </a:rPr>
            </a:br>
            <a:br>
              <a:rPr lang="nl-NL" sz="2400" dirty="0">
                <a:cs typeface="Arial" pitchFamily="34" charset="0"/>
              </a:rPr>
            </a:br>
            <a:r>
              <a:rPr lang="nl-NL" sz="2400" dirty="0">
                <a:cs typeface="Arial" pitchFamily="34" charset="0"/>
              </a:rPr>
              <a:t>Just 1 bit is </a:t>
            </a:r>
            <a:r>
              <a:rPr lang="nl-NL" sz="2400" dirty="0" err="1">
                <a:cs typeface="Arial" pitchFamily="34" charset="0"/>
              </a:rPr>
              <a:t>needed</a:t>
            </a:r>
            <a:r>
              <a:rPr lang="nl-NL" sz="2400" dirty="0">
                <a:cs typeface="Arial" pitchFamily="34" charset="0"/>
              </a:rPr>
              <a:t> </a:t>
            </a:r>
            <a:r>
              <a:rPr lang="nl-NL" sz="2400" dirty="0" err="1">
                <a:cs typeface="Arial" pitchFamily="34" charset="0"/>
              </a:rPr>
              <a:t>for</a:t>
            </a:r>
            <a:r>
              <a:rPr lang="nl-NL" sz="2400" dirty="0">
                <a:cs typeface="Arial" pitchFamily="34" charset="0"/>
              </a:rPr>
              <a:t> </a:t>
            </a:r>
            <a:r>
              <a:rPr lang="nl-NL" sz="2400" dirty="0" err="1">
                <a:cs typeface="Arial" pitchFamily="34" charset="0"/>
              </a:rPr>
              <a:t>the</a:t>
            </a:r>
            <a:r>
              <a:rPr lang="nl-NL" sz="2400" dirty="0">
                <a:cs typeface="Arial" pitchFamily="34" charset="0"/>
              </a:rPr>
              <a:t> </a:t>
            </a:r>
            <a:r>
              <a:rPr lang="nl-NL" sz="2400" dirty="0" err="1">
                <a:cs typeface="Arial" pitchFamily="34" charset="0"/>
              </a:rPr>
              <a:t>ack</a:t>
            </a:r>
            <a:r>
              <a:rPr lang="nl-NL" sz="2400" dirty="0">
                <a:cs typeface="Arial" pitchFamily="34" charset="0"/>
              </a:rPr>
              <a:t>, </a:t>
            </a:r>
            <a:r>
              <a:rPr lang="nl-NL" sz="2400" dirty="0" err="1">
                <a:cs typeface="Arial" pitchFamily="34" charset="0"/>
              </a:rPr>
              <a:t>hence</a:t>
            </a:r>
            <a:r>
              <a:rPr lang="nl-NL" sz="2400" dirty="0">
                <a:cs typeface="Arial" pitchFamily="34" charset="0"/>
              </a:rPr>
              <a:t> </a:t>
            </a:r>
            <a:r>
              <a:rPr lang="nl-NL" sz="2400" dirty="0" err="1">
                <a:cs typeface="Arial" pitchFamily="34" charset="0"/>
              </a:rPr>
              <a:t>the</a:t>
            </a:r>
            <a:r>
              <a:rPr lang="nl-NL" sz="2400" dirty="0">
                <a:cs typeface="Arial" pitchFamily="34" charset="0"/>
              </a:rPr>
              <a:t> “bit” in </a:t>
            </a:r>
            <a:r>
              <a:rPr lang="nl-NL" sz="2400" dirty="0" err="1">
                <a:cs typeface="Arial" pitchFamily="34" charset="0"/>
              </a:rPr>
              <a:t>the</a:t>
            </a:r>
            <a:r>
              <a:rPr lang="nl-NL" sz="2400" dirty="0">
                <a:cs typeface="Arial" pitchFamily="34" charset="0"/>
              </a:rPr>
              <a:t> name.</a:t>
            </a:r>
            <a:br>
              <a:rPr lang="nl-NL" sz="2400" dirty="0">
                <a:cs typeface="Arial" pitchFamily="34" charset="0"/>
              </a:rPr>
            </a:br>
            <a:br>
              <a:rPr lang="nl-NL" sz="2400" dirty="0">
                <a:cs typeface="Arial" pitchFamily="34" charset="0"/>
              </a:rPr>
            </a:br>
            <a:endParaRPr lang="nl-NL" sz="2400" dirty="0">
              <a:cs typeface="Arial" pitchFamily="34" charset="0"/>
            </a:endParaRPr>
          </a:p>
          <a:p>
            <a:pPr eaLnBrk="1" hangingPunct="1"/>
            <a:endParaRPr lang="nl-NL" sz="2400" dirty="0">
              <a:cs typeface="Arial" pitchFamily="34" charset="0"/>
            </a:endParaRPr>
          </a:p>
          <a:p>
            <a:pPr eaLnBrk="1" hangingPunct="1"/>
            <a:endParaRPr lang="nl-NL" sz="2400" dirty="0">
              <a:cs typeface="Arial" pitchFamily="34" charset="0"/>
            </a:endParaRPr>
          </a:p>
        </p:txBody>
      </p:sp>
      <p:sp>
        <p:nvSpPr>
          <p:cNvPr id="5" name="Oval 4"/>
          <p:cNvSpPr/>
          <p:nvPr/>
        </p:nvSpPr>
        <p:spPr>
          <a:xfrm>
            <a:off x="1732547" y="1643845"/>
            <a:ext cx="1776186" cy="156686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b="1" dirty="0"/>
              <a:t>sender</a:t>
            </a:r>
          </a:p>
        </p:txBody>
      </p:sp>
      <p:sp>
        <p:nvSpPr>
          <p:cNvPr id="6" name="Oval 5"/>
          <p:cNvSpPr/>
          <p:nvPr/>
        </p:nvSpPr>
        <p:spPr>
          <a:xfrm>
            <a:off x="4691421" y="1661308"/>
            <a:ext cx="1917926" cy="156527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b="1" dirty="0"/>
              <a:t>receiver</a:t>
            </a:r>
          </a:p>
        </p:txBody>
      </p:sp>
      <p:cxnSp>
        <p:nvCxnSpPr>
          <p:cNvPr id="14" name="Straight Arrow Connector 13"/>
          <p:cNvCxnSpPr>
            <a:stCxn id="5" idx="7"/>
            <a:endCxn id="6" idx="1"/>
          </p:cNvCxnSpPr>
          <p:nvPr/>
        </p:nvCxnSpPr>
        <p:spPr>
          <a:xfrm rot="16200000" flipH="1">
            <a:off x="4101306" y="1019969"/>
            <a:ext cx="17463" cy="1724025"/>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5" idx="5"/>
          </p:cNvCxnSpPr>
          <p:nvPr/>
        </p:nvCxnSpPr>
        <p:spPr>
          <a:xfrm rot="10800000">
            <a:off x="3248025" y="2981325"/>
            <a:ext cx="1679575" cy="15875"/>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1" name="Tijdelijke aanduiding voor dianummer 10"/>
          <p:cNvSpPr>
            <a:spLocks noGrp="1"/>
          </p:cNvSpPr>
          <p:nvPr>
            <p:ph type="sldNum" sz="quarter" idx="12"/>
          </p:nvPr>
        </p:nvSpPr>
        <p:spPr/>
        <p:txBody>
          <a:bodyPr/>
          <a:lstStyle/>
          <a:p>
            <a:pPr>
              <a:defRPr/>
            </a:pPr>
            <a:fld id="{3B74D5BA-619C-46C3-B8AC-9A50752CD040}"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5763" y="274638"/>
            <a:ext cx="8472487" cy="796925"/>
          </a:xfrm>
        </p:spPr>
        <p:txBody>
          <a:bodyPr/>
          <a:lstStyle/>
          <a:p>
            <a:pPr eaLnBrk="1" hangingPunct="1"/>
            <a:r>
              <a:rPr lang="en-US" sz="3200"/>
              <a:t>You can think of several ways to work it out...</a:t>
            </a:r>
          </a:p>
        </p:txBody>
      </p:sp>
      <p:sp>
        <p:nvSpPr>
          <p:cNvPr id="40963" name="Rectangle 3"/>
          <p:cNvSpPr>
            <a:spLocks noGrp="1" noChangeArrowheads="1"/>
          </p:cNvSpPr>
          <p:nvPr>
            <p:ph sz="quarter" idx="1"/>
          </p:nvPr>
        </p:nvSpPr>
        <p:spPr>
          <a:xfrm>
            <a:off x="500063" y="1447800"/>
            <a:ext cx="8358187" cy="4572000"/>
          </a:xfrm>
        </p:spPr>
        <p:txBody>
          <a:bodyPr/>
          <a:lstStyle/>
          <a:p>
            <a:pPr eaLnBrk="1" hangingPunct="1">
              <a:lnSpc>
                <a:spcPct val="80000"/>
              </a:lnSpc>
            </a:pPr>
            <a:r>
              <a:rPr lang="en-US" i="1" dirty="0">
                <a:cs typeface="Arial" pitchFamily="34" charset="0"/>
              </a:rPr>
              <a:t>A note on reliable full-duplex transmission over half-duplex links</a:t>
            </a:r>
            <a:r>
              <a:rPr lang="en-US" dirty="0">
                <a:cs typeface="Arial" pitchFamily="34" charset="0"/>
              </a:rPr>
              <a:t>, K. A. Bartlett, R. A. </a:t>
            </a:r>
            <a:r>
              <a:rPr lang="en-US" dirty="0" err="1">
                <a:cs typeface="Arial" pitchFamily="34" charset="0"/>
              </a:rPr>
              <a:t>Scantlebury</a:t>
            </a:r>
            <a:r>
              <a:rPr lang="en-US" dirty="0">
                <a:cs typeface="Arial" pitchFamily="34" charset="0"/>
              </a:rPr>
              <a:t>, P. T. Wilkinson, Communications of the ACM, </a:t>
            </a:r>
            <a:r>
              <a:rPr lang="en-US" dirty="0" err="1">
                <a:cs typeface="Arial" pitchFamily="34" charset="0"/>
              </a:rPr>
              <a:t>Vol</a:t>
            </a:r>
            <a:r>
              <a:rPr lang="en-US" dirty="0">
                <a:cs typeface="Arial" pitchFamily="34" charset="0"/>
              </a:rPr>
              <a:t> 12, </a:t>
            </a:r>
            <a:r>
              <a:rPr lang="en-US" dirty="0">
                <a:solidFill>
                  <a:srgbClr val="CC0000"/>
                </a:solidFill>
                <a:cs typeface="Arial" pitchFamily="34" charset="0"/>
              </a:rPr>
              <a:t>1969</a:t>
            </a:r>
            <a:r>
              <a:rPr lang="en-US" dirty="0">
                <a:cs typeface="Arial" pitchFamily="34" charset="0"/>
              </a:rPr>
              <a:t>.</a:t>
            </a:r>
          </a:p>
          <a:p>
            <a:pPr eaLnBrk="1" hangingPunct="1">
              <a:lnSpc>
                <a:spcPct val="80000"/>
              </a:lnSpc>
            </a:pPr>
            <a:endParaRPr lang="en-US" dirty="0">
              <a:cs typeface="Arial" pitchFamily="34" charset="0"/>
            </a:endParaRPr>
          </a:p>
          <a:p>
            <a:pPr lvl="1" eaLnBrk="1" hangingPunct="1">
              <a:lnSpc>
                <a:spcPct val="80000"/>
              </a:lnSpc>
            </a:pPr>
            <a:r>
              <a:rPr lang="en-US" dirty="0">
                <a:cs typeface="Arial" pitchFamily="34" charset="0"/>
              </a:rPr>
              <a:t>NPL Protocol</a:t>
            </a:r>
          </a:p>
          <a:p>
            <a:pPr lvl="1" eaLnBrk="1" hangingPunct="1">
              <a:lnSpc>
                <a:spcPct val="80000"/>
              </a:lnSpc>
            </a:pPr>
            <a:r>
              <a:rPr lang="en-US" dirty="0">
                <a:solidFill>
                  <a:srgbClr val="CC0000"/>
                </a:solidFill>
                <a:cs typeface="Arial" pitchFamily="34" charset="0"/>
              </a:rPr>
              <a:t>M&lt;2 Protocol</a:t>
            </a:r>
            <a:r>
              <a:rPr lang="en-US" dirty="0">
                <a:cs typeface="Arial" pitchFamily="34" charset="0"/>
              </a:rPr>
              <a:t> (we’ll discuss this one</a:t>
            </a:r>
            <a:r>
              <a:rPr lang="en-US" dirty="0">
                <a:cs typeface="Arial" pitchFamily="34" charset="0"/>
                <a:sym typeface="Wingdings" pitchFamily="2" charset="2"/>
              </a:rPr>
              <a:t>)</a:t>
            </a:r>
            <a:r>
              <a:rPr lang="en-US" dirty="0">
                <a:cs typeface="Arial" pitchFamily="34" charset="0"/>
              </a:rPr>
              <a:t>  </a:t>
            </a:r>
          </a:p>
          <a:p>
            <a:pPr lvl="1" eaLnBrk="1" hangingPunct="1">
              <a:lnSpc>
                <a:spcPct val="80000"/>
              </a:lnSpc>
            </a:pPr>
            <a:endParaRPr lang="en-US" sz="2000" dirty="0">
              <a:cs typeface="Arial" pitchFamily="34" charset="0"/>
            </a:endParaRPr>
          </a:p>
          <a:p>
            <a:pPr eaLnBrk="1" hangingPunct="1">
              <a:lnSpc>
                <a:spcPct val="80000"/>
              </a:lnSpc>
            </a:pPr>
            <a:r>
              <a:rPr lang="en-US" dirty="0">
                <a:cs typeface="Arial" pitchFamily="34" charset="0"/>
              </a:rPr>
              <a:t>For more, check out:</a:t>
            </a:r>
            <a:br>
              <a:rPr lang="en-US" dirty="0">
                <a:cs typeface="Arial" pitchFamily="34" charset="0"/>
              </a:rPr>
            </a:br>
            <a:br>
              <a:rPr lang="en-US" dirty="0">
                <a:cs typeface="Arial" pitchFamily="34" charset="0"/>
              </a:rPr>
            </a:br>
            <a:r>
              <a:rPr lang="en-US" dirty="0">
                <a:cs typeface="Arial" pitchFamily="34" charset="0"/>
              </a:rPr>
              <a:t>	http://</a:t>
            </a:r>
            <a:r>
              <a:rPr lang="en-US" dirty="0" err="1">
                <a:cs typeface="Arial" pitchFamily="34" charset="0"/>
              </a:rPr>
              <a:t>spinroot.com</a:t>
            </a:r>
            <a:r>
              <a:rPr lang="en-US" dirty="0">
                <a:cs typeface="Arial" pitchFamily="34" charset="0"/>
              </a:rPr>
              <a:t>/spin/Man/</a:t>
            </a:r>
            <a:r>
              <a:rPr lang="en-US" dirty="0" err="1">
                <a:cs typeface="Arial" pitchFamily="34" charset="0"/>
              </a:rPr>
              <a:t>Exercises.html</a:t>
            </a:r>
            <a:br>
              <a:rPr lang="en-US" dirty="0">
                <a:cs typeface="Arial" pitchFamily="34" charset="0"/>
              </a:rPr>
            </a:br>
            <a:br>
              <a:rPr lang="en-US" dirty="0">
                <a:cs typeface="Arial" pitchFamily="34" charset="0"/>
              </a:rPr>
            </a:br>
            <a:r>
              <a:rPr lang="en-US" dirty="0">
                <a:cs typeface="Arial" pitchFamily="34" charset="0"/>
              </a:rPr>
              <a:t>e.g. Go-Back-N Sliding Window Protocol</a:t>
            </a:r>
          </a:p>
        </p:txBody>
      </p:sp>
      <p:sp>
        <p:nvSpPr>
          <p:cNvPr id="5" name="Tijdelijke aanduiding voor dianummer 4"/>
          <p:cNvSpPr>
            <a:spLocks noGrp="1"/>
          </p:cNvSpPr>
          <p:nvPr>
            <p:ph type="sldNum" sz="quarter" idx="12"/>
          </p:nvPr>
        </p:nvSpPr>
        <p:spPr/>
        <p:txBody>
          <a:bodyPr/>
          <a:lstStyle/>
          <a:p>
            <a:pPr>
              <a:defRPr/>
            </a:pPr>
            <a:fld id="{415ADCD4-49B2-4CC2-AD71-4DA6BCF01F15}"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0063" y="274638"/>
            <a:ext cx="8358187" cy="796925"/>
          </a:xfrm>
        </p:spPr>
        <p:txBody>
          <a:bodyPr/>
          <a:lstStyle/>
          <a:p>
            <a:pPr eaLnBrk="1" hangingPunct="1"/>
            <a:r>
              <a:rPr lang="en-US">
                <a:cs typeface="Arial" pitchFamily="34" charset="0"/>
              </a:rPr>
              <a:t>M&lt;2 Protocol, Sender part</a:t>
            </a:r>
          </a:p>
        </p:txBody>
      </p:sp>
      <p:sp>
        <p:nvSpPr>
          <p:cNvPr id="41987" name="Text Box 22"/>
          <p:cNvSpPr txBox="1">
            <a:spLocks noChangeArrowheads="1"/>
          </p:cNvSpPr>
          <p:nvPr/>
        </p:nvSpPr>
        <p:spPr bwMode="auto">
          <a:xfrm>
            <a:off x="854075" y="5764213"/>
            <a:ext cx="7993063" cy="461962"/>
          </a:xfrm>
          <a:prstGeom prst="rect">
            <a:avLst/>
          </a:prstGeom>
          <a:noFill/>
          <a:ln w="9525">
            <a:noFill/>
            <a:miter lim="800000"/>
            <a:headEnd/>
            <a:tailEnd/>
          </a:ln>
        </p:spPr>
        <p:txBody>
          <a:bodyPr>
            <a:spAutoFit/>
          </a:bodyPr>
          <a:lstStyle/>
          <a:p>
            <a:r>
              <a:rPr lang="en-US" sz="1200" b="1"/>
              <a:t>State 1</a:t>
            </a:r>
            <a:r>
              <a:rPr lang="en-US" sz="1200"/>
              <a:t> is the </a:t>
            </a:r>
            <a:r>
              <a:rPr lang="en-US" sz="1200" b="1"/>
              <a:t>starting state</a:t>
            </a:r>
            <a:r>
              <a:rPr lang="en-US" sz="1200"/>
              <a:t>, and its </a:t>
            </a:r>
            <a:r>
              <a:rPr lang="en-US" sz="1200" b="1"/>
              <a:t>accepting state</a:t>
            </a:r>
            <a:r>
              <a:rPr lang="en-US" sz="1200"/>
              <a:t> in the sense when the sender is in this state, it assumes the last data package it sent has been successfully received by the receiver, and so it fetches a new data package to send.</a:t>
            </a:r>
          </a:p>
        </p:txBody>
      </p:sp>
      <p:sp>
        <p:nvSpPr>
          <p:cNvPr id="16389" name="Oval 4"/>
          <p:cNvSpPr>
            <a:spLocks noChangeArrowheads="1"/>
          </p:cNvSpPr>
          <p:nvPr/>
        </p:nvSpPr>
        <p:spPr bwMode="auto">
          <a:xfrm>
            <a:off x="2366963" y="1608138"/>
            <a:ext cx="533400" cy="533400"/>
          </a:xfrm>
          <a:prstGeom prst="ellipse">
            <a:avLst/>
          </a:prstGeom>
          <a:ln w="76200" cmpd="dbl">
            <a:solidFill>
              <a:schemeClr val="accent1">
                <a:lumMod val="60000"/>
                <a:lumOff val="4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b="1"/>
              <a:t>1</a:t>
            </a:r>
          </a:p>
        </p:txBody>
      </p:sp>
      <p:sp>
        <p:nvSpPr>
          <p:cNvPr id="16390" name="Oval 5"/>
          <p:cNvSpPr>
            <a:spLocks noChangeArrowheads="1"/>
          </p:cNvSpPr>
          <p:nvPr/>
        </p:nvSpPr>
        <p:spPr bwMode="auto">
          <a:xfrm>
            <a:off x="2366963" y="4808538"/>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3</a:t>
            </a:r>
          </a:p>
        </p:txBody>
      </p:sp>
      <p:sp>
        <p:nvSpPr>
          <p:cNvPr id="16391" name="Oval 6"/>
          <p:cNvSpPr>
            <a:spLocks noChangeArrowheads="1"/>
          </p:cNvSpPr>
          <p:nvPr/>
        </p:nvSpPr>
        <p:spPr bwMode="auto">
          <a:xfrm>
            <a:off x="2366963" y="3208338"/>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16392" name="Oval 7"/>
          <p:cNvSpPr>
            <a:spLocks noChangeArrowheads="1"/>
          </p:cNvSpPr>
          <p:nvPr/>
        </p:nvSpPr>
        <p:spPr bwMode="auto">
          <a:xfrm>
            <a:off x="4424363" y="3208338"/>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a:t>4</a:t>
            </a:r>
          </a:p>
        </p:txBody>
      </p:sp>
      <p:cxnSp>
        <p:nvCxnSpPr>
          <p:cNvPr id="9224" name="AutoShape 8"/>
          <p:cNvCxnSpPr>
            <a:cxnSpLocks noChangeShapeType="1"/>
            <a:stCxn id="16389" idx="4"/>
            <a:endCxn id="16391" idx="0"/>
          </p:cNvCxnSpPr>
          <p:nvPr/>
        </p:nvCxnSpPr>
        <p:spPr bwMode="auto">
          <a:xfrm>
            <a:off x="2633663" y="2160588"/>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225" name="AutoShape 9"/>
          <p:cNvCxnSpPr>
            <a:cxnSpLocks noChangeShapeType="1"/>
            <a:stCxn id="16391" idx="4"/>
            <a:endCxn id="16390" idx="0"/>
          </p:cNvCxnSpPr>
          <p:nvPr/>
        </p:nvCxnSpPr>
        <p:spPr bwMode="auto">
          <a:xfrm>
            <a:off x="2633663" y="3741738"/>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228" name="AutoShape 12"/>
          <p:cNvCxnSpPr>
            <a:cxnSpLocks noChangeShapeType="1"/>
            <a:stCxn id="16391" idx="6"/>
            <a:endCxn id="16392" idx="2"/>
          </p:cNvCxnSpPr>
          <p:nvPr/>
        </p:nvCxnSpPr>
        <p:spPr bwMode="auto">
          <a:xfrm>
            <a:off x="2900363" y="3475038"/>
            <a:ext cx="1524000" cy="0"/>
          </a:xfrm>
          <a:prstGeom prst="straightConnector1">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cxnSp>
        <p:nvCxnSpPr>
          <p:cNvPr id="9229" name="AutoShape 13"/>
          <p:cNvCxnSpPr>
            <a:cxnSpLocks noChangeShapeType="1"/>
            <a:stCxn id="0" idx="0"/>
            <a:endCxn id="16391" idx="7"/>
          </p:cNvCxnSpPr>
          <p:nvPr/>
        </p:nvCxnSpPr>
        <p:spPr bwMode="auto">
          <a:xfrm rot="16200000" flipH="1" flipV="1">
            <a:off x="3717925" y="2312988"/>
            <a:ext cx="77787" cy="1868488"/>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230" name="AutoShape 14"/>
          <p:cNvCxnSpPr>
            <a:cxnSpLocks noChangeShapeType="1"/>
            <a:stCxn id="0" idx="2"/>
            <a:endCxn id="0" idx="2"/>
          </p:cNvCxnSpPr>
          <p:nvPr/>
        </p:nvCxnSpPr>
        <p:spPr bwMode="auto">
          <a:xfrm rot="10800000" flipH="1">
            <a:off x="2366963" y="3475038"/>
            <a:ext cx="1587" cy="1600200"/>
          </a:xfrm>
          <a:prstGeom prst="curvedConnector3">
            <a:avLst>
              <a:gd name="adj1" fmla="val -144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231" name="AutoShape 15"/>
          <p:cNvCxnSpPr>
            <a:cxnSpLocks noChangeShapeType="1"/>
            <a:stCxn id="0" idx="2"/>
            <a:endCxn id="0" idx="2"/>
          </p:cNvCxnSpPr>
          <p:nvPr/>
        </p:nvCxnSpPr>
        <p:spPr bwMode="auto">
          <a:xfrm rot="10800000">
            <a:off x="2347913" y="1874838"/>
            <a:ext cx="19050" cy="1600200"/>
          </a:xfrm>
          <a:prstGeom prst="curvedConnector3">
            <a:avLst>
              <a:gd name="adj1" fmla="val 1200000"/>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42006" name="Text Box 16"/>
          <p:cNvSpPr txBox="1">
            <a:spLocks noChangeArrowheads="1"/>
          </p:cNvSpPr>
          <p:nvPr/>
        </p:nvSpPr>
        <p:spPr bwMode="auto">
          <a:xfrm>
            <a:off x="2603500" y="2236788"/>
            <a:ext cx="1065213" cy="461962"/>
          </a:xfrm>
          <a:prstGeom prst="rect">
            <a:avLst/>
          </a:prstGeom>
          <a:noFill/>
          <a:ln w="9525">
            <a:noFill/>
            <a:miter lim="800000"/>
            <a:headEnd/>
            <a:tailEnd/>
          </a:ln>
        </p:spPr>
        <p:txBody>
          <a:bodyPr wrap="none">
            <a:spAutoFit/>
          </a:bodyPr>
          <a:lstStyle/>
          <a:p>
            <a:r>
              <a:rPr lang="en-US"/>
              <a:t>!1,</a:t>
            </a:r>
            <a:r>
              <a:rPr lang="en-US" i="1"/>
              <a:t>data</a:t>
            </a:r>
          </a:p>
        </p:txBody>
      </p:sp>
      <p:sp>
        <p:nvSpPr>
          <p:cNvPr id="42007" name="Text Box 17"/>
          <p:cNvSpPr txBox="1">
            <a:spLocks noChangeArrowheads="1"/>
          </p:cNvSpPr>
          <p:nvPr/>
        </p:nvSpPr>
        <p:spPr bwMode="auto">
          <a:xfrm>
            <a:off x="3203575" y="3462338"/>
            <a:ext cx="1168400" cy="461962"/>
          </a:xfrm>
          <a:prstGeom prst="rect">
            <a:avLst/>
          </a:prstGeom>
          <a:noFill/>
          <a:ln w="9525">
            <a:noFill/>
            <a:miter lim="800000"/>
            <a:headEnd/>
            <a:tailEnd/>
          </a:ln>
        </p:spPr>
        <p:txBody>
          <a:bodyPr wrap="none">
            <a:spAutoFit/>
          </a:bodyPr>
          <a:lstStyle/>
          <a:p>
            <a:r>
              <a:rPr lang="en-US">
                <a:solidFill>
                  <a:srgbClr val="C00000"/>
                </a:solidFill>
              </a:rPr>
              <a:t>? </a:t>
            </a:r>
            <a:r>
              <a:rPr lang="en-US" b="1">
                <a:solidFill>
                  <a:srgbClr val="C00000"/>
                </a:solidFill>
              </a:rPr>
              <a:t>error</a:t>
            </a:r>
            <a:r>
              <a:rPr lang="en-US">
                <a:solidFill>
                  <a:srgbClr val="C00000"/>
                </a:solidFill>
              </a:rPr>
              <a:t> </a:t>
            </a:r>
          </a:p>
        </p:txBody>
      </p:sp>
      <p:sp>
        <p:nvSpPr>
          <p:cNvPr id="16401" name="Text Box 18"/>
          <p:cNvSpPr txBox="1">
            <a:spLocks noChangeArrowheads="1"/>
          </p:cNvSpPr>
          <p:nvPr/>
        </p:nvSpPr>
        <p:spPr bwMode="auto">
          <a:xfrm>
            <a:off x="3433763" y="2646363"/>
            <a:ext cx="4887912" cy="461962"/>
          </a:xfrm>
          <a:prstGeom prst="rect">
            <a:avLst/>
          </a:prstGeom>
          <a:noFill/>
          <a:ln w="9525">
            <a:noFill/>
            <a:miter lim="800000"/>
            <a:headEnd/>
            <a:tailEnd/>
          </a:ln>
        </p:spPr>
        <p:txBody>
          <a:bodyPr wrap="none">
            <a:spAutoFit/>
          </a:bodyPr>
          <a:lstStyle/>
          <a:p>
            <a:pPr>
              <a:defRPr/>
            </a:pPr>
            <a:r>
              <a:rPr lang="en-US" dirty="0">
                <a:latin typeface="Arial" charset="0"/>
              </a:rPr>
              <a:t>!0,</a:t>
            </a:r>
            <a:r>
              <a:rPr lang="en-US" i="1" dirty="0">
                <a:latin typeface="Arial" charset="0"/>
              </a:rPr>
              <a:t>data</a:t>
            </a:r>
            <a:r>
              <a:rPr lang="en-US" dirty="0">
                <a:latin typeface="Arial" charset="0"/>
              </a:rPr>
              <a:t>   </a:t>
            </a:r>
            <a:r>
              <a:rPr lang="en-US" dirty="0">
                <a:solidFill>
                  <a:schemeClr val="accent1">
                    <a:lumMod val="75000"/>
                  </a:schemeClr>
                </a:solidFill>
                <a:latin typeface="Arial" charset="0"/>
              </a:rPr>
              <a:t>// Sender wants to resend</a:t>
            </a:r>
          </a:p>
        </p:txBody>
      </p:sp>
      <p:sp>
        <p:nvSpPr>
          <p:cNvPr id="16402" name="Text Box 19"/>
          <p:cNvSpPr txBox="1">
            <a:spLocks noChangeArrowheads="1"/>
          </p:cNvSpPr>
          <p:nvPr/>
        </p:nvSpPr>
        <p:spPr bwMode="auto">
          <a:xfrm>
            <a:off x="2595563" y="4046538"/>
            <a:ext cx="5846762" cy="461962"/>
          </a:xfrm>
          <a:prstGeom prst="rect">
            <a:avLst/>
          </a:prstGeom>
          <a:noFill/>
          <a:ln w="9525">
            <a:noFill/>
            <a:miter lim="800000"/>
            <a:headEnd/>
            <a:tailEnd/>
          </a:ln>
        </p:spPr>
        <p:txBody>
          <a:bodyPr wrap="none">
            <a:spAutoFit/>
          </a:bodyPr>
          <a:lstStyle/>
          <a:p>
            <a:pPr>
              <a:defRPr/>
            </a:pPr>
            <a:r>
              <a:rPr lang="en-US" dirty="0">
                <a:latin typeface="Arial" charset="0"/>
              </a:rPr>
              <a:t>? 0    </a:t>
            </a:r>
            <a:r>
              <a:rPr lang="en-US" dirty="0">
                <a:solidFill>
                  <a:schemeClr val="accent1">
                    <a:lumMod val="75000"/>
                  </a:schemeClr>
                </a:solidFill>
                <a:latin typeface="Arial" charset="0"/>
              </a:rPr>
              <a:t>//  Receiver wants Sender to resend</a:t>
            </a:r>
          </a:p>
        </p:txBody>
      </p:sp>
      <p:sp>
        <p:nvSpPr>
          <p:cNvPr id="42010" name="Text Box 20"/>
          <p:cNvSpPr txBox="1">
            <a:spLocks noChangeArrowheads="1"/>
          </p:cNvSpPr>
          <p:nvPr/>
        </p:nvSpPr>
        <p:spPr bwMode="auto">
          <a:xfrm>
            <a:off x="1684338" y="2341563"/>
            <a:ext cx="441325" cy="368300"/>
          </a:xfrm>
          <a:prstGeom prst="rect">
            <a:avLst/>
          </a:prstGeom>
          <a:noFill/>
          <a:ln w="9525">
            <a:noFill/>
            <a:miter lim="800000"/>
            <a:headEnd/>
            <a:tailEnd/>
          </a:ln>
        </p:spPr>
        <p:txBody>
          <a:bodyPr wrap="none">
            <a:spAutoFit/>
          </a:bodyPr>
          <a:lstStyle/>
          <a:p>
            <a:r>
              <a:rPr lang="en-US"/>
              <a:t>?1</a:t>
            </a:r>
          </a:p>
        </p:txBody>
      </p:sp>
      <p:sp>
        <p:nvSpPr>
          <p:cNvPr id="42011" name="Text Box 21"/>
          <p:cNvSpPr txBox="1">
            <a:spLocks noChangeArrowheads="1"/>
          </p:cNvSpPr>
          <p:nvPr/>
        </p:nvSpPr>
        <p:spPr bwMode="auto">
          <a:xfrm>
            <a:off x="1295400" y="4044950"/>
            <a:ext cx="1065213" cy="461963"/>
          </a:xfrm>
          <a:prstGeom prst="rect">
            <a:avLst/>
          </a:prstGeom>
          <a:noFill/>
          <a:ln w="9525">
            <a:noFill/>
            <a:miter lim="800000"/>
            <a:headEnd/>
            <a:tailEnd/>
          </a:ln>
        </p:spPr>
        <p:txBody>
          <a:bodyPr wrap="none">
            <a:spAutoFit/>
          </a:bodyPr>
          <a:lstStyle/>
          <a:p>
            <a:r>
              <a:rPr lang="en-US"/>
              <a:t>!1,</a:t>
            </a:r>
            <a:r>
              <a:rPr lang="en-US" i="1"/>
              <a:t>data</a:t>
            </a:r>
          </a:p>
        </p:txBody>
      </p:sp>
      <p:sp>
        <p:nvSpPr>
          <p:cNvPr id="9239" name="Line 23"/>
          <p:cNvSpPr>
            <a:spLocks noChangeShapeType="1"/>
          </p:cNvSpPr>
          <p:nvPr/>
        </p:nvSpPr>
        <p:spPr bwMode="auto">
          <a:xfrm>
            <a:off x="2012950" y="1147763"/>
            <a:ext cx="369888" cy="438150"/>
          </a:xfrm>
          <a:prstGeom prst="line">
            <a:avLst/>
          </a:prstGeom>
          <a:ln w="28575">
            <a:solidFill>
              <a:schemeClr val="tx1"/>
            </a:solidFill>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nl-NL"/>
          </a:p>
        </p:txBody>
      </p:sp>
      <p:sp>
        <p:nvSpPr>
          <p:cNvPr id="42013" name="TextBox 21"/>
          <p:cNvSpPr txBox="1">
            <a:spLocks noChangeArrowheads="1"/>
          </p:cNvSpPr>
          <p:nvPr/>
        </p:nvSpPr>
        <p:spPr bwMode="auto">
          <a:xfrm>
            <a:off x="4173538" y="1244600"/>
            <a:ext cx="2017712" cy="369888"/>
          </a:xfrm>
          <a:prstGeom prst="rect">
            <a:avLst/>
          </a:prstGeom>
          <a:noFill/>
          <a:ln w="9525">
            <a:noFill/>
            <a:miter lim="800000"/>
            <a:headEnd/>
            <a:tailEnd/>
          </a:ln>
        </p:spPr>
        <p:txBody>
          <a:bodyPr wrap="none">
            <a:spAutoFit/>
          </a:bodyPr>
          <a:lstStyle/>
          <a:p>
            <a:r>
              <a:rPr lang="nl-NL" i="1"/>
              <a:t>Fetch a new data.</a:t>
            </a:r>
          </a:p>
        </p:txBody>
      </p:sp>
      <p:sp>
        <p:nvSpPr>
          <p:cNvPr id="23" name="Freeform 22"/>
          <p:cNvSpPr/>
          <p:nvPr/>
        </p:nvSpPr>
        <p:spPr>
          <a:xfrm>
            <a:off x="2782888" y="1241425"/>
            <a:ext cx="1428750" cy="490538"/>
          </a:xfrm>
          <a:custGeom>
            <a:avLst/>
            <a:gdLst>
              <a:gd name="connsiteX0" fmla="*/ 1429966 w 1429966"/>
              <a:gd name="connsiteY0" fmla="*/ 178340 h 489625"/>
              <a:gd name="connsiteX1" fmla="*/ 505838 w 1429966"/>
              <a:gd name="connsiteY1" fmla="*/ 51881 h 489625"/>
              <a:gd name="connsiteX2" fmla="*/ 0 w 1429966"/>
              <a:gd name="connsiteY2" fmla="*/ 489625 h 489625"/>
            </a:gdLst>
            <a:ahLst/>
            <a:cxnLst>
              <a:cxn ang="0">
                <a:pos x="connsiteX0" y="connsiteY0"/>
              </a:cxn>
              <a:cxn ang="0">
                <a:pos x="connsiteX1" y="connsiteY1"/>
              </a:cxn>
              <a:cxn ang="0">
                <a:pos x="connsiteX2" y="connsiteY2"/>
              </a:cxn>
            </a:cxnLst>
            <a:rect l="l" t="t" r="r" b="b"/>
            <a:pathLst>
              <a:path w="1429966" h="489625">
                <a:moveTo>
                  <a:pt x="1429966" y="178340"/>
                </a:moveTo>
                <a:cubicBezTo>
                  <a:pt x="1087066" y="89170"/>
                  <a:pt x="744166" y="0"/>
                  <a:pt x="505838" y="51881"/>
                </a:cubicBezTo>
                <a:cubicBezTo>
                  <a:pt x="267510" y="103762"/>
                  <a:pt x="89170" y="413425"/>
                  <a:pt x="0" y="489625"/>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nl-NL"/>
          </a:p>
        </p:txBody>
      </p:sp>
      <p:sp>
        <p:nvSpPr>
          <p:cNvPr id="24" name="Tijdelijke aanduiding voor dianummer 23"/>
          <p:cNvSpPr>
            <a:spLocks noGrp="1"/>
          </p:cNvSpPr>
          <p:nvPr>
            <p:ph type="sldNum" sz="quarter" idx="12"/>
          </p:nvPr>
        </p:nvSpPr>
        <p:spPr/>
        <p:txBody>
          <a:bodyPr/>
          <a:lstStyle/>
          <a:p>
            <a:pPr>
              <a:defRPr/>
            </a:pPr>
            <a:fld id="{51F8391B-7C03-406D-B6E6-5995227E7CCA}"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274638"/>
            <a:ext cx="8358187" cy="796925"/>
          </a:xfrm>
        </p:spPr>
        <p:txBody>
          <a:bodyPr/>
          <a:lstStyle/>
          <a:p>
            <a:pPr eaLnBrk="1" hangingPunct="1"/>
            <a:r>
              <a:rPr lang="en-US">
                <a:cs typeface="Arial" pitchFamily="34" charset="0"/>
              </a:rPr>
              <a:t>M&lt;2 Protocol, Receiver part</a:t>
            </a:r>
          </a:p>
        </p:txBody>
      </p:sp>
      <p:sp>
        <p:nvSpPr>
          <p:cNvPr id="17412" name="Oval 3"/>
          <p:cNvSpPr>
            <a:spLocks noChangeArrowheads="1"/>
          </p:cNvSpPr>
          <p:nvPr/>
        </p:nvSpPr>
        <p:spPr bwMode="auto">
          <a:xfrm>
            <a:off x="2562225" y="1754188"/>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a:t>1</a:t>
            </a:r>
          </a:p>
        </p:txBody>
      </p:sp>
      <p:sp>
        <p:nvSpPr>
          <p:cNvPr id="17413" name="Oval 4"/>
          <p:cNvSpPr>
            <a:spLocks noChangeArrowheads="1"/>
          </p:cNvSpPr>
          <p:nvPr/>
        </p:nvSpPr>
        <p:spPr bwMode="auto">
          <a:xfrm>
            <a:off x="2562225" y="4954588"/>
            <a:ext cx="533400" cy="533400"/>
          </a:xfrm>
          <a:prstGeom prst="ellipse">
            <a:avLst/>
          </a:prstGeom>
          <a:ln w="76200" cmpd="db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t>3</a:t>
            </a:r>
          </a:p>
        </p:txBody>
      </p:sp>
      <p:sp>
        <p:nvSpPr>
          <p:cNvPr id="17414" name="Oval 5"/>
          <p:cNvSpPr>
            <a:spLocks noChangeArrowheads="1"/>
          </p:cNvSpPr>
          <p:nvPr/>
        </p:nvSpPr>
        <p:spPr bwMode="auto">
          <a:xfrm>
            <a:off x="2562225" y="3354388"/>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17415" name="Oval 6"/>
          <p:cNvSpPr>
            <a:spLocks noChangeArrowheads="1"/>
          </p:cNvSpPr>
          <p:nvPr/>
        </p:nvSpPr>
        <p:spPr bwMode="auto">
          <a:xfrm>
            <a:off x="4619625" y="3354388"/>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4</a:t>
            </a:r>
          </a:p>
        </p:txBody>
      </p:sp>
      <p:cxnSp>
        <p:nvCxnSpPr>
          <p:cNvPr id="11271" name="AutoShape 7"/>
          <p:cNvCxnSpPr>
            <a:cxnSpLocks noChangeShapeType="1"/>
            <a:stCxn id="17412" idx="4"/>
            <a:endCxn id="17414" idx="0"/>
          </p:cNvCxnSpPr>
          <p:nvPr/>
        </p:nvCxnSpPr>
        <p:spPr bwMode="auto">
          <a:xfrm>
            <a:off x="2828925" y="2287588"/>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272" name="AutoShape 8"/>
          <p:cNvCxnSpPr>
            <a:cxnSpLocks noChangeShapeType="1"/>
            <a:stCxn id="17414" idx="4"/>
            <a:endCxn id="17413" idx="0"/>
          </p:cNvCxnSpPr>
          <p:nvPr/>
        </p:nvCxnSpPr>
        <p:spPr bwMode="auto">
          <a:xfrm>
            <a:off x="2828925" y="3887788"/>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273" name="AutoShape 9"/>
          <p:cNvCxnSpPr>
            <a:cxnSpLocks noChangeShapeType="1"/>
            <a:stCxn id="17414" idx="6"/>
            <a:endCxn id="17415" idx="2"/>
          </p:cNvCxnSpPr>
          <p:nvPr/>
        </p:nvCxnSpPr>
        <p:spPr bwMode="auto">
          <a:xfrm>
            <a:off x="3095625" y="3621088"/>
            <a:ext cx="1524000"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274" name="AutoShape 10"/>
          <p:cNvCxnSpPr>
            <a:cxnSpLocks noChangeShapeType="1"/>
            <a:stCxn id="0" idx="0"/>
            <a:endCxn id="17414" idx="7"/>
          </p:cNvCxnSpPr>
          <p:nvPr/>
        </p:nvCxnSpPr>
        <p:spPr bwMode="auto">
          <a:xfrm rot="16200000" flipH="1" flipV="1">
            <a:off x="3913188" y="2459038"/>
            <a:ext cx="77787" cy="1868487"/>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275" name="AutoShape 11"/>
          <p:cNvCxnSpPr>
            <a:cxnSpLocks noChangeShapeType="1"/>
            <a:stCxn id="0" idx="2"/>
            <a:endCxn id="0" idx="2"/>
          </p:cNvCxnSpPr>
          <p:nvPr/>
        </p:nvCxnSpPr>
        <p:spPr bwMode="auto">
          <a:xfrm rot="10800000" flipH="1">
            <a:off x="2543175" y="3621088"/>
            <a:ext cx="19050" cy="1600200"/>
          </a:xfrm>
          <a:prstGeom prst="curvedConnector3">
            <a:avLst>
              <a:gd name="adj1" fmla="val -11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276" name="AutoShape 12"/>
          <p:cNvCxnSpPr>
            <a:cxnSpLocks noChangeShapeType="1"/>
            <a:stCxn id="0" idx="2"/>
            <a:endCxn id="0" idx="2"/>
          </p:cNvCxnSpPr>
          <p:nvPr/>
        </p:nvCxnSpPr>
        <p:spPr bwMode="auto">
          <a:xfrm rot="10800000" flipH="1">
            <a:off x="2562225" y="2020888"/>
            <a:ext cx="1588" cy="1600200"/>
          </a:xfrm>
          <a:prstGeom prst="curvedConnector3">
            <a:avLst>
              <a:gd name="adj1" fmla="val -14400000"/>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sp>
        <p:nvSpPr>
          <p:cNvPr id="17422" name="Text Box 13"/>
          <p:cNvSpPr txBox="1">
            <a:spLocks noChangeArrowheads="1"/>
          </p:cNvSpPr>
          <p:nvPr/>
        </p:nvSpPr>
        <p:spPr bwMode="auto">
          <a:xfrm>
            <a:off x="2867025" y="2363788"/>
            <a:ext cx="3363913" cy="369887"/>
          </a:xfrm>
          <a:prstGeom prst="rect">
            <a:avLst/>
          </a:prstGeom>
          <a:noFill/>
          <a:ln w="9525">
            <a:noFill/>
            <a:miter lim="800000"/>
            <a:headEnd/>
            <a:tailEnd/>
          </a:ln>
        </p:spPr>
        <p:txBody>
          <a:bodyPr wrap="none">
            <a:spAutoFit/>
          </a:bodyPr>
          <a:lstStyle/>
          <a:p>
            <a:pPr>
              <a:defRPr/>
            </a:pPr>
            <a:r>
              <a:rPr lang="en-US" dirty="0">
                <a:latin typeface="Arial" charset="0"/>
              </a:rPr>
              <a:t>!0   </a:t>
            </a:r>
            <a:r>
              <a:rPr lang="en-US" dirty="0">
                <a:solidFill>
                  <a:schemeClr val="accent1">
                    <a:lumMod val="75000"/>
                  </a:schemeClr>
                </a:solidFill>
                <a:latin typeface="Arial" charset="0"/>
              </a:rPr>
              <a:t>// request Sender to resend</a:t>
            </a:r>
          </a:p>
        </p:txBody>
      </p:sp>
      <p:sp>
        <p:nvSpPr>
          <p:cNvPr id="17423" name="Text Box 14"/>
          <p:cNvSpPr txBox="1">
            <a:spLocks noChangeArrowheads="1"/>
          </p:cNvSpPr>
          <p:nvPr/>
        </p:nvSpPr>
        <p:spPr bwMode="auto">
          <a:xfrm>
            <a:off x="3629025" y="3659188"/>
            <a:ext cx="5078413" cy="830262"/>
          </a:xfrm>
          <a:prstGeom prst="rect">
            <a:avLst/>
          </a:prstGeom>
          <a:noFill/>
          <a:ln w="9525">
            <a:noFill/>
            <a:miter lim="800000"/>
            <a:headEnd/>
            <a:tailEnd/>
          </a:ln>
        </p:spPr>
        <p:txBody>
          <a:bodyPr wrap="none">
            <a:spAutoFit/>
          </a:bodyPr>
          <a:lstStyle/>
          <a:p>
            <a:pPr>
              <a:defRPr/>
            </a:pPr>
            <a:r>
              <a:rPr lang="en-US" dirty="0">
                <a:latin typeface="Arial" charset="0"/>
              </a:rPr>
              <a:t>?0,</a:t>
            </a:r>
            <a:r>
              <a:rPr lang="en-US" i="1" dirty="0">
                <a:latin typeface="Arial" charset="0"/>
              </a:rPr>
              <a:t>rd</a:t>
            </a:r>
            <a:r>
              <a:rPr lang="en-US" dirty="0">
                <a:latin typeface="Arial" charset="0"/>
              </a:rPr>
              <a:t>   </a:t>
            </a:r>
          </a:p>
          <a:p>
            <a:pPr>
              <a:defRPr/>
            </a:pPr>
            <a:r>
              <a:rPr lang="en-US" dirty="0">
                <a:latin typeface="Arial" charset="0"/>
              </a:rPr>
              <a:t> </a:t>
            </a:r>
            <a:r>
              <a:rPr lang="en-US" dirty="0">
                <a:solidFill>
                  <a:schemeClr val="accent1">
                    <a:lumMod val="75000"/>
                  </a:schemeClr>
                </a:solidFill>
                <a:latin typeface="Arial" charset="0"/>
              </a:rPr>
              <a:t>// Sender wants Receiver to resend</a:t>
            </a:r>
          </a:p>
        </p:txBody>
      </p:sp>
      <p:sp>
        <p:nvSpPr>
          <p:cNvPr id="43031" name="Text Box 15"/>
          <p:cNvSpPr txBox="1">
            <a:spLocks noChangeArrowheads="1"/>
          </p:cNvSpPr>
          <p:nvPr/>
        </p:nvSpPr>
        <p:spPr bwMode="auto">
          <a:xfrm>
            <a:off x="3629025" y="2820988"/>
            <a:ext cx="441325" cy="369887"/>
          </a:xfrm>
          <a:prstGeom prst="rect">
            <a:avLst/>
          </a:prstGeom>
          <a:noFill/>
          <a:ln w="9525">
            <a:noFill/>
            <a:miter lim="800000"/>
            <a:headEnd/>
            <a:tailEnd/>
          </a:ln>
        </p:spPr>
        <p:txBody>
          <a:bodyPr wrap="none">
            <a:spAutoFit/>
          </a:bodyPr>
          <a:lstStyle/>
          <a:p>
            <a:r>
              <a:rPr lang="en-US"/>
              <a:t>!1 </a:t>
            </a:r>
          </a:p>
        </p:txBody>
      </p:sp>
      <p:sp>
        <p:nvSpPr>
          <p:cNvPr id="43032" name="Text Box 16"/>
          <p:cNvSpPr txBox="1">
            <a:spLocks noChangeArrowheads="1"/>
          </p:cNvSpPr>
          <p:nvPr/>
        </p:nvSpPr>
        <p:spPr bwMode="auto">
          <a:xfrm>
            <a:off x="2790825" y="4192588"/>
            <a:ext cx="814388" cy="461962"/>
          </a:xfrm>
          <a:prstGeom prst="rect">
            <a:avLst/>
          </a:prstGeom>
          <a:noFill/>
          <a:ln w="9525">
            <a:noFill/>
            <a:miter lim="800000"/>
            <a:headEnd/>
            <a:tailEnd/>
          </a:ln>
        </p:spPr>
        <p:txBody>
          <a:bodyPr wrap="none">
            <a:spAutoFit/>
          </a:bodyPr>
          <a:lstStyle/>
          <a:p>
            <a:r>
              <a:rPr lang="en-US"/>
              <a:t>?1,</a:t>
            </a:r>
            <a:r>
              <a:rPr lang="en-US" i="1"/>
              <a:t>rd</a:t>
            </a:r>
          </a:p>
        </p:txBody>
      </p:sp>
      <p:sp>
        <p:nvSpPr>
          <p:cNvPr id="43033" name="Text Box 17"/>
          <p:cNvSpPr txBox="1">
            <a:spLocks noChangeArrowheads="1"/>
          </p:cNvSpPr>
          <p:nvPr/>
        </p:nvSpPr>
        <p:spPr bwMode="auto">
          <a:xfrm>
            <a:off x="1138238" y="2647950"/>
            <a:ext cx="1168400" cy="461963"/>
          </a:xfrm>
          <a:prstGeom prst="rect">
            <a:avLst/>
          </a:prstGeom>
          <a:noFill/>
          <a:ln w="9525">
            <a:noFill/>
            <a:miter lim="800000"/>
            <a:headEnd/>
            <a:tailEnd/>
          </a:ln>
        </p:spPr>
        <p:txBody>
          <a:bodyPr wrap="none">
            <a:spAutoFit/>
          </a:bodyPr>
          <a:lstStyle/>
          <a:p>
            <a:pPr algn="r"/>
            <a:r>
              <a:rPr lang="en-US">
                <a:solidFill>
                  <a:srgbClr val="C00000"/>
                </a:solidFill>
              </a:rPr>
              <a:t>? </a:t>
            </a:r>
            <a:r>
              <a:rPr lang="en-US" b="1">
                <a:solidFill>
                  <a:srgbClr val="C00000"/>
                </a:solidFill>
              </a:rPr>
              <a:t>error</a:t>
            </a:r>
            <a:r>
              <a:rPr lang="en-US">
                <a:solidFill>
                  <a:srgbClr val="C00000"/>
                </a:solidFill>
              </a:rPr>
              <a:t> </a:t>
            </a:r>
          </a:p>
        </p:txBody>
      </p:sp>
      <p:sp>
        <p:nvSpPr>
          <p:cNvPr id="43034" name="Text Box 18"/>
          <p:cNvSpPr txBox="1">
            <a:spLocks noChangeArrowheads="1"/>
          </p:cNvSpPr>
          <p:nvPr/>
        </p:nvSpPr>
        <p:spPr bwMode="auto">
          <a:xfrm>
            <a:off x="1985963" y="4210050"/>
            <a:ext cx="377825" cy="369888"/>
          </a:xfrm>
          <a:prstGeom prst="rect">
            <a:avLst/>
          </a:prstGeom>
          <a:noFill/>
          <a:ln w="9525">
            <a:noFill/>
            <a:miter lim="800000"/>
            <a:headEnd/>
            <a:tailEnd/>
          </a:ln>
        </p:spPr>
        <p:txBody>
          <a:bodyPr wrap="none">
            <a:spAutoFit/>
          </a:bodyPr>
          <a:lstStyle/>
          <a:p>
            <a:r>
              <a:rPr lang="en-US"/>
              <a:t>!1</a:t>
            </a:r>
          </a:p>
        </p:txBody>
      </p:sp>
      <p:sp>
        <p:nvSpPr>
          <p:cNvPr id="11283" name="Line 19"/>
          <p:cNvSpPr>
            <a:spLocks noChangeShapeType="1"/>
          </p:cNvSpPr>
          <p:nvPr/>
        </p:nvSpPr>
        <p:spPr bwMode="auto">
          <a:xfrm>
            <a:off x="1706563" y="3602038"/>
            <a:ext cx="609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nl-NL"/>
          </a:p>
        </p:txBody>
      </p:sp>
      <p:sp>
        <p:nvSpPr>
          <p:cNvPr id="21" name="Tijdelijke aanduiding voor dianummer 20"/>
          <p:cNvSpPr>
            <a:spLocks noGrp="1"/>
          </p:cNvSpPr>
          <p:nvPr>
            <p:ph type="sldNum" sz="quarter" idx="12"/>
          </p:nvPr>
        </p:nvSpPr>
        <p:spPr/>
        <p:txBody>
          <a:bodyPr/>
          <a:lstStyle/>
          <a:p>
            <a:pPr>
              <a:defRPr/>
            </a:pPr>
            <a:fld id="{E2C8C941-96F1-4BC2-9333-50E951E27710}"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63" y="274638"/>
            <a:ext cx="8358187" cy="796925"/>
          </a:xfrm>
        </p:spPr>
        <p:txBody>
          <a:bodyPr/>
          <a:lstStyle/>
          <a:p>
            <a:pPr eaLnBrk="1" hangingPunct="1"/>
            <a:r>
              <a:rPr lang="en-US" dirty="0"/>
              <a:t>System, process, and action.</a:t>
            </a:r>
          </a:p>
        </p:txBody>
      </p:sp>
      <p:sp>
        <p:nvSpPr>
          <p:cNvPr id="13315" name="Rectangle 3"/>
          <p:cNvSpPr>
            <a:spLocks noGrp="1" noChangeArrowheads="1"/>
          </p:cNvSpPr>
          <p:nvPr>
            <p:ph sz="quarter" idx="1"/>
          </p:nvPr>
        </p:nvSpPr>
        <p:spPr>
          <a:xfrm>
            <a:off x="500063" y="1249020"/>
            <a:ext cx="8358187" cy="4572000"/>
          </a:xfrm>
        </p:spPr>
        <p:txBody>
          <a:bodyPr/>
          <a:lstStyle/>
          <a:p>
            <a:pPr eaLnBrk="1" hangingPunct="1">
              <a:lnSpc>
                <a:spcPct val="90000"/>
              </a:lnSpc>
            </a:pPr>
            <a:r>
              <a:rPr lang="en-US" dirty="0"/>
              <a:t>A </a:t>
            </a:r>
            <a:r>
              <a:rPr lang="en-US" b="1" dirty="0"/>
              <a:t>system</a:t>
            </a:r>
            <a:r>
              <a:rPr lang="en-US" dirty="0"/>
              <a:t> in </a:t>
            </a:r>
            <a:r>
              <a:rPr lang="en-US" dirty="0" err="1"/>
              <a:t>Promela</a:t>
            </a:r>
            <a:r>
              <a:rPr lang="en-US" dirty="0"/>
              <a:t> consists of a set of concurrent (and interacting) processes.</a:t>
            </a:r>
          </a:p>
          <a:p>
            <a:pPr eaLnBrk="1" hangingPunct="1">
              <a:lnSpc>
                <a:spcPct val="90000"/>
              </a:lnSpc>
            </a:pPr>
            <a:r>
              <a:rPr lang="en-US" dirty="0"/>
              <a:t>Each process in </a:t>
            </a:r>
            <a:r>
              <a:rPr lang="en-US" dirty="0" err="1"/>
              <a:t>Promela</a:t>
            </a:r>
            <a:r>
              <a:rPr lang="en-US" dirty="0"/>
              <a:t> is sequential, but possibly non-deterministic.</a:t>
            </a:r>
          </a:p>
          <a:p>
            <a:pPr eaLnBrk="1" hangingPunct="1">
              <a:lnSpc>
                <a:spcPct val="90000"/>
              </a:lnSpc>
            </a:pPr>
            <a:r>
              <a:rPr lang="en-US" dirty="0"/>
              <a:t>Each process is built from </a:t>
            </a:r>
            <a:r>
              <a:rPr lang="en-US" b="1" dirty="0"/>
              <a:t>atomic</a:t>
            </a:r>
            <a:r>
              <a:rPr lang="en-US" dirty="0"/>
              <a:t> actions (transition).</a:t>
            </a:r>
          </a:p>
          <a:p>
            <a:pPr eaLnBrk="1" hangingPunct="1">
              <a:lnSpc>
                <a:spcPct val="90000"/>
              </a:lnSpc>
            </a:pPr>
            <a:r>
              <a:rPr lang="en-US" dirty="0"/>
              <a:t>Concurrent execution of multiple processes is modeled by </a:t>
            </a:r>
            <a:r>
              <a:rPr lang="en-US" b="1" dirty="0"/>
              <a:t>interleaving</a:t>
            </a:r>
            <a:r>
              <a:rPr lang="en-US" dirty="0"/>
              <a:t> the processes atomic actions.</a:t>
            </a:r>
          </a:p>
          <a:p>
            <a:pPr eaLnBrk="1" hangingPunct="1">
              <a:lnSpc>
                <a:spcPct val="90000"/>
              </a:lnSpc>
            </a:pPr>
            <a:r>
              <a:rPr lang="en-US" dirty="0"/>
              <a:t>Fairness can be imposed.</a:t>
            </a:r>
          </a:p>
        </p:txBody>
      </p:sp>
      <p:sp>
        <p:nvSpPr>
          <p:cNvPr id="5" name="Tijdelijke aanduiding voor dianummer 4"/>
          <p:cNvSpPr>
            <a:spLocks noGrp="1"/>
          </p:cNvSpPr>
          <p:nvPr>
            <p:ph type="sldNum" sz="quarter" idx="12"/>
          </p:nvPr>
        </p:nvSpPr>
        <p:spPr/>
        <p:txBody>
          <a:bodyPr/>
          <a:lstStyle/>
          <a:p>
            <a:pPr>
              <a:defRPr/>
            </a:pPr>
            <a:fld id="{D53883EE-5BD4-4D20-86DF-AA3D72B7614C}"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22263" y="274638"/>
            <a:ext cx="8364537" cy="730250"/>
          </a:xfrm>
        </p:spPr>
        <p:txBody>
          <a:bodyPr/>
          <a:lstStyle/>
          <a:p>
            <a:pPr eaLnBrk="1" hangingPunct="1"/>
            <a:r>
              <a:rPr lang="nl-NL">
                <a:cs typeface="Arial" pitchFamily="34" charset="0"/>
              </a:rPr>
              <a:t>Scenario: 1x error, corrected</a:t>
            </a:r>
          </a:p>
        </p:txBody>
      </p:sp>
      <p:sp>
        <p:nvSpPr>
          <p:cNvPr id="19460" name="Oval 4"/>
          <p:cNvSpPr>
            <a:spLocks noChangeArrowheads="1"/>
          </p:cNvSpPr>
          <p:nvPr/>
        </p:nvSpPr>
        <p:spPr bwMode="auto">
          <a:xfrm>
            <a:off x="1268413" y="1851025"/>
            <a:ext cx="533400" cy="533400"/>
          </a:xfrm>
          <a:prstGeom prst="ellipse">
            <a:avLst/>
          </a:prstGeom>
          <a:ln w="76200" cmpd="db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b="1"/>
              <a:t>1</a:t>
            </a:r>
          </a:p>
        </p:txBody>
      </p:sp>
      <p:sp>
        <p:nvSpPr>
          <p:cNvPr id="19461" name="Oval 5"/>
          <p:cNvSpPr>
            <a:spLocks noChangeArrowheads="1"/>
          </p:cNvSpPr>
          <p:nvPr/>
        </p:nvSpPr>
        <p:spPr bwMode="auto">
          <a:xfrm>
            <a:off x="1268413" y="5051425"/>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3</a:t>
            </a:r>
          </a:p>
        </p:txBody>
      </p:sp>
      <p:sp>
        <p:nvSpPr>
          <p:cNvPr id="19462" name="Oval 6"/>
          <p:cNvSpPr>
            <a:spLocks noChangeArrowheads="1"/>
          </p:cNvSpPr>
          <p:nvPr/>
        </p:nvSpPr>
        <p:spPr bwMode="auto">
          <a:xfrm>
            <a:off x="1268413" y="3451225"/>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19463" name="Oval 7"/>
          <p:cNvSpPr>
            <a:spLocks noChangeArrowheads="1"/>
          </p:cNvSpPr>
          <p:nvPr/>
        </p:nvSpPr>
        <p:spPr bwMode="auto">
          <a:xfrm>
            <a:off x="3325813" y="3451225"/>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a:t>4</a:t>
            </a:r>
          </a:p>
        </p:txBody>
      </p:sp>
      <p:cxnSp>
        <p:nvCxnSpPr>
          <p:cNvPr id="9" name="AutoShape 8"/>
          <p:cNvCxnSpPr>
            <a:cxnSpLocks noChangeShapeType="1"/>
            <a:stCxn id="19460" idx="4"/>
            <a:endCxn id="19462" idx="0"/>
          </p:cNvCxnSpPr>
          <p:nvPr/>
        </p:nvCxnSpPr>
        <p:spPr bwMode="auto">
          <a:xfrm>
            <a:off x="1535113" y="2403475"/>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0" name="AutoShape 9"/>
          <p:cNvCxnSpPr>
            <a:cxnSpLocks noChangeShapeType="1"/>
            <a:stCxn id="19462" idx="4"/>
            <a:endCxn id="19461" idx="0"/>
          </p:cNvCxnSpPr>
          <p:nvPr/>
        </p:nvCxnSpPr>
        <p:spPr bwMode="auto">
          <a:xfrm>
            <a:off x="1535113" y="3984625"/>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 name="AutoShape 12"/>
          <p:cNvCxnSpPr>
            <a:cxnSpLocks noChangeShapeType="1"/>
            <a:stCxn id="19462" idx="6"/>
            <a:endCxn id="19463" idx="2"/>
          </p:cNvCxnSpPr>
          <p:nvPr/>
        </p:nvCxnSpPr>
        <p:spPr bwMode="auto">
          <a:xfrm>
            <a:off x="1801813" y="3717925"/>
            <a:ext cx="1524000" cy="0"/>
          </a:xfrm>
          <a:prstGeom prst="straightConnector1">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cxnSp>
        <p:nvCxnSpPr>
          <p:cNvPr id="12" name="AutoShape 13"/>
          <p:cNvCxnSpPr>
            <a:cxnSpLocks noChangeShapeType="1"/>
            <a:stCxn id="0" idx="0"/>
            <a:endCxn id="19462" idx="7"/>
          </p:cNvCxnSpPr>
          <p:nvPr/>
        </p:nvCxnSpPr>
        <p:spPr bwMode="auto">
          <a:xfrm rot="16200000" flipH="1" flipV="1">
            <a:off x="2619375" y="2555875"/>
            <a:ext cx="77788" cy="1868488"/>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3" name="AutoShape 14"/>
          <p:cNvCxnSpPr>
            <a:cxnSpLocks noChangeShapeType="1"/>
            <a:stCxn id="0" idx="2"/>
            <a:endCxn id="0" idx="2"/>
          </p:cNvCxnSpPr>
          <p:nvPr/>
        </p:nvCxnSpPr>
        <p:spPr bwMode="auto">
          <a:xfrm rot="10800000" flipH="1">
            <a:off x="1268413" y="3717925"/>
            <a:ext cx="1587" cy="1600200"/>
          </a:xfrm>
          <a:prstGeom prst="curvedConnector3">
            <a:avLst>
              <a:gd name="adj1" fmla="val -144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4" name="AutoShape 15"/>
          <p:cNvCxnSpPr>
            <a:cxnSpLocks noChangeShapeType="1"/>
            <a:stCxn id="0" idx="2"/>
            <a:endCxn id="0" idx="2"/>
          </p:cNvCxnSpPr>
          <p:nvPr/>
        </p:nvCxnSpPr>
        <p:spPr bwMode="auto">
          <a:xfrm rot="10800000">
            <a:off x="1249363" y="2117725"/>
            <a:ext cx="19050" cy="1600200"/>
          </a:xfrm>
          <a:prstGeom prst="curvedConnector3">
            <a:avLst>
              <a:gd name="adj1" fmla="val 1200000"/>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44053" name="Text Box 16"/>
          <p:cNvSpPr txBox="1">
            <a:spLocks noChangeArrowheads="1"/>
          </p:cNvSpPr>
          <p:nvPr/>
        </p:nvSpPr>
        <p:spPr bwMode="auto">
          <a:xfrm>
            <a:off x="1504950" y="2481263"/>
            <a:ext cx="1065213" cy="461962"/>
          </a:xfrm>
          <a:prstGeom prst="rect">
            <a:avLst/>
          </a:prstGeom>
          <a:noFill/>
          <a:ln w="9525">
            <a:noFill/>
            <a:miter lim="800000"/>
            <a:headEnd/>
            <a:tailEnd/>
          </a:ln>
        </p:spPr>
        <p:txBody>
          <a:bodyPr wrap="none">
            <a:spAutoFit/>
          </a:bodyPr>
          <a:lstStyle/>
          <a:p>
            <a:r>
              <a:rPr lang="en-US"/>
              <a:t>!1,</a:t>
            </a:r>
            <a:r>
              <a:rPr lang="en-US" i="1"/>
              <a:t>data</a:t>
            </a:r>
          </a:p>
        </p:txBody>
      </p:sp>
      <p:sp>
        <p:nvSpPr>
          <p:cNvPr id="44054" name="Text Box 17"/>
          <p:cNvSpPr txBox="1">
            <a:spLocks noChangeArrowheads="1"/>
          </p:cNvSpPr>
          <p:nvPr/>
        </p:nvSpPr>
        <p:spPr bwMode="auto">
          <a:xfrm>
            <a:off x="2259013" y="3640138"/>
            <a:ext cx="1090612" cy="461962"/>
          </a:xfrm>
          <a:prstGeom prst="rect">
            <a:avLst/>
          </a:prstGeom>
          <a:noFill/>
          <a:ln w="9525">
            <a:noFill/>
            <a:miter lim="800000"/>
            <a:headEnd/>
            <a:tailEnd/>
          </a:ln>
        </p:spPr>
        <p:txBody>
          <a:bodyPr wrap="none">
            <a:spAutoFit/>
          </a:bodyPr>
          <a:lstStyle/>
          <a:p>
            <a:r>
              <a:rPr lang="en-US">
                <a:solidFill>
                  <a:srgbClr val="CC0000"/>
                </a:solidFill>
              </a:rPr>
              <a:t>? </a:t>
            </a:r>
            <a:r>
              <a:rPr lang="en-US" b="1">
                <a:solidFill>
                  <a:srgbClr val="CC0000"/>
                </a:solidFill>
              </a:rPr>
              <a:t>error</a:t>
            </a:r>
          </a:p>
        </p:txBody>
      </p:sp>
      <p:sp>
        <p:nvSpPr>
          <p:cNvPr id="19472" name="Text Box 18"/>
          <p:cNvSpPr txBox="1">
            <a:spLocks noChangeArrowheads="1"/>
          </p:cNvSpPr>
          <p:nvPr/>
        </p:nvSpPr>
        <p:spPr bwMode="auto">
          <a:xfrm>
            <a:off x="2236788" y="2889250"/>
            <a:ext cx="1990725" cy="677863"/>
          </a:xfrm>
          <a:prstGeom prst="rect">
            <a:avLst/>
          </a:prstGeom>
          <a:noFill/>
          <a:ln w="9525">
            <a:noFill/>
            <a:miter lim="800000"/>
            <a:headEnd/>
            <a:tailEnd/>
          </a:ln>
        </p:spPr>
        <p:txBody>
          <a:bodyPr wrap="none">
            <a:spAutoFit/>
          </a:bodyPr>
          <a:lstStyle/>
          <a:p>
            <a:pPr>
              <a:defRPr/>
            </a:pPr>
            <a:r>
              <a:rPr lang="en-US" dirty="0">
                <a:cs typeface="Times New Roman" pitchFamily="18" charset="0"/>
              </a:rPr>
              <a:t>!0,</a:t>
            </a:r>
            <a:r>
              <a:rPr lang="en-US" i="1" dirty="0">
                <a:cs typeface="Times New Roman" pitchFamily="18" charset="0"/>
              </a:rPr>
              <a:t>data</a:t>
            </a:r>
            <a:r>
              <a:rPr lang="en-US" dirty="0">
                <a:cs typeface="Times New Roman" pitchFamily="18" charset="0"/>
              </a:rPr>
              <a:t>   </a:t>
            </a:r>
          </a:p>
          <a:p>
            <a:pPr>
              <a:defRPr/>
            </a:pPr>
            <a:r>
              <a:rPr lang="en-US" sz="1400" dirty="0">
                <a:solidFill>
                  <a:schemeClr val="accent1">
                    <a:lumMod val="75000"/>
                  </a:schemeClr>
                </a:solidFill>
                <a:cs typeface="Times New Roman" pitchFamily="18" charset="0"/>
              </a:rPr>
              <a:t>// Sender wants to resend</a:t>
            </a:r>
          </a:p>
        </p:txBody>
      </p:sp>
      <p:sp>
        <p:nvSpPr>
          <p:cNvPr id="19473" name="Text Box 19"/>
          <p:cNvSpPr txBox="1">
            <a:spLocks noChangeArrowheads="1"/>
          </p:cNvSpPr>
          <p:nvPr/>
        </p:nvSpPr>
        <p:spPr bwMode="auto">
          <a:xfrm>
            <a:off x="1497013" y="4289425"/>
            <a:ext cx="2276475" cy="677863"/>
          </a:xfrm>
          <a:prstGeom prst="rect">
            <a:avLst/>
          </a:prstGeom>
          <a:noFill/>
          <a:ln w="9525">
            <a:noFill/>
            <a:miter lim="800000"/>
            <a:headEnd/>
            <a:tailEnd/>
          </a:ln>
        </p:spPr>
        <p:txBody>
          <a:bodyPr wrap="none">
            <a:spAutoFit/>
          </a:bodyPr>
          <a:lstStyle/>
          <a:p>
            <a:pPr>
              <a:defRPr/>
            </a:pPr>
            <a:r>
              <a:rPr lang="en-US" dirty="0">
                <a:cs typeface="Times New Roman" pitchFamily="18" charset="0"/>
              </a:rPr>
              <a:t>?0    </a:t>
            </a:r>
          </a:p>
          <a:p>
            <a:pPr>
              <a:defRPr/>
            </a:pPr>
            <a:r>
              <a:rPr lang="en-US" sz="1400" dirty="0">
                <a:solidFill>
                  <a:schemeClr val="accent1">
                    <a:lumMod val="75000"/>
                  </a:schemeClr>
                </a:solidFill>
                <a:cs typeface="Times New Roman" pitchFamily="18" charset="0"/>
              </a:rPr>
              <a:t>// Receiver wants S to resend</a:t>
            </a:r>
          </a:p>
        </p:txBody>
      </p:sp>
      <p:sp>
        <p:nvSpPr>
          <p:cNvPr id="44057" name="Text Box 20"/>
          <p:cNvSpPr txBox="1">
            <a:spLocks noChangeArrowheads="1"/>
          </p:cNvSpPr>
          <p:nvPr/>
        </p:nvSpPr>
        <p:spPr bwMode="auto">
          <a:xfrm>
            <a:off x="585788" y="2584450"/>
            <a:ext cx="441325" cy="369888"/>
          </a:xfrm>
          <a:prstGeom prst="rect">
            <a:avLst/>
          </a:prstGeom>
          <a:noFill/>
          <a:ln w="9525">
            <a:noFill/>
            <a:miter lim="800000"/>
            <a:headEnd/>
            <a:tailEnd/>
          </a:ln>
        </p:spPr>
        <p:txBody>
          <a:bodyPr wrap="none">
            <a:spAutoFit/>
          </a:bodyPr>
          <a:lstStyle/>
          <a:p>
            <a:r>
              <a:rPr lang="en-US"/>
              <a:t>?1</a:t>
            </a:r>
          </a:p>
        </p:txBody>
      </p:sp>
      <p:sp>
        <p:nvSpPr>
          <p:cNvPr id="44058" name="Text Box 21"/>
          <p:cNvSpPr txBox="1">
            <a:spLocks noChangeArrowheads="1"/>
          </p:cNvSpPr>
          <p:nvPr/>
        </p:nvSpPr>
        <p:spPr bwMode="auto">
          <a:xfrm>
            <a:off x="196850" y="4287838"/>
            <a:ext cx="1065213" cy="461962"/>
          </a:xfrm>
          <a:prstGeom prst="rect">
            <a:avLst/>
          </a:prstGeom>
          <a:noFill/>
          <a:ln w="9525">
            <a:noFill/>
            <a:miter lim="800000"/>
            <a:headEnd/>
            <a:tailEnd/>
          </a:ln>
        </p:spPr>
        <p:txBody>
          <a:bodyPr wrap="none">
            <a:spAutoFit/>
          </a:bodyPr>
          <a:lstStyle/>
          <a:p>
            <a:r>
              <a:rPr lang="en-US"/>
              <a:t>!1,</a:t>
            </a:r>
            <a:r>
              <a:rPr lang="en-US" i="1"/>
              <a:t>data</a:t>
            </a:r>
          </a:p>
        </p:txBody>
      </p:sp>
      <p:sp>
        <p:nvSpPr>
          <p:cNvPr id="21" name="Line 23"/>
          <p:cNvSpPr>
            <a:spLocks noChangeShapeType="1"/>
          </p:cNvSpPr>
          <p:nvPr/>
        </p:nvSpPr>
        <p:spPr bwMode="auto">
          <a:xfrm>
            <a:off x="914400" y="1390650"/>
            <a:ext cx="369888" cy="43815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nl-NL"/>
          </a:p>
        </p:txBody>
      </p:sp>
      <p:sp>
        <p:nvSpPr>
          <p:cNvPr id="44060" name="TextBox 21"/>
          <p:cNvSpPr txBox="1">
            <a:spLocks noChangeArrowheads="1"/>
          </p:cNvSpPr>
          <p:nvPr/>
        </p:nvSpPr>
        <p:spPr bwMode="auto">
          <a:xfrm>
            <a:off x="2432050" y="1420813"/>
            <a:ext cx="1606550" cy="307975"/>
          </a:xfrm>
          <a:prstGeom prst="rect">
            <a:avLst/>
          </a:prstGeom>
          <a:noFill/>
          <a:ln w="9525">
            <a:noFill/>
            <a:miter lim="800000"/>
            <a:headEnd/>
            <a:tailEnd/>
          </a:ln>
        </p:spPr>
        <p:txBody>
          <a:bodyPr wrap="none">
            <a:spAutoFit/>
          </a:bodyPr>
          <a:lstStyle/>
          <a:p>
            <a:r>
              <a:rPr lang="nl-NL" sz="1400" i="1"/>
              <a:t>Fetch a new data.</a:t>
            </a:r>
          </a:p>
        </p:txBody>
      </p:sp>
      <p:sp>
        <p:nvSpPr>
          <p:cNvPr id="23" name="Freeform 22"/>
          <p:cNvSpPr/>
          <p:nvPr/>
        </p:nvSpPr>
        <p:spPr>
          <a:xfrm>
            <a:off x="1682750" y="1390650"/>
            <a:ext cx="798513" cy="584200"/>
          </a:xfrm>
          <a:custGeom>
            <a:avLst/>
            <a:gdLst>
              <a:gd name="connsiteX0" fmla="*/ 1429966 w 1429966"/>
              <a:gd name="connsiteY0" fmla="*/ 178340 h 489625"/>
              <a:gd name="connsiteX1" fmla="*/ 505838 w 1429966"/>
              <a:gd name="connsiteY1" fmla="*/ 51881 h 489625"/>
              <a:gd name="connsiteX2" fmla="*/ 0 w 1429966"/>
              <a:gd name="connsiteY2" fmla="*/ 489625 h 489625"/>
            </a:gdLst>
            <a:ahLst/>
            <a:cxnLst>
              <a:cxn ang="0">
                <a:pos x="connsiteX0" y="connsiteY0"/>
              </a:cxn>
              <a:cxn ang="0">
                <a:pos x="connsiteX1" y="connsiteY1"/>
              </a:cxn>
              <a:cxn ang="0">
                <a:pos x="connsiteX2" y="connsiteY2"/>
              </a:cxn>
            </a:cxnLst>
            <a:rect l="l" t="t" r="r" b="b"/>
            <a:pathLst>
              <a:path w="1429966" h="489625">
                <a:moveTo>
                  <a:pt x="1429966" y="178340"/>
                </a:moveTo>
                <a:cubicBezTo>
                  <a:pt x="1087066" y="89170"/>
                  <a:pt x="744166" y="0"/>
                  <a:pt x="505838" y="51881"/>
                </a:cubicBezTo>
                <a:cubicBezTo>
                  <a:pt x="267510" y="103762"/>
                  <a:pt x="89170" y="413425"/>
                  <a:pt x="0" y="489625"/>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nl-NL"/>
          </a:p>
        </p:txBody>
      </p:sp>
      <p:sp>
        <p:nvSpPr>
          <p:cNvPr id="19479" name="Oval 3"/>
          <p:cNvSpPr>
            <a:spLocks noChangeArrowheads="1"/>
          </p:cNvSpPr>
          <p:nvPr/>
        </p:nvSpPr>
        <p:spPr bwMode="auto">
          <a:xfrm>
            <a:off x="5712138" y="1082161"/>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dirty="0"/>
              <a:t>1</a:t>
            </a:r>
          </a:p>
        </p:txBody>
      </p:sp>
      <p:sp>
        <p:nvSpPr>
          <p:cNvPr id="19480" name="Oval 4"/>
          <p:cNvSpPr>
            <a:spLocks noChangeArrowheads="1"/>
          </p:cNvSpPr>
          <p:nvPr/>
        </p:nvSpPr>
        <p:spPr bwMode="auto">
          <a:xfrm>
            <a:off x="5712138" y="4282561"/>
            <a:ext cx="533400" cy="533400"/>
          </a:xfrm>
          <a:prstGeom prst="ellipse">
            <a:avLst/>
          </a:prstGeom>
          <a:ln w="76200" cmpd="db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t>3</a:t>
            </a:r>
          </a:p>
        </p:txBody>
      </p:sp>
      <p:sp>
        <p:nvSpPr>
          <p:cNvPr id="19481" name="Oval 5"/>
          <p:cNvSpPr>
            <a:spLocks noChangeArrowheads="1"/>
          </p:cNvSpPr>
          <p:nvPr/>
        </p:nvSpPr>
        <p:spPr bwMode="auto">
          <a:xfrm>
            <a:off x="5712138" y="2682361"/>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44071" name="Oval 6"/>
          <p:cNvSpPr>
            <a:spLocks noChangeArrowheads="1"/>
          </p:cNvSpPr>
          <p:nvPr/>
        </p:nvSpPr>
        <p:spPr bwMode="auto">
          <a:xfrm>
            <a:off x="7769225" y="2682875"/>
            <a:ext cx="533400" cy="5334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cxnSp>
        <p:nvCxnSpPr>
          <p:cNvPr id="50" name="AutoShape 7"/>
          <p:cNvCxnSpPr>
            <a:cxnSpLocks noChangeShapeType="1"/>
            <a:stCxn id="19479" idx="4"/>
            <a:endCxn id="19481" idx="0"/>
          </p:cNvCxnSpPr>
          <p:nvPr/>
        </p:nvCxnSpPr>
        <p:spPr bwMode="auto">
          <a:xfrm>
            <a:off x="5978525" y="1616075"/>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1" name="AutoShape 8"/>
          <p:cNvCxnSpPr>
            <a:cxnSpLocks noChangeShapeType="1"/>
            <a:stCxn id="19481" idx="4"/>
            <a:endCxn id="19480" idx="0"/>
          </p:cNvCxnSpPr>
          <p:nvPr/>
        </p:nvCxnSpPr>
        <p:spPr bwMode="auto">
          <a:xfrm>
            <a:off x="5978525" y="3216275"/>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2" name="AutoShape 9"/>
          <p:cNvCxnSpPr>
            <a:cxnSpLocks noChangeShapeType="1"/>
            <a:stCxn id="19481" idx="6"/>
            <a:endCxn id="19482" idx="2"/>
          </p:cNvCxnSpPr>
          <p:nvPr/>
        </p:nvCxnSpPr>
        <p:spPr bwMode="auto">
          <a:xfrm>
            <a:off x="6245225" y="2949575"/>
            <a:ext cx="1524000"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3" name="AutoShape 10"/>
          <p:cNvCxnSpPr>
            <a:cxnSpLocks noChangeShapeType="1"/>
            <a:stCxn id="44071" idx="0"/>
            <a:endCxn id="19481" idx="7"/>
          </p:cNvCxnSpPr>
          <p:nvPr/>
        </p:nvCxnSpPr>
        <p:spPr bwMode="auto">
          <a:xfrm rot="16200000" flipH="1" flipV="1">
            <a:off x="7062788" y="1787525"/>
            <a:ext cx="77788" cy="1868487"/>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4" name="AutoShape 11"/>
          <p:cNvCxnSpPr>
            <a:cxnSpLocks noChangeShapeType="1"/>
            <a:stCxn id="0" idx="2"/>
            <a:endCxn id="0" idx="2"/>
          </p:cNvCxnSpPr>
          <p:nvPr/>
        </p:nvCxnSpPr>
        <p:spPr bwMode="auto">
          <a:xfrm rot="10800000" flipH="1">
            <a:off x="5692775" y="2949575"/>
            <a:ext cx="19050" cy="1600200"/>
          </a:xfrm>
          <a:prstGeom prst="curvedConnector3">
            <a:avLst>
              <a:gd name="adj1" fmla="val -11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5" name="AutoShape 12"/>
          <p:cNvCxnSpPr>
            <a:cxnSpLocks noChangeShapeType="1"/>
            <a:stCxn id="0" idx="2"/>
            <a:endCxn id="0" idx="2"/>
          </p:cNvCxnSpPr>
          <p:nvPr/>
        </p:nvCxnSpPr>
        <p:spPr bwMode="auto">
          <a:xfrm rot="10800000" flipH="1">
            <a:off x="5711825" y="1349375"/>
            <a:ext cx="1588" cy="1600200"/>
          </a:xfrm>
          <a:prstGeom prst="curvedConnector3">
            <a:avLst>
              <a:gd name="adj1" fmla="val -14400000"/>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sp>
        <p:nvSpPr>
          <p:cNvPr id="19489" name="Text Box 13"/>
          <p:cNvSpPr txBox="1">
            <a:spLocks noChangeArrowheads="1"/>
          </p:cNvSpPr>
          <p:nvPr/>
        </p:nvSpPr>
        <p:spPr bwMode="auto">
          <a:xfrm>
            <a:off x="6016625" y="1692275"/>
            <a:ext cx="2736850" cy="369888"/>
          </a:xfrm>
          <a:prstGeom prst="rect">
            <a:avLst/>
          </a:prstGeom>
          <a:noFill/>
          <a:ln w="9525">
            <a:noFill/>
            <a:miter lim="800000"/>
            <a:headEnd/>
            <a:tailEnd/>
          </a:ln>
        </p:spPr>
        <p:txBody>
          <a:bodyPr wrap="none">
            <a:spAutoFit/>
          </a:bodyPr>
          <a:lstStyle/>
          <a:p>
            <a:pPr>
              <a:defRPr/>
            </a:pPr>
            <a:r>
              <a:rPr lang="en-US" dirty="0">
                <a:latin typeface="Arial" charset="0"/>
              </a:rPr>
              <a:t>!0   </a:t>
            </a:r>
            <a:r>
              <a:rPr lang="en-US" sz="1400" dirty="0">
                <a:solidFill>
                  <a:schemeClr val="accent1">
                    <a:lumMod val="75000"/>
                  </a:schemeClr>
                </a:solidFill>
                <a:latin typeface="Arial" charset="0"/>
              </a:rPr>
              <a:t>// request Sender to resend</a:t>
            </a:r>
          </a:p>
        </p:txBody>
      </p:sp>
      <p:sp>
        <p:nvSpPr>
          <p:cNvPr id="19490" name="Text Box 14"/>
          <p:cNvSpPr txBox="1">
            <a:spLocks noChangeArrowheads="1"/>
          </p:cNvSpPr>
          <p:nvPr/>
        </p:nvSpPr>
        <p:spPr bwMode="auto">
          <a:xfrm>
            <a:off x="6778625" y="2987675"/>
            <a:ext cx="1563688" cy="1046163"/>
          </a:xfrm>
          <a:prstGeom prst="rect">
            <a:avLst/>
          </a:prstGeom>
          <a:noFill/>
          <a:ln w="9525">
            <a:noFill/>
            <a:miter lim="800000"/>
            <a:headEnd/>
            <a:tailEnd/>
          </a:ln>
        </p:spPr>
        <p:txBody>
          <a:bodyPr wrap="none">
            <a:spAutoFit/>
          </a:bodyPr>
          <a:lstStyle/>
          <a:p>
            <a:pPr>
              <a:defRPr/>
            </a:pPr>
            <a:r>
              <a:rPr lang="en-US" dirty="0">
                <a:cs typeface="Times New Roman" pitchFamily="18" charset="0"/>
              </a:rPr>
              <a:t>?0,</a:t>
            </a:r>
            <a:r>
              <a:rPr lang="en-US" i="1" dirty="0">
                <a:cs typeface="Times New Roman" pitchFamily="18" charset="0"/>
              </a:rPr>
              <a:t>rd  </a:t>
            </a:r>
            <a:r>
              <a:rPr lang="en-US" dirty="0">
                <a:cs typeface="Times New Roman" pitchFamily="18" charset="0"/>
              </a:rPr>
              <a:t> </a:t>
            </a:r>
          </a:p>
          <a:p>
            <a:pPr>
              <a:defRPr/>
            </a:pPr>
            <a:r>
              <a:rPr lang="en-US" dirty="0">
                <a:latin typeface="Arial" charset="0"/>
              </a:rPr>
              <a:t> </a:t>
            </a:r>
            <a:r>
              <a:rPr lang="en-US" sz="1400" dirty="0">
                <a:solidFill>
                  <a:schemeClr val="accent1">
                    <a:lumMod val="75000"/>
                  </a:schemeClr>
                </a:solidFill>
                <a:latin typeface="Arial" charset="0"/>
              </a:rPr>
              <a:t>// Sender wants </a:t>
            </a:r>
          </a:p>
          <a:p>
            <a:pPr>
              <a:defRPr/>
            </a:pPr>
            <a:r>
              <a:rPr lang="en-US" sz="1400" dirty="0">
                <a:solidFill>
                  <a:schemeClr val="accent1">
                    <a:lumMod val="75000"/>
                  </a:schemeClr>
                </a:solidFill>
                <a:latin typeface="Arial" charset="0"/>
              </a:rPr>
              <a:t>     R to resend</a:t>
            </a:r>
            <a:endParaRPr lang="en-US" dirty="0">
              <a:solidFill>
                <a:schemeClr val="accent1">
                  <a:lumMod val="75000"/>
                </a:schemeClr>
              </a:solidFill>
              <a:latin typeface="Arial" charset="0"/>
            </a:endParaRPr>
          </a:p>
        </p:txBody>
      </p:sp>
      <p:sp>
        <p:nvSpPr>
          <p:cNvPr id="44080" name="Text Box 15"/>
          <p:cNvSpPr txBox="1">
            <a:spLocks noChangeArrowheads="1"/>
          </p:cNvSpPr>
          <p:nvPr/>
        </p:nvSpPr>
        <p:spPr bwMode="auto">
          <a:xfrm>
            <a:off x="6778625" y="2149475"/>
            <a:ext cx="441325" cy="369888"/>
          </a:xfrm>
          <a:prstGeom prst="rect">
            <a:avLst/>
          </a:prstGeom>
          <a:noFill/>
          <a:ln w="9525">
            <a:noFill/>
            <a:miter lim="800000"/>
            <a:headEnd/>
            <a:tailEnd/>
          </a:ln>
        </p:spPr>
        <p:txBody>
          <a:bodyPr wrap="none">
            <a:spAutoFit/>
          </a:bodyPr>
          <a:lstStyle/>
          <a:p>
            <a:r>
              <a:rPr lang="en-US"/>
              <a:t>!1 </a:t>
            </a:r>
          </a:p>
        </p:txBody>
      </p:sp>
      <p:sp>
        <p:nvSpPr>
          <p:cNvPr id="44081" name="Text Box 16"/>
          <p:cNvSpPr txBox="1">
            <a:spLocks noChangeArrowheads="1"/>
          </p:cNvSpPr>
          <p:nvPr/>
        </p:nvSpPr>
        <p:spPr bwMode="auto">
          <a:xfrm>
            <a:off x="5940425" y="3521075"/>
            <a:ext cx="814388" cy="461963"/>
          </a:xfrm>
          <a:prstGeom prst="rect">
            <a:avLst/>
          </a:prstGeom>
          <a:noFill/>
          <a:ln w="9525">
            <a:noFill/>
            <a:miter lim="800000"/>
            <a:headEnd/>
            <a:tailEnd/>
          </a:ln>
        </p:spPr>
        <p:txBody>
          <a:bodyPr wrap="none">
            <a:spAutoFit/>
          </a:bodyPr>
          <a:lstStyle/>
          <a:p>
            <a:r>
              <a:rPr lang="en-US"/>
              <a:t>?1,</a:t>
            </a:r>
            <a:r>
              <a:rPr lang="en-US" i="1"/>
              <a:t>rd</a:t>
            </a:r>
          </a:p>
        </p:txBody>
      </p:sp>
      <p:sp>
        <p:nvSpPr>
          <p:cNvPr id="44082" name="Text Box 17"/>
          <p:cNvSpPr txBox="1">
            <a:spLocks noChangeArrowheads="1"/>
          </p:cNvSpPr>
          <p:nvPr/>
        </p:nvSpPr>
        <p:spPr bwMode="auto">
          <a:xfrm>
            <a:off x="4657725" y="1770063"/>
            <a:ext cx="1090613" cy="461962"/>
          </a:xfrm>
          <a:prstGeom prst="rect">
            <a:avLst/>
          </a:prstGeom>
          <a:noFill/>
          <a:ln w="9525">
            <a:noFill/>
            <a:miter lim="800000"/>
            <a:headEnd/>
            <a:tailEnd/>
          </a:ln>
        </p:spPr>
        <p:txBody>
          <a:bodyPr wrap="none">
            <a:spAutoFit/>
          </a:bodyPr>
          <a:lstStyle/>
          <a:p>
            <a:r>
              <a:rPr lang="en-US">
                <a:solidFill>
                  <a:srgbClr val="C00000"/>
                </a:solidFill>
              </a:rPr>
              <a:t>? </a:t>
            </a:r>
            <a:r>
              <a:rPr lang="en-US" b="1">
                <a:solidFill>
                  <a:srgbClr val="C00000"/>
                </a:solidFill>
              </a:rPr>
              <a:t>error</a:t>
            </a:r>
          </a:p>
        </p:txBody>
      </p:sp>
      <p:sp>
        <p:nvSpPr>
          <p:cNvPr id="44083" name="Text Box 18"/>
          <p:cNvSpPr txBox="1">
            <a:spLocks noChangeArrowheads="1"/>
          </p:cNvSpPr>
          <p:nvPr/>
        </p:nvSpPr>
        <p:spPr bwMode="auto">
          <a:xfrm>
            <a:off x="5135563" y="3538538"/>
            <a:ext cx="377825" cy="369887"/>
          </a:xfrm>
          <a:prstGeom prst="rect">
            <a:avLst/>
          </a:prstGeom>
          <a:noFill/>
          <a:ln w="9525">
            <a:noFill/>
            <a:miter lim="800000"/>
            <a:headEnd/>
            <a:tailEnd/>
          </a:ln>
        </p:spPr>
        <p:txBody>
          <a:bodyPr wrap="none">
            <a:spAutoFit/>
          </a:bodyPr>
          <a:lstStyle/>
          <a:p>
            <a:r>
              <a:rPr lang="en-US"/>
              <a:t>!1</a:t>
            </a:r>
          </a:p>
        </p:txBody>
      </p:sp>
      <p:sp>
        <p:nvSpPr>
          <p:cNvPr id="62" name="Line 19"/>
          <p:cNvSpPr>
            <a:spLocks noChangeShapeType="1"/>
          </p:cNvSpPr>
          <p:nvPr/>
        </p:nvSpPr>
        <p:spPr bwMode="auto">
          <a:xfrm>
            <a:off x="4856163" y="2930525"/>
            <a:ext cx="609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nl-NL"/>
          </a:p>
        </p:txBody>
      </p:sp>
      <p:sp>
        <p:nvSpPr>
          <p:cNvPr id="44085" name="TextBox 62"/>
          <p:cNvSpPr txBox="1">
            <a:spLocks noChangeArrowheads="1"/>
          </p:cNvSpPr>
          <p:nvPr/>
        </p:nvSpPr>
        <p:spPr bwMode="auto">
          <a:xfrm>
            <a:off x="314325" y="5784850"/>
            <a:ext cx="8413750" cy="831850"/>
          </a:xfrm>
          <a:prstGeom prst="rect">
            <a:avLst/>
          </a:prstGeom>
          <a:noFill/>
          <a:ln w="9525">
            <a:noFill/>
            <a:miter lim="800000"/>
            <a:headEnd/>
            <a:tailEnd/>
          </a:ln>
        </p:spPr>
        <p:txBody>
          <a:bodyPr>
            <a:spAutoFit/>
          </a:bodyPr>
          <a:lstStyle/>
          <a:p>
            <a:r>
              <a:rPr lang="nl-NL" sz="1600" i="1"/>
              <a:t>Though each automaton is simple, the combined (and concrete) behavior is quite complex; </a:t>
            </a:r>
            <a:r>
              <a:rPr lang="nl-NL" sz="1600" i="1">
                <a:sym typeface="Symbol" pitchFamily="18" charset="2"/>
              </a:rPr>
              <a:t> 100 states in my (abstract) SPIN model (there are more explicit states, if we take the “data” into account).</a:t>
            </a:r>
            <a:endParaRPr lang="nl-NL" sz="1600" i="1"/>
          </a:p>
        </p:txBody>
      </p:sp>
      <p:sp>
        <p:nvSpPr>
          <p:cNvPr id="41" name="Tijdelijke aanduiding voor dianummer 40"/>
          <p:cNvSpPr>
            <a:spLocks noGrp="1"/>
          </p:cNvSpPr>
          <p:nvPr>
            <p:ph type="sldNum" sz="quarter" idx="12"/>
          </p:nvPr>
        </p:nvSpPr>
        <p:spPr/>
        <p:txBody>
          <a:bodyPr/>
          <a:lstStyle/>
          <a:p>
            <a:pPr>
              <a:defRPr/>
            </a:pPr>
            <a:fld id="{7EFC20C1-A046-4A40-8AA5-2594A272C82C}"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3838" y="274638"/>
            <a:ext cx="8462962" cy="863600"/>
          </a:xfrm>
        </p:spPr>
        <p:txBody>
          <a:bodyPr/>
          <a:lstStyle/>
          <a:p>
            <a:r>
              <a:rPr lang="en-US"/>
              <a:t>Modeling in Promela</a:t>
            </a:r>
          </a:p>
        </p:txBody>
      </p:sp>
      <p:sp>
        <p:nvSpPr>
          <p:cNvPr id="3" name="Slide Number Placeholder 2"/>
          <p:cNvSpPr>
            <a:spLocks noGrp="1"/>
          </p:cNvSpPr>
          <p:nvPr>
            <p:ph type="sldNum" sz="quarter" idx="12"/>
          </p:nvPr>
        </p:nvSpPr>
        <p:spPr/>
        <p:txBody>
          <a:bodyPr/>
          <a:lstStyle/>
          <a:p>
            <a:pPr>
              <a:defRPr/>
            </a:pPr>
            <a:fld id="{589B867B-A7F8-4610-92E0-9E4CF9BA4B17}" type="slidenum">
              <a:rPr lang="en-US" smtClean="0"/>
              <a:pPr>
                <a:defRPr/>
              </a:pPr>
              <a:t>41</a:t>
            </a:fld>
            <a:endParaRPr lang="en-US"/>
          </a:p>
        </p:txBody>
      </p:sp>
      <p:sp>
        <p:nvSpPr>
          <p:cNvPr id="4" name="TextBox 3"/>
          <p:cNvSpPr txBox="1"/>
          <p:nvPr/>
        </p:nvSpPr>
        <p:spPr>
          <a:xfrm>
            <a:off x="649288" y="1639888"/>
            <a:ext cx="7327900" cy="3600450"/>
          </a:xfrm>
          <a:prstGeom prst="rect">
            <a:avLst/>
          </a:prstGeom>
          <a:solidFill>
            <a:schemeClr val="accent3">
              <a:lumMod val="40000"/>
              <a:lumOff val="60000"/>
            </a:schemeClr>
          </a:solid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err="1">
                <a:latin typeface="Courier New" pitchFamily="49" charset="0"/>
                <a:cs typeface="Courier New" pitchFamily="49" charset="0"/>
              </a:rPr>
              <a:t>chan</a:t>
            </a:r>
            <a:r>
              <a:rPr lang="en-US" sz="2000" dirty="0">
                <a:latin typeface="Courier New" pitchFamily="49" charset="0"/>
                <a:cs typeface="Courier New" pitchFamily="49" charset="0"/>
              </a:rPr>
              <a:t> S2R = [</a:t>
            </a:r>
            <a:r>
              <a:rPr lang="en-US" sz="2000" dirty="0" err="1">
                <a:latin typeface="Courier New" pitchFamily="49" charset="0"/>
                <a:cs typeface="Courier New" pitchFamily="49" charset="0"/>
              </a:rPr>
              <a:t>BufSize</a:t>
            </a:r>
            <a:r>
              <a:rPr lang="en-US" sz="2000" dirty="0">
                <a:latin typeface="Courier New" pitchFamily="49" charset="0"/>
                <a:cs typeface="Courier New" pitchFamily="49" charset="0"/>
              </a:rPr>
              <a:t>] of { bit, byte } ;</a:t>
            </a:r>
          </a:p>
          <a:p>
            <a:pPr>
              <a:defRPr/>
            </a:pPr>
            <a:r>
              <a:rPr lang="en-US" sz="2000" dirty="0" err="1">
                <a:latin typeface="Courier New" pitchFamily="49" charset="0"/>
                <a:cs typeface="Courier New" pitchFamily="49" charset="0"/>
              </a:rPr>
              <a:t>chan</a:t>
            </a:r>
            <a:r>
              <a:rPr lang="en-US" sz="2000" dirty="0">
                <a:latin typeface="Courier New" pitchFamily="49" charset="0"/>
                <a:cs typeface="Courier New" pitchFamily="49" charset="0"/>
              </a:rPr>
              <a:t> R2S = [</a:t>
            </a:r>
            <a:r>
              <a:rPr lang="en-US" sz="2000" dirty="0" err="1">
                <a:latin typeface="Courier New" pitchFamily="49" charset="0"/>
                <a:cs typeface="Courier New" pitchFamily="49" charset="0"/>
              </a:rPr>
              <a:t>BufSize</a:t>
            </a:r>
            <a:r>
              <a:rPr lang="en-US" sz="2000" dirty="0">
                <a:latin typeface="Courier New" pitchFamily="49" charset="0"/>
                <a:cs typeface="Courier New" pitchFamily="49" charset="0"/>
              </a:rPr>
              <a:t>] of { bit } ;</a:t>
            </a:r>
          </a:p>
          <a:p>
            <a:pPr>
              <a:defRPr/>
            </a:pPr>
            <a:endParaRPr lang="en-US" sz="2000" dirty="0">
              <a:latin typeface="Courier New" pitchFamily="49" charset="0"/>
              <a:cs typeface="Courier New" pitchFamily="49" charset="0"/>
            </a:endParaRPr>
          </a:p>
          <a:p>
            <a:pPr>
              <a:defRPr/>
            </a:pPr>
            <a:r>
              <a:rPr lang="en-US" sz="2000" b="1" dirty="0" err="1">
                <a:latin typeface="Courier New" pitchFamily="49" charset="0"/>
                <a:cs typeface="Courier New" pitchFamily="49" charset="0"/>
              </a:rPr>
              <a:t>proctype</a:t>
            </a:r>
            <a:r>
              <a:rPr lang="en-US" sz="2000" dirty="0">
                <a:latin typeface="Courier New" pitchFamily="49" charset="0"/>
                <a:cs typeface="Courier New" pitchFamily="49" charset="0"/>
              </a:rPr>
              <a:t> Sender (</a:t>
            </a:r>
            <a:r>
              <a:rPr lang="en-US" sz="2000" dirty="0" err="1">
                <a:latin typeface="Courier New" pitchFamily="49" charset="0"/>
                <a:cs typeface="Courier New" pitchFamily="49" charset="0"/>
              </a:rPr>
              <a:t>chan</a:t>
            </a:r>
            <a:r>
              <a:rPr lang="en-US" sz="2000" dirty="0">
                <a:latin typeface="Courier New" pitchFamily="49" charset="0"/>
                <a:cs typeface="Courier New" pitchFamily="49" charset="0"/>
              </a:rPr>
              <a:t> in, out) { … }</a:t>
            </a:r>
            <a:br>
              <a:rPr lang="en-US" sz="2000" dirty="0">
                <a:latin typeface="Courier New" pitchFamily="49" charset="0"/>
                <a:cs typeface="Courier New" pitchFamily="49" charset="0"/>
              </a:rPr>
            </a:br>
            <a:br>
              <a:rPr lang="en-US" sz="2000" dirty="0">
                <a:latin typeface="Courier New" pitchFamily="49" charset="0"/>
                <a:cs typeface="Courier New" pitchFamily="49" charset="0"/>
              </a:rPr>
            </a:br>
            <a:r>
              <a:rPr lang="en-US" sz="2000" b="1" dirty="0" err="1">
                <a:latin typeface="Courier New" pitchFamily="49" charset="0"/>
                <a:cs typeface="Courier New" pitchFamily="49" charset="0"/>
              </a:rPr>
              <a:t>proctype</a:t>
            </a:r>
            <a:r>
              <a:rPr lang="en-US" sz="2000" dirty="0">
                <a:latin typeface="Courier New" pitchFamily="49" charset="0"/>
                <a:cs typeface="Courier New" pitchFamily="49" charset="0"/>
              </a:rPr>
              <a:t> Receiver(</a:t>
            </a:r>
            <a:r>
              <a:rPr lang="en-US" sz="2000" dirty="0" err="1">
                <a:latin typeface="Courier New" pitchFamily="49" charset="0"/>
                <a:cs typeface="Courier New" pitchFamily="49" charset="0"/>
              </a:rPr>
              <a:t>chan</a:t>
            </a:r>
            <a:r>
              <a:rPr lang="en-US" sz="2000" dirty="0">
                <a:latin typeface="Courier New" pitchFamily="49" charset="0"/>
                <a:cs typeface="Courier New" pitchFamily="49" charset="0"/>
              </a:rPr>
              <a:t> in, out) { … }</a:t>
            </a:r>
          </a:p>
          <a:p>
            <a:pPr>
              <a:defRPr/>
            </a:pPr>
            <a:endParaRPr lang="en-US" sz="2000" dirty="0">
              <a:latin typeface="Courier New" pitchFamily="49" charset="0"/>
              <a:cs typeface="Courier New" pitchFamily="49" charset="0"/>
            </a:endParaRPr>
          </a:p>
          <a:p>
            <a:pPr>
              <a:defRPr/>
            </a:pPr>
            <a:r>
              <a:rPr lang="nl-NL" sz="2000" b="1" dirty="0">
                <a:latin typeface="Courier New" pitchFamily="49" charset="0"/>
                <a:cs typeface="Courier New" pitchFamily="49" charset="0"/>
              </a:rPr>
              <a:t>init</a:t>
            </a:r>
            <a:r>
              <a:rPr lang="nl-NL" sz="2000" dirty="0">
                <a:latin typeface="Courier New" pitchFamily="49" charset="0"/>
                <a:cs typeface="Courier New" pitchFamily="49" charset="0"/>
              </a:rPr>
              <a:t> {</a:t>
            </a:r>
          </a:p>
          <a:p>
            <a:pPr>
              <a:defRPr/>
            </a:pPr>
            <a:r>
              <a:rPr lang="nl-NL" sz="2000" dirty="0">
                <a:latin typeface="Courier New" pitchFamily="49" charset="0"/>
                <a:cs typeface="Courier New" pitchFamily="49" charset="0"/>
              </a:rPr>
              <a:t>       </a:t>
            </a:r>
            <a:r>
              <a:rPr lang="nl-NL" sz="2000" u="sng" dirty="0">
                <a:latin typeface="Courier New" pitchFamily="49" charset="0"/>
                <a:cs typeface="Courier New" pitchFamily="49" charset="0"/>
              </a:rPr>
              <a:t>run</a:t>
            </a:r>
            <a:r>
              <a:rPr lang="nl-NL" sz="2000" dirty="0">
                <a:latin typeface="Courier New" pitchFamily="49" charset="0"/>
                <a:cs typeface="Courier New" pitchFamily="49" charset="0"/>
              </a:rPr>
              <a:t>   Sender(R2S, S2R)  ;</a:t>
            </a:r>
          </a:p>
          <a:p>
            <a:pPr>
              <a:defRPr/>
            </a:pPr>
            <a:r>
              <a:rPr lang="nl-NL" sz="2000" dirty="0">
                <a:latin typeface="Courier New" pitchFamily="49" charset="0"/>
                <a:cs typeface="Courier New" pitchFamily="49" charset="0"/>
              </a:rPr>
              <a:t>       </a:t>
            </a:r>
            <a:r>
              <a:rPr lang="nl-NL" sz="2000" u="sng" dirty="0">
                <a:latin typeface="Courier New" pitchFamily="49" charset="0"/>
                <a:cs typeface="Courier New" pitchFamily="49" charset="0"/>
              </a:rPr>
              <a:t>run</a:t>
            </a:r>
            <a:r>
              <a:rPr lang="nl-NL" sz="2000" dirty="0">
                <a:latin typeface="Courier New" pitchFamily="49" charset="0"/>
                <a:cs typeface="Courier New" pitchFamily="49" charset="0"/>
              </a:rPr>
              <a:t>   Receiver(S2R, R2S)</a:t>
            </a:r>
          </a:p>
          <a:p>
            <a:pPr>
              <a:defRPr/>
            </a:pPr>
            <a:r>
              <a:rPr lang="nl-NL" sz="2000" dirty="0">
                <a:latin typeface="Courier New" pitchFamily="49" charset="0"/>
                <a:cs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73063" y="274638"/>
            <a:ext cx="8313737" cy="536575"/>
          </a:xfrm>
        </p:spPr>
        <p:txBody>
          <a:bodyPr/>
          <a:lstStyle/>
          <a:p>
            <a:pPr eaLnBrk="1" hangingPunct="1"/>
            <a:r>
              <a:rPr lang="nl-NL" dirty="0" err="1">
                <a:cs typeface="Arial" pitchFamily="34" charset="0"/>
              </a:rPr>
              <a:t>Modelling</a:t>
            </a:r>
            <a:r>
              <a:rPr lang="nl-NL" dirty="0">
                <a:cs typeface="Arial" pitchFamily="34" charset="0"/>
              </a:rPr>
              <a:t> in </a:t>
            </a:r>
            <a:r>
              <a:rPr lang="nl-NL" dirty="0" err="1">
                <a:cs typeface="Arial" pitchFamily="34" charset="0"/>
              </a:rPr>
              <a:t>Promela</a:t>
            </a:r>
            <a:endParaRPr lang="nl-NL" dirty="0">
              <a:cs typeface="Arial" pitchFamily="34" charset="0"/>
            </a:endParaRPr>
          </a:p>
        </p:txBody>
      </p:sp>
      <p:sp>
        <p:nvSpPr>
          <p:cNvPr id="4" name="TextBox 3"/>
          <p:cNvSpPr txBox="1"/>
          <p:nvPr/>
        </p:nvSpPr>
        <p:spPr>
          <a:xfrm>
            <a:off x="579438" y="1165225"/>
            <a:ext cx="6801862" cy="4093428"/>
          </a:xfrm>
          <a:prstGeom prst="rect">
            <a:avLst/>
          </a:prstGeom>
          <a:solidFill>
            <a:schemeClr val="accent2">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b="1" dirty="0" err="1">
                <a:latin typeface="Courier New" pitchFamily="49" charset="0"/>
                <a:cs typeface="Courier New" pitchFamily="49" charset="0"/>
              </a:rPr>
              <a:t>proctype</a:t>
            </a:r>
            <a:r>
              <a:rPr lang="en-US" sz="2000" dirty="0">
                <a:latin typeface="Courier New" pitchFamily="49" charset="0"/>
                <a:cs typeface="Courier New" pitchFamily="49" charset="0"/>
              </a:rPr>
              <a:t>  Receiver(</a:t>
            </a:r>
            <a:r>
              <a:rPr lang="en-US" sz="2000" dirty="0" err="1">
                <a:latin typeface="Courier New" pitchFamily="49" charset="0"/>
                <a:cs typeface="Courier New" pitchFamily="49" charset="0"/>
              </a:rPr>
              <a:t>chan</a:t>
            </a:r>
            <a:r>
              <a:rPr lang="en-US" sz="2000" dirty="0">
                <a:latin typeface="Courier New" pitchFamily="49" charset="0"/>
                <a:cs typeface="Courier New" pitchFamily="49" charset="0"/>
              </a:rPr>
              <a:t> in, out) {</a:t>
            </a:r>
          </a:p>
          <a:p>
            <a:pPr>
              <a:defRPr/>
            </a:pPr>
            <a:r>
              <a:rPr lang="en-US" sz="2000" dirty="0">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show</a:t>
            </a:r>
            <a:r>
              <a:rPr lang="en-US" sz="2000" dirty="0">
                <a:latin typeface="Courier New" pitchFamily="49" charset="0"/>
                <a:cs typeface="Courier New" pitchFamily="49" charset="0"/>
              </a:rPr>
              <a:t> byte rd   ;  </a:t>
            </a:r>
            <a:r>
              <a:rPr lang="en-US" sz="2000" dirty="0">
                <a:solidFill>
                  <a:schemeClr val="accent1">
                    <a:lumMod val="75000"/>
                  </a:schemeClr>
                </a:solidFill>
                <a:latin typeface="Courier New" pitchFamily="49" charset="0"/>
                <a:cs typeface="Courier New" pitchFamily="49" charset="0"/>
              </a:rPr>
              <a:t>/* received data */</a:t>
            </a:r>
          </a:p>
          <a:p>
            <a:pPr>
              <a:defRPr/>
            </a:pPr>
            <a:r>
              <a:rPr lang="en-US" sz="2000" dirty="0">
                <a:latin typeface="Courier New" pitchFamily="49" charset="0"/>
                <a:cs typeface="Courier New" pitchFamily="49" charset="0"/>
              </a:rPr>
              <a:t>   show bit  </a:t>
            </a:r>
            <a:r>
              <a:rPr lang="en-US" sz="2000" dirty="0" err="1">
                <a:latin typeface="Courier New" pitchFamily="49" charset="0"/>
                <a:cs typeface="Courier New" pitchFamily="49" charset="0"/>
              </a:rPr>
              <a:t>cbit</a:t>
            </a:r>
            <a:r>
              <a:rPr lang="en-US" sz="2000" dirty="0">
                <a:latin typeface="Courier New" pitchFamily="49" charset="0"/>
                <a:cs typeface="Courier New" pitchFamily="49" charset="0"/>
              </a:rPr>
              <a:t>   ;  </a:t>
            </a:r>
            <a:r>
              <a:rPr lang="en-US" sz="2000" dirty="0">
                <a:solidFill>
                  <a:schemeClr val="accent1">
                    <a:lumMod val="75000"/>
                  </a:schemeClr>
                </a:solidFill>
                <a:latin typeface="Courier New" pitchFamily="49" charset="0"/>
                <a:cs typeface="Courier New" pitchFamily="49" charset="0"/>
              </a:rPr>
              <a:t>/* control bit */</a:t>
            </a:r>
          </a:p>
          <a:p>
            <a:pPr>
              <a:defRPr/>
            </a:pPr>
            <a:r>
              <a:rPr lang="en-US" sz="2000" dirty="0">
                <a:latin typeface="Courier New" pitchFamily="49" charset="0"/>
                <a:cs typeface="Courier New" pitchFamily="49" charset="0"/>
              </a:rPr>
              <a:t>   show byte accepted ;</a:t>
            </a:r>
          </a:p>
          <a:p>
            <a:pPr>
              <a:defRPr/>
            </a:pPr>
            <a:r>
              <a:rPr lang="en-US" sz="2000" dirty="0">
                <a:latin typeface="Courier New" pitchFamily="49" charset="0"/>
                <a:cs typeface="Courier New" pitchFamily="49" charset="0"/>
              </a:rPr>
              <a:t>   </a:t>
            </a:r>
            <a:r>
              <a:rPr lang="en-US" sz="2000" u="sng" dirty="0">
                <a:latin typeface="Courier New" pitchFamily="49" charset="0"/>
                <a:cs typeface="Courier New" pitchFamily="49" charset="0"/>
              </a:rPr>
              <a:t>do</a:t>
            </a:r>
          </a:p>
          <a:p>
            <a:pPr>
              <a:defRPr/>
            </a:pPr>
            <a:r>
              <a:rPr lang="en-US" sz="2000" dirty="0">
                <a:latin typeface="Courier New" pitchFamily="49" charset="0"/>
                <a:cs typeface="Courier New" pitchFamily="49" charset="0"/>
              </a:rPr>
              <a:t>   :: in ? </a:t>
            </a:r>
            <a:r>
              <a:rPr lang="en-US" sz="2000" dirty="0" err="1">
                <a:latin typeface="Courier New" pitchFamily="49" charset="0"/>
                <a:cs typeface="Courier New" pitchFamily="49" charset="0"/>
              </a:rPr>
              <a:t>cbit</a:t>
            </a:r>
            <a:r>
              <a:rPr lang="en-US" sz="2000" dirty="0">
                <a:latin typeface="Courier New" pitchFamily="49" charset="0"/>
                <a:cs typeface="Courier New" pitchFamily="49" charset="0"/>
              </a:rPr>
              <a:t>, rd ;</a:t>
            </a:r>
          </a:p>
          <a:p>
            <a:pPr>
              <a:defRPr/>
            </a:pPr>
            <a:r>
              <a:rPr lang="en-US" sz="2000" dirty="0">
                <a:latin typeface="Courier New" pitchFamily="49" charset="0"/>
                <a:cs typeface="Courier New" pitchFamily="49" charset="0"/>
              </a:rPr>
              <a:t>      </a:t>
            </a:r>
            <a:r>
              <a:rPr lang="en-US" sz="2000" u="sng" dirty="0">
                <a:latin typeface="Courier New" pitchFamily="49" charset="0"/>
                <a:cs typeface="Courier New" pitchFamily="49" charset="0"/>
              </a:rPr>
              <a:t>if</a:t>
            </a:r>
          </a:p>
          <a:p>
            <a:pPr>
              <a:defRPr/>
            </a:pP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cbit</a:t>
            </a:r>
            <a:r>
              <a:rPr lang="en-US" sz="2000" dirty="0">
                <a:latin typeface="Courier New" pitchFamily="49" charset="0"/>
                <a:cs typeface="Courier New" pitchFamily="49" charset="0"/>
              </a:rPr>
              <a:t> == 1) -&gt; </a:t>
            </a:r>
            <a:r>
              <a:rPr lang="en-US" sz="2000" dirty="0">
                <a:highlight>
                  <a:srgbClr val="FFFF00"/>
                </a:highlight>
                <a:latin typeface="Courier New" pitchFamily="49" charset="0"/>
                <a:cs typeface="Courier New" pitchFamily="49" charset="0"/>
              </a:rPr>
              <a:t>accepted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rd</a:t>
            </a:r>
            <a:r>
              <a:rPr lang="en-US" sz="2000" dirty="0">
                <a:latin typeface="Courier New" pitchFamily="49" charset="0"/>
                <a:cs typeface="Courier New" pitchFamily="49" charset="0"/>
              </a:rPr>
              <a:t> ; out!1</a:t>
            </a:r>
          </a:p>
          <a:p>
            <a:pPr>
              <a:defRPr/>
            </a:pP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cbit</a:t>
            </a:r>
            <a:r>
              <a:rPr lang="en-US" sz="2000" dirty="0">
                <a:latin typeface="Courier New" pitchFamily="49" charset="0"/>
                <a:cs typeface="Courier New" pitchFamily="49" charset="0"/>
              </a:rPr>
              <a:t> == 0) -&gt; out!1 </a:t>
            </a:r>
          </a:p>
          <a:p>
            <a:pPr>
              <a:defRPr/>
            </a:pPr>
            <a:r>
              <a:rPr lang="en-US" sz="2000" dirty="0">
                <a:latin typeface="Courier New" pitchFamily="49" charset="0"/>
                <a:cs typeface="Courier New" pitchFamily="49" charset="0"/>
              </a:rPr>
              <a:t>      :: </a:t>
            </a:r>
            <a:r>
              <a:rPr lang="en-US" sz="2000" dirty="0" err="1">
                <a:solidFill>
                  <a:srgbClr val="FF0000"/>
                </a:solidFill>
                <a:latin typeface="Courier New" pitchFamily="49" charset="0"/>
                <a:cs typeface="Courier New" pitchFamily="49" charset="0"/>
              </a:rPr>
              <a:t>printf</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MSC</a:t>
            </a:r>
            <a:r>
              <a:rPr lang="en-US" sz="2000" dirty="0">
                <a:latin typeface="Courier New" pitchFamily="49" charset="0"/>
                <a:cs typeface="Courier New" pitchFamily="49" charset="0"/>
              </a:rPr>
              <a:t>: ERROR\n") ; out!0 </a:t>
            </a:r>
          </a:p>
          <a:p>
            <a:pPr>
              <a:defRPr/>
            </a:pPr>
            <a:r>
              <a:rPr lang="en-US" sz="2000" dirty="0">
                <a:latin typeface="Courier New" pitchFamily="49" charset="0"/>
                <a:cs typeface="Courier New" pitchFamily="49" charset="0"/>
              </a:rPr>
              <a:t>      </a:t>
            </a:r>
            <a:r>
              <a:rPr lang="en-US" sz="2000" u="sng" dirty="0" err="1">
                <a:latin typeface="Courier New" pitchFamily="49" charset="0"/>
                <a:cs typeface="Courier New" pitchFamily="49" charset="0"/>
              </a:rPr>
              <a:t>fi</a:t>
            </a:r>
            <a:r>
              <a:rPr lang="en-US" sz="2000" u="sng" dirty="0">
                <a:latin typeface="Courier New" pitchFamily="49" charset="0"/>
                <a:cs typeface="Courier New" pitchFamily="49" charset="0"/>
              </a:rPr>
              <a:t> </a:t>
            </a:r>
          </a:p>
          <a:p>
            <a:pPr>
              <a:defRPr/>
            </a:pPr>
            <a:r>
              <a:rPr lang="en-US" sz="2000" dirty="0">
                <a:latin typeface="Courier New" pitchFamily="49" charset="0"/>
                <a:cs typeface="Courier New" pitchFamily="49" charset="0"/>
              </a:rPr>
              <a:t>   </a:t>
            </a:r>
            <a:r>
              <a:rPr lang="en-US" sz="2000" u="sng" dirty="0" err="1">
                <a:latin typeface="Courier New" pitchFamily="49" charset="0"/>
                <a:cs typeface="Courier New" pitchFamily="49" charset="0"/>
              </a:rPr>
              <a:t>od</a:t>
            </a:r>
            <a:endParaRPr lang="en-US" sz="2000" u="sng" dirty="0">
              <a:latin typeface="Courier New" pitchFamily="49" charset="0"/>
              <a:cs typeface="Courier New" pitchFamily="49" charset="0"/>
            </a:endParaRPr>
          </a:p>
          <a:p>
            <a:pPr>
              <a:defRPr/>
            </a:pPr>
            <a:r>
              <a:rPr lang="en-US" sz="2000" dirty="0">
                <a:latin typeface="Courier New" pitchFamily="49" charset="0"/>
                <a:cs typeface="Courier New" pitchFamily="49" charset="0"/>
              </a:rPr>
              <a:t>}</a:t>
            </a:r>
            <a:endParaRPr lang="nl-NL" sz="2000" dirty="0">
              <a:latin typeface="Courier New" pitchFamily="49" charset="0"/>
              <a:cs typeface="Courier New" pitchFamily="49" charset="0"/>
            </a:endParaRPr>
          </a:p>
        </p:txBody>
      </p:sp>
      <p:sp>
        <p:nvSpPr>
          <p:cNvPr id="7" name="TextBox 6"/>
          <p:cNvSpPr txBox="1">
            <a:spLocks noChangeArrowheads="1"/>
          </p:cNvSpPr>
          <p:nvPr/>
        </p:nvSpPr>
        <p:spPr bwMode="auto">
          <a:xfrm>
            <a:off x="7719239" y="1193938"/>
            <a:ext cx="1600200" cy="954087"/>
          </a:xfrm>
          <a:prstGeom prst="rect">
            <a:avLst/>
          </a:prstGeom>
          <a:noFill/>
          <a:ln w="9525">
            <a:noFill/>
            <a:miter lim="800000"/>
            <a:headEnd/>
            <a:tailEnd/>
          </a:ln>
        </p:spPr>
        <p:txBody>
          <a:bodyPr>
            <a:spAutoFit/>
          </a:bodyPr>
          <a:lstStyle/>
          <a:p>
            <a:r>
              <a:rPr lang="nl-NL" sz="1400" i="1" dirty="0" err="1"/>
              <a:t>So</a:t>
            </a:r>
            <a:r>
              <a:rPr lang="nl-NL" sz="1400" i="1" dirty="0"/>
              <a:t>, </a:t>
            </a:r>
            <a:r>
              <a:rPr lang="nl-NL" sz="1400" i="1" dirty="0" err="1"/>
              <a:t>how</a:t>
            </a:r>
            <a:r>
              <a:rPr lang="nl-NL" sz="1400" i="1" dirty="0"/>
              <a:t> big </a:t>
            </a:r>
            <a:r>
              <a:rPr lang="nl-NL" sz="1400" i="1" dirty="0" err="1"/>
              <a:t>the</a:t>
            </a:r>
            <a:r>
              <a:rPr lang="nl-NL" sz="1400" i="1" dirty="0"/>
              <a:t> </a:t>
            </a:r>
            <a:r>
              <a:rPr lang="nl-NL" sz="1400" i="1" dirty="0" err="1"/>
              <a:t>channels</a:t>
            </a:r>
            <a:r>
              <a:rPr lang="nl-NL" sz="1400" i="1" dirty="0"/>
              <a:t> </a:t>
            </a:r>
            <a:r>
              <a:rPr lang="nl-NL" sz="1400" i="1" dirty="0" err="1"/>
              <a:t>should</a:t>
            </a:r>
            <a:r>
              <a:rPr lang="nl-NL" sz="1400" i="1" dirty="0"/>
              <a:t> </a:t>
            </a:r>
            <a:r>
              <a:rPr lang="nl-NL" sz="1400" i="1" dirty="0" err="1"/>
              <a:t>be</a:t>
            </a:r>
            <a:r>
              <a:rPr lang="nl-NL" sz="1400" i="1" dirty="0"/>
              <a:t>? Is 0 </a:t>
            </a:r>
            <a:r>
              <a:rPr lang="nl-NL" sz="1400" i="1" dirty="0" err="1"/>
              <a:t>good</a:t>
            </a:r>
            <a:r>
              <a:rPr lang="nl-NL" sz="1400" i="1" dirty="0"/>
              <a:t> </a:t>
            </a:r>
            <a:r>
              <a:rPr lang="nl-NL" sz="1400" i="1" dirty="0" err="1"/>
              <a:t>enough</a:t>
            </a:r>
            <a:r>
              <a:rPr lang="nl-NL" sz="1400" i="1" dirty="0"/>
              <a:t> ?</a:t>
            </a:r>
          </a:p>
        </p:txBody>
      </p:sp>
      <p:sp>
        <p:nvSpPr>
          <p:cNvPr id="12" name="Right Arrow 11"/>
          <p:cNvSpPr/>
          <p:nvPr/>
        </p:nvSpPr>
        <p:spPr>
          <a:xfrm>
            <a:off x="192088" y="1549400"/>
            <a:ext cx="461962"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3" name="Right Arrow 12"/>
          <p:cNvSpPr/>
          <p:nvPr/>
        </p:nvSpPr>
        <p:spPr>
          <a:xfrm>
            <a:off x="192088" y="4052888"/>
            <a:ext cx="461962"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4" name="Tijdelijke aanduiding voor dianummer 13"/>
          <p:cNvSpPr>
            <a:spLocks noGrp="1"/>
          </p:cNvSpPr>
          <p:nvPr>
            <p:ph type="sldNum" sz="quarter" idx="12"/>
          </p:nvPr>
        </p:nvSpPr>
        <p:spPr/>
        <p:txBody>
          <a:bodyPr/>
          <a:lstStyle/>
          <a:p>
            <a:pPr>
              <a:defRPr/>
            </a:pPr>
            <a:fld id="{4A113A72-2B29-4104-BD8C-E8A06659799D}" type="slidenum">
              <a:rPr lang="en-US"/>
              <a:pPr>
                <a:defRPr/>
              </a:pPr>
              <a:t>42</a:t>
            </a:fld>
            <a:endParaRPr lang="en-US"/>
          </a:p>
        </p:txBody>
      </p:sp>
      <p:sp>
        <p:nvSpPr>
          <p:cNvPr id="2" name="Rectangle 1">
            <a:extLst>
              <a:ext uri="{FF2B5EF4-FFF2-40B4-BE49-F238E27FC236}">
                <a16:creationId xmlns:a16="http://schemas.microsoft.com/office/drawing/2014/main" id="{72D16322-23FF-5A4B-B6AA-5E8CCE608FA7}"/>
              </a:ext>
            </a:extLst>
          </p:cNvPr>
          <p:cNvSpPr/>
          <p:nvPr/>
        </p:nvSpPr>
        <p:spPr>
          <a:xfrm>
            <a:off x="6294299" y="4518768"/>
            <a:ext cx="877715" cy="336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solidFill>
              </a:rPr>
              <a:t>sender</a:t>
            </a:r>
          </a:p>
        </p:txBody>
      </p:sp>
      <p:sp>
        <p:nvSpPr>
          <p:cNvPr id="10" name="Rectangle 9">
            <a:extLst>
              <a:ext uri="{FF2B5EF4-FFF2-40B4-BE49-F238E27FC236}">
                <a16:creationId xmlns:a16="http://schemas.microsoft.com/office/drawing/2014/main" id="{75498F76-2215-3045-AB46-61A077B7847A}"/>
              </a:ext>
            </a:extLst>
          </p:cNvPr>
          <p:cNvSpPr/>
          <p:nvPr/>
        </p:nvSpPr>
        <p:spPr>
          <a:xfrm>
            <a:off x="7804546" y="4518769"/>
            <a:ext cx="877716" cy="336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solidFill>
              </a:rPr>
              <a:t>receiver</a:t>
            </a:r>
          </a:p>
        </p:txBody>
      </p:sp>
      <p:cxnSp>
        <p:nvCxnSpPr>
          <p:cNvPr id="5" name="Straight Connector 4">
            <a:extLst>
              <a:ext uri="{FF2B5EF4-FFF2-40B4-BE49-F238E27FC236}">
                <a16:creationId xmlns:a16="http://schemas.microsoft.com/office/drawing/2014/main" id="{0916FCCB-67B6-9C45-ACEC-A27E23EA6971}"/>
              </a:ext>
            </a:extLst>
          </p:cNvPr>
          <p:cNvCxnSpPr/>
          <p:nvPr/>
        </p:nvCxnSpPr>
        <p:spPr>
          <a:xfrm>
            <a:off x="6739537" y="4855326"/>
            <a:ext cx="0" cy="15355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F15B70-20F5-864F-BE8F-B5518C6E35E0}"/>
              </a:ext>
            </a:extLst>
          </p:cNvPr>
          <p:cNvCxnSpPr>
            <a:cxnSpLocks/>
            <a:stCxn id="10" idx="2"/>
          </p:cNvCxnSpPr>
          <p:nvPr/>
        </p:nvCxnSpPr>
        <p:spPr>
          <a:xfrm>
            <a:off x="8243404" y="4855326"/>
            <a:ext cx="0" cy="16279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77FA7A-4DE2-CA4F-B48D-40F10E90AF31}"/>
              </a:ext>
            </a:extLst>
          </p:cNvPr>
          <p:cNvCxnSpPr/>
          <p:nvPr/>
        </p:nvCxnSpPr>
        <p:spPr>
          <a:xfrm>
            <a:off x="6739537" y="5066912"/>
            <a:ext cx="1503867" cy="2429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AB3CAB-5DFE-BE4A-BEF1-5175DC9F25F0}"/>
              </a:ext>
            </a:extLst>
          </p:cNvPr>
          <p:cNvCxnSpPr>
            <a:cxnSpLocks/>
          </p:cNvCxnSpPr>
          <p:nvPr/>
        </p:nvCxnSpPr>
        <p:spPr>
          <a:xfrm flipH="1">
            <a:off x="6743969" y="5447422"/>
            <a:ext cx="1503866" cy="3979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90B471-0426-8943-849F-9E79298D4C0F}"/>
              </a:ext>
            </a:extLst>
          </p:cNvPr>
          <p:cNvCxnSpPr/>
          <p:nvPr/>
        </p:nvCxnSpPr>
        <p:spPr>
          <a:xfrm>
            <a:off x="6739537" y="6034890"/>
            <a:ext cx="1503867" cy="2429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A595E2B-4889-0B41-BDE5-8CA5618704B2}"/>
              </a:ext>
            </a:extLst>
          </p:cNvPr>
          <p:cNvSpPr txBox="1"/>
          <p:nvPr/>
        </p:nvSpPr>
        <p:spPr>
          <a:xfrm>
            <a:off x="7361559" y="4878033"/>
            <a:ext cx="612668" cy="338554"/>
          </a:xfrm>
          <a:prstGeom prst="rect">
            <a:avLst/>
          </a:prstGeom>
          <a:noFill/>
        </p:spPr>
        <p:txBody>
          <a:bodyPr wrap="none" rtlCol="0">
            <a:spAutoFit/>
          </a:bodyPr>
          <a:lstStyle/>
          <a:p>
            <a:r>
              <a:rPr lang="en-NL" sz="1600" b="1" dirty="0"/>
              <a:t>1!1,0</a:t>
            </a:r>
          </a:p>
        </p:txBody>
      </p:sp>
      <p:sp>
        <p:nvSpPr>
          <p:cNvPr id="22" name="TextBox 21">
            <a:extLst>
              <a:ext uri="{FF2B5EF4-FFF2-40B4-BE49-F238E27FC236}">
                <a16:creationId xmlns:a16="http://schemas.microsoft.com/office/drawing/2014/main" id="{5B4BC657-802C-494F-B9C8-AE889D06C475}"/>
              </a:ext>
            </a:extLst>
          </p:cNvPr>
          <p:cNvSpPr txBox="1"/>
          <p:nvPr/>
        </p:nvSpPr>
        <p:spPr>
          <a:xfrm>
            <a:off x="7204568" y="5331510"/>
            <a:ext cx="458780" cy="338554"/>
          </a:xfrm>
          <a:prstGeom prst="rect">
            <a:avLst/>
          </a:prstGeom>
          <a:noFill/>
        </p:spPr>
        <p:txBody>
          <a:bodyPr wrap="none" rtlCol="0">
            <a:spAutoFit/>
          </a:bodyPr>
          <a:lstStyle/>
          <a:p>
            <a:r>
              <a:rPr lang="en-NL" sz="1600" b="1" dirty="0"/>
              <a:t>2!0</a:t>
            </a:r>
          </a:p>
        </p:txBody>
      </p:sp>
      <p:sp>
        <p:nvSpPr>
          <p:cNvPr id="23" name="TextBox 22">
            <a:extLst>
              <a:ext uri="{FF2B5EF4-FFF2-40B4-BE49-F238E27FC236}">
                <a16:creationId xmlns:a16="http://schemas.microsoft.com/office/drawing/2014/main" id="{70AEB02C-B128-FB4B-95E2-649424D6528D}"/>
              </a:ext>
            </a:extLst>
          </p:cNvPr>
          <p:cNvSpPr txBox="1"/>
          <p:nvPr/>
        </p:nvSpPr>
        <p:spPr>
          <a:xfrm>
            <a:off x="7271839" y="5845346"/>
            <a:ext cx="612668" cy="338554"/>
          </a:xfrm>
          <a:prstGeom prst="rect">
            <a:avLst/>
          </a:prstGeom>
          <a:noFill/>
        </p:spPr>
        <p:txBody>
          <a:bodyPr wrap="none" rtlCol="0">
            <a:spAutoFit/>
          </a:bodyPr>
          <a:lstStyle/>
          <a:p>
            <a:r>
              <a:rPr lang="en-NL" sz="1600" b="1" dirty="0"/>
              <a:t>1!1,0</a:t>
            </a:r>
          </a:p>
        </p:txBody>
      </p:sp>
      <p:sp>
        <p:nvSpPr>
          <p:cNvPr id="24" name="TextBox 23">
            <a:extLst>
              <a:ext uri="{FF2B5EF4-FFF2-40B4-BE49-F238E27FC236}">
                <a16:creationId xmlns:a16="http://schemas.microsoft.com/office/drawing/2014/main" id="{95152542-D459-6847-8DE4-872AEDDB3DC2}"/>
              </a:ext>
            </a:extLst>
          </p:cNvPr>
          <p:cNvSpPr txBox="1"/>
          <p:nvPr/>
        </p:nvSpPr>
        <p:spPr>
          <a:xfrm>
            <a:off x="8304042" y="5203814"/>
            <a:ext cx="693908" cy="338554"/>
          </a:xfrm>
          <a:prstGeom prst="rect">
            <a:avLst/>
          </a:prstGeom>
          <a:noFill/>
        </p:spPr>
        <p:txBody>
          <a:bodyPr wrap="none" rtlCol="0">
            <a:spAutoFit/>
          </a:bodyPr>
          <a:lstStyle/>
          <a:p>
            <a:r>
              <a:rPr lang="en-NL" sz="1600" b="1" dirty="0"/>
              <a:t>Error</a:t>
            </a:r>
          </a:p>
        </p:txBody>
      </p:sp>
      <p:sp>
        <p:nvSpPr>
          <p:cNvPr id="19" name="TextBox 18">
            <a:extLst>
              <a:ext uri="{FF2B5EF4-FFF2-40B4-BE49-F238E27FC236}">
                <a16:creationId xmlns:a16="http://schemas.microsoft.com/office/drawing/2014/main" id="{3D183D90-36D0-EF4E-95FA-5D98C86E93F9}"/>
              </a:ext>
            </a:extLst>
          </p:cNvPr>
          <p:cNvSpPr txBox="1"/>
          <p:nvPr/>
        </p:nvSpPr>
        <p:spPr>
          <a:xfrm>
            <a:off x="3454207" y="5645291"/>
            <a:ext cx="2820003" cy="369332"/>
          </a:xfrm>
          <a:prstGeom prst="rect">
            <a:avLst/>
          </a:prstGeom>
          <a:noFill/>
        </p:spPr>
        <p:txBody>
          <a:bodyPr wrap="none" rtlCol="0">
            <a:spAutoFit/>
          </a:bodyPr>
          <a:lstStyle/>
          <a:p>
            <a:r>
              <a:rPr lang="en-NL" sz="1800" dirty="0"/>
              <a:t>Using visualization in iSpin: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31775" y="274638"/>
            <a:ext cx="8455025" cy="717550"/>
          </a:xfrm>
        </p:spPr>
        <p:txBody>
          <a:bodyPr/>
          <a:lstStyle/>
          <a:p>
            <a:pPr eaLnBrk="1" hangingPunct="1"/>
            <a:r>
              <a:rPr lang="nl-NL" sz="3600">
                <a:cs typeface="Arial" pitchFamily="34" charset="0"/>
              </a:rPr>
              <a:t>A different style, with “goto”</a:t>
            </a:r>
          </a:p>
        </p:txBody>
      </p:sp>
      <p:sp>
        <p:nvSpPr>
          <p:cNvPr id="4" name="TextBox 3"/>
          <p:cNvSpPr txBox="1"/>
          <p:nvPr/>
        </p:nvSpPr>
        <p:spPr>
          <a:xfrm>
            <a:off x="630238" y="1362075"/>
            <a:ext cx="7353300" cy="4802188"/>
          </a:xfrm>
          <a:prstGeom prst="rect">
            <a:avLst/>
          </a:prstGeom>
          <a:noFill/>
          <a:ln>
            <a:solidFill>
              <a:schemeClr val="tx1"/>
            </a:solidFill>
          </a:ln>
        </p:spPr>
        <p:txBody>
          <a:bodyPr wrap="none">
            <a:spAutoFit/>
          </a:bodyPr>
          <a:lstStyle/>
          <a:p>
            <a:pPr>
              <a:defRPr/>
            </a:pPr>
            <a:r>
              <a:rPr lang="en-US" sz="1800" u="sng" dirty="0" err="1">
                <a:latin typeface="Courier New" pitchFamily="49" charset="0"/>
                <a:cs typeface="Courier New" pitchFamily="49" charset="0"/>
              </a:rPr>
              <a:t>proctype</a:t>
            </a:r>
            <a:r>
              <a:rPr lang="en-US" sz="1800" dirty="0">
                <a:latin typeface="Courier New" pitchFamily="49" charset="0"/>
                <a:cs typeface="Courier New" pitchFamily="49" charset="0"/>
              </a:rPr>
              <a:t> Sender(</a:t>
            </a:r>
            <a:r>
              <a:rPr lang="en-US" sz="1800" dirty="0" err="1">
                <a:latin typeface="Courier New" pitchFamily="49" charset="0"/>
                <a:cs typeface="Courier New" pitchFamily="49" charset="0"/>
              </a:rPr>
              <a:t>chan</a:t>
            </a:r>
            <a:r>
              <a:rPr lang="en-US" sz="1800" dirty="0">
                <a:latin typeface="Courier New" pitchFamily="49" charset="0"/>
                <a:cs typeface="Courier New" pitchFamily="49" charset="0"/>
              </a:rPr>
              <a:t> in, out) {</a:t>
            </a:r>
          </a:p>
          <a:p>
            <a:pPr>
              <a:defRPr/>
            </a:pPr>
            <a:r>
              <a:rPr lang="en-US" sz="1800" dirty="0">
                <a:latin typeface="Courier New" pitchFamily="49" charset="0"/>
                <a:cs typeface="Courier New" pitchFamily="49" charset="0"/>
              </a:rPr>
              <a:t>   show byte data  ; </a:t>
            </a:r>
            <a:r>
              <a:rPr lang="en-US" sz="1800" dirty="0">
                <a:solidFill>
                  <a:schemeClr val="accent1">
                    <a:lumMod val="75000"/>
                  </a:schemeClr>
                </a:solidFill>
                <a:latin typeface="Courier New" pitchFamily="49" charset="0"/>
                <a:cs typeface="Courier New" pitchFamily="49" charset="0"/>
              </a:rPr>
              <a:t>/* message data */</a:t>
            </a:r>
          </a:p>
          <a:p>
            <a:pPr>
              <a:defRPr/>
            </a:pPr>
            <a:r>
              <a:rPr lang="en-US" sz="1800" dirty="0">
                <a:latin typeface="Courier New" pitchFamily="49" charset="0"/>
                <a:cs typeface="Courier New" pitchFamily="49" charset="0"/>
              </a:rPr>
              <a:t>   show bit  </a:t>
            </a:r>
            <a:r>
              <a:rPr lang="en-US" sz="1800" dirty="0" err="1">
                <a:latin typeface="Courier New" pitchFamily="49" charset="0"/>
                <a:cs typeface="Courier New" pitchFamily="49" charset="0"/>
              </a:rPr>
              <a:t>cbit</a:t>
            </a:r>
            <a:r>
              <a:rPr lang="en-US" sz="1800" dirty="0">
                <a:latin typeface="Courier New" pitchFamily="49" charset="0"/>
                <a:cs typeface="Courier New" pitchFamily="49" charset="0"/>
              </a:rPr>
              <a:t>  ; </a:t>
            </a:r>
            <a:r>
              <a:rPr lang="en-US" sz="1800" dirty="0">
                <a:solidFill>
                  <a:schemeClr val="accent1">
                    <a:lumMod val="75000"/>
                  </a:schemeClr>
                </a:solidFill>
                <a:latin typeface="Courier New" pitchFamily="49" charset="0"/>
                <a:cs typeface="Courier New" pitchFamily="49" charset="0"/>
              </a:rPr>
              <a:t>/* received control bit  */</a:t>
            </a:r>
          </a:p>
          <a:p>
            <a:pPr>
              <a:defRPr/>
            </a:pPr>
            <a:endParaRPr lang="en-US" sz="1800" dirty="0">
              <a:latin typeface="Courier New" pitchFamily="49" charset="0"/>
              <a:cs typeface="Courier New" pitchFamily="49" charset="0"/>
            </a:endParaRPr>
          </a:p>
          <a:p>
            <a:pPr>
              <a:defRPr/>
            </a:pPr>
            <a:r>
              <a:rPr lang="en-US" sz="1800" b="1" dirty="0">
                <a:solidFill>
                  <a:srgbClr val="0070C0"/>
                </a:solidFill>
                <a:latin typeface="Courier New" pitchFamily="49" charset="0"/>
                <a:cs typeface="Courier New" pitchFamily="49" charset="0"/>
              </a:rPr>
              <a:t>   S1: </a:t>
            </a:r>
            <a:r>
              <a:rPr lang="en-US" sz="1800" dirty="0">
                <a:latin typeface="Courier New" pitchFamily="49" charset="0"/>
                <a:cs typeface="Courier New" pitchFamily="49" charset="0"/>
              </a:rPr>
              <a:t>data = (data+1) % MAX ; out!1,data ; </a:t>
            </a:r>
            <a:r>
              <a:rPr lang="en-US" sz="1800" u="sng" dirty="0" err="1">
                <a:solidFill>
                  <a:srgbClr val="0070C0"/>
                </a:solidFill>
                <a:latin typeface="Courier New" pitchFamily="49" charset="0"/>
                <a:cs typeface="Courier New" pitchFamily="49" charset="0"/>
              </a:rPr>
              <a:t>goto</a:t>
            </a:r>
            <a:r>
              <a:rPr lang="en-US" sz="1800" dirty="0">
                <a:solidFill>
                  <a:srgbClr val="0070C0"/>
                </a:solidFill>
                <a:latin typeface="Courier New" pitchFamily="49" charset="0"/>
                <a:cs typeface="Courier New" pitchFamily="49" charset="0"/>
              </a:rPr>
              <a:t> S2;</a:t>
            </a:r>
            <a:endParaRPr lang="en-US" sz="1800" dirty="0">
              <a:latin typeface="Courier New" pitchFamily="49" charset="0"/>
              <a:cs typeface="Courier New" pitchFamily="49" charset="0"/>
            </a:endParaRPr>
          </a:p>
          <a:p>
            <a:pPr>
              <a:defRPr/>
            </a:pPr>
            <a:r>
              <a:rPr lang="en-US" sz="1800" dirty="0">
                <a:latin typeface="Courier New" pitchFamily="49" charset="0"/>
                <a:cs typeface="Courier New" pitchFamily="49" charset="0"/>
              </a:rPr>
              <a:t>   </a:t>
            </a:r>
          </a:p>
          <a:p>
            <a:pPr>
              <a:defRPr/>
            </a:pPr>
            <a:r>
              <a:rPr lang="en-US" sz="1800" dirty="0">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S2: </a:t>
            </a:r>
            <a:r>
              <a:rPr lang="en-US" sz="1800" dirty="0">
                <a:latin typeface="Courier New" pitchFamily="49" charset="0"/>
                <a:cs typeface="Courier New" pitchFamily="49" charset="0"/>
              </a:rPr>
              <a:t>in ? </a:t>
            </a:r>
            <a:r>
              <a:rPr lang="en-US" sz="1800" dirty="0" err="1">
                <a:latin typeface="Courier New" pitchFamily="49" charset="0"/>
                <a:cs typeface="Courier New" pitchFamily="49" charset="0"/>
              </a:rPr>
              <a:t>cbit</a:t>
            </a:r>
            <a:r>
              <a:rPr lang="en-US" sz="1800" dirty="0">
                <a:latin typeface="Courier New" pitchFamily="49" charset="0"/>
                <a:cs typeface="Courier New" pitchFamily="49" charset="0"/>
              </a:rPr>
              <a:t> ;</a:t>
            </a:r>
          </a:p>
          <a:p>
            <a:pPr>
              <a:defRPr/>
            </a:pPr>
            <a:r>
              <a:rPr lang="en-US" sz="1800" dirty="0">
                <a:latin typeface="Courier New" pitchFamily="49" charset="0"/>
                <a:cs typeface="Courier New" pitchFamily="49" charset="0"/>
              </a:rPr>
              <a:t>       </a:t>
            </a:r>
            <a:r>
              <a:rPr lang="en-US" sz="1800" u="sng" dirty="0">
                <a:latin typeface="Courier New" pitchFamily="49" charset="0"/>
                <a:cs typeface="Courier New" pitchFamily="49" charset="0"/>
              </a:rPr>
              <a:t>if</a:t>
            </a:r>
          </a:p>
          <a:p>
            <a:pPr>
              <a:defRPr/>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cbit</a:t>
            </a:r>
            <a:r>
              <a:rPr lang="en-US" sz="1800" dirty="0">
                <a:latin typeface="Courier New" pitchFamily="49" charset="0"/>
                <a:cs typeface="Courier New" pitchFamily="49" charset="0"/>
              </a:rPr>
              <a:t> == 1) -&gt; </a:t>
            </a:r>
            <a:r>
              <a:rPr lang="en-US" sz="1800" u="sng" dirty="0" err="1">
                <a:solidFill>
                  <a:srgbClr val="0070C0"/>
                </a:solidFill>
                <a:latin typeface="Courier New" pitchFamily="49" charset="0"/>
                <a:cs typeface="Courier New" pitchFamily="49" charset="0"/>
              </a:rPr>
              <a:t>goto</a:t>
            </a:r>
            <a:r>
              <a:rPr lang="en-US" sz="1800" dirty="0">
                <a:solidFill>
                  <a:srgbClr val="0070C0"/>
                </a:solidFill>
                <a:latin typeface="Courier New" pitchFamily="49" charset="0"/>
                <a:cs typeface="Courier New" pitchFamily="49" charset="0"/>
              </a:rPr>
              <a:t> S1</a:t>
            </a:r>
          </a:p>
          <a:p>
            <a:pPr>
              <a:defRPr/>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cbit</a:t>
            </a:r>
            <a:r>
              <a:rPr lang="en-US" sz="1800" dirty="0">
                <a:latin typeface="Courier New" pitchFamily="49" charset="0"/>
                <a:cs typeface="Courier New" pitchFamily="49" charset="0"/>
              </a:rPr>
              <a:t> == 0) -&gt; </a:t>
            </a:r>
            <a:r>
              <a:rPr lang="en-US" sz="1800" u="sng" dirty="0" err="1">
                <a:solidFill>
                  <a:schemeClr val="bg2">
                    <a:lumMod val="50000"/>
                  </a:schemeClr>
                </a:solidFill>
                <a:latin typeface="Courier New" pitchFamily="49" charset="0"/>
                <a:cs typeface="Courier New" pitchFamily="49" charset="0"/>
              </a:rPr>
              <a:t>goto</a:t>
            </a:r>
            <a:r>
              <a:rPr lang="en-US" sz="1800" dirty="0">
                <a:solidFill>
                  <a:schemeClr val="bg2">
                    <a:lumMod val="50000"/>
                  </a:schemeClr>
                </a:solidFill>
                <a:latin typeface="Courier New" pitchFamily="49" charset="0"/>
                <a:cs typeface="Courier New" pitchFamily="49" charset="0"/>
              </a:rPr>
              <a:t> S3</a:t>
            </a:r>
          </a:p>
          <a:p>
            <a:pPr>
              <a:defRPr/>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printf</a:t>
            </a:r>
            <a:r>
              <a:rPr lang="en-US" sz="1800" dirty="0">
                <a:latin typeface="Courier New" pitchFamily="49" charset="0"/>
                <a:cs typeface="Courier New" pitchFamily="49" charset="0"/>
              </a:rPr>
              <a:t>("MSC: ERROR\n") -&gt; </a:t>
            </a:r>
            <a:r>
              <a:rPr lang="en-US" sz="1800" u="sng" dirty="0" err="1">
                <a:solidFill>
                  <a:srgbClr val="0070C0"/>
                </a:solidFill>
                <a:latin typeface="Courier New" pitchFamily="49" charset="0"/>
                <a:cs typeface="Courier New" pitchFamily="49" charset="0"/>
              </a:rPr>
              <a:t>goto</a:t>
            </a:r>
            <a:r>
              <a:rPr lang="en-US" sz="1800" dirty="0">
                <a:solidFill>
                  <a:srgbClr val="0070C0"/>
                </a:solidFill>
                <a:latin typeface="Courier New" pitchFamily="49" charset="0"/>
                <a:cs typeface="Courier New" pitchFamily="49" charset="0"/>
              </a:rPr>
              <a:t> S4</a:t>
            </a:r>
          </a:p>
          <a:p>
            <a:pPr>
              <a:defRPr/>
            </a:pPr>
            <a:r>
              <a:rPr lang="en-US" sz="1800" dirty="0">
                <a:latin typeface="Courier New" pitchFamily="49" charset="0"/>
                <a:cs typeface="Courier New" pitchFamily="49" charset="0"/>
              </a:rPr>
              <a:t>       </a:t>
            </a:r>
            <a:r>
              <a:rPr lang="en-US" sz="1800" u="sng" dirty="0" err="1">
                <a:latin typeface="Courier New" pitchFamily="49" charset="0"/>
                <a:cs typeface="Courier New" pitchFamily="49" charset="0"/>
              </a:rPr>
              <a:t>fi</a:t>
            </a:r>
            <a:r>
              <a:rPr lang="en-US" sz="1800" dirty="0">
                <a:latin typeface="Courier New" pitchFamily="49" charset="0"/>
                <a:cs typeface="Courier New" pitchFamily="49" charset="0"/>
              </a:rPr>
              <a:t> ;</a:t>
            </a:r>
          </a:p>
          <a:p>
            <a:pPr>
              <a:defRPr/>
            </a:pPr>
            <a:endParaRPr lang="en-US" sz="1800" dirty="0">
              <a:latin typeface="Courier New" pitchFamily="49" charset="0"/>
              <a:cs typeface="Courier New" pitchFamily="49" charset="0"/>
            </a:endParaRPr>
          </a:p>
          <a:p>
            <a:pPr>
              <a:defRPr/>
            </a:pPr>
            <a:r>
              <a:rPr lang="en-US" sz="1800" dirty="0">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S3: </a:t>
            </a:r>
            <a:r>
              <a:rPr lang="en-US" sz="1800" dirty="0">
                <a:latin typeface="Courier New" pitchFamily="49" charset="0"/>
                <a:cs typeface="Courier New" pitchFamily="49" charset="0"/>
              </a:rPr>
              <a:t>out!1,data ; </a:t>
            </a:r>
            <a:r>
              <a:rPr lang="en-US" sz="1800" u="sng" dirty="0" err="1">
                <a:solidFill>
                  <a:srgbClr val="0070C0"/>
                </a:solidFill>
                <a:latin typeface="Courier New" pitchFamily="49" charset="0"/>
                <a:cs typeface="Courier New" pitchFamily="49" charset="0"/>
              </a:rPr>
              <a:t>goto</a:t>
            </a:r>
            <a:r>
              <a:rPr lang="en-US" sz="1800" dirty="0">
                <a:solidFill>
                  <a:srgbClr val="0070C0"/>
                </a:solidFill>
                <a:latin typeface="Courier New" pitchFamily="49" charset="0"/>
                <a:cs typeface="Courier New" pitchFamily="49" charset="0"/>
              </a:rPr>
              <a:t> S2 ;</a:t>
            </a:r>
            <a:endParaRPr lang="en-US" sz="1800" dirty="0">
              <a:latin typeface="Courier New" pitchFamily="49" charset="0"/>
              <a:cs typeface="Courier New" pitchFamily="49" charset="0"/>
            </a:endParaRPr>
          </a:p>
          <a:p>
            <a:pPr>
              <a:defRPr/>
            </a:pPr>
            <a:endParaRPr lang="en-US" sz="1800" dirty="0">
              <a:latin typeface="Courier New" pitchFamily="49" charset="0"/>
              <a:cs typeface="Courier New" pitchFamily="49" charset="0"/>
            </a:endParaRPr>
          </a:p>
          <a:p>
            <a:pPr>
              <a:defRPr/>
            </a:pPr>
            <a:r>
              <a:rPr lang="en-US" sz="1800" dirty="0">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S4: </a:t>
            </a:r>
            <a:r>
              <a:rPr lang="en-US" sz="1800" dirty="0">
                <a:latin typeface="Courier New" pitchFamily="49" charset="0"/>
                <a:cs typeface="Courier New" pitchFamily="49" charset="0"/>
              </a:rPr>
              <a:t>out!0,data ; </a:t>
            </a:r>
            <a:r>
              <a:rPr lang="en-US" sz="1800" u="sng" dirty="0" err="1">
                <a:solidFill>
                  <a:srgbClr val="0070C0"/>
                </a:solidFill>
                <a:latin typeface="Courier New" pitchFamily="49" charset="0"/>
                <a:cs typeface="Courier New" pitchFamily="49" charset="0"/>
              </a:rPr>
              <a:t>goto</a:t>
            </a:r>
            <a:r>
              <a:rPr lang="en-US" sz="1800" dirty="0">
                <a:solidFill>
                  <a:srgbClr val="0070C0"/>
                </a:solidFill>
                <a:latin typeface="Courier New" pitchFamily="49" charset="0"/>
                <a:cs typeface="Courier New" pitchFamily="49" charset="0"/>
              </a:rPr>
              <a:t> S2 ;</a:t>
            </a:r>
          </a:p>
          <a:p>
            <a:pPr>
              <a:defRPr/>
            </a:pPr>
            <a:r>
              <a:rPr lang="en-US" sz="1800" dirty="0">
                <a:latin typeface="Courier New" pitchFamily="49" charset="0"/>
                <a:cs typeface="Courier New" pitchFamily="49" charset="0"/>
              </a:rPr>
              <a:t>}</a:t>
            </a:r>
            <a:endParaRPr lang="nl-NL" sz="1800" dirty="0">
              <a:latin typeface="Courier New" pitchFamily="49" charset="0"/>
              <a:cs typeface="Courier New" pitchFamily="49" charset="0"/>
            </a:endParaRPr>
          </a:p>
        </p:txBody>
      </p:sp>
      <p:sp>
        <p:nvSpPr>
          <p:cNvPr id="5" name="Tijdelijke aanduiding voor dianummer 4"/>
          <p:cNvSpPr>
            <a:spLocks noGrp="1"/>
          </p:cNvSpPr>
          <p:nvPr>
            <p:ph type="sldNum" sz="quarter" idx="12"/>
          </p:nvPr>
        </p:nvSpPr>
        <p:spPr/>
        <p:txBody>
          <a:bodyPr/>
          <a:lstStyle/>
          <a:p>
            <a:pPr>
              <a:defRPr/>
            </a:pPr>
            <a:fld id="{57AD042F-3C79-46E3-9AD7-DB2FE516942C}"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500063" y="274638"/>
            <a:ext cx="8358187" cy="796925"/>
          </a:xfrm>
        </p:spPr>
        <p:txBody>
          <a:bodyPr/>
          <a:lstStyle/>
          <a:p>
            <a:pPr eaLnBrk="1" hangingPunct="1"/>
            <a:r>
              <a:rPr lang="nl-NL" dirty="0" err="1">
                <a:cs typeface="Arial" pitchFamily="34" charset="0"/>
              </a:rPr>
              <a:t>Specifications</a:t>
            </a:r>
            <a:endParaRPr lang="nl-NL" dirty="0">
              <a:cs typeface="Arial" pitchFamily="34" charset="0"/>
            </a:endParaRPr>
          </a:p>
        </p:txBody>
      </p:sp>
      <p:sp>
        <p:nvSpPr>
          <p:cNvPr id="48131" name="Content Placeholder 4"/>
          <p:cNvSpPr>
            <a:spLocks noGrp="1"/>
          </p:cNvSpPr>
          <p:nvPr>
            <p:ph sz="quarter" idx="1"/>
          </p:nvPr>
        </p:nvSpPr>
        <p:spPr>
          <a:xfrm>
            <a:off x="488950" y="2692400"/>
            <a:ext cx="8307388" cy="3932238"/>
          </a:xfrm>
        </p:spPr>
        <p:txBody>
          <a:bodyPr/>
          <a:lstStyle/>
          <a:p>
            <a:pPr eaLnBrk="1" hangingPunct="1"/>
            <a:r>
              <a:rPr lang="nl-NL" sz="2400" dirty="0" err="1">
                <a:cs typeface="Arial" pitchFamily="34" charset="0"/>
              </a:rPr>
              <a:t>With</a:t>
            </a:r>
            <a:r>
              <a:rPr lang="nl-NL" sz="2400" dirty="0">
                <a:cs typeface="Arial" pitchFamily="34" charset="0"/>
              </a:rPr>
              <a:t> LTL</a:t>
            </a:r>
          </a:p>
          <a:p>
            <a:pPr marL="0" indent="0" eaLnBrk="1" hangingPunct="1">
              <a:buNone/>
            </a:pPr>
            <a:r>
              <a:rPr lang="nl-NL" sz="2000" dirty="0">
                <a:cs typeface="Arial" pitchFamily="34" charset="0"/>
                <a:sym typeface="Wingdings" pitchFamily="2" charset="2"/>
              </a:rPr>
              <a:t>	</a:t>
            </a:r>
            <a:endParaRPr lang="nl-NL" sz="2000" dirty="0">
              <a:cs typeface="Arial" pitchFamily="34" charset="0"/>
            </a:endParaRPr>
          </a:p>
        </p:txBody>
      </p:sp>
      <p:sp>
        <p:nvSpPr>
          <p:cNvPr id="6" name="TextBox 5"/>
          <p:cNvSpPr txBox="1"/>
          <p:nvPr/>
        </p:nvSpPr>
        <p:spPr>
          <a:xfrm>
            <a:off x="603251" y="1570954"/>
            <a:ext cx="786765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nl-NL" i="1" dirty="0">
                <a:latin typeface="Times New Roman" pitchFamily="18" charset="0"/>
                <a:cs typeface="Times New Roman" pitchFamily="18" charset="0"/>
              </a:rPr>
              <a:t>The protocol does </a:t>
            </a:r>
            <a:r>
              <a:rPr lang="nl-NL" i="1" dirty="0" err="1">
                <a:latin typeface="Times New Roman" pitchFamily="18" charset="0"/>
                <a:cs typeface="Times New Roman" pitchFamily="18" charset="0"/>
              </a:rPr>
              <a:t>not</a:t>
            </a:r>
            <a:r>
              <a:rPr lang="nl-NL" i="1" dirty="0">
                <a:latin typeface="Times New Roman" pitchFamily="18" charset="0"/>
                <a:cs typeface="Times New Roman" pitchFamily="18" charset="0"/>
              </a:rPr>
              <a:t> deadlock.</a:t>
            </a:r>
          </a:p>
        </p:txBody>
      </p:sp>
      <p:sp>
        <p:nvSpPr>
          <p:cNvPr id="7" name="Tijdelijke aanduiding voor dianummer 6"/>
          <p:cNvSpPr>
            <a:spLocks noGrp="1"/>
          </p:cNvSpPr>
          <p:nvPr>
            <p:ph type="sldNum" sz="quarter" idx="12"/>
          </p:nvPr>
        </p:nvSpPr>
        <p:spPr/>
        <p:txBody>
          <a:bodyPr/>
          <a:lstStyle/>
          <a:p>
            <a:pPr>
              <a:defRPr/>
            </a:pPr>
            <a:fld id="{CE48B1A5-F2F7-4466-9E94-BDD641EA9F28}" type="slidenum">
              <a:rPr lang="en-US"/>
              <a:pPr>
                <a:defRPr/>
              </a:pPr>
              <a:t>44</a:t>
            </a:fld>
            <a:endParaRPr lang="en-US"/>
          </a:p>
        </p:txBody>
      </p:sp>
      <p:sp>
        <p:nvSpPr>
          <p:cNvPr id="8" name="TextBox 7"/>
          <p:cNvSpPr txBox="1"/>
          <p:nvPr/>
        </p:nvSpPr>
        <p:spPr>
          <a:xfrm>
            <a:off x="2101850" y="3412156"/>
            <a:ext cx="5399235" cy="461665"/>
          </a:xfrm>
          <a:prstGeom prst="rect">
            <a:avLst/>
          </a:prstGeom>
          <a:solidFill>
            <a:schemeClr val="accent2">
              <a:lumMod val="40000"/>
              <a:lumOff val="60000"/>
            </a:schemeClr>
          </a:solidFill>
        </p:spPr>
        <p:txBody>
          <a:bodyPr wrap="none">
            <a:spAutoFit/>
          </a:bodyPr>
          <a:lstStyle/>
          <a:p>
            <a:pPr>
              <a:defRPr/>
            </a:pPr>
            <a:r>
              <a:rPr lang="nl-NL" dirty="0">
                <a:cs typeface="Arial" pitchFamily="34" charset="0"/>
              </a:rPr>
              <a:t> </a:t>
            </a:r>
            <a:r>
              <a:rPr lang="nl-NL" dirty="0">
                <a:cs typeface="Arial" pitchFamily="34" charset="0"/>
                <a:sym typeface="Wingdings"/>
              </a:rPr>
              <a:t>&lt;&gt;</a:t>
            </a:r>
            <a:r>
              <a:rPr lang="nl-NL" i="1" dirty="0">
                <a:cs typeface="Arial" pitchFamily="34" charset="0"/>
              </a:rPr>
              <a:t>Sender</a:t>
            </a:r>
            <a:r>
              <a:rPr lang="nl-NL" dirty="0">
                <a:cs typeface="Arial" pitchFamily="34" charset="0"/>
              </a:rPr>
              <a:t>@</a:t>
            </a:r>
            <a:r>
              <a:rPr lang="nl-NL" i="1" dirty="0">
                <a:cs typeface="Arial" pitchFamily="34" charset="0"/>
              </a:rPr>
              <a:t>S2</a:t>
            </a:r>
            <a:r>
              <a:rPr lang="en-US" dirty="0"/>
              <a:t>    /\    </a:t>
            </a:r>
            <a:r>
              <a:rPr lang="nl-NL" dirty="0">
                <a:cs typeface="Arial" pitchFamily="34" charset="0"/>
                <a:sym typeface="Wingdings"/>
              </a:rPr>
              <a:t>&lt;&gt;</a:t>
            </a:r>
            <a:r>
              <a:rPr lang="nl-NL" i="1" dirty="0">
                <a:cs typeface="Arial" pitchFamily="34" charset="0"/>
              </a:rPr>
              <a:t>Receiver</a:t>
            </a:r>
            <a:r>
              <a:rPr lang="nl-NL" dirty="0">
                <a:cs typeface="Arial" pitchFamily="34" charset="0"/>
              </a:rPr>
              <a:t>@</a:t>
            </a:r>
            <a:r>
              <a:rPr lang="nl-NL" i="1" dirty="0">
                <a:cs typeface="Arial" pitchFamily="34" charset="0"/>
              </a:rPr>
              <a:t>S2</a:t>
            </a:r>
            <a:endParaRPr lang="en-US" dirty="0"/>
          </a:p>
        </p:txBody>
      </p:sp>
    </p:spTree>
    <p:extLst>
      <p:ext uri="{BB962C8B-B14F-4D97-AF65-F5344CB8AC3E}">
        <p14:creationId xmlns:p14="http://schemas.microsoft.com/office/powerpoint/2010/main" val="1409377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500063" y="274638"/>
            <a:ext cx="8358187" cy="796925"/>
          </a:xfrm>
        </p:spPr>
        <p:txBody>
          <a:bodyPr/>
          <a:lstStyle/>
          <a:p>
            <a:pPr eaLnBrk="1" hangingPunct="1"/>
            <a:r>
              <a:rPr lang="nl-NL" dirty="0" err="1">
                <a:cs typeface="Arial" pitchFamily="34" charset="0"/>
              </a:rPr>
              <a:t>Specifications</a:t>
            </a:r>
            <a:endParaRPr lang="nl-NL" dirty="0">
              <a:cs typeface="Arial" pitchFamily="34" charset="0"/>
            </a:endParaRPr>
          </a:p>
        </p:txBody>
      </p:sp>
      <p:sp>
        <p:nvSpPr>
          <p:cNvPr id="48131" name="Content Placeholder 4"/>
          <p:cNvSpPr>
            <a:spLocks noGrp="1"/>
          </p:cNvSpPr>
          <p:nvPr>
            <p:ph sz="quarter" idx="1"/>
          </p:nvPr>
        </p:nvSpPr>
        <p:spPr>
          <a:xfrm>
            <a:off x="488950" y="2692400"/>
            <a:ext cx="8307388" cy="3932238"/>
          </a:xfrm>
        </p:spPr>
        <p:txBody>
          <a:bodyPr/>
          <a:lstStyle/>
          <a:p>
            <a:pPr eaLnBrk="1" hangingPunct="1"/>
            <a:r>
              <a:rPr lang="nl-NL" sz="2400" dirty="0">
                <a:cs typeface="Arial" pitchFamily="34" charset="0"/>
              </a:rPr>
              <a:t>LTL:     </a:t>
            </a:r>
            <a:br>
              <a:rPr lang="nl-NL" sz="2400" dirty="0">
                <a:cs typeface="Arial" pitchFamily="34" charset="0"/>
              </a:rPr>
            </a:br>
            <a:br>
              <a:rPr lang="nl-NL" sz="2000" dirty="0">
                <a:cs typeface="Arial" pitchFamily="34" charset="0"/>
                <a:sym typeface="Wingdings" pitchFamily="2" charset="2"/>
              </a:rPr>
            </a:br>
            <a:r>
              <a:rPr lang="nl-NL" sz="2000" dirty="0">
                <a:cs typeface="Arial" pitchFamily="34" charset="0"/>
                <a:sym typeface="Wingdings" pitchFamily="2" charset="2"/>
              </a:rPr>
              <a:t>	</a:t>
            </a:r>
            <a:endParaRPr lang="nl-NL" sz="2000" dirty="0">
              <a:cs typeface="Arial" pitchFamily="34" charset="0"/>
            </a:endParaRPr>
          </a:p>
        </p:txBody>
      </p:sp>
      <p:sp>
        <p:nvSpPr>
          <p:cNvPr id="6" name="TextBox 5"/>
          <p:cNvSpPr txBox="1"/>
          <p:nvPr/>
        </p:nvSpPr>
        <p:spPr>
          <a:xfrm>
            <a:off x="388938" y="1570954"/>
            <a:ext cx="8359775"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i="1" dirty="0" err="1">
                <a:latin typeface="Times New Roman" pitchFamily="18" charset="0"/>
                <a:cs typeface="Times New Roman" pitchFamily="18" charset="0"/>
              </a:rPr>
              <a:t>Each</a:t>
            </a:r>
            <a:r>
              <a:rPr lang="nl-NL" i="1" dirty="0">
                <a:latin typeface="Times New Roman" pitchFamily="18" charset="0"/>
                <a:cs typeface="Times New Roman" pitchFamily="18" charset="0"/>
              </a:rPr>
              <a:t> data package, if accepted by the receiver</a:t>
            </a:r>
            <a:r>
              <a:rPr lang="nl-NL" i="1">
                <a:latin typeface="Times New Roman" pitchFamily="18" charset="0"/>
                <a:cs typeface="Times New Roman" pitchFamily="18" charset="0"/>
              </a:rPr>
              <a:t>, is accepted </a:t>
            </a:r>
            <a:r>
              <a:rPr lang="nl-NL" i="1" dirty="0">
                <a:latin typeface="Times New Roman" pitchFamily="18" charset="0"/>
                <a:cs typeface="Times New Roman" pitchFamily="18" charset="0"/>
              </a:rPr>
              <a:t>exactly once!</a:t>
            </a:r>
          </a:p>
        </p:txBody>
      </p:sp>
      <p:sp>
        <p:nvSpPr>
          <p:cNvPr id="7" name="Tijdelijke aanduiding voor dianummer 6"/>
          <p:cNvSpPr>
            <a:spLocks noGrp="1"/>
          </p:cNvSpPr>
          <p:nvPr>
            <p:ph type="sldNum" sz="quarter" idx="12"/>
          </p:nvPr>
        </p:nvSpPr>
        <p:spPr/>
        <p:txBody>
          <a:bodyPr/>
          <a:lstStyle/>
          <a:p>
            <a:pPr>
              <a:defRPr/>
            </a:pPr>
            <a:fld id="{CE48B1A5-F2F7-4466-9E94-BDD641EA9F28}" type="slidenum">
              <a:rPr lang="en-US"/>
              <a:pPr>
                <a:defRPr/>
              </a:pPr>
              <a:t>45</a:t>
            </a:fld>
            <a:endParaRPr lang="en-US"/>
          </a:p>
        </p:txBody>
      </p:sp>
      <p:sp>
        <p:nvSpPr>
          <p:cNvPr id="8" name="TextBox 7"/>
          <p:cNvSpPr txBox="1"/>
          <p:nvPr/>
        </p:nvSpPr>
        <p:spPr>
          <a:xfrm>
            <a:off x="800806" y="3496290"/>
            <a:ext cx="7536037" cy="1200329"/>
          </a:xfrm>
          <a:prstGeom prst="rect">
            <a:avLst/>
          </a:prstGeom>
          <a:solidFill>
            <a:schemeClr val="accent2">
              <a:lumMod val="40000"/>
              <a:lumOff val="60000"/>
            </a:schemeClr>
          </a:solidFill>
        </p:spPr>
        <p:txBody>
          <a:bodyPr wrap="none">
            <a:spAutoFit/>
          </a:bodyPr>
          <a:lstStyle/>
          <a:p>
            <a:pPr>
              <a:defRPr/>
            </a:pPr>
            <a:r>
              <a:rPr lang="nl-NL" dirty="0">
                <a:cs typeface="Arial" pitchFamily="34" charset="0"/>
              </a:rPr>
              <a:t> </a:t>
            </a:r>
            <a:r>
              <a:rPr lang="nl-NL" dirty="0">
                <a:cs typeface="Arial" pitchFamily="34" charset="0"/>
                <a:sym typeface="Wingdings"/>
              </a:rPr>
              <a:t></a:t>
            </a:r>
            <a:r>
              <a:rPr lang="nl-NL" dirty="0">
                <a:cs typeface="Arial" pitchFamily="34" charset="0"/>
              </a:rPr>
              <a:t>(</a:t>
            </a:r>
            <a:r>
              <a:rPr lang="nl-NL" i="1" dirty="0">
                <a:cs typeface="Arial" pitchFamily="34" charset="0"/>
              </a:rPr>
              <a:t>Receiver</a:t>
            </a:r>
            <a:r>
              <a:rPr lang="nl-NL" dirty="0">
                <a:cs typeface="Arial" pitchFamily="34" charset="0"/>
              </a:rPr>
              <a:t>@</a:t>
            </a:r>
            <a:r>
              <a:rPr lang="nl-NL" i="1" dirty="0">
                <a:cs typeface="Arial" pitchFamily="34" charset="0"/>
              </a:rPr>
              <a:t>S3</a:t>
            </a:r>
            <a:r>
              <a:rPr lang="nl-NL" dirty="0">
                <a:cs typeface="Arial" pitchFamily="34" charset="0"/>
              </a:rPr>
              <a:t>   </a:t>
            </a:r>
            <a:r>
              <a:rPr lang="nl-NL" dirty="0">
                <a:cs typeface="Arial" pitchFamily="34" charset="0"/>
                <a:sym typeface="Symbol" pitchFamily="18" charset="2"/>
              </a:rPr>
              <a:t>  (</a:t>
            </a:r>
            <a:r>
              <a:rPr lang="nl-NL" i="1" dirty="0" err="1">
                <a:cs typeface="Arial" pitchFamily="34" charset="0"/>
                <a:sym typeface="Symbol" pitchFamily="18" charset="2"/>
              </a:rPr>
              <a:t>Receiver</a:t>
            </a:r>
            <a:r>
              <a:rPr lang="nl-NL" dirty="0" err="1">
                <a:cs typeface="Arial" pitchFamily="34" charset="0"/>
                <a:sym typeface="Symbol" pitchFamily="18" charset="2"/>
              </a:rPr>
              <a:t>:</a:t>
            </a:r>
            <a:r>
              <a:rPr lang="nl-NL" i="1" dirty="0" err="1">
                <a:cs typeface="Arial" pitchFamily="34" charset="0"/>
                <a:sym typeface="Symbol" pitchFamily="18" charset="2"/>
              </a:rPr>
              <a:t>accepted</a:t>
            </a:r>
            <a:r>
              <a:rPr lang="nl-NL" i="1" dirty="0">
                <a:cs typeface="Arial" pitchFamily="34" charset="0"/>
                <a:sym typeface="Symbol" pitchFamily="18" charset="2"/>
              </a:rPr>
              <a:t> </a:t>
            </a:r>
            <a:r>
              <a:rPr lang="nl-NL" dirty="0">
                <a:cs typeface="Arial" pitchFamily="34" charset="0"/>
                <a:sym typeface="Symbol" pitchFamily="18" charset="2"/>
              </a:rPr>
              <a:t>== </a:t>
            </a:r>
            <a:r>
              <a:rPr lang="nl-NL" i="1" dirty="0" err="1">
                <a:cs typeface="Arial" pitchFamily="34" charset="0"/>
                <a:sym typeface="Symbol" pitchFamily="18" charset="2"/>
              </a:rPr>
              <a:t>Sender</a:t>
            </a:r>
            <a:r>
              <a:rPr lang="nl-NL" dirty="0" err="1">
                <a:cs typeface="Arial" pitchFamily="34" charset="0"/>
                <a:sym typeface="Symbol" pitchFamily="18" charset="2"/>
              </a:rPr>
              <a:t>:</a:t>
            </a:r>
            <a:r>
              <a:rPr lang="nl-NL" i="1" dirty="0" err="1">
                <a:cs typeface="Arial" pitchFamily="34" charset="0"/>
                <a:sym typeface="Symbol" pitchFamily="18" charset="2"/>
              </a:rPr>
              <a:t>data</a:t>
            </a:r>
            <a:r>
              <a:rPr lang="nl-NL" dirty="0">
                <a:cs typeface="Arial" pitchFamily="34" charset="0"/>
                <a:sym typeface="Symbol" pitchFamily="18" charset="2"/>
              </a:rPr>
              <a:t>)</a:t>
            </a:r>
            <a:r>
              <a:rPr lang="nl-NL" dirty="0">
                <a:cs typeface="Arial" pitchFamily="34" charset="0"/>
              </a:rPr>
              <a:t>)</a:t>
            </a:r>
          </a:p>
          <a:p>
            <a:pPr>
              <a:defRPr/>
            </a:pPr>
            <a:endParaRPr lang="nl-NL" dirty="0">
              <a:cs typeface="Arial" pitchFamily="34" charset="0"/>
            </a:endParaRPr>
          </a:p>
          <a:p>
            <a:pPr>
              <a:defRPr/>
            </a:pPr>
            <a:r>
              <a:rPr lang="nl-NL" dirty="0">
                <a:cs typeface="Arial" pitchFamily="34" charset="0"/>
              </a:rPr>
              <a:t> </a:t>
            </a:r>
            <a:r>
              <a:rPr lang="nl-NL" dirty="0">
                <a:cs typeface="Arial" pitchFamily="34" charset="0"/>
                <a:sym typeface="Wingdings"/>
              </a:rPr>
              <a:t></a:t>
            </a:r>
            <a:r>
              <a:rPr lang="nl-NL" dirty="0">
                <a:cs typeface="Arial" pitchFamily="34" charset="0"/>
              </a:rPr>
              <a:t>(</a:t>
            </a:r>
            <a:r>
              <a:rPr lang="nl-NL" i="1" dirty="0">
                <a:cs typeface="Arial" pitchFamily="34" charset="0"/>
              </a:rPr>
              <a:t>Sender</a:t>
            </a:r>
            <a:r>
              <a:rPr lang="nl-NL" dirty="0">
                <a:cs typeface="Arial" pitchFamily="34" charset="0"/>
              </a:rPr>
              <a:t>@</a:t>
            </a:r>
            <a:r>
              <a:rPr lang="nl-NL" i="1" dirty="0">
                <a:cs typeface="Arial" pitchFamily="34" charset="0"/>
              </a:rPr>
              <a:t>S1</a:t>
            </a:r>
            <a:r>
              <a:rPr lang="nl-NL" dirty="0">
                <a:cs typeface="Arial" pitchFamily="34" charset="0"/>
              </a:rPr>
              <a:t>   </a:t>
            </a:r>
            <a:r>
              <a:rPr lang="nl-NL" dirty="0">
                <a:cs typeface="Arial" pitchFamily="34" charset="0"/>
                <a:sym typeface="Symbol" pitchFamily="18" charset="2"/>
              </a:rPr>
              <a:t>  (</a:t>
            </a:r>
            <a:r>
              <a:rPr lang="nl-NL" i="1" dirty="0" err="1">
                <a:cs typeface="Arial" pitchFamily="34" charset="0"/>
                <a:sym typeface="Symbol" pitchFamily="18" charset="2"/>
              </a:rPr>
              <a:t>Receiver</a:t>
            </a:r>
            <a:r>
              <a:rPr lang="nl-NL" dirty="0" err="1">
                <a:cs typeface="Arial" pitchFamily="34" charset="0"/>
                <a:sym typeface="Symbol" pitchFamily="18" charset="2"/>
              </a:rPr>
              <a:t>:</a:t>
            </a:r>
            <a:r>
              <a:rPr lang="nl-NL" i="1" dirty="0" err="1">
                <a:cs typeface="Arial" pitchFamily="34" charset="0"/>
                <a:sym typeface="Symbol" pitchFamily="18" charset="2"/>
              </a:rPr>
              <a:t>accepted</a:t>
            </a:r>
            <a:r>
              <a:rPr lang="nl-NL" i="1" dirty="0">
                <a:cs typeface="Arial" pitchFamily="34" charset="0"/>
                <a:sym typeface="Symbol" pitchFamily="18" charset="2"/>
              </a:rPr>
              <a:t> </a:t>
            </a:r>
            <a:r>
              <a:rPr lang="nl-NL" dirty="0">
                <a:cs typeface="Arial" pitchFamily="34" charset="0"/>
                <a:sym typeface="Symbol" pitchFamily="18" charset="2"/>
              </a:rPr>
              <a:t>== </a:t>
            </a:r>
            <a:r>
              <a:rPr lang="nl-NL" i="1" dirty="0" err="1">
                <a:cs typeface="Arial" pitchFamily="34" charset="0"/>
                <a:sym typeface="Symbol" pitchFamily="18" charset="2"/>
              </a:rPr>
              <a:t>Sender</a:t>
            </a:r>
            <a:r>
              <a:rPr lang="nl-NL" dirty="0" err="1">
                <a:cs typeface="Arial" pitchFamily="34" charset="0"/>
                <a:sym typeface="Symbol" pitchFamily="18" charset="2"/>
              </a:rPr>
              <a:t>:</a:t>
            </a:r>
            <a:r>
              <a:rPr lang="nl-NL" i="1" dirty="0" err="1">
                <a:cs typeface="Arial" pitchFamily="34" charset="0"/>
                <a:sym typeface="Symbol" pitchFamily="18" charset="2"/>
              </a:rPr>
              <a:t>data</a:t>
            </a:r>
            <a:r>
              <a:rPr lang="nl-NL" dirty="0">
                <a:cs typeface="Arial" pitchFamily="34" charset="0"/>
                <a:sym typeface="Symbol" pitchFamily="18" charset="2"/>
              </a:rPr>
              <a:t>)</a:t>
            </a:r>
            <a:r>
              <a:rPr lang="nl-NL" dirty="0">
                <a:cs typeface="Arial" pitchFamily="34" charset="0"/>
              </a:rPr>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22263" y="274638"/>
            <a:ext cx="8364537" cy="730250"/>
          </a:xfrm>
        </p:spPr>
        <p:txBody>
          <a:bodyPr/>
          <a:lstStyle/>
          <a:p>
            <a:pPr eaLnBrk="1" hangingPunct="1"/>
            <a:r>
              <a:rPr lang="nl-NL">
                <a:cs typeface="Arial" pitchFamily="34" charset="0"/>
              </a:rPr>
              <a:t>2x successive errors</a:t>
            </a:r>
          </a:p>
        </p:txBody>
      </p:sp>
      <p:sp>
        <p:nvSpPr>
          <p:cNvPr id="19460" name="Oval 4"/>
          <p:cNvSpPr>
            <a:spLocks noChangeArrowheads="1"/>
          </p:cNvSpPr>
          <p:nvPr/>
        </p:nvSpPr>
        <p:spPr bwMode="auto">
          <a:xfrm>
            <a:off x="1268413" y="2211633"/>
            <a:ext cx="533400" cy="533400"/>
          </a:xfrm>
          <a:prstGeom prst="ellipse">
            <a:avLst/>
          </a:prstGeom>
          <a:ln w="76200" cmpd="db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b="1"/>
              <a:t>1</a:t>
            </a:r>
          </a:p>
        </p:txBody>
      </p:sp>
      <p:sp>
        <p:nvSpPr>
          <p:cNvPr id="19461" name="Oval 5"/>
          <p:cNvSpPr>
            <a:spLocks noChangeArrowheads="1"/>
          </p:cNvSpPr>
          <p:nvPr/>
        </p:nvSpPr>
        <p:spPr bwMode="auto">
          <a:xfrm>
            <a:off x="1268413" y="5412033"/>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3</a:t>
            </a:r>
          </a:p>
        </p:txBody>
      </p:sp>
      <p:sp>
        <p:nvSpPr>
          <p:cNvPr id="19462" name="Oval 6"/>
          <p:cNvSpPr>
            <a:spLocks noChangeArrowheads="1"/>
          </p:cNvSpPr>
          <p:nvPr/>
        </p:nvSpPr>
        <p:spPr bwMode="auto">
          <a:xfrm>
            <a:off x="1268413" y="3811833"/>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19463" name="Oval 7"/>
          <p:cNvSpPr>
            <a:spLocks noChangeArrowheads="1"/>
          </p:cNvSpPr>
          <p:nvPr/>
        </p:nvSpPr>
        <p:spPr bwMode="auto">
          <a:xfrm>
            <a:off x="3325813" y="3811833"/>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a:t>4</a:t>
            </a:r>
          </a:p>
        </p:txBody>
      </p:sp>
      <p:cxnSp>
        <p:nvCxnSpPr>
          <p:cNvPr id="9" name="AutoShape 8"/>
          <p:cNvCxnSpPr>
            <a:cxnSpLocks noChangeShapeType="1"/>
            <a:stCxn id="19460" idx="4"/>
            <a:endCxn id="19462" idx="0"/>
          </p:cNvCxnSpPr>
          <p:nvPr/>
        </p:nvCxnSpPr>
        <p:spPr bwMode="auto">
          <a:xfrm>
            <a:off x="1535113" y="2763838"/>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0" name="AutoShape 9"/>
          <p:cNvCxnSpPr>
            <a:cxnSpLocks noChangeShapeType="1"/>
            <a:stCxn id="19462" idx="4"/>
            <a:endCxn id="19461" idx="0"/>
          </p:cNvCxnSpPr>
          <p:nvPr/>
        </p:nvCxnSpPr>
        <p:spPr bwMode="auto">
          <a:xfrm>
            <a:off x="1535113" y="4344988"/>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1" name="AutoShape 12"/>
          <p:cNvCxnSpPr>
            <a:cxnSpLocks noChangeShapeType="1"/>
            <a:stCxn id="19462" idx="6"/>
            <a:endCxn id="19463" idx="2"/>
          </p:cNvCxnSpPr>
          <p:nvPr/>
        </p:nvCxnSpPr>
        <p:spPr bwMode="auto">
          <a:xfrm>
            <a:off x="1801813" y="4078288"/>
            <a:ext cx="1524000" cy="0"/>
          </a:xfrm>
          <a:prstGeom prst="straightConnector1">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cxnSp>
        <p:nvCxnSpPr>
          <p:cNvPr id="12" name="AutoShape 13"/>
          <p:cNvCxnSpPr>
            <a:cxnSpLocks noChangeShapeType="1"/>
            <a:stCxn id="0" idx="0"/>
            <a:endCxn id="19462" idx="7"/>
          </p:cNvCxnSpPr>
          <p:nvPr/>
        </p:nvCxnSpPr>
        <p:spPr bwMode="auto">
          <a:xfrm rot="16200000" flipH="1" flipV="1">
            <a:off x="2619375" y="2916238"/>
            <a:ext cx="77787" cy="1868488"/>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3" name="AutoShape 14"/>
          <p:cNvCxnSpPr>
            <a:cxnSpLocks noChangeShapeType="1"/>
            <a:stCxn id="0" idx="2"/>
            <a:endCxn id="0" idx="2"/>
          </p:cNvCxnSpPr>
          <p:nvPr/>
        </p:nvCxnSpPr>
        <p:spPr bwMode="auto">
          <a:xfrm rot="10800000" flipH="1">
            <a:off x="1268413" y="4078288"/>
            <a:ext cx="1587" cy="1600200"/>
          </a:xfrm>
          <a:prstGeom prst="curvedConnector3">
            <a:avLst>
              <a:gd name="adj1" fmla="val -144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4" name="AutoShape 15"/>
          <p:cNvCxnSpPr>
            <a:cxnSpLocks noChangeShapeType="1"/>
            <a:stCxn id="0" idx="2"/>
            <a:endCxn id="0" idx="2"/>
          </p:cNvCxnSpPr>
          <p:nvPr/>
        </p:nvCxnSpPr>
        <p:spPr bwMode="auto">
          <a:xfrm rot="10800000">
            <a:off x="1249363" y="2478088"/>
            <a:ext cx="19050" cy="1600200"/>
          </a:xfrm>
          <a:prstGeom prst="curvedConnector3">
            <a:avLst>
              <a:gd name="adj1" fmla="val 1200000"/>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51221" name="Text Box 16"/>
          <p:cNvSpPr txBox="1">
            <a:spLocks noChangeArrowheads="1"/>
          </p:cNvSpPr>
          <p:nvPr/>
        </p:nvSpPr>
        <p:spPr bwMode="auto">
          <a:xfrm>
            <a:off x="1504950" y="2841625"/>
            <a:ext cx="889000" cy="368300"/>
          </a:xfrm>
          <a:prstGeom prst="rect">
            <a:avLst/>
          </a:prstGeom>
          <a:noFill/>
          <a:ln w="9525">
            <a:noFill/>
            <a:miter lim="800000"/>
            <a:headEnd/>
            <a:tailEnd/>
          </a:ln>
        </p:spPr>
        <p:txBody>
          <a:bodyPr wrap="none">
            <a:spAutoFit/>
          </a:bodyPr>
          <a:lstStyle/>
          <a:p>
            <a:r>
              <a:rPr lang="en-US"/>
              <a:t>!1,data</a:t>
            </a:r>
          </a:p>
        </p:txBody>
      </p:sp>
      <p:sp>
        <p:nvSpPr>
          <p:cNvPr id="51222" name="Text Box 17"/>
          <p:cNvSpPr txBox="1">
            <a:spLocks noChangeArrowheads="1"/>
          </p:cNvSpPr>
          <p:nvPr/>
        </p:nvSpPr>
        <p:spPr bwMode="auto">
          <a:xfrm>
            <a:off x="2259013" y="4000500"/>
            <a:ext cx="863600" cy="369888"/>
          </a:xfrm>
          <a:prstGeom prst="rect">
            <a:avLst/>
          </a:prstGeom>
          <a:noFill/>
          <a:ln w="9525">
            <a:noFill/>
            <a:miter lim="800000"/>
            <a:headEnd/>
            <a:tailEnd/>
          </a:ln>
        </p:spPr>
        <p:txBody>
          <a:bodyPr wrap="none">
            <a:spAutoFit/>
          </a:bodyPr>
          <a:lstStyle/>
          <a:p>
            <a:r>
              <a:rPr lang="en-US">
                <a:solidFill>
                  <a:srgbClr val="CC0000"/>
                </a:solidFill>
              </a:rPr>
              <a:t>? error</a:t>
            </a:r>
          </a:p>
        </p:txBody>
      </p:sp>
      <p:sp>
        <p:nvSpPr>
          <p:cNvPr id="19472" name="Text Box 18"/>
          <p:cNvSpPr txBox="1">
            <a:spLocks noChangeArrowheads="1"/>
          </p:cNvSpPr>
          <p:nvPr/>
        </p:nvSpPr>
        <p:spPr bwMode="auto">
          <a:xfrm>
            <a:off x="2236788" y="3249613"/>
            <a:ext cx="2224087" cy="584200"/>
          </a:xfrm>
          <a:prstGeom prst="rect">
            <a:avLst/>
          </a:prstGeom>
          <a:noFill/>
          <a:ln w="9525">
            <a:noFill/>
            <a:miter lim="800000"/>
            <a:headEnd/>
            <a:tailEnd/>
          </a:ln>
        </p:spPr>
        <p:txBody>
          <a:bodyPr wrap="none">
            <a:spAutoFit/>
          </a:bodyPr>
          <a:lstStyle/>
          <a:p>
            <a:pPr>
              <a:defRPr/>
            </a:pPr>
            <a:r>
              <a:rPr lang="en-US" dirty="0">
                <a:latin typeface="Arial" charset="0"/>
              </a:rPr>
              <a:t>!0,data   </a:t>
            </a:r>
          </a:p>
          <a:p>
            <a:pPr>
              <a:defRPr/>
            </a:pPr>
            <a:r>
              <a:rPr lang="en-US" sz="1400" dirty="0">
                <a:solidFill>
                  <a:schemeClr val="accent1">
                    <a:lumMod val="75000"/>
                  </a:schemeClr>
                </a:solidFill>
                <a:latin typeface="Arial" charset="0"/>
              </a:rPr>
              <a:t>// Sender wants to resend</a:t>
            </a:r>
          </a:p>
        </p:txBody>
      </p:sp>
      <p:sp>
        <p:nvSpPr>
          <p:cNvPr id="19473" name="Text Box 19"/>
          <p:cNvSpPr txBox="1">
            <a:spLocks noChangeArrowheads="1"/>
          </p:cNvSpPr>
          <p:nvPr/>
        </p:nvSpPr>
        <p:spPr bwMode="auto">
          <a:xfrm>
            <a:off x="1497013" y="4649788"/>
            <a:ext cx="2522537" cy="585787"/>
          </a:xfrm>
          <a:prstGeom prst="rect">
            <a:avLst/>
          </a:prstGeom>
          <a:noFill/>
          <a:ln w="9525">
            <a:noFill/>
            <a:miter lim="800000"/>
            <a:headEnd/>
            <a:tailEnd/>
          </a:ln>
        </p:spPr>
        <p:txBody>
          <a:bodyPr wrap="none">
            <a:spAutoFit/>
          </a:bodyPr>
          <a:lstStyle/>
          <a:p>
            <a:pPr>
              <a:defRPr/>
            </a:pPr>
            <a:r>
              <a:rPr lang="en-US" dirty="0">
                <a:latin typeface="Arial" charset="0"/>
              </a:rPr>
              <a:t>?0    </a:t>
            </a:r>
          </a:p>
          <a:p>
            <a:pPr>
              <a:defRPr/>
            </a:pPr>
            <a:r>
              <a:rPr lang="en-US" sz="1400" dirty="0">
                <a:solidFill>
                  <a:schemeClr val="accent1">
                    <a:lumMod val="75000"/>
                  </a:schemeClr>
                </a:solidFill>
                <a:latin typeface="Arial" charset="0"/>
              </a:rPr>
              <a:t>// Receiver wants S to resend</a:t>
            </a:r>
          </a:p>
        </p:txBody>
      </p:sp>
      <p:sp>
        <p:nvSpPr>
          <p:cNvPr id="51225" name="Text Box 20"/>
          <p:cNvSpPr txBox="1">
            <a:spLocks noChangeArrowheads="1"/>
          </p:cNvSpPr>
          <p:nvPr/>
        </p:nvSpPr>
        <p:spPr bwMode="auto">
          <a:xfrm>
            <a:off x="585788" y="2944813"/>
            <a:ext cx="441325" cy="369887"/>
          </a:xfrm>
          <a:prstGeom prst="rect">
            <a:avLst/>
          </a:prstGeom>
          <a:noFill/>
          <a:ln w="9525">
            <a:noFill/>
            <a:miter lim="800000"/>
            <a:headEnd/>
            <a:tailEnd/>
          </a:ln>
        </p:spPr>
        <p:txBody>
          <a:bodyPr wrap="none">
            <a:spAutoFit/>
          </a:bodyPr>
          <a:lstStyle/>
          <a:p>
            <a:r>
              <a:rPr lang="en-US"/>
              <a:t>?1</a:t>
            </a:r>
          </a:p>
        </p:txBody>
      </p:sp>
      <p:sp>
        <p:nvSpPr>
          <p:cNvPr id="51226" name="Text Box 21"/>
          <p:cNvSpPr txBox="1">
            <a:spLocks noChangeArrowheads="1"/>
          </p:cNvSpPr>
          <p:nvPr/>
        </p:nvSpPr>
        <p:spPr bwMode="auto">
          <a:xfrm>
            <a:off x="196850" y="4648200"/>
            <a:ext cx="889000" cy="369888"/>
          </a:xfrm>
          <a:prstGeom prst="rect">
            <a:avLst/>
          </a:prstGeom>
          <a:noFill/>
          <a:ln w="9525">
            <a:noFill/>
            <a:miter lim="800000"/>
            <a:headEnd/>
            <a:tailEnd/>
          </a:ln>
        </p:spPr>
        <p:txBody>
          <a:bodyPr wrap="none">
            <a:spAutoFit/>
          </a:bodyPr>
          <a:lstStyle/>
          <a:p>
            <a:r>
              <a:rPr lang="en-US"/>
              <a:t>!1,data</a:t>
            </a:r>
          </a:p>
        </p:txBody>
      </p:sp>
      <p:sp>
        <p:nvSpPr>
          <p:cNvPr id="21" name="Line 23"/>
          <p:cNvSpPr>
            <a:spLocks noChangeShapeType="1"/>
          </p:cNvSpPr>
          <p:nvPr/>
        </p:nvSpPr>
        <p:spPr bwMode="auto">
          <a:xfrm>
            <a:off x="914400" y="1751013"/>
            <a:ext cx="369888" cy="43815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nl-NL"/>
          </a:p>
        </p:txBody>
      </p:sp>
      <p:sp>
        <p:nvSpPr>
          <p:cNvPr id="51228" name="TextBox 21"/>
          <p:cNvSpPr txBox="1">
            <a:spLocks noChangeArrowheads="1"/>
          </p:cNvSpPr>
          <p:nvPr/>
        </p:nvSpPr>
        <p:spPr bwMode="auto">
          <a:xfrm>
            <a:off x="2432050" y="1781175"/>
            <a:ext cx="1606550" cy="307975"/>
          </a:xfrm>
          <a:prstGeom prst="rect">
            <a:avLst/>
          </a:prstGeom>
          <a:noFill/>
          <a:ln w="9525">
            <a:noFill/>
            <a:miter lim="800000"/>
            <a:headEnd/>
            <a:tailEnd/>
          </a:ln>
        </p:spPr>
        <p:txBody>
          <a:bodyPr wrap="none">
            <a:spAutoFit/>
          </a:bodyPr>
          <a:lstStyle/>
          <a:p>
            <a:r>
              <a:rPr lang="nl-NL" sz="1400" i="1"/>
              <a:t>Fetch a new data.</a:t>
            </a:r>
          </a:p>
        </p:txBody>
      </p:sp>
      <p:sp>
        <p:nvSpPr>
          <p:cNvPr id="23" name="Freeform 22"/>
          <p:cNvSpPr/>
          <p:nvPr/>
        </p:nvSpPr>
        <p:spPr>
          <a:xfrm>
            <a:off x="1682750" y="1751013"/>
            <a:ext cx="798513" cy="584200"/>
          </a:xfrm>
          <a:custGeom>
            <a:avLst/>
            <a:gdLst>
              <a:gd name="connsiteX0" fmla="*/ 1429966 w 1429966"/>
              <a:gd name="connsiteY0" fmla="*/ 178340 h 489625"/>
              <a:gd name="connsiteX1" fmla="*/ 505838 w 1429966"/>
              <a:gd name="connsiteY1" fmla="*/ 51881 h 489625"/>
              <a:gd name="connsiteX2" fmla="*/ 0 w 1429966"/>
              <a:gd name="connsiteY2" fmla="*/ 489625 h 489625"/>
            </a:gdLst>
            <a:ahLst/>
            <a:cxnLst>
              <a:cxn ang="0">
                <a:pos x="connsiteX0" y="connsiteY0"/>
              </a:cxn>
              <a:cxn ang="0">
                <a:pos x="connsiteX1" y="connsiteY1"/>
              </a:cxn>
              <a:cxn ang="0">
                <a:pos x="connsiteX2" y="connsiteY2"/>
              </a:cxn>
            </a:cxnLst>
            <a:rect l="l" t="t" r="r" b="b"/>
            <a:pathLst>
              <a:path w="1429966" h="489625">
                <a:moveTo>
                  <a:pt x="1429966" y="178340"/>
                </a:moveTo>
                <a:cubicBezTo>
                  <a:pt x="1087066" y="89170"/>
                  <a:pt x="744166" y="0"/>
                  <a:pt x="505838" y="51881"/>
                </a:cubicBezTo>
                <a:cubicBezTo>
                  <a:pt x="267510" y="103762"/>
                  <a:pt x="89170" y="413425"/>
                  <a:pt x="0" y="489625"/>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nl-NL"/>
          </a:p>
        </p:txBody>
      </p:sp>
      <p:sp>
        <p:nvSpPr>
          <p:cNvPr id="19479" name="Oval 3"/>
          <p:cNvSpPr>
            <a:spLocks noChangeArrowheads="1"/>
          </p:cNvSpPr>
          <p:nvPr/>
        </p:nvSpPr>
        <p:spPr bwMode="auto">
          <a:xfrm>
            <a:off x="5712138" y="1442769"/>
            <a:ext cx="533400" cy="5334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defRPr/>
            </a:pPr>
            <a:r>
              <a:rPr lang="en-US" dirty="0"/>
              <a:t>1</a:t>
            </a:r>
          </a:p>
        </p:txBody>
      </p:sp>
      <p:sp>
        <p:nvSpPr>
          <p:cNvPr id="19480" name="Oval 4"/>
          <p:cNvSpPr>
            <a:spLocks noChangeArrowheads="1"/>
          </p:cNvSpPr>
          <p:nvPr/>
        </p:nvSpPr>
        <p:spPr bwMode="auto">
          <a:xfrm>
            <a:off x="5712138" y="4643169"/>
            <a:ext cx="533400" cy="533400"/>
          </a:xfrm>
          <a:prstGeom prst="ellipse">
            <a:avLst/>
          </a:prstGeom>
          <a:ln w="76200" cmpd="db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t>3</a:t>
            </a:r>
          </a:p>
        </p:txBody>
      </p:sp>
      <p:sp>
        <p:nvSpPr>
          <p:cNvPr id="19481" name="Oval 5"/>
          <p:cNvSpPr>
            <a:spLocks noChangeArrowheads="1"/>
          </p:cNvSpPr>
          <p:nvPr/>
        </p:nvSpPr>
        <p:spPr bwMode="auto">
          <a:xfrm>
            <a:off x="5712138" y="3042969"/>
            <a:ext cx="533400" cy="5334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t>2</a:t>
            </a:r>
          </a:p>
        </p:txBody>
      </p:sp>
      <p:sp>
        <p:nvSpPr>
          <p:cNvPr id="51239" name="Oval 6"/>
          <p:cNvSpPr>
            <a:spLocks noChangeArrowheads="1"/>
          </p:cNvSpPr>
          <p:nvPr/>
        </p:nvSpPr>
        <p:spPr bwMode="auto">
          <a:xfrm>
            <a:off x="7769225" y="3043238"/>
            <a:ext cx="533400" cy="5334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cxnSp>
        <p:nvCxnSpPr>
          <p:cNvPr id="50" name="AutoShape 7"/>
          <p:cNvCxnSpPr>
            <a:cxnSpLocks noChangeShapeType="1"/>
            <a:stCxn id="19479" idx="4"/>
            <a:endCxn id="19481" idx="0"/>
          </p:cNvCxnSpPr>
          <p:nvPr/>
        </p:nvCxnSpPr>
        <p:spPr bwMode="auto">
          <a:xfrm>
            <a:off x="5978525" y="1976438"/>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1" name="AutoShape 8"/>
          <p:cNvCxnSpPr>
            <a:cxnSpLocks noChangeShapeType="1"/>
            <a:stCxn id="19481" idx="4"/>
            <a:endCxn id="19480" idx="0"/>
          </p:cNvCxnSpPr>
          <p:nvPr/>
        </p:nvCxnSpPr>
        <p:spPr bwMode="auto">
          <a:xfrm>
            <a:off x="5978525" y="3576638"/>
            <a:ext cx="0" cy="10477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2" name="AutoShape 9"/>
          <p:cNvCxnSpPr>
            <a:cxnSpLocks noChangeShapeType="1"/>
            <a:stCxn id="19481" idx="6"/>
            <a:endCxn id="19482" idx="2"/>
          </p:cNvCxnSpPr>
          <p:nvPr/>
        </p:nvCxnSpPr>
        <p:spPr bwMode="auto">
          <a:xfrm>
            <a:off x="6245225" y="3309938"/>
            <a:ext cx="1524000"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3" name="AutoShape 10"/>
          <p:cNvCxnSpPr>
            <a:cxnSpLocks noChangeShapeType="1"/>
            <a:stCxn id="51239" idx="0"/>
            <a:endCxn id="19481" idx="7"/>
          </p:cNvCxnSpPr>
          <p:nvPr/>
        </p:nvCxnSpPr>
        <p:spPr bwMode="auto">
          <a:xfrm rot="16200000" flipH="1" flipV="1">
            <a:off x="7062788" y="2147888"/>
            <a:ext cx="77787" cy="1868487"/>
          </a:xfrm>
          <a:prstGeom prst="curvedConnector3">
            <a:avLst>
              <a:gd name="adj1" fmla="val -29388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4" name="AutoShape 11"/>
          <p:cNvCxnSpPr>
            <a:cxnSpLocks noChangeShapeType="1"/>
            <a:stCxn id="0" idx="2"/>
            <a:endCxn id="0" idx="2"/>
          </p:cNvCxnSpPr>
          <p:nvPr/>
        </p:nvCxnSpPr>
        <p:spPr bwMode="auto">
          <a:xfrm rot="10800000" flipH="1">
            <a:off x="5692775" y="3309938"/>
            <a:ext cx="19050" cy="1600200"/>
          </a:xfrm>
          <a:prstGeom prst="curvedConnector3">
            <a:avLst>
              <a:gd name="adj1" fmla="val -110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5" name="AutoShape 12"/>
          <p:cNvCxnSpPr>
            <a:cxnSpLocks noChangeShapeType="1"/>
            <a:stCxn id="0" idx="2"/>
            <a:endCxn id="0" idx="2"/>
          </p:cNvCxnSpPr>
          <p:nvPr/>
        </p:nvCxnSpPr>
        <p:spPr bwMode="auto">
          <a:xfrm rot="10800000" flipH="1">
            <a:off x="5711825" y="1709738"/>
            <a:ext cx="1588" cy="1600200"/>
          </a:xfrm>
          <a:prstGeom prst="curvedConnector3">
            <a:avLst>
              <a:gd name="adj1" fmla="val -14400000"/>
            </a:avLst>
          </a:prstGeom>
          <a:ln>
            <a:solidFill>
              <a:srgbClr val="C00000"/>
            </a:solidFill>
            <a:headEnd/>
            <a:tailEnd type="triangle" w="med" len="med"/>
          </a:ln>
        </p:spPr>
        <p:style>
          <a:lnRef idx="2">
            <a:schemeClr val="dk1"/>
          </a:lnRef>
          <a:fillRef idx="0">
            <a:schemeClr val="dk1"/>
          </a:fillRef>
          <a:effectRef idx="1">
            <a:schemeClr val="dk1"/>
          </a:effectRef>
          <a:fontRef idx="minor">
            <a:schemeClr val="tx1"/>
          </a:fontRef>
        </p:style>
      </p:cxnSp>
      <p:sp>
        <p:nvSpPr>
          <p:cNvPr id="19489" name="Text Box 13"/>
          <p:cNvSpPr txBox="1">
            <a:spLocks noChangeArrowheads="1"/>
          </p:cNvSpPr>
          <p:nvPr/>
        </p:nvSpPr>
        <p:spPr bwMode="auto">
          <a:xfrm>
            <a:off x="6016625" y="2052638"/>
            <a:ext cx="2736850" cy="369887"/>
          </a:xfrm>
          <a:prstGeom prst="rect">
            <a:avLst/>
          </a:prstGeom>
          <a:noFill/>
          <a:ln w="9525">
            <a:noFill/>
            <a:miter lim="800000"/>
            <a:headEnd/>
            <a:tailEnd/>
          </a:ln>
        </p:spPr>
        <p:txBody>
          <a:bodyPr wrap="none">
            <a:spAutoFit/>
          </a:bodyPr>
          <a:lstStyle/>
          <a:p>
            <a:pPr>
              <a:defRPr/>
            </a:pPr>
            <a:r>
              <a:rPr lang="en-US" dirty="0">
                <a:latin typeface="Arial" charset="0"/>
              </a:rPr>
              <a:t>!0   </a:t>
            </a:r>
            <a:r>
              <a:rPr lang="en-US" sz="1400" dirty="0">
                <a:solidFill>
                  <a:schemeClr val="accent1">
                    <a:lumMod val="75000"/>
                  </a:schemeClr>
                </a:solidFill>
                <a:latin typeface="Arial" charset="0"/>
              </a:rPr>
              <a:t>// request Sender to resend</a:t>
            </a:r>
          </a:p>
        </p:txBody>
      </p:sp>
      <p:sp>
        <p:nvSpPr>
          <p:cNvPr id="19490" name="Text Box 14"/>
          <p:cNvSpPr txBox="1">
            <a:spLocks noChangeArrowheads="1"/>
          </p:cNvSpPr>
          <p:nvPr/>
        </p:nvSpPr>
        <p:spPr bwMode="auto">
          <a:xfrm>
            <a:off x="6778625" y="3348038"/>
            <a:ext cx="1541463" cy="862012"/>
          </a:xfrm>
          <a:prstGeom prst="rect">
            <a:avLst/>
          </a:prstGeom>
          <a:noFill/>
          <a:ln w="9525">
            <a:noFill/>
            <a:miter lim="800000"/>
            <a:headEnd/>
            <a:tailEnd/>
          </a:ln>
        </p:spPr>
        <p:txBody>
          <a:bodyPr wrap="none">
            <a:spAutoFit/>
          </a:bodyPr>
          <a:lstStyle/>
          <a:p>
            <a:pPr>
              <a:defRPr/>
            </a:pPr>
            <a:r>
              <a:rPr lang="en-US" dirty="0">
                <a:latin typeface="Arial" charset="0"/>
              </a:rPr>
              <a:t>?0,rd   </a:t>
            </a:r>
          </a:p>
          <a:p>
            <a:pPr>
              <a:defRPr/>
            </a:pPr>
            <a:r>
              <a:rPr lang="en-US" dirty="0">
                <a:latin typeface="Arial" charset="0"/>
              </a:rPr>
              <a:t> </a:t>
            </a:r>
            <a:r>
              <a:rPr lang="en-US" sz="1400" dirty="0">
                <a:solidFill>
                  <a:schemeClr val="accent1">
                    <a:lumMod val="75000"/>
                  </a:schemeClr>
                </a:solidFill>
                <a:latin typeface="Arial" charset="0"/>
              </a:rPr>
              <a:t>// Sender wants </a:t>
            </a:r>
          </a:p>
          <a:p>
            <a:pPr>
              <a:defRPr/>
            </a:pPr>
            <a:r>
              <a:rPr lang="en-US" sz="1400" dirty="0">
                <a:solidFill>
                  <a:schemeClr val="accent1">
                    <a:lumMod val="75000"/>
                  </a:schemeClr>
                </a:solidFill>
                <a:latin typeface="Arial" charset="0"/>
              </a:rPr>
              <a:t>     R to resend</a:t>
            </a:r>
            <a:endParaRPr lang="en-US" dirty="0">
              <a:solidFill>
                <a:schemeClr val="accent1">
                  <a:lumMod val="75000"/>
                </a:schemeClr>
              </a:solidFill>
              <a:latin typeface="Arial" charset="0"/>
            </a:endParaRPr>
          </a:p>
        </p:txBody>
      </p:sp>
      <p:sp>
        <p:nvSpPr>
          <p:cNvPr id="51248" name="Text Box 15"/>
          <p:cNvSpPr txBox="1">
            <a:spLocks noChangeArrowheads="1"/>
          </p:cNvSpPr>
          <p:nvPr/>
        </p:nvSpPr>
        <p:spPr bwMode="auto">
          <a:xfrm>
            <a:off x="6778625" y="2509838"/>
            <a:ext cx="441325" cy="369887"/>
          </a:xfrm>
          <a:prstGeom prst="rect">
            <a:avLst/>
          </a:prstGeom>
          <a:noFill/>
          <a:ln w="9525">
            <a:noFill/>
            <a:miter lim="800000"/>
            <a:headEnd/>
            <a:tailEnd/>
          </a:ln>
        </p:spPr>
        <p:txBody>
          <a:bodyPr wrap="none">
            <a:spAutoFit/>
          </a:bodyPr>
          <a:lstStyle/>
          <a:p>
            <a:r>
              <a:rPr lang="en-US"/>
              <a:t>!1 </a:t>
            </a:r>
          </a:p>
        </p:txBody>
      </p:sp>
      <p:sp>
        <p:nvSpPr>
          <p:cNvPr id="51249" name="Text Box 16"/>
          <p:cNvSpPr txBox="1">
            <a:spLocks noChangeArrowheads="1"/>
          </p:cNvSpPr>
          <p:nvPr/>
        </p:nvSpPr>
        <p:spPr bwMode="auto">
          <a:xfrm>
            <a:off x="5940425" y="3881438"/>
            <a:ext cx="709613" cy="369887"/>
          </a:xfrm>
          <a:prstGeom prst="rect">
            <a:avLst/>
          </a:prstGeom>
          <a:noFill/>
          <a:ln w="9525">
            <a:noFill/>
            <a:miter lim="800000"/>
            <a:headEnd/>
            <a:tailEnd/>
          </a:ln>
        </p:spPr>
        <p:txBody>
          <a:bodyPr wrap="none">
            <a:spAutoFit/>
          </a:bodyPr>
          <a:lstStyle/>
          <a:p>
            <a:r>
              <a:rPr lang="en-US"/>
              <a:t>?1,rd</a:t>
            </a:r>
          </a:p>
        </p:txBody>
      </p:sp>
      <p:sp>
        <p:nvSpPr>
          <p:cNvPr id="51250" name="Text Box 17"/>
          <p:cNvSpPr txBox="1">
            <a:spLocks noChangeArrowheads="1"/>
          </p:cNvSpPr>
          <p:nvPr/>
        </p:nvSpPr>
        <p:spPr bwMode="auto">
          <a:xfrm>
            <a:off x="4657725" y="2132013"/>
            <a:ext cx="863600" cy="368300"/>
          </a:xfrm>
          <a:prstGeom prst="rect">
            <a:avLst/>
          </a:prstGeom>
          <a:noFill/>
          <a:ln w="9525">
            <a:noFill/>
            <a:miter lim="800000"/>
            <a:headEnd/>
            <a:tailEnd/>
          </a:ln>
        </p:spPr>
        <p:txBody>
          <a:bodyPr wrap="none">
            <a:spAutoFit/>
          </a:bodyPr>
          <a:lstStyle/>
          <a:p>
            <a:r>
              <a:rPr lang="en-US">
                <a:solidFill>
                  <a:srgbClr val="C00000"/>
                </a:solidFill>
              </a:rPr>
              <a:t>? error</a:t>
            </a:r>
          </a:p>
        </p:txBody>
      </p:sp>
      <p:sp>
        <p:nvSpPr>
          <p:cNvPr id="51251" name="Text Box 18"/>
          <p:cNvSpPr txBox="1">
            <a:spLocks noChangeArrowheads="1"/>
          </p:cNvSpPr>
          <p:nvPr/>
        </p:nvSpPr>
        <p:spPr bwMode="auto">
          <a:xfrm>
            <a:off x="5135563" y="3898900"/>
            <a:ext cx="377825" cy="369888"/>
          </a:xfrm>
          <a:prstGeom prst="rect">
            <a:avLst/>
          </a:prstGeom>
          <a:noFill/>
          <a:ln w="9525">
            <a:noFill/>
            <a:miter lim="800000"/>
            <a:headEnd/>
            <a:tailEnd/>
          </a:ln>
        </p:spPr>
        <p:txBody>
          <a:bodyPr wrap="none">
            <a:spAutoFit/>
          </a:bodyPr>
          <a:lstStyle/>
          <a:p>
            <a:r>
              <a:rPr lang="en-US"/>
              <a:t>!1</a:t>
            </a:r>
          </a:p>
        </p:txBody>
      </p:sp>
      <p:sp>
        <p:nvSpPr>
          <p:cNvPr id="62" name="Line 19"/>
          <p:cNvSpPr>
            <a:spLocks noChangeShapeType="1"/>
          </p:cNvSpPr>
          <p:nvPr/>
        </p:nvSpPr>
        <p:spPr bwMode="auto">
          <a:xfrm>
            <a:off x="4856163" y="3290888"/>
            <a:ext cx="609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nl-NL"/>
          </a:p>
        </p:txBody>
      </p:sp>
      <p:sp>
        <p:nvSpPr>
          <p:cNvPr id="41" name="Tekstvak 40"/>
          <p:cNvSpPr txBox="1">
            <a:spLocks noChangeArrowheads="1"/>
          </p:cNvSpPr>
          <p:nvPr/>
        </p:nvSpPr>
        <p:spPr bwMode="auto">
          <a:xfrm>
            <a:off x="3786188" y="5884863"/>
            <a:ext cx="1228725" cy="461962"/>
          </a:xfrm>
          <a:prstGeom prst="rect">
            <a:avLst/>
          </a:prstGeom>
          <a:noFill/>
          <a:ln w="9525">
            <a:noFill/>
            <a:miter lim="800000"/>
            <a:headEnd/>
            <a:tailEnd/>
          </a:ln>
        </p:spPr>
        <p:txBody>
          <a:bodyPr wrap="none">
            <a:spAutoFit/>
          </a:bodyPr>
          <a:lstStyle/>
          <a:p>
            <a:r>
              <a:rPr lang="nl-NL" i="1">
                <a:solidFill>
                  <a:srgbClr val="C00000"/>
                </a:solidFill>
              </a:rPr>
              <a:t>Ouch…</a:t>
            </a:r>
            <a:endParaRPr lang="en-US" i="1">
              <a:solidFill>
                <a:srgbClr val="C00000"/>
              </a:solidFill>
            </a:endParaRPr>
          </a:p>
        </p:txBody>
      </p:sp>
      <p:sp>
        <p:nvSpPr>
          <p:cNvPr id="42" name="Tijdelijke aanduiding voor dianummer 41"/>
          <p:cNvSpPr>
            <a:spLocks noGrp="1"/>
          </p:cNvSpPr>
          <p:nvPr>
            <p:ph type="sldNum" sz="quarter" idx="12"/>
          </p:nvPr>
        </p:nvSpPr>
        <p:spPr/>
        <p:txBody>
          <a:bodyPr/>
          <a:lstStyle/>
          <a:p>
            <a:pPr>
              <a:defRPr/>
            </a:pPr>
            <a:fld id="{AE615003-74F7-43BC-98BA-C473BC8180EF}" type="slidenum">
              <a:rPr lang="en-US"/>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nodeType="clickEffect">
                                  <p:stCondLst>
                                    <p:cond delay="0"/>
                                  </p:stCondLst>
                                  <p:endCondLst>
                                    <p:cond evt="onNext" delay="0">
                                      <p:tgtEl>
                                        <p:sldTgt/>
                                      </p:tgtEl>
                                    </p:cond>
                                  </p:endCondLst>
                                  <p:childTnLst>
                                    <p:animClr clrSpc="rgb" dir="cw">
                                      <p:cBhvr override="childStyle">
                                        <p:cTn id="6" dur="100" fill="hold"/>
                                        <p:tgtEl>
                                          <p:spTgt spid="55"/>
                                        </p:tgtEl>
                                        <p:attrNameLst>
                                          <p:attrName>style.color</p:attrName>
                                        </p:attrNameLst>
                                      </p:cBhvr>
                                      <p:to>
                                        <a:schemeClr val="accent2"/>
                                      </p:to>
                                    </p:animClr>
                                    <p:animClr clrSpc="rgb" dir="cw">
                                      <p:cBhvr>
                                        <p:cTn id="7" dur="100" fill="hold"/>
                                        <p:tgtEl>
                                          <p:spTgt spid="55"/>
                                        </p:tgtEl>
                                        <p:attrNameLst>
                                          <p:attrName>fillcolor</p:attrName>
                                        </p:attrNameLst>
                                      </p:cBhvr>
                                      <p:to>
                                        <a:schemeClr val="accent2"/>
                                      </p:to>
                                    </p:animClr>
                                    <p:set>
                                      <p:cBhvr>
                                        <p:cTn id="8" dur="100" fill="hold"/>
                                        <p:tgtEl>
                                          <p:spTgt spid="55"/>
                                        </p:tgtEl>
                                        <p:attrNameLst>
                                          <p:attrName>fill.type</p:attrName>
                                        </p:attrNameLst>
                                      </p:cBhvr>
                                      <p:to>
                                        <p:strVal val="solid"/>
                                      </p:to>
                                    </p:set>
                                    <p:set>
                                      <p:cBhvr>
                                        <p:cTn id="9" dur="100" fill="hold"/>
                                        <p:tgtEl>
                                          <p:spTgt spid="55"/>
                                        </p:tgtEl>
                                        <p:attrNameLst>
                                          <p:attrName>fill.on</p:attrName>
                                        </p:attrNameLst>
                                      </p:cBhvr>
                                      <p:to>
                                        <p:strVal val="true"/>
                                      </p:to>
                                    </p:set>
                                    <p:animRot by="120000">
                                      <p:cBhvr>
                                        <p:cTn id="10" dur="100" fill="hold">
                                          <p:stCondLst>
                                            <p:cond delay="0"/>
                                          </p:stCondLst>
                                        </p:cTn>
                                        <p:tgtEl>
                                          <p:spTgt spid="55"/>
                                        </p:tgtEl>
                                        <p:attrNameLst>
                                          <p:attrName>r</p:attrName>
                                        </p:attrNameLst>
                                      </p:cBhvr>
                                    </p:animRot>
                                    <p:animRot by="-240000">
                                      <p:cBhvr>
                                        <p:cTn id="11" dur="200" fill="hold">
                                          <p:stCondLst>
                                            <p:cond delay="200"/>
                                          </p:stCondLst>
                                        </p:cTn>
                                        <p:tgtEl>
                                          <p:spTgt spid="55"/>
                                        </p:tgtEl>
                                        <p:attrNameLst>
                                          <p:attrName>r</p:attrName>
                                        </p:attrNameLst>
                                      </p:cBhvr>
                                    </p:animRot>
                                    <p:animRot by="240000">
                                      <p:cBhvr>
                                        <p:cTn id="12" dur="200" fill="hold">
                                          <p:stCondLst>
                                            <p:cond delay="400"/>
                                          </p:stCondLst>
                                        </p:cTn>
                                        <p:tgtEl>
                                          <p:spTgt spid="55"/>
                                        </p:tgtEl>
                                        <p:attrNameLst>
                                          <p:attrName>r</p:attrName>
                                        </p:attrNameLst>
                                      </p:cBhvr>
                                    </p:animRot>
                                    <p:animRot by="-240000">
                                      <p:cBhvr>
                                        <p:cTn id="13" dur="200" fill="hold">
                                          <p:stCondLst>
                                            <p:cond delay="600"/>
                                          </p:stCondLst>
                                        </p:cTn>
                                        <p:tgtEl>
                                          <p:spTgt spid="55"/>
                                        </p:tgtEl>
                                        <p:attrNameLst>
                                          <p:attrName>r</p:attrName>
                                        </p:attrNameLst>
                                      </p:cBhvr>
                                    </p:animRot>
                                    <p:animRot by="120000">
                                      <p:cBhvr>
                                        <p:cTn id="14" dur="200" fill="hold">
                                          <p:stCondLst>
                                            <p:cond delay="800"/>
                                          </p:stCondLst>
                                        </p:cTn>
                                        <p:tgtEl>
                                          <p:spTgt spid="55"/>
                                        </p:tgtEl>
                                        <p:attrNameLst>
                                          <p:attrName>r</p:attrName>
                                        </p:attrNameLst>
                                      </p:cBhvr>
                                    </p:animRot>
                                  </p:childTnLst>
                                </p:cTn>
                              </p:par>
                              <p:par>
                                <p:cTn id="15" presetID="32" presetClass="emph" presetSubtype="0" repeatCount="indefinite" fill="hold" nodeType="withEffect">
                                  <p:stCondLst>
                                    <p:cond delay="0"/>
                                  </p:stCondLst>
                                  <p:endCondLst>
                                    <p:cond evt="onNext" delay="0">
                                      <p:tgtEl>
                                        <p:sldTgt/>
                                      </p:tgtEl>
                                    </p:cond>
                                  </p:endCondLst>
                                  <p:childTnLst>
                                    <p:animClr clrSpc="rgb" dir="cw">
                                      <p:cBhvr override="childStyle">
                                        <p:cTn id="16" dur="100" fill="hold"/>
                                        <p:tgtEl>
                                          <p:spTgt spid="9"/>
                                        </p:tgtEl>
                                        <p:attrNameLst>
                                          <p:attrName>style.color</p:attrName>
                                        </p:attrNameLst>
                                      </p:cBhvr>
                                      <p:to>
                                        <a:schemeClr val="accent2"/>
                                      </p:to>
                                    </p:animClr>
                                    <p:animClr clrSpc="rgb" dir="cw">
                                      <p:cBhvr>
                                        <p:cTn id="17" dur="100" fill="hold"/>
                                        <p:tgtEl>
                                          <p:spTgt spid="9"/>
                                        </p:tgtEl>
                                        <p:attrNameLst>
                                          <p:attrName>fillcolor</p:attrName>
                                        </p:attrNameLst>
                                      </p:cBhvr>
                                      <p:to>
                                        <a:schemeClr val="accent2"/>
                                      </p:to>
                                    </p:animClr>
                                    <p:set>
                                      <p:cBhvr>
                                        <p:cTn id="18" dur="100" fill="hold"/>
                                        <p:tgtEl>
                                          <p:spTgt spid="9"/>
                                        </p:tgtEl>
                                        <p:attrNameLst>
                                          <p:attrName>fill.type</p:attrName>
                                        </p:attrNameLst>
                                      </p:cBhvr>
                                      <p:to>
                                        <p:strVal val="solid"/>
                                      </p:to>
                                    </p:set>
                                    <p:set>
                                      <p:cBhvr>
                                        <p:cTn id="19" dur="100" fill="hold"/>
                                        <p:tgtEl>
                                          <p:spTgt spid="9"/>
                                        </p:tgtEl>
                                        <p:attrNameLst>
                                          <p:attrName>fill.on</p:attrName>
                                        </p:attrNameLst>
                                      </p:cBhvr>
                                      <p:to>
                                        <p:strVal val="true"/>
                                      </p:to>
                                    </p:set>
                                    <p:animRot by="120000">
                                      <p:cBhvr>
                                        <p:cTn id="20" dur="100" fill="hold">
                                          <p:stCondLst>
                                            <p:cond delay="0"/>
                                          </p:stCondLst>
                                        </p:cTn>
                                        <p:tgtEl>
                                          <p:spTgt spid="9"/>
                                        </p:tgtEl>
                                        <p:attrNameLst>
                                          <p:attrName>r</p:attrName>
                                        </p:attrNameLst>
                                      </p:cBhvr>
                                    </p:animRot>
                                    <p:animRot by="-240000">
                                      <p:cBhvr>
                                        <p:cTn id="21" dur="200" fill="hold">
                                          <p:stCondLst>
                                            <p:cond delay="200"/>
                                          </p:stCondLst>
                                        </p:cTn>
                                        <p:tgtEl>
                                          <p:spTgt spid="9"/>
                                        </p:tgtEl>
                                        <p:attrNameLst>
                                          <p:attrName>r</p:attrName>
                                        </p:attrNameLst>
                                      </p:cBhvr>
                                    </p:animRot>
                                    <p:animRot by="240000">
                                      <p:cBhvr>
                                        <p:cTn id="22" dur="200" fill="hold">
                                          <p:stCondLst>
                                            <p:cond delay="400"/>
                                          </p:stCondLst>
                                        </p:cTn>
                                        <p:tgtEl>
                                          <p:spTgt spid="9"/>
                                        </p:tgtEl>
                                        <p:attrNameLst>
                                          <p:attrName>r</p:attrName>
                                        </p:attrNameLst>
                                      </p:cBhvr>
                                    </p:animRot>
                                    <p:animRot by="-240000">
                                      <p:cBhvr>
                                        <p:cTn id="23" dur="200" fill="hold">
                                          <p:stCondLst>
                                            <p:cond delay="600"/>
                                          </p:stCondLst>
                                        </p:cTn>
                                        <p:tgtEl>
                                          <p:spTgt spid="9"/>
                                        </p:tgtEl>
                                        <p:attrNameLst>
                                          <p:attrName>r</p:attrName>
                                        </p:attrNameLst>
                                      </p:cBhvr>
                                    </p:animRot>
                                    <p:animRot by="120000">
                                      <p:cBhvr>
                                        <p:cTn id="24" dur="200" fill="hold">
                                          <p:stCondLst>
                                            <p:cond delay="800"/>
                                          </p:stCondLst>
                                        </p:cTn>
                                        <p:tgtEl>
                                          <p:spTgt spid="9"/>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repeatCount="indefinite" fill="hold" nodeType="clickEffect">
                                  <p:stCondLst>
                                    <p:cond delay="0"/>
                                  </p:stCondLst>
                                  <p:endCondLst>
                                    <p:cond evt="onNext" delay="0">
                                      <p:tgtEl>
                                        <p:sldTgt/>
                                      </p:tgtEl>
                                    </p:cond>
                                  </p:endCondLst>
                                  <p:childTnLst>
                                    <p:animClr clrSpc="rgb" dir="cw">
                                      <p:cBhvr override="childStyle">
                                        <p:cTn id="28" dur="100" fill="hold"/>
                                        <p:tgtEl>
                                          <p:spTgt spid="50"/>
                                        </p:tgtEl>
                                        <p:attrNameLst>
                                          <p:attrName>style.color</p:attrName>
                                        </p:attrNameLst>
                                      </p:cBhvr>
                                      <p:to>
                                        <a:schemeClr val="accent2"/>
                                      </p:to>
                                    </p:animClr>
                                    <p:animClr clrSpc="rgb" dir="cw">
                                      <p:cBhvr>
                                        <p:cTn id="29" dur="100" fill="hold"/>
                                        <p:tgtEl>
                                          <p:spTgt spid="50"/>
                                        </p:tgtEl>
                                        <p:attrNameLst>
                                          <p:attrName>fillcolor</p:attrName>
                                        </p:attrNameLst>
                                      </p:cBhvr>
                                      <p:to>
                                        <a:schemeClr val="accent2"/>
                                      </p:to>
                                    </p:animClr>
                                    <p:set>
                                      <p:cBhvr>
                                        <p:cTn id="30" dur="100" fill="hold"/>
                                        <p:tgtEl>
                                          <p:spTgt spid="50"/>
                                        </p:tgtEl>
                                        <p:attrNameLst>
                                          <p:attrName>fill.type</p:attrName>
                                        </p:attrNameLst>
                                      </p:cBhvr>
                                      <p:to>
                                        <p:strVal val="solid"/>
                                      </p:to>
                                    </p:set>
                                    <p:set>
                                      <p:cBhvr>
                                        <p:cTn id="31" dur="100" fill="hold"/>
                                        <p:tgtEl>
                                          <p:spTgt spid="50"/>
                                        </p:tgtEl>
                                        <p:attrNameLst>
                                          <p:attrName>fill.on</p:attrName>
                                        </p:attrNameLst>
                                      </p:cBhvr>
                                      <p:to>
                                        <p:strVal val="true"/>
                                      </p:to>
                                    </p:set>
                                    <p:animRot by="120000">
                                      <p:cBhvr>
                                        <p:cTn id="32" dur="100" fill="hold">
                                          <p:stCondLst>
                                            <p:cond delay="0"/>
                                          </p:stCondLst>
                                        </p:cTn>
                                        <p:tgtEl>
                                          <p:spTgt spid="50"/>
                                        </p:tgtEl>
                                        <p:attrNameLst>
                                          <p:attrName>r</p:attrName>
                                        </p:attrNameLst>
                                      </p:cBhvr>
                                    </p:animRot>
                                    <p:animRot by="-240000">
                                      <p:cBhvr>
                                        <p:cTn id="33" dur="200" fill="hold">
                                          <p:stCondLst>
                                            <p:cond delay="200"/>
                                          </p:stCondLst>
                                        </p:cTn>
                                        <p:tgtEl>
                                          <p:spTgt spid="50"/>
                                        </p:tgtEl>
                                        <p:attrNameLst>
                                          <p:attrName>r</p:attrName>
                                        </p:attrNameLst>
                                      </p:cBhvr>
                                    </p:animRot>
                                    <p:animRot by="240000">
                                      <p:cBhvr>
                                        <p:cTn id="34" dur="200" fill="hold">
                                          <p:stCondLst>
                                            <p:cond delay="400"/>
                                          </p:stCondLst>
                                        </p:cTn>
                                        <p:tgtEl>
                                          <p:spTgt spid="50"/>
                                        </p:tgtEl>
                                        <p:attrNameLst>
                                          <p:attrName>r</p:attrName>
                                        </p:attrNameLst>
                                      </p:cBhvr>
                                    </p:animRot>
                                    <p:animRot by="-240000">
                                      <p:cBhvr>
                                        <p:cTn id="35" dur="200" fill="hold">
                                          <p:stCondLst>
                                            <p:cond delay="600"/>
                                          </p:stCondLst>
                                        </p:cTn>
                                        <p:tgtEl>
                                          <p:spTgt spid="50"/>
                                        </p:tgtEl>
                                        <p:attrNameLst>
                                          <p:attrName>r</p:attrName>
                                        </p:attrNameLst>
                                      </p:cBhvr>
                                    </p:animRot>
                                    <p:animRot by="120000">
                                      <p:cBhvr>
                                        <p:cTn id="36" dur="200" fill="hold">
                                          <p:stCondLst>
                                            <p:cond delay="800"/>
                                          </p:stCondLst>
                                        </p:cTn>
                                        <p:tgtEl>
                                          <p:spTgt spid="50"/>
                                        </p:tgtEl>
                                        <p:attrNameLst>
                                          <p:attrName>r</p:attrName>
                                        </p:attrNameLst>
                                      </p:cBhvr>
                                    </p:animRot>
                                  </p:childTnLst>
                                </p:cTn>
                              </p:par>
                              <p:par>
                                <p:cTn id="37" presetID="32" presetClass="emph" presetSubtype="0" repeatCount="indefinite" fill="hold" nodeType="withEffect">
                                  <p:stCondLst>
                                    <p:cond delay="0"/>
                                  </p:stCondLst>
                                  <p:endCondLst>
                                    <p:cond evt="onNext" delay="0">
                                      <p:tgtEl>
                                        <p:sldTgt/>
                                      </p:tgtEl>
                                    </p:cond>
                                  </p:endCondLst>
                                  <p:childTnLst>
                                    <p:animClr clrSpc="rgb" dir="cw">
                                      <p:cBhvr override="childStyle">
                                        <p:cTn id="38" dur="100" fill="hold"/>
                                        <p:tgtEl>
                                          <p:spTgt spid="11"/>
                                        </p:tgtEl>
                                        <p:attrNameLst>
                                          <p:attrName>style.color</p:attrName>
                                        </p:attrNameLst>
                                      </p:cBhvr>
                                      <p:to>
                                        <a:schemeClr val="accent2"/>
                                      </p:to>
                                    </p:animClr>
                                    <p:animClr clrSpc="rgb" dir="cw">
                                      <p:cBhvr>
                                        <p:cTn id="39" dur="100" fill="hold"/>
                                        <p:tgtEl>
                                          <p:spTgt spid="11"/>
                                        </p:tgtEl>
                                        <p:attrNameLst>
                                          <p:attrName>fillcolor</p:attrName>
                                        </p:attrNameLst>
                                      </p:cBhvr>
                                      <p:to>
                                        <a:schemeClr val="accent2"/>
                                      </p:to>
                                    </p:animClr>
                                    <p:set>
                                      <p:cBhvr>
                                        <p:cTn id="40" dur="100" fill="hold"/>
                                        <p:tgtEl>
                                          <p:spTgt spid="11"/>
                                        </p:tgtEl>
                                        <p:attrNameLst>
                                          <p:attrName>fill.type</p:attrName>
                                        </p:attrNameLst>
                                      </p:cBhvr>
                                      <p:to>
                                        <p:strVal val="solid"/>
                                      </p:to>
                                    </p:set>
                                    <p:set>
                                      <p:cBhvr>
                                        <p:cTn id="41" dur="100" fill="hold"/>
                                        <p:tgtEl>
                                          <p:spTgt spid="11"/>
                                        </p:tgtEl>
                                        <p:attrNameLst>
                                          <p:attrName>fill.on</p:attrName>
                                        </p:attrNameLst>
                                      </p:cBhvr>
                                      <p:to>
                                        <p:strVal val="true"/>
                                      </p:to>
                                    </p:set>
                                    <p:animRot by="120000">
                                      <p:cBhvr>
                                        <p:cTn id="42" dur="100" fill="hold">
                                          <p:stCondLst>
                                            <p:cond delay="0"/>
                                          </p:stCondLst>
                                        </p:cTn>
                                        <p:tgtEl>
                                          <p:spTgt spid="11"/>
                                        </p:tgtEl>
                                        <p:attrNameLst>
                                          <p:attrName>r</p:attrName>
                                        </p:attrNameLst>
                                      </p:cBhvr>
                                    </p:animRot>
                                    <p:animRot by="-240000">
                                      <p:cBhvr>
                                        <p:cTn id="43" dur="200" fill="hold">
                                          <p:stCondLst>
                                            <p:cond delay="200"/>
                                          </p:stCondLst>
                                        </p:cTn>
                                        <p:tgtEl>
                                          <p:spTgt spid="11"/>
                                        </p:tgtEl>
                                        <p:attrNameLst>
                                          <p:attrName>r</p:attrName>
                                        </p:attrNameLst>
                                      </p:cBhvr>
                                    </p:animRot>
                                    <p:animRot by="240000">
                                      <p:cBhvr>
                                        <p:cTn id="44" dur="200" fill="hold">
                                          <p:stCondLst>
                                            <p:cond delay="400"/>
                                          </p:stCondLst>
                                        </p:cTn>
                                        <p:tgtEl>
                                          <p:spTgt spid="11"/>
                                        </p:tgtEl>
                                        <p:attrNameLst>
                                          <p:attrName>r</p:attrName>
                                        </p:attrNameLst>
                                      </p:cBhvr>
                                    </p:animRot>
                                    <p:animRot by="-240000">
                                      <p:cBhvr>
                                        <p:cTn id="45" dur="200" fill="hold">
                                          <p:stCondLst>
                                            <p:cond delay="600"/>
                                          </p:stCondLst>
                                        </p:cTn>
                                        <p:tgtEl>
                                          <p:spTgt spid="11"/>
                                        </p:tgtEl>
                                        <p:attrNameLst>
                                          <p:attrName>r</p:attrName>
                                        </p:attrNameLst>
                                      </p:cBhvr>
                                    </p:animRot>
                                    <p:animRot by="120000">
                                      <p:cBhvr>
                                        <p:cTn id="46" dur="200" fill="hold">
                                          <p:stCondLst>
                                            <p:cond delay="800"/>
                                          </p:stCondLst>
                                        </p:cTn>
                                        <p:tgtEl>
                                          <p:spTgt spid="11"/>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repeatCount="indefinite" fill="hold" nodeType="clickEffect">
                                  <p:stCondLst>
                                    <p:cond delay="0"/>
                                  </p:stCondLst>
                                  <p:endCondLst>
                                    <p:cond evt="onNext" delay="0">
                                      <p:tgtEl>
                                        <p:sldTgt/>
                                      </p:tgtEl>
                                    </p:cond>
                                  </p:endCondLst>
                                  <p:childTnLst>
                                    <p:animClr clrSpc="rgb" dir="cw">
                                      <p:cBhvr override="childStyle">
                                        <p:cTn id="50" dur="100" fill="hold"/>
                                        <p:tgtEl>
                                          <p:spTgt spid="12"/>
                                        </p:tgtEl>
                                        <p:attrNameLst>
                                          <p:attrName>style.color</p:attrName>
                                        </p:attrNameLst>
                                      </p:cBhvr>
                                      <p:to>
                                        <a:schemeClr val="accent2"/>
                                      </p:to>
                                    </p:animClr>
                                    <p:animClr clrSpc="rgb" dir="cw">
                                      <p:cBhvr>
                                        <p:cTn id="51" dur="100" fill="hold"/>
                                        <p:tgtEl>
                                          <p:spTgt spid="12"/>
                                        </p:tgtEl>
                                        <p:attrNameLst>
                                          <p:attrName>fillcolor</p:attrName>
                                        </p:attrNameLst>
                                      </p:cBhvr>
                                      <p:to>
                                        <a:schemeClr val="accent2"/>
                                      </p:to>
                                    </p:animClr>
                                    <p:set>
                                      <p:cBhvr>
                                        <p:cTn id="52" dur="100" fill="hold"/>
                                        <p:tgtEl>
                                          <p:spTgt spid="12"/>
                                        </p:tgtEl>
                                        <p:attrNameLst>
                                          <p:attrName>fill.type</p:attrName>
                                        </p:attrNameLst>
                                      </p:cBhvr>
                                      <p:to>
                                        <p:strVal val="solid"/>
                                      </p:to>
                                    </p:set>
                                    <p:set>
                                      <p:cBhvr>
                                        <p:cTn id="53" dur="100" fill="hold"/>
                                        <p:tgtEl>
                                          <p:spTgt spid="12"/>
                                        </p:tgtEl>
                                        <p:attrNameLst>
                                          <p:attrName>fill.on</p:attrName>
                                        </p:attrNameLst>
                                      </p:cBhvr>
                                      <p:to>
                                        <p:strVal val="true"/>
                                      </p:to>
                                    </p:set>
                                    <p:animRot by="120000">
                                      <p:cBhvr>
                                        <p:cTn id="54" dur="100" fill="hold">
                                          <p:stCondLst>
                                            <p:cond delay="0"/>
                                          </p:stCondLst>
                                        </p:cTn>
                                        <p:tgtEl>
                                          <p:spTgt spid="12"/>
                                        </p:tgtEl>
                                        <p:attrNameLst>
                                          <p:attrName>r</p:attrName>
                                        </p:attrNameLst>
                                      </p:cBhvr>
                                    </p:animRot>
                                    <p:animRot by="-240000">
                                      <p:cBhvr>
                                        <p:cTn id="55" dur="200" fill="hold">
                                          <p:stCondLst>
                                            <p:cond delay="200"/>
                                          </p:stCondLst>
                                        </p:cTn>
                                        <p:tgtEl>
                                          <p:spTgt spid="12"/>
                                        </p:tgtEl>
                                        <p:attrNameLst>
                                          <p:attrName>r</p:attrName>
                                        </p:attrNameLst>
                                      </p:cBhvr>
                                    </p:animRot>
                                    <p:animRot by="240000">
                                      <p:cBhvr>
                                        <p:cTn id="56" dur="200" fill="hold">
                                          <p:stCondLst>
                                            <p:cond delay="400"/>
                                          </p:stCondLst>
                                        </p:cTn>
                                        <p:tgtEl>
                                          <p:spTgt spid="12"/>
                                        </p:tgtEl>
                                        <p:attrNameLst>
                                          <p:attrName>r</p:attrName>
                                        </p:attrNameLst>
                                      </p:cBhvr>
                                    </p:animRot>
                                    <p:animRot by="-240000">
                                      <p:cBhvr>
                                        <p:cTn id="57" dur="200" fill="hold">
                                          <p:stCondLst>
                                            <p:cond delay="600"/>
                                          </p:stCondLst>
                                        </p:cTn>
                                        <p:tgtEl>
                                          <p:spTgt spid="12"/>
                                        </p:tgtEl>
                                        <p:attrNameLst>
                                          <p:attrName>r</p:attrName>
                                        </p:attrNameLst>
                                      </p:cBhvr>
                                    </p:animRot>
                                    <p:animRot by="120000">
                                      <p:cBhvr>
                                        <p:cTn id="58" dur="200" fill="hold">
                                          <p:stCondLst>
                                            <p:cond delay="800"/>
                                          </p:stCondLst>
                                        </p:cTn>
                                        <p:tgtEl>
                                          <p:spTgt spid="12"/>
                                        </p:tgtEl>
                                        <p:attrNameLst>
                                          <p:attrName>r</p:attrName>
                                        </p:attrNameLst>
                                      </p:cBhvr>
                                    </p:animRot>
                                  </p:childTnLst>
                                </p:cTn>
                              </p:par>
                              <p:par>
                                <p:cTn id="59" presetID="32" presetClass="emph" presetSubtype="0" repeatCount="indefinite" fill="hold" nodeType="withEffect">
                                  <p:stCondLst>
                                    <p:cond delay="0"/>
                                  </p:stCondLst>
                                  <p:endCondLst>
                                    <p:cond evt="onNext" delay="0">
                                      <p:tgtEl>
                                        <p:sldTgt/>
                                      </p:tgtEl>
                                    </p:cond>
                                  </p:endCondLst>
                                  <p:childTnLst>
                                    <p:animClr clrSpc="rgb" dir="cw">
                                      <p:cBhvr override="childStyle">
                                        <p:cTn id="60" dur="100" fill="hold"/>
                                        <p:tgtEl>
                                          <p:spTgt spid="52"/>
                                        </p:tgtEl>
                                        <p:attrNameLst>
                                          <p:attrName>style.color</p:attrName>
                                        </p:attrNameLst>
                                      </p:cBhvr>
                                      <p:to>
                                        <a:schemeClr val="accent2"/>
                                      </p:to>
                                    </p:animClr>
                                    <p:animClr clrSpc="rgb" dir="cw">
                                      <p:cBhvr>
                                        <p:cTn id="61" dur="100" fill="hold"/>
                                        <p:tgtEl>
                                          <p:spTgt spid="52"/>
                                        </p:tgtEl>
                                        <p:attrNameLst>
                                          <p:attrName>fillcolor</p:attrName>
                                        </p:attrNameLst>
                                      </p:cBhvr>
                                      <p:to>
                                        <a:schemeClr val="accent2"/>
                                      </p:to>
                                    </p:animClr>
                                    <p:set>
                                      <p:cBhvr>
                                        <p:cTn id="62" dur="100" fill="hold"/>
                                        <p:tgtEl>
                                          <p:spTgt spid="52"/>
                                        </p:tgtEl>
                                        <p:attrNameLst>
                                          <p:attrName>fill.type</p:attrName>
                                        </p:attrNameLst>
                                      </p:cBhvr>
                                      <p:to>
                                        <p:strVal val="solid"/>
                                      </p:to>
                                    </p:set>
                                    <p:set>
                                      <p:cBhvr>
                                        <p:cTn id="63" dur="100" fill="hold"/>
                                        <p:tgtEl>
                                          <p:spTgt spid="52"/>
                                        </p:tgtEl>
                                        <p:attrNameLst>
                                          <p:attrName>fill.on</p:attrName>
                                        </p:attrNameLst>
                                      </p:cBhvr>
                                      <p:to>
                                        <p:strVal val="true"/>
                                      </p:to>
                                    </p:set>
                                    <p:animRot by="120000">
                                      <p:cBhvr>
                                        <p:cTn id="64" dur="100" fill="hold">
                                          <p:stCondLst>
                                            <p:cond delay="0"/>
                                          </p:stCondLst>
                                        </p:cTn>
                                        <p:tgtEl>
                                          <p:spTgt spid="52"/>
                                        </p:tgtEl>
                                        <p:attrNameLst>
                                          <p:attrName>r</p:attrName>
                                        </p:attrNameLst>
                                      </p:cBhvr>
                                    </p:animRot>
                                    <p:animRot by="-240000">
                                      <p:cBhvr>
                                        <p:cTn id="65" dur="200" fill="hold">
                                          <p:stCondLst>
                                            <p:cond delay="200"/>
                                          </p:stCondLst>
                                        </p:cTn>
                                        <p:tgtEl>
                                          <p:spTgt spid="52"/>
                                        </p:tgtEl>
                                        <p:attrNameLst>
                                          <p:attrName>r</p:attrName>
                                        </p:attrNameLst>
                                      </p:cBhvr>
                                    </p:animRot>
                                    <p:animRot by="240000">
                                      <p:cBhvr>
                                        <p:cTn id="66" dur="200" fill="hold">
                                          <p:stCondLst>
                                            <p:cond delay="400"/>
                                          </p:stCondLst>
                                        </p:cTn>
                                        <p:tgtEl>
                                          <p:spTgt spid="52"/>
                                        </p:tgtEl>
                                        <p:attrNameLst>
                                          <p:attrName>r</p:attrName>
                                        </p:attrNameLst>
                                      </p:cBhvr>
                                    </p:animRot>
                                    <p:animRot by="-240000">
                                      <p:cBhvr>
                                        <p:cTn id="67" dur="200" fill="hold">
                                          <p:stCondLst>
                                            <p:cond delay="600"/>
                                          </p:stCondLst>
                                        </p:cTn>
                                        <p:tgtEl>
                                          <p:spTgt spid="52"/>
                                        </p:tgtEl>
                                        <p:attrNameLst>
                                          <p:attrName>r</p:attrName>
                                        </p:attrNameLst>
                                      </p:cBhvr>
                                    </p:animRot>
                                    <p:animRot by="120000">
                                      <p:cBhvr>
                                        <p:cTn id="68" dur="200" fill="hold">
                                          <p:stCondLst>
                                            <p:cond delay="800"/>
                                          </p:stCondLst>
                                        </p:cTn>
                                        <p:tgtEl>
                                          <p:spTgt spid="5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32" presetClass="emph" presetSubtype="0" repeatCount="indefinite" fill="hold" nodeType="clickEffect">
                                  <p:stCondLst>
                                    <p:cond delay="0"/>
                                  </p:stCondLst>
                                  <p:endCondLst>
                                    <p:cond evt="onNext" delay="0">
                                      <p:tgtEl>
                                        <p:sldTgt/>
                                      </p:tgtEl>
                                    </p:cond>
                                  </p:endCondLst>
                                  <p:childTnLst>
                                    <p:animClr clrSpc="rgb" dir="cw">
                                      <p:cBhvr override="childStyle">
                                        <p:cTn id="72" dur="100" fill="hold"/>
                                        <p:tgtEl>
                                          <p:spTgt spid="53"/>
                                        </p:tgtEl>
                                        <p:attrNameLst>
                                          <p:attrName>style.color</p:attrName>
                                        </p:attrNameLst>
                                      </p:cBhvr>
                                      <p:to>
                                        <a:schemeClr val="accent2"/>
                                      </p:to>
                                    </p:animClr>
                                    <p:animClr clrSpc="rgb" dir="cw">
                                      <p:cBhvr>
                                        <p:cTn id="73" dur="100" fill="hold"/>
                                        <p:tgtEl>
                                          <p:spTgt spid="53"/>
                                        </p:tgtEl>
                                        <p:attrNameLst>
                                          <p:attrName>fillcolor</p:attrName>
                                        </p:attrNameLst>
                                      </p:cBhvr>
                                      <p:to>
                                        <a:schemeClr val="accent2"/>
                                      </p:to>
                                    </p:animClr>
                                    <p:set>
                                      <p:cBhvr>
                                        <p:cTn id="74" dur="100" fill="hold"/>
                                        <p:tgtEl>
                                          <p:spTgt spid="53"/>
                                        </p:tgtEl>
                                        <p:attrNameLst>
                                          <p:attrName>fill.type</p:attrName>
                                        </p:attrNameLst>
                                      </p:cBhvr>
                                      <p:to>
                                        <p:strVal val="solid"/>
                                      </p:to>
                                    </p:set>
                                    <p:set>
                                      <p:cBhvr>
                                        <p:cTn id="75" dur="100" fill="hold"/>
                                        <p:tgtEl>
                                          <p:spTgt spid="53"/>
                                        </p:tgtEl>
                                        <p:attrNameLst>
                                          <p:attrName>fill.on</p:attrName>
                                        </p:attrNameLst>
                                      </p:cBhvr>
                                      <p:to>
                                        <p:strVal val="true"/>
                                      </p:to>
                                    </p:set>
                                    <p:animRot by="120000">
                                      <p:cBhvr>
                                        <p:cTn id="76" dur="100" fill="hold">
                                          <p:stCondLst>
                                            <p:cond delay="0"/>
                                          </p:stCondLst>
                                        </p:cTn>
                                        <p:tgtEl>
                                          <p:spTgt spid="53"/>
                                        </p:tgtEl>
                                        <p:attrNameLst>
                                          <p:attrName>r</p:attrName>
                                        </p:attrNameLst>
                                      </p:cBhvr>
                                    </p:animRot>
                                    <p:animRot by="-240000">
                                      <p:cBhvr>
                                        <p:cTn id="77" dur="200" fill="hold">
                                          <p:stCondLst>
                                            <p:cond delay="200"/>
                                          </p:stCondLst>
                                        </p:cTn>
                                        <p:tgtEl>
                                          <p:spTgt spid="53"/>
                                        </p:tgtEl>
                                        <p:attrNameLst>
                                          <p:attrName>r</p:attrName>
                                        </p:attrNameLst>
                                      </p:cBhvr>
                                    </p:animRot>
                                    <p:animRot by="240000">
                                      <p:cBhvr>
                                        <p:cTn id="78" dur="200" fill="hold">
                                          <p:stCondLst>
                                            <p:cond delay="400"/>
                                          </p:stCondLst>
                                        </p:cTn>
                                        <p:tgtEl>
                                          <p:spTgt spid="53"/>
                                        </p:tgtEl>
                                        <p:attrNameLst>
                                          <p:attrName>r</p:attrName>
                                        </p:attrNameLst>
                                      </p:cBhvr>
                                    </p:animRot>
                                    <p:animRot by="-240000">
                                      <p:cBhvr>
                                        <p:cTn id="79" dur="200" fill="hold">
                                          <p:stCondLst>
                                            <p:cond delay="600"/>
                                          </p:stCondLst>
                                        </p:cTn>
                                        <p:tgtEl>
                                          <p:spTgt spid="53"/>
                                        </p:tgtEl>
                                        <p:attrNameLst>
                                          <p:attrName>r</p:attrName>
                                        </p:attrNameLst>
                                      </p:cBhvr>
                                    </p:animRot>
                                    <p:animRot by="120000">
                                      <p:cBhvr>
                                        <p:cTn id="80" dur="200" fill="hold">
                                          <p:stCondLst>
                                            <p:cond delay="800"/>
                                          </p:stCondLst>
                                        </p:cTn>
                                        <p:tgtEl>
                                          <p:spTgt spid="53"/>
                                        </p:tgtEl>
                                        <p:attrNameLst>
                                          <p:attrName>r</p:attrName>
                                        </p:attrNameLst>
                                      </p:cBhvr>
                                    </p:animRot>
                                  </p:childTnLst>
                                </p:cTn>
                              </p:par>
                              <p:par>
                                <p:cTn id="81" presetID="32" presetClass="emph" presetSubtype="0" repeatCount="indefinite" fill="hold" nodeType="withEffect">
                                  <p:stCondLst>
                                    <p:cond delay="0"/>
                                  </p:stCondLst>
                                  <p:endCondLst>
                                    <p:cond evt="onNext" delay="0">
                                      <p:tgtEl>
                                        <p:sldTgt/>
                                      </p:tgtEl>
                                    </p:cond>
                                  </p:endCondLst>
                                  <p:childTnLst>
                                    <p:animClr clrSpc="rgb" dir="cw">
                                      <p:cBhvr override="childStyle">
                                        <p:cTn id="82" dur="100" fill="hold"/>
                                        <p:tgtEl>
                                          <p:spTgt spid="14"/>
                                        </p:tgtEl>
                                        <p:attrNameLst>
                                          <p:attrName>style.color</p:attrName>
                                        </p:attrNameLst>
                                      </p:cBhvr>
                                      <p:to>
                                        <a:schemeClr val="accent2"/>
                                      </p:to>
                                    </p:animClr>
                                    <p:animClr clrSpc="rgb" dir="cw">
                                      <p:cBhvr>
                                        <p:cTn id="83" dur="100" fill="hold"/>
                                        <p:tgtEl>
                                          <p:spTgt spid="14"/>
                                        </p:tgtEl>
                                        <p:attrNameLst>
                                          <p:attrName>fillcolor</p:attrName>
                                        </p:attrNameLst>
                                      </p:cBhvr>
                                      <p:to>
                                        <a:schemeClr val="accent2"/>
                                      </p:to>
                                    </p:animClr>
                                    <p:set>
                                      <p:cBhvr>
                                        <p:cTn id="84" dur="100" fill="hold"/>
                                        <p:tgtEl>
                                          <p:spTgt spid="14"/>
                                        </p:tgtEl>
                                        <p:attrNameLst>
                                          <p:attrName>fill.type</p:attrName>
                                        </p:attrNameLst>
                                      </p:cBhvr>
                                      <p:to>
                                        <p:strVal val="solid"/>
                                      </p:to>
                                    </p:set>
                                    <p:set>
                                      <p:cBhvr>
                                        <p:cTn id="85" dur="100" fill="hold"/>
                                        <p:tgtEl>
                                          <p:spTgt spid="14"/>
                                        </p:tgtEl>
                                        <p:attrNameLst>
                                          <p:attrName>fill.on</p:attrName>
                                        </p:attrNameLst>
                                      </p:cBhvr>
                                      <p:to>
                                        <p:strVal val="true"/>
                                      </p:to>
                                    </p:set>
                                    <p:animRot by="120000">
                                      <p:cBhvr>
                                        <p:cTn id="86" dur="100" fill="hold">
                                          <p:stCondLst>
                                            <p:cond delay="0"/>
                                          </p:stCondLst>
                                        </p:cTn>
                                        <p:tgtEl>
                                          <p:spTgt spid="14"/>
                                        </p:tgtEl>
                                        <p:attrNameLst>
                                          <p:attrName>r</p:attrName>
                                        </p:attrNameLst>
                                      </p:cBhvr>
                                    </p:animRot>
                                    <p:animRot by="-240000">
                                      <p:cBhvr>
                                        <p:cTn id="87" dur="200" fill="hold">
                                          <p:stCondLst>
                                            <p:cond delay="200"/>
                                          </p:stCondLst>
                                        </p:cTn>
                                        <p:tgtEl>
                                          <p:spTgt spid="14"/>
                                        </p:tgtEl>
                                        <p:attrNameLst>
                                          <p:attrName>r</p:attrName>
                                        </p:attrNameLst>
                                      </p:cBhvr>
                                    </p:animRot>
                                    <p:animRot by="240000">
                                      <p:cBhvr>
                                        <p:cTn id="88" dur="200" fill="hold">
                                          <p:stCondLst>
                                            <p:cond delay="400"/>
                                          </p:stCondLst>
                                        </p:cTn>
                                        <p:tgtEl>
                                          <p:spTgt spid="14"/>
                                        </p:tgtEl>
                                        <p:attrNameLst>
                                          <p:attrName>r</p:attrName>
                                        </p:attrNameLst>
                                      </p:cBhvr>
                                    </p:animRot>
                                    <p:animRot by="-240000">
                                      <p:cBhvr>
                                        <p:cTn id="89" dur="200" fill="hold">
                                          <p:stCondLst>
                                            <p:cond delay="600"/>
                                          </p:stCondLst>
                                        </p:cTn>
                                        <p:tgtEl>
                                          <p:spTgt spid="14"/>
                                        </p:tgtEl>
                                        <p:attrNameLst>
                                          <p:attrName>r</p:attrName>
                                        </p:attrNameLst>
                                      </p:cBhvr>
                                    </p:animRot>
                                    <p:animRot by="120000">
                                      <p:cBhvr>
                                        <p:cTn id="90" dur="200" fill="hold">
                                          <p:stCondLst>
                                            <p:cond delay="800"/>
                                          </p:stCondLst>
                                        </p:cTn>
                                        <p:tgtEl>
                                          <p:spTgt spid="14"/>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3"/>
          <p:cNvSpPr>
            <a:spLocks noGrp="1"/>
          </p:cNvSpPr>
          <p:nvPr>
            <p:ph type="title"/>
          </p:nvPr>
        </p:nvSpPr>
        <p:spPr>
          <a:xfrm>
            <a:off x="439738" y="439738"/>
            <a:ext cx="8358187" cy="796925"/>
          </a:xfrm>
        </p:spPr>
        <p:txBody>
          <a:bodyPr/>
          <a:lstStyle/>
          <a:p>
            <a:pPr eaLnBrk="1" hangingPunct="1"/>
            <a:r>
              <a:rPr lang="nl-NL" sz="3600"/>
              <a:t>Ok... but suppose we still want to verify these:</a:t>
            </a:r>
            <a:endParaRPr lang="en-US" sz="3600"/>
          </a:p>
        </p:txBody>
      </p:sp>
      <p:sp>
        <p:nvSpPr>
          <p:cNvPr id="3" name="Tijdelijke aanduiding voor dianummer 2"/>
          <p:cNvSpPr>
            <a:spLocks noGrp="1"/>
          </p:cNvSpPr>
          <p:nvPr>
            <p:ph type="sldNum" sz="quarter" idx="12"/>
          </p:nvPr>
        </p:nvSpPr>
        <p:spPr/>
        <p:txBody>
          <a:bodyPr/>
          <a:lstStyle/>
          <a:p>
            <a:pPr>
              <a:defRPr/>
            </a:pPr>
            <a:fld id="{79CF4D20-5B02-405C-8D37-3B4D8C5EEC79}" type="slidenum">
              <a:rPr lang="en-US"/>
              <a:pPr>
                <a:defRPr/>
              </a:pPr>
              <a:t>47</a:t>
            </a:fld>
            <a:endParaRPr lang="en-US"/>
          </a:p>
        </p:txBody>
      </p:sp>
      <p:sp>
        <p:nvSpPr>
          <p:cNvPr id="11" name="TextBox 5"/>
          <p:cNvSpPr txBox="1"/>
          <p:nvPr/>
        </p:nvSpPr>
        <p:spPr>
          <a:xfrm>
            <a:off x="729465" y="1570954"/>
            <a:ext cx="7736441"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i="1" dirty="0">
                <a:latin typeface="Times New Roman" pitchFamily="18" charset="0"/>
                <a:cs typeface="Times New Roman" pitchFamily="18" charset="0"/>
              </a:rPr>
              <a:t>But, if error does not occur twice successively then: every </a:t>
            </a:r>
            <a:r>
              <a:rPr lang="en-US" i="1" dirty="0" err="1">
                <a:latin typeface="Times New Roman" pitchFamily="18" charset="0"/>
                <a:cs typeface="Times New Roman" pitchFamily="18" charset="0"/>
              </a:rPr>
              <a:t>pck</a:t>
            </a:r>
            <a:r>
              <a:rPr lang="en-US" i="1" dirty="0">
                <a:latin typeface="Times New Roman" pitchFamily="18" charset="0"/>
                <a:cs typeface="Times New Roman" pitchFamily="18" charset="0"/>
              </a:rPr>
              <a:t> sent, if accepted, is accepted exactly once.</a:t>
            </a:r>
          </a:p>
        </p:txBody>
      </p:sp>
      <p:sp>
        <p:nvSpPr>
          <p:cNvPr id="7" name="TextBox 5"/>
          <p:cNvSpPr txBox="1"/>
          <p:nvPr/>
        </p:nvSpPr>
        <p:spPr>
          <a:xfrm>
            <a:off x="723879" y="2870860"/>
            <a:ext cx="7736441"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i="1" dirty="0">
                <a:latin typeface="Times New Roman" pitchFamily="18" charset="0"/>
                <a:cs typeface="Times New Roman" pitchFamily="18" charset="0"/>
              </a:rPr>
              <a:t>If no error occur, every data sent will eventually be accepted.</a:t>
            </a:r>
          </a:p>
        </p:txBody>
      </p:sp>
      <p:sp>
        <p:nvSpPr>
          <p:cNvPr id="52234" name="TextBox 8"/>
          <p:cNvSpPr txBox="1">
            <a:spLocks noChangeArrowheads="1"/>
          </p:cNvSpPr>
          <p:nvPr/>
        </p:nvSpPr>
        <p:spPr bwMode="auto">
          <a:xfrm>
            <a:off x="779463" y="3898900"/>
            <a:ext cx="8004175" cy="1015663"/>
          </a:xfrm>
          <a:prstGeom prst="rect">
            <a:avLst/>
          </a:prstGeom>
          <a:noFill/>
          <a:ln w="9525">
            <a:noFill/>
            <a:miter lim="800000"/>
            <a:headEnd/>
            <a:tailEnd/>
          </a:ln>
        </p:spPr>
        <p:txBody>
          <a:bodyPr>
            <a:spAutoFit/>
          </a:bodyPr>
          <a:lstStyle/>
          <a:p>
            <a:r>
              <a:rPr lang="en-US" sz="2000" dirty="0"/>
              <a:t>Rather than writing a constrained model, just extend the model to allow you to count </a:t>
            </a:r>
            <a:r>
              <a:rPr lang="en-US" sz="2000" dirty="0" err="1"/>
              <a:t>sucessive</a:t>
            </a:r>
            <a:r>
              <a:rPr lang="en-US" sz="2000" dirty="0"/>
              <a:t> errors. Use LTL of the form 𝛗→𝛟 to allow you quantify over executions of certain </a:t>
            </a:r>
            <a:r>
              <a:rPr lang="en-US" sz="2000"/>
              <a:t>properties.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500063" y="274638"/>
            <a:ext cx="8358187" cy="796925"/>
          </a:xfrm>
        </p:spPr>
        <p:txBody>
          <a:bodyPr/>
          <a:lstStyle/>
          <a:p>
            <a:r>
              <a:rPr lang="en-US"/>
              <a:t>Example</a:t>
            </a:r>
          </a:p>
        </p:txBody>
      </p:sp>
      <p:sp>
        <p:nvSpPr>
          <p:cNvPr id="4" name="Slide Number Placeholder 3"/>
          <p:cNvSpPr>
            <a:spLocks noGrp="1"/>
          </p:cNvSpPr>
          <p:nvPr>
            <p:ph type="sldNum" sz="quarter" idx="12"/>
          </p:nvPr>
        </p:nvSpPr>
        <p:spPr/>
        <p:txBody>
          <a:bodyPr/>
          <a:lstStyle/>
          <a:p>
            <a:pPr>
              <a:defRPr/>
            </a:pPr>
            <a:fld id="{8F0FD0D6-CEB9-413F-88F8-624117854BA8}" type="slidenum">
              <a:rPr lang="en-US" smtClean="0"/>
              <a:pPr>
                <a:defRPr/>
              </a:pPr>
              <a:t>5</a:t>
            </a:fld>
            <a:endParaRPr lang="en-US"/>
          </a:p>
        </p:txBody>
      </p:sp>
      <p:sp>
        <p:nvSpPr>
          <p:cNvPr id="7" name="TextBox 6"/>
          <p:cNvSpPr txBox="1"/>
          <p:nvPr/>
        </p:nvSpPr>
        <p:spPr>
          <a:xfrm>
            <a:off x="706438" y="1716088"/>
            <a:ext cx="6721475" cy="2308225"/>
          </a:xfrm>
          <a:prstGeom prst="rect">
            <a:avLst/>
          </a:prstGeom>
          <a:solidFill>
            <a:schemeClr val="accent1">
              <a:lumMod val="20000"/>
              <a:lumOff val="80000"/>
            </a:schemeClr>
          </a:solidFill>
          <a:ln>
            <a:solidFill>
              <a:schemeClr val="tx1"/>
            </a:solidFill>
          </a:ln>
        </p:spPr>
        <p:txBody>
          <a:bodyPr>
            <a:spAutoFit/>
          </a:bodyPr>
          <a:lstStyle/>
          <a:p>
            <a:pPr>
              <a:defRPr/>
            </a:pPr>
            <a:r>
              <a:rPr lang="en-US" dirty="0"/>
              <a:t>byte</a:t>
            </a:r>
            <a:r>
              <a:rPr lang="en-US" b="1" dirty="0"/>
              <a:t>  </a:t>
            </a:r>
            <a:r>
              <a:rPr lang="en-US" dirty="0"/>
              <a:t>x = 1 ;</a:t>
            </a:r>
            <a:endParaRPr lang="en-US" b="1" dirty="0"/>
          </a:p>
          <a:p>
            <a:pPr>
              <a:defRPr/>
            </a:pPr>
            <a:endParaRPr lang="en-US" b="1" dirty="0"/>
          </a:p>
          <a:p>
            <a:pPr>
              <a:defRPr/>
            </a:pPr>
            <a:r>
              <a:rPr lang="en-US" b="1" dirty="0"/>
              <a:t>active </a:t>
            </a:r>
            <a:r>
              <a:rPr lang="en-US" b="1" dirty="0" err="1"/>
              <a:t>proctype</a:t>
            </a:r>
            <a:r>
              <a:rPr lang="en-US" dirty="0"/>
              <a:t>  P() { x++ ;  assert (x==2)  ; }</a:t>
            </a:r>
          </a:p>
          <a:p>
            <a:pPr>
              <a:defRPr/>
            </a:pPr>
            <a:endParaRPr lang="en-US" dirty="0"/>
          </a:p>
          <a:p>
            <a:pPr>
              <a:defRPr/>
            </a:pPr>
            <a:r>
              <a:rPr lang="en-US" b="1" dirty="0"/>
              <a:t>active </a:t>
            </a:r>
            <a:r>
              <a:rPr lang="en-US" b="1" dirty="0" err="1"/>
              <a:t>proctype</a:t>
            </a:r>
            <a:r>
              <a:rPr lang="en-US" b="1" dirty="0"/>
              <a:t> </a:t>
            </a:r>
            <a:r>
              <a:rPr lang="en-US" dirty="0"/>
              <a:t>Q() { x-- ; }</a:t>
            </a:r>
          </a:p>
          <a:p>
            <a:pPr>
              <a:defRPr/>
            </a:pPr>
            <a:endParaRPr lang="en-US" dirty="0"/>
          </a:p>
        </p:txBody>
      </p:sp>
      <p:sp>
        <p:nvSpPr>
          <p:cNvPr id="14341" name="TextBox 7"/>
          <p:cNvSpPr txBox="1">
            <a:spLocks noChangeArrowheads="1"/>
          </p:cNvSpPr>
          <p:nvPr/>
        </p:nvSpPr>
        <p:spPr bwMode="auto">
          <a:xfrm>
            <a:off x="754063" y="4892675"/>
            <a:ext cx="4494212" cy="461963"/>
          </a:xfrm>
          <a:prstGeom prst="rect">
            <a:avLst/>
          </a:prstGeom>
          <a:noFill/>
          <a:ln w="9525">
            <a:noFill/>
            <a:miter lim="800000"/>
            <a:headEnd/>
            <a:tailEnd/>
          </a:ln>
        </p:spPr>
        <p:txBody>
          <a:bodyPr wrap="none">
            <a:spAutoFit/>
          </a:bodyPr>
          <a:lstStyle/>
          <a:p>
            <a:r>
              <a:rPr lang="en-US"/>
              <a:t>(using a global variable to interact)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0063" y="274638"/>
            <a:ext cx="8358187" cy="796925"/>
          </a:xfrm>
        </p:spPr>
        <p:txBody>
          <a:bodyPr/>
          <a:lstStyle/>
          <a:p>
            <a:pPr eaLnBrk="1" hangingPunct="1"/>
            <a:r>
              <a:rPr lang="nl-NL">
                <a:cs typeface="Arial" pitchFamily="34" charset="0"/>
              </a:rPr>
              <a:t>Interleaving model of concurrency</a:t>
            </a:r>
          </a:p>
        </p:txBody>
      </p:sp>
      <p:sp>
        <p:nvSpPr>
          <p:cNvPr id="15363" name="Content Placeholder 2"/>
          <p:cNvSpPr>
            <a:spLocks noGrp="1"/>
          </p:cNvSpPr>
          <p:nvPr>
            <p:ph sz="quarter" idx="1"/>
          </p:nvPr>
        </p:nvSpPr>
        <p:spPr>
          <a:xfrm>
            <a:off x="500063" y="1447800"/>
            <a:ext cx="8358187" cy="4572000"/>
          </a:xfrm>
        </p:spPr>
        <p:txBody>
          <a:bodyPr/>
          <a:lstStyle/>
          <a:p>
            <a:pPr eaLnBrk="1" hangingPunct="1"/>
            <a:r>
              <a:rPr lang="nl-NL" dirty="0">
                <a:cs typeface="Arial" pitchFamily="34" charset="0"/>
              </a:rPr>
              <a:t>Consider (with pseudo </a:t>
            </a:r>
            <a:r>
              <a:rPr lang="nl-NL" dirty="0" err="1">
                <a:cs typeface="Arial" pitchFamily="34" charset="0"/>
              </a:rPr>
              <a:t>notation</a:t>
            </a:r>
            <a:r>
              <a:rPr lang="nl-NL" dirty="0">
                <a:cs typeface="Arial" pitchFamily="34" charset="0"/>
              </a:rPr>
              <a:t>), </a:t>
            </a:r>
            <a:r>
              <a:rPr lang="nl-NL" dirty="0" err="1">
                <a:cs typeface="Arial" pitchFamily="34" charset="0"/>
              </a:rPr>
              <a:t>where</a:t>
            </a:r>
            <a:r>
              <a:rPr lang="nl-NL" dirty="0">
                <a:cs typeface="Arial" pitchFamily="34" charset="0"/>
              </a:rPr>
              <a:t> </a:t>
            </a:r>
            <a:r>
              <a:rPr lang="nl-NL" dirty="0" err="1">
                <a:cs typeface="Arial" pitchFamily="34" charset="0"/>
              </a:rPr>
              <a:t>each</a:t>
            </a:r>
            <a:r>
              <a:rPr lang="nl-NL" dirty="0">
                <a:cs typeface="Arial" pitchFamily="34" charset="0"/>
              </a:rPr>
              <a:t> </a:t>
            </a:r>
            <a:r>
              <a:rPr lang="nl-NL" dirty="0" err="1">
                <a:cs typeface="Arial" pitchFamily="34" charset="0"/>
              </a:rPr>
              <a:t>arrow</a:t>
            </a:r>
            <a:r>
              <a:rPr lang="nl-NL" dirty="0">
                <a:cs typeface="Arial" pitchFamily="34" charset="0"/>
              </a:rPr>
              <a:t> is </a:t>
            </a:r>
            <a:r>
              <a:rPr lang="nl-NL" b="1" dirty="0" err="1">
                <a:cs typeface="Arial" pitchFamily="34" charset="0"/>
              </a:rPr>
              <a:t>atomic</a:t>
            </a:r>
            <a:r>
              <a:rPr lang="nl-NL" dirty="0">
                <a:cs typeface="Arial" pitchFamily="34" charset="0"/>
              </a:rPr>
              <a:t>:</a:t>
            </a:r>
            <a:br>
              <a:rPr lang="nl-NL" dirty="0">
                <a:cs typeface="Arial" pitchFamily="34" charset="0"/>
              </a:rPr>
            </a:br>
            <a:br>
              <a:rPr lang="nl-NL" dirty="0">
                <a:cs typeface="Arial" pitchFamily="34" charset="0"/>
              </a:rPr>
            </a:br>
            <a:br>
              <a:rPr lang="nl-NL" dirty="0">
                <a:cs typeface="Arial" pitchFamily="34" charset="0"/>
              </a:rPr>
            </a:br>
            <a:br>
              <a:rPr lang="nl-NL" dirty="0">
                <a:cs typeface="Arial" pitchFamily="34" charset="0"/>
              </a:rPr>
            </a:br>
            <a:endParaRPr lang="nl-NL" dirty="0">
              <a:cs typeface="Arial" pitchFamily="34" charset="0"/>
            </a:endParaRPr>
          </a:p>
          <a:p>
            <a:pPr eaLnBrk="1" hangingPunct="1"/>
            <a:r>
              <a:rPr lang="nl-NL" dirty="0">
                <a:cs typeface="Arial" pitchFamily="34" charset="0"/>
              </a:rPr>
              <a:t>Concurrent execution of </a:t>
            </a:r>
            <a:r>
              <a:rPr lang="nl-NL" i="1" dirty="0">
                <a:cs typeface="Arial" pitchFamily="34" charset="0"/>
              </a:rPr>
              <a:t>P</a:t>
            </a:r>
            <a:r>
              <a:rPr lang="nl-NL" dirty="0">
                <a:cs typeface="Arial" pitchFamily="34" charset="0"/>
              </a:rPr>
              <a:t>||</a:t>
            </a:r>
            <a:r>
              <a:rPr lang="nl-NL" i="1" dirty="0">
                <a:cs typeface="Arial" pitchFamily="34" charset="0"/>
              </a:rPr>
              <a:t>Q </a:t>
            </a:r>
            <a:r>
              <a:rPr lang="nl-NL" dirty="0">
                <a:cs typeface="Arial" pitchFamily="34" charset="0"/>
              </a:rPr>
              <a:t>has the same effect as interleaving execution : </a:t>
            </a:r>
          </a:p>
          <a:p>
            <a:pPr eaLnBrk="1" hangingPunct="1"/>
            <a:endParaRPr lang="nl-NL" dirty="0">
              <a:cs typeface="Arial" pitchFamily="34" charset="0"/>
            </a:endParaRPr>
          </a:p>
          <a:p>
            <a:pPr eaLnBrk="1" hangingPunct="1"/>
            <a:endParaRPr lang="nl-NL" dirty="0">
              <a:cs typeface="Arial" pitchFamily="34" charset="0"/>
            </a:endParaRPr>
          </a:p>
          <a:p>
            <a:pPr eaLnBrk="1" hangingPunct="1"/>
            <a:endParaRPr lang="nl-NL" dirty="0">
              <a:cs typeface="Arial" pitchFamily="34" charset="0"/>
            </a:endParaRPr>
          </a:p>
        </p:txBody>
      </p:sp>
      <p:sp>
        <p:nvSpPr>
          <p:cNvPr id="9" name="Tijdelijke aanduiding voor dianummer 8"/>
          <p:cNvSpPr>
            <a:spLocks noGrp="1"/>
          </p:cNvSpPr>
          <p:nvPr>
            <p:ph type="sldNum" sz="quarter" idx="12"/>
          </p:nvPr>
        </p:nvSpPr>
        <p:spPr/>
        <p:txBody>
          <a:bodyPr/>
          <a:lstStyle/>
          <a:p>
            <a:pPr>
              <a:defRPr/>
            </a:pPr>
            <a:fld id="{13CA34ED-5D9A-478D-92BF-8BBA7207754A}" type="slidenum">
              <a:rPr lang="en-US"/>
              <a:pPr>
                <a:defRPr/>
              </a:pPr>
              <a:t>6</a:t>
            </a:fld>
            <a:endParaRPr lang="en-US"/>
          </a:p>
        </p:txBody>
      </p:sp>
      <p:cxnSp>
        <p:nvCxnSpPr>
          <p:cNvPr id="10" name="Straight Arrow Connector 9"/>
          <p:cNvCxnSpPr/>
          <p:nvPr/>
        </p:nvCxnSpPr>
        <p:spPr>
          <a:xfrm rot="16200000" flipH="1">
            <a:off x="2145713" y="5358551"/>
            <a:ext cx="1166813" cy="401638"/>
          </a:xfrm>
          <a:prstGeom prst="straightConnector1">
            <a:avLst/>
          </a:prstGeom>
          <a:ln w="38100">
            <a:solidFill>
              <a:srgbClr val="0070C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rot="16200000" flipH="1">
            <a:off x="3799095" y="5322832"/>
            <a:ext cx="1166812" cy="400050"/>
          </a:xfrm>
          <a:prstGeom prst="straightConnector1">
            <a:avLst/>
          </a:prstGeom>
          <a:ln w="38100">
            <a:solidFill>
              <a:srgbClr val="0070C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68" name="TextBox 4"/>
          <p:cNvSpPr txBox="1">
            <a:spLocks noChangeArrowheads="1"/>
          </p:cNvSpPr>
          <p:nvPr/>
        </p:nvSpPr>
        <p:spPr bwMode="auto">
          <a:xfrm>
            <a:off x="1550988" y="2353777"/>
            <a:ext cx="533400" cy="461963"/>
          </a:xfrm>
          <a:prstGeom prst="rect">
            <a:avLst/>
          </a:prstGeom>
          <a:noFill/>
          <a:ln w="9525">
            <a:noFill/>
            <a:miter lim="800000"/>
            <a:headEnd/>
            <a:tailEnd/>
          </a:ln>
        </p:spPr>
        <p:txBody>
          <a:bodyPr wrap="none">
            <a:spAutoFit/>
          </a:bodyPr>
          <a:lstStyle/>
          <a:p>
            <a:r>
              <a:rPr lang="nl-NL" i="1"/>
              <a:t>P</a:t>
            </a:r>
            <a:r>
              <a:rPr lang="nl-NL"/>
              <a:t> :</a:t>
            </a:r>
          </a:p>
        </p:txBody>
      </p:sp>
      <p:cxnSp>
        <p:nvCxnSpPr>
          <p:cNvPr id="14" name="Straight Arrow Connector 13"/>
          <p:cNvCxnSpPr/>
          <p:nvPr/>
        </p:nvCxnSpPr>
        <p:spPr>
          <a:xfrm flipV="1">
            <a:off x="2328863" y="2603015"/>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71" name="TextBox 10"/>
          <p:cNvSpPr txBox="1">
            <a:spLocks noChangeArrowheads="1"/>
          </p:cNvSpPr>
          <p:nvPr/>
        </p:nvSpPr>
        <p:spPr bwMode="auto">
          <a:xfrm>
            <a:off x="2716213" y="2175977"/>
            <a:ext cx="666750" cy="461963"/>
          </a:xfrm>
          <a:prstGeom prst="rect">
            <a:avLst/>
          </a:prstGeom>
          <a:noFill/>
          <a:ln w="9525">
            <a:noFill/>
            <a:miter lim="800000"/>
            <a:headEnd/>
            <a:tailEnd/>
          </a:ln>
        </p:spPr>
        <p:txBody>
          <a:bodyPr wrap="none">
            <a:spAutoFit/>
          </a:bodyPr>
          <a:lstStyle/>
          <a:p>
            <a:r>
              <a:rPr lang="nl-NL" i="1"/>
              <a:t>x</a:t>
            </a:r>
            <a:r>
              <a:rPr lang="nl-NL"/>
              <a:t>++</a:t>
            </a:r>
          </a:p>
        </p:txBody>
      </p:sp>
      <p:cxnSp>
        <p:nvCxnSpPr>
          <p:cNvPr id="18" name="Straight Arrow Connector 17"/>
          <p:cNvCxnSpPr/>
          <p:nvPr/>
        </p:nvCxnSpPr>
        <p:spPr>
          <a:xfrm flipV="1">
            <a:off x="2362830" y="3155525"/>
            <a:ext cx="1590675" cy="0"/>
          </a:xfrm>
          <a:prstGeom prst="straightConnector1">
            <a:avLst/>
          </a:prstGeom>
          <a:ln w="38100">
            <a:solidFill>
              <a:srgbClr val="0070C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74" name="TextBox 13"/>
          <p:cNvSpPr txBox="1">
            <a:spLocks noChangeArrowheads="1"/>
          </p:cNvSpPr>
          <p:nvPr/>
        </p:nvSpPr>
        <p:spPr bwMode="auto">
          <a:xfrm>
            <a:off x="2747237" y="2693860"/>
            <a:ext cx="583814" cy="523220"/>
          </a:xfrm>
          <a:prstGeom prst="rect">
            <a:avLst/>
          </a:prstGeom>
          <a:noFill/>
          <a:ln w="9525">
            <a:noFill/>
            <a:miter lim="800000"/>
            <a:headEnd/>
            <a:tailEnd/>
          </a:ln>
        </p:spPr>
        <p:txBody>
          <a:bodyPr wrap="none">
            <a:spAutoFit/>
          </a:bodyPr>
          <a:lstStyle/>
          <a:p>
            <a:r>
              <a:rPr lang="nl-NL" sz="2800" i="1" dirty="0"/>
              <a:t>x--</a:t>
            </a:r>
          </a:p>
        </p:txBody>
      </p:sp>
      <p:sp>
        <p:nvSpPr>
          <p:cNvPr id="15375" name="TextBox 14"/>
          <p:cNvSpPr txBox="1">
            <a:spLocks noChangeArrowheads="1"/>
          </p:cNvSpPr>
          <p:nvPr/>
        </p:nvSpPr>
        <p:spPr bwMode="auto">
          <a:xfrm>
            <a:off x="1576388" y="2907815"/>
            <a:ext cx="569912" cy="460375"/>
          </a:xfrm>
          <a:prstGeom prst="rect">
            <a:avLst/>
          </a:prstGeom>
          <a:noFill/>
          <a:ln w="9525">
            <a:noFill/>
            <a:miter lim="800000"/>
            <a:headEnd/>
            <a:tailEnd/>
          </a:ln>
        </p:spPr>
        <p:txBody>
          <a:bodyPr wrap="none">
            <a:spAutoFit/>
          </a:bodyPr>
          <a:lstStyle/>
          <a:p>
            <a:r>
              <a:rPr lang="nl-NL" i="1"/>
              <a:t>Q</a:t>
            </a:r>
            <a:r>
              <a:rPr lang="nl-NL"/>
              <a:t> :</a:t>
            </a:r>
          </a:p>
        </p:txBody>
      </p:sp>
      <p:cxnSp>
        <p:nvCxnSpPr>
          <p:cNvPr id="21" name="Straight Arrow Connector 20"/>
          <p:cNvCxnSpPr/>
          <p:nvPr/>
        </p:nvCxnSpPr>
        <p:spPr>
          <a:xfrm flipV="1">
            <a:off x="2515601" y="4944213"/>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V="1">
            <a:off x="3025189" y="6160238"/>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0063" y="274638"/>
            <a:ext cx="8358187" cy="796925"/>
          </a:xfrm>
        </p:spPr>
        <p:txBody>
          <a:bodyPr/>
          <a:lstStyle/>
          <a:p>
            <a:pPr eaLnBrk="1" hangingPunct="1"/>
            <a:r>
              <a:rPr lang="nl-NL">
                <a:cs typeface="Arial" pitchFamily="34" charset="0"/>
              </a:rPr>
              <a:t>Interleaving model of concurrency</a:t>
            </a:r>
          </a:p>
        </p:txBody>
      </p:sp>
      <p:sp>
        <p:nvSpPr>
          <p:cNvPr id="15363" name="Content Placeholder 2"/>
          <p:cNvSpPr>
            <a:spLocks noGrp="1"/>
          </p:cNvSpPr>
          <p:nvPr>
            <p:ph sz="quarter" idx="1"/>
          </p:nvPr>
        </p:nvSpPr>
        <p:spPr>
          <a:xfrm>
            <a:off x="500063" y="1447800"/>
            <a:ext cx="8358187" cy="4572000"/>
          </a:xfrm>
        </p:spPr>
        <p:txBody>
          <a:bodyPr/>
          <a:lstStyle/>
          <a:p>
            <a:pPr eaLnBrk="1" hangingPunct="1"/>
            <a:r>
              <a:rPr lang="nl-NL" dirty="0" err="1">
                <a:cs typeface="Arial" pitchFamily="34" charset="0"/>
              </a:rPr>
              <a:t>Another</a:t>
            </a:r>
            <a:r>
              <a:rPr lang="nl-NL" dirty="0">
                <a:cs typeface="Arial" pitchFamily="34" charset="0"/>
              </a:rPr>
              <a:t> </a:t>
            </a:r>
            <a:r>
              <a:rPr lang="nl-NL" dirty="0" err="1">
                <a:cs typeface="Arial" pitchFamily="34" charset="0"/>
              </a:rPr>
              <a:t>example</a:t>
            </a:r>
            <a:r>
              <a:rPr lang="nl-NL" dirty="0">
                <a:cs typeface="Arial" pitchFamily="34" charset="0"/>
              </a:rPr>
              <a:t>. </a:t>
            </a:r>
            <a:r>
              <a:rPr lang="nl-NL" dirty="0" err="1">
                <a:cs typeface="Arial" pitchFamily="34" charset="0"/>
              </a:rPr>
              <a:t>Again</a:t>
            </a:r>
            <a:r>
              <a:rPr lang="nl-NL" dirty="0">
                <a:cs typeface="Arial" pitchFamily="34" charset="0"/>
              </a:rPr>
              <a:t> </a:t>
            </a:r>
            <a:r>
              <a:rPr lang="nl-NL" dirty="0" err="1">
                <a:cs typeface="Arial" pitchFamily="34" charset="0"/>
              </a:rPr>
              <a:t>each</a:t>
            </a:r>
            <a:r>
              <a:rPr lang="nl-NL" dirty="0">
                <a:cs typeface="Arial" pitchFamily="34" charset="0"/>
              </a:rPr>
              <a:t> </a:t>
            </a:r>
            <a:r>
              <a:rPr lang="nl-NL" dirty="0" err="1">
                <a:cs typeface="Arial" pitchFamily="34" charset="0"/>
              </a:rPr>
              <a:t>arrow</a:t>
            </a:r>
            <a:r>
              <a:rPr lang="nl-NL" dirty="0">
                <a:cs typeface="Arial" pitchFamily="34" charset="0"/>
              </a:rPr>
              <a:t> is </a:t>
            </a:r>
            <a:r>
              <a:rPr lang="nl-NL" b="1" dirty="0" err="1">
                <a:cs typeface="Arial" pitchFamily="34" charset="0"/>
              </a:rPr>
              <a:t>atomic</a:t>
            </a:r>
            <a:r>
              <a:rPr lang="nl-NL" dirty="0">
                <a:cs typeface="Arial" pitchFamily="34" charset="0"/>
              </a:rPr>
              <a:t>.</a:t>
            </a:r>
            <a:br>
              <a:rPr lang="nl-NL" dirty="0">
                <a:cs typeface="Arial" pitchFamily="34" charset="0"/>
              </a:rPr>
            </a:br>
            <a:br>
              <a:rPr lang="nl-NL" dirty="0">
                <a:cs typeface="Arial" pitchFamily="34" charset="0"/>
              </a:rPr>
            </a:br>
            <a:br>
              <a:rPr lang="nl-NL" dirty="0">
                <a:cs typeface="Arial" pitchFamily="34" charset="0"/>
              </a:rPr>
            </a:br>
            <a:br>
              <a:rPr lang="nl-NL" dirty="0">
                <a:cs typeface="Arial" pitchFamily="34" charset="0"/>
              </a:rPr>
            </a:br>
            <a:endParaRPr lang="nl-NL" dirty="0">
              <a:cs typeface="Arial" pitchFamily="34" charset="0"/>
            </a:endParaRPr>
          </a:p>
          <a:p>
            <a:pPr eaLnBrk="1" hangingPunct="1"/>
            <a:r>
              <a:rPr lang="nl-NL" dirty="0">
                <a:cs typeface="Arial" pitchFamily="34" charset="0"/>
              </a:rPr>
              <a:t>An execution of </a:t>
            </a:r>
            <a:r>
              <a:rPr lang="nl-NL" i="1" dirty="0">
                <a:cs typeface="Arial" pitchFamily="34" charset="0"/>
              </a:rPr>
              <a:t>P</a:t>
            </a:r>
            <a:r>
              <a:rPr lang="nl-NL" dirty="0">
                <a:cs typeface="Arial" pitchFamily="34" charset="0"/>
              </a:rPr>
              <a:t>||</a:t>
            </a:r>
            <a:r>
              <a:rPr lang="nl-NL" i="1" dirty="0">
                <a:cs typeface="Arial" pitchFamily="34" charset="0"/>
              </a:rPr>
              <a:t>Q</a:t>
            </a:r>
            <a:r>
              <a:rPr lang="nl-NL" dirty="0">
                <a:cs typeface="Arial" pitchFamily="34" charset="0"/>
              </a:rPr>
              <a:t> abstractly proceeds as one of these paths :</a:t>
            </a:r>
          </a:p>
          <a:p>
            <a:pPr eaLnBrk="1" hangingPunct="1"/>
            <a:endParaRPr lang="nl-NL" dirty="0">
              <a:cs typeface="Arial" pitchFamily="34" charset="0"/>
            </a:endParaRPr>
          </a:p>
          <a:p>
            <a:pPr eaLnBrk="1" hangingPunct="1"/>
            <a:endParaRPr lang="nl-NL" dirty="0">
              <a:cs typeface="Arial" pitchFamily="34" charset="0"/>
            </a:endParaRPr>
          </a:p>
          <a:p>
            <a:pPr eaLnBrk="1" hangingPunct="1"/>
            <a:endParaRPr lang="nl-NL" dirty="0">
              <a:cs typeface="Arial" pitchFamily="34" charset="0"/>
            </a:endParaRPr>
          </a:p>
        </p:txBody>
      </p:sp>
      <p:sp>
        <p:nvSpPr>
          <p:cNvPr id="9" name="Tijdelijke aanduiding voor dianummer 8"/>
          <p:cNvSpPr>
            <a:spLocks noGrp="1"/>
          </p:cNvSpPr>
          <p:nvPr>
            <p:ph type="sldNum" sz="quarter" idx="12"/>
          </p:nvPr>
        </p:nvSpPr>
        <p:spPr/>
        <p:txBody>
          <a:bodyPr/>
          <a:lstStyle/>
          <a:p>
            <a:pPr>
              <a:defRPr/>
            </a:pPr>
            <a:fld id="{13CA34ED-5D9A-478D-92BF-8BBA7207754A}" type="slidenum">
              <a:rPr lang="en-US"/>
              <a:pPr>
                <a:defRPr/>
              </a:pPr>
              <a:t>7</a:t>
            </a:fld>
            <a:endParaRPr lang="en-US"/>
          </a:p>
        </p:txBody>
      </p:sp>
      <p:cxnSp>
        <p:nvCxnSpPr>
          <p:cNvPr id="10" name="Straight Arrow Connector 9"/>
          <p:cNvCxnSpPr/>
          <p:nvPr/>
        </p:nvCxnSpPr>
        <p:spPr>
          <a:xfrm rot="16200000" flipH="1">
            <a:off x="1995487" y="5354638"/>
            <a:ext cx="1166813" cy="401638"/>
          </a:xfrm>
          <a:prstGeom prst="straightConnector1">
            <a:avLst/>
          </a:prstGeom>
          <a:ln w="38100">
            <a:solidFill>
              <a:srgbClr val="0070C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rot="16200000" flipH="1">
            <a:off x="3648869" y="5318919"/>
            <a:ext cx="1166812" cy="400050"/>
          </a:xfrm>
          <a:prstGeom prst="straightConnector1">
            <a:avLst/>
          </a:prstGeom>
          <a:ln w="38100">
            <a:solidFill>
              <a:srgbClr val="0070C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rot="16200000" flipH="1">
            <a:off x="5264150" y="5275263"/>
            <a:ext cx="1158875" cy="463550"/>
          </a:xfrm>
          <a:prstGeom prst="straightConnector1">
            <a:avLst/>
          </a:prstGeom>
          <a:ln w="38100">
            <a:solidFill>
              <a:srgbClr val="0070C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68" name="TextBox 4"/>
          <p:cNvSpPr txBox="1">
            <a:spLocks noChangeArrowheads="1"/>
          </p:cNvSpPr>
          <p:nvPr/>
        </p:nvSpPr>
        <p:spPr bwMode="auto">
          <a:xfrm>
            <a:off x="1550988" y="2174875"/>
            <a:ext cx="533400" cy="461963"/>
          </a:xfrm>
          <a:prstGeom prst="rect">
            <a:avLst/>
          </a:prstGeom>
          <a:noFill/>
          <a:ln w="9525">
            <a:noFill/>
            <a:miter lim="800000"/>
            <a:headEnd/>
            <a:tailEnd/>
          </a:ln>
        </p:spPr>
        <p:txBody>
          <a:bodyPr wrap="none">
            <a:spAutoFit/>
          </a:bodyPr>
          <a:lstStyle/>
          <a:p>
            <a:r>
              <a:rPr lang="nl-NL" i="1"/>
              <a:t>P</a:t>
            </a:r>
            <a:r>
              <a:rPr lang="nl-NL"/>
              <a:t> :</a:t>
            </a:r>
          </a:p>
        </p:txBody>
      </p:sp>
      <p:cxnSp>
        <p:nvCxnSpPr>
          <p:cNvPr id="14" name="Straight Arrow Connector 13"/>
          <p:cNvCxnSpPr/>
          <p:nvPr/>
        </p:nvCxnSpPr>
        <p:spPr>
          <a:xfrm flipV="1">
            <a:off x="2328863" y="2424113"/>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V="1">
            <a:off x="4041775" y="2417763"/>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71" name="TextBox 10"/>
          <p:cNvSpPr txBox="1">
            <a:spLocks noChangeArrowheads="1"/>
          </p:cNvSpPr>
          <p:nvPr/>
        </p:nvSpPr>
        <p:spPr bwMode="auto">
          <a:xfrm>
            <a:off x="2716213" y="1997075"/>
            <a:ext cx="666750" cy="461963"/>
          </a:xfrm>
          <a:prstGeom prst="rect">
            <a:avLst/>
          </a:prstGeom>
          <a:noFill/>
          <a:ln w="9525">
            <a:noFill/>
            <a:miter lim="800000"/>
            <a:headEnd/>
            <a:tailEnd/>
          </a:ln>
        </p:spPr>
        <p:txBody>
          <a:bodyPr wrap="none">
            <a:spAutoFit/>
          </a:bodyPr>
          <a:lstStyle/>
          <a:p>
            <a:r>
              <a:rPr lang="nl-NL" i="1"/>
              <a:t>x</a:t>
            </a:r>
            <a:r>
              <a:rPr lang="nl-NL"/>
              <a:t>++</a:t>
            </a:r>
          </a:p>
        </p:txBody>
      </p:sp>
      <p:sp>
        <p:nvSpPr>
          <p:cNvPr id="15372" name="TextBox 11"/>
          <p:cNvSpPr txBox="1">
            <a:spLocks noChangeArrowheads="1"/>
          </p:cNvSpPr>
          <p:nvPr/>
        </p:nvSpPr>
        <p:spPr bwMode="auto">
          <a:xfrm>
            <a:off x="4449763" y="1970088"/>
            <a:ext cx="666750" cy="461962"/>
          </a:xfrm>
          <a:prstGeom prst="rect">
            <a:avLst/>
          </a:prstGeom>
          <a:noFill/>
          <a:ln w="9525">
            <a:noFill/>
            <a:miter lim="800000"/>
            <a:headEnd/>
            <a:tailEnd/>
          </a:ln>
        </p:spPr>
        <p:txBody>
          <a:bodyPr wrap="none">
            <a:spAutoFit/>
          </a:bodyPr>
          <a:lstStyle/>
          <a:p>
            <a:r>
              <a:rPr lang="nl-NL" i="1"/>
              <a:t>x</a:t>
            </a:r>
            <a:r>
              <a:rPr lang="nl-NL"/>
              <a:t>++</a:t>
            </a:r>
          </a:p>
        </p:txBody>
      </p:sp>
      <p:cxnSp>
        <p:nvCxnSpPr>
          <p:cNvPr id="18" name="Straight Arrow Connector 17"/>
          <p:cNvCxnSpPr/>
          <p:nvPr/>
        </p:nvCxnSpPr>
        <p:spPr>
          <a:xfrm flipV="1">
            <a:off x="3110998" y="3006725"/>
            <a:ext cx="1590675" cy="0"/>
          </a:xfrm>
          <a:prstGeom prst="straightConnector1">
            <a:avLst/>
          </a:prstGeom>
          <a:ln w="38100">
            <a:solidFill>
              <a:srgbClr val="0070C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374" name="TextBox 13"/>
          <p:cNvSpPr txBox="1">
            <a:spLocks noChangeArrowheads="1"/>
          </p:cNvSpPr>
          <p:nvPr/>
        </p:nvSpPr>
        <p:spPr bwMode="auto">
          <a:xfrm>
            <a:off x="3357060" y="2576513"/>
            <a:ext cx="844550" cy="400050"/>
          </a:xfrm>
          <a:prstGeom prst="rect">
            <a:avLst/>
          </a:prstGeom>
          <a:noFill/>
          <a:ln w="9525">
            <a:noFill/>
            <a:miter lim="800000"/>
            <a:headEnd/>
            <a:tailEnd/>
          </a:ln>
        </p:spPr>
        <p:txBody>
          <a:bodyPr wrap="none">
            <a:spAutoFit/>
          </a:bodyPr>
          <a:lstStyle/>
          <a:p>
            <a:r>
              <a:rPr lang="nl-NL" sz="2000"/>
              <a:t>print </a:t>
            </a:r>
            <a:r>
              <a:rPr lang="nl-NL" sz="2000" i="1"/>
              <a:t>x</a:t>
            </a:r>
          </a:p>
        </p:txBody>
      </p:sp>
      <p:sp>
        <p:nvSpPr>
          <p:cNvPr id="15375" name="TextBox 14"/>
          <p:cNvSpPr txBox="1">
            <a:spLocks noChangeArrowheads="1"/>
          </p:cNvSpPr>
          <p:nvPr/>
        </p:nvSpPr>
        <p:spPr bwMode="auto">
          <a:xfrm>
            <a:off x="1576388" y="2728913"/>
            <a:ext cx="569912" cy="460375"/>
          </a:xfrm>
          <a:prstGeom prst="rect">
            <a:avLst/>
          </a:prstGeom>
          <a:noFill/>
          <a:ln w="9525">
            <a:noFill/>
            <a:miter lim="800000"/>
            <a:headEnd/>
            <a:tailEnd/>
          </a:ln>
        </p:spPr>
        <p:txBody>
          <a:bodyPr wrap="none">
            <a:spAutoFit/>
          </a:bodyPr>
          <a:lstStyle/>
          <a:p>
            <a:r>
              <a:rPr lang="nl-NL" i="1"/>
              <a:t>Q</a:t>
            </a:r>
            <a:r>
              <a:rPr lang="nl-NL"/>
              <a:t> :</a:t>
            </a:r>
          </a:p>
        </p:txBody>
      </p:sp>
      <p:cxnSp>
        <p:nvCxnSpPr>
          <p:cNvPr id="21" name="Straight Arrow Connector 20"/>
          <p:cNvCxnSpPr/>
          <p:nvPr/>
        </p:nvCxnSpPr>
        <p:spPr>
          <a:xfrm flipV="1">
            <a:off x="2365375" y="4940300"/>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3994150" y="4930775"/>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V="1">
            <a:off x="2874963" y="6156325"/>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V="1">
            <a:off x="4524375" y="6135688"/>
            <a:ext cx="1590675" cy="0"/>
          </a:xfrm>
          <a:prstGeom prst="straightConnector1">
            <a:avLst/>
          </a:prstGeom>
          <a:ln w="38100">
            <a:solidFill>
              <a:srgbClr val="C00000"/>
            </a:solidFill>
            <a:headEnd type="oval" w="med" len="me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00063" y="274638"/>
            <a:ext cx="8358187" cy="796925"/>
          </a:xfrm>
        </p:spPr>
        <p:txBody>
          <a:bodyPr/>
          <a:lstStyle/>
          <a:p>
            <a:pPr eaLnBrk="1" hangingPunct="1"/>
            <a:r>
              <a:rPr lang="nl-NL">
                <a:cs typeface="Arial" pitchFamily="34" charset="0"/>
              </a:rPr>
              <a:t>Degree of atomicity</a:t>
            </a:r>
          </a:p>
        </p:txBody>
      </p:sp>
      <p:sp>
        <p:nvSpPr>
          <p:cNvPr id="16387" name="Content Placeholder 3"/>
          <p:cNvSpPr>
            <a:spLocks noGrp="1"/>
          </p:cNvSpPr>
          <p:nvPr>
            <p:ph sz="quarter" idx="1"/>
          </p:nvPr>
        </p:nvSpPr>
        <p:spPr>
          <a:xfrm>
            <a:off x="500063" y="1447800"/>
            <a:ext cx="8358187" cy="4572000"/>
          </a:xfrm>
        </p:spPr>
        <p:txBody>
          <a:bodyPr/>
          <a:lstStyle/>
          <a:p>
            <a:pPr eaLnBrk="1" hangingPunct="1"/>
            <a:r>
              <a:rPr lang="nl-NL">
                <a:cs typeface="Arial" pitchFamily="34" charset="0"/>
              </a:rPr>
              <a:t>Whether it is reasonable to model a statement as ‘atomic’, depends on your situation.</a:t>
            </a:r>
          </a:p>
          <a:p>
            <a:pPr eaLnBrk="1" hangingPunct="1"/>
            <a:endParaRPr lang="nl-NL">
              <a:cs typeface="Arial" pitchFamily="34" charset="0"/>
            </a:endParaRPr>
          </a:p>
          <a:p>
            <a:pPr lvl="1" eaLnBrk="1" hangingPunct="1"/>
            <a:r>
              <a:rPr lang="nl-NL" i="1">
                <a:cs typeface="Arial" pitchFamily="34" charset="0"/>
              </a:rPr>
              <a:t>x</a:t>
            </a:r>
            <a:r>
              <a:rPr lang="nl-NL">
                <a:cs typeface="Arial" pitchFamily="34" charset="0"/>
              </a:rPr>
              <a:t>++			usually no problem</a:t>
            </a:r>
          </a:p>
          <a:p>
            <a:pPr lvl="1" eaLnBrk="1" hangingPunct="1"/>
            <a:endParaRPr lang="nl-NL">
              <a:cs typeface="Arial" pitchFamily="34" charset="0"/>
            </a:endParaRPr>
          </a:p>
          <a:p>
            <a:pPr lvl="1" eaLnBrk="1" hangingPunct="1"/>
            <a:r>
              <a:rPr lang="nl-NL" i="1">
                <a:cs typeface="Arial" pitchFamily="34" charset="0"/>
              </a:rPr>
              <a:t>x</a:t>
            </a:r>
            <a:r>
              <a:rPr lang="nl-NL">
                <a:cs typeface="Arial" pitchFamily="34" charset="0"/>
              </a:rPr>
              <a:t>&gt;0 </a:t>
            </a:r>
            <a:r>
              <a:rPr lang="nl-NL">
                <a:cs typeface="Arial" pitchFamily="34" charset="0"/>
                <a:sym typeface="Symbol" pitchFamily="18" charset="2"/>
              </a:rPr>
              <a:t> </a:t>
            </a:r>
            <a:r>
              <a:rPr lang="nl-NL" i="1">
                <a:cs typeface="Arial" pitchFamily="34" charset="0"/>
                <a:sym typeface="Symbol" pitchFamily="18" charset="2"/>
              </a:rPr>
              <a:t>y</a:t>
            </a:r>
            <a:r>
              <a:rPr lang="nl-NL">
                <a:cs typeface="Arial" pitchFamily="34" charset="0"/>
                <a:sym typeface="Symbol" pitchFamily="18" charset="2"/>
              </a:rPr>
              <a:t>:=</a:t>
            </a:r>
            <a:r>
              <a:rPr lang="nl-NL" i="1">
                <a:cs typeface="Arial" pitchFamily="34" charset="0"/>
                <a:sym typeface="Symbol" pitchFamily="18" charset="2"/>
              </a:rPr>
              <a:t>x</a:t>
            </a:r>
            <a:r>
              <a:rPr lang="nl-NL">
                <a:cs typeface="Arial" pitchFamily="34" charset="0"/>
                <a:sym typeface="Symbol" pitchFamily="18" charset="2"/>
              </a:rPr>
              <a:t>		ok, if we can lock both x and y</a:t>
            </a:r>
          </a:p>
          <a:p>
            <a:pPr lvl="1" eaLnBrk="1" hangingPunct="1"/>
            <a:endParaRPr lang="nl-NL">
              <a:cs typeface="Arial" pitchFamily="34" charset="0"/>
              <a:sym typeface="Symbol" pitchFamily="18" charset="2"/>
            </a:endParaRPr>
          </a:p>
          <a:p>
            <a:pPr lvl="1" eaLnBrk="1" hangingPunct="1"/>
            <a:r>
              <a:rPr lang="nl-NL">
                <a:cs typeface="Arial" pitchFamily="34" charset="0"/>
                <a:sym typeface="Symbol" pitchFamily="18" charset="2"/>
              </a:rPr>
              <a:t>0</a:t>
            </a:r>
            <a:r>
              <a:rPr lang="nl-NL" i="1">
                <a:cs typeface="Arial" pitchFamily="34" charset="0"/>
                <a:sym typeface="Symbol" pitchFamily="18" charset="2"/>
              </a:rPr>
              <a:t>S</a:t>
            </a:r>
            <a:r>
              <a:rPr lang="nl-NL">
                <a:cs typeface="Arial" pitchFamily="34" charset="0"/>
                <a:sym typeface="Symbol" pitchFamily="18" charset="2"/>
              </a:rPr>
              <a:t>  </a:t>
            </a:r>
            <a:r>
              <a:rPr lang="nl-NL" i="1">
                <a:cs typeface="Arial" pitchFamily="34" charset="0"/>
                <a:sym typeface="Symbol" pitchFamily="18" charset="2"/>
              </a:rPr>
              <a:t>found</a:t>
            </a:r>
            <a:r>
              <a:rPr lang="nl-NL">
                <a:cs typeface="Arial" pitchFamily="34" charset="0"/>
                <a:sym typeface="Symbol" pitchFamily="18" charset="2"/>
              </a:rPr>
              <a:t>:=true	....?</a:t>
            </a:r>
            <a:endParaRPr lang="nl-NL">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CDA1E1DC-0CDC-4C43-AE9B-7D387B965C13}"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500063" y="274638"/>
            <a:ext cx="8358187" cy="796925"/>
          </a:xfrm>
        </p:spPr>
        <p:txBody>
          <a:bodyPr/>
          <a:lstStyle/>
          <a:p>
            <a:pPr eaLnBrk="1" hangingPunct="1"/>
            <a:r>
              <a:rPr lang="en-US" dirty="0" err="1"/>
              <a:t>Promela’s</a:t>
            </a:r>
            <a:r>
              <a:rPr lang="en-US" dirty="0"/>
              <a:t> data types</a:t>
            </a:r>
          </a:p>
        </p:txBody>
      </p:sp>
      <p:sp>
        <p:nvSpPr>
          <p:cNvPr id="17411" name="Content Placeholder 4"/>
          <p:cNvSpPr>
            <a:spLocks noGrp="1"/>
          </p:cNvSpPr>
          <p:nvPr>
            <p:ph sz="quarter" idx="1"/>
          </p:nvPr>
        </p:nvSpPr>
        <p:spPr>
          <a:xfrm>
            <a:off x="500063" y="1447800"/>
            <a:ext cx="8358187" cy="4572000"/>
          </a:xfrm>
        </p:spPr>
        <p:txBody>
          <a:bodyPr/>
          <a:lstStyle/>
          <a:p>
            <a:pPr eaLnBrk="1" hangingPunct="1"/>
            <a:r>
              <a:rPr lang="en-US" sz="2400"/>
              <a:t>Bit			0,1</a:t>
            </a:r>
          </a:p>
          <a:p>
            <a:pPr eaLnBrk="1" hangingPunct="1"/>
            <a:r>
              <a:rPr lang="en-US" sz="2400"/>
              <a:t>Bool			true, false</a:t>
            </a:r>
          </a:p>
          <a:p>
            <a:pPr eaLnBrk="1" hangingPunct="1"/>
            <a:r>
              <a:rPr lang="en-US" sz="2400"/>
              <a:t>Byte			0..255</a:t>
            </a:r>
          </a:p>
          <a:p>
            <a:pPr eaLnBrk="1" hangingPunct="1"/>
            <a:r>
              <a:rPr lang="en-US" sz="2400"/>
              <a:t>Short		-2</a:t>
            </a:r>
            <a:r>
              <a:rPr lang="en-US" sz="2400" baseline="30000"/>
              <a:t>15</a:t>
            </a:r>
            <a:r>
              <a:rPr lang="en-US" sz="2400"/>
              <a:t> .. 2</a:t>
            </a:r>
            <a:r>
              <a:rPr lang="en-US" sz="2400" baseline="30000"/>
              <a:t>15</a:t>
            </a:r>
            <a:r>
              <a:rPr lang="en-US" sz="2400"/>
              <a:t>-1</a:t>
            </a:r>
          </a:p>
          <a:p>
            <a:pPr eaLnBrk="1" hangingPunct="1"/>
            <a:r>
              <a:rPr lang="en-US" sz="2400"/>
              <a:t>Int			-2</a:t>
            </a:r>
            <a:r>
              <a:rPr lang="en-US" sz="2400" baseline="30000"/>
              <a:t>31</a:t>
            </a:r>
            <a:r>
              <a:rPr lang="en-US" sz="2400"/>
              <a:t> .. 2</a:t>
            </a:r>
            <a:r>
              <a:rPr lang="en-US" sz="2400" baseline="30000"/>
              <a:t>31</a:t>
            </a:r>
            <a:r>
              <a:rPr lang="en-US" sz="2400"/>
              <a:t>-1</a:t>
            </a:r>
          </a:p>
          <a:p>
            <a:pPr eaLnBrk="1" hangingPunct="1"/>
            <a:r>
              <a:rPr lang="en-US" sz="2400"/>
              <a:t>Pid			0..255</a:t>
            </a:r>
          </a:p>
          <a:p>
            <a:pPr eaLnBrk="1" hangingPunct="1"/>
            <a:r>
              <a:rPr lang="en-US" sz="2400"/>
              <a:t>Mtype		0..255		</a:t>
            </a:r>
            <a:r>
              <a:rPr lang="en-US" sz="2400">
                <a:solidFill>
                  <a:schemeClr val="bg2"/>
                </a:solidFill>
              </a:rPr>
              <a:t>// user-def. enumeration</a:t>
            </a:r>
          </a:p>
          <a:p>
            <a:pPr eaLnBrk="1" hangingPunct="1"/>
            <a:r>
              <a:rPr lang="en-US" sz="2400"/>
              <a:t>Chan		0..255</a:t>
            </a:r>
          </a:p>
          <a:p>
            <a:pPr eaLnBrk="1" hangingPunct="1"/>
            <a:endParaRPr lang="en-US" sz="2400"/>
          </a:p>
          <a:p>
            <a:pPr eaLnBrk="1" hangingPunct="1"/>
            <a:r>
              <a:rPr lang="en-US" sz="2400"/>
              <a:t>One dimensional array</a:t>
            </a:r>
          </a:p>
          <a:p>
            <a:pPr eaLnBrk="1" hangingPunct="1"/>
            <a:r>
              <a:rPr lang="en-US" sz="2400"/>
              <a:t>Record</a:t>
            </a:r>
          </a:p>
          <a:p>
            <a:pPr eaLnBrk="1" hangingPunct="1"/>
            <a:endParaRPr lang="en-US" sz="2400"/>
          </a:p>
        </p:txBody>
      </p:sp>
      <p:sp>
        <p:nvSpPr>
          <p:cNvPr id="5" name="Tijdelijke aanduiding voor dianummer 4"/>
          <p:cNvSpPr>
            <a:spLocks noGrp="1"/>
          </p:cNvSpPr>
          <p:nvPr>
            <p:ph type="sldNum" sz="quarter" idx="12"/>
          </p:nvPr>
        </p:nvSpPr>
        <p:spPr/>
        <p:txBody>
          <a:bodyPr/>
          <a:lstStyle/>
          <a:p>
            <a:pPr>
              <a:defRPr/>
            </a:pPr>
            <a:fld id="{2C3010A7-999C-4D55-A796-4DA4980F8EBA}" type="slidenum">
              <a:rPr lang="en-US"/>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moge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mogen">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PVadmin_0910</Template>
  <TotalTime>13189</TotalTime>
  <Words>3764</Words>
  <Application>Microsoft Macintosh PowerPoint</Application>
  <PresentationFormat>On-screen Show (4:3)</PresentationFormat>
  <Paragraphs>583</Paragraphs>
  <Slides>47</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Comic Sans MS</vt:lpstr>
      <vt:lpstr>Courier New</vt:lpstr>
      <vt:lpstr>Franklin Gothic Medium</vt:lpstr>
      <vt:lpstr>SymbolMT</vt:lpstr>
      <vt:lpstr>Times New Roman</vt:lpstr>
      <vt:lpstr>Wingdings</vt:lpstr>
      <vt:lpstr>Wingdings 2</vt:lpstr>
      <vt:lpstr>Vermogen</vt:lpstr>
      <vt:lpstr>Model Checking with SPIN  Modeling and Verification with Promela</vt:lpstr>
      <vt:lpstr>Overview</vt:lpstr>
      <vt:lpstr>Spin and Promela</vt:lpstr>
      <vt:lpstr>System, process, and action.</vt:lpstr>
      <vt:lpstr>Example</vt:lpstr>
      <vt:lpstr>Interleaving model of concurrency</vt:lpstr>
      <vt:lpstr>Interleaving model of concurrency</vt:lpstr>
      <vt:lpstr>Degree of atomicity</vt:lpstr>
      <vt:lpstr>Promela’s data types</vt:lpstr>
      <vt:lpstr>What you don’t have…</vt:lpstr>
      <vt:lpstr>(Enabledness) Expression </vt:lpstr>
      <vt:lpstr>Example</vt:lpstr>
      <vt:lpstr>Concurrent programming is tricky….</vt:lpstr>
      <vt:lpstr>Processes can also synchronize with channels</vt:lpstr>
      <vt:lpstr>Channels</vt:lpstr>
      <vt:lpstr>Conditional</vt:lpstr>
      <vt:lpstr>Non-determinism can be useful for modeling</vt:lpstr>
      <vt:lpstr>loop : do-statement</vt:lpstr>
      <vt:lpstr>Examples</vt:lpstr>
      <vt:lpstr>Label and jump</vt:lpstr>
      <vt:lpstr>Exception/Escape</vt:lpstr>
      <vt:lpstr>  Predefined variables in Promela</vt:lpstr>
      <vt:lpstr>Timeout</vt:lpstr>
      <vt:lpstr>Expressing correctness with assertions</vt:lpstr>
      <vt:lpstr>We can also express system invariant</vt:lpstr>
      <vt:lpstr>“System stuck” checking</vt:lpstr>
      <vt:lpstr>Expressing progress requirement</vt:lpstr>
      <vt:lpstr> (i)SPIN Architecture</vt:lpstr>
      <vt:lpstr>Command line mode</vt:lpstr>
      <vt:lpstr>Frontend XSpin</vt:lpstr>
      <vt:lpstr>Dining philosophers</vt:lpstr>
      <vt:lpstr>Modelling a solution in Promela</vt:lpstr>
      <vt:lpstr>Creating processes and init { … }</vt:lpstr>
      <vt:lpstr>How to express the specification?</vt:lpstr>
      <vt:lpstr>Using a “monitor” process</vt:lpstr>
      <vt:lpstr>Example: Alternating bit protocol</vt:lpstr>
      <vt:lpstr>You can think of several ways to work it out...</vt:lpstr>
      <vt:lpstr>M&lt;2 Protocol, Sender part</vt:lpstr>
      <vt:lpstr>M&lt;2 Protocol, Receiver part</vt:lpstr>
      <vt:lpstr>Scenario: 1x error, corrected</vt:lpstr>
      <vt:lpstr>Modeling in Promela</vt:lpstr>
      <vt:lpstr>Modelling in Promela</vt:lpstr>
      <vt:lpstr>A different style, with “goto”</vt:lpstr>
      <vt:lpstr>Specifications</vt:lpstr>
      <vt:lpstr>Specifications</vt:lpstr>
      <vt:lpstr>2x successive errors</vt:lpstr>
      <vt:lpstr>Ok... but suppose we still want to verify these:</vt:lpstr>
    </vt:vector>
  </TitlesOfParts>
  <Company>Universiteit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on Program Verification</dc:title>
  <dc:creator>wish</dc:creator>
  <cp:lastModifiedBy>Prasetya, S.W.B. (Wishnu)</cp:lastModifiedBy>
  <cp:revision>334</cp:revision>
  <dcterms:created xsi:type="dcterms:W3CDTF">2002-05-10T11:36:29Z</dcterms:created>
  <dcterms:modified xsi:type="dcterms:W3CDTF">2024-10-13T09:31:02Z</dcterms:modified>
</cp:coreProperties>
</file>