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1.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9" r:id="rId1"/>
  </p:sldMasterIdLst>
  <p:notesMasterIdLst>
    <p:notesMasterId r:id="rId27"/>
  </p:notesMasterIdLst>
  <p:sldIdLst>
    <p:sldId id="268" r:id="rId2"/>
    <p:sldId id="335" r:id="rId3"/>
    <p:sldId id="307" r:id="rId4"/>
    <p:sldId id="308" r:id="rId5"/>
    <p:sldId id="295" r:id="rId6"/>
    <p:sldId id="296" r:id="rId7"/>
    <p:sldId id="310" r:id="rId8"/>
    <p:sldId id="319" r:id="rId9"/>
    <p:sldId id="320" r:id="rId10"/>
    <p:sldId id="322" r:id="rId11"/>
    <p:sldId id="323" r:id="rId12"/>
    <p:sldId id="324" r:id="rId13"/>
    <p:sldId id="321" r:id="rId14"/>
    <p:sldId id="317" r:id="rId15"/>
    <p:sldId id="318" r:id="rId16"/>
    <p:sldId id="326" r:id="rId17"/>
    <p:sldId id="311" r:id="rId18"/>
    <p:sldId id="315" r:id="rId19"/>
    <p:sldId id="327" r:id="rId20"/>
    <p:sldId id="325" r:id="rId21"/>
    <p:sldId id="328" r:id="rId22"/>
    <p:sldId id="329" r:id="rId23"/>
    <p:sldId id="330" r:id="rId24"/>
    <p:sldId id="333" r:id="rId25"/>
    <p:sldId id="334" r:id="rId26"/>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shnu" initials="w"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EDB1"/>
    <a:srgbClr val="A50021"/>
    <a:srgbClr val="225111"/>
    <a:srgbClr val="286014"/>
    <a:srgbClr val="2A6416"/>
    <a:srgbClr val="A9E8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74" autoAdjust="0"/>
    <p:restoredTop sz="79969" autoAdjust="0"/>
  </p:normalViewPr>
  <p:slideViewPr>
    <p:cSldViewPr snapToGrid="0">
      <p:cViewPr varScale="1">
        <p:scale>
          <a:sx n="88" d="100"/>
          <a:sy n="88" d="100"/>
        </p:scale>
        <p:origin x="2504"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1" d="100"/>
          <a:sy n="61" d="100"/>
        </p:scale>
        <p:origin x="-2381" y="-9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08-05-12T11:49:33.841" idx="2">
    <p:pos x="10" y="10"/>
    <p:text>About the examples:
** The best and the worst case examples are artificial cyclic models.
** Tpc is a model of a telephone switch, specified in 279 lines of PROMELA.
** Snoopy is a model of a cache coherence protocol specified in 255 lines of PROMELA. 
** Pftp is a version of the file transfer protocol of 204 lines from.
**  Leader is the leader election protocol with 5 processes.
All measurements were made on a Sparc-10 workstation with 128Mbyte of RAM.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03EAD87-0D3E-4D51-A436-C2B32C6938BB}" type="slidenum">
              <a:rPr lang="en-US"/>
              <a:pPr>
                <a:defRPr/>
              </a:pPr>
              <a:t>‹#›</a:t>
            </a:fld>
            <a:endParaRPr lang="en-US"/>
          </a:p>
        </p:txBody>
      </p:sp>
    </p:spTree>
    <p:extLst>
      <p:ext uri="{BB962C8B-B14F-4D97-AF65-F5344CB8AC3E}">
        <p14:creationId xmlns:p14="http://schemas.microsoft.com/office/powerpoint/2010/main" val="428629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1102F54-B4DB-4747-AFAA-19B7FB942170}" type="slidenum">
              <a:rPr lang="en-US" smtClean="0"/>
              <a:pPr/>
              <a:t>1</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endParaRPr lang="nl-NL" dirty="0"/>
          </a:p>
        </p:txBody>
      </p:sp>
    </p:spTree>
    <p:extLst>
      <p:ext uri="{BB962C8B-B14F-4D97-AF65-F5344CB8AC3E}">
        <p14:creationId xmlns:p14="http://schemas.microsoft.com/office/powerpoint/2010/main" val="1316190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CC1D3E30-2357-416F-A2E2-4CEAF3E2B110}" type="slidenum">
              <a:rPr lang="en-US" smtClean="0"/>
              <a:pPr/>
              <a:t>11</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endParaRPr lang="nl-NL"/>
          </a:p>
        </p:txBody>
      </p:sp>
    </p:spTree>
    <p:extLst>
      <p:ext uri="{BB962C8B-B14F-4D97-AF65-F5344CB8AC3E}">
        <p14:creationId xmlns:p14="http://schemas.microsoft.com/office/powerpoint/2010/main" val="844994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DA551F9B-6075-4427-ABCA-ED70FFABB2A3}" type="slidenum">
              <a:rPr lang="en-US" smtClean="0"/>
              <a:pPr/>
              <a:t>12</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endParaRPr lang="nl-NL" dirty="0"/>
          </a:p>
        </p:txBody>
      </p:sp>
    </p:spTree>
    <p:extLst>
      <p:ext uri="{BB962C8B-B14F-4D97-AF65-F5344CB8AC3E}">
        <p14:creationId xmlns:p14="http://schemas.microsoft.com/office/powerpoint/2010/main" val="514598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CDE21935-078F-447A-9E00-6F4F6B1E76E4}" type="slidenum">
              <a:rPr lang="en-US" smtClean="0"/>
              <a:pPr/>
              <a:t>13</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endParaRPr lang="nl-NL"/>
          </a:p>
        </p:txBody>
      </p:sp>
    </p:spTree>
    <p:extLst>
      <p:ext uri="{BB962C8B-B14F-4D97-AF65-F5344CB8AC3E}">
        <p14:creationId xmlns:p14="http://schemas.microsoft.com/office/powerpoint/2010/main" val="946561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33F02867-7579-43B9-88D7-27953B0FD8E9}" type="slidenum">
              <a:rPr lang="en-US" smtClean="0"/>
              <a:pPr/>
              <a:t>14</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nl-NL" dirty="0" err="1"/>
              <a:t>Example</a:t>
            </a:r>
            <a:r>
              <a:rPr lang="nl-NL" dirty="0"/>
              <a:t>:</a:t>
            </a:r>
          </a:p>
          <a:p>
            <a:endParaRPr lang="nl-NL" dirty="0"/>
          </a:p>
          <a:p>
            <a:r>
              <a:rPr lang="nl-NL" dirty="0"/>
              <a:t>var x=10</a:t>
            </a:r>
          </a:p>
          <a:p>
            <a:r>
              <a:rPr lang="nl-NL" dirty="0" err="1"/>
              <a:t>process</a:t>
            </a:r>
            <a:r>
              <a:rPr lang="nl-NL" dirty="0"/>
              <a:t> P var y=0 do: y++ ; y++ ; x=y</a:t>
            </a:r>
          </a:p>
          <a:p>
            <a:r>
              <a:rPr lang="nl-NL" dirty="0" err="1"/>
              <a:t>process</a:t>
            </a:r>
            <a:r>
              <a:rPr lang="nl-NL" dirty="0"/>
              <a:t> Q x--</a:t>
            </a:r>
          </a:p>
          <a:p>
            <a:endParaRPr lang="nl-NL" dirty="0"/>
          </a:p>
          <a:p>
            <a:r>
              <a:rPr lang="nl-NL" dirty="0" err="1"/>
              <a:t>Note</a:t>
            </a:r>
            <a:r>
              <a:rPr lang="nl-NL" dirty="0"/>
              <a:t>:  PO </a:t>
            </a:r>
            <a:r>
              <a:rPr lang="nl-NL" dirty="0" err="1"/>
              <a:t>with</a:t>
            </a:r>
            <a:r>
              <a:rPr lang="nl-NL" dirty="0"/>
              <a:t> </a:t>
            </a:r>
            <a:r>
              <a:rPr lang="nl-NL" dirty="0" err="1"/>
              <a:t>channel</a:t>
            </a:r>
            <a:r>
              <a:rPr lang="nl-NL" dirty="0"/>
              <a:t> actions </a:t>
            </a:r>
            <a:r>
              <a:rPr lang="nl-NL" dirty="0">
                <a:sym typeface="Wingdings" pitchFamily="2" charset="2"/>
              </a:rPr>
              <a:t> </a:t>
            </a:r>
            <a:r>
              <a:rPr lang="nl-NL" dirty="0" err="1">
                <a:sym typeface="Wingdings" pitchFamily="2" charset="2"/>
              </a:rPr>
              <a:t>only</a:t>
            </a:r>
            <a:r>
              <a:rPr lang="nl-NL" dirty="0">
                <a:sym typeface="Wingdings" pitchFamily="2" charset="2"/>
              </a:rPr>
              <a:t> </a:t>
            </a:r>
            <a:r>
              <a:rPr lang="nl-NL" dirty="0" err="1">
                <a:sym typeface="Wingdings" pitchFamily="2" charset="2"/>
              </a:rPr>
              <a:t>when</a:t>
            </a:r>
            <a:r>
              <a:rPr lang="nl-NL" dirty="0">
                <a:sym typeface="Wingdings" pitchFamily="2" charset="2"/>
              </a:rPr>
              <a:t> </a:t>
            </a:r>
            <a:r>
              <a:rPr lang="nl-NL" dirty="0" err="1">
                <a:sym typeface="Wingdings" pitchFamily="2" charset="2"/>
              </a:rPr>
              <a:t>the</a:t>
            </a:r>
            <a:r>
              <a:rPr lang="nl-NL" dirty="0">
                <a:sym typeface="Wingdings" pitchFamily="2" charset="2"/>
              </a:rPr>
              <a:t> </a:t>
            </a:r>
            <a:r>
              <a:rPr lang="nl-NL" dirty="0" err="1">
                <a:sym typeface="Wingdings" pitchFamily="2" charset="2"/>
              </a:rPr>
              <a:t>spec</a:t>
            </a:r>
            <a:r>
              <a:rPr lang="nl-NL" dirty="0">
                <a:sym typeface="Wingdings" pitchFamily="2" charset="2"/>
              </a:rPr>
              <a:t> does </a:t>
            </a:r>
            <a:r>
              <a:rPr lang="nl-NL" dirty="0" err="1">
                <a:sym typeface="Wingdings" pitchFamily="2" charset="2"/>
              </a:rPr>
              <a:t>not</a:t>
            </a:r>
            <a:r>
              <a:rPr lang="nl-NL" dirty="0">
                <a:sym typeface="Wingdings" pitchFamily="2" charset="2"/>
              </a:rPr>
              <a:t> </a:t>
            </a:r>
            <a:r>
              <a:rPr lang="nl-NL" dirty="0" err="1">
                <a:sym typeface="Wingdings" pitchFamily="2" charset="2"/>
              </a:rPr>
              <a:t>refer</a:t>
            </a:r>
            <a:r>
              <a:rPr lang="nl-NL" dirty="0">
                <a:sym typeface="Wingdings" pitchFamily="2" charset="2"/>
              </a:rPr>
              <a:t> </a:t>
            </a:r>
            <a:r>
              <a:rPr lang="nl-NL" dirty="0" err="1">
                <a:sym typeface="Wingdings" pitchFamily="2" charset="2"/>
              </a:rPr>
              <a:t>to</a:t>
            </a:r>
            <a:r>
              <a:rPr lang="nl-NL" dirty="0">
                <a:sym typeface="Wingdings" pitchFamily="2" charset="2"/>
              </a:rPr>
              <a:t> </a:t>
            </a:r>
            <a:r>
              <a:rPr lang="nl-NL" dirty="0" err="1">
                <a:sym typeface="Wingdings" pitchFamily="2" charset="2"/>
              </a:rPr>
              <a:t>the</a:t>
            </a:r>
            <a:r>
              <a:rPr lang="nl-NL" dirty="0">
                <a:sym typeface="Wingdings" pitchFamily="2" charset="2"/>
              </a:rPr>
              <a:t> </a:t>
            </a:r>
            <a:r>
              <a:rPr lang="nl-NL" dirty="0" err="1">
                <a:sym typeface="Wingdings" pitchFamily="2" charset="2"/>
              </a:rPr>
              <a:t>channel</a:t>
            </a:r>
            <a:r>
              <a:rPr lang="nl-NL" dirty="0">
                <a:sym typeface="Wingdings" pitchFamily="2" charset="2"/>
              </a:rPr>
              <a:t> contents! </a:t>
            </a:r>
            <a:r>
              <a:rPr lang="nl-NL" dirty="0" err="1">
                <a:sym typeface="Wingdings" pitchFamily="2" charset="2"/>
              </a:rPr>
              <a:t>Note</a:t>
            </a:r>
            <a:r>
              <a:rPr lang="nl-NL" dirty="0">
                <a:sym typeface="Wingdings" pitchFamily="2" charset="2"/>
              </a:rPr>
              <a:t> </a:t>
            </a:r>
            <a:r>
              <a:rPr lang="nl-NL" dirty="0" err="1">
                <a:sym typeface="Wingdings" pitchFamily="2" charset="2"/>
              </a:rPr>
              <a:t>that</a:t>
            </a:r>
            <a:r>
              <a:rPr lang="nl-NL" dirty="0">
                <a:sym typeface="Wingdings" pitchFamily="2" charset="2"/>
              </a:rPr>
              <a:t> </a:t>
            </a:r>
            <a:r>
              <a:rPr lang="nl-NL" dirty="0" err="1">
                <a:sym typeface="Wingdings" pitchFamily="2" charset="2"/>
              </a:rPr>
              <a:t>c!e</a:t>
            </a:r>
            <a:r>
              <a:rPr lang="nl-NL" dirty="0">
                <a:sym typeface="Wingdings" pitchFamily="2" charset="2"/>
              </a:rPr>
              <a:t> </a:t>
            </a:r>
            <a:r>
              <a:rPr lang="nl-NL" dirty="0" err="1">
                <a:sym typeface="Wingdings" pitchFamily="2" charset="2"/>
              </a:rPr>
              <a:t>and</a:t>
            </a:r>
            <a:r>
              <a:rPr lang="nl-NL" dirty="0">
                <a:sym typeface="Wingdings" pitchFamily="2" charset="2"/>
              </a:rPr>
              <a:t> </a:t>
            </a:r>
            <a:r>
              <a:rPr lang="nl-NL" dirty="0" err="1">
                <a:sym typeface="Wingdings" pitchFamily="2" charset="2"/>
              </a:rPr>
              <a:t>c?x</a:t>
            </a:r>
            <a:r>
              <a:rPr lang="nl-NL" dirty="0">
                <a:sym typeface="Wingdings" pitchFamily="2" charset="2"/>
              </a:rPr>
              <a:t> </a:t>
            </a:r>
            <a:r>
              <a:rPr lang="nl-NL" dirty="0" err="1">
                <a:sym typeface="Wingdings" pitchFamily="2" charset="2"/>
              </a:rPr>
              <a:t>will</a:t>
            </a:r>
            <a:r>
              <a:rPr lang="nl-NL" dirty="0">
                <a:sym typeface="Wingdings" pitchFamily="2" charset="2"/>
              </a:rPr>
              <a:t> </a:t>
            </a:r>
            <a:r>
              <a:rPr lang="nl-NL" dirty="0" err="1">
                <a:sym typeface="Wingdings" pitchFamily="2" charset="2"/>
              </a:rPr>
              <a:t>then</a:t>
            </a:r>
            <a:r>
              <a:rPr lang="nl-NL" dirty="0">
                <a:sym typeface="Wingdings" pitchFamily="2" charset="2"/>
              </a:rPr>
              <a:t> </a:t>
            </a:r>
            <a:r>
              <a:rPr lang="nl-NL" dirty="0" err="1">
                <a:sym typeface="Wingdings" pitchFamily="2" charset="2"/>
              </a:rPr>
              <a:t>not</a:t>
            </a:r>
            <a:r>
              <a:rPr lang="nl-NL" dirty="0">
                <a:sym typeface="Wingdings" pitchFamily="2" charset="2"/>
              </a:rPr>
              <a:t> </a:t>
            </a:r>
            <a:r>
              <a:rPr lang="nl-NL" dirty="0" err="1">
                <a:sym typeface="Wingdings" pitchFamily="2" charset="2"/>
              </a:rPr>
              <a:t>interfere</a:t>
            </a:r>
            <a:r>
              <a:rPr lang="nl-NL" dirty="0">
                <a:sym typeface="Wingdings" pitchFamily="2" charset="2"/>
              </a:rPr>
              <a:t> </a:t>
            </a:r>
            <a:r>
              <a:rPr lang="nl-NL" dirty="0" err="1">
                <a:sym typeface="Wingdings" pitchFamily="2" charset="2"/>
              </a:rPr>
              <a:t>with</a:t>
            </a:r>
            <a:r>
              <a:rPr lang="nl-NL" dirty="0">
                <a:sym typeface="Wingdings" pitchFamily="2" charset="2"/>
              </a:rPr>
              <a:t> </a:t>
            </a:r>
            <a:r>
              <a:rPr lang="nl-NL" dirty="0" err="1">
                <a:sym typeface="Wingdings" pitchFamily="2" charset="2"/>
              </a:rPr>
              <a:t>each</a:t>
            </a:r>
            <a:r>
              <a:rPr lang="nl-NL" dirty="0">
                <a:sym typeface="Wingdings" pitchFamily="2" charset="2"/>
              </a:rPr>
              <a:t> </a:t>
            </a:r>
            <a:r>
              <a:rPr lang="nl-NL" dirty="0" err="1">
                <a:sym typeface="Wingdings" pitchFamily="2" charset="2"/>
              </a:rPr>
              <a:t>other</a:t>
            </a:r>
            <a:r>
              <a:rPr lang="nl-NL" dirty="0">
                <a:sym typeface="Wingdings" pitchFamily="2" charset="2"/>
              </a:rPr>
              <a:t>; </a:t>
            </a:r>
            <a:r>
              <a:rPr lang="nl-NL" dirty="0" err="1">
                <a:sym typeface="Wingdings" pitchFamily="2" charset="2"/>
              </a:rPr>
              <a:t>so</a:t>
            </a:r>
            <a:r>
              <a:rPr lang="nl-NL" dirty="0">
                <a:sym typeface="Wingdings" pitchFamily="2" charset="2"/>
              </a:rPr>
              <a:t> PO is safe.</a:t>
            </a:r>
          </a:p>
          <a:p>
            <a:endParaRPr lang="nl-NL" dirty="0">
              <a:sym typeface="Wingdings" pitchFamily="2" charset="2"/>
            </a:endParaRPr>
          </a:p>
          <a:p>
            <a:endParaRPr lang="nl-NL" dirty="0"/>
          </a:p>
        </p:txBody>
      </p:sp>
    </p:spTree>
    <p:extLst>
      <p:ext uri="{BB962C8B-B14F-4D97-AF65-F5344CB8AC3E}">
        <p14:creationId xmlns:p14="http://schemas.microsoft.com/office/powerpoint/2010/main" val="302307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E6F6CF9A-E1F8-44B7-A8A7-E43A0449F16A}" type="slidenum">
              <a:rPr lang="en-US" smtClean="0"/>
              <a:pPr/>
              <a:t>15</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endParaRPr lang="nl-NL"/>
          </a:p>
        </p:txBody>
      </p:sp>
    </p:spTree>
    <p:extLst>
      <p:ext uri="{BB962C8B-B14F-4D97-AF65-F5344CB8AC3E}">
        <p14:creationId xmlns:p14="http://schemas.microsoft.com/office/powerpoint/2010/main" val="2077797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jdelijke aanduiding voor dia-afbeelding 1"/>
          <p:cNvSpPr>
            <a:spLocks noGrp="1" noRot="1" noChangeAspect="1" noTextEdit="1"/>
          </p:cNvSpPr>
          <p:nvPr>
            <p:ph type="sldImg"/>
          </p:nvPr>
        </p:nvSpPr>
        <p:spPr>
          <a:ln/>
        </p:spPr>
      </p:sp>
      <p:sp>
        <p:nvSpPr>
          <p:cNvPr id="51203" name="Tijdelijke aanduiding voor notities 2"/>
          <p:cNvSpPr>
            <a:spLocks noGrp="1"/>
          </p:cNvSpPr>
          <p:nvPr>
            <p:ph type="body" idx="1"/>
          </p:nvPr>
        </p:nvSpPr>
        <p:spPr>
          <a:noFill/>
          <a:ln/>
        </p:spPr>
        <p:txBody>
          <a:bodyPr/>
          <a:lstStyle/>
          <a:p>
            <a:endParaRPr lang="nl-NL"/>
          </a:p>
        </p:txBody>
      </p:sp>
      <p:sp>
        <p:nvSpPr>
          <p:cNvPr id="51204" name="Tijdelijke aanduiding voor dianummer 3"/>
          <p:cNvSpPr>
            <a:spLocks noGrp="1"/>
          </p:cNvSpPr>
          <p:nvPr>
            <p:ph type="sldNum" sz="quarter" idx="5"/>
          </p:nvPr>
        </p:nvSpPr>
        <p:spPr>
          <a:noFill/>
        </p:spPr>
        <p:txBody>
          <a:bodyPr/>
          <a:lstStyle/>
          <a:p>
            <a:fld id="{68B32B09-7830-4C8F-8BA5-1E9E0688AC51}" type="slidenum">
              <a:rPr lang="en-US" smtClean="0"/>
              <a:pPr/>
              <a:t>16</a:t>
            </a:fld>
            <a:endParaRPr lang="en-US"/>
          </a:p>
        </p:txBody>
      </p:sp>
    </p:spTree>
    <p:extLst>
      <p:ext uri="{BB962C8B-B14F-4D97-AF65-F5344CB8AC3E}">
        <p14:creationId xmlns:p14="http://schemas.microsoft.com/office/powerpoint/2010/main" val="1316746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B4259136-2870-40A5-8D94-D809EEC6C988}" type="slidenum">
              <a:rPr lang="en-US" smtClean="0"/>
              <a:pPr/>
              <a:t>17</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nl-NL"/>
          </a:p>
        </p:txBody>
      </p:sp>
    </p:spTree>
    <p:extLst>
      <p:ext uri="{BB962C8B-B14F-4D97-AF65-F5344CB8AC3E}">
        <p14:creationId xmlns:p14="http://schemas.microsoft.com/office/powerpoint/2010/main" val="7415776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7473D137-9171-43D7-B74C-BA5BA7613ABE}" type="slidenum">
              <a:rPr lang="en-US" smtClean="0"/>
              <a:pPr/>
              <a:t>18</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endParaRPr lang="nl-NL"/>
          </a:p>
        </p:txBody>
      </p:sp>
    </p:spTree>
    <p:extLst>
      <p:ext uri="{BB962C8B-B14F-4D97-AF65-F5344CB8AC3E}">
        <p14:creationId xmlns:p14="http://schemas.microsoft.com/office/powerpoint/2010/main" val="18480272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jdelijke aanduiding voor dia-afbeelding 1"/>
          <p:cNvSpPr>
            <a:spLocks noGrp="1" noRot="1" noChangeAspect="1" noTextEdit="1"/>
          </p:cNvSpPr>
          <p:nvPr>
            <p:ph type="sldImg"/>
          </p:nvPr>
        </p:nvSpPr>
        <p:spPr>
          <a:ln/>
        </p:spPr>
      </p:sp>
      <p:sp>
        <p:nvSpPr>
          <p:cNvPr id="54275" name="Tijdelijke aanduiding voor notities 2"/>
          <p:cNvSpPr>
            <a:spLocks noGrp="1"/>
          </p:cNvSpPr>
          <p:nvPr>
            <p:ph type="body" idx="1"/>
          </p:nvPr>
        </p:nvSpPr>
        <p:spPr>
          <a:noFill/>
          <a:ln/>
        </p:spPr>
        <p:txBody>
          <a:bodyPr/>
          <a:lstStyle/>
          <a:p>
            <a:r>
              <a:rPr lang="nl-NL" dirty="0" err="1"/>
              <a:t>Note</a:t>
            </a:r>
            <a:r>
              <a:rPr lang="nl-NL" dirty="0"/>
              <a:t>: </a:t>
            </a:r>
            <a:r>
              <a:rPr lang="nl-NL" dirty="0" err="1"/>
              <a:t>literally</a:t>
            </a:r>
            <a:r>
              <a:rPr lang="nl-NL" dirty="0"/>
              <a:t> </a:t>
            </a:r>
            <a:r>
              <a:rPr lang="nl-NL" dirty="0" err="1"/>
              <a:t>from</a:t>
            </a:r>
            <a:r>
              <a:rPr lang="nl-NL" dirty="0"/>
              <a:t> SPIN manual: </a:t>
            </a:r>
            <a:br>
              <a:rPr lang="nl-NL" dirty="0"/>
            </a:br>
            <a:br>
              <a:rPr lang="nl-NL" dirty="0"/>
            </a:br>
            <a:r>
              <a:rPr lang="en-US" sz="1200" b="0" i="0" kern="1200" dirty="0">
                <a:solidFill>
                  <a:schemeClr val="tx1"/>
                </a:solidFill>
                <a:effectLst/>
                <a:latin typeface="Times New Roman" pitchFamily="18" charset="0"/>
                <a:ea typeface="+mn-ea"/>
                <a:cs typeface="+mn-cs"/>
              </a:rPr>
              <a:t>When a never claim is present, the system and the claim execute in lockstep. That is, we can think of system execution as always consisting of a pair of transitions: one in the claim and one in the system, with the second transition coming from any one of the active processes. The claim automaton always executes first. If the claim automaton does not have any executable transitions, no further move is possible, and the search along this path stops. The search will then backtrack so that other executions can be explored.</a:t>
            </a:r>
          </a:p>
          <a:p>
            <a:endParaRPr lang="nl-NL" dirty="0"/>
          </a:p>
        </p:txBody>
      </p:sp>
      <p:sp>
        <p:nvSpPr>
          <p:cNvPr id="54276" name="Tijdelijke aanduiding voor dianummer 3"/>
          <p:cNvSpPr>
            <a:spLocks noGrp="1"/>
          </p:cNvSpPr>
          <p:nvPr>
            <p:ph type="sldNum" sz="quarter" idx="5"/>
          </p:nvPr>
        </p:nvSpPr>
        <p:spPr>
          <a:noFill/>
        </p:spPr>
        <p:txBody>
          <a:bodyPr/>
          <a:lstStyle/>
          <a:p>
            <a:fld id="{C71994F1-C04A-4C51-8DAB-82D5FBDD7F80}" type="slidenum">
              <a:rPr lang="en-US" smtClean="0"/>
              <a:pPr/>
              <a:t>19</a:t>
            </a:fld>
            <a:endParaRPr lang="en-US"/>
          </a:p>
        </p:txBody>
      </p:sp>
    </p:spTree>
    <p:extLst>
      <p:ext uri="{BB962C8B-B14F-4D97-AF65-F5344CB8AC3E}">
        <p14:creationId xmlns:p14="http://schemas.microsoft.com/office/powerpoint/2010/main" val="737785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jdelijke aanduiding voor dia-afbeelding 1"/>
          <p:cNvSpPr>
            <a:spLocks noGrp="1" noRot="1" noChangeAspect="1" noTextEdit="1"/>
          </p:cNvSpPr>
          <p:nvPr>
            <p:ph type="sldImg"/>
          </p:nvPr>
        </p:nvSpPr>
        <p:spPr>
          <a:ln/>
        </p:spPr>
      </p:sp>
      <p:sp>
        <p:nvSpPr>
          <p:cNvPr id="55299" name="Tijdelijke aanduiding voor notities 2"/>
          <p:cNvSpPr>
            <a:spLocks noGrp="1"/>
          </p:cNvSpPr>
          <p:nvPr>
            <p:ph type="body" idx="1"/>
          </p:nvPr>
        </p:nvSpPr>
        <p:spPr>
          <a:noFill/>
          <a:ln/>
        </p:spPr>
        <p:txBody>
          <a:bodyPr/>
          <a:lstStyle/>
          <a:p>
            <a:endParaRPr lang="nl-NL"/>
          </a:p>
        </p:txBody>
      </p:sp>
      <p:sp>
        <p:nvSpPr>
          <p:cNvPr id="55300" name="Tijdelijke aanduiding voor dianummer 3"/>
          <p:cNvSpPr>
            <a:spLocks noGrp="1"/>
          </p:cNvSpPr>
          <p:nvPr>
            <p:ph type="sldNum" sz="quarter" idx="5"/>
          </p:nvPr>
        </p:nvSpPr>
        <p:spPr>
          <a:noFill/>
        </p:spPr>
        <p:txBody>
          <a:bodyPr/>
          <a:lstStyle/>
          <a:p>
            <a:fld id="{6ACEA4EB-2EA7-4EE9-89B3-BCEBDF0135DD}" type="slidenum">
              <a:rPr lang="en-US" smtClean="0"/>
              <a:pPr/>
              <a:t>20</a:t>
            </a:fld>
            <a:endParaRPr lang="en-US"/>
          </a:p>
        </p:txBody>
      </p:sp>
    </p:spTree>
    <p:extLst>
      <p:ext uri="{BB962C8B-B14F-4D97-AF65-F5344CB8AC3E}">
        <p14:creationId xmlns:p14="http://schemas.microsoft.com/office/powerpoint/2010/main" val="393648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jdelijke aanduiding voor dia-afbeelding 1"/>
          <p:cNvSpPr>
            <a:spLocks noGrp="1" noRot="1" noChangeAspect="1" noTextEdit="1"/>
          </p:cNvSpPr>
          <p:nvPr>
            <p:ph type="sldImg"/>
          </p:nvPr>
        </p:nvSpPr>
        <p:spPr>
          <a:ln/>
        </p:spPr>
      </p:sp>
      <p:sp>
        <p:nvSpPr>
          <p:cNvPr id="36867" name="Tijdelijke aanduiding voor notities 2"/>
          <p:cNvSpPr>
            <a:spLocks noGrp="1"/>
          </p:cNvSpPr>
          <p:nvPr>
            <p:ph type="body" idx="1"/>
          </p:nvPr>
        </p:nvSpPr>
        <p:spPr>
          <a:noFill/>
          <a:ln/>
        </p:spPr>
        <p:txBody>
          <a:bodyPr/>
          <a:lstStyle/>
          <a:p>
            <a:endParaRPr lang="nl-NL"/>
          </a:p>
        </p:txBody>
      </p:sp>
      <p:sp>
        <p:nvSpPr>
          <p:cNvPr id="36868" name="Tijdelijke aanduiding voor dianummer 3"/>
          <p:cNvSpPr>
            <a:spLocks noGrp="1"/>
          </p:cNvSpPr>
          <p:nvPr>
            <p:ph type="sldNum" sz="quarter" idx="5"/>
          </p:nvPr>
        </p:nvSpPr>
        <p:spPr>
          <a:noFill/>
        </p:spPr>
        <p:txBody>
          <a:bodyPr/>
          <a:lstStyle/>
          <a:p>
            <a:fld id="{F894DDBE-8B17-49D1-8206-F6ABAF42A594}" type="slidenum">
              <a:rPr lang="en-US" smtClean="0"/>
              <a:pPr/>
              <a:t>3</a:t>
            </a:fld>
            <a:endParaRPr lang="en-US"/>
          </a:p>
        </p:txBody>
      </p:sp>
    </p:spTree>
    <p:extLst>
      <p:ext uri="{BB962C8B-B14F-4D97-AF65-F5344CB8AC3E}">
        <p14:creationId xmlns:p14="http://schemas.microsoft.com/office/powerpoint/2010/main" val="21338837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jdelijke aanduiding voor dia-afbeelding 1"/>
          <p:cNvSpPr>
            <a:spLocks noGrp="1" noRot="1" noChangeAspect="1" noTextEdit="1"/>
          </p:cNvSpPr>
          <p:nvPr>
            <p:ph type="sldImg"/>
          </p:nvPr>
        </p:nvSpPr>
        <p:spPr>
          <a:ln/>
        </p:spPr>
      </p:sp>
      <p:sp>
        <p:nvSpPr>
          <p:cNvPr id="57347" name="Tijdelijke aanduiding voor notities 2"/>
          <p:cNvSpPr>
            <a:spLocks noGrp="1"/>
          </p:cNvSpPr>
          <p:nvPr>
            <p:ph type="body" idx="1"/>
          </p:nvPr>
        </p:nvSpPr>
        <p:spPr>
          <a:noFill/>
          <a:ln/>
        </p:spPr>
        <p:txBody>
          <a:bodyPr/>
          <a:lstStyle/>
          <a:p>
            <a:endParaRPr lang="nl-NL">
              <a:latin typeface="Arial" pitchFamily="34" charset="0"/>
            </a:endParaRPr>
          </a:p>
        </p:txBody>
      </p:sp>
      <p:sp>
        <p:nvSpPr>
          <p:cNvPr id="57348" name="Tijdelijke aanduiding voor dianummer 3"/>
          <p:cNvSpPr>
            <a:spLocks noGrp="1"/>
          </p:cNvSpPr>
          <p:nvPr>
            <p:ph type="sldNum" sz="quarter" idx="5"/>
          </p:nvPr>
        </p:nvSpPr>
        <p:spPr>
          <a:noFill/>
        </p:spPr>
        <p:txBody>
          <a:bodyPr/>
          <a:lstStyle/>
          <a:p>
            <a:fld id="{A3AD5B5A-2FDE-47F0-859B-DF53628F994C}" type="slidenum">
              <a:rPr lang="en-US" smtClean="0">
                <a:latin typeface="Arial" pitchFamily="34" charset="0"/>
              </a:rPr>
              <a:pPr/>
              <a:t>21</a:t>
            </a:fld>
            <a:endParaRPr lang="en-US">
              <a:latin typeface="Arial" pitchFamily="34" charset="0"/>
            </a:endParaRPr>
          </a:p>
        </p:txBody>
      </p:sp>
    </p:spTree>
    <p:extLst>
      <p:ext uri="{BB962C8B-B14F-4D97-AF65-F5344CB8AC3E}">
        <p14:creationId xmlns:p14="http://schemas.microsoft.com/office/powerpoint/2010/main" val="18008411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jdelijke aanduiding voor dia-afbeelding 1"/>
          <p:cNvSpPr>
            <a:spLocks noGrp="1" noRot="1" noChangeAspect="1" noTextEdit="1"/>
          </p:cNvSpPr>
          <p:nvPr>
            <p:ph type="sldImg"/>
          </p:nvPr>
        </p:nvSpPr>
        <p:spPr>
          <a:ln/>
        </p:spPr>
      </p:sp>
      <p:sp>
        <p:nvSpPr>
          <p:cNvPr id="58371" name="Tijdelijke aanduiding voor notities 2"/>
          <p:cNvSpPr>
            <a:spLocks noGrp="1"/>
          </p:cNvSpPr>
          <p:nvPr>
            <p:ph type="body" idx="1"/>
          </p:nvPr>
        </p:nvSpPr>
        <p:spPr>
          <a:noFill/>
          <a:ln/>
        </p:spPr>
        <p:txBody>
          <a:bodyPr/>
          <a:lstStyle/>
          <a:p>
            <a:endParaRPr lang="nl-NL">
              <a:latin typeface="Arial" pitchFamily="34" charset="0"/>
            </a:endParaRPr>
          </a:p>
        </p:txBody>
      </p:sp>
      <p:sp>
        <p:nvSpPr>
          <p:cNvPr id="58372" name="Tijdelijke aanduiding voor dianummer 3"/>
          <p:cNvSpPr>
            <a:spLocks noGrp="1"/>
          </p:cNvSpPr>
          <p:nvPr>
            <p:ph type="sldNum" sz="quarter" idx="5"/>
          </p:nvPr>
        </p:nvSpPr>
        <p:spPr>
          <a:noFill/>
        </p:spPr>
        <p:txBody>
          <a:bodyPr/>
          <a:lstStyle/>
          <a:p>
            <a:fld id="{BD2BE32C-BA44-4475-AFA3-480F3092B529}" type="slidenum">
              <a:rPr lang="en-US" smtClean="0">
                <a:latin typeface="Arial" pitchFamily="34" charset="0"/>
              </a:rPr>
              <a:pPr/>
              <a:t>22</a:t>
            </a:fld>
            <a:endParaRPr lang="en-US">
              <a:latin typeface="Arial" pitchFamily="34" charset="0"/>
            </a:endParaRPr>
          </a:p>
        </p:txBody>
      </p:sp>
    </p:spTree>
    <p:extLst>
      <p:ext uri="{BB962C8B-B14F-4D97-AF65-F5344CB8AC3E}">
        <p14:creationId xmlns:p14="http://schemas.microsoft.com/office/powerpoint/2010/main" val="15438992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jdelijke aanduiding voor dia-afbeelding 1"/>
          <p:cNvSpPr>
            <a:spLocks noGrp="1" noRot="1" noChangeAspect="1" noTextEdit="1"/>
          </p:cNvSpPr>
          <p:nvPr>
            <p:ph type="sldImg"/>
          </p:nvPr>
        </p:nvSpPr>
        <p:spPr>
          <a:ln/>
        </p:spPr>
      </p:sp>
      <p:sp>
        <p:nvSpPr>
          <p:cNvPr id="59395" name="Tijdelijke aanduiding voor notities 2"/>
          <p:cNvSpPr>
            <a:spLocks noGrp="1"/>
          </p:cNvSpPr>
          <p:nvPr>
            <p:ph type="body" idx="1"/>
          </p:nvPr>
        </p:nvSpPr>
        <p:spPr>
          <a:noFill/>
          <a:ln/>
        </p:spPr>
        <p:txBody>
          <a:bodyPr/>
          <a:lstStyle/>
          <a:p>
            <a:endParaRPr lang="nl-NL">
              <a:latin typeface="Arial" pitchFamily="34" charset="0"/>
            </a:endParaRPr>
          </a:p>
        </p:txBody>
      </p:sp>
      <p:sp>
        <p:nvSpPr>
          <p:cNvPr id="59396" name="Tijdelijke aanduiding voor dianummer 3"/>
          <p:cNvSpPr>
            <a:spLocks noGrp="1"/>
          </p:cNvSpPr>
          <p:nvPr>
            <p:ph type="sldNum" sz="quarter" idx="5"/>
          </p:nvPr>
        </p:nvSpPr>
        <p:spPr>
          <a:noFill/>
        </p:spPr>
        <p:txBody>
          <a:bodyPr/>
          <a:lstStyle/>
          <a:p>
            <a:fld id="{D3FD05FD-3D02-43DC-8622-D3FD3D477846}" type="slidenum">
              <a:rPr lang="en-US" smtClean="0">
                <a:latin typeface="Arial" pitchFamily="34" charset="0"/>
              </a:rPr>
              <a:pPr/>
              <a:t>24</a:t>
            </a:fld>
            <a:endParaRPr lang="en-US">
              <a:latin typeface="Arial" pitchFamily="34" charset="0"/>
            </a:endParaRPr>
          </a:p>
        </p:txBody>
      </p:sp>
    </p:spTree>
    <p:extLst>
      <p:ext uri="{BB962C8B-B14F-4D97-AF65-F5344CB8AC3E}">
        <p14:creationId xmlns:p14="http://schemas.microsoft.com/office/powerpoint/2010/main" val="2698720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jdelijke aanduiding voor dia-afbeelding 1"/>
          <p:cNvSpPr>
            <a:spLocks noGrp="1" noRot="1" noChangeAspect="1" noTextEdit="1"/>
          </p:cNvSpPr>
          <p:nvPr>
            <p:ph type="sldImg"/>
          </p:nvPr>
        </p:nvSpPr>
        <p:spPr>
          <a:ln/>
        </p:spPr>
      </p:sp>
      <p:sp>
        <p:nvSpPr>
          <p:cNvPr id="60419" name="Tijdelijke aanduiding voor notities 2"/>
          <p:cNvSpPr>
            <a:spLocks noGrp="1"/>
          </p:cNvSpPr>
          <p:nvPr>
            <p:ph type="body" idx="1"/>
          </p:nvPr>
        </p:nvSpPr>
        <p:spPr>
          <a:noFill/>
          <a:ln/>
        </p:spPr>
        <p:txBody>
          <a:bodyPr/>
          <a:lstStyle/>
          <a:p>
            <a:endParaRPr lang="nl-NL" dirty="0">
              <a:latin typeface="Arial" pitchFamily="34" charset="0"/>
            </a:endParaRPr>
          </a:p>
        </p:txBody>
      </p:sp>
      <p:sp>
        <p:nvSpPr>
          <p:cNvPr id="60420" name="Tijdelijke aanduiding voor dianummer 3"/>
          <p:cNvSpPr>
            <a:spLocks noGrp="1"/>
          </p:cNvSpPr>
          <p:nvPr>
            <p:ph type="sldNum" sz="quarter" idx="5"/>
          </p:nvPr>
        </p:nvSpPr>
        <p:spPr>
          <a:noFill/>
        </p:spPr>
        <p:txBody>
          <a:bodyPr/>
          <a:lstStyle/>
          <a:p>
            <a:fld id="{F07C92A0-E8AD-4131-9294-F68463B28F2A}" type="slidenum">
              <a:rPr lang="en-US" smtClean="0">
                <a:latin typeface="Arial" pitchFamily="34" charset="0"/>
              </a:rPr>
              <a:pPr/>
              <a:t>25</a:t>
            </a:fld>
            <a:endParaRPr lang="en-US">
              <a:latin typeface="Arial" pitchFamily="34" charset="0"/>
            </a:endParaRPr>
          </a:p>
        </p:txBody>
      </p:sp>
    </p:spTree>
    <p:extLst>
      <p:ext uri="{BB962C8B-B14F-4D97-AF65-F5344CB8AC3E}">
        <p14:creationId xmlns:p14="http://schemas.microsoft.com/office/powerpoint/2010/main" val="254653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jdelijke aanduiding voor dia-afbeelding 1"/>
          <p:cNvSpPr>
            <a:spLocks noGrp="1" noRot="1" noChangeAspect="1" noTextEdit="1"/>
          </p:cNvSpPr>
          <p:nvPr>
            <p:ph type="sldImg"/>
          </p:nvPr>
        </p:nvSpPr>
        <p:spPr>
          <a:ln/>
        </p:spPr>
      </p:sp>
      <p:sp>
        <p:nvSpPr>
          <p:cNvPr id="37891" name="Tijdelijke aanduiding voor notities 2"/>
          <p:cNvSpPr>
            <a:spLocks noGrp="1"/>
          </p:cNvSpPr>
          <p:nvPr>
            <p:ph type="body" idx="1"/>
          </p:nvPr>
        </p:nvSpPr>
        <p:spPr>
          <a:noFill/>
          <a:ln/>
        </p:spPr>
        <p:txBody>
          <a:bodyPr/>
          <a:lstStyle/>
          <a:p>
            <a:endParaRPr lang="nl-NL"/>
          </a:p>
        </p:txBody>
      </p:sp>
      <p:sp>
        <p:nvSpPr>
          <p:cNvPr id="37892" name="Tijdelijke aanduiding voor dianummer 3"/>
          <p:cNvSpPr>
            <a:spLocks noGrp="1"/>
          </p:cNvSpPr>
          <p:nvPr>
            <p:ph type="sldNum" sz="quarter" idx="5"/>
          </p:nvPr>
        </p:nvSpPr>
        <p:spPr>
          <a:noFill/>
        </p:spPr>
        <p:txBody>
          <a:bodyPr/>
          <a:lstStyle/>
          <a:p>
            <a:fld id="{A3C2691B-6088-45F0-9463-1DE1DB1B43DF}" type="slidenum">
              <a:rPr lang="en-US" smtClean="0"/>
              <a:pPr/>
              <a:t>4</a:t>
            </a:fld>
            <a:endParaRPr lang="en-US"/>
          </a:p>
        </p:txBody>
      </p:sp>
    </p:spTree>
    <p:extLst>
      <p:ext uri="{BB962C8B-B14F-4D97-AF65-F5344CB8AC3E}">
        <p14:creationId xmlns:p14="http://schemas.microsoft.com/office/powerpoint/2010/main" val="1206676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E6AA3B1-AF4E-478E-9AF2-3B31657AF6A3}" type="slidenum">
              <a:rPr lang="en-US" smtClean="0"/>
              <a:pPr/>
              <a:t>5</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endParaRPr lang="nl-NL"/>
          </a:p>
        </p:txBody>
      </p:sp>
    </p:spTree>
    <p:extLst>
      <p:ext uri="{BB962C8B-B14F-4D97-AF65-F5344CB8AC3E}">
        <p14:creationId xmlns:p14="http://schemas.microsoft.com/office/powerpoint/2010/main" val="523350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EE2B16C0-E263-4A25-A1C2-E8C24FECBE82}" type="slidenum">
              <a:rPr lang="en-US" smtClean="0"/>
              <a:pPr/>
              <a:t>6</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nl-NL"/>
          </a:p>
        </p:txBody>
      </p:sp>
    </p:spTree>
    <p:extLst>
      <p:ext uri="{BB962C8B-B14F-4D97-AF65-F5344CB8AC3E}">
        <p14:creationId xmlns:p14="http://schemas.microsoft.com/office/powerpoint/2010/main" val="2008756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jdelijke aanduiding voor dia-afbeelding 1"/>
          <p:cNvSpPr>
            <a:spLocks noGrp="1" noRot="1" noChangeAspect="1" noTextEdit="1"/>
          </p:cNvSpPr>
          <p:nvPr>
            <p:ph type="sldImg"/>
          </p:nvPr>
        </p:nvSpPr>
        <p:spPr>
          <a:ln/>
        </p:spPr>
      </p:sp>
      <p:sp>
        <p:nvSpPr>
          <p:cNvPr id="41987" name="Tijdelijke aanduiding voor notities 2"/>
          <p:cNvSpPr>
            <a:spLocks noGrp="1"/>
          </p:cNvSpPr>
          <p:nvPr>
            <p:ph type="body" idx="1"/>
          </p:nvPr>
        </p:nvSpPr>
        <p:spPr>
          <a:noFill/>
          <a:ln/>
        </p:spPr>
        <p:txBody>
          <a:bodyPr/>
          <a:lstStyle/>
          <a:p>
            <a:endParaRPr lang="nl-NL"/>
          </a:p>
        </p:txBody>
      </p:sp>
      <p:sp>
        <p:nvSpPr>
          <p:cNvPr id="41988" name="Tijdelijke aanduiding voor dianummer 3"/>
          <p:cNvSpPr>
            <a:spLocks noGrp="1"/>
          </p:cNvSpPr>
          <p:nvPr>
            <p:ph type="sldNum" sz="quarter" idx="5"/>
          </p:nvPr>
        </p:nvSpPr>
        <p:spPr>
          <a:noFill/>
        </p:spPr>
        <p:txBody>
          <a:bodyPr/>
          <a:lstStyle/>
          <a:p>
            <a:fld id="{F8246A50-8DA8-437F-95FD-A6693C1EB692}" type="slidenum">
              <a:rPr lang="en-US" smtClean="0"/>
              <a:pPr/>
              <a:t>7</a:t>
            </a:fld>
            <a:endParaRPr lang="en-US"/>
          </a:p>
        </p:txBody>
      </p:sp>
    </p:spTree>
    <p:extLst>
      <p:ext uri="{BB962C8B-B14F-4D97-AF65-F5344CB8AC3E}">
        <p14:creationId xmlns:p14="http://schemas.microsoft.com/office/powerpoint/2010/main" val="572517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7D159EBB-1163-4545-A374-1F84D45A9302}" type="slidenum">
              <a:rPr lang="en-US" smtClean="0"/>
              <a:pPr/>
              <a:t>8</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endParaRPr lang="nl-NL"/>
          </a:p>
        </p:txBody>
      </p:sp>
    </p:spTree>
    <p:extLst>
      <p:ext uri="{BB962C8B-B14F-4D97-AF65-F5344CB8AC3E}">
        <p14:creationId xmlns:p14="http://schemas.microsoft.com/office/powerpoint/2010/main" val="1580984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E0681A82-372F-465A-A42E-840F9330541E}" type="slidenum">
              <a:rPr lang="en-US" smtClean="0"/>
              <a:pPr/>
              <a:t>9</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nl-NL"/>
          </a:p>
        </p:txBody>
      </p:sp>
    </p:spTree>
    <p:extLst>
      <p:ext uri="{BB962C8B-B14F-4D97-AF65-F5344CB8AC3E}">
        <p14:creationId xmlns:p14="http://schemas.microsoft.com/office/powerpoint/2010/main" val="797730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5D822D40-12D7-4520-BF94-8D4FB366786D}" type="slidenum">
              <a:rPr lang="en-US" smtClean="0"/>
              <a:pPr/>
              <a:t>10</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nl-NL"/>
          </a:p>
        </p:txBody>
      </p:sp>
    </p:spTree>
    <p:extLst>
      <p:ext uri="{BB962C8B-B14F-4D97-AF65-F5344CB8AC3E}">
        <p14:creationId xmlns:p14="http://schemas.microsoft.com/office/powerpoint/2010/main" val="718391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bg>
      <p:bgRef idx="1003">
        <a:schemeClr val="bg1"/>
      </p:bgRef>
    </p:bg>
    <p:spTree>
      <p:nvGrpSpPr>
        <p:cNvPr id="1" name=""/>
        <p:cNvGrpSpPr/>
        <p:nvPr/>
      </p:nvGrpSpPr>
      <p:grpSpPr>
        <a:xfrm>
          <a:off x="0" y="0"/>
          <a:ext cx="0" cy="0"/>
          <a:chOff x="0" y="0"/>
          <a:chExt cx="0" cy="0"/>
        </a:xfrm>
      </p:grpSpPr>
      <p:sp>
        <p:nvSpPr>
          <p:cNvPr id="4" name="Rechthoek 9"/>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Afgeronde rechthoek 10"/>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6" name="Rechthoek 11"/>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hthoek 12"/>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Rechthoek 14"/>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Ondertitel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nl-NL"/>
              <a:t>Klik om het opmaakprofiel van de modelondertitel te bewerken</a:t>
            </a:r>
            <a:endParaRPr lang="en-US"/>
          </a:p>
        </p:txBody>
      </p:sp>
      <p:sp>
        <p:nvSpPr>
          <p:cNvPr id="8" name="Titel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nl-NL"/>
              <a:t>Klik om de stijl te bewerken</a:t>
            </a:r>
            <a:endParaRPr lang="en-US"/>
          </a:p>
        </p:txBody>
      </p:sp>
      <p:sp>
        <p:nvSpPr>
          <p:cNvPr id="11" name="Tijdelijke aanduiding voor datum 27"/>
          <p:cNvSpPr>
            <a:spLocks noGrp="1"/>
          </p:cNvSpPr>
          <p:nvPr>
            <p:ph type="dt" sz="half" idx="10"/>
          </p:nvPr>
        </p:nvSpPr>
        <p:spPr/>
        <p:txBody>
          <a:bodyPr/>
          <a:lstStyle>
            <a:lvl1pPr>
              <a:defRPr/>
            </a:lvl1pPr>
          </a:lstStyle>
          <a:p>
            <a:pPr>
              <a:defRPr/>
            </a:pPr>
            <a:r>
              <a:rPr lang="en-US"/>
              <a:t>10-11-2009</a:t>
            </a:r>
            <a:endParaRPr lang="nl-NL"/>
          </a:p>
        </p:txBody>
      </p:sp>
      <p:sp>
        <p:nvSpPr>
          <p:cNvPr id="12" name="Tijdelijke aanduiding voor voettekst 16"/>
          <p:cNvSpPr>
            <a:spLocks noGrp="1"/>
          </p:cNvSpPr>
          <p:nvPr>
            <p:ph type="ftr" sz="quarter" idx="11"/>
          </p:nvPr>
        </p:nvSpPr>
        <p:spPr/>
        <p:txBody>
          <a:bodyPr/>
          <a:lstStyle>
            <a:lvl1pPr>
              <a:defRPr/>
            </a:lvl1pPr>
          </a:lstStyle>
          <a:p>
            <a:pPr>
              <a:defRPr/>
            </a:pPr>
            <a:endParaRPr lang="nl-NL"/>
          </a:p>
        </p:txBody>
      </p:sp>
      <p:sp>
        <p:nvSpPr>
          <p:cNvPr id="13" name="Tijdelijke aanduiding voor dianummer 28"/>
          <p:cNvSpPr>
            <a:spLocks noGrp="1"/>
          </p:cNvSpPr>
          <p:nvPr>
            <p:ph type="sldNum" sz="quarter" idx="12"/>
          </p:nvPr>
        </p:nvSpPr>
        <p:spPr/>
        <p:txBody>
          <a:bodyPr/>
          <a:lstStyle>
            <a:lvl1pPr>
              <a:defRPr sz="1400">
                <a:solidFill>
                  <a:srgbClr val="FFFFFF"/>
                </a:solidFill>
              </a:defRPr>
            </a:lvl1pPr>
          </a:lstStyle>
          <a:p>
            <a:pPr>
              <a:defRPr/>
            </a:pPr>
            <a:fld id="{8E0115EF-0C5E-4407-A011-0BD16AB78056}"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en-US"/>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datum 13"/>
          <p:cNvSpPr>
            <a:spLocks noGrp="1"/>
          </p:cNvSpPr>
          <p:nvPr>
            <p:ph type="dt" sz="half" idx="10"/>
          </p:nvPr>
        </p:nvSpPr>
        <p:spPr/>
        <p:txBody>
          <a:bodyPr/>
          <a:lstStyle>
            <a:lvl1pPr>
              <a:defRPr/>
            </a:lvl1pPr>
          </a:lstStyle>
          <a:p>
            <a:pPr>
              <a:defRPr/>
            </a:pPr>
            <a:r>
              <a:rPr lang="en-US"/>
              <a:t>10-11-2009</a:t>
            </a:r>
            <a:endParaRPr lang="nl-NL"/>
          </a:p>
        </p:txBody>
      </p:sp>
      <p:sp>
        <p:nvSpPr>
          <p:cNvPr id="5" name="Tijdelijke aanduiding voor voettekst 2"/>
          <p:cNvSpPr>
            <a:spLocks noGrp="1"/>
          </p:cNvSpPr>
          <p:nvPr>
            <p:ph type="ftr" sz="quarter" idx="11"/>
          </p:nvPr>
        </p:nvSpPr>
        <p:spPr/>
        <p:txBody>
          <a:bodyPr/>
          <a:lstStyle>
            <a:lvl1pPr>
              <a:defRPr/>
            </a:lvl1pPr>
          </a:lstStyle>
          <a:p>
            <a:pPr>
              <a:defRPr/>
            </a:pPr>
            <a:endParaRPr lang="nl-NL"/>
          </a:p>
        </p:txBody>
      </p:sp>
      <p:sp>
        <p:nvSpPr>
          <p:cNvPr id="6" name="Tijdelijke aanduiding voor dianummer 22"/>
          <p:cNvSpPr>
            <a:spLocks noGrp="1"/>
          </p:cNvSpPr>
          <p:nvPr>
            <p:ph type="sldNum" sz="quarter" idx="12"/>
          </p:nvPr>
        </p:nvSpPr>
        <p:spPr/>
        <p:txBody>
          <a:bodyPr/>
          <a:lstStyle>
            <a:lvl1pPr>
              <a:defRPr/>
            </a:lvl1pPr>
          </a:lstStyle>
          <a:p>
            <a:pPr>
              <a:defRPr/>
            </a:pPr>
            <a:fld id="{80263A40-7692-44F5-9C0F-F20CCE66BD9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41"/>
            <a:ext cx="2011680" cy="5851525"/>
          </a:xfrm>
        </p:spPr>
        <p:txBody>
          <a:bodyPr vert="eaVert"/>
          <a:lstStyle/>
          <a:p>
            <a:r>
              <a:rPr lang="nl-NL"/>
              <a:t>Klik om de stijl te bewerken</a:t>
            </a:r>
            <a:endParaRPr lang="en-US"/>
          </a:p>
        </p:txBody>
      </p:sp>
      <p:sp>
        <p:nvSpPr>
          <p:cNvPr id="3" name="Tijdelijke aanduiding voor verticale tekst 2"/>
          <p:cNvSpPr>
            <a:spLocks noGrp="1"/>
          </p:cNvSpPr>
          <p:nvPr>
            <p:ph type="body" orient="vert" idx="1"/>
          </p:nvPr>
        </p:nvSpPr>
        <p:spPr>
          <a:xfrm>
            <a:off x="914400" y="274640"/>
            <a:ext cx="5562600" cy="5851525"/>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datum 13"/>
          <p:cNvSpPr>
            <a:spLocks noGrp="1"/>
          </p:cNvSpPr>
          <p:nvPr>
            <p:ph type="dt" sz="half" idx="10"/>
          </p:nvPr>
        </p:nvSpPr>
        <p:spPr/>
        <p:txBody>
          <a:bodyPr/>
          <a:lstStyle>
            <a:lvl1pPr>
              <a:defRPr/>
            </a:lvl1pPr>
          </a:lstStyle>
          <a:p>
            <a:pPr>
              <a:defRPr/>
            </a:pPr>
            <a:r>
              <a:rPr lang="en-US"/>
              <a:t>10-11-2009</a:t>
            </a:r>
            <a:endParaRPr lang="nl-NL"/>
          </a:p>
        </p:txBody>
      </p:sp>
      <p:sp>
        <p:nvSpPr>
          <p:cNvPr id="5" name="Tijdelijke aanduiding voor voettekst 2"/>
          <p:cNvSpPr>
            <a:spLocks noGrp="1"/>
          </p:cNvSpPr>
          <p:nvPr>
            <p:ph type="ftr" sz="quarter" idx="11"/>
          </p:nvPr>
        </p:nvSpPr>
        <p:spPr/>
        <p:txBody>
          <a:bodyPr/>
          <a:lstStyle>
            <a:lvl1pPr>
              <a:defRPr/>
            </a:lvl1pPr>
          </a:lstStyle>
          <a:p>
            <a:pPr>
              <a:defRPr/>
            </a:pPr>
            <a:endParaRPr lang="nl-NL"/>
          </a:p>
        </p:txBody>
      </p:sp>
      <p:sp>
        <p:nvSpPr>
          <p:cNvPr id="6" name="Tijdelijke aanduiding voor dianummer 22"/>
          <p:cNvSpPr>
            <a:spLocks noGrp="1"/>
          </p:cNvSpPr>
          <p:nvPr>
            <p:ph type="sldNum" sz="quarter" idx="12"/>
          </p:nvPr>
        </p:nvSpPr>
        <p:spPr/>
        <p:txBody>
          <a:bodyPr/>
          <a:lstStyle>
            <a:lvl1pPr>
              <a:defRPr/>
            </a:lvl1pPr>
          </a:lstStyle>
          <a:p>
            <a:pPr>
              <a:defRPr/>
            </a:pPr>
            <a:fld id="{8714F1E1-BF25-4823-A375-CBC68B09A8C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4" name="Rechthoek 9"/>
          <p:cNvSpPr/>
          <p:nvPr/>
        </p:nvSpPr>
        <p:spPr>
          <a:xfrm>
            <a:off x="0" y="1071563"/>
            <a:ext cx="571500" cy="3571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sp>
        <p:nvSpPr>
          <p:cNvPr id="2" name="Titel 1"/>
          <p:cNvSpPr>
            <a:spLocks noGrp="1"/>
          </p:cNvSpPr>
          <p:nvPr>
            <p:ph type="title"/>
          </p:nvPr>
        </p:nvSpPr>
        <p:spPr>
          <a:xfrm>
            <a:off x="500034" y="274638"/>
            <a:ext cx="8358246" cy="796908"/>
          </a:xfrm>
        </p:spPr>
        <p:txBody>
          <a:bodyPr/>
          <a:lstStyle/>
          <a:p>
            <a:r>
              <a:rPr lang="nl-NL"/>
              <a:t>Klik om de stijl te bewerken</a:t>
            </a:r>
            <a:endParaRPr lang="en-US"/>
          </a:p>
        </p:txBody>
      </p:sp>
      <p:sp>
        <p:nvSpPr>
          <p:cNvPr id="8" name="Tijdelijke aanduiding voor inhoud 7"/>
          <p:cNvSpPr>
            <a:spLocks noGrp="1"/>
          </p:cNvSpPr>
          <p:nvPr>
            <p:ph sz="quarter" idx="1"/>
          </p:nvPr>
        </p:nvSpPr>
        <p:spPr>
          <a:xfrm>
            <a:off x="500034" y="1447800"/>
            <a:ext cx="8358246" cy="45720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Tijdelijke aanduiding voor datum 3"/>
          <p:cNvSpPr>
            <a:spLocks noGrp="1"/>
          </p:cNvSpPr>
          <p:nvPr>
            <p:ph type="dt" sz="half" idx="10"/>
          </p:nvPr>
        </p:nvSpPr>
        <p:spPr/>
        <p:txBody>
          <a:bodyPr/>
          <a:lstStyle>
            <a:lvl1pPr>
              <a:defRPr/>
            </a:lvl1pPr>
          </a:lstStyle>
          <a:p>
            <a:pPr>
              <a:defRPr/>
            </a:pPr>
            <a:r>
              <a:rPr lang="en-US"/>
              <a:t>10-11-2009</a:t>
            </a:r>
            <a:endParaRPr lang="nl-NL"/>
          </a:p>
        </p:txBody>
      </p:sp>
      <p:sp>
        <p:nvSpPr>
          <p:cNvPr id="6" name="Tijdelijke aanduiding voor voettekst 4"/>
          <p:cNvSpPr>
            <a:spLocks noGrp="1"/>
          </p:cNvSpPr>
          <p:nvPr>
            <p:ph type="ftr" sz="quarter" idx="11"/>
          </p:nvPr>
        </p:nvSpPr>
        <p:spPr/>
        <p:txBody>
          <a:bodyPr/>
          <a:lstStyle>
            <a:lvl1pPr>
              <a:defRPr/>
            </a:lvl1pPr>
          </a:lstStyle>
          <a:p>
            <a:pPr>
              <a:defRPr/>
            </a:pPr>
            <a:endParaRPr lang="nl-NL"/>
          </a:p>
        </p:txBody>
      </p:sp>
      <p:sp>
        <p:nvSpPr>
          <p:cNvPr id="7" name="Tijdelijke aanduiding voor dianummer 5"/>
          <p:cNvSpPr>
            <a:spLocks noGrp="1"/>
          </p:cNvSpPr>
          <p:nvPr>
            <p:ph type="sldNum" sz="quarter" idx="12"/>
          </p:nvPr>
        </p:nvSpPr>
        <p:spPr/>
        <p:txBody>
          <a:bodyPr/>
          <a:lstStyle>
            <a:lvl1pPr>
              <a:defRPr/>
            </a:lvl1pPr>
          </a:lstStyle>
          <a:p>
            <a:pPr>
              <a:defRPr/>
            </a:pPr>
            <a:fld id="{90BBD146-4578-4C82-96B2-4848457F883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bg>
      <p:bgRef idx="1003">
        <a:schemeClr val="bg1"/>
      </p:bgRef>
    </p:bg>
    <p:spTree>
      <p:nvGrpSpPr>
        <p:cNvPr id="1" name=""/>
        <p:cNvGrpSpPr/>
        <p:nvPr/>
      </p:nvGrpSpPr>
      <p:grpSpPr>
        <a:xfrm>
          <a:off x="0" y="0"/>
          <a:ext cx="0" cy="0"/>
          <a:chOff x="0" y="0"/>
          <a:chExt cx="0" cy="0"/>
        </a:xfrm>
      </p:grpSpPr>
      <p:sp>
        <p:nvSpPr>
          <p:cNvPr id="4" name="Rechthoek 9"/>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Afgeronde rechthoek 10"/>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defRPr/>
            </a:pPr>
            <a:endParaRPr lang="en-US"/>
          </a:p>
        </p:txBody>
      </p:sp>
      <p:sp>
        <p:nvSpPr>
          <p:cNvPr id="6" name="Rechthoek 11"/>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hthoek 12"/>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hthoek 14"/>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el 1"/>
          <p:cNvSpPr>
            <a:spLocks noGrp="1"/>
          </p:cNvSpPr>
          <p:nvPr>
            <p:ph type="title"/>
          </p:nvPr>
        </p:nvSpPr>
        <p:spPr>
          <a:xfrm>
            <a:off x="722313" y="952500"/>
            <a:ext cx="7772400" cy="1362075"/>
          </a:xfrm>
        </p:spPr>
        <p:txBody>
          <a:bodyPr/>
          <a:lstStyle>
            <a:lvl1pPr algn="l">
              <a:buNone/>
              <a:defRPr sz="4000" b="0" cap="none"/>
            </a:lvl1pPr>
          </a:lstStyle>
          <a:p>
            <a:r>
              <a:rPr lang="nl-NL"/>
              <a:t>Klik om de stijl te bewerken</a:t>
            </a:r>
            <a:endParaRPr lang="en-US"/>
          </a:p>
        </p:txBody>
      </p:sp>
      <p:sp>
        <p:nvSpPr>
          <p:cNvPr id="3" name="Tijdelijke aanduiding voor tekst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nl-NL"/>
              <a:t>Klik om de modelstijlen te bewerken</a:t>
            </a:r>
          </a:p>
        </p:txBody>
      </p:sp>
      <p:sp>
        <p:nvSpPr>
          <p:cNvPr id="9" name="Tijdelijke aanduiding voor datum 3"/>
          <p:cNvSpPr>
            <a:spLocks noGrp="1"/>
          </p:cNvSpPr>
          <p:nvPr>
            <p:ph type="dt" sz="half" idx="10"/>
          </p:nvPr>
        </p:nvSpPr>
        <p:spPr/>
        <p:txBody>
          <a:bodyPr/>
          <a:lstStyle>
            <a:lvl1pPr>
              <a:defRPr/>
            </a:lvl1pPr>
          </a:lstStyle>
          <a:p>
            <a:pPr>
              <a:defRPr/>
            </a:pPr>
            <a:r>
              <a:rPr lang="en-US"/>
              <a:t>10-11-2009</a:t>
            </a:r>
            <a:endParaRPr lang="nl-NL"/>
          </a:p>
        </p:txBody>
      </p:sp>
      <p:sp>
        <p:nvSpPr>
          <p:cNvPr id="10" name="Tijdelijke aanduiding voor voettekst 4"/>
          <p:cNvSpPr>
            <a:spLocks noGrp="1"/>
          </p:cNvSpPr>
          <p:nvPr>
            <p:ph type="ftr" sz="quarter" idx="11"/>
          </p:nvPr>
        </p:nvSpPr>
        <p:spPr>
          <a:xfrm>
            <a:off x="800100" y="6172200"/>
            <a:ext cx="4000500" cy="457200"/>
          </a:xfrm>
        </p:spPr>
        <p:txBody>
          <a:bodyPr/>
          <a:lstStyle>
            <a:lvl1pPr>
              <a:defRPr/>
            </a:lvl1pPr>
          </a:lstStyle>
          <a:p>
            <a:pPr>
              <a:defRPr/>
            </a:pPr>
            <a:endParaRPr lang="nl-NL"/>
          </a:p>
        </p:txBody>
      </p:sp>
      <p:sp>
        <p:nvSpPr>
          <p:cNvPr id="11" name="Tijdelijke aanduiding voor dianummer 5"/>
          <p:cNvSpPr>
            <a:spLocks noGrp="1"/>
          </p:cNvSpPr>
          <p:nvPr>
            <p:ph type="sldNum" sz="quarter" idx="12"/>
          </p:nvPr>
        </p:nvSpPr>
        <p:spPr>
          <a:xfrm>
            <a:off x="146050" y="6208713"/>
            <a:ext cx="457200" cy="457200"/>
          </a:xfrm>
        </p:spPr>
        <p:txBody>
          <a:bodyPr/>
          <a:lstStyle>
            <a:lvl1pPr>
              <a:defRPr/>
            </a:lvl1pPr>
          </a:lstStyle>
          <a:p>
            <a:pPr>
              <a:defRPr/>
            </a:pPr>
            <a:fld id="{8011A084-E461-461E-B88E-32E4F8B11AF9}"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en-US"/>
          </a:p>
        </p:txBody>
      </p:sp>
      <p:sp>
        <p:nvSpPr>
          <p:cNvPr id="9" name="Tijdelijke aanduiding voor inhoud 8"/>
          <p:cNvSpPr>
            <a:spLocks noGrp="1"/>
          </p:cNvSpPr>
          <p:nvPr>
            <p:ph sz="quarter" idx="1"/>
          </p:nvPr>
        </p:nvSpPr>
        <p:spPr>
          <a:xfrm>
            <a:off x="914400" y="1447800"/>
            <a:ext cx="3749040" cy="45720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11" name="Tijdelijke aanduiding voor inhoud 10"/>
          <p:cNvSpPr>
            <a:spLocks noGrp="1"/>
          </p:cNvSpPr>
          <p:nvPr>
            <p:ph sz="quarter" idx="2"/>
          </p:nvPr>
        </p:nvSpPr>
        <p:spPr>
          <a:xfrm>
            <a:off x="4933950" y="1447800"/>
            <a:ext cx="3749040" cy="45720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Tijdelijke aanduiding voor datum 13"/>
          <p:cNvSpPr>
            <a:spLocks noGrp="1"/>
          </p:cNvSpPr>
          <p:nvPr>
            <p:ph type="dt" sz="half" idx="10"/>
          </p:nvPr>
        </p:nvSpPr>
        <p:spPr/>
        <p:txBody>
          <a:bodyPr/>
          <a:lstStyle>
            <a:lvl1pPr>
              <a:defRPr/>
            </a:lvl1pPr>
          </a:lstStyle>
          <a:p>
            <a:pPr>
              <a:defRPr/>
            </a:pPr>
            <a:r>
              <a:rPr lang="en-US"/>
              <a:t>10-11-2009</a:t>
            </a:r>
            <a:endParaRPr lang="nl-NL"/>
          </a:p>
        </p:txBody>
      </p:sp>
      <p:sp>
        <p:nvSpPr>
          <p:cNvPr id="6" name="Tijdelijke aanduiding voor voettekst 2"/>
          <p:cNvSpPr>
            <a:spLocks noGrp="1"/>
          </p:cNvSpPr>
          <p:nvPr>
            <p:ph type="ftr" sz="quarter" idx="11"/>
          </p:nvPr>
        </p:nvSpPr>
        <p:spPr/>
        <p:txBody>
          <a:bodyPr/>
          <a:lstStyle>
            <a:lvl1pPr>
              <a:defRPr/>
            </a:lvl1pPr>
          </a:lstStyle>
          <a:p>
            <a:pPr>
              <a:defRPr/>
            </a:pPr>
            <a:endParaRPr lang="nl-NL"/>
          </a:p>
        </p:txBody>
      </p:sp>
      <p:sp>
        <p:nvSpPr>
          <p:cNvPr id="7" name="Tijdelijke aanduiding voor dianummer 22"/>
          <p:cNvSpPr>
            <a:spLocks noGrp="1"/>
          </p:cNvSpPr>
          <p:nvPr>
            <p:ph type="sldNum" sz="quarter" idx="12"/>
          </p:nvPr>
        </p:nvSpPr>
        <p:spPr/>
        <p:txBody>
          <a:bodyPr/>
          <a:lstStyle>
            <a:lvl1pPr>
              <a:defRPr/>
            </a:lvl1pPr>
          </a:lstStyle>
          <a:p>
            <a:pPr>
              <a:defRPr/>
            </a:pPr>
            <a:fld id="{26878135-D5C9-4863-BF42-899B9A6DC33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914400" y="273050"/>
            <a:ext cx="7772400" cy="1143000"/>
          </a:xfrm>
        </p:spPr>
        <p:txBody>
          <a:bodyPr/>
          <a:lstStyle>
            <a:lvl1pPr>
              <a:defRPr/>
            </a:lvl1pPr>
          </a:lstStyle>
          <a:p>
            <a:r>
              <a:rPr lang="nl-NL"/>
              <a:t>Klik om de stijl te bewerken</a:t>
            </a:r>
            <a:endParaRPr lang="en-US"/>
          </a:p>
        </p:txBody>
      </p:sp>
      <p:sp>
        <p:nvSpPr>
          <p:cNvPr id="3" name="Tijdelijke aanduiding voor tekst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nl-NL"/>
              <a:t>Klik om de modelstijlen te bewerken</a:t>
            </a:r>
          </a:p>
        </p:txBody>
      </p:sp>
      <p:sp>
        <p:nvSpPr>
          <p:cNvPr id="4" name="Tijdelijke aanduiding voor tekst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nl-NL"/>
              <a:t>Klik om de modelstijlen te bewerken</a:t>
            </a:r>
          </a:p>
        </p:txBody>
      </p:sp>
      <p:sp>
        <p:nvSpPr>
          <p:cNvPr id="11" name="Tijdelijke aanduiding voor inhoud 10"/>
          <p:cNvSpPr>
            <a:spLocks noGrp="1"/>
          </p:cNvSpPr>
          <p:nvPr>
            <p:ph sz="half" idx="2"/>
          </p:nvPr>
        </p:nvSpPr>
        <p:spPr>
          <a:xfrm>
            <a:off x="914400" y="2247900"/>
            <a:ext cx="3733800" cy="38862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13" name="Tijdelijke aanduiding voor inhoud 12"/>
          <p:cNvSpPr>
            <a:spLocks noGrp="1"/>
          </p:cNvSpPr>
          <p:nvPr>
            <p:ph sz="half" idx="4"/>
          </p:nvPr>
        </p:nvSpPr>
        <p:spPr>
          <a:xfrm>
            <a:off x="4953000" y="2247900"/>
            <a:ext cx="3733800" cy="38862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7" name="Tijdelijke aanduiding voor datum 13"/>
          <p:cNvSpPr>
            <a:spLocks noGrp="1"/>
          </p:cNvSpPr>
          <p:nvPr>
            <p:ph type="dt" sz="half" idx="10"/>
          </p:nvPr>
        </p:nvSpPr>
        <p:spPr/>
        <p:txBody>
          <a:bodyPr/>
          <a:lstStyle>
            <a:lvl1pPr>
              <a:defRPr/>
            </a:lvl1pPr>
          </a:lstStyle>
          <a:p>
            <a:pPr>
              <a:defRPr/>
            </a:pPr>
            <a:r>
              <a:rPr lang="en-US"/>
              <a:t>10-11-2009</a:t>
            </a:r>
            <a:endParaRPr lang="nl-NL"/>
          </a:p>
        </p:txBody>
      </p:sp>
      <p:sp>
        <p:nvSpPr>
          <p:cNvPr id="8" name="Tijdelijke aanduiding voor voettekst 2"/>
          <p:cNvSpPr>
            <a:spLocks noGrp="1"/>
          </p:cNvSpPr>
          <p:nvPr>
            <p:ph type="ftr" sz="quarter" idx="11"/>
          </p:nvPr>
        </p:nvSpPr>
        <p:spPr/>
        <p:txBody>
          <a:bodyPr/>
          <a:lstStyle>
            <a:lvl1pPr>
              <a:defRPr/>
            </a:lvl1pPr>
          </a:lstStyle>
          <a:p>
            <a:pPr>
              <a:defRPr/>
            </a:pPr>
            <a:endParaRPr lang="nl-NL"/>
          </a:p>
        </p:txBody>
      </p:sp>
      <p:sp>
        <p:nvSpPr>
          <p:cNvPr id="9" name="Tijdelijke aanduiding voor dianummer 22"/>
          <p:cNvSpPr>
            <a:spLocks noGrp="1"/>
          </p:cNvSpPr>
          <p:nvPr>
            <p:ph type="sldNum" sz="quarter" idx="12"/>
          </p:nvPr>
        </p:nvSpPr>
        <p:spPr/>
        <p:txBody>
          <a:bodyPr/>
          <a:lstStyle>
            <a:lvl1pPr>
              <a:defRPr/>
            </a:lvl1pPr>
          </a:lstStyle>
          <a:p>
            <a:pPr>
              <a:defRPr/>
            </a:pPr>
            <a:fld id="{E6945AC2-8C44-4C26-AE95-C09B46858C0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en-US"/>
          </a:p>
        </p:txBody>
      </p:sp>
      <p:sp>
        <p:nvSpPr>
          <p:cNvPr id="3" name="Tijdelijke aanduiding voor datum 13"/>
          <p:cNvSpPr>
            <a:spLocks noGrp="1"/>
          </p:cNvSpPr>
          <p:nvPr>
            <p:ph type="dt" sz="half" idx="10"/>
          </p:nvPr>
        </p:nvSpPr>
        <p:spPr/>
        <p:txBody>
          <a:bodyPr/>
          <a:lstStyle>
            <a:lvl1pPr>
              <a:defRPr/>
            </a:lvl1pPr>
          </a:lstStyle>
          <a:p>
            <a:pPr>
              <a:defRPr/>
            </a:pPr>
            <a:r>
              <a:rPr lang="en-US"/>
              <a:t>10-11-2009</a:t>
            </a:r>
            <a:endParaRPr lang="nl-NL"/>
          </a:p>
        </p:txBody>
      </p:sp>
      <p:sp>
        <p:nvSpPr>
          <p:cNvPr id="4" name="Tijdelijke aanduiding voor voettekst 2"/>
          <p:cNvSpPr>
            <a:spLocks noGrp="1"/>
          </p:cNvSpPr>
          <p:nvPr>
            <p:ph type="ftr" sz="quarter" idx="11"/>
          </p:nvPr>
        </p:nvSpPr>
        <p:spPr/>
        <p:txBody>
          <a:bodyPr/>
          <a:lstStyle>
            <a:lvl1pPr>
              <a:defRPr/>
            </a:lvl1pPr>
          </a:lstStyle>
          <a:p>
            <a:pPr>
              <a:defRPr/>
            </a:pPr>
            <a:endParaRPr lang="nl-NL"/>
          </a:p>
        </p:txBody>
      </p:sp>
      <p:sp>
        <p:nvSpPr>
          <p:cNvPr id="5" name="Tijdelijke aanduiding voor dianummer 22"/>
          <p:cNvSpPr>
            <a:spLocks noGrp="1"/>
          </p:cNvSpPr>
          <p:nvPr>
            <p:ph type="sldNum" sz="quarter" idx="12"/>
          </p:nvPr>
        </p:nvSpPr>
        <p:spPr/>
        <p:txBody>
          <a:bodyPr/>
          <a:lstStyle>
            <a:lvl1pPr>
              <a:defRPr/>
            </a:lvl1pPr>
          </a:lstStyle>
          <a:p>
            <a:pPr>
              <a:defRPr/>
            </a:pPr>
            <a:fld id="{74BC210B-4866-402D-9E70-31C5A0D1B63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3"/>
          <p:cNvSpPr>
            <a:spLocks noGrp="1"/>
          </p:cNvSpPr>
          <p:nvPr>
            <p:ph type="dt" sz="half" idx="10"/>
          </p:nvPr>
        </p:nvSpPr>
        <p:spPr/>
        <p:txBody>
          <a:bodyPr/>
          <a:lstStyle>
            <a:lvl1pPr>
              <a:defRPr/>
            </a:lvl1pPr>
          </a:lstStyle>
          <a:p>
            <a:pPr>
              <a:defRPr/>
            </a:pPr>
            <a:r>
              <a:rPr lang="en-US"/>
              <a:t>10-11-2009</a:t>
            </a:r>
            <a:endParaRPr lang="nl-NL"/>
          </a:p>
        </p:txBody>
      </p:sp>
      <p:sp>
        <p:nvSpPr>
          <p:cNvPr id="3" name="Tijdelijke aanduiding voor voettekst 2"/>
          <p:cNvSpPr>
            <a:spLocks noGrp="1"/>
          </p:cNvSpPr>
          <p:nvPr>
            <p:ph type="ftr" sz="quarter" idx="11"/>
          </p:nvPr>
        </p:nvSpPr>
        <p:spPr/>
        <p:txBody>
          <a:bodyPr/>
          <a:lstStyle>
            <a:lvl1pPr>
              <a:defRPr/>
            </a:lvl1pPr>
          </a:lstStyle>
          <a:p>
            <a:pPr>
              <a:defRPr/>
            </a:pPr>
            <a:endParaRPr lang="nl-NL"/>
          </a:p>
        </p:txBody>
      </p:sp>
      <p:sp>
        <p:nvSpPr>
          <p:cNvPr id="4" name="Tijdelijke aanduiding voor dianummer 22"/>
          <p:cNvSpPr>
            <a:spLocks noGrp="1"/>
          </p:cNvSpPr>
          <p:nvPr>
            <p:ph type="sldNum" sz="quarter" idx="12"/>
          </p:nvPr>
        </p:nvSpPr>
        <p:spPr/>
        <p:txBody>
          <a:bodyPr/>
          <a:lstStyle>
            <a:lvl1pPr>
              <a:defRPr/>
            </a:lvl1pPr>
          </a:lstStyle>
          <a:p>
            <a:pPr>
              <a:defRPr/>
            </a:pPr>
            <a:fld id="{08FF5CB2-79E4-4AE6-8D92-9689ECC52A7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5" name="Rechthoek 9"/>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useBgFill="1">
        <p:nvSpPr>
          <p:cNvPr id="6" name="Afgeronde rechthoek 10"/>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2" name="Titel 1"/>
          <p:cNvSpPr>
            <a:spLocks noGrp="1"/>
          </p:cNvSpPr>
          <p:nvPr>
            <p:ph type="title"/>
          </p:nvPr>
        </p:nvSpPr>
        <p:spPr>
          <a:xfrm>
            <a:off x="914400" y="273050"/>
            <a:ext cx="7772400" cy="1143000"/>
          </a:xfrm>
        </p:spPr>
        <p:txBody>
          <a:bodyPr/>
          <a:lstStyle>
            <a:lvl1pPr algn="l">
              <a:buNone/>
              <a:defRPr sz="4000" b="0"/>
            </a:lvl1pPr>
          </a:lstStyle>
          <a:p>
            <a:r>
              <a:rPr lang="nl-NL"/>
              <a:t>Klik om de stijl te bewerken</a:t>
            </a:r>
            <a:endParaRPr lang="en-US"/>
          </a:p>
        </p:txBody>
      </p:sp>
      <p:sp>
        <p:nvSpPr>
          <p:cNvPr id="3" name="Tijdelijke aanduiding voor tekst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nl-NL"/>
              <a:t>Klik om de modelstijlen te bewerken</a:t>
            </a:r>
          </a:p>
        </p:txBody>
      </p:sp>
      <p:sp>
        <p:nvSpPr>
          <p:cNvPr id="11" name="Tijdelijke aanduiding voor inhoud 10"/>
          <p:cNvSpPr>
            <a:spLocks noGrp="1"/>
          </p:cNvSpPr>
          <p:nvPr>
            <p:ph sz="quarter" idx="1"/>
          </p:nvPr>
        </p:nvSpPr>
        <p:spPr>
          <a:xfrm>
            <a:off x="2971800" y="1600200"/>
            <a:ext cx="5715000" cy="44958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7" name="Tijdelijke aanduiding voor datum 4"/>
          <p:cNvSpPr>
            <a:spLocks noGrp="1"/>
          </p:cNvSpPr>
          <p:nvPr>
            <p:ph type="dt" sz="half" idx="10"/>
          </p:nvPr>
        </p:nvSpPr>
        <p:spPr/>
        <p:txBody>
          <a:bodyPr/>
          <a:lstStyle>
            <a:lvl1pPr>
              <a:defRPr/>
            </a:lvl1pPr>
          </a:lstStyle>
          <a:p>
            <a:pPr>
              <a:defRPr/>
            </a:pPr>
            <a:r>
              <a:rPr lang="en-US"/>
              <a:t>10-11-2009</a:t>
            </a:r>
            <a:endParaRPr lang="nl-NL"/>
          </a:p>
        </p:txBody>
      </p:sp>
      <p:sp>
        <p:nvSpPr>
          <p:cNvPr id="8" name="Tijdelijke aanduiding voor voettekst 5"/>
          <p:cNvSpPr>
            <a:spLocks noGrp="1"/>
          </p:cNvSpPr>
          <p:nvPr>
            <p:ph type="ftr" sz="quarter" idx="11"/>
          </p:nvPr>
        </p:nvSpPr>
        <p:spPr/>
        <p:txBody>
          <a:bodyPr/>
          <a:lstStyle>
            <a:lvl1pPr>
              <a:defRPr/>
            </a:lvl1pPr>
          </a:lstStyle>
          <a:p>
            <a:pPr>
              <a:defRPr/>
            </a:pPr>
            <a:endParaRPr lang="nl-NL"/>
          </a:p>
        </p:txBody>
      </p:sp>
      <p:sp>
        <p:nvSpPr>
          <p:cNvPr id="9" name="Tijdelijke aanduiding voor dianummer 6"/>
          <p:cNvSpPr>
            <a:spLocks noGrp="1"/>
          </p:cNvSpPr>
          <p:nvPr>
            <p:ph type="sldNum" sz="quarter" idx="12"/>
          </p:nvPr>
        </p:nvSpPr>
        <p:spPr/>
        <p:txBody>
          <a:bodyPr/>
          <a:lstStyle>
            <a:lvl1pPr>
              <a:defRPr/>
            </a:lvl1pPr>
          </a:lstStyle>
          <a:p>
            <a:pPr>
              <a:defRPr/>
            </a:pPr>
            <a:fld id="{5DC98C5B-5D17-4EF6-89D6-61FD7C118F1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5" name="Rechthoek 9"/>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hthoek 10"/>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hthoek 11"/>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el 1"/>
          <p:cNvSpPr>
            <a:spLocks noGrp="1"/>
          </p:cNvSpPr>
          <p:nvPr>
            <p:ph type="title"/>
          </p:nvPr>
        </p:nvSpPr>
        <p:spPr>
          <a:xfrm>
            <a:off x="914400" y="4900550"/>
            <a:ext cx="7315200" cy="522288"/>
          </a:xfrm>
        </p:spPr>
        <p:txBody>
          <a:bodyPr anchor="ctr">
            <a:noAutofit/>
          </a:bodyPr>
          <a:lstStyle>
            <a:lvl1pPr algn="l">
              <a:buNone/>
              <a:defRPr sz="2800" b="0"/>
            </a:lvl1pPr>
          </a:lstStyle>
          <a:p>
            <a:r>
              <a:rPr lang="nl-NL"/>
              <a:t>Klik om de stijl te bewerken</a:t>
            </a:r>
            <a:endParaRPr lang="en-US"/>
          </a:p>
        </p:txBody>
      </p:sp>
      <p:sp>
        <p:nvSpPr>
          <p:cNvPr id="4" name="Tijdelijke aanduiding voor tekst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nl-NL"/>
              <a:t>Klik om de modelstijlen te bewerken</a:t>
            </a:r>
          </a:p>
        </p:txBody>
      </p:sp>
      <p:sp>
        <p:nvSpPr>
          <p:cNvPr id="3" name="Tijdelijke aanduiding voor afbeelding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nl-NL" noProof="0"/>
              <a:t>Klik op het pictogram als u een afbeelding wilt toevoegen</a:t>
            </a:r>
            <a:endParaRPr lang="en-US" noProof="0" dirty="0"/>
          </a:p>
        </p:txBody>
      </p:sp>
      <p:sp>
        <p:nvSpPr>
          <p:cNvPr id="8" name="Tijdelijke aanduiding voor datum 4"/>
          <p:cNvSpPr>
            <a:spLocks noGrp="1"/>
          </p:cNvSpPr>
          <p:nvPr>
            <p:ph type="dt" sz="half" idx="10"/>
          </p:nvPr>
        </p:nvSpPr>
        <p:spPr/>
        <p:txBody>
          <a:bodyPr/>
          <a:lstStyle>
            <a:lvl1pPr>
              <a:defRPr/>
            </a:lvl1pPr>
          </a:lstStyle>
          <a:p>
            <a:pPr>
              <a:defRPr/>
            </a:pPr>
            <a:r>
              <a:rPr lang="en-US"/>
              <a:t>10-11-2009</a:t>
            </a:r>
            <a:endParaRPr lang="nl-NL"/>
          </a:p>
        </p:txBody>
      </p:sp>
      <p:sp>
        <p:nvSpPr>
          <p:cNvPr id="9" name="Tijdelijke aanduiding voor voettekst 5"/>
          <p:cNvSpPr>
            <a:spLocks noGrp="1"/>
          </p:cNvSpPr>
          <p:nvPr>
            <p:ph type="ftr" sz="quarter" idx="11"/>
          </p:nvPr>
        </p:nvSpPr>
        <p:spPr>
          <a:xfrm>
            <a:off x="914400" y="6172200"/>
            <a:ext cx="3886200" cy="457200"/>
          </a:xfrm>
        </p:spPr>
        <p:txBody>
          <a:bodyPr/>
          <a:lstStyle>
            <a:lvl1pPr>
              <a:defRPr/>
            </a:lvl1pPr>
          </a:lstStyle>
          <a:p>
            <a:pPr>
              <a:defRPr/>
            </a:pPr>
            <a:endParaRPr lang="nl-NL"/>
          </a:p>
        </p:txBody>
      </p:sp>
      <p:sp>
        <p:nvSpPr>
          <p:cNvPr id="10" name="Tijdelijke aanduiding voor dianummer 6"/>
          <p:cNvSpPr>
            <a:spLocks noGrp="1"/>
          </p:cNvSpPr>
          <p:nvPr>
            <p:ph type="sldNum" sz="quarter" idx="12"/>
          </p:nvPr>
        </p:nvSpPr>
        <p:spPr>
          <a:xfrm>
            <a:off x="146050" y="6208713"/>
            <a:ext cx="457200" cy="457200"/>
          </a:xfrm>
        </p:spPr>
        <p:txBody>
          <a:bodyPr/>
          <a:lstStyle>
            <a:lvl1pPr>
              <a:defRPr/>
            </a:lvl1pPr>
          </a:lstStyle>
          <a:p>
            <a:pPr>
              <a:defRPr/>
            </a:pPr>
            <a:fld id="{D7BB89D7-E418-43E4-A050-654E530142B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hthoek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8" name="Afgeronde rechthoek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1028" name="Tijdelijke aanduiding voor titel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nl-NL"/>
              <a:t>Klik om de stijl te bewerken</a:t>
            </a:r>
            <a:endParaRPr lang="en-US"/>
          </a:p>
        </p:txBody>
      </p:sp>
      <p:sp>
        <p:nvSpPr>
          <p:cNvPr id="1029" name="Tijdelijke aanduiding voor tekst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14" name="Tijdelijke aanduiding voor datum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defRPr/>
            </a:pPr>
            <a:r>
              <a:rPr lang="en-US"/>
              <a:t>10-11-2009</a:t>
            </a:r>
            <a:endParaRPr lang="nl-NL"/>
          </a:p>
        </p:txBody>
      </p:sp>
      <p:sp>
        <p:nvSpPr>
          <p:cNvPr id="3" name="Tijdelijke aanduiding voor voettekst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defRPr/>
            </a:pPr>
            <a:endParaRPr lang="nl-NL"/>
          </a:p>
        </p:txBody>
      </p:sp>
      <p:sp>
        <p:nvSpPr>
          <p:cNvPr id="23" name="Tijdelijke aanduiding voor dianumm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B4467FDB-D17C-413E-82CC-BEA533BA38C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34" r:id="rId1"/>
    <p:sldLayoutId id="2147484135" r:id="rId2"/>
    <p:sldLayoutId id="2147484136" r:id="rId3"/>
    <p:sldLayoutId id="2147484128" r:id="rId4"/>
    <p:sldLayoutId id="2147484129" r:id="rId5"/>
    <p:sldLayoutId id="2147484130" r:id="rId6"/>
    <p:sldLayoutId id="2147484131" r:id="rId7"/>
    <p:sldLayoutId id="2147484137" r:id="rId8"/>
    <p:sldLayoutId id="2147484138" r:id="rId9"/>
    <p:sldLayoutId id="2147484132" r:id="rId10"/>
    <p:sldLayoutId id="2147484133" r:id="rId11"/>
  </p:sldLayoutIdLst>
  <p:hf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eaLnBrk="1" fontAlgn="base" hangingPunct="1">
        <a:spcBef>
          <a:spcPct val="0"/>
        </a:spcBef>
        <a:spcAft>
          <a:spcPct val="0"/>
        </a:spcAft>
        <a:defRPr sz="4000">
          <a:solidFill>
            <a:schemeClr val="tx2"/>
          </a:solidFill>
          <a:latin typeface="Arial" charset="0"/>
        </a:defRPr>
      </a:lvl6pPr>
      <a:lvl7pPr marL="914400" algn="l" rtl="0" eaLnBrk="1" fontAlgn="base" hangingPunct="1">
        <a:spcBef>
          <a:spcPct val="0"/>
        </a:spcBef>
        <a:spcAft>
          <a:spcPct val="0"/>
        </a:spcAft>
        <a:defRPr sz="4000">
          <a:solidFill>
            <a:schemeClr val="tx2"/>
          </a:solidFill>
          <a:latin typeface="Arial" charset="0"/>
        </a:defRPr>
      </a:lvl7pPr>
      <a:lvl8pPr marL="1371600" algn="l" rtl="0" eaLnBrk="1" fontAlgn="base" hangingPunct="1">
        <a:spcBef>
          <a:spcPct val="0"/>
        </a:spcBef>
        <a:spcAft>
          <a:spcPct val="0"/>
        </a:spcAft>
        <a:defRPr sz="4000">
          <a:solidFill>
            <a:schemeClr val="tx2"/>
          </a:solidFill>
          <a:latin typeface="Arial" charset="0"/>
        </a:defRPr>
      </a:lvl8pPr>
      <a:lvl9pPr marL="1828800" algn="l" rtl="0" eaLnBrk="1" fontAlgn="base" hangingPunct="1">
        <a:spcBef>
          <a:spcPct val="0"/>
        </a:spcBef>
        <a:spcAft>
          <a:spcPct val="0"/>
        </a:spcAft>
        <a:defRPr sz="4000">
          <a:solidFill>
            <a:schemeClr val="tx2"/>
          </a:solidFill>
          <a:latin typeface="Arial"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C0E5AF"/>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FEB80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FEB80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wishnu@cs.uu.n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comments" Target="../comments/commen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subTitle" idx="1"/>
          </p:nvPr>
        </p:nvSpPr>
        <p:spPr>
          <a:xfrm>
            <a:off x="838200" y="3302000"/>
            <a:ext cx="6400800" cy="2819400"/>
          </a:xfrm>
        </p:spPr>
        <p:txBody>
          <a:bodyPr/>
          <a:lstStyle/>
          <a:p>
            <a:pPr algn="l" eaLnBrk="1" hangingPunct="1"/>
            <a:r>
              <a:rPr lang="en-US" sz="2400"/>
              <a:t>Wishnu Prasetya</a:t>
            </a:r>
            <a:r>
              <a:rPr lang="en-US" sz="2000"/>
              <a:t>		</a:t>
            </a:r>
          </a:p>
          <a:p>
            <a:pPr algn="l" eaLnBrk="1" hangingPunct="1"/>
            <a:endParaRPr lang="en-US" sz="2000">
              <a:hlinkClick r:id="rId3"/>
            </a:endParaRPr>
          </a:p>
          <a:p>
            <a:pPr algn="l" eaLnBrk="1" hangingPunct="1"/>
            <a:endParaRPr lang="en-US" sz="2000">
              <a:hlinkClick r:id="rId3"/>
            </a:endParaRPr>
          </a:p>
          <a:p>
            <a:pPr algn="l" eaLnBrk="1" hangingPunct="1"/>
            <a:endParaRPr lang="en-US" sz="2000">
              <a:hlinkClick r:id="rId3"/>
            </a:endParaRPr>
          </a:p>
          <a:p>
            <a:pPr algn="l" eaLnBrk="1" hangingPunct="1"/>
            <a:endParaRPr lang="en-US" sz="2000">
              <a:hlinkClick r:id="rId3"/>
            </a:endParaRPr>
          </a:p>
          <a:p>
            <a:pPr algn="l" eaLnBrk="1" hangingPunct="1"/>
            <a:r>
              <a:rPr lang="en-US" sz="1600">
                <a:hlinkClick r:id="rId3"/>
              </a:rPr>
              <a:t>wishnu@cs.uu.nl</a:t>
            </a:r>
            <a:endParaRPr lang="en-US" sz="1600"/>
          </a:p>
          <a:p>
            <a:pPr algn="l" eaLnBrk="1" hangingPunct="1"/>
            <a:r>
              <a:rPr lang="en-US" sz="1600">
                <a:solidFill>
                  <a:schemeClr val="accent2"/>
                </a:solidFill>
              </a:rPr>
              <a:t>www.cs.uu.nl/docs/vakken/pv</a:t>
            </a:r>
          </a:p>
        </p:txBody>
      </p:sp>
      <p:sp>
        <p:nvSpPr>
          <p:cNvPr id="7171" name="Rectangle 2"/>
          <p:cNvSpPr>
            <a:spLocks noGrp="1" noChangeArrowheads="1"/>
          </p:cNvSpPr>
          <p:nvPr>
            <p:ph type="ctrTitle"/>
          </p:nvPr>
        </p:nvSpPr>
        <p:spPr>
          <a:xfrm>
            <a:off x="762000" y="1295400"/>
            <a:ext cx="8194675" cy="1143000"/>
          </a:xfrm>
        </p:spPr>
        <p:txBody>
          <a:bodyPr/>
          <a:lstStyle/>
          <a:p>
            <a:pPr eaLnBrk="1" hangingPunct="1"/>
            <a:r>
              <a:rPr sz="1800"/>
              <a:t>Model Checking with SPIN</a:t>
            </a:r>
            <a:br>
              <a:rPr sz="1800"/>
            </a:br>
            <a:br>
              <a:rPr sz="1800"/>
            </a:br>
            <a:r>
              <a:t>A Bit More about SPIN</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00063" y="274638"/>
            <a:ext cx="8358187" cy="796925"/>
          </a:xfrm>
        </p:spPr>
        <p:txBody>
          <a:bodyPr/>
          <a:lstStyle/>
          <a:p>
            <a:pPr eaLnBrk="1" hangingPunct="1"/>
            <a:r>
              <a:rPr lang="en-US" altLang="zh-CN" sz="3600">
                <a:latin typeface="Franklin Gothic Medium" pitchFamily="34" charset="0"/>
                <a:ea typeface="宋体" pitchFamily="2" charset="-122"/>
              </a:rPr>
              <a:t>execution without atomics or d_steps</a:t>
            </a:r>
          </a:p>
        </p:txBody>
      </p:sp>
      <p:pic>
        <p:nvPicPr>
          <p:cNvPr id="17411" name="Picture 3"/>
          <p:cNvPicPr>
            <a:picLocks noChangeAspect="1" noChangeArrowheads="1"/>
          </p:cNvPicPr>
          <p:nvPr/>
        </p:nvPicPr>
        <p:blipFill>
          <a:blip r:embed="rId3" cstate="print"/>
          <a:srcRect/>
          <a:stretch>
            <a:fillRect/>
          </a:stretch>
        </p:blipFill>
        <p:spPr bwMode="auto">
          <a:xfrm>
            <a:off x="1276350" y="1239838"/>
            <a:ext cx="6572250" cy="4438650"/>
          </a:xfrm>
          <a:prstGeom prst="rect">
            <a:avLst/>
          </a:prstGeom>
          <a:noFill/>
          <a:ln w="9525">
            <a:noFill/>
            <a:miter lim="800000"/>
            <a:headEnd/>
            <a:tailEnd/>
          </a:ln>
        </p:spPr>
      </p:pic>
      <p:sp>
        <p:nvSpPr>
          <p:cNvPr id="4" name="Tijdelijke aanduiding voor dianummer 3"/>
          <p:cNvSpPr>
            <a:spLocks noGrp="1"/>
          </p:cNvSpPr>
          <p:nvPr>
            <p:ph type="sldNum" sz="quarter" idx="12"/>
          </p:nvPr>
        </p:nvSpPr>
        <p:spPr/>
        <p:txBody>
          <a:bodyPr/>
          <a:lstStyle/>
          <a:p>
            <a:pPr>
              <a:defRPr/>
            </a:pPr>
            <a:fld id="{2B93F982-1F02-44FD-9697-A94FC6414E20}" type="slidenum">
              <a:rPr lang="en-US"/>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00063" y="274638"/>
            <a:ext cx="8358187" cy="796925"/>
          </a:xfrm>
        </p:spPr>
        <p:txBody>
          <a:bodyPr/>
          <a:lstStyle/>
          <a:p>
            <a:pPr eaLnBrk="1" hangingPunct="1"/>
            <a:r>
              <a:rPr lang="en-US" altLang="zh-CN">
                <a:latin typeface="Franklin Gothic Medium" pitchFamily="34" charset="0"/>
                <a:ea typeface="宋体" pitchFamily="2" charset="-122"/>
              </a:rPr>
              <a:t>execution with one atomic sequence</a:t>
            </a:r>
          </a:p>
        </p:txBody>
      </p:sp>
      <p:pic>
        <p:nvPicPr>
          <p:cNvPr id="18435" name="Picture 3"/>
          <p:cNvPicPr>
            <a:picLocks noChangeAspect="1" noChangeArrowheads="1"/>
          </p:cNvPicPr>
          <p:nvPr/>
        </p:nvPicPr>
        <p:blipFill>
          <a:blip r:embed="rId3" cstate="print"/>
          <a:srcRect/>
          <a:stretch>
            <a:fillRect/>
          </a:stretch>
        </p:blipFill>
        <p:spPr bwMode="auto">
          <a:xfrm>
            <a:off x="1209675" y="1327150"/>
            <a:ext cx="6667500" cy="4619625"/>
          </a:xfrm>
          <a:prstGeom prst="rect">
            <a:avLst/>
          </a:prstGeom>
          <a:noFill/>
          <a:ln w="9525">
            <a:noFill/>
            <a:miter lim="800000"/>
            <a:headEnd/>
            <a:tailEnd/>
          </a:ln>
        </p:spPr>
      </p:pic>
      <p:sp>
        <p:nvSpPr>
          <p:cNvPr id="4" name="Tijdelijke aanduiding voor dianummer 3"/>
          <p:cNvSpPr>
            <a:spLocks noGrp="1"/>
          </p:cNvSpPr>
          <p:nvPr>
            <p:ph type="sldNum" sz="quarter" idx="12"/>
          </p:nvPr>
        </p:nvSpPr>
        <p:spPr/>
        <p:txBody>
          <a:bodyPr/>
          <a:lstStyle/>
          <a:p>
            <a:pPr>
              <a:defRPr/>
            </a:pPr>
            <a:fld id="{4B451C56-07E7-49E7-84FF-84F4929DB812}" type="slidenum">
              <a:rPr lang="en-US"/>
              <a:pPr>
                <a:defRPr/>
              </a:pPr>
              <a:t>11</a:t>
            </a:fld>
            <a:endParaRPr lang="en-US"/>
          </a:p>
        </p:txBody>
      </p:sp>
      <p:cxnSp>
        <p:nvCxnSpPr>
          <p:cNvPr id="3" name="Straight Arrow Connector 2">
            <a:extLst>
              <a:ext uri="{FF2B5EF4-FFF2-40B4-BE49-F238E27FC236}">
                <a16:creationId xmlns:a16="http://schemas.microsoft.com/office/drawing/2014/main" id="{3FD1E17B-9A36-1346-8953-7FCAD7673D76}"/>
              </a:ext>
            </a:extLst>
          </p:cNvPr>
          <p:cNvCxnSpPr>
            <a:cxnSpLocks/>
          </p:cNvCxnSpPr>
          <p:nvPr/>
        </p:nvCxnSpPr>
        <p:spPr>
          <a:xfrm>
            <a:off x="4187825" y="3429000"/>
            <a:ext cx="257175" cy="33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1966488-0B0F-B542-99D0-C6100363C273}"/>
              </a:ext>
            </a:extLst>
          </p:cNvPr>
          <p:cNvCxnSpPr>
            <a:cxnSpLocks/>
          </p:cNvCxnSpPr>
          <p:nvPr/>
        </p:nvCxnSpPr>
        <p:spPr>
          <a:xfrm>
            <a:off x="4691856" y="3962400"/>
            <a:ext cx="257175" cy="33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EEC9FDE-0FD9-974B-86DD-BF540C43B160}"/>
              </a:ext>
            </a:extLst>
          </p:cNvPr>
          <p:cNvCxnSpPr>
            <a:cxnSpLocks/>
          </p:cNvCxnSpPr>
          <p:nvPr/>
        </p:nvCxnSpPr>
        <p:spPr>
          <a:xfrm>
            <a:off x="5212556" y="4572000"/>
            <a:ext cx="257175" cy="33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00063" y="274638"/>
            <a:ext cx="8358187" cy="796925"/>
          </a:xfrm>
        </p:spPr>
        <p:txBody>
          <a:bodyPr/>
          <a:lstStyle/>
          <a:p>
            <a:pPr eaLnBrk="1" hangingPunct="1"/>
            <a:r>
              <a:rPr lang="en-US" altLang="zh-CN">
                <a:latin typeface="Franklin Gothic Medium" pitchFamily="34" charset="0"/>
                <a:ea typeface="宋体" pitchFamily="2" charset="-122"/>
              </a:rPr>
              <a:t>execution with a d_step sequence</a:t>
            </a:r>
          </a:p>
        </p:txBody>
      </p:sp>
      <p:pic>
        <p:nvPicPr>
          <p:cNvPr id="19459" name="Picture 3"/>
          <p:cNvPicPr>
            <a:picLocks noChangeAspect="1" noChangeArrowheads="1"/>
          </p:cNvPicPr>
          <p:nvPr/>
        </p:nvPicPr>
        <p:blipFill>
          <a:blip r:embed="rId3" cstate="print"/>
          <a:srcRect/>
          <a:stretch>
            <a:fillRect/>
          </a:stretch>
        </p:blipFill>
        <p:spPr bwMode="auto">
          <a:xfrm>
            <a:off x="1262063" y="1255713"/>
            <a:ext cx="6643926" cy="4626000"/>
          </a:xfrm>
          <a:prstGeom prst="rect">
            <a:avLst/>
          </a:prstGeom>
          <a:noFill/>
          <a:ln w="9525">
            <a:noFill/>
            <a:miter lim="800000"/>
            <a:headEnd/>
            <a:tailEnd/>
          </a:ln>
        </p:spPr>
      </p:pic>
      <p:sp>
        <p:nvSpPr>
          <p:cNvPr id="4" name="Tijdelijke aanduiding voor dianummer 3"/>
          <p:cNvSpPr>
            <a:spLocks noGrp="1"/>
          </p:cNvSpPr>
          <p:nvPr>
            <p:ph type="sldNum" sz="quarter" idx="12"/>
          </p:nvPr>
        </p:nvSpPr>
        <p:spPr/>
        <p:txBody>
          <a:bodyPr/>
          <a:lstStyle/>
          <a:p>
            <a:pPr>
              <a:defRPr/>
            </a:pPr>
            <a:fld id="{0B5B1965-3F50-4F1D-8517-702978725791}" type="slidenum">
              <a:rPr lang="en-US"/>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00063" y="274638"/>
            <a:ext cx="8358187" cy="796925"/>
          </a:xfrm>
        </p:spPr>
        <p:txBody>
          <a:bodyPr/>
          <a:lstStyle/>
          <a:p>
            <a:pPr eaLnBrk="1" hangingPunct="1"/>
            <a:r>
              <a:rPr lang="en-US" altLang="zh-CN">
                <a:latin typeface="Franklin Gothic Medium" pitchFamily="34" charset="0"/>
                <a:ea typeface="宋体" pitchFamily="2" charset="-122"/>
              </a:rPr>
              <a:t>atomic vs d_step</a:t>
            </a:r>
          </a:p>
        </p:txBody>
      </p:sp>
      <p:sp>
        <p:nvSpPr>
          <p:cNvPr id="20483" name="Rectangle 3"/>
          <p:cNvSpPr>
            <a:spLocks noGrp="1" noChangeArrowheads="1"/>
          </p:cNvSpPr>
          <p:nvPr>
            <p:ph sz="quarter" idx="1"/>
          </p:nvPr>
        </p:nvSpPr>
        <p:spPr>
          <a:xfrm>
            <a:off x="500063" y="1447800"/>
            <a:ext cx="8358187" cy="4572000"/>
          </a:xfrm>
        </p:spPr>
        <p:txBody>
          <a:bodyPr/>
          <a:lstStyle/>
          <a:p>
            <a:pPr eaLnBrk="1" hangingPunct="1">
              <a:lnSpc>
                <a:spcPct val="90000"/>
              </a:lnSpc>
            </a:pPr>
            <a:r>
              <a:rPr lang="en-US" altLang="zh-CN" sz="2400" dirty="0" err="1">
                <a:solidFill>
                  <a:srgbClr val="A50021"/>
                </a:solidFill>
                <a:ea typeface="宋体" pitchFamily="2" charset="-122"/>
              </a:rPr>
              <a:t>d_step</a:t>
            </a:r>
            <a:r>
              <a:rPr lang="en-US" altLang="zh-CN" sz="2400" dirty="0">
                <a:ea typeface="宋体" pitchFamily="2" charset="-122"/>
              </a:rPr>
              <a:t>: </a:t>
            </a:r>
          </a:p>
          <a:p>
            <a:pPr lvl="1" eaLnBrk="1" hangingPunct="1">
              <a:lnSpc>
                <a:spcPct val="90000"/>
              </a:lnSpc>
            </a:pPr>
            <a:r>
              <a:rPr lang="en-US" altLang="zh-CN" dirty="0">
                <a:ea typeface="宋体" pitchFamily="2" charset="-122"/>
              </a:rPr>
              <a:t>executed as </a:t>
            </a:r>
            <a:r>
              <a:rPr lang="en-US" altLang="zh-CN" i="1" dirty="0">
                <a:ea typeface="宋体" pitchFamily="2" charset="-122"/>
              </a:rPr>
              <a:t>one </a:t>
            </a:r>
            <a:r>
              <a:rPr lang="en-US" altLang="zh-CN" dirty="0">
                <a:ea typeface="宋体" pitchFamily="2" charset="-122"/>
              </a:rPr>
              <a:t>block</a:t>
            </a:r>
          </a:p>
          <a:p>
            <a:pPr lvl="1" eaLnBrk="1" hangingPunct="1">
              <a:lnSpc>
                <a:spcPct val="90000"/>
              </a:lnSpc>
            </a:pPr>
            <a:r>
              <a:rPr lang="en-US" altLang="zh-CN" dirty="0">
                <a:ea typeface="宋体" pitchFamily="2" charset="-122"/>
              </a:rPr>
              <a:t>deterministic</a:t>
            </a:r>
          </a:p>
          <a:p>
            <a:pPr lvl="1" eaLnBrk="1" hangingPunct="1">
              <a:lnSpc>
                <a:spcPct val="90000"/>
              </a:lnSpc>
            </a:pPr>
            <a:r>
              <a:rPr lang="en-US" altLang="zh-CN" dirty="0">
                <a:ea typeface="宋体" pitchFamily="2" charset="-122"/>
              </a:rPr>
              <a:t>blocking or non-termination would hang you </a:t>
            </a:r>
            <a:r>
              <a:rPr lang="en-US" altLang="zh-CN" dirty="0">
                <a:ea typeface="宋体" pitchFamily="2" charset="-122"/>
                <a:sym typeface="Wingdings" pitchFamily="2" charset="2"/>
              </a:rPr>
              <a:t></a:t>
            </a:r>
          </a:p>
          <a:p>
            <a:pPr lvl="1" eaLnBrk="1" hangingPunct="1">
              <a:lnSpc>
                <a:spcPct val="90000"/>
              </a:lnSpc>
            </a:pPr>
            <a:endParaRPr lang="en-US" altLang="zh-CN" dirty="0">
              <a:ea typeface="宋体" pitchFamily="2" charset="-122"/>
            </a:endParaRPr>
          </a:p>
          <a:p>
            <a:pPr eaLnBrk="1" hangingPunct="1">
              <a:lnSpc>
                <a:spcPct val="90000"/>
              </a:lnSpc>
            </a:pPr>
            <a:r>
              <a:rPr lang="en-US" altLang="zh-CN" sz="2400" dirty="0">
                <a:solidFill>
                  <a:srgbClr val="A50021"/>
                </a:solidFill>
                <a:ea typeface="宋体" pitchFamily="2" charset="-122"/>
              </a:rPr>
              <a:t>atomic</a:t>
            </a:r>
            <a:r>
              <a:rPr lang="en-US" altLang="zh-CN" sz="2400" dirty="0">
                <a:ea typeface="宋体" pitchFamily="2" charset="-122"/>
              </a:rPr>
              <a:t>: </a:t>
            </a:r>
          </a:p>
          <a:p>
            <a:pPr lvl="1" eaLnBrk="1" hangingPunct="1">
              <a:lnSpc>
                <a:spcPct val="90000"/>
              </a:lnSpc>
            </a:pPr>
            <a:r>
              <a:rPr lang="en-US" altLang="zh-CN" dirty="0">
                <a:ea typeface="宋体" pitchFamily="2" charset="-122"/>
              </a:rPr>
              <a:t>translated to a series of actions</a:t>
            </a:r>
          </a:p>
          <a:p>
            <a:pPr lvl="1" eaLnBrk="1" hangingPunct="1">
              <a:lnSpc>
                <a:spcPct val="90000"/>
              </a:lnSpc>
            </a:pPr>
            <a:r>
              <a:rPr lang="en-US" altLang="zh-CN" dirty="0">
                <a:ea typeface="宋体" pitchFamily="2" charset="-122"/>
              </a:rPr>
              <a:t>executed step-by-step, but without interleaving</a:t>
            </a:r>
          </a:p>
          <a:p>
            <a:pPr lvl="1" eaLnBrk="1" hangingPunct="1">
              <a:lnSpc>
                <a:spcPct val="90000"/>
              </a:lnSpc>
            </a:pPr>
            <a:r>
              <a:rPr lang="en-US" altLang="zh-CN" dirty="0">
                <a:ea typeface="宋体" pitchFamily="2" charset="-122"/>
              </a:rPr>
              <a:t>it can make non-deterministic choices</a:t>
            </a:r>
          </a:p>
          <a:p>
            <a:pPr eaLnBrk="1" hangingPunct="1">
              <a:lnSpc>
                <a:spcPct val="90000"/>
              </a:lnSpc>
              <a:buFont typeface="Wingdings 2" pitchFamily="18" charset="2"/>
              <a:buNone/>
            </a:pPr>
            <a:endParaRPr lang="en-US" altLang="zh-CN" sz="2800" dirty="0">
              <a:ea typeface="宋体" pitchFamily="2" charset="-122"/>
            </a:endParaRPr>
          </a:p>
        </p:txBody>
      </p:sp>
      <p:sp>
        <p:nvSpPr>
          <p:cNvPr id="4" name="Tijdelijke aanduiding voor dianummer 3"/>
          <p:cNvSpPr>
            <a:spLocks noGrp="1"/>
          </p:cNvSpPr>
          <p:nvPr>
            <p:ph type="sldNum" sz="quarter" idx="12"/>
          </p:nvPr>
        </p:nvSpPr>
        <p:spPr/>
        <p:txBody>
          <a:bodyPr/>
          <a:lstStyle/>
          <a:p>
            <a:pPr>
              <a:defRPr/>
            </a:pPr>
            <a:fld id="{89B6F768-19A8-4C0C-B82A-29C3C0E1EFC4}" type="slidenum">
              <a:rPr lang="en-US"/>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00063" y="274638"/>
            <a:ext cx="8358187" cy="796925"/>
          </a:xfrm>
        </p:spPr>
        <p:txBody>
          <a:bodyPr/>
          <a:lstStyle/>
          <a:p>
            <a:pPr eaLnBrk="1" hangingPunct="1"/>
            <a:r>
              <a:rPr lang="en-US" altLang="zh-CN" sz="3600">
                <a:latin typeface="Franklin Gothic Medium" pitchFamily="34" charset="0"/>
                <a:ea typeface="宋体" pitchFamily="2" charset="-122"/>
              </a:rPr>
              <a:t>Partial Order Reduction</a:t>
            </a:r>
          </a:p>
        </p:txBody>
      </p:sp>
      <p:sp>
        <p:nvSpPr>
          <p:cNvPr id="21507" name="Rectangle 3"/>
          <p:cNvSpPr>
            <a:spLocks noGrp="1" noChangeArrowheads="1"/>
          </p:cNvSpPr>
          <p:nvPr>
            <p:ph sz="quarter" idx="1"/>
          </p:nvPr>
        </p:nvSpPr>
        <p:spPr>
          <a:xfrm>
            <a:off x="344488" y="1263650"/>
            <a:ext cx="8621712" cy="5262563"/>
          </a:xfrm>
        </p:spPr>
        <p:txBody>
          <a:bodyPr/>
          <a:lstStyle/>
          <a:p>
            <a:pPr eaLnBrk="1" hangingPunct="1">
              <a:lnSpc>
                <a:spcPct val="90000"/>
              </a:lnSpc>
            </a:pPr>
            <a:r>
              <a:rPr lang="en-US" altLang="zh-CN" sz="2400" dirty="0">
                <a:ea typeface="宋体" pitchFamily="2" charset="-122"/>
              </a:rPr>
              <a:t>The validity of a property </a:t>
            </a:r>
            <a:r>
              <a:rPr lang="en-US" altLang="zh-CN" sz="2400" dirty="0" err="1">
                <a:ea typeface="SymbolMT" charset="-122"/>
              </a:rPr>
              <a:t>ϕ</a:t>
            </a:r>
            <a:r>
              <a:rPr lang="en-US" altLang="zh-CN" sz="2400" dirty="0">
                <a:ea typeface="SymbolMT" charset="-122"/>
              </a:rPr>
              <a:t> </a:t>
            </a:r>
            <a:r>
              <a:rPr lang="en-US" altLang="zh-CN" sz="2400" dirty="0">
                <a:ea typeface="宋体" pitchFamily="2" charset="-122"/>
              </a:rPr>
              <a:t>is often insensitive to the order in which ‘independent’ actions are interleaved. </a:t>
            </a:r>
            <a:br>
              <a:rPr lang="en-US" altLang="zh-CN" sz="2400" dirty="0">
                <a:ea typeface="宋体" pitchFamily="2" charset="-122"/>
              </a:rPr>
            </a:br>
            <a:br>
              <a:rPr lang="en-US" altLang="zh-CN" sz="2400" dirty="0">
                <a:ea typeface="宋体" pitchFamily="2" charset="-122"/>
              </a:rPr>
            </a:br>
            <a:r>
              <a:rPr lang="en-US" altLang="zh-CN" sz="2400" dirty="0">
                <a:ea typeface="宋体" pitchFamily="2" charset="-122"/>
              </a:rPr>
              <a:t>e.g. stutter invariant </a:t>
            </a:r>
            <a:r>
              <a:rPr lang="en-US" altLang="zh-CN" sz="2400" dirty="0">
                <a:ea typeface="宋体" pitchFamily="2" charset="-122"/>
                <a:sym typeface="Symbol" pitchFamily="18" charset="2"/>
              </a:rPr>
              <a:t></a:t>
            </a:r>
            <a:r>
              <a:rPr lang="en-US" altLang="zh-CN" sz="2400" dirty="0">
                <a:ea typeface="宋体" pitchFamily="2" charset="-122"/>
              </a:rPr>
              <a:t> (does not contain X) that only </a:t>
            </a:r>
            <a:r>
              <a:rPr lang="en-US" altLang="zh-CN" sz="2400" dirty="0">
                <a:ea typeface="宋体" pitchFamily="2" charset="-122"/>
                <a:sym typeface="Symbol" pitchFamily="18" charset="2"/>
              </a:rPr>
              <a:t>refers to global variables, is insensitive to the relative order of actions that only access local variables.</a:t>
            </a:r>
            <a:br>
              <a:rPr lang="en-US" altLang="zh-CN" sz="2400" dirty="0">
                <a:ea typeface="宋体" pitchFamily="2" charset="-122"/>
                <a:sym typeface="Symbol" pitchFamily="18" charset="2"/>
              </a:rPr>
            </a:br>
            <a:endParaRPr lang="en-US" altLang="zh-CN" sz="2400" dirty="0">
              <a:ea typeface="宋体" pitchFamily="2" charset="-122"/>
              <a:sym typeface="Symbol" pitchFamily="18" charset="2"/>
            </a:endParaRPr>
          </a:p>
          <a:p>
            <a:pPr eaLnBrk="1" hangingPunct="1">
              <a:lnSpc>
                <a:spcPct val="90000"/>
              </a:lnSpc>
            </a:pPr>
            <a:r>
              <a:rPr lang="en-US" altLang="zh-CN" sz="2400" dirty="0">
                <a:ea typeface="宋体" pitchFamily="2" charset="-122"/>
              </a:rPr>
              <a:t>Idea: if in some global state, a process P can execute only actions updating local variables, always do these actions first (so they will not be interleaved!)</a:t>
            </a:r>
          </a:p>
          <a:p>
            <a:pPr eaLnBrk="1" hangingPunct="1">
              <a:lnSpc>
                <a:spcPct val="90000"/>
              </a:lnSpc>
            </a:pPr>
            <a:endParaRPr lang="en-US" altLang="zh-CN" sz="2400" dirty="0">
              <a:ea typeface="宋体" pitchFamily="2" charset="-122"/>
            </a:endParaRPr>
          </a:p>
          <a:p>
            <a:pPr eaLnBrk="1" hangingPunct="1">
              <a:lnSpc>
                <a:spcPct val="90000"/>
              </a:lnSpc>
            </a:pPr>
            <a:r>
              <a:rPr lang="en-US" altLang="zh-CN" sz="2400" dirty="0">
                <a:ea typeface="宋体" pitchFamily="2" charset="-122"/>
              </a:rPr>
              <a:t>We can also do the same with receive/send actions :</a:t>
            </a:r>
          </a:p>
          <a:p>
            <a:pPr marL="692150" lvl="1" indent="-347663" eaLnBrk="1" hangingPunct="1">
              <a:lnSpc>
                <a:spcPct val="90000"/>
              </a:lnSpc>
            </a:pPr>
            <a:r>
              <a:rPr lang="en-US" altLang="zh-CN" sz="2000" dirty="0">
                <a:ea typeface="宋体" pitchFamily="2" charset="-122"/>
              </a:rPr>
              <a:t>c ? x where x is local, and this process is the only receiver of c</a:t>
            </a:r>
          </a:p>
          <a:p>
            <a:pPr marL="692150" lvl="1" indent="-347663" eaLnBrk="1" hangingPunct="1">
              <a:lnSpc>
                <a:spcPct val="90000"/>
              </a:lnSpc>
            </a:pPr>
            <a:r>
              <a:rPr lang="en-US" altLang="zh-CN" sz="2000" dirty="0">
                <a:ea typeface="宋体" pitchFamily="2" charset="-122"/>
              </a:rPr>
              <a:t>d ! y where this process is the only sender to d</a:t>
            </a:r>
          </a:p>
          <a:p>
            <a:pPr marL="692150" lvl="1" indent="-347663" eaLnBrk="1" hangingPunct="1">
              <a:lnSpc>
                <a:spcPct val="90000"/>
              </a:lnSpc>
            </a:pPr>
            <a:r>
              <a:rPr lang="en-US" altLang="zh-CN" sz="2000" dirty="0">
                <a:ea typeface="宋体" pitchFamily="2" charset="-122"/>
              </a:rPr>
              <a:t>assuming  </a:t>
            </a:r>
            <a:r>
              <a:rPr lang="en-US" altLang="zh-CN" sz="2000" dirty="0" err="1">
                <a:ea typeface="SymbolMT" charset="-122"/>
              </a:rPr>
              <a:t>ϕ</a:t>
            </a:r>
            <a:r>
              <a:rPr lang="en-US" altLang="zh-CN" sz="2000" dirty="0">
                <a:ea typeface="SymbolMT" charset="-122"/>
              </a:rPr>
              <a:t> does not refer to channels</a:t>
            </a:r>
            <a:endParaRPr lang="en-US" altLang="zh-CN" sz="2000" dirty="0">
              <a:ea typeface="宋体" pitchFamily="2" charset="-122"/>
            </a:endParaRPr>
          </a:p>
        </p:txBody>
      </p:sp>
      <p:sp>
        <p:nvSpPr>
          <p:cNvPr id="4" name="Tijdelijke aanduiding voor dianummer 3"/>
          <p:cNvSpPr>
            <a:spLocks noGrp="1"/>
          </p:cNvSpPr>
          <p:nvPr>
            <p:ph type="sldNum" sz="quarter" idx="12"/>
          </p:nvPr>
        </p:nvSpPr>
        <p:spPr/>
        <p:txBody>
          <a:bodyPr/>
          <a:lstStyle/>
          <a:p>
            <a:pPr>
              <a:defRPr/>
            </a:pPr>
            <a:fld id="{071477F6-BA36-41A1-A26B-99300BA4F61B}" type="slidenum">
              <a:rPr lang="en-US"/>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00063" y="274638"/>
            <a:ext cx="8358187" cy="796925"/>
          </a:xfrm>
        </p:spPr>
        <p:txBody>
          <a:bodyPr/>
          <a:lstStyle/>
          <a:p>
            <a:pPr eaLnBrk="1" hangingPunct="1"/>
            <a:r>
              <a:rPr lang="en-US" altLang="zh-CN">
                <a:solidFill>
                  <a:srgbClr val="006600"/>
                </a:solidFill>
                <a:latin typeface="Franklin Gothic Medium" pitchFamily="34" charset="0"/>
                <a:ea typeface="宋体" pitchFamily="2" charset="-122"/>
              </a:rPr>
              <a:t>Reduction Algorithms</a:t>
            </a:r>
          </a:p>
        </p:txBody>
      </p:sp>
      <p:sp>
        <p:nvSpPr>
          <p:cNvPr id="22531" name="Rectangle 3"/>
          <p:cNvSpPr>
            <a:spLocks noGrp="1" noChangeArrowheads="1"/>
          </p:cNvSpPr>
          <p:nvPr>
            <p:ph sz="quarter" idx="1"/>
          </p:nvPr>
        </p:nvSpPr>
        <p:spPr>
          <a:xfrm>
            <a:off x="500063" y="1447800"/>
            <a:ext cx="8358187" cy="4572000"/>
          </a:xfrm>
        </p:spPr>
        <p:txBody>
          <a:bodyPr/>
          <a:lstStyle/>
          <a:p>
            <a:pPr eaLnBrk="1" hangingPunct="1"/>
            <a:r>
              <a:rPr lang="en-US" altLang="zh-CN">
                <a:solidFill>
                  <a:srgbClr val="CD0000"/>
                </a:solidFill>
                <a:latin typeface="Comic Sans MS" pitchFamily="66" charset="0"/>
                <a:ea typeface="宋体" pitchFamily="2" charset="-122"/>
              </a:rPr>
              <a:t>Partial Order Reduction</a:t>
            </a:r>
            <a:endParaRPr lang="en-US" altLang="zh-CN">
              <a:solidFill>
                <a:srgbClr val="000000"/>
              </a:solidFill>
              <a:latin typeface="Comic Sans MS" pitchFamily="66" charset="0"/>
              <a:ea typeface="宋体" pitchFamily="2" charset="-122"/>
            </a:endParaRPr>
          </a:p>
          <a:p>
            <a:pPr eaLnBrk="1" hangingPunct="1">
              <a:buFontTx/>
              <a:buNone/>
            </a:pPr>
            <a:endParaRPr lang="en-US" altLang="zh-CN">
              <a:latin typeface="Comic Sans MS" pitchFamily="66" charset="0"/>
              <a:ea typeface="宋体" pitchFamily="2" charset="-122"/>
            </a:endParaRPr>
          </a:p>
        </p:txBody>
      </p:sp>
      <p:pic>
        <p:nvPicPr>
          <p:cNvPr id="22532" name="Picture 4"/>
          <p:cNvPicPr>
            <a:picLocks noChangeAspect="1" noChangeArrowheads="1"/>
          </p:cNvPicPr>
          <p:nvPr/>
        </p:nvPicPr>
        <p:blipFill>
          <a:blip r:embed="rId3" cstate="print"/>
          <a:srcRect/>
          <a:stretch>
            <a:fillRect/>
          </a:stretch>
        </p:blipFill>
        <p:spPr bwMode="auto">
          <a:xfrm>
            <a:off x="1017588" y="2222500"/>
            <a:ext cx="6223000" cy="4089400"/>
          </a:xfrm>
          <a:prstGeom prst="rect">
            <a:avLst/>
          </a:prstGeom>
          <a:noFill/>
          <a:ln w="9525">
            <a:noFill/>
            <a:miter lim="800000"/>
            <a:headEnd/>
            <a:tailEnd/>
          </a:ln>
        </p:spPr>
      </p:pic>
      <p:sp>
        <p:nvSpPr>
          <p:cNvPr id="5" name="Tijdelijke aanduiding voor dianummer 4"/>
          <p:cNvSpPr>
            <a:spLocks noGrp="1"/>
          </p:cNvSpPr>
          <p:nvPr>
            <p:ph type="sldNum" sz="quarter" idx="12"/>
          </p:nvPr>
        </p:nvSpPr>
        <p:spPr/>
        <p:txBody>
          <a:bodyPr/>
          <a:lstStyle/>
          <a:p>
            <a:pPr>
              <a:defRPr/>
            </a:pPr>
            <a:fld id="{3779E85D-5C7B-4ADE-A02E-EA9B4D68D1C8}" type="slidenum">
              <a:rPr lang="en-US"/>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66700" y="274638"/>
            <a:ext cx="8420100" cy="728662"/>
          </a:xfrm>
        </p:spPr>
        <p:txBody>
          <a:bodyPr/>
          <a:lstStyle/>
          <a:p>
            <a:pPr eaLnBrk="1" hangingPunct="1"/>
            <a:r>
              <a:rPr lang="en-US"/>
              <a:t>Results on Partial Order Reduction</a:t>
            </a:r>
          </a:p>
        </p:txBody>
      </p:sp>
      <p:pic>
        <p:nvPicPr>
          <p:cNvPr id="23555" name="Picture 4" descr="result_spin_po..PNG"/>
          <p:cNvPicPr>
            <a:picLocks noChangeAspect="1"/>
          </p:cNvPicPr>
          <p:nvPr/>
        </p:nvPicPr>
        <p:blipFill>
          <a:blip r:embed="rId3" cstate="print"/>
          <a:srcRect/>
          <a:stretch>
            <a:fillRect/>
          </a:stretch>
        </p:blipFill>
        <p:spPr bwMode="auto">
          <a:xfrm>
            <a:off x="828675" y="1189038"/>
            <a:ext cx="7334250" cy="5219700"/>
          </a:xfrm>
          <a:prstGeom prst="rect">
            <a:avLst/>
          </a:prstGeom>
          <a:noFill/>
          <a:ln w="9525">
            <a:noFill/>
            <a:miter lim="800000"/>
            <a:headEnd/>
            <a:tailEnd/>
          </a:ln>
        </p:spPr>
      </p:pic>
      <p:sp>
        <p:nvSpPr>
          <p:cNvPr id="23556" name="TextBox 5"/>
          <p:cNvSpPr txBox="1">
            <a:spLocks noChangeArrowheads="1"/>
          </p:cNvSpPr>
          <p:nvPr/>
        </p:nvSpPr>
        <p:spPr bwMode="auto">
          <a:xfrm>
            <a:off x="838200" y="6411913"/>
            <a:ext cx="8077200" cy="276225"/>
          </a:xfrm>
          <a:prstGeom prst="rect">
            <a:avLst/>
          </a:prstGeom>
          <a:noFill/>
          <a:ln w="9525">
            <a:noFill/>
            <a:miter lim="800000"/>
            <a:headEnd/>
            <a:tailEnd/>
          </a:ln>
        </p:spPr>
        <p:txBody>
          <a:bodyPr wrap="none">
            <a:spAutoFit/>
          </a:bodyPr>
          <a:lstStyle/>
          <a:p>
            <a:r>
              <a:rPr lang="en-US" sz="1200" i="1">
                <a:cs typeface="Times New Roman" pitchFamily="18" charset="0"/>
              </a:rPr>
              <a:t>This result is from Holzmann &amp; Peled in 1994, on a Sparc-10 workstation with 128Mbyte of RAM. (about 40 mhz; so 1 mips??) </a:t>
            </a:r>
          </a:p>
        </p:txBody>
      </p:sp>
      <p:sp>
        <p:nvSpPr>
          <p:cNvPr id="6" name="Tijdelijke aanduiding voor dianummer 5"/>
          <p:cNvSpPr>
            <a:spLocks noGrp="1"/>
          </p:cNvSpPr>
          <p:nvPr>
            <p:ph type="sldNum" sz="quarter" idx="12"/>
          </p:nvPr>
        </p:nvSpPr>
        <p:spPr/>
        <p:txBody>
          <a:bodyPr/>
          <a:lstStyle/>
          <a:p>
            <a:pPr>
              <a:defRPr/>
            </a:pPr>
            <a:fld id="{4351C7AC-5966-4299-A41F-15B3FEAF14AB}" type="slidenum">
              <a:rPr lang="en-US"/>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00063" y="274638"/>
            <a:ext cx="8358187" cy="796925"/>
          </a:xfrm>
        </p:spPr>
        <p:txBody>
          <a:bodyPr/>
          <a:lstStyle/>
          <a:p>
            <a:pPr eaLnBrk="1" hangingPunct="1"/>
            <a:r>
              <a:rPr lang="en-US" altLang="zh-CN">
                <a:latin typeface="Franklin Gothic Medium" pitchFamily="34" charset="0"/>
                <a:ea typeface="宋体" pitchFamily="2" charset="-122"/>
              </a:rPr>
              <a:t>   Specifying LTL  properties</a:t>
            </a:r>
          </a:p>
        </p:txBody>
      </p:sp>
      <p:sp>
        <p:nvSpPr>
          <p:cNvPr id="24579" name="Rectangle 3"/>
          <p:cNvSpPr>
            <a:spLocks noGrp="1" noChangeArrowheads="1"/>
          </p:cNvSpPr>
          <p:nvPr>
            <p:ph sz="quarter" idx="1"/>
          </p:nvPr>
        </p:nvSpPr>
        <p:spPr>
          <a:xfrm>
            <a:off x="457200" y="1138238"/>
            <a:ext cx="8229600" cy="5338762"/>
          </a:xfrm>
        </p:spPr>
        <p:txBody>
          <a:bodyPr/>
          <a:lstStyle/>
          <a:p>
            <a:pPr eaLnBrk="1" hangingPunct="1"/>
            <a:r>
              <a:rPr lang="en-US" altLang="zh-CN" dirty="0">
                <a:ea typeface="宋体" pitchFamily="2" charset="-122"/>
              </a:rPr>
              <a:t>(Check out the Manual)</a:t>
            </a:r>
          </a:p>
          <a:p>
            <a:pPr eaLnBrk="1" hangingPunct="1"/>
            <a:endParaRPr lang="en-US" altLang="zh-CN" dirty="0">
              <a:ea typeface="宋体" pitchFamily="2" charset="-122"/>
            </a:endParaRPr>
          </a:p>
          <a:p>
            <a:pPr eaLnBrk="1" hangingPunct="1"/>
            <a:endParaRPr lang="en-US" altLang="zh-CN" dirty="0">
              <a:ea typeface="宋体" pitchFamily="2" charset="-122"/>
            </a:endParaRPr>
          </a:p>
          <a:p>
            <a:pPr eaLnBrk="1" hangingPunct="1"/>
            <a:endParaRPr lang="en-US" altLang="zh-CN" dirty="0">
              <a:ea typeface="宋体" pitchFamily="2" charset="-122"/>
            </a:endParaRPr>
          </a:p>
          <a:p>
            <a:pPr eaLnBrk="1" hangingPunct="1"/>
            <a:endParaRPr lang="en-US" altLang="zh-CN" dirty="0">
              <a:ea typeface="宋体" pitchFamily="2" charset="-122"/>
            </a:endParaRPr>
          </a:p>
          <a:p>
            <a:pPr eaLnBrk="1" hangingPunct="1"/>
            <a:endParaRPr lang="en-US" altLang="zh-CN" dirty="0">
              <a:ea typeface="宋体" pitchFamily="2" charset="-122"/>
            </a:endParaRPr>
          </a:p>
          <a:p>
            <a:pPr eaLnBrk="1" hangingPunct="1"/>
            <a:endParaRPr lang="en-US" altLang="zh-CN" dirty="0">
              <a:ea typeface="宋体" pitchFamily="2" charset="-122"/>
            </a:endParaRPr>
          </a:p>
          <a:p>
            <a:pPr eaLnBrk="1" hangingPunct="1"/>
            <a:r>
              <a:rPr lang="en-US" altLang="zh-CN" dirty="0">
                <a:ea typeface="宋体" pitchFamily="2" charset="-122"/>
              </a:rPr>
              <a:t>SPIN then generates the </a:t>
            </a:r>
            <a:r>
              <a:rPr lang="en-US" altLang="zh-CN" dirty="0" err="1">
                <a:ea typeface="宋体" pitchFamily="2" charset="-122"/>
              </a:rPr>
              <a:t>Buchi</a:t>
            </a:r>
            <a:r>
              <a:rPr lang="en-US" altLang="zh-CN" dirty="0">
                <a:ea typeface="宋体" pitchFamily="2" charset="-122"/>
              </a:rPr>
              <a:t> automaton for this LTL formula; called “Never Claim” in SPIN.</a:t>
            </a:r>
          </a:p>
          <a:p>
            <a:pPr eaLnBrk="1" hangingPunct="1"/>
            <a:endParaRPr lang="en-US" altLang="zh-CN" dirty="0">
              <a:ea typeface="宋体" pitchFamily="2" charset="-122"/>
            </a:endParaRPr>
          </a:p>
          <a:p>
            <a:pPr eaLnBrk="1" hangingPunct="1"/>
            <a:endParaRPr lang="en-US" altLang="zh-CN" dirty="0">
              <a:ea typeface="宋体" pitchFamily="2" charset="-122"/>
            </a:endParaRPr>
          </a:p>
          <a:p>
            <a:pPr eaLnBrk="1" hangingPunct="1">
              <a:buFont typeface="Wingdings" pitchFamily="2" charset="2"/>
              <a:buNone/>
            </a:pPr>
            <a:endParaRPr lang="en-US" altLang="zh-CN" dirty="0">
              <a:ea typeface="宋体" pitchFamily="2" charset="-122"/>
            </a:endParaRPr>
          </a:p>
          <a:p>
            <a:pPr eaLnBrk="1" hangingPunct="1">
              <a:buFont typeface="Wingdings" pitchFamily="2" charset="2"/>
              <a:buNone/>
            </a:pPr>
            <a:endParaRPr lang="en-US" altLang="zh-CN" dirty="0">
              <a:ea typeface="宋体" pitchFamily="2" charset="-122"/>
            </a:endParaRPr>
          </a:p>
          <a:p>
            <a:pPr eaLnBrk="1" hangingPunct="1"/>
            <a:endParaRPr lang="en-US" altLang="zh-CN" dirty="0">
              <a:ea typeface="宋体" pitchFamily="2" charset="-122"/>
            </a:endParaRPr>
          </a:p>
          <a:p>
            <a:pPr eaLnBrk="1" hangingPunct="1">
              <a:buFont typeface="Wingdings" pitchFamily="2" charset="2"/>
              <a:buNone/>
            </a:pPr>
            <a:r>
              <a:rPr lang="en-US" altLang="zh-CN" dirty="0">
                <a:ea typeface="宋体" pitchFamily="2" charset="-122"/>
              </a:rPr>
              <a:t> </a:t>
            </a:r>
            <a:br>
              <a:rPr lang="en-US" altLang="zh-CN" dirty="0">
                <a:ea typeface="宋体" pitchFamily="2" charset="-122"/>
              </a:rPr>
            </a:br>
            <a:br>
              <a:rPr lang="en-US" altLang="zh-CN" dirty="0">
                <a:ea typeface="宋体" pitchFamily="2" charset="-122"/>
              </a:rPr>
            </a:br>
            <a:endParaRPr lang="en-US" altLang="zh-CN" dirty="0">
              <a:ea typeface="宋体" pitchFamily="2" charset="-122"/>
            </a:endParaRPr>
          </a:p>
          <a:p>
            <a:pPr eaLnBrk="1" hangingPunct="1">
              <a:buFont typeface="Wingdings" pitchFamily="2" charset="2"/>
              <a:buNone/>
            </a:pPr>
            <a:endParaRPr lang="en-US" altLang="zh-CN" dirty="0">
              <a:solidFill>
                <a:schemeClr val="bg2"/>
              </a:solidFill>
              <a:ea typeface="宋体" pitchFamily="2" charset="-122"/>
            </a:endParaRPr>
          </a:p>
          <a:p>
            <a:pPr eaLnBrk="1" hangingPunct="1">
              <a:buFont typeface="Wingdings" pitchFamily="2" charset="2"/>
              <a:buNone/>
            </a:pPr>
            <a:endParaRPr lang="en-US" altLang="zh-CN" dirty="0">
              <a:solidFill>
                <a:schemeClr val="bg2"/>
              </a:solidFill>
              <a:ea typeface="宋体" pitchFamily="2" charset="-122"/>
            </a:endParaRPr>
          </a:p>
        </p:txBody>
      </p:sp>
      <p:sp>
        <p:nvSpPr>
          <p:cNvPr id="4" name="TextBox 3"/>
          <p:cNvSpPr txBox="1"/>
          <p:nvPr/>
        </p:nvSpPr>
        <p:spPr>
          <a:xfrm>
            <a:off x="1140372" y="1902112"/>
            <a:ext cx="6095315" cy="156966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en-US" dirty="0">
                <a:cs typeface="Arial" pitchFamily="34" charset="0"/>
              </a:rPr>
              <a:t>#define </a:t>
            </a:r>
            <a:r>
              <a:rPr lang="en-US" dirty="0" err="1">
                <a:cs typeface="Arial" pitchFamily="34" charset="0"/>
              </a:rPr>
              <a:t>PinCritical</a:t>
            </a:r>
            <a:r>
              <a:rPr lang="en-US" dirty="0">
                <a:cs typeface="Arial" pitchFamily="34" charset="0"/>
              </a:rPr>
              <a:t>    </a:t>
            </a:r>
            <a:r>
              <a:rPr lang="en-US" dirty="0" err="1">
                <a:cs typeface="Arial" pitchFamily="34" charset="0"/>
              </a:rPr>
              <a:t>crit</a:t>
            </a:r>
            <a:r>
              <a:rPr lang="en-US" dirty="0">
                <a:cs typeface="Arial" pitchFamily="34" charset="0"/>
              </a:rPr>
              <a:t>[1]</a:t>
            </a:r>
          </a:p>
          <a:p>
            <a:pPr>
              <a:defRPr/>
            </a:pPr>
            <a:r>
              <a:rPr lang="en-US" dirty="0">
                <a:cs typeface="Arial" pitchFamily="34" charset="0"/>
              </a:rPr>
              <a:t>#define </a:t>
            </a:r>
            <a:r>
              <a:rPr lang="en-US" dirty="0" err="1">
                <a:cs typeface="Arial" pitchFamily="34" charset="0"/>
              </a:rPr>
              <a:t>QinCritical</a:t>
            </a:r>
            <a:r>
              <a:rPr lang="en-US" dirty="0">
                <a:cs typeface="Arial" pitchFamily="34" charset="0"/>
              </a:rPr>
              <a:t>    </a:t>
            </a:r>
            <a:r>
              <a:rPr lang="en-US" dirty="0" err="1">
                <a:cs typeface="Arial" pitchFamily="34" charset="0"/>
              </a:rPr>
              <a:t>crit</a:t>
            </a:r>
            <a:r>
              <a:rPr lang="en-US" dirty="0">
                <a:cs typeface="Arial" pitchFamily="34" charset="0"/>
              </a:rPr>
              <a:t>[2] </a:t>
            </a:r>
          </a:p>
          <a:p>
            <a:pPr>
              <a:defRPr/>
            </a:pPr>
            <a:endParaRPr lang="en-US" dirty="0">
              <a:cs typeface="Arial" pitchFamily="34" charset="0"/>
            </a:endParaRPr>
          </a:p>
          <a:p>
            <a:pPr>
              <a:defRPr/>
            </a:pPr>
            <a:r>
              <a:rPr lang="en-US" b="1" dirty="0" err="1">
                <a:cs typeface="Arial" pitchFamily="34" charset="0"/>
              </a:rPr>
              <a:t>ltl</a:t>
            </a:r>
            <a:r>
              <a:rPr lang="en-US" dirty="0">
                <a:cs typeface="Arial" pitchFamily="34" charset="0"/>
              </a:rPr>
              <a:t> name { []!(</a:t>
            </a:r>
            <a:r>
              <a:rPr lang="en-US" dirty="0" err="1">
                <a:cs typeface="Arial" pitchFamily="34" charset="0"/>
              </a:rPr>
              <a:t>PinCritical</a:t>
            </a:r>
            <a:r>
              <a:rPr lang="en-US" dirty="0">
                <a:cs typeface="Arial" pitchFamily="34" charset="0"/>
              </a:rPr>
              <a:t> &amp;&amp;  </a:t>
            </a:r>
            <a:r>
              <a:rPr lang="en-US" dirty="0" err="1">
                <a:cs typeface="Arial" pitchFamily="34" charset="0"/>
              </a:rPr>
              <a:t>QinCritical</a:t>
            </a:r>
            <a:r>
              <a:rPr lang="en-US" dirty="0">
                <a:cs typeface="Arial" pitchFamily="34" charset="0"/>
              </a:rPr>
              <a:t>) }</a:t>
            </a:r>
          </a:p>
        </p:txBody>
      </p:sp>
      <p:sp>
        <p:nvSpPr>
          <p:cNvPr id="5" name="Tijdelijke aanduiding voor dianummer 4"/>
          <p:cNvSpPr>
            <a:spLocks noGrp="1"/>
          </p:cNvSpPr>
          <p:nvPr>
            <p:ph type="sldNum" sz="quarter" idx="12"/>
          </p:nvPr>
        </p:nvSpPr>
        <p:spPr/>
        <p:txBody>
          <a:bodyPr/>
          <a:lstStyle/>
          <a:p>
            <a:pPr>
              <a:defRPr/>
            </a:pPr>
            <a:fld id="{1A0619F4-890D-40D5-9F06-7332E8B61A98}" type="slidenum">
              <a:rPr lang="en-US"/>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19100" y="274638"/>
            <a:ext cx="8439150" cy="796925"/>
          </a:xfrm>
        </p:spPr>
        <p:txBody>
          <a:bodyPr/>
          <a:lstStyle/>
          <a:p>
            <a:pPr eaLnBrk="1" hangingPunct="1"/>
            <a:r>
              <a:rPr lang="en-US"/>
              <a:t>Example of a Never Claim</a:t>
            </a:r>
          </a:p>
        </p:txBody>
      </p:sp>
      <p:sp>
        <p:nvSpPr>
          <p:cNvPr id="25603" name="Rectangle 3"/>
          <p:cNvSpPr>
            <a:spLocks noGrp="1" noChangeArrowheads="1"/>
          </p:cNvSpPr>
          <p:nvPr>
            <p:ph sz="quarter" idx="1"/>
          </p:nvPr>
        </p:nvSpPr>
        <p:spPr>
          <a:xfrm>
            <a:off x="417513" y="1585913"/>
            <a:ext cx="8539162" cy="1220787"/>
          </a:xfrm>
        </p:spPr>
        <p:txBody>
          <a:bodyPr/>
          <a:lstStyle/>
          <a:p>
            <a:pPr eaLnBrk="1" hangingPunct="1">
              <a:buFont typeface="Wingdings 2" pitchFamily="18" charset="2"/>
              <a:buNone/>
            </a:pPr>
            <a:r>
              <a:rPr lang="nl-NL" sz="2400"/>
              <a:t>To verify: </a:t>
            </a:r>
            <a:r>
              <a:rPr lang="en-US" sz="2400"/>
              <a:t>&lt;&gt;[] </a:t>
            </a:r>
            <a:r>
              <a:rPr lang="en-US" sz="2400" i="1"/>
              <a:t>p</a:t>
            </a:r>
          </a:p>
          <a:p>
            <a:pPr eaLnBrk="1" hangingPunct="1">
              <a:buFont typeface="Wingdings 2" pitchFamily="18" charset="2"/>
              <a:buNone/>
            </a:pPr>
            <a:r>
              <a:rPr lang="nl-NL" sz="2400"/>
              <a:t>SPIN generates this never-claim / Buchi of   </a:t>
            </a:r>
            <a:r>
              <a:rPr lang="en-US" sz="2400" b="1">
                <a:solidFill>
                  <a:srgbClr val="C00000"/>
                </a:solidFill>
              </a:rPr>
              <a:t>[]&lt;&gt;</a:t>
            </a:r>
            <a:r>
              <a:rPr lang="en-US" sz="2400" b="1">
                <a:solidFill>
                  <a:srgbClr val="C00000"/>
                </a:solidFill>
                <a:cs typeface="Arial" pitchFamily="34" charset="0"/>
                <a:sym typeface="Symbol" pitchFamily="18" charset="2"/>
              </a:rPr>
              <a:t></a:t>
            </a:r>
            <a:r>
              <a:rPr lang="en-US" sz="2400" b="1" i="1">
                <a:solidFill>
                  <a:srgbClr val="C00000"/>
                </a:solidFill>
              </a:rPr>
              <a:t>p</a:t>
            </a:r>
            <a:endParaRPr lang="en-US" sz="2400" b="1" i="1">
              <a:solidFill>
                <a:srgbClr val="C00000"/>
              </a:solidFill>
              <a:sym typeface="Symbol" pitchFamily="18" charset="2"/>
            </a:endParaRPr>
          </a:p>
        </p:txBody>
      </p:sp>
      <p:sp>
        <p:nvSpPr>
          <p:cNvPr id="115716" name="Text Box 4"/>
          <p:cNvSpPr txBox="1">
            <a:spLocks noChangeArrowheads="1"/>
          </p:cNvSpPr>
          <p:nvPr/>
        </p:nvSpPr>
        <p:spPr bwMode="auto">
          <a:xfrm>
            <a:off x="996950" y="2914650"/>
            <a:ext cx="3943350" cy="341632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defRPr/>
            </a:pPr>
            <a:r>
              <a:rPr lang="en-US" dirty="0">
                <a:cs typeface="Arial" pitchFamily="34" charset="0"/>
              </a:rPr>
              <a:t>never {</a:t>
            </a:r>
          </a:p>
          <a:p>
            <a:pPr>
              <a:defRPr/>
            </a:pPr>
            <a:r>
              <a:rPr lang="en-US" dirty="0">
                <a:cs typeface="Arial" pitchFamily="34" charset="0"/>
              </a:rPr>
              <a:t>   </a:t>
            </a:r>
            <a:r>
              <a:rPr lang="en-US" b="1" dirty="0">
                <a:cs typeface="Arial" pitchFamily="34" charset="0"/>
              </a:rPr>
              <a:t>init</a:t>
            </a:r>
            <a:r>
              <a:rPr lang="en-US" dirty="0">
                <a:cs typeface="Arial" pitchFamily="34" charset="0"/>
              </a:rPr>
              <a:t>:</a:t>
            </a:r>
          </a:p>
          <a:p>
            <a:pPr>
              <a:defRPr/>
            </a:pPr>
            <a:r>
              <a:rPr lang="en-US" dirty="0">
                <a:cs typeface="Arial" pitchFamily="34" charset="0"/>
              </a:rPr>
              <a:t>      </a:t>
            </a:r>
            <a:r>
              <a:rPr lang="en-US" u="sng" dirty="0">
                <a:cs typeface="Arial" pitchFamily="34" charset="0"/>
              </a:rPr>
              <a:t>if</a:t>
            </a:r>
          </a:p>
          <a:p>
            <a:pPr>
              <a:defRPr/>
            </a:pPr>
            <a:r>
              <a:rPr lang="en-US" dirty="0">
                <a:cs typeface="Arial" pitchFamily="34" charset="0"/>
              </a:rPr>
              <a:t>      :: </a:t>
            </a:r>
            <a:r>
              <a:rPr lang="en-US" dirty="0">
                <a:cs typeface="Arial" pitchFamily="34" charset="0"/>
                <a:sym typeface="Symbol"/>
              </a:rPr>
              <a:t></a:t>
            </a:r>
            <a:r>
              <a:rPr lang="en-US" i="1" dirty="0">
                <a:cs typeface="Arial" pitchFamily="34" charset="0"/>
              </a:rPr>
              <a:t>p </a:t>
            </a:r>
            <a:r>
              <a:rPr lang="en-US" dirty="0">
                <a:cs typeface="Arial" pitchFamily="34" charset="0"/>
              </a:rPr>
              <a:t>  </a:t>
            </a:r>
            <a:r>
              <a:rPr lang="en-US" dirty="0">
                <a:cs typeface="Arial" pitchFamily="34" charset="0"/>
                <a:sym typeface="Symbol"/>
              </a:rPr>
              <a:t></a:t>
            </a:r>
            <a:r>
              <a:rPr lang="en-US" dirty="0">
                <a:cs typeface="Arial" pitchFamily="34" charset="0"/>
              </a:rPr>
              <a:t> </a:t>
            </a:r>
            <a:r>
              <a:rPr lang="en-US" u="sng" dirty="0" err="1">
                <a:cs typeface="Arial" pitchFamily="34" charset="0"/>
              </a:rPr>
              <a:t>goto</a:t>
            </a:r>
            <a:r>
              <a:rPr lang="en-US" dirty="0">
                <a:cs typeface="Arial" pitchFamily="34" charset="0"/>
              </a:rPr>
              <a:t>   accept</a:t>
            </a:r>
          </a:p>
          <a:p>
            <a:pPr>
              <a:defRPr/>
            </a:pPr>
            <a:r>
              <a:rPr lang="en-US" dirty="0">
                <a:cs typeface="Arial" pitchFamily="34" charset="0"/>
              </a:rPr>
              <a:t>      :: </a:t>
            </a:r>
            <a:r>
              <a:rPr lang="en-US" u="sng" dirty="0">
                <a:cs typeface="Arial" pitchFamily="34" charset="0"/>
              </a:rPr>
              <a:t>else</a:t>
            </a:r>
            <a:r>
              <a:rPr lang="en-US" dirty="0">
                <a:cs typeface="Arial" pitchFamily="34" charset="0"/>
              </a:rPr>
              <a:t> </a:t>
            </a:r>
            <a:r>
              <a:rPr lang="en-US" dirty="0">
                <a:cs typeface="Arial" pitchFamily="34" charset="0"/>
                <a:sym typeface="Symbol"/>
              </a:rPr>
              <a:t> </a:t>
            </a:r>
            <a:r>
              <a:rPr lang="en-US" u="sng" dirty="0" err="1">
                <a:cs typeface="Arial" pitchFamily="34" charset="0"/>
              </a:rPr>
              <a:t>goto</a:t>
            </a:r>
            <a:r>
              <a:rPr lang="en-US" dirty="0">
                <a:cs typeface="Arial" pitchFamily="34" charset="0"/>
              </a:rPr>
              <a:t>   init</a:t>
            </a:r>
          </a:p>
          <a:p>
            <a:pPr>
              <a:defRPr/>
            </a:pPr>
            <a:r>
              <a:rPr lang="en-US" dirty="0">
                <a:cs typeface="Arial" pitchFamily="34" charset="0"/>
              </a:rPr>
              <a:t>      </a:t>
            </a:r>
            <a:r>
              <a:rPr lang="en-US" u="sng" dirty="0" err="1">
                <a:cs typeface="Arial" pitchFamily="34" charset="0"/>
              </a:rPr>
              <a:t>fi</a:t>
            </a:r>
            <a:r>
              <a:rPr lang="en-US" dirty="0">
                <a:cs typeface="Arial" pitchFamily="34" charset="0"/>
              </a:rPr>
              <a:t>;</a:t>
            </a:r>
          </a:p>
          <a:p>
            <a:pPr>
              <a:defRPr/>
            </a:pPr>
            <a:r>
              <a:rPr lang="en-US" dirty="0">
                <a:cs typeface="Arial" pitchFamily="34" charset="0"/>
              </a:rPr>
              <a:t>   </a:t>
            </a:r>
            <a:r>
              <a:rPr lang="en-US" b="1" dirty="0">
                <a:cs typeface="Arial" pitchFamily="34" charset="0"/>
              </a:rPr>
              <a:t>accept</a:t>
            </a:r>
            <a:r>
              <a:rPr lang="en-US" dirty="0">
                <a:cs typeface="Arial" pitchFamily="34" charset="0"/>
              </a:rPr>
              <a:t>:</a:t>
            </a:r>
          </a:p>
          <a:p>
            <a:pPr>
              <a:defRPr/>
            </a:pPr>
            <a:r>
              <a:rPr lang="en-US" dirty="0">
                <a:cs typeface="Arial" pitchFamily="34" charset="0"/>
              </a:rPr>
              <a:t>      skip; </a:t>
            </a:r>
            <a:r>
              <a:rPr lang="en-US" u="sng" dirty="0" err="1">
                <a:cs typeface="Arial" pitchFamily="34" charset="0"/>
              </a:rPr>
              <a:t>goto</a:t>
            </a:r>
            <a:r>
              <a:rPr lang="en-US" dirty="0">
                <a:cs typeface="Arial" pitchFamily="34" charset="0"/>
              </a:rPr>
              <a:t>  init ;</a:t>
            </a:r>
          </a:p>
          <a:p>
            <a:pPr>
              <a:defRPr/>
            </a:pPr>
            <a:r>
              <a:rPr lang="en-US" dirty="0">
                <a:cs typeface="Arial" pitchFamily="34" charset="0"/>
              </a:rPr>
              <a:t>}</a:t>
            </a:r>
          </a:p>
        </p:txBody>
      </p:sp>
      <p:sp>
        <p:nvSpPr>
          <p:cNvPr id="6" name="Tijdelijke aanduiding voor dianummer 5"/>
          <p:cNvSpPr>
            <a:spLocks noGrp="1"/>
          </p:cNvSpPr>
          <p:nvPr>
            <p:ph type="sldNum" sz="quarter" idx="12"/>
          </p:nvPr>
        </p:nvSpPr>
        <p:spPr/>
        <p:txBody>
          <a:bodyPr/>
          <a:lstStyle/>
          <a:p>
            <a:pPr>
              <a:defRPr/>
            </a:pPr>
            <a:fld id="{6B9BDBE6-CA4A-4DA7-85CE-3C91424F36BE}" type="slidenum">
              <a:rPr lang="en-US"/>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500063" y="274638"/>
            <a:ext cx="8358187" cy="796925"/>
          </a:xfrm>
        </p:spPr>
        <p:txBody>
          <a:bodyPr/>
          <a:lstStyle/>
          <a:p>
            <a:pPr eaLnBrk="1" hangingPunct="1"/>
            <a:r>
              <a:rPr lang="nl-NL">
                <a:cs typeface="Arial" pitchFamily="34" charset="0"/>
              </a:rPr>
              <a:t>Neverclaim</a:t>
            </a:r>
          </a:p>
        </p:txBody>
      </p:sp>
      <p:sp>
        <p:nvSpPr>
          <p:cNvPr id="26627" name="Content Placeholder 3"/>
          <p:cNvSpPr>
            <a:spLocks noGrp="1"/>
          </p:cNvSpPr>
          <p:nvPr>
            <p:ph sz="quarter" idx="1"/>
          </p:nvPr>
        </p:nvSpPr>
        <p:spPr>
          <a:xfrm>
            <a:off x="326571" y="1447800"/>
            <a:ext cx="8817429" cy="4572000"/>
          </a:xfrm>
        </p:spPr>
        <p:txBody>
          <a:bodyPr/>
          <a:lstStyle/>
          <a:p>
            <a:pPr eaLnBrk="1" hangingPunct="1"/>
            <a:r>
              <a:rPr lang="en-US" dirty="0">
                <a:cs typeface="Arial" pitchFamily="34" charset="0"/>
              </a:rPr>
              <a:t>From SPIN perspective, a </a:t>
            </a:r>
            <a:r>
              <a:rPr lang="en-US" dirty="0" err="1">
                <a:cs typeface="Arial" pitchFamily="34" charset="0"/>
              </a:rPr>
              <a:t>neverclaim</a:t>
            </a:r>
            <a:r>
              <a:rPr lang="en-US" dirty="0">
                <a:cs typeface="Arial" pitchFamily="34" charset="0"/>
              </a:rPr>
              <a:t> (NC) is just another process, but it is executed in “lock-step”. See manual; </a:t>
            </a:r>
            <a:r>
              <a:rPr lang="en-US" i="1" dirty="0">
                <a:cs typeface="Arial" pitchFamily="34" charset="0"/>
              </a:rPr>
              <a:t>e</a:t>
            </a:r>
            <a:r>
              <a:rPr lang="en-US" dirty="0">
                <a:cs typeface="Arial" pitchFamily="34" charset="0"/>
              </a:rPr>
              <a:t>ssentially it mean</a:t>
            </a:r>
            <a:r>
              <a:rPr lang="en-US" i="1" dirty="0">
                <a:cs typeface="Arial" pitchFamily="34" charset="0"/>
              </a:rPr>
              <a:t>s </a:t>
            </a:r>
            <a:r>
              <a:rPr lang="en-US" dirty="0">
                <a:cs typeface="Arial" pitchFamily="34" charset="0"/>
              </a:rPr>
              <a:t>:</a:t>
            </a:r>
          </a:p>
          <a:p>
            <a:pPr lvl="1" eaLnBrk="1" hangingPunct="1"/>
            <a:r>
              <a:rPr lang="en-US" dirty="0">
                <a:cs typeface="Arial" pitchFamily="34" charset="0"/>
              </a:rPr>
              <a:t>Each time the system takes a step, the NC also takes a step (but only an enabled step).</a:t>
            </a:r>
          </a:p>
          <a:p>
            <a:pPr lvl="1" eaLnBrk="1" hangingPunct="1"/>
            <a:r>
              <a:rPr lang="en-US" dirty="0">
                <a:cs typeface="Arial" pitchFamily="34" charset="0"/>
              </a:rPr>
              <a:t>If one of them cannot make a step, the lock-step execution stops.</a:t>
            </a:r>
          </a:p>
          <a:p>
            <a:pPr eaLnBrk="1" hangingPunct="1"/>
            <a:r>
              <a:rPr lang="en-US" dirty="0">
                <a:cs typeface="Arial" pitchFamily="34" charset="0"/>
              </a:rPr>
              <a:t>You can use it to “match” an execution</a:t>
            </a:r>
          </a:p>
          <a:p>
            <a:pPr lvl="1" eaLnBrk="1" hangingPunct="1"/>
            <a:r>
              <a:rPr lang="en-US" dirty="0">
                <a:cs typeface="Arial" pitchFamily="34" charset="0"/>
              </a:rPr>
              <a:t>To match an infinite execution, as in </a:t>
            </a:r>
            <a:r>
              <a:rPr lang="en-US" dirty="0" err="1">
                <a:cs typeface="Arial" pitchFamily="34" charset="0"/>
              </a:rPr>
              <a:t>Buchi</a:t>
            </a:r>
            <a:r>
              <a:rPr lang="en-US" dirty="0">
                <a:cs typeface="Arial" pitchFamily="34" charset="0"/>
              </a:rPr>
              <a:t> automaton</a:t>
            </a:r>
          </a:p>
          <a:p>
            <a:pPr lvl="1" eaLnBrk="1" hangingPunct="1"/>
            <a:r>
              <a:rPr lang="en-US" dirty="0">
                <a:cs typeface="Arial" pitchFamily="34" charset="0"/>
              </a:rPr>
              <a:t>The NC reaches its final state (its final “}”) </a:t>
            </a:r>
            <a:r>
              <a:rPr lang="en-US" dirty="0">
                <a:cs typeface="Arial" pitchFamily="34" charset="0"/>
                <a:sym typeface="Wingdings" pitchFamily="2" charset="2"/>
              </a:rPr>
              <a:t> match!  used to match against finite executions.</a:t>
            </a:r>
          </a:p>
          <a:p>
            <a:pPr lvl="1" eaLnBrk="1" hangingPunct="1"/>
            <a:r>
              <a:rPr lang="en-US" dirty="0">
                <a:cs typeface="Arial" pitchFamily="34" charset="0"/>
                <a:sym typeface="Wingdings" pitchFamily="2" charset="2"/>
              </a:rPr>
              <a:t>We used it to find a counter example, but you can use it as a way to query your state space.</a:t>
            </a:r>
            <a:endParaRPr lang="en-US" dirty="0">
              <a:cs typeface="Arial" pitchFamily="34" charset="0"/>
            </a:endParaRPr>
          </a:p>
          <a:p>
            <a:pPr eaLnBrk="1" hangingPunct="1"/>
            <a:endParaRPr lang="en-US" dirty="0">
              <a:cs typeface="Arial" pitchFamily="34" charset="0"/>
            </a:endParaRPr>
          </a:p>
        </p:txBody>
      </p:sp>
      <p:sp>
        <p:nvSpPr>
          <p:cNvPr id="5" name="Tijdelijke aanduiding voor dianummer 4"/>
          <p:cNvSpPr>
            <a:spLocks noGrp="1"/>
          </p:cNvSpPr>
          <p:nvPr>
            <p:ph type="sldNum" sz="quarter" idx="12"/>
          </p:nvPr>
        </p:nvSpPr>
        <p:spPr/>
        <p:txBody>
          <a:bodyPr/>
          <a:lstStyle/>
          <a:p>
            <a:pPr>
              <a:defRPr/>
            </a:pPr>
            <a:fld id="{AD5928F9-5280-422E-8E08-D1FB5FBC99AE}"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500063" y="274638"/>
            <a:ext cx="8358187" cy="796925"/>
          </a:xfrm>
        </p:spPr>
        <p:txBody>
          <a:bodyPr/>
          <a:lstStyle/>
          <a:p>
            <a:r>
              <a:rPr lang="en-US"/>
              <a:t>Content</a:t>
            </a:r>
          </a:p>
        </p:txBody>
      </p:sp>
      <p:sp>
        <p:nvSpPr>
          <p:cNvPr id="8195" name="Content Placeholder 2"/>
          <p:cNvSpPr>
            <a:spLocks noGrp="1"/>
          </p:cNvSpPr>
          <p:nvPr>
            <p:ph sz="quarter" idx="1"/>
          </p:nvPr>
        </p:nvSpPr>
        <p:spPr>
          <a:xfrm>
            <a:off x="500063" y="1447800"/>
            <a:ext cx="8358187" cy="4572000"/>
          </a:xfrm>
        </p:spPr>
        <p:txBody>
          <a:bodyPr/>
          <a:lstStyle/>
          <a:p>
            <a:r>
              <a:rPr lang="en-US"/>
              <a:t>SPIN internal data structures</a:t>
            </a:r>
          </a:p>
          <a:p>
            <a:r>
              <a:rPr lang="en-US"/>
              <a:t>SPIN result report </a:t>
            </a:r>
          </a:p>
          <a:p>
            <a:r>
              <a:rPr lang="en-US"/>
              <a:t>Writing LTL formulas</a:t>
            </a:r>
          </a:p>
          <a:p>
            <a:r>
              <a:rPr lang="en-US"/>
              <a:t>Containing state explosion</a:t>
            </a:r>
          </a:p>
          <a:p>
            <a:r>
              <a:rPr lang="en-US"/>
              <a:t>Example</a:t>
            </a:r>
          </a:p>
          <a:p>
            <a:endParaRPr lang="en-US"/>
          </a:p>
          <a:p>
            <a:endParaRPr lang="en-US"/>
          </a:p>
        </p:txBody>
      </p:sp>
      <p:sp>
        <p:nvSpPr>
          <p:cNvPr id="4" name="Slide Number Placeholder 3"/>
          <p:cNvSpPr>
            <a:spLocks noGrp="1"/>
          </p:cNvSpPr>
          <p:nvPr>
            <p:ph type="sldNum" sz="quarter" idx="12"/>
          </p:nvPr>
        </p:nvSpPr>
        <p:spPr/>
        <p:txBody>
          <a:bodyPr/>
          <a:lstStyle/>
          <a:p>
            <a:pPr>
              <a:defRPr/>
            </a:pPr>
            <a:fld id="{F7A3A65C-C6B2-4450-B3A8-02C6AA70F74F}" type="slidenum">
              <a:rPr lang="en-US" smtClean="0"/>
              <a:pPr>
                <a:defRPr/>
              </a:pPr>
              <a:t>2</a:t>
            </a:fld>
            <a:endParaRPr lang="en-US"/>
          </a:p>
        </p:txBody>
      </p:sp>
      <p:sp>
        <p:nvSpPr>
          <p:cNvPr id="8197" name="TextBox 4"/>
          <p:cNvSpPr txBox="1">
            <a:spLocks noChangeArrowheads="1"/>
          </p:cNvSpPr>
          <p:nvPr/>
        </p:nvSpPr>
        <p:spPr bwMode="auto">
          <a:xfrm>
            <a:off x="465138" y="5681663"/>
            <a:ext cx="7500937" cy="338137"/>
          </a:xfrm>
          <a:prstGeom prst="rect">
            <a:avLst/>
          </a:prstGeom>
          <a:noFill/>
          <a:ln w="9525">
            <a:noFill/>
            <a:miter lim="800000"/>
            <a:headEnd/>
            <a:tailEnd/>
          </a:ln>
        </p:spPr>
        <p:txBody>
          <a:bodyPr wrap="none">
            <a:spAutoFit/>
          </a:bodyPr>
          <a:lstStyle/>
          <a:p>
            <a:r>
              <a:rPr lang="nl-NL" sz="1600"/>
              <a:t>Acknowledgement: </a:t>
            </a:r>
            <a:r>
              <a:rPr lang="en-US" sz="1600"/>
              <a:t>some slides are taken and adapted from Theo Ruys’s SPIN Tutorials.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346075" y="97391"/>
            <a:ext cx="8477250" cy="1015663"/>
          </a:xfrm>
        </p:spPr>
        <p:txBody>
          <a:bodyPr/>
          <a:lstStyle/>
          <a:p>
            <a:pPr eaLnBrk="1" hangingPunct="1"/>
            <a:r>
              <a:rPr lang="en-US" sz="2800" dirty="0"/>
              <a:t>You can also manually write a custom NC to query the set of possible executions of your model</a:t>
            </a:r>
          </a:p>
        </p:txBody>
      </p:sp>
      <p:sp>
        <p:nvSpPr>
          <p:cNvPr id="5" name="Text Box 4"/>
          <p:cNvSpPr txBox="1">
            <a:spLocks noChangeArrowheads="1"/>
          </p:cNvSpPr>
          <p:nvPr/>
        </p:nvSpPr>
        <p:spPr bwMode="auto">
          <a:xfrm>
            <a:off x="524258" y="4961757"/>
            <a:ext cx="5634451" cy="12001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defRPr/>
            </a:pPr>
            <a:r>
              <a:rPr lang="en-US" dirty="0">
                <a:cs typeface="Arial" pitchFamily="34" charset="0"/>
              </a:rPr>
              <a:t>  never {</a:t>
            </a:r>
            <a:br>
              <a:rPr lang="en-US" dirty="0">
                <a:cs typeface="Arial" pitchFamily="34" charset="0"/>
              </a:rPr>
            </a:br>
            <a:r>
              <a:rPr lang="en-US" dirty="0">
                <a:cs typeface="Arial" pitchFamily="34" charset="0"/>
              </a:rPr>
              <a:t>      </a:t>
            </a:r>
            <a:r>
              <a:rPr lang="en-US" b="1" dirty="0">
                <a:solidFill>
                  <a:srgbClr val="FF0000"/>
                </a:solidFill>
                <a:cs typeface="Arial" pitchFamily="34" charset="0"/>
              </a:rPr>
              <a:t>accept</a:t>
            </a:r>
            <a:r>
              <a:rPr lang="en-US" dirty="0">
                <a:solidFill>
                  <a:srgbClr val="FF0000"/>
                </a:solidFill>
                <a:cs typeface="Arial" pitchFamily="34" charset="0"/>
              </a:rPr>
              <a:t> </a:t>
            </a:r>
            <a:r>
              <a:rPr lang="en-US" dirty="0">
                <a:cs typeface="Arial" pitchFamily="34" charset="0"/>
              </a:rPr>
              <a:t>: </a:t>
            </a:r>
            <a:r>
              <a:rPr lang="en-US" b="1" dirty="0">
                <a:cs typeface="Arial" pitchFamily="34" charset="0"/>
              </a:rPr>
              <a:t>do</a:t>
            </a:r>
            <a:r>
              <a:rPr lang="en-US" dirty="0">
                <a:cs typeface="Arial" pitchFamily="34" charset="0"/>
              </a:rPr>
              <a:t>  :: (x==0) ; (x==1)  </a:t>
            </a:r>
            <a:r>
              <a:rPr lang="en-US" b="1" dirty="0" err="1">
                <a:cs typeface="Arial" pitchFamily="34" charset="0"/>
              </a:rPr>
              <a:t>od</a:t>
            </a:r>
            <a:endParaRPr lang="en-US" b="1" dirty="0">
              <a:cs typeface="Arial" pitchFamily="34" charset="0"/>
            </a:endParaRPr>
          </a:p>
          <a:p>
            <a:pPr>
              <a:defRPr/>
            </a:pPr>
            <a:r>
              <a:rPr lang="en-US" dirty="0">
                <a:cs typeface="Arial" pitchFamily="34" charset="0"/>
              </a:rPr>
              <a:t>   }</a:t>
            </a:r>
          </a:p>
        </p:txBody>
      </p:sp>
      <p:sp>
        <p:nvSpPr>
          <p:cNvPr id="6" name="Tijdelijke aanduiding voor dianummer 5"/>
          <p:cNvSpPr>
            <a:spLocks noGrp="1"/>
          </p:cNvSpPr>
          <p:nvPr>
            <p:ph type="sldNum" sz="quarter" idx="12"/>
          </p:nvPr>
        </p:nvSpPr>
        <p:spPr/>
        <p:txBody>
          <a:bodyPr/>
          <a:lstStyle/>
          <a:p>
            <a:pPr>
              <a:defRPr/>
            </a:pPr>
            <a:fld id="{F9514D88-E330-4A08-8138-85975C3BA24A}" type="slidenum">
              <a:rPr lang="en-US"/>
              <a:pPr>
                <a:defRPr/>
              </a:pPr>
              <a:t>20</a:t>
            </a:fld>
            <a:endParaRPr lang="en-US"/>
          </a:p>
        </p:txBody>
      </p:sp>
      <p:sp>
        <p:nvSpPr>
          <p:cNvPr id="7" name="TextBox 4"/>
          <p:cNvSpPr txBox="1"/>
          <p:nvPr/>
        </p:nvSpPr>
        <p:spPr>
          <a:xfrm>
            <a:off x="524258" y="1720972"/>
            <a:ext cx="3875464" cy="3046988"/>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nl-NL" dirty="0"/>
              <a:t>never {</a:t>
            </a:r>
          </a:p>
          <a:p>
            <a:pPr>
              <a:defRPr/>
            </a:pPr>
            <a:r>
              <a:rPr lang="nl-NL" dirty="0"/>
              <a:t>   </a:t>
            </a:r>
            <a:r>
              <a:rPr lang="nl-NL" b="1" dirty="0"/>
              <a:t>do</a:t>
            </a:r>
          </a:p>
          <a:p>
            <a:pPr>
              <a:defRPr/>
            </a:pPr>
            <a:r>
              <a:rPr lang="nl-NL" dirty="0"/>
              <a:t>   :: (b) ; (!b) ; </a:t>
            </a:r>
            <a:r>
              <a:rPr lang="nl-NL" b="1" dirty="0"/>
              <a:t>break</a:t>
            </a:r>
            <a:br>
              <a:rPr lang="nl-NL" dirty="0"/>
            </a:br>
            <a:r>
              <a:rPr lang="nl-NL" dirty="0"/>
              <a:t>   :: </a:t>
            </a:r>
            <a:r>
              <a:rPr lang="nl-NL" b="1" dirty="0"/>
              <a:t>skip</a:t>
            </a:r>
          </a:p>
          <a:p>
            <a:pPr>
              <a:defRPr/>
            </a:pPr>
            <a:r>
              <a:rPr lang="nl-NL" dirty="0"/>
              <a:t>   </a:t>
            </a:r>
            <a:r>
              <a:rPr lang="nl-NL" b="1" dirty="0" err="1"/>
              <a:t>od</a:t>
            </a:r>
            <a:br>
              <a:rPr lang="nl-NL" b="1" dirty="0"/>
            </a:br>
            <a:r>
              <a:rPr lang="nl-NL" b="1" dirty="0"/>
              <a:t>   </a:t>
            </a:r>
            <a:r>
              <a:rPr lang="nl-NL" b="1" dirty="0">
                <a:solidFill>
                  <a:srgbClr val="FF0000"/>
                </a:solidFill>
              </a:rPr>
              <a:t>accept</a:t>
            </a:r>
            <a:r>
              <a:rPr lang="nl-NL" b="1" dirty="0"/>
              <a:t>:</a:t>
            </a:r>
            <a:br>
              <a:rPr lang="nl-NL" b="1" dirty="0"/>
            </a:br>
            <a:r>
              <a:rPr lang="nl-NL" b="1" dirty="0"/>
              <a:t>   </a:t>
            </a:r>
            <a:r>
              <a:rPr lang="nl-NL" dirty="0"/>
              <a:t>skip ; </a:t>
            </a:r>
            <a:r>
              <a:rPr lang="nl-NL" b="1" dirty="0" err="1"/>
              <a:t>goto</a:t>
            </a:r>
            <a:r>
              <a:rPr lang="nl-NL" dirty="0"/>
              <a:t> accept ;</a:t>
            </a:r>
            <a:endParaRPr lang="nl-NL" b="1" dirty="0"/>
          </a:p>
          <a:p>
            <a:pPr>
              <a:defRPr/>
            </a:pPr>
            <a:r>
              <a:rPr lang="nl-NL" dirty="0"/>
              <a:t>}</a:t>
            </a:r>
          </a:p>
        </p:txBody>
      </p:sp>
      <p:sp>
        <p:nvSpPr>
          <p:cNvPr id="27658" name="TextBox 5"/>
          <p:cNvSpPr txBox="1">
            <a:spLocks noChangeArrowheads="1"/>
          </p:cNvSpPr>
          <p:nvPr/>
        </p:nvSpPr>
        <p:spPr bwMode="auto">
          <a:xfrm>
            <a:off x="4678363" y="1839913"/>
            <a:ext cx="3813175" cy="1015663"/>
          </a:xfrm>
          <a:prstGeom prst="rect">
            <a:avLst/>
          </a:prstGeom>
          <a:noFill/>
          <a:ln w="9525">
            <a:noFill/>
            <a:miter lim="800000"/>
            <a:headEnd/>
            <a:tailEnd/>
          </a:ln>
        </p:spPr>
        <p:txBody>
          <a:bodyPr>
            <a:spAutoFit/>
          </a:bodyPr>
          <a:lstStyle/>
          <a:p>
            <a:r>
              <a:rPr lang="nl-NL" sz="2000" i="1" dirty="0"/>
              <a:t>Will match with an execution where at some point b holds, then at the next step it does not hold.</a:t>
            </a:r>
          </a:p>
        </p:txBody>
      </p:sp>
      <p:sp>
        <p:nvSpPr>
          <p:cNvPr id="27659" name="Tekstvak 8"/>
          <p:cNvSpPr txBox="1">
            <a:spLocks noChangeArrowheads="1"/>
          </p:cNvSpPr>
          <p:nvPr/>
        </p:nvSpPr>
        <p:spPr bwMode="auto">
          <a:xfrm>
            <a:off x="6389687" y="4961757"/>
            <a:ext cx="2468563" cy="923330"/>
          </a:xfrm>
          <a:prstGeom prst="rect">
            <a:avLst/>
          </a:prstGeom>
          <a:noFill/>
          <a:ln w="9525">
            <a:noFill/>
            <a:miter lim="800000"/>
            <a:headEnd/>
            <a:tailEnd/>
          </a:ln>
        </p:spPr>
        <p:txBody>
          <a:bodyPr>
            <a:spAutoFit/>
          </a:bodyPr>
          <a:lstStyle/>
          <a:p>
            <a:r>
              <a:rPr lang="en-US" sz="1800" i="1" dirty="0"/>
              <a:t>Match with an execution where (x==0)(x==1)  holds alternatingly,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500063" y="274638"/>
            <a:ext cx="8358187" cy="796925"/>
          </a:xfrm>
        </p:spPr>
        <p:txBody>
          <a:bodyPr/>
          <a:lstStyle/>
          <a:p>
            <a:pPr eaLnBrk="1" hangingPunct="1"/>
            <a:r>
              <a:rPr lang="nl-NL">
                <a:cs typeface="Arial" pitchFamily="34" charset="0"/>
              </a:rPr>
              <a:t>Example: distributed sorting</a:t>
            </a:r>
          </a:p>
        </p:txBody>
      </p:sp>
      <p:sp>
        <p:nvSpPr>
          <p:cNvPr id="29699" name="Content Placeholder 16"/>
          <p:cNvSpPr>
            <a:spLocks noGrp="1"/>
          </p:cNvSpPr>
          <p:nvPr>
            <p:ph sz="quarter" idx="1"/>
          </p:nvPr>
        </p:nvSpPr>
        <p:spPr>
          <a:xfrm>
            <a:off x="4699000" y="1400175"/>
            <a:ext cx="4267200" cy="5262563"/>
          </a:xfrm>
        </p:spPr>
        <p:txBody>
          <a:bodyPr/>
          <a:lstStyle/>
          <a:p>
            <a:pPr eaLnBrk="1" hangingPunct="1"/>
            <a:r>
              <a:rPr lang="nl-NL">
                <a:cs typeface="Arial" pitchFamily="34" charset="0"/>
              </a:rPr>
              <a:t>Idea:</a:t>
            </a:r>
          </a:p>
          <a:p>
            <a:pPr eaLnBrk="1" hangingPunct="1"/>
            <a:endParaRPr lang="nl-NL">
              <a:cs typeface="Arial" pitchFamily="34" charset="0"/>
            </a:endParaRPr>
          </a:p>
          <a:p>
            <a:pPr eaLnBrk="1" hangingPunct="1"/>
            <a:endParaRPr lang="nl-NL">
              <a:cs typeface="Arial" pitchFamily="34" charset="0"/>
            </a:endParaRPr>
          </a:p>
          <a:p>
            <a:pPr eaLnBrk="1" hangingPunct="1"/>
            <a:endParaRPr lang="nl-NL">
              <a:cs typeface="Arial" pitchFamily="34" charset="0"/>
            </a:endParaRPr>
          </a:p>
          <a:p>
            <a:pPr eaLnBrk="1" hangingPunct="1"/>
            <a:endParaRPr lang="nl-NL">
              <a:cs typeface="Arial" pitchFamily="34" charset="0"/>
            </a:endParaRPr>
          </a:p>
          <a:p>
            <a:pPr eaLnBrk="1" hangingPunct="1"/>
            <a:r>
              <a:rPr lang="nl-NL">
                <a:cs typeface="Arial" pitchFamily="34" charset="0"/>
              </a:rPr>
              <a:t>Spec:</a:t>
            </a:r>
          </a:p>
          <a:p>
            <a:pPr eaLnBrk="1" hangingPunct="1"/>
            <a:endParaRPr lang="nl-NL">
              <a:cs typeface="Arial" pitchFamily="34" charset="0"/>
            </a:endParaRPr>
          </a:p>
        </p:txBody>
      </p:sp>
      <p:sp>
        <p:nvSpPr>
          <p:cNvPr id="4" name="Oval 3"/>
          <p:cNvSpPr/>
          <p:nvPr/>
        </p:nvSpPr>
        <p:spPr>
          <a:xfrm>
            <a:off x="313967" y="1883401"/>
            <a:ext cx="1401763" cy="544513"/>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nl-NL" dirty="0"/>
              <a:t>[0]  193</a:t>
            </a:r>
          </a:p>
        </p:txBody>
      </p:sp>
      <p:sp>
        <p:nvSpPr>
          <p:cNvPr id="5" name="Oval 4"/>
          <p:cNvSpPr/>
          <p:nvPr/>
        </p:nvSpPr>
        <p:spPr>
          <a:xfrm>
            <a:off x="2704742" y="1805614"/>
            <a:ext cx="1487488" cy="473075"/>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nl-NL" dirty="0"/>
              <a:t>[1]  31</a:t>
            </a:r>
          </a:p>
        </p:txBody>
      </p:sp>
      <p:sp>
        <p:nvSpPr>
          <p:cNvPr id="6" name="Oval 5"/>
          <p:cNvSpPr/>
          <p:nvPr/>
        </p:nvSpPr>
        <p:spPr>
          <a:xfrm>
            <a:off x="175855" y="3245476"/>
            <a:ext cx="1487487" cy="414338"/>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nl-NL" dirty="0"/>
              <a:t>[2]  333</a:t>
            </a:r>
          </a:p>
        </p:txBody>
      </p:sp>
      <p:sp>
        <p:nvSpPr>
          <p:cNvPr id="7" name="Oval 6"/>
          <p:cNvSpPr/>
          <p:nvPr/>
        </p:nvSpPr>
        <p:spPr>
          <a:xfrm>
            <a:off x="471130" y="4344026"/>
            <a:ext cx="1487487" cy="390525"/>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nl-NL" dirty="0"/>
              <a:t>[3]  31</a:t>
            </a:r>
          </a:p>
        </p:txBody>
      </p:sp>
      <p:cxnSp>
        <p:nvCxnSpPr>
          <p:cNvPr id="10" name="Straight Connector 9"/>
          <p:cNvCxnSpPr>
            <a:stCxn id="0" idx="5"/>
          </p:cNvCxnSpPr>
          <p:nvPr/>
        </p:nvCxnSpPr>
        <p:spPr>
          <a:xfrm rot="16200000" flipH="1">
            <a:off x="1695450" y="2163763"/>
            <a:ext cx="654050" cy="1022350"/>
          </a:xfrm>
          <a:prstGeom prst="line">
            <a:avLst/>
          </a:prstGeom>
        </p:spPr>
        <p:style>
          <a:lnRef idx="2">
            <a:schemeClr val="accent2"/>
          </a:lnRef>
          <a:fillRef idx="0">
            <a:schemeClr val="accent2"/>
          </a:fillRef>
          <a:effectRef idx="1">
            <a:schemeClr val="accent2"/>
          </a:effectRef>
          <a:fontRef idx="minor">
            <a:schemeClr val="tx1"/>
          </a:fontRef>
        </p:style>
      </p:cxnSp>
      <p:cxnSp>
        <p:nvCxnSpPr>
          <p:cNvPr id="12" name="Straight Connector 11"/>
          <p:cNvCxnSpPr>
            <a:stCxn id="0" idx="4"/>
          </p:cNvCxnSpPr>
          <p:nvPr/>
        </p:nvCxnSpPr>
        <p:spPr>
          <a:xfrm rot="5400000">
            <a:off x="3208338" y="2506663"/>
            <a:ext cx="469900" cy="12700"/>
          </a:xfrm>
          <a:prstGeom prst="line">
            <a:avLst/>
          </a:prstGeom>
        </p:spPr>
        <p:style>
          <a:lnRef idx="2">
            <a:schemeClr val="accent2"/>
          </a:lnRef>
          <a:fillRef idx="0">
            <a:schemeClr val="accent2"/>
          </a:fillRef>
          <a:effectRef idx="1">
            <a:schemeClr val="accent2"/>
          </a:effectRef>
          <a:fontRef idx="minor">
            <a:schemeClr val="tx1"/>
          </a:fontRef>
        </p:style>
      </p:cxnSp>
      <p:cxnSp>
        <p:nvCxnSpPr>
          <p:cNvPr id="14" name="Straight Connector 13"/>
          <p:cNvCxnSpPr>
            <a:stCxn id="0" idx="6"/>
          </p:cNvCxnSpPr>
          <p:nvPr/>
        </p:nvCxnSpPr>
        <p:spPr>
          <a:xfrm>
            <a:off x="1663700" y="3452813"/>
            <a:ext cx="557213" cy="44450"/>
          </a:xfrm>
          <a:prstGeom prst="line">
            <a:avLst/>
          </a:prstGeom>
        </p:spPr>
        <p:style>
          <a:lnRef idx="2">
            <a:schemeClr val="accent2"/>
          </a:lnRef>
          <a:fillRef idx="0">
            <a:schemeClr val="accent2"/>
          </a:fillRef>
          <a:effectRef idx="1">
            <a:schemeClr val="accent2"/>
          </a:effectRef>
          <a:fontRef idx="minor">
            <a:schemeClr val="tx1"/>
          </a:fontRef>
        </p:style>
      </p:cxnSp>
      <p:cxnSp>
        <p:nvCxnSpPr>
          <p:cNvPr id="16" name="Straight Connector 15"/>
          <p:cNvCxnSpPr>
            <a:stCxn id="0" idx="6"/>
          </p:cNvCxnSpPr>
          <p:nvPr/>
        </p:nvCxnSpPr>
        <p:spPr>
          <a:xfrm flipV="1">
            <a:off x="1958975" y="4119563"/>
            <a:ext cx="603250" cy="419100"/>
          </a:xfrm>
          <a:prstGeom prst="line">
            <a:avLst/>
          </a:prstGeom>
        </p:spPr>
        <p:style>
          <a:lnRef idx="2">
            <a:schemeClr val="accent2"/>
          </a:lnRef>
          <a:fillRef idx="0">
            <a:schemeClr val="accent2"/>
          </a:fillRef>
          <a:effectRef idx="1">
            <a:schemeClr val="accent2"/>
          </a:effectRef>
          <a:fontRef idx="minor">
            <a:schemeClr val="tx1"/>
          </a:fontRef>
        </p:style>
      </p:cxnSp>
      <p:sp>
        <p:nvSpPr>
          <p:cNvPr id="8" name="Oval 7"/>
          <p:cNvSpPr/>
          <p:nvPr/>
        </p:nvSpPr>
        <p:spPr>
          <a:xfrm>
            <a:off x="1812567" y="2505701"/>
            <a:ext cx="2674938" cy="1974850"/>
          </a:xfrm>
          <a:prstGeom prst="ellipse">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nl-NL" sz="2000" b="1" i="1" dirty="0">
                <a:solidFill>
                  <a:schemeClr val="tx1"/>
                </a:solidFill>
              </a:rPr>
              <a:t>Network</a:t>
            </a:r>
          </a:p>
        </p:txBody>
      </p:sp>
      <p:sp>
        <p:nvSpPr>
          <p:cNvPr id="18" name="TextBox 17"/>
          <p:cNvSpPr txBox="1"/>
          <p:nvPr/>
        </p:nvSpPr>
        <p:spPr>
          <a:xfrm>
            <a:off x="5144704" y="2265009"/>
            <a:ext cx="3720183" cy="1200329"/>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nl-NL" i="1" dirty="0">
                <a:latin typeface="Times New Roman" pitchFamily="18" charset="0"/>
                <a:cs typeface="Times New Roman" pitchFamily="18" charset="0"/>
              </a:rPr>
              <a:t>Let P(i) swap values with P(i+1), if they are in the wrong order.</a:t>
            </a:r>
          </a:p>
        </p:txBody>
      </p:sp>
      <p:sp>
        <p:nvSpPr>
          <p:cNvPr id="19" name="TextBox 18"/>
          <p:cNvSpPr txBox="1"/>
          <p:nvPr/>
        </p:nvSpPr>
        <p:spPr>
          <a:xfrm>
            <a:off x="5048518" y="4944101"/>
            <a:ext cx="3799268" cy="8318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nl-NL" i="1" dirty="0">
                <a:latin typeface="Times New Roman" pitchFamily="18" charset="0"/>
                <a:cs typeface="Times New Roman" pitchFamily="18" charset="0"/>
              </a:rPr>
              <a:t>Eventually the values will be sorted.</a:t>
            </a:r>
          </a:p>
        </p:txBody>
      </p:sp>
      <p:sp>
        <p:nvSpPr>
          <p:cNvPr id="17" name="Tijdelijke aanduiding voor dianummer 16"/>
          <p:cNvSpPr>
            <a:spLocks noGrp="1"/>
          </p:cNvSpPr>
          <p:nvPr>
            <p:ph type="sldNum" sz="quarter" idx="12"/>
          </p:nvPr>
        </p:nvSpPr>
        <p:spPr/>
        <p:txBody>
          <a:bodyPr/>
          <a:lstStyle/>
          <a:p>
            <a:pPr>
              <a:defRPr/>
            </a:pPr>
            <a:fld id="{6DE65492-7195-4AB0-99C2-4F2B9F960409}" type="slidenum">
              <a:rPr lang="en-US"/>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4"/>
          <p:cNvSpPr>
            <a:spLocks noGrp="1"/>
          </p:cNvSpPr>
          <p:nvPr>
            <p:ph type="title"/>
          </p:nvPr>
        </p:nvSpPr>
        <p:spPr>
          <a:xfrm>
            <a:off x="296863" y="274638"/>
            <a:ext cx="8389937" cy="639762"/>
          </a:xfrm>
        </p:spPr>
        <p:txBody>
          <a:bodyPr/>
          <a:lstStyle/>
          <a:p>
            <a:pPr eaLnBrk="1" hangingPunct="1"/>
            <a:r>
              <a:rPr lang="nl-NL">
                <a:cs typeface="Arial" pitchFamily="34" charset="0"/>
              </a:rPr>
              <a:t>SPIN model</a:t>
            </a:r>
          </a:p>
        </p:txBody>
      </p:sp>
      <p:sp>
        <p:nvSpPr>
          <p:cNvPr id="9" name="TextBox 8"/>
          <p:cNvSpPr txBox="1"/>
          <p:nvPr/>
        </p:nvSpPr>
        <p:spPr>
          <a:xfrm>
            <a:off x="496888" y="1362075"/>
            <a:ext cx="2960687" cy="4400550"/>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nl-NL" sz="2000" dirty="0">
                <a:cs typeface="Arial" pitchFamily="34" charset="0"/>
              </a:rPr>
              <a:t>#define N 5</a:t>
            </a:r>
          </a:p>
          <a:p>
            <a:pPr>
              <a:defRPr/>
            </a:pPr>
            <a:endParaRPr lang="nl-NL" sz="2000" dirty="0">
              <a:cs typeface="Arial" pitchFamily="34" charset="0"/>
            </a:endParaRPr>
          </a:p>
          <a:p>
            <a:pPr>
              <a:defRPr/>
            </a:pPr>
            <a:r>
              <a:rPr lang="nl-NL" sz="2000" dirty="0">
                <a:cs typeface="Arial" pitchFamily="34" charset="0"/>
              </a:rPr>
              <a:t>byte a[N] ;</a:t>
            </a:r>
          </a:p>
          <a:p>
            <a:pPr>
              <a:defRPr/>
            </a:pPr>
            <a:endParaRPr lang="nl-NL" sz="2000" dirty="0">
              <a:cs typeface="Arial" pitchFamily="34" charset="0"/>
            </a:endParaRPr>
          </a:p>
          <a:p>
            <a:pPr>
              <a:defRPr/>
            </a:pPr>
            <a:r>
              <a:rPr lang="nl-NL" sz="2000" b="1" dirty="0">
                <a:cs typeface="Arial" pitchFamily="34" charset="0"/>
              </a:rPr>
              <a:t>proctype</a:t>
            </a:r>
            <a:r>
              <a:rPr lang="nl-NL" sz="2000" dirty="0">
                <a:cs typeface="Arial" pitchFamily="34" charset="0"/>
              </a:rPr>
              <a:t> P(byte i) {</a:t>
            </a:r>
          </a:p>
          <a:p>
            <a:pPr>
              <a:defRPr/>
            </a:pPr>
            <a:r>
              <a:rPr lang="nl-NL" sz="2000" dirty="0">
                <a:cs typeface="Arial" pitchFamily="34" charset="0"/>
              </a:rPr>
              <a:t>  byte </a:t>
            </a:r>
            <a:r>
              <a:rPr lang="nl-NL" sz="2000" dirty="0" err="1">
                <a:cs typeface="Arial" pitchFamily="34" charset="0"/>
              </a:rPr>
              <a:t>tmp</a:t>
            </a:r>
            <a:r>
              <a:rPr lang="nl-NL" sz="2000" dirty="0">
                <a:cs typeface="Arial" pitchFamily="34" charset="0"/>
              </a:rPr>
              <a:t> = 0 ;</a:t>
            </a:r>
          </a:p>
          <a:p>
            <a:pPr>
              <a:defRPr/>
            </a:pPr>
            <a:r>
              <a:rPr lang="nl-NL" sz="2000" dirty="0">
                <a:cs typeface="Arial" pitchFamily="34" charset="0"/>
              </a:rPr>
              <a:t>  </a:t>
            </a:r>
            <a:r>
              <a:rPr lang="nl-NL" sz="2000" u="sng" dirty="0">
                <a:cs typeface="Arial" pitchFamily="34" charset="0"/>
              </a:rPr>
              <a:t>do</a:t>
            </a:r>
          </a:p>
          <a:p>
            <a:pPr>
              <a:defRPr/>
            </a:pPr>
            <a:r>
              <a:rPr lang="nl-NL" sz="2000" dirty="0">
                <a:cs typeface="Arial" pitchFamily="34" charset="0"/>
              </a:rPr>
              <a:t>  :: d_step{ a[i]&gt;a[i+1] -&gt; </a:t>
            </a:r>
          </a:p>
          <a:p>
            <a:pPr>
              <a:defRPr/>
            </a:pPr>
            <a:r>
              <a:rPr lang="nl-NL" sz="2000" dirty="0">
                <a:cs typeface="Arial" pitchFamily="34" charset="0"/>
              </a:rPr>
              <a:t>             tmp=a[i] ;</a:t>
            </a:r>
          </a:p>
          <a:p>
            <a:pPr>
              <a:defRPr/>
            </a:pPr>
            <a:r>
              <a:rPr lang="nl-NL" sz="2000" dirty="0">
                <a:cs typeface="Arial" pitchFamily="34" charset="0"/>
              </a:rPr>
              <a:t>             a[i]=a[i+1] ;</a:t>
            </a:r>
          </a:p>
          <a:p>
            <a:pPr>
              <a:defRPr/>
            </a:pPr>
            <a:r>
              <a:rPr lang="nl-NL" sz="2000" dirty="0">
                <a:cs typeface="Arial" pitchFamily="34" charset="0"/>
              </a:rPr>
              <a:t>             a[i+1]=tmp  ;</a:t>
            </a:r>
          </a:p>
          <a:p>
            <a:pPr>
              <a:defRPr/>
            </a:pPr>
            <a:r>
              <a:rPr lang="nl-NL" sz="2000" dirty="0">
                <a:cs typeface="Arial" pitchFamily="34" charset="0"/>
              </a:rPr>
              <a:t>             tmp=0 }</a:t>
            </a:r>
          </a:p>
          <a:p>
            <a:pPr>
              <a:defRPr/>
            </a:pPr>
            <a:r>
              <a:rPr lang="nl-NL" sz="2000" dirty="0">
                <a:cs typeface="Arial" pitchFamily="34" charset="0"/>
              </a:rPr>
              <a:t>  </a:t>
            </a:r>
            <a:r>
              <a:rPr lang="nl-NL" sz="2000" u="sng" dirty="0">
                <a:cs typeface="Arial" pitchFamily="34" charset="0"/>
              </a:rPr>
              <a:t>od</a:t>
            </a:r>
            <a:r>
              <a:rPr lang="nl-NL" sz="2000" dirty="0">
                <a:cs typeface="Arial" pitchFamily="34" charset="0"/>
              </a:rPr>
              <a:t> ;</a:t>
            </a:r>
          </a:p>
          <a:p>
            <a:pPr>
              <a:defRPr/>
            </a:pPr>
            <a:r>
              <a:rPr lang="nl-NL" sz="2000" dirty="0">
                <a:cs typeface="Arial" pitchFamily="34" charset="0"/>
              </a:rPr>
              <a:t>}</a:t>
            </a:r>
          </a:p>
        </p:txBody>
      </p:sp>
      <p:sp>
        <p:nvSpPr>
          <p:cNvPr id="11" name="Right Arrow 10"/>
          <p:cNvSpPr/>
          <p:nvPr/>
        </p:nvSpPr>
        <p:spPr>
          <a:xfrm>
            <a:off x="0" y="2087563"/>
            <a:ext cx="330200" cy="23336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nl-NL"/>
          </a:p>
        </p:txBody>
      </p:sp>
      <p:sp>
        <p:nvSpPr>
          <p:cNvPr id="12" name="Right Brace 11"/>
          <p:cNvSpPr/>
          <p:nvPr/>
        </p:nvSpPr>
        <p:spPr>
          <a:xfrm>
            <a:off x="3384550" y="3930650"/>
            <a:ext cx="146050" cy="1536700"/>
          </a:xfrm>
          <a:prstGeom prst="rightBrace">
            <a:avLst/>
          </a:prstGeom>
        </p:spPr>
        <p:style>
          <a:lnRef idx="2">
            <a:schemeClr val="accent2"/>
          </a:lnRef>
          <a:fillRef idx="0">
            <a:schemeClr val="accent2"/>
          </a:fillRef>
          <a:effectRef idx="1">
            <a:schemeClr val="accent2"/>
          </a:effectRef>
          <a:fontRef idx="minor">
            <a:schemeClr val="tx1"/>
          </a:fontRef>
        </p:style>
        <p:txBody>
          <a:bodyPr anchor="ctr"/>
          <a:lstStyle/>
          <a:p>
            <a:pPr algn="ctr">
              <a:defRPr/>
            </a:pPr>
            <a:endParaRPr lang="nl-NL"/>
          </a:p>
        </p:txBody>
      </p:sp>
      <p:sp>
        <p:nvSpPr>
          <p:cNvPr id="13" name="TextBox 12"/>
          <p:cNvSpPr txBox="1">
            <a:spLocks noChangeArrowheads="1"/>
          </p:cNvSpPr>
          <p:nvPr/>
        </p:nvSpPr>
        <p:spPr bwMode="auto">
          <a:xfrm>
            <a:off x="2363788" y="6381750"/>
            <a:ext cx="3776662" cy="307975"/>
          </a:xfrm>
          <a:prstGeom prst="rect">
            <a:avLst/>
          </a:prstGeom>
          <a:noFill/>
          <a:ln w="9525">
            <a:noFill/>
            <a:miter lim="800000"/>
            <a:headEnd/>
            <a:tailEnd/>
          </a:ln>
        </p:spPr>
        <p:txBody>
          <a:bodyPr wrap="none">
            <a:spAutoFit/>
          </a:bodyPr>
          <a:lstStyle/>
          <a:p>
            <a:r>
              <a:rPr lang="nl-NL" sz="1400" i="1"/>
              <a:t>Swap values, set tmp back to 0 to save state.</a:t>
            </a:r>
          </a:p>
        </p:txBody>
      </p:sp>
      <p:sp>
        <p:nvSpPr>
          <p:cNvPr id="14" name="Freeform 13"/>
          <p:cNvSpPr/>
          <p:nvPr/>
        </p:nvSpPr>
        <p:spPr>
          <a:xfrm>
            <a:off x="3540125" y="4699000"/>
            <a:ext cx="635000" cy="1741488"/>
          </a:xfrm>
          <a:custGeom>
            <a:avLst/>
            <a:gdLst>
              <a:gd name="connsiteX0" fmla="*/ 0 w 633920"/>
              <a:gd name="connsiteY0" fmla="*/ 0 h 1741251"/>
              <a:gd name="connsiteX1" fmla="*/ 535022 w 633920"/>
              <a:gd name="connsiteY1" fmla="*/ 544749 h 1741251"/>
              <a:gd name="connsiteX2" fmla="*/ 593388 w 633920"/>
              <a:gd name="connsiteY2" fmla="*/ 1741251 h 1741251"/>
            </a:gdLst>
            <a:ahLst/>
            <a:cxnLst>
              <a:cxn ang="0">
                <a:pos x="connsiteX0" y="connsiteY0"/>
              </a:cxn>
              <a:cxn ang="0">
                <a:pos x="connsiteX1" y="connsiteY1"/>
              </a:cxn>
              <a:cxn ang="0">
                <a:pos x="connsiteX2" y="connsiteY2"/>
              </a:cxn>
            </a:cxnLst>
            <a:rect l="l" t="t" r="r" b="b"/>
            <a:pathLst>
              <a:path w="633920" h="1741251">
                <a:moveTo>
                  <a:pt x="0" y="0"/>
                </a:moveTo>
                <a:cubicBezTo>
                  <a:pt x="218062" y="127270"/>
                  <a:pt x="436124" y="254541"/>
                  <a:pt x="535022" y="544749"/>
                </a:cubicBezTo>
                <a:cubicBezTo>
                  <a:pt x="633920" y="834957"/>
                  <a:pt x="613654" y="1288104"/>
                  <a:pt x="593388" y="1741251"/>
                </a:cubicBezTo>
              </a:path>
            </a:pathLst>
          </a:custGeom>
        </p:spPr>
        <p:style>
          <a:lnRef idx="2">
            <a:schemeClr val="accent2"/>
          </a:lnRef>
          <a:fillRef idx="0">
            <a:schemeClr val="accent2"/>
          </a:fillRef>
          <a:effectRef idx="1">
            <a:schemeClr val="accent2"/>
          </a:effectRef>
          <a:fontRef idx="minor">
            <a:schemeClr val="tx1"/>
          </a:fontRef>
        </p:style>
        <p:txBody>
          <a:bodyPr anchor="ctr"/>
          <a:lstStyle/>
          <a:p>
            <a:pPr algn="ctr">
              <a:defRPr/>
            </a:pPr>
            <a:endParaRPr lang="nl-NL"/>
          </a:p>
        </p:txBody>
      </p:sp>
      <p:sp>
        <p:nvSpPr>
          <p:cNvPr id="16" name="Right Arrow 15"/>
          <p:cNvSpPr/>
          <p:nvPr/>
        </p:nvSpPr>
        <p:spPr>
          <a:xfrm>
            <a:off x="0" y="3916363"/>
            <a:ext cx="330200" cy="23336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nl-NL"/>
          </a:p>
        </p:txBody>
      </p:sp>
      <p:sp>
        <p:nvSpPr>
          <p:cNvPr id="17" name="Right Arrow 16"/>
          <p:cNvSpPr/>
          <p:nvPr/>
        </p:nvSpPr>
        <p:spPr>
          <a:xfrm>
            <a:off x="0" y="1455738"/>
            <a:ext cx="330200" cy="23336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nl-NL"/>
          </a:p>
        </p:txBody>
      </p:sp>
      <p:sp>
        <p:nvSpPr>
          <p:cNvPr id="18" name="TextBox 17"/>
          <p:cNvSpPr txBox="1"/>
          <p:nvPr/>
        </p:nvSpPr>
        <p:spPr>
          <a:xfrm>
            <a:off x="4657725" y="477838"/>
            <a:ext cx="3870325" cy="5324475"/>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en-US" sz="2000" b="1" dirty="0">
                <a:cs typeface="Arial" pitchFamily="34" charset="0"/>
              </a:rPr>
              <a:t>init</a:t>
            </a:r>
            <a:r>
              <a:rPr lang="en-US" sz="2000" dirty="0">
                <a:cs typeface="Arial" pitchFamily="34" charset="0"/>
              </a:rPr>
              <a:t> {</a:t>
            </a:r>
          </a:p>
          <a:p>
            <a:pPr>
              <a:defRPr/>
            </a:pPr>
            <a:r>
              <a:rPr lang="en-US" sz="2000" dirty="0">
                <a:cs typeface="Arial" pitchFamily="34" charset="0"/>
              </a:rPr>
              <a:t>  byte </a:t>
            </a:r>
            <a:r>
              <a:rPr lang="en-US" sz="2000" dirty="0" err="1">
                <a:cs typeface="Arial" pitchFamily="34" charset="0"/>
              </a:rPr>
              <a:t>i</a:t>
            </a:r>
            <a:r>
              <a:rPr lang="en-US" sz="2000" dirty="0">
                <a:cs typeface="Arial" pitchFamily="34" charset="0"/>
              </a:rPr>
              <a:t> ;</a:t>
            </a:r>
          </a:p>
          <a:p>
            <a:pPr>
              <a:defRPr/>
            </a:pPr>
            <a:r>
              <a:rPr lang="en-US" sz="2000" dirty="0">
                <a:cs typeface="Arial" pitchFamily="34" charset="0"/>
              </a:rPr>
              <a:t>  </a:t>
            </a:r>
            <a:r>
              <a:rPr lang="en-US" sz="2000" u="sng" dirty="0">
                <a:cs typeface="Arial" pitchFamily="34" charset="0"/>
              </a:rPr>
              <a:t>do</a:t>
            </a:r>
          </a:p>
          <a:p>
            <a:pPr>
              <a:defRPr/>
            </a:pPr>
            <a:r>
              <a:rPr lang="en-US" sz="2000" dirty="0">
                <a:cs typeface="Arial" pitchFamily="34" charset="0"/>
              </a:rPr>
              <a:t>  :: </a:t>
            </a:r>
            <a:r>
              <a:rPr lang="en-US" sz="2000" dirty="0" err="1">
                <a:cs typeface="Arial" pitchFamily="34" charset="0"/>
              </a:rPr>
              <a:t>i</a:t>
            </a:r>
            <a:r>
              <a:rPr lang="en-US" sz="2000" dirty="0">
                <a:cs typeface="Arial" pitchFamily="34" charset="0"/>
              </a:rPr>
              <a:t>&lt;N -&gt;</a:t>
            </a:r>
          </a:p>
          <a:p>
            <a:pPr>
              <a:defRPr/>
            </a:pPr>
            <a:r>
              <a:rPr lang="en-US" sz="2000" dirty="0">
                <a:cs typeface="Arial" pitchFamily="34" charset="0"/>
              </a:rPr>
              <a:t>           </a:t>
            </a:r>
            <a:r>
              <a:rPr lang="en-US" sz="2000" u="sng" dirty="0">
                <a:cs typeface="Arial" pitchFamily="34" charset="0"/>
              </a:rPr>
              <a:t>if</a:t>
            </a:r>
          </a:p>
          <a:p>
            <a:pPr>
              <a:defRPr/>
            </a:pPr>
            <a:r>
              <a:rPr lang="en-US" sz="2000" dirty="0">
                <a:cs typeface="Arial" pitchFamily="34" charset="0"/>
              </a:rPr>
              <a:t>           :: a[</a:t>
            </a:r>
            <a:r>
              <a:rPr lang="en-US" sz="2000" dirty="0" err="1">
                <a:cs typeface="Arial" pitchFamily="34" charset="0"/>
              </a:rPr>
              <a:t>i</a:t>
            </a:r>
            <a:r>
              <a:rPr lang="en-US" sz="2000" dirty="0">
                <a:cs typeface="Arial" pitchFamily="34" charset="0"/>
              </a:rPr>
              <a:t>]=0 </a:t>
            </a:r>
          </a:p>
          <a:p>
            <a:pPr>
              <a:defRPr/>
            </a:pPr>
            <a:r>
              <a:rPr lang="en-US" sz="2000" dirty="0">
                <a:cs typeface="Arial" pitchFamily="34" charset="0"/>
              </a:rPr>
              <a:t>           :: a[</a:t>
            </a:r>
            <a:r>
              <a:rPr lang="en-US" sz="2000" dirty="0" err="1">
                <a:cs typeface="Arial" pitchFamily="34" charset="0"/>
              </a:rPr>
              <a:t>i</a:t>
            </a:r>
            <a:r>
              <a:rPr lang="en-US" sz="2000" dirty="0">
                <a:cs typeface="Arial" pitchFamily="34" charset="0"/>
              </a:rPr>
              <a:t>]=1</a:t>
            </a:r>
          </a:p>
          <a:p>
            <a:pPr>
              <a:defRPr/>
            </a:pPr>
            <a:r>
              <a:rPr lang="en-US" sz="2000" dirty="0">
                <a:cs typeface="Arial" pitchFamily="34" charset="0"/>
              </a:rPr>
              <a:t>           ...</a:t>
            </a:r>
          </a:p>
          <a:p>
            <a:pPr>
              <a:defRPr/>
            </a:pPr>
            <a:r>
              <a:rPr lang="en-US" sz="2000" dirty="0">
                <a:cs typeface="Arial" pitchFamily="34" charset="0"/>
              </a:rPr>
              <a:t>           </a:t>
            </a:r>
            <a:r>
              <a:rPr lang="en-US" sz="2000" u="sng" dirty="0" err="1">
                <a:cs typeface="Arial" pitchFamily="34" charset="0"/>
              </a:rPr>
              <a:t>fi</a:t>
            </a:r>
            <a:r>
              <a:rPr lang="en-US" sz="2000" dirty="0">
                <a:cs typeface="Arial" pitchFamily="34" charset="0"/>
              </a:rPr>
              <a:t>        ;  </a:t>
            </a:r>
            <a:r>
              <a:rPr lang="en-US" sz="2000" dirty="0" err="1">
                <a:cs typeface="Arial" pitchFamily="34" charset="0"/>
              </a:rPr>
              <a:t>i</a:t>
            </a:r>
            <a:r>
              <a:rPr lang="en-US" sz="2000" dirty="0">
                <a:cs typeface="Arial" pitchFamily="34" charset="0"/>
              </a:rPr>
              <a:t>++</a:t>
            </a:r>
          </a:p>
          <a:p>
            <a:pPr>
              <a:defRPr/>
            </a:pPr>
            <a:r>
              <a:rPr lang="en-US" sz="2000" dirty="0">
                <a:cs typeface="Arial" pitchFamily="34" charset="0"/>
              </a:rPr>
              <a:t>  :: </a:t>
            </a:r>
            <a:r>
              <a:rPr lang="en-US" sz="2000" u="sng" dirty="0">
                <a:cs typeface="Arial" pitchFamily="34" charset="0"/>
              </a:rPr>
              <a:t>else</a:t>
            </a:r>
            <a:r>
              <a:rPr lang="en-US" sz="2000" dirty="0">
                <a:cs typeface="Arial" pitchFamily="34" charset="0"/>
              </a:rPr>
              <a:t> -&gt; </a:t>
            </a:r>
            <a:r>
              <a:rPr lang="en-US" sz="2000" b="1" dirty="0">
                <a:cs typeface="Arial" pitchFamily="34" charset="0"/>
              </a:rPr>
              <a:t>break</a:t>
            </a:r>
            <a:r>
              <a:rPr lang="en-US" sz="2000" dirty="0">
                <a:cs typeface="Arial" pitchFamily="34" charset="0"/>
              </a:rPr>
              <a:t> ;</a:t>
            </a:r>
          </a:p>
          <a:p>
            <a:pPr>
              <a:defRPr/>
            </a:pPr>
            <a:r>
              <a:rPr lang="en-US" sz="2000" dirty="0">
                <a:cs typeface="Arial" pitchFamily="34" charset="0"/>
              </a:rPr>
              <a:t>  </a:t>
            </a:r>
            <a:r>
              <a:rPr lang="en-US" sz="2000" u="sng" dirty="0" err="1">
                <a:cs typeface="Arial" pitchFamily="34" charset="0"/>
              </a:rPr>
              <a:t>od</a:t>
            </a:r>
            <a:r>
              <a:rPr lang="en-US" sz="2000" dirty="0">
                <a:cs typeface="Arial" pitchFamily="34" charset="0"/>
              </a:rPr>
              <a:t> ;</a:t>
            </a:r>
          </a:p>
          <a:p>
            <a:pPr>
              <a:defRPr/>
            </a:pPr>
            <a:r>
              <a:rPr lang="en-US" sz="2000" dirty="0">
                <a:cs typeface="Arial" pitchFamily="34" charset="0"/>
              </a:rPr>
              <a:t>  </a:t>
            </a:r>
            <a:r>
              <a:rPr lang="en-US" sz="2000" dirty="0" err="1">
                <a:cs typeface="Arial" pitchFamily="34" charset="0"/>
              </a:rPr>
              <a:t>i</a:t>
            </a:r>
            <a:r>
              <a:rPr lang="en-US" sz="2000" dirty="0">
                <a:cs typeface="Arial" pitchFamily="34" charset="0"/>
              </a:rPr>
              <a:t>=0 ;</a:t>
            </a:r>
          </a:p>
          <a:p>
            <a:pPr>
              <a:defRPr/>
            </a:pPr>
            <a:r>
              <a:rPr lang="en-US" sz="2000" dirty="0">
                <a:cs typeface="Arial" pitchFamily="34" charset="0"/>
              </a:rPr>
              <a:t>  </a:t>
            </a:r>
            <a:r>
              <a:rPr lang="en-US" sz="2000" u="sng" dirty="0">
                <a:cs typeface="Arial" pitchFamily="34" charset="0"/>
              </a:rPr>
              <a:t>do</a:t>
            </a:r>
          </a:p>
          <a:p>
            <a:pPr>
              <a:defRPr/>
            </a:pPr>
            <a:r>
              <a:rPr lang="en-US" sz="2000" dirty="0">
                <a:cs typeface="Arial" pitchFamily="34" charset="0"/>
              </a:rPr>
              <a:t>  :: </a:t>
            </a:r>
            <a:r>
              <a:rPr lang="en-US" sz="2000" dirty="0" err="1">
                <a:cs typeface="Arial" pitchFamily="34" charset="0"/>
              </a:rPr>
              <a:t>i</a:t>
            </a:r>
            <a:r>
              <a:rPr lang="en-US" sz="2000" dirty="0">
                <a:cs typeface="Arial" pitchFamily="34" charset="0"/>
              </a:rPr>
              <a:t>&lt; N - 1 -&gt; run P(</a:t>
            </a:r>
            <a:r>
              <a:rPr lang="en-US" sz="2000" dirty="0" err="1">
                <a:cs typeface="Arial" pitchFamily="34" charset="0"/>
              </a:rPr>
              <a:t>i</a:t>
            </a:r>
            <a:r>
              <a:rPr lang="en-US" sz="2000" dirty="0">
                <a:cs typeface="Arial" pitchFamily="34" charset="0"/>
              </a:rPr>
              <a:t>)     ; </a:t>
            </a:r>
            <a:r>
              <a:rPr lang="en-US" sz="2000" dirty="0" err="1">
                <a:cs typeface="Arial" pitchFamily="34" charset="0"/>
              </a:rPr>
              <a:t>i</a:t>
            </a:r>
            <a:r>
              <a:rPr lang="en-US" sz="2000" dirty="0">
                <a:cs typeface="Arial" pitchFamily="34" charset="0"/>
              </a:rPr>
              <a:t>++</a:t>
            </a:r>
          </a:p>
          <a:p>
            <a:pPr>
              <a:defRPr/>
            </a:pPr>
            <a:r>
              <a:rPr lang="en-US" sz="2000" dirty="0">
                <a:cs typeface="Arial" pitchFamily="34" charset="0"/>
              </a:rPr>
              <a:t>  :: </a:t>
            </a:r>
            <a:r>
              <a:rPr lang="en-US" sz="2000" u="sng" dirty="0">
                <a:cs typeface="Arial" pitchFamily="34" charset="0"/>
              </a:rPr>
              <a:t>else</a:t>
            </a:r>
            <a:r>
              <a:rPr lang="en-US" sz="2000" dirty="0">
                <a:cs typeface="Arial" pitchFamily="34" charset="0"/>
              </a:rPr>
              <a:t>     -&gt; run detect() ; </a:t>
            </a:r>
            <a:r>
              <a:rPr lang="en-US" sz="2000" b="1" dirty="0">
                <a:cs typeface="Arial" pitchFamily="34" charset="0"/>
              </a:rPr>
              <a:t>break</a:t>
            </a:r>
          </a:p>
          <a:p>
            <a:pPr>
              <a:defRPr/>
            </a:pPr>
            <a:r>
              <a:rPr lang="en-US" sz="2000" dirty="0">
                <a:cs typeface="Arial" pitchFamily="34" charset="0"/>
              </a:rPr>
              <a:t>  </a:t>
            </a:r>
            <a:r>
              <a:rPr lang="en-US" sz="2000" u="sng" dirty="0" err="1">
                <a:cs typeface="Arial" pitchFamily="34" charset="0"/>
              </a:rPr>
              <a:t>od</a:t>
            </a:r>
            <a:endParaRPr lang="en-US" sz="2000" u="sng" dirty="0">
              <a:cs typeface="Arial" pitchFamily="34" charset="0"/>
            </a:endParaRPr>
          </a:p>
          <a:p>
            <a:pPr>
              <a:defRPr/>
            </a:pPr>
            <a:r>
              <a:rPr lang="en-US" sz="2000" dirty="0">
                <a:cs typeface="Arial" pitchFamily="34" charset="0"/>
              </a:rPr>
              <a:t>}</a:t>
            </a:r>
            <a:endParaRPr lang="nl-NL" sz="2000" dirty="0">
              <a:cs typeface="Arial" pitchFamily="34" charset="0"/>
            </a:endParaRPr>
          </a:p>
        </p:txBody>
      </p:sp>
      <p:sp>
        <p:nvSpPr>
          <p:cNvPr id="19" name="Rectangle 18"/>
          <p:cNvSpPr/>
          <p:nvPr/>
        </p:nvSpPr>
        <p:spPr>
          <a:xfrm>
            <a:off x="4775200" y="1190625"/>
            <a:ext cx="3476625" cy="267652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sp>
        <p:nvSpPr>
          <p:cNvPr id="20" name="Rectangle 19"/>
          <p:cNvSpPr/>
          <p:nvPr/>
        </p:nvSpPr>
        <p:spPr>
          <a:xfrm>
            <a:off x="4833938" y="4181475"/>
            <a:ext cx="3544887" cy="126047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sp>
        <p:nvSpPr>
          <p:cNvPr id="15" name="Tijdelijke aanduiding voor dianummer 14"/>
          <p:cNvSpPr>
            <a:spLocks noGrp="1"/>
          </p:cNvSpPr>
          <p:nvPr>
            <p:ph type="sldNum" sz="quarter" idx="12"/>
          </p:nvPr>
        </p:nvSpPr>
        <p:spPr/>
        <p:txBody>
          <a:bodyPr/>
          <a:lstStyle/>
          <a:p>
            <a:pPr>
              <a:defRPr/>
            </a:pPr>
            <a:fld id="{EAA719F5-6B59-48E3-815E-1FEFCD27DB22}" type="slidenum">
              <a:rPr lang="en-US"/>
              <a:pPr>
                <a:defRPr/>
              </a:pPr>
              <a:t>22</a:t>
            </a:fld>
            <a:endParaRPr lang="en-US"/>
          </a:p>
        </p:txBody>
      </p:sp>
      <p:sp>
        <p:nvSpPr>
          <p:cNvPr id="30734" name="TextBox 20"/>
          <p:cNvSpPr txBox="1">
            <a:spLocks noChangeArrowheads="1"/>
          </p:cNvSpPr>
          <p:nvPr/>
        </p:nvSpPr>
        <p:spPr bwMode="auto">
          <a:xfrm>
            <a:off x="465138" y="5816600"/>
            <a:ext cx="3027362" cy="522288"/>
          </a:xfrm>
          <a:prstGeom prst="rect">
            <a:avLst/>
          </a:prstGeom>
          <a:noFill/>
          <a:ln w="9525">
            <a:noFill/>
            <a:miter lim="800000"/>
            <a:headEnd/>
            <a:tailEnd/>
          </a:ln>
        </p:spPr>
        <p:txBody>
          <a:bodyPr>
            <a:spAutoFit/>
          </a:bodyPr>
          <a:lstStyle/>
          <a:p>
            <a:r>
              <a:rPr lang="en-US" sz="1400" i="1"/>
              <a:t>(let’s just assume locking a[i] and a[i+1] atomically is reasonable.)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1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16"/>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2"/>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4"/>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13" grpId="0"/>
      <p:bldP spid="13" grpId="1"/>
      <p:bldP spid="16" grpId="0" animBg="1"/>
      <p:bldP spid="16" grpId="1" animBg="1"/>
      <p:bldP spid="17" grpId="0" animBg="1"/>
      <p:bldP spid="17" grpId="1" animBg="1"/>
      <p:bldP spid="18" grpId="0" animBg="1"/>
      <p:bldP spid="19" grpId="0" animBg="1"/>
      <p:bldP spid="19" grpId="1" animBg="1"/>
      <p:bldP spid="2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334963" y="274638"/>
            <a:ext cx="8351837" cy="690562"/>
          </a:xfrm>
        </p:spPr>
        <p:txBody>
          <a:bodyPr/>
          <a:lstStyle/>
          <a:p>
            <a:pPr eaLnBrk="1" hangingPunct="1"/>
            <a:r>
              <a:rPr lang="nl-NL">
                <a:cs typeface="Arial" pitchFamily="34" charset="0"/>
              </a:rPr>
              <a:t>Expressing the spec</a:t>
            </a:r>
          </a:p>
        </p:txBody>
      </p:sp>
      <p:sp>
        <p:nvSpPr>
          <p:cNvPr id="4" name="TextBox 3"/>
          <p:cNvSpPr txBox="1"/>
          <p:nvPr/>
        </p:nvSpPr>
        <p:spPr>
          <a:xfrm>
            <a:off x="455813" y="1342645"/>
            <a:ext cx="5110163" cy="461962"/>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nl-NL" i="1" dirty="0">
                <a:latin typeface="Times New Roman" pitchFamily="18" charset="0"/>
                <a:cs typeface="Times New Roman" pitchFamily="18" charset="0"/>
              </a:rPr>
              <a:t>Eventually the values will be sorted.</a:t>
            </a:r>
          </a:p>
        </p:txBody>
      </p:sp>
      <p:sp>
        <p:nvSpPr>
          <p:cNvPr id="31750" name="TextBox 4"/>
          <p:cNvSpPr txBox="1">
            <a:spLocks noChangeArrowheads="1"/>
          </p:cNvSpPr>
          <p:nvPr/>
        </p:nvSpPr>
        <p:spPr bwMode="auto">
          <a:xfrm>
            <a:off x="438150" y="3159125"/>
            <a:ext cx="8315325" cy="1938992"/>
          </a:xfrm>
          <a:prstGeom prst="rect">
            <a:avLst/>
          </a:prstGeom>
          <a:noFill/>
          <a:ln w="9525">
            <a:noFill/>
            <a:miter lim="800000"/>
            <a:headEnd/>
            <a:tailEnd/>
          </a:ln>
        </p:spPr>
        <p:txBody>
          <a:bodyPr>
            <a:spAutoFit/>
          </a:bodyPr>
          <a:lstStyle/>
          <a:p>
            <a:r>
              <a:rPr lang="nl-NL" i="1" u="sng" dirty="0" err="1">
                <a:sym typeface="Symbol" pitchFamily="18" charset="2"/>
              </a:rPr>
              <a:t>Note</a:t>
            </a:r>
            <a:r>
              <a:rPr lang="nl-NL" i="1" dirty="0">
                <a:sym typeface="Symbol" pitchFamily="18" charset="2"/>
              </a:rPr>
              <a:t>:</a:t>
            </a:r>
            <a:r>
              <a:rPr lang="nl-NL" dirty="0">
                <a:sym typeface="Symbol" pitchFamily="18" charset="2"/>
              </a:rPr>
              <a:t>  </a:t>
            </a:r>
            <a:r>
              <a:rPr lang="nl-NL" i="1" dirty="0">
                <a:sym typeface="Symbol" pitchFamily="18" charset="2"/>
              </a:rPr>
              <a:t>SPIN does </a:t>
            </a:r>
            <a:r>
              <a:rPr lang="nl-NL" b="1" i="1" dirty="0" err="1">
                <a:sym typeface="Symbol" pitchFamily="18" charset="2"/>
              </a:rPr>
              <a:t>not</a:t>
            </a:r>
            <a:r>
              <a:rPr lang="nl-NL" i="1" dirty="0">
                <a:sym typeface="Symbol" pitchFamily="18" charset="2"/>
              </a:rPr>
              <a:t> </a:t>
            </a:r>
            <a:r>
              <a:rPr lang="nl-NL" i="1" dirty="0" err="1">
                <a:sym typeface="Symbol" pitchFamily="18" charset="2"/>
              </a:rPr>
              <a:t>however</a:t>
            </a:r>
            <a:r>
              <a:rPr lang="nl-NL" i="1" dirty="0">
                <a:sym typeface="Symbol" pitchFamily="18" charset="2"/>
              </a:rPr>
              <a:t> support quantification in its Expr!</a:t>
            </a:r>
            <a:br>
              <a:rPr lang="nl-NL" i="1" dirty="0">
                <a:sym typeface="Symbol" pitchFamily="18" charset="2"/>
              </a:rPr>
            </a:br>
            <a:br>
              <a:rPr lang="nl-NL" i="1" dirty="0">
                <a:sym typeface="Symbol" pitchFamily="18" charset="2"/>
              </a:rPr>
            </a:br>
            <a:r>
              <a:rPr lang="nl-NL" i="1" dirty="0">
                <a:sym typeface="Symbol" pitchFamily="18" charset="2"/>
              </a:rPr>
              <a:t>You can still manually write a neverclaim, where you implement the quantification (note that the quantification is meant to be evaluated atomically).</a:t>
            </a:r>
            <a:endParaRPr lang="nl-NL" i="1" dirty="0"/>
          </a:p>
        </p:txBody>
      </p:sp>
      <p:sp>
        <p:nvSpPr>
          <p:cNvPr id="8" name="TextBox 7"/>
          <p:cNvSpPr txBox="1"/>
          <p:nvPr/>
        </p:nvSpPr>
        <p:spPr>
          <a:xfrm>
            <a:off x="2089150" y="2192338"/>
            <a:ext cx="4821238" cy="46196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nl-NL" dirty="0"/>
              <a:t>&lt;&gt;[] (</a:t>
            </a:r>
            <a:r>
              <a:rPr lang="nl-NL" dirty="0">
                <a:sym typeface="Symbol" pitchFamily="18" charset="2"/>
              </a:rPr>
              <a:t></a:t>
            </a:r>
            <a:r>
              <a:rPr lang="nl-NL" i="1" dirty="0">
                <a:sym typeface="Symbol" pitchFamily="18" charset="2"/>
              </a:rPr>
              <a:t>i</a:t>
            </a:r>
            <a:r>
              <a:rPr lang="nl-NL" dirty="0">
                <a:sym typeface="Symbol" pitchFamily="18" charset="2"/>
              </a:rPr>
              <a:t> : 0  </a:t>
            </a:r>
            <a:r>
              <a:rPr lang="nl-NL" i="1" dirty="0">
                <a:sym typeface="Symbol" pitchFamily="18" charset="2"/>
              </a:rPr>
              <a:t>i </a:t>
            </a:r>
            <a:r>
              <a:rPr lang="nl-NL" dirty="0">
                <a:sym typeface="Symbol" pitchFamily="18" charset="2"/>
              </a:rPr>
              <a:t>&lt; </a:t>
            </a:r>
            <a:r>
              <a:rPr lang="nl-NL" i="1" dirty="0">
                <a:sym typeface="Symbol" pitchFamily="18" charset="2"/>
              </a:rPr>
              <a:t>N</a:t>
            </a:r>
            <a:r>
              <a:rPr lang="nl-NL" dirty="0">
                <a:sym typeface="Symbol" pitchFamily="18" charset="2"/>
              </a:rPr>
              <a:t>-1 : </a:t>
            </a:r>
            <a:r>
              <a:rPr lang="nl-NL" i="1" dirty="0">
                <a:sym typeface="Symbol" pitchFamily="18" charset="2"/>
              </a:rPr>
              <a:t>a</a:t>
            </a:r>
            <a:r>
              <a:rPr lang="nl-NL" dirty="0">
                <a:sym typeface="Symbol" pitchFamily="18" charset="2"/>
              </a:rPr>
              <a:t>[</a:t>
            </a:r>
            <a:r>
              <a:rPr lang="nl-NL" i="1" dirty="0">
                <a:sym typeface="Symbol" pitchFamily="18" charset="2"/>
              </a:rPr>
              <a:t>i</a:t>
            </a:r>
            <a:r>
              <a:rPr lang="nl-NL" dirty="0">
                <a:sym typeface="Symbol" pitchFamily="18" charset="2"/>
              </a:rPr>
              <a:t>]  </a:t>
            </a:r>
            <a:r>
              <a:rPr lang="nl-NL" i="1" dirty="0">
                <a:sym typeface="Symbol" pitchFamily="18" charset="2"/>
              </a:rPr>
              <a:t>a</a:t>
            </a:r>
            <a:r>
              <a:rPr lang="nl-NL" dirty="0">
                <a:sym typeface="Symbol" pitchFamily="18" charset="2"/>
              </a:rPr>
              <a:t>[</a:t>
            </a:r>
            <a:r>
              <a:rPr lang="nl-NL" i="1" dirty="0">
                <a:sym typeface="Symbol" pitchFamily="18" charset="2"/>
              </a:rPr>
              <a:t>i </a:t>
            </a:r>
            <a:r>
              <a:rPr lang="nl-NL" dirty="0">
                <a:sym typeface="Symbol" pitchFamily="18" charset="2"/>
              </a:rPr>
              <a:t>+1])</a:t>
            </a:r>
            <a:endParaRPr lang="nl-NL" dirty="0"/>
          </a:p>
        </p:txBody>
      </p:sp>
      <p:sp>
        <p:nvSpPr>
          <p:cNvPr id="31752" name="TextBox 8"/>
          <p:cNvSpPr txBox="1">
            <a:spLocks noChangeArrowheads="1"/>
          </p:cNvSpPr>
          <p:nvPr/>
        </p:nvSpPr>
        <p:spPr bwMode="auto">
          <a:xfrm>
            <a:off x="500063" y="2187575"/>
            <a:ext cx="1554162" cy="461963"/>
          </a:xfrm>
          <a:prstGeom prst="rect">
            <a:avLst/>
          </a:prstGeom>
          <a:noFill/>
          <a:ln w="9525">
            <a:noFill/>
            <a:miter lim="800000"/>
            <a:headEnd/>
            <a:tailEnd/>
          </a:ln>
        </p:spPr>
        <p:txBody>
          <a:bodyPr>
            <a:spAutoFit/>
          </a:bodyPr>
          <a:lstStyle/>
          <a:p>
            <a:r>
              <a:rPr lang="nl-NL"/>
              <a:t>With LTL:</a:t>
            </a:r>
            <a:endParaRPr lang="nl-NL">
              <a:sym typeface="Symbol" pitchFamily="18" charset="2"/>
            </a:endParaRPr>
          </a:p>
        </p:txBody>
      </p:sp>
      <p:sp>
        <p:nvSpPr>
          <p:cNvPr id="23" name="Tijdelijke aanduiding voor dianummer 22"/>
          <p:cNvSpPr>
            <a:spLocks noGrp="1"/>
          </p:cNvSpPr>
          <p:nvPr>
            <p:ph type="sldNum" sz="quarter" idx="12"/>
          </p:nvPr>
        </p:nvSpPr>
        <p:spPr/>
        <p:txBody>
          <a:bodyPr/>
          <a:lstStyle/>
          <a:p>
            <a:pPr>
              <a:defRPr/>
            </a:pPr>
            <a:fld id="{BDE63497-F922-40CC-AF00-A5F7AA535997}" type="slidenum">
              <a:rPr lang="en-US"/>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296863" y="274638"/>
            <a:ext cx="8389937" cy="730250"/>
          </a:xfrm>
        </p:spPr>
        <p:txBody>
          <a:bodyPr/>
          <a:lstStyle/>
          <a:p>
            <a:pPr eaLnBrk="1" hangingPunct="1"/>
            <a:r>
              <a:rPr lang="nl-NL">
                <a:cs typeface="Arial" pitchFamily="34" charset="0"/>
              </a:rPr>
              <a:t>Detecting “termination”</a:t>
            </a:r>
          </a:p>
        </p:txBody>
      </p:sp>
      <p:sp>
        <p:nvSpPr>
          <p:cNvPr id="4" name="TextBox 3"/>
          <p:cNvSpPr txBox="1"/>
          <p:nvPr/>
        </p:nvSpPr>
        <p:spPr>
          <a:xfrm>
            <a:off x="395824" y="1328536"/>
            <a:ext cx="8426204" cy="8302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nl-NL" i="1" dirty="0">
                <a:latin typeface="Times New Roman" pitchFamily="18" charset="0"/>
                <a:cs typeface="Times New Roman" pitchFamily="18" charset="0"/>
              </a:rPr>
              <a:t>New spec:  we want the processes themselves to know, or to be informed, that the goal (to sort values) has been acomplished. </a:t>
            </a:r>
          </a:p>
        </p:txBody>
      </p:sp>
      <p:sp>
        <p:nvSpPr>
          <p:cNvPr id="5" name="TextBox 4"/>
          <p:cNvSpPr txBox="1"/>
          <p:nvPr/>
        </p:nvSpPr>
        <p:spPr>
          <a:xfrm>
            <a:off x="608013" y="2487613"/>
            <a:ext cx="3943350" cy="2554287"/>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nl-NL" sz="2000" b="1" dirty="0">
                <a:cs typeface="Arial" pitchFamily="34" charset="0"/>
              </a:rPr>
              <a:t>proctype</a:t>
            </a:r>
            <a:r>
              <a:rPr lang="nl-NL" sz="2000" dirty="0">
                <a:cs typeface="Arial" pitchFamily="34" charset="0"/>
              </a:rPr>
              <a:t> detect() {</a:t>
            </a:r>
          </a:p>
          <a:p>
            <a:pPr>
              <a:defRPr/>
            </a:pPr>
            <a:r>
              <a:rPr lang="nl-NL" sz="2000" dirty="0">
                <a:cs typeface="Arial" pitchFamily="34" charset="0"/>
              </a:rPr>
              <a:t>  byte i ;</a:t>
            </a:r>
          </a:p>
          <a:p>
            <a:pPr>
              <a:defRPr/>
            </a:pPr>
            <a:r>
              <a:rPr lang="nl-NL" sz="2000" dirty="0">
                <a:cs typeface="Arial" pitchFamily="34" charset="0"/>
              </a:rPr>
              <a:t>  </a:t>
            </a:r>
            <a:r>
              <a:rPr lang="nl-NL" sz="2000" b="1" dirty="0">
                <a:solidFill>
                  <a:srgbClr val="0070C0"/>
                </a:solidFill>
                <a:cs typeface="Arial" pitchFamily="34" charset="0"/>
              </a:rPr>
              <a:t>timeout</a:t>
            </a:r>
            <a:r>
              <a:rPr lang="nl-NL" sz="2000" dirty="0">
                <a:cs typeface="Arial" pitchFamily="34" charset="0"/>
              </a:rPr>
              <a:t> -&gt;</a:t>
            </a:r>
          </a:p>
          <a:p>
            <a:pPr>
              <a:defRPr/>
            </a:pPr>
            <a:r>
              <a:rPr lang="nl-NL" sz="2000" dirty="0">
                <a:cs typeface="Arial" pitchFamily="34" charset="0"/>
              </a:rPr>
              <a:t>    </a:t>
            </a:r>
            <a:r>
              <a:rPr lang="nl-NL" sz="2000" u="sng" dirty="0">
                <a:cs typeface="Arial" pitchFamily="34" charset="0"/>
              </a:rPr>
              <a:t>do</a:t>
            </a:r>
          </a:p>
          <a:p>
            <a:pPr>
              <a:defRPr/>
            </a:pPr>
            <a:r>
              <a:rPr lang="nl-NL" sz="2000" dirty="0">
                <a:cs typeface="Arial" pitchFamily="34" charset="0"/>
              </a:rPr>
              <a:t>    :: i&lt;N-1 -&gt; </a:t>
            </a:r>
            <a:r>
              <a:rPr lang="nl-NL" sz="2000" b="1" dirty="0">
                <a:solidFill>
                  <a:srgbClr val="0070C0"/>
                </a:solidFill>
                <a:cs typeface="Arial" pitchFamily="34" charset="0"/>
              </a:rPr>
              <a:t>assert</a:t>
            </a:r>
            <a:r>
              <a:rPr lang="nl-NL" sz="2000" dirty="0">
                <a:cs typeface="Arial" pitchFamily="34" charset="0"/>
              </a:rPr>
              <a:t> (a[i]&lt;=a[i+1])</a:t>
            </a:r>
          </a:p>
          <a:p>
            <a:pPr>
              <a:defRPr/>
            </a:pPr>
            <a:r>
              <a:rPr lang="nl-NL" sz="2000" dirty="0">
                <a:cs typeface="Arial" pitchFamily="34" charset="0"/>
              </a:rPr>
              <a:t>    :: else  -&gt; break</a:t>
            </a:r>
          </a:p>
          <a:p>
            <a:pPr>
              <a:defRPr/>
            </a:pPr>
            <a:r>
              <a:rPr lang="nl-NL" sz="2000" dirty="0">
                <a:cs typeface="Arial" pitchFamily="34" charset="0"/>
              </a:rPr>
              <a:t>    </a:t>
            </a:r>
            <a:r>
              <a:rPr lang="nl-NL" sz="2000" u="sng" dirty="0">
                <a:cs typeface="Arial" pitchFamily="34" charset="0"/>
              </a:rPr>
              <a:t>od</a:t>
            </a:r>
          </a:p>
          <a:p>
            <a:pPr>
              <a:defRPr/>
            </a:pPr>
            <a:r>
              <a:rPr lang="nl-NL" sz="2000" dirty="0">
                <a:cs typeface="Arial" pitchFamily="34" charset="0"/>
              </a:rPr>
              <a:t>}</a:t>
            </a:r>
          </a:p>
        </p:txBody>
      </p:sp>
      <p:sp>
        <p:nvSpPr>
          <p:cNvPr id="6" name="TextBox 5"/>
          <p:cNvSpPr txBox="1"/>
          <p:nvPr/>
        </p:nvSpPr>
        <p:spPr>
          <a:xfrm>
            <a:off x="5122863" y="3946525"/>
            <a:ext cx="1485900" cy="400050"/>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nl-NL" sz="2000" dirty="0"/>
              <a:t>done = true</a:t>
            </a:r>
          </a:p>
        </p:txBody>
      </p:sp>
      <p:sp>
        <p:nvSpPr>
          <p:cNvPr id="7" name="TextBox 6"/>
          <p:cNvSpPr txBox="1">
            <a:spLocks noChangeArrowheads="1"/>
          </p:cNvSpPr>
          <p:nvPr/>
        </p:nvSpPr>
        <p:spPr bwMode="auto">
          <a:xfrm>
            <a:off x="5189538" y="4432300"/>
            <a:ext cx="3502025" cy="646113"/>
          </a:xfrm>
          <a:prstGeom prst="rect">
            <a:avLst/>
          </a:prstGeom>
          <a:noFill/>
          <a:ln w="9525">
            <a:noFill/>
            <a:miter lim="800000"/>
            <a:headEnd/>
            <a:tailEnd/>
          </a:ln>
        </p:spPr>
        <p:txBody>
          <a:bodyPr>
            <a:spAutoFit/>
          </a:bodyPr>
          <a:lstStyle/>
          <a:p>
            <a:r>
              <a:rPr lang="nl-NL" sz="1800" i="1"/>
              <a:t>Extend P(i), such that when it sees “done” is true, it will terminate.</a:t>
            </a:r>
          </a:p>
        </p:txBody>
      </p:sp>
      <p:cxnSp>
        <p:nvCxnSpPr>
          <p:cNvPr id="9" name="Straight Arrow Connector 8"/>
          <p:cNvCxnSpPr>
            <a:stCxn id="6" idx="1"/>
          </p:cNvCxnSpPr>
          <p:nvPr/>
        </p:nvCxnSpPr>
        <p:spPr>
          <a:xfrm rot="10800000" flipV="1">
            <a:off x="1454150" y="4146550"/>
            <a:ext cx="3668713" cy="42227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 name="TextBox 9"/>
          <p:cNvSpPr txBox="1">
            <a:spLocks noChangeArrowheads="1"/>
          </p:cNvSpPr>
          <p:nvPr/>
        </p:nvSpPr>
        <p:spPr bwMode="auto">
          <a:xfrm>
            <a:off x="355600" y="5451475"/>
            <a:ext cx="8578850" cy="738188"/>
          </a:xfrm>
          <a:prstGeom prst="rect">
            <a:avLst/>
          </a:prstGeom>
          <a:noFill/>
          <a:ln w="9525">
            <a:noFill/>
            <a:miter lim="800000"/>
            <a:headEnd/>
            <a:tailEnd/>
          </a:ln>
        </p:spPr>
        <p:txBody>
          <a:bodyPr>
            <a:spAutoFit/>
          </a:bodyPr>
          <a:lstStyle/>
          <a:p>
            <a:r>
              <a:rPr lang="nl-NL" sz="1400" i="1"/>
              <a:t>Unfortunately, not good enough. The above solution uses “timeout” which in SPIN is actually implemented as a mechanism to detect non-progress; in the actual system we now assume not to have this mechanism in the first place, and hence have to implement it ourselves.</a:t>
            </a:r>
          </a:p>
        </p:txBody>
      </p:sp>
      <p:sp>
        <p:nvSpPr>
          <p:cNvPr id="11" name="Tijdelijke aanduiding voor dianummer 10"/>
          <p:cNvSpPr>
            <a:spLocks noGrp="1"/>
          </p:cNvSpPr>
          <p:nvPr>
            <p:ph type="sldNum" sz="quarter" idx="12"/>
          </p:nvPr>
        </p:nvSpPr>
        <p:spPr/>
        <p:txBody>
          <a:bodyPr/>
          <a:lstStyle/>
          <a:p>
            <a:pPr>
              <a:defRPr/>
            </a:pPr>
            <a:fld id="{6762ED80-7004-48B8-AA5A-66216DA557C2}" type="slidenum">
              <a:rPr lang="en-US"/>
              <a:pPr>
                <a:defRPr/>
              </a:pPr>
              <a:t>24</a:t>
            </a:fld>
            <a:endParaRPr lang="en-US"/>
          </a:p>
        </p:txBody>
      </p:sp>
      <p:sp>
        <p:nvSpPr>
          <p:cNvPr id="12" name="TextBox 11"/>
          <p:cNvSpPr txBox="1"/>
          <p:nvPr/>
        </p:nvSpPr>
        <p:spPr>
          <a:xfrm>
            <a:off x="4811842" y="2623279"/>
            <a:ext cx="4047345" cy="646331"/>
          </a:xfrm>
          <a:prstGeom prst="rect">
            <a:avLst/>
          </a:prstGeom>
          <a:noFill/>
        </p:spPr>
        <p:txBody>
          <a:bodyPr wrap="square" rtlCol="0">
            <a:spAutoFit/>
          </a:bodyPr>
          <a:lstStyle/>
          <a:p>
            <a:r>
              <a:rPr lang="en-US" sz="1800" dirty="0"/>
              <a:t>(Central server solution; not a distributed solution)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282575" y="274638"/>
            <a:ext cx="8404225" cy="549275"/>
          </a:xfrm>
        </p:spPr>
        <p:txBody>
          <a:bodyPr/>
          <a:lstStyle/>
          <a:p>
            <a:pPr eaLnBrk="1" hangingPunct="1"/>
            <a:r>
              <a:rPr lang="nl-NL">
                <a:cs typeface="Arial" pitchFamily="34" charset="0"/>
              </a:rPr>
              <a:t>Detecting “termination”</a:t>
            </a:r>
          </a:p>
        </p:txBody>
      </p:sp>
      <p:sp>
        <p:nvSpPr>
          <p:cNvPr id="4" name="TextBox 3"/>
          <p:cNvSpPr txBox="1"/>
          <p:nvPr/>
        </p:nvSpPr>
        <p:spPr>
          <a:xfrm>
            <a:off x="420867" y="1952714"/>
            <a:ext cx="3890962" cy="34464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nl-NL" sz="2000" b="1" dirty="0">
                <a:cs typeface="Arial" pitchFamily="34" charset="0"/>
              </a:rPr>
              <a:t>proctype</a:t>
            </a:r>
            <a:r>
              <a:rPr lang="nl-NL" sz="2000" dirty="0">
                <a:cs typeface="Arial" pitchFamily="34" charset="0"/>
              </a:rPr>
              <a:t> detect() {</a:t>
            </a:r>
          </a:p>
          <a:p>
            <a:pPr>
              <a:defRPr/>
            </a:pPr>
            <a:r>
              <a:rPr lang="nl-NL" sz="2000" dirty="0">
                <a:cs typeface="Arial" pitchFamily="34" charset="0"/>
              </a:rPr>
              <a:t>  byte i ;</a:t>
            </a:r>
          </a:p>
          <a:p>
            <a:pPr>
              <a:defRPr/>
            </a:pPr>
            <a:r>
              <a:rPr lang="nl-NL" sz="2000" dirty="0">
                <a:cs typeface="Arial" pitchFamily="34" charset="0"/>
              </a:rPr>
              <a:t>  i=0 ;</a:t>
            </a:r>
          </a:p>
          <a:p>
            <a:pPr>
              <a:defRPr/>
            </a:pPr>
            <a:r>
              <a:rPr lang="nl-NL" sz="2000" dirty="0">
                <a:cs typeface="Arial" pitchFamily="34" charset="0"/>
              </a:rPr>
              <a:t>  </a:t>
            </a:r>
            <a:r>
              <a:rPr lang="nl-NL" sz="2000" u="sng" dirty="0">
                <a:cs typeface="Arial" pitchFamily="34" charset="0"/>
              </a:rPr>
              <a:t>do</a:t>
            </a:r>
          </a:p>
          <a:p>
            <a:pPr>
              <a:defRPr/>
            </a:pPr>
            <a:r>
              <a:rPr lang="nl-NL" sz="2000" dirty="0">
                <a:cs typeface="Arial" pitchFamily="34" charset="0"/>
              </a:rPr>
              <a:t>  :: i&lt;N-1 -&gt; </a:t>
            </a:r>
            <a:r>
              <a:rPr lang="nl-NL" sz="2000" u="sng" dirty="0">
                <a:cs typeface="Arial" pitchFamily="34" charset="0"/>
              </a:rPr>
              <a:t>if </a:t>
            </a:r>
          </a:p>
          <a:p>
            <a:pPr>
              <a:defRPr/>
            </a:pPr>
            <a:r>
              <a:rPr lang="nl-NL" sz="2000" dirty="0">
                <a:cs typeface="Arial" pitchFamily="34" charset="0"/>
              </a:rPr>
              <a:t>              :: </a:t>
            </a:r>
            <a:r>
              <a:rPr lang="nl-NL" sz="2000" b="1" dirty="0">
                <a:solidFill>
                  <a:srgbClr val="0070C0"/>
                </a:solidFill>
                <a:cs typeface="Arial" pitchFamily="34" charset="0"/>
              </a:rPr>
              <a:t>a[i]&gt;a[i+1] -&gt;  i=0 </a:t>
            </a:r>
          </a:p>
          <a:p>
            <a:pPr>
              <a:defRPr/>
            </a:pPr>
            <a:r>
              <a:rPr lang="nl-NL" sz="2000" dirty="0">
                <a:cs typeface="Arial" pitchFamily="34" charset="0"/>
              </a:rPr>
              <a:t>              :: </a:t>
            </a:r>
            <a:r>
              <a:rPr lang="nl-NL" sz="2000" u="sng" dirty="0">
                <a:cs typeface="Arial" pitchFamily="34" charset="0"/>
              </a:rPr>
              <a:t>else</a:t>
            </a:r>
            <a:r>
              <a:rPr lang="nl-NL" sz="2000" dirty="0">
                <a:cs typeface="Arial" pitchFamily="34" charset="0"/>
              </a:rPr>
              <a:t>            -&gt;  i++</a:t>
            </a:r>
          </a:p>
          <a:p>
            <a:pPr>
              <a:defRPr/>
            </a:pPr>
            <a:r>
              <a:rPr lang="nl-NL" sz="2000" dirty="0">
                <a:cs typeface="Arial" pitchFamily="34" charset="0"/>
              </a:rPr>
              <a:t>              </a:t>
            </a:r>
            <a:r>
              <a:rPr lang="nl-NL" sz="2000" u="sng" dirty="0">
                <a:cs typeface="Arial" pitchFamily="34" charset="0"/>
              </a:rPr>
              <a:t>fi</a:t>
            </a:r>
          </a:p>
          <a:p>
            <a:pPr>
              <a:defRPr/>
            </a:pPr>
            <a:r>
              <a:rPr lang="nl-NL" sz="2000" dirty="0">
                <a:cs typeface="Arial" pitchFamily="34" charset="0"/>
              </a:rPr>
              <a:t>  :: </a:t>
            </a:r>
            <a:r>
              <a:rPr lang="nl-NL" sz="2000" b="1" u="sng" dirty="0">
                <a:solidFill>
                  <a:srgbClr val="0070C0"/>
                </a:solidFill>
                <a:cs typeface="Arial" pitchFamily="34" charset="0"/>
              </a:rPr>
              <a:t>else</a:t>
            </a:r>
            <a:r>
              <a:rPr lang="nl-NL" sz="2000" b="1" dirty="0">
                <a:solidFill>
                  <a:srgbClr val="0070C0"/>
                </a:solidFill>
                <a:cs typeface="Arial" pitchFamily="34" charset="0"/>
              </a:rPr>
              <a:t> -&gt; done=true ; break</a:t>
            </a:r>
          </a:p>
          <a:p>
            <a:pPr>
              <a:defRPr/>
            </a:pPr>
            <a:r>
              <a:rPr lang="nl-NL" sz="2000" dirty="0">
                <a:cs typeface="Arial" pitchFamily="34" charset="0"/>
              </a:rPr>
              <a:t>  </a:t>
            </a:r>
            <a:r>
              <a:rPr lang="nl-NL" sz="2000" u="sng" dirty="0">
                <a:cs typeface="Arial" pitchFamily="34" charset="0"/>
              </a:rPr>
              <a:t>od</a:t>
            </a:r>
          </a:p>
          <a:p>
            <a:pPr>
              <a:defRPr/>
            </a:pPr>
            <a:r>
              <a:rPr lang="nl-NL" sz="2000" dirty="0">
                <a:cs typeface="Arial" pitchFamily="34" charset="0"/>
              </a:rPr>
              <a:t>}</a:t>
            </a:r>
          </a:p>
        </p:txBody>
      </p:sp>
      <p:sp>
        <p:nvSpPr>
          <p:cNvPr id="5" name="TextBox 4"/>
          <p:cNvSpPr txBox="1">
            <a:spLocks noChangeArrowheads="1"/>
          </p:cNvSpPr>
          <p:nvPr/>
        </p:nvSpPr>
        <p:spPr bwMode="auto">
          <a:xfrm>
            <a:off x="4568825" y="917575"/>
            <a:ext cx="4367213" cy="5940425"/>
          </a:xfrm>
          <a:prstGeom prst="rect">
            <a:avLst/>
          </a:prstGeom>
          <a:noFill/>
          <a:ln w="9525">
            <a:noFill/>
            <a:miter lim="800000"/>
            <a:headEnd/>
            <a:tailEnd/>
          </a:ln>
        </p:spPr>
        <p:txBody>
          <a:bodyPr>
            <a:spAutoFit/>
          </a:bodyPr>
          <a:lstStyle/>
          <a:p>
            <a:r>
              <a:rPr lang="nl-NL" sz="2000"/>
              <a:t>Unfortunately, this doesn’t work perfectly. Consider this sequence of steps:</a:t>
            </a:r>
            <a:br>
              <a:rPr lang="nl-NL" sz="2000"/>
            </a:br>
            <a:endParaRPr lang="nl-NL" sz="2000"/>
          </a:p>
          <a:p>
            <a:r>
              <a:rPr lang="nl-NL" sz="2000"/>
              <a:t>     [ 4,  5, 1 ]</a:t>
            </a:r>
          </a:p>
          <a:p>
            <a:endParaRPr lang="nl-NL" sz="2000"/>
          </a:p>
          <a:p>
            <a:r>
              <a:rPr lang="nl-NL" sz="2000"/>
              <a:t>     detect 0,1  </a:t>
            </a:r>
            <a:r>
              <a:rPr lang="nl-NL" sz="2000">
                <a:sym typeface="Wingdings" pitchFamily="2" charset="2"/>
              </a:rPr>
              <a:t>  ok</a:t>
            </a:r>
          </a:p>
          <a:p>
            <a:endParaRPr lang="nl-NL" sz="2000">
              <a:sym typeface="Wingdings" pitchFamily="2" charset="2"/>
            </a:endParaRPr>
          </a:p>
          <a:p>
            <a:r>
              <a:rPr lang="nl-NL" sz="2000">
                <a:sym typeface="Wingdings" pitchFamily="2" charset="2"/>
              </a:rPr>
              <a:t>     swap 1,2 </a:t>
            </a:r>
          </a:p>
          <a:p>
            <a:endParaRPr lang="nl-NL" sz="2000">
              <a:sym typeface="Wingdings" pitchFamily="2" charset="2"/>
            </a:endParaRPr>
          </a:p>
          <a:p>
            <a:r>
              <a:rPr lang="nl-NL" sz="2000">
                <a:sym typeface="Wingdings" pitchFamily="2" charset="2"/>
              </a:rPr>
              <a:t>     </a:t>
            </a:r>
            <a:r>
              <a:rPr lang="nl-NL" sz="2000"/>
              <a:t>[ 4,  1, 5 ]</a:t>
            </a:r>
          </a:p>
          <a:p>
            <a:endParaRPr lang="nl-NL" sz="2000"/>
          </a:p>
          <a:p>
            <a:r>
              <a:rPr lang="nl-NL" sz="2000"/>
              <a:t>     detect 1,2  </a:t>
            </a:r>
            <a:r>
              <a:rPr lang="nl-NL" sz="2000">
                <a:sym typeface="Wingdings" pitchFamily="2" charset="2"/>
              </a:rPr>
              <a:t>  ok  </a:t>
            </a:r>
          </a:p>
          <a:p>
            <a:endParaRPr lang="nl-NL" sz="2000">
              <a:sym typeface="Wingdings" pitchFamily="2" charset="2"/>
            </a:endParaRPr>
          </a:p>
          <a:p>
            <a:r>
              <a:rPr lang="nl-NL" sz="2000">
                <a:sym typeface="Wingdings" pitchFamily="2" charset="2"/>
              </a:rPr>
              <a:t>now “detect” concludes termination!</a:t>
            </a:r>
          </a:p>
          <a:p>
            <a:endParaRPr lang="nl-NL" sz="2000">
              <a:sym typeface="Wingdings" pitchFamily="2" charset="2"/>
            </a:endParaRPr>
          </a:p>
          <a:p>
            <a:r>
              <a:rPr lang="nl-NL" sz="2000">
                <a:sym typeface="Wingdings" pitchFamily="2" charset="2"/>
              </a:rPr>
              <a:t>Can you find a solution for this??</a:t>
            </a:r>
            <a:r>
              <a:rPr lang="nl-NL" sz="2000"/>
              <a:t> </a:t>
            </a:r>
          </a:p>
          <a:p>
            <a:endParaRPr lang="nl-NL" sz="2000"/>
          </a:p>
          <a:p>
            <a:endParaRPr lang="nl-NL" sz="2000"/>
          </a:p>
        </p:txBody>
      </p:sp>
      <p:sp>
        <p:nvSpPr>
          <p:cNvPr id="33799" name="TextBox 5"/>
          <p:cNvSpPr txBox="1">
            <a:spLocks noChangeArrowheads="1"/>
          </p:cNvSpPr>
          <p:nvPr/>
        </p:nvSpPr>
        <p:spPr bwMode="auto">
          <a:xfrm>
            <a:off x="377825" y="968375"/>
            <a:ext cx="3892550" cy="708025"/>
          </a:xfrm>
          <a:prstGeom prst="rect">
            <a:avLst/>
          </a:prstGeom>
          <a:noFill/>
          <a:ln w="9525">
            <a:noFill/>
            <a:miter lim="800000"/>
            <a:headEnd/>
            <a:tailEnd/>
          </a:ln>
        </p:spPr>
        <p:txBody>
          <a:bodyPr>
            <a:spAutoFit/>
          </a:bodyPr>
          <a:lstStyle/>
          <a:p>
            <a:r>
              <a:rPr lang="nl-NL" sz="2000" i="1">
                <a:cs typeface="Times New Roman" pitchFamily="18" charset="0"/>
              </a:rPr>
              <a:t>Idea: let “detect” keep scanning the array to check if it is sorted.</a:t>
            </a:r>
          </a:p>
        </p:txBody>
      </p:sp>
      <p:sp>
        <p:nvSpPr>
          <p:cNvPr id="7" name="Rounded Rectangle 6"/>
          <p:cNvSpPr/>
          <p:nvPr/>
        </p:nvSpPr>
        <p:spPr>
          <a:xfrm>
            <a:off x="5033963" y="2146300"/>
            <a:ext cx="593725" cy="466725"/>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sp>
        <p:nvSpPr>
          <p:cNvPr id="8" name="Rounded Rectangle 7"/>
          <p:cNvSpPr/>
          <p:nvPr/>
        </p:nvSpPr>
        <p:spPr>
          <a:xfrm>
            <a:off x="5273675" y="2143125"/>
            <a:ext cx="593725" cy="466725"/>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sp>
        <p:nvSpPr>
          <p:cNvPr id="9" name="Rounded Rectangle 8"/>
          <p:cNvSpPr/>
          <p:nvPr/>
        </p:nvSpPr>
        <p:spPr>
          <a:xfrm>
            <a:off x="5322888" y="3906838"/>
            <a:ext cx="593725" cy="466725"/>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sp>
        <p:nvSpPr>
          <p:cNvPr id="10" name="Tijdelijke aanduiding voor dianummer 9"/>
          <p:cNvSpPr>
            <a:spLocks noGrp="1"/>
          </p:cNvSpPr>
          <p:nvPr>
            <p:ph type="sldNum" sz="quarter" idx="12"/>
          </p:nvPr>
        </p:nvSpPr>
        <p:spPr/>
        <p:txBody>
          <a:bodyPr/>
          <a:lstStyle/>
          <a:p>
            <a:pPr>
              <a:defRPr/>
            </a:pPr>
            <a:fld id="{4B122740-3CFD-4DF5-BD25-F1BE8C736157}" type="slidenum">
              <a:rPr lang="en-US"/>
              <a:pPr>
                <a:defRPr/>
              </a:pPr>
              <a:t>25</a:t>
            </a:fld>
            <a:endParaRPr lang="en-US"/>
          </a:p>
        </p:txBody>
      </p:sp>
      <p:sp>
        <p:nvSpPr>
          <p:cNvPr id="11" name="TextBox 10"/>
          <p:cNvSpPr txBox="1"/>
          <p:nvPr/>
        </p:nvSpPr>
        <p:spPr>
          <a:xfrm>
            <a:off x="329784" y="5591331"/>
            <a:ext cx="4107305" cy="646331"/>
          </a:xfrm>
          <a:prstGeom prst="rect">
            <a:avLst/>
          </a:prstGeom>
          <a:noFill/>
        </p:spPr>
        <p:txBody>
          <a:bodyPr wrap="square" rtlCol="0">
            <a:spAutoFit/>
          </a:bodyPr>
          <a:lstStyle/>
          <a:p>
            <a:r>
              <a:rPr lang="en-US" sz="1800" dirty="0"/>
              <a:t>(Central server solution; not a distributed solution)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7" grpId="1" animBg="1"/>
      <p:bldP spid="8" grpId="0" animBg="1"/>
      <p:bldP spid="8" grpId="1"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00063" y="274638"/>
            <a:ext cx="8358187" cy="796925"/>
          </a:xfrm>
        </p:spPr>
        <p:txBody>
          <a:bodyPr/>
          <a:lstStyle/>
          <a:p>
            <a:pPr eaLnBrk="1" hangingPunct="1"/>
            <a:r>
              <a:rPr lang="en-US" sz="3600"/>
              <a:t>Data structures involved in SPIN DFS</a:t>
            </a:r>
          </a:p>
        </p:txBody>
      </p:sp>
      <p:sp>
        <p:nvSpPr>
          <p:cNvPr id="9219" name="Content Placeholder 2"/>
          <p:cNvSpPr>
            <a:spLocks noGrp="1"/>
          </p:cNvSpPr>
          <p:nvPr>
            <p:ph sz="quarter" idx="1"/>
          </p:nvPr>
        </p:nvSpPr>
        <p:spPr>
          <a:xfrm>
            <a:off x="500063" y="1447800"/>
            <a:ext cx="8358187" cy="4572000"/>
          </a:xfrm>
        </p:spPr>
        <p:txBody>
          <a:bodyPr/>
          <a:lstStyle/>
          <a:p>
            <a:pPr eaLnBrk="1" hangingPunct="1"/>
            <a:r>
              <a:rPr lang="en-US"/>
              <a:t>Representation of a state.</a:t>
            </a:r>
          </a:p>
          <a:p>
            <a:pPr eaLnBrk="1" hangingPunct="1"/>
            <a:endParaRPr lang="en-US"/>
          </a:p>
          <a:p>
            <a:pPr eaLnBrk="1" hangingPunct="1"/>
            <a:r>
              <a:rPr lang="en-US"/>
              <a:t>Stack for the DFS</a:t>
            </a:r>
          </a:p>
          <a:p>
            <a:pPr lvl="1" eaLnBrk="1" hangingPunct="1"/>
            <a:r>
              <a:rPr lang="en-US"/>
              <a:t>To remember where to backtrack in DFS</a:t>
            </a:r>
          </a:p>
          <a:p>
            <a:pPr lvl="1" eaLnBrk="1" hangingPunct="1"/>
            <a:r>
              <a:rPr lang="en-US"/>
              <a:t>It corresponds to the current “execution prefix” that is being inspected </a:t>
            </a:r>
            <a:r>
              <a:rPr lang="en-US">
                <a:sym typeface="Wingdings" pitchFamily="2" charset="2"/>
              </a:rPr>
              <a:t> used for reporting.</a:t>
            </a:r>
          </a:p>
          <a:p>
            <a:pPr lvl="1" eaLnBrk="1" hangingPunct="1"/>
            <a:endParaRPr lang="en-US">
              <a:sym typeface="Wingdings" pitchFamily="2" charset="2"/>
            </a:endParaRPr>
          </a:p>
          <a:p>
            <a:pPr eaLnBrk="1" hangingPunct="1"/>
            <a:r>
              <a:rPr lang="en-US">
                <a:sym typeface="Wingdings" pitchFamily="2" charset="2"/>
              </a:rPr>
              <a:t>Something to hold the set of visited states = “state space”.</a:t>
            </a:r>
            <a:endParaRPr lang="en-US"/>
          </a:p>
        </p:txBody>
      </p:sp>
      <p:sp>
        <p:nvSpPr>
          <p:cNvPr id="5" name="Tijdelijke aanduiding voor dianummer 4"/>
          <p:cNvSpPr>
            <a:spLocks noGrp="1"/>
          </p:cNvSpPr>
          <p:nvPr>
            <p:ph type="sldNum" sz="quarter" idx="12"/>
          </p:nvPr>
        </p:nvSpPr>
        <p:spPr/>
        <p:txBody>
          <a:bodyPr/>
          <a:lstStyle/>
          <a:p>
            <a:pPr>
              <a:defRPr/>
            </a:pPr>
            <a:fld id="{0B3B2653-2DF0-4245-805C-60BBAB39B84D}" type="slidenum">
              <a:rPr lang="en-US"/>
              <a:pPr>
                <a:defRPr/>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500063" y="274638"/>
            <a:ext cx="8358187" cy="796925"/>
          </a:xfrm>
        </p:spPr>
        <p:txBody>
          <a:bodyPr/>
          <a:lstStyle/>
          <a:p>
            <a:pPr eaLnBrk="1" hangingPunct="1"/>
            <a:r>
              <a:rPr lang="en-US"/>
              <a:t>State</a:t>
            </a:r>
          </a:p>
        </p:txBody>
      </p:sp>
      <p:sp>
        <p:nvSpPr>
          <p:cNvPr id="10243" name="Content Placeholder 2"/>
          <p:cNvSpPr>
            <a:spLocks noGrp="1"/>
          </p:cNvSpPr>
          <p:nvPr>
            <p:ph sz="quarter" idx="1"/>
          </p:nvPr>
        </p:nvSpPr>
        <p:spPr>
          <a:xfrm>
            <a:off x="500063" y="1447800"/>
            <a:ext cx="8358187" cy="4572000"/>
          </a:xfrm>
        </p:spPr>
        <p:txBody>
          <a:bodyPr/>
          <a:lstStyle/>
          <a:p>
            <a:pPr eaLnBrk="1" hangingPunct="1"/>
            <a:r>
              <a:rPr lang="en-US" sz="2000" dirty="0"/>
              <a:t>Each (global) state of a system is a tuple of the states of its processes.</a:t>
            </a:r>
          </a:p>
          <a:p>
            <a:pPr eaLnBrk="1" hangingPunct="1"/>
            <a:r>
              <a:rPr lang="en-US" sz="2000" dirty="0"/>
              <a:t>E.g.  Suppose we have:</a:t>
            </a:r>
          </a:p>
          <a:p>
            <a:pPr lvl="1" eaLnBrk="1" hangingPunct="1"/>
            <a:r>
              <a:rPr lang="en-US" sz="2000" dirty="0"/>
              <a:t>One global var byte</a:t>
            </a:r>
            <a:r>
              <a:rPr lang="en-US" sz="2000" i="1" dirty="0"/>
              <a:t> x</a:t>
            </a:r>
          </a:p>
          <a:p>
            <a:pPr lvl="1" eaLnBrk="1" hangingPunct="1"/>
            <a:r>
              <a:rPr lang="en-US" sz="2000" dirty="0"/>
              <a:t>Process </a:t>
            </a:r>
            <a:r>
              <a:rPr lang="en-US" sz="2000" i="1" dirty="0"/>
              <a:t>P</a:t>
            </a:r>
            <a:r>
              <a:rPr lang="en-US" sz="2000" dirty="0"/>
              <a:t> with byte </a:t>
            </a:r>
            <a:r>
              <a:rPr lang="en-US" sz="2000" i="1" dirty="0"/>
              <a:t>y</a:t>
            </a:r>
          </a:p>
          <a:p>
            <a:pPr lvl="1" eaLnBrk="1" hangingPunct="1"/>
            <a:r>
              <a:rPr lang="en-US" sz="2000" dirty="0"/>
              <a:t>Process </a:t>
            </a:r>
            <a:r>
              <a:rPr lang="en-US" sz="2000" i="1" dirty="0"/>
              <a:t>Q</a:t>
            </a:r>
            <a:r>
              <a:rPr lang="en-US" sz="2000" dirty="0"/>
              <a:t> with byte z</a:t>
            </a:r>
          </a:p>
          <a:p>
            <a:pPr eaLnBrk="1" hangingPunct="1"/>
            <a:r>
              <a:rPr lang="en-US" sz="2000" dirty="0"/>
              <a:t>A system state should describe:</a:t>
            </a:r>
          </a:p>
          <a:p>
            <a:pPr lvl="1" eaLnBrk="1" hangingPunct="1"/>
            <a:r>
              <a:rPr lang="en-US" sz="2000" dirty="0"/>
              <a:t>all these variables and their values</a:t>
            </a:r>
          </a:p>
          <a:p>
            <a:pPr lvl="1" eaLnBrk="1" hangingPunct="1"/>
            <a:r>
              <a:rPr lang="en-US" sz="2000" dirty="0"/>
              <a:t>Program counter of each process</a:t>
            </a:r>
          </a:p>
          <a:p>
            <a:pPr lvl="1" eaLnBrk="1" hangingPunct="1"/>
            <a:r>
              <a:rPr lang="en-US" sz="2000" dirty="0"/>
              <a:t>Other SPIN predefined vars</a:t>
            </a:r>
          </a:p>
          <a:p>
            <a:pPr eaLnBrk="1" hangingPunct="1"/>
            <a:endParaRPr lang="en-US" sz="2000" dirty="0"/>
          </a:p>
          <a:p>
            <a:pPr eaLnBrk="1" hangingPunct="1"/>
            <a:r>
              <a:rPr lang="en-US" sz="2000" dirty="0"/>
              <a:t>Such a global state can be quite big.</a:t>
            </a:r>
          </a:p>
        </p:txBody>
      </p:sp>
      <p:sp>
        <p:nvSpPr>
          <p:cNvPr id="5" name="Tijdelijke aanduiding voor dianummer 4"/>
          <p:cNvSpPr>
            <a:spLocks noGrp="1"/>
          </p:cNvSpPr>
          <p:nvPr>
            <p:ph type="sldNum" sz="quarter" idx="12"/>
          </p:nvPr>
        </p:nvSpPr>
        <p:spPr/>
        <p:txBody>
          <a:bodyPr/>
          <a:lstStyle/>
          <a:p>
            <a:pPr>
              <a:defRPr/>
            </a:pPr>
            <a:fld id="{E5C49FC9-4734-4754-B52B-F31D5C60D038}" type="slidenum">
              <a:rPr lang="en-US"/>
              <a:pPr>
                <a:defRPr/>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42900" y="274638"/>
            <a:ext cx="8801100" cy="700087"/>
          </a:xfrm>
        </p:spPr>
        <p:txBody>
          <a:bodyPr/>
          <a:lstStyle/>
          <a:p>
            <a:pPr eaLnBrk="1" hangingPunct="1"/>
            <a:r>
              <a:rPr lang="en-US" altLang="zh-CN">
                <a:latin typeface="Franklin Gothic Medium" pitchFamily="34" charset="0"/>
                <a:ea typeface="宋体" pitchFamily="2" charset="-122"/>
              </a:rPr>
              <a:t> State-space is stored with a hash table</a:t>
            </a:r>
          </a:p>
        </p:txBody>
      </p:sp>
      <p:pic>
        <p:nvPicPr>
          <p:cNvPr id="12291" name="Picture 3"/>
          <p:cNvPicPr>
            <a:picLocks noChangeAspect="1" noChangeArrowheads="1"/>
          </p:cNvPicPr>
          <p:nvPr/>
        </p:nvPicPr>
        <p:blipFill>
          <a:blip r:embed="rId3" cstate="print"/>
          <a:srcRect/>
          <a:stretch>
            <a:fillRect/>
          </a:stretch>
        </p:blipFill>
        <p:spPr bwMode="auto">
          <a:xfrm>
            <a:off x="1414463" y="2297113"/>
            <a:ext cx="6256337" cy="3514725"/>
          </a:xfrm>
          <a:prstGeom prst="rect">
            <a:avLst/>
          </a:prstGeom>
          <a:noFill/>
          <a:ln w="9525">
            <a:noFill/>
            <a:miter lim="800000"/>
            <a:headEnd/>
            <a:tailEnd/>
          </a:ln>
        </p:spPr>
      </p:pic>
      <p:sp>
        <p:nvSpPr>
          <p:cNvPr id="12292" name="TextBox 3"/>
          <p:cNvSpPr txBox="1">
            <a:spLocks noChangeArrowheads="1"/>
          </p:cNvSpPr>
          <p:nvPr/>
        </p:nvSpPr>
        <p:spPr bwMode="auto">
          <a:xfrm>
            <a:off x="419100" y="1273175"/>
            <a:ext cx="8267700" cy="708025"/>
          </a:xfrm>
          <a:prstGeom prst="rect">
            <a:avLst/>
          </a:prstGeom>
          <a:noFill/>
          <a:ln w="9525">
            <a:noFill/>
            <a:miter lim="800000"/>
            <a:headEnd/>
            <a:tailEnd/>
          </a:ln>
        </p:spPr>
        <p:txBody>
          <a:bodyPr>
            <a:spAutoFit/>
          </a:bodyPr>
          <a:lstStyle/>
          <a:p>
            <a:r>
              <a:rPr lang="en-US" sz="2000" i="1"/>
              <a:t>The list of “visited states” is maintained by a </a:t>
            </a:r>
            <a:r>
              <a:rPr lang="en-US" sz="2000" i="1" u="sng"/>
              <a:t>Hash-table</a:t>
            </a:r>
            <a:r>
              <a:rPr lang="en-US" sz="2000" i="1"/>
              <a:t>. So matching if a state occurring in the table is fast!</a:t>
            </a:r>
          </a:p>
        </p:txBody>
      </p:sp>
      <p:sp>
        <p:nvSpPr>
          <p:cNvPr id="5" name="TextBox 4"/>
          <p:cNvSpPr txBox="1"/>
          <p:nvPr/>
        </p:nvSpPr>
        <p:spPr>
          <a:xfrm>
            <a:off x="733425" y="6146800"/>
            <a:ext cx="3889375" cy="40005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US" sz="2000" i="1" dirty="0"/>
              <a:t>Optimization: bit state hashing </a:t>
            </a:r>
            <a:r>
              <a:rPr lang="en-US" sz="2000" dirty="0">
                <a:sym typeface="Wingdings" pitchFamily="2" charset="2"/>
              </a:rPr>
              <a:t></a:t>
            </a:r>
            <a:endParaRPr lang="en-US" sz="2000" dirty="0"/>
          </a:p>
        </p:txBody>
      </p:sp>
      <p:sp>
        <p:nvSpPr>
          <p:cNvPr id="6" name="Tijdelijke aanduiding voor dianummer 5"/>
          <p:cNvSpPr>
            <a:spLocks noGrp="1"/>
          </p:cNvSpPr>
          <p:nvPr>
            <p:ph type="sldNum" sz="quarter" idx="12"/>
          </p:nvPr>
        </p:nvSpPr>
        <p:spPr/>
        <p:txBody>
          <a:bodyPr/>
          <a:lstStyle/>
          <a:p>
            <a:pPr>
              <a:defRPr/>
            </a:pPr>
            <a:fld id="{DAF1CD0B-5AD7-4EA9-821E-B268159E99AE}" type="slidenum">
              <a:rPr lang="en-US"/>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06400" y="274638"/>
            <a:ext cx="8280400" cy="677862"/>
          </a:xfrm>
        </p:spPr>
        <p:txBody>
          <a:bodyPr/>
          <a:lstStyle/>
          <a:p>
            <a:pPr eaLnBrk="1" hangingPunct="1"/>
            <a:r>
              <a:rPr lang="en-US"/>
              <a:t>Verifier’s output</a:t>
            </a:r>
          </a:p>
        </p:txBody>
      </p:sp>
      <p:sp>
        <p:nvSpPr>
          <p:cNvPr id="13315" name="Text Box 3"/>
          <p:cNvSpPr txBox="1">
            <a:spLocks noChangeArrowheads="1"/>
          </p:cNvSpPr>
          <p:nvPr/>
        </p:nvSpPr>
        <p:spPr bwMode="auto">
          <a:xfrm>
            <a:off x="693738" y="1030288"/>
            <a:ext cx="7861300" cy="5354637"/>
          </a:xfrm>
          <a:prstGeom prst="rect">
            <a:avLst/>
          </a:prstGeom>
          <a:noFill/>
          <a:ln w="9525">
            <a:solidFill>
              <a:schemeClr val="bg2"/>
            </a:solidFill>
            <a:miter lim="800000"/>
            <a:headEnd/>
            <a:tailEnd/>
          </a:ln>
        </p:spPr>
        <p:txBody>
          <a:bodyPr>
            <a:spAutoFit/>
          </a:bodyPr>
          <a:lstStyle/>
          <a:p>
            <a:r>
              <a:rPr lang="en-US" sz="1800" u="sng"/>
              <a:t>assertion violated</a:t>
            </a:r>
            <a:r>
              <a:rPr lang="en-US" sz="1800"/>
              <a:t>  !((crit[0]&amp;&amp;crit[1])) (at depth 5)     </a:t>
            </a:r>
            <a:r>
              <a:rPr lang="en-US" sz="1800">
                <a:solidFill>
                  <a:srgbClr val="92D050"/>
                </a:solidFill>
              </a:rPr>
              <a:t>// computation depth</a:t>
            </a:r>
          </a:p>
          <a:p>
            <a:r>
              <a:rPr lang="en-US" sz="1800"/>
              <a:t>...</a:t>
            </a:r>
          </a:p>
          <a:p>
            <a:r>
              <a:rPr lang="en-US" sz="1800"/>
              <a:t>Warning: Search not completed</a:t>
            </a:r>
          </a:p>
          <a:p>
            <a:r>
              <a:rPr lang="en-US" sz="1800"/>
              <a:t>	</a:t>
            </a:r>
          </a:p>
          <a:p>
            <a:r>
              <a:rPr lang="en-US" sz="1800"/>
              <a:t>Full statespace search for:</a:t>
            </a:r>
          </a:p>
          <a:p>
            <a:r>
              <a:rPr lang="en-US" sz="1800"/>
              <a:t>               ...</a:t>
            </a:r>
          </a:p>
          <a:p>
            <a:r>
              <a:rPr lang="en-US" sz="1800"/>
              <a:t>	never-claim         	   - (not selected)</a:t>
            </a:r>
          </a:p>
          <a:p>
            <a:r>
              <a:rPr lang="en-US" sz="1800"/>
              <a:t>	assertion violations    +</a:t>
            </a:r>
          </a:p>
          <a:p>
            <a:r>
              <a:rPr lang="en-US" sz="1800"/>
              <a:t>	invalid endstates	   +</a:t>
            </a:r>
          </a:p>
          <a:p>
            <a:endParaRPr lang="en-US" sz="1800"/>
          </a:p>
          <a:p>
            <a:r>
              <a:rPr lang="en-US" sz="1800"/>
              <a:t>State-vector 20 byte, depth reached 7, errors: 1            </a:t>
            </a:r>
            <a:r>
              <a:rPr lang="en-US" sz="1800">
                <a:solidFill>
                  <a:srgbClr val="92D050"/>
                </a:solidFill>
              </a:rPr>
              <a:t>// max. stack depth</a:t>
            </a:r>
          </a:p>
          <a:p>
            <a:r>
              <a:rPr lang="en-US" sz="1800"/>
              <a:t>      24 states, stored                                                       </a:t>
            </a:r>
            <a:r>
              <a:rPr lang="en-US" sz="1800">
                <a:solidFill>
                  <a:srgbClr val="92D050"/>
                </a:solidFill>
              </a:rPr>
              <a:t>// states stored in hash table </a:t>
            </a:r>
          </a:p>
          <a:p>
            <a:r>
              <a:rPr lang="en-US" sz="1800"/>
              <a:t>      17 states, matched                                                   </a:t>
            </a:r>
            <a:r>
              <a:rPr lang="en-US" sz="1800">
                <a:solidFill>
                  <a:srgbClr val="92D050"/>
                </a:solidFill>
              </a:rPr>
              <a:t>// states found re-revisited</a:t>
            </a:r>
          </a:p>
          <a:p>
            <a:r>
              <a:rPr lang="en-US" sz="1800"/>
              <a:t>      41 transitions (= stored+matched)</a:t>
            </a:r>
          </a:p>
          <a:p>
            <a:endParaRPr lang="en-US" sz="1800"/>
          </a:p>
          <a:p>
            <a:r>
              <a:rPr lang="en-US" sz="1800"/>
              <a:t>hash conflicts: 0 (resolved)</a:t>
            </a:r>
          </a:p>
          <a:p>
            <a:r>
              <a:rPr lang="en-US" sz="1800"/>
              <a:t>(max size 2^19 states)</a:t>
            </a:r>
          </a:p>
          <a:p>
            <a:endParaRPr lang="en-US" sz="1800"/>
          </a:p>
          <a:p>
            <a:r>
              <a:rPr lang="en-US" sz="1800"/>
              <a:t>2.542 	memory usage (Mbyte)</a:t>
            </a:r>
          </a:p>
        </p:txBody>
      </p:sp>
      <p:sp>
        <p:nvSpPr>
          <p:cNvPr id="4" name="Tijdelijke aanduiding voor dianummer 3"/>
          <p:cNvSpPr>
            <a:spLocks noGrp="1"/>
          </p:cNvSpPr>
          <p:nvPr>
            <p:ph type="sldNum" sz="quarter" idx="12"/>
          </p:nvPr>
        </p:nvSpPr>
        <p:spPr/>
        <p:txBody>
          <a:bodyPr/>
          <a:lstStyle/>
          <a:p>
            <a:pPr>
              <a:defRPr/>
            </a:pPr>
            <a:fld id="{AC90B28A-78BD-405D-AEAD-70394C12B18E}" type="slidenum">
              <a:rPr lang="en-US"/>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500063" y="274638"/>
            <a:ext cx="8358187" cy="796925"/>
          </a:xfrm>
        </p:spPr>
        <p:txBody>
          <a:bodyPr/>
          <a:lstStyle/>
          <a:p>
            <a:pPr eaLnBrk="1" hangingPunct="1"/>
            <a:r>
              <a:rPr lang="en-US"/>
              <a:t>Watch out for state explosion!</a:t>
            </a:r>
          </a:p>
        </p:txBody>
      </p:sp>
      <p:sp>
        <p:nvSpPr>
          <p:cNvPr id="14339" name="Content Placeholder 2"/>
          <p:cNvSpPr>
            <a:spLocks noGrp="1"/>
          </p:cNvSpPr>
          <p:nvPr>
            <p:ph sz="quarter" idx="1"/>
          </p:nvPr>
        </p:nvSpPr>
        <p:spPr>
          <a:xfrm>
            <a:off x="344488" y="4148138"/>
            <a:ext cx="8621712" cy="2476500"/>
          </a:xfrm>
        </p:spPr>
        <p:txBody>
          <a:bodyPr/>
          <a:lstStyle/>
          <a:p>
            <a:pPr eaLnBrk="1" hangingPunct="1"/>
            <a:r>
              <a:rPr lang="en-US" dirty="0"/>
              <a:t>Size of each state: &gt; 12 bytes</a:t>
            </a:r>
          </a:p>
          <a:p>
            <a:pPr eaLnBrk="1" hangingPunct="1"/>
            <a:r>
              <a:rPr lang="en-US" dirty="0"/>
              <a:t>Number of possible states </a:t>
            </a:r>
            <a:r>
              <a:rPr lang="en-US" dirty="0">
                <a:sym typeface="Symbol" pitchFamily="18" charset="2"/>
              </a:rPr>
              <a:t></a:t>
            </a:r>
            <a:r>
              <a:rPr lang="en-US" dirty="0"/>
              <a:t> (2</a:t>
            </a:r>
            <a:r>
              <a:rPr lang="en-US" baseline="30000" dirty="0"/>
              <a:t>32</a:t>
            </a:r>
            <a:r>
              <a:rPr lang="en-US" dirty="0"/>
              <a:t>)</a:t>
            </a:r>
            <a:r>
              <a:rPr lang="en-US" baseline="30000" dirty="0"/>
              <a:t> 3</a:t>
            </a:r>
            <a:r>
              <a:rPr lang="en-US" dirty="0"/>
              <a:t>  =  2</a:t>
            </a:r>
            <a:r>
              <a:rPr lang="en-US" baseline="30000" dirty="0"/>
              <a:t>96</a:t>
            </a:r>
          </a:p>
          <a:p>
            <a:pPr eaLnBrk="1" hangingPunct="1"/>
            <a:r>
              <a:rPr lang="en-US" dirty="0"/>
              <a:t>Using byte (instead of int) brings this down to 50 MB</a:t>
            </a:r>
          </a:p>
          <a:p>
            <a:pPr eaLnBrk="1" hangingPunct="1"/>
            <a:r>
              <a:rPr lang="en-US" dirty="0"/>
              <a:t>Focus on the critical aspect of your model (e.g. its concurrency); abstract from data when possible.</a:t>
            </a:r>
          </a:p>
        </p:txBody>
      </p:sp>
      <p:sp>
        <p:nvSpPr>
          <p:cNvPr id="5" name="TextBox 4"/>
          <p:cNvSpPr txBox="1"/>
          <p:nvPr/>
        </p:nvSpPr>
        <p:spPr>
          <a:xfrm>
            <a:off x="731838" y="1689100"/>
            <a:ext cx="3835400" cy="1938338"/>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dirty="0" err="1">
                <a:cs typeface="Arial" pitchFamily="34" charset="0"/>
              </a:rPr>
              <a:t>int</a:t>
            </a:r>
            <a:r>
              <a:rPr lang="en-US" dirty="0">
                <a:cs typeface="Arial" pitchFamily="34" charset="0"/>
              </a:rPr>
              <a:t> </a:t>
            </a:r>
            <a:r>
              <a:rPr lang="en-US" dirty="0" err="1">
                <a:cs typeface="Arial" pitchFamily="34" charset="0"/>
              </a:rPr>
              <a:t>x,y,z</a:t>
            </a:r>
            <a:r>
              <a:rPr lang="en-US" dirty="0">
                <a:cs typeface="Arial" pitchFamily="34" charset="0"/>
              </a:rPr>
              <a:t> ;</a:t>
            </a:r>
          </a:p>
          <a:p>
            <a:pPr>
              <a:defRPr/>
            </a:pPr>
            <a:endParaRPr lang="en-US" dirty="0">
              <a:cs typeface="Arial" pitchFamily="34" charset="0"/>
            </a:endParaRPr>
          </a:p>
          <a:p>
            <a:pPr>
              <a:defRPr/>
            </a:pPr>
            <a:r>
              <a:rPr lang="en-US" dirty="0">
                <a:cs typeface="Arial" pitchFamily="34" charset="0"/>
              </a:rPr>
              <a:t>P  { </a:t>
            </a:r>
            <a:r>
              <a:rPr lang="en-US" u="sng" dirty="0">
                <a:cs typeface="Arial" pitchFamily="34" charset="0"/>
              </a:rPr>
              <a:t>do</a:t>
            </a:r>
            <a:r>
              <a:rPr lang="en-US" dirty="0">
                <a:cs typeface="Arial" pitchFamily="34" charset="0"/>
              </a:rPr>
              <a:t> :: x++ </a:t>
            </a:r>
            <a:r>
              <a:rPr lang="en-US" u="sng" dirty="0" err="1">
                <a:cs typeface="Arial" pitchFamily="34" charset="0"/>
              </a:rPr>
              <a:t>od</a:t>
            </a:r>
            <a:r>
              <a:rPr lang="en-US" dirty="0">
                <a:cs typeface="Arial" pitchFamily="34" charset="0"/>
              </a:rPr>
              <a:t> }</a:t>
            </a:r>
            <a:br>
              <a:rPr lang="en-US" dirty="0">
                <a:cs typeface="Arial" pitchFamily="34" charset="0"/>
              </a:rPr>
            </a:br>
            <a:r>
              <a:rPr lang="en-US" dirty="0">
                <a:cs typeface="Arial" pitchFamily="34" charset="0"/>
              </a:rPr>
              <a:t>Q  { </a:t>
            </a:r>
            <a:r>
              <a:rPr lang="en-US" u="sng" dirty="0">
                <a:cs typeface="Arial" pitchFamily="34" charset="0"/>
              </a:rPr>
              <a:t>do</a:t>
            </a:r>
            <a:r>
              <a:rPr lang="en-US" dirty="0">
                <a:cs typeface="Arial" pitchFamily="34" charset="0"/>
              </a:rPr>
              <a:t> :: y++ </a:t>
            </a:r>
            <a:r>
              <a:rPr lang="en-US" u="sng" dirty="0" err="1">
                <a:cs typeface="Arial" pitchFamily="34" charset="0"/>
              </a:rPr>
              <a:t>od</a:t>
            </a:r>
            <a:r>
              <a:rPr lang="en-US" dirty="0">
                <a:cs typeface="Arial" pitchFamily="34" charset="0"/>
              </a:rPr>
              <a:t> }</a:t>
            </a:r>
            <a:br>
              <a:rPr lang="en-US" dirty="0">
                <a:cs typeface="Arial" pitchFamily="34" charset="0"/>
              </a:rPr>
            </a:br>
            <a:r>
              <a:rPr lang="en-US" dirty="0">
                <a:cs typeface="Arial" pitchFamily="34" charset="0"/>
              </a:rPr>
              <a:t>R  { </a:t>
            </a:r>
            <a:r>
              <a:rPr lang="en-US" u="sng" dirty="0">
                <a:cs typeface="Arial" pitchFamily="34" charset="0"/>
              </a:rPr>
              <a:t>do</a:t>
            </a:r>
            <a:r>
              <a:rPr lang="en-US" dirty="0">
                <a:cs typeface="Arial" pitchFamily="34" charset="0"/>
              </a:rPr>
              <a:t> ::  x/=y </a:t>
            </a:r>
            <a:r>
              <a:rPr lang="en-US" dirty="0">
                <a:cs typeface="Arial" pitchFamily="34" charset="0"/>
                <a:sym typeface="Symbol"/>
              </a:rPr>
              <a:t> z++ </a:t>
            </a:r>
            <a:r>
              <a:rPr lang="en-US" u="sng" dirty="0" err="1">
                <a:cs typeface="Arial" pitchFamily="34" charset="0"/>
                <a:sym typeface="Symbol"/>
              </a:rPr>
              <a:t>od</a:t>
            </a:r>
            <a:r>
              <a:rPr lang="en-US" dirty="0">
                <a:cs typeface="Arial" pitchFamily="34" charset="0"/>
                <a:sym typeface="Symbol"/>
              </a:rPr>
              <a:t> }</a:t>
            </a:r>
            <a:endParaRPr lang="en-US" dirty="0">
              <a:cs typeface="Arial" pitchFamily="34" charset="0"/>
            </a:endParaRPr>
          </a:p>
        </p:txBody>
      </p:sp>
      <p:sp>
        <p:nvSpPr>
          <p:cNvPr id="6" name="Tijdelijke aanduiding voor dianummer 5"/>
          <p:cNvSpPr>
            <a:spLocks noGrp="1"/>
          </p:cNvSpPr>
          <p:nvPr>
            <p:ph type="sldNum" sz="quarter" idx="12"/>
          </p:nvPr>
        </p:nvSpPr>
        <p:spPr/>
        <p:txBody>
          <a:bodyPr/>
          <a:lstStyle/>
          <a:p>
            <a:pPr>
              <a:defRPr/>
            </a:pPr>
            <a:fld id="{3756615C-BAEC-4592-93DB-D0E1CCBDEC80}" type="slidenum">
              <a:rPr lang="en-US"/>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09588" y="300038"/>
            <a:ext cx="8634412" cy="1228725"/>
          </a:xfrm>
        </p:spPr>
        <p:txBody>
          <a:bodyPr/>
          <a:lstStyle/>
          <a:p>
            <a:pPr eaLnBrk="1" hangingPunct="1"/>
            <a:br>
              <a:rPr lang="en-US" altLang="zh-CN">
                <a:latin typeface="Franklin Gothic Medium" pitchFamily="34" charset="0"/>
                <a:ea typeface="宋体" pitchFamily="2" charset="-122"/>
              </a:rPr>
            </a:br>
            <a:br>
              <a:rPr lang="en-US" altLang="zh-CN">
                <a:latin typeface="Franklin Gothic Medium" pitchFamily="34" charset="0"/>
                <a:ea typeface="宋体" pitchFamily="2" charset="-122"/>
              </a:rPr>
            </a:br>
            <a:r>
              <a:rPr lang="en-US" altLang="zh-CN" sz="3600" b="1">
                <a:latin typeface="Franklin Gothic Medium" pitchFamily="34" charset="0"/>
                <a:ea typeface="宋体" pitchFamily="2" charset="-122"/>
              </a:rPr>
              <a:t>Another source of explosion : concurrency </a:t>
            </a:r>
            <a:br>
              <a:rPr lang="en-US" altLang="zh-CN" sz="3200" b="1">
                <a:latin typeface="Franklin Gothic Medium" pitchFamily="34" charset="0"/>
                <a:ea typeface="宋体" pitchFamily="2" charset="-122"/>
              </a:rPr>
            </a:br>
            <a:r>
              <a:rPr lang="en-US" altLang="zh-CN" sz="3200" i="1">
                <a:latin typeface="Franklin Gothic Medium" pitchFamily="34" charset="0"/>
                <a:ea typeface="宋体" pitchFamily="2" charset="-122"/>
              </a:rPr>
              <a:t>imposing a coarser grain atomicity</a:t>
            </a:r>
            <a:endParaRPr lang="en-US" altLang="zh-CN" i="1">
              <a:latin typeface="Franklin Gothic Medium" pitchFamily="34" charset="0"/>
              <a:ea typeface="宋体" pitchFamily="2" charset="-122"/>
            </a:endParaRPr>
          </a:p>
        </p:txBody>
      </p:sp>
      <p:sp>
        <p:nvSpPr>
          <p:cNvPr id="15363" name="Rectangle 3"/>
          <p:cNvSpPr>
            <a:spLocks noGrp="1" noChangeArrowheads="1"/>
          </p:cNvSpPr>
          <p:nvPr>
            <p:ph sz="quarter" idx="1"/>
          </p:nvPr>
        </p:nvSpPr>
        <p:spPr>
          <a:xfrm>
            <a:off x="808038" y="4759325"/>
            <a:ext cx="7580312" cy="1381125"/>
          </a:xfrm>
        </p:spPr>
        <p:txBody>
          <a:bodyPr/>
          <a:lstStyle/>
          <a:p>
            <a:pPr eaLnBrk="1" hangingPunct="1"/>
            <a:r>
              <a:rPr lang="en-US" altLang="zh-CN" sz="1800">
                <a:ea typeface="宋体" pitchFamily="2" charset="-122"/>
              </a:rPr>
              <a:t>more abstract, less error prone, but less parallelism</a:t>
            </a:r>
          </a:p>
          <a:p>
            <a:pPr eaLnBrk="1" hangingPunct="1"/>
            <a:r>
              <a:rPr lang="en-US" altLang="zh-CN" sz="1800">
                <a:ea typeface="宋体" pitchFamily="2" charset="-122"/>
              </a:rPr>
              <a:t>executable if the guard statement is executable</a:t>
            </a:r>
          </a:p>
          <a:p>
            <a:pPr eaLnBrk="1" hangingPunct="1"/>
            <a:r>
              <a:rPr lang="en-US" altLang="zh-CN" sz="1800">
                <a:ea typeface="宋体" pitchFamily="2" charset="-122"/>
              </a:rPr>
              <a:t>none of stmt-i should be blocking; or rather : if any of then blocks, atomicity is lost</a:t>
            </a:r>
          </a:p>
        </p:txBody>
      </p:sp>
      <p:sp>
        <p:nvSpPr>
          <p:cNvPr id="53252" name="Text Box 4"/>
          <p:cNvSpPr txBox="1">
            <a:spLocks noChangeArrowheads="1"/>
          </p:cNvSpPr>
          <p:nvPr/>
        </p:nvSpPr>
        <p:spPr bwMode="auto">
          <a:xfrm>
            <a:off x="788988" y="2298380"/>
            <a:ext cx="7732712" cy="46166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defRPr/>
            </a:pPr>
            <a:r>
              <a:rPr kumimoji="1" lang="en-US" altLang="zh-CN" b="1" dirty="0">
                <a:latin typeface="Franklin Gothic Medium" pitchFamily="34" charset="0"/>
                <a:ea typeface="宋体" pitchFamily="2" charset="-122"/>
              </a:rPr>
              <a:t>atomic { guard </a:t>
            </a:r>
            <a:r>
              <a:rPr kumimoji="1" lang="en-US" altLang="zh-CN" b="1" dirty="0">
                <a:latin typeface="Franklin Gothic Medium" pitchFamily="34" charset="0"/>
                <a:ea typeface="宋体" pitchFamily="2" charset="-122"/>
                <a:sym typeface="Wingdings" pitchFamily="2" charset="2"/>
              </a:rPr>
              <a:t> </a:t>
            </a:r>
            <a:r>
              <a:rPr kumimoji="1" lang="en-US" altLang="zh-CN" b="1" dirty="0">
                <a:latin typeface="Franklin Gothic Medium" pitchFamily="34" charset="0"/>
                <a:ea typeface="宋体" pitchFamily="2" charset="-122"/>
              </a:rPr>
              <a:t>stmt_1; ... ; </a:t>
            </a:r>
            <a:r>
              <a:rPr kumimoji="1" lang="en-US" altLang="zh-CN" b="1" dirty="0" err="1">
                <a:latin typeface="Franklin Gothic Medium" pitchFamily="34" charset="0"/>
                <a:ea typeface="宋体" pitchFamily="2" charset="-122"/>
              </a:rPr>
              <a:t>stmt_n</a:t>
            </a:r>
            <a:r>
              <a:rPr kumimoji="1" lang="en-US" altLang="zh-CN" b="1" dirty="0">
                <a:latin typeface="Franklin Gothic Medium" pitchFamily="34" charset="0"/>
                <a:ea typeface="宋体" pitchFamily="2" charset="-122"/>
              </a:rPr>
              <a:t> }</a:t>
            </a:r>
            <a:endParaRPr kumimoji="1" lang="en-US" altLang="zh-CN" dirty="0">
              <a:latin typeface="Franklin Gothic Medium" pitchFamily="34" charset="0"/>
              <a:ea typeface="宋体" pitchFamily="2" charset="-122"/>
            </a:endParaRPr>
          </a:p>
        </p:txBody>
      </p:sp>
      <p:sp>
        <p:nvSpPr>
          <p:cNvPr id="15367" name="Text Box 5"/>
          <p:cNvSpPr txBox="1">
            <a:spLocks noChangeArrowheads="1"/>
          </p:cNvSpPr>
          <p:nvPr/>
        </p:nvSpPr>
        <p:spPr bwMode="auto">
          <a:xfrm>
            <a:off x="735013" y="3349625"/>
            <a:ext cx="7786687" cy="461665"/>
          </a:xfrm>
          <a:prstGeom prst="rect">
            <a:avLst/>
          </a:prstGeom>
          <a:solidFill>
            <a:schemeClr val="bg1"/>
          </a:solidFill>
          <a:ln w="9525">
            <a:noFill/>
            <a:miter lim="800000"/>
            <a:headEnd/>
            <a:tailEnd/>
          </a:ln>
        </p:spPr>
        <p:txBody>
          <a:bodyPr wrap="square">
            <a:spAutoFit/>
          </a:bodyPr>
          <a:lstStyle/>
          <a:p>
            <a:r>
              <a:rPr lang="en-US" b="1" dirty="0"/>
              <a:t>  active </a:t>
            </a:r>
            <a:r>
              <a:rPr lang="en-US" b="1" dirty="0" err="1"/>
              <a:t>proctype</a:t>
            </a:r>
            <a:r>
              <a:rPr lang="en-US" b="1" dirty="0"/>
              <a:t> P {  </a:t>
            </a:r>
            <a:r>
              <a:rPr lang="en-US" b="1" dirty="0" err="1"/>
              <a:t>int</a:t>
            </a:r>
            <a:r>
              <a:rPr lang="en-US" b="1" dirty="0"/>
              <a:t> x ;  </a:t>
            </a:r>
            <a:r>
              <a:rPr lang="en-US" b="1" dirty="0">
                <a:solidFill>
                  <a:srgbClr val="A50021"/>
                </a:solidFill>
              </a:rPr>
              <a:t>(y&gt;0)</a:t>
            </a:r>
            <a:r>
              <a:rPr lang="en-US" b="1" dirty="0"/>
              <a:t>  ;  y-- ;  x=y   }</a:t>
            </a:r>
          </a:p>
        </p:txBody>
      </p:sp>
      <p:sp>
        <p:nvSpPr>
          <p:cNvPr id="6" name="Tijdelijke aanduiding voor dianummer 5"/>
          <p:cNvSpPr>
            <a:spLocks noGrp="1"/>
          </p:cNvSpPr>
          <p:nvPr>
            <p:ph type="sldNum" sz="quarter" idx="12"/>
          </p:nvPr>
        </p:nvSpPr>
        <p:spPr/>
        <p:txBody>
          <a:bodyPr/>
          <a:lstStyle/>
          <a:p>
            <a:pPr>
              <a:defRPr/>
            </a:pPr>
            <a:fld id="{B437F49A-DE73-4D61-97AF-5F5D9E6DB793}" type="slidenum">
              <a:rPr lang="en-US"/>
              <a:pPr>
                <a:defRPr/>
              </a:pPr>
              <a:t>8</a:t>
            </a:fld>
            <a:endParaRPr lang="en-US"/>
          </a:p>
        </p:txBody>
      </p:sp>
      <p:sp>
        <p:nvSpPr>
          <p:cNvPr id="7" name="Rechteraccolade 6"/>
          <p:cNvSpPr/>
          <p:nvPr/>
        </p:nvSpPr>
        <p:spPr>
          <a:xfrm rot="5400000">
            <a:off x="5516452" y="2804319"/>
            <a:ext cx="265112" cy="2266950"/>
          </a:xfrm>
          <a:prstGeom prst="rightBrace">
            <a:avLst/>
          </a:prstGeom>
        </p:spPr>
        <p:style>
          <a:lnRef idx="2">
            <a:schemeClr val="dk1"/>
          </a:lnRef>
          <a:fillRef idx="0">
            <a:schemeClr val="dk1"/>
          </a:fillRef>
          <a:effectRef idx="1">
            <a:schemeClr val="dk1"/>
          </a:effectRef>
          <a:fontRef idx="minor">
            <a:schemeClr val="tx1"/>
          </a:fontRef>
        </p:style>
        <p:txBody>
          <a:bodyPr anchor="ctr"/>
          <a:lstStyle/>
          <a:p>
            <a:pPr algn="ctr">
              <a:defRPr/>
            </a:pPr>
            <a:endParaRPr lang="en-US"/>
          </a:p>
        </p:txBody>
      </p:sp>
      <p:sp>
        <p:nvSpPr>
          <p:cNvPr id="15370" name="Tekstvak 7"/>
          <p:cNvSpPr txBox="1">
            <a:spLocks noChangeArrowheads="1"/>
          </p:cNvSpPr>
          <p:nvPr/>
        </p:nvSpPr>
        <p:spPr bwMode="auto">
          <a:xfrm>
            <a:off x="4794933" y="4084638"/>
            <a:ext cx="2292350" cy="400050"/>
          </a:xfrm>
          <a:prstGeom prst="rect">
            <a:avLst/>
          </a:prstGeom>
          <a:noFill/>
          <a:ln w="9525">
            <a:noFill/>
            <a:miter lim="800000"/>
            <a:headEnd/>
            <a:tailEnd/>
          </a:ln>
        </p:spPr>
        <p:txBody>
          <a:bodyPr>
            <a:spAutoFit/>
          </a:bodyPr>
          <a:lstStyle/>
          <a:p>
            <a:r>
              <a:rPr lang="nl-NL" sz="2000" b="1"/>
              <a:t>put in </a:t>
            </a:r>
            <a:r>
              <a:rPr lang="nl-NL" sz="2000" b="1" i="1"/>
              <a:t>atomic  </a:t>
            </a:r>
            <a:r>
              <a:rPr lang="nl-NL" sz="2000" b="1"/>
              <a:t>?</a:t>
            </a:r>
            <a:endParaRPr lang="en-US" sz="20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00063" y="274638"/>
            <a:ext cx="8358187" cy="796925"/>
          </a:xfrm>
        </p:spPr>
        <p:txBody>
          <a:bodyPr/>
          <a:lstStyle/>
          <a:p>
            <a:pPr eaLnBrk="1" hangingPunct="1"/>
            <a:r>
              <a:rPr lang="en-US" altLang="zh-CN">
                <a:latin typeface="Franklin Gothic Medium" pitchFamily="34" charset="0"/>
                <a:ea typeface="宋体" pitchFamily="2" charset="-122"/>
              </a:rPr>
              <a:t>d_step sequences</a:t>
            </a:r>
          </a:p>
        </p:txBody>
      </p:sp>
      <p:sp>
        <p:nvSpPr>
          <p:cNvPr id="16387" name="Rectangle 3"/>
          <p:cNvSpPr>
            <a:spLocks noGrp="1" noChangeArrowheads="1"/>
          </p:cNvSpPr>
          <p:nvPr>
            <p:ph sz="quarter" idx="1"/>
          </p:nvPr>
        </p:nvSpPr>
        <p:spPr>
          <a:xfrm>
            <a:off x="666750" y="4800600"/>
            <a:ext cx="8161338" cy="1425575"/>
          </a:xfrm>
        </p:spPr>
        <p:txBody>
          <a:bodyPr/>
          <a:lstStyle/>
          <a:p>
            <a:pPr eaLnBrk="1" hangingPunct="1"/>
            <a:r>
              <a:rPr lang="en-US" altLang="zh-CN" sz="1800">
                <a:ea typeface="宋体" pitchFamily="2" charset="-122"/>
              </a:rPr>
              <a:t>like an atomic, but </a:t>
            </a:r>
            <a:r>
              <a:rPr lang="en-US" altLang="zh-CN" sz="1800" i="1">
                <a:solidFill>
                  <a:schemeClr val="accent2"/>
                </a:solidFill>
                <a:ea typeface="宋体" pitchFamily="2" charset="-122"/>
              </a:rPr>
              <a:t>must be deterministic</a:t>
            </a:r>
            <a:r>
              <a:rPr lang="en-US" altLang="zh-CN" sz="1800" i="1">
                <a:ea typeface="宋体" pitchFamily="2" charset="-122"/>
              </a:rPr>
              <a:t> </a:t>
            </a:r>
            <a:r>
              <a:rPr lang="en-US" altLang="zh-CN" sz="1800">
                <a:ea typeface="宋体" pitchFamily="2" charset="-122"/>
              </a:rPr>
              <a:t>and </a:t>
            </a:r>
            <a:r>
              <a:rPr lang="en-US" altLang="zh-CN" sz="1800" i="1">
                <a:solidFill>
                  <a:schemeClr val="accent2"/>
                </a:solidFill>
                <a:ea typeface="宋体" pitchFamily="2" charset="-122"/>
              </a:rPr>
              <a:t>may not block </a:t>
            </a:r>
            <a:r>
              <a:rPr lang="en-US" altLang="zh-CN" sz="1800">
                <a:solidFill>
                  <a:schemeClr val="accent2"/>
                </a:solidFill>
                <a:ea typeface="宋体" pitchFamily="2" charset="-122"/>
              </a:rPr>
              <a:t>anywhere</a:t>
            </a:r>
          </a:p>
          <a:p>
            <a:pPr eaLnBrk="1" hangingPunct="1"/>
            <a:r>
              <a:rPr lang="en-US" altLang="zh-CN" sz="1800">
                <a:ea typeface="宋体" pitchFamily="2" charset="-122"/>
              </a:rPr>
              <a:t>atomic and d_step sequences are often used as a model reduction method, to </a:t>
            </a:r>
            <a:r>
              <a:rPr lang="en-US" altLang="zh-CN" sz="1800">
                <a:solidFill>
                  <a:schemeClr val="accent2"/>
                </a:solidFill>
                <a:ea typeface="宋体" pitchFamily="2" charset="-122"/>
              </a:rPr>
              <a:t>lower complexity</a:t>
            </a:r>
            <a:r>
              <a:rPr lang="en-US" altLang="zh-CN" sz="1800">
                <a:ea typeface="宋体" pitchFamily="2" charset="-122"/>
              </a:rPr>
              <a:t> of large models (improving tractability)</a:t>
            </a:r>
          </a:p>
          <a:p>
            <a:pPr eaLnBrk="1" hangingPunct="1"/>
            <a:r>
              <a:rPr lang="en-US" altLang="zh-CN" sz="1800">
                <a:ea typeface="宋体" pitchFamily="2" charset="-122"/>
              </a:rPr>
              <a:t>No jump into the middle of a d_step</a:t>
            </a:r>
          </a:p>
        </p:txBody>
      </p:sp>
      <p:sp>
        <p:nvSpPr>
          <p:cNvPr id="54276" name="Text Box 4"/>
          <p:cNvSpPr txBox="1">
            <a:spLocks noChangeArrowheads="1"/>
          </p:cNvSpPr>
          <p:nvPr/>
        </p:nvSpPr>
        <p:spPr bwMode="auto">
          <a:xfrm>
            <a:off x="755650" y="1390650"/>
            <a:ext cx="7916863" cy="46166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defRPr/>
            </a:pPr>
            <a:r>
              <a:rPr kumimoji="1" lang="en-US" altLang="zh-CN" b="1">
                <a:latin typeface="Franklin Gothic Medium" pitchFamily="34" charset="0"/>
                <a:ea typeface="宋体" pitchFamily="2" charset="-122"/>
              </a:rPr>
              <a:t>d_step { guard </a:t>
            </a:r>
            <a:r>
              <a:rPr kumimoji="1" lang="en-US" altLang="zh-CN" b="1">
                <a:latin typeface="Franklin Gothic Medium" pitchFamily="34" charset="0"/>
                <a:ea typeface="宋体" pitchFamily="2" charset="-122"/>
                <a:sym typeface="Wingdings" pitchFamily="2" charset="2"/>
              </a:rPr>
              <a:t> </a:t>
            </a:r>
            <a:r>
              <a:rPr kumimoji="1" lang="en-US" altLang="zh-CN" b="1">
                <a:latin typeface="Franklin Gothic Medium" pitchFamily="34" charset="0"/>
                <a:ea typeface="宋体" pitchFamily="2" charset="-122"/>
              </a:rPr>
              <a:t>stmt_1; ... ; stmt_n }</a:t>
            </a:r>
            <a:endParaRPr kumimoji="1" lang="en-US" altLang="zh-CN">
              <a:latin typeface="Franklin Gothic Medium" pitchFamily="34" charset="0"/>
              <a:ea typeface="宋体" pitchFamily="2" charset="-122"/>
            </a:endParaRPr>
          </a:p>
        </p:txBody>
      </p:sp>
      <p:sp>
        <p:nvSpPr>
          <p:cNvPr id="16391" name="Text Box 5"/>
          <p:cNvSpPr txBox="1">
            <a:spLocks noChangeArrowheads="1"/>
          </p:cNvSpPr>
          <p:nvPr/>
        </p:nvSpPr>
        <p:spPr bwMode="auto">
          <a:xfrm>
            <a:off x="1023938" y="2146300"/>
            <a:ext cx="7008812" cy="2554288"/>
          </a:xfrm>
          <a:prstGeom prst="rect">
            <a:avLst/>
          </a:prstGeom>
          <a:solidFill>
            <a:schemeClr val="bg1"/>
          </a:solidFill>
          <a:ln w="9525">
            <a:noFill/>
            <a:miter lim="800000"/>
            <a:headEnd/>
            <a:tailEnd/>
          </a:ln>
        </p:spPr>
        <p:txBody>
          <a:bodyPr>
            <a:spAutoFit/>
          </a:bodyPr>
          <a:lstStyle/>
          <a:p>
            <a:r>
              <a:rPr kumimoji="1" lang="en-US" altLang="zh-CN" sz="2000" b="1">
                <a:latin typeface="Franklin Gothic Medium" pitchFamily="34" charset="0"/>
                <a:ea typeface="宋体" pitchFamily="2" charset="-122"/>
              </a:rPr>
              <a:t>d_step</a:t>
            </a:r>
            <a:r>
              <a:rPr kumimoji="1" lang="en-US" altLang="zh-CN" sz="2000">
                <a:latin typeface="Franklin Gothic Medium" pitchFamily="34" charset="0"/>
                <a:ea typeface="宋体" pitchFamily="2" charset="-122"/>
              </a:rPr>
              <a:t> {   </a:t>
            </a:r>
            <a:r>
              <a:rPr kumimoji="1" lang="en-US" altLang="zh-CN" sz="2000">
                <a:solidFill>
                  <a:srgbClr val="92D050"/>
                </a:solidFill>
                <a:latin typeface="Franklin Gothic Medium" pitchFamily="34" charset="0"/>
                <a:ea typeface="宋体" pitchFamily="2" charset="-122"/>
              </a:rPr>
              <a:t>/* reset array elements to 0 */</a:t>
            </a:r>
          </a:p>
          <a:p>
            <a:r>
              <a:rPr kumimoji="1" lang="en-US" altLang="zh-CN" sz="2000">
                <a:latin typeface="Franklin Gothic Medium" pitchFamily="34" charset="0"/>
                <a:ea typeface="宋体" pitchFamily="2" charset="-122"/>
              </a:rPr>
              <a:t>     i = 0;</a:t>
            </a:r>
          </a:p>
          <a:p>
            <a:r>
              <a:rPr kumimoji="1" lang="en-US" altLang="zh-CN" sz="2000">
                <a:latin typeface="Franklin Gothic Medium" pitchFamily="34" charset="0"/>
                <a:ea typeface="宋体" pitchFamily="2" charset="-122"/>
              </a:rPr>
              <a:t>     do</a:t>
            </a:r>
          </a:p>
          <a:p>
            <a:r>
              <a:rPr kumimoji="1" lang="en-US" altLang="zh-CN" sz="2000">
                <a:latin typeface="Franklin Gothic Medium" pitchFamily="34" charset="0"/>
                <a:ea typeface="宋体" pitchFamily="2" charset="-122"/>
              </a:rPr>
              <a:t>     :: i &lt; N -&gt; x[i] = 0; i++</a:t>
            </a:r>
          </a:p>
          <a:p>
            <a:r>
              <a:rPr kumimoji="1" lang="en-US" altLang="zh-CN" sz="2000">
                <a:latin typeface="Franklin Gothic Medium" pitchFamily="34" charset="0"/>
                <a:ea typeface="宋体" pitchFamily="2" charset="-122"/>
              </a:rPr>
              <a:t>     :: else -&gt; break</a:t>
            </a:r>
          </a:p>
          <a:p>
            <a:r>
              <a:rPr kumimoji="1" lang="en-US" altLang="zh-CN" sz="2000">
                <a:latin typeface="Franklin Gothic Medium" pitchFamily="34" charset="0"/>
                <a:ea typeface="宋体" pitchFamily="2" charset="-122"/>
              </a:rPr>
              <a:t>     od;</a:t>
            </a:r>
          </a:p>
          <a:p>
            <a:r>
              <a:rPr kumimoji="1" lang="en-US" altLang="zh-CN" sz="2000">
                <a:latin typeface="Franklin Gothic Medium" pitchFamily="34" charset="0"/>
                <a:ea typeface="宋体" pitchFamily="2" charset="-122"/>
              </a:rPr>
              <a:t>     i = 0</a:t>
            </a:r>
          </a:p>
          <a:p>
            <a:r>
              <a:rPr kumimoji="1" lang="en-US" altLang="zh-CN" sz="2000">
                <a:latin typeface="Franklin Gothic Medium" pitchFamily="34" charset="0"/>
                <a:ea typeface="宋体" pitchFamily="2" charset="-122"/>
              </a:rPr>
              <a:t>}</a:t>
            </a:r>
          </a:p>
        </p:txBody>
      </p:sp>
      <p:sp>
        <p:nvSpPr>
          <p:cNvPr id="6" name="Tijdelijke aanduiding voor dianummer 5"/>
          <p:cNvSpPr>
            <a:spLocks noGrp="1"/>
          </p:cNvSpPr>
          <p:nvPr>
            <p:ph type="sldNum" sz="quarter" idx="12"/>
          </p:nvPr>
        </p:nvSpPr>
        <p:spPr/>
        <p:txBody>
          <a:bodyPr/>
          <a:lstStyle/>
          <a:p>
            <a:pPr>
              <a:defRPr/>
            </a:pPr>
            <a:fld id="{92007B83-0390-478D-8F67-FDBE7114DF99}" type="slidenum">
              <a:rPr lang="en-US"/>
              <a:pPr>
                <a:defRPr/>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moge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Kantoor - klassiek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Vermogen">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PVadmin_0910</Template>
  <TotalTime>4906</TotalTime>
  <Words>2085</Words>
  <Application>Microsoft Macintosh PowerPoint</Application>
  <PresentationFormat>On-screen Show (4:3)</PresentationFormat>
  <Paragraphs>310</Paragraphs>
  <Slides>25</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Comic Sans MS</vt:lpstr>
      <vt:lpstr>Franklin Gothic Medium</vt:lpstr>
      <vt:lpstr>Times New Roman</vt:lpstr>
      <vt:lpstr>Wingdings</vt:lpstr>
      <vt:lpstr>Wingdings 2</vt:lpstr>
      <vt:lpstr>Vermogen</vt:lpstr>
      <vt:lpstr>Model Checking with SPIN  A Bit More about SPIN</vt:lpstr>
      <vt:lpstr>Content</vt:lpstr>
      <vt:lpstr>Data structures involved in SPIN DFS</vt:lpstr>
      <vt:lpstr>State</vt:lpstr>
      <vt:lpstr> State-space is stored with a hash table</vt:lpstr>
      <vt:lpstr>Verifier’s output</vt:lpstr>
      <vt:lpstr>Watch out for state explosion!</vt:lpstr>
      <vt:lpstr>  Another source of explosion : concurrency  imposing a coarser grain atomicity</vt:lpstr>
      <vt:lpstr>d_step sequences</vt:lpstr>
      <vt:lpstr>execution without atomics or d_steps</vt:lpstr>
      <vt:lpstr>execution with one atomic sequence</vt:lpstr>
      <vt:lpstr>execution with a d_step sequence</vt:lpstr>
      <vt:lpstr>atomic vs d_step</vt:lpstr>
      <vt:lpstr>Partial Order Reduction</vt:lpstr>
      <vt:lpstr>Reduction Algorithms</vt:lpstr>
      <vt:lpstr>Results on Partial Order Reduction</vt:lpstr>
      <vt:lpstr>   Specifying LTL  properties</vt:lpstr>
      <vt:lpstr>Example of a Never Claim</vt:lpstr>
      <vt:lpstr>Neverclaim</vt:lpstr>
      <vt:lpstr>You can also manually write a custom NC to query the set of possible executions of your model</vt:lpstr>
      <vt:lpstr>Example: distributed sorting</vt:lpstr>
      <vt:lpstr>SPIN model</vt:lpstr>
      <vt:lpstr>Expressing the spec</vt:lpstr>
      <vt:lpstr>Detecting “termination”</vt:lpstr>
      <vt:lpstr>Detecting “termination”</vt:lpstr>
    </vt:vector>
  </TitlesOfParts>
  <Company>Universiteit Utrecht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on Program Verification</dc:title>
  <dc:creator>wish</dc:creator>
  <cp:lastModifiedBy>Prasetya, S.W.B. (Wishnu)</cp:lastModifiedBy>
  <cp:revision>281</cp:revision>
  <dcterms:created xsi:type="dcterms:W3CDTF">2002-05-10T11:36:29Z</dcterms:created>
  <dcterms:modified xsi:type="dcterms:W3CDTF">2024-10-13T10:00:34Z</dcterms:modified>
</cp:coreProperties>
</file>