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95" r:id="rId3"/>
    <p:sldId id="294" r:id="rId4"/>
    <p:sldId id="260" r:id="rId5"/>
    <p:sldId id="303" r:id="rId6"/>
    <p:sldId id="304" r:id="rId7"/>
    <p:sldId id="305" r:id="rId8"/>
    <p:sldId id="306" r:id="rId9"/>
    <p:sldId id="307" r:id="rId10"/>
    <p:sldId id="296" r:id="rId11"/>
    <p:sldId id="297" r:id="rId12"/>
    <p:sldId id="314" r:id="rId13"/>
    <p:sldId id="308" r:id="rId14"/>
    <p:sldId id="312" r:id="rId15"/>
    <p:sldId id="313" r:id="rId16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46" autoAdjust="0"/>
    <p:restoredTop sz="75000" autoAdjust="0"/>
  </p:normalViewPr>
  <p:slideViewPr>
    <p:cSldViewPr>
      <p:cViewPr varScale="1">
        <p:scale>
          <a:sx n="108" d="100"/>
          <a:sy n="108" d="100"/>
        </p:scale>
        <p:origin x="1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EC1CD4-B1D9-4471-B3C1-000993848B28}" type="datetimeFigureOut">
              <a:rPr lang="en-US"/>
              <a:pPr>
                <a:defRPr/>
              </a:pPr>
              <a:t>8/28/25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3C0BE6-4681-48EC-B2C8-E9437627964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5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1FF5A1-9984-42CE-AF0B-AEEF6E461545}" type="slidenum">
              <a:rPr lang="nl-N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5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</a:t>
            </a:r>
            <a:r>
              <a:rPr lang="en-US" baseline="0" dirty="0"/>
              <a:t> a bug in the program, when income &gt; 20000, tax should be 2000 + 0.3 * (income – 20000)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C0BE6-4681-48EC-B2C8-E94376279644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34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EB3939-FAF4-451A-ADA0-BFFF3F0C43D6}" type="slidenum">
              <a:rPr lang="nl-N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75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C000"/>
                </a:solidFill>
                <a:sym typeface="Symbol"/>
              </a:rPr>
              <a:t>◼ you only come to the marked place if income</a:t>
            </a:r>
            <a:r>
              <a:rPr lang="en-US" sz="1200" baseline="0" dirty="0">
                <a:solidFill>
                  <a:srgbClr val="FFC000"/>
                </a:solidFill>
                <a:sym typeface="Symbol"/>
              </a:rPr>
              <a:t> is 1000 or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C0BE6-4681-48EC-B2C8-E94376279644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50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C0BE6-4681-48EC-B2C8-E94376279644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60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09F4F-48CC-4A47-B5C9-D61D6F11EEF3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89CA06-30AA-4867-B8AF-DEADBC4303D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B14E-9A52-4EDC-8155-06F0A0A357AC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329D-7670-470C-BB7E-BCA6DEEE6FD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201D4-EC69-4F20-B88F-5C515F70F821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BA9D-7935-4C97-A425-20C0244322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349A6-B1B0-498F-9D99-49158C5CD0D5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0F694-EFDF-479D-BD5B-AFCFC8683D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A9C1C-8F6C-410F-BF84-7EC9760492A6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9865-FDD4-465A-910F-D55FC4F7CAD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193B-04AE-4F68-B85C-945E1F987EEA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3026-1DEA-4145-88FA-E030F9190BB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80E55-D593-4EC9-BE05-84D5F843A968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E6CCC-F67A-4EFD-AA74-5E10113773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0650C-D89F-401F-86AF-D392A76BDD32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0F803-9DFA-4CAE-9C21-2E5A18FF5F2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C8C29-A54E-4AEC-9680-6F95A52773D3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3001-F143-4B09-BA20-2BC176F41B7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16C45-603C-4E5B-94A6-797F32DB7AD4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0A012-C13D-4223-A2BB-FE1E22698C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8FBC-E975-4DFC-8C6C-B5B2CB257C6B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C9419-146E-45DA-86ED-34F2D1E49F3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2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173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0B33239-FF5B-402F-9BA7-B84C66F953E7}" type="datetime1">
              <a:rPr lang="nl-NL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49B6E49-9C42-484D-9441-DD20A71C376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21" r:id="rId4"/>
    <p:sldLayoutId id="2147483722" r:id="rId5"/>
    <p:sldLayoutId id="2147483723" r:id="rId6"/>
    <p:sldLayoutId id="2147483724" r:id="rId7"/>
    <p:sldLayoutId id="2147483730" r:id="rId8"/>
    <p:sldLayoutId id="2147483731" r:id="rId9"/>
    <p:sldLayoutId id="2147483725" r:id="rId10"/>
    <p:sldLayoutId id="21474837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shnu@cs.uu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uu.nl/~wishn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/>
              <a:t>Wishnu Prasetya</a:t>
            </a:r>
          </a:p>
        </p:txBody>
      </p:sp>
      <p:sp>
        <p:nvSpPr>
          <p:cNvPr id="13315" name="Titel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nl-NL" dirty="0"/>
              <a:t>Software Testing</a:t>
            </a:r>
          </a:p>
        </p:txBody>
      </p:sp>
      <p:sp>
        <p:nvSpPr>
          <p:cNvPr id="13316" name="Tekstvak 3"/>
          <p:cNvSpPr txBox="1">
            <a:spLocks noChangeArrowheads="1"/>
          </p:cNvSpPr>
          <p:nvPr/>
        </p:nvSpPr>
        <p:spPr bwMode="auto">
          <a:xfrm>
            <a:off x="357188" y="6286500"/>
            <a:ext cx="208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Email: </a:t>
            </a:r>
            <a:r>
              <a:rPr lang="en-US" sz="1200">
                <a:hlinkClick r:id="rId3"/>
              </a:rPr>
              <a:t>wishnu@cs.uu.nl</a:t>
            </a:r>
            <a:endParaRPr lang="en-US" sz="1200"/>
          </a:p>
          <a:p>
            <a:r>
              <a:rPr lang="en-US" sz="1200"/>
              <a:t>URL: </a:t>
            </a:r>
            <a:r>
              <a:rPr lang="en-US" sz="1200">
                <a:hlinkClick r:id="rId4"/>
              </a:rPr>
              <a:t>www.cs.uu.nl/~wishnu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“symbolic execution”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Consider {</a:t>
            </a:r>
            <a:r>
              <a:rPr lang="en-US" sz="2400" i="1" dirty="0"/>
              <a:t>P</a:t>
            </a:r>
            <a:r>
              <a:rPr lang="en-US" sz="2400" dirty="0"/>
              <a:t>} 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 err="1"/>
              <a:t>x</a:t>
            </a:r>
            <a:r>
              <a:rPr lang="en-US" sz="2400" dirty="0" err="1"/>
              <a:t>|</a:t>
            </a:r>
            <a:r>
              <a:rPr lang="en-US" sz="2400" i="1" dirty="0" err="1"/>
              <a:t>y</a:t>
            </a:r>
            <a:r>
              <a:rPr lang="en-US" sz="2400" dirty="0"/>
              <a:t>)  {</a:t>
            </a:r>
            <a:r>
              <a:rPr lang="en-US" sz="2400" i="1" dirty="0"/>
              <a:t>Q</a:t>
            </a:r>
            <a:r>
              <a:rPr lang="en-US" sz="2400" dirty="0"/>
              <a:t>}</a:t>
            </a:r>
          </a:p>
          <a:p>
            <a:r>
              <a:rPr lang="en-US" sz="2400" dirty="0"/>
              <a:t>Consider a “</a:t>
            </a:r>
            <a:r>
              <a:rPr lang="en-US" sz="2400" dirty="0" err="1"/>
              <a:t>progran</a:t>
            </a:r>
            <a:r>
              <a:rPr lang="en-US" sz="2400" dirty="0"/>
              <a:t> path” 𝜌 in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full: from start to end</a:t>
            </a:r>
          </a:p>
          <a:p>
            <a:pPr lvl="1"/>
            <a:r>
              <a:rPr lang="en-US" sz="2200" dirty="0"/>
              <a:t>you may require it to pass a certain “target branch” </a:t>
            </a:r>
            <a:r>
              <a:rPr lang="en-US" sz="2200" i="1" dirty="0"/>
              <a:t>b</a:t>
            </a:r>
          </a:p>
          <a:p>
            <a:pPr lvl="1"/>
            <a:r>
              <a:rPr lang="en-US" sz="2400" dirty="0"/>
              <a:t>we convert all branching conditions along </a:t>
            </a:r>
            <a:r>
              <a:rPr lang="en-US" dirty="0"/>
              <a:t>𝜌 </a:t>
            </a:r>
            <a:r>
              <a:rPr lang="en-US" sz="2400" dirty="0"/>
              <a:t>to the corresponding </a:t>
            </a:r>
            <a:r>
              <a:rPr lang="en-US" sz="2400" b="1" dirty="0"/>
              <a:t>assert</a:t>
            </a:r>
            <a:r>
              <a:rPr lang="en-US" sz="2400" dirty="0"/>
              <a:t>, and in the “right orientation”.</a:t>
            </a:r>
          </a:p>
          <a:p>
            <a:pPr lvl="1"/>
            <a:r>
              <a:rPr lang="en-US" sz="2000" dirty="0"/>
              <a:t>let’s ignore loop and exception for now.</a:t>
            </a:r>
          </a:p>
          <a:p>
            <a:r>
              <a:rPr lang="en-US" sz="2400" dirty="0"/>
              <a:t>Testing-1: any instance of </a:t>
            </a:r>
            <a:r>
              <a:rPr lang="en-US" sz="2400" i="1" dirty="0"/>
              <a:t>x</a:t>
            </a:r>
            <a:r>
              <a:rPr lang="en-US" sz="2400" dirty="0"/>
              <a:t> satisfying </a:t>
            </a:r>
            <a:r>
              <a:rPr lang="en-US" sz="2400" i="1" dirty="0" err="1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∧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wlp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𝜌 true</a:t>
            </a:r>
            <a:r>
              <a:rPr lang="en-US" sz="2400" dirty="0"/>
              <a:t> will trigger an execution that covers </a:t>
            </a:r>
            <a:r>
              <a:rPr lang="en-US" sz="2400" i="1" dirty="0"/>
              <a:t>b</a:t>
            </a:r>
            <a:r>
              <a:rPr lang="en-US" sz="2400" dirty="0"/>
              <a:t> and 𝜌 </a:t>
            </a:r>
            <a:r>
              <a:rPr lang="en-US" sz="2400" dirty="0">
                <a:sym typeface="Wingdings"/>
              </a:rPr>
              <a:t> solving the coverage problem.</a:t>
            </a:r>
          </a:p>
          <a:p>
            <a:r>
              <a:rPr lang="en-US" sz="2400" dirty="0"/>
              <a:t>Testing-2: we can also use testing to check the validity of </a:t>
            </a:r>
            <a:r>
              <a:rPr lang="en-US" sz="2400" i="1" dirty="0"/>
              <a:t>P</a:t>
            </a:r>
            <a:r>
              <a:rPr lang="en-US" sz="2400" dirty="0"/>
              <a:t> ⇒ </a:t>
            </a:r>
            <a:r>
              <a:rPr lang="en-US" sz="2400" b="1" dirty="0" err="1"/>
              <a:t>wlp</a:t>
            </a:r>
            <a:r>
              <a:rPr lang="en-US" sz="2400" dirty="0"/>
              <a:t> 𝜌 </a:t>
            </a:r>
            <a:r>
              <a:rPr lang="en-US" sz="2400" i="1" dirty="0"/>
              <a:t>Q</a:t>
            </a:r>
            <a:r>
              <a:rPr lang="en-US" sz="2400" dirty="0"/>
              <a:t>. But we need to convert conditions to </a:t>
            </a:r>
            <a:r>
              <a:rPr lang="en-US" sz="2400" b="1" dirty="0"/>
              <a:t>assume</a:t>
            </a:r>
            <a:r>
              <a:rPr lang="en-US" sz="2400" dirty="0"/>
              <a:t> rather than assert.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4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8250" y="3356992"/>
            <a:ext cx="8180030" cy="2474590"/>
          </a:xfrm>
        </p:spPr>
        <p:txBody>
          <a:bodyPr/>
          <a:lstStyle/>
          <a:p>
            <a:r>
              <a:rPr lang="en-US" sz="2000" dirty="0"/>
              <a:t>Suppose pre-</a:t>
            </a:r>
            <a:r>
              <a:rPr lang="en-US" sz="2000" dirty="0" err="1"/>
              <a:t>cond</a:t>
            </a:r>
            <a:r>
              <a:rPr lang="en-US" sz="2000" dirty="0"/>
              <a:t> is 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income ≥ 0</a:t>
            </a:r>
            <a:r>
              <a:rPr lang="en-US" sz="2000" dirty="0"/>
              <a:t>”, and post-</a:t>
            </a:r>
            <a:r>
              <a:rPr lang="en-US" sz="2000" dirty="0" err="1"/>
              <a:t>cond</a:t>
            </a:r>
            <a:r>
              <a:rPr lang="en-US" sz="2000" dirty="0"/>
              <a:t> “</a:t>
            </a:r>
            <a:r>
              <a:rPr lang="en-US" sz="2000" dirty="0" err="1">
                <a:solidFill>
                  <a:srgbClr val="C00000"/>
                </a:solidFill>
              </a:rPr>
              <a:t>tx</a:t>
            </a:r>
            <a:r>
              <a:rPr lang="en-US" sz="2000" dirty="0">
                <a:solidFill>
                  <a:srgbClr val="C00000"/>
                </a:solidFill>
              </a:rPr>
              <a:t>&lt;income</a:t>
            </a:r>
            <a:r>
              <a:rPr lang="en-US" sz="2000" dirty="0"/>
              <a:t>”</a:t>
            </a:r>
          </a:p>
          <a:p>
            <a:r>
              <a:rPr lang="en-US" sz="2000" dirty="0"/>
              <a:t>A program path 𝜌 covering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◼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tx</a:t>
            </a:r>
            <a:r>
              <a:rPr lang="en-US" sz="2000" dirty="0"/>
              <a:t> := 0 ; 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assert</a:t>
            </a:r>
            <a:r>
              <a:rPr lang="en-US" sz="2000" dirty="0"/>
              <a:t> income </a:t>
            </a:r>
            <a:r>
              <a:rPr lang="en-US" sz="2000" dirty="0">
                <a:sym typeface="Symbol"/>
              </a:rPr>
              <a:t>≤ 20000 ; 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</a:t>
            </a:r>
            <a:r>
              <a:rPr lang="en-US" sz="2000" b="1" dirty="0">
                <a:sym typeface="Symbol"/>
              </a:rPr>
              <a:t>assert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/>
              <a:t>income </a:t>
            </a:r>
            <a:r>
              <a:rPr lang="en-US" sz="2000" dirty="0">
                <a:sym typeface="Symbol"/>
              </a:rPr>
              <a:t>≤ 10000 ;  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0 </a:t>
            </a:r>
            <a:endParaRPr lang="en-US" sz="2000" b="1" dirty="0">
              <a:sym typeface="Symbol"/>
            </a:endParaRPr>
          </a:p>
          <a:p>
            <a:r>
              <a:rPr lang="en-US" sz="2000" b="1" dirty="0" err="1">
                <a:sym typeface="Symbol"/>
              </a:rPr>
              <a:t>wlp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/>
              <a:t>𝜌</a:t>
            </a:r>
            <a:r>
              <a:rPr lang="en-US" sz="2000" dirty="0">
                <a:sym typeface="Symbol"/>
              </a:rPr>
              <a:t> true =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Symbol"/>
              </a:rPr>
              <a:t>income ≤ 10000 ∧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income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Symbol"/>
              </a:rPr>
              <a:t>≤ 20000</a:t>
            </a:r>
          </a:p>
          <a:p>
            <a:r>
              <a:rPr lang="en-US" sz="2000" dirty="0">
                <a:sym typeface="Symbol"/>
              </a:rPr>
              <a:t>Testing-1 mode: find </a:t>
            </a:r>
            <a:r>
              <a:rPr lang="en-US" sz="2000" b="1" dirty="0">
                <a:sym typeface="Symbol"/>
              </a:rPr>
              <a:t>a solution </a:t>
            </a:r>
            <a:r>
              <a:rPr lang="en-US" sz="2000" dirty="0">
                <a:sym typeface="Symbol"/>
              </a:rPr>
              <a:t>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income ≥ 0 </a:t>
            </a:r>
            <a:r>
              <a:rPr lang="en-US" sz="2000" dirty="0">
                <a:sym typeface="Symbol"/>
              </a:rPr>
              <a:t>∧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Symbol"/>
              </a:rPr>
              <a:t>income ≤ 10000 ∧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income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Symbol"/>
              </a:rPr>
              <a:t>≤ 20000</a:t>
            </a:r>
            <a:r>
              <a:rPr lang="en-US" sz="2000" dirty="0">
                <a:sym typeface="Symbol"/>
              </a:rPr>
              <a:t> ; it triggers an execution that will cover the entire </a:t>
            </a:r>
            <a:r>
              <a:rPr lang="en-US" sz="2000" dirty="0"/>
              <a:t>𝜌, thus also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◼</a:t>
            </a:r>
            <a:endParaRPr lang="en-US" sz="200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050" y="6134100"/>
            <a:ext cx="457200" cy="457200"/>
          </a:xfrm>
        </p:spPr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kstvak 4"/>
          <p:cNvSpPr txBox="1">
            <a:spLocks noChangeArrowheads="1"/>
          </p:cNvSpPr>
          <p:nvPr/>
        </p:nvSpPr>
        <p:spPr bwMode="auto">
          <a:xfrm>
            <a:off x="1259632" y="1084005"/>
            <a:ext cx="639309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tax(income | </a:t>
            </a:r>
            <a:r>
              <a:rPr lang="en-US" sz="2000" dirty="0" err="1"/>
              <a:t>tx</a:t>
            </a:r>
            <a:r>
              <a:rPr lang="en-US" sz="2000" dirty="0"/>
              <a:t>) {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tx</a:t>
            </a:r>
            <a:r>
              <a:rPr lang="en-US" sz="2000" dirty="0"/>
              <a:t> := 0 ; </a:t>
            </a:r>
          </a:p>
          <a:p>
            <a:r>
              <a:rPr lang="en-US" sz="2000" b="1" dirty="0"/>
              <a:t>    if</a:t>
            </a:r>
            <a:r>
              <a:rPr lang="en-US" sz="2000" dirty="0"/>
              <a:t> (income </a:t>
            </a:r>
            <a:r>
              <a:rPr lang="en-US" sz="2000" dirty="0">
                <a:sym typeface="Symbol"/>
              </a:rPr>
              <a:t>&gt; 20000</a:t>
            </a:r>
            <a:r>
              <a:rPr lang="en-US" sz="2000" dirty="0"/>
              <a:t>) </a:t>
            </a:r>
            <a:r>
              <a:rPr lang="en-US" sz="2000" b="1" dirty="0"/>
              <a:t>then </a:t>
            </a:r>
          </a:p>
          <a:p>
            <a:r>
              <a:rPr lang="en-US" sz="2000" dirty="0"/>
              <a:t>       { </a:t>
            </a:r>
            <a:r>
              <a:rPr lang="en-US" sz="2000" dirty="0" err="1"/>
              <a:t>tx</a:t>
            </a:r>
            <a:r>
              <a:rPr lang="en-US" sz="2000" dirty="0"/>
              <a:t> := </a:t>
            </a:r>
            <a:r>
              <a:rPr lang="en-US" sz="2000" dirty="0">
                <a:sym typeface="Symbol"/>
              </a:rPr>
              <a:t>0.2 * (income – 20000) ;  income := 20000 }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if</a:t>
            </a:r>
            <a:r>
              <a:rPr lang="en-US" sz="2000" dirty="0"/>
              <a:t> (income </a:t>
            </a:r>
            <a:r>
              <a:rPr lang="en-US" sz="2000" dirty="0">
                <a:sym typeface="Symbol"/>
              </a:rPr>
              <a:t>≤ 10000)  </a:t>
            </a:r>
            <a:r>
              <a:rPr lang="en-US" sz="2000" b="1" dirty="0">
                <a:sym typeface="Symbol"/>
              </a:rPr>
              <a:t>then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◼</a:t>
            </a:r>
            <a:r>
              <a:rPr lang="en-US" sz="2000" b="1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0 ;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   </a:t>
            </a:r>
            <a:r>
              <a:rPr lang="en-US" sz="2000" b="1" dirty="0">
                <a:sym typeface="Symbol"/>
              </a:rPr>
              <a:t>else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+ 0.1 * (income – 10000) 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2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If we use </a:t>
            </a:r>
            <a:r>
              <a:rPr lang="en-US" sz="2000" b="1" dirty="0"/>
              <a:t>assume</a:t>
            </a:r>
            <a:r>
              <a:rPr lang="en-US" sz="2000" dirty="0"/>
              <a:t> to encode 𝜌 we get: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tx</a:t>
            </a:r>
            <a:r>
              <a:rPr lang="en-US" sz="2000" dirty="0"/>
              <a:t> := 0 ; 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assume </a:t>
            </a:r>
            <a:r>
              <a:rPr lang="en-US" sz="2000" dirty="0"/>
              <a:t>income </a:t>
            </a:r>
            <a:r>
              <a:rPr lang="en-US" sz="2000" dirty="0">
                <a:sym typeface="Symbol"/>
              </a:rPr>
              <a:t>≤ 20000 ; 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</a:t>
            </a:r>
            <a:r>
              <a:rPr lang="en-US" sz="2000" b="1" dirty="0">
                <a:sym typeface="Symbol"/>
              </a:rPr>
              <a:t>assume </a:t>
            </a:r>
            <a:r>
              <a:rPr lang="en-US" sz="2000" dirty="0"/>
              <a:t>income </a:t>
            </a:r>
            <a:r>
              <a:rPr lang="en-US" sz="2000" dirty="0">
                <a:sym typeface="Symbol"/>
              </a:rPr>
              <a:t>≤ 10000 ;  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0 </a:t>
            </a:r>
          </a:p>
          <a:p>
            <a:r>
              <a:rPr lang="en-US" sz="2000" dirty="0">
                <a:sym typeface="Symbol"/>
              </a:rPr>
              <a:t>calculating P ⇒ </a:t>
            </a:r>
            <a:r>
              <a:rPr lang="en-US" sz="2000" dirty="0" err="1">
                <a:sym typeface="Symbol"/>
              </a:rPr>
              <a:t>wlp</a:t>
            </a:r>
            <a:r>
              <a:rPr lang="en-US" sz="2000" dirty="0">
                <a:sym typeface="Symbol"/>
              </a:rPr>
              <a:t> Q we obtain :</a:t>
            </a:r>
            <a:br>
              <a:rPr lang="en-US" sz="2000" dirty="0">
                <a:sym typeface="Symbol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income ≥ 0 </a:t>
            </a:r>
            <a:r>
              <a:rPr lang="en-US" sz="2000" dirty="0">
                <a:sym typeface="Symbol"/>
              </a:rPr>
              <a:t>⇒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Symbol"/>
              </a:rPr>
              <a:t>income ≤ 10000 </a:t>
            </a:r>
            <a:r>
              <a:rPr lang="en-US" sz="2000" dirty="0">
                <a:sym typeface="Symbol"/>
              </a:rPr>
              <a:t>⇒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Symbol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income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Symbol"/>
              </a:rPr>
              <a:t>≤ 20000 </a:t>
            </a:r>
            <a:r>
              <a:rPr lang="en-US" sz="2000" dirty="0">
                <a:sym typeface="Symbol"/>
              </a:rPr>
              <a:t>⇒ 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0&lt;income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The path </a:t>
            </a:r>
            <a:r>
              <a:rPr lang="en-US" sz="2000" dirty="0"/>
              <a:t>𝜌 is </a:t>
            </a:r>
            <a:r>
              <a:rPr lang="en-US" sz="2000" b="1" dirty="0"/>
              <a:t>correct </a:t>
            </a:r>
            <a:r>
              <a:rPr lang="en-US" sz="2000" dirty="0"/>
              <a:t>if the above implication is </a:t>
            </a:r>
            <a:r>
              <a:rPr lang="en-US" sz="2000" b="1" dirty="0"/>
              <a:t>valid</a:t>
            </a:r>
            <a:r>
              <a:rPr lang="en-US" sz="2000" dirty="0"/>
              <a:t>. In Testing-2 mode we use testing to check this validity. </a:t>
            </a:r>
          </a:p>
          <a:p>
            <a:r>
              <a:rPr lang="en-US" sz="2000" dirty="0"/>
              <a:t>The predicate it is not valid. Counter example: income =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298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</a:t>
            </a:r>
            <a:r>
              <a:rPr lang="en-US" dirty="0" err="1"/>
              <a:t>wlp</a:t>
            </a:r>
            <a:r>
              <a:rPr lang="en-US" dirty="0"/>
              <a:t>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Such a path-based </a:t>
            </a:r>
            <a:r>
              <a:rPr lang="en-US" sz="2000" dirty="0" err="1"/>
              <a:t>wlp</a:t>
            </a:r>
            <a:r>
              <a:rPr lang="en-US" sz="2000" dirty="0"/>
              <a:t> approach can be expensive (a program may have exponentially many paths, even if we have no loop)  </a:t>
            </a:r>
            <a:r>
              <a:rPr lang="en-US" sz="2000" dirty="0">
                <a:sym typeface="Wingdings"/>
              </a:rPr>
              <a:t> mitigation by merging some paths.</a:t>
            </a:r>
            <a:endParaRPr lang="en-US" sz="2000" dirty="0"/>
          </a:p>
          <a:p>
            <a:r>
              <a:rPr lang="en-US" sz="2000" dirty="0"/>
              <a:t>Some paths may turn out to be infeasible (thus wasting our testing effort)</a:t>
            </a:r>
          </a:p>
          <a:p>
            <a:r>
              <a:rPr lang="en-US" sz="2000" dirty="0"/>
              <a:t>What if the program contains loops? </a:t>
            </a:r>
            <a:endParaRPr lang="en-US" sz="2000" dirty="0">
              <a:sym typeface="Wingdings"/>
            </a:endParaRPr>
          </a:p>
          <a:p>
            <a:pPr lvl="1"/>
            <a:r>
              <a:rPr lang="en-US" sz="2000" dirty="0">
                <a:sym typeface="Wingdings"/>
              </a:rPr>
              <a:t>you can do [loop]</a:t>
            </a:r>
            <a:r>
              <a:rPr lang="en-US" sz="2000" baseline="30000" dirty="0">
                <a:sym typeface="Wingdings"/>
              </a:rPr>
              <a:t>k  </a:t>
            </a:r>
            <a:r>
              <a:rPr lang="en-US" sz="2000" dirty="0">
                <a:sym typeface="Wingdings"/>
              </a:rPr>
              <a:t>or ⟨</a:t>
            </a:r>
            <a:r>
              <a:rPr lang="en-US" sz="2000" dirty="0" err="1">
                <a:sym typeface="Wingdings"/>
              </a:rPr>
              <a:t>loop⟩</a:t>
            </a:r>
            <a:r>
              <a:rPr lang="en-US" sz="2000" baseline="30000" dirty="0" err="1">
                <a:sym typeface="Wingdings"/>
              </a:rPr>
              <a:t>k</a:t>
            </a:r>
            <a:r>
              <a:rPr lang="en-US" sz="2000" dirty="0">
                <a:sym typeface="Wingdings"/>
              </a:rPr>
              <a:t>  unrolling  depending on your purpose. </a:t>
            </a:r>
          </a:p>
          <a:p>
            <a:pPr lvl="2"/>
            <a:r>
              <a:rPr lang="en-US" dirty="0">
                <a:sym typeface="Wingdings"/>
              </a:rPr>
              <a:t>For Testing-1 mode use [loop]</a:t>
            </a:r>
            <a:r>
              <a:rPr lang="en-US" baseline="30000" dirty="0">
                <a:sym typeface="Wingdings"/>
              </a:rPr>
              <a:t>k </a:t>
            </a:r>
          </a:p>
          <a:p>
            <a:pPr lvl="2"/>
            <a:r>
              <a:rPr lang="en-US" dirty="0">
                <a:sym typeface="Wingdings"/>
              </a:rPr>
              <a:t>For Testing-2 mode use ⟨</a:t>
            </a:r>
            <a:r>
              <a:rPr lang="en-US" dirty="0" err="1">
                <a:sym typeface="Wingdings"/>
              </a:rPr>
              <a:t>loop⟩</a:t>
            </a:r>
            <a:r>
              <a:rPr lang="en-US" baseline="30000" dirty="0" err="1">
                <a:sym typeface="Wingdings"/>
              </a:rPr>
              <a:t>k</a:t>
            </a:r>
            <a:r>
              <a:rPr lang="en-US" dirty="0">
                <a:sym typeface="Wingdings"/>
              </a:rPr>
              <a:t> </a:t>
            </a:r>
          </a:p>
          <a:p>
            <a:r>
              <a:rPr lang="en-US" sz="2000" dirty="0">
                <a:sym typeface="Wingdings"/>
              </a:rPr>
              <a:t>What if the program contains calls to methods whose source code is unknown?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9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3444" y="2492896"/>
            <a:ext cx="3435556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3444" y="3128483"/>
            <a:ext cx="3435556" cy="6396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Single-assignment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Given the following program path, we can convert it to a set of single-assignment-based </a:t>
            </a:r>
            <a:r>
              <a:rPr lang="en-US" sz="2400" dirty="0" err="1"/>
              <a:t>contraints</a:t>
            </a:r>
            <a:r>
              <a:rPr lang="en-US" sz="2400" dirty="0"/>
              <a:t> 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end product is equivalent to what you get through </a:t>
            </a:r>
            <a:r>
              <a:rPr lang="en-US" sz="2400" b="1" dirty="0" err="1"/>
              <a:t>wlp</a:t>
            </a:r>
            <a:r>
              <a:rPr lang="en-US" sz="2400" dirty="0"/>
              <a:t>.</a:t>
            </a:r>
          </a:p>
          <a:p>
            <a:r>
              <a:rPr lang="en-US" sz="2400" dirty="0"/>
              <a:t>Solving the constraints gives you an input (</a:t>
            </a:r>
            <a:r>
              <a:rPr lang="en-US" sz="2400" dirty="0" err="1"/>
              <a:t>x,y</a:t>
            </a:r>
            <a:r>
              <a:rPr lang="en-US" sz="2400" dirty="0"/>
              <a:t>) such that the resulting execution fully traverses the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848412" y="2492896"/>
            <a:ext cx="2895344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assert  </a:t>
            </a:r>
            <a:r>
              <a:rPr lang="en-US" sz="2000" dirty="0"/>
              <a:t>x</a:t>
            </a:r>
            <a:r>
              <a:rPr lang="en-US" sz="2000" dirty="0">
                <a:sym typeface="Symbol"/>
              </a:rPr>
              <a:t>&gt;10</a:t>
            </a:r>
            <a:br>
              <a:rPr lang="en-US" sz="2000" dirty="0">
                <a:sym typeface="Symbol"/>
              </a:rPr>
            </a:br>
            <a:r>
              <a:rPr lang="en-US" sz="2000" dirty="0" err="1"/>
              <a:t>tx</a:t>
            </a:r>
            <a:r>
              <a:rPr lang="en-US" sz="2000" dirty="0"/>
              <a:t> := </a:t>
            </a:r>
            <a:r>
              <a:rPr lang="en-US" sz="2000" dirty="0">
                <a:sym typeface="Symbol"/>
              </a:rPr>
              <a:t>0.2 * (x – 10)   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x := 10 </a:t>
            </a:r>
            <a:br>
              <a:rPr lang="en-US" sz="2000" dirty="0"/>
            </a:br>
            <a:r>
              <a:rPr lang="en-US" sz="2000" b="1" dirty="0"/>
              <a:t>assert </a:t>
            </a:r>
            <a:r>
              <a:rPr lang="en-US" sz="2000" dirty="0"/>
              <a:t> </a:t>
            </a:r>
            <a:r>
              <a:rPr lang="en-US" sz="2000" dirty="0" err="1"/>
              <a:t>xy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&gt; 10 </a:t>
            </a:r>
          </a:p>
          <a:p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+ 0.1 * (</a:t>
            </a:r>
            <a:r>
              <a:rPr lang="en-US" sz="2000" dirty="0" err="1">
                <a:sym typeface="Symbol"/>
              </a:rPr>
              <a:t>xy</a:t>
            </a:r>
            <a:r>
              <a:rPr lang="en-US" sz="2000" dirty="0">
                <a:sym typeface="Symbol"/>
              </a:rPr>
              <a:t> – 10) </a:t>
            </a:r>
          </a:p>
        </p:txBody>
      </p:sp>
      <p:sp>
        <p:nvSpPr>
          <p:cNvPr id="6" name="Tekstvak 4"/>
          <p:cNvSpPr txBox="1">
            <a:spLocks noChangeArrowheads="1"/>
          </p:cNvSpPr>
          <p:nvPr/>
        </p:nvSpPr>
        <p:spPr bwMode="auto">
          <a:xfrm>
            <a:off x="5220072" y="2492896"/>
            <a:ext cx="343555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assert</a:t>
            </a:r>
            <a:r>
              <a:rPr lang="en-US" sz="2000" dirty="0"/>
              <a:t>  x</a:t>
            </a:r>
            <a:r>
              <a:rPr lang="en-US" sz="2000" dirty="0">
                <a:sym typeface="Symbol"/>
              </a:rPr>
              <a:t>&gt;10</a:t>
            </a:r>
            <a:br>
              <a:rPr lang="en-US" sz="2000" dirty="0">
                <a:sym typeface="Symbol"/>
              </a:rPr>
            </a:br>
            <a:r>
              <a:rPr lang="en-US" sz="2000" dirty="0"/>
              <a:t>∧ tx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n-US" sz="2000" dirty="0">
                <a:sym typeface="Symbol"/>
              </a:rPr>
              <a:t>0.2 * (x– 10)   </a:t>
            </a:r>
            <a:br>
              <a:rPr lang="en-US" sz="2000" dirty="0">
                <a:sym typeface="Symbol"/>
              </a:rPr>
            </a:br>
            <a:r>
              <a:rPr lang="en-US" sz="2000" dirty="0"/>
              <a:t>∧ x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>
                <a:sym typeface="Symbol"/>
              </a:rPr>
              <a:t> = 10 </a:t>
            </a:r>
            <a:br>
              <a:rPr lang="en-US" sz="2000" dirty="0"/>
            </a:br>
            <a:r>
              <a:rPr lang="en-US" sz="2000" dirty="0"/>
              <a:t>∧ </a:t>
            </a:r>
            <a:r>
              <a:rPr lang="en-US" sz="2000" b="1" dirty="0"/>
              <a:t>assert</a:t>
            </a:r>
            <a:r>
              <a:rPr lang="en-US" sz="2000" dirty="0"/>
              <a:t> x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/>
              <a:t>y &gt; 10</a:t>
            </a:r>
            <a:endParaRPr lang="en-US" sz="2000" dirty="0">
              <a:sym typeface="Symbol"/>
            </a:endParaRPr>
          </a:p>
          <a:p>
            <a:r>
              <a:rPr lang="en-US" sz="2000" dirty="0"/>
              <a:t>∧  </a:t>
            </a:r>
            <a:r>
              <a:rPr lang="en-US" sz="2000" dirty="0">
                <a:sym typeface="Symbol"/>
              </a:rPr>
              <a:t>tx</a:t>
            </a:r>
            <a:r>
              <a:rPr lang="en-US" sz="2000" baseline="-25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= tx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>
                <a:sym typeface="Symbol"/>
              </a:rPr>
              <a:t> + 0.1 * (x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>
                <a:sym typeface="Symbol"/>
              </a:rPr>
              <a:t>y– 10)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743756" y="3308504"/>
            <a:ext cx="1476316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0072" y="4291392"/>
            <a:ext cx="362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the yellow part form the condition </a:t>
            </a:r>
            <a:r>
              <a:rPr lang="en-US" sz="1600"/>
              <a:t>for fully traversing the path.</a:t>
            </a:r>
          </a:p>
        </p:txBody>
      </p:sp>
    </p:spTree>
    <p:extLst>
      <p:ext uri="{BB962C8B-B14F-4D97-AF65-F5344CB8AC3E}">
        <p14:creationId xmlns:p14="http://schemas.microsoft.com/office/powerpoint/2010/main" val="212509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84624" y="2060848"/>
            <a:ext cx="3435556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84624" y="2696435"/>
            <a:ext cx="3435556" cy="6396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Combined concrete-symbolic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A program path containing “back-box” method call.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not possible to solve the constraints because the assignment to x</a:t>
            </a:r>
            <a:r>
              <a:rPr lang="en-US" sz="2000" baseline="-25000" dirty="0"/>
              <a:t>1</a:t>
            </a:r>
            <a:r>
              <a:rPr lang="en-US" sz="2000" dirty="0"/>
              <a:t> is unknown.</a:t>
            </a:r>
          </a:p>
          <a:p>
            <a:r>
              <a:rPr lang="en-US" sz="2000" dirty="0"/>
              <a:t>We can however combine this with concrete executions. If you manage to get an execution with an x that passes the first assert, the resulting x1 can be instrumented, and we can solve the remaining constraints to get the needed value of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899592" y="2060848"/>
            <a:ext cx="2895344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assert </a:t>
            </a:r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&gt; 10</a:t>
            </a:r>
            <a:br>
              <a:rPr lang="en-US" sz="2000" dirty="0">
                <a:sym typeface="Symbol"/>
              </a:rPr>
            </a:br>
            <a:r>
              <a:rPr lang="en-US" sz="2000" dirty="0" err="1"/>
              <a:t>tx</a:t>
            </a:r>
            <a:r>
              <a:rPr lang="en-US" sz="2000" dirty="0"/>
              <a:t> := </a:t>
            </a:r>
            <a:r>
              <a:rPr lang="en-US" sz="2000" dirty="0">
                <a:sym typeface="Symbol"/>
              </a:rPr>
              <a:t>0.2 * (x – 10)   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x := f() </a:t>
            </a:r>
            <a:br>
              <a:rPr lang="en-US" sz="2000" dirty="0"/>
            </a:br>
            <a:r>
              <a:rPr lang="en-US" sz="2000" b="1" dirty="0"/>
              <a:t>assert</a:t>
            </a:r>
            <a:r>
              <a:rPr lang="en-US" sz="2000" dirty="0"/>
              <a:t> </a:t>
            </a:r>
            <a:r>
              <a:rPr lang="en-US" sz="2000" dirty="0" err="1"/>
              <a:t>xy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&gt; 10 </a:t>
            </a:r>
          </a:p>
          <a:p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+ 0.1 * (</a:t>
            </a:r>
            <a:r>
              <a:rPr lang="en-US" sz="2000" dirty="0" err="1">
                <a:sym typeface="Symbol"/>
              </a:rPr>
              <a:t>xy</a:t>
            </a:r>
            <a:r>
              <a:rPr lang="en-US" sz="2000" dirty="0">
                <a:sym typeface="Symbol"/>
              </a:rPr>
              <a:t> – 10) </a:t>
            </a:r>
          </a:p>
        </p:txBody>
      </p:sp>
      <p:sp>
        <p:nvSpPr>
          <p:cNvPr id="6" name="Tekstvak 4"/>
          <p:cNvSpPr txBox="1">
            <a:spLocks noChangeArrowheads="1"/>
          </p:cNvSpPr>
          <p:nvPr/>
        </p:nvSpPr>
        <p:spPr bwMode="auto">
          <a:xfrm>
            <a:off x="5271252" y="2060848"/>
            <a:ext cx="343555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assert</a:t>
            </a:r>
            <a:r>
              <a:rPr lang="en-US" sz="2000" dirty="0"/>
              <a:t> x  </a:t>
            </a:r>
            <a:r>
              <a:rPr lang="en-US" sz="2000" dirty="0">
                <a:sym typeface="Symbol"/>
              </a:rPr>
              <a:t>&gt; 10</a:t>
            </a:r>
            <a:br>
              <a:rPr lang="en-US" sz="2000" dirty="0">
                <a:sym typeface="Symbol"/>
              </a:rPr>
            </a:br>
            <a:r>
              <a:rPr lang="en-US" sz="2000" dirty="0"/>
              <a:t>∧ tx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n-US" sz="2000" dirty="0">
                <a:sym typeface="Symbol"/>
              </a:rPr>
              <a:t>0.2 * (x– 10)   </a:t>
            </a:r>
            <a:br>
              <a:rPr lang="en-US" sz="2000" dirty="0">
                <a:sym typeface="Symbol"/>
              </a:rPr>
            </a:br>
            <a:r>
              <a:rPr lang="en-US" sz="2000" dirty="0"/>
              <a:t>∧ x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>
                <a:sym typeface="Symbol"/>
              </a:rPr>
              <a:t> = ??</a:t>
            </a:r>
            <a:br>
              <a:rPr lang="en-US" sz="2000" dirty="0"/>
            </a:br>
            <a:r>
              <a:rPr lang="en-US" sz="2000" dirty="0"/>
              <a:t>∧ </a:t>
            </a:r>
            <a:r>
              <a:rPr lang="en-US" sz="2000" b="1" dirty="0"/>
              <a:t>assert</a:t>
            </a:r>
            <a:r>
              <a:rPr lang="en-US" sz="2000" dirty="0"/>
              <a:t> x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/>
              <a:t>y &gt; 10</a:t>
            </a:r>
            <a:endParaRPr lang="en-US" sz="2000" dirty="0">
              <a:sym typeface="Symbol"/>
            </a:endParaRPr>
          </a:p>
          <a:p>
            <a:r>
              <a:rPr lang="en-US" sz="2000" dirty="0"/>
              <a:t>∧  </a:t>
            </a:r>
            <a:r>
              <a:rPr lang="en-US" sz="2000" dirty="0">
                <a:sym typeface="Symbol"/>
              </a:rPr>
              <a:t>tx</a:t>
            </a:r>
            <a:r>
              <a:rPr lang="en-US" sz="2000" baseline="-25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= tx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>
                <a:sym typeface="Symbol"/>
              </a:rPr>
              <a:t> + 0.1 * (x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>
                <a:sym typeface="Symbol"/>
              </a:rPr>
              <a:t>y– 10)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794936" y="2876456"/>
            <a:ext cx="1476316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Chapter 2 of LN. Here I will just give you a summary of the chapter:</a:t>
            </a:r>
          </a:p>
          <a:p>
            <a:pPr lvl="1"/>
            <a:r>
              <a:rPr lang="en-US" dirty="0"/>
              <a:t>Coverage</a:t>
            </a:r>
          </a:p>
          <a:p>
            <a:pPr lvl="1"/>
            <a:r>
              <a:rPr lang="en-US" dirty="0"/>
              <a:t>White box </a:t>
            </a:r>
            <a:r>
              <a:rPr lang="en-US" dirty="0" err="1"/>
              <a:t>testng</a:t>
            </a:r>
            <a:endParaRPr lang="en-US" dirty="0"/>
          </a:p>
          <a:p>
            <a:pPr lvl="1"/>
            <a:r>
              <a:rPr lang="en-US" dirty="0"/>
              <a:t>Black box testing</a:t>
            </a:r>
          </a:p>
          <a:p>
            <a:r>
              <a:rPr lang="en-US" dirty="0"/>
              <a:t>Some addition: symbolic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vs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8078" y="3634929"/>
            <a:ext cx="8358246" cy="2575371"/>
          </a:xfrm>
        </p:spPr>
        <p:txBody>
          <a:bodyPr/>
          <a:lstStyle/>
          <a:p>
            <a:r>
              <a:rPr lang="en-US" sz="2400" i="1" dirty="0"/>
              <a:t>Verification</a:t>
            </a:r>
            <a:r>
              <a:rPr lang="en-US" sz="2400" dirty="0"/>
              <a:t> : show that </a:t>
            </a:r>
            <a:r>
              <a:rPr lang="en-US" sz="2400" i="1" dirty="0"/>
              <a:t>all possible executions </a:t>
            </a:r>
            <a:r>
              <a:rPr lang="en-US" sz="2400" dirty="0"/>
              <a:t>satisfy the given specification (very hard).</a:t>
            </a:r>
          </a:p>
          <a:p>
            <a:r>
              <a:rPr lang="en-US" sz="2400" i="1" dirty="0"/>
              <a:t>Testing</a:t>
            </a:r>
            <a:r>
              <a:rPr lang="en-US" sz="2400" dirty="0"/>
              <a:t> : show that at least few executions satisfy the specification.</a:t>
            </a:r>
          </a:p>
          <a:p>
            <a:pPr lvl="1"/>
            <a:r>
              <a:rPr lang="en-US" dirty="0"/>
              <a:t>not trivial to determine which executions to choose</a:t>
            </a:r>
          </a:p>
          <a:p>
            <a:pPr lvl="1"/>
            <a:r>
              <a:rPr lang="en-US" dirty="0"/>
              <a:t>not trivial to figure out how to trigger those executions (undecidable)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1187624" y="1197660"/>
            <a:ext cx="632256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tax(income | </a:t>
            </a:r>
            <a:r>
              <a:rPr lang="en-US" sz="2000" dirty="0" err="1"/>
              <a:t>tx</a:t>
            </a:r>
            <a:r>
              <a:rPr lang="en-US" sz="2000" dirty="0"/>
              <a:t>) {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tx</a:t>
            </a:r>
            <a:r>
              <a:rPr lang="en-US" sz="2000" dirty="0"/>
              <a:t> = 0 ;</a:t>
            </a:r>
          </a:p>
          <a:p>
            <a:r>
              <a:rPr lang="en-US" sz="2000" b="1" dirty="0"/>
              <a:t>    if</a:t>
            </a:r>
            <a:r>
              <a:rPr lang="en-US" sz="2000" dirty="0"/>
              <a:t> (income </a:t>
            </a:r>
            <a:r>
              <a:rPr lang="en-US" sz="2000" dirty="0">
                <a:sym typeface="Symbol"/>
              </a:rPr>
              <a:t>&gt; 20000</a:t>
            </a:r>
            <a:r>
              <a:rPr lang="en-US" sz="2000" dirty="0"/>
              <a:t>) </a:t>
            </a:r>
            <a:r>
              <a:rPr lang="en-US" sz="2000" b="1" dirty="0"/>
              <a:t>then </a:t>
            </a:r>
          </a:p>
          <a:p>
            <a:r>
              <a:rPr lang="en-US" sz="2000" dirty="0"/>
              <a:t>       { </a:t>
            </a:r>
            <a:r>
              <a:rPr lang="en-US" sz="2000" dirty="0" err="1"/>
              <a:t>tx</a:t>
            </a:r>
            <a:r>
              <a:rPr lang="en-US" sz="2000" dirty="0"/>
              <a:t> := </a:t>
            </a:r>
            <a:r>
              <a:rPr lang="en-US" sz="2000" dirty="0">
                <a:sym typeface="Symbol"/>
              </a:rPr>
              <a:t>0.2 * (income – 20000) ;  income := 20000 }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if</a:t>
            </a:r>
            <a:r>
              <a:rPr lang="en-US" sz="2000" dirty="0"/>
              <a:t> (income </a:t>
            </a:r>
            <a:r>
              <a:rPr lang="en-US" sz="2000" dirty="0">
                <a:sym typeface="Symbol"/>
              </a:rPr>
              <a:t>≤ 10000)  </a:t>
            </a:r>
            <a:r>
              <a:rPr lang="en-US" sz="2000" b="1" dirty="0">
                <a:sym typeface="Symbol"/>
              </a:rPr>
              <a:t>then 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0 ;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   </a:t>
            </a:r>
            <a:r>
              <a:rPr lang="en-US" sz="2000" b="1" dirty="0">
                <a:sym typeface="Symbol"/>
              </a:rPr>
              <a:t>else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+ 0.1 * (income – 10000) </a:t>
            </a:r>
          </a:p>
          <a:p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Coverage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C0C8A-31FB-4551-84FF-C5216C382B64}" type="slidenum">
              <a:rPr lang="nl-NL"/>
              <a:pPr>
                <a:defRPr/>
              </a:pPr>
              <a:t>4</a:t>
            </a:fld>
            <a:endParaRPr lang="nl-NL"/>
          </a:p>
        </p:txBody>
      </p:sp>
      <p:graphicFrame>
        <p:nvGraphicFramePr>
          <p:cNvPr id="10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66471"/>
              </p:ext>
            </p:extLst>
          </p:nvPr>
        </p:nvGraphicFramePr>
        <p:xfrm>
          <a:off x="4139952" y="3590925"/>
          <a:ext cx="287337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079880" imgH="5773680" progId="">
                  <p:embed/>
                </p:oleObj>
              </mc:Choice>
              <mc:Fallback>
                <p:oleObj name="Acrobat Document" r:id="rId3" imgW="4079880" imgH="577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269" b="45605"/>
                      <a:stretch>
                        <a:fillRect/>
                      </a:stretch>
                    </p:blipFill>
                    <p:spPr bwMode="auto">
                      <a:xfrm>
                        <a:off x="4139952" y="3590925"/>
                        <a:ext cx="2873375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752704"/>
              </p:ext>
            </p:extLst>
          </p:nvPr>
        </p:nvGraphicFramePr>
        <p:xfrm>
          <a:off x="6448455" y="2317750"/>
          <a:ext cx="2409825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4079880" imgH="5773680" progId="">
                  <p:embed/>
                </p:oleObj>
              </mc:Choice>
              <mc:Fallback>
                <p:oleObj name="Acrobat Document" r:id="rId5" imgW="4079880" imgH="577368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8405" b="34204"/>
                      <a:stretch>
                        <a:fillRect/>
                      </a:stretch>
                    </p:blipFill>
                    <p:spPr bwMode="auto">
                      <a:xfrm>
                        <a:off x="6448455" y="2317750"/>
                        <a:ext cx="2409825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0034" y="1340769"/>
            <a:ext cx="8358246" cy="4869532"/>
          </a:xfrm>
        </p:spPr>
        <p:txBody>
          <a:bodyPr/>
          <a:lstStyle/>
          <a:p>
            <a:r>
              <a:rPr lang="en-US" sz="2400" dirty="0"/>
              <a:t>Introduce a “reasonable” </a:t>
            </a:r>
            <a:r>
              <a:rPr lang="en-US" sz="2400" i="1" dirty="0"/>
              <a:t>equivalence relation </a:t>
            </a:r>
            <a:r>
              <a:rPr lang="en-US" sz="2400" dirty="0"/>
              <a:t>over the executions, then try to “cover” all induced equivalence classes (an EC is covered if there is at least one test case’s whose execution belongs to it).</a:t>
            </a:r>
          </a:p>
          <a:p>
            <a:r>
              <a:rPr lang="en-US" sz="2400" dirty="0"/>
              <a:t>Popular: CFG-based coverage:</a:t>
            </a:r>
          </a:p>
          <a:p>
            <a:pPr lvl="1"/>
            <a:r>
              <a:rPr lang="en-US" sz="2000" dirty="0"/>
              <a:t>Try to cover all nodes, or all edges</a:t>
            </a:r>
          </a:p>
          <a:p>
            <a:pPr lvl="1"/>
            <a:r>
              <a:rPr lang="en-US" sz="2000" dirty="0"/>
              <a:t>Try to cover all paths, or all prime paths, </a:t>
            </a:r>
            <a:br>
              <a:rPr lang="en-US" sz="2000" dirty="0"/>
            </a:br>
            <a:r>
              <a:rPr lang="en-US" sz="2000" dirty="0"/>
              <a:t>or all linearly independent paths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Consider a program f(</a:t>
            </a:r>
            <a:r>
              <a:rPr lang="en-US" sz="2400" dirty="0" err="1"/>
              <a:t>x|y</a:t>
            </a:r>
            <a:r>
              <a:rPr lang="en-US" sz="2400" dirty="0"/>
              <a:t>), specified by {P} f(</a:t>
            </a:r>
            <a:r>
              <a:rPr lang="en-US" sz="2400" dirty="0" err="1"/>
              <a:t>x,y</a:t>
            </a:r>
            <a:r>
              <a:rPr lang="en-US" sz="2400" dirty="0"/>
              <a:t>) {Q}</a:t>
            </a:r>
          </a:p>
          <a:p>
            <a:r>
              <a:rPr lang="en-US" sz="2400" dirty="0"/>
              <a:t>A test-case for f is an instance of x, satisfying P. The result y is checked if it satisfies Q.</a:t>
            </a:r>
          </a:p>
          <a:p>
            <a:r>
              <a:rPr lang="en-US" sz="2400" dirty="0"/>
              <a:t>While inputs (instances of x) can be generated, no algorithm can guess what’s in your mind. So, there is no way to “generate” P and Q.</a:t>
            </a:r>
          </a:p>
          <a:p>
            <a:r>
              <a:rPr lang="en-US" sz="2400" b="1" dirty="0"/>
              <a:t>Coverage problem</a:t>
            </a:r>
            <a:r>
              <a:rPr lang="en-US" sz="2400" dirty="0"/>
              <a:t>: come up with an instance of x, such that the resulting execution covers some target c, e.g. a certain branch. </a:t>
            </a:r>
            <a:br>
              <a:rPr lang="en-US" sz="2400" dirty="0"/>
            </a:br>
            <a:r>
              <a:rPr lang="en-US" sz="2400" dirty="0"/>
              <a:t>(recall that such a problem is undecidable)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56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From Unit </a:t>
            </a:r>
            <a:r>
              <a:rPr lang="en-US" sz="3200" dirty="0" err="1"/>
              <a:t>Tetsing</a:t>
            </a:r>
            <a:r>
              <a:rPr lang="en-US" sz="3200" dirty="0"/>
              <a:t> Tool Competition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Benchmarking of automated unit testing tools for Java; “unit testing” at the class level.</a:t>
            </a:r>
          </a:p>
          <a:p>
            <a:r>
              <a:rPr lang="en-US" sz="2400" dirty="0"/>
              <a:t>63 classes from various open source projects</a:t>
            </a:r>
          </a:p>
          <a:p>
            <a:r>
              <a:rPr lang="en-US" sz="2400" dirty="0"/>
              <a:t>Base lines: </a:t>
            </a:r>
            <a:r>
              <a:rPr lang="en-US" sz="2400" dirty="0" err="1"/>
              <a:t>randoop</a:t>
            </a:r>
            <a:r>
              <a:rPr lang="en-US" sz="2400" dirty="0"/>
              <a:t> (random testing tool), human testers.</a:t>
            </a:r>
          </a:p>
          <a:p>
            <a:r>
              <a:rPr lang="en-US" sz="2400" dirty="0"/>
              <a:t>Tools </a:t>
            </a:r>
            <a:r>
              <a:rPr lang="en-US" sz="2400" dirty="0">
                <a:sym typeface="Wingdings"/>
              </a:rPr>
              <a:t> all exploit reflection</a:t>
            </a:r>
            <a:endParaRPr lang="en-US" sz="2400" dirty="0"/>
          </a:p>
          <a:p>
            <a:pPr lvl="1"/>
            <a:r>
              <a:rPr lang="en-US" sz="2000" dirty="0"/>
              <a:t>T3 (random + pair-wise)</a:t>
            </a:r>
          </a:p>
          <a:p>
            <a:pPr lvl="1"/>
            <a:r>
              <a:rPr lang="en-US" sz="2000" dirty="0"/>
              <a:t>GRT (guided random + light static analysis)</a:t>
            </a:r>
          </a:p>
          <a:p>
            <a:pPr lvl="1"/>
            <a:r>
              <a:rPr lang="en-US" sz="2000" dirty="0" err="1"/>
              <a:t>JTexpert</a:t>
            </a:r>
            <a:r>
              <a:rPr lang="en-US" sz="2000" dirty="0"/>
              <a:t> (guided random + light static analysis)</a:t>
            </a:r>
          </a:p>
          <a:p>
            <a:pPr lvl="1"/>
            <a:r>
              <a:rPr lang="en-US" sz="2000" dirty="0" err="1"/>
              <a:t>Mosa</a:t>
            </a:r>
            <a:r>
              <a:rPr lang="en-US" sz="2000" dirty="0"/>
              <a:t> (evolutionary algorithm + light static analysis)</a:t>
            </a:r>
          </a:p>
          <a:p>
            <a:pPr lvl="1"/>
            <a:r>
              <a:rPr lang="en-US" sz="2000" dirty="0" err="1"/>
              <a:t>Evosuite</a:t>
            </a:r>
            <a:r>
              <a:rPr lang="en-US" sz="2000" dirty="0"/>
              <a:t> (evolutionary algorithm + light static analysis + </a:t>
            </a:r>
            <a:r>
              <a:rPr lang="en-US" sz="2000" dirty="0" err="1"/>
              <a:t>memetic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Commercial (secret)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From Unit </a:t>
            </a:r>
            <a:r>
              <a:rPr lang="en-US" sz="3200" dirty="0" err="1"/>
              <a:t>Tetsing</a:t>
            </a:r>
            <a:r>
              <a:rPr lang="en-US" sz="3200" dirty="0"/>
              <a:t> Tool Competition 2015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206912"/>
              </p:ext>
            </p:extLst>
          </p:nvPr>
        </p:nvGraphicFramePr>
        <p:xfrm>
          <a:off x="480825" y="1972143"/>
          <a:ext cx="8358183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Randoop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JTexpert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Mosa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Evosuite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cov</a:t>
                      </a:r>
                      <a:r>
                        <a:rPr lang="en-US" sz="1600" baseline="-25000" dirty="0" err="1"/>
                        <a:t>b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cov</a:t>
                      </a:r>
                      <a:r>
                        <a:rPr lang="en-US" sz="1600" baseline="-25000" dirty="0" err="1"/>
                        <a:t>m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Tgen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1.48h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835097"/>
            <a:ext cx="5556506" cy="27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. problem as a search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Consider again the example program;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◼ </a:t>
            </a:r>
            <a:r>
              <a:rPr lang="en-US" sz="2000" dirty="0">
                <a:sym typeface="Symbol"/>
              </a:rPr>
              <a:t>is the target to cover. The program is extended with “instrumentation” ; for simplicity, fit is a global-var.</a:t>
            </a:r>
          </a:p>
          <a:p>
            <a:r>
              <a:rPr lang="en-US" sz="2000" dirty="0">
                <a:sym typeface="Symbol"/>
              </a:rPr>
              <a:t>The problem can be re-expressed to searching an input for tax, such that the value of “fit” is minimized.</a:t>
            </a:r>
            <a:endParaRPr lang="en-US" sz="2000" dirty="0"/>
          </a:p>
        </p:txBody>
      </p:sp>
      <p:sp>
        <p:nvSpPr>
          <p:cNvPr id="8" name="Tekstvak 4"/>
          <p:cNvSpPr txBox="1">
            <a:spLocks noChangeArrowheads="1"/>
          </p:cNvSpPr>
          <p:nvPr/>
        </p:nvSpPr>
        <p:spPr bwMode="auto">
          <a:xfrm>
            <a:off x="1482608" y="3474939"/>
            <a:ext cx="632256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tax(income | </a:t>
            </a:r>
            <a:r>
              <a:rPr lang="en-US" sz="2000" dirty="0" err="1"/>
              <a:t>tx</a:t>
            </a:r>
            <a:r>
              <a:rPr lang="en-US" sz="2000" dirty="0"/>
              <a:t>) {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tx</a:t>
            </a:r>
            <a:r>
              <a:rPr lang="en-US" sz="2000" dirty="0"/>
              <a:t> := 0 ; </a:t>
            </a:r>
          </a:p>
          <a:p>
            <a:r>
              <a:rPr lang="en-US" sz="2000" b="1" dirty="0"/>
              <a:t>    if</a:t>
            </a:r>
            <a:r>
              <a:rPr lang="en-US" sz="2000" dirty="0"/>
              <a:t> (income </a:t>
            </a:r>
            <a:r>
              <a:rPr lang="en-US" sz="2000" dirty="0">
                <a:sym typeface="Symbol"/>
              </a:rPr>
              <a:t>&gt; 20000</a:t>
            </a:r>
            <a:r>
              <a:rPr lang="en-US" sz="2000" dirty="0"/>
              <a:t>) </a:t>
            </a:r>
            <a:r>
              <a:rPr lang="en-US" sz="2000" b="1" dirty="0"/>
              <a:t>then </a:t>
            </a:r>
          </a:p>
          <a:p>
            <a:r>
              <a:rPr lang="en-US" sz="2000" dirty="0"/>
              <a:t>       { </a:t>
            </a:r>
            <a:r>
              <a:rPr lang="en-US" sz="2000" dirty="0" err="1"/>
              <a:t>tx</a:t>
            </a:r>
            <a:r>
              <a:rPr lang="en-US" sz="2000" dirty="0"/>
              <a:t> := </a:t>
            </a:r>
            <a:r>
              <a:rPr lang="en-US" sz="2000" dirty="0">
                <a:sym typeface="Symbol"/>
              </a:rPr>
              <a:t>0.2 * (income – 20000) ;  income := 20000 }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fit := max(0,income - 10000) 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if</a:t>
            </a:r>
            <a:r>
              <a:rPr lang="en-US" sz="2000" dirty="0"/>
              <a:t> (income </a:t>
            </a:r>
            <a:r>
              <a:rPr lang="en-US" sz="2000" dirty="0">
                <a:sym typeface="Symbol"/>
              </a:rPr>
              <a:t>≤ 10000)  </a:t>
            </a:r>
            <a:r>
              <a:rPr lang="en-US" sz="2000" b="1" dirty="0">
                <a:sym typeface="Symbol"/>
              </a:rPr>
              <a:t>then </a:t>
            </a:r>
            <a:r>
              <a:rPr lang="en-US" sz="2000" dirty="0">
                <a:solidFill>
                  <a:srgbClr val="FFC000"/>
                </a:solidFill>
                <a:sym typeface="Symbol"/>
              </a:rPr>
              <a:t>◼</a:t>
            </a:r>
            <a:r>
              <a:rPr lang="en-US" sz="2000" b="1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0 ;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    </a:t>
            </a:r>
            <a:r>
              <a:rPr lang="en-US" sz="2000" b="1" dirty="0">
                <a:sym typeface="Symbol"/>
              </a:rPr>
              <a:t>else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:= </a:t>
            </a:r>
            <a:r>
              <a:rPr lang="en-US" sz="2000" dirty="0" err="1">
                <a:sym typeface="Symbol"/>
              </a:rPr>
              <a:t>tx</a:t>
            </a:r>
            <a:r>
              <a:rPr lang="en-US" sz="2000" dirty="0">
                <a:sym typeface="Symbol"/>
              </a:rPr>
              <a:t> + 0.1 * (income – 10000) 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7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7183" y="4542519"/>
            <a:ext cx="8358246" cy="1150640"/>
          </a:xfrm>
        </p:spPr>
        <p:txBody>
          <a:bodyPr/>
          <a:lstStyle/>
          <a:p>
            <a:r>
              <a:rPr lang="en-US" sz="2000" dirty="0"/>
              <a:t>(actually hill descent here)</a:t>
            </a:r>
          </a:p>
          <a:p>
            <a:pPr lvl="1"/>
            <a:r>
              <a:rPr lang="en-US" sz="1800" dirty="0"/>
              <a:t>start with some input vector </a:t>
            </a:r>
            <a:r>
              <a:rPr lang="en-US" sz="1800" dirty="0" err="1"/>
              <a:t>i</a:t>
            </a:r>
            <a:endParaRPr lang="en-US" sz="1800" dirty="0"/>
          </a:p>
          <a:p>
            <a:pPr lvl="1"/>
            <a:r>
              <a:rPr lang="en-US" sz="1800" dirty="0"/>
              <a:t>adjust </a:t>
            </a:r>
            <a:r>
              <a:rPr lang="en-US" sz="1800" dirty="0" err="1"/>
              <a:t>i</a:t>
            </a:r>
            <a:r>
              <a:rPr lang="en-US" sz="1800" dirty="0"/>
              <a:t>, if this improves fit, repeat the process.</a:t>
            </a:r>
          </a:p>
          <a:p>
            <a:pPr lvl="1"/>
            <a:r>
              <a:rPr lang="en-US" sz="1800" dirty="0"/>
              <a:t>stop if no improvement is obtained.</a:t>
            </a:r>
          </a:p>
          <a:p>
            <a:r>
              <a:rPr lang="en-US" sz="2000" dirty="0"/>
              <a:t>you can get stuck in a local-minimum</a:t>
            </a:r>
          </a:p>
          <a:p>
            <a:r>
              <a:rPr lang="en-US" sz="2000" dirty="0"/>
              <a:t>other search-</a:t>
            </a:r>
            <a:r>
              <a:rPr lang="en-US" sz="2000" dirty="0" err="1"/>
              <a:t>algorithgms</a:t>
            </a:r>
            <a:r>
              <a:rPr lang="en-US" sz="2000" dirty="0"/>
              <a:t>, e.g. genetic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0F694-EFDF-479D-BD5B-AFCFC8683D16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4005064"/>
            <a:ext cx="7056784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99592" y="1484784"/>
            <a:ext cx="0" cy="252028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9821" y="36357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income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250" y="10715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fit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182463" y="41575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10000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763211" y="42176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20000</a:t>
            </a:r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 flipV="1">
            <a:off x="899592" y="3991315"/>
            <a:ext cx="587602" cy="103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487194" y="2335783"/>
            <a:ext cx="2442249" cy="1656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91704" y="221513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10000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929442" y="2335783"/>
            <a:ext cx="244275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1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DutchTestdag2009</Template>
  <TotalTime>1550</TotalTime>
  <Words>1530</Words>
  <Application>Microsoft Macintosh PowerPoint</Application>
  <PresentationFormat>On-screen Show (4:3)</PresentationFormat>
  <Paragraphs>179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 2</vt:lpstr>
      <vt:lpstr>Vermogen</vt:lpstr>
      <vt:lpstr>Acrobat Document</vt:lpstr>
      <vt:lpstr>Software Testing</vt:lpstr>
      <vt:lpstr>Content</vt:lpstr>
      <vt:lpstr>Testing vs Verification</vt:lpstr>
      <vt:lpstr>Coverage</vt:lpstr>
      <vt:lpstr>Automated testing</vt:lpstr>
      <vt:lpstr>From Unit Tetsing Tool Competition 2015</vt:lpstr>
      <vt:lpstr>From Unit Tetsing Tool Competition 2015</vt:lpstr>
      <vt:lpstr>Cov. problem as a search problem</vt:lpstr>
      <vt:lpstr>Hill climbing</vt:lpstr>
      <vt:lpstr>Using “symbolic execution”</vt:lpstr>
      <vt:lpstr>Example</vt:lpstr>
      <vt:lpstr>Example</vt:lpstr>
      <vt:lpstr>Issues with the wlp-based approach</vt:lpstr>
      <vt:lpstr>Single-assignment approach</vt:lpstr>
      <vt:lpstr>Combined concrete-symbolic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underdark</dc:creator>
  <cp:lastModifiedBy>Prasetya, S.W.B. (Wishnu)</cp:lastModifiedBy>
  <cp:revision>156</cp:revision>
  <cp:lastPrinted>2016-11-28T12:08:19Z</cp:lastPrinted>
  <dcterms:modified xsi:type="dcterms:W3CDTF">2025-08-28T09:06:52Z</dcterms:modified>
</cp:coreProperties>
</file>