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32" r:id="rId1"/>
  </p:sldMasterIdLst>
  <p:notesMasterIdLst>
    <p:notesMasterId r:id="rId18"/>
  </p:notesMasterIdLst>
  <p:sldIdLst>
    <p:sldId id="256" r:id="rId2"/>
    <p:sldId id="289" r:id="rId3"/>
    <p:sldId id="290" r:id="rId4"/>
    <p:sldId id="296" r:id="rId5"/>
    <p:sldId id="291" r:id="rId6"/>
    <p:sldId id="292" r:id="rId7"/>
    <p:sldId id="293" r:id="rId8"/>
    <p:sldId id="294" r:id="rId9"/>
    <p:sldId id="286" r:id="rId10"/>
    <p:sldId id="257" r:id="rId11"/>
    <p:sldId id="295" r:id="rId12"/>
    <p:sldId id="287" r:id="rId13"/>
    <p:sldId id="285" r:id="rId14"/>
    <p:sldId id="288" r:id="rId15"/>
    <p:sldId id="283" r:id="rId16"/>
    <p:sldId id="269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225111"/>
    <a:srgbClr val="286014"/>
    <a:srgbClr val="2A6416"/>
    <a:srgbClr val="A9E8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89660" autoAdjust="0"/>
  </p:normalViewPr>
  <p:slideViewPr>
    <p:cSldViewPr snapToGrid="0">
      <p:cViewPr varScale="1">
        <p:scale>
          <a:sx n="114" d="100"/>
          <a:sy n="114" d="100"/>
        </p:scale>
        <p:origin x="10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2381" y="-9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32CB4AF-0A5E-47A6-A7F1-372889A99F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55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D92B81-FF01-4D80-85C4-5B9DB40B956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nl-NL" dirty="0"/>
              <a:t>§</a:t>
            </a:r>
          </a:p>
        </p:txBody>
      </p:sp>
    </p:spTree>
    <p:extLst>
      <p:ext uri="{BB962C8B-B14F-4D97-AF65-F5344CB8AC3E}">
        <p14:creationId xmlns:p14="http://schemas.microsoft.com/office/powerpoint/2010/main" val="930268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2CB4AF-0A5E-47A6-A7F1-372889A99FE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69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2CB4AF-0A5E-47A6-A7F1-372889A99FE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3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2CB4AF-0A5E-47A6-A7F1-372889A99FE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44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2CB4AF-0A5E-47A6-A7F1-372889A99FE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3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A05F2E-77F0-403F-AB4E-B2FF37D5024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5594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A05F2E-77F0-403F-AB4E-B2FF37D5024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31698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A05F2E-77F0-403F-AB4E-B2FF37D5024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18578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964446-A2F7-45D0-973C-8D02E8129C0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038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5C095C-7338-4EB5-8E95-0E2E584C03A8}" type="datetime1">
              <a:rPr lang="nl-NL" smtClean="0"/>
              <a:pPr>
                <a:defRPr/>
              </a:pPr>
              <a:t>28-08-2025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pPr>
              <a:defRPr/>
            </a:pPr>
            <a:fld id="{35EA5BAF-CA23-42C8-8E4C-906278D99C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5767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5C095C-7338-4EB5-8E95-0E2E584C03A8}" type="datetime1">
              <a:rPr lang="nl-NL" smtClean="0"/>
              <a:pPr>
                <a:defRPr/>
              </a:pPr>
              <a:t>28-08-2025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EA5BAF-CA23-42C8-8E4C-906278D99C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8993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5C095C-7338-4EB5-8E95-0E2E584C03A8}" type="datetime1">
              <a:rPr lang="nl-NL" smtClean="0"/>
              <a:pPr>
                <a:defRPr/>
              </a:pPr>
              <a:t>28-08-2025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EA5BAF-CA23-42C8-8E4C-906278D99C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8874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4955"/>
          </a:xfrm>
          <a:gradFill flip="none" rotWithShape="1">
            <a:gsLst>
              <a:gs pos="0">
                <a:schemeClr val="bg1">
                  <a:tint val="90000"/>
                  <a:lumMod val="110000"/>
                </a:schemeClr>
              </a:gs>
              <a:gs pos="100000">
                <a:srgbClr val="C00000">
                  <a:alpha val="27000"/>
                  <a:lumMod val="66000"/>
                </a:srgbClr>
              </a:gs>
            </a:gsLst>
            <a:lin ang="5400000" scaled="1"/>
            <a:tileRect/>
          </a:gradFill>
        </p:spPr>
        <p:txBody>
          <a:bodyPr>
            <a:normAutofit/>
          </a:bodyPr>
          <a:lstStyle>
            <a:lvl1pPr algn="ct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83957"/>
            <a:ext cx="7772400" cy="462142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5C095C-7338-4EB5-8E95-0E2E584C03A8}" type="datetime1">
              <a:rPr lang="nl-NL" smtClean="0"/>
              <a:pPr>
                <a:defRPr/>
              </a:pPr>
              <a:t>28-08-2025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EA5BAF-CA23-42C8-8E4C-906278D99C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9116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5B5C095C-7338-4EB5-8E95-0E2E584C03A8}" type="datetime1">
              <a:rPr lang="nl-NL" smtClean="0"/>
              <a:pPr>
                <a:defRPr/>
              </a:pPr>
              <a:t>28-08-2025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pPr>
              <a:defRPr/>
            </a:pPr>
            <a:fld id="{35EA5BAF-CA23-42C8-8E4C-906278D99C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6624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5C095C-7338-4EB5-8E95-0E2E584C03A8}" type="datetime1">
              <a:rPr lang="nl-NL" smtClean="0"/>
              <a:pPr>
                <a:defRPr/>
              </a:pPr>
              <a:t>28-08-2025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EA5BAF-CA23-42C8-8E4C-906278D99C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670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5C095C-7338-4EB5-8E95-0E2E584C03A8}" type="datetime1">
              <a:rPr lang="nl-NL" smtClean="0"/>
              <a:pPr>
                <a:defRPr/>
              </a:pPr>
              <a:t>28-08-2025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EA5BAF-CA23-42C8-8E4C-906278D99C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954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5B5C095C-7338-4EB5-8E95-0E2E584C03A8}" type="datetime1">
              <a:rPr lang="nl-NL" smtClean="0"/>
              <a:pPr>
                <a:defRPr/>
              </a:pPr>
              <a:t>28-08-2025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EA5BAF-CA23-42C8-8E4C-906278D99C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5732671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5C095C-7338-4EB5-8E95-0E2E584C03A8}" type="datetime1">
              <a:rPr lang="nl-NL" smtClean="0"/>
              <a:pPr>
                <a:defRPr/>
              </a:pPr>
              <a:t>28-08-2025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EA5BAF-CA23-42C8-8E4C-906278D99C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9887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5C095C-7338-4EB5-8E95-0E2E584C03A8}" type="datetime1">
              <a:rPr lang="nl-NL" smtClean="0"/>
              <a:pPr>
                <a:defRPr/>
              </a:pPr>
              <a:t>28-08-2025</a:t>
            </a:fld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EA5BAF-CA23-42C8-8E4C-906278D99C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0700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5C095C-7338-4EB5-8E95-0E2E584C03A8}" type="datetime1">
              <a:rPr lang="nl-NL" smtClean="0"/>
              <a:pPr>
                <a:defRPr/>
              </a:pPr>
              <a:t>28-08-2025</a:t>
            </a:fld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EA5BAF-CA23-42C8-8E4C-906278D99C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960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5B5C095C-7338-4EB5-8E95-0E2E584C03A8}" type="datetime1">
              <a:rPr lang="nl-NL" smtClean="0"/>
              <a:pPr>
                <a:defRPr/>
              </a:pPr>
              <a:t>28-08-2025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35EA5BAF-CA23-42C8-8E4C-906278D99C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2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3" r:id="rId1"/>
    <p:sldLayoutId id="2147484634" r:id="rId2"/>
    <p:sldLayoutId id="2147484635" r:id="rId3"/>
    <p:sldLayoutId id="2147484636" r:id="rId4"/>
    <p:sldLayoutId id="2147484637" r:id="rId5"/>
    <p:sldLayoutId id="2147484638" r:id="rId6"/>
    <p:sldLayoutId id="2147484639" r:id="rId7"/>
    <p:sldLayoutId id="2147484640" r:id="rId8"/>
    <p:sldLayoutId id="2147484641" r:id="rId9"/>
    <p:sldLayoutId id="2147484642" r:id="rId10"/>
    <p:sldLayoutId id="21474846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.w.b.Prasetya@uu.n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u.nl/docs/vakken/pv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7333" y="2099733"/>
            <a:ext cx="7806267" cy="1473200"/>
          </a:xfrm>
        </p:spPr>
        <p:txBody>
          <a:bodyPr>
            <a:noAutofit/>
          </a:bodyPr>
          <a:lstStyle/>
          <a:p>
            <a:pPr algn="ctr" eaLnBrk="1" hangingPunct="1"/>
            <a:r>
              <a:rPr sz="4400" dirty="0"/>
              <a:t>Course on Program </a:t>
            </a:r>
            <a:r>
              <a:rPr lang="en-US" sz="4400" dirty="0"/>
              <a:t>Semantics &amp; </a:t>
            </a:r>
            <a:r>
              <a:rPr sz="4400" dirty="0"/>
              <a:t>Verification</a:t>
            </a:r>
            <a:br>
              <a:rPr sz="4400" dirty="0"/>
            </a:br>
            <a:r>
              <a:rPr sz="4400" dirty="0"/>
              <a:t>20</a:t>
            </a:r>
            <a:r>
              <a:rPr lang="en-US" sz="4400" dirty="0"/>
              <a:t>25</a:t>
            </a:r>
            <a:r>
              <a:rPr sz="4400" dirty="0"/>
              <a:t>/20</a:t>
            </a:r>
            <a:r>
              <a:rPr lang="en-US" sz="4400" dirty="0"/>
              <a:t>26</a:t>
            </a:r>
            <a:endParaRPr sz="4400" dirty="0"/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82800" y="5554133"/>
            <a:ext cx="6400800" cy="956734"/>
          </a:xfrm>
        </p:spPr>
        <p:txBody>
          <a:bodyPr>
            <a:normAutofit/>
          </a:bodyPr>
          <a:lstStyle/>
          <a:p>
            <a:pPr algn="r" eaLnBrk="1" hangingPunct="1">
              <a:lnSpc>
                <a:spcPct val="80000"/>
              </a:lnSpc>
            </a:pPr>
            <a:r>
              <a:rPr lang="en-US" sz="2000" dirty="0">
                <a:solidFill>
                  <a:schemeClr val="accent2"/>
                </a:solidFill>
              </a:rPr>
              <a:t>URL: </a:t>
            </a:r>
            <a:r>
              <a:rPr lang="en-US" sz="2000" dirty="0" err="1">
                <a:solidFill>
                  <a:schemeClr val="accent2"/>
                </a:solidFill>
              </a:rPr>
              <a:t>www.cs.uu.nl</a:t>
            </a:r>
            <a:r>
              <a:rPr lang="en-US" sz="2000" dirty="0">
                <a:solidFill>
                  <a:schemeClr val="accent2"/>
                </a:solidFill>
              </a:rPr>
              <a:t>/docs/</a:t>
            </a:r>
            <a:r>
              <a:rPr lang="en-US" sz="2000" dirty="0" err="1">
                <a:solidFill>
                  <a:schemeClr val="accent2"/>
                </a:solidFill>
              </a:rPr>
              <a:t>vakken</a:t>
            </a:r>
            <a:r>
              <a:rPr lang="en-US" sz="2000" dirty="0">
                <a:solidFill>
                  <a:schemeClr val="accent2"/>
                </a:solidFill>
              </a:rPr>
              <a:t>/</a:t>
            </a:r>
            <a:r>
              <a:rPr lang="en-US" sz="2000" dirty="0" err="1">
                <a:solidFill>
                  <a:schemeClr val="accent2"/>
                </a:solidFill>
              </a:rPr>
              <a:t>pv</a:t>
            </a:r>
            <a:endParaRPr lang="en-US" sz="2000" dirty="0"/>
          </a:p>
          <a:p>
            <a:pPr algn="r" eaLnBrk="1" hangingPunct="1">
              <a:lnSpc>
                <a:spcPct val="80000"/>
              </a:lnSpc>
            </a:pPr>
            <a:r>
              <a:rPr lang="en-US" sz="2000" dirty="0"/>
              <a:t>by Wishnu Prasetya (</a:t>
            </a:r>
            <a:r>
              <a:rPr lang="en-US" sz="2000" dirty="0">
                <a:hlinkClick r:id="rId3"/>
              </a:rPr>
              <a:t>s.w.b.Prasetya@uu.nl</a:t>
            </a:r>
            <a:r>
              <a:rPr lang="en-US" sz="2000" dirty="0"/>
              <a:t>)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setup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1219200"/>
            <a:ext cx="8324850" cy="4949825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b="1" dirty="0">
                <a:latin typeface="Calibri" pitchFamily="34" charset="0"/>
                <a:cs typeface="Calibri" pitchFamily="34" charset="0"/>
                <a:sym typeface="Wingdings" pitchFamily="2" charset="2"/>
              </a:rPr>
              <a:t>Lectures</a:t>
            </a:r>
            <a:r>
              <a:rPr lang="en-US" dirty="0">
                <a:latin typeface="Calibri" pitchFamily="34" charset="0"/>
                <a:cs typeface="Calibri" pitchFamily="34" charset="0"/>
                <a:sym typeface="Wingdings" pitchFamily="2" charset="2"/>
              </a:rPr>
              <a:t> : in the morning 9:00 – 11:00 every </a:t>
            </a:r>
            <a:r>
              <a:rPr lang="en-US" dirty="0" err="1">
                <a:latin typeface="Calibri" pitchFamily="34" charset="0"/>
                <a:cs typeface="Calibri" pitchFamily="34" charset="0"/>
                <a:sym typeface="Wingdings" pitchFamily="2" charset="2"/>
              </a:rPr>
              <a:t>monday</a:t>
            </a:r>
            <a:r>
              <a:rPr lang="en-US" dirty="0">
                <a:latin typeface="Calibri" pitchFamily="34" charset="0"/>
                <a:cs typeface="Calibri" pitchFamily="34" charset="0"/>
                <a:sym typeface="Wingdings" pitchFamily="2" charset="2"/>
              </a:rPr>
              <a:t> and </a:t>
            </a:r>
            <a:r>
              <a:rPr lang="en-US" dirty="0" err="1">
                <a:latin typeface="Calibri" pitchFamily="34" charset="0"/>
                <a:cs typeface="Calibri" pitchFamily="34" charset="0"/>
                <a:sym typeface="Wingdings" pitchFamily="2" charset="2"/>
              </a:rPr>
              <a:t>wednesday</a:t>
            </a:r>
            <a:r>
              <a:rPr lang="en-US" dirty="0">
                <a:latin typeface="Calibri" pitchFamily="34" charset="0"/>
                <a:cs typeface="Calibri" pitchFamily="34" charset="0"/>
                <a:sym typeface="Wingdings" pitchFamily="2" charset="2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Calibri" pitchFamily="34" charset="0"/>
                <a:cs typeface="Calibri" pitchFamily="34" charset="0"/>
                <a:sym typeface="Wingdings" pitchFamily="2" charset="2"/>
              </a:rPr>
              <a:t> Discussing exercises, doing tutorial, doing/discussing/presenting project: 11:00 – 12:45, every </a:t>
            </a:r>
            <a:r>
              <a:rPr lang="en-US" dirty="0" err="1">
                <a:latin typeface="Calibri" pitchFamily="34" charset="0"/>
                <a:cs typeface="Calibri" pitchFamily="34" charset="0"/>
                <a:sym typeface="Wingdings" pitchFamily="2" charset="2"/>
              </a:rPr>
              <a:t>monday</a:t>
            </a:r>
            <a:r>
              <a:rPr lang="en-US" dirty="0">
                <a:latin typeface="Calibri" pitchFamily="34" charset="0"/>
                <a:cs typeface="Calibri" pitchFamily="34" charset="0"/>
                <a:sym typeface="Wingdings" pitchFamily="2" charset="2"/>
              </a:rPr>
              <a:t> and </a:t>
            </a:r>
            <a:r>
              <a:rPr lang="en-US" dirty="0" err="1">
                <a:latin typeface="Calibri" pitchFamily="34" charset="0"/>
                <a:cs typeface="Calibri" pitchFamily="34" charset="0"/>
                <a:sym typeface="Wingdings" pitchFamily="2" charset="2"/>
              </a:rPr>
              <a:t>wednesday</a:t>
            </a:r>
            <a:r>
              <a:rPr lang="en-US" dirty="0">
                <a:latin typeface="Calibri" pitchFamily="34" charset="0"/>
                <a:cs typeface="Calibri" pitchFamily="34" charset="0"/>
                <a:sym typeface="Wingdings" pitchFamily="2" charset="2"/>
              </a:rPr>
              <a:t> after lectures.</a:t>
            </a:r>
            <a:br>
              <a:rPr lang="en-US" dirty="0">
                <a:latin typeface="Calibri" pitchFamily="34" charset="0"/>
                <a:cs typeface="Calibri" pitchFamily="34" charset="0"/>
                <a:sym typeface="Wingdings" pitchFamily="2" charset="2"/>
              </a:rPr>
            </a:br>
            <a:br>
              <a:rPr lang="en-US" dirty="0">
                <a:latin typeface="Calibri" pitchFamily="34" charset="0"/>
                <a:cs typeface="Calibri" pitchFamily="34" charset="0"/>
                <a:sym typeface="Wingdings" pitchFamily="2" charset="2"/>
              </a:rPr>
            </a:br>
            <a:r>
              <a:rPr lang="en-US" dirty="0">
                <a:latin typeface="Calibri" pitchFamily="34" charset="0"/>
                <a:cs typeface="Calibri" pitchFamily="34" charset="0"/>
                <a:sym typeface="Wingdings" pitchFamily="2" charset="2"/>
              </a:rPr>
              <a:t>We may use some of the exercise-hours for lectures if we get a bit short in time.</a:t>
            </a:r>
            <a:br>
              <a:rPr lang="en-US" dirty="0">
                <a:latin typeface="Calibri" pitchFamily="34" charset="0"/>
                <a:cs typeface="Calibri" pitchFamily="34" charset="0"/>
                <a:sym typeface="Wingdings" pitchFamily="2" charset="2"/>
              </a:rPr>
            </a:br>
            <a:endParaRPr lang="en-US" dirty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b="1" dirty="0">
                <a:latin typeface="Calibri" pitchFamily="34" charset="0"/>
                <a:cs typeface="Calibri" pitchFamily="34" charset="0"/>
                <a:sym typeface="Wingdings" pitchFamily="2" charset="2"/>
              </a:rPr>
              <a:t>2 exams + 1 project </a:t>
            </a:r>
            <a:r>
              <a:rPr lang="en-US" dirty="0">
                <a:latin typeface="Calibri" pitchFamily="34" charset="0"/>
                <a:cs typeface="Calibri" pitchFamily="34" charset="0"/>
                <a:sym typeface="Wingdings" pitchFamily="2" charset="2"/>
              </a:rPr>
              <a:t>that also involves writing a paper presenting your results.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Calibri" pitchFamily="34" charset="0"/>
                <a:cs typeface="Calibri" pitchFamily="34" charset="0"/>
                <a:sym typeface="Wingdings" pitchFamily="2" charset="2"/>
              </a:rPr>
              <a:t>Several other activities e.g. doing exercises together, running a tutorial.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8C4E72C4-9763-444D-8539-1F7DD90CFB74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Evaluation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1219200"/>
            <a:ext cx="8324850" cy="4949825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>
                <a:latin typeface="Calibri" pitchFamily="34" charset="0"/>
                <a:cs typeface="Calibri" pitchFamily="34" charset="0"/>
                <a:sym typeface="Wingdings" pitchFamily="2" charset="2"/>
              </a:rPr>
              <a:t> Project + tutorial + assignment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pitchFamily="34" charset="0"/>
                <a:cs typeface="Calibri" pitchFamily="34" charset="0"/>
                <a:sym typeface="Wingdings" pitchFamily="2" charset="2"/>
              </a:rPr>
              <a:t>All are </a:t>
            </a:r>
            <a:r>
              <a:rPr lang="en-US" sz="2400" b="1" dirty="0">
                <a:latin typeface="Calibri" pitchFamily="34" charset="0"/>
                <a:cs typeface="Calibri" pitchFamily="34" charset="0"/>
                <a:sym typeface="Wingdings" pitchFamily="2" charset="2"/>
              </a:rPr>
              <a:t>mandatory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latin typeface="Calibri" pitchFamily="34" charset="0"/>
                <a:cs typeface="Calibri" pitchFamily="34" charset="0"/>
                <a:sym typeface="Wingdings" pitchFamily="2" charset="2"/>
              </a:rPr>
              <a:t>You can work in a team, up to size 3.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latin typeface="Calibri" pitchFamily="34" charset="0"/>
                <a:cs typeface="Calibri" pitchFamily="34" charset="0"/>
                <a:sym typeface="Wingdings" pitchFamily="2" charset="2"/>
              </a:rPr>
              <a:t>Exams : 2x</a:t>
            </a:r>
          </a:p>
          <a:p>
            <a:pPr eaLnBrk="1" hangingPunct="1"/>
            <a:r>
              <a:rPr lang="en-US" dirty="0"/>
              <a:t>Grading:</a:t>
            </a:r>
          </a:p>
          <a:p>
            <a:pPr lvl="1"/>
            <a:r>
              <a:rPr lang="en-US" sz="2400" b="1" dirty="0"/>
              <a:t>A </a:t>
            </a:r>
            <a:r>
              <a:rPr lang="en-US" sz="2400" dirty="0"/>
              <a:t>SPIN tutorial &amp; assignments : 7.5% </a:t>
            </a:r>
          </a:p>
          <a:p>
            <a:pPr lvl="1"/>
            <a:r>
              <a:rPr lang="en-US" sz="2400" b="1" dirty="0"/>
              <a:t>S</a:t>
            </a:r>
            <a:r>
              <a:rPr lang="en-US" sz="2400" dirty="0"/>
              <a:t> Probabilistic Model Checking tutorial : 7.5%</a:t>
            </a:r>
          </a:p>
          <a:p>
            <a:pPr lvl="1"/>
            <a:r>
              <a:rPr lang="en-US" sz="2400" b="1" dirty="0">
                <a:sym typeface="Wingdings" pitchFamily="2" charset="2"/>
              </a:rPr>
              <a:t>E </a:t>
            </a:r>
            <a:r>
              <a:rPr lang="en-US" sz="2400" dirty="0">
                <a:sym typeface="Wingdings" pitchFamily="2" charset="2"/>
              </a:rPr>
              <a:t>Exams</a:t>
            </a:r>
            <a:r>
              <a:rPr lang="en-US" sz="2400" b="1" dirty="0">
                <a:sym typeface="Wingdings" pitchFamily="2" charset="2"/>
              </a:rPr>
              <a:t>: </a:t>
            </a:r>
            <a:r>
              <a:rPr lang="en-US" sz="2400" dirty="0">
                <a:sym typeface="Wingdings" pitchFamily="2" charset="2"/>
              </a:rPr>
              <a:t>20% E1 +  25% E2, average should be ≧ 5.0</a:t>
            </a:r>
          </a:p>
          <a:p>
            <a:pPr lvl="1"/>
            <a:r>
              <a:rPr lang="en-US" sz="2400" b="1" dirty="0"/>
              <a:t>P</a:t>
            </a:r>
            <a:r>
              <a:rPr lang="en-US" sz="2400" dirty="0"/>
              <a:t> Project: 40%</a:t>
            </a:r>
            <a:endParaRPr lang="en-US" sz="2400" dirty="0">
              <a:sym typeface="Wingdings" pitchFamily="2" charset="2"/>
            </a:endParaRPr>
          </a:p>
          <a:p>
            <a:pPr eaLnBrk="1" hangingPunct="1"/>
            <a:r>
              <a:rPr lang="en-US" dirty="0">
                <a:sym typeface="Wingdings" pitchFamily="2" charset="2"/>
              </a:rPr>
              <a:t>Your grade = </a:t>
            </a:r>
            <a:r>
              <a:rPr lang="en-US" b="1" dirty="0">
                <a:sym typeface="Wingdings" pitchFamily="2" charset="2"/>
              </a:rPr>
              <a:t>P+E+A+S</a:t>
            </a:r>
            <a:r>
              <a:rPr lang="en-US" dirty="0">
                <a:sym typeface="Wingdings" pitchFamily="2" charset="2"/>
              </a:rPr>
              <a:t> rounded to the closest 0.1 </a:t>
            </a:r>
            <a:r>
              <a:rPr lang="en-US" dirty="0" err="1">
                <a:sym typeface="Wingdings" pitchFamily="2" charset="2"/>
              </a:rPr>
              <a:t>pt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b="1" dirty="0">
                <a:sym typeface="Wingdings" pitchFamily="2" charset="2"/>
              </a:rPr>
              <a:t>however </a:t>
            </a:r>
            <a:r>
              <a:rPr lang="en-US" dirty="0">
                <a:sym typeface="Wingdings" pitchFamily="2" charset="2"/>
              </a:rPr>
              <a:t>if 5.0 ≤ P+E+A+S &lt; 6.0 your grade is rounded to the closest integer.</a:t>
            </a:r>
            <a:endParaRPr lang="en-US" sz="2400" dirty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 pitchFamily="34" charset="0"/>
              <a:cs typeface="Calibri" pitchFamily="34" charset="0"/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8C4E72C4-9763-444D-8539-1F7DD90CFB74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08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Evaluation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541867" y="1219200"/>
            <a:ext cx="8290983" cy="4949825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 pitchFamily="34" charset="0"/>
                <a:cs typeface="Calibri" pitchFamily="34" charset="0"/>
                <a:sym typeface="Wingdings" pitchFamily="2" charset="2"/>
              </a:rPr>
              <a:t>Supplementary exam, </a:t>
            </a:r>
          </a:p>
          <a:p>
            <a:pPr lvl="1" eaLnBrk="1" hangingPunct="1"/>
            <a:r>
              <a:rPr lang="en-US" sz="2400" dirty="0">
                <a:latin typeface="Calibri" pitchFamily="34" charset="0"/>
                <a:cs typeface="Calibri" pitchFamily="34" charset="0"/>
                <a:sym typeface="Wingdings" pitchFamily="2" charset="2"/>
              </a:rPr>
              <a:t>Note the Faculty’s regulation concerning this.</a:t>
            </a:r>
          </a:p>
          <a:p>
            <a:pPr eaLnBrk="1" hangingPunct="1"/>
            <a:endParaRPr lang="en-US" dirty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lvl="2" eaLnBrk="1" hangingPunct="1">
              <a:lnSpc>
                <a:spcPct val="80000"/>
              </a:lnSpc>
            </a:pPr>
            <a:endParaRPr lang="en-US" sz="2400" dirty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latin typeface="Calibri" pitchFamily="34" charset="0"/>
              <a:cs typeface="Calibri" pitchFamily="34" charset="0"/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8C4E72C4-9763-444D-8539-1F7DD90CFB74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28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74664-2340-4285-98E6-B099516F5FA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671548"/>
              </p:ext>
            </p:extLst>
          </p:nvPr>
        </p:nvGraphicFramePr>
        <p:xfrm>
          <a:off x="1574797" y="1617318"/>
          <a:ext cx="5994405" cy="29667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48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4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85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Pred. transformer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LTL + model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✔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CTL</a:t>
                      </a:r>
                      <a:r>
                        <a:rPr lang="en-US" sz="1600" baseline="0" dirty="0"/>
                        <a:t> + model checking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Symbolic model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Probabilistic model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94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Experience</a:t>
                      </a:r>
                      <a:r>
                        <a:rPr lang="en-US" sz="1600" baseline="0" dirty="0"/>
                        <a:t> with verification tool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Can</a:t>
                      </a:r>
                      <a:r>
                        <a:rPr lang="en-US" sz="1600" baseline="0" dirty="0"/>
                        <a:t> implement a verification technique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3250" y="5902523"/>
            <a:ext cx="5453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(may change if the actual progress during </a:t>
            </a:r>
            <a:r>
              <a:rPr lang="en-US" sz="1400"/>
              <a:t>the course requires us to adapt)</a:t>
            </a:r>
          </a:p>
        </p:txBody>
      </p:sp>
    </p:spTree>
    <p:extLst>
      <p:ext uri="{BB962C8B-B14F-4D97-AF65-F5344CB8AC3E}">
        <p14:creationId xmlns:p14="http://schemas.microsoft.com/office/powerpoint/2010/main" val="1329849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Notes PV, free. Get it at the course website.</a:t>
            </a:r>
          </a:p>
          <a:p>
            <a:r>
              <a:rPr lang="en-US" dirty="0"/>
              <a:t>Chapter 10 on probabilistic model checking of Principles of Model Checking, by Baier, </a:t>
            </a:r>
            <a:r>
              <a:rPr lang="en-US" dirty="0" err="1"/>
              <a:t>Katoen</a:t>
            </a:r>
            <a:r>
              <a:rPr lang="en-US" dirty="0"/>
              <a:t>, et. al. MIT Press, 2008.</a:t>
            </a:r>
          </a:p>
          <a:p>
            <a:r>
              <a:rPr lang="en-US" dirty="0"/>
              <a:t>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74664-2340-4285-98E6-B099516F5FA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3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500063" y="1190625"/>
            <a:ext cx="8358187" cy="482917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ym typeface="Wingdings" pitchFamily="2" charset="2"/>
              </a:rPr>
              <a:t>You need your own laptop/machine. </a:t>
            </a:r>
          </a:p>
          <a:p>
            <a:r>
              <a:rPr lang="en-US" dirty="0">
                <a:sym typeface="Wingdings" pitchFamily="2" charset="2"/>
              </a:rPr>
              <a:t>Needed software: </a:t>
            </a:r>
          </a:p>
          <a:p>
            <a:pPr lvl="1"/>
            <a:r>
              <a:rPr lang="en-US" sz="2400" dirty="0">
                <a:sym typeface="Wingdings" pitchFamily="2" charset="2"/>
              </a:rPr>
              <a:t>Haskell (a functional programming language)</a:t>
            </a:r>
          </a:p>
          <a:p>
            <a:pPr lvl="1"/>
            <a:r>
              <a:rPr lang="en-US" sz="2400" dirty="0">
                <a:sym typeface="Wingdings" pitchFamily="2" charset="2"/>
              </a:rPr>
              <a:t>Z theorem prover and its Haskell-binding,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Install them ASAP!! </a:t>
            </a:r>
            <a:endParaRPr lang="en-US" sz="2400" dirty="0">
              <a:sym typeface="Wingdings" pitchFamily="2" charset="2"/>
            </a:endParaRPr>
          </a:p>
          <a:p>
            <a:pPr lvl="1"/>
            <a:r>
              <a:rPr lang="en-US" sz="2400" dirty="0">
                <a:sym typeface="Wingdings" pitchFamily="2" charset="2"/>
              </a:rPr>
              <a:t>Spin.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Install them ASAP!! </a:t>
            </a:r>
            <a:r>
              <a:rPr lang="en-US" sz="2400" dirty="0">
                <a:sym typeface="Wingdings" pitchFamily="2" charset="2"/>
              </a:rPr>
              <a:t>Model checker SPIN, also requires</a:t>
            </a:r>
          </a:p>
          <a:p>
            <a:pPr lvl="2"/>
            <a:r>
              <a:rPr lang="en-US" sz="2400" dirty="0">
                <a:sym typeface="Wingdings" pitchFamily="2" charset="2"/>
              </a:rPr>
              <a:t>C compiler + its standard libraries.</a:t>
            </a:r>
          </a:p>
          <a:p>
            <a:pPr lvl="2"/>
            <a:r>
              <a:rPr lang="en-US" sz="2400" dirty="0">
                <a:sym typeface="Wingdings" pitchFamily="2" charset="2"/>
              </a:rPr>
              <a:t>On Windows you probably also need </a:t>
            </a:r>
            <a:r>
              <a:rPr lang="en-US" sz="2400" dirty="0" err="1">
                <a:sym typeface="Wingdings" pitchFamily="2" charset="2"/>
              </a:rPr>
              <a:t>Cygwin</a:t>
            </a:r>
            <a:r>
              <a:rPr lang="en-US" sz="2400" dirty="0">
                <a:sym typeface="Wingdings" pitchFamily="2" charset="2"/>
              </a:rPr>
              <a:t> or </a:t>
            </a:r>
            <a:r>
              <a:rPr lang="en-US" sz="2400" dirty="0" err="1">
                <a:sym typeface="Wingdings" pitchFamily="2" charset="2"/>
              </a:rPr>
              <a:t>Msys+Mingw</a:t>
            </a:r>
            <a:r>
              <a:rPr lang="en-US" sz="2400" dirty="0">
                <a:sym typeface="Wingdings" pitchFamily="2" charset="2"/>
              </a:rPr>
              <a:t> to get the C compiler.</a:t>
            </a:r>
          </a:p>
          <a:p>
            <a:pPr lvl="2"/>
            <a:r>
              <a:rPr lang="en-US" sz="2400" dirty="0" err="1">
                <a:sym typeface="Wingdings" pitchFamily="2" charset="2"/>
              </a:rPr>
              <a:t>Tk</a:t>
            </a:r>
            <a:r>
              <a:rPr lang="en-US" sz="2400" dirty="0">
                <a:sym typeface="Wingdings" pitchFamily="2" charset="2"/>
              </a:rPr>
              <a:t>/</a:t>
            </a:r>
            <a:r>
              <a:rPr lang="en-US" sz="2400" dirty="0" err="1">
                <a:sym typeface="Wingdings" pitchFamily="2" charset="2"/>
              </a:rPr>
              <a:t>Tcl</a:t>
            </a:r>
            <a:r>
              <a:rPr lang="en-US" sz="2400" dirty="0">
                <a:sym typeface="Wingdings" pitchFamily="2" charset="2"/>
              </a:rPr>
              <a:t> for its GUI</a:t>
            </a:r>
          </a:p>
          <a:p>
            <a:pPr lvl="2"/>
            <a:r>
              <a:rPr lang="en-US" sz="2400" dirty="0">
                <a:sym typeface="Wingdings" pitchFamily="2" charset="2"/>
              </a:rPr>
              <a:t>Dot for drawing state automata</a:t>
            </a:r>
          </a:p>
          <a:p>
            <a:pPr lvl="1"/>
            <a:r>
              <a:rPr lang="en-US" sz="2600" dirty="0">
                <a:sym typeface="Wingdings" pitchFamily="2" charset="2"/>
              </a:rPr>
              <a:t>PRISM probabilistic symbolic model checker, https://</a:t>
            </a:r>
            <a:r>
              <a:rPr lang="en-US" sz="2600" dirty="0" err="1">
                <a:sym typeface="Wingdings" pitchFamily="2" charset="2"/>
              </a:rPr>
              <a:t>www.prismmodelchecker.org</a:t>
            </a:r>
            <a:r>
              <a:rPr lang="en-US" sz="2600" dirty="0">
                <a:sym typeface="Wingdings" pitchFamily="2" charset="2"/>
              </a:rPr>
              <a:t>/</a:t>
            </a:r>
          </a:p>
          <a:p>
            <a:r>
              <a:rPr lang="en-US" dirty="0">
                <a:sym typeface="Wingdings" pitchFamily="2" charset="2"/>
              </a:rPr>
              <a:t>Links to Spin can be found in PV website. Consult their install instructions.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0D870-612F-4EF8-BF51-1C7749CC821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Other notes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482600" y="1219200"/>
            <a:ext cx="8334375" cy="464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accent2"/>
                </a:solidFill>
                <a:hlinkClick r:id="rId3"/>
              </a:rPr>
              <a:t>www.cs.uu.nl/docs/vakken/pv</a:t>
            </a: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Slides, course plan, etc.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communications through MS-Team</a:t>
            </a:r>
          </a:p>
          <a:p>
            <a:pPr eaLnBrk="1" hangingPunct="1"/>
            <a:endParaRPr lang="en-US" dirty="0"/>
          </a:p>
          <a:p>
            <a:pPr eaLnBrk="1" hangingPunct="1">
              <a:buFont typeface="Wingdings" pitchFamily="2" charset="2"/>
              <a:buNone/>
            </a:pPr>
            <a:endParaRPr lang="en-US" sz="2000" dirty="0"/>
          </a:p>
          <a:p>
            <a:pPr eaLnBrk="1" hangingPunct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21D88EF1-C343-4DDC-AA01-9D658F2C770D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340226"/>
            <a:ext cx="8489980" cy="4572000"/>
          </a:xfrm>
        </p:spPr>
        <p:txBody>
          <a:bodyPr>
            <a:normAutofit/>
          </a:bodyPr>
          <a:lstStyle/>
          <a:p>
            <a:r>
              <a:rPr lang="en-US" sz="2800" dirty="0"/>
              <a:t>We do not want to deliver buggy software, not to mention that errors might have severe consequences.</a:t>
            </a:r>
          </a:p>
          <a:p>
            <a:r>
              <a:rPr lang="en-US" sz="2800" dirty="0"/>
              <a:t>Yet thorough testing is very time consuming (expensive)</a:t>
            </a:r>
          </a:p>
          <a:p>
            <a:r>
              <a:rPr lang="en-US" sz="2800" dirty="0"/>
              <a:t>So, we are looking for techniques to do software verification </a:t>
            </a:r>
            <a:r>
              <a:rPr lang="en-US" sz="2800" b="1" dirty="0"/>
              <a:t>automatically</a:t>
            </a:r>
            <a:r>
              <a:rPr lang="en-US" sz="2800" dirty="0"/>
              <a:t>.</a:t>
            </a:r>
          </a:p>
          <a:p>
            <a:r>
              <a:rPr lang="en-US" sz="2800" dirty="0"/>
              <a:t>Is this possible?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74664-2340-4285-98E6-B099516F5FA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67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program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40226"/>
            <a:ext cx="8358246" cy="45720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In general undecidable </a:t>
            </a:r>
            <a:r>
              <a:rPr lang="en-US" sz="2800" dirty="0">
                <a:sym typeface="Wingdings" pitchFamily="2" charset="2"/>
              </a:rPr>
              <a:t></a:t>
            </a:r>
            <a:endParaRPr lang="en-US" sz="2800" dirty="0"/>
          </a:p>
          <a:p>
            <a:r>
              <a:rPr lang="en-US" sz="2800" dirty="0"/>
              <a:t>We need to look for sub-cases that are: (1) decidable, and (2) have practical values.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Example: </a:t>
            </a:r>
          </a:p>
          <a:p>
            <a:pPr lvl="1"/>
            <a:r>
              <a:rPr lang="en-US" sz="2400" dirty="0"/>
              <a:t>Type checking</a:t>
            </a:r>
          </a:p>
          <a:p>
            <a:pPr lvl="1"/>
            <a:r>
              <a:rPr lang="en-US" sz="2400" dirty="0"/>
              <a:t>Random testing with </a:t>
            </a:r>
            <a:r>
              <a:rPr lang="en-US" sz="2400" dirty="0" err="1"/>
              <a:t>QuickCheck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More?</a:t>
            </a:r>
          </a:p>
          <a:p>
            <a:pPr lvl="1"/>
            <a:endParaRPr lang="en-US" sz="2400" dirty="0"/>
          </a:p>
          <a:p>
            <a:r>
              <a:rPr lang="en-US" sz="2800" dirty="0"/>
              <a:t>To manage your expectation: it may take years or decades for theories to turn into a mature technology.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74664-2340-4285-98E6-B099516F5FA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7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long does it take?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74664-2340-4285-98E6-B099516F5FA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B9B718-CD20-974C-BCB2-64906139E16D}"/>
              </a:ext>
            </a:extLst>
          </p:cNvPr>
          <p:cNvSpPr txBox="1"/>
          <p:nvPr/>
        </p:nvSpPr>
        <p:spPr>
          <a:xfrm>
            <a:off x="3373244" y="6166625"/>
            <a:ext cx="2397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4000" dirty="0"/>
              <a:t>IDE 2022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DA4E3D-3A44-8B4F-9B9F-E27FD40F4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47" y="1397310"/>
            <a:ext cx="7183906" cy="476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20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long does it take?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74664-2340-4285-98E6-B099516F5FA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DA1EE6-BF29-304E-9288-F223C9047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455" y="2193626"/>
            <a:ext cx="2703344" cy="22042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DCB0E3-6A60-2D4E-94A8-86DA7FCEE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00" y="2193626"/>
            <a:ext cx="2643739" cy="2204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F0FE4C-2B5F-104C-BC9C-9AA4B76423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8325" y="2193626"/>
            <a:ext cx="2703344" cy="22491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023325-21AF-7A4A-BC2C-BC3CD237C44C}"/>
              </a:ext>
            </a:extLst>
          </p:cNvPr>
          <p:cNvSpPr txBox="1"/>
          <p:nvPr/>
        </p:nvSpPr>
        <p:spPr>
          <a:xfrm>
            <a:off x="1162653" y="4577482"/>
            <a:ext cx="674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70’s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1943BB-F712-F242-9667-C1AA1B6CCC99}"/>
              </a:ext>
            </a:extLst>
          </p:cNvPr>
          <p:cNvSpPr txBox="1"/>
          <p:nvPr/>
        </p:nvSpPr>
        <p:spPr>
          <a:xfrm>
            <a:off x="4122981" y="4622448"/>
            <a:ext cx="674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90’s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BC66A9-D2D3-8C4B-BCBE-F6716B17CAB5}"/>
              </a:ext>
            </a:extLst>
          </p:cNvPr>
          <p:cNvSpPr txBox="1"/>
          <p:nvPr/>
        </p:nvSpPr>
        <p:spPr>
          <a:xfrm>
            <a:off x="7117937" y="4539611"/>
            <a:ext cx="674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10’s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B9B718-CD20-974C-BCB2-64906139E16D}"/>
              </a:ext>
            </a:extLst>
          </p:cNvPr>
          <p:cNvSpPr txBox="1"/>
          <p:nvPr/>
        </p:nvSpPr>
        <p:spPr>
          <a:xfrm>
            <a:off x="3940462" y="5084113"/>
            <a:ext cx="1039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4000" dirty="0"/>
              <a:t>IDE</a:t>
            </a:r>
          </a:p>
        </p:txBody>
      </p:sp>
    </p:spTree>
    <p:extLst>
      <p:ext uri="{BB962C8B-B14F-4D97-AF65-F5344CB8AC3E}">
        <p14:creationId xmlns:p14="http://schemas.microsoft.com/office/powerpoint/2010/main" val="251649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long does it take?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74664-2340-4285-98E6-B099516F5FA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469ED7D-E760-214B-8A74-630F199FB5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</a:blip>
          <a:srcRect l="12752" t="5106" b="3682"/>
          <a:stretch/>
        </p:blipFill>
        <p:spPr>
          <a:xfrm>
            <a:off x="530225" y="1200470"/>
            <a:ext cx="3302000" cy="4876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A71F52-33F1-8B4C-A093-0994078BC173}"/>
              </a:ext>
            </a:extLst>
          </p:cNvPr>
          <p:cNvSpPr txBox="1"/>
          <p:nvPr/>
        </p:nvSpPr>
        <p:spPr>
          <a:xfrm>
            <a:off x="427058" y="6176245"/>
            <a:ext cx="3508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proving correctness in 80’s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52CE429-C9C2-4340-8D5F-0924E6350672}"/>
              </a:ext>
            </a:extLst>
          </p:cNvPr>
          <p:cNvSpPr/>
          <p:nvPr/>
        </p:nvSpPr>
        <p:spPr>
          <a:xfrm>
            <a:off x="4262819" y="2016236"/>
            <a:ext cx="4700587" cy="239860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rgbClr val="00FA00"/>
                </a:solidFill>
              </a:rPr>
              <a:t>val</a:t>
            </a:r>
            <a:r>
              <a:rPr lang="en-US" sz="1400" dirty="0">
                <a:solidFill>
                  <a:srgbClr val="00FA00"/>
                </a:solidFill>
              </a:rPr>
              <a:t> </a:t>
            </a:r>
            <a:r>
              <a:rPr lang="en-US" sz="1400" dirty="0" err="1">
                <a:solidFill>
                  <a:srgbClr val="00FA00"/>
                </a:solidFill>
              </a:rPr>
              <a:t>HOARE_ifthenelse_thm</a:t>
            </a:r>
            <a:r>
              <a:rPr lang="en-US" sz="1400" dirty="0">
                <a:solidFill>
                  <a:srgbClr val="00FA00"/>
                </a:solidFill>
              </a:rPr>
              <a:t> = </a:t>
            </a:r>
            <a:r>
              <a:rPr lang="en-US" sz="1400" b="1" dirty="0">
                <a:solidFill>
                  <a:srgbClr val="00FA00"/>
                </a:solidFill>
              </a:rPr>
              <a:t>prove</a:t>
            </a:r>
          </a:p>
          <a:p>
            <a:r>
              <a:rPr lang="en-US" sz="1400" dirty="0">
                <a:solidFill>
                  <a:srgbClr val="00FA00"/>
                </a:solidFill>
              </a:rPr>
              <a:t>   (``HOARE S1 (AND g p) q /\ HOARE S2 (AND (NOT g) p) q </a:t>
            </a:r>
            <a:br>
              <a:rPr lang="en-US" sz="1400" dirty="0">
                <a:solidFill>
                  <a:srgbClr val="00FA00"/>
                </a:solidFill>
              </a:rPr>
            </a:br>
            <a:r>
              <a:rPr lang="en-US" sz="1400" dirty="0">
                <a:solidFill>
                  <a:srgbClr val="00FA00"/>
                </a:solidFill>
              </a:rPr>
              <a:t>       ==&gt; </a:t>
            </a:r>
            <a:br>
              <a:rPr lang="en-US" sz="1400" dirty="0">
                <a:solidFill>
                  <a:srgbClr val="00FA00"/>
                </a:solidFill>
              </a:rPr>
            </a:br>
            <a:r>
              <a:rPr lang="en-US" sz="1400" dirty="0">
                <a:solidFill>
                  <a:srgbClr val="00FA00"/>
                </a:solidFill>
              </a:rPr>
              <a:t>       HOARE (IFTHENELSE g S1 S2) p q``,</a:t>
            </a:r>
          </a:p>
          <a:p>
            <a:r>
              <a:rPr lang="en-US" sz="1400" dirty="0">
                <a:solidFill>
                  <a:srgbClr val="00FA00"/>
                </a:solidFill>
              </a:rPr>
              <a:t>      REWRITE_TAC [</a:t>
            </a:r>
            <a:r>
              <a:rPr lang="en-US" sz="1400" dirty="0" err="1">
                <a:solidFill>
                  <a:srgbClr val="00FA00"/>
                </a:solidFill>
              </a:rPr>
              <a:t>HOARE_def</a:t>
            </a:r>
            <a:r>
              <a:rPr lang="en-US" sz="1400" dirty="0">
                <a:solidFill>
                  <a:srgbClr val="00FA00"/>
                </a:solidFill>
              </a:rPr>
              <a:t>]</a:t>
            </a:r>
          </a:p>
          <a:p>
            <a:r>
              <a:rPr lang="en-US" sz="1400" dirty="0">
                <a:solidFill>
                  <a:srgbClr val="00FA00"/>
                </a:solidFill>
              </a:rPr>
              <a:t>      </a:t>
            </a:r>
            <a:r>
              <a:rPr lang="en-US" sz="1400" b="1" dirty="0">
                <a:solidFill>
                  <a:srgbClr val="00FA00"/>
                </a:solidFill>
              </a:rPr>
              <a:t>THEN</a:t>
            </a:r>
            <a:r>
              <a:rPr lang="en-US" sz="1400" dirty="0">
                <a:solidFill>
                  <a:srgbClr val="00FA00"/>
                </a:solidFill>
              </a:rPr>
              <a:t> REWRITE_TAC [</a:t>
            </a:r>
            <a:r>
              <a:rPr lang="en-US" sz="1400" dirty="0" err="1">
                <a:solidFill>
                  <a:srgbClr val="00FA00"/>
                </a:solidFill>
              </a:rPr>
              <a:t>exec_def</a:t>
            </a:r>
            <a:r>
              <a:rPr lang="en-US" sz="1400" dirty="0">
                <a:solidFill>
                  <a:srgbClr val="00FA00"/>
                </a:solidFill>
              </a:rPr>
              <a:t>, </a:t>
            </a:r>
            <a:r>
              <a:rPr lang="en-US" sz="1400" dirty="0" err="1">
                <a:solidFill>
                  <a:srgbClr val="00FA00"/>
                </a:solidFill>
              </a:rPr>
              <a:t>AND_def</a:t>
            </a:r>
            <a:r>
              <a:rPr lang="en-US" sz="1400" dirty="0">
                <a:solidFill>
                  <a:srgbClr val="00FA00"/>
                </a:solidFill>
              </a:rPr>
              <a:t>, </a:t>
            </a:r>
            <a:r>
              <a:rPr lang="en-US" sz="1400" dirty="0" err="1">
                <a:solidFill>
                  <a:srgbClr val="00FA00"/>
                </a:solidFill>
              </a:rPr>
              <a:t>NOT_def</a:t>
            </a:r>
            <a:r>
              <a:rPr lang="en-US" sz="1400" dirty="0">
                <a:solidFill>
                  <a:srgbClr val="00FA00"/>
                </a:solidFill>
              </a:rPr>
              <a:t>]</a:t>
            </a:r>
          </a:p>
          <a:p>
            <a:r>
              <a:rPr lang="en-US" sz="1400" dirty="0">
                <a:solidFill>
                  <a:srgbClr val="00FA00"/>
                </a:solidFill>
              </a:rPr>
              <a:t>      </a:t>
            </a:r>
            <a:r>
              <a:rPr lang="en-US" sz="1400" b="1" dirty="0">
                <a:solidFill>
                  <a:srgbClr val="00FA00"/>
                </a:solidFill>
              </a:rPr>
              <a:t>THEN</a:t>
            </a:r>
            <a:r>
              <a:rPr lang="en-US" sz="1400" dirty="0">
                <a:solidFill>
                  <a:srgbClr val="00FA00"/>
                </a:solidFill>
              </a:rPr>
              <a:t> BETA_TAC</a:t>
            </a:r>
          </a:p>
          <a:p>
            <a:r>
              <a:rPr lang="en-US" sz="1400" dirty="0">
                <a:solidFill>
                  <a:srgbClr val="00FA00"/>
                </a:solidFill>
              </a:rPr>
              <a:t>      </a:t>
            </a:r>
            <a:r>
              <a:rPr lang="en-US" sz="1400" b="1" dirty="0">
                <a:solidFill>
                  <a:srgbClr val="00FA00"/>
                </a:solidFill>
              </a:rPr>
              <a:t>THEN</a:t>
            </a:r>
            <a:r>
              <a:rPr lang="en-US" sz="1400" dirty="0">
                <a:solidFill>
                  <a:srgbClr val="00FA00"/>
                </a:solidFill>
              </a:rPr>
              <a:t> PROVE_TAC[]</a:t>
            </a:r>
          </a:p>
          <a:p>
            <a:r>
              <a:rPr lang="en-US" sz="1400" dirty="0">
                <a:solidFill>
                  <a:srgbClr val="00FA00"/>
                </a:solidFill>
              </a:rPr>
              <a:t>   ) 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100EA3-EEC1-224B-9F55-89C075E9F887}"/>
              </a:ext>
            </a:extLst>
          </p:cNvPr>
          <p:cNvSpPr txBox="1"/>
          <p:nvPr/>
        </p:nvSpPr>
        <p:spPr>
          <a:xfrm>
            <a:off x="5952193" y="4651314"/>
            <a:ext cx="1321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in 2000’s</a:t>
            </a:r>
          </a:p>
        </p:txBody>
      </p:sp>
    </p:spTree>
    <p:extLst>
      <p:ext uri="{BB962C8B-B14F-4D97-AF65-F5344CB8AC3E}">
        <p14:creationId xmlns:p14="http://schemas.microsoft.com/office/powerpoint/2010/main" val="238331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correctness nowadays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74664-2340-4285-98E6-B099516F5FA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1EC2DE-0C65-C741-B623-5EE912FA0EC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352678" y="1980682"/>
            <a:ext cx="2082463" cy="20824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884D70-F0BA-A441-8DB7-F3B17C314A83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50000"/>
          </a:blip>
          <a:stretch>
            <a:fillRect/>
          </a:stretch>
        </p:blipFill>
        <p:spPr>
          <a:xfrm>
            <a:off x="4708861" y="2003762"/>
            <a:ext cx="2059383" cy="20593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BE380D-0299-804C-AB6C-FFE408A28DD0}"/>
              </a:ext>
            </a:extLst>
          </p:cNvPr>
          <p:cNvSpPr txBox="1"/>
          <p:nvPr/>
        </p:nvSpPr>
        <p:spPr>
          <a:xfrm>
            <a:off x="0" y="4600287"/>
            <a:ext cx="9143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dirty="0"/>
              <a:t>Though in terms of user-friendliness, performance, documentation, user support etc, the technologies are not maturing yet. Also: </a:t>
            </a:r>
            <a:r>
              <a:rPr lang="en-NL" dirty="0">
                <a:highlight>
                  <a:srgbClr val="FFFF00"/>
                </a:highlight>
              </a:rPr>
              <a:t>scalability remains a challenge</a:t>
            </a:r>
            <a:r>
              <a:rPr lang="en-NL" dirty="0"/>
              <a:t>.</a:t>
            </a:r>
          </a:p>
          <a:p>
            <a:pPr algn="ctr"/>
            <a:r>
              <a:rPr lang="en-NL" dirty="0"/>
              <a:t>(hopefully, you can contribute to this as well)</a:t>
            </a:r>
          </a:p>
        </p:txBody>
      </p:sp>
    </p:spTree>
    <p:extLst>
      <p:ext uri="{BB962C8B-B14F-4D97-AF65-F5344CB8AC3E}">
        <p14:creationId xmlns:p14="http://schemas.microsoft.com/office/powerpoint/2010/main" val="3272788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40226"/>
            <a:ext cx="8358246" cy="4572000"/>
          </a:xfrm>
        </p:spPr>
        <p:txBody>
          <a:bodyPr>
            <a:normAutofit/>
          </a:bodyPr>
          <a:lstStyle/>
          <a:p>
            <a:r>
              <a:rPr lang="en-US" dirty="0"/>
              <a:t>Become familiar with, and acquire insight on the underlying concepts of:</a:t>
            </a:r>
          </a:p>
          <a:p>
            <a:endParaRPr lang="en-US" dirty="0"/>
          </a:p>
          <a:p>
            <a:pPr lvl="1"/>
            <a:r>
              <a:rPr lang="en-US" sz="2400" b="1" dirty="0"/>
              <a:t>formalisms to express the correctness of programs</a:t>
            </a:r>
            <a:r>
              <a:rPr lang="en-US" sz="2400" dirty="0"/>
              <a:t>: a Hoare-style formalism, LTL, CTL.</a:t>
            </a:r>
          </a:p>
          <a:p>
            <a:pPr lvl="1"/>
            <a:r>
              <a:rPr lang="en-US" sz="2400" b="1" dirty="0"/>
              <a:t>automated verification techniques</a:t>
            </a:r>
            <a:r>
              <a:rPr lang="en-US" sz="2400" dirty="0"/>
              <a:t>: predicate transformer, symbolic verification, model checking LTL/CTL, probabilistic model checking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 </a:t>
            </a:r>
          </a:p>
          <a:p>
            <a:pPr lvl="1"/>
            <a:r>
              <a:rPr lang="en-US" sz="2400" b="1" strike="sngStrike" dirty="0"/>
              <a:t>program semantics</a:t>
            </a:r>
            <a:r>
              <a:rPr lang="en-US" sz="2400" strike="sngStrike" dirty="0"/>
              <a:t>: operational, denotational, axiomatic  </a:t>
            </a:r>
            <a:r>
              <a:rPr lang="en-US" sz="2400" dirty="0"/>
              <a:t>(this is covered in MCPD).</a:t>
            </a:r>
          </a:p>
          <a:p>
            <a:pPr marL="274320" lvl="1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74664-2340-4285-98E6-B099516F5FA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60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340226"/>
            <a:ext cx="8358246" cy="4572000"/>
          </a:xfrm>
        </p:spPr>
        <p:txBody>
          <a:bodyPr>
            <a:normAutofit/>
          </a:bodyPr>
          <a:lstStyle/>
          <a:p>
            <a:r>
              <a:rPr lang="en-US" dirty="0"/>
              <a:t>Acquire hands-on experience (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towards your future research</a:t>
            </a:r>
            <a:r>
              <a:rPr lang="en-US" dirty="0"/>
              <a:t>) with :</a:t>
            </a:r>
          </a:p>
          <a:p>
            <a:pPr marL="319088" lvl="1" indent="0">
              <a:buNone/>
            </a:pPr>
            <a:endParaRPr lang="en-US" sz="2400" dirty="0"/>
          </a:p>
          <a:p>
            <a:pPr lvl="1"/>
            <a:r>
              <a:rPr lang="en-US" sz="2400" b="1" dirty="0"/>
              <a:t>implementing a verification technique </a:t>
            </a:r>
            <a:r>
              <a:rPr lang="en-US" sz="2400" dirty="0"/>
              <a:t>(one of previously mentioned).</a:t>
            </a:r>
          </a:p>
          <a:p>
            <a:pPr lvl="1"/>
            <a:endParaRPr lang="en-US" sz="2400" dirty="0"/>
          </a:p>
          <a:p>
            <a:pPr lvl="1"/>
            <a:r>
              <a:rPr lang="en-US" sz="2400" b="1" dirty="0"/>
              <a:t>using a verification tool</a:t>
            </a:r>
            <a:r>
              <a:rPr lang="en-US" sz="2400" dirty="0"/>
              <a:t> to model a problem and conduct a verification of its solution.</a:t>
            </a:r>
          </a:p>
          <a:p>
            <a:pPr lvl="1"/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74664-2340-4285-98E6-B099516F5FA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98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4237</TotalTime>
  <Words>877</Words>
  <Application>Microsoft Macintosh PowerPoint</Application>
  <PresentationFormat>On-screen Show (4:3)</PresentationFormat>
  <Paragraphs>141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Cambria</vt:lpstr>
      <vt:lpstr>Rockwell Extra Bold</vt:lpstr>
      <vt:lpstr>Times New Roman</vt:lpstr>
      <vt:lpstr>Wingdings</vt:lpstr>
      <vt:lpstr>Wood Type</vt:lpstr>
      <vt:lpstr>Course on Program Semantics &amp; Verification 2025/2026</vt:lpstr>
      <vt:lpstr>Program correctness</vt:lpstr>
      <vt:lpstr>Automated program verification</vt:lpstr>
      <vt:lpstr>How long does it take?</vt:lpstr>
      <vt:lpstr>How long does it take?</vt:lpstr>
      <vt:lpstr>How long does it take?</vt:lpstr>
      <vt:lpstr>proving correctness nowadays</vt:lpstr>
      <vt:lpstr>Learning goals</vt:lpstr>
      <vt:lpstr>Learning goals</vt:lpstr>
      <vt:lpstr>setup</vt:lpstr>
      <vt:lpstr>Evaluation</vt:lpstr>
      <vt:lpstr>Evaluation</vt:lpstr>
      <vt:lpstr>Coverage</vt:lpstr>
      <vt:lpstr>Course materials</vt:lpstr>
      <vt:lpstr>Software</vt:lpstr>
      <vt:lpstr>Other notes</vt:lpstr>
    </vt:vector>
  </TitlesOfParts>
  <Company>Universiteit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on Program Verification</dc:title>
  <dc:creator>wish</dc:creator>
  <cp:lastModifiedBy>Prasetya, S.W.B. (Wishnu)</cp:lastModifiedBy>
  <cp:revision>237</cp:revision>
  <dcterms:created xsi:type="dcterms:W3CDTF">2002-05-10T11:36:29Z</dcterms:created>
  <dcterms:modified xsi:type="dcterms:W3CDTF">2025-08-28T09:52:01Z</dcterms:modified>
</cp:coreProperties>
</file>