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4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336" r:id="rId23"/>
    <p:sldId id="297" r:id="rId24"/>
    <p:sldId id="298" r:id="rId25"/>
    <p:sldId id="324" r:id="rId26"/>
    <p:sldId id="325" r:id="rId27"/>
    <p:sldId id="326" r:id="rId28"/>
    <p:sldId id="327" r:id="rId29"/>
    <p:sldId id="333" r:id="rId30"/>
    <p:sldId id="334" r:id="rId31"/>
    <p:sldId id="328" r:id="rId32"/>
    <p:sldId id="329" r:id="rId33"/>
    <p:sldId id="330" r:id="rId34"/>
    <p:sldId id="331" r:id="rId35"/>
    <p:sldId id="335" r:id="rId36"/>
    <p:sldId id="339" r:id="rId37"/>
    <p:sldId id="338" r:id="rId38"/>
    <p:sldId id="337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6" r:id="rId53"/>
    <p:sldId id="353" r:id="rId54"/>
    <p:sldId id="354" r:id="rId55"/>
    <p:sldId id="355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70" r:id="rId70"/>
    <p:sldId id="371" r:id="rId71"/>
    <p:sldId id="372" r:id="rId72"/>
    <p:sldId id="373" r:id="rId73"/>
    <p:sldId id="374" r:id="rId74"/>
    <p:sldId id="375" r:id="rId75"/>
    <p:sldId id="376" r:id="rId76"/>
    <p:sldId id="377" r:id="rId77"/>
    <p:sldId id="379" r:id="rId78"/>
    <p:sldId id="378" r:id="rId79"/>
    <p:sldId id="380" r:id="rId80"/>
    <p:sldId id="381" r:id="rId81"/>
    <p:sldId id="382" r:id="rId82"/>
    <p:sldId id="293" r:id="rId83"/>
    <p:sldId id="294" r:id="rId84"/>
    <p:sldId id="256" r:id="rId85"/>
    <p:sldId id="257" r:id="rId86"/>
    <p:sldId id="258" r:id="rId87"/>
    <p:sldId id="264" r:id="rId88"/>
    <p:sldId id="265" r:id="rId89"/>
    <p:sldId id="263" r:id="rId90"/>
    <p:sldId id="261" r:id="rId91"/>
    <p:sldId id="387" r:id="rId92"/>
    <p:sldId id="262" r:id="rId93"/>
    <p:sldId id="295" r:id="rId94"/>
    <p:sldId id="383" r:id="rId95"/>
    <p:sldId id="384" r:id="rId96"/>
    <p:sldId id="385" r:id="rId97"/>
    <p:sldId id="386" r:id="rId9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86" d="100"/>
          <a:sy n="86" d="100"/>
        </p:scale>
        <p:origin x="42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Number of Steps</a:t>
            </a:r>
            <a:r>
              <a:rPr lang="en-US" b="1" baseline="0" dirty="0"/>
              <a:t> vs Iteration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Q Learning + Epsilon-Greedy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Feuil1!$A$2:$A$15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Feuil1!$B$2:$B$15</c:f>
              <c:numCache>
                <c:formatCode>General</c:formatCode>
                <c:ptCount val="14"/>
                <c:pt idx="0">
                  <c:v>2024</c:v>
                </c:pt>
                <c:pt idx="1">
                  <c:v>1279</c:v>
                </c:pt>
                <c:pt idx="2">
                  <c:v>93</c:v>
                </c:pt>
                <c:pt idx="3">
                  <c:v>970</c:v>
                </c:pt>
                <c:pt idx="4">
                  <c:v>623</c:v>
                </c:pt>
                <c:pt idx="5">
                  <c:v>84</c:v>
                </c:pt>
                <c:pt idx="6">
                  <c:v>59</c:v>
                </c:pt>
                <c:pt idx="7">
                  <c:v>67</c:v>
                </c:pt>
                <c:pt idx="8">
                  <c:v>49</c:v>
                </c:pt>
                <c:pt idx="9">
                  <c:v>147</c:v>
                </c:pt>
                <c:pt idx="10">
                  <c:v>152</c:v>
                </c:pt>
                <c:pt idx="11">
                  <c:v>47</c:v>
                </c:pt>
                <c:pt idx="12">
                  <c:v>45</c:v>
                </c:pt>
                <c:pt idx="13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2A-4543-97B9-13C14E99047E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Q Learning + Boltzmann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Feuil1!$A$2:$A$15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Feuil1!$C$2:$C$15</c:f>
              <c:numCache>
                <c:formatCode>General</c:formatCode>
                <c:ptCount val="14"/>
                <c:pt idx="0">
                  <c:v>3523</c:v>
                </c:pt>
                <c:pt idx="1">
                  <c:v>1983</c:v>
                </c:pt>
                <c:pt idx="2">
                  <c:v>956</c:v>
                </c:pt>
                <c:pt idx="3">
                  <c:v>2398</c:v>
                </c:pt>
                <c:pt idx="4">
                  <c:v>445</c:v>
                </c:pt>
                <c:pt idx="5">
                  <c:v>1670</c:v>
                </c:pt>
                <c:pt idx="6">
                  <c:v>184</c:v>
                </c:pt>
                <c:pt idx="7">
                  <c:v>616</c:v>
                </c:pt>
                <c:pt idx="8">
                  <c:v>251</c:v>
                </c:pt>
                <c:pt idx="9">
                  <c:v>49</c:v>
                </c:pt>
                <c:pt idx="10">
                  <c:v>45</c:v>
                </c:pt>
                <c:pt idx="11">
                  <c:v>45</c:v>
                </c:pt>
                <c:pt idx="12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2A-4543-97B9-13C14E99047E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SARSA + Epsilon-Greedy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Feuil1!$A$2:$A$15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Feuil1!$D$2:$D$15</c:f>
              <c:numCache>
                <c:formatCode>General</c:formatCode>
                <c:ptCount val="14"/>
                <c:pt idx="0">
                  <c:v>6189</c:v>
                </c:pt>
                <c:pt idx="1">
                  <c:v>1956</c:v>
                </c:pt>
                <c:pt idx="2">
                  <c:v>1114</c:v>
                </c:pt>
                <c:pt idx="3">
                  <c:v>179</c:v>
                </c:pt>
                <c:pt idx="4">
                  <c:v>60</c:v>
                </c:pt>
                <c:pt idx="5">
                  <c:v>51</c:v>
                </c:pt>
                <c:pt idx="6">
                  <c:v>71</c:v>
                </c:pt>
                <c:pt idx="7">
                  <c:v>45</c:v>
                </c:pt>
                <c:pt idx="8">
                  <c:v>48</c:v>
                </c:pt>
                <c:pt idx="9">
                  <c:v>45</c:v>
                </c:pt>
                <c:pt idx="10">
                  <c:v>45</c:v>
                </c:pt>
                <c:pt idx="11">
                  <c:v>47</c:v>
                </c:pt>
                <c:pt idx="12">
                  <c:v>47</c:v>
                </c:pt>
                <c:pt idx="13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2A-4543-97B9-13C14E99047E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SARSA + Boltzmann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Feuil1!$A$2:$A$15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Feuil1!$E$2:$E$15</c:f>
              <c:numCache>
                <c:formatCode>General</c:formatCode>
                <c:ptCount val="14"/>
                <c:pt idx="0">
                  <c:v>3838</c:v>
                </c:pt>
                <c:pt idx="1">
                  <c:v>905</c:v>
                </c:pt>
                <c:pt idx="2">
                  <c:v>1544</c:v>
                </c:pt>
                <c:pt idx="3">
                  <c:v>3183</c:v>
                </c:pt>
                <c:pt idx="4">
                  <c:v>1297</c:v>
                </c:pt>
                <c:pt idx="5">
                  <c:v>529</c:v>
                </c:pt>
                <c:pt idx="6">
                  <c:v>448</c:v>
                </c:pt>
                <c:pt idx="7">
                  <c:v>2019</c:v>
                </c:pt>
                <c:pt idx="8">
                  <c:v>135</c:v>
                </c:pt>
                <c:pt idx="9">
                  <c:v>53</c:v>
                </c:pt>
                <c:pt idx="10">
                  <c:v>45</c:v>
                </c:pt>
                <c:pt idx="11">
                  <c:v>45</c:v>
                </c:pt>
                <c:pt idx="12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2A-4543-97B9-13C14E9904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30897871"/>
        <c:axId val="1630898703"/>
      </c:lineChart>
      <c:catAx>
        <c:axId val="1630897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898703"/>
        <c:crosses val="autoZero"/>
        <c:auto val="1"/>
        <c:lblAlgn val="ctr"/>
        <c:lblOffset val="100"/>
        <c:noMultiLvlLbl val="0"/>
      </c:catAx>
      <c:valAx>
        <c:axId val="1630898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Number</a:t>
                </a:r>
                <a:r>
                  <a:rPr lang="en-US" b="1" baseline="0" dirty="0"/>
                  <a:t> of Steps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897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7A54A-3017-8020-6C84-BA80726C6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610D87-D2A6-78BC-48D0-1A291B47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EEEB7-299E-8386-CBA9-A8B447E2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E5AF-D494-4B36-A884-9B8447869D1F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D9426D-B82E-6A8C-75B7-ED4DCDBD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129801-C073-BC3F-A1C9-B15E3153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50A-FA07-46A7-86F8-7EFE03D80F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2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5136A-DE9C-FE2A-F5EC-64827F07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B79B46-400C-4B5E-AAA1-CD18E76A6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1446D-40D0-068D-D35D-56F8ACE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E5AF-D494-4B36-A884-9B8447869D1F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59A1AE-FC7C-B8B4-CC65-8E83EE3D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B4B66F-EA58-2389-C334-49F8F625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50A-FA07-46A7-86F8-7EFE03D80F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3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C6F9A9-A858-C18F-ECAE-58F51DAD0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899F6C-BCE8-4B86-4DBF-8CCA7A39C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630AB-1F48-18A1-18CB-9EF63547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E5AF-D494-4B36-A884-9B8447869D1F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E70758-D91B-351E-C133-02116CC5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C5AC69-CC2A-3C44-AA51-18F27401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50A-FA07-46A7-86F8-7EFE03D80F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1CCFD-5437-C322-7EC1-3EDED07A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61F5FF-4E2E-A05B-9D22-192CB65D3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3B03F3-2F6B-C19D-A8C5-D8B57579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E5AF-D494-4B36-A884-9B8447869D1F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6AC8B-9C03-9886-3863-014FF808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EF584F-17F3-F4CB-2361-EAAAD8D3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50A-FA07-46A7-86F8-7EFE03D80F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2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3545E-9309-DAFD-BC0D-EF954DFC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31F982-027E-01DB-F2C1-B3357E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19FEBD-8FD3-1CA3-B11D-6D99C990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E5AF-D494-4B36-A884-9B8447869D1F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C8B702-9294-5DA0-698F-804E3491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FAF95-E837-F05F-CB73-3E1C4190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50A-FA07-46A7-86F8-7EFE03D80F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3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F5880-9894-F339-4DAB-AFF153FF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233A5F-C03F-2C77-4AAD-BF1644D66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B70E1A-E759-B056-F695-8FF48802D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257A19-DEF8-DC58-3203-4E5D226D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E5AF-D494-4B36-A884-9B8447869D1F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471E48-9540-338E-C5F5-45E4A4DE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E0C14B-AB3F-69C7-9F5F-48D62E1F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50A-FA07-46A7-86F8-7EFE03D80F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2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0DAAD-CE33-30CA-DE1F-50BA2DF4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E12606-DBB7-B764-1432-44E4E775C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774CE6-E8A4-E3CE-7249-76D0470A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B52F46-F864-1901-5773-70687346F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A70482-8155-A373-6654-C9C8B6405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80A04C-570A-5FE2-21A6-6A37BA68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E5AF-D494-4B36-A884-9B8447869D1F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50C15F-1081-BEA7-D296-52DBFE5B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0BFACA-73C9-AA32-CF54-5843CDA7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50A-FA07-46A7-86F8-7EFE03D80F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3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34ED7-C99E-556B-4BE3-A8B47632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4E7A97-21AC-559E-D9C3-F88CB8AF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E5AF-D494-4B36-A884-9B8447869D1F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4B1394-4C53-FC82-46AD-DB979513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5FBB30-936F-044C-B5B2-DBAFE55B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50A-FA07-46A7-86F8-7EFE03D80F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3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CE9C2D-D3AC-CF18-FA9B-DD88379C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E5AF-D494-4B36-A884-9B8447869D1F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D90FF2-6401-5C56-E8D4-D08A58EC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DC3F1E-1723-4E38-3DBC-30252E58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50A-FA07-46A7-86F8-7EFE03D80F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7A167-FADB-AFF1-054E-8C2EA415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ACB7D-264B-05D8-D351-7641E324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53C630-18C1-C0AB-00C7-594674F57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8FBE1B-5C08-E7FE-E3BC-079265B4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E5AF-D494-4B36-A884-9B8447869D1F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3B8E8B-4D87-4F66-1216-ABF1A143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A2296-1474-DA62-C2AA-0127BA81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50A-FA07-46A7-86F8-7EFE03D80F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1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2C0FB-10A6-F1BD-7B3B-309D3260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953261-0274-1E57-64FC-6B6C79CDF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B2D9F1-7041-653A-724F-9830B54ED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2890E4-C912-2FA4-3341-331C4B38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E5AF-D494-4B36-A884-9B8447869D1F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D28A6A-7394-749E-70B0-EDCD5F8E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89A217-775B-A9BF-FDD6-742C4887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50A-FA07-46A7-86F8-7EFE03D80F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6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400C19-3BD0-F968-EB43-601E1524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0F7392-1EC6-CE34-1DB9-5D1E5381E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E053-84FE-3A44-6C00-B52996E8C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E5AF-D494-4B36-A884-9B8447869D1F}" type="datetimeFigureOut">
              <a:rPr lang="en-US" smtClean="0"/>
              <a:t>5/24/22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2CBBAB-8933-58C9-3E8A-2DBD65AEA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FE750C-504C-7BA2-7141-ED3DBCA97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E50A-FA07-46A7-86F8-7EFE03D80F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8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2" Type="http://schemas.microsoft.com/office/2007/relationships/media" Target="../media/media1.mp4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 err="1">
                <a:latin typeface="+mn-lt"/>
              </a:rPr>
              <a:t>Reinforcement</a:t>
            </a:r>
            <a:r>
              <a:rPr lang="fr-FR" b="1" u="sng" dirty="0">
                <a:latin typeface="+mn-lt"/>
              </a:rPr>
              <a:t> Learning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E96FCD-F8DA-EE81-D999-D9C80CEC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36" y="1955601"/>
            <a:ext cx="5444927" cy="2946797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CB715E58-D24D-962E-DEC4-131A97E9B0FB}"/>
              </a:ext>
            </a:extLst>
          </p:cNvPr>
          <p:cNvSpPr txBox="1">
            <a:spLocks/>
          </p:cNvSpPr>
          <p:nvPr/>
        </p:nvSpPr>
        <p:spPr>
          <a:xfrm>
            <a:off x="838200" y="51673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b="1" dirty="0">
                <a:latin typeface="+mn-lt"/>
              </a:rPr>
              <a:t>Antoine XIE</a:t>
            </a:r>
          </a:p>
          <a:p>
            <a:pPr algn="ctr"/>
            <a:r>
              <a:rPr lang="fr-FR" sz="3000" b="1" dirty="0">
                <a:latin typeface="+mn-lt"/>
              </a:rPr>
              <a:t>Hong Wei Shawn LIEW</a:t>
            </a:r>
          </a:p>
        </p:txBody>
      </p:sp>
    </p:spTree>
    <p:extLst>
      <p:ext uri="{BB962C8B-B14F-4D97-AF65-F5344CB8AC3E}">
        <p14:creationId xmlns:p14="http://schemas.microsoft.com/office/powerpoint/2010/main" val="411927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88560D-0E27-878C-D9AD-595487A7E632}"/>
              </a:ext>
            </a:extLst>
          </p:cNvPr>
          <p:cNvSpPr/>
          <p:nvPr/>
        </p:nvSpPr>
        <p:spPr>
          <a:xfrm>
            <a:off x="2138412" y="1875908"/>
            <a:ext cx="7915176" cy="310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We need to find a way to record good decisions and bad decisions</a:t>
            </a:r>
          </a:p>
        </p:txBody>
      </p:sp>
    </p:spTree>
    <p:extLst>
      <p:ext uri="{BB962C8B-B14F-4D97-AF65-F5344CB8AC3E}">
        <p14:creationId xmlns:p14="http://schemas.microsoft.com/office/powerpoint/2010/main" val="400124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>
                <a:latin typeface="+mn-lt"/>
              </a:rPr>
              <a:t>Establishing</a:t>
            </a:r>
            <a:r>
              <a:rPr lang="fr-FR" b="1" u="sng" dirty="0">
                <a:latin typeface="+mn-lt"/>
              </a:rPr>
              <a:t> the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6D43C-B433-0587-BE6F-D5C73DE8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760"/>
            <a:ext cx="5257800" cy="4351338"/>
          </a:xfrm>
        </p:spPr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shall</a:t>
            </a:r>
            <a:r>
              <a:rPr lang="fr-FR" dirty="0"/>
              <a:t> </a:t>
            </a:r>
            <a:r>
              <a:rPr lang="fr-FR" dirty="0" err="1"/>
              <a:t>establish</a:t>
            </a:r>
            <a:r>
              <a:rPr lang="fr-FR" dirty="0"/>
              <a:t> a Q-Table (</a:t>
            </a:r>
            <a:r>
              <a:rPr lang="fr-FR" dirty="0" err="1"/>
              <a:t>quality</a:t>
            </a:r>
            <a:r>
              <a:rPr lang="fr-FR" dirty="0"/>
              <a:t> table)</a:t>
            </a:r>
          </a:p>
          <a:p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location,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possible action</a:t>
            </a:r>
          </a:p>
          <a:p>
            <a:r>
              <a:rPr lang="fr-FR" dirty="0"/>
              <a:t>For </a:t>
            </a:r>
            <a:r>
              <a:rPr lang="fr-FR" dirty="0" err="1"/>
              <a:t>every</a:t>
            </a:r>
            <a:r>
              <a:rPr lang="fr-FR" dirty="0"/>
              <a:t> possible action,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have a </a:t>
            </a:r>
            <a:r>
              <a:rPr lang="fr-FR" dirty="0" err="1"/>
              <a:t>quality</a:t>
            </a:r>
            <a:r>
              <a:rPr lang="fr-FR" dirty="0"/>
              <a:t> value</a:t>
            </a:r>
          </a:p>
          <a:p>
            <a:r>
              <a:rPr lang="fr-FR" dirty="0"/>
              <a:t>This value </a:t>
            </a:r>
            <a:r>
              <a:rPr lang="fr-FR" dirty="0" err="1"/>
              <a:t>represents</a:t>
            </a:r>
            <a:r>
              <a:rPr lang="fr-FR" dirty="0"/>
              <a:t> the </a:t>
            </a:r>
            <a:r>
              <a:rPr lang="fr-FR" dirty="0" err="1"/>
              <a:t>quality</a:t>
            </a:r>
            <a:r>
              <a:rPr lang="fr-FR" dirty="0"/>
              <a:t> of </a:t>
            </a:r>
            <a:r>
              <a:rPr lang="fr-FR" dirty="0" err="1"/>
              <a:t>that</a:t>
            </a:r>
            <a:r>
              <a:rPr lang="fr-FR" dirty="0"/>
              <a:t> action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346C3B-3503-E42D-CD51-71E595660C0E}"/>
              </a:ext>
            </a:extLst>
          </p:cNvPr>
          <p:cNvGrpSpPr/>
          <p:nvPr/>
        </p:nvGrpSpPr>
        <p:grpSpPr>
          <a:xfrm>
            <a:off x="7135091" y="1690688"/>
            <a:ext cx="4378036" cy="3964130"/>
            <a:chOff x="7661564" y="2109110"/>
            <a:chExt cx="2915407" cy="2639780"/>
          </a:xfrm>
        </p:grpSpPr>
        <p:pic>
          <p:nvPicPr>
            <p:cNvPr id="4" name="Picture 3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75AA9933-A730-A02C-FC42-D63AE1664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2" t="36425" r="72379" b="29396"/>
            <a:stretch/>
          </p:blipFill>
          <p:spPr>
            <a:xfrm>
              <a:off x="7661564" y="2109110"/>
              <a:ext cx="2915407" cy="2639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6D977AC-55C3-504A-0131-DBE854ABD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0" y="2653147"/>
              <a:ext cx="0" cy="62345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FACAF01-21A9-9E3E-F3FB-C8E1F4D7F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727" y="3491343"/>
              <a:ext cx="526473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A09E4FE-5D68-1D82-3375-5C0D7DF88330}"/>
                </a:ext>
              </a:extLst>
            </p:cNvPr>
            <p:cNvCxnSpPr>
              <a:cxnSpLocks/>
            </p:cNvCxnSpPr>
            <p:nvPr/>
          </p:nvCxnSpPr>
          <p:spPr>
            <a:xfrm>
              <a:off x="9157855" y="3726871"/>
              <a:ext cx="0" cy="45720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EC75E9-8378-BBAA-150C-40C0497E9183}"/>
                </a:ext>
              </a:extLst>
            </p:cNvPr>
            <p:cNvCxnSpPr>
              <a:cxnSpLocks/>
            </p:cNvCxnSpPr>
            <p:nvPr/>
          </p:nvCxnSpPr>
          <p:spPr>
            <a:xfrm>
              <a:off x="9421091" y="3477486"/>
              <a:ext cx="595745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292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>
                <a:latin typeface="+mn-lt"/>
              </a:rPr>
              <a:t>Populating</a:t>
            </a:r>
            <a:r>
              <a:rPr lang="fr-FR" b="1" u="sng" dirty="0">
                <a:latin typeface="+mn-lt"/>
              </a:rPr>
              <a:t> the Q-Table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6D43C-B433-0587-BE6F-D5C73DE8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560"/>
            <a:ext cx="10176165" cy="37083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err="1"/>
              <a:t>Decide</a:t>
            </a:r>
            <a:r>
              <a:rPr lang="fr-FR" dirty="0"/>
              <a:t> an action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policy</a:t>
            </a:r>
            <a:r>
              <a:rPr lang="fr-FR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Epsilon – </a:t>
            </a:r>
            <a:r>
              <a:rPr lang="fr-FR" dirty="0" err="1"/>
              <a:t>Greedy</a:t>
            </a:r>
            <a:endParaRPr lang="fr-FR" dirty="0"/>
          </a:p>
          <a:p>
            <a:pPr lvl="1">
              <a:buFont typeface="Wingdings" pitchFamily="2" charset="2"/>
              <a:buChar char="Ø"/>
            </a:pPr>
            <a:r>
              <a:rPr lang="fr-FR" dirty="0"/>
              <a:t>Boltzmann</a:t>
            </a:r>
          </a:p>
          <a:p>
            <a:pPr marL="457200" lvl="1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taking</a:t>
            </a:r>
            <a:r>
              <a:rPr lang="fr-FR" dirty="0"/>
              <a:t> an action, </a:t>
            </a:r>
            <a:r>
              <a:rPr lang="fr-FR" dirty="0" err="1"/>
              <a:t>determine</a:t>
            </a:r>
            <a:r>
              <a:rPr lang="fr-FR" dirty="0"/>
              <a:t> how to alter the Q-Table by: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Q - Learning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SARSA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752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+mn-lt"/>
              </a:rPr>
              <a:t>Epsilon – </a:t>
            </a:r>
            <a:r>
              <a:rPr lang="fr-FR" b="1" u="sng" dirty="0" err="1">
                <a:latin typeface="+mn-lt"/>
              </a:rPr>
              <a:t>Greedy</a:t>
            </a:r>
            <a:endParaRPr lang="fr-FR" b="1" u="sng" dirty="0">
              <a:latin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6D43C-B433-0587-BE6F-D5C73DE8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887"/>
            <a:ext cx="10176165" cy="370834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Under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policy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on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Exploration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random</a:t>
            </a:r>
            <a:r>
              <a:rPr lang="fr-FR" dirty="0"/>
              <a:t> action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 err="1"/>
              <a:t>Explotation</a:t>
            </a:r>
            <a:r>
              <a:rPr lang="fr-FR" b="1" dirty="0"/>
              <a:t>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>
                <a:sym typeface="Wingdings" pitchFamily="2" charset="2"/>
              </a:rPr>
              <a:t>Take</a:t>
            </a:r>
            <a:r>
              <a:rPr lang="fr-FR" dirty="0">
                <a:sym typeface="Wingdings" pitchFamily="2" charset="2"/>
              </a:rPr>
              <a:t> the action </a:t>
            </a:r>
            <a:r>
              <a:rPr lang="fr-FR" dirty="0" err="1">
                <a:sym typeface="Wingdings" pitchFamily="2" charset="2"/>
              </a:rPr>
              <a:t>with</a:t>
            </a:r>
            <a:r>
              <a:rPr lang="fr-FR" dirty="0">
                <a:sym typeface="Wingdings" pitchFamily="2" charset="2"/>
              </a:rPr>
              <a:t> the best </a:t>
            </a:r>
            <a:r>
              <a:rPr lang="fr-FR" dirty="0" err="1">
                <a:sym typeface="Wingdings" pitchFamily="2" charset="2"/>
              </a:rPr>
              <a:t>quality</a:t>
            </a:r>
            <a:r>
              <a:rPr lang="fr-FR" dirty="0">
                <a:sym typeface="Wingdings" pitchFamily="2" charset="2"/>
              </a:rPr>
              <a:t> value. In case 		           of </a:t>
            </a:r>
            <a:r>
              <a:rPr lang="fr-FR" dirty="0" err="1">
                <a:sym typeface="Wingdings" pitchFamily="2" charset="2"/>
              </a:rPr>
              <a:t>conflict</a:t>
            </a:r>
            <a:r>
              <a:rPr lang="fr-FR" dirty="0">
                <a:sym typeface="Wingdings" pitchFamily="2" charset="2"/>
              </a:rPr>
              <a:t>, </a:t>
            </a:r>
            <a:r>
              <a:rPr lang="fr-FR" dirty="0" err="1">
                <a:sym typeface="Wingdings" pitchFamily="2" charset="2"/>
              </a:rPr>
              <a:t>choose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randomly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among</a:t>
            </a:r>
            <a:r>
              <a:rPr lang="fr-FR" dirty="0">
                <a:sym typeface="Wingdings" pitchFamily="2" charset="2"/>
              </a:rPr>
              <a:t> the best 		           actions</a:t>
            </a:r>
            <a:endParaRPr lang="fr-FR" dirty="0"/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75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Epsilon – </a:t>
            </a:r>
            <a:r>
              <a:rPr lang="fr-FR" b="1" u="sng" dirty="0" err="1">
                <a:latin typeface="+mn-lt"/>
              </a:rPr>
              <a:t>Greedy</a:t>
            </a:r>
            <a:r>
              <a:rPr lang="fr-FR" dirty="0">
                <a:latin typeface="+mn-lt"/>
              </a:rPr>
              <a:t> – Exploration</a:t>
            </a:r>
            <a:endParaRPr lang="fr-FR" b="1" u="sng" dirty="0"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0F906C-500A-CA59-FC16-4D3640588F17}"/>
              </a:ext>
            </a:extLst>
          </p:cNvPr>
          <p:cNvGrpSpPr/>
          <p:nvPr/>
        </p:nvGrpSpPr>
        <p:grpSpPr>
          <a:xfrm>
            <a:off x="3906982" y="1945333"/>
            <a:ext cx="4378036" cy="3964130"/>
            <a:chOff x="7661564" y="2109110"/>
            <a:chExt cx="2915407" cy="2639780"/>
          </a:xfrm>
        </p:grpSpPr>
        <p:pic>
          <p:nvPicPr>
            <p:cNvPr id="7" name="Picture 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3CF25F09-6551-C94B-F451-699ED4C05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2" t="36425" r="72379" b="29396"/>
            <a:stretch/>
          </p:blipFill>
          <p:spPr>
            <a:xfrm>
              <a:off x="7661564" y="2109110"/>
              <a:ext cx="2915407" cy="2639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9FAD28-917E-43C1-E2FC-85C2EEF87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0" y="2653147"/>
              <a:ext cx="0" cy="62345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946051-C5F2-74E6-D5EE-F9B5941E5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727" y="3491343"/>
              <a:ext cx="526473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392A34-AA0B-1831-E500-2E02FE3A0D03}"/>
                </a:ext>
              </a:extLst>
            </p:cNvPr>
            <p:cNvCxnSpPr>
              <a:cxnSpLocks/>
            </p:cNvCxnSpPr>
            <p:nvPr/>
          </p:nvCxnSpPr>
          <p:spPr>
            <a:xfrm>
              <a:off x="9157855" y="3726871"/>
              <a:ext cx="0" cy="45720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4A2EAC3-1EB6-6488-AB75-61FEA551C1AD}"/>
                </a:ext>
              </a:extLst>
            </p:cNvPr>
            <p:cNvCxnSpPr>
              <a:cxnSpLocks/>
            </p:cNvCxnSpPr>
            <p:nvPr/>
          </p:nvCxnSpPr>
          <p:spPr>
            <a:xfrm>
              <a:off x="9421091" y="3477486"/>
              <a:ext cx="595745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988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Epsilon – </a:t>
            </a:r>
            <a:r>
              <a:rPr lang="fr-FR" b="1" u="sng" dirty="0" err="1">
                <a:latin typeface="+mn-lt"/>
              </a:rPr>
              <a:t>Greedy</a:t>
            </a:r>
            <a:r>
              <a:rPr lang="fr-FR" dirty="0">
                <a:latin typeface="+mn-lt"/>
              </a:rPr>
              <a:t> – Exploration</a:t>
            </a:r>
            <a:endParaRPr lang="fr-FR" b="1" u="sng" dirty="0">
              <a:latin typeface="+mn-lt"/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F25F09-6551-C94B-F451-699ED4C05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" t="36425" r="72379" b="29396"/>
          <a:stretch/>
        </p:blipFill>
        <p:spPr>
          <a:xfrm>
            <a:off x="3906982" y="1945333"/>
            <a:ext cx="4378036" cy="39641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9FAD28-917E-43C1-E2FC-85C2EEF87F41}"/>
              </a:ext>
            </a:extLst>
          </p:cNvPr>
          <p:cNvCxnSpPr>
            <a:cxnSpLocks/>
          </p:cNvCxnSpPr>
          <p:nvPr/>
        </p:nvCxnSpPr>
        <p:spPr>
          <a:xfrm flipV="1">
            <a:off x="6133141" y="2762308"/>
            <a:ext cx="0" cy="93623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946051-C5F2-74E6-D5EE-F9B5941E50DD}"/>
              </a:ext>
            </a:extLst>
          </p:cNvPr>
          <p:cNvCxnSpPr>
            <a:cxnSpLocks/>
          </p:cNvCxnSpPr>
          <p:nvPr/>
        </p:nvCxnSpPr>
        <p:spPr>
          <a:xfrm flipH="1">
            <a:off x="4884827" y="4021018"/>
            <a:ext cx="790599" cy="0"/>
          </a:xfrm>
          <a:prstGeom prst="straightConnector1">
            <a:avLst/>
          </a:prstGeom>
          <a:ln w="76200">
            <a:solidFill>
              <a:srgbClr val="6B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392A34-AA0B-1831-E500-2E02FE3A0D03}"/>
              </a:ext>
            </a:extLst>
          </p:cNvPr>
          <p:cNvCxnSpPr>
            <a:cxnSpLocks/>
          </p:cNvCxnSpPr>
          <p:nvPr/>
        </p:nvCxnSpPr>
        <p:spPr>
          <a:xfrm>
            <a:off x="6153946" y="4374708"/>
            <a:ext cx="0" cy="68657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2EAC3-1EB6-6488-AB75-61FEA551C1AD}"/>
              </a:ext>
            </a:extLst>
          </p:cNvPr>
          <p:cNvCxnSpPr>
            <a:cxnSpLocks/>
          </p:cNvCxnSpPr>
          <p:nvPr/>
        </p:nvCxnSpPr>
        <p:spPr>
          <a:xfrm>
            <a:off x="6549245" y="4000209"/>
            <a:ext cx="894624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0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Epsilon – </a:t>
            </a:r>
            <a:r>
              <a:rPr lang="fr-FR" b="1" u="sng" dirty="0" err="1">
                <a:latin typeface="+mn-lt"/>
              </a:rPr>
              <a:t>Greedy</a:t>
            </a:r>
            <a:r>
              <a:rPr lang="fr-FR" dirty="0">
                <a:latin typeface="+mn-lt"/>
              </a:rPr>
              <a:t> – Exploitation</a:t>
            </a:r>
            <a:endParaRPr lang="fr-FR" b="1" u="sng" dirty="0"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0F906C-500A-CA59-FC16-4D3640588F17}"/>
              </a:ext>
            </a:extLst>
          </p:cNvPr>
          <p:cNvGrpSpPr/>
          <p:nvPr/>
        </p:nvGrpSpPr>
        <p:grpSpPr>
          <a:xfrm>
            <a:off x="3906982" y="1945333"/>
            <a:ext cx="4378036" cy="3964130"/>
            <a:chOff x="7661564" y="2109110"/>
            <a:chExt cx="2915407" cy="2639780"/>
          </a:xfrm>
        </p:grpSpPr>
        <p:pic>
          <p:nvPicPr>
            <p:cNvPr id="7" name="Picture 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3CF25F09-6551-C94B-F451-699ED4C05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2" t="36425" r="72379" b="29396"/>
            <a:stretch/>
          </p:blipFill>
          <p:spPr>
            <a:xfrm>
              <a:off x="7661564" y="2109110"/>
              <a:ext cx="2915407" cy="2639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9FAD28-917E-43C1-E2FC-85C2EEF87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0" y="2653147"/>
              <a:ext cx="0" cy="623454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946051-C5F2-74E6-D5EE-F9B5941E5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727" y="3491343"/>
              <a:ext cx="526473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392A34-AA0B-1831-E500-2E02FE3A0D03}"/>
                </a:ext>
              </a:extLst>
            </p:cNvPr>
            <p:cNvCxnSpPr>
              <a:cxnSpLocks/>
            </p:cNvCxnSpPr>
            <p:nvPr/>
          </p:nvCxnSpPr>
          <p:spPr>
            <a:xfrm>
              <a:off x="9157855" y="3726871"/>
              <a:ext cx="0" cy="45720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4A2EAC3-1EB6-6488-AB75-61FEA551C1AD}"/>
                </a:ext>
              </a:extLst>
            </p:cNvPr>
            <p:cNvCxnSpPr>
              <a:cxnSpLocks/>
            </p:cNvCxnSpPr>
            <p:nvPr/>
          </p:nvCxnSpPr>
          <p:spPr>
            <a:xfrm>
              <a:off x="9421091" y="3477486"/>
              <a:ext cx="595745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6181B3-E216-9C28-A313-AE34DF545EFC}"/>
              </a:ext>
            </a:extLst>
          </p:cNvPr>
          <p:cNvSpPr txBox="1"/>
          <p:nvPr/>
        </p:nvSpPr>
        <p:spPr>
          <a:xfrm>
            <a:off x="5682868" y="2165129"/>
            <a:ext cx="90054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</a:rPr>
              <a:t>-30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BDF1C-FA15-21F5-934F-613D5CFC754B}"/>
              </a:ext>
            </a:extLst>
          </p:cNvPr>
          <p:cNvSpPr txBox="1"/>
          <p:nvPr/>
        </p:nvSpPr>
        <p:spPr>
          <a:xfrm>
            <a:off x="7443868" y="3723209"/>
            <a:ext cx="84114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</a:rPr>
              <a:t>-30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7ECB9-5FF1-775D-CE16-257137354EB3}"/>
              </a:ext>
            </a:extLst>
          </p:cNvPr>
          <p:cNvSpPr txBox="1"/>
          <p:nvPr/>
        </p:nvSpPr>
        <p:spPr>
          <a:xfrm>
            <a:off x="5682868" y="5216965"/>
            <a:ext cx="90054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</a:rPr>
              <a:t>-30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8F691-F3B3-1BC0-1C91-9C42CE9AB6DF}"/>
              </a:ext>
            </a:extLst>
          </p:cNvPr>
          <p:cNvSpPr txBox="1"/>
          <p:nvPr/>
        </p:nvSpPr>
        <p:spPr>
          <a:xfrm>
            <a:off x="4043679" y="3733215"/>
            <a:ext cx="84114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</a:rPr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353142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Epsilon – </a:t>
            </a:r>
            <a:r>
              <a:rPr lang="fr-FR" b="1" u="sng" dirty="0" err="1">
                <a:latin typeface="+mn-lt"/>
              </a:rPr>
              <a:t>Greedy</a:t>
            </a:r>
            <a:r>
              <a:rPr lang="fr-FR" dirty="0">
                <a:latin typeface="+mn-lt"/>
              </a:rPr>
              <a:t> – Exploitation</a:t>
            </a:r>
            <a:endParaRPr lang="fr-FR" b="1" u="sng" dirty="0"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0F906C-500A-CA59-FC16-4D3640588F17}"/>
              </a:ext>
            </a:extLst>
          </p:cNvPr>
          <p:cNvGrpSpPr/>
          <p:nvPr/>
        </p:nvGrpSpPr>
        <p:grpSpPr>
          <a:xfrm>
            <a:off x="3906982" y="1945333"/>
            <a:ext cx="4378036" cy="3964130"/>
            <a:chOff x="7661564" y="2109110"/>
            <a:chExt cx="2915407" cy="2639780"/>
          </a:xfrm>
        </p:grpSpPr>
        <p:pic>
          <p:nvPicPr>
            <p:cNvPr id="7" name="Picture 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3CF25F09-6551-C94B-F451-699ED4C05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2" t="36425" r="72379" b="29396"/>
            <a:stretch/>
          </p:blipFill>
          <p:spPr>
            <a:xfrm>
              <a:off x="7661564" y="2109110"/>
              <a:ext cx="2915407" cy="2639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9FAD28-917E-43C1-E2FC-85C2EEF87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0" y="2653147"/>
              <a:ext cx="0" cy="623454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946051-C5F2-74E6-D5EE-F9B5941E5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727" y="3491343"/>
              <a:ext cx="526473" cy="0"/>
            </a:xfrm>
            <a:prstGeom prst="straightConnector1">
              <a:avLst/>
            </a:prstGeom>
            <a:ln w="76200">
              <a:solidFill>
                <a:srgbClr val="6BD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392A34-AA0B-1831-E500-2E02FE3A0D03}"/>
                </a:ext>
              </a:extLst>
            </p:cNvPr>
            <p:cNvCxnSpPr>
              <a:cxnSpLocks/>
            </p:cNvCxnSpPr>
            <p:nvPr/>
          </p:nvCxnSpPr>
          <p:spPr>
            <a:xfrm>
              <a:off x="9157855" y="3726871"/>
              <a:ext cx="0" cy="457201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4A2EAC3-1EB6-6488-AB75-61FEA551C1AD}"/>
                </a:ext>
              </a:extLst>
            </p:cNvPr>
            <p:cNvCxnSpPr>
              <a:cxnSpLocks/>
            </p:cNvCxnSpPr>
            <p:nvPr/>
          </p:nvCxnSpPr>
          <p:spPr>
            <a:xfrm>
              <a:off x="9421091" y="3477486"/>
              <a:ext cx="595745" cy="0"/>
            </a:xfrm>
            <a:prstGeom prst="straightConnector1">
              <a:avLst/>
            </a:prstGeom>
            <a:ln w="762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6181B3-E216-9C28-A313-AE34DF545EFC}"/>
              </a:ext>
            </a:extLst>
          </p:cNvPr>
          <p:cNvSpPr txBox="1"/>
          <p:nvPr/>
        </p:nvSpPr>
        <p:spPr>
          <a:xfrm>
            <a:off x="5682868" y="2165129"/>
            <a:ext cx="90054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>
                    <a:lumMod val="75000"/>
                  </a:schemeClr>
                </a:solidFill>
              </a:rPr>
              <a:t>-30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BDF1C-FA15-21F5-934F-613D5CFC754B}"/>
              </a:ext>
            </a:extLst>
          </p:cNvPr>
          <p:cNvSpPr txBox="1"/>
          <p:nvPr/>
        </p:nvSpPr>
        <p:spPr>
          <a:xfrm>
            <a:off x="7443868" y="3723209"/>
            <a:ext cx="84114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>
                    <a:lumMod val="75000"/>
                  </a:schemeClr>
                </a:solidFill>
              </a:rPr>
              <a:t>-30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7ECB9-5FF1-775D-CE16-257137354EB3}"/>
              </a:ext>
            </a:extLst>
          </p:cNvPr>
          <p:cNvSpPr txBox="1"/>
          <p:nvPr/>
        </p:nvSpPr>
        <p:spPr>
          <a:xfrm>
            <a:off x="5682868" y="5216965"/>
            <a:ext cx="90054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>
                    <a:lumMod val="75000"/>
                  </a:schemeClr>
                </a:solidFill>
              </a:rPr>
              <a:t>-30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E8F691-F3B3-1BC0-1C91-9C42CE9AB6DF}"/>
              </a:ext>
            </a:extLst>
          </p:cNvPr>
          <p:cNvSpPr txBox="1"/>
          <p:nvPr/>
        </p:nvSpPr>
        <p:spPr>
          <a:xfrm>
            <a:off x="4043679" y="3733215"/>
            <a:ext cx="84114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6BD000"/>
                </a:solidFill>
              </a:rPr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312811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+mn-lt"/>
              </a:rPr>
              <a:t>Epsilon – </a:t>
            </a:r>
            <a:r>
              <a:rPr lang="fr-FR" b="1" u="sng" dirty="0" err="1">
                <a:latin typeface="+mn-lt"/>
              </a:rPr>
              <a:t>Greedy</a:t>
            </a:r>
            <a:endParaRPr lang="fr-FR" b="1" u="sng" dirty="0">
              <a:latin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6D43C-B433-0587-BE6F-D5C73DE8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38164" cy="5287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Under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policy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on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Exploration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random</a:t>
            </a:r>
            <a:r>
              <a:rPr lang="fr-FR" dirty="0"/>
              <a:t> action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/>
              <a:t>Exploitation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>
                <a:sym typeface="Wingdings" pitchFamily="2" charset="2"/>
              </a:rPr>
              <a:t>Take</a:t>
            </a:r>
            <a:r>
              <a:rPr lang="fr-FR" dirty="0">
                <a:sym typeface="Wingdings" pitchFamily="2" charset="2"/>
              </a:rPr>
              <a:t> the action </a:t>
            </a:r>
            <a:r>
              <a:rPr lang="fr-FR" dirty="0" err="1">
                <a:sym typeface="Wingdings" pitchFamily="2" charset="2"/>
              </a:rPr>
              <a:t>with</a:t>
            </a:r>
            <a:r>
              <a:rPr lang="fr-FR" dirty="0">
                <a:sym typeface="Wingdings" pitchFamily="2" charset="2"/>
              </a:rPr>
              <a:t> the best </a:t>
            </a:r>
            <a:r>
              <a:rPr lang="fr-FR" dirty="0" err="1">
                <a:sym typeface="Wingdings" pitchFamily="2" charset="2"/>
              </a:rPr>
              <a:t>quality</a:t>
            </a:r>
            <a:r>
              <a:rPr lang="fr-FR" dirty="0">
                <a:sym typeface="Wingdings" pitchFamily="2" charset="2"/>
              </a:rPr>
              <a:t> value. In case 		           of </a:t>
            </a:r>
            <a:r>
              <a:rPr lang="fr-FR" dirty="0" err="1">
                <a:sym typeface="Wingdings" pitchFamily="2" charset="2"/>
              </a:rPr>
              <a:t>conflict</a:t>
            </a:r>
            <a:r>
              <a:rPr lang="fr-FR" dirty="0">
                <a:sym typeface="Wingdings" pitchFamily="2" charset="2"/>
              </a:rPr>
              <a:t>, </a:t>
            </a:r>
            <a:r>
              <a:rPr lang="fr-FR" dirty="0" err="1">
                <a:sym typeface="Wingdings" pitchFamily="2" charset="2"/>
              </a:rPr>
              <a:t>choose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randomly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among</a:t>
            </a:r>
            <a:r>
              <a:rPr lang="fr-FR" dirty="0">
                <a:sym typeface="Wingdings" pitchFamily="2" charset="2"/>
              </a:rPr>
              <a:t> the best 		        		actions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Initially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start off </a:t>
            </a:r>
            <a:r>
              <a:rPr lang="fr-FR" dirty="0" err="1"/>
              <a:t>with</a:t>
            </a:r>
            <a:r>
              <a:rPr lang="fr-FR" dirty="0"/>
              <a:t> 95% exploration, 5% exploitation.</a:t>
            </a:r>
          </a:p>
          <a:p>
            <a:pPr marL="0" indent="0"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exponentially</a:t>
            </a:r>
            <a:r>
              <a:rPr lang="fr-FR" dirty="0"/>
              <a:t> </a:t>
            </a:r>
            <a:r>
              <a:rPr lang="fr-FR" dirty="0" err="1"/>
              <a:t>decrease</a:t>
            </a:r>
            <a:r>
              <a:rPr lang="fr-FR" dirty="0"/>
              <a:t> the </a:t>
            </a:r>
            <a:r>
              <a:rPr lang="fr-FR" dirty="0" err="1"/>
              <a:t>weight</a:t>
            </a:r>
            <a:r>
              <a:rPr lang="fr-FR" dirty="0"/>
              <a:t> for exploration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iteration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98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+mn-lt"/>
              </a:rPr>
              <a:t>Boltzmann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B6D43C-B433-0587-BE6F-D5C73DE8A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2361"/>
                <a:ext cx="11035145" cy="437336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fr-FR" sz="2400" b="1" dirty="0"/>
                  <a:t>Start off </a:t>
                </a:r>
                <a:r>
                  <a:rPr lang="fr-FR" sz="2400" b="1" dirty="0" err="1"/>
                  <a:t>with</a:t>
                </a:r>
                <a:r>
                  <a:rPr lang="fr-FR" sz="2400" b="1" dirty="0"/>
                  <a:t> a </a:t>
                </a:r>
                <a:r>
                  <a:rPr lang="fr-FR" sz="2400" b="1" dirty="0" err="1"/>
                  <a:t>temperature</a:t>
                </a:r>
                <a:r>
                  <a:rPr lang="fr-FR" sz="2400" b="1" dirty="0"/>
                  <a:t> value </a:t>
                </a:r>
                <a:r>
                  <a:rPr lang="fr-FR" sz="2400" dirty="0"/>
                  <a:t>(</a:t>
                </a:r>
                <a:r>
                  <a:rPr lang="fr-FR" sz="2400" dirty="0" err="1"/>
                  <a:t>which</a:t>
                </a:r>
                <a:r>
                  <a:rPr lang="fr-FR" sz="2400" dirty="0"/>
                  <a:t> </a:t>
                </a:r>
                <a:r>
                  <a:rPr lang="fr-FR" sz="2400" dirty="0" err="1"/>
                  <a:t>decreases</a:t>
                </a:r>
                <a:r>
                  <a:rPr lang="fr-FR" sz="2400" dirty="0"/>
                  <a:t> </a:t>
                </a:r>
                <a:r>
                  <a:rPr lang="fr-FR" sz="2400" dirty="0" err="1"/>
                  <a:t>with</a:t>
                </a:r>
                <a:r>
                  <a:rPr lang="fr-FR" sz="2400" dirty="0"/>
                  <a:t> </a:t>
                </a:r>
                <a:r>
                  <a:rPr lang="fr-FR" sz="2400" dirty="0" err="1"/>
                  <a:t>each</a:t>
                </a:r>
                <a:r>
                  <a:rPr lang="fr-FR" sz="2400" dirty="0"/>
                  <a:t> </a:t>
                </a:r>
                <a:r>
                  <a:rPr lang="fr-FR" sz="2400" dirty="0" err="1"/>
                  <a:t>iteration</a:t>
                </a:r>
                <a:r>
                  <a:rPr lang="fr-FR" sz="2400" dirty="0"/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fr-FR" sz="2400" b="1" dirty="0" err="1"/>
                  <a:t>Calculate</a:t>
                </a:r>
                <a:r>
                  <a:rPr lang="fr-FR" sz="2400" b="1" dirty="0"/>
                  <a:t> the </a:t>
                </a:r>
                <a:r>
                  <a:rPr lang="fr-FR" sz="2400" b="1" dirty="0" err="1"/>
                  <a:t>weight</a:t>
                </a:r>
                <a:r>
                  <a:rPr lang="fr-FR" sz="2400" b="1" dirty="0"/>
                  <a:t> of </a:t>
                </a:r>
                <a:r>
                  <a:rPr lang="fr-FR" sz="2400" b="1" dirty="0" err="1"/>
                  <a:t>each</a:t>
                </a:r>
                <a:r>
                  <a:rPr lang="fr-FR" sz="2400" b="1" dirty="0"/>
                  <a:t> action by: </a:t>
                </a:r>
              </a:p>
              <a:p>
                <a:pPr marL="514350" indent="-514350">
                  <a:buAutoNum type="arabicPeriod"/>
                </a:pPr>
                <a:endParaRPr lang="fr-FR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𝑞𝑢𝑎𝑙𝑖𝑡𝑦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𝑎𝑐𝑡𝑖𝑜𝑛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𝑡𝑒𝑚𝑝𝑒𝑟𝑎𝑡𝑢𝑟𝑒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𝑐𝑡𝑖𝑜𝑛𝑠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𝑞𝑢𝑎𝑙𝑖𝑡𝑦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𝑎𝑐𝑡𝑖𝑜𝑛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𝑡𝑒𝑚𝑝𝑒𝑟𝑎𝑡𝑢𝑟𝑒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fr-FR" sz="2400" dirty="0"/>
              </a:p>
              <a:p>
                <a:pPr marL="0" indent="0">
                  <a:buNone/>
                </a:pPr>
                <a:endParaRPr lang="fr-FR" sz="2400" b="1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fr-FR" sz="2400" b="1" dirty="0" err="1"/>
                  <a:t>Randomly</a:t>
                </a:r>
                <a:r>
                  <a:rPr lang="fr-FR" sz="2400" b="1" dirty="0"/>
                  <a:t> </a:t>
                </a:r>
                <a:r>
                  <a:rPr lang="fr-FR" sz="2400" b="1" dirty="0" err="1"/>
                  <a:t>pick</a:t>
                </a:r>
                <a:r>
                  <a:rPr lang="fr-FR" sz="2400" b="1" dirty="0"/>
                  <a:t> an action </a:t>
                </a:r>
                <a:r>
                  <a:rPr lang="fr-FR" sz="2400" b="1" dirty="0" err="1"/>
                  <a:t>while</a:t>
                </a:r>
                <a:r>
                  <a:rPr lang="fr-FR" sz="2400" b="1" dirty="0"/>
                  <a:t> </a:t>
                </a:r>
                <a:r>
                  <a:rPr lang="fr-FR" sz="2400" b="1" dirty="0" err="1"/>
                  <a:t>considering</a:t>
                </a:r>
                <a:r>
                  <a:rPr lang="fr-FR" sz="2400" b="1" dirty="0"/>
                  <a:t> </a:t>
                </a:r>
                <a:r>
                  <a:rPr lang="fr-FR" sz="2400" b="1" dirty="0" err="1"/>
                  <a:t>their</a:t>
                </a:r>
                <a:r>
                  <a:rPr lang="fr-FR" sz="2400" b="1" dirty="0"/>
                  <a:t> </a:t>
                </a:r>
                <a:r>
                  <a:rPr lang="fr-FR" sz="2400" b="1" dirty="0" err="1"/>
                  <a:t>weights</a:t>
                </a:r>
                <a:endParaRPr lang="fr-FR" sz="2400" b="1" dirty="0"/>
              </a:p>
              <a:p>
                <a:pPr marL="514350" indent="-514350">
                  <a:buAutoNum type="arabicPeriod" startAt="3"/>
                </a:pPr>
                <a:endParaRPr lang="fr-FR" sz="2400" b="1" dirty="0"/>
              </a:p>
              <a:p>
                <a:pPr>
                  <a:buFont typeface="Wingdings" pitchFamily="2" charset="2"/>
                  <a:buChar char="Ø"/>
                </a:pPr>
                <a:endParaRPr lang="fr-FR" sz="24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B6D43C-B433-0587-BE6F-D5C73DE8A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2361"/>
                <a:ext cx="11035145" cy="4373368"/>
              </a:xfrm>
              <a:blipFill>
                <a:blip r:embed="rId2"/>
                <a:stretch>
                  <a:fillRect l="-920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50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err="1">
                <a:latin typeface="+mn-lt"/>
              </a:rPr>
              <a:t>Mazefinding</a:t>
            </a:r>
            <a:r>
              <a:rPr lang="fr-FR" b="1" u="sng" dirty="0">
                <a:latin typeface="+mn-lt"/>
              </a:rPr>
              <a:t> by </a:t>
            </a:r>
            <a:r>
              <a:rPr lang="fr-FR" b="1" u="sng" dirty="0" err="1">
                <a:latin typeface="+mn-lt"/>
              </a:rPr>
              <a:t>Reinforcement</a:t>
            </a:r>
            <a:r>
              <a:rPr lang="fr-FR" b="1" u="sng" dirty="0">
                <a:latin typeface="+mn-lt"/>
              </a:rPr>
              <a:t>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6D43C-B433-0587-BE6F-D5C73DE8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76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[Q]</a:t>
            </a:r>
            <a:r>
              <a:rPr lang="fr-FR" dirty="0"/>
              <a:t> How 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determine</a:t>
            </a:r>
            <a:r>
              <a:rPr lang="fr-FR" dirty="0"/>
              <a:t> the optimal </a:t>
            </a:r>
            <a:r>
              <a:rPr lang="fr-FR" dirty="0" err="1"/>
              <a:t>path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points in the</a:t>
            </a:r>
          </a:p>
          <a:p>
            <a:pPr marL="0" indent="0">
              <a:buNone/>
            </a:pPr>
            <a:r>
              <a:rPr lang="fr-FR" dirty="0"/>
              <a:t>       maze?</a:t>
            </a:r>
          </a:p>
          <a:p>
            <a:pPr marL="0" indent="0">
              <a:buNone/>
            </a:pPr>
            <a:r>
              <a:rPr lang="fr-FR" b="1" u="sng" dirty="0"/>
              <a:t>[A]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use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[Q]</a:t>
            </a:r>
            <a:r>
              <a:rPr lang="fr-FR" dirty="0"/>
              <a:t> How 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645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+mn-lt"/>
              </a:rPr>
              <a:t>Q-Learning</a:t>
            </a:r>
          </a:p>
        </p:txBody>
      </p:sp>
      <p:pic>
        <p:nvPicPr>
          <p:cNvPr id="7" name="Picture 6" descr="Diagram, text&#10;&#10;Description automatically generated">
            <a:extLst>
              <a:ext uri="{FF2B5EF4-FFF2-40B4-BE49-F238E27FC236}">
                <a16:creationId xmlns:a16="http://schemas.microsoft.com/office/drawing/2014/main" id="{88FB7F2C-0AD7-1E18-AFD2-294873F94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7373"/>
            <a:ext cx="10515601" cy="1783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09555D-E136-CAA9-C08D-A6FC62FC3B0B}"/>
              </a:ext>
            </a:extLst>
          </p:cNvPr>
          <p:cNvSpPr/>
          <p:nvPr/>
        </p:nvSpPr>
        <p:spPr>
          <a:xfrm>
            <a:off x="4218787" y="6156651"/>
            <a:ext cx="37544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Source: </a:t>
            </a:r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/wiki/Q-learning</a:t>
            </a:r>
          </a:p>
        </p:txBody>
      </p:sp>
    </p:spTree>
    <p:extLst>
      <p:ext uri="{BB962C8B-B14F-4D97-AF65-F5344CB8AC3E}">
        <p14:creationId xmlns:p14="http://schemas.microsoft.com/office/powerpoint/2010/main" val="578696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+mn-lt"/>
              </a:rPr>
              <a:t>SARSA - </a:t>
            </a:r>
            <a:r>
              <a:rPr lang="en-SG" b="1" u="sng" dirty="0"/>
              <a:t>State Action Reward State Action</a:t>
            </a:r>
            <a:endParaRPr lang="fr-FR" b="1" u="sng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09555D-E136-CAA9-C08D-A6FC62FC3B0B}"/>
              </a:ext>
            </a:extLst>
          </p:cNvPr>
          <p:cNvSpPr/>
          <p:nvPr/>
        </p:nvSpPr>
        <p:spPr>
          <a:xfrm>
            <a:off x="3425941" y="6185098"/>
            <a:ext cx="5340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Source: </a:t>
            </a:r>
            <a:r>
              <a:rPr lang="en-US" sz="1400" dirty="0"/>
              <a:t>https://</a:t>
            </a:r>
            <a:r>
              <a:rPr lang="en-US" sz="1400" dirty="0" err="1"/>
              <a:t>www.geeksforgeeks.org</a:t>
            </a:r>
            <a:r>
              <a:rPr lang="en-US" sz="1400" dirty="0"/>
              <a:t>/</a:t>
            </a:r>
            <a:r>
              <a:rPr lang="en-US" sz="1400" dirty="0" err="1"/>
              <a:t>sarsa</a:t>
            </a:r>
            <a:r>
              <a:rPr lang="en-US" sz="1400" dirty="0"/>
              <a:t>-reinforcement-learning/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C1A6C-CC33-9D41-5983-57E8E1971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4" y="2325047"/>
            <a:ext cx="10238509" cy="6675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B42222-A93D-85D4-860C-BDB8F13B0374}"/>
              </a:ext>
            </a:extLst>
          </p:cNvPr>
          <p:cNvCxnSpPr>
            <a:cxnSpLocks/>
          </p:cNvCxnSpPr>
          <p:nvPr/>
        </p:nvCxnSpPr>
        <p:spPr>
          <a:xfrm flipV="1">
            <a:off x="1787237" y="3117271"/>
            <a:ext cx="0" cy="4294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810563-A001-EE14-0513-B7592AC4288F}"/>
              </a:ext>
            </a:extLst>
          </p:cNvPr>
          <p:cNvSpPr txBox="1"/>
          <p:nvPr/>
        </p:nvSpPr>
        <p:spPr>
          <a:xfrm>
            <a:off x="1205346" y="3671453"/>
            <a:ext cx="116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New Quality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10C066-ADB8-A734-39F3-4FC1FB40B5B6}"/>
              </a:ext>
            </a:extLst>
          </p:cNvPr>
          <p:cNvCxnSpPr>
            <a:cxnSpLocks/>
          </p:cNvCxnSpPr>
          <p:nvPr/>
        </p:nvCxnSpPr>
        <p:spPr>
          <a:xfrm flipV="1">
            <a:off x="3768437" y="3117270"/>
            <a:ext cx="0" cy="4294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7F335D-5CA7-B9CB-FC69-61D739625959}"/>
              </a:ext>
            </a:extLst>
          </p:cNvPr>
          <p:cNvCxnSpPr>
            <a:cxnSpLocks/>
          </p:cNvCxnSpPr>
          <p:nvPr/>
        </p:nvCxnSpPr>
        <p:spPr>
          <a:xfrm flipV="1">
            <a:off x="5084619" y="3117269"/>
            <a:ext cx="0" cy="4294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5DDBB2-8B16-09B5-FB8A-F1A62653B61C}"/>
              </a:ext>
            </a:extLst>
          </p:cNvPr>
          <p:cNvCxnSpPr>
            <a:cxnSpLocks/>
          </p:cNvCxnSpPr>
          <p:nvPr/>
        </p:nvCxnSpPr>
        <p:spPr>
          <a:xfrm flipV="1">
            <a:off x="5721930" y="3121211"/>
            <a:ext cx="0" cy="135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307510-2A8D-9D39-2B4A-8C77A288BC56}"/>
              </a:ext>
            </a:extLst>
          </p:cNvPr>
          <p:cNvCxnSpPr>
            <a:cxnSpLocks/>
          </p:cNvCxnSpPr>
          <p:nvPr/>
        </p:nvCxnSpPr>
        <p:spPr>
          <a:xfrm flipV="1">
            <a:off x="6677892" y="3117269"/>
            <a:ext cx="0" cy="4294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38BCCE-A28C-2EB6-516D-6E4FB3B9C877}"/>
              </a:ext>
            </a:extLst>
          </p:cNvPr>
          <p:cNvCxnSpPr>
            <a:cxnSpLocks/>
          </p:cNvCxnSpPr>
          <p:nvPr/>
        </p:nvCxnSpPr>
        <p:spPr>
          <a:xfrm flipV="1">
            <a:off x="7869383" y="3117269"/>
            <a:ext cx="0" cy="4294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B8C87D-A8DA-FA11-6EED-CC1B96A4A792}"/>
              </a:ext>
            </a:extLst>
          </p:cNvPr>
          <p:cNvCxnSpPr>
            <a:cxnSpLocks/>
          </p:cNvCxnSpPr>
          <p:nvPr/>
        </p:nvCxnSpPr>
        <p:spPr>
          <a:xfrm flipV="1">
            <a:off x="10335492" y="3110338"/>
            <a:ext cx="0" cy="4294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631BF6-B3FA-5ED3-7429-CC2B3A43BF9E}"/>
              </a:ext>
            </a:extLst>
          </p:cNvPr>
          <p:cNvSpPr txBox="1"/>
          <p:nvPr/>
        </p:nvSpPr>
        <p:spPr>
          <a:xfrm>
            <a:off x="3186546" y="3671451"/>
            <a:ext cx="116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Old Quality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E1F15-C34C-95A5-400C-2E677EB0D60C}"/>
              </a:ext>
            </a:extLst>
          </p:cNvPr>
          <p:cNvSpPr txBox="1"/>
          <p:nvPr/>
        </p:nvSpPr>
        <p:spPr>
          <a:xfrm>
            <a:off x="9739745" y="3657587"/>
            <a:ext cx="116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Old Quality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EF1FAE-4F98-723A-6369-9F7FBF7506E3}"/>
              </a:ext>
            </a:extLst>
          </p:cNvPr>
          <p:cNvSpPr txBox="1"/>
          <p:nvPr/>
        </p:nvSpPr>
        <p:spPr>
          <a:xfrm>
            <a:off x="7287492" y="3724387"/>
            <a:ext cx="1163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Estimate</a:t>
            </a:r>
          </a:p>
          <a:p>
            <a:pPr algn="ctr"/>
            <a:r>
              <a:rPr lang="en-US" b="1" dirty="0"/>
              <a:t>of future</a:t>
            </a:r>
          </a:p>
          <a:p>
            <a:pPr algn="ctr"/>
            <a:r>
              <a:rPr lang="en-US" b="1" dirty="0"/>
              <a:t>quality 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34D3F9-2AB6-0914-C95D-DE26E9D294DB}"/>
              </a:ext>
            </a:extLst>
          </p:cNvPr>
          <p:cNvSpPr txBox="1"/>
          <p:nvPr/>
        </p:nvSpPr>
        <p:spPr>
          <a:xfrm>
            <a:off x="6061361" y="3671449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Discount</a:t>
            </a:r>
          </a:p>
          <a:p>
            <a:pPr algn="ctr"/>
            <a:r>
              <a:rPr lang="en-US" b="1" dirty="0"/>
              <a:t>Factor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93BF0-65BF-3EFF-3F57-6F160A3ADDFF}"/>
              </a:ext>
            </a:extLst>
          </p:cNvPr>
          <p:cNvSpPr txBox="1"/>
          <p:nvPr/>
        </p:nvSpPr>
        <p:spPr>
          <a:xfrm>
            <a:off x="4488873" y="3657587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Learning 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0F2FFA-3A23-FCC0-F0A7-D6EB01FE52D4}"/>
              </a:ext>
            </a:extLst>
          </p:cNvPr>
          <p:cNvSpPr txBox="1"/>
          <p:nvPr/>
        </p:nvSpPr>
        <p:spPr>
          <a:xfrm>
            <a:off x="5140039" y="4523837"/>
            <a:ext cx="116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</a:t>
            </a:r>
          </a:p>
          <a:p>
            <a:pPr algn="ctr"/>
            <a:r>
              <a:rPr lang="en-US" b="1" dirty="0"/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291522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208D090-D13E-1E5C-2D3C-88FF0DBE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635"/>
            <a:ext cx="10515600" cy="1934729"/>
          </a:xfrm>
        </p:spPr>
        <p:txBody>
          <a:bodyPr>
            <a:noAutofit/>
          </a:bodyPr>
          <a:lstStyle/>
          <a:p>
            <a:pPr algn="ctr"/>
            <a:r>
              <a:rPr lang="fr-FR" sz="9000" b="1" u="sng" dirty="0">
                <a:latin typeface="+mn-lt"/>
              </a:rPr>
              <a:t>Illustration</a:t>
            </a:r>
            <a:br>
              <a:rPr lang="fr-FR" sz="9000" b="1" u="sng" dirty="0">
                <a:latin typeface="+mn-lt"/>
              </a:rPr>
            </a:br>
            <a:r>
              <a:rPr lang="fr-FR" sz="5500" dirty="0"/>
              <a:t>Loop 1</a:t>
            </a:r>
          </a:p>
        </p:txBody>
      </p:sp>
    </p:spTree>
    <p:extLst>
      <p:ext uri="{BB962C8B-B14F-4D97-AF65-F5344CB8AC3E}">
        <p14:creationId xmlns:p14="http://schemas.microsoft.com/office/powerpoint/2010/main" val="2627800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E96FCD-F8DA-EE81-D999-D9C80CEC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1690688"/>
            <a:ext cx="7132320" cy="38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99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26426" y="3567323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4866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293917" y="3581178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70988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26426" y="3567323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46937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293917" y="3581178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5146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26426" y="3567323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97081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26426" y="3567323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E727CD-7389-BD07-8C49-067B937E6CEB}"/>
              </a:ext>
            </a:extLst>
          </p:cNvPr>
          <p:cNvCxnSpPr/>
          <p:nvPr/>
        </p:nvCxnSpPr>
        <p:spPr>
          <a:xfrm flipV="1">
            <a:off x="3782291" y="3404532"/>
            <a:ext cx="0" cy="3255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25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Maze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E96FCD-F8DA-EE81-D999-D9C80CEC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1690688"/>
            <a:ext cx="7132320" cy="38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31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26426" y="3567323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1766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293917" y="3581178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42838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26426" y="3567323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4155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293917" y="3581178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96047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293917" y="3581178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E5FB9D-6196-61FE-D286-1907623B2590}"/>
              </a:ext>
            </a:extLst>
          </p:cNvPr>
          <p:cNvCxnSpPr>
            <a:cxnSpLocks/>
          </p:cNvCxnSpPr>
          <p:nvPr/>
        </p:nvCxnSpPr>
        <p:spPr>
          <a:xfrm>
            <a:off x="3435928" y="3912013"/>
            <a:ext cx="0" cy="272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25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293917" y="3581178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44321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C030D3F-A181-0FF0-0723-D18B398376B4}"/>
              </a:ext>
            </a:extLst>
          </p:cNvPr>
          <p:cNvSpPr txBox="1">
            <a:spLocks/>
          </p:cNvSpPr>
          <p:nvPr/>
        </p:nvSpPr>
        <p:spPr>
          <a:xfrm>
            <a:off x="838200" y="2461635"/>
            <a:ext cx="10515600" cy="1934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latin typeface="+mn-lt"/>
              </a:rPr>
              <a:t>&gt;1000 </a:t>
            </a:r>
            <a:r>
              <a:rPr lang="fr-FR" sz="6000" dirty="0" err="1">
                <a:latin typeface="+mn-lt"/>
              </a:rPr>
              <a:t>loops</a:t>
            </a:r>
            <a:r>
              <a:rPr lang="fr-FR" sz="6000" dirty="0">
                <a:latin typeface="+mn-lt"/>
              </a:rPr>
              <a:t> </a:t>
            </a:r>
            <a:r>
              <a:rPr lang="fr-FR" sz="6000" dirty="0" err="1">
                <a:latin typeface="+mn-lt"/>
              </a:rPr>
              <a:t>later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3351777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7512770" y="3858651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66690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4160CF-AABC-C440-10D8-38297F905CDD}"/>
              </a:ext>
            </a:extLst>
          </p:cNvPr>
          <p:cNvSpPr/>
          <p:nvPr/>
        </p:nvSpPr>
        <p:spPr>
          <a:xfrm>
            <a:off x="7508183" y="3608887"/>
            <a:ext cx="353650" cy="332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C2C03-0156-F065-CBB4-1CC4295EB36A}"/>
              </a:ext>
            </a:extLst>
          </p:cNvPr>
          <p:cNvSpPr txBox="1"/>
          <p:nvPr/>
        </p:nvSpPr>
        <p:spPr>
          <a:xfrm>
            <a:off x="7508183" y="3575078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0ED6EA-CAAA-9E70-8B43-FE25AFA2E950}"/>
              </a:ext>
            </a:extLst>
          </p:cNvPr>
          <p:cNvCxnSpPr>
            <a:cxnSpLocks/>
          </p:cNvCxnSpPr>
          <p:nvPr/>
        </p:nvCxnSpPr>
        <p:spPr>
          <a:xfrm flipV="1">
            <a:off x="7687416" y="3852663"/>
            <a:ext cx="0" cy="2385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60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208D090-D13E-1E5C-2D3C-88FF0DBE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635"/>
            <a:ext cx="10515600" cy="1934729"/>
          </a:xfrm>
        </p:spPr>
        <p:txBody>
          <a:bodyPr>
            <a:noAutofit/>
          </a:bodyPr>
          <a:lstStyle/>
          <a:p>
            <a:pPr algn="ctr"/>
            <a:r>
              <a:rPr lang="fr-FR" sz="9000" b="1" u="sng" dirty="0">
                <a:latin typeface="+mn-lt"/>
              </a:rPr>
              <a:t>Illustration</a:t>
            </a:r>
            <a:br>
              <a:rPr lang="fr-FR" sz="9000" b="1" u="sng" dirty="0">
                <a:latin typeface="+mn-lt"/>
              </a:rPr>
            </a:br>
            <a:r>
              <a:rPr lang="fr-FR" sz="5500" dirty="0" err="1"/>
              <a:t>approximately</a:t>
            </a:r>
            <a:r>
              <a:rPr lang="fr-FR" sz="5500" dirty="0"/>
              <a:t> </a:t>
            </a:r>
            <a:r>
              <a:rPr lang="fr-FR" sz="5500" dirty="0" err="1"/>
              <a:t>loop</a:t>
            </a:r>
            <a:r>
              <a:rPr lang="fr-FR" sz="5500" dirty="0"/>
              <a:t> 3-6</a:t>
            </a:r>
            <a:br>
              <a:rPr lang="fr-FR" sz="5500" dirty="0"/>
            </a:br>
            <a:r>
              <a:rPr lang="fr-FR" sz="2500" dirty="0" err="1"/>
              <a:t>halfway</a:t>
            </a:r>
            <a:r>
              <a:rPr lang="fr-FR" sz="2500" dirty="0"/>
              <a:t> to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31874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E96FCD-F8DA-EE81-D999-D9C80CECB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30482" r="71889" b="25714"/>
          <a:stretch/>
        </p:blipFill>
        <p:spPr>
          <a:xfrm>
            <a:off x="3150374" y="747165"/>
            <a:ext cx="5891251" cy="5363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4829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E96FCD-F8DA-EE81-D999-D9C80CEC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1690688"/>
            <a:ext cx="7132320" cy="38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71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26426" y="3567323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02703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293917" y="3581178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29477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2942225" y="3608888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4218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2908358" y="3228945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03405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2908358" y="2952278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387252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2897069" y="2616141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06180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2915615" y="2306392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958483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2930130" y="1972564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6662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256701" y="1965307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6374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E96FCD-F8DA-EE81-D999-D9C80CECB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30482" r="71889" b="25714"/>
          <a:stretch/>
        </p:blipFill>
        <p:spPr>
          <a:xfrm>
            <a:off x="3150374" y="747165"/>
            <a:ext cx="5891251" cy="53636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F76EECC-BAF4-8B29-00E3-49B34613EE57}"/>
              </a:ext>
            </a:extLst>
          </p:cNvPr>
          <p:cNvCxnSpPr>
            <a:cxnSpLocks/>
          </p:cNvCxnSpPr>
          <p:nvPr/>
        </p:nvCxnSpPr>
        <p:spPr>
          <a:xfrm flipH="1">
            <a:off x="5659581" y="3685310"/>
            <a:ext cx="644237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0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12301" y="1972565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24648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12301" y="2270107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801692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12301" y="2616141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30307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34073" y="2888766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483161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12301" y="2616141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7635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12301" y="2270107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64847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12301" y="1972565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83216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982415" y="1972565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81000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4338015" y="1972565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568479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D923F3-24BB-DE27-EC17-44487FF34FE2}"/>
              </a:ext>
            </a:extLst>
          </p:cNvPr>
          <p:cNvSpPr txBox="1"/>
          <p:nvPr/>
        </p:nvSpPr>
        <p:spPr>
          <a:xfrm>
            <a:off x="4660135" y="1972565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6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E96FCD-F8DA-EE81-D999-D9C80CECB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30482" r="71889" b="25714"/>
          <a:stretch/>
        </p:blipFill>
        <p:spPr>
          <a:xfrm>
            <a:off x="3150374" y="747165"/>
            <a:ext cx="5891251" cy="53636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F76EECC-BAF4-8B29-00E3-49B34613EE57}"/>
              </a:ext>
            </a:extLst>
          </p:cNvPr>
          <p:cNvCxnSpPr>
            <a:cxnSpLocks/>
          </p:cNvCxnSpPr>
          <p:nvPr/>
        </p:nvCxnSpPr>
        <p:spPr>
          <a:xfrm flipH="1">
            <a:off x="5659581" y="3685310"/>
            <a:ext cx="644237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030717-D82B-4A8F-682B-80049041CA3B}"/>
              </a:ext>
            </a:extLst>
          </p:cNvPr>
          <p:cNvSpPr txBox="1"/>
          <p:nvPr/>
        </p:nvSpPr>
        <p:spPr>
          <a:xfrm>
            <a:off x="5108861" y="3200400"/>
            <a:ext cx="8174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1A2A90-A803-A7CD-A2B0-53B884F40AE4}"/>
              </a:ext>
            </a:extLst>
          </p:cNvPr>
          <p:cNvSpPr/>
          <p:nvPr/>
        </p:nvSpPr>
        <p:spPr>
          <a:xfrm>
            <a:off x="3136519" y="2863756"/>
            <a:ext cx="1910197" cy="1535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This is acceptable</a:t>
            </a:r>
          </a:p>
        </p:txBody>
      </p:sp>
    </p:spTree>
    <p:extLst>
      <p:ext uri="{BB962C8B-B14F-4D97-AF65-F5344CB8AC3E}">
        <p14:creationId xmlns:p14="http://schemas.microsoft.com/office/powerpoint/2010/main" val="39250078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208D090-D13E-1E5C-2D3C-88FF0DBE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635"/>
            <a:ext cx="10515600" cy="1934729"/>
          </a:xfrm>
        </p:spPr>
        <p:txBody>
          <a:bodyPr>
            <a:noAutofit/>
          </a:bodyPr>
          <a:lstStyle/>
          <a:p>
            <a:pPr algn="ctr"/>
            <a:r>
              <a:rPr lang="fr-FR" sz="9000" b="1" u="sng" dirty="0">
                <a:latin typeface="+mn-lt"/>
              </a:rPr>
              <a:t>Illustration</a:t>
            </a:r>
            <a:br>
              <a:rPr lang="fr-FR" sz="9000" b="1" u="sng" dirty="0">
                <a:latin typeface="+mn-lt"/>
              </a:rPr>
            </a:br>
            <a:r>
              <a:rPr lang="fr-FR" sz="5500" dirty="0" err="1"/>
              <a:t>loop</a:t>
            </a:r>
            <a:r>
              <a:rPr lang="fr-FR" sz="5500" dirty="0"/>
              <a:t> 15</a:t>
            </a:r>
            <a:br>
              <a:rPr lang="fr-FR" sz="5500" dirty="0"/>
            </a:br>
            <a:r>
              <a:rPr lang="fr-FR" sz="2500" dirty="0"/>
              <a:t>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9596540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E96FCD-F8DA-EE81-D999-D9C80CECB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1690688"/>
            <a:ext cx="7132320" cy="38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99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26426" y="3567323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7160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293917" y="3581178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18437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2942225" y="3608888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1300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2908358" y="3228945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02681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2908358" y="2952278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43761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2897069" y="2616141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652633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2915615" y="2306392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99653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2930130" y="1972564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200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E96FCD-F8DA-EE81-D999-D9C80CECB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30482" r="71889" b="25714"/>
          <a:stretch/>
        </p:blipFill>
        <p:spPr>
          <a:xfrm>
            <a:off x="3150374" y="747165"/>
            <a:ext cx="5891251" cy="5363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37366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256701" y="1965307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10027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612301" y="1972565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22870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3968561" y="1978503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699288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4324821" y="1984441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04147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4669205" y="1990379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99833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5001714" y="1966628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509845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5393600" y="1996316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816465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5708296" y="1990378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799812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6096000" y="1960690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00848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6420465" y="1982813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701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E96FCD-F8DA-EE81-D999-D9C80CECB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30482" r="71889" b="25714"/>
          <a:stretch/>
        </p:blipFill>
        <p:spPr>
          <a:xfrm>
            <a:off x="3150374" y="747165"/>
            <a:ext cx="5891251" cy="53636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F76EECC-BAF4-8B29-00E3-49B34613EE57}"/>
              </a:ext>
            </a:extLst>
          </p:cNvPr>
          <p:cNvCxnSpPr>
            <a:cxnSpLocks/>
          </p:cNvCxnSpPr>
          <p:nvPr/>
        </p:nvCxnSpPr>
        <p:spPr>
          <a:xfrm flipV="1">
            <a:off x="6650182" y="2805546"/>
            <a:ext cx="0" cy="62345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ADD12-760B-5BB1-B5E6-039566F65545}"/>
              </a:ext>
            </a:extLst>
          </p:cNvPr>
          <p:cNvSpPr txBox="1"/>
          <p:nvPr/>
        </p:nvSpPr>
        <p:spPr>
          <a:xfrm>
            <a:off x="6759678" y="1982813"/>
            <a:ext cx="32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25448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latin typeface="+mn-lt"/>
              </a:rPr>
              <a:t>Illustration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CCB69D2-A3CD-9EBA-DB56-C62D3DC5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00" y="1690688"/>
            <a:ext cx="7108200" cy="38364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4A2510-05B0-EED4-9939-E567D6A630D0}"/>
              </a:ext>
            </a:extLst>
          </p:cNvPr>
          <p:cNvCxnSpPr/>
          <p:nvPr/>
        </p:nvCxnSpPr>
        <p:spPr>
          <a:xfrm flipH="1">
            <a:off x="3062177" y="3774558"/>
            <a:ext cx="691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1B98CD-401D-1AE0-6E15-7D2EE479A180}"/>
              </a:ext>
            </a:extLst>
          </p:cNvPr>
          <p:cNvCxnSpPr>
            <a:cxnSpLocks/>
          </p:cNvCxnSpPr>
          <p:nvPr/>
        </p:nvCxnSpPr>
        <p:spPr>
          <a:xfrm flipH="1">
            <a:off x="3062177" y="2193851"/>
            <a:ext cx="39021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1D02F5-1298-B229-5C91-80CCE9676DF2}"/>
              </a:ext>
            </a:extLst>
          </p:cNvPr>
          <p:cNvCxnSpPr>
            <a:cxnSpLocks/>
          </p:cNvCxnSpPr>
          <p:nvPr/>
        </p:nvCxnSpPr>
        <p:spPr>
          <a:xfrm flipH="1">
            <a:off x="6964326" y="5064642"/>
            <a:ext cx="21690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FF6D23-FB34-58F1-4250-D210E8373CA3}"/>
              </a:ext>
            </a:extLst>
          </p:cNvPr>
          <p:cNvCxnSpPr>
            <a:cxnSpLocks/>
          </p:cNvCxnSpPr>
          <p:nvPr/>
        </p:nvCxnSpPr>
        <p:spPr>
          <a:xfrm flipH="1">
            <a:off x="8350103" y="3774558"/>
            <a:ext cx="7832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8D0AAA-E85E-7756-D587-893092E11FD0}"/>
              </a:ext>
            </a:extLst>
          </p:cNvPr>
          <p:cNvCxnSpPr>
            <a:cxnSpLocks/>
          </p:cNvCxnSpPr>
          <p:nvPr/>
        </p:nvCxnSpPr>
        <p:spPr>
          <a:xfrm flipH="1">
            <a:off x="7675200" y="4426688"/>
            <a:ext cx="6879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56691B-47C9-7B18-1862-B62B2B532407}"/>
              </a:ext>
            </a:extLst>
          </p:cNvPr>
          <p:cNvCxnSpPr>
            <a:cxnSpLocks/>
          </p:cNvCxnSpPr>
          <p:nvPr/>
        </p:nvCxnSpPr>
        <p:spPr>
          <a:xfrm flipV="1">
            <a:off x="3062177" y="2193851"/>
            <a:ext cx="0" cy="15807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F4CB89-5F44-0A06-6183-2090C01FD03B}"/>
              </a:ext>
            </a:extLst>
          </p:cNvPr>
          <p:cNvCxnSpPr>
            <a:cxnSpLocks/>
          </p:cNvCxnSpPr>
          <p:nvPr/>
        </p:nvCxnSpPr>
        <p:spPr>
          <a:xfrm flipV="1">
            <a:off x="6964326" y="2193851"/>
            <a:ext cx="0" cy="2870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A5776E-845D-2315-FC1D-28BF05AC471E}"/>
              </a:ext>
            </a:extLst>
          </p:cNvPr>
          <p:cNvCxnSpPr>
            <a:cxnSpLocks/>
          </p:cNvCxnSpPr>
          <p:nvPr/>
        </p:nvCxnSpPr>
        <p:spPr>
          <a:xfrm flipV="1">
            <a:off x="9136912" y="3774558"/>
            <a:ext cx="0" cy="12900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32B7DE-83B2-7CE6-DDE5-ABAA3405E088}"/>
              </a:ext>
            </a:extLst>
          </p:cNvPr>
          <p:cNvCxnSpPr>
            <a:cxnSpLocks/>
          </p:cNvCxnSpPr>
          <p:nvPr/>
        </p:nvCxnSpPr>
        <p:spPr>
          <a:xfrm flipV="1">
            <a:off x="8350103" y="3774558"/>
            <a:ext cx="0" cy="6521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7AE7EB-95D2-55D9-7F11-0491CC449DB8}"/>
              </a:ext>
            </a:extLst>
          </p:cNvPr>
          <p:cNvCxnSpPr/>
          <p:nvPr/>
        </p:nvCxnSpPr>
        <p:spPr>
          <a:xfrm flipV="1">
            <a:off x="7675200" y="3945600"/>
            <a:ext cx="0" cy="481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515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+mn-lt"/>
              </a:rPr>
              <a:t>Comparison</a:t>
            </a:r>
            <a:endParaRPr lang="fr-FR" b="1" u="sng" dirty="0">
              <a:latin typeface="+mn-lt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2EF27E4-F0DE-4B59-1671-1A3874C2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8" y="2300434"/>
            <a:ext cx="9642764" cy="225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005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+mn-lt"/>
              </a:rPr>
              <a:t>Comparison</a:t>
            </a:r>
            <a:endParaRPr lang="fr-FR" b="1" u="sng" dirty="0">
              <a:latin typeface="+mn-lt"/>
            </a:endParaRPr>
          </a:p>
        </p:txBody>
      </p:sp>
      <p:graphicFrame>
        <p:nvGraphicFramePr>
          <p:cNvPr id="4" name="Espace réservé du contenu 5">
            <a:extLst>
              <a:ext uri="{FF2B5EF4-FFF2-40B4-BE49-F238E27FC236}">
                <a16:creationId xmlns:a16="http://schemas.microsoft.com/office/drawing/2014/main" id="{F4A18323-8438-3A62-4B11-3F9CEEDF3E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687701"/>
              </p:ext>
            </p:extLst>
          </p:nvPr>
        </p:nvGraphicFramePr>
        <p:xfrm>
          <a:off x="838199" y="1543987"/>
          <a:ext cx="10826169" cy="3523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BDB2E5D-7C61-303A-13FC-E76E7E4A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14013"/>
            <a:ext cx="10826169" cy="1044002"/>
          </a:xfrm>
        </p:spPr>
        <p:txBody>
          <a:bodyPr>
            <a:noAutofit/>
          </a:bodyPr>
          <a:lstStyle/>
          <a:p>
            <a:r>
              <a:rPr lang="fr-FR" sz="1800" dirty="0"/>
              <a:t>Rapid convergence </a:t>
            </a:r>
            <a:r>
              <a:rPr lang="fr-FR" sz="1800" dirty="0" err="1"/>
              <a:t>across</a:t>
            </a:r>
            <a:r>
              <a:rPr lang="fr-FR" sz="1800" dirty="0"/>
              <a:t> all 4 scenarios</a:t>
            </a:r>
          </a:p>
          <a:p>
            <a:r>
              <a:rPr lang="fr-FR" sz="1800" dirty="0" err="1"/>
              <a:t>Fastest</a:t>
            </a:r>
            <a:r>
              <a:rPr lang="fr-FR" sz="1800" dirty="0"/>
              <a:t> convergence </a:t>
            </a:r>
            <a:r>
              <a:rPr lang="fr-FR" sz="1800" dirty="0" err="1"/>
              <a:t>seen</a:t>
            </a:r>
            <a:r>
              <a:rPr lang="fr-FR" sz="1800" dirty="0"/>
              <a:t> in SARSA + Epsilon Learning</a:t>
            </a:r>
          </a:p>
          <a:p>
            <a:r>
              <a:rPr lang="fr-FR" sz="1800" dirty="0" err="1"/>
              <a:t>Slowest</a:t>
            </a:r>
            <a:r>
              <a:rPr lang="fr-FR" sz="1800" dirty="0"/>
              <a:t> convergence </a:t>
            </a:r>
            <a:r>
              <a:rPr lang="fr-FR" sz="1800" dirty="0" err="1"/>
              <a:t>seen</a:t>
            </a:r>
            <a:r>
              <a:rPr lang="fr-FR" sz="1800" dirty="0"/>
              <a:t> in SARSA + Boltzmann Learning</a:t>
            </a:r>
          </a:p>
        </p:txBody>
      </p:sp>
    </p:spTree>
    <p:extLst>
      <p:ext uri="{BB962C8B-B14F-4D97-AF65-F5344CB8AC3E}">
        <p14:creationId xmlns:p14="http://schemas.microsoft.com/office/powerpoint/2010/main" val="27216431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BF65ED-6888-0FC6-3866-E58BAF5A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/>
              <a:t>Q-learning : Jeu du </a:t>
            </a:r>
            <a:r>
              <a:rPr lang="fr-FR" sz="6600"/>
              <a:t>morpion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E4A93D-59C2-5404-4060-1116A4156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1026" name="Picture 2" descr="DR-Tic Tac Toe:Amazon.fr:Appstore for Android">
            <a:extLst>
              <a:ext uri="{FF2B5EF4-FFF2-40B4-BE49-F238E27FC236}">
                <a16:creationId xmlns:a16="http://schemas.microsoft.com/office/drawing/2014/main" id="{F10C8BB5-49BB-6426-A9BB-6E3B2F12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2700" y="591670"/>
            <a:ext cx="2742004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439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+mn-lt"/>
              </a:rPr>
              <a:t>Morpion :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6D43C-B433-0587-BE6F-D5C73DE8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4351338"/>
          </a:xfrm>
        </p:spPr>
        <p:txBody>
          <a:bodyPr/>
          <a:lstStyle/>
          <a:p>
            <a:r>
              <a:rPr lang="fr-FR"/>
              <a:t>Pourquoi le morpion : Jeu simple et existence de techniques pour ne jamais perdre</a:t>
            </a:r>
          </a:p>
          <a:p>
            <a:r>
              <a:rPr lang="fr-FR"/>
              <a:t>Objectif : Faire apprendre à l’ordinateur les techniques gagnantes, en pratique on veut surtout qu’il apprenne les techniques pour ne jamais perdre</a:t>
            </a:r>
          </a:p>
          <a:p>
            <a:r>
              <a:rPr lang="fr-FR"/>
              <a:t>Méthode d’apprentissage : Q-learning muni d’epsilon-greedy</a:t>
            </a:r>
          </a:p>
          <a:p>
            <a:r>
              <a:rPr lang="fr-FR"/>
              <a:t>Méthode de vérification : Statistique contre aléatoire sur un grand nombre de parties (100 000 parties)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8453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+mn-lt"/>
              </a:rPr>
              <a:t>Morpion : Représentation de la Q-table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B6D43C-B433-0587-BE6F-D5C73DE8A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9999"/>
                <a:ext cx="10515600" cy="5052875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Q-table : Tableau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fr-FR" dirty="0"/>
                  <a:t> cases, chaque case correspond à une grille possible du morpion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La valeur de chaque action est stockée dans un tableau</a:t>
                </a:r>
              </a:p>
              <a:p>
                <a:pPr marL="0" indent="0">
                  <a:buNone/>
                </a:pPr>
                <a:r>
                  <a:rPr lang="fr-FR" dirty="0"/>
                  <a:t>Exemple : Grille précédent, tour du joueur X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B6D43C-B433-0587-BE6F-D5C73DE8A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9999"/>
                <a:ext cx="10515600" cy="5052875"/>
              </a:xfrm>
              <a:blipFill>
                <a:blip r:embed="rId2"/>
                <a:stretch>
                  <a:fillRect l="-1217" t="-19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1924063-3155-DD14-B038-248C7E4B883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73997101"/>
              </p:ext>
            </p:extLst>
          </p:nvPr>
        </p:nvGraphicFramePr>
        <p:xfrm>
          <a:off x="838200" y="2341800"/>
          <a:ext cx="2174400" cy="217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800">
                  <a:extLst>
                    <a:ext uri="{9D8B030D-6E8A-4147-A177-3AD203B41FA5}">
                      <a16:colId xmlns:a16="http://schemas.microsoft.com/office/drawing/2014/main" val="4130771655"/>
                    </a:ext>
                  </a:extLst>
                </a:gridCol>
                <a:gridCol w="724800">
                  <a:extLst>
                    <a:ext uri="{9D8B030D-6E8A-4147-A177-3AD203B41FA5}">
                      <a16:colId xmlns:a16="http://schemas.microsoft.com/office/drawing/2014/main" val="2839922875"/>
                    </a:ext>
                  </a:extLst>
                </a:gridCol>
                <a:gridCol w="724800">
                  <a:extLst>
                    <a:ext uri="{9D8B030D-6E8A-4147-A177-3AD203B41FA5}">
                      <a16:colId xmlns:a16="http://schemas.microsoft.com/office/drawing/2014/main" val="2141943808"/>
                    </a:ext>
                  </a:extLst>
                </a:gridCol>
              </a:tblGrid>
              <a:tr h="724800">
                <a:tc>
                  <a:txBody>
                    <a:bodyPr/>
                    <a:lstStyle/>
                    <a:p>
                      <a:r>
                        <a:rPr lang="fr-FR" sz="2800" dirty="0"/>
                        <a:t>X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O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753292"/>
                  </a:ext>
                </a:extLst>
              </a:tr>
              <a:tr h="724800"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X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O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27830"/>
                  </a:ext>
                </a:extLst>
              </a:tr>
              <a:tr h="724800"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727634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53C96D5F-0BA8-C32E-2D0C-02492C26A17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1753146"/>
              </p:ext>
            </p:extLst>
          </p:nvPr>
        </p:nvGraphicFramePr>
        <p:xfrm>
          <a:off x="5008800" y="2341800"/>
          <a:ext cx="2174400" cy="217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800">
                  <a:extLst>
                    <a:ext uri="{9D8B030D-6E8A-4147-A177-3AD203B41FA5}">
                      <a16:colId xmlns:a16="http://schemas.microsoft.com/office/drawing/2014/main" val="4130771655"/>
                    </a:ext>
                  </a:extLst>
                </a:gridCol>
                <a:gridCol w="724800">
                  <a:extLst>
                    <a:ext uri="{9D8B030D-6E8A-4147-A177-3AD203B41FA5}">
                      <a16:colId xmlns:a16="http://schemas.microsoft.com/office/drawing/2014/main" val="2839922875"/>
                    </a:ext>
                  </a:extLst>
                </a:gridCol>
                <a:gridCol w="724800">
                  <a:extLst>
                    <a:ext uri="{9D8B030D-6E8A-4147-A177-3AD203B41FA5}">
                      <a16:colId xmlns:a16="http://schemas.microsoft.com/office/drawing/2014/main" val="2141943808"/>
                    </a:ext>
                  </a:extLst>
                </a:gridCol>
              </a:tblGrid>
              <a:tr h="724800">
                <a:tc>
                  <a:txBody>
                    <a:bodyPr/>
                    <a:lstStyle/>
                    <a:p>
                      <a:r>
                        <a:rPr lang="fr-FR" sz="2800" dirty="0"/>
                        <a:t>1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2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0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753292"/>
                  </a:ext>
                </a:extLst>
              </a:tr>
              <a:tr h="724800">
                <a:tc>
                  <a:txBody>
                    <a:bodyPr/>
                    <a:lstStyle/>
                    <a:p>
                      <a:r>
                        <a:rPr lang="fr-FR" sz="2800" dirty="0"/>
                        <a:t>0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1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2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27830"/>
                  </a:ext>
                </a:extLst>
              </a:tr>
              <a:tr h="724800">
                <a:tc>
                  <a:txBody>
                    <a:bodyPr/>
                    <a:lstStyle/>
                    <a:p>
                      <a:r>
                        <a:rPr lang="fr-FR" sz="2800" dirty="0"/>
                        <a:t>0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0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0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727634"/>
                  </a:ext>
                </a:extLst>
              </a:tr>
            </a:tbl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83258E3-99D5-73C5-CE05-7BDFBBBDA20E}"/>
              </a:ext>
            </a:extLst>
          </p:cNvPr>
          <p:cNvSpPr/>
          <p:nvPr/>
        </p:nvSpPr>
        <p:spPr>
          <a:xfrm>
            <a:off x="3310612" y="3087370"/>
            <a:ext cx="1400175" cy="706120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0CEDCD3-1495-B5F9-89A9-2CE1F2AA16DA}"/>
              </a:ext>
            </a:extLst>
          </p:cNvPr>
          <p:cNvSpPr/>
          <p:nvPr/>
        </p:nvSpPr>
        <p:spPr>
          <a:xfrm>
            <a:off x="7481213" y="3087370"/>
            <a:ext cx="1400175" cy="706120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7F8F9BD-A573-BACB-E7CA-852F774BFF84}"/>
                  </a:ext>
                </a:extLst>
              </p:cNvPr>
              <p:cNvSpPr txBox="1"/>
              <p:nvPr/>
            </p:nvSpPr>
            <p:spPr>
              <a:xfrm>
                <a:off x="9188924" y="2948454"/>
                <a:ext cx="2612551" cy="9541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(120012000)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  <a:p>
                <a:pPr algn="ctr"/>
                <a:r>
                  <a:rPr lang="fr-FR" sz="2800" dirty="0"/>
                  <a:t>= 11070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7F8F9BD-A573-BACB-E7CA-852F774BF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924" y="2948454"/>
                <a:ext cx="2612551" cy="954107"/>
              </a:xfrm>
              <a:prstGeom prst="rect">
                <a:avLst/>
              </a:prstGeom>
              <a:blipFill>
                <a:blip r:embed="rId3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B1AA5A75-70E2-6E83-522A-391D55D2F06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2023796"/>
              </p:ext>
            </p:extLst>
          </p:nvPr>
        </p:nvGraphicFramePr>
        <p:xfrm>
          <a:off x="9328406" y="4516200"/>
          <a:ext cx="2174400" cy="217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800">
                  <a:extLst>
                    <a:ext uri="{9D8B030D-6E8A-4147-A177-3AD203B41FA5}">
                      <a16:colId xmlns:a16="http://schemas.microsoft.com/office/drawing/2014/main" val="4130771655"/>
                    </a:ext>
                  </a:extLst>
                </a:gridCol>
                <a:gridCol w="724800">
                  <a:extLst>
                    <a:ext uri="{9D8B030D-6E8A-4147-A177-3AD203B41FA5}">
                      <a16:colId xmlns:a16="http://schemas.microsoft.com/office/drawing/2014/main" val="2839922875"/>
                    </a:ext>
                  </a:extLst>
                </a:gridCol>
                <a:gridCol w="724800">
                  <a:extLst>
                    <a:ext uri="{9D8B030D-6E8A-4147-A177-3AD203B41FA5}">
                      <a16:colId xmlns:a16="http://schemas.microsoft.com/office/drawing/2014/main" val="2141943808"/>
                    </a:ext>
                  </a:extLst>
                </a:gridCol>
              </a:tblGrid>
              <a:tr h="724800">
                <a:tc>
                  <a:txBody>
                    <a:bodyPr/>
                    <a:lstStyle/>
                    <a:p>
                      <a:r>
                        <a:rPr lang="fr-FR" sz="2800" dirty="0"/>
                        <a:t>0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0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2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753292"/>
                  </a:ext>
                </a:extLst>
              </a:tr>
              <a:tr h="724800">
                <a:tc>
                  <a:txBody>
                    <a:bodyPr/>
                    <a:lstStyle/>
                    <a:p>
                      <a:r>
                        <a:rPr lang="fr-FR" sz="2800" dirty="0"/>
                        <a:t>25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0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0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27830"/>
                  </a:ext>
                </a:extLst>
              </a:tr>
              <a:tr h="724800">
                <a:tc>
                  <a:txBody>
                    <a:bodyPr/>
                    <a:lstStyle/>
                    <a:p>
                      <a:r>
                        <a:rPr lang="fr-FR" sz="2800" dirty="0"/>
                        <a:t>50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10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100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727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411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+mn-lt"/>
              </a:rPr>
              <a:t>Morpion : Choix du </a:t>
            </a:r>
            <a:r>
              <a:rPr lang="fr-FR" b="1" u="sng" dirty="0" err="1">
                <a:latin typeface="+mn-lt"/>
              </a:rPr>
              <a:t>reward</a:t>
            </a:r>
            <a:endParaRPr lang="fr-FR" b="1" u="sng" dirty="0">
              <a:latin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6D43C-B433-0587-BE6F-D5C73DE8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36" y="1440000"/>
            <a:ext cx="10515600" cy="4351338"/>
          </a:xfrm>
        </p:spPr>
        <p:txBody>
          <a:bodyPr/>
          <a:lstStyle/>
          <a:p>
            <a:r>
              <a:rPr lang="fr-FR" dirty="0"/>
              <a:t>Historique des grilles au cours de la partie</a:t>
            </a:r>
          </a:p>
          <a:p>
            <a:r>
              <a:rPr lang="fr-FR" dirty="0"/>
              <a:t>Détermination du </a:t>
            </a:r>
            <a:r>
              <a:rPr lang="fr-FR" dirty="0" err="1"/>
              <a:t>reward</a:t>
            </a:r>
            <a:r>
              <a:rPr lang="fr-FR" dirty="0"/>
              <a:t> lorsque la partie est terminée</a:t>
            </a:r>
          </a:p>
          <a:p>
            <a:r>
              <a:rPr lang="fr-FR" dirty="0"/>
              <a:t>Mis à jour de la Q-table uniquement à la fin par rétropropagation lorsque la partie est finie</a:t>
            </a:r>
          </a:p>
          <a:p>
            <a:pPr marL="0" indent="0">
              <a:buNone/>
            </a:pPr>
            <a:r>
              <a:rPr lang="fr-FR" dirty="0" err="1"/>
              <a:t>Reward</a:t>
            </a:r>
            <a:r>
              <a:rPr lang="fr-FR" dirty="0"/>
              <a:t> dégressif à chaque coup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4977139-5524-B2B1-0948-4CE5CBF2ADA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44287291"/>
              </p:ext>
            </p:extLst>
          </p:nvPr>
        </p:nvGraphicFramePr>
        <p:xfrm>
          <a:off x="6829278" y="3886380"/>
          <a:ext cx="1533600" cy="153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0">
                  <a:extLst>
                    <a:ext uri="{9D8B030D-6E8A-4147-A177-3AD203B41FA5}">
                      <a16:colId xmlns:a16="http://schemas.microsoft.com/office/drawing/2014/main" val="4130771655"/>
                    </a:ext>
                  </a:extLst>
                </a:gridCol>
                <a:gridCol w="511200">
                  <a:extLst>
                    <a:ext uri="{9D8B030D-6E8A-4147-A177-3AD203B41FA5}">
                      <a16:colId xmlns:a16="http://schemas.microsoft.com/office/drawing/2014/main" val="2839922875"/>
                    </a:ext>
                  </a:extLst>
                </a:gridCol>
                <a:gridCol w="511200">
                  <a:extLst>
                    <a:ext uri="{9D8B030D-6E8A-4147-A177-3AD203B41FA5}">
                      <a16:colId xmlns:a16="http://schemas.microsoft.com/office/drawing/2014/main" val="2141943808"/>
                    </a:ext>
                  </a:extLst>
                </a:gridCol>
              </a:tblGrid>
              <a:tr h="486612">
                <a:tc>
                  <a:txBody>
                    <a:bodyPr/>
                    <a:lstStyle/>
                    <a:p>
                      <a:r>
                        <a:rPr lang="fr-FR" sz="2800" dirty="0"/>
                        <a:t>X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O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753292"/>
                  </a:ext>
                </a:extLst>
              </a:tr>
              <a:tr h="486612"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X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O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27830"/>
                  </a:ext>
                </a:extLst>
              </a:tr>
              <a:tr h="486612"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727634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9BBF8508-B228-AFF4-EA0B-AAC79F7E2C1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4983649"/>
              </p:ext>
            </p:extLst>
          </p:nvPr>
        </p:nvGraphicFramePr>
        <p:xfrm>
          <a:off x="9820200" y="3886380"/>
          <a:ext cx="1533600" cy="153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0">
                  <a:extLst>
                    <a:ext uri="{9D8B030D-6E8A-4147-A177-3AD203B41FA5}">
                      <a16:colId xmlns:a16="http://schemas.microsoft.com/office/drawing/2014/main" val="4130771655"/>
                    </a:ext>
                  </a:extLst>
                </a:gridCol>
                <a:gridCol w="511200">
                  <a:extLst>
                    <a:ext uri="{9D8B030D-6E8A-4147-A177-3AD203B41FA5}">
                      <a16:colId xmlns:a16="http://schemas.microsoft.com/office/drawing/2014/main" val="2839922875"/>
                    </a:ext>
                  </a:extLst>
                </a:gridCol>
                <a:gridCol w="511200">
                  <a:extLst>
                    <a:ext uri="{9D8B030D-6E8A-4147-A177-3AD203B41FA5}">
                      <a16:colId xmlns:a16="http://schemas.microsoft.com/office/drawing/2014/main" val="2141943808"/>
                    </a:ext>
                  </a:extLst>
                </a:gridCol>
              </a:tblGrid>
              <a:tr h="486612">
                <a:tc>
                  <a:txBody>
                    <a:bodyPr/>
                    <a:lstStyle/>
                    <a:p>
                      <a:r>
                        <a:rPr lang="fr-FR" sz="2800" dirty="0"/>
                        <a:t>X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O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753292"/>
                  </a:ext>
                </a:extLst>
              </a:tr>
              <a:tr h="486612"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X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O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27830"/>
                  </a:ext>
                </a:extLst>
              </a:tr>
              <a:tr h="486612"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X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727634"/>
                  </a:ext>
                </a:extLst>
              </a:tr>
            </a:tbl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C31A60C-4252-19ED-7C25-3F321DD17749}"/>
              </a:ext>
            </a:extLst>
          </p:cNvPr>
          <p:cNvSpPr/>
          <p:nvPr/>
        </p:nvSpPr>
        <p:spPr>
          <a:xfrm>
            <a:off x="8605566" y="4429065"/>
            <a:ext cx="971945" cy="446249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03A3436-453F-DBC1-13EE-A9A94FB2DB1B}"/>
              </a:ext>
            </a:extLst>
          </p:cNvPr>
          <p:cNvSpPr/>
          <p:nvPr/>
        </p:nvSpPr>
        <p:spPr>
          <a:xfrm>
            <a:off x="5614645" y="4429064"/>
            <a:ext cx="971945" cy="446249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1FD16027-5197-C458-9144-6B7B4965CD2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73457353"/>
              </p:ext>
            </p:extLst>
          </p:nvPr>
        </p:nvGraphicFramePr>
        <p:xfrm>
          <a:off x="3838357" y="3886380"/>
          <a:ext cx="1533600" cy="153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0">
                  <a:extLst>
                    <a:ext uri="{9D8B030D-6E8A-4147-A177-3AD203B41FA5}">
                      <a16:colId xmlns:a16="http://schemas.microsoft.com/office/drawing/2014/main" val="4130771655"/>
                    </a:ext>
                  </a:extLst>
                </a:gridCol>
                <a:gridCol w="511200">
                  <a:extLst>
                    <a:ext uri="{9D8B030D-6E8A-4147-A177-3AD203B41FA5}">
                      <a16:colId xmlns:a16="http://schemas.microsoft.com/office/drawing/2014/main" val="2839922875"/>
                    </a:ext>
                  </a:extLst>
                </a:gridCol>
                <a:gridCol w="511200">
                  <a:extLst>
                    <a:ext uri="{9D8B030D-6E8A-4147-A177-3AD203B41FA5}">
                      <a16:colId xmlns:a16="http://schemas.microsoft.com/office/drawing/2014/main" val="2141943808"/>
                    </a:ext>
                  </a:extLst>
                </a:gridCol>
              </a:tblGrid>
              <a:tr h="486612">
                <a:tc>
                  <a:txBody>
                    <a:bodyPr/>
                    <a:lstStyle/>
                    <a:p>
                      <a:r>
                        <a:rPr lang="fr-FR" sz="2800" dirty="0"/>
                        <a:t>X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O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753292"/>
                  </a:ext>
                </a:extLst>
              </a:tr>
              <a:tr h="486612"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X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27830"/>
                  </a:ext>
                </a:extLst>
              </a:tr>
              <a:tr h="486612"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727634"/>
                  </a:ext>
                </a:extLst>
              </a:tr>
            </a:tbl>
          </a:graphicData>
        </a:graphic>
      </p:graphicFrame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A1061FAC-C750-904D-F701-547A2EC55C2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1708337"/>
              </p:ext>
            </p:extLst>
          </p:nvPr>
        </p:nvGraphicFramePr>
        <p:xfrm>
          <a:off x="847436" y="3886378"/>
          <a:ext cx="1533600" cy="153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0">
                  <a:extLst>
                    <a:ext uri="{9D8B030D-6E8A-4147-A177-3AD203B41FA5}">
                      <a16:colId xmlns:a16="http://schemas.microsoft.com/office/drawing/2014/main" val="4130771655"/>
                    </a:ext>
                  </a:extLst>
                </a:gridCol>
                <a:gridCol w="511200">
                  <a:extLst>
                    <a:ext uri="{9D8B030D-6E8A-4147-A177-3AD203B41FA5}">
                      <a16:colId xmlns:a16="http://schemas.microsoft.com/office/drawing/2014/main" val="2839922875"/>
                    </a:ext>
                  </a:extLst>
                </a:gridCol>
                <a:gridCol w="511200">
                  <a:extLst>
                    <a:ext uri="{9D8B030D-6E8A-4147-A177-3AD203B41FA5}">
                      <a16:colId xmlns:a16="http://schemas.microsoft.com/office/drawing/2014/main" val="2141943808"/>
                    </a:ext>
                  </a:extLst>
                </a:gridCol>
              </a:tblGrid>
              <a:tr h="486612"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O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753292"/>
                  </a:ext>
                </a:extLst>
              </a:tr>
              <a:tr h="486612"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X</a:t>
                      </a:r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127830"/>
                  </a:ext>
                </a:extLst>
              </a:tr>
              <a:tr h="486612"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 marL="83819" marR="83819" marT="41910" marB="4191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727634"/>
                  </a:ext>
                </a:extLst>
              </a:tr>
            </a:tbl>
          </a:graphicData>
        </a:graphic>
      </p:graphicFrame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8B1596D2-87C9-790C-7CF2-863CA445A5FB}"/>
              </a:ext>
            </a:extLst>
          </p:cNvPr>
          <p:cNvSpPr/>
          <p:nvPr/>
        </p:nvSpPr>
        <p:spPr>
          <a:xfrm>
            <a:off x="2623724" y="4429063"/>
            <a:ext cx="971945" cy="446249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0B3DDFF-0B21-D77A-A957-9C1857C4DFD2}"/>
              </a:ext>
            </a:extLst>
          </p:cNvPr>
          <p:cNvSpPr txBox="1"/>
          <p:nvPr/>
        </p:nvSpPr>
        <p:spPr>
          <a:xfrm>
            <a:off x="8642213" y="4059731"/>
            <a:ext cx="89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±100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D6525A0-C712-0851-A1FA-54F00700848D}"/>
              </a:ext>
            </a:extLst>
          </p:cNvPr>
          <p:cNvSpPr txBox="1"/>
          <p:nvPr/>
        </p:nvSpPr>
        <p:spPr>
          <a:xfrm>
            <a:off x="5655910" y="4059731"/>
            <a:ext cx="89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±50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6A80A8-6F60-6A54-66E6-8313587ED94B}"/>
              </a:ext>
            </a:extLst>
          </p:cNvPr>
          <p:cNvSpPr txBox="1"/>
          <p:nvPr/>
        </p:nvSpPr>
        <p:spPr>
          <a:xfrm>
            <a:off x="2664989" y="4046164"/>
            <a:ext cx="89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±25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C5AC1FE-53F6-6D23-B893-E6BABD0581D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095938" y="4429063"/>
            <a:ext cx="995601" cy="72482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A3734013-E4F4-E3F6-9CFC-687B9A4F06B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28673" y="4429063"/>
            <a:ext cx="976563" cy="22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C6784FC-C8DD-F6CE-7F16-7AEFB90BB872}"/>
              </a:ext>
            </a:extLst>
          </p:cNvPr>
          <p:cNvCxnSpPr>
            <a:cxnSpLocks/>
          </p:cNvCxnSpPr>
          <p:nvPr/>
        </p:nvCxnSpPr>
        <p:spPr>
          <a:xfrm flipH="1" flipV="1">
            <a:off x="1166402" y="4139452"/>
            <a:ext cx="1943294" cy="2760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1589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>
                <a:latin typeface="+mn-lt"/>
              </a:rPr>
              <a:t>Morpion : Apprentissage sur une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6D43C-B433-0587-BE6F-D5C73DE8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99"/>
            <a:ext cx="10515600" cy="50528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On crée le tableau qui sauvegarde l’historique des coups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Tant que la partie n’est pas finie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On ajoute la grille à l’historique, on décide de l’action du joueur 1, on met à jour la grille et on ajoute l’action à l’historique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On regarde si fin de la partie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On ajoute la grille à l’historique, on décide de l’action du joueur 2, on met à jour la grille et on ajoute l’action à l’historique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On regarde si fin de la partie	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On détermine le </a:t>
            </a:r>
            <a:r>
              <a:rPr lang="fr-FR" dirty="0" err="1"/>
              <a:t>reward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On met à jour la Q-table par rétropropagation</a:t>
            </a:r>
          </a:p>
        </p:txBody>
      </p:sp>
    </p:spTree>
    <p:extLst>
      <p:ext uri="{BB962C8B-B14F-4D97-AF65-F5344CB8AC3E}">
        <p14:creationId xmlns:p14="http://schemas.microsoft.com/office/powerpoint/2010/main" val="29399301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4049" cy="1325563"/>
          </a:xfrm>
        </p:spPr>
        <p:txBody>
          <a:bodyPr>
            <a:normAutofit/>
          </a:bodyPr>
          <a:lstStyle/>
          <a:p>
            <a:r>
              <a:rPr lang="fr-FR" b="1" u="sng" dirty="0">
                <a:latin typeface="+mn-lt"/>
              </a:rPr>
              <a:t>Morpion : Apprentissage jusqu’à terminaison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6D43C-B433-0587-BE6F-D5C73DE8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4351338"/>
          </a:xfrm>
        </p:spPr>
        <p:txBody>
          <a:bodyPr/>
          <a:lstStyle/>
          <a:p>
            <a:r>
              <a:rPr lang="fr-FR" dirty="0"/>
              <a:t>On fait jouer le joueur 1 contre joueur 2, les 2 apprennent et sont des ordinateurs</a:t>
            </a:r>
          </a:p>
          <a:p>
            <a:r>
              <a:rPr lang="fr-FR" dirty="0"/>
              <a:t>Cas d’arrêt lorsque joueur 1 ne perd aucune partie sur 100 000 </a:t>
            </a:r>
          </a:p>
          <a:p>
            <a:r>
              <a:rPr lang="fr-FR" dirty="0"/>
              <a:t>On fait jouer joueur 2 contre aléatoire (et pas joueur 1 car joueur 1 joue toujours de la même façon donc pas intéressant)</a:t>
            </a:r>
          </a:p>
        </p:txBody>
      </p:sp>
    </p:spTree>
    <p:extLst>
      <p:ext uri="{BB962C8B-B14F-4D97-AF65-F5344CB8AC3E}">
        <p14:creationId xmlns:p14="http://schemas.microsoft.com/office/powerpoint/2010/main" val="261961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E96FCD-F8DA-EE81-D999-D9C80CECB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" t="30482" r="71889" b="25714"/>
          <a:stretch/>
        </p:blipFill>
        <p:spPr>
          <a:xfrm>
            <a:off x="3150374" y="747165"/>
            <a:ext cx="5891251" cy="53636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F76EECC-BAF4-8B29-00E3-49B34613EE57}"/>
              </a:ext>
            </a:extLst>
          </p:cNvPr>
          <p:cNvCxnSpPr>
            <a:cxnSpLocks/>
          </p:cNvCxnSpPr>
          <p:nvPr/>
        </p:nvCxnSpPr>
        <p:spPr>
          <a:xfrm flipV="1">
            <a:off x="6650182" y="2805546"/>
            <a:ext cx="0" cy="62345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888560D-0E27-878C-D9AD-595487A7E632}"/>
              </a:ext>
            </a:extLst>
          </p:cNvPr>
          <p:cNvSpPr/>
          <p:nvPr/>
        </p:nvSpPr>
        <p:spPr>
          <a:xfrm>
            <a:off x="3912376" y="2349742"/>
            <a:ext cx="1975804" cy="1535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This is NOT acceptable</a:t>
            </a:r>
          </a:p>
        </p:txBody>
      </p:sp>
    </p:spTree>
    <p:extLst>
      <p:ext uri="{BB962C8B-B14F-4D97-AF65-F5344CB8AC3E}">
        <p14:creationId xmlns:p14="http://schemas.microsoft.com/office/powerpoint/2010/main" val="34915258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>
                <a:latin typeface="+mn-lt"/>
              </a:rPr>
              <a:t>Morpion : Vidéo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6D43C-B433-0587-BE6F-D5C73DE8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4351338"/>
          </a:xfrm>
        </p:spPr>
        <p:txBody>
          <a:bodyPr/>
          <a:lstStyle/>
          <a:p>
            <a:r>
              <a:rPr lang="fr-FR" dirty="0"/>
              <a:t>Vidéo montrant une partie ordinateur (joueur 1) contre joueur réel</a:t>
            </a:r>
          </a:p>
          <a:p>
            <a:r>
              <a:rPr lang="fr-FR" dirty="0"/>
              <a:t>On y voit les techniques du morpion permettant au joueur commençant de gagner (contrôle du centre et des coins)</a:t>
            </a:r>
          </a:p>
        </p:txBody>
      </p:sp>
      <p:pic>
        <p:nvPicPr>
          <p:cNvPr id="7" name="Partie_strategie_gagnante-converted.mp4" descr="Partie_strategie_gagnante-converted.mp4">
            <a:hlinkClick r:id="" action="ppaction://media"/>
            <a:extLst>
              <a:ext uri="{FF2B5EF4-FFF2-40B4-BE49-F238E27FC236}">
                <a16:creationId xmlns:a16="http://schemas.microsoft.com/office/drawing/2014/main" id="{B846DA82-2324-6690-74DE-13F9DEFC1D3E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86372" y="3159436"/>
            <a:ext cx="6219256" cy="34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1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>
                <a:latin typeface="+mn-lt"/>
              </a:rPr>
              <a:t>Morpion : Vidéo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6D43C-B433-0587-BE6F-D5C73DE8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4351338"/>
          </a:xfrm>
        </p:spPr>
        <p:txBody>
          <a:bodyPr/>
          <a:lstStyle/>
          <a:p>
            <a:r>
              <a:rPr lang="fr-FR" dirty="0"/>
              <a:t>Vidéo montrant une partie ordinateur (joueur 1) contre joueur réel</a:t>
            </a:r>
          </a:p>
          <a:p>
            <a:r>
              <a:rPr lang="fr-FR" dirty="0"/>
              <a:t>On y voit les techniques du morpion permettant au joueur commençant de gagner (contrôle du centre et des coins)</a:t>
            </a:r>
          </a:p>
        </p:txBody>
      </p:sp>
      <p:pic>
        <p:nvPicPr>
          <p:cNvPr id="6" name="Partie_strategie_gagnante-converted.mp4" descr="Partie_strategie_gagnante-converted.mp4">
            <a:hlinkClick r:id="" action="ppaction://media"/>
            <a:extLst>
              <a:ext uri="{FF2B5EF4-FFF2-40B4-BE49-F238E27FC236}">
                <a16:creationId xmlns:a16="http://schemas.microsoft.com/office/drawing/2014/main" id="{216140F3-6CC4-8343-D3AD-C20050B1FF1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4523807" cy="81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1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>
                <a:latin typeface="+mn-lt"/>
              </a:rPr>
              <a:t>Morpion : 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6D43C-B433-0587-BE6F-D5C73DE8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99"/>
            <a:ext cx="10515600" cy="47226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Meilleur gestion de la mémoire : Beaucoup de cases inutiles dans la Q-table car grille non atteignables en jeu</a:t>
            </a:r>
          </a:p>
          <a:p>
            <a:r>
              <a:rPr lang="fr-FR" dirty="0"/>
              <a:t>Apprentissage menant à ce que joueur 1 ne perde jamais mais pas le cas de joueur 2 (Existence de cas où joueur 2 perd peu importe le nombre de parties jouées pour apprentissage) 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Gestion des valeurs des paramètres (</a:t>
            </a:r>
            <a:r>
              <a:rPr lang="el-GR" dirty="0">
                <a:sym typeface="Wingdings" panose="05000000000000000000" pitchFamily="2" charset="2"/>
              </a:rPr>
              <a:t>α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el-GR" dirty="0">
                <a:sym typeface="Wingdings" panose="05000000000000000000" pitchFamily="2" charset="2"/>
              </a:rPr>
              <a:t>ε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el-GR" dirty="0">
                <a:sym typeface="Wingdings" panose="05000000000000000000" pitchFamily="2" charset="2"/>
              </a:rPr>
              <a:t>γ</a:t>
            </a:r>
            <a:r>
              <a:rPr lang="fr-FR" dirty="0">
                <a:sym typeface="Wingdings" panose="05000000000000000000" pitchFamily="2" charset="2"/>
              </a:rPr>
              <a:t>, </a:t>
            </a:r>
            <a:r>
              <a:rPr lang="fr-FR" dirty="0" err="1">
                <a:sym typeface="Wingdings" panose="05000000000000000000" pitchFamily="2" charset="2"/>
              </a:rPr>
              <a:t>reward</a:t>
            </a:r>
            <a:r>
              <a:rPr lang="fr-FR" dirty="0">
                <a:sym typeface="Wingdings" panose="05000000000000000000" pitchFamily="2" charset="2"/>
              </a:rPr>
              <a:t>, nombre de parties jouées à chaque fois)</a:t>
            </a:r>
            <a:endParaRPr lang="fr-FR" dirty="0"/>
          </a:p>
          <a:p>
            <a:r>
              <a:rPr lang="fr-FR" dirty="0"/>
              <a:t>Joueur 1 apprend correctement pour ne jamais perdre mais il n’a pas forcément appris les techniques pour gagner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 Gestion de la condition d’arrêt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 Gestion de la fonction de </a:t>
            </a:r>
            <a:r>
              <a:rPr lang="fr-FR" dirty="0" err="1">
                <a:sym typeface="Wingdings" panose="05000000000000000000" pitchFamily="2" charset="2"/>
              </a:rPr>
              <a:t>reward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4814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+mn-lt"/>
              </a:rPr>
              <a:t>Implementation (</a:t>
            </a:r>
            <a:r>
              <a:rPr lang="en-US" b="1" u="sng" dirty="0" err="1">
                <a:latin typeface="+mn-lt"/>
              </a:rPr>
              <a:t>mazefinding</a:t>
            </a:r>
            <a:r>
              <a:rPr lang="en-US" b="1" u="sng" dirty="0">
                <a:latin typeface="+mn-lt"/>
              </a:rPr>
              <a:t>) in C</a:t>
            </a:r>
            <a:endParaRPr lang="fr-FR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69737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1" y="1581994"/>
            <a:ext cx="2684489" cy="3394740"/>
          </a:xfrm>
        </p:spPr>
        <p:txBody>
          <a:bodyPr/>
          <a:lstStyle/>
          <a:p>
            <a:pPr algn="ctr"/>
            <a:r>
              <a:rPr lang="en-US" b="1" u="sng" dirty="0">
                <a:latin typeface="+mn-lt"/>
              </a:rPr>
              <a:t>Reward Function</a:t>
            </a:r>
            <a:endParaRPr lang="fr-FR" b="1" u="sng" dirty="0">
              <a:latin typeface="+mn-lt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0D6B98C-9054-E6F7-C9EE-F072B25AC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93" y="217890"/>
            <a:ext cx="6265580" cy="64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656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3" y="1596984"/>
            <a:ext cx="2684489" cy="3394740"/>
          </a:xfrm>
        </p:spPr>
        <p:txBody>
          <a:bodyPr/>
          <a:lstStyle/>
          <a:p>
            <a:pPr algn="ctr"/>
            <a:r>
              <a:rPr lang="en-US" b="1" u="sng" dirty="0">
                <a:latin typeface="+mn-lt"/>
              </a:rPr>
              <a:t>Epsilon-Greedy</a:t>
            </a:r>
            <a:endParaRPr lang="fr-FR" b="1" u="sng" dirty="0">
              <a:latin typeface="+mn-lt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672039E-9F07-16AE-DDC6-41229BAE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97" y="850900"/>
            <a:ext cx="91694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653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8" y="1611974"/>
            <a:ext cx="2684489" cy="3394740"/>
          </a:xfrm>
        </p:spPr>
        <p:txBody>
          <a:bodyPr/>
          <a:lstStyle/>
          <a:p>
            <a:pPr algn="ctr"/>
            <a:r>
              <a:rPr lang="en-US" b="1" u="sng" dirty="0">
                <a:latin typeface="+mn-lt"/>
              </a:rPr>
              <a:t>Boltzmann</a:t>
            </a:r>
            <a:endParaRPr lang="fr-FR" b="1" u="sng" dirty="0">
              <a:latin typeface="+mn-lt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1950847-B582-08AE-904D-C7729FCC9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74" y="330887"/>
            <a:ext cx="8467516" cy="625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899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33356-C213-B7D2-1FFC-9B97EFDF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464" y="1179446"/>
            <a:ext cx="8145072" cy="149099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+mn-lt"/>
              </a:rPr>
              <a:t>Q-Learning &amp; SARSA</a:t>
            </a:r>
            <a:endParaRPr lang="fr-FR" b="1" u="sng" dirty="0">
              <a:latin typeface="+mn-lt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0F6E16-6BD5-15D5-F41F-DA3448B6D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7878"/>
            <a:ext cx="12179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95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1115</Words>
  <Application>Microsoft Macintosh PowerPoint</Application>
  <PresentationFormat>Widescreen</PresentationFormat>
  <Paragraphs>289</Paragraphs>
  <Slides>97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3" baseType="lpstr">
      <vt:lpstr>Arial</vt:lpstr>
      <vt:lpstr>Calibri</vt:lpstr>
      <vt:lpstr>Calibri Light</vt:lpstr>
      <vt:lpstr>Cambria Math</vt:lpstr>
      <vt:lpstr>Wingdings</vt:lpstr>
      <vt:lpstr>Thème Office</vt:lpstr>
      <vt:lpstr>Reinforcement Learning</vt:lpstr>
      <vt:lpstr>Mazefinding by Reinforcement Learning</vt:lpstr>
      <vt:lpstr>Maze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Establishing the Model</vt:lpstr>
      <vt:lpstr>Populating the Q-Table</vt:lpstr>
      <vt:lpstr>Epsilon – Greedy</vt:lpstr>
      <vt:lpstr>Epsilon – Greedy – Exploration</vt:lpstr>
      <vt:lpstr>Epsilon – Greedy – Exploration</vt:lpstr>
      <vt:lpstr>Epsilon – Greedy – Exploitation</vt:lpstr>
      <vt:lpstr>Epsilon – Greedy – Exploitation</vt:lpstr>
      <vt:lpstr>Epsilon – Greedy</vt:lpstr>
      <vt:lpstr>Boltzmann Policy</vt:lpstr>
      <vt:lpstr>Q-Learning</vt:lpstr>
      <vt:lpstr>SARSA - State Action Reward State Action</vt:lpstr>
      <vt:lpstr>Illustration Loop 1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 approximately loop 3-6 halfway to an optimal solution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 loop 15 optimal solution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Comparison</vt:lpstr>
      <vt:lpstr>Comparison</vt:lpstr>
      <vt:lpstr>Q-learning : Jeu du morpion</vt:lpstr>
      <vt:lpstr>Morpion : Description</vt:lpstr>
      <vt:lpstr>Morpion : Représentation de la Q-table</vt:lpstr>
      <vt:lpstr>Morpion : Choix du reward</vt:lpstr>
      <vt:lpstr>Morpion : Apprentissage sur une partie</vt:lpstr>
      <vt:lpstr>Morpion : Apprentissage jusqu’à terminaison</vt:lpstr>
      <vt:lpstr>Morpion : Vidéo</vt:lpstr>
      <vt:lpstr>Morpion : Vidéo</vt:lpstr>
      <vt:lpstr>Morpion : Améliorations possibles</vt:lpstr>
      <vt:lpstr>Implementation (mazefinding) in C</vt:lpstr>
      <vt:lpstr>Reward Function</vt:lpstr>
      <vt:lpstr>Epsilon-Greedy</vt:lpstr>
      <vt:lpstr>Boltzmann</vt:lpstr>
      <vt:lpstr>Q-Learning &amp; SARSA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Xie</dc:creator>
  <cp:lastModifiedBy>Shawn Liew Hong Wei</cp:lastModifiedBy>
  <cp:revision>120</cp:revision>
  <dcterms:created xsi:type="dcterms:W3CDTF">2022-05-20T12:51:54Z</dcterms:created>
  <dcterms:modified xsi:type="dcterms:W3CDTF">2022-05-24T13:24:09Z</dcterms:modified>
</cp:coreProperties>
</file>