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7D980-9427-604A-8F7E-D7B0199DC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FCAE37-4652-9A49-86D0-A9FFEB7C8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BE219-230C-A341-9F0A-4F065EA3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51FBD-071D-524D-AEDC-2D67ADD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584B-6EEE-1343-964F-8AA0D1AB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744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95A43-CE2E-9141-B859-C1705AC8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59CE5B-D270-6C4D-8A3A-DE3E1B342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BCE8-5455-A540-A3AE-B32A9F83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CFC4-6DA6-504C-8AC0-3781D83C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13CC1-877E-1744-9977-356335FA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805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86A17-2DA5-7947-A75F-B45B755F6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BE59C-DE69-EB48-8171-671A06B5B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0AD16-EC54-264D-96AF-E1DB34F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CC088-4D65-E640-83E4-F32E016A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6EA19-1A39-A04F-BEA9-E7F73C33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329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F9C28-D420-F745-A1AC-B9965E82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B0EC8-58BA-9946-8F7D-B64E57A3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8C357-0C71-EF4A-8C12-F5D75EE9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4205C-2A1E-CB46-BD2C-EDD011BC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02046-DA72-0048-9DA8-B3FC2FD5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63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DED8A-D056-D241-9FFA-579D2C45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C1FC3-9091-D44B-8981-402500ED1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53BC0-1A1A-8741-B2DF-B7F4832B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6B64-4B5D-8745-A4CE-34BAA18D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36081-BC0F-2549-B818-9AD59106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823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3B68F-B1F8-994B-93E0-EB276816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5DA67-62CB-1244-90C1-84AB70BB4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232CC9-A0EE-3C4E-A7CE-DB29AB69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7803B-B82B-AC47-9063-0CDF7295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F4219-7E14-D345-9848-6CFB1F83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3C712-8270-3743-AC31-423A8485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0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F439B-6F7D-BF45-B16C-EA4876E9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6BC07-794A-1842-BBD7-3DBB1008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B1AE1-C0F2-B84C-9B3F-D1B96964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52035-D5F8-DB40-A8EB-1E7B709C1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B1CE76-30BD-C040-B713-90A41A04E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6948B3-12F0-8348-8C57-7E7F553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5C23C7-54FE-D943-AF34-C1BF6174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8F8FF-55DF-D443-ADE1-70A97ECA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50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AAB27-65DA-9A46-8F76-0254FD77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C609C-D7FF-8D40-B97C-EC8E4B45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981F36-4FE7-DF41-B90A-A6DF4829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E7D3C-97C8-2B4A-93E6-03477B3B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783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95D961-B8B1-6349-BDDD-387A5A11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07003-BCAA-0741-B7D7-7789C2E7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A7D63-0AED-9B4C-AA1E-F0E8C189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0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B1E0E-938C-3E43-A5E9-CB8C23EF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6C5F0-EA8C-E548-ADA6-FFA09389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1552D-78AC-BF44-B980-F61A7AB41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57411-5A56-2149-BAFD-A3D1C3CD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D69C3-56E1-8C47-B52C-377A578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A1E6C-6A7D-AF42-82FC-9DE03330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670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C1E43-75A8-0746-A9E4-53305430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722D02-D9F7-A746-9284-E913CB269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A4EBC-6BFB-4149-821F-4C9B6A9C6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4E01D-1F06-D14E-BF42-C284F91A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B621B-9E7B-8A4E-9FAC-BD9F3681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772B3-BD1A-6F42-AAB3-13ECB81C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36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B51F1-3B96-3949-A799-01DC3D49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B348D-5043-4F44-9172-8EE065BB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09FD-D87C-1A42-AFD1-6C0A75CBF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50D2-B621-ED47-B57C-2BCDB0FF80BB}" type="datetimeFigureOut">
              <a:rPr kumimoji="1" lang="ko-Kore-KR" altLang="en-US" smtClean="0"/>
              <a:t>2020. 9. 8.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96F71-B3EF-EC4B-8B49-BCADBF6D4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A2388-B7A9-9345-A729-8D1F4A6FA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6B0D8-6560-0748-93AF-ED1C481FF8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36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, 실내, 다량, 더러운이(가) 표시된 사진&#10;&#10;자동 생성된 설명">
            <a:extLst>
              <a:ext uri="{FF2B5EF4-FFF2-40B4-BE49-F238E27FC236}">
                <a16:creationId xmlns:a16="http://schemas.microsoft.com/office/drawing/2014/main" id="{ABDBE943-A982-D241-A8B6-5F7ED2CE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41" y="838145"/>
            <a:ext cx="5128748" cy="4833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FA0B65-BE10-D14B-8220-84FD5BA2F2E6}"/>
              </a:ext>
            </a:extLst>
          </p:cNvPr>
          <p:cNvSpPr txBox="1"/>
          <p:nvPr/>
        </p:nvSpPr>
        <p:spPr>
          <a:xfrm>
            <a:off x="1285875" y="1443037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그래프의 대략적인 그림과 근의 범위를 정하기 위해 인터넷에서 함수의 그래프를 그려주는 사이트를 찾아 사용했다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91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6BA71-4FFF-AB44-8F5F-E8FE44AFA4DE}"/>
              </a:ext>
            </a:extLst>
          </p:cNvPr>
          <p:cNvSpPr txBox="1"/>
          <p:nvPr/>
        </p:nvSpPr>
        <p:spPr>
          <a:xfrm>
            <a:off x="2100263" y="257175"/>
            <a:ext cx="7586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Bisection</a:t>
            </a:r>
            <a:endParaRPr kumimoji="1" lang="ko-Kore-KR" altLang="en-US" sz="3000" b="1" dirty="0"/>
          </a:p>
        </p:txBody>
      </p:sp>
      <p:pic>
        <p:nvPicPr>
          <p:cNvPr id="6" name="그림 5" descr="화면, 방, 시계이(가) 표시된 사진&#10;&#10;자동 생성된 설명">
            <a:extLst>
              <a:ext uri="{FF2B5EF4-FFF2-40B4-BE49-F238E27FC236}">
                <a16:creationId xmlns:a16="http://schemas.microsoft.com/office/drawing/2014/main" id="{A0EC5786-0DEE-EC45-9942-E1113A4D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87" y="2025650"/>
            <a:ext cx="4000500" cy="257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DEC64-A399-BE4C-8629-48572DBE0339}"/>
              </a:ext>
            </a:extLst>
          </p:cNvPr>
          <p:cNvSpPr txBox="1"/>
          <p:nvPr/>
        </p:nvSpPr>
        <p:spPr>
          <a:xfrm>
            <a:off x="771525" y="1900238"/>
            <a:ext cx="5443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먼저 오른쪽 사진처럼 주어진 식에 </a:t>
            </a:r>
            <a:r>
              <a:rPr kumimoji="1" lang="en-US" altLang="ko-KR" dirty="0"/>
              <a:t>x</a:t>
            </a:r>
            <a:r>
              <a:rPr kumimoji="1" lang="ko-KR" altLang="en-US" dirty="0"/>
              <a:t>값을 대입 </a:t>
            </a:r>
            <a:r>
              <a:rPr kumimoji="1" lang="ko-KR" altLang="en-US" dirty="0" err="1"/>
              <a:t>했을때의</a:t>
            </a:r>
            <a:r>
              <a:rPr kumimoji="1" lang="ko-KR" altLang="en-US" dirty="0"/>
              <a:t> 값을 구하기 위해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 이라는 함수를 만들었다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406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6BA71-4FFF-AB44-8F5F-E8FE44AFA4DE}"/>
              </a:ext>
            </a:extLst>
          </p:cNvPr>
          <p:cNvSpPr txBox="1"/>
          <p:nvPr/>
        </p:nvSpPr>
        <p:spPr>
          <a:xfrm>
            <a:off x="2100263" y="257175"/>
            <a:ext cx="7586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Bisection</a:t>
            </a:r>
            <a:endParaRPr kumimoji="1" lang="ko-Kore-KR" alt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794B6-C985-A744-BF57-F5EC8523C7E8}"/>
              </a:ext>
            </a:extLst>
          </p:cNvPr>
          <p:cNvSpPr txBox="1"/>
          <p:nvPr/>
        </p:nvSpPr>
        <p:spPr>
          <a:xfrm>
            <a:off x="714375" y="1257300"/>
            <a:ext cx="4057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오른쪽</a:t>
            </a:r>
            <a:r>
              <a:rPr kumimoji="1" lang="ko-KR" altLang="en-US" dirty="0"/>
              <a:t> 사진은 </a:t>
            </a:r>
            <a:r>
              <a:rPr kumimoji="1" lang="en-US" altLang="ko-KR" dirty="0"/>
              <a:t>bisection</a:t>
            </a:r>
            <a:r>
              <a:rPr kumimoji="1" lang="ko-KR" altLang="en-US" dirty="0"/>
              <a:t>을 구현하기위한 코드이다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근사치 즉 에러는 </a:t>
            </a:r>
            <a:r>
              <a:rPr kumimoji="1" lang="en-US" altLang="ko-KR" dirty="0"/>
              <a:t>0.0001</a:t>
            </a:r>
            <a:r>
              <a:rPr kumimoji="1" lang="ko-KR" altLang="en-US" dirty="0"/>
              <a:t>범위 내에 허용했고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값을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에 대입 </a:t>
            </a:r>
            <a:r>
              <a:rPr kumimoji="1" lang="ko-KR" altLang="en-US" dirty="0" err="1"/>
              <a:t>했을때의</a:t>
            </a:r>
            <a:r>
              <a:rPr kumimoji="1" lang="ko-KR" altLang="en-US" dirty="0"/>
              <a:t> 값에 따라 </a:t>
            </a:r>
            <a:r>
              <a:rPr kumimoji="1" lang="en-US" altLang="ko-KR" dirty="0" err="1"/>
              <a:t>firtst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second</a:t>
            </a:r>
            <a:r>
              <a:rPr kumimoji="1" lang="ko-KR" altLang="en-US" dirty="0"/>
              <a:t>값을 바꿔가며 근을 찾아갔다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0" name="그림 9" descr="앉아있는, 스크린샷, 테이블, 전화이(가) 표시된 사진&#10;&#10;자동 생성된 설명">
            <a:extLst>
              <a:ext uri="{FF2B5EF4-FFF2-40B4-BE49-F238E27FC236}">
                <a16:creationId xmlns:a16="http://schemas.microsoft.com/office/drawing/2014/main" id="{D43AE07A-DEA5-2148-97EB-62B147CB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871400"/>
            <a:ext cx="7222415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6BA71-4FFF-AB44-8F5F-E8FE44AFA4DE}"/>
              </a:ext>
            </a:extLst>
          </p:cNvPr>
          <p:cNvSpPr txBox="1"/>
          <p:nvPr/>
        </p:nvSpPr>
        <p:spPr>
          <a:xfrm>
            <a:off x="2100263" y="257175"/>
            <a:ext cx="7586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Bisection</a:t>
            </a:r>
            <a:endParaRPr kumimoji="1" lang="ko-Kore-KR" altLang="en-US" sz="3000" b="1" dirty="0"/>
          </a:p>
        </p:txBody>
      </p:sp>
      <p:pic>
        <p:nvPicPr>
          <p:cNvPr id="3" name="그림 2" descr="시계, 어두운, 앉아있는, 오렌지이(가) 표시된 사진&#10;&#10;자동 생성된 설명">
            <a:extLst>
              <a:ext uri="{FF2B5EF4-FFF2-40B4-BE49-F238E27FC236}">
                <a16:creationId xmlns:a16="http://schemas.microsoft.com/office/drawing/2014/main" id="{18F22D00-F948-E549-96CA-28434251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1913711"/>
            <a:ext cx="4965700" cy="1587500"/>
          </a:xfrm>
          <a:prstGeom prst="rect">
            <a:avLst/>
          </a:prstGeom>
        </p:spPr>
      </p:pic>
      <p:pic>
        <p:nvPicPr>
          <p:cNvPr id="7" name="그림 6" descr="꽃이(가) 표시된 사진&#10;&#10;자동 생성된 설명">
            <a:extLst>
              <a:ext uri="{FF2B5EF4-FFF2-40B4-BE49-F238E27FC236}">
                <a16:creationId xmlns:a16="http://schemas.microsoft.com/office/drawing/2014/main" id="{D7450295-8AB9-6844-9444-5AD4114B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0" y="4603750"/>
            <a:ext cx="6413500" cy="87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43C7B-AE63-784B-9F32-004CB65AEC67}"/>
              </a:ext>
            </a:extLst>
          </p:cNvPr>
          <p:cNvSpPr txBox="1"/>
          <p:nvPr/>
        </p:nvSpPr>
        <p:spPr>
          <a:xfrm>
            <a:off x="485775" y="3119050"/>
            <a:ext cx="431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근을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찾기위해</a:t>
            </a:r>
            <a:r>
              <a:rPr kumimoji="1" lang="ko-KR" altLang="en-US" dirty="0"/>
              <a:t> 범위를 임의로 지정해 주었고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밑에는 실행결과이다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285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89B5F-27A2-834C-9CB1-AA878D9465B8}"/>
              </a:ext>
            </a:extLst>
          </p:cNvPr>
          <p:cNvSpPr txBox="1"/>
          <p:nvPr/>
        </p:nvSpPr>
        <p:spPr>
          <a:xfrm>
            <a:off x="3014663" y="271463"/>
            <a:ext cx="6472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Newton-Raphson</a:t>
            </a:r>
            <a:endParaRPr kumimoji="1" lang="ko-Kore-KR" altLang="en-US" sz="3000" b="1" dirty="0"/>
          </a:p>
        </p:txBody>
      </p:sp>
      <p:pic>
        <p:nvPicPr>
          <p:cNvPr id="6" name="그림 5" descr="화면, 모니터, 노트북, 방이(가) 표시된 사진&#10;&#10;자동 생성된 설명">
            <a:extLst>
              <a:ext uri="{FF2B5EF4-FFF2-40B4-BE49-F238E27FC236}">
                <a16:creationId xmlns:a16="http://schemas.microsoft.com/office/drawing/2014/main" id="{B2FE9CF2-878E-9B4D-86D9-51878E8F5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814637"/>
            <a:ext cx="9245600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A4C051-A9DC-1947-ADF5-5B47049DBB6A}"/>
              </a:ext>
            </a:extLst>
          </p:cNvPr>
          <p:cNvSpPr txBox="1"/>
          <p:nvPr/>
        </p:nvSpPr>
        <p:spPr>
          <a:xfrm>
            <a:off x="1785938" y="1685925"/>
            <a:ext cx="815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Newton-Raphson</a:t>
            </a:r>
            <a:r>
              <a:rPr kumimoji="1" lang="ko-KR" altLang="en-US" dirty="0"/>
              <a:t> 을 사용하기 위해 원래 함수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을 미분한 함수를 직접 구하여 </a:t>
            </a:r>
            <a:r>
              <a:rPr kumimoji="1" lang="en-US" altLang="ko-KR" dirty="0"/>
              <a:t>derivative</a:t>
            </a:r>
            <a:r>
              <a:rPr kumimoji="1" lang="ko-KR" altLang="en-US" dirty="0"/>
              <a:t>로 나타내었다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661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89B5F-27A2-834C-9CB1-AA878D9465B8}"/>
              </a:ext>
            </a:extLst>
          </p:cNvPr>
          <p:cNvSpPr txBox="1"/>
          <p:nvPr/>
        </p:nvSpPr>
        <p:spPr>
          <a:xfrm>
            <a:off x="3014663" y="271463"/>
            <a:ext cx="6472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Newton-Raphson</a:t>
            </a:r>
            <a:endParaRPr kumimoji="1" lang="ko-Kore-KR" altLang="en-US" sz="3000" b="1" dirty="0"/>
          </a:p>
        </p:txBody>
      </p:sp>
      <p:pic>
        <p:nvPicPr>
          <p:cNvPr id="3" name="그림 2" descr="화면, 모니터, 앉아있는, 텔레비전이(가) 표시된 사진&#10;&#10;자동 생성된 설명">
            <a:extLst>
              <a:ext uri="{FF2B5EF4-FFF2-40B4-BE49-F238E27FC236}">
                <a16:creationId xmlns:a16="http://schemas.microsoft.com/office/drawing/2014/main" id="{0125D6BF-BE9E-0542-B749-D7655BC6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7" y="1765299"/>
            <a:ext cx="6861175" cy="4449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9462F9-8887-164E-A8F0-02747ED362CD}"/>
                  </a:ext>
                </a:extLst>
              </p:cNvPr>
              <p:cNvSpPr txBox="1"/>
              <p:nvPr/>
            </p:nvSpPr>
            <p:spPr>
              <a:xfrm>
                <a:off x="585788" y="1785938"/>
                <a:ext cx="4014787" cy="1372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Bisection</a:t>
                </a:r>
                <a:r>
                  <a:rPr kumimoji="1" lang="ko-KR" altLang="en-US" dirty="0"/>
                  <a:t>과 마찬가지로 오차 허용은 </a:t>
                </a:r>
                <a:r>
                  <a:rPr kumimoji="1" lang="en-US" altLang="ko-KR" dirty="0"/>
                  <a:t>0.0001</a:t>
                </a:r>
                <a:r>
                  <a:rPr kumimoji="1" lang="ko-KR" altLang="en-US" dirty="0"/>
                  <a:t>까지 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그리고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kumimoji="1" lang="ko-KR" altLang="en-US" b="0" dirty="0"/>
                  <a:t> </a:t>
                </a:r>
                <a:r>
                  <a:rPr kumimoji="1" lang="ko-KR" altLang="en-US" dirty="0"/>
                  <a:t>식을 사용하는 </a:t>
                </a:r>
                <a:r>
                  <a:rPr kumimoji="1" lang="en-US" altLang="ko-KR" dirty="0"/>
                  <a:t>newton</a:t>
                </a:r>
                <a:r>
                  <a:rPr kumimoji="1" lang="ko-KR" altLang="en-US" dirty="0"/>
                  <a:t>이라는 함수를 만들었다</a:t>
                </a:r>
                <a:r>
                  <a:rPr kumimoji="1" lang="en-US" altLang="ko-KR" dirty="0"/>
                  <a:t>.</a:t>
                </a:r>
                <a:endParaRPr kumimoji="1" lang="en-US" altLang="ko-KR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9462F9-8887-164E-A8F0-02747ED3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8" y="1785938"/>
                <a:ext cx="4014787" cy="1372171"/>
              </a:xfrm>
              <a:prstGeom prst="rect">
                <a:avLst/>
              </a:prstGeom>
              <a:blipFill>
                <a:blip r:embed="rId3"/>
                <a:stretch>
                  <a:fillRect l="-1266" t="-2778" b="-64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18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89B5F-27A2-834C-9CB1-AA878D9465B8}"/>
              </a:ext>
            </a:extLst>
          </p:cNvPr>
          <p:cNvSpPr txBox="1"/>
          <p:nvPr/>
        </p:nvSpPr>
        <p:spPr>
          <a:xfrm>
            <a:off x="3014663" y="271463"/>
            <a:ext cx="6472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000" b="1" dirty="0"/>
              <a:t>Newton-Raphson</a:t>
            </a:r>
            <a:endParaRPr kumimoji="1" lang="ko-Kore-KR" altLang="en-US" sz="3000" b="1" dirty="0"/>
          </a:p>
        </p:txBody>
      </p:sp>
      <p:pic>
        <p:nvPicPr>
          <p:cNvPr id="6" name="그림 5" descr="앉아있는, 남자, 시계이(가) 표시된 사진&#10;&#10;자동 생성된 설명">
            <a:extLst>
              <a:ext uri="{FF2B5EF4-FFF2-40B4-BE49-F238E27FC236}">
                <a16:creationId xmlns:a16="http://schemas.microsoft.com/office/drawing/2014/main" id="{2342E119-A4E6-CB4C-B9E0-516B5A250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48" y="1038224"/>
            <a:ext cx="3211513" cy="1752600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D33C60E-CE6E-884D-A675-8DEBD1FF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197" y="3557584"/>
            <a:ext cx="4023011" cy="175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75DAE-89DB-5141-925D-EAA3C87F4D83}"/>
              </a:ext>
            </a:extLst>
          </p:cNvPr>
          <p:cNvSpPr txBox="1"/>
          <p:nvPr/>
        </p:nvSpPr>
        <p:spPr>
          <a:xfrm>
            <a:off x="2071688" y="1571625"/>
            <a:ext cx="402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근을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찾기위해</a:t>
            </a:r>
            <a:r>
              <a:rPr kumimoji="1" lang="ko-KR" altLang="en-US" dirty="0"/>
              <a:t> 임의의 값을 넣어주었다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6729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BBDFCE-7995-B748-93C0-8A4EB2DFF5D9}"/>
              </a:ext>
            </a:extLst>
          </p:cNvPr>
          <p:cNvSpPr txBox="1"/>
          <p:nvPr/>
        </p:nvSpPr>
        <p:spPr>
          <a:xfrm>
            <a:off x="3529013" y="442913"/>
            <a:ext cx="5000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000" b="1" dirty="0"/>
              <a:t>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46B7E-C72E-FD43-94E9-D0B6087E1362}"/>
              </a:ext>
            </a:extLst>
          </p:cNvPr>
          <p:cNvSpPr txBox="1"/>
          <p:nvPr/>
        </p:nvSpPr>
        <p:spPr>
          <a:xfrm>
            <a:off x="757238" y="1600200"/>
            <a:ext cx="106299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300" dirty="0"/>
              <a:t>처음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bisection</a:t>
            </a:r>
            <a:r>
              <a:rPr kumimoji="1" lang="ko-KR" altLang="en-US" sz="2300" dirty="0"/>
              <a:t>에서 근을 구했을 때 프로그램에서 </a:t>
            </a:r>
            <a:r>
              <a:rPr kumimoji="1" lang="en-US" altLang="ko-KR" sz="2300" dirty="0"/>
              <a:t>function</a:t>
            </a:r>
            <a:r>
              <a:rPr kumimoji="1" lang="ko-KR" altLang="en-US" sz="2300" dirty="0"/>
              <a:t>에 </a:t>
            </a:r>
            <a:r>
              <a:rPr kumimoji="1" lang="en-US" altLang="ko-KR" sz="2300" dirty="0"/>
              <a:t>1.2</a:t>
            </a:r>
            <a:r>
              <a:rPr kumimoji="1" lang="ko-KR" altLang="en-US" sz="2300" dirty="0"/>
              <a:t>값을 넣으니 </a:t>
            </a:r>
            <a:r>
              <a:rPr kumimoji="1" lang="en-US" altLang="ko-KR" sz="2300" dirty="0"/>
              <a:t>0</a:t>
            </a:r>
            <a:r>
              <a:rPr kumimoji="1" lang="ko-KR" altLang="en-US" sz="2300" dirty="0"/>
              <a:t>이라는 값이 나왔기때문에 </a:t>
            </a:r>
            <a:r>
              <a:rPr kumimoji="1" lang="en-US" altLang="ko-KR" sz="2300" dirty="0"/>
              <a:t>1.2</a:t>
            </a:r>
            <a:r>
              <a:rPr kumimoji="1" lang="ko-KR" altLang="en-US" sz="2300" dirty="0"/>
              <a:t>가 중근이라고 생각했다</a:t>
            </a:r>
            <a:r>
              <a:rPr kumimoji="1" lang="en-US" altLang="ko-KR" sz="2300" dirty="0"/>
              <a:t>.</a:t>
            </a:r>
            <a:r>
              <a:rPr kumimoji="1" lang="ko-KR" altLang="en-US" sz="2300" dirty="0"/>
              <a:t>  하지만 </a:t>
            </a:r>
            <a:r>
              <a:rPr kumimoji="1" lang="en-US" altLang="ko-KR" sz="2300" dirty="0"/>
              <a:t>Newton-Raphson</a:t>
            </a:r>
            <a:r>
              <a:rPr kumimoji="1" lang="ko-KR" altLang="en-US" sz="2300" dirty="0"/>
              <a:t>을 사용하여 </a:t>
            </a:r>
            <a:r>
              <a:rPr kumimoji="1" lang="ko-KR" altLang="en-US" sz="2300" dirty="0" err="1"/>
              <a:t>구할때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derivative</a:t>
            </a:r>
            <a:r>
              <a:rPr kumimoji="1" lang="ko-KR" altLang="en-US" sz="2300" dirty="0"/>
              <a:t>값에 </a:t>
            </a:r>
            <a:r>
              <a:rPr kumimoji="1" lang="en-US" altLang="ko-KR" sz="2300" dirty="0"/>
              <a:t>1.2</a:t>
            </a:r>
            <a:r>
              <a:rPr kumimoji="1" lang="ko-KR" altLang="en-US" sz="2300" dirty="0" err="1"/>
              <a:t>를</a:t>
            </a:r>
            <a:r>
              <a:rPr kumimoji="1" lang="ko-KR" altLang="en-US" sz="2300" dirty="0"/>
              <a:t> 넣어보니 </a:t>
            </a:r>
            <a:r>
              <a:rPr kumimoji="1" lang="en-US" altLang="ko-KR" sz="2300" dirty="0"/>
              <a:t>0</a:t>
            </a:r>
            <a:r>
              <a:rPr kumimoji="1" lang="ko-KR" altLang="en-US" sz="2300" dirty="0"/>
              <a:t>이 나오지 않았다</a:t>
            </a:r>
            <a:r>
              <a:rPr kumimoji="1" lang="en-US" altLang="ko-KR" sz="2300" dirty="0"/>
              <a:t>.</a:t>
            </a:r>
            <a:r>
              <a:rPr kumimoji="1" lang="ko-KR" altLang="en-US" sz="2300" dirty="0"/>
              <a:t> 즉 이는 컴퓨터가 엄청 작은 오차를 무시했다고 생각한다</a:t>
            </a:r>
            <a:r>
              <a:rPr kumimoji="1" lang="en-US" altLang="ko-KR" sz="2300" dirty="0"/>
              <a:t>.</a:t>
            </a:r>
            <a:r>
              <a:rPr kumimoji="1" lang="ko-KR" altLang="en-US" sz="2300" dirty="0"/>
              <a:t> 중근이 되려면 </a:t>
            </a:r>
            <a:r>
              <a:rPr kumimoji="1" lang="en-US" altLang="ko-KR" sz="2300" dirty="0"/>
              <a:t>1.2</a:t>
            </a:r>
            <a:r>
              <a:rPr kumimoji="1" lang="ko-KR" altLang="en-US" sz="2300" dirty="0"/>
              <a:t>일 때 </a:t>
            </a:r>
            <a:r>
              <a:rPr kumimoji="1" lang="en-US" altLang="ko-KR" sz="2300" dirty="0"/>
              <a:t>function</a:t>
            </a:r>
            <a:r>
              <a:rPr kumimoji="1" lang="ko-KR" altLang="en-US" sz="2300" dirty="0"/>
              <a:t>값이 </a:t>
            </a:r>
            <a:r>
              <a:rPr kumimoji="1" lang="en-US" altLang="ko-KR" sz="2300" dirty="0"/>
              <a:t>0</a:t>
            </a:r>
            <a:r>
              <a:rPr kumimoji="1" lang="ko-KR" altLang="en-US" sz="2300" dirty="0"/>
              <a:t>인 동시에 </a:t>
            </a:r>
            <a:r>
              <a:rPr kumimoji="1" lang="en-US" altLang="ko-KR" sz="2300" dirty="0"/>
              <a:t>derivative</a:t>
            </a:r>
            <a:r>
              <a:rPr kumimoji="1" lang="ko-KR" altLang="en-US" sz="2300" dirty="0"/>
              <a:t>값도 </a:t>
            </a:r>
            <a:r>
              <a:rPr kumimoji="1" lang="en-US" altLang="ko-KR" sz="2300" dirty="0"/>
              <a:t>0</a:t>
            </a:r>
            <a:r>
              <a:rPr kumimoji="1" lang="ko-KR" altLang="en-US" sz="2300" dirty="0"/>
              <a:t>이어야 하기 때문이다</a:t>
            </a:r>
            <a:r>
              <a:rPr kumimoji="1" lang="en-US" altLang="ko-KR" sz="2300" dirty="0"/>
              <a:t>.</a:t>
            </a:r>
            <a:r>
              <a:rPr kumimoji="1" lang="ko-KR" altLang="en-US" sz="2300" dirty="0"/>
              <a:t> 그래서 이번 과제로 </a:t>
            </a:r>
            <a:r>
              <a:rPr kumimoji="1" lang="ko-KR" altLang="en-US" sz="2300" dirty="0" err="1"/>
              <a:t>알게된</a:t>
            </a:r>
            <a:r>
              <a:rPr kumimoji="1" lang="ko-KR" altLang="en-US" sz="2300" dirty="0"/>
              <a:t> 점은 </a:t>
            </a:r>
            <a:r>
              <a:rPr kumimoji="1" lang="en-US" altLang="ko-KR" sz="2300" dirty="0"/>
              <a:t>bisection</a:t>
            </a:r>
            <a:r>
              <a:rPr kumimoji="1" lang="ko-KR" altLang="en-US" sz="2300" dirty="0" err="1"/>
              <a:t>으로는</a:t>
            </a:r>
            <a:r>
              <a:rPr kumimoji="1" lang="ko-KR" altLang="en-US" sz="2300" dirty="0"/>
              <a:t> 중근의 존재여부를 확인하기 힘들지만 </a:t>
            </a:r>
            <a:r>
              <a:rPr kumimoji="1" lang="en-US" altLang="ko-KR" sz="2300" dirty="0"/>
              <a:t>Newton-Raphson</a:t>
            </a:r>
            <a:r>
              <a:rPr kumimoji="1" lang="ko-KR" altLang="en-US" sz="2300" dirty="0" err="1"/>
              <a:t>으로는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derivative</a:t>
            </a:r>
            <a:r>
              <a:rPr kumimoji="1" lang="ko-KR" altLang="en-US" sz="2300" dirty="0"/>
              <a:t>의 값을 이용한다면 찾을 수 있겠다는 생각이 들었다</a:t>
            </a:r>
            <a:r>
              <a:rPr kumimoji="1" lang="en-US" altLang="ko-KR" sz="2300" dirty="0"/>
              <a:t>.</a:t>
            </a:r>
            <a:endParaRPr kumimoji="1" lang="ko-Kore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8394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210</Words>
  <Application>Microsoft Macintosh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우원진</dc:creator>
  <cp:lastModifiedBy>우원진</cp:lastModifiedBy>
  <cp:revision>8</cp:revision>
  <dcterms:created xsi:type="dcterms:W3CDTF">2020-09-08T13:34:34Z</dcterms:created>
  <dcterms:modified xsi:type="dcterms:W3CDTF">2020-09-08T14:18:04Z</dcterms:modified>
</cp:coreProperties>
</file>