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3" r:id="rId4"/>
    <p:sldId id="258" r:id="rId5"/>
    <p:sldId id="259" r:id="rId6"/>
    <p:sldId id="260" r:id="rId7"/>
    <p:sldId id="261" r:id="rId8"/>
    <p:sldId id="266" r:id="rId9"/>
    <p:sldId id="262"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8" autoAdjust="0"/>
    <p:restoredTop sz="94660"/>
  </p:normalViewPr>
  <p:slideViewPr>
    <p:cSldViewPr>
      <p:cViewPr varScale="1">
        <p:scale>
          <a:sx n="91" d="100"/>
          <a:sy n="91" d="100"/>
        </p:scale>
        <p:origin x="-79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9D58F7-A2F3-435E-B64F-AC193CA8B111}" type="datetimeFigureOut">
              <a:rPr lang="en-US" smtClean="0"/>
              <a:pPr/>
              <a:t>11/28/2011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4B023-6FEE-4EE9-ABC1-AA7982EBF2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F4B023-6FEE-4EE9-ABC1-AA7982EBF20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14E995-2768-42F9-887C-F75EC3775C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995-2768-42F9-887C-F75EC3775C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995-2768-42F9-887C-F75EC3775C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995-2768-42F9-887C-F75EC3775C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995-2768-42F9-887C-F75EC3775C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4E995-2768-42F9-887C-F75EC3775C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4E995-2768-42F9-887C-F75EC3775C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4E995-2768-42F9-887C-F75EC3775C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4E995-2768-42F9-887C-F75EC3775C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4E995-2768-42F9-887C-F75EC3775C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CBD266-4E04-4016-831D-9854EC1149F2}" type="datetimeFigureOut">
              <a:rPr lang="en-US"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14E995-2768-42F9-887C-F75EC3775C5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8CBD266-4E04-4016-831D-9854EC1149F2}" type="datetimeFigureOut">
              <a:rPr lang="en-US" smtClean="0"/>
              <a:pPr/>
              <a:t>11/28/2011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14E995-2768-42F9-887C-F75EC3775C5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ata-gov.tw.rpi.edu/wiki/Dataset_320" TargetMode="External"/><Relationship Id="rId7" Type="http://schemas.openxmlformats.org/officeDocument/2006/relationships/hyperlink" Target="http://en.wikipedia.org/wiki/Consumer_price_index" TargetMode="External"/><Relationship Id="rId2" Type="http://schemas.openxmlformats.org/officeDocument/2006/relationships/hyperlink" Target="http://data-gov.tw.rpi.edu/wiki/Tutorials" TargetMode="External"/><Relationship Id="rId1" Type="http://schemas.openxmlformats.org/officeDocument/2006/relationships/slideLayout" Target="../slideLayouts/slideLayout2.xml"/><Relationship Id="rId6" Type="http://schemas.openxmlformats.org/officeDocument/2006/relationships/hyperlink" Target="http://www.bls.gov/lau/" TargetMode="External"/><Relationship Id="rId5" Type="http://schemas.openxmlformats.org/officeDocument/2006/relationships/hyperlink" Target="http://www.bls.gov/cpi/" TargetMode="External"/><Relationship Id="rId4" Type="http://schemas.openxmlformats.org/officeDocument/2006/relationships/hyperlink" Target="http://data-gov.tw.rpi.edu/wiki/Dataset_3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ata-gov.tw.rpi.edu/vocab/p/3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ata-gov.tw.rpi.edu/vocab/p/31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l.dropbox.com/u/47561249/index7.html" TargetMode="External"/><Relationship Id="rId2" Type="http://schemas.openxmlformats.org/officeDocument/2006/relationships/hyperlink" Target="http://data-gov.tw.rpi.edu/wiki/How_to_build_a_data-gov_demo" TargetMode="External"/><Relationship Id="rId1" Type="http://schemas.openxmlformats.org/officeDocument/2006/relationships/slideLayout" Target="../slideLayouts/slideLayout2.xml"/><Relationship Id="rId6" Type="http://schemas.openxmlformats.org/officeDocument/2006/relationships/hyperlink" Target="http://dl.dropbox.com/u/47561249/index10.html" TargetMode="External"/><Relationship Id="rId5" Type="http://schemas.openxmlformats.org/officeDocument/2006/relationships/hyperlink" Target="http://dl.dropbox.com/u/47561249/index9.html" TargetMode="External"/><Relationship Id="rId4" Type="http://schemas.openxmlformats.org/officeDocument/2006/relationships/hyperlink" Target="http://dl.dropbox.com/u/47561249/index8.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dl.dropbox.com/u/47561249/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48600" cy="1828800"/>
          </a:xfrm>
        </p:spPr>
        <p:txBody>
          <a:bodyPr/>
          <a:lstStyle/>
          <a:p>
            <a:r>
              <a:rPr lang="en-US" dirty="0" smtClean="0"/>
              <a:t>Consumer Prices and Unemployment</a:t>
            </a:r>
            <a:endParaRPr lang="en-US" dirty="0"/>
          </a:p>
        </p:txBody>
      </p:sp>
      <p:sp>
        <p:nvSpPr>
          <p:cNvPr id="3" name="Subtitle 2"/>
          <p:cNvSpPr>
            <a:spLocks noGrp="1"/>
          </p:cNvSpPr>
          <p:nvPr>
            <p:ph type="subTitle" idx="1"/>
          </p:nvPr>
        </p:nvSpPr>
        <p:spPr/>
        <p:txBody>
          <a:bodyPr/>
          <a:lstStyle/>
          <a:p>
            <a:r>
              <a:rPr lang="en-US" dirty="0" smtClean="0"/>
              <a:t>Gary </a:t>
            </a:r>
            <a:r>
              <a:rPr lang="en-US" dirty="0" err="1" smtClean="0"/>
              <a:t>Steelman</a:t>
            </a:r>
            <a:endParaRPr lang="en-US" dirty="0" smtClean="0"/>
          </a:p>
          <a:p>
            <a:r>
              <a:rPr lang="en-US" dirty="0" smtClean="0"/>
              <a:t>Jeff Smith</a:t>
            </a:r>
            <a:endParaRPr lang="en-US" dirty="0"/>
          </a:p>
        </p:txBody>
      </p:sp>
      <p:sp>
        <p:nvSpPr>
          <p:cNvPr id="4" name="TextBox 3"/>
          <p:cNvSpPr txBox="1"/>
          <p:nvPr/>
        </p:nvSpPr>
        <p:spPr>
          <a:xfrm>
            <a:off x="1219200" y="5105400"/>
            <a:ext cx="7086600" cy="646331"/>
          </a:xfrm>
          <a:prstGeom prst="rect">
            <a:avLst/>
          </a:prstGeom>
          <a:noFill/>
        </p:spPr>
        <p:txBody>
          <a:bodyPr wrap="square" rtlCol="0">
            <a:spAutoFit/>
          </a:bodyPr>
          <a:lstStyle/>
          <a:p>
            <a:pPr algn="r"/>
            <a:r>
              <a:rPr lang="en-US" dirty="0" smtClean="0"/>
              <a:t>11/28/2011 </a:t>
            </a:r>
          </a:p>
          <a:p>
            <a:pPr algn="r"/>
            <a:r>
              <a:rPr lang="en-US" dirty="0" smtClean="0"/>
              <a:t>Semantic Web @ UTD, Dr. Steven </a:t>
            </a:r>
            <a:r>
              <a:rPr lang="en-US" dirty="0" err="1" smtClean="0"/>
              <a:t>Seida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a:bodyPr>
          <a:lstStyle/>
          <a:p>
            <a:r>
              <a:rPr lang="en-US" sz="1800" dirty="0" smtClean="0"/>
              <a:t>Data-Gov Tutorials: </a:t>
            </a:r>
            <a:r>
              <a:rPr lang="en-US" sz="1800" dirty="0" smtClean="0">
                <a:hlinkClick r:id="rId2"/>
              </a:rPr>
              <a:t>http://data-gov.tw.rpi.edu/wiki/Tutorials</a:t>
            </a:r>
            <a:endParaRPr lang="en-US" sz="1800" dirty="0" smtClean="0"/>
          </a:p>
          <a:p>
            <a:r>
              <a:rPr lang="en-US" sz="1800" dirty="0" smtClean="0"/>
              <a:t>Data-Gov CPI: </a:t>
            </a:r>
            <a:r>
              <a:rPr lang="en-US" sz="1800" dirty="0" smtClean="0">
                <a:hlinkClick r:id="rId3"/>
              </a:rPr>
              <a:t>http://data-gov.tw.rpi.edu/wiki/Dataset_320</a:t>
            </a:r>
            <a:endParaRPr lang="en-US" sz="1800" dirty="0" smtClean="0"/>
          </a:p>
          <a:p>
            <a:r>
              <a:rPr lang="en-US" sz="1800" dirty="0" smtClean="0"/>
              <a:t>Data-Gov LAUS: </a:t>
            </a:r>
            <a:r>
              <a:rPr lang="en-US" sz="1800" dirty="0" smtClean="0">
                <a:hlinkClick r:id="rId4"/>
              </a:rPr>
              <a:t>http://data-gov.tw.rpi.edu/wiki/Dataset_330</a:t>
            </a:r>
            <a:endParaRPr lang="en-US" sz="1800" dirty="0" smtClean="0"/>
          </a:p>
          <a:p>
            <a:r>
              <a:rPr lang="en-US" sz="1800" dirty="0" smtClean="0"/>
              <a:t>BLS CPI: </a:t>
            </a:r>
            <a:r>
              <a:rPr lang="en-US" sz="1800" dirty="0" smtClean="0">
                <a:hlinkClick r:id="rId5"/>
              </a:rPr>
              <a:t>http://www.bls.gov/cpi/</a:t>
            </a:r>
            <a:endParaRPr lang="en-US" sz="1800" dirty="0" smtClean="0"/>
          </a:p>
          <a:p>
            <a:r>
              <a:rPr lang="en-US" sz="1800" dirty="0" smtClean="0"/>
              <a:t>BLS LAUS: </a:t>
            </a:r>
            <a:r>
              <a:rPr lang="en-US" sz="1800" dirty="0" smtClean="0">
                <a:hlinkClick r:id="rId6"/>
              </a:rPr>
              <a:t>http://www.bls.gov/lau/</a:t>
            </a:r>
            <a:endParaRPr lang="en-US" sz="1800" dirty="0" smtClean="0"/>
          </a:p>
          <a:p>
            <a:r>
              <a:rPr lang="en-US" sz="1800" dirty="0" smtClean="0"/>
              <a:t>Wiki CPI: </a:t>
            </a:r>
            <a:r>
              <a:rPr lang="en-US" sz="1800" dirty="0" smtClean="0">
                <a:hlinkClick r:id="rId7"/>
              </a:rPr>
              <a:t>http://en.wikipedia.org/wiki/Consumer_price_index</a:t>
            </a:r>
            <a:endParaRPr lang="en-US" sz="1800" dirty="0" smtClean="0"/>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Presentation</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CPI</a:t>
            </a:r>
            <a:endParaRPr lang="en-US" dirty="0"/>
          </a:p>
        </p:txBody>
      </p:sp>
      <p:sp>
        <p:nvSpPr>
          <p:cNvPr id="3" name="Content Placeholder 2"/>
          <p:cNvSpPr>
            <a:spLocks noGrp="1"/>
          </p:cNvSpPr>
          <p:nvPr>
            <p:ph idx="1"/>
          </p:nvPr>
        </p:nvSpPr>
        <p:spPr/>
        <p:txBody>
          <a:bodyPr/>
          <a:lstStyle/>
          <a:p>
            <a:r>
              <a:rPr lang="en-US" dirty="0" smtClean="0"/>
              <a:t>The Consumer Price Index (CPI) is a numeric value that represents the current price of an item(s) relative to the price in some base year.</a:t>
            </a:r>
          </a:p>
          <a:p>
            <a:pPr lvl="1"/>
            <a:r>
              <a:rPr lang="en-US" dirty="0" smtClean="0"/>
              <a:t>EX: If the CPI of peanut butter in 1984 is 100 and the CPI of peanut butter in 2000 is 150, then the price of peanut butter increased by 50% between 1984 and 2000</a:t>
            </a:r>
            <a:r>
              <a:rPr lang="en-US" dirty="0" smtClean="0"/>
              <a:t>.</a:t>
            </a:r>
          </a:p>
          <a:p>
            <a:r>
              <a:rPr lang="en-US" dirty="0" smtClean="0"/>
              <a:t>Provided by the Bureau of Labor Statistics (BLS).</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LAUS</a:t>
            </a:r>
            <a:endParaRPr lang="en-US" dirty="0"/>
          </a:p>
        </p:txBody>
      </p:sp>
      <p:sp>
        <p:nvSpPr>
          <p:cNvPr id="3" name="Content Placeholder 2"/>
          <p:cNvSpPr>
            <a:spLocks noGrp="1"/>
          </p:cNvSpPr>
          <p:nvPr>
            <p:ph idx="1"/>
          </p:nvPr>
        </p:nvSpPr>
        <p:spPr/>
        <p:txBody>
          <a:bodyPr>
            <a:normAutofit lnSpcReduction="10000"/>
          </a:bodyPr>
          <a:lstStyle/>
          <a:p>
            <a:r>
              <a:rPr lang="en-US" dirty="0" smtClean="0"/>
              <a:t>Local Area Unemployment Statistics (LAUS) provides monthly average estimates for:</a:t>
            </a:r>
          </a:p>
          <a:p>
            <a:pPr lvl="1"/>
            <a:r>
              <a:rPr lang="en-US" dirty="0" smtClean="0"/>
              <a:t>Labor Force</a:t>
            </a:r>
          </a:p>
          <a:p>
            <a:pPr lvl="2"/>
            <a:r>
              <a:rPr lang="en-US" dirty="0" smtClean="0"/>
              <a:t>Total number of people that could be legally </a:t>
            </a:r>
            <a:r>
              <a:rPr lang="en-US" dirty="0" smtClean="0"/>
              <a:t>employed.</a:t>
            </a:r>
            <a:endParaRPr lang="en-US" dirty="0" smtClean="0"/>
          </a:p>
          <a:p>
            <a:pPr lvl="1"/>
            <a:r>
              <a:rPr lang="en-US" dirty="0" smtClean="0"/>
              <a:t>Employment</a:t>
            </a:r>
          </a:p>
          <a:p>
            <a:pPr lvl="2"/>
            <a:r>
              <a:rPr lang="en-US" dirty="0" smtClean="0"/>
              <a:t>Total number of people who are legally </a:t>
            </a:r>
            <a:r>
              <a:rPr lang="en-US" dirty="0" smtClean="0"/>
              <a:t>employed.</a:t>
            </a:r>
            <a:endParaRPr lang="en-US" dirty="0" smtClean="0"/>
          </a:p>
          <a:p>
            <a:pPr lvl="1"/>
            <a:r>
              <a:rPr lang="en-US" dirty="0" smtClean="0"/>
              <a:t>Unemployment</a:t>
            </a:r>
          </a:p>
          <a:p>
            <a:pPr lvl="2"/>
            <a:r>
              <a:rPr lang="en-US" dirty="0" smtClean="0"/>
              <a:t>Total number of people who are </a:t>
            </a:r>
            <a:r>
              <a:rPr lang="en-US" dirty="0" smtClean="0"/>
              <a:t>unemployed.</a:t>
            </a:r>
            <a:endParaRPr lang="en-US" dirty="0" smtClean="0"/>
          </a:p>
          <a:p>
            <a:pPr lvl="1"/>
            <a:r>
              <a:rPr lang="en-US" dirty="0" smtClean="0"/>
              <a:t>Unemployment Rate</a:t>
            </a:r>
          </a:p>
          <a:p>
            <a:pPr lvl="2"/>
            <a:r>
              <a:rPr lang="en-US" dirty="0" smtClean="0"/>
              <a:t>Percentage of labor force that is </a:t>
            </a:r>
            <a:r>
              <a:rPr lang="en-US" dirty="0" smtClean="0"/>
              <a:t>unemployed.</a:t>
            </a:r>
          </a:p>
          <a:p>
            <a:r>
              <a:rPr lang="en-US" dirty="0" smtClean="0"/>
              <a:t>Provided by the BLS.</a:t>
            </a:r>
            <a:endParaRPr lang="en-US" dirty="0" smtClean="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Value</a:t>
            </a:r>
            <a:endParaRPr lang="en-US" dirty="0"/>
          </a:p>
        </p:txBody>
      </p:sp>
      <p:sp>
        <p:nvSpPr>
          <p:cNvPr id="3" name="Content Placeholder 2"/>
          <p:cNvSpPr>
            <a:spLocks noGrp="1"/>
          </p:cNvSpPr>
          <p:nvPr>
            <p:ph idx="1"/>
          </p:nvPr>
        </p:nvSpPr>
        <p:spPr>
          <a:xfrm>
            <a:off x="457200" y="1935480"/>
            <a:ext cx="8229600" cy="4541520"/>
          </a:xfrm>
        </p:spPr>
        <p:txBody>
          <a:bodyPr>
            <a:normAutofit/>
          </a:bodyPr>
          <a:lstStyle/>
          <a:p>
            <a:r>
              <a:rPr lang="en-US" dirty="0" smtClean="0"/>
              <a:t>Each of the CPI and LAUS statistics are individually useful</a:t>
            </a:r>
          </a:p>
          <a:p>
            <a:pPr lvl="1"/>
            <a:r>
              <a:rPr lang="en-US" dirty="0" smtClean="0"/>
              <a:t>Can extrapolate future values based on history and find trends in the </a:t>
            </a:r>
            <a:r>
              <a:rPr lang="en-US" dirty="0" smtClean="0"/>
              <a:t>data.</a:t>
            </a:r>
            <a:endParaRPr lang="en-US" dirty="0" smtClean="0"/>
          </a:p>
          <a:p>
            <a:r>
              <a:rPr lang="en-US" dirty="0" smtClean="0"/>
              <a:t>Correlation of the CPI and LAUS values could potentially be even more </a:t>
            </a:r>
            <a:r>
              <a:rPr lang="en-US" dirty="0" smtClean="0"/>
              <a:t>useful.</a:t>
            </a:r>
            <a:endParaRPr lang="en-US" dirty="0" smtClean="0"/>
          </a:p>
          <a:p>
            <a:pPr lvl="1"/>
            <a:r>
              <a:rPr lang="en-US" dirty="0" smtClean="0"/>
              <a:t>Predict CPI based on LAUS values and vice </a:t>
            </a:r>
            <a:r>
              <a:rPr lang="en-US" dirty="0" smtClean="0"/>
              <a:t>versa.</a:t>
            </a:r>
            <a:endParaRPr lang="en-US" dirty="0" smtClean="0"/>
          </a:p>
          <a:p>
            <a:pPr lvl="1"/>
            <a:r>
              <a:rPr lang="en-US" dirty="0" smtClean="0"/>
              <a:t>See trends in statistics</a:t>
            </a:r>
          </a:p>
          <a:p>
            <a:pPr lvl="2"/>
            <a:r>
              <a:rPr lang="en-US" dirty="0" smtClean="0"/>
              <a:t>Does an increase in the price of peanut butter correlate to increased unemployment? If so, we’d better keep a close eye on the price of peanut butter!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CPI Data Specifics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CPI data contains cost values for many different items from foodstuffs to telephone communications to transportation to clothing and many subcategories </a:t>
            </a:r>
          </a:p>
          <a:p>
            <a:pPr lvl="1"/>
            <a:r>
              <a:rPr lang="en-US" dirty="0" smtClean="0"/>
              <a:t>The full list is available on the project webpage in the Consumer Price Index box.</a:t>
            </a:r>
          </a:p>
          <a:p>
            <a:r>
              <a:rPr lang="en-US" dirty="0" smtClean="0"/>
              <a:t>Notable vocabulary </a:t>
            </a:r>
            <a:r>
              <a:rPr lang="en-US" dirty="0" smtClean="0"/>
              <a:t>includes</a:t>
            </a:r>
          </a:p>
          <a:p>
            <a:pPr lvl="1"/>
            <a:r>
              <a:rPr lang="en-US" sz="2100" dirty="0" smtClean="0"/>
              <a:t>From </a:t>
            </a:r>
            <a:r>
              <a:rPr lang="en-US" sz="2100" dirty="0" smtClean="0">
                <a:hlinkClick r:id="rId2"/>
              </a:rPr>
              <a:t>http</a:t>
            </a:r>
            <a:r>
              <a:rPr lang="en-US" sz="2100" dirty="0" smtClean="0">
                <a:hlinkClick r:id="rId2"/>
              </a:rPr>
              <a:t>://data-gov.tw.rpi.edu/vocab/p/316</a:t>
            </a:r>
            <a:r>
              <a:rPr lang="en-US" sz="2100" dirty="0" smtClean="0">
                <a:hlinkClick r:id="rId2"/>
              </a:rPr>
              <a:t>/</a:t>
            </a:r>
            <a:endParaRPr lang="en-US" sz="2100" dirty="0" smtClean="0"/>
          </a:p>
          <a:p>
            <a:pPr lvl="1"/>
            <a:r>
              <a:rPr lang="en-US" sz="2100" dirty="0" err="1" smtClean="0"/>
              <a:t>item_name</a:t>
            </a:r>
            <a:r>
              <a:rPr lang="en-US" sz="2100" dirty="0" smtClean="0"/>
              <a:t>, </a:t>
            </a:r>
            <a:r>
              <a:rPr lang="en-US" sz="2100" dirty="0" err="1" smtClean="0"/>
              <a:t>item_code</a:t>
            </a:r>
            <a:endParaRPr lang="en-US" sz="2100" dirty="0" smtClean="0"/>
          </a:p>
          <a:p>
            <a:pPr lvl="1"/>
            <a:r>
              <a:rPr lang="en-US" sz="2000" dirty="0" smtClean="0"/>
              <a:t>period</a:t>
            </a:r>
            <a:r>
              <a:rPr lang="en-US" sz="2000" dirty="0" smtClean="0"/>
              <a:t>, </a:t>
            </a:r>
            <a:r>
              <a:rPr lang="en-US" sz="2000" dirty="0" smtClean="0"/>
              <a:t>year</a:t>
            </a:r>
            <a:r>
              <a:rPr lang="en-US" sz="2000" dirty="0" smtClean="0"/>
              <a:t>, </a:t>
            </a:r>
            <a:r>
              <a:rPr lang="en-US" sz="2000" dirty="0" smtClean="0"/>
              <a:t>value</a:t>
            </a:r>
            <a:endParaRPr lang="en-US" sz="2000" dirty="0" smtClean="0"/>
          </a:p>
          <a:p>
            <a:pPr lvl="1"/>
            <a:r>
              <a:rPr lang="en-US" sz="2000" dirty="0" err="1" smtClean="0"/>
              <a:t>area_name</a:t>
            </a:r>
            <a:r>
              <a:rPr lang="en-US" sz="2000" dirty="0" smtClean="0"/>
              <a:t>, </a:t>
            </a:r>
            <a:r>
              <a:rPr lang="en-US" sz="2000" dirty="0" err="1" smtClean="0"/>
              <a:t>area_code</a:t>
            </a:r>
            <a:endParaRPr lang="en-US" sz="2000" dirty="0" smtClean="0"/>
          </a:p>
          <a:p>
            <a:pPr lvl="1"/>
            <a:r>
              <a:rPr lang="en-US" sz="2000" dirty="0" err="1" smtClean="0"/>
              <a:t>series_id</a:t>
            </a:r>
            <a:endParaRPr lang="en-US" sz="2000" dirty="0" smtClean="0"/>
          </a:p>
          <a:p>
            <a:pPr lvl="2"/>
            <a:r>
              <a:rPr lang="en-US" sz="1700" dirty="0" smtClean="0"/>
              <a:t>A unique identifier for a series of data that must be constructed based on the item code, area code, period, and other factors.</a:t>
            </a:r>
          </a:p>
          <a:p>
            <a:pPr lvl="1"/>
            <a:endParaRPr lang="en-US" dirty="0" smtClean="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LAUS Data Specifics</a:t>
            </a:r>
            <a:endParaRPr lang="en-US" dirty="0"/>
          </a:p>
        </p:txBody>
      </p:sp>
      <p:sp>
        <p:nvSpPr>
          <p:cNvPr id="3" name="Content Placeholder 2"/>
          <p:cNvSpPr>
            <a:spLocks noGrp="1"/>
          </p:cNvSpPr>
          <p:nvPr>
            <p:ph idx="1"/>
          </p:nvPr>
        </p:nvSpPr>
        <p:spPr/>
        <p:txBody>
          <a:bodyPr>
            <a:normAutofit lnSpcReduction="10000"/>
          </a:bodyPr>
          <a:lstStyle/>
          <a:p>
            <a:r>
              <a:rPr lang="en-US" dirty="0" smtClean="0"/>
              <a:t>The LAUS data contains values for four measurements: labor force, employment, unemployment, and unemployment rate.</a:t>
            </a:r>
          </a:p>
          <a:p>
            <a:pPr lvl="1"/>
            <a:r>
              <a:rPr lang="en-US" dirty="0" smtClean="0"/>
              <a:t>Unemployment Rate = 100*(Unemployed/</a:t>
            </a:r>
            <a:r>
              <a:rPr lang="en-US" dirty="0" err="1" smtClean="0"/>
              <a:t>LaborForce</a:t>
            </a:r>
            <a:r>
              <a:rPr lang="en-US" dirty="0" smtClean="0"/>
              <a:t>)</a:t>
            </a:r>
          </a:p>
          <a:p>
            <a:r>
              <a:rPr lang="en-US" dirty="0" smtClean="0"/>
              <a:t>Notable vocabulary </a:t>
            </a:r>
            <a:r>
              <a:rPr lang="en-US" dirty="0" smtClean="0"/>
              <a:t>includes</a:t>
            </a:r>
          </a:p>
          <a:p>
            <a:pPr lvl="1"/>
            <a:r>
              <a:rPr lang="en-US" sz="1900" dirty="0" smtClean="0"/>
              <a:t>From </a:t>
            </a:r>
            <a:r>
              <a:rPr lang="en-US" sz="1900" dirty="0" smtClean="0">
                <a:hlinkClick r:id="rId2"/>
              </a:rPr>
              <a:t>http://</a:t>
            </a:r>
            <a:r>
              <a:rPr lang="en-US" sz="1900" dirty="0" smtClean="0">
                <a:hlinkClick r:id="rId2"/>
              </a:rPr>
              <a:t>data-gov.tw.rpi.edu/vocab/p/316/</a:t>
            </a:r>
            <a:endParaRPr lang="en-US" sz="1900" dirty="0" smtClean="0"/>
          </a:p>
          <a:p>
            <a:pPr lvl="1"/>
            <a:r>
              <a:rPr lang="en-US" sz="1900" dirty="0" err="1" smtClean="0"/>
              <a:t>measurement_text</a:t>
            </a:r>
            <a:r>
              <a:rPr lang="en-US" sz="1900" dirty="0" smtClean="0"/>
              <a:t>, </a:t>
            </a:r>
            <a:r>
              <a:rPr lang="en-US" sz="1900" dirty="0" err="1" smtClean="0"/>
              <a:t>measurement_code</a:t>
            </a:r>
            <a:endParaRPr lang="en-US" sz="1900" dirty="0" smtClean="0"/>
          </a:p>
          <a:p>
            <a:pPr lvl="1"/>
            <a:r>
              <a:rPr lang="en-US" sz="1900" dirty="0" smtClean="0"/>
              <a:t>period</a:t>
            </a:r>
            <a:r>
              <a:rPr lang="en-US" sz="1900" dirty="0" smtClean="0"/>
              <a:t>, </a:t>
            </a:r>
            <a:r>
              <a:rPr lang="en-US" sz="1900" dirty="0" smtClean="0"/>
              <a:t>year</a:t>
            </a:r>
            <a:r>
              <a:rPr lang="en-US" sz="1900" dirty="0" smtClean="0"/>
              <a:t>, </a:t>
            </a:r>
            <a:r>
              <a:rPr lang="en-US" sz="1900" dirty="0" smtClean="0"/>
              <a:t>value</a:t>
            </a:r>
            <a:endParaRPr lang="en-US" sz="1900" dirty="0" smtClean="0"/>
          </a:p>
          <a:p>
            <a:pPr lvl="1"/>
            <a:r>
              <a:rPr lang="en-US" sz="1900" dirty="0" err="1" smtClean="0"/>
              <a:t>area_name</a:t>
            </a:r>
            <a:r>
              <a:rPr lang="en-US" sz="1900" dirty="0" smtClean="0"/>
              <a:t>, </a:t>
            </a:r>
            <a:r>
              <a:rPr lang="en-US" sz="1900" dirty="0" err="1" smtClean="0"/>
              <a:t>area_code</a:t>
            </a:r>
            <a:r>
              <a:rPr lang="en-US" sz="1900" dirty="0" smtClean="0"/>
              <a:t>, </a:t>
            </a:r>
            <a:r>
              <a:rPr lang="en-US" sz="1900" dirty="0" err="1" smtClean="0"/>
              <a:t>area_type_code</a:t>
            </a:r>
            <a:endParaRPr lang="en-US" sz="1900" dirty="0" smtClean="0"/>
          </a:p>
          <a:p>
            <a:pPr lvl="1"/>
            <a:r>
              <a:rPr lang="en-US" sz="1900" dirty="0" err="1" smtClean="0"/>
              <a:t>series_id</a:t>
            </a:r>
            <a:endParaRPr lang="en-US" sz="1900" dirty="0" smtClean="0"/>
          </a:p>
          <a:p>
            <a:pPr lvl="2"/>
            <a:r>
              <a:rPr lang="en-US" sz="1700" dirty="0" smtClean="0"/>
              <a:t>A unique identifier for a series of data that must be constructed based on the item code, area code, period, and other factors.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Approach Idea</a:t>
            </a:r>
            <a:endParaRPr lang="en-US" dirty="0"/>
          </a:p>
        </p:txBody>
      </p:sp>
      <p:sp>
        <p:nvSpPr>
          <p:cNvPr id="3" name="Content Placeholder 2"/>
          <p:cNvSpPr>
            <a:spLocks noGrp="1"/>
          </p:cNvSpPr>
          <p:nvPr>
            <p:ph idx="1"/>
          </p:nvPr>
        </p:nvSpPr>
        <p:spPr/>
        <p:txBody>
          <a:bodyPr/>
          <a:lstStyle/>
          <a:p>
            <a:r>
              <a:rPr lang="en-US" dirty="0" smtClean="0"/>
              <a:t>Show data sets individually because each set is individually useful.</a:t>
            </a:r>
          </a:p>
          <a:p>
            <a:pPr lvl="1"/>
            <a:r>
              <a:rPr lang="en-US" dirty="0" smtClean="0"/>
              <a:t>Initially used a Google Visualization </a:t>
            </a:r>
            <a:r>
              <a:rPr lang="en-US" dirty="0" err="1" smtClean="0"/>
              <a:t>LineChart</a:t>
            </a:r>
            <a:r>
              <a:rPr lang="en-US" dirty="0" smtClean="0"/>
              <a:t> </a:t>
            </a:r>
          </a:p>
          <a:p>
            <a:pPr lvl="1"/>
            <a:r>
              <a:rPr lang="en-US" dirty="0" smtClean="0"/>
              <a:t>Knowing the dates for values is useful, switched to </a:t>
            </a:r>
            <a:r>
              <a:rPr lang="en-US" dirty="0" err="1" smtClean="0"/>
              <a:t>AnnotatedTimeLine</a:t>
            </a:r>
            <a:endParaRPr lang="en-US" dirty="0" smtClean="0"/>
          </a:p>
          <a:p>
            <a:r>
              <a:rPr lang="en-US" dirty="0" smtClean="0"/>
              <a:t>Show data sets mashed together</a:t>
            </a:r>
          </a:p>
          <a:p>
            <a:pPr lvl="1"/>
            <a:r>
              <a:rPr lang="en-US" dirty="0" smtClean="0"/>
              <a:t>Scatter plot with each (</a:t>
            </a:r>
            <a:r>
              <a:rPr lang="en-US" dirty="0" err="1" smtClean="0"/>
              <a:t>x,y</a:t>
            </a:r>
            <a:r>
              <a:rPr lang="en-US" dirty="0" smtClean="0"/>
              <a:t>) point as the (CPI,LAUS) value for the same time period (i.e. January 2005)</a:t>
            </a:r>
          </a:p>
          <a:p>
            <a:pPr lvl="1"/>
            <a:r>
              <a:rPr lang="en-US" dirty="0" smtClean="0"/>
              <a:t>Can interpolate a line through the scatter plot to view trends in the plot.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Complete the tutorial </a:t>
            </a:r>
            <a:r>
              <a:rPr lang="en-US" dirty="0" smtClean="0">
                <a:hlinkClick r:id="rId2"/>
              </a:rPr>
              <a:t>here</a:t>
            </a:r>
            <a:r>
              <a:rPr lang="en-US" dirty="0" smtClean="0"/>
              <a:t>.</a:t>
            </a:r>
          </a:p>
          <a:p>
            <a:r>
              <a:rPr lang="en-US" dirty="0" smtClean="0"/>
              <a:t>Enhance the demonstration by creating a </a:t>
            </a:r>
            <a:r>
              <a:rPr lang="en-US" dirty="0" err="1" smtClean="0"/>
              <a:t>LineChart</a:t>
            </a:r>
            <a:r>
              <a:rPr lang="en-US" dirty="0" smtClean="0"/>
              <a:t> showing the frequency of earthquakes by region as well as the </a:t>
            </a:r>
            <a:r>
              <a:rPr lang="en-US" dirty="0" err="1" smtClean="0"/>
              <a:t>GeoMap</a:t>
            </a:r>
            <a:r>
              <a:rPr lang="en-US" dirty="0" smtClean="0"/>
              <a:t> showing the earthquake locations. Enhance demo with formatting and colors. Artifact </a:t>
            </a:r>
            <a:r>
              <a:rPr lang="en-US" dirty="0" smtClean="0">
                <a:hlinkClick r:id="rId3"/>
              </a:rPr>
              <a:t>here</a:t>
            </a:r>
            <a:r>
              <a:rPr lang="en-US" dirty="0" smtClean="0"/>
              <a:t>.</a:t>
            </a:r>
          </a:p>
          <a:p>
            <a:r>
              <a:rPr lang="en-US" dirty="0" smtClean="0"/>
              <a:t>Alter layout of page to show more data to the user at one time. Switch data set and queries to include CPI data. Add in details, queries, etc. information sections. Artifact </a:t>
            </a:r>
            <a:r>
              <a:rPr lang="en-US" dirty="0" smtClean="0">
                <a:hlinkClick r:id="rId4"/>
              </a:rPr>
              <a:t>here</a:t>
            </a:r>
            <a:r>
              <a:rPr lang="en-US" dirty="0" smtClean="0"/>
              <a:t>.</a:t>
            </a:r>
          </a:p>
          <a:p>
            <a:r>
              <a:rPr lang="en-US" dirty="0" smtClean="0"/>
              <a:t>Add better formatting and color indication for query success/failure. Add chart for LAUS values. Artifact </a:t>
            </a:r>
            <a:r>
              <a:rPr lang="en-US" dirty="0" smtClean="0">
                <a:hlinkClick r:id="rId5"/>
              </a:rPr>
              <a:t>here</a:t>
            </a:r>
            <a:r>
              <a:rPr lang="en-US" dirty="0" smtClean="0"/>
              <a:t>.</a:t>
            </a:r>
          </a:p>
          <a:p>
            <a:r>
              <a:rPr lang="en-US" dirty="0" smtClean="0"/>
              <a:t>Add </a:t>
            </a:r>
            <a:r>
              <a:rPr lang="en-US" dirty="0" err="1" smtClean="0"/>
              <a:t>ScatterPlot</a:t>
            </a:r>
            <a:r>
              <a:rPr lang="en-US" dirty="0" smtClean="0"/>
              <a:t> for comparing the CPI and LAUS values. Artifact </a:t>
            </a:r>
            <a:r>
              <a:rPr lang="en-US" dirty="0" smtClean="0">
                <a:hlinkClick r:id="rId6"/>
              </a:rPr>
              <a:t>here</a:t>
            </a:r>
            <a:r>
              <a:rPr lang="en-US" dirty="0" smtClean="0"/>
              <a:t>.</a:t>
            </a:r>
          </a:p>
          <a:p>
            <a:r>
              <a:rPr lang="en-US" dirty="0" smtClean="0"/>
              <a:t>Debug, fill in details sections on page. Make it presentable.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demonstration</a:t>
            </a:r>
            <a:endParaRPr lang="en-US" dirty="0"/>
          </a:p>
        </p:txBody>
      </p:sp>
      <p:sp>
        <p:nvSpPr>
          <p:cNvPr id="3" name="Content Placeholder 2"/>
          <p:cNvSpPr>
            <a:spLocks noGrp="1"/>
          </p:cNvSpPr>
          <p:nvPr>
            <p:ph idx="1"/>
          </p:nvPr>
        </p:nvSpPr>
        <p:spPr/>
        <p:txBody>
          <a:bodyPr/>
          <a:lstStyle/>
          <a:p>
            <a:r>
              <a:rPr lang="en-US" dirty="0" smtClean="0">
                <a:hlinkClick r:id="rId2"/>
              </a:rPr>
              <a:t>http://dl.dropbox.com/u/47561249/index.html</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147</TotalTime>
  <Words>662</Words>
  <Application>Microsoft Office PowerPoint</Application>
  <PresentationFormat>On-screen Show (4:3)</PresentationFormat>
  <Paragraphs>73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Consumer Prices and Unemployment</vt:lpstr>
      <vt:lpstr>Introduction to CPI</vt:lpstr>
      <vt:lpstr>Introduction to LAUS</vt:lpstr>
      <vt:lpstr>Correlation Value</vt:lpstr>
      <vt:lpstr>CPI Data Specifics</vt:lpstr>
      <vt:lpstr>LAUS Data Specifics</vt:lpstr>
      <vt:lpstr>Integration Approach Idea</vt:lpstr>
      <vt:lpstr>Integration Approach</vt:lpstr>
      <vt:lpstr>Live demonstration</vt:lpstr>
      <vt:lpstr>Sources</vt:lpstr>
      <vt:lpstr>End of Presentation</vt:lpstr>
    </vt:vector>
  </TitlesOfParts>
  <Company>MST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Gary Steelman</dc:creator>
  <cp:lastModifiedBy>Gary Steelman</cp:lastModifiedBy>
  <cp:revision>43</cp:revision>
  <dcterms:created xsi:type="dcterms:W3CDTF">2011-11-28T21:26:37Z</dcterms:created>
  <dcterms:modified xsi:type="dcterms:W3CDTF">2011-11-29T00:16:02Z</dcterms:modified>
</cp:coreProperties>
</file>