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7" r:id="rId4"/>
    <p:sldId id="274" r:id="rId5"/>
    <p:sldId id="256" r:id="rId6"/>
    <p:sldId id="258" r:id="rId7"/>
    <p:sldId id="259" r:id="rId8"/>
    <p:sldId id="276" r:id="rId9"/>
    <p:sldId id="277" r:id="rId10"/>
    <p:sldId id="278" r:id="rId11"/>
    <p:sldId id="266" r:id="rId12"/>
    <p:sldId id="267" r:id="rId13"/>
    <p:sldId id="268" r:id="rId14"/>
    <p:sldId id="263" r:id="rId15"/>
    <p:sldId id="264" r:id="rId16"/>
    <p:sldId id="269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B67F-2BF3-421A-855F-EE40E571C10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9E2C-DBB0-4CE6-98A3-882F19EE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4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B67F-2BF3-421A-855F-EE40E571C10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9E2C-DBB0-4CE6-98A3-882F19EE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5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B67F-2BF3-421A-855F-EE40E571C10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9E2C-DBB0-4CE6-98A3-882F19EE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3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B67F-2BF3-421A-855F-EE40E571C10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9E2C-DBB0-4CE6-98A3-882F19EE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B67F-2BF3-421A-855F-EE40E571C10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9E2C-DBB0-4CE6-98A3-882F19EE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2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B67F-2BF3-421A-855F-EE40E571C10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9E2C-DBB0-4CE6-98A3-882F19EE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7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B67F-2BF3-421A-855F-EE40E571C10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9E2C-DBB0-4CE6-98A3-882F19EE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1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B67F-2BF3-421A-855F-EE40E571C10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9E2C-DBB0-4CE6-98A3-882F19EE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1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B67F-2BF3-421A-855F-EE40E571C10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9E2C-DBB0-4CE6-98A3-882F19EE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0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B67F-2BF3-421A-855F-EE40E571C10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9E2C-DBB0-4CE6-98A3-882F19EE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5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B67F-2BF3-421A-855F-EE40E571C10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9E2C-DBB0-4CE6-98A3-882F19EE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B67F-2BF3-421A-855F-EE40E571C10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9E2C-DBB0-4CE6-98A3-882F19EE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9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8660" y="0"/>
            <a:ext cx="12210660" cy="637759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48098" y="140155"/>
            <a:ext cx="889463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51560" y="131841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신고목록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8185" y="140156"/>
            <a:ext cx="986445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08716" y="140155"/>
            <a:ext cx="1005840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8642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신고보상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647" y="140155"/>
            <a:ext cx="1252452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주정차</a:t>
            </a:r>
            <a:r>
              <a:rPr lang="ko-KR" altLang="en-US" sz="1100" dirty="0" smtClean="0"/>
              <a:t> 금지구역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3396" y="140155"/>
            <a:ext cx="1565172" cy="3574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불법주정차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00022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44761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결재시스템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-18660" y="637759"/>
            <a:ext cx="12210660" cy="276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홈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73602"/>
              </p:ext>
            </p:extLst>
          </p:nvPr>
        </p:nvGraphicFramePr>
        <p:xfrm>
          <a:off x="2977735" y="1877883"/>
          <a:ext cx="4561909" cy="307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56">
                  <a:extLst>
                    <a:ext uri="{9D8B030D-6E8A-4147-A177-3AD203B41FA5}">
                      <a16:colId xmlns:a16="http://schemas.microsoft.com/office/drawing/2014/main" val="3731422862"/>
                    </a:ext>
                  </a:extLst>
                </a:gridCol>
                <a:gridCol w="3300153">
                  <a:extLst>
                    <a:ext uri="{9D8B030D-6E8A-4147-A177-3AD203B41FA5}">
                      <a16:colId xmlns:a16="http://schemas.microsoft.com/office/drawing/2014/main" val="1411661375"/>
                    </a:ext>
                  </a:extLst>
                </a:gridCol>
              </a:tblGrid>
              <a:tr h="5597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관리자 로그인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33316"/>
                  </a:ext>
                </a:extLst>
              </a:tr>
              <a:tr h="563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16446"/>
                  </a:ext>
                </a:extLst>
              </a:tr>
              <a:tr h="573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암호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21132"/>
                  </a:ext>
                </a:extLst>
              </a:tr>
              <a:tr h="137444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647636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4512452" y="2619712"/>
            <a:ext cx="1954849" cy="270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512453" y="3135325"/>
            <a:ext cx="1954848" cy="270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551088" y="4098808"/>
            <a:ext cx="766021" cy="27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뒤로</a:t>
            </a:r>
            <a:endParaRPr lang="ko-KR" altLang="en-US" sz="11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61198" y="4098808"/>
            <a:ext cx="766021" cy="27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02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8660" y="0"/>
            <a:ext cx="12210660" cy="637759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48098" y="140155"/>
            <a:ext cx="889463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51560" y="131841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신고목록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8185" y="140156"/>
            <a:ext cx="986445" cy="357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08716" y="140155"/>
            <a:ext cx="1005840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8642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신고보상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647" y="140155"/>
            <a:ext cx="1252452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주정차</a:t>
            </a:r>
            <a:r>
              <a:rPr lang="ko-KR" altLang="en-US" sz="1100" dirty="0" smtClean="0"/>
              <a:t> 금지구역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49629" y="980902"/>
            <a:ext cx="1548939" cy="549825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7872" y="1072566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3396" y="140155"/>
            <a:ext cx="1565172" cy="3574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불법주정차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00022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2164702" y="980902"/>
            <a:ext cx="9218645" cy="54982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15" y="980902"/>
            <a:ext cx="6639818" cy="54982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9447610" y="131841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결재시스템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-18660" y="637759"/>
            <a:ext cx="12210660" cy="276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홈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공영주차장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지도로보기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1285" y="1607831"/>
            <a:ext cx="1037141" cy="239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지도로보기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1968" y="2340378"/>
            <a:ext cx="1038356" cy="25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주차장 </a:t>
            </a:r>
            <a:r>
              <a:rPr lang="ko-KR" altLang="en-US" sz="1100" dirty="0" smtClean="0"/>
              <a:t>추가</a:t>
            </a:r>
            <a:endParaRPr lang="ko-KR" altLang="en-US" sz="11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1968" y="1964153"/>
            <a:ext cx="1038356" cy="25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주차장 </a:t>
            </a:r>
            <a:r>
              <a:rPr lang="ko-KR" altLang="en-US" sz="1100" dirty="0" smtClean="0"/>
              <a:t>목록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777419" y="1375599"/>
            <a:ext cx="3078699" cy="108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pc="100" dirty="0" smtClean="0"/>
              <a:t>설명 </a:t>
            </a:r>
            <a:r>
              <a:rPr lang="en-US" altLang="ko-KR" sz="1200" spc="100" dirty="0" smtClean="0"/>
              <a:t>: </a:t>
            </a:r>
            <a:r>
              <a:rPr lang="ko-KR" altLang="en-US" sz="1200" spc="100" dirty="0" err="1" smtClean="0"/>
              <a:t>디비에</a:t>
            </a:r>
            <a:r>
              <a:rPr lang="ko-KR" altLang="en-US" sz="1200" spc="100" dirty="0" smtClean="0"/>
              <a:t> 저장된 주차장</a:t>
            </a:r>
            <a:endParaRPr lang="en-US" altLang="ko-KR" sz="1200" spc="100" dirty="0" smtClean="0"/>
          </a:p>
          <a:p>
            <a:r>
              <a:rPr lang="ko-KR" altLang="en-US" sz="1200" spc="100" dirty="0" err="1" smtClean="0"/>
              <a:t>좌표정보를</a:t>
            </a:r>
            <a:r>
              <a:rPr lang="ko-KR" altLang="en-US" sz="1200" spc="100" dirty="0" smtClean="0"/>
              <a:t> 보여준다</a:t>
            </a:r>
            <a:endParaRPr lang="ko-KR" altLang="en-US" sz="1200" spc="100" dirty="0"/>
          </a:p>
        </p:txBody>
      </p:sp>
    </p:spTree>
    <p:extLst>
      <p:ext uri="{BB962C8B-B14F-4D97-AF65-F5344CB8AC3E}">
        <p14:creationId xmlns:p14="http://schemas.microsoft.com/office/powerpoint/2010/main" val="31812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8660" y="0"/>
            <a:ext cx="12210660" cy="637759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48098" y="140155"/>
            <a:ext cx="889463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51560" y="131841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신고목록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8185" y="140156"/>
            <a:ext cx="986445" cy="357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08716" y="140155"/>
            <a:ext cx="1005840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8642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신고보상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647" y="140155"/>
            <a:ext cx="1252452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주정차</a:t>
            </a:r>
            <a:r>
              <a:rPr lang="ko-KR" altLang="en-US" sz="1100" dirty="0" smtClean="0"/>
              <a:t> 금지구역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49629" y="980902"/>
            <a:ext cx="1548939" cy="549825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7872" y="1072566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3396" y="140155"/>
            <a:ext cx="1565172" cy="3574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불법주정차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00022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44761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결재시스템</a:t>
            </a:r>
            <a:endParaRPr lang="ko-KR" altLang="en-US" sz="11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1285" y="1607831"/>
            <a:ext cx="1037141" cy="2393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지도로보기</a:t>
            </a:r>
            <a:endParaRPr lang="ko-KR" altLang="en-US" sz="11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1968" y="1964153"/>
            <a:ext cx="1038356" cy="2592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주차장 목록</a:t>
            </a:r>
            <a:endParaRPr lang="ko-KR" altLang="en-US" sz="11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96638"/>
              </p:ext>
            </p:extLst>
          </p:nvPr>
        </p:nvGraphicFramePr>
        <p:xfrm>
          <a:off x="2240616" y="1430013"/>
          <a:ext cx="9704486" cy="2957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480">
                  <a:extLst>
                    <a:ext uri="{9D8B030D-6E8A-4147-A177-3AD203B41FA5}">
                      <a16:colId xmlns:a16="http://schemas.microsoft.com/office/drawing/2014/main" val="3731422862"/>
                    </a:ext>
                  </a:extLst>
                </a:gridCol>
                <a:gridCol w="759651">
                  <a:extLst>
                    <a:ext uri="{9D8B030D-6E8A-4147-A177-3AD203B41FA5}">
                      <a16:colId xmlns:a16="http://schemas.microsoft.com/office/drawing/2014/main" val="1411661375"/>
                    </a:ext>
                  </a:extLst>
                </a:gridCol>
                <a:gridCol w="1559895">
                  <a:extLst>
                    <a:ext uri="{9D8B030D-6E8A-4147-A177-3AD203B41FA5}">
                      <a16:colId xmlns:a16="http://schemas.microsoft.com/office/drawing/2014/main" val="1970807922"/>
                    </a:ext>
                  </a:extLst>
                </a:gridCol>
                <a:gridCol w="6419460">
                  <a:extLst>
                    <a:ext uri="{9D8B030D-6E8A-4147-A177-3AD203B41FA5}">
                      <a16:colId xmlns:a16="http://schemas.microsoft.com/office/drawing/2014/main" val="2626248222"/>
                    </a:ext>
                  </a:extLst>
                </a:gridCol>
              </a:tblGrid>
              <a:tr h="388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번호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지역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상호명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주소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33316"/>
                  </a:ext>
                </a:extLst>
              </a:tr>
              <a:tr h="388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u="none" dirty="0" smtClean="0"/>
                        <a:t>나주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u="sng" dirty="0" err="1" smtClean="0"/>
                        <a:t>빛가람동</a:t>
                      </a:r>
                      <a:r>
                        <a:rPr lang="ko-KR" altLang="en-US" sz="1100" b="1" u="sng" dirty="0" smtClean="0"/>
                        <a:t> 공영주차장</a:t>
                      </a:r>
                      <a:endParaRPr lang="ko-KR" altLang="en-US" sz="11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전라남도 나주시 </a:t>
                      </a:r>
                      <a:r>
                        <a:rPr lang="ko-KR" altLang="en-US" sz="1100" dirty="0" err="1" smtClean="0"/>
                        <a:t>그린로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379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16446"/>
                  </a:ext>
                </a:extLst>
              </a:tr>
              <a:tr h="388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21132"/>
                  </a:ext>
                </a:extLst>
              </a:tr>
              <a:tr h="388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87356"/>
                  </a:ext>
                </a:extLst>
              </a:tr>
              <a:tr h="388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23950"/>
                  </a:ext>
                </a:extLst>
              </a:tr>
              <a:tr h="388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885241"/>
                  </a:ext>
                </a:extLst>
              </a:tr>
              <a:tr h="35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23940"/>
                  </a:ext>
                </a:extLst>
              </a:tr>
              <a:tr h="27126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1[2][3][4][5]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1138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251560" y="980902"/>
            <a:ext cx="9693542" cy="353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나주</a:t>
            </a:r>
            <a:r>
              <a:rPr lang="en-US" altLang="ko-KR" sz="1100" dirty="0" smtClean="0">
                <a:solidFill>
                  <a:schemeClr val="tx1"/>
                </a:solidFill>
              </a:rPr>
              <a:t>(10) </a:t>
            </a:r>
            <a:r>
              <a:rPr lang="ko-KR" altLang="en-US" sz="1100" dirty="0" smtClean="0">
                <a:solidFill>
                  <a:schemeClr val="tx1"/>
                </a:solidFill>
              </a:rPr>
              <a:t>목포</a:t>
            </a:r>
            <a:r>
              <a:rPr lang="en-US" altLang="ko-KR" sz="1100" dirty="0" smtClean="0">
                <a:solidFill>
                  <a:schemeClr val="tx1"/>
                </a:solidFill>
              </a:rPr>
              <a:t>(10)</a:t>
            </a:r>
            <a:r>
              <a:rPr lang="ko-KR" altLang="en-US" sz="1100" dirty="0" smtClean="0">
                <a:solidFill>
                  <a:schemeClr val="tx1"/>
                </a:solidFill>
              </a:rPr>
              <a:t> 순천</a:t>
            </a:r>
            <a:r>
              <a:rPr lang="en-US" altLang="ko-KR" sz="1100" dirty="0" smtClean="0">
                <a:solidFill>
                  <a:schemeClr val="tx1"/>
                </a:solidFill>
              </a:rPr>
              <a:t>(10) </a:t>
            </a:r>
            <a:r>
              <a:rPr lang="ko-KR" altLang="en-US" sz="1100" dirty="0" smtClean="0">
                <a:solidFill>
                  <a:schemeClr val="tx1"/>
                </a:solidFill>
              </a:rPr>
              <a:t>광양</a:t>
            </a:r>
            <a:r>
              <a:rPr lang="en-US" altLang="ko-KR" sz="1100" dirty="0" smtClean="0">
                <a:solidFill>
                  <a:schemeClr val="tx1"/>
                </a:solidFill>
              </a:rPr>
              <a:t>(10)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21285" y="2345102"/>
            <a:ext cx="1037141" cy="2393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주차장 추가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-18660" y="637759"/>
            <a:ext cx="12210660" cy="276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홈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공영주차장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주차장 목록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4683468" y="2376663"/>
            <a:ext cx="1377567" cy="550506"/>
          </a:xfrm>
          <a:prstGeom prst="wedgeRectCallout">
            <a:avLst>
              <a:gd name="adj1" fmla="val -45894"/>
              <a:gd name="adj2" fmla="val -9851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클릭하면 상세화면으로 이동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8660" y="0"/>
            <a:ext cx="12210660" cy="637759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48098" y="140155"/>
            <a:ext cx="889463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51560" y="131841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신고목록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8185" y="140156"/>
            <a:ext cx="986445" cy="357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08716" y="140155"/>
            <a:ext cx="1005840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8642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신고보상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647" y="140155"/>
            <a:ext cx="1252452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주정차</a:t>
            </a:r>
            <a:r>
              <a:rPr lang="ko-KR" altLang="en-US" sz="1100" dirty="0" smtClean="0"/>
              <a:t> 금지구역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49629" y="980902"/>
            <a:ext cx="1548939" cy="549825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7872" y="1072566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3396" y="140155"/>
            <a:ext cx="1565172" cy="3574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불법주정차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00022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44761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결재시스템</a:t>
            </a:r>
            <a:endParaRPr lang="ko-KR" altLang="en-US" sz="11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1285" y="1607831"/>
            <a:ext cx="1037141" cy="2393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지도로보기</a:t>
            </a:r>
            <a:endParaRPr lang="ko-KR" altLang="en-US" sz="11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1968" y="1964153"/>
            <a:ext cx="1038356" cy="2592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주차장 목록</a:t>
            </a:r>
            <a:endParaRPr lang="ko-KR" altLang="en-US" sz="11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2198"/>
              </p:ext>
            </p:extLst>
          </p:nvPr>
        </p:nvGraphicFramePr>
        <p:xfrm>
          <a:off x="2240616" y="1430013"/>
          <a:ext cx="9704486" cy="2557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4486">
                  <a:extLst>
                    <a:ext uri="{9D8B030D-6E8A-4147-A177-3AD203B41FA5}">
                      <a16:colId xmlns:a16="http://schemas.microsoft.com/office/drawing/2014/main" val="3731422862"/>
                    </a:ext>
                  </a:extLst>
                </a:gridCol>
              </a:tblGrid>
              <a:tr h="43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빛가람동</a:t>
                      </a:r>
                      <a:r>
                        <a:rPr lang="ko-KR" altLang="en-US" sz="1100" dirty="0" smtClean="0"/>
                        <a:t> 공영주차장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33316"/>
                  </a:ext>
                </a:extLst>
              </a:tr>
              <a:tr h="43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전라남도 나주시 </a:t>
                      </a:r>
                      <a:r>
                        <a:rPr lang="ko-KR" altLang="en-US" sz="1100" dirty="0" err="1" smtClean="0"/>
                        <a:t>빛가람동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202</a:t>
                      </a:r>
                      <a:r>
                        <a:rPr lang="ko-KR" altLang="en-US" sz="1100" dirty="0" smtClean="0"/>
                        <a:t>번지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16446"/>
                  </a:ext>
                </a:extLst>
              </a:tr>
              <a:tr h="1390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노외</a:t>
                      </a:r>
                      <a:r>
                        <a:rPr lang="ko-KR" altLang="en-US" sz="1100" dirty="0" smtClean="0"/>
                        <a:t> 주차장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r>
                        <a:rPr lang="ko-KR" altLang="en-US" sz="1100" dirty="0" smtClean="0"/>
                        <a:t>부제 </a:t>
                      </a:r>
                      <a:r>
                        <a:rPr lang="ko-KR" altLang="en-US" sz="1100" dirty="0" err="1" smtClean="0"/>
                        <a:t>미운행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평일 운영 시간 </a:t>
                      </a:r>
                      <a:r>
                        <a:rPr lang="en-US" altLang="ko-KR" sz="1100" dirty="0" smtClean="0"/>
                        <a:t>: 00:00 ~ 24:00</a:t>
                      </a:r>
                    </a:p>
                    <a:p>
                      <a:pPr algn="ctr" latinLnBrk="1"/>
                      <a:r>
                        <a:rPr lang="ko-KR" altLang="en-US" sz="1100" dirty="0" smtClean="0"/>
                        <a:t>요금정산 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smtClean="0"/>
                        <a:t>무료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21132"/>
                  </a:ext>
                </a:extLst>
              </a:tr>
              <a:tr h="30203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1138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251560" y="980902"/>
            <a:ext cx="9693542" cy="353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나주</a:t>
            </a:r>
            <a:r>
              <a:rPr lang="en-US" altLang="ko-KR" sz="1100" dirty="0" smtClean="0">
                <a:solidFill>
                  <a:schemeClr val="tx1"/>
                </a:solidFill>
              </a:rPr>
              <a:t>(10) </a:t>
            </a:r>
            <a:r>
              <a:rPr lang="ko-KR" altLang="en-US" sz="1100" dirty="0" smtClean="0">
                <a:solidFill>
                  <a:schemeClr val="tx1"/>
                </a:solidFill>
              </a:rPr>
              <a:t>목포</a:t>
            </a:r>
            <a:r>
              <a:rPr lang="en-US" altLang="ko-KR" sz="1100" dirty="0" smtClean="0">
                <a:solidFill>
                  <a:schemeClr val="tx1"/>
                </a:solidFill>
              </a:rPr>
              <a:t>(10)</a:t>
            </a:r>
            <a:r>
              <a:rPr lang="ko-KR" altLang="en-US" sz="1100" dirty="0" smtClean="0">
                <a:solidFill>
                  <a:schemeClr val="tx1"/>
                </a:solidFill>
              </a:rPr>
              <a:t> 순천</a:t>
            </a:r>
            <a:r>
              <a:rPr lang="en-US" altLang="ko-KR" sz="1100" dirty="0" smtClean="0">
                <a:solidFill>
                  <a:schemeClr val="tx1"/>
                </a:solidFill>
              </a:rPr>
              <a:t>(10) </a:t>
            </a:r>
            <a:r>
              <a:rPr lang="ko-KR" altLang="en-US" sz="1100" dirty="0" smtClean="0">
                <a:solidFill>
                  <a:schemeClr val="tx1"/>
                </a:solidFill>
              </a:rPr>
              <a:t>광양</a:t>
            </a:r>
            <a:r>
              <a:rPr lang="en-US" altLang="ko-KR" sz="1100" dirty="0" smtClean="0">
                <a:solidFill>
                  <a:schemeClr val="tx1"/>
                </a:solidFill>
              </a:rPr>
              <a:t>(10)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51088" y="3716737"/>
            <a:ext cx="766021" cy="27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764577" y="3716738"/>
            <a:ext cx="766021" cy="27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삭제</a:t>
            </a:r>
            <a:endParaRPr lang="ko-KR" altLang="en-US" sz="11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920975" y="3716736"/>
            <a:ext cx="766021" cy="27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뒤로</a:t>
            </a:r>
            <a:endParaRPr lang="ko-KR" altLang="en-US" sz="11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1285" y="2345102"/>
            <a:ext cx="1037141" cy="2393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주차장 추가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-18660" y="637759"/>
            <a:ext cx="12210660" cy="276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홈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공영주차장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주차장 목록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상세보기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사각형 설명선 27"/>
          <p:cNvSpPr/>
          <p:nvPr/>
        </p:nvSpPr>
        <p:spPr>
          <a:xfrm>
            <a:off x="5722741" y="4364083"/>
            <a:ext cx="1377567" cy="550506"/>
          </a:xfrm>
          <a:prstGeom prst="wedgeRectCallout">
            <a:avLst>
              <a:gd name="adj1" fmla="val -45894"/>
              <a:gd name="adj2" fmla="val -9851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클릭하면 수정화면으로 이동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8660" y="0"/>
            <a:ext cx="12210660" cy="637759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48098" y="140155"/>
            <a:ext cx="889463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51560" y="131841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신고목록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8185" y="140156"/>
            <a:ext cx="986445" cy="357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08716" y="140155"/>
            <a:ext cx="1005840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8642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신고보상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647" y="140155"/>
            <a:ext cx="1252452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주정차</a:t>
            </a:r>
            <a:r>
              <a:rPr lang="ko-KR" altLang="en-US" sz="1100" dirty="0" smtClean="0"/>
              <a:t> 금지구역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49629" y="980902"/>
            <a:ext cx="1548939" cy="549825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7872" y="1072566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3396" y="140155"/>
            <a:ext cx="1565172" cy="3574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불법주정차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00022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44761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결재시스템</a:t>
            </a:r>
            <a:endParaRPr lang="ko-KR" altLang="en-US" sz="11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1285" y="1607831"/>
            <a:ext cx="1037141" cy="2393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지도로보기</a:t>
            </a:r>
            <a:endParaRPr lang="ko-KR" altLang="en-US" sz="11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1968" y="1964153"/>
            <a:ext cx="1038356" cy="2592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주차장 목록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2251560" y="980902"/>
            <a:ext cx="9693542" cy="353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나주</a:t>
            </a:r>
            <a:r>
              <a:rPr lang="en-US" altLang="ko-KR" sz="1100" dirty="0" smtClean="0">
                <a:solidFill>
                  <a:schemeClr val="tx1"/>
                </a:solidFill>
              </a:rPr>
              <a:t>(10) </a:t>
            </a:r>
            <a:r>
              <a:rPr lang="ko-KR" altLang="en-US" sz="1100" dirty="0" smtClean="0">
                <a:solidFill>
                  <a:schemeClr val="tx1"/>
                </a:solidFill>
              </a:rPr>
              <a:t>목포</a:t>
            </a:r>
            <a:r>
              <a:rPr lang="en-US" altLang="ko-KR" sz="1100" dirty="0" smtClean="0">
                <a:solidFill>
                  <a:schemeClr val="tx1"/>
                </a:solidFill>
              </a:rPr>
              <a:t>(10)</a:t>
            </a:r>
            <a:r>
              <a:rPr lang="ko-KR" altLang="en-US" sz="1100" dirty="0" smtClean="0">
                <a:solidFill>
                  <a:schemeClr val="tx1"/>
                </a:solidFill>
              </a:rPr>
              <a:t> 순천</a:t>
            </a:r>
            <a:r>
              <a:rPr lang="en-US" altLang="ko-KR" sz="1100" dirty="0" smtClean="0">
                <a:solidFill>
                  <a:schemeClr val="tx1"/>
                </a:solidFill>
              </a:rPr>
              <a:t>(10) </a:t>
            </a:r>
            <a:r>
              <a:rPr lang="ko-KR" altLang="en-US" sz="1100" dirty="0" smtClean="0">
                <a:solidFill>
                  <a:schemeClr val="tx1"/>
                </a:solidFill>
              </a:rPr>
              <a:t>광양</a:t>
            </a:r>
            <a:r>
              <a:rPr lang="en-US" altLang="ko-KR" sz="1100" dirty="0" smtClean="0">
                <a:solidFill>
                  <a:schemeClr val="tx1"/>
                </a:solidFill>
              </a:rPr>
              <a:t>(10)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1285" y="2345102"/>
            <a:ext cx="1037141" cy="239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주차장 추가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-18660" y="637759"/>
            <a:ext cx="12210660" cy="276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홈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공영주차장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주차장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7649"/>
              </p:ext>
            </p:extLst>
          </p:nvPr>
        </p:nvGraphicFramePr>
        <p:xfrm>
          <a:off x="2240616" y="1430013"/>
          <a:ext cx="9704486" cy="376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480">
                  <a:extLst>
                    <a:ext uri="{9D8B030D-6E8A-4147-A177-3AD203B41FA5}">
                      <a16:colId xmlns:a16="http://schemas.microsoft.com/office/drawing/2014/main" val="3731422862"/>
                    </a:ext>
                  </a:extLst>
                </a:gridCol>
                <a:gridCol w="8739006">
                  <a:extLst>
                    <a:ext uri="{9D8B030D-6E8A-4147-A177-3AD203B41FA5}">
                      <a16:colId xmlns:a16="http://schemas.microsoft.com/office/drawing/2014/main" val="1411661375"/>
                    </a:ext>
                  </a:extLst>
                </a:gridCol>
              </a:tblGrid>
              <a:tr h="7064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공영주차장 추가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smtClean="0"/>
                        <a:t>수정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33316"/>
                  </a:ext>
                </a:extLst>
              </a:tr>
              <a:tr h="466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지역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16446"/>
                  </a:ext>
                </a:extLst>
              </a:tr>
              <a:tr h="429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상호명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21132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주소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87356"/>
                  </a:ext>
                </a:extLst>
              </a:tr>
              <a:tr h="1240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상세정보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647636"/>
                  </a:ext>
                </a:extLst>
              </a:tr>
              <a:tr h="49353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1138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502766" y="2193871"/>
            <a:ext cx="946690" cy="270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02766" y="2674556"/>
            <a:ext cx="8177915" cy="270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02768" y="3479082"/>
            <a:ext cx="8177915" cy="1028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825705" y="4765384"/>
            <a:ext cx="766021" cy="27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011398" y="4757610"/>
            <a:ext cx="766021" cy="27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뒤로</a:t>
            </a:r>
            <a:endParaRPr lang="ko-KR" altLang="en-US" sz="11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641510" y="4765382"/>
            <a:ext cx="766021" cy="27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저장</a:t>
            </a:r>
            <a:endParaRPr lang="ko-KR" altLang="en-US" sz="1100" dirty="0"/>
          </a:p>
        </p:txBody>
      </p:sp>
      <p:sp>
        <p:nvSpPr>
          <p:cNvPr id="37" name="직사각형 36"/>
          <p:cNvSpPr/>
          <p:nvPr/>
        </p:nvSpPr>
        <p:spPr>
          <a:xfrm>
            <a:off x="3502767" y="3093600"/>
            <a:ext cx="8177915" cy="270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777419" y="1375599"/>
            <a:ext cx="3078699" cy="108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pc="100" dirty="0" smtClean="0"/>
              <a:t>설명 </a:t>
            </a:r>
            <a:r>
              <a:rPr lang="en-US" altLang="ko-KR" sz="1200" spc="100" dirty="0" smtClean="0"/>
              <a:t>: </a:t>
            </a:r>
            <a:r>
              <a:rPr lang="ko-KR" altLang="en-US" sz="1200" spc="100" dirty="0" err="1" smtClean="0"/>
              <a:t>주차장정보</a:t>
            </a:r>
            <a:r>
              <a:rPr lang="ko-KR" altLang="en-US" sz="1200" spc="100" dirty="0" smtClean="0"/>
              <a:t> </a:t>
            </a:r>
            <a:r>
              <a:rPr lang="ko-KR" altLang="en-US" sz="1200" spc="100" dirty="0" err="1" smtClean="0"/>
              <a:t>입력후</a:t>
            </a:r>
            <a:r>
              <a:rPr lang="ko-KR" altLang="en-US" sz="1200" spc="100" dirty="0" smtClean="0"/>
              <a:t> 저장클릭하면 주소를 좌표로 변환하여 </a:t>
            </a:r>
            <a:r>
              <a:rPr lang="ko-KR" altLang="en-US" sz="1200" spc="100" dirty="0" err="1" smtClean="0"/>
              <a:t>디비에</a:t>
            </a:r>
            <a:r>
              <a:rPr lang="ko-KR" altLang="en-US" sz="1200" spc="100" dirty="0" smtClean="0"/>
              <a:t> 저장한다</a:t>
            </a:r>
            <a:endParaRPr lang="ko-KR" altLang="en-US" sz="1200" spc="100" dirty="0"/>
          </a:p>
        </p:txBody>
      </p:sp>
    </p:spTree>
    <p:extLst>
      <p:ext uri="{BB962C8B-B14F-4D97-AF65-F5344CB8AC3E}">
        <p14:creationId xmlns:p14="http://schemas.microsoft.com/office/powerpoint/2010/main" val="2600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8660" y="0"/>
            <a:ext cx="12210660" cy="637759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48098" y="140155"/>
            <a:ext cx="889463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51560" y="131841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신고목록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8185" y="140156"/>
            <a:ext cx="986445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08716" y="140155"/>
            <a:ext cx="1005840" cy="357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8642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신고보상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647" y="140155"/>
            <a:ext cx="1252452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주정차</a:t>
            </a:r>
            <a:r>
              <a:rPr lang="ko-KR" altLang="en-US" sz="1100" dirty="0" smtClean="0"/>
              <a:t> 금지구역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49629" y="980902"/>
            <a:ext cx="1548939" cy="549825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7872" y="1072566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3396" y="140155"/>
            <a:ext cx="1565172" cy="3574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불법주정차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00022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2164702" y="980902"/>
            <a:ext cx="9218645" cy="54982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15" y="980902"/>
            <a:ext cx="6639818" cy="54982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9447610" y="131841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결재시스템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-18660" y="637759"/>
            <a:ext cx="12210660" cy="276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홈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전동킥보드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지도로보기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1285" y="1607831"/>
            <a:ext cx="1037141" cy="239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지도로보기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1968" y="2340378"/>
            <a:ext cx="1038356" cy="25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킥보드</a:t>
            </a:r>
            <a:r>
              <a:rPr lang="ko-KR" altLang="en-US" sz="1100" dirty="0" smtClean="0"/>
              <a:t> 추가</a:t>
            </a:r>
            <a:endParaRPr lang="ko-KR" altLang="en-US" sz="11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1968" y="1964153"/>
            <a:ext cx="1038356" cy="25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킥보드</a:t>
            </a:r>
            <a:r>
              <a:rPr lang="ko-KR" altLang="en-US" sz="1100" dirty="0" smtClean="0"/>
              <a:t> 목록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777419" y="1375599"/>
            <a:ext cx="3078699" cy="108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pc="100" dirty="0" smtClean="0"/>
              <a:t>설명 </a:t>
            </a:r>
            <a:r>
              <a:rPr lang="en-US" altLang="ko-KR" sz="1200" spc="100" dirty="0" smtClean="0"/>
              <a:t>: </a:t>
            </a:r>
            <a:r>
              <a:rPr lang="ko-KR" altLang="en-US" sz="1200" spc="100" dirty="0" err="1" smtClean="0"/>
              <a:t>디비에</a:t>
            </a:r>
            <a:r>
              <a:rPr lang="ko-KR" altLang="en-US" sz="1200" spc="100" dirty="0" smtClean="0"/>
              <a:t> 저장된 </a:t>
            </a:r>
            <a:r>
              <a:rPr lang="ko-KR" altLang="en-US" sz="1200" spc="100" dirty="0" err="1" smtClean="0"/>
              <a:t>킥보드</a:t>
            </a:r>
            <a:endParaRPr lang="en-US" altLang="ko-KR" sz="1200" spc="100" dirty="0" smtClean="0"/>
          </a:p>
          <a:p>
            <a:r>
              <a:rPr lang="ko-KR" altLang="en-US" sz="1200" spc="100" dirty="0" err="1" smtClean="0"/>
              <a:t>좌표정보를</a:t>
            </a:r>
            <a:r>
              <a:rPr lang="ko-KR" altLang="en-US" sz="1200" spc="100" dirty="0" smtClean="0"/>
              <a:t> 보여준다</a:t>
            </a:r>
            <a:endParaRPr lang="ko-KR" altLang="en-US" sz="1200" spc="100" dirty="0"/>
          </a:p>
        </p:txBody>
      </p:sp>
    </p:spTree>
    <p:extLst>
      <p:ext uri="{BB962C8B-B14F-4D97-AF65-F5344CB8AC3E}">
        <p14:creationId xmlns:p14="http://schemas.microsoft.com/office/powerpoint/2010/main" val="11406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8660" y="0"/>
            <a:ext cx="12210660" cy="637759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48098" y="140155"/>
            <a:ext cx="889463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51560" y="131841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신고목록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8185" y="140156"/>
            <a:ext cx="986445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08716" y="140155"/>
            <a:ext cx="1005840" cy="357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8642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신고보상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647" y="140155"/>
            <a:ext cx="1252452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주정차</a:t>
            </a:r>
            <a:r>
              <a:rPr lang="ko-KR" altLang="en-US" sz="1100" dirty="0" smtClean="0"/>
              <a:t> 금지구역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49629" y="980902"/>
            <a:ext cx="1548939" cy="549825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7872" y="1072566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3396" y="140155"/>
            <a:ext cx="1565172" cy="3574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불법주정차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00022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44761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결재시스템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-18660" y="637759"/>
            <a:ext cx="12210660" cy="276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홈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전동킥보드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킥보드</a:t>
            </a:r>
            <a:r>
              <a:rPr lang="ko-KR" altLang="en-US" sz="1200" dirty="0" smtClean="0">
                <a:solidFill>
                  <a:schemeClr val="tx1"/>
                </a:solidFill>
              </a:rPr>
              <a:t> 목록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21285" y="1607831"/>
            <a:ext cx="1037141" cy="2393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지도로보기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1968" y="2340378"/>
            <a:ext cx="1038356" cy="25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킥보드</a:t>
            </a:r>
            <a:r>
              <a:rPr lang="ko-KR" altLang="en-US" sz="1100" dirty="0" smtClean="0"/>
              <a:t> 추가</a:t>
            </a:r>
            <a:endParaRPr lang="ko-KR" altLang="en-US" sz="11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1968" y="1964153"/>
            <a:ext cx="1038356" cy="2592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킥보드</a:t>
            </a:r>
            <a:r>
              <a:rPr lang="ko-KR" altLang="en-US" sz="1100" dirty="0" smtClean="0"/>
              <a:t> 목록</a:t>
            </a:r>
            <a:endParaRPr lang="ko-KR" altLang="en-US" sz="11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69797"/>
              </p:ext>
            </p:extLst>
          </p:nvPr>
        </p:nvGraphicFramePr>
        <p:xfrm>
          <a:off x="2240616" y="1430013"/>
          <a:ext cx="9704486" cy="2957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480">
                  <a:extLst>
                    <a:ext uri="{9D8B030D-6E8A-4147-A177-3AD203B41FA5}">
                      <a16:colId xmlns:a16="http://schemas.microsoft.com/office/drawing/2014/main" val="3731422862"/>
                    </a:ext>
                  </a:extLst>
                </a:gridCol>
                <a:gridCol w="759651">
                  <a:extLst>
                    <a:ext uri="{9D8B030D-6E8A-4147-A177-3AD203B41FA5}">
                      <a16:colId xmlns:a16="http://schemas.microsoft.com/office/drawing/2014/main" val="1411661375"/>
                    </a:ext>
                  </a:extLst>
                </a:gridCol>
                <a:gridCol w="1559895">
                  <a:extLst>
                    <a:ext uri="{9D8B030D-6E8A-4147-A177-3AD203B41FA5}">
                      <a16:colId xmlns:a16="http://schemas.microsoft.com/office/drawing/2014/main" val="1970807922"/>
                    </a:ext>
                  </a:extLst>
                </a:gridCol>
                <a:gridCol w="6419460">
                  <a:extLst>
                    <a:ext uri="{9D8B030D-6E8A-4147-A177-3AD203B41FA5}">
                      <a16:colId xmlns:a16="http://schemas.microsoft.com/office/drawing/2014/main" val="2626248222"/>
                    </a:ext>
                  </a:extLst>
                </a:gridCol>
              </a:tblGrid>
              <a:tr h="388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번호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지역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상호명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주소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33316"/>
                  </a:ext>
                </a:extLst>
              </a:tr>
              <a:tr h="388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u="none" dirty="0" smtClean="0"/>
                        <a:t>나주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u="sng" dirty="0" err="1" smtClean="0"/>
                        <a:t>빛가람동</a:t>
                      </a:r>
                      <a:r>
                        <a:rPr lang="ko-KR" altLang="en-US" sz="1100" b="1" u="sng" dirty="0" smtClean="0"/>
                        <a:t> </a:t>
                      </a:r>
                      <a:r>
                        <a:rPr lang="ko-KR" altLang="en-US" sz="1100" b="1" u="sng" dirty="0" err="1" smtClean="0"/>
                        <a:t>킥보드</a:t>
                      </a:r>
                      <a:r>
                        <a:rPr lang="en-US" altLang="ko-KR" sz="1100" b="1" u="sng" dirty="0" smtClean="0"/>
                        <a:t>1</a:t>
                      </a:r>
                      <a:endParaRPr lang="ko-KR" altLang="en-US" sz="11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전라남도 나주시 </a:t>
                      </a:r>
                      <a:r>
                        <a:rPr lang="ko-KR" altLang="en-US" sz="1100" dirty="0" err="1" smtClean="0"/>
                        <a:t>그린로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379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16446"/>
                  </a:ext>
                </a:extLst>
              </a:tr>
              <a:tr h="388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21132"/>
                  </a:ext>
                </a:extLst>
              </a:tr>
              <a:tr h="388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87356"/>
                  </a:ext>
                </a:extLst>
              </a:tr>
              <a:tr h="388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23950"/>
                  </a:ext>
                </a:extLst>
              </a:tr>
              <a:tr h="388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885241"/>
                  </a:ext>
                </a:extLst>
              </a:tr>
              <a:tr h="35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23940"/>
                  </a:ext>
                </a:extLst>
              </a:tr>
              <a:tr h="27126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1[2][3][4][5]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1138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2251560" y="980902"/>
            <a:ext cx="9693542" cy="353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나주</a:t>
            </a:r>
            <a:r>
              <a:rPr lang="en-US" altLang="ko-KR" sz="1100" dirty="0" smtClean="0">
                <a:solidFill>
                  <a:schemeClr val="tx1"/>
                </a:solidFill>
              </a:rPr>
              <a:t>(10) </a:t>
            </a:r>
            <a:r>
              <a:rPr lang="ko-KR" altLang="en-US" sz="1100" dirty="0" smtClean="0">
                <a:solidFill>
                  <a:schemeClr val="tx1"/>
                </a:solidFill>
              </a:rPr>
              <a:t>목포</a:t>
            </a:r>
            <a:r>
              <a:rPr lang="en-US" altLang="ko-KR" sz="1100" dirty="0" smtClean="0">
                <a:solidFill>
                  <a:schemeClr val="tx1"/>
                </a:solidFill>
              </a:rPr>
              <a:t>(10)</a:t>
            </a:r>
            <a:r>
              <a:rPr lang="ko-KR" altLang="en-US" sz="1100" dirty="0" smtClean="0">
                <a:solidFill>
                  <a:schemeClr val="tx1"/>
                </a:solidFill>
              </a:rPr>
              <a:t> 순천</a:t>
            </a:r>
            <a:r>
              <a:rPr lang="en-US" altLang="ko-KR" sz="1100" dirty="0" smtClean="0">
                <a:solidFill>
                  <a:schemeClr val="tx1"/>
                </a:solidFill>
              </a:rPr>
              <a:t>(10) </a:t>
            </a:r>
            <a:r>
              <a:rPr lang="ko-KR" altLang="en-US" sz="1100" dirty="0" smtClean="0">
                <a:solidFill>
                  <a:schemeClr val="tx1"/>
                </a:solidFill>
              </a:rPr>
              <a:t>광양</a:t>
            </a:r>
            <a:r>
              <a:rPr lang="en-US" altLang="ko-KR" sz="1100" dirty="0" smtClean="0">
                <a:solidFill>
                  <a:schemeClr val="tx1"/>
                </a:solidFill>
              </a:rPr>
              <a:t>(10)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사각형 설명선 34"/>
          <p:cNvSpPr/>
          <p:nvPr/>
        </p:nvSpPr>
        <p:spPr>
          <a:xfrm>
            <a:off x="4683468" y="2376663"/>
            <a:ext cx="1377567" cy="550506"/>
          </a:xfrm>
          <a:prstGeom prst="wedgeRectCallout">
            <a:avLst>
              <a:gd name="adj1" fmla="val -45894"/>
              <a:gd name="adj2" fmla="val -9851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클릭하면 상세화면으로 이동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8660" y="0"/>
            <a:ext cx="12210660" cy="637759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48098" y="140155"/>
            <a:ext cx="889463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51560" y="131841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신고목록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8185" y="140156"/>
            <a:ext cx="986445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08716" y="140155"/>
            <a:ext cx="1005840" cy="357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8642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신고보상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647" y="140155"/>
            <a:ext cx="1252452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주정차</a:t>
            </a:r>
            <a:r>
              <a:rPr lang="ko-KR" altLang="en-US" sz="1100" dirty="0" smtClean="0"/>
              <a:t> 금지구역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49629" y="980902"/>
            <a:ext cx="1548939" cy="549825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7872" y="1072566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3396" y="140155"/>
            <a:ext cx="1565172" cy="3574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불법주정차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00022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44761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결재시스템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-18660" y="637759"/>
            <a:ext cx="12210660" cy="276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홈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전동킥보드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킥보드</a:t>
            </a:r>
            <a:r>
              <a:rPr lang="ko-KR" altLang="en-US" sz="1200" dirty="0" smtClean="0">
                <a:solidFill>
                  <a:schemeClr val="tx1"/>
                </a:solidFill>
              </a:rPr>
              <a:t> 목록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상세보기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21285" y="1607831"/>
            <a:ext cx="1037141" cy="2393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지도로보기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1968" y="2340378"/>
            <a:ext cx="1038356" cy="25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킥보드</a:t>
            </a:r>
            <a:r>
              <a:rPr lang="ko-KR" altLang="en-US" sz="1100" dirty="0" smtClean="0"/>
              <a:t> 추가</a:t>
            </a:r>
            <a:endParaRPr lang="ko-KR" altLang="en-US" sz="11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1968" y="1964153"/>
            <a:ext cx="1038356" cy="2592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킥보드</a:t>
            </a:r>
            <a:r>
              <a:rPr lang="ko-KR" altLang="en-US" sz="1100" dirty="0" smtClean="0"/>
              <a:t> 목록</a:t>
            </a:r>
            <a:endParaRPr lang="ko-KR" altLang="en-US" sz="11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824265"/>
              </p:ext>
            </p:extLst>
          </p:nvPr>
        </p:nvGraphicFramePr>
        <p:xfrm>
          <a:off x="2240616" y="1430013"/>
          <a:ext cx="9704486" cy="2557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4486">
                  <a:extLst>
                    <a:ext uri="{9D8B030D-6E8A-4147-A177-3AD203B41FA5}">
                      <a16:colId xmlns:a16="http://schemas.microsoft.com/office/drawing/2014/main" val="3731422862"/>
                    </a:ext>
                  </a:extLst>
                </a:gridCol>
              </a:tblGrid>
              <a:tr h="43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빛가람동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킥보드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33316"/>
                  </a:ext>
                </a:extLst>
              </a:tr>
              <a:tr h="43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전라남도 나주시 </a:t>
                      </a:r>
                      <a:r>
                        <a:rPr lang="ko-KR" altLang="en-US" sz="1100" dirty="0" err="1" smtClean="0"/>
                        <a:t>빛가람동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202</a:t>
                      </a:r>
                      <a:r>
                        <a:rPr lang="ko-KR" altLang="en-US" sz="1100" dirty="0" smtClean="0"/>
                        <a:t>번지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16446"/>
                  </a:ext>
                </a:extLst>
              </a:tr>
              <a:tr h="1390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노외</a:t>
                      </a:r>
                      <a:r>
                        <a:rPr lang="ko-KR" altLang="en-US" sz="1100" dirty="0" smtClean="0"/>
                        <a:t> 주차장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r>
                        <a:rPr lang="ko-KR" altLang="en-US" sz="1100" dirty="0" smtClean="0"/>
                        <a:t>부제 </a:t>
                      </a:r>
                      <a:r>
                        <a:rPr lang="ko-KR" altLang="en-US" sz="1100" dirty="0" err="1" smtClean="0"/>
                        <a:t>미운행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평일 운영 시간 </a:t>
                      </a:r>
                      <a:r>
                        <a:rPr lang="en-US" altLang="ko-KR" sz="1100" dirty="0" smtClean="0"/>
                        <a:t>: 00:00 ~ 24:00</a:t>
                      </a:r>
                    </a:p>
                    <a:p>
                      <a:pPr algn="ctr" latinLnBrk="1"/>
                      <a:r>
                        <a:rPr lang="ko-KR" altLang="en-US" sz="1100" dirty="0" smtClean="0"/>
                        <a:t>요금정산 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smtClean="0"/>
                        <a:t>무료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21132"/>
                  </a:ext>
                </a:extLst>
              </a:tr>
              <a:tr h="30203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1138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251560" y="980902"/>
            <a:ext cx="9693542" cy="353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나주</a:t>
            </a:r>
            <a:r>
              <a:rPr lang="en-US" altLang="ko-KR" sz="1100" dirty="0" smtClean="0">
                <a:solidFill>
                  <a:schemeClr val="tx1"/>
                </a:solidFill>
              </a:rPr>
              <a:t>(10) </a:t>
            </a:r>
            <a:r>
              <a:rPr lang="ko-KR" altLang="en-US" sz="1100" dirty="0" smtClean="0">
                <a:solidFill>
                  <a:schemeClr val="tx1"/>
                </a:solidFill>
              </a:rPr>
              <a:t>목포</a:t>
            </a:r>
            <a:r>
              <a:rPr lang="en-US" altLang="ko-KR" sz="1100" dirty="0" smtClean="0">
                <a:solidFill>
                  <a:schemeClr val="tx1"/>
                </a:solidFill>
              </a:rPr>
              <a:t>(10)</a:t>
            </a:r>
            <a:r>
              <a:rPr lang="ko-KR" altLang="en-US" sz="1100" dirty="0" smtClean="0">
                <a:solidFill>
                  <a:schemeClr val="tx1"/>
                </a:solidFill>
              </a:rPr>
              <a:t> 순천</a:t>
            </a:r>
            <a:r>
              <a:rPr lang="en-US" altLang="ko-KR" sz="1100" dirty="0" smtClean="0">
                <a:solidFill>
                  <a:schemeClr val="tx1"/>
                </a:solidFill>
              </a:rPr>
              <a:t>(10) </a:t>
            </a:r>
            <a:r>
              <a:rPr lang="ko-KR" altLang="en-US" sz="1100" dirty="0" smtClean="0">
                <a:solidFill>
                  <a:schemeClr val="tx1"/>
                </a:solidFill>
              </a:rPr>
              <a:t>광양</a:t>
            </a:r>
            <a:r>
              <a:rPr lang="en-US" altLang="ko-KR" sz="1100" dirty="0" smtClean="0">
                <a:solidFill>
                  <a:schemeClr val="tx1"/>
                </a:solidFill>
              </a:rPr>
              <a:t>(10)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51088" y="3716737"/>
            <a:ext cx="766021" cy="27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764577" y="3716738"/>
            <a:ext cx="766021" cy="27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삭제</a:t>
            </a:r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20975" y="3716736"/>
            <a:ext cx="766021" cy="27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뒤로</a:t>
            </a:r>
            <a:endParaRPr lang="ko-KR" altLang="en-US" sz="1100" dirty="0"/>
          </a:p>
        </p:txBody>
      </p:sp>
      <p:sp>
        <p:nvSpPr>
          <p:cNvPr id="28" name="사각형 설명선 27"/>
          <p:cNvSpPr/>
          <p:nvPr/>
        </p:nvSpPr>
        <p:spPr>
          <a:xfrm>
            <a:off x="5831149" y="4364083"/>
            <a:ext cx="1377567" cy="550506"/>
          </a:xfrm>
          <a:prstGeom prst="wedgeRectCallout">
            <a:avLst>
              <a:gd name="adj1" fmla="val -45894"/>
              <a:gd name="adj2" fmla="val -9851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클릭하면 수정화면으로 이동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8660" y="0"/>
            <a:ext cx="12210660" cy="637759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48098" y="140155"/>
            <a:ext cx="889463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51560" y="131841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신고목록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8185" y="140156"/>
            <a:ext cx="986445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08716" y="140155"/>
            <a:ext cx="1005840" cy="357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8642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신고보상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647" y="140155"/>
            <a:ext cx="1252452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주정차</a:t>
            </a:r>
            <a:r>
              <a:rPr lang="ko-KR" altLang="en-US" sz="1100" dirty="0" smtClean="0"/>
              <a:t> 금지구역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49629" y="980902"/>
            <a:ext cx="1548939" cy="549825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7872" y="1072566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3396" y="140155"/>
            <a:ext cx="1565172" cy="3574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불법주정차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00022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44761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결재시스템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-18660" y="637759"/>
            <a:ext cx="12210660" cy="276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홈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전동킥보드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킥보드</a:t>
            </a:r>
            <a:r>
              <a:rPr lang="ko-KR" altLang="en-US" sz="1200" dirty="0" smtClean="0">
                <a:solidFill>
                  <a:schemeClr val="tx1"/>
                </a:solidFill>
              </a:rPr>
              <a:t>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21285" y="1607831"/>
            <a:ext cx="1037141" cy="2393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지도로보기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1968" y="2340378"/>
            <a:ext cx="1038356" cy="2592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킥보드</a:t>
            </a:r>
            <a:r>
              <a:rPr lang="ko-KR" altLang="en-US" sz="1100" dirty="0" smtClean="0"/>
              <a:t> 추가</a:t>
            </a:r>
            <a:endParaRPr lang="ko-KR" altLang="en-US" sz="11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1968" y="1964153"/>
            <a:ext cx="1038356" cy="2592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킥보드</a:t>
            </a:r>
            <a:r>
              <a:rPr lang="ko-KR" altLang="en-US" sz="1100" dirty="0" smtClean="0"/>
              <a:t> 목록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2251560" y="980902"/>
            <a:ext cx="9693542" cy="3533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나주</a:t>
            </a:r>
            <a:r>
              <a:rPr lang="en-US" altLang="ko-KR" sz="1100" dirty="0" smtClean="0">
                <a:solidFill>
                  <a:schemeClr val="tx1"/>
                </a:solidFill>
              </a:rPr>
              <a:t>(10) </a:t>
            </a:r>
            <a:r>
              <a:rPr lang="ko-KR" altLang="en-US" sz="1100" dirty="0" smtClean="0">
                <a:solidFill>
                  <a:schemeClr val="tx1"/>
                </a:solidFill>
              </a:rPr>
              <a:t>목포</a:t>
            </a:r>
            <a:r>
              <a:rPr lang="en-US" altLang="ko-KR" sz="1100" dirty="0" smtClean="0">
                <a:solidFill>
                  <a:schemeClr val="tx1"/>
                </a:solidFill>
              </a:rPr>
              <a:t>(10)</a:t>
            </a:r>
            <a:r>
              <a:rPr lang="ko-KR" altLang="en-US" sz="1100" dirty="0" smtClean="0">
                <a:solidFill>
                  <a:schemeClr val="tx1"/>
                </a:solidFill>
              </a:rPr>
              <a:t> 순천</a:t>
            </a:r>
            <a:r>
              <a:rPr lang="en-US" altLang="ko-KR" sz="1100" dirty="0" smtClean="0">
                <a:solidFill>
                  <a:schemeClr val="tx1"/>
                </a:solidFill>
              </a:rPr>
              <a:t>(10) </a:t>
            </a:r>
            <a:r>
              <a:rPr lang="ko-KR" altLang="en-US" sz="1100" dirty="0" smtClean="0">
                <a:solidFill>
                  <a:schemeClr val="tx1"/>
                </a:solidFill>
              </a:rPr>
              <a:t>광양</a:t>
            </a:r>
            <a:r>
              <a:rPr lang="en-US" altLang="ko-KR" sz="1100" dirty="0" smtClean="0">
                <a:solidFill>
                  <a:schemeClr val="tx1"/>
                </a:solidFill>
              </a:rPr>
              <a:t>(10)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83620"/>
              </p:ext>
            </p:extLst>
          </p:nvPr>
        </p:nvGraphicFramePr>
        <p:xfrm>
          <a:off x="2240616" y="1430013"/>
          <a:ext cx="9704486" cy="376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480">
                  <a:extLst>
                    <a:ext uri="{9D8B030D-6E8A-4147-A177-3AD203B41FA5}">
                      <a16:colId xmlns:a16="http://schemas.microsoft.com/office/drawing/2014/main" val="3731422862"/>
                    </a:ext>
                  </a:extLst>
                </a:gridCol>
                <a:gridCol w="8739006">
                  <a:extLst>
                    <a:ext uri="{9D8B030D-6E8A-4147-A177-3AD203B41FA5}">
                      <a16:colId xmlns:a16="http://schemas.microsoft.com/office/drawing/2014/main" val="1411661375"/>
                    </a:ext>
                  </a:extLst>
                </a:gridCol>
              </a:tblGrid>
              <a:tr h="7064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전동킥보드</a:t>
                      </a:r>
                      <a:r>
                        <a:rPr lang="ko-KR" altLang="en-US" sz="2000" dirty="0" smtClean="0"/>
                        <a:t> 추가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smtClean="0"/>
                        <a:t>수정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33316"/>
                  </a:ext>
                </a:extLst>
              </a:tr>
              <a:tr h="466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지역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16446"/>
                  </a:ext>
                </a:extLst>
              </a:tr>
              <a:tr h="429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상호명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21132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주소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87356"/>
                  </a:ext>
                </a:extLst>
              </a:tr>
              <a:tr h="1240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상세정보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647636"/>
                  </a:ext>
                </a:extLst>
              </a:tr>
              <a:tr h="49353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11382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3502766" y="2193871"/>
            <a:ext cx="946690" cy="270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02766" y="2674556"/>
            <a:ext cx="8177915" cy="270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502768" y="3479082"/>
            <a:ext cx="8177915" cy="1028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825705" y="4765384"/>
            <a:ext cx="766021" cy="27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011398" y="4757610"/>
            <a:ext cx="766021" cy="27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뒤로</a:t>
            </a:r>
            <a:endParaRPr lang="ko-KR" altLang="en-US" sz="11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641510" y="4765382"/>
            <a:ext cx="766021" cy="27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저장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3502767" y="3093600"/>
            <a:ext cx="8177915" cy="270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777419" y="1375599"/>
            <a:ext cx="3078699" cy="108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pc="100" dirty="0" smtClean="0"/>
              <a:t>설명 </a:t>
            </a:r>
            <a:r>
              <a:rPr lang="en-US" altLang="ko-KR" sz="1200" spc="100" dirty="0" smtClean="0"/>
              <a:t>: </a:t>
            </a:r>
            <a:r>
              <a:rPr lang="ko-KR" altLang="en-US" sz="1200" spc="100" dirty="0" err="1" smtClean="0"/>
              <a:t>킥보드정보</a:t>
            </a:r>
            <a:r>
              <a:rPr lang="ko-KR" altLang="en-US" sz="1200" spc="100" dirty="0" smtClean="0"/>
              <a:t> </a:t>
            </a:r>
            <a:r>
              <a:rPr lang="ko-KR" altLang="en-US" sz="1200" spc="100" dirty="0" err="1" smtClean="0"/>
              <a:t>입력후</a:t>
            </a:r>
            <a:r>
              <a:rPr lang="ko-KR" altLang="en-US" sz="1200" spc="100" dirty="0" smtClean="0"/>
              <a:t> 저장클릭하면 주소를 좌표로 변환하여 </a:t>
            </a:r>
            <a:r>
              <a:rPr lang="ko-KR" altLang="en-US" sz="1200" spc="100" dirty="0" err="1" smtClean="0"/>
              <a:t>디비에</a:t>
            </a:r>
            <a:r>
              <a:rPr lang="ko-KR" altLang="en-US" sz="1200" spc="100" dirty="0" smtClean="0"/>
              <a:t> 저장한다</a:t>
            </a:r>
            <a:endParaRPr lang="ko-KR" altLang="en-US" sz="1200" spc="100" dirty="0"/>
          </a:p>
        </p:txBody>
      </p:sp>
    </p:spTree>
    <p:extLst>
      <p:ext uri="{BB962C8B-B14F-4D97-AF65-F5344CB8AC3E}">
        <p14:creationId xmlns:p14="http://schemas.microsoft.com/office/powerpoint/2010/main" val="290629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8660" y="0"/>
            <a:ext cx="12210660" cy="637759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48098" y="140155"/>
            <a:ext cx="889463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51560" y="131841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신고목록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8185" y="140156"/>
            <a:ext cx="986445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08716" y="140155"/>
            <a:ext cx="1005840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8642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신고보상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647" y="140155"/>
            <a:ext cx="1252452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주정차</a:t>
            </a:r>
            <a:r>
              <a:rPr lang="ko-KR" altLang="en-US" sz="1100" dirty="0" smtClean="0"/>
              <a:t> 금지구역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3396" y="140155"/>
            <a:ext cx="1565172" cy="3574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불법주정차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00022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44761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결재시스템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-18660" y="637759"/>
            <a:ext cx="12210660" cy="276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홈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대시보드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67755"/>
              </p:ext>
            </p:extLst>
          </p:nvPr>
        </p:nvGraphicFramePr>
        <p:xfrm>
          <a:off x="853160" y="1364699"/>
          <a:ext cx="3252310" cy="205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310">
                  <a:extLst>
                    <a:ext uri="{9D8B030D-6E8A-4147-A177-3AD203B41FA5}">
                      <a16:colId xmlns:a16="http://schemas.microsoft.com/office/drawing/2014/main" val="3731422862"/>
                    </a:ext>
                  </a:extLst>
                </a:gridCol>
              </a:tblGrid>
              <a:tr h="436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신고통계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33316"/>
                  </a:ext>
                </a:extLst>
              </a:tr>
              <a:tr h="162361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1644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55161" y="2136710"/>
            <a:ext cx="266106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오늘       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건</a:t>
            </a:r>
            <a:endParaRPr lang="en-US" altLang="ko-KR" dirty="0" smtClean="0"/>
          </a:p>
          <a:p>
            <a:r>
              <a:rPr lang="ko-KR" altLang="en-US" dirty="0" err="1" smtClean="0"/>
              <a:t>이번달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건</a:t>
            </a:r>
            <a:endParaRPr lang="en-US" altLang="ko-KR" dirty="0" smtClean="0"/>
          </a:p>
          <a:p>
            <a:r>
              <a:rPr lang="ko-KR" altLang="en-US" dirty="0" smtClean="0"/>
              <a:t>올해     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517068"/>
              </p:ext>
            </p:extLst>
          </p:nvPr>
        </p:nvGraphicFramePr>
        <p:xfrm>
          <a:off x="871650" y="3737784"/>
          <a:ext cx="5062449" cy="205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449">
                  <a:extLst>
                    <a:ext uri="{9D8B030D-6E8A-4147-A177-3AD203B41FA5}">
                      <a16:colId xmlns:a16="http://schemas.microsoft.com/office/drawing/2014/main" val="3731422862"/>
                    </a:ext>
                  </a:extLst>
                </a:gridCol>
              </a:tblGrid>
              <a:tr h="436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회원가입정보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33316"/>
                  </a:ext>
                </a:extLst>
              </a:tr>
              <a:tr h="162361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16446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73651" y="4509795"/>
            <a:ext cx="415412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오늘            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ko-KR" altLang="en-US" dirty="0" err="1" smtClean="0"/>
              <a:t>이번달</a:t>
            </a:r>
            <a:r>
              <a:rPr lang="ko-KR" altLang="en-US" dirty="0" smtClean="0"/>
              <a:t>        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ko-KR" altLang="en-US" dirty="0" smtClean="0"/>
              <a:t>올해         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ko-KR" altLang="en-US" dirty="0" smtClean="0"/>
              <a:t>총 </a:t>
            </a:r>
            <a:r>
              <a:rPr lang="ko-KR" altLang="en-US" dirty="0" err="1" smtClean="0"/>
              <a:t>회원수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1000</a:t>
            </a:r>
            <a:r>
              <a:rPr lang="ko-KR" altLang="en-US" dirty="0"/>
              <a:t>명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311451"/>
              </p:ext>
            </p:extLst>
          </p:nvPr>
        </p:nvGraphicFramePr>
        <p:xfrm>
          <a:off x="8521619" y="1364699"/>
          <a:ext cx="3113537" cy="205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537">
                  <a:extLst>
                    <a:ext uri="{9D8B030D-6E8A-4147-A177-3AD203B41FA5}">
                      <a16:colId xmlns:a16="http://schemas.microsoft.com/office/drawing/2014/main" val="3731422862"/>
                    </a:ext>
                  </a:extLst>
                </a:gridCol>
              </a:tblGrid>
              <a:tr h="436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신고보상정보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33316"/>
                  </a:ext>
                </a:extLst>
              </a:tr>
              <a:tr h="162361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16446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823620" y="2136710"/>
            <a:ext cx="238244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오늘       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건</a:t>
            </a:r>
            <a:endParaRPr lang="en-US" altLang="ko-KR" dirty="0" smtClean="0"/>
          </a:p>
          <a:p>
            <a:r>
              <a:rPr lang="ko-KR" altLang="en-US" dirty="0" err="1" smtClean="0"/>
              <a:t>이번달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건</a:t>
            </a:r>
            <a:endParaRPr lang="en-US" altLang="ko-KR" dirty="0" smtClean="0"/>
          </a:p>
          <a:p>
            <a:r>
              <a:rPr lang="ko-KR" altLang="en-US" dirty="0" smtClean="0"/>
              <a:t>올해     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37172"/>
              </p:ext>
            </p:extLst>
          </p:nvPr>
        </p:nvGraphicFramePr>
        <p:xfrm>
          <a:off x="6572707" y="3737784"/>
          <a:ext cx="5062449" cy="205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449">
                  <a:extLst>
                    <a:ext uri="{9D8B030D-6E8A-4147-A177-3AD203B41FA5}">
                      <a16:colId xmlns:a16="http://schemas.microsoft.com/office/drawing/2014/main" val="3731422862"/>
                    </a:ext>
                  </a:extLst>
                </a:gridCol>
              </a:tblGrid>
              <a:tr h="436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결재정보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33316"/>
                  </a:ext>
                </a:extLst>
              </a:tr>
              <a:tr h="162361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1644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874708" y="4509795"/>
            <a:ext cx="420061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오늘       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건</a:t>
            </a:r>
            <a:endParaRPr lang="en-US" altLang="ko-KR" dirty="0" smtClean="0"/>
          </a:p>
          <a:p>
            <a:r>
              <a:rPr lang="ko-KR" altLang="en-US" dirty="0" err="1" smtClean="0"/>
              <a:t>이번달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건</a:t>
            </a:r>
            <a:endParaRPr lang="en-US" altLang="ko-KR" dirty="0" smtClean="0"/>
          </a:p>
          <a:p>
            <a:r>
              <a:rPr lang="ko-KR" altLang="en-US" dirty="0" smtClean="0"/>
              <a:t>올해     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974322"/>
              </p:ext>
            </p:extLst>
          </p:nvPr>
        </p:nvGraphicFramePr>
        <p:xfrm>
          <a:off x="4681647" y="1341845"/>
          <a:ext cx="3252310" cy="205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310">
                  <a:extLst>
                    <a:ext uri="{9D8B030D-6E8A-4147-A177-3AD203B41FA5}">
                      <a16:colId xmlns:a16="http://schemas.microsoft.com/office/drawing/2014/main" val="3731422862"/>
                    </a:ext>
                  </a:extLst>
                </a:gridCol>
              </a:tblGrid>
              <a:tr h="436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지역별 </a:t>
                      </a:r>
                      <a:r>
                        <a:rPr lang="ko-KR" altLang="en-US" sz="2000" dirty="0" err="1" smtClean="0"/>
                        <a:t>신고통계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33316"/>
                  </a:ext>
                </a:extLst>
              </a:tr>
              <a:tr h="162361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1644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983648" y="2113856"/>
            <a:ext cx="266106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나주       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건</a:t>
            </a:r>
            <a:endParaRPr lang="en-US" altLang="ko-KR" dirty="0" smtClean="0"/>
          </a:p>
          <a:p>
            <a:r>
              <a:rPr lang="ko-KR" altLang="en-US" dirty="0" smtClean="0"/>
              <a:t>목포     </a:t>
            </a:r>
            <a:r>
              <a:rPr lang="en-US" altLang="ko-KR" dirty="0" smtClean="0"/>
              <a:t>	  10</a:t>
            </a:r>
            <a:r>
              <a:rPr lang="ko-KR" altLang="en-US" dirty="0" smtClean="0"/>
              <a:t>건</a:t>
            </a:r>
            <a:endParaRPr lang="en-US" altLang="ko-KR" dirty="0" smtClean="0"/>
          </a:p>
          <a:p>
            <a:r>
              <a:rPr lang="ko-KR" altLang="en-US" dirty="0" smtClean="0"/>
              <a:t>순천     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8660" y="0"/>
            <a:ext cx="12210660" cy="637759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48098" y="140155"/>
            <a:ext cx="889463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고객정보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51560" y="131841"/>
            <a:ext cx="1252452" cy="357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신고목록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8185" y="140156"/>
            <a:ext cx="986445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08716" y="140155"/>
            <a:ext cx="1005840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8642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신고보상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647" y="140155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주정차</a:t>
            </a:r>
            <a:r>
              <a:rPr lang="ko-KR" altLang="en-US" sz="1100" dirty="0" smtClean="0"/>
              <a:t> 금지구역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49629" y="980902"/>
            <a:ext cx="1548939" cy="530352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7872" y="1072566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신고목록</a:t>
            </a:r>
            <a:endParaRPr lang="ko-KR" altLang="en-US" sz="11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54755"/>
              </p:ext>
            </p:extLst>
          </p:nvPr>
        </p:nvGraphicFramePr>
        <p:xfrm>
          <a:off x="1846811" y="980902"/>
          <a:ext cx="94992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55">
                  <a:extLst>
                    <a:ext uri="{9D8B030D-6E8A-4147-A177-3AD203B41FA5}">
                      <a16:colId xmlns:a16="http://schemas.microsoft.com/office/drawing/2014/main" val="3731422862"/>
                    </a:ext>
                  </a:extLst>
                </a:gridCol>
                <a:gridCol w="1606861">
                  <a:extLst>
                    <a:ext uri="{9D8B030D-6E8A-4147-A177-3AD203B41FA5}">
                      <a16:colId xmlns:a16="http://schemas.microsoft.com/office/drawing/2014/main" val="1411661375"/>
                    </a:ext>
                  </a:extLst>
                </a:gridCol>
                <a:gridCol w="754758">
                  <a:extLst>
                    <a:ext uri="{9D8B030D-6E8A-4147-A177-3AD203B41FA5}">
                      <a16:colId xmlns:a16="http://schemas.microsoft.com/office/drawing/2014/main" val="1970807922"/>
                    </a:ext>
                  </a:extLst>
                </a:gridCol>
                <a:gridCol w="1867541">
                  <a:extLst>
                    <a:ext uri="{9D8B030D-6E8A-4147-A177-3AD203B41FA5}">
                      <a16:colId xmlns:a16="http://schemas.microsoft.com/office/drawing/2014/main" val="2626248222"/>
                    </a:ext>
                  </a:extLst>
                </a:gridCol>
                <a:gridCol w="928933">
                  <a:extLst>
                    <a:ext uri="{9D8B030D-6E8A-4147-A177-3AD203B41FA5}">
                      <a16:colId xmlns:a16="http://schemas.microsoft.com/office/drawing/2014/main" val="1043166062"/>
                    </a:ext>
                  </a:extLst>
                </a:gridCol>
                <a:gridCol w="1693366">
                  <a:extLst>
                    <a:ext uri="{9D8B030D-6E8A-4147-A177-3AD203B41FA5}">
                      <a16:colId xmlns:a16="http://schemas.microsoft.com/office/drawing/2014/main" val="1349833931"/>
                    </a:ext>
                  </a:extLst>
                </a:gridCol>
                <a:gridCol w="1761101">
                  <a:extLst>
                    <a:ext uri="{9D8B030D-6E8A-4147-A177-3AD203B41FA5}">
                      <a16:colId xmlns:a16="http://schemas.microsoft.com/office/drawing/2014/main" val="371866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번호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일자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신고자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신고위치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차량번호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기관전송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신고알림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3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2022-08-08 12:12:12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u="sng" dirty="0" smtClean="0"/>
                        <a:t>홍길동</a:t>
                      </a:r>
                      <a:endParaRPr lang="ko-KR" altLang="en-US" sz="11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나주시 </a:t>
                      </a:r>
                      <a:r>
                        <a:rPr lang="ko-KR" altLang="en-US" sz="1100" dirty="0" err="1" smtClean="0"/>
                        <a:t>그린로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379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12</a:t>
                      </a:r>
                      <a:r>
                        <a:rPr lang="ko-KR" altLang="en-US" sz="1100" dirty="0" smtClean="0"/>
                        <a:t>가</a:t>
                      </a:r>
                      <a:r>
                        <a:rPr lang="en-US" altLang="ko-KR" sz="1100" dirty="0" smtClean="0"/>
                        <a:t>1234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2022-08-08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12:12:13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2022-08-08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12:12:13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1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2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8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2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885241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1[2][3][4][5]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23940"/>
                  </a:ext>
                </a:extLst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33396" y="140155"/>
            <a:ext cx="1565172" cy="3574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불법주정차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00022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447610" y="131840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결재시스템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-18660" y="637759"/>
            <a:ext cx="12210660" cy="276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홈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신고목록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4700618" y="2003589"/>
            <a:ext cx="1377567" cy="550506"/>
          </a:xfrm>
          <a:prstGeom prst="wedgeRectCallout">
            <a:avLst>
              <a:gd name="adj1" fmla="val -45894"/>
              <a:gd name="adj2" fmla="val -9851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클릭하면 상세화면으로 이동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9857280" y="2003589"/>
            <a:ext cx="1788851" cy="550506"/>
          </a:xfrm>
          <a:prstGeom prst="wedgeRectCallout">
            <a:avLst>
              <a:gd name="adj1" fmla="val -45894"/>
              <a:gd name="adj2" fmla="val -9851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신고당한</a:t>
            </a:r>
            <a:r>
              <a:rPr lang="ko-KR" altLang="en-US" sz="1100" dirty="0" smtClean="0">
                <a:solidFill>
                  <a:schemeClr val="tx1"/>
                </a:solidFill>
              </a:rPr>
              <a:t> 사람이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신고알림</a:t>
            </a:r>
            <a:r>
              <a:rPr lang="ko-KR" altLang="en-US" sz="1100" dirty="0" smtClean="0">
                <a:solidFill>
                  <a:schemeClr val="tx1"/>
                </a:solidFill>
              </a:rPr>
              <a:t> 신청자인경우 알림이 보내진 시간을 표시한다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8660" y="0"/>
            <a:ext cx="12210660" cy="637759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48098" y="140155"/>
            <a:ext cx="889463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고객정보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51560" y="131841"/>
            <a:ext cx="1252452" cy="357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신고목록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8185" y="140156"/>
            <a:ext cx="986445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08716" y="140155"/>
            <a:ext cx="1005840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8642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신고보상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647" y="140155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주정차</a:t>
            </a:r>
            <a:r>
              <a:rPr lang="ko-KR" altLang="en-US" sz="1100" dirty="0" smtClean="0"/>
              <a:t> 금지구역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49629" y="980902"/>
            <a:ext cx="1548939" cy="530352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7872" y="1072566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신고목록</a:t>
            </a:r>
            <a:endParaRPr lang="ko-KR" altLang="en-US" sz="11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5168"/>
              </p:ext>
            </p:extLst>
          </p:nvPr>
        </p:nvGraphicFramePr>
        <p:xfrm>
          <a:off x="1846811" y="980902"/>
          <a:ext cx="9499215" cy="530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55">
                  <a:extLst>
                    <a:ext uri="{9D8B030D-6E8A-4147-A177-3AD203B41FA5}">
                      <a16:colId xmlns:a16="http://schemas.microsoft.com/office/drawing/2014/main" val="3731422862"/>
                    </a:ext>
                  </a:extLst>
                </a:gridCol>
                <a:gridCol w="2958207">
                  <a:extLst>
                    <a:ext uri="{9D8B030D-6E8A-4147-A177-3AD203B41FA5}">
                      <a16:colId xmlns:a16="http://schemas.microsoft.com/office/drawing/2014/main" val="1411661375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1970807922"/>
                    </a:ext>
                  </a:extLst>
                </a:gridCol>
                <a:gridCol w="4478695">
                  <a:extLst>
                    <a:ext uri="{9D8B030D-6E8A-4147-A177-3AD203B41FA5}">
                      <a16:colId xmlns:a16="http://schemas.microsoft.com/office/drawing/2014/main" val="2626248222"/>
                    </a:ext>
                  </a:extLst>
                </a:gridCol>
              </a:tblGrid>
              <a:tr h="37332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신고정보</a:t>
                      </a:r>
                      <a:r>
                        <a:rPr lang="ko-KR" altLang="en-US" sz="1100" dirty="0" smtClean="0"/>
                        <a:t> 상세보기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33316"/>
                  </a:ext>
                </a:extLst>
              </a:tr>
              <a:tr h="37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신고자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홍길동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u="none" dirty="0" err="1" smtClean="0"/>
                        <a:t>신고위치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나주시 </a:t>
                      </a:r>
                      <a:r>
                        <a:rPr lang="ko-KR" altLang="en-US" sz="1100" dirty="0" err="1" smtClean="0"/>
                        <a:t>그린로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379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16446"/>
                  </a:ext>
                </a:extLst>
              </a:tr>
              <a:tr h="429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차량번호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12</a:t>
                      </a:r>
                      <a:r>
                        <a:rPr lang="ko-KR" altLang="en-US" sz="1100" dirty="0" smtClean="0"/>
                        <a:t>두</a:t>
                      </a:r>
                      <a:r>
                        <a:rPr lang="en-US" altLang="ko-KR" sz="1100" dirty="0" smtClean="0"/>
                        <a:t>1234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신고시간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2022-08-08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12:12:13</a:t>
                      </a:r>
                      <a:endParaRPr lang="ko-KR" altLang="en-US" sz="1100" dirty="0" smtClean="0"/>
                    </a:p>
                    <a:p>
                      <a:pPr algn="l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21132"/>
                  </a:ext>
                </a:extLst>
              </a:tr>
              <a:tr h="485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기관전송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2022-08-08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12:12:13</a:t>
                      </a:r>
                      <a:endParaRPr lang="ko-KR" altLang="en-US" sz="1100" dirty="0" smtClean="0"/>
                    </a:p>
                    <a:p>
                      <a:pPr algn="l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신고알림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2022-08-08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12:12:13</a:t>
                      </a:r>
                      <a:endParaRPr lang="ko-KR" altLang="en-US" sz="1100" dirty="0" smtClean="0"/>
                    </a:p>
                    <a:p>
                      <a:pPr algn="l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55979"/>
                  </a:ext>
                </a:extLst>
              </a:tr>
              <a:tr h="3268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사진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87356"/>
                  </a:ext>
                </a:extLst>
              </a:tr>
              <a:tr h="37332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23940"/>
                  </a:ext>
                </a:extLst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33396" y="140155"/>
            <a:ext cx="1565172" cy="3574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불법주정차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00022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447610" y="131840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결재시스템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-18660" y="637759"/>
            <a:ext cx="12210660" cy="276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홈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신고목록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상세보기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3183" y="1542452"/>
            <a:ext cx="1038355" cy="2514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상세보기</a:t>
            </a:r>
            <a:endParaRPr lang="ko-KR" altLang="en-US" sz="10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619515" y="5946269"/>
            <a:ext cx="766021" cy="27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뒤로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000" y="2772747"/>
            <a:ext cx="2810923" cy="21071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30" y="3298604"/>
            <a:ext cx="3553342" cy="1055448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5700923" y="5946268"/>
            <a:ext cx="766021" cy="270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삭제</a:t>
            </a:r>
            <a:endParaRPr lang="ko-KR" altLang="en-US" sz="1100" dirty="0"/>
          </a:p>
        </p:txBody>
      </p:sp>
      <p:sp>
        <p:nvSpPr>
          <p:cNvPr id="21" name="사각형 설명선 20"/>
          <p:cNvSpPr/>
          <p:nvPr/>
        </p:nvSpPr>
        <p:spPr>
          <a:xfrm>
            <a:off x="462709" y="3275822"/>
            <a:ext cx="1788851" cy="550506"/>
          </a:xfrm>
          <a:prstGeom prst="wedgeRectCallout">
            <a:avLst>
              <a:gd name="adj1" fmla="val 54945"/>
              <a:gd name="adj2" fmla="val -11814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신고자가 촬영한 사진을 표시한다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8660" y="0"/>
            <a:ext cx="12210660" cy="637759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48098" y="140155"/>
            <a:ext cx="889463" cy="357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51560" y="131841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신고목록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8185" y="140156"/>
            <a:ext cx="986445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08716" y="140155"/>
            <a:ext cx="1005840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8642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신고보상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647" y="140155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주정차</a:t>
            </a:r>
            <a:r>
              <a:rPr lang="ko-KR" altLang="en-US" sz="1100" dirty="0" smtClean="0"/>
              <a:t> 금지구역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49629" y="980902"/>
            <a:ext cx="1548939" cy="530352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7872" y="1072566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ko-KR" altLang="en-US" sz="11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83852"/>
              </p:ext>
            </p:extLst>
          </p:nvPr>
        </p:nvGraphicFramePr>
        <p:xfrm>
          <a:off x="1846811" y="980902"/>
          <a:ext cx="9704486" cy="2957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480">
                  <a:extLst>
                    <a:ext uri="{9D8B030D-6E8A-4147-A177-3AD203B41FA5}">
                      <a16:colId xmlns:a16="http://schemas.microsoft.com/office/drawing/2014/main" val="3731422862"/>
                    </a:ext>
                  </a:extLst>
                </a:gridCol>
                <a:gridCol w="1395815">
                  <a:extLst>
                    <a:ext uri="{9D8B030D-6E8A-4147-A177-3AD203B41FA5}">
                      <a16:colId xmlns:a16="http://schemas.microsoft.com/office/drawing/2014/main" val="1411661375"/>
                    </a:ext>
                  </a:extLst>
                </a:gridCol>
                <a:gridCol w="923731">
                  <a:extLst>
                    <a:ext uri="{9D8B030D-6E8A-4147-A177-3AD203B41FA5}">
                      <a16:colId xmlns:a16="http://schemas.microsoft.com/office/drawing/2014/main" val="1970807922"/>
                    </a:ext>
                  </a:extLst>
                </a:gridCol>
                <a:gridCol w="1707502">
                  <a:extLst>
                    <a:ext uri="{9D8B030D-6E8A-4147-A177-3AD203B41FA5}">
                      <a16:colId xmlns:a16="http://schemas.microsoft.com/office/drawing/2014/main" val="2626248222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1043166062"/>
                    </a:ext>
                  </a:extLst>
                </a:gridCol>
                <a:gridCol w="1250303">
                  <a:extLst>
                    <a:ext uri="{9D8B030D-6E8A-4147-A177-3AD203B41FA5}">
                      <a16:colId xmlns:a16="http://schemas.microsoft.com/office/drawing/2014/main" val="1349833931"/>
                    </a:ext>
                  </a:extLst>
                </a:gridCol>
                <a:gridCol w="1063689">
                  <a:extLst>
                    <a:ext uri="{9D8B030D-6E8A-4147-A177-3AD203B41FA5}">
                      <a16:colId xmlns:a16="http://schemas.microsoft.com/office/drawing/2014/main" val="371866957"/>
                    </a:ext>
                  </a:extLst>
                </a:gridCol>
                <a:gridCol w="1091681">
                  <a:extLst>
                    <a:ext uri="{9D8B030D-6E8A-4147-A177-3AD203B41FA5}">
                      <a16:colId xmlns:a16="http://schemas.microsoft.com/office/drawing/2014/main" val="146083109"/>
                    </a:ext>
                  </a:extLst>
                </a:gridCol>
              </a:tblGrid>
              <a:tr h="388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번호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이메일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전화번호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차량번호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신고알림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신고건수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33316"/>
                  </a:ext>
                </a:extLst>
              </a:tr>
              <a:tr h="388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 smtClean="0"/>
                        <a:t>tester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홍길동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tester@tester.com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010-1234-5678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12</a:t>
                      </a:r>
                      <a:r>
                        <a:rPr lang="ko-KR" altLang="en-US" sz="1100" dirty="0" smtClean="0"/>
                        <a:t>가</a:t>
                      </a:r>
                      <a:r>
                        <a:rPr lang="en-US" altLang="ko-KR" sz="1100" dirty="0" smtClean="0"/>
                        <a:t>1234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Y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16446"/>
                  </a:ext>
                </a:extLst>
              </a:tr>
              <a:tr h="388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21132"/>
                  </a:ext>
                </a:extLst>
              </a:tr>
              <a:tr h="388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87356"/>
                  </a:ext>
                </a:extLst>
              </a:tr>
              <a:tr h="388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23950"/>
                  </a:ext>
                </a:extLst>
              </a:tr>
              <a:tr h="388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885241"/>
                  </a:ext>
                </a:extLst>
              </a:tr>
              <a:tr h="356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23940"/>
                  </a:ext>
                </a:extLst>
              </a:tr>
              <a:tr h="271265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1[2][3][4][5]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11382"/>
                  </a:ext>
                </a:extLst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33396" y="140155"/>
            <a:ext cx="1565172" cy="3574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불법주정차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00022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447610" y="131840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결재시스템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-18660" y="637759"/>
            <a:ext cx="12210660" cy="276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홈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8660" y="0"/>
            <a:ext cx="12210660" cy="637759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48098" y="140155"/>
            <a:ext cx="889463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51560" y="131841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신고목록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8185" y="140156"/>
            <a:ext cx="986445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08716" y="140155"/>
            <a:ext cx="1005840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8642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신고보상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647" y="140155"/>
            <a:ext cx="1252452" cy="357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주정차</a:t>
            </a:r>
            <a:r>
              <a:rPr lang="ko-KR" altLang="en-US" sz="1100" dirty="0" smtClean="0"/>
              <a:t> 금지구역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49629" y="980902"/>
            <a:ext cx="1548939" cy="549825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7872" y="1072566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주정차금지구역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3396" y="140155"/>
            <a:ext cx="1565172" cy="3574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불법주정차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00022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1968" y="2417416"/>
            <a:ext cx="1038355" cy="251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금지구역</a:t>
            </a:r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1968" y="2866528"/>
            <a:ext cx="1038356" cy="25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금지구역</a:t>
            </a:r>
            <a:r>
              <a:rPr lang="en-US" altLang="ko-KR" sz="1100" dirty="0" smtClean="0"/>
              <a:t>B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1967" y="3315638"/>
            <a:ext cx="1037141" cy="239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금지구역</a:t>
            </a:r>
            <a:r>
              <a:rPr lang="en-US" altLang="ko-KR" sz="1100" dirty="0" smtClean="0"/>
              <a:t>C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2164702" y="980902"/>
            <a:ext cx="9218645" cy="54982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1967" y="1999652"/>
            <a:ext cx="1038355" cy="2514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금지구역전체</a:t>
            </a:r>
            <a:endParaRPr lang="ko-KR" altLang="en-US" sz="10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447610" y="140154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결재시스템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-18660" y="637759"/>
            <a:ext cx="12210660" cy="276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홈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주정차</a:t>
            </a:r>
            <a:r>
              <a:rPr lang="ko-KR" altLang="en-US" sz="1200" dirty="0" smtClean="0">
                <a:solidFill>
                  <a:schemeClr val="tx1"/>
                </a:solidFill>
              </a:rPr>
              <a:t> 금지구역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나주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금지구역전체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9" y="1533840"/>
            <a:ext cx="909509" cy="3368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02" y="1572802"/>
            <a:ext cx="9149545" cy="396432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999584" y="4012163"/>
            <a:ext cx="1464906" cy="1524961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34099" y="2341984"/>
            <a:ext cx="1633028" cy="1306285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48473" y="2080727"/>
            <a:ext cx="1733174" cy="1576873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51560" y="1072566"/>
            <a:ext cx="444987" cy="18706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45496" y="1044949"/>
            <a:ext cx="877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금지구역</a:t>
            </a:r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3890524" y="1084847"/>
            <a:ext cx="444987" cy="187067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84460" y="1057230"/>
            <a:ext cx="877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금지구역</a:t>
            </a:r>
            <a:r>
              <a:rPr lang="en-US" altLang="ko-KR" sz="1100" dirty="0" smtClean="0"/>
              <a:t>B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5484249" y="1082644"/>
            <a:ext cx="444987" cy="187067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078185" y="1055027"/>
            <a:ext cx="877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금지구역</a:t>
            </a:r>
            <a:r>
              <a:rPr lang="en-US" altLang="ko-KR" sz="1100" dirty="0" smtClean="0"/>
              <a:t>C</a:t>
            </a:r>
            <a:endParaRPr lang="ko-KR" altLang="en-US" sz="11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572975" y="1009363"/>
            <a:ext cx="3810372" cy="861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pc="100" dirty="0" smtClean="0"/>
              <a:t>설명 </a:t>
            </a:r>
            <a:r>
              <a:rPr lang="en-US" altLang="ko-KR" sz="1200" spc="100" dirty="0" smtClean="0"/>
              <a:t>: </a:t>
            </a:r>
            <a:r>
              <a:rPr lang="ko-KR" altLang="en-US" sz="1200" spc="100" dirty="0" smtClean="0"/>
              <a:t>금지구역 전체를 보여준다</a:t>
            </a:r>
            <a:endParaRPr lang="ko-KR" altLang="en-US" sz="1200" spc="100" dirty="0"/>
          </a:p>
        </p:txBody>
      </p:sp>
    </p:spTree>
    <p:extLst>
      <p:ext uri="{BB962C8B-B14F-4D97-AF65-F5344CB8AC3E}">
        <p14:creationId xmlns:p14="http://schemas.microsoft.com/office/powerpoint/2010/main" val="389105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8660" y="0"/>
            <a:ext cx="12210660" cy="637759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48098" y="140155"/>
            <a:ext cx="889463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51560" y="131841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신고목록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8185" y="140156"/>
            <a:ext cx="986445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08716" y="140155"/>
            <a:ext cx="1005840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8642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신고보상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647" y="140155"/>
            <a:ext cx="1252452" cy="357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주정차</a:t>
            </a:r>
            <a:r>
              <a:rPr lang="ko-KR" altLang="en-US" sz="1100" dirty="0" smtClean="0"/>
              <a:t> 금지구역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49629" y="980902"/>
            <a:ext cx="1548939" cy="549825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7872" y="1072566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주정차금지구역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3396" y="140155"/>
            <a:ext cx="1565172" cy="3574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불법주정차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00022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3183" y="2423440"/>
            <a:ext cx="1038355" cy="2514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금지구역</a:t>
            </a:r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3183" y="2872552"/>
            <a:ext cx="1038356" cy="25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금지구역</a:t>
            </a:r>
            <a:r>
              <a:rPr lang="en-US" altLang="ko-KR" sz="1100" dirty="0" smtClean="0"/>
              <a:t>B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82" y="3321662"/>
            <a:ext cx="1037141" cy="239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금지구역</a:t>
            </a:r>
            <a:r>
              <a:rPr lang="en-US" altLang="ko-KR" sz="1100" dirty="0" smtClean="0"/>
              <a:t>C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2164702" y="980902"/>
            <a:ext cx="9218645" cy="54982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3182" y="2005676"/>
            <a:ext cx="1038355" cy="251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금지구역전체</a:t>
            </a:r>
            <a:endParaRPr lang="ko-KR" altLang="en-US" sz="10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438811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결재시스템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51560" y="3815280"/>
            <a:ext cx="1037141" cy="2393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저 장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-18660" y="637759"/>
            <a:ext cx="12210660" cy="276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홈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주정차</a:t>
            </a:r>
            <a:r>
              <a:rPr lang="ko-KR" altLang="en-US" sz="1200" dirty="0" smtClean="0">
                <a:solidFill>
                  <a:schemeClr val="tx1"/>
                </a:solidFill>
              </a:rPr>
              <a:t> 금지구역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</a:rPr>
              <a:t>나주 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금지구역</a:t>
            </a:r>
            <a:r>
              <a:rPr lang="en-US" altLang="ko-KR" sz="1200" dirty="0" smtClean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1893377" y="4391801"/>
            <a:ext cx="1489903" cy="550506"/>
          </a:xfrm>
          <a:prstGeom prst="wedgeRectCallout">
            <a:avLst>
              <a:gd name="adj1" fmla="val 19487"/>
              <a:gd name="adj2" fmla="val -10199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클릭하면 위에서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수정한 다각형의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좌표가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디비에</a:t>
            </a:r>
            <a:r>
              <a:rPr lang="ko-KR" altLang="en-US" sz="1100" dirty="0" smtClean="0">
                <a:solidFill>
                  <a:schemeClr val="tx1"/>
                </a:solidFill>
              </a:rPr>
              <a:t> 저장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9" y="1533840"/>
            <a:ext cx="909509" cy="336852"/>
          </a:xfrm>
          <a:prstGeom prst="rect">
            <a:avLst/>
          </a:prstGeom>
        </p:spPr>
      </p:pic>
      <p:cxnSp>
        <p:nvCxnSpPr>
          <p:cNvPr id="21" name="직선 연결선 20"/>
          <p:cNvCxnSpPr>
            <a:stCxn id="2" idx="1"/>
            <a:endCxn id="2" idx="3"/>
          </p:cNvCxnSpPr>
          <p:nvPr/>
        </p:nvCxnSpPr>
        <p:spPr>
          <a:xfrm>
            <a:off x="2164702" y="3730030"/>
            <a:ext cx="921864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251560" y="1051522"/>
            <a:ext cx="1037141" cy="2393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다 각 형</a:t>
            </a:r>
            <a:endParaRPr lang="ko-KR" altLang="en-US" sz="1100" dirty="0"/>
          </a:p>
        </p:txBody>
      </p:sp>
      <p:sp>
        <p:nvSpPr>
          <p:cNvPr id="30" name="사각형 설명선 29"/>
          <p:cNvSpPr/>
          <p:nvPr/>
        </p:nvSpPr>
        <p:spPr>
          <a:xfrm>
            <a:off x="1913879" y="1559325"/>
            <a:ext cx="1489903" cy="550506"/>
          </a:xfrm>
          <a:prstGeom prst="wedgeRectCallout">
            <a:avLst>
              <a:gd name="adj1" fmla="val 19487"/>
              <a:gd name="adj2" fmla="val -10199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클릭하면 지도에서 다각형 추가 가능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34099" y="2046349"/>
            <a:ext cx="970554" cy="1405978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893161" y="1100183"/>
            <a:ext cx="444987" cy="18706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487097" y="1072566"/>
            <a:ext cx="877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금지구역</a:t>
            </a:r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85"/>
          <a:stretch/>
        </p:blipFill>
        <p:spPr>
          <a:xfrm>
            <a:off x="3504011" y="994138"/>
            <a:ext cx="6240201" cy="2691454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3578089" y="1870692"/>
            <a:ext cx="6208053" cy="23913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rot="5400000">
            <a:off x="7755498" y="2209009"/>
            <a:ext cx="2771192" cy="23913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85"/>
          <a:stretch/>
        </p:blipFill>
        <p:spPr>
          <a:xfrm>
            <a:off x="3504011" y="3785699"/>
            <a:ext cx="6240201" cy="269145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999294" y="994138"/>
            <a:ext cx="365760" cy="3400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997258" y="3749778"/>
            <a:ext cx="365760" cy="3400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021524" y="2674919"/>
            <a:ext cx="3078699" cy="207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pc="100" dirty="0" smtClean="0"/>
              <a:t>설명 </a:t>
            </a:r>
            <a:r>
              <a:rPr lang="en-US" altLang="ko-KR" sz="1200" spc="100" dirty="0" smtClean="0"/>
              <a:t>: 1</a:t>
            </a:r>
            <a:r>
              <a:rPr lang="ko-KR" altLang="en-US" sz="1200" spc="100" dirty="0" err="1" smtClean="0"/>
              <a:t>번지도는</a:t>
            </a:r>
            <a:r>
              <a:rPr lang="ko-KR" altLang="en-US" sz="1200" spc="100" dirty="0" smtClean="0"/>
              <a:t> </a:t>
            </a:r>
            <a:r>
              <a:rPr lang="ko-KR" altLang="en-US" sz="1200" spc="100" dirty="0" err="1" smtClean="0"/>
              <a:t>폴리곤</a:t>
            </a:r>
            <a:r>
              <a:rPr lang="ko-KR" altLang="en-US" sz="1200" spc="100" dirty="0" smtClean="0"/>
              <a:t> </a:t>
            </a:r>
            <a:r>
              <a:rPr lang="ko-KR" altLang="en-US" sz="1200" spc="100" dirty="0" err="1" smtClean="0"/>
              <a:t>수정화면</a:t>
            </a:r>
            <a:r>
              <a:rPr lang="ko-KR" altLang="en-US" sz="1200" spc="100" dirty="0" smtClean="0"/>
              <a:t> </a:t>
            </a:r>
            <a:endParaRPr lang="en-US" altLang="ko-KR" sz="1200" spc="100" dirty="0" smtClean="0"/>
          </a:p>
          <a:p>
            <a:r>
              <a:rPr lang="en-US" altLang="ko-KR" sz="1200" spc="100" dirty="0" smtClean="0"/>
              <a:t>2</a:t>
            </a:r>
            <a:r>
              <a:rPr lang="ko-KR" altLang="en-US" sz="1200" spc="100" dirty="0" err="1" smtClean="0"/>
              <a:t>번지도는</a:t>
            </a:r>
            <a:r>
              <a:rPr lang="ko-KR" altLang="en-US" sz="1200" spc="100" dirty="0" smtClean="0"/>
              <a:t> 저장된 </a:t>
            </a:r>
            <a:r>
              <a:rPr lang="ko-KR" altLang="en-US" sz="1200" spc="100" dirty="0" err="1" smtClean="0"/>
              <a:t>폴리곤을</a:t>
            </a:r>
            <a:r>
              <a:rPr lang="ko-KR" altLang="en-US" sz="1200" spc="100" dirty="0" smtClean="0"/>
              <a:t> </a:t>
            </a:r>
            <a:endParaRPr lang="en-US" altLang="ko-KR" sz="1200" spc="100" dirty="0" smtClean="0"/>
          </a:p>
          <a:p>
            <a:r>
              <a:rPr lang="ko-KR" altLang="en-US" sz="1200" spc="100" dirty="0" smtClean="0"/>
              <a:t>보여주는 화면으로 </a:t>
            </a:r>
            <a:r>
              <a:rPr lang="en-US" altLang="ko-KR" sz="1200" spc="100" dirty="0" smtClean="0"/>
              <a:t>1</a:t>
            </a:r>
            <a:r>
              <a:rPr lang="ko-KR" altLang="en-US" sz="1200" spc="100" dirty="0" smtClean="0"/>
              <a:t>번에서 </a:t>
            </a:r>
            <a:endParaRPr lang="en-US" altLang="ko-KR" sz="1200" spc="100" dirty="0" smtClean="0"/>
          </a:p>
          <a:p>
            <a:r>
              <a:rPr lang="ko-KR" altLang="en-US" sz="1200" spc="100" dirty="0" smtClean="0"/>
              <a:t>다각형버튼을 </a:t>
            </a:r>
            <a:r>
              <a:rPr lang="ko-KR" altLang="en-US" sz="1200" spc="100" dirty="0" smtClean="0"/>
              <a:t>클릭하여 마우스로 </a:t>
            </a:r>
            <a:endParaRPr lang="en-US" altLang="ko-KR" sz="1200" spc="100" dirty="0" smtClean="0"/>
          </a:p>
          <a:p>
            <a:r>
              <a:rPr lang="ko-KR" altLang="en-US" sz="1200" spc="100" dirty="0" err="1" smtClean="0"/>
              <a:t>폴리곤을</a:t>
            </a:r>
            <a:r>
              <a:rPr lang="ko-KR" altLang="en-US" sz="1200" spc="100" dirty="0" smtClean="0"/>
              <a:t> </a:t>
            </a:r>
            <a:r>
              <a:rPr lang="ko-KR" altLang="en-US" sz="1200" spc="100" dirty="0" err="1" smtClean="0"/>
              <a:t>그린후</a:t>
            </a:r>
            <a:r>
              <a:rPr lang="ko-KR" altLang="en-US" sz="1200" spc="100" dirty="0" smtClean="0"/>
              <a:t> </a:t>
            </a:r>
            <a:r>
              <a:rPr lang="en-US" altLang="ko-KR" sz="1200" spc="100" dirty="0" smtClean="0"/>
              <a:t>2</a:t>
            </a:r>
            <a:r>
              <a:rPr lang="ko-KR" altLang="en-US" sz="1200" spc="100" dirty="0" err="1" smtClean="0"/>
              <a:t>번지도의</a:t>
            </a:r>
            <a:r>
              <a:rPr lang="ko-KR" altLang="en-US" sz="1200" spc="100" dirty="0" smtClean="0"/>
              <a:t> </a:t>
            </a:r>
            <a:endParaRPr lang="en-US" altLang="ko-KR" sz="1200" spc="100" dirty="0" smtClean="0"/>
          </a:p>
          <a:p>
            <a:r>
              <a:rPr lang="ko-KR" altLang="en-US" sz="1200" spc="100" dirty="0" smtClean="0"/>
              <a:t>저장버튼을 </a:t>
            </a:r>
            <a:r>
              <a:rPr lang="ko-KR" altLang="en-US" sz="1200" spc="100" dirty="0" smtClean="0"/>
              <a:t>클릭하면 </a:t>
            </a:r>
            <a:r>
              <a:rPr lang="ko-KR" altLang="en-US" sz="1200" spc="100" dirty="0" err="1" smtClean="0"/>
              <a:t>디비에</a:t>
            </a:r>
            <a:r>
              <a:rPr lang="ko-KR" altLang="en-US" sz="1200" spc="100" dirty="0" smtClean="0"/>
              <a:t> </a:t>
            </a:r>
            <a:endParaRPr lang="en-US" altLang="ko-KR" sz="1200" spc="100" dirty="0" smtClean="0"/>
          </a:p>
          <a:p>
            <a:r>
              <a:rPr lang="ko-KR" altLang="en-US" sz="1200" spc="100" dirty="0" smtClean="0"/>
              <a:t>저장되며 곧바로 </a:t>
            </a:r>
            <a:r>
              <a:rPr lang="ko-KR" altLang="en-US" sz="1200" spc="100" dirty="0" smtClean="0"/>
              <a:t>저장된 </a:t>
            </a:r>
            <a:r>
              <a:rPr lang="ko-KR" altLang="en-US" sz="1200" spc="100" dirty="0" err="1" smtClean="0"/>
              <a:t>폴리곤이</a:t>
            </a:r>
            <a:r>
              <a:rPr lang="ko-KR" altLang="en-US" sz="1200" spc="100" dirty="0" smtClean="0"/>
              <a:t> </a:t>
            </a:r>
            <a:endParaRPr lang="en-US" altLang="ko-KR" sz="1200" spc="100" dirty="0" smtClean="0"/>
          </a:p>
          <a:p>
            <a:r>
              <a:rPr lang="en-US" altLang="ko-KR" sz="1200" spc="100" dirty="0" smtClean="0"/>
              <a:t>2</a:t>
            </a:r>
            <a:r>
              <a:rPr lang="ko-KR" altLang="en-US" sz="1200" spc="100" dirty="0" err="1" smtClean="0"/>
              <a:t>번지도에</a:t>
            </a:r>
            <a:r>
              <a:rPr lang="ko-KR" altLang="en-US" sz="1200" spc="100" dirty="0" smtClean="0"/>
              <a:t> 나타난다</a:t>
            </a:r>
            <a:endParaRPr lang="ko-KR" altLang="en-US" sz="1200" spc="100" dirty="0"/>
          </a:p>
        </p:txBody>
      </p:sp>
    </p:spTree>
    <p:extLst>
      <p:ext uri="{BB962C8B-B14F-4D97-AF65-F5344CB8AC3E}">
        <p14:creationId xmlns:p14="http://schemas.microsoft.com/office/powerpoint/2010/main" val="13376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8660" y="0"/>
            <a:ext cx="12210660" cy="637759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48098" y="140155"/>
            <a:ext cx="889463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51560" y="131841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신고목록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8185" y="140156"/>
            <a:ext cx="986445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08716" y="140155"/>
            <a:ext cx="1005840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8642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신고보상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647" y="140155"/>
            <a:ext cx="1252452" cy="357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주정차</a:t>
            </a:r>
            <a:r>
              <a:rPr lang="ko-KR" altLang="en-US" sz="1100" dirty="0" smtClean="0"/>
              <a:t> 금지구역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49629" y="980902"/>
            <a:ext cx="1548939" cy="549825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7872" y="1072566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주정차금지구역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3396" y="140155"/>
            <a:ext cx="1565172" cy="3574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불법주정차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00022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3183" y="2423440"/>
            <a:ext cx="1038355" cy="25147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금지구역</a:t>
            </a:r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3183" y="2872552"/>
            <a:ext cx="1038356" cy="2592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금지구역</a:t>
            </a:r>
            <a:r>
              <a:rPr lang="en-US" altLang="ko-KR" sz="1100" dirty="0" smtClean="0"/>
              <a:t>B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82" y="3321662"/>
            <a:ext cx="1037141" cy="239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금지구역</a:t>
            </a:r>
            <a:r>
              <a:rPr lang="en-US" altLang="ko-KR" sz="1100" dirty="0" smtClean="0"/>
              <a:t>C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2164702" y="980902"/>
            <a:ext cx="9218645" cy="54982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3182" y="2005676"/>
            <a:ext cx="1038355" cy="251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금지구역전체</a:t>
            </a:r>
            <a:endParaRPr lang="ko-KR" altLang="en-US" sz="10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438811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결재시스템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51560" y="3815280"/>
            <a:ext cx="1037141" cy="2393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저 장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-18660" y="637759"/>
            <a:ext cx="12210660" cy="276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홈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주정차</a:t>
            </a:r>
            <a:r>
              <a:rPr lang="ko-KR" altLang="en-US" sz="1200" dirty="0" smtClean="0">
                <a:solidFill>
                  <a:schemeClr val="tx1"/>
                </a:solidFill>
              </a:rPr>
              <a:t> 금지구역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</a:rPr>
              <a:t>나주 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금지구역</a:t>
            </a:r>
            <a:r>
              <a:rPr lang="en-US" altLang="ko-KR" sz="1200" dirty="0" smtClean="0">
                <a:solidFill>
                  <a:schemeClr val="tx1"/>
                </a:solidFill>
              </a:rPr>
              <a:t>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1893377" y="4391801"/>
            <a:ext cx="1489903" cy="550506"/>
          </a:xfrm>
          <a:prstGeom prst="wedgeRectCallout">
            <a:avLst>
              <a:gd name="adj1" fmla="val 19487"/>
              <a:gd name="adj2" fmla="val -10199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클릭하면 위에서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수정한 다각형의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좌표가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디비에</a:t>
            </a:r>
            <a:r>
              <a:rPr lang="ko-KR" altLang="en-US" sz="1100" dirty="0" smtClean="0">
                <a:solidFill>
                  <a:schemeClr val="tx1"/>
                </a:solidFill>
              </a:rPr>
              <a:t> 저장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9" y="1533840"/>
            <a:ext cx="909509" cy="336852"/>
          </a:xfrm>
          <a:prstGeom prst="rect">
            <a:avLst/>
          </a:prstGeom>
        </p:spPr>
      </p:pic>
      <p:cxnSp>
        <p:nvCxnSpPr>
          <p:cNvPr id="21" name="직선 연결선 20"/>
          <p:cNvCxnSpPr>
            <a:stCxn id="2" idx="1"/>
            <a:endCxn id="2" idx="3"/>
          </p:cNvCxnSpPr>
          <p:nvPr/>
        </p:nvCxnSpPr>
        <p:spPr>
          <a:xfrm>
            <a:off x="2164702" y="3730030"/>
            <a:ext cx="921864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251560" y="1051522"/>
            <a:ext cx="1037141" cy="2393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다 각 형</a:t>
            </a:r>
            <a:endParaRPr lang="ko-KR" altLang="en-US" sz="1100" dirty="0"/>
          </a:p>
        </p:txBody>
      </p:sp>
      <p:sp>
        <p:nvSpPr>
          <p:cNvPr id="30" name="사각형 설명선 29"/>
          <p:cNvSpPr/>
          <p:nvPr/>
        </p:nvSpPr>
        <p:spPr>
          <a:xfrm>
            <a:off x="1913879" y="1559325"/>
            <a:ext cx="1489903" cy="550506"/>
          </a:xfrm>
          <a:prstGeom prst="wedgeRectCallout">
            <a:avLst>
              <a:gd name="adj1" fmla="val 19487"/>
              <a:gd name="adj2" fmla="val -10199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클릭하면 지도에서 다각형 추가 가능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34099" y="2046349"/>
            <a:ext cx="970554" cy="1405978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911993" y="1121346"/>
            <a:ext cx="444987" cy="187067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505929" y="1093729"/>
            <a:ext cx="877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금지구역</a:t>
            </a:r>
            <a:r>
              <a:rPr lang="en-US" altLang="ko-KR" sz="1100" dirty="0" smtClean="0"/>
              <a:t>B</a:t>
            </a:r>
            <a:endParaRPr lang="ko-KR" altLang="en-US" sz="11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85"/>
          <a:stretch/>
        </p:blipFill>
        <p:spPr>
          <a:xfrm>
            <a:off x="3504011" y="994138"/>
            <a:ext cx="6240201" cy="2691454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3578116" y="2081734"/>
            <a:ext cx="2207061" cy="158163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rot="5400000">
            <a:off x="6720159" y="2365559"/>
            <a:ext cx="2771192" cy="20519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85"/>
          <a:stretch/>
        </p:blipFill>
        <p:spPr>
          <a:xfrm>
            <a:off x="3504011" y="3785699"/>
            <a:ext cx="6240201" cy="26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8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8660" y="0"/>
            <a:ext cx="12210660" cy="637759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48098" y="140155"/>
            <a:ext cx="889463" cy="3574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51560" y="131841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신고목록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8185" y="140156"/>
            <a:ext cx="986445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공영주차장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08716" y="140155"/>
            <a:ext cx="1005840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전동킥보드</a:t>
            </a:r>
            <a:endParaRPr lang="ko-KR" altLang="en-US" sz="11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8642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신고보상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647" y="140155"/>
            <a:ext cx="1252452" cy="357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주정차</a:t>
            </a:r>
            <a:r>
              <a:rPr lang="ko-KR" altLang="en-US" sz="1100" dirty="0" smtClean="0"/>
              <a:t> 금지구역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49629" y="980902"/>
            <a:ext cx="1548939" cy="549825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7872" y="1072566"/>
            <a:ext cx="125245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주정차금지구역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3396" y="140155"/>
            <a:ext cx="1565172" cy="3574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불법주정차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000220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3183" y="2423440"/>
            <a:ext cx="1038355" cy="25147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금지구역</a:t>
            </a:r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3183" y="2872552"/>
            <a:ext cx="1038356" cy="2592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금지구역</a:t>
            </a:r>
            <a:r>
              <a:rPr lang="en-US" altLang="ko-KR" sz="1100" dirty="0" smtClean="0"/>
              <a:t>B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182" y="3321662"/>
            <a:ext cx="1037141" cy="239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금지구역</a:t>
            </a:r>
            <a:r>
              <a:rPr lang="en-US" altLang="ko-KR" sz="1100" dirty="0" smtClean="0"/>
              <a:t>C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2164702" y="980902"/>
            <a:ext cx="9218645" cy="54982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3182" y="2005676"/>
            <a:ext cx="1038355" cy="251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금지구역전체</a:t>
            </a:r>
            <a:endParaRPr lang="ko-KR" altLang="en-US" sz="10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438811" y="140155"/>
            <a:ext cx="944882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결재시스템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51560" y="3815280"/>
            <a:ext cx="1037141" cy="2393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저 장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-18660" y="637759"/>
            <a:ext cx="12210660" cy="276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홈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주정차</a:t>
            </a:r>
            <a:r>
              <a:rPr lang="ko-KR" altLang="en-US" sz="1200" dirty="0" smtClean="0">
                <a:solidFill>
                  <a:schemeClr val="tx1"/>
                </a:solidFill>
              </a:rPr>
              <a:t> 금지구역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</a:rPr>
              <a:t>나주 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금지구역</a:t>
            </a:r>
            <a:r>
              <a:rPr lang="en-US" altLang="ko-KR" sz="1200" dirty="0">
                <a:solidFill>
                  <a:schemeClr val="tx1"/>
                </a:solidFill>
              </a:rPr>
              <a:t>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1893377" y="4391801"/>
            <a:ext cx="1489903" cy="550506"/>
          </a:xfrm>
          <a:prstGeom prst="wedgeRectCallout">
            <a:avLst>
              <a:gd name="adj1" fmla="val 19487"/>
              <a:gd name="adj2" fmla="val -10199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클릭하면 위에서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수정한 다각형의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좌표가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디비에</a:t>
            </a:r>
            <a:r>
              <a:rPr lang="ko-KR" altLang="en-US" sz="1100" dirty="0" smtClean="0">
                <a:solidFill>
                  <a:schemeClr val="tx1"/>
                </a:solidFill>
              </a:rPr>
              <a:t> 저장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9" y="1533840"/>
            <a:ext cx="909509" cy="336852"/>
          </a:xfrm>
          <a:prstGeom prst="rect">
            <a:avLst/>
          </a:prstGeom>
        </p:spPr>
      </p:pic>
      <p:cxnSp>
        <p:nvCxnSpPr>
          <p:cNvPr id="21" name="직선 연결선 20"/>
          <p:cNvCxnSpPr>
            <a:stCxn id="2" idx="1"/>
            <a:endCxn id="2" idx="3"/>
          </p:cNvCxnSpPr>
          <p:nvPr/>
        </p:nvCxnSpPr>
        <p:spPr>
          <a:xfrm>
            <a:off x="2164702" y="3730030"/>
            <a:ext cx="921864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251560" y="1051522"/>
            <a:ext cx="1037141" cy="2393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다 각 형</a:t>
            </a:r>
            <a:endParaRPr lang="ko-KR" altLang="en-US" sz="1100" dirty="0"/>
          </a:p>
        </p:txBody>
      </p:sp>
      <p:sp>
        <p:nvSpPr>
          <p:cNvPr id="30" name="사각형 설명선 29"/>
          <p:cNvSpPr/>
          <p:nvPr/>
        </p:nvSpPr>
        <p:spPr>
          <a:xfrm>
            <a:off x="1913879" y="1559325"/>
            <a:ext cx="1489903" cy="550506"/>
          </a:xfrm>
          <a:prstGeom prst="wedgeRectCallout">
            <a:avLst>
              <a:gd name="adj1" fmla="val 19487"/>
              <a:gd name="adj2" fmla="val -10199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클릭하면 지도에서 다각형 추가 가능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34099" y="2046349"/>
            <a:ext cx="970554" cy="1405978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891327" y="1106057"/>
            <a:ext cx="444987" cy="187067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485263" y="1078440"/>
            <a:ext cx="877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금지구역</a:t>
            </a:r>
            <a:r>
              <a:rPr lang="en-US" altLang="ko-KR" sz="1100" dirty="0" smtClean="0"/>
              <a:t>C</a:t>
            </a:r>
            <a:endParaRPr lang="ko-KR" altLang="en-US" sz="11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85"/>
          <a:stretch/>
        </p:blipFill>
        <p:spPr>
          <a:xfrm>
            <a:off x="3504012" y="1023552"/>
            <a:ext cx="6172004" cy="266204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3668535" y="984810"/>
            <a:ext cx="2207061" cy="92872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rot="5400000">
            <a:off x="7634958" y="462732"/>
            <a:ext cx="889235" cy="205194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85"/>
          <a:stretch/>
        </p:blipFill>
        <p:spPr>
          <a:xfrm>
            <a:off x="3504011" y="3815112"/>
            <a:ext cx="6172005" cy="266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884</Words>
  <Application>Microsoft Office PowerPoint</Application>
  <PresentationFormat>와이드스크린</PresentationFormat>
  <Paragraphs>425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tera</dc:creator>
  <cp:lastModifiedBy>tera</cp:lastModifiedBy>
  <cp:revision>127</cp:revision>
  <cp:lastPrinted>2022-08-29T05:35:55Z</cp:lastPrinted>
  <dcterms:created xsi:type="dcterms:W3CDTF">2022-08-17T08:18:00Z</dcterms:created>
  <dcterms:modified xsi:type="dcterms:W3CDTF">2022-08-29T05:39:22Z</dcterms:modified>
</cp:coreProperties>
</file>