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3" r:id="rId2"/>
    <p:sldId id="265" r:id="rId3"/>
    <p:sldId id="266" r:id="rId4"/>
    <p:sldId id="260" r:id="rId5"/>
    <p:sldId id="272" r:id="rId6"/>
    <p:sldId id="273" r:id="rId7"/>
    <p:sldId id="274" r:id="rId8"/>
    <p:sldId id="256" r:id="rId9"/>
    <p:sldId id="261" r:id="rId10"/>
    <p:sldId id="257" r:id="rId11"/>
    <p:sldId id="258" r:id="rId12"/>
    <p:sldId id="259" r:id="rId13"/>
    <p:sldId id="262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4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6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7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56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6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1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0F217-7CBA-4AA1-952F-2D71D2344108}" type="datetimeFigureOut">
              <a:rPr lang="ko-KR" altLang="en-US" smtClean="0"/>
              <a:t>2022. 6. 19.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23D3-E03B-4DE1-BBBC-10DCCBA3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0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E4B5CFA-04EF-0D13-3B20-45DAB0E64F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14" y="297744"/>
            <a:ext cx="7620000" cy="678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0AF0C-76D0-B8D8-AE14-57C292B8A7D9}"/>
              </a:ext>
            </a:extLst>
          </p:cNvPr>
          <p:cNvSpPr txBox="1"/>
          <p:nvPr/>
        </p:nvSpPr>
        <p:spPr>
          <a:xfrm>
            <a:off x="2275114" y="930729"/>
            <a:ext cx="7641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임베디드 통신시스템 기말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FF583-087E-CCD5-D6EE-CBCFD3F8D1B4}"/>
              </a:ext>
            </a:extLst>
          </p:cNvPr>
          <p:cNvSpPr txBox="1"/>
          <p:nvPr/>
        </p:nvSpPr>
        <p:spPr>
          <a:xfrm>
            <a:off x="634092" y="2448893"/>
            <a:ext cx="109238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눈 인식을 통해 판단하는 졸음운전 방지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950FE-FEF1-A6F6-B186-C415C7381638}"/>
              </a:ext>
            </a:extLst>
          </p:cNvPr>
          <p:cNvSpPr txBox="1"/>
          <p:nvPr/>
        </p:nvSpPr>
        <p:spPr>
          <a:xfrm>
            <a:off x="4789713" y="4409107"/>
            <a:ext cx="6106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201801740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나영조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201801759 </a:t>
            </a:r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전준표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201801760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정우영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202002981 </a:t>
            </a:r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박이형</a:t>
            </a:r>
            <a:endParaRPr lang="ko-KR" altLang="en-US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33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57B9154-FC14-2AD4-14E4-3171BF3A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19" y="704589"/>
            <a:ext cx="5505974" cy="5505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2FFC14-3563-DC46-D381-C05693E43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15" y="1558358"/>
            <a:ext cx="4562475" cy="4537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599776-6B85-383B-BA74-4F1C4BB7A679}"/>
              </a:ext>
            </a:extLst>
          </p:cNvPr>
          <p:cNvSpPr txBox="1"/>
          <p:nvPr/>
        </p:nvSpPr>
        <p:spPr>
          <a:xfrm>
            <a:off x="6096000" y="1971413"/>
            <a:ext cx="49103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왼쪽과 오른쪽 눈의 감김 정도를 분석한고 눈의 랜드마크를 선으로 연결하여 보여줌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오른쪽 눈의 랜드마크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(36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~41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까지의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좌표와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y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좌표 값을 구해 </a:t>
            </a:r>
            <a:r>
              <a:rPr lang="en-US" altLang="ko-KR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rightEye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행렬에 넣음</a:t>
            </a:r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for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문을 돌면서 눈의 랜드마크 값을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cv2.line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이어서 선으로 보여줌</a:t>
            </a:r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왼쪽 눈도 동일하게 행렬에 넣고 선으로 보여줌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70E03CA-C28E-2C69-B0FB-697A322A3831}"/>
              </a:ext>
            </a:extLst>
          </p:cNvPr>
          <p:cNvSpPr/>
          <p:nvPr/>
        </p:nvSpPr>
        <p:spPr>
          <a:xfrm>
            <a:off x="2807514" y="549372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480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138FFFA-530F-CDDC-26FB-A0524E1B46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19" y="704589"/>
            <a:ext cx="5505974" cy="5505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5AF678-AC52-29FA-34C0-50E3A801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33" y="4543313"/>
            <a:ext cx="3438525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FD9F1-463C-1DC2-A171-D6489E914ED5}"/>
              </a:ext>
            </a:extLst>
          </p:cNvPr>
          <p:cNvSpPr txBox="1"/>
          <p:nvPr/>
        </p:nvSpPr>
        <p:spPr>
          <a:xfrm>
            <a:off x="662729" y="1577130"/>
            <a:ext cx="88004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전에 구한 눈의 랜드마크 값을 </a:t>
            </a:r>
            <a:r>
              <a:rPr lang="en-US" altLang="ko-KR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caculate_EAR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함수에 넣고 오른쪽과 왼쪽 눈의 감김 정도의 평균을 구한다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전에 구한 눈의 랜드마크 값을 </a:t>
            </a:r>
            <a:r>
              <a:rPr lang="en-US" altLang="ko-KR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caculate_EAR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함수에 넣어 눈의 감김 정도를 파악한다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EAR =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눈 왼쪽의 높이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눈 오른쪽의 높이를 눈의 길이로 나눈 값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DE660BE-762F-B050-F361-C0B3B5924A44}"/>
              </a:ext>
            </a:extLst>
          </p:cNvPr>
          <p:cNvSpPr/>
          <p:nvPr/>
        </p:nvSpPr>
        <p:spPr>
          <a:xfrm>
            <a:off x="2807514" y="549372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9A5FC4-7D0C-610D-C95E-87F9093E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173" y="4543313"/>
            <a:ext cx="4276725" cy="147637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4561D12-19B5-53AD-D215-01179281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0" y="3393012"/>
            <a:ext cx="32575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FF6084AE-58A0-1E64-ADBC-111A347BBDC3}"/>
              </a:ext>
            </a:extLst>
          </p:cNvPr>
          <p:cNvSpPr/>
          <p:nvPr/>
        </p:nvSpPr>
        <p:spPr>
          <a:xfrm>
            <a:off x="9048859" y="1439844"/>
            <a:ext cx="4698041" cy="43702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51825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EFF2C2-69D8-0A51-E958-A5BD03B5FE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19" y="704589"/>
            <a:ext cx="5505974" cy="5505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4663C-298A-9BB6-8E53-3E0CAAA58530}"/>
              </a:ext>
            </a:extLst>
          </p:cNvPr>
          <p:cNvSpPr txBox="1"/>
          <p:nvPr/>
        </p:nvSpPr>
        <p:spPr>
          <a:xfrm>
            <a:off x="774873" y="1338649"/>
            <a:ext cx="880044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6.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만약에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EAR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값이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0.19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보다 작다면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즉 눈이 감겼다고 판단되면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close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함수를 부른다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Close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함수는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counter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 안에 있기 때문에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 실행</a:t>
            </a:r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함수는 호출될 때마다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값을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1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씩 증가시키고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 안에 다시 호출되지 않으면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다시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으로 초기화</a:t>
            </a:r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함수가 끝날 때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Close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함수가 호출되어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OpenCV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통해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‘Closed’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텍스트 출력</a:t>
            </a:r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DBA00E0-39BD-BE23-387F-1900BEDFA004}"/>
              </a:ext>
            </a:extLst>
          </p:cNvPr>
          <p:cNvSpPr/>
          <p:nvPr/>
        </p:nvSpPr>
        <p:spPr>
          <a:xfrm>
            <a:off x="2807514" y="385470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4FA6F9-9983-35E8-61A3-6397A184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53" y="3363063"/>
            <a:ext cx="5928415" cy="2945565"/>
          </a:xfrm>
          <a:prstGeom prst="rect">
            <a:avLst/>
          </a:prstGeom>
        </p:spPr>
      </p:pic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77E22BCF-8F99-34F1-D969-F6797EFA7B6E}"/>
              </a:ext>
            </a:extLst>
          </p:cNvPr>
          <p:cNvSpPr/>
          <p:nvPr/>
        </p:nvSpPr>
        <p:spPr>
          <a:xfrm>
            <a:off x="7759984" y="3708529"/>
            <a:ext cx="4698041" cy="43702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860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A64FBB3F-67EC-B80D-F8CD-F00CA852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19" y="704589"/>
            <a:ext cx="5505974" cy="5505974"/>
          </a:xfrm>
          <a:prstGeom prst="rect">
            <a:avLst/>
          </a:prstGeom>
        </p:spPr>
      </p:pic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031D1F2B-B777-7E9B-7144-BE283BE7498F}"/>
              </a:ext>
            </a:extLst>
          </p:cNvPr>
          <p:cNvSpPr/>
          <p:nvPr/>
        </p:nvSpPr>
        <p:spPr>
          <a:xfrm>
            <a:off x="7749777" y="-3162540"/>
            <a:ext cx="4698041" cy="43702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563137A-22CE-F87E-398F-F38D9AE68018}"/>
              </a:ext>
            </a:extLst>
          </p:cNvPr>
          <p:cNvSpPr/>
          <p:nvPr/>
        </p:nvSpPr>
        <p:spPr>
          <a:xfrm>
            <a:off x="2807514" y="385470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7ADA-33C0-20E1-E953-DA83E39F9F3D}"/>
              </a:ext>
            </a:extLst>
          </p:cNvPr>
          <p:cNvSpPr txBox="1"/>
          <p:nvPr/>
        </p:nvSpPr>
        <p:spPr>
          <a:xfrm>
            <a:off x="774873" y="1338649"/>
            <a:ext cx="9199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7-1. close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함수를 불러 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증가시킨 후 콘솔에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 출력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</a:p>
          <a:p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7-2.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만약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count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값이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15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라면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즉 최소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초에 한번씩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15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 깜빡였을 시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8B585-D0F3-BC6A-07DF-1F5B3DB6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3" y="3135791"/>
            <a:ext cx="44291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509C9A-3903-5388-9D7C-2A685D42F792}"/>
              </a:ext>
            </a:extLst>
          </p:cNvPr>
          <p:cNvSpPr txBox="1"/>
          <p:nvPr/>
        </p:nvSpPr>
        <p:spPr>
          <a:xfrm>
            <a:off x="927273" y="3904200"/>
            <a:ext cx="7563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ko-KR" altLang="en-US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부저와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연결된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PWM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핀의 주기와 주파수 값을 변화시키며 경고음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2CC6C-A0C3-1DDE-422F-312D0F4EF2FC}"/>
              </a:ext>
            </a:extLst>
          </p:cNvPr>
          <p:cNvSpPr txBox="1"/>
          <p:nvPr/>
        </p:nvSpPr>
        <p:spPr>
          <a:xfrm>
            <a:off x="5545850" y="2560227"/>
            <a:ext cx="6061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</a:t>
            </a:r>
            <a:r>
              <a:rPr lang="en-US" altLang="ko-KR" sz="20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espeak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통해 경고 메시지를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TTS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방식으로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A3B61-997E-62E5-9DFF-8786628C24D9}"/>
              </a:ext>
            </a:extLst>
          </p:cNvPr>
          <p:cNvSpPr txBox="1"/>
          <p:nvPr/>
        </p:nvSpPr>
        <p:spPr>
          <a:xfrm>
            <a:off x="927273" y="2603315"/>
            <a:ext cx="426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 I2C LCD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경고 메시지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01119B-5648-BFEE-B237-AA763EAF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81" y="3240565"/>
            <a:ext cx="5991225" cy="276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E0661A-9F74-7B99-F3CF-FB30F10C8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95" y="4586944"/>
            <a:ext cx="3990975" cy="180022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2AA7A80-AC2A-55C6-B018-A091FDBEF07F}"/>
              </a:ext>
            </a:extLst>
          </p:cNvPr>
          <p:cNvSpPr/>
          <p:nvPr/>
        </p:nvSpPr>
        <p:spPr>
          <a:xfrm>
            <a:off x="7956056" y="4635777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9D43A-858C-5E40-8F58-21174B8CFD0D}"/>
              </a:ext>
            </a:extLst>
          </p:cNvPr>
          <p:cNvSpPr txBox="1"/>
          <p:nvPr/>
        </p:nvSpPr>
        <p:spPr>
          <a:xfrm>
            <a:off x="5545850" y="5575374"/>
            <a:ext cx="5868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8.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다시 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번으로 돌아가 다음 프레임에 대한 작업을 반복</a:t>
            </a: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C9121F59-DA9F-33DA-B215-A688E978A303}"/>
              </a:ext>
            </a:extLst>
          </p:cNvPr>
          <p:cNvSpPr/>
          <p:nvPr/>
        </p:nvSpPr>
        <p:spPr>
          <a:xfrm>
            <a:off x="10715133" y="3516790"/>
            <a:ext cx="4698041" cy="43702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9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47E325-CB7F-B060-07DB-DDCAD8DE5100}"/>
              </a:ext>
            </a:extLst>
          </p:cNvPr>
          <p:cNvSpPr txBox="1"/>
          <p:nvPr/>
        </p:nvSpPr>
        <p:spPr>
          <a:xfrm>
            <a:off x="525710" y="1787269"/>
            <a:ext cx="8699933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단순히 눈을 감았다 뜨는 것이 아닌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일정한 시간 안에 몇 번 감았는지를 계산해 운전자의 졸음 여부를 확실하고 체계적으로 감시하고 감지할 수 있음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졸음을 감지하면 운전자에게 시각적으로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청각적으로 신호를 전달하여 운전자가 즉각적인 피드백을 받을 수 있도록 함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운전 관련 분야가 아닌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거짓말 탐지 등</a:t>
            </a:r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눈을 깜빡임을 인식하는 다른 다양한 분야에도 쓰일 수 있음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8B0B4-3EA9-5107-784F-12AAA0B268D2}"/>
              </a:ext>
            </a:extLst>
          </p:cNvPr>
          <p:cNvSpPr txBox="1"/>
          <p:nvPr/>
        </p:nvSpPr>
        <p:spPr>
          <a:xfrm>
            <a:off x="595618" y="410001"/>
            <a:ext cx="470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장점</a:t>
            </a:r>
            <a:r>
              <a:rPr lang="en-US" altLang="ko-KR" sz="4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4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91649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318B0B4-3EA9-5107-784F-12AAA0B268D2}"/>
              </a:ext>
            </a:extLst>
          </p:cNvPr>
          <p:cNvSpPr txBox="1"/>
          <p:nvPr/>
        </p:nvSpPr>
        <p:spPr>
          <a:xfrm>
            <a:off x="595618" y="410001"/>
            <a:ext cx="470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역할 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BB1D6-6CBC-BC44-3CAC-A1F675DB0D52}"/>
              </a:ext>
            </a:extLst>
          </p:cNvPr>
          <p:cNvSpPr txBox="1"/>
          <p:nvPr/>
        </p:nvSpPr>
        <p:spPr>
          <a:xfrm>
            <a:off x="951875" y="1716142"/>
            <a:ext cx="86999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나영조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PPT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제작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참조 프로그램 코드 분석</a:t>
            </a: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전준표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blinking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알고리즘 분석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동작 구현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PPT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제작</a:t>
            </a: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정우영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blinking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알고리즘 분석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플로우 차트 설계</a:t>
            </a: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400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박이형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설계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영상 촬영 및 편집</a:t>
            </a:r>
            <a:r>
              <a:rPr lang="en-US" altLang="ko-KR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동작 구현</a:t>
            </a: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8B0B4-3EA9-5107-784F-12AAA0B268D2}"/>
              </a:ext>
            </a:extLst>
          </p:cNvPr>
          <p:cNvSpPr txBox="1"/>
          <p:nvPr/>
        </p:nvSpPr>
        <p:spPr>
          <a:xfrm>
            <a:off x="2311145" y="0"/>
            <a:ext cx="7569706" cy="1288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수행 배경 및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7E325-CB7F-B060-07DB-DDCAD8DE5100}"/>
              </a:ext>
            </a:extLst>
          </p:cNvPr>
          <p:cNvSpPr txBox="1"/>
          <p:nvPr/>
        </p:nvSpPr>
        <p:spPr>
          <a:xfrm>
            <a:off x="2165566" y="920073"/>
            <a:ext cx="7860863" cy="4024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운전자의 졸음을 인식하고 운전자에게 인지하고 경고해줄 수 있다면 졸음운전 문제를 해결 할 수 있다고 생각</a:t>
            </a:r>
            <a:endParaRPr lang="en-US" altLang="ko-KR" sz="2000" dirty="0"/>
          </a:p>
          <a:p>
            <a:pPr marL="3429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눈 인식 알고리즘을 통하여 졸음을 감지해주고</a:t>
            </a:r>
            <a:r>
              <a:rPr lang="en-US" altLang="ko-KR" sz="2000" dirty="0"/>
              <a:t>, </a:t>
            </a:r>
            <a:r>
              <a:rPr lang="ko-KR" altLang="en-US" sz="2000" dirty="0"/>
              <a:t>운전자에게 직접적으로 피드백을 주는 프로그램을 만들고자 함</a:t>
            </a: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졸음을 감지하면</a:t>
            </a:r>
            <a:r>
              <a:rPr lang="en-US" altLang="ko-KR" sz="2000" dirty="0"/>
              <a:t>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 I2C LCD </a:t>
            </a:r>
            <a:r>
              <a:rPr lang="ko-KR" altLang="en-US" sz="2000" dirty="0" err="1"/>
              <a:t>디스틀레이로</a:t>
            </a:r>
            <a:r>
              <a:rPr lang="en-US" altLang="ko-KR" sz="2000" dirty="0"/>
              <a:t> </a:t>
            </a:r>
            <a:r>
              <a:rPr lang="ko-KR" altLang="en-US" sz="2000" dirty="0"/>
              <a:t>경고 메시지를 출력</a:t>
            </a:r>
            <a:endParaRPr lang="en-US" altLang="ko-KR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 GPIO</a:t>
            </a:r>
            <a:r>
              <a:rPr lang="ko-KR" altLang="en-US" sz="2000" dirty="0"/>
              <a:t>를 사용하여 </a:t>
            </a:r>
            <a:r>
              <a:rPr lang="en-US" altLang="ko-KR" sz="2000" dirty="0"/>
              <a:t>Speaker</a:t>
            </a:r>
            <a:r>
              <a:rPr lang="ko-KR" altLang="en-US" sz="2000" dirty="0"/>
              <a:t>에서 경고음을 출력</a:t>
            </a:r>
            <a:endParaRPr lang="en-US" altLang="ko-K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ko-KR" altLang="en-US" sz="2000" dirty="0"/>
              <a:t>음성합성 서비스 </a:t>
            </a:r>
            <a:r>
              <a:rPr lang="en-US" altLang="ko-KR" sz="2000" dirty="0"/>
              <a:t>‘</a:t>
            </a:r>
            <a:r>
              <a:rPr lang="en-US" altLang="ko-KR" sz="2000" dirty="0" err="1"/>
              <a:t>espeak</a:t>
            </a:r>
            <a:r>
              <a:rPr lang="en-US" altLang="ko-KR" sz="2000" dirty="0"/>
              <a:t>’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TTS </a:t>
            </a:r>
            <a:r>
              <a:rPr lang="ko-KR" altLang="en-US" sz="2000" dirty="0"/>
              <a:t>로 경고 메시지 음성 출력</a:t>
            </a:r>
            <a:endParaRPr lang="en-US" altLang="ko-K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9723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318B0B4-3EA9-5107-784F-12AAA0B268D2}"/>
              </a:ext>
            </a:extLst>
          </p:cNvPr>
          <p:cNvSpPr txBox="1"/>
          <p:nvPr/>
        </p:nvSpPr>
        <p:spPr>
          <a:xfrm>
            <a:off x="724289" y="0"/>
            <a:ext cx="4509236" cy="113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사용된 부품들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7E325-CB7F-B060-07DB-DDCAD8DE5100}"/>
              </a:ext>
            </a:extLst>
          </p:cNvPr>
          <p:cNvSpPr txBox="1"/>
          <p:nvPr/>
        </p:nvSpPr>
        <p:spPr>
          <a:xfrm>
            <a:off x="-189032" y="1148516"/>
            <a:ext cx="6749059" cy="2386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Jetson Nano: </a:t>
            </a:r>
            <a:r>
              <a:rPr lang="ko-KR" altLang="en-US" sz="2000" dirty="0" err="1"/>
              <a:t>라즈베리파이의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안좋은</a:t>
            </a:r>
            <a:r>
              <a:rPr lang="ko-KR" altLang="en-US" sz="2000" dirty="0"/>
              <a:t> </a:t>
            </a:r>
            <a:r>
              <a:rPr lang="en-US" altLang="ko-KR" sz="2000" dirty="0"/>
              <a:t>GPU </a:t>
            </a:r>
            <a:r>
              <a:rPr lang="ko-KR" altLang="en-US" sz="2000" dirty="0"/>
              <a:t>성능을 </a:t>
            </a:r>
            <a:endParaRPr lang="en-US" altLang="ko-KR" sz="2000" dirty="0"/>
          </a:p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                            </a:t>
            </a:r>
            <a:r>
              <a:rPr lang="ko-KR" altLang="en-US" sz="2000" dirty="0"/>
              <a:t>대체하기 위해 사용</a:t>
            </a: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Speaker: GPIO</a:t>
            </a:r>
            <a:r>
              <a:rPr lang="ko-KR" altLang="en-US" sz="2000" dirty="0"/>
              <a:t>에 연결해 졸음을 감지하면 경고음을 울림</a:t>
            </a: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I2C LCD: </a:t>
            </a:r>
            <a:r>
              <a:rPr lang="ko-KR" altLang="en-US" sz="2000" dirty="0"/>
              <a:t>졸음을 감지하면 화면에 경고 메시지 출력</a:t>
            </a: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USB Web Cam: </a:t>
            </a:r>
            <a:r>
              <a:rPr lang="ko-KR" altLang="en-US" sz="2000" dirty="0"/>
              <a:t>운전자의 모습 촬영 용도 </a:t>
            </a:r>
            <a:endParaRPr lang="en-US" altLang="ko-KR" sz="2000" dirty="0"/>
          </a:p>
          <a:p>
            <a:pPr marL="114300" defTabSz="914400">
              <a:lnSpc>
                <a:spcPct val="90000"/>
              </a:lnSpc>
              <a:spcAft>
                <a:spcPts val="600"/>
              </a:spcAft>
            </a:pPr>
            <a:r>
              <a:rPr lang="en-US" altLang="ko-KR" sz="2000" dirty="0"/>
              <a:t>                             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Amp: Speaker</a:t>
            </a:r>
            <a:r>
              <a:rPr lang="ko-KR" altLang="en-US" sz="2000" dirty="0"/>
              <a:t>의 출력을 돕기 위해 사용</a:t>
            </a:r>
            <a:endParaRPr lang="en-US" altLang="ko-KR" sz="20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그림 25" descr="전자기기이(가) 표시된 사진&#10;&#10;자동 생성된 설명">
            <a:extLst>
              <a:ext uri="{FF2B5EF4-FFF2-40B4-BE49-F238E27FC236}">
                <a16:creationId xmlns:a16="http://schemas.microsoft.com/office/drawing/2014/main" id="{01F0FEF4-99EB-C178-C137-451C1B085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8" r="-3" b="-3"/>
          <a:stretch/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90A2BC-8A24-0884-F5C6-D261ACC38B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0" r="3421" b="1"/>
          <a:stretch/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9" name="그림 8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4EF9BA4C-D16E-C465-379D-AA74451E1E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3" r="-4" b="1478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 descr="실내, 검은색, 카메라, 어두운이(가) 표시된 사진&#10;&#10;자동 생성된 설명">
            <a:extLst>
              <a:ext uri="{FF2B5EF4-FFF2-40B4-BE49-F238E27FC236}">
                <a16:creationId xmlns:a16="http://schemas.microsoft.com/office/drawing/2014/main" id="{4D7AF2B0-00C0-7AD2-ED2B-47861301F7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6014"/>
          <a:stretch/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전자기기이(가) 표시된 사진&#10;&#10;자동 생성된 설명">
            <a:extLst>
              <a:ext uri="{FF2B5EF4-FFF2-40B4-BE49-F238E27FC236}">
                <a16:creationId xmlns:a16="http://schemas.microsoft.com/office/drawing/2014/main" id="{E1C98E93-A2EF-6871-7A0C-B7D9866102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" r="-4" b="-4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675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B67FBD-A714-CF63-BF00-D320B8DD8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" y="0"/>
            <a:ext cx="7031307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7AC23-8250-58E2-5D4D-CD3F8870967C}"/>
              </a:ext>
            </a:extLst>
          </p:cNvPr>
          <p:cNvSpPr txBox="1"/>
          <p:nvPr/>
        </p:nvSpPr>
        <p:spPr>
          <a:xfrm>
            <a:off x="408147" y="383035"/>
            <a:ext cx="43990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20758-B857-DBB4-CF19-A709E19E997F}"/>
              </a:ext>
            </a:extLst>
          </p:cNvPr>
          <p:cNvSpPr txBox="1"/>
          <p:nvPr/>
        </p:nvSpPr>
        <p:spPr>
          <a:xfrm>
            <a:off x="155344" y="852207"/>
            <a:ext cx="5672011" cy="5479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210000"/>
              </a:lnSpc>
              <a:spcAft>
                <a:spcPts val="600"/>
              </a:spcAft>
            </a:pPr>
            <a:endParaRPr lang="ko-KR" altLang="en-US" sz="1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CCB305-E09D-1170-5046-E66ED8021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71" y="505455"/>
            <a:ext cx="1523242" cy="18763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566B3B-5A00-F874-10CA-BA9C6F7D0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14" y="2025641"/>
            <a:ext cx="2062382" cy="1471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B2541A-C383-8829-2B1A-B10E3E030797}"/>
              </a:ext>
            </a:extLst>
          </p:cNvPr>
          <p:cNvSpPr txBox="1"/>
          <p:nvPr/>
        </p:nvSpPr>
        <p:spPr>
          <a:xfrm>
            <a:off x="13371" y="1443635"/>
            <a:ext cx="6021251" cy="4312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OpenCV : </a:t>
            </a:r>
            <a:r>
              <a:rPr lang="ko-KR" altLang="en-US" sz="2000" dirty="0">
                <a:solidFill>
                  <a:schemeClr val="bg1"/>
                </a:solidFill>
              </a:rPr>
              <a:t>이미지 처리를 담당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err="1">
                <a:solidFill>
                  <a:schemeClr val="bg1"/>
                </a:solidFill>
              </a:rPr>
              <a:t>Dlib</a:t>
            </a:r>
            <a:r>
              <a:rPr lang="en-US" altLang="ko-KR" sz="2000" dirty="0">
                <a:solidFill>
                  <a:schemeClr val="bg1"/>
                </a:solidFill>
              </a:rPr>
              <a:t>      : </a:t>
            </a:r>
            <a:r>
              <a:rPr lang="ko-KR" altLang="en-US" sz="2000" dirty="0">
                <a:solidFill>
                  <a:schemeClr val="bg1"/>
                </a:solidFill>
              </a:rPr>
              <a:t>기계학습 모델을 이용한 얼굴을 탐지를 담당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Face Detection : “</a:t>
            </a:r>
            <a:r>
              <a:rPr lang="en-US" altLang="ko-KR" sz="2000" b="0" i="1" dirty="0">
                <a:solidFill>
                  <a:srgbClr val="FFFFFF"/>
                </a:solidFill>
                <a:effectLst/>
                <a:latin typeface="Proxima-Nova"/>
              </a:rPr>
              <a:t>One Millisecond Face Alignment with an Ensemble of Regression Trees” </a:t>
            </a:r>
            <a:r>
              <a:rPr lang="ko-KR" altLang="en-US" sz="2000" b="0" dirty="0">
                <a:solidFill>
                  <a:srgbClr val="FFFFFF"/>
                </a:solidFill>
                <a:effectLst/>
                <a:latin typeface="Proxima-Nova"/>
              </a:rPr>
              <a:t>연구를 기반으로 학습된 모델</a:t>
            </a:r>
            <a:r>
              <a:rPr lang="ko-KR" altLang="en-US" sz="2000" dirty="0">
                <a:solidFill>
                  <a:srgbClr val="FFFFFF"/>
                </a:solidFill>
                <a:latin typeface="Proxima-Nova"/>
              </a:rPr>
              <a:t>을 </a:t>
            </a:r>
            <a:r>
              <a:rPr lang="en-US" altLang="ko-KR" sz="2000" dirty="0" err="1">
                <a:solidFill>
                  <a:srgbClr val="FFFFFF"/>
                </a:solidFill>
                <a:latin typeface="Proxima-Nova"/>
              </a:rPr>
              <a:t>dlib</a:t>
            </a:r>
            <a:r>
              <a:rPr lang="ko-KR" altLang="en-US" sz="2000" dirty="0">
                <a:solidFill>
                  <a:srgbClr val="FFFFFF"/>
                </a:solidFill>
                <a:latin typeface="Proxima-Nova"/>
              </a:rPr>
              <a:t>라이브러리를 이용하여 사용</a:t>
            </a:r>
            <a:endParaRPr lang="en-US" altLang="ko-KR" sz="20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Blink Detection : Eye Aspect Ratio(EAR) Algorithm </a:t>
            </a:r>
            <a:r>
              <a:rPr lang="ko-KR" altLang="en-US" sz="2000" dirty="0">
                <a:solidFill>
                  <a:schemeClr val="bg1"/>
                </a:solidFill>
              </a:rPr>
              <a:t>사용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47945-CF97-BAFC-A23F-CB0DB11DD7C5}"/>
              </a:ext>
            </a:extLst>
          </p:cNvPr>
          <p:cNvSpPr txBox="1"/>
          <p:nvPr/>
        </p:nvSpPr>
        <p:spPr>
          <a:xfrm>
            <a:off x="0" y="72161"/>
            <a:ext cx="6184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Blink detection</a:t>
            </a:r>
            <a:r>
              <a:rPr lang="ko-KR" altLang="en-US" sz="4000" dirty="0">
                <a:solidFill>
                  <a:schemeClr val="bg1"/>
                </a:solidFill>
              </a:rPr>
              <a:t>에 사용된 </a:t>
            </a:r>
            <a:r>
              <a:rPr lang="en-US" altLang="ko-KR" sz="4000" dirty="0">
                <a:solidFill>
                  <a:schemeClr val="bg1"/>
                </a:solidFill>
              </a:rPr>
              <a:t>library </a:t>
            </a:r>
            <a:r>
              <a:rPr lang="ko-KR" altLang="en-US" sz="4000" dirty="0">
                <a:solidFill>
                  <a:schemeClr val="bg1"/>
                </a:solidFill>
              </a:rPr>
              <a:t>및 알고리즘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DFE596B-E8D7-F2B0-B07A-5412A30A0C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01" y="6140726"/>
            <a:ext cx="1286591" cy="717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0FABD0-D83F-7C11-9014-444298EB5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152" y="4157289"/>
            <a:ext cx="4481487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5EBA4-9D08-1ED5-5FC7-EC55FD90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130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20758-B857-DBB4-CF19-A709E19E997F}"/>
              </a:ext>
            </a:extLst>
          </p:cNvPr>
          <p:cNvSpPr txBox="1"/>
          <p:nvPr/>
        </p:nvSpPr>
        <p:spPr>
          <a:xfrm>
            <a:off x="81784" y="920578"/>
            <a:ext cx="5672011" cy="5844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21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chemeClr val="bg1"/>
                </a:solidFill>
              </a:rPr>
              <a:t>OpenCV</a:t>
            </a:r>
            <a:r>
              <a:rPr lang="ko-KR" altLang="en-US" sz="2000" dirty="0">
                <a:solidFill>
                  <a:schemeClr val="bg1"/>
                </a:solidFill>
              </a:rPr>
              <a:t>로 이미지를 </a:t>
            </a:r>
            <a:r>
              <a:rPr lang="en-US" altLang="ko-KR" sz="2000" dirty="0">
                <a:solidFill>
                  <a:schemeClr val="bg1"/>
                </a:solidFill>
              </a:rPr>
              <a:t>Read</a:t>
            </a:r>
          </a:p>
          <a:p>
            <a:pPr indent="-228600" latinLnBrk="0">
              <a:lnSpc>
                <a:spcPct val="2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algn="ctr" latinLnBrk="0">
              <a:lnSpc>
                <a:spcPct val="210000"/>
              </a:lnSpc>
              <a:spcAft>
                <a:spcPts val="600"/>
              </a:spcAft>
            </a:pPr>
            <a:r>
              <a:rPr lang="en-US" altLang="ko-KR" sz="2000" dirty="0" err="1">
                <a:solidFill>
                  <a:schemeClr val="bg1"/>
                </a:solidFill>
              </a:rPr>
              <a:t>Dlib</a:t>
            </a:r>
            <a:r>
              <a:rPr lang="en-US" altLang="ko-KR" sz="2000" dirty="0">
                <a:solidFill>
                  <a:schemeClr val="bg1"/>
                </a:solidFill>
              </a:rPr>
              <a:t> library </a:t>
            </a:r>
            <a:r>
              <a:rPr lang="ko-KR" altLang="en-US" sz="2000" dirty="0">
                <a:solidFill>
                  <a:schemeClr val="bg1"/>
                </a:solidFill>
              </a:rPr>
              <a:t>에서 제공하는 </a:t>
            </a:r>
            <a:r>
              <a:rPr lang="en-US" altLang="ko-KR" sz="2000" dirty="0" err="1">
                <a:solidFill>
                  <a:schemeClr val="bg1"/>
                </a:solidFill>
              </a:rPr>
              <a:t>get_frontal_face_detector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함수를 이용하여 이미지 속 얼굴의 위치를 </a:t>
            </a:r>
            <a:r>
              <a:rPr lang="en-US" altLang="ko-KR" sz="2000" dirty="0">
                <a:solidFill>
                  <a:schemeClr val="bg1"/>
                </a:solidFill>
              </a:rPr>
              <a:t>detect</a:t>
            </a:r>
          </a:p>
          <a:p>
            <a:pPr indent="-228600" latinLnBrk="0">
              <a:lnSpc>
                <a:spcPct val="2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algn="ctr" latinLnBrk="0">
              <a:lnSpc>
                <a:spcPct val="210000"/>
              </a:lnSpc>
              <a:spcAft>
                <a:spcPts val="600"/>
              </a:spcAft>
            </a:pPr>
            <a:r>
              <a:rPr lang="en-US" altLang="ko-KR" sz="2000" dirty="0" err="1">
                <a:solidFill>
                  <a:schemeClr val="bg1"/>
                </a:solidFill>
              </a:rPr>
              <a:t>shape_predictor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함수를 이용하여 탐지된 얼굴을 </a:t>
            </a:r>
            <a:r>
              <a:rPr lang="en-US" altLang="ko-KR" sz="2000" dirty="0">
                <a:solidFill>
                  <a:schemeClr val="bg1"/>
                </a:solidFill>
              </a:rPr>
              <a:t>68</a:t>
            </a:r>
            <a:r>
              <a:rPr lang="ko-KR" altLang="en-US" sz="2000" dirty="0">
                <a:solidFill>
                  <a:schemeClr val="bg1"/>
                </a:solidFill>
              </a:rPr>
              <a:t>개의 점으로 변환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B37FC00-2AFB-DDD2-A188-220CA5DEF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88" y="702279"/>
            <a:ext cx="2808520" cy="2925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7AC23-8250-58E2-5D4D-CD3F8870967C}"/>
              </a:ext>
            </a:extLst>
          </p:cNvPr>
          <p:cNvSpPr txBox="1"/>
          <p:nvPr/>
        </p:nvSpPr>
        <p:spPr>
          <a:xfrm>
            <a:off x="191530" y="148281"/>
            <a:ext cx="5140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Face Detection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878EC33A-6702-1FDB-9CC5-FD207BC8EC17}"/>
              </a:ext>
            </a:extLst>
          </p:cNvPr>
          <p:cNvSpPr/>
          <p:nvPr/>
        </p:nvSpPr>
        <p:spPr>
          <a:xfrm>
            <a:off x="2692271" y="4491180"/>
            <a:ext cx="635697" cy="4959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417366C-B394-A488-96A3-9EAB6E34C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38" y="609793"/>
            <a:ext cx="2871158" cy="2926267"/>
          </a:xfrm>
          <a:prstGeom prst="rect">
            <a:avLst/>
          </a:prstGeom>
        </p:spPr>
      </p:pic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27D4663-EE55-CD78-E5B5-25ADA5208FA4}"/>
              </a:ext>
            </a:extLst>
          </p:cNvPr>
          <p:cNvSpPr/>
          <p:nvPr/>
        </p:nvSpPr>
        <p:spPr>
          <a:xfrm>
            <a:off x="2638843" y="1622858"/>
            <a:ext cx="635697" cy="4959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F335385-9D12-516D-3401-6D25BA350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58" y="3663928"/>
            <a:ext cx="3738844" cy="30134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F8F13A-6931-C0E0-BE92-5D8DCE60C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01" y="6140726"/>
            <a:ext cx="1286591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80980F-4F3A-2962-7786-52D948EC1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031307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F20758-B857-DBB4-CF19-A709E19E997F}"/>
              </a:ext>
            </a:extLst>
          </p:cNvPr>
          <p:cNvSpPr txBox="1"/>
          <p:nvPr/>
        </p:nvSpPr>
        <p:spPr>
          <a:xfrm>
            <a:off x="155344" y="852207"/>
            <a:ext cx="5672011" cy="54797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latinLnBrk="0">
              <a:lnSpc>
                <a:spcPct val="210000"/>
              </a:lnSpc>
              <a:spcAft>
                <a:spcPts val="600"/>
              </a:spcAft>
            </a:pPr>
            <a:endParaRPr lang="ko-KR" altLang="en-US" sz="1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19A29-D0D6-FBB7-0DD8-F68421BE489F}"/>
              </a:ext>
            </a:extLst>
          </p:cNvPr>
          <p:cNvSpPr txBox="1"/>
          <p:nvPr/>
        </p:nvSpPr>
        <p:spPr>
          <a:xfrm>
            <a:off x="155344" y="852207"/>
            <a:ext cx="5787440" cy="59316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 latinLnBrk="0">
              <a:lnSpc>
                <a:spcPct val="210000"/>
              </a:lnSpc>
              <a:spcAft>
                <a:spcPts val="600"/>
              </a:spcAft>
            </a:pPr>
            <a:r>
              <a:rPr lang="en-US" altLang="ko-KR" sz="2000" dirty="0">
                <a:solidFill>
                  <a:schemeClr val="bg1"/>
                </a:solidFill>
              </a:rPr>
              <a:t>Eye Aspect Ratio(EAR) Algorithm</a:t>
            </a:r>
            <a:r>
              <a:rPr lang="ko-KR" altLang="en-US" sz="2000" dirty="0">
                <a:solidFill>
                  <a:schemeClr val="bg1"/>
                </a:solidFill>
              </a:rPr>
              <a:t>을 이용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latinLnBrk="0">
              <a:lnSpc>
                <a:spcPct val="210000"/>
              </a:lnSpc>
              <a:spcAft>
                <a:spcPts val="600"/>
              </a:spcAft>
            </a:pPr>
            <a:r>
              <a:rPr lang="en-US" altLang="ko-KR" sz="1700" b="1" dirty="0">
                <a:solidFill>
                  <a:schemeClr val="bg1"/>
                </a:solidFill>
              </a:rPr>
              <a:t>EAR</a:t>
            </a:r>
            <a:r>
              <a:rPr lang="en-US" altLang="ko-KR" sz="1700" dirty="0">
                <a:solidFill>
                  <a:schemeClr val="bg1"/>
                </a:solidFill>
              </a:rPr>
              <a:t> Algorithm : </a:t>
            </a:r>
            <a:r>
              <a:rPr lang="ko-KR" altLang="en-US" sz="1700" dirty="0">
                <a:solidFill>
                  <a:schemeClr val="bg1"/>
                </a:solidFill>
              </a:rPr>
              <a:t>눈의 종횡 비 변화를 이용해 눈 감김을 판단하는 알고리즘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latinLnBrk="0">
              <a:lnSpc>
                <a:spcPct val="210000"/>
              </a:lnSpc>
              <a:spcAft>
                <a:spcPts val="600"/>
              </a:spcAft>
              <a:buFontTx/>
              <a:buChar char="-"/>
            </a:pPr>
            <a:r>
              <a:rPr lang="en-US" altLang="ko-KR" sz="1700" dirty="0">
                <a:solidFill>
                  <a:schemeClr val="bg1"/>
                </a:solidFill>
              </a:rPr>
              <a:t>68</a:t>
            </a:r>
            <a:r>
              <a:rPr lang="ko-KR" altLang="en-US" sz="1700" dirty="0">
                <a:solidFill>
                  <a:schemeClr val="bg1"/>
                </a:solidFill>
              </a:rPr>
              <a:t>개의 점 중 눈에 해당하는 </a:t>
            </a:r>
            <a:r>
              <a:rPr lang="en-US" altLang="ko-KR" sz="1700" dirty="0">
                <a:solidFill>
                  <a:schemeClr val="bg1"/>
                </a:solidFill>
              </a:rPr>
              <a:t>36~47(</a:t>
            </a:r>
            <a:r>
              <a:rPr lang="ko-KR" altLang="en-US" sz="1700" dirty="0">
                <a:solidFill>
                  <a:schemeClr val="bg1"/>
                </a:solidFill>
              </a:rPr>
              <a:t>右</a:t>
            </a:r>
            <a:r>
              <a:rPr lang="en-US" altLang="ko-KR" sz="1700" dirty="0">
                <a:solidFill>
                  <a:schemeClr val="bg1"/>
                </a:solidFill>
              </a:rPr>
              <a:t>36~41, </a:t>
            </a:r>
            <a:r>
              <a:rPr lang="ko-KR" altLang="en-US" sz="1700" dirty="0">
                <a:solidFill>
                  <a:schemeClr val="bg1"/>
                </a:solidFill>
              </a:rPr>
              <a:t>左</a:t>
            </a:r>
            <a:r>
              <a:rPr lang="en-US" altLang="ko-KR" sz="1700" dirty="0">
                <a:solidFill>
                  <a:schemeClr val="bg1"/>
                </a:solidFill>
              </a:rPr>
              <a:t>42~47)</a:t>
            </a:r>
            <a:r>
              <a:rPr lang="ko-KR" altLang="en-US" sz="1700" dirty="0">
                <a:solidFill>
                  <a:schemeClr val="bg1"/>
                </a:solidFill>
              </a:rPr>
              <a:t>번 점을 이용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latinLnBrk="0">
              <a:lnSpc>
                <a:spcPct val="210000"/>
              </a:lnSpc>
              <a:spcAft>
                <a:spcPts val="600"/>
              </a:spcAft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</a:rPr>
              <a:t>해당 점들을 이용하여 </a:t>
            </a:r>
            <a:r>
              <a:rPr lang="en-US" altLang="ko-KR" sz="1700" dirty="0">
                <a:solidFill>
                  <a:schemeClr val="bg1"/>
                </a:solidFill>
              </a:rPr>
              <a:t>EAR rate</a:t>
            </a:r>
            <a:r>
              <a:rPr lang="ko-KR" altLang="en-US" sz="1700" dirty="0">
                <a:solidFill>
                  <a:schemeClr val="bg1"/>
                </a:solidFill>
              </a:rPr>
              <a:t>를 계산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latinLnBrk="0">
              <a:lnSpc>
                <a:spcPct val="210000"/>
              </a:lnSpc>
              <a:spcAft>
                <a:spcPts val="600"/>
              </a:spcAft>
              <a:buFontTx/>
              <a:buChar char="-"/>
            </a:pPr>
            <a:endParaRPr lang="en-US" altLang="ko-KR" sz="1700" dirty="0">
              <a:solidFill>
                <a:schemeClr val="bg1"/>
              </a:solidFill>
            </a:endParaRPr>
          </a:p>
          <a:p>
            <a:pPr latinLnBrk="0">
              <a:lnSpc>
                <a:spcPct val="210000"/>
              </a:lnSpc>
              <a:spcAft>
                <a:spcPts val="600"/>
              </a:spcAft>
            </a:pP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latinLnBrk="0">
              <a:lnSpc>
                <a:spcPct val="210000"/>
              </a:lnSpc>
              <a:spcAft>
                <a:spcPts val="600"/>
              </a:spcAft>
              <a:buFontTx/>
              <a:buChar char="-"/>
            </a:pPr>
            <a:r>
              <a:rPr lang="en-US" altLang="ko-KR" sz="1700" dirty="0">
                <a:solidFill>
                  <a:schemeClr val="bg1"/>
                </a:solidFill>
              </a:rPr>
              <a:t>EAR rate </a:t>
            </a:r>
            <a:r>
              <a:rPr lang="ko-KR" altLang="en-US" sz="1700" dirty="0">
                <a:solidFill>
                  <a:schemeClr val="bg1"/>
                </a:solidFill>
              </a:rPr>
              <a:t>감소 </a:t>
            </a:r>
            <a:r>
              <a:rPr lang="en-US" altLang="ko-KR" sz="1700" dirty="0">
                <a:solidFill>
                  <a:schemeClr val="bg1"/>
                </a:solidFill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</a:rPr>
              <a:t>눈의 종횡 비 감소 </a:t>
            </a:r>
            <a:r>
              <a:rPr lang="en-US" altLang="ko-KR" sz="1700" dirty="0">
                <a:solidFill>
                  <a:schemeClr val="bg1"/>
                </a:solidFill>
              </a:rPr>
              <a:t>== </a:t>
            </a:r>
            <a:r>
              <a:rPr lang="ko-KR" altLang="en-US" sz="1700" dirty="0">
                <a:solidFill>
                  <a:schemeClr val="bg1"/>
                </a:solidFill>
              </a:rPr>
              <a:t>눈 감김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marL="285750" indent="-285750" latinLnBrk="0">
              <a:lnSpc>
                <a:spcPct val="210000"/>
              </a:lnSpc>
              <a:spcAft>
                <a:spcPts val="600"/>
              </a:spcAft>
              <a:buFontTx/>
              <a:buChar char="-"/>
            </a:pPr>
            <a:r>
              <a:rPr lang="en-US" altLang="ko-KR" sz="1700" dirty="0">
                <a:solidFill>
                  <a:schemeClr val="bg1"/>
                </a:solidFill>
              </a:rPr>
              <a:t>Blink</a:t>
            </a:r>
            <a:r>
              <a:rPr lang="ko-KR" altLang="en-US" sz="1700" dirty="0">
                <a:solidFill>
                  <a:schemeClr val="bg1"/>
                </a:solidFill>
              </a:rPr>
              <a:t>의 빈도를 </a:t>
            </a:r>
            <a:r>
              <a:rPr lang="en-US" altLang="ko-KR" sz="1700" dirty="0">
                <a:solidFill>
                  <a:schemeClr val="bg1"/>
                </a:solidFill>
              </a:rPr>
              <a:t>count</a:t>
            </a:r>
            <a:r>
              <a:rPr lang="ko-KR" altLang="en-US" sz="1700" dirty="0">
                <a:solidFill>
                  <a:schemeClr val="bg1"/>
                </a:solidFill>
              </a:rPr>
              <a:t>하여 졸음을 감지 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algn="ctr" latinLnBrk="0">
              <a:lnSpc>
                <a:spcPct val="210000"/>
              </a:lnSpc>
              <a:spcAft>
                <a:spcPts val="600"/>
              </a:spcAft>
            </a:pPr>
            <a:endParaRPr lang="ko-KR" altLang="en-US" sz="17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E4CB9-0224-FBA8-CB41-EC498EE230AD}"/>
              </a:ext>
            </a:extLst>
          </p:cNvPr>
          <p:cNvSpPr txBox="1"/>
          <p:nvPr/>
        </p:nvSpPr>
        <p:spPr>
          <a:xfrm>
            <a:off x="191530" y="148281"/>
            <a:ext cx="5140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</a:rPr>
              <a:t>Eye blink Detection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D3BEFD-76A6-7398-755A-5196C3544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65" y="2416364"/>
            <a:ext cx="5455891" cy="3218976"/>
          </a:xfrm>
          <a:prstGeom prst="rect">
            <a:avLst/>
          </a:prstGeom>
        </p:spPr>
      </p:pic>
      <p:pic>
        <p:nvPicPr>
          <p:cNvPr id="17" name="그림 16" descr="시계이(가) 표시된 사진&#10;&#10;자동 생성된 설명">
            <a:extLst>
              <a:ext uri="{FF2B5EF4-FFF2-40B4-BE49-F238E27FC236}">
                <a16:creationId xmlns:a16="http://schemas.microsoft.com/office/drawing/2014/main" id="{DE497949-F9D2-7F94-7180-01A8330D5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511" y="611719"/>
            <a:ext cx="2287077" cy="13422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F1020C-8734-BD29-B8F5-B573BC969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154" y="462393"/>
            <a:ext cx="2204502" cy="149157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989B37B-8511-5AF8-D60D-B29489FF0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4" y="3926984"/>
            <a:ext cx="5634832" cy="1266054"/>
          </a:xfrm>
          <a:prstGeom prst="rect">
            <a:avLst/>
          </a:prstGeom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00E04C3-93B3-BA62-D98A-42F59377BA6E}"/>
              </a:ext>
            </a:extLst>
          </p:cNvPr>
          <p:cNvSpPr/>
          <p:nvPr/>
        </p:nvSpPr>
        <p:spPr>
          <a:xfrm rot="16200000">
            <a:off x="8856913" y="1034857"/>
            <a:ext cx="635697" cy="4959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C9E62D-99F4-2285-6EEA-A9068522A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01" y="6152015"/>
            <a:ext cx="1286591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7AC23-8250-58E2-5D4D-CD3F8870967C}"/>
              </a:ext>
            </a:extLst>
          </p:cNvPr>
          <p:cNvSpPr txBox="1"/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동작 </a:t>
            </a:r>
            <a:r>
              <a:rPr lang="en-US" altLang="ko-KR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EA452A2-9FB6-6851-9B7E-2AD4EF31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475" y="2277801"/>
            <a:ext cx="2701850" cy="452192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436B33-0F95-59A6-030A-BB0B99A6A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20" y="2426817"/>
            <a:ext cx="3827737" cy="39976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238158-686A-7AA7-421E-DF030CE89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01" y="6140726"/>
            <a:ext cx="1286591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8DD063-0865-8EA9-0DD0-6C9A5474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19" y="718877"/>
            <a:ext cx="5505974" cy="5505974"/>
          </a:xfrm>
          <a:prstGeom prst="rect">
            <a:avLst/>
          </a:prstGeom>
        </p:spPr>
      </p:pic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D7F836E4-6F00-3462-229D-B0900528A264}"/>
              </a:ext>
            </a:extLst>
          </p:cNvPr>
          <p:cNvSpPr/>
          <p:nvPr/>
        </p:nvSpPr>
        <p:spPr>
          <a:xfrm>
            <a:off x="8276734" y="-650326"/>
            <a:ext cx="4698041" cy="43702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8EC379-47EA-5204-8F96-C1E62956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9" y="2394588"/>
            <a:ext cx="6240679" cy="489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7E325-CB7F-B060-07DB-DDCAD8DE5100}"/>
              </a:ext>
            </a:extLst>
          </p:cNvPr>
          <p:cNvSpPr txBox="1"/>
          <p:nvPr/>
        </p:nvSpPr>
        <p:spPr>
          <a:xfrm>
            <a:off x="525710" y="1787269"/>
            <a:ext cx="521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OpenCV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얻은 영상을 한 </a:t>
            </a:r>
            <a:r>
              <a:rPr lang="ko-KR" altLang="en-US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프레임씩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읽어음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A506A9-938E-C27B-89AF-B2BF1F62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18" y="5045347"/>
            <a:ext cx="11410630" cy="4894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40913C-2D07-75E1-5FDD-9362579B97C8}"/>
              </a:ext>
            </a:extLst>
          </p:cNvPr>
          <p:cNvSpPr txBox="1"/>
          <p:nvPr/>
        </p:nvSpPr>
        <p:spPr>
          <a:xfrm>
            <a:off x="525710" y="3973946"/>
            <a:ext cx="55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하나의 프레임을 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페이스 </a:t>
            </a:r>
            <a:r>
              <a:rPr lang="ko-KR" altLang="en-US" dirty="0" err="1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디텍터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’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에 넣음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8B0B4-3EA9-5107-784F-12AAA0B268D2}"/>
              </a:ext>
            </a:extLst>
          </p:cNvPr>
          <p:cNvSpPr txBox="1"/>
          <p:nvPr/>
        </p:nvSpPr>
        <p:spPr>
          <a:xfrm>
            <a:off x="595618" y="410001"/>
            <a:ext cx="68658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주요 코드 설명</a:t>
            </a:r>
          </a:p>
          <a:p>
            <a:endParaRPr lang="ko-KR" altLang="en-US" sz="44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80D6824-1A51-F3DD-4E01-0904309AD877}"/>
              </a:ext>
            </a:extLst>
          </p:cNvPr>
          <p:cNvSpPr/>
          <p:nvPr/>
        </p:nvSpPr>
        <p:spPr>
          <a:xfrm>
            <a:off x="2567031" y="3049291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0FFFBD-A40A-A464-508B-C7E9FB758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8" y="4555883"/>
            <a:ext cx="10128121" cy="48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E617078-FD43-86B5-8F38-ECDD23E5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19" y="704589"/>
            <a:ext cx="5505974" cy="55059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772D31-E613-DA0F-B377-6D2C6F6D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30" y="4080388"/>
            <a:ext cx="4800600" cy="32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DF8FD-F6F6-B464-30F0-DDACCF238E2B}"/>
              </a:ext>
            </a:extLst>
          </p:cNvPr>
          <p:cNvSpPr txBox="1"/>
          <p:nvPr/>
        </p:nvSpPr>
        <p:spPr>
          <a:xfrm>
            <a:off x="692030" y="2090191"/>
            <a:ext cx="43535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탐색된 얼굴의 랜드마크를 알아냄</a:t>
            </a:r>
            <a:endParaRPr lang="en-US" altLang="ko-KR" sz="2000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en-US" altLang="ko-KR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왼쪽 눈 랜드마크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36~41</a:t>
            </a:r>
          </a:p>
          <a:p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- </a:t>
            </a:r>
            <a:r>
              <a:rPr lang="ko-KR" altLang="en-US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오른쪽 눈 랜드마크</a:t>
            </a:r>
            <a:r>
              <a:rPr lang="en-US" altLang="ko-KR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42~47</a:t>
            </a:r>
            <a:endParaRPr lang="ko-KR" altLang="en-US" dirty="0">
              <a:solidFill>
                <a:schemeClr val="bg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AE6E88-8509-97DF-CBD5-EADA5A96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046" y="1307087"/>
            <a:ext cx="3891954" cy="370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EA41104-1D55-B7FE-BEF0-D76716A18F08}"/>
              </a:ext>
            </a:extLst>
          </p:cNvPr>
          <p:cNvSpPr/>
          <p:nvPr/>
        </p:nvSpPr>
        <p:spPr>
          <a:xfrm>
            <a:off x="2516460" y="826209"/>
            <a:ext cx="352338" cy="612396"/>
          </a:xfrm>
          <a:prstGeom prst="downArrow">
            <a:avLst>
              <a:gd name="adj1" fmla="val 50000"/>
              <a:gd name="adj2" fmla="val 8809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14052E8-FBFB-ADFB-FD6F-39F4CF304EFC}"/>
              </a:ext>
            </a:extLst>
          </p:cNvPr>
          <p:cNvSpPr/>
          <p:nvPr/>
        </p:nvSpPr>
        <p:spPr>
          <a:xfrm>
            <a:off x="9084950" y="1765922"/>
            <a:ext cx="896057" cy="5658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223A4FA-1E20-D535-8304-5F8261901A4E}"/>
              </a:ext>
            </a:extLst>
          </p:cNvPr>
          <p:cNvSpPr/>
          <p:nvPr/>
        </p:nvSpPr>
        <p:spPr>
          <a:xfrm>
            <a:off x="10533997" y="1765922"/>
            <a:ext cx="896057" cy="56586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568831-7839-2AF5-8F20-C2A518A08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0" y="3708861"/>
            <a:ext cx="7344800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676</Words>
  <Application>Microsoft Macintosh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한컴 말랑말랑 Bold</vt:lpstr>
      <vt:lpstr>Proxima-Nova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나영조</dc:creator>
  <cp:lastModifiedBy>전준표</cp:lastModifiedBy>
  <cp:revision>26</cp:revision>
  <dcterms:created xsi:type="dcterms:W3CDTF">2022-06-16T15:39:57Z</dcterms:created>
  <dcterms:modified xsi:type="dcterms:W3CDTF">2022-06-19T06:40:42Z</dcterms:modified>
</cp:coreProperties>
</file>