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26"/>
  </p:handoutMasterIdLst>
  <p:sldIdLst>
    <p:sldId id="256" r:id="rId2"/>
    <p:sldId id="263" r:id="rId3"/>
    <p:sldId id="265" r:id="rId4"/>
    <p:sldId id="258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1" r:id="rId25"/>
  </p:sldIdLst>
  <p:sldSz cx="9144000" cy="6858000" type="screen4x3"/>
  <p:notesSz cx="6858000" cy="9144000"/>
  <p:embeddedFontLst>
    <p:embeddedFont>
      <p:font typeface="나눔바른고딕" panose="020B0603020101020101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Abadi" panose="020B0604020104020204" pitchFamily="3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741"/>
    <a:srgbClr val="535B64"/>
    <a:srgbClr val="F8F8F6"/>
    <a:srgbClr val="E0E0D8"/>
    <a:srgbClr val="FCFBFA"/>
    <a:srgbClr val="F4F3F2"/>
    <a:srgbClr val="F4F2F0"/>
    <a:srgbClr val="F1F0EF"/>
    <a:srgbClr val="ECEAE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2020-06-07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814C48A-9748-4AD7-80F7-AC562F3F35B7}"/>
              </a:ext>
            </a:extLst>
          </p:cNvPr>
          <p:cNvSpPr/>
          <p:nvPr/>
        </p:nvSpPr>
        <p:spPr>
          <a:xfrm>
            <a:off x="-52899" y="-30228"/>
            <a:ext cx="9196899" cy="39696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직사각형 3"/>
          <p:cNvSpPr/>
          <p:nvPr/>
        </p:nvSpPr>
        <p:spPr>
          <a:xfrm>
            <a:off x="0" y="3838969"/>
            <a:ext cx="9144000" cy="3019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5114402" y="5813070"/>
            <a:ext cx="3920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프로젝트 명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HEN_PROJECT</a:t>
            </a:r>
          </a:p>
          <a:p>
            <a:pPr algn="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컴퓨터공학과  김명현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이재빈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지도교수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허의남 교수님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3753" y="3245499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2020-1 Capstone Design</a:t>
            </a:r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badi" panose="020B060402010402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4070074" y="5128591"/>
            <a:ext cx="991429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00C87D4B-8BEE-4315-8CB6-67446FBC45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" y="93055"/>
            <a:ext cx="1400993" cy="8321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3EB892-E645-4E8B-A937-66A2CC1A4926}"/>
              </a:ext>
            </a:extLst>
          </p:cNvPr>
          <p:cNvSpPr txBox="1"/>
          <p:nvPr/>
        </p:nvSpPr>
        <p:spPr>
          <a:xfrm>
            <a:off x="1024025" y="4677884"/>
            <a:ext cx="725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실내 문서 전달 자율주행 카트 개발을 위한 객체 인지 및 충돌 방지 모듈 개발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F99160-C757-425C-8461-05D726CD429A}"/>
              </a:ext>
            </a:extLst>
          </p:cNvPr>
          <p:cNvGrpSpPr/>
          <p:nvPr/>
        </p:nvGrpSpPr>
        <p:grpSpPr>
          <a:xfrm>
            <a:off x="140640" y="2680923"/>
            <a:ext cx="2977468" cy="1200329"/>
            <a:chOff x="6176216" y="2942960"/>
            <a:chExt cx="2977468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7C765F-5A09-4381-83B2-786DD61E268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7DFAF18-A50E-4DFA-8933-006DA71537A3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892919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37978" y="310300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13745" y="4003377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2626315" y="3357046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설계 및 개발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F8EC7-7388-444C-8C77-DDAFA6777EF3}"/>
              </a:ext>
            </a:extLst>
          </p:cNvPr>
          <p:cNvGrpSpPr/>
          <p:nvPr/>
        </p:nvGrpSpPr>
        <p:grpSpPr>
          <a:xfrm>
            <a:off x="1711915" y="1683187"/>
            <a:ext cx="2977468" cy="1200329"/>
            <a:chOff x="6176216" y="2942960"/>
            <a:chExt cx="2977468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A6E2F-6A1A-4BE7-8D74-C9260FAF617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18C4C4-2D4A-42B7-8F7C-8A87AE3046FF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0" name="그래픽 9" descr="톱날">
            <a:extLst>
              <a:ext uri="{FF2B5EF4-FFF2-40B4-BE49-F238E27FC236}">
                <a16:creationId xmlns:a16="http://schemas.microsoft.com/office/drawing/2014/main" id="{C6F9242B-962B-4FA5-AAF5-765792C13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572" y="3260149"/>
            <a:ext cx="849743" cy="8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81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구현 환경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[HW / SW]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4A2828-4D9A-4F1D-B821-88164535693E}"/>
              </a:ext>
            </a:extLst>
          </p:cNvPr>
          <p:cNvSpPr txBox="1"/>
          <p:nvPr/>
        </p:nvSpPr>
        <p:spPr>
          <a:xfrm>
            <a:off x="1685416" y="1488933"/>
            <a:ext cx="60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HW </a:t>
            </a:r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환경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842CE-A31A-4F39-A0DD-3434F663B684}"/>
              </a:ext>
            </a:extLst>
          </p:cNvPr>
          <p:cNvSpPr txBox="1"/>
          <p:nvPr/>
        </p:nvSpPr>
        <p:spPr>
          <a:xfrm>
            <a:off x="1685416" y="1932605"/>
            <a:ext cx="605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라즈베리파이</a:t>
            </a:r>
            <a:r>
              <a:rPr lang="ko-KR" altLang="en-US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4</a:t>
            </a:r>
            <a:r>
              <a:rPr lang="ko-KR" altLang="en-US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모델 </a:t>
            </a:r>
            <a:r>
              <a: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B</a:t>
            </a:r>
            <a:endParaRPr lang="en-US" altLang="ko-KR" sz="1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83047968">
            <a:extLst>
              <a:ext uri="{FF2B5EF4-FFF2-40B4-BE49-F238E27FC236}">
                <a16:creationId xmlns:a16="http://schemas.microsoft.com/office/drawing/2014/main" id="{74C57F6C-5B9B-47C1-A12E-9BF0ACD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29" y="2319930"/>
            <a:ext cx="2166539" cy="14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BD59EB-2904-4C83-BF9A-CC0AF6774F11}"/>
              </a:ext>
            </a:extLst>
          </p:cNvPr>
          <p:cNvSpPr txBox="1"/>
          <p:nvPr/>
        </p:nvSpPr>
        <p:spPr>
          <a:xfrm>
            <a:off x="3973874" y="2350867"/>
            <a:ext cx="5921022" cy="1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fontAlgn="base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브로드컴 </a:t>
            </a:r>
            <a:r>
              <a:rPr lang="en-US" altLang="ko-KR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BCM2711, </a:t>
            </a:r>
            <a:r>
              <a:rPr lang="ko-KR" altLang="en-US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쿼드 코어 </a:t>
            </a:r>
            <a:r>
              <a:rPr lang="en-US" altLang="ko-KR" b="1" kern="0" spc="-12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Cortex-A72 (ARM v8) </a:t>
            </a:r>
            <a:endParaRPr lang="en-US" altLang="ko-KR" b="1" kern="0" spc="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12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64-bit SoC @ 1.5GHz</a:t>
            </a:r>
            <a:endParaRPr lang="en-US" altLang="ko-KR" b="1" kern="0" spc="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4GB LPDDR4-3200 SDRAM</a:t>
            </a:r>
            <a:endParaRPr lang="en-US" altLang="ko-KR" b="1" kern="0" spc="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카메라 모듈 </a:t>
            </a:r>
            <a:r>
              <a:rPr lang="en-US" altLang="ko-KR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V2 8Megapixel</a:t>
            </a:r>
            <a:endParaRPr lang="en-US" altLang="ko-KR" b="1" kern="0" spc="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EE8FC-F4F1-495C-9B6B-BC169F75743A}"/>
              </a:ext>
            </a:extLst>
          </p:cNvPr>
          <p:cNvSpPr txBox="1"/>
          <p:nvPr/>
        </p:nvSpPr>
        <p:spPr>
          <a:xfrm>
            <a:off x="1685416" y="4318414"/>
            <a:ext cx="60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SW </a:t>
            </a:r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환경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4D281-E8AA-482E-9CAA-E8D568C6317C}"/>
              </a:ext>
            </a:extLst>
          </p:cNvPr>
          <p:cNvSpPr txBox="1"/>
          <p:nvPr/>
        </p:nvSpPr>
        <p:spPr>
          <a:xfrm>
            <a:off x="4027769" y="5014530"/>
            <a:ext cx="5706551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15000"/>
              </a:lnSpc>
            </a:pPr>
            <a:r>
              <a:rPr lang="en-US" altLang="ko-KR" sz="2000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Python3</a:t>
            </a:r>
          </a:p>
          <a:p>
            <a:pPr fontAlgn="base" latinLnBrk="0">
              <a:lnSpc>
                <a:spcPct val="115000"/>
              </a:lnSpc>
            </a:pPr>
            <a:r>
              <a:rPr lang="en-US" altLang="ko-KR" sz="2000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OpenCV4.2.0 with python3</a:t>
            </a:r>
          </a:p>
          <a:p>
            <a:pPr fontAlgn="base" latinLnBrk="0">
              <a:lnSpc>
                <a:spcPct val="115000"/>
              </a:lnSpc>
            </a:pPr>
            <a:r>
              <a:rPr lang="en-US" altLang="ko-KR" sz="2000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TensorFlow, </a:t>
            </a:r>
            <a:r>
              <a:rPr lang="en-US" altLang="ko-KR" sz="2000" b="1" kern="0" spc="-110" dirty="0" err="1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endParaRPr lang="en-US" altLang="ko-KR" sz="2000" b="1" kern="0" spc="-11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15000"/>
              </a:lnSpc>
            </a:pPr>
            <a:r>
              <a:rPr lang="en-US" altLang="ko-KR" sz="2000" b="1" kern="0" spc="-11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SVHN(Street View House Numbers) Data set</a:t>
            </a:r>
          </a:p>
          <a:p>
            <a:pPr marL="0" marR="0" indent="0" fontAlgn="base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3F688-A1D0-4961-9D5A-0C1AD5FCDE7F}"/>
              </a:ext>
            </a:extLst>
          </p:cNvPr>
          <p:cNvSpPr/>
          <p:nvPr/>
        </p:nvSpPr>
        <p:spPr>
          <a:xfrm>
            <a:off x="1753429" y="1892644"/>
            <a:ext cx="2623689" cy="5677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9B293-8297-496E-B2A6-5F77C760BB7C}"/>
              </a:ext>
            </a:extLst>
          </p:cNvPr>
          <p:cNvSpPr/>
          <p:nvPr/>
        </p:nvSpPr>
        <p:spPr>
          <a:xfrm>
            <a:off x="1753429" y="4748952"/>
            <a:ext cx="2623689" cy="5677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8194" name="Picture 2" descr="50+ Python 3 Tips &amp; Tricks - Towards AI — Multidisciplinary ...">
            <a:extLst>
              <a:ext uri="{FF2B5EF4-FFF2-40B4-BE49-F238E27FC236}">
                <a16:creationId xmlns:a16="http://schemas.microsoft.com/office/drawing/2014/main" id="{1A32F0D3-A07B-4819-9815-AC8FA7E7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5" y="5107020"/>
            <a:ext cx="2165984" cy="12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86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Text Recognition Module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EE8FC-F4F1-495C-9B6B-BC169F75743A}"/>
              </a:ext>
            </a:extLst>
          </p:cNvPr>
          <p:cNvSpPr txBox="1"/>
          <p:nvPr/>
        </p:nvSpPr>
        <p:spPr>
          <a:xfrm>
            <a:off x="1821442" y="1465676"/>
            <a:ext cx="60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실내 명패</a:t>
            </a:r>
            <a:r>
              <a:rPr lang="en-US" altLang="ko-KR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(Door Plate) </a:t>
            </a:r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인지 모듈 시나리오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9B293-8297-496E-B2A6-5F77C760BB7C}"/>
              </a:ext>
            </a:extLst>
          </p:cNvPr>
          <p:cNvSpPr/>
          <p:nvPr/>
        </p:nvSpPr>
        <p:spPr>
          <a:xfrm>
            <a:off x="1821442" y="1909152"/>
            <a:ext cx="5501116" cy="7533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BD7A42-033D-42EE-B088-FA937B20C7DC}"/>
              </a:ext>
            </a:extLst>
          </p:cNvPr>
          <p:cNvGrpSpPr/>
          <p:nvPr/>
        </p:nvGrpSpPr>
        <p:grpSpPr>
          <a:xfrm>
            <a:off x="1958239" y="2429408"/>
            <a:ext cx="7867278" cy="1208296"/>
            <a:chOff x="1807335" y="2093173"/>
            <a:chExt cx="7867278" cy="1208296"/>
          </a:xfrm>
        </p:grpSpPr>
        <p:pic>
          <p:nvPicPr>
            <p:cNvPr id="9218" name="Picture 2" descr="카메라 일러스트 ai 무료다운로드 free camera illustration - Urbanbrush">
              <a:extLst>
                <a:ext uri="{FF2B5EF4-FFF2-40B4-BE49-F238E27FC236}">
                  <a16:creationId xmlns:a16="http://schemas.microsoft.com/office/drawing/2014/main" id="{ED34992A-52A4-4DD6-A760-A58C5840F9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8" t="33281" r="15052" b="27414"/>
            <a:stretch/>
          </p:blipFill>
          <p:spPr bwMode="auto">
            <a:xfrm>
              <a:off x="1807335" y="2093173"/>
              <a:ext cx="1902157" cy="1208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7C4254-39DC-4227-A5CD-B94EE015155C}"/>
                </a:ext>
              </a:extLst>
            </p:cNvPr>
            <p:cNvSpPr txBox="1"/>
            <p:nvPr/>
          </p:nvSpPr>
          <p:spPr>
            <a:xfrm>
              <a:off x="3621635" y="2450143"/>
              <a:ext cx="605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카트 양측면으로부터 실시간 영상 획득</a:t>
              </a:r>
              <a:endParaRPr lang="en-US" altLang="ko-KR" sz="20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0CC67B-CEBB-4B19-9D31-508858A9070D}"/>
              </a:ext>
            </a:extLst>
          </p:cNvPr>
          <p:cNvGrpSpPr/>
          <p:nvPr/>
        </p:nvGrpSpPr>
        <p:grpSpPr>
          <a:xfrm>
            <a:off x="1958239" y="3943589"/>
            <a:ext cx="7716374" cy="1455364"/>
            <a:chOff x="1958239" y="3257312"/>
            <a:chExt cx="7716374" cy="1455364"/>
          </a:xfrm>
        </p:grpSpPr>
        <p:pic>
          <p:nvPicPr>
            <p:cNvPr id="10242" name="Picture 2" descr="Ubuntu 18.04에 OpenCV 4.2.0 설치하는 방법">
              <a:extLst>
                <a:ext uri="{FF2B5EF4-FFF2-40B4-BE49-F238E27FC236}">
                  <a16:creationId xmlns:a16="http://schemas.microsoft.com/office/drawing/2014/main" id="{B1C7C219-5742-4E18-A80F-DFEC7CDD1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239" y="3257312"/>
              <a:ext cx="1617203" cy="142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695CAA-2ED8-4E17-9219-5BFE72A117BE}"/>
                </a:ext>
              </a:extLst>
            </p:cNvPr>
            <p:cNvSpPr txBox="1"/>
            <p:nvPr/>
          </p:nvSpPr>
          <p:spPr>
            <a:xfrm>
              <a:off x="3666496" y="3481570"/>
              <a:ext cx="600811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프레임마다 </a:t>
              </a:r>
              <a:r>
                <a:rPr lang="en-US" altLang="ko-KR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Door Plate Crop (30 Frame/Sec)</a:t>
              </a:r>
            </a:p>
            <a:p>
              <a:r>
                <a:rPr lang="en-US" altLang="ko-KR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- Door Plate Size, Location</a:t>
              </a:r>
              <a:r>
                <a:rPr lang="ko-KR" altLang="en-US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으로 </a:t>
              </a:r>
              <a:r>
                <a:rPr lang="en-US" altLang="ko-KR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Recognition</a:t>
              </a:r>
            </a:p>
            <a:p>
              <a:r>
                <a:rPr lang="en-US" altLang="ko-KR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- 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이미지의 평균색을 추출하여 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Door Plate Recognition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  <a:p>
              <a:endParaRPr lang="en-US" altLang="ko-KR" sz="20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42118E-9AF9-4F66-B8E9-1235E6F17422}"/>
              </a:ext>
            </a:extLst>
          </p:cNvPr>
          <p:cNvGrpSpPr/>
          <p:nvPr/>
        </p:nvGrpSpPr>
        <p:grpSpPr>
          <a:xfrm>
            <a:off x="1958239" y="5742669"/>
            <a:ext cx="8124770" cy="666829"/>
            <a:chOff x="1874029" y="4870558"/>
            <a:chExt cx="8124770" cy="66682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C0F9C7-0790-4745-8CC5-C35C81DEA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029" y="4927702"/>
              <a:ext cx="589773" cy="589773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847375-5319-4FFF-A60C-0317287223B6}"/>
                </a:ext>
              </a:extLst>
            </p:cNvPr>
            <p:cNvGrpSpPr/>
            <p:nvPr/>
          </p:nvGrpSpPr>
          <p:grpSpPr>
            <a:xfrm>
              <a:off x="3230084" y="4870558"/>
              <a:ext cx="671803" cy="666829"/>
              <a:chOff x="2899747" y="5014404"/>
              <a:chExt cx="671803" cy="66682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87CAB44-73B5-4F4D-BCA9-64A32A7BB5D8}"/>
                  </a:ext>
                </a:extLst>
              </p:cNvPr>
              <p:cNvSpPr/>
              <p:nvPr/>
            </p:nvSpPr>
            <p:spPr>
              <a:xfrm>
                <a:off x="2973119" y="5014404"/>
                <a:ext cx="598431" cy="563372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465AE7-2B54-4978-9D51-8E7D36237F2A}"/>
                  </a:ext>
                </a:extLst>
              </p:cNvPr>
              <p:cNvSpPr/>
              <p:nvPr/>
            </p:nvSpPr>
            <p:spPr>
              <a:xfrm>
                <a:off x="2936433" y="5071548"/>
                <a:ext cx="598431" cy="563372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244715A-6FED-4C42-9D60-18D28CC755FB}"/>
                  </a:ext>
                </a:extLst>
              </p:cNvPr>
              <p:cNvSpPr/>
              <p:nvPr/>
            </p:nvSpPr>
            <p:spPr>
              <a:xfrm>
                <a:off x="2899747" y="5117861"/>
                <a:ext cx="598431" cy="563372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pic>
          <p:nvPicPr>
            <p:cNvPr id="12290" name="Picture 2" descr="손으로 그린 화살표, 벡터 일러스트 그래픽 로열티 무료 사진, 그림 ...">
              <a:extLst>
                <a:ext uri="{FF2B5EF4-FFF2-40B4-BE49-F238E27FC236}">
                  <a16:creationId xmlns:a16="http://schemas.microsoft.com/office/drawing/2014/main" id="{2E09B6C5-4AC4-4F9E-824F-05C5853CE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20" t="7545" r="9901" b="84382"/>
            <a:stretch/>
          </p:blipFill>
          <p:spPr bwMode="auto">
            <a:xfrm>
              <a:off x="2710179" y="5159454"/>
              <a:ext cx="357738" cy="209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DDA400-7564-49AD-93D5-D01FA215989A}"/>
                </a:ext>
              </a:extLst>
            </p:cNvPr>
            <p:cNvSpPr txBox="1"/>
            <p:nvPr/>
          </p:nvSpPr>
          <p:spPr>
            <a:xfrm>
              <a:off x="3990682" y="4901024"/>
              <a:ext cx="60081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Crop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된 이미지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(48*48)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를 구축된 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Model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에 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Load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 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&amp; Predict</a:t>
              </a:r>
            </a:p>
            <a:p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- SVHN Data Set + 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실내환경 특화 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Data Set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B432C1D-6996-46F4-ABD8-A09D65802741}"/>
              </a:ext>
            </a:extLst>
          </p:cNvPr>
          <p:cNvSpPr txBox="1"/>
          <p:nvPr/>
        </p:nvSpPr>
        <p:spPr>
          <a:xfrm>
            <a:off x="3053812" y="6412241"/>
            <a:ext cx="60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M.L Model</a:t>
            </a:r>
          </a:p>
        </p:txBody>
      </p:sp>
    </p:spTree>
    <p:extLst>
      <p:ext uri="{BB962C8B-B14F-4D97-AF65-F5344CB8AC3E}">
        <p14:creationId xmlns:p14="http://schemas.microsoft.com/office/powerpoint/2010/main" val="172764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Text Recognition Module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EE8FC-F4F1-495C-9B6B-BC169F75743A}"/>
              </a:ext>
            </a:extLst>
          </p:cNvPr>
          <p:cNvSpPr txBox="1"/>
          <p:nvPr/>
        </p:nvSpPr>
        <p:spPr>
          <a:xfrm>
            <a:off x="1821442" y="1465676"/>
            <a:ext cx="60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Data Set </a:t>
            </a:r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구축 </a:t>
            </a:r>
            <a:r>
              <a:rPr lang="en-US" altLang="ko-KR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&amp; Model </a:t>
            </a:r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구축 과정 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9B293-8297-496E-B2A6-5F77C760BB7C}"/>
              </a:ext>
            </a:extLst>
          </p:cNvPr>
          <p:cNvSpPr/>
          <p:nvPr/>
        </p:nvSpPr>
        <p:spPr>
          <a:xfrm>
            <a:off x="1821442" y="1927341"/>
            <a:ext cx="4493094" cy="4571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6913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Human Recognition Module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EE8FC-F4F1-495C-9B6B-BC169F75743A}"/>
              </a:ext>
            </a:extLst>
          </p:cNvPr>
          <p:cNvSpPr txBox="1"/>
          <p:nvPr/>
        </p:nvSpPr>
        <p:spPr>
          <a:xfrm>
            <a:off x="1821442" y="1465676"/>
            <a:ext cx="60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사람 </a:t>
            </a:r>
            <a:r>
              <a:rPr lang="en-US" altLang="ko-KR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(Human) </a:t>
            </a:r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인지 모듈 시나리오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9B293-8297-496E-B2A6-5F77C760BB7C}"/>
              </a:ext>
            </a:extLst>
          </p:cNvPr>
          <p:cNvSpPr/>
          <p:nvPr/>
        </p:nvSpPr>
        <p:spPr>
          <a:xfrm>
            <a:off x="1821442" y="1919471"/>
            <a:ext cx="4686038" cy="4571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BD7A42-033D-42EE-B088-FA937B20C7DC}"/>
              </a:ext>
            </a:extLst>
          </p:cNvPr>
          <p:cNvGrpSpPr/>
          <p:nvPr/>
        </p:nvGrpSpPr>
        <p:grpSpPr>
          <a:xfrm>
            <a:off x="1888411" y="2420332"/>
            <a:ext cx="7568311" cy="841800"/>
            <a:chOff x="2106302" y="2226400"/>
            <a:chExt cx="7568311" cy="841800"/>
          </a:xfrm>
        </p:grpSpPr>
        <p:pic>
          <p:nvPicPr>
            <p:cNvPr id="9218" name="Picture 2" descr="카메라 일러스트 ai 무료다운로드 free camera illustration - Urbanbrush">
              <a:extLst>
                <a:ext uri="{FF2B5EF4-FFF2-40B4-BE49-F238E27FC236}">
                  <a16:creationId xmlns:a16="http://schemas.microsoft.com/office/drawing/2014/main" id="{ED34992A-52A4-4DD6-A760-A58C5840F9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8" t="33281" r="15052" b="27414"/>
            <a:stretch/>
          </p:blipFill>
          <p:spPr bwMode="auto">
            <a:xfrm>
              <a:off x="2106302" y="2226400"/>
              <a:ext cx="1325201" cy="84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7C4254-39DC-4227-A5CD-B94EE015155C}"/>
                </a:ext>
              </a:extLst>
            </p:cNvPr>
            <p:cNvSpPr txBox="1"/>
            <p:nvPr/>
          </p:nvSpPr>
          <p:spPr>
            <a:xfrm>
              <a:off x="3621635" y="2450143"/>
              <a:ext cx="605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카트 전방으로부터 실시간 영상 획득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86F275-8DDF-40F9-8595-440FFC0409EB}"/>
              </a:ext>
            </a:extLst>
          </p:cNvPr>
          <p:cNvGrpSpPr/>
          <p:nvPr/>
        </p:nvGrpSpPr>
        <p:grpSpPr>
          <a:xfrm>
            <a:off x="1821442" y="5208729"/>
            <a:ext cx="8042915" cy="1383804"/>
            <a:chOff x="1821442" y="4530549"/>
            <a:chExt cx="8042915" cy="13838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695CAA-2ED8-4E17-9219-5BFE72A117BE}"/>
                </a:ext>
              </a:extLst>
            </p:cNvPr>
            <p:cNvSpPr txBox="1"/>
            <p:nvPr/>
          </p:nvSpPr>
          <p:spPr>
            <a:xfrm>
              <a:off x="3856240" y="4652469"/>
              <a:ext cx="600811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프레임마다 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Human Detect (20 Frame/Sec)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1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인식된 객체로부터 제어 모듈에 </a:t>
              </a:r>
              <a:r>
                <a:rPr lang="en-US" altLang="ko-KR" sz="1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1</a:t>
              </a:r>
              <a:r>
                <a:rPr lang="ko-KR" altLang="en-US" sz="1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차원 배열 값 전달</a:t>
              </a:r>
              <a:endPara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1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예상 이동경로 </a:t>
              </a:r>
              <a:r>
                <a:rPr lang="en-US" altLang="ko-KR" sz="1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Drawing</a:t>
              </a:r>
            </a:p>
            <a:p>
              <a:pPr marL="342900" indent="-342900">
                <a:buFontTx/>
                <a:buChar char="-"/>
              </a:pPr>
              <a:endParaRPr lang="en-US" altLang="ko-KR" sz="1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  <a:p>
              <a:endParaRPr lang="en-US" altLang="ko-KR" sz="1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pic>
          <p:nvPicPr>
            <p:cNvPr id="13314" name="Picture 2" descr="Avoidimg2">
              <a:extLst>
                <a:ext uri="{FF2B5EF4-FFF2-40B4-BE49-F238E27FC236}">
                  <a16:creationId xmlns:a16="http://schemas.microsoft.com/office/drawing/2014/main" id="{C587BB3D-45A7-4ED6-A926-2361215AE0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7" t="16098" r="8965" b="28421"/>
            <a:stretch/>
          </p:blipFill>
          <p:spPr bwMode="auto">
            <a:xfrm>
              <a:off x="1821442" y="4530549"/>
              <a:ext cx="1830559" cy="1208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97B1323-40DF-4CCC-B8E9-A0DCDF893A08}"/>
              </a:ext>
            </a:extLst>
          </p:cNvPr>
          <p:cNvSpPr txBox="1"/>
          <p:nvPr/>
        </p:nvSpPr>
        <p:spPr>
          <a:xfrm>
            <a:off x="1995682" y="3922012"/>
            <a:ext cx="1204301" cy="584775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tx2"/>
                </a:solidFill>
              </a:rPr>
              <a:t>GRAY</a:t>
            </a:r>
            <a:endParaRPr lang="ko-KR" altLang="en-US" sz="3200" b="1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7F794C-ED06-4BA3-AB27-6AA286C2EABD}"/>
              </a:ext>
            </a:extLst>
          </p:cNvPr>
          <p:cNvGrpSpPr/>
          <p:nvPr/>
        </p:nvGrpSpPr>
        <p:grpSpPr>
          <a:xfrm>
            <a:off x="1942342" y="3780853"/>
            <a:ext cx="7363959" cy="867094"/>
            <a:chOff x="1889479" y="3215510"/>
            <a:chExt cx="7363959" cy="8670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839D8F7-C521-400F-AED5-67348CA91362}"/>
                </a:ext>
              </a:extLst>
            </p:cNvPr>
            <p:cNvSpPr/>
            <p:nvPr/>
          </p:nvSpPr>
          <p:spPr>
            <a:xfrm>
              <a:off x="1889479" y="3215510"/>
              <a:ext cx="1189126" cy="86709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767B8-3592-464E-A803-C6C514D173E6}"/>
                </a:ext>
              </a:extLst>
            </p:cNvPr>
            <p:cNvSpPr txBox="1"/>
            <p:nvPr/>
          </p:nvSpPr>
          <p:spPr>
            <a:xfrm>
              <a:off x="3200460" y="3347333"/>
              <a:ext cx="605297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Gray Scale </a:t>
              </a:r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변환</a:t>
              </a:r>
              <a:r>
                <a:rPr lang="en-US" altLang="ko-KR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, 8*8 scale window </a:t>
              </a:r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히스토그램 계산</a:t>
              </a:r>
              <a:endParaRPr lang="en-US" altLang="ko-KR" sz="20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  <a:p>
              <a:endParaRPr lang="en-US" altLang="ko-KR" sz="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  <a:p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- 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미리 훈련된 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SVM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모델 사용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[OpenCV API </a:t>
              </a:r>
              <a:r>
                <a:rPr lang="ko-KR" altLang="en-US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제공</a:t>
              </a:r>
              <a:r>
                <a:rPr lang="en-US" altLang="ko-KR" sz="1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] </a:t>
              </a:r>
              <a:endPara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003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Human Recognition Module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EA93A6-3726-42E6-80CB-1B78F89FF0F1}"/>
              </a:ext>
            </a:extLst>
          </p:cNvPr>
          <p:cNvGrpSpPr/>
          <p:nvPr/>
        </p:nvGrpSpPr>
        <p:grpSpPr>
          <a:xfrm>
            <a:off x="1807335" y="3425372"/>
            <a:ext cx="7597038" cy="2539188"/>
            <a:chOff x="1753429" y="4118973"/>
            <a:chExt cx="7597038" cy="253918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2C532BD-AA1F-463E-8AF5-2F095309800F}"/>
                </a:ext>
              </a:extLst>
            </p:cNvPr>
            <p:cNvGrpSpPr/>
            <p:nvPr/>
          </p:nvGrpSpPr>
          <p:grpSpPr>
            <a:xfrm>
              <a:off x="1821442" y="4578462"/>
              <a:ext cx="6711866" cy="2072005"/>
              <a:chOff x="1821442" y="4207315"/>
              <a:chExt cx="6711866" cy="207200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75B38B20-B9B1-46D5-8717-643982882E9B}"/>
                  </a:ext>
                </a:extLst>
              </p:cNvPr>
              <p:cNvGrpSpPr/>
              <p:nvPr/>
            </p:nvGrpSpPr>
            <p:grpSpPr>
              <a:xfrm>
                <a:off x="1821442" y="4207315"/>
                <a:ext cx="6711866" cy="1775850"/>
                <a:chOff x="2112359" y="4913232"/>
                <a:chExt cx="6711866" cy="1775850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02257B3F-EF70-4E17-984F-E180F4F4E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50991" y="4913232"/>
                  <a:ext cx="1173234" cy="1769675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ABE10724-B25F-44A9-96A1-9849BB8E280F}"/>
                    </a:ext>
                  </a:extLst>
                </p:cNvPr>
                <p:cNvGrpSpPr/>
                <p:nvPr/>
              </p:nvGrpSpPr>
              <p:grpSpPr>
                <a:xfrm>
                  <a:off x="2112359" y="4919406"/>
                  <a:ext cx="5350126" cy="1769676"/>
                  <a:chOff x="2112359" y="4919406"/>
                  <a:chExt cx="5350126" cy="1769676"/>
                </a:xfrm>
              </p:grpSpPr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EB552E10-3F1C-426F-A2AB-AD5AAFE4D1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112359" y="4919407"/>
                    <a:ext cx="882302" cy="176967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06763B4D-E6C7-402C-A6C8-CB160CDB3A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673786" y="4919406"/>
                    <a:ext cx="3066793" cy="1769675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301B7050-1F86-4F05-9A6F-C40A6D27D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050437" y="5621858"/>
                    <a:ext cx="533400" cy="352425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id="{12264EB8-FBCC-4748-A00C-924C1E5D69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929085" y="5549204"/>
                    <a:ext cx="533400" cy="35242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210DDC-656B-4DD3-9F74-419E5218528F}"/>
                  </a:ext>
                </a:extLst>
              </p:cNvPr>
              <p:cNvSpPr txBox="1"/>
              <p:nvPr/>
            </p:nvSpPr>
            <p:spPr>
              <a:xfrm>
                <a:off x="3382869" y="6002321"/>
                <a:ext cx="31398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각각의 사각형에 대해 </a:t>
                </a:r>
                <a:r>
                  <a:rPr lang="en-US" altLang="ko-KR" sz="12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8</a:t>
                </a:r>
                <a:r>
                  <a:rPr lang="ko-KR" altLang="en-US" sz="12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방향의 히스토그램 계산</a:t>
                </a:r>
                <a:endParaRPr lang="en-US" altLang="ko-KR" sz="12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7C6B830-D8C5-481E-8D35-1B65B52AC175}"/>
                </a:ext>
              </a:extLst>
            </p:cNvPr>
            <p:cNvGrpSpPr/>
            <p:nvPr/>
          </p:nvGrpSpPr>
          <p:grpSpPr>
            <a:xfrm>
              <a:off x="1753429" y="4118973"/>
              <a:ext cx="6052978" cy="405661"/>
              <a:chOff x="1801280" y="6327653"/>
              <a:chExt cx="6052978" cy="40566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8519D2-25B0-4BC1-8EFC-3D2828D582CD}"/>
                  </a:ext>
                </a:extLst>
              </p:cNvPr>
              <p:cNvSpPr txBox="1"/>
              <p:nvPr/>
            </p:nvSpPr>
            <p:spPr>
              <a:xfrm>
                <a:off x="1801280" y="6327653"/>
                <a:ext cx="6052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HOG</a:t>
                </a:r>
                <a:r>
                  <a:rPr lang="ko-KR" altLang="en-US" sz="20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 디스크립터 처리 과정</a:t>
                </a:r>
                <a:endParaRPr lang="en-US" altLang="ko-KR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1AB348-17A2-4217-8232-9D916EF059F6}"/>
                  </a:ext>
                </a:extLst>
              </p:cNvPr>
              <p:cNvSpPr/>
              <p:nvPr/>
            </p:nvSpPr>
            <p:spPr>
              <a:xfrm>
                <a:off x="1882402" y="6687595"/>
                <a:ext cx="2889283" cy="45719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9BC33D-7D73-457A-9993-F0168E3BECDE}"/>
                </a:ext>
              </a:extLst>
            </p:cNvPr>
            <p:cNvSpPr txBox="1"/>
            <p:nvPr/>
          </p:nvSpPr>
          <p:spPr>
            <a:xfrm>
              <a:off x="1791233" y="6381162"/>
              <a:ext cx="15016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윤곽선 검출</a:t>
              </a:r>
              <a:endPara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7C27DC-D45E-4BF3-96C1-4AA5E3DE92CB}"/>
                </a:ext>
              </a:extLst>
            </p:cNvPr>
            <p:cNvSpPr txBox="1"/>
            <p:nvPr/>
          </p:nvSpPr>
          <p:spPr>
            <a:xfrm>
              <a:off x="6904868" y="6381162"/>
              <a:ext cx="244559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히스토그램의 방향을 통해 객체 검출</a:t>
              </a:r>
              <a:endParaRPr lang="en-US" altLang="ko-KR" sz="11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794BF0-C4B2-4093-B2DF-F587FBEB1DCF}"/>
              </a:ext>
            </a:extLst>
          </p:cNvPr>
          <p:cNvGrpSpPr/>
          <p:nvPr/>
        </p:nvGrpSpPr>
        <p:grpSpPr>
          <a:xfrm>
            <a:off x="1845139" y="1808731"/>
            <a:ext cx="6552371" cy="954372"/>
            <a:chOff x="1845139" y="1808731"/>
            <a:chExt cx="6552371" cy="9543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152A4B-382A-4D4B-BD15-D2CB3AA0E047}"/>
                </a:ext>
              </a:extLst>
            </p:cNvPr>
            <p:cNvGrpSpPr/>
            <p:nvPr/>
          </p:nvGrpSpPr>
          <p:grpSpPr>
            <a:xfrm>
              <a:off x="1845139" y="1808731"/>
              <a:ext cx="6552371" cy="954372"/>
              <a:chOff x="1753428" y="1535279"/>
              <a:chExt cx="6552371" cy="95437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883D6E-9695-4EBD-BE67-9A47AB27FBD9}"/>
                  </a:ext>
                </a:extLst>
              </p:cNvPr>
              <p:cNvSpPr txBox="1"/>
              <p:nvPr/>
            </p:nvSpPr>
            <p:spPr>
              <a:xfrm>
                <a:off x="1753428" y="1535279"/>
                <a:ext cx="65523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HOG</a:t>
                </a:r>
                <a:r>
                  <a:rPr lang="ko-KR" altLang="en-US" sz="20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 디스크립터 </a:t>
                </a:r>
                <a:r>
                  <a:rPr lang="en-US" altLang="ko-KR" sz="20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: </a:t>
                </a:r>
                <a:r>
                  <a:rPr lang="ko-KR" altLang="en-US" sz="20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보행자 검출 목적의 특정 디스크립터</a:t>
                </a:r>
                <a:endParaRPr lang="en-US" altLang="ko-KR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5E68D4-A574-433F-B482-C69D0A5B9890}"/>
                  </a:ext>
                </a:extLst>
              </p:cNvPr>
              <p:cNvSpPr txBox="1"/>
              <p:nvPr/>
            </p:nvSpPr>
            <p:spPr>
              <a:xfrm>
                <a:off x="1860436" y="1975859"/>
                <a:ext cx="525640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- SIFT, SURF, ORB : </a:t>
                </a:r>
                <a:r>
                  <a:rPr lang="ko-KR" altLang="en-US" sz="11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객체의 지역적 특성표현은 뛰어나나</a:t>
                </a:r>
                <a:r>
                  <a:rPr lang="en-US" altLang="ko-KR" sz="11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, </a:t>
                </a:r>
                <a:r>
                  <a:rPr lang="ko-KR" altLang="en-US" sz="11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전체적인 모양을 특징잡기 어려움</a:t>
                </a:r>
                <a:endParaRPr lang="en-US" altLang="ko-KR" sz="11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CD7686-0548-4910-A46E-7324FFA43BE4}"/>
                  </a:ext>
                </a:extLst>
              </p:cNvPr>
              <p:cNvSpPr txBox="1"/>
              <p:nvPr/>
            </p:nvSpPr>
            <p:spPr>
              <a:xfrm>
                <a:off x="1860436" y="2228041"/>
                <a:ext cx="525640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- HOG : </a:t>
                </a:r>
                <a:r>
                  <a:rPr lang="ko-KR" altLang="en-US" sz="1100" b="1" spc="-113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0374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3020000020004" pitchFamily="34" charset="-127"/>
                  </a:rPr>
                  <a:t>대상 객체의 일반화를 통해 같은 객체로 인식</a:t>
                </a:r>
                <a:endParaRPr lang="en-US" altLang="ko-KR" sz="11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6220E9-9E0D-48A2-B09D-3FA639E30363}"/>
                </a:ext>
              </a:extLst>
            </p:cNvPr>
            <p:cNvSpPr/>
            <p:nvPr/>
          </p:nvSpPr>
          <p:spPr>
            <a:xfrm>
              <a:off x="1952147" y="2189932"/>
              <a:ext cx="5908166" cy="5067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9522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892919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37978" y="310300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13745" y="4003377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2875752" y="3425372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성능 개선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F8EC7-7388-444C-8C77-DDAFA6777EF3}"/>
              </a:ext>
            </a:extLst>
          </p:cNvPr>
          <p:cNvGrpSpPr/>
          <p:nvPr/>
        </p:nvGrpSpPr>
        <p:grpSpPr>
          <a:xfrm>
            <a:off x="1711915" y="1683187"/>
            <a:ext cx="2977468" cy="1200329"/>
            <a:chOff x="6176216" y="2942960"/>
            <a:chExt cx="2977468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A6E2F-6A1A-4BE7-8D74-C9260FAF617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18C4C4-2D4A-42B7-8F7C-8A87AE3046FF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7" name="그래픽 6" descr="상향 추세">
            <a:extLst>
              <a:ext uri="{FF2B5EF4-FFF2-40B4-BE49-F238E27FC236}">
                <a16:creationId xmlns:a16="http://schemas.microsoft.com/office/drawing/2014/main" id="{E8342A2F-B849-4D74-80BB-CAC6C822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915" y="3108715"/>
            <a:ext cx="1087148" cy="10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성능개선 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[ Text Recognition ]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794BF0-C4B2-4093-B2DF-F587FBEB1DCF}"/>
              </a:ext>
            </a:extLst>
          </p:cNvPr>
          <p:cNvGrpSpPr/>
          <p:nvPr/>
        </p:nvGrpSpPr>
        <p:grpSpPr>
          <a:xfrm>
            <a:off x="1753429" y="1475309"/>
            <a:ext cx="6552371" cy="426920"/>
            <a:chOff x="1845139" y="1808731"/>
            <a:chExt cx="6552371" cy="4269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83D6E-9695-4EBD-BE67-9A47AB27FBD9}"/>
                </a:ext>
              </a:extLst>
            </p:cNvPr>
            <p:cNvSpPr txBox="1"/>
            <p:nvPr/>
          </p:nvSpPr>
          <p:spPr>
            <a:xfrm>
              <a:off x="1845139" y="1808731"/>
              <a:ext cx="6552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이미지 </a:t>
              </a:r>
              <a:r>
                <a:rPr lang="ko-KR" altLang="en-US" sz="2000" b="1" spc="-113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크롭</a:t>
              </a:r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 잡음 </a:t>
              </a:r>
              <a:r>
                <a:rPr lang="en-US" altLang="ko-KR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[Crop Image Noise]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6220E9-9E0D-48A2-B09D-3FA639E30363}"/>
                </a:ext>
              </a:extLst>
            </p:cNvPr>
            <p:cNvSpPr/>
            <p:nvPr/>
          </p:nvSpPr>
          <p:spPr>
            <a:xfrm>
              <a:off x="1952147" y="2189932"/>
              <a:ext cx="3991723" cy="457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1F9AA6E-7845-40C4-8D84-05268808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37" y="2214799"/>
            <a:ext cx="2424699" cy="17056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634B846-D0A6-465F-A97D-1F39131C2294}"/>
              </a:ext>
            </a:extLst>
          </p:cNvPr>
          <p:cNvSpPr txBox="1"/>
          <p:nvPr/>
        </p:nvSpPr>
        <p:spPr>
          <a:xfrm>
            <a:off x="4338238" y="2077833"/>
            <a:ext cx="45238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전략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1) Blur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옵션 적용 </a:t>
            </a:r>
            <a:r>
              <a:rPr lang="ko-KR" altLang="en-US" sz="1200" b="1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크롭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이미지 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정확도 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8%</a:t>
            </a:r>
          </a:p>
          <a:p>
            <a:endParaRPr lang="en-US" altLang="ko-KR" sz="12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전략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2) Blur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옵션 미적용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crop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이미지의 좌표 필터링 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정확도 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40%</a:t>
            </a:r>
          </a:p>
          <a:p>
            <a:endParaRPr lang="en-US" altLang="ko-KR" sz="12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전략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3) 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전략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 + </a:t>
            </a:r>
            <a:r>
              <a:rPr lang="ko-KR" altLang="en-US" sz="1200" b="1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크롭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된 이미지의 평균 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RGB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값 추출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필터링 </a:t>
            </a:r>
            <a:r>
              <a:rPr lang="ko-KR" altLang="en-US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정확도 </a:t>
            </a:r>
            <a:r>
              <a:rPr lang="en-US" altLang="ko-KR" sz="12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84%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2F2CB2-189D-4902-A210-FFDF1EF5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14" y="4184650"/>
            <a:ext cx="3915523" cy="19390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B60475-0415-4405-9DE4-5759E435F46D}"/>
              </a:ext>
            </a:extLst>
          </p:cNvPr>
          <p:cNvSpPr txBox="1"/>
          <p:nvPr/>
        </p:nvSpPr>
        <p:spPr>
          <a:xfrm>
            <a:off x="4168399" y="6327156"/>
            <a:ext cx="48634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*  </a:t>
            </a:r>
            <a:r>
              <a:rPr lang="ko-KR" altLang="en-US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동일 영상에서 </a:t>
            </a:r>
            <a:r>
              <a:rPr lang="en-US" altLang="ko-KR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Door Plate</a:t>
            </a:r>
            <a:r>
              <a:rPr lang="ko-KR" altLang="en-US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를 대상으로 크롭의 성능테스트 진행</a:t>
            </a:r>
            <a:r>
              <a:rPr lang="en-US" altLang="ko-KR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. </a:t>
            </a:r>
            <a:r>
              <a:rPr lang="ko-KR" altLang="en-US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정확도는 크롭이미지 </a:t>
            </a:r>
            <a:r>
              <a:rPr lang="en-US" altLang="ko-KR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100</a:t>
            </a:r>
            <a:r>
              <a:rPr lang="ko-KR" altLang="en-US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장 중 올바른 </a:t>
            </a:r>
            <a:r>
              <a:rPr lang="en-US" altLang="ko-KR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Crop</a:t>
            </a:r>
            <a:r>
              <a:rPr lang="ko-KR" altLang="en-US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이 이루어진 이미지의 비율로 규정</a:t>
            </a:r>
            <a:endParaRPr lang="en-US" altLang="ko-KR" sz="105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603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성능개선 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[ Text Recognition ]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794BF0-C4B2-4093-B2DF-F587FBEB1DCF}"/>
              </a:ext>
            </a:extLst>
          </p:cNvPr>
          <p:cNvGrpSpPr/>
          <p:nvPr/>
        </p:nvGrpSpPr>
        <p:grpSpPr>
          <a:xfrm>
            <a:off x="1753429" y="1475309"/>
            <a:ext cx="6552371" cy="426920"/>
            <a:chOff x="1845139" y="1808731"/>
            <a:chExt cx="6552371" cy="4269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83D6E-9695-4EBD-BE67-9A47AB27FBD9}"/>
                </a:ext>
              </a:extLst>
            </p:cNvPr>
            <p:cNvSpPr txBox="1"/>
            <p:nvPr/>
          </p:nvSpPr>
          <p:spPr>
            <a:xfrm>
              <a:off x="1845139" y="1808731"/>
              <a:ext cx="6552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실내환경 특화 데이터셋 구축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6220E9-9E0D-48A2-B09D-3FA639E30363}"/>
                </a:ext>
              </a:extLst>
            </p:cNvPr>
            <p:cNvSpPr/>
            <p:nvPr/>
          </p:nvSpPr>
          <p:spPr>
            <a:xfrm>
              <a:off x="1952147" y="2189932"/>
              <a:ext cx="3100183" cy="457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DADA71E-2B9B-4F69-BF39-0BC78219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22" y="2347400"/>
            <a:ext cx="2833059" cy="18328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8BA1DB-4D53-4230-9346-B408A0F2C7B1}"/>
              </a:ext>
            </a:extLst>
          </p:cNvPr>
          <p:cNvSpPr txBox="1"/>
          <p:nvPr/>
        </p:nvSpPr>
        <p:spPr>
          <a:xfrm>
            <a:off x="1920822" y="4180227"/>
            <a:ext cx="51880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전략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1)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실내 정보만으로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Data Set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구성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[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모델 예측 정확도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20%]</a:t>
            </a: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전략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2) SVHN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모델이용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[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모델 예측정확도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70%]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노이즈 필터링 불가능</a:t>
            </a: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전략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3) SVHN </a:t>
            </a:r>
            <a:r>
              <a:rPr lang="en-US" altLang="ko-KR" sz="1400" b="1" spc="-113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DataSet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+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실내 특화 데이터셋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[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정확도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84%]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943759-F4C0-43BA-B368-FCA97212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90" y="2313934"/>
            <a:ext cx="2560320" cy="1866293"/>
          </a:xfrm>
          <a:prstGeom prst="rect">
            <a:avLst/>
          </a:prstGeom>
        </p:spPr>
      </p:pic>
      <p:pic>
        <p:nvPicPr>
          <p:cNvPr id="16" name="그래픽 15" descr="추가">
            <a:extLst>
              <a:ext uri="{FF2B5EF4-FFF2-40B4-BE49-F238E27FC236}">
                <a16:creationId xmlns:a16="http://schemas.microsoft.com/office/drawing/2014/main" id="{06C3AEE6-A7D5-4567-B832-FE3063587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7228" y="3035213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613DD0-178F-4CDE-A700-85C802F69463}"/>
              </a:ext>
            </a:extLst>
          </p:cNvPr>
          <p:cNvSpPr txBox="1"/>
          <p:nvPr/>
        </p:nvSpPr>
        <p:spPr>
          <a:xfrm>
            <a:off x="4168399" y="6327156"/>
            <a:ext cx="48634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* </a:t>
            </a:r>
            <a:r>
              <a:rPr lang="ko-KR" altLang="en-US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정확도 </a:t>
            </a:r>
            <a:r>
              <a:rPr lang="en-US" altLang="ko-KR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05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모델 예측도 </a:t>
            </a:r>
            <a:endParaRPr lang="en-US" altLang="ko-KR" sz="105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68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892919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37978" y="310300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13745" y="4003377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2721027" y="333830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데모 시나리오 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/ </a:t>
            </a:r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F8EC7-7388-444C-8C77-DDAFA6777EF3}"/>
              </a:ext>
            </a:extLst>
          </p:cNvPr>
          <p:cNvGrpSpPr/>
          <p:nvPr/>
        </p:nvGrpSpPr>
        <p:grpSpPr>
          <a:xfrm>
            <a:off x="1711915" y="1683187"/>
            <a:ext cx="2977468" cy="1200329"/>
            <a:chOff x="6176216" y="2942960"/>
            <a:chExt cx="2977468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A6E2F-6A1A-4BE7-8D74-C9260FAF617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18C4C4-2D4A-42B7-8F7C-8A87AE3046FF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9" name="그래픽 8" descr="프로세서">
            <a:extLst>
              <a:ext uri="{FF2B5EF4-FFF2-40B4-BE49-F238E27FC236}">
                <a16:creationId xmlns:a16="http://schemas.microsoft.com/office/drawing/2014/main" id="{D3635F8D-476A-4563-9456-1F1F65704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915" y="3204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8132" y="192151"/>
            <a:ext cx="1893902" cy="1863587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1966" y="844842"/>
            <a:ext cx="895598" cy="52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D74788-6CE7-49D4-8C4D-4239BDDBCCFC}"/>
              </a:ext>
            </a:extLst>
          </p:cNvPr>
          <p:cNvSpPr txBox="1"/>
          <p:nvPr/>
        </p:nvSpPr>
        <p:spPr>
          <a:xfrm>
            <a:off x="-1881699" y="90018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5B64"/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CONTENTS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5B64"/>
              </a:solidFill>
              <a:latin typeface="Abadi" panose="020B060402010402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593EEA-06CA-42D5-8374-1B6D1B99C1FB}"/>
              </a:ext>
            </a:extLst>
          </p:cNvPr>
          <p:cNvGrpSpPr/>
          <p:nvPr/>
        </p:nvGrpSpPr>
        <p:grpSpPr>
          <a:xfrm>
            <a:off x="1037564" y="1450787"/>
            <a:ext cx="6453700" cy="5121569"/>
            <a:chOff x="1037564" y="2209298"/>
            <a:chExt cx="6453700" cy="39773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9CBFD8-A0B2-43FC-9F58-104051868D9C}"/>
                </a:ext>
              </a:extLst>
            </p:cNvPr>
            <p:cNvSpPr txBox="1"/>
            <p:nvPr/>
          </p:nvSpPr>
          <p:spPr>
            <a:xfrm>
              <a:off x="1037565" y="2209298"/>
              <a:ext cx="6453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Abadi" panose="020B0604020104020204" pitchFamily="34" charset="0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01 </a:t>
              </a:r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+mj-ea"/>
                  <a:ea typeface="+mj-ea"/>
                  <a:cs typeface="Malgun Gothic Semilight" panose="020B0503020000020004" pitchFamily="34" charset="-127"/>
                </a:rPr>
                <a:t>연구 배경 및 기술 동향 분석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B0CC18-2C54-46AB-8018-E10BA1F8C388}"/>
                </a:ext>
              </a:extLst>
            </p:cNvPr>
            <p:cNvSpPr txBox="1"/>
            <p:nvPr/>
          </p:nvSpPr>
          <p:spPr>
            <a:xfrm>
              <a:off x="1037565" y="2863405"/>
              <a:ext cx="6453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Abadi" panose="020B0604020104020204" pitchFamily="34" charset="0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02 </a:t>
              </a:r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연구 목표 및 개념 설계</a:t>
              </a:r>
              <a:endPara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5B64"/>
                </a:solidFill>
                <a:latin typeface="+mj-ea"/>
                <a:ea typeface="+mj-ea"/>
                <a:cs typeface="Malgun Gothic Semilight" panose="020B0503020000020004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36D818-36D2-4840-8761-C256ABC73055}"/>
                </a:ext>
              </a:extLst>
            </p:cNvPr>
            <p:cNvSpPr txBox="1"/>
            <p:nvPr/>
          </p:nvSpPr>
          <p:spPr>
            <a:xfrm>
              <a:off x="1037564" y="3610368"/>
              <a:ext cx="6453699" cy="35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Abadi" panose="020B0604020104020204" pitchFamily="34" charset="0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03 </a:t>
              </a:r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상세 설계 및 개발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B300C2-6DD4-47CD-A043-07D3C880F087}"/>
                </a:ext>
              </a:extLst>
            </p:cNvPr>
            <p:cNvSpPr txBox="1"/>
            <p:nvPr/>
          </p:nvSpPr>
          <p:spPr>
            <a:xfrm>
              <a:off x="1037564" y="4352087"/>
              <a:ext cx="6453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Abadi" panose="020B0604020104020204" pitchFamily="34" charset="0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04 </a:t>
              </a:r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성능 개선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7BA741-2613-4FAB-AD8C-C1E60064AA9A}"/>
                </a:ext>
              </a:extLst>
            </p:cNvPr>
            <p:cNvSpPr txBox="1"/>
            <p:nvPr/>
          </p:nvSpPr>
          <p:spPr>
            <a:xfrm>
              <a:off x="1037564" y="5016168"/>
              <a:ext cx="6453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Abadi" panose="020B0604020104020204" pitchFamily="34" charset="0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05 </a:t>
              </a:r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데모 시나리오 </a:t>
              </a:r>
              <a:r>
                <a:rPr lang="en-US" altLang="ko-KR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/ </a:t>
              </a:r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데모 시연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F6075-28BB-42FA-995A-B7AE7F9150A6}"/>
                </a:ext>
              </a:extLst>
            </p:cNvPr>
            <p:cNvSpPr txBox="1"/>
            <p:nvPr/>
          </p:nvSpPr>
          <p:spPr>
            <a:xfrm>
              <a:off x="1037564" y="5724939"/>
              <a:ext cx="6453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Abadi" panose="020B0604020104020204" pitchFamily="34" charset="0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06 </a:t>
              </a:r>
              <a:r>
                <a:rPr lang="ko-KR" altLang="en-US" sz="24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35B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결론 및 고찰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C8A8F1-FEC2-4CC2-8C21-BFCAFC493177}"/>
              </a:ext>
            </a:extLst>
          </p:cNvPr>
          <p:cNvSpPr/>
          <p:nvPr/>
        </p:nvSpPr>
        <p:spPr>
          <a:xfrm flipH="1">
            <a:off x="634790" y="1450787"/>
            <a:ext cx="61044" cy="5215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757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데모 시나리오 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[ Text Recognition ]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794BF0-C4B2-4093-B2DF-F587FBEB1DCF}"/>
              </a:ext>
            </a:extLst>
          </p:cNvPr>
          <p:cNvGrpSpPr/>
          <p:nvPr/>
        </p:nvGrpSpPr>
        <p:grpSpPr>
          <a:xfrm>
            <a:off x="1807335" y="1802591"/>
            <a:ext cx="6552371" cy="426920"/>
            <a:chOff x="1845139" y="1808731"/>
            <a:chExt cx="6552371" cy="4269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83D6E-9695-4EBD-BE67-9A47AB27FBD9}"/>
                </a:ext>
              </a:extLst>
            </p:cNvPr>
            <p:cNvSpPr txBox="1"/>
            <p:nvPr/>
          </p:nvSpPr>
          <p:spPr>
            <a:xfrm>
              <a:off x="1845139" y="1808731"/>
              <a:ext cx="6552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명패 인식</a:t>
              </a:r>
              <a:r>
                <a:rPr lang="en-US" altLang="ko-KR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 [Text Recognition]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6220E9-9E0D-48A2-B09D-3FA639E30363}"/>
                </a:ext>
              </a:extLst>
            </p:cNvPr>
            <p:cNvSpPr/>
            <p:nvPr/>
          </p:nvSpPr>
          <p:spPr>
            <a:xfrm>
              <a:off x="1952147" y="2189932"/>
              <a:ext cx="3100183" cy="457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8BA1DB-4D53-4230-9346-B408A0F2C7B1}"/>
              </a:ext>
            </a:extLst>
          </p:cNvPr>
          <p:cNvSpPr txBox="1"/>
          <p:nvPr/>
        </p:nvSpPr>
        <p:spPr>
          <a:xfrm>
            <a:off x="5363005" y="3232323"/>
            <a:ext cx="3653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현재 카트의 모터 문제로 인해 카트는 삼각대로 대체하여 데모 시연</a:t>
            </a: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카메라 높이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90cm</a:t>
            </a:r>
            <a:b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</a:b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카메라 각도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바닥으로부터의 수직선 기준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25º</a:t>
            </a:r>
          </a:p>
          <a:p>
            <a:pPr marL="285750" indent="-285750">
              <a:buFontTx/>
              <a:buChar char="-"/>
            </a:pP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-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출력 해상도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 [720 * 380] pixel</a:t>
            </a:r>
          </a:p>
          <a:p>
            <a:pPr marL="285750" indent="-285750">
              <a:buFontTx/>
              <a:buChar char="-"/>
            </a:pP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88091F-D4F2-433F-AD39-7CD64D04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86" y="2866871"/>
            <a:ext cx="3371368" cy="2769338"/>
          </a:xfrm>
          <a:prstGeom prst="rect">
            <a:avLst/>
          </a:prstGeom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DC437B2-C4B7-4692-AB5B-756F82FF8F42}"/>
              </a:ext>
            </a:extLst>
          </p:cNvPr>
          <p:cNvSpPr/>
          <p:nvPr/>
        </p:nvSpPr>
        <p:spPr>
          <a:xfrm rot="10800000">
            <a:off x="2821851" y="3331933"/>
            <a:ext cx="588673" cy="511856"/>
          </a:xfrm>
          <a:prstGeom prst="triangle">
            <a:avLst>
              <a:gd name="adj" fmla="val 52166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6320C0-F383-4F23-861E-BD4ABD918935}"/>
              </a:ext>
            </a:extLst>
          </p:cNvPr>
          <p:cNvSpPr/>
          <p:nvPr/>
        </p:nvSpPr>
        <p:spPr>
          <a:xfrm>
            <a:off x="2821848" y="3107018"/>
            <a:ext cx="588676" cy="21857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D1C06D9-C00A-4D23-9E37-FD150E847399}"/>
              </a:ext>
            </a:extLst>
          </p:cNvPr>
          <p:cNvSpPr/>
          <p:nvPr/>
        </p:nvSpPr>
        <p:spPr>
          <a:xfrm rot="10800000">
            <a:off x="2821848" y="3114917"/>
            <a:ext cx="588675" cy="719454"/>
          </a:xfrm>
          <a:prstGeom prst="triangle">
            <a:avLst>
              <a:gd name="adj" fmla="val 52166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61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E0FB10-4B4D-4388-BC52-BEBBCD5E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37" y="2425618"/>
            <a:ext cx="2633925" cy="348347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757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데모 시나리오 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[ Human Recognition ]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794BF0-C4B2-4093-B2DF-F587FBEB1DCF}"/>
              </a:ext>
            </a:extLst>
          </p:cNvPr>
          <p:cNvGrpSpPr/>
          <p:nvPr/>
        </p:nvGrpSpPr>
        <p:grpSpPr>
          <a:xfrm>
            <a:off x="1753429" y="1776554"/>
            <a:ext cx="6552371" cy="426920"/>
            <a:chOff x="1845139" y="1808731"/>
            <a:chExt cx="6552371" cy="4269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83D6E-9695-4EBD-BE67-9A47AB27FBD9}"/>
                </a:ext>
              </a:extLst>
            </p:cNvPr>
            <p:cNvSpPr txBox="1"/>
            <p:nvPr/>
          </p:nvSpPr>
          <p:spPr>
            <a:xfrm>
              <a:off x="1845139" y="1808731"/>
              <a:ext cx="6552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사람 인식</a:t>
              </a:r>
              <a:r>
                <a:rPr lang="en-US" altLang="ko-KR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 [Human Recognition]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6220E9-9E0D-48A2-B09D-3FA639E30363}"/>
                </a:ext>
              </a:extLst>
            </p:cNvPr>
            <p:cNvSpPr/>
            <p:nvPr/>
          </p:nvSpPr>
          <p:spPr>
            <a:xfrm>
              <a:off x="1952147" y="2189932"/>
              <a:ext cx="3100183" cy="457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8BA1DB-4D53-4230-9346-B408A0F2C7B1}"/>
              </a:ext>
            </a:extLst>
          </p:cNvPr>
          <p:cNvSpPr txBox="1"/>
          <p:nvPr/>
        </p:nvSpPr>
        <p:spPr>
          <a:xfrm>
            <a:off x="4972763" y="2517383"/>
            <a:ext cx="36534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사람 인식 여부를 실시간 영상으로 출력</a:t>
            </a: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가상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PATH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출력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카트 이동회피 경로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6320C0-F383-4F23-861E-BD4ABD918935}"/>
              </a:ext>
            </a:extLst>
          </p:cNvPr>
          <p:cNvSpPr/>
          <p:nvPr/>
        </p:nvSpPr>
        <p:spPr>
          <a:xfrm>
            <a:off x="2630610" y="2549786"/>
            <a:ext cx="524382" cy="159350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8A3C6-5E47-496C-B25C-6715DE4EE35D}"/>
              </a:ext>
            </a:extLst>
          </p:cNvPr>
          <p:cNvCxnSpPr/>
          <p:nvPr/>
        </p:nvCxnSpPr>
        <p:spPr>
          <a:xfrm flipH="1" flipV="1">
            <a:off x="3154992" y="2549786"/>
            <a:ext cx="347333" cy="20308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4829B42-3C7A-4E88-85CE-A47DE39D6189}"/>
              </a:ext>
            </a:extLst>
          </p:cNvPr>
          <p:cNvCxnSpPr>
            <a:cxnSpLocks/>
          </p:cNvCxnSpPr>
          <p:nvPr/>
        </p:nvCxnSpPr>
        <p:spPr>
          <a:xfrm flipV="1">
            <a:off x="2934512" y="3664535"/>
            <a:ext cx="317646" cy="1765804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8C2D023-5012-46C5-B066-F6E52118B646}"/>
              </a:ext>
            </a:extLst>
          </p:cNvPr>
          <p:cNvCxnSpPr>
            <a:cxnSpLocks/>
          </p:cNvCxnSpPr>
          <p:nvPr/>
        </p:nvCxnSpPr>
        <p:spPr>
          <a:xfrm flipH="1" flipV="1">
            <a:off x="2630610" y="4143290"/>
            <a:ext cx="871715" cy="4373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98EFAA5-2904-4B53-8FC1-CCBD3881E865}"/>
              </a:ext>
            </a:extLst>
          </p:cNvPr>
          <p:cNvCxnSpPr>
            <a:cxnSpLocks/>
          </p:cNvCxnSpPr>
          <p:nvPr/>
        </p:nvCxnSpPr>
        <p:spPr>
          <a:xfrm flipH="1" flipV="1">
            <a:off x="3126629" y="4143290"/>
            <a:ext cx="375696" cy="4373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3DD851-74AC-4C16-8A91-5253446AF96F}"/>
              </a:ext>
            </a:extLst>
          </p:cNvPr>
          <p:cNvCxnSpPr>
            <a:cxnSpLocks/>
          </p:cNvCxnSpPr>
          <p:nvPr/>
        </p:nvCxnSpPr>
        <p:spPr>
          <a:xfrm flipH="1" flipV="1">
            <a:off x="2676591" y="2574666"/>
            <a:ext cx="825734" cy="20059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2E604E-6974-479D-8F6B-4EE4CB552AD9}"/>
              </a:ext>
            </a:extLst>
          </p:cNvPr>
          <p:cNvCxnSpPr>
            <a:cxnSpLocks/>
          </p:cNvCxnSpPr>
          <p:nvPr/>
        </p:nvCxnSpPr>
        <p:spPr>
          <a:xfrm flipV="1">
            <a:off x="4272498" y="3784765"/>
            <a:ext cx="113960" cy="2024988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0C6BDB-FB81-4836-863C-C95889551D40}"/>
              </a:ext>
            </a:extLst>
          </p:cNvPr>
          <p:cNvSpPr txBox="1"/>
          <p:nvPr/>
        </p:nvSpPr>
        <p:spPr>
          <a:xfrm>
            <a:off x="4085841" y="3485889"/>
            <a:ext cx="582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568389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892919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37978" y="310300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13745" y="4003377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2774072" y="3357046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결론 및 고찰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F8EC7-7388-444C-8C77-DDAFA6777EF3}"/>
              </a:ext>
            </a:extLst>
          </p:cNvPr>
          <p:cNvGrpSpPr/>
          <p:nvPr/>
        </p:nvGrpSpPr>
        <p:grpSpPr>
          <a:xfrm>
            <a:off x="1711915" y="1683187"/>
            <a:ext cx="2977468" cy="1200329"/>
            <a:chOff x="6176216" y="2942960"/>
            <a:chExt cx="2977468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A6E2F-6A1A-4BE7-8D74-C9260FAF617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18C4C4-2D4A-42B7-8F7C-8A87AE3046FF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7" name="그래픽 6" descr="아이디어를 가진 사람">
            <a:extLst>
              <a:ext uri="{FF2B5EF4-FFF2-40B4-BE49-F238E27FC236}">
                <a16:creationId xmlns:a16="http://schemas.microsoft.com/office/drawing/2014/main" id="{2A808B4B-5034-4C24-AE27-C78D02FDD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796" y="3028520"/>
            <a:ext cx="1090147" cy="10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32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757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결론 및 고찰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6F527-A829-4E73-9E62-BC69C90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35" y="1950598"/>
            <a:ext cx="19166689" cy="14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3029A-2F7A-411C-B81A-367ADEF884C2}"/>
              </a:ext>
            </a:extLst>
          </p:cNvPr>
          <p:cNvGrpSpPr/>
          <p:nvPr/>
        </p:nvGrpSpPr>
        <p:grpSpPr>
          <a:xfrm>
            <a:off x="1753428" y="4322543"/>
            <a:ext cx="6552371" cy="426920"/>
            <a:chOff x="1845139" y="1808731"/>
            <a:chExt cx="6552371" cy="4269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DD4024-F658-4CA7-805E-A35D6A089E22}"/>
                </a:ext>
              </a:extLst>
            </p:cNvPr>
            <p:cNvSpPr txBox="1"/>
            <p:nvPr/>
          </p:nvSpPr>
          <p:spPr>
            <a:xfrm>
              <a:off x="1845139" y="1808731"/>
              <a:ext cx="6552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향후 연구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AA74BCE-8CA4-41B7-BB70-42DCC5861953}"/>
                </a:ext>
              </a:extLst>
            </p:cNvPr>
            <p:cNvSpPr/>
            <p:nvPr/>
          </p:nvSpPr>
          <p:spPr>
            <a:xfrm>
              <a:off x="1952148" y="2189932"/>
              <a:ext cx="977654" cy="457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E4EB85-1534-431B-ABB9-CC1BCADAA770}"/>
              </a:ext>
            </a:extLst>
          </p:cNvPr>
          <p:cNvGrpSpPr/>
          <p:nvPr/>
        </p:nvGrpSpPr>
        <p:grpSpPr>
          <a:xfrm>
            <a:off x="1753429" y="1795379"/>
            <a:ext cx="6552371" cy="426920"/>
            <a:chOff x="1845139" y="1808731"/>
            <a:chExt cx="6552371" cy="4269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A6F912-D49D-4DBF-B1C6-82A678919EEB}"/>
                </a:ext>
              </a:extLst>
            </p:cNvPr>
            <p:cNvSpPr txBox="1"/>
            <p:nvPr/>
          </p:nvSpPr>
          <p:spPr>
            <a:xfrm>
              <a:off x="1845139" y="1808731"/>
              <a:ext cx="6552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결론</a:t>
              </a:r>
              <a:endParaRPr lang="en-US" altLang="ko-KR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20A0F-D47B-413A-A48F-8C9E4C96D22C}"/>
                </a:ext>
              </a:extLst>
            </p:cNvPr>
            <p:cNvSpPr/>
            <p:nvPr/>
          </p:nvSpPr>
          <p:spPr>
            <a:xfrm>
              <a:off x="1952148" y="2189932"/>
              <a:ext cx="442816" cy="457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CBA17B-9262-4688-9ADE-429C7B317270}"/>
              </a:ext>
            </a:extLst>
          </p:cNvPr>
          <p:cNvSpPr txBox="1"/>
          <p:nvPr/>
        </p:nvSpPr>
        <p:spPr>
          <a:xfrm>
            <a:off x="1753429" y="2402475"/>
            <a:ext cx="6948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spc="-113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이미 저장된 지도 정보가 아닌 상황에 따라 유연한 대응을 할 수 있는 자율 주행 카트 개발</a:t>
            </a: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0EF7D-DBC8-407E-A6E9-389EE0BF9E61}"/>
              </a:ext>
            </a:extLst>
          </p:cNvPr>
          <p:cNvSpPr txBox="1"/>
          <p:nvPr/>
        </p:nvSpPr>
        <p:spPr>
          <a:xfrm>
            <a:off x="1767346" y="2829097"/>
            <a:ext cx="69489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근거리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 LIDAR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센서를 활용한 즉각적인 대응 가능</a:t>
            </a: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원거리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영상처리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머신 러닝 모델을 통해 이동경로 예측 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/ 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카트의 자체 위치파악 구현</a:t>
            </a:r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400" b="1" spc="-113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AAB51-7B09-4701-BFCA-DD73B4134629}"/>
              </a:ext>
            </a:extLst>
          </p:cNvPr>
          <p:cNvSpPr txBox="1"/>
          <p:nvPr/>
        </p:nvSpPr>
        <p:spPr>
          <a:xfrm>
            <a:off x="1767346" y="4976687"/>
            <a:ext cx="7140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기기 제어 권한을 부여 및 승인할 수 있는 생체인식 기능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[Face ID]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과 하드웨어적 구현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[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로봇 팔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]</a:t>
            </a:r>
            <a:r>
              <a:rPr lang="ko-KR" altLang="en-US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을 통해 실질적으로 카트의 전달 기능을 구현한 보다 최적화된 기기 구현 목표</a:t>
            </a:r>
            <a:r>
              <a:rPr lang="en-US" altLang="ko-KR" sz="1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938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1113" y="4535738"/>
            <a:ext cx="3825599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F8F8F6"/>
                </a:solidFill>
              </a:rPr>
              <a:t>Thank you</a:t>
            </a:r>
            <a:endParaRPr lang="ko-KR" altLang="en-US" sz="6600" b="1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F8F8F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6BD90-1DE5-489A-B3AB-63C0DA11DBB0}"/>
              </a:ext>
            </a:extLst>
          </p:cNvPr>
          <p:cNvSpPr txBox="1"/>
          <p:nvPr/>
        </p:nvSpPr>
        <p:spPr>
          <a:xfrm>
            <a:off x="3205423" y="5996615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2020-1 Capstone Design</a:t>
            </a:r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badi" panose="020B060402010402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54" name="그림 53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87CCE8C3-83CE-4539-AF11-21217F72F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" y="93055"/>
            <a:ext cx="1400993" cy="83212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DF5FDCD-F71C-4770-965D-39E820A0DC05}"/>
              </a:ext>
            </a:extLst>
          </p:cNvPr>
          <p:cNvGrpSpPr/>
          <p:nvPr/>
        </p:nvGrpSpPr>
        <p:grpSpPr>
          <a:xfrm>
            <a:off x="161113" y="1567147"/>
            <a:ext cx="4065215" cy="1754326"/>
            <a:chOff x="235352" y="2951751"/>
            <a:chExt cx="4065215" cy="1754326"/>
          </a:xfrm>
        </p:grpSpPr>
        <p:sp>
          <p:nvSpPr>
            <p:cNvPr id="11" name="TextBox 10"/>
            <p:cNvSpPr txBox="1"/>
            <p:nvPr/>
          </p:nvSpPr>
          <p:spPr>
            <a:xfrm>
              <a:off x="235352" y="2951751"/>
              <a:ext cx="4065215" cy="1754326"/>
            </a:xfrm>
            <a:prstGeom prst="rect">
              <a:avLst/>
            </a:prstGeom>
            <a:no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accent3">
                        <a:lumMod val="20000"/>
                        <a:lumOff val="80000"/>
                      </a:schemeClr>
                    </a:solidFill>
                  </a:ln>
                  <a:solidFill>
                    <a:schemeClr val="tx2"/>
                  </a:solidFill>
                </a:rPr>
                <a:t>Autonomous </a:t>
              </a:r>
            </a:p>
            <a:p>
              <a:r>
                <a:rPr lang="en-US" altLang="ko-KR" sz="5400" b="1" dirty="0">
                  <a:ln>
                    <a:solidFill>
                      <a:schemeClr val="accent3">
                        <a:lumMod val="20000"/>
                        <a:lumOff val="80000"/>
                      </a:schemeClr>
                    </a:solidFill>
                  </a:ln>
                  <a:solidFill>
                    <a:schemeClr val="tx2"/>
                  </a:solidFill>
                </a:rPr>
                <a:t>Vehicle</a:t>
              </a:r>
              <a:endParaRPr lang="ko-KR" altLang="en-US" sz="5400" b="1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39142BD-28C8-4BE3-A276-D07A2CBC60B1}"/>
                </a:ext>
              </a:extLst>
            </p:cNvPr>
            <p:cNvSpPr/>
            <p:nvPr/>
          </p:nvSpPr>
          <p:spPr>
            <a:xfrm>
              <a:off x="317529" y="3805970"/>
              <a:ext cx="3558185" cy="7095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892919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37978" y="310300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13745" y="4003377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3091157" y="3316180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연구 배경 및 기술 동향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F8EC7-7388-444C-8C77-DDAFA6777EF3}"/>
              </a:ext>
            </a:extLst>
          </p:cNvPr>
          <p:cNvGrpSpPr/>
          <p:nvPr/>
        </p:nvGrpSpPr>
        <p:grpSpPr>
          <a:xfrm>
            <a:off x="1711915" y="1683187"/>
            <a:ext cx="2977468" cy="1200329"/>
            <a:chOff x="6176216" y="2942960"/>
            <a:chExt cx="2977468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A6E2F-6A1A-4BE7-8D74-C9260FAF617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18C4C4-2D4A-42B7-8F7C-8A87AE3046FF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7" name="그래픽 6" descr="가로 막대형 차트">
            <a:extLst>
              <a:ext uri="{FF2B5EF4-FFF2-40B4-BE49-F238E27FC236}">
                <a16:creationId xmlns:a16="http://schemas.microsoft.com/office/drawing/2014/main" id="{F395679A-9344-4A76-9D03-3BB4407B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915" y="3134182"/>
            <a:ext cx="1010329" cy="1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44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연구 배경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03AFD-D7D6-43CF-9B66-EA34AA699717}"/>
              </a:ext>
            </a:extLst>
          </p:cNvPr>
          <p:cNvSpPr txBox="1"/>
          <p:nvPr/>
        </p:nvSpPr>
        <p:spPr>
          <a:xfrm>
            <a:off x="2150961" y="1726288"/>
            <a:ext cx="72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5G </a:t>
            </a:r>
            <a:r>
              <a:rPr lang="ko-KR" altLang="en-US" sz="28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이동 통신 </a:t>
            </a:r>
            <a:r>
              <a:rPr lang="en-US" altLang="ko-KR" sz="28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+ Machine Learning</a:t>
            </a:r>
            <a:endParaRPr lang="ko-KR" altLang="en-US" sz="28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51F228-1695-4A7B-9DDE-EAECC18F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30" y="2516799"/>
            <a:ext cx="3468094" cy="209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E9E90-6580-48D7-B4C4-EA1A1EBE1A93}"/>
              </a:ext>
            </a:extLst>
          </p:cNvPr>
          <p:cNvSpPr txBox="1"/>
          <p:nvPr/>
        </p:nvSpPr>
        <p:spPr>
          <a:xfrm>
            <a:off x="1984195" y="4937096"/>
            <a:ext cx="74533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현대자동차 </a:t>
            </a:r>
            <a:r>
              <a:rPr lang="en-US" altLang="ko-KR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 2022</a:t>
            </a:r>
            <a:r>
              <a:rPr lang="ko-KR" altLang="en-US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년까지 </a:t>
            </a:r>
            <a:r>
              <a:rPr lang="en-US" altLang="ko-KR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Lv3</a:t>
            </a:r>
            <a:r>
              <a:rPr lang="ko-KR" altLang="en-US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단계 자율주행 시스템 구축 전망</a:t>
            </a:r>
            <a:endParaRPr lang="en-US" altLang="ko-KR" sz="2000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(SAE </a:t>
            </a:r>
            <a:r>
              <a:rPr lang="ko-KR" altLang="en-US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미국 자동차 학회 자율주행 발전단계</a:t>
            </a:r>
            <a:r>
              <a:rPr lang="en-US" altLang="ko-KR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endParaRPr lang="en-US" altLang="ko-KR" sz="2000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현재 실외 용 자율 주행 자동차에 관한 연구가 활발히 이루어지는 추세</a:t>
            </a:r>
            <a:endParaRPr lang="en-US" altLang="ko-KR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F8EC7-7388-444C-8C77-DDAFA6777EF3}"/>
              </a:ext>
            </a:extLst>
          </p:cNvPr>
          <p:cNvGrpSpPr/>
          <p:nvPr/>
        </p:nvGrpSpPr>
        <p:grpSpPr>
          <a:xfrm>
            <a:off x="6032632" y="3001994"/>
            <a:ext cx="2977468" cy="1200329"/>
            <a:chOff x="6176216" y="2942960"/>
            <a:chExt cx="2977468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A6E2F-6A1A-4BE7-8D74-C9260FAF617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18C4C4-2D4A-42B7-8F7C-8A87AE3046FF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기술 동향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Rtino: Indoor autonomous mobile robot software | Research ...">
            <a:extLst>
              <a:ext uri="{FF2B5EF4-FFF2-40B4-BE49-F238E27FC236}">
                <a16:creationId xmlns:a16="http://schemas.microsoft.com/office/drawing/2014/main" id="{203EC6FC-2452-49A6-847E-ACBD1A2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69" y="1510332"/>
            <a:ext cx="2263053" cy="2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656864-9961-4FE2-BF57-645430F988EF}"/>
              </a:ext>
            </a:extLst>
          </p:cNvPr>
          <p:cNvSpPr txBox="1"/>
          <p:nvPr/>
        </p:nvSpPr>
        <p:spPr>
          <a:xfrm>
            <a:off x="4349985" y="1782008"/>
            <a:ext cx="745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실내 환경으로 발생하는 제약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19F5E-C354-4895-831A-AEC080A409A9}"/>
              </a:ext>
            </a:extLst>
          </p:cNvPr>
          <p:cNvSpPr txBox="1"/>
          <p:nvPr/>
        </p:nvSpPr>
        <p:spPr>
          <a:xfrm>
            <a:off x="4343388" y="2380833"/>
            <a:ext cx="745335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Guide Line(</a:t>
            </a:r>
            <a:r>
              <a:rPr lang="ko-KR" altLang="en-US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차선</a:t>
            </a:r>
            <a:r>
              <a:rPr lang="en-US" altLang="ko-KR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</a:t>
            </a:r>
            <a:r>
              <a:rPr lang="ko-KR" altLang="en-US" sz="20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부재</a:t>
            </a:r>
            <a:endParaRPr lang="en-US" altLang="ko-KR" sz="2000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이동객체</a:t>
            </a:r>
            <a:r>
              <a:rPr lang="en-US" altLang="ko-KR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사람</a:t>
            </a:r>
            <a:r>
              <a:rPr lang="en-US" altLang="ko-KR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  <a:r>
              <a:rPr lang="ko-KR" altLang="en-US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의 왕래가 잦음</a:t>
            </a:r>
            <a:endParaRPr lang="en-US" altLang="ko-KR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센서의 물리적 한계</a:t>
            </a:r>
            <a:r>
              <a:rPr lang="en-US" altLang="ko-KR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(LIDAR / LRF Sensor)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C7EF56E-63DA-474B-87E3-141608C27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80420"/>
              </p:ext>
            </p:extLst>
          </p:nvPr>
        </p:nvGraphicFramePr>
        <p:xfrm>
          <a:off x="1708097" y="4411446"/>
          <a:ext cx="7390571" cy="22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692">
                  <a:extLst>
                    <a:ext uri="{9D8B030D-6E8A-4147-A177-3AD203B41FA5}">
                      <a16:colId xmlns:a16="http://schemas.microsoft.com/office/drawing/2014/main" val="53677418"/>
                    </a:ext>
                  </a:extLst>
                </a:gridCol>
                <a:gridCol w="3568470">
                  <a:extLst>
                    <a:ext uri="{9D8B030D-6E8A-4147-A177-3AD203B41FA5}">
                      <a16:colId xmlns:a16="http://schemas.microsoft.com/office/drawing/2014/main" val="2379104233"/>
                    </a:ext>
                  </a:extLst>
                </a:gridCol>
                <a:gridCol w="1948409">
                  <a:extLst>
                    <a:ext uri="{9D8B030D-6E8A-4147-A177-3AD203B41FA5}">
                      <a16:colId xmlns:a16="http://schemas.microsoft.com/office/drawing/2014/main" val="1663188"/>
                    </a:ext>
                  </a:extLst>
                </a:gridCol>
              </a:tblGrid>
              <a:tr h="300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한계점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09551"/>
                  </a:ext>
                </a:extLst>
              </a:tr>
              <a:tr h="49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SLAM</a:t>
                      </a:r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</a:t>
                      </a:r>
                      <a:endParaRPr lang="en-US" altLang="ko-KR" sz="1200" b="0" dirty="0">
                        <a:ln>
                          <a:solidFill>
                            <a:schemeClr val="tx1"/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자율주행 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IMU, LIDAR </a:t>
                      </a:r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센서를 사용하여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반사율이 높은 환경에서의 정확한 거리인식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0816"/>
                  </a:ext>
                </a:extLst>
              </a:tr>
              <a:tr h="71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연계</a:t>
                      </a:r>
                      <a:endParaRPr lang="en-US" altLang="ko-KR" sz="1200" b="0" dirty="0">
                        <a:ln>
                          <a:solidFill>
                            <a:schemeClr val="tx1"/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자율주행 맵 시스템 기술 동향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클라우드와 연계하여 자율주행 맵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주행 경로 상 장애물이 위치할 가능성이 높고</a:t>
                      </a:r>
                      <a:r>
                        <a:rPr lang="en-US" altLang="ko-KR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실내의 좁은 통로 특성상 많은 우발적 요소 예상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94696"/>
                  </a:ext>
                </a:extLst>
              </a:tr>
              <a:tr h="69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추정</a:t>
                      </a:r>
                      <a:r>
                        <a:rPr lang="en-US" altLang="ko-KR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회피</a:t>
                      </a:r>
                      <a:r>
                        <a:rPr lang="en-US" altLang="ko-KR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계획이 융합된 이동 로봇의 자율주행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정보</a:t>
                      </a:r>
                      <a:r>
                        <a:rPr lang="en-US" altLang="ko-KR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LRF</a:t>
                      </a:r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센서를 바탕으로 한 장애물 인식</a:t>
                      </a:r>
                      <a:r>
                        <a:rPr lang="en-US" altLang="ko-KR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MCL </a:t>
                      </a:r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r>
                        <a:rPr lang="en-US" altLang="ko-KR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삼각측량 법을 사용하여 장애물로부터의 회피알고리즘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센서길이의 제약으로 인해 장애물감지거리가 </a:t>
                      </a:r>
                      <a:r>
                        <a:rPr lang="en-US" altLang="ko-KR" sz="105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55cm</a:t>
                      </a:r>
                      <a:r>
                        <a:rPr lang="ko-KR" altLang="en-US" sz="1050" b="0" dirty="0">
                          <a:ln>
                            <a:solidFill>
                              <a:schemeClr val="tx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불과</a:t>
                      </a:r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3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18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892919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37978" y="310300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13745" y="4003377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3118471" y="3287668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연구 목표 및 개념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F8EC7-7388-444C-8C77-DDAFA6777EF3}"/>
              </a:ext>
            </a:extLst>
          </p:cNvPr>
          <p:cNvGrpSpPr/>
          <p:nvPr/>
        </p:nvGrpSpPr>
        <p:grpSpPr>
          <a:xfrm>
            <a:off x="1711915" y="1683187"/>
            <a:ext cx="2977468" cy="1200329"/>
            <a:chOff x="6176216" y="2942960"/>
            <a:chExt cx="2977468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2A6E2F-6A1A-4BE7-8D74-C9260FAF6175}"/>
                </a:ext>
              </a:extLst>
            </p:cNvPr>
            <p:cNvSpPr txBox="1"/>
            <p:nvPr/>
          </p:nvSpPr>
          <p:spPr>
            <a:xfrm>
              <a:off x="6176216" y="2942960"/>
              <a:ext cx="29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Autonomous</a:t>
              </a:r>
            </a:p>
            <a:p>
              <a:r>
                <a:rPr lang="en-US" altLang="ko-KR" sz="3600" b="1" spc="-113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0374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3020000020004" pitchFamily="34" charset="-127"/>
                </a:rPr>
                <a:t>Vehicle</a:t>
              </a:r>
              <a:endPara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18C4C4-2D4A-42B7-8F7C-8A87AE3046FF}"/>
                </a:ext>
              </a:extLst>
            </p:cNvPr>
            <p:cNvSpPr/>
            <p:nvPr/>
          </p:nvSpPr>
          <p:spPr>
            <a:xfrm>
              <a:off x="6270928" y="3495023"/>
              <a:ext cx="2623689" cy="5677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9" name="그래픽 8" descr="부분적으로 선택 표시된 클립보드">
            <a:extLst>
              <a:ext uri="{FF2B5EF4-FFF2-40B4-BE49-F238E27FC236}">
                <a16:creationId xmlns:a16="http://schemas.microsoft.com/office/drawing/2014/main" id="{1A0F3B63-9F55-4837-9BE9-FD6328C0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796" y="3087572"/>
            <a:ext cx="1046525" cy="10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40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연구 목표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00297-1067-4BC0-93CC-51EB8325C45C}"/>
              </a:ext>
            </a:extLst>
          </p:cNvPr>
          <p:cNvSpPr txBox="1"/>
          <p:nvPr/>
        </p:nvSpPr>
        <p:spPr>
          <a:xfrm>
            <a:off x="1753429" y="1723201"/>
            <a:ext cx="605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실내 문서 전달 자율주행 카트 개발을 위한</a:t>
            </a:r>
            <a:endParaRPr lang="en-US" altLang="ko-KR" sz="24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이동객체 인지 및 충돌 방지 모듈 개발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1715FF7-1DA9-4717-BB0B-191CA38B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77" y="3192964"/>
            <a:ext cx="7070331" cy="3119565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328DA7-4CC7-4D35-96EC-AE892C766092}"/>
              </a:ext>
            </a:extLst>
          </p:cNvPr>
          <p:cNvSpPr/>
          <p:nvPr/>
        </p:nvSpPr>
        <p:spPr>
          <a:xfrm>
            <a:off x="1821442" y="2525808"/>
            <a:ext cx="6052978" cy="4571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5851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개념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01BDA-B99F-4BD1-BF70-077588535407}"/>
              </a:ext>
            </a:extLst>
          </p:cNvPr>
          <p:cNvSpPr txBox="1"/>
          <p:nvPr/>
        </p:nvSpPr>
        <p:spPr>
          <a:xfrm>
            <a:off x="4791912" y="3130961"/>
            <a:ext cx="4292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Text Recognition</a:t>
            </a:r>
          </a:p>
          <a:p>
            <a:endParaRPr lang="en-US" altLang="ko-KR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Abadi" panose="020B060402010402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Abadi" panose="020B060402010402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Abadi" panose="020B060402010402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Abadi" panose="020B060402010402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Human Recognition</a:t>
            </a:r>
            <a:endParaRPr lang="ko-KR" altLang="en-US" sz="36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Abadi" panose="020B060402010402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60C66-DC47-4A27-A6DD-F0EF3C77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29" y="1611638"/>
            <a:ext cx="3030928" cy="3439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51934-9FE1-4BF0-8F58-9A313C944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49" t="3885" b="4845"/>
          <a:stretch/>
        </p:blipFill>
        <p:spPr>
          <a:xfrm>
            <a:off x="2297336" y="5306056"/>
            <a:ext cx="1806888" cy="1374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5FFC21-0A2B-4C1E-A14F-EDDF98380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363" y="1750856"/>
            <a:ext cx="895863" cy="56559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FB7A132-77F1-4CA1-8708-967D1197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430" y="2571502"/>
            <a:ext cx="317196" cy="2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3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9153684" cy="1435834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617203" cy="685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79126" y="31210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000" dirty="0">
              <a:ln>
                <a:solidFill>
                  <a:schemeClr val="accent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654893" y="1327769"/>
            <a:ext cx="679515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A1CF4-B2C0-4954-A13A-1E42CDE6A6CE}"/>
              </a:ext>
            </a:extLst>
          </p:cNvPr>
          <p:cNvSpPr txBox="1"/>
          <p:nvPr/>
        </p:nvSpPr>
        <p:spPr>
          <a:xfrm>
            <a:off x="1753429" y="496771"/>
            <a:ext cx="645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개념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C4863-23D3-4715-A0E1-EC1B5A1F1E3D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213E0-B90C-49D3-A418-971C3A3B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87" y="2799679"/>
            <a:ext cx="7526797" cy="323440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E4A2828-4D9A-4F1D-B821-88164535693E}"/>
              </a:ext>
            </a:extLst>
          </p:cNvPr>
          <p:cNvSpPr txBox="1"/>
          <p:nvPr/>
        </p:nvSpPr>
        <p:spPr>
          <a:xfrm>
            <a:off x="1685416" y="1488933"/>
            <a:ext cx="60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7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동작 시나리오</a:t>
            </a:r>
            <a:endParaRPr lang="en-US" altLang="ko-KR" sz="2000" b="1" spc="-113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74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B61D58-5E61-49C7-89A5-F9E577800260}"/>
              </a:ext>
            </a:extLst>
          </p:cNvPr>
          <p:cNvSpPr/>
          <p:nvPr/>
        </p:nvSpPr>
        <p:spPr>
          <a:xfrm>
            <a:off x="1753429" y="1946464"/>
            <a:ext cx="1836158" cy="572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2878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836</Words>
  <Application>Microsoft Office PowerPoint</Application>
  <PresentationFormat>화면 슬라이드 쇼(4:3)</PresentationFormat>
  <Paragraphs>184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Calibri</vt:lpstr>
      <vt:lpstr>나눔바른펜</vt:lpstr>
      <vt:lpstr>Calibri Light</vt:lpstr>
      <vt:lpstr>Arial</vt:lpstr>
      <vt:lpstr>맑은 고딕</vt:lpstr>
      <vt:lpstr>나눔바른고딕</vt:lpstr>
      <vt:lpstr>Abadi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이재빈</cp:lastModifiedBy>
  <cp:revision>40</cp:revision>
  <dcterms:created xsi:type="dcterms:W3CDTF">2015-01-21T11:35:38Z</dcterms:created>
  <dcterms:modified xsi:type="dcterms:W3CDTF">2020-06-07T18:18:07Z</dcterms:modified>
</cp:coreProperties>
</file>