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69320"/>
  </p:normalViewPr>
  <p:slideViewPr>
    <p:cSldViewPr snapToGrid="0" snapToObjects="1">
      <p:cViewPr varScale="1">
        <p:scale>
          <a:sx n="86" d="100"/>
          <a:sy n="86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18AA-98DB-A941-BEDD-3E7CCC6BE04D}" type="datetimeFigureOut">
              <a:rPr lang="en-TH" smtClean="0"/>
              <a:t>3/1/2022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E5D8B-E66C-4B47-BA12-F381A8BFB68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096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08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Programs rarely do their taks alone.</a:t>
            </a:r>
          </a:p>
          <a:p>
            <a:endParaRPr lang="en-TH" dirty="0"/>
          </a:p>
          <a:p>
            <a:r>
              <a:rPr lang="en-TH" dirty="0"/>
              <a:t>They either have a data store.</a:t>
            </a:r>
          </a:p>
          <a:p>
            <a:endParaRPr lang="en-TH" dirty="0"/>
          </a:p>
          <a:p>
            <a:r>
              <a:rPr lang="en-TH" dirty="0"/>
              <a:t>Or send representations of data to be consumed by other programs in format that is well-understood.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1282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This  serialization process come with a lot of questions like, </a:t>
            </a:r>
          </a:p>
          <a:p>
            <a:endParaRPr lang="en-TH" dirty="0"/>
          </a:p>
          <a:p>
            <a:r>
              <a:rPr lang="en-TH" dirty="0"/>
              <a:t>How to make sure the deserialized data structures uses the same types as the original one (Type Consistency)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How NOT to break programs when you need to change the format (Compatibility)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How to make the process fast (Performance)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1222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In this session, I am going to show you how JSON and Protobuf handle those issuees, and what serialization format is fit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090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To start, let’s take a simple example.  A user visits our website and we would like to STORE “when” and “which” URL user uses to visit our website. </a:t>
            </a:r>
            <a:r>
              <a:rPr lang="en-US" dirty="0"/>
              <a:t>L</a:t>
            </a:r>
            <a:r>
              <a:rPr lang="en-TH" dirty="0"/>
              <a:t>ike a very simple analytic platform</a:t>
            </a:r>
          </a:p>
          <a:p>
            <a:endParaRPr lang="en-TH" dirty="0"/>
          </a:p>
          <a:p>
            <a:r>
              <a:rPr lang="en-TH" dirty="0"/>
              <a:t>We can build a simple Java class and pass instances of that class </a:t>
            </a:r>
            <a:r>
              <a:rPr lang="en-TH" b="1" u="sng" dirty="0"/>
              <a:t>thought our program</a:t>
            </a:r>
          </a:p>
          <a:p>
            <a:endParaRPr lang="en-TH" b="1" u="sng" dirty="0"/>
          </a:p>
          <a:p>
            <a:endParaRPr lang="en-TH" b="0" u="none" dirty="0"/>
          </a:p>
          <a:p>
            <a:r>
              <a:rPr lang="en-TH" b="0" u="none" dirty="0"/>
              <a:t>SENDING</a:t>
            </a:r>
          </a:p>
          <a:p>
            <a:r>
              <a:rPr lang="en-TH" b="0" u="none" dirty="0"/>
              <a:t>Java : When we want to send it outside, we can serialize it as a JSON and send it using your own serialization code or 3rd party library</a:t>
            </a:r>
          </a:p>
          <a:p>
            <a:endParaRPr lang="en-TH" b="0" u="none" dirty="0"/>
          </a:p>
          <a:p>
            <a:endParaRPr lang="en-TH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H" b="0" u="none" dirty="0"/>
              <a:t>READING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H" b="0" u="none" dirty="0"/>
              <a:t>Ruby: </a:t>
            </a:r>
          </a:p>
          <a:p>
            <a:endParaRPr lang="en-TH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076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Good</a:t>
            </a:r>
          </a:p>
          <a:p>
            <a:endParaRPr lang="en-TH" dirty="0"/>
          </a:p>
          <a:p>
            <a:r>
              <a:rPr lang="en-TH" dirty="0"/>
              <a:t>Readable: JSON is just text and we can at any point open any object with a text viewer to examine it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Self-contained : Everything that consumer need, is embedded within the object, so you can start sending JSON and accepting it without any synchonization.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T</a:t>
            </a:r>
            <a:r>
              <a:rPr lang="en-US" dirty="0"/>
              <a:t>h</a:t>
            </a:r>
            <a:r>
              <a:rPr lang="en-TH" dirty="0"/>
              <a:t>is brings me to the fact that JSON is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Extensible: we can easily extend the data that we’re storing in the JSON object.</a:t>
            </a:r>
          </a:p>
          <a:p>
            <a:endParaRPr lang="en-TH" dirty="0"/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Bad</a:t>
            </a:r>
          </a:p>
          <a:p>
            <a:endParaRPr lang="en-TH" dirty="0"/>
          </a:p>
          <a:p>
            <a:r>
              <a:rPr lang="en-US" dirty="0"/>
              <a:t>E</a:t>
            </a:r>
            <a:r>
              <a:rPr lang="en-TH" dirty="0"/>
              <a:t>xpensive: At high volumes, the cost of serialzation and deserializing object is non </a:t>
            </a:r>
            <a:r>
              <a:rPr lang="en-TH" b="1" dirty="0"/>
              <a:t>negligible</a:t>
            </a:r>
            <a:r>
              <a:rPr lang="en-TH" dirty="0"/>
              <a:t>, it becomes a significant </a:t>
            </a:r>
            <a:r>
              <a:rPr lang="en-TH" b="1" dirty="0"/>
              <a:t>overhead</a:t>
            </a:r>
            <a:r>
              <a:rPr lang="en-TH" dirty="0"/>
              <a:t>!</a:t>
            </a:r>
          </a:p>
          <a:p>
            <a:endParaRPr lang="en-TH" dirty="0"/>
          </a:p>
          <a:p>
            <a:r>
              <a:rPr lang="en-TH" dirty="0"/>
              <a:t>Unclear Types: That’s really a </a:t>
            </a:r>
            <a:r>
              <a:rPr lang="en-TH" b="1" dirty="0"/>
              <a:t>feature</a:t>
            </a:r>
            <a:r>
              <a:rPr lang="en-TH" dirty="0"/>
              <a:t> but for some applications, this </a:t>
            </a:r>
            <a:r>
              <a:rPr lang="en-TH" b="1" dirty="0"/>
              <a:t>is not desirable</a:t>
            </a:r>
          </a:p>
          <a:p>
            <a:endParaRPr lang="en-TH" b="0" dirty="0"/>
          </a:p>
          <a:p>
            <a:r>
              <a:rPr lang="en-US" dirty="0"/>
              <a:t>Massive</a:t>
            </a:r>
            <a:r>
              <a:rPr lang="en-TH" dirty="0"/>
              <a:t>: </a:t>
            </a:r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3790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Protobuf tried to address these poins by taking another approach.  Instead of passing the schema with every messages, we can save space and compute power by declaring this schema beforehand.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Protobuf is binary,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3765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  <a:p>
            <a:r>
              <a:rPr lang="en-TH" dirty="0"/>
              <a:t>JSON : Browser</a:t>
            </a:r>
          </a:p>
          <a:p>
            <a:endParaRPr lang="en-TH" dirty="0"/>
          </a:p>
          <a:p>
            <a:r>
              <a:rPr lang="en-TH" dirty="0"/>
              <a:t>Protobuf: Exchaning data between service.  Additionally Protobuf allows us to make call to another service easily by using gRPC.  And that is the topic for another lighting talk.</a:t>
            </a:r>
          </a:p>
          <a:p>
            <a:endParaRPr lang="en-TH" dirty="0"/>
          </a:p>
          <a:p>
            <a:endParaRPr lang="en-TH" dirty="0"/>
          </a:p>
          <a:p>
            <a:br>
              <a:rPr lang="en-TH" dirty="0"/>
            </a:br>
            <a:r>
              <a:rPr lang="en-TH" dirty="0"/>
              <a:t>NOTE: </a:t>
            </a:r>
          </a:p>
          <a:p>
            <a:pPr marL="171450" indent="-171450">
              <a:buFontTx/>
              <a:buChar char="-"/>
            </a:pPr>
            <a:r>
              <a:rPr lang="en-TH" dirty="0"/>
              <a:t>Target audience</a:t>
            </a:r>
          </a:p>
          <a:p>
            <a:pPr marL="171450" indent="-171450">
              <a:buFontTx/>
              <a:buChar char="-"/>
            </a:pPr>
            <a:r>
              <a:rPr lang="en-TH" dirty="0"/>
              <a:t>Practice on time management on each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077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In this session, I am going to show you how JSON and Protobuf handle those issuees, and what serialization format is fit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5D8B-E66C-4B47-BA12-F381A8BFB681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83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8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63" r:id="rId6"/>
    <p:sldLayoutId id="2147483858" r:id="rId7"/>
    <p:sldLayoutId id="2147483859" r:id="rId8"/>
    <p:sldLayoutId id="2147483860" r:id="rId9"/>
    <p:sldLayoutId id="2147483862" r:id="rId10"/>
    <p:sldLayoutId id="21474838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58" name="Graphic 10">
            <a:extLst>
              <a:ext uri="{FF2B5EF4-FFF2-40B4-BE49-F238E27FC236}">
                <a16:creationId xmlns:a16="http://schemas.microsoft.com/office/drawing/2014/main" id="{24DABF9E-7939-4CE8-A6E8-0AF2CDAFE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7245" y="173457"/>
            <a:ext cx="1261009" cy="126100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0" name="Oval 54">
            <a:extLst>
              <a:ext uri="{FF2B5EF4-FFF2-40B4-BE49-F238E27FC236}">
                <a16:creationId xmlns:a16="http://schemas.microsoft.com/office/drawing/2014/main" id="{368EEEDE-A8A9-4DCB-A5DF-4F0A4342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89418" y="685800"/>
            <a:ext cx="304800" cy="30480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57" name="Oval 56">
            <a:extLst>
              <a:ext uri="{FF2B5EF4-FFF2-40B4-BE49-F238E27FC236}">
                <a16:creationId xmlns:a16="http://schemas.microsoft.com/office/drawing/2014/main" id="{5EF6BF0F-3813-4E48-9E10-7590BBBA8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52061" y="1543230"/>
            <a:ext cx="240107" cy="240107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8CFDC-36DC-9240-818E-185B5389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569593"/>
            <a:ext cx="4195752" cy="3392807"/>
          </a:xfrm>
        </p:spPr>
        <p:txBody>
          <a:bodyPr anchor="b">
            <a:normAutofit/>
          </a:bodyPr>
          <a:lstStyle/>
          <a:p>
            <a:pPr algn="l"/>
            <a:r>
              <a:rPr lang="en-TH" sz="5400" dirty="0"/>
              <a:t>JSON vs Protobuf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3F8EE-42E7-8A44-B33D-C4FB3963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163438"/>
            <a:ext cx="4195750" cy="2119137"/>
          </a:xfrm>
        </p:spPr>
        <p:txBody>
          <a:bodyPr anchor="t">
            <a:normAutofit/>
          </a:bodyPr>
          <a:lstStyle/>
          <a:p>
            <a:pPr algn="l"/>
            <a:r>
              <a:rPr lang="en-TH" sz="2200" dirty="0"/>
              <a:t>Data Serialization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E208-7465-4CDB-B5E8-22F6B86A6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 r="10141" b="-1"/>
          <a:stretch/>
        </p:blipFill>
        <p:spPr>
          <a:xfrm>
            <a:off x="5105400" y="575423"/>
            <a:ext cx="6528003" cy="5749177"/>
          </a:xfrm>
          <a:prstGeom prst="rect">
            <a:avLst/>
          </a:prstGeom>
        </p:spPr>
      </p:pic>
      <p:sp useBgFill="1">
        <p:nvSpPr>
          <p:cNvPr id="59" name="Graphic 10">
            <a:extLst>
              <a:ext uri="{FF2B5EF4-FFF2-40B4-BE49-F238E27FC236}">
                <a16:creationId xmlns:a16="http://schemas.microsoft.com/office/drawing/2014/main" id="{EB3629D5-67DE-484E-823B-6E1E8C62F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34871" y="1463364"/>
            <a:ext cx="464530" cy="464530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10003-A854-1747-A95F-66A3832D2037}"/>
              </a:ext>
            </a:extLst>
          </p:cNvPr>
          <p:cNvSpPr/>
          <p:nvPr/>
        </p:nvSpPr>
        <p:spPr>
          <a:xfrm>
            <a:off x="2768196" y="2457646"/>
            <a:ext cx="1655806" cy="16063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EEEA3-77C0-714C-9406-5E2C3495212A}"/>
              </a:ext>
            </a:extLst>
          </p:cNvPr>
          <p:cNvSpPr/>
          <p:nvPr/>
        </p:nvSpPr>
        <p:spPr>
          <a:xfrm>
            <a:off x="7706215" y="2457646"/>
            <a:ext cx="1655806" cy="1606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E4B74-D604-5243-A35C-18050D9B841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24001" y="3260835"/>
            <a:ext cx="3312000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1D1006-2849-424A-B91C-52C290428BC5}"/>
              </a:ext>
            </a:extLst>
          </p:cNvPr>
          <p:cNvSpPr/>
          <p:nvPr/>
        </p:nvSpPr>
        <p:spPr>
          <a:xfrm>
            <a:off x="4757550" y="3032235"/>
            <a:ext cx="479461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B8D3B00-D659-614C-B2AE-6E4A1D87E9B6}"/>
              </a:ext>
            </a:extLst>
          </p:cNvPr>
          <p:cNvSpPr/>
          <p:nvPr/>
        </p:nvSpPr>
        <p:spPr>
          <a:xfrm>
            <a:off x="1664413" y="4746661"/>
            <a:ext cx="924675" cy="1017141"/>
          </a:xfrm>
          <a:prstGeom prst="can">
            <a:avLst>
              <a:gd name="adj" fmla="val 27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DB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50280B3-BA5D-D947-B22E-35784BF1CA92}"/>
              </a:ext>
            </a:extLst>
          </p:cNvPr>
          <p:cNvCxnSpPr>
            <a:stCxn id="11" idx="4"/>
          </p:cNvCxnSpPr>
          <p:nvPr/>
        </p:nvCxnSpPr>
        <p:spPr>
          <a:xfrm flipV="1">
            <a:off x="2589088" y="4064024"/>
            <a:ext cx="1006867" cy="1191208"/>
          </a:xfrm>
          <a:prstGeom prst="curvedConnector2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77 0 " pathEditMode="relative" ptsTypes="AA">
                                      <p:cBhvr>
                                        <p:cTn id="7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0CC81C-ABE6-7441-9864-361AAB5E4547}"/>
              </a:ext>
            </a:extLst>
          </p:cNvPr>
          <p:cNvSpPr/>
          <p:nvPr/>
        </p:nvSpPr>
        <p:spPr>
          <a:xfrm>
            <a:off x="5856269" y="534362"/>
            <a:ext cx="479461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7795-BC46-1D47-B223-E6DC1A136AF2}"/>
              </a:ext>
            </a:extLst>
          </p:cNvPr>
          <p:cNvSpPr txBox="1"/>
          <p:nvPr/>
        </p:nvSpPr>
        <p:spPr>
          <a:xfrm>
            <a:off x="6456556" y="62223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ABF3C-543F-9B44-9947-E9752855C530}"/>
              </a:ext>
            </a:extLst>
          </p:cNvPr>
          <p:cNvSpPr txBox="1"/>
          <p:nvPr/>
        </p:nvSpPr>
        <p:spPr>
          <a:xfrm>
            <a:off x="4190699" y="1907089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Type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0E22-35DF-7B45-9D64-0C4205DA7FC8}"/>
              </a:ext>
            </a:extLst>
          </p:cNvPr>
          <p:cNvSpPr txBox="1"/>
          <p:nvPr/>
        </p:nvSpPr>
        <p:spPr>
          <a:xfrm>
            <a:off x="4551256" y="2990419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Compatibility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8E6EE-8AAB-A243-A60A-34C58530F319}"/>
              </a:ext>
            </a:extLst>
          </p:cNvPr>
          <p:cNvSpPr txBox="1"/>
          <p:nvPr/>
        </p:nvSpPr>
        <p:spPr>
          <a:xfrm>
            <a:off x="4551256" y="4077303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552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5C09E-8161-8841-8595-78D07491827F}"/>
              </a:ext>
            </a:extLst>
          </p:cNvPr>
          <p:cNvSpPr/>
          <p:nvPr/>
        </p:nvSpPr>
        <p:spPr>
          <a:xfrm>
            <a:off x="2699136" y="2967335"/>
            <a:ext cx="1909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9571D-1AA1-FC4B-810A-F1A702FF9835}"/>
              </a:ext>
            </a:extLst>
          </p:cNvPr>
          <p:cNvSpPr/>
          <p:nvPr/>
        </p:nvSpPr>
        <p:spPr>
          <a:xfrm>
            <a:off x="6646666" y="2990748"/>
            <a:ext cx="3237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Protobuf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A5625-6891-704A-8CDE-C94436043299}"/>
              </a:ext>
            </a:extLst>
          </p:cNvPr>
          <p:cNvSpPr/>
          <p:nvPr/>
        </p:nvSpPr>
        <p:spPr>
          <a:xfrm>
            <a:off x="5119450" y="2990748"/>
            <a:ext cx="976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701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C16B7-F14F-9F41-A92B-AA75ADA39FE1}"/>
              </a:ext>
            </a:extLst>
          </p:cNvPr>
          <p:cNvSpPr/>
          <p:nvPr/>
        </p:nvSpPr>
        <p:spPr>
          <a:xfrm>
            <a:off x="3894469" y="535854"/>
            <a:ext cx="2662448" cy="9639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4399-3808-A54C-9A86-17D9AFFFD77A}"/>
              </a:ext>
            </a:extLst>
          </p:cNvPr>
          <p:cNvSpPr txBox="1"/>
          <p:nvPr/>
        </p:nvSpPr>
        <p:spPr>
          <a:xfrm>
            <a:off x="6824547" y="5358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CC9F2-3D91-D84F-AC1E-2EB337129476}"/>
              </a:ext>
            </a:extLst>
          </p:cNvPr>
          <p:cNvSpPr txBox="1"/>
          <p:nvPr/>
        </p:nvSpPr>
        <p:spPr>
          <a:xfrm>
            <a:off x="6801945" y="10178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A7684-5D50-F148-A344-10A34232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67" y="1876581"/>
            <a:ext cx="96393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16A16-14C8-B146-945C-E6C36682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67" y="4823546"/>
            <a:ext cx="9688318" cy="14986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8979F0B4-D8D2-684A-880C-66A66882E5F2}"/>
              </a:ext>
            </a:extLst>
          </p:cNvPr>
          <p:cNvSpPr/>
          <p:nvPr/>
        </p:nvSpPr>
        <p:spPr>
          <a:xfrm>
            <a:off x="5531005" y="3769336"/>
            <a:ext cx="367990" cy="7917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82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4414D-56F0-C745-B449-0CA1CE9F06F5}"/>
              </a:ext>
            </a:extLst>
          </p:cNvPr>
          <p:cNvSpPr/>
          <p:nvPr/>
        </p:nvSpPr>
        <p:spPr>
          <a:xfrm>
            <a:off x="3992926" y="124886"/>
            <a:ext cx="382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JSON(Text)</a:t>
            </a:r>
          </a:p>
        </p:txBody>
      </p:sp>
      <p:pic>
        <p:nvPicPr>
          <p:cNvPr id="8" name="Graphic 7" descr="Add with solid fill">
            <a:extLst>
              <a:ext uri="{FF2B5EF4-FFF2-40B4-BE49-F238E27FC236}">
                <a16:creationId xmlns:a16="http://schemas.microsoft.com/office/drawing/2014/main" id="{F667327F-5DAE-774E-8853-30AA8F41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70" y="1048216"/>
            <a:ext cx="580611" cy="580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70480D-F51B-274F-B839-3656D514EC9A}"/>
              </a:ext>
            </a:extLst>
          </p:cNvPr>
          <p:cNvSpPr txBox="1"/>
          <p:nvPr/>
        </p:nvSpPr>
        <p:spPr>
          <a:xfrm>
            <a:off x="1141083" y="2253212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Readable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AF173-5D50-CD40-A8E7-342FEA12E55E}"/>
              </a:ext>
            </a:extLst>
          </p:cNvPr>
          <p:cNvSpPr txBox="1"/>
          <p:nvPr/>
        </p:nvSpPr>
        <p:spPr>
          <a:xfrm>
            <a:off x="1141082" y="3158319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Self-contained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DA032-5A66-0F49-83DF-57443DA32055}"/>
              </a:ext>
            </a:extLst>
          </p:cNvPr>
          <p:cNvSpPr txBox="1"/>
          <p:nvPr/>
        </p:nvSpPr>
        <p:spPr>
          <a:xfrm>
            <a:off x="1141081" y="4042983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extensible</a:t>
            </a:r>
          </a:p>
        </p:txBody>
      </p:sp>
      <p:pic>
        <p:nvPicPr>
          <p:cNvPr id="13" name="Graphic 12" descr="Badge Unfollow with solid fill">
            <a:extLst>
              <a:ext uri="{FF2B5EF4-FFF2-40B4-BE49-F238E27FC236}">
                <a16:creationId xmlns:a16="http://schemas.microsoft.com/office/drawing/2014/main" id="{1C8C2B7F-C631-1A4F-AE38-BC66D6D99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1707" y="881321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A2665-BCBA-F24C-8E63-D11A4872E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477" y="5003097"/>
            <a:ext cx="5289395" cy="16258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B53061-CC84-6C4C-86DA-E3FBC419BC14}"/>
              </a:ext>
            </a:extLst>
          </p:cNvPr>
          <p:cNvSpPr txBox="1"/>
          <p:nvPr/>
        </p:nvSpPr>
        <p:spPr>
          <a:xfrm>
            <a:off x="6543607" y="2253212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Expensive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D1C5F-C5C8-B94C-B9CB-CD7D548F5C76}"/>
              </a:ext>
            </a:extLst>
          </p:cNvPr>
          <p:cNvSpPr txBox="1"/>
          <p:nvPr/>
        </p:nvSpPr>
        <p:spPr>
          <a:xfrm>
            <a:off x="6543605" y="3147310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Unclear Types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8002-38C0-BC48-A87D-02ECA57B4348}"/>
              </a:ext>
            </a:extLst>
          </p:cNvPr>
          <p:cNvSpPr txBox="1"/>
          <p:nvPr/>
        </p:nvSpPr>
        <p:spPr>
          <a:xfrm>
            <a:off x="6543605" y="3960831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200" dirty="0">
                <a:solidFill>
                  <a:srgbClr val="C00000"/>
                </a:solidFill>
              </a:rPr>
              <a:t>Massive</a:t>
            </a:r>
          </a:p>
        </p:txBody>
      </p:sp>
    </p:spTree>
    <p:extLst>
      <p:ext uri="{BB962C8B-B14F-4D97-AF65-F5344CB8AC3E}">
        <p14:creationId xmlns:p14="http://schemas.microsoft.com/office/powerpoint/2010/main" val="30388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DD778-071C-1E48-AD8A-BF8C4B5C93CC}"/>
              </a:ext>
            </a:extLst>
          </p:cNvPr>
          <p:cNvSpPr/>
          <p:nvPr/>
        </p:nvSpPr>
        <p:spPr>
          <a:xfrm>
            <a:off x="2907547" y="249261"/>
            <a:ext cx="61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Protobuf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(Binary)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4CDBA-FA93-6741-806B-FC6ACFF8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85" y="1373092"/>
            <a:ext cx="4721922" cy="479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08DB64-252A-DA47-A626-ED153110E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97" y="1373092"/>
            <a:ext cx="10103005" cy="502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076DA-470D-3E40-BD49-AF01183A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97" y="1070517"/>
            <a:ext cx="10307444" cy="55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5C09E-8161-8841-8595-78D07491827F}"/>
              </a:ext>
            </a:extLst>
          </p:cNvPr>
          <p:cNvSpPr/>
          <p:nvPr/>
        </p:nvSpPr>
        <p:spPr>
          <a:xfrm>
            <a:off x="2476111" y="402554"/>
            <a:ext cx="1909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9571D-1AA1-FC4B-810A-F1A702FF9835}"/>
              </a:ext>
            </a:extLst>
          </p:cNvPr>
          <p:cNvSpPr/>
          <p:nvPr/>
        </p:nvSpPr>
        <p:spPr>
          <a:xfrm>
            <a:off x="6334432" y="402554"/>
            <a:ext cx="3237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Protobuf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57848-F0F5-124F-BD9F-2A83A938321D}"/>
              </a:ext>
            </a:extLst>
          </p:cNvPr>
          <p:cNvSpPr txBox="1"/>
          <p:nvPr/>
        </p:nvSpPr>
        <p:spPr>
          <a:xfrm>
            <a:off x="1141083" y="1639897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TH" sz="3200" dirty="0">
                <a:solidFill>
                  <a:srgbClr val="C00000"/>
                </a:solidFill>
              </a:rPr>
              <a:t>mall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3DF6B-73CB-ED44-9C69-5303D947EC3D}"/>
              </a:ext>
            </a:extLst>
          </p:cNvPr>
          <p:cNvSpPr txBox="1"/>
          <p:nvPr/>
        </p:nvSpPr>
        <p:spPr>
          <a:xfrm>
            <a:off x="1141082" y="2545004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</a:t>
            </a:r>
            <a:r>
              <a:rPr lang="en-TH" sz="3200" dirty="0">
                <a:solidFill>
                  <a:srgbClr val="C00000"/>
                </a:solidFill>
              </a:rPr>
              <a:t>eed to inspect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5D9FF-026D-8C41-A9AA-D2BE37DAFBD2}"/>
              </a:ext>
            </a:extLst>
          </p:cNvPr>
          <p:cNvSpPr txBox="1"/>
          <p:nvPr/>
        </p:nvSpPr>
        <p:spPr>
          <a:xfrm>
            <a:off x="1141081" y="3429668"/>
            <a:ext cx="442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</a:t>
            </a:r>
            <a:r>
              <a:rPr lang="en-TH" sz="3200" dirty="0">
                <a:solidFill>
                  <a:srgbClr val="C00000"/>
                </a:solidFill>
              </a:rPr>
              <a:t>essages are varied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752AB-2558-434C-9BC5-1B5EC9A39B80}"/>
              </a:ext>
            </a:extLst>
          </p:cNvPr>
          <p:cNvSpPr txBox="1"/>
          <p:nvPr/>
        </p:nvSpPr>
        <p:spPr>
          <a:xfrm>
            <a:off x="6334432" y="1616927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High volumes</a:t>
            </a:r>
            <a:endParaRPr lang="en-TH" sz="3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8230B-D84A-5F40-94D7-2599CA6EDD00}"/>
              </a:ext>
            </a:extLst>
          </p:cNvPr>
          <p:cNvSpPr txBox="1"/>
          <p:nvPr/>
        </p:nvSpPr>
        <p:spPr>
          <a:xfrm>
            <a:off x="6334431" y="2522034"/>
            <a:ext cx="3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Similar messages</a:t>
            </a:r>
            <a:endParaRPr lang="en-TH" sz="3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CFEFF-957C-314A-87E8-2069F7818A51}"/>
              </a:ext>
            </a:extLst>
          </p:cNvPr>
          <p:cNvSpPr txBox="1"/>
          <p:nvPr/>
        </p:nvSpPr>
        <p:spPr>
          <a:xfrm>
            <a:off x="6334430" y="3406698"/>
            <a:ext cx="442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Performance matters</a:t>
            </a:r>
            <a:endParaRPr lang="en-TH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oogle chrome Icons - Download 621 Free Google chrome icons here">
            <a:extLst>
              <a:ext uri="{FF2B5EF4-FFF2-40B4-BE49-F238E27FC236}">
                <a16:creationId xmlns:a16="http://schemas.microsoft.com/office/drawing/2014/main" id="{DDDD7C09-558D-1C49-8F04-67EB150E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29" y="4434120"/>
            <a:ext cx="1094059" cy="109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fox, original icon - Free download on Iconfinder">
            <a:extLst>
              <a:ext uri="{FF2B5EF4-FFF2-40B4-BE49-F238E27FC236}">
                <a16:creationId xmlns:a16="http://schemas.microsoft.com/office/drawing/2014/main" id="{A46FEA35-4E1F-8B46-9A3D-6F98C517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20" y="4314332"/>
            <a:ext cx="1236816" cy="123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Global Web Service Icon Isolated Stock Illustration - Illustration  of technology, vector: 162780794">
            <a:extLst>
              <a:ext uri="{FF2B5EF4-FFF2-40B4-BE49-F238E27FC236}">
                <a16:creationId xmlns:a16="http://schemas.microsoft.com/office/drawing/2014/main" id="{9AC2EBD0-7CE7-2A43-8BFF-722A5CC4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86" y="4014443"/>
            <a:ext cx="1888833" cy="18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0C392F-599D-E545-B696-96E6D47FDFA7}"/>
              </a:ext>
            </a:extLst>
          </p:cNvPr>
          <p:cNvSpPr/>
          <p:nvPr/>
        </p:nvSpPr>
        <p:spPr>
          <a:xfrm>
            <a:off x="1368363" y="5571945"/>
            <a:ext cx="3024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Browser</a:t>
            </a:r>
          </a:p>
        </p:txBody>
      </p:sp>
      <p:pic>
        <p:nvPicPr>
          <p:cNvPr id="17" name="Picture 6" descr="Vector Global Web Service Icon Isolated Stock Illustration - Illustration  of technology, vector: 162780794">
            <a:extLst>
              <a:ext uri="{FF2B5EF4-FFF2-40B4-BE49-F238E27FC236}">
                <a16:creationId xmlns:a16="http://schemas.microsoft.com/office/drawing/2014/main" id="{078C4F47-396F-C84D-9CFD-681EEA7E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613" y="4036732"/>
            <a:ext cx="1888833" cy="18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8EC68C0A-C90D-2A46-B43A-151AAA2E9CCF}"/>
              </a:ext>
            </a:extLst>
          </p:cNvPr>
          <p:cNvSpPr/>
          <p:nvPr/>
        </p:nvSpPr>
        <p:spPr>
          <a:xfrm>
            <a:off x="8073199" y="4767598"/>
            <a:ext cx="1149894" cy="26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6BA26-3E90-1442-A280-819F063498C4}"/>
              </a:ext>
            </a:extLst>
          </p:cNvPr>
          <p:cNvSpPr txBox="1"/>
          <p:nvPr/>
        </p:nvSpPr>
        <p:spPr>
          <a:xfrm>
            <a:off x="8278493" y="443412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32605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3" grpId="0"/>
      <p:bldP spid="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79571D-1AA1-FC4B-810A-F1A702FF9835}"/>
              </a:ext>
            </a:extLst>
          </p:cNvPr>
          <p:cNvSpPr/>
          <p:nvPr/>
        </p:nvSpPr>
        <p:spPr>
          <a:xfrm>
            <a:off x="2297975" y="2967335"/>
            <a:ext cx="7113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278462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498</Words>
  <Application>Microsoft Macintosh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Segoe UI</vt:lpstr>
      <vt:lpstr>MinimalXOVTI</vt:lpstr>
      <vt:lpstr>JSON vs Protobuf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vs Protobuf</dc:title>
  <dc:creator>Worasit Daimongkol</dc:creator>
  <cp:lastModifiedBy>Em Worasit Daimongkol</cp:lastModifiedBy>
  <cp:revision>32</cp:revision>
  <dcterms:created xsi:type="dcterms:W3CDTF">2021-11-09T00:36:51Z</dcterms:created>
  <dcterms:modified xsi:type="dcterms:W3CDTF">2022-01-03T14:08:30Z</dcterms:modified>
</cp:coreProperties>
</file>