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C0B3B-ADE5-4E3F-9F35-4F74C573FEA7}" v="1333" dt="2022-11-28T18:01:16.244"/>
    <p1510:client id="{8B639524-2BE9-4AB8-9D99-1EA6803C4891}" v="256" dt="2022-11-28T16:57:30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8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2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1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6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6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000"/>
              <a:t>Анализ социального графа на примере графа друзей сети "ВКонтакте"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>
            <a:normAutofit/>
          </a:bodyPr>
          <a:lstStyle/>
          <a:p>
            <a:r>
              <a:rPr lang="ru-RU" dirty="0"/>
              <a:t>Иванин Никита, М05-116</a:t>
            </a:r>
            <a:endParaRPr lang="ru-RU"/>
          </a:p>
        </p:txBody>
      </p: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30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CD3CF3-2964-3E71-F246-0652A82CA859}"/>
              </a:ext>
            </a:extLst>
          </p:cNvPr>
          <p:cNvSpPr txBox="1">
            <a:spLocks/>
          </p:cNvSpPr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400"/>
              <a:t>Структурный анализ графа: PageRank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58AACA26-2AFC-7C0C-75B7-DADE7EF4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</a:rPr>
              <a:t>Page rank correlation with degree centrality: 0.9
Page rank correlation with closeness centrality: 0.67
Page rank correlation with betweenness centrality: 0.38</a:t>
            </a:r>
          </a:p>
          <a:p>
            <a:pPr marL="0" indent="0">
              <a:buNone/>
            </a:pPr>
            <a:endParaRPr lang="en-US" sz="2000" dirty="0"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</a:rPr>
              <a:t>В "</a:t>
            </a:r>
            <a:r>
              <a:rPr lang="en-US" sz="2000" dirty="0" err="1">
                <a:latin typeface="Consolas"/>
              </a:rPr>
              <a:t>топе</a:t>
            </a:r>
            <a:r>
              <a:rPr lang="en-US" sz="2000" dirty="0">
                <a:latin typeface="Consolas"/>
              </a:rPr>
              <a:t>" </a:t>
            </a:r>
            <a:r>
              <a:rPr lang="en-US" sz="2000" dirty="0" err="1">
                <a:latin typeface="Consolas"/>
              </a:rPr>
              <a:t>по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pagerank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оказались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те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же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люди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что</a:t>
            </a:r>
            <a:r>
              <a:rPr lang="en-US" sz="2000" dirty="0">
                <a:latin typeface="Consolas"/>
              </a:rPr>
              <a:t> и в 2 </a:t>
            </a:r>
            <a:r>
              <a:rPr lang="en-US" sz="2000" dirty="0" err="1">
                <a:latin typeface="Consolas"/>
              </a:rPr>
              <a:t>из</a:t>
            </a:r>
            <a:r>
              <a:rPr lang="en-US" sz="2000" dirty="0">
                <a:latin typeface="Consolas"/>
              </a:rPr>
              <a:t> 3х </a:t>
            </a:r>
            <a:r>
              <a:rPr lang="en-US" sz="2000" dirty="0" err="1">
                <a:latin typeface="Consolas"/>
              </a:rPr>
              <a:t>центральностях</a:t>
            </a:r>
          </a:p>
        </p:txBody>
      </p:sp>
      <p:pic>
        <p:nvPicPr>
          <p:cNvPr id="4" name="Рисунок 4" descr="Изображение выглядит как текст, небо, другой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C067967-9DAB-AA55-021E-F7115340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852469"/>
            <a:ext cx="6430513" cy="514441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9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B7371-918F-63EB-AE21-3EF5985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385067"/>
            <a:ext cx="4982370" cy="767415"/>
          </a:xfrm>
        </p:spPr>
        <p:txBody>
          <a:bodyPr>
            <a:normAutofit fontScale="90000"/>
          </a:bodyPr>
          <a:lstStyle/>
          <a:p>
            <a:r>
              <a:rPr lang="ru-RU" dirty="0"/>
              <a:t>Community </a:t>
            </a:r>
            <a:r>
              <a:rPr lang="ru-RU" dirty="0" err="1"/>
              <a:t>detection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D055BC7-E539-7D5D-EB4B-48C1058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85" y="1205104"/>
            <a:ext cx="5329610" cy="48358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Очень</a:t>
            </a:r>
            <a:r>
              <a:rPr lang="en-US" dirty="0"/>
              <a:t> </a:t>
            </a:r>
            <a:r>
              <a:rPr lang="en-US" dirty="0" err="1"/>
              <a:t>интересно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четко</a:t>
            </a:r>
            <a:r>
              <a:rPr lang="en-US" dirty="0"/>
              <a:t> </a:t>
            </a:r>
            <a:r>
              <a:rPr lang="en-US" dirty="0" err="1"/>
              <a:t>разделились</a:t>
            </a:r>
            <a:r>
              <a:rPr lang="en-US" dirty="0"/>
              <a:t> </a:t>
            </a:r>
            <a:r>
              <a:rPr lang="en-US" dirty="0" err="1"/>
              <a:t>сообщества</a:t>
            </a:r>
            <a:r>
              <a:rPr lang="en-US" dirty="0"/>
              <a:t>:</a:t>
            </a:r>
          </a:p>
          <a:p>
            <a:pPr marL="457200" indent="-457200">
              <a:buAutoNum type="arabicPeriod"/>
            </a:pPr>
            <a:r>
              <a:rPr lang="en-US" sz="2100" dirty="0" err="1"/>
              <a:t>Фиолетовая</a:t>
            </a:r>
            <a:r>
              <a:rPr lang="en-US" sz="2100" dirty="0"/>
              <a:t> </a:t>
            </a:r>
            <a:r>
              <a:rPr lang="en-US" sz="2100" dirty="0" err="1"/>
              <a:t>группа</a:t>
            </a:r>
            <a:r>
              <a:rPr lang="en-US" sz="2100" dirty="0"/>
              <a:t> - </a:t>
            </a:r>
            <a:r>
              <a:rPr lang="en-US" sz="2100" dirty="0" err="1"/>
              <a:t>мои</a:t>
            </a:r>
            <a:r>
              <a:rPr lang="en-US" sz="2100" dirty="0"/>
              <a:t> </a:t>
            </a:r>
            <a:r>
              <a:rPr lang="en-US" sz="2100" dirty="0" err="1"/>
              <a:t>одноклассники</a:t>
            </a:r>
            <a:r>
              <a:rPr lang="en-US" sz="2100" dirty="0"/>
              <a:t> </a:t>
            </a:r>
            <a:r>
              <a:rPr lang="en-US" sz="2100" dirty="0" err="1"/>
              <a:t>из</a:t>
            </a:r>
            <a:r>
              <a:rPr lang="en-US" sz="2100" dirty="0"/>
              <a:t> </a:t>
            </a:r>
            <a:r>
              <a:rPr lang="en-US" sz="2100" dirty="0" err="1"/>
              <a:t>школы</a:t>
            </a:r>
            <a:r>
              <a:rPr lang="en-US" sz="2100" dirty="0"/>
              <a:t>, с </a:t>
            </a:r>
            <a:r>
              <a:rPr lang="en-US" sz="2100" dirty="0" err="1"/>
              <a:t>которыми</a:t>
            </a:r>
            <a:r>
              <a:rPr lang="en-US" sz="2100" dirty="0"/>
              <a:t> </a:t>
            </a:r>
            <a:r>
              <a:rPr lang="en-US" sz="2100" dirty="0" err="1"/>
              <a:t>мы</a:t>
            </a:r>
            <a:r>
              <a:rPr lang="en-US" sz="2100" dirty="0"/>
              <a:t> </a:t>
            </a:r>
            <a:r>
              <a:rPr lang="en-US" sz="2100" dirty="0" err="1"/>
              <a:t>практически</a:t>
            </a:r>
            <a:r>
              <a:rPr lang="en-US" sz="2100" dirty="0"/>
              <a:t> </a:t>
            </a:r>
            <a:r>
              <a:rPr lang="en-US" sz="2100" dirty="0" err="1"/>
              <a:t>перестали</a:t>
            </a:r>
            <a:r>
              <a:rPr lang="en-US" sz="2100" dirty="0"/>
              <a:t> </a:t>
            </a:r>
            <a:r>
              <a:rPr lang="en-US" sz="2100" dirty="0" err="1"/>
              <a:t>общаться</a:t>
            </a:r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 err="1"/>
              <a:t>Красная</a:t>
            </a:r>
            <a:r>
              <a:rPr lang="en-US" sz="2100" dirty="0"/>
              <a:t> </a:t>
            </a:r>
            <a:r>
              <a:rPr lang="en-US" sz="2100" dirty="0" err="1"/>
              <a:t>группа</a:t>
            </a:r>
            <a:r>
              <a:rPr lang="en-US" sz="2100" dirty="0"/>
              <a:t> - </a:t>
            </a:r>
            <a:r>
              <a:rPr lang="en-US" sz="2100" dirty="0" err="1"/>
              <a:t>мои</a:t>
            </a:r>
            <a:r>
              <a:rPr lang="en-US" sz="2100" dirty="0"/>
              <a:t> </a:t>
            </a:r>
            <a:r>
              <a:rPr lang="en-US" sz="2100" dirty="0" err="1"/>
              <a:t>одногруппники</a:t>
            </a:r>
            <a:r>
              <a:rPr lang="en-US" sz="2100" dirty="0"/>
              <a:t> и </a:t>
            </a:r>
            <a:r>
              <a:rPr lang="en-US" sz="2100" dirty="0" err="1"/>
              <a:t>контакты</a:t>
            </a:r>
            <a:r>
              <a:rPr lang="en-US" sz="2100" dirty="0"/>
              <a:t>, с </a:t>
            </a:r>
            <a:r>
              <a:rPr lang="en-US" sz="2100" dirty="0" err="1"/>
              <a:t>кем</a:t>
            </a:r>
            <a:r>
              <a:rPr lang="en-US" sz="2100" dirty="0"/>
              <a:t> я </a:t>
            </a:r>
            <a:r>
              <a:rPr lang="en-US" sz="2100" dirty="0" err="1"/>
              <a:t>познакомился</a:t>
            </a:r>
            <a:r>
              <a:rPr lang="en-US" sz="2100" dirty="0"/>
              <a:t> </a:t>
            </a:r>
            <a:r>
              <a:rPr lang="en-US" sz="2100" dirty="0" err="1"/>
              <a:t>до</a:t>
            </a:r>
            <a:r>
              <a:rPr lang="en-US" sz="2100" dirty="0"/>
              <a:t> </a:t>
            </a:r>
            <a:r>
              <a:rPr lang="en-US" sz="2100" dirty="0" err="1"/>
              <a:t>ухода</a:t>
            </a:r>
            <a:r>
              <a:rPr lang="en-US" sz="2100" dirty="0"/>
              <a:t> в </a:t>
            </a:r>
            <a:r>
              <a:rPr lang="en-US" sz="2100" dirty="0" err="1"/>
              <a:t>академ</a:t>
            </a:r>
            <a:r>
              <a:rPr lang="en-US" sz="2100" dirty="0"/>
              <a:t>.</a:t>
            </a:r>
          </a:p>
          <a:p>
            <a:pPr marL="457200" indent="-457200">
              <a:buAutoNum type="arabicPeriod"/>
            </a:pPr>
            <a:r>
              <a:rPr lang="en-US" sz="2100" dirty="0" err="1"/>
              <a:t>Голубая</a:t>
            </a:r>
            <a:r>
              <a:rPr lang="en-US" sz="2100" dirty="0"/>
              <a:t> </a:t>
            </a:r>
            <a:r>
              <a:rPr lang="en-US" sz="2100" dirty="0" err="1"/>
              <a:t>группа</a:t>
            </a:r>
            <a:r>
              <a:rPr lang="en-US" sz="2100" dirty="0"/>
              <a:t> - </a:t>
            </a:r>
            <a:r>
              <a:rPr lang="en-US" sz="2100" dirty="0" err="1"/>
              <a:t>одногруппники</a:t>
            </a:r>
            <a:r>
              <a:rPr lang="en-US" sz="2100" dirty="0"/>
              <a:t> и </a:t>
            </a:r>
            <a:r>
              <a:rPr lang="en-US" sz="2100" dirty="0" err="1"/>
              <a:t>контакты</a:t>
            </a:r>
            <a:r>
              <a:rPr lang="en-US" sz="2100" dirty="0"/>
              <a:t>, с </a:t>
            </a:r>
            <a:r>
              <a:rPr lang="en-US" sz="2100" dirty="0" err="1"/>
              <a:t>которыми</a:t>
            </a:r>
            <a:r>
              <a:rPr lang="en-US" sz="2100" dirty="0"/>
              <a:t> я </a:t>
            </a:r>
            <a:r>
              <a:rPr lang="en-US" sz="2100" dirty="0" err="1"/>
              <a:t>начал</a:t>
            </a:r>
            <a:r>
              <a:rPr lang="en-US" sz="2100" dirty="0"/>
              <a:t> </a:t>
            </a:r>
            <a:r>
              <a:rPr lang="en-US" sz="2100" dirty="0" err="1"/>
              <a:t>общаться</a:t>
            </a:r>
            <a:r>
              <a:rPr lang="en-US" sz="2100" dirty="0"/>
              <a:t> с </a:t>
            </a:r>
            <a:r>
              <a:rPr lang="en-US" sz="2100" dirty="0" err="1"/>
              <a:t>момента</a:t>
            </a:r>
            <a:r>
              <a:rPr lang="en-US" sz="2100" dirty="0"/>
              <a:t> </a:t>
            </a:r>
            <a:r>
              <a:rPr lang="en-US" sz="2100" dirty="0" err="1"/>
              <a:t>продолжения</a:t>
            </a:r>
            <a:r>
              <a:rPr lang="en-US" sz="2100" dirty="0"/>
              <a:t> </a:t>
            </a:r>
            <a:r>
              <a:rPr lang="en-US" sz="2100" dirty="0" err="1"/>
              <a:t>учебы</a:t>
            </a:r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 err="1"/>
              <a:t>Зеленая</a:t>
            </a:r>
            <a:r>
              <a:rPr lang="en-US" sz="2100" dirty="0"/>
              <a:t> </a:t>
            </a:r>
            <a:r>
              <a:rPr lang="en-US" sz="2100" dirty="0" err="1"/>
              <a:t>группа</a:t>
            </a:r>
            <a:r>
              <a:rPr lang="en-US" sz="2100" dirty="0"/>
              <a:t> - </a:t>
            </a:r>
            <a:r>
              <a:rPr lang="en-US" sz="2100" dirty="0" err="1"/>
              <a:t>мои</a:t>
            </a:r>
            <a:r>
              <a:rPr lang="en-US" sz="2100" dirty="0"/>
              <a:t> </a:t>
            </a:r>
            <a:r>
              <a:rPr lang="en-US" sz="2100" dirty="0" err="1"/>
              <a:t>лучшие</a:t>
            </a:r>
            <a:r>
              <a:rPr lang="en-US" sz="2100" dirty="0"/>
              <a:t> </a:t>
            </a:r>
            <a:r>
              <a:rPr lang="en-US" sz="2100" dirty="0" err="1"/>
              <a:t>друзья</a:t>
            </a:r>
            <a:r>
              <a:rPr lang="en-US" sz="2100" dirty="0"/>
              <a:t>, с </a:t>
            </a:r>
            <a:r>
              <a:rPr lang="en-US" sz="2100" dirty="0" err="1"/>
              <a:t>которыми</a:t>
            </a:r>
            <a:r>
              <a:rPr lang="en-US" sz="2100" dirty="0"/>
              <a:t> я </a:t>
            </a:r>
            <a:r>
              <a:rPr lang="en-US" sz="2100" dirty="0" err="1"/>
              <a:t>познакомился</a:t>
            </a:r>
            <a:r>
              <a:rPr lang="en-US" sz="2100" dirty="0"/>
              <a:t> в </a:t>
            </a:r>
            <a:r>
              <a:rPr lang="en-US" sz="2100" dirty="0" err="1"/>
              <a:t>школе</a:t>
            </a:r>
            <a:r>
              <a:rPr lang="en-US" sz="2100" dirty="0"/>
              <a:t>/в </a:t>
            </a:r>
            <a:r>
              <a:rPr lang="en-US" sz="2100" dirty="0" err="1"/>
              <a:t>начале</a:t>
            </a:r>
            <a:r>
              <a:rPr lang="en-US" sz="2100" dirty="0"/>
              <a:t> </a:t>
            </a:r>
            <a:r>
              <a:rPr lang="en-US" sz="2100" dirty="0" err="1"/>
              <a:t>учебы</a:t>
            </a:r>
            <a:r>
              <a:rPr lang="en-US" sz="2100" dirty="0"/>
              <a:t> и </a:t>
            </a:r>
            <a:r>
              <a:rPr lang="en-US" sz="2100" dirty="0" err="1"/>
              <a:t>активно</a:t>
            </a:r>
            <a:r>
              <a:rPr lang="en-US" sz="2100" dirty="0"/>
              <a:t> </a:t>
            </a:r>
            <a:r>
              <a:rPr lang="en-US" sz="2100" dirty="0" err="1"/>
              <a:t>общаюсь</a:t>
            </a:r>
            <a:r>
              <a:rPr lang="en-US" sz="2100" dirty="0"/>
              <a:t> </a:t>
            </a:r>
            <a:r>
              <a:rPr lang="en-US" sz="2100" dirty="0" err="1"/>
              <a:t>до</a:t>
            </a:r>
            <a:r>
              <a:rPr lang="en-US" sz="2100" dirty="0"/>
              <a:t> </a:t>
            </a:r>
            <a:r>
              <a:rPr lang="en-US" sz="2100" dirty="0" err="1"/>
              <a:t>сих</a:t>
            </a:r>
            <a:r>
              <a:rPr lang="en-US" sz="2100" dirty="0"/>
              <a:t> </a:t>
            </a:r>
            <a:r>
              <a:rPr lang="en-US" sz="2100" dirty="0" err="1"/>
              <a:t>пор</a:t>
            </a:r>
            <a:endParaRPr lang="en-US" sz="2100" dirty="0"/>
          </a:p>
        </p:txBody>
      </p:sp>
      <p:pic>
        <p:nvPicPr>
          <p:cNvPr id="5" name="Рисунок 5" descr="Изображение выглядит как небо,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3A468E5-82CF-9A9B-4551-3D4E6405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70" y="1320289"/>
            <a:ext cx="6150792" cy="42280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7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8411F-F63B-6832-75CC-D8FFAEB2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29" y="1559271"/>
            <a:ext cx="9649956" cy="373450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dirty="0" err="1"/>
              <a:t>Еще</a:t>
            </a:r>
            <a:r>
              <a:rPr lang="en-US" sz="5400" dirty="0"/>
              <a:t> </a:t>
            </a:r>
            <a:r>
              <a:rPr lang="en-US" sz="5400" dirty="0" err="1"/>
              <a:t>несколько</a:t>
            </a:r>
            <a:r>
              <a:rPr lang="en-US" sz="5400" dirty="0"/>
              <a:t> </a:t>
            </a:r>
            <a:r>
              <a:rPr lang="en-US" sz="5400" dirty="0" err="1"/>
              <a:t>интересных</a:t>
            </a:r>
            <a:r>
              <a:rPr lang="en-US" sz="5400" dirty="0"/>
              <a:t> </a:t>
            </a:r>
            <a:r>
              <a:rPr lang="en-US" sz="5400" dirty="0" err="1"/>
              <a:t>графиков</a:t>
            </a:r>
            <a:r>
              <a:rPr lang="en-US" sz="5400" dirty="0"/>
              <a:t> и </a:t>
            </a:r>
            <a:r>
              <a:rPr lang="en-US" sz="5400" dirty="0" err="1"/>
              <a:t>статистик</a:t>
            </a:r>
            <a:r>
              <a:rPr lang="en-US" sz="5400" dirty="0"/>
              <a:t> </a:t>
            </a:r>
            <a:r>
              <a:rPr lang="en-US" sz="5400" dirty="0" err="1"/>
              <a:t>можно</a:t>
            </a:r>
            <a:r>
              <a:rPr lang="en-US" sz="5400" dirty="0"/>
              <a:t> </a:t>
            </a:r>
            <a:r>
              <a:rPr lang="en-US" sz="5400" dirty="0" err="1"/>
              <a:t>найти</a:t>
            </a:r>
            <a:r>
              <a:rPr lang="en-US" sz="5400" dirty="0"/>
              <a:t> в </a:t>
            </a:r>
            <a:r>
              <a:rPr lang="en-US" sz="5400" dirty="0" err="1"/>
              <a:t>jupyter</a:t>
            </a:r>
            <a:r>
              <a:rPr lang="en-US" sz="5400" dirty="0"/>
              <a:t> notebook</a:t>
            </a:r>
            <a:endParaRPr lang="ru-RU" sz="54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5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227D0-8F8E-F5AD-1B00-DF0F05E1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FC912-3454-809D-1083-F4E061D8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Использовав VK API я смог получить свой список друзей, а также "дружат" ли мои друзья между собой. Получилось, что у меня 78 друзей, и 695 связей между ними. Убрав "изолированных" друзей (которые не дружат ни с кем из моих друзей) я получил вот такой граф</a:t>
            </a:r>
          </a:p>
        </p:txBody>
      </p:sp>
    </p:spTree>
    <p:extLst>
      <p:ext uri="{BB962C8B-B14F-4D97-AF65-F5344CB8AC3E}">
        <p14:creationId xmlns:p14="http://schemas.microsoft.com/office/powerpoint/2010/main" val="17685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7863FFA8-F39A-06E4-D01A-D7D95002C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10491" y="-678958"/>
            <a:ext cx="11975155" cy="79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373D7-36E8-2B96-4440-A940C541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по друзьям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5E4F5-1979-4FD2-E6A6-95B399E4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917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Среди общей статистики по людям можно выделить соотношение по полу:</a:t>
            </a:r>
          </a:p>
          <a:p>
            <a:pPr marL="457200" lvl="1" indent="0">
              <a:buNone/>
            </a:pPr>
            <a:r>
              <a:rPr lang="ru-RU" dirty="0">
                <a:latin typeface="Consolas"/>
              </a:rPr>
              <a:t>Мужчин:	47	(65.3%)
Женщин:	25	(34.7%)</a:t>
            </a:r>
          </a:p>
          <a:p>
            <a:pPr marL="0" indent="0">
              <a:buNone/>
            </a:pPr>
            <a:r>
              <a:rPr lang="ru-RU" dirty="0"/>
              <a:t>А также по городу (у многих он не указан, поэтому это чуть искажает статистику):</a:t>
            </a:r>
          </a:p>
          <a:p>
            <a:pPr marL="457200" lvl="1" indent="0">
              <a:buNone/>
            </a:pPr>
            <a:r>
              <a:rPr lang="ru-RU" dirty="0">
                <a:latin typeface="Consolas"/>
              </a:rPr>
              <a:t>Москва: 20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Санкт-Петербург: 5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Долгопрудный: 5</a:t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Барнаул: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24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A2D31-CB2D-DE26-B4E8-AE90F2BF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Статистика по графу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B5ABE-B4F4-7516-05B9-4DE4E17A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/>
              </a:rPr>
              <a:t>Радиус графа:	 3
Диаметр графа:	 5
Средняя длина пути:	 2.172926447574335
Средний коэффициент кластеризации:	 0.6266584435442771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CC67B1D-43B9-DFF2-F3EF-832030E2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13232"/>
            <a:ext cx="6430513" cy="482288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6FB40F-2FE9-1E9A-0123-8A67AA832C91}"/>
              </a:ext>
            </a:extLst>
          </p:cNvPr>
          <p:cNvSpPr txBox="1"/>
          <p:nvPr/>
        </p:nvSpPr>
        <p:spPr>
          <a:xfrm>
            <a:off x="5850449" y="5898500"/>
            <a:ext cx="49314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График распределения длин путей в графе</a:t>
            </a:r>
          </a:p>
        </p:txBody>
      </p:sp>
    </p:spTree>
    <p:extLst>
      <p:ext uri="{BB962C8B-B14F-4D97-AF65-F5344CB8AC3E}">
        <p14:creationId xmlns:p14="http://schemas.microsoft.com/office/powerpoint/2010/main" val="41380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D50F163-2C81-C15E-275F-23E804D54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25" y="75299"/>
            <a:ext cx="6886332" cy="5168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947BC-F294-C411-97D2-688119B07806}"/>
              </a:ext>
            </a:extLst>
          </p:cNvPr>
          <p:cNvSpPr txBox="1"/>
          <p:nvPr/>
        </p:nvSpPr>
        <p:spPr>
          <a:xfrm>
            <a:off x="1407845" y="5323405"/>
            <a:ext cx="549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График распределения степеней вершин в графе</a:t>
            </a:r>
          </a:p>
        </p:txBody>
      </p:sp>
    </p:spTree>
    <p:extLst>
      <p:ext uri="{BB962C8B-B14F-4D97-AF65-F5344CB8AC3E}">
        <p14:creationId xmlns:p14="http://schemas.microsoft.com/office/powerpoint/2010/main" val="363998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E116-188D-AF2A-68D9-5212A6E3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82701"/>
            <a:ext cx="7810287" cy="1268984"/>
          </a:xfrm>
        </p:spPr>
        <p:txBody>
          <a:bodyPr>
            <a:normAutofit/>
          </a:bodyPr>
          <a:lstStyle/>
          <a:p>
            <a:r>
              <a:rPr lang="ru-RU" sz="3600" dirty="0"/>
              <a:t>Структурный анализ графа: сравнение с другими моделями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62CE9-E396-330D-D418-6EFA0F0C09E5}"/>
              </a:ext>
            </a:extLst>
          </p:cNvPr>
          <p:cNvSpPr txBox="1"/>
          <p:nvPr/>
        </p:nvSpPr>
        <p:spPr>
          <a:xfrm>
            <a:off x="561473" y="1947375"/>
            <a:ext cx="39190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latin typeface="Consolas"/>
              </a:rPr>
              <a:t>Graph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name</a:t>
            </a:r>
            <a:r>
              <a:rPr lang="ru-RU" dirty="0">
                <a:latin typeface="Consolas"/>
              </a:rPr>
              <a:t>: My </a:t>
            </a:r>
            <a:r>
              <a:rPr lang="ru-RU" dirty="0" err="1">
                <a:latin typeface="Consolas"/>
              </a:rPr>
              <a:t>graph</a:t>
            </a:r>
            <a:r>
              <a:rPr lang="ru-RU" dirty="0">
                <a:latin typeface="Consolas"/>
              </a:rPr>
              <a:t>
</a:t>
            </a:r>
            <a:r>
              <a:rPr lang="ru-RU" dirty="0" err="1">
                <a:latin typeface="Consolas"/>
              </a:rPr>
              <a:t>Diameter</a:t>
            </a:r>
            <a:r>
              <a:rPr lang="ru-RU" dirty="0">
                <a:latin typeface="Consolas"/>
              </a:rPr>
              <a:t>:	 5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degree</a:t>
            </a:r>
            <a:r>
              <a:rPr lang="ru-RU" dirty="0">
                <a:latin typeface="Consolas"/>
              </a:rPr>
              <a:t>:	 19.22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clustering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coefficient</a:t>
            </a:r>
            <a:r>
              <a:rPr lang="ru-RU" dirty="0">
                <a:latin typeface="Consolas"/>
              </a:rPr>
              <a:t>:	 0.63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A191D-9683-3AFB-152F-675B39121E75}"/>
              </a:ext>
            </a:extLst>
          </p:cNvPr>
          <p:cNvSpPr txBox="1"/>
          <p:nvPr/>
        </p:nvSpPr>
        <p:spPr>
          <a:xfrm>
            <a:off x="4572755" y="1947374"/>
            <a:ext cx="39190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latin typeface="Consolas"/>
              </a:rPr>
              <a:t>Graph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name</a:t>
            </a:r>
            <a:r>
              <a:rPr lang="ru-RU" dirty="0">
                <a:latin typeface="Consolas"/>
              </a:rPr>
              <a:t>: </a:t>
            </a:r>
            <a:r>
              <a:rPr lang="ru-RU" dirty="0" err="1">
                <a:latin typeface="Consolas"/>
              </a:rPr>
              <a:t>Erdos</a:t>
            </a:r>
            <a:r>
              <a:rPr lang="ru-RU" dirty="0">
                <a:latin typeface="Consolas"/>
              </a:rPr>
              <a:t> Renyi
</a:t>
            </a:r>
            <a:r>
              <a:rPr lang="ru-RU" dirty="0" err="1">
                <a:latin typeface="Consolas"/>
              </a:rPr>
              <a:t>Diameter</a:t>
            </a:r>
            <a:r>
              <a:rPr lang="ru-RU" dirty="0">
                <a:latin typeface="Consolas"/>
              </a:rPr>
              <a:t>:	 3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degree</a:t>
            </a:r>
            <a:r>
              <a:rPr lang="ru-RU" dirty="0">
                <a:latin typeface="Consolas"/>
              </a:rPr>
              <a:t>:	 18.92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clustering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coefficient</a:t>
            </a:r>
            <a:r>
              <a:rPr lang="ru-RU" dirty="0">
                <a:latin typeface="Consolas"/>
              </a:rPr>
              <a:t>:	 0.27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A48E8-2C1D-9620-F060-BE957771F5F6}"/>
              </a:ext>
            </a:extLst>
          </p:cNvPr>
          <p:cNvSpPr txBox="1"/>
          <p:nvPr/>
        </p:nvSpPr>
        <p:spPr>
          <a:xfrm>
            <a:off x="561473" y="3715790"/>
            <a:ext cx="39190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onsolas"/>
              </a:rPr>
              <a:t>Graph name: Watts-Strogatz
</a:t>
            </a:r>
            <a:r>
              <a:rPr lang="ru-RU" dirty="0" err="1">
                <a:latin typeface="Consolas"/>
              </a:rPr>
              <a:t>Diameter</a:t>
            </a:r>
            <a:r>
              <a:rPr lang="ru-RU" dirty="0">
                <a:latin typeface="Consolas"/>
              </a:rPr>
              <a:t>:	 3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degree</a:t>
            </a:r>
            <a:r>
              <a:rPr lang="ru-RU" dirty="0">
                <a:latin typeface="Consolas"/>
              </a:rPr>
              <a:t>:	 18.0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clustering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coefficient</a:t>
            </a:r>
            <a:r>
              <a:rPr lang="ru-RU" dirty="0">
                <a:latin typeface="Consolas"/>
              </a:rPr>
              <a:t>:	 0.26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B64E6-B4BE-6FB9-BF42-EAF8DFA6BEF7}"/>
              </a:ext>
            </a:extLst>
          </p:cNvPr>
          <p:cNvSpPr txBox="1"/>
          <p:nvPr/>
        </p:nvSpPr>
        <p:spPr>
          <a:xfrm>
            <a:off x="4572755" y="3715789"/>
            <a:ext cx="39190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onsolas"/>
              </a:rPr>
              <a:t>Graph name: Barabasi-Albert
</a:t>
            </a:r>
            <a:r>
              <a:rPr lang="ru-RU" dirty="0" err="1">
                <a:latin typeface="Consolas"/>
              </a:rPr>
              <a:t>Diameter</a:t>
            </a:r>
            <a:r>
              <a:rPr lang="ru-RU" dirty="0">
                <a:latin typeface="Consolas"/>
              </a:rPr>
              <a:t>:	 3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degree</a:t>
            </a:r>
            <a:r>
              <a:rPr lang="ru-RU" dirty="0">
                <a:latin typeface="Consolas"/>
              </a:rPr>
              <a:t>:	 15.75
</a:t>
            </a:r>
            <a:r>
              <a:rPr lang="ru-RU" dirty="0" err="1">
                <a:latin typeface="Consolas"/>
              </a:rPr>
              <a:t>Average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clustering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coefficient</a:t>
            </a:r>
            <a:r>
              <a:rPr lang="ru-RU" dirty="0">
                <a:latin typeface="Consolas"/>
              </a:rPr>
              <a:t>:	 0.35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D1081-5804-DF24-FCC9-E8650110C630}"/>
              </a:ext>
            </a:extLst>
          </p:cNvPr>
          <p:cNvSpPr txBox="1"/>
          <p:nvPr/>
        </p:nvSpPr>
        <p:spPr>
          <a:xfrm>
            <a:off x="306844" y="5594683"/>
            <a:ext cx="851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Из результатов, думаю, что наилучшая похожая модель - модель </a:t>
            </a:r>
            <a:r>
              <a:rPr lang="ru-RU" dirty="0" err="1">
                <a:ea typeface="+mn-lt"/>
                <a:cs typeface="+mn-lt"/>
              </a:rPr>
              <a:t>Erdos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Renyi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3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CD3CF3-2964-3E71-F246-0652A82CA859}"/>
              </a:ext>
            </a:extLst>
          </p:cNvPr>
          <p:cNvSpPr txBox="1">
            <a:spLocks/>
          </p:cNvSpPr>
          <p:nvPr/>
        </p:nvSpPr>
        <p:spPr>
          <a:xfrm>
            <a:off x="565151" y="770890"/>
            <a:ext cx="4133560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00"/>
              <a:t>Структурный анализ графа: центральности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97A565B-CE99-1D5C-0690-9D226FA0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узла</a:t>
            </a:r>
            <a:r>
              <a:rPr lang="en-US" dirty="0"/>
              <a:t> с </a:t>
            </a:r>
            <a:r>
              <a:rPr lang="en-US" dirty="0" err="1"/>
              <a:t>самым</a:t>
            </a:r>
            <a:r>
              <a:rPr lang="en-US" dirty="0"/>
              <a:t> </a:t>
            </a:r>
            <a:r>
              <a:rPr lang="en-US" dirty="0" err="1"/>
              <a:t>большим</a:t>
            </a:r>
            <a:r>
              <a:rPr lang="en-US" dirty="0"/>
              <a:t> </a:t>
            </a:r>
            <a:r>
              <a:rPr lang="en-US" dirty="0" err="1"/>
              <a:t>показателем</a:t>
            </a:r>
            <a:r>
              <a:rPr lang="en-US" dirty="0"/>
              <a:t> betweenness centrality - </a:t>
            </a:r>
            <a:r>
              <a:rPr lang="en-US" dirty="0" err="1"/>
              <a:t>Ярослав</a:t>
            </a:r>
            <a:r>
              <a:rPr lang="en-US" dirty="0"/>
              <a:t> и </a:t>
            </a:r>
            <a:r>
              <a:rPr lang="en-US" dirty="0" err="1"/>
              <a:t>Женя</a:t>
            </a:r>
            <a:r>
              <a:rPr lang="en-US" dirty="0"/>
              <a:t>.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мои</a:t>
            </a:r>
            <a:r>
              <a:rPr lang="en-US" dirty="0"/>
              <a:t> </a:t>
            </a:r>
            <a:r>
              <a:rPr lang="en-US" dirty="0" err="1"/>
              <a:t>одноклассники</a:t>
            </a:r>
            <a:r>
              <a:rPr lang="en-US" dirty="0"/>
              <a:t>, с </a:t>
            </a:r>
            <a:r>
              <a:rPr lang="en-US" dirty="0" err="1"/>
              <a:t>которыми</a:t>
            </a:r>
            <a:r>
              <a:rPr lang="en-US" dirty="0"/>
              <a:t> </a:t>
            </a:r>
            <a:r>
              <a:rPr lang="en-US" dirty="0" err="1"/>
              <a:t>мы</a:t>
            </a:r>
            <a:r>
              <a:rPr lang="en-US" dirty="0"/>
              <a:t> </a:t>
            </a:r>
            <a:r>
              <a:rPr lang="en-US" dirty="0" err="1"/>
              <a:t>вместе</a:t>
            </a:r>
            <a:r>
              <a:rPr lang="en-US" dirty="0"/>
              <a:t> </a:t>
            </a:r>
            <a:r>
              <a:rPr lang="en-US" dirty="0" err="1"/>
              <a:t>поступили</a:t>
            </a:r>
            <a:r>
              <a:rPr lang="en-US" dirty="0"/>
              <a:t> в МФТИ и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сих</a:t>
            </a:r>
            <a:r>
              <a:rPr lang="en-US" dirty="0"/>
              <a:t> </a:t>
            </a:r>
            <a:r>
              <a:rPr lang="en-US" dirty="0" err="1"/>
              <a:t>пор</a:t>
            </a:r>
            <a:r>
              <a:rPr lang="en-US" dirty="0"/>
              <a:t> </a:t>
            </a:r>
            <a:r>
              <a:rPr lang="en-US" dirty="0" err="1"/>
              <a:t>активно</a:t>
            </a:r>
            <a:r>
              <a:rPr lang="en-US" dirty="0"/>
              <a:t> </a:t>
            </a:r>
            <a:r>
              <a:rPr lang="en-US" dirty="0" err="1"/>
              <a:t>общаемся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3F7203A2-926E-BCB9-4BAF-78BB91BF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081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CD3CF3-2964-3E71-F246-0652A82CA859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5687228" cy="1191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/>
              <a:t>Структурный</a:t>
            </a:r>
            <a:r>
              <a:rPr lang="en-US" sz="3600" dirty="0"/>
              <a:t> </a:t>
            </a:r>
            <a:r>
              <a:rPr lang="en-US" sz="3600" dirty="0" err="1"/>
              <a:t>анализ</a:t>
            </a:r>
            <a:r>
              <a:rPr lang="en-US" sz="3600" dirty="0"/>
              <a:t> </a:t>
            </a:r>
            <a:r>
              <a:rPr lang="en-US" sz="3600" dirty="0" err="1"/>
              <a:t>графа</a:t>
            </a:r>
            <a:r>
              <a:rPr lang="en-US" sz="3600" dirty="0"/>
              <a:t>: </a:t>
            </a:r>
            <a:r>
              <a:rPr lang="en-US" sz="3600" dirty="0" err="1"/>
              <a:t>центральности</a:t>
            </a:r>
            <a:endParaRPr lang="en-US" sz="36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97A565B-CE99-1D5C-0690-9D226FA0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Если</a:t>
            </a:r>
            <a:r>
              <a:rPr lang="en-US" sz="2000" dirty="0"/>
              <a:t> </a:t>
            </a:r>
            <a:r>
              <a:rPr lang="en-US" sz="2000" dirty="0" err="1"/>
              <a:t>посмотреть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degree и closeness centrality </a:t>
            </a:r>
            <a:r>
              <a:rPr lang="en-US" sz="2000" dirty="0" err="1"/>
              <a:t>то</a:t>
            </a:r>
            <a:r>
              <a:rPr lang="en-US" sz="2000" dirty="0"/>
              <a:t> и </a:t>
            </a:r>
            <a:r>
              <a:rPr lang="en-US" sz="2000" dirty="0" err="1"/>
              <a:t>там</a:t>
            </a:r>
            <a:r>
              <a:rPr lang="en-US" sz="2000" dirty="0"/>
              <a:t> и </a:t>
            </a:r>
            <a:r>
              <a:rPr lang="en-US" sz="2000" dirty="0" err="1"/>
              <a:t>там</a:t>
            </a:r>
            <a:r>
              <a:rPr lang="en-US" sz="2000" dirty="0"/>
              <a:t> </a:t>
            </a:r>
            <a:r>
              <a:rPr lang="en-US" sz="2000" dirty="0" err="1"/>
              <a:t>очевидными</a:t>
            </a:r>
            <a:r>
              <a:rPr lang="en-US" sz="2000" dirty="0"/>
              <a:t> </a:t>
            </a:r>
            <a:r>
              <a:rPr lang="en-US" sz="2000" dirty="0" err="1"/>
              <a:t>лидерами</a:t>
            </a:r>
            <a:r>
              <a:rPr lang="en-US" sz="2000" dirty="0"/>
              <a:t> </a:t>
            </a:r>
            <a:r>
              <a:rPr lang="en-US" sz="2000" dirty="0" err="1"/>
              <a:t>будут</a:t>
            </a:r>
            <a:r>
              <a:rPr lang="en-US" sz="2000" dirty="0"/>
              <a:t> </a:t>
            </a:r>
            <a:endParaRPr lang="ru-RU"/>
          </a:p>
          <a:p>
            <a:pPr marL="457200" indent="-457200">
              <a:buAutoNum type="arabicPeriod"/>
            </a:pPr>
            <a:r>
              <a:rPr lang="en-US" sz="1800" dirty="0" err="1"/>
              <a:t>Эрлих</a:t>
            </a:r>
            <a:r>
              <a:rPr lang="en-US" sz="1800" dirty="0"/>
              <a:t> И.Г. - </a:t>
            </a:r>
            <a:r>
              <a:rPr lang="en-US" sz="1800" dirty="0" err="1"/>
              <a:t>зам</a:t>
            </a:r>
            <a:r>
              <a:rPr lang="en-US" sz="1800" dirty="0"/>
              <a:t>. </a:t>
            </a:r>
            <a:r>
              <a:rPr lang="en-US" sz="1800" dirty="0" err="1"/>
              <a:t>декана</a:t>
            </a:r>
            <a:r>
              <a:rPr lang="en-US" sz="1800" dirty="0"/>
              <a:t> </a:t>
            </a:r>
            <a:r>
              <a:rPr lang="en-US" sz="1800" dirty="0" err="1"/>
              <a:t>по</a:t>
            </a:r>
            <a:r>
              <a:rPr lang="en-US" sz="1800" dirty="0"/>
              <a:t> </a:t>
            </a:r>
            <a:r>
              <a:rPr lang="en-US" sz="1800" dirty="0" err="1"/>
              <a:t>младшим</a:t>
            </a:r>
            <a:r>
              <a:rPr lang="en-US" sz="1800" dirty="0"/>
              <a:t> </a:t>
            </a:r>
            <a:r>
              <a:rPr lang="en-US" sz="1800" dirty="0" err="1"/>
              <a:t>курсам</a:t>
            </a:r>
            <a:r>
              <a:rPr lang="en-US" sz="1800" dirty="0"/>
              <a:t> ФИВТ (</a:t>
            </a:r>
            <a:r>
              <a:rPr lang="en-US" sz="1800" dirty="0" err="1"/>
              <a:t>еще</a:t>
            </a:r>
            <a:r>
              <a:rPr lang="en-US" sz="1800" dirty="0"/>
              <a:t> </a:t>
            </a:r>
            <a:r>
              <a:rPr lang="en-US" sz="1800" dirty="0" err="1"/>
              <a:t>когда</a:t>
            </a:r>
            <a:r>
              <a:rPr lang="en-US" sz="1800" dirty="0"/>
              <a:t> я </a:t>
            </a:r>
            <a:r>
              <a:rPr lang="en-US" sz="1800" dirty="0" err="1"/>
              <a:t>был</a:t>
            </a:r>
            <a:r>
              <a:rPr lang="en-US" sz="1800" dirty="0"/>
              <a:t> в </a:t>
            </a:r>
            <a:r>
              <a:rPr lang="en-US" sz="1800" dirty="0" err="1"/>
              <a:t>бакалавриате</a:t>
            </a:r>
            <a:r>
              <a:rPr lang="en-US" sz="1800" dirty="0"/>
              <a:t>), 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1800" dirty="0" err="1"/>
              <a:t>Олег</a:t>
            </a:r>
            <a:r>
              <a:rPr lang="en-US" sz="1800" dirty="0"/>
              <a:t> </a:t>
            </a:r>
            <a:r>
              <a:rPr lang="en-US" sz="1800" dirty="0" err="1"/>
              <a:t>Полин</a:t>
            </a:r>
            <a:r>
              <a:rPr lang="en-US" sz="1800" dirty="0"/>
              <a:t> (</a:t>
            </a:r>
            <a:r>
              <a:rPr lang="en-US" sz="1800" dirty="0" err="1"/>
              <a:t>активист</a:t>
            </a:r>
            <a:r>
              <a:rPr lang="en-US" sz="1800" dirty="0"/>
              <a:t> и </a:t>
            </a:r>
            <a:r>
              <a:rPr lang="en-US" sz="1800" dirty="0" err="1"/>
              <a:t>поселяющий</a:t>
            </a:r>
            <a:r>
              <a:rPr lang="en-US" sz="1800" dirty="0"/>
              <a:t> </a:t>
            </a:r>
            <a:r>
              <a:rPr lang="en-US" sz="1800" dirty="0" err="1"/>
              <a:t>общежития</a:t>
            </a:r>
            <a:r>
              <a:rPr lang="en-US" sz="1800" dirty="0"/>
              <a:t> </a:t>
            </a:r>
            <a:r>
              <a:rPr lang="en-US" sz="1800" dirty="0" err="1"/>
              <a:t>моего</a:t>
            </a:r>
            <a:r>
              <a:rPr lang="en-US" sz="1800" dirty="0"/>
              <a:t> </a:t>
            </a:r>
            <a:r>
              <a:rPr lang="en-US" sz="1800" dirty="0" err="1"/>
              <a:t>факультета</a:t>
            </a:r>
            <a:r>
              <a:rPr lang="en-US" sz="1800" dirty="0"/>
              <a:t>), 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1800" dirty="0" err="1"/>
              <a:t>Александр</a:t>
            </a:r>
            <a:r>
              <a:rPr lang="en-US" sz="1800" dirty="0"/>
              <a:t> </a:t>
            </a:r>
            <a:r>
              <a:rPr lang="en-US" sz="1800" dirty="0" err="1"/>
              <a:t>Гришутин</a:t>
            </a:r>
            <a:r>
              <a:rPr lang="en-US" sz="1800" dirty="0"/>
              <a:t> (</a:t>
            </a:r>
            <a:r>
              <a:rPr lang="en-US" sz="1800" dirty="0" err="1"/>
              <a:t>мой</a:t>
            </a:r>
            <a:r>
              <a:rPr lang="en-US" sz="1800" dirty="0"/>
              <a:t> </a:t>
            </a:r>
            <a:r>
              <a:rPr lang="en-US" sz="1800" dirty="0" err="1"/>
              <a:t>староста</a:t>
            </a:r>
            <a:r>
              <a:rPr lang="en-US" sz="1800" dirty="0"/>
              <a:t> и </a:t>
            </a:r>
            <a:r>
              <a:rPr lang="en-US" sz="1800" dirty="0" err="1"/>
              <a:t>активист</a:t>
            </a:r>
            <a:r>
              <a:rPr lang="en-US" sz="1800" dirty="0"/>
              <a:t> </a:t>
            </a:r>
            <a:r>
              <a:rPr lang="en-US" sz="1800" dirty="0" err="1"/>
              <a:t>факультета</a:t>
            </a:r>
            <a:r>
              <a:rPr lang="en-US" sz="1800" dirty="0"/>
              <a:t>)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Вероника</a:t>
            </a:r>
            <a:r>
              <a:rPr lang="en-US" sz="1800" dirty="0"/>
              <a:t> </a:t>
            </a:r>
            <a:r>
              <a:rPr lang="en-US" sz="1800" dirty="0" err="1"/>
              <a:t>Калгушкина</a:t>
            </a:r>
            <a:r>
              <a:rPr lang="en-US" sz="1800" dirty="0"/>
              <a:t> (</a:t>
            </a:r>
            <a:r>
              <a:rPr lang="en-US" sz="1800" dirty="0" err="1"/>
              <a:t>очень</a:t>
            </a:r>
            <a:r>
              <a:rPr lang="en-US" sz="1800" dirty="0"/>
              <a:t> </a:t>
            </a:r>
            <a:r>
              <a:rPr lang="en-US" sz="1800" dirty="0" err="1"/>
              <a:t>активная</a:t>
            </a:r>
            <a:r>
              <a:rPr lang="en-US" sz="1800" dirty="0"/>
              <a:t> </a:t>
            </a:r>
            <a:r>
              <a:rPr lang="en-US" sz="1800" dirty="0" err="1"/>
              <a:t>студентка</a:t>
            </a:r>
            <a:r>
              <a:rPr lang="en-US" sz="1800" dirty="0"/>
              <a:t>, </a:t>
            </a:r>
            <a:r>
              <a:rPr lang="en-US" sz="1800" dirty="0" err="1"/>
              <a:t>которая</a:t>
            </a:r>
            <a:r>
              <a:rPr lang="en-US" sz="1800" dirty="0"/>
              <a:t> </a:t>
            </a:r>
            <a:r>
              <a:rPr lang="en-US" sz="1800" dirty="0" err="1"/>
              <a:t>общалась</a:t>
            </a:r>
            <a:r>
              <a:rPr lang="en-US" sz="1800" dirty="0"/>
              <a:t> </a:t>
            </a:r>
            <a:r>
              <a:rPr lang="en-US" sz="1800" dirty="0" err="1"/>
              <a:t>со</a:t>
            </a:r>
            <a:r>
              <a:rPr lang="en-US" sz="1800" dirty="0"/>
              <a:t> </a:t>
            </a:r>
            <a:r>
              <a:rPr lang="en-US" sz="1800" dirty="0" err="1"/>
              <a:t>всем</a:t>
            </a:r>
            <a:r>
              <a:rPr lang="en-US" sz="1800" dirty="0"/>
              <a:t> </a:t>
            </a:r>
            <a:r>
              <a:rPr lang="en-US" sz="1800" dirty="0" err="1"/>
              <a:t>факультетом</a:t>
            </a:r>
            <a:r>
              <a:rPr lang="en-US" sz="1800" dirty="0"/>
              <a:t>)</a:t>
            </a:r>
            <a:endParaRPr lang="en-US" sz="2000" dirty="0"/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Рисунок 3" descr="Изображение выглядит как текст, небо, карта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15972136-7D00-F9EC-1C80-221CD671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30" y="266888"/>
            <a:ext cx="3887128" cy="3103915"/>
          </a:xfrm>
          <a:prstGeom prst="rect">
            <a:avLst/>
          </a:prstGeom>
        </p:spPr>
      </p:pic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F8C69129-3AB1-040F-1B86-C319EEE3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27" y="3361806"/>
            <a:ext cx="4146393" cy="33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3315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PunchcardVTI</vt:lpstr>
      <vt:lpstr>Анализ социального графа на примере графа друзей сети "ВКонтакте"</vt:lpstr>
      <vt:lpstr>Общие данные</vt:lpstr>
      <vt:lpstr>Презентация PowerPoint</vt:lpstr>
      <vt:lpstr>Статистика по друзьям</vt:lpstr>
      <vt:lpstr>Статистика по графу</vt:lpstr>
      <vt:lpstr>Презентация PowerPoint</vt:lpstr>
      <vt:lpstr>Структурный анализ графа: сравнение с другими моделями</vt:lpstr>
      <vt:lpstr>Презентация PowerPoint</vt:lpstr>
      <vt:lpstr>Презентация PowerPoint</vt:lpstr>
      <vt:lpstr>Презентация PowerPoint</vt:lpstr>
      <vt:lpstr>Community detection</vt:lpstr>
      <vt:lpstr>Еще несколько интересных графиков и статистик можно найти в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240</cp:revision>
  <dcterms:created xsi:type="dcterms:W3CDTF">2022-11-28T16:58:13Z</dcterms:created>
  <dcterms:modified xsi:type="dcterms:W3CDTF">2022-11-28T18:05:26Z</dcterms:modified>
</cp:coreProperties>
</file>