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7" r:id="rId5"/>
    <p:sldId id="258" r:id="rId6"/>
    <p:sldId id="261" r:id="rId7"/>
    <p:sldId id="265" r:id="rId8"/>
    <p:sldId id="264" r:id="rId9"/>
    <p:sldId id="259" r:id="rId10"/>
    <p:sldId id="263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6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18" autoAdjust="0"/>
  </p:normalViewPr>
  <p:slideViewPr>
    <p:cSldViewPr snapToGrid="0">
      <p:cViewPr varScale="1">
        <p:scale>
          <a:sx n="133" d="100"/>
          <a:sy n="133" d="100"/>
        </p:scale>
        <p:origin x="13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8FAE0-8A74-4492-BE54-9AF885202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357FC2-E723-4459-8B45-95EA72D1A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FE293-A36C-4FB4-84AE-FC8537AA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BD61B-6B2E-4D03-93C5-321BE02C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3C466B-6E27-4BF5-B12F-77A10223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1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6507F-AED6-4C94-B00F-9699E82F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2F5393-4CAC-4327-82A4-B1B091DE9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867E1-00F3-44AF-8B3E-20607AA7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70946-4699-431F-B7B0-5942A34E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12E1A-A11A-451C-BD8F-8987B2E5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38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E4A099-5DA1-4078-BD13-DC0235BE0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6E3AF1-6FB5-4470-A96D-28EE7F528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E1F4B-3F86-48A3-8F39-BECA87B1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F8452-0E7A-4142-9C34-1A2AB812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2F518-0ECF-4483-8175-86399F9F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91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8B058-5E46-4904-85FC-42062486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E8B57-D03B-4377-BF68-2F66B4DA8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F4FB1-C173-4F59-8C98-35BDBF2C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90946-C519-4B41-B086-5C5985D2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739DD-91A2-47D5-BF1E-35EA7A7F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3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B5B8E-3848-4B8D-9C13-E267F739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42638-5FFB-41F6-BE2F-65D3E1747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7FFC5-BCF8-4A4F-9379-66268E23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445D3-A00F-47B7-AFD0-A46D6945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5C800-546D-4A31-8A7A-41699A77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81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B26CD-F92F-4752-B3CD-699471D6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311BE-EE2A-4104-B8C6-8E57400C5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F3BE2-80EA-4C06-8959-9DEC0DCDD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9FF776-355F-4407-956F-F10B0791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8BF186-4C31-4435-B488-0D159C2E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35470-2924-4F8C-BE56-BEF61092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9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166F6-D184-4985-89B4-575286A8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FBB62-6DAD-4D4F-BE5E-372343051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36DA37-29BA-4656-904E-55C636E6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09A9D9-80CB-4EB6-AC70-07BE97855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FFAA8A-4F6A-4EB1-B04F-F231B1B54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97799F-D21E-4109-82B8-E6D00EAE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779090-BBCE-427A-B7EA-B2C12462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99935-69D8-444B-965C-87E2DD5E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6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65F03-D652-4C77-8297-1F680EA8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40527E-7C70-4C12-A176-14D57BA0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8F84EF-F961-4FAC-84CC-EBBD1B41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9BCA70-4DF9-4F84-8CB7-8FBAE096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6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47F0E1-FBF6-44B8-A1E6-83CEC303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07416-AE21-484E-8E48-001C3507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2F076E-9668-44E7-930B-401548E5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6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A6EAD-9168-43AB-B380-FEEFA11A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8594D-1BE7-4E8A-BC99-120D55C42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54210D-E479-47FC-B72A-61D39FFD4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E6CED-9CB3-4B66-B5F6-69692334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554CD-3C60-4013-9AD7-CA9F765F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A44EF5-5B3D-488E-9035-628178D5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6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DA0E9-CB72-4C19-8609-B5B98F17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303628-FF65-4E0F-92ED-00FEF2359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A28AAF-E2BD-4052-9777-B3FC8F1F0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EB9B68-2102-4E9C-81A5-64D95B83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39C34-52CC-4847-950C-7E2458F3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4E0BA9-BF03-4435-9EA2-AA0E0C1B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1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FFE25-BE8F-4EDB-B56A-71AC4C1A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98B89-7E51-4D19-9C54-370B10DE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CC1B8-1A4C-4186-A22D-C46B54990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801D-2A0F-455D-9221-6B287C14DAE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F10A1-892F-4E13-8D43-737D22825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34D63-531E-4103-BEAC-00858F8F0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11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B%B9%84%EB%A1%80%EB%8C%80%ED%91%9C" TargetMode="External"/><Relationship Id="rId2" Type="http://schemas.openxmlformats.org/officeDocument/2006/relationships/hyperlink" Target="https://namu.wiki/w/%EC%A7%80%EC%97%AD%EA%B5%A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mu.wiki/w/%EA%B3%B5%EC%A7%81%EC%84%A0%EA%B1%B0%EB%B2%95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02F303-3929-41ED-9F30-5A144230890B}"/>
              </a:ext>
            </a:extLst>
          </p:cNvPr>
          <p:cNvSpPr txBox="1"/>
          <p:nvPr/>
        </p:nvSpPr>
        <p:spPr>
          <a:xfrm>
            <a:off x="1398849" y="1592630"/>
            <a:ext cx="5131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새싹 시각화 실습 프로젝트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30559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8D8C0-7807-4E7C-B442-961006840FBC}"/>
              </a:ext>
            </a:extLst>
          </p:cNvPr>
          <p:cNvSpPr txBox="1"/>
          <p:nvPr/>
        </p:nvSpPr>
        <p:spPr>
          <a:xfrm>
            <a:off x="260350" y="147994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asset_deatil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42371-C403-4240-8C47-363DBFC75F83}"/>
              </a:ext>
            </a:extLst>
          </p:cNvPr>
          <p:cNvSpPr txBox="1"/>
          <p:nvPr/>
        </p:nvSpPr>
        <p:spPr>
          <a:xfrm>
            <a:off x="2184831" y="122713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소속구분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A0FC85-AEE9-498E-A28E-17A936941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759" y="1760537"/>
            <a:ext cx="1676400" cy="1190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F02627-1458-4508-AA51-800BE8EDE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135" y="1460657"/>
            <a:ext cx="1666875" cy="3514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7A9ED3-86E6-4016-9326-ED156C816C30}"/>
              </a:ext>
            </a:extLst>
          </p:cNvPr>
          <p:cNvSpPr txBox="1"/>
          <p:nvPr/>
        </p:nvSpPr>
        <p:spPr>
          <a:xfrm>
            <a:off x="4066334" y="712550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국회의원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3355F-B978-4E90-BA49-DC1F44D9B2DE}"/>
              </a:ext>
            </a:extLst>
          </p:cNvPr>
          <p:cNvSpPr txBox="1"/>
          <p:nvPr/>
        </p:nvSpPr>
        <p:spPr>
          <a:xfrm>
            <a:off x="872489" y="121443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소속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0E5CAD-D754-4163-900E-396FE36FC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" y="1760537"/>
            <a:ext cx="1609725" cy="857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437FA1-A540-467D-A815-3EA9E1711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103" y="613826"/>
            <a:ext cx="1457325" cy="1162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A3E605-8AD9-437B-8D8A-CF6A1DFE1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103" y="1712218"/>
            <a:ext cx="1581150" cy="2105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7F324C-A42B-47A5-AC9C-B162FB1713CF}"/>
              </a:ext>
            </a:extLst>
          </p:cNvPr>
          <p:cNvSpPr txBox="1"/>
          <p:nvPr/>
        </p:nvSpPr>
        <p:spPr>
          <a:xfrm>
            <a:off x="4092144" y="1652766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국회사무처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BFF7CB-A45A-496F-9F73-891359A0D563}"/>
              </a:ext>
            </a:extLst>
          </p:cNvPr>
          <p:cNvSpPr txBox="1"/>
          <p:nvPr/>
        </p:nvSpPr>
        <p:spPr>
          <a:xfrm>
            <a:off x="4066334" y="3895687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국회도서관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16A8F-3419-4EA7-B758-B882441C9717}"/>
              </a:ext>
            </a:extLst>
          </p:cNvPr>
          <p:cNvSpPr txBox="1"/>
          <p:nvPr/>
        </p:nvSpPr>
        <p:spPr>
          <a:xfrm>
            <a:off x="3976701" y="4959013"/>
            <a:ext cx="1226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국회예산정책처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A0EC1D-BA33-4E7A-99E3-D3F87302FE3D}"/>
              </a:ext>
            </a:extLst>
          </p:cNvPr>
          <p:cNvSpPr txBox="1"/>
          <p:nvPr/>
        </p:nvSpPr>
        <p:spPr>
          <a:xfrm>
            <a:off x="3976701" y="5750123"/>
            <a:ext cx="1226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국회입법조사처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C140426-94B6-4EEA-B476-348AC7884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3630" y="3985894"/>
            <a:ext cx="1504950" cy="752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2F1165-EC9A-429A-B06E-3375FD2B089C}"/>
              </a:ext>
            </a:extLst>
          </p:cNvPr>
          <p:cNvSpPr txBox="1"/>
          <p:nvPr/>
        </p:nvSpPr>
        <p:spPr>
          <a:xfrm>
            <a:off x="5340781" y="27110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직위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3C0F70E-A432-4E82-9B56-04D203AE2B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3319" y="5188148"/>
            <a:ext cx="2057400" cy="5619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366AEA8-C1CC-42C3-A658-EBEE9BDBCD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3987" y="6087266"/>
            <a:ext cx="17240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9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8446EED-8330-499D-919F-D025953C0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5" y="1155016"/>
            <a:ext cx="5153025" cy="3933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AB9828-6537-4057-A7B3-076484893327}"/>
              </a:ext>
            </a:extLst>
          </p:cNvPr>
          <p:cNvSpPr txBox="1"/>
          <p:nvPr/>
        </p:nvSpPr>
        <p:spPr>
          <a:xfrm>
            <a:off x="313689" y="2555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재산구분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E8EEC8-110B-4A01-91BE-2FD277D1C8A2}"/>
              </a:ext>
            </a:extLst>
          </p:cNvPr>
          <p:cNvSpPr/>
          <p:nvPr/>
        </p:nvSpPr>
        <p:spPr>
          <a:xfrm>
            <a:off x="6242052" y="1155016"/>
            <a:ext cx="4514850" cy="4910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>
                <a:solidFill>
                  <a:srgbClr val="0070C0"/>
                </a:solidFill>
              </a:rPr>
              <a:t>토지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건물 등 부동산</a:t>
            </a: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2. </a:t>
            </a:r>
            <a:r>
              <a:rPr lang="ko-KR" altLang="en-US" sz="1000" dirty="0">
                <a:solidFill>
                  <a:srgbClr val="0070C0"/>
                </a:solidFill>
              </a:rPr>
              <a:t>자동차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건설기계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선박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항공기 등과 광업권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어업권 등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3. </a:t>
            </a:r>
            <a:r>
              <a:rPr lang="ko-KR" altLang="en-US" sz="1000" dirty="0">
                <a:solidFill>
                  <a:srgbClr val="0070C0"/>
                </a:solidFill>
              </a:rPr>
              <a:t>인당 </a:t>
            </a:r>
            <a:r>
              <a:rPr lang="en-US" altLang="ko-KR" sz="1000" dirty="0">
                <a:solidFill>
                  <a:srgbClr val="0070C0"/>
                </a:solidFill>
              </a:rPr>
              <a:t>1</a:t>
            </a:r>
            <a:r>
              <a:rPr lang="ko-KR" altLang="en-US" sz="1000" dirty="0">
                <a:solidFill>
                  <a:srgbClr val="0070C0"/>
                </a:solidFill>
              </a:rPr>
              <a:t>천 만원 이상의 현금과 수표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4. </a:t>
            </a:r>
            <a:r>
              <a:rPr lang="ko-KR" altLang="en-US" sz="1000" dirty="0">
                <a:solidFill>
                  <a:srgbClr val="0070C0"/>
                </a:solidFill>
              </a:rPr>
              <a:t>인당 </a:t>
            </a:r>
            <a:r>
              <a:rPr lang="en-US" altLang="ko-KR" sz="1000" dirty="0">
                <a:solidFill>
                  <a:srgbClr val="0070C0"/>
                </a:solidFill>
              </a:rPr>
              <a:t>1</a:t>
            </a:r>
            <a:r>
              <a:rPr lang="ko-KR" altLang="en-US" sz="1000" dirty="0">
                <a:solidFill>
                  <a:srgbClr val="0070C0"/>
                </a:solidFill>
              </a:rPr>
              <a:t>천만원 이상의 예금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보험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연금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5. </a:t>
            </a:r>
            <a:r>
              <a:rPr lang="ko-KR" altLang="en-US" sz="1000" dirty="0">
                <a:solidFill>
                  <a:srgbClr val="0070C0"/>
                </a:solidFill>
              </a:rPr>
              <a:t>정치자금법에 따라 후원 받은 예금 계좌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6. </a:t>
            </a:r>
            <a:r>
              <a:rPr lang="ko-KR" altLang="en-US" sz="1000" dirty="0">
                <a:solidFill>
                  <a:srgbClr val="0070C0"/>
                </a:solidFill>
              </a:rPr>
              <a:t>인당 </a:t>
            </a:r>
            <a:r>
              <a:rPr lang="en-US" altLang="ko-KR" sz="1000" dirty="0">
                <a:solidFill>
                  <a:srgbClr val="0070C0"/>
                </a:solidFill>
              </a:rPr>
              <a:t>1</a:t>
            </a:r>
            <a:r>
              <a:rPr lang="ko-KR" altLang="en-US" sz="1000" dirty="0">
                <a:solidFill>
                  <a:srgbClr val="0070C0"/>
                </a:solidFill>
              </a:rPr>
              <a:t>천만원 이상의 주식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국공채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회사채 등 증권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7. </a:t>
            </a:r>
            <a:r>
              <a:rPr lang="ko-KR" altLang="en-US" sz="1000" dirty="0">
                <a:solidFill>
                  <a:srgbClr val="0070C0"/>
                </a:solidFill>
              </a:rPr>
              <a:t>인당 </a:t>
            </a:r>
            <a:r>
              <a:rPr lang="en-US" altLang="ko-KR" sz="1000" dirty="0">
                <a:solidFill>
                  <a:srgbClr val="0070C0"/>
                </a:solidFill>
              </a:rPr>
              <a:t>1</a:t>
            </a:r>
            <a:r>
              <a:rPr lang="ko-KR" altLang="en-US" sz="1000" dirty="0">
                <a:solidFill>
                  <a:srgbClr val="0070C0"/>
                </a:solidFill>
              </a:rPr>
              <a:t>천만원 이상의 사인간 채권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8. </a:t>
            </a:r>
            <a:r>
              <a:rPr lang="ko-KR" altLang="en-US" sz="1000" dirty="0">
                <a:solidFill>
                  <a:srgbClr val="0070C0"/>
                </a:solidFill>
              </a:rPr>
              <a:t>인당 </a:t>
            </a:r>
            <a:r>
              <a:rPr lang="en-US" altLang="ko-KR" sz="1000" dirty="0">
                <a:solidFill>
                  <a:srgbClr val="0070C0"/>
                </a:solidFill>
              </a:rPr>
              <a:t>1</a:t>
            </a:r>
            <a:r>
              <a:rPr lang="ko-KR" altLang="en-US" sz="1000" dirty="0">
                <a:solidFill>
                  <a:srgbClr val="0070C0"/>
                </a:solidFill>
              </a:rPr>
              <a:t>천만원 이상의 각종 채무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9. </a:t>
            </a:r>
            <a:r>
              <a:rPr lang="ko-KR" altLang="en-US" sz="1000" dirty="0">
                <a:solidFill>
                  <a:srgbClr val="0070C0"/>
                </a:solidFill>
              </a:rPr>
              <a:t>인당 </a:t>
            </a:r>
            <a:r>
              <a:rPr lang="en-US" altLang="ko-KR" sz="1000" dirty="0">
                <a:solidFill>
                  <a:srgbClr val="0070C0"/>
                </a:solidFill>
              </a:rPr>
              <a:t>500</a:t>
            </a:r>
            <a:r>
              <a:rPr lang="ko-KR" altLang="en-US" sz="1000" dirty="0">
                <a:solidFill>
                  <a:srgbClr val="0070C0"/>
                </a:solidFill>
              </a:rPr>
              <a:t>만원 이상의 금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백금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10. 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품목당 </a:t>
            </a:r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500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만원 이상의 보석</a:t>
            </a:r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골동품 및 예술품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11. </a:t>
            </a:r>
            <a:r>
              <a:rPr lang="ko-KR" altLang="en-US" sz="1000" dirty="0">
                <a:solidFill>
                  <a:srgbClr val="0070C0"/>
                </a:solidFill>
              </a:rPr>
              <a:t>권당 </a:t>
            </a:r>
            <a:r>
              <a:rPr lang="en-US" altLang="ko-KR" sz="1000" dirty="0">
                <a:solidFill>
                  <a:srgbClr val="0070C0"/>
                </a:solidFill>
              </a:rPr>
              <a:t>500</a:t>
            </a:r>
            <a:r>
              <a:rPr lang="ko-KR" altLang="en-US" sz="1000" dirty="0">
                <a:solidFill>
                  <a:srgbClr val="0070C0"/>
                </a:solidFill>
              </a:rPr>
              <a:t>만원 이상의 골프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헬스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콘도 등 회원권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12. </a:t>
            </a:r>
            <a:r>
              <a:rPr lang="ko-KR" altLang="en-US" sz="1000" dirty="0">
                <a:solidFill>
                  <a:srgbClr val="0070C0"/>
                </a:solidFill>
              </a:rPr>
              <a:t>인당 연간 </a:t>
            </a:r>
            <a:r>
              <a:rPr lang="en-US" altLang="ko-KR" sz="1000" dirty="0">
                <a:solidFill>
                  <a:srgbClr val="0070C0"/>
                </a:solidFill>
              </a:rPr>
              <a:t>1</a:t>
            </a:r>
            <a:r>
              <a:rPr lang="ko-KR" altLang="en-US" sz="1000" dirty="0">
                <a:solidFill>
                  <a:srgbClr val="0070C0"/>
                </a:solidFill>
              </a:rPr>
              <a:t>천만원 이상의 소득이 있는 특허권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상표권 등 지식재산권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13. </a:t>
            </a:r>
            <a:r>
              <a:rPr lang="ko-KR" altLang="en-US" sz="1000" dirty="0">
                <a:solidFill>
                  <a:srgbClr val="0070C0"/>
                </a:solidFill>
              </a:rPr>
              <a:t>합명</a:t>
            </a:r>
            <a:r>
              <a:rPr lang="en-US" altLang="ko-KR" sz="1000" dirty="0">
                <a:solidFill>
                  <a:srgbClr val="0070C0"/>
                </a:solidFill>
              </a:rPr>
              <a:t>,</a:t>
            </a:r>
            <a:r>
              <a:rPr lang="ko-KR" altLang="en-US" sz="1000" dirty="0">
                <a:solidFill>
                  <a:srgbClr val="0070C0"/>
                </a:solidFill>
              </a:rPr>
              <a:t>합자</a:t>
            </a:r>
            <a:r>
              <a:rPr lang="en-US" altLang="ko-KR" sz="1000" dirty="0">
                <a:solidFill>
                  <a:srgbClr val="0070C0"/>
                </a:solidFill>
              </a:rPr>
              <a:t>,</a:t>
            </a:r>
            <a:r>
              <a:rPr lang="ko-KR" altLang="en-US" sz="1000" dirty="0">
                <a:solidFill>
                  <a:srgbClr val="0070C0"/>
                </a:solidFill>
              </a:rPr>
              <a:t>유한회사 출자지분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14. </a:t>
            </a:r>
            <a:r>
              <a:rPr lang="ko-KR" altLang="en-US" sz="1000" dirty="0">
                <a:solidFill>
                  <a:srgbClr val="0070C0"/>
                </a:solidFill>
              </a:rPr>
              <a:t>비영리법인에 출연한 재산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542A8D-4606-42AB-8E85-A8DC080A00AA}"/>
              </a:ext>
            </a:extLst>
          </p:cNvPr>
          <p:cNvSpPr/>
          <p:nvPr/>
        </p:nvSpPr>
        <p:spPr>
          <a:xfrm>
            <a:off x="778655" y="4589521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FD8F3B-E948-4E84-BD70-E46C9A0702AE}"/>
              </a:ext>
            </a:extLst>
          </p:cNvPr>
          <p:cNvSpPr/>
          <p:nvPr/>
        </p:nvSpPr>
        <p:spPr>
          <a:xfrm>
            <a:off x="813762" y="4140025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62E2D-96DD-462D-9894-49579F9A1034}"/>
              </a:ext>
            </a:extLst>
          </p:cNvPr>
          <p:cNvSpPr/>
          <p:nvPr/>
        </p:nvSpPr>
        <p:spPr>
          <a:xfrm>
            <a:off x="813762" y="2497611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ED0934-064C-4F37-80F7-75624C42947E}"/>
              </a:ext>
            </a:extLst>
          </p:cNvPr>
          <p:cNvSpPr/>
          <p:nvPr/>
        </p:nvSpPr>
        <p:spPr>
          <a:xfrm>
            <a:off x="813762" y="4361349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BDF832-E80E-47FB-82B9-CFE44350211E}"/>
              </a:ext>
            </a:extLst>
          </p:cNvPr>
          <p:cNvSpPr/>
          <p:nvPr/>
        </p:nvSpPr>
        <p:spPr>
          <a:xfrm>
            <a:off x="813762" y="2680678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8AC4F7-9782-4264-B958-5E75243D6944}"/>
              </a:ext>
            </a:extLst>
          </p:cNvPr>
          <p:cNvSpPr/>
          <p:nvPr/>
        </p:nvSpPr>
        <p:spPr>
          <a:xfrm>
            <a:off x="813762" y="2902002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637172-84C1-47E3-9CD9-DA461F6C34EC}"/>
              </a:ext>
            </a:extLst>
          </p:cNvPr>
          <p:cNvSpPr/>
          <p:nvPr/>
        </p:nvSpPr>
        <p:spPr>
          <a:xfrm>
            <a:off x="813762" y="3100471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DF5F9D-3894-4CB5-99B5-01CFC931A345}"/>
              </a:ext>
            </a:extLst>
          </p:cNvPr>
          <p:cNvSpPr/>
          <p:nvPr/>
        </p:nvSpPr>
        <p:spPr>
          <a:xfrm>
            <a:off x="778655" y="3731135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0CBAA3-18E5-486D-A261-264DA6F8AC76}"/>
              </a:ext>
            </a:extLst>
          </p:cNvPr>
          <p:cNvSpPr/>
          <p:nvPr/>
        </p:nvSpPr>
        <p:spPr>
          <a:xfrm>
            <a:off x="813762" y="3936242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003631-5CB5-41B5-BC0F-963060694768}"/>
              </a:ext>
            </a:extLst>
          </p:cNvPr>
          <p:cNvSpPr/>
          <p:nvPr/>
        </p:nvSpPr>
        <p:spPr>
          <a:xfrm>
            <a:off x="813762" y="2050014"/>
            <a:ext cx="3606800" cy="18861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75C5F2-0AE4-4CCB-9D4B-B9C2D2228F87}"/>
              </a:ext>
            </a:extLst>
          </p:cNvPr>
          <p:cNvSpPr/>
          <p:nvPr/>
        </p:nvSpPr>
        <p:spPr>
          <a:xfrm>
            <a:off x="813762" y="1827481"/>
            <a:ext cx="3606800" cy="18861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CF6F94-EEF0-4753-8EA3-F9A8BBEDE6EE}"/>
              </a:ext>
            </a:extLst>
          </p:cNvPr>
          <p:cNvSpPr/>
          <p:nvPr/>
        </p:nvSpPr>
        <p:spPr>
          <a:xfrm>
            <a:off x="791147" y="4764226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C74B54-E30B-4315-B3CC-30ECB7A6973F}"/>
              </a:ext>
            </a:extLst>
          </p:cNvPr>
          <p:cNvSpPr/>
          <p:nvPr/>
        </p:nvSpPr>
        <p:spPr>
          <a:xfrm>
            <a:off x="791147" y="3516449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DD37BA-6226-4642-A85A-26B911782AF2}"/>
              </a:ext>
            </a:extLst>
          </p:cNvPr>
          <p:cNvSpPr/>
          <p:nvPr/>
        </p:nvSpPr>
        <p:spPr>
          <a:xfrm>
            <a:off x="791147" y="3308607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C1E4798-D1B8-4C83-80D9-242189A07B91}"/>
              </a:ext>
            </a:extLst>
          </p:cNvPr>
          <p:cNvSpPr/>
          <p:nvPr/>
        </p:nvSpPr>
        <p:spPr>
          <a:xfrm>
            <a:off x="813762" y="1470912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F0F83EE-C3DB-4ED2-8CC1-21F2CA601631}"/>
              </a:ext>
            </a:extLst>
          </p:cNvPr>
          <p:cNvSpPr/>
          <p:nvPr/>
        </p:nvSpPr>
        <p:spPr>
          <a:xfrm>
            <a:off x="791147" y="2277670"/>
            <a:ext cx="3606800" cy="18861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26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E3D5329-02C5-4634-BA5C-7DFCC691C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315" y="62219"/>
            <a:ext cx="9148997" cy="4511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B3B8E0-021F-468C-AFD5-E8522C1ADBAA}"/>
              </a:ext>
            </a:extLst>
          </p:cNvPr>
          <p:cNvSpPr txBox="1"/>
          <p:nvPr/>
        </p:nvSpPr>
        <p:spPr>
          <a:xfrm>
            <a:off x="313689" y="2555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재산구분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3BC258-70B9-4ADC-B398-0808A477D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89" y="2595520"/>
            <a:ext cx="4016375" cy="395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9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2B6FE6-0765-4BF7-B076-ACD37DABAF23}"/>
              </a:ext>
            </a:extLst>
          </p:cNvPr>
          <p:cNvSpPr txBox="1"/>
          <p:nvPr/>
        </p:nvSpPr>
        <p:spPr>
          <a:xfrm>
            <a:off x="313689" y="255586"/>
            <a:ext cx="3297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재산구분</a:t>
            </a:r>
            <a:r>
              <a:rPr lang="en-US" altLang="ko-KR" sz="2000" dirty="0"/>
              <a:t>/</a:t>
            </a:r>
            <a:r>
              <a:rPr lang="ko-KR" altLang="en-US" sz="2000" dirty="0"/>
              <a:t>재산의 종류</a:t>
            </a:r>
            <a:r>
              <a:rPr lang="en-US" altLang="ko-KR" sz="2000" dirty="0"/>
              <a:t>/</a:t>
            </a:r>
            <a:r>
              <a:rPr lang="ko-KR" altLang="en-US" sz="2000" dirty="0"/>
              <a:t>건물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BDFA09-9BEC-4CE5-B5F9-986AA00A6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78" y="909296"/>
            <a:ext cx="7531100" cy="56931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49BA47-CF01-4308-961E-986FD1FBF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805" y="0"/>
            <a:ext cx="2215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4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73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921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233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1855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441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29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BE2194E-2976-4934-BD1B-861ECBB520F8}"/>
              </a:ext>
            </a:extLst>
          </p:cNvPr>
          <p:cNvSpPr/>
          <p:nvPr/>
        </p:nvSpPr>
        <p:spPr>
          <a:xfrm>
            <a:off x="2447081" y="1127824"/>
            <a:ext cx="7435308" cy="1971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DATA_SET</a:t>
            </a:r>
          </a:p>
          <a:p>
            <a:pPr>
              <a:lnSpc>
                <a:spcPct val="150000"/>
              </a:lnSpc>
            </a:pPr>
            <a:r>
              <a:rPr lang="en-US" altLang="ko-KR" sz="2000" b="1" i="0" u="sng" dirty="0">
                <a:solidFill>
                  <a:srgbClr val="000000"/>
                </a:solidFill>
                <a:effectLst/>
                <a:latin typeface="+mn-ea"/>
              </a:rPr>
              <a:t>2023 </a:t>
            </a:r>
            <a:r>
              <a:rPr lang="ko-KR" altLang="en-US" sz="2000" b="1" i="0" u="sng" dirty="0">
                <a:solidFill>
                  <a:srgbClr val="000000"/>
                </a:solidFill>
                <a:effectLst/>
                <a:latin typeface="+mn-ea"/>
              </a:rPr>
              <a:t>국회고위공직자 재산정보</a:t>
            </a:r>
            <a:r>
              <a:rPr lang="en-US" altLang="ko-KR" sz="2000" b="1" i="0" u="sng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2000" b="1" i="0" u="sng" dirty="0" err="1">
                <a:solidFill>
                  <a:srgbClr val="000000"/>
                </a:solidFill>
                <a:effectLst/>
                <a:latin typeface="+mn-ea"/>
              </a:rPr>
              <a:t>공개본</a:t>
            </a:r>
            <a:r>
              <a:rPr lang="en-US" altLang="ko-KR" sz="2000" b="1" i="0" u="sng" dirty="0">
                <a:solidFill>
                  <a:srgbClr val="000000"/>
                </a:solidFill>
                <a:effectLst/>
                <a:latin typeface="+mn-ea"/>
              </a:rPr>
              <a:t>)</a:t>
            </a:r>
            <a:endParaRPr lang="ko-KR" altLang="en-US" sz="2000" b="1" u="sng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2023</a:t>
            </a:r>
            <a:r>
              <a:rPr lang="ko-KR" altLang="en-US" sz="2000" dirty="0">
                <a:latin typeface="+mn-ea"/>
              </a:rPr>
              <a:t>년 </a:t>
            </a:r>
            <a:r>
              <a:rPr lang="en-US" altLang="ko-KR" sz="2000" dirty="0">
                <a:latin typeface="+mn-ea"/>
              </a:rPr>
              <a:t>3</a:t>
            </a:r>
            <a:r>
              <a:rPr lang="ko-KR" altLang="en-US" sz="2000" dirty="0">
                <a:latin typeface="+mn-ea"/>
              </a:rPr>
              <a:t>월 </a:t>
            </a:r>
            <a:r>
              <a:rPr lang="en-US" altLang="ko-KR" sz="2000" dirty="0">
                <a:latin typeface="+mn-ea"/>
              </a:rPr>
              <a:t>31</a:t>
            </a:r>
            <a:r>
              <a:rPr lang="ko-KR" altLang="en-US" sz="2000" dirty="0">
                <a:latin typeface="+mn-ea"/>
              </a:rPr>
              <a:t>일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국회공보에서 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PDF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로 공개한 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'2023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년 정기재산변동신고 공개목록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'</a:t>
            </a:r>
            <a:r>
              <a:rPr lang="ko-KR" altLang="en-US" sz="2000" dirty="0">
                <a:latin typeface="+mn-ea"/>
              </a:rPr>
              <a:t>을 </a:t>
            </a:r>
            <a:r>
              <a:rPr lang="ko-KR" altLang="en-US" sz="2000" dirty="0">
                <a:solidFill>
                  <a:srgbClr val="00B0F0"/>
                </a:solidFill>
                <a:latin typeface="+mn-ea"/>
              </a:rPr>
              <a:t>정보공개센터에서 정제해 공개</a:t>
            </a:r>
            <a:r>
              <a:rPr lang="ko-KR" altLang="en-US" sz="2000" dirty="0">
                <a:latin typeface="+mn-ea"/>
              </a:rPr>
              <a:t>한 데이터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AEEB3C-C797-452E-BE49-20CF441CE13F}"/>
              </a:ext>
            </a:extLst>
          </p:cNvPr>
          <p:cNvSpPr/>
          <p:nvPr/>
        </p:nvSpPr>
        <p:spPr>
          <a:xfrm>
            <a:off x="2447081" y="3547979"/>
            <a:ext cx="7435308" cy="1971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+mn-ea"/>
              </a:rPr>
              <a:t>시각화 프로젝트 목표</a:t>
            </a:r>
            <a:endParaRPr lang="en-US" altLang="ko-KR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effectLst/>
              </a:rPr>
              <a:t>공직자들의 비리와 책무를 감시하기 위한 </a:t>
            </a:r>
            <a:r>
              <a:rPr lang="ko-KR" altLang="en-US" sz="2000" b="1" dirty="0">
                <a:effectLst/>
              </a:rPr>
              <a:t>뷰</a:t>
            </a:r>
            <a:r>
              <a:rPr lang="en-US" altLang="ko-KR" sz="2000" b="1" dirty="0">
                <a:effectLst/>
              </a:rPr>
              <a:t>-</a:t>
            </a:r>
            <a:r>
              <a:rPr lang="ko-KR" altLang="en-US" sz="2000" b="1" dirty="0">
                <a:effectLst/>
              </a:rPr>
              <a:t>포인트 </a:t>
            </a:r>
            <a:r>
              <a:rPr lang="ko-KR" altLang="en-US" sz="2000" dirty="0">
                <a:effectLst/>
              </a:rPr>
              <a:t>시각화</a:t>
            </a:r>
            <a:endParaRPr lang="en-US" altLang="ko-KR" sz="20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POINT 1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부동산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건물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토지</a:t>
            </a:r>
            <a:r>
              <a:rPr lang="en-US" altLang="ko-KR" sz="2000" dirty="0">
                <a:latin typeface="+mn-ea"/>
              </a:rPr>
              <a:t>) | </a:t>
            </a:r>
            <a:r>
              <a:rPr lang="ko-KR" altLang="en-US" sz="2000" dirty="0">
                <a:latin typeface="+mn-ea"/>
              </a:rPr>
              <a:t>어느 지역에 편중되어 있는가 </a:t>
            </a:r>
            <a:r>
              <a:rPr lang="en-US" altLang="ko-KR" sz="2000" dirty="0"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POINT 2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증권 </a:t>
            </a:r>
            <a:r>
              <a:rPr lang="en-US" altLang="ko-KR" sz="2000" dirty="0">
                <a:latin typeface="+mn-ea"/>
              </a:rPr>
              <a:t>| </a:t>
            </a:r>
            <a:r>
              <a:rPr lang="ko-KR" altLang="en-US" sz="2000" dirty="0">
                <a:latin typeface="+mn-ea"/>
              </a:rPr>
              <a:t>어느 기업에 투자하고 있는가 </a:t>
            </a:r>
            <a:r>
              <a:rPr lang="en-US" altLang="ko-KR" sz="2000" dirty="0"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97081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00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73D896-9EC0-4C4A-BB1F-6D8F6E5CF865}"/>
              </a:ext>
            </a:extLst>
          </p:cNvPr>
          <p:cNvSpPr/>
          <p:nvPr/>
        </p:nvSpPr>
        <p:spPr>
          <a:xfrm>
            <a:off x="306626" y="390954"/>
            <a:ext cx="5169557" cy="8876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오픈와치는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C00000"/>
                </a:solidFill>
              </a:rPr>
              <a:t>권력에 대한 정보</a:t>
            </a:r>
            <a:r>
              <a:rPr lang="ko-KR" altLang="en-US" sz="1200" dirty="0"/>
              <a:t>를 공개하고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C00000"/>
                </a:solidFill>
              </a:rPr>
              <a:t>권력을 감시</a:t>
            </a:r>
            <a:r>
              <a:rPr lang="ko-KR" altLang="en-US" sz="1200" dirty="0"/>
              <a:t>하기 위한 감시데이터 사이트입니다</a:t>
            </a:r>
            <a:r>
              <a:rPr lang="en-US" altLang="ko-KR" sz="1200" dirty="0"/>
              <a:t>.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9D1FA6-1D6F-4AB3-A5BA-0BEAF119BE3E}"/>
              </a:ext>
            </a:extLst>
          </p:cNvPr>
          <p:cNvSpPr/>
          <p:nvPr/>
        </p:nvSpPr>
        <p:spPr>
          <a:xfrm>
            <a:off x="306624" y="2863216"/>
            <a:ext cx="5169557" cy="1164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오픈와치는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우리의 데이터를 통해 시민 누구나 정보를 더 잘 알고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더 나은 민주주의와 책임 있는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사회를 위한 </a:t>
            </a:r>
            <a:r>
              <a:rPr lang="ko-KR" altLang="en-US" sz="1200" b="1" dirty="0"/>
              <a:t>이야기</a:t>
            </a:r>
            <a:r>
              <a:rPr lang="ko-KR" altLang="en-US" sz="1200" dirty="0"/>
              <a:t>를 만들 수 있기를 바랍니다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F90A08-AC5F-4365-8C55-C7B482EE4D39}"/>
              </a:ext>
            </a:extLst>
          </p:cNvPr>
          <p:cNvSpPr/>
          <p:nvPr/>
        </p:nvSpPr>
        <p:spPr>
          <a:xfrm>
            <a:off x="306625" y="1350086"/>
            <a:ext cx="5169557" cy="1441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오픈와치에서는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B0F0"/>
                </a:solidFill>
              </a:rPr>
              <a:t>지방의원</a:t>
            </a:r>
            <a:r>
              <a:rPr lang="ko-KR" altLang="en-US" sz="1200" dirty="0"/>
              <a:t>과 </a:t>
            </a:r>
            <a:r>
              <a:rPr lang="ko-KR" altLang="en-US" sz="1200" dirty="0">
                <a:solidFill>
                  <a:srgbClr val="00B0F0"/>
                </a:solidFill>
              </a:rPr>
              <a:t>국회의원</a:t>
            </a:r>
            <a:r>
              <a:rPr lang="ko-KR" altLang="en-US" sz="1200" dirty="0"/>
              <a:t>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이력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  <a:r>
              <a:rPr lang="ko-KR" altLang="en-US" sz="1200" dirty="0">
                <a:solidFill>
                  <a:srgbClr val="C00000"/>
                </a:solidFill>
              </a:rPr>
              <a:t>정보</a:t>
            </a:r>
            <a:r>
              <a:rPr lang="en-US" altLang="ko-KR" sz="1200" dirty="0"/>
              <a:t>, </a:t>
            </a:r>
            <a:r>
              <a:rPr lang="ko-KR" altLang="en-US" sz="1200" dirty="0">
                <a:solidFill>
                  <a:srgbClr val="C00000"/>
                </a:solidFill>
              </a:rPr>
              <a:t>국회의원 재산내역</a:t>
            </a:r>
            <a:r>
              <a:rPr lang="ko-KR" altLang="en-US" sz="1200" dirty="0"/>
              <a:t>과 </a:t>
            </a:r>
            <a:r>
              <a:rPr lang="ko-KR" altLang="en-US" sz="1200" dirty="0">
                <a:solidFill>
                  <a:srgbClr val="C00000"/>
                </a:solidFill>
              </a:rPr>
              <a:t>표결정보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선거 당시 후보자들의 </a:t>
            </a:r>
            <a:r>
              <a:rPr lang="ko-KR" altLang="en-US" sz="1200" dirty="0">
                <a:solidFill>
                  <a:srgbClr val="C00000"/>
                </a:solidFill>
              </a:rPr>
              <a:t>정치후원금 데이터</a:t>
            </a:r>
            <a:r>
              <a:rPr lang="ko-KR" altLang="en-US" sz="1200" dirty="0"/>
              <a:t>를 확인할 수 있으며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데이터셋과 </a:t>
            </a:r>
            <a:r>
              <a:rPr lang="en-US" altLang="ko-KR" sz="1200" dirty="0" err="1"/>
              <a:t>api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제공합니다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AF6BE4-2FA8-4224-B11C-1FFBF097F8FD}"/>
              </a:ext>
            </a:extLst>
          </p:cNvPr>
          <p:cNvSpPr/>
          <p:nvPr/>
        </p:nvSpPr>
        <p:spPr>
          <a:xfrm>
            <a:off x="306624" y="4099347"/>
            <a:ext cx="5169557" cy="1441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B0F0"/>
                </a:solidFill>
              </a:rPr>
              <a:t>지방의회</a:t>
            </a:r>
            <a:r>
              <a:rPr lang="ko-KR" altLang="en-US" sz="1200" dirty="0"/>
              <a:t>가 우리 지역의 인구 구성을 잘 대표하고 있는지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B0F0"/>
                </a:solidFill>
              </a:rPr>
              <a:t>국회의원</a:t>
            </a:r>
            <a:r>
              <a:rPr lang="ko-KR" altLang="en-US" sz="1200" dirty="0"/>
              <a:t>의 </a:t>
            </a:r>
            <a:r>
              <a:rPr lang="ko-KR" altLang="en-US" sz="1200" dirty="0">
                <a:solidFill>
                  <a:srgbClr val="C00000"/>
                </a:solidFill>
              </a:rPr>
              <a:t>고액후원 비율</a:t>
            </a:r>
            <a:r>
              <a:rPr lang="ko-KR" altLang="en-US" sz="1200" dirty="0"/>
              <a:t>과 </a:t>
            </a:r>
            <a:r>
              <a:rPr lang="ko-KR" altLang="en-US" sz="1200" dirty="0">
                <a:solidFill>
                  <a:srgbClr val="C00000"/>
                </a:solidFill>
              </a:rPr>
              <a:t>산업적 이해</a:t>
            </a:r>
            <a:r>
              <a:rPr lang="ko-KR" altLang="en-US" sz="1200" dirty="0"/>
              <a:t>가 </a:t>
            </a:r>
            <a:r>
              <a:rPr lang="ko-KR" altLang="en-US" sz="1200" b="1" dirty="0"/>
              <a:t>연관성</a:t>
            </a:r>
            <a:r>
              <a:rPr lang="ko-KR" altLang="en-US" sz="1200" dirty="0"/>
              <a:t>을 갖는지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오픈와치의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api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활용해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u="sng" dirty="0"/>
              <a:t>지역 정치를 모니터링 할 수 있는 아이디어</a:t>
            </a:r>
            <a:r>
              <a:rPr lang="ko-KR" altLang="en-US" sz="1200" dirty="0"/>
              <a:t>는 무엇일지 등등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주제를 넘나드는 다양한 이야기를 기다립니다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851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0942F7-BDEB-410C-9E8A-6E6E627DC520}"/>
              </a:ext>
            </a:extLst>
          </p:cNvPr>
          <p:cNvSpPr/>
          <p:nvPr/>
        </p:nvSpPr>
        <p:spPr>
          <a:xfrm>
            <a:off x="631737" y="674768"/>
            <a:ext cx="6096000" cy="36647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i="0" dirty="0">
                <a:effectLst/>
                <a:latin typeface="Noto Sans KR"/>
              </a:rPr>
              <a:t>주제</a:t>
            </a:r>
            <a:br>
              <a:rPr lang="ko-KR" altLang="en-US" sz="1200" b="0" i="0" dirty="0">
                <a:effectLst/>
                <a:latin typeface="Noto Sans KR"/>
              </a:rPr>
            </a:br>
            <a:r>
              <a:rPr lang="ko-KR" altLang="en-US" sz="1200" b="0" i="0" dirty="0" err="1">
                <a:solidFill>
                  <a:srgbClr val="00B0F0"/>
                </a:solidFill>
                <a:effectLst/>
                <a:latin typeface="Noto Sans KR"/>
              </a:rPr>
              <a:t>오픈와치의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Noto Sans KR"/>
              </a:rPr>
              <a:t> 데이터를 활용</a:t>
            </a:r>
            <a:r>
              <a:rPr lang="ko-KR" altLang="en-US" sz="1200" b="0" i="0" dirty="0">
                <a:effectLst/>
                <a:latin typeface="Noto Sans KR"/>
              </a:rPr>
              <a:t>한 모든 주제 * 주제와 관련한 정보를 다양하게 활용해도 무방하지만</a:t>
            </a:r>
            <a:r>
              <a:rPr lang="en-US" altLang="ko-KR" sz="1200" b="0" i="0" dirty="0">
                <a:effectLst/>
                <a:latin typeface="Noto Sans KR"/>
              </a:rPr>
              <a:t>, </a:t>
            </a:r>
            <a:r>
              <a:rPr lang="ko-KR" altLang="en-US" sz="1200" b="0" i="0" dirty="0" err="1">
                <a:effectLst/>
                <a:latin typeface="Noto Sans KR"/>
              </a:rPr>
              <a:t>오픈와치</a:t>
            </a:r>
            <a:r>
              <a:rPr lang="ko-KR" altLang="en-US" sz="1200" b="0" i="0" dirty="0">
                <a:effectLst/>
                <a:latin typeface="Noto Sans KR"/>
              </a:rPr>
              <a:t> 데이터의 활용이나 참조는 반드시 포함</a:t>
            </a:r>
            <a:br>
              <a:rPr lang="ko-KR" altLang="en-US" sz="1200" b="0" i="0" dirty="0">
                <a:effectLst/>
                <a:latin typeface="Noto Sans KR"/>
              </a:rPr>
            </a:br>
            <a:br>
              <a:rPr lang="ko-KR" altLang="en-US" sz="1200" b="0" i="0" dirty="0">
                <a:effectLst/>
                <a:latin typeface="Noto Sans KR"/>
              </a:rPr>
            </a:br>
            <a:r>
              <a:rPr lang="ko-KR" altLang="en-US" sz="1200" b="1" i="0" dirty="0">
                <a:effectLst/>
                <a:latin typeface="Noto Sans KR"/>
              </a:rPr>
              <a:t>공모부문</a:t>
            </a:r>
            <a:endParaRPr lang="ko-KR" altLang="en-US" sz="1200" b="0" i="0" dirty="0">
              <a:effectLst/>
              <a:latin typeface="Noto Sans K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i="0" dirty="0">
                <a:solidFill>
                  <a:srgbClr val="00B0F0"/>
                </a:solidFill>
                <a:effectLst/>
                <a:latin typeface="Noto Sans KR"/>
              </a:rPr>
              <a:t>데이터 분석 콘텐츠 </a:t>
            </a:r>
            <a:r>
              <a:rPr lang="en-US" altLang="ko-KR" sz="1200" b="1" i="0" dirty="0">
                <a:solidFill>
                  <a:srgbClr val="00B0F0"/>
                </a:solidFill>
                <a:effectLst/>
                <a:latin typeface="Noto Sans KR"/>
              </a:rPr>
              <a:t>(</a:t>
            </a:r>
            <a:r>
              <a:rPr lang="ko-KR" altLang="en-US" sz="1200" b="1" i="0" dirty="0">
                <a:solidFill>
                  <a:srgbClr val="00B0F0"/>
                </a:solidFill>
                <a:effectLst/>
                <a:latin typeface="Noto Sans KR"/>
              </a:rPr>
              <a:t>분석원고</a:t>
            </a:r>
            <a:r>
              <a:rPr lang="en-US" altLang="ko-KR" sz="1200" b="1" i="0" dirty="0">
                <a:solidFill>
                  <a:srgbClr val="00B0F0"/>
                </a:solidFill>
                <a:effectLst/>
                <a:latin typeface="Noto Sans KR"/>
              </a:rPr>
              <a:t>, </a:t>
            </a:r>
            <a:r>
              <a:rPr lang="ko-KR" altLang="en-US" sz="1200" b="1" i="0" dirty="0">
                <a:solidFill>
                  <a:srgbClr val="00B0F0"/>
                </a:solidFill>
                <a:effectLst/>
                <a:latin typeface="Noto Sans KR"/>
              </a:rPr>
              <a:t>시각화 등 양식</a:t>
            </a:r>
            <a:r>
              <a:rPr lang="en-US" altLang="ko-KR" sz="1200" b="1" i="0" dirty="0">
                <a:solidFill>
                  <a:srgbClr val="00B0F0"/>
                </a:solidFill>
                <a:effectLst/>
                <a:latin typeface="Noto Sans KR"/>
              </a:rPr>
              <a:t>/</a:t>
            </a:r>
            <a:r>
              <a:rPr lang="ko-KR" altLang="en-US" sz="1200" b="1" i="0" dirty="0">
                <a:solidFill>
                  <a:srgbClr val="00B0F0"/>
                </a:solidFill>
                <a:effectLst/>
                <a:latin typeface="Noto Sans KR"/>
              </a:rPr>
              <a:t>분량 자유</a:t>
            </a:r>
            <a:r>
              <a:rPr lang="en-US" altLang="ko-KR" sz="1200" b="1" i="0" dirty="0">
                <a:solidFill>
                  <a:srgbClr val="00B0F0"/>
                </a:solidFill>
                <a:effectLst/>
                <a:latin typeface="Noto Sans KR"/>
              </a:rPr>
              <a:t>)</a:t>
            </a:r>
            <a:endParaRPr lang="ko-KR" altLang="en-US" sz="1200" b="0" i="0" dirty="0">
              <a:solidFill>
                <a:srgbClr val="00B0F0"/>
              </a:solidFill>
              <a:effectLst/>
              <a:latin typeface="Noto Sans K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i="0" dirty="0">
                <a:solidFill>
                  <a:srgbClr val="333333"/>
                </a:solidFill>
                <a:effectLst/>
                <a:latin typeface="Noto Sans KR"/>
              </a:rPr>
              <a:t>API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oto Sans KR"/>
              </a:rPr>
              <a:t>등 오픈데이터 활용 아이디어 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oto Sans KR"/>
              </a:rPr>
              <a:t>(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oto Sans KR"/>
              </a:rPr>
              <a:t>아이디어 제안 양식 작성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oto Sans KR"/>
              </a:rPr>
              <a:t>) * </a:t>
            </a:r>
            <a:r>
              <a:rPr lang="ko-KR" altLang="en-US" sz="1200" b="1" i="0" dirty="0" err="1">
                <a:solidFill>
                  <a:srgbClr val="333333"/>
                </a:solidFill>
                <a:effectLst/>
                <a:latin typeface="Noto Sans KR"/>
              </a:rPr>
              <a:t>오픈와치에서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oto Sans KR"/>
              </a:rPr>
              <a:t> 제공되는 모든 데이터셋을 </a:t>
            </a:r>
            <a:r>
              <a:rPr lang="en-US" altLang="ko-KR" sz="1200" b="1" i="0" dirty="0" err="1">
                <a:solidFill>
                  <a:srgbClr val="333333"/>
                </a:solidFill>
                <a:effectLst/>
                <a:latin typeface="Noto Sans KR"/>
              </a:rPr>
              <a:t>api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oto Sans KR"/>
              </a:rPr>
              <a:t>형태로 받아볼 수 있습니다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333333"/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접수기간 </a:t>
            </a:r>
            <a:r>
              <a:rPr lang="ko-KR" altLang="en-US" sz="1200" dirty="0" err="1">
                <a:solidFill>
                  <a:srgbClr val="333333"/>
                </a:solidFill>
                <a:latin typeface="Noto Sans KR"/>
              </a:rPr>
              <a:t>ㅣ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9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월 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20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일 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~ 10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월 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20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일 자정</a:t>
            </a:r>
            <a:endParaRPr lang="en-US" altLang="ko-KR" sz="1200" dirty="0">
              <a:solidFill>
                <a:srgbClr val="333333"/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접수방법 </a:t>
            </a:r>
            <a:r>
              <a:rPr lang="ko-KR" altLang="en-US" sz="1200" dirty="0" err="1">
                <a:solidFill>
                  <a:srgbClr val="333333"/>
                </a:solidFill>
                <a:latin typeface="Noto Sans KR"/>
              </a:rPr>
              <a:t>ㅣ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 공모전 페이지 내 온라인 접수 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(https://apply.do/3PvE)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* 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데이터분석 콘텐츠 접수 시 </a:t>
            </a:r>
            <a:r>
              <a:rPr lang="ko-KR" altLang="en-US" sz="1200" dirty="0" err="1">
                <a:solidFill>
                  <a:srgbClr val="333333"/>
                </a:solidFill>
                <a:latin typeface="Noto Sans KR"/>
              </a:rPr>
              <a:t>파일업로드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 등을 위한 구글로그인이 필요합니다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sz="1200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81943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7B6D77E-905D-4159-94B6-1264586F0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7" y="224024"/>
            <a:ext cx="1326025" cy="26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1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2F546B9-D5D3-4A47-BC51-6F876FBED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25" y="189009"/>
            <a:ext cx="5254078" cy="633183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02E5CA7-C493-48DB-B6D5-072C52C16AD0}"/>
              </a:ext>
            </a:extLst>
          </p:cNvPr>
          <p:cNvSpPr/>
          <p:nvPr/>
        </p:nvSpPr>
        <p:spPr>
          <a:xfrm>
            <a:off x="206725" y="6545880"/>
            <a:ext cx="27799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https://docs.openwatch.kr/data/local-council</a:t>
            </a:r>
          </a:p>
        </p:txBody>
      </p:sp>
    </p:spTree>
    <p:extLst>
      <p:ext uri="{BB962C8B-B14F-4D97-AF65-F5344CB8AC3E}">
        <p14:creationId xmlns:p14="http://schemas.microsoft.com/office/powerpoint/2010/main" val="193080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4DB563-BF41-43E5-8AD6-C07D080ECE05}"/>
              </a:ext>
            </a:extLst>
          </p:cNvPr>
          <p:cNvSpPr/>
          <p:nvPr/>
        </p:nvSpPr>
        <p:spPr>
          <a:xfrm>
            <a:off x="508000" y="34048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국회의원 </a:t>
            </a:r>
            <a:r>
              <a:rPr lang="en-US" altLang="ko-KR" b="1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(national assembly)</a:t>
            </a:r>
          </a:p>
          <a:p>
            <a:r>
              <a:rPr lang="ko-KR" altLang="en-US" dirty="0">
                <a:solidFill>
                  <a:srgbClr val="8899A8"/>
                </a:solidFill>
                <a:latin typeface="gitbook-content-font"/>
                <a:ea typeface="Malgun Gothic" panose="020B0503020000020004" pitchFamily="50" charset="-127"/>
              </a:rPr>
              <a:t>국가의 법률을 만드는 국회의원의 재산 신고 내역과 표결 현황 등 데이터</a:t>
            </a:r>
          </a:p>
          <a:p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대한민국 국회의원은 국민의 대표로서 법률을 만들고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예산을 심의하고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행정부 등의 국정 운영을 감시하는 역할을 맡습니다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. </a:t>
            </a:r>
            <a:r>
              <a:rPr lang="ko-KR" altLang="en-US" dirty="0" err="1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우리는국회의원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 총선거를 통해 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4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년에 한번씩 국회의원을 선출합니다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2023</a:t>
            </a:r>
            <a:r>
              <a:rPr lang="ko-KR" altLang="en-US" dirty="0" err="1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년현재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 국회의원의 정원은 총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300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인이며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solidFill>
                  <a:srgbClr val="346DDB"/>
                </a:solidFill>
                <a:latin typeface="gitbook-content-font"/>
                <a:ea typeface="Malgun Gothic" panose="020B0503020000020004" pitchFamily="50" charset="-127"/>
                <a:hlinkClick r:id="rId2"/>
              </a:rPr>
              <a:t>지역구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253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인과 </a:t>
            </a:r>
            <a:r>
              <a:rPr lang="ko-KR" altLang="en-US" dirty="0">
                <a:solidFill>
                  <a:srgbClr val="346DDB"/>
                </a:solidFill>
                <a:latin typeface="gitbook-content-font"/>
                <a:ea typeface="Malgun Gothic" panose="020B0503020000020004" pitchFamily="50" charset="-127"/>
                <a:hlinkClick r:id="rId3"/>
              </a:rPr>
              <a:t>비례대표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47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인으로 구성됩니다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.(</a:t>
            </a:r>
            <a:r>
              <a:rPr lang="ko-KR" altLang="en-US" dirty="0">
                <a:solidFill>
                  <a:srgbClr val="346DDB"/>
                </a:solidFill>
                <a:latin typeface="gitbook-content-font"/>
                <a:ea typeface="Malgun Gothic" panose="020B0503020000020004" pitchFamily="50" charset="-127"/>
                <a:hlinkClick r:id="rId4"/>
              </a:rPr>
              <a:t>공직선거법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 제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21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조 제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1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항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) </a:t>
            </a:r>
            <a:endParaRPr lang="en-US" altLang="ko-KR" b="0" i="0" u="none" strike="noStrike" dirty="0">
              <a:solidFill>
                <a:srgbClr val="3B454E"/>
              </a:solidFill>
              <a:effectLst/>
              <a:latin typeface="gitbook-content-font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28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34FB3A-B017-49B0-80B4-8BDDDAA70193}"/>
              </a:ext>
            </a:extLst>
          </p:cNvPr>
          <p:cNvSpPr txBox="1"/>
          <p:nvPr/>
        </p:nvSpPr>
        <p:spPr>
          <a:xfrm>
            <a:off x="723900" y="11874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고위공직자</a:t>
            </a:r>
          </a:p>
        </p:txBody>
      </p:sp>
    </p:spTree>
    <p:extLst>
      <p:ext uri="{BB962C8B-B14F-4D97-AF65-F5344CB8AC3E}">
        <p14:creationId xmlns:p14="http://schemas.microsoft.com/office/powerpoint/2010/main" val="57685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DBB8AF-BCCB-48EA-B904-3D9AEE79959B}"/>
              </a:ext>
            </a:extLst>
          </p:cNvPr>
          <p:cNvSpPr/>
          <p:nvPr/>
        </p:nvSpPr>
        <p:spPr>
          <a:xfrm>
            <a:off x="311150" y="235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https://docs.openwatch.kr/data/national-assembly/asset-disclosure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1F5BF8-E4C1-4CBA-B161-878B16706FF3}"/>
              </a:ext>
            </a:extLst>
          </p:cNvPr>
          <p:cNvSpPr/>
          <p:nvPr/>
        </p:nvSpPr>
        <p:spPr>
          <a:xfrm>
            <a:off x="456010" y="1047234"/>
            <a:ext cx="3266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3B454E"/>
                </a:solidFill>
                <a:latin typeface="gitbook-content-font"/>
              </a:rPr>
              <a:t>재산신고내역 </a:t>
            </a:r>
            <a:r>
              <a:rPr lang="en-US" altLang="ko-KR" b="1" dirty="0">
                <a:solidFill>
                  <a:srgbClr val="3B454E"/>
                </a:solidFill>
                <a:latin typeface="gitbook-content-font"/>
              </a:rPr>
              <a:t>(asset disclosure)</a:t>
            </a:r>
            <a:endParaRPr lang="en-US" altLang="ko-KR" b="1" i="0" dirty="0">
              <a:solidFill>
                <a:srgbClr val="3B454E"/>
              </a:solidFill>
              <a:effectLst/>
              <a:latin typeface="gitbook-content-fon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9E953-76DC-46ED-A187-593E46D50968}"/>
              </a:ext>
            </a:extLst>
          </p:cNvPr>
          <p:cNvSpPr/>
          <p:nvPr/>
        </p:nvSpPr>
        <p:spPr>
          <a:xfrm>
            <a:off x="456010" y="1626791"/>
            <a:ext cx="6096000" cy="33806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공직자윤리법</a:t>
            </a:r>
            <a:r>
              <a:rPr lang="ko-KR" altLang="en-US" sz="1200" dirty="0">
                <a:latin typeface="+mn-ea"/>
              </a:rPr>
              <a:t>은 공직자들의 재산등록 의무와 등록재산의 공개 의무를 규정하고 있습니다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u="sng" dirty="0">
                <a:latin typeface="+mn-ea"/>
              </a:rPr>
              <a:t>4</a:t>
            </a:r>
            <a:r>
              <a:rPr lang="ko-KR" altLang="en-US" sz="1200" u="sng" dirty="0">
                <a:latin typeface="+mn-ea"/>
              </a:rPr>
              <a:t>급 이상의 공직자들이 재산을 의무적으로 등록</a:t>
            </a:r>
            <a:r>
              <a:rPr lang="ko-KR" altLang="en-US" sz="1200" dirty="0">
                <a:latin typeface="+mn-ea"/>
              </a:rPr>
              <a:t>해야 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 중에서도 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1</a:t>
            </a:r>
            <a:r>
              <a:rPr lang="ko-KR" altLang="en-US" sz="1200" b="1" u="sng" dirty="0">
                <a:solidFill>
                  <a:srgbClr val="C00000"/>
                </a:solidFill>
                <a:latin typeface="+mn-ea"/>
              </a:rPr>
              <a:t>급 이상의 고위공직자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200" b="1" u="sng" dirty="0" err="1">
                <a:solidFill>
                  <a:srgbClr val="C00000"/>
                </a:solidFill>
                <a:latin typeface="+mn-ea"/>
              </a:rPr>
              <a:t>선출직</a:t>
            </a:r>
            <a:r>
              <a:rPr lang="ko-KR" altLang="en-US" sz="1200" b="1" u="sng" dirty="0">
                <a:solidFill>
                  <a:srgbClr val="C00000"/>
                </a:solidFill>
                <a:latin typeface="+mn-ea"/>
              </a:rPr>
              <a:t> 공직자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200" b="1" u="sng" dirty="0">
                <a:solidFill>
                  <a:srgbClr val="C00000"/>
                </a:solidFill>
                <a:latin typeface="+mn-ea"/>
              </a:rPr>
              <a:t>부장판사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200" b="1" u="sng" dirty="0">
                <a:solidFill>
                  <a:srgbClr val="C00000"/>
                </a:solidFill>
                <a:latin typeface="+mn-ea"/>
              </a:rPr>
              <a:t>검사장 등에게는 등록한 재산의 공개 의무</a:t>
            </a:r>
            <a:r>
              <a:rPr lang="ko-KR" altLang="en-US" sz="1200" dirty="0">
                <a:latin typeface="+mn-ea"/>
              </a:rPr>
              <a:t>도 있다고 보면 됩니다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만약 재산등록과 공개 대상자인 공직자가 된다면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u="sng" dirty="0">
                <a:latin typeface="+mn-ea"/>
              </a:rPr>
              <a:t>두 달 이내에 공직자윤리위원회에 재산을 신고</a:t>
            </a:r>
            <a:r>
              <a:rPr lang="ko-KR" altLang="en-US" sz="1200" dirty="0">
                <a:latin typeface="+mn-ea"/>
              </a:rPr>
              <a:t>해야 합니다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u="sng" dirty="0">
                <a:latin typeface="+mn-ea"/>
              </a:rPr>
              <a:t>신규 등록 직후 먼저 재산공개</a:t>
            </a:r>
            <a:r>
              <a:rPr lang="ko-KR" altLang="en-US" sz="1200" dirty="0">
                <a:latin typeface="+mn-ea"/>
              </a:rPr>
              <a:t>가 이뤄지고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u="sng" dirty="0">
                <a:latin typeface="+mn-ea"/>
              </a:rPr>
              <a:t>그 이후부터는 매년 </a:t>
            </a:r>
            <a:r>
              <a:rPr lang="en-US" altLang="ko-KR" sz="1200" u="sng" dirty="0">
                <a:latin typeface="+mn-ea"/>
              </a:rPr>
              <a:t>3</a:t>
            </a:r>
            <a:r>
              <a:rPr lang="ko-KR" altLang="en-US" sz="1200" u="sng" dirty="0">
                <a:latin typeface="+mn-ea"/>
              </a:rPr>
              <a:t>월 말에 정기적으로 재산공개</a:t>
            </a:r>
            <a:r>
              <a:rPr lang="ko-KR" altLang="en-US" sz="1200" dirty="0">
                <a:latin typeface="+mn-ea"/>
              </a:rPr>
              <a:t>가 이뤄집니다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대한민국 전자관보 사이트에서 공직자 대부분의 재산공개 내역을 확인할 수 있는데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기초의원이나 지방자치단체의 </a:t>
            </a:r>
            <a:r>
              <a:rPr lang="ko-KR" altLang="en-US" sz="1200" dirty="0" err="1">
                <a:latin typeface="+mn-ea"/>
              </a:rPr>
              <a:t>공직유관단체장</a:t>
            </a:r>
            <a:r>
              <a:rPr lang="ko-KR" altLang="en-US" sz="1200" dirty="0">
                <a:latin typeface="+mn-ea"/>
              </a:rPr>
              <a:t> 등은 각 지자체 홈페이지에 공보 형태로 재산 내역이 공개됩니다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536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641</Words>
  <Application>Microsoft Office PowerPoint</Application>
  <PresentationFormat>와이드스크린</PresentationFormat>
  <Paragraphs>78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gitbook-content-font</vt:lpstr>
      <vt:lpstr>Noto Sans KR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19</cp:revision>
  <dcterms:created xsi:type="dcterms:W3CDTF">2023-09-27T01:21:06Z</dcterms:created>
  <dcterms:modified xsi:type="dcterms:W3CDTF">2023-10-04T08:52:38Z</dcterms:modified>
</cp:coreProperties>
</file>