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65" r:id="rId8"/>
    <p:sldId id="264" r:id="rId9"/>
    <p:sldId id="259" r:id="rId10"/>
    <p:sldId id="263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18" autoAdjust="0"/>
  </p:normalViewPr>
  <p:slideViewPr>
    <p:cSldViewPr snapToGrid="0">
      <p:cViewPr varScale="1">
        <p:scale>
          <a:sx n="112" d="100"/>
          <a:sy n="112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8FAE0-8A74-4492-BE54-9AF88520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57FC2-E723-4459-8B45-95EA72D1A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FE293-A36C-4FB4-84AE-FC8537AA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BD61B-6B2E-4D03-93C5-321BE02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C466B-6E27-4BF5-B12F-77A10223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1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507F-AED6-4C94-B00F-9699E8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F5393-4CAC-4327-82A4-B1B091DE9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867E1-00F3-44AF-8B3E-20607AA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970946-4699-431F-B7B0-5942A34E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2E1A-A11A-451C-BD8F-8987B2E5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3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4A099-5DA1-4078-BD13-DC0235B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E3AF1-6FB5-4470-A96D-28EE7F52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E1F4B-3F86-48A3-8F39-BECA87B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F8452-0E7A-4142-9C34-1A2AB81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2F518-0ECF-4483-8175-86399F9F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8B058-5E46-4904-85FC-42062486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E8B57-D03B-4377-BF68-2F66B4DA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4FB1-C173-4F59-8C98-35BDBF2C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0946-C519-4B41-B086-5C5985D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739DD-91A2-47D5-BF1E-35EA7A7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3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B5B8E-3848-4B8D-9C13-E267F739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42638-5FFB-41F6-BE2F-65D3E174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7FFC5-BCF8-4A4F-9379-66268E2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445D3-A00F-47B7-AFD0-A46D6945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C800-546D-4A31-8A7A-41699A77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81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26CD-F92F-4752-B3CD-699471D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C311BE-EE2A-4104-B8C6-8E57400C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F3BE2-80EA-4C06-8959-9DEC0DCD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FF776-355F-4407-956F-F10B0791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BF186-4C31-4435-B488-0D159C2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35470-2924-4F8C-BE56-BEF6109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9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66F6-D184-4985-89B4-575286A8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FBB62-6DAD-4D4F-BE5E-372343051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6DA37-29BA-4656-904E-55C636E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09A9D9-80CB-4EB6-AC70-07BE9785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FAA8A-4F6A-4EB1-B04F-F231B1B5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7799F-D21E-4109-82B8-E6D00EAE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79090-BBCE-427A-B7EA-B2C1246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99935-69D8-444B-965C-87E2DD5E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F03-D652-4C77-8297-1F680EA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40527E-7C70-4C12-A176-14D57BA0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F84EF-F961-4FAC-84CC-EBBD1B41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BCA70-4DF9-4F84-8CB7-8FBAE096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47F0E1-FBF6-44B8-A1E6-83CEC303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07416-AE21-484E-8E48-001C350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F076E-9668-44E7-930B-401548E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6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A6EAD-9168-43AB-B380-FEEFA11A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8594D-1BE7-4E8A-BC99-120D55C4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54210D-E479-47FC-B72A-61D39FFD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E6CED-9CB3-4B66-B5F6-69692334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554CD-3C60-4013-9AD7-CA9F765F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44EF5-5B3D-488E-9035-628178D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A0E9-CB72-4C19-8609-B5B98F17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03628-FF65-4E0F-92ED-00FEF235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28AAF-E2BD-4052-9777-B3FC8F1F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B9B68-2102-4E9C-81A5-64D95B83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39C34-52CC-4847-950C-7E2458F3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0BA9-BF03-4435-9EA2-AA0E0C1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FFE25-BE8F-4EDB-B56A-71AC4C1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98B89-7E51-4D19-9C54-370B10DE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CC1B8-1A4C-4186-A22D-C46B54990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801D-2A0F-455D-9221-6B287C14DAEB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10A1-892F-4E13-8D43-737D22825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34D63-531E-4103-BEAC-00858F8F0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E34B-DD3C-4456-A087-75C007447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11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9%84%EB%A1%80%EB%8C%80%ED%91%9C" TargetMode="External"/><Relationship Id="rId2" Type="http://schemas.openxmlformats.org/officeDocument/2006/relationships/hyperlink" Target="https://namu.wiki/w/%EC%A7%80%EC%97%AD%EA%B5%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%EA%B3%B5%EC%A7%81%EC%84%A0%EA%B1%B0%EB%B2%9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F303-3929-41ED-9F30-5A144230890B}"/>
              </a:ext>
            </a:extLst>
          </p:cNvPr>
          <p:cNvSpPr txBox="1"/>
          <p:nvPr/>
        </p:nvSpPr>
        <p:spPr>
          <a:xfrm>
            <a:off x="1398849" y="159263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새싹 시각화 실습 프로젝트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0559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8D8C0-7807-4E7C-B442-961006840FBC}"/>
              </a:ext>
            </a:extLst>
          </p:cNvPr>
          <p:cNvSpPr txBox="1"/>
          <p:nvPr/>
        </p:nvSpPr>
        <p:spPr>
          <a:xfrm>
            <a:off x="260350" y="14799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asset_deatil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42371-C403-4240-8C47-363DBFC75F83}"/>
              </a:ext>
            </a:extLst>
          </p:cNvPr>
          <p:cNvSpPr txBox="1"/>
          <p:nvPr/>
        </p:nvSpPr>
        <p:spPr>
          <a:xfrm>
            <a:off x="2184831" y="122713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0FC85-AEE9-498E-A28E-17A93694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59" y="1760537"/>
            <a:ext cx="1676400" cy="119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02627-1458-4508-AA51-800BE8ED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135" y="1460657"/>
            <a:ext cx="1666875" cy="351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A9ED3-86E6-4016-9326-ED156C816C30}"/>
              </a:ext>
            </a:extLst>
          </p:cNvPr>
          <p:cNvSpPr txBox="1"/>
          <p:nvPr/>
        </p:nvSpPr>
        <p:spPr>
          <a:xfrm>
            <a:off x="4066334" y="71255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국회의원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3355F-B978-4E90-BA49-DC1F44D9B2DE}"/>
              </a:ext>
            </a:extLst>
          </p:cNvPr>
          <p:cNvSpPr txBox="1"/>
          <p:nvPr/>
        </p:nvSpPr>
        <p:spPr>
          <a:xfrm>
            <a:off x="872489" y="1214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소속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0E5CAD-D754-4163-900E-396FE36FC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760537"/>
            <a:ext cx="1609725" cy="857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37FA1-A540-467D-A815-3EA9E1711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03" y="613826"/>
            <a:ext cx="1457325" cy="1162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A3E605-8AD9-437B-8D8A-CF6A1DFE1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03" y="1712218"/>
            <a:ext cx="158115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F324C-A42B-47A5-AC9C-B162FB1713CF}"/>
              </a:ext>
            </a:extLst>
          </p:cNvPr>
          <p:cNvSpPr txBox="1"/>
          <p:nvPr/>
        </p:nvSpPr>
        <p:spPr>
          <a:xfrm>
            <a:off x="4092144" y="165276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국회사무처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F7CB-A45A-496F-9F73-891359A0D563}"/>
              </a:ext>
            </a:extLst>
          </p:cNvPr>
          <p:cNvSpPr txBox="1"/>
          <p:nvPr/>
        </p:nvSpPr>
        <p:spPr>
          <a:xfrm>
            <a:off x="4066334" y="3895687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국회도서관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16A8F-3419-4EA7-B758-B882441C9717}"/>
              </a:ext>
            </a:extLst>
          </p:cNvPr>
          <p:cNvSpPr txBox="1"/>
          <p:nvPr/>
        </p:nvSpPr>
        <p:spPr>
          <a:xfrm>
            <a:off x="3976701" y="49590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국회예산정책처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0EC1D-BA33-4E7A-99E3-D3F87302FE3D}"/>
              </a:ext>
            </a:extLst>
          </p:cNvPr>
          <p:cNvSpPr txBox="1"/>
          <p:nvPr/>
        </p:nvSpPr>
        <p:spPr>
          <a:xfrm>
            <a:off x="3976701" y="575012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국회입법조사처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140426-94B6-4EEA-B476-348AC7884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630" y="3985894"/>
            <a:ext cx="1504950" cy="752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F1165-EC9A-429A-B06E-3375FD2B089C}"/>
              </a:ext>
            </a:extLst>
          </p:cNvPr>
          <p:cNvSpPr txBox="1"/>
          <p:nvPr/>
        </p:nvSpPr>
        <p:spPr>
          <a:xfrm>
            <a:off x="5340781" y="27110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직위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C0F70E-A432-4E82-9B56-04D203AE2B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3319" y="5188148"/>
            <a:ext cx="2057400" cy="561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366AEA8-C1CC-42C3-A658-EBEE9BDBC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3987" y="6087266"/>
            <a:ext cx="1724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446EED-8330-499D-919F-D025953C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155016"/>
            <a:ext cx="515302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B9828-6537-4057-A7B3-076484893327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8EEC8-110B-4A01-91BE-2FD277D1C8A2}"/>
              </a:ext>
            </a:extLst>
          </p:cNvPr>
          <p:cNvSpPr/>
          <p:nvPr/>
        </p:nvSpPr>
        <p:spPr>
          <a:xfrm>
            <a:off x="6242052" y="1155016"/>
            <a:ext cx="4514850" cy="491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solidFill>
                  <a:srgbClr val="0070C0"/>
                </a:solidFill>
              </a:rPr>
              <a:t>토지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건물 등 부동산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2. </a:t>
            </a:r>
            <a:r>
              <a:rPr lang="ko-KR" altLang="en-US" sz="1000" dirty="0">
                <a:solidFill>
                  <a:srgbClr val="0070C0"/>
                </a:solidFill>
              </a:rPr>
              <a:t>자동차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건설기계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선박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항공기 등과 광업권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어업권 등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3.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 만원 이상의 현금과 수표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4.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예금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보험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연금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5. </a:t>
            </a:r>
            <a:r>
              <a:rPr lang="ko-KR" altLang="en-US" sz="1000" dirty="0">
                <a:solidFill>
                  <a:srgbClr val="0070C0"/>
                </a:solidFill>
              </a:rPr>
              <a:t>정치자금법에 따라 후원 받은 예금 계좌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6.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주식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국공채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회사채 등 증권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7.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사인간 채권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8.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각종 채무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9. </a:t>
            </a:r>
            <a:r>
              <a:rPr lang="ko-KR" altLang="en-US" sz="1000" dirty="0">
                <a:solidFill>
                  <a:srgbClr val="0070C0"/>
                </a:solidFill>
              </a:rPr>
              <a:t>인당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금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백금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10.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품목당 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만원 이상의 보석</a:t>
            </a:r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골동품 및 예술품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11. </a:t>
            </a:r>
            <a:r>
              <a:rPr lang="ko-KR" altLang="en-US" sz="1000" dirty="0">
                <a:solidFill>
                  <a:srgbClr val="0070C0"/>
                </a:solidFill>
              </a:rPr>
              <a:t>권당 </a:t>
            </a:r>
            <a:r>
              <a:rPr lang="en-US" altLang="ko-KR" sz="1000" dirty="0">
                <a:solidFill>
                  <a:srgbClr val="0070C0"/>
                </a:solidFill>
              </a:rPr>
              <a:t>500</a:t>
            </a:r>
            <a:r>
              <a:rPr lang="ko-KR" altLang="en-US" sz="1000" dirty="0">
                <a:solidFill>
                  <a:srgbClr val="0070C0"/>
                </a:solidFill>
              </a:rPr>
              <a:t>만원 이상의 골프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헬스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콘도 등 회원권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12. </a:t>
            </a:r>
            <a:r>
              <a:rPr lang="ko-KR" altLang="en-US" sz="1000" dirty="0">
                <a:solidFill>
                  <a:srgbClr val="0070C0"/>
                </a:solidFill>
              </a:rPr>
              <a:t>인당 연간 </a:t>
            </a:r>
            <a:r>
              <a:rPr lang="en-US" altLang="ko-KR" sz="1000" dirty="0">
                <a:solidFill>
                  <a:srgbClr val="0070C0"/>
                </a:solidFill>
              </a:rPr>
              <a:t>1</a:t>
            </a:r>
            <a:r>
              <a:rPr lang="ko-KR" altLang="en-US" sz="1000" dirty="0">
                <a:solidFill>
                  <a:srgbClr val="0070C0"/>
                </a:solidFill>
              </a:rPr>
              <a:t>천만원 이상의 소득이 있는 특허권</a:t>
            </a:r>
            <a:r>
              <a:rPr lang="en-US" altLang="ko-KR" sz="1000" dirty="0">
                <a:solidFill>
                  <a:srgbClr val="0070C0"/>
                </a:solidFill>
              </a:rPr>
              <a:t>, </a:t>
            </a:r>
            <a:r>
              <a:rPr lang="ko-KR" altLang="en-US" sz="1000" dirty="0">
                <a:solidFill>
                  <a:srgbClr val="0070C0"/>
                </a:solidFill>
              </a:rPr>
              <a:t>상표권 등 지식재산권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13. </a:t>
            </a:r>
            <a:r>
              <a:rPr lang="ko-KR" altLang="en-US" sz="1000" dirty="0">
                <a:solidFill>
                  <a:srgbClr val="0070C0"/>
                </a:solidFill>
              </a:rPr>
              <a:t>합명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합자</a:t>
            </a:r>
            <a:r>
              <a:rPr lang="en-US" altLang="ko-KR" sz="1000" dirty="0">
                <a:solidFill>
                  <a:srgbClr val="0070C0"/>
                </a:solidFill>
              </a:rPr>
              <a:t>,</a:t>
            </a:r>
            <a:r>
              <a:rPr lang="ko-KR" altLang="en-US" sz="1000" dirty="0">
                <a:solidFill>
                  <a:srgbClr val="0070C0"/>
                </a:solidFill>
              </a:rPr>
              <a:t>유한회사 출자지분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</a:rPr>
              <a:t>14. </a:t>
            </a:r>
            <a:r>
              <a:rPr lang="ko-KR" altLang="en-US" sz="1000" dirty="0">
                <a:solidFill>
                  <a:srgbClr val="0070C0"/>
                </a:solidFill>
              </a:rPr>
              <a:t>비영리법인에 출연한 재산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542A8D-4606-42AB-8E85-A8DC080A00AA}"/>
              </a:ext>
            </a:extLst>
          </p:cNvPr>
          <p:cNvSpPr/>
          <p:nvPr/>
        </p:nvSpPr>
        <p:spPr>
          <a:xfrm>
            <a:off x="778655" y="458952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FD8F3B-E948-4E84-BD70-E46C9A0702AE}"/>
              </a:ext>
            </a:extLst>
          </p:cNvPr>
          <p:cNvSpPr/>
          <p:nvPr/>
        </p:nvSpPr>
        <p:spPr>
          <a:xfrm>
            <a:off x="813762" y="414002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62E2D-96DD-462D-9894-49579F9A1034}"/>
              </a:ext>
            </a:extLst>
          </p:cNvPr>
          <p:cNvSpPr/>
          <p:nvPr/>
        </p:nvSpPr>
        <p:spPr>
          <a:xfrm>
            <a:off x="813762" y="249761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ED0934-064C-4F37-80F7-75624C42947E}"/>
              </a:ext>
            </a:extLst>
          </p:cNvPr>
          <p:cNvSpPr/>
          <p:nvPr/>
        </p:nvSpPr>
        <p:spPr>
          <a:xfrm>
            <a:off x="813762" y="43613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BDF832-E80E-47FB-82B9-CFE44350211E}"/>
              </a:ext>
            </a:extLst>
          </p:cNvPr>
          <p:cNvSpPr/>
          <p:nvPr/>
        </p:nvSpPr>
        <p:spPr>
          <a:xfrm>
            <a:off x="813762" y="2680678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8AC4F7-9782-4264-B958-5E75243D6944}"/>
              </a:ext>
            </a:extLst>
          </p:cNvPr>
          <p:cNvSpPr/>
          <p:nvPr/>
        </p:nvSpPr>
        <p:spPr>
          <a:xfrm>
            <a:off x="813762" y="290200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637172-84C1-47E3-9CD9-DA461F6C34EC}"/>
              </a:ext>
            </a:extLst>
          </p:cNvPr>
          <p:cNvSpPr/>
          <p:nvPr/>
        </p:nvSpPr>
        <p:spPr>
          <a:xfrm>
            <a:off x="813762" y="3100471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F5F9D-3894-4CB5-99B5-01CFC931A345}"/>
              </a:ext>
            </a:extLst>
          </p:cNvPr>
          <p:cNvSpPr/>
          <p:nvPr/>
        </p:nvSpPr>
        <p:spPr>
          <a:xfrm>
            <a:off x="778655" y="3731135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CBAA3-18E5-486D-A261-264DA6F8AC76}"/>
              </a:ext>
            </a:extLst>
          </p:cNvPr>
          <p:cNvSpPr/>
          <p:nvPr/>
        </p:nvSpPr>
        <p:spPr>
          <a:xfrm>
            <a:off x="813762" y="393624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03631-5CB5-41B5-BC0F-963060694768}"/>
              </a:ext>
            </a:extLst>
          </p:cNvPr>
          <p:cNvSpPr/>
          <p:nvPr/>
        </p:nvSpPr>
        <p:spPr>
          <a:xfrm>
            <a:off x="813762" y="2050014"/>
            <a:ext cx="3606800" cy="18861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75C5F2-0AE4-4CCB-9D4B-B9C2D2228F87}"/>
              </a:ext>
            </a:extLst>
          </p:cNvPr>
          <p:cNvSpPr/>
          <p:nvPr/>
        </p:nvSpPr>
        <p:spPr>
          <a:xfrm>
            <a:off x="813762" y="1827481"/>
            <a:ext cx="3606800" cy="1886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6F94-EEF0-4753-8EA3-F9A8BBEDE6EE}"/>
              </a:ext>
            </a:extLst>
          </p:cNvPr>
          <p:cNvSpPr/>
          <p:nvPr/>
        </p:nvSpPr>
        <p:spPr>
          <a:xfrm>
            <a:off x="791147" y="4764226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C74B54-E30B-4315-B3CC-30ECB7A6973F}"/>
              </a:ext>
            </a:extLst>
          </p:cNvPr>
          <p:cNvSpPr/>
          <p:nvPr/>
        </p:nvSpPr>
        <p:spPr>
          <a:xfrm>
            <a:off x="791147" y="3516449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D37BA-6226-4642-A85A-26B911782AF2}"/>
              </a:ext>
            </a:extLst>
          </p:cNvPr>
          <p:cNvSpPr/>
          <p:nvPr/>
        </p:nvSpPr>
        <p:spPr>
          <a:xfrm>
            <a:off x="791147" y="3308607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1E4798-D1B8-4C83-80D9-242189A07B91}"/>
              </a:ext>
            </a:extLst>
          </p:cNvPr>
          <p:cNvSpPr/>
          <p:nvPr/>
        </p:nvSpPr>
        <p:spPr>
          <a:xfrm>
            <a:off x="813762" y="1470912"/>
            <a:ext cx="3606800" cy="14990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0F83EE-C3DB-4ED2-8CC1-21F2CA601631}"/>
              </a:ext>
            </a:extLst>
          </p:cNvPr>
          <p:cNvSpPr/>
          <p:nvPr/>
        </p:nvSpPr>
        <p:spPr>
          <a:xfrm>
            <a:off x="791147" y="2277670"/>
            <a:ext cx="3606800" cy="18861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6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3D5329-02C5-4634-BA5C-7DFCC691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15" y="62219"/>
            <a:ext cx="9148997" cy="4511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3B8E0-021F-468C-AFD5-E8522C1ADBAA}"/>
              </a:ext>
            </a:extLst>
          </p:cNvPr>
          <p:cNvSpPr txBox="1"/>
          <p:nvPr/>
        </p:nvSpPr>
        <p:spPr>
          <a:xfrm>
            <a:off x="313689" y="2555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BC258-70B9-4ADC-B398-0808A477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9" y="2595520"/>
            <a:ext cx="4016375" cy="39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B6FE6-0765-4BF7-B076-ACD37DABAF23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FA09-9BEC-4CE5-B5F9-986AA00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78" y="909296"/>
            <a:ext cx="7531100" cy="56931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49BA47-CF01-4308-961E-986FD1FB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805" y="0"/>
            <a:ext cx="221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3708B-BB41-4EC1-81D2-6C8DF1DF13A9}"/>
              </a:ext>
            </a:extLst>
          </p:cNvPr>
          <p:cNvSpPr txBox="1"/>
          <p:nvPr/>
        </p:nvSpPr>
        <p:spPr>
          <a:xfrm>
            <a:off x="182365" y="158310"/>
            <a:ext cx="3297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재산구분</a:t>
            </a:r>
            <a:r>
              <a:rPr lang="en-US" altLang="ko-KR" sz="2000" dirty="0"/>
              <a:t>/</a:t>
            </a:r>
            <a:r>
              <a:rPr lang="ko-KR" altLang="en-US" sz="2000" dirty="0"/>
              <a:t>재산의 종류</a:t>
            </a:r>
            <a:r>
              <a:rPr lang="en-US" altLang="ko-KR" sz="2000" dirty="0"/>
              <a:t>/</a:t>
            </a:r>
            <a:r>
              <a:rPr lang="ko-KR" altLang="en-US" sz="2000" dirty="0"/>
              <a:t>건물</a:t>
            </a:r>
          </a:p>
        </p:txBody>
      </p:sp>
    </p:spTree>
    <p:extLst>
      <p:ext uri="{BB962C8B-B14F-4D97-AF65-F5344CB8AC3E}">
        <p14:creationId xmlns:p14="http://schemas.microsoft.com/office/powerpoint/2010/main" val="30847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92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3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855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441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2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BE2194E-2976-4934-BD1B-861ECBB520F8}"/>
              </a:ext>
            </a:extLst>
          </p:cNvPr>
          <p:cNvSpPr/>
          <p:nvPr/>
        </p:nvSpPr>
        <p:spPr>
          <a:xfrm>
            <a:off x="2447081" y="1127824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DATA_SET</a:t>
            </a:r>
          </a:p>
          <a:p>
            <a:pPr>
              <a:lnSpc>
                <a:spcPct val="150000"/>
              </a:lnSpc>
            </a:pP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2023 </a:t>
            </a:r>
            <a:r>
              <a:rPr lang="ko-KR" altLang="en-US" sz="2000" b="1" i="0" u="sng" dirty="0">
                <a:solidFill>
                  <a:srgbClr val="000000"/>
                </a:solidFill>
                <a:effectLst/>
                <a:latin typeface="+mn-ea"/>
              </a:rPr>
              <a:t>국회고위공직자 재산정보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000" b="1" i="0" u="sng" dirty="0" err="1">
                <a:solidFill>
                  <a:srgbClr val="000000"/>
                </a:solidFill>
                <a:effectLst/>
                <a:latin typeface="+mn-ea"/>
              </a:rPr>
              <a:t>공개본</a:t>
            </a:r>
            <a:r>
              <a:rPr lang="en-US" altLang="ko-KR" sz="2000" b="1" i="0" u="sng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000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2023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31</a:t>
            </a:r>
            <a:r>
              <a:rPr lang="ko-KR" altLang="en-US" sz="2000" dirty="0">
                <a:latin typeface="+mn-ea"/>
              </a:rPr>
              <a:t>일 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국회공보에서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PDF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로 공개한 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'2023</a:t>
            </a:r>
            <a:r>
              <a:rPr lang="ko-KR" altLang="en-US" sz="2000" dirty="0">
                <a:solidFill>
                  <a:srgbClr val="C00000"/>
                </a:solidFill>
                <a:latin typeface="+mn-ea"/>
              </a:rPr>
              <a:t>년 정기재산변동신고 공개목록</a:t>
            </a:r>
            <a:r>
              <a:rPr lang="en-US" altLang="ko-KR" sz="2000" dirty="0">
                <a:solidFill>
                  <a:srgbClr val="C00000"/>
                </a:solidFill>
                <a:latin typeface="+mn-ea"/>
              </a:rPr>
              <a:t>'</a:t>
            </a:r>
            <a:r>
              <a:rPr lang="ko-KR" altLang="en-US" sz="2000" dirty="0">
                <a:latin typeface="+mn-ea"/>
              </a:rPr>
              <a:t>을 </a:t>
            </a:r>
            <a:r>
              <a:rPr lang="ko-KR" altLang="en-US" sz="2000" dirty="0">
                <a:solidFill>
                  <a:srgbClr val="00B0F0"/>
                </a:solidFill>
                <a:latin typeface="+mn-ea"/>
              </a:rPr>
              <a:t>정보공개센터에서 정제해 공개</a:t>
            </a:r>
            <a:r>
              <a:rPr lang="ko-KR" altLang="en-US" sz="2000" dirty="0">
                <a:latin typeface="+mn-ea"/>
              </a:rPr>
              <a:t>한 데이터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AEEB3C-C797-452E-BE49-20CF441CE13F}"/>
              </a:ext>
            </a:extLst>
          </p:cNvPr>
          <p:cNvSpPr/>
          <p:nvPr/>
        </p:nvSpPr>
        <p:spPr>
          <a:xfrm>
            <a:off x="2447081" y="3547979"/>
            <a:ext cx="7435308" cy="1971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시각화 프로젝트 목표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ffectLst/>
              </a:rPr>
              <a:t>공직자들의 비리와 책무를 감시하기 위한 </a:t>
            </a:r>
            <a:r>
              <a:rPr lang="ko-KR" altLang="en-US" sz="2000" b="1" dirty="0">
                <a:effectLst/>
              </a:rPr>
              <a:t>뷰</a:t>
            </a:r>
            <a:r>
              <a:rPr lang="en-US" altLang="ko-KR" sz="2000" b="1" dirty="0">
                <a:effectLst/>
              </a:rPr>
              <a:t>-</a:t>
            </a:r>
            <a:r>
              <a:rPr lang="ko-KR" altLang="en-US" sz="2000" b="1" dirty="0">
                <a:effectLst/>
              </a:rPr>
              <a:t>포인트 </a:t>
            </a:r>
            <a:r>
              <a:rPr lang="ko-KR" altLang="en-US" sz="2000" dirty="0">
                <a:effectLst/>
              </a:rPr>
              <a:t>시각화</a:t>
            </a:r>
            <a:endParaRPr lang="en-US" altLang="ko-KR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1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부동산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건물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토지</a:t>
            </a:r>
            <a:r>
              <a:rPr lang="en-US" altLang="ko-KR" sz="2000" dirty="0">
                <a:latin typeface="+mn-ea"/>
              </a:rPr>
              <a:t>) | </a:t>
            </a:r>
            <a:r>
              <a:rPr lang="ko-KR" altLang="en-US" sz="2000" dirty="0">
                <a:latin typeface="+mn-ea"/>
              </a:rPr>
              <a:t>어느 지역에 편중되어 있는가 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n-ea"/>
              </a:rPr>
              <a:t>POINT 2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증권 </a:t>
            </a:r>
            <a:r>
              <a:rPr lang="en-US" altLang="ko-KR" sz="2000" dirty="0">
                <a:latin typeface="+mn-ea"/>
              </a:rPr>
              <a:t>| </a:t>
            </a:r>
            <a:r>
              <a:rPr lang="ko-KR" altLang="en-US" sz="2000" dirty="0">
                <a:latin typeface="+mn-ea"/>
              </a:rPr>
              <a:t>어느 기업에 투자하고 있는가 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00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73D896-9EC0-4C4A-BB1F-6D8F6E5CF865}"/>
              </a:ext>
            </a:extLst>
          </p:cNvPr>
          <p:cNvSpPr/>
          <p:nvPr/>
        </p:nvSpPr>
        <p:spPr>
          <a:xfrm>
            <a:off x="306626" y="390954"/>
            <a:ext cx="5169557" cy="887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권력에 대한 정보</a:t>
            </a:r>
            <a:r>
              <a:rPr lang="ko-KR" altLang="en-US" sz="1200" dirty="0"/>
              <a:t>를 공개하고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C00000"/>
                </a:solidFill>
              </a:rPr>
              <a:t>권력을 감시</a:t>
            </a:r>
            <a:r>
              <a:rPr lang="ko-KR" altLang="en-US" sz="1200" dirty="0"/>
              <a:t>하기 위한 감시데이터 사이트입니다</a:t>
            </a:r>
            <a:r>
              <a:rPr lang="en-US" altLang="ko-KR" sz="12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9D1FA6-1D6F-4AB3-A5BA-0BEAF119BE3E}"/>
              </a:ext>
            </a:extLst>
          </p:cNvPr>
          <p:cNvSpPr/>
          <p:nvPr/>
        </p:nvSpPr>
        <p:spPr>
          <a:xfrm>
            <a:off x="306624" y="2863216"/>
            <a:ext cx="5169557" cy="1164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우리의 데이터를 통해 시민 누구나 정보를 더 잘 알고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더 나은 민주주의와 책임 있는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사회를 위한 </a:t>
            </a:r>
            <a:r>
              <a:rPr lang="ko-KR" altLang="en-US" sz="1200" b="1" dirty="0"/>
              <a:t>이야기</a:t>
            </a:r>
            <a:r>
              <a:rPr lang="ko-KR" altLang="en-US" sz="1200" dirty="0"/>
              <a:t>를 만들 수 있기를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F90A08-AC5F-4365-8C55-C7B482EE4D39}"/>
              </a:ext>
            </a:extLst>
          </p:cNvPr>
          <p:cNvSpPr/>
          <p:nvPr/>
        </p:nvSpPr>
        <p:spPr>
          <a:xfrm>
            <a:off x="306625" y="1350086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오픈와치에서는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지방의원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이력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국회의원 재산내역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표결정보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선거 당시 후보자들의 </a:t>
            </a:r>
            <a:r>
              <a:rPr lang="ko-KR" altLang="en-US" sz="1200" dirty="0">
                <a:solidFill>
                  <a:srgbClr val="C00000"/>
                </a:solidFill>
              </a:rPr>
              <a:t>정치후원금 데이터</a:t>
            </a:r>
            <a:r>
              <a:rPr lang="ko-KR" altLang="en-US" sz="1200" dirty="0"/>
              <a:t>를 확인할 수 있으며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데이터셋과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제공합니다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AF6BE4-2FA8-4224-B11C-1FFBF097F8FD}"/>
              </a:ext>
            </a:extLst>
          </p:cNvPr>
          <p:cNvSpPr/>
          <p:nvPr/>
        </p:nvSpPr>
        <p:spPr>
          <a:xfrm>
            <a:off x="306624" y="4099347"/>
            <a:ext cx="5169557" cy="1441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지방의회</a:t>
            </a:r>
            <a:r>
              <a:rPr lang="ko-KR" altLang="en-US" sz="1200" dirty="0"/>
              <a:t>가 우리 지역의 인구 구성을 잘 대표하고 있는지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B0F0"/>
                </a:solidFill>
              </a:rPr>
              <a:t>국회의원</a:t>
            </a:r>
            <a:r>
              <a:rPr lang="ko-KR" altLang="en-US" sz="1200" dirty="0"/>
              <a:t>의 </a:t>
            </a:r>
            <a:r>
              <a:rPr lang="ko-KR" altLang="en-US" sz="1200" dirty="0">
                <a:solidFill>
                  <a:srgbClr val="C00000"/>
                </a:solidFill>
              </a:rPr>
              <a:t>고액후원 비율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C00000"/>
                </a:solidFill>
              </a:rPr>
              <a:t>산업적 이해</a:t>
            </a:r>
            <a:r>
              <a:rPr lang="ko-KR" altLang="en-US" sz="1200" dirty="0"/>
              <a:t>가 </a:t>
            </a:r>
            <a:r>
              <a:rPr lang="ko-KR" altLang="en-US" sz="1200" b="1" dirty="0"/>
              <a:t>연관성</a:t>
            </a:r>
            <a:r>
              <a:rPr lang="ko-KR" altLang="en-US" sz="1200" dirty="0"/>
              <a:t>을 갖는지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오픈와치의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활용해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u="sng" dirty="0"/>
              <a:t>지역 정치를 모니터링 할 수 있는 아이디어</a:t>
            </a:r>
            <a:r>
              <a:rPr lang="ko-KR" altLang="en-US" sz="1200" dirty="0"/>
              <a:t>는 무엇일지 등등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주제를 넘나드는 다양한 이야기를 기다립니다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85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0942F7-BDEB-410C-9E8A-6E6E627DC520}"/>
              </a:ext>
            </a:extLst>
          </p:cNvPr>
          <p:cNvSpPr/>
          <p:nvPr/>
        </p:nvSpPr>
        <p:spPr>
          <a:xfrm>
            <a:off x="631737" y="674768"/>
            <a:ext cx="6096000" cy="36647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Noto Sans KR"/>
              </a:rPr>
              <a:t>주제</a:t>
            </a: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Noto Sans KR"/>
              </a:rPr>
              <a:t>오픈와치의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Noto Sans KR"/>
              </a:rPr>
              <a:t> 데이터를 활용</a:t>
            </a:r>
            <a:r>
              <a:rPr lang="ko-KR" altLang="en-US" sz="1200" b="0" i="0" dirty="0">
                <a:effectLst/>
                <a:latin typeface="Noto Sans KR"/>
              </a:rPr>
              <a:t>한 모든 주제 * 주제와 관련한 정보를 다양하게 활용해도 무방하지만</a:t>
            </a:r>
            <a:r>
              <a:rPr lang="en-US" altLang="ko-KR" sz="1200" b="0" i="0" dirty="0">
                <a:effectLst/>
                <a:latin typeface="Noto Sans KR"/>
              </a:rPr>
              <a:t>, </a:t>
            </a:r>
            <a:r>
              <a:rPr lang="ko-KR" altLang="en-US" sz="1200" b="0" i="0" dirty="0" err="1">
                <a:effectLst/>
                <a:latin typeface="Noto Sans KR"/>
              </a:rPr>
              <a:t>오픈와치</a:t>
            </a:r>
            <a:r>
              <a:rPr lang="ko-KR" altLang="en-US" sz="1200" b="0" i="0" dirty="0">
                <a:effectLst/>
                <a:latin typeface="Noto Sans KR"/>
              </a:rPr>
              <a:t> 데이터의 활용이나 참조는 반드시 포함</a:t>
            </a:r>
            <a:br>
              <a:rPr lang="ko-KR" altLang="en-US" sz="1200" b="0" i="0" dirty="0">
                <a:effectLst/>
                <a:latin typeface="Noto Sans KR"/>
              </a:rPr>
            </a:br>
            <a:br>
              <a:rPr lang="ko-KR" altLang="en-US" sz="1200" b="0" i="0" dirty="0">
                <a:effectLst/>
                <a:latin typeface="Noto Sans KR"/>
              </a:rPr>
            </a:br>
            <a:r>
              <a:rPr lang="ko-KR" altLang="en-US" sz="1200" b="1" i="0" dirty="0">
                <a:effectLst/>
                <a:latin typeface="Noto Sans KR"/>
              </a:rPr>
              <a:t>공모부문</a:t>
            </a:r>
            <a:endParaRPr lang="ko-KR" altLang="en-US" sz="1200" b="0" i="0" dirty="0"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데이터 분석 콘텐츠 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분석원고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, 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시각화 등 양식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/</a:t>
            </a:r>
            <a:r>
              <a:rPr lang="ko-KR" altLang="en-US" sz="1200" b="1" i="0" dirty="0">
                <a:solidFill>
                  <a:srgbClr val="00B0F0"/>
                </a:solidFill>
                <a:effectLst/>
                <a:latin typeface="Noto Sans KR"/>
              </a:rPr>
              <a:t>분량 자유</a:t>
            </a:r>
            <a:r>
              <a:rPr lang="en-US" altLang="ko-KR" sz="1200" b="1" i="0" dirty="0">
                <a:solidFill>
                  <a:srgbClr val="00B0F0"/>
                </a:solidFill>
                <a:effectLst/>
                <a:latin typeface="Noto Sans KR"/>
              </a:rPr>
              <a:t>)</a:t>
            </a:r>
            <a:endParaRPr lang="ko-KR" altLang="en-US" sz="1200" b="0" i="0" dirty="0">
              <a:solidFill>
                <a:srgbClr val="00B0F0"/>
              </a:solidFill>
              <a:effectLst/>
              <a:latin typeface="Noto Sans KR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등 오픈데이터 활용 아이디어 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(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아이디어 제안 양식 작성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) * </a:t>
            </a:r>
            <a:r>
              <a:rPr lang="ko-KR" altLang="en-US" sz="1200" b="1" i="0" dirty="0" err="1">
                <a:solidFill>
                  <a:srgbClr val="333333"/>
                </a:solidFill>
                <a:effectLst/>
                <a:latin typeface="Noto Sans KR"/>
              </a:rPr>
              <a:t>오픈와치에서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 제공되는 모든 데이터셋을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Noto Sans KR"/>
              </a:rPr>
              <a:t>api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ko-KR" altLang="en-US" sz="1200" b="1" i="0" dirty="0">
                <a:solidFill>
                  <a:srgbClr val="333333"/>
                </a:solidFill>
                <a:effectLst/>
                <a:latin typeface="Noto Sans KR"/>
              </a:rPr>
              <a:t>형태로 받아볼 수 있습니다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접수기간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9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~ 10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월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20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일 자정</a:t>
            </a:r>
            <a:endParaRPr lang="en-US" altLang="ko-KR" sz="1200" dirty="0">
              <a:solidFill>
                <a:srgbClr val="333333"/>
              </a:solidFill>
              <a:latin typeface="Noto Sans KR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접수방법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ㅣ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공모전 페이지 내 온라인 접수 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(https://apply.do/3PvE)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*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데이터분석 콘텐츠 접수 시 </a:t>
            </a:r>
            <a:r>
              <a:rPr lang="ko-KR" altLang="en-US" sz="1200" dirty="0" err="1">
                <a:solidFill>
                  <a:srgbClr val="333333"/>
                </a:solidFill>
                <a:latin typeface="Noto Sans KR"/>
              </a:rPr>
              <a:t>파일업로드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등을 위한 구글로그인이 필요합니다</a:t>
            </a:r>
            <a:r>
              <a:rPr lang="en-US" altLang="ko-KR" sz="1200" dirty="0">
                <a:solidFill>
                  <a:srgbClr val="333333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333333"/>
                </a:solidFill>
                <a:latin typeface="Noto Sans KR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2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94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B6D77E-905D-4159-94B6-1264586F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224024"/>
            <a:ext cx="1326025" cy="2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F546B9-D5D3-4A47-BC51-6F876FBE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5" y="189009"/>
            <a:ext cx="5254078" cy="63318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5CA7-C493-48DB-B6D5-072C52C16AD0}"/>
              </a:ext>
            </a:extLst>
          </p:cNvPr>
          <p:cNvSpPr/>
          <p:nvPr/>
        </p:nvSpPr>
        <p:spPr>
          <a:xfrm>
            <a:off x="206725" y="6545880"/>
            <a:ext cx="27799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https://docs.openwatch.kr/data/local-council</a:t>
            </a:r>
          </a:p>
        </p:txBody>
      </p:sp>
    </p:spTree>
    <p:extLst>
      <p:ext uri="{BB962C8B-B14F-4D97-AF65-F5344CB8AC3E}">
        <p14:creationId xmlns:p14="http://schemas.microsoft.com/office/powerpoint/2010/main" val="193080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DB563-BF41-43E5-8AD6-C07D080ECE05}"/>
              </a:ext>
            </a:extLst>
          </p:cNvPr>
          <p:cNvSpPr/>
          <p:nvPr/>
        </p:nvSpPr>
        <p:spPr>
          <a:xfrm>
            <a:off x="508000" y="34048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국회의원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(national assembly)</a:t>
            </a:r>
          </a:p>
          <a:p>
            <a:r>
              <a:rPr lang="ko-KR" altLang="en-US" dirty="0">
                <a:solidFill>
                  <a:srgbClr val="8899A8"/>
                </a:solidFill>
                <a:latin typeface="gitbook-content-font"/>
                <a:ea typeface="Malgun Gothic" panose="020B0503020000020004" pitchFamily="50" charset="-127"/>
              </a:rPr>
              <a:t>국가의 법률을 만드는 국회의원의 재산 신고 내역과 표결 현황 등 데이터</a:t>
            </a:r>
          </a:p>
          <a:p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대한민국 국회의원은 국민의 대표로서 법률을 만들고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예산을 심의하고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행정부 등의 국정 운영을 감시하는 역할을 맡습니다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 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우리는국회의원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총선거를 통해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년에 한번씩 국회의원을 선출합니다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2023</a:t>
            </a:r>
            <a:r>
              <a:rPr lang="ko-KR" altLang="en-US" dirty="0" err="1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년현재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국회의원의 정원은 총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300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인이며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2"/>
              </a:rPr>
              <a:t>지역구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253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인과 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3"/>
              </a:rPr>
              <a:t>비례대표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47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인으로 구성됩니다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.(</a:t>
            </a:r>
            <a:r>
              <a:rPr lang="ko-KR" altLang="en-US" dirty="0">
                <a:solidFill>
                  <a:srgbClr val="346DDB"/>
                </a:solidFill>
                <a:latin typeface="gitbook-content-font"/>
                <a:ea typeface="Malgun Gothic" panose="020B0503020000020004" pitchFamily="50" charset="-127"/>
                <a:hlinkClick r:id="rId4"/>
              </a:rPr>
              <a:t>공직선거법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21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조 제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1</a:t>
            </a:r>
            <a:r>
              <a:rPr lang="ko-KR" altLang="en-US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항</a:t>
            </a:r>
            <a:r>
              <a:rPr lang="en-US" altLang="ko-KR" dirty="0">
                <a:solidFill>
                  <a:srgbClr val="3B454E"/>
                </a:solidFill>
                <a:latin typeface="gitbook-content-font"/>
                <a:ea typeface="Malgun Gothic" panose="020B0503020000020004" pitchFamily="50" charset="-127"/>
              </a:rPr>
              <a:t>) </a:t>
            </a:r>
            <a:endParaRPr lang="en-US" altLang="ko-KR" b="0" i="0" u="none" strike="noStrike" dirty="0">
              <a:solidFill>
                <a:srgbClr val="3B454E"/>
              </a:solidFill>
              <a:effectLst/>
              <a:latin typeface="gitbook-content-font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4FB3A-B017-49B0-80B4-8BDDDAA70193}"/>
              </a:ext>
            </a:extLst>
          </p:cNvPr>
          <p:cNvSpPr txBox="1"/>
          <p:nvPr/>
        </p:nvSpPr>
        <p:spPr>
          <a:xfrm>
            <a:off x="723900" y="11874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고위공직자</a:t>
            </a:r>
          </a:p>
        </p:txBody>
      </p:sp>
    </p:spTree>
    <p:extLst>
      <p:ext uri="{BB962C8B-B14F-4D97-AF65-F5344CB8AC3E}">
        <p14:creationId xmlns:p14="http://schemas.microsoft.com/office/powerpoint/2010/main" val="57685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BB8AF-BCCB-48EA-B904-3D9AEE79959B}"/>
              </a:ext>
            </a:extLst>
          </p:cNvPr>
          <p:cNvSpPr/>
          <p:nvPr/>
        </p:nvSpPr>
        <p:spPr>
          <a:xfrm>
            <a:off x="311150" y="235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https://docs.openwatch.kr/data/national-assembly/asset-disclosure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1F5BF8-E4C1-4CBA-B161-878B16706FF3}"/>
              </a:ext>
            </a:extLst>
          </p:cNvPr>
          <p:cNvSpPr/>
          <p:nvPr/>
        </p:nvSpPr>
        <p:spPr>
          <a:xfrm>
            <a:off x="456010" y="1047234"/>
            <a:ext cx="32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B454E"/>
                </a:solidFill>
                <a:latin typeface="gitbook-content-font"/>
              </a:rPr>
              <a:t>재산신고내역 </a:t>
            </a:r>
            <a:r>
              <a:rPr lang="en-US" altLang="ko-KR" b="1" dirty="0">
                <a:solidFill>
                  <a:srgbClr val="3B454E"/>
                </a:solidFill>
                <a:latin typeface="gitbook-content-font"/>
              </a:rPr>
              <a:t>(asset disclosure)</a:t>
            </a:r>
            <a:endParaRPr lang="en-US" altLang="ko-KR" b="1" i="0" dirty="0">
              <a:solidFill>
                <a:srgbClr val="3B454E"/>
              </a:solidFill>
              <a:effectLst/>
              <a:latin typeface="gitbook-content-fon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99E953-76DC-46ED-A187-593E46D50968}"/>
              </a:ext>
            </a:extLst>
          </p:cNvPr>
          <p:cNvSpPr/>
          <p:nvPr/>
        </p:nvSpPr>
        <p:spPr>
          <a:xfrm>
            <a:off x="456010" y="1626791"/>
            <a:ext cx="6096000" cy="33806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공직자윤리법</a:t>
            </a:r>
            <a:r>
              <a:rPr lang="ko-KR" altLang="en-US" sz="1200" dirty="0">
                <a:latin typeface="+mn-ea"/>
              </a:rPr>
              <a:t>은 공직자들의 재산등록 의무와 등록재산의 공개 의무를 규정하고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en-US" altLang="ko-KR" sz="1200" u="sng" dirty="0">
                <a:latin typeface="+mn-ea"/>
              </a:rPr>
              <a:t>4</a:t>
            </a:r>
            <a:r>
              <a:rPr lang="ko-KR" altLang="en-US" sz="1200" u="sng" dirty="0">
                <a:latin typeface="+mn-ea"/>
              </a:rPr>
              <a:t>급 이상의 공직자들이 재산을 의무적으로 등록</a:t>
            </a:r>
            <a:r>
              <a:rPr lang="ko-KR" altLang="en-US" sz="1200" dirty="0">
                <a:latin typeface="+mn-ea"/>
              </a:rPr>
              <a:t>해야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 중에서도 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1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급 이상의 고위공직자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 err="1">
                <a:solidFill>
                  <a:srgbClr val="C00000"/>
                </a:solidFill>
                <a:latin typeface="+mn-ea"/>
              </a:rPr>
              <a:t>선출직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 공직자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부장판사</a:t>
            </a:r>
            <a:r>
              <a:rPr lang="en-US" altLang="ko-KR" sz="1200" b="1" u="sng" dirty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200" b="1" u="sng" dirty="0">
                <a:solidFill>
                  <a:srgbClr val="C00000"/>
                </a:solidFill>
                <a:latin typeface="+mn-ea"/>
              </a:rPr>
              <a:t>검사장 등에게는 등록한 재산의 공개 의무</a:t>
            </a:r>
            <a:r>
              <a:rPr lang="ko-KR" altLang="en-US" sz="1200" dirty="0">
                <a:latin typeface="+mn-ea"/>
              </a:rPr>
              <a:t>도 있다고 보면 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만약 재산등록과 공개 대상자인 공직자가 된다면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두 달 이내에 공직자윤리위원회에 재산을 신고</a:t>
            </a:r>
            <a:r>
              <a:rPr lang="ko-KR" altLang="en-US" sz="1200" dirty="0">
                <a:latin typeface="+mn-ea"/>
              </a:rPr>
              <a:t>해야 합니다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u="sng" dirty="0">
                <a:latin typeface="+mn-ea"/>
              </a:rPr>
              <a:t>신규 등록 직후 먼저 재산공개</a:t>
            </a:r>
            <a:r>
              <a:rPr lang="ko-KR" altLang="en-US" sz="1200" dirty="0">
                <a:latin typeface="+mn-ea"/>
              </a:rPr>
              <a:t>가 이뤄지고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u="sng" dirty="0">
                <a:latin typeface="+mn-ea"/>
              </a:rPr>
              <a:t>그 이후부터는 매년 </a:t>
            </a:r>
            <a:r>
              <a:rPr lang="en-US" altLang="ko-KR" sz="1200" u="sng" dirty="0">
                <a:latin typeface="+mn-ea"/>
              </a:rPr>
              <a:t>3</a:t>
            </a:r>
            <a:r>
              <a:rPr lang="ko-KR" altLang="en-US" sz="1200" u="sng" dirty="0">
                <a:latin typeface="+mn-ea"/>
              </a:rPr>
              <a:t>월 말에 정기적으로 재산공개</a:t>
            </a:r>
            <a:r>
              <a:rPr lang="ko-KR" altLang="en-US" sz="1200" dirty="0">
                <a:latin typeface="+mn-ea"/>
              </a:rPr>
              <a:t>가 이뤄집니다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대한민국 전자관보 사이트에서 공직자 대부분의 재산공개 내역을 확인할 수 있는데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기초의원이나 지방자치단체의 </a:t>
            </a:r>
            <a:r>
              <a:rPr lang="ko-KR" altLang="en-US" sz="1200" dirty="0" err="1">
                <a:latin typeface="+mn-ea"/>
              </a:rPr>
              <a:t>공직유관단체장</a:t>
            </a:r>
            <a:r>
              <a:rPr lang="ko-KR" altLang="en-US" sz="1200" dirty="0">
                <a:latin typeface="+mn-ea"/>
              </a:rPr>
              <a:t> 등은 각 지자체 홈페이지에 공보 형태로 재산 내역이 공개됩니다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36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647</Words>
  <Application>Microsoft Office PowerPoint</Application>
  <PresentationFormat>와이드스크린</PresentationFormat>
  <Paragraphs>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gitbook-content-font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2023-09-27T01:21:06Z</dcterms:created>
  <dcterms:modified xsi:type="dcterms:W3CDTF">2023-10-05T05:32:33Z</dcterms:modified>
</cp:coreProperties>
</file>