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85" r:id="rId4"/>
    <p:sldId id="286" r:id="rId5"/>
    <p:sldId id="287" r:id="rId6"/>
    <p:sldId id="265" r:id="rId7"/>
    <p:sldId id="289" r:id="rId8"/>
    <p:sldId id="291" r:id="rId9"/>
    <p:sldId id="292" r:id="rId10"/>
    <p:sldId id="288" r:id="rId11"/>
    <p:sldId id="2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8" autoAdjust="0"/>
  </p:normalViewPr>
  <p:slideViewPr>
    <p:cSldViewPr snapToGrid="0">
      <p:cViewPr varScale="1">
        <p:scale>
          <a:sx n="143" d="100"/>
          <a:sy n="14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0452-89E2-45F4-B5F4-815EF53B8EFD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5C9A-A5AF-4AA3-B0AD-E21A1ADA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2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8ECD-77FB-4E55-B708-20A4FB6E6BE3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E2A-1A1B-4DEF-9155-ABCB4B40612F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969E-4BC3-4BAC-8D90-6ADC705A45C0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7073-7C78-430F-A4C2-1404A80109E5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C3CE-B9F6-410E-A2C7-2085E4B2CF9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E00-C265-49CC-9710-EE84DDBAA97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682F-26E4-4371-99B3-8C482695D8D1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DEF-A949-4E0E-860A-9589CE48AB1B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85-559D-4C90-9E1D-D56027888EA8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ADB-B2DA-49E1-A7EA-0C020D995B5B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48B4-BBBA-4819-8E63-654BA6BF6A2C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C119-9BAD-4FBD-BA21-40559D983FFF}" type="datetime1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83812" y="1173999"/>
            <a:ext cx="683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새싹 금천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AI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서비스 개발자 양성과정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시각화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실습 프로젝트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E9093-73AE-3D46-D40A-22B37C9FBB37}"/>
              </a:ext>
            </a:extLst>
          </p:cNvPr>
          <p:cNvSpPr txBox="1"/>
          <p:nvPr/>
        </p:nvSpPr>
        <p:spPr>
          <a:xfrm>
            <a:off x="1383812" y="1596727"/>
            <a:ext cx="942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4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재산공개내역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92DBE-CB63-FE19-C88E-08C2BD41AABF}"/>
              </a:ext>
            </a:extLst>
          </p:cNvPr>
          <p:cNvSpPr txBox="1"/>
          <p:nvPr/>
        </p:nvSpPr>
        <p:spPr>
          <a:xfrm>
            <a:off x="5179614" y="55675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김무진</a:t>
            </a:r>
            <a:endParaRPr lang="en-US" altLang="ko-K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00F55D-3AEB-D273-1B65-01A31822C1D7}"/>
              </a:ext>
            </a:extLst>
          </p:cNvPr>
          <p:cNvSpPr/>
          <p:nvPr/>
        </p:nvSpPr>
        <p:spPr>
          <a:xfrm>
            <a:off x="2401826" y="2603129"/>
            <a:ext cx="7388345" cy="2540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감시하는 역할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국회의원을 선출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 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지역구 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비례대표 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</a:t>
            </a: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</a:t>
            </a:r>
            <a:r>
              <a:rPr lang="ko-KR" altLang="en-US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공직선거법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BFD96-60DF-0878-939C-92E68D01C24D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7824C-2F29-EC06-C055-9851EE7992F6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rgbClr val="C00000"/>
                </a:solidFill>
                <a:latin typeface="+mn-ea"/>
              </a:rPr>
              <a:t>토지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4000" b="1">
                <a:solidFill>
                  <a:srgbClr val="0000FF"/>
                </a:solidFill>
                <a:latin typeface="+mn-ea"/>
              </a:rPr>
              <a:t>건물</a:t>
            </a:r>
            <a:endParaRPr lang="ko-KR" altLang="en-US" sz="400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0ABF2-5347-E68D-7133-3FC953F78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5" b="4622"/>
          <a:stretch/>
        </p:blipFill>
        <p:spPr>
          <a:xfrm>
            <a:off x="7762654" y="2245"/>
            <a:ext cx="4429346" cy="685575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D7AB352-0750-EB7B-C962-8B2277A2C222}"/>
              </a:ext>
            </a:extLst>
          </p:cNvPr>
          <p:cNvSpPr/>
          <p:nvPr/>
        </p:nvSpPr>
        <p:spPr>
          <a:xfrm>
            <a:off x="8563602" y="932763"/>
            <a:ext cx="1167138" cy="1115002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B6E275-3722-4903-33BB-6B1EC87DDEF4}"/>
              </a:ext>
            </a:extLst>
          </p:cNvPr>
          <p:cNvSpPr/>
          <p:nvPr/>
        </p:nvSpPr>
        <p:spPr>
          <a:xfrm rot="2675283">
            <a:off x="10893277" y="3616039"/>
            <a:ext cx="685541" cy="1175591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F1A71D-3072-7D6A-4243-DFA152F89946}"/>
              </a:ext>
            </a:extLst>
          </p:cNvPr>
          <p:cNvSpPr/>
          <p:nvPr/>
        </p:nvSpPr>
        <p:spPr>
          <a:xfrm>
            <a:off x="8810189" y="3973143"/>
            <a:ext cx="699571" cy="659817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3E93BA-3604-D006-1B13-98EABCA256D4}"/>
              </a:ext>
            </a:extLst>
          </p:cNvPr>
          <p:cNvSpPr/>
          <p:nvPr/>
        </p:nvSpPr>
        <p:spPr>
          <a:xfrm>
            <a:off x="10513616" y="3214687"/>
            <a:ext cx="699571" cy="659817"/>
          </a:xfrm>
          <a:prstGeom prst="ellipse">
            <a:avLst/>
          </a:prstGeom>
          <a:noFill/>
          <a:ln w="57150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C232C83-1170-51C9-1A26-1D44A736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95" y="2779925"/>
            <a:ext cx="3873514" cy="1423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9D334D-946A-C8E9-5477-4E6460CFCB1E}"/>
              </a:ext>
            </a:extLst>
          </p:cNvPr>
          <p:cNvSpPr txBox="1"/>
          <p:nvPr/>
        </p:nvSpPr>
        <p:spPr>
          <a:xfrm>
            <a:off x="2863783" y="1981467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‘address’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B5F45-524B-1B13-1625-38E4EE3C750D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3442852" y="2350799"/>
            <a:ext cx="0" cy="429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AA658F-F98C-66D0-ED96-120CFF721918}"/>
              </a:ext>
            </a:extLst>
          </p:cNvPr>
          <p:cNvCxnSpPr/>
          <p:nvPr/>
        </p:nvCxnSpPr>
        <p:spPr>
          <a:xfrm>
            <a:off x="3442851" y="4203834"/>
            <a:ext cx="0" cy="362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DDC7ED-1B04-01A1-B1D3-8B59627973B7}"/>
              </a:ext>
            </a:extLst>
          </p:cNvPr>
          <p:cNvSpPr txBox="1"/>
          <p:nvPr/>
        </p:nvSpPr>
        <p:spPr>
          <a:xfrm>
            <a:off x="1656435" y="4566662"/>
            <a:ext cx="357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df['Latitude'] = latitudes</a:t>
            </a:r>
          </a:p>
          <a:p>
            <a:r>
              <a:rPr lang="ko-KR" altLang="en-US" b="1"/>
              <a:t>df['Longitude'] = longitudes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BCCA135-C104-70C1-6044-7D969F67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93" y="3233042"/>
            <a:ext cx="1226403" cy="4805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24387-87BD-6EFC-D99B-0F72FD7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BFD96-60DF-0878-939C-92E68D01C24D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6A080-7A71-EF44-C752-D01FF02D27E1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증권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CD9AE9-DFC0-E07C-CE9E-95C92BBA5BD2}"/>
              </a:ext>
            </a:extLst>
          </p:cNvPr>
          <p:cNvGrpSpPr/>
          <p:nvPr/>
        </p:nvGrpSpPr>
        <p:grpSpPr>
          <a:xfrm>
            <a:off x="737180" y="1912605"/>
            <a:ext cx="2648922" cy="3942760"/>
            <a:chOff x="737180" y="1912605"/>
            <a:chExt cx="2648922" cy="39427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75C87F-430D-C2B5-AF94-7B930B9EF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180" y="1912605"/>
              <a:ext cx="2648922" cy="394276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6BEA69-1ED1-EBAE-3B35-5200E8C1C985}"/>
                </a:ext>
              </a:extLst>
            </p:cNvPr>
            <p:cNvSpPr/>
            <p:nvPr/>
          </p:nvSpPr>
          <p:spPr>
            <a:xfrm>
              <a:off x="814283" y="2330153"/>
              <a:ext cx="2442850" cy="4464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C9CC1CB-9EBA-CA4B-8D36-BEA38782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05" y="2078326"/>
            <a:ext cx="2300807" cy="325456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0FD07-F111-0BD3-7058-7DE9D8EC8C40}"/>
              </a:ext>
            </a:extLst>
          </p:cNvPr>
          <p:cNvSpPr/>
          <p:nvPr/>
        </p:nvSpPr>
        <p:spPr>
          <a:xfrm>
            <a:off x="3463205" y="2330153"/>
            <a:ext cx="2300807" cy="30027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A7A268D-0270-B4A5-101A-F7B0A91F1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504" y="1505936"/>
            <a:ext cx="5596735" cy="47560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485570-03B6-57C1-D1E8-291C996455E8}"/>
              </a:ext>
            </a:extLst>
          </p:cNvPr>
          <p:cNvSpPr txBox="1"/>
          <p:nvPr/>
        </p:nvSpPr>
        <p:spPr>
          <a:xfrm>
            <a:off x="3463204" y="1266274"/>
            <a:ext cx="2300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가장 많이 찾은 증권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b="1">
                <a:solidFill>
                  <a:srgbClr val="C00000"/>
                </a:solidFill>
              </a:rPr>
              <a:t>삼성전자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’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1599B-D049-0AD1-44EF-DCE0FAF22750}"/>
              </a:ext>
            </a:extLst>
          </p:cNvPr>
          <p:cNvSpPr txBox="1"/>
          <p:nvPr/>
        </p:nvSpPr>
        <p:spPr>
          <a:xfrm>
            <a:off x="7822459" y="777171"/>
            <a:ext cx="27126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가장 많이 구매한 증권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미래에셋 </a:t>
            </a:r>
            <a:r>
              <a:rPr lang="en-US" altLang="ko-KR" sz="1600" b="1">
                <a:solidFill>
                  <a:srgbClr val="C00000"/>
                </a:solidFill>
              </a:rPr>
              <a:t>TIGER </a:t>
            </a:r>
            <a:r>
              <a:rPr lang="ko-KR" altLang="en-US" sz="1600" b="1">
                <a:solidFill>
                  <a:srgbClr val="C00000"/>
                </a:solidFill>
              </a:rPr>
              <a:t>미국 </a:t>
            </a:r>
            <a:r>
              <a:rPr lang="en-US" altLang="ko-KR" sz="1600" b="1">
                <a:solidFill>
                  <a:srgbClr val="C00000"/>
                </a:solidFill>
              </a:rPr>
              <a:t>TOP’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7351A1-1AC9-F958-1332-83CD200A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4058067" y="1650452"/>
            <a:ext cx="7332747" cy="1712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2023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31</a:t>
            </a:r>
            <a:r>
              <a:rPr lang="ko-KR" altLang="en-US" sz="1400" dirty="0">
                <a:latin typeface="+mn-ea"/>
              </a:rPr>
              <a:t>일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1400">
                <a:latin typeface="+mn-ea"/>
              </a:rPr>
              <a:t>을 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정보공개센터</a:t>
            </a:r>
            <a:r>
              <a:rPr lang="en-US" altLang="ko-KR" sz="1400">
                <a:solidFill>
                  <a:srgbClr val="00B0F0"/>
                </a:solidFill>
                <a:latin typeface="+mn-ea"/>
              </a:rPr>
              <a:t>, OPEN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rgbClr val="00B0F0"/>
                </a:solidFill>
                <a:latin typeface="+mn-ea"/>
              </a:rPr>
              <a:t>WATCH</a:t>
            </a:r>
            <a:r>
              <a:rPr lang="ko-KR" altLang="en-US" sz="1400">
                <a:solidFill>
                  <a:srgbClr val="00B0F0"/>
                </a:solidFill>
                <a:latin typeface="+mn-ea"/>
              </a:rPr>
              <a:t>에서 </a:t>
            </a:r>
            <a:r>
              <a:rPr lang="ko-KR" altLang="en-US" sz="1400" dirty="0">
                <a:solidFill>
                  <a:srgbClr val="00B0F0"/>
                </a:solidFill>
                <a:latin typeface="+mn-ea"/>
              </a:rPr>
              <a:t>정제해 공개</a:t>
            </a:r>
            <a:r>
              <a:rPr lang="ko-KR" altLang="en-US" sz="14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4058068" y="3648487"/>
            <a:ext cx="7332745" cy="1574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</a:rPr>
              <a:t>공직자들의 비리와 책무를 감시하기 위한 </a:t>
            </a:r>
            <a:r>
              <a:rPr lang="ko-KR" altLang="en-US" sz="1400" b="1" dirty="0">
                <a:effectLst/>
              </a:rPr>
              <a:t>뷰</a:t>
            </a:r>
            <a:r>
              <a:rPr lang="en-US" altLang="ko-KR" sz="1400" b="1" dirty="0">
                <a:effectLst/>
              </a:rPr>
              <a:t>-</a:t>
            </a:r>
            <a:r>
              <a:rPr lang="ko-KR" altLang="en-US" sz="1400" b="1" dirty="0">
                <a:effectLst/>
              </a:rPr>
              <a:t>포인트 </a:t>
            </a:r>
            <a:r>
              <a:rPr lang="ko-KR" altLang="en-US" sz="1400" dirty="0">
                <a:effectLst/>
              </a:rPr>
              <a:t>시각화</a:t>
            </a:r>
            <a:endParaRPr lang="en-US" altLang="ko-KR" sz="1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POINT 1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부동산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건물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토지</a:t>
            </a:r>
            <a:r>
              <a:rPr lang="en-US" altLang="ko-KR" sz="1400" dirty="0">
                <a:latin typeface="+mn-ea"/>
              </a:rPr>
              <a:t>) | </a:t>
            </a:r>
            <a:r>
              <a:rPr lang="ko-KR" altLang="en-US" sz="1400" dirty="0">
                <a:latin typeface="+mn-ea"/>
              </a:rPr>
              <a:t>어느 지역에 편중되어 있는가 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POINT 2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증권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>
                <a:latin typeface="+mn-ea"/>
              </a:rPr>
              <a:t>어느 기업에 투자하고 있는가 </a:t>
            </a:r>
            <a:r>
              <a:rPr lang="en-US" altLang="ko-KR" sz="1400" dirty="0">
                <a:latin typeface="+mn-ea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1F45-89FF-4BC9-E339-0BCF840EC0B7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도입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E3738-8DC5-12C3-049E-A5DEE4DA6BA7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C6E931-8345-AFD0-0EB5-E0E35653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03" y="1203838"/>
            <a:ext cx="1750375" cy="861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4BB90-5A5B-DC99-BEF7-1B829A1E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02" y="2115840"/>
            <a:ext cx="1750375" cy="52148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9ED4FE-921A-3AB5-F777-A3997DC8CD1C}"/>
              </a:ext>
            </a:extLst>
          </p:cNvPr>
          <p:cNvGrpSpPr/>
          <p:nvPr/>
        </p:nvGrpSpPr>
        <p:grpSpPr>
          <a:xfrm>
            <a:off x="480559" y="2424425"/>
            <a:ext cx="3266279" cy="2087944"/>
            <a:chOff x="3657598" y="4767158"/>
            <a:chExt cx="3266279" cy="208794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5A3192-2D2F-A9CA-2D25-A0F0DEC2D9CD}"/>
                </a:ext>
              </a:extLst>
            </p:cNvPr>
            <p:cNvSpPr/>
            <p:nvPr/>
          </p:nvSpPr>
          <p:spPr>
            <a:xfrm>
              <a:off x="3657598" y="4767158"/>
              <a:ext cx="3266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3B454E"/>
                  </a:solidFill>
                  <a:latin typeface="gitbook-content-font"/>
                </a:rPr>
                <a:t>재산신고내역 </a:t>
              </a:r>
              <a:r>
                <a:rPr lang="en-US" altLang="ko-KR" b="1" dirty="0">
                  <a:solidFill>
                    <a:srgbClr val="3B454E"/>
                  </a:solidFill>
                  <a:latin typeface="gitbook-content-font"/>
                </a:rPr>
                <a:t>(asset disclosure)</a:t>
              </a:r>
              <a:endParaRPr lang="en-US" altLang="ko-KR" b="1" i="0" dirty="0">
                <a:solidFill>
                  <a:srgbClr val="3B454E"/>
                </a:solidFill>
                <a:effectLst/>
                <a:latin typeface="gitbook-content-fon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B87466F-01AA-BE4C-D624-C55B78188CF4}"/>
                </a:ext>
              </a:extLst>
            </p:cNvPr>
            <p:cNvSpPr/>
            <p:nvPr/>
          </p:nvSpPr>
          <p:spPr>
            <a:xfrm>
              <a:off x="3657598" y="5136490"/>
              <a:ext cx="3266279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>
                  <a:latin typeface="+mn-ea"/>
                </a:rPr>
                <a:t>공직자윤리법</a:t>
              </a:r>
              <a:endParaRPr lang="en-US" altLang="ko-KR" sz="1200" b="1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공직자들의 </a:t>
              </a:r>
              <a:r>
                <a:rPr lang="ko-KR" altLang="en-US" sz="1200" dirty="0">
                  <a:latin typeface="+mn-ea"/>
                </a:rPr>
                <a:t>재산등록 의무와 등록재산의 공개 </a:t>
              </a:r>
              <a:r>
                <a:rPr lang="ko-KR" altLang="en-US" sz="1200">
                  <a:latin typeface="+mn-ea"/>
                </a:rPr>
                <a:t>의무를 규정</a:t>
              </a:r>
              <a:r>
                <a:rPr lang="en-US" altLang="ko-KR" sz="1200">
                  <a:latin typeface="+mn-ea"/>
                </a:rPr>
                <a:t>. </a:t>
              </a:r>
              <a:r>
                <a:rPr lang="en-US" altLang="ko-KR" sz="1200" u="sng">
                  <a:latin typeface="+mn-ea"/>
                </a:rPr>
                <a:t>4</a:t>
              </a:r>
              <a:r>
                <a:rPr lang="ko-KR" altLang="en-US" sz="1200" u="sng" dirty="0">
                  <a:latin typeface="+mn-ea"/>
                </a:rPr>
                <a:t>급 이상의 공직자들이 재산을 </a:t>
              </a:r>
              <a:r>
                <a:rPr lang="ko-KR" altLang="en-US" sz="1200" u="sng">
                  <a:latin typeface="+mn-ea"/>
                </a:rPr>
                <a:t>의무적으로 등록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그 중에서도 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1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급 이상의 고위공직자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 err="1">
                  <a:solidFill>
                    <a:srgbClr val="C00000"/>
                  </a:solidFill>
                  <a:latin typeface="+mn-ea"/>
                </a:rPr>
                <a:t>선출직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 공직자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부장판사</a:t>
              </a:r>
              <a:r>
                <a:rPr lang="en-US" altLang="ko-KR" sz="1200" b="1" u="sng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lang="ko-KR" altLang="en-US" sz="1200" b="1" u="sng" dirty="0">
                  <a:solidFill>
                    <a:srgbClr val="C00000"/>
                  </a:solidFill>
                  <a:latin typeface="+mn-ea"/>
                </a:rPr>
                <a:t>검사장 등에게는 등록한 재산의 공개 </a:t>
              </a:r>
              <a:r>
                <a:rPr lang="ko-KR" altLang="en-US" sz="1200" b="1" u="sng">
                  <a:solidFill>
                    <a:srgbClr val="C00000"/>
                  </a:solidFill>
                  <a:latin typeface="+mn-ea"/>
                </a:rPr>
                <a:t>의무</a:t>
              </a:r>
              <a:r>
                <a:rPr lang="ko-KR" altLang="en-US" sz="1200">
                  <a:latin typeface="+mn-ea"/>
                </a:rPr>
                <a:t>도 있다</a:t>
              </a:r>
              <a:r>
                <a:rPr lang="en-US" altLang="ko-KR" sz="120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07353C-8020-6310-605F-E13552F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4C7AC-DB26-D3F9-764F-49AFDDC08FEA}"/>
              </a:ext>
            </a:extLst>
          </p:cNvPr>
          <p:cNvSpPr txBox="1"/>
          <p:nvPr/>
        </p:nvSpPr>
        <p:spPr>
          <a:xfrm>
            <a:off x="639079" y="462973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75491-A9C6-8203-DBE9-1D7E3A892BB3}"/>
              </a:ext>
            </a:extLst>
          </p:cNvPr>
          <p:cNvSpPr txBox="1"/>
          <p:nvPr/>
        </p:nvSpPr>
        <p:spPr>
          <a:xfrm>
            <a:off x="639079" y="770750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분석대상 </a:t>
            </a:r>
            <a:endParaRPr lang="ko-KR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EE0A34-8668-B877-F8DE-A2F11776FB82}"/>
              </a:ext>
            </a:extLst>
          </p:cNvPr>
          <p:cNvGrpSpPr/>
          <p:nvPr/>
        </p:nvGrpSpPr>
        <p:grpSpPr>
          <a:xfrm>
            <a:off x="3991322" y="742331"/>
            <a:ext cx="7445647" cy="5329516"/>
            <a:chOff x="4088633" y="1093930"/>
            <a:chExt cx="7445647" cy="532951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4CB15F-45F8-4FE8-0823-FD11A8EC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633" y="1093930"/>
              <a:ext cx="7445647" cy="5329516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3D55F32-80EE-C843-51A0-48BD566467A1}"/>
                </a:ext>
              </a:extLst>
            </p:cNvPr>
            <p:cNvCxnSpPr>
              <a:cxnSpLocks/>
            </p:cNvCxnSpPr>
            <p:nvPr/>
          </p:nvCxnSpPr>
          <p:spPr>
            <a:xfrm>
              <a:off x="4182667" y="1828444"/>
              <a:ext cx="71772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8CD296-CF3C-EF04-D9C8-4BEC7B524205}"/>
              </a:ext>
            </a:extLst>
          </p:cNvPr>
          <p:cNvSpPr txBox="1"/>
          <p:nvPr/>
        </p:nvSpPr>
        <p:spPr>
          <a:xfrm>
            <a:off x="639079" y="1702766"/>
            <a:ext cx="277824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331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sz="36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296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33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국회예산정채처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</a:p>
          <a:p>
            <a:pPr algn="ctr"/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</a:t>
            </a:r>
            <a:endParaRPr lang="en-US" altLang="ko-KR" sz="20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D0E439-C34D-24C9-4C84-39D65B31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재산구분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63033A-E072-488E-EE1E-B34D5BA3BC4C}"/>
              </a:ext>
            </a:extLst>
          </p:cNvPr>
          <p:cNvGrpSpPr/>
          <p:nvPr/>
        </p:nvGrpSpPr>
        <p:grpSpPr>
          <a:xfrm>
            <a:off x="1408305" y="1922243"/>
            <a:ext cx="9944081" cy="4210600"/>
            <a:chOff x="1888866" y="1948940"/>
            <a:chExt cx="9944081" cy="4210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239959F-E945-EE36-CFFF-C5D441BD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563" y="1948940"/>
              <a:ext cx="8231384" cy="41994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DD53EE9-F23C-0569-43C7-9E29D25F8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8866" y="1948940"/>
              <a:ext cx="3549431" cy="42106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E74516-75DA-D073-07F8-1C73E91202BC}"/>
              </a:ext>
            </a:extLst>
          </p:cNvPr>
          <p:cNvSpPr txBox="1"/>
          <p:nvPr/>
        </p:nvSpPr>
        <p:spPr>
          <a:xfrm>
            <a:off x="7908807" y="2551108"/>
            <a:ext cx="2924250" cy="2790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건물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5,627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예금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2,558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증권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2,470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채무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1,311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위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토지   </a:t>
            </a:r>
            <a:r>
              <a:rPr lang="en-US" altLang="ko-KR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906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</a:t>
            </a:r>
            <a:endParaRPr lang="en-US" altLang="ko-KR" sz="2400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A2B459-D195-514D-D816-52DEF61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4198D8-A835-B60F-D27C-6F2B9F243038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7D1DA-F1FD-C8F8-25E8-838F41603204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소속별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C41F2-FDBF-C5E8-F508-321C326FFED6}"/>
              </a:ext>
            </a:extLst>
          </p:cNvPr>
          <p:cNvSpPr txBox="1"/>
          <p:nvPr/>
        </p:nvSpPr>
        <p:spPr>
          <a:xfrm>
            <a:off x="4569473" y="1203158"/>
            <a:ext cx="6782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재산구분 총액 (채무 합산) :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1조 3천 742억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DB2BF-80C9-0941-620B-85175B06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35" y="2031184"/>
            <a:ext cx="10516712" cy="220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331F8-5A23-9872-9A33-8FB8546A3700}"/>
              </a:ext>
            </a:extLst>
          </p:cNvPr>
          <p:cNvSpPr txBox="1"/>
          <p:nvPr/>
        </p:nvSpPr>
        <p:spPr>
          <a:xfrm>
            <a:off x="7755713" y="2690336"/>
            <a:ext cx="378441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국회의원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천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백억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296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국회사무처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1000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33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국회도서관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54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2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국회예산정책처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38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국회입법조사처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: 27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억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/ 1</a:t>
            </a:r>
            <a:r>
              <a:rPr lang="ko-KR" altLang="en-US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명</a:t>
            </a:r>
            <a:endParaRPr lang="en-US" altLang="ko-KR" b="1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02852-422A-D47B-8F90-71094603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032C4-B884-F6B6-FC86-4D21C90F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84" y="1994566"/>
            <a:ext cx="5341231" cy="44572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FD2D98-3BD0-6DFD-5C91-B9CFFA98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626" y="445193"/>
            <a:ext cx="2778242" cy="5967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E8B1D-5A1F-395E-198B-0862C7DF9330}"/>
              </a:ext>
            </a:extLst>
          </p:cNvPr>
          <p:cNvSpPr txBox="1"/>
          <p:nvPr/>
        </p:nvSpPr>
        <p:spPr>
          <a:xfrm>
            <a:off x="424638" y="2431258"/>
            <a:ext cx="28792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1위</a:t>
            </a:r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안철수</a:t>
            </a:r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36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</a:rPr>
              <a:t>1,</a:t>
            </a: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</a:rPr>
              <a:t>64</a:t>
            </a: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</a:rPr>
              <a:t>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E38B47-52DE-6877-5BDD-76CF6A568770}"/>
              </a:ext>
            </a:extLst>
          </p:cNvPr>
          <p:cNvCxnSpPr/>
          <p:nvPr/>
        </p:nvCxnSpPr>
        <p:spPr>
          <a:xfrm>
            <a:off x="892279" y="3831136"/>
            <a:ext cx="19439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EFD3F3-AC31-08FC-7F77-E289261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1위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안철수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1,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64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7EE48D-EEF8-288A-382F-ABEC18CF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93" y="3753825"/>
            <a:ext cx="1624272" cy="22598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534593-9241-103B-DB19-16DC67E6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37" y="4059200"/>
            <a:ext cx="6527440" cy="2477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199DEF-E205-6009-21FC-52BB000C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0" y="320962"/>
            <a:ext cx="6217426" cy="36141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294B9D-06BA-B55E-CC3B-5557367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5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박덕흠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526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0B9A4BD-63CD-6032-7BB0-7A057616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04" y="3722947"/>
            <a:ext cx="1695450" cy="2352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53AFB-61B7-8F13-D25C-3998A367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70" y="474601"/>
            <a:ext cx="5998992" cy="3586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881DA1-4CA1-1C38-ED8C-D381CCF2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09" y="3190389"/>
            <a:ext cx="5230717" cy="34273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5CA334-E798-3FC1-BD88-62EADC99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7AE16-DA82-24D4-4BD2-61DAF562FDD5}"/>
              </a:ext>
            </a:extLst>
          </p:cNvPr>
          <p:cNvSpPr txBox="1"/>
          <p:nvPr/>
        </p:nvSpPr>
        <p:spPr>
          <a:xfrm>
            <a:off x="525613" y="474601"/>
            <a:ext cx="277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2023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국회위원 재산공개 데이터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74403-DCBC-0C1B-8A47-6856FD1ABF25}"/>
              </a:ext>
            </a:extLst>
          </p:cNvPr>
          <p:cNvSpPr txBox="1"/>
          <p:nvPr/>
        </p:nvSpPr>
        <p:spPr>
          <a:xfrm>
            <a:off x="525613" y="782378"/>
            <a:ext cx="2778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개인별 </a:t>
            </a:r>
            <a:endParaRPr lang="ko-KR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4EB4E-D6D6-25BD-E0D3-BDD86B674DA0}"/>
              </a:ext>
            </a:extLst>
          </p:cNvPr>
          <p:cNvGrpSpPr/>
          <p:nvPr/>
        </p:nvGrpSpPr>
        <p:grpSpPr>
          <a:xfrm>
            <a:off x="475125" y="1798041"/>
            <a:ext cx="2879217" cy="1815882"/>
            <a:chOff x="424638" y="2431258"/>
            <a:chExt cx="287921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E8B1D-5A1F-395E-198B-0862C7DF9330}"/>
                </a:ext>
              </a:extLst>
            </p:cNvPr>
            <p:cNvSpPr txBox="1"/>
            <p:nvPr/>
          </p:nvSpPr>
          <p:spPr>
            <a:xfrm>
              <a:off x="424638" y="2431258"/>
              <a:ext cx="287921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98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위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이재명</a:t>
              </a:r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sz="2800" b="1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800" b="1">
                  <a:solidFill>
                    <a:schemeClr val="accent1">
                      <a:lumMod val="75000"/>
                    </a:schemeClr>
                  </a:solidFill>
                </a:rPr>
                <a:t>34</a:t>
              </a:r>
              <a:r>
                <a:rPr lang="ko-KR" altLang="en-US" sz="2800" b="1">
                  <a:solidFill>
                    <a:schemeClr val="accent1">
                      <a:lumMod val="75000"/>
                    </a:schemeClr>
                  </a:solidFill>
                </a:rPr>
                <a:t>억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3E38B47-52DE-6877-5BDD-76CF6A568770}"/>
                </a:ext>
              </a:extLst>
            </p:cNvPr>
            <p:cNvCxnSpPr/>
            <p:nvPr/>
          </p:nvCxnSpPr>
          <p:spPr>
            <a:xfrm>
              <a:off x="945675" y="3570833"/>
              <a:ext cx="194393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332006A-841A-1BF3-7343-FE513520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59" y="332599"/>
            <a:ext cx="6183984" cy="3696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D3FD9F-F356-ACEF-8D94-9212C649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55" y="4016594"/>
            <a:ext cx="6442274" cy="24713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D7FB87-0969-7666-2D82-6577BF6D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10" y="3758573"/>
            <a:ext cx="1682037" cy="22270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EB2802-FE61-06F0-01FE-31BE696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411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gitbook-content-font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moojin kim</cp:lastModifiedBy>
  <cp:revision>50</cp:revision>
  <dcterms:created xsi:type="dcterms:W3CDTF">2023-09-27T01:21:06Z</dcterms:created>
  <dcterms:modified xsi:type="dcterms:W3CDTF">2023-10-10T16:29:39Z</dcterms:modified>
</cp:coreProperties>
</file>