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57" r:id="rId5"/>
    <p:sldId id="258" r:id="rId6"/>
    <p:sldId id="261" r:id="rId7"/>
    <p:sldId id="263" r:id="rId8"/>
    <p:sldId id="264" r:id="rId9"/>
    <p:sldId id="265" r:id="rId10"/>
    <p:sldId id="25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118" autoAdjust="0"/>
  </p:normalViewPr>
  <p:slideViewPr>
    <p:cSldViewPr snapToGrid="0">
      <p:cViewPr varScale="1">
        <p:scale>
          <a:sx n="127" d="100"/>
          <a:sy n="127" d="100"/>
        </p:scale>
        <p:origin x="6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8FAE0-8A74-4492-BE54-9AF885202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357FC2-E723-4459-8B45-95EA72D1A4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CFE293-A36C-4FB4-84AE-FC8537AA1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801D-2A0F-455D-9221-6B287C14DAEB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FBD61B-6B2E-4D03-93C5-321BE02C7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3C466B-6E27-4BF5-B12F-77A102231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E34B-DD3C-4456-A087-75C007447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417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D6507F-AED6-4C94-B00F-9699E82F0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2F5393-4CAC-4327-82A4-B1B091DE97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8867E1-00F3-44AF-8B3E-20607AA7B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801D-2A0F-455D-9221-6B287C14DAEB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970946-4699-431F-B7B0-5942A34E8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A12E1A-A11A-451C-BD8F-8987B2E51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E34B-DD3C-4456-A087-75C007447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380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E4A099-5DA1-4078-BD13-DC0235BE0A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6E3AF1-6FB5-4470-A96D-28EE7F528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7E1F4B-3F86-48A3-8F39-BECA87B16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801D-2A0F-455D-9221-6B287C14DAEB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BF8452-0E7A-4142-9C34-1A2AB8122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62F518-0ECF-4483-8175-86399F9FC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E34B-DD3C-4456-A087-75C007447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912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8B058-5E46-4904-85FC-420624861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0E8B57-D03B-4377-BF68-2F66B4DA8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CF4FB1-C173-4F59-8C98-35BDBF2C5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801D-2A0F-455D-9221-6B287C14DAEB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090946-C519-4B41-B086-5C5985D2A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B739DD-91A2-47D5-BF1E-35EA7A7FD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E34B-DD3C-4456-A087-75C007447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833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B5B8E-3848-4B8D-9C13-E267F7396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142638-5FFB-41F6-BE2F-65D3E1747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97FFC5-BCF8-4A4F-9379-66268E235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801D-2A0F-455D-9221-6B287C14DAEB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0445D3-A00F-47B7-AFD0-A46D69452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25C800-546D-4A31-8A7A-41699A777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E34B-DD3C-4456-A087-75C007447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813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9B26CD-F92F-4752-B3CD-699471D65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C311BE-EE2A-4104-B8C6-8E57400C54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6F3BE2-80EA-4C06-8959-9DEC0DCDD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9FF776-355F-4407-956F-F10B0791E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801D-2A0F-455D-9221-6B287C14DAEB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8BF186-4C31-4435-B488-0D159C2EE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035470-2924-4F8C-BE56-BEF610920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E34B-DD3C-4456-A087-75C007447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897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2166F6-D184-4985-89B4-575286A8D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DFBB62-6DAD-4D4F-BE5E-372343051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36DA37-29BA-4656-904E-55C636E66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09A9D9-80CB-4EB6-AC70-07BE97855B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6FFAA8A-4F6A-4EB1-B04F-F231B1B54E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097799F-D21E-4109-82B8-E6D00EAEA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801D-2A0F-455D-9221-6B287C14DAEB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779090-BBCE-427A-B7EA-B2C124624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F99935-69D8-444B-965C-87E2DD5EE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E34B-DD3C-4456-A087-75C007447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264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565F03-D652-4C77-8297-1F680EA85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040527E-7C70-4C12-A176-14D57BA06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801D-2A0F-455D-9221-6B287C14DAEB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18F84EF-F961-4FAC-84CC-EBBD1B412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9BCA70-4DF9-4F84-8CB7-8FBAE0966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E34B-DD3C-4456-A087-75C007447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662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47F0E1-FBF6-44B8-A1E6-83CEC303E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801D-2A0F-455D-9221-6B287C14DAEB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2207416-AE21-484E-8E48-001C3507E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2F076E-9668-44E7-930B-401548E5F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E34B-DD3C-4456-A087-75C007447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660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5A6EAD-9168-43AB-B380-FEEFA11AD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A8594D-1BE7-4E8A-BC99-120D55C42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54210D-E479-47FC-B72A-61D39FFD4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FE6CED-9CB3-4B66-B5F6-696923345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801D-2A0F-455D-9221-6B287C14DAEB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E554CD-3C60-4013-9AD7-CA9F765F2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A44EF5-5B3D-488E-9035-628178D51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E34B-DD3C-4456-A087-75C007447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365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0DA0E9-CB72-4C19-8609-B5B98F174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E303628-FF65-4E0F-92ED-00FEF23592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A28AAF-E2BD-4052-9777-B3FC8F1F0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EB9B68-2102-4E9C-81A5-64D95B83D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801D-2A0F-455D-9221-6B287C14DAEB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039C34-52CC-4847-950C-7E2458F32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4E0BA9-BF03-4435-9EA2-AA0E0C1B4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E34B-DD3C-4456-A087-75C007447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516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FFE25-BE8F-4EDB-B56A-71AC4C1AB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798B89-7E51-4D19-9C54-370B10DE0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ACC1B8-1A4C-4186-A22D-C46B549901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5801D-2A0F-455D-9221-6B287C14DAEB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7F10A1-892F-4E13-8D43-737D228253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134D63-531E-4103-BEAC-00858F8F02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E34B-DD3C-4456-A087-75C007447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111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02F303-3929-41ED-9F30-5A144230890B}"/>
              </a:ext>
            </a:extLst>
          </p:cNvPr>
          <p:cNvSpPr txBox="1"/>
          <p:nvPr/>
        </p:nvSpPr>
        <p:spPr>
          <a:xfrm>
            <a:off x="1398849" y="1592630"/>
            <a:ext cx="5131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새싹 시각화 실습 프로젝트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2305594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5362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BE2194E-2976-4934-BD1B-861ECBB520F8}"/>
              </a:ext>
            </a:extLst>
          </p:cNvPr>
          <p:cNvSpPr/>
          <p:nvPr/>
        </p:nvSpPr>
        <p:spPr>
          <a:xfrm>
            <a:off x="2447081" y="1127824"/>
            <a:ext cx="7435308" cy="1971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+mn-ea"/>
              </a:rPr>
              <a:t>DATA_SET</a:t>
            </a:r>
          </a:p>
          <a:p>
            <a:pPr>
              <a:lnSpc>
                <a:spcPct val="150000"/>
              </a:lnSpc>
            </a:pPr>
            <a:r>
              <a:rPr lang="en-US" altLang="ko-KR" sz="2000" b="1" i="0" u="sng" dirty="0">
                <a:solidFill>
                  <a:srgbClr val="000000"/>
                </a:solidFill>
                <a:effectLst/>
                <a:latin typeface="+mn-ea"/>
              </a:rPr>
              <a:t>2023 </a:t>
            </a:r>
            <a:r>
              <a:rPr lang="ko-KR" altLang="en-US" sz="2000" b="1" i="0" u="sng" dirty="0">
                <a:solidFill>
                  <a:srgbClr val="000000"/>
                </a:solidFill>
                <a:effectLst/>
                <a:latin typeface="+mn-ea"/>
              </a:rPr>
              <a:t>국회고위공직자 재산정보</a:t>
            </a:r>
            <a:r>
              <a:rPr lang="en-US" altLang="ko-KR" sz="2000" b="1" i="0" u="sng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ko-KR" altLang="en-US" sz="2000" b="1" i="0" u="sng" dirty="0" err="1">
                <a:solidFill>
                  <a:srgbClr val="000000"/>
                </a:solidFill>
                <a:effectLst/>
                <a:latin typeface="+mn-ea"/>
              </a:rPr>
              <a:t>공개본</a:t>
            </a:r>
            <a:r>
              <a:rPr lang="en-US" altLang="ko-KR" sz="2000" b="1" i="0" u="sng" dirty="0">
                <a:solidFill>
                  <a:srgbClr val="000000"/>
                </a:solidFill>
                <a:effectLst/>
                <a:latin typeface="+mn-ea"/>
              </a:rPr>
              <a:t>)</a:t>
            </a:r>
            <a:endParaRPr lang="ko-KR" altLang="en-US" sz="2000" b="1" u="sng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</a:rPr>
              <a:t>2023</a:t>
            </a:r>
            <a:r>
              <a:rPr lang="ko-KR" altLang="en-US" sz="2000" dirty="0">
                <a:latin typeface="+mn-ea"/>
              </a:rPr>
              <a:t>년 </a:t>
            </a:r>
            <a:r>
              <a:rPr lang="en-US" altLang="ko-KR" sz="2000" dirty="0">
                <a:latin typeface="+mn-ea"/>
              </a:rPr>
              <a:t>3</a:t>
            </a:r>
            <a:r>
              <a:rPr lang="ko-KR" altLang="en-US" sz="2000" dirty="0">
                <a:latin typeface="+mn-ea"/>
              </a:rPr>
              <a:t>월 </a:t>
            </a:r>
            <a:r>
              <a:rPr lang="en-US" altLang="ko-KR" sz="2000" dirty="0">
                <a:latin typeface="+mn-ea"/>
              </a:rPr>
              <a:t>31</a:t>
            </a:r>
            <a:r>
              <a:rPr lang="ko-KR" altLang="en-US" sz="2000" dirty="0">
                <a:latin typeface="+mn-ea"/>
              </a:rPr>
              <a:t>일 </a:t>
            </a:r>
            <a:r>
              <a:rPr lang="ko-KR" altLang="en-US" sz="2000" dirty="0">
                <a:solidFill>
                  <a:srgbClr val="C00000"/>
                </a:solidFill>
                <a:latin typeface="+mn-ea"/>
              </a:rPr>
              <a:t>국회공보에서 </a:t>
            </a:r>
            <a:r>
              <a:rPr lang="en-US" altLang="ko-KR" sz="2000" dirty="0">
                <a:solidFill>
                  <a:srgbClr val="C00000"/>
                </a:solidFill>
                <a:latin typeface="+mn-ea"/>
              </a:rPr>
              <a:t>PDF</a:t>
            </a:r>
            <a:r>
              <a:rPr lang="ko-KR" altLang="en-US" sz="2000" dirty="0">
                <a:solidFill>
                  <a:srgbClr val="C00000"/>
                </a:solidFill>
                <a:latin typeface="+mn-ea"/>
              </a:rPr>
              <a:t>로 공개한 </a:t>
            </a:r>
            <a:r>
              <a:rPr lang="en-US" altLang="ko-KR" sz="2000" dirty="0">
                <a:solidFill>
                  <a:srgbClr val="C00000"/>
                </a:solidFill>
                <a:latin typeface="+mn-ea"/>
              </a:rPr>
              <a:t>'2023</a:t>
            </a:r>
            <a:r>
              <a:rPr lang="ko-KR" altLang="en-US" sz="2000" dirty="0">
                <a:solidFill>
                  <a:srgbClr val="C00000"/>
                </a:solidFill>
                <a:latin typeface="+mn-ea"/>
              </a:rPr>
              <a:t>년 정기재산변동신고 공개목록</a:t>
            </a:r>
            <a:r>
              <a:rPr lang="en-US" altLang="ko-KR" sz="2000" dirty="0">
                <a:solidFill>
                  <a:srgbClr val="C00000"/>
                </a:solidFill>
                <a:latin typeface="+mn-ea"/>
              </a:rPr>
              <a:t>'</a:t>
            </a:r>
            <a:r>
              <a:rPr lang="ko-KR" altLang="en-US" sz="2000" dirty="0">
                <a:latin typeface="+mn-ea"/>
              </a:rPr>
              <a:t>을 </a:t>
            </a:r>
            <a:r>
              <a:rPr lang="ko-KR" altLang="en-US" sz="2000" dirty="0">
                <a:solidFill>
                  <a:srgbClr val="00B0F0"/>
                </a:solidFill>
                <a:latin typeface="+mn-ea"/>
              </a:rPr>
              <a:t>정보공개센터에서 정제해 공개</a:t>
            </a:r>
            <a:r>
              <a:rPr lang="ko-KR" altLang="en-US" sz="2000" dirty="0">
                <a:latin typeface="+mn-ea"/>
              </a:rPr>
              <a:t>한 데이터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AEEB3C-C797-452E-BE49-20CF441CE13F}"/>
              </a:ext>
            </a:extLst>
          </p:cNvPr>
          <p:cNvSpPr/>
          <p:nvPr/>
        </p:nvSpPr>
        <p:spPr>
          <a:xfrm>
            <a:off x="2447081" y="3547979"/>
            <a:ext cx="7435308" cy="1971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latin typeface="+mn-ea"/>
              </a:rPr>
              <a:t>시각화 프로젝트 목표</a:t>
            </a:r>
            <a:endParaRPr lang="en-US" altLang="ko-KR" sz="24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effectLst/>
              </a:rPr>
              <a:t>공직자들의 비리와 책무를 감시하기 위한 </a:t>
            </a:r>
            <a:r>
              <a:rPr lang="ko-KR" altLang="en-US" sz="2000" b="1" dirty="0">
                <a:effectLst/>
              </a:rPr>
              <a:t>뷰</a:t>
            </a:r>
            <a:r>
              <a:rPr lang="en-US" altLang="ko-KR" sz="2000" b="1" dirty="0">
                <a:effectLst/>
              </a:rPr>
              <a:t>-</a:t>
            </a:r>
            <a:r>
              <a:rPr lang="ko-KR" altLang="en-US" sz="2000" b="1" dirty="0">
                <a:effectLst/>
              </a:rPr>
              <a:t>포인트 </a:t>
            </a:r>
            <a:r>
              <a:rPr lang="ko-KR" altLang="en-US" sz="2000" dirty="0">
                <a:effectLst/>
              </a:rPr>
              <a:t>시각화</a:t>
            </a:r>
            <a:endParaRPr lang="en-US" altLang="ko-KR" sz="2000" dirty="0">
              <a:effectLst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+mn-ea"/>
              </a:rPr>
              <a:t>POINT 1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부동산</a:t>
            </a:r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>
                <a:latin typeface="+mn-ea"/>
              </a:rPr>
              <a:t>건물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토지</a:t>
            </a:r>
            <a:r>
              <a:rPr lang="en-US" altLang="ko-KR" sz="2000" dirty="0">
                <a:latin typeface="+mn-ea"/>
              </a:rPr>
              <a:t>) | </a:t>
            </a:r>
            <a:r>
              <a:rPr lang="ko-KR" altLang="en-US" sz="2000" dirty="0">
                <a:latin typeface="+mn-ea"/>
              </a:rPr>
              <a:t>어느 지역에 편중되어 있는가 </a:t>
            </a:r>
            <a:r>
              <a:rPr lang="en-US" altLang="ko-KR" sz="2000" dirty="0">
                <a:latin typeface="+mn-ea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+mn-ea"/>
              </a:rPr>
              <a:t>POINT 2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증권 </a:t>
            </a:r>
            <a:r>
              <a:rPr lang="en-US" altLang="ko-KR" sz="2000" dirty="0">
                <a:latin typeface="+mn-ea"/>
              </a:rPr>
              <a:t>| </a:t>
            </a:r>
            <a:r>
              <a:rPr lang="ko-KR" altLang="en-US" sz="2000" dirty="0">
                <a:latin typeface="+mn-ea"/>
              </a:rPr>
              <a:t>어느 기업에 투자하고 있는가 </a:t>
            </a:r>
            <a:r>
              <a:rPr lang="en-US" altLang="ko-KR" sz="2000" dirty="0">
                <a:latin typeface="+mn-ea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97081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573D896-9EC0-4C4A-BB1F-6D8F6E5CF865}"/>
              </a:ext>
            </a:extLst>
          </p:cNvPr>
          <p:cNvSpPr/>
          <p:nvPr/>
        </p:nvSpPr>
        <p:spPr>
          <a:xfrm>
            <a:off x="306626" y="390954"/>
            <a:ext cx="5169557" cy="8876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/>
              <a:t>오픈와치는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C00000"/>
                </a:solidFill>
              </a:rPr>
              <a:t>권력에 대한 정보</a:t>
            </a:r>
            <a:r>
              <a:rPr lang="ko-KR" altLang="en-US" sz="1200" dirty="0"/>
              <a:t>를 공개하고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C00000"/>
                </a:solidFill>
              </a:rPr>
              <a:t>권력을 감시</a:t>
            </a:r>
            <a:r>
              <a:rPr lang="ko-KR" altLang="en-US" sz="1200" dirty="0"/>
              <a:t>하기 위한 감시데이터 사이트입니다</a:t>
            </a:r>
            <a:r>
              <a:rPr lang="en-US" altLang="ko-KR" sz="1200" dirty="0"/>
              <a:t>.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99D1FA6-1D6F-4AB3-A5BA-0BEAF119BE3E}"/>
              </a:ext>
            </a:extLst>
          </p:cNvPr>
          <p:cNvSpPr/>
          <p:nvPr/>
        </p:nvSpPr>
        <p:spPr>
          <a:xfrm>
            <a:off x="306624" y="2863216"/>
            <a:ext cx="5169557" cy="1164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/>
              <a:t>오픈와치는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우리의 데이터를 통해 시민 누구나 정보를 더 잘 알고</a:t>
            </a:r>
            <a:r>
              <a:rPr lang="en-US" altLang="ko-KR" sz="1200" dirty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더 나은 민주주의와 책임 있는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사회를 위한 </a:t>
            </a:r>
            <a:r>
              <a:rPr lang="ko-KR" altLang="en-US" sz="1200" b="1" dirty="0"/>
              <a:t>이야기</a:t>
            </a:r>
            <a:r>
              <a:rPr lang="ko-KR" altLang="en-US" sz="1200" dirty="0"/>
              <a:t>를 만들 수 있기를 바랍니다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1F90A08-AC5F-4365-8C55-C7B482EE4D39}"/>
              </a:ext>
            </a:extLst>
          </p:cNvPr>
          <p:cNvSpPr/>
          <p:nvPr/>
        </p:nvSpPr>
        <p:spPr>
          <a:xfrm>
            <a:off x="306625" y="1350086"/>
            <a:ext cx="5169557" cy="14416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/>
              <a:t>오픈와치에서는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00B0F0"/>
                </a:solidFill>
              </a:rPr>
              <a:t>지방의원</a:t>
            </a:r>
            <a:r>
              <a:rPr lang="ko-KR" altLang="en-US" sz="1200" dirty="0"/>
              <a:t>과 </a:t>
            </a:r>
            <a:r>
              <a:rPr lang="ko-KR" altLang="en-US" sz="1200" dirty="0">
                <a:solidFill>
                  <a:srgbClr val="00B0F0"/>
                </a:solidFill>
              </a:rPr>
              <a:t>국회의원</a:t>
            </a:r>
            <a:r>
              <a:rPr lang="ko-KR" altLang="en-US" sz="1200" dirty="0"/>
              <a:t>의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C00000"/>
                </a:solidFill>
              </a:rPr>
              <a:t>(</a:t>
            </a:r>
            <a:r>
              <a:rPr lang="ko-KR" altLang="en-US" sz="1200" dirty="0">
                <a:solidFill>
                  <a:srgbClr val="C00000"/>
                </a:solidFill>
              </a:rPr>
              <a:t>이력</a:t>
            </a:r>
            <a:r>
              <a:rPr lang="en-US" altLang="ko-KR" sz="1200" dirty="0">
                <a:solidFill>
                  <a:srgbClr val="C00000"/>
                </a:solidFill>
              </a:rPr>
              <a:t>)</a:t>
            </a:r>
            <a:r>
              <a:rPr lang="ko-KR" altLang="en-US" sz="1200" dirty="0">
                <a:solidFill>
                  <a:srgbClr val="C00000"/>
                </a:solidFill>
              </a:rPr>
              <a:t>정보</a:t>
            </a:r>
            <a:r>
              <a:rPr lang="en-US" altLang="ko-KR" sz="1200" dirty="0"/>
              <a:t>, </a:t>
            </a:r>
            <a:r>
              <a:rPr lang="ko-KR" altLang="en-US" sz="1200" dirty="0">
                <a:solidFill>
                  <a:srgbClr val="C00000"/>
                </a:solidFill>
              </a:rPr>
              <a:t>국회의원 재산내역</a:t>
            </a:r>
            <a:r>
              <a:rPr lang="ko-KR" altLang="en-US" sz="1200" dirty="0"/>
              <a:t>과 </a:t>
            </a:r>
            <a:r>
              <a:rPr lang="ko-KR" altLang="en-US" sz="1200" dirty="0">
                <a:solidFill>
                  <a:srgbClr val="C00000"/>
                </a:solidFill>
              </a:rPr>
              <a:t>표결정보</a:t>
            </a:r>
            <a:r>
              <a:rPr lang="en-US" altLang="ko-KR" sz="1200" dirty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선거 당시 후보자들의 </a:t>
            </a:r>
            <a:r>
              <a:rPr lang="ko-KR" altLang="en-US" sz="1200" dirty="0">
                <a:solidFill>
                  <a:srgbClr val="C00000"/>
                </a:solidFill>
              </a:rPr>
              <a:t>정치후원금 데이터</a:t>
            </a:r>
            <a:r>
              <a:rPr lang="ko-KR" altLang="en-US" sz="1200" dirty="0"/>
              <a:t>를 확인할 수 있으며</a:t>
            </a:r>
            <a:r>
              <a:rPr lang="en-US" altLang="ko-KR" sz="1200" dirty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데이터셋과 </a:t>
            </a:r>
            <a:r>
              <a:rPr lang="en-US" altLang="ko-KR" sz="1200" dirty="0" err="1"/>
              <a:t>api</a:t>
            </a:r>
            <a:r>
              <a:rPr lang="ko-KR" altLang="en-US" sz="1200" dirty="0" err="1"/>
              <a:t>를</a:t>
            </a:r>
            <a:r>
              <a:rPr lang="ko-KR" altLang="en-US" sz="1200" dirty="0"/>
              <a:t> 제공합니다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AF6BE4-2FA8-4224-B11C-1FFBF097F8FD}"/>
              </a:ext>
            </a:extLst>
          </p:cNvPr>
          <p:cNvSpPr/>
          <p:nvPr/>
        </p:nvSpPr>
        <p:spPr>
          <a:xfrm>
            <a:off x="306624" y="4099347"/>
            <a:ext cx="5169557" cy="14416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00B0F0"/>
                </a:solidFill>
              </a:rPr>
              <a:t>지방의회</a:t>
            </a:r>
            <a:r>
              <a:rPr lang="ko-KR" altLang="en-US" sz="1200" dirty="0"/>
              <a:t>가 우리 지역의 인구 구성을 잘 대표하고 있는지</a:t>
            </a:r>
            <a:r>
              <a:rPr lang="en-US" altLang="ko-KR" sz="1200" dirty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00B0F0"/>
                </a:solidFill>
              </a:rPr>
              <a:t>국회의원</a:t>
            </a:r>
            <a:r>
              <a:rPr lang="ko-KR" altLang="en-US" sz="1200" dirty="0"/>
              <a:t>의 </a:t>
            </a:r>
            <a:r>
              <a:rPr lang="ko-KR" altLang="en-US" sz="1200" dirty="0">
                <a:solidFill>
                  <a:srgbClr val="C00000"/>
                </a:solidFill>
              </a:rPr>
              <a:t>고액후원 비율</a:t>
            </a:r>
            <a:r>
              <a:rPr lang="ko-KR" altLang="en-US" sz="1200" dirty="0"/>
              <a:t>과 </a:t>
            </a:r>
            <a:r>
              <a:rPr lang="ko-KR" altLang="en-US" sz="1200" dirty="0">
                <a:solidFill>
                  <a:srgbClr val="C00000"/>
                </a:solidFill>
              </a:rPr>
              <a:t>산업적 이해</a:t>
            </a:r>
            <a:r>
              <a:rPr lang="ko-KR" altLang="en-US" sz="1200" dirty="0"/>
              <a:t>가 </a:t>
            </a:r>
            <a:r>
              <a:rPr lang="ko-KR" altLang="en-US" sz="1200" b="1" dirty="0"/>
              <a:t>연관성</a:t>
            </a:r>
            <a:r>
              <a:rPr lang="ko-KR" altLang="en-US" sz="1200" dirty="0"/>
              <a:t>을 갖는지</a:t>
            </a:r>
            <a:r>
              <a:rPr lang="en-US" altLang="ko-KR" sz="1200" dirty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200" dirty="0" err="1"/>
              <a:t>오픈와치의</a:t>
            </a:r>
            <a:r>
              <a:rPr lang="ko-KR" altLang="en-US" sz="1200" dirty="0"/>
              <a:t> </a:t>
            </a:r>
            <a:r>
              <a:rPr lang="en-US" altLang="ko-KR" sz="1200" dirty="0" err="1"/>
              <a:t>api</a:t>
            </a:r>
            <a:r>
              <a:rPr lang="ko-KR" altLang="en-US" sz="1200" dirty="0" err="1"/>
              <a:t>를</a:t>
            </a:r>
            <a:r>
              <a:rPr lang="ko-KR" altLang="en-US" sz="1200" dirty="0"/>
              <a:t> 활용해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b="1" u="sng" dirty="0"/>
              <a:t>지역 정치를 모니터링 할 수 있는 아이디어</a:t>
            </a:r>
            <a:r>
              <a:rPr lang="ko-KR" altLang="en-US" sz="1200" dirty="0"/>
              <a:t>는 무엇일지 등등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주제를 넘나드는 다양한 이야기를 기다립니다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48511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E0942F7-BDEB-410C-9E8A-6E6E627DC520}"/>
              </a:ext>
            </a:extLst>
          </p:cNvPr>
          <p:cNvSpPr/>
          <p:nvPr/>
        </p:nvSpPr>
        <p:spPr>
          <a:xfrm>
            <a:off x="631737" y="674768"/>
            <a:ext cx="6096000" cy="366472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i="0" dirty="0">
                <a:effectLst/>
                <a:latin typeface="Noto Sans KR"/>
              </a:rPr>
              <a:t>주제</a:t>
            </a:r>
            <a:br>
              <a:rPr lang="ko-KR" altLang="en-US" sz="1200" b="0" i="0" dirty="0">
                <a:effectLst/>
                <a:latin typeface="Noto Sans KR"/>
              </a:rPr>
            </a:br>
            <a:r>
              <a:rPr lang="ko-KR" altLang="en-US" sz="1200" b="0" i="0" dirty="0" err="1">
                <a:solidFill>
                  <a:srgbClr val="00B0F0"/>
                </a:solidFill>
                <a:effectLst/>
                <a:latin typeface="Noto Sans KR"/>
              </a:rPr>
              <a:t>오픈와치의</a:t>
            </a:r>
            <a:r>
              <a:rPr lang="ko-KR" altLang="en-US" sz="1200" b="0" i="0" dirty="0">
                <a:solidFill>
                  <a:srgbClr val="00B0F0"/>
                </a:solidFill>
                <a:effectLst/>
                <a:latin typeface="Noto Sans KR"/>
              </a:rPr>
              <a:t> 데이터를 활용</a:t>
            </a:r>
            <a:r>
              <a:rPr lang="ko-KR" altLang="en-US" sz="1200" b="0" i="0" dirty="0">
                <a:effectLst/>
                <a:latin typeface="Noto Sans KR"/>
              </a:rPr>
              <a:t>한 모든 주제 * 주제와 관련한 정보를 다양하게 활용해도 무방하지만</a:t>
            </a:r>
            <a:r>
              <a:rPr lang="en-US" altLang="ko-KR" sz="1200" b="0" i="0" dirty="0">
                <a:effectLst/>
                <a:latin typeface="Noto Sans KR"/>
              </a:rPr>
              <a:t>, </a:t>
            </a:r>
            <a:r>
              <a:rPr lang="ko-KR" altLang="en-US" sz="1200" b="0" i="0" dirty="0" err="1">
                <a:effectLst/>
                <a:latin typeface="Noto Sans KR"/>
              </a:rPr>
              <a:t>오픈와치</a:t>
            </a:r>
            <a:r>
              <a:rPr lang="ko-KR" altLang="en-US" sz="1200" b="0" i="0" dirty="0">
                <a:effectLst/>
                <a:latin typeface="Noto Sans KR"/>
              </a:rPr>
              <a:t> 데이터의 활용이나 참조는 반드시 포함</a:t>
            </a:r>
            <a:br>
              <a:rPr lang="ko-KR" altLang="en-US" sz="1200" b="0" i="0" dirty="0">
                <a:effectLst/>
                <a:latin typeface="Noto Sans KR"/>
              </a:rPr>
            </a:br>
            <a:br>
              <a:rPr lang="ko-KR" altLang="en-US" sz="1200" b="0" i="0" dirty="0">
                <a:effectLst/>
                <a:latin typeface="Noto Sans KR"/>
              </a:rPr>
            </a:br>
            <a:r>
              <a:rPr lang="ko-KR" altLang="en-US" sz="1200" b="1" i="0" dirty="0">
                <a:effectLst/>
                <a:latin typeface="Noto Sans KR"/>
              </a:rPr>
              <a:t>공모부문</a:t>
            </a:r>
            <a:endParaRPr lang="ko-KR" altLang="en-US" sz="1200" b="0" i="0" dirty="0">
              <a:effectLst/>
              <a:latin typeface="Noto Sans KR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i="0" dirty="0">
                <a:solidFill>
                  <a:srgbClr val="00B0F0"/>
                </a:solidFill>
                <a:effectLst/>
                <a:latin typeface="Noto Sans KR"/>
              </a:rPr>
              <a:t>데이터 분석 콘텐츠 </a:t>
            </a:r>
            <a:r>
              <a:rPr lang="en-US" altLang="ko-KR" sz="1200" b="1" i="0" dirty="0">
                <a:solidFill>
                  <a:srgbClr val="00B0F0"/>
                </a:solidFill>
                <a:effectLst/>
                <a:latin typeface="Noto Sans KR"/>
              </a:rPr>
              <a:t>(</a:t>
            </a:r>
            <a:r>
              <a:rPr lang="ko-KR" altLang="en-US" sz="1200" b="1" i="0" dirty="0">
                <a:solidFill>
                  <a:srgbClr val="00B0F0"/>
                </a:solidFill>
                <a:effectLst/>
                <a:latin typeface="Noto Sans KR"/>
              </a:rPr>
              <a:t>분석원고</a:t>
            </a:r>
            <a:r>
              <a:rPr lang="en-US" altLang="ko-KR" sz="1200" b="1" i="0" dirty="0">
                <a:solidFill>
                  <a:srgbClr val="00B0F0"/>
                </a:solidFill>
                <a:effectLst/>
                <a:latin typeface="Noto Sans KR"/>
              </a:rPr>
              <a:t>, </a:t>
            </a:r>
            <a:r>
              <a:rPr lang="ko-KR" altLang="en-US" sz="1200" b="1" i="0" dirty="0">
                <a:solidFill>
                  <a:srgbClr val="00B0F0"/>
                </a:solidFill>
                <a:effectLst/>
                <a:latin typeface="Noto Sans KR"/>
              </a:rPr>
              <a:t>시각화 등 양식</a:t>
            </a:r>
            <a:r>
              <a:rPr lang="en-US" altLang="ko-KR" sz="1200" b="1" i="0" dirty="0">
                <a:solidFill>
                  <a:srgbClr val="00B0F0"/>
                </a:solidFill>
                <a:effectLst/>
                <a:latin typeface="Noto Sans KR"/>
              </a:rPr>
              <a:t>/</a:t>
            </a:r>
            <a:r>
              <a:rPr lang="ko-KR" altLang="en-US" sz="1200" b="1" i="0" dirty="0">
                <a:solidFill>
                  <a:srgbClr val="00B0F0"/>
                </a:solidFill>
                <a:effectLst/>
                <a:latin typeface="Noto Sans KR"/>
              </a:rPr>
              <a:t>분량 자유</a:t>
            </a:r>
            <a:r>
              <a:rPr lang="en-US" altLang="ko-KR" sz="1200" b="1" i="0" dirty="0">
                <a:solidFill>
                  <a:srgbClr val="00B0F0"/>
                </a:solidFill>
                <a:effectLst/>
                <a:latin typeface="Noto Sans KR"/>
              </a:rPr>
              <a:t>)</a:t>
            </a:r>
            <a:endParaRPr lang="ko-KR" altLang="en-US" sz="1200" b="0" i="0" dirty="0">
              <a:solidFill>
                <a:srgbClr val="00B0F0"/>
              </a:solidFill>
              <a:effectLst/>
              <a:latin typeface="Noto Sans KR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i="0" dirty="0">
                <a:solidFill>
                  <a:srgbClr val="333333"/>
                </a:solidFill>
                <a:effectLst/>
                <a:latin typeface="Noto Sans KR"/>
              </a:rPr>
              <a:t>API</a:t>
            </a:r>
            <a:r>
              <a:rPr lang="ko-KR" altLang="en-US" sz="1200" b="1" i="0" dirty="0">
                <a:solidFill>
                  <a:srgbClr val="333333"/>
                </a:solidFill>
                <a:effectLst/>
                <a:latin typeface="Noto Sans KR"/>
              </a:rPr>
              <a:t>등 오픈데이터 활용 아이디어 </a:t>
            </a:r>
            <a:r>
              <a:rPr lang="en-US" altLang="ko-KR" sz="1200" b="1" i="0" dirty="0">
                <a:solidFill>
                  <a:srgbClr val="333333"/>
                </a:solidFill>
                <a:effectLst/>
                <a:latin typeface="Noto Sans KR"/>
              </a:rPr>
              <a:t>(</a:t>
            </a:r>
            <a:r>
              <a:rPr lang="ko-KR" altLang="en-US" sz="1200" b="1" i="0" dirty="0">
                <a:solidFill>
                  <a:srgbClr val="333333"/>
                </a:solidFill>
                <a:effectLst/>
                <a:latin typeface="Noto Sans KR"/>
              </a:rPr>
              <a:t>아이디어 제안 양식 작성</a:t>
            </a:r>
            <a:r>
              <a:rPr lang="en-US" altLang="ko-KR" sz="1200" b="1" i="0" dirty="0">
                <a:solidFill>
                  <a:srgbClr val="333333"/>
                </a:solidFill>
                <a:effectLst/>
                <a:latin typeface="Noto Sans KR"/>
              </a:rPr>
              <a:t>) * </a:t>
            </a:r>
            <a:r>
              <a:rPr lang="ko-KR" altLang="en-US" sz="1200" b="1" i="0" dirty="0" err="1">
                <a:solidFill>
                  <a:srgbClr val="333333"/>
                </a:solidFill>
                <a:effectLst/>
                <a:latin typeface="Noto Sans KR"/>
              </a:rPr>
              <a:t>오픈와치에서</a:t>
            </a:r>
            <a:r>
              <a:rPr lang="ko-KR" altLang="en-US" sz="1200" b="1" i="0" dirty="0">
                <a:solidFill>
                  <a:srgbClr val="333333"/>
                </a:solidFill>
                <a:effectLst/>
                <a:latin typeface="Noto Sans KR"/>
              </a:rPr>
              <a:t> 제공되는 모든 데이터셋을 </a:t>
            </a:r>
            <a:r>
              <a:rPr lang="en-US" altLang="ko-KR" sz="1200" b="1" i="0" dirty="0" err="1">
                <a:solidFill>
                  <a:srgbClr val="333333"/>
                </a:solidFill>
                <a:effectLst/>
                <a:latin typeface="Noto Sans KR"/>
              </a:rPr>
              <a:t>api</a:t>
            </a:r>
            <a:r>
              <a:rPr lang="en-US" altLang="ko-KR" sz="1200" b="1" i="0" dirty="0">
                <a:solidFill>
                  <a:srgbClr val="333333"/>
                </a:solidFill>
                <a:effectLst/>
                <a:latin typeface="Noto Sans KR"/>
              </a:rPr>
              <a:t> </a:t>
            </a:r>
            <a:r>
              <a:rPr lang="ko-KR" altLang="en-US" sz="1200" b="1" i="0" dirty="0">
                <a:solidFill>
                  <a:srgbClr val="333333"/>
                </a:solidFill>
                <a:effectLst/>
                <a:latin typeface="Noto Sans KR"/>
              </a:rPr>
              <a:t>형태로 받아볼 수 있습니다</a:t>
            </a:r>
            <a:r>
              <a:rPr lang="en-US" altLang="ko-KR" sz="1200" b="1" i="0" dirty="0">
                <a:solidFill>
                  <a:srgbClr val="333333"/>
                </a:solidFill>
                <a:effectLst/>
                <a:latin typeface="Noto Sans KR"/>
              </a:rPr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 dirty="0">
              <a:solidFill>
                <a:srgbClr val="333333"/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333333"/>
                </a:solidFill>
                <a:latin typeface="Noto Sans KR"/>
              </a:rPr>
              <a:t>접수기간 </a:t>
            </a:r>
            <a:r>
              <a:rPr lang="ko-KR" altLang="en-US" sz="1200" dirty="0" err="1">
                <a:solidFill>
                  <a:srgbClr val="333333"/>
                </a:solidFill>
                <a:latin typeface="Noto Sans KR"/>
              </a:rPr>
              <a:t>ㅣ</a:t>
            </a:r>
            <a:r>
              <a:rPr lang="ko-KR" altLang="en-US" sz="1200" dirty="0">
                <a:solidFill>
                  <a:srgbClr val="333333"/>
                </a:solidFill>
                <a:latin typeface="Noto Sans KR"/>
              </a:rPr>
              <a:t> </a:t>
            </a:r>
            <a:r>
              <a:rPr lang="en-US" altLang="ko-KR" sz="1200" dirty="0">
                <a:solidFill>
                  <a:srgbClr val="333333"/>
                </a:solidFill>
                <a:latin typeface="Noto Sans KR"/>
              </a:rPr>
              <a:t>9</a:t>
            </a:r>
            <a:r>
              <a:rPr lang="ko-KR" altLang="en-US" sz="1200" dirty="0">
                <a:solidFill>
                  <a:srgbClr val="333333"/>
                </a:solidFill>
                <a:latin typeface="Noto Sans KR"/>
              </a:rPr>
              <a:t>월 </a:t>
            </a:r>
            <a:r>
              <a:rPr lang="en-US" altLang="ko-KR" sz="1200" dirty="0">
                <a:solidFill>
                  <a:srgbClr val="333333"/>
                </a:solidFill>
                <a:latin typeface="Noto Sans KR"/>
              </a:rPr>
              <a:t>20</a:t>
            </a:r>
            <a:r>
              <a:rPr lang="ko-KR" altLang="en-US" sz="1200" dirty="0">
                <a:solidFill>
                  <a:srgbClr val="333333"/>
                </a:solidFill>
                <a:latin typeface="Noto Sans KR"/>
              </a:rPr>
              <a:t>일 </a:t>
            </a:r>
            <a:r>
              <a:rPr lang="en-US" altLang="ko-KR" sz="1200" dirty="0">
                <a:solidFill>
                  <a:srgbClr val="333333"/>
                </a:solidFill>
                <a:latin typeface="Noto Sans KR"/>
              </a:rPr>
              <a:t>~ 10</a:t>
            </a:r>
            <a:r>
              <a:rPr lang="ko-KR" altLang="en-US" sz="1200" dirty="0">
                <a:solidFill>
                  <a:srgbClr val="333333"/>
                </a:solidFill>
                <a:latin typeface="Noto Sans KR"/>
              </a:rPr>
              <a:t>월 </a:t>
            </a:r>
            <a:r>
              <a:rPr lang="en-US" altLang="ko-KR" sz="1200" dirty="0">
                <a:solidFill>
                  <a:srgbClr val="333333"/>
                </a:solidFill>
                <a:latin typeface="Noto Sans KR"/>
              </a:rPr>
              <a:t>20</a:t>
            </a:r>
            <a:r>
              <a:rPr lang="ko-KR" altLang="en-US" sz="1200" dirty="0">
                <a:solidFill>
                  <a:srgbClr val="333333"/>
                </a:solidFill>
                <a:latin typeface="Noto Sans KR"/>
              </a:rPr>
              <a:t>일 자정</a:t>
            </a:r>
            <a:endParaRPr lang="en-US" altLang="ko-KR" sz="1200" dirty="0">
              <a:solidFill>
                <a:srgbClr val="333333"/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333333"/>
                </a:solidFill>
                <a:latin typeface="Noto Sans KR"/>
              </a:rPr>
              <a:t>접수방법 </a:t>
            </a:r>
            <a:r>
              <a:rPr lang="ko-KR" altLang="en-US" sz="1200" dirty="0" err="1">
                <a:solidFill>
                  <a:srgbClr val="333333"/>
                </a:solidFill>
                <a:latin typeface="Noto Sans KR"/>
              </a:rPr>
              <a:t>ㅣ</a:t>
            </a:r>
            <a:r>
              <a:rPr lang="ko-KR" altLang="en-US" sz="1200" dirty="0">
                <a:solidFill>
                  <a:srgbClr val="333333"/>
                </a:solidFill>
                <a:latin typeface="Noto Sans KR"/>
              </a:rPr>
              <a:t> 공모전 페이지 내 온라인 접수 </a:t>
            </a:r>
            <a:r>
              <a:rPr lang="en-US" altLang="ko-KR" sz="1200" dirty="0">
                <a:solidFill>
                  <a:srgbClr val="333333"/>
                </a:solidFill>
                <a:latin typeface="Noto Sans KR"/>
              </a:rPr>
              <a:t>(https://apply.do/3PvE)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333333"/>
                </a:solidFill>
                <a:latin typeface="Noto Sans KR"/>
              </a:rPr>
              <a:t>* </a:t>
            </a:r>
            <a:r>
              <a:rPr lang="ko-KR" altLang="en-US" sz="1200" dirty="0">
                <a:solidFill>
                  <a:srgbClr val="333333"/>
                </a:solidFill>
                <a:latin typeface="Noto Sans KR"/>
              </a:rPr>
              <a:t>데이터분석 콘텐츠 접수 시 </a:t>
            </a:r>
            <a:r>
              <a:rPr lang="ko-KR" altLang="en-US" sz="1200" dirty="0" err="1">
                <a:solidFill>
                  <a:srgbClr val="333333"/>
                </a:solidFill>
                <a:latin typeface="Noto Sans KR"/>
              </a:rPr>
              <a:t>파일업로드</a:t>
            </a:r>
            <a:r>
              <a:rPr lang="ko-KR" altLang="en-US" sz="1200" dirty="0">
                <a:solidFill>
                  <a:srgbClr val="333333"/>
                </a:solidFill>
                <a:latin typeface="Noto Sans KR"/>
              </a:rPr>
              <a:t> 등을 위한 구글로그인이 필요합니다</a:t>
            </a:r>
            <a:r>
              <a:rPr lang="en-US" altLang="ko-KR" sz="1200" dirty="0">
                <a:solidFill>
                  <a:srgbClr val="333333"/>
                </a:solidFill>
                <a:latin typeface="Noto Sans KR"/>
              </a:rPr>
              <a:t>. </a:t>
            </a:r>
            <a:r>
              <a:rPr lang="ko-KR" altLang="en-US" sz="1200" dirty="0">
                <a:solidFill>
                  <a:srgbClr val="333333"/>
                </a:solidFill>
                <a:latin typeface="Noto Sans KR"/>
              </a:rPr>
              <a:t> </a:t>
            </a:r>
          </a:p>
          <a:p>
            <a:pPr>
              <a:lnSpc>
                <a:spcPct val="150000"/>
              </a:lnSpc>
            </a:pPr>
            <a:endParaRPr lang="ko-KR" altLang="en-US" sz="1200" b="0" i="0" dirty="0">
              <a:solidFill>
                <a:srgbClr val="333333"/>
              </a:solidFill>
              <a:effectLst/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819439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7B6D77E-905D-4159-94B6-1264586F0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07" y="224024"/>
            <a:ext cx="1326025" cy="26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216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2F546B9-D5D3-4A47-BC51-6F876FBED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25" y="189009"/>
            <a:ext cx="5254078" cy="633183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02E5CA7-C493-48DB-B6D5-072C52C16AD0}"/>
              </a:ext>
            </a:extLst>
          </p:cNvPr>
          <p:cNvSpPr/>
          <p:nvPr/>
        </p:nvSpPr>
        <p:spPr>
          <a:xfrm>
            <a:off x="206725" y="6545880"/>
            <a:ext cx="27799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https://docs.openwatch.kr/data/local-council</a:t>
            </a:r>
          </a:p>
        </p:txBody>
      </p:sp>
    </p:spTree>
    <p:extLst>
      <p:ext uri="{BB962C8B-B14F-4D97-AF65-F5344CB8AC3E}">
        <p14:creationId xmlns:p14="http://schemas.microsoft.com/office/powerpoint/2010/main" val="1930803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0598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6854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282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293</Words>
  <Application>Microsoft Office PowerPoint</Application>
  <PresentationFormat>와이드스크린</PresentationFormat>
  <Paragraphs>33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Noto Sans KR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7</cp:revision>
  <dcterms:created xsi:type="dcterms:W3CDTF">2023-09-27T01:21:06Z</dcterms:created>
  <dcterms:modified xsi:type="dcterms:W3CDTF">2023-09-27T06:58:33Z</dcterms:modified>
</cp:coreProperties>
</file>