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96" r:id="rId3"/>
    <p:sldId id="262" r:id="rId4"/>
    <p:sldId id="285" r:id="rId5"/>
    <p:sldId id="286" r:id="rId6"/>
    <p:sldId id="287" r:id="rId7"/>
    <p:sldId id="265" r:id="rId8"/>
    <p:sldId id="289" r:id="rId9"/>
    <p:sldId id="291" r:id="rId10"/>
    <p:sldId id="292" r:id="rId11"/>
    <p:sldId id="288" r:id="rId12"/>
    <p:sldId id="295" r:id="rId13"/>
    <p:sldId id="29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118" autoAdjust="0"/>
  </p:normalViewPr>
  <p:slideViewPr>
    <p:cSldViewPr snapToGrid="0">
      <p:cViewPr varScale="1">
        <p:scale>
          <a:sx n="99" d="100"/>
          <a:sy n="99" d="100"/>
        </p:scale>
        <p:origin x="55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440452-89E2-45F4-B5F4-815EF53B8EFD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35C9A-A5AF-4AA3-B0AD-E21A1ADAD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628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8FAE0-8A74-4492-BE54-9AF885202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357FC2-E723-4459-8B45-95EA72D1A4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CFE293-A36C-4FB4-84AE-FC8537AA1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C8ECD-77FB-4E55-B708-20A4FB6E6BE3}" type="datetime1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FBD61B-6B2E-4D03-93C5-321BE02C7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3C466B-6E27-4BF5-B12F-77A102231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E34B-DD3C-4456-A087-75C007447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417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D6507F-AED6-4C94-B00F-9699E82F0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2F5393-4CAC-4327-82A4-B1B091DE97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8867E1-00F3-44AF-8B3E-20607AA7B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CE2A-1A1B-4DEF-9155-ABCB4B40612F}" type="datetime1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970946-4699-431F-B7B0-5942A34E8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A12E1A-A11A-451C-BD8F-8987B2E51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E34B-DD3C-4456-A087-75C007447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380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E4A099-5DA1-4078-BD13-DC0235BE0A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6E3AF1-6FB5-4470-A96D-28EE7F528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7E1F4B-3F86-48A3-8F39-BECA87B16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A969E-4BC3-4BAC-8D90-6ADC705A45C0}" type="datetime1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BF8452-0E7A-4142-9C34-1A2AB8122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62F518-0ECF-4483-8175-86399F9FC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E34B-DD3C-4456-A087-75C007447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912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8B058-5E46-4904-85FC-420624861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0E8B57-D03B-4377-BF68-2F66B4DA8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CF4FB1-C173-4F59-8C98-35BDBF2C5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47073-7C78-430F-A4C2-1404A80109E5}" type="datetime1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090946-C519-4B41-B086-5C5985D2A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B739DD-91A2-47D5-BF1E-35EA7A7FD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E34B-DD3C-4456-A087-75C007447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833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B5B8E-3848-4B8D-9C13-E267F7396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142638-5FFB-41F6-BE2F-65D3E1747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97FFC5-BCF8-4A4F-9379-66268E235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AC3CE-B9F6-410E-A2C7-2085E4B2CF91}" type="datetime1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0445D3-A00F-47B7-AFD0-A46D69452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25C800-546D-4A31-8A7A-41699A777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E34B-DD3C-4456-A087-75C007447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813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9B26CD-F92F-4752-B3CD-699471D65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C311BE-EE2A-4104-B8C6-8E57400C54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6F3BE2-80EA-4C06-8959-9DEC0DCDD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9FF776-355F-4407-956F-F10B0791E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0BE00-C265-49CC-9710-EE84DDBAA971}" type="datetime1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8BF186-4C31-4435-B488-0D159C2EE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035470-2924-4F8C-BE56-BEF610920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E34B-DD3C-4456-A087-75C007447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897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2166F6-D184-4985-89B4-575286A8D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DFBB62-6DAD-4D4F-BE5E-372343051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36DA37-29BA-4656-904E-55C636E66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09A9D9-80CB-4EB6-AC70-07BE97855B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6FFAA8A-4F6A-4EB1-B04F-F231B1B54E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097799F-D21E-4109-82B8-E6D00EAEA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A682F-26E4-4371-99B3-8C482695D8D1}" type="datetime1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779090-BBCE-427A-B7EA-B2C124624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F99935-69D8-444B-965C-87E2DD5EE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E34B-DD3C-4456-A087-75C007447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264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565F03-D652-4C77-8297-1F680EA85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040527E-7C70-4C12-A176-14D57BA06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CFDEF-A949-4E0E-860A-9589CE48AB1B}" type="datetime1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18F84EF-F961-4FAC-84CC-EBBD1B412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9BCA70-4DF9-4F84-8CB7-8FBAE0966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E34B-DD3C-4456-A087-75C007447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662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47F0E1-FBF6-44B8-A1E6-83CEC303E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A85-559D-4C90-9E1D-D56027888EA8}" type="datetime1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2207416-AE21-484E-8E48-001C3507E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2F076E-9668-44E7-930B-401548E5F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E34B-DD3C-4456-A087-75C007447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660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5A6EAD-9168-43AB-B380-FEEFA11AD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A8594D-1BE7-4E8A-BC99-120D55C42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54210D-E479-47FC-B72A-61D39FFD4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FE6CED-9CB3-4B66-B5F6-696923345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1ADB-B2DA-49E1-A7EA-0C020D995B5B}" type="datetime1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E554CD-3C60-4013-9AD7-CA9F765F2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A44EF5-5B3D-488E-9035-628178D51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E34B-DD3C-4456-A087-75C007447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365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0DA0E9-CB72-4C19-8609-B5B98F174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E303628-FF65-4E0F-92ED-00FEF23592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A28AAF-E2BD-4052-9777-B3FC8F1F0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EB9B68-2102-4E9C-81A5-64D95B83D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F48B4-BBBA-4819-8E63-654BA6BF6A2C}" type="datetime1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039C34-52CC-4847-950C-7E2458F32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4E0BA9-BF03-4435-9EA2-AA0E0C1B4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E34B-DD3C-4456-A087-75C007447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516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FFE25-BE8F-4EDB-B56A-71AC4C1AB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798B89-7E51-4D19-9C54-370B10DE0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ACC1B8-1A4C-4186-A22D-C46B549901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3C119-9BAD-4FBD-BA21-40559D983FFF}" type="datetime1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7F10A1-892F-4E13-8D43-737D228253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134D63-531E-4103-BEAC-00858F8F02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E34B-DD3C-4456-A087-75C007447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111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02F303-3929-41ED-9F30-5A144230890B}"/>
              </a:ext>
            </a:extLst>
          </p:cNvPr>
          <p:cNvSpPr txBox="1"/>
          <p:nvPr/>
        </p:nvSpPr>
        <p:spPr>
          <a:xfrm>
            <a:off x="1383812" y="1173999"/>
            <a:ext cx="683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bg1">
                    <a:lumMod val="50000"/>
                  </a:schemeClr>
                </a:solidFill>
              </a:rPr>
              <a:t>새싹 금천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ko-KR" altLang="en-US">
                <a:solidFill>
                  <a:schemeClr val="bg1">
                    <a:lumMod val="50000"/>
                  </a:schemeClr>
                </a:solidFill>
              </a:rPr>
              <a:t>기 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AI </a:t>
            </a:r>
            <a:r>
              <a:rPr lang="ko-KR" altLang="en-US">
                <a:solidFill>
                  <a:schemeClr val="bg1">
                    <a:lumMod val="50000"/>
                  </a:schemeClr>
                </a:solidFill>
              </a:rPr>
              <a:t>서비스 개발자 양성과정 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/ </a:t>
            </a:r>
            <a:r>
              <a:rPr lang="ko-KR" altLang="en-US">
                <a:solidFill>
                  <a:schemeClr val="bg1">
                    <a:lumMod val="50000"/>
                  </a:schemeClr>
                </a:solidFill>
              </a:rPr>
              <a:t>시각화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실습 프로젝트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8E9093-73AE-3D46-D40A-22B37C9FBB37}"/>
              </a:ext>
            </a:extLst>
          </p:cNvPr>
          <p:cNvSpPr txBox="1"/>
          <p:nvPr/>
        </p:nvSpPr>
        <p:spPr>
          <a:xfrm>
            <a:off x="1383812" y="1596727"/>
            <a:ext cx="94243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2023 </a:t>
            </a:r>
            <a:r>
              <a:rPr lang="ko-KR" altLang="en-US" sz="44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국회위원 재산공개내역 시각화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C92DBE-CB63-FE19-C88E-08C2BD41AABF}"/>
              </a:ext>
            </a:extLst>
          </p:cNvPr>
          <p:cNvSpPr txBox="1"/>
          <p:nvPr/>
        </p:nvSpPr>
        <p:spPr>
          <a:xfrm>
            <a:off x="5179614" y="556754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</a:rPr>
              <a:t>김무진</a:t>
            </a:r>
            <a:endParaRPr lang="en-US" altLang="ko-KR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594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817AE16-DA82-24D4-4BD2-61DAF562FDD5}"/>
              </a:ext>
            </a:extLst>
          </p:cNvPr>
          <p:cNvSpPr txBox="1"/>
          <p:nvPr/>
        </p:nvSpPr>
        <p:spPr>
          <a:xfrm>
            <a:off x="525613" y="474601"/>
            <a:ext cx="27782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>
                <a:solidFill>
                  <a:schemeClr val="accent1">
                    <a:lumMod val="75000"/>
                  </a:schemeClr>
                </a:solidFill>
                <a:latin typeface="+mn-ea"/>
              </a:rPr>
              <a:t>2023 </a:t>
            </a:r>
            <a:r>
              <a:rPr lang="ko-KR" altLang="en-US" sz="1400" b="1">
                <a:solidFill>
                  <a:schemeClr val="accent1">
                    <a:lumMod val="75000"/>
                  </a:schemeClr>
                </a:solidFill>
                <a:latin typeface="+mn-ea"/>
              </a:rPr>
              <a:t>국회위원 재산공개 데이터</a:t>
            </a:r>
            <a:endParaRPr lang="en-US" altLang="ko-KR" sz="1400" b="1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C74403-DCBC-0C1B-8A47-6856FD1ABF25}"/>
              </a:ext>
            </a:extLst>
          </p:cNvPr>
          <p:cNvSpPr txBox="1"/>
          <p:nvPr/>
        </p:nvSpPr>
        <p:spPr>
          <a:xfrm>
            <a:off x="525613" y="782378"/>
            <a:ext cx="27782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개인별 </a:t>
            </a:r>
            <a:endParaRPr lang="ko-KR" alt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BE4EB4E-D6D6-25BD-E0D3-BDD86B674DA0}"/>
              </a:ext>
            </a:extLst>
          </p:cNvPr>
          <p:cNvGrpSpPr/>
          <p:nvPr/>
        </p:nvGrpSpPr>
        <p:grpSpPr>
          <a:xfrm>
            <a:off x="475125" y="1798041"/>
            <a:ext cx="2879217" cy="1815882"/>
            <a:chOff x="424638" y="2431258"/>
            <a:chExt cx="2879217" cy="181588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0BE8B1D-5A1F-395E-198B-0862C7DF9330}"/>
                </a:ext>
              </a:extLst>
            </p:cNvPr>
            <p:cNvSpPr txBox="1"/>
            <p:nvPr/>
          </p:nvSpPr>
          <p:spPr>
            <a:xfrm>
              <a:off x="424638" y="2431258"/>
              <a:ext cx="2879217" cy="18158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800" b="1">
                  <a:solidFill>
                    <a:schemeClr val="accent1">
                      <a:lumMod val="75000"/>
                    </a:schemeClr>
                  </a:solidFill>
                </a:rPr>
                <a:t>98</a:t>
              </a:r>
              <a:r>
                <a:rPr lang="ko-KR" altLang="en-US" sz="2800" b="1">
                  <a:solidFill>
                    <a:schemeClr val="accent1">
                      <a:lumMod val="75000"/>
                    </a:schemeClr>
                  </a:solidFill>
                </a:rPr>
                <a:t>위</a:t>
              </a:r>
              <a:endParaRPr lang="en-US" altLang="ko-KR" sz="2800" b="1">
                <a:solidFill>
                  <a:schemeClr val="accent1">
                    <a:lumMod val="75000"/>
                  </a:schemeClr>
                </a:solidFill>
              </a:endParaRPr>
            </a:p>
            <a:p>
              <a:pPr algn="ctr"/>
              <a:r>
                <a:rPr lang="ko-KR" altLang="en-US" sz="2800" b="1">
                  <a:solidFill>
                    <a:schemeClr val="accent1">
                      <a:lumMod val="75000"/>
                    </a:schemeClr>
                  </a:solidFill>
                </a:rPr>
                <a:t>이재명</a:t>
              </a:r>
              <a:endParaRPr lang="en-US" altLang="ko-KR" sz="2800" b="1">
                <a:solidFill>
                  <a:schemeClr val="accent1">
                    <a:lumMod val="75000"/>
                  </a:schemeClr>
                </a:solidFill>
              </a:endParaRPr>
            </a:p>
            <a:p>
              <a:pPr algn="ctr"/>
              <a:endParaRPr lang="en-US" altLang="ko-KR" sz="2800" b="1">
                <a:solidFill>
                  <a:schemeClr val="accent1">
                    <a:lumMod val="75000"/>
                  </a:schemeClr>
                </a:solidFill>
              </a:endParaRPr>
            </a:p>
            <a:p>
              <a:pPr algn="ctr"/>
              <a:r>
                <a:rPr lang="en-US" altLang="ko-KR" sz="2800" b="1">
                  <a:solidFill>
                    <a:schemeClr val="accent1">
                      <a:lumMod val="75000"/>
                    </a:schemeClr>
                  </a:solidFill>
                </a:rPr>
                <a:t>34</a:t>
              </a:r>
              <a:r>
                <a:rPr lang="ko-KR" altLang="en-US" sz="2800" b="1">
                  <a:solidFill>
                    <a:schemeClr val="accent1">
                      <a:lumMod val="75000"/>
                    </a:schemeClr>
                  </a:solidFill>
                </a:rPr>
                <a:t>억</a:t>
              </a: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C3E38B47-52DE-6877-5BDD-76CF6A568770}"/>
                </a:ext>
              </a:extLst>
            </p:cNvPr>
            <p:cNvCxnSpPr/>
            <p:nvPr/>
          </p:nvCxnSpPr>
          <p:spPr>
            <a:xfrm>
              <a:off x="945675" y="3570833"/>
              <a:ext cx="1943934" cy="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E332006A-841A-1BF3-7343-FE5135202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759" y="332599"/>
            <a:ext cx="6183984" cy="369688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1D3FD9F-F356-ACEF-8D94-9212C6492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1855" y="4016594"/>
            <a:ext cx="6442274" cy="247138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AD7FB87-0969-7666-2D82-6577BF6D98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110" y="3758573"/>
            <a:ext cx="1682037" cy="2227017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9EB2802-FE61-06F0-01FE-31BE69621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E34B-DD3C-4456-A087-75C0074477A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49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CBFD96-60DF-0878-939C-92E68D01C24D}"/>
              </a:ext>
            </a:extLst>
          </p:cNvPr>
          <p:cNvSpPr txBox="1"/>
          <p:nvPr/>
        </p:nvSpPr>
        <p:spPr>
          <a:xfrm>
            <a:off x="525613" y="474601"/>
            <a:ext cx="27782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>
                <a:solidFill>
                  <a:schemeClr val="accent1">
                    <a:lumMod val="75000"/>
                  </a:schemeClr>
                </a:solidFill>
                <a:latin typeface="+mn-ea"/>
              </a:rPr>
              <a:t>2023 </a:t>
            </a:r>
            <a:r>
              <a:rPr lang="ko-KR" altLang="en-US" sz="1400" b="1">
                <a:solidFill>
                  <a:schemeClr val="accent1">
                    <a:lumMod val="75000"/>
                  </a:schemeClr>
                </a:solidFill>
                <a:latin typeface="+mn-ea"/>
              </a:rPr>
              <a:t>국회위원 재산공개 데이터</a:t>
            </a:r>
            <a:endParaRPr lang="en-US" altLang="ko-KR" sz="1400" b="1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87824C-2F29-EC06-C055-9851EE7992F6}"/>
              </a:ext>
            </a:extLst>
          </p:cNvPr>
          <p:cNvSpPr txBox="1"/>
          <p:nvPr/>
        </p:nvSpPr>
        <p:spPr>
          <a:xfrm>
            <a:off x="525613" y="782378"/>
            <a:ext cx="27782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b="1" dirty="0">
                <a:solidFill>
                  <a:srgbClr val="C00000"/>
                </a:solidFill>
                <a:latin typeface="+mn-ea"/>
              </a:rPr>
              <a:t>토지</a:t>
            </a:r>
            <a:r>
              <a:rPr lang="ko-KR" altLang="en-US" sz="4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ko-KR" sz="4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, </a:t>
            </a:r>
            <a:r>
              <a:rPr lang="ko-KR" altLang="en-US" sz="4000" b="1" dirty="0">
                <a:solidFill>
                  <a:srgbClr val="0000FF"/>
                </a:solidFill>
                <a:latin typeface="+mn-ea"/>
              </a:rPr>
              <a:t>건물</a:t>
            </a:r>
            <a:endParaRPr lang="ko-KR" altLang="en-US" sz="4000" dirty="0">
              <a:solidFill>
                <a:srgbClr val="0000FF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9A0ABF2-5347-E68D-7133-3FC953F781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75" b="4622"/>
          <a:stretch/>
        </p:blipFill>
        <p:spPr>
          <a:xfrm>
            <a:off x="7762654" y="2245"/>
            <a:ext cx="4429346" cy="6855755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5D7AB352-0750-EB7B-C962-8B2277A2C222}"/>
              </a:ext>
            </a:extLst>
          </p:cNvPr>
          <p:cNvSpPr/>
          <p:nvPr/>
        </p:nvSpPr>
        <p:spPr>
          <a:xfrm>
            <a:off x="8563602" y="932763"/>
            <a:ext cx="1167138" cy="1115002"/>
          </a:xfrm>
          <a:prstGeom prst="ellipse">
            <a:avLst/>
          </a:prstGeom>
          <a:noFill/>
          <a:ln w="57150">
            <a:solidFill>
              <a:srgbClr val="FF0000">
                <a:alpha val="34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AB6E275-3722-4903-33BB-6B1EC87DDEF4}"/>
              </a:ext>
            </a:extLst>
          </p:cNvPr>
          <p:cNvSpPr/>
          <p:nvPr/>
        </p:nvSpPr>
        <p:spPr>
          <a:xfrm rot="2675283">
            <a:off x="10893277" y="3616039"/>
            <a:ext cx="685541" cy="1175591"/>
          </a:xfrm>
          <a:prstGeom prst="ellipse">
            <a:avLst/>
          </a:prstGeom>
          <a:noFill/>
          <a:ln w="57150">
            <a:solidFill>
              <a:srgbClr val="FF0000">
                <a:alpha val="34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AF1A71D-3072-7D6A-4243-DFA152F89946}"/>
              </a:ext>
            </a:extLst>
          </p:cNvPr>
          <p:cNvSpPr/>
          <p:nvPr/>
        </p:nvSpPr>
        <p:spPr>
          <a:xfrm>
            <a:off x="8810189" y="3973143"/>
            <a:ext cx="699571" cy="659817"/>
          </a:xfrm>
          <a:prstGeom prst="ellipse">
            <a:avLst/>
          </a:prstGeom>
          <a:noFill/>
          <a:ln w="57150">
            <a:solidFill>
              <a:srgbClr val="FF0000">
                <a:alpha val="34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B3E93BA-3604-D006-1B13-98EABCA256D4}"/>
              </a:ext>
            </a:extLst>
          </p:cNvPr>
          <p:cNvSpPr/>
          <p:nvPr/>
        </p:nvSpPr>
        <p:spPr>
          <a:xfrm>
            <a:off x="10513616" y="3214687"/>
            <a:ext cx="699571" cy="659817"/>
          </a:xfrm>
          <a:prstGeom prst="ellipse">
            <a:avLst/>
          </a:prstGeom>
          <a:noFill/>
          <a:ln w="57150">
            <a:solidFill>
              <a:srgbClr val="FF0000">
                <a:alpha val="34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C232C83-1170-51C9-1A26-1D44A736E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095" y="2779925"/>
            <a:ext cx="3873514" cy="142390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D9D334D-946A-C8E9-5477-4E6460CFCB1E}"/>
              </a:ext>
            </a:extLst>
          </p:cNvPr>
          <p:cNvSpPr txBox="1"/>
          <p:nvPr/>
        </p:nvSpPr>
        <p:spPr>
          <a:xfrm>
            <a:off x="2863783" y="1981467"/>
            <a:ext cx="1158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‘address’</a:t>
            </a:r>
            <a:endParaRPr lang="ko-KR" altLang="en-US" b="1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F0B5F45-524B-1B13-1625-38E4EE3C750D}"/>
              </a:ext>
            </a:extLst>
          </p:cNvPr>
          <p:cNvCxnSpPr>
            <a:stCxn id="21" idx="2"/>
            <a:endCxn id="20" idx="0"/>
          </p:cNvCxnSpPr>
          <p:nvPr/>
        </p:nvCxnSpPr>
        <p:spPr>
          <a:xfrm>
            <a:off x="3442852" y="2350799"/>
            <a:ext cx="0" cy="4291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AAA658F-F98C-66D0-ED96-120CFF721918}"/>
              </a:ext>
            </a:extLst>
          </p:cNvPr>
          <p:cNvCxnSpPr/>
          <p:nvPr/>
        </p:nvCxnSpPr>
        <p:spPr>
          <a:xfrm>
            <a:off x="3442851" y="4203834"/>
            <a:ext cx="0" cy="3628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0DDC7ED-1B04-01A1-B1D3-8B59627973B7}"/>
              </a:ext>
            </a:extLst>
          </p:cNvPr>
          <p:cNvSpPr txBox="1"/>
          <p:nvPr/>
        </p:nvSpPr>
        <p:spPr>
          <a:xfrm>
            <a:off x="1656435" y="4566662"/>
            <a:ext cx="35728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/>
              <a:t>df['Latitude'] = latitudes</a:t>
            </a:r>
          </a:p>
          <a:p>
            <a:r>
              <a:rPr lang="ko-KR" altLang="en-US" b="1"/>
              <a:t>df['Longitude'] = longitudes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BBCCA135-C104-70C1-6044-7D969F67F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893" y="3233042"/>
            <a:ext cx="1226403" cy="48052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824387-87BD-6EFC-D99B-0F72FD7DD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E34B-DD3C-4456-A087-75C0074477A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5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CBFD96-60DF-0878-939C-92E68D01C24D}"/>
              </a:ext>
            </a:extLst>
          </p:cNvPr>
          <p:cNvSpPr txBox="1"/>
          <p:nvPr/>
        </p:nvSpPr>
        <p:spPr>
          <a:xfrm>
            <a:off x="525613" y="474601"/>
            <a:ext cx="27782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>
                <a:solidFill>
                  <a:schemeClr val="accent1">
                    <a:lumMod val="75000"/>
                  </a:schemeClr>
                </a:solidFill>
                <a:latin typeface="+mn-ea"/>
              </a:rPr>
              <a:t>2023 </a:t>
            </a:r>
            <a:r>
              <a:rPr lang="ko-KR" altLang="en-US" sz="1400" b="1">
                <a:solidFill>
                  <a:schemeClr val="accent1">
                    <a:lumMod val="75000"/>
                  </a:schemeClr>
                </a:solidFill>
                <a:latin typeface="+mn-ea"/>
              </a:rPr>
              <a:t>국회위원 재산공개 데이터</a:t>
            </a:r>
            <a:endParaRPr lang="en-US" altLang="ko-KR" sz="1400" b="1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86A080-7A71-EF44-C752-D01FF02D27E1}"/>
              </a:ext>
            </a:extLst>
          </p:cNvPr>
          <p:cNvSpPr txBox="1"/>
          <p:nvPr/>
        </p:nvSpPr>
        <p:spPr>
          <a:xfrm>
            <a:off x="525613" y="782378"/>
            <a:ext cx="27782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증권</a:t>
            </a:r>
            <a:endParaRPr lang="ko-KR" alt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ECD9AE9-DFC0-E07C-CE9E-95C92BBA5BD2}"/>
              </a:ext>
            </a:extLst>
          </p:cNvPr>
          <p:cNvGrpSpPr/>
          <p:nvPr/>
        </p:nvGrpSpPr>
        <p:grpSpPr>
          <a:xfrm>
            <a:off x="737180" y="1912605"/>
            <a:ext cx="2648922" cy="3942760"/>
            <a:chOff x="737180" y="1912605"/>
            <a:chExt cx="2648922" cy="394276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D275C87F-430D-C2B5-AF94-7B930B9EFF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7180" y="1912605"/>
              <a:ext cx="2648922" cy="3942760"/>
            </a:xfrm>
            <a:prstGeom prst="rect">
              <a:avLst/>
            </a:prstGeom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D6BEA69-1ED1-EBAE-3B35-5200E8C1C985}"/>
                </a:ext>
              </a:extLst>
            </p:cNvPr>
            <p:cNvSpPr/>
            <p:nvPr/>
          </p:nvSpPr>
          <p:spPr>
            <a:xfrm>
              <a:off x="814283" y="2330153"/>
              <a:ext cx="2442850" cy="44642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CC9CC1CB-9EBA-CA4B-8D36-BEA38782B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3205" y="2078326"/>
            <a:ext cx="2300807" cy="3254561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2510FD07-F111-0BD3-7058-7DE9D8EC8C40}"/>
              </a:ext>
            </a:extLst>
          </p:cNvPr>
          <p:cNvSpPr/>
          <p:nvPr/>
        </p:nvSpPr>
        <p:spPr>
          <a:xfrm>
            <a:off x="3463205" y="2330153"/>
            <a:ext cx="2300807" cy="300273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DA7A268D-0270-B4A5-101A-F7B0A91F11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1504" y="1505936"/>
            <a:ext cx="5596735" cy="475609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6485570-03B6-57C1-D1E8-291C996455E8}"/>
              </a:ext>
            </a:extLst>
          </p:cNvPr>
          <p:cNvSpPr txBox="1"/>
          <p:nvPr/>
        </p:nvSpPr>
        <p:spPr>
          <a:xfrm>
            <a:off x="3463204" y="1266274"/>
            <a:ext cx="23008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>
                <a:solidFill>
                  <a:schemeClr val="accent1">
                    <a:lumMod val="75000"/>
                  </a:schemeClr>
                </a:solidFill>
              </a:rPr>
              <a:t>가장 많이 찾은 증권</a:t>
            </a:r>
            <a:endParaRPr lang="en-US" altLang="ko-KR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altLang="ko-KR">
                <a:solidFill>
                  <a:schemeClr val="accent1">
                    <a:lumMod val="75000"/>
                  </a:schemeClr>
                </a:solidFill>
              </a:rPr>
              <a:t>‘</a:t>
            </a:r>
            <a:r>
              <a:rPr lang="ko-KR" altLang="en-US" b="1">
                <a:solidFill>
                  <a:srgbClr val="C00000"/>
                </a:solidFill>
              </a:rPr>
              <a:t>삼성전자</a:t>
            </a:r>
            <a:r>
              <a:rPr lang="en-US" altLang="ko-KR">
                <a:solidFill>
                  <a:schemeClr val="accent1">
                    <a:lumMod val="75000"/>
                  </a:schemeClr>
                </a:solidFill>
              </a:rPr>
              <a:t>’</a:t>
            </a:r>
            <a:endParaRPr lang="ko-KR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E61599B-D049-0AD1-44EF-DCE0FAF22750}"/>
              </a:ext>
            </a:extLst>
          </p:cNvPr>
          <p:cNvSpPr txBox="1"/>
          <p:nvPr/>
        </p:nvSpPr>
        <p:spPr>
          <a:xfrm>
            <a:off x="7822459" y="777171"/>
            <a:ext cx="2712674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>
                <a:solidFill>
                  <a:schemeClr val="accent1">
                    <a:lumMod val="75000"/>
                  </a:schemeClr>
                </a:solidFill>
              </a:rPr>
              <a:t>가장 많이 구매한 증권</a:t>
            </a:r>
            <a:endParaRPr lang="en-US" altLang="ko-KR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altLang="ko-KR" sz="1600" b="1">
                <a:solidFill>
                  <a:srgbClr val="C00000"/>
                </a:solidFill>
              </a:rPr>
              <a:t>‘</a:t>
            </a:r>
            <a:r>
              <a:rPr lang="ko-KR" altLang="en-US" sz="1600" b="1">
                <a:solidFill>
                  <a:srgbClr val="C00000"/>
                </a:solidFill>
              </a:rPr>
              <a:t>미래에셋 </a:t>
            </a:r>
            <a:r>
              <a:rPr lang="en-US" altLang="ko-KR" sz="1600" b="1">
                <a:solidFill>
                  <a:srgbClr val="C00000"/>
                </a:solidFill>
              </a:rPr>
              <a:t>TIGER </a:t>
            </a:r>
            <a:r>
              <a:rPr lang="ko-KR" altLang="en-US" sz="1600" b="1">
                <a:solidFill>
                  <a:srgbClr val="C00000"/>
                </a:solidFill>
              </a:rPr>
              <a:t>미국 </a:t>
            </a:r>
            <a:r>
              <a:rPr lang="en-US" altLang="ko-KR" sz="1600" b="1">
                <a:solidFill>
                  <a:srgbClr val="C00000"/>
                </a:solidFill>
              </a:rPr>
              <a:t>TOP’</a:t>
            </a:r>
            <a:endParaRPr lang="ko-KR" altLang="en-US" sz="1600" b="1">
              <a:solidFill>
                <a:srgbClr val="C00000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F7351A1-1AC9-F958-1332-83CD200A4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E34B-DD3C-4456-A087-75C0074477A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8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8ABD17-22DD-46FB-B840-0A7D00C73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E34B-DD3C-4456-A087-75C0074477A7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56F57A-06B3-4E27-875E-A15DA1593271}"/>
              </a:ext>
            </a:extLst>
          </p:cNvPr>
          <p:cNvSpPr txBox="1"/>
          <p:nvPr/>
        </p:nvSpPr>
        <p:spPr>
          <a:xfrm>
            <a:off x="2929254" y="1437702"/>
            <a:ext cx="601400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데이터는 말하고 있는데</a:t>
            </a:r>
            <a:endParaRPr lang="en-US" altLang="ko-KR" sz="40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pPr algn="ctr"/>
            <a:endParaRPr lang="en-US" altLang="ko-KR" sz="40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ko-KR" altLang="en-US" sz="4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그럼</a:t>
            </a:r>
            <a:r>
              <a:rPr lang="en-US" altLang="ko-KR" sz="4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, </a:t>
            </a:r>
            <a:r>
              <a:rPr lang="ko-KR" altLang="en-US" sz="4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나는 </a:t>
            </a:r>
            <a:r>
              <a:rPr lang="en-US" altLang="ko-KR" sz="4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?</a:t>
            </a:r>
            <a:r>
              <a:rPr lang="ko-KR" altLang="en-US" sz="4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</a:t>
            </a:r>
            <a:endParaRPr lang="ko-KR" alt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말풍선: 타원형 5">
            <a:extLst>
              <a:ext uri="{FF2B5EF4-FFF2-40B4-BE49-F238E27FC236}">
                <a16:creationId xmlns:a16="http://schemas.microsoft.com/office/drawing/2014/main" id="{46324A6C-1F3B-4F45-A4E1-48010BECA6AA}"/>
              </a:ext>
            </a:extLst>
          </p:cNvPr>
          <p:cNvSpPr/>
          <p:nvPr/>
        </p:nvSpPr>
        <p:spPr>
          <a:xfrm>
            <a:off x="5737953" y="3919071"/>
            <a:ext cx="1663546" cy="919909"/>
          </a:xfrm>
          <a:prstGeom prst="wedgeEllipseCallou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원통형 6">
            <a:extLst>
              <a:ext uri="{FF2B5EF4-FFF2-40B4-BE49-F238E27FC236}">
                <a16:creationId xmlns:a16="http://schemas.microsoft.com/office/drawing/2014/main" id="{B95EC1DB-182E-45EE-8456-6BAFE262F90F}"/>
              </a:ext>
            </a:extLst>
          </p:cNvPr>
          <p:cNvSpPr/>
          <p:nvPr/>
        </p:nvSpPr>
        <p:spPr>
          <a:xfrm>
            <a:off x="5418462" y="4972266"/>
            <a:ext cx="776689" cy="630895"/>
          </a:xfrm>
          <a:prstGeom prst="ca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467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DACD63-2C30-4CA7-B5A3-9C314E939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E34B-DD3C-4456-A087-75C0074477A7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8A05CB-69EF-4CB8-9CA4-702105485492}"/>
              </a:ext>
            </a:extLst>
          </p:cNvPr>
          <p:cNvSpPr txBox="1"/>
          <p:nvPr/>
        </p:nvSpPr>
        <p:spPr>
          <a:xfrm>
            <a:off x="810709" y="436864"/>
            <a:ext cx="5541384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40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도입 </a:t>
            </a:r>
            <a:endParaRPr lang="ko-KR" altLang="en-US" sz="4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8F2BAB-15FA-42C8-AE20-D4F571395FF9}"/>
              </a:ext>
            </a:extLst>
          </p:cNvPr>
          <p:cNvSpPr txBox="1"/>
          <p:nvPr/>
        </p:nvSpPr>
        <p:spPr>
          <a:xfrm>
            <a:off x="810709" y="1305464"/>
            <a:ext cx="5541384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40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분석대상 </a:t>
            </a:r>
            <a:endParaRPr lang="ko-KR" altLang="en-US" sz="4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1CCF27-A277-4C0F-B618-240884D55655}"/>
              </a:ext>
            </a:extLst>
          </p:cNvPr>
          <p:cNvSpPr txBox="1"/>
          <p:nvPr/>
        </p:nvSpPr>
        <p:spPr>
          <a:xfrm>
            <a:off x="810709" y="2174064"/>
            <a:ext cx="5541384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4000" b="1">
                <a:solidFill>
                  <a:schemeClr val="accent1">
                    <a:lumMod val="75000"/>
                  </a:schemeClr>
                </a:solidFill>
                <a:latin typeface="+mn-ea"/>
              </a:rPr>
              <a:t>재산구분 </a:t>
            </a:r>
            <a:endParaRPr lang="ko-KR" altLang="en-US" sz="40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7C1B81-2830-4D87-B0D7-6EAA7B74B77F}"/>
              </a:ext>
            </a:extLst>
          </p:cNvPr>
          <p:cNvSpPr txBox="1"/>
          <p:nvPr/>
        </p:nvSpPr>
        <p:spPr>
          <a:xfrm>
            <a:off x="810709" y="3042664"/>
            <a:ext cx="5541384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4000" b="1" dirty="0" err="1">
                <a:solidFill>
                  <a:schemeClr val="accent1">
                    <a:lumMod val="75000"/>
                  </a:schemeClr>
                </a:solidFill>
                <a:latin typeface="+mn-ea"/>
              </a:rPr>
              <a:t>소속별</a:t>
            </a:r>
            <a:r>
              <a:rPr lang="ko-KR" altLang="en-US" sz="4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</a:t>
            </a:r>
            <a:endParaRPr lang="ko-KR" alt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07B5DC-279A-4B7C-9921-C86ACF59101F}"/>
              </a:ext>
            </a:extLst>
          </p:cNvPr>
          <p:cNvSpPr txBox="1"/>
          <p:nvPr/>
        </p:nvSpPr>
        <p:spPr>
          <a:xfrm>
            <a:off x="810709" y="3911264"/>
            <a:ext cx="5541384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4000" b="1">
                <a:solidFill>
                  <a:schemeClr val="accent1">
                    <a:lumMod val="75000"/>
                  </a:schemeClr>
                </a:solidFill>
                <a:latin typeface="+mn-ea"/>
              </a:rPr>
              <a:t>개인별 </a:t>
            </a:r>
            <a:endParaRPr lang="ko-KR" altLang="en-US" sz="40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152DEE-FB67-4449-BB50-9E691C83423A}"/>
              </a:ext>
            </a:extLst>
          </p:cNvPr>
          <p:cNvSpPr txBox="1"/>
          <p:nvPr/>
        </p:nvSpPr>
        <p:spPr>
          <a:xfrm>
            <a:off x="810709" y="4779864"/>
            <a:ext cx="5541384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4000" b="1" dirty="0">
                <a:solidFill>
                  <a:srgbClr val="C00000"/>
                </a:solidFill>
                <a:latin typeface="+mn-ea"/>
              </a:rPr>
              <a:t>토지</a:t>
            </a:r>
            <a:r>
              <a:rPr lang="ko-KR" altLang="en-US" sz="4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ko-KR" sz="4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, </a:t>
            </a:r>
            <a:r>
              <a:rPr lang="ko-KR" altLang="en-US" sz="4000" b="1" dirty="0">
                <a:solidFill>
                  <a:srgbClr val="0000FF"/>
                </a:solidFill>
                <a:latin typeface="+mn-ea"/>
              </a:rPr>
              <a:t>건물</a:t>
            </a:r>
            <a:endParaRPr lang="ko-KR" altLang="en-US" sz="4000" dirty="0">
              <a:solidFill>
                <a:srgbClr val="0000F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E9043C-9C72-4288-8EB2-C61ECADE784B}"/>
              </a:ext>
            </a:extLst>
          </p:cNvPr>
          <p:cNvSpPr txBox="1"/>
          <p:nvPr/>
        </p:nvSpPr>
        <p:spPr>
          <a:xfrm>
            <a:off x="810709" y="5648464"/>
            <a:ext cx="5541384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증권</a:t>
            </a:r>
            <a:endParaRPr lang="ko-KR" alt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E241DDA-292A-407F-98A2-0CBE85BAF607}"/>
              </a:ext>
            </a:extLst>
          </p:cNvPr>
          <p:cNvSpPr/>
          <p:nvPr/>
        </p:nvSpPr>
        <p:spPr>
          <a:xfrm>
            <a:off x="6869017" y="434542"/>
            <a:ext cx="4590210" cy="58663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국회의원 </a:t>
            </a:r>
            <a:r>
              <a:rPr lang="en-US" altLang="ko-KR" b="1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(national assembly)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대한민국 국회의원은 국민의 대표로서 법률을 만들고</a:t>
            </a:r>
            <a:r>
              <a:rPr lang="en-US" altLang="ko-KR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, </a:t>
            </a:r>
            <a:r>
              <a:rPr lang="ko-KR" altLang="en-US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예산을 심의하고</a:t>
            </a:r>
            <a:r>
              <a:rPr lang="en-US" altLang="ko-KR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, </a:t>
            </a:r>
            <a:r>
              <a:rPr lang="ko-KR" altLang="en-US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행정부 등의 국정 운영을 감시하는 역할</a:t>
            </a:r>
            <a:r>
              <a:rPr lang="en-US" altLang="ko-KR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국회의원 총선거를 통해 </a:t>
            </a:r>
            <a:r>
              <a:rPr lang="en-US" altLang="ko-KR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4</a:t>
            </a:r>
            <a:r>
              <a:rPr lang="ko-KR" altLang="en-US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년에 한번씩 국회의원을 선출</a:t>
            </a:r>
            <a:r>
              <a:rPr lang="en-US" altLang="ko-KR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2023</a:t>
            </a:r>
            <a:r>
              <a:rPr lang="ko-KR" altLang="en-US" dirty="0" err="1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년현재</a:t>
            </a:r>
            <a:r>
              <a:rPr lang="ko-KR" altLang="en-US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 국회의원의 정원은 총</a:t>
            </a:r>
            <a:r>
              <a:rPr lang="en-US" altLang="ko-KR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300</a:t>
            </a:r>
            <a:r>
              <a:rPr lang="ko-KR" altLang="en-US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인 </a:t>
            </a:r>
            <a:r>
              <a:rPr lang="en-US" altLang="ko-KR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(</a:t>
            </a:r>
            <a:r>
              <a:rPr lang="ko-KR" altLang="en-US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지역구 </a:t>
            </a:r>
            <a:r>
              <a:rPr lang="en-US" altLang="ko-KR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253</a:t>
            </a:r>
            <a:r>
              <a:rPr lang="ko-KR" altLang="en-US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인</a:t>
            </a:r>
            <a:r>
              <a:rPr lang="en-US" altLang="ko-KR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, </a:t>
            </a:r>
            <a:r>
              <a:rPr lang="ko-KR" altLang="en-US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비례대표 </a:t>
            </a:r>
            <a:r>
              <a:rPr lang="en-US" altLang="ko-KR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47</a:t>
            </a:r>
            <a:r>
              <a:rPr lang="ko-KR" altLang="en-US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인</a:t>
            </a:r>
            <a:r>
              <a:rPr lang="en-US" altLang="ko-KR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(</a:t>
            </a:r>
            <a:r>
              <a:rPr lang="ko-KR" altLang="en-US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공직선거법 제</a:t>
            </a:r>
            <a:r>
              <a:rPr lang="en-US" altLang="ko-KR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21</a:t>
            </a:r>
            <a:r>
              <a:rPr lang="ko-KR" altLang="en-US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조 제</a:t>
            </a:r>
            <a:r>
              <a:rPr lang="en-US" altLang="ko-KR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1</a:t>
            </a:r>
            <a:r>
              <a:rPr lang="ko-KR" altLang="en-US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항</a:t>
            </a:r>
            <a:r>
              <a:rPr lang="en-US" altLang="ko-KR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rgbClr val="3B454E"/>
              </a:solidFill>
              <a:latin typeface="gitbook-content-font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rgbClr val="3B454E"/>
              </a:solidFill>
              <a:latin typeface="gitbook-content-font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rgbClr val="3B454E"/>
              </a:solidFill>
              <a:latin typeface="gitbook-content-font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rgbClr val="3B454E"/>
              </a:solidFill>
              <a:latin typeface="gitbook-content-font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 </a:t>
            </a:r>
            <a:endParaRPr lang="en-US" altLang="ko-KR" b="0" i="0" strike="noStrike" dirty="0">
              <a:solidFill>
                <a:srgbClr val="3B454E"/>
              </a:solidFill>
              <a:effectLst/>
              <a:latin typeface="gitbook-content-font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3346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BE2194E-2976-4934-BD1B-861ECBB520F8}"/>
              </a:ext>
            </a:extLst>
          </p:cNvPr>
          <p:cNvSpPr/>
          <p:nvPr/>
        </p:nvSpPr>
        <p:spPr>
          <a:xfrm>
            <a:off x="4058067" y="1650452"/>
            <a:ext cx="7332747" cy="17127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+mn-ea"/>
              </a:rPr>
              <a:t>DATA_SET</a:t>
            </a:r>
          </a:p>
          <a:p>
            <a:pPr>
              <a:lnSpc>
                <a:spcPct val="150000"/>
              </a:lnSpc>
            </a:pPr>
            <a:r>
              <a:rPr lang="en-US" altLang="ko-KR" sz="2000" b="1" i="0" u="sng" dirty="0">
                <a:solidFill>
                  <a:srgbClr val="000000"/>
                </a:solidFill>
                <a:effectLst/>
                <a:latin typeface="+mn-ea"/>
              </a:rPr>
              <a:t>2023 </a:t>
            </a:r>
            <a:r>
              <a:rPr lang="ko-KR" altLang="en-US" sz="2000" b="1" i="0" u="sng" dirty="0">
                <a:solidFill>
                  <a:srgbClr val="000000"/>
                </a:solidFill>
                <a:effectLst/>
                <a:latin typeface="+mn-ea"/>
              </a:rPr>
              <a:t>국회고위공직자 재산정보</a:t>
            </a:r>
            <a:r>
              <a:rPr lang="en-US" altLang="ko-KR" sz="2000" b="1" i="0" u="sng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ko-KR" altLang="en-US" sz="2000" b="1" i="0" u="sng" dirty="0" err="1">
                <a:solidFill>
                  <a:srgbClr val="000000"/>
                </a:solidFill>
                <a:effectLst/>
                <a:latin typeface="+mn-ea"/>
              </a:rPr>
              <a:t>공개본</a:t>
            </a:r>
            <a:r>
              <a:rPr lang="en-US" altLang="ko-KR" sz="2000" b="1" i="0" u="sng" dirty="0">
                <a:solidFill>
                  <a:srgbClr val="000000"/>
                </a:solidFill>
                <a:effectLst/>
                <a:latin typeface="+mn-ea"/>
              </a:rPr>
              <a:t>)</a:t>
            </a:r>
            <a:endParaRPr lang="ko-KR" altLang="en-US" sz="2000" b="1" u="sng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2023</a:t>
            </a:r>
            <a:r>
              <a:rPr lang="ko-KR" altLang="en-US" sz="1400" dirty="0">
                <a:latin typeface="+mn-ea"/>
              </a:rPr>
              <a:t>년 </a:t>
            </a:r>
            <a:r>
              <a:rPr lang="en-US" altLang="ko-KR" sz="1400" dirty="0">
                <a:latin typeface="+mn-ea"/>
              </a:rPr>
              <a:t>3</a:t>
            </a:r>
            <a:r>
              <a:rPr lang="ko-KR" altLang="en-US" sz="1400" dirty="0">
                <a:latin typeface="+mn-ea"/>
              </a:rPr>
              <a:t>월 </a:t>
            </a:r>
            <a:r>
              <a:rPr lang="en-US" altLang="ko-KR" sz="1400" dirty="0">
                <a:latin typeface="+mn-ea"/>
              </a:rPr>
              <a:t>31</a:t>
            </a:r>
            <a:r>
              <a:rPr lang="ko-KR" altLang="en-US" sz="1400" dirty="0">
                <a:latin typeface="+mn-ea"/>
              </a:rPr>
              <a:t>일 </a:t>
            </a:r>
            <a:r>
              <a:rPr lang="ko-KR" altLang="en-US" sz="1400" dirty="0">
                <a:solidFill>
                  <a:srgbClr val="C00000"/>
                </a:solidFill>
                <a:latin typeface="+mn-ea"/>
              </a:rPr>
              <a:t>국회공보에서 </a:t>
            </a:r>
            <a:r>
              <a:rPr lang="en-US" altLang="ko-KR" sz="1400" dirty="0">
                <a:solidFill>
                  <a:srgbClr val="C00000"/>
                </a:solidFill>
                <a:latin typeface="+mn-ea"/>
              </a:rPr>
              <a:t>PDF</a:t>
            </a:r>
            <a:r>
              <a:rPr lang="ko-KR" altLang="en-US" sz="1400" dirty="0">
                <a:solidFill>
                  <a:srgbClr val="C00000"/>
                </a:solidFill>
                <a:latin typeface="+mn-ea"/>
              </a:rPr>
              <a:t>로 공개한 </a:t>
            </a:r>
            <a:r>
              <a:rPr lang="en-US" altLang="ko-KR" sz="1400" dirty="0">
                <a:solidFill>
                  <a:srgbClr val="C00000"/>
                </a:solidFill>
                <a:latin typeface="+mn-ea"/>
              </a:rPr>
              <a:t>'2023</a:t>
            </a:r>
            <a:r>
              <a:rPr lang="ko-KR" altLang="en-US" sz="1400" dirty="0">
                <a:solidFill>
                  <a:srgbClr val="C00000"/>
                </a:solidFill>
                <a:latin typeface="+mn-ea"/>
              </a:rPr>
              <a:t>년 정기재산변동신고 공개목록</a:t>
            </a:r>
            <a:r>
              <a:rPr lang="en-US" altLang="ko-KR" sz="1400" dirty="0">
                <a:solidFill>
                  <a:srgbClr val="C00000"/>
                </a:solidFill>
                <a:latin typeface="+mn-ea"/>
              </a:rPr>
              <a:t>'</a:t>
            </a:r>
            <a:r>
              <a:rPr lang="ko-KR" altLang="en-US" sz="1400">
                <a:latin typeface="+mn-ea"/>
              </a:rPr>
              <a:t>을 </a:t>
            </a:r>
            <a:r>
              <a:rPr lang="ko-KR" altLang="en-US" sz="1400">
                <a:solidFill>
                  <a:srgbClr val="00B0F0"/>
                </a:solidFill>
                <a:latin typeface="+mn-ea"/>
              </a:rPr>
              <a:t>정보공개센터</a:t>
            </a:r>
            <a:r>
              <a:rPr lang="en-US" altLang="ko-KR" sz="1400">
                <a:solidFill>
                  <a:srgbClr val="00B0F0"/>
                </a:solidFill>
                <a:latin typeface="+mn-ea"/>
              </a:rPr>
              <a:t>, OPEN</a:t>
            </a:r>
            <a:r>
              <a:rPr lang="ko-KR" altLang="en-US" sz="1400">
                <a:solidFill>
                  <a:srgbClr val="00B0F0"/>
                </a:solidFill>
                <a:latin typeface="+mn-ea"/>
              </a:rPr>
              <a:t> </a:t>
            </a:r>
            <a:r>
              <a:rPr lang="en-US" altLang="ko-KR" sz="1400">
                <a:solidFill>
                  <a:srgbClr val="00B0F0"/>
                </a:solidFill>
                <a:latin typeface="+mn-ea"/>
              </a:rPr>
              <a:t>WATCH</a:t>
            </a:r>
            <a:r>
              <a:rPr lang="ko-KR" altLang="en-US" sz="1400">
                <a:solidFill>
                  <a:srgbClr val="00B0F0"/>
                </a:solidFill>
                <a:latin typeface="+mn-ea"/>
              </a:rPr>
              <a:t>에서 </a:t>
            </a:r>
            <a:r>
              <a:rPr lang="ko-KR" altLang="en-US" sz="1400" dirty="0">
                <a:solidFill>
                  <a:srgbClr val="00B0F0"/>
                </a:solidFill>
                <a:latin typeface="+mn-ea"/>
              </a:rPr>
              <a:t>정제해 공개</a:t>
            </a:r>
            <a:r>
              <a:rPr lang="ko-KR" altLang="en-US" sz="1400" dirty="0">
                <a:latin typeface="+mn-ea"/>
              </a:rPr>
              <a:t>한 데이터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AEEB3C-C797-452E-BE49-20CF441CE13F}"/>
              </a:ext>
            </a:extLst>
          </p:cNvPr>
          <p:cNvSpPr/>
          <p:nvPr/>
        </p:nvSpPr>
        <p:spPr>
          <a:xfrm>
            <a:off x="4058068" y="3648487"/>
            <a:ext cx="7332745" cy="15742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latin typeface="+mn-ea"/>
              </a:rPr>
              <a:t>시각화 프로젝트 목표</a:t>
            </a:r>
            <a:endParaRPr lang="en-US" altLang="ko-KR" sz="24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effectLst/>
              </a:rPr>
              <a:t>공직자들의 비리와 책무를 감시하기 위한 </a:t>
            </a:r>
            <a:r>
              <a:rPr lang="ko-KR" altLang="en-US" sz="1400" b="1" dirty="0">
                <a:effectLst/>
              </a:rPr>
              <a:t>뷰</a:t>
            </a:r>
            <a:r>
              <a:rPr lang="en-US" altLang="ko-KR" sz="1400" b="1" dirty="0">
                <a:effectLst/>
              </a:rPr>
              <a:t>-</a:t>
            </a:r>
            <a:r>
              <a:rPr lang="ko-KR" altLang="en-US" sz="1400" b="1" dirty="0">
                <a:effectLst/>
              </a:rPr>
              <a:t>포인트 </a:t>
            </a:r>
            <a:r>
              <a:rPr lang="ko-KR" altLang="en-US" sz="1400" dirty="0">
                <a:effectLst/>
              </a:rPr>
              <a:t>시각화</a:t>
            </a:r>
            <a:endParaRPr lang="en-US" altLang="ko-KR" sz="1400" dirty="0">
              <a:effectLst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+mn-ea"/>
              </a:rPr>
              <a:t>POINT 1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부동산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건물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토지</a:t>
            </a:r>
            <a:r>
              <a:rPr lang="en-US" altLang="ko-KR" sz="1400" dirty="0">
                <a:latin typeface="+mn-ea"/>
              </a:rPr>
              <a:t>) | </a:t>
            </a:r>
            <a:r>
              <a:rPr lang="ko-KR" altLang="en-US" sz="1400" dirty="0">
                <a:latin typeface="+mn-ea"/>
              </a:rPr>
              <a:t>어느 지역에 편중되어 있는가 </a:t>
            </a:r>
            <a:r>
              <a:rPr lang="en-US" altLang="ko-KR" sz="1400" dirty="0">
                <a:latin typeface="+mn-ea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+mn-ea"/>
              </a:rPr>
              <a:t>POINT 2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증권 </a:t>
            </a:r>
            <a:r>
              <a:rPr lang="en-US" altLang="ko-KR" sz="1400" dirty="0">
                <a:latin typeface="+mn-ea"/>
              </a:rPr>
              <a:t>| </a:t>
            </a:r>
            <a:r>
              <a:rPr lang="ko-KR" altLang="en-US" sz="1400" dirty="0">
                <a:latin typeface="+mn-ea"/>
              </a:rPr>
              <a:t>어느 기업에 투자하고 있는가 </a:t>
            </a:r>
            <a:r>
              <a:rPr lang="en-US" altLang="ko-KR" sz="1400" dirty="0">
                <a:latin typeface="+mn-ea"/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891F45-89FF-4BC9-E339-0BCF840EC0B7}"/>
              </a:ext>
            </a:extLst>
          </p:cNvPr>
          <p:cNvSpPr txBox="1"/>
          <p:nvPr/>
        </p:nvSpPr>
        <p:spPr>
          <a:xfrm>
            <a:off x="639079" y="770750"/>
            <a:ext cx="27782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도입 </a:t>
            </a:r>
            <a:endParaRPr lang="ko-KR" altLang="en-US" sz="4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CE3738-8DC5-12C3-049E-A5DEE4DA6BA7}"/>
              </a:ext>
            </a:extLst>
          </p:cNvPr>
          <p:cNvSpPr txBox="1"/>
          <p:nvPr/>
        </p:nvSpPr>
        <p:spPr>
          <a:xfrm>
            <a:off x="639079" y="462973"/>
            <a:ext cx="27782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2023 </a:t>
            </a:r>
            <a:r>
              <a:rPr lang="ko-KR" altLang="en-US" sz="14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국회위원 재산공개 데이터</a:t>
            </a:r>
            <a:endParaRPr lang="en-US" altLang="ko-KR" sz="1400" b="1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3C6E931-8345-AFD0-0EB5-E0E356533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03" y="1203838"/>
            <a:ext cx="1750375" cy="86199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254BB90-5A5B-DC99-BEF7-1B829A1E4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402" y="2115840"/>
            <a:ext cx="1750375" cy="521485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0F9ED4FE-921A-3AB5-F777-A3997DC8CD1C}"/>
              </a:ext>
            </a:extLst>
          </p:cNvPr>
          <p:cNvGrpSpPr/>
          <p:nvPr/>
        </p:nvGrpSpPr>
        <p:grpSpPr>
          <a:xfrm>
            <a:off x="480559" y="2424425"/>
            <a:ext cx="3266279" cy="2087944"/>
            <a:chOff x="3657598" y="4767158"/>
            <a:chExt cx="3266279" cy="208794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05A3192-2D2F-A9CA-2D25-A0F0DEC2D9CD}"/>
                </a:ext>
              </a:extLst>
            </p:cNvPr>
            <p:cNvSpPr/>
            <p:nvPr/>
          </p:nvSpPr>
          <p:spPr>
            <a:xfrm>
              <a:off x="3657598" y="4767158"/>
              <a:ext cx="32662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>
                  <a:solidFill>
                    <a:srgbClr val="3B454E"/>
                  </a:solidFill>
                  <a:latin typeface="gitbook-content-font"/>
                </a:rPr>
                <a:t>재산신고내역 </a:t>
              </a:r>
              <a:r>
                <a:rPr lang="en-US" altLang="ko-KR" b="1" dirty="0">
                  <a:solidFill>
                    <a:srgbClr val="3B454E"/>
                  </a:solidFill>
                  <a:latin typeface="gitbook-content-font"/>
                </a:rPr>
                <a:t>(asset disclosure)</a:t>
              </a:r>
              <a:endParaRPr lang="en-US" altLang="ko-KR" b="1" i="0" dirty="0">
                <a:solidFill>
                  <a:srgbClr val="3B454E"/>
                </a:solidFill>
                <a:effectLst/>
                <a:latin typeface="gitbook-content-fon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B87466F-01AA-BE4C-D624-C55B78188CF4}"/>
                </a:ext>
              </a:extLst>
            </p:cNvPr>
            <p:cNvSpPr/>
            <p:nvPr/>
          </p:nvSpPr>
          <p:spPr>
            <a:xfrm>
              <a:off x="3657598" y="5136490"/>
              <a:ext cx="3266279" cy="17186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b="1">
                  <a:latin typeface="+mn-ea"/>
                </a:rPr>
                <a:t>공직자윤리법</a:t>
              </a:r>
              <a:endParaRPr lang="en-US" altLang="ko-KR" sz="1200" b="1"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200">
                  <a:latin typeface="+mn-ea"/>
                </a:rPr>
                <a:t>공직자들의 </a:t>
              </a:r>
              <a:r>
                <a:rPr lang="ko-KR" altLang="en-US" sz="1200" dirty="0">
                  <a:latin typeface="+mn-ea"/>
                </a:rPr>
                <a:t>재산등록 의무와 등록재산의 공개 </a:t>
              </a:r>
              <a:r>
                <a:rPr lang="ko-KR" altLang="en-US" sz="1200">
                  <a:latin typeface="+mn-ea"/>
                </a:rPr>
                <a:t>의무를 규정</a:t>
              </a:r>
              <a:r>
                <a:rPr lang="en-US" altLang="ko-KR" sz="1200">
                  <a:latin typeface="+mn-ea"/>
                </a:rPr>
                <a:t>. </a:t>
              </a:r>
              <a:r>
                <a:rPr lang="en-US" altLang="ko-KR" sz="1200" u="sng">
                  <a:latin typeface="+mn-ea"/>
                </a:rPr>
                <a:t>4</a:t>
              </a:r>
              <a:r>
                <a:rPr lang="ko-KR" altLang="en-US" sz="1200" u="sng" dirty="0">
                  <a:latin typeface="+mn-ea"/>
                </a:rPr>
                <a:t>급 이상의 공직자들이 재산을 </a:t>
              </a:r>
              <a:r>
                <a:rPr lang="ko-KR" altLang="en-US" sz="1200" u="sng">
                  <a:latin typeface="+mn-ea"/>
                </a:rPr>
                <a:t>의무적으로 등록</a:t>
              </a:r>
              <a:r>
                <a:rPr lang="en-US" altLang="ko-KR" sz="1200">
                  <a:latin typeface="+mn-ea"/>
                </a:rPr>
                <a:t>, </a:t>
              </a:r>
              <a:r>
                <a:rPr lang="ko-KR" altLang="en-US" sz="1200" dirty="0">
                  <a:latin typeface="+mn-ea"/>
                </a:rPr>
                <a:t>그 중에서도 </a:t>
              </a:r>
              <a:r>
                <a:rPr lang="en-US" altLang="ko-KR" sz="1200" b="1" u="sng" dirty="0">
                  <a:solidFill>
                    <a:srgbClr val="C00000"/>
                  </a:solidFill>
                  <a:latin typeface="+mn-ea"/>
                </a:rPr>
                <a:t>1</a:t>
              </a:r>
              <a:r>
                <a:rPr lang="ko-KR" altLang="en-US" sz="1200" b="1" u="sng" dirty="0">
                  <a:solidFill>
                    <a:srgbClr val="C00000"/>
                  </a:solidFill>
                  <a:latin typeface="+mn-ea"/>
                </a:rPr>
                <a:t>급 이상의 고위공직자</a:t>
              </a:r>
              <a:r>
                <a:rPr lang="en-US" altLang="ko-KR" sz="1200" b="1" u="sng" dirty="0">
                  <a:solidFill>
                    <a:srgbClr val="C00000"/>
                  </a:solidFill>
                  <a:latin typeface="+mn-ea"/>
                </a:rPr>
                <a:t>, </a:t>
              </a:r>
              <a:r>
                <a:rPr lang="ko-KR" altLang="en-US" sz="1200" b="1" u="sng" dirty="0" err="1">
                  <a:solidFill>
                    <a:srgbClr val="C00000"/>
                  </a:solidFill>
                  <a:latin typeface="+mn-ea"/>
                </a:rPr>
                <a:t>선출직</a:t>
              </a:r>
              <a:r>
                <a:rPr lang="ko-KR" altLang="en-US" sz="1200" b="1" u="sng" dirty="0">
                  <a:solidFill>
                    <a:srgbClr val="C00000"/>
                  </a:solidFill>
                  <a:latin typeface="+mn-ea"/>
                </a:rPr>
                <a:t> 공직자</a:t>
              </a:r>
              <a:r>
                <a:rPr lang="en-US" altLang="ko-KR" sz="1200" b="1" u="sng" dirty="0">
                  <a:solidFill>
                    <a:srgbClr val="C00000"/>
                  </a:solidFill>
                  <a:latin typeface="+mn-ea"/>
                </a:rPr>
                <a:t>, </a:t>
              </a:r>
              <a:r>
                <a:rPr lang="ko-KR" altLang="en-US" sz="1200" b="1" u="sng" dirty="0">
                  <a:solidFill>
                    <a:srgbClr val="C00000"/>
                  </a:solidFill>
                  <a:latin typeface="+mn-ea"/>
                </a:rPr>
                <a:t>부장판사</a:t>
              </a:r>
              <a:r>
                <a:rPr lang="en-US" altLang="ko-KR" sz="1200" b="1" u="sng" dirty="0">
                  <a:solidFill>
                    <a:srgbClr val="C00000"/>
                  </a:solidFill>
                  <a:latin typeface="+mn-ea"/>
                </a:rPr>
                <a:t>, </a:t>
              </a:r>
              <a:r>
                <a:rPr lang="ko-KR" altLang="en-US" sz="1200" b="1" u="sng" dirty="0">
                  <a:solidFill>
                    <a:srgbClr val="C00000"/>
                  </a:solidFill>
                  <a:latin typeface="+mn-ea"/>
                </a:rPr>
                <a:t>검사장 등에게는 등록한 재산의 공개 </a:t>
              </a:r>
              <a:r>
                <a:rPr lang="ko-KR" altLang="en-US" sz="1200" b="1" u="sng">
                  <a:solidFill>
                    <a:srgbClr val="C00000"/>
                  </a:solidFill>
                  <a:latin typeface="+mn-ea"/>
                </a:rPr>
                <a:t>의무</a:t>
              </a:r>
              <a:r>
                <a:rPr lang="ko-KR" altLang="en-US" sz="1200">
                  <a:latin typeface="+mn-ea"/>
                </a:rPr>
                <a:t>도 있다</a:t>
              </a:r>
              <a:r>
                <a:rPr lang="en-US" altLang="ko-KR" sz="1200">
                  <a:latin typeface="+mn-ea"/>
                </a:rPr>
                <a:t>.</a:t>
              </a:r>
              <a:endParaRPr lang="en-US" altLang="ko-KR" sz="1200" dirty="0">
                <a:latin typeface="+mn-ea"/>
              </a:endParaRP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D07353C-8020-6310-605F-E13552F2C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E34B-DD3C-4456-A087-75C0074477A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081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7E4C7AC-DB26-D3F9-764F-49AFDDC08FEA}"/>
              </a:ext>
            </a:extLst>
          </p:cNvPr>
          <p:cNvSpPr txBox="1"/>
          <p:nvPr/>
        </p:nvSpPr>
        <p:spPr>
          <a:xfrm>
            <a:off x="639079" y="462973"/>
            <a:ext cx="27782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2023 </a:t>
            </a:r>
            <a:r>
              <a:rPr lang="ko-KR" altLang="en-US" sz="14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국회위원 재산공개 데이터</a:t>
            </a:r>
            <a:endParaRPr lang="en-US" altLang="ko-KR" sz="1400" b="1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575491-A9C6-8203-DBE9-1D7E3A892BB3}"/>
              </a:ext>
            </a:extLst>
          </p:cNvPr>
          <p:cNvSpPr txBox="1"/>
          <p:nvPr/>
        </p:nvSpPr>
        <p:spPr>
          <a:xfrm>
            <a:off x="639079" y="770750"/>
            <a:ext cx="27782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분석대상 </a:t>
            </a:r>
            <a:endParaRPr lang="ko-KR" altLang="en-US" sz="400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2EE0A34-8668-B877-F8DE-A2F11776FB82}"/>
              </a:ext>
            </a:extLst>
          </p:cNvPr>
          <p:cNvGrpSpPr/>
          <p:nvPr/>
        </p:nvGrpSpPr>
        <p:grpSpPr>
          <a:xfrm>
            <a:off x="3991322" y="742331"/>
            <a:ext cx="7445647" cy="5329516"/>
            <a:chOff x="4088633" y="1093930"/>
            <a:chExt cx="7445647" cy="5329516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434CB15F-45F8-4FE8-0823-FD11A8ECA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88633" y="1093930"/>
              <a:ext cx="7445647" cy="5329516"/>
            </a:xfrm>
            <a:prstGeom prst="rect">
              <a:avLst/>
            </a:prstGeom>
          </p:spPr>
        </p:pic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3D55F32-80EE-C843-51A0-48BD566467A1}"/>
                </a:ext>
              </a:extLst>
            </p:cNvPr>
            <p:cNvCxnSpPr>
              <a:cxnSpLocks/>
            </p:cNvCxnSpPr>
            <p:nvPr/>
          </p:nvCxnSpPr>
          <p:spPr>
            <a:xfrm>
              <a:off x="4182667" y="1828444"/>
              <a:ext cx="717725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58CD296-CF3C-EF04-D9C8-4BEC7B524205}"/>
              </a:ext>
            </a:extLst>
          </p:cNvPr>
          <p:cNvSpPr txBox="1"/>
          <p:nvPr/>
        </p:nvSpPr>
        <p:spPr>
          <a:xfrm>
            <a:off x="639079" y="1702766"/>
            <a:ext cx="2778242" cy="40318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36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331</a:t>
            </a: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명</a:t>
            </a:r>
            <a:endParaRPr lang="en-US" altLang="ko-KR" sz="3600" b="1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pPr algn="ctr"/>
            <a:endParaRPr lang="en-US" altLang="ko-KR" sz="2000" b="1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pPr algn="ctr"/>
            <a:r>
              <a:rPr lang="ko-KR" altLang="en-US" sz="20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국회의원 </a:t>
            </a:r>
            <a:endParaRPr lang="en-US" altLang="ko-KR" sz="2000" b="1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pPr algn="ctr"/>
            <a:r>
              <a:rPr lang="ko-KR" altLang="en-US" sz="20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20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296</a:t>
            </a:r>
          </a:p>
          <a:p>
            <a:pPr algn="ctr"/>
            <a:r>
              <a:rPr lang="ko-KR" altLang="en-US" sz="20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국회사무처</a:t>
            </a:r>
            <a:endParaRPr lang="en-US" altLang="ko-KR" sz="2000" b="1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pPr algn="ctr"/>
            <a:r>
              <a:rPr lang="en-US" altLang="ko-KR" sz="20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33</a:t>
            </a:r>
          </a:p>
          <a:p>
            <a:pPr algn="ctr"/>
            <a:r>
              <a:rPr lang="ko-KR" altLang="en-US" sz="20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국회도서관</a:t>
            </a:r>
            <a:endParaRPr lang="en-US" altLang="ko-KR" sz="2000" b="1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pPr algn="ctr"/>
            <a:r>
              <a:rPr lang="en-US" altLang="ko-KR" sz="20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2</a:t>
            </a:r>
          </a:p>
          <a:p>
            <a:pPr algn="ctr"/>
            <a:r>
              <a:rPr lang="ko-KR" altLang="en-US" sz="20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국회예산정채처</a:t>
            </a:r>
            <a:endParaRPr lang="en-US" altLang="ko-KR" sz="2000" b="1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pPr algn="ctr"/>
            <a:r>
              <a:rPr lang="en-US" altLang="ko-KR" sz="20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1</a:t>
            </a:r>
          </a:p>
          <a:p>
            <a:pPr algn="ctr"/>
            <a:r>
              <a:rPr lang="ko-KR" altLang="en-US" sz="20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국회입법조사처</a:t>
            </a:r>
            <a:endParaRPr lang="en-US" altLang="ko-KR" sz="2000" b="1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pPr algn="ctr"/>
            <a:r>
              <a:rPr lang="en-US" altLang="ko-KR" sz="20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1</a:t>
            </a:r>
            <a:r>
              <a:rPr lang="ko-KR" altLang="en-US" sz="20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 </a:t>
            </a:r>
            <a:endParaRPr lang="ko-KR" altLang="en-US" sz="2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5D0E439-C34D-24C9-4C84-39D65B314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E34B-DD3C-4456-A087-75C0074477A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90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4198D8-A835-B60F-D27C-6F2B9F243038}"/>
              </a:ext>
            </a:extLst>
          </p:cNvPr>
          <p:cNvSpPr txBox="1"/>
          <p:nvPr/>
        </p:nvSpPr>
        <p:spPr>
          <a:xfrm>
            <a:off x="525613" y="474601"/>
            <a:ext cx="27782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>
                <a:solidFill>
                  <a:schemeClr val="accent1">
                    <a:lumMod val="75000"/>
                  </a:schemeClr>
                </a:solidFill>
                <a:latin typeface="+mn-ea"/>
              </a:rPr>
              <a:t>2023 </a:t>
            </a:r>
            <a:r>
              <a:rPr lang="ko-KR" altLang="en-US" sz="1400" b="1">
                <a:solidFill>
                  <a:schemeClr val="accent1">
                    <a:lumMod val="75000"/>
                  </a:schemeClr>
                </a:solidFill>
                <a:latin typeface="+mn-ea"/>
              </a:rPr>
              <a:t>국회위원 재산공개 데이터</a:t>
            </a:r>
            <a:endParaRPr lang="en-US" altLang="ko-KR" sz="1400" b="1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97D1DA-F1FD-C8F8-25E8-838F41603204}"/>
              </a:ext>
            </a:extLst>
          </p:cNvPr>
          <p:cNvSpPr txBox="1"/>
          <p:nvPr/>
        </p:nvSpPr>
        <p:spPr>
          <a:xfrm>
            <a:off x="525613" y="782378"/>
            <a:ext cx="27782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b="1">
                <a:solidFill>
                  <a:schemeClr val="accent1">
                    <a:lumMod val="75000"/>
                  </a:schemeClr>
                </a:solidFill>
                <a:latin typeface="+mn-ea"/>
              </a:rPr>
              <a:t>재산구분 </a:t>
            </a:r>
            <a:endParaRPr lang="ko-KR" altLang="en-US" sz="400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F63033A-E072-488E-EE1E-B34D5BA3BC4C}"/>
              </a:ext>
            </a:extLst>
          </p:cNvPr>
          <p:cNvGrpSpPr/>
          <p:nvPr/>
        </p:nvGrpSpPr>
        <p:grpSpPr>
          <a:xfrm>
            <a:off x="1408305" y="1922243"/>
            <a:ext cx="9944081" cy="4210600"/>
            <a:chOff x="1888866" y="1948940"/>
            <a:chExt cx="9944081" cy="421060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239959F-E945-EE36-CFFF-C5D441BD98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01563" y="1948940"/>
              <a:ext cx="8231384" cy="4199401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DD53EE9-F23C-0569-43C7-9E29D25F8A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88866" y="1948940"/>
              <a:ext cx="3549431" cy="4210600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BE74516-75DA-D073-07F8-1C73E91202BC}"/>
              </a:ext>
            </a:extLst>
          </p:cNvPr>
          <p:cNvSpPr txBox="1"/>
          <p:nvPr/>
        </p:nvSpPr>
        <p:spPr>
          <a:xfrm>
            <a:off x="7908807" y="2551108"/>
            <a:ext cx="2924250" cy="27909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1</a:t>
            </a:r>
            <a:r>
              <a:rPr lang="ko-KR" altLang="en-US" sz="24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위 </a:t>
            </a:r>
            <a:r>
              <a:rPr lang="en-US" altLang="ko-KR" sz="24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24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건물 </a:t>
            </a:r>
            <a:r>
              <a:rPr lang="en-US" altLang="ko-KR" sz="24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5,627</a:t>
            </a:r>
            <a:r>
              <a:rPr lang="ko-KR" altLang="en-US" sz="24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억</a:t>
            </a:r>
            <a:endParaRPr lang="en-US" altLang="ko-KR" sz="2400" b="1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4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2</a:t>
            </a:r>
            <a:r>
              <a:rPr lang="ko-KR" altLang="en-US" sz="24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위 </a:t>
            </a:r>
            <a:r>
              <a:rPr lang="en-US" altLang="ko-KR" sz="24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24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예금 </a:t>
            </a:r>
            <a:r>
              <a:rPr lang="en-US" altLang="ko-KR" sz="24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2,558</a:t>
            </a:r>
            <a:r>
              <a:rPr lang="ko-KR" altLang="en-US" sz="24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억</a:t>
            </a:r>
            <a:endParaRPr lang="en-US" altLang="ko-KR" sz="2400" b="1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4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3</a:t>
            </a:r>
            <a:r>
              <a:rPr lang="ko-KR" altLang="en-US" sz="24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위 </a:t>
            </a:r>
            <a:r>
              <a:rPr lang="en-US" altLang="ko-KR" sz="24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24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증권 </a:t>
            </a:r>
            <a:r>
              <a:rPr lang="en-US" altLang="ko-KR" sz="24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2,470</a:t>
            </a:r>
            <a:r>
              <a:rPr lang="ko-KR" altLang="en-US" sz="24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억</a:t>
            </a:r>
            <a:endParaRPr lang="en-US" altLang="ko-KR" sz="2400" b="1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4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4</a:t>
            </a:r>
            <a:r>
              <a:rPr lang="ko-KR" altLang="en-US" sz="24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위 </a:t>
            </a:r>
            <a:r>
              <a:rPr lang="en-US" altLang="ko-KR" sz="24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24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채무 </a:t>
            </a:r>
            <a:r>
              <a:rPr lang="en-US" altLang="ko-KR" sz="24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1,311</a:t>
            </a:r>
            <a:r>
              <a:rPr lang="ko-KR" altLang="en-US" sz="24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억</a:t>
            </a:r>
            <a:endParaRPr lang="en-US" altLang="ko-KR" sz="2400" b="1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4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5</a:t>
            </a:r>
            <a:r>
              <a:rPr lang="ko-KR" altLang="en-US" sz="24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위 </a:t>
            </a:r>
            <a:r>
              <a:rPr lang="en-US" altLang="ko-KR" sz="24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24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토지   </a:t>
            </a:r>
            <a:r>
              <a:rPr lang="en-US" altLang="ko-KR" sz="24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906</a:t>
            </a:r>
            <a:r>
              <a:rPr lang="ko-KR" altLang="en-US" sz="24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억</a:t>
            </a:r>
            <a:endParaRPr lang="en-US" altLang="ko-KR" sz="2400" b="1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7C41F2-FDBF-C5E8-F508-321C326FFED6}"/>
              </a:ext>
            </a:extLst>
          </p:cNvPr>
          <p:cNvSpPr txBox="1"/>
          <p:nvPr/>
        </p:nvSpPr>
        <p:spPr>
          <a:xfrm>
            <a:off x="4569473" y="1203158"/>
            <a:ext cx="67829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재산구분 총액 (채무 합산) : </a:t>
            </a:r>
            <a:r>
              <a:rPr lang="ko-KR" altLang="en-US" sz="4000" b="1" dirty="0">
                <a:solidFill>
                  <a:schemeClr val="accent1">
                    <a:lumMod val="75000"/>
                  </a:schemeClr>
                </a:solidFill>
              </a:rPr>
              <a:t>1조 3천 742억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4A2B459-D195-514D-D816-52DEF61A5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E34B-DD3C-4456-A087-75C0074477A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26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4198D8-A835-B60F-D27C-6F2B9F243038}"/>
              </a:ext>
            </a:extLst>
          </p:cNvPr>
          <p:cNvSpPr txBox="1"/>
          <p:nvPr/>
        </p:nvSpPr>
        <p:spPr>
          <a:xfrm>
            <a:off x="525613" y="474601"/>
            <a:ext cx="27782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>
                <a:solidFill>
                  <a:schemeClr val="accent1">
                    <a:lumMod val="75000"/>
                  </a:schemeClr>
                </a:solidFill>
                <a:latin typeface="+mn-ea"/>
              </a:rPr>
              <a:t>2023 </a:t>
            </a:r>
            <a:r>
              <a:rPr lang="ko-KR" altLang="en-US" sz="1400" b="1">
                <a:solidFill>
                  <a:schemeClr val="accent1">
                    <a:lumMod val="75000"/>
                  </a:schemeClr>
                </a:solidFill>
                <a:latin typeface="+mn-ea"/>
              </a:rPr>
              <a:t>국회위원 재산공개 데이터</a:t>
            </a:r>
            <a:endParaRPr lang="en-US" altLang="ko-KR" sz="1400" b="1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97D1DA-F1FD-C8F8-25E8-838F41603204}"/>
              </a:ext>
            </a:extLst>
          </p:cNvPr>
          <p:cNvSpPr txBox="1"/>
          <p:nvPr/>
        </p:nvSpPr>
        <p:spPr>
          <a:xfrm>
            <a:off x="525613" y="782378"/>
            <a:ext cx="27782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b="1">
                <a:solidFill>
                  <a:schemeClr val="accent1">
                    <a:lumMod val="75000"/>
                  </a:schemeClr>
                </a:solidFill>
                <a:latin typeface="+mn-ea"/>
              </a:rPr>
              <a:t>소속별 </a:t>
            </a:r>
            <a:endParaRPr lang="ko-KR" altLang="en-US" sz="40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7C41F2-FDBF-C5E8-F508-321C326FFED6}"/>
              </a:ext>
            </a:extLst>
          </p:cNvPr>
          <p:cNvSpPr txBox="1"/>
          <p:nvPr/>
        </p:nvSpPr>
        <p:spPr>
          <a:xfrm>
            <a:off x="4569473" y="1203158"/>
            <a:ext cx="67829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>
                <a:solidFill>
                  <a:schemeClr val="accent1">
                    <a:lumMod val="75000"/>
                  </a:schemeClr>
                </a:solidFill>
              </a:rPr>
              <a:t>재산구분 총액 (채무 합산) : </a:t>
            </a:r>
            <a:r>
              <a:rPr lang="ko-KR" altLang="en-US" sz="4000" b="1">
                <a:solidFill>
                  <a:schemeClr val="accent1">
                    <a:lumMod val="75000"/>
                  </a:schemeClr>
                </a:solidFill>
              </a:rPr>
              <a:t>1조 3천 742억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CDB2BF-80C9-0941-620B-85175B06C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835" y="2031184"/>
            <a:ext cx="10516712" cy="22019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3331F8-5A23-9872-9A33-8FB8546A3700}"/>
              </a:ext>
            </a:extLst>
          </p:cNvPr>
          <p:cNvSpPr txBox="1"/>
          <p:nvPr/>
        </p:nvSpPr>
        <p:spPr>
          <a:xfrm>
            <a:off x="7755713" y="2690336"/>
            <a:ext cx="3784415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ko-KR" altLang="en-US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국회의원 </a:t>
            </a:r>
            <a:r>
              <a:rPr lang="en-US" altLang="ko-KR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: 1</a:t>
            </a:r>
            <a:r>
              <a:rPr lang="ko-KR" altLang="en-US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조 </a:t>
            </a:r>
            <a:r>
              <a:rPr lang="en-US" altLang="ko-KR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2</a:t>
            </a:r>
            <a:r>
              <a:rPr lang="ko-KR" altLang="en-US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천 </a:t>
            </a:r>
            <a:r>
              <a:rPr lang="en-US" altLang="ko-KR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6</a:t>
            </a:r>
            <a:r>
              <a:rPr lang="ko-KR" altLang="en-US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백억 </a:t>
            </a:r>
            <a:r>
              <a:rPr lang="en-US" altLang="ko-KR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/ 296</a:t>
            </a:r>
            <a:r>
              <a:rPr lang="ko-KR" altLang="en-US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명</a:t>
            </a:r>
            <a:endParaRPr lang="en-US" altLang="ko-KR" b="1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r>
              <a:rPr lang="ko-KR" altLang="en-US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국회사무처 </a:t>
            </a:r>
            <a:r>
              <a:rPr lang="en-US" altLang="ko-KR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: 1000</a:t>
            </a:r>
            <a:r>
              <a:rPr lang="ko-KR" altLang="en-US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억 </a:t>
            </a:r>
            <a:r>
              <a:rPr lang="en-US" altLang="ko-KR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/ 33</a:t>
            </a:r>
            <a:r>
              <a:rPr lang="ko-KR" altLang="en-US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명</a:t>
            </a:r>
            <a:endParaRPr lang="en-US" altLang="ko-KR" b="1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r>
              <a:rPr lang="ko-KR" altLang="en-US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국회도서관 </a:t>
            </a:r>
            <a:r>
              <a:rPr lang="en-US" altLang="ko-KR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: 54</a:t>
            </a:r>
            <a:r>
              <a:rPr lang="ko-KR" altLang="en-US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억 </a:t>
            </a:r>
            <a:r>
              <a:rPr lang="en-US" altLang="ko-KR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/ 2</a:t>
            </a:r>
            <a:r>
              <a:rPr lang="ko-KR" altLang="en-US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명</a:t>
            </a:r>
            <a:endParaRPr lang="en-US" altLang="ko-KR" b="1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r>
              <a:rPr lang="ko-KR" altLang="en-US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국회예산정책처 </a:t>
            </a:r>
            <a:r>
              <a:rPr lang="en-US" altLang="ko-KR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: 38</a:t>
            </a:r>
            <a:r>
              <a:rPr lang="ko-KR" altLang="en-US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억 </a:t>
            </a:r>
            <a:r>
              <a:rPr lang="en-US" altLang="ko-KR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/ 1</a:t>
            </a:r>
            <a:r>
              <a:rPr lang="ko-KR" altLang="en-US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명</a:t>
            </a:r>
            <a:endParaRPr lang="en-US" altLang="ko-KR" b="1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r>
              <a:rPr lang="ko-KR" altLang="en-US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국회입법조사처 </a:t>
            </a:r>
            <a:r>
              <a:rPr lang="en-US" altLang="ko-KR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: 27</a:t>
            </a:r>
            <a:r>
              <a:rPr lang="ko-KR" altLang="en-US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억 </a:t>
            </a:r>
            <a:r>
              <a:rPr lang="en-US" altLang="ko-KR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/ 1</a:t>
            </a:r>
            <a:r>
              <a:rPr lang="ko-KR" altLang="en-US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명</a:t>
            </a:r>
            <a:endParaRPr lang="en-US" altLang="ko-KR" b="1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A802852-422A-D47B-8F90-710946037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E34B-DD3C-4456-A087-75C0074477A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499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817AE16-DA82-24D4-4BD2-61DAF562FDD5}"/>
              </a:ext>
            </a:extLst>
          </p:cNvPr>
          <p:cNvSpPr txBox="1"/>
          <p:nvPr/>
        </p:nvSpPr>
        <p:spPr>
          <a:xfrm>
            <a:off x="525613" y="474601"/>
            <a:ext cx="27782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>
                <a:solidFill>
                  <a:schemeClr val="accent1">
                    <a:lumMod val="75000"/>
                  </a:schemeClr>
                </a:solidFill>
                <a:latin typeface="+mn-ea"/>
              </a:rPr>
              <a:t>2023 </a:t>
            </a:r>
            <a:r>
              <a:rPr lang="ko-KR" altLang="en-US" sz="1400" b="1">
                <a:solidFill>
                  <a:schemeClr val="accent1">
                    <a:lumMod val="75000"/>
                  </a:schemeClr>
                </a:solidFill>
                <a:latin typeface="+mn-ea"/>
              </a:rPr>
              <a:t>국회위원 재산공개 데이터</a:t>
            </a:r>
            <a:endParaRPr lang="en-US" altLang="ko-KR" sz="1400" b="1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C74403-DCBC-0C1B-8A47-6856FD1ABF25}"/>
              </a:ext>
            </a:extLst>
          </p:cNvPr>
          <p:cNvSpPr txBox="1"/>
          <p:nvPr/>
        </p:nvSpPr>
        <p:spPr>
          <a:xfrm>
            <a:off x="525613" y="782378"/>
            <a:ext cx="27782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b="1">
                <a:solidFill>
                  <a:schemeClr val="accent1">
                    <a:lumMod val="75000"/>
                  </a:schemeClr>
                </a:solidFill>
                <a:latin typeface="+mn-ea"/>
              </a:rPr>
              <a:t>개인별 </a:t>
            </a:r>
            <a:endParaRPr lang="ko-KR" altLang="en-US" sz="400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D5032C4-B884-F6B6-FC86-4D21C90F5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384" y="1994566"/>
            <a:ext cx="5341231" cy="445721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3FD2D98-3BD0-6DFD-5C91-B9CFFA980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3626" y="445193"/>
            <a:ext cx="2778242" cy="59676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0BE8B1D-5A1F-395E-198B-0862C7DF9330}"/>
              </a:ext>
            </a:extLst>
          </p:cNvPr>
          <p:cNvSpPr txBox="1"/>
          <p:nvPr/>
        </p:nvSpPr>
        <p:spPr>
          <a:xfrm>
            <a:off x="424638" y="2431258"/>
            <a:ext cx="287921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600" b="1">
                <a:solidFill>
                  <a:schemeClr val="accent1">
                    <a:lumMod val="75000"/>
                  </a:schemeClr>
                </a:solidFill>
              </a:rPr>
              <a:t>1위</a:t>
            </a:r>
            <a:endParaRPr lang="en-US" altLang="ko-KR" sz="3600" b="1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ko-KR" altLang="en-US" sz="3600" b="1">
                <a:solidFill>
                  <a:schemeClr val="accent1">
                    <a:lumMod val="75000"/>
                  </a:schemeClr>
                </a:solidFill>
              </a:rPr>
              <a:t>안철수</a:t>
            </a:r>
            <a:endParaRPr lang="en-US" altLang="ko-KR" sz="3600" b="1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altLang="ko-KR" sz="3600" b="1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altLang="ko-KR" sz="3600" b="1">
                <a:solidFill>
                  <a:schemeClr val="accent1">
                    <a:lumMod val="75000"/>
                  </a:schemeClr>
                </a:solidFill>
              </a:rPr>
              <a:t>1,</a:t>
            </a:r>
            <a:r>
              <a:rPr lang="ko-KR" altLang="en-US" sz="3600" b="1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n-US" altLang="ko-KR" sz="3600" b="1">
                <a:solidFill>
                  <a:schemeClr val="accent1">
                    <a:lumMod val="75000"/>
                  </a:schemeClr>
                </a:solidFill>
              </a:rPr>
              <a:t>64</a:t>
            </a:r>
            <a:r>
              <a:rPr lang="ko-KR" altLang="en-US" sz="3600" b="1">
                <a:solidFill>
                  <a:schemeClr val="accent1">
                    <a:lumMod val="75000"/>
                  </a:schemeClr>
                </a:solidFill>
              </a:rPr>
              <a:t>억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3E38B47-52DE-6877-5BDD-76CF6A568770}"/>
              </a:ext>
            </a:extLst>
          </p:cNvPr>
          <p:cNvCxnSpPr/>
          <p:nvPr/>
        </p:nvCxnSpPr>
        <p:spPr>
          <a:xfrm>
            <a:off x="892279" y="3831136"/>
            <a:ext cx="1943934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2EFD3F3-AC31-08FC-7F77-E28926181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E34B-DD3C-4456-A087-75C0074477A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82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817AE16-DA82-24D4-4BD2-61DAF562FDD5}"/>
              </a:ext>
            </a:extLst>
          </p:cNvPr>
          <p:cNvSpPr txBox="1"/>
          <p:nvPr/>
        </p:nvSpPr>
        <p:spPr>
          <a:xfrm>
            <a:off x="525613" y="474601"/>
            <a:ext cx="27782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>
                <a:solidFill>
                  <a:schemeClr val="accent1">
                    <a:lumMod val="75000"/>
                  </a:schemeClr>
                </a:solidFill>
                <a:latin typeface="+mn-ea"/>
              </a:rPr>
              <a:t>2023 </a:t>
            </a:r>
            <a:r>
              <a:rPr lang="ko-KR" altLang="en-US" sz="1400" b="1">
                <a:solidFill>
                  <a:schemeClr val="accent1">
                    <a:lumMod val="75000"/>
                  </a:schemeClr>
                </a:solidFill>
                <a:latin typeface="+mn-ea"/>
              </a:rPr>
              <a:t>국회위원 재산공개 데이터</a:t>
            </a:r>
            <a:endParaRPr lang="en-US" altLang="ko-KR" sz="1400" b="1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C74403-DCBC-0C1B-8A47-6856FD1ABF25}"/>
              </a:ext>
            </a:extLst>
          </p:cNvPr>
          <p:cNvSpPr txBox="1"/>
          <p:nvPr/>
        </p:nvSpPr>
        <p:spPr>
          <a:xfrm>
            <a:off x="525613" y="782378"/>
            <a:ext cx="27782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b="1">
                <a:solidFill>
                  <a:schemeClr val="accent1">
                    <a:lumMod val="75000"/>
                  </a:schemeClr>
                </a:solidFill>
                <a:latin typeface="+mn-ea"/>
              </a:rPr>
              <a:t>개인별 </a:t>
            </a:r>
            <a:endParaRPr lang="ko-KR" altLang="en-US" sz="400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BE4EB4E-D6D6-25BD-E0D3-BDD86B674DA0}"/>
              </a:ext>
            </a:extLst>
          </p:cNvPr>
          <p:cNvGrpSpPr/>
          <p:nvPr/>
        </p:nvGrpSpPr>
        <p:grpSpPr>
          <a:xfrm>
            <a:off x="475125" y="1798041"/>
            <a:ext cx="2879217" cy="1815882"/>
            <a:chOff x="424638" y="2431258"/>
            <a:chExt cx="2879217" cy="181588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0BE8B1D-5A1F-395E-198B-0862C7DF9330}"/>
                </a:ext>
              </a:extLst>
            </p:cNvPr>
            <p:cNvSpPr txBox="1"/>
            <p:nvPr/>
          </p:nvSpPr>
          <p:spPr>
            <a:xfrm>
              <a:off x="424638" y="2431258"/>
              <a:ext cx="2879217" cy="18158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800" b="1">
                  <a:solidFill>
                    <a:schemeClr val="accent1">
                      <a:lumMod val="75000"/>
                    </a:schemeClr>
                  </a:solidFill>
                </a:rPr>
                <a:t>1위</a:t>
              </a:r>
              <a:endParaRPr lang="en-US" altLang="ko-KR" sz="2800" b="1">
                <a:solidFill>
                  <a:schemeClr val="accent1">
                    <a:lumMod val="75000"/>
                  </a:schemeClr>
                </a:solidFill>
              </a:endParaRPr>
            </a:p>
            <a:p>
              <a:pPr algn="ctr"/>
              <a:r>
                <a:rPr lang="ko-KR" altLang="en-US" sz="2800" b="1">
                  <a:solidFill>
                    <a:schemeClr val="accent1">
                      <a:lumMod val="75000"/>
                    </a:schemeClr>
                  </a:solidFill>
                </a:rPr>
                <a:t>안철수</a:t>
              </a:r>
              <a:endParaRPr lang="en-US" altLang="ko-KR" sz="2800" b="1">
                <a:solidFill>
                  <a:schemeClr val="accent1">
                    <a:lumMod val="75000"/>
                  </a:schemeClr>
                </a:solidFill>
              </a:endParaRPr>
            </a:p>
            <a:p>
              <a:pPr algn="ctr"/>
              <a:endParaRPr lang="en-US" altLang="ko-KR" sz="2800" b="1">
                <a:solidFill>
                  <a:schemeClr val="accent1">
                    <a:lumMod val="75000"/>
                  </a:schemeClr>
                </a:solidFill>
              </a:endParaRPr>
            </a:p>
            <a:p>
              <a:pPr algn="ctr"/>
              <a:r>
                <a:rPr lang="en-US" altLang="ko-KR" sz="2800" b="1">
                  <a:solidFill>
                    <a:schemeClr val="accent1">
                      <a:lumMod val="75000"/>
                    </a:schemeClr>
                  </a:solidFill>
                </a:rPr>
                <a:t>1,</a:t>
              </a:r>
              <a:r>
                <a:rPr lang="ko-KR" altLang="en-US" sz="2800" b="1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  <a:r>
                <a:rPr lang="en-US" altLang="ko-KR" sz="2800" b="1">
                  <a:solidFill>
                    <a:schemeClr val="accent1">
                      <a:lumMod val="75000"/>
                    </a:schemeClr>
                  </a:solidFill>
                </a:rPr>
                <a:t>64</a:t>
              </a:r>
              <a:r>
                <a:rPr lang="ko-KR" altLang="en-US" sz="2800" b="1">
                  <a:solidFill>
                    <a:schemeClr val="accent1">
                      <a:lumMod val="75000"/>
                    </a:schemeClr>
                  </a:solidFill>
                </a:rPr>
                <a:t>억</a:t>
              </a: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C3E38B47-52DE-6877-5BDD-76CF6A568770}"/>
                </a:ext>
              </a:extLst>
            </p:cNvPr>
            <p:cNvCxnSpPr/>
            <p:nvPr/>
          </p:nvCxnSpPr>
          <p:spPr>
            <a:xfrm>
              <a:off x="945675" y="3570833"/>
              <a:ext cx="1943934" cy="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E57EE48D-EEF8-288A-382F-ABEC18CF5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993" y="3753825"/>
            <a:ext cx="1624272" cy="225985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2534593-9241-103B-DB19-16DC67E6E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437" y="4059200"/>
            <a:ext cx="6527440" cy="247783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6199DEF-E205-6009-21FC-52BB000CE0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8560" y="320962"/>
            <a:ext cx="6217426" cy="3614126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C294B9D-06BA-B55E-CC3B-5557367A6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E34B-DD3C-4456-A087-75C0074477A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956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817AE16-DA82-24D4-4BD2-61DAF562FDD5}"/>
              </a:ext>
            </a:extLst>
          </p:cNvPr>
          <p:cNvSpPr txBox="1"/>
          <p:nvPr/>
        </p:nvSpPr>
        <p:spPr>
          <a:xfrm>
            <a:off x="525613" y="474601"/>
            <a:ext cx="27782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>
                <a:solidFill>
                  <a:schemeClr val="accent1">
                    <a:lumMod val="75000"/>
                  </a:schemeClr>
                </a:solidFill>
                <a:latin typeface="+mn-ea"/>
              </a:rPr>
              <a:t>2023 </a:t>
            </a:r>
            <a:r>
              <a:rPr lang="ko-KR" altLang="en-US" sz="1400" b="1">
                <a:solidFill>
                  <a:schemeClr val="accent1">
                    <a:lumMod val="75000"/>
                  </a:schemeClr>
                </a:solidFill>
                <a:latin typeface="+mn-ea"/>
              </a:rPr>
              <a:t>국회위원 재산공개 데이터</a:t>
            </a:r>
            <a:endParaRPr lang="en-US" altLang="ko-KR" sz="1400" b="1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C74403-DCBC-0C1B-8A47-6856FD1ABF25}"/>
              </a:ext>
            </a:extLst>
          </p:cNvPr>
          <p:cNvSpPr txBox="1"/>
          <p:nvPr/>
        </p:nvSpPr>
        <p:spPr>
          <a:xfrm>
            <a:off x="525613" y="782378"/>
            <a:ext cx="27782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b="1">
                <a:solidFill>
                  <a:schemeClr val="accent1">
                    <a:lumMod val="75000"/>
                  </a:schemeClr>
                </a:solidFill>
                <a:latin typeface="+mn-ea"/>
              </a:rPr>
              <a:t>개인별 </a:t>
            </a:r>
            <a:endParaRPr lang="ko-KR" altLang="en-US" sz="400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BE4EB4E-D6D6-25BD-E0D3-BDD86B674DA0}"/>
              </a:ext>
            </a:extLst>
          </p:cNvPr>
          <p:cNvGrpSpPr/>
          <p:nvPr/>
        </p:nvGrpSpPr>
        <p:grpSpPr>
          <a:xfrm>
            <a:off x="475125" y="1798041"/>
            <a:ext cx="2879217" cy="1815882"/>
            <a:chOff x="424638" y="2431258"/>
            <a:chExt cx="2879217" cy="181588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0BE8B1D-5A1F-395E-198B-0862C7DF9330}"/>
                </a:ext>
              </a:extLst>
            </p:cNvPr>
            <p:cNvSpPr txBox="1"/>
            <p:nvPr/>
          </p:nvSpPr>
          <p:spPr>
            <a:xfrm>
              <a:off x="424638" y="2431258"/>
              <a:ext cx="2879217" cy="18158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800" b="1">
                  <a:solidFill>
                    <a:schemeClr val="accent1">
                      <a:lumMod val="75000"/>
                    </a:schemeClr>
                  </a:solidFill>
                </a:rPr>
                <a:t>4</a:t>
              </a:r>
              <a:r>
                <a:rPr lang="ko-KR" altLang="en-US" sz="2800" b="1">
                  <a:solidFill>
                    <a:schemeClr val="accent1">
                      <a:lumMod val="75000"/>
                    </a:schemeClr>
                  </a:solidFill>
                </a:rPr>
                <a:t>위</a:t>
              </a:r>
              <a:endParaRPr lang="en-US" altLang="ko-KR" sz="2800" b="1">
                <a:solidFill>
                  <a:schemeClr val="accent1">
                    <a:lumMod val="75000"/>
                  </a:schemeClr>
                </a:solidFill>
              </a:endParaRPr>
            </a:p>
            <a:p>
              <a:pPr algn="ctr"/>
              <a:r>
                <a:rPr lang="ko-KR" altLang="en-US" sz="2800" b="1">
                  <a:solidFill>
                    <a:schemeClr val="accent1">
                      <a:lumMod val="75000"/>
                    </a:schemeClr>
                  </a:solidFill>
                </a:rPr>
                <a:t>박덕흠</a:t>
              </a:r>
              <a:endParaRPr lang="en-US" altLang="ko-KR" sz="2800" b="1">
                <a:solidFill>
                  <a:schemeClr val="accent1">
                    <a:lumMod val="75000"/>
                  </a:schemeClr>
                </a:solidFill>
              </a:endParaRPr>
            </a:p>
            <a:p>
              <a:pPr algn="ctr"/>
              <a:endParaRPr lang="en-US" altLang="ko-KR" sz="2800" b="1">
                <a:solidFill>
                  <a:schemeClr val="accent1">
                    <a:lumMod val="75000"/>
                  </a:schemeClr>
                </a:solidFill>
              </a:endParaRPr>
            </a:p>
            <a:p>
              <a:pPr algn="ctr"/>
              <a:r>
                <a:rPr lang="en-US" altLang="ko-KR" sz="2800" b="1">
                  <a:solidFill>
                    <a:schemeClr val="accent1">
                      <a:lumMod val="75000"/>
                    </a:schemeClr>
                  </a:solidFill>
                </a:rPr>
                <a:t>526</a:t>
              </a:r>
              <a:r>
                <a:rPr lang="ko-KR" altLang="en-US" sz="2800" b="1">
                  <a:solidFill>
                    <a:schemeClr val="accent1">
                      <a:lumMod val="75000"/>
                    </a:schemeClr>
                  </a:solidFill>
                </a:rPr>
                <a:t>억</a:t>
              </a: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C3E38B47-52DE-6877-5BDD-76CF6A568770}"/>
                </a:ext>
              </a:extLst>
            </p:cNvPr>
            <p:cNvCxnSpPr/>
            <p:nvPr/>
          </p:nvCxnSpPr>
          <p:spPr>
            <a:xfrm>
              <a:off x="945675" y="3570833"/>
              <a:ext cx="1943934" cy="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00B9A4BD-63CD-6032-7BB0-7A0576164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404" y="3722947"/>
            <a:ext cx="1695450" cy="23526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E753AFB-61B7-8F13-D25C-3998A367B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770" y="474601"/>
            <a:ext cx="5998992" cy="358617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F881DA1-4CA1-1C38-ED8C-D381CCF209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4509" y="3190389"/>
            <a:ext cx="5230717" cy="3427331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05CA334-E798-3FC1-BD88-62EADC99D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E34B-DD3C-4456-A087-75C0074477A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400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1929</TotalTime>
  <Words>430</Words>
  <Application>Microsoft Office PowerPoint</Application>
  <PresentationFormat>와이드스크린</PresentationFormat>
  <Paragraphs>112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gitbook-content-font</vt:lpstr>
      <vt:lpstr>Malgun Gothic</vt:lpstr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53</cp:revision>
  <dcterms:created xsi:type="dcterms:W3CDTF">2023-09-27T01:21:06Z</dcterms:created>
  <dcterms:modified xsi:type="dcterms:W3CDTF">2023-10-11T01:48:00Z</dcterms:modified>
</cp:coreProperties>
</file>