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3\Projects\OCAST\meta-learning\comparing_results_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3\Projects\OCAST\meta-learning\comparing_results_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3\Projects\OCAST\meta-learning\comparing_results_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3\Projects\OCAST\meta-learning\comparing_results_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3\Projects\OCAST\meta-learning\comparing_results_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3\Projects\OCAST\meta-learning\comparing_results_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Training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Prototypical Nework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Sheet2!$A$4:$A$8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cat>
          <c:val>
            <c:numRef>
              <c:f>Sheet2!$B$4:$B$8</c:f>
              <c:numCache>
                <c:formatCode>General</c:formatCode>
                <c:ptCount val="5"/>
                <c:pt idx="0">
                  <c:v>1.279012</c:v>
                </c:pt>
                <c:pt idx="1">
                  <c:v>1.1959082000000001</c:v>
                </c:pt>
                <c:pt idx="2">
                  <c:v>1.1665076000000001</c:v>
                </c:pt>
                <c:pt idx="3">
                  <c:v>1.1463072000000001</c:v>
                </c:pt>
                <c:pt idx="4">
                  <c:v>1.129807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23-4955-BB5D-21D47CC9DF3B}"/>
            </c:ext>
          </c:extLst>
        </c:ser>
        <c:ser>
          <c:idx val="1"/>
          <c:order val="1"/>
          <c:tx>
            <c:strRef>
              <c:f>Sheet2!$C$3</c:f>
              <c:strCache>
                <c:ptCount val="1"/>
                <c:pt idx="0">
                  <c:v>Meta-Autoencoder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Sheet2!$A$4:$A$8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cat>
          <c:val>
            <c:numRef>
              <c:f>Sheet2!$C$4:$C$8</c:f>
              <c:numCache>
                <c:formatCode>General</c:formatCode>
                <c:ptCount val="5"/>
                <c:pt idx="0">
                  <c:v>0.91779999999999995</c:v>
                </c:pt>
                <c:pt idx="1">
                  <c:v>0.72370000000000001</c:v>
                </c:pt>
                <c:pt idx="2">
                  <c:v>0.65529999999999999</c:v>
                </c:pt>
                <c:pt idx="3">
                  <c:v>0.60629999999999995</c:v>
                </c:pt>
                <c:pt idx="4">
                  <c:v>0.57189999999999996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23-4955-BB5D-21D47CC9DF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23541343"/>
        <c:axId val="1423542303"/>
      </c:lineChart>
      <c:catAx>
        <c:axId val="14235413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EpiSOdes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3542303"/>
        <c:crosses val="autoZero"/>
        <c:auto val="1"/>
        <c:lblAlgn val="ctr"/>
        <c:lblOffset val="100"/>
        <c:noMultiLvlLbl val="0"/>
      </c:catAx>
      <c:valAx>
        <c:axId val="142354230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0" i="0" u="none" strike="noStrike" kern="1200" cap="all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3541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Validation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Sheet2!$B$10</c:f>
              <c:strCache>
                <c:ptCount val="1"/>
                <c:pt idx="0">
                  <c:v>Prototypical Nework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Sheet2!$A$11:$A$15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cat>
          <c:val>
            <c:numRef>
              <c:f>Sheet2!$B$11:$B$15</c:f>
              <c:numCache>
                <c:formatCode>General</c:formatCode>
                <c:ptCount val="5"/>
                <c:pt idx="0">
                  <c:v>1.3053066</c:v>
                </c:pt>
                <c:pt idx="1">
                  <c:v>1.272106</c:v>
                </c:pt>
                <c:pt idx="2">
                  <c:v>1.2569058</c:v>
                </c:pt>
                <c:pt idx="3">
                  <c:v>1.2361055999999999</c:v>
                </c:pt>
                <c:pt idx="4">
                  <c:v>1.2391061999999999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DF-4392-AE93-2F4F7AF4AA7D}"/>
            </c:ext>
          </c:extLst>
        </c:ser>
        <c:ser>
          <c:idx val="1"/>
          <c:order val="1"/>
          <c:tx>
            <c:strRef>
              <c:f>Sheet2!$C$10</c:f>
              <c:strCache>
                <c:ptCount val="1"/>
                <c:pt idx="0">
                  <c:v>Meta-Autoencoder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Sheet2!$A$11:$A$15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cat>
          <c:val>
            <c:numRef>
              <c:f>Sheet2!$C$11:$C$15</c:f>
              <c:numCache>
                <c:formatCode>General</c:formatCode>
                <c:ptCount val="5"/>
                <c:pt idx="0">
                  <c:v>0.95299999999999996</c:v>
                </c:pt>
                <c:pt idx="1">
                  <c:v>0.90339999999999998</c:v>
                </c:pt>
                <c:pt idx="2">
                  <c:v>0.90129999999999999</c:v>
                </c:pt>
                <c:pt idx="3">
                  <c:v>0.84009999999999996</c:v>
                </c:pt>
                <c:pt idx="4">
                  <c:v>0.8387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DF-4392-AE93-2F4F7AF4AA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23536543"/>
        <c:axId val="1423532703"/>
      </c:lineChart>
      <c:catAx>
        <c:axId val="14235365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0" i="0" u="none" strike="noStrike" kern="1200" cap="all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EpiSOdes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3532703"/>
        <c:crosses val="autoZero"/>
        <c:auto val="1"/>
        <c:lblAlgn val="ctr"/>
        <c:lblOffset val="100"/>
        <c:noMultiLvlLbl val="0"/>
      </c:catAx>
      <c:valAx>
        <c:axId val="142353270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0" i="0" u="none" strike="noStrike" kern="1200" cap="all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3536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Sheet2!$B$17</c:f>
              <c:strCache>
                <c:ptCount val="1"/>
                <c:pt idx="0">
                  <c:v>Prototypical Nework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Sheet2!$A$18:$A$22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cat>
          <c:val>
            <c:numRef>
              <c:f>Sheet2!$B$18:$B$22</c:f>
              <c:numCache>
                <c:formatCode>General</c:formatCode>
                <c:ptCount val="5"/>
                <c:pt idx="0">
                  <c:v>1.3069044000000001</c:v>
                </c:pt>
                <c:pt idx="1">
                  <c:v>1.2764078000000001</c:v>
                </c:pt>
                <c:pt idx="2">
                  <c:v>1.2623054</c:v>
                </c:pt>
                <c:pt idx="3">
                  <c:v>1.2465048000000001</c:v>
                </c:pt>
                <c:pt idx="4">
                  <c:v>1.2521051999999999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C1-4E1C-A785-EE2A924285D1}"/>
            </c:ext>
          </c:extLst>
        </c:ser>
        <c:ser>
          <c:idx val="1"/>
          <c:order val="1"/>
          <c:tx>
            <c:strRef>
              <c:f>Sheet2!$C$17</c:f>
              <c:strCache>
                <c:ptCount val="1"/>
                <c:pt idx="0">
                  <c:v>Meta-Autoencoder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Sheet2!$A$18:$A$22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cat>
          <c:val>
            <c:numRef>
              <c:f>Sheet2!$C$18:$C$22</c:f>
              <c:numCache>
                <c:formatCode>General</c:formatCode>
                <c:ptCount val="5"/>
                <c:pt idx="0">
                  <c:v>0.95609999999999995</c:v>
                </c:pt>
                <c:pt idx="1">
                  <c:v>0.90780000000000005</c:v>
                </c:pt>
                <c:pt idx="2">
                  <c:v>0.84450000000000003</c:v>
                </c:pt>
                <c:pt idx="3">
                  <c:v>0.82020000000000004</c:v>
                </c:pt>
                <c:pt idx="4">
                  <c:v>0.82250000000000001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0C1-4E1C-A785-EE2A924285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23552943"/>
        <c:axId val="1423560143"/>
      </c:lineChart>
      <c:catAx>
        <c:axId val="14235529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0" i="0" u="none" strike="noStrike" kern="1200" cap="all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EpiSOdes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3560143"/>
        <c:crosses val="autoZero"/>
        <c:auto val="1"/>
        <c:lblAlgn val="ctr"/>
        <c:lblOffset val="100"/>
        <c:noMultiLvlLbl val="0"/>
      </c:catAx>
      <c:valAx>
        <c:axId val="14235601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3552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cap="all" spc="12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Training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Sheet2!$L$3</c:f>
              <c:strCache>
                <c:ptCount val="1"/>
                <c:pt idx="0">
                  <c:v>Prototypical Nework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Sheet2!$K$4:$K$8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cat>
          <c:val>
            <c:numRef>
              <c:f>Sheet2!$L$4:$L$8</c:f>
              <c:numCache>
                <c:formatCode>General</c:formatCode>
                <c:ptCount val="5"/>
                <c:pt idx="0">
                  <c:v>1.4577</c:v>
                </c:pt>
                <c:pt idx="1">
                  <c:v>1.4047000000000001</c:v>
                </c:pt>
                <c:pt idx="2">
                  <c:v>1.3796999999999999</c:v>
                </c:pt>
                <c:pt idx="3">
                  <c:v>1.365</c:v>
                </c:pt>
                <c:pt idx="4">
                  <c:v>1.3484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9E-4B4E-B5C0-B6002F37E0C8}"/>
            </c:ext>
          </c:extLst>
        </c:ser>
        <c:ser>
          <c:idx val="1"/>
          <c:order val="1"/>
          <c:tx>
            <c:strRef>
              <c:f>Sheet2!$M$3</c:f>
              <c:strCache>
                <c:ptCount val="1"/>
                <c:pt idx="0">
                  <c:v>Meta-Autoencoder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Sheet2!$K$4:$K$8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cat>
          <c:val>
            <c:numRef>
              <c:f>Sheet2!$M$4:$M$8</c:f>
              <c:numCache>
                <c:formatCode>General</c:formatCode>
                <c:ptCount val="5"/>
                <c:pt idx="0">
                  <c:v>1.3207</c:v>
                </c:pt>
                <c:pt idx="1">
                  <c:v>1.1929000000000001</c:v>
                </c:pt>
                <c:pt idx="2">
                  <c:v>1.1274</c:v>
                </c:pt>
                <c:pt idx="3">
                  <c:v>1.091</c:v>
                </c:pt>
                <c:pt idx="4">
                  <c:v>1.052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9E-4B4E-B5C0-B6002F37E0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5364687"/>
        <c:axId val="1675375247"/>
      </c:lineChart>
      <c:catAx>
        <c:axId val="16753646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0" i="0" u="none" strike="noStrike" kern="1200" cap="all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EpiSOdes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5375247"/>
        <c:crosses val="autoZero"/>
        <c:auto val="1"/>
        <c:lblAlgn val="ctr"/>
        <c:lblOffset val="100"/>
        <c:noMultiLvlLbl val="0"/>
      </c:catAx>
      <c:valAx>
        <c:axId val="167537524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0" i="0" u="none" strike="noStrike" kern="1200" cap="all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5364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cap="all" spc="12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Validation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Sheet2!$L$10</c:f>
              <c:strCache>
                <c:ptCount val="1"/>
                <c:pt idx="0">
                  <c:v>Prototypical Nework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Sheet2!$K$11:$K$15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cat>
          <c:val>
            <c:numRef>
              <c:f>Sheet2!$L$11:$L$15</c:f>
              <c:numCache>
                <c:formatCode>General</c:formatCode>
                <c:ptCount val="5"/>
                <c:pt idx="0">
                  <c:v>1.5274000000000001</c:v>
                </c:pt>
                <c:pt idx="1">
                  <c:v>1.5187999999999999</c:v>
                </c:pt>
                <c:pt idx="2">
                  <c:v>1.5078</c:v>
                </c:pt>
                <c:pt idx="3">
                  <c:v>1.4755</c:v>
                </c:pt>
                <c:pt idx="4">
                  <c:v>1.4561999999999999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A6-429B-830F-7A3B9940CC81}"/>
            </c:ext>
          </c:extLst>
        </c:ser>
        <c:ser>
          <c:idx val="1"/>
          <c:order val="1"/>
          <c:tx>
            <c:strRef>
              <c:f>Sheet2!$M$10</c:f>
              <c:strCache>
                <c:ptCount val="1"/>
                <c:pt idx="0">
                  <c:v>Meta-Autoencoder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Sheet2!$K$11:$K$15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cat>
          <c:val>
            <c:numRef>
              <c:f>Sheet2!$M$11:$M$15</c:f>
              <c:numCache>
                <c:formatCode>General</c:formatCode>
                <c:ptCount val="5"/>
                <c:pt idx="0">
                  <c:v>1.4746999999999999</c:v>
                </c:pt>
                <c:pt idx="1">
                  <c:v>1.5806</c:v>
                </c:pt>
                <c:pt idx="2">
                  <c:v>1.4822</c:v>
                </c:pt>
                <c:pt idx="3">
                  <c:v>1.4797</c:v>
                </c:pt>
                <c:pt idx="4">
                  <c:v>1.4601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A6-429B-830F-7A3B9940C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5386767"/>
        <c:axId val="1675381967"/>
      </c:lineChart>
      <c:catAx>
        <c:axId val="16753867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0" i="0" u="none" strike="noStrike" kern="1200" cap="all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EpiSOdes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5381967"/>
        <c:crosses val="autoZero"/>
        <c:auto val="1"/>
        <c:lblAlgn val="ctr"/>
        <c:lblOffset val="100"/>
        <c:noMultiLvlLbl val="0"/>
      </c:catAx>
      <c:valAx>
        <c:axId val="167538196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0" i="0" u="none" strike="noStrike" kern="1200" cap="all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5386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u="none" strike="noStrike" kern="1200" cap="all" spc="12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Test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Sheet2!$L$17</c:f>
              <c:strCache>
                <c:ptCount val="1"/>
                <c:pt idx="0">
                  <c:v>Prototypical Nework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Sheet2!$K$18:$K$22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cat>
          <c:val>
            <c:numRef>
              <c:f>Sheet2!$L$18:$L$22</c:f>
              <c:numCache>
                <c:formatCode>General</c:formatCode>
                <c:ptCount val="5"/>
                <c:pt idx="0">
                  <c:v>1.5290999999999999</c:v>
                </c:pt>
                <c:pt idx="1">
                  <c:v>1.5194000000000001</c:v>
                </c:pt>
                <c:pt idx="2">
                  <c:v>1.5062</c:v>
                </c:pt>
                <c:pt idx="3">
                  <c:v>1.4758</c:v>
                </c:pt>
                <c:pt idx="4">
                  <c:v>1.4564999999999999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BC-4238-9E2B-A54DF4E59D90}"/>
            </c:ext>
          </c:extLst>
        </c:ser>
        <c:ser>
          <c:idx val="1"/>
          <c:order val="1"/>
          <c:tx>
            <c:strRef>
              <c:f>Sheet2!$M$17</c:f>
              <c:strCache>
                <c:ptCount val="1"/>
                <c:pt idx="0">
                  <c:v>Meta-Autoencoder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Sheet2!$K$18:$K$22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cat>
          <c:val>
            <c:numRef>
              <c:f>Sheet2!$M$18:$M$22</c:f>
              <c:numCache>
                <c:formatCode>General</c:formatCode>
                <c:ptCount val="5"/>
                <c:pt idx="0">
                  <c:v>1.2996000000000001</c:v>
                </c:pt>
                <c:pt idx="1">
                  <c:v>1.3110999999999999</c:v>
                </c:pt>
                <c:pt idx="2">
                  <c:v>1.3152999999999999</c:v>
                </c:pt>
                <c:pt idx="3">
                  <c:v>1.3001</c:v>
                </c:pt>
                <c:pt idx="4">
                  <c:v>1.3031999999999999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BC-4238-9E2B-A54DF4E59D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5377647"/>
        <c:axId val="1675378607"/>
      </c:lineChart>
      <c:catAx>
        <c:axId val="16753776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0" i="0" u="none" strike="noStrike" kern="1200" cap="all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EpiSOdes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5378607"/>
        <c:crosses val="autoZero"/>
        <c:auto val="1"/>
        <c:lblAlgn val="ctr"/>
        <c:lblOffset val="100"/>
        <c:noMultiLvlLbl val="0"/>
      </c:catAx>
      <c:valAx>
        <c:axId val="167537860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0" i="0" u="none" strike="noStrike" kern="1200" cap="all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53776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134D-B186-B4FE-5D1A-32951E5D4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889DE-AA38-5A58-20B8-33DABFDF7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B76E0-3314-837B-5AA4-4C44F255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7C50-451F-4ACE-9136-5F4BD621905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346D1-4756-B8D1-C2A8-A501050E7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1C800-276D-50F0-11C2-6E4EEADF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8880-91BD-49AF-908A-E9D4D05C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7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671C0-B523-775D-AE9A-475096F1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5D4CF-2980-BFC4-168B-2E2181C69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0E56A-A9AB-2C23-8FC2-614A71EA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7C50-451F-4ACE-9136-5F4BD621905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72E69-D302-F064-BE52-2BED1781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D3E2C-C28C-39AD-563C-158CFC9C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8880-91BD-49AF-908A-E9D4D05C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1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7C55E4-52BE-90A0-9806-F63714264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37B0E-CE4E-5A26-3E36-8235E18D6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4C38A-4D6C-63DF-2D72-2AF50505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7C50-451F-4ACE-9136-5F4BD621905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70414-2097-4FF7-159C-FE86961E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DA56A-319A-ECDA-5B8B-8EB43528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8880-91BD-49AF-908A-E9D4D05C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C48D-861F-900F-D1DB-F8D862FF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B27B-1E87-61EA-AB66-11E15D5EC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0A7FD-6704-49B0-8F0C-4017EF76C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7C50-451F-4ACE-9136-5F4BD621905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1D175-445C-3A76-7C34-4E26CFA9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03919-813A-D8C8-F9E7-D42F2F18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8880-91BD-49AF-908A-E9D4D05C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4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38E6-1C23-482F-E7E6-D6765E25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4FB81-B786-915C-CD0D-5103CD9B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17412-17C7-D48C-689C-F77A22048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7C50-451F-4ACE-9136-5F4BD621905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8BB99-7830-394D-D7F8-483B1479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12FD4-A315-91F2-AB3E-2A8FC7D0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8880-91BD-49AF-908A-E9D4D05C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2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8025-2198-3AF1-253A-3F12ED8AC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4B9D6-4A6A-1685-425C-07982A215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6DF1D-612E-3BE2-5CD3-8C8F8EA5A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F67A5-529F-01CD-E9EC-1224ADEE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7C50-451F-4ACE-9136-5F4BD621905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0319E-8A1F-BB0D-BD1C-4D27A1BA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7E995-AE05-1BFF-CB89-1F9764C5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8880-91BD-49AF-908A-E9D4D05C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0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0786-DA89-3E7E-6F2C-1FECE8A2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FF351-52C4-3F65-FFE7-BB886D4AA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CA064-D089-409C-88E4-D8EE1E1BA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3239F-1BBD-5988-B019-9F004BE84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7FAC5-9E90-C993-5808-43E81BD8C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2191DB-CAED-C2B7-7078-644AB4122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7C50-451F-4ACE-9136-5F4BD621905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08B2F-B1E8-5BBB-7E0B-4119A084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C6DDF-7C79-09AE-E6CA-33F100365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8880-91BD-49AF-908A-E9D4D05C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1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BEDD-3B4B-35D6-5E54-EEA7C635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AF581-7A54-E450-F001-EC4FFCFD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7C50-451F-4ACE-9136-5F4BD621905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BFBCA-8EC4-8C6C-C6E5-8A811363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0D830-A72E-780C-BE4C-E9A8DDDB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8880-91BD-49AF-908A-E9D4D05C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5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06B975-A1FC-043B-90A4-56374207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7C50-451F-4ACE-9136-5F4BD621905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C82DF0-ABBE-F609-5CF8-E2E63E94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1A8E0-1A7E-0D90-4DDF-DD1F5869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8880-91BD-49AF-908A-E9D4D05C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6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832F-FC40-6A1D-57AD-9933B9AD1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C574E-BD9E-1572-B749-D93854C32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FFB0D-CA43-414F-AD32-C2D9A51D9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254A0-07A5-4FF9-4466-31E9CC58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7C50-451F-4ACE-9136-5F4BD621905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F3752-FDBA-C331-E5E9-995E7D8FF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E352D-9968-5436-1DDD-D8DB16DE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8880-91BD-49AF-908A-E9D4D05C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7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520C-CC28-520B-3E4D-A16B3CA4A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FC0DBF-AB58-1CE5-51AC-9FF12B820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0AB2F-43E3-CA01-33C8-E230D3A79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23E11-769F-452A-22FA-87C24FF2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7C50-451F-4ACE-9136-5F4BD621905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34F88-F694-72F2-7720-89BEF196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212AB-5B0C-5232-505D-ECC2FC71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8880-91BD-49AF-908A-E9D4D05C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8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6C2A7-8C68-C1C2-782B-5EC79FD65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365D3-71C0-5E03-1319-07C410675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100DC-6DA0-2842-540A-C49F05D3A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F7C50-451F-4ACE-9136-5F4BD621905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AD2AA-A563-79C9-00F1-EDE3F2091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148E8-64A0-566E-BEE1-A0C11A726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38880-91BD-49AF-908A-E9D4D05C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5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B3D95F9-0E63-D09B-BE20-2408B1E506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5637692"/>
              </p:ext>
            </p:extLst>
          </p:nvPr>
        </p:nvGraphicFramePr>
        <p:xfrm>
          <a:off x="183476" y="849085"/>
          <a:ext cx="4223407" cy="2579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EEF09A6-A5CB-4868-FCDD-D54906382C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6385985"/>
              </p:ext>
            </p:extLst>
          </p:nvPr>
        </p:nvGraphicFramePr>
        <p:xfrm>
          <a:off x="4079917" y="849085"/>
          <a:ext cx="4223407" cy="2579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B406C41-AF3D-C1EC-05B6-6737D53ACD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7102438"/>
              </p:ext>
            </p:extLst>
          </p:nvPr>
        </p:nvGraphicFramePr>
        <p:xfrm>
          <a:off x="7968593" y="849085"/>
          <a:ext cx="4223407" cy="2579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7A00F45-8D68-0574-D628-1001097F4D18}"/>
              </a:ext>
            </a:extLst>
          </p:cNvPr>
          <p:cNvSpPr txBox="1"/>
          <p:nvPr/>
        </p:nvSpPr>
        <p:spPr>
          <a:xfrm rot="16200000">
            <a:off x="-824565" y="1969765"/>
            <a:ext cx="201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5Way-5Shot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23820AB-BDFF-9341-13ED-B36511B234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4642408"/>
              </p:ext>
            </p:extLst>
          </p:nvPr>
        </p:nvGraphicFramePr>
        <p:xfrm>
          <a:off x="183476" y="3270380"/>
          <a:ext cx="4223407" cy="2579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CF529FF-25E2-4604-EFE9-CE0DD72555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4768351"/>
              </p:ext>
            </p:extLst>
          </p:nvPr>
        </p:nvGraphicFramePr>
        <p:xfrm>
          <a:off x="4079917" y="3270379"/>
          <a:ext cx="4223407" cy="2579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A3AACBB-45AA-62BD-0245-5799DE5397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9645717"/>
              </p:ext>
            </p:extLst>
          </p:nvPr>
        </p:nvGraphicFramePr>
        <p:xfrm>
          <a:off x="7968593" y="3270378"/>
          <a:ext cx="4223407" cy="2579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67C57FD-23B9-494F-22BE-BD1A587AF8CB}"/>
              </a:ext>
            </a:extLst>
          </p:cNvPr>
          <p:cNvSpPr txBox="1"/>
          <p:nvPr/>
        </p:nvSpPr>
        <p:spPr>
          <a:xfrm rot="16200000">
            <a:off x="-781047" y="4391061"/>
            <a:ext cx="201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5Way-1Shot</a:t>
            </a:r>
          </a:p>
        </p:txBody>
      </p:sp>
    </p:spTree>
    <p:extLst>
      <p:ext uri="{BB962C8B-B14F-4D97-AF65-F5344CB8AC3E}">
        <p14:creationId xmlns:p14="http://schemas.microsoft.com/office/powerpoint/2010/main" val="284661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Rostami</dc:creator>
  <cp:lastModifiedBy>Mohammad Rostami</cp:lastModifiedBy>
  <cp:revision>1</cp:revision>
  <dcterms:created xsi:type="dcterms:W3CDTF">2023-05-11T23:06:19Z</dcterms:created>
  <dcterms:modified xsi:type="dcterms:W3CDTF">2023-05-11T23:06:35Z</dcterms:modified>
</cp:coreProperties>
</file>