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6" r:id="rId3"/>
    <p:sldId id="261" r:id="rId4"/>
    <p:sldId id="274" r:id="rId5"/>
    <p:sldId id="269" r:id="rId6"/>
    <p:sldId id="275" r:id="rId7"/>
    <p:sldId id="270" r:id="rId8"/>
    <p:sldId id="271" r:id="rId9"/>
    <p:sldId id="277" r:id="rId10"/>
    <p:sldId id="272" r:id="rId11"/>
    <p:sldId id="273" r:id="rId12"/>
    <p:sldId id="278" r:id="rId13"/>
    <p:sldId id="279" r:id="rId14"/>
    <p:sldId id="281" r:id="rId15"/>
    <p:sldId id="280" r:id="rId16"/>
    <p:sldId id="276" r:id="rId17"/>
    <p:sldId id="263" r:id="rId18"/>
    <p:sldId id="267" r:id="rId19"/>
    <p:sldId id="26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83094" autoAdjust="0"/>
  </p:normalViewPr>
  <p:slideViewPr>
    <p:cSldViewPr snapToGrid="0">
      <p:cViewPr varScale="1">
        <p:scale>
          <a:sx n="62" d="100"/>
          <a:sy n="62" d="100"/>
        </p:scale>
        <p:origin x="11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AE782-3495-46C3-8355-C112FA51995F}" type="datetimeFigureOut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69CE0-BC80-4498-82B3-ADD359757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645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2B1F-B133-4FA0-AAF5-9F567479E2E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977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A6CE-0ADA-4A38-B664-5BC57754ADD0}" type="datetimeFigureOut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7CE4-DCC7-4169-8908-7DEB28DD2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028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A0A6CE-0ADA-4A38-B664-5BC57754ADD0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7457CE4-DCC7-4169-8908-7DEB28DD20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483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A0A6CE-0ADA-4A38-B664-5BC57754ADD0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7457CE4-DCC7-4169-8908-7DEB28DD209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0" y="2564905"/>
            <a:ext cx="4318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案例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851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A0A6CE-0ADA-4A38-B664-5BC57754ADD0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7457CE4-DCC7-4169-8908-7DEB28DD20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260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A0A6CE-0ADA-4A38-B664-5BC57754ADD0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7457CE4-DCC7-4169-8908-7DEB28DD20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51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m.com/zh/products/processors/cortex-m/index.php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mcu.org/" TargetMode="External"/><Relationship Id="rId2" Type="http://schemas.openxmlformats.org/officeDocument/2006/relationships/hyperlink" Target="http://www.s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搭建智能血压计开发环境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STM32</a:t>
            </a:r>
            <a:r>
              <a:rPr lang="zh-CN" altLang="en-US" dirty="0"/>
              <a:t>智能血压计开发实战</a:t>
            </a:r>
          </a:p>
        </p:txBody>
      </p:sp>
    </p:spTree>
    <p:extLst>
      <p:ext uri="{BB962C8B-B14F-4D97-AF65-F5344CB8AC3E}">
        <p14:creationId xmlns:p14="http://schemas.microsoft.com/office/powerpoint/2010/main" val="37634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CMSIS </a:t>
            </a:r>
            <a:r>
              <a:rPr lang="it-IT" altLang="zh-CN" sz="2000" dirty="0" smtClean="0"/>
              <a:t>Cortex</a:t>
            </a:r>
            <a:r>
              <a:rPr lang="it-IT" altLang="zh-CN" sz="2000" baseline="30000" dirty="0"/>
              <a:t>®</a:t>
            </a:r>
            <a:r>
              <a:rPr lang="it-IT" altLang="zh-CN" sz="2000" dirty="0"/>
              <a:t> Microcontroller Software Interface </a:t>
            </a:r>
            <a:r>
              <a:rPr lang="it-IT" altLang="zh-CN" sz="2000" dirty="0" smtClean="0"/>
              <a:t>Standard</a:t>
            </a:r>
            <a:r>
              <a:rPr lang="it-IT" altLang="zh-CN" dirty="0"/>
              <a:t>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1135"/>
            <a:ext cx="1115878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ARM</a:t>
            </a:r>
            <a:r>
              <a:rPr lang="en-US" altLang="zh-CN" baseline="30000" dirty="0"/>
              <a:t>®</a:t>
            </a:r>
            <a:r>
              <a:rPr lang="en-US" altLang="zh-CN" dirty="0"/>
              <a:t> Cortex</a:t>
            </a:r>
            <a:r>
              <a:rPr lang="en-US" altLang="zh-CN" baseline="30000" dirty="0"/>
              <a:t>®</a:t>
            </a:r>
            <a:r>
              <a:rPr lang="en-US" altLang="zh-CN" dirty="0"/>
              <a:t> </a:t>
            </a:r>
            <a:r>
              <a:rPr lang="zh-CN" altLang="en-US" dirty="0" smtClean="0"/>
              <a:t>微</a:t>
            </a:r>
            <a:r>
              <a:rPr lang="zh-CN" altLang="en-US" dirty="0"/>
              <a:t>控制器软件接口标准 </a:t>
            </a:r>
            <a:r>
              <a:rPr lang="en-US" altLang="zh-CN" dirty="0"/>
              <a:t>(CMSIS</a:t>
            </a:r>
            <a:r>
              <a:rPr lang="en-US" altLang="zh-CN" dirty="0" smtClean="0"/>
              <a:t>)  </a:t>
            </a:r>
          </a:p>
          <a:p>
            <a:pPr lvl="1"/>
            <a:r>
              <a:rPr lang="en-US" altLang="zh-CN" dirty="0" smtClean="0"/>
              <a:t>ARM</a:t>
            </a:r>
            <a:r>
              <a:rPr lang="zh-CN" altLang="en-US" dirty="0" smtClean="0"/>
              <a:t>提出，</a:t>
            </a:r>
            <a:r>
              <a:rPr lang="en-US" altLang="zh-CN" dirty="0" smtClean="0"/>
              <a:t>ARM</a:t>
            </a:r>
            <a:r>
              <a:rPr lang="zh-CN" altLang="en-US" dirty="0" smtClean="0"/>
              <a:t>、编译器厂商、芯片厂商共同遵守的标准。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Cortex-M</a:t>
            </a:r>
            <a:r>
              <a:rPr lang="zh-CN" altLang="en-US" dirty="0" smtClean="0"/>
              <a:t>系列处理器与芯片厂商无关的硬件抽象层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实现与处理器</a:t>
            </a:r>
            <a:r>
              <a:rPr lang="zh-CN" altLang="en-US" dirty="0"/>
              <a:t>、</a:t>
            </a:r>
            <a:r>
              <a:rPr lang="zh-CN" altLang="en-US" dirty="0" smtClean="0"/>
              <a:t>外设之间一致</a:t>
            </a:r>
            <a:r>
              <a:rPr lang="zh-CN" altLang="en-US" dirty="0"/>
              <a:t>且简单的软件</a:t>
            </a:r>
            <a:r>
              <a:rPr lang="zh-CN" altLang="en-US" dirty="0" smtClean="0"/>
              <a:t>接口。</a:t>
            </a:r>
            <a:endParaRPr lang="en-US" altLang="zh-CN" dirty="0"/>
          </a:p>
          <a:p>
            <a:pPr lvl="1"/>
            <a:r>
              <a:rPr lang="zh-CN" altLang="en-US" dirty="0" smtClean="0"/>
              <a:t>简化</a:t>
            </a:r>
            <a:r>
              <a:rPr lang="zh-CN" altLang="en-US" dirty="0"/>
              <a:t>软件的重用</a:t>
            </a:r>
            <a:r>
              <a:rPr lang="zh-CN" altLang="en-US" dirty="0" smtClean="0"/>
              <a:t>，降低学习、开发成本，缩短</a:t>
            </a:r>
            <a:r>
              <a:rPr lang="zh-CN" altLang="en-US" dirty="0"/>
              <a:t>新设备的上市</a:t>
            </a:r>
            <a:r>
              <a:rPr lang="zh-CN" altLang="en-US" dirty="0" smtClean="0"/>
              <a:t>时间。</a:t>
            </a:r>
            <a:endParaRPr lang="en-US" altLang="zh-CN" dirty="0" smtClean="0"/>
          </a:p>
          <a:p>
            <a:r>
              <a:rPr lang="en-US" altLang="zh-CN" dirty="0" smtClean="0"/>
              <a:t>CMSIS </a:t>
            </a:r>
            <a:r>
              <a:rPr lang="zh-CN" altLang="en-US" dirty="0"/>
              <a:t>包含以下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pPr lvl="1"/>
            <a:r>
              <a:rPr lang="en-US" altLang="zh-CN" dirty="0"/>
              <a:t>CMSIS-CORE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提供</a:t>
            </a:r>
            <a:r>
              <a:rPr lang="zh-CN" altLang="en-US" dirty="0"/>
              <a:t>与 </a:t>
            </a:r>
            <a:r>
              <a:rPr lang="en-US" altLang="zh-CN" dirty="0"/>
              <a:t>Cortex-M0</a:t>
            </a:r>
            <a:r>
              <a:rPr lang="zh-CN" altLang="en-US" dirty="0"/>
              <a:t>、</a:t>
            </a:r>
            <a:r>
              <a:rPr lang="en-US" altLang="zh-CN" dirty="0"/>
              <a:t>Cortex-M3</a:t>
            </a:r>
            <a:r>
              <a:rPr lang="zh-CN" altLang="en-US" dirty="0"/>
              <a:t>、</a:t>
            </a:r>
            <a:r>
              <a:rPr lang="en-US" altLang="zh-CN" dirty="0"/>
              <a:t>Cortex-M4</a:t>
            </a:r>
            <a:r>
              <a:rPr lang="zh-CN" altLang="en-US" dirty="0"/>
              <a:t>、</a:t>
            </a:r>
            <a:r>
              <a:rPr lang="en-US" altLang="zh-CN" dirty="0"/>
              <a:t>SC000 </a:t>
            </a:r>
            <a:r>
              <a:rPr lang="zh-CN" altLang="en-US" dirty="0"/>
              <a:t>和 </a:t>
            </a:r>
            <a:r>
              <a:rPr lang="en-US" altLang="zh-CN" dirty="0"/>
              <a:t>SC300 </a:t>
            </a:r>
            <a:r>
              <a:rPr lang="zh-CN" altLang="en-US" dirty="0" smtClean="0"/>
              <a:t>处理器、外围</a:t>
            </a:r>
            <a:r>
              <a:rPr lang="zh-CN" altLang="en-US" dirty="0"/>
              <a:t>寄存器之间的接口</a:t>
            </a:r>
          </a:p>
          <a:p>
            <a:pPr lvl="1"/>
            <a:r>
              <a:rPr lang="en-US" altLang="zh-CN" dirty="0"/>
              <a:t>CMSIS-DSP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包含</a:t>
            </a:r>
            <a:r>
              <a:rPr lang="zh-CN" altLang="en-US" dirty="0"/>
              <a:t>以</a:t>
            </a:r>
            <a:r>
              <a:rPr lang="zh-CN" altLang="en-US" dirty="0" smtClean="0"/>
              <a:t>定点和</a:t>
            </a:r>
            <a:r>
              <a:rPr lang="zh-CN" altLang="en-US" dirty="0"/>
              <a:t>单精度浮点（</a:t>
            </a:r>
            <a:r>
              <a:rPr lang="en-US" altLang="zh-CN" dirty="0"/>
              <a:t>32 </a:t>
            </a:r>
            <a:r>
              <a:rPr lang="zh-CN" altLang="en-US" dirty="0"/>
              <a:t>位）实现的 </a:t>
            </a:r>
            <a:r>
              <a:rPr lang="en-US" altLang="zh-CN" dirty="0"/>
              <a:t>60 </a:t>
            </a:r>
            <a:r>
              <a:rPr lang="zh-CN" altLang="en-US" dirty="0"/>
              <a:t>多种函数的 </a:t>
            </a:r>
            <a:r>
              <a:rPr lang="en-US" altLang="zh-CN" dirty="0"/>
              <a:t>DSP </a:t>
            </a:r>
            <a:r>
              <a:rPr lang="zh-CN" altLang="en-US" dirty="0"/>
              <a:t>库</a:t>
            </a:r>
          </a:p>
          <a:p>
            <a:pPr lvl="1"/>
            <a:r>
              <a:rPr lang="en-US" altLang="zh-CN" dirty="0"/>
              <a:t>CMSIS-RTOS API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用于</a:t>
            </a:r>
            <a:r>
              <a:rPr lang="zh-CN" altLang="en-US" dirty="0"/>
              <a:t>线程控制、资源和时间管理的实时操作系统的标准化编程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CMSIS-SVD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包含</a:t>
            </a:r>
            <a:r>
              <a:rPr lang="zh-CN" altLang="en-US" dirty="0"/>
              <a:t>完整微控制器系统（包括外设）的程序员视图的系统视图描述 </a:t>
            </a:r>
            <a:r>
              <a:rPr lang="en-US" altLang="zh-CN" dirty="0"/>
              <a:t>XML </a:t>
            </a:r>
            <a:r>
              <a:rPr lang="zh-CN" altLang="en-US" dirty="0"/>
              <a:t>文件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12" y="5832106"/>
            <a:ext cx="1933903" cy="7689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63615" y="6035676"/>
            <a:ext cx="84982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此标准可进行全面扩展，以确保适用于所有 </a:t>
            </a:r>
            <a:r>
              <a:rPr lang="en-US" altLang="zh-CN" sz="1200" dirty="0">
                <a:solidFill>
                  <a:srgbClr val="0F758E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Cortex-M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处理器系列微控制器。其中包括所有设备：从最小的 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 KB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设备，直至带有精密通信外设（例如以太网或 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）的设备。（内核外设功能的内存要求小于 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KB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代码，低于 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 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RAM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877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CMSIS </a:t>
            </a:r>
            <a:r>
              <a:rPr lang="it-IT" altLang="zh-CN" sz="2000" dirty="0"/>
              <a:t>Cortex</a:t>
            </a:r>
            <a:r>
              <a:rPr lang="it-IT" altLang="zh-CN" sz="2000" baseline="30000" dirty="0"/>
              <a:t>®</a:t>
            </a:r>
            <a:r>
              <a:rPr lang="it-IT" altLang="zh-CN" sz="2000" dirty="0"/>
              <a:t> Microcontroller Software Interface Standard</a:t>
            </a:r>
            <a:r>
              <a:rPr lang="it-IT" altLang="zh-CN" sz="1800" dirty="0"/>
              <a:t> </a:t>
            </a:r>
            <a:endParaRPr lang="zh-CN" altLang="en-US" sz="1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2146" y="6128838"/>
            <a:ext cx="2978978" cy="49256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</a:rPr>
              <a:t>CMSIS-CORE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：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76334" y="6221230"/>
            <a:ext cx="58492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定义标准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用于访问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Cortex-M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系列处理器内核功能和设备。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385" y="1359614"/>
            <a:ext cx="8259230" cy="476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24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CMSIS </a:t>
            </a:r>
            <a:r>
              <a:rPr lang="it-IT" altLang="zh-CN" sz="2000" dirty="0"/>
              <a:t>Cortex</a:t>
            </a:r>
            <a:r>
              <a:rPr lang="it-IT" altLang="zh-CN" sz="2000" baseline="30000" dirty="0"/>
              <a:t>®</a:t>
            </a:r>
            <a:r>
              <a:rPr lang="it-IT" altLang="zh-CN" sz="2000" dirty="0"/>
              <a:t> Microcontroller Software Interface Standard</a:t>
            </a:r>
            <a:r>
              <a:rPr lang="it-IT" altLang="zh-CN" sz="1800" dirty="0"/>
              <a:t> </a:t>
            </a:r>
            <a:endParaRPr lang="zh-CN" altLang="en-US" sz="1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3013" y="1825625"/>
            <a:ext cx="2978978" cy="49256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CMSIS-DSP 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：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1020" y="2318187"/>
            <a:ext cx="310296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包括向量运算、矩阵计算、复杂运算、筛选函数、控制函数、</a:t>
            </a:r>
            <a:r>
              <a:rPr lang="en-US" altLang="zh-CN" sz="1400" dirty="0"/>
              <a:t>PID </a:t>
            </a:r>
            <a:r>
              <a:rPr lang="zh-CN" altLang="en-US" sz="1400" dirty="0"/>
              <a:t>控制器、傅里叶变换和很多其他常用的 </a:t>
            </a:r>
            <a:r>
              <a:rPr lang="en-US" altLang="zh-CN" sz="1400" dirty="0"/>
              <a:t>DSP </a:t>
            </a:r>
            <a:r>
              <a:rPr lang="zh-CN" altLang="en-US" sz="1400" dirty="0"/>
              <a:t>算法。大多数算法都可以用于浮点格式和各种定点格式，并已针对 </a:t>
            </a:r>
            <a:r>
              <a:rPr lang="en-US" altLang="zh-CN" sz="1400" dirty="0"/>
              <a:t>Cortex-M </a:t>
            </a:r>
            <a:r>
              <a:rPr lang="zh-CN" altLang="en-US" sz="1400" dirty="0"/>
              <a:t>系列处理器进行优化。</a:t>
            </a:r>
            <a:r>
              <a:rPr lang="en-US" altLang="zh-CN" sz="1400" dirty="0"/>
              <a:t>Cortex-M4 </a:t>
            </a:r>
            <a:r>
              <a:rPr lang="zh-CN" altLang="en-US" sz="1400" dirty="0"/>
              <a:t>处理器实现采用 </a:t>
            </a:r>
            <a:r>
              <a:rPr lang="en-US" altLang="zh-CN" sz="1400" dirty="0"/>
              <a:t>ARM DSP SIMD</a:t>
            </a:r>
            <a:r>
              <a:rPr lang="zh-CN" altLang="en-US" sz="1400" dirty="0"/>
              <a:t>（单指令多数据）指令集和浮点硬件，以全面支持用于信号处理算法的 </a:t>
            </a:r>
            <a:r>
              <a:rPr lang="en-US" altLang="zh-CN" sz="1400" dirty="0"/>
              <a:t>Cortex-M4 </a:t>
            </a:r>
            <a:r>
              <a:rPr lang="zh-CN" altLang="en-US" sz="1400" dirty="0"/>
              <a:t>处理器的功能。</a:t>
            </a:r>
            <a:r>
              <a:rPr lang="en-US" altLang="zh-CN" sz="1400" dirty="0"/>
              <a:t>CMSIS-DSP </a:t>
            </a:r>
            <a:r>
              <a:rPr lang="zh-CN" altLang="en-US" sz="1400" dirty="0"/>
              <a:t>库是完全用 </a:t>
            </a:r>
            <a:r>
              <a:rPr lang="en-US" altLang="zh-CN" sz="1400" dirty="0"/>
              <a:t>C </a:t>
            </a:r>
            <a:r>
              <a:rPr lang="zh-CN" altLang="en-US" sz="1400" dirty="0"/>
              <a:t>语言编写的，并提供有源代码，允许软件程序员根据特定应用需求对算法进行修改。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991" y="1492090"/>
            <a:ext cx="8259230" cy="476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2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CMSIS </a:t>
            </a:r>
            <a:r>
              <a:rPr lang="it-IT" altLang="zh-CN" sz="2000" dirty="0"/>
              <a:t>Cortex</a:t>
            </a:r>
            <a:r>
              <a:rPr lang="it-IT" altLang="zh-CN" sz="2000" baseline="30000" dirty="0"/>
              <a:t>®</a:t>
            </a:r>
            <a:r>
              <a:rPr lang="it-IT" altLang="zh-CN" sz="2000" dirty="0"/>
              <a:t> Microcontroller Software Interface Standard</a:t>
            </a:r>
            <a:r>
              <a:rPr lang="it-IT" altLang="zh-CN" sz="1800" dirty="0"/>
              <a:t> </a:t>
            </a:r>
            <a:endParaRPr lang="zh-CN" altLang="en-US" sz="1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3013" y="1825625"/>
            <a:ext cx="2978978" cy="49256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/>
              <a:t>CMSIS-RTOS </a:t>
            </a:r>
            <a:r>
              <a:rPr lang="en-US" altLang="zh-CN" dirty="0" smtClean="0"/>
              <a:t>API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：</a:t>
            </a:r>
            <a:endParaRPr lang="zh-CN" altLang="en-US" dirty="0"/>
          </a:p>
        </p:txBody>
      </p:sp>
      <p:pic>
        <p:nvPicPr>
          <p:cNvPr id="2050" name="Picture 2" descr="http://www.arm.com/zh/images/CMSISv3-diagram-_5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977" y="1825625"/>
            <a:ext cx="8283769" cy="377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63013" y="2318187"/>
            <a:ext cx="31029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对与实时操作系统之间的接口进行了标准化，它扩展了需要 </a:t>
            </a:r>
            <a:r>
              <a:rPr lang="en-US" altLang="zh-CN" sz="1400" dirty="0"/>
              <a:t>RTOS </a:t>
            </a:r>
            <a:r>
              <a:rPr lang="zh-CN" altLang="en-US" sz="1400" dirty="0"/>
              <a:t>功能的软件组件在 </a:t>
            </a:r>
            <a:r>
              <a:rPr lang="en-US" altLang="zh-CN" sz="1400" dirty="0"/>
              <a:t>CMSIS </a:t>
            </a:r>
            <a:r>
              <a:rPr lang="zh-CN" altLang="en-US" sz="1400" dirty="0"/>
              <a:t>方面的优点。</a:t>
            </a:r>
            <a:r>
              <a:rPr lang="en-US" altLang="zh-CN" sz="1400" dirty="0"/>
              <a:t>CMSIS-RTOS API </a:t>
            </a:r>
            <a:r>
              <a:rPr lang="zh-CN" altLang="en-US" sz="1400" dirty="0"/>
              <a:t>的统一功能集简化了需要实时操作系统的软件组件的共享。使用 </a:t>
            </a:r>
            <a:r>
              <a:rPr lang="en-US" altLang="zh-CN" sz="1400" dirty="0"/>
              <a:t>CMSIS-RTOS API </a:t>
            </a:r>
            <a:r>
              <a:rPr lang="zh-CN" altLang="en-US" sz="1400" dirty="0"/>
              <a:t>的中间件、库和其他软件组件不受 </a:t>
            </a:r>
            <a:r>
              <a:rPr lang="en-US" altLang="zh-CN" sz="1400" dirty="0"/>
              <a:t>RTOS </a:t>
            </a:r>
            <a:r>
              <a:rPr lang="zh-CN" altLang="en-US" sz="1400" dirty="0"/>
              <a:t>限制，更易于组合和调整。 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991" y="1492090"/>
            <a:ext cx="8259230" cy="476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0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CMSIS </a:t>
            </a:r>
            <a:r>
              <a:rPr lang="it-IT" altLang="zh-CN" sz="2000" dirty="0"/>
              <a:t>Cortex</a:t>
            </a:r>
            <a:r>
              <a:rPr lang="it-IT" altLang="zh-CN" sz="2000" baseline="30000" dirty="0"/>
              <a:t>®</a:t>
            </a:r>
            <a:r>
              <a:rPr lang="it-IT" altLang="zh-CN" sz="2000" dirty="0"/>
              <a:t> Microcontroller Software Interface Standard</a:t>
            </a:r>
            <a:r>
              <a:rPr lang="it-IT" altLang="zh-CN" sz="1800" dirty="0"/>
              <a:t> </a:t>
            </a:r>
            <a:endParaRPr lang="zh-CN" altLang="en-US" sz="1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3013" y="1825625"/>
            <a:ext cx="2978978" cy="492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CMSIS-Driver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：</a:t>
            </a:r>
            <a:endParaRPr lang="zh-CN" altLang="en-US" dirty="0"/>
          </a:p>
        </p:txBody>
      </p:sp>
      <p:pic>
        <p:nvPicPr>
          <p:cNvPr id="2050" name="Picture 2" descr="http://www.arm.com/zh/images/CMSISv3-diagram-_5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977" y="1825625"/>
            <a:ext cx="8283769" cy="377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63013" y="2318187"/>
            <a:ext cx="31029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为中间件（如：文件系统，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）定义通用设备驱动接口，这些接口是不依赖于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RTOS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991" y="1492090"/>
            <a:ext cx="8259230" cy="476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7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CMSIS </a:t>
            </a:r>
            <a:r>
              <a:rPr lang="it-IT" altLang="zh-CN" sz="2000" dirty="0"/>
              <a:t>Cortex</a:t>
            </a:r>
            <a:r>
              <a:rPr lang="it-IT" altLang="zh-CN" sz="2000" baseline="30000" dirty="0"/>
              <a:t>®</a:t>
            </a:r>
            <a:r>
              <a:rPr lang="it-IT" altLang="zh-CN" sz="2000" dirty="0"/>
              <a:t> Microcontroller Software Interface Standard</a:t>
            </a:r>
            <a:r>
              <a:rPr lang="it-IT" altLang="zh-CN" sz="1800" dirty="0"/>
              <a:t> </a:t>
            </a:r>
            <a:endParaRPr lang="zh-CN" altLang="en-US" sz="1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3013" y="1825625"/>
            <a:ext cx="2978978" cy="49256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CMSIS-SVD 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：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3013" y="2318187"/>
            <a:ext cx="31029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以</a:t>
            </a:r>
            <a:r>
              <a:rPr lang="en-US" altLang="zh-CN" sz="1400" dirty="0" smtClean="0"/>
              <a:t>XML</a:t>
            </a:r>
            <a:r>
              <a:rPr lang="zh-CN" altLang="en-US" sz="1400" dirty="0" smtClean="0"/>
              <a:t>格式文件描述外设。</a:t>
            </a:r>
            <a:endParaRPr lang="en-US" altLang="zh-CN" sz="1400" dirty="0" smtClean="0"/>
          </a:p>
          <a:p>
            <a:r>
              <a:rPr lang="zh-CN" altLang="en-US" sz="1400" dirty="0" smtClean="0"/>
              <a:t>可以通过该文件创建包含外设寄存器、中断定义的头文件，以及创建调试器所需要的设备识别标识信息。</a:t>
            </a:r>
            <a:endParaRPr lang="en-US" altLang="zh-CN" sz="1400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991" y="1492090"/>
            <a:ext cx="8259230" cy="476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8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串口工具软件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SecureCRT</a:t>
            </a:r>
            <a:endParaRPr lang="en-US" altLang="zh-CN" dirty="0" smtClean="0"/>
          </a:p>
          <a:p>
            <a:r>
              <a:rPr lang="en-US" altLang="zh-CN" dirty="0" smtClean="0"/>
              <a:t>putty</a:t>
            </a:r>
          </a:p>
          <a:p>
            <a:r>
              <a:rPr lang="en-US" altLang="zh-CN" dirty="0"/>
              <a:t>w</a:t>
            </a:r>
            <a:r>
              <a:rPr lang="en-US" altLang="zh-CN" dirty="0" smtClean="0"/>
              <a:t>in </a:t>
            </a:r>
            <a:r>
              <a:rPr lang="en-US" altLang="zh-CN" dirty="0" err="1" smtClean="0"/>
              <a:t>xp</a:t>
            </a:r>
            <a:r>
              <a:rPr lang="zh-CN" altLang="en-US" dirty="0" smtClean="0"/>
              <a:t>超级终端</a:t>
            </a:r>
            <a:endParaRPr lang="en-US" altLang="zh-CN" dirty="0" smtClean="0"/>
          </a:p>
          <a:p>
            <a:r>
              <a:rPr lang="zh-CN" altLang="en-US" dirty="0" smtClean="0"/>
              <a:t>其他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串口大师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CommTone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645" y="1825625"/>
            <a:ext cx="64293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75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搭建智能血压计开发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44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搭建智能血压计开发环境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 </a:t>
            </a:r>
            <a:r>
              <a:rPr lang="en-US" altLang="zh-CN" dirty="0"/>
              <a:t>ARM </a:t>
            </a:r>
            <a:r>
              <a:rPr lang="en-US" altLang="zh-CN" dirty="0" smtClean="0"/>
              <a:t>MDK</a:t>
            </a:r>
          </a:p>
          <a:p>
            <a:pPr lvl="1"/>
            <a:r>
              <a:rPr lang="en-US" altLang="zh-CN" dirty="0"/>
              <a:t>https://www.keil.com/</a:t>
            </a:r>
            <a:endParaRPr lang="en-US" altLang="zh-CN" dirty="0" smtClean="0"/>
          </a:p>
          <a:p>
            <a:r>
              <a:rPr lang="zh-CN" altLang="en-US" dirty="0" smtClean="0"/>
              <a:t>安装 </a:t>
            </a:r>
            <a:r>
              <a:rPr lang="en-US" altLang="zh-CN" dirty="0" smtClean="0"/>
              <a:t>ST </a:t>
            </a:r>
            <a:r>
              <a:rPr lang="zh-CN" altLang="en-US" dirty="0" smtClean="0"/>
              <a:t>固件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www.stmcu.org</a:t>
            </a:r>
            <a:endParaRPr lang="en-US" altLang="zh-CN" dirty="0" smtClean="0"/>
          </a:p>
          <a:p>
            <a:r>
              <a:rPr lang="zh-CN" altLang="en-US" dirty="0" smtClean="0"/>
              <a:t>安装 </a:t>
            </a:r>
            <a:r>
              <a:rPr lang="en-US" altLang="zh-CN" dirty="0" smtClean="0"/>
              <a:t>USB</a:t>
            </a:r>
            <a:r>
              <a:rPr lang="zh-CN" altLang="en-US" dirty="0" smtClean="0"/>
              <a:t>转串口</a:t>
            </a:r>
            <a:r>
              <a:rPr lang="zh-CN" altLang="en-US" dirty="0" smtClean="0"/>
              <a:t>驱动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</a:t>
            </a:r>
            <a:r>
              <a:rPr lang="en-US" altLang="zh-CN" dirty="0"/>
              <a:t>://pan.baidu.com/s/1bnD9YqV </a:t>
            </a:r>
            <a:r>
              <a:rPr lang="zh-CN" altLang="en-US" dirty="0"/>
              <a:t>密码</a:t>
            </a:r>
            <a:r>
              <a:rPr lang="en-US" altLang="zh-CN" dirty="0"/>
              <a:t>: 7jeb</a:t>
            </a:r>
            <a:endParaRPr lang="en-US" altLang="zh-CN" dirty="0" smtClean="0"/>
          </a:p>
          <a:p>
            <a:r>
              <a:rPr lang="zh-CN" altLang="en-US" dirty="0" smtClean="0"/>
              <a:t>安装串口工具</a:t>
            </a:r>
            <a:r>
              <a:rPr lang="zh-CN" altLang="en-US" dirty="0" smtClean="0"/>
              <a:t>软件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putty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805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62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搭建智能血压计开发环境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嵌入式系统开发环境概述</a:t>
            </a:r>
            <a:endParaRPr lang="en-US" altLang="zh-CN" dirty="0" smtClean="0"/>
          </a:p>
          <a:p>
            <a:r>
              <a:rPr lang="zh-CN" altLang="en-US" dirty="0"/>
              <a:t>智能血压计开发</a:t>
            </a:r>
            <a:r>
              <a:rPr lang="zh-CN" altLang="en-US" dirty="0" smtClean="0"/>
              <a:t>环境</a:t>
            </a:r>
            <a:r>
              <a:rPr lang="zh-CN" altLang="en-US" dirty="0"/>
              <a:t>简介</a:t>
            </a:r>
            <a:endParaRPr lang="en-US" altLang="zh-CN" dirty="0" smtClean="0"/>
          </a:p>
          <a:p>
            <a:r>
              <a:rPr lang="zh-CN" altLang="en-US" dirty="0"/>
              <a:t>搭建智能血压计开发环境</a:t>
            </a:r>
          </a:p>
        </p:txBody>
      </p:sp>
    </p:spTree>
    <p:extLst>
      <p:ext uri="{BB962C8B-B14F-4D97-AF65-F5344CB8AC3E}">
        <p14:creationId xmlns:p14="http://schemas.microsoft.com/office/powerpoint/2010/main" val="111181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嵌入式系统开发环境概述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86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嵌入式系统的开发的特征和环境构成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7462" y="1837561"/>
            <a:ext cx="10515600" cy="4351338"/>
          </a:xfrm>
        </p:spPr>
        <p:txBody>
          <a:bodyPr/>
          <a:lstStyle/>
          <a:p>
            <a:pPr marL="342900" lvl="0" indent="-342900">
              <a:defRPr/>
            </a:pPr>
            <a:r>
              <a:rPr lang="zh-CN" altLang="en-US" dirty="0"/>
              <a:t>开发主机（</a:t>
            </a:r>
            <a:r>
              <a:rPr lang="en-US" altLang="zh-CN" dirty="0"/>
              <a:t>Host</a:t>
            </a:r>
            <a:r>
              <a:rPr lang="zh-CN" altLang="en-US" dirty="0" smtClean="0"/>
              <a:t>）  </a:t>
            </a:r>
            <a:endParaRPr lang="en-US" altLang="zh-CN" dirty="0" smtClean="0"/>
          </a:p>
          <a:p>
            <a:pPr marL="800100" lvl="1" indent="-342900">
              <a:defRPr/>
            </a:pPr>
            <a:r>
              <a:rPr lang="zh-CN" altLang="en-US" dirty="0" smtClean="0"/>
              <a:t>编辑、编译、链接、调试与下载、其他辅助</a:t>
            </a:r>
            <a:endParaRPr lang="en-US" altLang="zh-CN" dirty="0" smtClean="0"/>
          </a:p>
          <a:p>
            <a:pPr marL="800100" lvl="1" indent="-342900">
              <a:defRPr/>
            </a:pPr>
            <a:r>
              <a:rPr lang="en-US" altLang="zh-CN" dirty="0" smtClean="0"/>
              <a:t>IDE</a:t>
            </a:r>
            <a:r>
              <a:rPr lang="zh-CN" altLang="en-US" dirty="0" smtClean="0"/>
              <a:t>（集成开发环境）</a:t>
            </a:r>
            <a:endParaRPr lang="zh-CN" altLang="en-US" dirty="0"/>
          </a:p>
          <a:p>
            <a:pPr marL="342900" lvl="0" indent="-342900">
              <a:defRPr/>
            </a:pPr>
            <a:r>
              <a:rPr lang="zh-CN" altLang="en-US" dirty="0"/>
              <a:t>目标机（</a:t>
            </a:r>
            <a:r>
              <a:rPr lang="en-US" altLang="zh-CN" dirty="0"/>
              <a:t>Target</a:t>
            </a:r>
            <a:r>
              <a:rPr lang="zh-CN" altLang="en-US" dirty="0"/>
              <a:t>）</a:t>
            </a:r>
          </a:p>
          <a:p>
            <a:pPr marL="342900" lvl="0" indent="-342900">
              <a:defRPr/>
            </a:pPr>
            <a:r>
              <a:rPr lang="zh-CN" altLang="en-US" dirty="0"/>
              <a:t>连接介质</a:t>
            </a:r>
          </a:p>
          <a:p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4677045" y="3351566"/>
            <a:ext cx="5298738" cy="2837333"/>
            <a:chOff x="5049005" y="3498439"/>
            <a:chExt cx="5298738" cy="2837333"/>
          </a:xfrm>
        </p:grpSpPr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6854149" y="4529849"/>
              <a:ext cx="210475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buSzPct val="100000"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Network Ethernet</a:t>
              </a:r>
              <a:r>
                <a:rPr lang="en-US" altLang="zh-CN" b="1" dirty="0"/>
                <a:t> </a:t>
              </a:r>
            </a:p>
          </p:txBody>
        </p:sp>
        <p:sp>
          <p:nvSpPr>
            <p:cNvPr id="7" name="Text Box 11"/>
            <p:cNvSpPr txBox="1">
              <a:spLocks noChangeArrowheads="1"/>
            </p:cNvSpPr>
            <p:nvPr/>
          </p:nvSpPr>
          <p:spPr bwMode="auto">
            <a:xfrm>
              <a:off x="6851755" y="4199367"/>
              <a:ext cx="1545653" cy="3795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buSzPct val="100000"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RS232</a:t>
              </a:r>
              <a:r>
                <a:rPr lang="en-US" altLang="zh-CN" b="1" dirty="0"/>
                <a:t> </a:t>
              </a:r>
            </a:p>
          </p:txBody>
        </p:sp>
        <p:sp>
          <p:nvSpPr>
            <p:cNvPr id="8" name="Text Box 12"/>
            <p:cNvSpPr txBox="1">
              <a:spLocks noChangeArrowheads="1"/>
            </p:cNvSpPr>
            <p:nvPr/>
          </p:nvSpPr>
          <p:spPr bwMode="auto">
            <a:xfrm>
              <a:off x="6794871" y="4862899"/>
              <a:ext cx="1545653" cy="3795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buSzPct val="100000"/>
              </a:pPr>
              <a:r>
                <a:rPr lang="en-US" altLang="zh-CN" b="1" dirty="0">
                  <a:solidFill>
                    <a:srgbClr val="00B0F0"/>
                  </a:solidFill>
                  <a:latin typeface="Times New Roman" pitchFamily="18" charset="0"/>
                  <a:ea typeface="黑体" pitchFamily="49" charset="-122"/>
                </a:rPr>
                <a:t>JTAG</a:t>
              </a:r>
              <a:endParaRPr lang="en-US" altLang="zh-CN" b="1" dirty="0">
                <a:solidFill>
                  <a:srgbClr val="00B0F0"/>
                </a:solidFill>
              </a:endParaRPr>
            </a:p>
          </p:txBody>
        </p:sp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6794871" y="3876149"/>
              <a:ext cx="1545653" cy="3795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buSzPct val="100000"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USB</a:t>
              </a:r>
              <a:endParaRPr lang="en-US" altLang="zh-CN" b="1" dirty="0"/>
            </a:p>
          </p:txBody>
        </p: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5341299" y="3498439"/>
              <a:ext cx="12588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buSzPct val="100000"/>
              </a:pPr>
              <a:r>
                <a:rPr lang="zh-CN" altLang="en-US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开发主机</a:t>
              </a:r>
            </a:p>
          </p:txBody>
        </p:sp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8932999" y="3498439"/>
              <a:ext cx="102788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buSzPct val="100000"/>
              </a:pPr>
              <a:r>
                <a:rPr lang="zh-CN" altLang="en-US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目标板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V="1">
              <a:off x="6913524" y="4839149"/>
              <a:ext cx="2088000" cy="0"/>
            </a:xfrm>
            <a:prstGeom prst="line">
              <a:avLst/>
            </a:prstGeom>
            <a:noFill/>
            <a:ln w="38100">
              <a:solidFill>
                <a:srgbClr val="00623D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6"/>
            <p:cNvSpPr>
              <a:spLocks noChangeShapeType="1"/>
            </p:cNvSpPr>
            <p:nvPr/>
          </p:nvSpPr>
          <p:spPr bwMode="auto">
            <a:xfrm flipV="1">
              <a:off x="6945533" y="5144081"/>
              <a:ext cx="2016000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 flipV="1">
              <a:off x="6925399" y="4506099"/>
              <a:ext cx="2088000" cy="6350"/>
            </a:xfrm>
            <a:prstGeom prst="line">
              <a:avLst/>
            </a:prstGeom>
            <a:noFill/>
            <a:ln w="38100">
              <a:solidFill>
                <a:srgbClr val="00623D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 flipV="1">
              <a:off x="6937274" y="4189982"/>
              <a:ext cx="2124000" cy="6350"/>
            </a:xfrm>
            <a:prstGeom prst="line">
              <a:avLst/>
            </a:prstGeom>
            <a:noFill/>
            <a:ln w="38100">
              <a:solidFill>
                <a:srgbClr val="00623D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049005" y="4000382"/>
              <a:ext cx="1896528" cy="1593721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4168" y="3840222"/>
              <a:ext cx="1933575" cy="2495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918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嵌入式软件的开发过程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6300"/>
            <a:ext cx="10416282" cy="523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5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智能血压计开发环境简介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73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血压计软件开发环境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PC</a:t>
            </a:r>
            <a:r>
              <a:rPr lang="zh-CN" altLang="en-US" dirty="0" smtClean="0"/>
              <a:t>机（系统</a:t>
            </a:r>
            <a:r>
              <a:rPr lang="en-US" altLang="zh-CN" dirty="0" err="1" smtClean="0"/>
              <a:t>WinXP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Win7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Win8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本课程使用的操作系统为：</a:t>
            </a:r>
            <a:r>
              <a:rPr lang="en-US" altLang="zh-CN" dirty="0" smtClean="0"/>
              <a:t>Win7 64</a:t>
            </a:r>
            <a:r>
              <a:rPr lang="zh-CN" altLang="en-US" dirty="0" smtClean="0"/>
              <a:t>位系统</a:t>
            </a:r>
            <a:endParaRPr lang="en-US" altLang="zh-CN" dirty="0" smtClean="0"/>
          </a:p>
          <a:p>
            <a:r>
              <a:rPr lang="zh-CN" altLang="en-US" dirty="0" smtClean="0"/>
              <a:t>开发板（</a:t>
            </a:r>
            <a:r>
              <a:rPr lang="en-US" altLang="zh-CN" dirty="0" smtClean="0"/>
              <a:t>ELink407+</a:t>
            </a:r>
            <a:r>
              <a:rPr lang="zh-CN" altLang="en-US" dirty="0" smtClean="0"/>
              <a:t>血压计套件）</a:t>
            </a:r>
            <a:endParaRPr lang="en-US" altLang="zh-CN" dirty="0" smtClean="0"/>
          </a:p>
          <a:p>
            <a:r>
              <a:rPr lang="en-US" altLang="zh-CN" dirty="0" smtClean="0"/>
              <a:t>ARM MDK5  </a:t>
            </a:r>
            <a:r>
              <a:rPr lang="zh-CN" altLang="en-US" dirty="0" smtClean="0"/>
              <a:t>集成开发环境（</a:t>
            </a:r>
            <a:r>
              <a:rPr lang="en-US" altLang="zh-CN" dirty="0" smtClean="0"/>
              <a:t>IDE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ST</a:t>
            </a:r>
            <a:r>
              <a:rPr lang="zh-CN" altLang="en-US" dirty="0" smtClean="0"/>
              <a:t>固件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r>
              <a:rPr lang="zh-CN" altLang="en-US" dirty="0" smtClean="0"/>
              <a:t>辅助工具软件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下载工具（已经安装、使用过）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串口工具</a:t>
            </a:r>
            <a:endParaRPr lang="en-US" altLang="zh-CN" dirty="0" smtClean="0"/>
          </a:p>
          <a:p>
            <a:r>
              <a:rPr lang="zh-CN" altLang="en-US" dirty="0" smtClean="0"/>
              <a:t>版本、文档管理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版本管理工具（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svn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文档管理（</a:t>
            </a:r>
            <a:r>
              <a:rPr lang="en-US" altLang="zh-CN" dirty="0" err="1" smtClean="0"/>
              <a:t>doxygen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6055062" y="3474567"/>
            <a:ext cx="5298738" cy="2837333"/>
            <a:chOff x="6055062" y="3474567"/>
            <a:chExt cx="5298738" cy="2837333"/>
          </a:xfrm>
        </p:grpSpPr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7860206" y="4505977"/>
              <a:ext cx="210475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buSzPct val="100000"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Network Ethernet</a:t>
              </a:r>
              <a:r>
                <a:rPr lang="en-US" altLang="zh-CN" b="1" dirty="0"/>
                <a:t> </a:t>
              </a:r>
            </a:p>
          </p:txBody>
        </p:sp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7857812" y="4175495"/>
              <a:ext cx="1545653" cy="3795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buSzPct val="100000"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RS232</a:t>
              </a:r>
              <a:r>
                <a:rPr lang="en-US" altLang="zh-CN" b="1" dirty="0"/>
                <a:t> </a:t>
              </a:r>
            </a:p>
          </p:txBody>
        </p:sp>
        <p:sp>
          <p:nvSpPr>
            <p:cNvPr id="19" name="Text Box 12"/>
            <p:cNvSpPr txBox="1">
              <a:spLocks noChangeArrowheads="1"/>
            </p:cNvSpPr>
            <p:nvPr/>
          </p:nvSpPr>
          <p:spPr bwMode="auto">
            <a:xfrm>
              <a:off x="7800928" y="4839027"/>
              <a:ext cx="1545653" cy="3795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buSzPct val="100000"/>
              </a:pPr>
              <a:r>
                <a:rPr lang="en-US" altLang="zh-CN" b="1" dirty="0">
                  <a:solidFill>
                    <a:srgbClr val="00B0F0"/>
                  </a:solidFill>
                  <a:latin typeface="Times New Roman" pitchFamily="18" charset="0"/>
                  <a:ea typeface="黑体" pitchFamily="49" charset="-122"/>
                </a:rPr>
                <a:t>JTAG</a:t>
              </a:r>
              <a:endParaRPr lang="en-US" altLang="zh-CN" b="1" dirty="0">
                <a:solidFill>
                  <a:srgbClr val="00B0F0"/>
                </a:solidFill>
              </a:endParaRPr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7800928" y="3852277"/>
              <a:ext cx="1545653" cy="3795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buSzPct val="100000"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USB</a:t>
              </a:r>
              <a:endParaRPr lang="en-US" altLang="zh-CN" b="1" dirty="0"/>
            </a:p>
          </p:txBody>
        </p:sp>
        <p:sp>
          <p:nvSpPr>
            <p:cNvPr id="21" name="Text Box 14"/>
            <p:cNvSpPr txBox="1">
              <a:spLocks noChangeArrowheads="1"/>
            </p:cNvSpPr>
            <p:nvPr/>
          </p:nvSpPr>
          <p:spPr bwMode="auto">
            <a:xfrm>
              <a:off x="6347356" y="3474567"/>
              <a:ext cx="12588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buSzPct val="100000"/>
              </a:pPr>
              <a:r>
                <a:rPr lang="zh-CN" altLang="en-US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开发主机</a:t>
              </a:r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9939056" y="3474567"/>
              <a:ext cx="102788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buSzPct val="100000"/>
              </a:pPr>
              <a:r>
                <a:rPr lang="zh-CN" altLang="en-US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目标板</a:t>
              </a:r>
            </a:p>
          </p:txBody>
        </p:sp>
        <p:sp>
          <p:nvSpPr>
            <p:cNvPr id="23" name="Line 8"/>
            <p:cNvSpPr>
              <a:spLocks noChangeShapeType="1"/>
            </p:cNvSpPr>
            <p:nvPr/>
          </p:nvSpPr>
          <p:spPr bwMode="auto">
            <a:xfrm flipV="1">
              <a:off x="7919581" y="4815277"/>
              <a:ext cx="2088000" cy="0"/>
            </a:xfrm>
            <a:prstGeom prst="line">
              <a:avLst/>
            </a:prstGeom>
            <a:noFill/>
            <a:ln w="38100">
              <a:solidFill>
                <a:srgbClr val="00623D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Line 6"/>
            <p:cNvSpPr>
              <a:spLocks noChangeShapeType="1"/>
            </p:cNvSpPr>
            <p:nvPr/>
          </p:nvSpPr>
          <p:spPr bwMode="auto">
            <a:xfrm flipV="1">
              <a:off x="7951590" y="5120209"/>
              <a:ext cx="2016000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Line 8"/>
            <p:cNvSpPr>
              <a:spLocks noChangeShapeType="1"/>
            </p:cNvSpPr>
            <p:nvPr/>
          </p:nvSpPr>
          <p:spPr bwMode="auto">
            <a:xfrm flipV="1">
              <a:off x="7931456" y="4482227"/>
              <a:ext cx="2088000" cy="6350"/>
            </a:xfrm>
            <a:prstGeom prst="line">
              <a:avLst/>
            </a:prstGeom>
            <a:noFill/>
            <a:ln w="38100">
              <a:solidFill>
                <a:srgbClr val="00623D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 flipV="1">
              <a:off x="7943331" y="4166110"/>
              <a:ext cx="2124000" cy="6350"/>
            </a:xfrm>
            <a:prstGeom prst="line">
              <a:avLst/>
            </a:prstGeom>
            <a:noFill/>
            <a:ln w="38100">
              <a:solidFill>
                <a:srgbClr val="00623D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pic>
          <p:nvPicPr>
            <p:cNvPr id="2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055062" y="3976510"/>
              <a:ext cx="1896528" cy="1593721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0225" y="3816350"/>
              <a:ext cx="1933575" cy="2495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622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IDE</a:t>
            </a:r>
            <a:r>
              <a:rPr lang="zh-CN" altLang="en-US" dirty="0" smtClean="0"/>
              <a:t>集成开发环境的选择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MDK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ARM </a:t>
            </a:r>
            <a:r>
              <a:rPr lang="en-US" altLang="zh-CN" dirty="0"/>
              <a:t>Microcontroller Development </a:t>
            </a:r>
            <a:r>
              <a:rPr lang="en-US" altLang="zh-CN" dirty="0" smtClean="0"/>
              <a:t>Kit</a:t>
            </a:r>
          </a:p>
          <a:p>
            <a:pPr lvl="1"/>
            <a:r>
              <a:rPr lang="zh-CN" altLang="en-US" dirty="0" smtClean="0"/>
              <a:t>完整的软件开发环境，支持</a:t>
            </a:r>
            <a:r>
              <a:rPr lang="en-US" altLang="zh-CN" dirty="0" smtClean="0"/>
              <a:t>ARM7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ARM9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Cortex-M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Cortex-R4</a:t>
            </a:r>
          </a:p>
          <a:p>
            <a:pPr lvl="1"/>
            <a:r>
              <a:rPr lang="zh-CN" altLang="en-US" dirty="0" smtClean="0"/>
              <a:t>容易学习、使用，功能强大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在线调试、仿真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集成了丰富的组件</a:t>
            </a:r>
            <a:endParaRPr lang="en-US" altLang="zh-CN" dirty="0"/>
          </a:p>
          <a:p>
            <a:r>
              <a:rPr lang="en-US" altLang="zh-CN" dirty="0" smtClean="0"/>
              <a:t>IAR</a:t>
            </a:r>
            <a:r>
              <a:rPr lang="en-US" altLang="zh-CN" dirty="0"/>
              <a:t> </a:t>
            </a:r>
          </a:p>
          <a:p>
            <a:pPr lvl="1"/>
            <a:r>
              <a:rPr lang="en-US" altLang="zh-CN" dirty="0"/>
              <a:t>IAR Systems</a:t>
            </a:r>
            <a:endParaRPr lang="en-US" altLang="zh-CN" dirty="0" smtClean="0"/>
          </a:p>
          <a:p>
            <a:pPr lvl="1"/>
            <a:r>
              <a:rPr lang="en-US" altLang="zh-CN" dirty="0"/>
              <a:t>www.iar.com</a:t>
            </a:r>
            <a:endParaRPr lang="en-US" altLang="zh-CN" dirty="0" smtClean="0"/>
          </a:p>
          <a:p>
            <a:r>
              <a:rPr lang="en-US" altLang="zh-CN" dirty="0" smtClean="0"/>
              <a:t>GCC For ARM</a:t>
            </a:r>
          </a:p>
          <a:p>
            <a:pPr lvl="1"/>
            <a:r>
              <a:rPr lang="en-US" altLang="zh-CN" dirty="0" smtClean="0"/>
              <a:t>GNU/Linux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438" y="3321050"/>
            <a:ext cx="6638925" cy="29908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566153" y="2951718"/>
            <a:ext cx="3477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http://www.keil.com/arm/mdk.asp</a:t>
            </a:r>
          </a:p>
        </p:txBody>
      </p:sp>
    </p:spTree>
    <p:extLst>
      <p:ext uri="{BB962C8B-B14F-4D97-AF65-F5344CB8AC3E}">
        <p14:creationId xmlns:p14="http://schemas.microsoft.com/office/powerpoint/2010/main" val="351852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</a:t>
            </a:r>
            <a:r>
              <a:rPr lang="zh-CN" altLang="en-US" dirty="0" smtClean="0"/>
              <a:t>固件库</a:t>
            </a:r>
            <a:r>
              <a:rPr lang="zh-CN" altLang="en-US" dirty="0"/>
              <a:t>与</a:t>
            </a:r>
            <a:r>
              <a:rPr lang="en-US" altLang="zh-CN" dirty="0" smtClean="0"/>
              <a:t>CMSIS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</a:t>
            </a:r>
            <a:r>
              <a:rPr lang="zh-CN" altLang="en-US" dirty="0" smtClean="0"/>
              <a:t>固件库的获得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ARM MDK</a:t>
            </a:r>
            <a:r>
              <a:rPr lang="zh-CN" altLang="en-US" dirty="0" smtClean="0"/>
              <a:t>在线或者离线安装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</a:t>
            </a:r>
            <a:r>
              <a:rPr lang="zh-CN" altLang="en-US" dirty="0" smtClean="0"/>
              <a:t>网站下载：</a:t>
            </a:r>
            <a:r>
              <a:rPr lang="en-US" altLang="zh-CN" dirty="0"/>
              <a:t> </a:t>
            </a:r>
            <a:r>
              <a:rPr lang="en-US" altLang="zh-CN" dirty="0" smtClean="0"/>
              <a:t>STSW-STM32065</a:t>
            </a:r>
          </a:p>
          <a:p>
            <a:pPr lvl="1"/>
            <a:r>
              <a:rPr lang="en-US" altLang="zh-CN" dirty="0" smtClean="0">
                <a:hlinkClick r:id="rId2"/>
              </a:rPr>
              <a:t>www.st.com</a:t>
            </a:r>
            <a:r>
              <a:rPr lang="en-US" altLang="zh-CN" dirty="0" smtClean="0"/>
              <a:t>   </a:t>
            </a:r>
            <a:r>
              <a:rPr lang="en-US" altLang="zh-CN" dirty="0" smtClean="0">
                <a:hlinkClick r:id="rId3"/>
              </a:rPr>
              <a:t>www.stmcu.org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ST</a:t>
            </a:r>
            <a:r>
              <a:rPr lang="zh-CN" altLang="en-US" dirty="0" smtClean="0"/>
              <a:t>固件</a:t>
            </a:r>
            <a:r>
              <a:rPr lang="zh-CN" altLang="en-US" dirty="0"/>
              <a:t>库的内容</a:t>
            </a:r>
            <a:r>
              <a:rPr lang="en-US" altLang="zh-CN" dirty="0"/>
              <a:t>&amp;</a:t>
            </a:r>
            <a:r>
              <a:rPr lang="zh-CN" altLang="en-US" dirty="0"/>
              <a:t>结构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785" y="3582194"/>
            <a:ext cx="8210550" cy="838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4062" y="5051317"/>
            <a:ext cx="3409950" cy="1466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0689" y="5293914"/>
            <a:ext cx="2667000" cy="428625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2440983" y="5399741"/>
            <a:ext cx="26297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33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591</Words>
  <Application>Microsoft Office PowerPoint</Application>
  <PresentationFormat>宽屏</PresentationFormat>
  <Paragraphs>111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黑体</vt:lpstr>
      <vt:lpstr>宋体</vt:lpstr>
      <vt:lpstr>微软雅黑</vt:lpstr>
      <vt:lpstr>Arial</vt:lpstr>
      <vt:lpstr>Calibri</vt:lpstr>
      <vt:lpstr>Times New Roman</vt:lpstr>
      <vt:lpstr>Office 主题</vt:lpstr>
      <vt:lpstr>搭建智能血压计开发环境</vt:lpstr>
      <vt:lpstr>搭建智能血压计开发环境</vt:lpstr>
      <vt:lpstr>嵌入式系统开发环境概述</vt:lpstr>
      <vt:lpstr>嵌入式系统的开发的特征和环境构成</vt:lpstr>
      <vt:lpstr>嵌入式软件的开发过程</vt:lpstr>
      <vt:lpstr>智能血压计开发环境简介</vt:lpstr>
      <vt:lpstr>血压计软件开发环境</vt:lpstr>
      <vt:lpstr>IDE集成开发环境的选择</vt:lpstr>
      <vt:lpstr>ST固件库与CMSIS</vt:lpstr>
      <vt:lpstr>CMSIS Cortex® Microcontroller Software Interface Standard </vt:lpstr>
      <vt:lpstr>CMSIS Cortex® Microcontroller Software Interface Standard </vt:lpstr>
      <vt:lpstr>CMSIS Cortex® Microcontroller Software Interface Standard </vt:lpstr>
      <vt:lpstr>CMSIS Cortex® Microcontroller Software Interface Standard </vt:lpstr>
      <vt:lpstr>CMSIS Cortex® Microcontroller Software Interface Standard </vt:lpstr>
      <vt:lpstr>CMSIS Cortex® Microcontroller Software Interface Standard </vt:lpstr>
      <vt:lpstr>串口工具软件</vt:lpstr>
      <vt:lpstr>搭建智能血压计开发环境</vt:lpstr>
      <vt:lpstr>搭建智能血压计开发环境</vt:lpstr>
      <vt:lpstr>总结</vt:lpstr>
    </vt:vector>
  </TitlesOfParts>
  <Company>Lenovo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cp:lastModifiedBy>user</cp:lastModifiedBy>
  <cp:revision>219</cp:revision>
  <dcterms:created xsi:type="dcterms:W3CDTF">2014-11-10T02:18:51Z</dcterms:created>
  <dcterms:modified xsi:type="dcterms:W3CDTF">2015-04-14T15:10:16Z</dcterms:modified>
</cp:coreProperties>
</file>