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8" r:id="rId2"/>
    <p:sldId id="288" r:id="rId3"/>
    <p:sldId id="303" r:id="rId4"/>
    <p:sldId id="305" r:id="rId5"/>
    <p:sldId id="296" r:id="rId6"/>
  </p:sldIdLst>
  <p:sldSz cx="12192000" cy="6858000"/>
  <p:notesSz cx="6858000" cy="9144000"/>
  <p:embeddedFontLst>
    <p:embeddedFont>
      <p:font typeface="微软雅黑" panose="020B0503020204020204" pitchFamily="34" charset="-122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137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C3DF1-7D72-4183-8E08-20C584EEDA75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787D2-C78B-4538-A3BD-E75D4A2ED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8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787D2-C78B-4538-A3BD-E75D4A2ED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7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1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16" y="2905842"/>
            <a:ext cx="9311072" cy="1047757"/>
          </a:xfrm>
        </p:spPr>
        <p:txBody>
          <a:bodyPr>
            <a:noAutofit/>
          </a:bodyPr>
          <a:lstStyle>
            <a:lvl1pPr>
              <a:defRPr sz="5333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 descr="Logo(达内-白色)_Link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04136" y="414804"/>
            <a:ext cx="2134443" cy="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027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75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154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(达内-白色)_Link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15500" y="403225"/>
            <a:ext cx="2134443" cy="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7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7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0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0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9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32FD-96D3-4D3E-87DB-468B51E9AA0A}" type="datetimeFigureOut">
              <a:rPr lang="zh-CN" altLang="en-US" smtClean="0"/>
              <a:t>2015/9/11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9E2E-E04F-44F5-824D-78377C40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5" descr="OPENAS_318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51"/>
            <a:ext cx="5058771" cy="334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159230" y="3363671"/>
            <a:ext cx="8762055" cy="1047757"/>
          </a:xfrm>
        </p:spPr>
        <p:txBody>
          <a:bodyPr vert="horz" lIns="121920" tIns="60960" rIns="121920" bIns="60960" rtlCol="0" anchor="ctr">
            <a:noAutofit/>
          </a:bodyPr>
          <a:lstStyle/>
          <a:p>
            <a:pPr algn="l"/>
            <a:r>
              <a:rPr kumimoji="1" lang="zh-CN" altLang="en-US" sz="5867" b="1" dirty="0" smtClean="0"/>
              <a:t>开设</a:t>
            </a:r>
            <a:r>
              <a:rPr kumimoji="1" lang="zh-CN" altLang="en-US" sz="5867" b="1" dirty="0" smtClean="0">
                <a:solidFill>
                  <a:srgbClr val="FF0000"/>
                </a:solidFill>
              </a:rPr>
              <a:t>智能硬件</a:t>
            </a:r>
            <a:r>
              <a:rPr kumimoji="1" lang="zh-CN" altLang="en-US" sz="5867" b="1" dirty="0" smtClean="0"/>
              <a:t>课程的建议</a:t>
            </a:r>
            <a:endParaRPr kumimoji="1" lang="zh-CN" altLang="en-US" sz="5867" b="1" dirty="0"/>
          </a:p>
        </p:txBody>
      </p:sp>
    </p:spTree>
    <p:extLst>
      <p:ext uri="{BB962C8B-B14F-4D97-AF65-F5344CB8AC3E}">
        <p14:creationId xmlns:p14="http://schemas.microsoft.com/office/powerpoint/2010/main" val="2777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3389" cy="1325563"/>
          </a:xfrm>
        </p:spPr>
        <p:txBody>
          <a:bodyPr/>
          <a:lstStyle/>
          <a:p>
            <a:r>
              <a:rPr lang="zh-CN" altLang="en-US" dirty="0"/>
              <a:t>智能硬件课程（项目：智能云血压计）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707188" y="2720867"/>
            <a:ext cx="4491143" cy="2945402"/>
            <a:chOff x="6287876" y="2987283"/>
            <a:chExt cx="4491143" cy="2945402"/>
          </a:xfrm>
        </p:grpSpPr>
        <p:grpSp>
          <p:nvGrpSpPr>
            <p:cNvPr id="67" name="组合 66"/>
            <p:cNvGrpSpPr/>
            <p:nvPr/>
          </p:nvGrpSpPr>
          <p:grpSpPr>
            <a:xfrm>
              <a:off x="6287876" y="5234462"/>
              <a:ext cx="4491143" cy="698223"/>
              <a:chOff x="5078626" y="5162007"/>
              <a:chExt cx="4491143" cy="698223"/>
            </a:xfrm>
          </p:grpSpPr>
          <p:sp>
            <p:nvSpPr>
              <p:cNvPr id="56" name="Oval 65"/>
              <p:cNvSpPr>
                <a:spLocks noChangeArrowheads="1"/>
              </p:cNvSpPr>
              <p:nvPr/>
            </p:nvSpPr>
            <p:spPr bwMode="auto">
              <a:xfrm rot="5368527">
                <a:off x="4901995" y="5418668"/>
                <a:ext cx="600570" cy="9629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57" name="Oval 65"/>
              <p:cNvSpPr>
                <a:spLocks noChangeArrowheads="1"/>
              </p:cNvSpPr>
              <p:nvPr/>
            </p:nvSpPr>
            <p:spPr bwMode="auto">
              <a:xfrm rot="21568527">
                <a:off x="5078626" y="5705726"/>
                <a:ext cx="1236946" cy="5443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rot="21568527">
                <a:off x="5191010" y="5205983"/>
                <a:ext cx="4116763" cy="500476"/>
              </a:xfrm>
              <a:prstGeom prst="rect">
                <a:avLst/>
              </a:prstGeom>
              <a:gradFill flip="none" rotWithShape="1">
                <a:gsLst>
                  <a:gs pos="0">
                    <a:srgbClr val="F66004"/>
                  </a:gs>
                  <a:gs pos="66000">
                    <a:srgbClr val="FCAC19"/>
                  </a:gs>
                  <a:gs pos="100000">
                    <a:srgbClr val="F9972B"/>
                  </a:gs>
                  <a:gs pos="97000">
                    <a:srgbClr val="FFC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9" name="矩形 3"/>
              <p:cNvSpPr/>
              <p:nvPr/>
            </p:nvSpPr>
            <p:spPr>
              <a:xfrm rot="21568527">
                <a:off x="5191301" y="5214344"/>
                <a:ext cx="885325" cy="527988"/>
              </a:xfrm>
              <a:custGeom>
                <a:avLst/>
                <a:gdLst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160" h="1519328">
                    <a:moveTo>
                      <a:pt x="0" y="0"/>
                    </a:moveTo>
                    <a:cubicBezTo>
                      <a:pt x="480053" y="0"/>
                      <a:pt x="805729" y="130628"/>
                      <a:pt x="1440160" y="0"/>
                    </a:cubicBezTo>
                    <a:lnTo>
                      <a:pt x="1440160" y="1440160"/>
                    </a:lnTo>
                    <a:cubicBezTo>
                      <a:pt x="675099" y="1618290"/>
                      <a:pt x="480053" y="1440160"/>
                      <a:pt x="0" y="144016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shade val="67500"/>
                      <a:satMod val="115000"/>
                    </a:sysClr>
                  </a:gs>
                  <a:gs pos="81000">
                    <a:srgbClr val="F8F8F8"/>
                  </a:gs>
                  <a:gs pos="28000">
                    <a:sysClr val="window" lastClr="FFFFFF"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0" name="等腰三角形 9"/>
              <p:cNvSpPr/>
              <p:nvPr/>
            </p:nvSpPr>
            <p:spPr>
              <a:xfrm rot="5368527">
                <a:off x="6208391" y="5090023"/>
                <a:ext cx="496087" cy="744994"/>
              </a:xfrm>
              <a:custGeom>
                <a:avLst/>
                <a:gdLst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7529" h="1211882">
                    <a:moveTo>
                      <a:pt x="0" y="1211882"/>
                    </a:moveTo>
                    <a:cubicBezTo>
                      <a:pt x="237925" y="677292"/>
                      <a:pt x="214596" y="807722"/>
                      <a:pt x="713765" y="0"/>
                    </a:cubicBezTo>
                    <a:cubicBezTo>
                      <a:pt x="1212949" y="855223"/>
                      <a:pt x="1296489" y="712918"/>
                      <a:pt x="1427529" y="1211882"/>
                    </a:cubicBezTo>
                    <a:lnTo>
                      <a:pt x="0" y="1211882"/>
                    </a:lnTo>
                    <a:close/>
                  </a:path>
                </a:pathLst>
              </a:custGeom>
              <a:solidFill>
                <a:srgbClr val="904E1C"/>
              </a:soli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 rot="5368527">
                <a:off x="6112262" y="5178127"/>
                <a:ext cx="518914" cy="575462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 rot="21568527">
                <a:off x="6076385" y="5162007"/>
                <a:ext cx="0" cy="600571"/>
              </a:xfrm>
              <a:prstGeom prst="line">
                <a:avLst/>
              </a:prstGeom>
              <a:noFill/>
              <a:ln w="38100" cap="flat" cmpd="sng" algn="ctr">
                <a:solidFill>
                  <a:srgbClr val="F9972B"/>
                </a:solidFill>
                <a:prstDash val="sys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3" name="TextBox 83"/>
              <p:cNvSpPr txBox="1"/>
              <p:nvPr/>
            </p:nvSpPr>
            <p:spPr>
              <a:xfrm>
                <a:off x="5214128" y="5226210"/>
                <a:ext cx="759944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4000" b="1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uLnTx/>
                    <a:uFillTx/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1" i="0" u="none" strike="noStrike" kern="0" cap="none" spc="0" normalizeH="0" baseline="0" noProof="0" dirty="0" smtClean="0">
                    <a:ln w="18415" cmpd="sng">
                      <a:noFill/>
                      <a:prstDash val="solid"/>
                    </a:ln>
                    <a:solidFill>
                      <a:srgbClr val="F9972B"/>
                    </a:solidFill>
                    <a:uLnTx/>
                    <a:uFillTx/>
                    <a:latin typeface="微软雅黑" panose="020B0503020204020204" pitchFamily="34" charset="-122"/>
                  </a:rPr>
                  <a:t>1</a:t>
                </a:r>
                <a:endParaRPr kumimoji="0" lang="zh-CN" altLang="en-US" sz="44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9972B"/>
                  </a:solidFill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661815" y="5282406"/>
                <a:ext cx="290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语言，数据结构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287876" y="4672668"/>
              <a:ext cx="4229147" cy="698223"/>
              <a:chOff x="5078626" y="5162007"/>
              <a:chExt cx="4229147" cy="698223"/>
            </a:xfrm>
          </p:grpSpPr>
          <p:sp>
            <p:nvSpPr>
              <p:cNvPr id="69" name="Oval 65"/>
              <p:cNvSpPr>
                <a:spLocks noChangeArrowheads="1"/>
              </p:cNvSpPr>
              <p:nvPr/>
            </p:nvSpPr>
            <p:spPr bwMode="auto">
              <a:xfrm rot="5368527">
                <a:off x="4901995" y="5418668"/>
                <a:ext cx="600570" cy="9629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70" name="Oval 65"/>
              <p:cNvSpPr>
                <a:spLocks noChangeArrowheads="1"/>
              </p:cNvSpPr>
              <p:nvPr/>
            </p:nvSpPr>
            <p:spPr bwMode="auto">
              <a:xfrm rot="21568527">
                <a:off x="5078626" y="5705726"/>
                <a:ext cx="1236946" cy="5443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21568527">
                <a:off x="5191010" y="5205983"/>
                <a:ext cx="4116763" cy="500476"/>
              </a:xfrm>
              <a:prstGeom prst="rect">
                <a:avLst/>
              </a:prstGeom>
              <a:gradFill flip="none" rotWithShape="1">
                <a:gsLst>
                  <a:gs pos="0">
                    <a:srgbClr val="F66004"/>
                  </a:gs>
                  <a:gs pos="66000">
                    <a:srgbClr val="FCAC19"/>
                  </a:gs>
                  <a:gs pos="100000">
                    <a:srgbClr val="F9972B"/>
                  </a:gs>
                  <a:gs pos="97000">
                    <a:srgbClr val="FFC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2" name="矩形 3"/>
              <p:cNvSpPr/>
              <p:nvPr/>
            </p:nvSpPr>
            <p:spPr>
              <a:xfrm rot="21568527">
                <a:off x="5191301" y="5214344"/>
                <a:ext cx="885325" cy="527988"/>
              </a:xfrm>
              <a:custGeom>
                <a:avLst/>
                <a:gdLst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160" h="1519328">
                    <a:moveTo>
                      <a:pt x="0" y="0"/>
                    </a:moveTo>
                    <a:cubicBezTo>
                      <a:pt x="480053" y="0"/>
                      <a:pt x="805729" y="130628"/>
                      <a:pt x="1440160" y="0"/>
                    </a:cubicBezTo>
                    <a:lnTo>
                      <a:pt x="1440160" y="1440160"/>
                    </a:lnTo>
                    <a:cubicBezTo>
                      <a:pt x="675099" y="1618290"/>
                      <a:pt x="480053" y="1440160"/>
                      <a:pt x="0" y="144016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shade val="67500"/>
                      <a:satMod val="115000"/>
                    </a:sysClr>
                  </a:gs>
                  <a:gs pos="81000">
                    <a:srgbClr val="F8F8F8"/>
                  </a:gs>
                  <a:gs pos="28000">
                    <a:sysClr val="window" lastClr="FFFFFF"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3" name="等腰三角形 9"/>
              <p:cNvSpPr/>
              <p:nvPr/>
            </p:nvSpPr>
            <p:spPr>
              <a:xfrm rot="5368527">
                <a:off x="6208391" y="5090023"/>
                <a:ext cx="496087" cy="744994"/>
              </a:xfrm>
              <a:custGeom>
                <a:avLst/>
                <a:gdLst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7529" h="1211882">
                    <a:moveTo>
                      <a:pt x="0" y="1211882"/>
                    </a:moveTo>
                    <a:cubicBezTo>
                      <a:pt x="237925" y="677292"/>
                      <a:pt x="214596" y="807722"/>
                      <a:pt x="713765" y="0"/>
                    </a:cubicBezTo>
                    <a:cubicBezTo>
                      <a:pt x="1212949" y="855223"/>
                      <a:pt x="1296489" y="712918"/>
                      <a:pt x="1427529" y="1211882"/>
                    </a:cubicBezTo>
                    <a:lnTo>
                      <a:pt x="0" y="1211882"/>
                    </a:lnTo>
                    <a:close/>
                  </a:path>
                </a:pathLst>
              </a:custGeom>
              <a:solidFill>
                <a:srgbClr val="904E1C"/>
              </a:soli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rot="5368527">
                <a:off x="6112262" y="5178127"/>
                <a:ext cx="518914" cy="575462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75" name="直接连接符 74"/>
              <p:cNvCxnSpPr/>
              <p:nvPr/>
            </p:nvCxnSpPr>
            <p:spPr>
              <a:xfrm rot="21568527">
                <a:off x="6076385" y="5162007"/>
                <a:ext cx="0" cy="600571"/>
              </a:xfrm>
              <a:prstGeom prst="line">
                <a:avLst/>
              </a:prstGeom>
              <a:noFill/>
              <a:ln w="38100" cap="flat" cmpd="sng" algn="ctr">
                <a:solidFill>
                  <a:srgbClr val="F9972B"/>
                </a:solidFill>
                <a:prstDash val="sys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76" name="TextBox 83"/>
              <p:cNvSpPr txBox="1"/>
              <p:nvPr/>
            </p:nvSpPr>
            <p:spPr>
              <a:xfrm>
                <a:off x="5214128" y="5226210"/>
                <a:ext cx="759944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4000" b="1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uLnTx/>
                    <a:uFillTx/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1" i="0" u="none" strike="noStrike" kern="0" cap="none" spc="0" normalizeH="0" baseline="0" noProof="0" dirty="0" smtClean="0">
                    <a:ln w="18415" cmpd="sng">
                      <a:noFill/>
                      <a:prstDash val="solid"/>
                    </a:ln>
                    <a:solidFill>
                      <a:srgbClr val="F9972B"/>
                    </a:solidFill>
                    <a:uLnTx/>
                    <a:uFillTx/>
                    <a:latin typeface="微软雅黑" panose="020B0503020204020204" pitchFamily="34" charset="-122"/>
                  </a:rPr>
                  <a:t>2</a:t>
                </a:r>
                <a:endParaRPr kumimoji="0" lang="zh-CN" altLang="en-US" sz="44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9972B"/>
                  </a:solidFill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6668078" y="5282406"/>
                <a:ext cx="2475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ARM Cortex-M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287876" y="4110873"/>
              <a:ext cx="4229147" cy="698223"/>
              <a:chOff x="5078626" y="5162007"/>
              <a:chExt cx="4229147" cy="698223"/>
            </a:xfrm>
          </p:grpSpPr>
          <p:sp>
            <p:nvSpPr>
              <p:cNvPr id="79" name="Oval 65"/>
              <p:cNvSpPr>
                <a:spLocks noChangeArrowheads="1"/>
              </p:cNvSpPr>
              <p:nvPr/>
            </p:nvSpPr>
            <p:spPr bwMode="auto">
              <a:xfrm rot="5368527">
                <a:off x="4901995" y="5418668"/>
                <a:ext cx="600570" cy="9629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80" name="Oval 65"/>
              <p:cNvSpPr>
                <a:spLocks noChangeArrowheads="1"/>
              </p:cNvSpPr>
              <p:nvPr/>
            </p:nvSpPr>
            <p:spPr bwMode="auto">
              <a:xfrm rot="21568527">
                <a:off x="5078626" y="5705726"/>
                <a:ext cx="1236946" cy="5443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 rot="21568527">
                <a:off x="5191010" y="5205983"/>
                <a:ext cx="4116763" cy="500476"/>
              </a:xfrm>
              <a:prstGeom prst="rect">
                <a:avLst/>
              </a:prstGeom>
              <a:gradFill flip="none" rotWithShape="1">
                <a:gsLst>
                  <a:gs pos="0">
                    <a:srgbClr val="F66004"/>
                  </a:gs>
                  <a:gs pos="66000">
                    <a:srgbClr val="FCAC19"/>
                  </a:gs>
                  <a:gs pos="100000">
                    <a:srgbClr val="F9972B"/>
                  </a:gs>
                  <a:gs pos="97000">
                    <a:srgbClr val="FFC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2" name="矩形 3"/>
              <p:cNvSpPr/>
              <p:nvPr/>
            </p:nvSpPr>
            <p:spPr>
              <a:xfrm rot="21568527">
                <a:off x="5191301" y="5214344"/>
                <a:ext cx="885325" cy="527988"/>
              </a:xfrm>
              <a:custGeom>
                <a:avLst/>
                <a:gdLst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160" h="1519328">
                    <a:moveTo>
                      <a:pt x="0" y="0"/>
                    </a:moveTo>
                    <a:cubicBezTo>
                      <a:pt x="480053" y="0"/>
                      <a:pt x="805729" y="130628"/>
                      <a:pt x="1440160" y="0"/>
                    </a:cubicBezTo>
                    <a:lnTo>
                      <a:pt x="1440160" y="1440160"/>
                    </a:lnTo>
                    <a:cubicBezTo>
                      <a:pt x="675099" y="1618290"/>
                      <a:pt x="480053" y="1440160"/>
                      <a:pt x="0" y="144016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shade val="67500"/>
                      <a:satMod val="115000"/>
                    </a:sysClr>
                  </a:gs>
                  <a:gs pos="81000">
                    <a:srgbClr val="F8F8F8"/>
                  </a:gs>
                  <a:gs pos="28000">
                    <a:sysClr val="window" lastClr="FFFFFF"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3" name="等腰三角形 9"/>
              <p:cNvSpPr/>
              <p:nvPr/>
            </p:nvSpPr>
            <p:spPr>
              <a:xfrm rot="5368527">
                <a:off x="6208391" y="5090023"/>
                <a:ext cx="496087" cy="744994"/>
              </a:xfrm>
              <a:custGeom>
                <a:avLst/>
                <a:gdLst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7529" h="1211882">
                    <a:moveTo>
                      <a:pt x="0" y="1211882"/>
                    </a:moveTo>
                    <a:cubicBezTo>
                      <a:pt x="237925" y="677292"/>
                      <a:pt x="214596" y="807722"/>
                      <a:pt x="713765" y="0"/>
                    </a:cubicBezTo>
                    <a:cubicBezTo>
                      <a:pt x="1212949" y="855223"/>
                      <a:pt x="1296489" y="712918"/>
                      <a:pt x="1427529" y="1211882"/>
                    </a:cubicBezTo>
                    <a:lnTo>
                      <a:pt x="0" y="1211882"/>
                    </a:lnTo>
                    <a:close/>
                  </a:path>
                </a:pathLst>
              </a:custGeom>
              <a:solidFill>
                <a:srgbClr val="904E1C"/>
              </a:soli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5368527">
                <a:off x="6112262" y="5178127"/>
                <a:ext cx="518914" cy="575462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rot="21568527">
                <a:off x="6076385" y="5162007"/>
                <a:ext cx="0" cy="600571"/>
              </a:xfrm>
              <a:prstGeom prst="line">
                <a:avLst/>
              </a:prstGeom>
              <a:noFill/>
              <a:ln w="38100" cap="flat" cmpd="sng" algn="ctr">
                <a:solidFill>
                  <a:srgbClr val="F9972B"/>
                </a:solidFill>
                <a:prstDash val="sys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86" name="TextBox 83"/>
              <p:cNvSpPr txBox="1"/>
              <p:nvPr/>
            </p:nvSpPr>
            <p:spPr>
              <a:xfrm>
                <a:off x="5214128" y="5226210"/>
                <a:ext cx="759944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4000" b="1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uLnTx/>
                    <a:uFillTx/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4400" dirty="0">
                    <a:solidFill>
                      <a:srgbClr val="F9972B"/>
                    </a:solidFill>
                    <a:latin typeface="微软雅黑" panose="020B0503020204020204" pitchFamily="34" charset="-122"/>
                  </a:rPr>
                  <a:t>3</a:t>
                </a:r>
                <a:endParaRPr kumimoji="0" lang="zh-CN" altLang="en-US" sz="44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9972B"/>
                  </a:solidFill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668078" y="5282406"/>
                <a:ext cx="2475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项目：智能血压计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6287876" y="3549078"/>
              <a:ext cx="4229147" cy="698223"/>
              <a:chOff x="5078626" y="5162007"/>
              <a:chExt cx="4229147" cy="698223"/>
            </a:xfrm>
          </p:grpSpPr>
          <p:sp>
            <p:nvSpPr>
              <p:cNvPr id="89" name="Oval 65"/>
              <p:cNvSpPr>
                <a:spLocks noChangeArrowheads="1"/>
              </p:cNvSpPr>
              <p:nvPr/>
            </p:nvSpPr>
            <p:spPr bwMode="auto">
              <a:xfrm rot="5368527">
                <a:off x="4901995" y="5418668"/>
                <a:ext cx="600570" cy="9629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90" name="Oval 65"/>
              <p:cNvSpPr>
                <a:spLocks noChangeArrowheads="1"/>
              </p:cNvSpPr>
              <p:nvPr/>
            </p:nvSpPr>
            <p:spPr bwMode="auto">
              <a:xfrm rot="21568527">
                <a:off x="5078626" y="5705726"/>
                <a:ext cx="1236946" cy="5443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 rot="21568527">
                <a:off x="5191010" y="5205983"/>
                <a:ext cx="4116763" cy="500476"/>
              </a:xfrm>
              <a:prstGeom prst="rect">
                <a:avLst/>
              </a:prstGeom>
              <a:gradFill flip="none" rotWithShape="1">
                <a:gsLst>
                  <a:gs pos="0">
                    <a:srgbClr val="F66004"/>
                  </a:gs>
                  <a:gs pos="66000">
                    <a:srgbClr val="FCAC19"/>
                  </a:gs>
                  <a:gs pos="100000">
                    <a:srgbClr val="F9972B"/>
                  </a:gs>
                  <a:gs pos="97000">
                    <a:srgbClr val="FFC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2" name="矩形 3"/>
              <p:cNvSpPr/>
              <p:nvPr/>
            </p:nvSpPr>
            <p:spPr>
              <a:xfrm rot="21568527">
                <a:off x="5191301" y="5214344"/>
                <a:ext cx="885325" cy="527988"/>
              </a:xfrm>
              <a:custGeom>
                <a:avLst/>
                <a:gdLst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160" h="1519328">
                    <a:moveTo>
                      <a:pt x="0" y="0"/>
                    </a:moveTo>
                    <a:cubicBezTo>
                      <a:pt x="480053" y="0"/>
                      <a:pt x="805729" y="130628"/>
                      <a:pt x="1440160" y="0"/>
                    </a:cubicBezTo>
                    <a:lnTo>
                      <a:pt x="1440160" y="1440160"/>
                    </a:lnTo>
                    <a:cubicBezTo>
                      <a:pt x="675099" y="1618290"/>
                      <a:pt x="480053" y="1440160"/>
                      <a:pt x="0" y="144016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shade val="67500"/>
                      <a:satMod val="115000"/>
                    </a:sysClr>
                  </a:gs>
                  <a:gs pos="81000">
                    <a:srgbClr val="F8F8F8"/>
                  </a:gs>
                  <a:gs pos="28000">
                    <a:sysClr val="window" lastClr="FFFFFF"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3" name="等腰三角形 9"/>
              <p:cNvSpPr/>
              <p:nvPr/>
            </p:nvSpPr>
            <p:spPr>
              <a:xfrm rot="5368527">
                <a:off x="6208391" y="5090023"/>
                <a:ext cx="496087" cy="744994"/>
              </a:xfrm>
              <a:custGeom>
                <a:avLst/>
                <a:gdLst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7529" h="1211882">
                    <a:moveTo>
                      <a:pt x="0" y="1211882"/>
                    </a:moveTo>
                    <a:cubicBezTo>
                      <a:pt x="237925" y="677292"/>
                      <a:pt x="214596" y="807722"/>
                      <a:pt x="713765" y="0"/>
                    </a:cubicBezTo>
                    <a:cubicBezTo>
                      <a:pt x="1212949" y="855223"/>
                      <a:pt x="1296489" y="712918"/>
                      <a:pt x="1427529" y="1211882"/>
                    </a:cubicBezTo>
                    <a:lnTo>
                      <a:pt x="0" y="1211882"/>
                    </a:lnTo>
                    <a:close/>
                  </a:path>
                </a:pathLst>
              </a:custGeom>
              <a:solidFill>
                <a:srgbClr val="904E1C"/>
              </a:soli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5368527">
                <a:off x="6112262" y="5178127"/>
                <a:ext cx="518914" cy="575462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21568527">
                <a:off x="6076385" y="5162007"/>
                <a:ext cx="0" cy="600571"/>
              </a:xfrm>
              <a:prstGeom prst="line">
                <a:avLst/>
              </a:prstGeom>
              <a:noFill/>
              <a:ln w="38100" cap="flat" cmpd="sng" algn="ctr">
                <a:solidFill>
                  <a:srgbClr val="F9972B"/>
                </a:solidFill>
                <a:prstDash val="sys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96" name="TextBox 83"/>
              <p:cNvSpPr txBox="1"/>
              <p:nvPr/>
            </p:nvSpPr>
            <p:spPr>
              <a:xfrm>
                <a:off x="5214128" y="5226210"/>
                <a:ext cx="759944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4000" b="1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uLnTx/>
                    <a:uFillTx/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4400" noProof="0" dirty="0" smtClean="0">
                    <a:solidFill>
                      <a:srgbClr val="F9972B"/>
                    </a:solidFill>
                    <a:latin typeface="微软雅黑" panose="020B0503020204020204" pitchFamily="34" charset="-122"/>
                  </a:rPr>
                  <a:t>4</a:t>
                </a:r>
                <a:endParaRPr kumimoji="0" lang="zh-CN" altLang="en-US" sz="44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9972B"/>
                  </a:solidFill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6668078" y="5282406"/>
                <a:ext cx="2475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微信端软件开发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87876" y="2987283"/>
              <a:ext cx="4256578" cy="698223"/>
              <a:chOff x="5078626" y="5162007"/>
              <a:chExt cx="4256578" cy="698223"/>
            </a:xfrm>
          </p:grpSpPr>
          <p:sp>
            <p:nvSpPr>
              <p:cNvPr id="99" name="Oval 65"/>
              <p:cNvSpPr>
                <a:spLocks noChangeArrowheads="1"/>
              </p:cNvSpPr>
              <p:nvPr/>
            </p:nvSpPr>
            <p:spPr bwMode="auto">
              <a:xfrm rot="5368527">
                <a:off x="4901995" y="5418668"/>
                <a:ext cx="600570" cy="9629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100" name="Oval 65"/>
              <p:cNvSpPr>
                <a:spLocks noChangeArrowheads="1"/>
              </p:cNvSpPr>
              <p:nvPr/>
            </p:nvSpPr>
            <p:spPr bwMode="auto">
              <a:xfrm rot="21568527">
                <a:off x="5078626" y="5705726"/>
                <a:ext cx="1236946" cy="54436"/>
              </a:xfrm>
              <a:prstGeom prst="ellipse">
                <a:avLst/>
              </a:prstGeom>
              <a:gradFill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rgbClr val="EEECE1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568527">
                <a:off x="5191010" y="5205983"/>
                <a:ext cx="4116763" cy="500476"/>
              </a:xfrm>
              <a:prstGeom prst="rect">
                <a:avLst/>
              </a:prstGeom>
              <a:gradFill flip="none" rotWithShape="1">
                <a:gsLst>
                  <a:gs pos="0">
                    <a:srgbClr val="F66004"/>
                  </a:gs>
                  <a:gs pos="66000">
                    <a:srgbClr val="FCAC19"/>
                  </a:gs>
                  <a:gs pos="100000">
                    <a:srgbClr val="F9972B"/>
                  </a:gs>
                  <a:gs pos="97000">
                    <a:srgbClr val="FFC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2" name="矩形 3"/>
              <p:cNvSpPr/>
              <p:nvPr/>
            </p:nvSpPr>
            <p:spPr>
              <a:xfrm rot="21568527">
                <a:off x="5191301" y="5214344"/>
                <a:ext cx="885325" cy="527988"/>
              </a:xfrm>
              <a:custGeom>
                <a:avLst/>
                <a:gdLst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440160"/>
                  <a:gd name="connsiteX1" fmla="*/ 1440160 w 1440160"/>
                  <a:gd name="connsiteY1" fmla="*/ 0 h 1440160"/>
                  <a:gd name="connsiteX2" fmla="*/ 1440160 w 1440160"/>
                  <a:gd name="connsiteY2" fmla="*/ 1440160 h 1440160"/>
                  <a:gd name="connsiteX3" fmla="*/ 0 w 1440160"/>
                  <a:gd name="connsiteY3" fmla="*/ 1440160 h 1440160"/>
                  <a:gd name="connsiteX4" fmla="*/ 0 w 1440160"/>
                  <a:gd name="connsiteY4" fmla="*/ 0 h 1440160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  <a:gd name="connsiteX0" fmla="*/ 0 w 1440160"/>
                  <a:gd name="connsiteY0" fmla="*/ 0 h 1519328"/>
                  <a:gd name="connsiteX1" fmla="*/ 1440160 w 1440160"/>
                  <a:gd name="connsiteY1" fmla="*/ 0 h 1519328"/>
                  <a:gd name="connsiteX2" fmla="*/ 1440160 w 1440160"/>
                  <a:gd name="connsiteY2" fmla="*/ 1440160 h 1519328"/>
                  <a:gd name="connsiteX3" fmla="*/ 0 w 1440160"/>
                  <a:gd name="connsiteY3" fmla="*/ 1440160 h 1519328"/>
                  <a:gd name="connsiteX4" fmla="*/ 0 w 1440160"/>
                  <a:gd name="connsiteY4" fmla="*/ 0 h 15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160" h="1519328">
                    <a:moveTo>
                      <a:pt x="0" y="0"/>
                    </a:moveTo>
                    <a:cubicBezTo>
                      <a:pt x="480053" y="0"/>
                      <a:pt x="805729" y="130628"/>
                      <a:pt x="1440160" y="0"/>
                    </a:cubicBezTo>
                    <a:lnTo>
                      <a:pt x="1440160" y="1440160"/>
                    </a:lnTo>
                    <a:cubicBezTo>
                      <a:pt x="675099" y="1618290"/>
                      <a:pt x="480053" y="1440160"/>
                      <a:pt x="0" y="144016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shade val="67500"/>
                      <a:satMod val="115000"/>
                    </a:sysClr>
                  </a:gs>
                  <a:gs pos="81000">
                    <a:srgbClr val="F8F8F8"/>
                  </a:gs>
                  <a:gs pos="28000">
                    <a:sysClr val="window" lastClr="FFFFFF">
                      <a:shade val="100000"/>
                      <a:satMod val="115000"/>
                    </a:sysClr>
                  </a:gs>
                </a:gsLst>
                <a:lin ang="0" scaled="1"/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3" name="等腰三角形 9"/>
              <p:cNvSpPr/>
              <p:nvPr/>
            </p:nvSpPr>
            <p:spPr>
              <a:xfrm rot="5368527">
                <a:off x="6208391" y="5090023"/>
                <a:ext cx="496087" cy="744994"/>
              </a:xfrm>
              <a:custGeom>
                <a:avLst/>
                <a:gdLst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  <a:gd name="connsiteX0" fmla="*/ 0 w 1427529"/>
                  <a:gd name="connsiteY0" fmla="*/ 1211882 h 1211882"/>
                  <a:gd name="connsiteX1" fmla="*/ 713765 w 1427529"/>
                  <a:gd name="connsiteY1" fmla="*/ 0 h 1211882"/>
                  <a:gd name="connsiteX2" fmla="*/ 1427529 w 1427529"/>
                  <a:gd name="connsiteY2" fmla="*/ 1211882 h 1211882"/>
                  <a:gd name="connsiteX3" fmla="*/ 0 w 1427529"/>
                  <a:gd name="connsiteY3" fmla="*/ 1211882 h 1211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7529" h="1211882">
                    <a:moveTo>
                      <a:pt x="0" y="1211882"/>
                    </a:moveTo>
                    <a:cubicBezTo>
                      <a:pt x="237925" y="677292"/>
                      <a:pt x="214596" y="807722"/>
                      <a:pt x="713765" y="0"/>
                    </a:cubicBezTo>
                    <a:cubicBezTo>
                      <a:pt x="1212949" y="855223"/>
                      <a:pt x="1296489" y="712918"/>
                      <a:pt x="1427529" y="1211882"/>
                    </a:cubicBezTo>
                    <a:lnTo>
                      <a:pt x="0" y="1211882"/>
                    </a:lnTo>
                    <a:close/>
                  </a:path>
                </a:pathLst>
              </a:custGeom>
              <a:solidFill>
                <a:srgbClr val="904E1C"/>
              </a:solidFill>
              <a:ln w="25400" cap="flat" cmpd="sng" algn="ctr">
                <a:noFill/>
                <a:prstDash val="solid"/>
              </a:ln>
              <a:effectLst>
                <a:softEdge rad="6350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04" name="等腰三角形 103"/>
              <p:cNvSpPr/>
              <p:nvPr/>
            </p:nvSpPr>
            <p:spPr>
              <a:xfrm rot="5368527">
                <a:off x="6112262" y="5178127"/>
                <a:ext cx="518914" cy="575462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cxnSp>
            <p:nvCxnSpPr>
              <p:cNvPr id="105" name="直接连接符 104"/>
              <p:cNvCxnSpPr/>
              <p:nvPr/>
            </p:nvCxnSpPr>
            <p:spPr>
              <a:xfrm rot="21568527">
                <a:off x="6076385" y="5162007"/>
                <a:ext cx="0" cy="600571"/>
              </a:xfrm>
              <a:prstGeom prst="line">
                <a:avLst/>
              </a:prstGeom>
              <a:noFill/>
              <a:ln w="38100" cap="flat" cmpd="sng" algn="ctr">
                <a:solidFill>
                  <a:srgbClr val="F9972B"/>
                </a:solidFill>
                <a:prstDash val="sys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106" name="TextBox 83"/>
              <p:cNvSpPr txBox="1"/>
              <p:nvPr/>
            </p:nvSpPr>
            <p:spPr>
              <a:xfrm>
                <a:off x="5214128" y="5226210"/>
                <a:ext cx="759944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4000" b="1" i="0" u="none" strike="noStrike" kern="0" cap="none" spc="0" normalizeH="0" baseline="0">
                    <a:ln w="18415" cmpd="sng">
                      <a:noFill/>
                      <a:prstDash val="solid"/>
                    </a:ln>
                    <a:solidFill>
                      <a:schemeClr val="bg1"/>
                    </a:solidFill>
                    <a:uLnTx/>
                    <a:uFillTx/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4400" dirty="0">
                    <a:solidFill>
                      <a:srgbClr val="F9972B"/>
                    </a:solidFill>
                    <a:latin typeface="微软雅黑" panose="020B0503020204020204" pitchFamily="34" charset="-122"/>
                  </a:rPr>
                  <a:t>5</a:t>
                </a:r>
                <a:endParaRPr kumimoji="0" lang="zh-CN" altLang="en-US" sz="44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9972B"/>
                  </a:solidFill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6668078" y="5282406"/>
                <a:ext cx="2667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项目：智能云血压计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1" name="文本框 110"/>
          <p:cNvSpPr txBox="1"/>
          <p:nvPr/>
        </p:nvSpPr>
        <p:spPr>
          <a:xfrm>
            <a:off x="1033847" y="2161011"/>
            <a:ext cx="358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符合目前趋势，就业更接地气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10311" y="5611724"/>
            <a:ext cx="19156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4400" b="1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33856 </a:t>
            </a:r>
            <a:endParaRPr lang="zh-CN" altLang="en-US" sz="44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12" y="2361277"/>
            <a:ext cx="5082994" cy="3407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6082496" y="2361277"/>
            <a:ext cx="541144" cy="461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733547" y="1690688"/>
            <a:ext cx="285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 Cortex-M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10311" y="2476739"/>
            <a:ext cx="200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1000-1999</a:t>
            </a:r>
            <a:r>
              <a:rPr lang="zh-CN" altLang="en-US" dirty="0" smtClean="0"/>
              <a:t>人：</a:t>
            </a:r>
            <a:r>
              <a:rPr lang="en-US" altLang="zh-CN" dirty="0"/>
              <a:t>8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900-999</a:t>
            </a:r>
            <a:r>
              <a:rPr lang="zh-CN" altLang="en-US" dirty="0" smtClean="0"/>
              <a:t>人：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800-899</a:t>
            </a:r>
            <a:r>
              <a:rPr lang="zh-CN" altLang="en-US" dirty="0" smtClean="0"/>
              <a:t>人：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600-799</a:t>
            </a:r>
            <a:r>
              <a:rPr lang="zh-CN" altLang="en-US" dirty="0" smtClean="0"/>
              <a:t>人：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400-599</a:t>
            </a:r>
            <a:r>
              <a:rPr lang="zh-CN" altLang="en-US" dirty="0" smtClean="0"/>
              <a:t>人：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300-399</a:t>
            </a:r>
            <a:r>
              <a:rPr lang="zh-CN" altLang="en-US" dirty="0" smtClean="0"/>
              <a:t>人：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100-299</a:t>
            </a:r>
            <a:r>
              <a:rPr lang="zh-CN" altLang="en-US" dirty="0" smtClean="0"/>
              <a:t>人：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  <p:sp>
        <p:nvSpPr>
          <p:cNvPr id="113" name="矩形 112"/>
          <p:cNvSpPr/>
          <p:nvPr/>
        </p:nvSpPr>
        <p:spPr>
          <a:xfrm>
            <a:off x="10127148" y="4502057"/>
            <a:ext cx="19156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55700</a:t>
            </a:r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84996" y="5591333"/>
            <a:ext cx="258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课程周期：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6011" y="44446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178866" y="31205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endCxn id="106" idx="1"/>
          </p:cNvCxnSpPr>
          <p:nvPr/>
        </p:nvCxnSpPr>
        <p:spPr>
          <a:xfrm flipV="1">
            <a:off x="658454" y="3102080"/>
            <a:ext cx="184236" cy="1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6" idx="1"/>
          </p:cNvCxnSpPr>
          <p:nvPr/>
        </p:nvCxnSpPr>
        <p:spPr>
          <a:xfrm>
            <a:off x="639937" y="3499588"/>
            <a:ext cx="202753" cy="16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86" idx="1"/>
          </p:cNvCxnSpPr>
          <p:nvPr/>
        </p:nvCxnSpPr>
        <p:spPr>
          <a:xfrm flipV="1">
            <a:off x="540986" y="4225670"/>
            <a:ext cx="301704" cy="24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2"/>
          </p:cNvCxnSpPr>
          <p:nvPr/>
        </p:nvCxnSpPr>
        <p:spPr>
          <a:xfrm>
            <a:off x="412233" y="4906339"/>
            <a:ext cx="409682" cy="34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3389" cy="1325563"/>
          </a:xfrm>
        </p:spPr>
        <p:txBody>
          <a:bodyPr/>
          <a:lstStyle/>
          <a:p>
            <a:r>
              <a:rPr lang="zh-CN" altLang="en-US" dirty="0" smtClean="0"/>
              <a:t>课程适用对象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首次就业、再就业的学习者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客、爱好者</a:t>
            </a:r>
            <a:endParaRPr lang="en-US" altLang="zh-CN" dirty="0" smtClean="0"/>
          </a:p>
          <a:p>
            <a:r>
              <a:rPr lang="zh-CN" altLang="en-US" dirty="0" smtClean="0"/>
              <a:t>企业技术人员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含企业培训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青少年创客（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</a:rPr>
              <a:t>计划的初高中阶段课程）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另外：</a:t>
            </a:r>
            <a:endParaRPr lang="en-US" altLang="zh-CN" dirty="0" smtClean="0"/>
          </a:p>
          <a:p>
            <a:pPr lvl="1">
              <a:buFont typeface="微软雅黑" panose="020B0503020204020204" pitchFamily="34" charset="-122"/>
              <a:buChar char="※"/>
            </a:pPr>
            <a:r>
              <a:rPr lang="zh-CN" altLang="en-US" dirty="0" smtClean="0"/>
              <a:t>周期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个月，更适合业余班学员（</a:t>
            </a:r>
            <a:r>
              <a:rPr lang="en-US" altLang="zh-CN" dirty="0" smtClean="0"/>
              <a:t>VIP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109" name="Picture 2" descr="http://www.jmnews.com.cn/house/pic/attachement/jpg/site2/20140720/A021405810820982_change_JMRBA4720C001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333749"/>
            <a:ext cx="4762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63389" cy="1325563"/>
          </a:xfrm>
        </p:spPr>
        <p:txBody>
          <a:bodyPr/>
          <a:lstStyle/>
          <a:p>
            <a:r>
              <a:rPr lang="zh-CN" altLang="en-US" dirty="0" smtClean="0"/>
              <a:t>课程实施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上、线下结合授课方式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在线学习、在线答疑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周到中心学习 </a:t>
            </a:r>
            <a:r>
              <a:rPr lang="en-US" altLang="zh-CN" dirty="0" smtClean="0"/>
              <a:t>1</a:t>
            </a:r>
            <a:r>
              <a:rPr lang="zh-CN" altLang="en-US" dirty="0" smtClean="0"/>
              <a:t> 天 （待定）</a:t>
            </a:r>
            <a:endParaRPr lang="en-US" altLang="zh-CN" dirty="0" smtClean="0"/>
          </a:p>
          <a:p>
            <a:r>
              <a:rPr lang="zh-CN" altLang="en-US" dirty="0" smtClean="0"/>
              <a:t>条件成熟时在北京开设线下脱产课程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打造精品班、提高口碑</a:t>
            </a:r>
            <a:endParaRPr lang="en-US" altLang="zh-CN" dirty="0" smtClean="0"/>
          </a:p>
          <a:p>
            <a:r>
              <a:rPr lang="zh-CN" altLang="en-US" dirty="0" smtClean="0"/>
              <a:t>企业培训</a:t>
            </a:r>
            <a:endParaRPr lang="en-US" altLang="zh-CN" dirty="0" smtClean="0"/>
          </a:p>
        </p:txBody>
      </p:sp>
      <p:pic>
        <p:nvPicPr>
          <p:cNvPr id="109" name="Picture 2" descr="http://www.jmnews.com.cn/house/pic/attachement/jpg/site2/20140720/A021405810820982_change_JMRBA4720C001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333749"/>
            <a:ext cx="4762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辅助：与行业内技术企业展开合作？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技术有前景</a:t>
            </a:r>
            <a:endParaRPr lang="en-US" altLang="zh-CN" dirty="0" smtClean="0"/>
          </a:p>
          <a:p>
            <a:r>
              <a:rPr lang="zh-CN" altLang="en-US" dirty="0" smtClean="0"/>
              <a:t>有技术推广需求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IoT</a:t>
            </a:r>
            <a:r>
              <a:rPr lang="zh-CN" altLang="en-US" dirty="0" smtClean="0"/>
              <a:t>芯片企业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连接技术提供企业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云平台企业，</a:t>
            </a:r>
            <a:r>
              <a:rPr lang="en-US" altLang="zh-CN" dirty="0" smtClean="0"/>
              <a:t>BAT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762999" y="3230242"/>
            <a:ext cx="6895601" cy="2946721"/>
            <a:chOff x="3968344" y="2974719"/>
            <a:chExt cx="7684814" cy="3327302"/>
          </a:xfrm>
        </p:grpSpPr>
        <p:grpSp>
          <p:nvGrpSpPr>
            <p:cNvPr id="5" name="组合 4"/>
            <p:cNvGrpSpPr/>
            <p:nvPr/>
          </p:nvGrpSpPr>
          <p:grpSpPr>
            <a:xfrm>
              <a:off x="3968344" y="2974719"/>
              <a:ext cx="7684814" cy="3327302"/>
              <a:chOff x="3475713" y="3182689"/>
              <a:chExt cx="7684814" cy="332730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010399" y="5872171"/>
                <a:ext cx="3048000" cy="637820"/>
                <a:chOff x="5295900" y="4827814"/>
                <a:chExt cx="3048000" cy="637820"/>
              </a:xfrm>
            </p:grpSpPr>
            <p:sp>
              <p:nvSpPr>
                <p:cNvPr id="56" name="AutoShape 18"/>
                <p:cNvSpPr>
                  <a:spLocks noChangeArrowheads="1"/>
                </p:cNvSpPr>
                <p:nvPr/>
              </p:nvSpPr>
              <p:spPr bwMode="gray">
                <a:xfrm>
                  <a:off x="5295900" y="4827814"/>
                  <a:ext cx="3048000" cy="609600"/>
                </a:xfrm>
                <a:prstGeom prst="can">
                  <a:avLst>
                    <a:gd name="adj" fmla="val 32032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57" name="Text Box 19"/>
                <p:cNvSpPr txBox="1">
                  <a:spLocks noChangeArrowheads="1"/>
                </p:cNvSpPr>
                <p:nvPr/>
              </p:nvSpPr>
              <p:spPr bwMode="gray">
                <a:xfrm>
                  <a:off x="6211661" y="5013848"/>
                  <a:ext cx="1349142" cy="4517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芯片企业</a:t>
                  </a:r>
                  <a:endPara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AutoShape 16"/>
              <p:cNvSpPr>
                <a:spLocks noChangeArrowheads="1"/>
              </p:cNvSpPr>
              <p:nvPr/>
            </p:nvSpPr>
            <p:spPr bwMode="gray">
              <a:xfrm>
                <a:off x="7059389" y="5349570"/>
                <a:ext cx="1300842" cy="533400"/>
              </a:xfrm>
              <a:prstGeom prst="upArrow">
                <a:avLst>
                  <a:gd name="adj1" fmla="val 68380"/>
                  <a:gd name="adj2" fmla="val 70833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54510"/>
                      <a:invGamma/>
                      <a:alpha val="1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16"/>
              <p:cNvSpPr>
                <a:spLocks noChangeArrowheads="1"/>
              </p:cNvSpPr>
              <p:nvPr/>
            </p:nvSpPr>
            <p:spPr bwMode="gray">
              <a:xfrm>
                <a:off x="8731382" y="5336514"/>
                <a:ext cx="1300842" cy="533400"/>
              </a:xfrm>
              <a:prstGeom prst="upArrow">
                <a:avLst>
                  <a:gd name="adj1" fmla="val 68380"/>
                  <a:gd name="adj2" fmla="val 70833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54510"/>
                      <a:invGamma/>
                      <a:alpha val="12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6835171" y="4837852"/>
                <a:ext cx="3305097" cy="645376"/>
                <a:chOff x="4843086" y="4579183"/>
                <a:chExt cx="3305097" cy="645376"/>
              </a:xfrm>
            </p:grpSpPr>
            <p:grpSp>
              <p:nvGrpSpPr>
                <p:cNvPr id="50" name="组合 49"/>
                <p:cNvGrpSpPr/>
                <p:nvPr/>
              </p:nvGrpSpPr>
              <p:grpSpPr>
                <a:xfrm>
                  <a:off x="4843086" y="4588155"/>
                  <a:ext cx="1615392" cy="636404"/>
                  <a:chOff x="4712454" y="4310563"/>
                  <a:chExt cx="1615392" cy="636404"/>
                </a:xfrm>
              </p:grpSpPr>
              <p:sp>
                <p:nvSpPr>
                  <p:cNvPr id="54" name="AutoShape 5"/>
                  <p:cNvSpPr>
                    <a:spLocks noChangeArrowheads="1"/>
                  </p:cNvSpPr>
                  <p:nvPr/>
                </p:nvSpPr>
                <p:spPr bwMode="gray">
                  <a:xfrm>
                    <a:off x="4712454" y="4310563"/>
                    <a:ext cx="1615392" cy="550363"/>
                  </a:xfrm>
                  <a:prstGeom prst="can">
                    <a:avLst>
                      <a:gd name="adj" fmla="val 25000"/>
                    </a:avLst>
                  </a:prstGeom>
                  <a:gradFill rotWithShape="1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2"/>
                      </a:gs>
                      <a:gs pos="100000">
                        <a:schemeClr val="accent2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Text Box 6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5015068" y="4431920"/>
                    <a:ext cx="1189788" cy="5150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eaLnBrk="0" hangingPunct="0"/>
                    <a:r>
                      <a:rPr lang="en-US" altLang="zh-CN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RTOS</a:t>
                    </a:r>
                  </a:p>
                </p:txBody>
              </p: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6532791" y="4579183"/>
                  <a:ext cx="1615392" cy="612718"/>
                  <a:chOff x="4712454" y="4301591"/>
                  <a:chExt cx="1615392" cy="612718"/>
                </a:xfrm>
              </p:grpSpPr>
              <p:sp>
                <p:nvSpPr>
                  <p:cNvPr id="52" name="AutoShape 5"/>
                  <p:cNvSpPr>
                    <a:spLocks noChangeArrowheads="1"/>
                  </p:cNvSpPr>
                  <p:nvPr/>
                </p:nvSpPr>
                <p:spPr bwMode="gray">
                  <a:xfrm>
                    <a:off x="4712454" y="4301591"/>
                    <a:ext cx="1615392" cy="559336"/>
                  </a:xfrm>
                  <a:prstGeom prst="can">
                    <a:avLst>
                      <a:gd name="adj" fmla="val 25000"/>
                    </a:avLst>
                  </a:prstGeom>
                  <a:gradFill rotWithShape="1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2"/>
                      </a:gs>
                      <a:gs pos="100000">
                        <a:schemeClr val="accent2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Text Box 6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5031396" y="4399262"/>
                    <a:ext cx="1189788" cy="5150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eaLnBrk="0" hangingPunct="0"/>
                    <a:r>
                      <a: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Linux</a:t>
                    </a:r>
                    <a:endParaRPr lang="en-US" altLang="zh-CN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3" name="Rectangle 8"/>
              <p:cNvSpPr>
                <a:spLocks noChangeArrowheads="1"/>
              </p:cNvSpPr>
              <p:nvPr/>
            </p:nvSpPr>
            <p:spPr bwMode="gray">
              <a:xfrm rot="14075061">
                <a:off x="6778470" y="4575720"/>
                <a:ext cx="613844" cy="67982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gray">
              <a:xfrm rot="18185657">
                <a:off x="7609424" y="4578633"/>
                <a:ext cx="613844" cy="67982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gray">
              <a:xfrm rot="13691818">
                <a:off x="8712325" y="4577806"/>
                <a:ext cx="613844" cy="67982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gray">
              <a:xfrm rot="18688762">
                <a:off x="9690208" y="4560375"/>
                <a:ext cx="613844" cy="67982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6162909" y="4049986"/>
                <a:ext cx="4854566" cy="539490"/>
                <a:chOff x="4061831" y="3728174"/>
                <a:chExt cx="4854566" cy="539490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4061831" y="3728174"/>
                  <a:ext cx="1148127" cy="539490"/>
                  <a:chOff x="4769619" y="3383687"/>
                  <a:chExt cx="1148127" cy="539490"/>
                </a:xfrm>
              </p:grpSpPr>
              <p:sp>
                <p:nvSpPr>
                  <p:cNvPr id="48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4769619" y="3383687"/>
                    <a:ext cx="1148127" cy="476895"/>
                  </a:xfrm>
                  <a:prstGeom prst="can">
                    <a:avLst>
                      <a:gd name="adj" fmla="val 25000"/>
                    </a:avLst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49" name="Text Box 24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805533" y="3493971"/>
                    <a:ext cx="1053539" cy="42920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设备厂商</a:t>
                    </a:r>
                    <a:endParaRPr lang="en-US" altLang="zh-CN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5297311" y="3728174"/>
                  <a:ext cx="1148127" cy="539490"/>
                  <a:chOff x="4769619" y="3383687"/>
                  <a:chExt cx="1148127" cy="539490"/>
                </a:xfrm>
              </p:grpSpPr>
              <p:sp>
                <p:nvSpPr>
                  <p:cNvPr id="46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4769619" y="3383687"/>
                    <a:ext cx="1148127" cy="476895"/>
                  </a:xfrm>
                  <a:prstGeom prst="can">
                    <a:avLst>
                      <a:gd name="adj" fmla="val 25000"/>
                    </a:avLst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47" name="Text Box 24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805533" y="3493971"/>
                    <a:ext cx="1053539" cy="42920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设备厂商</a:t>
                    </a:r>
                    <a:endParaRPr lang="en-US" altLang="zh-CN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6532791" y="3728174"/>
                  <a:ext cx="1148127" cy="539490"/>
                  <a:chOff x="4769619" y="3383687"/>
                  <a:chExt cx="1148127" cy="539490"/>
                </a:xfrm>
              </p:grpSpPr>
              <p:sp>
                <p:nvSpPr>
                  <p:cNvPr id="44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4769619" y="3383687"/>
                    <a:ext cx="1148127" cy="476895"/>
                  </a:xfrm>
                  <a:prstGeom prst="can">
                    <a:avLst>
                      <a:gd name="adj" fmla="val 25000"/>
                    </a:avLst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45" name="Text Box 24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805533" y="3493971"/>
                    <a:ext cx="1053539" cy="42920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设备厂商</a:t>
                    </a:r>
                    <a:endParaRPr lang="en-US" altLang="zh-CN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7768270" y="3728174"/>
                  <a:ext cx="1148127" cy="539490"/>
                  <a:chOff x="4769619" y="3383687"/>
                  <a:chExt cx="1148127" cy="539490"/>
                </a:xfrm>
              </p:grpSpPr>
              <p:sp>
                <p:nvSpPr>
                  <p:cNvPr id="42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4769619" y="3383687"/>
                    <a:ext cx="1148127" cy="476895"/>
                  </a:xfrm>
                  <a:prstGeom prst="can">
                    <a:avLst>
                      <a:gd name="adj" fmla="val 25000"/>
                    </a:avLst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43" name="Text Box 24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805533" y="3493971"/>
                    <a:ext cx="1053539" cy="42920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设备厂商</a:t>
                    </a:r>
                    <a:endParaRPr lang="en-US" altLang="zh-CN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pic>
            <p:nvPicPr>
              <p:cNvPr id="18" name="内容占位符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5581" y="3373523"/>
                <a:ext cx="664286" cy="62710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Picture 6" descr="http://a.36krcnd.com/photo/2014/964444aa59890f1e5dbbfa13f449396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5856" y="3182689"/>
                <a:ext cx="1564671" cy="755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4595" y="3287875"/>
                <a:ext cx="609151" cy="68814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7722" y="3330602"/>
                <a:ext cx="1543557" cy="61976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22" name="八角星 21"/>
              <p:cNvSpPr/>
              <p:nvPr/>
            </p:nvSpPr>
            <p:spPr>
              <a:xfrm>
                <a:off x="4877878" y="4586075"/>
                <a:ext cx="1403782" cy="1017460"/>
              </a:xfrm>
              <a:prstGeom prst="star8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连接技术企业</a:t>
                </a: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3475713" y="3787081"/>
                <a:ext cx="1079485" cy="691806"/>
                <a:chOff x="10274315" y="3247629"/>
                <a:chExt cx="1169505" cy="689550"/>
              </a:xfrm>
            </p:grpSpPr>
            <p:sp>
              <p:nvSpPr>
                <p:cNvPr id="36" name="云形 35"/>
                <p:cNvSpPr/>
                <p:nvPr/>
              </p:nvSpPr>
              <p:spPr bwMode="auto">
                <a:xfrm>
                  <a:off x="10274315" y="3247629"/>
                  <a:ext cx="1169505" cy="689550"/>
                </a:xfrm>
                <a:prstGeom prst="cloud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0617597" y="3276267"/>
                  <a:ext cx="587828" cy="641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3484780" y="4614107"/>
                <a:ext cx="1087920" cy="704240"/>
                <a:chOff x="10150969" y="4184276"/>
                <a:chExt cx="1169505" cy="707955"/>
              </a:xfrm>
            </p:grpSpPr>
            <p:sp>
              <p:nvSpPr>
                <p:cNvPr id="34" name="云形 33"/>
                <p:cNvSpPr/>
                <p:nvPr/>
              </p:nvSpPr>
              <p:spPr bwMode="auto">
                <a:xfrm>
                  <a:off x="10150969" y="4184276"/>
                  <a:ext cx="1169505" cy="689550"/>
                </a:xfrm>
                <a:prstGeom prst="cloud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0481842" y="4245027"/>
                  <a:ext cx="587828" cy="647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3519435" y="5446703"/>
                <a:ext cx="1032920" cy="689550"/>
                <a:chOff x="10369870" y="5115049"/>
                <a:chExt cx="1169505" cy="689550"/>
              </a:xfrm>
            </p:grpSpPr>
            <p:sp>
              <p:nvSpPr>
                <p:cNvPr id="32" name="云形 31"/>
                <p:cNvSpPr/>
                <p:nvPr/>
              </p:nvSpPr>
              <p:spPr bwMode="auto">
                <a:xfrm>
                  <a:off x="10369870" y="5115049"/>
                  <a:ext cx="1169505" cy="689550"/>
                </a:xfrm>
                <a:prstGeom prst="cloud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10721285" y="5151573"/>
                  <a:ext cx="587828" cy="643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</a:t>
                  </a:r>
                  <a:endPara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6" name="直接箭头连接符 25"/>
              <p:cNvCxnSpPr>
                <a:stCxn id="22" idx="5"/>
              </p:cNvCxnSpPr>
              <p:nvPr/>
            </p:nvCxnSpPr>
            <p:spPr>
              <a:xfrm flipH="1" flipV="1">
                <a:off x="4507526" y="4256589"/>
                <a:ext cx="575931" cy="47849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2" idx="4"/>
                <a:endCxn id="34" idx="0"/>
              </p:cNvCxnSpPr>
              <p:nvPr/>
            </p:nvCxnSpPr>
            <p:spPr>
              <a:xfrm flipH="1" flipV="1">
                <a:off x="4571793" y="4957075"/>
                <a:ext cx="306085" cy="13773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56" idx="2"/>
                <a:endCxn id="22" idx="1"/>
              </p:cNvCxnSpPr>
              <p:nvPr/>
            </p:nvCxnSpPr>
            <p:spPr>
              <a:xfrm flipH="1" flipV="1">
                <a:off x="6076081" y="5454531"/>
                <a:ext cx="934318" cy="722440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54" idx="2"/>
                <a:endCxn id="22" idx="0"/>
              </p:cNvCxnSpPr>
              <p:nvPr/>
            </p:nvCxnSpPr>
            <p:spPr>
              <a:xfrm flipH="1" flipV="1">
                <a:off x="6281660" y="5094805"/>
                <a:ext cx="553511" cy="27201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22" idx="7"/>
              </p:cNvCxnSpPr>
              <p:nvPr/>
            </p:nvCxnSpPr>
            <p:spPr>
              <a:xfrm flipH="1">
                <a:off x="6076081" y="4576238"/>
                <a:ext cx="386498" cy="158841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22" idx="3"/>
                <a:endCxn id="32" idx="0"/>
              </p:cNvCxnSpPr>
              <p:nvPr/>
            </p:nvCxnSpPr>
            <p:spPr>
              <a:xfrm flipH="1">
                <a:off x="4551494" y="5454531"/>
                <a:ext cx="531963" cy="336947"/>
              </a:xfrm>
              <a:prstGeom prst="straightConnector1">
                <a:avLst/>
              </a:prstGeom>
              <a:ln w="38100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10663466" y="4773078"/>
              <a:ext cx="924376" cy="947447"/>
              <a:chOff x="10760266" y="4727552"/>
              <a:chExt cx="924376" cy="947447"/>
            </a:xfrm>
          </p:grpSpPr>
          <p:sp>
            <p:nvSpPr>
              <p:cNvPr id="7" name="流程图: 顺序访问存储器 6"/>
              <p:cNvSpPr/>
              <p:nvPr/>
            </p:nvSpPr>
            <p:spPr>
              <a:xfrm rot="10800000">
                <a:off x="10760266" y="4727552"/>
                <a:ext cx="885626" cy="947447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792199" y="4890855"/>
                <a:ext cx="892443" cy="66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可忽略</a:t>
                </a:r>
                <a:endPara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或融合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0" name="椭圆 59"/>
          <p:cNvSpPr/>
          <p:nvPr/>
        </p:nvSpPr>
        <p:spPr>
          <a:xfrm>
            <a:off x="6040826" y="4322221"/>
            <a:ext cx="1231577" cy="12020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7871183" y="5669861"/>
            <a:ext cx="2899364" cy="5853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746" y="1384457"/>
            <a:ext cx="1787431" cy="1968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5" name="内容占位符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9483" y="1480093"/>
            <a:ext cx="2285119" cy="1616683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8263" y="1281724"/>
            <a:ext cx="2650112" cy="201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931" y="4272933"/>
            <a:ext cx="2733004" cy="2039818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9050020" y="6290586"/>
            <a:ext cx="98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68414" y="6121058"/>
            <a:ext cx="312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、飞思卡尔的大学计划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0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253</Words>
  <Application>Microsoft Office PowerPoint</Application>
  <PresentationFormat>宽屏</PresentationFormat>
  <Paragraphs>65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微软雅黑</vt:lpstr>
      <vt:lpstr>Calibri</vt:lpstr>
      <vt:lpstr>Wingdings</vt:lpstr>
      <vt:lpstr>Office 主题</vt:lpstr>
      <vt:lpstr>开设智能硬件课程的建议</vt:lpstr>
      <vt:lpstr>智能硬件课程（项目：智能云血压计）</vt:lpstr>
      <vt:lpstr>课程适用对象</vt:lpstr>
      <vt:lpstr>课程实施</vt:lpstr>
      <vt:lpstr>辅助：与行业内技术企业展开合作？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303</cp:revision>
  <dcterms:created xsi:type="dcterms:W3CDTF">2014-12-10T14:48:55Z</dcterms:created>
  <dcterms:modified xsi:type="dcterms:W3CDTF">2015-09-11T15:42:24Z</dcterms:modified>
</cp:coreProperties>
</file>