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6" r:id="rId4"/>
    <p:sldId id="264" r:id="rId5"/>
    <p:sldId id="265" r:id="rId6"/>
    <p:sldId id="268" r:id="rId7"/>
    <p:sldId id="263" r:id="rId8"/>
    <p:sldId id="269" r:id="rId9"/>
    <p:sldId id="271" r:id="rId10"/>
    <p:sldId id="270" r:id="rId11"/>
    <p:sldId id="272" r:id="rId12"/>
    <p:sldId id="267" r:id="rId13"/>
    <p:sldId id="273" r:id="rId14"/>
    <p:sldId id="274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76939" autoAdjust="0"/>
  </p:normalViewPr>
  <p:slideViewPr>
    <p:cSldViewPr snapToGrid="0">
      <p:cViewPr varScale="1">
        <p:scale>
          <a:sx n="57" d="100"/>
          <a:sy n="57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E496-E84D-443D-9DF7-86BB38F9345C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D3C7D-A82D-4081-AF1A-81B62182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7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8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6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8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3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9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3C7D-A82D-4081-AF1A-81B621829A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1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3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47200" cy="2387600"/>
          </a:xfrm>
        </p:spPr>
        <p:txBody>
          <a:bodyPr/>
          <a:lstStyle/>
          <a:p>
            <a:r>
              <a:rPr lang="en-US" altLang="zh-CN" dirty="0"/>
              <a:t>STM32F407 </a:t>
            </a:r>
            <a:r>
              <a:rPr lang="zh-CN" altLang="en-US" dirty="0"/>
              <a:t>的存储器模型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 dirty="0"/>
              <a:t>智能血压计开发实战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6" y="3259601"/>
            <a:ext cx="5259123" cy="3819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ELink407 </a:t>
            </a:r>
            <a:r>
              <a:rPr lang="zh-CN" altLang="en-US" dirty="0" smtClean="0"/>
              <a:t>开发板启动模式配置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STM32F4xx </a:t>
            </a:r>
            <a:r>
              <a:rPr lang="zh-CN" altLang="en-US" dirty="0"/>
              <a:t>中，可通过 </a:t>
            </a:r>
            <a:r>
              <a:rPr lang="en-US" altLang="zh-CN" dirty="0"/>
              <a:t>BOOT[1:0] </a:t>
            </a:r>
            <a:r>
              <a:rPr lang="zh-CN" altLang="en-US" dirty="0"/>
              <a:t>引脚选择三种不同的自举模式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17" y="2865916"/>
            <a:ext cx="8496300" cy="2266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242" y="4007330"/>
            <a:ext cx="2075967" cy="17351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334" y="2569039"/>
            <a:ext cx="204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位带区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STM32F407 ARM Cortex-M4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9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55" y="717779"/>
            <a:ext cx="6257925" cy="58293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280200" y="6030908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263267" y="5345834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29401" y="468778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39163" y="36324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28385" y="2329002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0045" y="1530209"/>
            <a:ext cx="188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Timer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、系统控制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STM32F407</a:t>
            </a:r>
            <a:r>
              <a:rPr lang="zh-CN" altLang="en-US" dirty="0"/>
              <a:t>存储器</a:t>
            </a:r>
            <a:r>
              <a:rPr lang="zh-CN" altLang="en-US" dirty="0" smtClean="0"/>
              <a:t>位</a:t>
            </a:r>
            <a:r>
              <a:rPr lang="zh-CN" altLang="en-US" dirty="0"/>
              <a:t>带区</a:t>
            </a:r>
          </a:p>
        </p:txBody>
      </p:sp>
      <p:sp>
        <p:nvSpPr>
          <p:cNvPr id="32" name="矩形 31"/>
          <p:cNvSpPr/>
          <p:nvPr/>
        </p:nvSpPr>
        <p:spPr>
          <a:xfrm>
            <a:off x="992926" y="1943470"/>
            <a:ext cx="7773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/>
              <a:t>bit_word_addr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bit_band_base</a:t>
            </a:r>
            <a:r>
              <a:rPr lang="en-US" altLang="zh-CN" i="1" dirty="0"/>
              <a:t> </a:t>
            </a:r>
            <a:r>
              <a:rPr lang="en-US" altLang="zh-CN" dirty="0"/>
              <a:t>+ (</a:t>
            </a:r>
            <a:r>
              <a:rPr lang="en-US" altLang="zh-CN" i="1" dirty="0" err="1"/>
              <a:t>byte_offset</a:t>
            </a:r>
            <a:r>
              <a:rPr lang="en-US" altLang="zh-CN" i="1" dirty="0"/>
              <a:t> </a:t>
            </a:r>
            <a:r>
              <a:rPr lang="en-US" altLang="zh-CN" dirty="0"/>
              <a:t>x 32) + (</a:t>
            </a:r>
            <a:r>
              <a:rPr lang="en-US" altLang="zh-CN" i="1" dirty="0" err="1"/>
              <a:t>bit_number</a:t>
            </a:r>
            <a:r>
              <a:rPr lang="en-US" altLang="zh-CN" i="1" dirty="0"/>
              <a:t> </a:t>
            </a:r>
            <a:r>
              <a:rPr lang="en-US" altLang="zh-CN" dirty="0"/>
              <a:t>× 4)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2925" y="2297790"/>
            <a:ext cx="6779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其中：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bit_word_addr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代表别名区域中将映射到目标位的字的地址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bit_band_base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代表别名区域的起始地址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byte_offset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代表目标位所在位段区域中的字节编号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bit_number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代表目标位的位位置 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(0-7)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9221" y="5699404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目标位地址：字节偏移，字节内位偏移</a:t>
            </a:r>
            <a:endParaRPr lang="en-US" altLang="zh-CN" dirty="0" smtClean="0"/>
          </a:p>
          <a:p>
            <a:r>
              <a:rPr lang="zh-CN" altLang="en-US" dirty="0" smtClean="0"/>
              <a:t>别名区地址：字偏移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634484"/>
              </p:ext>
            </p:extLst>
          </p:nvPr>
        </p:nvGraphicFramePr>
        <p:xfrm>
          <a:off x="1731054" y="3803987"/>
          <a:ext cx="2743200" cy="2139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825"/>
                <a:gridCol w="904875"/>
                <a:gridCol w="952500"/>
              </a:tblGrid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目标位地址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别名区地址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字节偏移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位偏移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字偏移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0x22000004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0x2200001c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0x20000001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0x22000020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45364" y="1542962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背景：</a:t>
            </a:r>
            <a:r>
              <a:rPr lang="en-US" altLang="zh-CN" dirty="0"/>
              <a:t>ARM</a:t>
            </a:r>
            <a:r>
              <a:rPr lang="zh-CN" altLang="en-US" dirty="0"/>
              <a:t>精简指令集，运算在寄存器内完成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8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55" y="717779"/>
            <a:ext cx="6257925" cy="58293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280200" y="6030908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263267" y="5345834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29401" y="468778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39163" y="36324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28385" y="2329002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0045" y="1530209"/>
            <a:ext cx="188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Timer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、系统控制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STM32F407</a:t>
            </a:r>
            <a:r>
              <a:rPr lang="zh-CN" altLang="en-US" dirty="0"/>
              <a:t>位带</a:t>
            </a:r>
            <a:r>
              <a:rPr lang="zh-CN" altLang="en-US" dirty="0" smtClean="0"/>
              <a:t>区地址计算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92926" y="1943470"/>
            <a:ext cx="7773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/>
              <a:t>bit_word_addr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bit_band_base</a:t>
            </a:r>
            <a:r>
              <a:rPr lang="en-US" altLang="zh-CN" i="1" dirty="0"/>
              <a:t> </a:t>
            </a:r>
            <a:r>
              <a:rPr lang="en-US" altLang="zh-CN" dirty="0"/>
              <a:t>+ (</a:t>
            </a:r>
            <a:r>
              <a:rPr lang="en-US" altLang="zh-CN" i="1" dirty="0" err="1"/>
              <a:t>byte_offset</a:t>
            </a:r>
            <a:r>
              <a:rPr lang="en-US" altLang="zh-CN" i="1" dirty="0"/>
              <a:t> </a:t>
            </a:r>
            <a:r>
              <a:rPr lang="en-US" altLang="zh-CN" dirty="0"/>
              <a:t>x 32) + (</a:t>
            </a:r>
            <a:r>
              <a:rPr lang="en-US" altLang="zh-CN" i="1" dirty="0" err="1"/>
              <a:t>bit_number</a:t>
            </a:r>
            <a:r>
              <a:rPr lang="en-US" altLang="zh-CN" i="1" dirty="0"/>
              <a:t> </a:t>
            </a:r>
            <a:r>
              <a:rPr lang="en-US" altLang="zh-CN" dirty="0"/>
              <a:t>× 4)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2925" y="2297790"/>
            <a:ext cx="6779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其中：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bit_word_addr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代表别名区域中将映射到目标位的字的地址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bit_band_base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代表别名区域的起始地址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byte_offset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代表目标位所在位段区域中的字节编号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bit_number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代表目标位的位位置 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(0-7)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4293841"/>
            <a:ext cx="43027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计算：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0x20000100</a:t>
            </a:r>
            <a:r>
              <a:rPr lang="zh-CN" altLang="en-US" b="1" dirty="0" smtClean="0">
                <a:solidFill>
                  <a:srgbClr val="FF0000"/>
                </a:solidFill>
              </a:rPr>
              <a:t>的第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位对应的别名区地址？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别名区起始地址：</a:t>
            </a:r>
            <a:r>
              <a:rPr lang="en-US" altLang="zh-CN" b="1" dirty="0" smtClean="0">
                <a:solidFill>
                  <a:srgbClr val="FF0000"/>
                </a:solidFill>
              </a:rPr>
              <a:t>0x22000000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字节偏移</a:t>
            </a:r>
            <a:r>
              <a:rPr lang="en-US" altLang="zh-CN" b="1" dirty="0" smtClean="0">
                <a:solidFill>
                  <a:srgbClr val="FF0000"/>
                </a:solidFill>
              </a:rPr>
              <a:t>=0x100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位偏移</a:t>
            </a:r>
            <a:r>
              <a:rPr lang="en-US" altLang="zh-CN" b="1" dirty="0" smtClean="0">
                <a:solidFill>
                  <a:srgbClr val="FF0000"/>
                </a:solidFill>
              </a:rPr>
              <a:t>=1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55" y="717779"/>
            <a:ext cx="6257925" cy="58293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280200" y="6030908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263267" y="5345834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29401" y="468778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39163" y="36324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28385" y="2329002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0045" y="1530209"/>
            <a:ext cx="188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Timer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、系统控制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STM32F407</a:t>
            </a:r>
            <a:r>
              <a:rPr lang="zh-CN" altLang="en-US" dirty="0"/>
              <a:t>位带</a:t>
            </a:r>
            <a:r>
              <a:rPr lang="zh-CN" altLang="en-US" dirty="0" smtClean="0"/>
              <a:t>区操控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92926" y="1943470"/>
            <a:ext cx="7773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/>
              <a:t>bit_word_addr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bit_band_base</a:t>
            </a:r>
            <a:r>
              <a:rPr lang="en-US" altLang="zh-CN" i="1" dirty="0"/>
              <a:t> </a:t>
            </a:r>
            <a:r>
              <a:rPr lang="en-US" altLang="zh-CN" dirty="0"/>
              <a:t>+ (</a:t>
            </a:r>
            <a:r>
              <a:rPr lang="en-US" altLang="zh-CN" i="1" dirty="0" err="1"/>
              <a:t>byte_offset</a:t>
            </a:r>
            <a:r>
              <a:rPr lang="en-US" altLang="zh-CN" i="1" dirty="0"/>
              <a:t> </a:t>
            </a:r>
            <a:r>
              <a:rPr lang="en-US" altLang="zh-CN" dirty="0"/>
              <a:t>x 32) + (</a:t>
            </a:r>
            <a:r>
              <a:rPr lang="en-US" altLang="zh-CN" i="1" dirty="0" err="1"/>
              <a:t>bit_number</a:t>
            </a:r>
            <a:r>
              <a:rPr lang="en-US" altLang="zh-CN" i="1" dirty="0"/>
              <a:t> </a:t>
            </a:r>
            <a:r>
              <a:rPr lang="en-US" altLang="zh-CN" dirty="0"/>
              <a:t>× 4)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2925" y="2297790"/>
            <a:ext cx="6779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其中：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bit_word_addr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代表别名区域中将映射到目标位的字的地址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bit_band_base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代表别名区域的起始地址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byte_offset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代表目标位所在位段区域中的字节编号</a:t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— </a:t>
            </a:r>
            <a:r>
              <a:rPr lang="en-US" altLang="zh-CN" i="1" dirty="0" err="1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bit_number</a:t>
            </a:r>
            <a:r>
              <a:rPr lang="en-US" altLang="zh-CN" i="1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代表目标位的位位置 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SimSun" panose="02010600030101010101" pitchFamily="2" charset="-122"/>
              </a:rPr>
              <a:t>(0-7)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54369" y="4325424"/>
            <a:ext cx="38250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ELink407</a:t>
            </a:r>
            <a:r>
              <a:rPr lang="zh-CN" altLang="en-US" b="1" dirty="0">
                <a:solidFill>
                  <a:srgbClr val="FF0000"/>
                </a:solidFill>
              </a:rPr>
              <a:t>开发</a:t>
            </a:r>
            <a:r>
              <a:rPr lang="zh-CN" altLang="en-US" b="1" dirty="0" smtClean="0">
                <a:solidFill>
                  <a:srgbClr val="FF0000"/>
                </a:solidFill>
              </a:rPr>
              <a:t>板上验证位带区功能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0x20000000</a:t>
            </a:r>
            <a:r>
              <a:rPr lang="zh-CN" altLang="en-US" b="1" dirty="0" smtClean="0">
                <a:solidFill>
                  <a:srgbClr val="FF0000"/>
                </a:solidFill>
              </a:rPr>
              <a:t>的第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STM32F407 </a:t>
            </a:r>
            <a:r>
              <a:rPr lang="zh-CN" altLang="en-US" dirty="0"/>
              <a:t>的存储器模型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存储器组织结构</a:t>
            </a:r>
            <a:endParaRPr lang="en-US" altLang="zh-CN" dirty="0" smtClean="0"/>
          </a:p>
          <a:p>
            <a:r>
              <a:rPr lang="zh-CN" altLang="en-US" dirty="0" smtClean="0"/>
              <a:t>启动配置与存储器映射</a:t>
            </a:r>
            <a:endParaRPr lang="en-US" altLang="zh-CN" dirty="0" smtClean="0"/>
          </a:p>
          <a:p>
            <a:r>
              <a:rPr lang="zh-CN" altLang="en-US" dirty="0" smtClean="0"/>
              <a:t>位带区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52150" cy="2852737"/>
          </a:xfrm>
        </p:spPr>
        <p:txBody>
          <a:bodyPr/>
          <a:lstStyle/>
          <a:p>
            <a:r>
              <a:rPr lang="zh-CN" altLang="en-US" dirty="0" smtClean="0"/>
              <a:t>存储器</a:t>
            </a:r>
            <a:r>
              <a:rPr lang="zh-CN" altLang="en-US" dirty="0"/>
              <a:t>组织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STM32F407  ARM Cortex-M4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6" y="737656"/>
            <a:ext cx="6257925" cy="582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 Cortex-M4</a:t>
            </a:r>
            <a:br>
              <a:rPr lang="en-US" altLang="zh-CN" dirty="0" smtClean="0"/>
            </a:br>
            <a:r>
              <a:rPr lang="zh-CN" altLang="en-US" dirty="0" smtClean="0"/>
              <a:t>空间划分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62981" y="6050785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46048" y="5365711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12182" y="4707657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21944" y="36523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11166" y="2348879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2826" y="1550086"/>
            <a:ext cx="188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Timer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、系统控制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8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2891307" y="1371600"/>
            <a:ext cx="1088265" cy="663262"/>
          </a:xfrm>
          <a:custGeom>
            <a:avLst/>
            <a:gdLst>
              <a:gd name="connsiteX0" fmla="*/ 0 w 1088265"/>
              <a:gd name="connsiteY0" fmla="*/ 663262 h 663262"/>
              <a:gd name="connsiteX1" fmla="*/ 1088265 w 1088265"/>
              <a:gd name="connsiteY1" fmla="*/ 315532 h 663262"/>
              <a:gd name="connsiteX2" fmla="*/ 1088265 w 1088265"/>
              <a:gd name="connsiteY2" fmla="*/ 0 h 663262"/>
              <a:gd name="connsiteX3" fmla="*/ 0 w 1088265"/>
              <a:gd name="connsiteY3" fmla="*/ 0 h 663262"/>
              <a:gd name="connsiteX4" fmla="*/ 0 w 1088265"/>
              <a:gd name="connsiteY4" fmla="*/ 663262 h 66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265" h="663262">
                <a:moveTo>
                  <a:pt x="0" y="663262"/>
                </a:moveTo>
                <a:lnTo>
                  <a:pt x="1088265" y="315532"/>
                </a:lnTo>
                <a:lnTo>
                  <a:pt x="1088265" y="0"/>
                </a:lnTo>
                <a:lnTo>
                  <a:pt x="0" y="0"/>
                </a:lnTo>
                <a:lnTo>
                  <a:pt x="0" y="66326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738" y="1311459"/>
            <a:ext cx="3009900" cy="847725"/>
          </a:xfrm>
          <a:prstGeom prst="rect">
            <a:avLst/>
          </a:prstGeom>
        </p:spPr>
      </p:pic>
      <p:sp>
        <p:nvSpPr>
          <p:cNvPr id="51" name="任意多边形 50"/>
          <p:cNvSpPr/>
          <p:nvPr/>
        </p:nvSpPr>
        <p:spPr>
          <a:xfrm>
            <a:off x="2883528" y="1058284"/>
            <a:ext cx="5382032" cy="4351051"/>
          </a:xfrm>
          <a:custGeom>
            <a:avLst/>
            <a:gdLst>
              <a:gd name="connsiteX0" fmla="*/ 0 w 5367867"/>
              <a:gd name="connsiteY0" fmla="*/ 4267200 h 4267200"/>
              <a:gd name="connsiteX1" fmla="*/ 5367867 w 5367867"/>
              <a:gd name="connsiteY1" fmla="*/ 2302933 h 4267200"/>
              <a:gd name="connsiteX2" fmla="*/ 5367867 w 5367867"/>
              <a:gd name="connsiteY2" fmla="*/ 0 h 4267200"/>
              <a:gd name="connsiteX3" fmla="*/ 16934 w 5367867"/>
              <a:gd name="connsiteY3" fmla="*/ 3623733 h 4267200"/>
              <a:gd name="connsiteX4" fmla="*/ 0 w 5367867"/>
              <a:gd name="connsiteY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7867" h="4267200">
                <a:moveTo>
                  <a:pt x="0" y="4267200"/>
                </a:moveTo>
                <a:lnTo>
                  <a:pt x="5367867" y="2302933"/>
                </a:lnTo>
                <a:lnTo>
                  <a:pt x="5367867" y="0"/>
                </a:lnTo>
                <a:lnTo>
                  <a:pt x="16934" y="362373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883528" y="3652348"/>
            <a:ext cx="5571067" cy="2410093"/>
          </a:xfrm>
          <a:custGeom>
            <a:avLst/>
            <a:gdLst>
              <a:gd name="connsiteX0" fmla="*/ 5571067 w 5571067"/>
              <a:gd name="connsiteY0" fmla="*/ 0 h 2302933"/>
              <a:gd name="connsiteX1" fmla="*/ 5571067 w 5571067"/>
              <a:gd name="connsiteY1" fmla="*/ 778933 h 2302933"/>
              <a:gd name="connsiteX2" fmla="*/ 0 w 5571067"/>
              <a:gd name="connsiteY2" fmla="*/ 2302933 h 2302933"/>
              <a:gd name="connsiteX3" fmla="*/ 0 w 5571067"/>
              <a:gd name="connsiteY3" fmla="*/ 1676400 h 2302933"/>
              <a:gd name="connsiteX4" fmla="*/ 5571067 w 5571067"/>
              <a:gd name="connsiteY4" fmla="*/ 0 h 230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1067" h="2302933">
                <a:moveTo>
                  <a:pt x="5571067" y="0"/>
                </a:moveTo>
                <a:lnTo>
                  <a:pt x="5571067" y="778933"/>
                </a:lnTo>
                <a:lnTo>
                  <a:pt x="0" y="2302933"/>
                </a:lnTo>
                <a:lnTo>
                  <a:pt x="0" y="1676400"/>
                </a:lnTo>
                <a:lnTo>
                  <a:pt x="55710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901006" y="4669060"/>
            <a:ext cx="5903019" cy="2150533"/>
          </a:xfrm>
          <a:custGeom>
            <a:avLst/>
            <a:gdLst>
              <a:gd name="connsiteX0" fmla="*/ 0 w 5943600"/>
              <a:gd name="connsiteY0" fmla="*/ 1422400 h 2150533"/>
              <a:gd name="connsiteX1" fmla="*/ 5943600 w 5943600"/>
              <a:gd name="connsiteY1" fmla="*/ 0 h 2150533"/>
              <a:gd name="connsiteX2" fmla="*/ 5943600 w 5943600"/>
              <a:gd name="connsiteY2" fmla="*/ 2150533 h 2150533"/>
              <a:gd name="connsiteX3" fmla="*/ 0 w 5943600"/>
              <a:gd name="connsiteY3" fmla="*/ 2082800 h 2150533"/>
              <a:gd name="connsiteX4" fmla="*/ 0 w 5943600"/>
              <a:gd name="connsiteY4" fmla="*/ 1422400 h 21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0" h="2150533">
                <a:moveTo>
                  <a:pt x="0" y="1422400"/>
                </a:moveTo>
                <a:lnTo>
                  <a:pt x="5943600" y="0"/>
                </a:lnTo>
                <a:lnTo>
                  <a:pt x="5943600" y="2150533"/>
                </a:lnTo>
                <a:lnTo>
                  <a:pt x="0" y="2082800"/>
                </a:lnTo>
                <a:lnTo>
                  <a:pt x="0" y="1422400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092" y="4655301"/>
            <a:ext cx="3333750" cy="2181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25" y="8264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STM32F407</a:t>
            </a:r>
            <a:r>
              <a:rPr lang="zh-CN" altLang="en-US" dirty="0" smtClean="0"/>
              <a:t>空间划分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631" y="3652348"/>
            <a:ext cx="3324225" cy="828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122" y="1285573"/>
            <a:ext cx="1600884" cy="55340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80" y="1058284"/>
            <a:ext cx="2667294" cy="2430952"/>
          </a:xfrm>
          <a:prstGeom prst="rect">
            <a:avLst/>
          </a:prstGeom>
        </p:spPr>
      </p:pic>
      <p:sp>
        <p:nvSpPr>
          <p:cNvPr id="53" name="任意多边形 52"/>
          <p:cNvSpPr/>
          <p:nvPr/>
        </p:nvSpPr>
        <p:spPr>
          <a:xfrm>
            <a:off x="2889197" y="1721224"/>
            <a:ext cx="1083448" cy="3012141"/>
          </a:xfrm>
          <a:custGeom>
            <a:avLst/>
            <a:gdLst>
              <a:gd name="connsiteX0" fmla="*/ 0 w 1083448"/>
              <a:gd name="connsiteY0" fmla="*/ 3012141 h 3012141"/>
              <a:gd name="connsiteX1" fmla="*/ 1083448 w 1083448"/>
              <a:gd name="connsiteY1" fmla="*/ 422621 h 3012141"/>
              <a:gd name="connsiteX2" fmla="*/ 1083448 w 1083448"/>
              <a:gd name="connsiteY2" fmla="*/ 0 h 3012141"/>
              <a:gd name="connsiteX3" fmla="*/ 7684 w 1083448"/>
              <a:gd name="connsiteY3" fmla="*/ 991240 h 3012141"/>
              <a:gd name="connsiteX4" fmla="*/ 0 w 1083448"/>
              <a:gd name="connsiteY4" fmla="*/ 3012141 h 301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448" h="3012141">
                <a:moveTo>
                  <a:pt x="0" y="3012141"/>
                </a:moveTo>
                <a:lnTo>
                  <a:pt x="1083448" y="422621"/>
                </a:lnTo>
                <a:lnTo>
                  <a:pt x="1083448" y="0"/>
                </a:lnTo>
                <a:lnTo>
                  <a:pt x="7684" y="991240"/>
                </a:lnTo>
                <a:cubicBezTo>
                  <a:pt x="5123" y="1664874"/>
                  <a:pt x="2561" y="2338507"/>
                  <a:pt x="0" y="301214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84792" y="6336535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执行区（程序，可放数据）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79492" y="566458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执行区（数据，可放代码）、含位带区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22323" y="4955394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设备寄存器区、含位带区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38628" y="3090630"/>
            <a:ext cx="767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外设数据区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>
            <a:endCxn id="64" idx="0"/>
          </p:cNvCxnSpPr>
          <p:nvPr/>
        </p:nvCxnSpPr>
        <p:spPr>
          <a:xfrm flipH="1">
            <a:off x="722323" y="2140317"/>
            <a:ext cx="656590" cy="95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4" idx="2"/>
          </p:cNvCxnSpPr>
          <p:nvPr/>
        </p:nvCxnSpPr>
        <p:spPr>
          <a:xfrm>
            <a:off x="722323" y="3306074"/>
            <a:ext cx="695966" cy="134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启动配置与存储器映射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STM32F407  ARM Cortex-M4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8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0" y="3510845"/>
            <a:ext cx="3302000" cy="3393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STM32F407 </a:t>
            </a:r>
            <a:r>
              <a:rPr lang="zh-CN" altLang="en-US" dirty="0" smtClean="0"/>
              <a:t>自</a:t>
            </a:r>
            <a:r>
              <a:rPr lang="zh-CN" altLang="en-US" dirty="0"/>
              <a:t>举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存储器映射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存储器采用固定的存储器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zh-CN" altLang="en-US" dirty="0"/>
              <a:t>区域起始地址为 </a:t>
            </a:r>
            <a:r>
              <a:rPr lang="en-US" altLang="zh-CN" dirty="0"/>
              <a:t>0x0000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 smtClean="0"/>
              <a:t>ICode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数据区域起始地址为 </a:t>
            </a:r>
            <a:r>
              <a:rPr lang="en-US" altLang="zh-CN" dirty="0"/>
              <a:t>0x2000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（系统</a:t>
            </a:r>
            <a:r>
              <a:rPr lang="zh-CN" altLang="en-US" dirty="0"/>
              <a:t>总线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/>
              <a:t>STM32F4xx </a:t>
            </a:r>
            <a:r>
              <a:rPr lang="zh-CN" altLang="en-US" dirty="0"/>
              <a:t>中，可通过 </a:t>
            </a:r>
            <a:r>
              <a:rPr lang="en-US" altLang="zh-CN" dirty="0"/>
              <a:t>BOOT[1:0] </a:t>
            </a:r>
            <a:r>
              <a:rPr lang="zh-CN" altLang="en-US" dirty="0"/>
              <a:t>引脚选择三种不同的自举模式</a:t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9" y="4016242"/>
            <a:ext cx="8496300" cy="22669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10402354" y="6176963"/>
            <a:ext cx="0" cy="17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684933" y="27832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758491" y="5896927"/>
            <a:ext cx="1287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PB2/BOOT1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9990667" y="4001294"/>
            <a:ext cx="89954" cy="38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758491" y="4331851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BOOT0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3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STM32F407 </a:t>
            </a:r>
            <a:r>
              <a:rPr lang="zh-CN" altLang="en-US" dirty="0"/>
              <a:t>自举配置</a:t>
            </a:r>
            <a:r>
              <a:rPr lang="en-US" altLang="zh-CN" dirty="0"/>
              <a:t>&amp;</a:t>
            </a:r>
            <a:r>
              <a:rPr lang="zh-CN" altLang="en-US" dirty="0"/>
              <a:t>存储器</a:t>
            </a:r>
            <a:r>
              <a:rPr lang="zh-CN" altLang="en-US" dirty="0" smtClean="0"/>
              <a:t>映射（续）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存储器采用固定的存储器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zh-CN" altLang="en-US" dirty="0"/>
              <a:t>区域起始地址为 </a:t>
            </a:r>
            <a:r>
              <a:rPr lang="en-US" altLang="zh-CN" dirty="0"/>
              <a:t>0x0000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 smtClean="0"/>
              <a:t>ICode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数据区域起始地址为 </a:t>
            </a:r>
            <a:r>
              <a:rPr lang="en-US" altLang="zh-CN" dirty="0"/>
              <a:t>0x2000 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（系统</a:t>
            </a:r>
            <a:r>
              <a:rPr lang="zh-CN" altLang="en-US" dirty="0"/>
              <a:t>总线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/>
              <a:t>STM32F4xx </a:t>
            </a:r>
            <a:r>
              <a:rPr lang="zh-CN" altLang="en-US" dirty="0"/>
              <a:t>中，可通过 </a:t>
            </a:r>
            <a:r>
              <a:rPr lang="en-US" altLang="zh-CN" dirty="0"/>
              <a:t>BOOT[1:0] </a:t>
            </a:r>
            <a:r>
              <a:rPr lang="zh-CN" altLang="en-US" dirty="0"/>
              <a:t>引脚选择三种不同的自举模式</a:t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044950"/>
            <a:ext cx="8496300" cy="2266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714750"/>
            <a:ext cx="7439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STM32F407 </a:t>
            </a:r>
            <a:r>
              <a:rPr lang="zh-CN" altLang="en-US" dirty="0" smtClean="0"/>
              <a:t>存储器重映射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SYSCFG </a:t>
            </a:r>
            <a:r>
              <a:rPr lang="zh-CN" altLang="en-US" b="1" dirty="0" smtClean="0"/>
              <a:t>寄存器（存储器重映射）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45" y="3340959"/>
            <a:ext cx="7759601" cy="32787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1773"/>
            <a:ext cx="5915025" cy="914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89" y="1988873"/>
            <a:ext cx="4543425" cy="12573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32645" y="32082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0x4001 3800</a:t>
            </a:r>
            <a:b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8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588</Words>
  <Application>Microsoft Office PowerPoint</Application>
  <PresentationFormat>宽屏</PresentationFormat>
  <Paragraphs>126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宋体</vt:lpstr>
      <vt:lpstr>微软雅黑</vt:lpstr>
      <vt:lpstr>Arial</vt:lpstr>
      <vt:lpstr>Calibri</vt:lpstr>
      <vt:lpstr>Helvetica</vt:lpstr>
      <vt:lpstr>Office 主题</vt:lpstr>
      <vt:lpstr>STM32F407 的存储器模型</vt:lpstr>
      <vt:lpstr>STM32F407 的存储器模型</vt:lpstr>
      <vt:lpstr>存储器组织结构</vt:lpstr>
      <vt:lpstr>ARM Cortex-M4 空间划分</vt:lpstr>
      <vt:lpstr>STM32F407空间划分</vt:lpstr>
      <vt:lpstr>启动配置与存储器映射</vt:lpstr>
      <vt:lpstr>STM32F407 自举配置&amp;存储器映射</vt:lpstr>
      <vt:lpstr>STM32F407 自举配置&amp;存储器映射（续）</vt:lpstr>
      <vt:lpstr>STM32F407 存储器重映射</vt:lpstr>
      <vt:lpstr>ELink407 开发板启动模式配置</vt:lpstr>
      <vt:lpstr>位带区</vt:lpstr>
      <vt:lpstr>STM32F407存储器位带区</vt:lpstr>
      <vt:lpstr>STM32F407位带区地址计算</vt:lpstr>
      <vt:lpstr>STM32F407位带区操控</vt:lpstr>
      <vt:lpstr>总结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139</cp:revision>
  <dcterms:created xsi:type="dcterms:W3CDTF">2014-11-10T02:18:51Z</dcterms:created>
  <dcterms:modified xsi:type="dcterms:W3CDTF">2015-09-10T06:26:44Z</dcterms:modified>
</cp:coreProperties>
</file>