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sldIdLst>
    <p:sldId id="256" r:id="rId2"/>
    <p:sldId id="258" r:id="rId3"/>
    <p:sldId id="259" r:id="rId4"/>
    <p:sldId id="271" r:id="rId5"/>
    <p:sldId id="263" r:id="rId6"/>
    <p:sldId id="257" r:id="rId7"/>
    <p:sldId id="260" r:id="rId8"/>
    <p:sldId id="261" r:id="rId9"/>
    <p:sldId id="262" r:id="rId10"/>
    <p:sldId id="264" r:id="rId11"/>
    <p:sldId id="269" r:id="rId12"/>
    <p:sldId id="265" r:id="rId13"/>
    <p:sldId id="267" r:id="rId14"/>
    <p:sldId id="266" r:id="rId15"/>
    <p:sldId id="268" r:id="rId16"/>
    <p:sldId id="270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6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64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0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0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7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3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42F6B-4E36-4C23-BA0A-A9EC426554F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92905E-262A-4DF5-B725-EF7441D2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179" y="169683"/>
            <a:ext cx="11403309" cy="2262781"/>
          </a:xfrm>
        </p:spPr>
        <p:txBody>
          <a:bodyPr/>
          <a:lstStyle/>
          <a:p>
            <a:r>
              <a:rPr lang="en-US" dirty="0" err="1"/>
              <a:t>IntelleFlow</a:t>
            </a:r>
            <a:r>
              <a:rPr lang="en-US" dirty="0"/>
              <a:t>: T-Bot Warriors</a:t>
            </a:r>
          </a:p>
        </p:txBody>
      </p:sp>
      <p:pic>
        <p:nvPicPr>
          <p:cNvPr id="1026" name="Picture 2" descr="Image result for save wa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33" y="2784051"/>
            <a:ext cx="4548423" cy="35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97" y="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Sensor Readings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15862" y="1470026"/>
            <a:ext cx="4064000" cy="3048000"/>
          </a:xfrm>
        </p:spPr>
      </p:pic>
    </p:spTree>
    <p:extLst>
      <p:ext uri="{BB962C8B-B14F-4D97-AF65-F5344CB8AC3E}">
        <p14:creationId xmlns:p14="http://schemas.microsoft.com/office/powerpoint/2010/main" val="295766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Google Cloud</a:t>
            </a:r>
            <a:r>
              <a:rPr lang="en-US" dirty="0"/>
              <a:t> Storage allows international storage and retrieval of any amount of data at any time .You can use </a:t>
            </a:r>
            <a:r>
              <a:rPr lang="en-US" b="1" dirty="0"/>
              <a:t>Google Cloud</a:t>
            </a:r>
            <a:r>
              <a:rPr lang="en-US" dirty="0"/>
              <a:t> Storage for a range of situations including serving website content, storing data for storage and disaster recovery, or distributing large data objects to users through direct download.</a:t>
            </a:r>
            <a:r>
              <a:rPr lang="en-US" b="1" dirty="0"/>
              <a:t> 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6" y="3707731"/>
            <a:ext cx="5122182" cy="26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85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71" y="1624692"/>
            <a:ext cx="7484608" cy="4534933"/>
          </a:xfrm>
        </p:spPr>
      </p:pic>
      <p:sp>
        <p:nvSpPr>
          <p:cNvPr id="7" name="TextBox 6"/>
          <p:cNvSpPr txBox="1"/>
          <p:nvPr/>
        </p:nvSpPr>
        <p:spPr>
          <a:xfrm>
            <a:off x="2849336" y="2408465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Sensor Data</a:t>
            </a:r>
          </a:p>
        </p:txBody>
      </p:sp>
      <p:sp>
        <p:nvSpPr>
          <p:cNvPr id="8" name="Down Arrow 7"/>
          <p:cNvSpPr/>
          <p:nvPr/>
        </p:nvSpPr>
        <p:spPr>
          <a:xfrm>
            <a:off x="3363686" y="2777797"/>
            <a:ext cx="155121" cy="77366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cost - $17 </a:t>
            </a:r>
          </a:p>
          <a:p>
            <a:r>
              <a:rPr lang="en-US" dirty="0"/>
              <a:t>IOT kit cost –  $100</a:t>
            </a:r>
          </a:p>
          <a:p>
            <a:r>
              <a:rPr lang="en-US" dirty="0"/>
              <a:t>Google Cloud cost – FREE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/>
              <a:t>With millions of people adopting this solution, the projected cost will be less than </a:t>
            </a:r>
            <a:r>
              <a:rPr lang="en-US" sz="4000" dirty="0">
                <a:solidFill>
                  <a:srgbClr val="0070C0"/>
                </a:solidFill>
              </a:rPr>
              <a:t>$5</a:t>
            </a:r>
          </a:p>
        </p:txBody>
      </p:sp>
    </p:spTree>
    <p:extLst>
      <p:ext uri="{BB962C8B-B14F-4D97-AF65-F5344CB8AC3E}">
        <p14:creationId xmlns:p14="http://schemas.microsoft.com/office/powerpoint/2010/main" val="43698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381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60" y="1281793"/>
            <a:ext cx="9339943" cy="557620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300" dirty="0"/>
              <a:t>This solution will help many people by raising the awareness of water usage. </a:t>
            </a:r>
          </a:p>
          <a:p>
            <a:pPr marL="0" indent="0">
              <a:buNone/>
            </a:pPr>
            <a:r>
              <a:rPr lang="en-US" sz="2300" dirty="0"/>
              <a:t>Users can:</a:t>
            </a:r>
          </a:p>
          <a:p>
            <a:pPr marL="0" indent="0">
              <a:buNone/>
            </a:pPr>
            <a:r>
              <a:rPr lang="en-US" sz="2300" dirty="0"/>
              <a:t>	- compare their water usage with their neighbors, get an idea of whether they are using more than the average household.</a:t>
            </a:r>
          </a:p>
          <a:p>
            <a:pPr marL="0" indent="0">
              <a:buNone/>
            </a:pPr>
            <a:r>
              <a:rPr lang="en-US" sz="2300" dirty="0"/>
              <a:t>	- get an idea of which faucet is consuming                             the most water and the time of water 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006" y="3339194"/>
            <a:ext cx="4531052" cy="34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16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10" y="264882"/>
            <a:ext cx="8911687" cy="1280890"/>
          </a:xfrm>
        </p:spPr>
        <p:txBody>
          <a:bodyPr/>
          <a:lstStyle/>
          <a:p>
            <a:r>
              <a:rPr lang="en-US" dirty="0"/>
              <a:t>Conclusion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661" y="974271"/>
            <a:ext cx="9036732" cy="407942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/>
              <a:t>All of the sensor data is available on the Cloud and is analyzed with machine learning / data analysis.</a:t>
            </a:r>
          </a:p>
          <a:p>
            <a:pPr>
              <a:buFontTx/>
              <a:buChar char="-"/>
            </a:pPr>
            <a:r>
              <a:rPr lang="en-US" sz="2000" dirty="0"/>
              <a:t> Families will get weekly / monthly reports to tell if they are using more than the average household. It can also help prevent any water wastage due to leaks and carelessness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Based on the data, the government can provide discounts to reduce water usage and help families adopt water saving habits.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90" y="3901168"/>
            <a:ext cx="4138613" cy="274666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184571" y="5053693"/>
            <a:ext cx="334736" cy="22080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8521" y="4979430"/>
            <a:ext cx="30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Ways our project helps</a:t>
            </a:r>
          </a:p>
        </p:txBody>
      </p:sp>
    </p:spTree>
    <p:extLst>
      <p:ext uri="{BB962C8B-B14F-4D97-AF65-F5344CB8AC3E}">
        <p14:creationId xmlns:p14="http://schemas.microsoft.com/office/powerpoint/2010/main" val="424660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B6ED-55C9-4BAF-AE90-A6D0B748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38A9F-A6C2-4622-957F-920DD480C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79007" y="7144"/>
            <a:ext cx="6372225" cy="6958015"/>
          </a:xfrm>
        </p:spPr>
      </p:pic>
    </p:spTree>
    <p:extLst>
      <p:ext uri="{BB962C8B-B14F-4D97-AF65-F5344CB8AC3E}">
        <p14:creationId xmlns:p14="http://schemas.microsoft.com/office/powerpoint/2010/main" val="301548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9707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9831"/>
            <a:ext cx="8915400" cy="4361391"/>
          </a:xfrm>
        </p:spPr>
        <p:txBody>
          <a:bodyPr/>
          <a:lstStyle/>
          <a:p>
            <a:r>
              <a:rPr lang="en-US" dirty="0"/>
              <a:t>Only 2.5% of water on earth is freshwater, and only 1% of that freshwater is accessible</a:t>
            </a:r>
          </a:p>
          <a:p>
            <a:r>
              <a:rPr lang="en-US" dirty="0"/>
              <a:t>We </a:t>
            </a:r>
            <a:r>
              <a:rPr lang="en-US" b="1" u="sng" dirty="0">
                <a:solidFill>
                  <a:srgbClr val="FF0000"/>
                </a:solidFill>
              </a:rPr>
              <a:t>MUST</a:t>
            </a:r>
            <a:r>
              <a:rPr lang="en-US" dirty="0"/>
              <a:t> save our water</a:t>
            </a:r>
          </a:p>
        </p:txBody>
      </p:sp>
      <p:pic>
        <p:nvPicPr>
          <p:cNvPr id="1026" name="Picture 2" descr="Image result for dude your wasting our precious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3" y="3739243"/>
            <a:ext cx="3326939" cy="219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asting 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55" y="3143794"/>
            <a:ext cx="4495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3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average Californian uses 196 gallons of water per day</a:t>
            </a:r>
          </a:p>
          <a:p>
            <a:endParaRPr lang="en-US" dirty="0"/>
          </a:p>
        </p:txBody>
      </p:sp>
      <p:pic>
        <p:nvPicPr>
          <p:cNvPr id="2050" name="Picture 2" descr="Image result for water consumptio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77" y="2758709"/>
            <a:ext cx="6474942" cy="36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8" y="2941164"/>
            <a:ext cx="4735692" cy="340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3A20-C644-47DA-9BC1-166B06E8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4871-3B3F-4E7D-B957-AED6EC9C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753" y="2133600"/>
            <a:ext cx="9241859" cy="3777622"/>
          </a:xfrm>
        </p:spPr>
        <p:txBody>
          <a:bodyPr/>
          <a:lstStyle/>
          <a:p>
            <a:r>
              <a:rPr lang="en-US" dirty="0"/>
              <a:t>Water Watcher – Monitor residential water use – Only an idea, no prototype</a:t>
            </a:r>
          </a:p>
          <a:p>
            <a:r>
              <a:rPr lang="en-US" dirty="0"/>
              <a:t>Water Pigeon – Automated Water metering Infrastructure</a:t>
            </a:r>
          </a:p>
          <a:p>
            <a:r>
              <a:rPr lang="en-US" dirty="0"/>
              <a:t>Minnesota requires that all installations of water be equipped with a flowmeter to measure the quantity of water used.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Disadvantages of existing solutions </a:t>
            </a:r>
            <a:endParaRPr lang="en-US" dirty="0"/>
          </a:p>
          <a:p>
            <a:r>
              <a:rPr lang="en-US" dirty="0"/>
              <a:t>None of the above solutions give any real time feedback for the user’s water usage.</a:t>
            </a:r>
          </a:p>
        </p:txBody>
      </p:sp>
    </p:spTree>
    <p:extLst>
      <p:ext uri="{BB962C8B-B14F-4D97-AF65-F5344CB8AC3E}">
        <p14:creationId xmlns:p14="http://schemas.microsoft.com/office/powerpoint/2010/main" val="100832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457" y="237611"/>
            <a:ext cx="2488122" cy="846471"/>
          </a:xfrm>
        </p:spPr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944" y="1747101"/>
            <a:ext cx="9213147" cy="4568858"/>
          </a:xfrm>
        </p:spPr>
        <p:txBody>
          <a:bodyPr/>
          <a:lstStyle/>
          <a:p>
            <a:r>
              <a:rPr lang="en-US" sz="2000" dirty="0"/>
              <a:t>We all know we should save water, but we have no idea how to tell if we are wasting water in the first place</a:t>
            </a:r>
          </a:p>
          <a:p>
            <a:r>
              <a:rPr lang="en-US" dirty="0"/>
              <a:t>Our idea: </a:t>
            </a:r>
          </a:p>
          <a:p>
            <a:pPr lvl="1"/>
            <a:r>
              <a:rPr lang="en-US" sz="2000" dirty="0"/>
              <a:t>A flow meter attached to every faucet that reports water usage</a:t>
            </a:r>
          </a:p>
          <a:p>
            <a:pPr lvl="1"/>
            <a:r>
              <a:rPr lang="en-US" sz="2000" dirty="0"/>
              <a:t>Displays the amount of water consumed. </a:t>
            </a:r>
          </a:p>
          <a:p>
            <a:pPr lvl="1"/>
            <a:r>
              <a:rPr lang="en-US" sz="2000" dirty="0"/>
              <a:t>The water usage is reported to the Google Cloud for analytics</a:t>
            </a:r>
          </a:p>
          <a:p>
            <a:pPr lvl="1"/>
            <a:r>
              <a:rPr lang="en-US" sz="2000" dirty="0"/>
              <a:t>This helps the user to reduce the usage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0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375" y="2133599"/>
            <a:ext cx="10458237" cy="3833567"/>
          </a:xfrm>
        </p:spPr>
        <p:txBody>
          <a:bodyPr/>
          <a:lstStyle/>
          <a:p>
            <a:r>
              <a:rPr lang="en-US" sz="2300" dirty="0"/>
              <a:t>Educate people about water wasting</a:t>
            </a:r>
          </a:p>
          <a:p>
            <a:r>
              <a:rPr lang="en-US" sz="2300" dirty="0"/>
              <a:t>Provide people with an easy way to know how much water they are using</a:t>
            </a:r>
          </a:p>
          <a:p>
            <a:r>
              <a:rPr lang="en-US" sz="2300" dirty="0"/>
              <a:t>Help people lower their water usage at home</a:t>
            </a:r>
          </a:p>
          <a:p>
            <a:r>
              <a:rPr lang="en-US" sz="2300" dirty="0"/>
              <a:t>Help consumers and companies save money</a:t>
            </a:r>
          </a:p>
          <a:p>
            <a:pPr marL="0" indent="0">
              <a:buNone/>
            </a:pPr>
            <a:r>
              <a:rPr lang="en-US" sz="2300" b="1" u="sng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300" b="1" u="sng" dirty="0">
                <a:solidFill>
                  <a:schemeClr val="bg1"/>
                </a:solidFill>
              </a:rPr>
              <a:t>						</a:t>
            </a:r>
            <a:r>
              <a:rPr lang="en-US" sz="2300" b="1" u="sng" dirty="0">
                <a:solidFill>
                  <a:srgbClr val="FF0000"/>
                </a:solidFill>
              </a:rPr>
              <a:t>SAVE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61" y="88729"/>
            <a:ext cx="5540333" cy="1094159"/>
          </a:xfrm>
        </p:spPr>
        <p:txBody>
          <a:bodyPr>
            <a:normAutofit/>
          </a:bodyPr>
          <a:lstStyle/>
          <a:p>
            <a:r>
              <a:rPr lang="en-US" sz="2800" dirty="0"/>
              <a:t>Flow Chart: Showerhead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5609" y="262530"/>
            <a:ext cx="175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Showerhead</a:t>
            </a:r>
          </a:p>
        </p:txBody>
      </p:sp>
      <p:sp>
        <p:nvSpPr>
          <p:cNvPr id="5" name="Down Arrow 4"/>
          <p:cNvSpPr/>
          <p:nvPr/>
        </p:nvSpPr>
        <p:spPr>
          <a:xfrm rot="2389461">
            <a:off x="4428265" y="575231"/>
            <a:ext cx="278486" cy="758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7886658">
            <a:off x="7355595" y="-65626"/>
            <a:ext cx="343741" cy="2424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07046" y="1155186"/>
            <a:ext cx="4169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Sensor-</a:t>
            </a:r>
          </a:p>
          <a:p>
            <a:r>
              <a:rPr lang="en-US" sz="1600" dirty="0"/>
              <a:t>Measure pulses and water flow</a:t>
            </a:r>
          </a:p>
          <a:p>
            <a:r>
              <a:rPr lang="en-US" sz="1400" dirty="0"/>
              <a:t>-Can measure quality, density, and amount of particles</a:t>
            </a:r>
          </a:p>
          <a:p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361492">
            <a:off x="2596035" y="2351223"/>
            <a:ext cx="740419" cy="362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78158" y="2812178"/>
            <a:ext cx="4160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 KIT-</a:t>
            </a:r>
          </a:p>
          <a:p>
            <a:r>
              <a:rPr lang="en-US" sz="1500" dirty="0"/>
              <a:t>Collects and analyzes pulses from sensor as data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6108" y="2220764"/>
            <a:ext cx="1385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Connected by cable, wireless, blue tooth</a:t>
            </a:r>
          </a:p>
        </p:txBody>
      </p:sp>
      <p:sp>
        <p:nvSpPr>
          <p:cNvPr id="16" name="Down Arrow 15"/>
          <p:cNvSpPr/>
          <p:nvPr/>
        </p:nvSpPr>
        <p:spPr>
          <a:xfrm rot="1515895">
            <a:off x="1823704" y="3647186"/>
            <a:ext cx="334979" cy="760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1743" y="4385268"/>
            <a:ext cx="194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Cloud-  s</a:t>
            </a:r>
            <a:r>
              <a:rPr lang="en-US" sz="1500" dirty="0"/>
              <a:t>tores data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1488347" y="4939751"/>
            <a:ext cx="378005" cy="771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47056" y="5840234"/>
            <a:ext cx="20029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Phone/device-</a:t>
            </a:r>
          </a:p>
          <a:p>
            <a:r>
              <a:rPr lang="en-US" sz="1500" dirty="0"/>
              <a:t>Displays data for user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48890" y="3773913"/>
            <a:ext cx="1431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Wifi</a:t>
            </a:r>
            <a:r>
              <a:rPr lang="en-US" sz="1500" dirty="0"/>
              <a:t> connection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48542" y="5135834"/>
            <a:ext cx="1469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Wifi</a:t>
            </a:r>
            <a:r>
              <a:rPr lang="en-US" sz="1500" dirty="0"/>
              <a:t> connection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75171" y="173719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Timer- 5 min</a:t>
            </a:r>
          </a:p>
        </p:txBody>
      </p:sp>
      <p:sp>
        <p:nvSpPr>
          <p:cNvPr id="23" name="Down Arrow 22"/>
          <p:cNvSpPr/>
          <p:nvPr/>
        </p:nvSpPr>
        <p:spPr>
          <a:xfrm rot="19472776">
            <a:off x="9503903" y="2095094"/>
            <a:ext cx="325839" cy="1142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550939">
            <a:off x="7961739" y="2127554"/>
            <a:ext cx="335445" cy="1122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672100" y="3226265"/>
            <a:ext cx="11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Run out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92864" y="3260398"/>
            <a:ext cx="19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Not run out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7420980" y="3713234"/>
            <a:ext cx="310197" cy="83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9942418" y="3713234"/>
            <a:ext cx="310197" cy="83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92864" y="4633488"/>
            <a:ext cx="142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flow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45339" y="4644205"/>
            <a:ext cx="16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flow</a:t>
            </a:r>
          </a:p>
        </p:txBody>
      </p:sp>
      <p:sp>
        <p:nvSpPr>
          <p:cNvPr id="33" name="Down Arrow 32"/>
          <p:cNvSpPr/>
          <p:nvPr/>
        </p:nvSpPr>
        <p:spPr>
          <a:xfrm rot="2446561">
            <a:off x="9574627" y="5134663"/>
            <a:ext cx="349199" cy="949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9626769">
            <a:off x="7682618" y="4914225"/>
            <a:ext cx="358755" cy="99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401883" y="5804307"/>
            <a:ext cx="13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reset</a:t>
            </a:r>
          </a:p>
        </p:txBody>
      </p:sp>
    </p:spTree>
    <p:extLst>
      <p:ext uri="{BB962C8B-B14F-4D97-AF65-F5344CB8AC3E}">
        <p14:creationId xmlns:p14="http://schemas.microsoft.com/office/powerpoint/2010/main" val="164754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136525"/>
            <a:ext cx="5925623" cy="1267733"/>
          </a:xfrm>
        </p:spPr>
        <p:txBody>
          <a:bodyPr/>
          <a:lstStyle/>
          <a:p>
            <a:r>
              <a:rPr lang="en-US" dirty="0"/>
              <a:t>Flow Chart: Large Scale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6" y="1643741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Dam/Lake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812473" y="1692337"/>
            <a:ext cx="1099457" cy="2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1267" y="1545769"/>
            <a:ext cx="183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Treatment Plant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720209" y="1611085"/>
            <a:ext cx="1273630" cy="32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65772" y="1562490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9" name="Down Arrow 8"/>
          <p:cNvSpPr/>
          <p:nvPr/>
        </p:nvSpPr>
        <p:spPr>
          <a:xfrm>
            <a:off x="9408945" y="2192100"/>
            <a:ext cx="385477" cy="1037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9314" y="3396342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Sewer</a:t>
            </a:r>
          </a:p>
        </p:txBody>
      </p:sp>
      <p:sp>
        <p:nvSpPr>
          <p:cNvPr id="11" name="Right Arrow 10"/>
          <p:cNvSpPr/>
          <p:nvPr/>
        </p:nvSpPr>
        <p:spPr>
          <a:xfrm rot="13681700">
            <a:off x="5825473" y="3642862"/>
            <a:ext cx="4017389" cy="396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67743" y="1643741"/>
            <a:ext cx="15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Reservoirs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487637" y="1661712"/>
            <a:ext cx="1273630" cy="32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408945" y="3951514"/>
            <a:ext cx="385477" cy="1132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09314" y="5230194"/>
            <a:ext cx="13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199914" y="1247685"/>
            <a:ext cx="0" cy="71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221686" y="1982449"/>
            <a:ext cx="772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221686" y="1247685"/>
            <a:ext cx="772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21686" y="664029"/>
            <a:ext cx="381000" cy="58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599961" y="633406"/>
            <a:ext cx="394610" cy="61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94571" y="1245349"/>
            <a:ext cx="0" cy="76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980960" y="1661712"/>
            <a:ext cx="906240" cy="32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002732" y="955857"/>
            <a:ext cx="884468" cy="30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0608128" y="278445"/>
            <a:ext cx="1006929" cy="35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38857" y="292276"/>
            <a:ext cx="348343" cy="6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887200" y="955857"/>
            <a:ext cx="0" cy="68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482943" y="1562490"/>
            <a:ext cx="206828" cy="419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Sensor and IOT Kit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5484" r="28650" b="15945"/>
          <a:stretch/>
        </p:blipFill>
        <p:spPr>
          <a:xfrm rot="5400000">
            <a:off x="2612571" y="2457454"/>
            <a:ext cx="2645227" cy="20900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3" r="33326"/>
          <a:stretch/>
        </p:blipFill>
        <p:spPr>
          <a:xfrm rot="5400000">
            <a:off x="7834991" y="1847853"/>
            <a:ext cx="174716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2925" y="4914900"/>
            <a:ext cx="246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Flow Sensor</a:t>
            </a:r>
          </a:p>
        </p:txBody>
      </p:sp>
    </p:spTree>
    <p:extLst>
      <p:ext uri="{BB962C8B-B14F-4D97-AF65-F5344CB8AC3E}">
        <p14:creationId xmlns:p14="http://schemas.microsoft.com/office/powerpoint/2010/main" val="5929717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9976</TotalTime>
  <Words>446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IntelleFlow: T-Bot Warriors</vt:lpstr>
      <vt:lpstr>Problem</vt:lpstr>
      <vt:lpstr>Statistics</vt:lpstr>
      <vt:lpstr>Existing Solutions</vt:lpstr>
      <vt:lpstr>Our Idea</vt:lpstr>
      <vt:lpstr>Purpose</vt:lpstr>
      <vt:lpstr>Flow Chart: Showerhead</vt:lpstr>
      <vt:lpstr>Flow Chart: Large Scale</vt:lpstr>
      <vt:lpstr>Flow Sensor and IOT Kit</vt:lpstr>
      <vt:lpstr>Sensor Readings</vt:lpstr>
      <vt:lpstr>Google Cloud</vt:lpstr>
      <vt:lpstr>Proof of Concept</vt:lpstr>
      <vt:lpstr>Total Cost</vt:lpstr>
      <vt:lpstr>Conclusion</vt:lpstr>
      <vt:lpstr>Conclusion Continued…</vt:lpstr>
      <vt:lpstr>Sample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FLL Hydrodynamics</dc:title>
  <dc:creator>praveen sanigepalli</dc:creator>
  <cp:lastModifiedBy>Sheetal Sule</cp:lastModifiedBy>
  <cp:revision>38</cp:revision>
  <dcterms:created xsi:type="dcterms:W3CDTF">2017-10-16T00:02:45Z</dcterms:created>
  <dcterms:modified xsi:type="dcterms:W3CDTF">2017-10-31T05:02:45Z</dcterms:modified>
</cp:coreProperties>
</file>