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6"/>
  </p:notesMasterIdLst>
  <p:sldIdLst>
    <p:sldId id="256" r:id="rId2"/>
    <p:sldId id="308" r:id="rId3"/>
    <p:sldId id="309" r:id="rId4"/>
    <p:sldId id="310" r:id="rId5"/>
    <p:sldId id="311" r:id="rId6"/>
    <p:sldId id="312" r:id="rId7"/>
    <p:sldId id="339" r:id="rId8"/>
    <p:sldId id="261" r:id="rId9"/>
    <p:sldId id="317" r:id="rId10"/>
    <p:sldId id="334" r:id="rId11"/>
    <p:sldId id="265" r:id="rId12"/>
    <p:sldId id="316" r:id="rId13"/>
    <p:sldId id="323" r:id="rId14"/>
    <p:sldId id="325" r:id="rId15"/>
    <p:sldId id="326" r:id="rId16"/>
    <p:sldId id="327" r:id="rId17"/>
    <p:sldId id="335" r:id="rId18"/>
    <p:sldId id="319" r:id="rId19"/>
    <p:sldId id="321" r:id="rId20"/>
    <p:sldId id="322" r:id="rId21"/>
    <p:sldId id="333" r:id="rId22"/>
    <p:sldId id="336" r:id="rId23"/>
    <p:sldId id="340" r:id="rId24"/>
    <p:sldId id="337" r:id="rId25"/>
  </p:sldIdLst>
  <p:sldSz cx="9144000" cy="5143500" type="screen16x9"/>
  <p:notesSz cx="6858000" cy="9144000"/>
  <p:embeddedFontLst>
    <p:embeddedFont>
      <p:font typeface="Archivo" panose="020B0604020202020204" charset="0"/>
      <p:regular r:id="rId27"/>
      <p:bold r:id="rId28"/>
      <p:italic r:id="rId29"/>
      <p:boldItalic r:id="rId30"/>
    </p:embeddedFont>
    <p:embeddedFont>
      <p:font typeface="Archivo Medium" panose="020B0604020202020204" charset="0"/>
      <p:regular r:id="rId31"/>
      <p:bold r:id="rId32"/>
      <p:italic r:id="rId33"/>
      <p:boldItalic r:id="rId34"/>
    </p:embeddedFont>
    <p:embeddedFont>
      <p:font typeface="Fira Sans" panose="020B05030500000200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A88049-A0E6-4A8D-98CA-C6D4208CE2FA}">
  <a:tblStyle styleId="{4CA88049-A0E6-4A8D-98CA-C6D4208CE2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902" autoAdjust="0"/>
  </p:normalViewPr>
  <p:slideViewPr>
    <p:cSldViewPr snapToGrid="0">
      <p:cViewPr varScale="1">
        <p:scale>
          <a:sx n="101" d="100"/>
          <a:sy n="101" d="100"/>
        </p:scale>
        <p:origin x="658" y="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4:27:28.3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1 24575,'0'0'0,"0"3"0,0 6 0,4 4 0,0 2 0,0 4 0,0 1 0,3 1 0,3 1 0,3 3 0,4 5 0,-3 0 0,2 3 0,1 2 0,1-2 0,0 2 0,2 2 0,0 0 0,1-2 0,0 1 0,0 1 0,4 1 0,-4-3 0,-1-4 0,-4-3 0,0-3 0,-1-2 0,-3-1 0,2-2 0,0 0 0,2-4 0,2-1 0,1 6 0,1 0 0,1-3 0,-1 0 0,1 4 0,0-3 0,-4 0 0,0 4 0,-1-4 0,-3 0 0,1 0 0,1 0 0,1 1 0,-2 0 0,1-4 0,0 0 0,-2 1 0,1 0 0,1-3 0,-2 0 0,1 2 0,1-3 0,1 1 0,-2 1 0,1-3 0,-3 2 0,0-3 0,3-3 0,-4 1 0,3 3 0,0-2 0,-1 2 0,1 2 0,0 2 0,3-2 0,-3 1 0,-3 1 0,-8-2 0,-7-4 0,-2 0 0,-5-1 0,-3-3 0,-3-2 0,-3-2 0,0-1 0,-1-1 0,-1 0 0,1 0 0,0-1 0,0 1 0,0 0 0,0 0 0,0 0 0,1-1 0,-1 1 0,0 0 0,9 0 0,8 0 0,9 1 0,6-1 0,6 0 0,2 0 0,3 0 0,0 0 0,1 0 0,-1 0 0,-1 0 0,1 0 0,-1 0 0,0-5 0,-1 1 0,-3-4 0,-1 0 0,1 2 0,0 1 0,-4-3 0,-2-2 0,0 0 0,2-1 0,-2-4 0,-3-1 0,2 1 0,-2 0 0,-2-1 0,-2-1 0,-2-2 0,-1 0 0,0-1 0,-1-1 0,-1 0 0,1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4:27:31.6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91.04492"/>
      <inkml:brushProperty name="anchorY" value="-2175.73413"/>
      <inkml:brushProperty name="scaleFactor" value="0.5"/>
    </inkml:brush>
  </inkml:definitions>
  <inkml:trace contextRef="#ctx0" brushRef="#br0">933 0 24575,'0'0'0,"0"4"0,0 5 0,-4 8 0,0 3 0,-5 3 0,1 5 0,-3 8 0,-2 4 0,1 6 0,-6 11 0,-1 8 0,-2 7 0,-1 1 0,-4 0 0,-1 2 0,2 14 0,0-2 0,1-3 0,2-5 0,-4-9 0,1-6 0,4-11 0,1-6 0,2-4 0,-1-8 0,0-4 0,0-1 0,-1-2 0,-4-3 0,3-2 0,1 0 0,0-2 0,-4-1 0,4 1 0,-4-5 0,0 4 0,1 0 0,0 1 0,-4 1 0,1 0 0,5-1 0,1-4 0,-3 0 0,0-1 0,0-3 0,4 1 0,1-3 0,4-8 0,5-6 0,3-6 0,3-6 0,2-3 0,1-3 0,1-1 0,0 0 0,-1 0 0,1 1 0,-1-1 0,1 1 0,-1 0 0,0 1 0,0-1 0,0 0 0,0 1 0,0-1 0,0 9 0,4 4 0,0 8 0,4 3 0,0 6 0,-2 4 0,0 4 0,-3 1 0,3 3 0,0 0 0,-2 0 0,0 1 0,-2-1 0,-1 0 0,4 0 0,-1 0 0,0 0 0,0 0 0,-2-1 0,-1 1 0,0-1 0,3-3 0,1-1 0,3-3 0,3-4 0,4-4 0,3-2 0,1-2 0,2-1 0,0 0 0,0-1 0,0 1 0,1-1 0,-1 1 0,0-1 0,-1 1 0,-3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c5d066980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c5d066980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c5d066980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c5d066980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600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c5d066980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c5d066980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6592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c5d066980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c5d066980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2304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c5d066980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c5d066980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164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c5d066980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c5d066980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7003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c5d066980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c5d066980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3113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c5d066980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c5d066980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0684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c5d066980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c5d066980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8064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c5d066980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c5d066980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833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1948a22561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1948a22561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c5d066980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c5d066980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5727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f9e629ec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f9e629ec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7242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1948a22561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1948a22561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411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c5d066980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c5d066980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c5d066980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c5d066980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935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c5d066980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c5d066980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348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f9e629ec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f9e629ec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9541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f9e629ec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f9e629ec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c5d066980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c5d066980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138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965324"/>
            <a:ext cx="4971000" cy="23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479663"/>
            <a:ext cx="4541100" cy="3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100000">
            <a:off x="-468519" y="-798863"/>
            <a:ext cx="1696051" cy="188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1169500" y="1545125"/>
            <a:ext cx="680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1169600" y="2526450"/>
            <a:ext cx="6804900" cy="12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8" name="Google Shape;4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100000">
            <a:off x="-426444" y="-405463"/>
            <a:ext cx="1696051" cy="188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642821" y="1543925"/>
            <a:ext cx="6576000" cy="151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500"/>
              <a:buNone/>
              <a:defRPr sz="1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subTitle" idx="1"/>
          </p:nvPr>
        </p:nvSpPr>
        <p:spPr>
          <a:xfrm>
            <a:off x="725833" y="3194837"/>
            <a:ext cx="6576000" cy="54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91101" y="-1078651"/>
            <a:ext cx="2308884" cy="2245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1347300" y="3561188"/>
            <a:ext cx="64494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1347300" y="1050413"/>
            <a:ext cx="6449400" cy="228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479852" flipH="1">
            <a:off x="-485843" y="-737688"/>
            <a:ext cx="1696051" cy="18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883326" flipH="1">
            <a:off x="7386369" y="-587676"/>
            <a:ext cx="2308888" cy="2245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720000" y="1206825"/>
            <a:ext cx="6633000" cy="157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2"/>
          </p:nvPr>
        </p:nvSpPr>
        <p:spPr>
          <a:xfrm>
            <a:off x="720000" y="2782273"/>
            <a:ext cx="6633000" cy="157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140" name="Google Shape;140;p23"/>
          <p:cNvCxnSpPr/>
          <p:nvPr/>
        </p:nvCxnSpPr>
        <p:spPr>
          <a:xfrm>
            <a:off x="813211" y="1076275"/>
            <a:ext cx="679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141" name="Google Shape;14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454691">
            <a:off x="-876183" y="-915138"/>
            <a:ext cx="1696052" cy="1880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580" y="-1493817"/>
            <a:ext cx="2114195" cy="2245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479852" flipH="1">
            <a:off x="7905532" y="3394787"/>
            <a:ext cx="1696051" cy="18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234107" y="-300176"/>
            <a:ext cx="2308887" cy="2245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314844">
            <a:off x="-341995" y="4000008"/>
            <a:ext cx="2114192" cy="2245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100000">
            <a:off x="-468519" y="-798863"/>
            <a:ext cx="1696051" cy="188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224" y="-350376"/>
            <a:ext cx="2308884" cy="2245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0243" y="3401933"/>
            <a:ext cx="2114195" cy="2245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7" r:id="rId3"/>
    <p:sldLayoutId id="2147483667" r:id="rId4"/>
    <p:sldLayoutId id="2147483669" r:id="rId5"/>
    <p:sldLayoutId id="2147483677" r:id="rId6"/>
    <p:sldLayoutId id="214748367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500150" y="964207"/>
            <a:ext cx="4971000" cy="23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latin typeface="Archivo" panose="020B0604020202020204" charset="0"/>
                <a:cs typeface="Archivo" panose="020B0604020202020204" charset="0"/>
              </a:rPr>
              <a:t>Performer</a:t>
            </a:r>
            <a:r>
              <a:rPr lang="en-US" sz="5400" b="1" dirty="0">
                <a:solidFill>
                  <a:srgbClr val="00B050"/>
                </a:solidFill>
                <a:latin typeface="Archivo" panose="020B0604020202020204" charset="0"/>
                <a:cs typeface="Archivo" panose="020B0604020202020204" charset="0"/>
              </a:rPr>
              <a:t>Z</a:t>
            </a:r>
            <a:endParaRPr sz="5400" b="1" dirty="0">
              <a:solidFill>
                <a:srgbClr val="00B050"/>
              </a:solidFill>
              <a:latin typeface="Archivo" panose="020B0604020202020204" charset="0"/>
              <a:cs typeface="Archivo" panose="020B0604020202020204" charset="0"/>
              <a:sym typeface="Archivo Medium"/>
            </a:endParaRPr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224" y="-350376"/>
            <a:ext cx="2308884" cy="2245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0243" y="3401933"/>
            <a:ext cx="2114195" cy="2245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4573" y="1819237"/>
            <a:ext cx="467286" cy="4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4856" y="1791270"/>
            <a:ext cx="467286" cy="4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8914" y="1159008"/>
            <a:ext cx="467286" cy="46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36"/>
          <p:cNvCxnSpPr/>
          <p:nvPr/>
        </p:nvCxnSpPr>
        <p:spPr>
          <a:xfrm>
            <a:off x="744550" y="4178176"/>
            <a:ext cx="463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" name="Google Shape;233;p36">
            <a:extLst>
              <a:ext uri="{FF2B5EF4-FFF2-40B4-BE49-F238E27FC236}">
                <a16:creationId xmlns:a16="http://schemas.microsoft.com/office/drawing/2014/main" id="{2347FC31-191C-9234-B9FB-8795275AA2EE}"/>
              </a:ext>
            </a:extLst>
          </p:cNvPr>
          <p:cNvSpPr txBox="1">
            <a:spLocks noGrp="1"/>
          </p:cNvSpPr>
          <p:nvPr/>
        </p:nvSpPr>
        <p:spPr>
          <a:xfrm>
            <a:off x="620286" y="3339907"/>
            <a:ext cx="4549844" cy="91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None/>
              <a:defRPr sz="16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Samarth Bansal (E22CSEU0139)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Sankalp Bijalwan (E22CSEU0140)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Shashwat</a:t>
            </a:r>
            <a:r>
              <a:rPr lang="en-IN" dirty="0"/>
              <a:t> Sharma (E22CSEU0126)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52BD0-30A9-8482-BA06-13A9A27F84AD}"/>
              </a:ext>
            </a:extLst>
          </p:cNvPr>
          <p:cNvSpPr txBox="1"/>
          <p:nvPr/>
        </p:nvSpPr>
        <p:spPr>
          <a:xfrm>
            <a:off x="517892" y="1788090"/>
            <a:ext cx="5077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chemeClr val="accent6"/>
                </a:solidFill>
                <a:latin typeface="Archivo"/>
                <a:ea typeface="Archivo"/>
                <a:cs typeface="Archivo"/>
                <a:sym typeface="Archivo"/>
              </a:rPr>
              <a:t>(Employee Analysis)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6D10D6-796F-15BF-9DA9-63EE2E69E9B0}"/>
              </a:ext>
            </a:extLst>
          </p:cNvPr>
          <p:cNvSpPr txBox="1"/>
          <p:nvPr/>
        </p:nvSpPr>
        <p:spPr>
          <a:xfrm>
            <a:off x="1100253" y="1679097"/>
            <a:ext cx="69434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rgbClr val="FF0000"/>
                </a:solidFill>
              </a:rPr>
              <a:t>METHOD</a:t>
            </a:r>
          </a:p>
        </p:txBody>
      </p:sp>
      <p:pic>
        <p:nvPicPr>
          <p:cNvPr id="4" name="Google Shape;305;p41">
            <a:extLst>
              <a:ext uri="{FF2B5EF4-FFF2-40B4-BE49-F238E27FC236}">
                <a16:creationId xmlns:a16="http://schemas.microsoft.com/office/drawing/2014/main" id="{42D154A3-32A7-FEB8-D26E-BE6DFC40E92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8561" y="2716234"/>
            <a:ext cx="467286" cy="467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187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>
            <a:spLocks noGrp="1"/>
          </p:cNvSpPr>
          <p:nvPr>
            <p:ph type="subTitle" idx="1"/>
          </p:nvPr>
        </p:nvSpPr>
        <p:spPr>
          <a:xfrm>
            <a:off x="720000" y="1206825"/>
            <a:ext cx="6633000" cy="15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In our employee analysis project, we aim to understand employee satisfaction, work accidents, promotions, and salary structures. This analysis will reveal insights into employee performance, engagement, and retention, aiding data-driven decision-making</a:t>
            </a:r>
            <a:endParaRPr sz="2800" dirty="0">
              <a:latin typeface="Archivo Medium" panose="020B0604020202020204" charset="0"/>
              <a:cs typeface="Archivo Medium" panose="020B0604020202020204" charset="0"/>
            </a:endParaRPr>
          </a:p>
        </p:txBody>
      </p:sp>
      <p:sp>
        <p:nvSpPr>
          <p:cNvPr id="348" name="Google Shape;348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Our Plan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349" name="Google Shape;3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841836">
            <a:off x="7274451" y="3129937"/>
            <a:ext cx="2308883" cy="2245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>
            <a:spLocks noGrp="1"/>
          </p:cNvSpPr>
          <p:nvPr>
            <p:ph type="subTitle" idx="1"/>
          </p:nvPr>
        </p:nvSpPr>
        <p:spPr>
          <a:xfrm>
            <a:off x="720000" y="1206825"/>
            <a:ext cx="6633000" cy="15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We will thoroughly explore the employee data to understand its characteristics and key feature</a:t>
            </a:r>
            <a:endParaRPr lang="en-US" sz="2400" dirty="0">
              <a:latin typeface="Archivo Medium" panose="020B0604020202020204" charset="0"/>
              <a:cs typeface="Archivo Medium" panose="020B0604020202020204" charset="0"/>
            </a:endParaRPr>
          </a:p>
        </p:txBody>
      </p:sp>
      <p:sp>
        <p:nvSpPr>
          <p:cNvPr id="348" name="Google Shape;348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Step 1 :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349" name="Google Shape;3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841836">
            <a:off x="7274451" y="3129937"/>
            <a:ext cx="2308883" cy="224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emplyee exploring dataset with red and black theme">
            <a:extLst>
              <a:ext uri="{FF2B5EF4-FFF2-40B4-BE49-F238E27FC236}">
                <a16:creationId xmlns:a16="http://schemas.microsoft.com/office/drawing/2014/main" id="{F494F990-1347-C361-D3A2-225DC6B57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168867"/>
            <a:ext cx="2838607" cy="283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862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>
            <a:spLocks noGrp="1"/>
          </p:cNvSpPr>
          <p:nvPr>
            <p:ph type="subTitle" idx="1"/>
          </p:nvPr>
        </p:nvSpPr>
        <p:spPr>
          <a:xfrm>
            <a:off x="720000" y="1206825"/>
            <a:ext cx="6633000" cy="15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Utilizing statistical measures and visualizations to summarize and describe the data effectively</a:t>
            </a:r>
            <a:endParaRPr lang="en-US" sz="2400" dirty="0">
              <a:latin typeface="Archivo Medium" panose="020B0604020202020204" charset="0"/>
              <a:cs typeface="Archivo Medium" panose="020B0604020202020204" charset="0"/>
            </a:endParaRPr>
          </a:p>
        </p:txBody>
      </p:sp>
      <p:sp>
        <p:nvSpPr>
          <p:cNvPr id="348" name="Google Shape;348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Step 2 :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349" name="Google Shape;3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841836">
            <a:off x="7216354" y="2959049"/>
            <a:ext cx="2308883" cy="224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employee visualizing dataset with red and black theme">
            <a:extLst>
              <a:ext uri="{FF2B5EF4-FFF2-40B4-BE49-F238E27FC236}">
                <a16:creationId xmlns:a16="http://schemas.microsoft.com/office/drawing/2014/main" id="{7BDE3B28-9BE3-F520-AC99-A438991AC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97" y="2274664"/>
            <a:ext cx="2702581" cy="270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440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>
            <a:spLocks noGrp="1"/>
          </p:cNvSpPr>
          <p:nvPr>
            <p:ph type="subTitle" idx="1"/>
          </p:nvPr>
        </p:nvSpPr>
        <p:spPr>
          <a:xfrm>
            <a:off x="720000" y="1206825"/>
            <a:ext cx="6633000" cy="15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Analyzing employee satisfaction levels to gauge overall workforce contentment.</a:t>
            </a:r>
            <a:endParaRPr lang="en-US" sz="2400" dirty="0">
              <a:latin typeface="Archivo Medium" panose="020B0604020202020204" charset="0"/>
              <a:cs typeface="Archivo Medium" panose="020B0604020202020204" charset="0"/>
            </a:endParaRPr>
          </a:p>
        </p:txBody>
      </p:sp>
      <p:sp>
        <p:nvSpPr>
          <p:cNvPr id="348" name="Google Shape;348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Step 3 :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349" name="Google Shape;3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841836">
            <a:off x="7274451" y="3129937"/>
            <a:ext cx="2308883" cy="224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employee Analyzing employee satisfaction levels from dataset with red and black theme">
            <a:extLst>
              <a:ext uri="{FF2B5EF4-FFF2-40B4-BE49-F238E27FC236}">
                <a16:creationId xmlns:a16="http://schemas.microsoft.com/office/drawing/2014/main" id="{B731BDC3-D625-0357-F107-ED038F410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41" y="2146195"/>
            <a:ext cx="2891506" cy="289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38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>
            <a:spLocks noGrp="1"/>
          </p:cNvSpPr>
          <p:nvPr>
            <p:ph type="subTitle" idx="1"/>
          </p:nvPr>
        </p:nvSpPr>
        <p:spPr>
          <a:xfrm>
            <a:off x="720000" y="1206825"/>
            <a:ext cx="6633000" cy="15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Evaluating the influence of work accidents, promotions, and salary structures on employee outcomes and company performance.</a:t>
            </a:r>
            <a:endParaRPr lang="en-US" sz="2400" dirty="0">
              <a:latin typeface="Archivo Medium" panose="020B0604020202020204" charset="0"/>
              <a:cs typeface="Archivo Medium" panose="020B0604020202020204" charset="0"/>
            </a:endParaRPr>
          </a:p>
        </p:txBody>
      </p:sp>
      <p:sp>
        <p:nvSpPr>
          <p:cNvPr id="348" name="Google Shape;348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Step 4 :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349" name="Google Shape;3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841836">
            <a:off x="7496501" y="3017086"/>
            <a:ext cx="2308883" cy="224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D71E5DE-5D56-37C2-45AA-D5DE4F352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40" y="2425804"/>
            <a:ext cx="2642125" cy="26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449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>
            <a:spLocks noGrp="1"/>
          </p:cNvSpPr>
          <p:nvPr>
            <p:ph type="subTitle" idx="1"/>
          </p:nvPr>
        </p:nvSpPr>
        <p:spPr>
          <a:xfrm>
            <a:off x="720000" y="1206825"/>
            <a:ext cx="6633000" cy="15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Drawing meaningful conclusions and providing actionable recommendations for improving the work environment and employee well-being.</a:t>
            </a:r>
            <a:endParaRPr lang="en-US" sz="2400" dirty="0">
              <a:latin typeface="Archivo Medium" panose="020B0604020202020204" charset="0"/>
              <a:cs typeface="Archivo Medium" panose="020B0604020202020204" charset="0"/>
            </a:endParaRPr>
          </a:p>
        </p:txBody>
      </p:sp>
      <p:pic>
        <p:nvPicPr>
          <p:cNvPr id="349" name="Google Shape;3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841836">
            <a:off x="7274451" y="3129937"/>
            <a:ext cx="2308883" cy="224533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877CD4-E152-8AA4-82E9-C9A544416E6F}"/>
              </a:ext>
            </a:extLst>
          </p:cNvPr>
          <p:cNvSpPr txBox="1"/>
          <p:nvPr/>
        </p:nvSpPr>
        <p:spPr>
          <a:xfrm>
            <a:off x="820150" y="475893"/>
            <a:ext cx="200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chivo Medium" panose="020B0604020202020204" charset="0"/>
                <a:cs typeface="Archivo Medium" panose="020B0604020202020204" charset="0"/>
              </a:rPr>
              <a:t>Step 5 :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6909316-179A-AA29-A7DB-D87E142DE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656761"/>
            <a:ext cx="2481066" cy="248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092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6D10D6-796F-15BF-9DA9-63EE2E69E9B0}"/>
              </a:ext>
            </a:extLst>
          </p:cNvPr>
          <p:cNvSpPr txBox="1"/>
          <p:nvPr/>
        </p:nvSpPr>
        <p:spPr>
          <a:xfrm>
            <a:off x="1100253" y="1679097"/>
            <a:ext cx="69434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rgbClr val="FF0000"/>
                </a:solidFill>
              </a:rPr>
              <a:t>RESULT</a:t>
            </a:r>
          </a:p>
        </p:txBody>
      </p:sp>
      <p:pic>
        <p:nvPicPr>
          <p:cNvPr id="2" name="Google Shape;305;p41">
            <a:extLst>
              <a:ext uri="{FF2B5EF4-FFF2-40B4-BE49-F238E27FC236}">
                <a16:creationId xmlns:a16="http://schemas.microsoft.com/office/drawing/2014/main" id="{93859821-6A48-F7C8-3A32-D3DBAAB3EFB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88960" y="2783142"/>
            <a:ext cx="467286" cy="467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3549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>
            <a:spLocks noGrp="1"/>
          </p:cNvSpPr>
          <p:nvPr>
            <p:ph type="subTitle" idx="1"/>
          </p:nvPr>
        </p:nvSpPr>
        <p:spPr>
          <a:xfrm>
            <a:off x="719999" y="1206825"/>
            <a:ext cx="6729015" cy="1863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The project utilizes data analysis and visualization techniques to uncover trends and correlations within the data.</a:t>
            </a:r>
          </a:p>
        </p:txBody>
      </p:sp>
      <p:pic>
        <p:nvPicPr>
          <p:cNvPr id="349" name="Google Shape;3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841836">
            <a:off x="7274451" y="3129937"/>
            <a:ext cx="2308883" cy="22453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48;p45">
            <a:extLst>
              <a:ext uri="{FF2B5EF4-FFF2-40B4-BE49-F238E27FC236}">
                <a16:creationId xmlns:a16="http://schemas.microsoft.com/office/drawing/2014/main" id="{8C9EACAF-E9CE-B6A2-33BE-43758E20EBA4}"/>
              </a:ext>
            </a:extLst>
          </p:cNvPr>
          <p:cNvSpPr txBox="1">
            <a:spLocks/>
          </p:cNvSpPr>
          <p:nvPr/>
        </p:nvSpPr>
        <p:spPr>
          <a:xfrm>
            <a:off x="724892" y="21658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r>
              <a:rPr lang="en-US" sz="5400" b="1" i="0" dirty="0">
                <a:solidFill>
                  <a:srgbClr val="FF0000"/>
                </a:solidFill>
                <a:effectLst/>
                <a:latin typeface="Söhne"/>
              </a:rPr>
              <a:t>Analysis Approach:</a:t>
            </a:r>
            <a:endParaRPr lang="en-US" sz="5400" dirty="0">
              <a:solidFill>
                <a:srgbClr val="FF000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76E5F13-E529-E556-C575-36FEEB6C6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230" y="3055400"/>
            <a:ext cx="2088100" cy="208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531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>
            <a:spLocks noGrp="1"/>
          </p:cNvSpPr>
          <p:nvPr>
            <p:ph type="subTitle" idx="1"/>
          </p:nvPr>
        </p:nvSpPr>
        <p:spPr>
          <a:xfrm>
            <a:off x="719999" y="1206825"/>
            <a:ext cx="6729015" cy="1863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The insights gained from this analysis will inform data-driven decisions within the organization.</a:t>
            </a:r>
          </a:p>
        </p:txBody>
      </p:sp>
      <p:pic>
        <p:nvPicPr>
          <p:cNvPr id="349" name="Google Shape;3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841836">
            <a:off x="7274451" y="3129937"/>
            <a:ext cx="2308883" cy="22453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48;p45">
            <a:extLst>
              <a:ext uri="{FF2B5EF4-FFF2-40B4-BE49-F238E27FC236}">
                <a16:creationId xmlns:a16="http://schemas.microsoft.com/office/drawing/2014/main" id="{BC9AD8E4-F703-8985-4B49-DB93E79DD15A}"/>
              </a:ext>
            </a:extLst>
          </p:cNvPr>
          <p:cNvSpPr txBox="1">
            <a:spLocks/>
          </p:cNvSpPr>
          <p:nvPr/>
        </p:nvSpPr>
        <p:spPr>
          <a:xfrm>
            <a:off x="724892" y="25180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r>
              <a:rPr lang="en-US" sz="5400" b="1" i="0" dirty="0">
                <a:solidFill>
                  <a:srgbClr val="FF0000"/>
                </a:solidFill>
                <a:effectLst/>
                <a:latin typeface="Söhne"/>
              </a:rPr>
              <a:t>Data-Driven Decisions:</a:t>
            </a:r>
            <a:endParaRPr lang="en-US" sz="5400" dirty="0">
              <a:solidFill>
                <a:srgbClr val="FF0000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98B5515-BD20-C93B-B185-3972951AC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57" y="3128609"/>
            <a:ext cx="1916650" cy="191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04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6"/>
          <p:cNvSpPr txBox="1">
            <a:spLocks noGrp="1"/>
          </p:cNvSpPr>
          <p:nvPr>
            <p:ph type="title"/>
          </p:nvPr>
        </p:nvSpPr>
        <p:spPr>
          <a:xfrm>
            <a:off x="1347300" y="3561188"/>
            <a:ext cx="64494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en-IN" dirty="0"/>
              <a:t>Anne M. Mulcahy</a:t>
            </a:r>
            <a:endParaRPr dirty="0"/>
          </a:p>
        </p:txBody>
      </p:sp>
      <p:sp>
        <p:nvSpPr>
          <p:cNvPr id="549" name="Google Shape;549;p56"/>
          <p:cNvSpPr txBox="1">
            <a:spLocks noGrp="1"/>
          </p:cNvSpPr>
          <p:nvPr>
            <p:ph type="subTitle" idx="1"/>
          </p:nvPr>
        </p:nvSpPr>
        <p:spPr>
          <a:xfrm>
            <a:off x="973873" y="537457"/>
            <a:ext cx="6822827" cy="22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dirty="0">
                <a:solidFill>
                  <a:srgbClr val="D1D5DB"/>
                </a:solidFill>
                <a:effectLst/>
                <a:latin typeface="Archivo Medium" panose="020B0604020202020204" charset="0"/>
                <a:cs typeface="Archivo Medium" panose="020B0604020202020204" charset="0"/>
              </a:rPr>
              <a:t>“Employees are a </a:t>
            </a:r>
            <a:r>
              <a:rPr lang="en-US" sz="4400" b="0" i="0" dirty="0">
                <a:solidFill>
                  <a:srgbClr val="FF0000"/>
                </a:solidFill>
                <a:effectLst/>
                <a:latin typeface="Archivo Medium" panose="020B0604020202020204" charset="0"/>
                <a:cs typeface="Archivo Medium" panose="020B0604020202020204" charset="0"/>
              </a:rPr>
              <a:t>company's greatest asset </a:t>
            </a:r>
            <a:r>
              <a:rPr lang="en-US" sz="4400" b="0" i="0" dirty="0">
                <a:solidFill>
                  <a:srgbClr val="D1D5DB"/>
                </a:solidFill>
                <a:effectLst/>
                <a:latin typeface="Archivo Medium" panose="020B0604020202020204" charset="0"/>
                <a:cs typeface="Archivo Medium" panose="020B0604020202020204" charset="0"/>
              </a:rPr>
              <a:t>– they're your competitive advantage”</a:t>
            </a:r>
            <a:endParaRPr sz="4400" dirty="0">
              <a:latin typeface="Archivo Medium" panose="020B0604020202020204" charset="0"/>
              <a:cs typeface="Archivo Medium" panose="020B0604020202020204" charset="0"/>
            </a:endParaRPr>
          </a:p>
        </p:txBody>
      </p:sp>
      <p:pic>
        <p:nvPicPr>
          <p:cNvPr id="550" name="Google Shape;55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314844">
            <a:off x="770105" y="3595633"/>
            <a:ext cx="2114192" cy="2245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>
            <a:spLocks noGrp="1"/>
          </p:cNvSpPr>
          <p:nvPr>
            <p:ph type="subTitle" idx="1"/>
          </p:nvPr>
        </p:nvSpPr>
        <p:spPr>
          <a:xfrm>
            <a:off x="719999" y="1206825"/>
            <a:ext cx="6729015" cy="1863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The project also delves into how these identified factors influence various employee outcomes, such as performance, engagement, and retention</a:t>
            </a:r>
          </a:p>
        </p:txBody>
      </p:sp>
      <p:pic>
        <p:nvPicPr>
          <p:cNvPr id="349" name="Google Shape;3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841836">
            <a:off x="7274451" y="3129937"/>
            <a:ext cx="2308883" cy="22453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48;p45">
            <a:extLst>
              <a:ext uri="{FF2B5EF4-FFF2-40B4-BE49-F238E27FC236}">
                <a16:creationId xmlns:a16="http://schemas.microsoft.com/office/drawing/2014/main" id="{5C3171E6-ACEC-7C74-A6FA-3019D678E40C}"/>
              </a:ext>
            </a:extLst>
          </p:cNvPr>
          <p:cNvSpPr txBox="1">
            <a:spLocks/>
          </p:cNvSpPr>
          <p:nvPr/>
        </p:nvSpPr>
        <p:spPr>
          <a:xfrm>
            <a:off x="720000" y="28990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r>
              <a:rPr lang="en-US" sz="5400" b="1" i="0" dirty="0">
                <a:solidFill>
                  <a:srgbClr val="FF0000"/>
                </a:solidFill>
                <a:effectLst/>
                <a:latin typeface="Söhne"/>
              </a:rPr>
              <a:t>Impact Investigation:</a:t>
            </a:r>
            <a:endParaRPr lang="en-US" sz="5400" dirty="0">
              <a:solidFill>
                <a:srgbClr val="FF0000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31C8CEA-BBE0-DE25-3A41-085185A1A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677" y="3531492"/>
            <a:ext cx="1612008" cy="161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905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>
            <a:spLocks noGrp="1"/>
          </p:cNvSpPr>
          <p:nvPr>
            <p:ph type="subTitle" idx="1"/>
          </p:nvPr>
        </p:nvSpPr>
        <p:spPr>
          <a:xfrm>
            <a:off x="719999" y="1206825"/>
            <a:ext cx="6729015" cy="1863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The project also predicts the exit rate, promotion chances, and satisfaction level of employees from </a:t>
            </a:r>
            <a:r>
              <a:rPr lang="en-US" sz="3600" dirty="0">
                <a:solidFill>
                  <a:srgbClr val="D1D5DB"/>
                </a:solidFill>
                <a:latin typeface="Söhne"/>
              </a:rPr>
              <a:t>the provided input.</a:t>
            </a:r>
            <a:endParaRPr lang="en-US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349" name="Google Shape;3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841836">
            <a:off x="7274451" y="3129937"/>
            <a:ext cx="2308883" cy="22453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48;p45">
            <a:extLst>
              <a:ext uri="{FF2B5EF4-FFF2-40B4-BE49-F238E27FC236}">
                <a16:creationId xmlns:a16="http://schemas.microsoft.com/office/drawing/2014/main" id="{5C3171E6-ACEC-7C74-A6FA-3019D678E40C}"/>
              </a:ext>
            </a:extLst>
          </p:cNvPr>
          <p:cNvSpPr txBox="1">
            <a:spLocks/>
          </p:cNvSpPr>
          <p:nvPr/>
        </p:nvSpPr>
        <p:spPr>
          <a:xfrm>
            <a:off x="720000" y="28990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r>
              <a:rPr lang="en-US" sz="5400" b="1" i="0" dirty="0">
                <a:solidFill>
                  <a:srgbClr val="FF0000"/>
                </a:solidFill>
                <a:effectLst/>
                <a:latin typeface="Söhne"/>
              </a:rPr>
              <a:t>Prediction:</a:t>
            </a:r>
            <a:endParaRPr lang="en-US" sz="5400" dirty="0">
              <a:solidFill>
                <a:srgbClr val="FF0000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A47F453-4A19-C7F6-C048-65680A458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736" y="3174226"/>
            <a:ext cx="1863476" cy="186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838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>
            <a:spLocks noGrp="1"/>
          </p:cNvSpPr>
          <p:nvPr>
            <p:ph type="subTitle" idx="1"/>
          </p:nvPr>
        </p:nvSpPr>
        <p:spPr>
          <a:xfrm>
            <a:off x="719999" y="1206825"/>
            <a:ext cx="6729015" cy="1863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We have created a dynamic dashboard showing the analysis of Exit Rate, Satisfaction Level, and Promotion of Employees.</a:t>
            </a:r>
          </a:p>
        </p:txBody>
      </p:sp>
      <p:pic>
        <p:nvPicPr>
          <p:cNvPr id="349" name="Google Shape;3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841836">
            <a:off x="7274451" y="3129937"/>
            <a:ext cx="2308883" cy="22453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48;p45">
            <a:extLst>
              <a:ext uri="{FF2B5EF4-FFF2-40B4-BE49-F238E27FC236}">
                <a16:creationId xmlns:a16="http://schemas.microsoft.com/office/drawing/2014/main" id="{5C3171E6-ACEC-7C74-A6FA-3019D678E40C}"/>
              </a:ext>
            </a:extLst>
          </p:cNvPr>
          <p:cNvSpPr txBox="1">
            <a:spLocks/>
          </p:cNvSpPr>
          <p:nvPr/>
        </p:nvSpPr>
        <p:spPr>
          <a:xfrm>
            <a:off x="720000" y="28990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r>
              <a:rPr lang="en-US" sz="5400" b="1" i="0" dirty="0">
                <a:solidFill>
                  <a:srgbClr val="FF0000"/>
                </a:solidFill>
                <a:effectLst/>
                <a:latin typeface="Söhne"/>
              </a:rPr>
              <a:t>Dynamic Dashboard:</a:t>
            </a:r>
            <a:endParaRPr lang="en-US" sz="5400" dirty="0">
              <a:solidFill>
                <a:srgbClr val="FF0000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578DD6A-1856-7398-1151-247375B98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78" y="3168754"/>
            <a:ext cx="1884061" cy="188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232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>
            <a:spLocks noGrp="1"/>
          </p:cNvSpPr>
          <p:nvPr>
            <p:ph type="title"/>
          </p:nvPr>
        </p:nvSpPr>
        <p:spPr>
          <a:xfrm>
            <a:off x="1251985" y="1159108"/>
            <a:ext cx="680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>
                <a:solidFill>
                  <a:srgbClr val="FF0000"/>
                </a:solidFill>
              </a:rPr>
              <a:t>Conclusion</a:t>
            </a:r>
            <a:endParaRPr sz="8800" dirty="0">
              <a:solidFill>
                <a:srgbClr val="FF0000"/>
              </a:solidFill>
            </a:endParaRPr>
          </a:p>
        </p:txBody>
      </p:sp>
      <p:sp>
        <p:nvSpPr>
          <p:cNvPr id="301" name="Google Shape;301;p41"/>
          <p:cNvSpPr txBox="1">
            <a:spLocks noGrp="1"/>
          </p:cNvSpPr>
          <p:nvPr>
            <p:ph type="subTitle" idx="1"/>
          </p:nvPr>
        </p:nvSpPr>
        <p:spPr>
          <a:xfrm>
            <a:off x="1169599" y="2526450"/>
            <a:ext cx="7015395" cy="2617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Our project showcases a data-driven analysis to enhance employee satisfaction, reduce turnover, and identify pathways for promotion. By fostering a more harmonious and dynamic workplace, it paves the way for increased organizational success and employee well-being.</a:t>
            </a:r>
            <a:endParaRPr sz="2400" dirty="0"/>
          </a:p>
        </p:txBody>
      </p:sp>
      <p:cxnSp>
        <p:nvCxnSpPr>
          <p:cNvPr id="302" name="Google Shape;302;p41"/>
          <p:cNvCxnSpPr/>
          <p:nvPr/>
        </p:nvCxnSpPr>
        <p:spPr>
          <a:xfrm>
            <a:off x="1289325" y="2456688"/>
            <a:ext cx="6320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304" name="Google Shape;30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3242" y="366826"/>
            <a:ext cx="467286" cy="4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3712" y="136586"/>
            <a:ext cx="467286" cy="4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4994" y="3079152"/>
            <a:ext cx="2114195" cy="2245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05;p41">
            <a:extLst>
              <a:ext uri="{FF2B5EF4-FFF2-40B4-BE49-F238E27FC236}">
                <a16:creationId xmlns:a16="http://schemas.microsoft.com/office/drawing/2014/main" id="{4F5E43E0-F9F6-ECEA-33FC-9A4DA00EB3C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0528" y="1765597"/>
            <a:ext cx="467286" cy="467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5510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6D10D6-796F-15BF-9DA9-63EE2E69E9B0}"/>
              </a:ext>
            </a:extLst>
          </p:cNvPr>
          <p:cNvSpPr txBox="1"/>
          <p:nvPr/>
        </p:nvSpPr>
        <p:spPr>
          <a:xfrm>
            <a:off x="527824" y="1686531"/>
            <a:ext cx="78355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rgbClr val="FF0000"/>
                </a:solidFill>
              </a:rPr>
              <a:t>Thank You</a:t>
            </a:r>
          </a:p>
        </p:txBody>
      </p:sp>
      <p:pic>
        <p:nvPicPr>
          <p:cNvPr id="2" name="Google Shape;305;p41">
            <a:extLst>
              <a:ext uri="{FF2B5EF4-FFF2-40B4-BE49-F238E27FC236}">
                <a16:creationId xmlns:a16="http://schemas.microsoft.com/office/drawing/2014/main" id="{29DA4110-F350-BCD9-0EBF-A7C51031B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6981" y="2753405"/>
            <a:ext cx="467286" cy="4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2882A5DA-F4AF-85FB-2B92-126CA5987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702" y="304521"/>
            <a:ext cx="1915447" cy="191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71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6"/>
          <p:cNvSpPr txBox="1">
            <a:spLocks noGrp="1"/>
          </p:cNvSpPr>
          <p:nvPr>
            <p:ph type="title"/>
          </p:nvPr>
        </p:nvSpPr>
        <p:spPr>
          <a:xfrm>
            <a:off x="1347300" y="3561188"/>
            <a:ext cx="64494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en-IN" dirty="0"/>
              <a:t>Jim Goodnight</a:t>
            </a:r>
            <a:endParaRPr dirty="0"/>
          </a:p>
        </p:txBody>
      </p:sp>
      <p:sp>
        <p:nvSpPr>
          <p:cNvPr id="549" name="Google Shape;549;p56"/>
          <p:cNvSpPr txBox="1">
            <a:spLocks noGrp="1"/>
          </p:cNvSpPr>
          <p:nvPr>
            <p:ph type="subTitle" idx="1"/>
          </p:nvPr>
        </p:nvSpPr>
        <p:spPr>
          <a:xfrm>
            <a:off x="624468" y="1180950"/>
            <a:ext cx="7507418" cy="22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dirty="0">
                <a:solidFill>
                  <a:srgbClr val="D1D5DB"/>
                </a:solidFill>
                <a:effectLst/>
                <a:latin typeface="Archivo Medium" panose="020B0604020202020204" charset="0"/>
                <a:cs typeface="Archivo Medium" panose="020B0604020202020204" charset="0"/>
              </a:rPr>
              <a:t>“Treat employees like they make a difference, and 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Archivo Medium" panose="020B0604020202020204" charset="0"/>
                <a:cs typeface="Archivo Medium" panose="020B0604020202020204" charset="0"/>
              </a:rPr>
              <a:t>they will</a:t>
            </a:r>
            <a:r>
              <a:rPr lang="en-US" sz="4800" b="0" i="0" dirty="0">
                <a:solidFill>
                  <a:srgbClr val="D1D5DB"/>
                </a:solidFill>
                <a:effectLst/>
                <a:latin typeface="Archivo Medium" panose="020B0604020202020204" charset="0"/>
                <a:cs typeface="Archivo Medium" panose="020B0604020202020204" charset="0"/>
              </a:rPr>
              <a:t>”</a:t>
            </a:r>
            <a:endParaRPr sz="4800" dirty="0">
              <a:latin typeface="Archivo Medium" panose="020B0604020202020204" charset="0"/>
              <a:cs typeface="Archivo Medium" panose="020B0604020202020204" charset="0"/>
            </a:endParaRPr>
          </a:p>
        </p:txBody>
      </p:sp>
      <p:pic>
        <p:nvPicPr>
          <p:cNvPr id="550" name="Google Shape;55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314844">
            <a:off x="770105" y="3595633"/>
            <a:ext cx="2114192" cy="2245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64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>
            <a:spLocks noGrp="1"/>
          </p:cNvSpPr>
          <p:nvPr>
            <p:ph type="title"/>
          </p:nvPr>
        </p:nvSpPr>
        <p:spPr>
          <a:xfrm>
            <a:off x="3058918" y="1271239"/>
            <a:ext cx="3153211" cy="39619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400" dirty="0">
                <a:solidFill>
                  <a:srgbClr val="FF0000"/>
                </a:solidFill>
              </a:rPr>
              <a:t>?</a:t>
            </a:r>
            <a:endParaRPr sz="37400" dirty="0">
              <a:solidFill>
                <a:srgbClr val="FF0000"/>
              </a:solidFill>
            </a:endParaRPr>
          </a:p>
        </p:txBody>
      </p:sp>
      <p:pic>
        <p:nvPicPr>
          <p:cNvPr id="325" name="Google Shape;32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00000">
            <a:off x="5632581" y="4215687"/>
            <a:ext cx="1696051" cy="188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5943" y="-282467"/>
            <a:ext cx="2114195" cy="2245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943" y="-282467"/>
            <a:ext cx="2114195" cy="224534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46;p45">
            <a:extLst>
              <a:ext uri="{FF2B5EF4-FFF2-40B4-BE49-F238E27FC236}">
                <a16:creationId xmlns:a16="http://schemas.microsoft.com/office/drawing/2014/main" id="{60C63071-780C-14E1-A093-72605BC5B3B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3267" y="-56979"/>
            <a:ext cx="6633000" cy="3573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Archivo Medium" panose="020B0604020202020204" charset="0"/>
                <a:cs typeface="Archivo Medium" panose="020B0604020202020204" charset="0"/>
              </a:rPr>
              <a:t>"Take good care of your employees, and they'll take good care of your customers, and the customers will come back." - J.W. Marriott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Archivo Medium" panose="020B0604020202020204" charset="0"/>
                <a:cs typeface="Archivo Medium" panose="020B0604020202020204" charset="0"/>
              </a:rPr>
              <a:t>"Your employees come first. And if you treat your employees right, guess what? Your customers come back, and that makes your shareholders happy" - Herb Kelleher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Archivo Medium" panose="020B0604020202020204" charset="0"/>
                <a:cs typeface="Archivo Medium" panose="020B0604020202020204" charset="0"/>
              </a:rPr>
              <a:t>"The way your employees feel is the way your customers will feel. And if your employees don't feel valued, neither will your customers.'" - Sybil F.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Archivo Medium" panose="020B0604020202020204" charset="0"/>
                <a:cs typeface="Archivo Medium" panose="020B0604020202020204" charset="0"/>
              </a:rPr>
              <a:t>Stershic</a:t>
            </a:r>
            <a:endParaRPr lang="en-US" b="0" i="0" dirty="0">
              <a:solidFill>
                <a:srgbClr val="D1D5DB"/>
              </a:solidFill>
              <a:effectLst/>
              <a:latin typeface="Archivo Medium" panose="020B0604020202020204" charset="0"/>
              <a:cs typeface="Archivo Medium" panose="020B060402020202020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Archivo Medium" panose="020B0604020202020204" charset="0"/>
                <a:cs typeface="Archivo Medium" panose="020B0604020202020204" charset="0"/>
              </a:rPr>
              <a:t>"Your employees are your most valuable resource. The way to attract and retain the best people is to create a work environment that is challenging, creative, and fun." - David Packard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Archivo Medium" panose="020B0604020202020204" charset="0"/>
                <a:cs typeface="Archivo Medium" panose="020B0604020202020204" charset="0"/>
              </a:rPr>
              <a:t>"Employees want to feel inspired by their leaders... Hire individuals who will lead by example." - Jody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Archivo Medium" panose="020B0604020202020204" charset="0"/>
                <a:cs typeface="Archivo Medium" panose="020B0604020202020204" charset="0"/>
              </a:rPr>
              <a:t>Kohner</a:t>
            </a:r>
            <a:endParaRPr lang="en-US" b="0" i="0" dirty="0">
              <a:solidFill>
                <a:srgbClr val="D1D5DB"/>
              </a:solidFill>
              <a:effectLst/>
              <a:latin typeface="Archivo Medium" panose="020B0604020202020204" charset="0"/>
              <a:cs typeface="Archivo Medium" panose="020B060402020202020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Archivo Medium" panose="020B0604020202020204" charset="0"/>
                <a:cs typeface="Archivo Medium" panose="020B0604020202020204" charset="0"/>
              </a:rPr>
              <a:t>“The success of the company depends on the people you have, how you train them, how you motivate them, and how you lead them.”- Robert K. Greenleaf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Archivo Medium" panose="020B0604020202020204" charset="0"/>
                <a:cs typeface="Archivo Medium" panose="020B0604020202020204" charset="0"/>
              </a:rPr>
              <a:t>"Caring for your employees is the foundation of a thriving workplace." - Bertrand Russell</a:t>
            </a:r>
          </a:p>
        </p:txBody>
      </p:sp>
    </p:spTree>
    <p:extLst>
      <p:ext uri="{BB962C8B-B14F-4D97-AF65-F5344CB8AC3E}">
        <p14:creationId xmlns:p14="http://schemas.microsoft.com/office/powerpoint/2010/main" val="385554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>
            <a:spLocks noGrp="1"/>
          </p:cNvSpPr>
          <p:nvPr>
            <p:ph type="title"/>
          </p:nvPr>
        </p:nvSpPr>
        <p:spPr>
          <a:xfrm>
            <a:off x="1564655" y="721113"/>
            <a:ext cx="6486525" cy="35382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6"/>
                </a:solidFill>
              </a:rPr>
              <a:t>Employees Are </a:t>
            </a:r>
            <a:r>
              <a:rPr lang="en-US" sz="6000" dirty="0">
                <a:solidFill>
                  <a:srgbClr val="FF0000"/>
                </a:solidFill>
              </a:rPr>
              <a:t>VERY VERY IMPORTANT</a:t>
            </a:r>
            <a:endParaRPr sz="6000" dirty="0">
              <a:solidFill>
                <a:srgbClr val="FF0000"/>
              </a:solidFill>
            </a:endParaRPr>
          </a:p>
        </p:txBody>
      </p:sp>
      <p:pic>
        <p:nvPicPr>
          <p:cNvPr id="325" name="Google Shape;32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00000">
            <a:off x="5632581" y="4215687"/>
            <a:ext cx="1696051" cy="188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5943" y="-282467"/>
            <a:ext cx="2114195" cy="224534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DBF1F9-7CD5-266A-FEFB-3606D69FD50D}"/>
              </a:ext>
            </a:extLst>
          </p:cNvPr>
          <p:cNvSpPr txBox="1"/>
          <p:nvPr/>
        </p:nvSpPr>
        <p:spPr>
          <a:xfrm flipH="1">
            <a:off x="1564655" y="622531"/>
            <a:ext cx="4463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Quality                                    Performance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2170073-FF3D-6F84-78B9-3B814DE1C817}"/>
                  </a:ext>
                </a:extLst>
              </p14:cNvPr>
              <p14:cNvContentPartPr/>
              <p14:nvPr/>
            </p14:nvContentPartPr>
            <p14:xfrm>
              <a:off x="1962225" y="1003493"/>
              <a:ext cx="387720" cy="521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2170073-FF3D-6F84-78B9-3B814DE1C8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53585" y="994853"/>
                <a:ext cx="40536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C93327-EFB2-3E5D-F0C4-5D0D96EFEBEF}"/>
                  </a:ext>
                </a:extLst>
              </p14:cNvPr>
              <p14:cNvContentPartPr/>
              <p14:nvPr/>
            </p14:nvContentPartPr>
            <p14:xfrm>
              <a:off x="4184145" y="936533"/>
              <a:ext cx="336240" cy="648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C93327-EFB2-3E5D-F0C4-5D0D96EFEBE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75145" y="927533"/>
                <a:ext cx="353880" cy="66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188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>
            <a:spLocks noGrp="1"/>
          </p:cNvSpPr>
          <p:nvPr>
            <p:ph type="title"/>
          </p:nvPr>
        </p:nvSpPr>
        <p:spPr>
          <a:xfrm>
            <a:off x="1251985" y="1159108"/>
            <a:ext cx="680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>
                <a:solidFill>
                  <a:srgbClr val="FF0000"/>
                </a:solidFill>
              </a:rPr>
              <a:t>Abstract</a:t>
            </a:r>
            <a:endParaRPr sz="8800" dirty="0">
              <a:solidFill>
                <a:srgbClr val="FF0000"/>
              </a:solidFill>
            </a:endParaRPr>
          </a:p>
        </p:txBody>
      </p:sp>
      <p:sp>
        <p:nvSpPr>
          <p:cNvPr id="301" name="Google Shape;301;p41"/>
          <p:cNvSpPr txBox="1">
            <a:spLocks noGrp="1"/>
          </p:cNvSpPr>
          <p:nvPr>
            <p:ph type="subTitle" idx="1"/>
          </p:nvPr>
        </p:nvSpPr>
        <p:spPr>
          <a:xfrm>
            <a:off x="1169600" y="2526450"/>
            <a:ext cx="6804900" cy="12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This project systematically analyzes and predicts employee satisfaction, turnover rates, and promotion opportunities within the organization. It aims to uncover insights, improve retention, and contribute to organizational success.</a:t>
            </a:r>
            <a:endParaRPr sz="1800" dirty="0">
              <a:solidFill>
                <a:schemeClr val="bg1"/>
              </a:solidFill>
            </a:endParaRPr>
          </a:p>
        </p:txBody>
      </p:sp>
      <p:cxnSp>
        <p:nvCxnSpPr>
          <p:cNvPr id="302" name="Google Shape;302;p41"/>
          <p:cNvCxnSpPr/>
          <p:nvPr/>
        </p:nvCxnSpPr>
        <p:spPr>
          <a:xfrm>
            <a:off x="1289325" y="2456688"/>
            <a:ext cx="6320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304" name="Google Shape;30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3242" y="366826"/>
            <a:ext cx="467286" cy="4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3712" y="136586"/>
            <a:ext cx="467286" cy="4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1668" y="3205533"/>
            <a:ext cx="2114195" cy="2245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05;p41">
            <a:extLst>
              <a:ext uri="{FF2B5EF4-FFF2-40B4-BE49-F238E27FC236}">
                <a16:creationId xmlns:a16="http://schemas.microsoft.com/office/drawing/2014/main" id="{4F5E43E0-F9F6-ECEA-33FC-9A4DA00EB3C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0528" y="1765597"/>
            <a:ext cx="467286" cy="467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737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>
            <a:spLocks noGrp="1"/>
          </p:cNvSpPr>
          <p:nvPr>
            <p:ph type="title"/>
          </p:nvPr>
        </p:nvSpPr>
        <p:spPr>
          <a:xfrm>
            <a:off x="1251985" y="1159108"/>
            <a:ext cx="680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rgbClr val="FF0000"/>
                </a:solidFill>
              </a:rPr>
              <a:t>Introduction</a:t>
            </a:r>
            <a:endParaRPr sz="8800" dirty="0">
              <a:solidFill>
                <a:srgbClr val="FF0000"/>
              </a:solidFill>
            </a:endParaRPr>
          </a:p>
        </p:txBody>
      </p:sp>
      <p:sp>
        <p:nvSpPr>
          <p:cNvPr id="301" name="Google Shape;301;p41"/>
          <p:cNvSpPr txBox="1">
            <a:spLocks noGrp="1"/>
          </p:cNvSpPr>
          <p:nvPr>
            <p:ph type="subTitle" idx="1"/>
          </p:nvPr>
        </p:nvSpPr>
        <p:spPr>
          <a:xfrm>
            <a:off x="1169600" y="2526450"/>
            <a:ext cx="6804900" cy="12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An employee analysis project that methodically analyzes data related to a company’s satisfaction levels, workplace accidents, promotion opportunities, and salary structures within the organization.</a:t>
            </a:r>
            <a:endParaRPr sz="2400" dirty="0"/>
          </a:p>
        </p:txBody>
      </p:sp>
      <p:cxnSp>
        <p:nvCxnSpPr>
          <p:cNvPr id="302" name="Google Shape;302;p41"/>
          <p:cNvCxnSpPr/>
          <p:nvPr/>
        </p:nvCxnSpPr>
        <p:spPr>
          <a:xfrm>
            <a:off x="1289325" y="2456688"/>
            <a:ext cx="6320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304" name="Google Shape;30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3242" y="366826"/>
            <a:ext cx="467286" cy="4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3712" y="136586"/>
            <a:ext cx="467286" cy="4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1668" y="3205533"/>
            <a:ext cx="2114195" cy="2245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05;p41">
            <a:extLst>
              <a:ext uri="{FF2B5EF4-FFF2-40B4-BE49-F238E27FC236}">
                <a16:creationId xmlns:a16="http://schemas.microsoft.com/office/drawing/2014/main" id="{4F5E43E0-F9F6-ECEA-33FC-9A4DA00EB3C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0528" y="1765597"/>
            <a:ext cx="467286" cy="4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>
            <a:spLocks noGrp="1"/>
          </p:cNvSpPr>
          <p:nvPr>
            <p:ph type="subTitle" idx="1"/>
          </p:nvPr>
        </p:nvSpPr>
        <p:spPr>
          <a:xfrm>
            <a:off x="720000" y="1206824"/>
            <a:ext cx="6788488" cy="2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sz="4000" b="0" i="0" dirty="0">
                <a:solidFill>
                  <a:schemeClr val="bg1"/>
                </a:solidFill>
                <a:effectLst/>
                <a:latin typeface="Söhne"/>
              </a:rPr>
              <a:t>The project is aimed at analyzing and assessing employee performance, satisfaction, and overall well-being within the organization.</a:t>
            </a:r>
          </a:p>
        </p:txBody>
      </p:sp>
      <p:pic>
        <p:nvPicPr>
          <p:cNvPr id="349" name="Google Shape;3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841836">
            <a:off x="7274451" y="3129937"/>
            <a:ext cx="2308883" cy="22453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3432034"/>
      </p:ext>
    </p:extLst>
  </p:cSld>
  <p:clrMapOvr>
    <a:masterClrMapping/>
  </p:clrMapOvr>
</p:sld>
</file>

<file path=ppt/theme/theme1.xml><?xml version="1.0" encoding="utf-8"?>
<a:theme xmlns:a="http://schemas.openxmlformats.org/drawingml/2006/main" name="ENT Disorders by Slidesgo">
  <a:themeElements>
    <a:clrScheme name="Simple Light">
      <a:dk1>
        <a:srgbClr val="191919"/>
      </a:dk1>
      <a:lt1>
        <a:srgbClr val="FFFFFF"/>
      </a:lt1>
      <a:dk2>
        <a:srgbClr val="5DF1FF"/>
      </a:dk2>
      <a:lt2>
        <a:srgbClr val="718CFF"/>
      </a:lt2>
      <a:accent1>
        <a:srgbClr val="D8B3FF"/>
      </a:accent1>
      <a:accent2>
        <a:srgbClr val="5F5FF6"/>
      </a:accent2>
      <a:accent3>
        <a:srgbClr val="F780FF"/>
      </a:accent3>
      <a:accent4>
        <a:srgbClr val="A4A9FF"/>
      </a:accent4>
      <a:accent5>
        <a:srgbClr val="764FF2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628</Words>
  <Application>Microsoft Office PowerPoint</Application>
  <PresentationFormat>On-screen Show (16:9)</PresentationFormat>
  <Paragraphs>51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Fira Sans</vt:lpstr>
      <vt:lpstr>Wingdings</vt:lpstr>
      <vt:lpstr>Arial</vt:lpstr>
      <vt:lpstr>Archivo Medium</vt:lpstr>
      <vt:lpstr>Söhne</vt:lpstr>
      <vt:lpstr>Archivo</vt:lpstr>
      <vt:lpstr>ENT Disorders by Slidesgo</vt:lpstr>
      <vt:lpstr>PerformerZ</vt:lpstr>
      <vt:lpstr>—Anne M. Mulcahy</vt:lpstr>
      <vt:lpstr>—Jim Goodnight</vt:lpstr>
      <vt:lpstr>?</vt:lpstr>
      <vt:lpstr>PowerPoint Presentation</vt:lpstr>
      <vt:lpstr>Employees Are VERY VERY IMPORTANT</vt:lpstr>
      <vt:lpstr>Abstract</vt:lpstr>
      <vt:lpstr>Introduction</vt:lpstr>
      <vt:lpstr>PowerPoint Presentation</vt:lpstr>
      <vt:lpstr>PowerPoint Presentation</vt:lpstr>
      <vt:lpstr>Our Plan</vt:lpstr>
      <vt:lpstr>Step 1 :</vt:lpstr>
      <vt:lpstr>Step 2 :</vt:lpstr>
      <vt:lpstr>Step 3 :</vt:lpstr>
      <vt:lpstr>Step 4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PerformerZ</dc:title>
  <dc:creator>Sankalp</dc:creator>
  <cp:lastModifiedBy>Sankalp Bijalwan</cp:lastModifiedBy>
  <cp:revision>3</cp:revision>
  <dcterms:modified xsi:type="dcterms:W3CDTF">2023-11-06T06:35:07Z</dcterms:modified>
</cp:coreProperties>
</file>