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77" r:id="rId4"/>
    <p:sldId id="290" r:id="rId5"/>
    <p:sldId id="292" r:id="rId6"/>
    <p:sldId id="297" r:id="rId7"/>
    <p:sldId id="296" r:id="rId8"/>
    <p:sldId id="281" r:id="rId9"/>
    <p:sldId id="300" r:id="rId10"/>
    <p:sldId id="301" r:id="rId11"/>
    <p:sldId id="285" r:id="rId12"/>
    <p:sldId id="291" r:id="rId13"/>
    <p:sldId id="299" r:id="rId14"/>
    <p:sldId id="302" r:id="rId15"/>
    <p:sldId id="304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62D"/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6667" autoAdjust="0"/>
  </p:normalViewPr>
  <p:slideViewPr>
    <p:cSldViewPr>
      <p:cViewPr varScale="1">
        <p:scale>
          <a:sx n="87" d="100"/>
          <a:sy n="87" d="100"/>
        </p:scale>
        <p:origin x="-16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华文细黑"/>
                <a:ea typeface="华文细黑"/>
                <a:cs typeface="华文细黑"/>
              </a:defRPr>
            </a:pPr>
            <a:r>
              <a:rPr lang="zh-CN" altLang="en-US" sz="2160" b="1" i="0" u="none" strike="noStrike" baseline="0" dirty="0" smtClean="0">
                <a:effectLst/>
                <a:latin typeface="华文细黑"/>
                <a:ea typeface="华文细黑"/>
                <a:cs typeface="华文细黑"/>
              </a:rPr>
              <a:t>移动应用的主要盈利模式</a:t>
            </a:r>
            <a:r>
              <a:rPr lang="zh-CN" altLang="en-US" sz="2160" b="1" i="0" u="none" strike="noStrike" baseline="0" dirty="0" smtClean="0">
                <a:latin typeface="华文细黑"/>
                <a:ea typeface="华文细黑"/>
                <a:cs typeface="华文细黑"/>
              </a:rPr>
              <a:t> </a:t>
            </a:r>
            <a:endParaRPr lang="en-US" dirty="0">
              <a:latin typeface="华文细黑"/>
              <a:ea typeface="华文细黑"/>
              <a:cs typeface="华文细黑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移动应用的主要盈利模式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其他</c:v>
                </c:pt>
                <c:pt idx="1">
                  <c:v>后期的技术支持收入</c:v>
                </c:pt>
                <c:pt idx="2">
                  <c:v>免费且无广告，没有收入打算</c:v>
                </c:pt>
                <c:pt idx="3">
                  <c:v>应用内置增值服务的收入分成</c:v>
                </c:pt>
                <c:pt idx="4">
                  <c:v>广告模式</c:v>
                </c:pt>
                <c:pt idx="5">
                  <c:v>一次性的软件开发费用</c:v>
                </c:pt>
                <c:pt idx="6">
                  <c:v>下载付费模式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0.089</c:v>
                </c:pt>
                <c:pt idx="1">
                  <c:v>0.131</c:v>
                </c:pt>
                <c:pt idx="2">
                  <c:v>0.187</c:v>
                </c:pt>
                <c:pt idx="3">
                  <c:v>0.267</c:v>
                </c:pt>
                <c:pt idx="4">
                  <c:v>0.294</c:v>
                </c:pt>
                <c:pt idx="5">
                  <c:v>0.294</c:v>
                </c:pt>
                <c:pt idx="6">
                  <c:v>0.315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6683144"/>
        <c:axId val="873037256"/>
        <c:axId val="0"/>
      </c:bar3DChart>
      <c:catAx>
        <c:axId val="90668314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华文细黑"/>
                <a:ea typeface="华文细黑"/>
                <a:cs typeface="华文细黑"/>
              </a:defRPr>
            </a:pPr>
            <a:endParaRPr lang="en-US"/>
          </a:p>
        </c:txPr>
        <c:crossAx val="873037256"/>
        <c:crosses val="autoZero"/>
        <c:auto val="1"/>
        <c:lblAlgn val="ctr"/>
        <c:lblOffset val="100"/>
        <c:noMultiLvlLbl val="0"/>
      </c:catAx>
      <c:valAx>
        <c:axId val="87303725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one"/>
        <c:crossAx val="906683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txPr>
        <a:bodyPr/>
        <a:lstStyle/>
        <a:p>
          <a:pPr>
            <a:defRPr>
              <a:latin typeface="华文细黑"/>
              <a:ea typeface="华文细黑"/>
              <a:cs typeface="华文细黑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开发者在移动应用领域的盈利状况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39700" h="139700" prst="divot"/>
            </a:sp3d>
          </c:spPr>
          <c:dLbls>
            <c:txPr>
              <a:bodyPr/>
              <a:lstStyle/>
              <a:p>
                <a:pPr>
                  <a:defRPr sz="1800">
                    <a:latin typeface="华文细黑"/>
                    <a:ea typeface="华文细黑"/>
                    <a:cs typeface="华文细黑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Sheet1!$A$2:$A$4</c:f>
              <c:strCache>
                <c:ptCount val="3"/>
                <c:pt idx="0">
                  <c:v>亏损</c:v>
                </c:pt>
                <c:pt idx="1">
                  <c:v>盈利</c:v>
                </c:pt>
                <c:pt idx="2">
                  <c:v>持平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0.344</c:v>
                </c:pt>
                <c:pt idx="1">
                  <c:v>0.252</c:v>
                </c:pt>
                <c:pt idx="2">
                  <c:v>0.404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1万以下</c:v>
                </c:pt>
                <c:pt idx="1">
                  <c:v>1～5万</c:v>
                </c:pt>
                <c:pt idx="2">
                  <c:v>5～10万</c:v>
                </c:pt>
                <c:pt idx="3">
                  <c:v>10～50万</c:v>
                </c:pt>
                <c:pt idx="4">
                  <c:v>50～100万</c:v>
                </c:pt>
                <c:pt idx="5">
                  <c:v>100～500万</c:v>
                </c:pt>
                <c:pt idx="6">
                  <c:v>500万以上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0.347</c:v>
                </c:pt>
                <c:pt idx="1">
                  <c:v>0.163</c:v>
                </c:pt>
                <c:pt idx="2">
                  <c:v>0.142</c:v>
                </c:pt>
                <c:pt idx="3">
                  <c:v>0.122</c:v>
                </c:pt>
                <c:pt idx="4">
                  <c:v>0.077</c:v>
                </c:pt>
                <c:pt idx="5">
                  <c:v>0.08</c:v>
                </c:pt>
                <c:pt idx="6">
                  <c:v>0.068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65331784"/>
        <c:axId val="705700216"/>
        <c:axId val="0"/>
      </c:bar3DChart>
      <c:catAx>
        <c:axId val="96533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华文细黑"/>
                <a:ea typeface="华文细黑"/>
                <a:cs typeface="华文细黑"/>
              </a:defRPr>
            </a:pPr>
            <a:endParaRPr lang="en-US"/>
          </a:p>
        </c:txPr>
        <c:crossAx val="705700216"/>
        <c:crosses val="autoZero"/>
        <c:auto val="1"/>
        <c:lblAlgn val="ctr"/>
        <c:lblOffset val="100"/>
        <c:noMultiLvlLbl val="0"/>
      </c:catAx>
      <c:valAx>
        <c:axId val="7057002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65331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华文细黑"/>
                <a:ea typeface="华文细黑"/>
                <a:cs typeface="华文细黑"/>
              </a:defRPr>
            </a:pPr>
            <a:r>
              <a:rPr lang="en-US" dirty="0">
                <a:latin typeface="华文细黑"/>
                <a:ea typeface="华文细黑"/>
                <a:cs typeface="华文细黑"/>
              </a:rPr>
              <a:t>2011</a:t>
            </a:r>
            <a:r>
              <a:rPr lang="zh-CN" dirty="0">
                <a:latin typeface="华文细黑"/>
                <a:ea typeface="华文细黑"/>
                <a:cs typeface="华文细黑"/>
              </a:rPr>
              <a:t>年</a:t>
            </a:r>
            <a:r>
              <a:rPr lang="en-US" dirty="0">
                <a:latin typeface="华文细黑"/>
                <a:ea typeface="华文细黑"/>
                <a:cs typeface="华文细黑"/>
              </a:rPr>
              <a:t>3</a:t>
            </a:r>
            <a:r>
              <a:rPr lang="zh-CN" dirty="0">
                <a:latin typeface="华文细黑"/>
                <a:ea typeface="华文细黑"/>
                <a:cs typeface="华文细黑"/>
              </a:rPr>
              <a:t>月</a:t>
            </a:r>
            <a:endParaRPr lang="en-US" dirty="0">
              <a:latin typeface="华文细黑"/>
              <a:ea typeface="华文细黑"/>
              <a:cs typeface="华文细黑"/>
            </a:endParaRPr>
          </a:p>
        </c:rich>
      </c:tx>
      <c:layout/>
      <c:overlay val="0"/>
    </c:title>
    <c:autoTitleDeleted val="0"/>
    <c:view3D>
      <c:rotX val="30"/>
      <c:rotY val="22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"/>
          <c:y val="0.108365526574803"/>
          <c:w val="1.0"/>
          <c:h val="0.8768104084645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39700" h="139700" prst="divot"/>
            </a:sp3d>
          </c:spPr>
          <c:explosion val="13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Apple Web Apps
</a:t>
                    </a:r>
                    <a:r>
                      <a:rPr lang="zh-CN" altLang="en-US" dirty="0" smtClean="0"/>
                      <a:t>（</a:t>
                    </a:r>
                    <a:r>
                      <a:rPr lang="en-US" dirty="0" smtClean="0"/>
                      <a:t>5123</a:t>
                    </a:r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Chrome Web Store
</a:t>
                    </a:r>
                    <a:r>
                      <a:rPr lang="zh-CN" altLang="en-US" dirty="0" smtClean="0"/>
                      <a:t>（</a:t>
                    </a:r>
                    <a:r>
                      <a:rPr lang="en-US" dirty="0" smtClean="0"/>
                      <a:t>5388</a:t>
                    </a:r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Sheet1!$A$2:$A$3</c:f>
              <c:strCache>
                <c:ptCount val="2"/>
                <c:pt idx="0">
                  <c:v>Apple Web Apps</c:v>
                </c:pt>
                <c:pt idx="1">
                  <c:v>Chrome Web Store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5123.0</c:v>
                </c:pt>
                <c:pt idx="1">
                  <c:v>5388.0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5CB7B-86E7-CF48-ACDD-4C558CDF4E64}" type="datetime1">
              <a:rPr lang="zh-CN" altLang="en-US" smtClean="0"/>
              <a:pPr/>
              <a:t>11-3-29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0ACC-B599-C949-9719-87274A6828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8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CCA-D037-5045-B0C8-8A0D01A30771}" type="datetime1">
              <a:rPr lang="zh-CN" altLang="en-US" smtClean="0"/>
              <a:pPr/>
              <a:t>11-3-29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CA36C-C063-194B-B929-90A59D69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9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CA36C-C063-194B-B929-90A59D695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charset="0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76142B4F-1F1E-B147-9EFC-03622585AB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CC0000"/>
                </a:solidFill>
                <a:latin typeface="Verdana" charset="0"/>
              </a:rPr>
              <a:t> </a:t>
            </a:r>
            <a:endParaRPr lang="en-US" sz="2400" b="1" i="1" dirty="0">
              <a:solidFill>
                <a:srgbClr val="CC0000"/>
              </a:solidFill>
              <a:latin typeface="Verdana" charset="0"/>
            </a:endParaRPr>
          </a:p>
        </p:txBody>
      </p:sp>
      <p:pic>
        <p:nvPicPr>
          <p:cNvPr id="8" name="Picture 7" descr="cator2006121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"/>
            <a:ext cx="1270000" cy="127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53244-E66B-2D4F-B8AB-EDCA4BC84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4CA3-1BAB-F940-A78C-3F6EB1788B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7CEC063-C688-9843-96A4-B41603D97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1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>
                <a:latin typeface="Arial"/>
                <a:cs typeface="Arial"/>
              </a:rPr>
              <a:t>HTML 5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移动互联网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603C7-C624-8E42-BE57-263C9F2D7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5C588-E5FF-9744-B0CD-19EDB62BC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08DB7-B029-4745-BD28-6F350B9DBC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726D7-5946-FA4D-A555-CAE5C9D86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B5C92-358A-C043-BB97-275546A8C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AA6B0-D0E2-DE48-AD9C-FD64D35A2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E67D7-811C-B543-B483-A6DC10AD3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DB08E-A706-8444-9FDA-9CEB4CEDDB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lang="en-US" altLang="zh-CN" sz="1200" dirty="0" smtClean="0">
                <a:solidFill>
                  <a:schemeClr val="bg1"/>
                </a:solidFill>
                <a:latin typeface="+mj-lt"/>
                <a:ea typeface="华文细黑"/>
                <a:cs typeface="华文细黑"/>
              </a:defRPr>
            </a:lvl1pPr>
          </a:lstStyle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FCD882C7-8255-1E4B-BA32-91B34AC8B7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楷体"/>
          <a:ea typeface="华文楷体"/>
          <a:cs typeface="华文楷体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hlink"/>
          </a:solidFill>
          <a:latin typeface="华文楷体"/>
          <a:ea typeface="华文楷体"/>
          <a:cs typeface="华文楷体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800">
          <a:solidFill>
            <a:schemeClr val="tx1"/>
          </a:solidFill>
          <a:latin typeface="华文楷体"/>
          <a:ea typeface="华文楷体"/>
          <a:cs typeface="华文楷体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楷体"/>
          <a:ea typeface="华文楷体"/>
          <a:cs typeface="华文楷体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楷体"/>
          <a:ea typeface="华文楷体"/>
          <a:cs typeface="华文楷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楷体"/>
          <a:ea typeface="华文楷体"/>
          <a:cs typeface="华文楷体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  <a:latin typeface="+mj-lt"/>
                <a:ea typeface="华文细黑"/>
                <a:cs typeface="Hei"/>
              </a:rPr>
              <a:t>HTML 5</a:t>
            </a:r>
            <a:r>
              <a:rPr lang="en-US" dirty="0" smtClean="0">
                <a:latin typeface="+mj-lt"/>
                <a:ea typeface="华文细黑"/>
                <a:cs typeface="Hei"/>
              </a:rPr>
              <a:t> </a:t>
            </a:r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华文细黑"/>
                <a:cs typeface="Hei"/>
              </a:rPr>
              <a:t>&amp;</a:t>
            </a:r>
            <a:r>
              <a:rPr lang="en-US" dirty="0" smtClean="0">
                <a:latin typeface="+mj-lt"/>
                <a:ea typeface="华文细黑"/>
                <a:cs typeface="Hei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华文细黑"/>
                <a:cs typeface="Hei"/>
              </a:rPr>
              <a:t>移动互联网</a:t>
            </a:r>
            <a:endParaRPr lang="en-US" b="0" dirty="0">
              <a:solidFill>
                <a:srgbClr val="000000"/>
              </a:solidFill>
              <a:latin typeface="+mj-lt"/>
              <a:ea typeface="华文细黑"/>
              <a:cs typeface="Hei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124200"/>
            <a:ext cx="57150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000000"/>
                </a:solidFill>
                <a:latin typeface="+mj-lt"/>
                <a:ea typeface="华文细黑"/>
                <a:cs typeface="Arial"/>
              </a:rPr>
              <a:t>www.webos365.com</a:t>
            </a:r>
            <a:endParaRPr lang="en-US" sz="1400" dirty="0">
              <a:solidFill>
                <a:srgbClr val="000000"/>
              </a:solidFill>
              <a:latin typeface="+mj-lt"/>
              <a:ea typeface="华文细黑"/>
              <a:cs typeface="Arial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gray">
          <a:xfrm>
            <a:off x="3200400" y="4038600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魏永增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ea typeface="黑体" pitchFamily="49" charset="-122"/>
                <a:cs typeface="Hei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Hei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Hei"/>
              </a:rPr>
              <a:t>Cator V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Hei"/>
              </a:rPr>
              <a:t>）</a:t>
            </a:r>
            <a:endParaRPr lang="en-US" sz="1600" dirty="0">
              <a:solidFill>
                <a:srgbClr val="000000"/>
              </a:solidFill>
              <a:latin typeface="+mj-lt"/>
              <a:cs typeface="Hei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2971800" y="41148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r>
              <a:rPr lang="en-US" altLang="zh-CN" dirty="0" smtClean="0">
                <a:latin typeface="+mj-lt"/>
              </a:rPr>
              <a:t>Copyright ©</a:t>
            </a:r>
            <a:r>
              <a:rPr lang="en-US" dirty="0" smtClean="0">
                <a:latin typeface="+mj-lt"/>
              </a:rPr>
              <a:t> 2011 </a:t>
            </a:r>
            <a:r>
              <a:rPr lang="en-US" altLang="zh-CN" dirty="0" smtClean="0">
                <a:latin typeface="+mj-lt"/>
              </a:rPr>
              <a:t>Cator </a:t>
            </a:r>
            <a:r>
              <a:rPr lang="en-US" altLang="zh-CN" dirty="0" smtClean="0">
                <a:latin typeface="+mj-lt"/>
              </a:rPr>
              <a:t>V</a:t>
            </a:r>
            <a:r>
              <a:rPr lang="en-US" altLang="zh-CN" dirty="0">
                <a:latin typeface="+mj-lt"/>
              </a:rPr>
              <a:t>. All Rights Reserved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5</a:t>
            </a:r>
            <a:r>
              <a:rPr lang="zh-CN" altLang="en-US" dirty="0"/>
              <a:t>的特性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 rot="18024976">
            <a:off x="4659815" y="2647044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3465783">
            <a:off x="4615656" y="48394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5500088">
            <a:off x="3787882" y="2467847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rot="6051506">
            <a:off x="3783821" y="504834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 rot="20156800">
            <a:off x="5196043" y="33175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8188423">
            <a:off x="3047911" y="4641368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505075" y="2046288"/>
            <a:ext cx="3743325" cy="3744912"/>
          </a:xfrm>
          <a:prstGeom prst="ellips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315196" y="3810000"/>
            <a:ext cx="360363" cy="360362"/>
            <a:chOff x="1973" y="1706"/>
            <a:chExt cx="227" cy="22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837208" y="5011396"/>
            <a:ext cx="360362" cy="360363"/>
            <a:chOff x="1565" y="2659"/>
            <a:chExt cx="227" cy="22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886200" y="5562600"/>
            <a:ext cx="360362" cy="360363"/>
            <a:chOff x="2109" y="3612"/>
            <a:chExt cx="227" cy="22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886200" y="1872597"/>
            <a:ext cx="360362" cy="360363"/>
            <a:chOff x="3470" y="1706"/>
            <a:chExt cx="227" cy="227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958198" y="4343400"/>
            <a:ext cx="360362" cy="360363"/>
            <a:chOff x="3923" y="2659"/>
            <a:chExt cx="227" cy="22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172075" y="5349875"/>
            <a:ext cx="360363" cy="360363"/>
            <a:chOff x="3515" y="3521"/>
            <a:chExt cx="227" cy="22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3462338" y="2987675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gray">
          <a:xfrm>
            <a:off x="3455988" y="2971800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gray">
          <a:xfrm>
            <a:off x="3589338" y="3114675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gray">
          <a:xfrm>
            <a:off x="3571875" y="3087688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3673475" y="3198813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gray">
          <a:xfrm>
            <a:off x="3695700" y="3217863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gray">
          <a:xfrm>
            <a:off x="3713163" y="3227388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gray">
          <a:xfrm>
            <a:off x="3729038" y="3241675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gray">
          <a:xfrm>
            <a:off x="3810000" y="3278188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gray">
          <a:xfrm>
            <a:off x="3615518" y="3687763"/>
            <a:ext cx="1627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</a:rPr>
              <a:t>&lt;HTML 5&gt;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562600" y="1905000"/>
            <a:ext cx="236264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Arial"/>
                <a:ea typeface="华文细黑"/>
                <a:cs typeface="Arial"/>
              </a:rPr>
              <a:t>语义化的标签</a:t>
            </a:r>
            <a:r>
              <a:rPr lang="zh-CN" altLang="en-US" sz="1600" dirty="0" smtClean="0">
                <a:latin typeface="Arial"/>
                <a:ea typeface="华文细黑"/>
                <a:cs typeface="Arial"/>
              </a:rPr>
              <a:t>元素</a:t>
            </a:r>
            <a:endParaRPr lang="en-US" altLang="zh-CN" sz="1600" dirty="0" smtClean="0">
              <a:latin typeface="Arial"/>
              <a:ea typeface="华文细黑"/>
              <a:cs typeface="Arial"/>
            </a:endParaRPr>
          </a:p>
          <a:p>
            <a:r>
              <a:rPr lang="zh-CN" altLang="en-US" sz="1600" dirty="0" smtClean="0">
                <a:latin typeface="Arial"/>
                <a:ea typeface="华文细黑"/>
                <a:cs typeface="Arial"/>
              </a:rPr>
              <a:t>（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Semantic Elements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743200" y="5909846"/>
            <a:ext cx="1317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ea typeface="华文细黑"/>
                <a:cs typeface="Arial"/>
              </a:rPr>
              <a:t>Web Worker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400800" y="2938046"/>
            <a:ext cx="23938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Arial"/>
                <a:ea typeface="华文细黑"/>
                <a:cs typeface="Arial"/>
              </a:rPr>
              <a:t>新的表单功能（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Forms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553075" y="5562600"/>
            <a:ext cx="29063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Arial"/>
                <a:ea typeface="华文细黑"/>
                <a:cs typeface="Arial"/>
              </a:rPr>
              <a:t>视频与音频（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Video &amp; Audio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751068" y="1524000"/>
            <a:ext cx="12875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CN" sz="1600" dirty="0">
                <a:latin typeface="Arial"/>
                <a:ea typeface="华文细黑"/>
                <a:cs typeface="Arial"/>
              </a:rPr>
              <a:t>Web Socket</a:t>
            </a:r>
            <a:endParaRPr lang="en-US" sz="1600" b="1" dirty="0">
              <a:latin typeface="Arial"/>
              <a:ea typeface="华文细黑"/>
              <a:cs typeface="Arial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24809" y="3758624"/>
            <a:ext cx="1864613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latin typeface="Arial"/>
                <a:ea typeface="华文细黑"/>
                <a:cs typeface="Arial"/>
              </a:rPr>
              <a:t>本地存储</a:t>
            </a:r>
            <a:endParaRPr lang="en-US" altLang="zh-CN" sz="1600" dirty="0" smtClean="0">
              <a:latin typeface="Arial"/>
              <a:ea typeface="华文细黑"/>
              <a:cs typeface="Arial"/>
            </a:endParaRPr>
          </a:p>
          <a:p>
            <a:r>
              <a:rPr lang="zh-CN" altLang="en-US" sz="1600" dirty="0" smtClean="0">
                <a:latin typeface="Arial"/>
                <a:ea typeface="华文细黑"/>
                <a:cs typeface="Arial"/>
              </a:rPr>
              <a:t>（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Local Storage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2790204" y="2514600"/>
            <a:ext cx="360363" cy="360362"/>
            <a:chOff x="1973" y="1706"/>
            <a:chExt cx="227" cy="227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19"/>
          <p:cNvGrpSpPr>
            <a:grpSpLocks/>
          </p:cNvGrpSpPr>
          <p:nvPr/>
        </p:nvGrpSpPr>
        <p:grpSpPr bwMode="auto">
          <a:xfrm>
            <a:off x="5170212" y="2130395"/>
            <a:ext cx="360362" cy="360363"/>
            <a:chOff x="3470" y="1706"/>
            <a:chExt cx="227" cy="227"/>
          </a:xfrm>
        </p:grpSpPr>
        <p:sp>
          <p:nvSpPr>
            <p:cNvPr id="49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5943600" y="3048000"/>
            <a:ext cx="360362" cy="360363"/>
            <a:chOff x="3470" y="1706"/>
            <a:chExt cx="227" cy="227"/>
          </a:xfrm>
        </p:grpSpPr>
        <p:sp>
          <p:nvSpPr>
            <p:cNvPr id="52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AutoShape 3"/>
          <p:cNvSpPr>
            <a:spLocks noChangeArrowheads="1"/>
          </p:cNvSpPr>
          <p:nvPr/>
        </p:nvSpPr>
        <p:spPr bwMode="gray">
          <a:xfrm rot="1320307">
            <a:off x="5186828" y="416463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gray">
          <a:xfrm rot="10800000">
            <a:off x="2667000" y="3839198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gray">
          <a:xfrm rot="13355831">
            <a:off x="3003481" y="294031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6400800" y="4343400"/>
            <a:ext cx="20906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Arial"/>
                <a:ea typeface="华文细黑"/>
                <a:cs typeface="Arial"/>
              </a:rPr>
              <a:t>绘图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API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（</a:t>
            </a:r>
            <a:r>
              <a:rPr lang="en-US" altLang="zh-CN" sz="1600" dirty="0">
                <a:latin typeface="Arial"/>
                <a:ea typeface="华文细黑"/>
                <a:cs typeface="Arial"/>
              </a:rPr>
              <a:t>Canvas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1009320" y="4977824"/>
            <a:ext cx="169008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latin typeface="Arial"/>
                <a:ea typeface="华文细黑"/>
                <a:cs typeface="Arial"/>
              </a:rPr>
              <a:t>地理位置信</a:t>
            </a:r>
            <a:r>
              <a:rPr lang="zh-CN" altLang="en-US" sz="1600" dirty="0" smtClean="0">
                <a:latin typeface="Arial"/>
                <a:ea typeface="华文细黑"/>
                <a:cs typeface="Arial"/>
              </a:rPr>
              <a:t>息</a:t>
            </a:r>
            <a:endParaRPr lang="en-US" altLang="zh-CN" sz="1600" dirty="0" smtClean="0">
              <a:latin typeface="Arial"/>
              <a:ea typeface="华文细黑"/>
              <a:cs typeface="Arial"/>
            </a:endParaRPr>
          </a:p>
          <a:p>
            <a:r>
              <a:rPr lang="zh-CN" altLang="en-US" sz="1600" dirty="0" smtClean="0">
                <a:latin typeface="Arial"/>
                <a:ea typeface="华文细黑"/>
                <a:cs typeface="Arial"/>
              </a:rPr>
              <a:t>（</a:t>
            </a:r>
            <a:r>
              <a:rPr lang="en-US" altLang="zh-CN" sz="1600" dirty="0" err="1">
                <a:latin typeface="Arial"/>
                <a:ea typeface="华文细黑"/>
                <a:cs typeface="Arial"/>
              </a:rPr>
              <a:t>Geolocation</a:t>
            </a:r>
            <a:r>
              <a:rPr lang="zh-CN" altLang="en-US" sz="1600" dirty="0">
                <a:latin typeface="Arial"/>
                <a:ea typeface="华文细黑"/>
                <a:cs typeface="Arial"/>
              </a:rPr>
              <a:t>）</a:t>
            </a:r>
            <a:endParaRPr lang="en-US" altLang="zh-CN" sz="1600" dirty="0">
              <a:latin typeface="Arial"/>
              <a:ea typeface="华文细黑"/>
              <a:cs typeface="Arial"/>
            </a:endParaRPr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1468681" y="2387024"/>
            <a:ext cx="118494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latin typeface="Arial"/>
                <a:ea typeface="华文细黑"/>
                <a:cs typeface="Arial"/>
              </a:rPr>
              <a:t>离线功</a:t>
            </a:r>
            <a:r>
              <a:rPr lang="zh-CN" altLang="en-US" sz="1600" dirty="0" smtClean="0">
                <a:latin typeface="Arial"/>
                <a:ea typeface="华文细黑"/>
                <a:cs typeface="Arial"/>
              </a:rPr>
              <a:t>能</a:t>
            </a:r>
            <a:endParaRPr lang="en-US" altLang="zh-CN" sz="1600" dirty="0" smtClean="0">
              <a:latin typeface="Arial"/>
              <a:ea typeface="华文细黑"/>
              <a:cs typeface="Arial"/>
            </a:endParaRPr>
          </a:p>
          <a:p>
            <a:pPr algn="r"/>
            <a:r>
              <a:rPr lang="zh-CN" altLang="en-US" sz="1600" dirty="0" smtClean="0">
                <a:latin typeface="Arial"/>
                <a:ea typeface="华文细黑"/>
                <a:cs typeface="Arial"/>
              </a:rPr>
              <a:t>（</a:t>
            </a:r>
            <a:r>
              <a:rPr lang="en-US" altLang="zh-CN" sz="1600" dirty="0" smtClean="0">
                <a:latin typeface="Arial"/>
                <a:ea typeface="华文细黑"/>
                <a:cs typeface="Arial"/>
              </a:rPr>
              <a:t>Offline</a:t>
            </a:r>
            <a:r>
              <a:rPr lang="zh-CN" altLang="en-US" sz="1600" dirty="0" smtClean="0">
                <a:latin typeface="Arial"/>
                <a:ea typeface="华文细黑"/>
                <a:cs typeface="Arial"/>
              </a:rPr>
              <a:t>）</a:t>
            </a:r>
            <a:endParaRPr lang="en-US" sz="1600" b="1" dirty="0">
              <a:latin typeface="Arial"/>
              <a:ea typeface="华文细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34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 5 在移动应用开发方面的优势</a:t>
            </a:r>
            <a:endParaRPr lang="en-US" sz="2000" dirty="0"/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265238" y="1836738"/>
            <a:ext cx="2170112" cy="4030663"/>
            <a:chOff x="720" y="1299"/>
            <a:chExt cx="1367" cy="2539"/>
          </a:xfrm>
        </p:grpSpPr>
        <p:sp>
          <p:nvSpPr>
            <p:cNvPr id="9728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8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8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8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8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89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grpSp>
          <p:nvGrpSpPr>
            <p:cNvPr id="97290" name="Group 10"/>
            <p:cNvGrpSpPr>
              <a:grpSpLocks/>
            </p:cNvGrpSpPr>
            <p:nvPr/>
          </p:nvGrpSpPr>
          <p:grpSpPr bwMode="auto">
            <a:xfrm>
              <a:off x="1189" y="1299"/>
              <a:ext cx="405" cy="392"/>
              <a:chOff x="1289" y="587"/>
              <a:chExt cx="668" cy="647"/>
            </a:xfrm>
          </p:grpSpPr>
          <p:sp>
            <p:nvSpPr>
              <p:cNvPr id="97291" name="Oval 11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29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293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29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29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</p:grp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1268" y="1354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1</a:t>
              </a:r>
              <a:endParaRPr lang="en-US" dirty="0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跨平台</a:t>
              </a:r>
              <a:r>
                <a:rPr lang="zh-CN" altLang="en-US" sz="2000" dirty="0" smtClean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：</a:t>
              </a:r>
              <a:endParaRPr lang="en-US" altLang="zh-CN" sz="2000" dirty="0" smtClean="0">
                <a:solidFill>
                  <a:srgbClr val="12262D"/>
                </a:solidFill>
                <a:latin typeface="+mj-lt"/>
                <a:ea typeface="华文细黑"/>
                <a:cs typeface="华文细黑"/>
              </a:endParaRPr>
            </a:p>
            <a:p>
              <a:r>
                <a:rPr lang="zh-CN" altLang="en-US" sz="2000" dirty="0" smtClean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开发成本低于本地应用。不同的操作系统上拥有统一的用户交互体验。</a:t>
              </a:r>
              <a:endParaRPr lang="en-US" sz="2000" dirty="0">
                <a:solidFill>
                  <a:srgbClr val="12262D"/>
                </a:solidFill>
                <a:latin typeface="+mj-lt"/>
                <a:ea typeface="华文细黑"/>
                <a:cs typeface="华文细黑"/>
              </a:endParaRPr>
            </a:p>
          </p:txBody>
        </p:sp>
      </p:grpSp>
      <p:grpSp>
        <p:nvGrpSpPr>
          <p:cNvPr id="97298" name="Group 18"/>
          <p:cNvGrpSpPr>
            <a:grpSpLocks/>
          </p:cNvGrpSpPr>
          <p:nvPr/>
        </p:nvGrpSpPr>
        <p:grpSpPr bwMode="auto">
          <a:xfrm>
            <a:off x="3627438" y="1836738"/>
            <a:ext cx="2166937" cy="4030663"/>
            <a:chOff x="2208" y="1299"/>
            <a:chExt cx="1365" cy="2539"/>
          </a:xfrm>
        </p:grpSpPr>
        <p:sp>
          <p:nvSpPr>
            <p:cNvPr id="9729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3" name="Oval 23"/>
            <p:cNvSpPr>
              <a:spLocks noChangeArrowheads="1"/>
            </p:cNvSpPr>
            <p:nvPr/>
          </p:nvSpPr>
          <p:spPr bwMode="gray">
            <a:xfrm>
              <a:off x="2677" y="1335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gray">
            <a:xfrm>
              <a:off x="2756" y="1354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2</a:t>
              </a:r>
              <a:endParaRPr lang="en-US" dirty="0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基于</a:t>
              </a:r>
              <a:r>
                <a:rPr lang="en-US" altLang="zh-CN" sz="2000" b="1" dirty="0" smtClean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Web</a:t>
              </a:r>
              <a:r>
                <a:rPr lang="zh-CN" altLang="en-US" sz="2000" b="1" dirty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技术</a:t>
              </a:r>
              <a:r>
                <a:rPr lang="zh-CN" altLang="en-US" sz="2000" dirty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：更多开发人员有丰富的</a:t>
              </a:r>
              <a:r>
                <a:rPr lang="en-US" altLang="zh-CN" sz="2000" dirty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Web</a:t>
              </a:r>
              <a:r>
                <a:rPr lang="zh-CN" altLang="en-US" sz="2000" dirty="0">
                  <a:solidFill>
                    <a:srgbClr val="12262D"/>
                  </a:solidFill>
                  <a:latin typeface="+mj-lt"/>
                  <a:ea typeface="华文细黑"/>
                  <a:cs typeface="华文细黑"/>
                </a:rPr>
                <a:t>开发经验和工具积累，也形成了成熟的开发社区</a:t>
              </a:r>
              <a:endParaRPr lang="en-US" sz="2000" dirty="0">
                <a:solidFill>
                  <a:srgbClr val="12262D"/>
                </a:solidFill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1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1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</p:grpSp>
      <p:grpSp>
        <p:nvGrpSpPr>
          <p:cNvPr id="97312" name="Group 32"/>
          <p:cNvGrpSpPr>
            <a:grpSpLocks/>
          </p:cNvGrpSpPr>
          <p:nvPr/>
        </p:nvGrpSpPr>
        <p:grpSpPr bwMode="auto">
          <a:xfrm>
            <a:off x="5983288" y="1836738"/>
            <a:ext cx="2170112" cy="4030663"/>
            <a:chOff x="3692" y="1299"/>
            <a:chExt cx="1367" cy="2539"/>
          </a:xfrm>
        </p:grpSpPr>
        <p:sp>
          <p:nvSpPr>
            <p:cNvPr id="9731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1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1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1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4165" y="1299"/>
              <a:ext cx="405" cy="392"/>
              <a:chOff x="1289" y="587"/>
              <a:chExt cx="668" cy="647"/>
            </a:xfrm>
          </p:grpSpPr>
          <p:sp>
            <p:nvSpPr>
              <p:cNvPr id="97318" name="Oval 38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31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32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32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  <p:sp>
            <p:nvSpPr>
              <p:cNvPr id="9732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+mj-lt"/>
                  <a:ea typeface="华文细黑"/>
                  <a:cs typeface="华文细黑"/>
                </a:endParaRPr>
              </a:p>
            </p:txBody>
          </p:sp>
        </p:grpSp>
        <p:sp>
          <p:nvSpPr>
            <p:cNvPr id="97323" name="Text Box 43"/>
            <p:cNvSpPr txBox="1">
              <a:spLocks noChangeArrowheads="1"/>
            </p:cNvSpPr>
            <p:nvPr/>
          </p:nvSpPr>
          <p:spPr bwMode="gray">
            <a:xfrm>
              <a:off x="4244" y="1354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3</a:t>
              </a:r>
              <a:endParaRPr lang="en-US" dirty="0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易用部署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：</a:t>
              </a:r>
              <a:endParaRPr lang="en-US" altLang="zh-TW" sz="2000" dirty="0" smtClean="0">
                <a:solidFill>
                  <a:srgbClr val="000000"/>
                </a:solidFill>
                <a:latin typeface="+mj-lt"/>
                <a:ea typeface="华文细黑"/>
                <a:cs typeface="华文细黑"/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统一的部署更新方式。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迭代</a:t>
              </a:r>
              <a:r>
                <a:rPr lang="zh-TW" altLang="en-US" sz="2000" dirty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更敏捷，实现持续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+mj-lt"/>
                  <a:ea typeface="华文细黑"/>
                  <a:cs typeface="华文细黑"/>
                </a:rPr>
                <a:t>更新。</a:t>
              </a:r>
              <a:endParaRPr lang="en-US" sz="2800" dirty="0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2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  <p:sp>
          <p:nvSpPr>
            <p:cNvPr id="9732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华文细黑"/>
                <a:cs typeface="华文细黑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应用程序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81408732"/>
              </p:ext>
            </p:extLst>
          </p:nvPr>
        </p:nvGraphicFramePr>
        <p:xfrm>
          <a:off x="152400" y="1524000"/>
          <a:ext cx="8839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220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 HTML 5 </a:t>
            </a:r>
            <a:r>
              <a:rPr lang="zh-CN" altLang="en-US" dirty="0" smtClean="0"/>
              <a:t>开发移动应用的注意事项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不是所有人都拥有智能手机</a:t>
            </a:r>
            <a:endParaRPr lang="en-US" altLang="zh-CN" dirty="0" smtClean="0"/>
          </a:p>
          <a:p>
            <a:r>
              <a:rPr lang="zh-CN" altLang="en-US" dirty="0" smtClean="0"/>
              <a:t>移动设备的浏览器对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的支持并没有其桌面版本那么全面。</a:t>
            </a:r>
            <a:endParaRPr lang="en-US" altLang="zh-CN" dirty="0" smtClean="0"/>
          </a:p>
          <a:p>
            <a:r>
              <a:rPr lang="zh-CN" altLang="en-US" dirty="0" smtClean="0"/>
              <a:t>不同浏览器间的兼</a:t>
            </a:r>
            <a:r>
              <a:rPr lang="zh-CN" altLang="en-US" dirty="0" smtClean="0"/>
              <a:t>容性问题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开发实例演示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HTML 5 </a:t>
            </a:r>
            <a:r>
              <a:rPr lang="zh-CN" altLang="en-US" dirty="0" smtClean="0"/>
              <a:t>开发一个移动应用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pic>
        <p:nvPicPr>
          <p:cNvPr id="5" name="Picture 4" descr="T12CBHXXpLXXcRqLZ7_064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"/>
          <a:stretch>
            <a:fillRect/>
          </a:stretch>
        </p:blipFill>
        <p:spPr>
          <a:xfrm>
            <a:off x="4724400" y="1635760"/>
            <a:ext cx="3495382" cy="3850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986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使用第三方开发框架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2362200" cy="723900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icon副本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2322786" cy="990600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29000"/>
            <a:ext cx="698500" cy="698500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09800" y="3581400"/>
            <a:ext cx="902636" cy="646331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Arial Black"/>
                <a:cs typeface="Arial Black"/>
              </a:rPr>
              <a:t>iUI</a:t>
            </a:r>
            <a:endParaRPr lang="en-US" sz="3600" dirty="0">
              <a:latin typeface="Arial Black"/>
              <a:cs typeface="Arial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2709333" cy="914400"/>
          </a:xfrm>
          <a:prstGeom prst="round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800600"/>
            <a:ext cx="2859819" cy="990600"/>
          </a:xfrm>
          <a:prstGeom prst="round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4724400"/>
            <a:ext cx="914400" cy="927100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791200" y="4876800"/>
            <a:ext cx="2228344" cy="646331"/>
          </a:xfrm>
          <a:prstGeom prst="rect">
            <a:avLst/>
          </a:prstGeom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Arial Black"/>
                <a:cs typeface="Arial Black"/>
              </a:rPr>
              <a:t>zepto.js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9465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2895600" y="35052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ea typeface="Arial"/>
                <a:cs typeface="Arial"/>
              </a:rPr>
              <a:t>Thank You !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gray">
          <a:xfrm>
            <a:off x="3200400" y="4191000"/>
            <a:ext cx="327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提问与回答 </a:t>
            </a:r>
            <a:r>
              <a:rPr lang="en-US" sz="1600" b="1" dirty="0" smtClean="0">
                <a:solidFill>
                  <a:srgbClr val="000000"/>
                </a:solidFill>
              </a:rPr>
              <a:t>（Q&amp;A）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gray">
          <a:xfrm>
            <a:off x="2971800" y="42672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www.webos</a:t>
            </a:r>
            <a:r>
              <a:rPr lang="en-US" dirty="0" smtClean="0">
                <a:latin typeface="+mj-lt"/>
              </a:rPr>
              <a:t>365.com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643116"/>
            <a:ext cx="27357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65100" dir="3600000" algn="tl" rotWithShape="0">
                    <a:srgbClr val="000000"/>
                  </a:outerShdw>
                  <a:reflection blurRad="6350" stA="36000" endA="50" endPos="75000" dist="76200" dir="5400000" sy="-100000" algn="bl" rotWithShape="0"/>
                </a:effectLst>
                <a:latin typeface="华文楷体"/>
                <a:ea typeface="华文楷体"/>
                <a:cs typeface="华文楷体"/>
              </a:rPr>
              <a:t>魏永增</a:t>
            </a:r>
            <a:endParaRPr lang="en-US" altLang="zh-CN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65100" dir="3600000" algn="tl" rotWithShape="0">
                  <a:srgbClr val="000000"/>
                </a:outerShdw>
                <a:reflection blurRad="6350" stA="36000" endA="50" endPos="75000" dist="76200" dir="5400000" sy="-100000" algn="bl" rotWithShape="0"/>
              </a:effectLst>
              <a:latin typeface="华文楷体"/>
              <a:ea typeface="华文楷体"/>
              <a:cs typeface="华文楷体"/>
            </a:endParaRPr>
          </a:p>
          <a:p>
            <a:pPr algn="r"/>
            <a:endParaRPr lang="en-US" altLang="zh-CN" sz="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65100" dir="3600000" algn="tl" rotWithShape="0">
                  <a:srgbClr val="000000"/>
                </a:outerShdw>
                <a:reflection blurRad="6350" stA="36000" endA="50" endPos="75000" dist="76200" dir="5400000" sy="-100000" algn="bl" rotWithShape="0"/>
              </a:effectLst>
            </a:endParaRPr>
          </a:p>
          <a:p>
            <a:pPr algn="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65100" dir="3600000" algn="tl" rotWithShape="0">
                    <a:srgbClr val="000000"/>
                  </a:outerShdw>
                  <a:reflection blurRad="6350" stA="36000" endA="50" endPos="75000" dist="76200" dir="5400000" sy="-100000" algn="bl" rotWithShape="0"/>
                </a:effectLst>
              </a:rPr>
              <a:t>catorwei@gmail.com</a:t>
            </a:r>
          </a:p>
          <a:p>
            <a:pPr algn="r"/>
            <a:endParaRPr lang="en-US" altLang="zh-CN" sz="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65100" dir="3600000" algn="tl" rotWithShape="0">
                  <a:srgbClr val="000000"/>
                </a:outerShdw>
                <a:reflection blurRad="6350" stA="36000" endA="50" endPos="75000" dist="76200" dir="5400000" sy="-100000" algn="bl" rotWithShape="0"/>
              </a:effectLst>
            </a:endParaRPr>
          </a:p>
          <a:p>
            <a:pPr algn="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65100" dir="3600000" algn="tl" rotWithShape="0">
                    <a:srgbClr val="000000"/>
                  </a:outerShdw>
                  <a:reflection blurRad="6350" stA="36000" endA="50" endPos="75000" dist="76200" dir="5400000" sy="-100000" algn="bl" rotWithShape="0"/>
                </a:effectLst>
              </a:rPr>
              <a:t>@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65100" dir="3600000" algn="tl" rotWithShape="0">
                    <a:srgbClr val="000000"/>
                  </a:outerShdw>
                  <a:reflection blurRad="6350" stA="36000" endA="50" endPos="75000" dist="76200" dir="5400000" sy="-100000" algn="bl" rotWithShape="0"/>
                </a:effectLst>
              </a:rPr>
              <a:t>catorv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65100" dir="3600000" algn="tl" rotWithShape="0">
                  <a:srgbClr val="000000"/>
                </a:outerShdw>
                <a:reflection blurRad="6350" stA="36000" endA="50" endPos="75000" dist="762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905000"/>
            <a:ext cx="2667000" cy="596900"/>
          </a:xfrm>
        </p:spPr>
        <p:txBody>
          <a:bodyPr/>
          <a:lstStyle/>
          <a:p>
            <a:r>
              <a:rPr lang="zh-CN" altLang="en-US" dirty="0" smtClean="0">
                <a:latin typeface="+mj-lt"/>
                <a:ea typeface="华文楷体"/>
                <a:cs typeface="华文楷体"/>
              </a:rPr>
              <a:t>標哥</a:t>
            </a:r>
            <a:r>
              <a:rPr lang="zh-CN" altLang="en-US" sz="2000" dirty="0" smtClean="0">
                <a:latin typeface="+mj-lt"/>
                <a:ea typeface="华文楷体"/>
                <a:cs typeface="华文楷体"/>
              </a:rPr>
              <a:t>（网名）</a:t>
            </a:r>
            <a:endParaRPr lang="en-US" sz="2000" dirty="0">
              <a:latin typeface="+mj-lt"/>
              <a:ea typeface="华文楷体"/>
              <a:cs typeface="华文楷体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438400"/>
            <a:ext cx="2209800" cy="53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tx2"/>
                </a:solidFill>
                <a:latin typeface="+mj-lt"/>
                <a:cs typeface="Arial"/>
              </a:rPr>
              <a:t>@</a:t>
            </a:r>
            <a:r>
              <a:rPr lang="en-US" sz="3200" b="1" dirty="0" err="1" smtClean="0">
                <a:solidFill>
                  <a:schemeClr val="tx2"/>
                </a:solidFill>
                <a:latin typeface="+mj-lt"/>
                <a:cs typeface="Arial"/>
              </a:rPr>
              <a:t>catorv</a:t>
            </a:r>
            <a:endParaRPr lang="en-US" sz="3200" b="1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Copyright © 2011 Cator V. All Rights Reserved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2286000" y="3810000"/>
            <a:ext cx="6248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华文楷体"/>
                <a:ea typeface="华文楷体"/>
                <a:cs typeface="华文楷体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2800" dirty="0" smtClean="0">
                <a:solidFill>
                  <a:srgbClr val="12262D"/>
                </a:solidFill>
              </a:rPr>
              <a:t>当前关注的领域：</a:t>
            </a:r>
            <a:endParaRPr lang="en-US" altLang="zh-CN" sz="2800" dirty="0" smtClean="0">
              <a:solidFill>
                <a:srgbClr val="12262D"/>
              </a:solidFill>
            </a:endParaRPr>
          </a:p>
          <a:p>
            <a:pPr marL="715963" indent="-365125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12262D"/>
                </a:solidFill>
              </a:rPr>
              <a:t>移动互联网应用开发</a:t>
            </a:r>
            <a:endParaRPr lang="en-US" altLang="zh-CN" sz="2800" dirty="0" smtClean="0">
              <a:solidFill>
                <a:srgbClr val="12262D"/>
              </a:solidFill>
            </a:endParaRPr>
          </a:p>
          <a:p>
            <a:pPr marL="715963" indent="-365125"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12262D"/>
                </a:solidFill>
              </a:rPr>
              <a:t>HTML 5 </a:t>
            </a:r>
            <a:r>
              <a:rPr lang="zh-CN" altLang="en-US" sz="2800" dirty="0" smtClean="0">
                <a:solidFill>
                  <a:srgbClr val="12262D"/>
                </a:solidFill>
              </a:rPr>
              <a:t>相关技术</a:t>
            </a:r>
            <a:endParaRPr lang="en-US" altLang="zh-CN" sz="2800" dirty="0" smtClean="0">
              <a:solidFill>
                <a:srgbClr val="12262D"/>
              </a:solidFill>
            </a:endParaRPr>
          </a:p>
          <a:p>
            <a:pPr marL="715963" indent="-365125">
              <a:buFont typeface="+mj-lt"/>
              <a:buAutoNum type="arabicPeriod"/>
            </a:pPr>
            <a:r>
              <a:rPr lang="en-US" altLang="zh-CN" sz="2800" dirty="0" err="1" smtClean="0">
                <a:solidFill>
                  <a:srgbClr val="12262D"/>
                </a:solidFill>
              </a:rPr>
              <a:t>webOS</a:t>
            </a:r>
            <a:r>
              <a:rPr lang="en-US" altLang="zh-CN" sz="2800" dirty="0" smtClean="0">
                <a:solidFill>
                  <a:srgbClr val="12262D"/>
                </a:solidFill>
              </a:rPr>
              <a:t> </a:t>
            </a:r>
            <a:r>
              <a:rPr lang="zh-CN" altLang="en-US" sz="2800" dirty="0" smtClean="0">
                <a:solidFill>
                  <a:srgbClr val="12262D"/>
                </a:solidFill>
              </a:rPr>
              <a:t>应用开发（</a:t>
            </a:r>
            <a:r>
              <a:rPr lang="en-US" altLang="zh-CN" sz="2800" dirty="0" smtClean="0">
                <a:solidFill>
                  <a:srgbClr val="12262D"/>
                </a:solidFill>
              </a:rPr>
              <a:t>Mojo &amp; </a:t>
            </a:r>
            <a:r>
              <a:rPr lang="en-US" altLang="zh-CN" sz="2800" dirty="0" err="1" smtClean="0">
                <a:solidFill>
                  <a:srgbClr val="12262D"/>
                </a:solidFill>
              </a:rPr>
              <a:t>Enyo</a:t>
            </a:r>
            <a:r>
              <a:rPr lang="zh-CN" altLang="en-US" sz="2800" dirty="0" smtClean="0">
                <a:solidFill>
                  <a:srgbClr val="12262D"/>
                </a:solidFill>
              </a:rPr>
              <a:t>）</a:t>
            </a:r>
            <a:endParaRPr lang="en-US" sz="2800" dirty="0">
              <a:solidFill>
                <a:srgbClr val="12262D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3657600" y="3048000"/>
            <a:ext cx="297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华文楷体"/>
                <a:ea typeface="华文楷体"/>
                <a:cs typeface="华文楷体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开发者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2819400" y="1600200"/>
            <a:ext cx="2514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华文楷体"/>
                <a:ea typeface="华文楷体"/>
                <a:cs typeface="华文楷体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4800" dirty="0" smtClean="0">
                <a:latin typeface="+mj-lt"/>
              </a:rPr>
              <a:t>魏永增</a:t>
            </a:r>
            <a:endParaRPr lang="en-US" sz="4800" dirty="0">
              <a:latin typeface="+mj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4495800" y="1143000"/>
            <a:ext cx="2209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华文楷体"/>
                <a:ea typeface="华文楷体"/>
                <a:cs typeface="华文楷体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altLang="zh-CN" sz="2800" dirty="0" smtClean="0">
                <a:latin typeface="+mj-lt"/>
                <a:cs typeface="Arial"/>
              </a:rPr>
              <a:t>Cator V</a:t>
            </a:r>
            <a:endParaRPr lang="en-US" sz="2800" dirty="0">
              <a:latin typeface="+mj-lt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7119006" y="102467"/>
            <a:ext cx="17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华文细黑"/>
                <a:cs typeface="Arial"/>
              </a:rPr>
              <a:t>About  Me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ea typeface="华文细黑"/>
              <a:cs typeface="Arial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5410200" y="2514600"/>
            <a:ext cx="35052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华文楷体"/>
                <a:ea typeface="华文楷体"/>
                <a:cs typeface="华文楷体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altLang="zh-CN" sz="4800" dirty="0" smtClean="0"/>
              <a:t>Apple fans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969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89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latin typeface="华文细黑"/>
                  <a:ea typeface="华文细黑"/>
                  <a:cs typeface="华文细黑"/>
                </a:rPr>
                <a:t>移动互联网及其现状分析</a:t>
              </a:r>
              <a:endParaRPr lang="en-US" b="1" dirty="0">
                <a:solidFill>
                  <a:srgbClr val="000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385" y="188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+mn-lt"/>
                  <a:ea typeface="黑体" pitchFamily="49" charset="-122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7091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9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  <a:latin typeface="+mn-lt"/>
                  <a:ea typeface="黑体" pitchFamily="49" charset="-122"/>
                  <a:cs typeface="Arial" pitchFamily="34" charset="0"/>
                </a:rPr>
                <a:t>HTML 5</a:t>
              </a: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黑体" pitchFamily="49" charset="-122"/>
                  <a:cs typeface="Arial" pitchFamily="34" charset="0"/>
                </a:rPr>
                <a:t> </a:t>
              </a:r>
              <a:r>
                <a:rPr lang="zh-CN" altLang="en-US" b="1" dirty="0" smtClean="0">
                  <a:solidFill>
                    <a:srgbClr val="000000"/>
                  </a:solidFill>
                  <a:latin typeface="华文细黑"/>
                  <a:ea typeface="华文细黑"/>
                  <a:cs typeface="华文细黑"/>
                </a:rPr>
                <a:t>与移动应用开发</a:t>
              </a:r>
              <a:endParaRPr lang="en-US" b="1" dirty="0">
                <a:solidFill>
                  <a:srgbClr val="000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385" y="188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+mn-lt"/>
                  <a:ea typeface="黑体" pitchFamily="49" charset="-122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87096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Hei"/>
              </a:endParaRPr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latin typeface="华文细黑"/>
                  <a:ea typeface="华文细黑"/>
                  <a:cs typeface="华文细黑"/>
                </a:rPr>
                <a:t>开发实例演示</a:t>
              </a:r>
              <a:endParaRPr lang="en-US" b="1" dirty="0">
                <a:solidFill>
                  <a:srgbClr val="000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385" y="188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+mn-lt"/>
                  <a:ea typeface="黑体" pitchFamily="49" charset="-122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87101" name="Group 61"/>
          <p:cNvGrpSpPr>
            <a:grpSpLocks/>
          </p:cNvGrpSpPr>
          <p:nvPr/>
        </p:nvGrpSpPr>
        <p:grpSpPr bwMode="auto">
          <a:xfrm>
            <a:off x="2133600" y="4419600"/>
            <a:ext cx="4724400" cy="685800"/>
            <a:chOff x="1296" y="1824"/>
            <a:chExt cx="2976" cy="432"/>
          </a:xfrm>
        </p:grpSpPr>
        <p:sp>
          <p:nvSpPr>
            <p:cNvPr id="87102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87104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rgbClr val="000000"/>
                  </a:solidFill>
                  <a:latin typeface="+mn-lt"/>
                  <a:ea typeface="黑体" pitchFamily="49" charset="-122"/>
                  <a:cs typeface="Arial" pitchFamily="34" charset="0"/>
                </a:rPr>
                <a:t>Q&amp;A</a:t>
              </a:r>
              <a:endParaRPr lang="en-US" b="1" dirty="0">
                <a:solidFill>
                  <a:srgbClr val="000000"/>
                </a:solidFill>
                <a:latin typeface="+mn-lt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385" y="188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+mn-lt"/>
                  <a:ea typeface="黑体" pitchFamily="49" charset="-122"/>
                  <a:cs typeface="Arial" pitchFamily="34" charset="0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引言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HTML 5 &amp; </a:t>
            </a:r>
            <a:r>
              <a:rPr lang="zh-TW" altLang="en-US" dirty="0" smtClean="0"/>
              <a:t>移动互联网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2313" y="1600200"/>
            <a:ext cx="7772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+mj-lt"/>
              </a:rPr>
              <a:t>The Web will unify fragmented mobile OS world</a:t>
            </a:r>
          </a:p>
          <a:p>
            <a:pPr marL="0" indent="0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华文楷体"/>
                <a:ea typeface="华文楷体"/>
                <a:cs typeface="华文楷体"/>
              </a:rPr>
              <a:t>Web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华文楷体"/>
                <a:ea typeface="华文楷体"/>
                <a:cs typeface="华文楷体"/>
              </a:rPr>
              <a:t>将统一混沌的移动</a:t>
            </a: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华文楷体"/>
                <a:ea typeface="华文楷体"/>
                <a:cs typeface="华文楷体"/>
              </a:rPr>
              <a:t>OS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华文楷体"/>
                <a:ea typeface="华文楷体"/>
                <a:cs typeface="华文楷体"/>
              </a:rPr>
              <a:t>世界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HTML 5 is key to unifying mobile web</a:t>
            </a: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00264D"/>
                </a:solidFill>
                <a:latin typeface="华文楷体"/>
                <a:ea typeface="华文楷体"/>
                <a:cs typeface="华文楷体"/>
              </a:rPr>
              <a:t>HTML 5 </a:t>
            </a:r>
            <a:r>
              <a:rPr lang="zh-CN" altLang="en-US" sz="3600" dirty="0" smtClean="0">
                <a:solidFill>
                  <a:srgbClr val="00264D"/>
                </a:solidFill>
                <a:latin typeface="华文楷体"/>
                <a:ea typeface="华文楷体"/>
                <a:cs typeface="华文楷体"/>
              </a:rPr>
              <a:t>是统一移动互联网的关键</a:t>
            </a:r>
            <a:endParaRPr lang="en-US" altLang="zh-CN" sz="3600" dirty="0" smtClean="0">
              <a:solidFill>
                <a:srgbClr val="00264D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+mj-lt"/>
            </a:endParaRPr>
          </a:p>
          <a:p>
            <a:pPr marL="0" indent="0" algn="r">
              <a:buNone/>
            </a:pPr>
            <a:r>
              <a:rPr lang="en-US" altLang="zh-CN" dirty="0" smtClean="0">
                <a:latin typeface="+mj-lt"/>
              </a:rPr>
              <a:t>---- Opera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03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什么是移动互联网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移动互联网是将移动通信和互联网二者结合，用户借助移动终端（手机、平板、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、上网本等），通过网络访问互联网。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移动互联网使用的关键技术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2.0</a:t>
            </a:r>
            <a:r>
              <a:rPr lang="zh-CN" altLang="en-US" dirty="0" smtClean="0"/>
              <a:t>技术（以互联网为平台、利用集体智慧、数据是核心、丰富的用户体验等）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云计算（超大规模、高可扩展性、高可靠性、相对廉价等）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HTML 5 &amp; </a:t>
            </a:r>
            <a:r>
              <a:rPr lang="zh-TW" altLang="en-US" dirty="0" smtClean="0"/>
              <a:t>移动互联网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应用开发者是移动互联网</a:t>
            </a:r>
            <a:r>
              <a:rPr lang="zh-CN" altLang="en-US" dirty="0"/>
              <a:t>的</a:t>
            </a:r>
            <a:r>
              <a:rPr lang="zh-TW" altLang="en-US" dirty="0"/>
              <a:t>主角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移动互联网应用开发将成为新的掘</a:t>
            </a:r>
            <a:r>
              <a:rPr lang="zh-CN" altLang="en-US" dirty="0" smtClean="0"/>
              <a:t>金点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pic>
        <p:nvPicPr>
          <p:cNvPr id="6" name="Picture 5" descr="cy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267200" cy="25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472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移动应用开发盈利现状（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2199726"/>
              </p:ext>
            </p:extLst>
          </p:nvPr>
        </p:nvGraphicFramePr>
        <p:xfrm>
          <a:off x="304800" y="1295400"/>
          <a:ext cx="4953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9596240"/>
              </p:ext>
            </p:extLst>
          </p:nvPr>
        </p:nvGraphicFramePr>
        <p:xfrm>
          <a:off x="5181600" y="1447800"/>
          <a:ext cx="3810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86068855"/>
              </p:ext>
            </p:extLst>
          </p:nvPr>
        </p:nvGraphicFramePr>
        <p:xfrm>
          <a:off x="0" y="3657600"/>
          <a:ext cx="9144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21" y="6138446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细黑"/>
                <a:ea typeface="华文细黑"/>
                <a:cs typeface="华文细黑"/>
              </a:rPr>
              <a:t>数据来源：</a:t>
            </a:r>
            <a:r>
              <a:rPr lang="en-US" altLang="zh-CN" sz="1600" dirty="0" smtClean="0">
                <a:latin typeface="华文细黑"/>
                <a:ea typeface="华文细黑"/>
                <a:cs typeface="华文细黑"/>
              </a:rPr>
              <a:t>DCCI</a:t>
            </a:r>
            <a:r>
              <a:rPr lang="zh-CN" altLang="en-US" sz="1600" dirty="0" smtClean="0">
                <a:latin typeface="华文细黑"/>
                <a:ea typeface="华文细黑"/>
                <a:cs typeface="华文细黑"/>
              </a:rPr>
              <a:t>互联网数据中心</a:t>
            </a:r>
            <a:endParaRPr lang="en-US" sz="1600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53131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移动互联网应用开发面临的问题</a:t>
            </a:r>
            <a:endParaRPr lang="en-US" dirty="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1676400" y="1524000"/>
            <a:ext cx="5867399" cy="1301750"/>
            <a:chOff x="912" y="1008"/>
            <a:chExt cx="3984" cy="912"/>
          </a:xfrm>
        </p:grpSpPr>
        <p:sp>
          <p:nvSpPr>
            <p:cNvPr id="92164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2165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92166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67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gray">
              <a:xfrm>
                <a:off x="1068" y="1295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华文细黑"/>
                    <a:ea typeface="华文细黑"/>
                    <a:cs typeface="华文细黑"/>
                  </a:rPr>
                  <a:t>设备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92169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华文楷体"/>
                  <a:ea typeface="华文楷体"/>
                  <a:cs typeface="华文楷体"/>
                </a:rPr>
                <a:t>处理器运算能力较差，内存小。电池续航能力较差。屏幕小且尺寸不统一。键盘输入比较困难</a:t>
              </a:r>
              <a:r>
                <a:rPr lang="zh-CN" altLang="en-US" dirty="0" smtClean="0">
                  <a:solidFill>
                    <a:srgbClr val="000000"/>
                  </a:solidFill>
                  <a:latin typeface="华文楷体"/>
                  <a:ea typeface="华文楷体"/>
                  <a:cs typeface="华文楷体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endParaRPr>
            </a:p>
          </p:txBody>
        </p:sp>
      </p:grp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676400" y="3054350"/>
            <a:ext cx="5867400" cy="1301750"/>
            <a:chOff x="912" y="2016"/>
            <a:chExt cx="3984" cy="912"/>
          </a:xfrm>
        </p:grpSpPr>
        <p:sp>
          <p:nvSpPr>
            <p:cNvPr id="92171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2172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92173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74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75" name="Text Box 15"/>
              <p:cNvSpPr txBox="1">
                <a:spLocks noChangeArrowheads="1"/>
              </p:cNvSpPr>
              <p:nvPr/>
            </p:nvSpPr>
            <p:spPr bwMode="gray">
              <a:xfrm>
                <a:off x="1068" y="2304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华文细黑"/>
                    <a:ea typeface="华文细黑"/>
                    <a:cs typeface="华文细黑"/>
                  </a:rPr>
                  <a:t>开发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92176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华文楷体"/>
                  <a:ea typeface="华文楷体"/>
                  <a:cs typeface="华文楷体"/>
                </a:rPr>
                <a:t>多种不同的手机操作系统，各自的用户交互体验差异较大，相应的应用编程环境也各不相同。</a:t>
              </a:r>
              <a:endParaRPr 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endParaRPr>
            </a:p>
          </p:txBody>
        </p:sp>
      </p:grp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1676401" y="4594225"/>
            <a:ext cx="5867400" cy="1301750"/>
            <a:chOff x="912" y="3036"/>
            <a:chExt cx="3984" cy="912"/>
          </a:xfrm>
        </p:grpSpPr>
        <p:sp>
          <p:nvSpPr>
            <p:cNvPr id="92178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2179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92180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81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2182" name="Text Box 22"/>
              <p:cNvSpPr txBox="1">
                <a:spLocks noChangeArrowheads="1"/>
              </p:cNvSpPr>
              <p:nvPr/>
            </p:nvSpPr>
            <p:spPr bwMode="gray">
              <a:xfrm>
                <a:off x="1066" y="3324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华文细黑"/>
                    <a:ea typeface="华文细黑"/>
                    <a:cs typeface="华文细黑"/>
                  </a:rPr>
                  <a:t>网络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92183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华文楷体"/>
                  <a:ea typeface="华文楷体"/>
                  <a:cs typeface="华文楷体"/>
                </a:rPr>
                <a:t>移动网络带宽小，流量费用不便宜，网络稳定性较差。</a:t>
              </a:r>
              <a:endParaRPr 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与移动应用开发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让开发变得更轻松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HTML 5 &amp; </a:t>
            </a:r>
            <a:r>
              <a:rPr lang="zh-TW" altLang="en-US" smtClean="0"/>
              <a:t>移动互联网</a:t>
            </a:r>
            <a:endParaRPr lang="en-US" dirty="0"/>
          </a:p>
        </p:txBody>
      </p:sp>
      <p:pic>
        <p:nvPicPr>
          <p:cNvPr id="5" name="Picture 4" descr="mobile-devices-1.0a2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19200"/>
            <a:ext cx="2438400" cy="32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2783</TotalTime>
  <Words>489</Words>
  <Application>Microsoft Macintosh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24美金的ppt模板</vt:lpstr>
      <vt:lpstr>HTML 5 &amp; 移动互联网</vt:lpstr>
      <vt:lpstr>標哥（网名）</vt:lpstr>
      <vt:lpstr>内容</vt:lpstr>
      <vt:lpstr>引言</vt:lpstr>
      <vt:lpstr>什么是移动互联网</vt:lpstr>
      <vt:lpstr>应用开发者是移动互联网的主角</vt:lpstr>
      <vt:lpstr>移动应用开发盈利现状（2010年）</vt:lpstr>
      <vt:lpstr>移动互联网应用开发面临的问题</vt:lpstr>
      <vt:lpstr>HTML 5 与移动应用开发</vt:lpstr>
      <vt:lpstr>HTML 5的特性</vt:lpstr>
      <vt:lpstr>HTML 5 在移动应用开发方面的优势</vt:lpstr>
      <vt:lpstr>Web 应用程序</vt:lpstr>
      <vt:lpstr>使用 HTML 5 开发移动应用的注意事项</vt:lpstr>
      <vt:lpstr>开发实例演示</vt:lpstr>
      <vt:lpstr>使用第三方开发框架</vt:lpstr>
      <vt:lpstr>PowerPoint Presentation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HTML5&amp;移动互联网</dc:title>
  <dc:creator>Cator V</dc:creator>
  <cp:lastModifiedBy>Cator V</cp:lastModifiedBy>
  <cp:revision>199</cp:revision>
  <dcterms:created xsi:type="dcterms:W3CDTF">2004-10-01T04:52:28Z</dcterms:created>
  <dcterms:modified xsi:type="dcterms:W3CDTF">2011-03-30T03:27:16Z</dcterms:modified>
</cp:coreProperties>
</file>