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64" r:id="rId5"/>
    <p:sldId id="265" r:id="rId6"/>
    <p:sldId id="257" r:id="rId7"/>
    <p:sldId id="260" r:id="rId8"/>
    <p:sldId id="266" r:id="rId9"/>
    <p:sldId id="272" r:id="rId10"/>
    <p:sldId id="258" r:id="rId11"/>
    <p:sldId id="271" r:id="rId12"/>
    <p:sldId id="267" r:id="rId13"/>
    <p:sldId id="262" r:id="rId14"/>
    <p:sldId id="268" r:id="rId15"/>
    <p:sldId id="270" r:id="rId16"/>
    <p:sldId id="269" r:id="rId17"/>
    <p:sldId id="273" r:id="rId18"/>
    <p:sldId id="275" r:id="rId19"/>
    <p:sldId id="276" r:id="rId20"/>
    <p:sldId id="26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20" autoAdjust="0"/>
  </p:normalViewPr>
  <p:slideViewPr>
    <p:cSldViewPr>
      <p:cViewPr>
        <p:scale>
          <a:sx n="87" d="100"/>
          <a:sy n="87" d="100"/>
        </p:scale>
        <p:origin x="-64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E1D79-6999-4655-B439-E3C1834FCA3B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B15C9-E10C-4BC7-952A-2C334B7B44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91CC9-C9AC-4694-A86A-81204D6730D9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571B-CC09-417E-8685-24C6DA0902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458FA-FD80-4CE8-8701-412373B8E9E7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5F0B8-154E-4960-9728-4C2D8662AA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1395E-31AD-4F4D-AE89-AEAABD8C6597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8FFD8-9829-43B8-9349-9565CA0402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55E6-E505-4E5A-AE58-70365825B4BA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8C9F-4A10-465A-9999-4FCC9EC275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0D3FE-80A6-45C2-B5E5-F214F6D8DEEB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2D50-FD26-4D5C-93EF-C14781A872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9D8A-A155-44F6-9EC8-ADAAD8D7C2A9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4D553-A998-43CB-861E-ABD335152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D7704-6A55-4DA8-B9B5-6ED701B4C6A9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39A7-53F0-4B93-A9E4-DC8FEC9F8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50FE-12C9-459F-9BF8-A0834DE970CA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3636-8F2F-4353-AD85-A6C0F827A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CA263-B9BB-4459-92A9-6AB6E5224641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CBDA-29B2-4283-8F2B-4594F18FF9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E4941-8829-411B-8758-463F59845136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13B5-298A-47A2-B7C5-032C767C96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2C1814-A104-4E12-B6F6-BEB928786E37}" type="datetimeFigureOut">
              <a:rPr lang="zh-CN" altLang="en-US"/>
              <a:pPr>
                <a:defRPr/>
              </a:pPr>
              <a:t>2011/4/9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F77479-5758-4859-BF5B-E583F06C4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/>
          <a:lstStyle/>
          <a:p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Websocket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讲座（高级版）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143000" y="5286375"/>
            <a:ext cx="6400800" cy="685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研究小组  秀野堂主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7620" y="2786058"/>
            <a:ext cx="3647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附件：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900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node+socket.io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下操作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我做的案例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聊天室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远程服务器监控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联机作图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架设基于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的猥琐服务器（一）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071546"/>
            <a:ext cx="9001125" cy="5214974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架设</a:t>
            </a:r>
            <a:endParaRPr lang="en-US" altLang="zh-CN" sz="1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linux</a:t>
            </a:r>
            <a:r>
              <a:rPr lang="zh-CN" altLang="en-US" sz="1000" dirty="0" smtClean="0"/>
              <a:t>下</a:t>
            </a:r>
            <a:endParaRPr lang="en-US" altLang="zh-CN" sz="1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b="1" dirty="0" err="1" smtClean="0"/>
              <a:t>Ubuntu</a:t>
            </a:r>
            <a:endParaRPr lang="en-US" sz="800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800" dirty="0" smtClean="0"/>
              <a:t>安装依赖包</a:t>
            </a:r>
            <a:endParaRPr lang="en-US" altLang="zh-CN" sz="800" dirty="0" smtClean="0"/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sz="400" dirty="0" err="1" smtClean="0"/>
              <a:t>sudo</a:t>
            </a:r>
            <a:r>
              <a:rPr lang="en-US" sz="400" dirty="0" smtClean="0"/>
              <a:t> apt-get install g++ curl </a:t>
            </a:r>
            <a:r>
              <a:rPr lang="en-US" sz="400" dirty="0" err="1" smtClean="0"/>
              <a:t>libssl</a:t>
            </a:r>
            <a:r>
              <a:rPr lang="en-US" sz="400" dirty="0" smtClean="0"/>
              <a:t>-dev apache2-utils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sz="400" dirty="0" err="1" smtClean="0"/>
              <a:t>sudo</a:t>
            </a:r>
            <a:r>
              <a:rPr lang="en-US" sz="400" dirty="0" smtClean="0"/>
              <a:t> apt-get install </a:t>
            </a:r>
            <a:r>
              <a:rPr lang="en-US" sz="400" dirty="0" err="1" smtClean="0"/>
              <a:t>git</a:t>
            </a:r>
            <a:r>
              <a:rPr lang="en-US" sz="400" dirty="0" smtClean="0"/>
              <a:t>-core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sz="800" dirty="0" err="1" smtClean="0"/>
              <a:t>git</a:t>
            </a:r>
            <a:r>
              <a:rPr lang="en-US" sz="800" dirty="0" smtClean="0"/>
              <a:t> clone git://github.com/ry/node.git</a:t>
            </a:r>
            <a:br>
              <a:rPr lang="en-US" sz="800" dirty="0" smtClean="0"/>
            </a:br>
            <a:r>
              <a:rPr lang="en-US" sz="800" dirty="0" err="1" smtClean="0"/>
              <a:t>cd</a:t>
            </a:r>
            <a:r>
              <a:rPr lang="en-US" sz="800" dirty="0" smtClean="0"/>
              <a:t> node</a:t>
            </a:r>
            <a:br>
              <a:rPr lang="en-US" sz="800" dirty="0" smtClean="0"/>
            </a:br>
            <a:r>
              <a:rPr lang="en-US" sz="800" dirty="0" smtClean="0"/>
              <a:t>./configure</a:t>
            </a:r>
            <a:br>
              <a:rPr lang="en-US" sz="800" dirty="0" smtClean="0"/>
            </a:br>
            <a:r>
              <a:rPr lang="en-US" sz="800" dirty="0" smtClean="0"/>
              <a:t>make</a:t>
            </a:r>
            <a:br>
              <a:rPr lang="en-US" sz="800" dirty="0" smtClean="0"/>
            </a:br>
            <a:r>
              <a:rPr lang="en-US" sz="800" dirty="0" err="1" smtClean="0"/>
              <a:t>sudo</a:t>
            </a:r>
            <a:r>
              <a:rPr lang="en-US" sz="800" dirty="0" smtClean="0"/>
              <a:t> make install</a:t>
            </a:r>
            <a:endParaRPr lang="en-US" sz="400" b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b="1" dirty="0" smtClean="0"/>
              <a:t>Centos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smtClean="0"/>
              <a:t>yum install </a:t>
            </a:r>
            <a:r>
              <a:rPr lang="en-US" sz="800" dirty="0" err="1" smtClean="0"/>
              <a:t>gcc</a:t>
            </a:r>
            <a:r>
              <a:rPr lang="en-US" sz="800" dirty="0" smtClean="0"/>
              <a:t>-</a:t>
            </a:r>
            <a:r>
              <a:rPr lang="en-US" sz="800" dirty="0" err="1" smtClean="0"/>
              <a:t>c++</a:t>
            </a:r>
            <a:r>
              <a:rPr lang="en-US" sz="800" dirty="0" smtClean="0"/>
              <a:t> </a:t>
            </a:r>
            <a:r>
              <a:rPr lang="en-US" sz="800" dirty="0" err="1" smtClean="0"/>
              <a:t>openssl-devel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err="1" smtClean="0"/>
              <a:t>wget</a:t>
            </a:r>
            <a:r>
              <a:rPr lang="en-US" sz="800" dirty="0" smtClean="0"/>
              <a:t> --no-check-certificate https://github.com/ry/node/tarball/v0.3.3</a:t>
            </a:r>
            <a:br>
              <a:rPr lang="en-US" sz="800" dirty="0" smtClean="0"/>
            </a:br>
            <a:r>
              <a:rPr lang="en-US" sz="800" dirty="0" smtClean="0"/>
              <a:t>tar -</a:t>
            </a:r>
            <a:r>
              <a:rPr lang="en-US" sz="800" dirty="0" err="1" smtClean="0"/>
              <a:t>xzvf</a:t>
            </a:r>
            <a:r>
              <a:rPr lang="en-US" sz="800" dirty="0" smtClean="0"/>
              <a:t> ry-node-v0.3.3-0-g57544ba.tar.gz</a:t>
            </a:r>
            <a:br>
              <a:rPr lang="en-US" sz="800" dirty="0" smtClean="0"/>
            </a:br>
            <a:r>
              <a:rPr lang="en-US" sz="800" dirty="0" err="1" smtClean="0"/>
              <a:t>cd</a:t>
            </a:r>
            <a:r>
              <a:rPr lang="en-US" sz="800" dirty="0" smtClean="0"/>
              <a:t> ry-node-v0.3.3-0-g57544bac1</a:t>
            </a:r>
            <a:br>
              <a:rPr lang="en-US" sz="800" dirty="0" smtClean="0"/>
            </a:br>
            <a:r>
              <a:rPr lang="en-US" sz="800" dirty="0" smtClean="0"/>
              <a:t>./configure</a:t>
            </a:r>
            <a:br>
              <a:rPr lang="en-US" sz="800" dirty="0" smtClean="0"/>
            </a:br>
            <a:r>
              <a:rPr lang="en-US" sz="800" dirty="0" smtClean="0"/>
              <a:t>make</a:t>
            </a:r>
            <a:br>
              <a:rPr lang="en-US" sz="800" dirty="0" smtClean="0"/>
            </a:br>
            <a:r>
              <a:rPr lang="en-US" sz="800" dirty="0" smtClean="0"/>
              <a:t>make install</a:t>
            </a:r>
            <a:endParaRPr lang="en-US" altLang="zh-CN" sz="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mac</a:t>
            </a:r>
            <a:r>
              <a:rPr lang="zh-CN" altLang="en-US" sz="1000" dirty="0" smtClean="0"/>
              <a:t>下</a:t>
            </a:r>
            <a:endParaRPr lang="en-US" altLang="zh-CN" sz="1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600" dirty="0" smtClean="0"/>
              <a:t>https://github.com/mxcl/homebrew.git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00" dirty="0" smtClean="0"/>
              <a:t>brew install node</a:t>
            </a:r>
          </a:p>
          <a:p>
            <a:pPr lvl="1"/>
            <a:r>
              <a:rPr lang="zh-CN" altLang="en-US" sz="600" dirty="0" smtClean="0"/>
              <a:t>安装</a:t>
            </a:r>
            <a:r>
              <a:rPr lang="en-US" sz="600" dirty="0" err="1" smtClean="0"/>
              <a:t>Xcode</a:t>
            </a:r>
            <a:endParaRPr lang="en-US" sz="600" dirty="0" smtClean="0"/>
          </a:p>
          <a:p>
            <a:pPr lvl="1"/>
            <a:r>
              <a:rPr lang="zh-CN" altLang="en-US" sz="600" dirty="0" smtClean="0"/>
              <a:t>安装</a:t>
            </a:r>
            <a:r>
              <a:rPr lang="en-US" sz="600" dirty="0" err="1" smtClean="0"/>
              <a:t>git</a:t>
            </a:r>
            <a:endParaRPr lang="en-US" sz="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000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架设基于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的猥琐服务器（二）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条件：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必须模拟出</a:t>
            </a:r>
            <a:r>
              <a:rPr lang="en-US" altLang="zh-CN" sz="1000" dirty="0" err="1" smtClean="0"/>
              <a:t>linux</a:t>
            </a:r>
            <a:r>
              <a:rPr lang="zh-CN" altLang="en-US" sz="1000" dirty="0" smtClean="0"/>
              <a:t>环境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还要有</a:t>
            </a:r>
            <a:r>
              <a:rPr lang="en-US" altLang="zh-CN" sz="1000" dirty="0" smtClean="0"/>
              <a:t>python</a:t>
            </a:r>
            <a:r>
              <a:rPr lang="zh-CN" altLang="en-US" sz="1000" dirty="0" smtClean="0"/>
              <a:t>环境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还要能够</a:t>
            </a:r>
            <a:r>
              <a:rPr lang="en-US" altLang="zh-CN" sz="1000" dirty="0" err="1" smtClean="0"/>
              <a:t>git</a:t>
            </a:r>
            <a:r>
              <a:rPr lang="en-US" altLang="zh-CN" sz="1000" dirty="0" smtClean="0"/>
              <a:t>……</a:t>
            </a:r>
            <a:r>
              <a:rPr lang="zh-CN" altLang="en-US" sz="1000" dirty="0" smtClean="0"/>
              <a:t>很多很多</a:t>
            </a:r>
            <a:endParaRPr lang="en-US" altLang="zh-CN" sz="1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下载地址</a:t>
            </a:r>
            <a:endParaRPr lang="en-US" altLang="zh-CN" sz="3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http://www.xiuyetang.com/cygwin.rar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让我教你练习</a:t>
            </a:r>
            <a:r>
              <a:rPr lang="en-US" altLang="zh-CN" sz="3200" dirty="0" smtClean="0"/>
              <a:t>node</a:t>
            </a:r>
            <a:r>
              <a:rPr lang="zh-CN" altLang="en-US" sz="3200" dirty="0" smtClean="0"/>
              <a:t>，体验</a:t>
            </a:r>
            <a:r>
              <a:rPr lang="en-US" altLang="zh-CN" sz="3200" dirty="0" err="1" smtClean="0"/>
              <a:t>ws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000" dirty="0" err="1" smtClean="0"/>
              <a:t>Cygwin</a:t>
            </a:r>
            <a:r>
              <a:rPr lang="zh-CN" altLang="en-US" sz="1000" dirty="0" smtClean="0"/>
              <a:t>全部下载（不要看网上关于</a:t>
            </a:r>
            <a:r>
              <a:rPr lang="en-US" altLang="zh-CN" sz="1000" dirty="0" err="1" smtClean="0"/>
              <a:t>cygwin</a:t>
            </a:r>
            <a:r>
              <a:rPr lang="zh-CN" altLang="en-US" sz="1000" dirty="0" smtClean="0"/>
              <a:t>的缺点和不足，试了才知道）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000" dirty="0" err="1" smtClean="0"/>
              <a:t>Git</a:t>
            </a:r>
            <a:r>
              <a:rPr lang="zh-CN" altLang="en-US" sz="1000" dirty="0" smtClean="0"/>
              <a:t>到</a:t>
            </a:r>
            <a:r>
              <a:rPr lang="en-US" altLang="zh-CN" sz="1000" dirty="0" smtClean="0"/>
              <a:t>node</a:t>
            </a:r>
            <a:r>
              <a:rPr lang="zh-CN" altLang="en-US" sz="1000" dirty="0" smtClean="0"/>
              <a:t>文件，由于</a:t>
            </a:r>
            <a:r>
              <a:rPr lang="en-US" altLang="zh-CN" sz="1000" dirty="0" smtClean="0"/>
              <a:t>ray</a:t>
            </a:r>
            <a:r>
              <a:rPr lang="zh-CN" altLang="en-US" sz="1000" dirty="0" smtClean="0"/>
              <a:t>同学已经与</a:t>
            </a:r>
            <a:r>
              <a:rPr lang="en-US" altLang="zh-CN" sz="1000" dirty="0" err="1" smtClean="0"/>
              <a:t>joyent</a:t>
            </a:r>
            <a:r>
              <a:rPr lang="zh-CN" altLang="en-US" sz="1000" dirty="0" smtClean="0"/>
              <a:t>产生了合作。所以目前</a:t>
            </a:r>
            <a:r>
              <a:rPr lang="en-US" altLang="zh-CN" sz="1000" dirty="0" smtClean="0"/>
              <a:t>cnodejs.org</a:t>
            </a:r>
            <a:r>
              <a:rPr lang="zh-CN" altLang="en-US" sz="1000" dirty="0" smtClean="0"/>
              <a:t>这个号称在中国的官网发布的是错的。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		</a:t>
            </a:r>
            <a:r>
              <a:rPr lang="zh-CN" altLang="en-US" sz="1000" dirty="0" smtClean="0"/>
              <a:t>正确地址是：</a:t>
            </a:r>
            <a:r>
              <a:rPr lang="en-US" altLang="zh-CN" sz="1000" dirty="0" err="1" smtClean="0"/>
              <a:t>git</a:t>
            </a:r>
            <a:r>
              <a:rPr lang="en-US" altLang="zh-CN" sz="1000" dirty="0" smtClean="0"/>
              <a:t> clone git://github.com/joyent/node.git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		</a:t>
            </a:r>
            <a:r>
              <a:rPr lang="zh-CN" altLang="en-US" sz="1000" dirty="0" smtClean="0"/>
              <a:t>而不是：</a:t>
            </a:r>
            <a:r>
              <a:rPr lang="en-US" altLang="zh-CN" sz="1000" dirty="0" err="1" smtClean="0"/>
              <a:t>git</a:t>
            </a:r>
            <a:r>
              <a:rPr lang="en-US" altLang="zh-CN" sz="1000" dirty="0" smtClean="0"/>
              <a:t> clone git://github.com/ry/node.git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	</a:t>
            </a:r>
            <a:r>
              <a:rPr lang="en-US" altLang="zh-CN" sz="1000" dirty="0" err="1" smtClean="0"/>
              <a:t>cd</a:t>
            </a:r>
            <a:r>
              <a:rPr lang="en-US" altLang="zh-CN" sz="1000" dirty="0" smtClean="0"/>
              <a:t> node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	./configure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	make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zh-CN" altLang="en-US" sz="1000" dirty="0" smtClean="0"/>
              <a:t>可以在</a:t>
            </a:r>
            <a:r>
              <a:rPr lang="en-US" altLang="zh-CN" sz="1000" dirty="0" smtClean="0"/>
              <a:t>#</a:t>
            </a:r>
            <a:r>
              <a:rPr lang="zh-CN" altLang="en-US" sz="1000" dirty="0" smtClean="0"/>
              <a:t>提示符下直接运行：</a:t>
            </a:r>
            <a:r>
              <a:rPr lang="en-US" altLang="zh-CN" sz="1000" dirty="0" smtClean="0"/>
              <a:t>node </a:t>
            </a:r>
            <a:r>
              <a:rPr lang="en-US" altLang="zh-CN" sz="1000" dirty="0" err="1" smtClean="0"/>
              <a:t>node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你的服务器</a:t>
            </a:r>
            <a:r>
              <a:rPr lang="en-US" altLang="zh-CN" sz="1000" dirty="0" err="1" smtClean="0"/>
              <a:t>js</a:t>
            </a:r>
            <a:r>
              <a:rPr lang="zh-CN" altLang="en-US" sz="1000" dirty="0" smtClean="0"/>
              <a:t>了</a:t>
            </a: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000" dirty="0" smtClean="0"/>
              <a:t>注意事项</a:t>
            </a:r>
            <a:endParaRPr lang="en-US" altLang="zh-CN" sz="1000" dirty="0" smtClean="0"/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1</a:t>
            </a:r>
            <a:r>
              <a:rPr lang="zh-CN" altLang="en-US" sz="1000" dirty="0" smtClean="0"/>
              <a:t>，我从不考虑兼容的事情。因为这是试验。</a:t>
            </a:r>
            <a:endParaRPr lang="en-US" altLang="zh-CN" sz="1000" dirty="0" smtClean="0"/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2</a:t>
            </a:r>
            <a:r>
              <a:rPr lang="zh-CN" altLang="en-US" sz="1000" dirty="0" smtClean="0"/>
              <a:t>，从目前的应用来看，移动媒体上也不需要兼容</a:t>
            </a:r>
            <a:r>
              <a:rPr lang="en-US" altLang="zh-CN" sz="1000" dirty="0" smtClean="0"/>
              <a:t>IE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altLang="zh-CN" sz="1000" dirty="0" smtClean="0"/>
              <a:t>3</a:t>
            </a:r>
            <a:r>
              <a:rPr lang="zh-CN" altLang="en-US" sz="1000" dirty="0" smtClean="0"/>
              <a:t>，微软始终是慢一拍的，别在互联网上跟随他。</a:t>
            </a:r>
            <a:endParaRPr lang="en-US" altLang="zh-CN" sz="1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的商业应用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你看到的这个标题是真实不虚的，已广泛应用在国内外好多公司</a:t>
            </a:r>
            <a:endParaRPr lang="en-US" altLang="zh-CN" dirty="0" smtClean="0"/>
          </a:p>
          <a:p>
            <a:r>
              <a:rPr lang="zh-CN" altLang="en-US" dirty="0" smtClean="0"/>
              <a:t>国内：</a:t>
            </a:r>
            <a:r>
              <a:rPr lang="en-US" altLang="zh-CN" dirty="0" err="1" smtClean="0"/>
              <a:t>taobao</a:t>
            </a:r>
            <a:endParaRPr lang="en-US" altLang="zh-CN" dirty="0" smtClean="0"/>
          </a:p>
          <a:p>
            <a:r>
              <a:rPr lang="zh-CN" altLang="en-US" dirty="0" smtClean="0"/>
              <a:t>国外：教育领域：</a:t>
            </a:r>
            <a:r>
              <a:rPr lang="en-US" altLang="zh-CN" dirty="0" smtClean="0"/>
              <a:t> www.learnboost.com</a:t>
            </a:r>
            <a:r>
              <a:rPr lang="zh-CN" altLang="en-US" dirty="0" smtClean="0"/>
              <a:t>（据说，他们致力于通过网页技术来提供革命性教育</a:t>
            </a:r>
            <a:r>
              <a:rPr lang="en-US" altLang="zh-CN" dirty="0" smtClean="0"/>
              <a:t>EN:</a:t>
            </a:r>
            <a:r>
              <a:rPr lang="en-US" dirty="0" smtClean="0"/>
              <a:t> SF-based education startup </a:t>
            </a:r>
            <a:r>
              <a:rPr lang="en-US" dirty="0" err="1" smtClean="0"/>
              <a:t>LearnBoost</a:t>
            </a:r>
            <a:r>
              <a:rPr lang="en-US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London 2012 </a:t>
            </a:r>
            <a:r>
              <a:rPr lang="en-US" dirty="0" err="1" smtClean="0"/>
              <a:t>olympics</a:t>
            </a:r>
            <a:r>
              <a:rPr lang="en-US" dirty="0" smtClean="0"/>
              <a:t> shop runs on server-side JavaScript</a:t>
            </a:r>
          </a:p>
          <a:p>
            <a:r>
              <a:rPr lang="en-US" dirty="0" smtClean="0"/>
              <a:t>……many kinds application of you can think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今天要看很多方案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1940"/>
          </a:xfrm>
        </p:spPr>
        <p:txBody>
          <a:bodyPr/>
          <a:lstStyle/>
          <a:p>
            <a:r>
              <a:rPr lang="zh-CN" altLang="en-US" dirty="0" smtClean="0"/>
              <a:t>眼睛别只看着手机和</a:t>
            </a:r>
            <a:r>
              <a:rPr lang="en-US" altLang="zh-CN" dirty="0" err="1" smtClean="0"/>
              <a:t>ipad</a:t>
            </a:r>
            <a:endParaRPr lang="en-US" altLang="zh-CN" dirty="0" smtClean="0"/>
          </a:p>
          <a:p>
            <a:r>
              <a:rPr lang="zh-CN" altLang="en-US" dirty="0" smtClean="0"/>
              <a:t>所有的网站、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ERP</a:t>
            </a:r>
            <a:r>
              <a:rPr lang="zh-CN" altLang="en-US" dirty="0" smtClean="0"/>
              <a:t>、办公领域</a:t>
            </a:r>
            <a:endParaRPr lang="en-US" altLang="zh-CN" dirty="0" smtClean="0"/>
          </a:p>
          <a:p>
            <a:r>
              <a:rPr lang="zh-CN" altLang="en-US" dirty="0" smtClean="0"/>
              <a:t>监控安防领域</a:t>
            </a:r>
            <a:endParaRPr lang="en-US" altLang="zh-CN" dirty="0" smtClean="0"/>
          </a:p>
          <a:p>
            <a:r>
              <a:rPr lang="zh-CN" altLang="en-US" dirty="0" smtClean="0"/>
              <a:t>传感器也可以接上</a:t>
            </a: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r>
              <a:rPr lang="zh-CN" altLang="en-US" dirty="0" smtClean="0"/>
              <a:t>通信是一种想像力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最简易的远程控制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</a:t>
            </a:r>
            <a:r>
              <a:rPr lang="en-US" altLang="zh-CN" dirty="0" smtClean="0"/>
              <a:t>--</a:t>
            </a:r>
            <a:r>
              <a:rPr lang="zh-CN" altLang="en-US" dirty="0" smtClean="0"/>
              <a:t>掌中阅读方案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628" y="3000372"/>
            <a:ext cx="1357322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</a:t>
            </a:r>
          </a:p>
          <a:p>
            <a:pPr algn="ctr"/>
            <a:r>
              <a:rPr lang="en-US" altLang="zh-CN" dirty="0" smtClean="0"/>
              <a:t>-server</a:t>
            </a:r>
          </a:p>
          <a:p>
            <a:pPr algn="ctr"/>
            <a:r>
              <a:rPr lang="en-US" altLang="zh-CN" dirty="0" smtClean="0"/>
              <a:t>==</a:t>
            </a:r>
          </a:p>
          <a:p>
            <a:pPr algn="ctr"/>
            <a:r>
              <a:rPr lang="en-US" altLang="zh-CN" dirty="0" smtClean="0"/>
              <a:t>based on node.js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7500958" y="3214686"/>
            <a:ext cx="1357322" cy="13573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1538" y="278605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1538" y="3714752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iphone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4643446"/>
            <a:ext cx="321467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with opera mini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5786454"/>
            <a:ext cx="150019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  ??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6" idx="0"/>
            <a:endCxn id="4" idx="1"/>
          </p:cNvCxnSpPr>
          <p:nvPr/>
        </p:nvCxnSpPr>
        <p:spPr>
          <a:xfrm rot="16200000" flipH="1">
            <a:off x="2643174" y="1643050"/>
            <a:ext cx="1214446" cy="3500462"/>
          </a:xfrm>
          <a:prstGeom prst="curvedConnector4">
            <a:avLst>
              <a:gd name="adj1" fmla="val -18823"/>
              <a:gd name="adj2" fmla="val 561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1"/>
            <a:endCxn id="4" idx="1"/>
          </p:cNvCxnSpPr>
          <p:nvPr/>
        </p:nvCxnSpPr>
        <p:spPr>
          <a:xfrm rot="10800000" flipH="1" flipV="1">
            <a:off x="1071538" y="3964784"/>
            <a:ext cx="3929090" cy="35719"/>
          </a:xfrm>
          <a:prstGeom prst="curvedConnector5">
            <a:avLst>
              <a:gd name="adj1" fmla="val -5818"/>
              <a:gd name="adj2" fmla="val -1339996"/>
              <a:gd name="adj3" fmla="val 6090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0"/>
          <p:cNvCxnSpPr>
            <a:stCxn id="9" idx="2"/>
            <a:endCxn id="4" idx="1"/>
          </p:cNvCxnSpPr>
          <p:nvPr/>
        </p:nvCxnSpPr>
        <p:spPr>
          <a:xfrm rot="5400000" flipH="1" flipV="1">
            <a:off x="2339562" y="3339702"/>
            <a:ext cx="2000264" cy="3321867"/>
          </a:xfrm>
          <a:prstGeom prst="curvedConnector4">
            <a:avLst>
              <a:gd name="adj1" fmla="val -11428"/>
              <a:gd name="adj2" fmla="val 6129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1"/>
          <p:cNvCxnSpPr>
            <a:stCxn id="8" idx="0"/>
            <a:endCxn id="4" idx="1"/>
          </p:cNvCxnSpPr>
          <p:nvPr/>
        </p:nvCxnSpPr>
        <p:spPr>
          <a:xfrm rot="5400000" flipH="1" flipV="1">
            <a:off x="3089653" y="2732472"/>
            <a:ext cx="642942" cy="3179007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左右箭头 70"/>
          <p:cNvSpPr/>
          <p:nvPr/>
        </p:nvSpPr>
        <p:spPr>
          <a:xfrm>
            <a:off x="6429388" y="3643314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Ssjs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071538" y="1500174"/>
            <a:ext cx="585791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现在大多数移动新闻阅读有问题，无缓存</a:t>
            </a:r>
            <a:endParaRPr lang="en-US" altLang="zh-CN" sz="1050" dirty="0" smtClean="0"/>
          </a:p>
          <a:p>
            <a:r>
              <a:rPr lang="zh-CN" altLang="en-US" sz="1050" dirty="0" smtClean="0"/>
              <a:t>例如：参考消息、艾瑞咨询、科技资讯</a:t>
            </a:r>
            <a:endParaRPr lang="en-US" altLang="zh-CN" sz="1050" dirty="0" smtClean="0"/>
          </a:p>
          <a:p>
            <a:r>
              <a:rPr lang="zh-CN" altLang="en-US" sz="1050" dirty="0" smtClean="0"/>
              <a:t>咨讯与天气则是结合</a:t>
            </a:r>
            <a:r>
              <a:rPr lang="en-US" altLang="zh-CN" sz="1050" dirty="0" smtClean="0"/>
              <a:t>http</a:t>
            </a:r>
            <a:r>
              <a:rPr lang="zh-CN" altLang="en-US" sz="1050" dirty="0" smtClean="0"/>
              <a:t>走的浏览器路线</a:t>
            </a:r>
            <a:endParaRPr lang="en-US" altLang="zh-CN" sz="1050" dirty="0" smtClean="0"/>
          </a:p>
        </p:txBody>
      </p:sp>
      <p:sp>
        <p:nvSpPr>
          <p:cNvPr id="73" name="矩形 72"/>
          <p:cNvSpPr/>
          <p:nvPr/>
        </p:nvSpPr>
        <p:spPr>
          <a:xfrm>
            <a:off x="3357554" y="5214950"/>
            <a:ext cx="3500462" cy="1357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/>
              <a:t>结合</a:t>
            </a:r>
            <a:r>
              <a:rPr lang="en-US" altLang="zh-CN" sz="1050" dirty="0" err="1" smtClean="0"/>
              <a:t>localstorage</a:t>
            </a:r>
            <a:r>
              <a:rPr lang="zh-CN" altLang="en-US" sz="1050" dirty="0" smtClean="0"/>
              <a:t>将有效减少访问，让用户体验更好。</a:t>
            </a:r>
            <a:endParaRPr lang="en-US" altLang="zh-CN" sz="1050" dirty="0" smtClean="0"/>
          </a:p>
          <a:p>
            <a:r>
              <a:rPr lang="zh-CN" altLang="en-US" sz="1050" dirty="0" smtClean="0"/>
              <a:t>只要愿意，随时可以控制客户端。</a:t>
            </a:r>
            <a:endParaRPr lang="en-US" altLang="zh-CN" sz="1050" dirty="0" smtClean="0"/>
          </a:p>
          <a:p>
            <a:endParaRPr lang="en-US" altLang="zh-CN" sz="1050" dirty="0" smtClean="0"/>
          </a:p>
          <a:p>
            <a:r>
              <a:rPr lang="zh-CN" altLang="en-US" sz="1050" dirty="0" smtClean="0"/>
              <a:t>重点解决几个问题：</a:t>
            </a:r>
            <a:endParaRPr lang="en-US" altLang="zh-CN" sz="1050" dirty="0" smtClean="0"/>
          </a:p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，网络请求过多的问题。</a:t>
            </a:r>
            <a:endParaRPr lang="en-US" altLang="zh-CN" sz="1050" dirty="0" smtClean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，对新闻客户端身份的确认问题。</a:t>
            </a:r>
            <a:endParaRPr lang="en-US" altLang="zh-CN" sz="1050" dirty="0" smtClean="0"/>
          </a:p>
          <a:p>
            <a:r>
              <a:rPr lang="en-US" altLang="zh-CN" sz="1050" dirty="0" smtClean="0"/>
              <a:t>3</a:t>
            </a:r>
            <a:r>
              <a:rPr lang="zh-CN" altLang="en-US" sz="1050" dirty="0" smtClean="0"/>
              <a:t>，减少访问，已读过的新闻不必再下载的问题。</a:t>
            </a:r>
            <a:endParaRPr lang="en-US" altLang="zh-CN" sz="1050" dirty="0" smtClean="0"/>
          </a:p>
        </p:txBody>
      </p:sp>
      <p:pic>
        <p:nvPicPr>
          <p:cNvPr id="1027" name="Picture 3" descr="C:\Users\Administrator\AppData\Local\Microsoft\Windows\Temporary Internet Files\Content.IE5\L55YWCDE\MM900283708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643314"/>
            <a:ext cx="419100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z="3600" dirty="0" smtClean="0"/>
              <a:t>另一片蓝海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网络教育与办公软件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857224" y="11429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文件管理，远程监控，文件同步，用户监控</a:t>
            </a:r>
            <a:endParaRPr lang="en-US" altLang="zh-CN" dirty="0" smtClean="0"/>
          </a:p>
        </p:txBody>
      </p:sp>
      <p:pic>
        <p:nvPicPr>
          <p:cNvPr id="1026" name="Picture 2" descr="C:\Program Files\Microsoft Office\MEDIA\CAGCAT10\j0195384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43834" y="1643050"/>
            <a:ext cx="571504" cy="583434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4714884"/>
            <a:ext cx="571370" cy="58349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928926" y="2714620"/>
            <a:ext cx="135732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</a:t>
            </a:r>
          </a:p>
          <a:p>
            <a:pPr algn="ctr"/>
            <a:r>
              <a:rPr lang="en-US" altLang="zh-CN" dirty="0" smtClean="0"/>
              <a:t>-server</a:t>
            </a:r>
          </a:p>
          <a:p>
            <a:pPr algn="ctr"/>
            <a:r>
              <a:rPr lang="en-US" altLang="zh-CN" dirty="0" smtClean="0"/>
              <a:t>==</a:t>
            </a:r>
          </a:p>
          <a:p>
            <a:pPr algn="ctr"/>
            <a:r>
              <a:rPr lang="en-US" altLang="zh-CN" dirty="0" smtClean="0"/>
              <a:t>based on node.js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28596" y="2285992"/>
            <a:ext cx="1357322" cy="13573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1928794" y="3071810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Ssjs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19" idx="1"/>
            <a:endCxn id="7" idx="3"/>
          </p:cNvCxnSpPr>
          <p:nvPr/>
        </p:nvCxnSpPr>
        <p:spPr>
          <a:xfrm rot="10800000" flipV="1">
            <a:off x="4286248" y="1928801"/>
            <a:ext cx="714380" cy="2178859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1027" idx="1"/>
            <a:endCxn id="7" idx="3"/>
          </p:cNvCxnSpPr>
          <p:nvPr/>
        </p:nvCxnSpPr>
        <p:spPr>
          <a:xfrm rot="10800000">
            <a:off x="4286248" y="4107662"/>
            <a:ext cx="3643338" cy="898971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3214686"/>
            <a:ext cx="602141" cy="571504"/>
          </a:xfrm>
          <a:prstGeom prst="rect">
            <a:avLst/>
          </a:prstGeom>
          <a:noFill/>
        </p:spPr>
      </p:pic>
      <p:pic>
        <p:nvPicPr>
          <p:cNvPr id="19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643050"/>
            <a:ext cx="602141" cy="571504"/>
          </a:xfrm>
          <a:prstGeom prst="rect">
            <a:avLst/>
          </a:prstGeom>
          <a:noFill/>
        </p:spPr>
      </p:pic>
      <p:pic>
        <p:nvPicPr>
          <p:cNvPr id="20" name="Picture 4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5429264"/>
            <a:ext cx="602141" cy="571504"/>
          </a:xfrm>
          <a:prstGeom prst="rect">
            <a:avLst/>
          </a:prstGeom>
          <a:noFill/>
        </p:spPr>
      </p:pic>
      <p:sp>
        <p:nvSpPr>
          <p:cNvPr id="21" name="圆柱形 20"/>
          <p:cNvSpPr/>
          <p:nvPr/>
        </p:nvSpPr>
        <p:spPr>
          <a:xfrm>
            <a:off x="428596" y="4500570"/>
            <a:ext cx="1357322" cy="13573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Video</a:t>
            </a:r>
          </a:p>
          <a:p>
            <a:pPr algn="ctr"/>
            <a:r>
              <a:rPr lang="en-US" altLang="zh-CN" dirty="0" smtClean="0"/>
              <a:t>classroom</a:t>
            </a:r>
            <a:endParaRPr lang="zh-CN" altLang="en-US" dirty="0"/>
          </a:p>
        </p:txBody>
      </p:sp>
      <p:sp>
        <p:nvSpPr>
          <p:cNvPr id="22" name="左右箭头 21"/>
          <p:cNvSpPr/>
          <p:nvPr/>
        </p:nvSpPr>
        <p:spPr>
          <a:xfrm>
            <a:off x="1928794" y="4929198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Ssjs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1026" idx="1"/>
            <a:endCxn id="7" idx="3"/>
          </p:cNvCxnSpPr>
          <p:nvPr/>
        </p:nvCxnSpPr>
        <p:spPr>
          <a:xfrm rot="10800000" flipV="1">
            <a:off x="4286248" y="1934767"/>
            <a:ext cx="3357586" cy="2172894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28" idx="1"/>
            <a:endCxn id="7" idx="3"/>
          </p:cNvCxnSpPr>
          <p:nvPr/>
        </p:nvCxnSpPr>
        <p:spPr>
          <a:xfrm rot="10800000" flipV="1">
            <a:off x="4286248" y="3500437"/>
            <a:ext cx="3857652" cy="607223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0" idx="1"/>
            <a:endCxn id="7" idx="3"/>
          </p:cNvCxnSpPr>
          <p:nvPr/>
        </p:nvCxnSpPr>
        <p:spPr>
          <a:xfrm rot="10800000">
            <a:off x="4286248" y="4107662"/>
            <a:ext cx="2714644" cy="1607355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86314" y="3429000"/>
            <a:ext cx="2643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用户状态更可控。</a:t>
            </a:r>
            <a:endParaRPr lang="en-US" altLang="zh-CN" dirty="0" smtClean="0"/>
          </a:p>
          <a:p>
            <a:r>
              <a:rPr lang="zh-CN" altLang="en-US" dirty="0" smtClean="0"/>
              <a:t>服务更稳定，流畅</a:t>
            </a:r>
            <a:endParaRPr lang="en-US" altLang="zh-CN" dirty="0" smtClean="0"/>
          </a:p>
          <a:p>
            <a:r>
              <a:rPr lang="zh-CN" altLang="en-US" dirty="0" smtClean="0"/>
              <a:t>技术上有保障</a:t>
            </a:r>
            <a:endParaRPr lang="en-US" altLang="zh-CN" dirty="0" smtClean="0"/>
          </a:p>
        </p:txBody>
      </p:sp>
      <p:pic>
        <p:nvPicPr>
          <p:cNvPr id="24" name="Picture 3" descr="C:\Users\Administrator\AppData\Local\Microsoft\Windows\Temporary Internet Files\Content.IE5\L55YWCDE\MM900283708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2"/>
            <a:ext cx="419100" cy="695325"/>
          </a:xfrm>
          <a:prstGeom prst="rect">
            <a:avLst/>
          </a:prstGeom>
          <a:noFill/>
        </p:spPr>
      </p:pic>
      <p:pic>
        <p:nvPicPr>
          <p:cNvPr id="25" name="Picture 3" descr="C:\Users\Administrator\AppData\Local\Microsoft\Windows\Temporary Internet Files\Content.IE5\L55YWCDE\MM900283708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714488"/>
            <a:ext cx="419100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联机对战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043510"/>
          </a:xfrm>
        </p:spPr>
        <p:txBody>
          <a:bodyPr/>
          <a:lstStyle/>
          <a:p>
            <a:r>
              <a:rPr lang="zh-CN" altLang="en-US" dirty="0" smtClean="0"/>
              <a:t>时间裁决，倒底是哪一种正义？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典型案例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雷神之锤、反恐精英（谁网速快，谁先跑，拼的就是速度）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红色警戒、星际（向低网速兼容，大家一起玩策略）</a:t>
            </a:r>
            <a:endParaRPr lang="en-US" altLang="zh-CN" dirty="0" smtClean="0"/>
          </a:p>
          <a:p>
            <a:r>
              <a:rPr lang="zh-CN" altLang="en-US" sz="2000" dirty="0" smtClean="0"/>
              <a:t>个人时间被公共时间代替，公共时间的决定，由服务器完成。</a:t>
            </a:r>
            <a:endParaRPr lang="en-US" altLang="zh-CN" sz="2000" dirty="0" smtClean="0"/>
          </a:p>
          <a:p>
            <a:r>
              <a:rPr lang="zh-CN" altLang="en-US" sz="2000" dirty="0" smtClean="0"/>
              <a:t>设：</a:t>
            </a:r>
            <a:r>
              <a:rPr lang="en-US" altLang="zh-CN" sz="2000" dirty="0" smtClean="0"/>
              <a:t>s=server,c1=client1,c2=client2</a:t>
            </a:r>
          </a:p>
          <a:p>
            <a:r>
              <a:rPr lang="zh-CN" altLang="en-US" sz="2000" dirty="0" smtClean="0"/>
              <a:t>解答：</a:t>
            </a:r>
            <a:r>
              <a:rPr lang="en-US" altLang="zh-CN" sz="2000" dirty="0" err="1" smtClean="0"/>
              <a:t>s.time</a:t>
            </a:r>
            <a:r>
              <a:rPr lang="en-US" altLang="zh-CN" sz="2000" dirty="0" smtClean="0"/>
              <a:t>=low(c1.time:c2.time)   ||   </a:t>
            </a:r>
            <a:r>
              <a:rPr lang="en-US" altLang="zh-CN" sz="2000" dirty="0" err="1" smtClean="0"/>
              <a:t>s.time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freehigh</a:t>
            </a:r>
            <a:r>
              <a:rPr lang="en-US" altLang="zh-CN" sz="2000" dirty="0" smtClean="0"/>
              <a:t>(c1.time:c2.time)</a:t>
            </a:r>
          </a:p>
          <a:p>
            <a:r>
              <a:rPr lang="en-US" altLang="zh-CN" sz="2000" dirty="0" smtClean="0"/>
              <a:t>C(x).mission-&gt;target-&gt;finished-&gt;win      ====without </a:t>
            </a:r>
            <a:r>
              <a:rPr lang="en-US" altLang="zh-CN" sz="2000" dirty="0" err="1" smtClean="0"/>
              <a:t>s.time</a:t>
            </a:r>
            <a:endParaRPr lang="en-US" altLang="zh-CN" sz="2000" dirty="0" smtClean="0"/>
          </a:p>
          <a:p>
            <a:r>
              <a:rPr lang="zh-CN" altLang="en-US" sz="1800" dirty="0" smtClean="0"/>
              <a:t>（</a:t>
            </a:r>
            <a:r>
              <a:rPr lang="zh-CN" altLang="en-US" sz="2000" dirty="0" smtClean="0"/>
              <a:t>联机</a:t>
            </a:r>
            <a:r>
              <a:rPr lang="en-US" altLang="zh-CN" sz="2000" dirty="0" smtClean="0">
                <a:sym typeface="Wingdings" pitchFamily="2" charset="2"/>
              </a:rPr>
              <a:t></a:t>
            </a:r>
            <a:r>
              <a:rPr lang="zh-CN" altLang="en-US" sz="2000" dirty="0" smtClean="0"/>
              <a:t>斗地主，联机</a:t>
            </a:r>
            <a:r>
              <a:rPr lang="en-US" altLang="zh-CN" sz="2000" dirty="0" smtClean="0">
                <a:sym typeface="Wingdings" pitchFamily="2" charset="2"/>
              </a:rPr>
              <a:t></a:t>
            </a:r>
            <a:r>
              <a:rPr lang="zh-CN" altLang="en-US" sz="2000" dirty="0" smtClean="0"/>
              <a:t>打飞机）完全可以用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实现，不必担心版权问题，因为服务器的核心事件还是挺多的。</a:t>
            </a:r>
            <a:endParaRPr lang="en-US" altLang="zh-CN" sz="2000" dirty="0" smtClean="0"/>
          </a:p>
          <a:p>
            <a:r>
              <a:rPr lang="zh-CN" altLang="en-US" sz="2000" dirty="0" smtClean="0"/>
              <a:t>应该鼓励大家自己写客户端连上去。让用户参与游戏的开发。可以提供服务器端的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。更有意思</a:t>
            </a:r>
            <a:endParaRPr lang="en-US" altLang="zh-CN" sz="2000" dirty="0" smtClean="0"/>
          </a:p>
          <a:p>
            <a:r>
              <a:rPr lang="zh-CN" altLang="en-US" sz="2000" dirty="0" smtClean="0"/>
              <a:t>最终任何一种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联机游戏的服务端都会越来越瘦，最后只剩下网络通信、时间裁决、房间组成。三个部分。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14612" y="6357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以上全是个人观点，敬请注意判断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写自己的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643338"/>
          </a:xfrm>
        </p:spPr>
        <p:txBody>
          <a:bodyPr/>
          <a:lstStyle/>
          <a:p>
            <a:r>
              <a:rPr lang="en-US" altLang="zh-CN" dirty="0" smtClean="0"/>
              <a:t>PHP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等等。。。</a:t>
            </a:r>
            <a:endParaRPr lang="en-US" altLang="zh-CN" dirty="0" smtClean="0"/>
          </a:p>
          <a:p>
            <a:r>
              <a:rPr lang="zh-CN" altLang="en-US" dirty="0" smtClean="0"/>
              <a:t>好多开发语言都可以搞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但是仿佛所有的客户端都是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zh-CN" altLang="en-US" dirty="0" smtClean="0"/>
              <a:t>能不能</a:t>
            </a:r>
            <a:r>
              <a:rPr lang="en-US" altLang="zh-CN" dirty="0" err="1" smtClean="0"/>
              <a:t>vbs</a:t>
            </a:r>
            <a:r>
              <a:rPr lang="zh-CN" altLang="en-US" dirty="0" smtClean="0"/>
              <a:t>？这东西在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上太强悍了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sz="3200" dirty="0" smtClean="0"/>
              <a:t>奇技淫巧：思考最简易的远程控制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9"/>
            <a:ext cx="8229600" cy="2143140"/>
          </a:xfrm>
        </p:spPr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vbs</a:t>
            </a:r>
            <a:r>
              <a:rPr lang="zh-CN" altLang="en-US" sz="2000" dirty="0" smtClean="0"/>
              <a:t>在本机发起一个基于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浏览器的</a:t>
            </a:r>
            <a:r>
              <a:rPr lang="en-US" altLang="zh-CN" sz="2000" dirty="0" err="1" smtClean="0"/>
              <a:t>ws</a:t>
            </a:r>
            <a:r>
              <a:rPr lang="zh-CN" altLang="en-US" sz="2000" dirty="0" smtClean="0"/>
              <a:t>服务。</a:t>
            </a:r>
            <a:endParaRPr lang="en-US" altLang="zh-CN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接收服务器端发回的各种数据（鼠标坐标，键盘位，命令，文件流。。。。。。）</a:t>
            </a:r>
            <a:endParaRPr lang="en-US" altLang="zh-CN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/>
              <a:t>运行各种命令。</a:t>
            </a:r>
            <a:endParaRPr lang="en-US" altLang="zh-CN" sz="20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58" y="3714752"/>
            <a:ext cx="82296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可以不依赖任何一种安装程序，即可控制机器，接受管理。无痕迹。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Vbs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，所以这样的远程控制只对</a:t>
            </a:r>
            <a:r>
              <a:rPr lang="en-US" altLang="zh-CN" sz="2800" dirty="0" smtClean="0">
                <a:latin typeface="+mn-lt"/>
                <a:ea typeface="+mn-ea"/>
              </a:rPr>
              <a:t>windows</a:t>
            </a:r>
            <a:r>
              <a:rPr lang="zh-CN" altLang="en-US" sz="2800" dirty="0" smtClean="0">
                <a:latin typeface="+mn-lt"/>
                <a:ea typeface="+mn-ea"/>
              </a:rPr>
              <a:t>有效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回答几个问题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神秘唯一</a:t>
            </a:r>
            <a:r>
              <a:rPr lang="en-US" altLang="zh-CN" sz="2000" dirty="0" smtClean="0"/>
              <a:t>(306451129)  9:58:45</a:t>
            </a:r>
          </a:p>
          <a:p>
            <a:r>
              <a:rPr lang="en-US" altLang="zh-CN" sz="2000" dirty="0" smtClean="0"/>
              <a:t>Web Socket</a:t>
            </a:r>
            <a:r>
              <a:rPr lang="zh-CN" altLang="en-US" sz="2000" dirty="0" smtClean="0"/>
              <a:t>是如何减少不必要的网络流量和延迟的？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深圳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sipo</a:t>
            </a:r>
            <a:r>
              <a:rPr lang="en-US" altLang="zh-CN" sz="2000" dirty="0" smtClean="0"/>
              <a:t>(103234877)  14:28:44</a:t>
            </a:r>
          </a:p>
          <a:p>
            <a:r>
              <a:rPr lang="en-US" altLang="zh-CN" sz="2000" dirty="0" err="1" smtClean="0"/>
              <a:t>webgl</a:t>
            </a:r>
            <a:r>
              <a:rPr lang="en-US" altLang="zh-CN" sz="2000" dirty="0" smtClean="0"/>
              <a:t>?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□</a:t>
            </a:r>
            <a:r>
              <a:rPr lang="zh-CN" altLang="en-US" sz="2000" dirty="0" smtClean="0"/>
              <a:t>惊叹号！！</a:t>
            </a:r>
            <a:r>
              <a:rPr lang="en-US" altLang="zh-CN" sz="2000" dirty="0" smtClean="0"/>
              <a:t>(317001062)  14:28:52</a:t>
            </a:r>
          </a:p>
          <a:p>
            <a:r>
              <a:rPr lang="en-US" altLang="zh-CN" sz="2000" dirty="0" smtClean="0"/>
              <a:t>running node on android.</a:t>
            </a:r>
          </a:p>
          <a:p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85918" y="2571744"/>
            <a:ext cx="20002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Protocal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全双工，双向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最小帧</a:t>
            </a:r>
            <a:r>
              <a:rPr lang="en-US" altLang="zh-CN" dirty="0" smtClean="0"/>
              <a:t>2B</a:t>
            </a:r>
          </a:p>
        </p:txBody>
      </p:sp>
      <p:sp>
        <p:nvSpPr>
          <p:cNvPr id="5" name="矩形 4"/>
          <p:cNvSpPr/>
          <p:nvPr/>
        </p:nvSpPr>
        <p:spPr>
          <a:xfrm>
            <a:off x="4643438" y="2571744"/>
            <a:ext cx="20002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r>
              <a:rPr lang="en-US" altLang="zh-CN" dirty="0" err="1" smtClean="0">
                <a:sym typeface="Wingdings" pitchFamily="2" charset="2"/>
              </a:rPr>
              <a:t>broswer</a:t>
            </a:r>
            <a:endParaRPr lang="en-US" altLang="zh-CN" dirty="0" smtClean="0">
              <a:sym typeface="Wingdings" pitchFamily="2" charset="2"/>
            </a:endParaRPr>
          </a:p>
          <a:p>
            <a:pPr algn="ctr"/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sz="1050" dirty="0" smtClean="0"/>
              <a:t>浏览器自带的套接字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 algn="ctr"/>
            <a:r>
              <a:rPr lang="zh-CN" altLang="en-US" dirty="0" smtClean="0">
                <a:sym typeface="Wingdings" pitchFamily="2" charset="2"/>
              </a:rPr>
              <a:t>事件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5918" y="414338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71934" y="414338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webCL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7290" y="5572140"/>
            <a:ext cx="664373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操作系统只是平台</a:t>
            </a:r>
            <a:endParaRPr lang="en-US" altLang="zh-CN" dirty="0" smtClean="0"/>
          </a:p>
          <a:p>
            <a:r>
              <a:rPr lang="zh-CN" altLang="en-US" dirty="0" smtClean="0"/>
              <a:t>任何操作系统，只要能够有编译器和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解释器就可以</a:t>
            </a:r>
            <a:endParaRPr lang="en-US" altLang="zh-CN" dirty="0" smtClean="0"/>
          </a:p>
          <a:p>
            <a:r>
              <a:rPr lang="zh-CN" altLang="en-US" dirty="0" smtClean="0"/>
              <a:t>你要是实在需要手册，给我一个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388" y="4143380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Web3d</a:t>
            </a:r>
            <a:r>
              <a:rPr lang="zh-CN" altLang="en-US" dirty="0" smtClean="0"/>
              <a:t>和云端渲染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/>
          <a:lstStyle/>
          <a:p>
            <a:r>
              <a:rPr lang="zh-CN" altLang="en-US" dirty="0" smtClean="0"/>
              <a:t>前端伤不起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5794"/>
            <a:ext cx="4857784" cy="2928958"/>
          </a:xfrm>
        </p:spPr>
        <p:txBody>
          <a:bodyPr/>
          <a:lstStyle/>
          <a:p>
            <a:r>
              <a:rPr lang="zh-CN" altLang="en-US" sz="1200" dirty="0" smtClean="0"/>
              <a:t>老子几年前进了互联网圈！！！！！！！成了前端工程师，名字是不是很拉风，有木有！！！！！！！！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尼玛跟老子讲前台代码简单！！！出入高级写字楼，薪水高！！！！！！！！！！！！！！！！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入行才</a:t>
            </a:r>
            <a:r>
              <a:rPr lang="en-US" altLang="zh-CN" sz="1200" dirty="0" smtClean="0"/>
              <a:t>2K</a:t>
            </a:r>
            <a:r>
              <a:rPr lang="zh-CN" altLang="en-US" sz="1200" dirty="0" smtClean="0"/>
              <a:t>起啊！！！！</a:t>
            </a:r>
            <a:r>
              <a:rPr lang="en-US" altLang="zh-CN" sz="1200" dirty="0" smtClean="0"/>
              <a:t>2K</a:t>
            </a:r>
            <a:r>
              <a:rPr lang="zh-CN" altLang="en-US" sz="1200" dirty="0" smtClean="0"/>
              <a:t>在帝都都够毛用啊！！！！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尼玛简单个毛线啊！！ </a:t>
            </a:r>
            <a:br>
              <a:rPr lang="zh-CN" altLang="en-US" sz="1200" dirty="0" smtClean="0"/>
            </a:br>
            <a:r>
              <a:rPr lang="en-US" altLang="zh-CN" sz="1200" dirty="0" smtClean="0"/>
              <a:t>HTML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XHTML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json</a:t>
            </a:r>
            <a:r>
              <a:rPr lang="en-US" altLang="zh-CN" sz="1200" dirty="0" smtClean="0"/>
              <a:t>...</a:t>
            </a:r>
            <a:r>
              <a:rPr lang="zh-CN" altLang="en-US" sz="1200" dirty="0" smtClean="0"/>
              <a:t>有木有！！！ </a:t>
            </a:r>
            <a:br>
              <a:rPr lang="zh-CN" altLang="en-US" sz="1200" dirty="0" smtClean="0"/>
            </a:br>
            <a:r>
              <a:rPr lang="en-US" altLang="zh-CN" sz="1200" dirty="0" smtClean="0"/>
              <a:t>CSS</a:t>
            </a:r>
            <a:r>
              <a:rPr lang="zh-CN" altLang="en-US" sz="1200" dirty="0" smtClean="0"/>
              <a:t>要写一堆兼容代码有木有！！！！图片素材要合并有木有！！！ </a:t>
            </a:r>
            <a:br>
              <a:rPr lang="zh-CN" altLang="en-US" sz="1200" dirty="0" smtClean="0"/>
            </a:b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OOP</a:t>
            </a:r>
            <a:r>
              <a:rPr lang="zh-CN" altLang="en-US" sz="1200" dirty="0" smtClean="0"/>
              <a:t>、什么线程、请求、异步、优化！！内存泄漏！！有木有啊有木有！！！！！！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zh-CN" altLang="en-US" sz="1200" dirty="0" smtClean="0"/>
              <a:t>尼玛说你呢！！！就你张嘴傻乐的！！！！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不用</a:t>
            </a:r>
            <a:r>
              <a:rPr lang="en-US" altLang="zh-CN" sz="1200" dirty="0" smtClean="0"/>
              <a:t>IE6</a:t>
            </a:r>
            <a:r>
              <a:rPr lang="zh-CN" altLang="en-US" sz="1200" dirty="0" smtClean="0"/>
              <a:t>会死啊！！！！升级下浏览器会死啊！！！！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还有</a:t>
            </a:r>
            <a:r>
              <a:rPr lang="en-US" altLang="zh-CN" sz="1200" dirty="0" smtClean="0"/>
              <a:t>IE6/7/8/9</a:t>
            </a:r>
            <a:r>
              <a:rPr lang="zh-CN" altLang="en-US" sz="1200" dirty="0" smtClean="0"/>
              <a:t>！！！！！！！神马</a:t>
            </a:r>
            <a:r>
              <a:rPr lang="en-US" altLang="zh-CN" sz="1200" dirty="0" smtClean="0"/>
              <a:t>Firefox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Chrome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Safari</a:t>
            </a:r>
            <a:r>
              <a:rPr lang="zh-CN" altLang="en-US" sz="1200" dirty="0" smtClean="0"/>
              <a:t>！！！神马</a:t>
            </a:r>
            <a:r>
              <a:rPr lang="en-US" altLang="zh-CN" sz="1200" dirty="0" smtClean="0"/>
              <a:t>Android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iPhone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iPad</a:t>
            </a:r>
            <a:r>
              <a:rPr lang="zh-CN" altLang="en-US" sz="1200" dirty="0" smtClean="0"/>
              <a:t>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全尼玛是浮云啊！！浮云啊！！！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>为毛这么多浏览器！！还要都兼容啊！！！！坑爹呢啊！！！ </a:t>
            </a:r>
            <a:br>
              <a:rPr lang="zh-CN" altLang="en-US" sz="1200" dirty="0" smtClean="0"/>
            </a:b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000628" y="785794"/>
            <a:ext cx="3929074" cy="56938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尼玛天天赶项目要加班啊！！！！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加班比吃饭还正常啊！！！！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最恶心的是辛辛苦苦写的代码啊！！！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尼玛上线了还要改啊！！！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最后改的面目全非啊！！！！！！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技术更新比翻书还快啊！！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神马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啊！！！！！！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离线、圆角、动画、视频、音频尼玛想让前端把活都揽了啊！！！！！！！！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尼玛英文能力还要好啊！！！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要不看不懂大老外写的博客啊！！！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尼玛哥又不是英语专业的啊！！！！！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尼玛产品出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了先查前端代码啊！！！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是不是前台的问题都丢给前端啊！！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哥是超人吗！！？尼玛提供的数据就是那个操行，哥能去改服务器啊！！！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尼玛当初不是说你说这么改的吗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最后尼玛又让哥改回去！！！！！！！！！！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坑爹啊！！！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总之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做前端的尼玛你伤不起啊啊啊啊啊啊！！！！！ 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4214818"/>
            <a:ext cx="45005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后台开发只扔一堆数据就不管了啊！！！！！！！！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设计哥扔下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PSD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就完事了啊！！！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尼玛哥要高保真还原啊！！！尼玛领导要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1px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对齐啊！！！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尼玛残品哥要这样那样的动态效果啊！！！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尼玛都是要做死啊！！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为毛做后台开发就高级啊！！！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前端开发就没技术含量啊！！！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残品哥很淡定的说：这个很好搞嘛！！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好搞你妹啊！你以为哥是拿意念写代码的啊！！ </a:t>
            </a:r>
            <a:b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哥要一行一行写几千行代码啊！！！ 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857784"/>
          </a:xfrm>
        </p:spPr>
        <p:txBody>
          <a:bodyPr/>
          <a:lstStyle/>
          <a:p>
            <a:r>
              <a:rPr lang="zh-CN" altLang="en-US" sz="4800" dirty="0" smtClean="0"/>
              <a:t>水平有限，意犹未尽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谢谢大家，有问必答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>
                <a:solidFill>
                  <a:schemeClr val="bg1"/>
                </a:solidFill>
              </a:rPr>
              <a:t>特别感谢田爱娜同志 ，大家也应该谢谢她</a:t>
            </a: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她为推动</a:t>
            </a:r>
            <a:r>
              <a:rPr lang="en-US" altLang="zh-CN" sz="2800" dirty="0" smtClean="0">
                <a:solidFill>
                  <a:schemeClr val="bg1"/>
                </a:solidFill>
              </a:rPr>
              <a:t>html5</a:t>
            </a:r>
            <a:r>
              <a:rPr lang="zh-CN" altLang="en-US" sz="2800" dirty="0" smtClean="0">
                <a:solidFill>
                  <a:schemeClr val="bg1"/>
                </a:solidFill>
              </a:rPr>
              <a:t>的普及做了巨大的贡献。</a:t>
            </a: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7624"/>
            <a:ext cx="35647562" cy="2673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1714480" y="2786058"/>
            <a:ext cx="2714644" cy="7858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互联网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Or </a:t>
            </a:r>
            <a:r>
              <a:rPr lang="zh-CN" altLang="en-US" sz="1600" dirty="0" smtClean="0"/>
              <a:t>局域网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Or </a:t>
            </a:r>
            <a:r>
              <a:rPr lang="zh-CN" altLang="en-US" sz="1600" dirty="0" smtClean="0"/>
              <a:t>其它网络结构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214414" y="5286388"/>
            <a:ext cx="285752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4414" y="4643446"/>
            <a:ext cx="2857520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Upgrade-handshake</a:t>
            </a:r>
          </a:p>
          <a:p>
            <a:pPr algn="ctr"/>
            <a:r>
              <a:rPr lang="zh-CN" altLang="en-US" dirty="0" smtClean="0"/>
              <a:t>双工，持续，快速，事件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158" y="1643050"/>
            <a:ext cx="178595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IE6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 </a:t>
            </a:r>
            <a:r>
              <a:rPr lang="en-US" altLang="zh-CN" dirty="0" err="1" smtClean="0"/>
              <a:t>broswer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43372" y="150017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</a:p>
        </p:txBody>
      </p:sp>
      <p:sp>
        <p:nvSpPr>
          <p:cNvPr id="9" name="矩形 8"/>
          <p:cNvSpPr/>
          <p:nvPr/>
        </p:nvSpPr>
        <p:spPr>
          <a:xfrm>
            <a:off x="5857884" y="2428868"/>
            <a:ext cx="214314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Safrai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</a:p>
        </p:txBody>
      </p:sp>
      <p:sp>
        <p:nvSpPr>
          <p:cNvPr id="10" name="矩形 9"/>
          <p:cNvSpPr/>
          <p:nvPr/>
        </p:nvSpPr>
        <p:spPr>
          <a:xfrm>
            <a:off x="6858016" y="400050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其它穿着马甲的</a:t>
            </a:r>
            <a:r>
              <a:rPr lang="en-US" altLang="zh-CN" sz="1050" dirty="0" smtClean="0"/>
              <a:t>IE</a:t>
            </a:r>
          </a:p>
          <a:p>
            <a:pPr algn="ctr"/>
            <a:r>
              <a:rPr lang="en-US" altLang="zh-CN" dirty="0" err="1" smtClean="0"/>
              <a:t>broswer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7" idx="2"/>
            <a:endCxn id="4" idx="3"/>
          </p:cNvCxnSpPr>
          <p:nvPr/>
        </p:nvCxnSpPr>
        <p:spPr>
          <a:xfrm rot="16200000" flipH="1">
            <a:off x="1852750" y="1611936"/>
            <a:ext cx="616434" cy="1821669"/>
          </a:xfrm>
          <a:prstGeom prst="curvedConnector3">
            <a:avLst>
              <a:gd name="adj1" fmla="val 50000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1"/>
            <a:endCxn id="4" idx="2"/>
          </p:cNvCxnSpPr>
          <p:nvPr/>
        </p:nvCxnSpPr>
        <p:spPr>
          <a:xfrm rot="10800000">
            <a:off x="4426862" y="3178968"/>
            <a:ext cx="2431154" cy="1107289"/>
          </a:xfrm>
          <a:prstGeom prst="curvedConnector3">
            <a:avLst>
              <a:gd name="adj1" fmla="val 50000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9" idx="1"/>
            <a:endCxn id="4" idx="2"/>
          </p:cNvCxnSpPr>
          <p:nvPr/>
        </p:nvCxnSpPr>
        <p:spPr>
          <a:xfrm rot="10800000" flipV="1">
            <a:off x="4426862" y="2607463"/>
            <a:ext cx="1431022" cy="571504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2"/>
            <a:endCxn id="4" idx="3"/>
          </p:cNvCxnSpPr>
          <p:nvPr/>
        </p:nvCxnSpPr>
        <p:spPr>
          <a:xfrm rot="5400000">
            <a:off x="3567263" y="1576218"/>
            <a:ext cx="759310" cy="1750231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4"/>
            <a:endCxn id="5" idx="1"/>
          </p:cNvCxnSpPr>
          <p:nvPr/>
        </p:nvCxnSpPr>
        <p:spPr>
          <a:xfrm rot="10800000" flipV="1">
            <a:off x="1214414" y="3670102"/>
            <a:ext cx="1291846" cy="1759161"/>
          </a:xfrm>
          <a:prstGeom prst="curvedConnector3">
            <a:avLst>
              <a:gd name="adj1" fmla="val 117696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" idx="1"/>
            <a:endCxn id="6" idx="0"/>
          </p:cNvCxnSpPr>
          <p:nvPr/>
        </p:nvCxnSpPr>
        <p:spPr>
          <a:xfrm rot="5400000">
            <a:off x="2321285" y="3892928"/>
            <a:ext cx="1072407" cy="428628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5786" y="4214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xhr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85918" y="23574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xhr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214942" y="3143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xhr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43174" y="39290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ws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14744" y="22145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ws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29190" y="26431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ws</a:t>
            </a:r>
            <a:endParaRPr lang="zh-CN" altLang="en-US" dirty="0"/>
          </a:p>
        </p:txBody>
      </p:sp>
      <p:cxnSp>
        <p:nvCxnSpPr>
          <p:cNvPr id="80" name="曲线连接符 79"/>
          <p:cNvCxnSpPr>
            <a:stCxn id="7" idx="2"/>
            <a:endCxn id="4" idx="0"/>
          </p:cNvCxnSpPr>
          <p:nvPr/>
        </p:nvCxnSpPr>
        <p:spPr>
          <a:xfrm rot="16200000" flipH="1">
            <a:off x="1004310" y="2460376"/>
            <a:ext cx="964413" cy="472767"/>
          </a:xfrm>
          <a:prstGeom prst="curvedConnector2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曲线连接符 79"/>
          <p:cNvCxnSpPr>
            <a:stCxn id="7" idx="2"/>
            <a:endCxn id="4" idx="2"/>
          </p:cNvCxnSpPr>
          <p:nvPr/>
        </p:nvCxnSpPr>
        <p:spPr>
          <a:xfrm rot="16200000" flipH="1">
            <a:off x="2356291" y="1108395"/>
            <a:ext cx="964413" cy="3176729"/>
          </a:xfrm>
          <a:prstGeom prst="curvedConnector4">
            <a:avLst>
              <a:gd name="adj1" fmla="val 29630"/>
              <a:gd name="adj2" fmla="val 107267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10" idx="2"/>
            <a:endCxn id="4" idx="2"/>
          </p:cNvCxnSpPr>
          <p:nvPr/>
        </p:nvCxnSpPr>
        <p:spPr>
          <a:xfrm rot="5400000" flipH="1">
            <a:off x="5285249" y="2320581"/>
            <a:ext cx="1393041" cy="3109815"/>
          </a:xfrm>
          <a:prstGeom prst="curvedConnector4">
            <a:avLst>
              <a:gd name="adj1" fmla="val -16410"/>
              <a:gd name="adj2" fmla="val 60875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曲线连接符 85"/>
          <p:cNvCxnSpPr>
            <a:stCxn id="10" idx="0"/>
            <a:endCxn id="4" idx="2"/>
          </p:cNvCxnSpPr>
          <p:nvPr/>
        </p:nvCxnSpPr>
        <p:spPr>
          <a:xfrm rot="16200000" flipV="1">
            <a:off x="5571002" y="2034828"/>
            <a:ext cx="821537" cy="3109815"/>
          </a:xfrm>
          <a:prstGeom prst="curvedConnector2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4" idx="4"/>
            <a:endCxn id="5" idx="2"/>
          </p:cNvCxnSpPr>
          <p:nvPr/>
        </p:nvCxnSpPr>
        <p:spPr>
          <a:xfrm rot="10800000" flipH="1" flipV="1">
            <a:off x="2506260" y="3670102"/>
            <a:ext cx="136914" cy="1902037"/>
          </a:xfrm>
          <a:prstGeom prst="curvedConnector4">
            <a:avLst>
              <a:gd name="adj1" fmla="val -1110512"/>
              <a:gd name="adj2" fmla="val 112019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曲线连接符 94"/>
          <p:cNvCxnSpPr>
            <a:stCxn id="4" idx="1"/>
            <a:endCxn id="5" idx="3"/>
          </p:cNvCxnSpPr>
          <p:nvPr/>
        </p:nvCxnSpPr>
        <p:spPr>
          <a:xfrm rot="16200000" flipH="1">
            <a:off x="2642756" y="4000085"/>
            <a:ext cx="1858225" cy="1000132"/>
          </a:xfrm>
          <a:prstGeom prst="curvedConnector4">
            <a:avLst>
              <a:gd name="adj1" fmla="val 46133"/>
              <a:gd name="adj2" fmla="val 158571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曲线连接符 94"/>
          <p:cNvCxnSpPr>
            <a:stCxn id="4" idx="1"/>
            <a:endCxn id="5" idx="2"/>
          </p:cNvCxnSpPr>
          <p:nvPr/>
        </p:nvCxnSpPr>
        <p:spPr>
          <a:xfrm rot="5400000">
            <a:off x="1856938" y="4357275"/>
            <a:ext cx="2001101" cy="428628"/>
          </a:xfrm>
          <a:prstGeom prst="curvedConnector5">
            <a:avLst>
              <a:gd name="adj1" fmla="val 42839"/>
              <a:gd name="adj2" fmla="val -286666"/>
              <a:gd name="adj3" fmla="val 111424"/>
            </a:avLst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429124" y="42862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xhr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1143000"/>
          </a:xfrm>
        </p:spPr>
        <p:txBody>
          <a:bodyPr/>
          <a:lstStyle/>
          <a:p>
            <a:r>
              <a:rPr lang="zh-CN" altLang="en-US" dirty="0" smtClean="0"/>
              <a:t>猥琐（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）的模型与计算图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43306" y="1571612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broswer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496" y="492919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Ws-server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57620" y="1928802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Ws://ip:</a:t>
            </a:r>
            <a:r>
              <a:rPr lang="zh-CN" altLang="en-US" sz="1200" dirty="0" smtClean="0"/>
              <a:t>端口</a:t>
            </a:r>
            <a:endParaRPr lang="zh-CN" altLang="en-US" sz="12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4071934" y="2786058"/>
            <a:ext cx="1214446" cy="357190"/>
          </a:xfrm>
          <a:prstGeom prst="rightArrow">
            <a:avLst>
              <a:gd name="adj1" fmla="val 50000"/>
              <a:gd name="adj2" fmla="val 1353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3786182" y="4000504"/>
            <a:ext cx="1643074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握手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（开始状态判断）</a:t>
            </a:r>
          </a:p>
        </p:txBody>
      </p:sp>
      <p:sp>
        <p:nvSpPr>
          <p:cNvPr id="10" name="矩形 9"/>
          <p:cNvSpPr/>
          <p:nvPr/>
        </p:nvSpPr>
        <p:spPr>
          <a:xfrm>
            <a:off x="5500694" y="2643182"/>
            <a:ext cx="150019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帧通信</a:t>
            </a:r>
            <a:endParaRPr lang="en-US" altLang="zh-CN" sz="1600" dirty="0" smtClean="0"/>
          </a:p>
          <a:p>
            <a:pPr algn="ctr"/>
            <a:r>
              <a:rPr lang="en-US" altLang="zh-CN" sz="1600" dirty="0" err="1" smtClean="0"/>
              <a:t>ws</a:t>
            </a:r>
            <a:r>
              <a:rPr lang="zh-CN" altLang="en-US" sz="1600" dirty="0" smtClean="0"/>
              <a:t>头尾加密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928794" y="2357430"/>
            <a:ext cx="250033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一个</a:t>
            </a:r>
            <a:r>
              <a:rPr lang="en-US" altLang="zh-CN" sz="1100" dirty="0" smtClean="0"/>
              <a:t>WEB</a:t>
            </a:r>
            <a:r>
              <a:rPr lang="zh-CN" altLang="en-US" sz="1100" dirty="0" smtClean="0"/>
              <a:t>客户端只建立一个</a:t>
            </a:r>
            <a:r>
              <a:rPr lang="en-US" altLang="zh-CN" sz="1100" dirty="0" smtClean="0"/>
              <a:t>TCP</a:t>
            </a:r>
            <a:r>
              <a:rPr lang="zh-CN" altLang="en-US" sz="1100" dirty="0" smtClean="0"/>
              <a:t>连接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1928794" y="2714620"/>
            <a:ext cx="250033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服务端可以推送数据到</a:t>
            </a:r>
            <a:r>
              <a:rPr lang="en-US" altLang="zh-CN" sz="1100" dirty="0" smtClean="0"/>
              <a:t>web</a:t>
            </a:r>
            <a:r>
              <a:rPr lang="zh-CN" altLang="en-US" sz="1100" dirty="0" smtClean="0"/>
              <a:t>客户端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1928794" y="3071810"/>
            <a:ext cx="250033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头部轻，数据传送量少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285720" y="3500438"/>
            <a:ext cx="3071834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通信量的计算公式</a:t>
            </a:r>
            <a:endParaRPr lang="en-US" altLang="zh-CN" sz="1050" dirty="0" smtClean="0"/>
          </a:p>
          <a:p>
            <a:r>
              <a:rPr lang="zh-CN" altLang="en-US" sz="1050" dirty="0" smtClean="0"/>
              <a:t>设：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每天接受</a:t>
            </a:r>
            <a:r>
              <a:rPr lang="en-US" altLang="zh-CN" sz="1050" dirty="0" smtClean="0"/>
              <a:t>1</a:t>
            </a:r>
            <a:r>
              <a:rPr lang="zh-CN" altLang="en-US" sz="1050" dirty="0" smtClean="0"/>
              <a:t>万个</a:t>
            </a:r>
            <a:r>
              <a:rPr lang="en-US" altLang="zh-CN" sz="1050" dirty="0" smtClean="0"/>
              <a:t>IP</a:t>
            </a:r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每个</a:t>
            </a:r>
            <a:r>
              <a:rPr lang="en-US" altLang="zh-CN" sz="1050" dirty="0" smtClean="0"/>
              <a:t>IP</a:t>
            </a:r>
            <a:r>
              <a:rPr lang="zh-CN" altLang="en-US" sz="1050" dirty="0" smtClean="0"/>
              <a:t>每次浏览</a:t>
            </a:r>
            <a:r>
              <a:rPr lang="en-US" altLang="zh-CN" sz="1050" dirty="0" smtClean="0"/>
              <a:t>10</a:t>
            </a:r>
            <a:r>
              <a:rPr lang="zh-CN" altLang="en-US" sz="1050" dirty="0" smtClean="0"/>
              <a:t>次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每次浏览产生</a:t>
            </a:r>
            <a:r>
              <a:rPr lang="en-US" altLang="zh-CN" sz="1050" dirty="0" smtClean="0"/>
              <a:t>100K</a:t>
            </a:r>
            <a:r>
              <a:rPr lang="zh-CN" altLang="en-US" sz="1050" dirty="0" smtClean="0"/>
              <a:t>的数据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每个</a:t>
            </a:r>
            <a:r>
              <a:rPr lang="en-US" altLang="zh-CN" sz="1050" dirty="0" smtClean="0"/>
              <a:t>http</a:t>
            </a:r>
            <a:r>
              <a:rPr lang="zh-CN" altLang="en-US" sz="1050" dirty="0" smtClean="0"/>
              <a:t>头</a:t>
            </a:r>
            <a:r>
              <a:rPr lang="en-US" altLang="zh-CN" sz="1050" dirty="0" smtClean="0"/>
              <a:t>1K</a:t>
            </a:r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每个</a:t>
            </a:r>
            <a:r>
              <a:rPr lang="en-US" altLang="zh-CN" sz="1050" dirty="0" err="1" smtClean="0"/>
              <a:t>ws</a:t>
            </a:r>
            <a:r>
              <a:rPr lang="zh-CN" altLang="en-US" sz="1050" dirty="0" smtClean="0"/>
              <a:t>头</a:t>
            </a:r>
            <a:r>
              <a:rPr lang="en-US" altLang="zh-CN" sz="1050" dirty="0" smtClean="0"/>
              <a:t>1.01K</a:t>
            </a:r>
          </a:p>
          <a:p>
            <a:r>
              <a:rPr lang="zh-CN" altLang="en-US" sz="1050" dirty="0" smtClean="0"/>
              <a:t>计算：</a:t>
            </a:r>
            <a:endParaRPr lang="en-US" altLang="zh-CN" sz="1050" dirty="0" smtClean="0"/>
          </a:p>
          <a:p>
            <a:r>
              <a:rPr lang="zh-CN" altLang="en-US" sz="1050" dirty="0" smtClean="0"/>
              <a:t>在</a:t>
            </a:r>
            <a:r>
              <a:rPr lang="en-US" altLang="zh-CN" sz="1050" dirty="0" smtClean="0"/>
              <a:t>http</a:t>
            </a:r>
            <a:r>
              <a:rPr lang="zh-CN" altLang="en-US" sz="1050" dirty="0" smtClean="0"/>
              <a:t>请求下，每个点击都需要</a:t>
            </a:r>
            <a:r>
              <a:rPr lang="en-US" altLang="zh-CN" sz="1050" dirty="0" smtClean="0"/>
              <a:t>http</a:t>
            </a:r>
            <a:r>
              <a:rPr lang="zh-CN" altLang="en-US" sz="1050" dirty="0" smtClean="0"/>
              <a:t>头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内容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通信量：</a:t>
            </a:r>
            <a:r>
              <a:rPr lang="en-US" altLang="zh-CN" sz="1050" dirty="0" smtClean="0"/>
              <a:t>(100+1)K*10000*10=10,100,000K</a:t>
            </a:r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服务器连接数量：</a:t>
            </a:r>
            <a:endParaRPr lang="en-US" altLang="zh-CN" sz="1050" dirty="0" smtClean="0"/>
          </a:p>
          <a:p>
            <a:r>
              <a:rPr lang="en-US" altLang="zh-CN" sz="1050" dirty="0" smtClean="0"/>
              <a:t>      CPU</a:t>
            </a:r>
            <a:r>
              <a:rPr lang="zh-CN" altLang="en-US" sz="1050" dirty="0" smtClean="0"/>
              <a:t>与内容消耗：</a:t>
            </a:r>
            <a:endParaRPr lang="en-US" altLang="zh-CN" sz="1050" dirty="0" smtClean="0"/>
          </a:p>
          <a:p>
            <a:r>
              <a:rPr lang="zh-CN" altLang="en-US" sz="1050" dirty="0" smtClean="0"/>
              <a:t>在</a:t>
            </a:r>
            <a:r>
              <a:rPr lang="en-US" altLang="zh-CN" sz="1050" dirty="0" err="1" smtClean="0"/>
              <a:t>ws</a:t>
            </a:r>
            <a:r>
              <a:rPr lang="zh-CN" altLang="en-US" sz="1050" dirty="0" smtClean="0"/>
              <a:t>下，一次连接，全程使用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通信量：</a:t>
            </a:r>
            <a:r>
              <a:rPr lang="en-US" altLang="zh-CN" sz="1050" dirty="0" smtClean="0"/>
              <a:t>(100+1)K*10000*10=10,100,000K</a:t>
            </a:r>
          </a:p>
          <a:p>
            <a:r>
              <a:rPr lang="en-US" altLang="zh-CN" sz="1050" dirty="0" smtClean="0"/>
              <a:t>      </a:t>
            </a:r>
            <a:r>
              <a:rPr lang="zh-CN" altLang="en-US" sz="1050" dirty="0" smtClean="0"/>
              <a:t>服务器连接数量：</a:t>
            </a:r>
            <a:endParaRPr lang="en-US" altLang="zh-CN" sz="1050" dirty="0" smtClean="0"/>
          </a:p>
          <a:p>
            <a:r>
              <a:rPr lang="en-US" altLang="zh-CN" sz="1050" dirty="0" smtClean="0"/>
              <a:t>      CPU</a:t>
            </a:r>
            <a:r>
              <a:rPr lang="zh-CN" altLang="en-US" sz="1050" dirty="0" smtClean="0"/>
              <a:t>与内容消耗：</a:t>
            </a:r>
            <a:endParaRPr lang="en-US" altLang="zh-CN" sz="1050" dirty="0" smtClean="0"/>
          </a:p>
          <a:p>
            <a:r>
              <a:rPr lang="en-US" altLang="zh-CN" sz="1050" dirty="0" smtClean="0"/>
              <a:t>      </a:t>
            </a:r>
          </a:p>
          <a:p>
            <a:endParaRPr lang="zh-CN" altLang="en-US" sz="1050" dirty="0"/>
          </a:p>
        </p:txBody>
      </p:sp>
      <p:sp>
        <p:nvSpPr>
          <p:cNvPr id="15" name="上下箭头 14"/>
          <p:cNvSpPr/>
          <p:nvPr/>
        </p:nvSpPr>
        <p:spPr>
          <a:xfrm>
            <a:off x="4786314" y="2714620"/>
            <a:ext cx="500066" cy="11430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句话来概括</a:t>
            </a:r>
            <a:r>
              <a:rPr lang="en-US" altLang="zh-CN" dirty="0" err="1" smtClean="0"/>
              <a:t>websocket</a:t>
            </a:r>
            <a:endParaRPr lang="zh-CN" altLang="en-US" dirty="0" smtClean="0"/>
          </a:p>
        </p:txBody>
      </p:sp>
      <p:sp>
        <p:nvSpPr>
          <p:cNvPr id="3076" name="内容占位符 2"/>
          <p:cNvSpPr txBox="1">
            <a:spLocks/>
          </p:cNvSpPr>
          <p:nvPr/>
        </p:nvSpPr>
        <p:spPr bwMode="auto">
          <a:xfrm>
            <a:off x="285720" y="1285860"/>
            <a:ext cx="871543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我习惯上称之为</a:t>
            </a:r>
            <a:r>
              <a:rPr lang="en-US" altLang="zh-CN" sz="2400" dirty="0" err="1" smtClean="0">
                <a:latin typeface="Calibri" pitchFamily="34" charset="0"/>
              </a:rPr>
              <a:t>ws</a:t>
            </a:r>
            <a:r>
              <a:rPr lang="zh-CN" altLang="en-US" sz="2400" dirty="0" smtClean="0">
                <a:latin typeface="Calibri" pitchFamily="34" charset="0"/>
              </a:rPr>
              <a:t>协议（猥琐协议）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这是帧通信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他是</a:t>
            </a:r>
            <a:r>
              <a:rPr lang="en-US" altLang="zh-CN" sz="2400" dirty="0" smtClean="0">
                <a:latin typeface="Calibri" pitchFamily="34" charset="0"/>
              </a:rPr>
              <a:t>http</a:t>
            </a:r>
            <a:r>
              <a:rPr lang="zh-CN" altLang="en-US" sz="2400" dirty="0" smtClean="0">
                <a:latin typeface="Calibri" pitchFamily="34" charset="0"/>
              </a:rPr>
              <a:t>协议的增强升级。又称为</a:t>
            </a:r>
            <a:r>
              <a:rPr lang="en-US" altLang="zh-CN" sz="2400" dirty="0" smtClean="0">
                <a:latin typeface="Calibri" pitchFamily="34" charset="0"/>
              </a:rPr>
              <a:t>http 1.1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双向双工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可持续性的独立通信事件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毫秒级通信，高实时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基于浏览器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目前还是</a:t>
            </a:r>
            <a:r>
              <a:rPr lang="en-US" altLang="zh-CN" sz="2400" dirty="0" smtClean="0">
                <a:latin typeface="Calibri" pitchFamily="34" charset="0"/>
              </a:rPr>
              <a:t>draft</a:t>
            </a:r>
            <a:r>
              <a:rPr lang="zh-CN" altLang="en-US" sz="2400" dirty="0" smtClean="0">
                <a:latin typeface="Calibri" pitchFamily="34" charset="0"/>
              </a:rPr>
              <a:t>状态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>
                <a:latin typeface="Calibri" pitchFamily="34" charset="0"/>
              </a:rPr>
              <a:t>在</a:t>
            </a:r>
            <a:r>
              <a:rPr lang="en-US" altLang="zh-CN" sz="2400" dirty="0" smtClean="0">
                <a:latin typeface="Calibri" pitchFamily="34" charset="0"/>
              </a:rPr>
              <a:t>proxy</a:t>
            </a:r>
            <a:r>
              <a:rPr lang="zh-CN" altLang="en-US" sz="2400" dirty="0" smtClean="0">
                <a:latin typeface="Calibri" pitchFamily="34" charset="0"/>
              </a:rPr>
              <a:t>环境下有麻烦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Calibri" pitchFamily="34" charset="0"/>
              </a:rPr>
              <a:t>Ws(</a:t>
            </a:r>
            <a:r>
              <a:rPr lang="zh-CN" altLang="en-US" sz="2400" dirty="0" smtClean="0">
                <a:latin typeface="Calibri" pitchFamily="34" charset="0"/>
              </a:rPr>
              <a:t>猥琐</a:t>
            </a:r>
            <a:r>
              <a:rPr lang="en-US" altLang="zh-CN" sz="2400" dirty="0" smtClean="0">
                <a:latin typeface="Calibri" pitchFamily="34" charset="0"/>
              </a:rPr>
              <a:t>)</a:t>
            </a:r>
            <a:r>
              <a:rPr lang="zh-CN" altLang="en-US" sz="2400" dirty="0" smtClean="0">
                <a:latin typeface="Calibri" pitchFamily="34" charset="0"/>
              </a:rPr>
              <a:t>协议是基于事件编程，有动作就有响应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Calibri" pitchFamily="34" charset="0"/>
              </a:rPr>
              <a:t>你可以根据</a:t>
            </a:r>
            <a:r>
              <a:rPr lang="en-US" altLang="zh-CN" sz="2400" dirty="0" err="1" smtClean="0">
                <a:latin typeface="Calibri" pitchFamily="34" charset="0"/>
              </a:rPr>
              <a:t>websocket</a:t>
            </a:r>
            <a:r>
              <a:rPr lang="zh-CN" altLang="en-US" sz="2400" dirty="0" smtClean="0">
                <a:latin typeface="Calibri" pitchFamily="34" charset="0"/>
              </a:rPr>
              <a:t>协议（猥琐协议）写</a:t>
            </a:r>
            <a:r>
              <a:rPr lang="zh-CN" altLang="en-US" sz="2400" dirty="0">
                <a:latin typeface="Calibri" pitchFamily="34" charset="0"/>
              </a:rPr>
              <a:t>出</a:t>
            </a:r>
            <a:r>
              <a:rPr lang="zh-CN" altLang="en-US" sz="2400" dirty="0" smtClean="0">
                <a:latin typeface="Calibri" pitchFamily="34" charset="0"/>
              </a:rPr>
              <a:t>私有猥琐服务器</a:t>
            </a:r>
            <a:endParaRPr lang="en-US" altLang="zh-CN" sz="24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endParaRPr lang="en-US" altLang="zh-CN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写一个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应用是很容易的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472006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7200" dirty="0" smtClean="0"/>
              <a:t>条件：</a:t>
            </a:r>
            <a:endParaRPr lang="en-US" altLang="zh-CN" sz="72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600" dirty="0" smtClean="0"/>
              <a:t>架设好</a:t>
            </a:r>
            <a:r>
              <a:rPr lang="en-US" altLang="zh-CN" sz="5600" dirty="0" err="1" smtClean="0"/>
              <a:t>websocket</a:t>
            </a:r>
            <a:r>
              <a:rPr lang="zh-CN" altLang="en-US" sz="5600" dirty="0" smtClean="0"/>
              <a:t>服务器</a:t>
            </a:r>
            <a:endParaRPr lang="en-US" altLang="zh-CN" sz="56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600" dirty="0" smtClean="0"/>
              <a:t>在支持</a:t>
            </a:r>
            <a:r>
              <a:rPr lang="en-US" altLang="zh-CN" sz="5600" dirty="0" err="1" smtClean="0"/>
              <a:t>websocket</a:t>
            </a:r>
            <a:r>
              <a:rPr lang="zh-CN" altLang="en-US" sz="5600" dirty="0" smtClean="0"/>
              <a:t>的浏览器发出</a:t>
            </a:r>
            <a:r>
              <a:rPr lang="en-US" altLang="zh-CN" sz="5600" dirty="0" err="1" smtClean="0"/>
              <a:t>ws</a:t>
            </a:r>
            <a:r>
              <a:rPr lang="zh-CN" altLang="en-US" sz="5600" dirty="0" smtClean="0"/>
              <a:t>请求</a:t>
            </a:r>
            <a:endParaRPr lang="en-US" altLang="zh-CN" sz="7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72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7200" dirty="0" smtClean="0"/>
              <a:t>注意：</a:t>
            </a:r>
            <a:endParaRPr lang="en-US" altLang="zh-CN" sz="72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600" dirty="0" smtClean="0"/>
              <a:t>注意跟踪连接的状态</a:t>
            </a:r>
            <a:endParaRPr lang="en-US" altLang="zh-CN" sz="56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600" dirty="0" smtClean="0"/>
              <a:t>注意通信中使用的是</a:t>
            </a:r>
            <a:r>
              <a:rPr lang="en-US" altLang="zh-CN" sz="5600" dirty="0" smtClean="0"/>
              <a:t>stream</a:t>
            </a:r>
            <a:r>
              <a:rPr lang="zh-CN" altLang="en-US" sz="5600" dirty="0" smtClean="0"/>
              <a:t>还是</a:t>
            </a:r>
            <a:r>
              <a:rPr lang="en-US" altLang="zh-CN" sz="5600" dirty="0" smtClean="0"/>
              <a:t>string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600" dirty="0" smtClean="0"/>
              <a:t>使用事件</a:t>
            </a:r>
            <a:endParaRPr lang="en-US" altLang="zh-CN" sz="5600" dirty="0" smtClean="0"/>
          </a:p>
          <a:p>
            <a:pPr marL="971550" lvl="1" indent="-514350" fontAlgn="auto"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altLang="zh-CN" dirty="0" err="1" smtClean="0"/>
              <a:t>node,sock.io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3108" y="2857496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broswer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3108" y="2214554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3108" y="1071546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3108" y="1714488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714744" y="2000240"/>
            <a:ext cx="285752" cy="21431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14744" y="2571744"/>
            <a:ext cx="285752" cy="21431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0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os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3714744" y="3214686"/>
            <a:ext cx="285752" cy="21431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43108" y="4000504"/>
            <a:ext cx="45720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714744" y="3786190"/>
            <a:ext cx="285752" cy="21431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0" y="3529002"/>
            <a:ext cx="8229600" cy="332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包罗万象的一个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runtime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（了不起）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够做的超过很多人的想像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从目前的测试来看，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核服务器貌似没有问题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这是涵盖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websocket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协议的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ssjs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的典型之作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大多人知道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是基于事件，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让大家知道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是四层架构，可以直接访问硬件了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Socket.io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Learnboost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提供的一个基于 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websocket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的通信框架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向下（又跨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adobe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）兼容太多，产生大量的弊端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groups.google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上面讨论的非常多，但本人觉得这是一个被玷污的作品，最终可能会被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node-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websocket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-server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代替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一直对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ssl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proxy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的问题无法解决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目前还在跟踪，感觉此物前途莫测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14942" y="1500174"/>
            <a:ext cx="14287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Socket.io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5984" y="1500174"/>
            <a:ext cx="271464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Node-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3714744" y="1428736"/>
            <a:ext cx="285752" cy="21431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的组成与</a:t>
            </a:r>
            <a:r>
              <a:rPr lang="en-US" altLang="zh-CN" dirty="0" smtClean="0"/>
              <a:t>SSJS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 side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ssjs</a:t>
            </a:r>
            <a:endParaRPr lang="en-US" altLang="zh-CN" dirty="0" smtClean="0"/>
          </a:p>
          <a:p>
            <a:r>
              <a:rPr lang="en-US" altLang="zh-CN" dirty="0" smtClean="0"/>
              <a:t>Node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写的嵌入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的程序         </a:t>
            </a:r>
            <a:r>
              <a:rPr lang="en-US" altLang="zh-CN" dirty="0" smtClean="0"/>
              <a:t>#include &lt;v8.h&gt;</a:t>
            </a:r>
          </a:p>
          <a:p>
            <a:pPr lvl="1"/>
            <a:r>
              <a:rPr lang="zh-CN" altLang="en-US" dirty="0" smtClean="0"/>
              <a:t>类似   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CLR</a:t>
            </a:r>
          </a:p>
          <a:p>
            <a:pPr lvl="1"/>
            <a:r>
              <a:rPr lang="zh-CN" altLang="en-US" dirty="0" smtClean="0"/>
              <a:t>对事件的响应于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写成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714</TotalTime>
  <Words>1404</Words>
  <Application>Microsoft Office PowerPoint</Application>
  <PresentationFormat>全屏显示(4:3)</PresentationFormat>
  <Paragraphs>259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Websocket讲座（高级版）</vt:lpstr>
      <vt:lpstr>前端伤不起</vt:lpstr>
      <vt:lpstr>幻灯片 3</vt:lpstr>
      <vt:lpstr>Ws与xhr的区别</vt:lpstr>
      <vt:lpstr>猥琐（websocket）的模型与计算图</vt:lpstr>
      <vt:lpstr>用11句话来概括websocket</vt:lpstr>
      <vt:lpstr>写一个websocket应用是很容易的</vt:lpstr>
      <vt:lpstr>node,sock.io与websocket的关系</vt:lpstr>
      <vt:lpstr>Node的组成与SSJS</vt:lpstr>
      <vt:lpstr>架设基于node的猥琐服务器（一）</vt:lpstr>
      <vt:lpstr>架设基于node的猥琐服务器（二）</vt:lpstr>
      <vt:lpstr>Websocket与node的商业应用</vt:lpstr>
      <vt:lpstr>今天要看很多方案</vt:lpstr>
      <vt:lpstr>移动设备--掌中阅读方案</vt:lpstr>
      <vt:lpstr>另一片蓝海—网络教育与办公软件</vt:lpstr>
      <vt:lpstr>联机对战</vt:lpstr>
      <vt:lpstr>写自己的websocket服务器</vt:lpstr>
      <vt:lpstr>奇技淫巧：思考最简易的远程控制</vt:lpstr>
      <vt:lpstr>回答几个问题</vt:lpstr>
      <vt:lpstr>水平有限，意犹未尽 谢谢大家，有问必答  特别感谢田爱娜同志 ，大家也应该谢谢她 她为推动html5的普及做了巨大的贡献。 </vt:lpstr>
    </vt:vector>
  </TitlesOfParts>
  <Company>HI-SEEK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GSH</dc:creator>
  <cp:lastModifiedBy>Windows 用户</cp:lastModifiedBy>
  <cp:revision>370</cp:revision>
  <dcterms:created xsi:type="dcterms:W3CDTF">2011-03-19T13:41:54Z</dcterms:created>
  <dcterms:modified xsi:type="dcterms:W3CDTF">2011-04-09T01:59:30Z</dcterms:modified>
</cp:coreProperties>
</file>