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69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8.xml" ContentType="application/vnd.openxmlformats-officedocument.theme+xml"/>
  <Override PartName="/ppt/slideLayouts/slideLayout247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Layouts/slideLayout225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theme/theme21.xml" ContentType="application/vnd.openxmlformats-officedocument.theme+xml"/>
  <Override PartName="/ppt/slideLayouts/slideLayout25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Layouts/slideLayout187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277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66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55.xml" ContentType="application/vnd.openxmlformats-officedocument.presentationml.slideLayout+xml"/>
  <Override PartName="/ppt/theme/theme26.xml" ContentType="application/vnd.openxmlformats-officedocument.them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Layouts/slideLayout23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21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4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Masters/slideMaster24.xml" ContentType="application/vnd.openxmlformats-officedocument.presentationml.slideMaster+xml"/>
  <Override PartName="/ppt/slideLayouts/slideLayout40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Layouts/slideLayout20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3.xml" ContentType="application/vnd.openxmlformats-officedocument.theme+xml"/>
  <Override PartName="/ppt/slideLayouts/slideLayout263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Layouts/slideLayout189.xml" ContentType="application/vnd.openxmlformats-officedocument.presentationml.slideLayout+xml"/>
  <Override PartName="/ppt/slideLayouts/slideLayout241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Layouts/slideLayout3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57.xml" ContentType="application/vnd.openxmlformats-officedocument.presentationml.slideLayout+xml"/>
  <Override PartName="/ppt/theme/theme28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17.xml" ContentType="application/vnd.openxmlformats-officedocument.theme+xml"/>
  <Override PartName="/ppt/slideLayouts/slideLayout23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Masters/slideMaster21.xml" ContentType="application/vnd.openxmlformats-officedocument.presentationml.slideMaster+xml"/>
  <Override PartName="/ppt/slideLayouts/slideLayout224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slideLayouts/slideLayout213.xml" ContentType="application/vnd.openxmlformats-officedocument.presentationml.slideLayout+xml"/>
  <Override PartName="/ppt/slideLayouts/slideLayout26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theme/theme20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Masters/slideMaster26.xml" ContentType="application/vnd.openxmlformats-officedocument.presentationml.slideMaster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theme/theme14.xml" ContentType="application/vnd.openxmlformats-officedocument.theme+xml"/>
  <Override PartName="/ppt/slideLayouts/slideLayout243.xml" ContentType="application/vnd.openxmlformats-officedocument.presentationml.slideLayout+xml"/>
  <Override PartName="/ppt/theme/theme25.xml" ContentType="application/vnd.openxmlformats-officedocument.theme+xml"/>
  <Override PartName="/ppt/notesSlides/notesSlide12.xml" ContentType="application/vnd.openxmlformats-officedocument.presentationml.notesSlide+xml"/>
  <Override PartName="/ppt/slideLayouts/slideLayout232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9.xml" ContentType="application/vnd.openxmlformats-officedocument.theme+xml"/>
  <Override PartName="/ppt/slideLayouts/slideLayout248.xml" ContentType="application/vnd.openxmlformats-officedocument.presentationml.slideLayout+xml"/>
  <Override PartName="/ppt/slideMasters/slideMaster23.xml" ContentType="application/vnd.openxmlformats-officedocument.presentationml.slideMaster+xml"/>
  <Override PartName="/ppt/slideLayouts/slideLayout50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215.xml" ContentType="application/vnd.openxmlformats-officedocument.presentationml.slideLayout+xml"/>
  <Override PartName="/ppt/slideLayouts/slideLayout262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22.xml" ContentType="application/vnd.openxmlformats-officedocument.theme+xml"/>
  <Override PartName="/ppt/slideLayouts/slideLayout25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240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278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Layouts/slideLayout245.xml" ContentType="application/vnd.openxmlformats-officedocument.presentationml.slideLayout+xml"/>
  <Override PartName="/ppt/theme/theme27.xml" ContentType="application/vnd.openxmlformats-officedocument.theme+xml"/>
  <Override PartName="/ppt/notesSlides/notesSlide14.xml" ContentType="application/vnd.openxmlformats-officedocument.presentationml.notesSlide+xml"/>
  <Override PartName="/ppt/slideLayouts/slideLayout100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20.xml" ContentType="application/vnd.openxmlformats-officedocument.presentationml.slideMaster+xml"/>
  <Override PartName="/ppt/theme/theme8.xml" ContentType="application/vnd.openxmlformats-officedocument.theme+xml"/>
  <Override PartName="/ppt/slideLayouts/slideLayout223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Masters/slideMaster25.xml" ContentType="application/vnd.openxmlformats-officedocument.presentationml.slideMaster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Layouts/slideLayout30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4.xml" ContentType="application/vnd.openxmlformats-officedocument.theme+xml"/>
  <Override PartName="/ppt/notesSlides/notesSlide11.xml" ContentType="application/vnd.openxmlformats-officedocument.presentationml.notesSlide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22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  <p:sldMasterId id="2147483663" r:id="rId16"/>
    <p:sldMasterId id="2147483664" r:id="rId17"/>
    <p:sldMasterId id="2147483665" r:id="rId18"/>
    <p:sldMasterId id="2147483666" r:id="rId19"/>
    <p:sldMasterId id="2147483667" r:id="rId20"/>
    <p:sldMasterId id="2147483668" r:id="rId21"/>
    <p:sldMasterId id="2147483669" r:id="rId22"/>
    <p:sldMasterId id="2147483670" r:id="rId23"/>
    <p:sldMasterId id="2147483671" r:id="rId24"/>
    <p:sldMasterId id="2147483672" r:id="rId25"/>
    <p:sldMasterId id="2147483673" r:id="rId26"/>
  </p:sldMasterIdLst>
  <p:notesMasterIdLst>
    <p:notesMasterId r:id="rId41"/>
  </p:notesMasterIdLst>
  <p:handoutMasterIdLst>
    <p:handoutMasterId r:id="rId42"/>
  </p:handoutMasterIdLst>
  <p:sldIdLst>
    <p:sldId id="256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483" autoAdjust="0"/>
    <p:restoredTop sz="94635" autoAdjust="0"/>
  </p:normalViewPr>
  <p:slideViewPr>
    <p:cSldViewPr>
      <p:cViewPr varScale="1">
        <p:scale>
          <a:sx n="50" d="100"/>
          <a:sy n="50" d="100"/>
        </p:scale>
        <p:origin x="-1056" y="-108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5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850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8.xml"/><Relationship Id="rId42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7.xml"/><Relationship Id="rId38" Type="http://schemas.openxmlformats.org/officeDocument/2006/relationships/slide" Target="slides/slide12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3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6.xml"/><Relationship Id="rId37" Type="http://schemas.openxmlformats.org/officeDocument/2006/relationships/slide" Target="slides/slide11.xml"/><Relationship Id="rId40" Type="http://schemas.openxmlformats.org/officeDocument/2006/relationships/slide" Target="slides/slide14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2.xml"/><Relationship Id="rId36" Type="http://schemas.openxmlformats.org/officeDocument/2006/relationships/slide" Target="slides/slide10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5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1.xml"/><Relationship Id="rId30" Type="http://schemas.openxmlformats.org/officeDocument/2006/relationships/slide" Target="slides/slide4.xml"/><Relationship Id="rId35" Type="http://schemas.openxmlformats.org/officeDocument/2006/relationships/slide" Target="slides/slide9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07B9A-69FC-4F57-8FF1-01E605FE7E2C}" type="datetimeFigureOut">
              <a:rPr lang="zh-CN" altLang="en-US" smtClean="0"/>
              <a:pPr/>
              <a:t>2011-4-9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87316-1B41-4EC6-8075-9DB3FDB29D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fld id="{50C6F391-8C04-4BC9-8EE5-8C48458A8D46}" type="datetimeFigureOut">
              <a:rPr lang="zh-CN" altLang="en-US"/>
              <a:pPr/>
              <a:t>2011-4-9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fld id="{EC554A1E-46B3-4F85-B655-4C0B4A81F06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144DDB-DE7E-4186-8C70-CE40011C2594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B95F6A-0105-4687-8D62-4635B34869C0}" type="slidenum">
              <a:rPr lang="zh-CN" altLang="en-US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B95F6A-0105-4687-8D62-4635B34869C0}" type="slidenum">
              <a:rPr lang="zh-CN" altLang="en-US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B95F6A-0105-4687-8D62-4635B34869C0}" type="slidenum">
              <a:rPr lang="zh-CN" altLang="en-US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B95F6A-0105-4687-8D62-4635B34869C0}" type="slidenum">
              <a:rPr lang="zh-CN" altLang="en-US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B95F6A-0105-4687-8D62-4635B34869C0}" type="slidenum">
              <a:rPr lang="zh-CN" altLang="en-US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B95F6A-0105-4687-8D62-4635B34869C0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B95F6A-0105-4687-8D62-4635B34869C0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B95F6A-0105-4687-8D62-4635B34869C0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B95F6A-0105-4687-8D62-4635B34869C0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B95F6A-0105-4687-8D62-4635B34869C0}" type="slidenum">
              <a:rPr lang="zh-CN" altLang="en-US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B95F6A-0105-4687-8D62-4635B34869C0}" type="slidenum">
              <a:rPr lang="zh-CN" altLang="en-US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B95F6A-0105-4687-8D62-4635B34869C0}" type="slidenum">
              <a:rPr lang="zh-CN" altLang="en-US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B95F6A-0105-4687-8D62-4635B34869C0}" type="slidenum">
              <a:rPr lang="zh-CN" altLang="en-US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2575" y="1638300"/>
            <a:ext cx="1292225" cy="452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65900" y="1638300"/>
            <a:ext cx="3724275" cy="452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0FFCB-5009-46AC-ACAE-F40F06353E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1A82C-CCAF-4E6A-8991-57CB4C3BC59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6B4CF-8215-4695-9C2D-D9D05C66C5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9FD23-F968-4584-83A8-AEB7C7FF3C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4A2F8-EE11-4275-9F20-D1F774EE84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1879600"/>
            <a:ext cx="5156200" cy="660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1879600"/>
            <a:ext cx="5156200" cy="660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2D844-0D7D-40B4-A813-AA3A5E7F11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BA999-6C45-40B9-BDB6-ADD377B58C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5BE8A-7505-40DF-850A-E31FD51EA6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849A-F94A-4370-A26D-B8983F2ABE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EDFAE-9695-4DF8-A616-715FB65365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A2607-AA64-44C6-B4FC-82D2327D61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F70B4-F50F-4D3B-9C7F-129B5CB058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4F759-0ABB-4353-BA5F-E997C476A2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0E401-97C3-4461-A05F-CDFFA67D71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A4C57-DF99-4048-991F-5ADE18E9A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2D901-A431-497A-B0B6-338F84677D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FA03A-D875-468B-A92F-09CBE07963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1981200"/>
            <a:ext cx="5156200" cy="650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1981200"/>
            <a:ext cx="5156200" cy="650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3C443-CFA4-4689-A70A-305A9A8656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7AF12-2E60-44B6-9AB0-F81F58C8DC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9B3CA-0C04-48AF-9A64-68BF56DDC7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1981200"/>
            <a:ext cx="5156200" cy="650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1981200"/>
            <a:ext cx="5156200" cy="650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B61CB-076E-4EBF-ABB1-E06A933637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B38C2-FA51-43C0-BD50-59B5150DB7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0AED2-2A02-4307-8531-0481E2FE94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5CF92-5C32-48F7-AC19-653BD5A2D2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81CD4-009A-4C7B-948E-4D434EE5CA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D004C-AD45-46E3-B339-0AF322CCD0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124E1-CAA9-42B5-8CBE-0678AF2779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85610-0D18-4369-A29E-FCB78E98B8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6AFED-B175-4650-8941-942DDDA73C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3C4A1-F515-48DF-9BE2-8716550ED4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1879600"/>
            <a:ext cx="5156200" cy="660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1879600"/>
            <a:ext cx="5156200" cy="660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66A3D-6606-49B6-9013-BB7E3EFFDB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B62C1-3F03-4103-9A5A-1353855931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2017A-C34A-4AD0-833D-B1CA79CAAA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9D699-E9AD-4431-8036-06E9AE8018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9DB5B-B942-427F-A41B-0C88207E3E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25BA0-081A-4471-AA6E-2AEE071F9C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6A3D9-7985-460A-A0FC-7B7AFAA16A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DDDB4-D815-4035-B382-0DD041CD09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F77DB-965E-4514-8063-6E1B5F374B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0FE2A-E54C-43A8-84E1-DA0ABD42BA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2B361-178D-4AD3-B996-B70D9EBD36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B54E8-9B8C-4209-8A01-982FE27530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44F4E-D6AA-4B29-9145-1E3B11F6FE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1879600"/>
            <a:ext cx="5156200" cy="660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1879600"/>
            <a:ext cx="5156200" cy="660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28520-2719-4E77-A38F-74CF8F8B73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E1AE7-0DA6-4E34-B0B1-FE389945F1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6D869-6153-499D-854A-5347CF82B9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BE974-4036-4391-88BE-545AF8C663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ABA8D-F835-4F0A-BC00-3B12E8B35E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D62CA-9BF7-4CF3-B857-E19791D58A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364D1-1D98-4085-9DAA-63EF1334DA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CDED5-9C18-415E-A9C0-33237DF990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3AD97-70C2-4E6A-9209-8EFD8884AC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C9F5F-2591-4384-8E85-27C537AD8A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B535A-B690-4890-89B7-20145C8221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DCE2E-99F7-411E-88DF-E5AA1D6F4D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1879600"/>
            <a:ext cx="5156200" cy="660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1879600"/>
            <a:ext cx="5156200" cy="660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66670-D32E-44C5-AFF2-654952EAE8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8A1A0-08A0-4B2D-84A7-AAE85F7AAA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14B65-63BD-4CD6-812A-2743C29357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CDA0D-0827-4760-A01B-EBDC6CEA84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26636-14F4-453E-A186-00170593A9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DC640-300B-4934-9F1E-C6DF59BF7A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39D35-C0A6-4427-8305-2CC7D1D82A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0B916-F45F-4136-A9FC-13ECD0BBBE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32E07-AA15-42FF-90DC-68417A0F59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F9530-1608-4E3E-8710-8B23BA7611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C12D4-3BBA-46A7-87EA-5120FB97F9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94B94-0299-4546-B6D9-EE6A8E7BAE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1879600"/>
            <a:ext cx="5156200" cy="660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1879600"/>
            <a:ext cx="5156200" cy="660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8EC45-F6A1-481E-9BAD-371D5377A3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B71E1-B2BC-4679-BAC9-EE306525E4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A8B7D-0FD0-48DF-AF8F-1B90A90D9A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C037D-9318-47FA-B5C2-176D6090D2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34CC1-F4C6-444E-AA6B-F019878E42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0E6FF-C88C-4FB6-8D37-9D663E7F50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5648-6199-4443-85E2-A485F0BB62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4DF74-D2E7-46F2-BCA2-2E1890AEAD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51190-6115-443D-9008-0FD1CA5F4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49146-1594-489E-90EA-91F83B7D1F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2890F-2FB2-43C4-98CF-686577D5AD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E417E-9581-47CB-A19F-064B3435A1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1981200"/>
            <a:ext cx="5156200" cy="650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1981200"/>
            <a:ext cx="5156200" cy="650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4BF05-2AA9-4054-A813-80759F2CBA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74F3E-E467-49D0-91CF-AC1E0105BE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3F304-30D6-4BF8-B30C-3713CCAB67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B01DD-12C0-470D-B599-06236C9217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F925C-F1EA-4597-89F2-D2BCDF427C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FADB7-3B8A-4966-BD43-1DE493D27B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AD67B-0FBA-4628-8D65-F0C06D7BC6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205F7-8A31-4831-AC99-460B6CE5FD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B4CC2-8C1D-406D-B6ED-179FAF4200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C12A-28A4-4B04-B761-8BB450B485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78CFE-782E-4800-8767-932CB739F1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DB0C3-7069-4856-ABF6-33F1FAFE39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1879600"/>
            <a:ext cx="5156200" cy="660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1879600"/>
            <a:ext cx="5156200" cy="660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ED41D-7DB4-4032-8D3F-0EADFC4226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2EE5C-97ED-4A3B-92BF-AF8428ED98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8630D-E9FB-4499-951C-51A6F17DE3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B9D53-5203-402B-B6A0-E80CA75BC1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1A314-B36B-435A-871D-12FAA1BC7C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517D1-B83C-46B5-B106-0E0CC46DB3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FE1E7-FE7C-44F6-AF31-0D9814181E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A76F4-0E84-434B-96A8-3676498CB2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6691-254C-4D97-841F-9BE77CB67E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08407-46AA-4BDC-B3AD-664A75263B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14034-51D0-462D-8C9B-B560BA2B60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1879600"/>
            <a:ext cx="5156200" cy="660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1879600"/>
            <a:ext cx="5156200" cy="660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D5CAA-10FF-4528-A113-C9FD7FC891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0D20E-C9D0-4D0D-8151-CCADA1AC8D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8B8D0-B3D2-4289-AFF6-19C2ACFE9F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4ED62-C232-4517-B08F-0C9E5ACA37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0AB87-1D85-4E61-A4BF-6F33B52317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7B25A-B599-47B8-B61F-6B7BE1BE68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29C99-3547-4875-96B7-D8F8D8B1D3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93D65-D263-4951-9E5C-7600A1DF08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9AD3D-21DD-4AA1-BD4B-F25952D69B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C14BF-4FFE-40B4-8997-143AA276D8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EF00E-0CD0-40BF-A35D-5DD5AC58B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1981200"/>
            <a:ext cx="5156200" cy="650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1981200"/>
            <a:ext cx="5156200" cy="650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40929-0167-4A96-830B-3496CE4B0D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97795-87D6-4925-8E9E-08635F20E1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434B4-D58B-49D3-A49B-D9752EA350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5F6BB-C739-4FBA-97E6-060CDFE40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7391D-59E0-4D27-9F43-CA28678A4C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CF0E9-9176-4416-8A48-01844FDFD4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2BDF5-A855-4B31-8854-34D070F0D2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3CED0-E42C-48A7-A355-13D73EAA43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C35C3-C6D3-4A62-9E64-89B6433D8C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C7CD9-0008-4606-AA55-7580340C98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8DB8F-E613-446B-811E-282E174D95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1879600"/>
            <a:ext cx="5156200" cy="660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1879600"/>
            <a:ext cx="5156200" cy="660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0645C-6A02-4829-A186-4FEE9C496E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6FA4B-9338-441E-AB4A-3D397F6F0B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DDAF4-68D6-4C9F-9D39-6CEBE8C8C9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372BA-C370-4F0D-9C99-5AAAA9D341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CA117-6AD7-419B-BF4B-E0AEFE1F10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9B351-827D-45EB-AACF-C6900ED88D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9593E-9E2A-4437-9900-282DC29F2C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CAE95-5FAF-466A-B1E5-FA382C0805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E320C-6C8E-40BE-8BA7-97F2CBFF4E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70367-3370-4B48-B6D5-982D0CAF86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B8F6D-58E3-4775-B835-2DB368DFDF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1981200"/>
            <a:ext cx="5156200" cy="650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1981200"/>
            <a:ext cx="5156200" cy="650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11EDF-315F-41D2-A68D-D794FA2180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5A729-5786-456B-9091-13790D3B0F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BD6CC-971D-4D97-821C-C09E5ABFF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C07B7-F100-4F43-837D-FFDB364960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DE309-83AC-45D4-B83B-A961617A8F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DA05C-FBFE-460D-874B-50064F9195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58B61-7157-4938-BD0E-46C6CF38EC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B2A49-FC91-4E19-99BF-409D1F3C5F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073900" y="5029200"/>
            <a:ext cx="225425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80550" y="5029200"/>
            <a:ext cx="225425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280F6-2C76-4D65-8302-8FCC2E75C1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D489D-0753-4937-AC1C-4460BB1B26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70787-69C6-4337-B846-8295CD0E74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9B3D7-56F9-4FD9-8B3A-6711F073D9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91ED8-1D74-4E73-BE22-0F3620C1FF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1242D-0D35-4153-9886-410CD314BE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A8F7-EAD3-429E-955C-1ECC022A81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3D022-7CFF-419B-BCEA-24E22F7063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F22A4-0912-4695-9720-79790849B2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C0FAD-833C-4155-BDA6-42D3693AEA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E40EF-B48D-4549-B1FC-4416053F6C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19586-B8FA-461E-B2ED-E4D1537E9D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F3E90-8EDE-4DC6-9259-68E4FBAC4A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7437F-7A9B-4A50-A83B-C15DFFDDB1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BA462-AB2D-4E0E-94FE-53F3C40AB7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43354-F6D5-4C71-8EF4-11945E7DBB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BF31C-00DB-4574-9557-8D8044F582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973FE-75A9-49E6-8B4D-5281AB6C0A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61710-C5BD-4555-B059-A52EF7D042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A61C8-8786-44CD-AA43-1168C9D3F2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39404-134F-43FE-B8CF-DD1C85C1E6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CE77F-22E4-4038-AA01-5E5B5CB914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3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78.xml"/><Relationship Id="rId7" Type="http://schemas.openxmlformats.org/officeDocument/2006/relationships/slideLayout" Target="../slideLayouts/slideLayout282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76.xml"/><Relationship Id="rId6" Type="http://schemas.openxmlformats.org/officeDocument/2006/relationships/slideLayout" Target="../slideLayouts/slideLayout281.xml"/><Relationship Id="rId11" Type="http://schemas.openxmlformats.org/officeDocument/2006/relationships/slideLayout" Target="../slideLayouts/slideLayout286.xml"/><Relationship Id="rId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85.xml"/><Relationship Id="rId4" Type="http://schemas.openxmlformats.org/officeDocument/2006/relationships/slideLayout" Target="../slideLayouts/slideLayout279.xml"/><Relationship Id="rId9" Type="http://schemas.openxmlformats.org/officeDocument/2006/relationships/slideLayout" Target="../slideLayouts/slideLayout28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73900" y="5029200"/>
            <a:ext cx="4660900" cy="113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65900" y="1638300"/>
            <a:ext cx="51689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6172200" y="1320800"/>
            <a:ext cx="13639800" cy="97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Lucida Grande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Lucida Grande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Lucida Grande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Lucida Grande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Lucida Grande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Lucida Grande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Lucida Grande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Lucida Grande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Lucida Grande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0" y="2768600"/>
            <a:ext cx="39624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Lucida Grande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Lucida Grande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Lucida Grande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Lucida Grande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Lucida Grande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Lucida Grande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Lucida Grande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Lucida Grande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Lucida Grande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Lucida Grande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Lucida Grande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Lucida Grande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Lucida Grande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Lucida Grande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Lucida Grande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Lucida Grande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Lucida Grande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Lucida Grande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149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879600"/>
            <a:ext cx="10464800" cy="660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  <p:sp>
        <p:nvSpPr>
          <p:cNvPr id="2" name="Rectangle 3"/>
          <p:cNvSpPr>
            <a:spLocks/>
          </p:cNvSpPr>
          <p:nvPr/>
        </p:nvSpPr>
        <p:spPr bwMode="auto">
          <a:xfrm>
            <a:off x="9144000" y="9245600"/>
            <a:ext cx="3784600" cy="393700"/>
          </a:xfrm>
          <a:prstGeom prst="rect">
            <a:avLst/>
          </a:prstGeom>
          <a:noFill/>
          <a:ln w="9525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r"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Mozilla Corporation Confidential </a:t>
            </a:r>
          </a:p>
        </p:txBody>
      </p:sp>
      <p:sp>
        <p:nvSpPr>
          <p:cNvPr id="13316" name="Rectangle 4"/>
          <p:cNvSpPr>
            <a:spLocks/>
          </p:cNvSpPr>
          <p:nvPr/>
        </p:nvSpPr>
        <p:spPr bwMode="auto">
          <a:xfrm>
            <a:off x="127000" y="9271000"/>
            <a:ext cx="1295400" cy="393700"/>
          </a:xfrm>
          <a:prstGeom prst="rect">
            <a:avLst/>
          </a:prstGeom>
          <a:noFill/>
          <a:ln w="9525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11/10/2006</a:t>
            </a:r>
          </a:p>
        </p:txBody>
      </p:sp>
      <p:sp>
        <p:nvSpPr>
          <p:cNvPr id="13317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 smtClean="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fld id="{96AECF2A-E9F0-4DB3-AE14-C7BD25431F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127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981200"/>
            <a:ext cx="10464800" cy="650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  <p:sp>
        <p:nvSpPr>
          <p:cNvPr id="2" name="Rectangle 3"/>
          <p:cNvSpPr>
            <a:spLocks/>
          </p:cNvSpPr>
          <p:nvPr/>
        </p:nvSpPr>
        <p:spPr bwMode="auto">
          <a:xfrm>
            <a:off x="9144000" y="9245600"/>
            <a:ext cx="3784600" cy="393700"/>
          </a:xfrm>
          <a:prstGeom prst="rect">
            <a:avLst/>
          </a:prstGeom>
          <a:noFill/>
          <a:ln w="9525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r"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Mozilla Corporation Confidential </a:t>
            </a:r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127000" y="9271000"/>
            <a:ext cx="1295400" cy="393700"/>
          </a:xfrm>
          <a:prstGeom prst="rect">
            <a:avLst/>
          </a:prstGeom>
          <a:noFill/>
          <a:ln w="9525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11/10/2006</a:t>
            </a:r>
          </a:p>
        </p:txBody>
      </p:sp>
      <p:sp>
        <p:nvSpPr>
          <p:cNvPr id="14341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 smtClean="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fld id="{1E026C6A-E763-4BBE-AB9C-39B13FA866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149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879600"/>
            <a:ext cx="10464800" cy="660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  <p:sp>
        <p:nvSpPr>
          <p:cNvPr id="2" name="Rectangle 3"/>
          <p:cNvSpPr>
            <a:spLocks/>
          </p:cNvSpPr>
          <p:nvPr/>
        </p:nvSpPr>
        <p:spPr bwMode="auto">
          <a:xfrm>
            <a:off x="9144000" y="9245600"/>
            <a:ext cx="3784600" cy="393700"/>
          </a:xfrm>
          <a:prstGeom prst="rect">
            <a:avLst/>
          </a:prstGeom>
          <a:noFill/>
          <a:ln w="9525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r"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Mozilla Corporation Confidential </a:t>
            </a:r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127000" y="9271000"/>
            <a:ext cx="1295400" cy="393700"/>
          </a:xfrm>
          <a:prstGeom prst="rect">
            <a:avLst/>
          </a:prstGeom>
          <a:noFill/>
          <a:ln w="9525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11/10/2006</a:t>
            </a:r>
          </a:p>
        </p:txBody>
      </p:sp>
      <p:sp>
        <p:nvSpPr>
          <p:cNvPr id="16389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 smtClean="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fld id="{1E8B82D0-8FAB-407F-BA8B-1F61A58C53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149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879600"/>
            <a:ext cx="10464800" cy="660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  <p:sp>
        <p:nvSpPr>
          <p:cNvPr id="2" name="Rectangle 3"/>
          <p:cNvSpPr>
            <a:spLocks/>
          </p:cNvSpPr>
          <p:nvPr/>
        </p:nvSpPr>
        <p:spPr bwMode="auto">
          <a:xfrm>
            <a:off x="9144000" y="9245600"/>
            <a:ext cx="3784600" cy="393700"/>
          </a:xfrm>
          <a:prstGeom prst="rect">
            <a:avLst/>
          </a:prstGeom>
          <a:noFill/>
          <a:ln w="9525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r"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Mozilla Corporation Confidential 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27000" y="9271000"/>
            <a:ext cx="1295400" cy="393700"/>
          </a:xfrm>
          <a:prstGeom prst="rect">
            <a:avLst/>
          </a:prstGeom>
          <a:noFill/>
          <a:ln w="9525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11/10/2006</a:t>
            </a:r>
          </a:p>
        </p:txBody>
      </p:sp>
      <p:sp>
        <p:nvSpPr>
          <p:cNvPr id="17413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 smtClean="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fld id="{F27926D6-E85C-4657-B86A-D8D287A596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149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879600"/>
            <a:ext cx="10464800" cy="660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  <p:sp>
        <p:nvSpPr>
          <p:cNvPr id="2" name="Rectangle 3"/>
          <p:cNvSpPr>
            <a:spLocks/>
          </p:cNvSpPr>
          <p:nvPr/>
        </p:nvSpPr>
        <p:spPr bwMode="auto">
          <a:xfrm>
            <a:off x="9144000" y="9245600"/>
            <a:ext cx="3784600" cy="393700"/>
          </a:xfrm>
          <a:prstGeom prst="rect">
            <a:avLst/>
          </a:prstGeom>
          <a:noFill/>
          <a:ln w="9525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r"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Mozilla Corporation Confidential </a:t>
            </a: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127000" y="9271000"/>
            <a:ext cx="1295400" cy="393700"/>
          </a:xfrm>
          <a:prstGeom prst="rect">
            <a:avLst/>
          </a:prstGeom>
          <a:noFill/>
          <a:ln w="9525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11/10/2006</a:t>
            </a:r>
          </a:p>
        </p:txBody>
      </p:sp>
      <p:sp>
        <p:nvSpPr>
          <p:cNvPr id="18437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 smtClean="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fld id="{722FE84C-71AD-46B0-96D7-02C95C0162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149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879600"/>
            <a:ext cx="10464800" cy="660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  <p:sp>
        <p:nvSpPr>
          <p:cNvPr id="2" name="Rectangle 3"/>
          <p:cNvSpPr>
            <a:spLocks/>
          </p:cNvSpPr>
          <p:nvPr/>
        </p:nvSpPr>
        <p:spPr bwMode="auto">
          <a:xfrm>
            <a:off x="9144000" y="9245600"/>
            <a:ext cx="3784600" cy="393700"/>
          </a:xfrm>
          <a:prstGeom prst="rect">
            <a:avLst/>
          </a:prstGeom>
          <a:noFill/>
          <a:ln w="9525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r"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Mozilla Corporation Confidential 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127000" y="9271000"/>
            <a:ext cx="1295400" cy="393700"/>
          </a:xfrm>
          <a:prstGeom prst="rect">
            <a:avLst/>
          </a:prstGeom>
          <a:noFill/>
          <a:ln w="9525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11/10/2006</a:t>
            </a:r>
          </a:p>
        </p:txBody>
      </p:sp>
      <p:sp>
        <p:nvSpPr>
          <p:cNvPr id="19461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 smtClean="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fld id="{26D5D754-3755-4CF0-833D-4852F1E263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981200"/>
            <a:ext cx="10464800" cy="650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  <p:sp>
        <p:nvSpPr>
          <p:cNvPr id="2" name="Rectangle 3"/>
          <p:cNvSpPr>
            <a:spLocks/>
          </p:cNvSpPr>
          <p:nvPr/>
        </p:nvSpPr>
        <p:spPr bwMode="auto">
          <a:xfrm>
            <a:off x="9144000" y="9245600"/>
            <a:ext cx="3784600" cy="393700"/>
          </a:xfrm>
          <a:prstGeom prst="rect">
            <a:avLst/>
          </a:prstGeom>
          <a:noFill/>
          <a:ln w="9525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r">
              <a:defRPr/>
            </a:pPr>
            <a:r>
              <a:rPr lang="en-US" altLang="zh-CN" sz="2000" dirty="0">
                <a:solidFill>
                  <a:schemeClr val="tx1"/>
                </a:solidFill>
                <a:ea typeface="宋体" charset="-122"/>
              </a:rPr>
              <a:t>Mozilla Corporation </a:t>
            </a:r>
            <a:r>
              <a:rPr lang="en-US" altLang="zh-CN" sz="2000" dirty="0" smtClean="0">
                <a:solidFill>
                  <a:schemeClr val="tx1"/>
                </a:solidFill>
                <a:ea typeface="宋体" charset="-122"/>
              </a:rPr>
              <a:t> </a:t>
            </a:r>
            <a:endParaRPr lang="en-US" altLang="zh-CN" sz="2000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052" name="Rectangle 4"/>
          <p:cNvSpPr>
            <a:spLocks/>
          </p:cNvSpPr>
          <p:nvPr/>
        </p:nvSpPr>
        <p:spPr bwMode="auto">
          <a:xfrm>
            <a:off x="1295400" y="9245600"/>
            <a:ext cx="1295400" cy="393700"/>
          </a:xfrm>
          <a:prstGeom prst="rect">
            <a:avLst/>
          </a:prstGeom>
          <a:noFill/>
          <a:ln w="9525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>
              <a:defRPr/>
            </a:pPr>
            <a:r>
              <a:rPr lang="en-US" altLang="zh-CN" sz="2000" dirty="0" smtClean="0">
                <a:solidFill>
                  <a:schemeClr val="tx1"/>
                </a:solidFill>
                <a:ea typeface="宋体" charset="-122"/>
              </a:rPr>
              <a:t>3/15/2011</a:t>
            </a:r>
            <a:endParaRPr lang="en-US" altLang="zh-CN" sz="2000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053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 smtClean="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fld id="{73B0AD12-9524-44F8-9C72-4A70A5E09B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5" name="Picture 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863600" y="8445500"/>
            <a:ext cx="2147888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981200"/>
            <a:ext cx="10464800" cy="650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  <p:sp>
        <p:nvSpPr>
          <p:cNvPr id="2" name="Rectangle 3"/>
          <p:cNvSpPr>
            <a:spLocks/>
          </p:cNvSpPr>
          <p:nvPr/>
        </p:nvSpPr>
        <p:spPr bwMode="auto">
          <a:xfrm>
            <a:off x="9144000" y="9245600"/>
            <a:ext cx="3784600" cy="393700"/>
          </a:xfrm>
          <a:prstGeom prst="rect">
            <a:avLst/>
          </a:prstGeom>
          <a:noFill/>
          <a:ln w="9525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r"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Mozilla Corporation Confidential </a:t>
            </a:r>
          </a:p>
        </p:txBody>
      </p:sp>
      <p:sp>
        <p:nvSpPr>
          <p:cNvPr id="20484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 smtClean="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fld id="{0BE2566D-46FE-4D4A-8946-A66A6366F0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486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863600" y="8445500"/>
            <a:ext cx="2147888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149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879600"/>
            <a:ext cx="10464800" cy="660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  <p:sp>
        <p:nvSpPr>
          <p:cNvPr id="2" name="Rectangle 3"/>
          <p:cNvSpPr>
            <a:spLocks/>
          </p:cNvSpPr>
          <p:nvPr/>
        </p:nvSpPr>
        <p:spPr bwMode="auto">
          <a:xfrm>
            <a:off x="9144000" y="9245600"/>
            <a:ext cx="3784600" cy="393700"/>
          </a:xfrm>
          <a:prstGeom prst="rect">
            <a:avLst/>
          </a:prstGeom>
          <a:noFill/>
          <a:ln w="9525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r"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Mozilla Corporation Confidential </a:t>
            </a:r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127000" y="9271000"/>
            <a:ext cx="1295400" cy="393700"/>
          </a:xfrm>
          <a:prstGeom prst="rect">
            <a:avLst/>
          </a:prstGeom>
          <a:noFill/>
          <a:ln w="9525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11/10/2006</a:t>
            </a:r>
          </a:p>
        </p:txBody>
      </p:sp>
      <p:sp>
        <p:nvSpPr>
          <p:cNvPr id="21509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 smtClean="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fld id="{2550480F-982E-40CC-9E57-6138EA27A1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149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879600"/>
            <a:ext cx="10464800" cy="660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  <p:sp>
        <p:nvSpPr>
          <p:cNvPr id="2" name="Rectangle 3"/>
          <p:cNvSpPr>
            <a:spLocks/>
          </p:cNvSpPr>
          <p:nvPr/>
        </p:nvSpPr>
        <p:spPr bwMode="auto">
          <a:xfrm>
            <a:off x="9144000" y="9245600"/>
            <a:ext cx="3784600" cy="393700"/>
          </a:xfrm>
          <a:prstGeom prst="rect">
            <a:avLst/>
          </a:prstGeom>
          <a:noFill/>
          <a:ln w="9525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r"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Mozilla Corporation Confidential </a:t>
            </a:r>
          </a:p>
        </p:txBody>
      </p:sp>
      <p:sp>
        <p:nvSpPr>
          <p:cNvPr id="22532" name="Rectangle 4"/>
          <p:cNvSpPr>
            <a:spLocks/>
          </p:cNvSpPr>
          <p:nvPr/>
        </p:nvSpPr>
        <p:spPr bwMode="auto">
          <a:xfrm>
            <a:off x="127000" y="9271000"/>
            <a:ext cx="1295400" cy="393700"/>
          </a:xfrm>
          <a:prstGeom prst="rect">
            <a:avLst/>
          </a:prstGeom>
          <a:noFill/>
          <a:ln w="9525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11/10/2006</a:t>
            </a:r>
          </a:p>
        </p:txBody>
      </p:sp>
      <p:sp>
        <p:nvSpPr>
          <p:cNvPr id="22533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 smtClean="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fld id="{FF544A29-6D6C-43C8-BE79-6942AFD2B6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981200"/>
            <a:ext cx="10464800" cy="650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  <p:sp>
        <p:nvSpPr>
          <p:cNvPr id="2" name="Rectangle 3"/>
          <p:cNvSpPr>
            <a:spLocks/>
          </p:cNvSpPr>
          <p:nvPr/>
        </p:nvSpPr>
        <p:spPr bwMode="auto">
          <a:xfrm>
            <a:off x="9144000" y="9245600"/>
            <a:ext cx="3784600" cy="393700"/>
          </a:xfrm>
          <a:prstGeom prst="rect">
            <a:avLst/>
          </a:prstGeom>
          <a:noFill/>
          <a:ln w="9525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r"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Mozilla Corporation Confidential </a:t>
            </a:r>
          </a:p>
        </p:txBody>
      </p:sp>
      <p:sp>
        <p:nvSpPr>
          <p:cNvPr id="23556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 smtClean="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fld id="{0BA637A3-3C21-4261-AEE9-730E83C14D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863600" y="8445500"/>
            <a:ext cx="2147888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149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879600"/>
            <a:ext cx="10464800" cy="660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  <p:sp>
        <p:nvSpPr>
          <p:cNvPr id="2" name="Rectangle 3"/>
          <p:cNvSpPr>
            <a:spLocks/>
          </p:cNvSpPr>
          <p:nvPr/>
        </p:nvSpPr>
        <p:spPr bwMode="auto">
          <a:xfrm>
            <a:off x="9144000" y="9245600"/>
            <a:ext cx="3784600" cy="393700"/>
          </a:xfrm>
          <a:prstGeom prst="rect">
            <a:avLst/>
          </a:prstGeom>
          <a:noFill/>
          <a:ln w="9525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r"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Mozilla Corporation Confidential </a:t>
            </a:r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127000" y="9271000"/>
            <a:ext cx="1295400" cy="393700"/>
          </a:xfrm>
          <a:prstGeom prst="rect">
            <a:avLst/>
          </a:prstGeom>
          <a:noFill/>
          <a:ln w="9525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11/10/2006</a:t>
            </a:r>
          </a:p>
        </p:txBody>
      </p:sp>
      <p:sp>
        <p:nvSpPr>
          <p:cNvPr id="24581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 smtClean="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fld id="{E23AF37F-6E94-4BD6-92DE-AAF4A65A6F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981200"/>
            <a:ext cx="10464800" cy="650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  <p:sp>
        <p:nvSpPr>
          <p:cNvPr id="2" name="Rectangle 3"/>
          <p:cNvSpPr>
            <a:spLocks/>
          </p:cNvSpPr>
          <p:nvPr/>
        </p:nvSpPr>
        <p:spPr bwMode="auto">
          <a:xfrm>
            <a:off x="9144000" y="9245600"/>
            <a:ext cx="3784600" cy="393700"/>
          </a:xfrm>
          <a:prstGeom prst="rect">
            <a:avLst/>
          </a:prstGeom>
          <a:noFill/>
          <a:ln w="9525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r"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Mozilla Corporation Confidential </a:t>
            </a:r>
          </a:p>
        </p:txBody>
      </p:sp>
      <p:sp>
        <p:nvSpPr>
          <p:cNvPr id="25604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 smtClean="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fld id="{3E5E9618-3254-41A8-92BF-9568B2C98C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863600" y="8445500"/>
            <a:ext cx="2147888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1500"/>
        </a:spcBef>
        <a:spcAft>
          <a:spcPct val="0"/>
        </a:spcAft>
        <a:buSzPct val="171000"/>
        <a:buFont typeface="Lucida Grande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971800"/>
            <a:ext cx="104648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1879600" y="6699250"/>
            <a:ext cx="5549900" cy="396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1295400" y="9245600"/>
            <a:ext cx="1295400" cy="393700"/>
          </a:xfrm>
          <a:prstGeom prst="rect">
            <a:avLst/>
          </a:prstGeom>
          <a:noFill/>
          <a:ln w="9525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1/5/2007</a:t>
            </a: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863600" y="8445500"/>
            <a:ext cx="2147888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/>
          </p:cNvSpPr>
          <p:nvPr/>
        </p:nvSpPr>
        <p:spPr bwMode="auto">
          <a:xfrm>
            <a:off x="9144000" y="9245600"/>
            <a:ext cx="3784600" cy="393700"/>
          </a:xfrm>
          <a:prstGeom prst="rect">
            <a:avLst/>
          </a:prstGeom>
          <a:noFill/>
          <a:ln w="9525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r"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Mozilla Corporation Confidential </a:t>
            </a:r>
          </a:p>
        </p:txBody>
      </p:sp>
      <p:sp>
        <p:nvSpPr>
          <p:cNvPr id="8197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 smtClean="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fld id="{12E0F714-265A-40CE-96E7-E4F0DB5A34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/>
          </p:cNvSpPr>
          <p:nvPr/>
        </p:nvSpPr>
        <p:spPr bwMode="auto">
          <a:xfrm>
            <a:off x="1295400" y="9245600"/>
            <a:ext cx="1295400" cy="393700"/>
          </a:xfrm>
          <a:prstGeom prst="rect">
            <a:avLst/>
          </a:prstGeom>
          <a:noFill/>
          <a:ln w="9525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1/5/2007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863600" y="8445500"/>
            <a:ext cx="2147888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3"/>
          <p:cNvSpPr>
            <a:spLocks/>
          </p:cNvSpPr>
          <p:nvPr/>
        </p:nvSpPr>
        <p:spPr bwMode="auto">
          <a:xfrm>
            <a:off x="9144000" y="9245600"/>
            <a:ext cx="3784600" cy="393700"/>
          </a:xfrm>
          <a:prstGeom prst="rect">
            <a:avLst/>
          </a:prstGeom>
          <a:noFill/>
          <a:ln w="9525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r"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Mozilla Corporation Confidential </a:t>
            </a:r>
          </a:p>
        </p:txBody>
      </p:sp>
      <p:sp>
        <p:nvSpPr>
          <p:cNvPr id="922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 smtClean="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fld id="{5DCCFE66-089A-4E54-B7D2-E86B275BF1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Lucida Grande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mozilla.com/~dholbert/persona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5216516" y="947710"/>
            <a:ext cx="6518284" cy="3302000"/>
          </a:xfrm>
        </p:spPr>
        <p:txBody>
          <a:bodyPr/>
          <a:lstStyle/>
          <a:p>
            <a:pPr algn="r"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对浏览器架构演进的影响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r"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Mozilla Online</a:t>
            </a:r>
          </a:p>
          <a:p>
            <a:pPr marL="0" indent="0" algn="r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王辉宇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hwang@mozilla.com</a:t>
            </a:r>
          </a:p>
          <a:p>
            <a:pPr marL="0" indent="0" algn="r"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2011-4-9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三种典型的浏览器架构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Gecko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不仅仅是为了设计一款浏览器。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 </a:t>
            </a:r>
          </a:p>
          <a:p>
            <a:pPr marL="0">
              <a:spcBef>
                <a:spcPts val="0"/>
              </a:spcBef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2. XUL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Mozilla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来描述用户界面的一种技术。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0">
              <a:spcBef>
                <a:spcPts val="0"/>
              </a:spcBef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优点：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>
              <a:spcBef>
                <a:spcPts val="0"/>
              </a:spcBef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   跨平台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平衡了界面描绘能力和开发难度（介于开发语言和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之间）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结合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，界面描绘能力更加强大</a:t>
            </a:r>
            <a:endParaRPr lang="en-US" altLang="zh-CN" sz="28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>
              <a:spcBef>
                <a:spcPts val="0"/>
              </a:spcBef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缺点：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>
              <a:spcBef>
                <a:spcPts val="0"/>
              </a:spcBef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增加了程序运行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负担，需要高端设备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0">
              <a:spcBef>
                <a:spcPts val="0"/>
              </a:spcBef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3. XPCOM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是一种跨平台组件模型，用来扩展脚本语言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最先进的功能扩展技术，不需要重新编译浏览器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可以帮助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走出浏览器窗口</a:t>
            </a:r>
            <a:endParaRPr lang="en-US" altLang="zh-CN" sz="28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>
              <a:spcBef>
                <a:spcPts val="0"/>
              </a:spcBef>
              <a:buNone/>
            </a:pP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对浏览器架构演进的影响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1787492" y="6162684"/>
            <a:ext cx="9947308" cy="3071834"/>
          </a:xfrm>
        </p:spPr>
        <p:txBody>
          <a:bodyPr/>
          <a:lstStyle/>
          <a:p>
            <a:pPr marL="0" indent="-742950"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有可能使类似</a:t>
            </a:r>
            <a:r>
              <a:rPr lang="en-US" altLang="zh-CN" sz="2800" dirty="0" err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SpyGlass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的技术被重新拾起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0" indent="-742950"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(1) 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用于装备简易的嵌入式设备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marL="0" indent="-742950"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(2) 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写一个完全用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描述界面的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800" dirty="0" err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WebOS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8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-742950"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思考：</a:t>
            </a:r>
            <a:endParaRPr lang="en-US" altLang="zh-CN" sz="28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-742950"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(1) HTML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界面的轻量级特性会越来越弱？</a:t>
            </a:r>
            <a:endParaRPr lang="en-US" altLang="zh-CN" sz="28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-742950"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(2) 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主要看中快速开发能力？</a:t>
            </a:r>
            <a:endParaRPr lang="en-US" altLang="zh-CN" sz="28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-742950">
              <a:spcBef>
                <a:spcPts val="0"/>
              </a:spcBef>
              <a:buNone/>
            </a:pP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0632" y="2162156"/>
            <a:ext cx="50196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对浏览器架构演进的影响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2144682" y="6305560"/>
            <a:ext cx="8947176" cy="2857520"/>
          </a:xfrm>
        </p:spPr>
        <p:txBody>
          <a:bodyPr/>
          <a:lstStyle/>
          <a:p>
            <a:pPr marL="0" indent="-742950"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构建的</a:t>
            </a:r>
            <a:r>
              <a:rPr lang="en-US" altLang="zh-CN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Web-Application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有可能促使浏览器逐渐隐藏到后台：</a:t>
            </a:r>
            <a:endParaRPr lang="en-US" altLang="zh-CN" sz="24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-742950"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(1) Android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r>
              <a:rPr lang="en-US" altLang="zh-CN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marL="0" indent="-742950"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思考：</a:t>
            </a:r>
            <a:endParaRPr lang="en-US" altLang="zh-CN" sz="24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-742950"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(1) HTML5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是否有能力开发出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所有桌面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应用的替代品？</a:t>
            </a:r>
            <a:endParaRPr lang="en-US" altLang="zh-CN" sz="24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-742950"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(2) 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需要中间语言平衡？</a:t>
            </a:r>
            <a:endParaRPr lang="en-US" altLang="zh-CN" sz="24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09650" indent="-742950"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09650" indent="-742950">
              <a:buNone/>
            </a:pP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6186" y="1876404"/>
            <a:ext cx="72485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对浏览器架构演进的影响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1270000" y="6091246"/>
            <a:ext cx="10464800" cy="2786082"/>
          </a:xfrm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Gecko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架构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锦上添花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hlinkClick r:id="rId3"/>
              </a:rPr>
              <a:t>一个例子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也许类似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Gecko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架构的引擎是未来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开发者的利器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0">
              <a:spcBef>
                <a:spcPts val="0"/>
              </a:spcBef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思考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在中国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Gecko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优势的发挥取决于中国的设备、网络、网络环境的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改善？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更新更酷的技术？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0">
              <a:spcBef>
                <a:spcPts val="0"/>
              </a:spcBef>
              <a:buNone/>
            </a:pPr>
            <a:endParaRPr lang="en-US" altLang="zh-CN" sz="28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>
              <a:spcBef>
                <a:spcPts val="0"/>
              </a:spcBef>
              <a:buNone/>
            </a:pP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30368" y="1804966"/>
            <a:ext cx="8358245" cy="4091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微软雅黑" pitchFamily="34" charset="-122"/>
                <a:ea typeface="微软雅黑" pitchFamily="34" charset="-122"/>
              </a:rPr>
              <a:t>谢谢，</a:t>
            </a:r>
            <a:r>
              <a:rPr lang="zh-CN" altLang="en-US" sz="5400" dirty="0" smtClean="0">
                <a:latin typeface="微软雅黑" pitchFamily="34" charset="-122"/>
                <a:ea typeface="微软雅黑" pitchFamily="34" charset="-122"/>
              </a:rPr>
              <a:t>再见</a:t>
            </a:r>
            <a:r>
              <a:rPr lang="zh-CN" altLang="en-US" sz="5400" dirty="0" smtClean="0"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sz="5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内容简介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浏览器的主要构成部分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0"/>
              </a:spcBef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三种典型的浏览器架构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0"/>
              </a:spcBef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 HTML5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对浏览器架构演进的影响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浏览器的主要构成部分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1270000" y="1733528"/>
            <a:ext cx="10464800" cy="6750072"/>
          </a:xfrm>
        </p:spPr>
        <p:txBody>
          <a:bodyPr/>
          <a:lstStyle/>
          <a:p>
            <a:pPr marL="1009650" indent="-742950">
              <a:buNone/>
            </a:pPr>
            <a:r>
              <a:rPr lang="en-US" altLang="zh-CN" sz="3200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3200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内容解析</a:t>
            </a:r>
          </a:p>
          <a:p>
            <a:pPr marL="1009650" indent="-742950">
              <a:buNone/>
            </a:pPr>
            <a:r>
              <a:rPr lang="zh-CN" altLang="en-US" sz="3200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Parser 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Format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Render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 err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JSEngine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…</a:t>
            </a:r>
          </a:p>
          <a:p>
            <a:pPr marL="1009650" indent="-742950"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09650" indent="-742950">
              <a:buNone/>
            </a:pPr>
            <a:r>
              <a:rPr lang="en-US" altLang="zh-CN" sz="3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3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用户界面</a:t>
            </a:r>
          </a:p>
          <a:p>
            <a:pPr marL="1009650" indent="-742950">
              <a:buNone/>
            </a:pPr>
            <a:r>
              <a:rPr lang="zh-CN" altLang="en-US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书签、历史记录、网页缩略图、地址栏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marL="1009650" indent="-742950"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09650" indent="-742950">
              <a:buNone/>
            </a:pPr>
            <a:r>
              <a:rPr lang="en-US" altLang="zh-CN" sz="3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扩展功能</a:t>
            </a:r>
          </a:p>
          <a:p>
            <a:pPr marL="1009650" indent="-742950">
              <a:buNone/>
            </a:pP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   数据同步、</a:t>
            </a:r>
            <a:r>
              <a:rPr lang="en-US" altLang="zh-CN" sz="2800" dirty="0" err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FireFox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800" dirty="0" err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Addon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工具条、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marL="1009650" indent="-742950"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09650" indent="-742950">
              <a:buNone/>
            </a:pP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三种典型的浏览器架构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1270000" y="1733528"/>
            <a:ext cx="10464800" cy="6750072"/>
          </a:xfrm>
        </p:spPr>
        <p:txBody>
          <a:bodyPr/>
          <a:lstStyle/>
          <a:p>
            <a:pPr marL="1009650" indent="-742950">
              <a:buNone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SpyGlass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内核：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Mosaic + Spider Monkey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界面：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HTML +JS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扩展：特殊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HTML Tag + JS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扩展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2. Chrome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内核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WebKit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+ V8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界面：平台相关的图形库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程序语言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扩展：界面的功能扩展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+ HTML + JS </a:t>
            </a:r>
          </a:p>
          <a:p>
            <a:pPr>
              <a:buNone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FireFox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内核：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Gecko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的部分功能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界面：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XUL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脚本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+JS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扩展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(XPCOM)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扩展：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XUL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脚本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+JS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扩展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(XPCOM)</a:t>
            </a:r>
          </a:p>
          <a:p>
            <a:pPr marL="1009650" indent="-742950">
              <a:buNone/>
            </a:pPr>
            <a:endParaRPr lang="zh-CN" altLang="en-US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7216780" y="5448304"/>
            <a:ext cx="3214710" cy="1200152"/>
          </a:xfrm>
          <a:prstGeom prst="cloudCallout">
            <a:avLst>
              <a:gd name="adj1" fmla="val -59781"/>
              <a:gd name="adj2" fmla="val 5369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74036" y="5734056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火狐界面本身就是一个扩展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三种典型的浏览器架构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5145078" y="7662882"/>
            <a:ext cx="2286016" cy="892156"/>
          </a:xfrm>
        </p:spPr>
        <p:txBody>
          <a:bodyPr/>
          <a:lstStyle/>
          <a:p>
            <a:pPr marL="1009650" indent="-742950"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SpyGlass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6186" y="2090718"/>
            <a:ext cx="7015512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7360" y="1376338"/>
            <a:ext cx="11358642" cy="7885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三种典型的浏览器架构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1270000" y="1733528"/>
            <a:ext cx="10464800" cy="6750072"/>
          </a:xfrm>
        </p:spPr>
        <p:txBody>
          <a:bodyPr/>
          <a:lstStyle/>
          <a:p>
            <a:pPr>
              <a:buNone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SpyGlass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是较早的嵌入式设备浏览器之一。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构造用户界面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优点：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1.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可移植性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强，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在所有平台上保持一致的用户界面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 2.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界面代码少，界面相关文件少于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 3.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界面功能稳定，可以快速开发新界面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缺点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1. HTML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描述的界面比较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呆板，导致这种技术几乎被放弃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 2. C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代码级别对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引擎扩展，扩展功能需要重新编译浏览器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8002598" y="5376866"/>
            <a:ext cx="3214710" cy="1200152"/>
          </a:xfrm>
          <a:prstGeom prst="cloudCallout">
            <a:avLst>
              <a:gd name="adj1" fmla="val -65115"/>
              <a:gd name="adj2" fmla="val 6322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45540" y="5662618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会解决这个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问题？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三种典型的浏览器架构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5073640" y="7305692"/>
            <a:ext cx="1946252" cy="820718"/>
          </a:xfrm>
        </p:spPr>
        <p:txBody>
          <a:bodyPr/>
          <a:lstStyle/>
          <a:p>
            <a:pPr marL="1009650" indent="-742950"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Chrome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7814" y="2590784"/>
            <a:ext cx="7546449" cy="4233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三种典型的浏览器架构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1270000" y="1733528"/>
            <a:ext cx="10464800" cy="6750072"/>
          </a:xfrm>
        </p:spPr>
        <p:txBody>
          <a:bodyPr/>
          <a:lstStyle/>
          <a:p>
            <a:pPr marL="1009650" indent="-742950"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浏览器架构的特点：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09650" indent="-742950"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浏览器趋向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于变成后台服务程序。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09650" indent="-742950"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突出网页内容部分，为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Web-Application(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构建舞台。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09650" indent="-742950"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用户界面部分没有太多技术亮点。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09650" indent="-742950"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扩展依靠用户界面扩展功能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+HTML+JS</a:t>
            </a:r>
          </a:p>
          <a:p>
            <a:pPr marL="1009650" indent="-742950"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09650" indent="-742950"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09650" indent="-742950">
              <a:buNone/>
            </a:pP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6716714" y="5162552"/>
            <a:ext cx="4286280" cy="1928826"/>
          </a:xfrm>
          <a:prstGeom prst="cloudCallout">
            <a:avLst>
              <a:gd name="adj1" fmla="val -48819"/>
              <a:gd name="adj2" fmla="val -73566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502532" y="5805494"/>
            <a:ext cx="27146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可以让扩展的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设置界面更漂亮些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三种典型的浏览器架构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7492" y="2447908"/>
            <a:ext cx="939935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073640" y="7305692"/>
            <a:ext cx="1946252" cy="820718"/>
          </a:xfrm>
        </p:spPr>
        <p:txBody>
          <a:bodyPr/>
          <a:lstStyle/>
          <a:p>
            <a:pPr marL="1009650" indent="-742950">
              <a:buNone/>
            </a:pP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FireFox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, Bullets &amp; Photo">
  <a:themeElements>
    <a:clrScheme name="">
      <a:dk1>
        <a:srgbClr val="000000"/>
      </a:dk1>
      <a:lt1>
        <a:srgbClr val="E5E5E5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0F0F0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copy">
  <a:themeElements>
    <a:clrScheme name="Title &amp; Bullets cop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Title &amp; Bullets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 &amp; Bullets copy 1">
  <a:themeElements>
    <a:clrScheme name="Title &amp; Bullets copy 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1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Title &amp; Bullets copy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Title - Top copy">
  <a:themeElements>
    <a:clrScheme name="Title - Top cop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 copy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Title - Top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Title &amp; Bullets copy 2">
  <a:themeElements>
    <a:clrScheme name="Title &amp; Bullets copy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2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Title &amp; Bullets copy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Title &amp; Bullets copy 3">
  <a:themeElements>
    <a:clrScheme name="Title &amp; Bullets copy 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3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Title &amp; Bullets copy 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Title &amp; Bullets copy 4">
  <a:themeElements>
    <a:clrScheme name="Title &amp; Bullets copy 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4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Title &amp; Bullets copy 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Title &amp; Bullets copy 5">
  <a:themeElements>
    <a:clrScheme name="Title &amp; Bullets copy 5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5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Title &amp; Bullets copy 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Title &amp; Bullets copy 6">
  <a:themeElements>
    <a:clrScheme name="Title &amp; Bullets copy 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6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Title &amp; Bullets copy 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Title &amp; Bullets copy 7">
  <a:themeElements>
    <a:clrScheme name="Title &amp; Bullets copy 7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7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Title &amp; Bullets copy 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Title &amp; Bullets copy 8">
  <a:themeElements>
    <a:clrScheme name="Title &amp; Bullets copy 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8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Title &amp; Bullets copy 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Title &amp; Bullets copy 9">
  <a:themeElements>
    <a:clrScheme name="Title &amp; Bullets copy 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9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Title &amp; Bullets copy 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Title &amp; Bullets copy 10">
  <a:themeElements>
    <a:clrScheme name="Title &amp; Bullets copy 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10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Title &amp; Bullets copy 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Title &amp; Bullets copy 11">
  <a:themeElements>
    <a:clrScheme name="Title &amp; Bullets copy 1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11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Title &amp; Bullets copy 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E5E5E5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0F0F0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E5E5E5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0F0F0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Pages>0</Pages>
  <Words>714</Words>
  <Characters>0</Characters>
  <Application>Microsoft Office PowerPoint</Application>
  <PresentationFormat>自定义</PresentationFormat>
  <Lines>0</Lines>
  <Paragraphs>109</Paragraphs>
  <Slides>14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26</vt:i4>
      </vt:variant>
      <vt:variant>
        <vt:lpstr>幻灯片标题</vt:lpstr>
      </vt:variant>
      <vt:variant>
        <vt:i4>14</vt:i4>
      </vt:variant>
    </vt:vector>
  </HeadingPairs>
  <TitlesOfParts>
    <vt:vector size="40" baseType="lpstr">
      <vt:lpstr>Title &amp; Subtitle</vt:lpstr>
      <vt:lpstr>Title &amp; Bullets</vt:lpstr>
      <vt:lpstr>Title - Center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Right</vt:lpstr>
      <vt:lpstr>Title, Bullets &amp; Photo</vt:lpstr>
      <vt:lpstr>Title &amp; Bullets copy</vt:lpstr>
      <vt:lpstr>Title &amp; Bullets copy 1</vt:lpstr>
      <vt:lpstr>Title - Top copy</vt:lpstr>
      <vt:lpstr>Title &amp; Bullets copy 2</vt:lpstr>
      <vt:lpstr>Title &amp; Bullets copy 3</vt:lpstr>
      <vt:lpstr>Title &amp; Bullets copy 4</vt:lpstr>
      <vt:lpstr>Title &amp; Bullets copy 5</vt:lpstr>
      <vt:lpstr>Title &amp; Bullets copy 6</vt:lpstr>
      <vt:lpstr>Title &amp; Bullets copy 7</vt:lpstr>
      <vt:lpstr>Title &amp; Bullets copy 8</vt:lpstr>
      <vt:lpstr>Title &amp; Bullets copy 9</vt:lpstr>
      <vt:lpstr>Title &amp; Bullets copy 10</vt:lpstr>
      <vt:lpstr>Title &amp; Bullets copy 11</vt:lpstr>
      <vt:lpstr>1_Title &amp; Bullets</vt:lpstr>
      <vt:lpstr>HTML5对浏览器架构演进的影响</vt:lpstr>
      <vt:lpstr>内容简介</vt:lpstr>
      <vt:lpstr>浏览器的主要构成部分</vt:lpstr>
      <vt:lpstr>三种典型的浏览器架构</vt:lpstr>
      <vt:lpstr>三种典型的浏览器架构</vt:lpstr>
      <vt:lpstr>三种典型的浏览器架构</vt:lpstr>
      <vt:lpstr>三种典型的浏览器架构</vt:lpstr>
      <vt:lpstr>三种典型的浏览器架构</vt:lpstr>
      <vt:lpstr>三种典型的浏览器架构</vt:lpstr>
      <vt:lpstr>三种典型的浏览器架构</vt:lpstr>
      <vt:lpstr>HTML5对浏览器架构演进的影响</vt:lpstr>
      <vt:lpstr>HTML5对浏览器架构演进的影响</vt:lpstr>
      <vt:lpstr>HTML5对浏览器架构演进的影响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Firefox4 Compatibility</dc:title>
  <dc:creator>HaHa</dc:creator>
  <cp:lastModifiedBy>User</cp:lastModifiedBy>
  <cp:revision>70</cp:revision>
  <dcterms:modified xsi:type="dcterms:W3CDTF">2011-04-09T02:42:45Z</dcterms:modified>
</cp:coreProperties>
</file>