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1"/>
  </p:notesMasterIdLst>
  <p:sldIdLst>
    <p:sldId id="256" r:id="rId2"/>
    <p:sldId id="258"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7" r:id="rId115"/>
    <p:sldId id="378" r:id="rId116"/>
    <p:sldId id="379" r:id="rId117"/>
    <p:sldId id="380" r:id="rId118"/>
    <p:sldId id="381" r:id="rId119"/>
    <p:sldId id="382" r:id="rId120"/>
    <p:sldId id="383" r:id="rId121"/>
    <p:sldId id="384" r:id="rId122"/>
    <p:sldId id="385" r:id="rId123"/>
    <p:sldId id="386" r:id="rId124"/>
    <p:sldId id="387" r:id="rId125"/>
    <p:sldId id="388" r:id="rId126"/>
    <p:sldId id="389" r:id="rId127"/>
    <p:sldId id="390" r:id="rId128"/>
    <p:sldId id="391" r:id="rId129"/>
    <p:sldId id="392" r:id="rId130"/>
    <p:sldId id="393" r:id="rId131"/>
    <p:sldId id="394" r:id="rId132"/>
    <p:sldId id="395" r:id="rId133"/>
    <p:sldId id="396" r:id="rId134"/>
    <p:sldId id="397" r:id="rId135"/>
    <p:sldId id="398" r:id="rId136"/>
    <p:sldId id="399" r:id="rId137"/>
    <p:sldId id="400" r:id="rId138"/>
    <p:sldId id="401" r:id="rId139"/>
    <p:sldId id="402" r:id="rId140"/>
    <p:sldId id="403" r:id="rId141"/>
    <p:sldId id="404" r:id="rId142"/>
    <p:sldId id="405" r:id="rId143"/>
    <p:sldId id="406" r:id="rId144"/>
    <p:sldId id="407" r:id="rId145"/>
    <p:sldId id="408" r:id="rId146"/>
    <p:sldId id="409" r:id="rId147"/>
    <p:sldId id="410" r:id="rId148"/>
    <p:sldId id="411" r:id="rId149"/>
    <p:sldId id="412" r:id="rId150"/>
    <p:sldId id="413" r:id="rId151"/>
    <p:sldId id="414" r:id="rId152"/>
    <p:sldId id="415" r:id="rId153"/>
    <p:sldId id="416" r:id="rId154"/>
    <p:sldId id="417" r:id="rId155"/>
    <p:sldId id="418" r:id="rId156"/>
    <p:sldId id="419" r:id="rId157"/>
    <p:sldId id="421" r:id="rId158"/>
    <p:sldId id="422" r:id="rId159"/>
    <p:sldId id="423" r:id="rId160"/>
    <p:sldId id="424" r:id="rId161"/>
    <p:sldId id="425" r:id="rId162"/>
    <p:sldId id="426" r:id="rId163"/>
    <p:sldId id="427" r:id="rId164"/>
    <p:sldId id="428" r:id="rId165"/>
    <p:sldId id="429" r:id="rId166"/>
    <p:sldId id="430" r:id="rId167"/>
    <p:sldId id="431" r:id="rId168"/>
    <p:sldId id="432" r:id="rId169"/>
    <p:sldId id="433" r:id="rId170"/>
    <p:sldId id="434" r:id="rId171"/>
    <p:sldId id="435" r:id="rId172"/>
    <p:sldId id="436" r:id="rId173"/>
    <p:sldId id="437" r:id="rId174"/>
    <p:sldId id="438" r:id="rId175"/>
    <p:sldId id="439" r:id="rId176"/>
    <p:sldId id="440" r:id="rId177"/>
    <p:sldId id="441" r:id="rId178"/>
    <p:sldId id="442" r:id="rId179"/>
    <p:sldId id="261" r:id="rId180"/>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90" y="-168"/>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slide" Target="slides/slide17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783CCB-527C-4C44-9576-B823BBE3C063}" type="datetimeFigureOut">
              <a:rPr lang="zh-CN" altLang="en-US" smtClean="0"/>
              <a:pPr/>
              <a:t>2013-7-24</a:t>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208C82-A2D0-4971-B200-1ADDC4B06ECF}" type="slidenum">
              <a:rPr lang="zh-CN" altLang="en-US" smtClean="0"/>
              <a:pPr/>
              <a:t>‹#›</a:t>
            </a:fld>
            <a:endParaRPr lang="zh-CN" altLang="en-US"/>
          </a:p>
        </p:txBody>
      </p:sp>
    </p:spTree>
    <p:extLst>
      <p:ext uri="{BB962C8B-B14F-4D97-AF65-F5344CB8AC3E}">
        <p14:creationId xmlns:p14="http://schemas.microsoft.com/office/powerpoint/2010/main" xmlns="" val="66638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Rot="1" noChangeAspect="1" noChangeArrowheads="1" noTextEdit="1"/>
          </p:cNvSpPr>
          <p:nvPr>
            <p:ph type="sldImg"/>
          </p:nvPr>
        </p:nvSpPr>
        <p:spPr bwMode="auto">
          <a:xfrm>
            <a:off x="902157" y="692973"/>
            <a:ext cx="5055298" cy="3460448"/>
          </a:xfrm>
          <a:prstGeom prst="rect">
            <a:avLst/>
          </a:prstGeom>
          <a:solidFill>
            <a:srgbClr val="FFFFFF"/>
          </a:solidFill>
          <a:ln>
            <a:solidFill>
              <a:srgbClr val="000000"/>
            </a:solidFill>
            <a:miter lim="800000"/>
            <a:headEnd/>
            <a:tailEnd/>
          </a:ln>
        </p:spPr>
      </p:sp>
      <p:sp>
        <p:nvSpPr>
          <p:cNvPr id="824323" name="Rectangle 3"/>
          <p:cNvSpPr>
            <a:spLocks noGrp="1" noChangeArrowheads="1"/>
          </p:cNvSpPr>
          <p:nvPr>
            <p:ph type="body" idx="1"/>
          </p:nvPr>
        </p:nvSpPr>
        <p:spPr bwMode="auto">
          <a:xfrm>
            <a:off x="913434" y="4344687"/>
            <a:ext cx="5031132" cy="4112225"/>
          </a:xfrm>
          <a:prstGeom prst="rect">
            <a:avLst/>
          </a:prstGeom>
          <a:solidFill>
            <a:srgbClr val="FFFFFF"/>
          </a:solidFill>
          <a:ln>
            <a:solidFill>
              <a:srgbClr val="000000"/>
            </a:solidFill>
            <a:miter lim="800000"/>
            <a:headEnd/>
            <a:tailEnd/>
          </a:ln>
        </p:spPr>
        <p:txBody>
          <a:bodyPr lIns="91395" tIns="45699" rIns="91395" bIns="45699"/>
          <a:lstStyle/>
          <a:p>
            <a:r>
              <a:rPr lang="en-US" altLang="zh-CN"/>
              <a:t>nf</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0210" name="Rectangle 2"/>
          <p:cNvSpPr>
            <a:spLocks noGrp="1" noRot="1" noChangeAspect="1" noChangeArrowheads="1" noTextEdit="1"/>
          </p:cNvSpPr>
          <p:nvPr>
            <p:ph type="sldImg"/>
          </p:nvPr>
        </p:nvSpPr>
        <p:spPr>
          <a:ln/>
        </p:spPr>
      </p:sp>
      <p:sp>
        <p:nvSpPr>
          <p:cNvPr id="16302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Rot="1" noChangeAspect="1" noChangeArrowheads="1" noTextEdit="1"/>
          </p:cNvSpPr>
          <p:nvPr>
            <p:ph type="sldImg"/>
          </p:nvPr>
        </p:nvSpPr>
        <p:spPr bwMode="auto">
          <a:xfrm>
            <a:off x="902157" y="692973"/>
            <a:ext cx="5055298" cy="3460448"/>
          </a:xfrm>
          <a:prstGeom prst="rect">
            <a:avLst/>
          </a:prstGeom>
          <a:solidFill>
            <a:srgbClr val="FFFFFF"/>
          </a:solidFill>
          <a:ln>
            <a:solidFill>
              <a:srgbClr val="000000"/>
            </a:solidFill>
            <a:miter lim="800000"/>
            <a:headEnd/>
            <a:tailEnd/>
          </a:ln>
        </p:spPr>
      </p:sp>
      <p:sp>
        <p:nvSpPr>
          <p:cNvPr id="832515" name="Rectangle 3"/>
          <p:cNvSpPr>
            <a:spLocks noGrp="1" noChangeArrowheads="1"/>
          </p:cNvSpPr>
          <p:nvPr>
            <p:ph type="body" idx="1"/>
          </p:nvPr>
        </p:nvSpPr>
        <p:spPr bwMode="auto">
          <a:xfrm>
            <a:off x="913434" y="4344687"/>
            <a:ext cx="5031132" cy="4112225"/>
          </a:xfrm>
          <a:prstGeom prst="rect">
            <a:avLst/>
          </a:prstGeom>
          <a:solidFill>
            <a:srgbClr val="FFFFFF"/>
          </a:solidFill>
          <a:ln>
            <a:solidFill>
              <a:srgbClr val="000000"/>
            </a:solidFill>
            <a:miter lim="800000"/>
            <a:headEnd/>
            <a:tailEnd/>
          </a:ln>
        </p:spPr>
        <p:txBody>
          <a:bodyPr lIns="91395" tIns="45699" rIns="91395" bIns="45699"/>
          <a:lstStyle/>
          <a:p>
            <a:r>
              <a:rPr lang="en-US" altLang="zh-CN"/>
              <a:t>What is the best way to apply each type of J2EE component?</a:t>
            </a:r>
          </a:p>
          <a:p>
            <a:r>
              <a:rPr lang="en-US" altLang="zh-CN"/>
              <a:t>Where does it make sense to use Java Servlets and where to use Java Server Pages?</a:t>
            </a:r>
          </a:p>
          <a:p>
            <a:r>
              <a:rPr lang="en-US" altLang="zh-CN"/>
              <a:t>What is the best way to factor business logic between entity beans and session beans?</a:t>
            </a:r>
          </a:p>
          <a:p>
            <a:r>
              <a:rPr lang="en-US" altLang="zh-CN"/>
              <a:t>How do you choose between container-managed and bean-managed persistence when using entity beans?</a:t>
            </a:r>
          </a:p>
          <a:p>
            <a:r>
              <a:rPr lang="en-US" altLang="zh-CN"/>
              <a:t>What are the design and performance trade-off s between choosing a distributed architecture and one based on local interfaces?</a:t>
            </a:r>
          </a:p>
          <a:p>
            <a:r>
              <a:rPr lang="en-US" altLang="zh-CN"/>
              <a:t>In this increasingly security-conscious world, how do you design distributed applications to be accessible to users who need them and secure from unwanted intrusion?</a:t>
            </a:r>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Rot="1" noChangeAspect="1" noChangeArrowheads="1" noTextEdit="1"/>
          </p:cNvSpPr>
          <p:nvPr>
            <p:ph type="sldImg"/>
          </p:nvPr>
        </p:nvSpPr>
        <p:spPr bwMode="auto">
          <a:xfrm>
            <a:off x="902157" y="692973"/>
            <a:ext cx="5055298" cy="3460448"/>
          </a:xfrm>
          <a:prstGeom prst="rect">
            <a:avLst/>
          </a:prstGeom>
          <a:solidFill>
            <a:srgbClr val="FFFFFF"/>
          </a:solidFill>
          <a:ln>
            <a:solidFill>
              <a:srgbClr val="000000"/>
            </a:solidFill>
            <a:miter lim="800000"/>
            <a:headEnd/>
            <a:tailEnd/>
          </a:ln>
        </p:spPr>
      </p:sp>
      <p:sp>
        <p:nvSpPr>
          <p:cNvPr id="834563" name="Rectangle 3"/>
          <p:cNvSpPr>
            <a:spLocks noGrp="1" noChangeArrowheads="1"/>
          </p:cNvSpPr>
          <p:nvPr>
            <p:ph type="body" idx="1"/>
          </p:nvPr>
        </p:nvSpPr>
        <p:spPr bwMode="auto">
          <a:xfrm>
            <a:off x="913434" y="4344687"/>
            <a:ext cx="5031132" cy="4112225"/>
          </a:xfrm>
          <a:prstGeom prst="rect">
            <a:avLst/>
          </a:prstGeom>
          <a:solidFill>
            <a:srgbClr val="FFFFFF"/>
          </a:solidFill>
          <a:ln>
            <a:solidFill>
              <a:srgbClr val="000000"/>
            </a:solidFill>
            <a:miter lim="800000"/>
            <a:headEnd/>
            <a:tailEnd/>
          </a:ln>
        </p:spPr>
        <p:txBody>
          <a:bodyPr lIns="91395" tIns="45699" rIns="91395" bIns="45699"/>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Rot="1" noChangeAspect="1" noChangeArrowheads="1" noTextEdit="1"/>
          </p:cNvSpPr>
          <p:nvPr>
            <p:ph type="sldImg"/>
          </p:nvPr>
        </p:nvSpPr>
        <p:spPr bwMode="auto">
          <a:xfrm>
            <a:off x="902157" y="692973"/>
            <a:ext cx="5055298" cy="3460448"/>
          </a:xfrm>
          <a:prstGeom prst="rect">
            <a:avLst/>
          </a:prstGeom>
          <a:solidFill>
            <a:srgbClr val="FFFFFF"/>
          </a:solidFill>
          <a:ln>
            <a:solidFill>
              <a:srgbClr val="000000"/>
            </a:solidFill>
            <a:miter lim="800000"/>
            <a:headEnd/>
            <a:tailEnd/>
          </a:ln>
        </p:spPr>
      </p:sp>
      <p:sp>
        <p:nvSpPr>
          <p:cNvPr id="838659" name="Rectangle 3"/>
          <p:cNvSpPr>
            <a:spLocks noGrp="1" noChangeArrowheads="1"/>
          </p:cNvSpPr>
          <p:nvPr>
            <p:ph type="body" idx="1"/>
          </p:nvPr>
        </p:nvSpPr>
        <p:spPr bwMode="auto">
          <a:xfrm>
            <a:off x="913434" y="4344687"/>
            <a:ext cx="5031132" cy="4112225"/>
          </a:xfrm>
          <a:prstGeom prst="rect">
            <a:avLst/>
          </a:prstGeom>
          <a:solidFill>
            <a:srgbClr val="FFFFFF"/>
          </a:solidFill>
          <a:ln>
            <a:solidFill>
              <a:srgbClr val="000000"/>
            </a:solidFill>
            <a:miter lim="800000"/>
            <a:headEnd/>
            <a:tailEnd/>
          </a:ln>
        </p:spPr>
        <p:txBody>
          <a:bodyPr lIns="91395" tIns="45699" rIns="91395" bIns="45699"/>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p:cNvSpPr>
            <a:spLocks noGrp="1" noRot="1" noChangeAspect="1" noChangeArrowheads="1" noTextEdit="1"/>
          </p:cNvSpPr>
          <p:nvPr>
            <p:ph type="sldImg"/>
          </p:nvPr>
        </p:nvSpPr>
        <p:spPr bwMode="auto">
          <a:xfrm>
            <a:off x="902157" y="692973"/>
            <a:ext cx="5055298" cy="3460448"/>
          </a:xfrm>
          <a:prstGeom prst="rect">
            <a:avLst/>
          </a:prstGeom>
          <a:solidFill>
            <a:srgbClr val="FFFFFF"/>
          </a:solidFill>
          <a:ln>
            <a:solidFill>
              <a:srgbClr val="000000"/>
            </a:solidFill>
            <a:miter lim="800000"/>
            <a:headEnd/>
            <a:tailEnd/>
          </a:ln>
        </p:spPr>
      </p:sp>
      <p:sp>
        <p:nvSpPr>
          <p:cNvPr id="897027" name="Rectangle 3"/>
          <p:cNvSpPr>
            <a:spLocks noGrp="1" noChangeArrowheads="1"/>
          </p:cNvSpPr>
          <p:nvPr>
            <p:ph type="body" idx="1"/>
          </p:nvPr>
        </p:nvSpPr>
        <p:spPr bwMode="auto">
          <a:xfrm>
            <a:off x="913434" y="4344687"/>
            <a:ext cx="5031132" cy="4112225"/>
          </a:xfrm>
          <a:prstGeom prst="rect">
            <a:avLst/>
          </a:prstGeom>
          <a:solidFill>
            <a:srgbClr val="FFFFFF"/>
          </a:solidFill>
          <a:ln>
            <a:solidFill>
              <a:srgbClr val="000000"/>
            </a:solidFill>
            <a:miter lim="800000"/>
            <a:headEnd/>
            <a:tailEnd/>
          </a:ln>
        </p:spPr>
        <p:txBody>
          <a:bodyPr lIns="91395" tIns="45699" rIns="91395" bIns="45699"/>
          <a:lstStyle/>
          <a:p>
            <a:r>
              <a:rPr lang="en-US" altLang="zh-CN"/>
              <a:t>nf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Rot="1" noChangeAspect="1" noChangeArrowheads="1" noTextEdit="1"/>
          </p:cNvSpPr>
          <p:nvPr>
            <p:ph type="sldImg"/>
          </p:nvPr>
        </p:nvSpPr>
        <p:spPr bwMode="auto">
          <a:xfrm>
            <a:off x="902157" y="692973"/>
            <a:ext cx="5055298" cy="3460448"/>
          </a:xfrm>
          <a:prstGeom prst="rect">
            <a:avLst/>
          </a:prstGeom>
          <a:solidFill>
            <a:srgbClr val="FFFFFF"/>
          </a:solidFill>
          <a:ln>
            <a:solidFill>
              <a:srgbClr val="000000"/>
            </a:solidFill>
            <a:miter lim="800000"/>
            <a:headEnd/>
            <a:tailEnd/>
          </a:ln>
        </p:spPr>
      </p:sp>
      <p:sp>
        <p:nvSpPr>
          <p:cNvPr id="907267" name="Rectangle 3"/>
          <p:cNvSpPr>
            <a:spLocks noGrp="1" noChangeArrowheads="1"/>
          </p:cNvSpPr>
          <p:nvPr>
            <p:ph type="body" idx="1"/>
          </p:nvPr>
        </p:nvSpPr>
        <p:spPr bwMode="auto">
          <a:xfrm>
            <a:off x="913434" y="4344687"/>
            <a:ext cx="5031132" cy="4112225"/>
          </a:xfrm>
          <a:prstGeom prst="rect">
            <a:avLst/>
          </a:prstGeom>
          <a:solidFill>
            <a:srgbClr val="FFFFFF"/>
          </a:solidFill>
          <a:ln>
            <a:solidFill>
              <a:srgbClr val="000000"/>
            </a:solidFill>
            <a:miter lim="800000"/>
            <a:headEnd/>
            <a:tailEnd/>
          </a:ln>
        </p:spPr>
        <p:txBody>
          <a:bodyPr lIns="91395" tIns="45699" rIns="91395" bIns="45699"/>
          <a:lstStyle/>
          <a:p>
            <a:r>
              <a:rPr lang="en-US" altLang="zh-CN"/>
              <a:t>What is the best way to apply each type of J2EE component?</a:t>
            </a:r>
          </a:p>
          <a:p>
            <a:r>
              <a:rPr lang="en-US" altLang="zh-CN"/>
              <a:t>Where does it make sense to use Java Servlets and where to use Java Server Pages?</a:t>
            </a:r>
          </a:p>
          <a:p>
            <a:r>
              <a:rPr lang="en-US" altLang="zh-CN"/>
              <a:t>What is the best way to factor business logic between entity beans and session beans?</a:t>
            </a:r>
          </a:p>
          <a:p>
            <a:r>
              <a:rPr lang="en-US" altLang="zh-CN"/>
              <a:t>How do you choose between container-managed and bean-managed persistence when using entity beans?</a:t>
            </a:r>
          </a:p>
          <a:p>
            <a:r>
              <a:rPr lang="en-US" altLang="zh-CN"/>
              <a:t>What are the design and performance trade-off s between choosing a distributed architecture and one based on local interfaces?</a:t>
            </a:r>
          </a:p>
          <a:p>
            <a:r>
              <a:rPr lang="en-US" altLang="zh-CN"/>
              <a:t>In this increasingly security-conscious world, how do you design distributed applications to be accessible to users who need them and secure from unwanted intrusion?</a:t>
            </a:r>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noTextEdit="1"/>
          </p:cNvSpPr>
          <p:nvPr>
            <p:ph type="sldImg"/>
          </p:nvPr>
        </p:nvSpPr>
        <p:spPr bwMode="auto">
          <a:xfrm>
            <a:off x="902157" y="692973"/>
            <a:ext cx="5055298" cy="3460448"/>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913434" y="4344687"/>
            <a:ext cx="5031132" cy="4112225"/>
          </a:xfrm>
          <a:prstGeom prst="rect">
            <a:avLst/>
          </a:prstGeom>
          <a:solidFill>
            <a:srgbClr val="FFFFFF"/>
          </a:solidFill>
          <a:ln>
            <a:solidFill>
              <a:srgbClr val="000000"/>
            </a:solidFill>
            <a:miter lim="800000"/>
            <a:headEnd/>
            <a:tailEnd/>
          </a:ln>
        </p:spPr>
        <p:txBody>
          <a:bodyPr lIns="91395" tIns="45699" rIns="91395" bIns="45699"/>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Rot="1" noChangeAspect="1" noChangeArrowheads="1" noTextEdit="1"/>
          </p:cNvSpPr>
          <p:nvPr>
            <p:ph type="sldImg"/>
          </p:nvPr>
        </p:nvSpPr>
        <p:spPr bwMode="auto">
          <a:xfrm>
            <a:off x="902157" y="692973"/>
            <a:ext cx="5055298" cy="3460448"/>
          </a:xfrm>
          <a:prstGeom prst="rect">
            <a:avLst/>
          </a:prstGeom>
          <a:solidFill>
            <a:srgbClr val="FFFFFF"/>
          </a:solidFill>
          <a:ln>
            <a:solidFill>
              <a:srgbClr val="000000"/>
            </a:solidFill>
            <a:miter lim="800000"/>
            <a:headEnd/>
            <a:tailEnd/>
          </a:ln>
        </p:spPr>
      </p:sp>
      <p:sp>
        <p:nvSpPr>
          <p:cNvPr id="911363" name="Rectangle 3"/>
          <p:cNvSpPr>
            <a:spLocks noGrp="1" noChangeArrowheads="1"/>
          </p:cNvSpPr>
          <p:nvPr>
            <p:ph type="body" idx="1"/>
          </p:nvPr>
        </p:nvSpPr>
        <p:spPr bwMode="auto">
          <a:xfrm>
            <a:off x="913434" y="4344687"/>
            <a:ext cx="5031132" cy="4112225"/>
          </a:xfrm>
          <a:prstGeom prst="rect">
            <a:avLst/>
          </a:prstGeom>
          <a:solidFill>
            <a:srgbClr val="FFFFFF"/>
          </a:solidFill>
          <a:ln>
            <a:solidFill>
              <a:srgbClr val="000000"/>
            </a:solidFill>
            <a:miter lim="800000"/>
            <a:headEnd/>
            <a:tailEnd/>
          </a:ln>
        </p:spPr>
        <p:txBody>
          <a:bodyPr lIns="91395" tIns="45699" rIns="91395" bIns="45699"/>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Rot="1" noChangeAspect="1" noChangeArrowheads="1" noTextEdit="1"/>
          </p:cNvSpPr>
          <p:nvPr>
            <p:ph type="sldImg"/>
          </p:nvPr>
        </p:nvSpPr>
        <p:spPr bwMode="auto">
          <a:xfrm>
            <a:off x="902157" y="692973"/>
            <a:ext cx="5055298" cy="3460448"/>
          </a:xfrm>
          <a:prstGeom prst="rect">
            <a:avLst/>
          </a:prstGeom>
          <a:solidFill>
            <a:srgbClr val="FFFFFF"/>
          </a:solidFill>
          <a:ln>
            <a:solidFill>
              <a:srgbClr val="000000"/>
            </a:solidFill>
            <a:miter lim="800000"/>
            <a:headEnd/>
            <a:tailEnd/>
          </a:ln>
        </p:spPr>
      </p:sp>
      <p:sp>
        <p:nvSpPr>
          <p:cNvPr id="913411" name="Rectangle 3"/>
          <p:cNvSpPr>
            <a:spLocks noGrp="1" noChangeArrowheads="1"/>
          </p:cNvSpPr>
          <p:nvPr>
            <p:ph type="body" idx="1"/>
          </p:nvPr>
        </p:nvSpPr>
        <p:spPr bwMode="auto">
          <a:xfrm>
            <a:off x="913434" y="4344687"/>
            <a:ext cx="5031132" cy="4112225"/>
          </a:xfrm>
          <a:prstGeom prst="rect">
            <a:avLst/>
          </a:prstGeom>
          <a:solidFill>
            <a:srgbClr val="FFFFFF"/>
          </a:solidFill>
          <a:ln>
            <a:solidFill>
              <a:srgbClr val="000000"/>
            </a:solidFill>
            <a:miter lim="800000"/>
            <a:headEnd/>
            <a:tailEnd/>
          </a:ln>
        </p:spPr>
        <p:txBody>
          <a:bodyPr lIns="91395" tIns="45699" rIns="91395" bIns="45699"/>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2" name="矩形 1"/>
          <p:cNvSpPr/>
          <p:nvPr userDrawn="1"/>
        </p:nvSpPr>
        <p:spPr>
          <a:xfrm>
            <a:off x="0" y="0"/>
            <a:ext cx="990732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11"/>
          <p:cNvSpPr>
            <a:spLocks/>
          </p:cNvSpPr>
          <p:nvPr userDrawn="1"/>
        </p:nvSpPr>
        <p:spPr bwMode="auto">
          <a:xfrm>
            <a:off x="-660" y="4581128"/>
            <a:ext cx="9907320" cy="2393437"/>
          </a:xfrm>
          <a:custGeom>
            <a:avLst/>
            <a:gdLst/>
            <a:ahLst/>
            <a:cxnLst>
              <a:cxn ang="0">
                <a:pos x="2932" y="144"/>
              </a:cxn>
              <a:cxn ang="0">
                <a:pos x="2932" y="0"/>
              </a:cxn>
              <a:cxn ang="0">
                <a:pos x="0" y="107"/>
              </a:cxn>
              <a:cxn ang="0">
                <a:pos x="0" y="144"/>
              </a:cxn>
              <a:cxn ang="0">
                <a:pos x="2932" y="144"/>
              </a:cxn>
            </a:cxnLst>
            <a:rect l="0" t="0" r="r" b="b"/>
            <a:pathLst>
              <a:path w="2932" h="151">
                <a:moveTo>
                  <a:pt x="2932" y="144"/>
                </a:moveTo>
                <a:cubicBezTo>
                  <a:pt x="2932" y="0"/>
                  <a:pt x="2932" y="0"/>
                  <a:pt x="2932" y="0"/>
                </a:cubicBezTo>
                <a:cubicBezTo>
                  <a:pt x="2207" y="115"/>
                  <a:pt x="1230" y="151"/>
                  <a:pt x="0" y="107"/>
                </a:cubicBezTo>
                <a:cubicBezTo>
                  <a:pt x="0" y="144"/>
                  <a:pt x="0" y="144"/>
                  <a:pt x="0" y="144"/>
                </a:cubicBezTo>
                <a:cubicBezTo>
                  <a:pt x="2932" y="144"/>
                  <a:pt x="2932" y="144"/>
                  <a:pt x="2932" y="144"/>
                </a:cubicBezTo>
                <a:close/>
              </a:path>
            </a:pathLst>
          </a:custGeom>
          <a:solidFill>
            <a:srgbClr val="3B79CE"/>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五边形 5"/>
          <p:cNvSpPr/>
          <p:nvPr userDrawn="1"/>
        </p:nvSpPr>
        <p:spPr>
          <a:xfrm>
            <a:off x="1" y="329027"/>
            <a:ext cx="2671840" cy="432048"/>
          </a:xfrm>
          <a:prstGeom prst="homePlate">
            <a:avLst>
              <a:gd name="adj" fmla="val 26606"/>
            </a:avLst>
          </a:pr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14" name="燕尾形 13"/>
          <p:cNvSpPr/>
          <p:nvPr userDrawn="1"/>
        </p:nvSpPr>
        <p:spPr>
          <a:xfrm>
            <a:off x="2662761" y="329027"/>
            <a:ext cx="175474" cy="432048"/>
          </a:xfrm>
          <a:prstGeom prst="chevron">
            <a:avLst/>
          </a:pr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15" name="燕尾形 14"/>
          <p:cNvSpPr/>
          <p:nvPr userDrawn="1"/>
        </p:nvSpPr>
        <p:spPr>
          <a:xfrm>
            <a:off x="2829155" y="329027"/>
            <a:ext cx="175474" cy="432048"/>
          </a:xfrm>
          <a:prstGeom prst="chevron">
            <a:avLst/>
          </a:pr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10" name="TextBox 7"/>
          <p:cNvSpPr txBox="1">
            <a:spLocks noChangeArrowheads="1"/>
          </p:cNvSpPr>
          <p:nvPr userDrawn="1"/>
        </p:nvSpPr>
        <p:spPr bwMode="auto">
          <a:xfrm>
            <a:off x="332788" y="375775"/>
            <a:ext cx="20062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l" eaLnBrk="1" hangingPunct="1"/>
            <a:r>
              <a:rPr lang="en-US" altLang="zh-CN" sz="1600" dirty="0" smtClean="0">
                <a:solidFill>
                  <a:schemeClr val="bg1"/>
                </a:solidFill>
                <a:latin typeface="Arial Unicode MS" pitchFamily="34" charset="-122"/>
                <a:ea typeface="Arial Unicode MS" pitchFamily="34" charset="-122"/>
                <a:cs typeface="Arial Unicode MS" pitchFamily="34" charset="-122"/>
              </a:rPr>
              <a:t>Designed by</a:t>
            </a:r>
            <a:r>
              <a:rPr lang="en-US" altLang="zh-CN" sz="1600" baseline="0" dirty="0" smtClean="0">
                <a:solidFill>
                  <a:schemeClr val="bg1"/>
                </a:solidFill>
                <a:latin typeface="Arial Unicode MS" pitchFamily="34" charset="-122"/>
                <a:ea typeface="Arial Unicode MS" pitchFamily="34" charset="-122"/>
                <a:cs typeface="Arial Unicode MS" pitchFamily="34" charset="-122"/>
              </a:rPr>
              <a:t> @TZ</a:t>
            </a:r>
            <a:endParaRPr lang="zh-CN" altLang="en-US" sz="1600" dirty="0">
              <a:solidFill>
                <a:schemeClr val="bg1"/>
              </a:solidFill>
              <a:latin typeface="Arial Unicode MS" pitchFamily="34" charset="-122"/>
              <a:ea typeface="Arial Unicode MS" pitchFamily="34" charset="-122"/>
              <a:cs typeface="Arial Unicode MS" pitchFamily="34" charset="-122"/>
            </a:endParaRPr>
          </a:p>
        </p:txBody>
      </p:sp>
      <p:sp>
        <p:nvSpPr>
          <p:cNvPr id="16" name="TextBox 15"/>
          <p:cNvSpPr txBox="1"/>
          <p:nvPr userDrawn="1"/>
        </p:nvSpPr>
        <p:spPr>
          <a:xfrm>
            <a:off x="4808984" y="1124744"/>
            <a:ext cx="4176464" cy="156966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4800" spc="50" dirty="0" smtClean="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rPr>
              <a:t>JAVA</a:t>
            </a:r>
            <a:r>
              <a:rPr lang="en-US" altLang="zh-CN" sz="4800" spc="50" baseline="0" dirty="0" smtClean="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rPr>
              <a:t> SE</a:t>
            </a:r>
            <a:r>
              <a:rPr lang="zh-CN" altLang="en-US" sz="4800" spc="50" baseline="0" dirty="0" smtClean="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rPr>
              <a:t>核心开发技术</a:t>
            </a:r>
            <a:endParaRPr lang="zh-CN" altLang="en-US" sz="4800" spc="50" dirty="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8782726" y="260648"/>
            <a:ext cx="850794" cy="838095"/>
          </a:xfrm>
          <a:prstGeom prst="rect">
            <a:avLst/>
          </a:prstGeom>
        </p:spPr>
      </p:pic>
      <p:pic>
        <p:nvPicPr>
          <p:cNvPr id="5" name="图片 4"/>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270680" y="2132856"/>
            <a:ext cx="5690432" cy="3888432"/>
          </a:xfrm>
          <a:prstGeom prst="rect">
            <a:avLst/>
          </a:prstGeom>
        </p:spPr>
      </p:pic>
      <p:sp>
        <p:nvSpPr>
          <p:cNvPr id="19" name="矩形 18"/>
          <p:cNvSpPr/>
          <p:nvPr userDrawn="1"/>
        </p:nvSpPr>
        <p:spPr>
          <a:xfrm>
            <a:off x="7783460" y="6387425"/>
            <a:ext cx="1922068" cy="369332"/>
          </a:xfrm>
          <a:prstGeom prst="rect">
            <a:avLst/>
          </a:prstGeom>
        </p:spPr>
        <p:txBody>
          <a:bodyPr wrap="square" anchor="ctr">
            <a:spAutoFit/>
          </a:bodyPr>
          <a:lstStyle/>
          <a:p>
            <a:pPr algn="r"/>
            <a:r>
              <a:rPr lang="en-US" altLang="zh-CN" sz="1800" b="1" dirty="0" smtClean="0">
                <a:solidFill>
                  <a:schemeClr val="bg2">
                    <a:lumMod val="25000"/>
                  </a:schemeClr>
                </a:solidFill>
                <a:latin typeface="微软雅黑" pitchFamily="34" charset="-122"/>
                <a:ea typeface="微软雅黑" pitchFamily="34" charset="-122"/>
                <a:cs typeface="经典繁仿黑" pitchFamily="49" charset="-122"/>
              </a:rPr>
              <a:t>VER 3.0</a:t>
            </a:r>
            <a:endParaRPr lang="zh-CN" altLang="en-US" sz="1800" b="1" dirty="0">
              <a:solidFill>
                <a:schemeClr val="bg2">
                  <a:lumMod val="25000"/>
                </a:schemeClr>
              </a:solidFill>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xmlns="" val="34732324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6*min(max(#ppt_w*#ppt_h,.3),1)-7.4)/-.7*#ppt_w"/>
                                          </p:val>
                                        </p:tav>
                                        <p:tav tm="100000">
                                          <p:val>
                                            <p:strVal val="#ppt_w"/>
                                          </p:val>
                                        </p:tav>
                                      </p:tavLst>
                                    </p:anim>
                                    <p:anim calcmode="lin" valueType="num">
                                      <p:cBhvr>
                                        <p:cTn id="8" dur="500" fill="hold"/>
                                        <p:tgtEl>
                                          <p:spTgt spid="16"/>
                                        </p:tgtEl>
                                        <p:attrNameLst>
                                          <p:attrName>ppt_h</p:attrName>
                                        </p:attrNameLst>
                                      </p:cBhvr>
                                      <p:tavLst>
                                        <p:tav tm="0">
                                          <p:val>
                                            <p:strVal val="(6*min(max(#ppt_w*#ppt_h,.3),1)-7.4)/-.7*#ppt_h"/>
                                          </p:val>
                                        </p:tav>
                                        <p:tav tm="100000">
                                          <p:val>
                                            <p:strVal val="#ppt_h"/>
                                          </p:val>
                                        </p:tav>
                                      </p:tavLst>
                                    </p:anim>
                                    <p:anim calcmode="lin" valueType="num">
                                      <p:cBhvr>
                                        <p:cTn id="9" dur="500" fill="hold"/>
                                        <p:tgtEl>
                                          <p:spTgt spid="16"/>
                                        </p:tgtEl>
                                        <p:attrNameLst>
                                          <p:attrName>ppt_x</p:attrName>
                                        </p:attrNameLst>
                                      </p:cBhvr>
                                      <p:tavLst>
                                        <p:tav tm="0">
                                          <p:val>
                                            <p:fltVal val="0.5"/>
                                          </p:val>
                                        </p:tav>
                                        <p:tav tm="100000">
                                          <p:val>
                                            <p:strVal val="#ppt_x"/>
                                          </p:val>
                                        </p:tav>
                                      </p:tavLst>
                                    </p:anim>
                                    <p:anim calcmode="lin" valueType="num">
                                      <p:cBhvr>
                                        <p:cTn id="10" dur="500" fill="hold"/>
                                        <p:tgtEl>
                                          <p:spTgt spid="16"/>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149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95300" y="6356351"/>
            <a:ext cx="2311400" cy="365125"/>
          </a:xfrm>
          <a:prstGeom prst="rect">
            <a:avLst/>
          </a:prstGeom>
        </p:spPr>
        <p:txBody>
          <a:bodyPr/>
          <a:lstStyle/>
          <a:p>
            <a:fld id="{AFC2AB41-8CA9-43AD-9F63-00B4E7D7BB61}" type="datetimeFigureOut">
              <a:rPr lang="zh-CN" altLang="en-US" smtClean="0"/>
              <a:pPr/>
              <a:t>2013-7-24</a:t>
            </a:fld>
            <a:endParaRPr lang="zh-CN" altLang="en-US"/>
          </a:p>
        </p:txBody>
      </p:sp>
      <p:sp>
        <p:nvSpPr>
          <p:cNvPr id="3" name="页脚占位符 2"/>
          <p:cNvSpPr>
            <a:spLocks noGrp="1"/>
          </p:cNvSpPr>
          <p:nvPr>
            <p:ph type="ftr" sz="quarter" idx="11"/>
          </p:nvPr>
        </p:nvSpPr>
        <p:spPr>
          <a:xfrm>
            <a:off x="6249144" y="6356351"/>
            <a:ext cx="3136900" cy="365125"/>
          </a:xfrm>
          <a:prstGeom prst="rect">
            <a:avLst/>
          </a:prstGeom>
        </p:spPr>
        <p:txBody>
          <a:bodyPr/>
          <a:lstStyle/>
          <a:p>
            <a:endParaRPr lang="zh-CN" altLang="en-US"/>
          </a:p>
        </p:txBody>
      </p:sp>
    </p:spTree>
    <p:extLst>
      <p:ext uri="{BB962C8B-B14F-4D97-AF65-F5344CB8AC3E}">
        <p14:creationId xmlns:p14="http://schemas.microsoft.com/office/powerpoint/2010/main" xmlns="" val="2774571780"/>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548680"/>
            <a:ext cx="3259006" cy="88642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548680"/>
            <a:ext cx="5537729" cy="557748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a:xfrm>
            <a:off x="495300" y="6356351"/>
            <a:ext cx="2311400" cy="365125"/>
          </a:xfrm>
          <a:prstGeom prst="rect">
            <a:avLst/>
          </a:prstGeom>
        </p:spPr>
        <p:txBody>
          <a:bodyPr/>
          <a:lstStyle/>
          <a:p>
            <a:fld id="{AFC2AB41-8CA9-43AD-9F63-00B4E7D7BB61}" type="datetimeFigureOut">
              <a:rPr lang="zh-CN" altLang="en-US" smtClean="0"/>
              <a:pPr/>
              <a:t>2013-7-24</a:t>
            </a:fld>
            <a:endParaRPr lang="zh-CN" altLang="en-US"/>
          </a:p>
        </p:txBody>
      </p:sp>
      <p:sp>
        <p:nvSpPr>
          <p:cNvPr id="6" name="页脚占位符 5"/>
          <p:cNvSpPr>
            <a:spLocks noGrp="1"/>
          </p:cNvSpPr>
          <p:nvPr>
            <p:ph type="ftr" sz="quarter" idx="11"/>
          </p:nvPr>
        </p:nvSpPr>
        <p:spPr>
          <a:xfrm>
            <a:off x="6280596" y="6356351"/>
            <a:ext cx="3136900" cy="365125"/>
          </a:xfrm>
          <a:prstGeom prst="rect">
            <a:avLst/>
          </a:prstGeom>
        </p:spPr>
        <p:txBody>
          <a:bodyPr/>
          <a:lstStyle/>
          <a:p>
            <a:endParaRPr lang="zh-CN" altLang="en-US" dirty="0"/>
          </a:p>
        </p:txBody>
      </p:sp>
    </p:spTree>
    <p:extLst>
      <p:ext uri="{BB962C8B-B14F-4D97-AF65-F5344CB8AC3E}">
        <p14:creationId xmlns:p14="http://schemas.microsoft.com/office/powerpoint/2010/main" xmlns="" val="3649887680"/>
      </p:ext>
    </p:extLst>
  </p:cSld>
  <p:clrMapOvr>
    <a:masterClrMapping/>
  </p:clrMapOvr>
  <p:transition spd="slow">
    <p:push dir="u"/>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424608" y="4800600"/>
            <a:ext cx="59436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424608"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424608"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95300" y="6356351"/>
            <a:ext cx="2311400" cy="365125"/>
          </a:xfrm>
          <a:prstGeom prst="rect">
            <a:avLst/>
          </a:prstGeom>
        </p:spPr>
        <p:txBody>
          <a:bodyPr/>
          <a:lstStyle/>
          <a:p>
            <a:fld id="{AFC2AB41-8CA9-43AD-9F63-00B4E7D7BB61}" type="datetimeFigureOut">
              <a:rPr lang="zh-CN" altLang="en-US" smtClean="0"/>
              <a:pPr/>
              <a:t>2013-7-24</a:t>
            </a:fld>
            <a:endParaRPr lang="zh-CN" altLang="en-US"/>
          </a:p>
        </p:txBody>
      </p:sp>
      <p:sp>
        <p:nvSpPr>
          <p:cNvPr id="6" name="页脚占位符 5"/>
          <p:cNvSpPr>
            <a:spLocks noGrp="1"/>
          </p:cNvSpPr>
          <p:nvPr>
            <p:ph type="ftr" sz="quarter" idx="11"/>
          </p:nvPr>
        </p:nvSpPr>
        <p:spPr>
          <a:xfrm>
            <a:off x="6136580" y="6356351"/>
            <a:ext cx="3136900" cy="365125"/>
          </a:xfrm>
          <a:prstGeom prst="rect">
            <a:avLst/>
          </a:prstGeom>
        </p:spPr>
        <p:txBody>
          <a:bodyPr/>
          <a:lstStyle/>
          <a:p>
            <a:endParaRPr lang="zh-CN" altLang="en-US" dirty="0"/>
          </a:p>
        </p:txBody>
      </p:sp>
    </p:spTree>
    <p:extLst>
      <p:ext uri="{BB962C8B-B14F-4D97-AF65-F5344CB8AC3E}">
        <p14:creationId xmlns:p14="http://schemas.microsoft.com/office/powerpoint/2010/main" xmlns="" val="308600937"/>
      </p:ext>
    </p:extLst>
  </p:cSld>
  <p:clrMapOvr>
    <a:masterClrMapping/>
  </p:clrMapOvr>
  <p:transition spd="slow">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95300" y="548680"/>
            <a:ext cx="6689948" cy="868958"/>
          </a:xfrm>
          <a:prstGeom prst="rect">
            <a:avLst/>
          </a:prstGeom>
        </p:spPr>
        <p:txBody>
          <a:body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95300" y="1600201"/>
            <a:ext cx="89154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95300" y="6356351"/>
            <a:ext cx="2311400" cy="365125"/>
          </a:xfrm>
          <a:prstGeom prst="rect">
            <a:avLst/>
          </a:prstGeom>
        </p:spPr>
        <p:txBody>
          <a:bodyPr/>
          <a:lstStyle/>
          <a:p>
            <a:fld id="{AFC2AB41-8CA9-43AD-9F63-00B4E7D7BB61}" type="datetimeFigureOut">
              <a:rPr lang="zh-CN" altLang="en-US" smtClean="0"/>
              <a:pPr/>
              <a:t>2013-7-24</a:t>
            </a:fld>
            <a:endParaRPr lang="zh-CN" altLang="en-US"/>
          </a:p>
        </p:txBody>
      </p:sp>
      <p:sp>
        <p:nvSpPr>
          <p:cNvPr id="5" name="页脚占位符 4"/>
          <p:cNvSpPr>
            <a:spLocks noGrp="1"/>
          </p:cNvSpPr>
          <p:nvPr>
            <p:ph type="ftr" sz="quarter" idx="11"/>
          </p:nvPr>
        </p:nvSpPr>
        <p:spPr>
          <a:xfrm>
            <a:off x="6280596" y="6356351"/>
            <a:ext cx="3136900" cy="365125"/>
          </a:xfrm>
          <a:prstGeom prst="rect">
            <a:avLst/>
          </a:prstGeom>
        </p:spPr>
        <p:txBody>
          <a:bodyPr/>
          <a:lstStyle/>
          <a:p>
            <a:endParaRPr lang="zh-CN" altLang="en-US"/>
          </a:p>
        </p:txBody>
      </p:sp>
    </p:spTree>
    <p:extLst>
      <p:ext uri="{BB962C8B-B14F-4D97-AF65-F5344CB8AC3E}">
        <p14:creationId xmlns:p14="http://schemas.microsoft.com/office/powerpoint/2010/main" xmlns="" val="511619944"/>
      </p:ext>
    </p:extLst>
  </p:cSld>
  <p:clrMapOvr>
    <a:masterClrMapping/>
  </p:clrMapOvr>
  <p:transition spd="slow">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745088" y="548680"/>
            <a:ext cx="1728192" cy="557748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548680"/>
            <a:ext cx="5105772" cy="557748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95300" y="6356351"/>
            <a:ext cx="2311400" cy="365125"/>
          </a:xfrm>
          <a:prstGeom prst="rect">
            <a:avLst/>
          </a:prstGeom>
        </p:spPr>
        <p:txBody>
          <a:bodyPr/>
          <a:lstStyle/>
          <a:p>
            <a:fld id="{AFC2AB41-8CA9-43AD-9F63-00B4E7D7BB61}" type="datetimeFigureOut">
              <a:rPr lang="zh-CN" altLang="en-US" smtClean="0"/>
              <a:pPr/>
              <a:t>2013-7-24</a:t>
            </a:fld>
            <a:endParaRPr lang="zh-CN" altLang="en-US"/>
          </a:p>
        </p:txBody>
      </p:sp>
      <p:sp>
        <p:nvSpPr>
          <p:cNvPr id="5" name="页脚占位符 4"/>
          <p:cNvSpPr>
            <a:spLocks noGrp="1"/>
          </p:cNvSpPr>
          <p:nvPr>
            <p:ph type="ftr" sz="quarter" idx="11"/>
          </p:nvPr>
        </p:nvSpPr>
        <p:spPr>
          <a:xfrm>
            <a:off x="6321152" y="6356351"/>
            <a:ext cx="3136900" cy="365125"/>
          </a:xfrm>
          <a:prstGeom prst="rect">
            <a:avLst/>
          </a:prstGeom>
        </p:spPr>
        <p:txBody>
          <a:bodyPr/>
          <a:lstStyle/>
          <a:p>
            <a:endParaRPr lang="zh-CN" altLang="en-US" dirty="0"/>
          </a:p>
        </p:txBody>
      </p:sp>
    </p:spTree>
    <p:extLst>
      <p:ext uri="{BB962C8B-B14F-4D97-AF65-F5344CB8AC3E}">
        <p14:creationId xmlns:p14="http://schemas.microsoft.com/office/powerpoint/2010/main" xmlns="" val="351499889"/>
      </p:ext>
    </p:extLst>
  </p:cSld>
  <p:clrMapOvr>
    <a:masterClrMapping/>
  </p:clrMapOvr>
  <p:transition spd="slow">
    <p:push dir="u"/>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990732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0" dirty="0" smtClean="0">
                <a:solidFill>
                  <a:schemeClr val="tx1"/>
                </a:solidFill>
                <a:latin typeface="Arial Black" pitchFamily="34" charset="0"/>
              </a:rPr>
              <a:t>谢 谢</a:t>
            </a:r>
            <a:endParaRPr lang="zh-CN" altLang="en-US" sz="7200" dirty="0">
              <a:solidFill>
                <a:schemeClr val="tx1"/>
              </a:solidFill>
              <a:latin typeface="Arial Black" pitchFamily="34" charset="0"/>
            </a:endParaRPr>
          </a:p>
        </p:txBody>
      </p:sp>
      <p:sp>
        <p:nvSpPr>
          <p:cNvPr id="4" name="Freeform 11"/>
          <p:cNvSpPr>
            <a:spLocks/>
          </p:cNvSpPr>
          <p:nvPr userDrawn="1"/>
        </p:nvSpPr>
        <p:spPr bwMode="auto">
          <a:xfrm>
            <a:off x="-660" y="4581128"/>
            <a:ext cx="9907320" cy="2393437"/>
          </a:xfrm>
          <a:custGeom>
            <a:avLst/>
            <a:gdLst/>
            <a:ahLst/>
            <a:cxnLst>
              <a:cxn ang="0">
                <a:pos x="2932" y="144"/>
              </a:cxn>
              <a:cxn ang="0">
                <a:pos x="2932" y="0"/>
              </a:cxn>
              <a:cxn ang="0">
                <a:pos x="0" y="107"/>
              </a:cxn>
              <a:cxn ang="0">
                <a:pos x="0" y="144"/>
              </a:cxn>
              <a:cxn ang="0">
                <a:pos x="2932" y="144"/>
              </a:cxn>
            </a:cxnLst>
            <a:rect l="0" t="0" r="r" b="b"/>
            <a:pathLst>
              <a:path w="2932" h="151">
                <a:moveTo>
                  <a:pt x="2932" y="144"/>
                </a:moveTo>
                <a:cubicBezTo>
                  <a:pt x="2932" y="0"/>
                  <a:pt x="2932" y="0"/>
                  <a:pt x="2932" y="0"/>
                </a:cubicBezTo>
                <a:cubicBezTo>
                  <a:pt x="2207" y="115"/>
                  <a:pt x="1230" y="151"/>
                  <a:pt x="0" y="107"/>
                </a:cubicBezTo>
                <a:cubicBezTo>
                  <a:pt x="0" y="144"/>
                  <a:pt x="0" y="144"/>
                  <a:pt x="0" y="144"/>
                </a:cubicBezTo>
                <a:cubicBezTo>
                  <a:pt x="2932" y="144"/>
                  <a:pt x="2932" y="144"/>
                  <a:pt x="2932" y="144"/>
                </a:cubicBezTo>
                <a:close/>
              </a:path>
            </a:pathLst>
          </a:custGeom>
          <a:solidFill>
            <a:srgbClr val="3B79CE"/>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五边形 4"/>
          <p:cNvSpPr/>
          <p:nvPr userDrawn="1"/>
        </p:nvSpPr>
        <p:spPr>
          <a:xfrm>
            <a:off x="1" y="329027"/>
            <a:ext cx="2671840" cy="432048"/>
          </a:xfrm>
          <a:prstGeom prst="homePlate">
            <a:avLst>
              <a:gd name="adj" fmla="val 26606"/>
            </a:avLst>
          </a:pr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6" name="燕尾形 5"/>
          <p:cNvSpPr/>
          <p:nvPr userDrawn="1"/>
        </p:nvSpPr>
        <p:spPr>
          <a:xfrm>
            <a:off x="2662761" y="329027"/>
            <a:ext cx="175474" cy="432048"/>
          </a:xfrm>
          <a:prstGeom prst="chevron">
            <a:avLst/>
          </a:pr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7" name="燕尾形 6"/>
          <p:cNvSpPr/>
          <p:nvPr userDrawn="1"/>
        </p:nvSpPr>
        <p:spPr>
          <a:xfrm>
            <a:off x="2829155" y="329027"/>
            <a:ext cx="175474" cy="432048"/>
          </a:xfrm>
          <a:prstGeom prst="chevron">
            <a:avLst/>
          </a:pr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8" name="TextBox 7"/>
          <p:cNvSpPr txBox="1">
            <a:spLocks noChangeArrowheads="1"/>
          </p:cNvSpPr>
          <p:nvPr userDrawn="1"/>
        </p:nvSpPr>
        <p:spPr bwMode="auto">
          <a:xfrm>
            <a:off x="332788" y="375775"/>
            <a:ext cx="20062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l" eaLnBrk="1" hangingPunct="1"/>
            <a:r>
              <a:rPr lang="en-US" altLang="zh-CN" sz="1600" dirty="0" smtClean="0">
                <a:solidFill>
                  <a:schemeClr val="bg1"/>
                </a:solidFill>
                <a:latin typeface="Arial Unicode MS" pitchFamily="34" charset="-122"/>
                <a:ea typeface="Arial Unicode MS" pitchFamily="34" charset="-122"/>
                <a:cs typeface="Arial Unicode MS" pitchFamily="34" charset="-122"/>
              </a:rPr>
              <a:t>Contact by</a:t>
            </a:r>
            <a:r>
              <a:rPr lang="en-US" altLang="zh-CN" sz="1600" baseline="0" dirty="0" smtClean="0">
                <a:solidFill>
                  <a:schemeClr val="bg1"/>
                </a:solidFill>
                <a:latin typeface="Arial Unicode MS" pitchFamily="34" charset="-122"/>
                <a:ea typeface="Arial Unicode MS" pitchFamily="34" charset="-122"/>
                <a:cs typeface="Arial Unicode MS" pitchFamily="34" charset="-122"/>
              </a:rPr>
              <a:t> @</a:t>
            </a:r>
            <a:r>
              <a:rPr lang="en-US" altLang="zh-CN" sz="1600" baseline="0" dirty="0" err="1" smtClean="0">
                <a:solidFill>
                  <a:schemeClr val="bg1"/>
                </a:solidFill>
                <a:latin typeface="Arial Unicode MS" pitchFamily="34" charset="-122"/>
                <a:ea typeface="Arial Unicode MS" pitchFamily="34" charset="-122"/>
                <a:cs typeface="Arial Unicode MS" pitchFamily="34" charset="-122"/>
              </a:rPr>
              <a:t>yejf</a:t>
            </a:r>
            <a:endParaRPr lang="zh-CN" altLang="en-US" sz="1600" dirty="0">
              <a:solidFill>
                <a:schemeClr val="bg1"/>
              </a:solidFill>
              <a:latin typeface="Arial Unicode MS" pitchFamily="34" charset="-122"/>
              <a:ea typeface="Arial Unicode MS" pitchFamily="34" charset="-122"/>
              <a:cs typeface="Arial Unicode MS" pitchFamily="34" charset="-122"/>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8782726" y="260648"/>
            <a:ext cx="850794" cy="838095"/>
          </a:xfrm>
          <a:prstGeom prst="rect">
            <a:avLst/>
          </a:prstGeom>
        </p:spPr>
      </p:pic>
    </p:spTree>
    <p:extLst>
      <p:ext uri="{BB962C8B-B14F-4D97-AF65-F5344CB8AC3E}">
        <p14:creationId xmlns:p14="http://schemas.microsoft.com/office/powerpoint/2010/main" xmlns="" val="4182525270"/>
      </p:ext>
    </p:extLst>
  </p:cSld>
  <p:clrMapOvr>
    <a:masterClrMapping/>
  </p:clrMapOvr>
  <p:transition spd="slow">
    <p:push dir="u"/>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1405" y="75190"/>
            <a:ext cx="8576381" cy="601524"/>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95215" y="1600931"/>
            <a:ext cx="8915570" cy="4525529"/>
          </a:xfrm>
          <a:prstGeom prst="rect">
            <a:avLst/>
          </a:prstGeom>
        </p:spPr>
        <p:txBody>
          <a:bodyPr/>
          <a:lstStyle/>
          <a:p>
            <a:endParaRPr lang="zh-CN" altLang="en-US"/>
          </a:p>
        </p:txBody>
      </p:sp>
    </p:spTree>
    <p:extLst>
      <p:ext uri="{BB962C8B-B14F-4D97-AF65-F5344CB8AC3E}">
        <p14:creationId xmlns:p14="http://schemas.microsoft.com/office/powerpoint/2010/main" xmlns="" val="4148734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a:off x="0" y="0"/>
            <a:ext cx="990732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五边形 3"/>
          <p:cNvSpPr/>
          <p:nvPr userDrawn="1"/>
        </p:nvSpPr>
        <p:spPr>
          <a:xfrm>
            <a:off x="1" y="343835"/>
            <a:ext cx="2671840" cy="432048"/>
          </a:xfrm>
          <a:prstGeom prst="homePlate">
            <a:avLst>
              <a:gd name="adj" fmla="val 26606"/>
            </a:avLst>
          </a:pr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5" name="燕尾形 4"/>
          <p:cNvSpPr/>
          <p:nvPr userDrawn="1"/>
        </p:nvSpPr>
        <p:spPr>
          <a:xfrm>
            <a:off x="2662761" y="343835"/>
            <a:ext cx="175474" cy="432048"/>
          </a:xfrm>
          <a:prstGeom prst="chevron">
            <a:avLst/>
          </a:pr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6" name="燕尾形 5"/>
          <p:cNvSpPr/>
          <p:nvPr userDrawn="1"/>
        </p:nvSpPr>
        <p:spPr>
          <a:xfrm>
            <a:off x="2829155" y="343835"/>
            <a:ext cx="175474" cy="432048"/>
          </a:xfrm>
          <a:prstGeom prst="chevron">
            <a:avLst/>
          </a:pr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7" name="矩形 6"/>
          <p:cNvSpPr/>
          <p:nvPr userDrawn="1"/>
        </p:nvSpPr>
        <p:spPr>
          <a:xfrm>
            <a:off x="9339845" y="6257927"/>
            <a:ext cx="566155" cy="441340"/>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15"/>
          <p:cNvSpPr txBox="1"/>
          <p:nvPr userDrawn="1"/>
        </p:nvSpPr>
        <p:spPr>
          <a:xfrm>
            <a:off x="9521956" y="6309320"/>
            <a:ext cx="471604" cy="338554"/>
          </a:xfrm>
          <a:prstGeom prst="rect">
            <a:avLst/>
          </a:prstGeom>
          <a:noFill/>
        </p:spPr>
        <p:txBody>
          <a:bodyPr wrap="none" rtlCol="0">
            <a:spAutoFit/>
          </a:bodyPr>
          <a:lstStyle/>
          <a:p>
            <a:fld id="{2EEF1883-7A0E-4F66-9932-E581691AD397}" type="slidenum">
              <a:rPr lang="zh-CN" altLang="en-US" sz="1600" smtClean="0">
                <a:solidFill>
                  <a:schemeClr val="bg1"/>
                </a:solidFill>
              </a:rPr>
              <a:pPr/>
              <a:t>‹#›</a:t>
            </a:fld>
            <a:r>
              <a:rPr lang="zh-CN" altLang="en-US" sz="1600" dirty="0" smtClean="0">
                <a:solidFill>
                  <a:schemeClr val="bg1"/>
                </a:solidFill>
              </a:rPr>
              <a:t> </a:t>
            </a:r>
            <a:endParaRPr lang="zh-CN" altLang="en-US" sz="1600" b="0" dirty="0">
              <a:solidFill>
                <a:schemeClr val="bg1"/>
              </a:solidFill>
              <a:latin typeface="微软雅黑" pitchFamily="34" charset="-122"/>
              <a:ea typeface="微软雅黑" pitchFamily="34" charset="-122"/>
            </a:endParaRPr>
          </a:p>
        </p:txBody>
      </p:sp>
      <p:sp>
        <p:nvSpPr>
          <p:cNvPr id="9" name="TextBox 15"/>
          <p:cNvSpPr txBox="1"/>
          <p:nvPr userDrawn="1"/>
        </p:nvSpPr>
        <p:spPr>
          <a:xfrm>
            <a:off x="975593" y="456927"/>
            <a:ext cx="1687166" cy="30777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solidFill>
                  <a:schemeClr val="bg1"/>
                </a:solidFill>
                <a:ea typeface="微软雅黑" pitchFamily="34" charset="-122"/>
                <a:cs typeface="Arial Unicode MS" pitchFamily="34" charset="-122"/>
              </a:rPr>
              <a:t>CONTENTS PAGE </a:t>
            </a:r>
          </a:p>
        </p:txBody>
      </p:sp>
      <p:sp>
        <p:nvSpPr>
          <p:cNvPr id="10" name="文本框 9"/>
          <p:cNvSpPr txBox="1"/>
          <p:nvPr userDrawn="1"/>
        </p:nvSpPr>
        <p:spPr>
          <a:xfrm>
            <a:off x="2" y="344420"/>
            <a:ext cx="975593" cy="369332"/>
          </a:xfrm>
          <a:prstGeom prst="rect">
            <a:avLst/>
          </a:prstGeom>
          <a:noFill/>
        </p:spPr>
        <p:txBody>
          <a:bodyPr wrap="square" rtlCol="0">
            <a:spAutoFit/>
          </a:bodyPr>
          <a:lstStyle/>
          <a:p>
            <a:pPr algn="r"/>
            <a:r>
              <a:rPr lang="zh-CN" altLang="en-US" sz="1800" dirty="0" smtClean="0">
                <a:solidFill>
                  <a:prstClr val="white"/>
                </a:solidFill>
                <a:ea typeface="微软雅黑"/>
              </a:rPr>
              <a:t>目录页</a:t>
            </a:r>
            <a:endParaRPr lang="zh-CN" altLang="en-US" sz="1800" dirty="0">
              <a:solidFill>
                <a:prstClr val="white"/>
              </a:solidFill>
              <a:ea typeface="微软雅黑"/>
            </a:endParaRPr>
          </a:p>
        </p:txBody>
      </p:sp>
      <p:sp>
        <p:nvSpPr>
          <p:cNvPr id="11" name="任意多边形 10"/>
          <p:cNvSpPr/>
          <p:nvPr userDrawn="1"/>
        </p:nvSpPr>
        <p:spPr>
          <a:xfrm flipV="1">
            <a:off x="-660" y="2591148"/>
            <a:ext cx="9907320" cy="1629940"/>
          </a:xfrm>
          <a:custGeom>
            <a:avLst/>
            <a:gdLst>
              <a:gd name="connsiteX0" fmla="*/ 0 w 10087428"/>
              <a:gd name="connsiteY0" fmla="*/ 0 h 1828800"/>
              <a:gd name="connsiteX1" fmla="*/ 4296228 w 10087428"/>
              <a:gd name="connsiteY1" fmla="*/ 0 h 1828800"/>
              <a:gd name="connsiteX2" fmla="*/ 4978400 w 10087428"/>
              <a:gd name="connsiteY2" fmla="*/ 1828800 h 1828800"/>
              <a:gd name="connsiteX3" fmla="*/ 10087428 w 10087428"/>
              <a:gd name="connsiteY3" fmla="*/ 1828800 h 1828800"/>
              <a:gd name="connsiteX0" fmla="*/ 0 w 10087428"/>
              <a:gd name="connsiteY0" fmla="*/ 0 h 1828800"/>
              <a:gd name="connsiteX1" fmla="*/ 4486301 w 10087428"/>
              <a:gd name="connsiteY1" fmla="*/ 0 h 1828800"/>
              <a:gd name="connsiteX2" fmla="*/ 4978400 w 10087428"/>
              <a:gd name="connsiteY2" fmla="*/ 1828800 h 1828800"/>
              <a:gd name="connsiteX3" fmla="*/ 10087428 w 10087428"/>
              <a:gd name="connsiteY3" fmla="*/ 1828800 h 1828800"/>
              <a:gd name="connsiteX0" fmla="*/ 0 w 10521680"/>
              <a:gd name="connsiteY0" fmla="*/ 0 h 1828800"/>
              <a:gd name="connsiteX1" fmla="*/ 4920553 w 10521680"/>
              <a:gd name="connsiteY1" fmla="*/ 0 h 1828800"/>
              <a:gd name="connsiteX2" fmla="*/ 5412652 w 10521680"/>
              <a:gd name="connsiteY2" fmla="*/ 1828800 h 1828800"/>
              <a:gd name="connsiteX3" fmla="*/ 10521680 w 1052168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0521680" h="1828800">
                <a:moveTo>
                  <a:pt x="0" y="0"/>
                </a:moveTo>
                <a:lnTo>
                  <a:pt x="4920553" y="0"/>
                </a:lnTo>
                <a:lnTo>
                  <a:pt x="5412652" y="1828800"/>
                </a:lnTo>
                <a:lnTo>
                  <a:pt x="10521680" y="1828800"/>
                </a:lnTo>
              </a:path>
            </a:pathLst>
          </a:custGeom>
          <a:noFill/>
          <a:ln w="57150">
            <a:solidFill>
              <a:srgbClr val="3B79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2" name="组合 11"/>
          <p:cNvGrpSpPr/>
          <p:nvPr userDrawn="1"/>
        </p:nvGrpSpPr>
        <p:grpSpPr>
          <a:xfrm>
            <a:off x="881299" y="3951213"/>
            <a:ext cx="540000" cy="539750"/>
            <a:chOff x="990600" y="2613025"/>
            <a:chExt cx="692150" cy="692150"/>
          </a:xfrm>
        </p:grpSpPr>
        <p:sp>
          <p:nvSpPr>
            <p:cNvPr id="13" name="椭圆 12"/>
            <p:cNvSpPr/>
            <p:nvPr/>
          </p:nvSpPr>
          <p:spPr>
            <a:xfrm>
              <a:off x="990600" y="2613025"/>
              <a:ext cx="692150" cy="692150"/>
            </a:xfrm>
            <a:prstGeom prst="ellipse">
              <a:avLst/>
            </a:prstGeom>
            <a:solidFill>
              <a:schemeClr val="bg1"/>
            </a:solidFill>
            <a:ln w="6350">
              <a:solidFill>
                <a:srgbClr val="3B79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14" name="椭圆 13"/>
            <p:cNvSpPr/>
            <p:nvPr/>
          </p:nvSpPr>
          <p:spPr>
            <a:xfrm>
              <a:off x="1066800" y="2689225"/>
              <a:ext cx="539750" cy="539750"/>
            </a:xfrm>
            <a:prstGeom prst="ellipse">
              <a:avLst/>
            </a:prstGeom>
            <a:solidFill>
              <a:srgbClr val="3B79CE"/>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1</a:t>
              </a:r>
              <a:endParaRPr lang="zh-CN" altLang="en-US" dirty="0">
                <a:latin typeface="Impact" pitchFamily="34" charset="0"/>
              </a:endParaRPr>
            </a:p>
          </p:txBody>
        </p:sp>
      </p:grpSp>
      <p:sp>
        <p:nvSpPr>
          <p:cNvPr id="15" name="TextBox 8"/>
          <p:cNvSpPr txBox="1"/>
          <p:nvPr userDrawn="1"/>
        </p:nvSpPr>
        <p:spPr>
          <a:xfrm>
            <a:off x="449320" y="3163038"/>
            <a:ext cx="1426185" cy="461665"/>
          </a:xfrm>
          <a:prstGeom prst="rect">
            <a:avLst/>
          </a:prstGeom>
          <a:noFill/>
        </p:spPr>
        <p:txBody>
          <a:bodyPr wrap="square" rtlCol="0">
            <a:spAutoFit/>
          </a:bodyPr>
          <a:lstStyle/>
          <a:p>
            <a:pPr algn="ctr"/>
            <a:r>
              <a:rPr lang="zh-CN" altLang="en-US" sz="2400" b="1" dirty="0" smtClean="0">
                <a:solidFill>
                  <a:schemeClr val="tx1">
                    <a:lumMod val="65000"/>
                    <a:lumOff val="35000"/>
                  </a:schemeClr>
                </a:solidFill>
                <a:latin typeface="专业字体设计服务/WWW.ZTSGC.COM/"/>
                <a:ea typeface="微软雅黑" pitchFamily="34" charset="-122"/>
              </a:rPr>
              <a:t>开发环境</a:t>
            </a:r>
            <a:endParaRPr lang="zh-CN" altLang="en-US" sz="2400" b="1" dirty="0">
              <a:solidFill>
                <a:schemeClr val="tx1">
                  <a:lumMod val="65000"/>
                  <a:lumOff val="35000"/>
                </a:schemeClr>
              </a:solidFill>
              <a:latin typeface="专业字体设计服务/WWW.ZTSGC.COM/"/>
              <a:ea typeface="微软雅黑" pitchFamily="34" charset="-122"/>
            </a:endParaRPr>
          </a:p>
        </p:txBody>
      </p:sp>
      <p:sp>
        <p:nvSpPr>
          <p:cNvPr id="16" name="TextBox 8"/>
          <p:cNvSpPr txBox="1"/>
          <p:nvPr userDrawn="1"/>
        </p:nvSpPr>
        <p:spPr>
          <a:xfrm>
            <a:off x="2070038" y="3163038"/>
            <a:ext cx="2029292" cy="461665"/>
          </a:xfrm>
          <a:prstGeom prst="rect">
            <a:avLst/>
          </a:prstGeom>
          <a:noFill/>
        </p:spPr>
        <p:txBody>
          <a:bodyPr wrap="square" rtlCol="0">
            <a:spAutoFit/>
          </a:bodyPr>
          <a:lstStyle/>
          <a:p>
            <a:pPr algn="ctr"/>
            <a:r>
              <a:rPr lang="zh-CN" altLang="en-US" sz="2400" b="1" dirty="0" smtClean="0">
                <a:solidFill>
                  <a:srgbClr val="5F5E5C"/>
                </a:solidFill>
                <a:latin typeface="微软雅黑" pitchFamily="34" charset="-122"/>
                <a:ea typeface="微软雅黑" pitchFamily="34" charset="-122"/>
              </a:rPr>
              <a:t>基本语法</a:t>
            </a:r>
            <a:endParaRPr lang="zh-CN" altLang="en-US" sz="2400" b="1" dirty="0">
              <a:solidFill>
                <a:srgbClr val="5F5E5C"/>
              </a:solidFill>
              <a:latin typeface="微软雅黑" pitchFamily="34" charset="-122"/>
              <a:ea typeface="微软雅黑" pitchFamily="34" charset="-122"/>
            </a:endParaRPr>
          </a:p>
        </p:txBody>
      </p:sp>
      <p:sp>
        <p:nvSpPr>
          <p:cNvPr id="17" name="TextBox 16"/>
          <p:cNvSpPr txBox="1"/>
          <p:nvPr userDrawn="1"/>
        </p:nvSpPr>
        <p:spPr>
          <a:xfrm>
            <a:off x="5644958" y="3163038"/>
            <a:ext cx="1764677" cy="461665"/>
          </a:xfrm>
          <a:prstGeom prst="rect">
            <a:avLst/>
          </a:prstGeom>
          <a:noFill/>
        </p:spPr>
        <p:txBody>
          <a:bodyPr wrap="square" rtlCol="0">
            <a:spAutoFit/>
          </a:bodyPr>
          <a:lstStyle/>
          <a:p>
            <a:pPr algn="ctr"/>
            <a:r>
              <a:rPr lang="zh-CN" altLang="en-US" sz="2400" b="1" dirty="0" smtClean="0">
                <a:solidFill>
                  <a:srgbClr val="5F5E5C"/>
                </a:solidFill>
                <a:latin typeface="微软雅黑" pitchFamily="34" charset="-122"/>
                <a:ea typeface="微软雅黑" pitchFamily="34" charset="-122"/>
              </a:rPr>
              <a:t>面向对象</a:t>
            </a:r>
            <a:endParaRPr lang="zh-CN" altLang="en-US" sz="2400" b="1" dirty="0">
              <a:solidFill>
                <a:srgbClr val="5F5E5C"/>
              </a:solidFill>
              <a:latin typeface="微软雅黑" pitchFamily="34" charset="-122"/>
              <a:ea typeface="微软雅黑" pitchFamily="34" charset="-122"/>
            </a:endParaRPr>
          </a:p>
        </p:txBody>
      </p:sp>
      <p:sp>
        <p:nvSpPr>
          <p:cNvPr id="18" name="TextBox 8"/>
          <p:cNvSpPr txBox="1"/>
          <p:nvPr userDrawn="1"/>
        </p:nvSpPr>
        <p:spPr>
          <a:xfrm>
            <a:off x="7503233" y="3163038"/>
            <a:ext cx="1836611" cy="461665"/>
          </a:xfrm>
          <a:prstGeom prst="rect">
            <a:avLst/>
          </a:prstGeom>
          <a:noFill/>
        </p:spPr>
        <p:txBody>
          <a:bodyPr wrap="square" rtlCol="0">
            <a:spAutoFit/>
          </a:bodyPr>
          <a:lstStyle/>
          <a:p>
            <a:pPr algn="ctr"/>
            <a:r>
              <a:rPr lang="zh-CN" altLang="en-US" sz="2400" b="1" dirty="0" smtClean="0">
                <a:solidFill>
                  <a:srgbClr val="5F5E5C"/>
                </a:solidFill>
                <a:latin typeface="微软雅黑" pitchFamily="34" charset="-122"/>
                <a:ea typeface="微软雅黑" pitchFamily="34" charset="-122"/>
              </a:rPr>
              <a:t>应用实战</a:t>
            </a:r>
            <a:endParaRPr lang="zh-CN" altLang="en-US" sz="2400" b="1" dirty="0">
              <a:solidFill>
                <a:srgbClr val="5F5E5C"/>
              </a:solidFill>
              <a:latin typeface="微软雅黑" pitchFamily="34" charset="-122"/>
              <a:ea typeface="微软雅黑" pitchFamily="34" charset="-122"/>
            </a:endParaRPr>
          </a:p>
        </p:txBody>
      </p:sp>
      <p:grpSp>
        <p:nvGrpSpPr>
          <p:cNvPr id="19" name="组合 18"/>
          <p:cNvGrpSpPr/>
          <p:nvPr userDrawn="1"/>
        </p:nvGrpSpPr>
        <p:grpSpPr>
          <a:xfrm>
            <a:off x="2803572" y="3875013"/>
            <a:ext cx="540000" cy="540000"/>
            <a:chOff x="990600" y="2613025"/>
            <a:chExt cx="692150" cy="692150"/>
          </a:xfrm>
        </p:grpSpPr>
        <p:sp>
          <p:nvSpPr>
            <p:cNvPr id="20" name="椭圆 19"/>
            <p:cNvSpPr/>
            <p:nvPr/>
          </p:nvSpPr>
          <p:spPr>
            <a:xfrm>
              <a:off x="990600" y="2613025"/>
              <a:ext cx="692150" cy="692150"/>
            </a:xfrm>
            <a:prstGeom prst="ellipse">
              <a:avLst/>
            </a:prstGeom>
            <a:solidFill>
              <a:schemeClr val="bg1"/>
            </a:solidFill>
            <a:ln w="6350">
              <a:solidFill>
                <a:srgbClr val="3B79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21" name="椭圆 20"/>
            <p:cNvSpPr/>
            <p:nvPr/>
          </p:nvSpPr>
          <p:spPr>
            <a:xfrm>
              <a:off x="1066800" y="2689225"/>
              <a:ext cx="539750" cy="539750"/>
            </a:xfrm>
            <a:prstGeom prst="ellipse">
              <a:avLst/>
            </a:prstGeom>
            <a:solidFill>
              <a:srgbClr val="3B79CE"/>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latin typeface="Impact" pitchFamily="34" charset="0"/>
                </a:rPr>
                <a:t>2</a:t>
              </a:r>
              <a:endParaRPr lang="zh-CN" altLang="en-US" dirty="0">
                <a:latin typeface="Impact" pitchFamily="34" charset="0"/>
              </a:endParaRPr>
            </a:p>
          </p:txBody>
        </p:sp>
      </p:grpSp>
      <p:grpSp>
        <p:nvGrpSpPr>
          <p:cNvPr id="22" name="组合 21"/>
          <p:cNvGrpSpPr/>
          <p:nvPr userDrawn="1"/>
        </p:nvGrpSpPr>
        <p:grpSpPr>
          <a:xfrm>
            <a:off x="6246182" y="2245073"/>
            <a:ext cx="540000" cy="540000"/>
            <a:chOff x="990600" y="2613025"/>
            <a:chExt cx="692150" cy="692150"/>
          </a:xfrm>
        </p:grpSpPr>
        <p:sp>
          <p:nvSpPr>
            <p:cNvPr id="23" name="椭圆 22"/>
            <p:cNvSpPr/>
            <p:nvPr/>
          </p:nvSpPr>
          <p:spPr>
            <a:xfrm>
              <a:off x="990600" y="2613025"/>
              <a:ext cx="692150" cy="692150"/>
            </a:xfrm>
            <a:prstGeom prst="ellipse">
              <a:avLst/>
            </a:prstGeom>
            <a:solidFill>
              <a:schemeClr val="bg1"/>
            </a:solidFill>
            <a:ln w="6350">
              <a:solidFill>
                <a:srgbClr val="3B79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24" name="椭圆 23"/>
            <p:cNvSpPr/>
            <p:nvPr/>
          </p:nvSpPr>
          <p:spPr>
            <a:xfrm>
              <a:off x="1066800" y="2689225"/>
              <a:ext cx="539750" cy="539750"/>
            </a:xfrm>
            <a:prstGeom prst="ellipse">
              <a:avLst/>
            </a:prstGeom>
            <a:solidFill>
              <a:srgbClr val="3B79CE"/>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latin typeface="Impact" pitchFamily="34" charset="0"/>
                </a:rPr>
                <a:t>3</a:t>
              </a:r>
              <a:endParaRPr lang="zh-CN" altLang="en-US" dirty="0">
                <a:latin typeface="Impact" pitchFamily="34" charset="0"/>
              </a:endParaRPr>
            </a:p>
          </p:txBody>
        </p:sp>
      </p:grpSp>
      <p:grpSp>
        <p:nvGrpSpPr>
          <p:cNvPr id="25" name="组合 24"/>
          <p:cNvGrpSpPr/>
          <p:nvPr userDrawn="1"/>
        </p:nvGrpSpPr>
        <p:grpSpPr>
          <a:xfrm>
            <a:off x="8053038" y="2209268"/>
            <a:ext cx="540000" cy="540000"/>
            <a:chOff x="990600" y="2613025"/>
            <a:chExt cx="692150" cy="692150"/>
          </a:xfrm>
        </p:grpSpPr>
        <p:sp>
          <p:nvSpPr>
            <p:cNvPr id="26" name="椭圆 25"/>
            <p:cNvSpPr/>
            <p:nvPr/>
          </p:nvSpPr>
          <p:spPr>
            <a:xfrm>
              <a:off x="990600" y="2613025"/>
              <a:ext cx="692150" cy="692150"/>
            </a:xfrm>
            <a:prstGeom prst="ellipse">
              <a:avLst/>
            </a:prstGeom>
            <a:solidFill>
              <a:schemeClr val="bg1"/>
            </a:solidFill>
            <a:ln w="6350">
              <a:solidFill>
                <a:srgbClr val="3B79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27" name="椭圆 26"/>
            <p:cNvSpPr/>
            <p:nvPr/>
          </p:nvSpPr>
          <p:spPr>
            <a:xfrm>
              <a:off x="1066800" y="2689225"/>
              <a:ext cx="539750" cy="539750"/>
            </a:xfrm>
            <a:prstGeom prst="ellipse">
              <a:avLst/>
            </a:prstGeom>
            <a:solidFill>
              <a:srgbClr val="3B79CE"/>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latin typeface="Impact" pitchFamily="34" charset="0"/>
                </a:rPr>
                <a:t>4</a:t>
              </a:r>
              <a:endParaRPr lang="zh-CN" altLang="en-US" dirty="0">
                <a:latin typeface="Impact" pitchFamily="34" charset="0"/>
              </a:endParaRPr>
            </a:p>
          </p:txBody>
        </p:sp>
      </p:grpSp>
      <p:sp>
        <p:nvSpPr>
          <p:cNvPr id="28" name="Text Box 2"/>
          <p:cNvSpPr txBox="1">
            <a:spLocks noChangeArrowheads="1"/>
          </p:cNvSpPr>
          <p:nvPr userDrawn="1"/>
        </p:nvSpPr>
        <p:spPr bwMode="auto">
          <a:xfrm>
            <a:off x="4368088" y="2780928"/>
            <a:ext cx="1052842" cy="1200329"/>
          </a:xfrm>
          <a:prstGeom prst="rect">
            <a:avLst/>
          </a:prstGeom>
          <a:solidFill>
            <a:srgbClr val="3B79CE"/>
          </a:solidFill>
          <a:ln>
            <a:noFill/>
          </a:ln>
          <a:extLst/>
        </p:spPr>
        <p:txBody>
          <a:bodyPr wrap="squar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ctr" eaLnBrk="1" hangingPunct="1"/>
            <a:r>
              <a:rPr lang="zh-CN" altLang="en-US" sz="3600" b="1" dirty="0">
                <a:solidFill>
                  <a:schemeClr val="bg1"/>
                </a:solidFill>
                <a:latin typeface="微软雅黑" pitchFamily="34" charset="-122"/>
                <a:ea typeface="微软雅黑" pitchFamily="34" charset="-122"/>
              </a:rPr>
              <a:t>目录</a:t>
            </a:r>
          </a:p>
        </p:txBody>
      </p:sp>
    </p:spTree>
    <p:extLst>
      <p:ext uri="{BB962C8B-B14F-4D97-AF65-F5344CB8AC3E}">
        <p14:creationId xmlns:p14="http://schemas.microsoft.com/office/powerpoint/2010/main" xmlns="" val="23021738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2"/>
          <p:cNvSpPr/>
          <p:nvPr userDrawn="1"/>
        </p:nvSpPr>
        <p:spPr>
          <a:xfrm>
            <a:off x="0" y="0"/>
            <a:ext cx="990732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1"/>
            <a:endCxn id="3" idx="3"/>
          </p:cNvCxnSpPr>
          <p:nvPr userDrawn="1"/>
        </p:nvCxnSpPr>
        <p:spPr>
          <a:xfrm>
            <a:off x="0" y="3429000"/>
            <a:ext cx="9907320" cy="0"/>
          </a:xfrm>
          <a:prstGeom prst="line">
            <a:avLst/>
          </a:prstGeom>
          <a:noFill/>
          <a:ln w="57150">
            <a:solidFill>
              <a:srgbClr val="3B79CE"/>
            </a:solidFill>
          </a:ln>
        </p:spPr>
        <p:style>
          <a:lnRef idx="2">
            <a:schemeClr val="accent1">
              <a:shade val="50000"/>
            </a:schemeClr>
          </a:lnRef>
          <a:fillRef idx="1">
            <a:schemeClr val="accent1"/>
          </a:fillRef>
          <a:effectRef idx="0">
            <a:schemeClr val="accent1"/>
          </a:effectRef>
          <a:fontRef idx="minor">
            <a:schemeClr val="lt1"/>
          </a:fontRef>
        </p:style>
      </p:cxnSp>
      <p:sp>
        <p:nvSpPr>
          <p:cNvPr id="5" name="椭圆 4"/>
          <p:cNvSpPr/>
          <p:nvPr userDrawn="1"/>
        </p:nvSpPr>
        <p:spPr>
          <a:xfrm>
            <a:off x="1151066" y="1809000"/>
            <a:ext cx="2880000" cy="2880000"/>
          </a:xfrm>
          <a:prstGeom prst="ellipse">
            <a:avLst/>
          </a:prstGeom>
          <a:solidFill>
            <a:schemeClr val="bg1"/>
          </a:solidFill>
          <a:ln w="19050">
            <a:solidFill>
              <a:srgbClr val="3B79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latin typeface="Impact" pitchFamily="34" charset="0"/>
            </a:endParaRPr>
          </a:p>
        </p:txBody>
      </p:sp>
      <p:sp>
        <p:nvSpPr>
          <p:cNvPr id="7" name="矩形 6"/>
          <p:cNvSpPr/>
          <p:nvPr userDrawn="1"/>
        </p:nvSpPr>
        <p:spPr>
          <a:xfrm>
            <a:off x="9339846" y="6257927"/>
            <a:ext cx="566155" cy="441340"/>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15"/>
          <p:cNvSpPr txBox="1"/>
          <p:nvPr userDrawn="1"/>
        </p:nvSpPr>
        <p:spPr>
          <a:xfrm>
            <a:off x="9522833" y="6309320"/>
            <a:ext cx="471604" cy="338554"/>
          </a:xfrm>
          <a:prstGeom prst="rect">
            <a:avLst/>
          </a:prstGeom>
          <a:noFill/>
        </p:spPr>
        <p:txBody>
          <a:bodyPr wrap="none" rtlCol="0">
            <a:spAutoFit/>
          </a:bodyPr>
          <a:lstStyle/>
          <a:p>
            <a:fld id="{2EEF1883-7A0E-4F66-9932-E581691AD397}" type="slidenum">
              <a:rPr lang="zh-CN" altLang="en-US" sz="1600" smtClean="0">
                <a:solidFill>
                  <a:schemeClr val="bg1"/>
                </a:solidFill>
              </a:rPr>
              <a:pPr/>
              <a:t>‹#›</a:t>
            </a:fld>
            <a:r>
              <a:rPr lang="zh-CN" altLang="en-US" sz="1600" dirty="0" smtClean="0">
                <a:solidFill>
                  <a:schemeClr val="bg1"/>
                </a:solidFill>
              </a:rPr>
              <a:t> </a:t>
            </a:r>
            <a:endParaRPr lang="zh-CN" altLang="en-US" sz="1600" b="0" dirty="0">
              <a:solidFill>
                <a:schemeClr val="bg1"/>
              </a:solidFill>
              <a:latin typeface="微软雅黑" pitchFamily="34" charset="-122"/>
              <a:ea typeface="微软雅黑" pitchFamily="34" charset="-122"/>
            </a:endParaRPr>
          </a:p>
        </p:txBody>
      </p:sp>
      <p:sp>
        <p:nvSpPr>
          <p:cNvPr id="14" name="五边形 13"/>
          <p:cNvSpPr/>
          <p:nvPr userDrawn="1"/>
        </p:nvSpPr>
        <p:spPr>
          <a:xfrm>
            <a:off x="1" y="343835"/>
            <a:ext cx="2671840" cy="432048"/>
          </a:xfrm>
          <a:prstGeom prst="homePlate">
            <a:avLst>
              <a:gd name="adj" fmla="val 26606"/>
            </a:avLst>
          </a:pr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15" name="燕尾形 14"/>
          <p:cNvSpPr/>
          <p:nvPr userDrawn="1"/>
        </p:nvSpPr>
        <p:spPr>
          <a:xfrm>
            <a:off x="2662761" y="343835"/>
            <a:ext cx="175474" cy="432048"/>
          </a:xfrm>
          <a:prstGeom prst="chevron">
            <a:avLst/>
          </a:pr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16" name="燕尾形 15"/>
          <p:cNvSpPr/>
          <p:nvPr userDrawn="1"/>
        </p:nvSpPr>
        <p:spPr>
          <a:xfrm>
            <a:off x="2829155" y="343835"/>
            <a:ext cx="175474" cy="432048"/>
          </a:xfrm>
          <a:prstGeom prst="chevron">
            <a:avLst/>
          </a:pr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17" name="TextBox 15"/>
          <p:cNvSpPr txBox="1"/>
          <p:nvPr userDrawn="1"/>
        </p:nvSpPr>
        <p:spPr>
          <a:xfrm>
            <a:off x="975593" y="426150"/>
            <a:ext cx="1687166" cy="30777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solidFill>
                  <a:schemeClr val="bg1"/>
                </a:solidFill>
                <a:ea typeface="微软雅黑" pitchFamily="34" charset="-122"/>
                <a:cs typeface="Arial Unicode MS" pitchFamily="34" charset="-122"/>
              </a:rPr>
              <a:t>TRANSITION PAGE </a:t>
            </a:r>
          </a:p>
        </p:txBody>
      </p:sp>
      <p:sp>
        <p:nvSpPr>
          <p:cNvPr id="18" name="文本框 17"/>
          <p:cNvSpPr txBox="1"/>
          <p:nvPr userDrawn="1"/>
        </p:nvSpPr>
        <p:spPr>
          <a:xfrm>
            <a:off x="2" y="344420"/>
            <a:ext cx="975593" cy="369332"/>
          </a:xfrm>
          <a:prstGeom prst="rect">
            <a:avLst/>
          </a:prstGeom>
          <a:noFill/>
        </p:spPr>
        <p:txBody>
          <a:bodyPr wrap="square" rtlCol="0">
            <a:spAutoFit/>
          </a:bodyPr>
          <a:lstStyle/>
          <a:p>
            <a:pPr algn="r"/>
            <a:r>
              <a:rPr lang="zh-CN" altLang="en-US" sz="1800" dirty="0" smtClean="0">
                <a:solidFill>
                  <a:prstClr val="white"/>
                </a:solidFill>
                <a:ea typeface="微软雅黑"/>
              </a:rPr>
              <a:t>过渡页</a:t>
            </a:r>
            <a:endParaRPr lang="zh-CN" altLang="en-US" sz="1800" dirty="0">
              <a:solidFill>
                <a:prstClr val="white"/>
              </a:solidFill>
              <a:ea typeface="微软雅黑"/>
            </a:endParaRPr>
          </a:p>
        </p:txBody>
      </p:sp>
      <p:sp>
        <p:nvSpPr>
          <p:cNvPr id="2" name="燕尾形 1"/>
          <p:cNvSpPr/>
          <p:nvPr userDrawn="1"/>
        </p:nvSpPr>
        <p:spPr>
          <a:xfrm>
            <a:off x="9629048" y="3537584"/>
            <a:ext cx="87727" cy="28800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userDrawn="1"/>
        </p:nvSpPr>
        <p:spPr>
          <a:xfrm>
            <a:off x="9720047" y="3537584"/>
            <a:ext cx="87727" cy="28800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TextBox 18"/>
          <p:cNvSpPr txBox="1"/>
          <p:nvPr userDrawn="1"/>
        </p:nvSpPr>
        <p:spPr>
          <a:xfrm>
            <a:off x="4232920" y="3003917"/>
            <a:ext cx="4297138" cy="2585323"/>
          </a:xfrm>
          <a:prstGeom prst="rect">
            <a:avLst/>
          </a:prstGeom>
          <a:noFill/>
        </p:spPr>
        <p:txBody>
          <a:bodyPr wrap="none" rtlCol="0">
            <a:spAutoFit/>
          </a:bodyPr>
          <a:lstStyle/>
          <a:p>
            <a:r>
              <a:rPr lang="zh-CN" altLang="en-US" dirty="0" smtClean="0">
                <a:solidFill>
                  <a:schemeClr val="bg1">
                    <a:lumMod val="65000"/>
                  </a:schemeClr>
                </a:solidFill>
                <a:latin typeface="+mj-lt"/>
              </a:rPr>
              <a:t>一些常见的技术或资源网站：</a:t>
            </a:r>
            <a:endParaRPr lang="en-US" altLang="zh-CN" dirty="0" smtClean="0">
              <a:solidFill>
                <a:schemeClr val="bg1">
                  <a:lumMod val="65000"/>
                </a:schemeClr>
              </a:solidFill>
              <a:latin typeface="+mj-lt"/>
            </a:endParaRPr>
          </a:p>
          <a:p>
            <a:endParaRPr lang="en-US" altLang="zh-CN" dirty="0" smtClean="0">
              <a:solidFill>
                <a:schemeClr val="bg1">
                  <a:lumMod val="65000"/>
                </a:schemeClr>
              </a:solidFill>
              <a:latin typeface="+mj-lt"/>
            </a:endParaRPr>
          </a:p>
          <a:p>
            <a:r>
              <a:rPr lang="en-US" altLang="zh-CN" dirty="0" smtClean="0">
                <a:solidFill>
                  <a:schemeClr val="bg1">
                    <a:lumMod val="65000"/>
                  </a:schemeClr>
                </a:solidFill>
                <a:latin typeface="+mj-lt"/>
              </a:rPr>
              <a:t>   http://www.itpub.net</a:t>
            </a:r>
          </a:p>
          <a:p>
            <a:r>
              <a:rPr lang="en-US" altLang="zh-CN" dirty="0" smtClean="0">
                <a:solidFill>
                  <a:schemeClr val="bg1">
                    <a:lumMod val="65000"/>
                  </a:schemeClr>
                </a:solidFill>
                <a:latin typeface="+mj-lt"/>
              </a:rPr>
              <a:t>   http://www.iteye.com</a:t>
            </a:r>
          </a:p>
          <a:p>
            <a:r>
              <a:rPr lang="en-US" altLang="zh-CN" dirty="0" smtClean="0">
                <a:solidFill>
                  <a:schemeClr val="bg1">
                    <a:lumMod val="65000"/>
                  </a:schemeClr>
                </a:solidFill>
                <a:latin typeface="+mj-lt"/>
              </a:rPr>
              <a:t>   http://www.chinaitlab.com</a:t>
            </a:r>
          </a:p>
          <a:p>
            <a:r>
              <a:rPr lang="en-US" altLang="zh-CN" dirty="0" smtClean="0">
                <a:solidFill>
                  <a:schemeClr val="bg1">
                    <a:lumMod val="65000"/>
                  </a:schemeClr>
                </a:solidFill>
                <a:latin typeface="+mj-lt"/>
              </a:rPr>
              <a:t>   http://www.oracle.com</a:t>
            </a:r>
          </a:p>
          <a:p>
            <a:r>
              <a:rPr lang="en-US" altLang="zh-CN" dirty="0" smtClean="0">
                <a:solidFill>
                  <a:schemeClr val="bg1">
                    <a:lumMod val="65000"/>
                  </a:schemeClr>
                </a:solidFill>
                <a:latin typeface="+mj-lt"/>
              </a:rPr>
              <a:t>   http://www.ibm.com/developerworks/cn/</a:t>
            </a:r>
          </a:p>
          <a:p>
            <a:r>
              <a:rPr lang="en-US" altLang="zh-CN" dirty="0" smtClean="0">
                <a:solidFill>
                  <a:schemeClr val="bg1">
                    <a:lumMod val="65000"/>
                  </a:schemeClr>
                </a:solidFill>
                <a:latin typeface="+mj-lt"/>
              </a:rPr>
              <a:t>   http://www.apache.org</a:t>
            </a:r>
          </a:p>
          <a:p>
            <a:endParaRPr lang="en-US" altLang="zh-CN" dirty="0" smtClean="0">
              <a:solidFill>
                <a:schemeClr val="bg1">
                  <a:lumMod val="65000"/>
                </a:schemeClr>
              </a:solidFill>
              <a:latin typeface="+mj-lt"/>
            </a:endParaRPr>
          </a:p>
        </p:txBody>
      </p:sp>
    </p:spTree>
    <p:extLst>
      <p:ext uri="{BB962C8B-B14F-4D97-AF65-F5344CB8AC3E}">
        <p14:creationId xmlns:p14="http://schemas.microsoft.com/office/powerpoint/2010/main" xmlns="" val="306849033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77906009"/>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485800"/>
            <a:ext cx="6689948"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95300" y="1772816"/>
            <a:ext cx="8915400" cy="4536504"/>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xmlns="" val="63528229"/>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792909"/>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95300" y="6356351"/>
            <a:ext cx="2311400" cy="365125"/>
          </a:xfrm>
          <a:prstGeom prst="rect">
            <a:avLst/>
          </a:prstGeom>
        </p:spPr>
        <p:txBody>
          <a:bodyPr/>
          <a:lstStyle/>
          <a:p>
            <a:fld id="{AFC2AB41-8CA9-43AD-9F63-00B4E7D7BB61}" type="datetimeFigureOut">
              <a:rPr lang="zh-CN" altLang="en-US" smtClean="0"/>
              <a:pPr/>
              <a:t>2013-7-24</a:t>
            </a:fld>
            <a:endParaRPr lang="zh-CN" altLang="en-US"/>
          </a:p>
        </p:txBody>
      </p:sp>
      <p:sp>
        <p:nvSpPr>
          <p:cNvPr id="5" name="页脚占位符 4"/>
          <p:cNvSpPr>
            <a:spLocks noGrp="1"/>
          </p:cNvSpPr>
          <p:nvPr>
            <p:ph type="ftr" sz="quarter" idx="11"/>
          </p:nvPr>
        </p:nvSpPr>
        <p:spPr>
          <a:xfrm>
            <a:off x="6064572" y="6356351"/>
            <a:ext cx="3136900" cy="365125"/>
          </a:xfrm>
          <a:prstGeom prst="rect">
            <a:avLst/>
          </a:prstGeom>
        </p:spPr>
        <p:txBody>
          <a:bodyPr/>
          <a:lstStyle/>
          <a:p>
            <a:endParaRPr lang="zh-CN" altLang="en-US"/>
          </a:p>
        </p:txBody>
      </p:sp>
    </p:spTree>
    <p:extLst>
      <p:ext uri="{BB962C8B-B14F-4D97-AF65-F5344CB8AC3E}">
        <p14:creationId xmlns:p14="http://schemas.microsoft.com/office/powerpoint/2010/main" xmlns="" val="3703668690"/>
      </p:ext>
    </p:extLst>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548680"/>
            <a:ext cx="6689948" cy="868958"/>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95300" y="6356351"/>
            <a:ext cx="2311400" cy="365125"/>
          </a:xfrm>
          <a:prstGeom prst="rect">
            <a:avLst/>
          </a:prstGeom>
        </p:spPr>
        <p:txBody>
          <a:bodyPr/>
          <a:lstStyle/>
          <a:p>
            <a:fld id="{AFC2AB41-8CA9-43AD-9F63-00B4E7D7BB61}" type="datetimeFigureOut">
              <a:rPr lang="zh-CN" altLang="en-US" smtClean="0"/>
              <a:pPr/>
              <a:t>2013-7-24</a:t>
            </a:fld>
            <a:endParaRPr lang="zh-CN" altLang="en-US"/>
          </a:p>
        </p:txBody>
      </p:sp>
      <p:sp>
        <p:nvSpPr>
          <p:cNvPr id="6" name="页脚占位符 5"/>
          <p:cNvSpPr>
            <a:spLocks noGrp="1"/>
          </p:cNvSpPr>
          <p:nvPr>
            <p:ph type="ftr" sz="quarter" idx="11"/>
          </p:nvPr>
        </p:nvSpPr>
        <p:spPr>
          <a:xfrm>
            <a:off x="6280596" y="6356351"/>
            <a:ext cx="3136900" cy="365125"/>
          </a:xfrm>
          <a:prstGeom prst="rect">
            <a:avLst/>
          </a:prstGeom>
        </p:spPr>
        <p:txBody>
          <a:bodyPr/>
          <a:lstStyle/>
          <a:p>
            <a:endParaRPr lang="zh-CN" altLang="en-US"/>
          </a:p>
        </p:txBody>
      </p:sp>
    </p:spTree>
    <p:extLst>
      <p:ext uri="{BB962C8B-B14F-4D97-AF65-F5344CB8AC3E}">
        <p14:creationId xmlns:p14="http://schemas.microsoft.com/office/powerpoint/2010/main" xmlns="" val="3288679140"/>
      </p:ext>
    </p:extLst>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548680"/>
            <a:ext cx="6617940" cy="868958"/>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95300" y="6356351"/>
            <a:ext cx="2311400" cy="365125"/>
          </a:xfrm>
          <a:prstGeom prst="rect">
            <a:avLst/>
          </a:prstGeom>
        </p:spPr>
        <p:txBody>
          <a:bodyPr/>
          <a:lstStyle/>
          <a:p>
            <a:fld id="{AFC2AB41-8CA9-43AD-9F63-00B4E7D7BB61}" type="datetimeFigureOut">
              <a:rPr lang="zh-CN" altLang="en-US" smtClean="0"/>
              <a:pPr/>
              <a:t>2013-7-24</a:t>
            </a:fld>
            <a:endParaRPr lang="zh-CN" altLang="en-US"/>
          </a:p>
        </p:txBody>
      </p:sp>
      <p:sp>
        <p:nvSpPr>
          <p:cNvPr id="8" name="页脚占位符 7"/>
          <p:cNvSpPr>
            <a:spLocks noGrp="1"/>
          </p:cNvSpPr>
          <p:nvPr>
            <p:ph type="ftr" sz="quarter" idx="11"/>
          </p:nvPr>
        </p:nvSpPr>
        <p:spPr>
          <a:xfrm>
            <a:off x="6321152" y="6356351"/>
            <a:ext cx="3136900" cy="365125"/>
          </a:xfrm>
          <a:prstGeom prst="rect">
            <a:avLst/>
          </a:prstGeom>
        </p:spPr>
        <p:txBody>
          <a:bodyPr/>
          <a:lstStyle/>
          <a:p>
            <a:endParaRPr lang="zh-CN" altLang="en-US" dirty="0"/>
          </a:p>
        </p:txBody>
      </p:sp>
    </p:spTree>
    <p:extLst>
      <p:ext uri="{BB962C8B-B14F-4D97-AF65-F5344CB8AC3E}">
        <p14:creationId xmlns:p14="http://schemas.microsoft.com/office/powerpoint/2010/main" xmlns="" val="502800245"/>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30088" y="476672"/>
            <a:ext cx="6611144"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95300" y="6356351"/>
            <a:ext cx="2311400" cy="365125"/>
          </a:xfrm>
          <a:prstGeom prst="rect">
            <a:avLst/>
          </a:prstGeom>
        </p:spPr>
        <p:txBody>
          <a:bodyPr/>
          <a:lstStyle/>
          <a:p>
            <a:fld id="{AFC2AB41-8CA9-43AD-9F63-00B4E7D7BB61}" type="datetimeFigureOut">
              <a:rPr lang="zh-CN" altLang="en-US" smtClean="0"/>
              <a:pPr/>
              <a:t>2013-7-24</a:t>
            </a:fld>
            <a:endParaRPr lang="zh-CN" altLang="en-US"/>
          </a:p>
        </p:txBody>
      </p:sp>
      <p:sp>
        <p:nvSpPr>
          <p:cNvPr id="4" name="页脚占位符 3"/>
          <p:cNvSpPr>
            <a:spLocks noGrp="1"/>
          </p:cNvSpPr>
          <p:nvPr>
            <p:ph type="ftr" sz="quarter" idx="11"/>
          </p:nvPr>
        </p:nvSpPr>
        <p:spPr>
          <a:xfrm>
            <a:off x="6352604" y="6309320"/>
            <a:ext cx="3136900" cy="365125"/>
          </a:xfrm>
          <a:prstGeom prst="rect">
            <a:avLst/>
          </a:prstGeom>
        </p:spPr>
        <p:txBody>
          <a:bodyPr/>
          <a:lstStyle/>
          <a:p>
            <a:endParaRPr lang="zh-CN" altLang="en-US" dirty="0"/>
          </a:p>
        </p:txBody>
      </p:sp>
    </p:spTree>
    <p:extLst>
      <p:ext uri="{BB962C8B-B14F-4D97-AF65-F5344CB8AC3E}">
        <p14:creationId xmlns:p14="http://schemas.microsoft.com/office/powerpoint/2010/main" xmlns="" val="2930626135"/>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7" name="直接连接符 6"/>
          <p:cNvCxnSpPr>
            <a:stCxn id="14" idx="2"/>
          </p:cNvCxnSpPr>
          <p:nvPr userDrawn="1"/>
        </p:nvCxnSpPr>
        <p:spPr>
          <a:xfrm>
            <a:off x="5528005" y="6761020"/>
            <a:ext cx="437799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880" y="6751195"/>
            <a:ext cx="4587838" cy="6194"/>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880" y="332656"/>
            <a:ext cx="9906880" cy="0"/>
          </a:xfrm>
          <a:prstGeom prst="line">
            <a:avLst/>
          </a:prstGeom>
          <a:ln w="152400">
            <a:gradFill flip="none" rotWithShape="1">
              <a:gsLst>
                <a:gs pos="0">
                  <a:schemeClr val="bg1">
                    <a:lumMod val="65000"/>
                  </a:schemeClr>
                </a:gs>
                <a:gs pos="50000">
                  <a:schemeClr val="bg1">
                    <a:lumMod val="85000"/>
                  </a:schemeClr>
                </a:gs>
                <a:gs pos="100000">
                  <a:schemeClr val="accent1">
                    <a:tint val="23500"/>
                    <a:satMod val="160000"/>
                  </a:schemeClr>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rot="16200000">
            <a:off x="7788341" y="-183275"/>
            <a:ext cx="1463041" cy="1805131"/>
            <a:chOff x="4497301" y="2996952"/>
            <a:chExt cx="2260994" cy="1512168"/>
          </a:xfrm>
          <a:solidFill>
            <a:srgbClr val="3B79CE"/>
          </a:solidFill>
        </p:grpSpPr>
        <p:sp>
          <p:nvSpPr>
            <p:cNvPr id="11" name="燕尾形 10"/>
            <p:cNvSpPr/>
            <p:nvPr/>
          </p:nvSpPr>
          <p:spPr>
            <a:xfrm>
              <a:off x="4497301" y="2996952"/>
              <a:ext cx="675512" cy="1512168"/>
            </a:xfrm>
            <a:prstGeom prst="chevron">
              <a:avLst>
                <a:gd name="adj" fmla="val 3477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p:nvSpPr>
          <p:spPr>
            <a:xfrm>
              <a:off x="4693431" y="2996952"/>
              <a:ext cx="792088" cy="151216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五边形 12"/>
            <p:cNvSpPr/>
            <p:nvPr/>
          </p:nvSpPr>
          <p:spPr>
            <a:xfrm>
              <a:off x="4833179" y="2996952"/>
              <a:ext cx="1925116" cy="1512168"/>
            </a:xfrm>
            <a:prstGeom prst="homePlat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弧形 13"/>
          <p:cNvSpPr/>
          <p:nvPr userDrawn="1"/>
        </p:nvSpPr>
        <p:spPr>
          <a:xfrm>
            <a:off x="4586958" y="6377106"/>
            <a:ext cx="946326" cy="902229"/>
          </a:xfrm>
          <a:prstGeom prst="arc">
            <a:avLst>
              <a:gd name="adj1" fmla="val 11317002"/>
              <a:gd name="adj2" fmla="val 21109602"/>
            </a:avLst>
          </a:prstGeom>
          <a:ln w="22479">
            <a:solidFill>
              <a:srgbClr val="3B79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弦形 34"/>
          <p:cNvSpPr/>
          <p:nvPr userDrawn="1"/>
        </p:nvSpPr>
        <p:spPr>
          <a:xfrm rot="6746465">
            <a:off x="4703122" y="6487270"/>
            <a:ext cx="720000" cy="719999"/>
          </a:xfrm>
          <a:prstGeom prst="chord">
            <a:avLst>
              <a:gd name="adj1" fmla="val 3577158"/>
              <a:gd name="adj2" fmla="val 15329001"/>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3" name="TextBox 15"/>
          <p:cNvSpPr txBox="1"/>
          <p:nvPr userDrawn="1"/>
        </p:nvSpPr>
        <p:spPr>
          <a:xfrm>
            <a:off x="4664968" y="6530597"/>
            <a:ext cx="792087" cy="369332"/>
          </a:xfrm>
          <a:prstGeom prst="rect">
            <a:avLst/>
          </a:prstGeom>
          <a:noFill/>
        </p:spPr>
        <p:txBody>
          <a:bodyPr wrap="square" rtlCol="0">
            <a:spAutoFit/>
          </a:bodyPr>
          <a:lstStyle/>
          <a:p>
            <a:pPr algn="ctr"/>
            <a:fld id="{2EEF1883-7A0E-4F66-9932-E581691AD397}"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4" name="TextBox 43"/>
          <p:cNvSpPr txBox="1"/>
          <p:nvPr userDrawn="1"/>
        </p:nvSpPr>
        <p:spPr>
          <a:xfrm>
            <a:off x="200472" y="6381328"/>
            <a:ext cx="2142446" cy="369332"/>
          </a:xfrm>
          <a:prstGeom prst="rect">
            <a:avLst/>
          </a:prstGeom>
          <a:noFill/>
        </p:spPr>
        <p:txBody>
          <a:bodyPr wrap="none" rtlCol="0">
            <a:spAutoFit/>
          </a:bodyPr>
          <a:lstStyle/>
          <a:p>
            <a:r>
              <a:rPr lang="en-US" altLang="zh-CN" dirty="0" smtClean="0">
                <a:solidFill>
                  <a:schemeClr val="bg1">
                    <a:lumMod val="75000"/>
                  </a:schemeClr>
                </a:solidFill>
                <a:effectLst/>
              </a:rPr>
              <a:t>http://www.sz-tz.org</a:t>
            </a:r>
            <a:endParaRPr lang="zh-CN" altLang="en-US" dirty="0">
              <a:solidFill>
                <a:schemeClr val="bg1">
                  <a:lumMod val="75000"/>
                </a:schemeClr>
              </a:solidFill>
              <a:effectLst/>
            </a:endParaRPr>
          </a:p>
        </p:txBody>
      </p:sp>
    </p:spTree>
    <p:extLst>
      <p:ext uri="{BB962C8B-B14F-4D97-AF65-F5344CB8AC3E}">
        <p14:creationId xmlns:p14="http://schemas.microsoft.com/office/powerpoint/2010/main" xmlns="" val="2837075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4" r:id="rId15"/>
    <p:sldLayoutId id="2147483665" r:id="rId16"/>
  </p:sldLayoutIdLst>
  <p:transition spd="slow">
    <p:push dir="u"/>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www.baidu.com/s?wd=%CB%EF%CE%C0%C7%D9&amp;lm=0&amp;si=&amp;rn=10&amp;ie=gb2312&amp;ct=0&amp;cl=3&amp;f=12" TargetMode="Externa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oleObject" Target="../embeddings/oleObject1.bin"/></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baike.baidu.com/view/616902.htm" TargetMode="External"/><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java.sun.com/" TargetMode="External"/><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s>
</file>

<file path=ppt/slides/_rels/slide17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java.sun.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java.sun.com/" TargetMode="External"/><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005197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546" name="Rectangle 2"/>
          <p:cNvSpPr>
            <a:spLocks noGrp="1" noChangeArrowheads="1"/>
          </p:cNvSpPr>
          <p:nvPr>
            <p:ph type="title"/>
          </p:nvPr>
        </p:nvSpPr>
        <p:spPr/>
        <p:txBody>
          <a:bodyPr/>
          <a:lstStyle/>
          <a:p>
            <a:r>
              <a:rPr lang="zh-CN" altLang="en-US"/>
              <a:t>名词介绍</a:t>
            </a:r>
          </a:p>
        </p:txBody>
      </p:sp>
      <p:sp>
        <p:nvSpPr>
          <p:cNvPr id="1644547"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pPr>
              <a:lnSpc>
                <a:spcPct val="80000"/>
              </a:lnSpc>
            </a:pPr>
            <a:r>
              <a:rPr lang="en-US" altLang="zh-CN" sz="2400"/>
              <a:t>JDK     </a:t>
            </a:r>
          </a:p>
          <a:p>
            <a:pPr>
              <a:lnSpc>
                <a:spcPct val="80000"/>
              </a:lnSpc>
            </a:pPr>
            <a:r>
              <a:rPr lang="en-US" altLang="zh-CN" sz="2400"/>
              <a:t>     Java   Development   Kit         </a:t>
            </a:r>
          </a:p>
          <a:p>
            <a:pPr>
              <a:lnSpc>
                <a:spcPct val="80000"/>
              </a:lnSpc>
            </a:pPr>
            <a:r>
              <a:rPr lang="en-US" altLang="zh-CN" sz="2400"/>
              <a:t>    (java </a:t>
            </a:r>
            <a:r>
              <a:rPr lang="zh-CN" altLang="en-US" sz="2400"/>
              <a:t>开发工具包</a:t>
            </a:r>
            <a:r>
              <a:rPr lang="en-US" altLang="zh-CN" sz="2400"/>
              <a:t>)</a:t>
            </a:r>
          </a:p>
          <a:p>
            <a:pPr>
              <a:lnSpc>
                <a:spcPct val="80000"/>
              </a:lnSpc>
            </a:pPr>
            <a:r>
              <a:rPr lang="zh-CN" altLang="en-US" sz="2400"/>
              <a:t>   工具箱</a:t>
            </a:r>
            <a:r>
              <a:rPr lang="en-US" altLang="zh-CN" sz="2400"/>
              <a:t>1.2-1.4</a:t>
            </a:r>
            <a:r>
              <a:rPr lang="zh-CN" altLang="en-US" sz="2400"/>
              <a:t>版本也称为</a:t>
            </a:r>
            <a:r>
              <a:rPr lang="en-US" altLang="zh-CN" sz="2400"/>
              <a:t>SDK</a:t>
            </a:r>
          </a:p>
          <a:p>
            <a:pPr>
              <a:lnSpc>
                <a:spcPct val="80000"/>
              </a:lnSpc>
            </a:pPr>
            <a:r>
              <a:rPr lang="en-US" altLang="zh-CN" sz="2400"/>
              <a:t>   Software Development Kit</a:t>
            </a:r>
          </a:p>
          <a:p>
            <a:pPr>
              <a:lnSpc>
                <a:spcPct val="80000"/>
              </a:lnSpc>
            </a:pPr>
            <a:r>
              <a:rPr lang="en-US" altLang="zh-CN" sz="2400"/>
              <a:t> JVM    </a:t>
            </a:r>
          </a:p>
          <a:p>
            <a:pPr>
              <a:lnSpc>
                <a:spcPct val="80000"/>
              </a:lnSpc>
            </a:pPr>
            <a:r>
              <a:rPr lang="en-US" altLang="zh-CN" sz="2400"/>
              <a:t>   Java   Virtual    Machine     (java </a:t>
            </a:r>
            <a:r>
              <a:rPr lang="zh-CN" altLang="en-US" sz="2400"/>
              <a:t>虚拟机</a:t>
            </a:r>
            <a:r>
              <a:rPr lang="en-US" altLang="zh-CN" sz="2400"/>
              <a:t>)</a:t>
            </a:r>
          </a:p>
          <a:p>
            <a:pPr>
              <a:lnSpc>
                <a:spcPct val="80000"/>
              </a:lnSpc>
            </a:pPr>
            <a:endParaRPr lang="en-US" altLang="zh-CN" sz="2400"/>
          </a:p>
          <a:p>
            <a:pPr>
              <a:lnSpc>
                <a:spcPct val="80000"/>
              </a:lnSpc>
            </a:pPr>
            <a:r>
              <a:rPr lang="en-US" altLang="zh-CN" sz="2400"/>
              <a:t>  JRE     Java   Runtime    Environment (java  </a:t>
            </a:r>
            <a:r>
              <a:rPr lang="zh-CN" altLang="en-US" sz="2400"/>
              <a:t>运行环境</a:t>
            </a:r>
            <a:r>
              <a:rPr lang="en-US" altLang="zh-CN" sz="2400"/>
              <a:t>)</a:t>
            </a:r>
          </a:p>
          <a:p>
            <a:pPr>
              <a:lnSpc>
                <a:spcPct val="80000"/>
              </a:lnSpc>
            </a:pPr>
            <a:r>
              <a:rPr lang="en-US" altLang="zh-CN" sz="2400"/>
              <a:t> </a:t>
            </a:r>
            <a:endParaRPr lang="zh-CN" altLang="en-US" sz="2400"/>
          </a:p>
        </p:txBody>
      </p:sp>
    </p:spTree>
    <p:extLst>
      <p:ext uri="{BB962C8B-B14F-4D97-AF65-F5344CB8AC3E}">
        <p14:creationId xmlns:p14="http://schemas.microsoft.com/office/powerpoint/2010/main" xmlns="" val="1202528803"/>
      </p:ext>
    </p:extLst>
  </p:cSld>
  <p:clrMapOvr>
    <a:masterClrMapping/>
  </p:clrMapOvr>
  <p:transition spd="slow">
    <p:push di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3218" name="Rectangle 2"/>
          <p:cNvSpPr>
            <a:spLocks noGrp="1" noChangeArrowheads="1"/>
          </p:cNvSpPr>
          <p:nvPr>
            <p:ph type="title"/>
          </p:nvPr>
        </p:nvSpPr>
        <p:spPr/>
        <p:txBody>
          <a:bodyPr/>
          <a:lstStyle/>
          <a:p>
            <a:endParaRPr lang="zh-CN" altLang="en-US"/>
          </a:p>
        </p:txBody>
      </p:sp>
      <p:sp>
        <p:nvSpPr>
          <p:cNvPr id="1673219" name="Rectangle 3"/>
          <p:cNvSpPr>
            <a:spLocks noGrp="1" noChangeArrowheads="1"/>
          </p:cNvSpPr>
          <p:nvPr>
            <p:ph type="body" idx="1"/>
          </p:nvPr>
        </p:nvSpPr>
        <p:spPr bwMode="auto">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solidFill>
                  <a:schemeClr val="hlink"/>
                </a:solidFill>
              </a:rPr>
              <a:t>练习八：</a:t>
            </a:r>
          </a:p>
          <a:p>
            <a:r>
              <a:rPr lang="zh-CN" altLang="en-US">
                <a:solidFill>
                  <a:schemeClr val="hlink"/>
                </a:solidFill>
              </a:rPr>
              <a:t>   利用程序输出如下图形</a:t>
            </a:r>
            <a:r>
              <a:rPr lang="en-US" altLang="zh-CN">
                <a:solidFill>
                  <a:schemeClr val="hlink"/>
                </a:solidFill>
              </a:rPr>
              <a:t>:</a:t>
            </a:r>
          </a:p>
          <a:p>
            <a:r>
              <a:rPr lang="en-US" altLang="zh-CN">
                <a:solidFill>
                  <a:schemeClr val="hlink"/>
                </a:solidFill>
              </a:rPr>
              <a:t>   *</a:t>
            </a:r>
          </a:p>
          <a:p>
            <a:r>
              <a:rPr lang="en-US" altLang="zh-CN">
                <a:solidFill>
                  <a:schemeClr val="hlink"/>
                </a:solidFill>
              </a:rPr>
              <a:t>   ***</a:t>
            </a:r>
          </a:p>
          <a:p>
            <a:r>
              <a:rPr lang="en-US" altLang="zh-CN">
                <a:solidFill>
                  <a:schemeClr val="hlink"/>
                </a:solidFill>
              </a:rPr>
              <a:t>   *****</a:t>
            </a:r>
          </a:p>
          <a:p>
            <a:r>
              <a:rPr lang="en-US" altLang="zh-CN">
                <a:solidFill>
                  <a:schemeClr val="hlink"/>
                </a:solidFill>
              </a:rPr>
              <a:t>   *******</a:t>
            </a:r>
          </a:p>
          <a:p>
            <a:r>
              <a:rPr lang="en-US" altLang="zh-CN">
                <a:solidFill>
                  <a:schemeClr val="hlink"/>
                </a:solidFill>
              </a:rPr>
              <a:t>   *****</a:t>
            </a:r>
          </a:p>
          <a:p>
            <a:r>
              <a:rPr lang="en-US" altLang="zh-CN">
                <a:solidFill>
                  <a:schemeClr val="hlink"/>
                </a:solidFill>
              </a:rPr>
              <a:t>   ***</a:t>
            </a:r>
          </a:p>
          <a:p>
            <a:r>
              <a:rPr lang="en-US" altLang="zh-CN">
                <a:solidFill>
                  <a:schemeClr val="hlink"/>
                </a:solidFill>
              </a:rPr>
              <a:t>   *</a:t>
            </a:r>
          </a:p>
          <a:p>
            <a:r>
              <a:rPr lang="en-US" altLang="zh-CN">
                <a:solidFill>
                  <a:schemeClr val="hlink"/>
                </a:solidFill>
              </a:rPr>
              <a:t>   </a:t>
            </a:r>
          </a:p>
          <a:p>
            <a:r>
              <a:rPr lang="en-US" altLang="zh-CN">
                <a:solidFill>
                  <a:schemeClr val="hlink"/>
                </a:solidFill>
              </a:rPr>
              <a:t>   </a:t>
            </a:r>
          </a:p>
          <a:p>
            <a:r>
              <a:rPr lang="en-US" altLang="zh-CN">
                <a:solidFill>
                  <a:schemeClr val="hlink"/>
                </a:solidFill>
              </a:rPr>
              <a:t>      </a:t>
            </a:r>
          </a:p>
          <a:p>
            <a:r>
              <a:rPr lang="en-US" altLang="zh-CN">
                <a:solidFill>
                  <a:schemeClr val="hlink"/>
                </a:solidFill>
              </a:rPr>
              <a:t>   </a:t>
            </a:r>
            <a:endParaRPr lang="zh-CN" altLang="en-US"/>
          </a:p>
          <a:p>
            <a:endParaRPr lang="zh-CN" altLang="en-US"/>
          </a:p>
          <a:p>
            <a:endParaRPr lang="zh-CN" altLang="en-US"/>
          </a:p>
        </p:txBody>
      </p:sp>
    </p:spTree>
    <p:extLst>
      <p:ext uri="{BB962C8B-B14F-4D97-AF65-F5344CB8AC3E}">
        <p14:creationId xmlns:p14="http://schemas.microsoft.com/office/powerpoint/2010/main" xmlns="" val="2237157327"/>
      </p:ext>
    </p:extLst>
  </p:cSld>
  <p:clrMapOvr>
    <a:masterClrMapping/>
  </p:clrMapOvr>
  <p:transition spd="slow">
    <p:push di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a:xfrm>
            <a:off x="244216" y="150381"/>
            <a:ext cx="9010542" cy="545131"/>
          </a:xfrm>
        </p:spPr>
        <p:txBody>
          <a:bodyPr lIns="92693" tIns="46346" rIns="92693" bIns="46346" anchor="t"/>
          <a:lstStyle/>
          <a:p>
            <a:r>
              <a:rPr lang="zh-CN" altLang="en-US"/>
              <a:t>本  章  目  标</a:t>
            </a:r>
          </a:p>
        </p:txBody>
      </p:sp>
      <p:sp>
        <p:nvSpPr>
          <p:cNvPr id="865286" name="Rectangle 6"/>
          <p:cNvSpPr>
            <a:spLocks noGrp="1" noChangeArrowheads="1"/>
          </p:cNvSpPr>
          <p:nvPr>
            <p:ph type="body" idx="1"/>
          </p:nvPr>
        </p:nvSpPr>
        <p:spPr bwMode="auto">
          <a:xfrm>
            <a:off x="217080" y="1013506"/>
            <a:ext cx="9505758" cy="300762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400" b="1"/>
              <a:t>声明并建立一个基本类型的数组和引用类型的数组</a:t>
            </a:r>
          </a:p>
          <a:p>
            <a:pPr lvl="1">
              <a:lnSpc>
                <a:spcPts val="3000"/>
              </a:lnSpc>
              <a:spcBef>
                <a:spcPts val="600"/>
              </a:spcBef>
              <a:spcAft>
                <a:spcPts val="600"/>
              </a:spcAft>
            </a:pPr>
            <a:r>
              <a:rPr lang="zh-CN" altLang="en-US" sz="2400" b="1"/>
              <a:t>为什么数组在使用前必须初始化</a:t>
            </a:r>
          </a:p>
          <a:p>
            <a:pPr lvl="1">
              <a:lnSpc>
                <a:spcPts val="3000"/>
              </a:lnSpc>
              <a:spcBef>
                <a:spcPts val="600"/>
              </a:spcBef>
              <a:spcAft>
                <a:spcPts val="600"/>
              </a:spcAft>
            </a:pPr>
            <a:r>
              <a:rPr lang="zh-CN" altLang="en-US" sz="2400" b="1"/>
              <a:t>定义并初始化一个数组</a:t>
            </a:r>
          </a:p>
          <a:p>
            <a:pPr lvl="1">
              <a:lnSpc>
                <a:spcPts val="3000"/>
              </a:lnSpc>
              <a:spcBef>
                <a:spcPts val="600"/>
              </a:spcBef>
              <a:spcAft>
                <a:spcPts val="600"/>
              </a:spcAft>
            </a:pPr>
            <a:r>
              <a:rPr lang="zh-CN" altLang="en-US" sz="2400" b="1"/>
              <a:t>正确使用数组中的元素</a:t>
            </a:r>
          </a:p>
          <a:p>
            <a:pPr lvl="1">
              <a:lnSpc>
                <a:spcPts val="3000"/>
              </a:lnSpc>
              <a:spcBef>
                <a:spcPts val="600"/>
              </a:spcBef>
              <a:spcAft>
                <a:spcPts val="600"/>
              </a:spcAft>
            </a:pPr>
            <a:r>
              <a:rPr lang="zh-CN" altLang="en-US" sz="2400" b="1"/>
              <a:t>创建一个多维数组（存放数组的数组）</a:t>
            </a:r>
          </a:p>
          <a:p>
            <a:pPr lvl="1">
              <a:lnSpc>
                <a:spcPts val="3000"/>
              </a:lnSpc>
              <a:spcBef>
                <a:spcPts val="600"/>
              </a:spcBef>
              <a:spcAft>
                <a:spcPts val="600"/>
              </a:spcAft>
              <a:buFont typeface="Monotype Sorts" charset="2"/>
              <a:buNone/>
            </a:pPr>
            <a:endParaRPr lang="en-US" altLang="zh-CN" sz="2400" b="1"/>
          </a:p>
        </p:txBody>
      </p:sp>
    </p:spTree>
    <p:extLst>
      <p:ext uri="{BB962C8B-B14F-4D97-AF65-F5344CB8AC3E}">
        <p14:creationId xmlns:p14="http://schemas.microsoft.com/office/powerpoint/2010/main" xmlns="" val="4138382927"/>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a:xfrm>
            <a:off x="403634" y="183277"/>
            <a:ext cx="9010542" cy="545131"/>
          </a:xfrm>
        </p:spPr>
        <p:txBody>
          <a:bodyPr lIns="92693" tIns="46346" rIns="92693" bIns="46346" anchor="t"/>
          <a:lstStyle/>
          <a:p>
            <a:r>
              <a:rPr lang="zh-CN" altLang="en-US"/>
              <a:t>声明数组</a:t>
            </a:r>
          </a:p>
        </p:txBody>
      </p:sp>
      <p:sp>
        <p:nvSpPr>
          <p:cNvPr id="866312" name="Rectangle 8"/>
          <p:cNvSpPr>
            <a:spLocks noGrp="1" noChangeArrowheads="1"/>
          </p:cNvSpPr>
          <p:nvPr>
            <p:ph type="body" idx="1"/>
          </p:nvPr>
        </p:nvSpPr>
        <p:spPr bwMode="auto">
          <a:xfrm>
            <a:off x="495215" y="1156054"/>
            <a:ext cx="8918962" cy="3267654"/>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000"/>
              </a:lnSpc>
              <a:spcBef>
                <a:spcPct val="0"/>
              </a:spcBef>
              <a:spcAft>
                <a:spcPct val="0"/>
              </a:spcAft>
            </a:pPr>
            <a:r>
              <a:rPr lang="zh-CN" altLang="en-US" sz="2000"/>
              <a:t>相同的数据类型元素类型按一定的顺序排列就构成了数组</a:t>
            </a:r>
          </a:p>
          <a:p>
            <a:pPr>
              <a:lnSpc>
                <a:spcPts val="3000"/>
              </a:lnSpc>
              <a:spcBef>
                <a:spcPct val="0"/>
              </a:spcBef>
              <a:spcAft>
                <a:spcPct val="0"/>
              </a:spcAft>
            </a:pPr>
            <a:r>
              <a:rPr lang="zh-CN" altLang="en-US" sz="2000"/>
              <a:t>数组元素可以为：</a:t>
            </a:r>
          </a:p>
          <a:p>
            <a:pPr lvl="1">
              <a:lnSpc>
                <a:spcPts val="3000"/>
              </a:lnSpc>
              <a:spcBef>
                <a:spcPct val="0"/>
              </a:spcBef>
              <a:spcAft>
                <a:spcPct val="0"/>
              </a:spcAft>
            </a:pPr>
            <a:r>
              <a:rPr lang="zh-CN" altLang="en-US" sz="2000"/>
              <a:t>基本数据类型</a:t>
            </a:r>
          </a:p>
          <a:p>
            <a:pPr lvl="1">
              <a:lnSpc>
                <a:spcPts val="3000"/>
              </a:lnSpc>
              <a:spcBef>
                <a:spcPct val="0"/>
              </a:spcBef>
              <a:spcAft>
                <a:spcPct val="0"/>
              </a:spcAft>
            </a:pPr>
            <a:r>
              <a:rPr lang="zh-CN" altLang="en-US" sz="2000"/>
              <a:t>某一类的对象（引用类型）</a:t>
            </a:r>
          </a:p>
          <a:p>
            <a:pPr>
              <a:lnSpc>
                <a:spcPts val="3000"/>
              </a:lnSpc>
              <a:spcBef>
                <a:spcPct val="0"/>
              </a:spcBef>
              <a:spcAft>
                <a:spcPct val="0"/>
              </a:spcAft>
            </a:pPr>
            <a:r>
              <a:rPr lang="zh-CN" altLang="en-US" sz="2000"/>
              <a:t>建立</a:t>
            </a:r>
            <a:r>
              <a:rPr lang="en-US" altLang="zh-CN" sz="2000"/>
              <a:t>java</a:t>
            </a:r>
            <a:r>
              <a:rPr lang="zh-CN" altLang="en-US" sz="2000"/>
              <a:t>数组需要以下三个步骤：</a:t>
            </a:r>
          </a:p>
          <a:p>
            <a:pPr lvl="1">
              <a:lnSpc>
                <a:spcPts val="3000"/>
              </a:lnSpc>
              <a:spcBef>
                <a:spcPct val="0"/>
              </a:spcBef>
              <a:spcAft>
                <a:spcPct val="0"/>
              </a:spcAft>
            </a:pPr>
            <a:r>
              <a:rPr lang="zh-CN" altLang="en-US" sz="2000"/>
              <a:t>声明数组</a:t>
            </a:r>
          </a:p>
          <a:p>
            <a:pPr lvl="1">
              <a:lnSpc>
                <a:spcPts val="3000"/>
              </a:lnSpc>
              <a:spcBef>
                <a:spcPct val="0"/>
              </a:spcBef>
              <a:spcAft>
                <a:spcPct val="0"/>
              </a:spcAft>
            </a:pPr>
            <a:r>
              <a:rPr lang="zh-CN" altLang="en-US" sz="2000"/>
              <a:t>创建数组空间</a:t>
            </a:r>
          </a:p>
          <a:p>
            <a:pPr lvl="1">
              <a:lnSpc>
                <a:spcPts val="3000"/>
              </a:lnSpc>
              <a:spcBef>
                <a:spcPct val="0"/>
              </a:spcBef>
              <a:spcAft>
                <a:spcPct val="0"/>
              </a:spcAft>
            </a:pPr>
            <a:r>
              <a:rPr lang="zh-CN" altLang="en-US" sz="2000"/>
              <a:t>初始化数组元素 </a:t>
            </a:r>
            <a:endParaRPr lang="zh-CN" altLang="en-US">
              <a:solidFill>
                <a:srgbClr val="000000"/>
              </a:solidFill>
              <a:latin typeface="宋体" pitchFamily="2" charset="-122"/>
            </a:endParaRPr>
          </a:p>
        </p:txBody>
      </p:sp>
    </p:spTree>
    <p:extLst>
      <p:ext uri="{BB962C8B-B14F-4D97-AF65-F5344CB8AC3E}">
        <p14:creationId xmlns:p14="http://schemas.microsoft.com/office/powerpoint/2010/main" xmlns="" val="1387944676"/>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481648" y="183277"/>
            <a:ext cx="9010542" cy="545131"/>
          </a:xfrm>
        </p:spPr>
        <p:txBody>
          <a:bodyPr lIns="92693" tIns="46346" rIns="92693" bIns="46346" anchor="t"/>
          <a:lstStyle/>
          <a:p>
            <a:r>
              <a:rPr lang="zh-CN" altLang="en-US"/>
              <a:t>创建数组</a:t>
            </a:r>
          </a:p>
        </p:txBody>
      </p:sp>
      <p:sp>
        <p:nvSpPr>
          <p:cNvPr id="867336" name="Rectangle 8"/>
          <p:cNvSpPr>
            <a:spLocks noGrp="1" noChangeArrowheads="1"/>
          </p:cNvSpPr>
          <p:nvPr>
            <p:ph type="body" idx="1"/>
          </p:nvPr>
        </p:nvSpPr>
        <p:spPr bwMode="auto">
          <a:xfrm>
            <a:off x="495215" y="941448"/>
            <a:ext cx="8915570" cy="3388271"/>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000"/>
              </a:lnSpc>
              <a:spcBef>
                <a:spcPct val="0"/>
              </a:spcBef>
              <a:spcAft>
                <a:spcPct val="0"/>
              </a:spcAft>
            </a:pPr>
            <a:r>
              <a:rPr lang="zh-CN" altLang="en-US"/>
              <a:t>声明数组的语法格式有两种如下：</a:t>
            </a:r>
          </a:p>
          <a:p>
            <a:pPr lvl="1">
              <a:lnSpc>
                <a:spcPts val="3000"/>
              </a:lnSpc>
              <a:spcBef>
                <a:spcPct val="0"/>
              </a:spcBef>
              <a:spcAft>
                <a:spcPct val="0"/>
              </a:spcAft>
            </a:pPr>
            <a:r>
              <a:rPr lang="zh-CN" altLang="en-US" sz="2000"/>
              <a:t>数组元素类型   数组名</a:t>
            </a:r>
            <a:r>
              <a:rPr lang="en-US" altLang="zh-CN" sz="2000"/>
              <a:t>[ ]</a:t>
            </a:r>
            <a:r>
              <a:rPr lang="zh-CN" altLang="en-US" sz="2000"/>
              <a:t>；</a:t>
            </a:r>
          </a:p>
          <a:p>
            <a:pPr lvl="1">
              <a:lnSpc>
                <a:spcPts val="3000"/>
              </a:lnSpc>
              <a:spcBef>
                <a:spcPct val="0"/>
              </a:spcBef>
              <a:spcAft>
                <a:spcPct val="0"/>
              </a:spcAft>
            </a:pPr>
            <a:r>
              <a:rPr lang="zh-CN" altLang="en-US" sz="2000"/>
              <a:t>数组元素类型</a:t>
            </a:r>
            <a:r>
              <a:rPr lang="en-US" altLang="zh-CN" sz="2000"/>
              <a:t>[ ]  </a:t>
            </a:r>
            <a:r>
              <a:rPr lang="zh-CN" altLang="en-US" sz="2000"/>
              <a:t>数组名；</a:t>
            </a:r>
            <a:r>
              <a:rPr lang="zh-CN" altLang="en-US"/>
              <a:t> </a:t>
            </a:r>
          </a:p>
          <a:p>
            <a:pPr lvl="1">
              <a:lnSpc>
                <a:spcPts val="3000"/>
              </a:lnSpc>
              <a:spcBef>
                <a:spcPct val="0"/>
              </a:spcBef>
              <a:spcAft>
                <a:spcPct val="0"/>
              </a:spcAft>
            </a:pPr>
            <a:endParaRPr lang="zh-CN" altLang="en-US"/>
          </a:p>
          <a:p>
            <a:pPr>
              <a:lnSpc>
                <a:spcPts val="3000"/>
              </a:lnSpc>
              <a:spcBef>
                <a:spcPct val="0"/>
              </a:spcBef>
              <a:spcAft>
                <a:spcPct val="0"/>
              </a:spcAft>
            </a:pPr>
            <a:r>
              <a:rPr lang="zh-CN" altLang="en-US"/>
              <a:t>例如：</a:t>
            </a:r>
            <a:r>
              <a:rPr lang="en-US" altLang="zh-CN"/>
              <a:t>char  s[];     Point  p[]; </a:t>
            </a:r>
          </a:p>
          <a:p>
            <a:pPr>
              <a:lnSpc>
                <a:spcPts val="3000"/>
              </a:lnSpc>
              <a:spcBef>
                <a:spcPct val="0"/>
              </a:spcBef>
              <a:spcAft>
                <a:spcPct val="0"/>
              </a:spcAft>
            </a:pPr>
            <a:r>
              <a:rPr lang="zh-CN" altLang="en-US"/>
              <a:t>或：   </a:t>
            </a:r>
            <a:r>
              <a:rPr lang="en-US" altLang="zh-CN"/>
              <a:t>char[]   s;    Point[]  p;</a:t>
            </a:r>
          </a:p>
          <a:p>
            <a:pPr>
              <a:lnSpc>
                <a:spcPts val="3000"/>
              </a:lnSpc>
              <a:spcBef>
                <a:spcPct val="0"/>
              </a:spcBef>
              <a:spcAft>
                <a:spcPct val="0"/>
              </a:spcAft>
            </a:pPr>
            <a:endParaRPr lang="en-US" altLang="zh-CN"/>
          </a:p>
          <a:p>
            <a:pPr>
              <a:lnSpc>
                <a:spcPts val="3000"/>
              </a:lnSpc>
              <a:spcBef>
                <a:spcPct val="0"/>
              </a:spcBef>
              <a:spcAft>
                <a:spcPct val="0"/>
              </a:spcAft>
            </a:pPr>
            <a:r>
              <a:rPr lang="en-US" altLang="zh-CN"/>
              <a:t>       </a:t>
            </a:r>
          </a:p>
          <a:p>
            <a:pPr>
              <a:lnSpc>
                <a:spcPts val="3000"/>
              </a:lnSpc>
              <a:spcBef>
                <a:spcPct val="0"/>
              </a:spcBef>
              <a:spcAft>
                <a:spcPct val="0"/>
              </a:spcAft>
            </a:pPr>
            <a:r>
              <a:rPr lang="en-US" altLang="zh-CN"/>
              <a:t>       </a:t>
            </a:r>
            <a:endParaRPr lang="zh-CN" altLang="en-US"/>
          </a:p>
        </p:txBody>
      </p:sp>
    </p:spTree>
    <p:extLst>
      <p:ext uri="{BB962C8B-B14F-4D97-AF65-F5344CB8AC3E}">
        <p14:creationId xmlns:p14="http://schemas.microsoft.com/office/powerpoint/2010/main" xmlns="" val="2630794338"/>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403634" y="183277"/>
            <a:ext cx="9010542" cy="545131"/>
          </a:xfrm>
        </p:spPr>
        <p:txBody>
          <a:bodyPr lIns="92693" tIns="46346" rIns="92693" bIns="46346" anchor="t"/>
          <a:lstStyle/>
          <a:p>
            <a:r>
              <a:rPr lang="zh-CN" altLang="en-US"/>
              <a:t>数组实例化</a:t>
            </a:r>
          </a:p>
        </p:txBody>
      </p:sp>
      <p:sp>
        <p:nvSpPr>
          <p:cNvPr id="868363" name="Rectangle 11"/>
          <p:cNvSpPr>
            <a:spLocks noGrp="1" noChangeArrowheads="1"/>
          </p:cNvSpPr>
          <p:nvPr>
            <p:ph type="body" idx="1"/>
          </p:nvPr>
        </p:nvSpPr>
        <p:spPr bwMode="auto">
          <a:xfrm>
            <a:off x="413810" y="941448"/>
            <a:ext cx="8547550" cy="4210668"/>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000"/>
              </a:lnSpc>
              <a:spcBef>
                <a:spcPct val="0"/>
              </a:spcBef>
              <a:spcAft>
                <a:spcPct val="0"/>
              </a:spcAft>
            </a:pPr>
            <a:r>
              <a:rPr lang="zh-CN" altLang="en-US" sz="2400"/>
              <a:t>说明：</a:t>
            </a:r>
          </a:p>
          <a:p>
            <a:pPr>
              <a:lnSpc>
                <a:spcPts val="3000"/>
              </a:lnSpc>
              <a:spcBef>
                <a:spcPct val="0"/>
              </a:spcBef>
              <a:spcAft>
                <a:spcPct val="0"/>
              </a:spcAft>
            </a:pPr>
            <a:r>
              <a:rPr lang="zh-CN" altLang="en-US"/>
              <a:t>为数组开辟内存空间，在创建数组空间时必须为它指明数组的长度。</a:t>
            </a:r>
          </a:p>
          <a:p>
            <a:pPr>
              <a:lnSpc>
                <a:spcPts val="3000"/>
              </a:lnSpc>
              <a:spcBef>
                <a:spcPct val="0"/>
              </a:spcBef>
              <a:spcAft>
                <a:spcPct val="0"/>
              </a:spcAft>
            </a:pPr>
            <a:r>
              <a:rPr lang="zh-CN" altLang="en-US"/>
              <a:t>一个数组是一个对象，所以用</a:t>
            </a:r>
            <a:r>
              <a:rPr lang="en-US" altLang="zh-CN"/>
              <a:t>new</a:t>
            </a:r>
            <a:r>
              <a:rPr lang="zh-CN" altLang="en-US"/>
              <a:t>来创建数组 </a:t>
            </a:r>
          </a:p>
          <a:p>
            <a:pPr>
              <a:lnSpc>
                <a:spcPts val="3000"/>
              </a:lnSpc>
              <a:spcBef>
                <a:spcPct val="0"/>
              </a:spcBef>
              <a:spcAft>
                <a:spcPct val="0"/>
              </a:spcAft>
            </a:pPr>
            <a:endParaRPr lang="zh-CN" altLang="en-US"/>
          </a:p>
          <a:p>
            <a:pPr>
              <a:lnSpc>
                <a:spcPts val="3000"/>
              </a:lnSpc>
              <a:spcBef>
                <a:spcPct val="0"/>
              </a:spcBef>
              <a:spcAft>
                <a:spcPct val="0"/>
              </a:spcAft>
            </a:pPr>
            <a:r>
              <a:rPr lang="zh-CN" altLang="en-US"/>
              <a:t>语法格式为：</a:t>
            </a:r>
            <a:br>
              <a:rPr lang="zh-CN" altLang="en-US"/>
            </a:br>
            <a:r>
              <a:rPr lang="zh-CN" altLang="en-US"/>
              <a:t>数组名 </a:t>
            </a:r>
            <a:r>
              <a:rPr lang="en-US" altLang="zh-CN"/>
              <a:t>= new </a:t>
            </a:r>
            <a:r>
              <a:rPr lang="zh-CN" altLang="en-US"/>
              <a:t>数组元素类型</a:t>
            </a:r>
            <a:r>
              <a:rPr lang="en-US" altLang="zh-CN"/>
              <a:t>[</a:t>
            </a:r>
            <a:r>
              <a:rPr lang="zh-CN" altLang="en-US"/>
              <a:t>数组元素的个数</a:t>
            </a:r>
            <a:r>
              <a:rPr lang="en-US" altLang="zh-CN"/>
              <a:t>]</a:t>
            </a:r>
            <a:r>
              <a:rPr lang="zh-CN" altLang="en-US"/>
              <a:t>；</a:t>
            </a:r>
          </a:p>
          <a:p>
            <a:pPr>
              <a:lnSpc>
                <a:spcPts val="3000"/>
              </a:lnSpc>
              <a:spcBef>
                <a:spcPct val="0"/>
              </a:spcBef>
              <a:spcAft>
                <a:spcPct val="0"/>
              </a:spcAft>
            </a:pPr>
            <a:endParaRPr lang="zh-CN" altLang="en-US"/>
          </a:p>
          <a:p>
            <a:pPr>
              <a:lnSpc>
                <a:spcPts val="3000"/>
              </a:lnSpc>
              <a:spcBef>
                <a:spcPct val="0"/>
              </a:spcBef>
              <a:spcAft>
                <a:spcPct val="0"/>
              </a:spcAft>
            </a:pPr>
            <a:r>
              <a:rPr lang="zh-CN" altLang="en-US"/>
              <a:t>例如：</a:t>
            </a:r>
          </a:p>
          <a:p>
            <a:pPr>
              <a:lnSpc>
                <a:spcPts val="3000"/>
              </a:lnSpc>
              <a:spcBef>
                <a:spcPct val="0"/>
              </a:spcBef>
              <a:spcAft>
                <a:spcPct val="0"/>
              </a:spcAft>
            </a:pPr>
            <a:r>
              <a:rPr lang="en-US" altLang="zh-CN"/>
              <a:t>int[] MyIntArray;</a:t>
            </a:r>
          </a:p>
          <a:p>
            <a:pPr>
              <a:lnSpc>
                <a:spcPts val="3000"/>
              </a:lnSpc>
              <a:spcBef>
                <a:spcPct val="0"/>
              </a:spcBef>
              <a:spcAft>
                <a:spcPct val="0"/>
              </a:spcAft>
            </a:pPr>
            <a:r>
              <a:rPr lang="en-US" altLang="zh-CN"/>
              <a:t>MyIntArray =new int[10];</a:t>
            </a:r>
            <a:br>
              <a:rPr lang="en-US" altLang="zh-CN"/>
            </a:br>
            <a:endParaRPr lang="en-US" altLang="zh-CN"/>
          </a:p>
        </p:txBody>
      </p:sp>
    </p:spTree>
    <p:extLst>
      <p:ext uri="{BB962C8B-B14F-4D97-AF65-F5344CB8AC3E}">
        <p14:creationId xmlns:p14="http://schemas.microsoft.com/office/powerpoint/2010/main" xmlns="" val="2424553215"/>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a:xfrm>
            <a:off x="557966" y="183277"/>
            <a:ext cx="9010541" cy="545131"/>
          </a:xfrm>
        </p:spPr>
        <p:txBody>
          <a:bodyPr lIns="92693" tIns="46346" rIns="92693" bIns="46346" anchor="t"/>
          <a:lstStyle/>
          <a:p>
            <a:r>
              <a:rPr lang="zh-CN" altLang="en-US"/>
              <a:t>数组实例化</a:t>
            </a:r>
          </a:p>
        </p:txBody>
      </p:sp>
      <p:sp>
        <p:nvSpPr>
          <p:cNvPr id="869387" name="Rectangle 11"/>
          <p:cNvSpPr>
            <a:spLocks noGrp="1" noChangeArrowheads="1"/>
          </p:cNvSpPr>
          <p:nvPr>
            <p:ph type="body" idx="1"/>
          </p:nvPr>
        </p:nvSpPr>
        <p:spPr bwMode="auto">
          <a:xfrm>
            <a:off x="576620" y="870956"/>
            <a:ext cx="8915570" cy="3765791"/>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000"/>
              </a:lnSpc>
              <a:spcBef>
                <a:spcPct val="0"/>
              </a:spcBef>
              <a:spcAft>
                <a:spcPct val="0"/>
              </a:spcAft>
            </a:pPr>
            <a:r>
              <a:rPr lang="zh-CN" altLang="en-US" sz="2400"/>
              <a:t>说明：</a:t>
            </a:r>
          </a:p>
          <a:p>
            <a:pPr>
              <a:lnSpc>
                <a:spcPts val="3000"/>
              </a:lnSpc>
              <a:spcBef>
                <a:spcPct val="0"/>
              </a:spcBef>
              <a:spcAft>
                <a:spcPct val="0"/>
              </a:spcAft>
            </a:pPr>
            <a:r>
              <a:rPr lang="zh-CN" altLang="en-US"/>
              <a:t>也可以在创建数组空间的时候，同时将初值给出来，例如：</a:t>
            </a:r>
            <a:br>
              <a:rPr lang="zh-CN" altLang="en-US"/>
            </a:br>
            <a:r>
              <a:rPr lang="en-US" altLang="zh-CN"/>
              <a:t>int[] MyIntArray={1,2,3,4,5,6,7,8,9};</a:t>
            </a:r>
            <a:br>
              <a:rPr lang="en-US" altLang="zh-CN"/>
            </a:br>
            <a:r>
              <a:rPr lang="zh-CN" altLang="en-US"/>
              <a:t>存储空间的分配等价于使用</a:t>
            </a:r>
            <a:r>
              <a:rPr lang="en-US" altLang="zh-CN"/>
              <a:t>new</a:t>
            </a:r>
          </a:p>
          <a:p>
            <a:pPr>
              <a:lnSpc>
                <a:spcPts val="3000"/>
              </a:lnSpc>
              <a:spcBef>
                <a:spcPct val="0"/>
              </a:spcBef>
              <a:spcAft>
                <a:spcPct val="0"/>
              </a:spcAft>
            </a:pPr>
            <a:endParaRPr lang="en-US" altLang="zh-CN"/>
          </a:p>
          <a:p>
            <a:pPr>
              <a:lnSpc>
                <a:spcPts val="3000"/>
              </a:lnSpc>
              <a:spcBef>
                <a:spcPct val="0"/>
              </a:spcBef>
              <a:spcAft>
                <a:spcPct val="0"/>
              </a:spcAft>
            </a:pPr>
            <a:r>
              <a:rPr lang="zh-CN" altLang="en-US"/>
              <a:t>基本数据类型的数组元素系统会自动初始化为默认值（对于数值，默认值就是零；对于</a:t>
            </a:r>
            <a:r>
              <a:rPr lang="en-US" altLang="zh-CN"/>
              <a:t>char</a:t>
            </a:r>
            <a:r>
              <a:rPr lang="zh-CN" altLang="en-US"/>
              <a:t>，它是</a:t>
            </a:r>
            <a:r>
              <a:rPr lang="en-US" altLang="zh-CN"/>
              <a:t>null</a:t>
            </a:r>
            <a:r>
              <a:rPr lang="zh-CN" altLang="en-US"/>
              <a:t>；而对于</a:t>
            </a:r>
            <a:r>
              <a:rPr lang="en-US" altLang="zh-CN"/>
              <a:t>boolean</a:t>
            </a:r>
            <a:r>
              <a:rPr lang="zh-CN" altLang="en-US"/>
              <a:t>，它却是</a:t>
            </a:r>
            <a:r>
              <a:rPr lang="en-US" altLang="zh-CN"/>
              <a:t>false</a:t>
            </a:r>
            <a:r>
              <a:rPr lang="zh-CN" altLang="en-US"/>
              <a:t>）。</a:t>
            </a:r>
            <a:br>
              <a:rPr lang="zh-CN" altLang="en-US"/>
            </a:br>
            <a:endParaRPr lang="zh-CN" altLang="en-US"/>
          </a:p>
          <a:p>
            <a:pPr>
              <a:lnSpc>
                <a:spcPts val="3000"/>
              </a:lnSpc>
              <a:spcBef>
                <a:spcPct val="0"/>
              </a:spcBef>
              <a:spcAft>
                <a:spcPct val="0"/>
              </a:spcAft>
            </a:pPr>
            <a:r>
              <a:rPr lang="zh-CN" altLang="en-US"/>
              <a:t>数组名是对数组对象的一个引用。</a:t>
            </a:r>
          </a:p>
        </p:txBody>
      </p:sp>
    </p:spTree>
    <p:extLst>
      <p:ext uri="{BB962C8B-B14F-4D97-AF65-F5344CB8AC3E}">
        <p14:creationId xmlns:p14="http://schemas.microsoft.com/office/powerpoint/2010/main" xmlns="" val="249428472"/>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14" name="Rectangle 2"/>
          <p:cNvSpPr>
            <a:spLocks noGrp="1" noChangeArrowheads="1"/>
          </p:cNvSpPr>
          <p:nvPr>
            <p:ph type="title"/>
          </p:nvPr>
        </p:nvSpPr>
        <p:spPr>
          <a:xfrm>
            <a:off x="837796" y="126884"/>
            <a:ext cx="8576381" cy="601524"/>
          </a:xfrm>
        </p:spPr>
        <p:txBody>
          <a:bodyPr/>
          <a:lstStyle/>
          <a:p>
            <a:r>
              <a:rPr lang="zh-CN" altLang="en-US"/>
              <a:t>创建一个基本数据类型的数组</a:t>
            </a:r>
          </a:p>
        </p:txBody>
      </p:sp>
      <p:pic>
        <p:nvPicPr>
          <p:cNvPr id="1549320" name="Picture 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14539" y="1444284"/>
            <a:ext cx="5245549" cy="4400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49319" name="Rectangle 7"/>
          <p:cNvSpPr>
            <a:spLocks noGrp="1" noChangeArrowheads="1"/>
          </p:cNvSpPr>
          <p:nvPr>
            <p:ph type="body" idx="1"/>
          </p:nvPr>
        </p:nvSpPr>
        <p:spPr bwMode="auto">
          <a:xfrm>
            <a:off x="259481" y="1177984"/>
            <a:ext cx="5077651" cy="4525529"/>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defTabSz="914400">
              <a:lnSpc>
                <a:spcPct val="100000"/>
              </a:lnSpc>
              <a:spcBef>
                <a:spcPct val="0"/>
              </a:spcBef>
              <a:spcAft>
                <a:spcPct val="0"/>
              </a:spcAft>
              <a:buClrTx/>
            </a:pPr>
            <a:r>
              <a:rPr kumimoji="1" lang="zh-CN" altLang="en-US" sz="2400">
                <a:solidFill>
                  <a:schemeClr val="tx1"/>
                </a:solidFill>
                <a:latin typeface="Times New Roman" pitchFamily="18" charset="0"/>
              </a:rPr>
              <a:t>创建一个基本数据类型元素</a:t>
            </a:r>
          </a:p>
          <a:p>
            <a:pPr defTabSz="914400">
              <a:lnSpc>
                <a:spcPct val="100000"/>
              </a:lnSpc>
              <a:spcBef>
                <a:spcPct val="0"/>
              </a:spcBef>
              <a:spcAft>
                <a:spcPct val="0"/>
              </a:spcAft>
              <a:buClrTx/>
            </a:pPr>
            <a:r>
              <a:rPr kumimoji="1" lang="zh-CN" altLang="en-US" sz="2400">
                <a:solidFill>
                  <a:schemeClr val="tx1"/>
                </a:solidFill>
                <a:latin typeface="Times New Roman" pitchFamily="18" charset="0"/>
              </a:rPr>
              <a:t>的数组：</a:t>
            </a:r>
          </a:p>
          <a:p>
            <a:pPr defTabSz="914400">
              <a:lnSpc>
                <a:spcPct val="100000"/>
              </a:lnSpc>
              <a:spcBef>
                <a:spcPct val="0"/>
              </a:spcBef>
              <a:spcAft>
                <a:spcPct val="0"/>
              </a:spcAft>
              <a:buClrTx/>
            </a:pPr>
            <a:r>
              <a:rPr kumimoji="1" lang="en-US" altLang="zh-CN" sz="2400">
                <a:solidFill>
                  <a:schemeClr val="tx1"/>
                </a:solidFill>
                <a:latin typeface="Times New Roman" pitchFamily="18" charset="0"/>
              </a:rPr>
              <a:t>public char[] createArray(){</a:t>
            </a:r>
          </a:p>
          <a:p>
            <a:pPr defTabSz="914400">
              <a:lnSpc>
                <a:spcPct val="100000"/>
              </a:lnSpc>
              <a:spcBef>
                <a:spcPct val="0"/>
              </a:spcBef>
              <a:spcAft>
                <a:spcPct val="0"/>
              </a:spcAft>
              <a:buClrTx/>
            </a:pPr>
            <a:r>
              <a:rPr kumimoji="1" lang="en-US" altLang="zh-CN" sz="2400">
                <a:solidFill>
                  <a:schemeClr val="tx1"/>
                </a:solidFill>
                <a:latin typeface="Times New Roman" pitchFamily="18" charset="0"/>
              </a:rPr>
              <a:t>    char[] s;</a:t>
            </a:r>
          </a:p>
          <a:p>
            <a:pPr defTabSz="914400">
              <a:lnSpc>
                <a:spcPct val="100000"/>
              </a:lnSpc>
              <a:spcBef>
                <a:spcPct val="0"/>
              </a:spcBef>
              <a:spcAft>
                <a:spcPct val="0"/>
              </a:spcAft>
              <a:buClrTx/>
            </a:pPr>
            <a:r>
              <a:rPr kumimoji="1" lang="en-US" altLang="zh-CN" sz="2400">
                <a:solidFill>
                  <a:schemeClr val="tx1"/>
                </a:solidFill>
                <a:latin typeface="Times New Roman" pitchFamily="18" charset="0"/>
              </a:rPr>
              <a:t>    s = new char[ 26];</a:t>
            </a:r>
          </a:p>
          <a:p>
            <a:pPr defTabSz="914400">
              <a:lnSpc>
                <a:spcPct val="100000"/>
              </a:lnSpc>
              <a:spcBef>
                <a:spcPct val="0"/>
              </a:spcBef>
              <a:spcAft>
                <a:spcPct val="0"/>
              </a:spcAft>
              <a:buClrTx/>
            </a:pPr>
            <a:r>
              <a:rPr kumimoji="1" lang="en-US" altLang="zh-CN" sz="2400">
                <a:solidFill>
                  <a:schemeClr val="tx1"/>
                </a:solidFill>
                <a:latin typeface="Times New Roman" pitchFamily="18" charset="0"/>
              </a:rPr>
              <a:t>   for ( int i= 0; i&lt; s.length; i++ ) {</a:t>
            </a:r>
          </a:p>
          <a:p>
            <a:pPr defTabSz="914400">
              <a:lnSpc>
                <a:spcPct val="100000"/>
              </a:lnSpc>
              <a:spcBef>
                <a:spcPct val="0"/>
              </a:spcBef>
              <a:spcAft>
                <a:spcPct val="0"/>
              </a:spcAft>
              <a:buClrTx/>
            </a:pPr>
            <a:r>
              <a:rPr kumimoji="1" lang="en-US" altLang="zh-CN" sz="2400">
                <a:solidFill>
                  <a:schemeClr val="tx1"/>
                </a:solidFill>
                <a:latin typeface="Times New Roman" pitchFamily="18" charset="0"/>
              </a:rPr>
              <a:t>        s[ i] = (char) (‘A’+ i);</a:t>
            </a:r>
          </a:p>
          <a:p>
            <a:pPr defTabSz="914400">
              <a:lnSpc>
                <a:spcPct val="100000"/>
              </a:lnSpc>
              <a:spcBef>
                <a:spcPct val="0"/>
              </a:spcBef>
              <a:spcAft>
                <a:spcPct val="0"/>
              </a:spcAft>
              <a:buClrTx/>
            </a:pPr>
            <a:r>
              <a:rPr kumimoji="1" lang="en-US" altLang="zh-CN" sz="2400">
                <a:solidFill>
                  <a:schemeClr val="tx1"/>
                </a:solidFill>
                <a:latin typeface="Times New Roman" pitchFamily="18" charset="0"/>
              </a:rPr>
              <a:t>   }</a:t>
            </a:r>
          </a:p>
          <a:p>
            <a:pPr defTabSz="914400">
              <a:lnSpc>
                <a:spcPct val="100000"/>
              </a:lnSpc>
              <a:spcBef>
                <a:spcPct val="0"/>
              </a:spcBef>
              <a:spcAft>
                <a:spcPct val="0"/>
              </a:spcAft>
              <a:buClrTx/>
            </a:pPr>
            <a:r>
              <a:rPr kumimoji="1" lang="en-US" altLang="zh-CN" sz="2400">
                <a:solidFill>
                  <a:schemeClr val="tx1"/>
                </a:solidFill>
                <a:latin typeface="Times New Roman" pitchFamily="18" charset="0"/>
              </a:rPr>
              <a:t>   return s;</a:t>
            </a:r>
          </a:p>
          <a:p>
            <a:pPr defTabSz="914400">
              <a:lnSpc>
                <a:spcPct val="100000"/>
              </a:lnSpc>
              <a:spcBef>
                <a:spcPct val="0"/>
              </a:spcBef>
              <a:spcAft>
                <a:spcPct val="0"/>
              </a:spcAft>
              <a:buClrTx/>
            </a:pPr>
            <a:r>
              <a:rPr kumimoji="1" lang="en-US" altLang="zh-CN" sz="2400">
                <a:solidFill>
                  <a:schemeClr val="tx1"/>
                </a:solidFill>
                <a:latin typeface="Times New Roman" pitchFamily="18" charset="0"/>
              </a:rPr>
              <a:t> }</a:t>
            </a:r>
          </a:p>
          <a:p>
            <a:pPr defTabSz="914400" eaLnBrk="1" hangingPunct="1">
              <a:lnSpc>
                <a:spcPct val="100000"/>
              </a:lnSpc>
              <a:spcBef>
                <a:spcPct val="0"/>
              </a:spcBef>
              <a:spcAft>
                <a:spcPct val="0"/>
              </a:spcAft>
              <a:buClrTx/>
            </a:pPr>
            <a:endParaRPr kumimoji="1" lang="zh-CN" altLang="en-US" sz="2400">
              <a:solidFill>
                <a:schemeClr val="tx1"/>
              </a:solidFill>
              <a:latin typeface="Courier" charset="0"/>
            </a:endParaRPr>
          </a:p>
        </p:txBody>
      </p:sp>
    </p:spTree>
    <p:extLst>
      <p:ext uri="{BB962C8B-B14F-4D97-AF65-F5344CB8AC3E}">
        <p14:creationId xmlns:p14="http://schemas.microsoft.com/office/powerpoint/2010/main" xmlns="" val="996851476"/>
      </p:ext>
    </p:extLst>
  </p:cSld>
  <p:clrMapOvr>
    <a:masterClrMapping/>
  </p:clrMapOvr>
  <p:transition spd="slow">
    <p:push dir="u"/>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491824" y="231837"/>
            <a:ext cx="9010542" cy="451143"/>
          </a:xfrm>
        </p:spPr>
        <p:txBody>
          <a:bodyPr lIns="92693" tIns="46346" rIns="92693" bIns="46346" anchor="t"/>
          <a:lstStyle/>
          <a:p>
            <a:r>
              <a:rPr lang="zh-CN" altLang="en-US"/>
              <a:t>创建一个对象数组</a:t>
            </a:r>
          </a:p>
        </p:txBody>
      </p:sp>
      <p:pic>
        <p:nvPicPr>
          <p:cNvPr id="870412" name="Picture 1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53848" y="1297036"/>
            <a:ext cx="4768990" cy="4617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70413" name="Rectangle 13"/>
          <p:cNvSpPr>
            <a:spLocks noChangeArrowheads="1"/>
          </p:cNvSpPr>
          <p:nvPr/>
        </p:nvSpPr>
        <p:spPr bwMode="auto">
          <a:xfrm>
            <a:off x="30527" y="1156055"/>
            <a:ext cx="5109875" cy="2862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1"/>
                </a:solidFill>
              </a:rPr>
              <a:t>创建一个对象数组：</a:t>
            </a:r>
          </a:p>
          <a:p>
            <a:pPr eaLnBrk="1" hangingPunct="1"/>
            <a:r>
              <a:rPr kumimoji="1" lang="en-US" altLang="zh-CN" b="1">
                <a:solidFill>
                  <a:schemeClr val="tx1"/>
                </a:solidFill>
              </a:rPr>
              <a:t>public Point[] createArray(){</a:t>
            </a:r>
          </a:p>
          <a:p>
            <a:pPr eaLnBrk="1" hangingPunct="1"/>
            <a:r>
              <a:rPr kumimoji="1" lang="en-US" altLang="zh-CN" b="1">
                <a:solidFill>
                  <a:schemeClr val="tx1"/>
                </a:solidFill>
              </a:rPr>
              <a:t>   Point[] p;</a:t>
            </a:r>
          </a:p>
          <a:p>
            <a:pPr eaLnBrk="1" hangingPunct="1"/>
            <a:r>
              <a:rPr kumimoji="1" lang="en-US" altLang="zh-CN" b="1">
                <a:solidFill>
                  <a:schemeClr val="tx1"/>
                </a:solidFill>
              </a:rPr>
              <a:t>   p = new Point[10];</a:t>
            </a:r>
          </a:p>
          <a:p>
            <a:pPr eaLnBrk="1" hangingPunct="1"/>
            <a:r>
              <a:rPr kumimoji="1" lang="en-US" altLang="zh-CN" b="1">
                <a:solidFill>
                  <a:schemeClr val="tx1"/>
                </a:solidFill>
              </a:rPr>
              <a:t>   for ( int i= 0; i&lt;p.length; i++ ) {</a:t>
            </a:r>
          </a:p>
          <a:p>
            <a:pPr eaLnBrk="1" hangingPunct="1"/>
            <a:r>
              <a:rPr kumimoji="1" lang="en-US" altLang="zh-CN" b="1">
                <a:solidFill>
                  <a:schemeClr val="tx1"/>
                </a:solidFill>
              </a:rPr>
              <a:t>        p[i] = new Point( i, i+1);</a:t>
            </a:r>
          </a:p>
          <a:p>
            <a:pPr eaLnBrk="1" hangingPunct="1"/>
            <a:r>
              <a:rPr kumimoji="1" lang="en-US" altLang="zh-CN" b="1">
                <a:solidFill>
                  <a:schemeClr val="tx1"/>
                </a:solidFill>
              </a:rPr>
              <a:t>   }</a:t>
            </a:r>
          </a:p>
          <a:p>
            <a:pPr eaLnBrk="1" hangingPunct="1"/>
            <a:r>
              <a:rPr kumimoji="1" lang="en-US" altLang="zh-CN" b="1">
                <a:solidFill>
                  <a:schemeClr val="tx1"/>
                </a:solidFill>
              </a:rPr>
              <a:t>   return p;</a:t>
            </a:r>
          </a:p>
          <a:p>
            <a:pPr eaLnBrk="1" hangingPunct="1"/>
            <a:r>
              <a:rPr kumimoji="1" lang="en-US" altLang="zh-CN" b="1">
                <a:solidFill>
                  <a:schemeClr val="tx1"/>
                </a:solidFill>
              </a:rPr>
              <a:t> }</a:t>
            </a:r>
          </a:p>
          <a:p>
            <a:pPr eaLnBrk="1" hangingPunct="1"/>
            <a:endParaRPr kumimoji="1" lang="zh-CN" altLang="en-US" b="1">
              <a:solidFill>
                <a:schemeClr val="tx1"/>
              </a:solidFill>
            </a:endParaRPr>
          </a:p>
        </p:txBody>
      </p:sp>
    </p:spTree>
    <p:extLst>
      <p:ext uri="{BB962C8B-B14F-4D97-AF65-F5344CB8AC3E}">
        <p14:creationId xmlns:p14="http://schemas.microsoft.com/office/powerpoint/2010/main" xmlns="" val="849295410"/>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ChangeArrowheads="1"/>
          </p:cNvSpPr>
          <p:nvPr>
            <p:ph type="title"/>
          </p:nvPr>
        </p:nvSpPr>
        <p:spPr>
          <a:xfrm>
            <a:off x="837796" y="126884"/>
            <a:ext cx="8576381" cy="601524"/>
          </a:xfrm>
        </p:spPr>
        <p:txBody>
          <a:bodyPr/>
          <a:lstStyle/>
          <a:p>
            <a:r>
              <a:rPr lang="zh-CN" altLang="en-US"/>
              <a:t>多维数组</a:t>
            </a:r>
          </a:p>
        </p:txBody>
      </p:sp>
      <p:sp>
        <p:nvSpPr>
          <p:cNvPr id="1594372" name="Rectangle 4"/>
          <p:cNvSpPr>
            <a:spLocks noGrp="1" noChangeArrowheads="1"/>
          </p:cNvSpPr>
          <p:nvPr>
            <p:ph type="body" idx="1"/>
          </p:nvPr>
        </p:nvSpPr>
        <p:spPr bwMode="auto">
          <a:xfrm>
            <a:off x="495215" y="1154488"/>
            <a:ext cx="8915570" cy="4903047"/>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533400" indent="-533400" defTabSz="914400">
              <a:lnSpc>
                <a:spcPts val="3000"/>
              </a:lnSpc>
              <a:spcBef>
                <a:spcPct val="0"/>
              </a:spcBef>
              <a:spcAft>
                <a:spcPct val="0"/>
              </a:spcAft>
            </a:pPr>
            <a:r>
              <a:rPr lang="en-US" altLang="zh-CN" sz="2000"/>
              <a:t>1. </a:t>
            </a:r>
            <a:r>
              <a:rPr lang="zh-CN" altLang="en-US" sz="2000"/>
              <a:t>定义方式：</a:t>
            </a:r>
            <a:r>
              <a:rPr lang="en-US" altLang="zh-CN" sz="2000"/>
              <a:t>type </a:t>
            </a:r>
            <a:r>
              <a:rPr lang="zh-CN" altLang="en-US" sz="2000"/>
              <a:t>维数　</a:t>
            </a:r>
            <a:r>
              <a:rPr lang="en-US" altLang="zh-CN" sz="2000"/>
              <a:t>arrayName</a:t>
            </a:r>
            <a:r>
              <a:rPr lang="zh-CN" altLang="en-US" sz="2000"/>
              <a:t>；</a:t>
            </a:r>
          </a:p>
          <a:p>
            <a:pPr marL="533400" indent="-533400" defTabSz="914400">
              <a:lnSpc>
                <a:spcPts val="3000"/>
              </a:lnSpc>
              <a:spcBef>
                <a:spcPct val="0"/>
              </a:spcBef>
              <a:spcAft>
                <a:spcPct val="0"/>
              </a:spcAft>
            </a:pPr>
            <a:r>
              <a:rPr lang="zh-CN" altLang="en-US" sz="2000"/>
              <a:t>	例如：</a:t>
            </a:r>
            <a:r>
              <a:rPr lang="en-US" altLang="zh-CN" sz="2000"/>
              <a:t>int [][]   intArray</a:t>
            </a:r>
            <a:r>
              <a:rPr lang="zh-CN" altLang="en-US" sz="2000"/>
              <a:t>；</a:t>
            </a:r>
            <a:r>
              <a:rPr lang="en-US" altLang="zh-CN" sz="2000"/>
              <a:t>int[][][]   a2</a:t>
            </a:r>
            <a:r>
              <a:rPr lang="zh-CN" altLang="en-US" sz="2000"/>
              <a:t>； </a:t>
            </a:r>
          </a:p>
          <a:p>
            <a:pPr marL="533400" indent="-533400" defTabSz="914400">
              <a:lnSpc>
                <a:spcPts val="3000"/>
              </a:lnSpc>
              <a:spcBef>
                <a:spcPct val="0"/>
              </a:spcBef>
              <a:spcAft>
                <a:spcPct val="0"/>
              </a:spcAft>
            </a:pPr>
            <a:r>
              <a:rPr lang="en-US" altLang="zh-CN" sz="2000"/>
              <a:t>2. </a:t>
            </a:r>
            <a:r>
              <a:rPr lang="zh-CN" altLang="en-US" sz="2000"/>
              <a:t>分配内存空间</a:t>
            </a:r>
            <a:r>
              <a:rPr lang="en-US" altLang="zh-CN" sz="2000"/>
              <a:t>:	</a:t>
            </a:r>
            <a:r>
              <a:rPr lang="zh-CN" altLang="en-US" sz="2000"/>
              <a:t>有两种方法：</a:t>
            </a:r>
          </a:p>
          <a:p>
            <a:pPr marL="914400" lvl="1" indent="-457200" defTabSz="914400">
              <a:lnSpc>
                <a:spcPts val="3000"/>
              </a:lnSpc>
              <a:spcBef>
                <a:spcPct val="0"/>
              </a:spcBef>
              <a:spcAft>
                <a:spcPct val="0"/>
              </a:spcAft>
            </a:pPr>
            <a:r>
              <a:rPr lang="zh-CN" altLang="en-US" sz="2000" b="1"/>
              <a:t>直接为每一维分配空间， 如</a:t>
            </a:r>
            <a:r>
              <a:rPr lang="en-US" altLang="zh-CN" sz="2000" b="1"/>
              <a:t>int[][] a = new int[2][3]</a:t>
            </a:r>
            <a:r>
              <a:rPr lang="zh-CN" altLang="en-US" sz="2000" b="1"/>
              <a:t>；</a:t>
            </a:r>
          </a:p>
          <a:p>
            <a:pPr marL="533400" indent="-533400" defTabSz="914400">
              <a:lnSpc>
                <a:spcPts val="3000"/>
              </a:lnSpc>
              <a:spcBef>
                <a:spcPct val="0"/>
              </a:spcBef>
              <a:spcAft>
                <a:spcPct val="0"/>
              </a:spcAft>
            </a:pPr>
            <a:r>
              <a:rPr lang="en-US" altLang="zh-CN" sz="2000"/>
              <a:t>                      int twoDim [][] = new int [][ 4];  //error</a:t>
            </a:r>
          </a:p>
          <a:p>
            <a:pPr marL="914400" lvl="1" indent="-457200" defTabSz="914400">
              <a:lnSpc>
                <a:spcPts val="3000"/>
              </a:lnSpc>
              <a:spcBef>
                <a:spcPct val="0"/>
              </a:spcBef>
              <a:spcAft>
                <a:spcPct val="0"/>
              </a:spcAft>
            </a:pPr>
            <a:r>
              <a:rPr lang="zh-CN" altLang="en-US" sz="2000" b="1"/>
              <a:t>分别为每一维分配空间 </a:t>
            </a:r>
          </a:p>
          <a:p>
            <a:pPr marL="533400" indent="-533400" defTabSz="914400">
              <a:lnSpc>
                <a:spcPts val="3000"/>
              </a:lnSpc>
              <a:spcBef>
                <a:spcPct val="0"/>
              </a:spcBef>
              <a:spcAft>
                <a:spcPct val="0"/>
              </a:spcAft>
            </a:pPr>
            <a:r>
              <a:rPr lang="zh-CN" altLang="en-US" sz="2000"/>
              <a:t>                    如：    </a:t>
            </a:r>
            <a:r>
              <a:rPr lang="en-US" altLang="zh-CN" sz="2000"/>
              <a:t>int[][] a = new int[2][ ]</a:t>
            </a:r>
            <a:r>
              <a:rPr lang="zh-CN" altLang="en-US" sz="2000"/>
              <a:t>；</a:t>
            </a:r>
          </a:p>
          <a:p>
            <a:pPr marL="533400" indent="-533400" defTabSz="914400">
              <a:lnSpc>
                <a:spcPts val="3000"/>
              </a:lnSpc>
              <a:spcBef>
                <a:spcPct val="0"/>
              </a:spcBef>
              <a:spcAft>
                <a:spcPct val="0"/>
              </a:spcAft>
            </a:pPr>
            <a:r>
              <a:rPr lang="zh-CN" altLang="en-US" sz="2000"/>
              <a:t>	                       </a:t>
            </a:r>
            <a:r>
              <a:rPr lang="en-US" altLang="zh-CN" sz="2000"/>
              <a:t>a[0] = new int[3];</a:t>
            </a:r>
          </a:p>
          <a:p>
            <a:pPr marL="533400" indent="-533400" defTabSz="914400">
              <a:lnSpc>
                <a:spcPts val="3000"/>
              </a:lnSpc>
              <a:spcBef>
                <a:spcPct val="0"/>
              </a:spcBef>
              <a:spcAft>
                <a:spcPct val="0"/>
              </a:spcAft>
            </a:pPr>
            <a:r>
              <a:rPr lang="en-US" altLang="zh-CN" sz="2000"/>
              <a:t>		                 a[1] = new int[3];</a:t>
            </a:r>
          </a:p>
          <a:p>
            <a:pPr marL="533400" indent="-533400" defTabSz="914400">
              <a:lnSpc>
                <a:spcPts val="3000"/>
              </a:lnSpc>
              <a:spcBef>
                <a:spcPct val="0"/>
              </a:spcBef>
              <a:spcAft>
                <a:spcPct val="0"/>
              </a:spcAft>
            </a:pPr>
            <a:r>
              <a:rPr lang="zh-CN" altLang="en-US" sz="2000"/>
              <a:t>              可以为每行设置为空间大小不同的数组。</a:t>
            </a:r>
          </a:p>
          <a:p>
            <a:pPr marL="533400" indent="-533400" defTabSz="914400">
              <a:lnSpc>
                <a:spcPts val="3000"/>
              </a:lnSpc>
              <a:spcBef>
                <a:spcPct val="0"/>
              </a:spcBef>
              <a:spcAft>
                <a:spcPct val="0"/>
              </a:spcAft>
            </a:pPr>
            <a:r>
              <a:rPr lang="zh-CN" altLang="en-US" sz="2000"/>
              <a:t>                    如：    </a:t>
            </a:r>
            <a:r>
              <a:rPr lang="en-US" altLang="zh-CN" sz="2000"/>
              <a:t>a[0] = new int[3];</a:t>
            </a:r>
          </a:p>
          <a:p>
            <a:pPr marL="533400" indent="-533400" defTabSz="914400">
              <a:lnSpc>
                <a:spcPts val="3000"/>
              </a:lnSpc>
              <a:spcBef>
                <a:spcPct val="0"/>
              </a:spcBef>
              <a:spcAft>
                <a:spcPct val="0"/>
              </a:spcAft>
            </a:pPr>
            <a:r>
              <a:rPr lang="en-US" altLang="zh-CN" sz="2000"/>
              <a:t>	                       a[1] = new int[5];</a:t>
            </a:r>
          </a:p>
        </p:txBody>
      </p:sp>
    </p:spTree>
    <p:extLst>
      <p:ext uri="{BB962C8B-B14F-4D97-AF65-F5344CB8AC3E}">
        <p14:creationId xmlns:p14="http://schemas.microsoft.com/office/powerpoint/2010/main" xmlns="" val="4211399616"/>
      </p:ext>
    </p:extLst>
  </p:cSld>
  <p:clrMapOvr>
    <a:masterClrMapping/>
  </p:clrMapOvr>
  <p:transition spd="slow">
    <p:push dir="u"/>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394" name="Rectangle 2"/>
          <p:cNvSpPr>
            <a:spLocks noGrp="1" noChangeArrowheads="1"/>
          </p:cNvSpPr>
          <p:nvPr>
            <p:ph type="title"/>
          </p:nvPr>
        </p:nvSpPr>
        <p:spPr>
          <a:xfrm>
            <a:off x="761479" y="159780"/>
            <a:ext cx="8576380" cy="601524"/>
          </a:xfrm>
        </p:spPr>
        <p:txBody>
          <a:bodyPr/>
          <a:lstStyle/>
          <a:p>
            <a:r>
              <a:rPr lang="zh-CN" altLang="en-US"/>
              <a:t>多维数组说明</a:t>
            </a:r>
          </a:p>
        </p:txBody>
      </p:sp>
      <p:sp>
        <p:nvSpPr>
          <p:cNvPr id="1595396" name="Rectangle 4"/>
          <p:cNvSpPr>
            <a:spLocks noGrp="1" noChangeArrowheads="1"/>
          </p:cNvSpPr>
          <p:nvPr>
            <p:ph type="body" idx="1"/>
          </p:nvPr>
        </p:nvSpPr>
        <p:spPr bwMode="auto">
          <a:xfrm>
            <a:off x="498607" y="1156055"/>
            <a:ext cx="8915570" cy="3480693"/>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533400" indent="-533400" defTabSz="914400">
              <a:lnSpc>
                <a:spcPts val="3000"/>
              </a:lnSpc>
              <a:spcBef>
                <a:spcPct val="0"/>
              </a:spcBef>
              <a:spcAft>
                <a:spcPct val="0"/>
              </a:spcAft>
            </a:pPr>
            <a:r>
              <a:rPr lang="zh-CN" altLang="en-US" sz="2000"/>
              <a:t>说明：</a:t>
            </a:r>
            <a:r>
              <a:rPr lang="en-US" altLang="zh-CN" sz="2000"/>
              <a:t>Java</a:t>
            </a:r>
            <a:r>
              <a:rPr lang="zh-CN" altLang="en-US" sz="2000"/>
              <a:t>中多维数组被看作数组的数组。例如二维数组为一个特殊的一维数组，其每个元素又是一个一维数组。</a:t>
            </a:r>
          </a:p>
          <a:p>
            <a:pPr marL="533400" indent="-533400" defTabSz="914400">
              <a:lnSpc>
                <a:spcPts val="3000"/>
              </a:lnSpc>
              <a:spcBef>
                <a:spcPct val="0"/>
              </a:spcBef>
              <a:spcAft>
                <a:spcPct val="0"/>
              </a:spcAft>
            </a:pPr>
            <a:endParaRPr lang="zh-CN" altLang="en-US" sz="2000"/>
          </a:p>
          <a:p>
            <a:pPr marL="533400" indent="-533400" defTabSz="914400">
              <a:lnSpc>
                <a:spcPts val="3000"/>
              </a:lnSpc>
              <a:spcBef>
                <a:spcPct val="0"/>
              </a:spcBef>
              <a:spcAft>
                <a:spcPct val="0"/>
              </a:spcAft>
            </a:pPr>
            <a:r>
              <a:rPr lang="en-US" altLang="zh-CN" sz="2000"/>
              <a:t>3. </a:t>
            </a:r>
            <a:r>
              <a:rPr lang="zh-CN" altLang="en-US" sz="2000"/>
              <a:t>初始化 </a:t>
            </a:r>
          </a:p>
          <a:p>
            <a:pPr marL="533400" indent="-533400" defTabSz="914400">
              <a:lnSpc>
                <a:spcPts val="3000"/>
              </a:lnSpc>
              <a:spcBef>
                <a:spcPct val="0"/>
              </a:spcBef>
              <a:spcAft>
                <a:spcPct val="0"/>
              </a:spcAft>
            </a:pPr>
            <a:r>
              <a:rPr lang="zh-CN" altLang="en-US" sz="2000"/>
              <a:t>   有两种方式：</a:t>
            </a:r>
          </a:p>
          <a:p>
            <a:pPr marL="914400" lvl="1" indent="-457200" defTabSz="914400">
              <a:lnSpc>
                <a:spcPts val="3000"/>
              </a:lnSpc>
              <a:spcBef>
                <a:spcPct val="0"/>
              </a:spcBef>
              <a:spcAft>
                <a:spcPct val="0"/>
              </a:spcAft>
            </a:pPr>
            <a:r>
              <a:rPr lang="zh-CN" altLang="en-US" sz="2000" b="1"/>
              <a:t>先定义数组，分配空间，然后直接对每个元素进行赋值</a:t>
            </a:r>
          </a:p>
          <a:p>
            <a:pPr marL="914400" lvl="1" indent="-457200" defTabSz="914400">
              <a:lnSpc>
                <a:spcPts val="3000"/>
              </a:lnSpc>
              <a:spcBef>
                <a:spcPct val="0"/>
              </a:spcBef>
              <a:spcAft>
                <a:spcPct val="0"/>
              </a:spcAft>
            </a:pPr>
            <a:r>
              <a:rPr lang="zh-CN" altLang="en-US" sz="2000" b="1"/>
              <a:t>在定义数组的同时进行初始化。</a:t>
            </a:r>
          </a:p>
          <a:p>
            <a:pPr marL="914400" lvl="1" indent="-457200" defTabSz="914400">
              <a:lnSpc>
                <a:spcPts val="3000"/>
              </a:lnSpc>
              <a:spcBef>
                <a:spcPct val="0"/>
              </a:spcBef>
              <a:spcAft>
                <a:spcPct val="0"/>
              </a:spcAft>
              <a:buFont typeface="Monotype Sorts" charset="2"/>
              <a:buNone/>
            </a:pPr>
            <a:r>
              <a:rPr lang="zh-CN" altLang="en-US" sz="2000" b="1"/>
              <a:t>            如：</a:t>
            </a:r>
            <a:r>
              <a:rPr lang="en-US" altLang="zh-CN" sz="2000" b="1"/>
              <a:t>int a[][] = {{2,3}, {1,5}, {3,4}};</a:t>
            </a:r>
          </a:p>
          <a:p>
            <a:pPr marL="533400" indent="-533400" defTabSz="914400">
              <a:lnSpc>
                <a:spcPts val="3000"/>
              </a:lnSpc>
              <a:spcBef>
                <a:spcPct val="0"/>
              </a:spcBef>
              <a:spcAft>
                <a:spcPct val="0"/>
              </a:spcAft>
            </a:pPr>
            <a:endParaRPr lang="en-US" altLang="zh-CN" sz="2000"/>
          </a:p>
        </p:txBody>
      </p:sp>
    </p:spTree>
    <p:extLst>
      <p:ext uri="{BB962C8B-B14F-4D97-AF65-F5344CB8AC3E}">
        <p14:creationId xmlns:p14="http://schemas.microsoft.com/office/powerpoint/2010/main" xmlns="" val="20870622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0626" name="Rectangle 2"/>
          <p:cNvSpPr>
            <a:spLocks noGrp="1" noChangeArrowheads="1"/>
          </p:cNvSpPr>
          <p:nvPr>
            <p:ph type="title"/>
          </p:nvPr>
        </p:nvSpPr>
        <p:spPr>
          <a:xfrm>
            <a:off x="685161" y="126884"/>
            <a:ext cx="8576381" cy="601524"/>
          </a:xfrm>
        </p:spPr>
        <p:txBody>
          <a:bodyPr/>
          <a:lstStyle/>
          <a:p>
            <a:r>
              <a:rPr lang="en-US" altLang="zh-CN"/>
              <a:t>Java</a:t>
            </a:r>
            <a:r>
              <a:rPr lang="zh-CN" altLang="en-US"/>
              <a:t>开发基本术语</a:t>
            </a:r>
          </a:p>
        </p:txBody>
      </p:sp>
      <p:sp>
        <p:nvSpPr>
          <p:cNvPr id="1690627" name="Rectangle 3"/>
          <p:cNvSpPr>
            <a:spLocks noChangeArrowheads="1"/>
          </p:cNvSpPr>
          <p:nvPr/>
        </p:nvSpPr>
        <p:spPr bwMode="auto">
          <a:xfrm>
            <a:off x="6414055" y="2150762"/>
            <a:ext cx="3078136" cy="3978831"/>
          </a:xfrm>
          <a:prstGeom prst="rect">
            <a:avLst/>
          </a:prstGeom>
          <a:solidFill>
            <a:schemeClr val="bg2"/>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p>
        </p:txBody>
      </p:sp>
      <p:sp>
        <p:nvSpPr>
          <p:cNvPr id="1690628" name="Rectangle 4"/>
          <p:cNvSpPr>
            <a:spLocks noChangeArrowheads="1"/>
          </p:cNvSpPr>
          <p:nvPr/>
        </p:nvSpPr>
        <p:spPr bwMode="auto">
          <a:xfrm>
            <a:off x="7260330" y="3286452"/>
            <a:ext cx="2231860" cy="2843141"/>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90629" name="Rectangle 5"/>
          <p:cNvSpPr>
            <a:spLocks noChangeArrowheads="1"/>
          </p:cNvSpPr>
          <p:nvPr/>
        </p:nvSpPr>
        <p:spPr bwMode="auto">
          <a:xfrm>
            <a:off x="7953970" y="4566257"/>
            <a:ext cx="1538220" cy="156333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90630" name="Text Box 6"/>
          <p:cNvSpPr txBox="1">
            <a:spLocks noChangeArrowheads="1"/>
          </p:cNvSpPr>
          <p:nvPr/>
        </p:nvSpPr>
        <p:spPr bwMode="auto">
          <a:xfrm>
            <a:off x="6600608" y="2291744"/>
            <a:ext cx="5741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solidFill>
                  <a:schemeClr val="tx1"/>
                </a:solidFill>
              </a:rPr>
              <a:t>JDK </a:t>
            </a:r>
            <a:endParaRPr lang="zh-CN" altLang="en-US">
              <a:solidFill>
                <a:schemeClr val="tx1"/>
              </a:solidFill>
            </a:endParaRPr>
          </a:p>
        </p:txBody>
      </p:sp>
      <p:sp>
        <p:nvSpPr>
          <p:cNvPr id="1690631" name="Text Box 7"/>
          <p:cNvSpPr txBox="1">
            <a:spLocks noChangeArrowheads="1"/>
          </p:cNvSpPr>
          <p:nvPr/>
        </p:nvSpPr>
        <p:spPr bwMode="auto">
          <a:xfrm>
            <a:off x="7446883" y="3499491"/>
            <a:ext cx="49564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solidFill>
                  <a:schemeClr val="tx1"/>
                </a:solidFill>
              </a:rPr>
              <a:t>JRE</a:t>
            </a:r>
          </a:p>
        </p:txBody>
      </p:sp>
      <p:sp>
        <p:nvSpPr>
          <p:cNvPr id="1690632" name="Text Box 8"/>
          <p:cNvSpPr txBox="1">
            <a:spLocks noChangeArrowheads="1"/>
          </p:cNvSpPr>
          <p:nvPr/>
        </p:nvSpPr>
        <p:spPr bwMode="auto">
          <a:xfrm>
            <a:off x="8103213" y="4824724"/>
            <a:ext cx="58702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solidFill>
                  <a:schemeClr val="tx1"/>
                </a:solidFill>
              </a:rPr>
              <a:t>JVM</a:t>
            </a:r>
          </a:p>
        </p:txBody>
      </p:sp>
      <p:sp>
        <p:nvSpPr>
          <p:cNvPr id="1690633" name="Text Box 9"/>
          <p:cNvSpPr txBox="1">
            <a:spLocks noChangeArrowheads="1"/>
          </p:cNvSpPr>
          <p:nvPr/>
        </p:nvSpPr>
        <p:spPr bwMode="auto">
          <a:xfrm>
            <a:off x="337493" y="1156054"/>
            <a:ext cx="5845913" cy="3139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b="1" dirty="0"/>
              <a:t>JDK:(Java Development kit)</a:t>
            </a:r>
          </a:p>
          <a:p>
            <a:r>
              <a:rPr lang="zh-CN" altLang="en-US" dirty="0"/>
              <a:t>    包含</a:t>
            </a:r>
            <a:r>
              <a:rPr lang="en-US" altLang="zh-CN" dirty="0"/>
              <a:t>Java</a:t>
            </a:r>
            <a:r>
              <a:rPr lang="zh-CN" altLang="en-US" dirty="0"/>
              <a:t>运行的基本类库和开发命令，安装</a:t>
            </a:r>
            <a:r>
              <a:rPr lang="en-US" altLang="zh-CN" dirty="0"/>
              <a:t>JDK</a:t>
            </a:r>
            <a:r>
              <a:rPr lang="zh-CN" altLang="en-US" dirty="0"/>
              <a:t>可以进行完整的</a:t>
            </a:r>
            <a:r>
              <a:rPr lang="en-US" altLang="zh-CN" dirty="0"/>
              <a:t>Java</a:t>
            </a:r>
            <a:r>
              <a:rPr lang="zh-CN" altLang="en-US" dirty="0"/>
              <a:t>开发。</a:t>
            </a:r>
          </a:p>
          <a:p>
            <a:endParaRPr lang="en-US" altLang="zh-CN" dirty="0"/>
          </a:p>
          <a:p>
            <a:r>
              <a:rPr lang="en-US" altLang="zh-CN" b="1" dirty="0"/>
              <a:t>JRE:(Java Runtime Environment)</a:t>
            </a:r>
          </a:p>
          <a:p>
            <a:r>
              <a:rPr lang="zh-CN" altLang="en-US" dirty="0"/>
              <a:t>    包含</a:t>
            </a:r>
            <a:r>
              <a:rPr lang="en-US" altLang="zh-CN" dirty="0"/>
              <a:t>Java</a:t>
            </a:r>
            <a:r>
              <a:rPr lang="zh-CN" altLang="en-US" dirty="0"/>
              <a:t>运行的基本类库和一些运行命令，安装</a:t>
            </a:r>
            <a:r>
              <a:rPr lang="en-US" altLang="zh-CN" dirty="0"/>
              <a:t>JRE</a:t>
            </a:r>
            <a:r>
              <a:rPr lang="zh-CN" altLang="en-US" dirty="0"/>
              <a:t>可以运行编译好的</a:t>
            </a:r>
            <a:r>
              <a:rPr lang="en-US" altLang="zh-CN" dirty="0"/>
              <a:t>Java</a:t>
            </a:r>
            <a:r>
              <a:rPr lang="zh-CN" altLang="en-US" dirty="0"/>
              <a:t>程序。</a:t>
            </a:r>
          </a:p>
          <a:p>
            <a:endParaRPr lang="en-US" altLang="zh-CN" dirty="0"/>
          </a:p>
          <a:p>
            <a:r>
              <a:rPr lang="en-US" altLang="zh-CN" b="1" dirty="0"/>
              <a:t>JVM:(Java Virtual Machine)</a:t>
            </a:r>
            <a:r>
              <a:rPr lang="en-US" altLang="zh-CN" dirty="0"/>
              <a:t> </a:t>
            </a:r>
          </a:p>
          <a:p>
            <a:r>
              <a:rPr lang="en-US" altLang="zh-CN" dirty="0"/>
              <a:t>    Java</a:t>
            </a:r>
            <a:r>
              <a:rPr lang="zh-CN" altLang="en-US" dirty="0"/>
              <a:t>语言内部运行的核心。</a:t>
            </a:r>
            <a:endParaRPr lang="en-US" altLang="zh-CN" dirty="0"/>
          </a:p>
          <a:p>
            <a:endParaRPr lang="zh-CN" altLang="en-US" dirty="0"/>
          </a:p>
        </p:txBody>
      </p:sp>
    </p:spTree>
    <p:extLst>
      <p:ext uri="{BB962C8B-B14F-4D97-AF65-F5344CB8AC3E}">
        <p14:creationId xmlns:p14="http://schemas.microsoft.com/office/powerpoint/2010/main" xmlns="" val="3302499597"/>
      </p:ext>
    </p:extLst>
  </p:cSld>
  <p:clrMapOvr>
    <a:masterClrMapping/>
  </p:clrMapOvr>
  <p:transition spd="slow">
    <p:push di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a:xfrm>
            <a:off x="403634" y="183277"/>
            <a:ext cx="9010542" cy="545131"/>
          </a:xfrm>
        </p:spPr>
        <p:txBody>
          <a:bodyPr lIns="92693" tIns="46346" rIns="92693" bIns="46346" anchor="t"/>
          <a:lstStyle/>
          <a:p>
            <a:r>
              <a:rPr lang="zh-CN" altLang="en-US"/>
              <a:t>数组的拷贝</a:t>
            </a:r>
          </a:p>
        </p:txBody>
      </p:sp>
      <p:sp>
        <p:nvSpPr>
          <p:cNvPr id="871435" name="Rectangle 11"/>
          <p:cNvSpPr>
            <a:spLocks noGrp="1" noChangeArrowheads="1"/>
          </p:cNvSpPr>
          <p:nvPr>
            <p:ph type="body" idx="1"/>
          </p:nvPr>
        </p:nvSpPr>
        <p:spPr bwMode="auto">
          <a:xfrm>
            <a:off x="495215" y="1226546"/>
            <a:ext cx="8915570" cy="4525528"/>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533400" indent="-533400" defTabSz="914400">
              <a:lnSpc>
                <a:spcPts val="3000"/>
              </a:lnSpc>
              <a:spcBef>
                <a:spcPct val="0"/>
              </a:spcBef>
              <a:spcAft>
                <a:spcPct val="0"/>
              </a:spcAft>
            </a:pPr>
            <a:r>
              <a:rPr lang="zh-CN" altLang="en-US"/>
              <a:t>使用 </a:t>
            </a:r>
            <a:r>
              <a:rPr lang="en-US" altLang="zh-CN"/>
              <a:t>System . arraycopy() </a:t>
            </a:r>
            <a:r>
              <a:rPr lang="zh-CN" altLang="en-US"/>
              <a:t>方法</a:t>
            </a:r>
            <a:r>
              <a:rPr lang="en-US" altLang="zh-CN"/>
              <a:t>:</a:t>
            </a:r>
          </a:p>
          <a:p>
            <a:pPr marL="533400" indent="-533400" defTabSz="914400">
              <a:lnSpc>
                <a:spcPts val="3000"/>
              </a:lnSpc>
              <a:spcBef>
                <a:spcPct val="0"/>
              </a:spcBef>
              <a:spcAft>
                <a:spcPct val="0"/>
              </a:spcAft>
            </a:pPr>
            <a:r>
              <a:rPr lang="en-US" altLang="zh-CN"/>
              <a:t>// original array</a:t>
            </a:r>
          </a:p>
          <a:p>
            <a:pPr marL="533400" indent="-533400" defTabSz="914400">
              <a:lnSpc>
                <a:spcPts val="3000"/>
              </a:lnSpc>
              <a:spcBef>
                <a:spcPct val="0"/>
              </a:spcBef>
              <a:spcAft>
                <a:spcPct val="0"/>
              </a:spcAft>
            </a:pPr>
            <a:r>
              <a:rPr lang="en-US" altLang="zh-CN"/>
              <a:t>  int elements[] = { 1, 2, 3, 4, 5, 6 };</a:t>
            </a:r>
          </a:p>
          <a:p>
            <a:pPr marL="533400" indent="-533400" defTabSz="914400">
              <a:lnSpc>
                <a:spcPts val="3000"/>
              </a:lnSpc>
              <a:spcBef>
                <a:spcPct val="0"/>
              </a:spcBef>
              <a:spcAft>
                <a:spcPct val="0"/>
              </a:spcAft>
            </a:pPr>
            <a:endParaRPr lang="en-US" altLang="zh-CN"/>
          </a:p>
          <a:p>
            <a:pPr marL="533400" indent="-533400" defTabSz="914400">
              <a:lnSpc>
                <a:spcPts val="3000"/>
              </a:lnSpc>
              <a:spcBef>
                <a:spcPct val="0"/>
              </a:spcBef>
              <a:spcAft>
                <a:spcPct val="0"/>
              </a:spcAft>
            </a:pPr>
            <a:r>
              <a:rPr lang="en-US" altLang="zh-CN"/>
              <a:t> // new larger array</a:t>
            </a:r>
          </a:p>
          <a:p>
            <a:pPr marL="533400" indent="-533400" defTabSz="914400">
              <a:lnSpc>
                <a:spcPts val="3000"/>
              </a:lnSpc>
              <a:spcBef>
                <a:spcPct val="0"/>
              </a:spcBef>
              <a:spcAft>
                <a:spcPct val="0"/>
              </a:spcAft>
            </a:pPr>
            <a:r>
              <a:rPr lang="en-US" altLang="zh-CN"/>
              <a:t> int hold[] = { 10, 9, 8, 7, 6, 5, 4, 3, 2, 1 };</a:t>
            </a:r>
          </a:p>
          <a:p>
            <a:pPr marL="533400" indent="-533400" defTabSz="914400">
              <a:lnSpc>
                <a:spcPts val="3000"/>
              </a:lnSpc>
              <a:spcBef>
                <a:spcPct val="0"/>
              </a:spcBef>
              <a:spcAft>
                <a:spcPct val="0"/>
              </a:spcAft>
            </a:pPr>
            <a:endParaRPr lang="en-US" altLang="zh-CN"/>
          </a:p>
          <a:p>
            <a:pPr marL="533400" indent="-533400" defTabSz="914400">
              <a:lnSpc>
                <a:spcPts val="3000"/>
              </a:lnSpc>
              <a:spcBef>
                <a:spcPct val="0"/>
              </a:spcBef>
              <a:spcAft>
                <a:spcPct val="0"/>
              </a:spcAft>
            </a:pPr>
            <a:r>
              <a:rPr lang="en-US" altLang="zh-CN"/>
              <a:t> // copy all of the elements array to the hold</a:t>
            </a:r>
          </a:p>
          <a:p>
            <a:pPr marL="533400" indent="-533400" defTabSz="914400">
              <a:lnSpc>
                <a:spcPts val="3000"/>
              </a:lnSpc>
              <a:spcBef>
                <a:spcPct val="0"/>
              </a:spcBef>
              <a:spcAft>
                <a:spcPct val="0"/>
              </a:spcAft>
            </a:pPr>
            <a:r>
              <a:rPr lang="en-US" altLang="zh-CN"/>
              <a:t> // array, starting with the 0th index</a:t>
            </a:r>
          </a:p>
          <a:p>
            <a:pPr marL="533400" indent="-533400" defTabSz="914400">
              <a:lnSpc>
                <a:spcPts val="3000"/>
              </a:lnSpc>
              <a:spcBef>
                <a:spcPct val="0"/>
              </a:spcBef>
              <a:spcAft>
                <a:spcPct val="0"/>
              </a:spcAft>
            </a:pPr>
            <a:r>
              <a:rPr lang="en-US" altLang="zh-CN"/>
              <a:t> </a:t>
            </a:r>
            <a:r>
              <a:rPr lang="en-US" altLang="zh-CN" b="0"/>
              <a:t>System. arraycopy</a:t>
            </a:r>
            <a:r>
              <a:rPr lang="en-US" altLang="zh-CN"/>
              <a:t>( elements, 0, hold, 0, elements. length);</a:t>
            </a:r>
          </a:p>
        </p:txBody>
      </p:sp>
    </p:spTree>
    <p:extLst>
      <p:ext uri="{BB962C8B-B14F-4D97-AF65-F5344CB8AC3E}">
        <p14:creationId xmlns:p14="http://schemas.microsoft.com/office/powerpoint/2010/main" xmlns="" val="1488865376"/>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626" name="Rectangle 2"/>
          <p:cNvSpPr>
            <a:spLocks noGrp="1" noChangeArrowheads="1"/>
          </p:cNvSpPr>
          <p:nvPr>
            <p:ph type="title"/>
          </p:nvPr>
        </p:nvSpPr>
        <p:spPr>
          <a:xfrm>
            <a:off x="761479" y="198942"/>
            <a:ext cx="8576380" cy="601524"/>
          </a:xfrm>
          <a:noFill/>
          <a:ln/>
          <a:extLst>
            <a:ext uri="{91240B29-F687-4F45-9708-019B960494DF}">
              <a14:hiddenLine xmlns:a14="http://schemas.microsoft.com/office/drawing/2010/main" xmlns="" w="12700" cap="flat" cmpd="sng">
                <a:solidFill>
                  <a:schemeClr val="tx1"/>
                </a:solidFill>
                <a:prstDash val="solid"/>
                <a:miter lim="800000"/>
                <a:headEnd/>
                <a:tailEnd/>
              </a14:hiddenLine>
            </a:ext>
          </a:extLst>
        </p:spPr>
        <p:txBody>
          <a:bodyPr lIns="92693" tIns="46346" rIns="92693" bIns="46346" anchor="t"/>
          <a:lstStyle/>
          <a:p>
            <a:r>
              <a:rPr lang="zh-CN" altLang="en-US"/>
              <a:t>本章总结</a:t>
            </a:r>
          </a:p>
        </p:txBody>
      </p:sp>
      <p:sp>
        <p:nvSpPr>
          <p:cNvPr id="1306627" name="Rectangle 3"/>
          <p:cNvSpPr>
            <a:spLocks noGrp="1" noChangeArrowheads="1"/>
          </p:cNvSpPr>
          <p:nvPr>
            <p:ph type="body" idx="1"/>
          </p:nvPr>
        </p:nvSpPr>
        <p:spPr bwMode="auto">
          <a:xfrm>
            <a:off x="261176" y="1090263"/>
            <a:ext cx="8820043" cy="2785378"/>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defTabSz="914400">
              <a:lnSpc>
                <a:spcPts val="3500"/>
              </a:lnSpc>
              <a:spcBef>
                <a:spcPct val="0"/>
              </a:spcBef>
              <a:spcAft>
                <a:spcPct val="0"/>
              </a:spcAft>
              <a:buClrTx/>
            </a:pPr>
            <a:r>
              <a:rPr lang="zh-CN" altLang="en-US" sz="2000">
                <a:solidFill>
                  <a:schemeClr val="tx1"/>
                </a:solidFill>
              </a:rPr>
              <a:t>在这一章里，我们讨论了以下问题</a:t>
            </a:r>
            <a:r>
              <a:rPr lang="en-US" altLang="zh-CN" sz="2000">
                <a:solidFill>
                  <a:schemeClr val="tx1"/>
                </a:solidFill>
              </a:rPr>
              <a:t>: </a:t>
            </a:r>
          </a:p>
          <a:p>
            <a:pPr marL="457200" lvl="1" indent="0" defTabSz="914400">
              <a:lnSpc>
                <a:spcPts val="3500"/>
              </a:lnSpc>
              <a:spcBef>
                <a:spcPct val="0"/>
              </a:spcBef>
              <a:spcAft>
                <a:spcPct val="0"/>
              </a:spcAft>
              <a:buClrTx/>
            </a:pPr>
            <a:r>
              <a:rPr lang="zh-CN" altLang="en-US" sz="2400"/>
              <a:t>如何声明并建立一个基本数据类型的数组和引用类型的数组</a:t>
            </a:r>
            <a:endParaRPr lang="en-US" altLang="zh-CN" sz="2400"/>
          </a:p>
          <a:p>
            <a:pPr marL="457200" lvl="1" indent="0" defTabSz="914400">
              <a:lnSpc>
                <a:spcPts val="3500"/>
              </a:lnSpc>
              <a:spcBef>
                <a:spcPct val="0"/>
              </a:spcBef>
              <a:spcAft>
                <a:spcPct val="0"/>
              </a:spcAft>
              <a:buClrTx/>
            </a:pPr>
            <a:r>
              <a:rPr lang="zh-CN" altLang="en-US" sz="2400"/>
              <a:t>为什么数组在使用前必须实例化</a:t>
            </a:r>
          </a:p>
          <a:p>
            <a:pPr marL="457200" lvl="1" indent="0" defTabSz="914400">
              <a:lnSpc>
                <a:spcPts val="3500"/>
              </a:lnSpc>
              <a:spcBef>
                <a:spcPct val="0"/>
              </a:spcBef>
              <a:spcAft>
                <a:spcPct val="0"/>
              </a:spcAft>
              <a:buClrTx/>
            </a:pPr>
            <a:r>
              <a:rPr lang="zh-CN" altLang="en-US" sz="2400"/>
              <a:t>怎样定义并初始化数组</a:t>
            </a:r>
          </a:p>
          <a:p>
            <a:pPr marL="457200" lvl="1" indent="0" defTabSz="914400">
              <a:lnSpc>
                <a:spcPts val="3500"/>
              </a:lnSpc>
              <a:spcBef>
                <a:spcPct val="0"/>
              </a:spcBef>
              <a:spcAft>
                <a:spcPct val="0"/>
              </a:spcAft>
              <a:buClrTx/>
            </a:pPr>
            <a:r>
              <a:rPr lang="zh-CN" altLang="en-US" sz="2400"/>
              <a:t>怎样知道数组的元素个数</a:t>
            </a:r>
          </a:p>
          <a:p>
            <a:pPr marL="457200" lvl="1" indent="0" defTabSz="914400">
              <a:lnSpc>
                <a:spcPts val="3500"/>
              </a:lnSpc>
              <a:spcBef>
                <a:spcPct val="0"/>
              </a:spcBef>
              <a:spcAft>
                <a:spcPct val="0"/>
              </a:spcAft>
              <a:buClrTx/>
            </a:pPr>
            <a:r>
              <a:rPr lang="zh-CN" altLang="en-US" sz="2400"/>
              <a:t>怎样建立一个多维数组</a:t>
            </a:r>
            <a:r>
              <a:rPr lang="zh-CN" altLang="en-US" sz="2000"/>
              <a:t> </a:t>
            </a:r>
          </a:p>
        </p:txBody>
      </p:sp>
    </p:spTree>
    <p:extLst>
      <p:ext uri="{BB962C8B-B14F-4D97-AF65-F5344CB8AC3E}">
        <p14:creationId xmlns:p14="http://schemas.microsoft.com/office/powerpoint/2010/main" xmlns="" val="3756365500"/>
      </p:ext>
    </p:extLst>
  </p:cSld>
  <p:clrMapOvr>
    <a:masterClrMapping/>
  </p:clrMapOvr>
  <p:transition spd="slow">
    <p:push dir="u"/>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62" name="Rectangle 1026"/>
          <p:cNvSpPr>
            <a:spLocks noGrp="1" noChangeArrowheads="1"/>
          </p:cNvSpPr>
          <p:nvPr>
            <p:ph type="title"/>
          </p:nvPr>
        </p:nvSpPr>
        <p:spPr>
          <a:xfrm>
            <a:off x="607147" y="126884"/>
            <a:ext cx="8576381" cy="601524"/>
          </a:xfrm>
        </p:spPr>
        <p:txBody>
          <a:bodyPr/>
          <a:lstStyle/>
          <a:p>
            <a:r>
              <a:rPr lang="zh-CN" altLang="en-US"/>
              <a:t>练  习</a:t>
            </a:r>
          </a:p>
        </p:txBody>
      </p:sp>
      <p:sp>
        <p:nvSpPr>
          <p:cNvPr id="1628164" name="Text Box 1028"/>
          <p:cNvSpPr txBox="1">
            <a:spLocks noChangeArrowheads="1"/>
          </p:cNvSpPr>
          <p:nvPr/>
        </p:nvSpPr>
        <p:spPr bwMode="auto">
          <a:xfrm>
            <a:off x="776742" y="101350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en-US"/>
          </a:p>
        </p:txBody>
      </p:sp>
      <p:sp>
        <p:nvSpPr>
          <p:cNvPr id="1628165" name="Rectangle 1029"/>
          <p:cNvSpPr>
            <a:spLocks noGrp="1" noChangeArrowheads="1"/>
          </p:cNvSpPr>
          <p:nvPr>
            <p:ph type="body" idx="1"/>
          </p:nvPr>
        </p:nvSpPr>
        <p:spPr bwMode="auto">
          <a:xfrm>
            <a:off x="30527" y="847460"/>
            <a:ext cx="16304463" cy="8217634"/>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defTabSz="914400">
              <a:lnSpc>
                <a:spcPct val="150000"/>
              </a:lnSpc>
              <a:spcBef>
                <a:spcPct val="0"/>
              </a:spcBef>
              <a:spcAft>
                <a:spcPct val="0"/>
              </a:spcAft>
            </a:pPr>
            <a:r>
              <a:rPr lang="zh-CN" altLang="en-US"/>
              <a:t>1.定义一个</a:t>
            </a:r>
            <a:r>
              <a:rPr lang="en-US" altLang="zh-CN"/>
              <a:t>int</a:t>
            </a:r>
            <a:r>
              <a:rPr lang="zh-CN" altLang="en-US"/>
              <a:t>型的一维数组，包含</a:t>
            </a:r>
            <a:r>
              <a:rPr lang="en-US" altLang="zh-CN"/>
              <a:t>10</a:t>
            </a:r>
            <a:r>
              <a:rPr lang="zh-CN" altLang="en-US"/>
              <a:t>个元素，分别赋一些随机整数，然后求出所有元素</a:t>
            </a:r>
          </a:p>
          <a:p>
            <a:pPr defTabSz="914400">
              <a:lnSpc>
                <a:spcPct val="150000"/>
              </a:lnSpc>
              <a:spcBef>
                <a:spcPct val="0"/>
              </a:spcBef>
              <a:spcAft>
                <a:spcPct val="0"/>
              </a:spcAft>
            </a:pPr>
            <a:r>
              <a:rPr lang="zh-CN" altLang="en-US"/>
              <a:t>    的最大值，最小值，平均值，和值，并输出出来。</a:t>
            </a:r>
          </a:p>
          <a:p>
            <a:pPr defTabSz="914400">
              <a:lnSpc>
                <a:spcPct val="150000"/>
              </a:lnSpc>
              <a:spcBef>
                <a:spcPct val="0"/>
              </a:spcBef>
              <a:spcAft>
                <a:spcPct val="0"/>
              </a:spcAft>
            </a:pPr>
            <a:r>
              <a:rPr lang="en-US" altLang="zh-CN"/>
              <a:t>2.</a:t>
            </a:r>
            <a:r>
              <a:rPr lang="zh-CN" altLang="en-US"/>
              <a:t>定义一个</a:t>
            </a:r>
            <a:r>
              <a:rPr lang="en-US" altLang="zh-CN"/>
              <a:t>int</a:t>
            </a:r>
            <a:r>
              <a:rPr lang="zh-CN" altLang="en-US"/>
              <a:t>型的一维数组，包含</a:t>
            </a:r>
            <a:r>
              <a:rPr lang="en-US" altLang="zh-CN"/>
              <a:t>10</a:t>
            </a:r>
            <a:r>
              <a:rPr lang="zh-CN" altLang="en-US"/>
              <a:t>个元素，分别赋值为</a:t>
            </a:r>
            <a:r>
              <a:rPr lang="en-US" altLang="zh-CN"/>
              <a:t>1~10</a:t>
            </a:r>
            <a:r>
              <a:rPr lang="zh-CN" altLang="en-US"/>
              <a:t>， 然后将数组中的元素</a:t>
            </a:r>
          </a:p>
          <a:p>
            <a:pPr defTabSz="914400">
              <a:lnSpc>
                <a:spcPct val="150000"/>
              </a:lnSpc>
              <a:spcBef>
                <a:spcPct val="0"/>
              </a:spcBef>
              <a:spcAft>
                <a:spcPct val="0"/>
              </a:spcAft>
            </a:pPr>
            <a:r>
              <a:rPr lang="zh-CN" altLang="en-US"/>
              <a:t>   都向前移一个位置，即，</a:t>
            </a:r>
            <a:r>
              <a:rPr lang="en-US" altLang="zh-CN"/>
              <a:t>a[0]=a[1],a[1]=a[2],…</a:t>
            </a:r>
            <a:r>
              <a:rPr lang="zh-CN" altLang="en-US"/>
              <a:t>最后一个元素的值是原来第一个元素</a:t>
            </a:r>
          </a:p>
          <a:p>
            <a:pPr defTabSz="914400">
              <a:lnSpc>
                <a:spcPct val="150000"/>
              </a:lnSpc>
              <a:spcBef>
                <a:spcPct val="0"/>
              </a:spcBef>
              <a:spcAft>
                <a:spcPct val="0"/>
              </a:spcAft>
            </a:pPr>
            <a:r>
              <a:rPr lang="zh-CN" altLang="en-US"/>
              <a:t>   的值，然后输出这个数组。</a:t>
            </a:r>
          </a:p>
          <a:p>
            <a:pPr defTabSz="914400">
              <a:lnSpc>
                <a:spcPct val="150000"/>
              </a:lnSpc>
              <a:spcBef>
                <a:spcPct val="0"/>
              </a:spcBef>
              <a:spcAft>
                <a:spcPct val="0"/>
              </a:spcAft>
            </a:pPr>
            <a:r>
              <a:rPr lang="en-US" altLang="zh-CN"/>
              <a:t>3.</a:t>
            </a:r>
            <a:r>
              <a:rPr lang="zh-CN" altLang="en-US"/>
              <a:t> 定义一个</a:t>
            </a:r>
            <a:r>
              <a:rPr lang="en-US" altLang="zh-CN"/>
              <a:t>int</a:t>
            </a:r>
            <a:r>
              <a:rPr lang="zh-CN" altLang="en-US"/>
              <a:t>型的一维数组，包含</a:t>
            </a:r>
            <a:r>
              <a:rPr lang="en-US" altLang="zh-CN"/>
              <a:t>40</a:t>
            </a:r>
            <a:r>
              <a:rPr lang="zh-CN" altLang="en-US"/>
              <a:t>个元素，用来存储每个学员的成绩，循环产生</a:t>
            </a:r>
            <a:r>
              <a:rPr lang="en-US" altLang="zh-CN"/>
              <a:t>40</a:t>
            </a:r>
            <a:r>
              <a:rPr lang="zh-CN" altLang="en-US"/>
              <a:t>个</a:t>
            </a:r>
          </a:p>
          <a:p>
            <a:pPr defTabSz="914400">
              <a:lnSpc>
                <a:spcPct val="150000"/>
              </a:lnSpc>
              <a:spcBef>
                <a:spcPct val="0"/>
              </a:spcBef>
              <a:spcAft>
                <a:spcPct val="0"/>
              </a:spcAft>
            </a:pPr>
            <a:r>
              <a:rPr lang="en-US" altLang="zh-CN"/>
              <a:t>    0~100</a:t>
            </a:r>
            <a:r>
              <a:rPr lang="zh-CN" altLang="en-US"/>
              <a:t>之间的随机整数，将它们存储到一维数组中，然后统计成绩低于平均分的学员的</a:t>
            </a:r>
          </a:p>
          <a:p>
            <a:pPr defTabSz="914400">
              <a:lnSpc>
                <a:spcPct val="150000"/>
              </a:lnSpc>
              <a:spcBef>
                <a:spcPct val="0"/>
              </a:spcBef>
              <a:spcAft>
                <a:spcPct val="0"/>
              </a:spcAft>
            </a:pPr>
            <a:r>
              <a:rPr lang="zh-CN" altLang="en-US"/>
              <a:t>    人数，并输出出来。</a:t>
            </a:r>
          </a:p>
          <a:p>
            <a:pPr defTabSz="914400">
              <a:lnSpc>
                <a:spcPct val="150000"/>
              </a:lnSpc>
              <a:spcBef>
                <a:spcPct val="0"/>
              </a:spcBef>
              <a:spcAft>
                <a:spcPct val="0"/>
              </a:spcAft>
            </a:pPr>
            <a:r>
              <a:rPr lang="en-US" altLang="zh-CN"/>
              <a:t>4. </a:t>
            </a:r>
            <a:r>
              <a:rPr lang="zh-CN" altLang="en-US"/>
              <a:t>（选做）承上题，将这</a:t>
            </a:r>
            <a:r>
              <a:rPr lang="en-US" altLang="zh-CN"/>
              <a:t>40</a:t>
            </a:r>
            <a:r>
              <a:rPr lang="zh-CN" altLang="en-US"/>
              <a:t>个成绩按照从高到低的顺序输出出来。</a:t>
            </a:r>
          </a:p>
          <a:p>
            <a:pPr defTabSz="914400">
              <a:lnSpc>
                <a:spcPct val="150000"/>
              </a:lnSpc>
              <a:spcBef>
                <a:spcPct val="0"/>
              </a:spcBef>
              <a:spcAft>
                <a:spcPct val="0"/>
              </a:spcAft>
            </a:pPr>
            <a:r>
              <a:rPr lang="en-US" altLang="zh-CN"/>
              <a:t>5,</a:t>
            </a:r>
            <a:r>
              <a:rPr lang="zh-CN" altLang="en-US"/>
              <a:t>（选做）编写程序，将一个数组中的元素倒排过来。例如原数组为</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5</a:t>
            </a:r>
            <a:r>
              <a:rPr lang="zh-CN" altLang="en-US"/>
              <a:t>；</a:t>
            </a:r>
          </a:p>
          <a:p>
            <a:pPr defTabSz="914400">
              <a:lnSpc>
                <a:spcPct val="150000"/>
              </a:lnSpc>
              <a:spcBef>
                <a:spcPct val="0"/>
              </a:spcBef>
              <a:spcAft>
                <a:spcPct val="0"/>
              </a:spcAft>
            </a:pPr>
            <a:r>
              <a:rPr lang="zh-CN" altLang="en-US"/>
              <a:t>    则倒排后数组中的值为</a:t>
            </a:r>
            <a:r>
              <a:rPr lang="en-US" altLang="zh-CN"/>
              <a:t>5</a:t>
            </a:r>
            <a:r>
              <a:rPr lang="zh-CN" altLang="en-US"/>
              <a:t>，</a:t>
            </a:r>
            <a:r>
              <a:rPr lang="en-US" altLang="zh-CN"/>
              <a:t>4</a:t>
            </a:r>
            <a:r>
              <a:rPr lang="zh-CN" altLang="en-US"/>
              <a:t>，</a:t>
            </a:r>
            <a:r>
              <a:rPr lang="en-US" altLang="zh-CN"/>
              <a:t>3</a:t>
            </a:r>
            <a:r>
              <a:rPr lang="zh-CN" altLang="en-US"/>
              <a:t>，</a:t>
            </a:r>
            <a:r>
              <a:rPr lang="en-US" altLang="zh-CN"/>
              <a:t>2</a:t>
            </a:r>
            <a:r>
              <a:rPr lang="zh-CN" altLang="en-US"/>
              <a:t>，</a:t>
            </a:r>
            <a:r>
              <a:rPr lang="en-US" altLang="zh-CN"/>
              <a:t>1</a:t>
            </a:r>
            <a:r>
              <a:rPr lang="zh-CN" altLang="en-US"/>
              <a:t>。</a:t>
            </a:r>
          </a:p>
        </p:txBody>
      </p:sp>
    </p:spTree>
    <p:extLst>
      <p:ext uri="{BB962C8B-B14F-4D97-AF65-F5344CB8AC3E}">
        <p14:creationId xmlns:p14="http://schemas.microsoft.com/office/powerpoint/2010/main" xmlns="" val="4028473825"/>
      </p:ext>
    </p:extLst>
  </p:cSld>
  <p:clrMapOvr>
    <a:masterClrMapping/>
  </p:clrMapOvr>
  <p:transition spd="slow">
    <p:push dir="u"/>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26" name="Rectangle 2"/>
          <p:cNvSpPr>
            <a:spLocks noGrp="1" noChangeArrowheads="1"/>
          </p:cNvSpPr>
          <p:nvPr>
            <p:ph type="title"/>
          </p:nvPr>
        </p:nvSpPr>
        <p:spPr>
          <a:xfrm>
            <a:off x="454513" y="126884"/>
            <a:ext cx="8576381" cy="601524"/>
          </a:xfrm>
        </p:spPr>
        <p:txBody>
          <a:bodyPr/>
          <a:lstStyle/>
          <a:p>
            <a:r>
              <a:rPr lang="zh-CN" altLang="en-US"/>
              <a:t>练  习</a:t>
            </a:r>
          </a:p>
        </p:txBody>
      </p:sp>
      <p:sp>
        <p:nvSpPr>
          <p:cNvPr id="1639428" name="Text Box 4"/>
          <p:cNvSpPr txBox="1">
            <a:spLocks noChangeArrowheads="1"/>
          </p:cNvSpPr>
          <p:nvPr/>
        </p:nvSpPr>
        <p:spPr bwMode="auto">
          <a:xfrm>
            <a:off x="469777" y="922651"/>
            <a:ext cx="8268610" cy="46628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50000"/>
              </a:lnSpc>
            </a:pPr>
            <a:r>
              <a:rPr lang="en-US" altLang="zh-CN" sz="1800" b="1">
                <a:solidFill>
                  <a:schemeClr val="bg1"/>
                </a:solidFill>
              </a:rPr>
              <a:t>6,</a:t>
            </a:r>
            <a:r>
              <a:rPr lang="zh-CN" altLang="en-US" sz="1800" b="1">
                <a:solidFill>
                  <a:schemeClr val="bg1"/>
                </a:solidFill>
              </a:rPr>
              <a:t>要求定义一个</a:t>
            </a:r>
            <a:r>
              <a:rPr lang="en-US" altLang="zh-CN" sz="1800" b="1">
                <a:solidFill>
                  <a:schemeClr val="bg1"/>
                </a:solidFill>
              </a:rPr>
              <a:t>int</a:t>
            </a:r>
            <a:r>
              <a:rPr lang="zh-CN" altLang="en-US" sz="1800" b="1">
                <a:solidFill>
                  <a:schemeClr val="bg1"/>
                </a:solidFill>
              </a:rPr>
              <a:t>型数组</a:t>
            </a:r>
            <a:r>
              <a:rPr lang="en-US" altLang="zh-CN" sz="1800" b="1">
                <a:solidFill>
                  <a:schemeClr val="bg1"/>
                </a:solidFill>
              </a:rPr>
              <a:t>a,</a:t>
            </a:r>
            <a:r>
              <a:rPr lang="zh-CN" altLang="en-US" sz="1800" b="1">
                <a:solidFill>
                  <a:schemeClr val="bg1"/>
                </a:solidFill>
              </a:rPr>
              <a:t>包含</a:t>
            </a:r>
            <a:r>
              <a:rPr lang="en-US" altLang="zh-CN" sz="1800" b="1">
                <a:solidFill>
                  <a:schemeClr val="bg1"/>
                </a:solidFill>
              </a:rPr>
              <a:t>100</a:t>
            </a:r>
            <a:r>
              <a:rPr lang="zh-CN" altLang="en-US" sz="1800" b="1">
                <a:solidFill>
                  <a:schemeClr val="bg1"/>
                </a:solidFill>
              </a:rPr>
              <a:t>个元素</a:t>
            </a:r>
            <a:r>
              <a:rPr lang="en-US" altLang="zh-CN" sz="1800" b="1">
                <a:solidFill>
                  <a:schemeClr val="bg1"/>
                </a:solidFill>
              </a:rPr>
              <a:t>,</a:t>
            </a:r>
            <a:r>
              <a:rPr lang="zh-CN" altLang="en-US" sz="1800" b="1">
                <a:solidFill>
                  <a:schemeClr val="bg1"/>
                </a:solidFill>
              </a:rPr>
              <a:t>保存</a:t>
            </a:r>
            <a:r>
              <a:rPr lang="en-US" altLang="zh-CN" sz="1800" b="1">
                <a:solidFill>
                  <a:schemeClr val="bg1"/>
                </a:solidFill>
              </a:rPr>
              <a:t>100</a:t>
            </a:r>
            <a:r>
              <a:rPr lang="zh-CN" altLang="en-US" sz="1800" b="1">
                <a:solidFill>
                  <a:schemeClr val="bg1"/>
                </a:solidFill>
              </a:rPr>
              <a:t>个随机的</a:t>
            </a:r>
            <a:r>
              <a:rPr lang="en-US" altLang="zh-CN" sz="1800" b="1">
                <a:solidFill>
                  <a:schemeClr val="bg1"/>
                </a:solidFill>
              </a:rPr>
              <a:t>4</a:t>
            </a:r>
            <a:r>
              <a:rPr lang="zh-CN" altLang="en-US" sz="1800" b="1">
                <a:solidFill>
                  <a:schemeClr val="bg1"/>
                </a:solidFill>
              </a:rPr>
              <a:t>位数。再定义一个</a:t>
            </a:r>
          </a:p>
          <a:p>
            <a:pPr>
              <a:lnSpc>
                <a:spcPct val="150000"/>
              </a:lnSpc>
            </a:pPr>
            <a:r>
              <a:rPr lang="en-US" altLang="zh-CN" sz="1800" b="1">
                <a:solidFill>
                  <a:schemeClr val="bg1"/>
                </a:solidFill>
              </a:rPr>
              <a:t>   int</a:t>
            </a:r>
            <a:r>
              <a:rPr lang="zh-CN" altLang="en-US" sz="1800" b="1">
                <a:solidFill>
                  <a:schemeClr val="bg1"/>
                </a:solidFill>
              </a:rPr>
              <a:t>型数组</a:t>
            </a:r>
            <a:r>
              <a:rPr lang="en-US" altLang="zh-CN" sz="1800" b="1">
                <a:solidFill>
                  <a:schemeClr val="bg1"/>
                </a:solidFill>
              </a:rPr>
              <a:t>b</a:t>
            </a:r>
            <a:r>
              <a:rPr lang="zh-CN" altLang="en-US" sz="1800" b="1">
                <a:solidFill>
                  <a:schemeClr val="bg1"/>
                </a:solidFill>
              </a:rPr>
              <a:t>，包含</a:t>
            </a:r>
            <a:r>
              <a:rPr lang="en-US" altLang="zh-CN" sz="1800" b="1">
                <a:solidFill>
                  <a:schemeClr val="bg1"/>
                </a:solidFill>
              </a:rPr>
              <a:t>10</a:t>
            </a:r>
            <a:r>
              <a:rPr lang="zh-CN" altLang="en-US" sz="1800" b="1">
                <a:solidFill>
                  <a:schemeClr val="bg1"/>
                </a:solidFill>
              </a:rPr>
              <a:t>个元素。统计</a:t>
            </a:r>
            <a:r>
              <a:rPr lang="en-US" altLang="zh-CN" sz="1800" b="1">
                <a:solidFill>
                  <a:schemeClr val="bg1"/>
                </a:solidFill>
              </a:rPr>
              <a:t>a</a:t>
            </a:r>
            <a:r>
              <a:rPr lang="zh-CN" altLang="en-US" sz="1800" b="1">
                <a:solidFill>
                  <a:schemeClr val="bg1"/>
                </a:solidFill>
              </a:rPr>
              <a:t>数组中的元素对</a:t>
            </a:r>
            <a:r>
              <a:rPr lang="en-US" altLang="zh-CN" sz="1800" b="1">
                <a:solidFill>
                  <a:schemeClr val="bg1"/>
                </a:solidFill>
              </a:rPr>
              <a:t>10</a:t>
            </a:r>
            <a:r>
              <a:rPr lang="zh-CN" altLang="en-US" sz="1800" b="1">
                <a:solidFill>
                  <a:schemeClr val="bg1"/>
                </a:solidFill>
              </a:rPr>
              <a:t>求余等于</a:t>
            </a:r>
            <a:r>
              <a:rPr lang="en-US" altLang="zh-CN" sz="1800" b="1">
                <a:solidFill>
                  <a:schemeClr val="bg1"/>
                </a:solidFill>
              </a:rPr>
              <a:t>0</a:t>
            </a:r>
            <a:r>
              <a:rPr lang="zh-CN" altLang="en-US" sz="1800" b="1">
                <a:solidFill>
                  <a:schemeClr val="bg1"/>
                </a:solidFill>
              </a:rPr>
              <a:t>的个数，保存</a:t>
            </a:r>
          </a:p>
          <a:p>
            <a:pPr>
              <a:lnSpc>
                <a:spcPct val="150000"/>
              </a:lnSpc>
            </a:pPr>
            <a:r>
              <a:rPr lang="zh-CN" altLang="en-US" sz="1800" b="1">
                <a:solidFill>
                  <a:schemeClr val="bg1"/>
                </a:solidFill>
              </a:rPr>
              <a:t>   到</a:t>
            </a:r>
            <a:r>
              <a:rPr lang="en-US" altLang="zh-CN" sz="1800" b="1">
                <a:solidFill>
                  <a:schemeClr val="bg1"/>
                </a:solidFill>
              </a:rPr>
              <a:t>b[0]</a:t>
            </a:r>
            <a:r>
              <a:rPr lang="zh-CN" altLang="en-US" sz="1800" b="1">
                <a:solidFill>
                  <a:schemeClr val="bg1"/>
                </a:solidFill>
              </a:rPr>
              <a:t>中；对</a:t>
            </a:r>
            <a:r>
              <a:rPr lang="en-US" altLang="zh-CN" sz="1800" b="1">
                <a:solidFill>
                  <a:schemeClr val="bg1"/>
                </a:solidFill>
              </a:rPr>
              <a:t>10</a:t>
            </a:r>
            <a:r>
              <a:rPr lang="zh-CN" altLang="en-US" sz="1800" b="1">
                <a:solidFill>
                  <a:schemeClr val="bg1"/>
                </a:solidFill>
              </a:rPr>
              <a:t>求余等于</a:t>
            </a:r>
            <a:r>
              <a:rPr lang="en-US" altLang="zh-CN" sz="1800" b="1">
                <a:solidFill>
                  <a:schemeClr val="bg1"/>
                </a:solidFill>
              </a:rPr>
              <a:t>1</a:t>
            </a:r>
            <a:r>
              <a:rPr lang="zh-CN" altLang="en-US" sz="1800" b="1">
                <a:solidFill>
                  <a:schemeClr val="bg1"/>
                </a:solidFill>
              </a:rPr>
              <a:t>的个数，保存到</a:t>
            </a:r>
            <a:r>
              <a:rPr lang="en-US" altLang="zh-CN" sz="1800" b="1">
                <a:solidFill>
                  <a:schemeClr val="bg1"/>
                </a:solidFill>
              </a:rPr>
              <a:t>b[1]</a:t>
            </a:r>
            <a:r>
              <a:rPr lang="zh-CN" altLang="en-US" sz="1800" b="1">
                <a:solidFill>
                  <a:schemeClr val="bg1"/>
                </a:solidFill>
              </a:rPr>
              <a:t>中，</a:t>
            </a:r>
            <a:r>
              <a:rPr lang="en-US" altLang="zh-CN" sz="1800" b="1">
                <a:solidFill>
                  <a:schemeClr val="bg1"/>
                </a:solidFill>
                <a:latin typeface="Arial"/>
              </a:rPr>
              <a:t>……</a:t>
            </a:r>
            <a:r>
              <a:rPr lang="zh-CN" altLang="en-US" sz="1800" b="1">
                <a:solidFill>
                  <a:schemeClr val="bg1"/>
                </a:solidFill>
              </a:rPr>
              <a:t>依此类推。</a:t>
            </a:r>
          </a:p>
          <a:p>
            <a:pPr>
              <a:lnSpc>
                <a:spcPct val="150000"/>
              </a:lnSpc>
            </a:pPr>
            <a:r>
              <a:rPr lang="en-US" altLang="zh-CN" sz="1800" b="1">
                <a:solidFill>
                  <a:schemeClr val="bg1"/>
                </a:solidFill>
              </a:rPr>
              <a:t>7,</a:t>
            </a:r>
            <a:r>
              <a:rPr lang="zh-CN" altLang="en-US" sz="1800" b="1">
                <a:solidFill>
                  <a:schemeClr val="bg1"/>
                </a:solidFill>
              </a:rPr>
              <a:t>定义一个</a:t>
            </a:r>
            <a:r>
              <a:rPr lang="en-US" altLang="zh-CN" sz="1800" b="1">
                <a:solidFill>
                  <a:schemeClr val="bg1"/>
                </a:solidFill>
              </a:rPr>
              <a:t>20*5</a:t>
            </a:r>
            <a:r>
              <a:rPr lang="zh-CN" altLang="en-US" sz="1800" b="1">
                <a:solidFill>
                  <a:schemeClr val="bg1"/>
                </a:solidFill>
              </a:rPr>
              <a:t>的二维数组，用来存储某班级</a:t>
            </a:r>
            <a:r>
              <a:rPr lang="en-US" altLang="zh-CN" sz="1800" b="1">
                <a:solidFill>
                  <a:schemeClr val="bg1"/>
                </a:solidFill>
              </a:rPr>
              <a:t>20</a:t>
            </a:r>
            <a:r>
              <a:rPr lang="zh-CN" altLang="en-US" sz="1800" b="1">
                <a:solidFill>
                  <a:schemeClr val="bg1"/>
                </a:solidFill>
              </a:rPr>
              <a:t>位学员的</a:t>
            </a:r>
            <a:r>
              <a:rPr lang="en-US" altLang="zh-CN" sz="1800" b="1">
                <a:solidFill>
                  <a:schemeClr val="bg1"/>
                </a:solidFill>
              </a:rPr>
              <a:t>5</a:t>
            </a:r>
            <a:r>
              <a:rPr lang="zh-CN" altLang="en-US" sz="1800" b="1">
                <a:solidFill>
                  <a:schemeClr val="bg1"/>
                </a:solidFill>
              </a:rPr>
              <a:t>门课的成绩；这</a:t>
            </a:r>
            <a:r>
              <a:rPr lang="en-US" altLang="zh-CN" sz="1800" b="1">
                <a:solidFill>
                  <a:schemeClr val="bg1"/>
                </a:solidFill>
              </a:rPr>
              <a:t>5</a:t>
            </a:r>
            <a:r>
              <a:rPr lang="zh-CN" altLang="en-US" sz="1800" b="1">
                <a:solidFill>
                  <a:schemeClr val="bg1"/>
                </a:solidFill>
              </a:rPr>
              <a:t>门课</a:t>
            </a:r>
          </a:p>
          <a:p>
            <a:pPr>
              <a:lnSpc>
                <a:spcPct val="150000"/>
              </a:lnSpc>
            </a:pPr>
            <a:r>
              <a:rPr lang="zh-CN" altLang="en-US" sz="1800" b="1">
                <a:solidFill>
                  <a:schemeClr val="bg1"/>
                </a:solidFill>
              </a:rPr>
              <a:t>   按存储顺序依次为：</a:t>
            </a:r>
            <a:r>
              <a:rPr lang="en-US" altLang="zh-CN" sz="1800" b="1">
                <a:solidFill>
                  <a:schemeClr val="bg1"/>
                </a:solidFill>
              </a:rPr>
              <a:t>core C++</a:t>
            </a:r>
            <a:r>
              <a:rPr lang="zh-CN" altLang="en-US" sz="1800" b="1">
                <a:solidFill>
                  <a:schemeClr val="bg1"/>
                </a:solidFill>
              </a:rPr>
              <a:t>，</a:t>
            </a:r>
            <a:r>
              <a:rPr lang="en-US" altLang="zh-CN" sz="1800" b="1">
                <a:solidFill>
                  <a:schemeClr val="bg1"/>
                </a:solidFill>
              </a:rPr>
              <a:t>coreJava</a:t>
            </a:r>
            <a:r>
              <a:rPr lang="zh-CN" altLang="en-US" sz="1800" b="1">
                <a:solidFill>
                  <a:schemeClr val="bg1"/>
                </a:solidFill>
              </a:rPr>
              <a:t>，</a:t>
            </a:r>
            <a:r>
              <a:rPr lang="en-US" altLang="zh-CN" sz="1800" b="1">
                <a:solidFill>
                  <a:schemeClr val="bg1"/>
                </a:solidFill>
              </a:rPr>
              <a:t>Servlet</a:t>
            </a:r>
            <a:r>
              <a:rPr lang="zh-CN" altLang="en-US" sz="1800" b="1">
                <a:solidFill>
                  <a:schemeClr val="bg1"/>
                </a:solidFill>
              </a:rPr>
              <a:t>，</a:t>
            </a:r>
            <a:r>
              <a:rPr lang="en-US" altLang="zh-CN" sz="1800" b="1">
                <a:solidFill>
                  <a:schemeClr val="bg1"/>
                </a:solidFill>
              </a:rPr>
              <a:t>JSP</a:t>
            </a:r>
            <a:r>
              <a:rPr lang="zh-CN" altLang="en-US" sz="1800" b="1">
                <a:solidFill>
                  <a:schemeClr val="bg1"/>
                </a:solidFill>
              </a:rPr>
              <a:t>和</a:t>
            </a:r>
            <a:r>
              <a:rPr lang="en-US" altLang="zh-CN" sz="1800" b="1">
                <a:solidFill>
                  <a:schemeClr val="bg1"/>
                </a:solidFill>
              </a:rPr>
              <a:t>EJB</a:t>
            </a:r>
            <a:r>
              <a:rPr lang="zh-CN" altLang="en-US" sz="1800" b="1">
                <a:solidFill>
                  <a:schemeClr val="bg1"/>
                </a:solidFill>
              </a:rPr>
              <a:t>。</a:t>
            </a:r>
          </a:p>
          <a:p>
            <a:pPr>
              <a:lnSpc>
                <a:spcPct val="150000"/>
              </a:lnSpc>
            </a:pPr>
            <a:r>
              <a:rPr lang="zh-CN" altLang="en-US" sz="1800" b="1">
                <a:solidFill>
                  <a:schemeClr val="bg1"/>
                </a:solidFill>
              </a:rPr>
              <a:t>   （</a:t>
            </a:r>
            <a:r>
              <a:rPr lang="en-US" altLang="zh-CN" sz="1800" b="1">
                <a:solidFill>
                  <a:schemeClr val="bg1"/>
                </a:solidFill>
              </a:rPr>
              <a:t>1</a:t>
            </a:r>
            <a:r>
              <a:rPr lang="zh-CN" altLang="en-US" sz="1800" b="1">
                <a:solidFill>
                  <a:schemeClr val="bg1"/>
                </a:solidFill>
              </a:rPr>
              <a:t>）循环给二维数组的每一个元素赋</a:t>
            </a:r>
            <a:r>
              <a:rPr lang="en-US" altLang="zh-CN" sz="1800" b="1">
                <a:solidFill>
                  <a:schemeClr val="bg1"/>
                </a:solidFill>
              </a:rPr>
              <a:t>0~100</a:t>
            </a:r>
            <a:r>
              <a:rPr lang="zh-CN" altLang="en-US" sz="1800" b="1">
                <a:solidFill>
                  <a:schemeClr val="bg1"/>
                </a:solidFill>
              </a:rPr>
              <a:t>之间的随机整数。</a:t>
            </a:r>
          </a:p>
          <a:p>
            <a:pPr>
              <a:lnSpc>
                <a:spcPct val="150000"/>
              </a:lnSpc>
            </a:pPr>
            <a:r>
              <a:rPr lang="zh-CN" altLang="en-US" sz="1800" b="1">
                <a:solidFill>
                  <a:schemeClr val="bg1"/>
                </a:solidFill>
              </a:rPr>
              <a:t>   （</a:t>
            </a:r>
            <a:r>
              <a:rPr lang="en-US" altLang="zh-CN" sz="1800" b="1">
                <a:solidFill>
                  <a:schemeClr val="bg1"/>
                </a:solidFill>
              </a:rPr>
              <a:t>2</a:t>
            </a:r>
            <a:r>
              <a:rPr lang="zh-CN" altLang="en-US" sz="1800" b="1">
                <a:solidFill>
                  <a:schemeClr val="bg1"/>
                </a:solidFill>
              </a:rPr>
              <a:t>）按照列表的方式输出这些学员的每门课程的成绩。</a:t>
            </a:r>
          </a:p>
          <a:p>
            <a:pPr>
              <a:lnSpc>
                <a:spcPct val="150000"/>
              </a:lnSpc>
            </a:pPr>
            <a:r>
              <a:rPr lang="zh-CN" altLang="en-US" sz="1800" b="1">
                <a:solidFill>
                  <a:schemeClr val="bg1"/>
                </a:solidFill>
              </a:rPr>
              <a:t>   （</a:t>
            </a:r>
            <a:r>
              <a:rPr lang="en-US" altLang="zh-CN" sz="1800" b="1">
                <a:solidFill>
                  <a:schemeClr val="bg1"/>
                </a:solidFill>
              </a:rPr>
              <a:t>3</a:t>
            </a:r>
            <a:r>
              <a:rPr lang="zh-CN" altLang="en-US" sz="1800" b="1">
                <a:solidFill>
                  <a:schemeClr val="bg1"/>
                </a:solidFill>
              </a:rPr>
              <a:t>）要求编写程序求每个学员的总分，将其保留在另外一个一维数组中。</a:t>
            </a:r>
          </a:p>
          <a:p>
            <a:pPr>
              <a:lnSpc>
                <a:spcPct val="150000"/>
              </a:lnSpc>
            </a:pPr>
            <a:r>
              <a:rPr lang="zh-CN" altLang="en-US" sz="1800" b="1">
                <a:solidFill>
                  <a:schemeClr val="bg1"/>
                </a:solidFill>
              </a:rPr>
              <a:t>   （</a:t>
            </a:r>
            <a:r>
              <a:rPr lang="en-US" altLang="zh-CN" sz="1800" b="1">
                <a:solidFill>
                  <a:schemeClr val="bg1"/>
                </a:solidFill>
              </a:rPr>
              <a:t>4</a:t>
            </a:r>
            <a:r>
              <a:rPr lang="zh-CN" altLang="en-US" sz="1800" b="1">
                <a:solidFill>
                  <a:schemeClr val="bg1"/>
                </a:solidFill>
              </a:rPr>
              <a:t>）要求编写程序求所有学员的某门课程的平均分。</a:t>
            </a:r>
          </a:p>
          <a:p>
            <a:pPr>
              <a:lnSpc>
                <a:spcPct val="150000"/>
              </a:lnSpc>
            </a:pPr>
            <a:r>
              <a:rPr lang="zh-CN" altLang="en-US" sz="1800" b="1">
                <a:solidFill>
                  <a:schemeClr val="bg1"/>
                </a:solidFill>
              </a:rPr>
              <a:t> </a:t>
            </a:r>
            <a:r>
              <a:rPr lang="en-US" altLang="zh-CN" sz="1800" b="1">
                <a:solidFill>
                  <a:schemeClr val="bg1"/>
                </a:solidFill>
              </a:rPr>
              <a:t>8,</a:t>
            </a:r>
            <a:r>
              <a:rPr lang="zh-CN" altLang="en-US" sz="1800" b="1">
                <a:solidFill>
                  <a:schemeClr val="bg1"/>
                </a:solidFill>
              </a:rPr>
              <a:t>完成九宫格程序</a:t>
            </a:r>
            <a:r>
              <a:rPr lang="en-US" altLang="zh-CN" sz="1800" b="1">
                <a:solidFill>
                  <a:schemeClr val="bg1"/>
                </a:solidFill>
              </a:rPr>
              <a:t>?</a:t>
            </a:r>
          </a:p>
          <a:p>
            <a:pPr>
              <a:lnSpc>
                <a:spcPct val="150000"/>
              </a:lnSpc>
            </a:pPr>
            <a:r>
              <a:rPr lang="en-US" altLang="zh-CN" sz="1800" b="1"/>
              <a:t>9,</a:t>
            </a:r>
            <a:r>
              <a:rPr lang="zh-CN" altLang="en-US" sz="1800" b="1"/>
              <a:t>求一个</a:t>
            </a:r>
            <a:r>
              <a:rPr lang="en-US" altLang="zh-CN" sz="1800" b="1"/>
              <a:t>3*3</a:t>
            </a:r>
            <a:r>
              <a:rPr lang="zh-CN" altLang="en-US" sz="1800" b="1"/>
              <a:t>矩阵对角线元素之和  </a:t>
            </a:r>
          </a:p>
        </p:txBody>
      </p:sp>
    </p:spTree>
    <p:extLst>
      <p:ext uri="{BB962C8B-B14F-4D97-AF65-F5344CB8AC3E}">
        <p14:creationId xmlns:p14="http://schemas.microsoft.com/office/powerpoint/2010/main" xmlns="" val="770159138"/>
      </p:ext>
    </p:extLst>
  </p:cSld>
  <p:clrMapOvr>
    <a:masterClrMapping/>
  </p:clrMapOvr>
  <p:transition spd="slow">
    <p:push dir="u"/>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730" name="Rectangle 2"/>
          <p:cNvSpPr>
            <a:spLocks noGrp="1" noChangeArrowheads="1"/>
          </p:cNvSpPr>
          <p:nvPr>
            <p:ph type="title"/>
          </p:nvPr>
        </p:nvSpPr>
        <p:spPr>
          <a:xfrm>
            <a:off x="454513" y="159780"/>
            <a:ext cx="8576381" cy="601524"/>
          </a:xfrm>
        </p:spPr>
        <p:txBody>
          <a:bodyPr/>
          <a:lstStyle/>
          <a:p>
            <a:r>
              <a:rPr lang="zh-CN" altLang="en-US"/>
              <a:t>方法的概念</a:t>
            </a:r>
          </a:p>
        </p:txBody>
      </p:sp>
      <p:sp>
        <p:nvSpPr>
          <p:cNvPr id="1609732" name="Text Box 4"/>
          <p:cNvSpPr txBox="1">
            <a:spLocks noChangeArrowheads="1"/>
          </p:cNvSpPr>
          <p:nvPr/>
        </p:nvSpPr>
        <p:spPr bwMode="auto">
          <a:xfrm>
            <a:off x="2238644" y="101350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en-US"/>
          </a:p>
        </p:txBody>
      </p:sp>
      <p:sp>
        <p:nvSpPr>
          <p:cNvPr id="1609734" name="Rectangle 6"/>
          <p:cNvSpPr>
            <a:spLocks noChangeArrowheads="1"/>
          </p:cNvSpPr>
          <p:nvPr/>
        </p:nvSpPr>
        <p:spPr bwMode="auto">
          <a:xfrm>
            <a:off x="3106966" y="2009780"/>
            <a:ext cx="1460207" cy="63911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800"/>
              <a:t>方 法</a:t>
            </a:r>
          </a:p>
        </p:txBody>
      </p:sp>
      <p:sp>
        <p:nvSpPr>
          <p:cNvPr id="1609735" name="AutoShape 7"/>
          <p:cNvSpPr>
            <a:spLocks noChangeArrowheads="1"/>
          </p:cNvSpPr>
          <p:nvPr/>
        </p:nvSpPr>
        <p:spPr bwMode="auto">
          <a:xfrm>
            <a:off x="1952031" y="2152328"/>
            <a:ext cx="1000606" cy="354022"/>
          </a:xfrm>
          <a:prstGeom prst="rightArrow">
            <a:avLst>
              <a:gd name="adj1" fmla="val 50000"/>
              <a:gd name="adj2" fmla="val 652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09736" name="AutoShape 8"/>
          <p:cNvSpPr>
            <a:spLocks noChangeArrowheads="1"/>
          </p:cNvSpPr>
          <p:nvPr/>
        </p:nvSpPr>
        <p:spPr bwMode="auto">
          <a:xfrm>
            <a:off x="4797822" y="2150762"/>
            <a:ext cx="1000606" cy="355588"/>
          </a:xfrm>
          <a:prstGeom prst="rightArrow">
            <a:avLst>
              <a:gd name="adj1" fmla="val 50000"/>
              <a:gd name="adj2" fmla="val 6497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09738" name="Text Box 10"/>
          <p:cNvSpPr txBox="1">
            <a:spLocks noChangeArrowheads="1"/>
          </p:cNvSpPr>
          <p:nvPr/>
        </p:nvSpPr>
        <p:spPr bwMode="auto">
          <a:xfrm>
            <a:off x="1952030" y="1795173"/>
            <a:ext cx="6463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输入</a:t>
            </a:r>
          </a:p>
        </p:txBody>
      </p:sp>
      <p:sp>
        <p:nvSpPr>
          <p:cNvPr id="1609739" name="Text Box 11"/>
          <p:cNvSpPr txBox="1">
            <a:spLocks noChangeArrowheads="1"/>
          </p:cNvSpPr>
          <p:nvPr/>
        </p:nvSpPr>
        <p:spPr bwMode="auto">
          <a:xfrm>
            <a:off x="4797822" y="1795173"/>
            <a:ext cx="6463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输出</a:t>
            </a:r>
          </a:p>
        </p:txBody>
      </p:sp>
      <p:sp>
        <p:nvSpPr>
          <p:cNvPr id="1609742" name="Text Box 14"/>
          <p:cNvSpPr txBox="1">
            <a:spLocks noChangeArrowheads="1"/>
          </p:cNvSpPr>
          <p:nvPr/>
        </p:nvSpPr>
        <p:spPr bwMode="auto">
          <a:xfrm>
            <a:off x="376499" y="2930864"/>
            <a:ext cx="8905002" cy="1631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a:t>当我们要建一栋大楼，我们不需要把一砖一瓦的建立过程全部写在一个程序</a:t>
            </a:r>
          </a:p>
          <a:p>
            <a:r>
              <a:rPr lang="zh-CN" altLang="en-US" sz="2000"/>
              <a:t>代码块里，我们可以把建大楼的工作划分成若干个功能模块，让每一个模块</a:t>
            </a:r>
          </a:p>
          <a:p>
            <a:r>
              <a:rPr lang="zh-CN" altLang="en-US" sz="2000"/>
              <a:t>完成一部分功能，这样方便我们对程序的管理和维护，比如：打地基的方法，</a:t>
            </a:r>
          </a:p>
          <a:p>
            <a:r>
              <a:rPr lang="zh-CN" altLang="en-US" sz="2000"/>
              <a:t>建主体的方法，装修的方法等等。而在我们的主题程序中只需要对他们去依</a:t>
            </a:r>
          </a:p>
          <a:p>
            <a:r>
              <a:rPr lang="zh-CN" altLang="en-US" sz="2000"/>
              <a:t>次调用就可以完成整个建大楼的工作</a:t>
            </a:r>
          </a:p>
        </p:txBody>
      </p:sp>
      <p:sp>
        <p:nvSpPr>
          <p:cNvPr id="1609743" name="Rectangle 15"/>
          <p:cNvSpPr>
            <a:spLocks noChangeArrowheads="1"/>
          </p:cNvSpPr>
          <p:nvPr/>
        </p:nvSpPr>
        <p:spPr bwMode="auto">
          <a:xfrm>
            <a:off x="491824" y="4779297"/>
            <a:ext cx="1000606" cy="134872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t>主方法</a:t>
            </a:r>
          </a:p>
        </p:txBody>
      </p:sp>
      <p:sp>
        <p:nvSpPr>
          <p:cNvPr id="1609744" name="AutoShape 16"/>
          <p:cNvSpPr>
            <a:spLocks noChangeArrowheads="1"/>
          </p:cNvSpPr>
          <p:nvPr/>
        </p:nvSpPr>
        <p:spPr bwMode="auto">
          <a:xfrm>
            <a:off x="1723078" y="4992336"/>
            <a:ext cx="691944" cy="355588"/>
          </a:xfrm>
          <a:prstGeom prst="rightArrow">
            <a:avLst>
              <a:gd name="adj1" fmla="val 50000"/>
              <a:gd name="adj2" fmla="val 4493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09745" name="Rectangle 17"/>
          <p:cNvSpPr>
            <a:spLocks noChangeArrowheads="1"/>
          </p:cNvSpPr>
          <p:nvPr/>
        </p:nvSpPr>
        <p:spPr bwMode="auto">
          <a:xfrm>
            <a:off x="2569353" y="4779297"/>
            <a:ext cx="1017565" cy="13502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t>方法</a:t>
            </a:r>
            <a:r>
              <a:rPr lang="en-US" altLang="zh-CN"/>
              <a:t>A</a:t>
            </a:r>
          </a:p>
        </p:txBody>
      </p:sp>
      <p:sp>
        <p:nvSpPr>
          <p:cNvPr id="1609746" name="AutoShape 18"/>
          <p:cNvSpPr>
            <a:spLocks noChangeArrowheads="1"/>
          </p:cNvSpPr>
          <p:nvPr/>
        </p:nvSpPr>
        <p:spPr bwMode="auto">
          <a:xfrm>
            <a:off x="1645064" y="5559398"/>
            <a:ext cx="693641" cy="355588"/>
          </a:xfrm>
          <a:prstGeom prst="leftArrow">
            <a:avLst>
              <a:gd name="adj1" fmla="val 50000"/>
              <a:gd name="adj2" fmla="val 450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09747" name="Rectangle 19"/>
          <p:cNvSpPr>
            <a:spLocks noChangeArrowheads="1"/>
          </p:cNvSpPr>
          <p:nvPr/>
        </p:nvSpPr>
        <p:spPr bwMode="auto">
          <a:xfrm>
            <a:off x="4492552" y="4779297"/>
            <a:ext cx="998910" cy="134872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t>方法</a:t>
            </a:r>
            <a:r>
              <a:rPr lang="en-US" altLang="zh-CN"/>
              <a:t>B</a:t>
            </a:r>
          </a:p>
        </p:txBody>
      </p:sp>
      <p:sp>
        <p:nvSpPr>
          <p:cNvPr id="1609748" name="AutoShape 20"/>
          <p:cNvSpPr>
            <a:spLocks noChangeArrowheads="1"/>
          </p:cNvSpPr>
          <p:nvPr/>
        </p:nvSpPr>
        <p:spPr bwMode="auto">
          <a:xfrm>
            <a:off x="3722594" y="4992337"/>
            <a:ext cx="615627" cy="354022"/>
          </a:xfrm>
          <a:prstGeom prst="rightArrow">
            <a:avLst>
              <a:gd name="adj1" fmla="val 50000"/>
              <a:gd name="adj2" fmla="val 4015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09749" name="AutoShape 21"/>
          <p:cNvSpPr>
            <a:spLocks noChangeArrowheads="1"/>
          </p:cNvSpPr>
          <p:nvPr/>
        </p:nvSpPr>
        <p:spPr bwMode="auto">
          <a:xfrm>
            <a:off x="3644581" y="5488907"/>
            <a:ext cx="693640" cy="355589"/>
          </a:xfrm>
          <a:prstGeom prst="leftArrow">
            <a:avLst>
              <a:gd name="adj1" fmla="val 50000"/>
              <a:gd name="adj2" fmla="val 450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09754" name="Text Box 26"/>
          <p:cNvSpPr txBox="1">
            <a:spLocks noChangeArrowheads="1"/>
          </p:cNvSpPr>
          <p:nvPr/>
        </p:nvSpPr>
        <p:spPr bwMode="auto">
          <a:xfrm>
            <a:off x="6039251" y="4920279"/>
            <a:ext cx="3262432"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a:t>模块化的程序设计过程实际</a:t>
            </a:r>
          </a:p>
          <a:p>
            <a:r>
              <a:rPr lang="zh-CN" altLang="en-US" sz="2000"/>
              <a:t>上就是方法之间相互调用的</a:t>
            </a:r>
          </a:p>
          <a:p>
            <a:r>
              <a:rPr lang="zh-CN" altLang="en-US" sz="2000"/>
              <a:t>过程</a:t>
            </a:r>
          </a:p>
        </p:txBody>
      </p:sp>
      <p:sp>
        <p:nvSpPr>
          <p:cNvPr id="1609757" name="Text Box 29"/>
          <p:cNvSpPr txBox="1">
            <a:spLocks noChangeArrowheads="1"/>
          </p:cNvSpPr>
          <p:nvPr/>
        </p:nvSpPr>
        <p:spPr bwMode="auto">
          <a:xfrm>
            <a:off x="261175" y="960246"/>
            <a:ext cx="6378669"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chemeClr val="tx1"/>
                </a:solidFill>
              </a:rPr>
              <a:t>模块化的思想：把一个大的问题细分为若干个小的问题</a:t>
            </a:r>
          </a:p>
          <a:p>
            <a:r>
              <a:rPr lang="zh-CN" altLang="en-US" sz="2000" b="1">
                <a:solidFill>
                  <a:schemeClr val="tx1"/>
                </a:solidFill>
              </a:rPr>
              <a:t>方法：完成某一具体功能的封装的程序模块</a:t>
            </a:r>
          </a:p>
        </p:txBody>
      </p:sp>
    </p:spTree>
    <p:extLst>
      <p:ext uri="{BB962C8B-B14F-4D97-AF65-F5344CB8AC3E}">
        <p14:creationId xmlns:p14="http://schemas.microsoft.com/office/powerpoint/2010/main" xmlns="" val="2567027480"/>
      </p:ext>
    </p:extLst>
  </p:cSld>
  <p:clrMapOvr>
    <a:masterClrMapping/>
  </p:clrMapOvr>
  <p:transition spd="slow">
    <p:push dir="u"/>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a:xfrm>
            <a:off x="530831" y="126884"/>
            <a:ext cx="8576380" cy="601524"/>
          </a:xfrm>
        </p:spPr>
        <p:txBody>
          <a:bodyPr/>
          <a:lstStyle/>
          <a:p>
            <a:r>
              <a:rPr lang="zh-CN" altLang="en-US"/>
              <a:t>方法的定义</a:t>
            </a:r>
          </a:p>
        </p:txBody>
      </p:sp>
      <p:sp>
        <p:nvSpPr>
          <p:cNvPr id="878595" name="Rectangle 3"/>
          <p:cNvSpPr>
            <a:spLocks noGrp="1" noChangeArrowheads="1"/>
          </p:cNvSpPr>
          <p:nvPr>
            <p:ph type="body" idx="1"/>
          </p:nvPr>
        </p:nvSpPr>
        <p:spPr bwMode="auto">
          <a:xfrm>
            <a:off x="0" y="902286"/>
            <a:ext cx="9906000" cy="5488906"/>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gn="just">
              <a:lnSpc>
                <a:spcPts val="3000"/>
              </a:lnSpc>
              <a:spcBef>
                <a:spcPts val="600"/>
              </a:spcBef>
              <a:spcAft>
                <a:spcPts val="600"/>
              </a:spcAft>
            </a:pPr>
            <a:r>
              <a:rPr lang="en-US" altLang="zh-CN" sz="2000" b="1">
                <a:cs typeface="Courier New" pitchFamily="49" charset="0"/>
              </a:rPr>
              <a:t>&lt;</a:t>
            </a:r>
            <a:r>
              <a:rPr lang="zh-CN" altLang="en-US" sz="2000" b="1">
                <a:cs typeface="Courier New" pitchFamily="49" charset="0"/>
              </a:rPr>
              <a:t>修饰符</a:t>
            </a:r>
            <a:r>
              <a:rPr lang="en-US" altLang="zh-CN" sz="2000" b="1">
                <a:cs typeface="Courier New" pitchFamily="49" charset="0"/>
              </a:rPr>
              <a:t>&gt; &lt;</a:t>
            </a:r>
            <a:r>
              <a:rPr lang="zh-CN" altLang="en-US" sz="2000" b="1">
                <a:cs typeface="Courier New" pitchFamily="49" charset="0"/>
              </a:rPr>
              <a:t>返回值</a:t>
            </a:r>
            <a:r>
              <a:rPr lang="en-US" altLang="zh-CN" sz="2000" b="1">
                <a:cs typeface="Courier New" pitchFamily="49" charset="0"/>
              </a:rPr>
              <a:t>&gt; &lt;</a:t>
            </a:r>
            <a:r>
              <a:rPr lang="zh-CN" altLang="en-US" sz="2000" b="1">
                <a:cs typeface="Courier New" pitchFamily="49" charset="0"/>
              </a:rPr>
              <a:t>方法名</a:t>
            </a:r>
            <a:r>
              <a:rPr lang="en-US" altLang="zh-CN" sz="2000" b="1">
                <a:cs typeface="Courier New" pitchFamily="49" charset="0"/>
              </a:rPr>
              <a:t>&gt;([&lt;</a:t>
            </a:r>
            <a:r>
              <a:rPr lang="zh-CN" altLang="en-US" sz="2000" b="1">
                <a:cs typeface="Courier New" pitchFamily="49" charset="0"/>
              </a:rPr>
              <a:t>参数列表</a:t>
            </a:r>
            <a:r>
              <a:rPr lang="en-US" altLang="zh-CN" sz="2000" b="1">
                <a:cs typeface="Courier New" pitchFamily="49" charset="0"/>
              </a:rPr>
              <a:t>&gt;]) </a:t>
            </a:r>
          </a:p>
          <a:p>
            <a:pPr lvl="1" algn="just">
              <a:lnSpc>
                <a:spcPts val="3000"/>
              </a:lnSpc>
              <a:spcBef>
                <a:spcPts val="600"/>
              </a:spcBef>
              <a:spcAft>
                <a:spcPts val="600"/>
              </a:spcAft>
              <a:buFont typeface="Monotype Sorts" charset="2"/>
              <a:buNone/>
            </a:pPr>
            <a:r>
              <a:rPr lang="en-US" altLang="zh-CN" sz="2000" b="1">
                <a:cs typeface="Courier New" pitchFamily="49" charset="0"/>
              </a:rPr>
              <a:t>   [throws &lt;</a:t>
            </a:r>
            <a:r>
              <a:rPr lang="zh-CN" altLang="en-US" sz="2000" b="1">
                <a:cs typeface="Courier New" pitchFamily="49" charset="0"/>
              </a:rPr>
              <a:t>声明抛出异常类型</a:t>
            </a:r>
            <a:r>
              <a:rPr lang="en-US" altLang="zh-CN" sz="2000" b="1">
                <a:cs typeface="Courier New" pitchFamily="49" charset="0"/>
              </a:rPr>
              <a:t>&gt;] {&lt;</a:t>
            </a:r>
            <a:r>
              <a:rPr lang="zh-CN" altLang="en-US" sz="2000" b="1">
                <a:cs typeface="Courier New" pitchFamily="49" charset="0"/>
              </a:rPr>
              <a:t>方法体语句块</a:t>
            </a:r>
            <a:r>
              <a:rPr lang="en-US" altLang="zh-CN" sz="2000" b="1">
                <a:cs typeface="Courier New" pitchFamily="49" charset="0"/>
              </a:rPr>
              <a:t>&gt;}</a:t>
            </a:r>
          </a:p>
          <a:p>
            <a:pPr lvl="1" algn="just">
              <a:lnSpc>
                <a:spcPts val="3000"/>
              </a:lnSpc>
              <a:spcBef>
                <a:spcPts val="600"/>
              </a:spcBef>
              <a:spcAft>
                <a:spcPts val="600"/>
              </a:spcAft>
              <a:buFont typeface="Monotype Sorts" charset="2"/>
              <a:buNone/>
            </a:pPr>
            <a:r>
              <a:rPr lang="en-US" altLang="zh-CN" sz="2000" b="1">
                <a:cs typeface="Courier New" pitchFamily="49" charset="0"/>
              </a:rPr>
              <a:t>     public void setName(String name) throws IllegalNameException {…}</a:t>
            </a:r>
          </a:p>
          <a:p>
            <a:pPr lvl="1" algn="just">
              <a:lnSpc>
                <a:spcPts val="3000"/>
              </a:lnSpc>
              <a:spcBef>
                <a:spcPts val="600"/>
              </a:spcBef>
              <a:spcAft>
                <a:spcPts val="600"/>
              </a:spcAft>
              <a:buFont typeface="Monotype Sorts" charset="2"/>
              <a:buNone/>
            </a:pPr>
            <a:r>
              <a:rPr lang="en-US" altLang="zh-CN" sz="2000" b="1">
                <a:cs typeface="Courier New" pitchFamily="49" charset="0"/>
              </a:rPr>
              <a:t>     public String getName() {…}</a:t>
            </a:r>
          </a:p>
          <a:p>
            <a:pPr lvl="1" algn="just">
              <a:lnSpc>
                <a:spcPts val="3000"/>
              </a:lnSpc>
              <a:spcBef>
                <a:spcPts val="600"/>
              </a:spcBef>
              <a:spcAft>
                <a:spcPts val="600"/>
              </a:spcAft>
            </a:pPr>
            <a:r>
              <a:rPr lang="zh-CN" altLang="en-US" sz="2000" b="1">
                <a:cs typeface="Courier New" pitchFamily="49" charset="0"/>
              </a:rPr>
              <a:t>如果一个方法没有明确的返回值，那么它的返回值类型必须定义为</a:t>
            </a:r>
            <a:r>
              <a:rPr lang="en-US" altLang="zh-CN" sz="2000" b="1">
                <a:cs typeface="Courier New" pitchFamily="49" charset="0"/>
              </a:rPr>
              <a:t>void</a:t>
            </a:r>
          </a:p>
          <a:p>
            <a:pPr lvl="1" algn="just">
              <a:lnSpc>
                <a:spcPts val="3000"/>
              </a:lnSpc>
              <a:spcBef>
                <a:spcPts val="600"/>
              </a:spcBef>
              <a:spcAft>
                <a:spcPts val="600"/>
              </a:spcAft>
            </a:pPr>
            <a:r>
              <a:rPr lang="zh-CN" altLang="en-US" sz="2000" b="1">
                <a:cs typeface="Courier New" pitchFamily="49" charset="0"/>
              </a:rPr>
              <a:t>构造方法没有返回值，也不能写</a:t>
            </a:r>
            <a:r>
              <a:rPr lang="en-US" altLang="zh-CN" sz="2000" b="1">
                <a:cs typeface="Courier New" pitchFamily="49" charset="0"/>
              </a:rPr>
              <a:t>void</a:t>
            </a:r>
          </a:p>
        </p:txBody>
      </p:sp>
    </p:spTree>
    <p:extLst>
      <p:ext uri="{BB962C8B-B14F-4D97-AF65-F5344CB8AC3E}">
        <p14:creationId xmlns:p14="http://schemas.microsoft.com/office/powerpoint/2010/main" xmlns="" val="411294952"/>
      </p:ext>
    </p:extLst>
  </p:cSld>
  <p:clrMapOvr>
    <a:masterClrMapping/>
  </p:clrMapOvr>
  <p:transition spd="slow">
    <p:push dir="u"/>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538" name="Rectangle 2"/>
          <p:cNvSpPr>
            <a:spLocks noGrp="1" noChangeArrowheads="1"/>
          </p:cNvSpPr>
          <p:nvPr>
            <p:ph type="title"/>
          </p:nvPr>
        </p:nvSpPr>
        <p:spPr>
          <a:xfrm>
            <a:off x="530831" y="159780"/>
            <a:ext cx="8576380" cy="601524"/>
          </a:xfrm>
        </p:spPr>
        <p:txBody>
          <a:bodyPr/>
          <a:lstStyle/>
          <a:p>
            <a:r>
              <a:rPr lang="zh-CN" altLang="en-US"/>
              <a:t>模块化程序设计</a:t>
            </a:r>
            <a:r>
              <a:rPr lang="en-US" altLang="zh-CN"/>
              <a:t>—</a:t>
            </a:r>
            <a:r>
              <a:rPr lang="zh-CN" altLang="en-US"/>
              <a:t>方法的调用</a:t>
            </a:r>
          </a:p>
        </p:txBody>
      </p:sp>
      <p:sp>
        <p:nvSpPr>
          <p:cNvPr id="1601539" name="Rectangle 3"/>
          <p:cNvSpPr>
            <a:spLocks noGrp="1" noChangeArrowheads="1"/>
          </p:cNvSpPr>
          <p:nvPr>
            <p:ph type="body" idx="1"/>
          </p:nvPr>
        </p:nvSpPr>
        <p:spPr bwMode="auto">
          <a:xfrm>
            <a:off x="495215" y="1156055"/>
            <a:ext cx="8915570" cy="2485986"/>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000"/>
              </a:lnSpc>
              <a:spcBef>
                <a:spcPct val="0"/>
              </a:spcBef>
              <a:spcAft>
                <a:spcPct val="0"/>
              </a:spcAft>
            </a:pPr>
            <a:r>
              <a:rPr lang="zh-CN" altLang="en-US" sz="2000"/>
              <a:t>方法调用的基本步骤：</a:t>
            </a:r>
          </a:p>
          <a:p>
            <a:pPr>
              <a:lnSpc>
                <a:spcPts val="3000"/>
              </a:lnSpc>
              <a:spcBef>
                <a:spcPct val="0"/>
              </a:spcBef>
              <a:spcAft>
                <a:spcPct val="0"/>
              </a:spcAft>
            </a:pPr>
            <a:r>
              <a:rPr lang="en-US" altLang="zh-CN" sz="2000" b="0">
                <a:solidFill>
                  <a:schemeClr val="hlink"/>
                </a:solidFill>
              </a:rPr>
              <a:t>1</a:t>
            </a:r>
            <a:r>
              <a:rPr lang="zh-CN" altLang="en-US" sz="2000" b="0">
                <a:solidFill>
                  <a:schemeClr val="hlink"/>
                </a:solidFill>
              </a:rPr>
              <a:t>，为被调用方法分配临时存储空间。</a:t>
            </a:r>
          </a:p>
          <a:p>
            <a:pPr>
              <a:lnSpc>
                <a:spcPts val="3000"/>
              </a:lnSpc>
              <a:spcBef>
                <a:spcPct val="0"/>
              </a:spcBef>
              <a:spcAft>
                <a:spcPct val="0"/>
              </a:spcAft>
            </a:pPr>
            <a:r>
              <a:rPr lang="en-US" altLang="zh-CN" sz="2000" b="0">
                <a:solidFill>
                  <a:schemeClr val="hlink"/>
                </a:solidFill>
              </a:rPr>
              <a:t>2</a:t>
            </a:r>
            <a:r>
              <a:rPr lang="zh-CN" altLang="en-US" sz="2000" b="0">
                <a:solidFill>
                  <a:schemeClr val="hlink"/>
                </a:solidFill>
              </a:rPr>
              <a:t>，将实参的值复制一份传给形参。</a:t>
            </a:r>
          </a:p>
          <a:p>
            <a:pPr>
              <a:lnSpc>
                <a:spcPts val="3000"/>
              </a:lnSpc>
              <a:spcBef>
                <a:spcPct val="0"/>
              </a:spcBef>
              <a:spcAft>
                <a:spcPct val="0"/>
              </a:spcAft>
            </a:pPr>
            <a:r>
              <a:rPr lang="en-US" altLang="zh-CN" sz="2000" b="0">
                <a:solidFill>
                  <a:schemeClr val="hlink"/>
                </a:solidFill>
              </a:rPr>
              <a:t>3</a:t>
            </a:r>
            <a:r>
              <a:rPr lang="zh-CN" altLang="en-US" sz="2000" b="0">
                <a:solidFill>
                  <a:schemeClr val="hlink"/>
                </a:solidFill>
              </a:rPr>
              <a:t>，程序流程跳到被调用方法中执行。</a:t>
            </a:r>
          </a:p>
          <a:p>
            <a:pPr>
              <a:lnSpc>
                <a:spcPts val="3000"/>
              </a:lnSpc>
              <a:spcBef>
                <a:spcPct val="0"/>
              </a:spcBef>
              <a:spcAft>
                <a:spcPct val="0"/>
              </a:spcAft>
            </a:pPr>
            <a:r>
              <a:rPr lang="en-US" altLang="zh-CN" sz="2000" b="0">
                <a:solidFill>
                  <a:schemeClr val="hlink"/>
                </a:solidFill>
              </a:rPr>
              <a:t>4</a:t>
            </a:r>
            <a:r>
              <a:rPr lang="zh-CN" altLang="en-US" sz="2000" b="0">
                <a:solidFill>
                  <a:schemeClr val="hlink"/>
                </a:solidFill>
              </a:rPr>
              <a:t>，被调用方法执行完成或遇到</a:t>
            </a:r>
            <a:r>
              <a:rPr lang="en-US" altLang="zh-CN" sz="2000" b="0">
                <a:solidFill>
                  <a:schemeClr val="hlink"/>
                </a:solidFill>
              </a:rPr>
              <a:t>return</a:t>
            </a:r>
            <a:r>
              <a:rPr lang="zh-CN" altLang="en-US" sz="2000" b="0">
                <a:solidFill>
                  <a:schemeClr val="hlink"/>
                </a:solidFill>
              </a:rPr>
              <a:t>语句，则程序流程跳回主方法，</a:t>
            </a:r>
          </a:p>
          <a:p>
            <a:pPr>
              <a:lnSpc>
                <a:spcPts val="3000"/>
              </a:lnSpc>
              <a:spcBef>
                <a:spcPct val="0"/>
              </a:spcBef>
              <a:spcAft>
                <a:spcPct val="0"/>
              </a:spcAft>
            </a:pPr>
            <a:r>
              <a:rPr lang="zh-CN" altLang="en-US" sz="2000" b="0">
                <a:solidFill>
                  <a:schemeClr val="hlink"/>
                </a:solidFill>
              </a:rPr>
              <a:t>      同时被调用 方法的临时存储空间被回收。</a:t>
            </a:r>
          </a:p>
        </p:txBody>
      </p:sp>
    </p:spTree>
    <p:extLst>
      <p:ext uri="{BB962C8B-B14F-4D97-AF65-F5344CB8AC3E}">
        <p14:creationId xmlns:p14="http://schemas.microsoft.com/office/powerpoint/2010/main" xmlns="" val="2830001457"/>
      </p:ext>
    </p:extLst>
  </p:cSld>
  <p:clrMapOvr>
    <a:masterClrMapping/>
  </p:clrMapOvr>
  <p:transition spd="slow">
    <p:push dir="u"/>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610" name="Rectangle 50"/>
          <p:cNvSpPr>
            <a:spLocks noChangeArrowheads="1"/>
          </p:cNvSpPr>
          <p:nvPr/>
        </p:nvSpPr>
        <p:spPr bwMode="auto">
          <a:xfrm>
            <a:off x="5184496" y="1083996"/>
            <a:ext cx="4646882" cy="2639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02604" name="Rectangle 44"/>
          <p:cNvSpPr>
            <a:spLocks noChangeArrowheads="1"/>
          </p:cNvSpPr>
          <p:nvPr/>
        </p:nvSpPr>
        <p:spPr bwMode="auto">
          <a:xfrm>
            <a:off x="953120" y="2363802"/>
            <a:ext cx="3961721" cy="324259"/>
          </a:xfrm>
          <a:prstGeom prst="rect">
            <a:avLst/>
          </a:prstGeom>
          <a:solidFill>
            <a:srgbClr val="FFCC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tLang="zh-CN" b="1"/>
          </a:p>
        </p:txBody>
      </p:sp>
      <p:sp>
        <p:nvSpPr>
          <p:cNvPr id="1602602" name="Rectangle 42"/>
          <p:cNvSpPr>
            <a:spLocks noChangeArrowheads="1"/>
          </p:cNvSpPr>
          <p:nvPr/>
        </p:nvSpPr>
        <p:spPr bwMode="auto">
          <a:xfrm>
            <a:off x="1029437" y="3555884"/>
            <a:ext cx="3310480" cy="324260"/>
          </a:xfrm>
          <a:prstGeom prst="rect">
            <a:avLst/>
          </a:prstGeom>
          <a:solidFill>
            <a:srgbClr val="FFCC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tLang="zh-CN" b="1"/>
          </a:p>
        </p:txBody>
      </p:sp>
      <p:sp>
        <p:nvSpPr>
          <p:cNvPr id="1602601" name="Rectangle 41"/>
          <p:cNvSpPr>
            <a:spLocks noChangeArrowheads="1"/>
          </p:cNvSpPr>
          <p:nvPr/>
        </p:nvSpPr>
        <p:spPr bwMode="auto">
          <a:xfrm>
            <a:off x="1031134" y="3215961"/>
            <a:ext cx="844579" cy="355588"/>
          </a:xfrm>
          <a:prstGeom prst="rect">
            <a:avLst/>
          </a:prstGeom>
          <a:solidFill>
            <a:srgbClr val="FFCC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tLang="zh-CN" b="1"/>
          </a:p>
        </p:txBody>
      </p:sp>
      <p:sp>
        <p:nvSpPr>
          <p:cNvPr id="1602600" name="Rectangle 40"/>
          <p:cNvSpPr>
            <a:spLocks noChangeArrowheads="1"/>
          </p:cNvSpPr>
          <p:nvPr/>
        </p:nvSpPr>
        <p:spPr bwMode="auto">
          <a:xfrm>
            <a:off x="953120" y="2078705"/>
            <a:ext cx="1799395" cy="285097"/>
          </a:xfrm>
          <a:prstGeom prst="rect">
            <a:avLst/>
          </a:prstGeom>
          <a:solidFill>
            <a:srgbClr val="FFCC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tLang="zh-CN" b="1"/>
          </a:p>
        </p:txBody>
      </p:sp>
      <p:sp>
        <p:nvSpPr>
          <p:cNvPr id="1602599" name="Rectangle 39"/>
          <p:cNvSpPr>
            <a:spLocks noChangeArrowheads="1"/>
          </p:cNvSpPr>
          <p:nvPr/>
        </p:nvSpPr>
        <p:spPr bwMode="auto">
          <a:xfrm>
            <a:off x="953120" y="1709018"/>
            <a:ext cx="1614537" cy="355588"/>
          </a:xfrm>
          <a:prstGeom prst="rect">
            <a:avLst/>
          </a:prstGeom>
          <a:solidFill>
            <a:srgbClr val="FFCC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tLang="zh-CN" b="1"/>
          </a:p>
        </p:txBody>
      </p:sp>
      <p:sp>
        <p:nvSpPr>
          <p:cNvPr id="1602573" name="Text Box 13"/>
          <p:cNvSpPr txBox="1">
            <a:spLocks noChangeArrowheads="1"/>
          </p:cNvSpPr>
          <p:nvPr/>
        </p:nvSpPr>
        <p:spPr bwMode="auto">
          <a:xfrm>
            <a:off x="183162" y="1066766"/>
            <a:ext cx="4233980" cy="3477875"/>
          </a:xfrm>
          <a:prstGeom prst="rect">
            <a:avLst/>
          </a:prstGeom>
          <a:noFill/>
          <a:ln w="25400">
            <a:solidFill>
              <a:srgbClr val="FFCC00"/>
            </a:solidFill>
            <a:miter lim="800000"/>
            <a:headEnd/>
            <a:tailEnd/>
          </a:ln>
          <a:effectLst/>
          <a:extLst>
            <a:ext uri="{909E8E84-426E-40DD-AFC4-6F175D3DCCD1}">
              <a14:hiddenFill xmlns:a14="http://schemas.microsoft.com/office/drawing/2010/main" xmlns="">
                <a:solidFill>
                  <a:srgbClr val="FFCC99"/>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a:t>public class MethodInvoke{</a:t>
            </a:r>
          </a:p>
          <a:p>
            <a:r>
              <a:rPr lang="en-US" altLang="zh-CN" sz="2000"/>
              <a:t>    public static void main(String[] args){</a:t>
            </a:r>
          </a:p>
          <a:p>
            <a:r>
              <a:rPr lang="en-US" altLang="zh-CN" sz="2000"/>
              <a:t>          int age=21;</a:t>
            </a:r>
          </a:p>
          <a:p>
            <a:r>
              <a:rPr lang="en-US" altLang="zh-CN" sz="2000"/>
              <a:t>          addAge(age);</a:t>
            </a:r>
          </a:p>
          <a:p>
            <a:r>
              <a:rPr lang="en-US" altLang="zh-CN" sz="2000"/>
              <a:t>          System.out.println(</a:t>
            </a:r>
            <a:r>
              <a:rPr lang="en-US" altLang="zh-CN" sz="2000">
                <a:latin typeface="Arial"/>
              </a:rPr>
              <a:t>“</a:t>
            </a:r>
            <a:r>
              <a:rPr lang="en-US" altLang="zh-CN" sz="2000"/>
              <a:t>age=</a:t>
            </a:r>
            <a:r>
              <a:rPr lang="en-US" altLang="zh-CN" sz="2000">
                <a:latin typeface="Arial"/>
              </a:rPr>
              <a:t>“</a:t>
            </a:r>
            <a:r>
              <a:rPr lang="en-US" altLang="zh-CN" sz="2000"/>
              <a:t>+age);</a:t>
            </a:r>
          </a:p>
          <a:p>
            <a:r>
              <a:rPr lang="en-US" altLang="zh-CN" sz="2000"/>
              <a:t>    }</a:t>
            </a:r>
          </a:p>
          <a:p>
            <a:r>
              <a:rPr lang="en-US" altLang="zh-CN" sz="2000"/>
              <a:t>    public static void addAge(int a){</a:t>
            </a:r>
          </a:p>
          <a:p>
            <a:r>
              <a:rPr lang="en-US" altLang="zh-CN" sz="2000"/>
              <a:t>          a++;</a:t>
            </a:r>
          </a:p>
          <a:p>
            <a:r>
              <a:rPr lang="en-US" altLang="zh-CN" sz="2000"/>
              <a:t>          System.out.println(</a:t>
            </a:r>
            <a:r>
              <a:rPr lang="en-US" altLang="zh-CN" sz="2000">
                <a:latin typeface="Arial"/>
              </a:rPr>
              <a:t>“</a:t>
            </a:r>
            <a:r>
              <a:rPr lang="en-US" altLang="zh-CN" sz="2000"/>
              <a:t>a=</a:t>
            </a:r>
            <a:r>
              <a:rPr lang="en-US" altLang="zh-CN" sz="2000">
                <a:latin typeface="Arial"/>
              </a:rPr>
              <a:t>“</a:t>
            </a:r>
            <a:r>
              <a:rPr lang="en-US" altLang="zh-CN" sz="2000"/>
              <a:t>+a);</a:t>
            </a:r>
          </a:p>
          <a:p>
            <a:r>
              <a:rPr lang="en-US" altLang="zh-CN" sz="2000"/>
              <a:t>    }  </a:t>
            </a:r>
          </a:p>
          <a:p>
            <a:r>
              <a:rPr lang="en-US" altLang="zh-CN" sz="2000"/>
              <a:t>}</a:t>
            </a:r>
          </a:p>
        </p:txBody>
      </p:sp>
      <p:sp>
        <p:nvSpPr>
          <p:cNvPr id="1602564" name="Rectangle 4"/>
          <p:cNvSpPr>
            <a:spLocks noGrp="1" noChangeArrowheads="1"/>
          </p:cNvSpPr>
          <p:nvPr>
            <p:ph type="title"/>
          </p:nvPr>
        </p:nvSpPr>
        <p:spPr>
          <a:xfrm>
            <a:off x="837796" y="159780"/>
            <a:ext cx="8576381" cy="601524"/>
          </a:xfrm>
          <a:noFill/>
          <a:ln/>
        </p:spPr>
        <p:txBody>
          <a:bodyPr/>
          <a:lstStyle/>
          <a:p>
            <a:r>
              <a:rPr lang="zh-CN" altLang="en-US"/>
              <a:t>方法的调用</a:t>
            </a:r>
            <a:r>
              <a:rPr lang="en-US" altLang="zh-CN"/>
              <a:t>(</a:t>
            </a:r>
            <a:r>
              <a:rPr lang="zh-CN" altLang="en-US"/>
              <a:t>图解</a:t>
            </a:r>
            <a:r>
              <a:rPr lang="en-US" altLang="zh-CN"/>
              <a:t>)</a:t>
            </a:r>
          </a:p>
        </p:txBody>
      </p:sp>
      <p:sp>
        <p:nvSpPr>
          <p:cNvPr id="1602565" name="Rectangle 5"/>
          <p:cNvSpPr>
            <a:spLocks noChangeArrowheads="1"/>
          </p:cNvSpPr>
          <p:nvPr/>
        </p:nvSpPr>
        <p:spPr bwMode="auto">
          <a:xfrm>
            <a:off x="954816" y="5116088"/>
            <a:ext cx="1538219" cy="122654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p>
        </p:txBody>
      </p:sp>
      <p:sp>
        <p:nvSpPr>
          <p:cNvPr id="1602566" name="Rectangle 6"/>
          <p:cNvSpPr>
            <a:spLocks noChangeArrowheads="1"/>
          </p:cNvSpPr>
          <p:nvPr/>
        </p:nvSpPr>
        <p:spPr bwMode="auto">
          <a:xfrm>
            <a:off x="3261298" y="5106688"/>
            <a:ext cx="1538219" cy="12359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p>
        </p:txBody>
      </p:sp>
      <p:sp>
        <p:nvSpPr>
          <p:cNvPr id="1602567" name="Line 7"/>
          <p:cNvSpPr>
            <a:spLocks noChangeShapeType="1"/>
          </p:cNvSpPr>
          <p:nvPr/>
        </p:nvSpPr>
        <p:spPr bwMode="auto">
          <a:xfrm>
            <a:off x="954816" y="5542166"/>
            <a:ext cx="1538219" cy="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02568" name="Line 8"/>
          <p:cNvSpPr>
            <a:spLocks noChangeShapeType="1"/>
          </p:cNvSpPr>
          <p:nvPr/>
        </p:nvSpPr>
        <p:spPr bwMode="auto">
          <a:xfrm>
            <a:off x="954816" y="5968246"/>
            <a:ext cx="1538219" cy="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02571" name="Text Box 11"/>
          <p:cNvSpPr txBox="1">
            <a:spLocks noChangeArrowheads="1"/>
          </p:cNvSpPr>
          <p:nvPr/>
        </p:nvSpPr>
        <p:spPr bwMode="auto">
          <a:xfrm>
            <a:off x="876803" y="4566257"/>
            <a:ext cx="125707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main()</a:t>
            </a:r>
            <a:r>
              <a:rPr lang="zh-CN" altLang="en-US"/>
              <a:t>方法</a:t>
            </a:r>
          </a:p>
        </p:txBody>
      </p:sp>
      <p:sp>
        <p:nvSpPr>
          <p:cNvPr id="1602572" name="Text Box 12"/>
          <p:cNvSpPr txBox="1">
            <a:spLocks noChangeArrowheads="1"/>
          </p:cNvSpPr>
          <p:nvPr/>
        </p:nvSpPr>
        <p:spPr bwMode="auto">
          <a:xfrm>
            <a:off x="3071352" y="4566257"/>
            <a:ext cx="14972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addAge()</a:t>
            </a:r>
            <a:r>
              <a:rPr lang="zh-CN" altLang="en-US"/>
              <a:t>方法</a:t>
            </a:r>
          </a:p>
        </p:txBody>
      </p:sp>
      <p:sp>
        <p:nvSpPr>
          <p:cNvPr id="1602574" name="Text Box 14"/>
          <p:cNvSpPr txBox="1">
            <a:spLocks noChangeArrowheads="1"/>
          </p:cNvSpPr>
          <p:nvPr/>
        </p:nvSpPr>
        <p:spPr bwMode="auto">
          <a:xfrm>
            <a:off x="211994" y="5109821"/>
            <a:ext cx="51777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age</a:t>
            </a:r>
          </a:p>
        </p:txBody>
      </p:sp>
      <p:sp>
        <p:nvSpPr>
          <p:cNvPr id="1602576" name="Text Box 16"/>
          <p:cNvSpPr txBox="1">
            <a:spLocks noChangeArrowheads="1"/>
          </p:cNvSpPr>
          <p:nvPr/>
        </p:nvSpPr>
        <p:spPr bwMode="auto">
          <a:xfrm>
            <a:off x="1394065" y="5078492"/>
            <a:ext cx="4187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21</a:t>
            </a:r>
          </a:p>
        </p:txBody>
      </p:sp>
      <p:sp>
        <p:nvSpPr>
          <p:cNvPr id="1602577" name="Text Box 17"/>
          <p:cNvSpPr txBox="1">
            <a:spLocks noChangeArrowheads="1"/>
          </p:cNvSpPr>
          <p:nvPr/>
        </p:nvSpPr>
        <p:spPr bwMode="auto">
          <a:xfrm>
            <a:off x="5291341" y="1226546"/>
            <a:ext cx="4475592" cy="400110"/>
          </a:xfrm>
          <a:prstGeom prst="rect">
            <a:avLst/>
          </a:prstGeom>
          <a:solidFill>
            <a:srgbClr val="FF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000"/>
              <a:t>step1: </a:t>
            </a:r>
            <a:r>
              <a:rPr lang="zh-CN" altLang="en-US" sz="1800"/>
              <a:t>为被调用方法分配临时存储空间</a:t>
            </a:r>
            <a:endParaRPr lang="en-US" altLang="zh-CN" sz="1800"/>
          </a:p>
        </p:txBody>
      </p:sp>
      <p:sp>
        <p:nvSpPr>
          <p:cNvPr id="1602580" name="Line 20"/>
          <p:cNvSpPr>
            <a:spLocks noChangeShapeType="1"/>
          </p:cNvSpPr>
          <p:nvPr/>
        </p:nvSpPr>
        <p:spPr bwMode="auto">
          <a:xfrm>
            <a:off x="3261298" y="5540600"/>
            <a:ext cx="1538219" cy="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02581" name="Text Box 21"/>
          <p:cNvSpPr txBox="1">
            <a:spLocks noChangeArrowheads="1"/>
          </p:cNvSpPr>
          <p:nvPr/>
        </p:nvSpPr>
        <p:spPr bwMode="auto">
          <a:xfrm>
            <a:off x="4855483" y="5062827"/>
            <a:ext cx="29527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a</a:t>
            </a:r>
          </a:p>
        </p:txBody>
      </p:sp>
      <p:sp>
        <p:nvSpPr>
          <p:cNvPr id="1602583" name="Text Box 23"/>
          <p:cNvSpPr txBox="1">
            <a:spLocks noChangeArrowheads="1"/>
          </p:cNvSpPr>
          <p:nvPr/>
        </p:nvSpPr>
        <p:spPr bwMode="auto">
          <a:xfrm>
            <a:off x="3748033" y="5076926"/>
            <a:ext cx="4187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21</a:t>
            </a:r>
          </a:p>
        </p:txBody>
      </p:sp>
      <p:sp>
        <p:nvSpPr>
          <p:cNvPr id="1602584" name="AutoShape 24"/>
          <p:cNvSpPr>
            <a:spLocks noChangeArrowheads="1"/>
          </p:cNvSpPr>
          <p:nvPr/>
        </p:nvSpPr>
        <p:spPr bwMode="auto">
          <a:xfrm>
            <a:off x="2632103" y="5200677"/>
            <a:ext cx="537614" cy="286664"/>
          </a:xfrm>
          <a:prstGeom prst="rightArrow">
            <a:avLst>
              <a:gd name="adj1" fmla="val 50000"/>
              <a:gd name="adj2" fmla="val 4330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02585" name="Text Box 25"/>
          <p:cNvSpPr txBox="1">
            <a:spLocks noChangeArrowheads="1"/>
          </p:cNvSpPr>
          <p:nvPr/>
        </p:nvSpPr>
        <p:spPr bwMode="auto">
          <a:xfrm>
            <a:off x="5306604" y="1723116"/>
            <a:ext cx="4448456" cy="400110"/>
          </a:xfrm>
          <a:prstGeom prst="rect">
            <a:avLst/>
          </a:prstGeom>
          <a:solidFill>
            <a:srgbClr val="FF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000"/>
              <a:t>step2: </a:t>
            </a:r>
            <a:r>
              <a:rPr lang="zh-CN" altLang="en-US" sz="1800"/>
              <a:t>将实参的值复制一份传给形参</a:t>
            </a:r>
            <a:endParaRPr lang="en-US" altLang="zh-CN" sz="1800"/>
          </a:p>
        </p:txBody>
      </p:sp>
      <p:sp>
        <p:nvSpPr>
          <p:cNvPr id="1602586" name="Text Box 26"/>
          <p:cNvSpPr txBox="1">
            <a:spLocks noChangeArrowheads="1"/>
          </p:cNvSpPr>
          <p:nvPr/>
        </p:nvSpPr>
        <p:spPr bwMode="auto">
          <a:xfrm>
            <a:off x="5321868" y="2221253"/>
            <a:ext cx="4433193" cy="400110"/>
          </a:xfrm>
          <a:prstGeom prst="rect">
            <a:avLst/>
          </a:prstGeom>
          <a:solidFill>
            <a:srgbClr val="FF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000"/>
              <a:t>step3:</a:t>
            </a:r>
            <a:r>
              <a:rPr lang="zh-CN" altLang="en-US" sz="1800"/>
              <a:t>程序流程跳到被调用方法中执行</a:t>
            </a:r>
            <a:endParaRPr lang="en-US" altLang="zh-CN" sz="1800"/>
          </a:p>
        </p:txBody>
      </p:sp>
      <p:sp>
        <p:nvSpPr>
          <p:cNvPr id="1602587" name="Text Box 27"/>
          <p:cNvSpPr txBox="1">
            <a:spLocks noChangeArrowheads="1"/>
          </p:cNvSpPr>
          <p:nvPr/>
        </p:nvSpPr>
        <p:spPr bwMode="auto">
          <a:xfrm>
            <a:off x="5306605" y="2703725"/>
            <a:ext cx="4445064" cy="954107"/>
          </a:xfrm>
          <a:prstGeom prst="rect">
            <a:avLst/>
          </a:prstGeom>
          <a:solidFill>
            <a:srgbClr val="FF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000"/>
              <a:t>step4: </a:t>
            </a:r>
            <a:r>
              <a:rPr lang="zh-CN" altLang="en-US" sz="1800"/>
              <a:t>被调用方法执行完成或遇到</a:t>
            </a:r>
            <a:r>
              <a:rPr lang="en-US" altLang="zh-CN" sz="1800"/>
              <a:t>return</a:t>
            </a:r>
            <a:r>
              <a:rPr lang="zh-CN" altLang="en-US" sz="1800"/>
              <a:t>语句，则程序流程跳回主方法，</a:t>
            </a:r>
          </a:p>
          <a:p>
            <a:r>
              <a:rPr lang="zh-CN" altLang="en-US" sz="1800"/>
              <a:t>同时被调用 方法的临时存储空间被回收</a:t>
            </a:r>
            <a:endParaRPr lang="en-US" altLang="zh-CN" sz="1800"/>
          </a:p>
        </p:txBody>
      </p:sp>
      <p:sp>
        <p:nvSpPr>
          <p:cNvPr id="1602589" name="Line 29"/>
          <p:cNvSpPr>
            <a:spLocks noChangeShapeType="1"/>
          </p:cNvSpPr>
          <p:nvPr/>
        </p:nvSpPr>
        <p:spPr bwMode="auto">
          <a:xfrm>
            <a:off x="2721989" y="2221253"/>
            <a:ext cx="306965" cy="0"/>
          </a:xfrm>
          <a:prstGeom prst="line">
            <a:avLst/>
          </a:prstGeom>
          <a:noFill/>
          <a:ln w="50800">
            <a:solidFill>
              <a:srgbClr val="FF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02591" name="Line 31"/>
          <p:cNvSpPr>
            <a:spLocks noChangeShapeType="1"/>
          </p:cNvSpPr>
          <p:nvPr/>
        </p:nvSpPr>
        <p:spPr bwMode="auto">
          <a:xfrm>
            <a:off x="3030650" y="2221252"/>
            <a:ext cx="0" cy="1221846"/>
          </a:xfrm>
          <a:prstGeom prst="line">
            <a:avLst/>
          </a:prstGeom>
          <a:noFill/>
          <a:ln w="50800">
            <a:solidFill>
              <a:srgbClr val="FF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02592" name="Line 32"/>
          <p:cNvSpPr>
            <a:spLocks noChangeShapeType="1"/>
          </p:cNvSpPr>
          <p:nvPr/>
        </p:nvSpPr>
        <p:spPr bwMode="auto">
          <a:xfrm flipH="1">
            <a:off x="1952030" y="3429000"/>
            <a:ext cx="1078619" cy="0"/>
          </a:xfrm>
          <a:prstGeom prst="line">
            <a:avLst/>
          </a:prstGeom>
          <a:noFill/>
          <a:ln w="50800">
            <a:solidFill>
              <a:srgbClr val="FF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02593" name="Line 33"/>
          <p:cNvSpPr>
            <a:spLocks noChangeShapeType="1"/>
          </p:cNvSpPr>
          <p:nvPr/>
        </p:nvSpPr>
        <p:spPr bwMode="auto">
          <a:xfrm>
            <a:off x="4338221" y="3712531"/>
            <a:ext cx="306966" cy="0"/>
          </a:xfrm>
          <a:prstGeom prst="line">
            <a:avLst/>
          </a:prstGeom>
          <a:noFill/>
          <a:ln w="50800">
            <a:solidFill>
              <a:srgbClr val="FF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02594" name="Line 34"/>
          <p:cNvSpPr>
            <a:spLocks noChangeShapeType="1"/>
          </p:cNvSpPr>
          <p:nvPr/>
        </p:nvSpPr>
        <p:spPr bwMode="auto">
          <a:xfrm flipV="1">
            <a:off x="4645187" y="2221253"/>
            <a:ext cx="0" cy="1491278"/>
          </a:xfrm>
          <a:prstGeom prst="line">
            <a:avLst/>
          </a:prstGeom>
          <a:noFill/>
          <a:ln w="50800">
            <a:solidFill>
              <a:srgbClr val="FF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02595" name="Line 35"/>
          <p:cNvSpPr>
            <a:spLocks noChangeShapeType="1"/>
          </p:cNvSpPr>
          <p:nvPr/>
        </p:nvSpPr>
        <p:spPr bwMode="auto">
          <a:xfrm flipH="1">
            <a:off x="3261298" y="2221253"/>
            <a:ext cx="1383889" cy="0"/>
          </a:xfrm>
          <a:prstGeom prst="line">
            <a:avLst/>
          </a:prstGeom>
          <a:noFill/>
          <a:ln w="50800">
            <a:solidFill>
              <a:srgbClr val="FF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02597" name="Text Box 37"/>
          <p:cNvSpPr txBox="1">
            <a:spLocks noChangeArrowheads="1"/>
          </p:cNvSpPr>
          <p:nvPr/>
        </p:nvSpPr>
        <p:spPr bwMode="auto">
          <a:xfrm>
            <a:off x="3722595" y="5091023"/>
            <a:ext cx="4187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22</a:t>
            </a:r>
          </a:p>
        </p:txBody>
      </p:sp>
      <p:sp>
        <p:nvSpPr>
          <p:cNvPr id="1602605" name="Rectangle 45"/>
          <p:cNvSpPr>
            <a:spLocks noChangeArrowheads="1"/>
          </p:cNvSpPr>
          <p:nvPr/>
        </p:nvSpPr>
        <p:spPr bwMode="auto">
          <a:xfrm>
            <a:off x="5260813" y="3784588"/>
            <a:ext cx="4384012" cy="2558044"/>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p>
        </p:txBody>
      </p:sp>
      <p:sp>
        <p:nvSpPr>
          <p:cNvPr id="1602607" name="Text Box 47"/>
          <p:cNvSpPr txBox="1">
            <a:spLocks noChangeArrowheads="1"/>
          </p:cNvSpPr>
          <p:nvPr/>
        </p:nvSpPr>
        <p:spPr bwMode="auto">
          <a:xfrm>
            <a:off x="5337132" y="3831583"/>
            <a:ext cx="264668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a:solidFill>
                  <a:srgbClr val="FFFFFF"/>
                </a:solidFill>
              </a:rPr>
              <a:t>F:\&gt;java  MethodInvoke</a:t>
            </a:r>
          </a:p>
        </p:txBody>
      </p:sp>
      <p:sp>
        <p:nvSpPr>
          <p:cNvPr id="1602608" name="Text Box 48"/>
          <p:cNvSpPr txBox="1">
            <a:spLocks noChangeArrowheads="1"/>
          </p:cNvSpPr>
          <p:nvPr/>
        </p:nvSpPr>
        <p:spPr bwMode="auto">
          <a:xfrm>
            <a:off x="5415144" y="4210668"/>
            <a:ext cx="69602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a:solidFill>
                  <a:srgbClr val="FFFFFF"/>
                </a:solidFill>
              </a:rPr>
              <a:t>a=22</a:t>
            </a:r>
          </a:p>
        </p:txBody>
      </p:sp>
      <p:sp>
        <p:nvSpPr>
          <p:cNvPr id="1602609" name="Text Box 49"/>
          <p:cNvSpPr txBox="1">
            <a:spLocks noChangeArrowheads="1"/>
          </p:cNvSpPr>
          <p:nvPr/>
        </p:nvSpPr>
        <p:spPr bwMode="auto">
          <a:xfrm>
            <a:off x="5415145" y="4575656"/>
            <a:ext cx="94237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a:solidFill>
                  <a:srgbClr val="FFFFFF"/>
                </a:solidFill>
              </a:rPr>
              <a:t>age=21</a:t>
            </a:r>
          </a:p>
        </p:txBody>
      </p:sp>
    </p:spTree>
    <p:extLst>
      <p:ext uri="{BB962C8B-B14F-4D97-AF65-F5344CB8AC3E}">
        <p14:creationId xmlns:p14="http://schemas.microsoft.com/office/powerpoint/2010/main" xmlns="" val="3128045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02599"/>
                                        </p:tgtEl>
                                        <p:attrNameLst>
                                          <p:attrName>style.visibility</p:attrName>
                                        </p:attrNameLst>
                                      </p:cBhvr>
                                      <p:to>
                                        <p:strVal val="visible"/>
                                      </p:to>
                                    </p:set>
                                    <p:animEffect transition="in" filter="box(in)">
                                      <p:cBhvr>
                                        <p:cTn id="7" dur="500"/>
                                        <p:tgtEl>
                                          <p:spTgt spid="160259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02574"/>
                                        </p:tgtEl>
                                        <p:attrNameLst>
                                          <p:attrName>style.visibility</p:attrName>
                                        </p:attrNameLst>
                                      </p:cBhvr>
                                      <p:to>
                                        <p:strVal val="visible"/>
                                      </p:to>
                                    </p:set>
                                    <p:animEffect transition="in" filter="box(in)">
                                      <p:cBhvr>
                                        <p:cTn id="10" dur="500"/>
                                        <p:tgtEl>
                                          <p:spTgt spid="160257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602576"/>
                                        </p:tgtEl>
                                        <p:attrNameLst>
                                          <p:attrName>style.visibility</p:attrName>
                                        </p:attrNameLst>
                                      </p:cBhvr>
                                      <p:to>
                                        <p:strVal val="visible"/>
                                      </p:to>
                                    </p:set>
                                    <p:animEffect transition="in" filter="box(in)">
                                      <p:cBhvr>
                                        <p:cTn id="13" dur="500"/>
                                        <p:tgtEl>
                                          <p:spTgt spid="160257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xit" presetSubtype="16" fill="hold" grpId="1" nodeType="clickEffect">
                                  <p:stCondLst>
                                    <p:cond delay="0"/>
                                  </p:stCondLst>
                                  <p:childTnLst>
                                    <p:animEffect transition="out" filter="box(in)">
                                      <p:cBhvr>
                                        <p:cTn id="17" dur="500"/>
                                        <p:tgtEl>
                                          <p:spTgt spid="1602599"/>
                                        </p:tgtEl>
                                      </p:cBhvr>
                                    </p:animEffect>
                                    <p:set>
                                      <p:cBhvr>
                                        <p:cTn id="18" dur="1" fill="hold">
                                          <p:stCondLst>
                                            <p:cond delay="499"/>
                                          </p:stCondLst>
                                        </p:cTn>
                                        <p:tgtEl>
                                          <p:spTgt spid="1602599"/>
                                        </p:tgtEl>
                                        <p:attrNameLst>
                                          <p:attrName>style.visibility</p:attrName>
                                        </p:attrNameLst>
                                      </p:cBhvr>
                                      <p:to>
                                        <p:strVal val="hidden"/>
                                      </p:to>
                                    </p:set>
                                  </p:childTnLst>
                                </p:cTn>
                              </p:par>
                              <p:par>
                                <p:cTn id="19" presetID="4" presetClass="entr" presetSubtype="16" fill="hold" grpId="0" nodeType="withEffect">
                                  <p:stCondLst>
                                    <p:cond delay="0"/>
                                  </p:stCondLst>
                                  <p:childTnLst>
                                    <p:set>
                                      <p:cBhvr>
                                        <p:cTn id="20" dur="1" fill="hold">
                                          <p:stCondLst>
                                            <p:cond delay="0"/>
                                          </p:stCondLst>
                                        </p:cTn>
                                        <p:tgtEl>
                                          <p:spTgt spid="1602600"/>
                                        </p:tgtEl>
                                        <p:attrNameLst>
                                          <p:attrName>style.visibility</p:attrName>
                                        </p:attrNameLst>
                                      </p:cBhvr>
                                      <p:to>
                                        <p:strVal val="visible"/>
                                      </p:to>
                                    </p:set>
                                    <p:animEffect transition="in" filter="box(in)">
                                      <p:cBhvr>
                                        <p:cTn id="21" dur="500"/>
                                        <p:tgtEl>
                                          <p:spTgt spid="160260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602577"/>
                                        </p:tgtEl>
                                        <p:attrNameLst>
                                          <p:attrName>style.visibility</p:attrName>
                                        </p:attrNameLst>
                                      </p:cBhvr>
                                      <p:to>
                                        <p:strVal val="visible"/>
                                      </p:to>
                                    </p:set>
                                    <p:animEffect transition="in" filter="box(in)">
                                      <p:cBhvr>
                                        <p:cTn id="26" dur="500"/>
                                        <p:tgtEl>
                                          <p:spTgt spid="1602577"/>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602566"/>
                                        </p:tgtEl>
                                        <p:attrNameLst>
                                          <p:attrName>style.visibility</p:attrName>
                                        </p:attrNameLst>
                                      </p:cBhvr>
                                      <p:to>
                                        <p:strVal val="visible"/>
                                      </p:to>
                                    </p:set>
                                    <p:animEffect transition="in" filter="box(in)">
                                      <p:cBhvr>
                                        <p:cTn id="29" dur="500"/>
                                        <p:tgtEl>
                                          <p:spTgt spid="1602566"/>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602572"/>
                                        </p:tgtEl>
                                        <p:attrNameLst>
                                          <p:attrName>style.visibility</p:attrName>
                                        </p:attrNameLst>
                                      </p:cBhvr>
                                      <p:to>
                                        <p:strVal val="visible"/>
                                      </p:to>
                                    </p:set>
                                    <p:animEffect transition="in" filter="box(in)">
                                      <p:cBhvr>
                                        <p:cTn id="32" dur="500"/>
                                        <p:tgtEl>
                                          <p:spTgt spid="1602572"/>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602581"/>
                                        </p:tgtEl>
                                        <p:attrNameLst>
                                          <p:attrName>style.visibility</p:attrName>
                                        </p:attrNameLst>
                                      </p:cBhvr>
                                      <p:to>
                                        <p:strVal val="visible"/>
                                      </p:to>
                                    </p:set>
                                    <p:animEffect transition="in" filter="box(in)">
                                      <p:cBhvr>
                                        <p:cTn id="35" dur="500"/>
                                        <p:tgtEl>
                                          <p:spTgt spid="1602581"/>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1602580"/>
                                        </p:tgtEl>
                                        <p:attrNameLst>
                                          <p:attrName>style.visibility</p:attrName>
                                        </p:attrNameLst>
                                      </p:cBhvr>
                                      <p:to>
                                        <p:strVal val="visible"/>
                                      </p:to>
                                    </p:set>
                                    <p:animEffect transition="in" filter="box(in)">
                                      <p:cBhvr>
                                        <p:cTn id="38" dur="500"/>
                                        <p:tgtEl>
                                          <p:spTgt spid="160258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602585"/>
                                        </p:tgtEl>
                                        <p:attrNameLst>
                                          <p:attrName>style.visibility</p:attrName>
                                        </p:attrNameLst>
                                      </p:cBhvr>
                                      <p:to>
                                        <p:strVal val="visible"/>
                                      </p:to>
                                    </p:set>
                                    <p:animEffect transition="in" filter="box(in)">
                                      <p:cBhvr>
                                        <p:cTn id="43" dur="500"/>
                                        <p:tgtEl>
                                          <p:spTgt spid="1602585"/>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602583"/>
                                        </p:tgtEl>
                                        <p:attrNameLst>
                                          <p:attrName>style.visibility</p:attrName>
                                        </p:attrNameLst>
                                      </p:cBhvr>
                                      <p:to>
                                        <p:strVal val="visible"/>
                                      </p:to>
                                    </p:set>
                                    <p:animEffect transition="in" filter="box(in)">
                                      <p:cBhvr>
                                        <p:cTn id="46" dur="500"/>
                                        <p:tgtEl>
                                          <p:spTgt spid="160258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602584"/>
                                        </p:tgtEl>
                                        <p:attrNameLst>
                                          <p:attrName>style.visibility</p:attrName>
                                        </p:attrNameLst>
                                      </p:cBhvr>
                                      <p:to>
                                        <p:strVal val="visible"/>
                                      </p:to>
                                    </p:set>
                                    <p:animEffect transition="in" filter="box(in)">
                                      <p:cBhvr>
                                        <p:cTn id="49" dur="500"/>
                                        <p:tgtEl>
                                          <p:spTgt spid="160258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1602586"/>
                                        </p:tgtEl>
                                        <p:attrNameLst>
                                          <p:attrName>style.visibility</p:attrName>
                                        </p:attrNameLst>
                                      </p:cBhvr>
                                      <p:to>
                                        <p:strVal val="visible"/>
                                      </p:to>
                                    </p:set>
                                    <p:animEffect transition="in" filter="box(in)">
                                      <p:cBhvr>
                                        <p:cTn id="54" dur="500"/>
                                        <p:tgtEl>
                                          <p:spTgt spid="1602586"/>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1602589"/>
                                        </p:tgtEl>
                                        <p:attrNameLst>
                                          <p:attrName>style.visibility</p:attrName>
                                        </p:attrNameLst>
                                      </p:cBhvr>
                                      <p:to>
                                        <p:strVal val="visible"/>
                                      </p:to>
                                    </p:set>
                                    <p:animEffect transition="in" filter="box(in)">
                                      <p:cBhvr>
                                        <p:cTn id="57" dur="500"/>
                                        <p:tgtEl>
                                          <p:spTgt spid="1602589"/>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1602591"/>
                                        </p:tgtEl>
                                        <p:attrNameLst>
                                          <p:attrName>style.visibility</p:attrName>
                                        </p:attrNameLst>
                                      </p:cBhvr>
                                      <p:to>
                                        <p:strVal val="visible"/>
                                      </p:to>
                                    </p:set>
                                    <p:animEffect transition="in" filter="box(in)">
                                      <p:cBhvr>
                                        <p:cTn id="60" dur="500"/>
                                        <p:tgtEl>
                                          <p:spTgt spid="1602591"/>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1602592"/>
                                        </p:tgtEl>
                                        <p:attrNameLst>
                                          <p:attrName>style.visibility</p:attrName>
                                        </p:attrNameLst>
                                      </p:cBhvr>
                                      <p:to>
                                        <p:strVal val="visible"/>
                                      </p:to>
                                    </p:set>
                                    <p:animEffect transition="in" filter="box(in)">
                                      <p:cBhvr>
                                        <p:cTn id="63" dur="500"/>
                                        <p:tgtEl>
                                          <p:spTgt spid="160259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xit" presetSubtype="16" fill="hold" grpId="1" nodeType="clickEffect">
                                  <p:stCondLst>
                                    <p:cond delay="0"/>
                                  </p:stCondLst>
                                  <p:childTnLst>
                                    <p:animEffect transition="out" filter="box(in)">
                                      <p:cBhvr>
                                        <p:cTn id="67" dur="500"/>
                                        <p:tgtEl>
                                          <p:spTgt spid="1602600"/>
                                        </p:tgtEl>
                                      </p:cBhvr>
                                    </p:animEffect>
                                    <p:set>
                                      <p:cBhvr>
                                        <p:cTn id="68" dur="1" fill="hold">
                                          <p:stCondLst>
                                            <p:cond delay="499"/>
                                          </p:stCondLst>
                                        </p:cTn>
                                        <p:tgtEl>
                                          <p:spTgt spid="1602600"/>
                                        </p:tgtEl>
                                        <p:attrNameLst>
                                          <p:attrName>style.visibility</p:attrName>
                                        </p:attrNameLst>
                                      </p:cBhvr>
                                      <p:to>
                                        <p:strVal val="hidden"/>
                                      </p:to>
                                    </p:set>
                                  </p:childTnLst>
                                </p:cTn>
                              </p:par>
                              <p:par>
                                <p:cTn id="69" presetID="4" presetClass="entr" presetSubtype="16" fill="hold" grpId="0" nodeType="withEffect">
                                  <p:stCondLst>
                                    <p:cond delay="0"/>
                                  </p:stCondLst>
                                  <p:childTnLst>
                                    <p:set>
                                      <p:cBhvr>
                                        <p:cTn id="70" dur="1" fill="hold">
                                          <p:stCondLst>
                                            <p:cond delay="0"/>
                                          </p:stCondLst>
                                        </p:cTn>
                                        <p:tgtEl>
                                          <p:spTgt spid="1602601"/>
                                        </p:tgtEl>
                                        <p:attrNameLst>
                                          <p:attrName>style.visibility</p:attrName>
                                        </p:attrNameLst>
                                      </p:cBhvr>
                                      <p:to>
                                        <p:strVal val="visible"/>
                                      </p:to>
                                    </p:set>
                                    <p:animEffect transition="in" filter="box(in)">
                                      <p:cBhvr>
                                        <p:cTn id="71" dur="500"/>
                                        <p:tgtEl>
                                          <p:spTgt spid="160260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xit" presetSubtype="16" fill="hold" grpId="1" nodeType="clickEffect">
                                  <p:stCondLst>
                                    <p:cond delay="0"/>
                                  </p:stCondLst>
                                  <p:childTnLst>
                                    <p:animEffect transition="out" filter="box(in)">
                                      <p:cBhvr>
                                        <p:cTn id="75" dur="500"/>
                                        <p:tgtEl>
                                          <p:spTgt spid="1602583"/>
                                        </p:tgtEl>
                                      </p:cBhvr>
                                    </p:animEffect>
                                    <p:set>
                                      <p:cBhvr>
                                        <p:cTn id="76" dur="1" fill="hold">
                                          <p:stCondLst>
                                            <p:cond delay="499"/>
                                          </p:stCondLst>
                                        </p:cTn>
                                        <p:tgtEl>
                                          <p:spTgt spid="1602583"/>
                                        </p:tgtEl>
                                        <p:attrNameLst>
                                          <p:attrName>style.visibility</p:attrName>
                                        </p:attrNameLst>
                                      </p:cBhvr>
                                      <p:to>
                                        <p:strVal val="hidden"/>
                                      </p:to>
                                    </p:set>
                                  </p:childTnLst>
                                </p:cTn>
                              </p:par>
                              <p:par>
                                <p:cTn id="77" presetID="4" presetClass="entr" presetSubtype="16" repeatCount="3000" fill="hold" grpId="0" nodeType="withEffect">
                                  <p:stCondLst>
                                    <p:cond delay="0"/>
                                  </p:stCondLst>
                                  <p:childTnLst>
                                    <p:set>
                                      <p:cBhvr>
                                        <p:cTn id="78" dur="1" fill="hold">
                                          <p:stCondLst>
                                            <p:cond delay="0"/>
                                          </p:stCondLst>
                                        </p:cTn>
                                        <p:tgtEl>
                                          <p:spTgt spid="1602597"/>
                                        </p:tgtEl>
                                        <p:attrNameLst>
                                          <p:attrName>style.visibility</p:attrName>
                                        </p:attrNameLst>
                                      </p:cBhvr>
                                      <p:to>
                                        <p:strVal val="visible"/>
                                      </p:to>
                                    </p:set>
                                    <p:animEffect transition="in" filter="box(in)">
                                      <p:cBhvr>
                                        <p:cTn id="79" dur="500"/>
                                        <p:tgtEl>
                                          <p:spTgt spid="160259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mph" presetSubtype="0" repeatCount="3000" fill="hold" grpId="1" nodeType="clickEffect">
                                  <p:stCondLst>
                                    <p:cond delay="0"/>
                                  </p:stCondLst>
                                  <p:childTnLst>
                                    <p:anim calcmode="discrete" valueType="str">
                                      <p:cBhvr override="childStyle">
                                        <p:cTn id="83" dur="2000" fill="hold"/>
                                        <p:tgtEl>
                                          <p:spTgt spid="1602597"/>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xit" presetSubtype="16" fill="hold" grpId="1" nodeType="clickEffect">
                                  <p:stCondLst>
                                    <p:cond delay="0"/>
                                  </p:stCondLst>
                                  <p:childTnLst>
                                    <p:animEffect transition="out" filter="box(in)">
                                      <p:cBhvr>
                                        <p:cTn id="87" dur="500"/>
                                        <p:tgtEl>
                                          <p:spTgt spid="1602601"/>
                                        </p:tgtEl>
                                      </p:cBhvr>
                                    </p:animEffect>
                                    <p:set>
                                      <p:cBhvr>
                                        <p:cTn id="88" dur="1" fill="hold">
                                          <p:stCondLst>
                                            <p:cond delay="499"/>
                                          </p:stCondLst>
                                        </p:cTn>
                                        <p:tgtEl>
                                          <p:spTgt spid="1602601"/>
                                        </p:tgtEl>
                                        <p:attrNameLst>
                                          <p:attrName>style.visibility</p:attrName>
                                        </p:attrNameLst>
                                      </p:cBhvr>
                                      <p:to>
                                        <p:strVal val="hidden"/>
                                      </p:to>
                                    </p:set>
                                  </p:childTnLst>
                                </p:cTn>
                              </p:par>
                              <p:par>
                                <p:cTn id="89" presetID="4" presetClass="entr" presetSubtype="16" fill="hold" grpId="0" nodeType="withEffect">
                                  <p:stCondLst>
                                    <p:cond delay="0"/>
                                  </p:stCondLst>
                                  <p:childTnLst>
                                    <p:set>
                                      <p:cBhvr>
                                        <p:cTn id="90" dur="1" fill="hold">
                                          <p:stCondLst>
                                            <p:cond delay="0"/>
                                          </p:stCondLst>
                                        </p:cTn>
                                        <p:tgtEl>
                                          <p:spTgt spid="1602602"/>
                                        </p:tgtEl>
                                        <p:attrNameLst>
                                          <p:attrName>style.visibility</p:attrName>
                                        </p:attrNameLst>
                                      </p:cBhvr>
                                      <p:to>
                                        <p:strVal val="visible"/>
                                      </p:to>
                                    </p:set>
                                    <p:animEffect transition="in" filter="box(in)">
                                      <p:cBhvr>
                                        <p:cTn id="91" dur="500"/>
                                        <p:tgtEl>
                                          <p:spTgt spid="1602602"/>
                                        </p:tgtEl>
                                      </p:cBhvr>
                                    </p:animEffect>
                                  </p:childTnLst>
                                </p:cTn>
                              </p:par>
                              <p:par>
                                <p:cTn id="92" presetID="27" presetClass="entr" presetSubtype="0" fill="hold" grpId="0" nodeType="withEffect">
                                  <p:stCondLst>
                                    <p:cond delay="0"/>
                                  </p:stCondLst>
                                  <p:iterate type="lt">
                                    <p:tmPct val="50000"/>
                                  </p:iterate>
                                  <p:childTnLst>
                                    <p:set>
                                      <p:cBhvr>
                                        <p:cTn id="93" dur="1" fill="hold">
                                          <p:stCondLst>
                                            <p:cond delay="0"/>
                                          </p:stCondLst>
                                        </p:cTn>
                                        <p:tgtEl>
                                          <p:spTgt spid="1602608"/>
                                        </p:tgtEl>
                                        <p:attrNameLst>
                                          <p:attrName>style.visibility</p:attrName>
                                        </p:attrNameLst>
                                      </p:cBhvr>
                                      <p:to>
                                        <p:strVal val="visible"/>
                                      </p:to>
                                    </p:set>
                                    <p:anim calcmode="discrete" valueType="clr">
                                      <p:cBhvr override="childStyle">
                                        <p:cTn id="94" dur="80"/>
                                        <p:tgtEl>
                                          <p:spTgt spid="1602608"/>
                                        </p:tgtEl>
                                        <p:attrNameLst>
                                          <p:attrName>style.color</p:attrName>
                                        </p:attrNameLst>
                                      </p:cBhvr>
                                      <p:tavLst>
                                        <p:tav tm="0">
                                          <p:val>
                                            <p:clrVal>
                                              <a:schemeClr val="accent2"/>
                                            </p:clrVal>
                                          </p:val>
                                        </p:tav>
                                        <p:tav tm="50000">
                                          <p:val>
                                            <p:clrVal>
                                              <a:schemeClr val="hlink"/>
                                            </p:clrVal>
                                          </p:val>
                                        </p:tav>
                                      </p:tavLst>
                                    </p:anim>
                                    <p:anim calcmode="discrete" valueType="clr">
                                      <p:cBhvr>
                                        <p:cTn id="95" dur="80"/>
                                        <p:tgtEl>
                                          <p:spTgt spid="1602608"/>
                                        </p:tgtEl>
                                        <p:attrNameLst>
                                          <p:attrName>fillcolor</p:attrName>
                                        </p:attrNameLst>
                                      </p:cBhvr>
                                      <p:tavLst>
                                        <p:tav tm="0">
                                          <p:val>
                                            <p:clrVal>
                                              <a:schemeClr val="accent2"/>
                                            </p:clrVal>
                                          </p:val>
                                        </p:tav>
                                        <p:tav tm="50000">
                                          <p:val>
                                            <p:clrVal>
                                              <a:schemeClr val="hlink"/>
                                            </p:clrVal>
                                          </p:val>
                                        </p:tav>
                                      </p:tavLst>
                                    </p:anim>
                                    <p:set>
                                      <p:cBhvr>
                                        <p:cTn id="96" dur="80"/>
                                        <p:tgtEl>
                                          <p:spTgt spid="1602608"/>
                                        </p:tgtEl>
                                        <p:attrNameLst>
                                          <p:attrName>fill.type</p:attrName>
                                        </p:attrNameLst>
                                      </p:cBhvr>
                                      <p:to>
                                        <p:strVal val="solid"/>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grpId="0" nodeType="clickEffect">
                                  <p:stCondLst>
                                    <p:cond delay="0"/>
                                  </p:stCondLst>
                                  <p:childTnLst>
                                    <p:set>
                                      <p:cBhvr>
                                        <p:cTn id="100" dur="1" fill="hold">
                                          <p:stCondLst>
                                            <p:cond delay="0"/>
                                          </p:stCondLst>
                                        </p:cTn>
                                        <p:tgtEl>
                                          <p:spTgt spid="1602587"/>
                                        </p:tgtEl>
                                        <p:attrNameLst>
                                          <p:attrName>style.visibility</p:attrName>
                                        </p:attrNameLst>
                                      </p:cBhvr>
                                      <p:to>
                                        <p:strVal val="visible"/>
                                      </p:to>
                                    </p:set>
                                    <p:animEffect transition="in" filter="box(in)">
                                      <p:cBhvr>
                                        <p:cTn id="101" dur="500"/>
                                        <p:tgtEl>
                                          <p:spTgt spid="1602587"/>
                                        </p:tgtEl>
                                      </p:cBhvr>
                                    </p:animEffect>
                                  </p:childTnLst>
                                </p:cTn>
                              </p:par>
                              <p:par>
                                <p:cTn id="102" presetID="4" presetClass="entr" presetSubtype="16" fill="hold" grpId="0" nodeType="withEffect">
                                  <p:stCondLst>
                                    <p:cond delay="0"/>
                                  </p:stCondLst>
                                  <p:childTnLst>
                                    <p:set>
                                      <p:cBhvr>
                                        <p:cTn id="103" dur="1" fill="hold">
                                          <p:stCondLst>
                                            <p:cond delay="0"/>
                                          </p:stCondLst>
                                        </p:cTn>
                                        <p:tgtEl>
                                          <p:spTgt spid="1602593"/>
                                        </p:tgtEl>
                                        <p:attrNameLst>
                                          <p:attrName>style.visibility</p:attrName>
                                        </p:attrNameLst>
                                      </p:cBhvr>
                                      <p:to>
                                        <p:strVal val="visible"/>
                                      </p:to>
                                    </p:set>
                                    <p:animEffect transition="in" filter="box(in)">
                                      <p:cBhvr>
                                        <p:cTn id="104" dur="500"/>
                                        <p:tgtEl>
                                          <p:spTgt spid="1602593"/>
                                        </p:tgtEl>
                                      </p:cBhvr>
                                    </p:animEffect>
                                  </p:childTnLst>
                                </p:cTn>
                              </p:par>
                              <p:par>
                                <p:cTn id="105" presetID="4" presetClass="entr" presetSubtype="16" fill="hold" grpId="0" nodeType="withEffect">
                                  <p:stCondLst>
                                    <p:cond delay="0"/>
                                  </p:stCondLst>
                                  <p:childTnLst>
                                    <p:set>
                                      <p:cBhvr>
                                        <p:cTn id="106" dur="1" fill="hold">
                                          <p:stCondLst>
                                            <p:cond delay="0"/>
                                          </p:stCondLst>
                                        </p:cTn>
                                        <p:tgtEl>
                                          <p:spTgt spid="1602594"/>
                                        </p:tgtEl>
                                        <p:attrNameLst>
                                          <p:attrName>style.visibility</p:attrName>
                                        </p:attrNameLst>
                                      </p:cBhvr>
                                      <p:to>
                                        <p:strVal val="visible"/>
                                      </p:to>
                                    </p:set>
                                    <p:animEffect transition="in" filter="box(in)">
                                      <p:cBhvr>
                                        <p:cTn id="107" dur="500"/>
                                        <p:tgtEl>
                                          <p:spTgt spid="1602594"/>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1602595"/>
                                        </p:tgtEl>
                                        <p:attrNameLst>
                                          <p:attrName>style.visibility</p:attrName>
                                        </p:attrNameLst>
                                      </p:cBhvr>
                                      <p:to>
                                        <p:strVal val="visible"/>
                                      </p:to>
                                    </p:set>
                                    <p:animEffect transition="in" filter="box(in)">
                                      <p:cBhvr>
                                        <p:cTn id="110" dur="500"/>
                                        <p:tgtEl>
                                          <p:spTgt spid="1602595"/>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4" presetClass="exit" presetSubtype="16" fill="hold" grpId="1" nodeType="clickEffect">
                                  <p:stCondLst>
                                    <p:cond delay="0"/>
                                  </p:stCondLst>
                                  <p:childTnLst>
                                    <p:animEffect transition="out" filter="box(in)">
                                      <p:cBhvr>
                                        <p:cTn id="114" dur="500"/>
                                        <p:tgtEl>
                                          <p:spTgt spid="1602566"/>
                                        </p:tgtEl>
                                      </p:cBhvr>
                                    </p:animEffect>
                                    <p:set>
                                      <p:cBhvr>
                                        <p:cTn id="115" dur="1" fill="hold">
                                          <p:stCondLst>
                                            <p:cond delay="499"/>
                                          </p:stCondLst>
                                        </p:cTn>
                                        <p:tgtEl>
                                          <p:spTgt spid="1602566"/>
                                        </p:tgtEl>
                                        <p:attrNameLst>
                                          <p:attrName>style.visibility</p:attrName>
                                        </p:attrNameLst>
                                      </p:cBhvr>
                                      <p:to>
                                        <p:strVal val="hidden"/>
                                      </p:to>
                                    </p:set>
                                  </p:childTnLst>
                                </p:cTn>
                              </p:par>
                              <p:par>
                                <p:cTn id="116" presetID="4" presetClass="exit" presetSubtype="16" fill="hold" grpId="1" nodeType="withEffect">
                                  <p:stCondLst>
                                    <p:cond delay="0"/>
                                  </p:stCondLst>
                                  <p:childTnLst>
                                    <p:animEffect transition="out" filter="box(in)">
                                      <p:cBhvr>
                                        <p:cTn id="117" dur="500"/>
                                        <p:tgtEl>
                                          <p:spTgt spid="1602572"/>
                                        </p:tgtEl>
                                      </p:cBhvr>
                                    </p:animEffect>
                                    <p:set>
                                      <p:cBhvr>
                                        <p:cTn id="118" dur="1" fill="hold">
                                          <p:stCondLst>
                                            <p:cond delay="499"/>
                                          </p:stCondLst>
                                        </p:cTn>
                                        <p:tgtEl>
                                          <p:spTgt spid="1602572"/>
                                        </p:tgtEl>
                                        <p:attrNameLst>
                                          <p:attrName>style.visibility</p:attrName>
                                        </p:attrNameLst>
                                      </p:cBhvr>
                                      <p:to>
                                        <p:strVal val="hidden"/>
                                      </p:to>
                                    </p:set>
                                  </p:childTnLst>
                                </p:cTn>
                              </p:par>
                              <p:par>
                                <p:cTn id="119" presetID="4" presetClass="exit" presetSubtype="16" fill="hold" grpId="1" nodeType="withEffect">
                                  <p:stCondLst>
                                    <p:cond delay="0"/>
                                  </p:stCondLst>
                                  <p:childTnLst>
                                    <p:animEffect transition="out" filter="box(in)">
                                      <p:cBhvr>
                                        <p:cTn id="120" dur="500"/>
                                        <p:tgtEl>
                                          <p:spTgt spid="1602580"/>
                                        </p:tgtEl>
                                      </p:cBhvr>
                                    </p:animEffect>
                                    <p:set>
                                      <p:cBhvr>
                                        <p:cTn id="121" dur="1" fill="hold">
                                          <p:stCondLst>
                                            <p:cond delay="499"/>
                                          </p:stCondLst>
                                        </p:cTn>
                                        <p:tgtEl>
                                          <p:spTgt spid="1602580"/>
                                        </p:tgtEl>
                                        <p:attrNameLst>
                                          <p:attrName>style.visibility</p:attrName>
                                        </p:attrNameLst>
                                      </p:cBhvr>
                                      <p:to>
                                        <p:strVal val="hidden"/>
                                      </p:to>
                                    </p:set>
                                  </p:childTnLst>
                                </p:cTn>
                              </p:par>
                              <p:par>
                                <p:cTn id="122" presetID="4" presetClass="exit" presetSubtype="16" fill="hold" grpId="1" nodeType="withEffect">
                                  <p:stCondLst>
                                    <p:cond delay="0"/>
                                  </p:stCondLst>
                                  <p:childTnLst>
                                    <p:animEffect transition="out" filter="box(in)">
                                      <p:cBhvr>
                                        <p:cTn id="123" dur="500"/>
                                        <p:tgtEl>
                                          <p:spTgt spid="1602581"/>
                                        </p:tgtEl>
                                      </p:cBhvr>
                                    </p:animEffect>
                                    <p:set>
                                      <p:cBhvr>
                                        <p:cTn id="124" dur="1" fill="hold">
                                          <p:stCondLst>
                                            <p:cond delay="499"/>
                                          </p:stCondLst>
                                        </p:cTn>
                                        <p:tgtEl>
                                          <p:spTgt spid="1602581"/>
                                        </p:tgtEl>
                                        <p:attrNameLst>
                                          <p:attrName>style.visibility</p:attrName>
                                        </p:attrNameLst>
                                      </p:cBhvr>
                                      <p:to>
                                        <p:strVal val="hidden"/>
                                      </p:to>
                                    </p:set>
                                  </p:childTnLst>
                                </p:cTn>
                              </p:par>
                              <p:par>
                                <p:cTn id="125" presetID="4" presetClass="exit" presetSubtype="16" fill="hold" grpId="2" nodeType="withEffect">
                                  <p:stCondLst>
                                    <p:cond delay="0"/>
                                  </p:stCondLst>
                                  <p:childTnLst>
                                    <p:animEffect transition="out" filter="box(in)">
                                      <p:cBhvr>
                                        <p:cTn id="126" dur="500"/>
                                        <p:tgtEl>
                                          <p:spTgt spid="1602583"/>
                                        </p:tgtEl>
                                      </p:cBhvr>
                                    </p:animEffect>
                                    <p:set>
                                      <p:cBhvr>
                                        <p:cTn id="127" dur="1" fill="hold">
                                          <p:stCondLst>
                                            <p:cond delay="499"/>
                                          </p:stCondLst>
                                        </p:cTn>
                                        <p:tgtEl>
                                          <p:spTgt spid="1602583"/>
                                        </p:tgtEl>
                                        <p:attrNameLst>
                                          <p:attrName>style.visibility</p:attrName>
                                        </p:attrNameLst>
                                      </p:cBhvr>
                                      <p:to>
                                        <p:strVal val="hidden"/>
                                      </p:to>
                                    </p:set>
                                  </p:childTnLst>
                                </p:cTn>
                              </p:par>
                              <p:par>
                                <p:cTn id="128" presetID="4" presetClass="exit" presetSubtype="16" fill="hold" grpId="1" nodeType="withEffect">
                                  <p:stCondLst>
                                    <p:cond delay="0"/>
                                  </p:stCondLst>
                                  <p:childTnLst>
                                    <p:animEffect transition="out" filter="box(in)">
                                      <p:cBhvr>
                                        <p:cTn id="129" dur="500"/>
                                        <p:tgtEl>
                                          <p:spTgt spid="1602584"/>
                                        </p:tgtEl>
                                      </p:cBhvr>
                                    </p:animEffect>
                                    <p:set>
                                      <p:cBhvr>
                                        <p:cTn id="130" dur="1" fill="hold">
                                          <p:stCondLst>
                                            <p:cond delay="499"/>
                                          </p:stCondLst>
                                        </p:cTn>
                                        <p:tgtEl>
                                          <p:spTgt spid="1602584"/>
                                        </p:tgtEl>
                                        <p:attrNameLst>
                                          <p:attrName>style.visibility</p:attrName>
                                        </p:attrNameLst>
                                      </p:cBhvr>
                                      <p:to>
                                        <p:strVal val="hidden"/>
                                      </p:to>
                                    </p:set>
                                  </p:childTnLst>
                                </p:cTn>
                              </p:par>
                              <p:par>
                                <p:cTn id="131" presetID="4" presetClass="exit" presetSubtype="16" fill="hold" grpId="2" nodeType="withEffect">
                                  <p:stCondLst>
                                    <p:cond delay="0"/>
                                  </p:stCondLst>
                                  <p:childTnLst>
                                    <p:animEffect transition="out" filter="box(in)">
                                      <p:cBhvr>
                                        <p:cTn id="132" dur="500"/>
                                        <p:tgtEl>
                                          <p:spTgt spid="1602597"/>
                                        </p:tgtEl>
                                      </p:cBhvr>
                                    </p:animEffect>
                                    <p:set>
                                      <p:cBhvr>
                                        <p:cTn id="133" dur="1" fill="hold">
                                          <p:stCondLst>
                                            <p:cond delay="499"/>
                                          </p:stCondLst>
                                        </p:cTn>
                                        <p:tgtEl>
                                          <p:spTgt spid="1602597"/>
                                        </p:tgtEl>
                                        <p:attrNameLst>
                                          <p:attrName>style.visibility</p:attrName>
                                        </p:attrNameLst>
                                      </p:cBhvr>
                                      <p:to>
                                        <p:strVal val="hidden"/>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4" presetClass="exit" presetSubtype="16" fill="hold" grpId="1" nodeType="clickEffect">
                                  <p:stCondLst>
                                    <p:cond delay="0"/>
                                  </p:stCondLst>
                                  <p:childTnLst>
                                    <p:animEffect transition="out" filter="box(in)">
                                      <p:cBhvr>
                                        <p:cTn id="137" dur="500"/>
                                        <p:tgtEl>
                                          <p:spTgt spid="1602602"/>
                                        </p:tgtEl>
                                      </p:cBhvr>
                                    </p:animEffect>
                                    <p:set>
                                      <p:cBhvr>
                                        <p:cTn id="138" dur="1" fill="hold">
                                          <p:stCondLst>
                                            <p:cond delay="499"/>
                                          </p:stCondLst>
                                        </p:cTn>
                                        <p:tgtEl>
                                          <p:spTgt spid="1602602"/>
                                        </p:tgtEl>
                                        <p:attrNameLst>
                                          <p:attrName>style.visibility</p:attrName>
                                        </p:attrNameLst>
                                      </p:cBhvr>
                                      <p:to>
                                        <p:strVal val="hidden"/>
                                      </p:to>
                                    </p:set>
                                  </p:childTnLst>
                                </p:cTn>
                              </p:par>
                              <p:par>
                                <p:cTn id="139" presetID="4" presetClass="entr" presetSubtype="16" fill="hold" grpId="0" nodeType="withEffect">
                                  <p:stCondLst>
                                    <p:cond delay="0"/>
                                  </p:stCondLst>
                                  <p:childTnLst>
                                    <p:set>
                                      <p:cBhvr>
                                        <p:cTn id="140" dur="1" fill="hold">
                                          <p:stCondLst>
                                            <p:cond delay="0"/>
                                          </p:stCondLst>
                                        </p:cTn>
                                        <p:tgtEl>
                                          <p:spTgt spid="1602604"/>
                                        </p:tgtEl>
                                        <p:attrNameLst>
                                          <p:attrName>style.visibility</p:attrName>
                                        </p:attrNameLst>
                                      </p:cBhvr>
                                      <p:to>
                                        <p:strVal val="visible"/>
                                      </p:to>
                                    </p:set>
                                    <p:animEffect transition="in" filter="box(in)">
                                      <p:cBhvr>
                                        <p:cTn id="141" dur="500"/>
                                        <p:tgtEl>
                                          <p:spTgt spid="1602604"/>
                                        </p:tgtEl>
                                      </p:cBhvr>
                                    </p:animEffect>
                                  </p:childTnLst>
                                </p:cTn>
                              </p:par>
                              <p:par>
                                <p:cTn id="142" presetID="27" presetClass="entr" presetSubtype="0" fill="hold" grpId="0" nodeType="withEffect">
                                  <p:stCondLst>
                                    <p:cond delay="0"/>
                                  </p:stCondLst>
                                  <p:iterate type="lt">
                                    <p:tmPct val="50000"/>
                                  </p:iterate>
                                  <p:childTnLst>
                                    <p:set>
                                      <p:cBhvr>
                                        <p:cTn id="143" dur="1" fill="hold">
                                          <p:stCondLst>
                                            <p:cond delay="0"/>
                                          </p:stCondLst>
                                        </p:cTn>
                                        <p:tgtEl>
                                          <p:spTgt spid="1602609"/>
                                        </p:tgtEl>
                                        <p:attrNameLst>
                                          <p:attrName>style.visibility</p:attrName>
                                        </p:attrNameLst>
                                      </p:cBhvr>
                                      <p:to>
                                        <p:strVal val="visible"/>
                                      </p:to>
                                    </p:set>
                                    <p:anim calcmode="discrete" valueType="clr">
                                      <p:cBhvr override="childStyle">
                                        <p:cTn id="144" dur="80"/>
                                        <p:tgtEl>
                                          <p:spTgt spid="1602609"/>
                                        </p:tgtEl>
                                        <p:attrNameLst>
                                          <p:attrName>style.color</p:attrName>
                                        </p:attrNameLst>
                                      </p:cBhvr>
                                      <p:tavLst>
                                        <p:tav tm="0">
                                          <p:val>
                                            <p:clrVal>
                                              <a:schemeClr val="accent2"/>
                                            </p:clrVal>
                                          </p:val>
                                        </p:tav>
                                        <p:tav tm="50000">
                                          <p:val>
                                            <p:clrVal>
                                              <a:schemeClr val="hlink"/>
                                            </p:clrVal>
                                          </p:val>
                                        </p:tav>
                                      </p:tavLst>
                                    </p:anim>
                                    <p:anim calcmode="discrete" valueType="clr">
                                      <p:cBhvr>
                                        <p:cTn id="145" dur="80"/>
                                        <p:tgtEl>
                                          <p:spTgt spid="1602609"/>
                                        </p:tgtEl>
                                        <p:attrNameLst>
                                          <p:attrName>fillcolor</p:attrName>
                                        </p:attrNameLst>
                                      </p:cBhvr>
                                      <p:tavLst>
                                        <p:tav tm="0">
                                          <p:val>
                                            <p:clrVal>
                                              <a:schemeClr val="accent2"/>
                                            </p:clrVal>
                                          </p:val>
                                        </p:tav>
                                        <p:tav tm="50000">
                                          <p:val>
                                            <p:clrVal>
                                              <a:schemeClr val="hlink"/>
                                            </p:clrVal>
                                          </p:val>
                                        </p:tav>
                                      </p:tavLst>
                                    </p:anim>
                                    <p:set>
                                      <p:cBhvr>
                                        <p:cTn id="146" dur="80"/>
                                        <p:tgtEl>
                                          <p:spTgt spid="1602609"/>
                                        </p:tgtEl>
                                        <p:attrNameLst>
                                          <p:attrName>fill.type</p:attrName>
                                        </p:attrNameLst>
                                      </p:cBhvr>
                                      <p:to>
                                        <p:strVal val="solid"/>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4" presetClass="exit" presetSubtype="16" fill="hold" grpId="1" nodeType="clickEffect">
                                  <p:stCondLst>
                                    <p:cond delay="0"/>
                                  </p:stCondLst>
                                  <p:childTnLst>
                                    <p:animEffect transition="out" filter="box(in)">
                                      <p:cBhvr>
                                        <p:cTn id="150" dur="500"/>
                                        <p:tgtEl>
                                          <p:spTgt spid="1602604"/>
                                        </p:tgtEl>
                                      </p:cBhvr>
                                    </p:animEffect>
                                    <p:set>
                                      <p:cBhvr>
                                        <p:cTn id="151" dur="1" fill="hold">
                                          <p:stCondLst>
                                            <p:cond delay="499"/>
                                          </p:stCondLst>
                                        </p:cTn>
                                        <p:tgtEl>
                                          <p:spTgt spid="1602604"/>
                                        </p:tgtEl>
                                        <p:attrNameLst>
                                          <p:attrName>style.visibility</p:attrName>
                                        </p:attrNameLst>
                                      </p:cBhvr>
                                      <p:to>
                                        <p:strVal val="hidden"/>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4" presetClass="exit" presetSubtype="16" fill="hold" grpId="0" nodeType="clickEffect">
                                  <p:stCondLst>
                                    <p:cond delay="0"/>
                                  </p:stCondLst>
                                  <p:childTnLst>
                                    <p:animEffect transition="out" filter="box(in)">
                                      <p:cBhvr>
                                        <p:cTn id="155" dur="500"/>
                                        <p:tgtEl>
                                          <p:spTgt spid="1602565"/>
                                        </p:tgtEl>
                                      </p:cBhvr>
                                    </p:animEffect>
                                    <p:set>
                                      <p:cBhvr>
                                        <p:cTn id="156" dur="1" fill="hold">
                                          <p:stCondLst>
                                            <p:cond delay="499"/>
                                          </p:stCondLst>
                                        </p:cTn>
                                        <p:tgtEl>
                                          <p:spTgt spid="1602565"/>
                                        </p:tgtEl>
                                        <p:attrNameLst>
                                          <p:attrName>style.visibility</p:attrName>
                                        </p:attrNameLst>
                                      </p:cBhvr>
                                      <p:to>
                                        <p:strVal val="hidden"/>
                                      </p:to>
                                    </p:set>
                                  </p:childTnLst>
                                </p:cTn>
                              </p:par>
                              <p:par>
                                <p:cTn id="157" presetID="4" presetClass="exit" presetSubtype="16" fill="hold" grpId="0" nodeType="withEffect">
                                  <p:stCondLst>
                                    <p:cond delay="0"/>
                                  </p:stCondLst>
                                  <p:childTnLst>
                                    <p:animEffect transition="out" filter="box(in)">
                                      <p:cBhvr>
                                        <p:cTn id="158" dur="500"/>
                                        <p:tgtEl>
                                          <p:spTgt spid="1602567"/>
                                        </p:tgtEl>
                                      </p:cBhvr>
                                    </p:animEffect>
                                    <p:set>
                                      <p:cBhvr>
                                        <p:cTn id="159" dur="1" fill="hold">
                                          <p:stCondLst>
                                            <p:cond delay="499"/>
                                          </p:stCondLst>
                                        </p:cTn>
                                        <p:tgtEl>
                                          <p:spTgt spid="1602567"/>
                                        </p:tgtEl>
                                        <p:attrNameLst>
                                          <p:attrName>style.visibility</p:attrName>
                                        </p:attrNameLst>
                                      </p:cBhvr>
                                      <p:to>
                                        <p:strVal val="hidden"/>
                                      </p:to>
                                    </p:set>
                                  </p:childTnLst>
                                </p:cTn>
                              </p:par>
                              <p:par>
                                <p:cTn id="160" presetID="4" presetClass="exit" presetSubtype="16" fill="hold" grpId="0" nodeType="withEffect">
                                  <p:stCondLst>
                                    <p:cond delay="0"/>
                                  </p:stCondLst>
                                  <p:childTnLst>
                                    <p:animEffect transition="out" filter="box(in)">
                                      <p:cBhvr>
                                        <p:cTn id="161" dur="500"/>
                                        <p:tgtEl>
                                          <p:spTgt spid="1602568"/>
                                        </p:tgtEl>
                                      </p:cBhvr>
                                    </p:animEffect>
                                    <p:set>
                                      <p:cBhvr>
                                        <p:cTn id="162" dur="1" fill="hold">
                                          <p:stCondLst>
                                            <p:cond delay="499"/>
                                          </p:stCondLst>
                                        </p:cTn>
                                        <p:tgtEl>
                                          <p:spTgt spid="1602568"/>
                                        </p:tgtEl>
                                        <p:attrNameLst>
                                          <p:attrName>style.visibility</p:attrName>
                                        </p:attrNameLst>
                                      </p:cBhvr>
                                      <p:to>
                                        <p:strVal val="hidden"/>
                                      </p:to>
                                    </p:set>
                                  </p:childTnLst>
                                </p:cTn>
                              </p:par>
                              <p:par>
                                <p:cTn id="163" presetID="4" presetClass="exit" presetSubtype="16" fill="hold" grpId="1" nodeType="withEffect">
                                  <p:stCondLst>
                                    <p:cond delay="0"/>
                                  </p:stCondLst>
                                  <p:childTnLst>
                                    <p:animEffect transition="out" filter="box(in)">
                                      <p:cBhvr>
                                        <p:cTn id="164" dur="500"/>
                                        <p:tgtEl>
                                          <p:spTgt spid="1602574"/>
                                        </p:tgtEl>
                                      </p:cBhvr>
                                    </p:animEffect>
                                    <p:set>
                                      <p:cBhvr>
                                        <p:cTn id="165" dur="1" fill="hold">
                                          <p:stCondLst>
                                            <p:cond delay="499"/>
                                          </p:stCondLst>
                                        </p:cTn>
                                        <p:tgtEl>
                                          <p:spTgt spid="1602574"/>
                                        </p:tgtEl>
                                        <p:attrNameLst>
                                          <p:attrName>style.visibility</p:attrName>
                                        </p:attrNameLst>
                                      </p:cBhvr>
                                      <p:to>
                                        <p:strVal val="hidden"/>
                                      </p:to>
                                    </p:set>
                                  </p:childTnLst>
                                </p:cTn>
                              </p:par>
                              <p:par>
                                <p:cTn id="166" presetID="4" presetClass="exit" presetSubtype="16" fill="hold" grpId="1" nodeType="withEffect">
                                  <p:stCondLst>
                                    <p:cond delay="0"/>
                                  </p:stCondLst>
                                  <p:childTnLst>
                                    <p:animEffect transition="out" filter="box(in)">
                                      <p:cBhvr>
                                        <p:cTn id="167" dur="500"/>
                                        <p:tgtEl>
                                          <p:spTgt spid="1602576"/>
                                        </p:tgtEl>
                                      </p:cBhvr>
                                    </p:animEffect>
                                    <p:set>
                                      <p:cBhvr>
                                        <p:cTn id="168" dur="1" fill="hold">
                                          <p:stCondLst>
                                            <p:cond delay="499"/>
                                          </p:stCondLst>
                                        </p:cTn>
                                        <p:tgtEl>
                                          <p:spTgt spid="1602576"/>
                                        </p:tgtEl>
                                        <p:attrNameLst>
                                          <p:attrName>style.visibility</p:attrName>
                                        </p:attrNameLst>
                                      </p:cBhvr>
                                      <p:to>
                                        <p:strVal val="hidden"/>
                                      </p:to>
                                    </p:set>
                                  </p:childTnLst>
                                </p:cTn>
                              </p:par>
                              <p:par>
                                <p:cTn id="169" presetID="4" presetClass="exit" presetSubtype="16" fill="hold" grpId="0" nodeType="withEffect">
                                  <p:stCondLst>
                                    <p:cond delay="0"/>
                                  </p:stCondLst>
                                  <p:childTnLst>
                                    <p:animEffect transition="out" filter="box(in)">
                                      <p:cBhvr>
                                        <p:cTn id="170" dur="500"/>
                                        <p:tgtEl>
                                          <p:spTgt spid="1602571"/>
                                        </p:tgtEl>
                                      </p:cBhvr>
                                    </p:animEffect>
                                    <p:set>
                                      <p:cBhvr>
                                        <p:cTn id="171" dur="1" fill="hold">
                                          <p:stCondLst>
                                            <p:cond delay="499"/>
                                          </p:stCondLst>
                                        </p:cTn>
                                        <p:tgtEl>
                                          <p:spTgt spid="16025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604" grpId="0" animBg="1"/>
      <p:bldP spid="1602604" grpId="1" animBg="1"/>
      <p:bldP spid="1602602" grpId="0" animBg="1"/>
      <p:bldP spid="1602602" grpId="1" animBg="1"/>
      <p:bldP spid="1602601" grpId="0" animBg="1"/>
      <p:bldP spid="1602601" grpId="1" animBg="1"/>
      <p:bldP spid="1602600" grpId="0" animBg="1"/>
      <p:bldP spid="1602600" grpId="1" animBg="1"/>
      <p:bldP spid="1602599" grpId="0" animBg="1"/>
      <p:bldP spid="1602599" grpId="1" animBg="1"/>
      <p:bldP spid="1602565" grpId="0" animBg="1"/>
      <p:bldP spid="1602566" grpId="0" animBg="1"/>
      <p:bldP spid="1602566" grpId="1" animBg="1"/>
      <p:bldP spid="1602567" grpId="0" animBg="1"/>
      <p:bldP spid="1602568" grpId="0" animBg="1"/>
      <p:bldP spid="1602571" grpId="0"/>
      <p:bldP spid="1602572" grpId="0"/>
      <p:bldP spid="1602572" grpId="1"/>
      <p:bldP spid="1602574" grpId="0"/>
      <p:bldP spid="1602574" grpId="1"/>
      <p:bldP spid="1602576" grpId="0"/>
      <p:bldP spid="1602576" grpId="1"/>
      <p:bldP spid="1602577" grpId="0" animBg="1"/>
      <p:bldP spid="1602580" grpId="0" animBg="1"/>
      <p:bldP spid="1602580" grpId="1" animBg="1"/>
      <p:bldP spid="1602581" grpId="0"/>
      <p:bldP spid="1602581" grpId="1"/>
      <p:bldP spid="1602583" grpId="0"/>
      <p:bldP spid="1602583" grpId="1"/>
      <p:bldP spid="1602583" grpId="2"/>
      <p:bldP spid="1602584" grpId="0" animBg="1"/>
      <p:bldP spid="1602584" grpId="1" animBg="1"/>
      <p:bldP spid="1602585" grpId="0" animBg="1"/>
      <p:bldP spid="1602586" grpId="0" animBg="1"/>
      <p:bldP spid="1602587" grpId="0" animBg="1"/>
      <p:bldP spid="1602589" grpId="0" animBg="1"/>
      <p:bldP spid="1602591" grpId="0" animBg="1"/>
      <p:bldP spid="1602592" grpId="0" animBg="1"/>
      <p:bldP spid="1602593" grpId="0" animBg="1"/>
      <p:bldP spid="1602594" grpId="0" animBg="1"/>
      <p:bldP spid="1602595" grpId="0" animBg="1"/>
      <p:bldP spid="1602597" grpId="0"/>
      <p:bldP spid="1602597" grpId="1"/>
      <p:bldP spid="1602597" grpId="2"/>
      <p:bldP spid="1602608" grpId="0"/>
      <p:bldP spid="1602609"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Grp="1" noChangeArrowheads="1"/>
          </p:cNvSpPr>
          <p:nvPr>
            <p:ph type="title"/>
          </p:nvPr>
        </p:nvSpPr>
        <p:spPr>
          <a:xfrm>
            <a:off x="685161" y="126884"/>
            <a:ext cx="8576381" cy="601524"/>
          </a:xfrm>
        </p:spPr>
        <p:txBody>
          <a:bodyPr/>
          <a:lstStyle/>
          <a:p>
            <a:r>
              <a:rPr lang="zh-CN" altLang="en-US"/>
              <a:t>练 习</a:t>
            </a:r>
          </a:p>
        </p:txBody>
      </p:sp>
      <p:sp>
        <p:nvSpPr>
          <p:cNvPr id="1604612" name="Text Box 4"/>
          <p:cNvSpPr txBox="1">
            <a:spLocks noChangeArrowheads="1"/>
          </p:cNvSpPr>
          <p:nvPr/>
        </p:nvSpPr>
        <p:spPr bwMode="auto">
          <a:xfrm>
            <a:off x="81405" y="936749"/>
            <a:ext cx="9134937" cy="347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b="1">
                <a:solidFill>
                  <a:schemeClr val="tx1"/>
                </a:solidFill>
              </a:rPr>
              <a:t>1</a:t>
            </a:r>
            <a:r>
              <a:rPr lang="zh-CN" altLang="en-US" sz="2000" b="1">
                <a:solidFill>
                  <a:schemeClr val="tx1"/>
                </a:solidFill>
              </a:rPr>
              <a:t>，写一个方法，求</a:t>
            </a:r>
            <a:r>
              <a:rPr lang="en-US" altLang="zh-CN" sz="2000" b="1">
                <a:solidFill>
                  <a:schemeClr val="tx1"/>
                </a:solidFill>
              </a:rPr>
              <a:t>1+3+5+7+</a:t>
            </a:r>
            <a:r>
              <a:rPr lang="en-US" altLang="zh-CN" sz="2000" b="1">
                <a:solidFill>
                  <a:schemeClr val="tx1"/>
                </a:solidFill>
                <a:latin typeface="Arial"/>
              </a:rPr>
              <a:t>…</a:t>
            </a:r>
            <a:r>
              <a:rPr lang="zh-CN" altLang="en-US" sz="2000" b="1">
                <a:solidFill>
                  <a:schemeClr val="tx1"/>
                </a:solidFill>
              </a:rPr>
              <a:t>的前</a:t>
            </a:r>
            <a:r>
              <a:rPr lang="en-US" altLang="zh-CN" sz="2000" b="1">
                <a:solidFill>
                  <a:schemeClr val="tx1"/>
                </a:solidFill>
              </a:rPr>
              <a:t>n</a:t>
            </a:r>
            <a:r>
              <a:rPr lang="zh-CN" altLang="en-US" sz="2000" b="1">
                <a:solidFill>
                  <a:schemeClr val="tx1"/>
                </a:solidFill>
              </a:rPr>
              <a:t>项的和，</a:t>
            </a:r>
            <a:r>
              <a:rPr lang="en-US" altLang="zh-CN" sz="2000" b="1">
                <a:solidFill>
                  <a:schemeClr val="tx1"/>
                </a:solidFill>
              </a:rPr>
              <a:t>n</a:t>
            </a:r>
            <a:r>
              <a:rPr lang="zh-CN" altLang="en-US" sz="2000" b="1">
                <a:solidFill>
                  <a:schemeClr val="tx1"/>
                </a:solidFill>
              </a:rPr>
              <a:t>通过方法参数给定，和值通过</a:t>
            </a:r>
          </a:p>
          <a:p>
            <a:r>
              <a:rPr lang="zh-CN" altLang="en-US" sz="2000" b="1">
                <a:solidFill>
                  <a:schemeClr val="tx1"/>
                </a:solidFill>
              </a:rPr>
              <a:t>      方法返回值返回。</a:t>
            </a:r>
          </a:p>
          <a:p>
            <a:r>
              <a:rPr lang="en-US" altLang="zh-CN" sz="2000" b="1">
                <a:solidFill>
                  <a:schemeClr val="tx1"/>
                </a:solidFill>
              </a:rPr>
              <a:t>3</a:t>
            </a:r>
            <a:r>
              <a:rPr lang="zh-CN" altLang="en-US" sz="2000" b="1">
                <a:solidFill>
                  <a:schemeClr val="tx1"/>
                </a:solidFill>
              </a:rPr>
              <a:t>，写一个方法，用来求一个整形数组中的最大元素，方法需要一个</a:t>
            </a:r>
            <a:r>
              <a:rPr lang="en-US" altLang="zh-CN" sz="2000" b="1">
                <a:solidFill>
                  <a:schemeClr val="tx1"/>
                </a:solidFill>
              </a:rPr>
              <a:t>int[] </a:t>
            </a:r>
            <a:r>
              <a:rPr lang="zh-CN" altLang="en-US" sz="2000" b="1">
                <a:solidFill>
                  <a:schemeClr val="tx1"/>
                </a:solidFill>
              </a:rPr>
              <a:t>类型的</a:t>
            </a:r>
          </a:p>
          <a:p>
            <a:r>
              <a:rPr lang="zh-CN" altLang="en-US" sz="2000" b="1">
                <a:solidFill>
                  <a:schemeClr val="tx1"/>
                </a:solidFill>
              </a:rPr>
              <a:t>      参数，返回一个整形值。</a:t>
            </a:r>
          </a:p>
          <a:p>
            <a:r>
              <a:rPr lang="en-US" altLang="zh-CN" sz="2000" b="1">
                <a:solidFill>
                  <a:schemeClr val="tx1"/>
                </a:solidFill>
              </a:rPr>
              <a:t>4</a:t>
            </a:r>
            <a:r>
              <a:rPr lang="zh-CN" altLang="en-US" sz="2000" b="1">
                <a:solidFill>
                  <a:schemeClr val="tx1"/>
                </a:solidFill>
              </a:rPr>
              <a:t>，写一个方法用来判断一个整数是否是素数，如果是则返回</a:t>
            </a:r>
            <a:r>
              <a:rPr lang="en-US" altLang="zh-CN" sz="2000" b="1">
                <a:solidFill>
                  <a:schemeClr val="tx1"/>
                </a:solidFill>
              </a:rPr>
              <a:t>true,</a:t>
            </a:r>
            <a:r>
              <a:rPr lang="zh-CN" altLang="en-US" sz="2000" b="1">
                <a:solidFill>
                  <a:schemeClr val="tx1"/>
                </a:solidFill>
              </a:rPr>
              <a:t>否则返回</a:t>
            </a:r>
            <a:r>
              <a:rPr lang="en-US" altLang="zh-CN" sz="2000" b="1">
                <a:solidFill>
                  <a:schemeClr val="tx1"/>
                </a:solidFill>
              </a:rPr>
              <a:t>false,</a:t>
            </a:r>
          </a:p>
          <a:p>
            <a:r>
              <a:rPr lang="en-US" altLang="zh-CN" sz="2000" b="1">
                <a:solidFill>
                  <a:schemeClr val="tx1"/>
                </a:solidFill>
              </a:rPr>
              <a:t>      </a:t>
            </a:r>
            <a:r>
              <a:rPr lang="zh-CN" altLang="en-US" sz="2000" b="1">
                <a:solidFill>
                  <a:schemeClr val="tx1"/>
                </a:solidFill>
              </a:rPr>
              <a:t>在主方法中调用这个方法，验证其是否正确。</a:t>
            </a:r>
          </a:p>
          <a:p>
            <a:r>
              <a:rPr lang="en-US" altLang="zh-CN" sz="2000" b="1">
                <a:solidFill>
                  <a:schemeClr val="tx1"/>
                </a:solidFill>
              </a:rPr>
              <a:t>5</a:t>
            </a:r>
            <a:r>
              <a:rPr lang="zh-CN" altLang="en-US" sz="2000" b="1">
                <a:solidFill>
                  <a:schemeClr val="tx1"/>
                </a:solidFill>
              </a:rPr>
              <a:t>，写一个方法用来生成一个整形数组，该方法返回一个</a:t>
            </a:r>
            <a:r>
              <a:rPr lang="en-US" altLang="zh-CN" sz="2000" b="1">
                <a:solidFill>
                  <a:schemeClr val="tx1"/>
                </a:solidFill>
              </a:rPr>
              <a:t>int[] </a:t>
            </a:r>
            <a:r>
              <a:rPr lang="zh-CN" altLang="en-US" sz="2000" b="1">
                <a:solidFill>
                  <a:schemeClr val="tx1"/>
                </a:solidFill>
              </a:rPr>
              <a:t>类型，需要一个</a:t>
            </a:r>
            <a:r>
              <a:rPr lang="en-US" altLang="zh-CN" sz="2000" b="1">
                <a:solidFill>
                  <a:schemeClr val="tx1"/>
                </a:solidFill>
              </a:rPr>
              <a:t>int</a:t>
            </a:r>
          </a:p>
          <a:p>
            <a:r>
              <a:rPr lang="zh-CN" altLang="en-US" sz="2000" b="1">
                <a:solidFill>
                  <a:schemeClr val="tx1"/>
                </a:solidFill>
              </a:rPr>
              <a:t>      型参数，数组的大小由传进来的参数决定。 </a:t>
            </a:r>
          </a:p>
          <a:p>
            <a:r>
              <a:rPr lang="en-US" altLang="zh-CN" sz="2000" b="1">
                <a:solidFill>
                  <a:schemeClr val="tx1"/>
                </a:solidFill>
              </a:rPr>
              <a:t>6</a:t>
            </a:r>
            <a:r>
              <a:rPr lang="zh-CN" altLang="en-US" sz="2000" b="1">
                <a:solidFill>
                  <a:schemeClr val="tx1"/>
                </a:solidFill>
              </a:rPr>
              <a:t>，要求将第</a:t>
            </a:r>
            <a:r>
              <a:rPr lang="en-US" altLang="zh-CN" sz="2000" b="1">
                <a:solidFill>
                  <a:schemeClr val="tx1"/>
                </a:solidFill>
              </a:rPr>
              <a:t>4</a:t>
            </a:r>
            <a:r>
              <a:rPr lang="zh-CN" altLang="en-US" sz="2000" b="1">
                <a:solidFill>
                  <a:schemeClr val="tx1"/>
                </a:solidFill>
              </a:rPr>
              <a:t>章练习</a:t>
            </a:r>
            <a:r>
              <a:rPr lang="en-US" altLang="zh-CN" sz="2000" b="1">
                <a:solidFill>
                  <a:schemeClr val="tx1"/>
                </a:solidFill>
              </a:rPr>
              <a:t>7</a:t>
            </a:r>
            <a:r>
              <a:rPr lang="zh-CN" altLang="en-US" sz="2000" b="1">
                <a:solidFill>
                  <a:schemeClr val="tx1"/>
                </a:solidFill>
              </a:rPr>
              <a:t>的</a:t>
            </a:r>
            <a:r>
              <a:rPr lang="en-US" altLang="zh-CN" sz="2000" b="1">
                <a:solidFill>
                  <a:schemeClr val="tx1"/>
                </a:solidFill>
              </a:rPr>
              <a:t>(1)~(4)</a:t>
            </a:r>
            <a:r>
              <a:rPr lang="zh-CN" altLang="en-US" sz="2000" b="1">
                <a:solidFill>
                  <a:schemeClr val="tx1"/>
                </a:solidFill>
              </a:rPr>
              <a:t>步分别用方法实现。</a:t>
            </a:r>
          </a:p>
          <a:p>
            <a:endParaRPr lang="zh-CN" altLang="en-US" sz="2000" b="1">
              <a:solidFill>
                <a:schemeClr val="tx1"/>
              </a:solidFill>
            </a:endParaRPr>
          </a:p>
          <a:p>
            <a:endParaRPr lang="zh-CN" altLang="en-US" sz="2000" b="1">
              <a:solidFill>
                <a:schemeClr val="tx1"/>
              </a:solidFill>
            </a:endParaRPr>
          </a:p>
        </p:txBody>
      </p:sp>
    </p:spTree>
    <p:extLst>
      <p:ext uri="{BB962C8B-B14F-4D97-AF65-F5344CB8AC3E}">
        <p14:creationId xmlns:p14="http://schemas.microsoft.com/office/powerpoint/2010/main" xmlns="" val="2979644590"/>
      </p:ext>
    </p:extLst>
  </p:cSld>
  <p:clrMapOvr>
    <a:masterClrMapping/>
  </p:clrMapOvr>
  <p:transition spd="slow">
    <p:push dir="u"/>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570" name="Rectangle 2"/>
          <p:cNvSpPr>
            <a:spLocks noGrp="1" noChangeArrowheads="1"/>
          </p:cNvSpPr>
          <p:nvPr>
            <p:ph type="title"/>
          </p:nvPr>
        </p:nvSpPr>
        <p:spPr/>
        <p:txBody>
          <a:bodyPr/>
          <a:lstStyle/>
          <a:p>
            <a:r>
              <a:rPr lang="en-US" altLang="zh-CN"/>
              <a:t>java</a:t>
            </a:r>
            <a:r>
              <a:rPr lang="zh-CN" altLang="en-US"/>
              <a:t>职业的分工</a:t>
            </a:r>
          </a:p>
        </p:txBody>
      </p:sp>
      <p:sp>
        <p:nvSpPr>
          <p:cNvPr id="1645571"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endParaRPr lang="zh-CN" altLang="en-US" sz="2400"/>
          </a:p>
          <a:p>
            <a:r>
              <a:rPr lang="en-US" altLang="zh-CN" sz="2400"/>
              <a:t>java  Programmer         java</a:t>
            </a:r>
            <a:r>
              <a:rPr lang="zh-CN" altLang="en-US" sz="2400"/>
              <a:t>程序员</a:t>
            </a:r>
          </a:p>
          <a:p>
            <a:endParaRPr lang="en-US" altLang="zh-CN" sz="2400"/>
          </a:p>
          <a:p>
            <a:r>
              <a:rPr lang="en-US" altLang="zh-CN" sz="2400"/>
              <a:t>java  Developer            java</a:t>
            </a:r>
            <a:r>
              <a:rPr lang="zh-CN" altLang="en-US" sz="2400"/>
              <a:t>开发人员</a:t>
            </a:r>
          </a:p>
          <a:p>
            <a:endParaRPr lang="en-US" altLang="zh-CN" sz="2400"/>
          </a:p>
          <a:p>
            <a:r>
              <a:rPr lang="en-US" altLang="zh-CN" sz="2400"/>
              <a:t>java  Web Developer    web</a:t>
            </a:r>
            <a:r>
              <a:rPr lang="zh-CN" altLang="en-US" sz="2400"/>
              <a:t>开发人员</a:t>
            </a:r>
          </a:p>
          <a:p>
            <a:endParaRPr lang="zh-CN" altLang="en-US" sz="2400"/>
          </a:p>
          <a:p>
            <a:r>
              <a:rPr lang="en-US" altLang="zh-CN" sz="2400"/>
              <a:t>J2EE  Architect              J2EE </a:t>
            </a:r>
            <a:r>
              <a:rPr lang="zh-CN" altLang="en-US" sz="2400"/>
              <a:t>架构师</a:t>
            </a:r>
          </a:p>
        </p:txBody>
      </p:sp>
    </p:spTree>
    <p:extLst>
      <p:ext uri="{BB962C8B-B14F-4D97-AF65-F5344CB8AC3E}">
        <p14:creationId xmlns:p14="http://schemas.microsoft.com/office/powerpoint/2010/main" xmlns="" val="3077408638"/>
      </p:ext>
    </p:extLst>
  </p:cSld>
  <p:clrMapOvr>
    <a:masterClrMapping/>
  </p:clrMapOvr>
  <p:transition spd="slow">
    <p:push dir="u"/>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491824" y="183277"/>
            <a:ext cx="9010542" cy="545131"/>
          </a:xfrm>
        </p:spPr>
        <p:txBody>
          <a:bodyPr lIns="92693" tIns="46346" rIns="92693" bIns="46346" anchor="t"/>
          <a:lstStyle/>
          <a:p>
            <a:r>
              <a:rPr lang="zh-CN" altLang="en-US"/>
              <a:t>本章目标</a:t>
            </a:r>
          </a:p>
        </p:txBody>
      </p:sp>
      <p:sp>
        <p:nvSpPr>
          <p:cNvPr id="874499" name="Rectangle 3"/>
          <p:cNvSpPr>
            <a:spLocks noGrp="1" noChangeArrowheads="1"/>
          </p:cNvSpPr>
          <p:nvPr>
            <p:ph type="body" idx="1"/>
          </p:nvPr>
        </p:nvSpPr>
        <p:spPr bwMode="auto">
          <a:xfrm>
            <a:off x="0" y="1052667"/>
            <a:ext cx="9906000" cy="518187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ct val="0"/>
              </a:spcBef>
              <a:spcAft>
                <a:spcPct val="0"/>
              </a:spcAft>
            </a:pPr>
            <a:r>
              <a:rPr lang="zh-CN" altLang="en-US" sz="2400" b="1"/>
              <a:t>面向对象编程的基本概念：封装、继承和多态</a:t>
            </a:r>
          </a:p>
          <a:p>
            <a:pPr lvl="1">
              <a:lnSpc>
                <a:spcPts val="3000"/>
              </a:lnSpc>
              <a:spcBef>
                <a:spcPct val="0"/>
              </a:spcBef>
              <a:spcAft>
                <a:spcPct val="0"/>
              </a:spcAft>
            </a:pPr>
            <a:r>
              <a:rPr lang="en-US" altLang="zh-CN" sz="2400" b="1" i="1"/>
              <a:t>private</a:t>
            </a:r>
            <a:r>
              <a:rPr lang="en-US" altLang="zh-CN" sz="2400" b="1"/>
              <a:t> </a:t>
            </a:r>
            <a:r>
              <a:rPr lang="zh-CN" altLang="en-US" sz="2400" b="1"/>
              <a:t>和 </a:t>
            </a:r>
            <a:r>
              <a:rPr lang="en-US" altLang="zh-CN" sz="2400" b="1" i="1"/>
              <a:t>public</a:t>
            </a:r>
            <a:r>
              <a:rPr lang="en-US" altLang="zh-CN" sz="2400" b="1"/>
              <a:t> </a:t>
            </a:r>
            <a:r>
              <a:rPr lang="zh-CN" altLang="en-US" sz="2400" b="1"/>
              <a:t>修饰符</a:t>
            </a:r>
          </a:p>
          <a:p>
            <a:pPr lvl="1">
              <a:lnSpc>
                <a:spcPts val="3000"/>
              </a:lnSpc>
              <a:spcBef>
                <a:spcPct val="0"/>
              </a:spcBef>
              <a:spcAft>
                <a:spcPct val="0"/>
              </a:spcAft>
            </a:pPr>
            <a:r>
              <a:rPr lang="zh-CN" altLang="en-US" sz="2400" b="1"/>
              <a:t>对象的创建和初始化</a:t>
            </a:r>
          </a:p>
          <a:p>
            <a:pPr lvl="1">
              <a:lnSpc>
                <a:spcPts val="3000"/>
              </a:lnSpc>
              <a:spcBef>
                <a:spcPct val="0"/>
              </a:spcBef>
              <a:spcAft>
                <a:spcPct val="0"/>
              </a:spcAft>
            </a:pPr>
            <a:r>
              <a:rPr lang="zh-CN" altLang="en-US" sz="2400" b="1"/>
              <a:t>方法的调用</a:t>
            </a:r>
          </a:p>
          <a:p>
            <a:pPr lvl="1">
              <a:lnSpc>
                <a:spcPts val="3000"/>
              </a:lnSpc>
              <a:spcBef>
                <a:spcPct val="0"/>
              </a:spcBef>
              <a:spcAft>
                <a:spcPct val="0"/>
              </a:spcAft>
            </a:pPr>
            <a:r>
              <a:rPr lang="zh-CN" altLang="en-US" sz="2400" b="1"/>
              <a:t>方法的重载和覆盖</a:t>
            </a:r>
          </a:p>
          <a:p>
            <a:pPr lvl="1">
              <a:lnSpc>
                <a:spcPts val="3000"/>
              </a:lnSpc>
              <a:spcBef>
                <a:spcPct val="0"/>
              </a:spcBef>
              <a:spcAft>
                <a:spcPct val="0"/>
              </a:spcAft>
            </a:pPr>
            <a:r>
              <a:rPr lang="en-US" altLang="zh-CN" sz="2400" b="1"/>
              <a:t>this</a:t>
            </a:r>
            <a:r>
              <a:rPr lang="zh-CN" altLang="en-US" sz="2400" b="1"/>
              <a:t>和</a:t>
            </a:r>
            <a:r>
              <a:rPr lang="en-US" altLang="zh-CN" sz="2400" b="1"/>
              <a:t>super</a:t>
            </a:r>
            <a:r>
              <a:rPr lang="zh-CN" altLang="en-US" sz="2400" b="1"/>
              <a:t>关键字</a:t>
            </a:r>
            <a:endParaRPr lang="zh-CN" altLang="en-US" sz="2400" b="1" i="1"/>
          </a:p>
          <a:p>
            <a:pPr lvl="1">
              <a:lnSpc>
                <a:spcPts val="3000"/>
              </a:lnSpc>
              <a:spcBef>
                <a:spcPct val="0"/>
              </a:spcBef>
              <a:spcAft>
                <a:spcPct val="0"/>
              </a:spcAft>
            </a:pPr>
            <a:r>
              <a:rPr lang="zh-CN" altLang="en-US" sz="2400" b="1"/>
              <a:t>理解</a:t>
            </a:r>
            <a:r>
              <a:rPr lang="en-US" altLang="zh-CN" sz="2400" b="1"/>
              <a:t>Java</a:t>
            </a:r>
            <a:r>
              <a:rPr lang="zh-CN" altLang="en-US" sz="2400" b="1"/>
              <a:t>语言中的下列概念：</a:t>
            </a:r>
          </a:p>
          <a:p>
            <a:pPr lvl="1">
              <a:lnSpc>
                <a:spcPts val="3000"/>
              </a:lnSpc>
              <a:spcBef>
                <a:spcPct val="0"/>
              </a:spcBef>
              <a:spcAft>
                <a:spcPct val="0"/>
              </a:spcAft>
              <a:buFont typeface="Monotype Sorts" charset="2"/>
              <a:buNone/>
            </a:pPr>
            <a:r>
              <a:rPr lang="zh-CN" altLang="en-US" sz="2400" b="1"/>
              <a:t>    </a:t>
            </a:r>
            <a:r>
              <a:rPr lang="en-US" altLang="zh-CN" sz="2400" b="1"/>
              <a:t>package</a:t>
            </a:r>
            <a:r>
              <a:rPr lang="zh-CN" altLang="en-US" sz="2400" b="1"/>
              <a:t>、</a:t>
            </a:r>
            <a:r>
              <a:rPr lang="en-US" altLang="zh-CN" sz="2400" b="1"/>
              <a:t>import</a:t>
            </a:r>
            <a:r>
              <a:rPr lang="zh-CN" altLang="en-US" sz="2400" b="1"/>
              <a:t>、</a:t>
            </a:r>
            <a:r>
              <a:rPr lang="en-US" altLang="zh-CN" sz="2400" b="1"/>
              <a:t>class</a:t>
            </a:r>
            <a:r>
              <a:rPr lang="zh-CN" altLang="en-US" sz="2400" b="1"/>
              <a:t>、</a:t>
            </a:r>
            <a:r>
              <a:rPr lang="en-US" altLang="zh-CN" sz="2400" b="1"/>
              <a:t>member method</a:t>
            </a:r>
            <a:r>
              <a:rPr lang="zh-CN" altLang="en-US" sz="2400" b="1"/>
              <a:t>、</a:t>
            </a:r>
            <a:r>
              <a:rPr lang="en-US" altLang="zh-CN" sz="2400" b="1"/>
              <a:t>field</a:t>
            </a:r>
            <a:r>
              <a:rPr lang="zh-CN" altLang="en-US" sz="2400" b="1"/>
              <a:t>、</a:t>
            </a:r>
            <a:r>
              <a:rPr lang="en-US" altLang="zh-CN" sz="2400" b="1"/>
              <a:t>constructor</a:t>
            </a:r>
            <a:r>
              <a:rPr lang="zh-CN" altLang="en-US" sz="2400" b="1"/>
              <a:t>、</a:t>
            </a:r>
            <a:r>
              <a:rPr lang="en-US" altLang="zh-CN" sz="2400" b="1"/>
              <a:t>override/overload</a:t>
            </a:r>
            <a:r>
              <a:rPr lang="zh-CN" altLang="en-US" sz="2400" b="1"/>
              <a:t>、</a:t>
            </a:r>
            <a:r>
              <a:rPr lang="en-US" altLang="zh-CN" sz="2400" b="1"/>
              <a:t>superclass</a:t>
            </a:r>
          </a:p>
        </p:txBody>
      </p:sp>
    </p:spTree>
    <p:extLst>
      <p:ext uri="{BB962C8B-B14F-4D97-AF65-F5344CB8AC3E}">
        <p14:creationId xmlns:p14="http://schemas.microsoft.com/office/powerpoint/2010/main" xmlns="" val="3952344736"/>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1026"/>
          <p:cNvSpPr>
            <a:spLocks noGrp="1" noChangeArrowheads="1"/>
          </p:cNvSpPr>
          <p:nvPr>
            <p:ph type="title"/>
          </p:nvPr>
        </p:nvSpPr>
        <p:spPr/>
        <p:txBody>
          <a:bodyPr/>
          <a:lstStyle/>
          <a:p>
            <a:r>
              <a:rPr lang="zh-CN" altLang="en-US"/>
              <a:t>面向对象的基本概念</a:t>
            </a:r>
          </a:p>
        </p:txBody>
      </p:sp>
      <p:sp>
        <p:nvSpPr>
          <p:cNvPr id="1675267" name="Rectangle 1027"/>
          <p:cNvSpPr>
            <a:spLocks noGrp="1" noChangeArrowheads="1"/>
          </p:cNvSpPr>
          <p:nvPr>
            <p:ph type="body" idx="1"/>
          </p:nvPr>
        </p:nvSpPr>
        <p:spPr bwMode="auto">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t>面向对象主要针对面向过程。</a:t>
            </a:r>
          </a:p>
          <a:p>
            <a:r>
              <a:rPr lang="zh-CN" altLang="en-US"/>
              <a:t>面向过程的基本单元是函数。</a:t>
            </a:r>
          </a:p>
          <a:p>
            <a:r>
              <a:rPr lang="zh-CN" altLang="en-US"/>
              <a:t>什么是对象：</a:t>
            </a:r>
            <a:r>
              <a:rPr lang="en-US" altLang="zh-CN"/>
              <a:t>EVERYTHING IS OBJECT</a:t>
            </a:r>
            <a:r>
              <a:rPr lang="zh-CN" altLang="en-US"/>
              <a:t>（万物皆对象）</a:t>
            </a:r>
          </a:p>
          <a:p>
            <a:r>
              <a:rPr lang="zh-CN" altLang="en-US" b="0">
                <a:solidFill>
                  <a:schemeClr val="hlink"/>
                </a:solidFill>
              </a:rPr>
              <a:t>面向对象的观点：一切皆对象</a:t>
            </a:r>
            <a:endParaRPr lang="en-US" altLang="zh-CN">
              <a:solidFill>
                <a:schemeClr val="hlink"/>
              </a:solidFill>
            </a:endParaRPr>
          </a:p>
          <a:p>
            <a:endParaRPr lang="zh-CN" altLang="en-US"/>
          </a:p>
          <a:p>
            <a:r>
              <a:rPr lang="zh-CN" altLang="en-US"/>
              <a:t>所有的事物都有两个方面：</a:t>
            </a:r>
          </a:p>
          <a:p>
            <a:r>
              <a:rPr lang="zh-CN" altLang="en-US"/>
              <a:t>有什么（属性）：用来描述对象。</a:t>
            </a:r>
          </a:p>
          <a:p>
            <a:r>
              <a:rPr lang="zh-CN" altLang="en-US"/>
              <a:t>能够做什么（方法）：告诉外界对象有那些功能。</a:t>
            </a:r>
          </a:p>
        </p:txBody>
      </p:sp>
    </p:spTree>
    <p:extLst>
      <p:ext uri="{BB962C8B-B14F-4D97-AF65-F5344CB8AC3E}">
        <p14:creationId xmlns:p14="http://schemas.microsoft.com/office/powerpoint/2010/main" xmlns="" val="1312974260"/>
      </p:ext>
    </p:extLst>
  </p:cSld>
  <p:clrMapOvr>
    <a:masterClrMapping/>
  </p:clrMapOvr>
  <p:transition spd="slow">
    <p:push di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7554" name="Rectangle 2"/>
          <p:cNvSpPr>
            <a:spLocks noGrp="1" noChangeArrowheads="1"/>
          </p:cNvSpPr>
          <p:nvPr>
            <p:ph type="title"/>
          </p:nvPr>
        </p:nvSpPr>
        <p:spPr/>
        <p:txBody>
          <a:bodyPr/>
          <a:lstStyle/>
          <a:p>
            <a:r>
              <a:rPr lang="zh-CN" altLang="en-US"/>
              <a:t>什么是类</a:t>
            </a:r>
            <a:endParaRPr lang="en-US" altLang="zh-CN"/>
          </a:p>
        </p:txBody>
      </p:sp>
      <p:sp>
        <p:nvSpPr>
          <p:cNvPr id="1687555" name="Rectangle 3"/>
          <p:cNvSpPr>
            <a:spLocks noGrp="1" noChangeArrowheads="1"/>
          </p:cNvSpPr>
          <p:nvPr>
            <p:ph type="body" idx="1"/>
          </p:nvPr>
        </p:nvSpPr>
        <p:spPr bwMode="auto">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t>类（</a:t>
            </a:r>
            <a:r>
              <a:rPr lang="en-US" altLang="zh-CN"/>
              <a:t>Class</a:t>
            </a:r>
            <a:r>
              <a:rPr lang="zh-CN" altLang="en-US"/>
              <a:t>）</a:t>
            </a:r>
            <a:r>
              <a:rPr lang="en-US" altLang="zh-CN"/>
              <a:t>— </a:t>
            </a:r>
            <a:r>
              <a:rPr lang="zh-CN" altLang="en-US"/>
              <a:t>抽象的数据类型，用来描述某一类具有相同特性的对象。</a:t>
            </a:r>
          </a:p>
          <a:p>
            <a:endParaRPr lang="zh-CN" altLang="en-US"/>
          </a:p>
          <a:p>
            <a:r>
              <a:rPr lang="zh-CN" altLang="en-US"/>
              <a:t>          类是一种复杂的数据类型，它是将不同类型的数据和与这些数据相关的操</a:t>
            </a:r>
          </a:p>
          <a:p>
            <a:r>
              <a:rPr lang="zh-CN" altLang="en-US"/>
              <a:t>作封装在一起的集合体。这有点像</a:t>
            </a:r>
            <a:r>
              <a:rPr lang="en-US" altLang="zh-CN"/>
              <a:t>C</a:t>
            </a:r>
            <a:r>
              <a:rPr lang="zh-CN" altLang="en-US"/>
              <a:t>语言中的结构，唯一不同的就是结构没有定</a:t>
            </a:r>
          </a:p>
          <a:p>
            <a:r>
              <a:rPr lang="zh-CN" altLang="en-US"/>
              <a:t>义所说的“数据相关的操作”，“数据相关的操作”就是我们平常经常看到的“方法”</a:t>
            </a:r>
          </a:p>
          <a:p>
            <a:r>
              <a:rPr lang="zh-CN" altLang="en-US"/>
              <a:t>，因此，类具有更高的抽象性，类中的数据具有隐藏性，类还具有封装性 </a:t>
            </a:r>
          </a:p>
        </p:txBody>
      </p:sp>
    </p:spTree>
    <p:extLst>
      <p:ext uri="{BB962C8B-B14F-4D97-AF65-F5344CB8AC3E}">
        <p14:creationId xmlns:p14="http://schemas.microsoft.com/office/powerpoint/2010/main" xmlns="" val="1387548355"/>
      </p:ext>
    </p:extLst>
  </p:cSld>
  <p:clrMapOvr>
    <a:masterClrMapping/>
  </p:clrMapOvr>
  <p:transition spd="slow">
    <p:push dir="u"/>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p:txBody>
          <a:bodyPr/>
          <a:lstStyle/>
          <a:p>
            <a:r>
              <a:rPr lang="zh-CN" altLang="en-US"/>
              <a:t>面向对象的优点</a:t>
            </a:r>
          </a:p>
        </p:txBody>
      </p:sp>
      <p:sp>
        <p:nvSpPr>
          <p:cNvPr id="1676291" name="Rectangle 3"/>
          <p:cNvSpPr>
            <a:spLocks noGrp="1" noChangeArrowheads="1"/>
          </p:cNvSpPr>
          <p:nvPr>
            <p:ph type="body" idx="1"/>
          </p:nvPr>
        </p:nvSpPr>
        <p:spPr bwMode="auto">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CN" altLang="en-US"/>
          </a:p>
          <a:p>
            <a:r>
              <a:rPr lang="zh-CN" altLang="en-US"/>
              <a:t>首先，面向对象符合人类看待事物的一般规律。</a:t>
            </a:r>
          </a:p>
          <a:p>
            <a:r>
              <a:rPr lang="zh-CN" altLang="en-US"/>
              <a:t>      对象的方法的实现细节是屏蔽的，只有对象方法的实现者了解细节。</a:t>
            </a:r>
          </a:p>
          <a:p>
            <a:r>
              <a:rPr lang="zh-CN" altLang="en-US"/>
              <a:t> </a:t>
            </a:r>
          </a:p>
          <a:p>
            <a:r>
              <a:rPr lang="zh-CN" altLang="en-US"/>
              <a:t>    </a:t>
            </a:r>
          </a:p>
          <a:p>
            <a:r>
              <a:rPr lang="zh-CN" altLang="en-US"/>
              <a:t>   注意区分：对象（本身）、对象的实现者、对象的调用者。</a:t>
            </a:r>
          </a:p>
          <a:p>
            <a:r>
              <a:rPr lang="zh-CN" altLang="en-US"/>
              <a:t>    分析对象主要从方法开始。</a:t>
            </a:r>
          </a:p>
          <a:p>
            <a:r>
              <a:rPr lang="zh-CN" altLang="en-US"/>
              <a:t>    我们通过类来看待对象，类是对象的抽象。</a:t>
            </a:r>
          </a:p>
        </p:txBody>
      </p:sp>
    </p:spTree>
    <p:extLst>
      <p:ext uri="{BB962C8B-B14F-4D97-AF65-F5344CB8AC3E}">
        <p14:creationId xmlns:p14="http://schemas.microsoft.com/office/powerpoint/2010/main" xmlns="" val="2759055028"/>
      </p:ext>
    </p:extLst>
  </p:cSld>
  <p:clrMapOvr>
    <a:masterClrMapping/>
  </p:clrMapOvr>
  <p:transition spd="slow">
    <p:push dir="u"/>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ChangeArrowheads="1"/>
          </p:cNvSpPr>
          <p:nvPr>
            <p:ph type="title"/>
          </p:nvPr>
        </p:nvSpPr>
        <p:spPr/>
        <p:txBody>
          <a:bodyPr/>
          <a:lstStyle/>
          <a:p>
            <a:r>
              <a:rPr lang="zh-CN" altLang="en-US"/>
              <a:t>面向对象的优点</a:t>
            </a:r>
          </a:p>
        </p:txBody>
      </p:sp>
      <p:sp>
        <p:nvSpPr>
          <p:cNvPr id="1677315" name="Rectangle 3"/>
          <p:cNvSpPr>
            <a:spLocks noGrp="1" noChangeArrowheads="1"/>
          </p:cNvSpPr>
          <p:nvPr>
            <p:ph type="body" idx="1"/>
          </p:nvPr>
        </p:nvSpPr>
        <p:spPr bwMode="auto">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CN" altLang="en-US"/>
          </a:p>
          <a:p>
            <a:r>
              <a:rPr lang="zh-CN" altLang="en-US"/>
              <a:t>其次，采用面向对象方法可以使系统各部分各司其职、各尽所能。</a:t>
            </a:r>
          </a:p>
          <a:p>
            <a:r>
              <a:rPr lang="zh-CN" altLang="en-US"/>
              <a:t>对象之间的耦合性一定要低（比如不同硬盘和不同主板之间的关系）。这样才能</a:t>
            </a:r>
          </a:p>
          <a:p>
            <a:r>
              <a:rPr lang="zh-CN" altLang="en-US"/>
              <a:t>使每个对象本身做成最好的。</a:t>
            </a:r>
          </a:p>
          <a:p>
            <a:r>
              <a:rPr lang="zh-CN" altLang="en-US"/>
              <a:t>对于对象的要求：高内聚、低耦合，这样容易拼装成为一个系统。</a:t>
            </a:r>
          </a:p>
          <a:p>
            <a:r>
              <a:rPr lang="zh-CN" altLang="en-US"/>
              <a:t>实现高内聚就是要最大限度低提高复用性（复用性好是因为高内聚）。</a:t>
            </a:r>
          </a:p>
          <a:p>
            <a:r>
              <a:rPr lang="zh-CN" altLang="en-US"/>
              <a:t>可复用性是</a:t>
            </a:r>
            <a:r>
              <a:rPr lang="en-US" altLang="zh-CN"/>
              <a:t>OOP</a:t>
            </a:r>
            <a:r>
              <a:rPr lang="zh-CN" altLang="en-US"/>
              <a:t>的基础。		</a:t>
            </a:r>
          </a:p>
          <a:p>
            <a:r>
              <a:rPr lang="zh-CN" altLang="en-US"/>
              <a:t>对象的功能越简单，复用性就越好。（对象的耦合性弱，复用性就比较强）</a:t>
            </a:r>
          </a:p>
          <a:p>
            <a:r>
              <a:rPr lang="zh-CN" altLang="en-US"/>
              <a:t>可扩展性</a:t>
            </a:r>
          </a:p>
          <a:p>
            <a:r>
              <a:rPr lang="zh-CN" altLang="en-US"/>
              <a:t>系统的可插入性，是在系统中加入新的对象之后的系统稳定性。</a:t>
            </a:r>
          </a:p>
          <a:p>
            <a:r>
              <a:rPr lang="zh-CN" altLang="en-US"/>
              <a:t> 对象的可替换性，是在系统中替换原有的对象之后的系统的稳定性。</a:t>
            </a:r>
          </a:p>
        </p:txBody>
      </p:sp>
    </p:spTree>
    <p:extLst>
      <p:ext uri="{BB962C8B-B14F-4D97-AF65-F5344CB8AC3E}">
        <p14:creationId xmlns:p14="http://schemas.microsoft.com/office/powerpoint/2010/main" xmlns="" val="2363026959"/>
      </p:ext>
    </p:extLst>
  </p:cSld>
  <p:clrMapOvr>
    <a:masterClrMapping/>
  </p:clrMapOvr>
  <p:transition spd="slow">
    <p:push dir="u"/>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338" name="Rectangle 2"/>
          <p:cNvSpPr>
            <a:spLocks noGrp="1" noChangeArrowheads="1"/>
          </p:cNvSpPr>
          <p:nvPr>
            <p:ph type="title"/>
          </p:nvPr>
        </p:nvSpPr>
        <p:spPr/>
        <p:txBody>
          <a:bodyPr/>
          <a:lstStyle/>
          <a:p>
            <a:r>
              <a:rPr lang="zh-CN" altLang="en-US"/>
              <a:t>面向对象与面象过程区别</a:t>
            </a:r>
          </a:p>
        </p:txBody>
      </p:sp>
      <p:sp>
        <p:nvSpPr>
          <p:cNvPr id="1678339" name="Rectangle 3"/>
          <p:cNvSpPr>
            <a:spLocks noGrp="1" noChangeArrowheads="1"/>
          </p:cNvSpPr>
          <p:nvPr>
            <p:ph type="body" idx="1"/>
          </p:nvPr>
        </p:nvSpPr>
        <p:spPr bwMode="auto">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t>比较面向过程的思想和面向对象的思想：</a:t>
            </a:r>
          </a:p>
          <a:p>
            <a:r>
              <a:rPr lang="zh-CN" altLang="en-US"/>
              <a:t>面向过程的思想：</a:t>
            </a:r>
          </a:p>
          <a:p>
            <a:r>
              <a:rPr lang="zh-CN" altLang="en-US"/>
              <a:t>               </a:t>
            </a:r>
            <a:r>
              <a:rPr lang="en-US" altLang="zh-CN"/>
              <a:t>Algorithms + Data Structor = Programs </a:t>
            </a:r>
          </a:p>
          <a:p>
            <a:r>
              <a:rPr lang="zh-CN" altLang="en-US"/>
              <a:t>               面向过程是先有算法，后有数据结构。</a:t>
            </a:r>
            <a:endParaRPr lang="en-US" altLang="zh-CN"/>
          </a:p>
          <a:p>
            <a:r>
              <a:rPr lang="zh-CN" altLang="en-US"/>
              <a:t>               由过程、步骤、函数组成，以过程为核心；</a:t>
            </a:r>
          </a:p>
          <a:p>
            <a:r>
              <a:rPr lang="zh-CN" altLang="en-US"/>
              <a:t>面向对象的思想：</a:t>
            </a:r>
          </a:p>
          <a:p>
            <a:r>
              <a:rPr lang="zh-CN" altLang="en-US"/>
              <a:t>              以对象为中心，先开发类，得到对象，通过对象之间相互通信实现功能</a:t>
            </a:r>
          </a:p>
          <a:p>
            <a:r>
              <a:rPr lang="zh-CN" altLang="en-US"/>
              <a:t>              </a:t>
            </a:r>
            <a:r>
              <a:rPr lang="en-US" altLang="zh-CN"/>
              <a:t>oop</a:t>
            </a:r>
            <a:r>
              <a:rPr lang="zh-CN" altLang="en-US"/>
              <a:t>关键是让每一个对象负责执行一组相关的任务</a:t>
            </a:r>
            <a:r>
              <a:rPr lang="en-US" altLang="zh-CN"/>
              <a:t>.</a:t>
            </a:r>
          </a:p>
          <a:p>
            <a:r>
              <a:rPr lang="zh-CN" altLang="en-US"/>
              <a:t>              面向对象是先有数据结构，然后再有算法。</a:t>
            </a:r>
          </a:p>
          <a:p>
            <a:endParaRPr lang="zh-CN" altLang="en-US"/>
          </a:p>
        </p:txBody>
      </p:sp>
    </p:spTree>
    <p:extLst>
      <p:ext uri="{BB962C8B-B14F-4D97-AF65-F5344CB8AC3E}">
        <p14:creationId xmlns:p14="http://schemas.microsoft.com/office/powerpoint/2010/main" xmlns="" val="2090631970"/>
      </p:ext>
    </p:extLst>
  </p:cSld>
  <p:clrMapOvr>
    <a:masterClrMapping/>
  </p:clrMapOvr>
  <p:transition spd="slow">
    <p:push dir="u"/>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6658" name="Rectangle 2"/>
          <p:cNvSpPr>
            <a:spLocks noGrp="1" noChangeArrowheads="1"/>
          </p:cNvSpPr>
          <p:nvPr>
            <p:ph type="title"/>
          </p:nvPr>
        </p:nvSpPr>
        <p:spPr>
          <a:xfrm>
            <a:off x="607147" y="126884"/>
            <a:ext cx="8576381" cy="601524"/>
          </a:xfrm>
        </p:spPr>
        <p:txBody>
          <a:bodyPr/>
          <a:lstStyle/>
          <a:p>
            <a:r>
              <a:rPr lang="zh-CN" altLang="en-US"/>
              <a:t>定义类</a:t>
            </a:r>
          </a:p>
        </p:txBody>
      </p:sp>
      <p:sp>
        <p:nvSpPr>
          <p:cNvPr id="1606660" name="Text Box 4"/>
          <p:cNvSpPr txBox="1">
            <a:spLocks noChangeArrowheads="1"/>
          </p:cNvSpPr>
          <p:nvPr/>
        </p:nvSpPr>
        <p:spPr bwMode="auto">
          <a:xfrm>
            <a:off x="337493" y="2221253"/>
            <a:ext cx="5026504" cy="3139321"/>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public class Animal{</a:t>
            </a:r>
          </a:p>
          <a:p>
            <a:r>
              <a:rPr lang="en-US" altLang="zh-CN"/>
              <a:t>      String name;  </a:t>
            </a:r>
            <a:r>
              <a:rPr lang="en-US" altLang="zh-CN">
                <a:solidFill>
                  <a:schemeClr val="folHlink"/>
                </a:solidFill>
              </a:rPr>
              <a:t>//</a:t>
            </a:r>
            <a:r>
              <a:rPr lang="zh-CN" altLang="en-US">
                <a:solidFill>
                  <a:schemeClr val="folHlink"/>
                </a:solidFill>
              </a:rPr>
              <a:t>属性</a:t>
            </a:r>
          </a:p>
          <a:p>
            <a:r>
              <a:rPr lang="en-US" altLang="zh-CN"/>
              <a:t>      int age;          </a:t>
            </a:r>
            <a:r>
              <a:rPr lang="en-US" altLang="zh-CN">
                <a:solidFill>
                  <a:schemeClr val="folHlink"/>
                </a:solidFill>
              </a:rPr>
              <a:t>//</a:t>
            </a:r>
            <a:r>
              <a:rPr lang="zh-CN" altLang="en-US">
                <a:solidFill>
                  <a:schemeClr val="folHlink"/>
                </a:solidFill>
              </a:rPr>
              <a:t>属性</a:t>
            </a:r>
          </a:p>
          <a:p>
            <a:r>
              <a:rPr lang="zh-CN" altLang="en-US">
                <a:solidFill>
                  <a:schemeClr val="folHlink"/>
                </a:solidFill>
              </a:rPr>
              <a:t>      </a:t>
            </a:r>
            <a:r>
              <a:rPr lang="en-US" altLang="zh-CN"/>
              <a:t>public Animal(String name,int age){  </a:t>
            </a:r>
            <a:r>
              <a:rPr lang="en-US" altLang="zh-CN">
                <a:solidFill>
                  <a:schemeClr val="folHlink"/>
                </a:solidFill>
              </a:rPr>
              <a:t>//</a:t>
            </a:r>
            <a:r>
              <a:rPr lang="zh-CN" altLang="en-US">
                <a:solidFill>
                  <a:schemeClr val="folHlink"/>
                </a:solidFill>
              </a:rPr>
              <a:t>构造方法</a:t>
            </a:r>
          </a:p>
          <a:p>
            <a:r>
              <a:rPr lang="en-US" altLang="zh-CN"/>
              <a:t>              this.name=name;</a:t>
            </a:r>
          </a:p>
          <a:p>
            <a:r>
              <a:rPr lang="en-US" altLang="zh-CN"/>
              <a:t>              this.age=age;</a:t>
            </a:r>
          </a:p>
          <a:p>
            <a:r>
              <a:rPr lang="en-US" altLang="zh-CN"/>
              <a:t>      }</a:t>
            </a:r>
          </a:p>
          <a:p>
            <a:r>
              <a:rPr lang="en-US" altLang="zh-CN"/>
              <a:t>      public void eat(){  </a:t>
            </a:r>
            <a:r>
              <a:rPr lang="en-US" altLang="zh-CN">
                <a:solidFill>
                  <a:schemeClr val="folHlink"/>
                </a:solidFill>
              </a:rPr>
              <a:t>//</a:t>
            </a:r>
            <a:r>
              <a:rPr lang="zh-CN" altLang="en-US">
                <a:solidFill>
                  <a:schemeClr val="folHlink"/>
                </a:solidFill>
              </a:rPr>
              <a:t>方法</a:t>
            </a:r>
          </a:p>
          <a:p>
            <a:r>
              <a:rPr lang="en-US" altLang="zh-CN"/>
              <a:t>           System.out.println(name+</a:t>
            </a:r>
            <a:r>
              <a:rPr lang="en-US" altLang="zh-CN">
                <a:latin typeface="Arial"/>
              </a:rPr>
              <a:t>”</a:t>
            </a:r>
            <a:r>
              <a:rPr lang="en-US" altLang="zh-CN"/>
              <a:t> eating!!</a:t>
            </a:r>
            <a:r>
              <a:rPr lang="en-US" altLang="zh-CN">
                <a:latin typeface="Arial"/>
              </a:rPr>
              <a:t>”</a:t>
            </a:r>
            <a:r>
              <a:rPr lang="en-US" altLang="zh-CN"/>
              <a:t>);</a:t>
            </a:r>
          </a:p>
          <a:p>
            <a:r>
              <a:rPr lang="en-US" altLang="zh-CN"/>
              <a:t>      }</a:t>
            </a:r>
          </a:p>
          <a:p>
            <a:r>
              <a:rPr lang="en-US" altLang="zh-CN"/>
              <a:t>} </a:t>
            </a:r>
          </a:p>
        </p:txBody>
      </p:sp>
      <p:sp>
        <p:nvSpPr>
          <p:cNvPr id="1606661" name="Text Box 5"/>
          <p:cNvSpPr txBox="1">
            <a:spLocks noChangeArrowheads="1"/>
          </p:cNvSpPr>
          <p:nvPr/>
        </p:nvSpPr>
        <p:spPr bwMode="auto">
          <a:xfrm>
            <a:off x="327318" y="1007240"/>
            <a:ext cx="8084008" cy="1015663"/>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a:t>[</a:t>
            </a:r>
            <a:r>
              <a:rPr lang="zh-CN" altLang="en-US" sz="2000"/>
              <a:t>修饰符</a:t>
            </a:r>
            <a:r>
              <a:rPr lang="en-US" altLang="zh-CN" sz="2000"/>
              <a:t>]  class  </a:t>
            </a:r>
            <a:r>
              <a:rPr lang="zh-CN" altLang="en-US" sz="2000"/>
              <a:t>类名  </a:t>
            </a:r>
            <a:r>
              <a:rPr lang="en-US" altLang="zh-CN" sz="2000"/>
              <a:t>[extends  </a:t>
            </a:r>
            <a:r>
              <a:rPr lang="zh-CN" altLang="en-US" sz="2000"/>
              <a:t>父类名</a:t>
            </a:r>
            <a:r>
              <a:rPr lang="en-US" altLang="zh-CN" sz="2000"/>
              <a:t>] [implements  </a:t>
            </a:r>
            <a:r>
              <a:rPr lang="zh-CN" altLang="en-US" sz="2000"/>
              <a:t>接口</a:t>
            </a:r>
            <a:r>
              <a:rPr lang="en-US" altLang="zh-CN" sz="2000"/>
              <a:t>1</a:t>
            </a:r>
            <a:r>
              <a:rPr lang="zh-CN" altLang="en-US" sz="2000"/>
              <a:t> </a:t>
            </a:r>
            <a:r>
              <a:rPr lang="en-US" altLang="zh-CN" sz="2000"/>
              <a:t>[,</a:t>
            </a:r>
            <a:r>
              <a:rPr lang="zh-CN" altLang="en-US" sz="2000"/>
              <a:t>接口</a:t>
            </a:r>
            <a:r>
              <a:rPr lang="en-US" altLang="zh-CN" sz="2000"/>
              <a:t>2</a:t>
            </a:r>
            <a:r>
              <a:rPr lang="en-US" altLang="zh-CN" sz="2000">
                <a:latin typeface="Arial"/>
              </a:rPr>
              <a:t>…</a:t>
            </a:r>
            <a:r>
              <a:rPr lang="en-US" altLang="zh-CN" sz="2000"/>
              <a:t>]] {    </a:t>
            </a:r>
          </a:p>
          <a:p>
            <a:r>
              <a:rPr lang="en-US" altLang="zh-CN" sz="2000"/>
              <a:t>         </a:t>
            </a:r>
            <a:r>
              <a:rPr lang="zh-CN" altLang="en-US" sz="2000"/>
              <a:t>类的定义主体</a:t>
            </a:r>
          </a:p>
          <a:p>
            <a:r>
              <a:rPr lang="en-US" altLang="zh-CN" sz="2000"/>
              <a:t>}</a:t>
            </a:r>
          </a:p>
        </p:txBody>
      </p:sp>
    </p:spTree>
    <p:extLst>
      <p:ext uri="{BB962C8B-B14F-4D97-AF65-F5344CB8AC3E}">
        <p14:creationId xmlns:p14="http://schemas.microsoft.com/office/powerpoint/2010/main" xmlns="" val="3496677407"/>
      </p:ext>
    </p:extLst>
  </p:cSld>
  <p:clrMapOvr>
    <a:masterClrMapping/>
  </p:clrMapOvr>
  <p:transition spd="slow">
    <p:push dir="u"/>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a:xfrm>
            <a:off x="837796" y="89289"/>
            <a:ext cx="8576381" cy="676714"/>
          </a:xfrm>
        </p:spPr>
        <p:txBody>
          <a:bodyPr/>
          <a:lstStyle/>
          <a:p>
            <a:r>
              <a:rPr lang="zh-CN" altLang="en-US"/>
              <a:t>创建一个对象（实例）</a:t>
            </a:r>
            <a:r>
              <a:rPr lang="zh-CN" altLang="en-US" sz="4000" i="0">
                <a:latin typeface="Palatino-Italic" charset="0"/>
              </a:rPr>
              <a:t> </a:t>
            </a:r>
          </a:p>
        </p:txBody>
      </p:sp>
      <p:sp>
        <p:nvSpPr>
          <p:cNvPr id="884739" name="Rectangle 3"/>
          <p:cNvSpPr>
            <a:spLocks noGrp="1" noChangeArrowheads="1"/>
          </p:cNvSpPr>
          <p:nvPr>
            <p:ph type="body" idx="1"/>
          </p:nvPr>
        </p:nvSpPr>
        <p:spPr bwMode="auto">
          <a:xfrm>
            <a:off x="325621" y="1203048"/>
            <a:ext cx="9149610" cy="518187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marL="536575" lvl="1" indent="-304800">
              <a:lnSpc>
                <a:spcPts val="3000"/>
              </a:lnSpc>
              <a:spcBef>
                <a:spcPts val="600"/>
              </a:spcBef>
              <a:spcAft>
                <a:spcPts val="600"/>
              </a:spcAft>
              <a:buFont typeface="Monotype Sorts" charset="2"/>
              <a:buAutoNum type="arabicPeriod"/>
            </a:pPr>
            <a:r>
              <a:rPr lang="zh-CN" altLang="en-US" sz="2800" b="1"/>
              <a:t>为对象分配存储空间</a:t>
            </a:r>
            <a:r>
              <a:rPr lang="en-US" altLang="zh-CN" sz="2800" b="1"/>
              <a:t>, </a:t>
            </a:r>
          </a:p>
          <a:p>
            <a:pPr marL="536575" lvl="1" indent="-304800">
              <a:lnSpc>
                <a:spcPts val="3000"/>
              </a:lnSpc>
              <a:spcBef>
                <a:spcPts val="600"/>
              </a:spcBef>
              <a:spcAft>
                <a:spcPts val="600"/>
              </a:spcAft>
              <a:buFont typeface="Monotype Sorts" charset="2"/>
              <a:buAutoNum type="arabicPeriod"/>
            </a:pPr>
            <a:r>
              <a:rPr lang="zh-CN" altLang="en-US" sz="2800" b="1"/>
              <a:t>为成员变量赋初始值</a:t>
            </a:r>
          </a:p>
          <a:p>
            <a:pPr marL="536575" lvl="1" indent="-304800">
              <a:lnSpc>
                <a:spcPts val="3000"/>
              </a:lnSpc>
              <a:spcBef>
                <a:spcPts val="600"/>
              </a:spcBef>
              <a:spcAft>
                <a:spcPts val="600"/>
              </a:spcAft>
              <a:buFont typeface="Monotype Sorts" charset="2"/>
              <a:buAutoNum type="arabicPeriod"/>
            </a:pPr>
            <a:r>
              <a:rPr lang="zh-CN" altLang="en-US" sz="2800" b="1"/>
              <a:t>调用构造方法</a:t>
            </a:r>
          </a:p>
        </p:txBody>
      </p:sp>
    </p:spTree>
    <p:extLst>
      <p:ext uri="{BB962C8B-B14F-4D97-AF65-F5344CB8AC3E}">
        <p14:creationId xmlns:p14="http://schemas.microsoft.com/office/powerpoint/2010/main" xmlns="" val="3256330519"/>
      </p:ext>
    </p:extLst>
  </p:cSld>
  <p:clrMapOvr>
    <a:masterClrMapping/>
  </p:clrMapOvr>
  <p:transition spd="slow">
    <p:push dir="u"/>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a:xfrm>
            <a:off x="607147" y="198942"/>
            <a:ext cx="8576381" cy="601524"/>
          </a:xfrm>
        </p:spPr>
        <p:txBody>
          <a:bodyPr/>
          <a:lstStyle/>
          <a:p>
            <a:r>
              <a:rPr lang="zh-CN" altLang="en-US"/>
              <a:t>构造方法</a:t>
            </a:r>
          </a:p>
        </p:txBody>
      </p:sp>
      <p:sp>
        <p:nvSpPr>
          <p:cNvPr id="886787" name="Rectangle 3"/>
          <p:cNvSpPr>
            <a:spLocks noGrp="1" noChangeArrowheads="1"/>
          </p:cNvSpPr>
          <p:nvPr>
            <p:ph type="body" idx="1"/>
          </p:nvPr>
        </p:nvSpPr>
        <p:spPr bwMode="auto">
          <a:xfrm>
            <a:off x="325621" y="1052667"/>
            <a:ext cx="9149610" cy="105266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400" b="1"/>
              <a:t>方法名跟类名相同</a:t>
            </a:r>
          </a:p>
          <a:p>
            <a:pPr lvl="1">
              <a:lnSpc>
                <a:spcPts val="3000"/>
              </a:lnSpc>
              <a:spcBef>
                <a:spcPts val="600"/>
              </a:spcBef>
              <a:spcAft>
                <a:spcPts val="600"/>
              </a:spcAft>
            </a:pPr>
            <a:r>
              <a:rPr lang="zh-CN" altLang="en-US" sz="2400" b="1"/>
              <a:t>没有返回值类型</a:t>
            </a:r>
          </a:p>
        </p:txBody>
      </p:sp>
      <p:sp>
        <p:nvSpPr>
          <p:cNvPr id="886788" name="Text Box 4"/>
          <p:cNvSpPr txBox="1">
            <a:spLocks noChangeArrowheads="1"/>
          </p:cNvSpPr>
          <p:nvPr/>
        </p:nvSpPr>
        <p:spPr bwMode="auto">
          <a:xfrm>
            <a:off x="651242" y="2283911"/>
            <a:ext cx="4878259" cy="3139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a:solidFill>
                  <a:schemeClr val="tx1"/>
                </a:solidFill>
                <a:latin typeface="Arial" pitchFamily="34" charset="0"/>
                <a:cs typeface="Courier New" pitchFamily="49" charset="0"/>
              </a:rPr>
              <a:t>public class Xyz {</a:t>
            </a:r>
            <a:endParaRPr lang="en-US" altLang="zh-CN" b="1">
              <a:solidFill>
                <a:schemeClr val="tx1"/>
              </a:solidFill>
              <a:latin typeface="Arial" pitchFamily="34" charset="0"/>
              <a:cs typeface="Times New Roman" pitchFamily="18" charset="0"/>
            </a:endParaRPr>
          </a:p>
          <a:p>
            <a:r>
              <a:rPr lang="en-US" altLang="zh-CN" b="1">
                <a:solidFill>
                  <a:schemeClr val="tx1"/>
                </a:solidFill>
                <a:latin typeface="Arial" pitchFamily="34" charset="0"/>
                <a:cs typeface="Courier New" pitchFamily="49" charset="0"/>
              </a:rPr>
              <a:t>      // member variables go there</a:t>
            </a:r>
          </a:p>
          <a:p>
            <a:endParaRPr lang="en-US" altLang="zh-CN" b="1">
              <a:solidFill>
                <a:schemeClr val="tx1"/>
              </a:solidFill>
              <a:latin typeface="Arial" pitchFamily="34" charset="0"/>
              <a:cs typeface="Times New Roman" pitchFamily="18" charset="0"/>
            </a:endParaRPr>
          </a:p>
          <a:p>
            <a:r>
              <a:rPr lang="en-US" altLang="zh-CN" b="1">
                <a:solidFill>
                  <a:schemeClr val="tx1"/>
                </a:solidFill>
                <a:latin typeface="Arial" pitchFamily="34" charset="0"/>
                <a:cs typeface="Courier New" pitchFamily="49" charset="0"/>
              </a:rPr>
              <a:t>       public Xyz() { </a:t>
            </a:r>
            <a:endParaRPr lang="en-US" altLang="zh-CN" b="1">
              <a:solidFill>
                <a:schemeClr val="tx1"/>
              </a:solidFill>
              <a:latin typeface="Arial" pitchFamily="34" charset="0"/>
              <a:cs typeface="Times New Roman" pitchFamily="18" charset="0"/>
            </a:endParaRPr>
          </a:p>
          <a:p>
            <a:r>
              <a:rPr lang="en-US" altLang="zh-CN" b="1">
                <a:solidFill>
                  <a:schemeClr val="tx1"/>
                </a:solidFill>
                <a:latin typeface="Arial" pitchFamily="34" charset="0"/>
                <a:cs typeface="Courier New" pitchFamily="49" charset="0"/>
              </a:rPr>
              <a:t>           // set up the object.</a:t>
            </a:r>
            <a:endParaRPr lang="en-US" altLang="zh-CN" b="1">
              <a:solidFill>
                <a:schemeClr val="tx1"/>
              </a:solidFill>
              <a:latin typeface="Arial" pitchFamily="34" charset="0"/>
              <a:cs typeface="Times New Roman" pitchFamily="18" charset="0"/>
            </a:endParaRPr>
          </a:p>
          <a:p>
            <a:r>
              <a:rPr lang="en-US" altLang="zh-CN" b="1">
                <a:solidFill>
                  <a:schemeClr val="tx1"/>
                </a:solidFill>
                <a:latin typeface="Arial" pitchFamily="34" charset="0"/>
                <a:cs typeface="Courier New" pitchFamily="49" charset="0"/>
              </a:rPr>
              <a:t>       }</a:t>
            </a:r>
            <a:endParaRPr lang="en-US" altLang="zh-CN" b="1">
              <a:solidFill>
                <a:schemeClr val="tx1"/>
              </a:solidFill>
              <a:latin typeface="Arial" pitchFamily="34" charset="0"/>
              <a:cs typeface="Times New Roman" pitchFamily="18" charset="0"/>
            </a:endParaRPr>
          </a:p>
          <a:p>
            <a:r>
              <a:rPr lang="en-US" altLang="zh-CN" b="1">
                <a:solidFill>
                  <a:schemeClr val="tx1"/>
                </a:solidFill>
                <a:latin typeface="Arial" pitchFamily="34" charset="0"/>
                <a:cs typeface="Courier New" pitchFamily="49" charset="0"/>
              </a:rPr>
              <a:t> </a:t>
            </a:r>
            <a:endParaRPr lang="en-US" altLang="zh-CN" b="1">
              <a:solidFill>
                <a:schemeClr val="tx1"/>
              </a:solidFill>
              <a:latin typeface="Arial" pitchFamily="34" charset="0"/>
              <a:cs typeface="Times New Roman" pitchFamily="18" charset="0"/>
            </a:endParaRPr>
          </a:p>
          <a:p>
            <a:r>
              <a:rPr lang="en-US" altLang="zh-CN" b="1">
                <a:solidFill>
                  <a:schemeClr val="tx1"/>
                </a:solidFill>
                <a:latin typeface="Arial" pitchFamily="34" charset="0"/>
                <a:cs typeface="Courier New" pitchFamily="49" charset="0"/>
              </a:rPr>
              <a:t>       public Xyz(int x) {</a:t>
            </a:r>
            <a:endParaRPr lang="en-US" altLang="zh-CN" b="1">
              <a:solidFill>
                <a:schemeClr val="tx1"/>
              </a:solidFill>
              <a:latin typeface="Arial" pitchFamily="34" charset="0"/>
              <a:cs typeface="Times New Roman" pitchFamily="18" charset="0"/>
            </a:endParaRPr>
          </a:p>
          <a:p>
            <a:r>
              <a:rPr lang="en-US" altLang="zh-CN" b="1">
                <a:solidFill>
                  <a:schemeClr val="tx1"/>
                </a:solidFill>
                <a:latin typeface="Arial" pitchFamily="34" charset="0"/>
                <a:cs typeface="Courier New" pitchFamily="49" charset="0"/>
              </a:rPr>
              <a:t>            // set up the object with a parameter</a:t>
            </a:r>
            <a:endParaRPr lang="en-US" altLang="zh-CN" b="1">
              <a:solidFill>
                <a:schemeClr val="tx1"/>
              </a:solidFill>
              <a:latin typeface="Arial" pitchFamily="34" charset="0"/>
              <a:cs typeface="Times New Roman" pitchFamily="18" charset="0"/>
            </a:endParaRPr>
          </a:p>
          <a:p>
            <a:r>
              <a:rPr lang="en-US" altLang="zh-CN" b="1">
                <a:solidFill>
                  <a:schemeClr val="tx1"/>
                </a:solidFill>
                <a:latin typeface="Arial" pitchFamily="34" charset="0"/>
                <a:cs typeface="Courier New" pitchFamily="49" charset="0"/>
              </a:rPr>
              <a:t>       }</a:t>
            </a:r>
            <a:endParaRPr lang="en-US" altLang="zh-CN" b="1">
              <a:solidFill>
                <a:schemeClr val="tx1"/>
              </a:solidFill>
              <a:latin typeface="Arial" pitchFamily="34" charset="0"/>
              <a:cs typeface="Times New Roman" pitchFamily="18" charset="0"/>
            </a:endParaRPr>
          </a:p>
          <a:p>
            <a:r>
              <a:rPr lang="en-US" altLang="zh-CN" b="1">
                <a:solidFill>
                  <a:schemeClr val="tx1"/>
                </a:solidFill>
                <a:latin typeface="Arial" pitchFamily="34" charset="0"/>
                <a:cs typeface="Courier New" pitchFamily="49" charset="0"/>
              </a:rPr>
              <a:t>}</a:t>
            </a:r>
            <a:r>
              <a:rPr lang="en-US" altLang="zh-CN" b="1">
                <a:solidFill>
                  <a:schemeClr val="tx1"/>
                </a:solidFill>
                <a:latin typeface="Arial" pitchFamily="34" charset="0"/>
              </a:rPr>
              <a:t> </a:t>
            </a:r>
            <a:endParaRPr lang="zh-CN" altLang="en-US" b="1">
              <a:solidFill>
                <a:schemeClr val="tx1"/>
              </a:solidFill>
              <a:latin typeface="Arial" pitchFamily="34" charset="0"/>
            </a:endParaRPr>
          </a:p>
        </p:txBody>
      </p:sp>
    </p:spTree>
    <p:extLst>
      <p:ext uri="{BB962C8B-B14F-4D97-AF65-F5344CB8AC3E}">
        <p14:creationId xmlns:p14="http://schemas.microsoft.com/office/powerpoint/2010/main" xmlns="" val="2789194521"/>
      </p:ext>
    </p:extLst>
  </p:cSld>
  <p:clrMapOvr>
    <a:masterClrMapping/>
  </p:clrMapOvr>
  <p:transition spd="slow">
    <p:push dir="u"/>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386" name="Rectangle 2"/>
          <p:cNvSpPr>
            <a:spLocks noGrp="1" noChangeArrowheads="1"/>
          </p:cNvSpPr>
          <p:nvPr>
            <p:ph type="title"/>
          </p:nvPr>
        </p:nvSpPr>
        <p:spPr>
          <a:xfrm>
            <a:off x="685161" y="198942"/>
            <a:ext cx="8576381" cy="601524"/>
          </a:xfrm>
        </p:spPr>
        <p:txBody>
          <a:bodyPr/>
          <a:lstStyle/>
          <a:p>
            <a:r>
              <a:rPr lang="zh-CN" altLang="en-US"/>
              <a:t>封 装</a:t>
            </a:r>
            <a:r>
              <a:rPr lang="en-US" altLang="zh-CN"/>
              <a:t>Encapsulation </a:t>
            </a:r>
          </a:p>
        </p:txBody>
      </p:sp>
      <p:sp>
        <p:nvSpPr>
          <p:cNvPr id="1680387" name="Rectangle 3"/>
          <p:cNvSpPr>
            <a:spLocks noGrp="1" noChangeArrowheads="1"/>
          </p:cNvSpPr>
          <p:nvPr>
            <p:ph type="body" idx="1"/>
          </p:nvPr>
        </p:nvSpPr>
        <p:spPr bwMode="auto">
          <a:xfrm>
            <a:off x="325621" y="1203048"/>
            <a:ext cx="9149610" cy="518187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800" b="1"/>
              <a:t>隐藏实现细节</a:t>
            </a:r>
          </a:p>
          <a:p>
            <a:pPr lvl="1">
              <a:lnSpc>
                <a:spcPts val="3000"/>
              </a:lnSpc>
              <a:spcBef>
                <a:spcPts val="600"/>
              </a:spcBef>
              <a:spcAft>
                <a:spcPts val="600"/>
              </a:spcAft>
            </a:pPr>
            <a:r>
              <a:rPr lang="zh-CN" altLang="en-US" sz="2800" b="1"/>
              <a:t>为所有用户提供统一界面</a:t>
            </a:r>
          </a:p>
          <a:p>
            <a:pPr lvl="1">
              <a:lnSpc>
                <a:spcPts val="3000"/>
              </a:lnSpc>
              <a:spcBef>
                <a:spcPts val="600"/>
              </a:spcBef>
              <a:spcAft>
                <a:spcPts val="600"/>
              </a:spcAft>
            </a:pPr>
            <a:r>
              <a:rPr lang="zh-CN" altLang="en-US" sz="2800" b="1"/>
              <a:t>增强可维护性 </a:t>
            </a:r>
            <a:endParaRPr lang="en-US" altLang="zh-CN" sz="2800" b="1"/>
          </a:p>
        </p:txBody>
      </p:sp>
    </p:spTree>
    <p:extLst>
      <p:ext uri="{BB962C8B-B14F-4D97-AF65-F5344CB8AC3E}">
        <p14:creationId xmlns:p14="http://schemas.microsoft.com/office/powerpoint/2010/main" xmlns="" val="241303077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ChangeArrowheads="1"/>
          </p:cNvSpPr>
          <p:nvPr>
            <p:ph type="title"/>
          </p:nvPr>
        </p:nvSpPr>
        <p:spPr/>
        <p:txBody>
          <a:bodyPr/>
          <a:lstStyle/>
          <a:p>
            <a:r>
              <a:rPr lang="en-US" altLang="zh-CN"/>
              <a:t>Java </a:t>
            </a:r>
            <a:r>
              <a:rPr lang="zh-CN" altLang="en-US"/>
              <a:t>语言特点</a:t>
            </a:r>
          </a:p>
        </p:txBody>
      </p:sp>
      <p:sp>
        <p:nvSpPr>
          <p:cNvPr id="1648643" name="Rectangle 3"/>
          <p:cNvSpPr>
            <a:spLocks noGrp="1" noChangeArrowheads="1"/>
          </p:cNvSpPr>
          <p:nvPr>
            <p:ph type="body" idx="1"/>
          </p:nvPr>
        </p:nvSpPr>
        <p:spPr bwMode="auto">
          <a:xfrm>
            <a:off x="413810" y="1369093"/>
            <a:ext cx="8915570" cy="4525529"/>
          </a:xfrm>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r>
              <a:rPr lang="en-US" altLang="zh-CN" sz="2000" dirty="0"/>
              <a:t>1</a:t>
            </a:r>
            <a:r>
              <a:rPr lang="zh-CN" altLang="en-US" sz="2000" dirty="0"/>
              <a:t>、简单性：</a:t>
            </a:r>
          </a:p>
          <a:p>
            <a:r>
              <a:rPr lang="zh-CN" altLang="en-US" sz="2000" dirty="0"/>
              <a:t> </a:t>
            </a:r>
            <a:r>
              <a:rPr lang="en-US" altLang="zh-CN" sz="2000" dirty="0"/>
              <a:t>java</a:t>
            </a:r>
            <a:r>
              <a:rPr lang="zh-CN" altLang="en-US" sz="2000" dirty="0"/>
              <a:t>语言类似于</a:t>
            </a:r>
            <a:r>
              <a:rPr lang="en-US" altLang="zh-CN" sz="2000" dirty="0"/>
              <a:t>c/</a:t>
            </a:r>
            <a:r>
              <a:rPr lang="en-US" altLang="zh-CN" sz="2000" dirty="0" err="1"/>
              <a:t>c++</a:t>
            </a:r>
            <a:r>
              <a:rPr lang="en-US" altLang="zh-CN" sz="2000" dirty="0"/>
              <a:t>,</a:t>
            </a:r>
            <a:r>
              <a:rPr lang="zh-CN" altLang="en-US" sz="2000" dirty="0"/>
              <a:t>可以说</a:t>
            </a:r>
            <a:r>
              <a:rPr lang="en-US" altLang="zh-CN" sz="2000" dirty="0"/>
              <a:t>java</a:t>
            </a:r>
            <a:r>
              <a:rPr lang="zh-CN" altLang="en-US" sz="2000" dirty="0"/>
              <a:t>语言是</a:t>
            </a:r>
            <a:r>
              <a:rPr lang="en-US" altLang="zh-CN" sz="2000" dirty="0"/>
              <a:t>C++</a:t>
            </a:r>
            <a:r>
              <a:rPr lang="zh-CN" altLang="en-US" sz="2000" dirty="0"/>
              <a:t>语言的一个纯净的版本</a:t>
            </a:r>
          </a:p>
          <a:p>
            <a:r>
              <a:rPr lang="zh-CN" altLang="en-US" sz="2000" dirty="0"/>
              <a:t> 在 </a:t>
            </a:r>
            <a:r>
              <a:rPr lang="en-US" altLang="zh-CN" sz="2000" dirty="0"/>
              <a:t>java</a:t>
            </a:r>
            <a:r>
              <a:rPr lang="zh-CN" altLang="en-US" sz="2000" dirty="0"/>
              <a:t>语言中没有头文件，指针，运算符重载等</a:t>
            </a:r>
          </a:p>
          <a:p>
            <a:r>
              <a:rPr lang="en-US" altLang="zh-CN" sz="2000" dirty="0"/>
              <a:t>2</a:t>
            </a:r>
            <a:r>
              <a:rPr lang="zh-CN" altLang="en-US" sz="2000" dirty="0"/>
              <a:t>、面向对象</a:t>
            </a:r>
            <a:r>
              <a:rPr lang="en-US" altLang="zh-CN" sz="2000" dirty="0"/>
              <a:t>:</a:t>
            </a:r>
          </a:p>
          <a:p>
            <a:r>
              <a:rPr lang="en-US" altLang="zh-CN" sz="2000" dirty="0"/>
              <a:t>C</a:t>
            </a:r>
            <a:r>
              <a:rPr lang="zh-CN" altLang="en-US" sz="2000" dirty="0"/>
              <a:t>面向过程</a:t>
            </a:r>
          </a:p>
          <a:p>
            <a:r>
              <a:rPr lang="en-US" altLang="zh-CN" sz="2000" dirty="0" err="1"/>
              <a:t>c++</a:t>
            </a:r>
            <a:r>
              <a:rPr lang="zh-CN" altLang="en-US" sz="2000" dirty="0"/>
              <a:t>面向过程</a:t>
            </a:r>
            <a:r>
              <a:rPr lang="en-US" altLang="zh-CN" sz="2000" dirty="0"/>
              <a:t>+</a:t>
            </a:r>
            <a:r>
              <a:rPr lang="zh-CN" altLang="en-US" sz="2000" dirty="0"/>
              <a:t>面向对象</a:t>
            </a:r>
          </a:p>
          <a:p>
            <a:r>
              <a:rPr lang="en-US" altLang="zh-CN" sz="2000" dirty="0"/>
              <a:t>JAVA    </a:t>
            </a:r>
            <a:r>
              <a:rPr lang="zh-CN" altLang="en-US" sz="2000" dirty="0"/>
              <a:t>纯面向对象的语言，</a:t>
            </a:r>
          </a:p>
          <a:p>
            <a:r>
              <a:rPr lang="en-US" altLang="zh-CN" sz="2000" dirty="0"/>
              <a:t>3</a:t>
            </a:r>
            <a:r>
              <a:rPr lang="zh-CN" altLang="en-US" sz="2000" dirty="0"/>
              <a:t>、分布式：</a:t>
            </a:r>
          </a:p>
          <a:p>
            <a:r>
              <a:rPr lang="en-US" altLang="zh-CN" sz="2000" dirty="0"/>
              <a:t>java</a:t>
            </a:r>
            <a:r>
              <a:rPr lang="zh-CN" altLang="en-US" sz="2000" dirty="0"/>
              <a:t>有一个扩展的例程库，用于处理 </a:t>
            </a:r>
            <a:r>
              <a:rPr lang="en-US" altLang="zh-CN" sz="2000" dirty="0"/>
              <a:t>http/ftp</a:t>
            </a:r>
            <a:r>
              <a:rPr lang="zh-CN" altLang="en-US" sz="2000" dirty="0"/>
              <a:t>之类的 </a:t>
            </a:r>
            <a:r>
              <a:rPr lang="en-US" altLang="zh-CN" sz="2000" dirty="0" err="1"/>
              <a:t>tcp|ip</a:t>
            </a:r>
            <a:r>
              <a:rPr lang="zh-CN" altLang="en-US" sz="2000" dirty="0"/>
              <a:t>协议。</a:t>
            </a:r>
          </a:p>
          <a:p>
            <a:r>
              <a:rPr lang="en-US" altLang="zh-CN" sz="2000" dirty="0"/>
              <a:t>java</a:t>
            </a:r>
            <a:r>
              <a:rPr lang="zh-CN" altLang="en-US" sz="2000" dirty="0"/>
              <a:t>语言能通过 </a:t>
            </a:r>
            <a:r>
              <a:rPr lang="en-US" altLang="zh-CN" sz="2000" dirty="0" err="1"/>
              <a:t>url</a:t>
            </a:r>
            <a:r>
              <a:rPr lang="zh-CN" altLang="en-US" sz="2000" dirty="0"/>
              <a:t>打开的访问网络上的对象，其便利的程序如同本地访问</a:t>
            </a:r>
            <a:r>
              <a:rPr lang="en-US" altLang="zh-CN" sz="2000" dirty="0"/>
              <a:t>.</a:t>
            </a:r>
          </a:p>
          <a:p>
            <a:endParaRPr lang="en-US" altLang="zh-CN" sz="2000" dirty="0"/>
          </a:p>
          <a:p>
            <a:endParaRPr lang="en-US" altLang="zh-CN" sz="2000" dirty="0"/>
          </a:p>
        </p:txBody>
      </p:sp>
    </p:spTree>
    <p:extLst>
      <p:ext uri="{BB962C8B-B14F-4D97-AF65-F5344CB8AC3E}">
        <p14:creationId xmlns:p14="http://schemas.microsoft.com/office/powerpoint/2010/main" xmlns="" val="1120002652"/>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1410" name="Rectangle 2"/>
          <p:cNvSpPr>
            <a:spLocks noGrp="1" noChangeArrowheads="1"/>
          </p:cNvSpPr>
          <p:nvPr>
            <p:ph type="title"/>
          </p:nvPr>
        </p:nvSpPr>
        <p:spPr/>
        <p:txBody>
          <a:bodyPr/>
          <a:lstStyle/>
          <a:p>
            <a:r>
              <a:rPr lang="zh-CN" altLang="en-US"/>
              <a:t>封装</a:t>
            </a:r>
            <a:r>
              <a:rPr lang="en-US" altLang="zh-CN"/>
              <a:t>Encapsulation</a:t>
            </a:r>
          </a:p>
        </p:txBody>
      </p:sp>
      <p:sp>
        <p:nvSpPr>
          <p:cNvPr id="1681411" name="Rectangle 3"/>
          <p:cNvSpPr>
            <a:spLocks noGrp="1" noChangeArrowheads="1"/>
          </p:cNvSpPr>
          <p:nvPr>
            <p:ph type="body" idx="1"/>
          </p:nvPr>
        </p:nvSpPr>
        <p:spPr bwMode="auto">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a:buFontTx/>
              <a:buAutoNum type="arabicParenR"/>
            </a:pPr>
            <a:r>
              <a:rPr lang="zh-CN" altLang="en-US"/>
              <a:t>封装</a:t>
            </a:r>
            <a:r>
              <a:rPr lang="en-US" altLang="zh-CN"/>
              <a:t>:</a:t>
            </a:r>
            <a:r>
              <a:rPr lang="zh-CN" altLang="en-US"/>
              <a:t>一个对象的不能直接访问另一个对象内部的成员</a:t>
            </a:r>
            <a:r>
              <a:rPr lang="en-US" altLang="zh-CN"/>
              <a:t>,</a:t>
            </a:r>
            <a:r>
              <a:rPr lang="zh-CN" altLang="en-US"/>
              <a:t>其它对象的也不能直接</a:t>
            </a:r>
          </a:p>
          <a:p>
            <a:pPr marL="342900" indent="-342900"/>
            <a:r>
              <a:rPr lang="zh-CN" altLang="en-US"/>
              <a:t>     访问本类的私有成员</a:t>
            </a:r>
            <a:r>
              <a:rPr lang="en-US" altLang="zh-CN"/>
              <a:t>.</a:t>
            </a:r>
          </a:p>
          <a:p>
            <a:pPr marL="342900" indent="-342900"/>
            <a:r>
              <a:rPr lang="zh-CN" altLang="en-US"/>
              <a:t>       </a:t>
            </a:r>
            <a:r>
              <a:rPr lang="en-US" altLang="zh-CN"/>
              <a:t>a. </a:t>
            </a:r>
            <a:r>
              <a:rPr lang="zh-CN" altLang="en-US"/>
              <a:t>把数据和行为结合在一个包中，并对对象的使用者隐藏数据的实现过程。</a:t>
            </a:r>
          </a:p>
          <a:p>
            <a:pPr marL="342900" indent="-342900"/>
            <a:r>
              <a:rPr lang="zh-CN" altLang="en-US"/>
              <a:t>对象中的数据称为对象的实例字段</a:t>
            </a:r>
            <a:r>
              <a:rPr lang="en-US" altLang="zh-CN"/>
              <a:t>(instance field), </a:t>
            </a:r>
            <a:r>
              <a:rPr lang="zh-CN" altLang="en-US"/>
              <a:t>操作数据的函数和过程称为</a:t>
            </a:r>
          </a:p>
          <a:p>
            <a:pPr marL="342900" indent="-342900"/>
            <a:r>
              <a:rPr lang="zh-CN" altLang="en-US"/>
              <a:t>对象的方法</a:t>
            </a:r>
            <a:r>
              <a:rPr lang="en-US" altLang="zh-CN"/>
              <a:t>(method)</a:t>
            </a:r>
            <a:r>
              <a:rPr lang="zh-CN" altLang="en-US"/>
              <a:t>。一个特定对象就是类在实例字段上有着特定值的某个实例。</a:t>
            </a:r>
          </a:p>
          <a:p>
            <a:pPr marL="342900" indent="-342900"/>
            <a:endParaRPr lang="zh-CN" altLang="en-US"/>
          </a:p>
          <a:p>
            <a:pPr marL="342900" indent="-342900"/>
            <a:r>
              <a:rPr lang="zh-CN" altLang="en-US"/>
              <a:t>    </a:t>
            </a:r>
            <a:r>
              <a:rPr lang="en-US" altLang="zh-CN"/>
              <a:t>b. </a:t>
            </a:r>
            <a:r>
              <a:rPr lang="zh-CN" altLang="en-US"/>
              <a:t>实现封装的关键在于绝不让方法直接访问其他类的实例字段。 </a:t>
            </a:r>
          </a:p>
        </p:txBody>
      </p:sp>
    </p:spTree>
    <p:extLst>
      <p:ext uri="{BB962C8B-B14F-4D97-AF65-F5344CB8AC3E}">
        <p14:creationId xmlns:p14="http://schemas.microsoft.com/office/powerpoint/2010/main" xmlns="" val="2756946132"/>
      </p:ext>
    </p:extLst>
  </p:cSld>
  <p:clrMapOvr>
    <a:masterClrMapping/>
  </p:clrMapOvr>
  <p:transition spd="slow">
    <p:push dir="u"/>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ChangeArrowheads="1"/>
          </p:cNvSpPr>
          <p:nvPr>
            <p:ph type="title"/>
          </p:nvPr>
        </p:nvSpPr>
        <p:spPr>
          <a:xfrm>
            <a:off x="541007" y="75190"/>
            <a:ext cx="8576380" cy="601524"/>
          </a:xfrm>
        </p:spPr>
        <p:txBody>
          <a:bodyPr/>
          <a:lstStyle/>
          <a:p>
            <a:r>
              <a:rPr lang="zh-CN" altLang="en-US"/>
              <a:t>数据的隐藏</a:t>
            </a:r>
          </a:p>
        </p:txBody>
      </p:sp>
      <p:sp>
        <p:nvSpPr>
          <p:cNvPr id="1682435" name="Rectangle 3"/>
          <p:cNvSpPr>
            <a:spLocks noChangeArrowheads="1"/>
          </p:cNvSpPr>
          <p:nvPr/>
        </p:nvSpPr>
        <p:spPr bwMode="auto">
          <a:xfrm>
            <a:off x="337493" y="3643607"/>
            <a:ext cx="9307332" cy="26990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82436" name="Text Box 4"/>
          <p:cNvSpPr txBox="1">
            <a:spLocks noChangeArrowheads="1"/>
          </p:cNvSpPr>
          <p:nvPr/>
        </p:nvSpPr>
        <p:spPr bwMode="auto">
          <a:xfrm>
            <a:off x="722471" y="3742294"/>
            <a:ext cx="5371983" cy="2585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en-US" altLang="zh-CN" sz="2000" b="1">
                <a:solidFill>
                  <a:schemeClr val="tx1"/>
                </a:solidFill>
                <a:latin typeface="Arial" pitchFamily="34" charset="0"/>
              </a:rPr>
              <a:t>package sample;</a:t>
            </a:r>
          </a:p>
          <a:p>
            <a:pPr>
              <a:lnSpc>
                <a:spcPct val="90000"/>
              </a:lnSpc>
            </a:pPr>
            <a:r>
              <a:rPr lang="en-US" altLang="zh-CN" sz="2000" b="1">
                <a:solidFill>
                  <a:schemeClr val="tx1"/>
                </a:solidFill>
                <a:latin typeface="Arial" pitchFamily="34" charset="0"/>
              </a:rPr>
              <a:t>public class DataHiddenTest {</a:t>
            </a:r>
          </a:p>
          <a:p>
            <a:pPr>
              <a:lnSpc>
                <a:spcPct val="90000"/>
              </a:lnSpc>
            </a:pPr>
            <a:r>
              <a:rPr lang="en-US" altLang="zh-CN" sz="2000" b="1">
                <a:solidFill>
                  <a:schemeClr val="tx1"/>
                </a:solidFill>
                <a:latin typeface="Arial" pitchFamily="34" charset="0"/>
              </a:rPr>
              <a:t>        public static void main(String[] args) {</a:t>
            </a:r>
          </a:p>
          <a:p>
            <a:pPr>
              <a:lnSpc>
                <a:spcPct val="90000"/>
              </a:lnSpc>
            </a:pPr>
            <a:r>
              <a:rPr lang="en-US" altLang="zh-CN" sz="2000" b="1">
                <a:solidFill>
                  <a:schemeClr val="tx1"/>
                </a:solidFill>
                <a:latin typeface="Arial" pitchFamily="34" charset="0"/>
              </a:rPr>
              <a:t>        Student s = new Student();</a:t>
            </a:r>
          </a:p>
          <a:p>
            <a:pPr>
              <a:lnSpc>
                <a:spcPct val="90000"/>
              </a:lnSpc>
            </a:pPr>
            <a:r>
              <a:rPr lang="en-US" altLang="zh-CN" sz="2000" b="1">
                <a:solidFill>
                  <a:schemeClr val="tx1"/>
                </a:solidFill>
                <a:latin typeface="Arial" pitchFamily="34" charset="0"/>
              </a:rPr>
              <a:t>        s.name = "George"; //illegal</a:t>
            </a:r>
          </a:p>
          <a:p>
            <a:pPr>
              <a:lnSpc>
                <a:spcPct val="90000"/>
              </a:lnSpc>
            </a:pPr>
            <a:r>
              <a:rPr lang="en-US" altLang="zh-CN" sz="2000" b="1">
                <a:solidFill>
                  <a:schemeClr val="tx1"/>
                </a:solidFill>
                <a:latin typeface="Arial" pitchFamily="34" charset="0"/>
              </a:rPr>
              <a:t>        s.gender = "male";  //illegal</a:t>
            </a:r>
          </a:p>
          <a:p>
            <a:pPr>
              <a:lnSpc>
                <a:spcPct val="90000"/>
              </a:lnSpc>
            </a:pPr>
            <a:r>
              <a:rPr lang="en-US" altLang="zh-CN" sz="2000" b="1">
                <a:solidFill>
                  <a:schemeClr val="tx1"/>
                </a:solidFill>
                <a:latin typeface="Arial" pitchFamily="34" charset="0"/>
              </a:rPr>
              <a:t>        s.age = 18;  //illegal</a:t>
            </a:r>
          </a:p>
          <a:p>
            <a:pPr>
              <a:lnSpc>
                <a:spcPct val="90000"/>
              </a:lnSpc>
            </a:pPr>
            <a:r>
              <a:rPr lang="en-US" altLang="zh-CN" sz="2000" b="1">
                <a:solidFill>
                  <a:schemeClr val="tx1"/>
                </a:solidFill>
                <a:latin typeface="Arial" pitchFamily="34" charset="0"/>
              </a:rPr>
              <a:t>    }</a:t>
            </a:r>
          </a:p>
          <a:p>
            <a:pPr>
              <a:lnSpc>
                <a:spcPct val="90000"/>
              </a:lnSpc>
            </a:pPr>
            <a:r>
              <a:rPr lang="en-US" altLang="zh-CN" sz="2000" b="1">
                <a:solidFill>
                  <a:schemeClr val="tx1"/>
                </a:solidFill>
                <a:latin typeface="Arial" pitchFamily="34" charset="0"/>
              </a:rPr>
              <a:t>}</a:t>
            </a:r>
            <a:endParaRPr lang="zh-CN" altLang="en-US" sz="2000" b="1">
              <a:solidFill>
                <a:schemeClr val="tx1"/>
              </a:solidFill>
              <a:latin typeface="Arial" pitchFamily="34" charset="0"/>
            </a:endParaRPr>
          </a:p>
        </p:txBody>
      </p:sp>
      <p:sp>
        <p:nvSpPr>
          <p:cNvPr id="1682437" name="Rectangle 5"/>
          <p:cNvSpPr>
            <a:spLocks noChangeArrowheads="1"/>
          </p:cNvSpPr>
          <p:nvPr/>
        </p:nvSpPr>
        <p:spPr bwMode="auto">
          <a:xfrm>
            <a:off x="337493" y="1016639"/>
            <a:ext cx="9307332" cy="24969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82438" name="Text Box 6"/>
          <p:cNvSpPr txBox="1">
            <a:spLocks noChangeArrowheads="1"/>
          </p:cNvSpPr>
          <p:nvPr/>
        </p:nvSpPr>
        <p:spPr bwMode="auto">
          <a:xfrm>
            <a:off x="605453" y="1162320"/>
            <a:ext cx="3366627"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b="1">
                <a:solidFill>
                  <a:schemeClr val="tx1"/>
                </a:solidFill>
                <a:latin typeface="Arial" pitchFamily="34" charset="0"/>
              </a:rPr>
              <a:t>public class Student {  </a:t>
            </a:r>
          </a:p>
          <a:p>
            <a:r>
              <a:rPr lang="en-US" altLang="zh-CN" sz="2000" b="1">
                <a:solidFill>
                  <a:schemeClr val="tx1"/>
                </a:solidFill>
                <a:latin typeface="Arial" pitchFamily="34" charset="0"/>
              </a:rPr>
              <a:t>    private String name;      </a:t>
            </a:r>
          </a:p>
          <a:p>
            <a:r>
              <a:rPr lang="en-US" altLang="zh-CN" sz="2000" b="1">
                <a:solidFill>
                  <a:schemeClr val="tx1"/>
                </a:solidFill>
                <a:latin typeface="Arial" pitchFamily="34" charset="0"/>
              </a:rPr>
              <a:t>    private String gender;</a:t>
            </a:r>
          </a:p>
          <a:p>
            <a:r>
              <a:rPr lang="en-US" altLang="zh-CN" sz="2000" b="1">
                <a:solidFill>
                  <a:schemeClr val="tx1"/>
                </a:solidFill>
                <a:latin typeface="Arial" pitchFamily="34" charset="0"/>
              </a:rPr>
              <a:t>    private int age;</a:t>
            </a:r>
          </a:p>
          <a:p>
            <a:r>
              <a:rPr lang="en-US" altLang="zh-CN" sz="2000" b="1">
                <a:solidFill>
                  <a:schemeClr val="tx1"/>
                </a:solidFill>
                <a:latin typeface="Arial" pitchFamily="34" charset="0"/>
              </a:rPr>
              <a:t>    public Student() {}</a:t>
            </a:r>
          </a:p>
          <a:p>
            <a:r>
              <a:rPr lang="zh-CN" altLang="en-US" sz="2000" b="1">
                <a:solidFill>
                  <a:schemeClr val="tx1"/>
                </a:solidFill>
                <a:latin typeface="Arial" pitchFamily="34" charset="0"/>
              </a:rPr>
              <a:t>    …</a:t>
            </a:r>
          </a:p>
          <a:p>
            <a:r>
              <a:rPr lang="zh-CN" altLang="en-US" sz="2000" b="1">
                <a:solidFill>
                  <a:schemeClr val="tx1"/>
                </a:solidFill>
                <a:latin typeface="Arial" pitchFamily="34" charset="0"/>
              </a:rPr>
              <a:t>}</a:t>
            </a:r>
          </a:p>
        </p:txBody>
      </p:sp>
    </p:spTree>
    <p:extLst>
      <p:ext uri="{BB962C8B-B14F-4D97-AF65-F5344CB8AC3E}">
        <p14:creationId xmlns:p14="http://schemas.microsoft.com/office/powerpoint/2010/main" xmlns="" val="1193225046"/>
      </p:ext>
    </p:extLst>
  </p:cSld>
  <p:clrMapOvr>
    <a:masterClrMapping/>
  </p:clrMapOvr>
  <p:transition spd="slow">
    <p:push dir="u"/>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458" name="Rectangle 2"/>
          <p:cNvSpPr>
            <a:spLocks noGrp="1" noChangeArrowheads="1"/>
          </p:cNvSpPr>
          <p:nvPr>
            <p:ph type="title"/>
          </p:nvPr>
        </p:nvSpPr>
        <p:spPr>
          <a:xfrm>
            <a:off x="327318" y="231837"/>
            <a:ext cx="9010541" cy="545131"/>
          </a:xfrm>
        </p:spPr>
        <p:txBody>
          <a:bodyPr lIns="92693" tIns="46346" rIns="92693" bIns="46346" anchor="t"/>
          <a:lstStyle/>
          <a:p>
            <a:r>
              <a:rPr lang="en-US" altLang="zh-CN"/>
              <a:t>this</a:t>
            </a:r>
            <a:r>
              <a:rPr lang="zh-CN" altLang="en-US"/>
              <a:t>关键字</a:t>
            </a:r>
          </a:p>
        </p:txBody>
      </p:sp>
      <p:sp>
        <p:nvSpPr>
          <p:cNvPr id="1683459" name="Rectangle 3"/>
          <p:cNvSpPr>
            <a:spLocks noGrp="1" noChangeArrowheads="1"/>
          </p:cNvSpPr>
          <p:nvPr>
            <p:ph type="body" idx="1"/>
          </p:nvPr>
        </p:nvSpPr>
        <p:spPr bwMode="auto">
          <a:xfrm>
            <a:off x="244216" y="1052667"/>
            <a:ext cx="9149610" cy="45740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en-US" altLang="zh-CN" sz="2800" b="1" i="1"/>
              <a:t>this </a:t>
            </a:r>
            <a:r>
              <a:rPr lang="zh-CN" altLang="en-US" sz="2800" b="1"/>
              <a:t>指向当前类或对象 </a:t>
            </a:r>
            <a:endParaRPr lang="zh-CN" altLang="en-US" sz="2800" b="1" i="1"/>
          </a:p>
        </p:txBody>
      </p:sp>
      <p:sp>
        <p:nvSpPr>
          <p:cNvPr id="1683460" name="Text Box 4"/>
          <p:cNvSpPr txBox="1">
            <a:spLocks noChangeArrowheads="1"/>
          </p:cNvSpPr>
          <p:nvPr/>
        </p:nvSpPr>
        <p:spPr bwMode="auto">
          <a:xfrm>
            <a:off x="837796" y="1510076"/>
            <a:ext cx="8484800" cy="5016758"/>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000" b="1">
                <a:solidFill>
                  <a:schemeClr val="tx1"/>
                </a:solidFill>
                <a:latin typeface="Arial" pitchFamily="34" charset="0"/>
              </a:rPr>
              <a:t>public class Student {</a:t>
            </a:r>
          </a:p>
          <a:p>
            <a:r>
              <a:rPr lang="en-US" altLang="zh-CN" sz="2000" b="1">
                <a:solidFill>
                  <a:schemeClr val="tx1"/>
                </a:solidFill>
                <a:latin typeface="Arial" pitchFamily="34" charset="0"/>
              </a:rPr>
              <a:t>    private String name;      </a:t>
            </a:r>
          </a:p>
          <a:p>
            <a:r>
              <a:rPr lang="en-US" altLang="zh-CN" sz="2000" b="1">
                <a:solidFill>
                  <a:schemeClr val="tx1"/>
                </a:solidFill>
                <a:latin typeface="Arial" pitchFamily="34" charset="0"/>
              </a:rPr>
              <a:t>    private String gender;</a:t>
            </a:r>
          </a:p>
          <a:p>
            <a:r>
              <a:rPr lang="en-US" altLang="zh-CN" sz="2000" b="1">
                <a:solidFill>
                  <a:schemeClr val="tx1"/>
                </a:solidFill>
                <a:latin typeface="Arial" pitchFamily="34" charset="0"/>
              </a:rPr>
              <a:t>    private int age;</a:t>
            </a:r>
          </a:p>
          <a:p>
            <a:r>
              <a:rPr lang="en-US" altLang="zh-CN" sz="2000" b="1">
                <a:solidFill>
                  <a:schemeClr val="tx1"/>
                </a:solidFill>
                <a:latin typeface="Arial" pitchFamily="34" charset="0"/>
              </a:rPr>
              <a:t>    ……</a:t>
            </a:r>
          </a:p>
          <a:p>
            <a:r>
              <a:rPr lang="en-US" altLang="zh-CN" sz="2000" b="1">
                <a:solidFill>
                  <a:schemeClr val="tx1"/>
                </a:solidFill>
                <a:latin typeface="Arial" pitchFamily="34" charset="0"/>
              </a:rPr>
              <a:t>    </a:t>
            </a:r>
          </a:p>
          <a:p>
            <a:r>
              <a:rPr lang="en-US" altLang="zh-CN" sz="2000" b="1">
                <a:solidFill>
                  <a:schemeClr val="tx1"/>
                </a:solidFill>
                <a:latin typeface="Arial" pitchFamily="34" charset="0"/>
              </a:rPr>
              <a:t>    public void setName(String name) { this.name = name; }</a:t>
            </a:r>
          </a:p>
          <a:p>
            <a:r>
              <a:rPr lang="en-US" altLang="zh-CN" sz="2000" b="1">
                <a:solidFill>
                  <a:schemeClr val="tx1"/>
                </a:solidFill>
                <a:latin typeface="Arial" pitchFamily="34" charset="0"/>
              </a:rPr>
              <a:t>    public String getName() { return name; }</a:t>
            </a:r>
          </a:p>
          <a:p>
            <a:r>
              <a:rPr lang="en-US" altLang="zh-CN" sz="2000" b="1">
                <a:solidFill>
                  <a:schemeClr val="tx1"/>
                </a:solidFill>
                <a:latin typeface="Arial" pitchFamily="34" charset="0"/>
              </a:rPr>
              <a:t>    </a:t>
            </a:r>
          </a:p>
          <a:p>
            <a:r>
              <a:rPr lang="en-US" altLang="zh-CN" sz="2000" b="1">
                <a:solidFill>
                  <a:schemeClr val="tx1"/>
                </a:solidFill>
                <a:latin typeface="Arial" pitchFamily="34" charset="0"/>
              </a:rPr>
              <a:t>    public void setGender(String gender) { this.gender = gender; }</a:t>
            </a:r>
          </a:p>
          <a:p>
            <a:r>
              <a:rPr lang="en-US" altLang="zh-CN" sz="2000" b="1">
                <a:solidFill>
                  <a:schemeClr val="tx1"/>
                </a:solidFill>
                <a:latin typeface="Arial" pitchFamily="34" charset="0"/>
              </a:rPr>
              <a:t>    public String getGender() { return gender; }</a:t>
            </a:r>
          </a:p>
          <a:p>
            <a:r>
              <a:rPr lang="en-US" altLang="zh-CN" sz="2000" b="1">
                <a:solidFill>
                  <a:schemeClr val="tx1"/>
                </a:solidFill>
                <a:latin typeface="Arial" pitchFamily="34" charset="0"/>
              </a:rPr>
              <a:t>    </a:t>
            </a:r>
          </a:p>
          <a:p>
            <a:r>
              <a:rPr lang="en-US" altLang="zh-CN" sz="2000" b="1">
                <a:solidFill>
                  <a:schemeClr val="tx1"/>
                </a:solidFill>
                <a:latin typeface="Arial" pitchFamily="34" charset="0"/>
              </a:rPr>
              <a:t>    public void setAge(int age) { this.age = age; }</a:t>
            </a:r>
          </a:p>
          <a:p>
            <a:r>
              <a:rPr lang="en-US" altLang="zh-CN" sz="2000" b="1">
                <a:solidFill>
                  <a:schemeClr val="tx1"/>
                </a:solidFill>
                <a:latin typeface="Arial" pitchFamily="34" charset="0"/>
              </a:rPr>
              <a:t>    public int getAge() { return age; }</a:t>
            </a:r>
          </a:p>
          <a:p>
            <a:r>
              <a:rPr lang="zh-CN" altLang="en-US" sz="2000" b="1">
                <a:solidFill>
                  <a:schemeClr val="tx1"/>
                </a:solidFill>
                <a:latin typeface="Arial" pitchFamily="34" charset="0"/>
              </a:rPr>
              <a:t>    ……</a:t>
            </a:r>
          </a:p>
          <a:p>
            <a:r>
              <a:rPr lang="zh-CN" altLang="en-US" sz="2000" b="1">
                <a:solidFill>
                  <a:schemeClr val="tx1"/>
                </a:solidFill>
                <a:latin typeface="Arial" pitchFamily="34" charset="0"/>
              </a:rPr>
              <a:t>}</a:t>
            </a:r>
          </a:p>
        </p:txBody>
      </p:sp>
    </p:spTree>
    <p:extLst>
      <p:ext uri="{BB962C8B-B14F-4D97-AF65-F5344CB8AC3E}">
        <p14:creationId xmlns:p14="http://schemas.microsoft.com/office/powerpoint/2010/main" xmlns="" val="363108314"/>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ChangeArrowheads="1"/>
          </p:cNvSpPr>
          <p:nvPr>
            <p:ph type="title"/>
          </p:nvPr>
        </p:nvSpPr>
        <p:spPr>
          <a:xfrm>
            <a:off x="530831" y="170746"/>
            <a:ext cx="8576380" cy="557663"/>
          </a:xfrm>
        </p:spPr>
        <p:txBody>
          <a:bodyPr/>
          <a:lstStyle/>
          <a:p>
            <a:r>
              <a:rPr lang="zh-CN" altLang="en-US"/>
              <a:t>参数传递</a:t>
            </a:r>
          </a:p>
        </p:txBody>
      </p:sp>
      <p:sp>
        <p:nvSpPr>
          <p:cNvPr id="879619" name="Rectangle 3"/>
          <p:cNvSpPr>
            <a:spLocks noGrp="1" noChangeArrowheads="1"/>
          </p:cNvSpPr>
          <p:nvPr>
            <p:ph type="body" idx="1"/>
          </p:nvPr>
        </p:nvSpPr>
        <p:spPr bwMode="auto">
          <a:xfrm>
            <a:off x="5798427" y="1083997"/>
            <a:ext cx="4070262" cy="198941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400" b="1"/>
              <a:t>基本数据类型的参数</a:t>
            </a:r>
          </a:p>
          <a:p>
            <a:pPr lvl="1">
              <a:lnSpc>
                <a:spcPts val="3000"/>
              </a:lnSpc>
              <a:spcBef>
                <a:spcPts val="600"/>
              </a:spcBef>
              <a:spcAft>
                <a:spcPts val="600"/>
              </a:spcAft>
              <a:buFont typeface="Monotype Sorts" charset="2"/>
              <a:buNone/>
            </a:pPr>
            <a:r>
              <a:rPr lang="zh-CN" altLang="en-US" sz="2400" b="1"/>
              <a:t>   按值传递</a:t>
            </a:r>
          </a:p>
          <a:p>
            <a:pPr lvl="1">
              <a:lnSpc>
                <a:spcPts val="3000"/>
              </a:lnSpc>
              <a:spcBef>
                <a:spcPts val="600"/>
              </a:spcBef>
              <a:spcAft>
                <a:spcPts val="600"/>
              </a:spcAft>
            </a:pPr>
            <a:r>
              <a:rPr lang="zh-CN" altLang="en-US" sz="2400" b="1"/>
              <a:t>引用类型的参数按引用传递</a:t>
            </a:r>
          </a:p>
        </p:txBody>
      </p:sp>
      <p:sp>
        <p:nvSpPr>
          <p:cNvPr id="879621" name="Rectangle 5"/>
          <p:cNvSpPr>
            <a:spLocks noChangeArrowheads="1"/>
          </p:cNvSpPr>
          <p:nvPr/>
        </p:nvSpPr>
        <p:spPr bwMode="auto">
          <a:xfrm>
            <a:off x="183162" y="1044836"/>
            <a:ext cx="5769596" cy="529779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79622" name="Text Box 6"/>
          <p:cNvSpPr txBox="1">
            <a:spLocks noChangeArrowheads="1"/>
          </p:cNvSpPr>
          <p:nvPr/>
        </p:nvSpPr>
        <p:spPr bwMode="auto">
          <a:xfrm>
            <a:off x="269656" y="1083996"/>
            <a:ext cx="5613569" cy="53245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85000"/>
              </a:lnSpc>
            </a:pPr>
            <a:r>
              <a:rPr lang="en-US" altLang="zh-CN" sz="1600" b="1">
                <a:solidFill>
                  <a:schemeClr val="tx1"/>
                </a:solidFill>
                <a:latin typeface="Arial" pitchFamily="34" charset="0"/>
              </a:rPr>
              <a:t>package sample;</a:t>
            </a:r>
          </a:p>
          <a:p>
            <a:pPr>
              <a:lnSpc>
                <a:spcPct val="85000"/>
              </a:lnSpc>
            </a:pPr>
            <a:r>
              <a:rPr lang="en-US" altLang="zh-CN" sz="1600" b="1">
                <a:solidFill>
                  <a:schemeClr val="tx1"/>
                </a:solidFill>
                <a:latin typeface="Arial" pitchFamily="34" charset="0"/>
              </a:rPr>
              <a:t>public class ParameterTest {</a:t>
            </a:r>
          </a:p>
          <a:p>
            <a:pPr>
              <a:lnSpc>
                <a:spcPct val="85000"/>
              </a:lnSpc>
            </a:pPr>
            <a:r>
              <a:rPr lang="en-US" altLang="zh-CN" sz="1600" b="1">
                <a:solidFill>
                  <a:schemeClr val="tx1"/>
                </a:solidFill>
                <a:latin typeface="Arial" pitchFamily="34" charset="0"/>
              </a:rPr>
              <a:t>   static void increment(int i) { ++i;}</a:t>
            </a:r>
          </a:p>
          <a:p>
            <a:pPr>
              <a:lnSpc>
                <a:spcPct val="85000"/>
              </a:lnSpc>
            </a:pPr>
            <a:r>
              <a:rPr lang="en-US" altLang="zh-CN" sz="1600" b="1">
                <a:solidFill>
                  <a:schemeClr val="tx1"/>
                </a:solidFill>
                <a:latin typeface="Arial" pitchFamily="34" charset="0"/>
              </a:rPr>
              <a:t>      static void changeName(Student s) { s.setName("Larry"); }</a:t>
            </a:r>
          </a:p>
          <a:p>
            <a:pPr>
              <a:lnSpc>
                <a:spcPct val="85000"/>
              </a:lnSpc>
            </a:pPr>
            <a:r>
              <a:rPr lang="en-US" altLang="zh-CN" sz="1600" b="1">
                <a:solidFill>
                  <a:schemeClr val="tx1"/>
                </a:solidFill>
                <a:latin typeface="Arial" pitchFamily="34" charset="0"/>
              </a:rPr>
              <a:t>      static void changeStudent(Student s) { s = new Student("Mary", "female", 20); }</a:t>
            </a:r>
          </a:p>
          <a:p>
            <a:pPr>
              <a:lnSpc>
                <a:spcPct val="85000"/>
              </a:lnSpc>
            </a:pPr>
            <a:r>
              <a:rPr lang="en-US" altLang="zh-CN" sz="1600" b="1">
                <a:solidFill>
                  <a:schemeClr val="tx1"/>
                </a:solidFill>
                <a:latin typeface="Arial" pitchFamily="34" charset="0"/>
              </a:rPr>
              <a:t>   </a:t>
            </a:r>
          </a:p>
          <a:p>
            <a:pPr>
              <a:lnSpc>
                <a:spcPct val="85000"/>
              </a:lnSpc>
            </a:pPr>
            <a:r>
              <a:rPr lang="en-US" altLang="zh-CN" sz="1600" b="1">
                <a:solidFill>
                  <a:schemeClr val="tx1"/>
                </a:solidFill>
                <a:latin typeface="Arial" pitchFamily="34" charset="0"/>
              </a:rPr>
              <a:t>   public static void main(String[] args) {</a:t>
            </a:r>
          </a:p>
          <a:p>
            <a:pPr>
              <a:lnSpc>
                <a:spcPct val="85000"/>
              </a:lnSpc>
            </a:pPr>
            <a:r>
              <a:rPr lang="en-US" altLang="zh-CN" sz="1600" b="1">
                <a:solidFill>
                  <a:schemeClr val="tx1"/>
                </a:solidFill>
                <a:latin typeface="Arial" pitchFamily="34" charset="0"/>
              </a:rPr>
              <a:t>       int i = 2;</a:t>
            </a:r>
          </a:p>
          <a:p>
            <a:pPr>
              <a:lnSpc>
                <a:spcPct val="85000"/>
              </a:lnSpc>
            </a:pPr>
            <a:r>
              <a:rPr lang="en-US" altLang="zh-CN" sz="1600" b="1">
                <a:solidFill>
                  <a:schemeClr val="tx1"/>
                </a:solidFill>
                <a:latin typeface="Arial" pitchFamily="34" charset="0"/>
              </a:rPr>
              <a:t>       System.out.println("before increment() " + i);</a:t>
            </a:r>
          </a:p>
          <a:p>
            <a:pPr>
              <a:lnSpc>
                <a:spcPct val="85000"/>
              </a:lnSpc>
            </a:pPr>
            <a:r>
              <a:rPr lang="en-US" altLang="zh-CN" sz="1600" b="1">
                <a:solidFill>
                  <a:schemeClr val="tx1"/>
                </a:solidFill>
                <a:latin typeface="Arial" pitchFamily="34" charset="0"/>
              </a:rPr>
              <a:t>       increment(i);</a:t>
            </a:r>
          </a:p>
          <a:p>
            <a:pPr>
              <a:lnSpc>
                <a:spcPct val="85000"/>
              </a:lnSpc>
            </a:pPr>
            <a:r>
              <a:rPr lang="en-US" altLang="zh-CN" sz="1600" b="1">
                <a:solidFill>
                  <a:schemeClr val="tx1"/>
                </a:solidFill>
                <a:latin typeface="Arial" pitchFamily="34" charset="0"/>
              </a:rPr>
              <a:t>       System.out.println("after increment() " + i);</a:t>
            </a:r>
          </a:p>
          <a:p>
            <a:pPr>
              <a:lnSpc>
                <a:spcPct val="85000"/>
              </a:lnSpc>
            </a:pPr>
            <a:r>
              <a:rPr lang="en-US" altLang="zh-CN" sz="1600" b="1">
                <a:solidFill>
                  <a:schemeClr val="tx1"/>
                </a:solidFill>
                <a:latin typeface="Arial" pitchFamily="34" charset="0"/>
              </a:rPr>
              <a:t>       </a:t>
            </a:r>
          </a:p>
          <a:p>
            <a:pPr>
              <a:lnSpc>
                <a:spcPct val="85000"/>
              </a:lnSpc>
            </a:pPr>
            <a:r>
              <a:rPr lang="en-US" altLang="zh-CN" sz="1600" b="1">
                <a:solidFill>
                  <a:schemeClr val="tx1"/>
                </a:solidFill>
                <a:latin typeface="Arial" pitchFamily="34" charset="0"/>
              </a:rPr>
              <a:t>       Student s = new Student("George", "male", 18);</a:t>
            </a:r>
          </a:p>
          <a:p>
            <a:pPr>
              <a:lnSpc>
                <a:spcPct val="85000"/>
              </a:lnSpc>
            </a:pPr>
            <a:r>
              <a:rPr lang="en-US" altLang="zh-CN" sz="1600" b="1">
                <a:solidFill>
                  <a:schemeClr val="tx1"/>
                </a:solidFill>
                <a:latin typeface="Arial" pitchFamily="34" charset="0"/>
              </a:rPr>
              <a:t>       System.out.println("before changeName() " + s);</a:t>
            </a:r>
          </a:p>
          <a:p>
            <a:pPr>
              <a:lnSpc>
                <a:spcPct val="85000"/>
              </a:lnSpc>
            </a:pPr>
            <a:r>
              <a:rPr lang="en-US" altLang="zh-CN" sz="1600" b="1">
                <a:solidFill>
                  <a:schemeClr val="tx1"/>
                </a:solidFill>
                <a:latin typeface="Arial" pitchFamily="34" charset="0"/>
              </a:rPr>
              <a:t>       changeName(s);</a:t>
            </a:r>
          </a:p>
          <a:p>
            <a:pPr>
              <a:lnSpc>
                <a:spcPct val="85000"/>
              </a:lnSpc>
            </a:pPr>
            <a:r>
              <a:rPr lang="en-US" altLang="zh-CN" sz="1600" b="1">
                <a:solidFill>
                  <a:schemeClr val="tx1"/>
                </a:solidFill>
                <a:latin typeface="Arial" pitchFamily="34" charset="0"/>
              </a:rPr>
              <a:t>       System.out.println("after changeName() " + s);</a:t>
            </a:r>
          </a:p>
          <a:p>
            <a:pPr>
              <a:lnSpc>
                <a:spcPct val="85000"/>
              </a:lnSpc>
            </a:pPr>
            <a:r>
              <a:rPr lang="en-US" altLang="zh-CN" sz="1600" b="1">
                <a:solidFill>
                  <a:schemeClr val="tx1"/>
                </a:solidFill>
                <a:latin typeface="Arial" pitchFamily="34" charset="0"/>
              </a:rPr>
              <a:t>       </a:t>
            </a:r>
          </a:p>
          <a:p>
            <a:pPr>
              <a:lnSpc>
                <a:spcPct val="85000"/>
              </a:lnSpc>
            </a:pPr>
            <a:r>
              <a:rPr lang="en-US" altLang="zh-CN" sz="1600" b="1">
                <a:solidFill>
                  <a:schemeClr val="tx1"/>
                </a:solidFill>
                <a:latin typeface="Arial" pitchFamily="34" charset="0"/>
              </a:rPr>
              <a:t>       s = new Student("George", "male", 18);</a:t>
            </a:r>
          </a:p>
          <a:p>
            <a:pPr>
              <a:lnSpc>
                <a:spcPct val="85000"/>
              </a:lnSpc>
            </a:pPr>
            <a:r>
              <a:rPr lang="en-US" altLang="zh-CN" sz="1600" b="1">
                <a:solidFill>
                  <a:schemeClr val="tx1"/>
                </a:solidFill>
                <a:latin typeface="Arial" pitchFamily="34" charset="0"/>
              </a:rPr>
              <a:t>       System.out.println("before changeName() " + s);</a:t>
            </a:r>
          </a:p>
          <a:p>
            <a:pPr>
              <a:lnSpc>
                <a:spcPct val="85000"/>
              </a:lnSpc>
            </a:pPr>
            <a:r>
              <a:rPr lang="en-US" altLang="zh-CN" sz="1600" b="1">
                <a:solidFill>
                  <a:schemeClr val="tx1"/>
                </a:solidFill>
                <a:latin typeface="Arial" pitchFamily="34" charset="0"/>
              </a:rPr>
              <a:t>       changeStudent(s);</a:t>
            </a:r>
          </a:p>
          <a:p>
            <a:pPr>
              <a:lnSpc>
                <a:spcPct val="85000"/>
              </a:lnSpc>
            </a:pPr>
            <a:r>
              <a:rPr lang="en-US" altLang="zh-CN" sz="1600" b="1">
                <a:solidFill>
                  <a:schemeClr val="tx1"/>
                </a:solidFill>
                <a:latin typeface="Arial" pitchFamily="34" charset="0"/>
              </a:rPr>
              <a:t>       System.out.println("after changeName() " + s);</a:t>
            </a:r>
          </a:p>
          <a:p>
            <a:pPr>
              <a:lnSpc>
                <a:spcPct val="85000"/>
              </a:lnSpc>
            </a:pPr>
            <a:r>
              <a:rPr lang="en-US" altLang="zh-CN" sz="1600" b="1">
                <a:solidFill>
                  <a:schemeClr val="tx1"/>
                </a:solidFill>
                <a:latin typeface="Arial" pitchFamily="34" charset="0"/>
              </a:rPr>
              <a:t>   }</a:t>
            </a:r>
          </a:p>
          <a:p>
            <a:pPr>
              <a:lnSpc>
                <a:spcPct val="85000"/>
              </a:lnSpc>
            </a:pPr>
            <a:r>
              <a:rPr lang="en-US" altLang="zh-CN" sz="1600" b="1">
                <a:solidFill>
                  <a:schemeClr val="tx1"/>
                </a:solidFill>
                <a:latin typeface="Arial" pitchFamily="34" charset="0"/>
              </a:rPr>
              <a:t>}</a:t>
            </a:r>
            <a:endParaRPr lang="zh-CN" altLang="en-US" sz="1600" b="1">
              <a:solidFill>
                <a:schemeClr val="tx1"/>
              </a:solidFill>
              <a:latin typeface="Arial" pitchFamily="34" charset="0"/>
            </a:endParaRPr>
          </a:p>
        </p:txBody>
      </p:sp>
    </p:spTree>
    <p:extLst>
      <p:ext uri="{BB962C8B-B14F-4D97-AF65-F5344CB8AC3E}">
        <p14:creationId xmlns:p14="http://schemas.microsoft.com/office/powerpoint/2010/main" xmlns="" val="2638071110"/>
      </p:ext>
    </p:extLst>
  </p:cSld>
  <p:clrMapOvr>
    <a:masterClrMapping/>
  </p:clrMapOvr>
  <p:transition spd="slow">
    <p:push dir="u"/>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8466" name="Rectangle 2"/>
          <p:cNvSpPr>
            <a:spLocks noGrp="1" noChangeArrowheads="1"/>
          </p:cNvSpPr>
          <p:nvPr>
            <p:ph type="title"/>
          </p:nvPr>
        </p:nvSpPr>
        <p:spPr>
          <a:xfrm>
            <a:off x="761479" y="159780"/>
            <a:ext cx="8576380" cy="601524"/>
          </a:xfrm>
        </p:spPr>
        <p:txBody>
          <a:bodyPr/>
          <a:lstStyle/>
          <a:p>
            <a:r>
              <a:rPr lang="zh-CN" altLang="en-US"/>
              <a:t>方法的调用</a:t>
            </a:r>
            <a:r>
              <a:rPr lang="en-US" altLang="zh-CN"/>
              <a:t>----</a:t>
            </a:r>
            <a:r>
              <a:rPr lang="zh-CN" altLang="en-US"/>
              <a:t>引用传递</a:t>
            </a:r>
          </a:p>
        </p:txBody>
      </p:sp>
      <p:sp>
        <p:nvSpPr>
          <p:cNvPr id="1598470" name="Text Box 6"/>
          <p:cNvSpPr txBox="1">
            <a:spLocks noChangeArrowheads="1"/>
          </p:cNvSpPr>
          <p:nvPr/>
        </p:nvSpPr>
        <p:spPr bwMode="auto">
          <a:xfrm>
            <a:off x="261175" y="1420788"/>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en-US"/>
          </a:p>
        </p:txBody>
      </p:sp>
      <p:sp>
        <p:nvSpPr>
          <p:cNvPr id="1598472" name="Text Box 8"/>
          <p:cNvSpPr txBox="1">
            <a:spLocks noChangeArrowheads="1"/>
          </p:cNvSpPr>
          <p:nvPr/>
        </p:nvSpPr>
        <p:spPr bwMode="auto">
          <a:xfrm>
            <a:off x="261176" y="1013506"/>
            <a:ext cx="4625433" cy="2862322"/>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public  class  MethodInvoke2{</a:t>
            </a:r>
          </a:p>
          <a:p>
            <a:r>
              <a:rPr lang="en-US" altLang="zh-CN"/>
              <a:t>        public static void main(String[]  args){</a:t>
            </a:r>
          </a:p>
          <a:p>
            <a:r>
              <a:rPr lang="en-US" altLang="zh-CN"/>
              <a:t>                Animal a1=new Animal(</a:t>
            </a:r>
            <a:r>
              <a:rPr lang="en-US" altLang="zh-CN">
                <a:latin typeface="Arial"/>
              </a:rPr>
              <a:t>“</a:t>
            </a:r>
            <a:r>
              <a:rPr lang="en-US" altLang="zh-CN"/>
              <a:t>xiaoqiang</a:t>
            </a:r>
            <a:r>
              <a:rPr lang="en-US" altLang="zh-CN">
                <a:latin typeface="Arial"/>
              </a:rPr>
              <a:t>”</a:t>
            </a:r>
            <a:r>
              <a:rPr lang="en-US" altLang="zh-CN"/>
              <a:t>,4);</a:t>
            </a:r>
          </a:p>
          <a:p>
            <a:r>
              <a:rPr lang="en-US" altLang="zh-CN"/>
              <a:t>                addAge(a1);</a:t>
            </a:r>
          </a:p>
          <a:p>
            <a:r>
              <a:rPr lang="en-US" altLang="zh-CN"/>
              <a:t>                System.out.println(a1.age);</a:t>
            </a:r>
          </a:p>
          <a:p>
            <a:r>
              <a:rPr lang="en-US" altLang="zh-CN"/>
              <a:t>        }</a:t>
            </a:r>
          </a:p>
          <a:p>
            <a:r>
              <a:rPr lang="en-US" altLang="zh-CN"/>
              <a:t>        public static void addAge(Animal a){</a:t>
            </a:r>
          </a:p>
          <a:p>
            <a:r>
              <a:rPr lang="en-US" altLang="zh-CN"/>
              <a:t>                a.age++;</a:t>
            </a:r>
          </a:p>
          <a:p>
            <a:r>
              <a:rPr lang="en-US" altLang="zh-CN"/>
              <a:t>        }</a:t>
            </a:r>
          </a:p>
          <a:p>
            <a:r>
              <a:rPr lang="en-US" altLang="zh-CN"/>
              <a:t>}</a:t>
            </a:r>
          </a:p>
        </p:txBody>
      </p:sp>
      <p:sp>
        <p:nvSpPr>
          <p:cNvPr id="1598473" name="Rectangle 9"/>
          <p:cNvSpPr>
            <a:spLocks noChangeArrowheads="1"/>
          </p:cNvSpPr>
          <p:nvPr/>
        </p:nvSpPr>
        <p:spPr bwMode="auto">
          <a:xfrm>
            <a:off x="5257421" y="5064394"/>
            <a:ext cx="1539916" cy="1278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98474" name="Line 10"/>
          <p:cNvSpPr>
            <a:spLocks noChangeShapeType="1"/>
          </p:cNvSpPr>
          <p:nvPr/>
        </p:nvSpPr>
        <p:spPr bwMode="auto">
          <a:xfrm>
            <a:off x="5257422" y="5490473"/>
            <a:ext cx="1524653" cy="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98475" name="Text Box 11"/>
          <p:cNvSpPr txBox="1">
            <a:spLocks noChangeArrowheads="1"/>
          </p:cNvSpPr>
          <p:nvPr/>
        </p:nvSpPr>
        <p:spPr bwMode="auto">
          <a:xfrm>
            <a:off x="5467718" y="4585054"/>
            <a:ext cx="79541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main()</a:t>
            </a:r>
          </a:p>
        </p:txBody>
      </p:sp>
      <p:sp>
        <p:nvSpPr>
          <p:cNvPr id="1598476" name="Rectangle 12"/>
          <p:cNvSpPr>
            <a:spLocks noChangeArrowheads="1"/>
          </p:cNvSpPr>
          <p:nvPr/>
        </p:nvSpPr>
        <p:spPr bwMode="auto">
          <a:xfrm>
            <a:off x="7796248" y="5064394"/>
            <a:ext cx="1461902" cy="1278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98477" name="Line 13"/>
          <p:cNvSpPr>
            <a:spLocks noChangeShapeType="1"/>
          </p:cNvSpPr>
          <p:nvPr/>
        </p:nvSpPr>
        <p:spPr bwMode="auto">
          <a:xfrm>
            <a:off x="7796248" y="5490473"/>
            <a:ext cx="1461902" cy="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98478" name="Text Box 14"/>
          <p:cNvSpPr txBox="1">
            <a:spLocks noChangeArrowheads="1"/>
          </p:cNvSpPr>
          <p:nvPr/>
        </p:nvSpPr>
        <p:spPr bwMode="auto">
          <a:xfrm>
            <a:off x="7797944" y="4585054"/>
            <a:ext cx="103554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addAge()</a:t>
            </a:r>
          </a:p>
        </p:txBody>
      </p:sp>
      <p:sp>
        <p:nvSpPr>
          <p:cNvPr id="1598479" name="Rectangle 15"/>
          <p:cNvSpPr>
            <a:spLocks noChangeArrowheads="1"/>
          </p:cNvSpPr>
          <p:nvPr/>
        </p:nvSpPr>
        <p:spPr bwMode="auto">
          <a:xfrm>
            <a:off x="7875957" y="2789881"/>
            <a:ext cx="1000606" cy="12077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98480" name="Line 16"/>
          <p:cNvSpPr>
            <a:spLocks noChangeShapeType="1"/>
          </p:cNvSpPr>
          <p:nvPr/>
        </p:nvSpPr>
        <p:spPr bwMode="auto">
          <a:xfrm>
            <a:off x="7875957" y="3145469"/>
            <a:ext cx="1000606" cy="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98481" name="Line 17"/>
          <p:cNvSpPr>
            <a:spLocks noChangeShapeType="1"/>
          </p:cNvSpPr>
          <p:nvPr/>
        </p:nvSpPr>
        <p:spPr bwMode="auto">
          <a:xfrm>
            <a:off x="7875957" y="3499491"/>
            <a:ext cx="1000606" cy="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98482" name="Text Box 18"/>
          <p:cNvSpPr txBox="1">
            <a:spLocks noChangeArrowheads="1"/>
          </p:cNvSpPr>
          <p:nvPr/>
        </p:nvSpPr>
        <p:spPr bwMode="auto">
          <a:xfrm>
            <a:off x="8873170" y="2719390"/>
            <a:ext cx="108031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000"/>
              <a:t>name</a:t>
            </a:r>
          </a:p>
        </p:txBody>
      </p:sp>
      <p:sp>
        <p:nvSpPr>
          <p:cNvPr id="1598483" name="Text Box 19"/>
          <p:cNvSpPr txBox="1">
            <a:spLocks noChangeArrowheads="1"/>
          </p:cNvSpPr>
          <p:nvPr/>
        </p:nvSpPr>
        <p:spPr bwMode="auto">
          <a:xfrm>
            <a:off x="8876563" y="3059314"/>
            <a:ext cx="83270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000"/>
              <a:t>age</a:t>
            </a:r>
          </a:p>
        </p:txBody>
      </p:sp>
      <p:sp>
        <p:nvSpPr>
          <p:cNvPr id="1598484" name="Text Box 20"/>
          <p:cNvSpPr txBox="1">
            <a:spLocks noChangeArrowheads="1"/>
          </p:cNvSpPr>
          <p:nvPr/>
        </p:nvSpPr>
        <p:spPr bwMode="auto">
          <a:xfrm>
            <a:off x="5213328" y="5128619"/>
            <a:ext cx="139012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a:t>0x1a2d3c4f</a:t>
            </a:r>
          </a:p>
        </p:txBody>
      </p:sp>
      <p:sp>
        <p:nvSpPr>
          <p:cNvPr id="1598485" name="Line 21"/>
          <p:cNvSpPr>
            <a:spLocks noChangeShapeType="1"/>
          </p:cNvSpPr>
          <p:nvPr/>
        </p:nvSpPr>
        <p:spPr bwMode="auto">
          <a:xfrm>
            <a:off x="6797337" y="5224174"/>
            <a:ext cx="244216" cy="0"/>
          </a:xfrm>
          <a:prstGeom prst="line">
            <a:avLst/>
          </a:prstGeom>
          <a:noFill/>
          <a:ln w="50800">
            <a:solidFill>
              <a:srgbClr val="FF66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98486" name="Line 22"/>
          <p:cNvSpPr>
            <a:spLocks noChangeShapeType="1"/>
          </p:cNvSpPr>
          <p:nvPr/>
        </p:nvSpPr>
        <p:spPr bwMode="auto">
          <a:xfrm flipV="1">
            <a:off x="7029682" y="2919898"/>
            <a:ext cx="0" cy="2288611"/>
          </a:xfrm>
          <a:prstGeom prst="line">
            <a:avLst/>
          </a:prstGeom>
          <a:noFill/>
          <a:ln w="50800">
            <a:solidFill>
              <a:srgbClr val="FF66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98487" name="Line 23"/>
          <p:cNvSpPr>
            <a:spLocks noChangeShapeType="1"/>
          </p:cNvSpPr>
          <p:nvPr/>
        </p:nvSpPr>
        <p:spPr bwMode="auto">
          <a:xfrm>
            <a:off x="7026290" y="2932429"/>
            <a:ext cx="849667" cy="0"/>
          </a:xfrm>
          <a:prstGeom prst="line">
            <a:avLst/>
          </a:prstGeom>
          <a:noFill/>
          <a:ln w="50800">
            <a:solidFill>
              <a:srgbClr val="FF66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98488" name="Text Box 24"/>
          <p:cNvSpPr txBox="1">
            <a:spLocks noChangeArrowheads="1"/>
          </p:cNvSpPr>
          <p:nvPr/>
        </p:nvSpPr>
        <p:spPr bwMode="auto">
          <a:xfrm>
            <a:off x="8106605" y="2338738"/>
            <a:ext cx="4122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a1</a:t>
            </a:r>
          </a:p>
        </p:txBody>
      </p:sp>
      <p:sp>
        <p:nvSpPr>
          <p:cNvPr id="1598489" name="AutoShape 25"/>
          <p:cNvSpPr>
            <a:spLocks noChangeArrowheads="1"/>
          </p:cNvSpPr>
          <p:nvPr/>
        </p:nvSpPr>
        <p:spPr bwMode="auto">
          <a:xfrm>
            <a:off x="6966932" y="5252370"/>
            <a:ext cx="691944" cy="21304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98490" name="Text Box 26"/>
          <p:cNvSpPr txBox="1">
            <a:spLocks noChangeArrowheads="1"/>
          </p:cNvSpPr>
          <p:nvPr/>
        </p:nvSpPr>
        <p:spPr bwMode="auto">
          <a:xfrm>
            <a:off x="7721626" y="5081625"/>
            <a:ext cx="139012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a:t>0x1a2d3c4f</a:t>
            </a:r>
          </a:p>
        </p:txBody>
      </p:sp>
      <p:sp>
        <p:nvSpPr>
          <p:cNvPr id="1598491" name="Line 27"/>
          <p:cNvSpPr>
            <a:spLocks noChangeShapeType="1"/>
          </p:cNvSpPr>
          <p:nvPr/>
        </p:nvSpPr>
        <p:spPr bwMode="auto">
          <a:xfrm flipH="1">
            <a:off x="7474019" y="5195977"/>
            <a:ext cx="339188" cy="0"/>
          </a:xfrm>
          <a:prstGeom prst="line">
            <a:avLst/>
          </a:prstGeom>
          <a:noFill/>
          <a:ln w="50800">
            <a:solidFill>
              <a:srgbClr val="FF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98492" name="Line 28"/>
          <p:cNvSpPr>
            <a:spLocks noChangeShapeType="1"/>
          </p:cNvSpPr>
          <p:nvPr/>
        </p:nvSpPr>
        <p:spPr bwMode="auto">
          <a:xfrm flipV="1">
            <a:off x="7489282" y="3074978"/>
            <a:ext cx="3392" cy="2117866"/>
          </a:xfrm>
          <a:prstGeom prst="line">
            <a:avLst/>
          </a:prstGeom>
          <a:noFill/>
          <a:ln w="50800">
            <a:solidFill>
              <a:srgbClr val="FF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98493" name="Line 29"/>
          <p:cNvSpPr>
            <a:spLocks noChangeShapeType="1"/>
          </p:cNvSpPr>
          <p:nvPr/>
        </p:nvSpPr>
        <p:spPr bwMode="auto">
          <a:xfrm>
            <a:off x="7489282" y="3087510"/>
            <a:ext cx="356148" cy="0"/>
          </a:xfrm>
          <a:prstGeom prst="line">
            <a:avLst/>
          </a:prstGeom>
          <a:noFill/>
          <a:ln w="50800">
            <a:solidFill>
              <a:srgbClr val="FF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98494" name="Text Box 30"/>
          <p:cNvSpPr txBox="1">
            <a:spLocks noChangeArrowheads="1"/>
          </p:cNvSpPr>
          <p:nvPr/>
        </p:nvSpPr>
        <p:spPr bwMode="auto">
          <a:xfrm>
            <a:off x="8189706" y="3073412"/>
            <a:ext cx="30168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4</a:t>
            </a:r>
          </a:p>
        </p:txBody>
      </p:sp>
      <p:sp>
        <p:nvSpPr>
          <p:cNvPr id="1598495" name="Text Box 31"/>
          <p:cNvSpPr txBox="1">
            <a:spLocks noChangeArrowheads="1"/>
          </p:cNvSpPr>
          <p:nvPr/>
        </p:nvSpPr>
        <p:spPr bwMode="auto">
          <a:xfrm>
            <a:off x="4623139" y="5109821"/>
            <a:ext cx="4122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a1</a:t>
            </a:r>
          </a:p>
        </p:txBody>
      </p:sp>
      <p:sp>
        <p:nvSpPr>
          <p:cNvPr id="1598496" name="Text Box 32"/>
          <p:cNvSpPr txBox="1">
            <a:spLocks noChangeArrowheads="1"/>
          </p:cNvSpPr>
          <p:nvPr/>
        </p:nvSpPr>
        <p:spPr bwMode="auto">
          <a:xfrm>
            <a:off x="9337859" y="5037763"/>
            <a:ext cx="29527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a</a:t>
            </a:r>
          </a:p>
        </p:txBody>
      </p:sp>
    </p:spTree>
    <p:extLst>
      <p:ext uri="{BB962C8B-B14F-4D97-AF65-F5344CB8AC3E}">
        <p14:creationId xmlns:p14="http://schemas.microsoft.com/office/powerpoint/2010/main" xmlns="" val="2779141192"/>
      </p:ext>
    </p:extLst>
  </p:cSld>
  <p:clrMapOvr>
    <a:masterClrMapping/>
  </p:clrMapOvr>
  <p:transition spd="slow">
    <p:push dir="u"/>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a:xfrm>
            <a:off x="685161" y="0"/>
            <a:ext cx="8576381" cy="778535"/>
          </a:xfrm>
        </p:spPr>
        <p:txBody>
          <a:bodyPr/>
          <a:lstStyle/>
          <a:p>
            <a:r>
              <a:rPr lang="zh-CN" altLang="en-US"/>
              <a:t>方法的重载</a:t>
            </a:r>
            <a:r>
              <a:rPr lang="en-US" altLang="zh-CN"/>
              <a:t>overloading</a:t>
            </a:r>
          </a:p>
        </p:txBody>
      </p:sp>
      <p:sp>
        <p:nvSpPr>
          <p:cNvPr id="883715" name="Rectangle 3"/>
          <p:cNvSpPr>
            <a:spLocks noGrp="1" noChangeArrowheads="1"/>
          </p:cNvSpPr>
          <p:nvPr>
            <p:ph type="body" idx="1"/>
          </p:nvPr>
        </p:nvSpPr>
        <p:spPr bwMode="auto">
          <a:xfrm>
            <a:off x="244216" y="1052667"/>
            <a:ext cx="9149610" cy="518187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800" b="1"/>
              <a:t>方法名相同</a:t>
            </a:r>
          </a:p>
          <a:p>
            <a:pPr lvl="1">
              <a:lnSpc>
                <a:spcPts val="3000"/>
              </a:lnSpc>
              <a:spcBef>
                <a:spcPts val="600"/>
              </a:spcBef>
              <a:spcAft>
                <a:spcPts val="600"/>
              </a:spcAft>
            </a:pPr>
            <a:r>
              <a:rPr lang="zh-CN" altLang="en-US" sz="2800" b="1"/>
              <a:t>参数类型一定不同</a:t>
            </a:r>
          </a:p>
          <a:p>
            <a:pPr lvl="1">
              <a:lnSpc>
                <a:spcPts val="3000"/>
              </a:lnSpc>
              <a:spcBef>
                <a:spcPts val="600"/>
              </a:spcBef>
              <a:spcAft>
                <a:spcPts val="600"/>
              </a:spcAft>
            </a:pPr>
            <a:r>
              <a:rPr lang="zh-CN" altLang="en-US" sz="2800" b="1"/>
              <a:t>返回值可以相同也可以不同</a:t>
            </a:r>
          </a:p>
        </p:txBody>
      </p:sp>
      <p:sp>
        <p:nvSpPr>
          <p:cNvPr id="883717" name="Rectangle 5"/>
          <p:cNvSpPr>
            <a:spLocks noChangeArrowheads="1"/>
          </p:cNvSpPr>
          <p:nvPr/>
        </p:nvSpPr>
        <p:spPr bwMode="auto">
          <a:xfrm>
            <a:off x="230648" y="2877603"/>
            <a:ext cx="9492190" cy="34759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83718" name="Text Box 6"/>
          <p:cNvSpPr txBox="1">
            <a:spLocks noChangeArrowheads="1"/>
          </p:cNvSpPr>
          <p:nvPr/>
        </p:nvSpPr>
        <p:spPr bwMode="auto">
          <a:xfrm>
            <a:off x="329013" y="2860372"/>
            <a:ext cx="7715574" cy="347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b="1">
                <a:solidFill>
                  <a:schemeClr val="tx1"/>
                </a:solidFill>
                <a:latin typeface="Arial" pitchFamily="34" charset="0"/>
              </a:rPr>
              <a:t>package sample;</a:t>
            </a:r>
          </a:p>
          <a:p>
            <a:r>
              <a:rPr lang="en-US" altLang="zh-CN" sz="2000" b="1">
                <a:solidFill>
                  <a:schemeClr val="tx1"/>
                </a:solidFill>
                <a:latin typeface="Arial" pitchFamily="34" charset="0"/>
              </a:rPr>
              <a:t>import java.net.MalformedURLException;</a:t>
            </a:r>
          </a:p>
          <a:p>
            <a:r>
              <a:rPr lang="en-US" altLang="zh-CN" sz="2000" b="1">
                <a:solidFill>
                  <a:schemeClr val="tx1"/>
                </a:solidFill>
                <a:latin typeface="Arial" pitchFamily="34" charset="0"/>
              </a:rPr>
              <a:t>import java.net.URL;</a:t>
            </a:r>
          </a:p>
          <a:p>
            <a:endParaRPr lang="en-US" altLang="zh-CN" sz="2000" b="1">
              <a:solidFill>
                <a:schemeClr val="tx1"/>
              </a:solidFill>
              <a:latin typeface="Arial" pitchFamily="34" charset="0"/>
            </a:endParaRPr>
          </a:p>
          <a:p>
            <a:r>
              <a:rPr lang="en-US" altLang="zh-CN" sz="2000" b="1">
                <a:solidFill>
                  <a:schemeClr val="tx1"/>
                </a:solidFill>
                <a:latin typeface="Arial" pitchFamily="34" charset="0"/>
              </a:rPr>
              <a:t>public class OverloadingTest {</a:t>
            </a:r>
          </a:p>
          <a:p>
            <a:r>
              <a:rPr lang="en-US" altLang="zh-CN" sz="2000" b="1">
                <a:solidFill>
                  <a:schemeClr val="tx1"/>
                </a:solidFill>
                <a:latin typeface="Arial" pitchFamily="34" charset="0"/>
              </a:rPr>
              <a:t>    public void print(int i) {}</a:t>
            </a:r>
          </a:p>
          <a:p>
            <a:r>
              <a:rPr lang="en-US" altLang="zh-CN" sz="2000" b="1">
                <a:solidFill>
                  <a:schemeClr val="tx1"/>
                </a:solidFill>
                <a:latin typeface="Arial" pitchFamily="34" charset="0"/>
              </a:rPr>
              <a:t>    public void print(float f) {}</a:t>
            </a:r>
          </a:p>
          <a:p>
            <a:r>
              <a:rPr lang="en-US" altLang="zh-CN" sz="2000" b="1">
                <a:solidFill>
                  <a:schemeClr val="tx1"/>
                </a:solidFill>
                <a:latin typeface="Arial" pitchFamily="34" charset="0"/>
              </a:rPr>
              <a:t>    public String print() { return "Hello"; }</a:t>
            </a:r>
          </a:p>
          <a:p>
            <a:r>
              <a:rPr lang="en-US" altLang="zh-CN" sz="2000" b="1">
                <a:solidFill>
                  <a:schemeClr val="tx1"/>
                </a:solidFill>
                <a:latin typeface="Arial" pitchFamily="34" charset="0"/>
              </a:rPr>
              <a:t>    protected URL print(String s) throws </a:t>
            </a:r>
          </a:p>
          <a:p>
            <a:r>
              <a:rPr lang="en-US" altLang="zh-CN" sz="2000" b="1">
                <a:solidFill>
                  <a:schemeClr val="tx1"/>
                </a:solidFill>
                <a:latin typeface="Arial" pitchFamily="34" charset="0"/>
              </a:rPr>
              <a:t>                         MalformedURLException { return new URL(s); }</a:t>
            </a:r>
          </a:p>
          <a:p>
            <a:r>
              <a:rPr lang="en-US" altLang="zh-CN" sz="2000" b="1">
                <a:solidFill>
                  <a:schemeClr val="tx1"/>
                </a:solidFill>
                <a:latin typeface="Arial" pitchFamily="34" charset="0"/>
              </a:rPr>
              <a:t>}</a:t>
            </a:r>
            <a:endParaRPr lang="zh-CN" altLang="en-US" sz="2000" b="1">
              <a:solidFill>
                <a:schemeClr val="tx1"/>
              </a:solidFill>
              <a:latin typeface="Arial" pitchFamily="34" charset="0"/>
            </a:endParaRPr>
          </a:p>
        </p:txBody>
      </p:sp>
    </p:spTree>
    <p:extLst>
      <p:ext uri="{BB962C8B-B14F-4D97-AF65-F5344CB8AC3E}">
        <p14:creationId xmlns:p14="http://schemas.microsoft.com/office/powerpoint/2010/main" xmlns="" val="3647613490"/>
      </p:ext>
    </p:extLst>
  </p:cSld>
  <p:clrMapOvr>
    <a:masterClrMapping/>
  </p:clrMapOvr>
  <p:transition spd="slow">
    <p:push dir="u"/>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a:xfrm>
            <a:off x="685161" y="126884"/>
            <a:ext cx="8576381" cy="601524"/>
          </a:xfrm>
        </p:spPr>
        <p:txBody>
          <a:bodyPr/>
          <a:lstStyle/>
          <a:p>
            <a:r>
              <a:rPr lang="zh-CN" altLang="en-US"/>
              <a:t>构造方法的重载</a:t>
            </a:r>
          </a:p>
        </p:txBody>
      </p:sp>
      <p:sp>
        <p:nvSpPr>
          <p:cNvPr id="888835" name="Rectangle 3"/>
          <p:cNvSpPr>
            <a:spLocks noGrp="1" noChangeArrowheads="1"/>
          </p:cNvSpPr>
          <p:nvPr>
            <p:ph type="body" idx="1"/>
          </p:nvPr>
        </p:nvSpPr>
        <p:spPr bwMode="auto">
          <a:xfrm>
            <a:off x="-47487" y="941448"/>
            <a:ext cx="9858514" cy="3947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en-US" altLang="zh-CN" sz="2400" b="1"/>
              <a:t>Call to this(…) must be the first statement in constructor</a:t>
            </a:r>
          </a:p>
        </p:txBody>
      </p:sp>
      <p:sp>
        <p:nvSpPr>
          <p:cNvPr id="888837" name="Rectangle 5"/>
          <p:cNvSpPr>
            <a:spLocks noChangeArrowheads="1"/>
          </p:cNvSpPr>
          <p:nvPr/>
        </p:nvSpPr>
        <p:spPr bwMode="auto">
          <a:xfrm>
            <a:off x="413810" y="1510076"/>
            <a:ext cx="4999638" cy="46195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88838" name="Text Box 6"/>
          <p:cNvSpPr txBox="1">
            <a:spLocks noChangeArrowheads="1"/>
          </p:cNvSpPr>
          <p:nvPr/>
        </p:nvSpPr>
        <p:spPr bwMode="auto">
          <a:xfrm>
            <a:off x="520655" y="1610330"/>
            <a:ext cx="4479111" cy="44781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75000"/>
              </a:lnSpc>
            </a:pPr>
            <a:r>
              <a:rPr lang="en-US" altLang="zh-CN" sz="2000" b="1">
                <a:solidFill>
                  <a:schemeClr val="tx1"/>
                </a:solidFill>
                <a:latin typeface="Arial" pitchFamily="34" charset="0"/>
              </a:rPr>
              <a:t>package sample;</a:t>
            </a:r>
          </a:p>
          <a:p>
            <a:pPr>
              <a:lnSpc>
                <a:spcPct val="75000"/>
              </a:lnSpc>
            </a:pPr>
            <a:r>
              <a:rPr lang="en-US" altLang="zh-CN" sz="2000" b="1">
                <a:solidFill>
                  <a:schemeClr val="tx1"/>
                </a:solidFill>
                <a:latin typeface="Arial" pitchFamily="34" charset="0"/>
              </a:rPr>
              <a:t>public class Employee {  </a:t>
            </a:r>
          </a:p>
          <a:p>
            <a:pPr>
              <a:lnSpc>
                <a:spcPct val="75000"/>
              </a:lnSpc>
            </a:pPr>
            <a:r>
              <a:rPr lang="en-US" altLang="zh-CN" sz="2000" b="1">
                <a:solidFill>
                  <a:schemeClr val="tx1"/>
                </a:solidFill>
                <a:latin typeface="Arial" pitchFamily="34" charset="0"/>
              </a:rPr>
              <a:t>    private String name;  </a:t>
            </a:r>
          </a:p>
          <a:p>
            <a:pPr>
              <a:lnSpc>
                <a:spcPct val="75000"/>
              </a:lnSpc>
            </a:pPr>
            <a:r>
              <a:rPr lang="en-US" altLang="zh-CN" sz="2000" b="1">
                <a:solidFill>
                  <a:schemeClr val="tx1"/>
                </a:solidFill>
                <a:latin typeface="Arial" pitchFamily="34" charset="0"/>
              </a:rPr>
              <a:t>    private int salary;</a:t>
            </a:r>
          </a:p>
          <a:p>
            <a:pPr>
              <a:lnSpc>
                <a:spcPct val="75000"/>
              </a:lnSpc>
            </a:pPr>
            <a:r>
              <a:rPr lang="en-US" altLang="zh-CN" sz="2000" b="1">
                <a:solidFill>
                  <a:schemeClr val="tx1"/>
                </a:solidFill>
                <a:latin typeface="Arial" pitchFamily="34" charset="0"/>
              </a:rPr>
              <a:t>    </a:t>
            </a:r>
          </a:p>
          <a:p>
            <a:pPr>
              <a:lnSpc>
                <a:spcPct val="75000"/>
              </a:lnSpc>
            </a:pPr>
            <a:r>
              <a:rPr lang="en-US" altLang="zh-CN" sz="2000" b="1">
                <a:solidFill>
                  <a:schemeClr val="tx1"/>
                </a:solidFill>
                <a:latin typeface="Arial" pitchFamily="34" charset="0"/>
              </a:rPr>
              <a:t>    public Employee(String n, int s) {</a:t>
            </a:r>
          </a:p>
          <a:p>
            <a:pPr>
              <a:lnSpc>
                <a:spcPct val="75000"/>
              </a:lnSpc>
            </a:pPr>
            <a:r>
              <a:rPr lang="en-US" altLang="zh-CN" sz="2000" b="1">
                <a:solidFill>
                  <a:schemeClr val="tx1"/>
                </a:solidFill>
                <a:latin typeface="Arial" pitchFamily="34" charset="0"/>
              </a:rPr>
              <a:t>        name = n;  </a:t>
            </a:r>
          </a:p>
          <a:p>
            <a:pPr>
              <a:lnSpc>
                <a:spcPct val="75000"/>
              </a:lnSpc>
            </a:pPr>
            <a:r>
              <a:rPr lang="en-US" altLang="zh-CN" sz="2000" b="1">
                <a:solidFill>
                  <a:schemeClr val="tx1"/>
                </a:solidFill>
                <a:latin typeface="Arial" pitchFamily="34" charset="0"/>
              </a:rPr>
              <a:t>        salary = s;</a:t>
            </a:r>
          </a:p>
          <a:p>
            <a:pPr>
              <a:lnSpc>
                <a:spcPct val="75000"/>
              </a:lnSpc>
            </a:pPr>
            <a:r>
              <a:rPr lang="en-US" altLang="zh-CN" sz="2000" b="1">
                <a:solidFill>
                  <a:schemeClr val="tx1"/>
                </a:solidFill>
                <a:latin typeface="Arial" pitchFamily="34" charset="0"/>
              </a:rPr>
              <a:t>    }</a:t>
            </a:r>
          </a:p>
          <a:p>
            <a:pPr>
              <a:lnSpc>
                <a:spcPct val="75000"/>
              </a:lnSpc>
            </a:pPr>
            <a:r>
              <a:rPr lang="en-US" altLang="zh-CN" sz="2000" b="1">
                <a:solidFill>
                  <a:schemeClr val="tx1"/>
                </a:solidFill>
                <a:latin typeface="Arial" pitchFamily="34" charset="0"/>
              </a:rPr>
              <a:t>    </a:t>
            </a:r>
          </a:p>
          <a:p>
            <a:pPr>
              <a:lnSpc>
                <a:spcPct val="75000"/>
              </a:lnSpc>
            </a:pPr>
            <a:r>
              <a:rPr lang="en-US" altLang="zh-CN" sz="2000" b="1">
                <a:solidFill>
                  <a:schemeClr val="tx1"/>
                </a:solidFill>
                <a:latin typeface="Arial" pitchFamily="34" charset="0"/>
              </a:rPr>
              <a:t>    public Employee(String n) {</a:t>
            </a:r>
          </a:p>
          <a:p>
            <a:pPr>
              <a:lnSpc>
                <a:spcPct val="75000"/>
              </a:lnSpc>
            </a:pPr>
            <a:r>
              <a:rPr lang="en-US" altLang="zh-CN" sz="2000" b="1">
                <a:solidFill>
                  <a:schemeClr val="tx1"/>
                </a:solidFill>
                <a:latin typeface="Arial" pitchFamily="34" charset="0"/>
              </a:rPr>
              <a:t>        this(n, 0);</a:t>
            </a:r>
          </a:p>
          <a:p>
            <a:pPr>
              <a:lnSpc>
                <a:spcPct val="75000"/>
              </a:lnSpc>
            </a:pPr>
            <a:r>
              <a:rPr lang="en-US" altLang="zh-CN" sz="2000" b="1">
                <a:solidFill>
                  <a:schemeClr val="tx1"/>
                </a:solidFill>
                <a:latin typeface="Arial" pitchFamily="34" charset="0"/>
              </a:rPr>
              <a:t>    }  </a:t>
            </a:r>
          </a:p>
          <a:p>
            <a:pPr>
              <a:lnSpc>
                <a:spcPct val="75000"/>
              </a:lnSpc>
            </a:pPr>
            <a:r>
              <a:rPr lang="en-US" altLang="zh-CN" sz="2000" b="1">
                <a:solidFill>
                  <a:schemeClr val="tx1"/>
                </a:solidFill>
                <a:latin typeface="Arial" pitchFamily="34" charset="0"/>
              </a:rPr>
              <a:t>    </a:t>
            </a:r>
          </a:p>
          <a:p>
            <a:pPr>
              <a:lnSpc>
                <a:spcPct val="75000"/>
              </a:lnSpc>
            </a:pPr>
            <a:r>
              <a:rPr lang="en-US" altLang="zh-CN" sz="2000" b="1">
                <a:solidFill>
                  <a:schemeClr val="tx1"/>
                </a:solidFill>
                <a:latin typeface="Arial" pitchFamily="34" charset="0"/>
              </a:rPr>
              <a:t>    public Employee() { </a:t>
            </a:r>
          </a:p>
          <a:p>
            <a:pPr>
              <a:lnSpc>
                <a:spcPct val="75000"/>
              </a:lnSpc>
            </a:pPr>
            <a:r>
              <a:rPr lang="en-US" altLang="zh-CN" sz="2000" b="1">
                <a:solidFill>
                  <a:schemeClr val="tx1"/>
                </a:solidFill>
                <a:latin typeface="Arial" pitchFamily="34" charset="0"/>
              </a:rPr>
              <a:t>       //int a = 0; //Illegal   </a:t>
            </a:r>
          </a:p>
          <a:p>
            <a:pPr>
              <a:lnSpc>
                <a:spcPct val="75000"/>
              </a:lnSpc>
            </a:pPr>
            <a:r>
              <a:rPr lang="en-US" altLang="zh-CN" sz="2000" b="1">
                <a:solidFill>
                  <a:schemeClr val="tx1"/>
                </a:solidFill>
                <a:latin typeface="Arial" pitchFamily="34" charset="0"/>
              </a:rPr>
              <a:t>        this( " Unknown " );  </a:t>
            </a:r>
          </a:p>
          <a:p>
            <a:pPr>
              <a:lnSpc>
                <a:spcPct val="75000"/>
              </a:lnSpc>
            </a:pPr>
            <a:r>
              <a:rPr lang="en-US" altLang="zh-CN" sz="2000" b="1">
                <a:solidFill>
                  <a:schemeClr val="tx1"/>
                </a:solidFill>
                <a:latin typeface="Arial" pitchFamily="34" charset="0"/>
              </a:rPr>
              <a:t>    }</a:t>
            </a:r>
          </a:p>
          <a:p>
            <a:pPr>
              <a:lnSpc>
                <a:spcPct val="75000"/>
              </a:lnSpc>
            </a:pPr>
            <a:r>
              <a:rPr lang="en-US" altLang="zh-CN" sz="2000" b="1">
                <a:solidFill>
                  <a:schemeClr val="tx1"/>
                </a:solidFill>
                <a:latin typeface="Arial" pitchFamily="34" charset="0"/>
              </a:rPr>
              <a:t>}</a:t>
            </a:r>
            <a:endParaRPr lang="zh-CN" altLang="en-US" sz="2000" b="1">
              <a:solidFill>
                <a:schemeClr val="tx1"/>
              </a:solidFill>
              <a:latin typeface="Arial" pitchFamily="34" charset="0"/>
            </a:endParaRPr>
          </a:p>
        </p:txBody>
      </p:sp>
    </p:spTree>
    <p:extLst>
      <p:ext uri="{BB962C8B-B14F-4D97-AF65-F5344CB8AC3E}">
        <p14:creationId xmlns:p14="http://schemas.microsoft.com/office/powerpoint/2010/main" xmlns="" val="147169384"/>
      </p:ext>
    </p:extLst>
  </p:cSld>
  <p:clrMapOvr>
    <a:masterClrMapping/>
  </p:clrMapOvr>
  <p:transition spd="slow">
    <p:push dir="u"/>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a:xfrm>
            <a:off x="607147" y="231838"/>
            <a:ext cx="8576381" cy="568629"/>
          </a:xfrm>
        </p:spPr>
        <p:txBody>
          <a:bodyPr/>
          <a:lstStyle/>
          <a:p>
            <a:r>
              <a:rPr lang="zh-CN" altLang="en-US"/>
              <a:t>默认的构造方法</a:t>
            </a:r>
          </a:p>
        </p:txBody>
      </p:sp>
      <p:sp>
        <p:nvSpPr>
          <p:cNvPr id="889859" name="Rectangle 3"/>
          <p:cNvSpPr>
            <a:spLocks noGrp="1" noChangeArrowheads="1"/>
          </p:cNvSpPr>
          <p:nvPr>
            <p:ph type="body" idx="1"/>
          </p:nvPr>
        </p:nvSpPr>
        <p:spPr bwMode="auto">
          <a:xfrm>
            <a:off x="0" y="1203048"/>
            <a:ext cx="9906000" cy="421066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800" b="1"/>
              <a:t>每个类都有构造方法。</a:t>
            </a:r>
          </a:p>
          <a:p>
            <a:pPr lvl="1">
              <a:lnSpc>
                <a:spcPts val="3000"/>
              </a:lnSpc>
              <a:spcBef>
                <a:spcPts val="600"/>
              </a:spcBef>
              <a:spcAft>
                <a:spcPts val="600"/>
              </a:spcAft>
            </a:pPr>
            <a:r>
              <a:rPr lang="zh-CN" altLang="en-US" sz="2800" b="1"/>
              <a:t>如果程序员在定义类时没有定义构造方法的话，</a:t>
            </a:r>
            <a:r>
              <a:rPr lang="en-US" altLang="zh-CN" sz="2800" b="1"/>
              <a:t>Java</a:t>
            </a:r>
            <a:r>
              <a:rPr lang="zh-CN" altLang="en-US" sz="2800" b="1"/>
              <a:t>将自动为该类添加一个公开的空参空实现的构造方法。</a:t>
            </a:r>
          </a:p>
          <a:p>
            <a:pPr lvl="1">
              <a:lnSpc>
                <a:spcPts val="3000"/>
              </a:lnSpc>
              <a:spcBef>
                <a:spcPts val="600"/>
              </a:spcBef>
              <a:spcAft>
                <a:spcPts val="600"/>
              </a:spcAft>
              <a:buFont typeface="Monotype Sorts" charset="2"/>
              <a:buNone/>
            </a:pPr>
            <a:r>
              <a:rPr lang="zh-CN" altLang="en-US" sz="2800" b="1"/>
              <a:t>   如： </a:t>
            </a:r>
            <a:r>
              <a:rPr lang="en-US" altLang="zh-CN" sz="2800" b="1"/>
              <a:t>public  Animal () {</a:t>
            </a:r>
          </a:p>
          <a:p>
            <a:pPr lvl="1">
              <a:lnSpc>
                <a:spcPts val="3000"/>
              </a:lnSpc>
              <a:spcBef>
                <a:spcPts val="600"/>
              </a:spcBef>
              <a:spcAft>
                <a:spcPts val="600"/>
              </a:spcAft>
              <a:buFont typeface="Monotype Sorts" charset="2"/>
              <a:buNone/>
            </a:pPr>
            <a:r>
              <a:rPr lang="en-US" altLang="zh-CN" sz="2800" b="1"/>
              <a:t>            }</a:t>
            </a:r>
          </a:p>
          <a:p>
            <a:pPr lvl="1">
              <a:lnSpc>
                <a:spcPts val="3000"/>
              </a:lnSpc>
              <a:spcBef>
                <a:spcPts val="600"/>
              </a:spcBef>
              <a:spcAft>
                <a:spcPts val="600"/>
              </a:spcAft>
              <a:buFont typeface="Monotype Sorts" charset="2"/>
              <a:buNone/>
            </a:pPr>
            <a:endParaRPr lang="en-US" altLang="zh-CN" sz="2800" b="1"/>
          </a:p>
          <a:p>
            <a:pPr lvl="1">
              <a:lnSpc>
                <a:spcPts val="3000"/>
              </a:lnSpc>
              <a:spcBef>
                <a:spcPts val="600"/>
              </a:spcBef>
              <a:spcAft>
                <a:spcPts val="600"/>
              </a:spcAft>
              <a:buFont typeface="Monotype Sorts" charset="2"/>
              <a:buNone/>
            </a:pPr>
            <a:endParaRPr lang="en-US" altLang="zh-CN" sz="2800" b="1" i="1"/>
          </a:p>
        </p:txBody>
      </p:sp>
    </p:spTree>
    <p:extLst>
      <p:ext uri="{BB962C8B-B14F-4D97-AF65-F5344CB8AC3E}">
        <p14:creationId xmlns:p14="http://schemas.microsoft.com/office/powerpoint/2010/main" xmlns="" val="3501491925"/>
      </p:ext>
    </p:extLst>
  </p:cSld>
  <p:clrMapOvr>
    <a:masterClrMapping/>
  </p:clrMapOvr>
  <p:transition spd="slow">
    <p:push dir="u"/>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02" name="Rectangle 2"/>
          <p:cNvSpPr>
            <a:spLocks noGrp="1" noChangeArrowheads="1"/>
          </p:cNvSpPr>
          <p:nvPr>
            <p:ph type="title"/>
          </p:nvPr>
        </p:nvSpPr>
        <p:spPr/>
        <p:txBody>
          <a:bodyPr/>
          <a:lstStyle/>
          <a:p>
            <a:r>
              <a:rPr lang="zh-CN" altLang="en-US"/>
              <a:t>练习</a:t>
            </a:r>
          </a:p>
        </p:txBody>
      </p:sp>
      <p:sp>
        <p:nvSpPr>
          <p:cNvPr id="1689603" name="Rectangle 3"/>
          <p:cNvSpPr>
            <a:spLocks noGrp="1" noChangeArrowheads="1"/>
          </p:cNvSpPr>
          <p:nvPr>
            <p:ph type="body" idx="1"/>
          </p:nvPr>
        </p:nvSpPr>
        <p:spPr bwMode="auto">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t>练习一</a:t>
            </a:r>
            <a:r>
              <a:rPr lang="en-US" altLang="zh-CN"/>
              <a:t>:</a:t>
            </a:r>
          </a:p>
          <a:p>
            <a:r>
              <a:rPr lang="zh-CN" altLang="en-US"/>
              <a:t>写个学生类有属性 </a:t>
            </a:r>
            <a:r>
              <a:rPr lang="en-US" altLang="zh-CN"/>
              <a:t>name  age    schoolName classRoom</a:t>
            </a:r>
            <a:r>
              <a:rPr lang="zh-CN" altLang="en-US"/>
              <a:t>进行完全封装</a:t>
            </a:r>
            <a:r>
              <a:rPr lang="en-US" altLang="zh-CN"/>
              <a:t>!</a:t>
            </a:r>
          </a:p>
          <a:p>
            <a:endParaRPr lang="en-US" altLang="zh-CN"/>
          </a:p>
          <a:p>
            <a:r>
              <a:rPr lang="zh-CN" altLang="en-US"/>
              <a:t>练习二</a:t>
            </a:r>
            <a:r>
              <a:rPr lang="en-US" altLang="zh-CN"/>
              <a:t>:</a:t>
            </a:r>
          </a:p>
          <a:p>
            <a:r>
              <a:rPr lang="zh-CN" altLang="en-US"/>
              <a:t>写个数学类</a:t>
            </a:r>
            <a:r>
              <a:rPr lang="en-US" altLang="zh-CN"/>
              <a:t>MyMath</a:t>
            </a:r>
          </a:p>
          <a:p>
            <a:r>
              <a:rPr lang="en-US" altLang="zh-CN"/>
              <a:t>      </a:t>
            </a:r>
            <a:r>
              <a:rPr lang="zh-CN" altLang="en-US"/>
              <a:t>内有 支持各种数据类型的相加相减操作</a:t>
            </a:r>
            <a:endParaRPr lang="en-US" altLang="zh-CN"/>
          </a:p>
        </p:txBody>
      </p:sp>
    </p:spTree>
    <p:extLst>
      <p:ext uri="{BB962C8B-B14F-4D97-AF65-F5344CB8AC3E}">
        <p14:creationId xmlns:p14="http://schemas.microsoft.com/office/powerpoint/2010/main" xmlns="" val="3830182877"/>
      </p:ext>
    </p:extLst>
  </p:cSld>
  <p:clrMapOvr>
    <a:masterClrMapping/>
  </p:clrMapOvr>
  <p:transition spd="slow">
    <p:push dir="u"/>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a:xfrm>
            <a:off x="761479" y="126884"/>
            <a:ext cx="8576380" cy="601524"/>
          </a:xfrm>
        </p:spPr>
        <p:txBody>
          <a:bodyPr/>
          <a:lstStyle/>
          <a:p>
            <a:r>
              <a:rPr lang="zh-CN" altLang="en-US"/>
              <a:t>继承</a:t>
            </a:r>
            <a:r>
              <a:rPr lang="en-US" altLang="zh-CN"/>
              <a:t>Inheritance</a:t>
            </a:r>
          </a:p>
        </p:txBody>
      </p:sp>
      <p:sp>
        <p:nvSpPr>
          <p:cNvPr id="890883" name="Rectangle 3"/>
          <p:cNvSpPr>
            <a:spLocks noGrp="1" noChangeArrowheads="1"/>
          </p:cNvSpPr>
          <p:nvPr>
            <p:ph type="body" idx="1"/>
          </p:nvPr>
        </p:nvSpPr>
        <p:spPr bwMode="auto">
          <a:xfrm>
            <a:off x="325621" y="1203048"/>
            <a:ext cx="9242886" cy="286507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800" b="1"/>
              <a:t>是</a:t>
            </a:r>
            <a:r>
              <a:rPr lang="en-US" altLang="zh-CN" sz="2800" b="1"/>
              <a:t>“is a” </a:t>
            </a:r>
            <a:r>
              <a:rPr lang="zh-CN" altLang="en-US" sz="2800" b="1"/>
              <a:t>的关系</a:t>
            </a:r>
            <a:endParaRPr lang="en-US" altLang="zh-CN" sz="2800" b="1"/>
          </a:p>
          <a:p>
            <a:pPr lvl="1">
              <a:lnSpc>
                <a:spcPts val="3000"/>
              </a:lnSpc>
              <a:spcBef>
                <a:spcPts val="600"/>
              </a:spcBef>
              <a:spcAft>
                <a:spcPts val="600"/>
              </a:spcAft>
            </a:pPr>
            <a:r>
              <a:rPr lang="en-US" altLang="zh-CN" sz="2800" b="1"/>
              <a:t>     </a:t>
            </a:r>
            <a:endParaRPr lang="zh-CN" altLang="en-US" sz="2800" b="1"/>
          </a:p>
          <a:p>
            <a:pPr lvl="1">
              <a:lnSpc>
                <a:spcPts val="3000"/>
              </a:lnSpc>
              <a:spcBef>
                <a:spcPts val="600"/>
              </a:spcBef>
              <a:spcAft>
                <a:spcPts val="600"/>
              </a:spcAft>
            </a:pPr>
            <a:r>
              <a:rPr lang="zh-CN" altLang="en-US" sz="2800" b="1"/>
              <a:t>声明的形式</a:t>
            </a:r>
            <a:endParaRPr lang="en-US" altLang="zh-CN" sz="2800" b="1" i="1"/>
          </a:p>
          <a:p>
            <a:pPr lvl="1">
              <a:lnSpc>
                <a:spcPts val="3000"/>
              </a:lnSpc>
              <a:spcBef>
                <a:spcPts val="600"/>
              </a:spcBef>
              <a:spcAft>
                <a:spcPts val="600"/>
              </a:spcAft>
              <a:buFont typeface="Monotype Sorts" charset="2"/>
              <a:buNone/>
            </a:pPr>
            <a:r>
              <a:rPr lang="en-US" altLang="zh-CN" sz="2800" b="1"/>
              <a:t>     public class Manager extends Employee {…}</a:t>
            </a:r>
          </a:p>
          <a:p>
            <a:pPr lvl="1">
              <a:lnSpc>
                <a:spcPts val="3000"/>
              </a:lnSpc>
              <a:spcBef>
                <a:spcPts val="600"/>
              </a:spcBef>
              <a:spcAft>
                <a:spcPts val="600"/>
              </a:spcAft>
            </a:pPr>
            <a:r>
              <a:rPr lang="en-US" altLang="zh-CN" sz="2800" b="1"/>
              <a:t>Java</a:t>
            </a:r>
            <a:r>
              <a:rPr lang="zh-CN" altLang="en-US" sz="2800" b="1"/>
              <a:t>是一个单一继承的语言 </a:t>
            </a:r>
            <a:r>
              <a:rPr lang="en-US" altLang="zh-CN" sz="2800" b="1"/>
              <a:t>---- </a:t>
            </a:r>
            <a:r>
              <a:rPr lang="zh-CN" altLang="en-US" sz="2800" b="1"/>
              <a:t>一个类只有一个直接父类，如果没有声明父类，则默认的父类为</a:t>
            </a:r>
            <a:r>
              <a:rPr lang="en-US" altLang="zh-CN" sz="2800" b="1"/>
              <a:t>java.lang.Object</a:t>
            </a:r>
          </a:p>
        </p:txBody>
      </p:sp>
    </p:spTree>
    <p:extLst>
      <p:ext uri="{BB962C8B-B14F-4D97-AF65-F5344CB8AC3E}">
        <p14:creationId xmlns:p14="http://schemas.microsoft.com/office/powerpoint/2010/main" xmlns="" val="97649512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p:nvPr>
        </p:nvSpPr>
        <p:spPr/>
        <p:txBody>
          <a:bodyPr/>
          <a:lstStyle/>
          <a:p>
            <a:r>
              <a:rPr lang="en-US" altLang="zh-CN"/>
              <a:t>Java </a:t>
            </a:r>
            <a:r>
              <a:rPr lang="zh-CN" altLang="en-US"/>
              <a:t>语言特点</a:t>
            </a:r>
          </a:p>
        </p:txBody>
      </p:sp>
      <p:sp>
        <p:nvSpPr>
          <p:cNvPr id="1651715" name="Rectangle 3"/>
          <p:cNvSpPr>
            <a:spLocks noGrp="1" noChangeArrowheads="1"/>
          </p:cNvSpPr>
          <p:nvPr>
            <p:ph type="body" idx="1"/>
          </p:nvPr>
        </p:nvSpPr>
        <p:spPr bwMode="auto">
          <a:xfrm>
            <a:off x="491823" y="1439586"/>
            <a:ext cx="8915570" cy="4525528"/>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000" dirty="0"/>
              <a:t>4</a:t>
            </a:r>
            <a:r>
              <a:rPr lang="zh-CN" altLang="en-US" sz="2000" dirty="0"/>
              <a:t>、健壮性：</a:t>
            </a:r>
          </a:p>
          <a:p>
            <a:r>
              <a:rPr lang="en-US" altLang="zh-CN" sz="2000" dirty="0"/>
              <a:t>java</a:t>
            </a:r>
            <a:r>
              <a:rPr lang="zh-CN" altLang="en-US" sz="2000" dirty="0"/>
              <a:t>投入了大量的精力进行早期的问题检测，后期的动态检测，并消除了</a:t>
            </a:r>
          </a:p>
          <a:p>
            <a:r>
              <a:rPr lang="zh-CN" altLang="en-US" sz="2000" dirty="0"/>
              <a:t>有出错倾向的状态，</a:t>
            </a:r>
            <a:r>
              <a:rPr lang="en-US" altLang="zh-CN" sz="2000" dirty="0"/>
              <a:t>java</a:t>
            </a:r>
            <a:r>
              <a:rPr lang="zh-CN" altLang="en-US" sz="2000" dirty="0"/>
              <a:t>和 </a:t>
            </a:r>
            <a:r>
              <a:rPr lang="en-US" altLang="zh-CN" sz="2000" dirty="0" err="1"/>
              <a:t>c++</a:t>
            </a:r>
            <a:r>
              <a:rPr lang="zh-CN" altLang="en-US" sz="2000" dirty="0"/>
              <a:t>最大的不同在于 </a:t>
            </a:r>
            <a:r>
              <a:rPr lang="en-US" altLang="zh-CN" sz="2000" dirty="0"/>
              <a:t>java</a:t>
            </a:r>
            <a:r>
              <a:rPr lang="zh-CN" altLang="en-US" sz="2000" dirty="0"/>
              <a:t>采用的指针模型可以</a:t>
            </a:r>
          </a:p>
          <a:p>
            <a:r>
              <a:rPr lang="zh-CN" altLang="en-US" sz="2000" dirty="0"/>
              <a:t>消除重写内存和损坏数据的可能性</a:t>
            </a:r>
            <a:r>
              <a:rPr lang="en-US" altLang="zh-CN" sz="2000" dirty="0"/>
              <a:t>.</a:t>
            </a:r>
          </a:p>
          <a:p>
            <a:r>
              <a:rPr lang="en-US" altLang="zh-CN" sz="2000" dirty="0"/>
              <a:t>5</a:t>
            </a:r>
            <a:r>
              <a:rPr lang="zh-CN" altLang="en-US" sz="2000" dirty="0"/>
              <a:t>、安全性：</a:t>
            </a:r>
          </a:p>
          <a:p>
            <a:r>
              <a:rPr lang="en-US" altLang="zh-CN" sz="2000" dirty="0"/>
              <a:t>java</a:t>
            </a:r>
            <a:r>
              <a:rPr lang="zh-CN" altLang="en-US" sz="2000" dirty="0"/>
              <a:t>适用于网络</a:t>
            </a:r>
            <a:r>
              <a:rPr lang="en-US" altLang="zh-CN" sz="2000" dirty="0"/>
              <a:t>/</a:t>
            </a:r>
            <a:r>
              <a:rPr lang="zh-CN" altLang="en-US" sz="2000" dirty="0"/>
              <a:t>分布式环境，为了达到这个目标，在安全方面投了大量的精力</a:t>
            </a:r>
          </a:p>
          <a:p>
            <a:r>
              <a:rPr lang="zh-CN" altLang="en-US" sz="2000" dirty="0"/>
              <a:t>使用</a:t>
            </a:r>
            <a:r>
              <a:rPr lang="en-US" altLang="zh-CN" sz="2000" dirty="0"/>
              <a:t>java</a:t>
            </a:r>
            <a:r>
              <a:rPr lang="zh-CN" altLang="en-US" sz="2000" dirty="0"/>
              <a:t>可以构建防病毒。禁止运行时堆栈溢出，禁止自己内存空间，未授权的</a:t>
            </a:r>
          </a:p>
          <a:p>
            <a:r>
              <a:rPr lang="zh-CN" altLang="en-US" sz="2000" dirty="0"/>
              <a:t>读写文件。</a:t>
            </a:r>
          </a:p>
          <a:p>
            <a:r>
              <a:rPr lang="en-US" altLang="zh-CN" sz="2000" dirty="0"/>
              <a:t>6</a:t>
            </a:r>
            <a:r>
              <a:rPr lang="zh-CN" altLang="en-US" sz="2000" dirty="0"/>
              <a:t>、可移植性：</a:t>
            </a:r>
          </a:p>
          <a:p>
            <a:r>
              <a:rPr lang="zh-CN" altLang="en-US" sz="2000" dirty="0"/>
              <a:t>跨平台： </a:t>
            </a:r>
            <a:r>
              <a:rPr lang="en-US" altLang="zh-CN" sz="2000" dirty="0"/>
              <a:t>JVM </a:t>
            </a:r>
            <a:r>
              <a:rPr lang="zh-CN" altLang="en-US" sz="2000" dirty="0"/>
              <a:t>作用用来解释执行字节码文件根据不同的平台进行不同的</a:t>
            </a:r>
          </a:p>
          <a:p>
            <a:r>
              <a:rPr lang="zh-CN" altLang="en-US" sz="2000" dirty="0"/>
              <a:t>解释执行，从而可以达到跨平台作用，</a:t>
            </a:r>
            <a:r>
              <a:rPr lang="en-US" altLang="zh-CN" sz="2000" dirty="0"/>
              <a:t>C++</a:t>
            </a:r>
            <a:r>
              <a:rPr lang="zh-CN" altLang="en-US" sz="2000" dirty="0"/>
              <a:t>生成直接可以运行的机器码文件。</a:t>
            </a:r>
          </a:p>
          <a:p>
            <a:r>
              <a:rPr lang="en-US" altLang="zh-CN" sz="2000" dirty="0"/>
              <a:t>java</a:t>
            </a:r>
            <a:r>
              <a:rPr lang="zh-CN" altLang="en-US" sz="2000" dirty="0"/>
              <a:t>素有 “一次编写译，到处运行”</a:t>
            </a:r>
          </a:p>
          <a:p>
            <a:endParaRPr lang="en-US" altLang="zh-CN" sz="2000" dirty="0"/>
          </a:p>
          <a:p>
            <a:endParaRPr lang="en-US" altLang="zh-CN" sz="2000" dirty="0"/>
          </a:p>
          <a:p>
            <a:r>
              <a:rPr lang="zh-CN" altLang="en-US" sz="2000" dirty="0"/>
              <a:t> </a:t>
            </a:r>
          </a:p>
        </p:txBody>
      </p:sp>
    </p:spTree>
    <p:extLst>
      <p:ext uri="{BB962C8B-B14F-4D97-AF65-F5344CB8AC3E}">
        <p14:creationId xmlns:p14="http://schemas.microsoft.com/office/powerpoint/2010/main" xmlns="" val="2608502742"/>
      </p:ext>
    </p:extLst>
  </p:cSld>
  <p:clrMapOvr>
    <a:masterClrMapping/>
  </p:clrMapOvr>
  <p:transition spd="slow">
    <p:push dir="u"/>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607147" y="159780"/>
            <a:ext cx="8576381" cy="601524"/>
          </a:xfrm>
        </p:spPr>
        <p:txBody>
          <a:bodyPr/>
          <a:lstStyle/>
          <a:p>
            <a:r>
              <a:rPr lang="zh-CN" altLang="en-US"/>
              <a:t>继承</a:t>
            </a:r>
            <a:r>
              <a:rPr lang="en-US" altLang="zh-CN"/>
              <a:t>Inheritance</a:t>
            </a:r>
          </a:p>
        </p:txBody>
      </p:sp>
      <p:sp>
        <p:nvSpPr>
          <p:cNvPr id="891907" name="Rectangle 3"/>
          <p:cNvSpPr>
            <a:spLocks noGrp="1" noChangeArrowheads="1"/>
          </p:cNvSpPr>
          <p:nvPr>
            <p:ph type="body" idx="1"/>
          </p:nvPr>
        </p:nvSpPr>
        <p:spPr bwMode="auto">
          <a:xfrm>
            <a:off x="-162810" y="1052667"/>
            <a:ext cx="10068810" cy="300762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800" b="1"/>
              <a:t>构造方法不能被继承</a:t>
            </a:r>
          </a:p>
          <a:p>
            <a:pPr lvl="1">
              <a:lnSpc>
                <a:spcPts val="3000"/>
              </a:lnSpc>
              <a:spcBef>
                <a:spcPts val="600"/>
              </a:spcBef>
              <a:spcAft>
                <a:spcPts val="600"/>
              </a:spcAft>
            </a:pPr>
            <a:r>
              <a:rPr lang="zh-CN" altLang="en-US" sz="2800" b="1"/>
              <a:t>方法和属性可以被继承</a:t>
            </a:r>
          </a:p>
          <a:p>
            <a:pPr lvl="1">
              <a:lnSpc>
                <a:spcPts val="3000"/>
              </a:lnSpc>
              <a:spcBef>
                <a:spcPts val="600"/>
              </a:spcBef>
              <a:spcAft>
                <a:spcPts val="600"/>
              </a:spcAft>
            </a:pPr>
            <a:r>
              <a:rPr lang="zh-CN" altLang="en-US" sz="2800" b="1"/>
              <a:t>子类的构造方法隐含的调用父类的默认构造方法</a:t>
            </a:r>
          </a:p>
          <a:p>
            <a:pPr lvl="1">
              <a:lnSpc>
                <a:spcPts val="3000"/>
              </a:lnSpc>
              <a:spcBef>
                <a:spcPts val="600"/>
              </a:spcBef>
              <a:spcAft>
                <a:spcPts val="600"/>
              </a:spcAft>
            </a:pPr>
            <a:r>
              <a:rPr lang="zh-CN" altLang="en-US" sz="2800" b="1"/>
              <a:t>如果父类中没有默认的构造方法，则应该在子类的构造方法的第一行明确的声明调用父类中其他的构造方法。如下形式：</a:t>
            </a:r>
          </a:p>
          <a:p>
            <a:pPr lvl="1">
              <a:lnSpc>
                <a:spcPts val="3000"/>
              </a:lnSpc>
              <a:spcBef>
                <a:spcPts val="600"/>
              </a:spcBef>
              <a:spcAft>
                <a:spcPts val="600"/>
              </a:spcAft>
              <a:buFont typeface="Monotype Sorts" charset="2"/>
              <a:buNone/>
            </a:pPr>
            <a:r>
              <a:rPr lang="en-US" altLang="zh-CN" sz="2800" b="1"/>
              <a:t>			super(…)</a:t>
            </a:r>
            <a:endParaRPr lang="en-US" altLang="zh-CN" sz="2800" b="1" i="1"/>
          </a:p>
        </p:txBody>
      </p:sp>
    </p:spTree>
    <p:extLst>
      <p:ext uri="{BB962C8B-B14F-4D97-AF65-F5344CB8AC3E}">
        <p14:creationId xmlns:p14="http://schemas.microsoft.com/office/powerpoint/2010/main" xmlns="" val="967332022"/>
      </p:ext>
    </p:extLst>
  </p:cSld>
  <p:clrMapOvr>
    <a:masterClrMapping/>
  </p:clrMapOvr>
  <p:transition spd="slow">
    <p:push dir="u"/>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a:xfrm>
            <a:off x="761479" y="159780"/>
            <a:ext cx="8576380" cy="601524"/>
          </a:xfrm>
        </p:spPr>
        <p:txBody>
          <a:bodyPr/>
          <a:lstStyle/>
          <a:p>
            <a:r>
              <a:rPr lang="en-US" altLang="zh-CN"/>
              <a:t>super </a:t>
            </a:r>
            <a:r>
              <a:rPr lang="zh-CN" altLang="en-US"/>
              <a:t>关键字</a:t>
            </a:r>
          </a:p>
        </p:txBody>
      </p:sp>
      <p:sp>
        <p:nvSpPr>
          <p:cNvPr id="892931" name="Rectangle 3"/>
          <p:cNvSpPr>
            <a:spLocks noGrp="1" noChangeArrowheads="1"/>
          </p:cNvSpPr>
          <p:nvPr>
            <p:ph type="body" idx="1"/>
          </p:nvPr>
        </p:nvSpPr>
        <p:spPr bwMode="auto">
          <a:xfrm>
            <a:off x="325621" y="1807705"/>
            <a:ext cx="9580379" cy="3397671"/>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800" b="1"/>
              <a:t>代表指向父类的引用</a:t>
            </a:r>
          </a:p>
          <a:p>
            <a:pPr lvl="1">
              <a:lnSpc>
                <a:spcPts val="3000"/>
              </a:lnSpc>
              <a:spcBef>
                <a:spcPts val="600"/>
              </a:spcBef>
              <a:spcAft>
                <a:spcPts val="600"/>
              </a:spcAft>
              <a:buFont typeface="Monotype Sorts" charset="2"/>
              <a:buNone/>
            </a:pPr>
            <a:r>
              <a:rPr lang="zh-CN" altLang="en-US" sz="2800" b="1"/>
              <a:t>        </a:t>
            </a:r>
            <a:r>
              <a:rPr lang="en-US" altLang="zh-CN" sz="2800" b="1"/>
              <a:t>super.age</a:t>
            </a:r>
          </a:p>
          <a:p>
            <a:pPr lvl="1">
              <a:lnSpc>
                <a:spcPts val="3000"/>
              </a:lnSpc>
              <a:spcBef>
                <a:spcPts val="600"/>
              </a:spcBef>
              <a:spcAft>
                <a:spcPts val="600"/>
              </a:spcAft>
              <a:buFont typeface="Monotype Sorts" charset="2"/>
              <a:buNone/>
            </a:pPr>
            <a:r>
              <a:rPr lang="en-US" altLang="zh-CN" sz="2800" b="1"/>
              <a:t>        super.addAge()</a:t>
            </a:r>
          </a:p>
          <a:p>
            <a:pPr lvl="1">
              <a:lnSpc>
                <a:spcPts val="3000"/>
              </a:lnSpc>
              <a:spcBef>
                <a:spcPts val="600"/>
              </a:spcBef>
              <a:spcAft>
                <a:spcPts val="600"/>
              </a:spcAft>
            </a:pPr>
            <a:r>
              <a:rPr lang="zh-CN" altLang="en-US" sz="2800" b="1"/>
              <a:t>代表调用父类的构造方法</a:t>
            </a:r>
          </a:p>
          <a:p>
            <a:pPr lvl="1">
              <a:lnSpc>
                <a:spcPts val="3000"/>
              </a:lnSpc>
              <a:spcBef>
                <a:spcPts val="600"/>
              </a:spcBef>
              <a:spcAft>
                <a:spcPts val="600"/>
              </a:spcAft>
              <a:buFont typeface="Monotype Sorts" charset="2"/>
              <a:buNone/>
            </a:pPr>
            <a:r>
              <a:rPr lang="zh-CN" altLang="en-US" sz="2800" b="1"/>
              <a:t>       </a:t>
            </a:r>
            <a:r>
              <a:rPr lang="en-US" altLang="zh-CN" sz="2800" b="1"/>
              <a:t>super();</a:t>
            </a:r>
          </a:p>
          <a:p>
            <a:pPr lvl="1">
              <a:lnSpc>
                <a:spcPts val="3000"/>
              </a:lnSpc>
              <a:spcBef>
                <a:spcPts val="600"/>
              </a:spcBef>
              <a:spcAft>
                <a:spcPts val="600"/>
              </a:spcAft>
              <a:buFont typeface="Monotype Sorts" charset="2"/>
              <a:buNone/>
            </a:pPr>
            <a:r>
              <a:rPr lang="en-US" altLang="zh-CN" sz="2800" b="1"/>
              <a:t>       super(“wangcai”,8);</a:t>
            </a:r>
          </a:p>
        </p:txBody>
      </p:sp>
      <p:sp>
        <p:nvSpPr>
          <p:cNvPr id="892933" name="Text Box 5"/>
          <p:cNvSpPr txBox="1">
            <a:spLocks noChangeArrowheads="1"/>
          </p:cNvSpPr>
          <p:nvPr/>
        </p:nvSpPr>
        <p:spPr bwMode="auto">
          <a:xfrm>
            <a:off x="688553" y="1156054"/>
            <a:ext cx="2844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super </a:t>
            </a:r>
            <a:r>
              <a:rPr lang="zh-CN" altLang="en-US"/>
              <a:t>关键字的两种用法：</a:t>
            </a:r>
          </a:p>
        </p:txBody>
      </p:sp>
    </p:spTree>
    <p:extLst>
      <p:ext uri="{BB962C8B-B14F-4D97-AF65-F5344CB8AC3E}">
        <p14:creationId xmlns:p14="http://schemas.microsoft.com/office/powerpoint/2010/main" xmlns="" val="109341921"/>
      </p:ext>
    </p:extLst>
  </p:cSld>
  <p:clrMapOvr>
    <a:masterClrMapping/>
  </p:clrMapOvr>
  <p:transition spd="slow">
    <p:push dir="u"/>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530" name="Rectangle 1026"/>
          <p:cNvSpPr>
            <a:spLocks noGrp="1" noChangeArrowheads="1"/>
          </p:cNvSpPr>
          <p:nvPr>
            <p:ph type="title"/>
          </p:nvPr>
        </p:nvSpPr>
        <p:spPr/>
        <p:txBody>
          <a:bodyPr/>
          <a:lstStyle/>
          <a:p>
            <a:r>
              <a:rPr lang="zh-CN" altLang="en-US"/>
              <a:t>继承条件创建对象</a:t>
            </a:r>
          </a:p>
        </p:txBody>
      </p:sp>
      <p:sp>
        <p:nvSpPr>
          <p:cNvPr id="1686531" name="Rectangle 1027"/>
          <p:cNvSpPr>
            <a:spLocks noGrp="1" noChangeArrowheads="1"/>
          </p:cNvSpPr>
          <p:nvPr>
            <p:ph type="body" idx="1"/>
          </p:nvPr>
        </p:nvSpPr>
        <p:spPr bwMode="auto">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a:endParaRPr lang="zh-CN" altLang="en-US"/>
          </a:p>
          <a:p>
            <a:pPr marL="342900" indent="-342900"/>
            <a:r>
              <a:rPr lang="zh-CN" altLang="en-US"/>
              <a:t>当构造一个对象的时候，系统先构造父类对象，再构造子类对象。</a:t>
            </a:r>
          </a:p>
          <a:p>
            <a:pPr marL="342900" indent="-342900"/>
            <a:endParaRPr lang="zh-CN" altLang="en-US"/>
          </a:p>
          <a:p>
            <a:pPr marL="342900" indent="-342900"/>
            <a:r>
              <a:rPr lang="zh-CN" altLang="en-US"/>
              <a:t>构造一个对象的顺序：（注意：构造父类对象的时候也是这几步）</a:t>
            </a:r>
          </a:p>
          <a:p>
            <a:pPr marL="342900" indent="-342900"/>
            <a:r>
              <a:rPr lang="zh-CN" altLang="en-US"/>
              <a:t> </a:t>
            </a:r>
          </a:p>
          <a:p>
            <a:pPr marL="342900" indent="-342900"/>
            <a:r>
              <a:rPr lang="zh-CN" altLang="en-US"/>
              <a:t>    递归地构造父类对象；</a:t>
            </a:r>
          </a:p>
          <a:p>
            <a:pPr marL="342900" indent="-342900"/>
            <a:r>
              <a:rPr lang="zh-CN" altLang="en-US"/>
              <a:t>    顺序地调用本类成员属性赋初值语句；</a:t>
            </a:r>
          </a:p>
          <a:p>
            <a:pPr marL="342900" indent="-342900"/>
            <a:r>
              <a:rPr lang="zh-CN" altLang="en-US"/>
              <a:t>    本类的构造方法。</a:t>
            </a:r>
          </a:p>
        </p:txBody>
      </p:sp>
    </p:spTree>
    <p:extLst>
      <p:ext uri="{BB962C8B-B14F-4D97-AF65-F5344CB8AC3E}">
        <p14:creationId xmlns:p14="http://schemas.microsoft.com/office/powerpoint/2010/main" xmlns="" val="3286793210"/>
      </p:ext>
    </p:extLst>
  </p:cSld>
  <p:clrMapOvr>
    <a:masterClrMapping/>
  </p:clrMapOvr>
  <p:transition spd="slow">
    <p:push dir="u"/>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Rectangle 2"/>
          <p:cNvSpPr>
            <a:spLocks noGrp="1" noChangeArrowheads="1"/>
          </p:cNvSpPr>
          <p:nvPr>
            <p:ph type="title"/>
          </p:nvPr>
        </p:nvSpPr>
        <p:spPr>
          <a:xfrm>
            <a:off x="325621" y="-225572"/>
            <a:ext cx="8576381" cy="902286"/>
          </a:xfrm>
        </p:spPr>
        <p:txBody>
          <a:bodyPr/>
          <a:lstStyle/>
          <a:p>
            <a:r>
              <a:rPr lang="en-US" altLang="zh-CN"/>
              <a:t>InheritanceTest.java</a:t>
            </a:r>
          </a:p>
        </p:txBody>
      </p:sp>
      <p:sp>
        <p:nvSpPr>
          <p:cNvPr id="1350662" name="Text Box 6"/>
          <p:cNvSpPr txBox="1">
            <a:spLocks noChangeArrowheads="1"/>
          </p:cNvSpPr>
          <p:nvPr/>
        </p:nvSpPr>
        <p:spPr bwMode="auto">
          <a:xfrm>
            <a:off x="308662" y="847460"/>
            <a:ext cx="595954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1350664" name="Rectangle 8"/>
          <p:cNvSpPr>
            <a:spLocks noChangeArrowheads="1"/>
          </p:cNvSpPr>
          <p:nvPr/>
        </p:nvSpPr>
        <p:spPr bwMode="auto">
          <a:xfrm>
            <a:off x="569837" y="1052667"/>
            <a:ext cx="7977713" cy="39036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ts val="2000"/>
              </a:lnSpc>
              <a:spcBef>
                <a:spcPct val="50000"/>
              </a:spcBef>
            </a:pPr>
            <a:r>
              <a:rPr lang="en-US" altLang="zh-CN" b="1">
                <a:solidFill>
                  <a:schemeClr val="tx1"/>
                </a:solidFill>
                <a:latin typeface="Arial" pitchFamily="34" charset="0"/>
              </a:rPr>
              <a:t>package sample;</a:t>
            </a:r>
          </a:p>
          <a:p>
            <a:pPr>
              <a:lnSpc>
                <a:spcPts val="2000"/>
              </a:lnSpc>
              <a:spcBef>
                <a:spcPct val="50000"/>
              </a:spcBef>
            </a:pPr>
            <a:r>
              <a:rPr lang="en-US" altLang="zh-CN" b="1">
                <a:solidFill>
                  <a:schemeClr val="tx1"/>
                </a:solidFill>
                <a:latin typeface="Arial" pitchFamily="34" charset="0"/>
              </a:rPr>
              <a:t>public class InheritanceTest {</a:t>
            </a:r>
          </a:p>
          <a:p>
            <a:pPr>
              <a:lnSpc>
                <a:spcPts val="2000"/>
              </a:lnSpc>
              <a:spcBef>
                <a:spcPct val="50000"/>
              </a:spcBef>
            </a:pPr>
            <a:r>
              <a:rPr lang="en-US" altLang="zh-CN" b="1">
                <a:solidFill>
                  <a:schemeClr val="tx1"/>
                </a:solidFill>
                <a:latin typeface="Arial" pitchFamily="34" charset="0"/>
              </a:rPr>
              <a:t>   public static void main(String[ ] args) {</a:t>
            </a:r>
          </a:p>
          <a:p>
            <a:pPr>
              <a:lnSpc>
                <a:spcPts val="2000"/>
              </a:lnSpc>
              <a:spcBef>
                <a:spcPct val="50000"/>
              </a:spcBef>
            </a:pPr>
            <a:r>
              <a:rPr lang="en-US" altLang="zh-CN" b="1">
                <a:solidFill>
                  <a:schemeClr val="tx1"/>
                </a:solidFill>
                <a:latin typeface="Arial" pitchFamily="34" charset="0"/>
              </a:rPr>
              <a:t>        new SubA(1);</a:t>
            </a:r>
          </a:p>
          <a:p>
            <a:pPr>
              <a:lnSpc>
                <a:spcPts val="2000"/>
              </a:lnSpc>
              <a:spcBef>
                <a:spcPct val="50000"/>
              </a:spcBef>
            </a:pPr>
            <a:r>
              <a:rPr lang="en-US" altLang="zh-CN" b="1">
                <a:solidFill>
                  <a:schemeClr val="tx1"/>
                </a:solidFill>
                <a:latin typeface="Arial" pitchFamily="34" charset="0"/>
              </a:rPr>
              <a:t>        SubA sa = new SubA();</a:t>
            </a:r>
          </a:p>
          <a:p>
            <a:pPr>
              <a:lnSpc>
                <a:spcPts val="2000"/>
              </a:lnSpc>
              <a:spcBef>
                <a:spcPct val="50000"/>
              </a:spcBef>
            </a:pPr>
            <a:r>
              <a:rPr lang="en-US" altLang="zh-CN" b="1">
                <a:solidFill>
                  <a:schemeClr val="tx1"/>
                </a:solidFill>
                <a:latin typeface="Arial" pitchFamily="34" charset="0"/>
              </a:rPr>
              <a:t>        sa.print();</a:t>
            </a:r>
          </a:p>
          <a:p>
            <a:pPr>
              <a:lnSpc>
                <a:spcPts val="2000"/>
              </a:lnSpc>
              <a:spcBef>
                <a:spcPct val="50000"/>
              </a:spcBef>
            </a:pPr>
            <a:r>
              <a:rPr lang="en-US" altLang="zh-CN" b="1">
                <a:solidFill>
                  <a:schemeClr val="tx1"/>
                </a:solidFill>
                <a:latin typeface="Arial" pitchFamily="34" charset="0"/>
              </a:rPr>
              <a:t>        new SubB();</a:t>
            </a:r>
          </a:p>
          <a:p>
            <a:pPr>
              <a:lnSpc>
                <a:spcPts val="2000"/>
              </a:lnSpc>
              <a:spcBef>
                <a:spcPct val="50000"/>
              </a:spcBef>
            </a:pPr>
            <a:r>
              <a:rPr lang="en-US" altLang="zh-CN" b="1">
                <a:solidFill>
                  <a:schemeClr val="tx1"/>
                </a:solidFill>
                <a:latin typeface="Arial" pitchFamily="34" charset="0"/>
              </a:rPr>
              <a:t>   }</a:t>
            </a:r>
          </a:p>
          <a:p>
            <a:pPr>
              <a:lnSpc>
                <a:spcPts val="2000"/>
              </a:lnSpc>
              <a:spcBef>
                <a:spcPct val="50000"/>
              </a:spcBef>
            </a:pPr>
            <a:r>
              <a:rPr lang="en-US" altLang="zh-CN" b="1">
                <a:solidFill>
                  <a:schemeClr val="tx1"/>
                </a:solidFill>
                <a:latin typeface="Arial" pitchFamily="34" charset="0"/>
              </a:rPr>
              <a:t>}</a:t>
            </a:r>
          </a:p>
          <a:p>
            <a:pPr>
              <a:lnSpc>
                <a:spcPts val="2000"/>
              </a:lnSpc>
              <a:spcBef>
                <a:spcPct val="50000"/>
              </a:spcBef>
            </a:pPr>
            <a:endParaRPr lang="en-US" altLang="zh-CN" b="1">
              <a:solidFill>
                <a:schemeClr val="tx1"/>
              </a:solidFill>
              <a:latin typeface="Arial" pitchFamily="34" charset="0"/>
            </a:endParaRPr>
          </a:p>
        </p:txBody>
      </p:sp>
    </p:spTree>
    <p:extLst>
      <p:ext uri="{BB962C8B-B14F-4D97-AF65-F5344CB8AC3E}">
        <p14:creationId xmlns:p14="http://schemas.microsoft.com/office/powerpoint/2010/main" xmlns="" val="501293168"/>
      </p:ext>
    </p:extLst>
  </p:cSld>
  <p:clrMapOvr>
    <a:masterClrMapping/>
  </p:clrMapOvr>
  <p:transition spd="slow">
    <p:push dir="u"/>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1026"/>
          <p:cNvSpPr>
            <a:spLocks noGrp="1" noChangeArrowheads="1"/>
          </p:cNvSpPr>
          <p:nvPr>
            <p:ph type="title"/>
          </p:nvPr>
        </p:nvSpPr>
        <p:spPr>
          <a:xfrm>
            <a:off x="622412" y="-225572"/>
            <a:ext cx="8576380" cy="902286"/>
          </a:xfrm>
        </p:spPr>
        <p:txBody>
          <a:bodyPr/>
          <a:lstStyle/>
          <a:p>
            <a:r>
              <a:rPr lang="en-US" altLang="zh-CN"/>
              <a:t>InheritanceTest.java(Cont.)</a:t>
            </a:r>
          </a:p>
        </p:txBody>
      </p:sp>
      <p:sp>
        <p:nvSpPr>
          <p:cNvPr id="1351683" name="Text Box 1027"/>
          <p:cNvSpPr txBox="1">
            <a:spLocks noChangeArrowheads="1"/>
          </p:cNvSpPr>
          <p:nvPr/>
        </p:nvSpPr>
        <p:spPr bwMode="auto">
          <a:xfrm>
            <a:off x="308662" y="847460"/>
            <a:ext cx="595954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1351684" name="Rectangle 1028"/>
          <p:cNvSpPr>
            <a:spLocks noChangeArrowheads="1"/>
          </p:cNvSpPr>
          <p:nvPr/>
        </p:nvSpPr>
        <p:spPr bwMode="auto">
          <a:xfrm>
            <a:off x="183162" y="977477"/>
            <a:ext cx="9722838" cy="58246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ts val="1500"/>
              </a:lnSpc>
              <a:spcBef>
                <a:spcPct val="50000"/>
              </a:spcBef>
            </a:pPr>
            <a:r>
              <a:rPr lang="en-US" altLang="zh-CN" sz="2000" b="1">
                <a:solidFill>
                  <a:schemeClr val="tx1"/>
                </a:solidFill>
                <a:latin typeface="Arial" pitchFamily="34" charset="0"/>
              </a:rPr>
              <a:t>class SuperA {</a:t>
            </a:r>
          </a:p>
          <a:p>
            <a:pPr>
              <a:lnSpc>
                <a:spcPts val="1500"/>
              </a:lnSpc>
              <a:spcBef>
                <a:spcPct val="50000"/>
              </a:spcBef>
            </a:pPr>
            <a:r>
              <a:rPr lang="en-US" altLang="zh-CN" sz="2000" b="1">
                <a:solidFill>
                  <a:schemeClr val="tx1"/>
                </a:solidFill>
                <a:latin typeface="Arial" pitchFamily="34" charset="0"/>
              </a:rPr>
              <a:t>    private int j = 10;</a:t>
            </a:r>
          </a:p>
          <a:p>
            <a:pPr>
              <a:lnSpc>
                <a:spcPts val="1500"/>
              </a:lnSpc>
              <a:spcBef>
                <a:spcPct val="50000"/>
              </a:spcBef>
            </a:pPr>
            <a:r>
              <a:rPr lang="en-US" altLang="zh-CN" sz="2000" b="1">
                <a:solidFill>
                  <a:schemeClr val="tx1"/>
                </a:solidFill>
                <a:latin typeface="Arial" pitchFamily="34" charset="0"/>
              </a:rPr>
              <a:t>    public SuperA(int i) {System.out.println("constructor SuperA(int)"); }</a:t>
            </a:r>
          </a:p>
          <a:p>
            <a:pPr>
              <a:lnSpc>
                <a:spcPts val="1500"/>
              </a:lnSpc>
              <a:spcBef>
                <a:spcPct val="50000"/>
              </a:spcBef>
            </a:pPr>
            <a:r>
              <a:rPr lang="en-US" altLang="zh-CN" sz="2000" b="1">
                <a:solidFill>
                  <a:schemeClr val="tx1"/>
                </a:solidFill>
                <a:latin typeface="Arial" pitchFamily="34" charset="0"/>
              </a:rPr>
              <a:t>    public SuperA() { System.out.println("constructor SuperA()");   }</a:t>
            </a:r>
          </a:p>
          <a:p>
            <a:pPr>
              <a:lnSpc>
                <a:spcPts val="1500"/>
              </a:lnSpc>
              <a:spcBef>
                <a:spcPct val="50000"/>
              </a:spcBef>
            </a:pPr>
            <a:r>
              <a:rPr lang="en-US" altLang="zh-CN" sz="2000" b="1">
                <a:solidFill>
                  <a:schemeClr val="tx1"/>
                </a:solidFill>
                <a:latin typeface="Arial" pitchFamily="34" charset="0"/>
              </a:rPr>
              <a:t>    void print() {System.out.println("print() in SuperA"); }</a:t>
            </a:r>
          </a:p>
          <a:p>
            <a:pPr>
              <a:lnSpc>
                <a:spcPts val="1500"/>
              </a:lnSpc>
              <a:spcBef>
                <a:spcPct val="50000"/>
              </a:spcBef>
            </a:pPr>
            <a:r>
              <a:rPr lang="en-US" altLang="zh-CN" sz="2000" b="1">
                <a:solidFill>
                  <a:schemeClr val="tx1"/>
                </a:solidFill>
                <a:latin typeface="Arial" pitchFamily="34" charset="0"/>
              </a:rPr>
              <a:t>}</a:t>
            </a:r>
          </a:p>
          <a:p>
            <a:pPr>
              <a:lnSpc>
                <a:spcPts val="1500"/>
              </a:lnSpc>
              <a:spcBef>
                <a:spcPct val="50000"/>
              </a:spcBef>
            </a:pPr>
            <a:r>
              <a:rPr lang="en-US" altLang="zh-CN" sz="2000" b="1">
                <a:solidFill>
                  <a:schemeClr val="tx1"/>
                </a:solidFill>
                <a:latin typeface="Arial" pitchFamily="34" charset="0"/>
              </a:rPr>
              <a:t>class SubA extends SuperA {</a:t>
            </a:r>
          </a:p>
          <a:p>
            <a:pPr>
              <a:lnSpc>
                <a:spcPts val="1500"/>
              </a:lnSpc>
              <a:spcBef>
                <a:spcPct val="50000"/>
              </a:spcBef>
            </a:pPr>
            <a:r>
              <a:rPr lang="en-US" altLang="zh-CN" sz="2000" b="1">
                <a:solidFill>
                  <a:schemeClr val="tx1"/>
                </a:solidFill>
                <a:latin typeface="Arial" pitchFamily="34" charset="0"/>
              </a:rPr>
              <a:t>    private int k = 2;</a:t>
            </a:r>
          </a:p>
          <a:p>
            <a:pPr>
              <a:lnSpc>
                <a:spcPts val="1500"/>
              </a:lnSpc>
              <a:spcBef>
                <a:spcPct val="50000"/>
              </a:spcBef>
            </a:pPr>
            <a:r>
              <a:rPr lang="en-US" altLang="zh-CN" sz="2000" b="1">
                <a:solidFill>
                  <a:schemeClr val="tx1"/>
                </a:solidFill>
                <a:latin typeface="Arial" pitchFamily="34" charset="0"/>
              </a:rPr>
              <a:t>    public SubA(int i) {  super(i);  System.out.println("constructor </a:t>
            </a:r>
          </a:p>
          <a:p>
            <a:pPr>
              <a:lnSpc>
                <a:spcPts val="1500"/>
              </a:lnSpc>
              <a:spcBef>
                <a:spcPct val="50000"/>
              </a:spcBef>
            </a:pPr>
            <a:r>
              <a:rPr lang="en-US" altLang="zh-CN" sz="2000" b="1">
                <a:solidFill>
                  <a:schemeClr val="tx1"/>
                </a:solidFill>
                <a:latin typeface="Arial" pitchFamily="34" charset="0"/>
              </a:rPr>
              <a:t>                                                 SubA(int)");  }</a:t>
            </a:r>
          </a:p>
          <a:p>
            <a:pPr>
              <a:lnSpc>
                <a:spcPts val="1500"/>
              </a:lnSpc>
              <a:spcBef>
                <a:spcPct val="50000"/>
              </a:spcBef>
            </a:pPr>
            <a:r>
              <a:rPr lang="en-US" altLang="zh-CN" sz="2000" b="1">
                <a:solidFill>
                  <a:schemeClr val="tx1"/>
                </a:solidFill>
                <a:latin typeface="Arial" pitchFamily="34" charset="0"/>
              </a:rPr>
              <a:t>    public SubA() {</a:t>
            </a:r>
          </a:p>
          <a:p>
            <a:pPr>
              <a:lnSpc>
                <a:spcPts val="1500"/>
              </a:lnSpc>
              <a:spcBef>
                <a:spcPct val="50000"/>
              </a:spcBef>
            </a:pPr>
            <a:r>
              <a:rPr lang="en-US" altLang="zh-CN" sz="2000" b="1">
                <a:solidFill>
                  <a:schemeClr val="tx1"/>
                </a:solidFill>
                <a:latin typeface="Arial" pitchFamily="34" charset="0"/>
              </a:rPr>
              <a:t>        //</a:t>
            </a:r>
            <a:r>
              <a:rPr lang="zh-CN" altLang="en-US" sz="2000" b="1">
                <a:solidFill>
                  <a:schemeClr val="tx1"/>
                </a:solidFill>
                <a:latin typeface="Arial" pitchFamily="34" charset="0"/>
              </a:rPr>
              <a:t>隐含调用</a:t>
            </a:r>
            <a:r>
              <a:rPr lang="en-US" altLang="zh-CN" sz="2000" b="1">
                <a:solidFill>
                  <a:schemeClr val="tx1"/>
                </a:solidFill>
                <a:latin typeface="Arial" pitchFamily="34" charset="0"/>
              </a:rPr>
              <a:t>super()--&gt;SuperA()</a:t>
            </a:r>
          </a:p>
          <a:p>
            <a:pPr>
              <a:lnSpc>
                <a:spcPts val="1500"/>
              </a:lnSpc>
              <a:spcBef>
                <a:spcPct val="50000"/>
              </a:spcBef>
            </a:pPr>
            <a:r>
              <a:rPr lang="en-US" altLang="zh-CN" sz="2000" b="1">
                <a:solidFill>
                  <a:schemeClr val="tx1"/>
                </a:solidFill>
                <a:latin typeface="Arial" pitchFamily="34" charset="0"/>
              </a:rPr>
              <a:t>        System.out.println("constructor SubA()");</a:t>
            </a:r>
          </a:p>
          <a:p>
            <a:pPr>
              <a:lnSpc>
                <a:spcPts val="1500"/>
              </a:lnSpc>
              <a:spcBef>
                <a:spcPct val="50000"/>
              </a:spcBef>
            </a:pPr>
            <a:r>
              <a:rPr lang="en-US" altLang="zh-CN" sz="2000" b="1">
                <a:solidFill>
                  <a:schemeClr val="tx1"/>
                </a:solidFill>
                <a:latin typeface="Arial" pitchFamily="34" charset="0"/>
              </a:rPr>
              <a:t>    }</a:t>
            </a:r>
          </a:p>
          <a:p>
            <a:pPr>
              <a:lnSpc>
                <a:spcPts val="1500"/>
              </a:lnSpc>
              <a:spcBef>
                <a:spcPct val="50000"/>
              </a:spcBef>
            </a:pPr>
            <a:r>
              <a:rPr lang="en-US" altLang="zh-CN" sz="2000" b="1">
                <a:solidFill>
                  <a:schemeClr val="tx1"/>
                </a:solidFill>
                <a:latin typeface="Arial" pitchFamily="34" charset="0"/>
              </a:rPr>
              <a:t>     void print() {  super.print();       System.out.println("print() in SubA"); }</a:t>
            </a:r>
          </a:p>
          <a:p>
            <a:pPr>
              <a:lnSpc>
                <a:spcPts val="1500"/>
              </a:lnSpc>
              <a:spcBef>
                <a:spcPct val="50000"/>
              </a:spcBef>
            </a:pPr>
            <a:r>
              <a:rPr lang="en-US" altLang="zh-CN" sz="2000" b="1">
                <a:solidFill>
                  <a:schemeClr val="tx1"/>
                </a:solidFill>
                <a:latin typeface="Arial" pitchFamily="34" charset="0"/>
              </a:rPr>
              <a:t>}</a:t>
            </a:r>
          </a:p>
          <a:p>
            <a:pPr>
              <a:lnSpc>
                <a:spcPts val="1500"/>
              </a:lnSpc>
              <a:spcBef>
                <a:spcPct val="50000"/>
              </a:spcBef>
            </a:pPr>
            <a:endParaRPr lang="en-US" altLang="zh-CN" sz="2000" b="1">
              <a:solidFill>
                <a:schemeClr val="tx1"/>
              </a:solidFill>
              <a:latin typeface="Arial" pitchFamily="34" charset="0"/>
            </a:endParaRPr>
          </a:p>
        </p:txBody>
      </p:sp>
    </p:spTree>
    <p:extLst>
      <p:ext uri="{BB962C8B-B14F-4D97-AF65-F5344CB8AC3E}">
        <p14:creationId xmlns:p14="http://schemas.microsoft.com/office/powerpoint/2010/main" xmlns="" val="1432356372"/>
      </p:ext>
    </p:extLst>
  </p:cSld>
  <p:clrMapOvr>
    <a:masterClrMapping/>
  </p:clrMapOvr>
  <p:transition spd="slow">
    <p:push dir="u"/>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Rectangle 2050"/>
          <p:cNvSpPr>
            <a:spLocks noGrp="1" noChangeArrowheads="1"/>
          </p:cNvSpPr>
          <p:nvPr>
            <p:ph type="title"/>
          </p:nvPr>
        </p:nvSpPr>
        <p:spPr>
          <a:xfrm>
            <a:off x="325621" y="-300762"/>
            <a:ext cx="8576381" cy="902286"/>
          </a:xfrm>
        </p:spPr>
        <p:txBody>
          <a:bodyPr/>
          <a:lstStyle/>
          <a:p>
            <a:r>
              <a:rPr lang="en-US" altLang="zh-CN"/>
              <a:t>InheritanceTest.java(Cont.)</a:t>
            </a:r>
          </a:p>
        </p:txBody>
      </p:sp>
      <p:sp>
        <p:nvSpPr>
          <p:cNvPr id="1352707" name="Text Box 2051"/>
          <p:cNvSpPr txBox="1">
            <a:spLocks noChangeArrowheads="1"/>
          </p:cNvSpPr>
          <p:nvPr/>
        </p:nvSpPr>
        <p:spPr bwMode="auto">
          <a:xfrm>
            <a:off x="308662" y="847460"/>
            <a:ext cx="595954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1352708" name="Rectangle 2052"/>
          <p:cNvSpPr>
            <a:spLocks noChangeArrowheads="1"/>
          </p:cNvSpPr>
          <p:nvPr/>
        </p:nvSpPr>
        <p:spPr bwMode="auto">
          <a:xfrm>
            <a:off x="300183" y="1052667"/>
            <a:ext cx="9498973" cy="46935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ts val="2000"/>
              </a:lnSpc>
              <a:spcBef>
                <a:spcPct val="50000"/>
              </a:spcBef>
            </a:pPr>
            <a:r>
              <a:rPr lang="en-US" altLang="zh-CN" b="1">
                <a:solidFill>
                  <a:schemeClr val="tx1"/>
                </a:solidFill>
                <a:latin typeface="Arial" pitchFamily="34" charset="0"/>
              </a:rPr>
              <a:t>class SuperB {</a:t>
            </a:r>
          </a:p>
          <a:p>
            <a:pPr>
              <a:lnSpc>
                <a:spcPts val="2000"/>
              </a:lnSpc>
              <a:spcBef>
                <a:spcPct val="50000"/>
              </a:spcBef>
            </a:pPr>
            <a:r>
              <a:rPr lang="en-US" altLang="zh-CN" b="1">
                <a:solidFill>
                  <a:schemeClr val="tx1"/>
                </a:solidFill>
                <a:latin typeface="Arial" pitchFamily="34" charset="0"/>
              </a:rPr>
              <a:t>    public SuperB(String s) {</a:t>
            </a:r>
          </a:p>
          <a:p>
            <a:pPr>
              <a:lnSpc>
                <a:spcPts val="2000"/>
              </a:lnSpc>
              <a:spcBef>
                <a:spcPct val="50000"/>
              </a:spcBef>
            </a:pPr>
            <a:r>
              <a:rPr lang="en-US" altLang="zh-CN" b="1">
                <a:solidFill>
                  <a:schemeClr val="tx1"/>
                </a:solidFill>
                <a:latin typeface="Arial" pitchFamily="34" charset="0"/>
              </a:rPr>
              <a:t>        System.out.println("Constructor superB(String)");</a:t>
            </a:r>
          </a:p>
          <a:p>
            <a:pPr>
              <a:lnSpc>
                <a:spcPts val="2000"/>
              </a:lnSpc>
              <a:spcBef>
                <a:spcPct val="50000"/>
              </a:spcBef>
            </a:pPr>
            <a:r>
              <a:rPr lang="en-US" altLang="zh-CN" b="1">
                <a:solidFill>
                  <a:schemeClr val="tx1"/>
                </a:solidFill>
                <a:latin typeface="Arial" pitchFamily="34" charset="0"/>
              </a:rPr>
              <a:t>    }</a:t>
            </a:r>
          </a:p>
          <a:p>
            <a:pPr>
              <a:lnSpc>
                <a:spcPts val="2000"/>
              </a:lnSpc>
              <a:spcBef>
                <a:spcPct val="50000"/>
              </a:spcBef>
            </a:pPr>
            <a:r>
              <a:rPr lang="en-US" altLang="zh-CN" b="1">
                <a:solidFill>
                  <a:schemeClr val="tx1"/>
                </a:solidFill>
                <a:latin typeface="Arial" pitchFamily="34" charset="0"/>
              </a:rPr>
              <a:t>}</a:t>
            </a:r>
          </a:p>
          <a:p>
            <a:pPr>
              <a:lnSpc>
                <a:spcPts val="2000"/>
              </a:lnSpc>
              <a:spcBef>
                <a:spcPct val="50000"/>
              </a:spcBef>
            </a:pPr>
            <a:endParaRPr lang="en-US" altLang="zh-CN" b="1">
              <a:solidFill>
                <a:schemeClr val="tx1"/>
              </a:solidFill>
              <a:latin typeface="Arial" pitchFamily="34" charset="0"/>
            </a:endParaRPr>
          </a:p>
          <a:p>
            <a:pPr>
              <a:lnSpc>
                <a:spcPts val="2000"/>
              </a:lnSpc>
              <a:spcBef>
                <a:spcPct val="50000"/>
              </a:spcBef>
            </a:pPr>
            <a:r>
              <a:rPr lang="en-US" altLang="zh-CN" b="1">
                <a:solidFill>
                  <a:schemeClr val="tx1"/>
                </a:solidFill>
                <a:latin typeface="Arial" pitchFamily="34" charset="0"/>
              </a:rPr>
              <a:t>class SubB extends SuperB {</a:t>
            </a:r>
          </a:p>
          <a:p>
            <a:pPr>
              <a:lnSpc>
                <a:spcPts val="2000"/>
              </a:lnSpc>
              <a:spcBef>
                <a:spcPct val="50000"/>
              </a:spcBef>
            </a:pPr>
            <a:r>
              <a:rPr lang="en-US" altLang="zh-CN" b="1">
                <a:solidFill>
                  <a:schemeClr val="tx1"/>
                </a:solidFill>
                <a:latin typeface="Arial" pitchFamily="34" charset="0"/>
              </a:rPr>
              <a:t>    public SubB() {</a:t>
            </a:r>
          </a:p>
          <a:p>
            <a:pPr>
              <a:lnSpc>
                <a:spcPts val="2000"/>
              </a:lnSpc>
              <a:spcBef>
                <a:spcPct val="50000"/>
              </a:spcBef>
            </a:pPr>
            <a:r>
              <a:rPr lang="en-US" altLang="zh-CN" b="1">
                <a:solidFill>
                  <a:schemeClr val="tx1"/>
                </a:solidFill>
                <a:latin typeface="Arial" pitchFamily="34" charset="0"/>
              </a:rPr>
              <a:t>        super("Hello");</a:t>
            </a:r>
          </a:p>
          <a:p>
            <a:pPr>
              <a:lnSpc>
                <a:spcPts val="2000"/>
              </a:lnSpc>
              <a:spcBef>
                <a:spcPct val="50000"/>
              </a:spcBef>
            </a:pPr>
            <a:r>
              <a:rPr lang="en-US" altLang="zh-CN" b="1">
                <a:solidFill>
                  <a:schemeClr val="tx1"/>
                </a:solidFill>
                <a:latin typeface="Arial" pitchFamily="34" charset="0"/>
              </a:rPr>
              <a:t>        System.out.println("Constructor subB()");</a:t>
            </a:r>
          </a:p>
          <a:p>
            <a:pPr>
              <a:lnSpc>
                <a:spcPts val="2000"/>
              </a:lnSpc>
              <a:spcBef>
                <a:spcPct val="50000"/>
              </a:spcBef>
            </a:pPr>
            <a:r>
              <a:rPr lang="en-US" altLang="zh-CN" b="1">
                <a:solidFill>
                  <a:schemeClr val="tx1"/>
                </a:solidFill>
                <a:latin typeface="Arial" pitchFamily="34" charset="0"/>
              </a:rPr>
              <a:t>    }</a:t>
            </a:r>
          </a:p>
          <a:p>
            <a:pPr>
              <a:lnSpc>
                <a:spcPts val="2000"/>
              </a:lnSpc>
              <a:spcBef>
                <a:spcPct val="50000"/>
              </a:spcBef>
            </a:pPr>
            <a:r>
              <a:rPr lang="en-US" altLang="zh-CN" b="1">
                <a:solidFill>
                  <a:schemeClr val="tx1"/>
                </a:solidFill>
                <a:latin typeface="Arial" pitchFamily="34" charset="0"/>
              </a:rPr>
              <a:t>}</a:t>
            </a:r>
            <a:endParaRPr lang="zh-CN" altLang="en-US" b="1">
              <a:solidFill>
                <a:schemeClr val="tx1"/>
              </a:solidFill>
              <a:latin typeface="Arial" pitchFamily="34" charset="0"/>
            </a:endParaRPr>
          </a:p>
        </p:txBody>
      </p:sp>
    </p:spTree>
    <p:extLst>
      <p:ext uri="{BB962C8B-B14F-4D97-AF65-F5344CB8AC3E}">
        <p14:creationId xmlns:p14="http://schemas.microsoft.com/office/powerpoint/2010/main" xmlns="" val="1473644045"/>
      </p:ext>
    </p:extLst>
  </p:cSld>
  <p:clrMapOvr>
    <a:masterClrMapping/>
  </p:clrMapOvr>
  <p:transition spd="slow">
    <p:push dir="u"/>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a:xfrm>
            <a:off x="481648" y="264734"/>
            <a:ext cx="9010542" cy="535732"/>
          </a:xfrm>
        </p:spPr>
        <p:txBody>
          <a:bodyPr lIns="92693" tIns="46346" rIns="92693" bIns="46346" anchor="t"/>
          <a:lstStyle/>
          <a:p>
            <a:r>
              <a:rPr lang="en-US" altLang="zh-CN"/>
              <a:t>instanceof  </a:t>
            </a:r>
            <a:r>
              <a:rPr lang="zh-CN" altLang="en-US"/>
              <a:t>运算符</a:t>
            </a:r>
          </a:p>
        </p:txBody>
      </p:sp>
      <p:sp>
        <p:nvSpPr>
          <p:cNvPr id="894982" name="Rectangle 6"/>
          <p:cNvSpPr>
            <a:spLocks noChangeArrowheads="1"/>
          </p:cNvSpPr>
          <p:nvPr/>
        </p:nvSpPr>
        <p:spPr bwMode="auto">
          <a:xfrm>
            <a:off x="261176" y="1782642"/>
            <a:ext cx="9398913" cy="46304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94983" name="Text Box 7"/>
          <p:cNvSpPr txBox="1">
            <a:spLocks noChangeArrowheads="1"/>
          </p:cNvSpPr>
          <p:nvPr/>
        </p:nvSpPr>
        <p:spPr bwMode="auto">
          <a:xfrm>
            <a:off x="568141" y="1865665"/>
            <a:ext cx="8238153"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800" b="1">
                <a:solidFill>
                  <a:schemeClr val="tx1"/>
                </a:solidFill>
                <a:latin typeface="Arial" pitchFamily="34" charset="0"/>
              </a:rPr>
              <a:t>package sample;</a:t>
            </a:r>
          </a:p>
          <a:p>
            <a:endParaRPr lang="en-US" altLang="zh-CN" sz="1800" b="1">
              <a:solidFill>
                <a:schemeClr val="tx1"/>
              </a:solidFill>
              <a:latin typeface="Arial" pitchFamily="34" charset="0"/>
            </a:endParaRPr>
          </a:p>
          <a:p>
            <a:r>
              <a:rPr lang="en-US" altLang="zh-CN" sz="1800" b="1">
                <a:solidFill>
                  <a:schemeClr val="tx1"/>
                </a:solidFill>
                <a:latin typeface="Arial" pitchFamily="34" charset="0"/>
              </a:rPr>
              <a:t>public class InstanceofTest {</a:t>
            </a:r>
          </a:p>
          <a:p>
            <a:r>
              <a:rPr lang="en-US" altLang="zh-CN" sz="1800" b="1">
                <a:solidFill>
                  <a:schemeClr val="tx1"/>
                </a:solidFill>
                <a:latin typeface="Arial" pitchFamily="34" charset="0"/>
              </a:rPr>
              <a:t>        public static void main(String[] args) {</a:t>
            </a:r>
          </a:p>
          <a:p>
            <a:r>
              <a:rPr lang="en-US" altLang="zh-CN" sz="1800" b="1">
                <a:solidFill>
                  <a:schemeClr val="tx1"/>
                </a:solidFill>
                <a:latin typeface="Arial" pitchFamily="34" charset="0"/>
              </a:rPr>
              <a:t>      Employee unknown = new Manager();</a:t>
            </a:r>
          </a:p>
          <a:p>
            <a:r>
              <a:rPr lang="en-US" altLang="zh-CN" sz="1800" b="1">
                <a:solidFill>
                  <a:schemeClr val="tx1"/>
                </a:solidFill>
                <a:latin typeface="Arial" pitchFamily="34" charset="0"/>
              </a:rPr>
              <a:t>      Employee gzhu = new Employee("gzhu");</a:t>
            </a:r>
          </a:p>
          <a:p>
            <a:r>
              <a:rPr lang="en-US" altLang="zh-CN" sz="1800" b="1">
                <a:solidFill>
                  <a:schemeClr val="tx1"/>
                </a:solidFill>
                <a:latin typeface="Arial" pitchFamily="34" charset="0"/>
              </a:rPr>
              <a:t>      System.out.println("unknown is instanceof manager: " + </a:t>
            </a:r>
          </a:p>
          <a:p>
            <a:r>
              <a:rPr lang="en-US" altLang="zh-CN" sz="1800" b="1">
                <a:solidFill>
                  <a:schemeClr val="tx1"/>
                </a:solidFill>
                <a:latin typeface="Arial" pitchFamily="34" charset="0"/>
              </a:rPr>
              <a:t>                                                                      (unknown instanceof Manager));</a:t>
            </a:r>
          </a:p>
          <a:p>
            <a:r>
              <a:rPr lang="en-US" altLang="zh-CN" sz="1800" b="1">
                <a:solidFill>
                  <a:schemeClr val="tx1"/>
                </a:solidFill>
                <a:latin typeface="Arial" pitchFamily="34" charset="0"/>
              </a:rPr>
              <a:t>     System.out.println("unknown is instanceof employee: " + </a:t>
            </a:r>
          </a:p>
          <a:p>
            <a:r>
              <a:rPr lang="en-US" altLang="zh-CN" sz="1800" b="1">
                <a:solidFill>
                  <a:schemeClr val="tx1"/>
                </a:solidFill>
                <a:latin typeface="Arial" pitchFamily="34" charset="0"/>
              </a:rPr>
              <a:t>                                                                   (unknown instanceof  Employee));</a:t>
            </a:r>
          </a:p>
          <a:p>
            <a:r>
              <a:rPr lang="en-US" altLang="zh-CN" sz="1800" b="1">
                <a:solidFill>
                  <a:schemeClr val="tx1"/>
                </a:solidFill>
                <a:latin typeface="Arial" pitchFamily="34" charset="0"/>
              </a:rPr>
              <a:t>     System.out.println("gzhu is instanceof manager: " + </a:t>
            </a:r>
          </a:p>
          <a:p>
            <a:r>
              <a:rPr lang="en-US" altLang="zh-CN" sz="1800" b="1">
                <a:solidFill>
                  <a:schemeClr val="tx1"/>
                </a:solidFill>
                <a:latin typeface="Arial" pitchFamily="34" charset="0"/>
              </a:rPr>
              <a:t>                                                                             (gzhu instanceof Manager));</a:t>
            </a:r>
          </a:p>
          <a:p>
            <a:r>
              <a:rPr lang="en-US" altLang="zh-CN" sz="1800" b="1">
                <a:solidFill>
                  <a:schemeClr val="tx1"/>
                </a:solidFill>
                <a:latin typeface="Arial" pitchFamily="34" charset="0"/>
              </a:rPr>
              <a:t>     System.out.println("gzhu is instanceof employee: " + </a:t>
            </a:r>
          </a:p>
          <a:p>
            <a:r>
              <a:rPr lang="en-US" altLang="zh-CN" sz="1800" b="1">
                <a:solidFill>
                  <a:schemeClr val="tx1"/>
                </a:solidFill>
                <a:latin typeface="Arial" pitchFamily="34" charset="0"/>
              </a:rPr>
              <a:t>                                                                           (gzhu instanceof Employee));</a:t>
            </a:r>
          </a:p>
          <a:p>
            <a:r>
              <a:rPr lang="en-US" altLang="zh-CN" sz="1800" b="1">
                <a:solidFill>
                  <a:schemeClr val="tx1"/>
                </a:solidFill>
                <a:latin typeface="Arial" pitchFamily="34" charset="0"/>
              </a:rPr>
              <a:t>    }</a:t>
            </a:r>
          </a:p>
          <a:p>
            <a:r>
              <a:rPr lang="en-US" altLang="zh-CN" sz="1800" b="1">
                <a:solidFill>
                  <a:schemeClr val="tx1"/>
                </a:solidFill>
                <a:latin typeface="Arial" pitchFamily="34" charset="0"/>
              </a:rPr>
              <a:t>}</a:t>
            </a:r>
            <a:endParaRPr lang="zh-CN" altLang="en-US" sz="1800" b="1">
              <a:solidFill>
                <a:schemeClr val="tx1"/>
              </a:solidFill>
              <a:latin typeface="Arial" pitchFamily="34" charset="0"/>
            </a:endParaRPr>
          </a:p>
        </p:txBody>
      </p:sp>
      <p:sp>
        <p:nvSpPr>
          <p:cNvPr id="894984" name="Rectangle 8"/>
          <p:cNvSpPr>
            <a:spLocks noChangeArrowheads="1"/>
          </p:cNvSpPr>
          <p:nvPr/>
        </p:nvSpPr>
        <p:spPr bwMode="auto">
          <a:xfrm>
            <a:off x="244216" y="902286"/>
            <a:ext cx="9149610" cy="977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693" tIns="46346" rIns="92693" bIns="46346"/>
          <a:lstStyle/>
          <a:p>
            <a:pPr marL="514350" lvl="1" indent="-282575" defTabSz="927100">
              <a:lnSpc>
                <a:spcPts val="2500"/>
              </a:lnSpc>
              <a:spcBef>
                <a:spcPts val="600"/>
              </a:spcBef>
              <a:spcAft>
                <a:spcPts val="600"/>
              </a:spcAft>
              <a:buClr>
                <a:schemeClr val="tx2"/>
              </a:buClr>
              <a:buSzPct val="80000"/>
              <a:buFont typeface="Monotype Sorts" charset="2"/>
              <a:buChar char="u"/>
            </a:pPr>
            <a:r>
              <a:rPr lang="en-US" altLang="zh-CN" sz="2800" b="1">
                <a:solidFill>
                  <a:schemeClr val="tx1"/>
                </a:solidFill>
                <a:latin typeface="Arial" pitchFamily="34" charset="0"/>
              </a:rPr>
              <a:t> boolean operator</a:t>
            </a:r>
          </a:p>
          <a:p>
            <a:pPr marL="514350" lvl="1" indent="-282575" defTabSz="927100">
              <a:lnSpc>
                <a:spcPts val="2500"/>
              </a:lnSpc>
              <a:spcBef>
                <a:spcPts val="600"/>
              </a:spcBef>
              <a:spcAft>
                <a:spcPts val="600"/>
              </a:spcAft>
              <a:buClr>
                <a:schemeClr val="tx2"/>
              </a:buClr>
              <a:buSzPct val="80000"/>
              <a:buFont typeface="Monotype Sorts" charset="2"/>
              <a:buChar char="u"/>
            </a:pPr>
            <a:r>
              <a:rPr lang="en-US" altLang="zh-CN" sz="2800" b="1">
                <a:solidFill>
                  <a:schemeClr val="tx1"/>
                </a:solidFill>
                <a:latin typeface="Arial" pitchFamily="34" charset="0"/>
              </a:rPr>
              <a:t> Type identification</a:t>
            </a:r>
          </a:p>
        </p:txBody>
      </p:sp>
    </p:spTree>
    <p:extLst>
      <p:ext uri="{BB962C8B-B14F-4D97-AF65-F5344CB8AC3E}">
        <p14:creationId xmlns:p14="http://schemas.microsoft.com/office/powerpoint/2010/main" xmlns="" val="4108567576"/>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a:xfrm>
            <a:off x="607147" y="198942"/>
            <a:ext cx="8576381" cy="601524"/>
          </a:xfrm>
        </p:spPr>
        <p:txBody>
          <a:bodyPr/>
          <a:lstStyle/>
          <a:p>
            <a:r>
              <a:rPr lang="zh-CN" altLang="en-US"/>
              <a:t>类型转换</a:t>
            </a:r>
          </a:p>
        </p:txBody>
      </p:sp>
      <p:sp>
        <p:nvSpPr>
          <p:cNvPr id="896003" name="Rectangle 3"/>
          <p:cNvSpPr>
            <a:spLocks noGrp="1" noChangeArrowheads="1"/>
          </p:cNvSpPr>
          <p:nvPr>
            <p:ph type="body" idx="1"/>
          </p:nvPr>
        </p:nvSpPr>
        <p:spPr bwMode="auto">
          <a:xfrm>
            <a:off x="183162" y="1083997"/>
            <a:ext cx="9722838" cy="518187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800" b="1"/>
              <a:t>使用 </a:t>
            </a:r>
            <a:r>
              <a:rPr lang="en-US" altLang="zh-CN" sz="2800" b="1" i="1"/>
              <a:t>instanceof </a:t>
            </a:r>
            <a:r>
              <a:rPr lang="zh-CN" altLang="en-US" sz="2800" b="1" i="1"/>
              <a:t>运算符确定对象的类型</a:t>
            </a:r>
            <a:endParaRPr lang="zh-CN" altLang="en-US" sz="2800" b="1"/>
          </a:p>
          <a:p>
            <a:pPr lvl="1">
              <a:lnSpc>
                <a:spcPts val="3000"/>
              </a:lnSpc>
              <a:spcBef>
                <a:spcPts val="600"/>
              </a:spcBef>
              <a:spcAft>
                <a:spcPts val="600"/>
              </a:spcAft>
            </a:pPr>
            <a:r>
              <a:rPr lang="zh-CN" altLang="en-US" sz="2800" b="1"/>
              <a:t>子类对象可以隐含扩展为父类型</a:t>
            </a:r>
          </a:p>
          <a:p>
            <a:pPr lvl="1">
              <a:lnSpc>
                <a:spcPts val="3000"/>
              </a:lnSpc>
              <a:spcBef>
                <a:spcPts val="600"/>
              </a:spcBef>
              <a:spcAft>
                <a:spcPts val="600"/>
              </a:spcAft>
            </a:pPr>
            <a:r>
              <a:rPr lang="zh-CN" altLang="en-US" sz="2800" b="1"/>
              <a:t>父类型必须明确声明转化为子类型</a:t>
            </a:r>
          </a:p>
          <a:p>
            <a:pPr lvl="1">
              <a:lnSpc>
                <a:spcPts val="3000"/>
              </a:lnSpc>
              <a:spcBef>
                <a:spcPts val="600"/>
              </a:spcBef>
              <a:spcAft>
                <a:spcPts val="600"/>
              </a:spcAft>
            </a:pPr>
            <a:r>
              <a:rPr lang="zh-CN" altLang="en-US" sz="2800" b="1"/>
              <a:t>不是所有的父类型对象都能转化为子类型</a:t>
            </a:r>
          </a:p>
        </p:txBody>
      </p:sp>
    </p:spTree>
    <p:extLst>
      <p:ext uri="{BB962C8B-B14F-4D97-AF65-F5344CB8AC3E}">
        <p14:creationId xmlns:p14="http://schemas.microsoft.com/office/powerpoint/2010/main" xmlns="" val="92451998"/>
      </p:ext>
    </p:extLst>
  </p:cSld>
  <p:clrMapOvr>
    <a:masterClrMapping/>
  </p:clrMapOvr>
  <p:transition spd="slow">
    <p:push dir="u"/>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a:xfrm>
            <a:off x="761479" y="123752"/>
            <a:ext cx="8576380" cy="676714"/>
          </a:xfrm>
        </p:spPr>
        <p:txBody>
          <a:bodyPr/>
          <a:lstStyle/>
          <a:p>
            <a:r>
              <a:rPr lang="zh-CN" altLang="en-US"/>
              <a:t>方法的覆盖</a:t>
            </a:r>
          </a:p>
        </p:txBody>
      </p:sp>
      <p:sp>
        <p:nvSpPr>
          <p:cNvPr id="898051" name="Rectangle 3"/>
          <p:cNvSpPr>
            <a:spLocks noGrp="1" noChangeArrowheads="1"/>
          </p:cNvSpPr>
          <p:nvPr>
            <p:ph type="body" idx="1"/>
          </p:nvPr>
        </p:nvSpPr>
        <p:spPr bwMode="auto">
          <a:xfrm>
            <a:off x="0" y="1203048"/>
            <a:ext cx="9906000" cy="180457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800" b="1"/>
              <a:t>方法名相同，参数类型相同，返回值也相同</a:t>
            </a:r>
          </a:p>
          <a:p>
            <a:pPr lvl="1">
              <a:lnSpc>
                <a:spcPts val="3000"/>
              </a:lnSpc>
              <a:spcBef>
                <a:spcPts val="600"/>
              </a:spcBef>
              <a:spcAft>
                <a:spcPts val="600"/>
              </a:spcAft>
            </a:pPr>
            <a:r>
              <a:rPr lang="zh-CN" altLang="en-US" sz="2800" b="1"/>
              <a:t>访问权限不能更封闭</a:t>
            </a:r>
          </a:p>
          <a:p>
            <a:pPr lvl="1">
              <a:lnSpc>
                <a:spcPts val="3000"/>
              </a:lnSpc>
              <a:spcBef>
                <a:spcPts val="600"/>
              </a:spcBef>
              <a:spcAft>
                <a:spcPts val="600"/>
              </a:spcAft>
            </a:pPr>
            <a:r>
              <a:rPr lang="zh-CN" altLang="en-US" sz="2800" b="1"/>
              <a:t>抛出异常类型不能更宽泛</a:t>
            </a:r>
          </a:p>
        </p:txBody>
      </p:sp>
    </p:spTree>
    <p:extLst>
      <p:ext uri="{BB962C8B-B14F-4D97-AF65-F5344CB8AC3E}">
        <p14:creationId xmlns:p14="http://schemas.microsoft.com/office/powerpoint/2010/main" xmlns="" val="1559110109"/>
      </p:ext>
    </p:extLst>
  </p:cSld>
  <p:clrMapOvr>
    <a:masterClrMapping/>
  </p:clrMapOvr>
  <p:transition spd="slow">
    <p:push dir="u"/>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ChangeArrowheads="1"/>
          </p:cNvSpPr>
          <p:nvPr>
            <p:ph type="title"/>
          </p:nvPr>
        </p:nvSpPr>
        <p:spPr>
          <a:xfrm>
            <a:off x="761479" y="159780"/>
            <a:ext cx="8576380" cy="601524"/>
          </a:xfrm>
        </p:spPr>
        <p:txBody>
          <a:bodyPr/>
          <a:lstStyle/>
          <a:p>
            <a:r>
              <a:rPr lang="en-US" altLang="zh-CN"/>
              <a:t>OverridenTest.java</a:t>
            </a:r>
          </a:p>
        </p:txBody>
      </p:sp>
      <p:sp>
        <p:nvSpPr>
          <p:cNvPr id="1359878" name="Rectangle 6"/>
          <p:cNvSpPr>
            <a:spLocks noChangeArrowheads="1"/>
          </p:cNvSpPr>
          <p:nvPr/>
        </p:nvSpPr>
        <p:spPr bwMode="auto">
          <a:xfrm>
            <a:off x="595277" y="1080863"/>
            <a:ext cx="9905999" cy="45858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ts val="1500"/>
              </a:lnSpc>
              <a:spcBef>
                <a:spcPct val="50000"/>
              </a:spcBef>
            </a:pPr>
            <a:r>
              <a:rPr lang="en-US" altLang="zh-CN" b="1">
                <a:solidFill>
                  <a:schemeClr val="tx1"/>
                </a:solidFill>
                <a:latin typeface="Arial" pitchFamily="34" charset="0"/>
              </a:rPr>
              <a:t>package sample;</a:t>
            </a:r>
          </a:p>
          <a:p>
            <a:pPr>
              <a:lnSpc>
                <a:spcPts val="1500"/>
              </a:lnSpc>
              <a:spcBef>
                <a:spcPct val="50000"/>
              </a:spcBef>
            </a:pPr>
            <a:r>
              <a:rPr lang="en-US" altLang="zh-CN" b="1">
                <a:solidFill>
                  <a:schemeClr val="tx1"/>
                </a:solidFill>
                <a:latin typeface="Arial" pitchFamily="34" charset="0"/>
              </a:rPr>
              <a:t>import java.io.IOException;</a:t>
            </a:r>
          </a:p>
          <a:p>
            <a:pPr>
              <a:lnSpc>
                <a:spcPts val="1500"/>
              </a:lnSpc>
              <a:spcBef>
                <a:spcPct val="50000"/>
              </a:spcBef>
            </a:pPr>
            <a:endParaRPr lang="en-US" altLang="zh-CN" b="1">
              <a:solidFill>
                <a:schemeClr val="tx1"/>
              </a:solidFill>
              <a:latin typeface="Arial" pitchFamily="34" charset="0"/>
            </a:endParaRPr>
          </a:p>
          <a:p>
            <a:pPr>
              <a:lnSpc>
                <a:spcPts val="1500"/>
              </a:lnSpc>
              <a:spcBef>
                <a:spcPct val="50000"/>
              </a:spcBef>
            </a:pPr>
            <a:r>
              <a:rPr lang="en-US" altLang="zh-CN" b="1">
                <a:solidFill>
                  <a:schemeClr val="tx1"/>
                </a:solidFill>
                <a:latin typeface="Arial" pitchFamily="34" charset="0"/>
              </a:rPr>
              <a:t>public class OverridenTest {</a:t>
            </a:r>
          </a:p>
          <a:p>
            <a:pPr>
              <a:lnSpc>
                <a:spcPts val="1500"/>
              </a:lnSpc>
              <a:spcBef>
                <a:spcPct val="50000"/>
              </a:spcBef>
            </a:pPr>
            <a:r>
              <a:rPr lang="en-US" altLang="zh-CN" b="1">
                <a:solidFill>
                  <a:schemeClr val="tx1"/>
                </a:solidFill>
                <a:latin typeface="Arial" pitchFamily="34" charset="0"/>
              </a:rPr>
              <a:t>  public static void main(String[] args) {</a:t>
            </a:r>
          </a:p>
          <a:p>
            <a:pPr>
              <a:lnSpc>
                <a:spcPts val="1500"/>
              </a:lnSpc>
              <a:spcBef>
                <a:spcPct val="50000"/>
              </a:spcBef>
            </a:pPr>
            <a:r>
              <a:rPr lang="en-US" altLang="zh-CN" b="1">
                <a:solidFill>
                  <a:schemeClr val="tx1"/>
                </a:solidFill>
                <a:latin typeface="Arial" pitchFamily="34" charset="0"/>
              </a:rPr>
              <a:t>      SuperC c = new SubC();</a:t>
            </a:r>
          </a:p>
          <a:p>
            <a:pPr>
              <a:lnSpc>
                <a:spcPts val="1500"/>
              </a:lnSpc>
              <a:spcBef>
                <a:spcPct val="50000"/>
              </a:spcBef>
            </a:pPr>
            <a:r>
              <a:rPr lang="en-US" altLang="zh-CN" b="1">
                <a:solidFill>
                  <a:schemeClr val="tx1"/>
                </a:solidFill>
                <a:latin typeface="Arial" pitchFamily="34" charset="0"/>
              </a:rPr>
              <a:t>      c.methodA(0);</a:t>
            </a:r>
          </a:p>
          <a:p>
            <a:pPr>
              <a:lnSpc>
                <a:spcPts val="1500"/>
              </a:lnSpc>
              <a:spcBef>
                <a:spcPct val="50000"/>
              </a:spcBef>
            </a:pPr>
            <a:r>
              <a:rPr lang="en-US" altLang="zh-CN" b="1">
                <a:solidFill>
                  <a:schemeClr val="tx1"/>
                </a:solidFill>
                <a:latin typeface="Arial" pitchFamily="34" charset="0"/>
              </a:rPr>
              <a:t>      c.methodB();</a:t>
            </a:r>
          </a:p>
          <a:p>
            <a:pPr>
              <a:lnSpc>
                <a:spcPts val="1500"/>
              </a:lnSpc>
              <a:spcBef>
                <a:spcPct val="50000"/>
              </a:spcBef>
            </a:pPr>
            <a:r>
              <a:rPr lang="en-US" altLang="zh-CN" b="1">
                <a:solidFill>
                  <a:schemeClr val="tx1"/>
                </a:solidFill>
                <a:latin typeface="Arial" pitchFamily="34" charset="0"/>
              </a:rPr>
              <a:t>      c.methodC();</a:t>
            </a:r>
          </a:p>
          <a:p>
            <a:pPr>
              <a:lnSpc>
                <a:spcPts val="1500"/>
              </a:lnSpc>
              <a:spcBef>
                <a:spcPct val="50000"/>
              </a:spcBef>
            </a:pPr>
            <a:r>
              <a:rPr lang="en-US" altLang="zh-CN" b="1">
                <a:solidFill>
                  <a:schemeClr val="tx1"/>
                </a:solidFill>
                <a:latin typeface="Arial" pitchFamily="34" charset="0"/>
              </a:rPr>
              <a:t>      c.methodD("hello", 3);</a:t>
            </a:r>
          </a:p>
          <a:p>
            <a:pPr>
              <a:lnSpc>
                <a:spcPts val="1500"/>
              </a:lnSpc>
              <a:spcBef>
                <a:spcPct val="50000"/>
              </a:spcBef>
            </a:pPr>
            <a:r>
              <a:rPr lang="en-US" altLang="zh-CN" b="1">
                <a:solidFill>
                  <a:schemeClr val="tx1"/>
                </a:solidFill>
                <a:latin typeface="Arial" pitchFamily="34" charset="0"/>
              </a:rPr>
              <a:t>      c.methodE("aaa", 2);</a:t>
            </a:r>
          </a:p>
          <a:p>
            <a:pPr>
              <a:lnSpc>
                <a:spcPts val="1500"/>
              </a:lnSpc>
              <a:spcBef>
                <a:spcPct val="50000"/>
              </a:spcBef>
            </a:pPr>
            <a:r>
              <a:rPr lang="en-US" altLang="zh-CN" b="1">
                <a:solidFill>
                  <a:schemeClr val="tx1"/>
                </a:solidFill>
                <a:latin typeface="Arial" pitchFamily="34" charset="0"/>
              </a:rPr>
              <a:t>  }</a:t>
            </a:r>
          </a:p>
          <a:p>
            <a:pPr>
              <a:lnSpc>
                <a:spcPts val="1500"/>
              </a:lnSpc>
              <a:spcBef>
                <a:spcPct val="50000"/>
              </a:spcBef>
            </a:pPr>
            <a:r>
              <a:rPr lang="en-US" altLang="zh-CN" b="1">
                <a:solidFill>
                  <a:schemeClr val="tx1"/>
                </a:solidFill>
                <a:latin typeface="Arial" pitchFamily="34" charset="0"/>
              </a:rPr>
              <a:t>}</a:t>
            </a:r>
          </a:p>
          <a:p>
            <a:pPr>
              <a:lnSpc>
                <a:spcPts val="1500"/>
              </a:lnSpc>
              <a:spcBef>
                <a:spcPct val="50000"/>
              </a:spcBef>
            </a:pPr>
            <a:endParaRPr lang="en-US" altLang="zh-CN" b="1">
              <a:solidFill>
                <a:schemeClr val="tx1"/>
              </a:solidFill>
              <a:latin typeface="Arial" pitchFamily="34" charset="0"/>
            </a:endParaRPr>
          </a:p>
        </p:txBody>
      </p:sp>
    </p:spTree>
    <p:extLst>
      <p:ext uri="{BB962C8B-B14F-4D97-AF65-F5344CB8AC3E}">
        <p14:creationId xmlns:p14="http://schemas.microsoft.com/office/powerpoint/2010/main" xmlns="" val="106209403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666" name="Rectangle 2"/>
          <p:cNvSpPr>
            <a:spLocks noGrp="1" noChangeArrowheads="1"/>
          </p:cNvSpPr>
          <p:nvPr>
            <p:ph type="title"/>
          </p:nvPr>
        </p:nvSpPr>
        <p:spPr/>
        <p:txBody>
          <a:bodyPr/>
          <a:lstStyle/>
          <a:p>
            <a:r>
              <a:rPr lang="zh-CN" altLang="en-US"/>
              <a:t>参考书籍</a:t>
            </a:r>
          </a:p>
        </p:txBody>
      </p:sp>
      <p:sp>
        <p:nvSpPr>
          <p:cNvPr id="1649667" name="Rectangle 3"/>
          <p:cNvSpPr>
            <a:spLocks noGrp="1" noChangeArrowheads="1"/>
          </p:cNvSpPr>
          <p:nvPr>
            <p:ph type="body" idx="1"/>
          </p:nvPr>
        </p:nvSpPr>
        <p:spPr bwMode="auto">
          <a:xfrm>
            <a:off x="491824" y="1600931"/>
            <a:ext cx="8918962" cy="4525529"/>
          </a:xfrm>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r>
              <a:rPr lang="en-US" altLang="zh-CN"/>
              <a:t>Java</a:t>
            </a:r>
            <a:r>
              <a:rPr lang="zh-CN" altLang="en-US"/>
              <a:t>面向对象的编程</a:t>
            </a:r>
          </a:p>
          <a:p>
            <a:endParaRPr lang="zh-CN" altLang="en-US"/>
          </a:p>
          <a:p>
            <a:r>
              <a:rPr lang="zh-CN" altLang="en-US"/>
              <a:t>作者</a:t>
            </a:r>
            <a:r>
              <a:rPr lang="en-US" altLang="zh-CN"/>
              <a:t>:     </a:t>
            </a:r>
            <a:r>
              <a:rPr lang="zh-CN" altLang="en-US">
                <a:hlinkClick r:id="rId3"/>
              </a:rPr>
              <a:t>孙卫琴</a:t>
            </a:r>
            <a:r>
              <a:rPr lang="zh-CN" altLang="en-US"/>
              <a:t>  </a:t>
            </a:r>
            <a:endParaRPr lang="en-US" altLang="zh-CN"/>
          </a:p>
          <a:p>
            <a:endParaRPr lang="zh-CN" altLang="en-US"/>
          </a:p>
          <a:p>
            <a:endParaRPr lang="en-US" altLang="zh-CN"/>
          </a:p>
          <a:p>
            <a:r>
              <a:rPr lang="en-US" altLang="zh-CN"/>
              <a:t>Java</a:t>
            </a:r>
            <a:r>
              <a:rPr lang="zh-CN" altLang="en-US"/>
              <a:t>核心技术</a:t>
            </a:r>
            <a:r>
              <a:rPr lang="en-US" altLang="zh-CN"/>
              <a:t>(</a:t>
            </a:r>
            <a:r>
              <a:rPr lang="zh-CN" altLang="en-US"/>
              <a:t>第七版</a:t>
            </a:r>
            <a:r>
              <a:rPr lang="en-US" altLang="zh-CN"/>
              <a:t>)</a:t>
            </a:r>
          </a:p>
          <a:p>
            <a:endParaRPr lang="en-US" altLang="zh-CN"/>
          </a:p>
        </p:txBody>
      </p:sp>
      <p:graphicFrame>
        <p:nvGraphicFramePr>
          <p:cNvPr id="1649668" name="Object 4"/>
          <p:cNvGraphicFramePr>
            <a:graphicFrameLocks noGrp="1" noChangeAspect="1"/>
          </p:cNvGraphicFramePr>
          <p:nvPr/>
        </p:nvGraphicFramePr>
        <p:xfrm>
          <a:off x="3106967" y="2008213"/>
          <a:ext cx="3064568" cy="1887595"/>
        </p:xfrm>
        <a:graphic>
          <a:graphicData uri="http://schemas.openxmlformats.org/presentationml/2006/ole">
            <p:oleObj spid="_x0000_s1026" name="图表" r:id="rId4" imgW="6181776" imgH="4124257" progId="MSGraph.Chart.8">
              <p:embed followColorScheme="full"/>
            </p:oleObj>
          </a:graphicData>
        </a:graphic>
      </p:graphicFrame>
      <p:pic>
        <p:nvPicPr>
          <p:cNvPr id="1649670" name="Picture 6" descr="BYD0000717b"/>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505487" y="1652626"/>
            <a:ext cx="1607753" cy="2039542"/>
          </a:xfrm>
          <a:prstGeom prst="rect">
            <a:avLst/>
          </a:prstGeom>
          <a:noFill/>
          <a:extLst>
            <a:ext uri="{909E8E84-426E-40DD-AFC4-6F175D3DCCD1}">
              <a14:hiddenFill xmlns:a14="http://schemas.microsoft.com/office/drawing/2010/main" xmlns="">
                <a:solidFill>
                  <a:srgbClr val="FFFFFF"/>
                </a:solidFill>
              </a14:hiddenFill>
            </a:ext>
          </a:extLst>
        </p:spPr>
      </p:pic>
      <p:pic>
        <p:nvPicPr>
          <p:cNvPr id="1649671" name="Picture 7" descr="9167161_m"/>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574103" y="4068120"/>
            <a:ext cx="1611145" cy="19330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09045429"/>
      </p:ext>
    </p:extLst>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898" name="Rectangle 2"/>
          <p:cNvSpPr>
            <a:spLocks noGrp="1" noChangeArrowheads="1"/>
          </p:cNvSpPr>
          <p:nvPr>
            <p:ph type="title"/>
          </p:nvPr>
        </p:nvSpPr>
        <p:spPr>
          <a:xfrm>
            <a:off x="607147" y="159780"/>
            <a:ext cx="8576381" cy="568629"/>
          </a:xfrm>
        </p:spPr>
        <p:txBody>
          <a:bodyPr/>
          <a:lstStyle/>
          <a:p>
            <a:r>
              <a:rPr lang="en-US" altLang="zh-CN"/>
              <a:t>OverridenTest.java(Cont.)</a:t>
            </a:r>
          </a:p>
        </p:txBody>
      </p:sp>
      <p:sp>
        <p:nvSpPr>
          <p:cNvPr id="1360902" name="Rectangle 6"/>
          <p:cNvSpPr>
            <a:spLocks noChangeArrowheads="1"/>
          </p:cNvSpPr>
          <p:nvPr/>
        </p:nvSpPr>
        <p:spPr bwMode="auto">
          <a:xfrm>
            <a:off x="0" y="1049534"/>
            <a:ext cx="9906000" cy="5542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ts val="1100"/>
              </a:lnSpc>
              <a:spcBef>
                <a:spcPct val="50000"/>
              </a:spcBef>
            </a:pPr>
            <a:r>
              <a:rPr lang="en-US" altLang="zh-CN" sz="2000" b="1">
                <a:solidFill>
                  <a:schemeClr val="tx1"/>
                </a:solidFill>
                <a:latin typeface="Arial" pitchFamily="34" charset="0"/>
              </a:rPr>
              <a:t>class SuperC {</a:t>
            </a:r>
          </a:p>
          <a:p>
            <a:pPr>
              <a:lnSpc>
                <a:spcPts val="1100"/>
              </a:lnSpc>
              <a:spcBef>
                <a:spcPct val="50000"/>
              </a:spcBef>
            </a:pPr>
            <a:r>
              <a:rPr lang="en-US" altLang="zh-CN" sz="2000" b="1">
                <a:solidFill>
                  <a:schemeClr val="tx1"/>
                </a:solidFill>
                <a:latin typeface="Arial" pitchFamily="34" charset="0"/>
              </a:rPr>
              <a:t>    public void methodA(int i) {  System.out.println("methodA(int) in </a:t>
            </a:r>
          </a:p>
          <a:p>
            <a:pPr>
              <a:lnSpc>
                <a:spcPts val="1100"/>
              </a:lnSpc>
              <a:spcBef>
                <a:spcPct val="50000"/>
              </a:spcBef>
            </a:pPr>
            <a:r>
              <a:rPr lang="en-US" altLang="zh-CN" sz="2000" b="1">
                <a:solidFill>
                  <a:schemeClr val="tx1"/>
                </a:solidFill>
                <a:latin typeface="Arial" pitchFamily="34" charset="0"/>
              </a:rPr>
              <a:t>   SuperC");   }</a:t>
            </a:r>
          </a:p>
          <a:p>
            <a:pPr>
              <a:lnSpc>
                <a:spcPts val="1100"/>
              </a:lnSpc>
              <a:spcBef>
                <a:spcPct val="50000"/>
              </a:spcBef>
            </a:pPr>
            <a:r>
              <a:rPr lang="en-US" altLang="zh-CN" sz="2000" b="1">
                <a:solidFill>
                  <a:schemeClr val="tx1"/>
                </a:solidFill>
                <a:latin typeface="Arial" pitchFamily="34" charset="0"/>
              </a:rPr>
              <a:t>    </a:t>
            </a:r>
          </a:p>
          <a:p>
            <a:pPr>
              <a:lnSpc>
                <a:spcPts val="1100"/>
              </a:lnSpc>
              <a:spcBef>
                <a:spcPct val="50000"/>
              </a:spcBef>
            </a:pPr>
            <a:r>
              <a:rPr lang="en-US" altLang="zh-CN" sz="2000" b="1">
                <a:solidFill>
                  <a:schemeClr val="tx1"/>
                </a:solidFill>
                <a:latin typeface="Arial" pitchFamily="34" charset="0"/>
              </a:rPr>
              <a:t>    protected void methodB() {  System.out.println("methodB() in </a:t>
            </a:r>
          </a:p>
          <a:p>
            <a:pPr>
              <a:lnSpc>
                <a:spcPts val="1100"/>
              </a:lnSpc>
              <a:spcBef>
                <a:spcPct val="50000"/>
              </a:spcBef>
            </a:pPr>
            <a:r>
              <a:rPr lang="en-US" altLang="zh-CN" sz="2000" b="1">
                <a:solidFill>
                  <a:schemeClr val="tx1"/>
                </a:solidFill>
                <a:latin typeface="Arial" pitchFamily="34" charset="0"/>
              </a:rPr>
              <a:t>    SuperC");  }</a:t>
            </a:r>
          </a:p>
          <a:p>
            <a:pPr>
              <a:lnSpc>
                <a:spcPts val="1100"/>
              </a:lnSpc>
              <a:spcBef>
                <a:spcPct val="50000"/>
              </a:spcBef>
            </a:pPr>
            <a:r>
              <a:rPr lang="en-US" altLang="zh-CN" sz="2000" b="1">
                <a:solidFill>
                  <a:schemeClr val="tx1"/>
                </a:solidFill>
                <a:latin typeface="Arial" pitchFamily="34" charset="0"/>
              </a:rPr>
              <a:t>    </a:t>
            </a:r>
          </a:p>
          <a:p>
            <a:pPr>
              <a:lnSpc>
                <a:spcPts val="1100"/>
              </a:lnSpc>
              <a:spcBef>
                <a:spcPct val="50000"/>
              </a:spcBef>
            </a:pPr>
            <a:r>
              <a:rPr lang="en-US" altLang="zh-CN" sz="2000" b="1">
                <a:solidFill>
                  <a:schemeClr val="tx1"/>
                </a:solidFill>
                <a:latin typeface="Arial" pitchFamily="34" charset="0"/>
              </a:rPr>
              <a:t>    void methodC() {  System.out.println("methodC() in SuperC"); }</a:t>
            </a:r>
          </a:p>
          <a:p>
            <a:pPr>
              <a:lnSpc>
                <a:spcPts val="1100"/>
              </a:lnSpc>
              <a:spcBef>
                <a:spcPct val="50000"/>
              </a:spcBef>
            </a:pPr>
            <a:r>
              <a:rPr lang="en-US" altLang="zh-CN" sz="2000" b="1">
                <a:solidFill>
                  <a:schemeClr val="tx1"/>
                </a:solidFill>
                <a:latin typeface="Arial" pitchFamily="34" charset="0"/>
              </a:rPr>
              <a:t>    </a:t>
            </a:r>
          </a:p>
          <a:p>
            <a:pPr>
              <a:lnSpc>
                <a:spcPts val="1100"/>
              </a:lnSpc>
              <a:spcBef>
                <a:spcPct val="50000"/>
              </a:spcBef>
            </a:pPr>
            <a:r>
              <a:rPr lang="en-US" altLang="zh-CN" sz="2000" b="1">
                <a:solidFill>
                  <a:schemeClr val="tx1"/>
                </a:solidFill>
                <a:latin typeface="Arial" pitchFamily="34" charset="0"/>
              </a:rPr>
              <a:t>    public void methodD(String s, int i) throws IOException {</a:t>
            </a:r>
          </a:p>
          <a:p>
            <a:pPr>
              <a:lnSpc>
                <a:spcPts val="1100"/>
              </a:lnSpc>
              <a:spcBef>
                <a:spcPct val="50000"/>
              </a:spcBef>
            </a:pPr>
            <a:r>
              <a:rPr lang="en-US" altLang="zh-CN" sz="2000" b="1">
                <a:solidFill>
                  <a:schemeClr val="tx1"/>
                </a:solidFill>
                <a:latin typeface="Arial" pitchFamily="34" charset="0"/>
              </a:rPr>
              <a:t>        System.out.println("methodD(String, int) in SuperC");</a:t>
            </a:r>
          </a:p>
          <a:p>
            <a:pPr>
              <a:lnSpc>
                <a:spcPts val="1100"/>
              </a:lnSpc>
              <a:spcBef>
                <a:spcPct val="50000"/>
              </a:spcBef>
            </a:pPr>
            <a:r>
              <a:rPr lang="en-US" altLang="zh-CN" sz="2000" b="1">
                <a:solidFill>
                  <a:schemeClr val="tx1"/>
                </a:solidFill>
                <a:latin typeface="Arial" pitchFamily="34" charset="0"/>
              </a:rPr>
              <a:t>    }</a:t>
            </a:r>
          </a:p>
          <a:p>
            <a:pPr>
              <a:lnSpc>
                <a:spcPts val="1100"/>
              </a:lnSpc>
              <a:spcBef>
                <a:spcPct val="50000"/>
              </a:spcBef>
            </a:pPr>
            <a:r>
              <a:rPr lang="en-US" altLang="zh-CN" sz="2000" b="1">
                <a:solidFill>
                  <a:schemeClr val="tx1"/>
                </a:solidFill>
                <a:latin typeface="Arial" pitchFamily="34" charset="0"/>
              </a:rPr>
              <a:t>    </a:t>
            </a:r>
          </a:p>
          <a:p>
            <a:pPr>
              <a:lnSpc>
                <a:spcPts val="1100"/>
              </a:lnSpc>
              <a:spcBef>
                <a:spcPct val="50000"/>
              </a:spcBef>
            </a:pPr>
            <a:r>
              <a:rPr lang="en-US" altLang="zh-CN" sz="2000" b="1">
                <a:solidFill>
                  <a:schemeClr val="tx1"/>
                </a:solidFill>
                <a:latin typeface="Arial" pitchFamily="34" charset="0"/>
              </a:rPr>
              <a:t>    public int methodE(String s, int i) {</a:t>
            </a:r>
          </a:p>
          <a:p>
            <a:pPr>
              <a:lnSpc>
                <a:spcPts val="1100"/>
              </a:lnSpc>
              <a:spcBef>
                <a:spcPct val="50000"/>
              </a:spcBef>
            </a:pPr>
            <a:r>
              <a:rPr lang="en-US" altLang="zh-CN" sz="2000" b="1">
                <a:solidFill>
                  <a:schemeClr val="tx1"/>
                </a:solidFill>
                <a:latin typeface="Arial" pitchFamily="34" charset="0"/>
              </a:rPr>
              <a:t>        System.out.println("methodE(String, int) in SuperC");</a:t>
            </a:r>
          </a:p>
          <a:p>
            <a:pPr>
              <a:lnSpc>
                <a:spcPts val="1100"/>
              </a:lnSpc>
              <a:spcBef>
                <a:spcPct val="50000"/>
              </a:spcBef>
            </a:pPr>
            <a:r>
              <a:rPr lang="en-US" altLang="zh-CN" sz="2000" b="1">
                <a:solidFill>
                  <a:schemeClr val="tx1"/>
                </a:solidFill>
                <a:latin typeface="Arial" pitchFamily="34" charset="0"/>
              </a:rPr>
              <a:t>        return 0;</a:t>
            </a:r>
          </a:p>
          <a:p>
            <a:pPr>
              <a:lnSpc>
                <a:spcPts val="1100"/>
              </a:lnSpc>
              <a:spcBef>
                <a:spcPct val="50000"/>
              </a:spcBef>
            </a:pPr>
            <a:r>
              <a:rPr lang="en-US" altLang="zh-CN" sz="2000" b="1">
                <a:solidFill>
                  <a:schemeClr val="tx1"/>
                </a:solidFill>
                <a:latin typeface="Arial" pitchFamily="34" charset="0"/>
              </a:rPr>
              <a:t>    }</a:t>
            </a:r>
          </a:p>
          <a:p>
            <a:pPr>
              <a:lnSpc>
                <a:spcPts val="1100"/>
              </a:lnSpc>
              <a:spcBef>
                <a:spcPct val="50000"/>
              </a:spcBef>
            </a:pPr>
            <a:r>
              <a:rPr lang="en-US" altLang="zh-CN" sz="2000" b="1">
                <a:solidFill>
                  <a:schemeClr val="tx1"/>
                </a:solidFill>
                <a:latin typeface="Arial" pitchFamily="34" charset="0"/>
              </a:rPr>
              <a:t>}</a:t>
            </a:r>
          </a:p>
          <a:p>
            <a:pPr>
              <a:lnSpc>
                <a:spcPts val="1100"/>
              </a:lnSpc>
              <a:spcBef>
                <a:spcPct val="50000"/>
              </a:spcBef>
            </a:pPr>
            <a:endParaRPr lang="en-US" altLang="zh-CN" sz="2000" b="1">
              <a:solidFill>
                <a:schemeClr val="tx1"/>
              </a:solidFill>
              <a:latin typeface="Arial" pitchFamily="34" charset="0"/>
            </a:endParaRPr>
          </a:p>
        </p:txBody>
      </p:sp>
    </p:spTree>
    <p:extLst>
      <p:ext uri="{BB962C8B-B14F-4D97-AF65-F5344CB8AC3E}">
        <p14:creationId xmlns:p14="http://schemas.microsoft.com/office/powerpoint/2010/main" xmlns="" val="625377751"/>
      </p:ext>
    </p:extLst>
  </p:cSld>
  <p:clrMapOvr>
    <a:masterClrMapping/>
  </p:clrMapOvr>
  <p:transition spd="slow">
    <p:push dir="u"/>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2" name="Rectangle 2"/>
          <p:cNvSpPr>
            <a:spLocks noGrp="1" noChangeArrowheads="1"/>
          </p:cNvSpPr>
          <p:nvPr>
            <p:ph type="title"/>
          </p:nvPr>
        </p:nvSpPr>
        <p:spPr>
          <a:xfrm>
            <a:off x="488431" y="231838"/>
            <a:ext cx="8576381" cy="568629"/>
          </a:xfrm>
        </p:spPr>
        <p:txBody>
          <a:bodyPr/>
          <a:lstStyle/>
          <a:p>
            <a:r>
              <a:rPr lang="en-US" altLang="zh-CN"/>
              <a:t>OverridenTest.java(Cont.)</a:t>
            </a:r>
          </a:p>
        </p:txBody>
      </p:sp>
      <p:sp>
        <p:nvSpPr>
          <p:cNvPr id="1361926" name="Rectangle 6"/>
          <p:cNvSpPr>
            <a:spLocks noChangeArrowheads="1"/>
          </p:cNvSpPr>
          <p:nvPr/>
        </p:nvSpPr>
        <p:spPr bwMode="auto">
          <a:xfrm>
            <a:off x="81405" y="977477"/>
            <a:ext cx="9824595" cy="5388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ts val="1300"/>
              </a:lnSpc>
              <a:spcBef>
                <a:spcPct val="50000"/>
              </a:spcBef>
            </a:pPr>
            <a:r>
              <a:rPr lang="en-US" altLang="zh-CN" sz="2000" b="1">
                <a:solidFill>
                  <a:schemeClr val="tx1"/>
                </a:solidFill>
                <a:latin typeface="Arial" pitchFamily="34" charset="0"/>
              </a:rPr>
              <a:t>class SubC extends SuperC {</a:t>
            </a:r>
          </a:p>
          <a:p>
            <a:pPr>
              <a:lnSpc>
                <a:spcPts val="1300"/>
              </a:lnSpc>
              <a:spcBef>
                <a:spcPct val="50000"/>
              </a:spcBef>
            </a:pPr>
            <a:r>
              <a:rPr lang="en-US" altLang="zh-CN" sz="2000" b="1">
                <a:solidFill>
                  <a:schemeClr val="tx1"/>
                </a:solidFill>
                <a:latin typeface="Arial" pitchFamily="34" charset="0"/>
              </a:rPr>
              <a:t>    public void methodA(int i) {  System.out.println("methodA(int) in </a:t>
            </a:r>
          </a:p>
          <a:p>
            <a:pPr>
              <a:lnSpc>
                <a:spcPts val="1300"/>
              </a:lnSpc>
              <a:spcBef>
                <a:spcPct val="50000"/>
              </a:spcBef>
            </a:pPr>
            <a:r>
              <a:rPr lang="en-US" altLang="zh-CN" sz="2000" b="1">
                <a:solidFill>
                  <a:schemeClr val="tx1"/>
                </a:solidFill>
                <a:latin typeface="Arial" pitchFamily="34" charset="0"/>
              </a:rPr>
              <a:t>    SubC");  }</a:t>
            </a:r>
          </a:p>
          <a:p>
            <a:pPr>
              <a:lnSpc>
                <a:spcPts val="1300"/>
              </a:lnSpc>
              <a:spcBef>
                <a:spcPct val="50000"/>
              </a:spcBef>
            </a:pPr>
            <a:r>
              <a:rPr lang="en-US" altLang="zh-CN" sz="2000" b="1">
                <a:solidFill>
                  <a:schemeClr val="tx1"/>
                </a:solidFill>
                <a:latin typeface="Arial" pitchFamily="34" charset="0"/>
              </a:rPr>
              <a:t>    </a:t>
            </a:r>
          </a:p>
          <a:p>
            <a:pPr>
              <a:lnSpc>
                <a:spcPts val="1300"/>
              </a:lnSpc>
              <a:spcBef>
                <a:spcPct val="50000"/>
              </a:spcBef>
            </a:pPr>
            <a:r>
              <a:rPr lang="en-US" altLang="zh-CN" sz="2000" b="1">
                <a:solidFill>
                  <a:schemeClr val="tx1"/>
                </a:solidFill>
                <a:latin typeface="Arial" pitchFamily="34" charset="0"/>
              </a:rPr>
              <a:t>    public void methodB() { System.out.println("methodB() in SubC"); }</a:t>
            </a:r>
          </a:p>
          <a:p>
            <a:pPr>
              <a:lnSpc>
                <a:spcPts val="1300"/>
              </a:lnSpc>
              <a:spcBef>
                <a:spcPct val="50000"/>
              </a:spcBef>
            </a:pPr>
            <a:r>
              <a:rPr lang="en-US" altLang="zh-CN" sz="2000" b="1">
                <a:solidFill>
                  <a:schemeClr val="tx1"/>
                </a:solidFill>
                <a:latin typeface="Arial" pitchFamily="34" charset="0"/>
              </a:rPr>
              <a:t>    </a:t>
            </a:r>
          </a:p>
          <a:p>
            <a:pPr>
              <a:lnSpc>
                <a:spcPts val="1300"/>
              </a:lnSpc>
              <a:spcBef>
                <a:spcPct val="50000"/>
              </a:spcBef>
            </a:pPr>
            <a:r>
              <a:rPr lang="en-US" altLang="zh-CN" sz="2000" b="1">
                <a:solidFill>
                  <a:schemeClr val="tx1"/>
                </a:solidFill>
                <a:latin typeface="Arial" pitchFamily="34" charset="0"/>
              </a:rPr>
              <a:t>/**The followings are invalid overriding */</a:t>
            </a:r>
          </a:p>
          <a:p>
            <a:pPr>
              <a:lnSpc>
                <a:spcPts val="1300"/>
              </a:lnSpc>
              <a:spcBef>
                <a:spcPct val="50000"/>
              </a:spcBef>
            </a:pPr>
            <a:r>
              <a:rPr lang="en-US" altLang="zh-CN" sz="2000" b="1">
                <a:solidFill>
                  <a:schemeClr val="tx1"/>
                </a:solidFill>
                <a:latin typeface="Arial" pitchFamily="34" charset="0"/>
              </a:rPr>
              <a:t>    private void methodC() {  System.out.println("methodC() in SubC"); }</a:t>
            </a:r>
          </a:p>
          <a:p>
            <a:pPr>
              <a:lnSpc>
                <a:spcPts val="1300"/>
              </a:lnSpc>
              <a:spcBef>
                <a:spcPct val="50000"/>
              </a:spcBef>
            </a:pPr>
            <a:r>
              <a:rPr lang="en-US" altLang="zh-CN" sz="2000" b="1">
                <a:solidFill>
                  <a:schemeClr val="tx1"/>
                </a:solidFill>
                <a:latin typeface="Arial" pitchFamily="34" charset="0"/>
              </a:rPr>
              <a:t>   public void methodD(String s, int i) throws Exception {</a:t>
            </a:r>
          </a:p>
          <a:p>
            <a:pPr>
              <a:lnSpc>
                <a:spcPts val="1300"/>
              </a:lnSpc>
              <a:spcBef>
                <a:spcPct val="50000"/>
              </a:spcBef>
            </a:pPr>
            <a:r>
              <a:rPr lang="en-US" altLang="zh-CN" sz="2000" b="1">
                <a:solidFill>
                  <a:schemeClr val="tx1"/>
                </a:solidFill>
                <a:latin typeface="Arial" pitchFamily="34" charset="0"/>
              </a:rPr>
              <a:t>        System.out.println("methodD(String, int) in SubC");</a:t>
            </a:r>
          </a:p>
          <a:p>
            <a:pPr>
              <a:lnSpc>
                <a:spcPts val="1300"/>
              </a:lnSpc>
              <a:spcBef>
                <a:spcPct val="50000"/>
              </a:spcBef>
            </a:pPr>
            <a:r>
              <a:rPr lang="en-US" altLang="zh-CN" sz="2000" b="1">
                <a:solidFill>
                  <a:schemeClr val="tx1"/>
                </a:solidFill>
                <a:latin typeface="Arial" pitchFamily="34" charset="0"/>
              </a:rPr>
              <a:t>    }</a:t>
            </a:r>
          </a:p>
          <a:p>
            <a:pPr>
              <a:lnSpc>
                <a:spcPts val="1300"/>
              </a:lnSpc>
              <a:spcBef>
                <a:spcPct val="50000"/>
              </a:spcBef>
            </a:pPr>
            <a:r>
              <a:rPr lang="en-US" altLang="zh-CN" sz="2000" b="1">
                <a:solidFill>
                  <a:schemeClr val="tx1"/>
                </a:solidFill>
                <a:latin typeface="Arial" pitchFamily="34" charset="0"/>
              </a:rPr>
              <a:t>    </a:t>
            </a:r>
          </a:p>
          <a:p>
            <a:pPr>
              <a:lnSpc>
                <a:spcPts val="1300"/>
              </a:lnSpc>
              <a:spcBef>
                <a:spcPct val="50000"/>
              </a:spcBef>
            </a:pPr>
            <a:r>
              <a:rPr lang="en-US" altLang="zh-CN" sz="2000" b="1">
                <a:solidFill>
                  <a:schemeClr val="tx1"/>
                </a:solidFill>
                <a:latin typeface="Arial" pitchFamily="34" charset="0"/>
              </a:rPr>
              <a:t>    public double methodE(String s, int i) {</a:t>
            </a:r>
          </a:p>
          <a:p>
            <a:pPr>
              <a:lnSpc>
                <a:spcPts val="1300"/>
              </a:lnSpc>
              <a:spcBef>
                <a:spcPct val="50000"/>
              </a:spcBef>
            </a:pPr>
            <a:r>
              <a:rPr lang="en-US" altLang="zh-CN" sz="2000" b="1">
                <a:solidFill>
                  <a:schemeClr val="tx1"/>
                </a:solidFill>
                <a:latin typeface="Arial" pitchFamily="34" charset="0"/>
              </a:rPr>
              <a:t>        System.out.println("methodE(String, int) in SubC");</a:t>
            </a:r>
          </a:p>
          <a:p>
            <a:pPr>
              <a:lnSpc>
                <a:spcPts val="1300"/>
              </a:lnSpc>
              <a:spcBef>
                <a:spcPct val="50000"/>
              </a:spcBef>
            </a:pPr>
            <a:r>
              <a:rPr lang="en-US" altLang="zh-CN" sz="2000" b="1">
                <a:solidFill>
                  <a:schemeClr val="tx1"/>
                </a:solidFill>
                <a:latin typeface="Arial" pitchFamily="34" charset="0"/>
              </a:rPr>
              <a:t>        return 0;</a:t>
            </a:r>
          </a:p>
          <a:p>
            <a:pPr>
              <a:lnSpc>
                <a:spcPts val="1300"/>
              </a:lnSpc>
              <a:spcBef>
                <a:spcPct val="50000"/>
              </a:spcBef>
            </a:pPr>
            <a:r>
              <a:rPr lang="en-US" altLang="zh-CN" sz="2000" b="1">
                <a:solidFill>
                  <a:schemeClr val="tx1"/>
                </a:solidFill>
                <a:latin typeface="Arial" pitchFamily="34" charset="0"/>
              </a:rPr>
              <a:t>    }</a:t>
            </a:r>
          </a:p>
          <a:p>
            <a:pPr>
              <a:lnSpc>
                <a:spcPts val="1300"/>
              </a:lnSpc>
              <a:spcBef>
                <a:spcPct val="50000"/>
              </a:spcBef>
            </a:pPr>
            <a:r>
              <a:rPr lang="en-US" altLang="zh-CN" sz="2000" b="1">
                <a:solidFill>
                  <a:schemeClr val="tx1"/>
                </a:solidFill>
                <a:latin typeface="Arial" pitchFamily="34" charset="0"/>
              </a:rPr>
              <a:t> }</a:t>
            </a:r>
            <a:endParaRPr lang="zh-CN" altLang="en-US" sz="2000" b="1">
              <a:solidFill>
                <a:schemeClr val="tx1"/>
              </a:solidFill>
              <a:latin typeface="Arial" pitchFamily="34" charset="0"/>
            </a:endParaRPr>
          </a:p>
        </p:txBody>
      </p:sp>
    </p:spTree>
    <p:extLst>
      <p:ext uri="{BB962C8B-B14F-4D97-AF65-F5344CB8AC3E}">
        <p14:creationId xmlns:p14="http://schemas.microsoft.com/office/powerpoint/2010/main" xmlns="" val="627097995"/>
      </p:ext>
    </p:extLst>
  </p:cSld>
  <p:clrMapOvr>
    <a:masterClrMapping/>
  </p:clrMapOvr>
  <p:transition spd="slow">
    <p:push dir="u"/>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8578" name="Rectangle 2050"/>
          <p:cNvSpPr>
            <a:spLocks noGrp="1" noChangeArrowheads="1"/>
          </p:cNvSpPr>
          <p:nvPr>
            <p:ph type="title"/>
          </p:nvPr>
        </p:nvSpPr>
        <p:spPr/>
        <p:txBody>
          <a:bodyPr/>
          <a:lstStyle/>
          <a:p>
            <a:r>
              <a:rPr lang="zh-CN" altLang="en-US" sz="2800" dirty="0"/>
              <a:t>练习</a:t>
            </a:r>
          </a:p>
        </p:txBody>
      </p:sp>
      <p:sp>
        <p:nvSpPr>
          <p:cNvPr id="1688579" name="Rectangle 2051"/>
          <p:cNvSpPr>
            <a:spLocks noGrp="1" noChangeArrowheads="1"/>
          </p:cNvSpPr>
          <p:nvPr>
            <p:ph type="body" idx="1"/>
          </p:nvPr>
        </p:nvSpPr>
        <p:spPr bwMode="auto">
          <a:xfrm>
            <a:off x="495215" y="1083997"/>
            <a:ext cx="8915570" cy="5042463"/>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000" dirty="0"/>
              <a:t>某公司的雇员分为以下若干类：</a:t>
            </a:r>
          </a:p>
          <a:p>
            <a:r>
              <a:rPr lang="en-US" altLang="zh-CN" sz="2000" dirty="0"/>
              <a:t>Employee</a:t>
            </a:r>
            <a:r>
              <a:rPr lang="zh-CN" altLang="en-US" sz="2000" dirty="0"/>
              <a:t>：这是所有员工总的父类，属性：员工的姓名和生日月份。</a:t>
            </a:r>
          </a:p>
          <a:p>
            <a:r>
              <a:rPr lang="zh-CN" altLang="en-US" sz="2000" dirty="0"/>
              <a:t>方法：</a:t>
            </a:r>
            <a:r>
              <a:rPr lang="en-US" altLang="zh-CN" sz="2000" dirty="0" err="1"/>
              <a:t>getSalary</a:t>
            </a:r>
            <a:r>
              <a:rPr lang="en-US" altLang="zh-CN" sz="2000" dirty="0"/>
              <a:t>(</a:t>
            </a:r>
            <a:r>
              <a:rPr lang="en-US" altLang="zh-CN" sz="2000" dirty="0" err="1"/>
              <a:t>int</a:t>
            </a:r>
            <a:r>
              <a:rPr lang="en-US" altLang="zh-CN" sz="2000" dirty="0"/>
              <a:t> month) </a:t>
            </a:r>
            <a:r>
              <a:rPr lang="zh-CN" altLang="en-US" sz="2000" dirty="0"/>
              <a:t>根据参数月份来确定工资，如果该月员工过生日，</a:t>
            </a:r>
          </a:p>
          <a:p>
            <a:r>
              <a:rPr lang="zh-CN" altLang="en-US" sz="2000" dirty="0"/>
              <a:t>则公司会额外奖励</a:t>
            </a:r>
            <a:r>
              <a:rPr lang="en-US" altLang="zh-CN" sz="2000" dirty="0"/>
              <a:t>100</a:t>
            </a:r>
            <a:r>
              <a:rPr lang="zh-CN" altLang="en-US" sz="2000" dirty="0"/>
              <a:t>元。</a:t>
            </a:r>
          </a:p>
          <a:p>
            <a:r>
              <a:rPr lang="en-US" altLang="zh-CN" sz="2000" dirty="0" err="1"/>
              <a:t>SalariedEmployee</a:t>
            </a:r>
            <a:r>
              <a:rPr lang="zh-CN" altLang="en-US" sz="2000" dirty="0"/>
              <a:t>：</a:t>
            </a:r>
            <a:r>
              <a:rPr lang="en-US" altLang="zh-CN" sz="2000" dirty="0"/>
              <a:t>Employee</a:t>
            </a:r>
            <a:r>
              <a:rPr lang="zh-CN" altLang="en-US" sz="2000" dirty="0"/>
              <a:t>的子类，拿固定工资的员工。属性：月薪</a:t>
            </a:r>
          </a:p>
          <a:p>
            <a:r>
              <a:rPr lang="en-US" altLang="zh-CN" sz="2000" dirty="0" err="1"/>
              <a:t>HourlyEmployee</a:t>
            </a:r>
            <a:r>
              <a:rPr lang="zh-CN" altLang="en-US" sz="2000" dirty="0"/>
              <a:t>：</a:t>
            </a:r>
            <a:r>
              <a:rPr lang="en-US" altLang="zh-CN" sz="2000" dirty="0"/>
              <a:t>Employee</a:t>
            </a:r>
            <a:r>
              <a:rPr lang="zh-CN" altLang="en-US" sz="2000" dirty="0"/>
              <a:t>的子类，按小时拿工资的员工，每月工作超出</a:t>
            </a:r>
            <a:r>
              <a:rPr lang="en-US" altLang="zh-CN" sz="2000" dirty="0"/>
              <a:t>160</a:t>
            </a:r>
          </a:p>
          <a:p>
            <a:r>
              <a:rPr lang="zh-CN" altLang="en-US" sz="2000" dirty="0"/>
              <a:t>小时的部分按照</a:t>
            </a:r>
            <a:r>
              <a:rPr lang="en-US" altLang="zh-CN" sz="2000" dirty="0"/>
              <a:t>1.5</a:t>
            </a:r>
            <a:r>
              <a:rPr lang="zh-CN" altLang="en-US" sz="2000" dirty="0"/>
              <a:t>倍工资发放</a:t>
            </a:r>
          </a:p>
          <a:p>
            <a:r>
              <a:rPr lang="zh-CN" altLang="en-US" sz="2000" dirty="0"/>
              <a:t>属性：每小时的工资、每月工作的小时数</a:t>
            </a:r>
          </a:p>
          <a:p>
            <a:r>
              <a:rPr lang="en-US" altLang="zh-CN" sz="2000" dirty="0" err="1"/>
              <a:t>SalesEmployee</a:t>
            </a:r>
            <a:r>
              <a:rPr lang="zh-CN" altLang="en-US" sz="2000" dirty="0"/>
              <a:t>：</a:t>
            </a:r>
            <a:r>
              <a:rPr lang="en-US" altLang="zh-CN" sz="2000" dirty="0"/>
              <a:t>Employee</a:t>
            </a:r>
            <a:r>
              <a:rPr lang="zh-CN" altLang="en-US" sz="2000" dirty="0"/>
              <a:t>的子类，销售人员，工资由月销售额和提成率决定</a:t>
            </a:r>
          </a:p>
          <a:p>
            <a:r>
              <a:rPr lang="zh-CN" altLang="en-US" sz="2000" dirty="0"/>
              <a:t>属性：月销售额、提成率</a:t>
            </a:r>
          </a:p>
          <a:p>
            <a:r>
              <a:rPr lang="en-US" altLang="zh-CN" sz="2000" dirty="0" err="1"/>
              <a:t>BasePlusSalesEmployee</a:t>
            </a:r>
            <a:r>
              <a:rPr lang="zh-CN" altLang="en-US" sz="2000" dirty="0"/>
              <a:t>：</a:t>
            </a:r>
            <a:r>
              <a:rPr lang="en-US" altLang="zh-CN" sz="2000" dirty="0" err="1"/>
              <a:t>SalesEmployee</a:t>
            </a:r>
            <a:r>
              <a:rPr lang="zh-CN" altLang="en-US" sz="2000" dirty="0"/>
              <a:t>的子类，有固定底薪的销售人员，</a:t>
            </a:r>
          </a:p>
          <a:p>
            <a:r>
              <a:rPr lang="zh-CN" altLang="en-US" sz="2000" dirty="0"/>
              <a:t>工资由底薪加上销售提成部分     属性：底薪。</a:t>
            </a:r>
          </a:p>
          <a:p>
            <a:endParaRPr lang="zh-CN" altLang="en-US" sz="2000" dirty="0"/>
          </a:p>
        </p:txBody>
      </p:sp>
    </p:spTree>
    <p:extLst>
      <p:ext uri="{BB962C8B-B14F-4D97-AF65-F5344CB8AC3E}">
        <p14:creationId xmlns:p14="http://schemas.microsoft.com/office/powerpoint/2010/main" xmlns="" val="2419021691"/>
      </p:ext>
    </p:extLst>
  </p:cSld>
  <p:clrMapOvr>
    <a:masterClrMapping/>
  </p:clrMapOvr>
  <p:transition spd="slow">
    <p:push dir="u"/>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1026"/>
          <p:cNvSpPr>
            <a:spLocks noGrp="1" noChangeArrowheads="1"/>
          </p:cNvSpPr>
          <p:nvPr>
            <p:ph type="title"/>
          </p:nvPr>
        </p:nvSpPr>
        <p:spPr/>
        <p:txBody>
          <a:bodyPr/>
          <a:lstStyle/>
          <a:p>
            <a:r>
              <a:rPr lang="zh-CN" altLang="en-US"/>
              <a:t>多态</a:t>
            </a:r>
            <a:r>
              <a:rPr lang="en-US" altLang="zh-CN"/>
              <a:t>polymiorphism</a:t>
            </a:r>
          </a:p>
        </p:txBody>
      </p:sp>
      <p:sp>
        <p:nvSpPr>
          <p:cNvPr id="1684483" name="Rectangle 1027"/>
          <p:cNvSpPr>
            <a:spLocks noGrp="1" noChangeArrowheads="1"/>
          </p:cNvSpPr>
          <p:nvPr>
            <p:ph type="body" idx="1"/>
          </p:nvPr>
        </p:nvSpPr>
        <p:spPr bwMode="auto">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a:r>
              <a:rPr lang="zh-CN" altLang="en-US"/>
              <a:t>多态：</a:t>
            </a:r>
          </a:p>
          <a:p>
            <a:pPr marL="342900" indent="-342900"/>
            <a:r>
              <a:rPr lang="zh-CN" altLang="en-US"/>
              <a:t>             多态指的是编译时类型变化，而运行时类型不变。</a:t>
            </a:r>
          </a:p>
          <a:p>
            <a:pPr marL="342900" indent="-342900"/>
            <a:r>
              <a:rPr lang="zh-CN" altLang="en-US"/>
              <a:t>多态分两种：</a:t>
            </a:r>
          </a:p>
          <a:p>
            <a:pPr marL="342900" indent="-342900"/>
            <a:r>
              <a:rPr lang="zh-CN" altLang="en-US"/>
              <a:t>               </a:t>
            </a:r>
          </a:p>
          <a:p>
            <a:pPr marL="342900" indent="-342900"/>
            <a:r>
              <a:rPr lang="zh-CN" altLang="en-US"/>
              <a:t>                  编译时多态：编译时动态重载</a:t>
            </a:r>
            <a:r>
              <a:rPr lang="en-US" altLang="zh-CN"/>
              <a:t>.</a:t>
            </a:r>
          </a:p>
          <a:p>
            <a:pPr marL="342900" indent="-342900"/>
            <a:r>
              <a:rPr lang="zh-CN" altLang="en-US"/>
              <a:t>               </a:t>
            </a:r>
          </a:p>
          <a:p>
            <a:pPr marL="342900" indent="-342900"/>
            <a:r>
              <a:rPr lang="zh-CN" altLang="en-US"/>
              <a:t>                  运行时多态：指一个对象可以具有多个类型。</a:t>
            </a:r>
          </a:p>
        </p:txBody>
      </p:sp>
    </p:spTree>
    <p:extLst>
      <p:ext uri="{BB962C8B-B14F-4D97-AF65-F5344CB8AC3E}">
        <p14:creationId xmlns:p14="http://schemas.microsoft.com/office/powerpoint/2010/main" xmlns="" val="2218495464"/>
      </p:ext>
    </p:extLst>
  </p:cSld>
  <p:clrMapOvr>
    <a:masterClrMapping/>
  </p:clrMapOvr>
  <p:transition spd="slow">
    <p:push dir="u"/>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p:cNvSpPr>
            <a:spLocks noGrp="1" noChangeArrowheads="1"/>
          </p:cNvSpPr>
          <p:nvPr>
            <p:ph type="title"/>
          </p:nvPr>
        </p:nvSpPr>
        <p:spPr/>
        <p:txBody>
          <a:bodyPr/>
          <a:lstStyle/>
          <a:p>
            <a:r>
              <a:rPr lang="zh-CN" altLang="en-US"/>
              <a:t>多态</a:t>
            </a:r>
            <a:r>
              <a:rPr lang="en-US" altLang="zh-CN"/>
              <a:t>polymiorphism</a:t>
            </a:r>
            <a:endParaRPr lang="zh-CN" altLang="en-US"/>
          </a:p>
        </p:txBody>
      </p:sp>
      <p:sp>
        <p:nvSpPr>
          <p:cNvPr id="1685507" name="Rectangle 3"/>
          <p:cNvSpPr>
            <a:spLocks noGrp="1" noChangeArrowheads="1"/>
          </p:cNvSpPr>
          <p:nvPr>
            <p:ph type="body" idx="1"/>
          </p:nvPr>
        </p:nvSpPr>
        <p:spPr bwMode="auto">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t>运行时多态的三原则：（应用时为覆盖）</a:t>
            </a:r>
          </a:p>
          <a:p>
            <a:r>
              <a:rPr lang="en-US" altLang="zh-CN"/>
              <a:t>1.</a:t>
            </a:r>
            <a:r>
              <a:rPr lang="zh-CN" altLang="en-US"/>
              <a:t>对象不变；（改变的是主观认识）</a:t>
            </a:r>
          </a:p>
          <a:p>
            <a:r>
              <a:rPr lang="en-US" altLang="zh-CN"/>
              <a:t>2.</a:t>
            </a:r>
            <a:r>
              <a:rPr lang="zh-CN" altLang="en-US"/>
              <a:t>对于对象的调用只能限于编译时类型的方法，如调用运行时类型方法报错。</a:t>
            </a:r>
          </a:p>
          <a:p>
            <a:r>
              <a:rPr lang="zh-CN" altLang="en-US"/>
              <a:t>在上面的例子中：</a:t>
            </a:r>
            <a:r>
              <a:rPr lang="en-US" altLang="zh-CN"/>
              <a:t>Animal a=new Dog()</a:t>
            </a:r>
            <a:r>
              <a:rPr lang="zh-CN" altLang="en-US"/>
              <a:t>；对象</a:t>
            </a:r>
            <a:r>
              <a:rPr lang="en-US" altLang="zh-CN"/>
              <a:t>a</a:t>
            </a:r>
            <a:r>
              <a:rPr lang="zh-CN" altLang="en-US"/>
              <a:t>的编译时类型为</a:t>
            </a:r>
            <a:r>
              <a:rPr lang="en-US" altLang="zh-CN"/>
              <a:t>Animal</a:t>
            </a:r>
            <a:r>
              <a:rPr lang="zh-CN" altLang="en-US"/>
              <a:t>，运行时</a:t>
            </a:r>
          </a:p>
          <a:p>
            <a:r>
              <a:rPr lang="zh-CN" altLang="en-US"/>
              <a:t>类型为</a:t>
            </a:r>
            <a:r>
              <a:rPr lang="en-US" altLang="zh-CN"/>
              <a:t>dog</a:t>
            </a:r>
            <a:r>
              <a:rPr lang="zh-CN" altLang="en-US"/>
              <a:t>。</a:t>
            </a:r>
          </a:p>
          <a:p>
            <a:r>
              <a:rPr lang="zh-CN" altLang="en-US"/>
              <a:t>注意：编译时类型一定要为运行时类型的父类（或者同类型）。</a:t>
            </a:r>
          </a:p>
          <a:p>
            <a:r>
              <a:rPr lang="zh-CN" altLang="en-US"/>
              <a:t>对于语句：</a:t>
            </a:r>
            <a:r>
              <a:rPr lang="en-US" altLang="zh-CN"/>
              <a:t>Dog d=(Dog)a</a:t>
            </a:r>
            <a:r>
              <a:rPr lang="zh-CN" altLang="en-US"/>
              <a:t>。将</a:t>
            </a:r>
            <a:r>
              <a:rPr lang="en-US" altLang="zh-CN"/>
              <a:t>d</a:t>
            </a:r>
            <a:r>
              <a:rPr lang="zh-CN" altLang="en-US"/>
              <a:t>强制声明为</a:t>
            </a:r>
            <a:r>
              <a:rPr lang="en-US" altLang="zh-CN"/>
              <a:t>a</a:t>
            </a:r>
            <a:r>
              <a:rPr lang="zh-CN" altLang="en-US"/>
              <a:t>类型，此时</a:t>
            </a:r>
            <a:r>
              <a:rPr lang="en-US" altLang="zh-CN"/>
              <a:t>d</a:t>
            </a:r>
            <a:r>
              <a:rPr lang="zh-CN" altLang="en-US"/>
              <a:t>为</a:t>
            </a:r>
            <a:r>
              <a:rPr lang="en-US" altLang="zh-CN"/>
              <a:t>Dog()</a:t>
            </a:r>
            <a:r>
              <a:rPr lang="zh-CN" altLang="en-US"/>
              <a:t>，此时</a:t>
            </a:r>
            <a:r>
              <a:rPr lang="en-US" altLang="zh-CN"/>
              <a:t>d</a:t>
            </a:r>
            <a:r>
              <a:rPr lang="zh-CN" altLang="en-US"/>
              <a:t>就可</a:t>
            </a:r>
          </a:p>
          <a:p>
            <a:r>
              <a:rPr lang="zh-CN" altLang="en-US"/>
              <a:t>以调用运行时类型。注意：</a:t>
            </a:r>
            <a:r>
              <a:rPr lang="en-US" altLang="zh-CN"/>
              <a:t>a</a:t>
            </a:r>
            <a:r>
              <a:rPr lang="zh-CN" altLang="en-US"/>
              <a:t>和</a:t>
            </a:r>
            <a:r>
              <a:rPr lang="en-US" altLang="zh-CN"/>
              <a:t>d</a:t>
            </a:r>
            <a:r>
              <a:rPr lang="zh-CN" altLang="en-US"/>
              <a:t>指向同一对象。</a:t>
            </a:r>
          </a:p>
          <a:p>
            <a:r>
              <a:rPr lang="en-US" altLang="zh-CN"/>
              <a:t>3.</a:t>
            </a:r>
            <a:r>
              <a:rPr lang="zh-CN" altLang="en-US"/>
              <a:t>在程序的运行时，动态类型判定。运行时调用运行时类型，即它调用覆盖后的方法。</a:t>
            </a:r>
          </a:p>
          <a:p>
            <a:endParaRPr lang="zh-CN" altLang="en-US"/>
          </a:p>
        </p:txBody>
      </p:sp>
    </p:spTree>
    <p:extLst>
      <p:ext uri="{BB962C8B-B14F-4D97-AF65-F5344CB8AC3E}">
        <p14:creationId xmlns:p14="http://schemas.microsoft.com/office/powerpoint/2010/main" xmlns="" val="1003776153"/>
      </p:ext>
    </p:extLst>
  </p:cSld>
  <p:clrMapOvr>
    <a:masterClrMapping/>
  </p:clrMapOvr>
  <p:transition spd="slow">
    <p:push dir="u"/>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42" name="Rectangle 2"/>
          <p:cNvSpPr>
            <a:spLocks noGrp="1" noChangeArrowheads="1"/>
          </p:cNvSpPr>
          <p:nvPr>
            <p:ph type="title"/>
          </p:nvPr>
        </p:nvSpPr>
        <p:spPr>
          <a:xfrm>
            <a:off x="607147" y="198942"/>
            <a:ext cx="8576381" cy="601524"/>
          </a:xfrm>
        </p:spPr>
        <p:txBody>
          <a:bodyPr/>
          <a:lstStyle/>
          <a:p>
            <a:r>
              <a:rPr lang="zh-CN" altLang="en-US">
                <a:cs typeface="Times New Roman" pitchFamily="18" charset="0"/>
              </a:rPr>
              <a:t>总  结</a:t>
            </a:r>
            <a:r>
              <a:rPr lang="zh-CN" altLang="en-US"/>
              <a:t> </a:t>
            </a:r>
          </a:p>
        </p:txBody>
      </p:sp>
      <p:sp>
        <p:nvSpPr>
          <p:cNvPr id="1341443" name="Rectangle 3"/>
          <p:cNvSpPr>
            <a:spLocks noGrp="1" noChangeArrowheads="1"/>
          </p:cNvSpPr>
          <p:nvPr>
            <p:ph type="body" idx="1"/>
          </p:nvPr>
        </p:nvSpPr>
        <p:spPr bwMode="auto">
          <a:xfrm>
            <a:off x="325621" y="1083997"/>
            <a:ext cx="8710360" cy="4737001"/>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1" algn="just">
              <a:lnSpc>
                <a:spcPts val="3500"/>
              </a:lnSpc>
              <a:spcBef>
                <a:spcPct val="0"/>
              </a:spcBef>
              <a:spcAft>
                <a:spcPct val="0"/>
              </a:spcAft>
            </a:pPr>
            <a:r>
              <a:rPr lang="zh-CN" altLang="en-US" sz="2400">
                <a:cs typeface="Times New Roman" pitchFamily="18" charset="0"/>
              </a:rPr>
              <a:t>面向对象的基本概念 </a:t>
            </a:r>
            <a:r>
              <a:rPr lang="en-US" altLang="zh-CN" sz="2400">
                <a:cs typeface="Times New Roman" pitchFamily="18" charset="0"/>
              </a:rPr>
              <a:t>:</a:t>
            </a:r>
            <a:r>
              <a:rPr lang="zh-CN" altLang="en-US" sz="2400">
                <a:cs typeface="Times New Roman" pitchFamily="18" charset="0"/>
              </a:rPr>
              <a:t>封装，继承和多态</a:t>
            </a:r>
          </a:p>
          <a:p>
            <a:pPr lvl="1" algn="just">
              <a:lnSpc>
                <a:spcPts val="3500"/>
              </a:lnSpc>
              <a:spcBef>
                <a:spcPct val="0"/>
              </a:spcBef>
              <a:spcAft>
                <a:spcPct val="0"/>
              </a:spcAft>
            </a:pPr>
            <a:r>
              <a:rPr lang="zh-CN" altLang="en-US" sz="2400">
                <a:cs typeface="Times New Roman" pitchFamily="18" charset="0"/>
              </a:rPr>
              <a:t>对象的建立和初始化</a:t>
            </a:r>
          </a:p>
          <a:p>
            <a:pPr lvl="1" algn="just">
              <a:lnSpc>
                <a:spcPts val="3500"/>
              </a:lnSpc>
              <a:spcBef>
                <a:spcPct val="0"/>
              </a:spcBef>
              <a:spcAft>
                <a:spcPct val="0"/>
              </a:spcAft>
            </a:pPr>
            <a:r>
              <a:rPr lang="zh-CN" altLang="en-US" sz="2400">
                <a:cs typeface="Times New Roman" pitchFamily="18" charset="0"/>
              </a:rPr>
              <a:t>对象的方法调用</a:t>
            </a:r>
          </a:p>
          <a:p>
            <a:pPr lvl="1" algn="just">
              <a:lnSpc>
                <a:spcPts val="3500"/>
              </a:lnSpc>
              <a:spcBef>
                <a:spcPct val="0"/>
              </a:spcBef>
              <a:spcAft>
                <a:spcPct val="0"/>
              </a:spcAft>
            </a:pPr>
            <a:r>
              <a:rPr lang="zh-CN" altLang="en-US" sz="2400">
                <a:cs typeface="Times New Roman" pitchFamily="18" charset="0"/>
              </a:rPr>
              <a:t>构造方法</a:t>
            </a:r>
          </a:p>
          <a:p>
            <a:pPr lvl="1" algn="just">
              <a:lnSpc>
                <a:spcPts val="3500"/>
              </a:lnSpc>
              <a:spcBef>
                <a:spcPct val="0"/>
              </a:spcBef>
              <a:spcAft>
                <a:spcPct val="0"/>
              </a:spcAft>
            </a:pPr>
            <a:r>
              <a:rPr lang="zh-CN" altLang="en-US" sz="2400">
                <a:cs typeface="Times New Roman" pitchFamily="18" charset="0"/>
              </a:rPr>
              <a:t>方法的重载和覆盖</a:t>
            </a:r>
            <a:endParaRPr lang="en-US" altLang="zh-CN" sz="2400">
              <a:cs typeface="Times New Roman" pitchFamily="18" charset="0"/>
            </a:endParaRPr>
          </a:p>
          <a:p>
            <a:pPr lvl="1">
              <a:lnSpc>
                <a:spcPts val="3500"/>
              </a:lnSpc>
              <a:spcBef>
                <a:spcPct val="0"/>
              </a:spcBef>
              <a:spcAft>
                <a:spcPct val="0"/>
              </a:spcAft>
            </a:pPr>
            <a:r>
              <a:rPr lang="en-US" altLang="zh-CN" sz="2400">
                <a:cs typeface="Times New Roman" pitchFamily="18" charset="0"/>
              </a:rPr>
              <a:t>this</a:t>
            </a:r>
            <a:r>
              <a:rPr lang="en-US" altLang="zh-CN" sz="2400"/>
              <a:t> </a:t>
            </a:r>
            <a:r>
              <a:rPr lang="zh-CN" altLang="en-US" sz="2400"/>
              <a:t>关键字和 </a:t>
            </a:r>
            <a:r>
              <a:rPr lang="en-US" altLang="zh-CN" sz="2400"/>
              <a:t>super</a:t>
            </a:r>
            <a:r>
              <a:rPr lang="zh-CN" altLang="en-US" sz="2400"/>
              <a:t>关键字</a:t>
            </a:r>
          </a:p>
        </p:txBody>
      </p:sp>
    </p:spTree>
    <p:extLst>
      <p:ext uri="{BB962C8B-B14F-4D97-AF65-F5344CB8AC3E}">
        <p14:creationId xmlns:p14="http://schemas.microsoft.com/office/powerpoint/2010/main" xmlns="" val="876764458"/>
      </p:ext>
    </p:extLst>
  </p:cSld>
  <p:clrMapOvr>
    <a:masterClrMapping/>
  </p:clrMapOvr>
  <p:transition spd="slow">
    <p:push dir="u"/>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466" name="Rectangle 2"/>
          <p:cNvSpPr>
            <a:spLocks noGrp="1" noChangeArrowheads="1"/>
          </p:cNvSpPr>
          <p:nvPr>
            <p:ph type="title"/>
          </p:nvPr>
        </p:nvSpPr>
        <p:spPr>
          <a:xfrm>
            <a:off x="837796" y="159780"/>
            <a:ext cx="8576381" cy="601524"/>
          </a:xfrm>
        </p:spPr>
        <p:txBody>
          <a:bodyPr/>
          <a:lstStyle/>
          <a:p>
            <a:r>
              <a:rPr lang="zh-CN" altLang="en-US">
                <a:cs typeface="Times New Roman" pitchFamily="18" charset="0"/>
              </a:rPr>
              <a:t>练 习</a:t>
            </a:r>
            <a:endParaRPr lang="zh-CN" altLang="en-US"/>
          </a:p>
        </p:txBody>
      </p:sp>
      <p:sp>
        <p:nvSpPr>
          <p:cNvPr id="1342467" name="Rectangle 3"/>
          <p:cNvSpPr>
            <a:spLocks noGrp="1" noChangeArrowheads="1"/>
          </p:cNvSpPr>
          <p:nvPr>
            <p:ph type="body" idx="1"/>
          </p:nvPr>
        </p:nvSpPr>
        <p:spPr bwMode="auto">
          <a:xfrm>
            <a:off x="-5088" y="906986"/>
            <a:ext cx="9958575" cy="5506137"/>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a:endParaRPr lang="zh-CN" altLang="en-US"/>
          </a:p>
          <a:p>
            <a:pPr marL="342900" indent="-342900"/>
            <a:r>
              <a:rPr lang="zh-CN" altLang="en-US"/>
              <a:t>       </a:t>
            </a:r>
            <a:r>
              <a:rPr lang="zh-CN" altLang="zh-CN"/>
              <a:t>1.写一个形状类Shape</a:t>
            </a:r>
          </a:p>
          <a:p>
            <a:pPr marL="342900" indent="-342900"/>
            <a:r>
              <a:rPr lang="zh-CN" altLang="zh-CN"/>
              <a:t>	  有两个方法一个求周长，一个求面积</a:t>
            </a:r>
          </a:p>
          <a:p>
            <a:pPr marL="342900" indent="-342900"/>
            <a:r>
              <a:rPr lang="zh-CN" altLang="zh-CN"/>
              <a:t>	  2. 写一个长方形类Rect继承于形状类</a:t>
            </a:r>
          </a:p>
          <a:p>
            <a:pPr marL="342900" indent="-342900"/>
            <a:r>
              <a:rPr lang="zh-CN" altLang="zh-CN"/>
              <a:t>	  增加属性长和宽</a:t>
            </a:r>
          </a:p>
          <a:p>
            <a:pPr marL="342900" indent="-342900"/>
            <a:r>
              <a:rPr lang="zh-CN" altLang="zh-CN"/>
              <a:t>	  分别去覆盖求周长和求面积的方法</a:t>
            </a:r>
          </a:p>
          <a:p>
            <a:pPr marL="342900" indent="-342900"/>
            <a:r>
              <a:rPr lang="zh-CN" altLang="zh-CN"/>
              <a:t>	  3.写一个圆形类Circle</a:t>
            </a:r>
          </a:p>
          <a:p>
            <a:pPr marL="342900" indent="-342900"/>
            <a:r>
              <a:rPr lang="zh-CN" altLang="zh-CN"/>
              <a:t>	  增加属性半径</a:t>
            </a:r>
          </a:p>
          <a:p>
            <a:pPr marL="342900" indent="-342900"/>
            <a:r>
              <a:rPr lang="zh-CN" altLang="zh-CN"/>
              <a:t>	  分别去覆盖求周长和求面积的方法</a:t>
            </a:r>
          </a:p>
          <a:p>
            <a:pPr marL="342900" indent="-342900"/>
            <a:r>
              <a:rPr lang="zh-CN" altLang="zh-CN"/>
              <a:t>	  写一个测试类，在测试类中分别创建不同的对象放入进一个Shape</a:t>
            </a:r>
          </a:p>
          <a:p>
            <a:pPr marL="342900" indent="-342900"/>
            <a:r>
              <a:rPr lang="zh-CN" altLang="zh-CN"/>
              <a:t>	  数组中进行，循环数组中的元素求周长和面积</a:t>
            </a:r>
          </a:p>
        </p:txBody>
      </p:sp>
    </p:spTree>
    <p:extLst>
      <p:ext uri="{BB962C8B-B14F-4D97-AF65-F5344CB8AC3E}">
        <p14:creationId xmlns:p14="http://schemas.microsoft.com/office/powerpoint/2010/main" xmlns="" val="271831064"/>
      </p:ext>
    </p:extLst>
  </p:cSld>
  <p:clrMapOvr>
    <a:masterClrMapping/>
  </p:clrMapOvr>
  <p:transition spd="slow">
    <p:push dir="u"/>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a:xfrm>
            <a:off x="685161" y="198942"/>
            <a:ext cx="8576381" cy="601524"/>
          </a:xfrm>
        </p:spPr>
        <p:txBody>
          <a:bodyPr/>
          <a:lstStyle/>
          <a:p>
            <a:r>
              <a:rPr lang="zh-CN" altLang="en-US"/>
              <a:t>目 标</a:t>
            </a:r>
          </a:p>
        </p:txBody>
      </p:sp>
      <p:sp>
        <p:nvSpPr>
          <p:cNvPr id="901123" name="Rectangle 3"/>
          <p:cNvSpPr>
            <a:spLocks noGrp="1" noChangeArrowheads="1"/>
          </p:cNvSpPr>
          <p:nvPr>
            <p:ph type="body" idx="1"/>
          </p:nvPr>
        </p:nvSpPr>
        <p:spPr bwMode="auto">
          <a:xfrm>
            <a:off x="-81405" y="1052667"/>
            <a:ext cx="9987405" cy="518187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en-US" altLang="zh-CN" sz="2800" b="1"/>
              <a:t>static </a:t>
            </a:r>
            <a:r>
              <a:rPr lang="zh-CN" altLang="en-US" sz="2800" b="1"/>
              <a:t>修饰属性和方法</a:t>
            </a:r>
          </a:p>
          <a:p>
            <a:pPr lvl="1">
              <a:lnSpc>
                <a:spcPts val="3000"/>
              </a:lnSpc>
              <a:spcBef>
                <a:spcPts val="600"/>
              </a:spcBef>
              <a:spcAft>
                <a:spcPts val="600"/>
              </a:spcAft>
            </a:pPr>
            <a:r>
              <a:rPr lang="en-US" altLang="zh-CN" sz="2800" b="1"/>
              <a:t>final </a:t>
            </a:r>
            <a:r>
              <a:rPr lang="zh-CN" altLang="en-US" sz="2800" b="1"/>
              <a:t>修饰类</a:t>
            </a:r>
            <a:r>
              <a:rPr lang="en-US" altLang="zh-CN" sz="2800" b="1"/>
              <a:t>, </a:t>
            </a:r>
            <a:r>
              <a:rPr lang="zh-CN" altLang="en-US" sz="2800" b="1"/>
              <a:t>方法和变量</a:t>
            </a:r>
          </a:p>
          <a:p>
            <a:pPr lvl="1">
              <a:lnSpc>
                <a:spcPts val="3000"/>
              </a:lnSpc>
              <a:spcBef>
                <a:spcPts val="600"/>
              </a:spcBef>
              <a:spcAft>
                <a:spcPts val="600"/>
              </a:spcAft>
            </a:pPr>
            <a:r>
              <a:rPr lang="en-US" altLang="zh-CN" sz="2800" b="1"/>
              <a:t>abstract </a:t>
            </a:r>
            <a:r>
              <a:rPr lang="zh-CN" altLang="en-US" sz="2800" b="1"/>
              <a:t>类和方法</a:t>
            </a:r>
          </a:p>
          <a:p>
            <a:pPr lvl="1">
              <a:lnSpc>
                <a:spcPts val="3000"/>
              </a:lnSpc>
              <a:spcBef>
                <a:spcPts val="600"/>
              </a:spcBef>
              <a:spcAft>
                <a:spcPts val="600"/>
              </a:spcAft>
            </a:pPr>
            <a:r>
              <a:rPr lang="zh-CN" altLang="en-US" sz="2800" b="1"/>
              <a:t>接口</a:t>
            </a:r>
          </a:p>
          <a:p>
            <a:pPr lvl="1">
              <a:lnSpc>
                <a:spcPts val="3000"/>
              </a:lnSpc>
              <a:spcBef>
                <a:spcPts val="600"/>
              </a:spcBef>
              <a:spcAft>
                <a:spcPts val="600"/>
              </a:spcAft>
            </a:pPr>
            <a:r>
              <a:rPr lang="zh-CN" altLang="en-US" sz="2800" b="1"/>
              <a:t>访问权限的控制</a:t>
            </a:r>
          </a:p>
          <a:p>
            <a:pPr lvl="1">
              <a:lnSpc>
                <a:spcPts val="3000"/>
              </a:lnSpc>
              <a:spcBef>
                <a:spcPts val="600"/>
              </a:spcBef>
              <a:spcAft>
                <a:spcPts val="600"/>
              </a:spcAft>
            </a:pPr>
            <a:r>
              <a:rPr lang="en-US" altLang="zh-CN" sz="2800" b="1"/>
              <a:t>Object</a:t>
            </a:r>
            <a:r>
              <a:rPr lang="zh-CN" altLang="en-US" sz="2800" b="1"/>
              <a:t>类介绍</a:t>
            </a:r>
          </a:p>
          <a:p>
            <a:pPr lvl="1">
              <a:lnSpc>
                <a:spcPts val="3000"/>
              </a:lnSpc>
              <a:spcBef>
                <a:spcPts val="600"/>
              </a:spcBef>
              <a:spcAft>
                <a:spcPts val="600"/>
              </a:spcAft>
            </a:pPr>
            <a:r>
              <a:rPr lang="en-US" altLang="zh-CN" sz="2800" b="1"/>
              <a:t>String</a:t>
            </a:r>
            <a:r>
              <a:rPr lang="zh-CN" altLang="en-US" sz="2800" b="1"/>
              <a:t>类介绍</a:t>
            </a:r>
          </a:p>
          <a:p>
            <a:pPr lvl="1">
              <a:lnSpc>
                <a:spcPts val="3000"/>
              </a:lnSpc>
              <a:spcBef>
                <a:spcPts val="600"/>
              </a:spcBef>
              <a:spcAft>
                <a:spcPts val="600"/>
              </a:spcAft>
            </a:pPr>
            <a:r>
              <a:rPr lang="en-US" altLang="zh-CN" sz="2800" b="1"/>
              <a:t>main()</a:t>
            </a:r>
            <a:r>
              <a:rPr lang="zh-CN" altLang="en-US" sz="2800" b="1"/>
              <a:t>方法的参数</a:t>
            </a:r>
          </a:p>
          <a:p>
            <a:pPr lvl="1">
              <a:lnSpc>
                <a:spcPts val="3000"/>
              </a:lnSpc>
              <a:spcBef>
                <a:spcPts val="600"/>
              </a:spcBef>
              <a:spcAft>
                <a:spcPts val="600"/>
              </a:spcAft>
            </a:pPr>
            <a:r>
              <a:rPr lang="en-US" altLang="zh-CN" sz="2800" b="1"/>
              <a:t>Wrapper Class</a:t>
            </a:r>
          </a:p>
          <a:p>
            <a:pPr lvl="1">
              <a:lnSpc>
                <a:spcPts val="3000"/>
              </a:lnSpc>
              <a:spcBef>
                <a:spcPts val="600"/>
              </a:spcBef>
              <a:spcAft>
                <a:spcPts val="600"/>
              </a:spcAft>
            </a:pPr>
            <a:endParaRPr lang="en-US" altLang="zh-CN" sz="2800" b="1"/>
          </a:p>
        </p:txBody>
      </p:sp>
    </p:spTree>
    <p:extLst>
      <p:ext uri="{BB962C8B-B14F-4D97-AF65-F5344CB8AC3E}">
        <p14:creationId xmlns:p14="http://schemas.microsoft.com/office/powerpoint/2010/main" xmlns="" val="454409138"/>
      </p:ext>
    </p:extLst>
  </p:cSld>
  <p:clrMapOvr>
    <a:masterClrMapping/>
  </p:clrMapOvr>
  <p:transition spd="slow">
    <p:push dir="u"/>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722472" y="211474"/>
            <a:ext cx="8576381" cy="516935"/>
          </a:xfrm>
        </p:spPr>
        <p:txBody>
          <a:bodyPr/>
          <a:lstStyle/>
          <a:p>
            <a:r>
              <a:rPr lang="zh-CN" altLang="en-US"/>
              <a:t>静态变量</a:t>
            </a:r>
          </a:p>
        </p:txBody>
      </p:sp>
      <p:sp>
        <p:nvSpPr>
          <p:cNvPr id="902147" name="Rectangle 3"/>
          <p:cNvSpPr>
            <a:spLocks noGrp="1" noChangeArrowheads="1"/>
          </p:cNvSpPr>
          <p:nvPr>
            <p:ph type="body" idx="1"/>
          </p:nvPr>
        </p:nvSpPr>
        <p:spPr bwMode="auto">
          <a:xfrm>
            <a:off x="-172986" y="1013506"/>
            <a:ext cx="3356271" cy="518187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000" b="1"/>
              <a:t>一个类只有一份，</a:t>
            </a:r>
          </a:p>
          <a:p>
            <a:pPr lvl="1">
              <a:lnSpc>
                <a:spcPts val="3000"/>
              </a:lnSpc>
              <a:spcBef>
                <a:spcPts val="600"/>
              </a:spcBef>
              <a:spcAft>
                <a:spcPts val="600"/>
              </a:spcAft>
              <a:buFont typeface="Monotype Sorts" charset="2"/>
              <a:buNone/>
            </a:pPr>
            <a:r>
              <a:rPr lang="zh-CN" altLang="en-US" sz="2000" b="1"/>
              <a:t>    被类的所有实例共享</a:t>
            </a:r>
          </a:p>
          <a:p>
            <a:pPr lvl="1">
              <a:lnSpc>
                <a:spcPts val="3000"/>
              </a:lnSpc>
              <a:spcBef>
                <a:spcPts val="600"/>
              </a:spcBef>
              <a:spcAft>
                <a:spcPts val="600"/>
              </a:spcAft>
            </a:pPr>
            <a:r>
              <a:rPr lang="zh-CN" altLang="en-US" sz="2000" b="1"/>
              <a:t>能在没有生成任何类</a:t>
            </a:r>
          </a:p>
          <a:p>
            <a:pPr lvl="1">
              <a:lnSpc>
                <a:spcPts val="3000"/>
              </a:lnSpc>
              <a:spcBef>
                <a:spcPts val="600"/>
              </a:spcBef>
              <a:spcAft>
                <a:spcPts val="600"/>
              </a:spcAft>
              <a:buFont typeface="Monotype Sorts" charset="2"/>
              <a:buNone/>
            </a:pPr>
            <a:r>
              <a:rPr lang="zh-CN" altLang="en-US" sz="2000" b="1"/>
              <a:t>    的实例时就被访问到</a:t>
            </a:r>
          </a:p>
          <a:p>
            <a:pPr lvl="1">
              <a:lnSpc>
                <a:spcPts val="3000"/>
              </a:lnSpc>
              <a:spcBef>
                <a:spcPts val="600"/>
              </a:spcBef>
              <a:spcAft>
                <a:spcPts val="600"/>
              </a:spcAft>
            </a:pPr>
            <a:r>
              <a:rPr lang="zh-CN" altLang="en-US" sz="2000" b="1"/>
              <a:t>在某种意义上类似于</a:t>
            </a:r>
          </a:p>
          <a:p>
            <a:pPr lvl="1">
              <a:lnSpc>
                <a:spcPts val="3000"/>
              </a:lnSpc>
              <a:spcBef>
                <a:spcPts val="600"/>
              </a:spcBef>
              <a:spcAft>
                <a:spcPts val="600"/>
              </a:spcAft>
              <a:buFont typeface="Monotype Sorts" charset="2"/>
              <a:buNone/>
            </a:pPr>
            <a:r>
              <a:rPr lang="zh-CN" altLang="en-US" sz="2000" b="1"/>
              <a:t>    全局变量</a:t>
            </a:r>
          </a:p>
          <a:p>
            <a:pPr lvl="1">
              <a:lnSpc>
                <a:spcPts val="3000"/>
              </a:lnSpc>
              <a:spcBef>
                <a:spcPts val="600"/>
              </a:spcBef>
              <a:spcAft>
                <a:spcPts val="600"/>
              </a:spcAft>
            </a:pPr>
            <a:r>
              <a:rPr lang="zh-CN" altLang="en-US" sz="2000" b="1"/>
              <a:t>直接使用类名来访问 </a:t>
            </a:r>
          </a:p>
          <a:p>
            <a:pPr lvl="1">
              <a:lnSpc>
                <a:spcPts val="3000"/>
              </a:lnSpc>
              <a:spcBef>
                <a:spcPts val="600"/>
              </a:spcBef>
              <a:spcAft>
                <a:spcPts val="600"/>
              </a:spcAft>
              <a:buFont typeface="Monotype Sorts" charset="2"/>
              <a:buNone/>
            </a:pPr>
            <a:r>
              <a:rPr lang="en-US" altLang="zh-CN" sz="2000" b="1"/>
              <a:t>     </a:t>
            </a:r>
          </a:p>
        </p:txBody>
      </p:sp>
      <p:sp>
        <p:nvSpPr>
          <p:cNvPr id="902149" name="Rectangle 5"/>
          <p:cNvSpPr>
            <a:spLocks noChangeArrowheads="1"/>
          </p:cNvSpPr>
          <p:nvPr/>
        </p:nvSpPr>
        <p:spPr bwMode="auto">
          <a:xfrm>
            <a:off x="3183285" y="941449"/>
            <a:ext cx="6692189" cy="554216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02150" name="Text Box 6"/>
          <p:cNvSpPr txBox="1">
            <a:spLocks noChangeArrowheads="1"/>
          </p:cNvSpPr>
          <p:nvPr/>
        </p:nvSpPr>
        <p:spPr bwMode="auto">
          <a:xfrm>
            <a:off x="3184980" y="1008806"/>
            <a:ext cx="6922837" cy="5743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85000"/>
              </a:lnSpc>
            </a:pPr>
            <a:r>
              <a:rPr lang="en-US" altLang="zh-CN" sz="1800" b="1">
                <a:solidFill>
                  <a:schemeClr val="tx1"/>
                </a:solidFill>
                <a:latin typeface="Arial" pitchFamily="34" charset="0"/>
              </a:rPr>
              <a:t>package sample;</a:t>
            </a:r>
          </a:p>
          <a:p>
            <a:pPr>
              <a:lnSpc>
                <a:spcPct val="85000"/>
              </a:lnSpc>
            </a:pPr>
            <a:r>
              <a:rPr lang="en-US" altLang="zh-CN" sz="1800" b="1">
                <a:solidFill>
                  <a:schemeClr val="tx1"/>
                </a:solidFill>
                <a:latin typeface="Arial" pitchFamily="34" charset="0"/>
              </a:rPr>
              <a:t>public class Animal {</a:t>
            </a:r>
          </a:p>
          <a:p>
            <a:pPr>
              <a:lnSpc>
                <a:spcPct val="85000"/>
              </a:lnSpc>
            </a:pPr>
            <a:r>
              <a:rPr lang="en-US" altLang="zh-CN" sz="1800" b="1">
                <a:solidFill>
                  <a:schemeClr val="tx1"/>
                </a:solidFill>
                <a:latin typeface="Arial" pitchFamily="34" charset="0"/>
              </a:rPr>
              <a:t>    private int serialNumber;</a:t>
            </a:r>
          </a:p>
          <a:p>
            <a:pPr>
              <a:lnSpc>
                <a:spcPct val="85000"/>
              </a:lnSpc>
            </a:pPr>
            <a:r>
              <a:rPr lang="en-US" altLang="zh-CN" sz="1800" b="1">
                <a:solidFill>
                  <a:schemeClr val="tx1"/>
                </a:solidFill>
                <a:latin typeface="Arial" pitchFamily="34" charset="0"/>
              </a:rPr>
              <a:t>    private String name;</a:t>
            </a:r>
          </a:p>
          <a:p>
            <a:pPr>
              <a:lnSpc>
                <a:spcPct val="85000"/>
              </a:lnSpc>
            </a:pPr>
            <a:r>
              <a:rPr lang="en-US" altLang="zh-CN" sz="1800" b="1">
                <a:solidFill>
                  <a:schemeClr val="tx1"/>
                </a:solidFill>
                <a:latin typeface="Arial" pitchFamily="34" charset="0"/>
              </a:rPr>
              <a:t>    private static int counter = 0;</a:t>
            </a:r>
          </a:p>
          <a:p>
            <a:pPr>
              <a:lnSpc>
                <a:spcPct val="85000"/>
              </a:lnSpc>
            </a:pPr>
            <a:r>
              <a:rPr lang="en-US" altLang="zh-CN" sz="1800" b="1">
                <a:solidFill>
                  <a:schemeClr val="tx1"/>
                </a:solidFill>
                <a:latin typeface="Arial" pitchFamily="34" charset="0"/>
              </a:rPr>
              <a:t>    </a:t>
            </a:r>
          </a:p>
          <a:p>
            <a:pPr>
              <a:lnSpc>
                <a:spcPct val="85000"/>
              </a:lnSpc>
            </a:pPr>
            <a:r>
              <a:rPr lang="en-US" altLang="zh-CN" sz="1800" b="1">
                <a:solidFill>
                  <a:schemeClr val="tx1"/>
                </a:solidFill>
                <a:latin typeface="Arial" pitchFamily="34" charset="0"/>
              </a:rPr>
              <a:t>    public Animal (String name) {</a:t>
            </a:r>
          </a:p>
          <a:p>
            <a:pPr>
              <a:lnSpc>
                <a:spcPct val="85000"/>
              </a:lnSpc>
            </a:pPr>
            <a:r>
              <a:rPr lang="en-US" altLang="zh-CN" sz="1800" b="1">
                <a:solidFill>
                  <a:schemeClr val="tx1"/>
                </a:solidFill>
                <a:latin typeface="Arial" pitchFamily="34" charset="0"/>
              </a:rPr>
              <a:t>        counter++;</a:t>
            </a:r>
          </a:p>
          <a:p>
            <a:pPr>
              <a:lnSpc>
                <a:spcPct val="85000"/>
              </a:lnSpc>
            </a:pPr>
            <a:r>
              <a:rPr lang="en-US" altLang="zh-CN" sz="1800" b="1">
                <a:solidFill>
                  <a:schemeClr val="tx1"/>
                </a:solidFill>
                <a:latin typeface="Arial" pitchFamily="34" charset="0"/>
              </a:rPr>
              <a:t>        serialNumber = counter;</a:t>
            </a:r>
          </a:p>
          <a:p>
            <a:pPr>
              <a:lnSpc>
                <a:spcPct val="85000"/>
              </a:lnSpc>
            </a:pPr>
            <a:r>
              <a:rPr lang="en-US" altLang="zh-CN" sz="1800" b="1">
                <a:solidFill>
                  <a:schemeClr val="tx1"/>
                </a:solidFill>
                <a:latin typeface="Arial" pitchFamily="34" charset="0"/>
              </a:rPr>
              <a:t>        this.name=name;</a:t>
            </a:r>
          </a:p>
          <a:p>
            <a:pPr>
              <a:lnSpc>
                <a:spcPct val="85000"/>
              </a:lnSpc>
            </a:pPr>
            <a:r>
              <a:rPr lang="en-US" altLang="zh-CN" sz="1800" b="1">
                <a:solidFill>
                  <a:schemeClr val="tx1"/>
                </a:solidFill>
                <a:latin typeface="Arial" pitchFamily="34" charset="0"/>
              </a:rPr>
              <a:t>    }</a:t>
            </a:r>
          </a:p>
          <a:p>
            <a:pPr>
              <a:lnSpc>
                <a:spcPct val="85000"/>
              </a:lnSpc>
            </a:pPr>
            <a:r>
              <a:rPr lang="en-US" altLang="zh-CN" sz="1800" b="1">
                <a:solidFill>
                  <a:schemeClr val="tx1"/>
                </a:solidFill>
                <a:latin typeface="Arial" pitchFamily="34" charset="0"/>
              </a:rPr>
              <a:t>    </a:t>
            </a:r>
          </a:p>
          <a:p>
            <a:pPr>
              <a:lnSpc>
                <a:spcPct val="85000"/>
              </a:lnSpc>
            </a:pPr>
            <a:r>
              <a:rPr lang="en-US" altLang="zh-CN" sz="1800" b="1">
                <a:solidFill>
                  <a:schemeClr val="tx1"/>
                </a:solidFill>
                <a:latin typeface="Arial" pitchFamily="34" charset="0"/>
              </a:rPr>
              <a:t>    public static void main(String[] args) {</a:t>
            </a:r>
          </a:p>
          <a:p>
            <a:pPr>
              <a:lnSpc>
                <a:spcPct val="85000"/>
              </a:lnSpc>
            </a:pPr>
            <a:r>
              <a:rPr lang="en-US" altLang="zh-CN" sz="1800" b="1">
                <a:solidFill>
                  <a:schemeClr val="tx1"/>
                </a:solidFill>
                <a:latin typeface="Arial" pitchFamily="34" charset="0"/>
              </a:rPr>
              <a:t>        Animal a1=new Animal(“xiaoqiang”);</a:t>
            </a:r>
          </a:p>
          <a:p>
            <a:pPr>
              <a:lnSpc>
                <a:spcPct val="85000"/>
              </a:lnSpc>
            </a:pPr>
            <a:r>
              <a:rPr lang="en-US" altLang="zh-CN" sz="1800" b="1">
                <a:solidFill>
                  <a:schemeClr val="tx1"/>
                </a:solidFill>
                <a:latin typeface="Arial" pitchFamily="34" charset="0"/>
              </a:rPr>
              <a:t>        Animal a2=new Animal(“wangcai”);</a:t>
            </a:r>
          </a:p>
          <a:p>
            <a:pPr>
              <a:lnSpc>
                <a:spcPct val="85000"/>
              </a:lnSpc>
            </a:pPr>
            <a:r>
              <a:rPr lang="en-US" altLang="zh-CN" sz="1800" b="1">
                <a:solidFill>
                  <a:schemeClr val="tx1"/>
                </a:solidFill>
                <a:latin typeface="Arial" pitchFamily="34" charset="0"/>
              </a:rPr>
              <a:t>        Animal a3=new Animal(“a huang”);</a:t>
            </a:r>
          </a:p>
          <a:p>
            <a:pPr>
              <a:lnSpc>
                <a:spcPct val="85000"/>
              </a:lnSpc>
            </a:pPr>
            <a:endParaRPr lang="en-US" altLang="zh-CN" sz="1800" b="1">
              <a:solidFill>
                <a:schemeClr val="tx1"/>
              </a:solidFill>
              <a:latin typeface="Arial" pitchFamily="34" charset="0"/>
            </a:endParaRPr>
          </a:p>
          <a:p>
            <a:pPr>
              <a:lnSpc>
                <a:spcPct val="85000"/>
              </a:lnSpc>
            </a:pPr>
            <a:r>
              <a:rPr lang="en-US" altLang="zh-CN" sz="1800" b="1">
                <a:solidFill>
                  <a:schemeClr val="tx1"/>
                </a:solidFill>
                <a:latin typeface="Arial" pitchFamily="34" charset="0"/>
              </a:rPr>
              <a:t>        System.out.println("counter " + counter);</a:t>
            </a:r>
          </a:p>
          <a:p>
            <a:pPr>
              <a:lnSpc>
                <a:spcPct val="85000"/>
              </a:lnSpc>
            </a:pPr>
            <a:r>
              <a:rPr lang="en-US" altLang="zh-CN" sz="1600" b="1">
                <a:solidFill>
                  <a:schemeClr val="tx1"/>
                </a:solidFill>
                <a:latin typeface="Arial" pitchFamily="34" charset="0"/>
              </a:rPr>
              <a:t>         </a:t>
            </a:r>
            <a:r>
              <a:rPr lang="en-US" altLang="zh-CN" sz="1800" b="1">
                <a:solidFill>
                  <a:schemeClr val="tx1"/>
                </a:solidFill>
                <a:latin typeface="Arial" pitchFamily="34" charset="0"/>
              </a:rPr>
              <a:t>System.out.println(a1.name+ “:”+a1.serialNumber);</a:t>
            </a:r>
          </a:p>
          <a:p>
            <a:pPr>
              <a:lnSpc>
                <a:spcPct val="85000"/>
              </a:lnSpc>
            </a:pPr>
            <a:r>
              <a:rPr lang="en-US" altLang="zh-CN" sz="1800" b="1">
                <a:solidFill>
                  <a:schemeClr val="tx1"/>
                </a:solidFill>
                <a:latin typeface="Arial" pitchFamily="34" charset="0"/>
              </a:rPr>
              <a:t>        System.out.println(a2.name+ “:”+a2.serialNumber);</a:t>
            </a:r>
          </a:p>
          <a:p>
            <a:pPr>
              <a:lnSpc>
                <a:spcPct val="85000"/>
              </a:lnSpc>
            </a:pPr>
            <a:r>
              <a:rPr lang="en-US" altLang="zh-CN" sz="1800" b="1">
                <a:solidFill>
                  <a:schemeClr val="tx1"/>
                </a:solidFill>
                <a:latin typeface="Arial" pitchFamily="34" charset="0"/>
              </a:rPr>
              <a:t>        System.out.println(a3.name+ “:”+a3.serialNumber);</a:t>
            </a:r>
          </a:p>
          <a:p>
            <a:pPr>
              <a:lnSpc>
                <a:spcPct val="85000"/>
              </a:lnSpc>
            </a:pPr>
            <a:r>
              <a:rPr lang="en-US" altLang="zh-CN" sz="1800" b="1">
                <a:solidFill>
                  <a:schemeClr val="tx1"/>
                </a:solidFill>
                <a:latin typeface="Arial" pitchFamily="34" charset="0"/>
              </a:rPr>
              <a:t>    }</a:t>
            </a:r>
          </a:p>
          <a:p>
            <a:pPr>
              <a:lnSpc>
                <a:spcPct val="85000"/>
              </a:lnSpc>
            </a:pPr>
            <a:r>
              <a:rPr lang="en-US" altLang="zh-CN" sz="1800" b="1">
                <a:solidFill>
                  <a:schemeClr val="tx1"/>
                </a:solidFill>
                <a:latin typeface="Arial" pitchFamily="34" charset="0"/>
              </a:rPr>
              <a:t>}</a:t>
            </a:r>
          </a:p>
          <a:p>
            <a:pPr>
              <a:lnSpc>
                <a:spcPct val="85000"/>
              </a:lnSpc>
            </a:pPr>
            <a:endParaRPr lang="zh-CN" altLang="en-US" sz="1800" b="1">
              <a:solidFill>
                <a:schemeClr val="tx1"/>
              </a:solidFill>
              <a:latin typeface="Arial" pitchFamily="34" charset="0"/>
            </a:endParaRPr>
          </a:p>
        </p:txBody>
      </p:sp>
    </p:spTree>
    <p:extLst>
      <p:ext uri="{BB962C8B-B14F-4D97-AF65-F5344CB8AC3E}">
        <p14:creationId xmlns:p14="http://schemas.microsoft.com/office/powerpoint/2010/main" xmlns="" val="1537059433"/>
      </p:ext>
    </p:extLst>
  </p:cSld>
  <p:clrMapOvr>
    <a:masterClrMapping/>
  </p:clrMapOvr>
  <p:transition spd="slow">
    <p:push dir="u"/>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a:xfrm>
            <a:off x="761479" y="159780"/>
            <a:ext cx="8576380" cy="601524"/>
          </a:xfrm>
        </p:spPr>
        <p:txBody>
          <a:bodyPr/>
          <a:lstStyle/>
          <a:p>
            <a:r>
              <a:rPr lang="zh-CN" altLang="en-US"/>
              <a:t>静态方法</a:t>
            </a:r>
          </a:p>
        </p:txBody>
      </p:sp>
      <p:sp>
        <p:nvSpPr>
          <p:cNvPr id="903171" name="Rectangle 3"/>
          <p:cNvSpPr>
            <a:spLocks noGrp="1" noChangeArrowheads="1"/>
          </p:cNvSpPr>
          <p:nvPr>
            <p:ph type="body" idx="1"/>
          </p:nvPr>
        </p:nvSpPr>
        <p:spPr bwMode="auto">
          <a:xfrm>
            <a:off x="488432" y="977477"/>
            <a:ext cx="9149610" cy="518187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800" b="1"/>
              <a:t>可以在没有任何实例时调用</a:t>
            </a:r>
          </a:p>
          <a:p>
            <a:pPr lvl="1">
              <a:lnSpc>
                <a:spcPts val="3000"/>
              </a:lnSpc>
              <a:spcBef>
                <a:spcPts val="600"/>
              </a:spcBef>
              <a:spcAft>
                <a:spcPts val="600"/>
              </a:spcAft>
            </a:pPr>
            <a:r>
              <a:rPr lang="zh-CN" altLang="en-US" sz="2800" b="1"/>
              <a:t>不能在</a:t>
            </a:r>
            <a:r>
              <a:rPr lang="en-US" altLang="zh-CN" sz="2800" b="1"/>
              <a:t>static</a:t>
            </a:r>
            <a:r>
              <a:rPr lang="zh-CN" altLang="en-US" sz="2800" b="1"/>
              <a:t>方法内部访问非</a:t>
            </a:r>
            <a:r>
              <a:rPr lang="en-US" altLang="zh-CN" sz="2800" b="1"/>
              <a:t>static</a:t>
            </a:r>
            <a:r>
              <a:rPr lang="zh-CN" altLang="en-US" sz="2800" b="1"/>
              <a:t>成员</a:t>
            </a:r>
          </a:p>
          <a:p>
            <a:pPr lvl="1">
              <a:lnSpc>
                <a:spcPts val="3000"/>
              </a:lnSpc>
              <a:spcBef>
                <a:spcPts val="600"/>
              </a:spcBef>
              <a:spcAft>
                <a:spcPts val="600"/>
              </a:spcAft>
            </a:pPr>
            <a:r>
              <a:rPr lang="zh-CN" altLang="en-US" sz="2800" b="1"/>
              <a:t>不能被非</a:t>
            </a:r>
            <a:r>
              <a:rPr lang="en-US" altLang="zh-CN" sz="2800" b="1"/>
              <a:t>static</a:t>
            </a:r>
            <a:r>
              <a:rPr lang="zh-CN" altLang="en-US" sz="2800" b="1"/>
              <a:t>方法覆盖</a:t>
            </a:r>
          </a:p>
        </p:txBody>
      </p:sp>
      <p:sp>
        <p:nvSpPr>
          <p:cNvPr id="903173" name="Rectangle 5"/>
          <p:cNvSpPr>
            <a:spLocks noChangeArrowheads="1"/>
          </p:cNvSpPr>
          <p:nvPr/>
        </p:nvSpPr>
        <p:spPr bwMode="auto">
          <a:xfrm>
            <a:off x="568141" y="2575275"/>
            <a:ext cx="9076684" cy="3695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03174" name="Text Box 6"/>
          <p:cNvSpPr txBox="1">
            <a:spLocks noChangeArrowheads="1"/>
          </p:cNvSpPr>
          <p:nvPr/>
        </p:nvSpPr>
        <p:spPr bwMode="auto">
          <a:xfrm>
            <a:off x="968384" y="2576841"/>
            <a:ext cx="5657318" cy="37548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5000"/>
              </a:lnSpc>
            </a:pPr>
            <a:r>
              <a:rPr lang="en-US" altLang="zh-CN" sz="2000" b="1">
                <a:solidFill>
                  <a:schemeClr val="tx1"/>
                </a:solidFill>
                <a:latin typeface="Arial" pitchFamily="34" charset="0"/>
              </a:rPr>
              <a:t>package sample;</a:t>
            </a:r>
          </a:p>
          <a:p>
            <a:pPr>
              <a:lnSpc>
                <a:spcPct val="85000"/>
              </a:lnSpc>
            </a:pPr>
            <a:r>
              <a:rPr lang="en-US" altLang="zh-CN" sz="2000" b="1">
                <a:solidFill>
                  <a:schemeClr val="tx1"/>
                </a:solidFill>
                <a:latin typeface="Arial" pitchFamily="34" charset="0"/>
              </a:rPr>
              <a:t>public class StaticTest {</a:t>
            </a:r>
          </a:p>
          <a:p>
            <a:pPr>
              <a:lnSpc>
                <a:spcPct val="85000"/>
              </a:lnSpc>
            </a:pPr>
            <a:r>
              <a:rPr lang="en-US" altLang="zh-CN" sz="2000" b="1">
                <a:solidFill>
                  <a:schemeClr val="tx1"/>
                </a:solidFill>
                <a:latin typeface="Arial" pitchFamily="34" charset="0"/>
              </a:rPr>
              <a:t>    int x;</a:t>
            </a:r>
          </a:p>
          <a:p>
            <a:pPr>
              <a:lnSpc>
                <a:spcPct val="85000"/>
              </a:lnSpc>
            </a:pPr>
            <a:r>
              <a:rPr lang="en-US" altLang="zh-CN" sz="2000" b="1">
                <a:solidFill>
                  <a:schemeClr val="tx1"/>
                </a:solidFill>
                <a:latin typeface="Arial" pitchFamily="34" charset="0"/>
              </a:rPr>
              <a:t>    public static void main(String[] args){</a:t>
            </a:r>
          </a:p>
          <a:p>
            <a:pPr>
              <a:lnSpc>
                <a:spcPct val="85000"/>
              </a:lnSpc>
            </a:pPr>
            <a:r>
              <a:rPr lang="en-US" altLang="zh-CN" sz="2000" b="1">
                <a:solidFill>
                  <a:schemeClr val="tx1"/>
                </a:solidFill>
                <a:latin typeface="Arial" pitchFamily="34" charset="0"/>
              </a:rPr>
              <a:t>        System.out.println(Algorithm.add(2 , 3));</a:t>
            </a:r>
          </a:p>
          <a:p>
            <a:pPr>
              <a:lnSpc>
                <a:spcPct val="85000"/>
              </a:lnSpc>
            </a:pPr>
            <a:r>
              <a:rPr lang="en-US" altLang="zh-CN" sz="2000" b="1">
                <a:solidFill>
                  <a:schemeClr val="tx1"/>
                </a:solidFill>
                <a:latin typeface="Arial" pitchFamily="34" charset="0"/>
              </a:rPr>
              <a:t>        //x = Algorithm.add(4,5); //illegal</a:t>
            </a:r>
          </a:p>
          <a:p>
            <a:pPr>
              <a:lnSpc>
                <a:spcPct val="85000"/>
              </a:lnSpc>
            </a:pPr>
            <a:r>
              <a:rPr lang="en-US" altLang="zh-CN" sz="2000" b="1">
                <a:solidFill>
                  <a:schemeClr val="tx1"/>
                </a:solidFill>
                <a:latin typeface="Arial" pitchFamily="34" charset="0"/>
              </a:rPr>
              <a:t>    }</a:t>
            </a:r>
          </a:p>
          <a:p>
            <a:pPr>
              <a:lnSpc>
                <a:spcPct val="85000"/>
              </a:lnSpc>
            </a:pPr>
            <a:r>
              <a:rPr lang="en-US" altLang="zh-CN" sz="2000" b="1">
                <a:solidFill>
                  <a:schemeClr val="tx1"/>
                </a:solidFill>
                <a:latin typeface="Arial" pitchFamily="34" charset="0"/>
              </a:rPr>
              <a:t>}</a:t>
            </a:r>
          </a:p>
          <a:p>
            <a:pPr>
              <a:lnSpc>
                <a:spcPct val="85000"/>
              </a:lnSpc>
            </a:pPr>
            <a:endParaRPr lang="en-US" altLang="zh-CN" sz="2000" b="1">
              <a:solidFill>
                <a:schemeClr val="tx1"/>
              </a:solidFill>
              <a:latin typeface="Arial" pitchFamily="34" charset="0"/>
            </a:endParaRPr>
          </a:p>
          <a:p>
            <a:pPr>
              <a:lnSpc>
                <a:spcPct val="85000"/>
              </a:lnSpc>
            </a:pPr>
            <a:r>
              <a:rPr lang="en-US" altLang="zh-CN" sz="2000" b="1">
                <a:solidFill>
                  <a:schemeClr val="tx1"/>
                </a:solidFill>
                <a:latin typeface="Arial" pitchFamily="34" charset="0"/>
              </a:rPr>
              <a:t>class Algorithm {</a:t>
            </a:r>
          </a:p>
          <a:p>
            <a:pPr>
              <a:lnSpc>
                <a:spcPct val="85000"/>
              </a:lnSpc>
            </a:pPr>
            <a:r>
              <a:rPr lang="en-US" altLang="zh-CN" sz="2000" b="1">
                <a:solidFill>
                  <a:schemeClr val="tx1"/>
                </a:solidFill>
                <a:latin typeface="Arial" pitchFamily="34" charset="0"/>
              </a:rPr>
              <a:t>    public static int add(int a, int b) {</a:t>
            </a:r>
          </a:p>
          <a:p>
            <a:pPr>
              <a:lnSpc>
                <a:spcPct val="85000"/>
              </a:lnSpc>
            </a:pPr>
            <a:r>
              <a:rPr lang="en-US" altLang="zh-CN" sz="2000" b="1">
                <a:solidFill>
                  <a:schemeClr val="tx1"/>
                </a:solidFill>
                <a:latin typeface="Arial" pitchFamily="34" charset="0"/>
              </a:rPr>
              <a:t>        return a + b;</a:t>
            </a:r>
          </a:p>
          <a:p>
            <a:pPr>
              <a:lnSpc>
                <a:spcPct val="85000"/>
              </a:lnSpc>
            </a:pPr>
            <a:r>
              <a:rPr lang="en-US" altLang="zh-CN" sz="2000" b="1">
                <a:solidFill>
                  <a:schemeClr val="tx1"/>
                </a:solidFill>
                <a:latin typeface="Arial" pitchFamily="34" charset="0"/>
              </a:rPr>
              <a:t>    }</a:t>
            </a:r>
          </a:p>
          <a:p>
            <a:pPr>
              <a:lnSpc>
                <a:spcPct val="85000"/>
              </a:lnSpc>
            </a:pPr>
            <a:r>
              <a:rPr lang="en-US" altLang="zh-CN" sz="2000" b="1">
                <a:solidFill>
                  <a:schemeClr val="tx1"/>
                </a:solidFill>
                <a:latin typeface="Arial" pitchFamily="34" charset="0"/>
              </a:rPr>
              <a:t>}</a:t>
            </a:r>
            <a:endParaRPr lang="zh-CN" altLang="en-US" sz="2000" b="1">
              <a:solidFill>
                <a:schemeClr val="tx1"/>
              </a:solidFill>
              <a:latin typeface="Arial" pitchFamily="34" charset="0"/>
            </a:endParaRPr>
          </a:p>
        </p:txBody>
      </p:sp>
    </p:spTree>
    <p:extLst>
      <p:ext uri="{BB962C8B-B14F-4D97-AF65-F5344CB8AC3E}">
        <p14:creationId xmlns:p14="http://schemas.microsoft.com/office/powerpoint/2010/main" xmlns="" val="123476326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6594" name="Rectangle 2"/>
          <p:cNvSpPr>
            <a:spLocks noGrp="1" noChangeArrowheads="1"/>
          </p:cNvSpPr>
          <p:nvPr>
            <p:ph type="title"/>
          </p:nvPr>
        </p:nvSpPr>
        <p:spPr/>
        <p:txBody>
          <a:bodyPr/>
          <a:lstStyle/>
          <a:p>
            <a:r>
              <a:rPr lang="en-US" altLang="zh-CN"/>
              <a:t>Java </a:t>
            </a:r>
            <a:r>
              <a:rPr lang="zh-CN" altLang="en-US"/>
              <a:t>认证介绍</a:t>
            </a:r>
          </a:p>
        </p:txBody>
      </p:sp>
      <p:sp>
        <p:nvSpPr>
          <p:cNvPr id="1646595"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r>
              <a:rPr lang="en-US" altLang="zh-CN" sz="2000" dirty="0"/>
              <a:t>J2SE</a:t>
            </a:r>
          </a:p>
          <a:p>
            <a:endParaRPr lang="en-US" altLang="zh-CN" sz="2000" dirty="0"/>
          </a:p>
          <a:p>
            <a:pPr lvl="1"/>
            <a:r>
              <a:rPr lang="en-US" altLang="zh-CN" sz="2000" dirty="0"/>
              <a:t>SCJP</a:t>
            </a:r>
          </a:p>
          <a:p>
            <a:pPr lvl="1"/>
            <a:endParaRPr lang="en-US" altLang="zh-CN" sz="2000" dirty="0"/>
          </a:p>
          <a:p>
            <a:pPr lvl="1">
              <a:buFont typeface="Monotype Sorts" charset="2"/>
              <a:buNone/>
            </a:pPr>
            <a:r>
              <a:rPr lang="en-US" altLang="zh-CN" sz="2000" dirty="0"/>
              <a:t>Sun certified java5 programmer</a:t>
            </a:r>
          </a:p>
          <a:p>
            <a:pPr lvl="1">
              <a:buFont typeface="Monotype Sorts" charset="2"/>
              <a:buNone/>
            </a:pPr>
            <a:endParaRPr lang="en-US" altLang="zh-CN" sz="2000" dirty="0"/>
          </a:p>
          <a:p>
            <a:pPr lvl="1">
              <a:buFont typeface="Monotype Sorts" charset="2"/>
              <a:buNone/>
            </a:pPr>
            <a:r>
              <a:rPr lang="en-US" altLang="zh-CN" sz="2000" dirty="0" err="1"/>
              <a:t>Scjp</a:t>
            </a:r>
            <a:r>
              <a:rPr lang="zh-CN" altLang="en-US" sz="2000" dirty="0"/>
              <a:t>主要偏重于对</a:t>
            </a:r>
            <a:r>
              <a:rPr lang="en-US" altLang="zh-CN" sz="2000" dirty="0"/>
              <a:t>java</a:t>
            </a:r>
            <a:r>
              <a:rPr lang="zh-CN" altLang="en-US" sz="2000" dirty="0"/>
              <a:t>语言的语法与及</a:t>
            </a:r>
            <a:r>
              <a:rPr lang="en-US" altLang="zh-CN" sz="2000" dirty="0"/>
              <a:t>JDK</a:t>
            </a:r>
            <a:r>
              <a:rPr lang="zh-CN" altLang="en-US" sz="2000" dirty="0"/>
              <a:t>的内容</a:t>
            </a:r>
            <a:r>
              <a:rPr lang="en-US" altLang="zh-CN" sz="2000" dirty="0"/>
              <a:t>.</a:t>
            </a:r>
          </a:p>
          <a:p>
            <a:pPr lvl="1">
              <a:buFont typeface="Monotype Sorts" charset="2"/>
              <a:buNone/>
            </a:pPr>
            <a:endParaRPr lang="en-US" altLang="zh-CN" sz="2000" dirty="0"/>
          </a:p>
          <a:p>
            <a:pPr lvl="1"/>
            <a:r>
              <a:rPr lang="en-US" altLang="zh-CN" sz="2000" dirty="0"/>
              <a:t>SCJD</a:t>
            </a:r>
          </a:p>
          <a:p>
            <a:pPr lvl="1"/>
            <a:endParaRPr lang="en-US" altLang="zh-CN" sz="2000" dirty="0"/>
          </a:p>
          <a:p>
            <a:pPr lvl="1">
              <a:buFont typeface="Monotype Sorts" charset="2"/>
              <a:buNone/>
            </a:pPr>
            <a:r>
              <a:rPr lang="en-US" altLang="zh-CN" sz="2000" dirty="0"/>
              <a:t>Sun certified java5 </a:t>
            </a:r>
            <a:r>
              <a:rPr lang="en-US" altLang="zh-CN" sz="2000" dirty="0" smtClean="0"/>
              <a:t>Developer</a:t>
            </a:r>
            <a:endParaRPr lang="en-US" altLang="zh-CN" sz="2000" dirty="0"/>
          </a:p>
          <a:p>
            <a:pPr lvl="1">
              <a:buFont typeface="Monotype Sorts" charset="2"/>
              <a:buNone/>
            </a:pPr>
            <a:r>
              <a:rPr lang="en-US" altLang="zh-CN" sz="2000" dirty="0"/>
              <a:t>SCJD</a:t>
            </a:r>
            <a:r>
              <a:rPr lang="zh-CN" altLang="en-US" sz="2000" dirty="0"/>
              <a:t>相对于</a:t>
            </a:r>
            <a:r>
              <a:rPr lang="en-US" altLang="zh-CN" sz="2000" dirty="0">
                <a:hlinkClick r:id="rId2"/>
              </a:rPr>
              <a:t>SCJP</a:t>
            </a:r>
            <a:r>
              <a:rPr lang="zh-CN" altLang="en-US" sz="2000" dirty="0"/>
              <a:t>进一步测试用</a:t>
            </a:r>
            <a:r>
              <a:rPr lang="en-US" altLang="zh-CN" sz="2000" dirty="0"/>
              <a:t>JAVA </a:t>
            </a:r>
            <a:r>
              <a:rPr lang="zh-CN" altLang="en-US" sz="2000" dirty="0"/>
              <a:t>开发应用程序的能力 </a:t>
            </a:r>
            <a:endParaRPr lang="en-US" altLang="zh-CN" sz="2000" dirty="0"/>
          </a:p>
        </p:txBody>
      </p:sp>
    </p:spTree>
    <p:extLst>
      <p:ext uri="{BB962C8B-B14F-4D97-AF65-F5344CB8AC3E}">
        <p14:creationId xmlns:p14="http://schemas.microsoft.com/office/powerpoint/2010/main" xmlns="" val="3493735682"/>
      </p:ext>
    </p:extLst>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a:xfrm>
            <a:off x="761479" y="112786"/>
            <a:ext cx="8576380" cy="687680"/>
          </a:xfrm>
        </p:spPr>
        <p:txBody>
          <a:bodyPr/>
          <a:lstStyle/>
          <a:p>
            <a:r>
              <a:rPr lang="en-US" altLang="zh-CN"/>
              <a:t>final </a:t>
            </a:r>
            <a:r>
              <a:rPr lang="zh-CN" altLang="en-US"/>
              <a:t>关键字</a:t>
            </a:r>
          </a:p>
        </p:txBody>
      </p:sp>
      <p:sp>
        <p:nvSpPr>
          <p:cNvPr id="905219" name="Rectangle 3"/>
          <p:cNvSpPr>
            <a:spLocks noGrp="1" noChangeArrowheads="1"/>
          </p:cNvSpPr>
          <p:nvPr>
            <p:ph type="body" idx="1"/>
          </p:nvPr>
        </p:nvSpPr>
        <p:spPr bwMode="auto">
          <a:xfrm>
            <a:off x="-201818" y="1052667"/>
            <a:ext cx="4616356" cy="3609144"/>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en-US" altLang="zh-CN" sz="2000" b="1"/>
              <a:t>final</a:t>
            </a:r>
            <a:r>
              <a:rPr lang="zh-CN" altLang="en-US" sz="2000" b="1"/>
              <a:t>用来修饰一个类</a:t>
            </a:r>
            <a:r>
              <a:rPr lang="en-US" altLang="zh-CN" sz="2000" b="1"/>
              <a:t>,</a:t>
            </a:r>
            <a:r>
              <a:rPr lang="zh-CN" altLang="en-US" sz="2000" b="1"/>
              <a:t>方法</a:t>
            </a:r>
            <a:r>
              <a:rPr lang="en-US" altLang="zh-CN" sz="2000" b="1"/>
              <a:t>,</a:t>
            </a:r>
            <a:r>
              <a:rPr lang="zh-CN" altLang="en-US" sz="2000" b="1"/>
              <a:t>属性或局部变量</a:t>
            </a:r>
          </a:p>
          <a:p>
            <a:pPr lvl="1">
              <a:lnSpc>
                <a:spcPts val="3000"/>
              </a:lnSpc>
              <a:spcBef>
                <a:spcPts val="600"/>
              </a:spcBef>
              <a:spcAft>
                <a:spcPts val="600"/>
              </a:spcAft>
            </a:pPr>
            <a:r>
              <a:rPr lang="en-US" altLang="zh-CN" sz="2000" b="1"/>
              <a:t>final </a:t>
            </a:r>
            <a:r>
              <a:rPr lang="zh-CN" altLang="en-US" sz="2000" b="1"/>
              <a:t>类不能被继承 </a:t>
            </a:r>
          </a:p>
          <a:p>
            <a:pPr lvl="1">
              <a:lnSpc>
                <a:spcPts val="3000"/>
              </a:lnSpc>
              <a:spcBef>
                <a:spcPts val="600"/>
              </a:spcBef>
              <a:spcAft>
                <a:spcPts val="600"/>
              </a:spcAft>
            </a:pPr>
            <a:r>
              <a:rPr lang="en-US" altLang="zh-CN" sz="2000" b="1"/>
              <a:t>final </a:t>
            </a:r>
            <a:r>
              <a:rPr lang="zh-CN" altLang="en-US" sz="2000" b="1"/>
              <a:t>方法不能被覆盖</a:t>
            </a:r>
          </a:p>
          <a:p>
            <a:pPr lvl="1">
              <a:lnSpc>
                <a:spcPts val="3000"/>
              </a:lnSpc>
              <a:spcBef>
                <a:spcPts val="600"/>
              </a:spcBef>
              <a:spcAft>
                <a:spcPts val="600"/>
              </a:spcAft>
            </a:pPr>
            <a:r>
              <a:rPr lang="en-US" altLang="zh-CN" sz="2000" b="1"/>
              <a:t>final </a:t>
            </a:r>
            <a:r>
              <a:rPr lang="zh-CN" altLang="en-US" sz="2000" b="1"/>
              <a:t>变量的值不能被改变</a:t>
            </a:r>
          </a:p>
          <a:p>
            <a:pPr lvl="1">
              <a:lnSpc>
                <a:spcPts val="3000"/>
              </a:lnSpc>
              <a:spcBef>
                <a:spcPts val="600"/>
              </a:spcBef>
              <a:spcAft>
                <a:spcPts val="600"/>
              </a:spcAft>
              <a:buFont typeface="Monotype Sorts" charset="2"/>
              <a:buNone/>
            </a:pPr>
            <a:r>
              <a:rPr lang="en-US" altLang="zh-CN" sz="2000">
                <a:latin typeface="Palatino-Italic" charset="0"/>
              </a:rPr>
              <a:t>     </a:t>
            </a:r>
            <a:r>
              <a:rPr lang="en-US" altLang="zh-CN" sz="2400">
                <a:latin typeface="Palatino-Italic" charset="0"/>
              </a:rPr>
              <a:t>    </a:t>
            </a:r>
          </a:p>
        </p:txBody>
      </p:sp>
      <p:sp>
        <p:nvSpPr>
          <p:cNvPr id="905221" name="Rectangle 5"/>
          <p:cNvSpPr>
            <a:spLocks noChangeArrowheads="1"/>
          </p:cNvSpPr>
          <p:nvPr/>
        </p:nvSpPr>
        <p:spPr bwMode="auto">
          <a:xfrm>
            <a:off x="4434891" y="972778"/>
            <a:ext cx="5349002" cy="55108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05222" name="Text Box 6"/>
          <p:cNvSpPr txBox="1">
            <a:spLocks noChangeArrowheads="1"/>
          </p:cNvSpPr>
          <p:nvPr/>
        </p:nvSpPr>
        <p:spPr bwMode="auto">
          <a:xfrm>
            <a:off x="4533254" y="1013506"/>
            <a:ext cx="4886787" cy="550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5000"/>
              </a:lnSpc>
            </a:pPr>
            <a:r>
              <a:rPr lang="en-US" altLang="zh-CN" sz="1800" b="1">
                <a:solidFill>
                  <a:schemeClr val="tx1"/>
                </a:solidFill>
                <a:latin typeface="Arial" pitchFamily="34" charset="0"/>
              </a:rPr>
              <a:t>package sample;</a:t>
            </a:r>
          </a:p>
          <a:p>
            <a:pPr>
              <a:lnSpc>
                <a:spcPct val="85000"/>
              </a:lnSpc>
            </a:pPr>
            <a:r>
              <a:rPr lang="en-US" altLang="zh-CN" sz="1800" b="1">
                <a:solidFill>
                  <a:schemeClr val="tx1"/>
                </a:solidFill>
                <a:latin typeface="Arial" pitchFamily="34" charset="0"/>
              </a:rPr>
              <a:t>public final class FinalTest {</a:t>
            </a:r>
          </a:p>
          <a:p>
            <a:pPr>
              <a:lnSpc>
                <a:spcPct val="85000"/>
              </a:lnSpc>
            </a:pPr>
            <a:r>
              <a:rPr lang="en-US" altLang="zh-CN" sz="1800" b="1">
                <a:solidFill>
                  <a:schemeClr val="tx1"/>
                </a:solidFill>
                <a:latin typeface="Arial" pitchFamily="34" charset="0"/>
              </a:rPr>
              <a:t>    final int i = 10;</a:t>
            </a:r>
          </a:p>
          <a:p>
            <a:pPr>
              <a:lnSpc>
                <a:spcPct val="85000"/>
              </a:lnSpc>
            </a:pPr>
            <a:r>
              <a:rPr lang="en-US" altLang="zh-CN" sz="1800" b="1">
                <a:solidFill>
                  <a:schemeClr val="tx1"/>
                </a:solidFill>
                <a:latin typeface="Arial" pitchFamily="34" charset="0"/>
              </a:rPr>
              <a:t>    /** Creates a new instance of FinalTest */</a:t>
            </a:r>
          </a:p>
          <a:p>
            <a:pPr>
              <a:lnSpc>
                <a:spcPct val="85000"/>
              </a:lnSpc>
            </a:pPr>
            <a:r>
              <a:rPr lang="en-US" altLang="zh-CN" sz="1800" b="1">
                <a:solidFill>
                  <a:schemeClr val="tx1"/>
                </a:solidFill>
                <a:latin typeface="Arial" pitchFamily="34" charset="0"/>
              </a:rPr>
              <a:t>    public FinalTest() {</a:t>
            </a:r>
          </a:p>
          <a:p>
            <a:pPr>
              <a:lnSpc>
                <a:spcPct val="85000"/>
              </a:lnSpc>
            </a:pPr>
            <a:r>
              <a:rPr lang="en-US" altLang="zh-CN" sz="1800" b="1">
                <a:solidFill>
                  <a:schemeClr val="tx1"/>
                </a:solidFill>
                <a:latin typeface="Arial" pitchFamily="34" charset="0"/>
              </a:rPr>
              <a:t>    }</a:t>
            </a:r>
          </a:p>
          <a:p>
            <a:pPr>
              <a:lnSpc>
                <a:spcPct val="85000"/>
              </a:lnSpc>
            </a:pPr>
            <a:r>
              <a:rPr lang="en-US" altLang="zh-CN" sz="1800" b="1">
                <a:solidFill>
                  <a:schemeClr val="tx1"/>
                </a:solidFill>
                <a:latin typeface="Arial" pitchFamily="34" charset="0"/>
              </a:rPr>
              <a:t>    public final int getNumber() {</a:t>
            </a:r>
          </a:p>
          <a:p>
            <a:pPr>
              <a:lnSpc>
                <a:spcPct val="85000"/>
              </a:lnSpc>
            </a:pPr>
            <a:r>
              <a:rPr lang="en-US" altLang="zh-CN" sz="1800" b="1">
                <a:solidFill>
                  <a:schemeClr val="tx1"/>
                </a:solidFill>
                <a:latin typeface="Arial" pitchFamily="34" charset="0"/>
              </a:rPr>
              <a:t>        i = 20; //illegal</a:t>
            </a:r>
          </a:p>
          <a:p>
            <a:pPr>
              <a:lnSpc>
                <a:spcPct val="85000"/>
              </a:lnSpc>
            </a:pPr>
            <a:r>
              <a:rPr lang="en-US" altLang="zh-CN" sz="1800" b="1">
                <a:solidFill>
                  <a:schemeClr val="tx1"/>
                </a:solidFill>
                <a:latin typeface="Arial" pitchFamily="34" charset="0"/>
              </a:rPr>
              <a:t>        return i;</a:t>
            </a:r>
          </a:p>
          <a:p>
            <a:pPr>
              <a:lnSpc>
                <a:spcPct val="85000"/>
              </a:lnSpc>
            </a:pPr>
            <a:r>
              <a:rPr lang="en-US" altLang="zh-CN" sz="1800" b="1">
                <a:solidFill>
                  <a:schemeClr val="tx1"/>
                </a:solidFill>
                <a:latin typeface="Arial" pitchFamily="34" charset="0"/>
              </a:rPr>
              <a:t>    }</a:t>
            </a:r>
          </a:p>
          <a:p>
            <a:pPr>
              <a:lnSpc>
                <a:spcPct val="85000"/>
              </a:lnSpc>
            </a:pPr>
            <a:r>
              <a:rPr lang="en-US" altLang="zh-CN" sz="1800" b="1">
                <a:solidFill>
                  <a:schemeClr val="tx1"/>
                </a:solidFill>
                <a:latin typeface="Arial" pitchFamily="34" charset="0"/>
              </a:rPr>
              <a:t>}</a:t>
            </a:r>
          </a:p>
          <a:p>
            <a:pPr>
              <a:lnSpc>
                <a:spcPct val="85000"/>
              </a:lnSpc>
            </a:pPr>
            <a:endParaRPr lang="en-US" altLang="zh-CN" sz="1800" b="1">
              <a:solidFill>
                <a:schemeClr val="tx1"/>
              </a:solidFill>
              <a:latin typeface="Arial" pitchFamily="34" charset="0"/>
            </a:endParaRPr>
          </a:p>
          <a:p>
            <a:pPr>
              <a:lnSpc>
                <a:spcPct val="85000"/>
              </a:lnSpc>
            </a:pPr>
            <a:r>
              <a:rPr lang="en-US" altLang="zh-CN" sz="1800" b="1">
                <a:solidFill>
                  <a:schemeClr val="tx1"/>
                </a:solidFill>
                <a:latin typeface="Arial" pitchFamily="34" charset="0"/>
              </a:rPr>
              <a:t>class FinalSub extends FinalTest {} //illegal</a:t>
            </a:r>
          </a:p>
          <a:p>
            <a:pPr>
              <a:lnSpc>
                <a:spcPct val="85000"/>
              </a:lnSpc>
            </a:pPr>
            <a:endParaRPr lang="en-US" altLang="zh-CN" sz="1800" b="1">
              <a:solidFill>
                <a:schemeClr val="tx1"/>
              </a:solidFill>
              <a:latin typeface="Arial" pitchFamily="34" charset="0"/>
            </a:endParaRPr>
          </a:p>
          <a:p>
            <a:pPr>
              <a:lnSpc>
                <a:spcPct val="85000"/>
              </a:lnSpc>
            </a:pPr>
            <a:r>
              <a:rPr lang="en-US" altLang="zh-CN" sz="1800" b="1">
                <a:solidFill>
                  <a:schemeClr val="tx1"/>
                </a:solidFill>
                <a:latin typeface="Arial" pitchFamily="34" charset="0"/>
              </a:rPr>
              <a:t>class FinalDemo {</a:t>
            </a:r>
          </a:p>
          <a:p>
            <a:pPr>
              <a:lnSpc>
                <a:spcPct val="85000"/>
              </a:lnSpc>
            </a:pPr>
            <a:r>
              <a:rPr lang="en-US" altLang="zh-CN" sz="1800" b="1">
                <a:solidFill>
                  <a:schemeClr val="tx1"/>
                </a:solidFill>
                <a:latin typeface="Arial" pitchFamily="34" charset="0"/>
              </a:rPr>
              <a:t>    final int getNumber() { return 10; }</a:t>
            </a:r>
          </a:p>
          <a:p>
            <a:pPr>
              <a:lnSpc>
                <a:spcPct val="85000"/>
              </a:lnSpc>
            </a:pPr>
            <a:r>
              <a:rPr lang="en-US" altLang="zh-CN" sz="1800" b="1">
                <a:solidFill>
                  <a:schemeClr val="tx1"/>
                </a:solidFill>
                <a:latin typeface="Arial" pitchFamily="34" charset="0"/>
              </a:rPr>
              <a:t>}</a:t>
            </a:r>
          </a:p>
          <a:p>
            <a:pPr>
              <a:lnSpc>
                <a:spcPct val="85000"/>
              </a:lnSpc>
            </a:pPr>
            <a:endParaRPr lang="en-US" altLang="zh-CN" sz="1800" b="1">
              <a:solidFill>
                <a:schemeClr val="tx1"/>
              </a:solidFill>
              <a:latin typeface="Arial" pitchFamily="34" charset="0"/>
            </a:endParaRPr>
          </a:p>
          <a:p>
            <a:pPr>
              <a:lnSpc>
                <a:spcPct val="85000"/>
              </a:lnSpc>
            </a:pPr>
            <a:r>
              <a:rPr lang="en-US" altLang="zh-CN" sz="1800" b="1">
                <a:solidFill>
                  <a:schemeClr val="tx1"/>
                </a:solidFill>
                <a:latin typeface="Arial" pitchFamily="34" charset="0"/>
              </a:rPr>
              <a:t>class FinalDemoSub extends FinalDemo {</a:t>
            </a:r>
          </a:p>
          <a:p>
            <a:pPr>
              <a:lnSpc>
                <a:spcPct val="85000"/>
              </a:lnSpc>
            </a:pPr>
            <a:r>
              <a:rPr lang="en-US" altLang="zh-CN" sz="1800" b="1">
                <a:solidFill>
                  <a:schemeClr val="tx1"/>
                </a:solidFill>
                <a:latin typeface="Arial" pitchFamily="34" charset="0"/>
              </a:rPr>
              <a:t>    int getNumber() {  //illegal</a:t>
            </a:r>
          </a:p>
          <a:p>
            <a:pPr>
              <a:lnSpc>
                <a:spcPct val="85000"/>
              </a:lnSpc>
            </a:pPr>
            <a:r>
              <a:rPr lang="en-US" altLang="zh-CN" sz="1800" b="1">
                <a:solidFill>
                  <a:schemeClr val="tx1"/>
                </a:solidFill>
                <a:latin typeface="Arial" pitchFamily="34" charset="0"/>
              </a:rPr>
              <a:t>        return 20;</a:t>
            </a:r>
          </a:p>
          <a:p>
            <a:pPr>
              <a:lnSpc>
                <a:spcPct val="85000"/>
              </a:lnSpc>
            </a:pPr>
            <a:r>
              <a:rPr lang="en-US" altLang="zh-CN" sz="1800" b="1">
                <a:solidFill>
                  <a:schemeClr val="tx1"/>
                </a:solidFill>
                <a:latin typeface="Arial" pitchFamily="34" charset="0"/>
              </a:rPr>
              <a:t>    }</a:t>
            </a:r>
          </a:p>
          <a:p>
            <a:pPr>
              <a:lnSpc>
                <a:spcPct val="85000"/>
              </a:lnSpc>
            </a:pPr>
            <a:r>
              <a:rPr lang="en-US" altLang="zh-CN" sz="1800" b="1">
                <a:solidFill>
                  <a:schemeClr val="tx1"/>
                </a:solidFill>
                <a:latin typeface="Arial" pitchFamily="34" charset="0"/>
              </a:rPr>
              <a:t>}</a:t>
            </a:r>
            <a:endParaRPr lang="zh-CN" altLang="en-US" sz="1800" b="1">
              <a:solidFill>
                <a:schemeClr val="tx1"/>
              </a:solidFill>
              <a:latin typeface="Arial" pitchFamily="34" charset="0"/>
            </a:endParaRPr>
          </a:p>
        </p:txBody>
      </p:sp>
    </p:spTree>
    <p:extLst>
      <p:ext uri="{BB962C8B-B14F-4D97-AF65-F5344CB8AC3E}">
        <p14:creationId xmlns:p14="http://schemas.microsoft.com/office/powerpoint/2010/main" xmlns="" val="3166429759"/>
      </p:ext>
    </p:extLst>
  </p:cSld>
  <p:clrMapOvr>
    <a:masterClrMapping/>
  </p:clrMapOvr>
  <p:transition spd="slow">
    <p:push dir="u"/>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613931" y="18798"/>
            <a:ext cx="8954576" cy="800466"/>
          </a:xfrm>
          <a:noFill/>
          <a:ln/>
        </p:spPr>
        <p:txBody>
          <a:bodyPr lIns="45720" tIns="46346" rIns="45720" bIns="46346" anchor="ctr" anchorCtr="1"/>
          <a:lstStyle/>
          <a:p>
            <a:pPr algn="l"/>
            <a:r>
              <a:rPr lang="en-US" altLang="zh-CN" i="0"/>
              <a:t>abstract</a:t>
            </a:r>
            <a:r>
              <a:rPr lang="zh-CN" altLang="en-US"/>
              <a:t>类和</a:t>
            </a:r>
            <a:r>
              <a:rPr lang="en-US" altLang="zh-CN" i="0"/>
              <a:t>abstract</a:t>
            </a:r>
            <a:r>
              <a:rPr lang="zh-CN" altLang="en-US"/>
              <a:t>方法</a:t>
            </a:r>
          </a:p>
        </p:txBody>
      </p:sp>
      <p:sp>
        <p:nvSpPr>
          <p:cNvPr id="906243" name="Rectangle 3"/>
          <p:cNvSpPr>
            <a:spLocks noGrp="1" noChangeArrowheads="1"/>
          </p:cNvSpPr>
          <p:nvPr>
            <p:ph type="body" idx="1"/>
          </p:nvPr>
        </p:nvSpPr>
        <p:spPr bwMode="auto">
          <a:xfrm>
            <a:off x="-162810" y="1127858"/>
            <a:ext cx="10094249" cy="676714"/>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000" b="1"/>
              <a:t>如果一个方法没有实现的代码，那么它必须被声明为抽象的方法。</a:t>
            </a:r>
          </a:p>
          <a:p>
            <a:pPr lvl="1">
              <a:lnSpc>
                <a:spcPts val="3000"/>
              </a:lnSpc>
              <a:spcBef>
                <a:spcPts val="600"/>
              </a:spcBef>
              <a:spcAft>
                <a:spcPts val="600"/>
              </a:spcAft>
              <a:buFont typeface="Monotype Sorts" charset="2"/>
              <a:buNone/>
            </a:pPr>
            <a:r>
              <a:rPr lang="en-US" altLang="zh-CN" sz="2000" b="1"/>
              <a:t>     </a:t>
            </a:r>
          </a:p>
        </p:txBody>
      </p:sp>
      <p:sp>
        <p:nvSpPr>
          <p:cNvPr id="906244" name="Text Box 4"/>
          <p:cNvSpPr txBox="1">
            <a:spLocks noChangeArrowheads="1"/>
          </p:cNvSpPr>
          <p:nvPr/>
        </p:nvSpPr>
        <p:spPr bwMode="auto">
          <a:xfrm>
            <a:off x="1953726" y="1652626"/>
            <a:ext cx="42274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b="1">
                <a:solidFill>
                  <a:schemeClr val="tx1"/>
                </a:solidFill>
                <a:latin typeface="Arial" pitchFamily="34" charset="0"/>
              </a:rPr>
              <a:t>public abstract String getName();</a:t>
            </a:r>
          </a:p>
        </p:txBody>
      </p:sp>
      <p:sp>
        <p:nvSpPr>
          <p:cNvPr id="906245" name="Rectangle 5"/>
          <p:cNvSpPr>
            <a:spLocks noChangeArrowheads="1"/>
          </p:cNvSpPr>
          <p:nvPr/>
        </p:nvSpPr>
        <p:spPr bwMode="auto">
          <a:xfrm>
            <a:off x="0" y="2706858"/>
            <a:ext cx="9149610" cy="6767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693" tIns="46346" rIns="92693" bIns="46346"/>
          <a:lstStyle/>
          <a:p>
            <a:pPr marL="514350" lvl="1" indent="-282575" defTabSz="927100">
              <a:lnSpc>
                <a:spcPts val="3000"/>
              </a:lnSpc>
              <a:spcBef>
                <a:spcPts val="600"/>
              </a:spcBef>
              <a:spcAft>
                <a:spcPts val="600"/>
              </a:spcAft>
              <a:buClr>
                <a:schemeClr val="tx2"/>
              </a:buClr>
              <a:buSzPct val="80000"/>
              <a:buFont typeface="Monotype Sorts" charset="2"/>
              <a:buChar char="u"/>
            </a:pPr>
            <a:r>
              <a:rPr lang="zh-CN" altLang="en-US" sz="2000" b="1">
                <a:solidFill>
                  <a:schemeClr val="tx1"/>
                </a:solidFill>
                <a:latin typeface="Arial" pitchFamily="34" charset="0"/>
              </a:rPr>
              <a:t>如果一个类包含有抽象方法，那么它必须被声明为抽象类。 </a:t>
            </a:r>
          </a:p>
          <a:p>
            <a:pPr marL="514350" lvl="1" indent="-282575" defTabSz="927100">
              <a:lnSpc>
                <a:spcPts val="3000"/>
              </a:lnSpc>
              <a:spcBef>
                <a:spcPts val="600"/>
              </a:spcBef>
              <a:spcAft>
                <a:spcPts val="600"/>
              </a:spcAft>
              <a:buClr>
                <a:schemeClr val="tx2"/>
              </a:buClr>
              <a:buSzPct val="80000"/>
              <a:buFont typeface="Monotype Sorts" charset="2"/>
              <a:buNone/>
            </a:pPr>
            <a:r>
              <a:rPr lang="en-US" altLang="zh-CN" sz="2000" b="1">
                <a:solidFill>
                  <a:schemeClr val="tx1"/>
                </a:solidFill>
                <a:latin typeface="Arial" pitchFamily="34" charset="0"/>
              </a:rPr>
              <a:t>     </a:t>
            </a:r>
          </a:p>
        </p:txBody>
      </p:sp>
      <p:sp>
        <p:nvSpPr>
          <p:cNvPr id="906246" name="Text Box 6"/>
          <p:cNvSpPr txBox="1">
            <a:spLocks noChangeArrowheads="1"/>
          </p:cNvSpPr>
          <p:nvPr/>
        </p:nvSpPr>
        <p:spPr bwMode="auto">
          <a:xfrm>
            <a:off x="1302484" y="3308382"/>
            <a:ext cx="4509568"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b="1">
                <a:solidFill>
                  <a:schemeClr val="tx1"/>
                </a:solidFill>
                <a:latin typeface="Arial" pitchFamily="34" charset="0"/>
              </a:rPr>
              <a:t>public abstract class Account{</a:t>
            </a:r>
          </a:p>
          <a:p>
            <a:r>
              <a:rPr lang="en-US" altLang="zh-CN" sz="2000" b="1">
                <a:solidFill>
                  <a:schemeClr val="tx1"/>
                </a:solidFill>
                <a:latin typeface="Arial" pitchFamily="34" charset="0"/>
              </a:rPr>
              <a:t>    public abstract String getName();</a:t>
            </a:r>
          </a:p>
          <a:p>
            <a:r>
              <a:rPr lang="en-US" altLang="zh-CN" sz="2000" b="1">
                <a:solidFill>
                  <a:schemeClr val="tx1"/>
                </a:solidFill>
                <a:latin typeface="Arial" pitchFamily="34" charset="0"/>
              </a:rPr>
              <a:t>    …</a:t>
            </a:r>
          </a:p>
          <a:p>
            <a:r>
              <a:rPr lang="en-US" altLang="zh-CN" sz="2000" b="1">
                <a:solidFill>
                  <a:schemeClr val="tx1"/>
                </a:solidFill>
                <a:latin typeface="Arial" pitchFamily="34" charset="0"/>
              </a:rPr>
              <a:t>}</a:t>
            </a:r>
          </a:p>
        </p:txBody>
      </p:sp>
      <p:sp>
        <p:nvSpPr>
          <p:cNvPr id="906247" name="Rectangle 7"/>
          <p:cNvSpPr>
            <a:spLocks noChangeArrowheads="1"/>
          </p:cNvSpPr>
          <p:nvPr/>
        </p:nvSpPr>
        <p:spPr bwMode="auto">
          <a:xfrm>
            <a:off x="0" y="4737002"/>
            <a:ext cx="9149610" cy="6767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693" tIns="46346" rIns="92693" bIns="46346"/>
          <a:lstStyle/>
          <a:p>
            <a:pPr marL="514350" lvl="1" indent="-282575" defTabSz="927100">
              <a:lnSpc>
                <a:spcPts val="3000"/>
              </a:lnSpc>
              <a:spcBef>
                <a:spcPts val="600"/>
              </a:spcBef>
              <a:spcAft>
                <a:spcPts val="600"/>
              </a:spcAft>
              <a:buClr>
                <a:schemeClr val="tx2"/>
              </a:buClr>
              <a:buSzPct val="80000"/>
              <a:buFont typeface="Monotype Sorts" charset="2"/>
              <a:buChar char="u"/>
            </a:pPr>
            <a:r>
              <a:rPr lang="zh-CN" altLang="en-US" sz="2000" b="1">
                <a:solidFill>
                  <a:schemeClr val="tx1"/>
                </a:solidFill>
                <a:latin typeface="Arial" pitchFamily="34" charset="0"/>
              </a:rPr>
              <a:t>抽象类不能实例化</a:t>
            </a:r>
            <a:r>
              <a:rPr lang="en-US" altLang="zh-CN" sz="2000" b="1">
                <a:solidFill>
                  <a:schemeClr val="tx1"/>
                </a:solidFill>
                <a:latin typeface="Arial" pitchFamily="34" charset="0"/>
              </a:rPr>
              <a:t>----</a:t>
            </a:r>
            <a:r>
              <a:rPr lang="zh-CN" altLang="en-US" sz="2000" b="1">
                <a:solidFill>
                  <a:schemeClr val="tx1"/>
                </a:solidFill>
                <a:latin typeface="Arial" pitchFamily="34" charset="0"/>
              </a:rPr>
              <a:t>不能生成对象。</a:t>
            </a:r>
          </a:p>
          <a:p>
            <a:pPr marL="514350" lvl="1" indent="-282575" defTabSz="927100">
              <a:lnSpc>
                <a:spcPts val="3000"/>
              </a:lnSpc>
              <a:spcBef>
                <a:spcPts val="600"/>
              </a:spcBef>
              <a:spcAft>
                <a:spcPts val="600"/>
              </a:spcAft>
              <a:buClr>
                <a:schemeClr val="tx2"/>
              </a:buClr>
              <a:buSzPct val="80000"/>
              <a:buFont typeface="Monotype Sorts" charset="2"/>
              <a:buChar char="u"/>
            </a:pPr>
            <a:r>
              <a:rPr lang="zh-CN" altLang="en-US" sz="2000" b="1">
                <a:solidFill>
                  <a:schemeClr val="tx1"/>
                </a:solidFill>
                <a:latin typeface="Arial" pitchFamily="34" charset="0"/>
              </a:rPr>
              <a:t>可以定义一个抽象类的引用。 </a:t>
            </a:r>
          </a:p>
          <a:p>
            <a:pPr marL="514350" lvl="1" indent="-282575" defTabSz="927100">
              <a:lnSpc>
                <a:spcPts val="3000"/>
              </a:lnSpc>
              <a:spcBef>
                <a:spcPts val="600"/>
              </a:spcBef>
              <a:spcAft>
                <a:spcPts val="600"/>
              </a:spcAft>
              <a:buClr>
                <a:schemeClr val="tx2"/>
              </a:buClr>
              <a:buSzPct val="80000"/>
              <a:buFont typeface="Monotype Sorts" charset="2"/>
              <a:buNone/>
            </a:pPr>
            <a:r>
              <a:rPr lang="en-US" altLang="zh-CN" sz="2000" b="1">
                <a:solidFill>
                  <a:schemeClr val="tx1"/>
                </a:solidFill>
                <a:latin typeface="Arial" pitchFamily="34" charset="0"/>
              </a:rPr>
              <a:t>     </a:t>
            </a:r>
          </a:p>
        </p:txBody>
      </p:sp>
    </p:spTree>
    <p:extLst>
      <p:ext uri="{BB962C8B-B14F-4D97-AF65-F5344CB8AC3E}">
        <p14:creationId xmlns:p14="http://schemas.microsoft.com/office/powerpoint/2010/main" xmlns="" val="2309262797"/>
      </p:ext>
    </p:extLst>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25440" y="131583"/>
            <a:ext cx="9010541" cy="545131"/>
          </a:xfrm>
        </p:spPr>
        <p:txBody>
          <a:bodyPr lIns="92693" tIns="46346" rIns="92693" bIns="46346" anchor="t"/>
          <a:lstStyle/>
          <a:p>
            <a:r>
              <a:rPr lang="zh-CN" altLang="en-US"/>
              <a:t>接 口</a:t>
            </a:r>
          </a:p>
        </p:txBody>
      </p:sp>
      <p:sp>
        <p:nvSpPr>
          <p:cNvPr id="908291" name="Text Box 3"/>
          <p:cNvSpPr txBox="1">
            <a:spLocks noChangeArrowheads="1"/>
          </p:cNvSpPr>
          <p:nvPr/>
        </p:nvSpPr>
        <p:spPr bwMode="auto">
          <a:xfrm>
            <a:off x="390067" y="5811599"/>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en-US" sz="1800">
              <a:solidFill>
                <a:schemeClr val="tx1"/>
              </a:solidFill>
              <a:latin typeface="Arial" pitchFamily="34" charset="0"/>
            </a:endParaRPr>
          </a:p>
        </p:txBody>
      </p:sp>
      <p:sp>
        <p:nvSpPr>
          <p:cNvPr id="908292" name="Rectangle 4"/>
          <p:cNvSpPr>
            <a:spLocks noGrp="1" noChangeArrowheads="1"/>
          </p:cNvSpPr>
          <p:nvPr>
            <p:ph type="body" idx="1"/>
          </p:nvPr>
        </p:nvSpPr>
        <p:spPr bwMode="auto">
          <a:xfrm>
            <a:off x="106845" y="1013506"/>
            <a:ext cx="9565115" cy="308281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800" b="1"/>
              <a:t>接口是一种特殊的抽象类</a:t>
            </a:r>
          </a:p>
          <a:p>
            <a:pPr lvl="1">
              <a:lnSpc>
                <a:spcPts val="3000"/>
              </a:lnSpc>
              <a:spcBef>
                <a:spcPts val="600"/>
              </a:spcBef>
              <a:spcAft>
                <a:spcPts val="600"/>
              </a:spcAft>
            </a:pPr>
            <a:r>
              <a:rPr lang="zh-CN" altLang="en-US" sz="2800" b="1"/>
              <a:t>接口中所有的方法都是抽象方法</a:t>
            </a:r>
          </a:p>
          <a:p>
            <a:pPr lvl="1">
              <a:lnSpc>
                <a:spcPts val="3000"/>
              </a:lnSpc>
              <a:spcBef>
                <a:spcPts val="600"/>
              </a:spcBef>
              <a:spcAft>
                <a:spcPts val="600"/>
              </a:spcAft>
            </a:pPr>
            <a:r>
              <a:rPr lang="zh-CN" altLang="en-US" sz="2800" b="1"/>
              <a:t>一个类可以实现多个接口</a:t>
            </a:r>
          </a:p>
          <a:p>
            <a:pPr lvl="1">
              <a:lnSpc>
                <a:spcPts val="3000"/>
              </a:lnSpc>
              <a:spcBef>
                <a:spcPts val="600"/>
              </a:spcBef>
              <a:spcAft>
                <a:spcPts val="600"/>
              </a:spcAft>
            </a:pPr>
            <a:r>
              <a:rPr lang="zh-CN" altLang="en-US" sz="2800" b="1"/>
              <a:t>接口中的所有属性都会自动声明为</a:t>
            </a:r>
            <a:r>
              <a:rPr lang="en-US" altLang="zh-CN" sz="2800" b="1"/>
              <a:t>final static</a:t>
            </a:r>
          </a:p>
          <a:p>
            <a:pPr lvl="1">
              <a:lnSpc>
                <a:spcPts val="3000"/>
              </a:lnSpc>
              <a:spcBef>
                <a:spcPts val="600"/>
              </a:spcBef>
              <a:spcAft>
                <a:spcPts val="600"/>
              </a:spcAft>
            </a:pPr>
            <a:r>
              <a:rPr lang="zh-CN" altLang="en-US" sz="2800" b="1"/>
              <a:t>接口与接口之间可以多重继承</a:t>
            </a:r>
          </a:p>
        </p:txBody>
      </p:sp>
    </p:spTree>
    <p:extLst>
      <p:ext uri="{BB962C8B-B14F-4D97-AF65-F5344CB8AC3E}">
        <p14:creationId xmlns:p14="http://schemas.microsoft.com/office/powerpoint/2010/main" xmlns="" val="737722808"/>
      </p:ext>
    </p:extLst>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a:xfrm>
            <a:off x="557966" y="202075"/>
            <a:ext cx="9010541" cy="526333"/>
          </a:xfrm>
        </p:spPr>
        <p:txBody>
          <a:bodyPr lIns="92693" tIns="46346" rIns="92693" bIns="46346" anchor="t"/>
          <a:lstStyle/>
          <a:p>
            <a:r>
              <a:rPr lang="zh-CN" altLang="en-US"/>
              <a:t>访问权限控制</a:t>
            </a:r>
          </a:p>
        </p:txBody>
      </p:sp>
      <p:sp>
        <p:nvSpPr>
          <p:cNvPr id="910339" name="Text Box 3"/>
          <p:cNvSpPr txBox="1">
            <a:spLocks noChangeArrowheads="1"/>
          </p:cNvSpPr>
          <p:nvPr/>
        </p:nvSpPr>
        <p:spPr bwMode="auto">
          <a:xfrm>
            <a:off x="390067" y="5811599"/>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en-US" sz="1800">
              <a:solidFill>
                <a:schemeClr val="tx1"/>
              </a:solidFill>
              <a:latin typeface="Arial" pitchFamily="34" charset="0"/>
            </a:endParaRPr>
          </a:p>
        </p:txBody>
      </p:sp>
      <p:graphicFrame>
        <p:nvGraphicFramePr>
          <p:cNvPr id="910378" name="Group 42"/>
          <p:cNvGraphicFramePr>
            <a:graphicFrameLocks noGrp="1"/>
          </p:cNvGraphicFramePr>
          <p:nvPr/>
        </p:nvGraphicFramePr>
        <p:xfrm>
          <a:off x="732647" y="1278238"/>
          <a:ext cx="8466144" cy="4210670"/>
        </p:xfrm>
        <a:graphic>
          <a:graphicData uri="http://schemas.openxmlformats.org/drawingml/2006/table">
            <a:tbl>
              <a:tblPr/>
              <a:tblGrid>
                <a:gridCol w="1953726"/>
                <a:gridCol w="1433072"/>
                <a:gridCol w="1692550"/>
                <a:gridCol w="1692550"/>
                <a:gridCol w="1694246"/>
              </a:tblGrid>
              <a:tr h="946147">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Modifiers</a:t>
                      </a:r>
                    </a:p>
                  </a:txBody>
                  <a:tcPr marL="97686" marR="97686" marT="45114" marB="451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Inside class</a:t>
                      </a:r>
                    </a:p>
                  </a:txBody>
                  <a:tcPr marL="97686" marR="97686" marT="45114" marB="451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The same package</a:t>
                      </a:r>
                    </a:p>
                  </a:txBody>
                  <a:tcPr marL="97686" marR="97686" marT="45114" marB="451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Subclass</a:t>
                      </a:r>
                    </a:p>
                  </a:txBody>
                  <a:tcPr marL="97686" marR="97686" marT="45114" marB="451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other</a:t>
                      </a:r>
                    </a:p>
                  </a:txBody>
                  <a:tcPr marL="97686" marR="97686" marT="45114" marB="451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816131">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public</a:t>
                      </a:r>
                    </a:p>
                  </a:txBody>
                  <a:tcPr marL="97686" marR="97686" marT="45114" marB="451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3D1FF"/>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Yes</a:t>
                      </a:r>
                    </a:p>
                  </a:txBody>
                  <a:tcPr marL="97686" marR="97686" marT="45114" marB="451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Yes</a:t>
                      </a:r>
                    </a:p>
                  </a:txBody>
                  <a:tcPr marL="97686" marR="97686" marT="45114" marB="451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Yes</a:t>
                      </a:r>
                    </a:p>
                  </a:txBody>
                  <a:tcPr marL="97686" marR="97686" marT="45114" marB="451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Yes</a:t>
                      </a:r>
                    </a:p>
                  </a:txBody>
                  <a:tcPr marL="97686" marR="97686" marT="45114" marB="451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17697">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protected</a:t>
                      </a:r>
                    </a:p>
                  </a:txBody>
                  <a:tcPr marL="97686" marR="97686" marT="45114" marB="451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3D1FF"/>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Yes</a:t>
                      </a:r>
                    </a:p>
                  </a:txBody>
                  <a:tcPr marL="97686" marR="97686" marT="45114" marB="451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Yes</a:t>
                      </a:r>
                    </a:p>
                  </a:txBody>
                  <a:tcPr marL="97686" marR="97686" marT="45114" marB="451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Yes</a:t>
                      </a:r>
                    </a:p>
                  </a:txBody>
                  <a:tcPr marL="97686" marR="97686" marT="45114" marB="451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No</a:t>
                      </a:r>
                    </a:p>
                  </a:txBody>
                  <a:tcPr marL="97686" marR="97686" marT="45114" marB="451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16131">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Default (no modifier)</a:t>
                      </a:r>
                    </a:p>
                  </a:txBody>
                  <a:tcPr marL="97686" marR="97686" marT="45114" marB="451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3D1FF"/>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Yes</a:t>
                      </a:r>
                    </a:p>
                  </a:txBody>
                  <a:tcPr marL="97686" marR="97686" marT="45114" marB="451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Yes</a:t>
                      </a:r>
                    </a:p>
                  </a:txBody>
                  <a:tcPr marL="97686" marR="97686" marT="45114" marB="451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No</a:t>
                      </a:r>
                    </a:p>
                  </a:txBody>
                  <a:tcPr marL="97686" marR="97686" marT="45114" marB="451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No</a:t>
                      </a:r>
                    </a:p>
                  </a:txBody>
                  <a:tcPr marL="97686" marR="97686" marT="45114" marB="451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14564">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private</a:t>
                      </a:r>
                    </a:p>
                  </a:txBody>
                  <a:tcPr marL="97686" marR="97686" marT="45114" marB="451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3D1FF"/>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Yes</a:t>
                      </a:r>
                    </a:p>
                  </a:txBody>
                  <a:tcPr marL="97686" marR="97686" marT="45114" marB="451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No</a:t>
                      </a:r>
                    </a:p>
                  </a:txBody>
                  <a:tcPr marL="97686" marR="97686" marT="45114" marB="451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No</a:t>
                      </a:r>
                    </a:p>
                  </a:txBody>
                  <a:tcPr marL="97686" marR="97686" marT="45114" marB="451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No</a:t>
                      </a:r>
                    </a:p>
                  </a:txBody>
                  <a:tcPr marL="97686" marR="97686" marT="45114" marB="451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79251185"/>
      </p:ext>
    </p:extLst>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0754" name="Rectangle 1026"/>
          <p:cNvSpPr>
            <a:spLocks noGrp="1" noChangeArrowheads="1"/>
          </p:cNvSpPr>
          <p:nvPr>
            <p:ph type="title"/>
          </p:nvPr>
        </p:nvSpPr>
        <p:spPr>
          <a:xfrm>
            <a:off x="685161" y="159780"/>
            <a:ext cx="8576381" cy="601524"/>
          </a:xfrm>
        </p:spPr>
        <p:txBody>
          <a:bodyPr/>
          <a:lstStyle/>
          <a:p>
            <a:r>
              <a:rPr lang="en-US" altLang="zh-CN"/>
              <a:t>Object </a:t>
            </a:r>
            <a:r>
              <a:rPr lang="zh-CN" altLang="en-US"/>
              <a:t>类的方法</a:t>
            </a:r>
          </a:p>
        </p:txBody>
      </p:sp>
      <p:sp>
        <p:nvSpPr>
          <p:cNvPr id="1610756" name="Text Box 1028"/>
          <p:cNvSpPr txBox="1">
            <a:spLocks noChangeArrowheads="1"/>
          </p:cNvSpPr>
          <p:nvPr/>
        </p:nvSpPr>
        <p:spPr bwMode="auto">
          <a:xfrm>
            <a:off x="337493" y="1156054"/>
            <a:ext cx="6417141"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public String  toString() </a:t>
            </a:r>
            <a:r>
              <a:rPr lang="zh-CN" altLang="en-US"/>
              <a:t>：返回对象的字符串描述形式</a:t>
            </a:r>
          </a:p>
          <a:p>
            <a:r>
              <a:rPr lang="en-US" altLang="zh-CN"/>
              <a:t>public boolean  equals(Object o)</a:t>
            </a:r>
            <a:r>
              <a:rPr lang="zh-CN" altLang="en-US"/>
              <a:t>：判断两个对象是否相等</a:t>
            </a:r>
          </a:p>
          <a:p>
            <a:endParaRPr lang="zh-CN" altLang="en-US"/>
          </a:p>
          <a:p>
            <a:r>
              <a:rPr lang="zh-CN" altLang="en-US"/>
              <a:t>一般来说，我们会根据需要在自己写的类中覆盖这两个方法，</a:t>
            </a:r>
          </a:p>
          <a:p>
            <a:r>
              <a:rPr lang="zh-CN" altLang="en-US"/>
              <a:t>给出自己的定义。</a:t>
            </a:r>
          </a:p>
        </p:txBody>
      </p:sp>
    </p:spTree>
    <p:extLst>
      <p:ext uri="{BB962C8B-B14F-4D97-AF65-F5344CB8AC3E}">
        <p14:creationId xmlns:p14="http://schemas.microsoft.com/office/powerpoint/2010/main" xmlns="" val="1492293904"/>
      </p:ext>
    </p:extLst>
  </p:cSld>
  <p:clrMapOvr>
    <a:masterClrMapping/>
  </p:clrMapOvr>
  <p:transition spd="slow">
    <p:push dir="u"/>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a:xfrm>
            <a:off x="491823" y="205208"/>
            <a:ext cx="8954576" cy="523201"/>
          </a:xfrm>
          <a:noFill/>
          <a:ln/>
        </p:spPr>
        <p:txBody>
          <a:bodyPr lIns="45720" tIns="46346" rIns="45720" bIns="46346" anchor="ctr" anchorCtr="1"/>
          <a:lstStyle/>
          <a:p>
            <a:pPr algn="l"/>
            <a:r>
              <a:rPr lang="en-US" altLang="zh-CN"/>
              <a:t>toString()</a:t>
            </a:r>
            <a:r>
              <a:rPr lang="zh-CN" altLang="en-US"/>
              <a:t>方法</a:t>
            </a:r>
          </a:p>
        </p:txBody>
      </p:sp>
      <p:sp>
        <p:nvSpPr>
          <p:cNvPr id="914435" name="Rectangle 3"/>
          <p:cNvSpPr>
            <a:spLocks noGrp="1" noChangeArrowheads="1"/>
          </p:cNvSpPr>
          <p:nvPr>
            <p:ph type="body" idx="1"/>
          </p:nvPr>
        </p:nvSpPr>
        <p:spPr bwMode="auto">
          <a:xfrm>
            <a:off x="-154331" y="1137257"/>
            <a:ext cx="3106968" cy="222125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2000"/>
              </a:lnSpc>
              <a:spcBef>
                <a:spcPts val="600"/>
              </a:spcBef>
              <a:spcAft>
                <a:spcPts val="600"/>
              </a:spcAft>
            </a:pPr>
            <a:r>
              <a:rPr lang="zh-CN" altLang="en-US" sz="2000" b="1"/>
              <a:t>返回描述某个对象的字符串</a:t>
            </a:r>
          </a:p>
          <a:p>
            <a:pPr lvl="1">
              <a:lnSpc>
                <a:spcPts val="2000"/>
              </a:lnSpc>
              <a:spcBef>
                <a:spcPts val="600"/>
              </a:spcBef>
              <a:spcAft>
                <a:spcPts val="600"/>
              </a:spcAft>
            </a:pPr>
            <a:r>
              <a:rPr lang="zh-CN" altLang="en-US" sz="2000" b="1"/>
              <a:t>当直接输出一个对象时，这个方法被隐含的调用</a:t>
            </a:r>
          </a:p>
        </p:txBody>
      </p:sp>
      <p:sp>
        <p:nvSpPr>
          <p:cNvPr id="914437" name="Rectangle 5"/>
          <p:cNvSpPr>
            <a:spLocks noChangeArrowheads="1"/>
          </p:cNvSpPr>
          <p:nvPr/>
        </p:nvSpPr>
        <p:spPr bwMode="auto">
          <a:xfrm>
            <a:off x="3076439" y="1021338"/>
            <a:ext cx="6722716" cy="489521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14438" name="Text Box 6"/>
          <p:cNvSpPr txBox="1">
            <a:spLocks noChangeArrowheads="1"/>
          </p:cNvSpPr>
          <p:nvPr/>
        </p:nvSpPr>
        <p:spPr bwMode="auto">
          <a:xfrm>
            <a:off x="3132406" y="1085563"/>
            <a:ext cx="6300123" cy="4905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5000"/>
              </a:lnSpc>
            </a:pPr>
            <a:r>
              <a:rPr lang="en-US" altLang="zh-CN" sz="1600" b="1">
                <a:solidFill>
                  <a:schemeClr val="tx1"/>
                </a:solidFill>
                <a:latin typeface="Arial" pitchFamily="34" charset="0"/>
              </a:rPr>
              <a:t>package sample;</a:t>
            </a:r>
          </a:p>
          <a:p>
            <a:pPr>
              <a:lnSpc>
                <a:spcPct val="85000"/>
              </a:lnSpc>
            </a:pPr>
            <a:endParaRPr lang="en-US" altLang="zh-CN" sz="1600" b="1">
              <a:solidFill>
                <a:schemeClr val="tx1"/>
              </a:solidFill>
              <a:latin typeface="Arial" pitchFamily="34" charset="0"/>
            </a:endParaRPr>
          </a:p>
          <a:p>
            <a:pPr>
              <a:lnSpc>
                <a:spcPct val="85000"/>
              </a:lnSpc>
            </a:pPr>
            <a:r>
              <a:rPr lang="en-US" altLang="zh-CN" sz="1600" b="1">
                <a:solidFill>
                  <a:schemeClr val="tx1"/>
                </a:solidFill>
                <a:latin typeface="Arial" pitchFamily="34" charset="0"/>
              </a:rPr>
              <a:t>public class EqualTest {</a:t>
            </a:r>
          </a:p>
          <a:p>
            <a:pPr>
              <a:lnSpc>
                <a:spcPct val="85000"/>
              </a:lnSpc>
            </a:pPr>
            <a:r>
              <a:rPr lang="en-US" altLang="zh-CN" sz="1600" b="1">
                <a:solidFill>
                  <a:schemeClr val="tx1"/>
                </a:solidFill>
                <a:latin typeface="Arial" pitchFamily="34" charset="0"/>
              </a:rPr>
              <a:t>       public static void main(String[] args) {</a:t>
            </a:r>
          </a:p>
          <a:p>
            <a:pPr>
              <a:lnSpc>
                <a:spcPct val="85000"/>
              </a:lnSpc>
            </a:pPr>
            <a:r>
              <a:rPr lang="en-US" altLang="zh-CN" sz="1600" b="1">
                <a:solidFill>
                  <a:schemeClr val="tx1"/>
                </a:solidFill>
                <a:latin typeface="Arial" pitchFamily="34" charset="0"/>
              </a:rPr>
              <a:t>        …</a:t>
            </a:r>
          </a:p>
          <a:p>
            <a:pPr>
              <a:lnSpc>
                <a:spcPct val="85000"/>
              </a:lnSpc>
            </a:pPr>
            <a:r>
              <a:rPr lang="en-US" altLang="zh-CN" sz="1600" b="1">
                <a:solidFill>
                  <a:schemeClr val="tx1"/>
                </a:solidFill>
                <a:latin typeface="Arial" pitchFamily="34" charset="0"/>
              </a:rPr>
              <a:t>        Account a = new Account("george", 100.00);</a:t>
            </a:r>
          </a:p>
          <a:p>
            <a:pPr>
              <a:lnSpc>
                <a:spcPct val="85000"/>
              </a:lnSpc>
            </a:pPr>
            <a:r>
              <a:rPr lang="en-US" altLang="zh-CN" sz="1600" b="1">
                <a:solidFill>
                  <a:schemeClr val="tx1"/>
                </a:solidFill>
                <a:latin typeface="Arial" pitchFamily="34" charset="0"/>
              </a:rPr>
              <a:t>        System.out.println(a);</a:t>
            </a:r>
          </a:p>
          <a:p>
            <a:pPr>
              <a:lnSpc>
                <a:spcPct val="85000"/>
              </a:lnSpc>
            </a:pPr>
            <a:r>
              <a:rPr lang="en-US" altLang="zh-CN" sz="1600" b="1">
                <a:solidFill>
                  <a:schemeClr val="tx1"/>
                </a:solidFill>
                <a:latin typeface="Arial" pitchFamily="34" charset="0"/>
              </a:rPr>
              <a:t>    }    </a:t>
            </a:r>
          </a:p>
          <a:p>
            <a:pPr>
              <a:lnSpc>
                <a:spcPct val="85000"/>
              </a:lnSpc>
            </a:pPr>
            <a:r>
              <a:rPr lang="en-US" altLang="zh-CN" sz="1600" b="1">
                <a:solidFill>
                  <a:schemeClr val="tx1"/>
                </a:solidFill>
                <a:latin typeface="Arial" pitchFamily="34" charset="0"/>
              </a:rPr>
              <a:t>}</a:t>
            </a:r>
          </a:p>
          <a:p>
            <a:pPr>
              <a:lnSpc>
                <a:spcPct val="85000"/>
              </a:lnSpc>
            </a:pPr>
            <a:r>
              <a:rPr lang="en-US" altLang="zh-CN" sz="1600" b="1">
                <a:solidFill>
                  <a:schemeClr val="tx1"/>
                </a:solidFill>
                <a:latin typeface="Arial" pitchFamily="34" charset="0"/>
              </a:rPr>
              <a:t>class Account {</a:t>
            </a:r>
          </a:p>
          <a:p>
            <a:pPr>
              <a:lnSpc>
                <a:spcPct val="85000"/>
              </a:lnSpc>
            </a:pPr>
            <a:r>
              <a:rPr lang="en-US" altLang="zh-CN" sz="1600" b="1">
                <a:solidFill>
                  <a:schemeClr val="tx1"/>
                </a:solidFill>
                <a:latin typeface="Arial" pitchFamily="34" charset="0"/>
              </a:rPr>
              <a:t>    private String name;</a:t>
            </a:r>
          </a:p>
          <a:p>
            <a:pPr>
              <a:lnSpc>
                <a:spcPct val="85000"/>
              </a:lnSpc>
            </a:pPr>
            <a:r>
              <a:rPr lang="en-US" altLang="zh-CN" sz="1600" b="1">
                <a:solidFill>
                  <a:schemeClr val="tx1"/>
                </a:solidFill>
                <a:latin typeface="Arial" pitchFamily="34" charset="0"/>
              </a:rPr>
              <a:t>    private double balance;</a:t>
            </a:r>
          </a:p>
          <a:p>
            <a:pPr>
              <a:lnSpc>
                <a:spcPct val="85000"/>
              </a:lnSpc>
            </a:pPr>
            <a:r>
              <a:rPr lang="en-US" altLang="zh-CN" sz="1600" b="1">
                <a:solidFill>
                  <a:schemeClr val="tx1"/>
                </a:solidFill>
                <a:latin typeface="Arial" pitchFamily="34" charset="0"/>
              </a:rPr>
              <a:t>    public Account(String name, double balance) {</a:t>
            </a:r>
          </a:p>
          <a:p>
            <a:pPr>
              <a:lnSpc>
                <a:spcPct val="85000"/>
              </a:lnSpc>
            </a:pPr>
            <a:r>
              <a:rPr lang="en-US" altLang="zh-CN" sz="1600" b="1">
                <a:solidFill>
                  <a:schemeClr val="tx1"/>
                </a:solidFill>
                <a:latin typeface="Arial" pitchFamily="34" charset="0"/>
              </a:rPr>
              <a:t>        this.name = name;</a:t>
            </a:r>
          </a:p>
          <a:p>
            <a:pPr>
              <a:lnSpc>
                <a:spcPct val="85000"/>
              </a:lnSpc>
            </a:pPr>
            <a:r>
              <a:rPr lang="en-US" altLang="zh-CN" sz="1600" b="1">
                <a:solidFill>
                  <a:schemeClr val="tx1"/>
                </a:solidFill>
                <a:latin typeface="Arial" pitchFamily="34" charset="0"/>
              </a:rPr>
              <a:t>        this.balance = balance;</a:t>
            </a:r>
          </a:p>
          <a:p>
            <a:pPr>
              <a:lnSpc>
                <a:spcPct val="85000"/>
              </a:lnSpc>
            </a:pPr>
            <a:r>
              <a:rPr lang="en-US" altLang="zh-CN" sz="1600" b="1">
                <a:solidFill>
                  <a:schemeClr val="tx1"/>
                </a:solidFill>
                <a:latin typeface="Arial" pitchFamily="34" charset="0"/>
              </a:rPr>
              <a:t>    }</a:t>
            </a:r>
          </a:p>
          <a:p>
            <a:pPr>
              <a:lnSpc>
                <a:spcPct val="85000"/>
              </a:lnSpc>
            </a:pPr>
            <a:r>
              <a:rPr lang="en-US" altLang="zh-CN" sz="1600" b="1">
                <a:solidFill>
                  <a:schemeClr val="tx1"/>
                </a:solidFill>
                <a:latin typeface="Arial" pitchFamily="34" charset="0"/>
              </a:rPr>
              <a:t>   public boolean equals(Object o) {</a:t>
            </a:r>
          </a:p>
          <a:p>
            <a:pPr>
              <a:lnSpc>
                <a:spcPct val="85000"/>
              </a:lnSpc>
            </a:pPr>
            <a:r>
              <a:rPr lang="en-US" altLang="zh-CN" sz="1600" b="1">
                <a:solidFill>
                  <a:schemeClr val="tx1"/>
                </a:solidFill>
                <a:latin typeface="Arial" pitchFamily="34" charset="0"/>
              </a:rPr>
              <a:t>        Account a = (Account)o;</a:t>
            </a:r>
          </a:p>
          <a:p>
            <a:pPr>
              <a:lnSpc>
                <a:spcPct val="85000"/>
              </a:lnSpc>
            </a:pPr>
            <a:r>
              <a:rPr lang="en-US" altLang="zh-CN" sz="1600" b="1">
                <a:solidFill>
                  <a:schemeClr val="tx1"/>
                </a:solidFill>
                <a:latin typeface="Arial" pitchFamily="34" charset="0"/>
              </a:rPr>
              <a:t>        return (name.equals(a.name) &amp;&amp;  (balance == a.balance));</a:t>
            </a:r>
          </a:p>
          <a:p>
            <a:pPr>
              <a:lnSpc>
                <a:spcPct val="85000"/>
              </a:lnSpc>
            </a:pPr>
            <a:r>
              <a:rPr lang="en-US" altLang="zh-CN" sz="1600" b="1">
                <a:solidFill>
                  <a:schemeClr val="tx1"/>
                </a:solidFill>
                <a:latin typeface="Arial" pitchFamily="34" charset="0"/>
              </a:rPr>
              <a:t>    }</a:t>
            </a:r>
          </a:p>
          <a:p>
            <a:pPr>
              <a:lnSpc>
                <a:spcPct val="85000"/>
              </a:lnSpc>
            </a:pPr>
            <a:r>
              <a:rPr lang="en-US" altLang="zh-CN" sz="1600" b="1">
                <a:solidFill>
                  <a:schemeClr val="tx1"/>
                </a:solidFill>
                <a:latin typeface="Arial" pitchFamily="34" charset="0"/>
              </a:rPr>
              <a:t>   public String toString() { </a:t>
            </a:r>
          </a:p>
          <a:p>
            <a:pPr>
              <a:lnSpc>
                <a:spcPct val="85000"/>
              </a:lnSpc>
            </a:pPr>
            <a:r>
              <a:rPr lang="en-US" altLang="zh-CN" sz="1600" b="1">
                <a:solidFill>
                  <a:schemeClr val="tx1"/>
                </a:solidFill>
                <a:latin typeface="Arial" pitchFamily="34" charset="0"/>
              </a:rPr>
              <a:t>     return “The account: “ + name + “ has balance: “ + balance;</a:t>
            </a:r>
          </a:p>
          <a:p>
            <a:pPr>
              <a:lnSpc>
                <a:spcPct val="85000"/>
              </a:lnSpc>
            </a:pPr>
            <a:r>
              <a:rPr lang="en-US" altLang="zh-CN" sz="1600" b="1">
                <a:solidFill>
                  <a:schemeClr val="tx1"/>
                </a:solidFill>
                <a:latin typeface="Arial" pitchFamily="34" charset="0"/>
              </a:rPr>
              <a:t>}</a:t>
            </a:r>
            <a:endParaRPr lang="zh-CN" altLang="en-US" sz="1600" b="1">
              <a:solidFill>
                <a:schemeClr val="tx1"/>
              </a:solidFill>
              <a:latin typeface="Arial" pitchFamily="34" charset="0"/>
            </a:endParaRPr>
          </a:p>
        </p:txBody>
      </p:sp>
    </p:spTree>
    <p:extLst>
      <p:ext uri="{BB962C8B-B14F-4D97-AF65-F5344CB8AC3E}">
        <p14:creationId xmlns:p14="http://schemas.microsoft.com/office/powerpoint/2010/main" xmlns="" val="2741013531"/>
      </p:ext>
    </p:extLst>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595277" y="206774"/>
            <a:ext cx="9010541" cy="451143"/>
          </a:xfrm>
        </p:spPr>
        <p:txBody>
          <a:bodyPr lIns="92693" tIns="46346" rIns="92693" bIns="46346" anchor="t"/>
          <a:lstStyle/>
          <a:p>
            <a:r>
              <a:rPr lang="en-US" altLang="zh-CN"/>
              <a:t>equals() </a:t>
            </a:r>
            <a:r>
              <a:rPr lang="zh-CN" altLang="en-US"/>
              <a:t>方法</a:t>
            </a:r>
          </a:p>
        </p:txBody>
      </p:sp>
      <p:sp>
        <p:nvSpPr>
          <p:cNvPr id="912387" name="Text Box 3"/>
          <p:cNvSpPr txBox="1">
            <a:spLocks noChangeArrowheads="1"/>
          </p:cNvSpPr>
          <p:nvPr/>
        </p:nvSpPr>
        <p:spPr bwMode="auto">
          <a:xfrm>
            <a:off x="390067" y="5811599"/>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en-US" sz="1800">
              <a:solidFill>
                <a:schemeClr val="tx1"/>
              </a:solidFill>
              <a:latin typeface="Arial" pitchFamily="34" charset="0"/>
            </a:endParaRPr>
          </a:p>
        </p:txBody>
      </p:sp>
      <p:sp>
        <p:nvSpPr>
          <p:cNvPr id="912388" name="Rectangle 4"/>
          <p:cNvSpPr>
            <a:spLocks noGrp="1" noChangeArrowheads="1"/>
          </p:cNvSpPr>
          <p:nvPr>
            <p:ph type="body" idx="1"/>
          </p:nvPr>
        </p:nvSpPr>
        <p:spPr bwMode="auto">
          <a:xfrm>
            <a:off x="-301878" y="985310"/>
            <a:ext cx="4640098" cy="308281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en-US" altLang="zh-CN" sz="1800" b="1"/>
              <a:t>==</a:t>
            </a:r>
            <a:r>
              <a:rPr lang="zh-CN" altLang="en-US" sz="1800" b="1"/>
              <a:t>运算符用来判断两个引用值是否相等（是否指向同一个对象）</a:t>
            </a:r>
          </a:p>
          <a:p>
            <a:pPr lvl="1">
              <a:lnSpc>
                <a:spcPts val="3000"/>
              </a:lnSpc>
              <a:spcBef>
                <a:spcPts val="600"/>
              </a:spcBef>
              <a:spcAft>
                <a:spcPts val="600"/>
              </a:spcAft>
            </a:pPr>
            <a:r>
              <a:rPr lang="en-US" altLang="zh-CN" sz="1800" b="1"/>
              <a:t>equals(Object o) </a:t>
            </a:r>
            <a:r>
              <a:rPr lang="zh-CN" altLang="en-US" sz="1800" b="1"/>
              <a:t>方法一般在定义类时被覆盖（改写），该方法用来判断两个对象值是否相同。</a:t>
            </a:r>
            <a:endParaRPr lang="en-US" altLang="zh-CN" sz="1800" b="1">
              <a:latin typeface="Palatino-Italic" charset="0"/>
            </a:endParaRPr>
          </a:p>
        </p:txBody>
      </p:sp>
      <p:sp>
        <p:nvSpPr>
          <p:cNvPr id="912390" name="Rectangle 6"/>
          <p:cNvSpPr>
            <a:spLocks noChangeArrowheads="1"/>
          </p:cNvSpPr>
          <p:nvPr/>
        </p:nvSpPr>
        <p:spPr bwMode="auto">
          <a:xfrm>
            <a:off x="4248337" y="902286"/>
            <a:ext cx="5708542" cy="592281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12391" name="Text Box 7"/>
          <p:cNvSpPr txBox="1">
            <a:spLocks noChangeArrowheads="1"/>
          </p:cNvSpPr>
          <p:nvPr/>
        </p:nvSpPr>
        <p:spPr bwMode="auto">
          <a:xfrm>
            <a:off x="4372140" y="941448"/>
            <a:ext cx="5323893" cy="60016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0000"/>
              </a:lnSpc>
            </a:pPr>
            <a:r>
              <a:rPr lang="en-US" altLang="zh-CN" sz="1600" b="1">
                <a:solidFill>
                  <a:schemeClr val="tx1"/>
                </a:solidFill>
                <a:latin typeface="Arial" pitchFamily="34" charset="0"/>
              </a:rPr>
              <a:t>package sample;</a:t>
            </a:r>
          </a:p>
          <a:p>
            <a:pPr>
              <a:lnSpc>
                <a:spcPct val="80000"/>
              </a:lnSpc>
            </a:pPr>
            <a:r>
              <a:rPr lang="en-US" altLang="zh-CN" sz="1600" b="1">
                <a:solidFill>
                  <a:schemeClr val="tx1"/>
                </a:solidFill>
                <a:latin typeface="Arial" pitchFamily="34" charset="0"/>
              </a:rPr>
              <a:t>public class EqualTest {</a:t>
            </a:r>
          </a:p>
          <a:p>
            <a:pPr>
              <a:lnSpc>
                <a:spcPct val="80000"/>
              </a:lnSpc>
            </a:pPr>
            <a:r>
              <a:rPr lang="en-US" altLang="zh-CN" sz="1600" b="1">
                <a:solidFill>
                  <a:schemeClr val="tx1"/>
                </a:solidFill>
                <a:latin typeface="Arial" pitchFamily="34" charset="0"/>
              </a:rPr>
              <a:t>    </a:t>
            </a:r>
          </a:p>
          <a:p>
            <a:pPr>
              <a:lnSpc>
                <a:spcPct val="80000"/>
              </a:lnSpc>
            </a:pPr>
            <a:r>
              <a:rPr lang="en-US" altLang="zh-CN" sz="1600" b="1">
                <a:solidFill>
                  <a:schemeClr val="tx1"/>
                </a:solidFill>
                <a:latin typeface="Arial" pitchFamily="34" charset="0"/>
              </a:rPr>
              <a:t>    public static void main(String[] args) {</a:t>
            </a:r>
          </a:p>
          <a:p>
            <a:pPr>
              <a:lnSpc>
                <a:spcPct val="80000"/>
              </a:lnSpc>
            </a:pPr>
            <a:r>
              <a:rPr lang="en-US" altLang="zh-CN" sz="1600" b="1">
                <a:solidFill>
                  <a:schemeClr val="tx1"/>
                </a:solidFill>
                <a:latin typeface="Arial" pitchFamily="34" charset="0"/>
              </a:rPr>
              <a:t>        String s1 = new String("Hello");</a:t>
            </a:r>
          </a:p>
          <a:p>
            <a:pPr>
              <a:lnSpc>
                <a:spcPct val="80000"/>
              </a:lnSpc>
            </a:pPr>
            <a:r>
              <a:rPr lang="en-US" altLang="zh-CN" sz="1600" b="1">
                <a:solidFill>
                  <a:schemeClr val="tx1"/>
                </a:solidFill>
                <a:latin typeface="Arial" pitchFamily="34" charset="0"/>
              </a:rPr>
              <a:t>        String s2 = s1;</a:t>
            </a:r>
          </a:p>
          <a:p>
            <a:pPr>
              <a:lnSpc>
                <a:spcPct val="80000"/>
              </a:lnSpc>
            </a:pPr>
            <a:r>
              <a:rPr lang="en-US" altLang="zh-CN" sz="1600" b="1">
                <a:solidFill>
                  <a:schemeClr val="tx1"/>
                </a:solidFill>
                <a:latin typeface="Arial" pitchFamily="34" charset="0"/>
              </a:rPr>
              <a:t>        String s3 = new String("Hello");</a:t>
            </a:r>
          </a:p>
          <a:p>
            <a:pPr>
              <a:lnSpc>
                <a:spcPct val="80000"/>
              </a:lnSpc>
            </a:pPr>
            <a:r>
              <a:rPr lang="en-US" altLang="zh-CN" sz="1600" b="1">
                <a:solidFill>
                  <a:schemeClr val="tx1"/>
                </a:solidFill>
                <a:latin typeface="Arial" pitchFamily="34" charset="0"/>
              </a:rPr>
              <a:t>        System.out.println("s1 == s2:" + (s1==s2));</a:t>
            </a:r>
          </a:p>
          <a:p>
            <a:pPr>
              <a:lnSpc>
                <a:spcPct val="80000"/>
              </a:lnSpc>
            </a:pPr>
            <a:r>
              <a:rPr lang="en-US" altLang="zh-CN" sz="1600" b="1">
                <a:solidFill>
                  <a:schemeClr val="tx1"/>
                </a:solidFill>
                <a:latin typeface="Arial" pitchFamily="34" charset="0"/>
              </a:rPr>
              <a:t>        System.out.println("s1 == s3:" + (s1==s3));</a:t>
            </a:r>
          </a:p>
          <a:p>
            <a:pPr>
              <a:lnSpc>
                <a:spcPct val="80000"/>
              </a:lnSpc>
            </a:pPr>
            <a:r>
              <a:rPr lang="en-US" altLang="zh-CN" sz="1600" b="1">
                <a:solidFill>
                  <a:schemeClr val="tx1"/>
                </a:solidFill>
                <a:latin typeface="Arial" pitchFamily="34" charset="0"/>
              </a:rPr>
              <a:t>        System.out.println("s1.equals(s3):</a:t>
            </a:r>
          </a:p>
          <a:p>
            <a:pPr>
              <a:lnSpc>
                <a:spcPct val="80000"/>
              </a:lnSpc>
            </a:pPr>
            <a:r>
              <a:rPr lang="en-US" altLang="zh-CN" sz="1600" b="1">
                <a:solidFill>
                  <a:schemeClr val="tx1"/>
                </a:solidFill>
                <a:latin typeface="Arial" pitchFamily="34" charset="0"/>
              </a:rPr>
              <a:t>                                                 " + s1.equals(s3));</a:t>
            </a:r>
          </a:p>
          <a:p>
            <a:pPr>
              <a:lnSpc>
                <a:spcPct val="80000"/>
              </a:lnSpc>
            </a:pPr>
            <a:r>
              <a:rPr lang="en-US" altLang="zh-CN" sz="1600" b="1">
                <a:solidFill>
                  <a:schemeClr val="tx1"/>
                </a:solidFill>
                <a:latin typeface="Arial" pitchFamily="34" charset="0"/>
              </a:rPr>
              <a:t>              Account a = new Account("george", 100.00);</a:t>
            </a:r>
          </a:p>
          <a:p>
            <a:pPr>
              <a:lnSpc>
                <a:spcPct val="80000"/>
              </a:lnSpc>
            </a:pPr>
            <a:r>
              <a:rPr lang="en-US" altLang="zh-CN" sz="1600" b="1">
                <a:solidFill>
                  <a:schemeClr val="tx1"/>
                </a:solidFill>
                <a:latin typeface="Arial" pitchFamily="34" charset="0"/>
              </a:rPr>
              <a:t>        Account b = new Account("george", 100.00);</a:t>
            </a:r>
          </a:p>
          <a:p>
            <a:pPr>
              <a:lnSpc>
                <a:spcPct val="80000"/>
              </a:lnSpc>
            </a:pPr>
            <a:r>
              <a:rPr lang="en-US" altLang="zh-CN" sz="1600" b="1">
                <a:solidFill>
                  <a:schemeClr val="tx1"/>
                </a:solidFill>
                <a:latin typeface="Arial" pitchFamily="34" charset="0"/>
              </a:rPr>
              <a:t>        System.out.println("a == b:" + (a==b));</a:t>
            </a:r>
          </a:p>
          <a:p>
            <a:pPr>
              <a:lnSpc>
                <a:spcPct val="80000"/>
              </a:lnSpc>
            </a:pPr>
            <a:r>
              <a:rPr lang="en-US" altLang="zh-CN" sz="1600" b="1">
                <a:solidFill>
                  <a:schemeClr val="tx1"/>
                </a:solidFill>
                <a:latin typeface="Arial" pitchFamily="34" charset="0"/>
              </a:rPr>
              <a:t>        System.out.println("a.equals(b):" + a.equals(b));</a:t>
            </a:r>
          </a:p>
          <a:p>
            <a:pPr>
              <a:lnSpc>
                <a:spcPct val="80000"/>
              </a:lnSpc>
            </a:pPr>
            <a:r>
              <a:rPr lang="en-US" altLang="zh-CN" sz="1600" b="1">
                <a:solidFill>
                  <a:schemeClr val="tx1"/>
                </a:solidFill>
                <a:latin typeface="Arial" pitchFamily="34" charset="0"/>
              </a:rPr>
              <a:t>    }    </a:t>
            </a:r>
          </a:p>
          <a:p>
            <a:pPr>
              <a:lnSpc>
                <a:spcPct val="80000"/>
              </a:lnSpc>
            </a:pPr>
            <a:r>
              <a:rPr lang="en-US" altLang="zh-CN" sz="1600" b="1">
                <a:solidFill>
                  <a:schemeClr val="tx1"/>
                </a:solidFill>
                <a:latin typeface="Arial" pitchFamily="34" charset="0"/>
              </a:rPr>
              <a:t>}</a:t>
            </a:r>
          </a:p>
          <a:p>
            <a:pPr>
              <a:lnSpc>
                <a:spcPct val="80000"/>
              </a:lnSpc>
            </a:pPr>
            <a:r>
              <a:rPr lang="en-US" altLang="zh-CN" sz="1600" b="1">
                <a:solidFill>
                  <a:schemeClr val="tx1"/>
                </a:solidFill>
                <a:latin typeface="Arial" pitchFamily="34" charset="0"/>
              </a:rPr>
              <a:t>class Account {</a:t>
            </a:r>
          </a:p>
          <a:p>
            <a:pPr>
              <a:lnSpc>
                <a:spcPct val="80000"/>
              </a:lnSpc>
            </a:pPr>
            <a:r>
              <a:rPr lang="en-US" altLang="zh-CN" sz="1600" b="1">
                <a:solidFill>
                  <a:schemeClr val="tx1"/>
                </a:solidFill>
                <a:latin typeface="Arial" pitchFamily="34" charset="0"/>
              </a:rPr>
              <a:t>    private String name;</a:t>
            </a:r>
          </a:p>
          <a:p>
            <a:pPr>
              <a:lnSpc>
                <a:spcPct val="80000"/>
              </a:lnSpc>
            </a:pPr>
            <a:r>
              <a:rPr lang="en-US" altLang="zh-CN" sz="1600" b="1">
                <a:solidFill>
                  <a:schemeClr val="tx1"/>
                </a:solidFill>
                <a:latin typeface="Arial" pitchFamily="34" charset="0"/>
              </a:rPr>
              <a:t>    private double balance;</a:t>
            </a:r>
          </a:p>
          <a:p>
            <a:pPr>
              <a:lnSpc>
                <a:spcPct val="80000"/>
              </a:lnSpc>
            </a:pPr>
            <a:r>
              <a:rPr lang="en-US" altLang="zh-CN" sz="1600" b="1">
                <a:solidFill>
                  <a:schemeClr val="tx1"/>
                </a:solidFill>
                <a:latin typeface="Arial" pitchFamily="34" charset="0"/>
              </a:rPr>
              <a:t>    public Account(String name, double balance) {</a:t>
            </a:r>
          </a:p>
          <a:p>
            <a:pPr>
              <a:lnSpc>
                <a:spcPct val="80000"/>
              </a:lnSpc>
            </a:pPr>
            <a:r>
              <a:rPr lang="en-US" altLang="zh-CN" sz="1600" b="1">
                <a:solidFill>
                  <a:schemeClr val="tx1"/>
                </a:solidFill>
                <a:latin typeface="Arial" pitchFamily="34" charset="0"/>
              </a:rPr>
              <a:t>        this.name = name;</a:t>
            </a:r>
          </a:p>
          <a:p>
            <a:pPr>
              <a:lnSpc>
                <a:spcPct val="80000"/>
              </a:lnSpc>
            </a:pPr>
            <a:r>
              <a:rPr lang="en-US" altLang="zh-CN" sz="1600" b="1">
                <a:solidFill>
                  <a:schemeClr val="tx1"/>
                </a:solidFill>
                <a:latin typeface="Arial" pitchFamily="34" charset="0"/>
              </a:rPr>
              <a:t>        this.balance = balance;</a:t>
            </a:r>
          </a:p>
          <a:p>
            <a:pPr>
              <a:lnSpc>
                <a:spcPct val="80000"/>
              </a:lnSpc>
            </a:pPr>
            <a:r>
              <a:rPr lang="en-US" altLang="zh-CN" sz="1600" b="1">
                <a:solidFill>
                  <a:schemeClr val="tx1"/>
                </a:solidFill>
                <a:latin typeface="Arial" pitchFamily="34" charset="0"/>
              </a:rPr>
              <a:t>    }</a:t>
            </a:r>
          </a:p>
          <a:p>
            <a:pPr>
              <a:lnSpc>
                <a:spcPct val="80000"/>
              </a:lnSpc>
            </a:pPr>
            <a:r>
              <a:rPr lang="en-US" altLang="zh-CN" sz="1600" b="1">
                <a:solidFill>
                  <a:schemeClr val="tx1"/>
                </a:solidFill>
                <a:latin typeface="Arial" pitchFamily="34" charset="0"/>
              </a:rPr>
              <a:t>        public boolean equals(Object o) { </a:t>
            </a:r>
          </a:p>
          <a:p>
            <a:pPr>
              <a:lnSpc>
                <a:spcPct val="80000"/>
              </a:lnSpc>
            </a:pPr>
            <a:r>
              <a:rPr lang="en-US" altLang="zh-CN" sz="1600" b="1">
                <a:solidFill>
                  <a:schemeClr val="tx1"/>
                </a:solidFill>
                <a:latin typeface="Arial" pitchFamily="34" charset="0"/>
              </a:rPr>
              <a:t>          Account a = (Account)o;</a:t>
            </a:r>
          </a:p>
          <a:p>
            <a:pPr>
              <a:lnSpc>
                <a:spcPct val="80000"/>
              </a:lnSpc>
            </a:pPr>
            <a:r>
              <a:rPr lang="en-US" altLang="zh-CN" sz="1600" b="1">
                <a:solidFill>
                  <a:schemeClr val="tx1"/>
                </a:solidFill>
                <a:latin typeface="Arial" pitchFamily="34" charset="0"/>
              </a:rPr>
              <a:t>       return (name.equals(a.name) &amp;&amp;</a:t>
            </a:r>
          </a:p>
          <a:p>
            <a:pPr>
              <a:lnSpc>
                <a:spcPct val="80000"/>
              </a:lnSpc>
            </a:pPr>
            <a:r>
              <a:rPr lang="en-US" altLang="zh-CN" sz="1600" b="1">
                <a:solidFill>
                  <a:schemeClr val="tx1"/>
                </a:solidFill>
                <a:latin typeface="Arial" pitchFamily="34" charset="0"/>
              </a:rPr>
              <a:t>                                               (balance == a.balance));</a:t>
            </a:r>
          </a:p>
          <a:p>
            <a:pPr>
              <a:lnSpc>
                <a:spcPct val="80000"/>
              </a:lnSpc>
            </a:pPr>
            <a:r>
              <a:rPr lang="en-US" altLang="zh-CN" sz="1600" b="1">
                <a:solidFill>
                  <a:schemeClr val="tx1"/>
                </a:solidFill>
                <a:latin typeface="Arial" pitchFamily="34" charset="0"/>
              </a:rPr>
              <a:t>    }</a:t>
            </a:r>
          </a:p>
          <a:p>
            <a:pPr>
              <a:lnSpc>
                <a:spcPct val="80000"/>
              </a:lnSpc>
            </a:pPr>
            <a:r>
              <a:rPr lang="en-US" altLang="zh-CN" sz="1600" b="1">
                <a:solidFill>
                  <a:schemeClr val="tx1"/>
                </a:solidFill>
                <a:latin typeface="Arial" pitchFamily="34" charset="0"/>
              </a:rPr>
              <a:t>}</a:t>
            </a:r>
            <a:endParaRPr lang="zh-CN" altLang="en-US" sz="1600" b="1">
              <a:solidFill>
                <a:schemeClr val="tx1"/>
              </a:solidFill>
              <a:latin typeface="Arial" pitchFamily="34" charset="0"/>
            </a:endParaRPr>
          </a:p>
        </p:txBody>
      </p:sp>
    </p:spTree>
    <p:extLst>
      <p:ext uri="{BB962C8B-B14F-4D97-AF65-F5344CB8AC3E}">
        <p14:creationId xmlns:p14="http://schemas.microsoft.com/office/powerpoint/2010/main" xmlns="" val="1362408034"/>
      </p:ext>
    </p:extLst>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3074"/>
          <p:cNvSpPr>
            <a:spLocks noGrp="1" noChangeArrowheads="1"/>
          </p:cNvSpPr>
          <p:nvPr>
            <p:ph type="title"/>
          </p:nvPr>
        </p:nvSpPr>
        <p:spPr>
          <a:xfrm>
            <a:off x="722472" y="126884"/>
            <a:ext cx="8576381" cy="601524"/>
          </a:xfrm>
        </p:spPr>
        <p:txBody>
          <a:bodyPr/>
          <a:lstStyle/>
          <a:p>
            <a:r>
              <a:rPr lang="zh-CN" altLang="en-US"/>
              <a:t>传给</a:t>
            </a:r>
            <a:r>
              <a:rPr lang="en-US" altLang="zh-CN"/>
              <a:t>main()</a:t>
            </a:r>
            <a:r>
              <a:rPr lang="zh-CN" altLang="en-US"/>
              <a:t>方法的参数</a:t>
            </a:r>
          </a:p>
        </p:txBody>
      </p:sp>
      <p:sp>
        <p:nvSpPr>
          <p:cNvPr id="1612804" name="Text Box 3076"/>
          <p:cNvSpPr txBox="1">
            <a:spLocks noChangeArrowheads="1"/>
          </p:cNvSpPr>
          <p:nvPr/>
        </p:nvSpPr>
        <p:spPr bwMode="auto">
          <a:xfrm>
            <a:off x="413811" y="1079298"/>
            <a:ext cx="8525091"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a:t>可以通过命令行在运行</a:t>
            </a:r>
            <a:r>
              <a:rPr lang="en-US" altLang="zh-CN" sz="2000"/>
              <a:t>java</a:t>
            </a:r>
            <a:r>
              <a:rPr lang="zh-CN" altLang="en-US" sz="2000"/>
              <a:t>程序时给</a:t>
            </a:r>
            <a:r>
              <a:rPr lang="en-US" altLang="zh-CN" sz="2000"/>
              <a:t>main()</a:t>
            </a:r>
            <a:r>
              <a:rPr lang="zh-CN" altLang="en-US" sz="2000"/>
              <a:t>方法传递参数</a:t>
            </a:r>
            <a:r>
              <a:rPr lang="en-US" altLang="zh-CN" sz="2000"/>
              <a:t>,</a:t>
            </a:r>
            <a:r>
              <a:rPr lang="zh-CN" altLang="en-US" sz="2000"/>
              <a:t>这些参数是以一个</a:t>
            </a:r>
          </a:p>
          <a:p>
            <a:r>
              <a:rPr lang="zh-CN" altLang="en-US" sz="2000"/>
              <a:t>字符串数组的形式来存放的，我们可以在程序中使用这些参数。</a:t>
            </a:r>
            <a:endParaRPr lang="en-US" altLang="zh-CN" sz="2000"/>
          </a:p>
        </p:txBody>
      </p:sp>
      <p:sp>
        <p:nvSpPr>
          <p:cNvPr id="1612805" name="Text Box 3077"/>
          <p:cNvSpPr txBox="1">
            <a:spLocks noChangeArrowheads="1"/>
          </p:cNvSpPr>
          <p:nvPr/>
        </p:nvSpPr>
        <p:spPr bwMode="auto">
          <a:xfrm>
            <a:off x="491823" y="1871931"/>
            <a:ext cx="5752472" cy="2246769"/>
          </a:xfrm>
          <a:prstGeom prst="rect">
            <a:avLst/>
          </a:prstGeom>
          <a:solidFill>
            <a:srgbClr val="FFCC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a:t>public class MainMethodParameter{</a:t>
            </a:r>
          </a:p>
          <a:p>
            <a:r>
              <a:rPr lang="en-US" altLang="zh-CN" sz="2000"/>
              <a:t>	public static void main(String[] args){</a:t>
            </a:r>
          </a:p>
          <a:p>
            <a:r>
              <a:rPr lang="en-US" altLang="zh-CN" sz="2000"/>
              <a:t>		for(int i=0;i&lt;args.length;i++){</a:t>
            </a:r>
          </a:p>
          <a:p>
            <a:r>
              <a:rPr lang="en-US" altLang="zh-CN" sz="2000"/>
              <a:t>			System.out.println(args[i]);</a:t>
            </a:r>
          </a:p>
          <a:p>
            <a:r>
              <a:rPr lang="en-US" altLang="zh-CN" sz="2000"/>
              <a:t>		}</a:t>
            </a:r>
          </a:p>
          <a:p>
            <a:r>
              <a:rPr lang="en-US" altLang="zh-CN" sz="2000"/>
              <a:t>	}</a:t>
            </a:r>
          </a:p>
          <a:p>
            <a:r>
              <a:rPr lang="en-US" altLang="zh-CN" sz="2000"/>
              <a:t>}</a:t>
            </a:r>
          </a:p>
        </p:txBody>
      </p:sp>
      <p:pic>
        <p:nvPicPr>
          <p:cNvPr id="1612806" name="Picture 307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91946" y="3429001"/>
            <a:ext cx="6034163" cy="28008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15358763"/>
      </p:ext>
    </p:extLst>
  </p:cSld>
  <p:clrMapOvr>
    <a:masterClrMapping/>
  </p:clrMapOvr>
  <p:transition spd="slow">
    <p:push dir="u"/>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761479" y="126884"/>
            <a:ext cx="8576380" cy="601524"/>
          </a:xfrm>
        </p:spPr>
        <p:txBody>
          <a:bodyPr/>
          <a:lstStyle/>
          <a:p>
            <a:r>
              <a:rPr lang="en-US" altLang="zh-CN"/>
              <a:t>Wrapper Class</a:t>
            </a:r>
          </a:p>
        </p:txBody>
      </p:sp>
      <p:graphicFrame>
        <p:nvGraphicFramePr>
          <p:cNvPr id="921603" name="Group 3"/>
          <p:cNvGraphicFramePr>
            <a:graphicFrameLocks noGrp="1"/>
          </p:cNvGraphicFramePr>
          <p:nvPr/>
        </p:nvGraphicFramePr>
        <p:xfrm>
          <a:off x="814052" y="1278239"/>
          <a:ext cx="8384740" cy="4184042"/>
        </p:xfrm>
        <a:graphic>
          <a:graphicData uri="http://schemas.openxmlformats.org/drawingml/2006/table">
            <a:tbl>
              <a:tblPr/>
              <a:tblGrid>
                <a:gridCol w="4192370"/>
                <a:gridCol w="4192370"/>
              </a:tblGrid>
              <a:tr h="463675">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Primitive Type</a:t>
                      </a:r>
                    </a:p>
                  </a:txBody>
                  <a:tcPr marL="97686" marR="97686" marT="45114" marB="451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00"/>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Wrapper Class</a:t>
                      </a:r>
                    </a:p>
                  </a:txBody>
                  <a:tcPr marL="97686" marR="97686" marT="45114" marB="451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00"/>
                    </a:solidFill>
                  </a:tcPr>
                </a:tc>
              </a:tr>
              <a:tr h="466808">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boolean</a:t>
                      </a:r>
                    </a:p>
                  </a:txBody>
                  <a:tcPr marL="97686" marR="97686" marT="45114" marB="451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Boolean</a:t>
                      </a:r>
                    </a:p>
                  </a:txBody>
                  <a:tcPr marL="97686" marR="97686" marT="45114" marB="451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3D1FF"/>
                    </a:solidFill>
                  </a:tcPr>
                </a:tc>
              </a:tr>
              <a:tr h="463675">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byte</a:t>
                      </a:r>
                    </a:p>
                  </a:txBody>
                  <a:tcPr marL="97686" marR="97686" marT="45114" marB="451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Byte</a:t>
                      </a:r>
                    </a:p>
                  </a:txBody>
                  <a:tcPr marL="97686" marR="97686" marT="45114" marB="451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3D1FF"/>
                    </a:solidFill>
                  </a:tcPr>
                </a:tc>
              </a:tr>
              <a:tr h="465242">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short</a:t>
                      </a:r>
                    </a:p>
                  </a:txBody>
                  <a:tcPr marL="97686" marR="97686" marT="45114" marB="451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Short</a:t>
                      </a:r>
                    </a:p>
                  </a:txBody>
                  <a:tcPr marL="97686" marR="97686" marT="45114" marB="451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3D1FF"/>
                    </a:solidFill>
                  </a:tcPr>
                </a:tc>
              </a:tr>
              <a:tr h="465242">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char</a:t>
                      </a:r>
                    </a:p>
                  </a:txBody>
                  <a:tcPr marL="97686" marR="97686" marT="45114" marB="451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Character</a:t>
                      </a:r>
                    </a:p>
                  </a:txBody>
                  <a:tcPr marL="97686" marR="97686" marT="45114" marB="451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3D1FF"/>
                    </a:solidFill>
                  </a:tcPr>
                </a:tc>
              </a:tr>
              <a:tr h="465242">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int</a:t>
                      </a:r>
                    </a:p>
                  </a:txBody>
                  <a:tcPr marL="97686" marR="97686" marT="45114" marB="451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Integer</a:t>
                      </a:r>
                    </a:p>
                  </a:txBody>
                  <a:tcPr marL="97686" marR="97686" marT="45114" marB="451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3D1FF"/>
                    </a:solidFill>
                  </a:tcPr>
                </a:tc>
              </a:tr>
              <a:tr h="463675">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long</a:t>
                      </a:r>
                    </a:p>
                  </a:txBody>
                  <a:tcPr marL="97686" marR="97686" marT="45114" marB="451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Long</a:t>
                      </a:r>
                    </a:p>
                  </a:txBody>
                  <a:tcPr marL="97686" marR="97686" marT="45114" marB="451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3D1FF"/>
                    </a:solidFill>
                  </a:tcPr>
                </a:tc>
              </a:tr>
              <a:tr h="466808">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float</a:t>
                      </a:r>
                    </a:p>
                  </a:txBody>
                  <a:tcPr marL="97686" marR="97686" marT="45114" marB="451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Float</a:t>
                      </a:r>
                    </a:p>
                  </a:txBody>
                  <a:tcPr marL="97686" marR="97686" marT="45114" marB="451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3D1FF"/>
                    </a:solidFill>
                  </a:tcPr>
                </a:tc>
              </a:tr>
              <a:tr h="463675">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double</a:t>
                      </a:r>
                    </a:p>
                  </a:txBody>
                  <a:tcPr marL="97686" marR="97686" marT="45114" marB="451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Double</a:t>
                      </a:r>
                    </a:p>
                  </a:txBody>
                  <a:tcPr marL="97686" marR="97686" marT="45114" marB="451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3D1FF"/>
                    </a:solidFill>
                  </a:tcPr>
                </a:tc>
              </a:tr>
            </a:tbl>
          </a:graphicData>
        </a:graphic>
      </p:graphicFrame>
    </p:spTree>
    <p:extLst>
      <p:ext uri="{BB962C8B-B14F-4D97-AF65-F5344CB8AC3E}">
        <p14:creationId xmlns:p14="http://schemas.microsoft.com/office/powerpoint/2010/main" xmlns="" val="2686895871"/>
      </p:ext>
    </p:extLst>
  </p:cSld>
  <p:clrMapOvr>
    <a:masterClrMapping/>
  </p:clrMapOvr>
  <p:transition spd="slow">
    <p:push dir="u"/>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ChangeArrowheads="1"/>
          </p:cNvSpPr>
          <p:nvPr>
            <p:ph type="title"/>
          </p:nvPr>
        </p:nvSpPr>
        <p:spPr>
          <a:xfrm>
            <a:off x="685161" y="126884"/>
            <a:ext cx="8576381" cy="601524"/>
          </a:xfrm>
        </p:spPr>
        <p:txBody>
          <a:bodyPr/>
          <a:lstStyle/>
          <a:p>
            <a:r>
              <a:rPr lang="zh-CN" altLang="en-US"/>
              <a:t>本章总结</a:t>
            </a:r>
          </a:p>
        </p:txBody>
      </p:sp>
      <p:sp>
        <p:nvSpPr>
          <p:cNvPr id="1376259" name="Rectangle 3"/>
          <p:cNvSpPr>
            <a:spLocks noGrp="1" noChangeArrowheads="1"/>
          </p:cNvSpPr>
          <p:nvPr>
            <p:ph type="body" idx="1"/>
          </p:nvPr>
        </p:nvSpPr>
        <p:spPr bwMode="auto">
          <a:xfrm>
            <a:off x="244216" y="1121592"/>
            <a:ext cx="8954576" cy="5148983"/>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a:solidFill>
                  <a:schemeClr val="tx1"/>
                </a:solidFill>
              </a:rPr>
              <a:t>在这一章中，我们讨论了以下问题</a:t>
            </a:r>
            <a:r>
              <a:rPr lang="en-US" altLang="zh-CN" sz="2400">
                <a:solidFill>
                  <a:schemeClr val="tx1"/>
                </a:solidFill>
              </a:rPr>
              <a:t>:</a:t>
            </a:r>
          </a:p>
          <a:p>
            <a:pPr lvl="1">
              <a:lnSpc>
                <a:spcPts val="3000"/>
              </a:lnSpc>
              <a:spcBef>
                <a:spcPts val="600"/>
              </a:spcBef>
              <a:spcAft>
                <a:spcPts val="600"/>
              </a:spcAft>
            </a:pPr>
            <a:r>
              <a:rPr lang="zh-CN" altLang="en-US" sz="2400" b="1"/>
              <a:t>静态变量和静态方法</a:t>
            </a:r>
          </a:p>
          <a:p>
            <a:pPr lvl="1">
              <a:lnSpc>
                <a:spcPts val="3000"/>
              </a:lnSpc>
              <a:spcBef>
                <a:spcPts val="600"/>
              </a:spcBef>
              <a:spcAft>
                <a:spcPts val="600"/>
              </a:spcAft>
            </a:pPr>
            <a:r>
              <a:rPr lang="en-US" altLang="zh-CN" sz="2400" b="1"/>
              <a:t>final</a:t>
            </a:r>
            <a:r>
              <a:rPr lang="zh-CN" altLang="en-US" sz="2400" b="1"/>
              <a:t>类，方法和变量</a:t>
            </a:r>
          </a:p>
          <a:p>
            <a:pPr lvl="1">
              <a:lnSpc>
                <a:spcPts val="3000"/>
              </a:lnSpc>
              <a:spcBef>
                <a:spcPts val="600"/>
              </a:spcBef>
              <a:spcAft>
                <a:spcPts val="600"/>
              </a:spcAft>
            </a:pPr>
            <a:r>
              <a:rPr lang="zh-CN" altLang="en-US" sz="2400" b="1"/>
              <a:t>访问权限的控制</a:t>
            </a:r>
          </a:p>
          <a:p>
            <a:pPr lvl="1">
              <a:lnSpc>
                <a:spcPts val="3000"/>
              </a:lnSpc>
              <a:spcBef>
                <a:spcPts val="600"/>
              </a:spcBef>
              <a:spcAft>
                <a:spcPts val="600"/>
              </a:spcAft>
            </a:pPr>
            <a:r>
              <a:rPr lang="zh-CN" altLang="en-US" sz="2400" b="1"/>
              <a:t>抽象类和抽象方法</a:t>
            </a:r>
          </a:p>
          <a:p>
            <a:pPr lvl="1">
              <a:lnSpc>
                <a:spcPts val="3000"/>
              </a:lnSpc>
              <a:spcBef>
                <a:spcPts val="600"/>
              </a:spcBef>
              <a:spcAft>
                <a:spcPts val="600"/>
              </a:spcAft>
            </a:pPr>
            <a:r>
              <a:rPr lang="zh-CN" altLang="en-US" sz="2400" b="1"/>
              <a:t>接口</a:t>
            </a:r>
          </a:p>
          <a:p>
            <a:pPr lvl="1">
              <a:lnSpc>
                <a:spcPts val="3000"/>
              </a:lnSpc>
              <a:spcBef>
                <a:spcPts val="600"/>
              </a:spcBef>
              <a:spcAft>
                <a:spcPts val="600"/>
              </a:spcAft>
            </a:pPr>
            <a:r>
              <a:rPr lang="en-US" altLang="zh-CN" sz="2400" b="1"/>
              <a:t>Object</a:t>
            </a:r>
            <a:r>
              <a:rPr lang="zh-CN" altLang="en-US" sz="2400" b="1"/>
              <a:t>类和</a:t>
            </a:r>
            <a:r>
              <a:rPr lang="en-US" altLang="zh-CN" sz="2400" b="1"/>
              <a:t>String</a:t>
            </a:r>
            <a:r>
              <a:rPr lang="zh-CN" altLang="en-US" sz="2400" b="1"/>
              <a:t>类</a:t>
            </a:r>
          </a:p>
          <a:p>
            <a:pPr lvl="1">
              <a:lnSpc>
                <a:spcPts val="3000"/>
              </a:lnSpc>
              <a:spcBef>
                <a:spcPts val="600"/>
              </a:spcBef>
              <a:spcAft>
                <a:spcPts val="600"/>
              </a:spcAft>
            </a:pPr>
            <a:r>
              <a:rPr lang="zh-CN" altLang="en-US" sz="2400" b="1"/>
              <a:t>通过命令行传参数给</a:t>
            </a:r>
            <a:r>
              <a:rPr lang="en-US" altLang="zh-CN" sz="2400" b="1"/>
              <a:t>main()</a:t>
            </a:r>
            <a:r>
              <a:rPr lang="zh-CN" altLang="en-US" sz="2400" b="1"/>
              <a:t>方法</a:t>
            </a:r>
          </a:p>
          <a:p>
            <a:pPr lvl="1">
              <a:lnSpc>
                <a:spcPts val="3000"/>
              </a:lnSpc>
              <a:spcBef>
                <a:spcPts val="600"/>
              </a:spcBef>
              <a:spcAft>
                <a:spcPts val="600"/>
              </a:spcAft>
            </a:pPr>
            <a:r>
              <a:rPr lang="zh-CN" altLang="en-US" sz="2400" b="1"/>
              <a:t>基本数据类型的包装类</a:t>
            </a:r>
          </a:p>
          <a:p>
            <a:pPr lvl="1">
              <a:lnSpc>
                <a:spcPts val="3000"/>
              </a:lnSpc>
              <a:spcBef>
                <a:spcPts val="600"/>
              </a:spcBef>
              <a:spcAft>
                <a:spcPts val="600"/>
              </a:spcAft>
            </a:pPr>
            <a:endParaRPr lang="zh-CN" altLang="en-US" sz="2400" b="1"/>
          </a:p>
          <a:p>
            <a:pPr lvl="1">
              <a:lnSpc>
                <a:spcPts val="3000"/>
              </a:lnSpc>
              <a:spcBef>
                <a:spcPts val="600"/>
              </a:spcBef>
              <a:spcAft>
                <a:spcPts val="600"/>
              </a:spcAft>
            </a:pPr>
            <a:endParaRPr lang="zh-CN" altLang="en-US" sz="2400" b="1"/>
          </a:p>
        </p:txBody>
      </p:sp>
    </p:spTree>
    <p:extLst>
      <p:ext uri="{BB962C8B-B14F-4D97-AF65-F5344CB8AC3E}">
        <p14:creationId xmlns:p14="http://schemas.microsoft.com/office/powerpoint/2010/main" xmlns="" val="160686401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p:txBody>
          <a:bodyPr/>
          <a:lstStyle/>
          <a:p>
            <a:r>
              <a:rPr lang="zh-CN" altLang="en-US"/>
              <a:t>开发工具</a:t>
            </a:r>
          </a:p>
        </p:txBody>
      </p:sp>
      <p:sp>
        <p:nvSpPr>
          <p:cNvPr id="1650691" name="Rectangle 3"/>
          <p:cNvSpPr>
            <a:spLocks noGrp="1" noChangeArrowheads="1"/>
          </p:cNvSpPr>
          <p:nvPr>
            <p:ph type="body" idx="1"/>
          </p:nvPr>
        </p:nvSpPr>
        <p:spPr bwMode="auto">
          <a:xfrm>
            <a:off x="495300" y="1412776"/>
            <a:ext cx="8915400" cy="4536504"/>
          </a:xfrm>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endParaRPr lang="zh-CN" altLang="en-US" sz="2000" dirty="0"/>
          </a:p>
          <a:p>
            <a:r>
              <a:rPr lang="zh-CN" altLang="en-US" sz="2000" dirty="0"/>
              <a:t>开发环境</a:t>
            </a:r>
          </a:p>
          <a:p>
            <a:pPr lvl="1"/>
            <a:endParaRPr lang="en-US" altLang="zh-CN" sz="2000" dirty="0"/>
          </a:p>
          <a:p>
            <a:pPr lvl="1"/>
            <a:r>
              <a:rPr lang="en-US" altLang="zh-CN" sz="2000" dirty="0"/>
              <a:t>JDK</a:t>
            </a:r>
            <a:endParaRPr lang="zh-CN" altLang="en-US" sz="2000" dirty="0"/>
          </a:p>
          <a:p>
            <a:pPr lvl="1"/>
            <a:endParaRPr lang="zh-CN" altLang="en-US" sz="2000" dirty="0"/>
          </a:p>
          <a:p>
            <a:pPr lvl="1"/>
            <a:r>
              <a:rPr lang="zh-CN" altLang="en-US" sz="2000" dirty="0"/>
              <a:t>编辑器只要是文本编辑器或</a:t>
            </a:r>
            <a:r>
              <a:rPr lang="en-US" altLang="zh-CN" sz="2000" dirty="0" err="1"/>
              <a:t>unix</a:t>
            </a:r>
            <a:r>
              <a:rPr lang="zh-CN" altLang="en-US" sz="2000" dirty="0"/>
              <a:t>环境下的</a:t>
            </a:r>
            <a:r>
              <a:rPr lang="en-US" altLang="zh-CN" sz="2000" dirty="0"/>
              <a:t>vi</a:t>
            </a:r>
          </a:p>
          <a:p>
            <a:pPr lvl="1"/>
            <a:endParaRPr lang="en-US" altLang="zh-CN" sz="2000" dirty="0"/>
          </a:p>
          <a:p>
            <a:pPr lvl="1"/>
            <a:r>
              <a:rPr lang="en-US" altLang="zh-CN" sz="2000" dirty="0"/>
              <a:t>Windows</a:t>
            </a:r>
            <a:r>
              <a:rPr lang="zh-CN" altLang="en-US" sz="2000" dirty="0"/>
              <a:t>环境可以使用功能较在的文本编辑器</a:t>
            </a:r>
          </a:p>
          <a:p>
            <a:pPr lvl="1"/>
            <a:endParaRPr lang="zh-CN" altLang="en-US" sz="2000" dirty="0"/>
          </a:p>
          <a:p>
            <a:pPr lvl="1"/>
            <a:r>
              <a:rPr lang="zh-CN" altLang="en-US" sz="2000" dirty="0"/>
              <a:t>集成开发环境 </a:t>
            </a:r>
            <a:r>
              <a:rPr lang="en-US" altLang="zh-CN" sz="2000" dirty="0"/>
              <a:t>Eclipse IDE</a:t>
            </a:r>
          </a:p>
          <a:p>
            <a:pPr lvl="1">
              <a:buFont typeface="Monotype Sorts" charset="2"/>
              <a:buNone/>
            </a:pPr>
            <a:r>
              <a:rPr lang="en-US" altLang="zh-CN" sz="2000" dirty="0"/>
              <a:t>   </a:t>
            </a:r>
            <a:r>
              <a:rPr lang="en-US" altLang="zh-CN" sz="2000" dirty="0" err="1"/>
              <a:t>NetBeans</a:t>
            </a:r>
            <a:r>
              <a:rPr lang="zh-CN" altLang="en-US" sz="2000" dirty="0"/>
              <a:t>等</a:t>
            </a:r>
          </a:p>
          <a:p>
            <a:r>
              <a:rPr lang="en-US" altLang="zh-CN" sz="2000" dirty="0"/>
              <a:t>Eclipse</a:t>
            </a:r>
            <a:r>
              <a:rPr lang="zh-CN" altLang="en-US" sz="2000" dirty="0"/>
              <a:t>下载网站</a:t>
            </a:r>
          </a:p>
          <a:p>
            <a:pPr lvl="1"/>
            <a:r>
              <a:rPr lang="zh-CN" altLang="en-US" sz="2000" dirty="0"/>
              <a:t> </a:t>
            </a:r>
            <a:r>
              <a:rPr lang="en-US" altLang="zh-CN" sz="2000" dirty="0">
                <a:hlinkClick r:id="rId3"/>
              </a:rPr>
              <a:t>http://java.sun.com</a:t>
            </a:r>
            <a:endParaRPr lang="en-US" altLang="zh-CN" sz="2000" dirty="0"/>
          </a:p>
          <a:p>
            <a:pPr lvl="1"/>
            <a:endParaRPr lang="en-US" altLang="zh-CN" sz="2000" dirty="0"/>
          </a:p>
        </p:txBody>
      </p:sp>
    </p:spTree>
    <p:extLst>
      <p:ext uri="{BB962C8B-B14F-4D97-AF65-F5344CB8AC3E}">
        <p14:creationId xmlns:p14="http://schemas.microsoft.com/office/powerpoint/2010/main" xmlns="" val="834402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0691">
                                            <p:txEl>
                                              <p:pRg st="1" end="1"/>
                                            </p:txEl>
                                          </p:spTgt>
                                        </p:tgtEl>
                                        <p:attrNameLst>
                                          <p:attrName>style.visibility</p:attrName>
                                        </p:attrNameLst>
                                      </p:cBhvr>
                                      <p:to>
                                        <p:strVal val="visible"/>
                                      </p:to>
                                    </p:set>
                                    <p:anim calcmode="lin" valueType="num">
                                      <p:cBhvr additive="base">
                                        <p:cTn id="7" dur="500" fill="hold"/>
                                        <p:tgtEl>
                                          <p:spTgt spid="165069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06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50691">
                                            <p:txEl>
                                              <p:pRg st="3" end="3"/>
                                            </p:txEl>
                                          </p:spTgt>
                                        </p:tgtEl>
                                        <p:attrNameLst>
                                          <p:attrName>style.visibility</p:attrName>
                                        </p:attrNameLst>
                                      </p:cBhvr>
                                      <p:to>
                                        <p:strVal val="visible"/>
                                      </p:to>
                                    </p:set>
                                    <p:anim calcmode="lin" valueType="num">
                                      <p:cBhvr additive="base">
                                        <p:cTn id="11" dur="500" fill="hold"/>
                                        <p:tgtEl>
                                          <p:spTgt spid="1650691">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5069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650691">
                                            <p:txEl>
                                              <p:pRg st="5" end="5"/>
                                            </p:txEl>
                                          </p:spTgt>
                                        </p:tgtEl>
                                        <p:attrNameLst>
                                          <p:attrName>style.visibility</p:attrName>
                                        </p:attrNameLst>
                                      </p:cBhvr>
                                      <p:to>
                                        <p:strVal val="visible"/>
                                      </p:to>
                                    </p:set>
                                    <p:anim calcmode="lin" valueType="num">
                                      <p:cBhvr additive="base">
                                        <p:cTn id="15" dur="500" fill="hold"/>
                                        <p:tgtEl>
                                          <p:spTgt spid="1650691">
                                            <p:txEl>
                                              <p:pRg st="5" end="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5069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650691">
                                            <p:txEl>
                                              <p:pRg st="7" end="7"/>
                                            </p:txEl>
                                          </p:spTgt>
                                        </p:tgtEl>
                                        <p:attrNameLst>
                                          <p:attrName>style.visibility</p:attrName>
                                        </p:attrNameLst>
                                      </p:cBhvr>
                                      <p:to>
                                        <p:strVal val="visible"/>
                                      </p:to>
                                    </p:set>
                                    <p:anim calcmode="lin" valueType="num">
                                      <p:cBhvr additive="base">
                                        <p:cTn id="19" dur="500" fill="hold"/>
                                        <p:tgtEl>
                                          <p:spTgt spid="1650691">
                                            <p:txEl>
                                              <p:pRg st="7" end="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5069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650691">
                                            <p:txEl>
                                              <p:pRg st="9" end="9"/>
                                            </p:txEl>
                                          </p:spTgt>
                                        </p:tgtEl>
                                        <p:attrNameLst>
                                          <p:attrName>style.visibility</p:attrName>
                                        </p:attrNameLst>
                                      </p:cBhvr>
                                      <p:to>
                                        <p:strVal val="visible"/>
                                      </p:to>
                                    </p:set>
                                    <p:anim calcmode="lin" valueType="num">
                                      <p:cBhvr additive="base">
                                        <p:cTn id="23" dur="500" fill="hold"/>
                                        <p:tgtEl>
                                          <p:spTgt spid="1650691">
                                            <p:txEl>
                                              <p:pRg st="9" end="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5069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650691">
                                            <p:txEl>
                                              <p:pRg st="10" end="10"/>
                                            </p:txEl>
                                          </p:spTgt>
                                        </p:tgtEl>
                                        <p:attrNameLst>
                                          <p:attrName>style.visibility</p:attrName>
                                        </p:attrNameLst>
                                      </p:cBhvr>
                                      <p:to>
                                        <p:strVal val="visible"/>
                                      </p:to>
                                    </p:set>
                                    <p:anim calcmode="lin" valueType="num">
                                      <p:cBhvr additive="base">
                                        <p:cTn id="27" dur="500" fill="hold"/>
                                        <p:tgtEl>
                                          <p:spTgt spid="1650691">
                                            <p:txEl>
                                              <p:pRg st="10" end="1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50691">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650691">
                                            <p:txEl>
                                              <p:pRg st="11" end="11"/>
                                            </p:txEl>
                                          </p:spTgt>
                                        </p:tgtEl>
                                        <p:attrNameLst>
                                          <p:attrName>style.visibility</p:attrName>
                                        </p:attrNameLst>
                                      </p:cBhvr>
                                      <p:to>
                                        <p:strVal val="visible"/>
                                      </p:to>
                                    </p:set>
                                    <p:anim calcmode="lin" valueType="num">
                                      <p:cBhvr additive="base">
                                        <p:cTn id="33" dur="500" fill="hold"/>
                                        <p:tgtEl>
                                          <p:spTgt spid="1650691">
                                            <p:txEl>
                                              <p:pRg st="11" end="1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50691">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650691">
                                            <p:txEl>
                                              <p:pRg st="12" end="12"/>
                                            </p:txEl>
                                          </p:spTgt>
                                        </p:tgtEl>
                                        <p:attrNameLst>
                                          <p:attrName>style.visibility</p:attrName>
                                        </p:attrNameLst>
                                      </p:cBhvr>
                                      <p:to>
                                        <p:strVal val="visible"/>
                                      </p:to>
                                    </p:set>
                                    <p:anim calcmode="lin" valueType="num">
                                      <p:cBhvr additive="base">
                                        <p:cTn id="37" dur="500" fill="hold"/>
                                        <p:tgtEl>
                                          <p:spTgt spid="1650691">
                                            <p:txEl>
                                              <p:pRg st="12" end="1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50691">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ChangeArrowheads="1"/>
          </p:cNvSpPr>
          <p:nvPr>
            <p:ph type="title"/>
          </p:nvPr>
        </p:nvSpPr>
        <p:spPr>
          <a:xfrm>
            <a:off x="722472" y="159780"/>
            <a:ext cx="8576381" cy="601524"/>
          </a:xfrm>
        </p:spPr>
        <p:txBody>
          <a:bodyPr/>
          <a:lstStyle/>
          <a:p>
            <a:r>
              <a:rPr lang="zh-CN" altLang="en-US"/>
              <a:t>练  习</a:t>
            </a:r>
          </a:p>
        </p:txBody>
      </p:sp>
      <p:sp>
        <p:nvSpPr>
          <p:cNvPr id="1617924" name="Text Box 4"/>
          <p:cNvSpPr txBox="1">
            <a:spLocks noChangeArrowheads="1"/>
          </p:cNvSpPr>
          <p:nvPr/>
        </p:nvSpPr>
        <p:spPr bwMode="auto">
          <a:xfrm>
            <a:off x="8481" y="999407"/>
            <a:ext cx="9167638" cy="5093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ts val="3000"/>
              </a:lnSpc>
            </a:pPr>
            <a:r>
              <a:rPr lang="en-US" altLang="zh-CN" sz="1800" b="1"/>
              <a:t>1,</a:t>
            </a:r>
            <a:r>
              <a:rPr lang="zh-CN" altLang="en-US" sz="1800" b="1"/>
              <a:t>定义一个接口</a:t>
            </a:r>
            <a:r>
              <a:rPr lang="en-US" altLang="zh-CN" sz="1800" b="1"/>
              <a:t>Assaultable(</a:t>
            </a:r>
            <a:r>
              <a:rPr lang="zh-CN" altLang="en-US" sz="1800" b="1"/>
              <a:t>可攻击的</a:t>
            </a:r>
            <a:r>
              <a:rPr lang="en-US" altLang="zh-CN" sz="1800" b="1"/>
              <a:t>)</a:t>
            </a:r>
            <a:r>
              <a:rPr lang="zh-CN" altLang="en-US" sz="1800" b="1"/>
              <a:t>，该接口有一个抽象方法</a:t>
            </a:r>
            <a:r>
              <a:rPr lang="en-US" altLang="zh-CN" sz="1800" b="1"/>
              <a:t>attack()</a:t>
            </a:r>
            <a:r>
              <a:rPr lang="zh-CN" altLang="en-US" sz="1800" b="1"/>
              <a:t>。</a:t>
            </a:r>
          </a:p>
          <a:p>
            <a:pPr>
              <a:lnSpc>
                <a:spcPts val="3000"/>
              </a:lnSpc>
            </a:pPr>
            <a:r>
              <a:rPr lang="en-US" altLang="zh-CN" sz="1800" b="1"/>
              <a:t>2,</a:t>
            </a:r>
            <a:r>
              <a:rPr lang="zh-CN" altLang="en-US" sz="1800" b="1"/>
              <a:t>定义一个接口</a:t>
            </a:r>
            <a:r>
              <a:rPr lang="en-US" altLang="zh-CN" sz="1800" b="1"/>
              <a:t>Mobile</a:t>
            </a:r>
            <a:r>
              <a:rPr lang="zh-CN" altLang="en-US" sz="1800" b="1"/>
              <a:t>（可移动的）</a:t>
            </a:r>
            <a:r>
              <a:rPr lang="en-US" altLang="zh-CN" sz="1800" b="1"/>
              <a:t>,</a:t>
            </a:r>
            <a:r>
              <a:rPr lang="zh-CN" altLang="en-US" sz="1800" b="1"/>
              <a:t>该接口有一个抽象方法</a:t>
            </a:r>
            <a:r>
              <a:rPr lang="en-US" altLang="zh-CN" sz="1800" b="1"/>
              <a:t>move()</a:t>
            </a:r>
            <a:r>
              <a:rPr lang="zh-CN" altLang="en-US" sz="1800" b="1"/>
              <a:t>。</a:t>
            </a:r>
          </a:p>
          <a:p>
            <a:pPr>
              <a:lnSpc>
                <a:spcPts val="3000"/>
              </a:lnSpc>
            </a:pPr>
            <a:r>
              <a:rPr lang="en-US" altLang="zh-CN" sz="1800" b="1"/>
              <a:t>3,</a:t>
            </a:r>
            <a:r>
              <a:rPr lang="zh-CN" altLang="en-US" sz="1800" b="1"/>
              <a:t>定义一个抽象类</a:t>
            </a:r>
            <a:r>
              <a:rPr lang="en-US" altLang="zh-CN" sz="1800" b="1"/>
              <a:t>Weapon,</a:t>
            </a:r>
            <a:r>
              <a:rPr lang="zh-CN" altLang="en-US" sz="1800" b="1"/>
              <a:t>实现</a:t>
            </a:r>
            <a:r>
              <a:rPr lang="en-US" altLang="zh-CN" sz="1800" b="1"/>
              <a:t>Assaultable</a:t>
            </a:r>
            <a:r>
              <a:rPr lang="zh-CN" altLang="en-US" sz="1800" b="1"/>
              <a:t>接口和</a:t>
            </a:r>
            <a:r>
              <a:rPr lang="en-US" altLang="zh-CN" sz="1800" b="1"/>
              <a:t>Mobile</a:t>
            </a:r>
            <a:r>
              <a:rPr lang="zh-CN" altLang="en-US" sz="1800" b="1"/>
              <a:t>接口，但并没有给出具体的</a:t>
            </a:r>
          </a:p>
          <a:p>
            <a:pPr>
              <a:lnSpc>
                <a:spcPts val="3000"/>
              </a:lnSpc>
            </a:pPr>
            <a:r>
              <a:rPr lang="zh-CN" altLang="en-US" sz="1800" b="1"/>
              <a:t>   实现方法。</a:t>
            </a:r>
          </a:p>
          <a:p>
            <a:pPr>
              <a:lnSpc>
                <a:spcPts val="3000"/>
              </a:lnSpc>
            </a:pPr>
            <a:r>
              <a:rPr lang="en-US" altLang="zh-CN" sz="1800" b="1"/>
              <a:t>4,</a:t>
            </a:r>
            <a:r>
              <a:rPr lang="zh-CN" altLang="en-US" sz="1800" b="1"/>
              <a:t>定义</a:t>
            </a:r>
            <a:r>
              <a:rPr lang="en-US" altLang="zh-CN" sz="1800" b="1"/>
              <a:t>3</a:t>
            </a:r>
            <a:r>
              <a:rPr lang="zh-CN" altLang="en-US" sz="1800" b="1"/>
              <a:t>个类：</a:t>
            </a:r>
            <a:r>
              <a:rPr lang="en-US" altLang="zh-CN" sz="1800" b="1"/>
              <a:t>Tank,Flighter,WarShip</a:t>
            </a:r>
            <a:r>
              <a:rPr lang="zh-CN" altLang="en-US" sz="1800" b="1"/>
              <a:t>都继承自</a:t>
            </a:r>
            <a:r>
              <a:rPr lang="en-US" altLang="zh-CN" sz="1800" b="1"/>
              <a:t>Weapon,</a:t>
            </a:r>
            <a:r>
              <a:rPr lang="zh-CN" altLang="en-US" sz="1800" b="1"/>
              <a:t>分别用不同的方式实现</a:t>
            </a:r>
            <a:r>
              <a:rPr lang="en-US" altLang="zh-CN" sz="1800" b="1"/>
              <a:t>Weapon</a:t>
            </a:r>
          </a:p>
          <a:p>
            <a:pPr>
              <a:lnSpc>
                <a:spcPts val="3000"/>
              </a:lnSpc>
            </a:pPr>
            <a:r>
              <a:rPr lang="zh-CN" altLang="en-US" sz="1800" b="1"/>
              <a:t>   类中的抽象方法。</a:t>
            </a:r>
          </a:p>
          <a:p>
            <a:pPr>
              <a:lnSpc>
                <a:spcPts val="3000"/>
              </a:lnSpc>
            </a:pPr>
            <a:r>
              <a:rPr lang="en-US" altLang="zh-CN" sz="1800" b="1"/>
              <a:t>5,</a:t>
            </a:r>
            <a:r>
              <a:rPr lang="zh-CN" altLang="en-US" sz="1800" b="1"/>
              <a:t>写一个类</a:t>
            </a:r>
            <a:r>
              <a:rPr lang="en-US" altLang="zh-CN" sz="1800" b="1"/>
              <a:t>Army,</a:t>
            </a:r>
            <a:r>
              <a:rPr lang="zh-CN" altLang="en-US" sz="1800" b="1"/>
              <a:t>代表一支军队，这个类有一个属性是</a:t>
            </a:r>
            <a:r>
              <a:rPr lang="en-US" altLang="zh-CN" sz="1800" b="1"/>
              <a:t>Weapon</a:t>
            </a:r>
            <a:r>
              <a:rPr lang="zh-CN" altLang="en-US" sz="1800" b="1"/>
              <a:t>数组</a:t>
            </a:r>
            <a:r>
              <a:rPr lang="en-US" altLang="zh-CN" sz="1800" b="1"/>
              <a:t>w</a:t>
            </a:r>
            <a:r>
              <a:rPr lang="zh-CN" altLang="en-US" sz="1800" b="1"/>
              <a:t>（用来存储该军队</a:t>
            </a:r>
          </a:p>
          <a:p>
            <a:pPr>
              <a:lnSpc>
                <a:spcPts val="3000"/>
              </a:lnSpc>
            </a:pPr>
            <a:r>
              <a:rPr lang="zh-CN" altLang="en-US" sz="1800" b="1"/>
              <a:t>   所拥有的所有武器）；该类还提供一个构造方法，在构造方法里通过传一个</a:t>
            </a:r>
            <a:r>
              <a:rPr lang="en-US" altLang="zh-CN" sz="1800" b="1"/>
              <a:t>int</a:t>
            </a:r>
            <a:r>
              <a:rPr lang="zh-CN" altLang="en-US" sz="1800" b="1"/>
              <a:t>类型的</a:t>
            </a:r>
          </a:p>
          <a:p>
            <a:pPr>
              <a:lnSpc>
                <a:spcPts val="3000"/>
              </a:lnSpc>
            </a:pPr>
            <a:r>
              <a:rPr lang="zh-CN" altLang="en-US" sz="1800" b="1"/>
              <a:t>   参数来限定该类所能拥有的最大武器数量</a:t>
            </a:r>
            <a:r>
              <a:rPr lang="en-US" altLang="zh-CN" sz="1800" b="1"/>
              <a:t>,</a:t>
            </a:r>
            <a:r>
              <a:rPr lang="zh-CN" altLang="en-US" sz="1800" b="1"/>
              <a:t>并用这一大小来初始化数组</a:t>
            </a:r>
            <a:r>
              <a:rPr lang="en-US" altLang="zh-CN" sz="1800" b="1"/>
              <a:t>w</a:t>
            </a:r>
            <a:r>
              <a:rPr lang="zh-CN" altLang="en-US" sz="1800" b="1"/>
              <a:t>。该类还提供</a:t>
            </a:r>
          </a:p>
          <a:p>
            <a:pPr>
              <a:lnSpc>
                <a:spcPts val="3000"/>
              </a:lnSpc>
            </a:pPr>
            <a:r>
              <a:rPr lang="zh-CN" altLang="en-US" sz="1800" b="1"/>
              <a:t>   一个方法</a:t>
            </a:r>
            <a:r>
              <a:rPr lang="en-US" altLang="zh-CN" sz="1800" b="1"/>
              <a:t>addWeapon(Weapon wa),</a:t>
            </a:r>
            <a:r>
              <a:rPr lang="zh-CN" altLang="en-US" sz="1800" b="1"/>
              <a:t>表示把参数</a:t>
            </a:r>
            <a:r>
              <a:rPr lang="en-US" altLang="zh-CN" sz="1800" b="1"/>
              <a:t>wa</a:t>
            </a:r>
            <a:r>
              <a:rPr lang="zh-CN" altLang="en-US" sz="1800" b="1"/>
              <a:t>所代表的武器加入到数组</a:t>
            </a:r>
            <a:r>
              <a:rPr lang="en-US" altLang="zh-CN" sz="1800" b="1"/>
              <a:t>w</a:t>
            </a:r>
            <a:r>
              <a:rPr lang="zh-CN" altLang="en-US" sz="1800" b="1"/>
              <a:t>中。</a:t>
            </a:r>
          </a:p>
          <a:p>
            <a:pPr>
              <a:lnSpc>
                <a:spcPts val="3000"/>
              </a:lnSpc>
            </a:pPr>
            <a:r>
              <a:rPr lang="zh-CN" altLang="en-US" sz="1800" b="1"/>
              <a:t>   在这个类中还定义两个方法</a:t>
            </a:r>
            <a:r>
              <a:rPr lang="en-US" altLang="zh-CN" sz="1800" b="1"/>
              <a:t>attackAll()</a:t>
            </a:r>
            <a:r>
              <a:rPr lang="zh-CN" altLang="en-US" sz="1800" b="1"/>
              <a:t>和</a:t>
            </a:r>
            <a:r>
              <a:rPr lang="en-US" altLang="zh-CN" sz="1800" b="1"/>
              <a:t>moveAll()</a:t>
            </a:r>
            <a:r>
              <a:rPr lang="zh-CN" altLang="en-US" sz="1800" b="1"/>
              <a:t>，让</a:t>
            </a:r>
            <a:r>
              <a:rPr lang="en-US" altLang="zh-CN" sz="1800" b="1"/>
              <a:t>w</a:t>
            </a:r>
            <a:r>
              <a:rPr lang="zh-CN" altLang="en-US" sz="1800" b="1"/>
              <a:t>数组中的所有武器攻击和移动。</a:t>
            </a:r>
          </a:p>
          <a:p>
            <a:pPr>
              <a:lnSpc>
                <a:spcPts val="3000"/>
              </a:lnSpc>
            </a:pPr>
            <a:r>
              <a:rPr lang="en-US" altLang="zh-CN" sz="1800" b="1"/>
              <a:t>6</a:t>
            </a:r>
            <a:r>
              <a:rPr lang="zh-CN" altLang="en-US" sz="1800" b="1"/>
              <a:t>，写一个主方法去测试以上程序。</a:t>
            </a:r>
          </a:p>
          <a:p>
            <a:pPr>
              <a:lnSpc>
                <a:spcPts val="3000"/>
              </a:lnSpc>
            </a:pPr>
            <a:endParaRPr lang="zh-CN" altLang="en-US" sz="1800" b="1"/>
          </a:p>
        </p:txBody>
      </p:sp>
    </p:spTree>
    <p:extLst>
      <p:ext uri="{BB962C8B-B14F-4D97-AF65-F5344CB8AC3E}">
        <p14:creationId xmlns:p14="http://schemas.microsoft.com/office/powerpoint/2010/main" xmlns="" val="2264368015"/>
      </p:ext>
    </p:extLst>
  </p:cSld>
  <p:clrMapOvr>
    <a:masterClrMapping/>
  </p:clrMapOvr>
  <p:transition spd="slow">
    <p:push dir="u"/>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186" name="Rectangle 2"/>
          <p:cNvSpPr>
            <a:spLocks noGrp="1" noChangeArrowheads="1"/>
          </p:cNvSpPr>
          <p:nvPr>
            <p:ph type="title"/>
          </p:nvPr>
        </p:nvSpPr>
        <p:spPr>
          <a:xfrm>
            <a:off x="837796" y="159780"/>
            <a:ext cx="8576381" cy="601524"/>
          </a:xfrm>
        </p:spPr>
        <p:txBody>
          <a:bodyPr/>
          <a:lstStyle/>
          <a:p>
            <a:r>
              <a:rPr lang="zh-CN" altLang="en-US"/>
              <a:t>练 习</a:t>
            </a:r>
          </a:p>
        </p:txBody>
      </p:sp>
      <p:sp>
        <p:nvSpPr>
          <p:cNvPr id="1629188" name="Text Box 4"/>
          <p:cNvSpPr txBox="1">
            <a:spLocks noChangeArrowheads="1"/>
          </p:cNvSpPr>
          <p:nvPr/>
        </p:nvSpPr>
        <p:spPr bwMode="auto">
          <a:xfrm>
            <a:off x="8481" y="919518"/>
            <a:ext cx="9193542" cy="2785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ts val="3000"/>
              </a:lnSpc>
            </a:pPr>
            <a:r>
              <a:rPr lang="en-US" altLang="zh-CN" sz="1800" b="1"/>
              <a:t>1,</a:t>
            </a:r>
            <a:r>
              <a:rPr lang="zh-CN" altLang="en-US" sz="1800" b="1"/>
              <a:t>写一个类</a:t>
            </a:r>
            <a:r>
              <a:rPr lang="en-US" altLang="zh-CN" sz="1800" b="1"/>
              <a:t>Student</a:t>
            </a:r>
            <a:r>
              <a:rPr lang="zh-CN" altLang="en-US" sz="1800" b="1"/>
              <a:t>，包含两个属性</a:t>
            </a:r>
            <a:r>
              <a:rPr lang="en-US" altLang="zh-CN" sz="1800" b="1"/>
              <a:t>String  name</a:t>
            </a:r>
            <a:r>
              <a:rPr lang="zh-CN" altLang="en-US" sz="1800" b="1"/>
              <a:t>和</a:t>
            </a:r>
            <a:r>
              <a:rPr lang="en-US" altLang="zh-CN" sz="1800" b="1"/>
              <a:t>int  age</a:t>
            </a:r>
            <a:r>
              <a:rPr lang="zh-CN" altLang="en-US" sz="1800" b="1"/>
              <a:t>；要求覆盖</a:t>
            </a:r>
            <a:r>
              <a:rPr lang="en-US" altLang="zh-CN" sz="1800" b="1"/>
              <a:t>toString()</a:t>
            </a:r>
            <a:r>
              <a:rPr lang="zh-CN" altLang="en-US" sz="1800" b="1"/>
              <a:t>方法和</a:t>
            </a:r>
          </a:p>
          <a:p>
            <a:pPr>
              <a:lnSpc>
                <a:spcPts val="3000"/>
              </a:lnSpc>
            </a:pPr>
            <a:r>
              <a:rPr lang="zh-CN" altLang="en-US" sz="1800" b="1"/>
              <a:t>    </a:t>
            </a:r>
            <a:r>
              <a:rPr lang="en-US" altLang="zh-CN" sz="1800" b="1"/>
              <a:t>equals()</a:t>
            </a:r>
            <a:r>
              <a:rPr lang="zh-CN" altLang="en-US" sz="1800" b="1"/>
              <a:t>方法，使得直接输出</a:t>
            </a:r>
            <a:r>
              <a:rPr lang="en-US" altLang="zh-CN" sz="1800" b="1"/>
              <a:t>Student</a:t>
            </a:r>
            <a:r>
              <a:rPr lang="zh-CN" altLang="en-US" sz="1800" b="1"/>
              <a:t>对象时输出的是对象的</a:t>
            </a:r>
            <a:r>
              <a:rPr lang="en-US" altLang="zh-CN" sz="1800" b="1"/>
              <a:t>name</a:t>
            </a:r>
            <a:r>
              <a:rPr lang="zh-CN" altLang="en-US" sz="1800" b="1"/>
              <a:t>和</a:t>
            </a:r>
            <a:r>
              <a:rPr lang="en-US" altLang="zh-CN" sz="1800" b="1"/>
              <a:t>age</a:t>
            </a:r>
            <a:r>
              <a:rPr lang="zh-CN" altLang="en-US" sz="1800" b="1"/>
              <a:t>；并且当两个</a:t>
            </a:r>
          </a:p>
          <a:p>
            <a:pPr>
              <a:lnSpc>
                <a:spcPts val="3000"/>
              </a:lnSpc>
            </a:pPr>
            <a:r>
              <a:rPr lang="zh-CN" altLang="en-US" sz="1800" b="1"/>
              <a:t>    对象的</a:t>
            </a:r>
            <a:r>
              <a:rPr lang="en-US" altLang="zh-CN" sz="1800" b="1"/>
              <a:t>name</a:t>
            </a:r>
            <a:r>
              <a:rPr lang="zh-CN" altLang="en-US" sz="1800" b="1"/>
              <a:t>和</a:t>
            </a:r>
            <a:r>
              <a:rPr lang="en-US" altLang="zh-CN" sz="1800" b="1"/>
              <a:t>age</a:t>
            </a:r>
            <a:r>
              <a:rPr lang="zh-CN" altLang="en-US" sz="1800" b="1"/>
              <a:t>都相同时认为它们相等；然后写一个主方法测试以上定义。</a:t>
            </a:r>
          </a:p>
          <a:p>
            <a:pPr>
              <a:lnSpc>
                <a:spcPts val="3000"/>
              </a:lnSpc>
            </a:pPr>
            <a:r>
              <a:rPr lang="en-US" altLang="zh-CN" sz="1800" b="1"/>
              <a:t>2,</a:t>
            </a:r>
            <a:r>
              <a:rPr lang="zh-CN" altLang="en-US" sz="1800" b="1"/>
              <a:t>写一个程序，要求运行时从命令行输入不同的值打印不同的结果，若输入：</a:t>
            </a:r>
            <a:r>
              <a:rPr lang="en-US" altLang="zh-CN" sz="1800" b="1"/>
              <a:t>male</a:t>
            </a:r>
          </a:p>
          <a:p>
            <a:pPr>
              <a:lnSpc>
                <a:spcPts val="3000"/>
              </a:lnSpc>
            </a:pPr>
            <a:r>
              <a:rPr lang="en-US" altLang="zh-CN" sz="1800" b="1"/>
              <a:t>    </a:t>
            </a:r>
            <a:r>
              <a:rPr lang="zh-CN" altLang="en-US" sz="1800" b="1"/>
              <a:t>则输出</a:t>
            </a:r>
            <a:r>
              <a:rPr lang="zh-CN" altLang="en-US" sz="1800" b="1">
                <a:latin typeface="Arial"/>
              </a:rPr>
              <a:t>“</a:t>
            </a:r>
            <a:r>
              <a:rPr lang="en-US" altLang="zh-CN" sz="1800" b="1"/>
              <a:t>you are a boy!</a:t>
            </a:r>
            <a:r>
              <a:rPr lang="en-US" altLang="zh-CN" sz="1800" b="1">
                <a:latin typeface="Arial"/>
              </a:rPr>
              <a:t>”</a:t>
            </a:r>
            <a:r>
              <a:rPr lang="zh-CN" altLang="en-US" sz="1800" b="1"/>
              <a:t>；若输入：</a:t>
            </a:r>
            <a:r>
              <a:rPr lang="en-US" altLang="zh-CN" sz="1800" b="1"/>
              <a:t>female</a:t>
            </a:r>
            <a:r>
              <a:rPr lang="zh-CN" altLang="en-US" sz="1800" b="1"/>
              <a:t>，则输出</a:t>
            </a:r>
            <a:r>
              <a:rPr lang="zh-CN" altLang="en-US" sz="1800" b="1">
                <a:latin typeface="Arial"/>
              </a:rPr>
              <a:t>“</a:t>
            </a:r>
            <a:r>
              <a:rPr lang="en-US" altLang="zh-CN" sz="1800" b="1"/>
              <a:t>you are a girl!</a:t>
            </a:r>
            <a:r>
              <a:rPr lang="en-US" altLang="zh-CN" sz="1800" b="1">
                <a:latin typeface="Arial"/>
              </a:rPr>
              <a:t>”</a:t>
            </a:r>
            <a:r>
              <a:rPr lang="zh-CN" altLang="en-US" sz="1800" b="1"/>
              <a:t>；若输入其他值</a:t>
            </a:r>
          </a:p>
          <a:p>
            <a:pPr>
              <a:lnSpc>
                <a:spcPts val="3000"/>
              </a:lnSpc>
            </a:pPr>
            <a:r>
              <a:rPr lang="zh-CN" altLang="en-US" sz="1800" b="1"/>
              <a:t>    则输出</a:t>
            </a:r>
            <a:r>
              <a:rPr lang="zh-CN" altLang="en-US" sz="1800" b="1">
                <a:latin typeface="Arial"/>
              </a:rPr>
              <a:t>“</a:t>
            </a:r>
            <a:r>
              <a:rPr lang="en-US" altLang="zh-CN" sz="1800" b="1"/>
              <a:t>you are wrong!!</a:t>
            </a:r>
            <a:r>
              <a:rPr lang="en-US" altLang="zh-CN" sz="1800" b="1">
                <a:latin typeface="Arial"/>
              </a:rPr>
              <a:t>”</a:t>
            </a:r>
            <a:r>
              <a:rPr lang="zh-CN" altLang="en-US" sz="1800" b="1"/>
              <a:t>。</a:t>
            </a:r>
          </a:p>
          <a:p>
            <a:pPr>
              <a:lnSpc>
                <a:spcPts val="3000"/>
              </a:lnSpc>
            </a:pPr>
            <a:r>
              <a:rPr lang="en-US" altLang="zh-CN" sz="1800" b="1"/>
              <a:t>3,</a:t>
            </a:r>
            <a:r>
              <a:rPr lang="zh-CN" altLang="en-US" sz="1800" b="1"/>
              <a:t>写一个程序，要求运行程序时从命令行输入两个整形的数值，程序将他们的和值输出。</a:t>
            </a:r>
          </a:p>
        </p:txBody>
      </p:sp>
    </p:spTree>
    <p:extLst>
      <p:ext uri="{BB962C8B-B14F-4D97-AF65-F5344CB8AC3E}">
        <p14:creationId xmlns:p14="http://schemas.microsoft.com/office/powerpoint/2010/main" xmlns="" val="3815314036"/>
      </p:ext>
    </p:extLst>
  </p:cSld>
  <p:clrMapOvr>
    <a:masterClrMapping/>
  </p:clrMapOvr>
  <p:transition spd="slow">
    <p:push dir="u"/>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Rectangle 2"/>
          <p:cNvSpPr>
            <a:spLocks noGrp="1" noChangeArrowheads="1"/>
          </p:cNvSpPr>
          <p:nvPr>
            <p:ph type="title"/>
          </p:nvPr>
        </p:nvSpPr>
        <p:spPr>
          <a:xfrm>
            <a:off x="481648" y="260034"/>
            <a:ext cx="9010542" cy="397883"/>
          </a:xfrm>
        </p:spPr>
        <p:txBody>
          <a:bodyPr lIns="92693" tIns="46346" rIns="92693" bIns="46346" anchor="t"/>
          <a:lstStyle/>
          <a:p>
            <a:r>
              <a:rPr lang="zh-CN" altLang="en-US" sz="3600"/>
              <a:t>集合框架</a:t>
            </a:r>
          </a:p>
        </p:txBody>
      </p:sp>
      <p:sp>
        <p:nvSpPr>
          <p:cNvPr id="1369091" name="Rectangle 3"/>
          <p:cNvSpPr>
            <a:spLocks noGrp="1" noChangeArrowheads="1"/>
          </p:cNvSpPr>
          <p:nvPr>
            <p:ph type="body" idx="1"/>
          </p:nvPr>
        </p:nvSpPr>
        <p:spPr bwMode="auto">
          <a:xfrm>
            <a:off x="325621" y="1203048"/>
            <a:ext cx="9149610" cy="518187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000" b="1"/>
              <a:t>集合是一种用来存储其他对象的对象</a:t>
            </a:r>
          </a:p>
          <a:p>
            <a:pPr lvl="1">
              <a:lnSpc>
                <a:spcPts val="3000"/>
              </a:lnSpc>
              <a:spcBef>
                <a:spcPts val="600"/>
              </a:spcBef>
              <a:spcAft>
                <a:spcPts val="600"/>
              </a:spcAft>
            </a:pPr>
            <a:r>
              <a:rPr lang="en-US" altLang="zh-CN" sz="2000" b="1"/>
              <a:t>Three elements in Java to make up collections</a:t>
            </a:r>
          </a:p>
          <a:p>
            <a:pPr lvl="1">
              <a:lnSpc>
                <a:spcPts val="3000"/>
              </a:lnSpc>
              <a:spcBef>
                <a:spcPts val="600"/>
              </a:spcBef>
              <a:spcAft>
                <a:spcPts val="600"/>
              </a:spcAft>
              <a:buFont typeface="Monotype Sorts" charset="2"/>
              <a:buNone/>
            </a:pPr>
            <a:r>
              <a:rPr lang="en-US" altLang="zh-CN" sz="2000" b="1"/>
              <a:t>    Interfaces: </a:t>
            </a:r>
            <a:r>
              <a:rPr lang="en-US" altLang="zh-CN" sz="2000" b="1">
                <a:cs typeface="Times" charset="0"/>
              </a:rPr>
              <a:t>define the methods that each type of collection must implement</a:t>
            </a:r>
          </a:p>
          <a:p>
            <a:pPr lvl="1">
              <a:lnSpc>
                <a:spcPts val="3000"/>
              </a:lnSpc>
              <a:spcBef>
                <a:spcPts val="600"/>
              </a:spcBef>
              <a:spcAft>
                <a:spcPts val="600"/>
              </a:spcAft>
              <a:buFont typeface="Monotype Sorts" charset="2"/>
              <a:buNone/>
            </a:pPr>
            <a:r>
              <a:rPr lang="en-US" altLang="zh-CN" sz="2000" b="1"/>
              <a:t>     Implementations: </a:t>
            </a:r>
            <a:r>
              <a:rPr lang="en-US" altLang="zh-CN" sz="2000" b="1">
                <a:cs typeface="Times" charset="0"/>
              </a:rPr>
              <a:t>actual classes such as Hashtable and Vector</a:t>
            </a:r>
          </a:p>
          <a:p>
            <a:pPr lvl="1">
              <a:lnSpc>
                <a:spcPts val="3000"/>
              </a:lnSpc>
              <a:spcBef>
                <a:spcPts val="600"/>
              </a:spcBef>
              <a:spcAft>
                <a:spcPts val="600"/>
              </a:spcAft>
              <a:buFont typeface="Monotype Sorts" charset="2"/>
              <a:buNone/>
            </a:pPr>
            <a:r>
              <a:rPr lang="en-US" altLang="zh-CN" sz="2000" b="1"/>
              <a:t>     Algorithms: </a:t>
            </a:r>
            <a:r>
              <a:rPr lang="en-US" altLang="zh-CN" sz="2000" b="1">
                <a:cs typeface="Times" charset="0"/>
              </a:rPr>
              <a:t>methods that store, retrieve, and manipulate elements in a collection</a:t>
            </a:r>
          </a:p>
          <a:p>
            <a:pPr lvl="1">
              <a:lnSpc>
                <a:spcPts val="3000"/>
              </a:lnSpc>
              <a:spcBef>
                <a:spcPts val="600"/>
              </a:spcBef>
              <a:spcAft>
                <a:spcPts val="600"/>
              </a:spcAft>
            </a:pPr>
            <a:r>
              <a:rPr lang="en-US" altLang="zh-CN" sz="2000" b="1">
                <a:cs typeface="Times" charset="0"/>
              </a:rPr>
              <a:t>Package java.util</a:t>
            </a:r>
          </a:p>
          <a:p>
            <a:pPr lvl="1">
              <a:lnSpc>
                <a:spcPts val="3000"/>
              </a:lnSpc>
              <a:spcBef>
                <a:spcPts val="600"/>
              </a:spcBef>
              <a:spcAft>
                <a:spcPts val="600"/>
              </a:spcAft>
              <a:buFont typeface="Monotype Sorts" charset="2"/>
              <a:buNone/>
            </a:pPr>
            <a:endParaRPr lang="en-US" altLang="zh-CN" sz="2000" b="1"/>
          </a:p>
        </p:txBody>
      </p:sp>
    </p:spTree>
    <p:extLst>
      <p:ext uri="{BB962C8B-B14F-4D97-AF65-F5344CB8AC3E}">
        <p14:creationId xmlns:p14="http://schemas.microsoft.com/office/powerpoint/2010/main" xmlns="" val="1212826718"/>
      </p:ext>
    </p:extLst>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4" name="Rectangle 1026"/>
          <p:cNvSpPr>
            <a:spLocks noGrp="1" noChangeArrowheads="1"/>
          </p:cNvSpPr>
          <p:nvPr>
            <p:ph type="title"/>
          </p:nvPr>
        </p:nvSpPr>
        <p:spPr>
          <a:xfrm>
            <a:off x="432467" y="159780"/>
            <a:ext cx="9010541" cy="587426"/>
          </a:xfrm>
          <a:noFill/>
          <a:ln/>
          <a:extLst>
            <a:ext uri="{91240B29-F687-4F45-9708-019B960494DF}">
              <a14:hiddenLine xmlns:a14="http://schemas.microsoft.com/office/drawing/2010/main" xmlns="" w="12700" cap="flat" cmpd="sng">
                <a:solidFill>
                  <a:schemeClr val="tx1"/>
                </a:solidFill>
                <a:prstDash val="solid"/>
                <a:miter lim="800000"/>
                <a:headEnd/>
                <a:tailEnd/>
              </a14:hiddenLine>
            </a:ext>
          </a:extLst>
        </p:spPr>
        <p:txBody>
          <a:bodyPr lIns="92693" tIns="46346" rIns="92693" bIns="46346" anchor="t"/>
          <a:lstStyle/>
          <a:p>
            <a:pPr>
              <a:lnSpc>
                <a:spcPct val="80000"/>
              </a:lnSpc>
            </a:pPr>
            <a:r>
              <a:rPr lang="zh-CN" altLang="en-US" sz="3600"/>
              <a:t>集合框架的接口</a:t>
            </a:r>
          </a:p>
        </p:txBody>
      </p:sp>
      <p:grpSp>
        <p:nvGrpSpPr>
          <p:cNvPr id="1370116" name="Group 1028"/>
          <p:cNvGrpSpPr>
            <a:grpSpLocks/>
          </p:cNvGrpSpPr>
          <p:nvPr/>
        </p:nvGrpSpPr>
        <p:grpSpPr bwMode="auto">
          <a:xfrm>
            <a:off x="3174804" y="1190517"/>
            <a:ext cx="1546699" cy="404149"/>
            <a:chOff x="1296" y="1056"/>
            <a:chExt cx="912" cy="288"/>
          </a:xfrm>
        </p:grpSpPr>
        <p:sp>
          <p:nvSpPr>
            <p:cNvPr id="1370117" name="Rectangle 1029"/>
            <p:cNvSpPr>
              <a:spLocks noChangeArrowheads="1"/>
            </p:cNvSpPr>
            <p:nvPr/>
          </p:nvSpPr>
          <p:spPr bwMode="auto">
            <a:xfrm>
              <a:off x="1296" y="1056"/>
              <a:ext cx="912" cy="288"/>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70118" name="Text Box 1030"/>
            <p:cNvSpPr txBox="1">
              <a:spLocks noChangeArrowheads="1"/>
            </p:cNvSpPr>
            <p:nvPr/>
          </p:nvSpPr>
          <p:spPr bwMode="auto">
            <a:xfrm>
              <a:off x="1430" y="1094"/>
              <a:ext cx="694" cy="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a:solidFill>
                    <a:schemeClr val="tx1"/>
                  </a:solidFill>
                  <a:latin typeface="Arial" pitchFamily="34" charset="0"/>
                </a:rPr>
                <a:t>Collection</a:t>
              </a:r>
            </a:p>
          </p:txBody>
        </p:sp>
      </p:grpSp>
      <p:grpSp>
        <p:nvGrpSpPr>
          <p:cNvPr id="1370119" name="Group 1031"/>
          <p:cNvGrpSpPr>
            <a:grpSpLocks/>
          </p:cNvGrpSpPr>
          <p:nvPr/>
        </p:nvGrpSpPr>
        <p:grpSpPr bwMode="auto">
          <a:xfrm>
            <a:off x="2116536" y="2131965"/>
            <a:ext cx="1546699" cy="404149"/>
            <a:chOff x="624" y="1728"/>
            <a:chExt cx="912" cy="288"/>
          </a:xfrm>
        </p:grpSpPr>
        <p:sp>
          <p:nvSpPr>
            <p:cNvPr id="1370120" name="Text Box 1032"/>
            <p:cNvSpPr txBox="1">
              <a:spLocks noChangeArrowheads="1"/>
            </p:cNvSpPr>
            <p:nvPr/>
          </p:nvSpPr>
          <p:spPr bwMode="auto">
            <a:xfrm>
              <a:off x="902" y="1766"/>
              <a:ext cx="297" cy="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a:solidFill>
                    <a:schemeClr val="tx1"/>
                  </a:solidFill>
                  <a:latin typeface="Arial" pitchFamily="34" charset="0"/>
                </a:rPr>
                <a:t>Set</a:t>
              </a:r>
            </a:p>
          </p:txBody>
        </p:sp>
        <p:sp>
          <p:nvSpPr>
            <p:cNvPr id="1370121" name="Rectangle 1033"/>
            <p:cNvSpPr>
              <a:spLocks noChangeArrowheads="1"/>
            </p:cNvSpPr>
            <p:nvPr/>
          </p:nvSpPr>
          <p:spPr bwMode="auto">
            <a:xfrm>
              <a:off x="624" y="1728"/>
              <a:ext cx="912" cy="288"/>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370122" name="Group 1034"/>
          <p:cNvGrpSpPr>
            <a:grpSpLocks/>
          </p:cNvGrpSpPr>
          <p:nvPr/>
        </p:nvGrpSpPr>
        <p:grpSpPr bwMode="auto">
          <a:xfrm>
            <a:off x="4314478" y="2131965"/>
            <a:ext cx="1546699" cy="404149"/>
            <a:chOff x="1632" y="1728"/>
            <a:chExt cx="912" cy="288"/>
          </a:xfrm>
        </p:grpSpPr>
        <p:sp>
          <p:nvSpPr>
            <p:cNvPr id="1370123" name="Text Box 1035"/>
            <p:cNvSpPr txBox="1">
              <a:spLocks noChangeArrowheads="1"/>
            </p:cNvSpPr>
            <p:nvPr/>
          </p:nvSpPr>
          <p:spPr bwMode="auto">
            <a:xfrm>
              <a:off x="1910" y="1766"/>
              <a:ext cx="324" cy="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a:solidFill>
                    <a:schemeClr val="tx1"/>
                  </a:solidFill>
                  <a:latin typeface="Arial" pitchFamily="34" charset="0"/>
                </a:rPr>
                <a:t>List</a:t>
              </a:r>
            </a:p>
          </p:txBody>
        </p:sp>
        <p:sp>
          <p:nvSpPr>
            <p:cNvPr id="1370124" name="Rectangle 1036"/>
            <p:cNvSpPr>
              <a:spLocks noChangeArrowheads="1"/>
            </p:cNvSpPr>
            <p:nvPr/>
          </p:nvSpPr>
          <p:spPr bwMode="auto">
            <a:xfrm>
              <a:off x="1632" y="1728"/>
              <a:ext cx="912" cy="288"/>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370125" name="Group 1037"/>
          <p:cNvGrpSpPr>
            <a:grpSpLocks/>
          </p:cNvGrpSpPr>
          <p:nvPr/>
        </p:nvGrpSpPr>
        <p:grpSpPr bwMode="auto">
          <a:xfrm>
            <a:off x="6349609" y="2149196"/>
            <a:ext cx="1546699" cy="404149"/>
            <a:chOff x="2976" y="1728"/>
            <a:chExt cx="912" cy="288"/>
          </a:xfrm>
        </p:grpSpPr>
        <p:sp>
          <p:nvSpPr>
            <p:cNvPr id="1370126" name="Text Box 1038"/>
            <p:cNvSpPr txBox="1">
              <a:spLocks noChangeArrowheads="1"/>
            </p:cNvSpPr>
            <p:nvPr/>
          </p:nvSpPr>
          <p:spPr bwMode="auto">
            <a:xfrm>
              <a:off x="3249" y="1775"/>
              <a:ext cx="351" cy="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a:solidFill>
                    <a:schemeClr val="tx1"/>
                  </a:solidFill>
                  <a:latin typeface="Arial" pitchFamily="34" charset="0"/>
                </a:rPr>
                <a:t>Map</a:t>
              </a:r>
            </a:p>
          </p:txBody>
        </p:sp>
        <p:sp>
          <p:nvSpPr>
            <p:cNvPr id="1370127" name="Rectangle 1039"/>
            <p:cNvSpPr>
              <a:spLocks noChangeArrowheads="1"/>
            </p:cNvSpPr>
            <p:nvPr/>
          </p:nvSpPr>
          <p:spPr bwMode="auto">
            <a:xfrm>
              <a:off x="2976" y="1728"/>
              <a:ext cx="912" cy="288"/>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370128" name="Group 1040"/>
          <p:cNvGrpSpPr>
            <a:grpSpLocks/>
          </p:cNvGrpSpPr>
          <p:nvPr/>
        </p:nvGrpSpPr>
        <p:grpSpPr bwMode="auto">
          <a:xfrm>
            <a:off x="2116536" y="3095343"/>
            <a:ext cx="1546699" cy="404149"/>
            <a:chOff x="624" y="2592"/>
            <a:chExt cx="912" cy="288"/>
          </a:xfrm>
        </p:grpSpPr>
        <p:sp>
          <p:nvSpPr>
            <p:cNvPr id="1370129" name="Text Box 1041"/>
            <p:cNvSpPr txBox="1">
              <a:spLocks noChangeArrowheads="1"/>
            </p:cNvSpPr>
            <p:nvPr/>
          </p:nvSpPr>
          <p:spPr bwMode="auto">
            <a:xfrm>
              <a:off x="806" y="2630"/>
              <a:ext cx="680" cy="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a:solidFill>
                    <a:schemeClr val="tx1"/>
                  </a:solidFill>
                  <a:latin typeface="Arial" pitchFamily="34" charset="0"/>
                </a:rPr>
                <a:t>SortedSet</a:t>
              </a:r>
            </a:p>
          </p:txBody>
        </p:sp>
        <p:sp>
          <p:nvSpPr>
            <p:cNvPr id="1370130" name="Rectangle 1042"/>
            <p:cNvSpPr>
              <a:spLocks noChangeArrowheads="1"/>
            </p:cNvSpPr>
            <p:nvPr/>
          </p:nvSpPr>
          <p:spPr bwMode="auto">
            <a:xfrm>
              <a:off x="624" y="2592"/>
              <a:ext cx="912" cy="288"/>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370131" name="Group 1043"/>
          <p:cNvGrpSpPr>
            <a:grpSpLocks/>
          </p:cNvGrpSpPr>
          <p:nvPr/>
        </p:nvGrpSpPr>
        <p:grpSpPr bwMode="auto">
          <a:xfrm>
            <a:off x="6349609" y="3095343"/>
            <a:ext cx="1546699" cy="404149"/>
            <a:chOff x="2976" y="2640"/>
            <a:chExt cx="912" cy="288"/>
          </a:xfrm>
        </p:grpSpPr>
        <p:sp>
          <p:nvSpPr>
            <p:cNvPr id="1370132" name="Text Box 1044"/>
            <p:cNvSpPr txBox="1">
              <a:spLocks noChangeArrowheads="1"/>
            </p:cNvSpPr>
            <p:nvPr/>
          </p:nvSpPr>
          <p:spPr bwMode="auto">
            <a:xfrm>
              <a:off x="3110" y="2678"/>
              <a:ext cx="734" cy="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a:solidFill>
                    <a:schemeClr val="tx1"/>
                  </a:solidFill>
                  <a:latin typeface="Arial" pitchFamily="34" charset="0"/>
                </a:rPr>
                <a:t>SortedMap</a:t>
              </a:r>
            </a:p>
          </p:txBody>
        </p:sp>
        <p:sp>
          <p:nvSpPr>
            <p:cNvPr id="1370133" name="Rectangle 1045"/>
            <p:cNvSpPr>
              <a:spLocks noChangeArrowheads="1"/>
            </p:cNvSpPr>
            <p:nvPr/>
          </p:nvSpPr>
          <p:spPr bwMode="auto">
            <a:xfrm>
              <a:off x="2976" y="2640"/>
              <a:ext cx="912" cy="288"/>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370134" name="Line 1046"/>
          <p:cNvSpPr>
            <a:spLocks noChangeShapeType="1"/>
          </p:cNvSpPr>
          <p:nvPr/>
        </p:nvSpPr>
        <p:spPr bwMode="auto">
          <a:xfrm>
            <a:off x="2849183" y="1862532"/>
            <a:ext cx="2197941" cy="0"/>
          </a:xfrm>
          <a:prstGeom prst="line">
            <a:avLst/>
          </a:prstGeom>
          <a:noFill/>
          <a:ln w="254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370135" name="Line 1047"/>
          <p:cNvSpPr>
            <a:spLocks noChangeShapeType="1"/>
          </p:cNvSpPr>
          <p:nvPr/>
        </p:nvSpPr>
        <p:spPr bwMode="auto">
          <a:xfrm>
            <a:off x="5047125" y="1862532"/>
            <a:ext cx="0" cy="269433"/>
          </a:xfrm>
          <a:prstGeom prst="line">
            <a:avLst/>
          </a:prstGeom>
          <a:noFill/>
          <a:ln w="254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370136" name="Line 1048"/>
          <p:cNvSpPr>
            <a:spLocks noChangeShapeType="1"/>
          </p:cNvSpPr>
          <p:nvPr/>
        </p:nvSpPr>
        <p:spPr bwMode="auto">
          <a:xfrm>
            <a:off x="2849183" y="1862532"/>
            <a:ext cx="0" cy="269433"/>
          </a:xfrm>
          <a:prstGeom prst="line">
            <a:avLst/>
          </a:prstGeom>
          <a:noFill/>
          <a:ln w="254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370137" name="Line 1049"/>
          <p:cNvSpPr>
            <a:spLocks noChangeShapeType="1"/>
          </p:cNvSpPr>
          <p:nvPr/>
        </p:nvSpPr>
        <p:spPr bwMode="auto">
          <a:xfrm flipV="1">
            <a:off x="3907451" y="1594665"/>
            <a:ext cx="0" cy="267867"/>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370138" name="Line 1050"/>
          <p:cNvSpPr>
            <a:spLocks noChangeShapeType="1"/>
          </p:cNvSpPr>
          <p:nvPr/>
        </p:nvSpPr>
        <p:spPr bwMode="auto">
          <a:xfrm flipV="1">
            <a:off x="2849183" y="2536113"/>
            <a:ext cx="0" cy="537298"/>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370139" name="Line 1051"/>
          <p:cNvSpPr>
            <a:spLocks noChangeShapeType="1"/>
          </p:cNvSpPr>
          <p:nvPr/>
        </p:nvSpPr>
        <p:spPr bwMode="auto">
          <a:xfrm flipV="1">
            <a:off x="7082255" y="2536113"/>
            <a:ext cx="0" cy="537298"/>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370140" name="Text Box 1052"/>
          <p:cNvSpPr txBox="1">
            <a:spLocks noChangeArrowheads="1"/>
          </p:cNvSpPr>
          <p:nvPr/>
        </p:nvSpPr>
        <p:spPr bwMode="auto">
          <a:xfrm>
            <a:off x="261176" y="3986664"/>
            <a:ext cx="9461663" cy="2554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ltLang="zh-CN" sz="2000" b="1" i="1">
              <a:solidFill>
                <a:schemeClr val="tx1"/>
              </a:solidFill>
              <a:latin typeface="Arial" pitchFamily="34" charset="0"/>
            </a:endParaRPr>
          </a:p>
          <a:p>
            <a:r>
              <a:rPr lang="en-US" altLang="zh-CN" sz="2000" b="1" i="1">
                <a:solidFill>
                  <a:schemeClr val="tx1"/>
                </a:solidFill>
              </a:rPr>
              <a:t>List:</a:t>
            </a:r>
            <a:r>
              <a:rPr lang="en-US" altLang="zh-CN" sz="2000" b="1">
                <a:solidFill>
                  <a:schemeClr val="tx1"/>
                </a:solidFill>
              </a:rPr>
              <a:t>  </a:t>
            </a:r>
            <a:r>
              <a:rPr lang="zh-CN" altLang="en-US" sz="2000" b="1">
                <a:solidFill>
                  <a:schemeClr val="tx1"/>
                </a:solidFill>
              </a:rPr>
              <a:t>有序存放，允许重复</a:t>
            </a:r>
          </a:p>
          <a:p>
            <a:r>
              <a:rPr lang="en-US" altLang="zh-CN" sz="2000" b="1" i="1">
                <a:solidFill>
                  <a:schemeClr val="tx1"/>
                </a:solidFill>
                <a:latin typeface="Arial" pitchFamily="34" charset="0"/>
              </a:rPr>
              <a:t>Set:</a:t>
            </a:r>
            <a:r>
              <a:rPr lang="en-US" altLang="zh-CN" sz="2000" b="1">
                <a:solidFill>
                  <a:schemeClr val="tx1"/>
                </a:solidFill>
                <a:latin typeface="Arial" pitchFamily="34" charset="0"/>
              </a:rPr>
              <a:t>   </a:t>
            </a:r>
            <a:r>
              <a:rPr lang="zh-CN" altLang="en-US" sz="2000" b="1">
                <a:solidFill>
                  <a:schemeClr val="tx1"/>
                </a:solidFill>
                <a:latin typeface="Arial" pitchFamily="34" charset="0"/>
              </a:rPr>
              <a:t>随机存放，</a:t>
            </a:r>
            <a:r>
              <a:rPr lang="zh-CN" altLang="en-US" sz="2000" b="1">
                <a:solidFill>
                  <a:schemeClr val="tx1"/>
                </a:solidFill>
                <a:latin typeface="Arial" pitchFamily="34" charset="0"/>
                <a:cs typeface="Times" charset="0"/>
              </a:rPr>
              <a:t>不允许重复的对象，</a:t>
            </a:r>
          </a:p>
          <a:p>
            <a:r>
              <a:rPr lang="en-US" altLang="zh-CN" sz="2000" b="1" i="1">
                <a:solidFill>
                  <a:schemeClr val="tx1"/>
                </a:solidFill>
                <a:latin typeface="Arial" pitchFamily="34" charset="0"/>
              </a:rPr>
              <a:t>SortedSet:</a:t>
            </a:r>
            <a:r>
              <a:rPr lang="en-US" altLang="zh-CN" sz="2000" b="1">
                <a:solidFill>
                  <a:schemeClr val="tx1"/>
                </a:solidFill>
                <a:latin typeface="Arial" pitchFamily="34" charset="0"/>
              </a:rPr>
              <a:t>  </a:t>
            </a:r>
            <a:r>
              <a:rPr lang="zh-CN" altLang="en-US" sz="2000" b="1">
                <a:solidFill>
                  <a:schemeClr val="tx1"/>
                </a:solidFill>
                <a:latin typeface="Arial" pitchFamily="34" charset="0"/>
              </a:rPr>
              <a:t>自动排序存放</a:t>
            </a:r>
            <a:endParaRPr lang="zh-CN" altLang="en-US" sz="2000" b="1">
              <a:solidFill>
                <a:schemeClr val="tx1"/>
              </a:solidFill>
              <a:latin typeface="Arial" pitchFamily="34" charset="0"/>
              <a:cs typeface="Times" charset="0"/>
            </a:endParaRPr>
          </a:p>
          <a:p>
            <a:r>
              <a:rPr lang="en-US" altLang="zh-CN" sz="2000" b="1" i="1">
                <a:solidFill>
                  <a:schemeClr val="tx1"/>
                </a:solidFill>
                <a:latin typeface="Arial" pitchFamily="34" charset="0"/>
                <a:cs typeface="Times" charset="0"/>
              </a:rPr>
              <a:t>Map:</a:t>
            </a:r>
            <a:r>
              <a:rPr lang="en-US" altLang="zh-CN" sz="2000" b="1">
                <a:solidFill>
                  <a:schemeClr val="tx1"/>
                </a:solidFill>
                <a:latin typeface="Arial" pitchFamily="34" charset="0"/>
                <a:cs typeface="Times" charset="0"/>
              </a:rPr>
              <a:t>  </a:t>
            </a:r>
            <a:r>
              <a:rPr lang="zh-CN" altLang="en-US" sz="2000" b="1">
                <a:solidFill>
                  <a:schemeClr val="tx1"/>
                </a:solidFill>
                <a:latin typeface="Arial" pitchFamily="34" charset="0"/>
                <a:cs typeface="Times" charset="0"/>
              </a:rPr>
              <a:t>存储 键</a:t>
            </a:r>
            <a:r>
              <a:rPr lang="en-US" altLang="zh-CN" sz="2000" b="1">
                <a:solidFill>
                  <a:schemeClr val="tx1"/>
                </a:solidFill>
                <a:latin typeface="Arial" pitchFamily="34" charset="0"/>
                <a:cs typeface="Times" charset="0"/>
              </a:rPr>
              <a:t>--</a:t>
            </a:r>
            <a:r>
              <a:rPr lang="zh-CN" altLang="en-US" sz="2000" b="1">
                <a:solidFill>
                  <a:schemeClr val="tx1"/>
                </a:solidFill>
                <a:latin typeface="Arial" pitchFamily="34" charset="0"/>
                <a:cs typeface="Times" charset="0"/>
              </a:rPr>
              <a:t>值（</a:t>
            </a:r>
            <a:r>
              <a:rPr lang="en-US" altLang="zh-CN" sz="2000" b="1">
                <a:solidFill>
                  <a:schemeClr val="tx1"/>
                </a:solidFill>
                <a:latin typeface="Arial" pitchFamily="34" charset="0"/>
                <a:cs typeface="Times" charset="0"/>
              </a:rPr>
              <a:t>key--value</a:t>
            </a:r>
            <a:r>
              <a:rPr lang="zh-CN" altLang="en-US" sz="2000" b="1">
                <a:solidFill>
                  <a:schemeClr val="tx1"/>
                </a:solidFill>
                <a:latin typeface="Arial" pitchFamily="34" charset="0"/>
                <a:cs typeface="Times" charset="0"/>
              </a:rPr>
              <a:t>）对，要求所有的键必须唯一</a:t>
            </a:r>
          </a:p>
          <a:p>
            <a:r>
              <a:rPr lang="en-US" altLang="zh-CN" sz="2000" b="1" i="1">
                <a:solidFill>
                  <a:schemeClr val="tx1"/>
                </a:solidFill>
                <a:latin typeface="Arial" pitchFamily="34" charset="0"/>
                <a:cs typeface="Times" charset="0"/>
              </a:rPr>
              <a:t>SortedMap: </a:t>
            </a:r>
            <a:r>
              <a:rPr lang="en-US" altLang="zh-CN" sz="2000" b="1">
                <a:solidFill>
                  <a:schemeClr val="tx1"/>
                </a:solidFill>
                <a:latin typeface="Arial" pitchFamily="34" charset="0"/>
                <a:cs typeface="Times" charset="0"/>
              </a:rPr>
              <a:t> </a:t>
            </a:r>
            <a:r>
              <a:rPr lang="zh-CN" altLang="en-US" sz="2000" b="1">
                <a:solidFill>
                  <a:schemeClr val="tx1"/>
                </a:solidFill>
                <a:latin typeface="Arial" pitchFamily="34" charset="0"/>
                <a:cs typeface="Times" charset="0"/>
              </a:rPr>
              <a:t>按照键的大小来排序</a:t>
            </a:r>
          </a:p>
          <a:p>
            <a:endParaRPr lang="en-US" altLang="zh-CN" sz="2000" b="1">
              <a:solidFill>
                <a:schemeClr val="tx1"/>
              </a:solidFill>
              <a:latin typeface="Arial" pitchFamily="34" charset="0"/>
              <a:cs typeface="Times" charset="0"/>
            </a:endParaRPr>
          </a:p>
          <a:p>
            <a:endParaRPr lang="en-US" altLang="zh-CN" sz="2000" b="1">
              <a:solidFill>
                <a:schemeClr val="tx1"/>
              </a:solidFill>
              <a:latin typeface="Arial" pitchFamily="34" charset="0"/>
              <a:cs typeface="Times" charset="0"/>
            </a:endParaRPr>
          </a:p>
        </p:txBody>
      </p:sp>
    </p:spTree>
    <p:extLst>
      <p:ext uri="{BB962C8B-B14F-4D97-AF65-F5344CB8AC3E}">
        <p14:creationId xmlns:p14="http://schemas.microsoft.com/office/powerpoint/2010/main" xmlns="" val="2603118679"/>
      </p:ext>
    </p:extLst>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050"/>
          <p:cNvSpPr>
            <a:spLocks noGrp="1" noChangeArrowheads="1"/>
          </p:cNvSpPr>
          <p:nvPr>
            <p:ph type="title"/>
          </p:nvPr>
        </p:nvSpPr>
        <p:spPr>
          <a:xfrm>
            <a:off x="456210" y="231837"/>
            <a:ext cx="9112298" cy="845893"/>
          </a:xfrm>
          <a:noFill/>
          <a:ln/>
          <a:extLst>
            <a:ext uri="{91240B29-F687-4F45-9708-019B960494DF}">
              <a14:hiddenLine xmlns:a14="http://schemas.microsoft.com/office/drawing/2010/main" xmlns="" w="12700" cap="flat" cmpd="sng">
                <a:solidFill>
                  <a:schemeClr val="tx1"/>
                </a:solidFill>
                <a:prstDash val="solid"/>
                <a:miter lim="800000"/>
                <a:headEnd/>
                <a:tailEnd/>
              </a14:hiddenLine>
            </a:ext>
          </a:extLst>
        </p:spPr>
        <p:txBody>
          <a:bodyPr lIns="92693" tIns="46346" rIns="92693" bIns="46346" anchor="t"/>
          <a:lstStyle/>
          <a:p>
            <a:r>
              <a:rPr lang="zh-CN" altLang="en-US"/>
              <a:t>集合框架的继承关系和实现类</a:t>
            </a:r>
          </a:p>
        </p:txBody>
      </p:sp>
      <p:sp>
        <p:nvSpPr>
          <p:cNvPr id="1371139" name="Rectangle 2051"/>
          <p:cNvSpPr>
            <a:spLocks noChangeArrowheads="1"/>
          </p:cNvSpPr>
          <p:nvPr/>
        </p:nvSpPr>
        <p:spPr bwMode="auto">
          <a:xfrm>
            <a:off x="0" y="2526715"/>
            <a:ext cx="99060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r>
              <a:rPr lang="zh-CN" altLang="en-US" sz="1000" b="1">
                <a:solidFill>
                  <a:schemeClr val="tx1"/>
                </a:solidFill>
                <a:latin typeface="Arial" pitchFamily="34" charset="0"/>
                <a:cs typeface="Times New Roman" pitchFamily="18" charset="0"/>
              </a:rPr>
              <a:t> </a:t>
            </a:r>
          </a:p>
          <a:p>
            <a:endParaRPr lang="zh-CN" altLang="en-US" b="1">
              <a:solidFill>
                <a:schemeClr val="tx1"/>
              </a:solidFill>
              <a:latin typeface="Arial" pitchFamily="34" charset="0"/>
            </a:endParaRPr>
          </a:p>
        </p:txBody>
      </p:sp>
      <p:sp>
        <p:nvSpPr>
          <p:cNvPr id="1371140" name="Rectangle 2052"/>
          <p:cNvSpPr>
            <a:spLocks noChangeArrowheads="1"/>
          </p:cNvSpPr>
          <p:nvPr/>
        </p:nvSpPr>
        <p:spPr bwMode="auto">
          <a:xfrm>
            <a:off x="0" y="3729762"/>
            <a:ext cx="99060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r>
              <a:rPr lang="zh-CN" altLang="en-US" sz="1000" b="1">
                <a:solidFill>
                  <a:schemeClr val="tx1"/>
                </a:solidFill>
                <a:latin typeface="Arial" pitchFamily="34" charset="0"/>
                <a:cs typeface="Times New Roman" pitchFamily="18" charset="0"/>
              </a:rPr>
              <a:t> </a:t>
            </a:r>
          </a:p>
          <a:p>
            <a:endParaRPr lang="zh-CN" altLang="en-US" b="1">
              <a:solidFill>
                <a:schemeClr val="tx1"/>
              </a:solidFill>
              <a:latin typeface="Arial" pitchFamily="34" charset="0"/>
            </a:endParaRPr>
          </a:p>
        </p:txBody>
      </p:sp>
      <p:grpSp>
        <p:nvGrpSpPr>
          <p:cNvPr id="1371141" name="Group 2053"/>
          <p:cNvGrpSpPr>
            <a:grpSpLocks/>
          </p:cNvGrpSpPr>
          <p:nvPr/>
        </p:nvGrpSpPr>
        <p:grpSpPr bwMode="auto">
          <a:xfrm>
            <a:off x="814052" y="1353429"/>
            <a:ext cx="7489282" cy="3609144"/>
            <a:chOff x="960" y="1056"/>
            <a:chExt cx="3408" cy="2160"/>
          </a:xfrm>
        </p:grpSpPr>
        <p:grpSp>
          <p:nvGrpSpPr>
            <p:cNvPr id="1371142" name="Group 2054"/>
            <p:cNvGrpSpPr>
              <a:grpSpLocks/>
            </p:cNvGrpSpPr>
            <p:nvPr/>
          </p:nvGrpSpPr>
          <p:grpSpPr bwMode="auto">
            <a:xfrm>
              <a:off x="1584" y="1056"/>
              <a:ext cx="912" cy="288"/>
              <a:chOff x="1296" y="1056"/>
              <a:chExt cx="912" cy="288"/>
            </a:xfrm>
          </p:grpSpPr>
          <p:sp>
            <p:nvSpPr>
              <p:cNvPr id="1371143" name="Rectangle 2055"/>
              <p:cNvSpPr>
                <a:spLocks noChangeArrowheads="1"/>
              </p:cNvSpPr>
              <p:nvPr/>
            </p:nvSpPr>
            <p:spPr bwMode="auto">
              <a:xfrm>
                <a:off x="1296" y="1056"/>
                <a:ext cx="912" cy="288"/>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71144" name="Text Box 2056"/>
              <p:cNvSpPr txBox="1">
                <a:spLocks noChangeArrowheads="1"/>
              </p:cNvSpPr>
              <p:nvPr/>
            </p:nvSpPr>
            <p:spPr bwMode="auto">
              <a:xfrm>
                <a:off x="1431" y="1094"/>
                <a:ext cx="536" cy="2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a:solidFill>
                      <a:schemeClr val="tx1"/>
                    </a:solidFill>
                    <a:latin typeface="Arial" pitchFamily="34" charset="0"/>
                  </a:rPr>
                  <a:t>Collection</a:t>
                </a:r>
              </a:p>
            </p:txBody>
          </p:sp>
        </p:grpSp>
        <p:sp>
          <p:nvSpPr>
            <p:cNvPr id="1371145" name="Text Box 2057"/>
            <p:cNvSpPr txBox="1">
              <a:spLocks noChangeArrowheads="1"/>
            </p:cNvSpPr>
            <p:nvPr/>
          </p:nvSpPr>
          <p:spPr bwMode="auto">
            <a:xfrm>
              <a:off x="1148" y="1766"/>
              <a:ext cx="457" cy="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600" b="1">
                  <a:solidFill>
                    <a:schemeClr val="tx1"/>
                  </a:solidFill>
                  <a:latin typeface="Arial" pitchFamily="34" charset="0"/>
                </a:rPr>
                <a:t>HashSet</a:t>
              </a:r>
            </a:p>
            <a:p>
              <a:pPr algn="ctr"/>
              <a:r>
                <a:rPr lang="en-US" altLang="zh-CN" sz="1600" b="1">
                  <a:solidFill>
                    <a:schemeClr val="tx1"/>
                  </a:solidFill>
                  <a:latin typeface="Arial" pitchFamily="34" charset="0"/>
                </a:rPr>
                <a:t>(Set)</a:t>
              </a:r>
            </a:p>
          </p:txBody>
        </p:sp>
        <p:sp>
          <p:nvSpPr>
            <p:cNvPr id="1371146" name="Rectangle 2058"/>
            <p:cNvSpPr>
              <a:spLocks noChangeArrowheads="1"/>
            </p:cNvSpPr>
            <p:nvPr/>
          </p:nvSpPr>
          <p:spPr bwMode="auto">
            <a:xfrm>
              <a:off x="960" y="1728"/>
              <a:ext cx="912" cy="48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71147" name="Text Box 2059"/>
            <p:cNvSpPr txBox="1">
              <a:spLocks noChangeArrowheads="1"/>
            </p:cNvSpPr>
            <p:nvPr/>
          </p:nvSpPr>
          <p:spPr bwMode="auto">
            <a:xfrm>
              <a:off x="2295" y="1727"/>
              <a:ext cx="800" cy="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600" b="1">
                  <a:solidFill>
                    <a:schemeClr val="tx1"/>
                  </a:solidFill>
                  <a:latin typeface="Arial" pitchFamily="34" charset="0"/>
                </a:rPr>
                <a:t>LinkedList</a:t>
              </a:r>
            </a:p>
            <a:p>
              <a:pPr algn="ctr"/>
              <a:r>
                <a:rPr lang="en-US" altLang="zh-CN" sz="1600" b="1">
                  <a:solidFill>
                    <a:schemeClr val="tx1"/>
                  </a:solidFill>
                  <a:latin typeface="Arial" pitchFamily="34" charset="0"/>
                </a:rPr>
                <a:t>Vector,ArrayList</a:t>
              </a:r>
            </a:p>
            <a:p>
              <a:pPr algn="ctr"/>
              <a:r>
                <a:rPr lang="en-US" altLang="zh-CN" sz="1600" b="1">
                  <a:solidFill>
                    <a:schemeClr val="tx1"/>
                  </a:solidFill>
                  <a:latin typeface="Arial" pitchFamily="34" charset="0"/>
                </a:rPr>
                <a:t>(List)</a:t>
              </a:r>
            </a:p>
          </p:txBody>
        </p:sp>
        <p:sp>
          <p:nvSpPr>
            <p:cNvPr id="1371148" name="Rectangle 2060"/>
            <p:cNvSpPr>
              <a:spLocks noChangeArrowheads="1"/>
            </p:cNvSpPr>
            <p:nvPr/>
          </p:nvSpPr>
          <p:spPr bwMode="auto">
            <a:xfrm>
              <a:off x="2256" y="1728"/>
              <a:ext cx="912" cy="48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71149" name="Text Box 2061"/>
            <p:cNvSpPr txBox="1">
              <a:spLocks noChangeArrowheads="1"/>
            </p:cNvSpPr>
            <p:nvPr/>
          </p:nvSpPr>
          <p:spPr bwMode="auto">
            <a:xfrm>
              <a:off x="3640" y="1727"/>
              <a:ext cx="530" cy="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600" b="1">
                  <a:solidFill>
                    <a:schemeClr val="tx1"/>
                  </a:solidFill>
                  <a:latin typeface="Arial" pitchFamily="34" charset="0"/>
                </a:rPr>
                <a:t>Hashtable</a:t>
              </a:r>
            </a:p>
            <a:p>
              <a:pPr algn="ctr"/>
              <a:r>
                <a:rPr lang="en-US" altLang="zh-CN" sz="1600" b="1">
                  <a:solidFill>
                    <a:schemeClr val="tx1"/>
                  </a:solidFill>
                  <a:latin typeface="Arial" pitchFamily="34" charset="0"/>
                </a:rPr>
                <a:t>Hashmap</a:t>
              </a:r>
            </a:p>
            <a:p>
              <a:pPr algn="ctr"/>
              <a:r>
                <a:rPr lang="en-US" altLang="zh-CN" sz="1600" b="1">
                  <a:solidFill>
                    <a:schemeClr val="tx1"/>
                  </a:solidFill>
                  <a:latin typeface="Arial" pitchFamily="34" charset="0"/>
                </a:rPr>
                <a:t>(Map)</a:t>
              </a:r>
            </a:p>
          </p:txBody>
        </p:sp>
        <p:sp>
          <p:nvSpPr>
            <p:cNvPr id="1371150" name="Rectangle 2062"/>
            <p:cNvSpPr>
              <a:spLocks noChangeArrowheads="1"/>
            </p:cNvSpPr>
            <p:nvPr/>
          </p:nvSpPr>
          <p:spPr bwMode="auto">
            <a:xfrm>
              <a:off x="3456" y="1728"/>
              <a:ext cx="912" cy="48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71151" name="Text Box 2063"/>
            <p:cNvSpPr txBox="1">
              <a:spLocks noChangeArrowheads="1"/>
            </p:cNvSpPr>
            <p:nvPr/>
          </p:nvSpPr>
          <p:spPr bwMode="auto">
            <a:xfrm>
              <a:off x="1131" y="2783"/>
              <a:ext cx="587" cy="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600" b="1">
                  <a:solidFill>
                    <a:schemeClr val="tx1"/>
                  </a:solidFill>
                  <a:latin typeface="Arial" pitchFamily="34" charset="0"/>
                </a:rPr>
                <a:t>TreeSet</a:t>
              </a:r>
            </a:p>
            <a:p>
              <a:pPr algn="ctr"/>
              <a:r>
                <a:rPr lang="en-US" altLang="zh-CN" sz="1600" b="1">
                  <a:solidFill>
                    <a:schemeClr val="tx1"/>
                  </a:solidFill>
                  <a:latin typeface="Arial" pitchFamily="34" charset="0"/>
                </a:rPr>
                <a:t>(SortedSet)</a:t>
              </a:r>
            </a:p>
          </p:txBody>
        </p:sp>
        <p:sp>
          <p:nvSpPr>
            <p:cNvPr id="1371152" name="Rectangle 2064"/>
            <p:cNvSpPr>
              <a:spLocks noChangeArrowheads="1"/>
            </p:cNvSpPr>
            <p:nvPr/>
          </p:nvSpPr>
          <p:spPr bwMode="auto">
            <a:xfrm>
              <a:off x="960" y="2784"/>
              <a:ext cx="912" cy="4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71153" name="Text Box 2065"/>
            <p:cNvSpPr txBox="1">
              <a:spLocks noChangeArrowheads="1"/>
            </p:cNvSpPr>
            <p:nvPr/>
          </p:nvSpPr>
          <p:spPr bwMode="auto">
            <a:xfrm>
              <a:off x="3619" y="2811"/>
              <a:ext cx="629" cy="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600" b="1">
                  <a:solidFill>
                    <a:schemeClr val="tx1"/>
                  </a:solidFill>
                  <a:latin typeface="Arial" pitchFamily="34" charset="0"/>
                </a:rPr>
                <a:t>TreeMap</a:t>
              </a:r>
            </a:p>
            <a:p>
              <a:pPr algn="ctr"/>
              <a:r>
                <a:rPr lang="en-US" altLang="zh-CN" sz="1600" b="1">
                  <a:solidFill>
                    <a:schemeClr val="tx1"/>
                  </a:solidFill>
                  <a:latin typeface="Arial" pitchFamily="34" charset="0"/>
                </a:rPr>
                <a:t>(SortedMap)</a:t>
              </a:r>
            </a:p>
          </p:txBody>
        </p:sp>
        <p:sp>
          <p:nvSpPr>
            <p:cNvPr id="1371154" name="Rectangle 2066"/>
            <p:cNvSpPr>
              <a:spLocks noChangeArrowheads="1"/>
            </p:cNvSpPr>
            <p:nvPr/>
          </p:nvSpPr>
          <p:spPr bwMode="auto">
            <a:xfrm>
              <a:off x="3456" y="2784"/>
              <a:ext cx="912" cy="4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71155" name="Line 2067"/>
            <p:cNvSpPr>
              <a:spLocks noChangeShapeType="1"/>
            </p:cNvSpPr>
            <p:nvPr/>
          </p:nvSpPr>
          <p:spPr bwMode="auto">
            <a:xfrm>
              <a:off x="1392" y="1536"/>
              <a:ext cx="1296" cy="0"/>
            </a:xfrm>
            <a:prstGeom prst="line">
              <a:avLst/>
            </a:prstGeom>
            <a:noFill/>
            <a:ln w="254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371156" name="Line 2068"/>
            <p:cNvSpPr>
              <a:spLocks noChangeShapeType="1"/>
            </p:cNvSpPr>
            <p:nvPr/>
          </p:nvSpPr>
          <p:spPr bwMode="auto">
            <a:xfrm>
              <a:off x="2688" y="1536"/>
              <a:ext cx="0" cy="192"/>
            </a:xfrm>
            <a:prstGeom prst="line">
              <a:avLst/>
            </a:prstGeom>
            <a:noFill/>
            <a:ln w="254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371157" name="Line 2069"/>
            <p:cNvSpPr>
              <a:spLocks noChangeShapeType="1"/>
            </p:cNvSpPr>
            <p:nvPr/>
          </p:nvSpPr>
          <p:spPr bwMode="auto">
            <a:xfrm>
              <a:off x="1392" y="1536"/>
              <a:ext cx="0" cy="192"/>
            </a:xfrm>
            <a:prstGeom prst="line">
              <a:avLst/>
            </a:prstGeom>
            <a:noFill/>
            <a:ln w="254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371158" name="Line 2070"/>
            <p:cNvSpPr>
              <a:spLocks noChangeShapeType="1"/>
            </p:cNvSpPr>
            <p:nvPr/>
          </p:nvSpPr>
          <p:spPr bwMode="auto">
            <a:xfrm flipV="1">
              <a:off x="2016" y="1344"/>
              <a:ext cx="0" cy="192"/>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371159" name="Line 2071"/>
            <p:cNvSpPr>
              <a:spLocks noChangeShapeType="1"/>
            </p:cNvSpPr>
            <p:nvPr/>
          </p:nvSpPr>
          <p:spPr bwMode="auto">
            <a:xfrm flipV="1">
              <a:off x="1392" y="2208"/>
              <a:ext cx="0" cy="576"/>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371160" name="Line 2072"/>
            <p:cNvSpPr>
              <a:spLocks noChangeShapeType="1"/>
            </p:cNvSpPr>
            <p:nvPr/>
          </p:nvSpPr>
          <p:spPr bwMode="auto">
            <a:xfrm flipV="1">
              <a:off x="3888" y="2208"/>
              <a:ext cx="0" cy="576"/>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xmlns="" val="232701900"/>
      </p:ext>
    </p:extLst>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Rectangle 1026"/>
          <p:cNvSpPr>
            <a:spLocks noGrp="1" noChangeArrowheads="1"/>
          </p:cNvSpPr>
          <p:nvPr>
            <p:ph type="title"/>
          </p:nvPr>
        </p:nvSpPr>
        <p:spPr>
          <a:xfrm>
            <a:off x="454513" y="126884"/>
            <a:ext cx="8576381" cy="601524"/>
          </a:xfrm>
        </p:spPr>
        <p:txBody>
          <a:bodyPr/>
          <a:lstStyle/>
          <a:p>
            <a:r>
              <a:rPr lang="en-US" altLang="zh-CN"/>
              <a:t>Collection Example: List</a:t>
            </a:r>
          </a:p>
        </p:txBody>
      </p:sp>
      <p:graphicFrame>
        <p:nvGraphicFramePr>
          <p:cNvPr id="1372165" name="Object 1029"/>
          <p:cNvGraphicFramePr>
            <a:graphicFrameLocks noChangeAspect="1"/>
          </p:cNvGraphicFramePr>
          <p:nvPr/>
        </p:nvGraphicFramePr>
        <p:xfrm>
          <a:off x="430770" y="1047968"/>
          <a:ext cx="8983407" cy="5365155"/>
        </p:xfrm>
        <a:graphic>
          <a:graphicData uri="http://schemas.openxmlformats.org/presentationml/2006/ole">
            <p:oleObj spid="_x0000_s2050" name="写字板文档" r:id="rId3" imgW="6114031" imgH="3078096" progId="WordPad.Document.1">
              <p:embed/>
            </p:oleObj>
          </a:graphicData>
        </a:graphic>
      </p:graphicFrame>
    </p:spTree>
    <p:extLst>
      <p:ext uri="{BB962C8B-B14F-4D97-AF65-F5344CB8AC3E}">
        <p14:creationId xmlns:p14="http://schemas.microsoft.com/office/powerpoint/2010/main" xmlns="" val="1899242941"/>
      </p:ext>
    </p:extLst>
  </p:cSld>
  <p:clrMapOvr>
    <a:masterClrMapping/>
  </p:clrMapOvr>
  <p:transition spd="slow">
    <p:push dir="u"/>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Rectangle 2"/>
          <p:cNvSpPr>
            <a:spLocks noGrp="1" noChangeArrowheads="1"/>
          </p:cNvSpPr>
          <p:nvPr>
            <p:ph type="title"/>
          </p:nvPr>
        </p:nvSpPr>
        <p:spPr>
          <a:xfrm>
            <a:off x="1029438" y="0"/>
            <a:ext cx="8576380" cy="601524"/>
          </a:xfrm>
        </p:spPr>
        <p:txBody>
          <a:bodyPr/>
          <a:lstStyle/>
          <a:p>
            <a:r>
              <a:rPr lang="en-US" altLang="zh-CN"/>
              <a:t>Collection Example : Map</a:t>
            </a:r>
          </a:p>
        </p:txBody>
      </p:sp>
      <p:graphicFrame>
        <p:nvGraphicFramePr>
          <p:cNvPr id="1373187" name="Object 3"/>
          <p:cNvGraphicFramePr>
            <a:graphicFrameLocks noGrp="1" noChangeAspect="1"/>
          </p:cNvGraphicFramePr>
          <p:nvPr>
            <p:ph type="body" idx="1"/>
          </p:nvPr>
        </p:nvGraphicFramePr>
        <p:xfrm>
          <a:off x="256088" y="1013506"/>
          <a:ext cx="9158089" cy="5399617"/>
        </p:xfrm>
        <a:graphic>
          <a:graphicData uri="http://schemas.openxmlformats.org/presentationml/2006/ole">
            <p:oleObj spid="_x0000_s3074" name="写字板文档" r:id="rId3" imgW="6319920" imgH="3243145" progId="WordPad.Document.1">
              <p:embed/>
            </p:oleObj>
          </a:graphicData>
        </a:graphic>
      </p:graphicFrame>
    </p:spTree>
    <p:extLst>
      <p:ext uri="{BB962C8B-B14F-4D97-AF65-F5344CB8AC3E}">
        <p14:creationId xmlns:p14="http://schemas.microsoft.com/office/powerpoint/2010/main" xmlns="" val="1318025587"/>
      </p:ext>
    </p:extLst>
  </p:cSld>
  <p:clrMapOvr>
    <a:masterClrMapping/>
  </p:clrMapOvr>
  <p:transition spd="slow">
    <p:push dir="u"/>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Rectangle 2"/>
          <p:cNvSpPr>
            <a:spLocks noGrp="1" noChangeArrowheads="1"/>
          </p:cNvSpPr>
          <p:nvPr>
            <p:ph type="title"/>
          </p:nvPr>
        </p:nvSpPr>
        <p:spPr>
          <a:xfrm>
            <a:off x="607147" y="159780"/>
            <a:ext cx="8576381" cy="601524"/>
          </a:xfrm>
        </p:spPr>
        <p:txBody>
          <a:bodyPr/>
          <a:lstStyle/>
          <a:p>
            <a:r>
              <a:rPr lang="zh-CN" altLang="en-US"/>
              <a:t>练  习</a:t>
            </a:r>
          </a:p>
        </p:txBody>
      </p:sp>
      <p:sp>
        <p:nvSpPr>
          <p:cNvPr id="1377283" name="Rectangle 3"/>
          <p:cNvSpPr>
            <a:spLocks noGrp="1" noChangeArrowheads="1"/>
          </p:cNvSpPr>
          <p:nvPr>
            <p:ph type="body" idx="1"/>
          </p:nvPr>
        </p:nvSpPr>
        <p:spPr bwMode="auto">
          <a:xfrm>
            <a:off x="0" y="1052667"/>
            <a:ext cx="9906000" cy="5488906"/>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a:buFontTx/>
              <a:buAutoNum type="arabicPeriod"/>
            </a:pPr>
            <a:r>
              <a:rPr lang="zh-CN" altLang="en-US" sz="1600">
                <a:solidFill>
                  <a:schemeClr val="tx1"/>
                </a:solidFill>
              </a:rPr>
              <a:t>定义一个</a:t>
            </a:r>
            <a:r>
              <a:rPr lang="en-US" altLang="zh-CN" sz="1600">
                <a:solidFill>
                  <a:schemeClr val="tx1"/>
                </a:solidFill>
              </a:rPr>
              <a:t>Student</a:t>
            </a:r>
            <a:r>
              <a:rPr lang="zh-CN" altLang="en-US" sz="1600">
                <a:solidFill>
                  <a:schemeClr val="tx1"/>
                </a:solidFill>
              </a:rPr>
              <a:t>类，要求在程序中生成若干个</a:t>
            </a:r>
            <a:r>
              <a:rPr lang="en-US" altLang="zh-CN" sz="1600">
                <a:solidFill>
                  <a:schemeClr val="tx1"/>
                </a:solidFill>
              </a:rPr>
              <a:t>Student</a:t>
            </a:r>
            <a:r>
              <a:rPr lang="zh-CN" altLang="en-US" sz="1600">
                <a:solidFill>
                  <a:schemeClr val="tx1"/>
                </a:solidFill>
              </a:rPr>
              <a:t>对象，并将这些对象分别保存到</a:t>
            </a:r>
            <a:r>
              <a:rPr lang="en-US" altLang="zh-CN" sz="1600">
                <a:solidFill>
                  <a:schemeClr val="tx1"/>
                </a:solidFill>
              </a:rPr>
              <a:t>ArrayList</a:t>
            </a:r>
            <a:r>
              <a:rPr lang="zh-CN" altLang="en-US" sz="1600">
                <a:solidFill>
                  <a:schemeClr val="tx1"/>
                </a:solidFill>
              </a:rPr>
              <a:t>和</a:t>
            </a:r>
            <a:r>
              <a:rPr lang="en-US" altLang="zh-CN" sz="1600">
                <a:solidFill>
                  <a:schemeClr val="tx1"/>
                </a:solidFill>
              </a:rPr>
              <a:t>HashSet</a:t>
            </a:r>
            <a:r>
              <a:rPr lang="zh-CN" altLang="en-US" sz="1600">
                <a:solidFill>
                  <a:schemeClr val="tx1"/>
                </a:solidFill>
              </a:rPr>
              <a:t>中，然后遍历的输出出来。</a:t>
            </a:r>
          </a:p>
          <a:p>
            <a:pPr marL="342900" indent="-342900">
              <a:buFontTx/>
              <a:buAutoNum type="arabicPeriod"/>
            </a:pPr>
            <a:r>
              <a:rPr lang="zh-CN" altLang="en-US" sz="1600">
                <a:solidFill>
                  <a:schemeClr val="tx1"/>
                </a:solidFill>
              </a:rPr>
              <a:t>写一个类，实现栈这种数据结构，要求底层数据使用</a:t>
            </a:r>
            <a:r>
              <a:rPr lang="en-US" altLang="zh-CN" sz="1600">
                <a:solidFill>
                  <a:schemeClr val="tx1"/>
                </a:solidFill>
              </a:rPr>
              <a:t>ArrayList</a:t>
            </a:r>
            <a:r>
              <a:rPr lang="zh-CN" altLang="en-US" sz="1600">
                <a:solidFill>
                  <a:schemeClr val="tx1"/>
                </a:solidFill>
              </a:rPr>
              <a:t>存储。</a:t>
            </a:r>
          </a:p>
          <a:p>
            <a:pPr marL="342900" indent="-342900"/>
            <a:endParaRPr lang="en-US" altLang="zh-CN">
              <a:solidFill>
                <a:schemeClr val="tx1"/>
              </a:solidFill>
            </a:endParaRPr>
          </a:p>
          <a:p>
            <a:pPr marL="342900" indent="-342900"/>
            <a:endParaRPr lang="en-US" altLang="zh-CN">
              <a:solidFill>
                <a:schemeClr val="tx1"/>
              </a:solidFill>
            </a:endParaRPr>
          </a:p>
        </p:txBody>
      </p:sp>
    </p:spTree>
    <p:extLst>
      <p:ext uri="{BB962C8B-B14F-4D97-AF65-F5344CB8AC3E}">
        <p14:creationId xmlns:p14="http://schemas.microsoft.com/office/powerpoint/2010/main" xmlns="" val="2880754577"/>
      </p:ext>
    </p:extLst>
  </p:cSld>
  <p:clrMapOvr>
    <a:masterClrMapping/>
  </p:clrMapOvr>
  <p:transition spd="slow">
    <p:push dir="u"/>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327922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xfrm>
            <a:off x="491824" y="150381"/>
            <a:ext cx="9010542" cy="545131"/>
          </a:xfrm>
        </p:spPr>
        <p:txBody>
          <a:bodyPr lIns="92693" tIns="46346" rIns="92693" bIns="46346" anchor="t"/>
          <a:lstStyle/>
          <a:p>
            <a:r>
              <a:rPr lang="zh-CN" altLang="en-US"/>
              <a:t>本章目标</a:t>
            </a:r>
          </a:p>
        </p:txBody>
      </p:sp>
      <p:sp>
        <p:nvSpPr>
          <p:cNvPr id="806915" name="Rectangle 3"/>
          <p:cNvSpPr>
            <a:spLocks noGrp="1" noChangeArrowheads="1"/>
          </p:cNvSpPr>
          <p:nvPr>
            <p:ph type="body" idx="1"/>
          </p:nvPr>
        </p:nvSpPr>
        <p:spPr bwMode="auto">
          <a:xfrm>
            <a:off x="0" y="977476"/>
            <a:ext cx="9906000" cy="525706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800" b="1"/>
              <a:t>了解高级语言开发的一般步骤</a:t>
            </a:r>
          </a:p>
          <a:p>
            <a:pPr lvl="1">
              <a:lnSpc>
                <a:spcPts val="3000"/>
              </a:lnSpc>
              <a:spcBef>
                <a:spcPts val="600"/>
              </a:spcBef>
              <a:spcAft>
                <a:spcPts val="600"/>
              </a:spcAft>
            </a:pPr>
            <a:r>
              <a:rPr lang="zh-CN" altLang="en-US" sz="2800" b="1"/>
              <a:t>正确安装及配置</a:t>
            </a:r>
            <a:r>
              <a:rPr lang="en-US" altLang="zh-CN" sz="2800" b="1"/>
              <a:t>Java</a:t>
            </a:r>
            <a:r>
              <a:rPr lang="zh-CN" altLang="en-US" sz="2800" b="1"/>
              <a:t>开发和运行环境</a:t>
            </a:r>
          </a:p>
          <a:p>
            <a:pPr lvl="1">
              <a:lnSpc>
                <a:spcPts val="3000"/>
              </a:lnSpc>
              <a:spcBef>
                <a:spcPts val="600"/>
              </a:spcBef>
              <a:spcAft>
                <a:spcPts val="600"/>
              </a:spcAft>
            </a:pPr>
            <a:r>
              <a:rPr lang="zh-CN" altLang="en-US" sz="2800" b="1"/>
              <a:t>理解</a:t>
            </a:r>
            <a:r>
              <a:rPr lang="en-US" altLang="zh-CN" sz="2800" b="1"/>
              <a:t>JVM</a:t>
            </a:r>
            <a:r>
              <a:rPr lang="zh-CN" altLang="en-US" sz="2800" b="1"/>
              <a:t>的运行机制</a:t>
            </a:r>
          </a:p>
          <a:p>
            <a:pPr lvl="1">
              <a:lnSpc>
                <a:spcPts val="3000"/>
              </a:lnSpc>
              <a:spcBef>
                <a:spcPts val="600"/>
              </a:spcBef>
              <a:spcAft>
                <a:spcPts val="600"/>
              </a:spcAft>
            </a:pPr>
            <a:r>
              <a:rPr lang="zh-CN" altLang="en-US" sz="2800" b="1"/>
              <a:t>了解</a:t>
            </a:r>
            <a:r>
              <a:rPr lang="en-US" altLang="zh-CN" sz="2800" b="1"/>
              <a:t>java</a:t>
            </a:r>
            <a:r>
              <a:rPr lang="zh-CN" altLang="en-US" sz="2800" b="1"/>
              <a:t>语言的垃圾回收机制</a:t>
            </a:r>
          </a:p>
          <a:p>
            <a:pPr lvl="1">
              <a:lnSpc>
                <a:spcPts val="3000"/>
              </a:lnSpc>
              <a:spcBef>
                <a:spcPts val="600"/>
              </a:spcBef>
              <a:spcAft>
                <a:spcPts val="600"/>
              </a:spcAft>
            </a:pPr>
            <a:r>
              <a:rPr lang="zh-CN" altLang="en-US" sz="2800" b="1"/>
              <a:t>编写并运行第一个</a:t>
            </a:r>
            <a:r>
              <a:rPr lang="en-US" altLang="zh-CN" sz="2800" b="1"/>
              <a:t>java</a:t>
            </a:r>
            <a:r>
              <a:rPr lang="zh-CN" altLang="en-US" sz="2800" b="1"/>
              <a:t>代码 </a:t>
            </a:r>
          </a:p>
          <a:p>
            <a:pPr lvl="1">
              <a:lnSpc>
                <a:spcPts val="3000"/>
              </a:lnSpc>
              <a:spcBef>
                <a:spcPts val="600"/>
              </a:spcBef>
              <a:spcAft>
                <a:spcPts val="600"/>
              </a:spcAft>
              <a:buFont typeface="Monotype Sorts" charset="2"/>
              <a:buNone/>
            </a:pPr>
            <a:endParaRPr lang="en-US" altLang="zh-CN" sz="2800" b="1"/>
          </a:p>
        </p:txBody>
      </p:sp>
    </p:spTree>
    <p:extLst>
      <p:ext uri="{BB962C8B-B14F-4D97-AF65-F5344CB8AC3E}">
        <p14:creationId xmlns:p14="http://schemas.microsoft.com/office/powerpoint/2010/main" xmlns="" val="345551274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xfrm>
            <a:off x="732647" y="150381"/>
            <a:ext cx="8628955" cy="751905"/>
          </a:xfrm>
        </p:spPr>
        <p:txBody>
          <a:bodyPr/>
          <a:lstStyle/>
          <a:p>
            <a:r>
              <a:rPr lang="zh-CN" altLang="en-US"/>
              <a:t>下载并安装</a:t>
            </a:r>
            <a:r>
              <a:rPr lang="en-US" altLang="zh-CN"/>
              <a:t>JDK</a:t>
            </a:r>
          </a:p>
        </p:txBody>
      </p:sp>
      <p:sp>
        <p:nvSpPr>
          <p:cNvPr id="807939" name="Rectangle 3"/>
          <p:cNvSpPr>
            <a:spLocks noGrp="1" noChangeArrowheads="1"/>
          </p:cNvSpPr>
          <p:nvPr>
            <p:ph type="body" idx="1"/>
          </p:nvPr>
        </p:nvSpPr>
        <p:spPr bwMode="auto">
          <a:xfrm>
            <a:off x="325621" y="1203048"/>
            <a:ext cx="9149610" cy="51066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marL="536575" lvl="1" indent="-304800">
              <a:lnSpc>
                <a:spcPts val="3000"/>
              </a:lnSpc>
              <a:spcBef>
                <a:spcPts val="600"/>
              </a:spcBef>
              <a:spcAft>
                <a:spcPts val="600"/>
              </a:spcAft>
              <a:buFont typeface="Monotype Sorts" charset="2"/>
              <a:buNone/>
            </a:pPr>
            <a:r>
              <a:rPr lang="en-US" altLang="zh-CN" sz="2800" b="1"/>
              <a:t>1.</a:t>
            </a:r>
            <a:r>
              <a:rPr lang="zh-CN" altLang="en-US" sz="2800" b="1"/>
              <a:t>从以下网站可下载</a:t>
            </a:r>
            <a:r>
              <a:rPr lang="en-US" altLang="zh-CN" sz="2800" b="1"/>
              <a:t>JDK</a:t>
            </a:r>
          </a:p>
          <a:p>
            <a:pPr marL="536575" lvl="1" indent="-304800">
              <a:lnSpc>
                <a:spcPts val="3000"/>
              </a:lnSpc>
              <a:spcBef>
                <a:spcPts val="600"/>
              </a:spcBef>
              <a:spcAft>
                <a:spcPts val="600"/>
              </a:spcAft>
              <a:buFont typeface="Monotype Sorts" charset="2"/>
              <a:buNone/>
            </a:pPr>
            <a:r>
              <a:rPr lang="en-US" altLang="zh-CN" sz="2800" b="1"/>
              <a:t>    </a:t>
            </a:r>
            <a:r>
              <a:rPr lang="en-US" altLang="zh-CN" sz="2800" b="1">
                <a:hlinkClick r:id="rId2"/>
              </a:rPr>
              <a:t>http://java.sun.com</a:t>
            </a:r>
            <a:endParaRPr lang="en-US" altLang="zh-CN" sz="2800" b="1"/>
          </a:p>
          <a:p>
            <a:pPr marL="536575" lvl="1" indent="-304800">
              <a:lnSpc>
                <a:spcPts val="3000"/>
              </a:lnSpc>
              <a:spcBef>
                <a:spcPts val="600"/>
              </a:spcBef>
              <a:spcAft>
                <a:spcPts val="600"/>
              </a:spcAft>
              <a:buFont typeface="Monotype Sorts" charset="2"/>
              <a:buNone/>
            </a:pPr>
            <a:r>
              <a:rPr lang="zh-CN" altLang="en-US" sz="2800" b="1"/>
              <a:t>    根据开发机器的不同，请下载相应平台下的</a:t>
            </a:r>
            <a:r>
              <a:rPr lang="en-US" altLang="zh-CN" sz="2800" b="1"/>
              <a:t>JDK</a:t>
            </a:r>
          </a:p>
          <a:p>
            <a:pPr marL="536575" lvl="1" indent="-304800">
              <a:lnSpc>
                <a:spcPts val="3000"/>
              </a:lnSpc>
              <a:spcBef>
                <a:spcPts val="600"/>
              </a:spcBef>
              <a:spcAft>
                <a:spcPts val="600"/>
              </a:spcAft>
              <a:buFont typeface="Monotype Sorts" charset="2"/>
              <a:buNone/>
            </a:pPr>
            <a:r>
              <a:rPr lang="en-US" altLang="zh-CN" sz="2800" b="1"/>
              <a:t>2. Install JDK</a:t>
            </a:r>
          </a:p>
          <a:p>
            <a:pPr marL="536575" lvl="1" indent="-304800">
              <a:lnSpc>
                <a:spcPts val="3000"/>
              </a:lnSpc>
              <a:spcBef>
                <a:spcPts val="600"/>
              </a:spcBef>
              <a:spcAft>
                <a:spcPts val="600"/>
              </a:spcAft>
              <a:buFont typeface="Monotype Sorts" charset="2"/>
              <a:buNone/>
            </a:pPr>
            <a:r>
              <a:rPr lang="en-US" altLang="zh-CN" sz="2800" b="1"/>
              <a:t>    Windows: run the executable</a:t>
            </a:r>
          </a:p>
          <a:p>
            <a:pPr marL="536575" lvl="1" indent="-304800">
              <a:lnSpc>
                <a:spcPts val="3000"/>
              </a:lnSpc>
              <a:spcBef>
                <a:spcPts val="600"/>
              </a:spcBef>
              <a:spcAft>
                <a:spcPts val="600"/>
              </a:spcAft>
              <a:buFont typeface="Monotype Sorts" charset="2"/>
              <a:buNone/>
            </a:pPr>
            <a:r>
              <a:rPr lang="en-US" altLang="zh-CN" sz="2800" b="1"/>
              <a:t>    Unix: run the shell</a:t>
            </a:r>
          </a:p>
        </p:txBody>
      </p:sp>
    </p:spTree>
    <p:extLst>
      <p:ext uri="{BB962C8B-B14F-4D97-AF65-F5344CB8AC3E}">
        <p14:creationId xmlns:p14="http://schemas.microsoft.com/office/powerpoint/2010/main" xmlns="" val="272139167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415411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p:cNvSpPr>
            <a:spLocks noGrp="1" noChangeArrowheads="1"/>
          </p:cNvSpPr>
          <p:nvPr>
            <p:ph type="title"/>
          </p:nvPr>
        </p:nvSpPr>
        <p:spPr/>
        <p:txBody>
          <a:bodyPr/>
          <a:lstStyle/>
          <a:p>
            <a:r>
              <a:rPr lang="en-US" altLang="zh-CN"/>
              <a:t> JDK </a:t>
            </a:r>
            <a:r>
              <a:rPr lang="zh-CN" altLang="en-US"/>
              <a:t>下载页面</a:t>
            </a:r>
          </a:p>
        </p:txBody>
      </p:sp>
      <p:pic>
        <p:nvPicPr>
          <p:cNvPr id="1554437"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7783" y="-57960"/>
            <a:ext cx="10419870" cy="69739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54438" name="Oval 6"/>
          <p:cNvSpPr>
            <a:spLocks noChangeArrowheads="1"/>
          </p:cNvSpPr>
          <p:nvPr/>
        </p:nvSpPr>
        <p:spPr bwMode="auto">
          <a:xfrm>
            <a:off x="1490734" y="5134885"/>
            <a:ext cx="3924411" cy="354022"/>
          </a:xfrm>
          <a:prstGeom prst="ellipse">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54439" name="Oval 7"/>
          <p:cNvSpPr>
            <a:spLocks noChangeArrowheads="1"/>
          </p:cNvSpPr>
          <p:nvPr/>
        </p:nvSpPr>
        <p:spPr bwMode="auto">
          <a:xfrm>
            <a:off x="1490734" y="5987044"/>
            <a:ext cx="3924411" cy="354022"/>
          </a:xfrm>
          <a:prstGeom prst="ellipse">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54440" name="Line 8"/>
          <p:cNvSpPr>
            <a:spLocks noChangeShapeType="1"/>
          </p:cNvSpPr>
          <p:nvPr/>
        </p:nvSpPr>
        <p:spPr bwMode="auto">
          <a:xfrm flipV="1">
            <a:off x="4105877" y="3429000"/>
            <a:ext cx="2001212" cy="1704318"/>
          </a:xfrm>
          <a:prstGeom prst="line">
            <a:avLst/>
          </a:prstGeom>
          <a:noFill/>
          <a:ln w="25400">
            <a:solidFill>
              <a:srgbClr val="FF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54441" name="Line 9"/>
          <p:cNvSpPr>
            <a:spLocks noChangeShapeType="1"/>
          </p:cNvSpPr>
          <p:nvPr/>
        </p:nvSpPr>
        <p:spPr bwMode="auto">
          <a:xfrm flipV="1">
            <a:off x="4568869" y="4494199"/>
            <a:ext cx="2075833" cy="1535139"/>
          </a:xfrm>
          <a:prstGeom prst="line">
            <a:avLst/>
          </a:prstGeom>
          <a:noFill/>
          <a:ln w="25400">
            <a:solidFill>
              <a:srgbClr val="FF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54443" name="Text Box 11"/>
          <p:cNvSpPr txBox="1">
            <a:spLocks noChangeArrowheads="1"/>
          </p:cNvSpPr>
          <p:nvPr/>
        </p:nvSpPr>
        <p:spPr bwMode="auto">
          <a:xfrm>
            <a:off x="5547429" y="2930864"/>
            <a:ext cx="2111475" cy="369332"/>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Win 32</a:t>
            </a:r>
            <a:r>
              <a:rPr lang="zh-CN" altLang="en-US"/>
              <a:t>平台</a:t>
            </a:r>
            <a:r>
              <a:rPr lang="en-US" altLang="zh-CN"/>
              <a:t>JDK</a:t>
            </a:r>
            <a:r>
              <a:rPr lang="zh-CN" altLang="en-US"/>
              <a:t>下载</a:t>
            </a:r>
          </a:p>
        </p:txBody>
      </p:sp>
      <p:sp>
        <p:nvSpPr>
          <p:cNvPr id="1554444" name="Text Box 12"/>
          <p:cNvSpPr txBox="1">
            <a:spLocks noChangeArrowheads="1"/>
          </p:cNvSpPr>
          <p:nvPr/>
        </p:nvSpPr>
        <p:spPr bwMode="auto">
          <a:xfrm>
            <a:off x="6107089" y="3997628"/>
            <a:ext cx="1938351" cy="369332"/>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Linux</a:t>
            </a:r>
            <a:r>
              <a:rPr lang="zh-CN" altLang="en-US"/>
              <a:t>平台</a:t>
            </a:r>
            <a:r>
              <a:rPr lang="en-US" altLang="zh-CN"/>
              <a:t>JDK</a:t>
            </a:r>
            <a:r>
              <a:rPr lang="zh-CN" altLang="en-US"/>
              <a:t>下载</a:t>
            </a:r>
          </a:p>
        </p:txBody>
      </p:sp>
    </p:spTree>
    <p:extLst>
      <p:ext uri="{BB962C8B-B14F-4D97-AF65-F5344CB8AC3E}">
        <p14:creationId xmlns:p14="http://schemas.microsoft.com/office/powerpoint/2010/main" xmlns="" val="437123006"/>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a:xfrm>
            <a:off x="703817" y="0"/>
            <a:ext cx="8576380" cy="708044"/>
          </a:xfrm>
        </p:spPr>
        <p:txBody>
          <a:bodyPr/>
          <a:lstStyle/>
          <a:p>
            <a:r>
              <a:rPr lang="zh-CN" altLang="en-US"/>
              <a:t>配置</a:t>
            </a:r>
            <a:r>
              <a:rPr lang="en-US" altLang="zh-CN"/>
              <a:t>Java</a:t>
            </a:r>
            <a:r>
              <a:rPr lang="zh-CN" altLang="en-US"/>
              <a:t>环境变量</a:t>
            </a:r>
          </a:p>
        </p:txBody>
      </p:sp>
      <p:sp>
        <p:nvSpPr>
          <p:cNvPr id="808963" name="Text Box 3"/>
          <p:cNvSpPr txBox="1">
            <a:spLocks noChangeArrowheads="1"/>
          </p:cNvSpPr>
          <p:nvPr/>
        </p:nvSpPr>
        <p:spPr bwMode="auto">
          <a:xfrm>
            <a:off x="266263" y="1052668"/>
            <a:ext cx="968722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2000" b="1">
                <a:solidFill>
                  <a:schemeClr val="tx1"/>
                </a:solidFill>
                <a:latin typeface="Arial" pitchFamily="34" charset="0"/>
              </a:rPr>
              <a:t>3. 设置如下三个环境变量</a:t>
            </a:r>
            <a:r>
              <a:rPr lang="en-US" altLang="zh-CN" sz="2000" b="1">
                <a:solidFill>
                  <a:schemeClr val="tx1"/>
                </a:solidFill>
                <a:latin typeface="Arial" pitchFamily="34" charset="0"/>
              </a:rPr>
              <a:t>: JAVA_HOME, CLASSPATH, PATH</a:t>
            </a:r>
          </a:p>
          <a:p>
            <a:r>
              <a:rPr lang="en-US" altLang="zh-CN" sz="2000" b="1">
                <a:solidFill>
                  <a:schemeClr val="tx1"/>
                </a:solidFill>
                <a:latin typeface="Arial" pitchFamily="34" charset="0"/>
              </a:rPr>
              <a:t>     Windows 2000/NT/XP</a:t>
            </a:r>
            <a:r>
              <a:rPr lang="zh-CN" altLang="en-US" sz="2000" b="1">
                <a:solidFill>
                  <a:schemeClr val="tx1"/>
                </a:solidFill>
                <a:latin typeface="Arial" pitchFamily="34" charset="0"/>
              </a:rPr>
              <a:t>系统：</a:t>
            </a:r>
          </a:p>
          <a:p>
            <a:r>
              <a:rPr lang="en-US" altLang="zh-CN" sz="2000" b="1">
                <a:solidFill>
                  <a:schemeClr val="tx1"/>
                </a:solidFill>
                <a:latin typeface="Arial" pitchFamily="34" charset="0"/>
              </a:rPr>
              <a:t>             </a:t>
            </a:r>
            <a:r>
              <a:rPr lang="zh-CN" altLang="en-US" sz="2000" b="1">
                <a:solidFill>
                  <a:schemeClr val="tx1"/>
                </a:solidFill>
                <a:latin typeface="Arial" pitchFamily="34" charset="0"/>
              </a:rPr>
              <a:t>开始</a:t>
            </a:r>
            <a:r>
              <a:rPr lang="en-US" altLang="zh-CN" sz="2000" b="1">
                <a:solidFill>
                  <a:schemeClr val="tx1"/>
                </a:solidFill>
                <a:latin typeface="Arial" pitchFamily="34" charset="0"/>
              </a:rPr>
              <a:t>—</a:t>
            </a:r>
            <a:r>
              <a:rPr lang="zh-CN" altLang="en-US" sz="2000" b="1">
                <a:solidFill>
                  <a:schemeClr val="tx1"/>
                </a:solidFill>
              </a:rPr>
              <a:t>设置</a:t>
            </a:r>
            <a:r>
              <a:rPr lang="en-US" altLang="zh-CN" sz="2000" b="1">
                <a:solidFill>
                  <a:schemeClr val="tx1"/>
                </a:solidFill>
                <a:latin typeface="Arial"/>
              </a:rPr>
              <a:t>—</a:t>
            </a:r>
            <a:r>
              <a:rPr lang="zh-CN" altLang="en-US" sz="2000" b="1">
                <a:solidFill>
                  <a:schemeClr val="tx1"/>
                </a:solidFill>
                <a:latin typeface="Arial" pitchFamily="34" charset="0"/>
              </a:rPr>
              <a:t>控制面板</a:t>
            </a:r>
            <a:r>
              <a:rPr lang="en-US" altLang="zh-CN" sz="2000" b="1">
                <a:solidFill>
                  <a:schemeClr val="tx1"/>
                </a:solidFill>
                <a:latin typeface="Arial" pitchFamily="34" charset="0"/>
              </a:rPr>
              <a:t>—</a:t>
            </a:r>
            <a:r>
              <a:rPr lang="zh-CN" altLang="en-US" sz="2000" b="1">
                <a:solidFill>
                  <a:schemeClr val="tx1"/>
                </a:solidFill>
                <a:latin typeface="Arial" pitchFamily="34" charset="0"/>
              </a:rPr>
              <a:t>系统</a:t>
            </a:r>
            <a:r>
              <a:rPr lang="en-US" altLang="zh-CN" sz="2000" b="1">
                <a:solidFill>
                  <a:schemeClr val="tx1"/>
                </a:solidFill>
                <a:latin typeface="Arial" pitchFamily="34" charset="0"/>
              </a:rPr>
              <a:t>—</a:t>
            </a:r>
            <a:r>
              <a:rPr lang="zh-CN" altLang="en-US" sz="2000" b="1">
                <a:solidFill>
                  <a:schemeClr val="tx1"/>
                </a:solidFill>
                <a:latin typeface="Arial" pitchFamily="34" charset="0"/>
              </a:rPr>
              <a:t>高级</a:t>
            </a:r>
            <a:r>
              <a:rPr lang="en-US" altLang="zh-CN" sz="2000" b="1">
                <a:solidFill>
                  <a:schemeClr val="tx1"/>
                </a:solidFill>
                <a:latin typeface="Arial" pitchFamily="34" charset="0"/>
              </a:rPr>
              <a:t>—</a:t>
            </a:r>
            <a:r>
              <a:rPr lang="zh-CN" altLang="en-US" sz="2000" b="1">
                <a:solidFill>
                  <a:schemeClr val="tx1"/>
                </a:solidFill>
                <a:latin typeface="Arial" pitchFamily="34" charset="0"/>
              </a:rPr>
              <a:t>环境变量</a:t>
            </a:r>
          </a:p>
        </p:txBody>
      </p:sp>
      <p:pic>
        <p:nvPicPr>
          <p:cNvPr id="80896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38099" y="2150762"/>
            <a:ext cx="3907451" cy="40414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08965" name="Text Box 5"/>
          <p:cNvSpPr txBox="1">
            <a:spLocks noChangeArrowheads="1"/>
          </p:cNvSpPr>
          <p:nvPr/>
        </p:nvSpPr>
        <p:spPr bwMode="auto">
          <a:xfrm>
            <a:off x="261175" y="2724090"/>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en-US"/>
          </a:p>
        </p:txBody>
      </p:sp>
      <p:sp>
        <p:nvSpPr>
          <p:cNvPr id="808966" name="Oval 6"/>
          <p:cNvSpPr>
            <a:spLocks noChangeArrowheads="1"/>
          </p:cNvSpPr>
          <p:nvPr/>
        </p:nvSpPr>
        <p:spPr bwMode="auto">
          <a:xfrm>
            <a:off x="1292309" y="2988823"/>
            <a:ext cx="3661540" cy="568629"/>
          </a:xfrm>
          <a:prstGeom prst="ellipse">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7767319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8530" name="Rectangle 1026"/>
          <p:cNvSpPr>
            <a:spLocks noGrp="1" noChangeArrowheads="1"/>
          </p:cNvSpPr>
          <p:nvPr>
            <p:ph type="title"/>
          </p:nvPr>
        </p:nvSpPr>
        <p:spPr>
          <a:xfrm>
            <a:off x="568142" y="198942"/>
            <a:ext cx="8576380" cy="601524"/>
          </a:xfrm>
        </p:spPr>
        <p:txBody>
          <a:bodyPr/>
          <a:lstStyle/>
          <a:p>
            <a:r>
              <a:rPr lang="zh-CN" altLang="en-US"/>
              <a:t>配置</a:t>
            </a:r>
            <a:r>
              <a:rPr lang="en-US" altLang="zh-CN"/>
              <a:t>Java</a:t>
            </a:r>
            <a:r>
              <a:rPr lang="zh-CN" altLang="en-US"/>
              <a:t>环境变量</a:t>
            </a:r>
          </a:p>
        </p:txBody>
      </p:sp>
      <p:sp>
        <p:nvSpPr>
          <p:cNvPr id="1558531" name="Rectangle 1027"/>
          <p:cNvSpPr>
            <a:spLocks noGrp="1" noChangeArrowheads="1"/>
          </p:cNvSpPr>
          <p:nvPr>
            <p:ph type="body" idx="1"/>
          </p:nvPr>
        </p:nvSpPr>
        <p:spPr bwMode="auto">
          <a:xfrm>
            <a:off x="345972" y="1177984"/>
            <a:ext cx="8915570" cy="4525529"/>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a:solidFill>
                  <a:schemeClr val="tx1"/>
                </a:solidFill>
              </a:rPr>
              <a:t>Unix</a:t>
            </a:r>
            <a:r>
              <a:rPr lang="zh-CN" altLang="en-US">
                <a:solidFill>
                  <a:schemeClr val="tx1"/>
                </a:solidFill>
              </a:rPr>
              <a:t>系统：</a:t>
            </a:r>
          </a:p>
          <a:p>
            <a:r>
              <a:rPr lang="en-US" altLang="zh-CN">
                <a:solidFill>
                  <a:schemeClr val="tx1"/>
                </a:solidFill>
              </a:rPr>
              <a:t>        csh: </a:t>
            </a:r>
            <a:r>
              <a:rPr lang="zh-CN" altLang="en-US">
                <a:solidFill>
                  <a:schemeClr val="tx1"/>
                </a:solidFill>
              </a:rPr>
              <a:t>添加以下三行命令到 </a:t>
            </a:r>
            <a:r>
              <a:rPr lang="en-US" altLang="zh-CN">
                <a:solidFill>
                  <a:schemeClr val="tx1"/>
                </a:solidFill>
              </a:rPr>
              <a:t>$HOME/.cshrc</a:t>
            </a:r>
            <a:r>
              <a:rPr lang="zh-CN" altLang="en-US">
                <a:solidFill>
                  <a:schemeClr val="tx1"/>
                </a:solidFill>
              </a:rPr>
              <a:t>文件中</a:t>
            </a:r>
          </a:p>
          <a:p>
            <a:r>
              <a:rPr lang="en-US" altLang="zh-CN">
                <a:solidFill>
                  <a:schemeClr val="tx1"/>
                </a:solidFill>
              </a:rPr>
              <a:t>                 setenv JAVA_HOME /usr/java...</a:t>
            </a:r>
          </a:p>
          <a:p>
            <a:r>
              <a:rPr lang="en-US" altLang="zh-CN">
                <a:solidFill>
                  <a:schemeClr val="tx1"/>
                </a:solidFill>
              </a:rPr>
              <a:t>                 setenv PATH $JAVA_HOME/bin:...</a:t>
            </a:r>
          </a:p>
          <a:p>
            <a:r>
              <a:rPr lang="en-US" altLang="zh-CN">
                <a:solidFill>
                  <a:schemeClr val="tx1"/>
                </a:solidFill>
              </a:rPr>
              <a:t>                 setenv CLASSPATH .</a:t>
            </a:r>
          </a:p>
          <a:p>
            <a:endParaRPr lang="en-US" altLang="zh-CN">
              <a:solidFill>
                <a:schemeClr val="tx1"/>
              </a:solidFill>
            </a:endParaRPr>
          </a:p>
          <a:p>
            <a:r>
              <a:rPr lang="en-US" altLang="zh-CN">
                <a:solidFill>
                  <a:schemeClr val="tx1"/>
                </a:solidFill>
              </a:rPr>
              <a:t>        bsh/ksh:</a:t>
            </a:r>
            <a:r>
              <a:rPr lang="zh-CN" altLang="en-US">
                <a:solidFill>
                  <a:schemeClr val="tx1"/>
                </a:solidFill>
              </a:rPr>
              <a:t>添加以下三行命令到</a:t>
            </a:r>
            <a:r>
              <a:rPr lang="zh-CN" altLang="en-US" b="0">
                <a:solidFill>
                  <a:schemeClr val="hlink"/>
                </a:solidFill>
              </a:rPr>
              <a:t> </a:t>
            </a:r>
            <a:r>
              <a:rPr lang="en-US" altLang="zh-CN">
                <a:solidFill>
                  <a:schemeClr val="tx1"/>
                </a:solidFill>
              </a:rPr>
              <a:t>$HOME/.profile</a:t>
            </a:r>
            <a:r>
              <a:rPr lang="zh-CN" altLang="en-US">
                <a:solidFill>
                  <a:schemeClr val="tx1"/>
                </a:solidFill>
              </a:rPr>
              <a:t>文件中</a:t>
            </a:r>
          </a:p>
          <a:p>
            <a:r>
              <a:rPr lang="en-US" altLang="zh-CN">
                <a:solidFill>
                  <a:schemeClr val="tx1"/>
                </a:solidFill>
              </a:rPr>
              <a:t>                 JAVA_HOME=/usr/java</a:t>
            </a:r>
          </a:p>
          <a:p>
            <a:r>
              <a:rPr lang="en-US" altLang="zh-CN">
                <a:solidFill>
                  <a:schemeClr val="tx1"/>
                </a:solidFill>
              </a:rPr>
              <a:t>                 PATH=$JAVA_HOME/bin:$PATH</a:t>
            </a:r>
          </a:p>
          <a:p>
            <a:r>
              <a:rPr lang="en-US" altLang="zh-CN">
                <a:solidFill>
                  <a:schemeClr val="tx1"/>
                </a:solidFill>
              </a:rPr>
              <a:t>                 CLASSPATH=.</a:t>
            </a:r>
          </a:p>
          <a:p>
            <a:r>
              <a:rPr lang="en-US" altLang="zh-CN">
                <a:solidFill>
                  <a:schemeClr val="tx1"/>
                </a:solidFill>
              </a:rPr>
              <a:t>                 export JAVA_HOME PATH CLASSPATH</a:t>
            </a:r>
          </a:p>
          <a:p>
            <a:endParaRPr lang="zh-CN" altLang="en-US" b="0">
              <a:solidFill>
                <a:schemeClr val="hlink"/>
              </a:solidFill>
            </a:endParaRPr>
          </a:p>
          <a:p>
            <a:endParaRPr lang="zh-CN" altLang="en-US"/>
          </a:p>
        </p:txBody>
      </p:sp>
    </p:spTree>
    <p:extLst>
      <p:ext uri="{BB962C8B-B14F-4D97-AF65-F5344CB8AC3E}">
        <p14:creationId xmlns:p14="http://schemas.microsoft.com/office/powerpoint/2010/main" xmlns="" val="96901731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738" name="Rectangle 2"/>
          <p:cNvSpPr>
            <a:spLocks noGrp="1" noChangeArrowheads="1"/>
          </p:cNvSpPr>
          <p:nvPr>
            <p:ph type="title"/>
          </p:nvPr>
        </p:nvSpPr>
        <p:spPr/>
        <p:txBody>
          <a:bodyPr/>
          <a:lstStyle/>
          <a:p>
            <a:r>
              <a:rPr lang="en-US" altLang="zh-CN"/>
              <a:t>linux</a:t>
            </a:r>
            <a:r>
              <a:rPr lang="zh-CN" altLang="en-US"/>
              <a:t>环境下的</a:t>
            </a:r>
            <a:r>
              <a:rPr lang="en-US" altLang="zh-CN"/>
              <a:t>JDK</a:t>
            </a:r>
            <a:r>
              <a:rPr lang="zh-CN" altLang="en-US"/>
              <a:t>安装</a:t>
            </a:r>
          </a:p>
        </p:txBody>
      </p:sp>
      <p:sp>
        <p:nvSpPr>
          <p:cNvPr id="1652739" name="Rectangle 3"/>
          <p:cNvSpPr>
            <a:spLocks noGrp="1" noChangeArrowheads="1"/>
          </p:cNvSpPr>
          <p:nvPr>
            <p:ph type="body" idx="1"/>
          </p:nvPr>
        </p:nvSpPr>
        <p:spPr bwMode="auto">
          <a:xfrm>
            <a:off x="491823" y="1439586"/>
            <a:ext cx="8915570" cy="4525528"/>
          </a:xfrm>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pPr>
              <a:lnSpc>
                <a:spcPct val="80000"/>
              </a:lnSpc>
            </a:pPr>
            <a:r>
              <a:rPr lang="en-US" altLang="zh-CN" sz="2000"/>
              <a:t>1</a:t>
            </a:r>
            <a:r>
              <a:rPr lang="zh-CN" altLang="en-US" sz="2000"/>
              <a:t>、新建终端</a:t>
            </a:r>
            <a:r>
              <a:rPr lang="en-US" altLang="zh-CN" sz="2000"/>
              <a:t>,</a:t>
            </a:r>
            <a:r>
              <a:rPr lang="zh-CN" altLang="en-US" sz="2000"/>
              <a:t>打开配置文件</a:t>
            </a:r>
          </a:p>
          <a:p>
            <a:pPr>
              <a:lnSpc>
                <a:spcPct val="80000"/>
              </a:lnSpc>
            </a:pPr>
            <a:r>
              <a:rPr lang="en-US" altLang="zh-CN" sz="2000"/>
              <a:t>      bash</a:t>
            </a:r>
          </a:p>
          <a:p>
            <a:pPr>
              <a:lnSpc>
                <a:spcPct val="80000"/>
              </a:lnSpc>
            </a:pPr>
            <a:r>
              <a:rPr lang="en-US" altLang="zh-CN" sz="2000"/>
              <a:t>      cd       vi  .bash_profile</a:t>
            </a:r>
          </a:p>
          <a:p>
            <a:pPr>
              <a:lnSpc>
                <a:spcPct val="80000"/>
              </a:lnSpc>
            </a:pPr>
            <a:r>
              <a:rPr lang="en-US" altLang="zh-CN" sz="2000"/>
              <a:t>2</a:t>
            </a:r>
            <a:r>
              <a:rPr lang="zh-CN" altLang="en-US" sz="2000"/>
              <a:t>、设置环境变量</a:t>
            </a:r>
            <a:r>
              <a:rPr lang="en-US" altLang="zh-CN" sz="2000"/>
              <a:t>(</a:t>
            </a:r>
            <a:r>
              <a:rPr lang="zh-CN" altLang="en-US" sz="2000"/>
              <a:t>在原有的基础上增加这两行</a:t>
            </a:r>
            <a:r>
              <a:rPr lang="en-US" altLang="zh-CN" sz="2000"/>
              <a:t>)</a:t>
            </a:r>
          </a:p>
          <a:p>
            <a:pPr>
              <a:lnSpc>
                <a:spcPct val="80000"/>
              </a:lnSpc>
            </a:pPr>
            <a:r>
              <a:rPr lang="en-US" altLang="zh-CN" sz="2000"/>
              <a:t>       JAVA_HOME=JDK</a:t>
            </a:r>
            <a:r>
              <a:rPr lang="zh-CN" altLang="en-US" sz="2000"/>
              <a:t>安装目录  </a:t>
            </a:r>
            <a:r>
              <a:rPr lang="en-US" altLang="zh-CN" sz="2000"/>
              <a:t>(</a:t>
            </a:r>
            <a:r>
              <a:rPr lang="zh-CN" altLang="en-US" sz="2000"/>
              <a:t>在</a:t>
            </a:r>
            <a:r>
              <a:rPr lang="en-US" altLang="zh-CN" sz="2000"/>
              <a:t>opt</a:t>
            </a:r>
            <a:r>
              <a:rPr lang="zh-CN" altLang="en-US" sz="2000"/>
              <a:t>目录下已经有</a:t>
            </a:r>
            <a:r>
              <a:rPr lang="en-US" altLang="zh-CN" sz="2000"/>
              <a:t>JDK)</a:t>
            </a:r>
          </a:p>
          <a:p>
            <a:pPr>
              <a:lnSpc>
                <a:spcPct val="80000"/>
              </a:lnSpc>
            </a:pPr>
            <a:r>
              <a:rPr lang="en-US" altLang="zh-CN" sz="2000"/>
              <a:t>       PATH=$PATH:$JAVA_HOME/bin  (</a:t>
            </a:r>
            <a:r>
              <a:rPr lang="zh-CN" altLang="en-US" sz="2000"/>
              <a:t>多个值以冒号分隔</a:t>
            </a:r>
            <a:r>
              <a:rPr lang="en-US" altLang="zh-CN" sz="2000"/>
              <a:t>)</a:t>
            </a:r>
          </a:p>
          <a:p>
            <a:pPr>
              <a:lnSpc>
                <a:spcPct val="80000"/>
              </a:lnSpc>
            </a:pPr>
            <a:r>
              <a:rPr lang="en-US" altLang="zh-CN" sz="2000"/>
              <a:t>       CLASSPATH=.</a:t>
            </a:r>
          </a:p>
          <a:p>
            <a:pPr>
              <a:lnSpc>
                <a:spcPct val="80000"/>
              </a:lnSpc>
            </a:pPr>
            <a:r>
              <a:rPr lang="en-US" altLang="zh-CN" sz="2000"/>
              <a:t>     export  JAVAHOME  CLASSPATH  PATH</a:t>
            </a:r>
          </a:p>
          <a:p>
            <a:pPr>
              <a:lnSpc>
                <a:spcPct val="80000"/>
              </a:lnSpc>
            </a:pPr>
            <a:r>
              <a:rPr lang="en-US" altLang="zh-CN" sz="2000"/>
              <a:t>    3</a:t>
            </a:r>
            <a:r>
              <a:rPr lang="zh-CN" altLang="en-US" sz="2000"/>
              <a:t>、使执行文件生效或注销一下</a:t>
            </a:r>
          </a:p>
          <a:p>
            <a:pPr>
              <a:lnSpc>
                <a:spcPct val="80000"/>
              </a:lnSpc>
            </a:pPr>
            <a:r>
              <a:rPr lang="zh-CN" altLang="en-US" sz="2000"/>
              <a:t>   </a:t>
            </a:r>
            <a:r>
              <a:rPr lang="en-US" altLang="zh-CN" sz="2000"/>
              <a:t>. .bash_profile  //</a:t>
            </a:r>
            <a:r>
              <a:rPr lang="zh-CN" altLang="en-US" sz="2000"/>
              <a:t>此命令在于重新载入配置文件，只对当前终端有效</a:t>
            </a:r>
          </a:p>
          <a:p>
            <a:pPr>
              <a:lnSpc>
                <a:spcPct val="80000"/>
              </a:lnSpc>
            </a:pPr>
            <a:endParaRPr lang="zh-CN" altLang="en-US" sz="2000"/>
          </a:p>
        </p:txBody>
      </p:sp>
    </p:spTree>
    <p:extLst>
      <p:ext uri="{BB962C8B-B14F-4D97-AF65-F5344CB8AC3E}">
        <p14:creationId xmlns:p14="http://schemas.microsoft.com/office/powerpoint/2010/main" xmlns="" val="4075523051"/>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zh-CN" altLang="en-US"/>
              <a:t>测试</a:t>
            </a:r>
            <a:r>
              <a:rPr lang="en-US" altLang="zh-CN"/>
              <a:t>JDK</a:t>
            </a:r>
            <a:r>
              <a:rPr lang="zh-CN" altLang="en-US"/>
              <a:t>是否安装成功</a:t>
            </a:r>
          </a:p>
        </p:txBody>
      </p:sp>
      <p:sp>
        <p:nvSpPr>
          <p:cNvPr id="1653763"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r>
              <a:rPr lang="zh-CN" altLang="en-US"/>
              <a:t>   </a:t>
            </a:r>
          </a:p>
          <a:p>
            <a:r>
              <a:rPr lang="zh-CN" altLang="en-US"/>
              <a:t>   </a:t>
            </a:r>
            <a:r>
              <a:rPr lang="en-US" altLang="zh-CN"/>
              <a:t>java</a:t>
            </a:r>
          </a:p>
          <a:p>
            <a:r>
              <a:rPr lang="en-US" altLang="zh-CN"/>
              <a:t>    javac</a:t>
            </a:r>
          </a:p>
          <a:p>
            <a:r>
              <a:rPr lang="en-US" altLang="zh-CN"/>
              <a:t>    java –version</a:t>
            </a:r>
          </a:p>
          <a:p>
            <a:endParaRPr lang="en-US" altLang="zh-CN"/>
          </a:p>
          <a:p>
            <a:r>
              <a:rPr lang="zh-CN" altLang="en-US"/>
              <a:t>如果以上三个命令都能运行的话，说明安装成功反之如出现 </a:t>
            </a:r>
            <a:r>
              <a:rPr lang="en-US" altLang="zh-CN"/>
              <a:t>command not </a:t>
            </a:r>
          </a:p>
          <a:p>
            <a:r>
              <a:rPr lang="en-US" altLang="zh-CN"/>
              <a:t>found </a:t>
            </a:r>
            <a:r>
              <a:rPr lang="zh-CN" altLang="en-US"/>
              <a:t>之类的提示</a:t>
            </a:r>
            <a:r>
              <a:rPr lang="en-US" altLang="zh-CN"/>
              <a:t>,</a:t>
            </a:r>
            <a:r>
              <a:rPr lang="zh-CN" altLang="en-US"/>
              <a:t>则应进行检查重新设置</a:t>
            </a:r>
          </a:p>
          <a:p>
            <a:endParaRPr lang="zh-CN" altLang="en-US"/>
          </a:p>
        </p:txBody>
      </p:sp>
    </p:spTree>
    <p:extLst>
      <p:ext uri="{BB962C8B-B14F-4D97-AF65-F5344CB8AC3E}">
        <p14:creationId xmlns:p14="http://schemas.microsoft.com/office/powerpoint/2010/main" xmlns="" val="404422366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p:txBody>
          <a:bodyPr/>
          <a:lstStyle/>
          <a:p>
            <a:r>
              <a:rPr lang="en-US" altLang="zh-CN"/>
              <a:t>Windows</a:t>
            </a:r>
            <a:r>
              <a:rPr lang="zh-CN" altLang="en-US"/>
              <a:t>环境下的安装配置</a:t>
            </a:r>
          </a:p>
        </p:txBody>
      </p:sp>
      <p:sp>
        <p:nvSpPr>
          <p:cNvPr id="1654787"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pPr>
              <a:lnSpc>
                <a:spcPct val="80000"/>
              </a:lnSpc>
            </a:pPr>
            <a:endParaRPr lang="zh-CN" altLang="en-US" sz="1200"/>
          </a:p>
          <a:p>
            <a:pPr>
              <a:lnSpc>
                <a:spcPct val="80000"/>
              </a:lnSpc>
            </a:pPr>
            <a:r>
              <a:rPr lang="en-US" altLang="zh-CN" sz="2000"/>
              <a:t>1</a:t>
            </a:r>
            <a:r>
              <a:rPr lang="zh-CN" altLang="en-US" sz="2000"/>
              <a:t>、安装</a:t>
            </a:r>
            <a:r>
              <a:rPr lang="en-US" altLang="zh-CN" sz="2000"/>
              <a:t>JDK</a:t>
            </a:r>
            <a:r>
              <a:rPr lang="zh-CN" altLang="en-US" sz="2000"/>
              <a:t>软件包</a:t>
            </a:r>
          </a:p>
          <a:p>
            <a:pPr>
              <a:lnSpc>
                <a:spcPct val="80000"/>
              </a:lnSpc>
            </a:pPr>
            <a:r>
              <a:rPr lang="en-US" altLang="zh-CN" sz="2000"/>
              <a:t>2</a:t>
            </a:r>
            <a:r>
              <a:rPr lang="zh-CN" altLang="en-US" sz="2000"/>
              <a:t>、设置环境变量</a:t>
            </a:r>
          </a:p>
          <a:p>
            <a:pPr>
              <a:lnSpc>
                <a:spcPct val="80000"/>
              </a:lnSpc>
            </a:pPr>
            <a:r>
              <a:rPr lang="zh-CN" altLang="en-US" sz="2000"/>
              <a:t>    点击我的电脑右键</a:t>
            </a:r>
            <a:r>
              <a:rPr lang="en-US" altLang="zh-CN" sz="2000"/>
              <a:t>-----&gt;</a:t>
            </a:r>
            <a:r>
              <a:rPr lang="zh-CN" altLang="en-US" sz="2000"/>
              <a:t>属性</a:t>
            </a:r>
            <a:r>
              <a:rPr lang="en-US" altLang="zh-CN" sz="2000"/>
              <a:t>------&gt;</a:t>
            </a:r>
            <a:r>
              <a:rPr lang="zh-CN" altLang="en-US" sz="2000"/>
              <a:t>高级</a:t>
            </a:r>
            <a:r>
              <a:rPr lang="en-US" altLang="zh-CN" sz="2000"/>
              <a:t>------&gt;</a:t>
            </a:r>
            <a:r>
              <a:rPr lang="zh-CN" altLang="en-US" sz="2000"/>
              <a:t>环境变量</a:t>
            </a:r>
          </a:p>
          <a:p>
            <a:pPr>
              <a:lnSpc>
                <a:spcPct val="80000"/>
              </a:lnSpc>
            </a:pPr>
            <a:r>
              <a:rPr lang="zh-CN" altLang="en-US" sz="2000"/>
              <a:t>    </a:t>
            </a:r>
            <a:r>
              <a:rPr lang="en-US" altLang="zh-CN" sz="2000"/>
              <a:t>-------&gt;</a:t>
            </a:r>
            <a:r>
              <a:rPr lang="zh-CN" altLang="en-US" sz="2000"/>
              <a:t>新建   </a:t>
            </a:r>
            <a:r>
              <a:rPr lang="en-US" altLang="zh-CN" sz="2000"/>
              <a:t>JAVA_HOME=JDK</a:t>
            </a:r>
            <a:r>
              <a:rPr lang="zh-CN" altLang="en-US" sz="2000"/>
              <a:t>安装目录</a:t>
            </a:r>
          </a:p>
          <a:p>
            <a:pPr>
              <a:lnSpc>
                <a:spcPct val="80000"/>
              </a:lnSpc>
            </a:pPr>
            <a:r>
              <a:rPr lang="zh-CN" altLang="en-US" sz="2000"/>
              <a:t>    编辑</a:t>
            </a:r>
            <a:r>
              <a:rPr lang="en-US" altLang="zh-CN" sz="2000"/>
              <a:t>: path=</a:t>
            </a:r>
            <a:r>
              <a:rPr lang="zh-CN" altLang="en-US" sz="2000"/>
              <a:t>在原来的</a:t>
            </a:r>
            <a:r>
              <a:rPr lang="en-US" altLang="zh-CN" sz="2000"/>
              <a:t>path</a:t>
            </a:r>
            <a:r>
              <a:rPr lang="zh-CN" altLang="en-US" sz="2000"/>
              <a:t>路径前增加 </a:t>
            </a:r>
            <a:r>
              <a:rPr lang="en-US" altLang="zh-CN" sz="2000"/>
              <a:t>JDK</a:t>
            </a:r>
            <a:r>
              <a:rPr lang="zh-CN" altLang="en-US" sz="2000"/>
              <a:t>安装目录</a:t>
            </a:r>
            <a:r>
              <a:rPr lang="en-US" altLang="zh-CN" sz="2000"/>
              <a:t>/bin</a:t>
            </a:r>
          </a:p>
          <a:p>
            <a:pPr>
              <a:lnSpc>
                <a:spcPct val="80000"/>
              </a:lnSpc>
            </a:pPr>
            <a:r>
              <a:rPr lang="en-US" altLang="zh-CN" sz="2000"/>
              <a:t>    </a:t>
            </a:r>
            <a:r>
              <a:rPr lang="zh-CN" altLang="en-US" sz="2000" u="sng">
                <a:solidFill>
                  <a:srgbClr val="FF0000"/>
                </a:solidFill>
              </a:rPr>
              <a:t>注意</a:t>
            </a:r>
            <a:r>
              <a:rPr lang="en-US" altLang="zh-CN" sz="2000" u="sng">
                <a:solidFill>
                  <a:srgbClr val="FF0000"/>
                </a:solidFill>
              </a:rPr>
              <a:t>windows</a:t>
            </a:r>
            <a:r>
              <a:rPr lang="zh-CN" altLang="en-US" sz="2000" u="sng">
                <a:solidFill>
                  <a:srgbClr val="FF0000"/>
                </a:solidFill>
              </a:rPr>
              <a:t>平台中是以分号分隔</a:t>
            </a:r>
          </a:p>
          <a:p>
            <a:pPr>
              <a:lnSpc>
                <a:spcPct val="80000"/>
              </a:lnSpc>
            </a:pPr>
            <a:r>
              <a:rPr lang="en-US" altLang="zh-CN" sz="2000"/>
              <a:t>3</a:t>
            </a:r>
            <a:r>
              <a:rPr lang="zh-CN" altLang="en-US" sz="2000"/>
              <a:t>、测试    运行</a:t>
            </a:r>
            <a:r>
              <a:rPr lang="en-US" altLang="zh-CN" sz="2000"/>
              <a:t>cmd</a:t>
            </a:r>
          </a:p>
          <a:p>
            <a:pPr>
              <a:lnSpc>
                <a:spcPct val="80000"/>
              </a:lnSpc>
            </a:pPr>
            <a:r>
              <a:rPr lang="en-US" altLang="zh-CN" sz="2000"/>
              <a:t>    java                javac               java -version</a:t>
            </a:r>
          </a:p>
          <a:p>
            <a:pPr>
              <a:lnSpc>
                <a:spcPct val="80000"/>
              </a:lnSpc>
            </a:pPr>
            <a:r>
              <a:rPr lang="en-US" altLang="zh-CN" sz="2000"/>
              <a:t>    </a:t>
            </a:r>
            <a:r>
              <a:rPr lang="zh-CN" altLang="en-US" sz="2000"/>
              <a:t>如果以上三个命令都能运行的话，说明安装成功</a:t>
            </a:r>
          </a:p>
        </p:txBody>
      </p:sp>
    </p:spTree>
    <p:extLst>
      <p:ext uri="{BB962C8B-B14F-4D97-AF65-F5344CB8AC3E}">
        <p14:creationId xmlns:p14="http://schemas.microsoft.com/office/powerpoint/2010/main" xmlns="" val="264322869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ltLang="zh-CN"/>
              <a:t>JDK</a:t>
            </a:r>
            <a:r>
              <a:rPr lang="zh-CN" altLang="en-US"/>
              <a:t>安装目录树介绍</a:t>
            </a:r>
          </a:p>
        </p:txBody>
      </p:sp>
      <p:sp>
        <p:nvSpPr>
          <p:cNvPr id="1655811"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endParaRPr lang="en-US" altLang="zh-CN"/>
          </a:p>
          <a:p>
            <a:r>
              <a:rPr lang="en-US" altLang="zh-CN"/>
              <a:t>Bin           </a:t>
            </a:r>
            <a:r>
              <a:rPr lang="zh-CN" altLang="en-US"/>
              <a:t>编译器和工具</a:t>
            </a:r>
          </a:p>
          <a:p>
            <a:r>
              <a:rPr lang="en-US" altLang="zh-CN"/>
              <a:t>Demo       </a:t>
            </a:r>
            <a:r>
              <a:rPr lang="zh-CN" altLang="en-US"/>
              <a:t>演示</a:t>
            </a:r>
          </a:p>
          <a:p>
            <a:r>
              <a:rPr lang="en-US" altLang="zh-CN"/>
              <a:t>Docs        HTML</a:t>
            </a:r>
            <a:r>
              <a:rPr lang="zh-CN" altLang="en-US"/>
              <a:t>格式的类库文档</a:t>
            </a:r>
          </a:p>
          <a:p>
            <a:r>
              <a:rPr lang="en-US" altLang="zh-CN"/>
              <a:t>Include    </a:t>
            </a:r>
            <a:r>
              <a:rPr lang="zh-CN" altLang="en-US"/>
              <a:t>用于编译本地方法的文件</a:t>
            </a:r>
          </a:p>
          <a:p>
            <a:r>
              <a:rPr lang="en-US" altLang="zh-CN"/>
              <a:t>Jre          java</a:t>
            </a:r>
            <a:r>
              <a:rPr lang="zh-CN" altLang="en-US"/>
              <a:t>运行环境文件</a:t>
            </a:r>
          </a:p>
          <a:p>
            <a:r>
              <a:rPr lang="en-US" altLang="zh-CN"/>
              <a:t>Lib          </a:t>
            </a:r>
            <a:r>
              <a:rPr lang="zh-CN" altLang="en-US"/>
              <a:t>类库文件</a:t>
            </a:r>
          </a:p>
          <a:p>
            <a:r>
              <a:rPr lang="en-US" altLang="zh-CN"/>
              <a:t>Src         </a:t>
            </a:r>
            <a:r>
              <a:rPr lang="zh-CN" altLang="en-US"/>
              <a:t>类库源文件</a:t>
            </a:r>
          </a:p>
          <a:p>
            <a:endParaRPr lang="en-US" altLang="zh-CN"/>
          </a:p>
          <a:p>
            <a:endParaRPr lang="en-US" altLang="zh-CN"/>
          </a:p>
          <a:p>
            <a:endParaRPr lang="en-US" altLang="zh-CN"/>
          </a:p>
        </p:txBody>
      </p:sp>
    </p:spTree>
    <p:extLst>
      <p:ext uri="{BB962C8B-B14F-4D97-AF65-F5344CB8AC3E}">
        <p14:creationId xmlns:p14="http://schemas.microsoft.com/office/powerpoint/2010/main" xmlns="" val="171681839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875106" y="126884"/>
            <a:ext cx="8576381" cy="601524"/>
          </a:xfrm>
        </p:spPr>
        <p:txBody>
          <a:bodyPr/>
          <a:lstStyle/>
          <a:p>
            <a:r>
              <a:rPr lang="en-US" altLang="zh-CN"/>
              <a:t>Java</a:t>
            </a:r>
            <a:r>
              <a:rPr lang="zh-CN" altLang="en-US"/>
              <a:t>虚拟机</a:t>
            </a:r>
            <a:r>
              <a:rPr lang="en-US" altLang="zh-CN"/>
              <a:t>(JVM)</a:t>
            </a:r>
            <a:endParaRPr lang="zh-CN" altLang="en-US"/>
          </a:p>
        </p:txBody>
      </p:sp>
      <p:grpSp>
        <p:nvGrpSpPr>
          <p:cNvPr id="812035" name="Group 3"/>
          <p:cNvGrpSpPr>
            <a:grpSpLocks/>
          </p:cNvGrpSpPr>
          <p:nvPr/>
        </p:nvGrpSpPr>
        <p:grpSpPr bwMode="auto">
          <a:xfrm>
            <a:off x="2316657" y="2504784"/>
            <a:ext cx="4558693" cy="1954953"/>
            <a:chOff x="1536" y="1824"/>
            <a:chExt cx="2688" cy="1248"/>
          </a:xfrm>
        </p:grpSpPr>
        <p:sp>
          <p:nvSpPr>
            <p:cNvPr id="812036" name="Rectangle 4"/>
            <p:cNvSpPr>
              <a:spLocks noChangeArrowheads="1"/>
            </p:cNvSpPr>
            <p:nvPr/>
          </p:nvSpPr>
          <p:spPr bwMode="auto">
            <a:xfrm>
              <a:off x="1536" y="1824"/>
              <a:ext cx="2688" cy="384"/>
            </a:xfrm>
            <a:prstGeom prst="rect">
              <a:avLst/>
            </a:prstGeom>
            <a:solidFill>
              <a:srgbClr val="FFFFFF"/>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FF"/>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flatTx/>
            </a:bodyPr>
            <a:lstStyle/>
            <a:p>
              <a:pPr algn="ctr"/>
              <a:r>
                <a:rPr lang="en-US" altLang="zh-CN" sz="2800" b="1">
                  <a:solidFill>
                    <a:schemeClr val="tx1"/>
                  </a:solidFill>
                  <a:latin typeface="Arial" pitchFamily="34" charset="0"/>
                </a:rPr>
                <a:t>Bytecode</a:t>
              </a:r>
            </a:p>
          </p:txBody>
        </p:sp>
        <p:sp>
          <p:nvSpPr>
            <p:cNvPr id="812037" name="Rectangle 5"/>
            <p:cNvSpPr>
              <a:spLocks noChangeArrowheads="1"/>
            </p:cNvSpPr>
            <p:nvPr/>
          </p:nvSpPr>
          <p:spPr bwMode="auto">
            <a:xfrm>
              <a:off x="1536" y="2256"/>
              <a:ext cx="2688" cy="384"/>
            </a:xfrm>
            <a:prstGeom prst="rect">
              <a:avLst/>
            </a:prstGeom>
            <a:solidFill>
              <a:srgbClr val="FFFFFF"/>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FF"/>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flatTx/>
            </a:bodyPr>
            <a:lstStyle/>
            <a:p>
              <a:pPr algn="ctr"/>
              <a:r>
                <a:rPr lang="en-US" altLang="zh-CN" sz="2800" b="1">
                  <a:solidFill>
                    <a:schemeClr val="tx1"/>
                  </a:solidFill>
                  <a:latin typeface="Arial" pitchFamily="34" charset="0"/>
                </a:rPr>
                <a:t>JVM</a:t>
              </a:r>
            </a:p>
          </p:txBody>
        </p:sp>
        <p:sp>
          <p:nvSpPr>
            <p:cNvPr id="812038" name="Rectangle 6"/>
            <p:cNvSpPr>
              <a:spLocks noChangeArrowheads="1"/>
            </p:cNvSpPr>
            <p:nvPr/>
          </p:nvSpPr>
          <p:spPr bwMode="auto">
            <a:xfrm>
              <a:off x="1536" y="2688"/>
              <a:ext cx="2688" cy="384"/>
            </a:xfrm>
            <a:prstGeom prst="rect">
              <a:avLst/>
            </a:prstGeom>
            <a:solidFill>
              <a:srgbClr val="FFFFFF"/>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FF"/>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flatTx/>
            </a:bodyPr>
            <a:lstStyle/>
            <a:p>
              <a:pPr algn="ctr"/>
              <a:r>
                <a:rPr lang="en-US" altLang="zh-CN" sz="2800" b="1">
                  <a:solidFill>
                    <a:schemeClr val="tx1"/>
                  </a:solidFill>
                  <a:latin typeface="Arial" pitchFamily="34" charset="0"/>
                </a:rPr>
                <a:t>CPU</a:t>
              </a:r>
            </a:p>
          </p:txBody>
        </p:sp>
      </p:grpSp>
      <p:sp>
        <p:nvSpPr>
          <p:cNvPr id="812040" name="Text Box 8"/>
          <p:cNvSpPr txBox="1">
            <a:spLocks noChangeArrowheads="1"/>
          </p:cNvSpPr>
          <p:nvPr/>
        </p:nvSpPr>
        <p:spPr bwMode="auto">
          <a:xfrm>
            <a:off x="1009086" y="1124725"/>
            <a:ext cx="382547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提供字节码（</a:t>
            </a:r>
            <a:r>
              <a:rPr lang="en-US" altLang="zh-CN"/>
              <a:t>bytecode</a:t>
            </a:r>
            <a:r>
              <a:rPr lang="zh-CN" altLang="en-US"/>
              <a:t>）的运行环境</a:t>
            </a:r>
          </a:p>
          <a:p>
            <a:r>
              <a:rPr lang="zh-CN" altLang="en-US"/>
              <a:t>屏蔽底层平台的差异</a:t>
            </a:r>
          </a:p>
        </p:txBody>
      </p:sp>
      <p:pic>
        <p:nvPicPr>
          <p:cNvPr id="812041" name="Picture 9" descr="BD21304_"/>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98790" y="1226546"/>
            <a:ext cx="172986" cy="159780"/>
          </a:xfrm>
          <a:prstGeom prst="rect">
            <a:avLst/>
          </a:prstGeom>
          <a:noFill/>
          <a:extLst>
            <a:ext uri="{909E8E84-426E-40DD-AFC4-6F175D3DCCD1}">
              <a14:hiddenFill xmlns:a14="http://schemas.microsoft.com/office/drawing/2010/main" xmlns="">
                <a:solidFill>
                  <a:srgbClr val="FFFFFF"/>
                </a:solidFill>
              </a14:hiddenFill>
            </a:ext>
          </a:extLst>
        </p:spPr>
      </p:pic>
      <p:pic>
        <p:nvPicPr>
          <p:cNvPr id="812042" name="Picture 10" descr="BD21304_"/>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98790" y="1652625"/>
            <a:ext cx="172986" cy="1597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35642399"/>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650" name="Rectangle 2"/>
          <p:cNvSpPr>
            <a:spLocks noGrp="1" noChangeArrowheads="1"/>
          </p:cNvSpPr>
          <p:nvPr>
            <p:ph type="title"/>
          </p:nvPr>
        </p:nvSpPr>
        <p:spPr>
          <a:xfrm>
            <a:off x="761479" y="126884"/>
            <a:ext cx="8576380" cy="601524"/>
          </a:xfrm>
        </p:spPr>
        <p:txBody>
          <a:bodyPr/>
          <a:lstStyle/>
          <a:p>
            <a:r>
              <a:rPr lang="en-US" altLang="zh-CN"/>
              <a:t>JVM</a:t>
            </a:r>
            <a:r>
              <a:rPr lang="zh-CN" altLang="en-US"/>
              <a:t>的作用</a:t>
            </a:r>
          </a:p>
        </p:txBody>
      </p:sp>
      <p:pic>
        <p:nvPicPr>
          <p:cNvPr id="1563652" name="Picture 4" descr="2com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4458" y="1364395"/>
            <a:ext cx="8628955" cy="48356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5783375"/>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488432" y="255335"/>
            <a:ext cx="9010542" cy="545131"/>
          </a:xfrm>
        </p:spPr>
        <p:txBody>
          <a:bodyPr lIns="92693" tIns="46346" rIns="92693" bIns="46346" anchor="t"/>
          <a:lstStyle/>
          <a:p>
            <a:r>
              <a:rPr lang="en-US" altLang="zh-CN"/>
              <a:t>Java</a:t>
            </a:r>
            <a:r>
              <a:rPr lang="zh-CN" altLang="en-US"/>
              <a:t>垃圾收集的概念</a:t>
            </a:r>
          </a:p>
        </p:txBody>
      </p:sp>
      <p:sp>
        <p:nvSpPr>
          <p:cNvPr id="813059" name="Rectangle 3"/>
          <p:cNvSpPr>
            <a:spLocks noGrp="1" noChangeArrowheads="1"/>
          </p:cNvSpPr>
          <p:nvPr>
            <p:ph type="body" idx="1"/>
          </p:nvPr>
        </p:nvSpPr>
        <p:spPr bwMode="auto">
          <a:xfrm>
            <a:off x="162810" y="1058933"/>
            <a:ext cx="9280197" cy="518187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en-US" altLang="zh-CN" sz="2800" b="1"/>
              <a:t>Java</a:t>
            </a:r>
            <a:r>
              <a:rPr lang="zh-CN" altLang="en-US" sz="2800" b="1"/>
              <a:t>语言使用</a:t>
            </a:r>
            <a:r>
              <a:rPr lang="en-US" altLang="zh-CN" sz="2800" b="1"/>
              <a:t>new</a:t>
            </a:r>
            <a:r>
              <a:rPr lang="zh-CN" altLang="en-US" sz="2800" b="1"/>
              <a:t>运算符来分配内存空间，没有动态内存分配的概念。</a:t>
            </a:r>
          </a:p>
          <a:p>
            <a:pPr lvl="1">
              <a:lnSpc>
                <a:spcPts val="3000"/>
              </a:lnSpc>
              <a:spcBef>
                <a:spcPts val="600"/>
              </a:spcBef>
              <a:spcAft>
                <a:spcPts val="600"/>
              </a:spcAft>
            </a:pPr>
            <a:r>
              <a:rPr lang="en-US" altLang="zh-CN" sz="2800" b="1"/>
              <a:t>Java</a:t>
            </a:r>
            <a:r>
              <a:rPr lang="zh-CN" altLang="en-US" sz="2800" b="1"/>
              <a:t>系统线程自动处理无用内存空间的垃圾收集 </a:t>
            </a:r>
          </a:p>
          <a:p>
            <a:pPr lvl="2">
              <a:lnSpc>
                <a:spcPts val="3000"/>
              </a:lnSpc>
              <a:spcBef>
                <a:spcPts val="600"/>
              </a:spcBef>
              <a:spcAft>
                <a:spcPts val="600"/>
              </a:spcAft>
              <a:buSzPct val="80000"/>
              <a:buFont typeface="Monotype Sorts" charset="2"/>
              <a:buNone/>
            </a:pPr>
            <a:r>
              <a:rPr lang="en-US" altLang="zh-CN" sz="2800" b="1"/>
              <a:t>   </a:t>
            </a:r>
            <a:r>
              <a:rPr lang="en-US" altLang="zh-CN" sz="2400" b="1"/>
              <a:t>Java</a:t>
            </a:r>
            <a:r>
              <a:rPr lang="zh-CN" altLang="en-US" sz="2400" b="1"/>
              <a:t>程序员只能建议，但不能强制</a:t>
            </a:r>
            <a:r>
              <a:rPr lang="en-US" altLang="zh-CN" sz="2400" b="1"/>
              <a:t>JVM</a:t>
            </a:r>
            <a:r>
              <a:rPr lang="zh-CN" altLang="en-US" sz="2400" b="1"/>
              <a:t>去执行垃圾收集程序，使用下面的代码：</a:t>
            </a:r>
          </a:p>
          <a:p>
            <a:pPr lvl="2">
              <a:lnSpc>
                <a:spcPts val="3000"/>
              </a:lnSpc>
              <a:spcBef>
                <a:spcPts val="600"/>
              </a:spcBef>
              <a:spcAft>
                <a:spcPts val="600"/>
              </a:spcAft>
              <a:buSzPct val="80000"/>
              <a:buFont typeface="Monotype Sorts" charset="2"/>
              <a:buNone/>
            </a:pPr>
            <a:r>
              <a:rPr lang="en-US" altLang="zh-CN" sz="2400" b="1"/>
              <a:t>          java.lang.System.gc()/java.lang.Runtime.gc()</a:t>
            </a:r>
          </a:p>
          <a:p>
            <a:pPr lvl="1">
              <a:lnSpc>
                <a:spcPts val="3000"/>
              </a:lnSpc>
              <a:spcBef>
                <a:spcPts val="600"/>
              </a:spcBef>
              <a:spcAft>
                <a:spcPts val="600"/>
              </a:spcAft>
              <a:buFont typeface="Monotype Sorts" charset="2"/>
              <a:buNone/>
            </a:pPr>
            <a:endParaRPr lang="en-US" altLang="zh-CN" sz="2800" b="1"/>
          </a:p>
        </p:txBody>
      </p:sp>
    </p:spTree>
    <p:extLst>
      <p:ext uri="{BB962C8B-B14F-4D97-AF65-F5344CB8AC3E}">
        <p14:creationId xmlns:p14="http://schemas.microsoft.com/office/powerpoint/2010/main" xmlns="" val="63645678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53507" y="2202869"/>
            <a:ext cx="1615317" cy="2162235"/>
          </a:xfrm>
          <a:prstGeom prst="rect">
            <a:avLst/>
          </a:prstGeom>
        </p:spPr>
      </p:pic>
    </p:spTree>
    <p:extLst>
      <p:ext uri="{BB962C8B-B14F-4D97-AF65-F5344CB8AC3E}">
        <p14:creationId xmlns:p14="http://schemas.microsoft.com/office/powerpoint/2010/main" xmlns="" val="35637748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626" name="Rectangle 1026"/>
          <p:cNvSpPr>
            <a:spLocks noGrp="1" noChangeArrowheads="1"/>
          </p:cNvSpPr>
          <p:nvPr>
            <p:ph type="title"/>
          </p:nvPr>
        </p:nvSpPr>
        <p:spPr>
          <a:xfrm>
            <a:off x="685161" y="126884"/>
            <a:ext cx="8576381" cy="601524"/>
          </a:xfrm>
        </p:spPr>
        <p:txBody>
          <a:bodyPr/>
          <a:lstStyle/>
          <a:p>
            <a:r>
              <a:rPr lang="en-US" altLang="zh-CN"/>
              <a:t>Java</a:t>
            </a:r>
            <a:r>
              <a:rPr lang="zh-CN" altLang="en-US"/>
              <a:t>程序的运行过程</a:t>
            </a:r>
          </a:p>
        </p:txBody>
      </p:sp>
      <p:pic>
        <p:nvPicPr>
          <p:cNvPr id="1562628" name="Picture 102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52636" y="3358509"/>
            <a:ext cx="3744641" cy="26316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62629" name="Picture 102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17931" y="1328366"/>
            <a:ext cx="483343" cy="6767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62630" name="Picture 103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17931" y="2381033"/>
            <a:ext cx="483343" cy="6767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62631" name="Text Box 1031"/>
          <p:cNvSpPr txBox="1">
            <a:spLocks noChangeArrowheads="1"/>
          </p:cNvSpPr>
          <p:nvPr/>
        </p:nvSpPr>
        <p:spPr bwMode="auto">
          <a:xfrm>
            <a:off x="5150578" y="1478747"/>
            <a:ext cx="2442157"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1">
                <a:solidFill>
                  <a:schemeClr val="tx1"/>
                </a:solidFill>
                <a:latin typeface="Tahoma" pitchFamily="34" charset="0"/>
              </a:rPr>
              <a:t>HelloWorldApp.java</a:t>
            </a:r>
          </a:p>
        </p:txBody>
      </p:sp>
      <p:sp>
        <p:nvSpPr>
          <p:cNvPr id="1562632" name="Line 1032"/>
          <p:cNvSpPr>
            <a:spLocks noChangeShapeType="1"/>
          </p:cNvSpPr>
          <p:nvPr/>
        </p:nvSpPr>
        <p:spPr bwMode="auto">
          <a:xfrm>
            <a:off x="4580741" y="2005080"/>
            <a:ext cx="0" cy="37595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62633" name="Text Box 1033"/>
          <p:cNvSpPr txBox="1">
            <a:spLocks noChangeArrowheads="1"/>
          </p:cNvSpPr>
          <p:nvPr/>
        </p:nvSpPr>
        <p:spPr bwMode="auto">
          <a:xfrm>
            <a:off x="5231983" y="2531414"/>
            <a:ext cx="2442157"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1">
                <a:solidFill>
                  <a:schemeClr val="tx1"/>
                </a:solidFill>
                <a:latin typeface="Tahoma" pitchFamily="34" charset="0"/>
              </a:rPr>
              <a:t>HelloWorldApp.class</a:t>
            </a:r>
          </a:p>
        </p:txBody>
      </p:sp>
      <p:sp>
        <p:nvSpPr>
          <p:cNvPr id="1562634" name="Text Box 1034"/>
          <p:cNvSpPr txBox="1">
            <a:spLocks noChangeArrowheads="1"/>
          </p:cNvSpPr>
          <p:nvPr/>
        </p:nvSpPr>
        <p:spPr bwMode="auto">
          <a:xfrm>
            <a:off x="3766688" y="1929890"/>
            <a:ext cx="9768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800">
                <a:solidFill>
                  <a:schemeClr val="tx1"/>
                </a:solidFill>
                <a:latin typeface="Tahoma" pitchFamily="34" charset="0"/>
              </a:rPr>
              <a:t>javac</a:t>
            </a:r>
          </a:p>
        </p:txBody>
      </p:sp>
      <p:sp>
        <p:nvSpPr>
          <p:cNvPr id="1562635" name="Line 1035"/>
          <p:cNvSpPr>
            <a:spLocks noChangeShapeType="1"/>
          </p:cNvSpPr>
          <p:nvPr/>
        </p:nvSpPr>
        <p:spPr bwMode="auto">
          <a:xfrm>
            <a:off x="4580741" y="3057747"/>
            <a:ext cx="0" cy="37595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62636" name="Text Box 1036"/>
          <p:cNvSpPr txBox="1">
            <a:spLocks noChangeArrowheads="1"/>
          </p:cNvSpPr>
          <p:nvPr/>
        </p:nvSpPr>
        <p:spPr bwMode="auto">
          <a:xfrm>
            <a:off x="3848094" y="2982557"/>
            <a:ext cx="9768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800">
                <a:solidFill>
                  <a:schemeClr val="tx1"/>
                </a:solidFill>
                <a:latin typeface="Tahoma" pitchFamily="34" charset="0"/>
              </a:rPr>
              <a:t>java</a:t>
            </a:r>
          </a:p>
        </p:txBody>
      </p:sp>
      <p:pic>
        <p:nvPicPr>
          <p:cNvPr id="1562637" name="Picture 1037"/>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138585" y="1403556"/>
            <a:ext cx="580012" cy="17293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62638" name="Picture 1038"/>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179287" y="3433699"/>
            <a:ext cx="610539" cy="25564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62639" name="Line 1039"/>
          <p:cNvSpPr>
            <a:spLocks noChangeShapeType="1"/>
          </p:cNvSpPr>
          <p:nvPr/>
        </p:nvSpPr>
        <p:spPr bwMode="auto">
          <a:xfrm>
            <a:off x="722472" y="3286451"/>
            <a:ext cx="2308178" cy="0"/>
          </a:xfrm>
          <a:prstGeom prst="line">
            <a:avLst/>
          </a:prstGeom>
          <a:noFill/>
          <a:ln w="38100">
            <a:solidFill>
              <a:srgbClr val="FF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62640" name="Text Box 1040"/>
          <p:cNvSpPr txBox="1">
            <a:spLocks noChangeArrowheads="1"/>
          </p:cNvSpPr>
          <p:nvPr/>
        </p:nvSpPr>
        <p:spPr bwMode="auto">
          <a:xfrm>
            <a:off x="875106" y="2717824"/>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跨平台</a:t>
            </a:r>
          </a:p>
        </p:txBody>
      </p:sp>
      <p:sp>
        <p:nvSpPr>
          <p:cNvPr id="1562641" name="Text Box 1041"/>
          <p:cNvSpPr txBox="1">
            <a:spLocks noChangeArrowheads="1"/>
          </p:cNvSpPr>
          <p:nvPr/>
        </p:nvSpPr>
        <p:spPr bwMode="auto">
          <a:xfrm>
            <a:off x="722471" y="34290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不跨平台</a:t>
            </a:r>
          </a:p>
        </p:txBody>
      </p:sp>
    </p:spTree>
    <p:extLst>
      <p:ext uri="{BB962C8B-B14F-4D97-AF65-F5344CB8AC3E}">
        <p14:creationId xmlns:p14="http://schemas.microsoft.com/office/powerpoint/2010/main" xmlns="" val="2129286353"/>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zh-CN" altLang="en-US" sz="2800"/>
              <a:t>开发第一个</a:t>
            </a:r>
            <a:r>
              <a:rPr lang="en-US" altLang="zh-CN" sz="2800"/>
              <a:t>JAVA</a:t>
            </a:r>
            <a:r>
              <a:rPr lang="zh-CN" altLang="en-US" sz="2800"/>
              <a:t>程序</a:t>
            </a:r>
            <a:r>
              <a:rPr lang="en-US" altLang="zh-CN" sz="2800"/>
              <a:t>HelloWorld.java</a:t>
            </a:r>
          </a:p>
        </p:txBody>
      </p:sp>
      <p:sp>
        <p:nvSpPr>
          <p:cNvPr id="1656835"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r>
              <a:rPr lang="en-US" altLang="zh-CN"/>
              <a:t>  </a:t>
            </a:r>
          </a:p>
          <a:p>
            <a:r>
              <a:rPr lang="en-US" altLang="zh-CN" sz="2400"/>
              <a:t>public class HelloWorld{</a:t>
            </a:r>
          </a:p>
          <a:p>
            <a:pPr lvl="1">
              <a:buFont typeface="Monotype Sorts" charset="2"/>
              <a:buNone/>
            </a:pPr>
            <a:endParaRPr lang="en-US" altLang="zh-CN" sz="2400"/>
          </a:p>
          <a:p>
            <a:pPr lvl="1">
              <a:buFont typeface="Monotype Sorts" charset="2"/>
              <a:buNone/>
            </a:pPr>
            <a:r>
              <a:rPr lang="en-US" altLang="zh-CN" sz="2400"/>
              <a:t>    public static void main(String args[]){</a:t>
            </a:r>
          </a:p>
          <a:p>
            <a:pPr lvl="2">
              <a:buFontTx/>
              <a:buNone/>
            </a:pPr>
            <a:r>
              <a:rPr lang="en-US" altLang="zh-CN" sz="2400"/>
              <a:t>    System.out.println(“Hello World!”);</a:t>
            </a:r>
          </a:p>
          <a:p>
            <a:pPr lvl="1">
              <a:buFont typeface="Monotype Sorts" charset="2"/>
              <a:buNone/>
            </a:pPr>
            <a:r>
              <a:rPr lang="en-US" altLang="zh-CN" sz="2400"/>
              <a:t>    }</a:t>
            </a:r>
          </a:p>
          <a:p>
            <a:r>
              <a:rPr lang="en-US" altLang="zh-CN" sz="2400"/>
              <a:t>}</a:t>
            </a:r>
          </a:p>
        </p:txBody>
      </p:sp>
    </p:spTree>
    <p:extLst>
      <p:ext uri="{BB962C8B-B14F-4D97-AF65-F5344CB8AC3E}">
        <p14:creationId xmlns:p14="http://schemas.microsoft.com/office/powerpoint/2010/main" xmlns="" val="241221899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7858" name="Rectangle 2"/>
          <p:cNvSpPr>
            <a:spLocks noGrp="1" noChangeArrowheads="1"/>
          </p:cNvSpPr>
          <p:nvPr>
            <p:ph type="title"/>
          </p:nvPr>
        </p:nvSpPr>
        <p:spPr/>
        <p:txBody>
          <a:bodyPr/>
          <a:lstStyle/>
          <a:p>
            <a:r>
              <a:rPr lang="zh-CN" altLang="en-US"/>
              <a:t>要点(1)</a:t>
            </a:r>
          </a:p>
        </p:txBody>
      </p:sp>
      <p:sp>
        <p:nvSpPr>
          <p:cNvPr id="1657859"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r>
              <a:rPr lang="zh-CN" altLang="en-US"/>
              <a:t>一个源文件中至多只能有一个</a:t>
            </a:r>
            <a:r>
              <a:rPr lang="en-US" altLang="zh-CN"/>
              <a:t>public</a:t>
            </a:r>
            <a:r>
              <a:rPr lang="zh-CN" altLang="en-US"/>
              <a:t>的</a:t>
            </a:r>
            <a:r>
              <a:rPr lang="en-US" altLang="zh-CN"/>
              <a:t>class</a:t>
            </a:r>
          </a:p>
          <a:p>
            <a:endParaRPr lang="en-US" altLang="zh-CN"/>
          </a:p>
          <a:p>
            <a:r>
              <a:rPr lang="zh-CN" altLang="en-US"/>
              <a:t>源文件名必须和它中定义的</a:t>
            </a:r>
            <a:r>
              <a:rPr lang="en-US" altLang="zh-CN"/>
              <a:t>public</a:t>
            </a:r>
            <a:r>
              <a:rPr lang="zh-CN" altLang="en-US"/>
              <a:t>的类名相同</a:t>
            </a:r>
          </a:p>
          <a:p>
            <a:r>
              <a:rPr lang="zh-CN" altLang="en-US"/>
              <a:t>一个文件中可以同时写多个类，但是只能有一个公开的类</a:t>
            </a:r>
          </a:p>
          <a:p>
            <a:r>
              <a:rPr lang="en-US" altLang="zh-CN"/>
              <a:t>Main</a:t>
            </a:r>
            <a:r>
              <a:rPr lang="zh-CN" altLang="en-US"/>
              <a:t>方法  </a:t>
            </a:r>
            <a:r>
              <a:rPr lang="en-US" altLang="zh-CN"/>
              <a:t>java</a:t>
            </a:r>
            <a:r>
              <a:rPr lang="zh-CN" altLang="en-US"/>
              <a:t>程序的入口</a:t>
            </a:r>
          </a:p>
          <a:p>
            <a:endParaRPr lang="zh-CN" altLang="en-US"/>
          </a:p>
        </p:txBody>
      </p:sp>
    </p:spTree>
    <p:extLst>
      <p:ext uri="{BB962C8B-B14F-4D97-AF65-F5344CB8AC3E}">
        <p14:creationId xmlns:p14="http://schemas.microsoft.com/office/powerpoint/2010/main" xmlns="" val="1052307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7859">
                                            <p:txEl>
                                              <p:pRg st="0" end="0"/>
                                            </p:txEl>
                                          </p:spTgt>
                                        </p:tgtEl>
                                        <p:attrNameLst>
                                          <p:attrName>style.visibility</p:attrName>
                                        </p:attrNameLst>
                                      </p:cBhvr>
                                      <p:to>
                                        <p:strVal val="visible"/>
                                      </p:to>
                                    </p:set>
                                    <p:anim calcmode="lin" valueType="num">
                                      <p:cBhvr additive="base">
                                        <p:cTn id="7" dur="500" fill="hold"/>
                                        <p:tgtEl>
                                          <p:spTgt spid="1657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78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7859">
                                            <p:txEl>
                                              <p:pRg st="2" end="2"/>
                                            </p:txEl>
                                          </p:spTgt>
                                        </p:tgtEl>
                                        <p:attrNameLst>
                                          <p:attrName>style.visibility</p:attrName>
                                        </p:attrNameLst>
                                      </p:cBhvr>
                                      <p:to>
                                        <p:strVal val="visible"/>
                                      </p:to>
                                    </p:set>
                                    <p:anim calcmode="lin" valueType="num">
                                      <p:cBhvr additive="base">
                                        <p:cTn id="13" dur="500" fill="hold"/>
                                        <p:tgtEl>
                                          <p:spTgt spid="16578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578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57859">
                                            <p:txEl>
                                              <p:pRg st="3" end="3"/>
                                            </p:txEl>
                                          </p:spTgt>
                                        </p:tgtEl>
                                        <p:attrNameLst>
                                          <p:attrName>style.visibility</p:attrName>
                                        </p:attrNameLst>
                                      </p:cBhvr>
                                      <p:to>
                                        <p:strVal val="visible"/>
                                      </p:to>
                                    </p:set>
                                    <p:anim calcmode="lin" valueType="num">
                                      <p:cBhvr additive="base">
                                        <p:cTn id="19" dur="500" fill="hold"/>
                                        <p:tgtEl>
                                          <p:spTgt spid="16578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578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57859">
                                            <p:txEl>
                                              <p:pRg st="4" end="4"/>
                                            </p:txEl>
                                          </p:spTgt>
                                        </p:tgtEl>
                                        <p:attrNameLst>
                                          <p:attrName>style.visibility</p:attrName>
                                        </p:attrNameLst>
                                      </p:cBhvr>
                                      <p:to>
                                        <p:strVal val="visible"/>
                                      </p:to>
                                    </p:set>
                                    <p:anim calcmode="lin" valueType="num">
                                      <p:cBhvr additive="base">
                                        <p:cTn id="25" dur="500" fill="hold"/>
                                        <p:tgtEl>
                                          <p:spTgt spid="165785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578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785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82" name="Rectangle 2"/>
          <p:cNvSpPr>
            <a:spLocks noGrp="1" noChangeArrowheads="1"/>
          </p:cNvSpPr>
          <p:nvPr>
            <p:ph type="title"/>
          </p:nvPr>
        </p:nvSpPr>
        <p:spPr/>
        <p:txBody>
          <a:bodyPr/>
          <a:lstStyle/>
          <a:p>
            <a:r>
              <a:rPr lang="zh-CN" altLang="en-US"/>
              <a:t>要点(2)</a:t>
            </a:r>
          </a:p>
        </p:txBody>
      </p:sp>
      <p:sp>
        <p:nvSpPr>
          <p:cNvPr id="1658883"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endParaRPr lang="zh-CN" altLang="en-US" sz="2400"/>
          </a:p>
          <a:p>
            <a:r>
              <a:rPr lang="zh-CN" altLang="en-US" sz="2400"/>
              <a:t>编写源代码, 生成 .</a:t>
            </a:r>
            <a:r>
              <a:rPr lang="en-US" altLang="zh-CN" sz="2400"/>
              <a:t>java</a:t>
            </a:r>
            <a:r>
              <a:rPr lang="zh-CN" altLang="en-US" sz="2400"/>
              <a:t>文件</a:t>
            </a:r>
          </a:p>
          <a:p>
            <a:endParaRPr lang="zh-CN" altLang="en-US" sz="2400"/>
          </a:p>
          <a:p>
            <a:r>
              <a:rPr lang="zh-CN" altLang="en-US" sz="2400"/>
              <a:t>编译源代码, 生成.</a:t>
            </a:r>
            <a:r>
              <a:rPr lang="en-US" altLang="zh-CN" sz="2400"/>
              <a:t>class </a:t>
            </a:r>
            <a:r>
              <a:rPr lang="zh-CN" altLang="en-US" sz="2400"/>
              <a:t>文件</a:t>
            </a:r>
          </a:p>
          <a:p>
            <a:pPr lvl="1">
              <a:buFont typeface="Monotype Sorts" charset="2"/>
              <a:buNone/>
            </a:pPr>
            <a:endParaRPr lang="en-US" altLang="zh-CN" sz="2400"/>
          </a:p>
          <a:p>
            <a:pPr lvl="1">
              <a:buFont typeface="Monotype Sorts" charset="2"/>
              <a:buNone/>
            </a:pPr>
            <a:r>
              <a:rPr lang="en-US" altLang="zh-CN" sz="2400"/>
              <a:t>  javac     HelloWorld.java</a:t>
            </a:r>
          </a:p>
          <a:p>
            <a:endParaRPr lang="zh-CN" altLang="en-US" sz="2400"/>
          </a:p>
          <a:p>
            <a:r>
              <a:rPr lang="zh-CN" altLang="en-US" sz="2400"/>
              <a:t>运行该程序</a:t>
            </a:r>
          </a:p>
          <a:p>
            <a:pPr lvl="1">
              <a:buFont typeface="Monotype Sorts" charset="2"/>
              <a:buNone/>
            </a:pPr>
            <a:endParaRPr lang="zh-CN" altLang="en-US" sz="2400"/>
          </a:p>
          <a:p>
            <a:pPr lvl="1">
              <a:buFont typeface="Monotype Sorts" charset="2"/>
              <a:buNone/>
            </a:pPr>
            <a:r>
              <a:rPr lang="zh-CN" altLang="en-US" sz="2400"/>
              <a:t>   </a:t>
            </a:r>
            <a:r>
              <a:rPr lang="en-US" altLang="zh-CN" sz="2400"/>
              <a:t>java   HelloWorld</a:t>
            </a:r>
          </a:p>
        </p:txBody>
      </p:sp>
    </p:spTree>
    <p:extLst>
      <p:ext uri="{BB962C8B-B14F-4D97-AF65-F5344CB8AC3E}">
        <p14:creationId xmlns:p14="http://schemas.microsoft.com/office/powerpoint/2010/main" xmlns="" val="45928700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9906" name="Rectangle 2"/>
          <p:cNvSpPr>
            <a:spLocks noGrp="1" noChangeArrowheads="1"/>
          </p:cNvSpPr>
          <p:nvPr>
            <p:ph type="title"/>
          </p:nvPr>
        </p:nvSpPr>
        <p:spPr/>
        <p:txBody>
          <a:bodyPr/>
          <a:lstStyle/>
          <a:p>
            <a:r>
              <a:rPr lang="en-US" altLang="zh-CN"/>
              <a:t>Jvm</a:t>
            </a:r>
            <a:r>
              <a:rPr lang="zh-CN" altLang="en-US"/>
              <a:t>加载字节码文件</a:t>
            </a:r>
          </a:p>
        </p:txBody>
      </p:sp>
      <p:sp>
        <p:nvSpPr>
          <p:cNvPr id="1659907"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pPr>
              <a:lnSpc>
                <a:spcPct val="80000"/>
              </a:lnSpc>
            </a:pPr>
            <a:r>
              <a:rPr lang="zh-CN" altLang="en-US" sz="2000"/>
              <a:t>- 加载代码  (类加载器)</a:t>
            </a:r>
          </a:p>
          <a:p>
            <a:pPr>
              <a:lnSpc>
                <a:spcPct val="80000"/>
              </a:lnSpc>
            </a:pPr>
            <a:r>
              <a:rPr lang="zh-CN" altLang="en-US" sz="2000"/>
              <a:t>       将</a:t>
            </a:r>
            <a:r>
              <a:rPr lang="en-US" altLang="zh-CN" sz="2000"/>
              <a:t>class</a:t>
            </a:r>
            <a:r>
              <a:rPr lang="zh-CN" altLang="en-US" sz="2000"/>
              <a:t>字节码文件读入内存</a:t>
            </a:r>
            <a:r>
              <a:rPr lang="en-US" altLang="zh-CN" sz="2000"/>
              <a:t>,</a:t>
            </a:r>
            <a:r>
              <a:rPr lang="zh-CN" altLang="en-US" sz="2000"/>
              <a:t>并放在数据的方法区</a:t>
            </a:r>
            <a:r>
              <a:rPr lang="en-US" altLang="zh-CN" sz="2000"/>
              <a:t>,</a:t>
            </a:r>
            <a:r>
              <a:rPr lang="zh-CN" altLang="en-US" sz="2000"/>
              <a:t>在堆区中创建</a:t>
            </a:r>
          </a:p>
          <a:p>
            <a:pPr>
              <a:lnSpc>
                <a:spcPct val="80000"/>
              </a:lnSpc>
            </a:pPr>
            <a:r>
              <a:rPr lang="en-US" altLang="zh-CN" sz="2000"/>
              <a:t>java.lang.Class</a:t>
            </a:r>
            <a:r>
              <a:rPr lang="zh-CN" altLang="en-US" sz="2000"/>
              <a:t>对象</a:t>
            </a:r>
            <a:r>
              <a:rPr lang="en-US" altLang="zh-CN" sz="2000"/>
              <a:t>,</a:t>
            </a:r>
            <a:r>
              <a:rPr lang="zh-CN" altLang="en-US" sz="2000"/>
              <a:t>用于封装类在方法区内的数据结构</a:t>
            </a:r>
          </a:p>
          <a:p>
            <a:pPr>
              <a:lnSpc>
                <a:spcPct val="80000"/>
              </a:lnSpc>
            </a:pPr>
            <a:r>
              <a:rPr lang="en-US" altLang="zh-CN" sz="2000"/>
              <a:t>- </a:t>
            </a:r>
            <a:r>
              <a:rPr lang="zh-CN" altLang="en-US" sz="2000"/>
              <a:t>连接       把已经读入内存的类的二进制数据合并到</a:t>
            </a:r>
            <a:r>
              <a:rPr lang="en-US" altLang="zh-CN" sz="2000"/>
              <a:t>jvm</a:t>
            </a:r>
            <a:r>
              <a:rPr lang="zh-CN" altLang="en-US" sz="2000"/>
              <a:t>运行环境中去</a:t>
            </a:r>
          </a:p>
          <a:p>
            <a:pPr>
              <a:lnSpc>
                <a:spcPct val="80000"/>
              </a:lnSpc>
            </a:pPr>
            <a:r>
              <a:rPr lang="zh-CN" altLang="en-US" sz="2000"/>
              <a:t>-  验证代码  (字节码校验器)</a:t>
            </a:r>
          </a:p>
          <a:p>
            <a:pPr>
              <a:lnSpc>
                <a:spcPct val="80000"/>
              </a:lnSpc>
            </a:pPr>
            <a:r>
              <a:rPr lang="zh-CN" altLang="en-US" sz="2000"/>
              <a:t>       保证加载类有正确的内部结构</a:t>
            </a:r>
            <a:r>
              <a:rPr lang="en-US" altLang="zh-CN" sz="2000"/>
              <a:t>,</a:t>
            </a:r>
            <a:r>
              <a:rPr lang="zh-CN" altLang="en-US" sz="2000"/>
              <a:t>并与其他类协调一致辞主要有以下几</a:t>
            </a:r>
          </a:p>
          <a:p>
            <a:pPr>
              <a:lnSpc>
                <a:spcPct val="80000"/>
              </a:lnSpc>
            </a:pPr>
            <a:r>
              <a:rPr lang="zh-CN" altLang="en-US" sz="2000"/>
              <a:t>个方面</a:t>
            </a:r>
            <a:r>
              <a:rPr lang="en-US" altLang="zh-CN" sz="2000"/>
              <a:t>:</a:t>
            </a:r>
            <a:r>
              <a:rPr lang="zh-CN" altLang="en-US" sz="2000"/>
              <a:t>文件结构检查</a:t>
            </a:r>
            <a:r>
              <a:rPr lang="en-US" altLang="zh-CN" sz="2000"/>
              <a:t>,</a:t>
            </a:r>
            <a:r>
              <a:rPr lang="zh-CN" altLang="en-US" sz="2000"/>
              <a:t>语义检查</a:t>
            </a:r>
            <a:r>
              <a:rPr lang="en-US" altLang="zh-CN" sz="2000"/>
              <a:t>,</a:t>
            </a:r>
            <a:r>
              <a:rPr lang="zh-CN" altLang="en-US" sz="2000"/>
              <a:t>字节码验证</a:t>
            </a:r>
            <a:r>
              <a:rPr lang="en-US" altLang="zh-CN" sz="2000"/>
              <a:t>,</a:t>
            </a:r>
            <a:r>
              <a:rPr lang="zh-CN" altLang="en-US" sz="2000"/>
              <a:t>二进制兼容的验证</a:t>
            </a:r>
          </a:p>
          <a:p>
            <a:pPr>
              <a:lnSpc>
                <a:spcPct val="80000"/>
              </a:lnSpc>
            </a:pPr>
            <a:r>
              <a:rPr lang="en-US" altLang="zh-CN" sz="2000"/>
              <a:t>-</a:t>
            </a:r>
            <a:r>
              <a:rPr lang="zh-CN" altLang="en-US" sz="2000"/>
              <a:t>准备</a:t>
            </a:r>
            <a:r>
              <a:rPr lang="en-US" altLang="zh-CN" sz="2000"/>
              <a:t>       Jvm</a:t>
            </a:r>
            <a:r>
              <a:rPr lang="zh-CN" altLang="en-US" sz="2000"/>
              <a:t>为类的静态变量分配内存</a:t>
            </a:r>
            <a:r>
              <a:rPr lang="en-US" altLang="zh-CN" sz="2000"/>
              <a:t>,</a:t>
            </a:r>
            <a:r>
              <a:rPr lang="zh-CN" altLang="en-US" sz="2000"/>
              <a:t>并调置默认的初始值</a:t>
            </a:r>
          </a:p>
          <a:p>
            <a:pPr>
              <a:lnSpc>
                <a:spcPct val="80000"/>
              </a:lnSpc>
            </a:pPr>
            <a:r>
              <a:rPr lang="en-US" altLang="zh-CN" sz="2000"/>
              <a:t>-</a:t>
            </a:r>
            <a:r>
              <a:rPr lang="zh-CN" altLang="en-US" sz="2000"/>
              <a:t>解析</a:t>
            </a:r>
            <a:r>
              <a:rPr lang="en-US" altLang="zh-CN" sz="2000"/>
              <a:t>       Jvm</a:t>
            </a:r>
            <a:r>
              <a:rPr lang="zh-CN" altLang="en-US" sz="2000"/>
              <a:t>把类的二进制数据中的符号引用替换为直接引用</a:t>
            </a:r>
          </a:p>
          <a:p>
            <a:pPr>
              <a:lnSpc>
                <a:spcPct val="80000"/>
              </a:lnSpc>
            </a:pPr>
            <a:r>
              <a:rPr lang="en-US" altLang="zh-CN" sz="2000"/>
              <a:t>-  </a:t>
            </a:r>
            <a:r>
              <a:rPr lang="zh-CN" altLang="en-US" sz="2000"/>
              <a:t>执行代码  (解释器)</a:t>
            </a:r>
            <a:r>
              <a:rPr lang="en-US" altLang="zh-CN" sz="2000"/>
              <a:t>       Jvm</a:t>
            </a:r>
            <a:r>
              <a:rPr lang="zh-CN" altLang="en-US" sz="2000"/>
              <a:t>执行类初始化语句</a:t>
            </a:r>
            <a:r>
              <a:rPr lang="en-US" altLang="zh-CN" sz="2000"/>
              <a:t>,</a:t>
            </a:r>
            <a:r>
              <a:rPr lang="zh-CN" altLang="en-US" sz="2000"/>
              <a:t>为类静态变量赋以初值</a:t>
            </a:r>
          </a:p>
          <a:p>
            <a:pPr>
              <a:lnSpc>
                <a:spcPct val="80000"/>
              </a:lnSpc>
            </a:pPr>
            <a:endParaRPr lang="zh-CN" altLang="en-US" sz="2000"/>
          </a:p>
          <a:p>
            <a:pPr>
              <a:lnSpc>
                <a:spcPct val="80000"/>
              </a:lnSpc>
            </a:pPr>
            <a:endParaRPr lang="zh-CN" altLang="en-US" sz="2000"/>
          </a:p>
        </p:txBody>
      </p:sp>
    </p:spTree>
    <p:extLst>
      <p:ext uri="{BB962C8B-B14F-4D97-AF65-F5344CB8AC3E}">
        <p14:creationId xmlns:p14="http://schemas.microsoft.com/office/powerpoint/2010/main" xmlns="" val="7923806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9907">
                                            <p:txEl>
                                              <p:pRg st="0" end="0"/>
                                            </p:txEl>
                                          </p:spTgt>
                                        </p:tgtEl>
                                        <p:attrNameLst>
                                          <p:attrName>style.visibility</p:attrName>
                                        </p:attrNameLst>
                                      </p:cBhvr>
                                      <p:to>
                                        <p:strVal val="visible"/>
                                      </p:to>
                                    </p:set>
                                    <p:anim calcmode="lin" valueType="num">
                                      <p:cBhvr additive="base">
                                        <p:cTn id="7" dur="500" fill="hold"/>
                                        <p:tgtEl>
                                          <p:spTgt spid="16599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99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9907">
                                            <p:txEl>
                                              <p:pRg st="1" end="1"/>
                                            </p:txEl>
                                          </p:spTgt>
                                        </p:tgtEl>
                                        <p:attrNameLst>
                                          <p:attrName>style.visibility</p:attrName>
                                        </p:attrNameLst>
                                      </p:cBhvr>
                                      <p:to>
                                        <p:strVal val="visible"/>
                                      </p:to>
                                    </p:set>
                                    <p:anim calcmode="lin" valueType="num">
                                      <p:cBhvr additive="base">
                                        <p:cTn id="13" dur="500" fill="hold"/>
                                        <p:tgtEl>
                                          <p:spTgt spid="16599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599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59907">
                                            <p:txEl>
                                              <p:pRg st="2" end="2"/>
                                            </p:txEl>
                                          </p:spTgt>
                                        </p:tgtEl>
                                        <p:attrNameLst>
                                          <p:attrName>style.visibility</p:attrName>
                                        </p:attrNameLst>
                                      </p:cBhvr>
                                      <p:to>
                                        <p:strVal val="visible"/>
                                      </p:to>
                                    </p:set>
                                    <p:anim calcmode="lin" valueType="num">
                                      <p:cBhvr additive="base">
                                        <p:cTn id="19" dur="500" fill="hold"/>
                                        <p:tgtEl>
                                          <p:spTgt spid="16599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5990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59907">
                                            <p:txEl>
                                              <p:pRg st="3" end="3"/>
                                            </p:txEl>
                                          </p:spTgt>
                                        </p:tgtEl>
                                        <p:attrNameLst>
                                          <p:attrName>style.visibility</p:attrName>
                                        </p:attrNameLst>
                                      </p:cBhvr>
                                      <p:to>
                                        <p:strVal val="visible"/>
                                      </p:to>
                                    </p:set>
                                    <p:anim calcmode="lin" valueType="num">
                                      <p:cBhvr additive="base">
                                        <p:cTn id="25" dur="500" fill="hold"/>
                                        <p:tgtEl>
                                          <p:spTgt spid="16599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5990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59907">
                                            <p:txEl>
                                              <p:pRg st="4" end="4"/>
                                            </p:txEl>
                                          </p:spTgt>
                                        </p:tgtEl>
                                        <p:attrNameLst>
                                          <p:attrName>style.visibility</p:attrName>
                                        </p:attrNameLst>
                                      </p:cBhvr>
                                      <p:to>
                                        <p:strVal val="visible"/>
                                      </p:to>
                                    </p:set>
                                    <p:anim calcmode="lin" valueType="num">
                                      <p:cBhvr additive="base">
                                        <p:cTn id="31" dur="500" fill="hold"/>
                                        <p:tgtEl>
                                          <p:spTgt spid="16599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5990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59907">
                                            <p:txEl>
                                              <p:pRg st="5" end="5"/>
                                            </p:txEl>
                                          </p:spTgt>
                                        </p:tgtEl>
                                        <p:attrNameLst>
                                          <p:attrName>style.visibility</p:attrName>
                                        </p:attrNameLst>
                                      </p:cBhvr>
                                      <p:to>
                                        <p:strVal val="visible"/>
                                      </p:to>
                                    </p:set>
                                    <p:anim calcmode="lin" valueType="num">
                                      <p:cBhvr additive="base">
                                        <p:cTn id="37" dur="500" fill="hold"/>
                                        <p:tgtEl>
                                          <p:spTgt spid="16599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5990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59907">
                                            <p:txEl>
                                              <p:pRg st="6" end="6"/>
                                            </p:txEl>
                                          </p:spTgt>
                                        </p:tgtEl>
                                        <p:attrNameLst>
                                          <p:attrName>style.visibility</p:attrName>
                                        </p:attrNameLst>
                                      </p:cBhvr>
                                      <p:to>
                                        <p:strVal val="visible"/>
                                      </p:to>
                                    </p:set>
                                    <p:anim calcmode="lin" valueType="num">
                                      <p:cBhvr additive="base">
                                        <p:cTn id="43" dur="500" fill="hold"/>
                                        <p:tgtEl>
                                          <p:spTgt spid="16599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5990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59907">
                                            <p:txEl>
                                              <p:pRg st="7" end="7"/>
                                            </p:txEl>
                                          </p:spTgt>
                                        </p:tgtEl>
                                        <p:attrNameLst>
                                          <p:attrName>style.visibility</p:attrName>
                                        </p:attrNameLst>
                                      </p:cBhvr>
                                      <p:to>
                                        <p:strVal val="visible"/>
                                      </p:to>
                                    </p:set>
                                    <p:anim calcmode="lin" valueType="num">
                                      <p:cBhvr additive="base">
                                        <p:cTn id="49" dur="500" fill="hold"/>
                                        <p:tgtEl>
                                          <p:spTgt spid="16599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59907">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659907">
                                            <p:txEl>
                                              <p:pRg st="8" end="8"/>
                                            </p:txEl>
                                          </p:spTgt>
                                        </p:tgtEl>
                                        <p:attrNameLst>
                                          <p:attrName>style.visibility</p:attrName>
                                        </p:attrNameLst>
                                      </p:cBhvr>
                                      <p:to>
                                        <p:strVal val="visible"/>
                                      </p:to>
                                    </p:set>
                                    <p:anim calcmode="lin" valueType="num">
                                      <p:cBhvr additive="base">
                                        <p:cTn id="55" dur="500" fill="hold"/>
                                        <p:tgtEl>
                                          <p:spTgt spid="165990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659907">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659907">
                                            <p:txEl>
                                              <p:pRg st="9" end="9"/>
                                            </p:txEl>
                                          </p:spTgt>
                                        </p:tgtEl>
                                        <p:attrNameLst>
                                          <p:attrName>style.visibility</p:attrName>
                                        </p:attrNameLst>
                                      </p:cBhvr>
                                      <p:to>
                                        <p:strVal val="visible"/>
                                      </p:to>
                                    </p:set>
                                    <p:anim calcmode="lin" valueType="num">
                                      <p:cBhvr additive="base">
                                        <p:cTn id="61" dur="500" fill="hold"/>
                                        <p:tgtEl>
                                          <p:spTgt spid="165990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659907">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90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p:txBody>
          <a:bodyPr/>
          <a:lstStyle/>
          <a:p>
            <a:r>
              <a:rPr lang="zh-CN" altLang="en-US"/>
              <a:t>练习 ：</a:t>
            </a:r>
            <a:r>
              <a:rPr lang="en-US" altLang="zh-CN"/>
              <a:t>Information.java</a:t>
            </a:r>
          </a:p>
        </p:txBody>
      </p:sp>
      <p:sp>
        <p:nvSpPr>
          <p:cNvPr id="1660931"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r>
              <a:rPr lang="en-US" altLang="zh-CN"/>
              <a:t> </a:t>
            </a:r>
          </a:p>
          <a:p>
            <a:r>
              <a:rPr lang="zh-CN" altLang="en-US"/>
              <a:t>开发一个</a:t>
            </a:r>
            <a:r>
              <a:rPr lang="en-US" altLang="zh-CN"/>
              <a:t>Java</a:t>
            </a:r>
            <a:r>
              <a:rPr lang="zh-CN" altLang="en-US"/>
              <a:t>程序打印出下列信息:</a:t>
            </a:r>
          </a:p>
          <a:p>
            <a:r>
              <a:rPr lang="zh-CN" altLang="en-US"/>
              <a:t> 姓名</a:t>
            </a:r>
          </a:p>
          <a:p>
            <a:r>
              <a:rPr lang="zh-CN" altLang="en-US"/>
              <a:t> 性别</a:t>
            </a:r>
          </a:p>
          <a:p>
            <a:r>
              <a:rPr lang="zh-CN" altLang="en-US"/>
              <a:t> 年龄</a:t>
            </a:r>
          </a:p>
          <a:p>
            <a:r>
              <a:rPr lang="zh-CN" altLang="en-US"/>
              <a:t> 毕业学校</a:t>
            </a:r>
          </a:p>
          <a:p>
            <a:r>
              <a:rPr lang="zh-CN" altLang="en-US"/>
              <a:t> 户籍</a:t>
            </a:r>
          </a:p>
          <a:p>
            <a:endParaRPr lang="zh-CN" altLang="en-US"/>
          </a:p>
        </p:txBody>
      </p:sp>
    </p:spTree>
    <p:extLst>
      <p:ext uri="{BB962C8B-B14F-4D97-AF65-F5344CB8AC3E}">
        <p14:creationId xmlns:p14="http://schemas.microsoft.com/office/powerpoint/2010/main" xmlns="" val="2751010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0931">
                                            <p:txEl>
                                              <p:pRg st="0" end="0"/>
                                            </p:txEl>
                                          </p:spTgt>
                                        </p:tgtEl>
                                        <p:attrNameLst>
                                          <p:attrName>style.visibility</p:attrName>
                                        </p:attrNameLst>
                                      </p:cBhvr>
                                      <p:to>
                                        <p:strVal val="visible"/>
                                      </p:to>
                                    </p:set>
                                    <p:anim calcmode="lin" valueType="num">
                                      <p:cBhvr additive="base">
                                        <p:cTn id="7" dur="500" fill="hold"/>
                                        <p:tgtEl>
                                          <p:spTgt spid="1660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09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60931">
                                            <p:txEl>
                                              <p:pRg st="1" end="1"/>
                                            </p:txEl>
                                          </p:spTgt>
                                        </p:tgtEl>
                                        <p:attrNameLst>
                                          <p:attrName>style.visibility</p:attrName>
                                        </p:attrNameLst>
                                      </p:cBhvr>
                                      <p:to>
                                        <p:strVal val="visible"/>
                                      </p:to>
                                    </p:set>
                                    <p:anim calcmode="lin" valueType="num">
                                      <p:cBhvr additive="base">
                                        <p:cTn id="13" dur="500" fill="hold"/>
                                        <p:tgtEl>
                                          <p:spTgt spid="1660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609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60931">
                                            <p:txEl>
                                              <p:pRg st="2" end="2"/>
                                            </p:txEl>
                                          </p:spTgt>
                                        </p:tgtEl>
                                        <p:attrNameLst>
                                          <p:attrName>style.visibility</p:attrName>
                                        </p:attrNameLst>
                                      </p:cBhvr>
                                      <p:to>
                                        <p:strVal val="visible"/>
                                      </p:to>
                                    </p:set>
                                    <p:anim calcmode="lin" valueType="num">
                                      <p:cBhvr additive="base">
                                        <p:cTn id="19" dur="500" fill="hold"/>
                                        <p:tgtEl>
                                          <p:spTgt spid="16609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093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60931">
                                            <p:txEl>
                                              <p:pRg st="3" end="3"/>
                                            </p:txEl>
                                          </p:spTgt>
                                        </p:tgtEl>
                                        <p:attrNameLst>
                                          <p:attrName>style.visibility</p:attrName>
                                        </p:attrNameLst>
                                      </p:cBhvr>
                                      <p:to>
                                        <p:strVal val="visible"/>
                                      </p:to>
                                    </p:set>
                                    <p:anim calcmode="lin" valueType="num">
                                      <p:cBhvr additive="base">
                                        <p:cTn id="25" dur="500" fill="hold"/>
                                        <p:tgtEl>
                                          <p:spTgt spid="16609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6093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60931">
                                            <p:txEl>
                                              <p:pRg st="4" end="4"/>
                                            </p:txEl>
                                          </p:spTgt>
                                        </p:tgtEl>
                                        <p:attrNameLst>
                                          <p:attrName>style.visibility</p:attrName>
                                        </p:attrNameLst>
                                      </p:cBhvr>
                                      <p:to>
                                        <p:strVal val="visible"/>
                                      </p:to>
                                    </p:set>
                                    <p:anim calcmode="lin" valueType="num">
                                      <p:cBhvr additive="base">
                                        <p:cTn id="31" dur="500" fill="hold"/>
                                        <p:tgtEl>
                                          <p:spTgt spid="16609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6093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60931">
                                            <p:txEl>
                                              <p:pRg st="5" end="5"/>
                                            </p:txEl>
                                          </p:spTgt>
                                        </p:tgtEl>
                                        <p:attrNameLst>
                                          <p:attrName>style.visibility</p:attrName>
                                        </p:attrNameLst>
                                      </p:cBhvr>
                                      <p:to>
                                        <p:strVal val="visible"/>
                                      </p:to>
                                    </p:set>
                                    <p:anim calcmode="lin" valueType="num">
                                      <p:cBhvr additive="base">
                                        <p:cTn id="37" dur="500" fill="hold"/>
                                        <p:tgtEl>
                                          <p:spTgt spid="16609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6093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60931">
                                            <p:txEl>
                                              <p:pRg st="6" end="6"/>
                                            </p:txEl>
                                          </p:spTgt>
                                        </p:tgtEl>
                                        <p:attrNameLst>
                                          <p:attrName>style.visibility</p:attrName>
                                        </p:attrNameLst>
                                      </p:cBhvr>
                                      <p:to>
                                        <p:strVal val="visible"/>
                                      </p:to>
                                    </p:set>
                                    <p:anim calcmode="lin" valueType="num">
                                      <p:cBhvr additive="base">
                                        <p:cTn id="43" dur="500" fill="hold"/>
                                        <p:tgtEl>
                                          <p:spTgt spid="166093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6093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3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ChangeArrowheads="1"/>
          </p:cNvSpPr>
          <p:nvPr>
            <p:ph type="title"/>
          </p:nvPr>
        </p:nvSpPr>
        <p:spPr/>
        <p:txBody>
          <a:bodyPr/>
          <a:lstStyle/>
          <a:p>
            <a:r>
              <a:rPr lang="en-US" altLang="zh-CN"/>
              <a:t>Package</a:t>
            </a:r>
            <a:r>
              <a:rPr lang="zh-CN" altLang="en-US"/>
              <a:t>包结构</a:t>
            </a:r>
          </a:p>
        </p:txBody>
      </p:sp>
      <p:sp>
        <p:nvSpPr>
          <p:cNvPr id="1661955"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pPr>
              <a:lnSpc>
                <a:spcPct val="90000"/>
              </a:lnSpc>
            </a:pPr>
            <a:r>
              <a:rPr lang="en-US" altLang="zh-CN" sz="2400"/>
              <a:t>Package  a.b.c;</a:t>
            </a:r>
          </a:p>
          <a:p>
            <a:pPr>
              <a:lnSpc>
                <a:spcPct val="90000"/>
              </a:lnSpc>
            </a:pPr>
            <a:r>
              <a:rPr lang="en-US" altLang="zh-CN" sz="2400"/>
              <a:t>public class HelloWorld{</a:t>
            </a:r>
          </a:p>
          <a:p>
            <a:pPr lvl="1">
              <a:lnSpc>
                <a:spcPct val="90000"/>
              </a:lnSpc>
              <a:buFont typeface="Monotype Sorts" charset="2"/>
              <a:buNone/>
            </a:pPr>
            <a:endParaRPr lang="en-US" altLang="zh-CN" sz="2400"/>
          </a:p>
          <a:p>
            <a:pPr lvl="1">
              <a:lnSpc>
                <a:spcPct val="90000"/>
              </a:lnSpc>
              <a:buFont typeface="Monotype Sorts" charset="2"/>
              <a:buNone/>
            </a:pPr>
            <a:r>
              <a:rPr lang="en-US" altLang="zh-CN" sz="2400"/>
              <a:t>    public static void main(String args[]){</a:t>
            </a:r>
          </a:p>
          <a:p>
            <a:pPr lvl="2">
              <a:lnSpc>
                <a:spcPct val="90000"/>
              </a:lnSpc>
              <a:buFontTx/>
              <a:buNone/>
            </a:pPr>
            <a:r>
              <a:rPr lang="en-US" altLang="zh-CN" sz="2400"/>
              <a:t>    System.out.println(“Hello World!”);</a:t>
            </a:r>
          </a:p>
          <a:p>
            <a:pPr lvl="1">
              <a:lnSpc>
                <a:spcPct val="90000"/>
              </a:lnSpc>
              <a:buFont typeface="Monotype Sorts" charset="2"/>
              <a:buNone/>
            </a:pPr>
            <a:r>
              <a:rPr lang="en-US" altLang="zh-CN" sz="2400"/>
              <a:t>    }</a:t>
            </a:r>
          </a:p>
          <a:p>
            <a:pPr>
              <a:lnSpc>
                <a:spcPct val="90000"/>
              </a:lnSpc>
            </a:pPr>
            <a:r>
              <a:rPr lang="en-US" altLang="zh-CN" sz="2400"/>
              <a:t>}</a:t>
            </a:r>
          </a:p>
          <a:p>
            <a:pPr>
              <a:lnSpc>
                <a:spcPct val="90000"/>
              </a:lnSpc>
            </a:pPr>
            <a:r>
              <a:rPr lang="zh-CN" altLang="en-US" sz="2000"/>
              <a:t>将生成的字节码文件以包结构形式来存放，用于方便管理类文件</a:t>
            </a:r>
          </a:p>
          <a:p>
            <a:pPr>
              <a:lnSpc>
                <a:spcPct val="90000"/>
              </a:lnSpc>
            </a:pPr>
            <a:r>
              <a:rPr lang="en-US" altLang="zh-CN" sz="2000"/>
              <a:t>Package </a:t>
            </a:r>
            <a:r>
              <a:rPr lang="zh-CN" altLang="en-US" sz="2000"/>
              <a:t>必须要写在源文件第一行，注释除外</a:t>
            </a:r>
          </a:p>
        </p:txBody>
      </p:sp>
    </p:spTree>
    <p:extLst>
      <p:ext uri="{BB962C8B-B14F-4D97-AF65-F5344CB8AC3E}">
        <p14:creationId xmlns:p14="http://schemas.microsoft.com/office/powerpoint/2010/main" xmlns="" val="1789584264"/>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2978" name="Rectangle 2"/>
          <p:cNvSpPr>
            <a:spLocks noGrp="1" noChangeArrowheads="1"/>
          </p:cNvSpPr>
          <p:nvPr>
            <p:ph type="title"/>
          </p:nvPr>
        </p:nvSpPr>
        <p:spPr/>
        <p:txBody>
          <a:bodyPr/>
          <a:lstStyle/>
          <a:p>
            <a:r>
              <a:rPr lang="en-US" altLang="zh-CN"/>
              <a:t>Package</a:t>
            </a:r>
            <a:r>
              <a:rPr lang="zh-CN" altLang="en-US"/>
              <a:t>包结构</a:t>
            </a:r>
          </a:p>
        </p:txBody>
      </p:sp>
      <p:sp>
        <p:nvSpPr>
          <p:cNvPr id="1662979"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endParaRPr lang="zh-CN" altLang="en-US" sz="2000"/>
          </a:p>
          <a:p>
            <a:r>
              <a:rPr lang="zh-CN" altLang="en-US" sz="2000"/>
              <a:t>带有包结构的程序在编译是需要加参数：</a:t>
            </a:r>
          </a:p>
          <a:p>
            <a:r>
              <a:rPr lang="en-US" altLang="zh-CN" sz="2000"/>
              <a:t>    Javac   -d   .  HelloWorld.java</a:t>
            </a:r>
          </a:p>
          <a:p>
            <a:endParaRPr lang="en-US" altLang="zh-CN" sz="2000"/>
          </a:p>
          <a:p>
            <a:r>
              <a:rPr lang="zh-CN" altLang="en-US" sz="2000"/>
              <a:t>运行带包结构的程序时，要指定类全名</a:t>
            </a:r>
          </a:p>
          <a:p>
            <a:endParaRPr lang="zh-CN" altLang="en-US" sz="2000"/>
          </a:p>
          <a:p>
            <a:r>
              <a:rPr lang="en-US" altLang="zh-CN" sz="2000"/>
              <a:t>   Java  a.b.c.HelloWorld</a:t>
            </a:r>
          </a:p>
        </p:txBody>
      </p:sp>
    </p:spTree>
    <p:extLst>
      <p:ext uri="{BB962C8B-B14F-4D97-AF65-F5344CB8AC3E}">
        <p14:creationId xmlns:p14="http://schemas.microsoft.com/office/powerpoint/2010/main" xmlns="" val="1373680050"/>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002" name="Rectangle 2"/>
          <p:cNvSpPr>
            <a:spLocks noGrp="1" noChangeArrowheads="1"/>
          </p:cNvSpPr>
          <p:nvPr>
            <p:ph type="title"/>
          </p:nvPr>
        </p:nvSpPr>
        <p:spPr/>
        <p:txBody>
          <a:bodyPr/>
          <a:lstStyle/>
          <a:p>
            <a:r>
              <a:rPr lang="en-US" altLang="zh-CN"/>
              <a:t>Import </a:t>
            </a:r>
            <a:r>
              <a:rPr lang="zh-CN" altLang="en-US"/>
              <a:t>导入机制</a:t>
            </a:r>
          </a:p>
        </p:txBody>
      </p:sp>
      <p:sp>
        <p:nvSpPr>
          <p:cNvPr id="1664003" name="Rectangle 3"/>
          <p:cNvSpPr>
            <a:spLocks noGrp="1" noChangeArrowheads="1"/>
          </p:cNvSpPr>
          <p:nvPr>
            <p:ph type="body" idx="1"/>
          </p:nvPr>
        </p:nvSpPr>
        <p:spPr bwMode="auto">
          <a:xfrm>
            <a:off x="413810" y="1582133"/>
            <a:ext cx="8915570" cy="4525529"/>
          </a:xfrm>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r>
              <a:rPr lang="en-US" altLang="zh-CN" sz="2400"/>
              <a:t>Package  a.b.c;</a:t>
            </a:r>
          </a:p>
          <a:p>
            <a:r>
              <a:rPr lang="en-US" altLang="zh-CN" sz="2400"/>
              <a:t>Import   java.util.*;</a:t>
            </a:r>
          </a:p>
          <a:p>
            <a:r>
              <a:rPr lang="en-US" altLang="zh-CN" sz="2400"/>
              <a:t>public class HelloWorld{</a:t>
            </a:r>
          </a:p>
          <a:p>
            <a:pPr lvl="1">
              <a:buFont typeface="Monotype Sorts" charset="2"/>
              <a:buNone/>
            </a:pPr>
            <a:r>
              <a:rPr lang="en-US" altLang="zh-CN" sz="2400"/>
              <a:t>    public static void main(String args[]){</a:t>
            </a:r>
          </a:p>
          <a:p>
            <a:pPr lvl="2">
              <a:buFontTx/>
              <a:buNone/>
            </a:pPr>
            <a:r>
              <a:rPr lang="en-US" altLang="zh-CN" sz="2400"/>
              <a:t>    System.out.println(“Hello World!”);</a:t>
            </a:r>
          </a:p>
          <a:p>
            <a:pPr lvl="2">
              <a:buFontTx/>
              <a:buNone/>
            </a:pPr>
            <a:r>
              <a:rPr lang="en-US" altLang="zh-CN" sz="2400"/>
              <a:t>   System.out.println( new Date() );</a:t>
            </a:r>
          </a:p>
          <a:p>
            <a:pPr lvl="1">
              <a:buFont typeface="Monotype Sorts" charset="2"/>
              <a:buNone/>
            </a:pPr>
            <a:r>
              <a:rPr lang="en-US" altLang="zh-CN" sz="2400"/>
              <a:t>    }</a:t>
            </a:r>
          </a:p>
          <a:p>
            <a:r>
              <a:rPr lang="en-US" altLang="zh-CN" sz="2400"/>
              <a:t>}</a:t>
            </a:r>
          </a:p>
          <a:p>
            <a:endParaRPr lang="zh-CN" altLang="en-US" sz="2400"/>
          </a:p>
        </p:txBody>
      </p:sp>
    </p:spTree>
    <p:extLst>
      <p:ext uri="{BB962C8B-B14F-4D97-AF65-F5344CB8AC3E}">
        <p14:creationId xmlns:p14="http://schemas.microsoft.com/office/powerpoint/2010/main" xmlns="" val="3802543276"/>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5026" name="Rectangle 2"/>
          <p:cNvSpPr>
            <a:spLocks noGrp="1" noChangeArrowheads="1"/>
          </p:cNvSpPr>
          <p:nvPr>
            <p:ph type="title"/>
          </p:nvPr>
        </p:nvSpPr>
        <p:spPr/>
        <p:txBody>
          <a:bodyPr/>
          <a:lstStyle/>
          <a:p>
            <a:r>
              <a:rPr lang="zh-CN" altLang="en-US"/>
              <a:t>生成</a:t>
            </a:r>
            <a:r>
              <a:rPr lang="en-US" altLang="zh-CN"/>
              <a:t>java  doc</a:t>
            </a:r>
            <a:r>
              <a:rPr lang="zh-CN" altLang="en-US"/>
              <a:t>文档</a:t>
            </a:r>
          </a:p>
        </p:txBody>
      </p:sp>
      <p:sp>
        <p:nvSpPr>
          <p:cNvPr id="1665027"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endParaRPr lang="en-US" altLang="zh-CN" sz="2400"/>
          </a:p>
          <a:p>
            <a:r>
              <a:rPr lang="en-US" altLang="zh-CN" sz="2400"/>
              <a:t>/**</a:t>
            </a:r>
          </a:p>
          <a:p>
            <a:r>
              <a:rPr lang="en-US" altLang="zh-CN" sz="2400"/>
              <a:t> </a:t>
            </a:r>
            <a:r>
              <a:rPr lang="zh-CN" altLang="en-US" sz="2400"/>
              <a:t>此种注释存在于源代码中时，编译时使用</a:t>
            </a:r>
            <a:r>
              <a:rPr lang="en-US" altLang="zh-CN" sz="2400"/>
              <a:t>javadoc</a:t>
            </a:r>
            <a:r>
              <a:rPr lang="zh-CN" altLang="en-US" sz="2400"/>
              <a:t>命令可以</a:t>
            </a:r>
          </a:p>
          <a:p>
            <a:r>
              <a:rPr lang="zh-CN" altLang="en-US" sz="2400"/>
              <a:t>生成</a:t>
            </a:r>
            <a:r>
              <a:rPr lang="en-US" altLang="zh-CN" sz="2400"/>
              <a:t>doc</a:t>
            </a:r>
            <a:r>
              <a:rPr lang="zh-CN" altLang="en-US" sz="2400"/>
              <a:t>文档</a:t>
            </a:r>
          </a:p>
          <a:p>
            <a:r>
              <a:rPr lang="en-US" altLang="zh-CN" sz="2400"/>
              <a:t>*/</a:t>
            </a:r>
          </a:p>
          <a:p>
            <a:endParaRPr lang="en-US" altLang="zh-CN" sz="2400"/>
          </a:p>
          <a:p>
            <a:r>
              <a:rPr lang="zh-CN" altLang="en-US" sz="2400"/>
              <a:t>用法：</a:t>
            </a:r>
          </a:p>
          <a:p>
            <a:r>
              <a:rPr lang="en-US" altLang="zh-CN" sz="2400"/>
              <a:t>Javadoc  -d  .  HelloWorld.java</a:t>
            </a:r>
          </a:p>
        </p:txBody>
      </p:sp>
    </p:spTree>
    <p:extLst>
      <p:ext uri="{BB962C8B-B14F-4D97-AF65-F5344CB8AC3E}">
        <p14:creationId xmlns:p14="http://schemas.microsoft.com/office/powerpoint/2010/main" xmlns="" val="378974249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4722" name="Rectangle 2"/>
          <p:cNvSpPr>
            <a:spLocks noGrp="1" noChangeArrowheads="1"/>
          </p:cNvSpPr>
          <p:nvPr>
            <p:ph type="title"/>
          </p:nvPr>
        </p:nvSpPr>
        <p:spPr>
          <a:xfrm>
            <a:off x="607147" y="75190"/>
            <a:ext cx="8576381" cy="601524"/>
          </a:xfrm>
        </p:spPr>
        <p:txBody>
          <a:bodyPr/>
          <a:lstStyle/>
          <a:p>
            <a:r>
              <a:rPr lang="zh-CN" altLang="en-US"/>
              <a:t>程序语言发展历程</a:t>
            </a:r>
          </a:p>
        </p:txBody>
      </p:sp>
      <p:sp>
        <p:nvSpPr>
          <p:cNvPr id="1694723" name="Text Box 3"/>
          <p:cNvSpPr txBox="1">
            <a:spLocks noChangeArrowheads="1"/>
          </p:cNvSpPr>
          <p:nvPr/>
        </p:nvSpPr>
        <p:spPr bwMode="auto">
          <a:xfrm>
            <a:off x="491825" y="1013506"/>
            <a:ext cx="5306603" cy="3139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b="1"/>
              <a:t>机器语言：二进制机器代码，不便理解，不好记忆，</a:t>
            </a:r>
          </a:p>
          <a:p>
            <a:r>
              <a:rPr lang="zh-CN" altLang="en-US" b="1"/>
              <a:t>与硬件平台相关，不具有可移植性。</a:t>
            </a:r>
          </a:p>
          <a:p>
            <a:endParaRPr lang="zh-CN" altLang="en-US" b="1"/>
          </a:p>
          <a:p>
            <a:r>
              <a:rPr lang="zh-CN" altLang="en-US" b="1"/>
              <a:t>汇编语言：用助记符号来描述，与机器代码一一对应，</a:t>
            </a:r>
          </a:p>
          <a:p>
            <a:r>
              <a:rPr lang="zh-CN" altLang="en-US" b="1"/>
              <a:t>能够理解，但同样不可移植。</a:t>
            </a:r>
          </a:p>
          <a:p>
            <a:endParaRPr lang="en-US" altLang="zh-CN" b="1"/>
          </a:p>
          <a:p>
            <a:r>
              <a:rPr lang="zh-CN" altLang="en-US" b="1"/>
              <a:t>高级语言：按自然语言的语法风格书写程序，方便理解，</a:t>
            </a:r>
          </a:p>
          <a:p>
            <a:r>
              <a:rPr lang="zh-CN" altLang="en-US" b="1"/>
              <a:t>在原代码的层次上可以实现跨平台移植。</a:t>
            </a:r>
          </a:p>
          <a:p>
            <a:endParaRPr lang="zh-CN" altLang="en-US"/>
          </a:p>
        </p:txBody>
      </p:sp>
      <p:sp>
        <p:nvSpPr>
          <p:cNvPr id="1694724" name="Text Box 4"/>
          <p:cNvSpPr txBox="1">
            <a:spLocks noChangeArrowheads="1"/>
          </p:cNvSpPr>
          <p:nvPr/>
        </p:nvSpPr>
        <p:spPr bwMode="auto">
          <a:xfrm>
            <a:off x="5798428" y="1532007"/>
            <a:ext cx="2109873" cy="369332"/>
          </a:xfrm>
          <a:prstGeom prst="rect">
            <a:avLst/>
          </a:prstGeom>
          <a:solidFill>
            <a:schemeClr val="accent2"/>
          </a:solidFill>
          <a:ln w="25400">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10001001 11100101</a:t>
            </a:r>
          </a:p>
        </p:txBody>
      </p:sp>
      <p:sp>
        <p:nvSpPr>
          <p:cNvPr id="1694725" name="Text Box 5"/>
          <p:cNvSpPr txBox="1">
            <a:spLocks noChangeArrowheads="1"/>
          </p:cNvSpPr>
          <p:nvPr/>
        </p:nvSpPr>
        <p:spPr bwMode="auto">
          <a:xfrm>
            <a:off x="5798428" y="2504784"/>
            <a:ext cx="3232466" cy="369332"/>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a:t>mov dptr,#2000 </a:t>
            </a:r>
          </a:p>
        </p:txBody>
      </p:sp>
      <p:sp>
        <p:nvSpPr>
          <p:cNvPr id="1694726" name="Text Box 6"/>
          <p:cNvSpPr txBox="1">
            <a:spLocks noChangeArrowheads="1"/>
          </p:cNvSpPr>
          <p:nvPr/>
        </p:nvSpPr>
        <p:spPr bwMode="auto">
          <a:xfrm>
            <a:off x="5920536" y="4017993"/>
            <a:ext cx="3149364" cy="1200329"/>
          </a:xfrm>
          <a:prstGeom prst="rect">
            <a:avLst/>
          </a:prstGeom>
          <a:solidFill>
            <a:schemeClr val="accent2"/>
          </a:solidFill>
          <a:ln w="25400">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a:t>if(a&gt;b)</a:t>
            </a:r>
          </a:p>
          <a:p>
            <a:r>
              <a:rPr lang="en-US" altLang="zh-CN"/>
              <a:t>   max=a;</a:t>
            </a:r>
          </a:p>
          <a:p>
            <a:r>
              <a:rPr lang="en-US" altLang="zh-CN"/>
              <a:t>else</a:t>
            </a:r>
          </a:p>
          <a:p>
            <a:r>
              <a:rPr lang="en-US" altLang="zh-CN"/>
              <a:t>   max=b;</a:t>
            </a:r>
          </a:p>
        </p:txBody>
      </p:sp>
    </p:spTree>
    <p:extLst>
      <p:ext uri="{BB962C8B-B14F-4D97-AF65-F5344CB8AC3E}">
        <p14:creationId xmlns:p14="http://schemas.microsoft.com/office/powerpoint/2010/main" xmlns="" val="2469878579"/>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6770" name="Rectangle 2"/>
          <p:cNvSpPr>
            <a:spLocks noGrp="1" noChangeArrowheads="1"/>
          </p:cNvSpPr>
          <p:nvPr>
            <p:ph type="title"/>
          </p:nvPr>
        </p:nvSpPr>
        <p:spPr/>
        <p:txBody>
          <a:bodyPr/>
          <a:lstStyle/>
          <a:p>
            <a:r>
              <a:rPr lang="zh-CN" altLang="en-US"/>
              <a:t>生成</a:t>
            </a:r>
            <a:r>
              <a:rPr lang="en-US" altLang="zh-CN"/>
              <a:t>java  doc</a:t>
            </a:r>
            <a:r>
              <a:rPr lang="zh-CN" altLang="en-US"/>
              <a:t>文档</a:t>
            </a:r>
          </a:p>
        </p:txBody>
      </p:sp>
      <p:sp>
        <p:nvSpPr>
          <p:cNvPr id="1696771" name="Rectangle 3"/>
          <p:cNvSpPr>
            <a:spLocks noGrp="1" noChangeArrowheads="1"/>
          </p:cNvSpPr>
          <p:nvPr>
            <p:ph type="body" idx="1"/>
          </p:nvPr>
        </p:nvSpPr>
        <p:spPr bwMode="auto">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ltLang="zh-CN"/>
          </a:p>
          <a:p>
            <a:r>
              <a:rPr lang="en-US" altLang="zh-CN"/>
              <a:t>@author</a:t>
            </a:r>
          </a:p>
          <a:p>
            <a:r>
              <a:rPr lang="en-US" altLang="zh-CN"/>
              <a:t>@version</a:t>
            </a:r>
          </a:p>
          <a:p>
            <a:r>
              <a:rPr lang="zh-CN" altLang="en-US"/>
              <a:t>       等标注在</a:t>
            </a:r>
            <a:r>
              <a:rPr lang="en-US" altLang="zh-CN"/>
              <a:t>javadoc</a:t>
            </a:r>
            <a:r>
              <a:rPr lang="zh-CN" altLang="en-US"/>
              <a:t>中的使用</a:t>
            </a:r>
          </a:p>
          <a:p>
            <a:endParaRPr lang="zh-CN" altLang="en-US"/>
          </a:p>
          <a:p>
            <a:r>
              <a:rPr lang="en-US" altLang="zh-CN"/>
              <a:t>        </a:t>
            </a:r>
            <a:r>
              <a:rPr lang="zh-CN" altLang="en-US"/>
              <a:t>使用以上标记时要增加 </a:t>
            </a:r>
            <a:r>
              <a:rPr lang="en-US" altLang="zh-CN"/>
              <a:t>–author  - version</a:t>
            </a:r>
            <a:r>
              <a:rPr lang="zh-CN" altLang="en-US"/>
              <a:t>参数进行注释文档的抽取</a:t>
            </a:r>
            <a:r>
              <a:rPr lang="en-US" altLang="zh-CN"/>
              <a:t>,</a:t>
            </a:r>
            <a:r>
              <a:rPr lang="zh-CN" altLang="en-US"/>
              <a:t>默认情</a:t>
            </a:r>
          </a:p>
          <a:p>
            <a:r>
              <a:rPr lang="zh-CN" altLang="en-US"/>
              <a:t>况下会忽略</a:t>
            </a:r>
            <a:endParaRPr lang="en-US" altLang="zh-CN"/>
          </a:p>
        </p:txBody>
      </p:sp>
    </p:spTree>
    <p:extLst>
      <p:ext uri="{BB962C8B-B14F-4D97-AF65-F5344CB8AC3E}">
        <p14:creationId xmlns:p14="http://schemas.microsoft.com/office/powerpoint/2010/main" xmlns="" val="1322650138"/>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050" name="Rectangle 2"/>
          <p:cNvSpPr>
            <a:spLocks noGrp="1" noChangeArrowheads="1"/>
          </p:cNvSpPr>
          <p:nvPr>
            <p:ph type="title"/>
          </p:nvPr>
        </p:nvSpPr>
        <p:spPr/>
        <p:txBody>
          <a:bodyPr/>
          <a:lstStyle/>
          <a:p>
            <a:r>
              <a:rPr lang="zh-CN" altLang="en-US"/>
              <a:t>压缩成</a:t>
            </a:r>
            <a:r>
              <a:rPr lang="en-US" altLang="zh-CN"/>
              <a:t>jar</a:t>
            </a:r>
            <a:r>
              <a:rPr lang="zh-CN" altLang="en-US"/>
              <a:t>文件</a:t>
            </a:r>
          </a:p>
        </p:txBody>
      </p:sp>
      <p:sp>
        <p:nvSpPr>
          <p:cNvPr id="1666051"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r>
              <a:rPr lang="zh-CN" altLang="en-US" sz="2400"/>
              <a:t>在</a:t>
            </a:r>
            <a:r>
              <a:rPr lang="en-US" altLang="zh-CN" sz="2400"/>
              <a:t>java</a:t>
            </a:r>
            <a:r>
              <a:rPr lang="zh-CN" altLang="en-US" sz="2400"/>
              <a:t>中可以将生成的字节码文件按照生成目录的结构压缩</a:t>
            </a:r>
          </a:p>
          <a:p>
            <a:r>
              <a:rPr lang="zh-CN" altLang="en-US" sz="2400"/>
              <a:t>成</a:t>
            </a:r>
            <a:r>
              <a:rPr lang="en-US" altLang="zh-CN" sz="2400"/>
              <a:t>jar</a:t>
            </a:r>
            <a:r>
              <a:rPr lang="zh-CN" altLang="en-US" sz="2400"/>
              <a:t>文件方便使用</a:t>
            </a:r>
          </a:p>
          <a:p>
            <a:r>
              <a:rPr lang="zh-CN" altLang="en-US" sz="2400"/>
              <a:t>压缩命令：</a:t>
            </a:r>
          </a:p>
          <a:p>
            <a:r>
              <a:rPr lang="en-US" altLang="zh-CN" sz="2400"/>
              <a:t>   Jar  -cvf    first.jar    a</a:t>
            </a:r>
          </a:p>
          <a:p>
            <a:r>
              <a:rPr lang="en-US" altLang="zh-CN" sz="2400"/>
              <a:t> </a:t>
            </a:r>
            <a:r>
              <a:rPr lang="zh-CN" altLang="en-US" sz="2400"/>
              <a:t>解压命令：</a:t>
            </a:r>
          </a:p>
          <a:p>
            <a:r>
              <a:rPr lang="zh-CN" altLang="en-US" sz="2400"/>
              <a:t>  </a:t>
            </a:r>
            <a:r>
              <a:rPr lang="en-US" altLang="zh-CN" sz="2400"/>
              <a:t>jar  -xvf    first.jar</a:t>
            </a:r>
          </a:p>
          <a:p>
            <a:r>
              <a:rPr lang="zh-CN" altLang="en-US" sz="2400"/>
              <a:t>运行</a:t>
            </a:r>
            <a:r>
              <a:rPr lang="en-US" altLang="zh-CN" sz="2400"/>
              <a:t>jar </a:t>
            </a:r>
            <a:r>
              <a:rPr lang="zh-CN" altLang="en-US" sz="2400"/>
              <a:t>文件中的程序</a:t>
            </a:r>
            <a:r>
              <a:rPr lang="en-US" altLang="zh-CN" sz="2400"/>
              <a:t>:</a:t>
            </a:r>
          </a:p>
          <a:p>
            <a:r>
              <a:rPr lang="en-US" altLang="zh-CN" sz="2400"/>
              <a:t> java   -classpath  first.jar   a.b.c.HelloWorld</a:t>
            </a:r>
          </a:p>
        </p:txBody>
      </p:sp>
    </p:spTree>
    <p:extLst>
      <p:ext uri="{BB962C8B-B14F-4D97-AF65-F5344CB8AC3E}">
        <p14:creationId xmlns:p14="http://schemas.microsoft.com/office/powerpoint/2010/main" xmlns="" val="2316069378"/>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7074" name="Rectangle 2"/>
          <p:cNvSpPr>
            <a:spLocks noGrp="1" noChangeArrowheads="1"/>
          </p:cNvSpPr>
          <p:nvPr>
            <p:ph type="title"/>
          </p:nvPr>
        </p:nvSpPr>
        <p:spPr/>
        <p:txBody>
          <a:bodyPr/>
          <a:lstStyle/>
          <a:p>
            <a:r>
              <a:rPr lang="en-US" altLang="zh-CN"/>
              <a:t>Jar</a:t>
            </a:r>
            <a:r>
              <a:rPr lang="zh-CN" altLang="en-US"/>
              <a:t>命令参数</a:t>
            </a:r>
          </a:p>
        </p:txBody>
      </p:sp>
      <p:sp>
        <p:nvSpPr>
          <p:cNvPr id="1667075"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r>
              <a:rPr lang="en-US" altLang="zh-CN"/>
              <a:t>x </a:t>
            </a:r>
            <a:r>
              <a:rPr lang="zh-CN" altLang="en-US"/>
              <a:t>解压        </a:t>
            </a:r>
          </a:p>
          <a:p>
            <a:r>
              <a:rPr lang="en-US" altLang="zh-CN"/>
              <a:t>u </a:t>
            </a:r>
            <a:r>
              <a:rPr lang="zh-CN" altLang="en-US"/>
              <a:t>更新    </a:t>
            </a:r>
          </a:p>
          <a:p>
            <a:r>
              <a:rPr lang="en-US" altLang="zh-CN"/>
              <a:t>d </a:t>
            </a:r>
            <a:r>
              <a:rPr lang="zh-CN" altLang="en-US"/>
              <a:t>列表    </a:t>
            </a:r>
          </a:p>
          <a:p>
            <a:r>
              <a:rPr lang="en-US" altLang="zh-CN"/>
              <a:t>v </a:t>
            </a:r>
            <a:r>
              <a:rPr lang="zh-CN" altLang="en-US"/>
              <a:t>显示压缩过程</a:t>
            </a:r>
          </a:p>
          <a:p>
            <a:r>
              <a:rPr lang="en-US" altLang="zh-CN"/>
              <a:t>c </a:t>
            </a:r>
            <a:r>
              <a:rPr lang="zh-CN" altLang="en-US"/>
              <a:t>创建压缩文件          </a:t>
            </a:r>
          </a:p>
          <a:p>
            <a:r>
              <a:rPr lang="en-US" altLang="zh-CN"/>
              <a:t>f </a:t>
            </a:r>
            <a:r>
              <a:rPr lang="zh-CN" altLang="en-US"/>
              <a:t>压缩文件名</a:t>
            </a:r>
          </a:p>
          <a:p>
            <a:r>
              <a:rPr lang="en-US" altLang="zh-CN"/>
              <a:t>m </a:t>
            </a:r>
            <a:r>
              <a:rPr lang="zh-CN" altLang="en-US"/>
              <a:t>按照清单指定的系统进行压缩</a:t>
            </a:r>
          </a:p>
        </p:txBody>
      </p:sp>
    </p:spTree>
    <p:extLst>
      <p:ext uri="{BB962C8B-B14F-4D97-AF65-F5344CB8AC3E}">
        <p14:creationId xmlns:p14="http://schemas.microsoft.com/office/powerpoint/2010/main" xmlns="" val="488238789"/>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098" name="Rectangle 1026"/>
          <p:cNvSpPr>
            <a:spLocks noGrp="1" noChangeArrowheads="1"/>
          </p:cNvSpPr>
          <p:nvPr>
            <p:ph type="title"/>
          </p:nvPr>
        </p:nvSpPr>
        <p:spPr/>
        <p:txBody>
          <a:bodyPr/>
          <a:lstStyle/>
          <a:p>
            <a:r>
              <a:rPr lang="zh-CN" altLang="en-US" sz="2800"/>
              <a:t>命令行参数</a:t>
            </a:r>
            <a:r>
              <a:rPr lang="en-US" altLang="zh-CN" sz="2800"/>
              <a:t>Echo.java</a:t>
            </a:r>
          </a:p>
        </p:txBody>
      </p:sp>
      <p:sp>
        <p:nvSpPr>
          <p:cNvPr id="1668099" name="Rectangle 1027"/>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r>
              <a:rPr lang="zh-CN" altLang="en-US"/>
              <a:t> </a:t>
            </a:r>
          </a:p>
          <a:p>
            <a:r>
              <a:rPr lang="en-US" altLang="zh-CN" sz="2400"/>
              <a:t>public class Echo</a:t>
            </a:r>
          </a:p>
          <a:p>
            <a:r>
              <a:rPr lang="en-US" altLang="zh-CN" sz="2400"/>
              <a:t>{</a:t>
            </a:r>
          </a:p>
          <a:p>
            <a:pPr lvl="1">
              <a:buFont typeface="Monotype Sorts" charset="2"/>
              <a:buNone/>
            </a:pPr>
            <a:r>
              <a:rPr lang="en-US" altLang="zh-CN" sz="2400"/>
              <a:t> public static void main(String args[]){</a:t>
            </a:r>
          </a:p>
          <a:p>
            <a:pPr lvl="2">
              <a:buFontTx/>
              <a:buNone/>
            </a:pPr>
            <a:r>
              <a:rPr lang="en-US" altLang="zh-CN" sz="2400"/>
              <a:t>System.out.println(args[0]);</a:t>
            </a:r>
          </a:p>
          <a:p>
            <a:pPr lvl="1">
              <a:buFont typeface="Monotype Sorts" charset="2"/>
              <a:buNone/>
            </a:pPr>
            <a:r>
              <a:rPr lang="en-US" altLang="zh-CN" sz="2400"/>
              <a:t>}</a:t>
            </a:r>
          </a:p>
          <a:p>
            <a:r>
              <a:rPr lang="en-US" altLang="zh-CN" sz="2400"/>
              <a:t>}</a:t>
            </a:r>
          </a:p>
          <a:p>
            <a:r>
              <a:rPr lang="zh-CN" altLang="en-US" sz="2400"/>
              <a:t>运行命令：</a:t>
            </a:r>
          </a:p>
          <a:p>
            <a:r>
              <a:rPr lang="en-US" altLang="zh-CN" sz="2400"/>
              <a:t>  Java   Echo  wsd0703</a:t>
            </a:r>
          </a:p>
        </p:txBody>
      </p:sp>
    </p:spTree>
    <p:extLst>
      <p:ext uri="{BB962C8B-B14F-4D97-AF65-F5344CB8AC3E}">
        <p14:creationId xmlns:p14="http://schemas.microsoft.com/office/powerpoint/2010/main" xmlns="" val="384316478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22" name="Rectangle 2"/>
          <p:cNvSpPr>
            <a:spLocks noGrp="1" noChangeArrowheads="1"/>
          </p:cNvSpPr>
          <p:nvPr>
            <p:ph type="title"/>
          </p:nvPr>
        </p:nvSpPr>
        <p:spPr/>
        <p:txBody>
          <a:bodyPr/>
          <a:lstStyle/>
          <a:p>
            <a:r>
              <a:rPr lang="zh-CN" altLang="en-US"/>
              <a:t>要点：</a:t>
            </a:r>
          </a:p>
        </p:txBody>
      </p:sp>
      <p:sp>
        <p:nvSpPr>
          <p:cNvPr id="1669123"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endParaRPr lang="zh-CN" altLang="en-US"/>
          </a:p>
          <a:p>
            <a:r>
              <a:rPr lang="zh-CN" altLang="en-US"/>
              <a:t>可执行程序必需要</a:t>
            </a:r>
            <a:r>
              <a:rPr lang="en-US" altLang="zh-CN"/>
              <a:t>main</a:t>
            </a:r>
            <a:r>
              <a:rPr lang="zh-CN" altLang="en-US"/>
              <a:t>方法</a:t>
            </a:r>
          </a:p>
          <a:p>
            <a:r>
              <a:rPr lang="zh-CN" altLang="en-US"/>
              <a:t>只能</a:t>
            </a:r>
            <a:r>
              <a:rPr lang="en-US" altLang="zh-CN"/>
              <a:t>public</a:t>
            </a:r>
            <a:r>
              <a:rPr lang="zh-CN" altLang="en-US"/>
              <a:t>和</a:t>
            </a:r>
            <a:r>
              <a:rPr lang="en-US" altLang="zh-CN"/>
              <a:t>static</a:t>
            </a:r>
            <a:r>
              <a:rPr lang="zh-CN" altLang="en-US"/>
              <a:t>调换位置</a:t>
            </a:r>
          </a:p>
          <a:p>
            <a:r>
              <a:rPr lang="zh-CN" altLang="en-US"/>
              <a:t> </a:t>
            </a:r>
            <a:r>
              <a:rPr lang="en-US" altLang="zh-CN"/>
              <a:t>args</a:t>
            </a:r>
            <a:r>
              <a:rPr lang="zh-CN" altLang="en-US"/>
              <a:t>可以是任意的名字</a:t>
            </a:r>
          </a:p>
          <a:p>
            <a:r>
              <a:rPr lang="zh-CN" altLang="en-US"/>
              <a:t> </a:t>
            </a:r>
            <a:r>
              <a:rPr lang="en-US" altLang="zh-CN"/>
              <a:t>args[0] </a:t>
            </a:r>
            <a:r>
              <a:rPr lang="zh-CN" altLang="en-US"/>
              <a:t>代表第一个命令行参数</a:t>
            </a:r>
          </a:p>
          <a:p>
            <a:endParaRPr lang="zh-CN" altLang="en-US"/>
          </a:p>
          <a:p>
            <a:r>
              <a:rPr lang="zh-CN" altLang="en-US"/>
              <a:t>注意</a:t>
            </a:r>
            <a:r>
              <a:rPr lang="en-US" altLang="zh-CN"/>
              <a:t>:</a:t>
            </a:r>
            <a:r>
              <a:rPr lang="zh-CN" altLang="en-US"/>
              <a:t>运行时一定要有命令行参数输入</a:t>
            </a:r>
            <a:r>
              <a:rPr lang="en-US" altLang="zh-CN"/>
              <a:t>,</a:t>
            </a:r>
            <a:r>
              <a:rPr lang="zh-CN" altLang="en-US"/>
              <a:t>否则会有数组下标越界异常出现</a:t>
            </a:r>
            <a:endParaRPr lang="en-US" altLang="zh-CN"/>
          </a:p>
        </p:txBody>
      </p:sp>
    </p:spTree>
    <p:extLst>
      <p:ext uri="{BB962C8B-B14F-4D97-AF65-F5344CB8AC3E}">
        <p14:creationId xmlns:p14="http://schemas.microsoft.com/office/powerpoint/2010/main" xmlns="" val="386461060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Rectangle 2"/>
          <p:cNvSpPr>
            <a:spLocks noGrp="1" noChangeArrowheads="1"/>
          </p:cNvSpPr>
          <p:nvPr>
            <p:ph type="title"/>
          </p:nvPr>
        </p:nvSpPr>
        <p:spPr/>
        <p:txBody>
          <a:bodyPr/>
          <a:lstStyle/>
          <a:p>
            <a:r>
              <a:rPr lang="zh-CN" altLang="en-US"/>
              <a:t>练习：</a:t>
            </a:r>
          </a:p>
        </p:txBody>
      </p:sp>
      <p:sp>
        <p:nvSpPr>
          <p:cNvPr id="1670147"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r>
              <a:rPr lang="zh-CN" altLang="en-US"/>
              <a:t>编程打印出所有命令行的参数。</a:t>
            </a:r>
          </a:p>
          <a:p>
            <a:r>
              <a:rPr lang="zh-CN" altLang="en-US"/>
              <a:t> </a:t>
            </a:r>
          </a:p>
          <a:p>
            <a:r>
              <a:rPr lang="zh-CN" altLang="en-US"/>
              <a:t>从命令参数中接收姓名，在程序打印</a:t>
            </a:r>
          </a:p>
          <a:p>
            <a:endParaRPr lang="zh-CN" altLang="en-US"/>
          </a:p>
          <a:p>
            <a:r>
              <a:rPr lang="en-US" altLang="zh-CN"/>
              <a:t>     Hello  xxxxx </a:t>
            </a:r>
          </a:p>
          <a:p>
            <a:endParaRPr lang="en-US" altLang="zh-CN"/>
          </a:p>
          <a:p>
            <a:endParaRPr lang="zh-CN" altLang="en-US"/>
          </a:p>
          <a:p>
            <a:endParaRPr lang="en-US" altLang="zh-CN"/>
          </a:p>
          <a:p>
            <a:endParaRPr lang="zh-CN" altLang="en-US"/>
          </a:p>
          <a:p>
            <a:endParaRPr lang="zh-CN" altLang="en-US"/>
          </a:p>
        </p:txBody>
      </p:sp>
    </p:spTree>
    <p:extLst>
      <p:ext uri="{BB962C8B-B14F-4D97-AF65-F5344CB8AC3E}">
        <p14:creationId xmlns:p14="http://schemas.microsoft.com/office/powerpoint/2010/main" xmlns="" val="283529457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a:xfrm>
            <a:off x="296791" y="123752"/>
            <a:ext cx="8576380" cy="676714"/>
          </a:xfrm>
        </p:spPr>
        <p:txBody>
          <a:bodyPr/>
          <a:lstStyle/>
          <a:p>
            <a:r>
              <a:rPr lang="en-US" altLang="zh-CN"/>
              <a:t>Java API </a:t>
            </a:r>
            <a:r>
              <a:rPr lang="zh-CN" altLang="en-US"/>
              <a:t>文档</a:t>
            </a:r>
          </a:p>
        </p:txBody>
      </p:sp>
      <p:sp>
        <p:nvSpPr>
          <p:cNvPr id="820227" name="Rectangle 3"/>
          <p:cNvSpPr>
            <a:spLocks noGrp="1" noChangeArrowheads="1"/>
          </p:cNvSpPr>
          <p:nvPr>
            <p:ph type="body" idx="1"/>
          </p:nvPr>
        </p:nvSpPr>
        <p:spPr bwMode="auto">
          <a:xfrm>
            <a:off x="325621" y="941449"/>
            <a:ext cx="9149610" cy="42764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gn="ctr">
              <a:lnSpc>
                <a:spcPts val="3000"/>
              </a:lnSpc>
              <a:spcBef>
                <a:spcPts val="600"/>
              </a:spcBef>
              <a:spcAft>
                <a:spcPts val="600"/>
              </a:spcAft>
              <a:buFont typeface="Monotype Sorts" charset="2"/>
              <a:buNone/>
            </a:pPr>
            <a:r>
              <a:rPr lang="en-US" altLang="zh-CN" sz="2800" b="1"/>
              <a:t>Download it from http://java.sun.com</a:t>
            </a:r>
          </a:p>
        </p:txBody>
      </p:sp>
      <p:pic>
        <p:nvPicPr>
          <p:cNvPr id="820228"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7493" y="1369094"/>
            <a:ext cx="9307332" cy="49735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68708435"/>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Rectangle 2"/>
          <p:cNvSpPr>
            <a:spLocks noGrp="1" noChangeArrowheads="1"/>
          </p:cNvSpPr>
          <p:nvPr>
            <p:ph type="title"/>
          </p:nvPr>
        </p:nvSpPr>
        <p:spPr>
          <a:xfrm>
            <a:off x="568142" y="159780"/>
            <a:ext cx="8576380" cy="601524"/>
          </a:xfrm>
        </p:spPr>
        <p:txBody>
          <a:bodyPr/>
          <a:lstStyle/>
          <a:p>
            <a:r>
              <a:rPr lang="zh-CN" altLang="en-US">
                <a:cs typeface="Times New Roman" pitchFamily="18" charset="0"/>
              </a:rPr>
              <a:t>本章总结</a:t>
            </a:r>
          </a:p>
        </p:txBody>
      </p:sp>
      <p:sp>
        <p:nvSpPr>
          <p:cNvPr id="1293315" name="Rectangle 3"/>
          <p:cNvSpPr>
            <a:spLocks noGrp="1" noChangeArrowheads="1"/>
          </p:cNvSpPr>
          <p:nvPr>
            <p:ph type="body" idx="1"/>
          </p:nvPr>
        </p:nvSpPr>
        <p:spPr bwMode="auto">
          <a:xfrm>
            <a:off x="569837" y="800466"/>
            <a:ext cx="8466144" cy="4135477"/>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endParaRPr lang="en-US" altLang="zh-CN" sz="2400">
              <a:solidFill>
                <a:schemeClr val="tx1"/>
              </a:solidFill>
              <a:cs typeface="Times New Roman" pitchFamily="18" charset="0"/>
            </a:endParaRPr>
          </a:p>
          <a:p>
            <a:pPr algn="just"/>
            <a:r>
              <a:rPr lang="zh-CN" altLang="en-US" sz="2400">
                <a:solidFill>
                  <a:schemeClr val="tx1"/>
                </a:solidFill>
                <a:cs typeface="Times New Roman" pitchFamily="18" charset="0"/>
              </a:rPr>
              <a:t>在这一章里，我们讨论了以下问题</a:t>
            </a:r>
            <a:r>
              <a:rPr lang="en-US" altLang="zh-CN" sz="2400">
                <a:solidFill>
                  <a:schemeClr val="tx1"/>
                </a:solidFill>
                <a:cs typeface="Times New Roman" pitchFamily="18" charset="0"/>
              </a:rPr>
              <a:t>:</a:t>
            </a:r>
          </a:p>
          <a:p>
            <a:pPr lvl="1" algn="just">
              <a:lnSpc>
                <a:spcPts val="3000"/>
              </a:lnSpc>
            </a:pPr>
            <a:r>
              <a:rPr lang="zh-CN" altLang="en-US" sz="2400">
                <a:cs typeface="Times New Roman" pitchFamily="18" charset="0"/>
              </a:rPr>
              <a:t>怎样建立</a:t>
            </a:r>
            <a:r>
              <a:rPr lang="en-US" altLang="zh-CN" sz="2400">
                <a:cs typeface="Times New Roman" pitchFamily="18" charset="0"/>
              </a:rPr>
              <a:t>Java</a:t>
            </a:r>
            <a:r>
              <a:rPr lang="zh-CN" altLang="en-US" sz="2400">
                <a:cs typeface="Times New Roman" pitchFamily="18" charset="0"/>
              </a:rPr>
              <a:t>开发环境</a:t>
            </a:r>
          </a:p>
          <a:p>
            <a:pPr lvl="1" algn="just">
              <a:lnSpc>
                <a:spcPts val="3000"/>
              </a:lnSpc>
            </a:pPr>
            <a:r>
              <a:rPr lang="en-US" altLang="zh-CN" sz="2400">
                <a:cs typeface="Times New Roman" pitchFamily="18" charset="0"/>
              </a:rPr>
              <a:t>Java</a:t>
            </a:r>
            <a:r>
              <a:rPr lang="zh-CN" altLang="en-US" sz="2400">
                <a:cs typeface="Times New Roman" pitchFamily="18" charset="0"/>
              </a:rPr>
              <a:t>语言的关键特性</a:t>
            </a:r>
          </a:p>
          <a:p>
            <a:pPr lvl="1" algn="just">
              <a:lnSpc>
                <a:spcPts val="3000"/>
              </a:lnSpc>
            </a:pPr>
            <a:r>
              <a:rPr lang="en-US" altLang="zh-CN" sz="2400">
                <a:cs typeface="Times New Roman" pitchFamily="18" charset="0"/>
              </a:rPr>
              <a:t>Java</a:t>
            </a:r>
            <a:r>
              <a:rPr lang="zh-CN" altLang="en-US" sz="2400">
                <a:cs typeface="Times New Roman" pitchFamily="18" charset="0"/>
              </a:rPr>
              <a:t>虚拟机</a:t>
            </a:r>
            <a:r>
              <a:rPr lang="en-US" altLang="zh-CN" sz="2400">
                <a:cs typeface="Times New Roman" pitchFamily="18" charset="0"/>
              </a:rPr>
              <a:t>(JVM)</a:t>
            </a:r>
            <a:r>
              <a:rPr lang="zh-CN" altLang="en-US" sz="2400">
                <a:cs typeface="Times New Roman" pitchFamily="18" charset="0"/>
              </a:rPr>
              <a:t>的功能</a:t>
            </a:r>
          </a:p>
          <a:p>
            <a:pPr lvl="1" algn="just">
              <a:lnSpc>
                <a:spcPts val="3000"/>
              </a:lnSpc>
            </a:pPr>
            <a:r>
              <a:rPr lang="en-US" altLang="zh-CN" sz="2400">
                <a:cs typeface="Times New Roman" pitchFamily="18" charset="0"/>
              </a:rPr>
              <a:t>Java</a:t>
            </a:r>
            <a:r>
              <a:rPr lang="zh-CN" altLang="en-US" sz="2400">
                <a:cs typeface="Times New Roman" pitchFamily="18" charset="0"/>
              </a:rPr>
              <a:t>的垃圾收集机制</a:t>
            </a:r>
          </a:p>
          <a:p>
            <a:pPr lvl="1" algn="just">
              <a:lnSpc>
                <a:spcPts val="3000"/>
              </a:lnSpc>
            </a:pPr>
            <a:r>
              <a:rPr lang="zh-CN" altLang="en-US" sz="2400">
                <a:cs typeface="Times New Roman" pitchFamily="18" charset="0"/>
              </a:rPr>
              <a:t>常用</a:t>
            </a:r>
            <a:r>
              <a:rPr lang="en-US" altLang="zh-CN" sz="2400">
                <a:cs typeface="Times New Roman" pitchFamily="18" charset="0"/>
              </a:rPr>
              <a:t>Java</a:t>
            </a:r>
            <a:r>
              <a:rPr lang="zh-CN" altLang="en-US" sz="2400">
                <a:cs typeface="Times New Roman" pitchFamily="18" charset="0"/>
              </a:rPr>
              <a:t>开发命令和开发工具包</a:t>
            </a:r>
          </a:p>
          <a:p>
            <a:pPr lvl="1" algn="just">
              <a:lnSpc>
                <a:spcPts val="3000"/>
              </a:lnSpc>
            </a:pPr>
            <a:r>
              <a:rPr lang="zh-CN" altLang="en-US" sz="2400">
                <a:cs typeface="Times New Roman" pitchFamily="18" charset="0"/>
              </a:rPr>
              <a:t>编写并运行一个</a:t>
            </a:r>
            <a:r>
              <a:rPr lang="en-US" altLang="zh-CN" sz="2400">
                <a:cs typeface="Times New Roman" pitchFamily="18" charset="0"/>
              </a:rPr>
              <a:t>Java</a:t>
            </a:r>
            <a:r>
              <a:rPr lang="zh-CN" altLang="en-US" sz="2400">
                <a:cs typeface="Times New Roman" pitchFamily="18" charset="0"/>
              </a:rPr>
              <a:t>应用程序</a:t>
            </a:r>
            <a:endParaRPr lang="zh-CN" altLang="en-US" sz="2400"/>
          </a:p>
        </p:txBody>
      </p:sp>
    </p:spTree>
    <p:extLst>
      <p:ext uri="{BB962C8B-B14F-4D97-AF65-F5344CB8AC3E}">
        <p14:creationId xmlns:p14="http://schemas.microsoft.com/office/powerpoint/2010/main" xmlns="" val="756194756"/>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a:xfrm>
            <a:off x="351061" y="183277"/>
            <a:ext cx="9010541" cy="545131"/>
          </a:xfrm>
        </p:spPr>
        <p:txBody>
          <a:bodyPr lIns="92693" tIns="46346" rIns="92693" bIns="46346" anchor="t"/>
          <a:lstStyle/>
          <a:p>
            <a:r>
              <a:rPr lang="zh-CN" altLang="en-US"/>
              <a:t>本章目标</a:t>
            </a:r>
          </a:p>
        </p:txBody>
      </p:sp>
      <p:sp>
        <p:nvSpPr>
          <p:cNvPr id="822275" name="Rectangle 3"/>
          <p:cNvSpPr>
            <a:spLocks noGrp="1" noChangeArrowheads="1"/>
          </p:cNvSpPr>
          <p:nvPr>
            <p:ph type="body" idx="1"/>
          </p:nvPr>
        </p:nvSpPr>
        <p:spPr bwMode="auto">
          <a:xfrm>
            <a:off x="1302484" y="1203048"/>
            <a:ext cx="8221929" cy="518187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gn="just">
              <a:lnSpc>
                <a:spcPts val="3000"/>
              </a:lnSpc>
              <a:spcBef>
                <a:spcPts val="600"/>
              </a:spcBef>
              <a:spcAft>
                <a:spcPts val="600"/>
              </a:spcAft>
              <a:buFont typeface="Monotype Sorts" charset="2"/>
              <a:buNone/>
            </a:pPr>
            <a:r>
              <a:rPr lang="zh-CN" altLang="en-US" sz="1800">
                <a:latin typeface="宋体" pitchFamily="2" charset="-122"/>
              </a:rPr>
              <a:t>-</a:t>
            </a:r>
          </a:p>
        </p:txBody>
      </p:sp>
      <p:sp>
        <p:nvSpPr>
          <p:cNvPr id="822276" name="Rectangle 4"/>
          <p:cNvSpPr>
            <a:spLocks noChangeArrowheads="1"/>
          </p:cNvSpPr>
          <p:nvPr/>
        </p:nvSpPr>
        <p:spPr bwMode="auto">
          <a:xfrm>
            <a:off x="325621" y="1203048"/>
            <a:ext cx="9149610" cy="5181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693" tIns="46346" rIns="92693" bIns="46346"/>
          <a:lstStyle/>
          <a:p>
            <a:pPr marL="514350" lvl="1" indent="-282575" defTabSz="927100">
              <a:lnSpc>
                <a:spcPts val="3000"/>
              </a:lnSpc>
              <a:spcBef>
                <a:spcPts val="600"/>
              </a:spcBef>
              <a:spcAft>
                <a:spcPts val="600"/>
              </a:spcAft>
              <a:buClr>
                <a:schemeClr val="tx2"/>
              </a:buClr>
              <a:buSzPct val="80000"/>
              <a:buFont typeface="Monotype Sorts" charset="2"/>
              <a:buChar char="u"/>
            </a:pPr>
            <a:endParaRPr lang="en-US" altLang="zh-CN">
              <a:solidFill>
                <a:schemeClr val="tx1"/>
              </a:solidFill>
              <a:latin typeface="Palatino-Italic" charset="0"/>
            </a:endParaRPr>
          </a:p>
        </p:txBody>
      </p:sp>
      <p:sp>
        <p:nvSpPr>
          <p:cNvPr id="822277" name="Rectangle 5"/>
          <p:cNvSpPr>
            <a:spLocks noChangeArrowheads="1"/>
          </p:cNvSpPr>
          <p:nvPr/>
        </p:nvSpPr>
        <p:spPr bwMode="auto">
          <a:xfrm>
            <a:off x="405331" y="1088696"/>
            <a:ext cx="7085647" cy="21977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693" tIns="46346" rIns="92693" bIns="46346"/>
          <a:lstStyle/>
          <a:p>
            <a:pPr marL="514350" lvl="1" indent="-282575" defTabSz="927100">
              <a:lnSpc>
                <a:spcPts val="3000"/>
              </a:lnSpc>
              <a:spcBef>
                <a:spcPts val="600"/>
              </a:spcBef>
              <a:spcAft>
                <a:spcPts val="600"/>
              </a:spcAft>
              <a:buClr>
                <a:schemeClr val="tx2"/>
              </a:buClr>
              <a:buSzPct val="80000"/>
              <a:buFont typeface="Monotype Sorts" charset="2"/>
              <a:buChar char="u"/>
            </a:pPr>
            <a:r>
              <a:rPr lang="zh-CN" altLang="en-US" sz="2800" b="1">
                <a:solidFill>
                  <a:schemeClr val="tx1"/>
                </a:solidFill>
                <a:latin typeface="Arial" pitchFamily="34" charset="0"/>
              </a:rPr>
              <a:t>程序注释</a:t>
            </a:r>
          </a:p>
          <a:p>
            <a:pPr marL="514350" lvl="1" indent="-282575" defTabSz="927100">
              <a:lnSpc>
                <a:spcPts val="3000"/>
              </a:lnSpc>
              <a:spcBef>
                <a:spcPts val="600"/>
              </a:spcBef>
              <a:spcAft>
                <a:spcPts val="600"/>
              </a:spcAft>
              <a:buClr>
                <a:schemeClr val="tx2"/>
              </a:buClr>
              <a:buSzPct val="80000"/>
              <a:buFont typeface="Monotype Sorts" charset="2"/>
              <a:buChar char="u"/>
            </a:pPr>
            <a:r>
              <a:rPr lang="zh-CN" altLang="en-US" sz="2800" b="1">
                <a:solidFill>
                  <a:schemeClr val="tx1"/>
                </a:solidFill>
                <a:latin typeface="Arial" pitchFamily="34" charset="0"/>
              </a:rPr>
              <a:t>标示符</a:t>
            </a:r>
          </a:p>
          <a:p>
            <a:pPr marL="514350" lvl="1" indent="-282575" defTabSz="927100">
              <a:lnSpc>
                <a:spcPts val="3000"/>
              </a:lnSpc>
              <a:spcBef>
                <a:spcPts val="600"/>
              </a:spcBef>
              <a:spcAft>
                <a:spcPts val="600"/>
              </a:spcAft>
              <a:buClr>
                <a:schemeClr val="tx2"/>
              </a:buClr>
              <a:buSzPct val="80000"/>
              <a:buFont typeface="Monotype Sorts" charset="2"/>
              <a:buChar char="u"/>
            </a:pPr>
            <a:r>
              <a:rPr lang="zh-CN" altLang="en-US" sz="2800" b="1">
                <a:solidFill>
                  <a:schemeClr val="tx1"/>
                </a:solidFill>
                <a:latin typeface="Arial" pitchFamily="34" charset="0"/>
              </a:rPr>
              <a:t>关键字</a:t>
            </a:r>
          </a:p>
          <a:p>
            <a:pPr marL="514350" lvl="1" indent="-282575" defTabSz="927100">
              <a:lnSpc>
                <a:spcPts val="3000"/>
              </a:lnSpc>
              <a:spcBef>
                <a:spcPts val="600"/>
              </a:spcBef>
              <a:spcAft>
                <a:spcPts val="600"/>
              </a:spcAft>
              <a:buClr>
                <a:schemeClr val="tx2"/>
              </a:buClr>
              <a:buSzPct val="80000"/>
              <a:buFont typeface="Monotype Sorts" charset="2"/>
              <a:buChar char="u"/>
            </a:pPr>
            <a:r>
              <a:rPr lang="zh-CN" altLang="en-US" sz="2800" b="1">
                <a:solidFill>
                  <a:schemeClr val="tx1"/>
                </a:solidFill>
                <a:latin typeface="Arial" pitchFamily="34" charset="0"/>
              </a:rPr>
              <a:t>基本数据类型</a:t>
            </a:r>
            <a:endParaRPr lang="en-US" altLang="zh-CN" sz="2800" b="1">
              <a:solidFill>
                <a:schemeClr val="tx1"/>
              </a:solidFill>
              <a:latin typeface="Arial" pitchFamily="34" charset="0"/>
            </a:endParaRPr>
          </a:p>
        </p:txBody>
      </p:sp>
    </p:spTree>
    <p:extLst>
      <p:ext uri="{BB962C8B-B14F-4D97-AF65-F5344CB8AC3E}">
        <p14:creationId xmlns:p14="http://schemas.microsoft.com/office/powerpoint/2010/main" xmlns="" val="77146095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a:xfrm>
            <a:off x="607147" y="126884"/>
            <a:ext cx="8576381" cy="601524"/>
          </a:xfrm>
        </p:spPr>
        <p:txBody>
          <a:bodyPr/>
          <a:lstStyle/>
          <a:p>
            <a:r>
              <a:rPr lang="zh-CN" altLang="en-US"/>
              <a:t>注  释</a:t>
            </a:r>
          </a:p>
        </p:txBody>
      </p:sp>
      <p:sp>
        <p:nvSpPr>
          <p:cNvPr id="823299" name="Rectangle 3"/>
          <p:cNvSpPr>
            <a:spLocks noGrp="1" noChangeArrowheads="1"/>
          </p:cNvSpPr>
          <p:nvPr>
            <p:ph type="body" idx="1"/>
          </p:nvPr>
        </p:nvSpPr>
        <p:spPr bwMode="auto">
          <a:xfrm>
            <a:off x="337493" y="1013506"/>
            <a:ext cx="9149609" cy="518187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ct val="0"/>
              </a:spcBef>
              <a:spcAft>
                <a:spcPct val="0"/>
              </a:spcAft>
            </a:pPr>
            <a:r>
              <a:rPr lang="zh-CN" altLang="en-US" sz="2000" b="1"/>
              <a:t>三种类型的注释</a:t>
            </a:r>
          </a:p>
          <a:p>
            <a:pPr lvl="1">
              <a:lnSpc>
                <a:spcPts val="3000"/>
              </a:lnSpc>
              <a:spcBef>
                <a:spcPct val="0"/>
              </a:spcBef>
              <a:spcAft>
                <a:spcPct val="0"/>
              </a:spcAft>
              <a:buFont typeface="Monotype Sorts" charset="2"/>
              <a:buNone/>
            </a:pPr>
            <a:r>
              <a:rPr lang="en-US" altLang="zh-CN" sz="2000" b="1"/>
              <a:t>       //</a:t>
            </a:r>
            <a:r>
              <a:rPr lang="zh-CN" altLang="en-US" sz="2000" b="1"/>
              <a:t>单行注释</a:t>
            </a:r>
          </a:p>
          <a:p>
            <a:pPr lvl="1">
              <a:lnSpc>
                <a:spcPts val="3000"/>
              </a:lnSpc>
              <a:spcBef>
                <a:spcPct val="0"/>
              </a:spcBef>
              <a:spcAft>
                <a:spcPct val="0"/>
              </a:spcAft>
              <a:buFont typeface="Monotype Sorts" charset="2"/>
              <a:buNone/>
            </a:pPr>
            <a:endParaRPr lang="zh-CN" altLang="en-US" sz="2000" b="1"/>
          </a:p>
          <a:p>
            <a:pPr lvl="1">
              <a:lnSpc>
                <a:spcPts val="3000"/>
              </a:lnSpc>
              <a:spcBef>
                <a:spcPct val="0"/>
              </a:spcBef>
              <a:spcAft>
                <a:spcPct val="0"/>
              </a:spcAft>
              <a:buFont typeface="Monotype Sorts" charset="2"/>
              <a:buNone/>
            </a:pPr>
            <a:r>
              <a:rPr lang="en-US" altLang="zh-CN" sz="2000" b="1"/>
              <a:t>       /*</a:t>
            </a:r>
            <a:r>
              <a:rPr lang="zh-CN" altLang="en-US" sz="2000" b="1"/>
              <a:t>这是</a:t>
            </a:r>
            <a:br>
              <a:rPr lang="zh-CN" altLang="en-US" sz="2000" b="1"/>
            </a:br>
            <a:r>
              <a:rPr lang="zh-CN" altLang="en-US" sz="2000" b="1"/>
              <a:t>        一段多行注释，</a:t>
            </a:r>
            <a:br>
              <a:rPr lang="zh-CN" altLang="en-US" sz="2000" b="1"/>
            </a:br>
            <a:r>
              <a:rPr lang="zh-CN" altLang="en-US" sz="2000" b="1"/>
              <a:t>        它跨越了多个行</a:t>
            </a:r>
            <a:br>
              <a:rPr lang="zh-CN" altLang="en-US" sz="2000" b="1"/>
            </a:br>
            <a:r>
              <a:rPr lang="zh-CN" altLang="en-US" sz="2000" b="1"/>
              <a:t>     </a:t>
            </a:r>
            <a:r>
              <a:rPr lang="en-US" altLang="zh-CN" sz="2000" b="1"/>
              <a:t>*/</a:t>
            </a:r>
          </a:p>
          <a:p>
            <a:pPr lvl="1">
              <a:lnSpc>
                <a:spcPts val="3000"/>
              </a:lnSpc>
              <a:spcBef>
                <a:spcPct val="0"/>
              </a:spcBef>
              <a:spcAft>
                <a:spcPct val="0"/>
              </a:spcAft>
              <a:buFont typeface="Monotype Sorts" charset="2"/>
              <a:buNone/>
            </a:pPr>
            <a:endParaRPr lang="en-US" altLang="zh-CN" sz="2000" b="1"/>
          </a:p>
          <a:p>
            <a:pPr lvl="1">
              <a:lnSpc>
                <a:spcPts val="3000"/>
              </a:lnSpc>
              <a:spcBef>
                <a:spcPct val="0"/>
              </a:spcBef>
              <a:spcAft>
                <a:spcPct val="0"/>
              </a:spcAft>
              <a:buFont typeface="Monotype Sorts" charset="2"/>
              <a:buNone/>
            </a:pPr>
            <a:r>
              <a:rPr lang="en-US" altLang="zh-CN" sz="2000" b="1"/>
              <a:t>         /** </a:t>
            </a:r>
            <a:r>
              <a:rPr lang="zh-CN" altLang="en-US" sz="2000" b="1"/>
              <a:t>这是一个文档注释，可以使用</a:t>
            </a:r>
            <a:r>
              <a:rPr lang="en-US" altLang="zh-CN" sz="2000" b="1"/>
              <a:t>JDK</a:t>
            </a:r>
            <a:r>
              <a:rPr lang="zh-CN" altLang="en-US" sz="2000" b="1"/>
              <a:t>的</a:t>
            </a:r>
            <a:r>
              <a:rPr lang="en-US" altLang="zh-CN" sz="2000" b="1"/>
              <a:t>javadoc</a:t>
            </a:r>
            <a:r>
              <a:rPr lang="zh-CN" altLang="en-US" sz="2000" b="1"/>
              <a:t>工具从原文件</a:t>
            </a:r>
          </a:p>
          <a:p>
            <a:pPr lvl="1">
              <a:lnSpc>
                <a:spcPts val="3000"/>
              </a:lnSpc>
              <a:spcBef>
                <a:spcPct val="0"/>
              </a:spcBef>
              <a:spcAft>
                <a:spcPct val="0"/>
              </a:spcAft>
              <a:buFont typeface="Monotype Sorts" charset="2"/>
              <a:buNone/>
            </a:pPr>
            <a:r>
              <a:rPr lang="zh-CN" altLang="en-US" sz="2000" b="1"/>
              <a:t>              中抽取这种注释形成程序的帮助文档。</a:t>
            </a:r>
          </a:p>
          <a:p>
            <a:pPr lvl="1">
              <a:lnSpc>
                <a:spcPts val="3000"/>
              </a:lnSpc>
              <a:spcBef>
                <a:spcPct val="0"/>
              </a:spcBef>
              <a:spcAft>
                <a:spcPct val="0"/>
              </a:spcAft>
              <a:buFont typeface="Monotype Sorts" charset="2"/>
              <a:buNone/>
            </a:pPr>
            <a:r>
              <a:rPr lang="en-US" altLang="zh-CN" sz="2000"/>
              <a:t>	      </a:t>
            </a:r>
            <a:r>
              <a:rPr lang="en-US" altLang="zh-CN" sz="2000" b="1"/>
              <a:t>*/</a:t>
            </a:r>
            <a:endParaRPr lang="en-US" altLang="zh-CN" sz="2000"/>
          </a:p>
          <a:p>
            <a:pPr lvl="1">
              <a:lnSpc>
                <a:spcPts val="3000"/>
              </a:lnSpc>
              <a:spcBef>
                <a:spcPct val="0"/>
              </a:spcBef>
              <a:spcAft>
                <a:spcPct val="0"/>
              </a:spcAft>
            </a:pPr>
            <a:r>
              <a:rPr lang="zh-CN" altLang="en-US" sz="2000" b="1"/>
              <a:t>使用</a:t>
            </a:r>
            <a:r>
              <a:rPr lang="en-US" altLang="zh-CN" sz="2000" b="1"/>
              <a:t>javadoc</a:t>
            </a:r>
            <a:r>
              <a:rPr lang="zh-CN" altLang="en-US" sz="2000" b="1"/>
              <a:t>命令建立</a:t>
            </a:r>
            <a:r>
              <a:rPr lang="en-US" altLang="zh-CN" sz="2000" b="1"/>
              <a:t>HTML</a:t>
            </a:r>
            <a:r>
              <a:rPr lang="zh-CN" altLang="en-US" sz="2000" b="1"/>
              <a:t>格式的程序文档</a:t>
            </a:r>
          </a:p>
          <a:p>
            <a:pPr lvl="1">
              <a:lnSpc>
                <a:spcPts val="3000"/>
              </a:lnSpc>
              <a:spcBef>
                <a:spcPct val="0"/>
              </a:spcBef>
              <a:spcAft>
                <a:spcPct val="0"/>
              </a:spcAft>
              <a:buFont typeface="Monotype Sorts" charset="2"/>
              <a:buNone/>
            </a:pPr>
            <a:r>
              <a:rPr lang="en-US" altLang="zh-CN" sz="2000" b="1"/>
              <a:t>       javadoc [options] [packagenames] [sourcefiles] [@files]</a:t>
            </a:r>
          </a:p>
          <a:p>
            <a:pPr lvl="3">
              <a:lnSpc>
                <a:spcPts val="3000"/>
              </a:lnSpc>
              <a:spcBef>
                <a:spcPts val="600"/>
              </a:spcBef>
              <a:spcAft>
                <a:spcPts val="600"/>
              </a:spcAft>
              <a:buFontTx/>
              <a:buNone/>
            </a:pPr>
            <a:endParaRPr lang="en-US" altLang="zh-CN" sz="2000" b="1"/>
          </a:p>
        </p:txBody>
      </p:sp>
      <p:pic>
        <p:nvPicPr>
          <p:cNvPr id="823300" name="Picture 4" descr="BD21304_"/>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53120" y="1538273"/>
            <a:ext cx="172986" cy="159780"/>
          </a:xfrm>
          <a:prstGeom prst="rect">
            <a:avLst/>
          </a:prstGeom>
          <a:noFill/>
          <a:extLst>
            <a:ext uri="{909E8E84-426E-40DD-AFC4-6F175D3DCCD1}">
              <a14:hiddenFill xmlns:a14="http://schemas.microsoft.com/office/drawing/2010/main" xmlns="">
                <a:solidFill>
                  <a:srgbClr val="FFFFFF"/>
                </a:solidFill>
              </a14:hiddenFill>
            </a:ext>
          </a:extLst>
        </p:spPr>
      </p:pic>
      <p:pic>
        <p:nvPicPr>
          <p:cNvPr id="823301" name="Picture 5" descr="BD21304_"/>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53120" y="2319941"/>
            <a:ext cx="172986" cy="159780"/>
          </a:xfrm>
          <a:prstGeom prst="rect">
            <a:avLst/>
          </a:prstGeom>
          <a:noFill/>
          <a:extLst>
            <a:ext uri="{909E8E84-426E-40DD-AFC4-6F175D3DCCD1}">
              <a14:hiddenFill xmlns:a14="http://schemas.microsoft.com/office/drawing/2010/main" xmlns="">
                <a:solidFill>
                  <a:srgbClr val="FFFFFF"/>
                </a:solidFill>
              </a14:hiddenFill>
            </a:ext>
          </a:extLst>
        </p:spPr>
      </p:pic>
      <p:pic>
        <p:nvPicPr>
          <p:cNvPr id="823302" name="Picture 6" descr="BD21304_"/>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53120" y="4166807"/>
            <a:ext cx="172986" cy="1597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141501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5746" name="Rectangle 2"/>
          <p:cNvSpPr>
            <a:spLocks noGrp="1" noChangeArrowheads="1"/>
          </p:cNvSpPr>
          <p:nvPr>
            <p:ph type="title"/>
          </p:nvPr>
        </p:nvSpPr>
        <p:spPr>
          <a:xfrm>
            <a:off x="761479" y="75190"/>
            <a:ext cx="8576380" cy="601524"/>
          </a:xfrm>
        </p:spPr>
        <p:txBody>
          <a:bodyPr/>
          <a:lstStyle/>
          <a:p>
            <a:r>
              <a:rPr lang="zh-CN" altLang="en-US"/>
              <a:t>高级语言开发过程</a:t>
            </a:r>
          </a:p>
        </p:txBody>
      </p:sp>
      <p:sp>
        <p:nvSpPr>
          <p:cNvPr id="1695747" name="Text Box 3"/>
          <p:cNvSpPr txBox="1">
            <a:spLocks noChangeArrowheads="1"/>
          </p:cNvSpPr>
          <p:nvPr/>
        </p:nvSpPr>
        <p:spPr bwMode="auto">
          <a:xfrm>
            <a:off x="931073" y="1173286"/>
            <a:ext cx="37904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a:t>编辑原代码   编译   执行</a:t>
            </a:r>
          </a:p>
        </p:txBody>
      </p:sp>
      <p:sp>
        <p:nvSpPr>
          <p:cNvPr id="1695748" name="Text Box 4"/>
          <p:cNvSpPr txBox="1">
            <a:spLocks noChangeArrowheads="1"/>
          </p:cNvSpPr>
          <p:nvPr/>
        </p:nvSpPr>
        <p:spPr bwMode="auto">
          <a:xfrm>
            <a:off x="3953242" y="1887596"/>
            <a:ext cx="646331"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原码</a:t>
            </a:r>
          </a:p>
        </p:txBody>
      </p:sp>
      <p:sp>
        <p:nvSpPr>
          <p:cNvPr id="1695749" name="Text Box 5"/>
          <p:cNvSpPr txBox="1">
            <a:spLocks noChangeArrowheads="1"/>
          </p:cNvSpPr>
          <p:nvPr/>
        </p:nvSpPr>
        <p:spPr bwMode="auto">
          <a:xfrm>
            <a:off x="2415022" y="3288019"/>
            <a:ext cx="877163"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机器码</a:t>
            </a:r>
            <a:endParaRPr lang="en-US" altLang="zh-CN"/>
          </a:p>
        </p:txBody>
      </p:sp>
      <p:sp>
        <p:nvSpPr>
          <p:cNvPr id="1695750" name="Text Box 6"/>
          <p:cNvSpPr txBox="1">
            <a:spLocks noChangeArrowheads="1"/>
          </p:cNvSpPr>
          <p:nvPr/>
        </p:nvSpPr>
        <p:spPr bwMode="auto">
          <a:xfrm>
            <a:off x="3798911" y="3288019"/>
            <a:ext cx="877163"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机器码</a:t>
            </a:r>
            <a:endParaRPr lang="en-US" altLang="zh-CN"/>
          </a:p>
        </p:txBody>
      </p:sp>
      <p:sp>
        <p:nvSpPr>
          <p:cNvPr id="1695751" name="Text Box 7"/>
          <p:cNvSpPr txBox="1">
            <a:spLocks noChangeArrowheads="1"/>
          </p:cNvSpPr>
          <p:nvPr/>
        </p:nvSpPr>
        <p:spPr bwMode="auto">
          <a:xfrm>
            <a:off x="5184497" y="3288019"/>
            <a:ext cx="877163"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机器码</a:t>
            </a:r>
            <a:endParaRPr lang="en-US" altLang="zh-CN"/>
          </a:p>
        </p:txBody>
      </p:sp>
      <p:sp>
        <p:nvSpPr>
          <p:cNvPr id="1695752" name="Text Box 8"/>
          <p:cNvSpPr txBox="1">
            <a:spLocks noChangeArrowheads="1"/>
          </p:cNvSpPr>
          <p:nvPr/>
        </p:nvSpPr>
        <p:spPr bwMode="auto">
          <a:xfrm>
            <a:off x="2491340" y="5509271"/>
            <a:ext cx="574196"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CPU</a:t>
            </a:r>
          </a:p>
        </p:txBody>
      </p:sp>
      <p:sp>
        <p:nvSpPr>
          <p:cNvPr id="1695753" name="Text Box 9"/>
          <p:cNvSpPr txBox="1">
            <a:spLocks noChangeArrowheads="1"/>
          </p:cNvSpPr>
          <p:nvPr/>
        </p:nvSpPr>
        <p:spPr bwMode="auto">
          <a:xfrm>
            <a:off x="3958330" y="5509271"/>
            <a:ext cx="574196"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CPU</a:t>
            </a:r>
          </a:p>
        </p:txBody>
      </p:sp>
      <p:sp>
        <p:nvSpPr>
          <p:cNvPr id="1695754" name="Text Box 10"/>
          <p:cNvSpPr txBox="1">
            <a:spLocks noChangeArrowheads="1"/>
          </p:cNvSpPr>
          <p:nvPr/>
        </p:nvSpPr>
        <p:spPr bwMode="auto">
          <a:xfrm>
            <a:off x="5332043" y="5509271"/>
            <a:ext cx="574196"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CPU</a:t>
            </a:r>
          </a:p>
        </p:txBody>
      </p:sp>
      <p:sp>
        <p:nvSpPr>
          <p:cNvPr id="1695755" name="Line 11"/>
          <p:cNvSpPr>
            <a:spLocks noChangeShapeType="1"/>
          </p:cNvSpPr>
          <p:nvPr/>
        </p:nvSpPr>
        <p:spPr bwMode="auto">
          <a:xfrm>
            <a:off x="4377228" y="2363802"/>
            <a:ext cx="0" cy="852159"/>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5756" name="Line 12"/>
          <p:cNvSpPr>
            <a:spLocks noChangeShapeType="1"/>
          </p:cNvSpPr>
          <p:nvPr/>
        </p:nvSpPr>
        <p:spPr bwMode="auto">
          <a:xfrm>
            <a:off x="2942461" y="3853513"/>
            <a:ext cx="0" cy="1635393"/>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5757" name="Line 13"/>
          <p:cNvSpPr>
            <a:spLocks noChangeShapeType="1"/>
          </p:cNvSpPr>
          <p:nvPr/>
        </p:nvSpPr>
        <p:spPr bwMode="auto">
          <a:xfrm>
            <a:off x="4397579" y="3853513"/>
            <a:ext cx="0" cy="1635393"/>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5758" name="Line 14"/>
          <p:cNvSpPr>
            <a:spLocks noChangeShapeType="1"/>
          </p:cNvSpPr>
          <p:nvPr/>
        </p:nvSpPr>
        <p:spPr bwMode="auto">
          <a:xfrm>
            <a:off x="5783164" y="3853513"/>
            <a:ext cx="0" cy="1635393"/>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5759" name="Line 15"/>
          <p:cNvSpPr>
            <a:spLocks noChangeShapeType="1"/>
          </p:cNvSpPr>
          <p:nvPr/>
        </p:nvSpPr>
        <p:spPr bwMode="auto">
          <a:xfrm>
            <a:off x="2260692" y="2905800"/>
            <a:ext cx="5384617" cy="0"/>
          </a:xfrm>
          <a:prstGeom prst="line">
            <a:avLst/>
          </a:prstGeom>
          <a:noFill/>
          <a:ln w="38100">
            <a:solidFill>
              <a:srgbClr val="FF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5760" name="Text Box 16"/>
          <p:cNvSpPr txBox="1">
            <a:spLocks noChangeArrowheads="1"/>
          </p:cNvSpPr>
          <p:nvPr/>
        </p:nvSpPr>
        <p:spPr bwMode="auto">
          <a:xfrm>
            <a:off x="6414054" y="2338738"/>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跨平台</a:t>
            </a:r>
          </a:p>
        </p:txBody>
      </p:sp>
      <p:sp>
        <p:nvSpPr>
          <p:cNvPr id="1695761" name="Text Box 17"/>
          <p:cNvSpPr txBox="1">
            <a:spLocks noChangeArrowheads="1"/>
          </p:cNvSpPr>
          <p:nvPr/>
        </p:nvSpPr>
        <p:spPr bwMode="auto">
          <a:xfrm>
            <a:off x="5799755" y="3925571"/>
            <a:ext cx="461665" cy="1028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spAutoFit/>
          </a:bodyPr>
          <a:lstStyle/>
          <a:p>
            <a:r>
              <a:rPr lang="en-US" altLang="zh-CN"/>
              <a:t>01001101</a:t>
            </a:r>
          </a:p>
        </p:txBody>
      </p:sp>
      <p:sp>
        <p:nvSpPr>
          <p:cNvPr id="1695762" name="Text Box 18"/>
          <p:cNvSpPr txBox="1">
            <a:spLocks noChangeArrowheads="1"/>
          </p:cNvSpPr>
          <p:nvPr/>
        </p:nvSpPr>
        <p:spPr bwMode="auto">
          <a:xfrm>
            <a:off x="4492184" y="3897375"/>
            <a:ext cx="461665" cy="1028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spAutoFit/>
          </a:bodyPr>
          <a:lstStyle/>
          <a:p>
            <a:r>
              <a:rPr lang="en-US" altLang="zh-CN"/>
              <a:t>10100011</a:t>
            </a:r>
          </a:p>
        </p:txBody>
      </p:sp>
      <p:sp>
        <p:nvSpPr>
          <p:cNvPr id="1695763" name="Text Box 19"/>
          <p:cNvSpPr txBox="1">
            <a:spLocks noChangeArrowheads="1"/>
          </p:cNvSpPr>
          <p:nvPr/>
        </p:nvSpPr>
        <p:spPr bwMode="auto">
          <a:xfrm>
            <a:off x="2989579" y="3914606"/>
            <a:ext cx="461665" cy="1028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spAutoFit/>
          </a:bodyPr>
          <a:lstStyle/>
          <a:p>
            <a:r>
              <a:rPr lang="en-US" altLang="zh-CN"/>
              <a:t>00110101</a:t>
            </a:r>
          </a:p>
        </p:txBody>
      </p:sp>
      <p:sp>
        <p:nvSpPr>
          <p:cNvPr id="1695764" name="Text Box 20"/>
          <p:cNvSpPr txBox="1">
            <a:spLocks noChangeArrowheads="1"/>
          </p:cNvSpPr>
          <p:nvPr/>
        </p:nvSpPr>
        <p:spPr bwMode="auto">
          <a:xfrm>
            <a:off x="6337737" y="2930863"/>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不跨平台</a:t>
            </a:r>
          </a:p>
        </p:txBody>
      </p:sp>
      <p:sp>
        <p:nvSpPr>
          <p:cNvPr id="1695765" name="Line 21"/>
          <p:cNvSpPr>
            <a:spLocks noChangeShapeType="1"/>
          </p:cNvSpPr>
          <p:nvPr/>
        </p:nvSpPr>
        <p:spPr bwMode="auto">
          <a:xfrm flipH="1">
            <a:off x="3030650" y="2363802"/>
            <a:ext cx="1229558" cy="852159"/>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5766" name="Line 22"/>
          <p:cNvSpPr>
            <a:spLocks noChangeShapeType="1"/>
          </p:cNvSpPr>
          <p:nvPr/>
        </p:nvSpPr>
        <p:spPr bwMode="auto">
          <a:xfrm>
            <a:off x="4490856" y="2363802"/>
            <a:ext cx="1231254" cy="852159"/>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xmlns="" val="2555836528"/>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488431" y="126884"/>
            <a:ext cx="8576381" cy="601524"/>
          </a:xfrm>
        </p:spPr>
        <p:txBody>
          <a:bodyPr/>
          <a:lstStyle/>
          <a:p>
            <a:r>
              <a:rPr lang="en-US" altLang="zh-CN"/>
              <a:t>Java</a:t>
            </a:r>
            <a:r>
              <a:rPr lang="zh-CN" altLang="en-US"/>
              <a:t>的标示符</a:t>
            </a:r>
          </a:p>
        </p:txBody>
      </p:sp>
      <p:sp>
        <p:nvSpPr>
          <p:cNvPr id="826375" name="Text Box 7"/>
          <p:cNvSpPr txBox="1">
            <a:spLocks noChangeArrowheads="1"/>
          </p:cNvSpPr>
          <p:nvPr/>
        </p:nvSpPr>
        <p:spPr bwMode="auto">
          <a:xfrm>
            <a:off x="875107" y="1083996"/>
            <a:ext cx="8846035" cy="43610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ts val="3000"/>
              </a:lnSpc>
            </a:pPr>
            <a:r>
              <a:rPr lang="en-US" altLang="zh-CN" sz="2000"/>
              <a:t>1</a:t>
            </a:r>
            <a:r>
              <a:rPr lang="zh-CN" altLang="en-US" sz="2000"/>
              <a:t>，什么是标示符？</a:t>
            </a:r>
          </a:p>
          <a:p>
            <a:pPr>
              <a:lnSpc>
                <a:spcPts val="3000"/>
              </a:lnSpc>
            </a:pPr>
            <a:r>
              <a:rPr lang="zh-CN" altLang="en-US" sz="2000"/>
              <a:t>      在</a:t>
            </a:r>
            <a:r>
              <a:rPr lang="en-US" altLang="zh-CN" sz="2000"/>
              <a:t>java</a:t>
            </a:r>
            <a:r>
              <a:rPr lang="zh-CN" altLang="en-US" sz="2000"/>
              <a:t>语言中用来给一个类、变量或方法命名的符号</a:t>
            </a:r>
          </a:p>
          <a:p>
            <a:pPr>
              <a:lnSpc>
                <a:spcPts val="3000"/>
              </a:lnSpc>
            </a:pPr>
            <a:r>
              <a:rPr lang="en-US" altLang="zh-CN" sz="2000"/>
              <a:t>2</a:t>
            </a:r>
            <a:r>
              <a:rPr lang="zh-CN" altLang="en-US" sz="2000"/>
              <a:t>，标示符的命名规则：</a:t>
            </a:r>
          </a:p>
          <a:p>
            <a:pPr>
              <a:lnSpc>
                <a:spcPts val="3000"/>
              </a:lnSpc>
            </a:pPr>
            <a:r>
              <a:rPr lang="zh-CN" altLang="en-US" sz="2000"/>
              <a:t>       </a:t>
            </a:r>
            <a:r>
              <a:rPr lang="zh-CN" altLang="en-US" sz="2000" b="1">
                <a:solidFill>
                  <a:schemeClr val="tx1"/>
                </a:solidFill>
              </a:rPr>
              <a:t>以字母</a:t>
            </a:r>
            <a:r>
              <a:rPr lang="en-US" altLang="zh-CN" sz="2000" b="1">
                <a:solidFill>
                  <a:schemeClr val="tx1"/>
                </a:solidFill>
              </a:rPr>
              <a:t>, </a:t>
            </a:r>
            <a:r>
              <a:rPr lang="en-US" altLang="zh-CN" sz="2000" b="1">
                <a:solidFill>
                  <a:schemeClr val="tx1"/>
                </a:solidFill>
                <a:latin typeface="Arial"/>
              </a:rPr>
              <a:t>“</a:t>
            </a:r>
            <a:r>
              <a:rPr lang="en-US" altLang="zh-CN" sz="2000" b="1">
                <a:solidFill>
                  <a:schemeClr val="tx1"/>
                </a:solidFill>
              </a:rPr>
              <a:t>_</a:t>
            </a:r>
            <a:r>
              <a:rPr lang="en-US" altLang="zh-CN" sz="2000" b="1">
                <a:solidFill>
                  <a:schemeClr val="tx1"/>
                </a:solidFill>
                <a:latin typeface="Arial"/>
              </a:rPr>
              <a:t>”</a:t>
            </a:r>
            <a:r>
              <a:rPr lang="en-US" altLang="zh-CN" sz="2000" b="1">
                <a:solidFill>
                  <a:schemeClr val="tx1"/>
                </a:solidFill>
              </a:rPr>
              <a:t> </a:t>
            </a:r>
            <a:r>
              <a:rPr lang="zh-CN" altLang="en-US" sz="2000" b="1">
                <a:solidFill>
                  <a:schemeClr val="tx1"/>
                </a:solidFill>
              </a:rPr>
              <a:t>或 </a:t>
            </a:r>
            <a:r>
              <a:rPr lang="zh-CN" altLang="en-US" sz="2000" b="1">
                <a:solidFill>
                  <a:schemeClr val="tx1"/>
                </a:solidFill>
                <a:latin typeface="Arial"/>
              </a:rPr>
              <a:t>“</a:t>
            </a:r>
            <a:r>
              <a:rPr lang="en-US" altLang="zh-CN" sz="2000" b="1">
                <a:solidFill>
                  <a:schemeClr val="tx1"/>
                </a:solidFill>
              </a:rPr>
              <a:t>$</a:t>
            </a:r>
            <a:r>
              <a:rPr lang="en-US" altLang="zh-CN" sz="2000" b="1">
                <a:solidFill>
                  <a:schemeClr val="tx1"/>
                </a:solidFill>
                <a:latin typeface="Arial"/>
              </a:rPr>
              <a:t>”</a:t>
            </a:r>
            <a:r>
              <a:rPr lang="zh-CN" altLang="en-US" sz="2000" b="1">
                <a:solidFill>
                  <a:schemeClr val="tx1"/>
                </a:solidFill>
              </a:rPr>
              <a:t>符号开头</a:t>
            </a:r>
          </a:p>
          <a:p>
            <a:pPr>
              <a:lnSpc>
                <a:spcPts val="3000"/>
              </a:lnSpc>
            </a:pPr>
            <a:r>
              <a:rPr lang="zh-CN" altLang="en-US" sz="2000" b="1">
                <a:solidFill>
                  <a:schemeClr val="tx1"/>
                </a:solidFill>
              </a:rPr>
              <a:t>       可以包含字母、 </a:t>
            </a:r>
            <a:r>
              <a:rPr lang="en-US" altLang="zh-CN" sz="2000" b="1">
                <a:solidFill>
                  <a:schemeClr val="tx1"/>
                </a:solidFill>
                <a:latin typeface="Arial"/>
              </a:rPr>
              <a:t>“</a:t>
            </a:r>
            <a:r>
              <a:rPr lang="en-US" altLang="zh-CN" sz="2000" b="1">
                <a:solidFill>
                  <a:schemeClr val="tx1"/>
                </a:solidFill>
              </a:rPr>
              <a:t>_</a:t>
            </a:r>
            <a:r>
              <a:rPr lang="en-US" altLang="zh-CN" sz="2000" b="1">
                <a:solidFill>
                  <a:schemeClr val="tx1"/>
                </a:solidFill>
                <a:latin typeface="Arial"/>
              </a:rPr>
              <a:t>”</a:t>
            </a:r>
            <a:r>
              <a:rPr lang="en-US" altLang="zh-CN" sz="2000"/>
              <a:t> </a:t>
            </a:r>
            <a:r>
              <a:rPr lang="zh-CN" altLang="en-US" sz="2000"/>
              <a:t>、</a:t>
            </a:r>
            <a:r>
              <a:rPr lang="zh-CN" altLang="en-US" sz="2000" b="1">
                <a:solidFill>
                  <a:schemeClr val="tx1"/>
                </a:solidFill>
                <a:latin typeface="Arial"/>
              </a:rPr>
              <a:t>“</a:t>
            </a:r>
            <a:r>
              <a:rPr lang="en-US" altLang="zh-CN" sz="2000" b="1">
                <a:solidFill>
                  <a:schemeClr val="tx1"/>
                </a:solidFill>
              </a:rPr>
              <a:t>$</a:t>
            </a:r>
            <a:r>
              <a:rPr lang="en-US" altLang="zh-CN" sz="2000" b="1">
                <a:solidFill>
                  <a:schemeClr val="tx1"/>
                </a:solidFill>
                <a:latin typeface="Arial"/>
              </a:rPr>
              <a:t>”</a:t>
            </a:r>
            <a:r>
              <a:rPr lang="zh-CN" altLang="en-US" sz="2000" b="1">
                <a:solidFill>
                  <a:schemeClr val="tx1"/>
                </a:solidFill>
              </a:rPr>
              <a:t>和数字符号</a:t>
            </a:r>
          </a:p>
          <a:p>
            <a:pPr lvl="1">
              <a:lnSpc>
                <a:spcPts val="3000"/>
              </a:lnSpc>
            </a:pPr>
            <a:r>
              <a:rPr lang="en-US" altLang="zh-CN" sz="2000" b="1">
                <a:solidFill>
                  <a:schemeClr val="tx1"/>
                </a:solidFill>
              </a:rPr>
              <a:t> </a:t>
            </a:r>
            <a:r>
              <a:rPr lang="zh-CN" altLang="en-US" sz="2000" b="1">
                <a:solidFill>
                  <a:schemeClr val="tx1"/>
                </a:solidFill>
              </a:rPr>
              <a:t>大小写敏感</a:t>
            </a:r>
          </a:p>
          <a:p>
            <a:pPr lvl="1">
              <a:lnSpc>
                <a:spcPts val="3000"/>
              </a:lnSpc>
            </a:pPr>
            <a:r>
              <a:rPr lang="zh-CN" altLang="en-US" sz="2000" b="1">
                <a:solidFill>
                  <a:schemeClr val="tx1"/>
                </a:solidFill>
              </a:rPr>
              <a:t> 不能与保留关键字冲突</a:t>
            </a:r>
          </a:p>
          <a:p>
            <a:pPr lvl="1">
              <a:lnSpc>
                <a:spcPts val="3000"/>
              </a:lnSpc>
            </a:pPr>
            <a:r>
              <a:rPr lang="en-US" altLang="zh-CN" sz="2000" b="1">
                <a:solidFill>
                  <a:schemeClr val="tx1"/>
                </a:solidFill>
              </a:rPr>
              <a:t> </a:t>
            </a:r>
            <a:r>
              <a:rPr lang="zh-CN" altLang="en-US" sz="2000" b="1">
                <a:solidFill>
                  <a:schemeClr val="tx1"/>
                </a:solidFill>
              </a:rPr>
              <a:t>没有长度限制</a:t>
            </a:r>
          </a:p>
          <a:p>
            <a:endParaRPr kumimoji="1" lang="zh-CN" altLang="en-US">
              <a:solidFill>
                <a:schemeClr val="tx1"/>
              </a:solidFill>
            </a:endParaRPr>
          </a:p>
          <a:p>
            <a:r>
              <a:rPr kumimoji="1" lang="zh-CN" altLang="en-US" sz="2000" b="1">
                <a:solidFill>
                  <a:schemeClr val="tx1"/>
                </a:solidFill>
              </a:rPr>
              <a:t>例如：</a:t>
            </a:r>
            <a:r>
              <a:rPr kumimoji="1" lang="en-US" altLang="zh-CN" sz="2000" b="1">
                <a:solidFill>
                  <a:schemeClr val="tx1"/>
                </a:solidFill>
              </a:rPr>
              <a:t>identifier    _sys_ var1    $char   userName    </a:t>
            </a:r>
          </a:p>
          <a:p>
            <a:r>
              <a:rPr kumimoji="1" lang="en-US" altLang="zh-CN" sz="2000" b="1">
                <a:solidFill>
                  <a:schemeClr val="tx1"/>
                </a:solidFill>
              </a:rPr>
              <a:t>          user_ name</a:t>
            </a:r>
            <a:endParaRPr lang="zh-CN" altLang="en-US" sz="2000" b="1">
              <a:solidFill>
                <a:schemeClr val="tx1"/>
              </a:solidFill>
            </a:endParaRPr>
          </a:p>
          <a:p>
            <a:pPr lvl="1"/>
            <a:endParaRPr lang="zh-CN" altLang="en-US" sz="2000" b="1">
              <a:solidFill>
                <a:schemeClr val="bg1"/>
              </a:solidFill>
            </a:endParaRPr>
          </a:p>
        </p:txBody>
      </p:sp>
      <p:pic>
        <p:nvPicPr>
          <p:cNvPr id="826377" name="Picture 9" descr="BD21304_"/>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0613" y="2417062"/>
            <a:ext cx="172986" cy="159780"/>
          </a:xfrm>
          <a:prstGeom prst="rect">
            <a:avLst/>
          </a:prstGeom>
          <a:noFill/>
          <a:extLst>
            <a:ext uri="{909E8E84-426E-40DD-AFC4-6F175D3DCCD1}">
              <a14:hiddenFill xmlns:a14="http://schemas.microsoft.com/office/drawing/2010/main" xmlns="">
                <a:solidFill>
                  <a:srgbClr val="FFFFFF"/>
                </a:solidFill>
              </a14:hiddenFill>
            </a:ext>
          </a:extLst>
        </p:spPr>
      </p:pic>
      <p:pic>
        <p:nvPicPr>
          <p:cNvPr id="826378" name="Picture 10" descr="BD21304_"/>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0613" y="2771084"/>
            <a:ext cx="172986" cy="159780"/>
          </a:xfrm>
          <a:prstGeom prst="rect">
            <a:avLst/>
          </a:prstGeom>
          <a:noFill/>
          <a:extLst>
            <a:ext uri="{909E8E84-426E-40DD-AFC4-6F175D3DCCD1}">
              <a14:hiddenFill xmlns:a14="http://schemas.microsoft.com/office/drawing/2010/main" xmlns="">
                <a:solidFill>
                  <a:srgbClr val="FFFFFF"/>
                </a:solidFill>
              </a14:hiddenFill>
            </a:ext>
          </a:extLst>
        </p:spPr>
      </p:pic>
      <p:pic>
        <p:nvPicPr>
          <p:cNvPr id="826379" name="Picture 11" descr="BD21304_"/>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0613" y="3140771"/>
            <a:ext cx="172986" cy="159780"/>
          </a:xfrm>
          <a:prstGeom prst="rect">
            <a:avLst/>
          </a:prstGeom>
          <a:noFill/>
          <a:extLst>
            <a:ext uri="{909E8E84-426E-40DD-AFC4-6F175D3DCCD1}">
              <a14:hiddenFill xmlns:a14="http://schemas.microsoft.com/office/drawing/2010/main" xmlns="">
                <a:solidFill>
                  <a:srgbClr val="FFFFFF"/>
                </a:solidFill>
              </a14:hiddenFill>
            </a:ext>
          </a:extLst>
        </p:spPr>
      </p:pic>
      <p:pic>
        <p:nvPicPr>
          <p:cNvPr id="826380" name="Picture 12" descr="BD21304_"/>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0613" y="3510457"/>
            <a:ext cx="172986" cy="159780"/>
          </a:xfrm>
          <a:prstGeom prst="rect">
            <a:avLst/>
          </a:prstGeom>
          <a:noFill/>
          <a:extLst>
            <a:ext uri="{909E8E84-426E-40DD-AFC4-6F175D3DCCD1}">
              <a14:hiddenFill xmlns:a14="http://schemas.microsoft.com/office/drawing/2010/main" xmlns="">
                <a:solidFill>
                  <a:srgbClr val="FFFFFF"/>
                </a:solidFill>
              </a14:hiddenFill>
            </a:ext>
          </a:extLst>
        </p:spPr>
      </p:pic>
      <p:pic>
        <p:nvPicPr>
          <p:cNvPr id="826381" name="Picture 13" descr="BD21304_"/>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87221" y="3866045"/>
            <a:ext cx="172986" cy="1597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17600088"/>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4674" name="Rectangle 2"/>
          <p:cNvSpPr>
            <a:spLocks noGrp="1" noChangeArrowheads="1"/>
          </p:cNvSpPr>
          <p:nvPr>
            <p:ph type="title"/>
          </p:nvPr>
        </p:nvSpPr>
        <p:spPr>
          <a:xfrm>
            <a:off x="222170" y="159780"/>
            <a:ext cx="8576380" cy="601524"/>
          </a:xfrm>
        </p:spPr>
        <p:txBody>
          <a:bodyPr/>
          <a:lstStyle/>
          <a:p>
            <a:r>
              <a:rPr lang="en-US" altLang="zh-CN"/>
              <a:t>Java</a:t>
            </a:r>
            <a:r>
              <a:rPr lang="zh-CN" altLang="en-US"/>
              <a:t>的标示符（续）</a:t>
            </a:r>
          </a:p>
        </p:txBody>
      </p:sp>
      <p:sp>
        <p:nvSpPr>
          <p:cNvPr id="1564677" name="Text Box 5"/>
          <p:cNvSpPr txBox="1">
            <a:spLocks noChangeArrowheads="1"/>
          </p:cNvSpPr>
          <p:nvPr/>
        </p:nvSpPr>
        <p:spPr bwMode="auto">
          <a:xfrm>
            <a:off x="854755" y="108399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en-US"/>
          </a:p>
        </p:txBody>
      </p:sp>
      <p:sp>
        <p:nvSpPr>
          <p:cNvPr id="1564678" name="Text Box 6"/>
          <p:cNvSpPr txBox="1">
            <a:spLocks noChangeArrowheads="1"/>
          </p:cNvSpPr>
          <p:nvPr/>
        </p:nvSpPr>
        <p:spPr bwMode="auto">
          <a:xfrm>
            <a:off x="-171291" y="941448"/>
            <a:ext cx="9919568" cy="5637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1">
              <a:lnSpc>
                <a:spcPts val="3000"/>
              </a:lnSpc>
            </a:pPr>
            <a:r>
              <a:rPr lang="en-US" altLang="zh-CN" sz="2000" b="1">
                <a:solidFill>
                  <a:schemeClr val="tx1"/>
                </a:solidFill>
              </a:rPr>
              <a:t>3</a:t>
            </a:r>
            <a:r>
              <a:rPr lang="zh-CN" altLang="en-US" sz="2000" b="1">
                <a:solidFill>
                  <a:schemeClr val="tx1"/>
                </a:solidFill>
              </a:rPr>
              <a:t>，命名</a:t>
            </a:r>
            <a:r>
              <a:rPr lang="zh-CN" altLang="en-US" sz="2000">
                <a:solidFill>
                  <a:schemeClr val="bg1"/>
                </a:solidFill>
              </a:rPr>
              <a:t>约定</a:t>
            </a:r>
            <a:r>
              <a:rPr lang="zh-CN" altLang="en-US" sz="2000" b="1">
                <a:solidFill>
                  <a:schemeClr val="bg1"/>
                </a:solidFill>
              </a:rPr>
              <a:t>：</a:t>
            </a:r>
          </a:p>
          <a:p>
            <a:pPr lvl="1">
              <a:lnSpc>
                <a:spcPts val="3000"/>
              </a:lnSpc>
            </a:pPr>
            <a:r>
              <a:rPr lang="zh-CN" altLang="en-US" sz="2000" b="1">
                <a:solidFill>
                  <a:schemeClr val="tx1"/>
                </a:solidFill>
              </a:rPr>
              <a:t>     类名</a:t>
            </a:r>
            <a:r>
              <a:rPr lang="en-US" altLang="zh-CN" sz="2000" b="1">
                <a:solidFill>
                  <a:schemeClr val="tx1"/>
                </a:solidFill>
              </a:rPr>
              <a:t>, </a:t>
            </a:r>
            <a:r>
              <a:rPr lang="zh-CN" altLang="en-US" sz="2000" b="1">
                <a:solidFill>
                  <a:schemeClr val="tx1"/>
                </a:solidFill>
              </a:rPr>
              <a:t>接口名 ：每个单词的首字母应该大写。</a:t>
            </a:r>
          </a:p>
          <a:p>
            <a:pPr lvl="1">
              <a:lnSpc>
                <a:spcPts val="3000"/>
              </a:lnSpc>
            </a:pPr>
            <a:r>
              <a:rPr lang="zh-CN" altLang="en-US" sz="2000" b="1">
                <a:solidFill>
                  <a:schemeClr val="tx1"/>
                </a:solidFill>
              </a:rPr>
              <a:t>	      </a:t>
            </a:r>
            <a:r>
              <a:rPr lang="en-US" altLang="zh-CN" sz="2000" b="1">
                <a:solidFill>
                  <a:schemeClr val="tx1"/>
                </a:solidFill>
              </a:rPr>
              <a:t>class  MyFirstClass</a:t>
            </a:r>
            <a:br>
              <a:rPr lang="en-US" altLang="zh-CN" sz="2000" b="1">
                <a:solidFill>
                  <a:schemeClr val="tx1"/>
                </a:solidFill>
              </a:rPr>
            </a:br>
            <a:r>
              <a:rPr lang="en-US" altLang="zh-CN" sz="2000" b="1">
                <a:solidFill>
                  <a:schemeClr val="tx1"/>
                </a:solidFill>
              </a:rPr>
              <a:t>             interface  Weapon</a:t>
            </a:r>
          </a:p>
          <a:p>
            <a:pPr lvl="1">
              <a:lnSpc>
                <a:spcPts val="3000"/>
              </a:lnSpc>
            </a:pPr>
            <a:r>
              <a:rPr lang="zh-CN" altLang="en-US" sz="2000" b="1">
                <a:solidFill>
                  <a:schemeClr val="tx1"/>
                </a:solidFill>
              </a:rPr>
              <a:t>     字段、方法以及对象：第一个单词首字母应小写，其他单词首字母大写。</a:t>
            </a:r>
          </a:p>
          <a:p>
            <a:pPr lvl="1">
              <a:lnSpc>
                <a:spcPts val="3000"/>
              </a:lnSpc>
            </a:pPr>
            <a:r>
              <a:rPr lang="zh-CN" altLang="en-US" sz="2000" b="1">
                <a:solidFill>
                  <a:schemeClr val="tx1"/>
                </a:solidFill>
              </a:rPr>
              <a:t>	       </a:t>
            </a:r>
            <a:r>
              <a:rPr lang="en-US" altLang="zh-CN" sz="2000" b="1">
                <a:solidFill>
                  <a:schemeClr val="tx1"/>
                </a:solidFill>
              </a:rPr>
              <a:t>boolean isWoman</a:t>
            </a:r>
          </a:p>
          <a:p>
            <a:pPr lvl="1">
              <a:lnSpc>
                <a:spcPts val="3000"/>
              </a:lnSpc>
            </a:pPr>
            <a:r>
              <a:rPr lang="en-US" altLang="zh-CN" sz="2000" b="1">
                <a:solidFill>
                  <a:schemeClr val="tx1"/>
                </a:solidFill>
              </a:rPr>
              <a:t>             void setName(String name)</a:t>
            </a:r>
          </a:p>
          <a:p>
            <a:pPr lvl="1"/>
            <a:r>
              <a:rPr kumimoji="1" lang="zh-CN" altLang="en-US" b="1">
                <a:solidFill>
                  <a:schemeClr val="tx1"/>
                </a:solidFill>
              </a:rPr>
              <a:t>    </a:t>
            </a:r>
            <a:r>
              <a:rPr lang="zh-CN" altLang="en-US" sz="2000" b="1">
                <a:solidFill>
                  <a:schemeClr val="tx1"/>
                </a:solidFill>
              </a:rPr>
              <a:t>常量：全部用大写字母表示。</a:t>
            </a:r>
          </a:p>
          <a:p>
            <a:pPr lvl="1"/>
            <a:r>
              <a:rPr lang="zh-CN" altLang="en-US" sz="2000" b="1">
                <a:solidFill>
                  <a:schemeClr val="tx1"/>
                </a:solidFill>
              </a:rPr>
              <a:t>	      </a:t>
            </a:r>
            <a:r>
              <a:rPr lang="en-US" altLang="zh-CN" sz="2000" b="1">
                <a:solidFill>
                  <a:schemeClr val="tx1"/>
                </a:solidFill>
              </a:rPr>
              <a:t>public final int  GREEN        </a:t>
            </a:r>
          </a:p>
          <a:p>
            <a:pPr lvl="1"/>
            <a:r>
              <a:rPr lang="en-US" altLang="zh-CN" sz="2000" b="1">
                <a:solidFill>
                  <a:schemeClr val="tx1"/>
                </a:solidFill>
              </a:rPr>
              <a:t>            public final int  HEAD_ COUNT</a:t>
            </a:r>
          </a:p>
          <a:p>
            <a:pPr lvl="1"/>
            <a:r>
              <a:rPr kumimoji="1" lang="en-US" altLang="zh-CN" b="1">
                <a:solidFill>
                  <a:schemeClr val="tx1"/>
                </a:solidFill>
              </a:rPr>
              <a:t>    </a:t>
            </a:r>
            <a:r>
              <a:rPr lang="en-US" altLang="zh-CN" sz="2000" b="1">
                <a:solidFill>
                  <a:schemeClr val="tx1"/>
                </a:solidFill>
              </a:rPr>
              <a:t>Java</a:t>
            </a:r>
            <a:r>
              <a:rPr lang="zh-CN" altLang="en-US" sz="2000" b="1">
                <a:solidFill>
                  <a:schemeClr val="tx1"/>
                </a:solidFill>
              </a:rPr>
              <a:t>包（</a:t>
            </a:r>
            <a:r>
              <a:rPr lang="en-US" altLang="zh-CN" sz="2000" b="1">
                <a:solidFill>
                  <a:schemeClr val="tx1"/>
                </a:solidFill>
              </a:rPr>
              <a:t>Package</a:t>
            </a:r>
            <a:r>
              <a:rPr lang="zh-CN" altLang="en-US" sz="2000" b="1">
                <a:solidFill>
                  <a:schemeClr val="tx1"/>
                </a:solidFill>
              </a:rPr>
              <a:t>）：它们全都字母小写。</a:t>
            </a:r>
          </a:p>
          <a:p>
            <a:pPr lvl="1"/>
            <a:r>
              <a:rPr lang="zh-CN" altLang="en-US" sz="2000" b="1">
                <a:solidFill>
                  <a:schemeClr val="tx1"/>
                </a:solidFill>
              </a:rPr>
              <a:t>	      </a:t>
            </a:r>
            <a:r>
              <a:rPr lang="en-US" altLang="zh-CN" sz="2000" b="1">
                <a:solidFill>
                  <a:schemeClr val="tx1"/>
                </a:solidFill>
              </a:rPr>
              <a:t>package  java.awt.event</a:t>
            </a:r>
          </a:p>
          <a:p>
            <a:pPr lvl="1"/>
            <a:endParaRPr lang="en-US" altLang="zh-CN" sz="2000" b="1">
              <a:solidFill>
                <a:schemeClr val="tx1"/>
              </a:solidFill>
            </a:endParaRPr>
          </a:p>
          <a:p>
            <a:pPr lvl="1" eaLnBrk="1" hangingPunct="1">
              <a:lnSpc>
                <a:spcPct val="90000"/>
              </a:lnSpc>
              <a:spcBef>
                <a:spcPct val="20000"/>
              </a:spcBef>
              <a:buClr>
                <a:schemeClr val="tx1"/>
              </a:buClr>
              <a:buSzPct val="75000"/>
            </a:pPr>
            <a:endParaRPr lang="en-US" altLang="zh-CN" sz="2000" b="1">
              <a:solidFill>
                <a:schemeClr val="tx1"/>
              </a:solidFill>
            </a:endParaRPr>
          </a:p>
          <a:p>
            <a:pPr lvl="1"/>
            <a:r>
              <a:rPr lang="en-US" altLang="zh-CN" sz="2000" b="1">
                <a:solidFill>
                  <a:schemeClr val="tx1"/>
                </a:solidFill>
              </a:rPr>
              <a:t>     </a:t>
            </a:r>
          </a:p>
          <a:p>
            <a:endParaRPr lang="zh-CN" altLang="en-US"/>
          </a:p>
        </p:txBody>
      </p:sp>
    </p:spTree>
    <p:extLst>
      <p:ext uri="{BB962C8B-B14F-4D97-AF65-F5344CB8AC3E}">
        <p14:creationId xmlns:p14="http://schemas.microsoft.com/office/powerpoint/2010/main" xmlns="" val="1427266594"/>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a:xfrm>
            <a:off x="732647" y="126884"/>
            <a:ext cx="8576381" cy="601524"/>
          </a:xfrm>
        </p:spPr>
        <p:txBody>
          <a:bodyPr/>
          <a:lstStyle/>
          <a:p>
            <a:r>
              <a:rPr lang="en-US" altLang="zh-CN"/>
              <a:t>Java</a:t>
            </a:r>
            <a:r>
              <a:rPr lang="zh-CN" altLang="en-US"/>
              <a:t>中的关键字</a:t>
            </a:r>
          </a:p>
        </p:txBody>
      </p:sp>
      <p:sp>
        <p:nvSpPr>
          <p:cNvPr id="827397" name="Text Box 5"/>
          <p:cNvSpPr txBox="1">
            <a:spLocks noChangeArrowheads="1"/>
          </p:cNvSpPr>
          <p:nvPr/>
        </p:nvSpPr>
        <p:spPr bwMode="auto">
          <a:xfrm>
            <a:off x="415506" y="1074598"/>
            <a:ext cx="9307332" cy="3416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a:t>关键字列表：</a:t>
            </a:r>
          </a:p>
          <a:p>
            <a:r>
              <a:rPr lang="en-US" altLang="zh-CN"/>
              <a:t>abstract     boolean     break     byte     case      catch     char    class     continue     default    </a:t>
            </a:r>
            <a:r>
              <a:rPr lang="zh-CN" altLang="en-US"/>
              <a:t> </a:t>
            </a:r>
            <a:r>
              <a:rPr lang="en-US" altLang="zh-CN"/>
              <a:t>do      double  else     extends     enum     false      final       finally  float       for      if    implements     import    instanceof   int      interface    </a:t>
            </a:r>
            <a:r>
              <a:rPr lang="zh-CN" altLang="en-US"/>
              <a:t> </a:t>
            </a:r>
            <a:r>
              <a:rPr lang="en-US" altLang="zh-CN"/>
              <a:t>long      native      new     null   package     private     protected    public    return   short  static     super     switch     synchronized     this   </a:t>
            </a:r>
            <a:r>
              <a:rPr lang="zh-CN" altLang="en-US"/>
              <a:t> </a:t>
            </a:r>
            <a:r>
              <a:rPr lang="en-US" altLang="zh-CN"/>
              <a:t>throw    throws    transient    true    try  </a:t>
            </a:r>
            <a:r>
              <a:rPr lang="zh-CN" altLang="en-US"/>
              <a:t>  </a:t>
            </a:r>
            <a:r>
              <a:rPr lang="en-US" altLang="zh-CN"/>
              <a:t>void     volatile   while </a:t>
            </a:r>
          </a:p>
          <a:p>
            <a:endParaRPr lang="en-US" altLang="zh-CN"/>
          </a:p>
          <a:p>
            <a:r>
              <a:rPr lang="en-US" altLang="zh-CN"/>
              <a:t>Java </a:t>
            </a:r>
            <a:r>
              <a:rPr lang="zh-CN" altLang="en-US"/>
              <a:t>中   </a:t>
            </a:r>
            <a:r>
              <a:rPr lang="en-US" altLang="zh-CN"/>
              <a:t>true   false</a:t>
            </a:r>
            <a:r>
              <a:rPr lang="zh-CN" altLang="en-US"/>
              <a:t>不是关键字</a:t>
            </a:r>
            <a:r>
              <a:rPr lang="en-US" altLang="zh-CN"/>
              <a:t>,</a:t>
            </a:r>
            <a:r>
              <a:rPr lang="zh-CN" altLang="en-US"/>
              <a:t>而是</a:t>
            </a:r>
            <a:r>
              <a:rPr lang="en-US" altLang="zh-CN"/>
              <a:t>boolean</a:t>
            </a:r>
            <a:r>
              <a:rPr lang="zh-CN" altLang="en-US"/>
              <a:t>类型的字面量</a:t>
            </a:r>
          </a:p>
          <a:p>
            <a:endParaRPr lang="zh-CN" altLang="en-US"/>
          </a:p>
          <a:p>
            <a:r>
              <a:rPr lang="zh-CN" altLang="en-US"/>
              <a:t>保留字：</a:t>
            </a:r>
            <a:r>
              <a:rPr lang="en-US" altLang="zh-CN"/>
              <a:t>const</a:t>
            </a:r>
            <a:r>
              <a:rPr lang="zh-CN" altLang="en-US"/>
              <a:t>，</a:t>
            </a:r>
            <a:r>
              <a:rPr lang="en-US" altLang="zh-CN"/>
              <a:t>goto</a:t>
            </a:r>
            <a:br>
              <a:rPr lang="en-US" altLang="zh-CN"/>
            </a:br>
            <a:endParaRPr lang="en-US" altLang="zh-CN"/>
          </a:p>
          <a:p>
            <a:r>
              <a:rPr lang="zh-CN" altLang="en-US"/>
              <a:t>所有的关键字都是小写，</a:t>
            </a:r>
            <a:r>
              <a:rPr lang="en-US" altLang="zh-CN"/>
              <a:t>friendly</a:t>
            </a:r>
            <a:r>
              <a:rPr lang="zh-CN" altLang="en-US"/>
              <a:t>，</a:t>
            </a:r>
            <a:r>
              <a:rPr lang="en-US" altLang="zh-CN"/>
              <a:t>sizeof</a:t>
            </a:r>
            <a:r>
              <a:rPr lang="zh-CN" altLang="en-US"/>
              <a:t>不是</a:t>
            </a:r>
            <a:r>
              <a:rPr lang="en-US" altLang="zh-CN"/>
              <a:t>java</a:t>
            </a:r>
            <a:r>
              <a:rPr lang="zh-CN" altLang="en-US"/>
              <a:t>的关键字 </a:t>
            </a:r>
          </a:p>
        </p:txBody>
      </p:sp>
    </p:spTree>
    <p:extLst>
      <p:ext uri="{BB962C8B-B14F-4D97-AF65-F5344CB8AC3E}">
        <p14:creationId xmlns:p14="http://schemas.microsoft.com/office/powerpoint/2010/main" xmlns="" val="739725017"/>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698" name="Rectangle 2"/>
          <p:cNvSpPr>
            <a:spLocks noGrp="1" noChangeArrowheads="1"/>
          </p:cNvSpPr>
          <p:nvPr>
            <p:ph type="title"/>
          </p:nvPr>
        </p:nvSpPr>
        <p:spPr>
          <a:xfrm>
            <a:off x="685161" y="89289"/>
            <a:ext cx="8576381" cy="601524"/>
          </a:xfrm>
        </p:spPr>
        <p:txBody>
          <a:bodyPr/>
          <a:lstStyle/>
          <a:p>
            <a:r>
              <a:rPr lang="zh-CN" altLang="en-US"/>
              <a:t>数据类型</a:t>
            </a:r>
          </a:p>
        </p:txBody>
      </p:sp>
      <p:sp>
        <p:nvSpPr>
          <p:cNvPr id="1565701" name="Rectangle 5"/>
          <p:cNvSpPr>
            <a:spLocks noGrp="1" noChangeArrowheads="1"/>
          </p:cNvSpPr>
          <p:nvPr>
            <p:ph type="body" idx="1"/>
          </p:nvPr>
        </p:nvSpPr>
        <p:spPr bwMode="auto">
          <a:xfrm>
            <a:off x="722471" y="1013506"/>
            <a:ext cx="8221929" cy="3978831"/>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609600" indent="-609600" defTabSz="914400"/>
            <a:endParaRPr lang="zh-CN" altLang="en-US" b="0"/>
          </a:p>
          <a:p>
            <a:pPr marL="609600" indent="-609600" defTabSz="914400"/>
            <a:r>
              <a:rPr kumimoji="1" lang="zh-CN" altLang="en-US" sz="2800">
                <a:solidFill>
                  <a:srgbClr val="000000"/>
                </a:solidFill>
                <a:latin typeface="Arial Unicode MS" pitchFamily="34" charset="-122"/>
              </a:rPr>
              <a:t>基本数据类型（</a:t>
            </a:r>
            <a:r>
              <a:rPr kumimoji="1" lang="en-US" altLang="zh-CN" sz="2800">
                <a:solidFill>
                  <a:srgbClr val="000000"/>
                </a:solidFill>
                <a:latin typeface="Arial Unicode MS" pitchFamily="34" charset="-122"/>
              </a:rPr>
              <a:t>primitive type</a:t>
            </a:r>
            <a:r>
              <a:rPr kumimoji="1" lang="zh-CN" altLang="en-US" sz="2800">
                <a:solidFill>
                  <a:srgbClr val="000000"/>
                </a:solidFill>
                <a:latin typeface="Arial Unicode MS" pitchFamily="34" charset="-122"/>
              </a:rPr>
              <a:t>）</a:t>
            </a:r>
          </a:p>
          <a:p>
            <a:pPr marL="609600" indent="-609600" defTabSz="914400"/>
            <a:endParaRPr kumimoji="1" lang="en-US" altLang="zh-CN" sz="2800">
              <a:solidFill>
                <a:srgbClr val="000000"/>
              </a:solidFill>
              <a:latin typeface="Arial Unicode MS" pitchFamily="34" charset="-122"/>
            </a:endParaRPr>
          </a:p>
          <a:p>
            <a:pPr marL="609600" indent="-609600" defTabSz="914400"/>
            <a:r>
              <a:rPr kumimoji="1" lang="en-US" altLang="zh-CN" sz="2800">
                <a:solidFill>
                  <a:srgbClr val="000000"/>
                </a:solidFill>
                <a:latin typeface="Arial Unicode MS" pitchFamily="34" charset="-122"/>
              </a:rPr>
              <a:t>byte    short     int        long</a:t>
            </a:r>
          </a:p>
          <a:p>
            <a:pPr marL="609600" indent="-609600" defTabSz="914400"/>
            <a:r>
              <a:rPr kumimoji="1" lang="en-US" altLang="zh-CN" sz="2800">
                <a:solidFill>
                  <a:srgbClr val="000000"/>
                </a:solidFill>
                <a:latin typeface="Arial Unicode MS" pitchFamily="34" charset="-122"/>
              </a:rPr>
              <a:t>float   double    char       boolean</a:t>
            </a:r>
          </a:p>
          <a:p>
            <a:pPr marL="609600" indent="-609600" defTabSz="914400"/>
            <a:endParaRPr kumimoji="1" lang="zh-CN" altLang="en-US" sz="2800">
              <a:solidFill>
                <a:srgbClr val="000000"/>
              </a:solidFill>
              <a:latin typeface="Arial Unicode MS" pitchFamily="34" charset="-122"/>
            </a:endParaRPr>
          </a:p>
          <a:p>
            <a:pPr marL="609600" indent="-609600" defTabSz="914400"/>
            <a:r>
              <a:rPr kumimoji="1" lang="zh-CN" altLang="en-US" sz="2800">
                <a:solidFill>
                  <a:srgbClr val="000000"/>
                </a:solidFill>
                <a:latin typeface="Arial Unicode MS" pitchFamily="34" charset="-122"/>
              </a:rPr>
              <a:t>引用数据类型（</a:t>
            </a:r>
            <a:r>
              <a:rPr kumimoji="1" lang="en-US" altLang="zh-CN" sz="2800">
                <a:solidFill>
                  <a:srgbClr val="000000"/>
                </a:solidFill>
                <a:latin typeface="Arial Unicode MS" pitchFamily="34" charset="-122"/>
              </a:rPr>
              <a:t>reference type</a:t>
            </a:r>
            <a:r>
              <a:rPr kumimoji="1" lang="zh-CN" altLang="en-US" sz="2800">
                <a:solidFill>
                  <a:srgbClr val="000000"/>
                </a:solidFill>
                <a:latin typeface="Arial Unicode MS" pitchFamily="34" charset="-122"/>
              </a:rPr>
              <a:t>）</a:t>
            </a:r>
          </a:p>
          <a:p>
            <a:pPr marL="609600" indent="-609600" defTabSz="914400"/>
            <a:endParaRPr lang="zh-CN" altLang="en-US" b="0"/>
          </a:p>
          <a:p>
            <a:pPr marL="609600" indent="-609600" defTabSz="914400"/>
            <a:endParaRPr lang="zh-CN" altLang="en-US" sz="1000">
              <a:latin typeface="Arial Unicode MS" pitchFamily="34" charset="-122"/>
            </a:endParaRPr>
          </a:p>
        </p:txBody>
      </p:sp>
    </p:spTree>
    <p:extLst>
      <p:ext uri="{BB962C8B-B14F-4D97-AF65-F5344CB8AC3E}">
        <p14:creationId xmlns:p14="http://schemas.microsoft.com/office/powerpoint/2010/main" xmlns="" val="3904649072"/>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622412" y="126884"/>
            <a:ext cx="8576380" cy="601524"/>
          </a:xfrm>
        </p:spPr>
        <p:txBody>
          <a:bodyPr/>
          <a:lstStyle/>
          <a:p>
            <a:r>
              <a:rPr lang="en-US" altLang="zh-CN"/>
              <a:t>Java</a:t>
            </a:r>
            <a:r>
              <a:rPr lang="zh-CN" altLang="en-US"/>
              <a:t>的基本数据类型</a:t>
            </a:r>
          </a:p>
        </p:txBody>
      </p:sp>
      <p:sp>
        <p:nvSpPr>
          <p:cNvPr id="828419" name="Rectangle 3"/>
          <p:cNvSpPr>
            <a:spLocks noGrp="1" noChangeArrowheads="1"/>
          </p:cNvSpPr>
          <p:nvPr>
            <p:ph type="body" idx="1"/>
          </p:nvPr>
        </p:nvSpPr>
        <p:spPr bwMode="auto">
          <a:xfrm>
            <a:off x="351061" y="1047968"/>
            <a:ext cx="9987404" cy="44409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en-US" altLang="zh-CN" sz="2000" b="1"/>
              <a:t>boolean    </a:t>
            </a:r>
            <a:r>
              <a:rPr lang="zh-CN" altLang="en-US" sz="2000" b="1"/>
              <a:t>布尔值（ </a:t>
            </a:r>
            <a:r>
              <a:rPr lang="en-US" altLang="zh-CN" sz="2000" b="1"/>
              <a:t>true </a:t>
            </a:r>
            <a:r>
              <a:rPr lang="zh-CN" altLang="en-US" sz="2000" b="1"/>
              <a:t>或 </a:t>
            </a:r>
            <a:r>
              <a:rPr lang="en-US" altLang="zh-CN" sz="2000" b="1"/>
              <a:t>false</a:t>
            </a:r>
            <a:r>
              <a:rPr lang="zh-CN" altLang="en-US" sz="2000" b="1"/>
              <a:t>）</a:t>
            </a:r>
          </a:p>
          <a:p>
            <a:pPr lvl="1">
              <a:lnSpc>
                <a:spcPts val="3000"/>
              </a:lnSpc>
              <a:spcBef>
                <a:spcPts val="600"/>
              </a:spcBef>
              <a:spcAft>
                <a:spcPts val="600"/>
              </a:spcAft>
            </a:pPr>
            <a:r>
              <a:rPr lang="en-US" altLang="zh-CN" sz="2000" b="1"/>
              <a:t>byte           8-bit </a:t>
            </a:r>
            <a:r>
              <a:rPr lang="zh-CN" altLang="en-US" sz="2000" b="1"/>
              <a:t>整形值</a:t>
            </a:r>
          </a:p>
          <a:p>
            <a:pPr lvl="1">
              <a:lnSpc>
                <a:spcPts val="3000"/>
              </a:lnSpc>
              <a:spcBef>
                <a:spcPts val="600"/>
              </a:spcBef>
              <a:spcAft>
                <a:spcPts val="600"/>
              </a:spcAft>
            </a:pPr>
            <a:r>
              <a:rPr lang="en-US" altLang="zh-CN" sz="2000" b="1"/>
              <a:t>short         16-bit </a:t>
            </a:r>
            <a:r>
              <a:rPr lang="zh-CN" altLang="en-US" sz="2000" b="1"/>
              <a:t>整形值</a:t>
            </a:r>
          </a:p>
          <a:p>
            <a:pPr lvl="1">
              <a:lnSpc>
                <a:spcPts val="3000"/>
              </a:lnSpc>
              <a:spcBef>
                <a:spcPts val="600"/>
              </a:spcBef>
              <a:spcAft>
                <a:spcPts val="600"/>
              </a:spcAft>
            </a:pPr>
            <a:r>
              <a:rPr lang="en-US" altLang="zh-CN" sz="2000" b="1"/>
              <a:t>int              32-bit </a:t>
            </a:r>
            <a:r>
              <a:rPr lang="zh-CN" altLang="en-US" sz="2000" b="1"/>
              <a:t>整形值</a:t>
            </a:r>
          </a:p>
          <a:p>
            <a:pPr lvl="1">
              <a:lnSpc>
                <a:spcPts val="3000"/>
              </a:lnSpc>
              <a:spcBef>
                <a:spcPts val="600"/>
              </a:spcBef>
              <a:spcAft>
                <a:spcPts val="600"/>
              </a:spcAft>
            </a:pPr>
            <a:r>
              <a:rPr lang="en-US" altLang="zh-CN" sz="2000" b="1"/>
              <a:t>long           64-bit </a:t>
            </a:r>
            <a:r>
              <a:rPr lang="zh-CN" altLang="en-US" sz="2000" b="1"/>
              <a:t>整形值</a:t>
            </a:r>
            <a:endParaRPr lang="en-US" altLang="zh-CN" sz="2000" b="1"/>
          </a:p>
          <a:p>
            <a:pPr lvl="1">
              <a:lnSpc>
                <a:spcPts val="3000"/>
              </a:lnSpc>
              <a:spcBef>
                <a:spcPts val="600"/>
              </a:spcBef>
              <a:spcAft>
                <a:spcPts val="600"/>
              </a:spcAft>
            </a:pPr>
            <a:r>
              <a:rPr lang="en-US" altLang="zh-CN" sz="2000" b="1"/>
              <a:t>char           16-bit unicode</a:t>
            </a:r>
            <a:r>
              <a:rPr lang="zh-CN" altLang="en-US" sz="2000" b="1"/>
              <a:t>编码的字符</a:t>
            </a:r>
          </a:p>
          <a:p>
            <a:pPr lvl="1">
              <a:lnSpc>
                <a:spcPts val="3000"/>
              </a:lnSpc>
              <a:spcBef>
                <a:spcPts val="600"/>
              </a:spcBef>
              <a:spcAft>
                <a:spcPts val="600"/>
              </a:spcAft>
            </a:pPr>
            <a:r>
              <a:rPr lang="en-US" altLang="zh-CN" sz="2000" b="1"/>
              <a:t>double       64-bit </a:t>
            </a:r>
            <a:r>
              <a:rPr lang="zh-CN" altLang="en-US" sz="2000" b="1"/>
              <a:t>浮点数值</a:t>
            </a:r>
          </a:p>
          <a:p>
            <a:pPr lvl="1">
              <a:lnSpc>
                <a:spcPts val="3000"/>
              </a:lnSpc>
              <a:spcBef>
                <a:spcPts val="600"/>
              </a:spcBef>
              <a:spcAft>
                <a:spcPts val="600"/>
              </a:spcAft>
            </a:pPr>
            <a:r>
              <a:rPr lang="en-US" altLang="zh-CN" sz="2000" b="1"/>
              <a:t>float           32-bit </a:t>
            </a:r>
            <a:r>
              <a:rPr lang="zh-CN" altLang="en-US" sz="2000" b="1"/>
              <a:t>浮点数值</a:t>
            </a:r>
            <a:endParaRPr lang="en-US" altLang="zh-CN" sz="2000" b="1"/>
          </a:p>
          <a:p>
            <a:pPr lvl="1">
              <a:lnSpc>
                <a:spcPts val="3000"/>
              </a:lnSpc>
              <a:spcBef>
                <a:spcPts val="600"/>
              </a:spcBef>
              <a:spcAft>
                <a:spcPts val="600"/>
              </a:spcAft>
            </a:pPr>
            <a:endParaRPr lang="en-US" altLang="zh-CN" sz="2000" b="1"/>
          </a:p>
        </p:txBody>
      </p:sp>
    </p:spTree>
    <p:extLst>
      <p:ext uri="{BB962C8B-B14F-4D97-AF65-F5344CB8AC3E}">
        <p14:creationId xmlns:p14="http://schemas.microsoft.com/office/powerpoint/2010/main" xmlns="" val="4273688368"/>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a:xfrm>
            <a:off x="785222" y="18798"/>
            <a:ext cx="8576380" cy="687680"/>
          </a:xfrm>
        </p:spPr>
        <p:txBody>
          <a:bodyPr/>
          <a:lstStyle/>
          <a:p>
            <a:r>
              <a:rPr lang="zh-CN" altLang="en-US"/>
              <a:t>布尔类型</a:t>
            </a:r>
            <a:r>
              <a:rPr lang="en-US" altLang="zh-CN"/>
              <a:t>-boolean</a:t>
            </a:r>
          </a:p>
        </p:txBody>
      </p:sp>
      <p:sp>
        <p:nvSpPr>
          <p:cNvPr id="829445" name="Rectangle 5"/>
          <p:cNvSpPr>
            <a:spLocks noChangeArrowheads="1"/>
          </p:cNvSpPr>
          <p:nvPr/>
        </p:nvSpPr>
        <p:spPr bwMode="auto">
          <a:xfrm>
            <a:off x="123804" y="988443"/>
            <a:ext cx="9714358" cy="1708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1">
              <a:lnSpc>
                <a:spcPts val="3000"/>
              </a:lnSpc>
              <a:spcBef>
                <a:spcPct val="50000"/>
              </a:spcBef>
              <a:spcAft>
                <a:spcPts val="600"/>
              </a:spcAft>
              <a:buClr>
                <a:schemeClr val="tx2"/>
              </a:buClr>
              <a:buSzPct val="80000"/>
              <a:buFont typeface="Monotype Sorts" charset="2"/>
              <a:buChar char="u"/>
            </a:pPr>
            <a:r>
              <a:rPr lang="zh-CN" altLang="en-US" sz="2000" b="1">
                <a:solidFill>
                  <a:schemeClr val="tx1"/>
                </a:solidFill>
                <a:latin typeface="Arial" pitchFamily="34" charset="0"/>
              </a:rPr>
              <a:t>一个</a:t>
            </a:r>
            <a:r>
              <a:rPr lang="en-US" altLang="zh-CN" sz="2000" b="1">
                <a:solidFill>
                  <a:schemeClr val="tx1"/>
                </a:solidFill>
              </a:rPr>
              <a:t>boolean</a:t>
            </a:r>
            <a:r>
              <a:rPr lang="zh-CN" altLang="en-US" sz="2000" b="1">
                <a:solidFill>
                  <a:schemeClr val="tx1"/>
                </a:solidFill>
              </a:rPr>
              <a:t>类型的变量用来表示一个或真或假的关系</a:t>
            </a:r>
            <a:endParaRPr lang="zh-CN" altLang="en-US" sz="2000" b="1">
              <a:solidFill>
                <a:schemeClr val="tx1"/>
              </a:solidFill>
              <a:latin typeface="Arial" pitchFamily="34" charset="0"/>
            </a:endParaRPr>
          </a:p>
          <a:p>
            <a:pPr lvl="1">
              <a:lnSpc>
                <a:spcPts val="3000"/>
              </a:lnSpc>
              <a:spcBef>
                <a:spcPct val="50000"/>
              </a:spcBef>
              <a:spcAft>
                <a:spcPts val="600"/>
              </a:spcAft>
              <a:buClr>
                <a:schemeClr val="tx2"/>
              </a:buClr>
              <a:buSzPct val="80000"/>
              <a:buFont typeface="Monotype Sorts" charset="2"/>
              <a:buChar char="u"/>
            </a:pPr>
            <a:r>
              <a:rPr lang="zh-CN" altLang="en-US" sz="2000" b="1">
                <a:solidFill>
                  <a:schemeClr val="tx1"/>
                </a:solidFill>
                <a:latin typeface="Arial" pitchFamily="34" charset="0"/>
              </a:rPr>
              <a:t>一个 </a:t>
            </a:r>
            <a:r>
              <a:rPr lang="en-US" altLang="zh-CN" sz="2000" b="1">
                <a:solidFill>
                  <a:schemeClr val="tx1"/>
                </a:solidFill>
                <a:latin typeface="Arial" pitchFamily="34" charset="0"/>
              </a:rPr>
              <a:t>boolean </a:t>
            </a:r>
            <a:r>
              <a:rPr lang="zh-CN" altLang="en-US" sz="2000" b="1">
                <a:solidFill>
                  <a:schemeClr val="tx1"/>
                </a:solidFill>
                <a:latin typeface="Arial" pitchFamily="34" charset="0"/>
              </a:rPr>
              <a:t>类型变量的值必须是</a:t>
            </a:r>
            <a:r>
              <a:rPr lang="en-US" altLang="zh-CN" sz="2000" b="1" i="1">
                <a:solidFill>
                  <a:schemeClr val="tx1"/>
                </a:solidFill>
                <a:latin typeface="Arial" pitchFamily="34" charset="0"/>
              </a:rPr>
              <a:t>true</a:t>
            </a:r>
            <a:r>
              <a:rPr lang="en-US" altLang="zh-CN" sz="2000" b="1">
                <a:solidFill>
                  <a:schemeClr val="tx1"/>
                </a:solidFill>
                <a:latin typeface="Arial" pitchFamily="34" charset="0"/>
              </a:rPr>
              <a:t> </a:t>
            </a:r>
            <a:r>
              <a:rPr lang="zh-CN" altLang="en-US" sz="2000" b="1">
                <a:solidFill>
                  <a:schemeClr val="tx1"/>
                </a:solidFill>
                <a:latin typeface="Arial" pitchFamily="34" charset="0"/>
              </a:rPr>
              <a:t>或 </a:t>
            </a:r>
            <a:r>
              <a:rPr lang="en-US" altLang="zh-CN" sz="2000" b="1" i="1">
                <a:solidFill>
                  <a:schemeClr val="tx1"/>
                </a:solidFill>
                <a:latin typeface="Arial" pitchFamily="34" charset="0"/>
              </a:rPr>
              <a:t>false</a:t>
            </a:r>
            <a:r>
              <a:rPr lang="zh-CN" altLang="en-US" sz="2000" b="1" i="1">
                <a:solidFill>
                  <a:schemeClr val="tx1"/>
                </a:solidFill>
                <a:latin typeface="Arial" pitchFamily="34" charset="0"/>
              </a:rPr>
              <a:t>二者之一   </a:t>
            </a:r>
          </a:p>
          <a:p>
            <a:pPr lvl="1">
              <a:lnSpc>
                <a:spcPts val="3000"/>
              </a:lnSpc>
              <a:spcBef>
                <a:spcPct val="50000"/>
              </a:spcBef>
              <a:spcAft>
                <a:spcPts val="600"/>
              </a:spcAft>
              <a:buClr>
                <a:schemeClr val="tx2"/>
              </a:buClr>
              <a:buSzPct val="80000"/>
              <a:buFont typeface="Monotype Sorts" charset="2"/>
              <a:buNone/>
            </a:pPr>
            <a:r>
              <a:rPr lang="zh-CN" altLang="en-US" sz="2000" b="1" i="1">
                <a:solidFill>
                  <a:schemeClr val="tx1"/>
                </a:solidFill>
                <a:latin typeface="Arial" pitchFamily="34" charset="0"/>
              </a:rPr>
              <a:t>              </a:t>
            </a:r>
            <a:r>
              <a:rPr lang="en-US" altLang="zh-CN" sz="2000" b="1">
                <a:solidFill>
                  <a:schemeClr val="tx1"/>
                </a:solidFill>
                <a:latin typeface="Arial" pitchFamily="34" charset="0"/>
              </a:rPr>
              <a:t>boolean   isCorrect = true;</a:t>
            </a:r>
          </a:p>
        </p:txBody>
      </p:sp>
    </p:spTree>
    <p:extLst>
      <p:ext uri="{BB962C8B-B14F-4D97-AF65-F5344CB8AC3E}">
        <p14:creationId xmlns:p14="http://schemas.microsoft.com/office/powerpoint/2010/main" xmlns="" val="1000114545"/>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a:xfrm>
            <a:off x="703817" y="40729"/>
            <a:ext cx="8576380" cy="687680"/>
          </a:xfrm>
        </p:spPr>
        <p:txBody>
          <a:bodyPr/>
          <a:lstStyle/>
          <a:p>
            <a:r>
              <a:rPr lang="en-US" altLang="zh-CN" sz="4000" i="0">
                <a:latin typeface="Palatino-Italic" charset="0"/>
              </a:rPr>
              <a:t/>
            </a:r>
            <a:br>
              <a:rPr lang="en-US" altLang="zh-CN" sz="4000" i="0">
                <a:latin typeface="Palatino-Italic" charset="0"/>
              </a:rPr>
            </a:br>
            <a:r>
              <a:rPr lang="en-US" altLang="zh-CN" sz="4000" i="0">
                <a:latin typeface="Palatino-Italic" charset="0"/>
              </a:rPr>
              <a:t/>
            </a:r>
            <a:br>
              <a:rPr lang="en-US" altLang="zh-CN" sz="4000" i="0">
                <a:latin typeface="Palatino-Italic" charset="0"/>
              </a:rPr>
            </a:br>
            <a:r>
              <a:rPr lang="zh-CN" altLang="en-US"/>
              <a:t>文本数据类型</a:t>
            </a:r>
            <a:r>
              <a:rPr lang="en-US" altLang="zh-CN"/>
              <a:t>—char</a:t>
            </a:r>
            <a:r>
              <a:rPr lang="zh-CN" altLang="en-US"/>
              <a:t>和 </a:t>
            </a:r>
            <a:r>
              <a:rPr lang="en-US" altLang="zh-CN"/>
              <a:t>String</a:t>
            </a:r>
          </a:p>
        </p:txBody>
      </p:sp>
      <p:sp>
        <p:nvSpPr>
          <p:cNvPr id="830467" name="Rectangle 3"/>
          <p:cNvSpPr>
            <a:spLocks noGrp="1" noChangeArrowheads="1"/>
          </p:cNvSpPr>
          <p:nvPr>
            <p:ph type="body" idx="1"/>
          </p:nvPr>
        </p:nvSpPr>
        <p:spPr bwMode="auto">
          <a:xfrm>
            <a:off x="0" y="902286"/>
            <a:ext cx="9906000" cy="518187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fontAlgn="t">
              <a:lnSpc>
                <a:spcPts val="3000"/>
              </a:lnSpc>
              <a:spcBef>
                <a:spcPct val="0"/>
              </a:spcBef>
              <a:spcAft>
                <a:spcPct val="0"/>
              </a:spcAft>
            </a:pPr>
            <a:r>
              <a:rPr lang="en-US" altLang="zh-CN" sz="2000" b="1"/>
              <a:t>char    </a:t>
            </a:r>
          </a:p>
          <a:p>
            <a:pPr lvl="1" fontAlgn="t">
              <a:lnSpc>
                <a:spcPts val="3000"/>
              </a:lnSpc>
              <a:spcBef>
                <a:spcPct val="0"/>
              </a:spcBef>
              <a:spcAft>
                <a:spcPct val="0"/>
              </a:spcAft>
              <a:buFont typeface="Monotype Sorts" charset="2"/>
              <a:buNone/>
            </a:pPr>
            <a:r>
              <a:rPr lang="en-US" altLang="zh-CN" sz="2000" b="1"/>
              <a:t>    1</a:t>
            </a:r>
            <a:r>
              <a:rPr lang="zh-CN" altLang="en-US" sz="2000" b="1"/>
              <a:t>，其实就是一个无符号的</a:t>
            </a:r>
            <a:r>
              <a:rPr lang="en-US" altLang="zh-CN" sz="2000" b="1"/>
              <a:t>16</a:t>
            </a:r>
            <a:r>
              <a:rPr lang="zh-CN" altLang="en-US" sz="2000" b="1"/>
              <a:t>位整形，其范围为</a:t>
            </a:r>
            <a:r>
              <a:rPr lang="en-US" altLang="zh-CN" sz="2000" b="1">
                <a:cs typeface="Times New Roman" pitchFamily="18" charset="0"/>
              </a:rPr>
              <a:t>0</a:t>
            </a:r>
            <a:r>
              <a:rPr lang="zh-CN" altLang="en-US" sz="2000" b="1"/>
              <a:t>～</a:t>
            </a:r>
            <a:r>
              <a:rPr lang="en-US" altLang="zh-CN" sz="2000" b="1">
                <a:cs typeface="Times New Roman" pitchFamily="18" charset="0"/>
              </a:rPr>
              <a:t>65535</a:t>
            </a:r>
            <a:r>
              <a:rPr lang="zh-CN" altLang="en-US" sz="2000" b="1">
                <a:cs typeface="Times New Roman" pitchFamily="18" charset="0"/>
              </a:rPr>
              <a:t>，</a:t>
            </a:r>
            <a:r>
              <a:rPr lang="zh-CN" altLang="en-US" sz="2000" b="1"/>
              <a:t>用来存储该字符</a:t>
            </a:r>
          </a:p>
          <a:p>
            <a:pPr lvl="1" fontAlgn="t">
              <a:lnSpc>
                <a:spcPts val="3000"/>
              </a:lnSpc>
              <a:spcBef>
                <a:spcPct val="0"/>
              </a:spcBef>
              <a:spcAft>
                <a:spcPct val="0"/>
              </a:spcAft>
              <a:buFont typeface="Monotype Sorts" charset="2"/>
              <a:buNone/>
            </a:pPr>
            <a:r>
              <a:rPr lang="zh-CN" altLang="en-US" sz="2000" b="1"/>
              <a:t>          的 </a:t>
            </a:r>
            <a:r>
              <a:rPr lang="en-US" altLang="zh-CN" sz="2000" b="1"/>
              <a:t>Unicode</a:t>
            </a:r>
            <a:r>
              <a:rPr lang="zh-CN" altLang="en-US" sz="2000" b="1"/>
              <a:t>编码值，因为</a:t>
            </a:r>
            <a:r>
              <a:rPr lang="en-US" altLang="zh-CN" sz="2000" b="1"/>
              <a:t>Unicode</a:t>
            </a:r>
            <a:r>
              <a:rPr lang="zh-CN" altLang="en-US" sz="2000" b="1"/>
              <a:t> 编码中包含汉字的编码，所以一个</a:t>
            </a:r>
          </a:p>
          <a:p>
            <a:pPr lvl="1" fontAlgn="t">
              <a:lnSpc>
                <a:spcPts val="3000"/>
              </a:lnSpc>
              <a:spcBef>
                <a:spcPct val="0"/>
              </a:spcBef>
              <a:spcAft>
                <a:spcPct val="0"/>
              </a:spcAft>
              <a:buFont typeface="Monotype Sorts" charset="2"/>
              <a:buNone/>
            </a:pPr>
            <a:r>
              <a:rPr lang="en-US" altLang="zh-CN" sz="2000" b="1"/>
              <a:t>          char</a:t>
            </a:r>
            <a:r>
              <a:rPr lang="zh-CN" altLang="en-US" sz="2000" b="1"/>
              <a:t>类型的变量也可以存储一个汉字字符。</a:t>
            </a:r>
          </a:p>
          <a:p>
            <a:pPr lvl="1" fontAlgn="t">
              <a:lnSpc>
                <a:spcPts val="3000"/>
              </a:lnSpc>
              <a:spcBef>
                <a:spcPct val="0"/>
              </a:spcBef>
              <a:spcAft>
                <a:spcPct val="0"/>
              </a:spcAft>
              <a:buFont typeface="Monotype Sorts" charset="2"/>
              <a:buNone/>
            </a:pPr>
            <a:r>
              <a:rPr lang="en-US" altLang="zh-CN" sz="2000" b="1"/>
              <a:t>    2</a:t>
            </a:r>
            <a:r>
              <a:rPr lang="zh-CN" altLang="en-US" sz="2000" b="1"/>
              <a:t>，在代码中直接给出的一个字符值必须用单引号括起来。</a:t>
            </a:r>
          </a:p>
          <a:p>
            <a:pPr lvl="1" fontAlgn="t">
              <a:lnSpc>
                <a:spcPts val="3000"/>
              </a:lnSpc>
              <a:spcBef>
                <a:spcPct val="0"/>
              </a:spcBef>
              <a:spcAft>
                <a:spcPct val="0"/>
              </a:spcAft>
              <a:buFont typeface="Monotype Sorts" charset="2"/>
              <a:buNone/>
            </a:pPr>
            <a:r>
              <a:rPr lang="en-US" altLang="zh-CN" sz="2000" b="1"/>
              <a:t>          char  zhChar = ‘</a:t>
            </a:r>
            <a:r>
              <a:rPr lang="zh-CN" altLang="en-US" sz="2000" b="1"/>
              <a:t>中’； </a:t>
            </a:r>
          </a:p>
          <a:p>
            <a:pPr lvl="1" fontAlgn="t">
              <a:lnSpc>
                <a:spcPts val="3000"/>
              </a:lnSpc>
              <a:spcBef>
                <a:spcPct val="0"/>
              </a:spcBef>
              <a:spcAft>
                <a:spcPct val="0"/>
              </a:spcAft>
              <a:buFont typeface="Monotype Sorts" charset="2"/>
              <a:buNone/>
            </a:pPr>
            <a:r>
              <a:rPr lang="en-US" altLang="zh-CN" sz="2000" b="1"/>
              <a:t>          char enChar = ‘a’; </a:t>
            </a:r>
          </a:p>
          <a:p>
            <a:pPr lvl="1" fontAlgn="t">
              <a:lnSpc>
                <a:spcPts val="3000"/>
              </a:lnSpc>
              <a:spcBef>
                <a:spcPct val="0"/>
              </a:spcBef>
              <a:spcAft>
                <a:spcPct val="0"/>
              </a:spcAft>
              <a:buFont typeface="Monotype Sorts" charset="2"/>
              <a:buNone/>
            </a:pPr>
            <a:r>
              <a:rPr lang="en-US" altLang="zh-CN" sz="2000" b="1"/>
              <a:t>          char ucChar = ‘\u0060’;</a:t>
            </a:r>
          </a:p>
          <a:p>
            <a:pPr lvl="1" fontAlgn="t">
              <a:lnSpc>
                <a:spcPts val="3000"/>
              </a:lnSpc>
              <a:spcBef>
                <a:spcPct val="0"/>
              </a:spcBef>
              <a:spcAft>
                <a:spcPct val="0"/>
              </a:spcAft>
              <a:buFont typeface="Monotype Sorts" charset="2"/>
              <a:buNone/>
            </a:pPr>
            <a:r>
              <a:rPr lang="en-US" altLang="zh-CN" sz="2000" b="1"/>
              <a:t>    3</a:t>
            </a:r>
            <a:r>
              <a:rPr lang="zh-CN" altLang="en-US" sz="2000" b="1"/>
              <a:t>，对某些不方便直接书写或直接书写有歧义的字符，</a:t>
            </a:r>
            <a:r>
              <a:rPr lang="en-US" altLang="zh-CN" sz="2000" b="1"/>
              <a:t>java</a:t>
            </a:r>
            <a:r>
              <a:rPr lang="zh-CN" altLang="en-US" sz="2000" b="1"/>
              <a:t>语言规定用</a:t>
            </a:r>
          </a:p>
          <a:p>
            <a:pPr lvl="1" fontAlgn="t">
              <a:lnSpc>
                <a:spcPts val="3000"/>
              </a:lnSpc>
              <a:spcBef>
                <a:spcPct val="0"/>
              </a:spcBef>
              <a:spcAft>
                <a:spcPct val="0"/>
              </a:spcAft>
              <a:buFont typeface="Monotype Sorts" charset="2"/>
              <a:buNone/>
            </a:pPr>
            <a:r>
              <a:rPr lang="zh-CN" altLang="en-US" sz="2000" b="1"/>
              <a:t>          转义字符给出。</a:t>
            </a:r>
          </a:p>
          <a:p>
            <a:pPr lvl="1" fontAlgn="t">
              <a:lnSpc>
                <a:spcPts val="3000"/>
              </a:lnSpc>
              <a:spcBef>
                <a:spcPct val="0"/>
              </a:spcBef>
              <a:spcAft>
                <a:spcPct val="0"/>
              </a:spcAft>
              <a:buFont typeface="Monotype Sorts" charset="2"/>
              <a:buNone/>
            </a:pPr>
            <a:r>
              <a:rPr lang="en-US" altLang="zh-CN" sz="2000" b="1"/>
              <a:t>    4</a:t>
            </a:r>
            <a:r>
              <a:rPr lang="zh-CN" altLang="en-US" sz="2000" b="1"/>
              <a:t>，</a:t>
            </a:r>
            <a:r>
              <a:rPr lang="zh-CN" altLang="en-US" sz="2000" b="1">
                <a:cs typeface="Times New Roman" pitchFamily="18" charset="0"/>
              </a:rPr>
              <a:t>可以把</a:t>
            </a:r>
            <a:r>
              <a:rPr lang="en-US" altLang="zh-CN" sz="2000" b="1">
                <a:cs typeface="Times New Roman" pitchFamily="18" charset="0"/>
              </a:rPr>
              <a:t>char</a:t>
            </a:r>
            <a:r>
              <a:rPr lang="zh-CN" altLang="en-US" sz="2000" b="1">
                <a:cs typeface="Times New Roman" pitchFamily="18" charset="0"/>
              </a:rPr>
              <a:t>类型数据当作整数数据来操作。例如：</a:t>
            </a:r>
          </a:p>
          <a:p>
            <a:pPr>
              <a:lnSpc>
                <a:spcPts val="3000"/>
              </a:lnSpc>
              <a:spcBef>
                <a:spcPct val="0"/>
              </a:spcBef>
              <a:spcAft>
                <a:spcPct val="0"/>
              </a:spcAft>
            </a:pPr>
            <a:r>
              <a:rPr lang="zh-CN" altLang="en-US" sz="2000">
                <a:solidFill>
                  <a:schemeClr val="tx1"/>
                </a:solidFill>
                <a:cs typeface="Times New Roman" pitchFamily="18" charset="0"/>
              </a:rPr>
              <a:t>	</a:t>
            </a:r>
            <a:r>
              <a:rPr lang="en-US" altLang="zh-CN" sz="2000">
                <a:solidFill>
                  <a:schemeClr val="tx1"/>
                </a:solidFill>
                <a:cs typeface="Times New Roman" pitchFamily="18" charset="0"/>
              </a:rPr>
              <a:t>int three=3;</a:t>
            </a:r>
          </a:p>
          <a:p>
            <a:pPr>
              <a:lnSpc>
                <a:spcPts val="3000"/>
              </a:lnSpc>
              <a:spcBef>
                <a:spcPct val="0"/>
              </a:spcBef>
              <a:spcAft>
                <a:spcPct val="0"/>
              </a:spcAft>
            </a:pPr>
            <a:r>
              <a:rPr lang="en-US" altLang="zh-CN" sz="2000">
                <a:solidFill>
                  <a:schemeClr val="tx1"/>
                </a:solidFill>
                <a:cs typeface="Times New Roman" pitchFamily="18" charset="0"/>
              </a:rPr>
              <a:t>	char one=’1’;</a:t>
            </a:r>
          </a:p>
          <a:p>
            <a:pPr>
              <a:lnSpc>
                <a:spcPts val="3000"/>
              </a:lnSpc>
              <a:spcBef>
                <a:spcPct val="0"/>
              </a:spcBef>
              <a:spcAft>
                <a:spcPct val="0"/>
              </a:spcAft>
            </a:pPr>
            <a:r>
              <a:rPr lang="en-US" altLang="zh-CN" sz="2000">
                <a:solidFill>
                  <a:schemeClr val="tx1"/>
                </a:solidFill>
                <a:cs typeface="Times New Roman" pitchFamily="18" charset="0"/>
              </a:rPr>
              <a:t>	int four=three+one; </a:t>
            </a:r>
            <a:endParaRPr lang="zh-CN" altLang="en-US" sz="2000">
              <a:solidFill>
                <a:schemeClr val="tx1"/>
              </a:solidFill>
              <a:cs typeface="Times New Roman" pitchFamily="18" charset="0"/>
            </a:endParaRPr>
          </a:p>
        </p:txBody>
      </p:sp>
    </p:spTree>
    <p:extLst>
      <p:ext uri="{BB962C8B-B14F-4D97-AF65-F5344CB8AC3E}">
        <p14:creationId xmlns:p14="http://schemas.microsoft.com/office/powerpoint/2010/main" xmlns="" val="2411520772"/>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0578" name="Rectangle 2"/>
          <p:cNvSpPr>
            <a:spLocks noGrp="1" noChangeArrowheads="1"/>
          </p:cNvSpPr>
          <p:nvPr>
            <p:ph type="title"/>
          </p:nvPr>
        </p:nvSpPr>
        <p:spPr>
          <a:xfrm>
            <a:off x="607147" y="159780"/>
            <a:ext cx="8576381" cy="601524"/>
          </a:xfrm>
        </p:spPr>
        <p:txBody>
          <a:bodyPr/>
          <a:lstStyle/>
          <a:p>
            <a:r>
              <a:rPr lang="zh-CN" altLang="en-US"/>
              <a:t>转义字符</a:t>
            </a:r>
          </a:p>
        </p:txBody>
      </p:sp>
      <p:sp>
        <p:nvSpPr>
          <p:cNvPr id="1560580" name="Rectangle 4"/>
          <p:cNvSpPr>
            <a:spLocks noChangeArrowheads="1"/>
          </p:cNvSpPr>
          <p:nvPr/>
        </p:nvSpPr>
        <p:spPr bwMode="auto">
          <a:xfrm>
            <a:off x="875106" y="1936156"/>
            <a:ext cx="8547550" cy="43344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927100">
              <a:lnSpc>
                <a:spcPts val="3000"/>
              </a:lnSpc>
              <a:buClr>
                <a:srgbClr val="FFCC66"/>
              </a:buClr>
            </a:pPr>
            <a:r>
              <a:rPr lang="zh-CN" altLang="en-US" sz="2000" b="1">
                <a:solidFill>
                  <a:schemeClr val="tx1"/>
                </a:solidFill>
                <a:latin typeface="Arial" pitchFamily="34" charset="0"/>
                <a:cs typeface="Times New Roman" pitchFamily="18" charset="0"/>
              </a:rPr>
              <a:t>转义字符	描述</a:t>
            </a:r>
          </a:p>
          <a:p>
            <a:pPr defTabSz="927100">
              <a:lnSpc>
                <a:spcPts val="3000"/>
              </a:lnSpc>
              <a:buClr>
                <a:srgbClr val="FFCC66"/>
              </a:buClr>
            </a:pPr>
            <a:r>
              <a:rPr lang="en-US" altLang="zh-CN" sz="2000" b="1">
                <a:solidFill>
                  <a:schemeClr val="tx1"/>
                </a:solidFill>
                <a:latin typeface="Arial" pitchFamily="34" charset="0"/>
                <a:cs typeface="Times New Roman" pitchFamily="18" charset="0"/>
              </a:rPr>
              <a:t>\ddd		1</a:t>
            </a:r>
            <a:r>
              <a:rPr lang="zh-CN" altLang="en-US" sz="2000" b="1">
                <a:solidFill>
                  <a:schemeClr val="tx1"/>
                </a:solidFill>
                <a:latin typeface="Arial" pitchFamily="34" charset="0"/>
                <a:cs typeface="Times New Roman" pitchFamily="18" charset="0"/>
              </a:rPr>
              <a:t>到</a:t>
            </a:r>
            <a:r>
              <a:rPr lang="en-US" altLang="zh-CN" sz="2000" b="1">
                <a:solidFill>
                  <a:schemeClr val="tx1"/>
                </a:solidFill>
                <a:latin typeface="Arial" pitchFamily="34" charset="0"/>
                <a:cs typeface="Times New Roman" pitchFamily="18" charset="0"/>
              </a:rPr>
              <a:t>3</a:t>
            </a:r>
            <a:r>
              <a:rPr lang="zh-CN" altLang="en-US" sz="2000" b="1">
                <a:solidFill>
                  <a:schemeClr val="tx1"/>
                </a:solidFill>
                <a:latin typeface="Arial" pitchFamily="34" charset="0"/>
                <a:cs typeface="Times New Roman" pitchFamily="18" charset="0"/>
              </a:rPr>
              <a:t>位</a:t>
            </a:r>
            <a:r>
              <a:rPr lang="en-US" altLang="zh-CN" sz="2000" b="1">
                <a:solidFill>
                  <a:schemeClr val="tx1"/>
                </a:solidFill>
                <a:latin typeface="Arial" pitchFamily="34" charset="0"/>
                <a:cs typeface="Times New Roman" pitchFamily="18" charset="0"/>
              </a:rPr>
              <a:t>8</a:t>
            </a:r>
            <a:r>
              <a:rPr lang="zh-CN" altLang="en-US" sz="2000" b="1">
                <a:solidFill>
                  <a:schemeClr val="tx1"/>
                </a:solidFill>
                <a:latin typeface="Arial" pitchFamily="34" charset="0"/>
                <a:cs typeface="Times New Roman" pitchFamily="18" charset="0"/>
              </a:rPr>
              <a:t>进制数所表示的字符</a:t>
            </a:r>
            <a:r>
              <a:rPr lang="en-US" altLang="zh-CN" sz="2000" b="1">
                <a:solidFill>
                  <a:schemeClr val="tx1"/>
                </a:solidFill>
                <a:latin typeface="Arial" pitchFamily="34" charset="0"/>
                <a:cs typeface="Times New Roman" pitchFamily="18" charset="0"/>
              </a:rPr>
              <a:t>(ddd)</a:t>
            </a:r>
          </a:p>
          <a:p>
            <a:pPr defTabSz="927100">
              <a:lnSpc>
                <a:spcPts val="3000"/>
              </a:lnSpc>
              <a:buClr>
                <a:srgbClr val="FFCC66"/>
              </a:buClr>
            </a:pPr>
            <a:r>
              <a:rPr lang="en-US" altLang="zh-CN" sz="2000" b="1">
                <a:solidFill>
                  <a:schemeClr val="tx1"/>
                </a:solidFill>
                <a:latin typeface="Arial" pitchFamily="34" charset="0"/>
                <a:cs typeface="Times New Roman" pitchFamily="18" charset="0"/>
              </a:rPr>
              <a:t>\uxxxx		1</a:t>
            </a:r>
            <a:r>
              <a:rPr lang="zh-CN" altLang="en-US" sz="2000" b="1">
                <a:solidFill>
                  <a:schemeClr val="tx1"/>
                </a:solidFill>
                <a:latin typeface="Arial" pitchFamily="34" charset="0"/>
                <a:cs typeface="Times New Roman" pitchFamily="18" charset="0"/>
              </a:rPr>
              <a:t>到</a:t>
            </a:r>
            <a:r>
              <a:rPr lang="en-US" altLang="zh-CN" sz="2000" b="1">
                <a:solidFill>
                  <a:schemeClr val="tx1"/>
                </a:solidFill>
                <a:latin typeface="Arial" pitchFamily="34" charset="0"/>
                <a:cs typeface="Times New Roman" pitchFamily="18" charset="0"/>
              </a:rPr>
              <a:t>4</a:t>
            </a:r>
            <a:r>
              <a:rPr lang="zh-CN" altLang="en-US" sz="2000" b="1">
                <a:solidFill>
                  <a:schemeClr val="tx1"/>
                </a:solidFill>
                <a:latin typeface="Arial" pitchFamily="34" charset="0"/>
                <a:cs typeface="Times New Roman" pitchFamily="18" charset="0"/>
              </a:rPr>
              <a:t>位</a:t>
            </a:r>
            <a:r>
              <a:rPr lang="en-US" altLang="zh-CN" sz="2000" b="1">
                <a:solidFill>
                  <a:schemeClr val="tx1"/>
                </a:solidFill>
                <a:latin typeface="Arial" pitchFamily="34" charset="0"/>
                <a:cs typeface="Times New Roman" pitchFamily="18" charset="0"/>
              </a:rPr>
              <a:t>16</a:t>
            </a:r>
            <a:r>
              <a:rPr lang="zh-CN" altLang="en-US" sz="2000" b="1">
                <a:solidFill>
                  <a:schemeClr val="tx1"/>
                </a:solidFill>
                <a:latin typeface="Arial" pitchFamily="34" charset="0"/>
                <a:cs typeface="Times New Roman" pitchFamily="18" charset="0"/>
              </a:rPr>
              <a:t>进制数所表示的字符</a:t>
            </a:r>
            <a:r>
              <a:rPr lang="en-US" altLang="zh-CN" sz="2000" b="1">
                <a:solidFill>
                  <a:schemeClr val="tx1"/>
                </a:solidFill>
                <a:latin typeface="Arial" pitchFamily="34" charset="0"/>
                <a:cs typeface="Times New Roman" pitchFamily="18" charset="0"/>
              </a:rPr>
              <a:t>(xxxx)</a:t>
            </a:r>
          </a:p>
          <a:p>
            <a:pPr defTabSz="927100">
              <a:lnSpc>
                <a:spcPts val="3000"/>
              </a:lnSpc>
              <a:buClr>
                <a:srgbClr val="FFCC66"/>
              </a:buClr>
            </a:pPr>
            <a:r>
              <a:rPr lang="en-US" altLang="zh-CN" sz="2000" b="1">
                <a:solidFill>
                  <a:schemeClr val="tx1"/>
                </a:solidFill>
                <a:latin typeface="Arial" pitchFamily="34" charset="0"/>
                <a:cs typeface="Times New Roman" pitchFamily="18" charset="0"/>
              </a:rPr>
              <a:t>\’		</a:t>
            </a:r>
            <a:r>
              <a:rPr lang="zh-CN" altLang="en-US" sz="2000" b="1">
                <a:solidFill>
                  <a:schemeClr val="tx1"/>
                </a:solidFill>
                <a:latin typeface="Arial" pitchFamily="34" charset="0"/>
                <a:cs typeface="Times New Roman" pitchFamily="18" charset="0"/>
              </a:rPr>
              <a:t>单引号字符</a:t>
            </a:r>
          </a:p>
          <a:p>
            <a:pPr defTabSz="927100">
              <a:lnSpc>
                <a:spcPts val="3000"/>
              </a:lnSpc>
              <a:buClr>
                <a:srgbClr val="FFCC66"/>
              </a:buClr>
            </a:pPr>
            <a:r>
              <a:rPr lang="en-US" altLang="zh-CN" sz="2000" b="1">
                <a:solidFill>
                  <a:schemeClr val="tx1"/>
                </a:solidFill>
                <a:latin typeface="Arial" pitchFamily="34" charset="0"/>
                <a:cs typeface="Times New Roman" pitchFamily="18" charset="0"/>
              </a:rPr>
              <a:t>\’’		</a:t>
            </a:r>
            <a:r>
              <a:rPr lang="zh-CN" altLang="en-US" sz="2000" b="1">
                <a:solidFill>
                  <a:schemeClr val="tx1"/>
                </a:solidFill>
                <a:latin typeface="Arial" pitchFamily="34" charset="0"/>
                <a:cs typeface="Times New Roman" pitchFamily="18" charset="0"/>
              </a:rPr>
              <a:t>双引号字符</a:t>
            </a:r>
          </a:p>
          <a:p>
            <a:pPr defTabSz="927100">
              <a:lnSpc>
                <a:spcPts val="3000"/>
              </a:lnSpc>
              <a:buClr>
                <a:srgbClr val="FFCC66"/>
              </a:buClr>
            </a:pPr>
            <a:r>
              <a:rPr lang="en-US" altLang="zh-CN" sz="2000" b="1">
                <a:solidFill>
                  <a:schemeClr val="tx1"/>
                </a:solidFill>
                <a:latin typeface="Arial" pitchFamily="34" charset="0"/>
                <a:cs typeface="Times New Roman" pitchFamily="18" charset="0"/>
              </a:rPr>
              <a:t>\\		</a:t>
            </a:r>
            <a:r>
              <a:rPr lang="zh-CN" altLang="en-US" sz="2000" b="1">
                <a:solidFill>
                  <a:schemeClr val="tx1"/>
                </a:solidFill>
                <a:latin typeface="Arial" pitchFamily="34" charset="0"/>
                <a:cs typeface="Times New Roman" pitchFamily="18" charset="0"/>
              </a:rPr>
              <a:t>反斜杠字符</a:t>
            </a:r>
          </a:p>
          <a:p>
            <a:pPr defTabSz="927100">
              <a:lnSpc>
                <a:spcPts val="3000"/>
              </a:lnSpc>
              <a:buClr>
                <a:srgbClr val="FFCC66"/>
              </a:buClr>
            </a:pPr>
            <a:r>
              <a:rPr lang="en-US" altLang="zh-CN" sz="2000" b="1">
                <a:solidFill>
                  <a:schemeClr val="tx1"/>
                </a:solidFill>
                <a:latin typeface="Arial" pitchFamily="34" charset="0"/>
                <a:cs typeface="Times New Roman" pitchFamily="18" charset="0"/>
              </a:rPr>
              <a:t>\r		</a:t>
            </a:r>
            <a:r>
              <a:rPr lang="zh-CN" altLang="en-US" sz="2000" b="1">
                <a:solidFill>
                  <a:schemeClr val="tx1"/>
                </a:solidFill>
                <a:latin typeface="Arial" pitchFamily="34" charset="0"/>
                <a:cs typeface="Times New Roman" pitchFamily="18" charset="0"/>
              </a:rPr>
              <a:t>回车</a:t>
            </a:r>
          </a:p>
          <a:p>
            <a:pPr defTabSz="927100">
              <a:lnSpc>
                <a:spcPts val="3000"/>
              </a:lnSpc>
              <a:buClr>
                <a:srgbClr val="FFCC66"/>
              </a:buClr>
            </a:pPr>
            <a:r>
              <a:rPr lang="en-US" altLang="zh-CN" sz="2000" b="1">
                <a:solidFill>
                  <a:schemeClr val="tx1"/>
                </a:solidFill>
                <a:latin typeface="Arial" pitchFamily="34" charset="0"/>
                <a:cs typeface="Times New Roman" pitchFamily="18" charset="0"/>
              </a:rPr>
              <a:t>\n		</a:t>
            </a:r>
            <a:r>
              <a:rPr lang="zh-CN" altLang="en-US" sz="2000" b="1">
                <a:solidFill>
                  <a:schemeClr val="tx1"/>
                </a:solidFill>
                <a:latin typeface="Arial" pitchFamily="34" charset="0"/>
                <a:cs typeface="Times New Roman" pitchFamily="18" charset="0"/>
              </a:rPr>
              <a:t>换行</a:t>
            </a:r>
          </a:p>
          <a:p>
            <a:pPr defTabSz="927100">
              <a:lnSpc>
                <a:spcPts val="3000"/>
              </a:lnSpc>
              <a:buClr>
                <a:srgbClr val="FFCC66"/>
              </a:buClr>
            </a:pPr>
            <a:r>
              <a:rPr lang="en-US" altLang="zh-CN" sz="2000" b="1">
                <a:solidFill>
                  <a:schemeClr val="tx1"/>
                </a:solidFill>
                <a:latin typeface="Arial" pitchFamily="34" charset="0"/>
                <a:cs typeface="Times New Roman" pitchFamily="18" charset="0"/>
              </a:rPr>
              <a:t>\f		</a:t>
            </a:r>
            <a:r>
              <a:rPr lang="zh-CN" altLang="en-US" sz="2000" b="1">
                <a:solidFill>
                  <a:schemeClr val="tx1"/>
                </a:solidFill>
                <a:latin typeface="Arial" pitchFamily="34" charset="0"/>
                <a:cs typeface="Times New Roman" pitchFamily="18" charset="0"/>
              </a:rPr>
              <a:t>走纸换页</a:t>
            </a:r>
          </a:p>
          <a:p>
            <a:pPr defTabSz="927100">
              <a:lnSpc>
                <a:spcPts val="3000"/>
              </a:lnSpc>
              <a:buClr>
                <a:srgbClr val="FFCC66"/>
              </a:buClr>
            </a:pPr>
            <a:r>
              <a:rPr lang="en-US" altLang="zh-CN" sz="2000" b="1">
                <a:solidFill>
                  <a:schemeClr val="tx1"/>
                </a:solidFill>
                <a:latin typeface="Arial" pitchFamily="34" charset="0"/>
                <a:cs typeface="Times New Roman" pitchFamily="18" charset="0"/>
              </a:rPr>
              <a:t>\t		</a:t>
            </a:r>
            <a:r>
              <a:rPr lang="zh-CN" altLang="en-US" sz="2000" b="1">
                <a:solidFill>
                  <a:schemeClr val="tx1"/>
                </a:solidFill>
                <a:latin typeface="Arial" pitchFamily="34" charset="0"/>
                <a:cs typeface="Times New Roman" pitchFamily="18" charset="0"/>
              </a:rPr>
              <a:t>横向跳格</a:t>
            </a:r>
          </a:p>
          <a:p>
            <a:pPr defTabSz="927100">
              <a:lnSpc>
                <a:spcPts val="3000"/>
              </a:lnSpc>
              <a:buClr>
                <a:srgbClr val="FFCC66"/>
              </a:buClr>
            </a:pPr>
            <a:r>
              <a:rPr lang="en-US" altLang="zh-CN" sz="2000" b="1">
                <a:solidFill>
                  <a:schemeClr val="tx1"/>
                </a:solidFill>
                <a:latin typeface="Arial" pitchFamily="34" charset="0"/>
                <a:cs typeface="Times New Roman" pitchFamily="18" charset="0"/>
              </a:rPr>
              <a:t>\b		</a:t>
            </a:r>
            <a:r>
              <a:rPr lang="zh-CN" altLang="en-US" sz="2000" b="1">
                <a:solidFill>
                  <a:schemeClr val="tx1"/>
                </a:solidFill>
                <a:latin typeface="Arial" pitchFamily="34" charset="0"/>
                <a:cs typeface="Times New Roman" pitchFamily="18" charset="0"/>
              </a:rPr>
              <a:t>退格</a:t>
            </a:r>
          </a:p>
          <a:p>
            <a:pPr defTabSz="927100">
              <a:lnSpc>
                <a:spcPct val="90000"/>
              </a:lnSpc>
              <a:spcBef>
                <a:spcPts val="1213"/>
              </a:spcBef>
              <a:spcAft>
                <a:spcPts val="400"/>
              </a:spcAft>
              <a:buClr>
                <a:srgbClr val="FFCC66"/>
              </a:buClr>
            </a:pPr>
            <a:endParaRPr lang="zh-CN" altLang="en-US" sz="2000" b="1">
              <a:solidFill>
                <a:schemeClr val="tx1"/>
              </a:solidFill>
              <a:latin typeface="Arial" pitchFamily="34" charset="0"/>
              <a:cs typeface="Times New Roman" pitchFamily="18" charset="0"/>
            </a:endParaRPr>
          </a:p>
        </p:txBody>
      </p:sp>
      <p:sp>
        <p:nvSpPr>
          <p:cNvPr id="1560582" name="Text Box 6"/>
          <p:cNvSpPr txBox="1">
            <a:spLocks noChangeArrowheads="1"/>
          </p:cNvSpPr>
          <p:nvPr/>
        </p:nvSpPr>
        <p:spPr bwMode="auto">
          <a:xfrm>
            <a:off x="798790" y="1058933"/>
            <a:ext cx="348762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Java</a:t>
            </a:r>
            <a:r>
              <a:rPr lang="zh-CN" altLang="en-US"/>
              <a:t>语言中转义字符都以</a:t>
            </a:r>
            <a:r>
              <a:rPr lang="zh-CN" altLang="en-US">
                <a:latin typeface="Arial"/>
              </a:rPr>
              <a:t>‘</a:t>
            </a:r>
            <a:r>
              <a:rPr lang="en-US" altLang="zh-CN"/>
              <a:t>\</a:t>
            </a:r>
            <a:r>
              <a:rPr lang="en-US" altLang="zh-CN">
                <a:latin typeface="Arial"/>
              </a:rPr>
              <a:t>’</a:t>
            </a:r>
            <a:r>
              <a:rPr lang="zh-CN" altLang="en-US"/>
              <a:t>给出</a:t>
            </a:r>
          </a:p>
          <a:p>
            <a:r>
              <a:rPr lang="zh-CN" altLang="en-US"/>
              <a:t>常用转义字符列表：</a:t>
            </a:r>
          </a:p>
        </p:txBody>
      </p:sp>
    </p:spTree>
    <p:extLst>
      <p:ext uri="{BB962C8B-B14F-4D97-AF65-F5344CB8AC3E}">
        <p14:creationId xmlns:p14="http://schemas.microsoft.com/office/powerpoint/2010/main" xmlns="" val="906787173"/>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1602" name="Rectangle 2"/>
          <p:cNvSpPr>
            <a:spLocks noGrp="1" noChangeArrowheads="1"/>
          </p:cNvSpPr>
          <p:nvPr>
            <p:ph type="title"/>
          </p:nvPr>
        </p:nvSpPr>
        <p:spPr>
          <a:xfrm>
            <a:off x="530831" y="198942"/>
            <a:ext cx="8576380" cy="601524"/>
          </a:xfrm>
        </p:spPr>
        <p:txBody>
          <a:bodyPr/>
          <a:lstStyle/>
          <a:p>
            <a:r>
              <a:rPr lang="zh-CN" altLang="en-US"/>
              <a:t>字符串类型</a:t>
            </a:r>
            <a:r>
              <a:rPr lang="en-US" altLang="zh-CN"/>
              <a:t>----String</a:t>
            </a:r>
          </a:p>
        </p:txBody>
      </p:sp>
      <p:sp>
        <p:nvSpPr>
          <p:cNvPr id="1561603" name="Rectangle 3"/>
          <p:cNvSpPr>
            <a:spLocks noGrp="1" noChangeArrowheads="1"/>
          </p:cNvSpPr>
          <p:nvPr>
            <p:ph type="body" idx="1"/>
          </p:nvPr>
        </p:nvSpPr>
        <p:spPr bwMode="auto">
          <a:xfrm>
            <a:off x="183162" y="872524"/>
            <a:ext cx="9722838" cy="4901480"/>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1">
              <a:lnSpc>
                <a:spcPts val="3000"/>
              </a:lnSpc>
              <a:spcBef>
                <a:spcPct val="0"/>
              </a:spcBef>
              <a:spcAft>
                <a:spcPct val="0"/>
              </a:spcAft>
            </a:pPr>
            <a:r>
              <a:rPr lang="en-US" altLang="zh-CN" sz="2000" b="1"/>
              <a:t>String</a:t>
            </a:r>
          </a:p>
          <a:p>
            <a:pPr lvl="1">
              <a:lnSpc>
                <a:spcPts val="3000"/>
              </a:lnSpc>
              <a:spcBef>
                <a:spcPct val="0"/>
              </a:spcBef>
              <a:spcAft>
                <a:spcPct val="0"/>
              </a:spcAft>
              <a:buFont typeface="Monotype Sorts" charset="2"/>
              <a:buNone/>
            </a:pPr>
            <a:r>
              <a:rPr lang="en-US" altLang="zh-CN" sz="2000" b="1"/>
              <a:t>   1</a:t>
            </a:r>
            <a:r>
              <a:rPr lang="zh-CN" altLang="en-US" sz="2000" b="1"/>
              <a:t>，是</a:t>
            </a:r>
            <a:r>
              <a:rPr lang="en-US" altLang="zh-CN" sz="2000" b="1"/>
              <a:t>JDK</a:t>
            </a:r>
            <a:r>
              <a:rPr lang="zh-CN" altLang="en-US" sz="2000" b="1"/>
              <a:t>中定义的一个类，不是基本数据类型</a:t>
            </a:r>
          </a:p>
          <a:p>
            <a:pPr lvl="1">
              <a:lnSpc>
                <a:spcPts val="3000"/>
              </a:lnSpc>
              <a:spcBef>
                <a:spcPct val="0"/>
              </a:spcBef>
              <a:spcAft>
                <a:spcPct val="0"/>
              </a:spcAft>
              <a:buFont typeface="Monotype Sorts" charset="2"/>
              <a:buNone/>
            </a:pPr>
            <a:r>
              <a:rPr lang="en-US" altLang="zh-CN" sz="2000" b="1"/>
              <a:t>   2</a:t>
            </a:r>
            <a:r>
              <a:rPr lang="zh-CN" altLang="en-US" sz="2000" b="1"/>
              <a:t>，一个</a:t>
            </a:r>
            <a:r>
              <a:rPr lang="en-US" altLang="zh-CN" sz="2000" b="1"/>
              <a:t>String</a:t>
            </a:r>
            <a:r>
              <a:rPr lang="zh-CN" altLang="en-US" sz="2000" b="1"/>
              <a:t>对象可以用来存储多个字符，在程序中直 </a:t>
            </a:r>
          </a:p>
          <a:p>
            <a:pPr lvl="1">
              <a:lnSpc>
                <a:spcPts val="3000"/>
              </a:lnSpc>
              <a:spcBef>
                <a:spcPct val="0"/>
              </a:spcBef>
              <a:spcAft>
                <a:spcPct val="0"/>
              </a:spcAft>
              <a:buFont typeface="Monotype Sorts" charset="2"/>
              <a:buNone/>
            </a:pPr>
            <a:r>
              <a:rPr lang="zh-CN" altLang="en-US" sz="2000" b="1"/>
              <a:t>        接给出一个</a:t>
            </a:r>
            <a:r>
              <a:rPr lang="en-US" altLang="zh-CN" sz="2000" b="1"/>
              <a:t>String</a:t>
            </a:r>
            <a:r>
              <a:rPr lang="zh-CN" altLang="en-US" sz="2000" b="1"/>
              <a:t>值要用双引号括起来  </a:t>
            </a:r>
          </a:p>
          <a:p>
            <a:pPr lvl="1">
              <a:lnSpc>
                <a:spcPts val="3000"/>
              </a:lnSpc>
              <a:spcBef>
                <a:spcPct val="0"/>
              </a:spcBef>
              <a:spcAft>
                <a:spcPct val="0"/>
              </a:spcAft>
              <a:buFont typeface="Monotype Sorts" charset="2"/>
              <a:buNone/>
            </a:pPr>
            <a:r>
              <a:rPr lang="en-US" altLang="zh-CN" sz="2000" b="1"/>
              <a:t>         String  myName = “Ice Xu”;</a:t>
            </a:r>
          </a:p>
          <a:p>
            <a:pPr lvl="1">
              <a:lnSpc>
                <a:spcPts val="3000"/>
              </a:lnSpc>
              <a:spcBef>
                <a:spcPct val="0"/>
              </a:spcBef>
              <a:spcAft>
                <a:spcPct val="0"/>
              </a:spcAft>
              <a:buFont typeface="Monotype Sorts" charset="2"/>
              <a:buNone/>
            </a:pPr>
            <a:r>
              <a:rPr lang="en-US" altLang="zh-CN" sz="2000" b="1"/>
              <a:t>   3</a:t>
            </a:r>
            <a:r>
              <a:rPr lang="zh-CN" altLang="en-US" sz="2000" b="1"/>
              <a:t>，可以使用 </a:t>
            </a:r>
            <a:r>
              <a:rPr lang="en-US" altLang="zh-CN" sz="2000" b="1"/>
              <a:t>+ </a:t>
            </a:r>
            <a:r>
              <a:rPr lang="zh-CN" altLang="en-US" sz="2000" b="1"/>
              <a:t>运算符把多个</a:t>
            </a:r>
            <a:r>
              <a:rPr lang="en-US" altLang="zh-CN" sz="2000" b="1"/>
              <a:t>String</a:t>
            </a:r>
            <a:r>
              <a:rPr lang="zh-CN" altLang="en-US" sz="2000" b="1"/>
              <a:t>数据连接起来，并且</a:t>
            </a:r>
          </a:p>
          <a:p>
            <a:pPr lvl="1">
              <a:lnSpc>
                <a:spcPts val="3000"/>
              </a:lnSpc>
              <a:spcBef>
                <a:spcPct val="0"/>
              </a:spcBef>
              <a:spcAft>
                <a:spcPct val="0"/>
              </a:spcAft>
              <a:buFont typeface="Monotype Sorts" charset="2"/>
              <a:buNone/>
            </a:pPr>
            <a:r>
              <a:rPr lang="zh-CN" altLang="en-US" sz="2000" b="1"/>
              <a:t>        还可连接其他类型的数据</a:t>
            </a:r>
          </a:p>
          <a:p>
            <a:pPr>
              <a:lnSpc>
                <a:spcPts val="3000"/>
              </a:lnSpc>
              <a:spcBef>
                <a:spcPct val="0"/>
              </a:spcBef>
              <a:spcAft>
                <a:spcPct val="0"/>
              </a:spcAft>
            </a:pPr>
            <a:r>
              <a:rPr lang="zh-CN" altLang="en-US" sz="2000">
                <a:solidFill>
                  <a:schemeClr val="tx1"/>
                </a:solidFill>
              </a:rPr>
              <a:t>           例如：</a:t>
            </a:r>
          </a:p>
          <a:p>
            <a:pPr>
              <a:lnSpc>
                <a:spcPts val="3000"/>
              </a:lnSpc>
              <a:spcBef>
                <a:spcPct val="0"/>
              </a:spcBef>
              <a:spcAft>
                <a:spcPct val="0"/>
              </a:spcAft>
            </a:pPr>
            <a:r>
              <a:rPr lang="zh-CN" altLang="en-US" sz="2000">
                <a:solidFill>
                  <a:schemeClr val="tx1"/>
                </a:solidFill>
              </a:rPr>
              <a:t>            </a:t>
            </a:r>
            <a:r>
              <a:rPr lang="en-US" altLang="zh-CN" sz="2000">
                <a:solidFill>
                  <a:schemeClr val="tx1"/>
                </a:solidFill>
              </a:rPr>
              <a:t>int count=7;</a:t>
            </a:r>
          </a:p>
          <a:p>
            <a:pPr>
              <a:lnSpc>
                <a:spcPts val="3000"/>
              </a:lnSpc>
              <a:spcBef>
                <a:spcPct val="0"/>
              </a:spcBef>
              <a:spcAft>
                <a:spcPct val="0"/>
              </a:spcAft>
            </a:pPr>
            <a:r>
              <a:rPr lang="en-US" altLang="zh-CN" sz="2000">
                <a:solidFill>
                  <a:schemeClr val="tx1"/>
                </a:solidFill>
                <a:cs typeface="Times New Roman" pitchFamily="18" charset="0"/>
              </a:rPr>
              <a:t>            System.out.println("Counted " + count + " chars." );</a:t>
            </a:r>
            <a:endParaRPr lang="zh-CN" altLang="en-US" sz="2000">
              <a:solidFill>
                <a:schemeClr val="tx1"/>
              </a:solidFill>
            </a:endParaRPr>
          </a:p>
          <a:p>
            <a:endParaRPr lang="zh-CN" altLang="en-US" sz="2000">
              <a:solidFill>
                <a:schemeClr val="tx1"/>
              </a:solidFill>
            </a:endParaRPr>
          </a:p>
        </p:txBody>
      </p:sp>
    </p:spTree>
    <p:extLst>
      <p:ext uri="{BB962C8B-B14F-4D97-AF65-F5344CB8AC3E}">
        <p14:creationId xmlns:p14="http://schemas.microsoft.com/office/powerpoint/2010/main" xmlns="" val="170813598"/>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459601" y="198942"/>
            <a:ext cx="8954576" cy="601524"/>
          </a:xfrm>
          <a:noFill/>
          <a:ln/>
        </p:spPr>
        <p:txBody>
          <a:bodyPr lIns="45720" tIns="46346" rIns="45720" bIns="46346" anchor="ctr" anchorCtr="1"/>
          <a:lstStyle/>
          <a:p>
            <a:pPr algn="l"/>
            <a:r>
              <a:rPr lang="en-US" altLang="zh-CN" i="0">
                <a:latin typeface="Palatino-Italic" charset="0"/>
              </a:rPr>
              <a:t>           </a:t>
            </a:r>
            <a:r>
              <a:rPr lang="zh-CN" altLang="en-US"/>
              <a:t>整形数据（</a:t>
            </a:r>
            <a:r>
              <a:rPr lang="en-US" altLang="zh-CN"/>
              <a:t>byte, short, int and long</a:t>
            </a:r>
            <a:r>
              <a:rPr lang="zh-CN" altLang="en-US"/>
              <a:t>）</a:t>
            </a:r>
          </a:p>
        </p:txBody>
      </p:sp>
      <p:sp>
        <p:nvSpPr>
          <p:cNvPr id="831491" name="Rectangle 3"/>
          <p:cNvSpPr>
            <a:spLocks noGrp="1" noChangeArrowheads="1"/>
          </p:cNvSpPr>
          <p:nvPr>
            <p:ph type="body" idx="1"/>
          </p:nvPr>
        </p:nvSpPr>
        <p:spPr bwMode="auto">
          <a:xfrm>
            <a:off x="0" y="1052667"/>
            <a:ext cx="9580379" cy="525706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400" b="1"/>
              <a:t>三种形式给一个整形变量直接赋值</a:t>
            </a:r>
            <a:r>
              <a:rPr lang="en-US" altLang="zh-CN" sz="2400" b="1"/>
              <a:t>: </a:t>
            </a:r>
          </a:p>
          <a:p>
            <a:pPr lvl="1">
              <a:lnSpc>
                <a:spcPts val="3000"/>
              </a:lnSpc>
              <a:spcBef>
                <a:spcPts val="600"/>
              </a:spcBef>
              <a:spcAft>
                <a:spcPts val="600"/>
              </a:spcAft>
              <a:buFont typeface="Monotype Sorts" charset="2"/>
              <a:buNone/>
            </a:pPr>
            <a:r>
              <a:rPr lang="zh-CN" altLang="en-US" sz="2400" b="1"/>
              <a:t>             十进制、八进制和十六进制</a:t>
            </a:r>
          </a:p>
          <a:p>
            <a:pPr lvl="1">
              <a:lnSpc>
                <a:spcPts val="3000"/>
              </a:lnSpc>
              <a:spcBef>
                <a:spcPts val="600"/>
              </a:spcBef>
              <a:spcAft>
                <a:spcPts val="600"/>
              </a:spcAft>
            </a:pPr>
            <a:r>
              <a:rPr lang="zh-CN" altLang="en-US" sz="2400" b="1"/>
              <a:t>直接给出的值默认是</a:t>
            </a:r>
            <a:r>
              <a:rPr lang="en-US" altLang="zh-CN" sz="2400" b="1"/>
              <a:t>int</a:t>
            </a:r>
            <a:r>
              <a:rPr lang="zh-CN" altLang="en-US" sz="2400" b="1"/>
              <a:t>类型。</a:t>
            </a:r>
          </a:p>
          <a:p>
            <a:pPr lvl="1">
              <a:lnSpc>
                <a:spcPts val="3000"/>
              </a:lnSpc>
              <a:spcBef>
                <a:spcPts val="600"/>
              </a:spcBef>
              <a:spcAft>
                <a:spcPts val="600"/>
              </a:spcAft>
            </a:pPr>
            <a:r>
              <a:rPr lang="zh-CN" altLang="en-US" sz="2400" b="1"/>
              <a:t>长整形值应该在数字后面跟上 ‘</a:t>
            </a:r>
            <a:r>
              <a:rPr lang="en-US" altLang="zh-CN" sz="2400" b="1"/>
              <a:t>l’ </a:t>
            </a:r>
            <a:r>
              <a:rPr lang="zh-CN" altLang="en-US" sz="2400" b="1"/>
              <a:t>或 ‘</a:t>
            </a:r>
            <a:r>
              <a:rPr lang="en-US" altLang="zh-CN" sz="2400" b="1"/>
              <a:t>L’</a:t>
            </a:r>
            <a:r>
              <a:rPr lang="zh-CN" altLang="en-US" sz="2400" b="1"/>
              <a:t>标示。</a:t>
            </a:r>
          </a:p>
          <a:p>
            <a:pPr lvl="1">
              <a:lnSpc>
                <a:spcPts val="3000"/>
              </a:lnSpc>
              <a:spcBef>
                <a:spcPts val="600"/>
              </a:spcBef>
              <a:spcAft>
                <a:spcPts val="600"/>
              </a:spcAft>
            </a:pPr>
            <a:endParaRPr lang="en-US" altLang="zh-CN" sz="2400" b="1"/>
          </a:p>
        </p:txBody>
      </p:sp>
      <p:grpSp>
        <p:nvGrpSpPr>
          <p:cNvPr id="831492" name="Group 4"/>
          <p:cNvGrpSpPr>
            <a:grpSpLocks/>
          </p:cNvGrpSpPr>
          <p:nvPr/>
        </p:nvGrpSpPr>
        <p:grpSpPr bwMode="auto">
          <a:xfrm>
            <a:off x="2184374" y="3145470"/>
            <a:ext cx="6999155" cy="3054614"/>
            <a:chOff x="1296" y="1968"/>
            <a:chExt cx="2208" cy="1344"/>
          </a:xfrm>
        </p:grpSpPr>
        <p:sp>
          <p:nvSpPr>
            <p:cNvPr id="831493" name="Rectangle 5"/>
            <p:cNvSpPr>
              <a:spLocks noChangeArrowheads="1"/>
            </p:cNvSpPr>
            <p:nvPr/>
          </p:nvSpPr>
          <p:spPr bwMode="auto">
            <a:xfrm>
              <a:off x="1296" y="1968"/>
              <a:ext cx="2016" cy="13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31494" name="Text Box 6"/>
            <p:cNvSpPr txBox="1">
              <a:spLocks noChangeArrowheads="1"/>
            </p:cNvSpPr>
            <p:nvPr/>
          </p:nvSpPr>
          <p:spPr bwMode="auto">
            <a:xfrm>
              <a:off x="1382" y="1969"/>
              <a:ext cx="2122" cy="8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b="1">
                  <a:solidFill>
                    <a:schemeClr val="tx1"/>
                  </a:solidFill>
                  <a:latin typeface="Arial" pitchFamily="34" charset="0"/>
                </a:rPr>
                <a:t>public void testIntType() {</a:t>
              </a:r>
            </a:p>
            <a:p>
              <a:r>
                <a:rPr lang="en-US" altLang="zh-CN" b="1">
                  <a:solidFill>
                    <a:schemeClr val="tx1"/>
                  </a:solidFill>
                  <a:latin typeface="Arial" pitchFamily="34" charset="0"/>
                </a:rPr>
                <a:t>        int ia = 0x55; //</a:t>
              </a:r>
              <a:r>
                <a:rPr lang="zh-CN" altLang="en-US" b="1">
                  <a:solidFill>
                    <a:schemeClr val="tx1"/>
                  </a:solidFill>
                  <a:latin typeface="Arial" pitchFamily="34" charset="0"/>
                </a:rPr>
                <a:t>十六进制</a:t>
              </a:r>
            </a:p>
            <a:p>
              <a:r>
                <a:rPr lang="en-US" altLang="zh-CN" b="1">
                  <a:solidFill>
                    <a:schemeClr val="tx1"/>
                  </a:solidFill>
                  <a:latin typeface="Arial" pitchFamily="34" charset="0"/>
                </a:rPr>
                <a:t>        int ib = 011;   //</a:t>
              </a:r>
              <a:r>
                <a:rPr lang="zh-CN" altLang="en-US" b="1">
                  <a:solidFill>
                    <a:schemeClr val="tx1"/>
                  </a:solidFill>
                  <a:latin typeface="Arial" pitchFamily="34" charset="0"/>
                </a:rPr>
                <a:t>八进制</a:t>
              </a:r>
            </a:p>
            <a:p>
              <a:r>
                <a:rPr lang="en-US" altLang="zh-CN" b="1">
                  <a:solidFill>
                    <a:schemeClr val="tx1"/>
                  </a:solidFill>
                  <a:latin typeface="Arial" pitchFamily="34" charset="0"/>
                </a:rPr>
                <a:t>        byte bb = 0x771; </a:t>
              </a:r>
            </a:p>
            <a:p>
              <a:r>
                <a:rPr lang="en-US" altLang="zh-CN" b="1">
                  <a:solidFill>
                    <a:schemeClr val="tx1"/>
                  </a:solidFill>
                  <a:latin typeface="Arial" pitchFamily="34" charset="0"/>
                </a:rPr>
                <a:t>        byte ba = (byte)0x771;</a:t>
              </a:r>
            </a:p>
            <a:p>
              <a:r>
                <a:rPr lang="en-US" altLang="zh-CN" b="1">
                  <a:solidFill>
                    <a:schemeClr val="tx1"/>
                  </a:solidFill>
                  <a:latin typeface="Arial" pitchFamily="34" charset="0"/>
                </a:rPr>
                <a:t>        long la = 1234567L; //</a:t>
              </a:r>
              <a:r>
                <a:rPr lang="zh-CN" altLang="en-US" b="1">
                  <a:solidFill>
                    <a:schemeClr val="tx1"/>
                  </a:solidFill>
                  <a:latin typeface="Arial" pitchFamily="34" charset="0"/>
                </a:rPr>
                <a:t>十进制</a:t>
              </a:r>
            </a:p>
            <a:p>
              <a:r>
                <a:rPr lang="en-US" altLang="zh-CN" b="1">
                  <a:solidFill>
                    <a:schemeClr val="tx1"/>
                  </a:solidFill>
                  <a:latin typeface="Arial" pitchFamily="34" charset="0"/>
                </a:rPr>
                <a:t>    }</a:t>
              </a:r>
              <a:endParaRPr lang="zh-CN" altLang="en-US" b="1">
                <a:solidFill>
                  <a:schemeClr val="tx1"/>
                </a:solidFill>
                <a:latin typeface="Arial" pitchFamily="34" charset="0"/>
              </a:endParaRPr>
            </a:p>
          </p:txBody>
        </p:sp>
      </p:grpSp>
    </p:spTree>
    <p:extLst>
      <p:ext uri="{BB962C8B-B14F-4D97-AF65-F5344CB8AC3E}">
        <p14:creationId xmlns:p14="http://schemas.microsoft.com/office/powerpoint/2010/main" xmlns="" val="367865396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0450" name="Rectangle 2"/>
          <p:cNvSpPr>
            <a:spLocks noGrp="1" noChangeArrowheads="1"/>
          </p:cNvSpPr>
          <p:nvPr>
            <p:ph type="title"/>
          </p:nvPr>
        </p:nvSpPr>
        <p:spPr/>
        <p:txBody>
          <a:bodyPr/>
          <a:lstStyle/>
          <a:p>
            <a:r>
              <a:rPr lang="en-US" altLang="zh-CN"/>
              <a:t>Java </a:t>
            </a:r>
            <a:r>
              <a:rPr lang="zh-CN" altLang="en-US"/>
              <a:t>来自于</a:t>
            </a:r>
            <a:r>
              <a:rPr lang="en-US" altLang="zh-CN"/>
              <a:t>Sun</a:t>
            </a:r>
          </a:p>
        </p:txBody>
      </p:sp>
      <p:sp>
        <p:nvSpPr>
          <p:cNvPr id="1640451"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endParaRPr lang="en-US" altLang="zh-CN"/>
          </a:p>
          <a:p>
            <a:r>
              <a:rPr lang="en-US" altLang="zh-CN"/>
              <a:t>Sun :  Standford University  Network</a:t>
            </a:r>
          </a:p>
          <a:p>
            <a:r>
              <a:rPr lang="en-US" altLang="zh-CN"/>
              <a:t>java</a:t>
            </a:r>
          </a:p>
          <a:p>
            <a:endParaRPr lang="en-US" altLang="zh-CN"/>
          </a:p>
          <a:p>
            <a:r>
              <a:rPr lang="en-US" altLang="zh-CN"/>
              <a:t>Sun</a:t>
            </a:r>
            <a:r>
              <a:rPr lang="zh-CN" altLang="en-US"/>
              <a:t>公司官方网站</a:t>
            </a:r>
          </a:p>
          <a:p>
            <a:endParaRPr lang="zh-CN" altLang="en-US"/>
          </a:p>
          <a:p>
            <a:pPr lvl="1"/>
            <a:r>
              <a:rPr lang="zh-CN" altLang="en-US"/>
              <a:t> </a:t>
            </a:r>
            <a:r>
              <a:rPr lang="en-US" altLang="zh-CN">
                <a:hlinkClick r:id="rId3"/>
              </a:rPr>
              <a:t>http://java.sun.com</a:t>
            </a:r>
            <a:endParaRPr lang="en-US" altLang="zh-CN"/>
          </a:p>
          <a:p>
            <a:endParaRPr lang="en-US" altLang="zh-CN"/>
          </a:p>
          <a:p>
            <a:endParaRPr lang="zh-CN" altLang="en-US"/>
          </a:p>
        </p:txBody>
      </p:sp>
    </p:spTree>
    <p:extLst>
      <p:ext uri="{BB962C8B-B14F-4D97-AF65-F5344CB8AC3E}">
        <p14:creationId xmlns:p14="http://schemas.microsoft.com/office/powerpoint/2010/main" xmlns="" val="28373146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0451">
                                            <p:txEl>
                                              <p:pRg st="1" end="1"/>
                                            </p:txEl>
                                          </p:spTgt>
                                        </p:tgtEl>
                                        <p:attrNameLst>
                                          <p:attrName>style.visibility</p:attrName>
                                        </p:attrNameLst>
                                      </p:cBhvr>
                                      <p:to>
                                        <p:strVal val="visible"/>
                                      </p:to>
                                    </p:set>
                                    <p:anim calcmode="lin" valueType="num">
                                      <p:cBhvr additive="base">
                                        <p:cTn id="7" dur="500" fill="hold"/>
                                        <p:tgtEl>
                                          <p:spTgt spid="164045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04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0451">
                                            <p:txEl>
                                              <p:pRg st="2" end="2"/>
                                            </p:txEl>
                                          </p:spTgt>
                                        </p:tgtEl>
                                        <p:attrNameLst>
                                          <p:attrName>style.visibility</p:attrName>
                                        </p:attrNameLst>
                                      </p:cBhvr>
                                      <p:to>
                                        <p:strVal val="visible"/>
                                      </p:to>
                                    </p:set>
                                    <p:anim calcmode="lin" valueType="num">
                                      <p:cBhvr additive="base">
                                        <p:cTn id="13" dur="500" fill="hold"/>
                                        <p:tgtEl>
                                          <p:spTgt spid="164045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04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40451">
                                            <p:txEl>
                                              <p:pRg st="4" end="4"/>
                                            </p:txEl>
                                          </p:spTgt>
                                        </p:tgtEl>
                                        <p:attrNameLst>
                                          <p:attrName>style.visibility</p:attrName>
                                        </p:attrNameLst>
                                      </p:cBhvr>
                                      <p:to>
                                        <p:strVal val="visible"/>
                                      </p:to>
                                    </p:set>
                                    <p:anim calcmode="lin" valueType="num">
                                      <p:cBhvr additive="base">
                                        <p:cTn id="19" dur="500" fill="hold"/>
                                        <p:tgtEl>
                                          <p:spTgt spid="164045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4045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40451">
                                            <p:txEl>
                                              <p:pRg st="6" end="6"/>
                                            </p:txEl>
                                          </p:spTgt>
                                        </p:tgtEl>
                                        <p:attrNameLst>
                                          <p:attrName>style.visibility</p:attrName>
                                        </p:attrNameLst>
                                      </p:cBhvr>
                                      <p:to>
                                        <p:strVal val="visible"/>
                                      </p:to>
                                    </p:set>
                                    <p:anim calcmode="lin" valueType="num">
                                      <p:cBhvr additive="base">
                                        <p:cTn id="25" dur="500" fill="hold"/>
                                        <p:tgtEl>
                                          <p:spTgt spid="1640451">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4045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5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9554" name="Rectangle 2"/>
          <p:cNvSpPr>
            <a:spLocks noGrp="1" noChangeArrowheads="1"/>
          </p:cNvSpPr>
          <p:nvPr>
            <p:ph type="title"/>
          </p:nvPr>
        </p:nvSpPr>
        <p:spPr>
          <a:xfrm>
            <a:off x="761479" y="159780"/>
            <a:ext cx="8576380" cy="601524"/>
          </a:xfrm>
        </p:spPr>
        <p:txBody>
          <a:bodyPr/>
          <a:lstStyle/>
          <a:p>
            <a:r>
              <a:rPr lang="zh-CN" altLang="en-US"/>
              <a:t>整形数据在计算机内的存储方式</a:t>
            </a:r>
          </a:p>
        </p:txBody>
      </p:sp>
      <p:sp>
        <p:nvSpPr>
          <p:cNvPr id="1559555" name="Rectangle 3"/>
          <p:cNvSpPr>
            <a:spLocks noGrp="1" noChangeArrowheads="1"/>
          </p:cNvSpPr>
          <p:nvPr>
            <p:ph type="body" idx="1"/>
          </p:nvPr>
        </p:nvSpPr>
        <p:spPr bwMode="auto">
          <a:xfrm>
            <a:off x="491823" y="1083997"/>
            <a:ext cx="9153002" cy="355589"/>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t>计算机能存储的值都是二进制值</a:t>
            </a:r>
            <a:r>
              <a:rPr lang="en-US" altLang="zh-CN"/>
              <a:t>,</a:t>
            </a:r>
            <a:r>
              <a:rPr lang="zh-CN" altLang="en-US"/>
              <a:t>整形数据在计算机中的存储方式分两种情况讨论：</a:t>
            </a:r>
          </a:p>
        </p:txBody>
      </p:sp>
      <p:sp>
        <p:nvSpPr>
          <p:cNvPr id="1559556" name="Text Box 4"/>
          <p:cNvSpPr txBox="1">
            <a:spLocks noChangeArrowheads="1"/>
          </p:cNvSpPr>
          <p:nvPr/>
        </p:nvSpPr>
        <p:spPr bwMode="auto">
          <a:xfrm>
            <a:off x="381588" y="2791447"/>
            <a:ext cx="12506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short a=57;</a:t>
            </a:r>
          </a:p>
        </p:txBody>
      </p:sp>
      <p:sp>
        <p:nvSpPr>
          <p:cNvPr id="1559557" name="Text Box 5"/>
          <p:cNvSpPr txBox="1">
            <a:spLocks noChangeArrowheads="1"/>
          </p:cNvSpPr>
          <p:nvPr/>
        </p:nvSpPr>
        <p:spPr bwMode="auto">
          <a:xfrm>
            <a:off x="5998550" y="2722523"/>
            <a:ext cx="1173719"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0000 0000</a:t>
            </a:r>
          </a:p>
        </p:txBody>
      </p:sp>
      <p:sp>
        <p:nvSpPr>
          <p:cNvPr id="1559558" name="Text Box 6"/>
          <p:cNvSpPr txBox="1">
            <a:spLocks noChangeArrowheads="1"/>
          </p:cNvSpPr>
          <p:nvPr/>
        </p:nvSpPr>
        <p:spPr bwMode="auto">
          <a:xfrm>
            <a:off x="7869172" y="2719390"/>
            <a:ext cx="1173719"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0011 1001</a:t>
            </a:r>
          </a:p>
        </p:txBody>
      </p:sp>
      <p:sp>
        <p:nvSpPr>
          <p:cNvPr id="1559559" name="Text Box 7"/>
          <p:cNvSpPr txBox="1">
            <a:spLocks noChangeArrowheads="1"/>
          </p:cNvSpPr>
          <p:nvPr/>
        </p:nvSpPr>
        <p:spPr bwMode="auto">
          <a:xfrm>
            <a:off x="6034163" y="4282726"/>
            <a:ext cx="1173719"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1111 1111</a:t>
            </a:r>
          </a:p>
        </p:txBody>
      </p:sp>
      <p:sp>
        <p:nvSpPr>
          <p:cNvPr id="1559560" name="Text Box 8"/>
          <p:cNvSpPr txBox="1">
            <a:spLocks noChangeArrowheads="1"/>
          </p:cNvSpPr>
          <p:nvPr/>
        </p:nvSpPr>
        <p:spPr bwMode="auto">
          <a:xfrm>
            <a:off x="7879348" y="4282726"/>
            <a:ext cx="1173719"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1100 0111</a:t>
            </a:r>
          </a:p>
        </p:txBody>
      </p:sp>
      <p:sp>
        <p:nvSpPr>
          <p:cNvPr id="1559561" name="Text Box 9"/>
          <p:cNvSpPr txBox="1">
            <a:spLocks noChangeArrowheads="1"/>
          </p:cNvSpPr>
          <p:nvPr/>
        </p:nvSpPr>
        <p:spPr bwMode="auto">
          <a:xfrm>
            <a:off x="491824" y="1439585"/>
            <a:ext cx="422583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1</a:t>
            </a:r>
            <a:r>
              <a:rPr lang="zh-CN" altLang="en-US"/>
              <a:t>，正整数，存储该数字的二进制原码。</a:t>
            </a:r>
          </a:p>
        </p:txBody>
      </p:sp>
      <p:sp>
        <p:nvSpPr>
          <p:cNvPr id="1559562" name="Text Box 10"/>
          <p:cNvSpPr txBox="1">
            <a:spLocks noChangeArrowheads="1"/>
          </p:cNvSpPr>
          <p:nvPr/>
        </p:nvSpPr>
        <p:spPr bwMode="auto">
          <a:xfrm>
            <a:off x="239129" y="4423708"/>
            <a:ext cx="13211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short a=-57;</a:t>
            </a:r>
          </a:p>
        </p:txBody>
      </p:sp>
      <p:sp>
        <p:nvSpPr>
          <p:cNvPr id="1559563" name="Text Box 11"/>
          <p:cNvSpPr txBox="1">
            <a:spLocks noChangeArrowheads="1"/>
          </p:cNvSpPr>
          <p:nvPr/>
        </p:nvSpPr>
        <p:spPr bwMode="auto">
          <a:xfrm>
            <a:off x="500303" y="1840601"/>
            <a:ext cx="422583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2</a:t>
            </a:r>
            <a:r>
              <a:rPr lang="zh-CN" altLang="en-US"/>
              <a:t>，负整数，存储该数字的二进制补码。</a:t>
            </a:r>
          </a:p>
        </p:txBody>
      </p:sp>
      <p:sp>
        <p:nvSpPr>
          <p:cNvPr id="1559564" name="Text Box 12"/>
          <p:cNvSpPr txBox="1">
            <a:spLocks noChangeArrowheads="1"/>
          </p:cNvSpPr>
          <p:nvPr/>
        </p:nvSpPr>
        <p:spPr bwMode="auto">
          <a:xfrm>
            <a:off x="622411" y="3403937"/>
            <a:ext cx="106259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int  a=57;</a:t>
            </a:r>
          </a:p>
        </p:txBody>
      </p:sp>
      <p:sp>
        <p:nvSpPr>
          <p:cNvPr id="1559565" name="Text Box 13"/>
          <p:cNvSpPr txBox="1">
            <a:spLocks noChangeArrowheads="1"/>
          </p:cNvSpPr>
          <p:nvPr/>
        </p:nvSpPr>
        <p:spPr bwMode="auto">
          <a:xfrm>
            <a:off x="2291219" y="3367908"/>
            <a:ext cx="1173719"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0000 0000</a:t>
            </a:r>
          </a:p>
        </p:txBody>
      </p:sp>
      <p:sp>
        <p:nvSpPr>
          <p:cNvPr id="1559566" name="Text Box 14"/>
          <p:cNvSpPr txBox="1">
            <a:spLocks noChangeArrowheads="1"/>
          </p:cNvSpPr>
          <p:nvPr/>
        </p:nvSpPr>
        <p:spPr bwMode="auto">
          <a:xfrm>
            <a:off x="4161842" y="3364775"/>
            <a:ext cx="1173719"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0000 0</a:t>
            </a:r>
            <a:r>
              <a:rPr lang="en-US" altLang="en-US"/>
              <a:t>000</a:t>
            </a:r>
            <a:endParaRPr lang="en-US" altLang="zh-CN"/>
          </a:p>
        </p:txBody>
      </p:sp>
      <p:sp>
        <p:nvSpPr>
          <p:cNvPr id="1559567" name="Text Box 15"/>
          <p:cNvSpPr txBox="1">
            <a:spLocks noChangeArrowheads="1"/>
          </p:cNvSpPr>
          <p:nvPr/>
        </p:nvSpPr>
        <p:spPr bwMode="auto">
          <a:xfrm>
            <a:off x="6008725" y="3364775"/>
            <a:ext cx="1173719"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0</a:t>
            </a:r>
            <a:r>
              <a:rPr lang="en-US" altLang="en-US"/>
              <a:t>0</a:t>
            </a:r>
            <a:r>
              <a:rPr lang="en-US" altLang="zh-CN"/>
              <a:t>0</a:t>
            </a:r>
            <a:r>
              <a:rPr lang="en-US" altLang="en-US"/>
              <a:t>0</a:t>
            </a:r>
            <a:r>
              <a:rPr lang="en-US" altLang="zh-CN"/>
              <a:t> 0</a:t>
            </a:r>
            <a:r>
              <a:rPr lang="en-US" altLang="en-US"/>
              <a:t>0</a:t>
            </a:r>
            <a:r>
              <a:rPr lang="en-US" altLang="zh-CN"/>
              <a:t>0</a:t>
            </a:r>
            <a:r>
              <a:rPr lang="en-US" altLang="en-US"/>
              <a:t>0</a:t>
            </a:r>
            <a:endParaRPr lang="en-US" altLang="zh-CN"/>
          </a:p>
        </p:txBody>
      </p:sp>
      <p:sp>
        <p:nvSpPr>
          <p:cNvPr id="1559568" name="Text Box 16"/>
          <p:cNvSpPr txBox="1">
            <a:spLocks noChangeArrowheads="1"/>
          </p:cNvSpPr>
          <p:nvPr/>
        </p:nvSpPr>
        <p:spPr bwMode="auto">
          <a:xfrm>
            <a:off x="7879348" y="3361642"/>
            <a:ext cx="1173719"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0</a:t>
            </a:r>
            <a:r>
              <a:rPr lang="en-US" altLang="zh-CN"/>
              <a:t>01</a:t>
            </a:r>
            <a:r>
              <a:rPr lang="en-US" altLang="en-US"/>
              <a:t>1</a:t>
            </a:r>
            <a:r>
              <a:rPr lang="en-US" altLang="zh-CN"/>
              <a:t> 1</a:t>
            </a:r>
            <a:r>
              <a:rPr lang="en-US" altLang="en-US"/>
              <a:t>0</a:t>
            </a:r>
            <a:r>
              <a:rPr lang="en-US" altLang="zh-CN"/>
              <a:t>01</a:t>
            </a:r>
          </a:p>
        </p:txBody>
      </p:sp>
      <p:sp>
        <p:nvSpPr>
          <p:cNvPr id="1559569" name="Text Box 17"/>
          <p:cNvSpPr txBox="1">
            <a:spLocks noChangeArrowheads="1"/>
          </p:cNvSpPr>
          <p:nvPr/>
        </p:nvSpPr>
        <p:spPr bwMode="auto">
          <a:xfrm>
            <a:off x="529135" y="4939076"/>
            <a:ext cx="11331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int  a=-57;</a:t>
            </a:r>
          </a:p>
        </p:txBody>
      </p:sp>
      <p:sp>
        <p:nvSpPr>
          <p:cNvPr id="1559570" name="Text Box 18"/>
          <p:cNvSpPr txBox="1">
            <a:spLocks noChangeArrowheads="1"/>
          </p:cNvSpPr>
          <p:nvPr/>
        </p:nvSpPr>
        <p:spPr bwMode="auto">
          <a:xfrm>
            <a:off x="2291219" y="4928111"/>
            <a:ext cx="1173719"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1111 1111</a:t>
            </a:r>
          </a:p>
        </p:txBody>
      </p:sp>
      <p:sp>
        <p:nvSpPr>
          <p:cNvPr id="1559571" name="Text Box 19"/>
          <p:cNvSpPr txBox="1">
            <a:spLocks noChangeArrowheads="1"/>
          </p:cNvSpPr>
          <p:nvPr/>
        </p:nvSpPr>
        <p:spPr bwMode="auto">
          <a:xfrm>
            <a:off x="4161842" y="4924978"/>
            <a:ext cx="1173719"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1111 1111</a:t>
            </a:r>
          </a:p>
        </p:txBody>
      </p:sp>
      <p:sp>
        <p:nvSpPr>
          <p:cNvPr id="1559572" name="Text Box 20"/>
          <p:cNvSpPr txBox="1">
            <a:spLocks noChangeArrowheads="1"/>
          </p:cNvSpPr>
          <p:nvPr/>
        </p:nvSpPr>
        <p:spPr bwMode="auto">
          <a:xfrm>
            <a:off x="6008725" y="4924978"/>
            <a:ext cx="1173719"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1111 1111</a:t>
            </a:r>
          </a:p>
        </p:txBody>
      </p:sp>
      <p:sp>
        <p:nvSpPr>
          <p:cNvPr id="1559573" name="Text Box 21"/>
          <p:cNvSpPr txBox="1">
            <a:spLocks noChangeArrowheads="1"/>
          </p:cNvSpPr>
          <p:nvPr/>
        </p:nvSpPr>
        <p:spPr bwMode="auto">
          <a:xfrm>
            <a:off x="7879348" y="4921845"/>
            <a:ext cx="1173719"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1100 0111</a:t>
            </a:r>
          </a:p>
        </p:txBody>
      </p:sp>
      <p:sp>
        <p:nvSpPr>
          <p:cNvPr id="1559575" name="Line 23"/>
          <p:cNvSpPr>
            <a:spLocks noChangeShapeType="1"/>
          </p:cNvSpPr>
          <p:nvPr/>
        </p:nvSpPr>
        <p:spPr bwMode="auto">
          <a:xfrm>
            <a:off x="2645671" y="5701946"/>
            <a:ext cx="6693885" cy="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59576" name="Text Box 24"/>
          <p:cNvSpPr txBox="1">
            <a:spLocks noChangeArrowheads="1"/>
          </p:cNvSpPr>
          <p:nvPr/>
        </p:nvSpPr>
        <p:spPr bwMode="auto">
          <a:xfrm>
            <a:off x="2162327" y="5701946"/>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高字节位</a:t>
            </a:r>
          </a:p>
        </p:txBody>
      </p:sp>
      <p:sp>
        <p:nvSpPr>
          <p:cNvPr id="1559577" name="Text Box 25"/>
          <p:cNvSpPr txBox="1">
            <a:spLocks noChangeArrowheads="1"/>
          </p:cNvSpPr>
          <p:nvPr/>
        </p:nvSpPr>
        <p:spPr bwMode="auto">
          <a:xfrm>
            <a:off x="7953970" y="5701946"/>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a:t>低字节位</a:t>
            </a:r>
          </a:p>
        </p:txBody>
      </p:sp>
    </p:spTree>
    <p:extLst>
      <p:ext uri="{BB962C8B-B14F-4D97-AF65-F5344CB8AC3E}">
        <p14:creationId xmlns:p14="http://schemas.microsoft.com/office/powerpoint/2010/main" xmlns="" val="2391966655"/>
      </p:ext>
    </p:extLst>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a:xfrm>
            <a:off x="595277" y="-18798"/>
            <a:ext cx="9010541" cy="620322"/>
          </a:xfrm>
        </p:spPr>
        <p:txBody>
          <a:bodyPr lIns="92693" tIns="46346" rIns="92693" bIns="46346" anchor="t"/>
          <a:lstStyle/>
          <a:p>
            <a:r>
              <a:rPr lang="zh-CN" altLang="en-US"/>
              <a:t>浮点数据类型</a:t>
            </a:r>
            <a:r>
              <a:rPr lang="en-US" altLang="zh-CN"/>
              <a:t>—</a:t>
            </a:r>
            <a:br>
              <a:rPr lang="en-US" altLang="zh-CN"/>
            </a:br>
            <a:r>
              <a:rPr lang="en-US" altLang="zh-CN"/>
              <a:t>float </a:t>
            </a:r>
            <a:r>
              <a:rPr lang="zh-CN" altLang="en-US"/>
              <a:t>和 </a:t>
            </a:r>
            <a:r>
              <a:rPr lang="en-US" altLang="zh-CN"/>
              <a:t>double</a:t>
            </a:r>
            <a:endParaRPr lang="zh-CN" altLang="en-US"/>
          </a:p>
        </p:txBody>
      </p:sp>
      <p:sp>
        <p:nvSpPr>
          <p:cNvPr id="833539" name="Text Box 3"/>
          <p:cNvSpPr txBox="1">
            <a:spLocks noChangeArrowheads="1"/>
          </p:cNvSpPr>
          <p:nvPr/>
        </p:nvSpPr>
        <p:spPr bwMode="auto">
          <a:xfrm>
            <a:off x="390067" y="5811599"/>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en-US" sz="1800">
              <a:solidFill>
                <a:schemeClr val="tx1"/>
              </a:solidFill>
              <a:latin typeface="Arial" pitchFamily="34" charset="0"/>
            </a:endParaRPr>
          </a:p>
        </p:txBody>
      </p:sp>
      <p:sp>
        <p:nvSpPr>
          <p:cNvPr id="833540" name="Rectangle 4"/>
          <p:cNvSpPr>
            <a:spLocks noGrp="1" noChangeArrowheads="1"/>
          </p:cNvSpPr>
          <p:nvPr>
            <p:ph type="body" idx="1"/>
          </p:nvPr>
        </p:nvSpPr>
        <p:spPr bwMode="auto">
          <a:xfrm>
            <a:off x="-123804" y="1052667"/>
            <a:ext cx="10029804" cy="518187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ct val="0"/>
              </a:spcBef>
              <a:spcAft>
                <a:spcPct val="0"/>
              </a:spcAft>
            </a:pPr>
            <a:r>
              <a:rPr lang="zh-CN" altLang="en-US" sz="2000" b="1"/>
              <a:t>直接在程序中书写的浮点数默认为 </a:t>
            </a:r>
            <a:r>
              <a:rPr lang="en-US" altLang="zh-CN" sz="2000" b="1"/>
              <a:t>dobule</a:t>
            </a:r>
            <a:r>
              <a:rPr lang="zh-CN" altLang="en-US" sz="2000" b="1"/>
              <a:t>类型。</a:t>
            </a:r>
          </a:p>
          <a:p>
            <a:pPr lvl="1">
              <a:lnSpc>
                <a:spcPts val="3000"/>
              </a:lnSpc>
              <a:spcBef>
                <a:spcPct val="0"/>
              </a:spcBef>
              <a:spcAft>
                <a:spcPct val="0"/>
              </a:spcAft>
            </a:pPr>
            <a:r>
              <a:rPr lang="en-US" altLang="zh-CN" sz="2000" b="1"/>
              <a:t>float </a:t>
            </a:r>
            <a:r>
              <a:rPr lang="zh-CN" altLang="en-US" sz="2000" b="1"/>
              <a:t>类型的数据占</a:t>
            </a:r>
            <a:r>
              <a:rPr lang="en-US" altLang="zh-CN" sz="2000" b="1"/>
              <a:t>32</a:t>
            </a:r>
            <a:r>
              <a:rPr lang="zh-CN" altLang="en-US" sz="2000" b="1"/>
              <a:t>位长度（</a:t>
            </a:r>
            <a:r>
              <a:rPr lang="en-US" altLang="zh-CN" sz="2000" b="1"/>
              <a:t>4 Bytes</a:t>
            </a:r>
            <a:r>
              <a:rPr lang="zh-CN" altLang="en-US" sz="2000" b="1"/>
              <a:t>）</a:t>
            </a:r>
            <a:endParaRPr lang="en-US" altLang="zh-CN" sz="2000" b="1"/>
          </a:p>
          <a:p>
            <a:pPr lvl="1">
              <a:lnSpc>
                <a:spcPts val="3000"/>
              </a:lnSpc>
              <a:spcBef>
                <a:spcPct val="0"/>
              </a:spcBef>
              <a:spcAft>
                <a:spcPct val="0"/>
              </a:spcAft>
            </a:pPr>
            <a:r>
              <a:rPr lang="en-US" altLang="zh-CN" sz="2000" b="1"/>
              <a:t>double</a:t>
            </a:r>
            <a:r>
              <a:rPr lang="zh-CN" altLang="en-US" sz="2000" b="1"/>
              <a:t>类型的数据占</a:t>
            </a:r>
            <a:r>
              <a:rPr lang="en-US" altLang="zh-CN" sz="2000" b="1"/>
              <a:t>64</a:t>
            </a:r>
            <a:r>
              <a:rPr lang="zh-CN" altLang="en-US" sz="2000" b="1"/>
              <a:t>位长度（</a:t>
            </a:r>
            <a:r>
              <a:rPr lang="en-US" altLang="zh-CN" sz="2000" b="1"/>
              <a:t>8 Bytes</a:t>
            </a:r>
            <a:r>
              <a:rPr lang="zh-CN" altLang="en-US" sz="2000" b="1"/>
              <a:t>）</a:t>
            </a:r>
            <a:endParaRPr lang="en-US" altLang="zh-CN" sz="2000" b="1"/>
          </a:p>
          <a:p>
            <a:pPr lvl="1">
              <a:lnSpc>
                <a:spcPts val="3000"/>
              </a:lnSpc>
              <a:spcBef>
                <a:spcPct val="0"/>
              </a:spcBef>
              <a:spcAft>
                <a:spcPct val="0"/>
              </a:spcAft>
            </a:pPr>
            <a:r>
              <a:rPr lang="zh-CN" altLang="en-US" sz="2000" b="1"/>
              <a:t>直接表示一个</a:t>
            </a:r>
            <a:r>
              <a:rPr lang="en-US" altLang="zh-CN" sz="2000" b="1"/>
              <a:t>float </a:t>
            </a:r>
            <a:r>
              <a:rPr lang="zh-CN" altLang="en-US" sz="2000" b="1"/>
              <a:t>类型的值必须在数字后跟 </a:t>
            </a:r>
            <a:r>
              <a:rPr lang="en-US" altLang="zh-CN" sz="2000" b="1"/>
              <a:t>‘f’ </a:t>
            </a:r>
            <a:r>
              <a:rPr lang="zh-CN" altLang="en-US" sz="2000" b="1"/>
              <a:t>或‘</a:t>
            </a:r>
            <a:r>
              <a:rPr lang="en-US" altLang="zh-CN" sz="2000" b="1"/>
              <a:t>F’</a:t>
            </a:r>
          </a:p>
          <a:p>
            <a:pPr lvl="1">
              <a:lnSpc>
                <a:spcPts val="3000"/>
              </a:lnSpc>
              <a:spcBef>
                <a:spcPct val="0"/>
              </a:spcBef>
              <a:spcAft>
                <a:spcPct val="0"/>
              </a:spcAft>
            </a:pPr>
            <a:r>
              <a:rPr lang="zh-CN" altLang="en-US" sz="2000" b="1"/>
              <a:t>直接表示一个</a:t>
            </a:r>
            <a:r>
              <a:rPr lang="en-US" altLang="zh-CN" sz="2000" b="1"/>
              <a:t>double </a:t>
            </a:r>
            <a:r>
              <a:rPr lang="zh-CN" altLang="en-US" sz="2000" b="1"/>
              <a:t>类型的值可以在数字后跟</a:t>
            </a:r>
            <a:r>
              <a:rPr lang="en-US" altLang="zh-CN" sz="2000" b="1"/>
              <a:t>‘d’ </a:t>
            </a:r>
            <a:r>
              <a:rPr lang="zh-CN" altLang="en-US" sz="2000" b="1"/>
              <a:t>或‘</a:t>
            </a:r>
            <a:r>
              <a:rPr lang="en-US" altLang="zh-CN" sz="2000" b="1"/>
              <a:t>D’</a:t>
            </a:r>
          </a:p>
          <a:p>
            <a:pPr lvl="1">
              <a:lnSpc>
                <a:spcPts val="3000"/>
              </a:lnSpc>
              <a:spcBef>
                <a:spcPct val="0"/>
              </a:spcBef>
              <a:spcAft>
                <a:spcPct val="0"/>
              </a:spcAft>
            </a:pPr>
            <a:r>
              <a:rPr lang="zh-CN" altLang="en-US" sz="2000" b="1">
                <a:cs typeface="Times New Roman" pitchFamily="18" charset="0"/>
              </a:rPr>
              <a:t>可以用科学计数法表示，如：</a:t>
            </a:r>
            <a:r>
              <a:rPr lang="en-US" altLang="zh-CN" sz="2000" b="1">
                <a:cs typeface="Times New Roman" pitchFamily="18" charset="0"/>
              </a:rPr>
              <a:t>123.456e3</a:t>
            </a:r>
            <a:r>
              <a:rPr lang="zh-CN" altLang="en-US" sz="2000" b="1">
                <a:cs typeface="Times New Roman" pitchFamily="18" charset="0"/>
              </a:rPr>
              <a:t>或</a:t>
            </a:r>
            <a:r>
              <a:rPr lang="en-US" altLang="zh-CN" sz="2000" b="1">
                <a:cs typeface="Times New Roman" pitchFamily="18" charset="0"/>
              </a:rPr>
              <a:t>123.456E3</a:t>
            </a:r>
          </a:p>
        </p:txBody>
      </p:sp>
      <p:sp>
        <p:nvSpPr>
          <p:cNvPr id="833543" name="Text Box 7"/>
          <p:cNvSpPr txBox="1">
            <a:spLocks noChangeArrowheads="1"/>
          </p:cNvSpPr>
          <p:nvPr/>
        </p:nvSpPr>
        <p:spPr bwMode="auto">
          <a:xfrm>
            <a:off x="2243733" y="3607578"/>
            <a:ext cx="3770584" cy="255454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b="1">
                <a:solidFill>
                  <a:schemeClr val="tx1"/>
                </a:solidFill>
                <a:latin typeface="Arial" pitchFamily="34" charset="0"/>
              </a:rPr>
              <a:t>public void testFloatType() {</a:t>
            </a:r>
          </a:p>
          <a:p>
            <a:r>
              <a:rPr lang="en-US" altLang="zh-CN" sz="2000" b="1">
                <a:solidFill>
                  <a:schemeClr val="tx1"/>
                </a:solidFill>
                <a:latin typeface="Arial" pitchFamily="34" charset="0"/>
              </a:rPr>
              <a:t>        float fa = 123.4f;</a:t>
            </a:r>
          </a:p>
          <a:p>
            <a:r>
              <a:rPr lang="en-US" altLang="zh-CN" sz="2000" b="1">
                <a:solidFill>
                  <a:schemeClr val="tx1"/>
                </a:solidFill>
                <a:latin typeface="Arial" pitchFamily="34" charset="0"/>
              </a:rPr>
              <a:t>        float fb = 12.5E300F;</a:t>
            </a:r>
          </a:p>
          <a:p>
            <a:r>
              <a:rPr lang="en-US" altLang="zh-CN" sz="2000" b="1">
                <a:solidFill>
                  <a:schemeClr val="tx1"/>
                </a:solidFill>
                <a:latin typeface="Arial" pitchFamily="34" charset="0"/>
              </a:rPr>
              <a:t>        float fc = (float)12.5E300;</a:t>
            </a:r>
          </a:p>
          <a:p>
            <a:r>
              <a:rPr lang="en-US" altLang="zh-CN" sz="2000" b="1">
                <a:solidFill>
                  <a:schemeClr val="tx1"/>
                </a:solidFill>
                <a:latin typeface="Arial" pitchFamily="34" charset="0"/>
              </a:rPr>
              <a:t>        double da = 123D;</a:t>
            </a:r>
          </a:p>
          <a:p>
            <a:r>
              <a:rPr lang="en-US" altLang="zh-CN" sz="2000" b="1">
                <a:solidFill>
                  <a:schemeClr val="tx1"/>
                </a:solidFill>
                <a:latin typeface="Arial" pitchFamily="34" charset="0"/>
              </a:rPr>
              <a:t>        double db = 123.456D;</a:t>
            </a:r>
          </a:p>
          <a:p>
            <a:r>
              <a:rPr lang="en-US" altLang="zh-CN" sz="2000" b="1">
                <a:solidFill>
                  <a:schemeClr val="tx1"/>
                </a:solidFill>
                <a:latin typeface="Arial" pitchFamily="34" charset="0"/>
              </a:rPr>
              <a:t>        double dc = 123.45e301;</a:t>
            </a:r>
          </a:p>
          <a:p>
            <a:r>
              <a:rPr lang="en-US" altLang="zh-CN" sz="2000" b="1">
                <a:solidFill>
                  <a:schemeClr val="tx1"/>
                </a:solidFill>
                <a:latin typeface="Arial" pitchFamily="34" charset="0"/>
              </a:rPr>
              <a:t>    }</a:t>
            </a:r>
            <a:endParaRPr lang="zh-CN" altLang="en-US" sz="2000" b="1">
              <a:solidFill>
                <a:schemeClr val="tx1"/>
              </a:solidFill>
              <a:latin typeface="Arial" pitchFamily="34" charset="0"/>
            </a:endParaRPr>
          </a:p>
        </p:txBody>
      </p:sp>
    </p:spTree>
    <p:extLst>
      <p:ext uri="{BB962C8B-B14F-4D97-AF65-F5344CB8AC3E}">
        <p14:creationId xmlns:p14="http://schemas.microsoft.com/office/powerpoint/2010/main" xmlns="" val="48055961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308" name="Rectangle 4"/>
          <p:cNvSpPr>
            <a:spLocks noGrp="1" noChangeArrowheads="1"/>
          </p:cNvSpPr>
          <p:nvPr>
            <p:ph type="title"/>
          </p:nvPr>
        </p:nvSpPr>
        <p:spPr>
          <a:xfrm>
            <a:off x="530831" y="159780"/>
            <a:ext cx="8576380" cy="601524"/>
          </a:xfrm>
          <a:noFill/>
          <a:ln/>
        </p:spPr>
        <p:txBody>
          <a:bodyPr lIns="92693" tIns="46346" rIns="92693" bIns="46346" anchor="t"/>
          <a:lstStyle/>
          <a:p>
            <a:r>
              <a:rPr lang="zh-CN" altLang="en-US"/>
              <a:t>基本数据类型的取值范围</a:t>
            </a:r>
          </a:p>
        </p:txBody>
      </p:sp>
      <p:graphicFrame>
        <p:nvGraphicFramePr>
          <p:cNvPr id="1634393" name="Group 89"/>
          <p:cNvGraphicFramePr>
            <a:graphicFrameLocks noGrp="1"/>
          </p:cNvGraphicFramePr>
          <p:nvPr>
            <p:ph idx="1"/>
          </p:nvPr>
        </p:nvGraphicFramePr>
        <p:xfrm>
          <a:off x="491823" y="1297036"/>
          <a:ext cx="8915570" cy="4606152"/>
        </p:xfrm>
        <a:graphic>
          <a:graphicData uri="http://schemas.openxmlformats.org/drawingml/2006/table">
            <a:tbl>
              <a:tblPr/>
              <a:tblGrid>
                <a:gridCol w="1784131"/>
                <a:gridCol w="1137978"/>
                <a:gridCol w="1153241"/>
                <a:gridCol w="2384495"/>
                <a:gridCol w="2455725"/>
              </a:tblGrid>
              <a:tr h="541372">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Type</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Bits</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Bytes</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Minimum Range</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Maximum Range</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2837">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boolean</a:t>
                      </a: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8</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1</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Only two values :true or false</a:t>
                      </a: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502837">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byte</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8</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1</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-2</a:t>
                      </a:r>
                      <a:r>
                        <a:rPr kumimoji="0" lang="zh-CN" altLang="en-US" sz="2400" b="1" i="0" u="none" strike="noStrike" cap="none" normalizeH="0" baseline="30000" smtClean="0">
                          <a:ln>
                            <a:noFill/>
                          </a:ln>
                          <a:solidFill>
                            <a:schemeClr val="tx1"/>
                          </a:solidFill>
                          <a:effectLst/>
                          <a:latin typeface="Arial" pitchFamily="34" charset="0"/>
                          <a:ea typeface="宋体" pitchFamily="2" charset="-122"/>
                        </a:rPr>
                        <a:t>7</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2</a:t>
                      </a:r>
                      <a:r>
                        <a:rPr kumimoji="0" lang="zh-CN" altLang="en-US" sz="2400" b="1" i="0" u="none" strike="noStrike" cap="none" normalizeH="0" baseline="30000" smtClean="0">
                          <a:ln>
                            <a:noFill/>
                          </a:ln>
                          <a:solidFill>
                            <a:schemeClr val="tx1"/>
                          </a:solidFill>
                          <a:effectLst/>
                          <a:latin typeface="Arial" pitchFamily="34" charset="0"/>
                          <a:ea typeface="宋体" pitchFamily="2" charset="-122"/>
                        </a:rPr>
                        <a:t>7</a:t>
                      </a:r>
                      <a:r>
                        <a:rPr kumimoji="0" lang="zh-CN" altLang="en-US" sz="2400" b="1" i="0" u="none" strike="noStrike" cap="none" normalizeH="0" baseline="0" smtClean="0">
                          <a:ln>
                            <a:noFill/>
                          </a:ln>
                          <a:solidFill>
                            <a:schemeClr val="tx1"/>
                          </a:solidFill>
                          <a:effectLst/>
                          <a:latin typeface="Arial" pitchFamily="34" charset="0"/>
                          <a:ea typeface="宋体" pitchFamily="2" charset="-122"/>
                        </a:rPr>
                        <a:t> - 1</a:t>
                      </a: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2837">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short</a:t>
                      </a:r>
                      <a:endParaRPr kumimoji="0" lang="zh-CN" altLang="en-US" sz="2400" b="1" i="0" u="none" strike="noStrike" cap="none" normalizeH="0" baseline="0" smtClean="0">
                        <a:ln>
                          <a:noFill/>
                        </a:ln>
                        <a:solidFill>
                          <a:schemeClr val="bg1"/>
                        </a:solidFill>
                        <a:effectLst/>
                        <a:latin typeface="Arial" pitchFamily="34" charset="0"/>
                        <a:ea typeface="宋体" pitchFamily="2" charset="-122"/>
                      </a:endParaRP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16</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2</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-2</a:t>
                      </a:r>
                      <a:r>
                        <a:rPr kumimoji="0" lang="zh-CN" altLang="en-US" sz="2400" b="1" i="0" u="none" strike="noStrike" cap="none" normalizeH="0" baseline="30000" smtClean="0">
                          <a:ln>
                            <a:noFill/>
                          </a:ln>
                          <a:solidFill>
                            <a:schemeClr val="tx1"/>
                          </a:solidFill>
                          <a:effectLst/>
                          <a:latin typeface="Arial" pitchFamily="34" charset="0"/>
                          <a:ea typeface="宋体" pitchFamily="2" charset="-122"/>
                        </a:rPr>
                        <a:t>15</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2</a:t>
                      </a:r>
                      <a:r>
                        <a:rPr kumimoji="0" lang="zh-CN" altLang="en-US" sz="2400" b="1" i="0" u="none" strike="noStrike" cap="none" normalizeH="0" baseline="30000" smtClean="0">
                          <a:ln>
                            <a:noFill/>
                          </a:ln>
                          <a:solidFill>
                            <a:schemeClr val="tx1"/>
                          </a:solidFill>
                          <a:effectLst/>
                          <a:latin typeface="Arial" pitchFamily="34" charset="0"/>
                          <a:ea typeface="宋体" pitchFamily="2" charset="-122"/>
                        </a:rPr>
                        <a:t>15</a:t>
                      </a:r>
                      <a:r>
                        <a:rPr kumimoji="0" lang="zh-CN" altLang="en-US" sz="2400" b="1" i="0" u="none" strike="noStrike" cap="none" normalizeH="0" baseline="0" smtClean="0">
                          <a:ln>
                            <a:noFill/>
                          </a:ln>
                          <a:solidFill>
                            <a:schemeClr val="tx1"/>
                          </a:solidFill>
                          <a:effectLst/>
                          <a:latin typeface="Arial" pitchFamily="34" charset="0"/>
                          <a:ea typeface="宋体" pitchFamily="2" charset="-122"/>
                        </a:rPr>
                        <a:t> -</a:t>
                      </a:r>
                      <a:r>
                        <a:rPr kumimoji="0" lang="zh-CN" altLang="en-US" sz="2400" b="0" i="0" u="none" strike="noStrike" cap="none" normalizeH="0" baseline="0" smtClean="0">
                          <a:ln>
                            <a:noFill/>
                          </a:ln>
                          <a:solidFill>
                            <a:schemeClr val="tx1"/>
                          </a:solidFill>
                          <a:effectLst/>
                          <a:latin typeface="Arial" pitchFamily="34" charset="0"/>
                          <a:ea typeface="宋体" pitchFamily="2" charset="-122"/>
                        </a:rPr>
                        <a:t> 1</a:t>
                      </a: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2837">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char</a:t>
                      </a:r>
                      <a:endParaRPr kumimoji="0" lang="zh-CN" altLang="en-US" sz="2400" b="1" i="0" u="none" strike="noStrike" cap="none" normalizeH="0" baseline="0" smtClean="0">
                        <a:ln>
                          <a:noFill/>
                        </a:ln>
                        <a:solidFill>
                          <a:schemeClr val="bg1"/>
                        </a:solidFill>
                        <a:effectLst/>
                        <a:latin typeface="Arial" pitchFamily="34" charset="0"/>
                        <a:ea typeface="宋体" pitchFamily="2" charset="-122"/>
                      </a:endParaRP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16</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2</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hlink"/>
                          </a:solidFill>
                          <a:effectLst/>
                          <a:latin typeface="Arial" pitchFamily="34" charset="0"/>
                          <a:ea typeface="宋体" pitchFamily="2" charset="-122"/>
                        </a:rPr>
                        <a:t>0</a:t>
                      </a:r>
                      <a:endParaRPr kumimoji="0" lang="zh-CN" altLang="en-US" sz="2400" b="0" i="0" u="none" strike="noStrike" cap="none" normalizeH="0" baseline="0" smtClean="0">
                        <a:ln>
                          <a:noFill/>
                        </a:ln>
                        <a:solidFill>
                          <a:schemeClr val="hlink"/>
                        </a:solidFill>
                        <a:effectLst/>
                        <a:latin typeface="Arial" pitchFamily="34" charset="0"/>
                        <a:ea typeface="宋体" pitchFamily="2" charset="-122"/>
                      </a:endParaRP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0" i="0" u="none" strike="noStrike" cap="none" normalizeH="0" baseline="0" smtClean="0">
                          <a:ln>
                            <a:noFill/>
                          </a:ln>
                          <a:solidFill>
                            <a:schemeClr val="hlink"/>
                          </a:solidFill>
                          <a:effectLst/>
                          <a:latin typeface="Arial" pitchFamily="34" charset="0"/>
                          <a:ea typeface="宋体" pitchFamily="2" charset="-122"/>
                        </a:rPr>
                        <a:t>2</a:t>
                      </a:r>
                      <a:r>
                        <a:rPr kumimoji="0" lang="en-US" altLang="zh-CN" sz="2400" b="0" i="0" u="none" strike="noStrike" cap="none" normalizeH="0" baseline="30000" smtClean="0">
                          <a:ln>
                            <a:noFill/>
                          </a:ln>
                          <a:solidFill>
                            <a:schemeClr val="hlink"/>
                          </a:solidFill>
                          <a:effectLst/>
                          <a:latin typeface="Arial" pitchFamily="34" charset="0"/>
                          <a:ea typeface="宋体" pitchFamily="2" charset="-122"/>
                        </a:rPr>
                        <a:t>16</a:t>
                      </a:r>
                      <a:r>
                        <a:rPr kumimoji="0" lang="en-US" altLang="zh-CN" sz="2400" b="0" i="0" u="none" strike="noStrike" cap="none" normalizeH="0" baseline="0" smtClean="0">
                          <a:ln>
                            <a:noFill/>
                          </a:ln>
                          <a:solidFill>
                            <a:schemeClr val="hlink"/>
                          </a:solidFill>
                          <a:effectLst/>
                          <a:latin typeface="Arial" pitchFamily="34" charset="0"/>
                          <a:ea typeface="宋体" pitchFamily="2" charset="-122"/>
                        </a:rPr>
                        <a:t>-1</a:t>
                      </a:r>
                      <a:endParaRPr kumimoji="0" lang="zh-CN" altLang="en-US" sz="2400" b="0" i="0" u="none" strike="noStrike" cap="none" normalizeH="0" baseline="0" smtClean="0">
                        <a:ln>
                          <a:noFill/>
                        </a:ln>
                        <a:solidFill>
                          <a:schemeClr val="hlink"/>
                        </a:solidFill>
                        <a:effectLst/>
                        <a:latin typeface="Arial" pitchFamily="34" charset="0"/>
                        <a:ea typeface="宋体" pitchFamily="2" charset="-122"/>
                      </a:endParaRP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2837">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int</a:t>
                      </a: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32</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4</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-2</a:t>
                      </a:r>
                      <a:r>
                        <a:rPr kumimoji="0" lang="zh-CN" altLang="en-US" sz="2400" b="1" i="0" u="none" strike="noStrike" cap="none" normalizeH="0" baseline="30000" smtClean="0">
                          <a:ln>
                            <a:noFill/>
                          </a:ln>
                          <a:solidFill>
                            <a:schemeClr val="tx1"/>
                          </a:solidFill>
                          <a:effectLst/>
                          <a:latin typeface="Arial" pitchFamily="34" charset="0"/>
                          <a:ea typeface="宋体" pitchFamily="2" charset="-122"/>
                        </a:rPr>
                        <a:t>31</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2</a:t>
                      </a:r>
                      <a:r>
                        <a:rPr kumimoji="0" lang="zh-CN" altLang="en-US" sz="2400" b="1" i="0" u="none" strike="noStrike" cap="none" normalizeH="0" baseline="30000" smtClean="0">
                          <a:ln>
                            <a:noFill/>
                          </a:ln>
                          <a:solidFill>
                            <a:schemeClr val="tx1"/>
                          </a:solidFill>
                          <a:effectLst/>
                          <a:latin typeface="Arial" pitchFamily="34" charset="0"/>
                          <a:ea typeface="宋体" pitchFamily="2" charset="-122"/>
                        </a:rPr>
                        <a:t>31</a:t>
                      </a:r>
                      <a:r>
                        <a:rPr kumimoji="0" lang="zh-CN" altLang="en-US" sz="2400" b="1" i="0" u="none" strike="noStrike" cap="none" normalizeH="0" baseline="0" smtClean="0">
                          <a:ln>
                            <a:noFill/>
                          </a:ln>
                          <a:solidFill>
                            <a:schemeClr val="tx1"/>
                          </a:solidFill>
                          <a:effectLst/>
                          <a:latin typeface="Arial" pitchFamily="34" charset="0"/>
                          <a:ea typeface="宋体" pitchFamily="2" charset="-122"/>
                        </a:rPr>
                        <a:t> - 1</a:t>
                      </a: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2837">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long</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64</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8</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-2</a:t>
                      </a:r>
                      <a:r>
                        <a:rPr kumimoji="0" lang="zh-CN" altLang="en-US" sz="2400" b="1" i="0" u="none" strike="noStrike" cap="none" normalizeH="0" baseline="30000" smtClean="0">
                          <a:ln>
                            <a:noFill/>
                          </a:ln>
                          <a:solidFill>
                            <a:schemeClr val="tx1"/>
                          </a:solidFill>
                          <a:effectLst/>
                          <a:latin typeface="Arial" pitchFamily="34" charset="0"/>
                          <a:ea typeface="宋体" pitchFamily="2" charset="-122"/>
                        </a:rPr>
                        <a:t>63</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2</a:t>
                      </a:r>
                      <a:r>
                        <a:rPr kumimoji="0" lang="zh-CN" altLang="en-US" sz="2400" b="1" i="0" u="none" strike="noStrike" cap="none" normalizeH="0" baseline="30000" smtClean="0">
                          <a:ln>
                            <a:noFill/>
                          </a:ln>
                          <a:solidFill>
                            <a:schemeClr val="tx1"/>
                          </a:solidFill>
                          <a:effectLst/>
                          <a:latin typeface="Arial" pitchFamily="34" charset="0"/>
                          <a:ea typeface="宋体" pitchFamily="2" charset="-122"/>
                        </a:rPr>
                        <a:t>63</a:t>
                      </a:r>
                      <a:r>
                        <a:rPr kumimoji="0" lang="zh-CN" altLang="en-US" sz="2400" b="1" i="0" u="none" strike="noStrike" cap="none" normalizeH="0" baseline="0" smtClean="0">
                          <a:ln>
                            <a:noFill/>
                          </a:ln>
                          <a:solidFill>
                            <a:schemeClr val="tx1"/>
                          </a:solidFill>
                          <a:effectLst/>
                          <a:latin typeface="Arial" pitchFamily="34" charset="0"/>
                          <a:ea typeface="宋体" pitchFamily="2" charset="-122"/>
                        </a:rPr>
                        <a:t> -</a:t>
                      </a:r>
                      <a:r>
                        <a:rPr kumimoji="0" lang="zh-CN" altLang="en-US" sz="2400" b="0" i="0" u="none" strike="noStrike" cap="none" normalizeH="0" baseline="0" smtClean="0">
                          <a:ln>
                            <a:noFill/>
                          </a:ln>
                          <a:solidFill>
                            <a:schemeClr val="tx1"/>
                          </a:solidFill>
                          <a:effectLst/>
                          <a:latin typeface="Arial" pitchFamily="34" charset="0"/>
                          <a:ea typeface="宋体" pitchFamily="2" charset="-122"/>
                        </a:rPr>
                        <a:t> 1</a:t>
                      </a: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8865">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float</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32</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4</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Not  needed</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Not  needed</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2837">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double</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64</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bg1"/>
                          </a:solidFill>
                          <a:effectLst/>
                          <a:latin typeface="Arial" pitchFamily="34" charset="0"/>
                          <a:ea typeface="宋体" pitchFamily="2" charset="-122"/>
                        </a:rPr>
                        <a:t>8</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Not  needed</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Not  needed</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3522264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651242" y="264734"/>
            <a:ext cx="9010542" cy="676714"/>
          </a:xfrm>
        </p:spPr>
        <p:txBody>
          <a:bodyPr lIns="92693" tIns="46346" rIns="92693" bIns="46346" anchor="t"/>
          <a:lstStyle/>
          <a:p>
            <a:r>
              <a:rPr lang="zh-CN" altLang="en-US"/>
              <a:t>变量的声明和赋值</a:t>
            </a:r>
          </a:p>
        </p:txBody>
      </p:sp>
      <p:sp>
        <p:nvSpPr>
          <p:cNvPr id="837635" name="Text Box 3"/>
          <p:cNvSpPr txBox="1">
            <a:spLocks noChangeArrowheads="1"/>
          </p:cNvSpPr>
          <p:nvPr/>
        </p:nvSpPr>
        <p:spPr bwMode="auto">
          <a:xfrm>
            <a:off x="390067" y="5811599"/>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en-US" sz="1800">
              <a:solidFill>
                <a:schemeClr val="tx1"/>
              </a:solidFill>
              <a:latin typeface="Arial" pitchFamily="34" charset="0"/>
            </a:endParaRPr>
          </a:p>
        </p:txBody>
      </p:sp>
      <p:sp>
        <p:nvSpPr>
          <p:cNvPr id="837637" name="Rectangle 5"/>
          <p:cNvSpPr>
            <a:spLocks noChangeArrowheads="1"/>
          </p:cNvSpPr>
          <p:nvPr/>
        </p:nvSpPr>
        <p:spPr bwMode="auto">
          <a:xfrm>
            <a:off x="0" y="902287"/>
            <a:ext cx="9900912" cy="548577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37638" name="Text Box 6"/>
          <p:cNvSpPr txBox="1">
            <a:spLocks noChangeArrowheads="1"/>
          </p:cNvSpPr>
          <p:nvPr/>
        </p:nvSpPr>
        <p:spPr bwMode="auto">
          <a:xfrm>
            <a:off x="368021" y="925783"/>
            <a:ext cx="9200487" cy="44781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85000"/>
              </a:lnSpc>
            </a:pPr>
            <a:r>
              <a:rPr lang="en-US" altLang="zh-CN" sz="2000" b="1">
                <a:solidFill>
                  <a:schemeClr val="tx1"/>
                </a:solidFill>
                <a:latin typeface="Arial" pitchFamily="34" charset="0"/>
              </a:rPr>
              <a:t>package sample;</a:t>
            </a:r>
          </a:p>
          <a:p>
            <a:pPr>
              <a:lnSpc>
                <a:spcPct val="85000"/>
              </a:lnSpc>
            </a:pPr>
            <a:r>
              <a:rPr lang="en-US" altLang="zh-CN" sz="2000" b="1">
                <a:solidFill>
                  <a:schemeClr val="tx1"/>
                </a:solidFill>
                <a:latin typeface="Arial" pitchFamily="34" charset="0"/>
              </a:rPr>
              <a:t>public class Assign {</a:t>
            </a:r>
          </a:p>
          <a:p>
            <a:pPr>
              <a:lnSpc>
                <a:spcPct val="85000"/>
              </a:lnSpc>
            </a:pPr>
            <a:r>
              <a:rPr lang="en-US" altLang="zh-CN" sz="2000" b="1">
                <a:solidFill>
                  <a:schemeClr val="tx1"/>
                </a:solidFill>
                <a:latin typeface="Arial" pitchFamily="34" charset="0"/>
              </a:rPr>
              <a:t>  public static void main(String args[]) {</a:t>
            </a:r>
          </a:p>
          <a:p>
            <a:pPr>
              <a:lnSpc>
                <a:spcPct val="85000"/>
              </a:lnSpc>
            </a:pPr>
            <a:r>
              <a:rPr lang="en-US" altLang="zh-CN" sz="2000" b="1">
                <a:solidFill>
                  <a:schemeClr val="tx1"/>
                </a:solidFill>
                <a:latin typeface="Arial" pitchFamily="34" charset="0"/>
              </a:rPr>
              <a:t>     int x, y; // </a:t>
            </a:r>
            <a:r>
              <a:rPr lang="zh-CN" altLang="en-US" sz="2000" b="1">
                <a:solidFill>
                  <a:schemeClr val="tx1"/>
                </a:solidFill>
                <a:latin typeface="Arial" pitchFamily="34" charset="0"/>
              </a:rPr>
              <a:t>声明</a:t>
            </a:r>
            <a:r>
              <a:rPr lang="en-US" altLang="zh-CN" sz="2000" b="1">
                <a:solidFill>
                  <a:schemeClr val="tx1"/>
                </a:solidFill>
                <a:latin typeface="Arial" pitchFamily="34" charset="0"/>
              </a:rPr>
              <a:t>int</a:t>
            </a:r>
            <a:r>
              <a:rPr lang="zh-CN" altLang="en-US" sz="2000" b="1">
                <a:solidFill>
                  <a:schemeClr val="tx1"/>
                </a:solidFill>
                <a:latin typeface="Arial" pitchFamily="34" charset="0"/>
              </a:rPr>
              <a:t>类型变量</a:t>
            </a:r>
            <a:r>
              <a:rPr lang="en-US" altLang="zh-CN" sz="2000" b="1">
                <a:solidFill>
                  <a:schemeClr val="tx1"/>
                </a:solidFill>
                <a:latin typeface="Arial" pitchFamily="34" charset="0"/>
              </a:rPr>
              <a:t>x</a:t>
            </a:r>
            <a:r>
              <a:rPr lang="zh-CN" altLang="en-US" sz="2000" b="1">
                <a:solidFill>
                  <a:schemeClr val="tx1"/>
                </a:solidFill>
                <a:latin typeface="Arial" pitchFamily="34" charset="0"/>
              </a:rPr>
              <a:t>和</a:t>
            </a:r>
            <a:r>
              <a:rPr lang="en-US" altLang="zh-CN" sz="2000" b="1">
                <a:solidFill>
                  <a:schemeClr val="tx1"/>
                </a:solidFill>
                <a:latin typeface="Arial" pitchFamily="34" charset="0"/>
              </a:rPr>
              <a:t>y </a:t>
            </a:r>
          </a:p>
          <a:p>
            <a:pPr>
              <a:lnSpc>
                <a:spcPct val="85000"/>
              </a:lnSpc>
            </a:pPr>
            <a:r>
              <a:rPr lang="en-US" altLang="zh-CN" sz="2000" b="1">
                <a:solidFill>
                  <a:schemeClr val="tx1"/>
                </a:solidFill>
                <a:latin typeface="Arial" pitchFamily="34" charset="0"/>
              </a:rPr>
              <a:t>     float z = 3.414f; // </a:t>
            </a:r>
            <a:r>
              <a:rPr lang="zh-CN" altLang="en-US" sz="2000" b="1">
                <a:solidFill>
                  <a:schemeClr val="tx1"/>
                </a:solidFill>
                <a:latin typeface="Arial" pitchFamily="34" charset="0"/>
              </a:rPr>
              <a:t>声明</a:t>
            </a:r>
            <a:r>
              <a:rPr lang="en-US" altLang="zh-CN" sz="2000" b="1">
                <a:solidFill>
                  <a:schemeClr val="tx1"/>
                </a:solidFill>
                <a:latin typeface="Arial" pitchFamily="34" charset="0"/>
              </a:rPr>
              <a:t>float</a:t>
            </a:r>
            <a:r>
              <a:rPr lang="zh-CN" altLang="en-US" sz="2000" b="1">
                <a:solidFill>
                  <a:schemeClr val="tx1"/>
                </a:solidFill>
                <a:latin typeface="Arial" pitchFamily="34" charset="0"/>
              </a:rPr>
              <a:t>类型变量并赋值</a:t>
            </a:r>
          </a:p>
          <a:p>
            <a:pPr>
              <a:lnSpc>
                <a:spcPct val="85000"/>
              </a:lnSpc>
            </a:pPr>
            <a:r>
              <a:rPr lang="en-US" altLang="zh-CN" sz="2000" b="1">
                <a:solidFill>
                  <a:schemeClr val="tx1"/>
                </a:solidFill>
                <a:latin typeface="Arial" pitchFamily="34" charset="0"/>
              </a:rPr>
              <a:t>     double w = 3.1415; //</a:t>
            </a:r>
            <a:r>
              <a:rPr lang="zh-CN" altLang="en-US" sz="2000" b="1">
                <a:solidFill>
                  <a:schemeClr val="tx1"/>
                </a:solidFill>
              </a:rPr>
              <a:t>声明</a:t>
            </a:r>
            <a:r>
              <a:rPr lang="en-US" altLang="zh-CN" sz="2000" b="1">
                <a:solidFill>
                  <a:schemeClr val="tx1"/>
                </a:solidFill>
              </a:rPr>
              <a:t>double</a:t>
            </a:r>
            <a:r>
              <a:rPr lang="zh-CN" altLang="en-US" sz="2000" b="1">
                <a:solidFill>
                  <a:schemeClr val="tx1"/>
                </a:solidFill>
              </a:rPr>
              <a:t>类型变量并赋值</a:t>
            </a:r>
            <a:endParaRPr lang="en-US" altLang="zh-CN" sz="2000" b="1">
              <a:solidFill>
                <a:schemeClr val="tx1"/>
              </a:solidFill>
              <a:latin typeface="Arial" pitchFamily="34" charset="0"/>
            </a:endParaRPr>
          </a:p>
          <a:p>
            <a:pPr>
              <a:lnSpc>
                <a:spcPct val="85000"/>
              </a:lnSpc>
            </a:pPr>
            <a:r>
              <a:rPr lang="en-US" altLang="zh-CN" sz="2000" b="1">
                <a:solidFill>
                  <a:schemeClr val="tx1"/>
                </a:solidFill>
                <a:latin typeface="Arial" pitchFamily="34" charset="0"/>
              </a:rPr>
              <a:t>     boolean truth = true; //</a:t>
            </a:r>
            <a:r>
              <a:rPr lang="zh-CN" altLang="en-US" sz="2000" b="1">
                <a:solidFill>
                  <a:schemeClr val="tx1"/>
                </a:solidFill>
              </a:rPr>
              <a:t>声明</a:t>
            </a:r>
            <a:r>
              <a:rPr lang="en-US" altLang="zh-CN" sz="2000" b="1">
                <a:solidFill>
                  <a:schemeClr val="tx1"/>
                </a:solidFill>
              </a:rPr>
              <a:t>boolean</a:t>
            </a:r>
            <a:r>
              <a:rPr lang="zh-CN" altLang="en-US" sz="2000" b="1">
                <a:solidFill>
                  <a:schemeClr val="tx1"/>
                </a:solidFill>
              </a:rPr>
              <a:t>类型变量并赋值</a:t>
            </a:r>
            <a:endParaRPr lang="en-US" altLang="zh-CN" sz="2000" b="1">
              <a:solidFill>
                <a:schemeClr val="tx1"/>
              </a:solidFill>
              <a:latin typeface="Arial" pitchFamily="34" charset="0"/>
            </a:endParaRPr>
          </a:p>
          <a:p>
            <a:pPr>
              <a:lnSpc>
                <a:spcPct val="85000"/>
              </a:lnSpc>
            </a:pPr>
            <a:r>
              <a:rPr lang="en-US" altLang="zh-CN" sz="2000" b="1">
                <a:solidFill>
                  <a:schemeClr val="tx1"/>
                </a:solidFill>
                <a:latin typeface="Arial" pitchFamily="34" charset="0"/>
              </a:rPr>
              <a:t>     char c; //</a:t>
            </a:r>
            <a:r>
              <a:rPr lang="zh-CN" altLang="en-US" sz="2000" b="1">
                <a:solidFill>
                  <a:schemeClr val="tx1"/>
                </a:solidFill>
              </a:rPr>
              <a:t>声明</a:t>
            </a:r>
            <a:r>
              <a:rPr lang="en-US" altLang="zh-CN" sz="2000" b="1">
                <a:solidFill>
                  <a:schemeClr val="tx1"/>
                </a:solidFill>
              </a:rPr>
              <a:t>char</a:t>
            </a:r>
            <a:r>
              <a:rPr lang="zh-CN" altLang="en-US" sz="2000" b="1">
                <a:solidFill>
                  <a:schemeClr val="tx1"/>
                </a:solidFill>
              </a:rPr>
              <a:t>类型变量</a:t>
            </a:r>
            <a:r>
              <a:rPr lang="en-US" altLang="zh-CN" sz="2000" b="1">
                <a:solidFill>
                  <a:schemeClr val="tx1"/>
                </a:solidFill>
              </a:rPr>
              <a:t>c</a:t>
            </a:r>
            <a:endParaRPr lang="en-US" altLang="zh-CN" sz="2000" b="1">
              <a:solidFill>
                <a:schemeClr val="tx1"/>
              </a:solidFill>
              <a:latin typeface="Arial" pitchFamily="34" charset="0"/>
            </a:endParaRPr>
          </a:p>
          <a:p>
            <a:pPr>
              <a:lnSpc>
                <a:spcPct val="85000"/>
              </a:lnSpc>
            </a:pPr>
            <a:r>
              <a:rPr lang="en-US" altLang="zh-CN" sz="2000" b="1">
                <a:solidFill>
                  <a:schemeClr val="tx1"/>
                </a:solidFill>
                <a:latin typeface="Arial" pitchFamily="34" charset="0"/>
              </a:rPr>
              <a:t>     String str; //</a:t>
            </a:r>
            <a:r>
              <a:rPr lang="zh-CN" altLang="en-US" sz="2000" b="1">
                <a:solidFill>
                  <a:schemeClr val="tx1"/>
                </a:solidFill>
              </a:rPr>
              <a:t>声明</a:t>
            </a:r>
            <a:r>
              <a:rPr lang="en-US" altLang="zh-CN" sz="2000" b="1">
                <a:solidFill>
                  <a:schemeClr val="tx1"/>
                </a:solidFill>
              </a:rPr>
              <a:t>String</a:t>
            </a:r>
            <a:r>
              <a:rPr lang="zh-CN" altLang="en-US" sz="2000" b="1">
                <a:solidFill>
                  <a:schemeClr val="tx1"/>
                </a:solidFill>
              </a:rPr>
              <a:t>类型的引用</a:t>
            </a:r>
            <a:endParaRPr lang="en-US" altLang="zh-CN" sz="2000" b="1">
              <a:solidFill>
                <a:schemeClr val="tx1"/>
              </a:solidFill>
              <a:latin typeface="Arial" pitchFamily="34" charset="0"/>
            </a:endParaRPr>
          </a:p>
          <a:p>
            <a:pPr>
              <a:lnSpc>
                <a:spcPct val="85000"/>
              </a:lnSpc>
            </a:pPr>
            <a:r>
              <a:rPr lang="en-US" altLang="zh-CN" sz="2000" b="1">
                <a:solidFill>
                  <a:schemeClr val="tx1"/>
                </a:solidFill>
                <a:latin typeface="Arial" pitchFamily="34" charset="0"/>
              </a:rPr>
              <a:t>     String str1 = “bye”; //</a:t>
            </a:r>
            <a:r>
              <a:rPr lang="zh-CN" altLang="en-US" sz="2000" b="1">
                <a:solidFill>
                  <a:schemeClr val="tx1"/>
                </a:solidFill>
              </a:rPr>
              <a:t>声明</a:t>
            </a:r>
            <a:r>
              <a:rPr lang="en-US" altLang="zh-CN" sz="2000" b="1">
                <a:solidFill>
                  <a:schemeClr val="tx1"/>
                </a:solidFill>
              </a:rPr>
              <a:t>String</a:t>
            </a:r>
            <a:r>
              <a:rPr lang="zh-CN" altLang="en-US" sz="2000" b="1">
                <a:solidFill>
                  <a:schemeClr val="tx1"/>
                </a:solidFill>
              </a:rPr>
              <a:t>类型的引用并且实例化</a:t>
            </a:r>
            <a:endParaRPr lang="en-US" altLang="zh-CN" sz="2000" b="1">
              <a:solidFill>
                <a:schemeClr val="tx1"/>
              </a:solidFill>
              <a:latin typeface="Arial" pitchFamily="34" charset="0"/>
            </a:endParaRPr>
          </a:p>
          <a:p>
            <a:pPr>
              <a:lnSpc>
                <a:spcPct val="85000"/>
              </a:lnSpc>
            </a:pPr>
            <a:r>
              <a:rPr lang="en-US" altLang="zh-CN" sz="2000" b="1">
                <a:solidFill>
                  <a:schemeClr val="tx1"/>
                </a:solidFill>
                <a:latin typeface="Arial" pitchFamily="34" charset="0"/>
              </a:rPr>
              <a:t>     c = ‘A’; // </a:t>
            </a:r>
            <a:r>
              <a:rPr lang="zh-CN" altLang="en-US" sz="2000" b="1">
                <a:solidFill>
                  <a:schemeClr val="tx1"/>
                </a:solidFill>
                <a:latin typeface="Arial" pitchFamily="34" charset="0"/>
              </a:rPr>
              <a:t>给</a:t>
            </a:r>
            <a:r>
              <a:rPr lang="en-US" altLang="zh-CN" sz="2000" b="1">
                <a:solidFill>
                  <a:schemeClr val="tx1"/>
                </a:solidFill>
                <a:latin typeface="Arial" pitchFamily="34" charset="0"/>
              </a:rPr>
              <a:t>c</a:t>
            </a:r>
            <a:r>
              <a:rPr lang="zh-CN" altLang="en-US" sz="2000" b="1">
                <a:solidFill>
                  <a:schemeClr val="tx1"/>
                </a:solidFill>
                <a:latin typeface="Arial" pitchFamily="34" charset="0"/>
              </a:rPr>
              <a:t>变量赋值 </a:t>
            </a:r>
          </a:p>
          <a:p>
            <a:pPr>
              <a:lnSpc>
                <a:spcPct val="85000"/>
              </a:lnSpc>
            </a:pPr>
            <a:r>
              <a:rPr lang="en-US" altLang="zh-CN" sz="2000" b="1">
                <a:solidFill>
                  <a:schemeClr val="tx1"/>
                </a:solidFill>
                <a:latin typeface="Arial" pitchFamily="34" charset="0"/>
              </a:rPr>
              <a:t>     str = “Hi out there!”; // </a:t>
            </a:r>
            <a:r>
              <a:rPr lang="zh-CN" altLang="en-US" sz="2000" b="1">
                <a:solidFill>
                  <a:schemeClr val="tx1"/>
                </a:solidFill>
                <a:latin typeface="Arial" pitchFamily="34" charset="0"/>
              </a:rPr>
              <a:t>给</a:t>
            </a:r>
            <a:r>
              <a:rPr lang="en-US" altLang="zh-CN" sz="2000" b="1">
                <a:solidFill>
                  <a:schemeClr val="tx1"/>
                </a:solidFill>
                <a:latin typeface="Arial" pitchFamily="34" charset="0"/>
              </a:rPr>
              <a:t>str</a:t>
            </a:r>
            <a:r>
              <a:rPr lang="zh-CN" altLang="en-US" sz="2000" b="1">
                <a:solidFill>
                  <a:schemeClr val="tx1"/>
                </a:solidFill>
                <a:latin typeface="Arial" pitchFamily="34" charset="0"/>
              </a:rPr>
              <a:t>实例化 </a:t>
            </a:r>
          </a:p>
          <a:p>
            <a:pPr>
              <a:lnSpc>
                <a:spcPct val="85000"/>
              </a:lnSpc>
            </a:pPr>
            <a:r>
              <a:rPr lang="en-US" altLang="zh-CN" sz="2000" b="1">
                <a:solidFill>
                  <a:schemeClr val="tx1"/>
                </a:solidFill>
                <a:latin typeface="Arial" pitchFamily="34" charset="0"/>
              </a:rPr>
              <a:t>     x = 6; </a:t>
            </a:r>
          </a:p>
          <a:p>
            <a:pPr>
              <a:lnSpc>
                <a:spcPct val="85000"/>
              </a:lnSpc>
            </a:pPr>
            <a:r>
              <a:rPr lang="en-US" altLang="zh-CN" sz="2000" b="1">
                <a:solidFill>
                  <a:schemeClr val="tx1"/>
                </a:solidFill>
                <a:latin typeface="Arial" pitchFamily="34" charset="0"/>
              </a:rPr>
              <a:t>     y = 1000; </a:t>
            </a:r>
          </a:p>
          <a:p>
            <a:pPr>
              <a:lnSpc>
                <a:spcPct val="85000"/>
              </a:lnSpc>
            </a:pPr>
            <a:r>
              <a:rPr lang="en-US" altLang="zh-CN" sz="2000" b="1">
                <a:solidFill>
                  <a:schemeClr val="tx1"/>
                </a:solidFill>
                <a:latin typeface="Arial" pitchFamily="34" charset="0"/>
              </a:rPr>
              <a:t>  }</a:t>
            </a:r>
          </a:p>
          <a:p>
            <a:pPr>
              <a:lnSpc>
                <a:spcPct val="85000"/>
              </a:lnSpc>
            </a:pPr>
            <a:r>
              <a:rPr lang="en-US" altLang="zh-CN" sz="2000" b="1">
                <a:solidFill>
                  <a:schemeClr val="tx1"/>
                </a:solidFill>
                <a:latin typeface="Arial" pitchFamily="34" charset="0"/>
              </a:rPr>
              <a:t>}</a:t>
            </a:r>
          </a:p>
          <a:p>
            <a:pPr>
              <a:lnSpc>
                <a:spcPct val="65000"/>
              </a:lnSpc>
            </a:pPr>
            <a:endParaRPr lang="zh-CN" altLang="en-US" sz="2000" b="1">
              <a:solidFill>
                <a:schemeClr val="tx1"/>
              </a:solidFill>
              <a:latin typeface="Arial" pitchFamily="34" charset="0"/>
            </a:endParaRPr>
          </a:p>
        </p:txBody>
      </p:sp>
    </p:spTree>
    <p:extLst>
      <p:ext uri="{BB962C8B-B14F-4D97-AF65-F5344CB8AC3E}">
        <p14:creationId xmlns:p14="http://schemas.microsoft.com/office/powerpoint/2010/main" xmlns="" val="1072463300"/>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2" name="Rectangle 2"/>
          <p:cNvSpPr>
            <a:spLocks noGrp="1" noChangeArrowheads="1"/>
          </p:cNvSpPr>
          <p:nvPr>
            <p:ph type="title"/>
          </p:nvPr>
        </p:nvSpPr>
        <p:spPr>
          <a:xfrm>
            <a:off x="992127" y="126884"/>
            <a:ext cx="8576380" cy="601524"/>
          </a:xfrm>
        </p:spPr>
        <p:txBody>
          <a:bodyPr/>
          <a:lstStyle/>
          <a:p>
            <a:r>
              <a:rPr lang="zh-CN" altLang="en-US">
                <a:solidFill>
                  <a:srgbClr val="2B03F5"/>
                </a:solidFill>
                <a:latin typeface="Arial Unicode MS" pitchFamily="34" charset="-122"/>
              </a:rPr>
              <a:t>引用数据类型（</a:t>
            </a:r>
            <a:r>
              <a:rPr lang="en-US" altLang="zh-CN" i="0">
                <a:solidFill>
                  <a:srgbClr val="2B03F5"/>
                </a:solidFill>
                <a:latin typeface="Arial Unicode MS" pitchFamily="34" charset="-122"/>
              </a:rPr>
              <a:t>reference </a:t>
            </a:r>
            <a:r>
              <a:rPr lang="en-US" altLang="zh-CN">
                <a:solidFill>
                  <a:srgbClr val="2B03F5"/>
                </a:solidFill>
                <a:latin typeface="BIEGHZ+Palatino-Roman"/>
              </a:rPr>
              <a:t>type</a:t>
            </a:r>
            <a:r>
              <a:rPr lang="zh-CN" altLang="en-US">
                <a:solidFill>
                  <a:srgbClr val="2B03F5"/>
                </a:solidFill>
                <a:latin typeface="BIEGHZ+Palatino-Roman"/>
              </a:rPr>
              <a:t>）</a:t>
            </a:r>
          </a:p>
        </p:txBody>
      </p:sp>
      <p:sp>
        <p:nvSpPr>
          <p:cNvPr id="1566724" name="Rectangle 4"/>
          <p:cNvSpPr>
            <a:spLocks noGrp="1" noChangeArrowheads="1"/>
          </p:cNvSpPr>
          <p:nvPr>
            <p:ph type="body" idx="1"/>
          </p:nvPr>
        </p:nvSpPr>
        <p:spPr bwMode="auto">
          <a:xfrm>
            <a:off x="1110843" y="1013506"/>
            <a:ext cx="8303334" cy="1278238"/>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t>数组</a:t>
            </a:r>
            <a:r>
              <a:rPr lang="en-US" altLang="zh-CN"/>
              <a:t>Array </a:t>
            </a:r>
            <a:r>
              <a:rPr lang="zh-CN" altLang="en-US"/>
              <a:t>，类 </a:t>
            </a:r>
            <a:r>
              <a:rPr lang="en-US" altLang="zh-CN"/>
              <a:t>classe</a:t>
            </a:r>
            <a:r>
              <a:rPr lang="zh-CN" altLang="en-US"/>
              <a:t>，接口</a:t>
            </a:r>
            <a:r>
              <a:rPr lang="en-US" altLang="zh-CN"/>
              <a:t>interface</a:t>
            </a:r>
            <a:r>
              <a:rPr lang="zh-CN" altLang="en-US"/>
              <a:t>属于</a:t>
            </a:r>
            <a:r>
              <a:rPr lang="en-US" altLang="zh-CN" i="1"/>
              <a:t>reference </a:t>
            </a:r>
            <a:r>
              <a:rPr lang="zh-CN" altLang="en-US"/>
              <a:t>类型。</a:t>
            </a:r>
          </a:p>
          <a:p>
            <a:r>
              <a:rPr lang="en-US" altLang="zh-CN" i="1"/>
              <a:t>reference </a:t>
            </a:r>
            <a:r>
              <a:rPr lang="zh-CN" altLang="en-US"/>
              <a:t>类型的变量是所引用的对象的内存地址。</a:t>
            </a:r>
          </a:p>
          <a:p>
            <a:r>
              <a:rPr lang="zh-CN" altLang="en-US"/>
              <a:t>例子：</a:t>
            </a:r>
          </a:p>
        </p:txBody>
      </p:sp>
      <p:sp>
        <p:nvSpPr>
          <p:cNvPr id="1566725" name="Rectangle 5"/>
          <p:cNvSpPr>
            <a:spLocks noChangeArrowheads="1"/>
          </p:cNvSpPr>
          <p:nvPr/>
        </p:nvSpPr>
        <p:spPr bwMode="auto">
          <a:xfrm>
            <a:off x="2184374" y="1795173"/>
            <a:ext cx="6152879" cy="4688441"/>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927100">
              <a:lnSpc>
                <a:spcPts val="3000"/>
              </a:lnSpc>
              <a:buClr>
                <a:srgbClr val="FFCC66"/>
              </a:buClr>
            </a:pPr>
            <a:r>
              <a:rPr lang="en-US" altLang="zh-CN" sz="1600" b="1">
                <a:solidFill>
                  <a:srgbClr val="111111"/>
                </a:solidFill>
              </a:rPr>
              <a:t>class MyDate {</a:t>
            </a:r>
          </a:p>
          <a:p>
            <a:pPr defTabSz="927100">
              <a:lnSpc>
                <a:spcPts val="3000"/>
              </a:lnSpc>
              <a:buClr>
                <a:srgbClr val="FFCC66"/>
              </a:buClr>
            </a:pPr>
            <a:r>
              <a:rPr lang="en-US" altLang="zh-CN" sz="1600" b="1">
                <a:solidFill>
                  <a:srgbClr val="111111"/>
                </a:solidFill>
              </a:rPr>
              <a:t>     private int day = 1;</a:t>
            </a:r>
          </a:p>
          <a:p>
            <a:pPr defTabSz="927100">
              <a:lnSpc>
                <a:spcPts val="3000"/>
              </a:lnSpc>
              <a:buClr>
                <a:srgbClr val="FFCC66"/>
              </a:buClr>
            </a:pPr>
            <a:r>
              <a:rPr lang="en-US" altLang="zh-CN" sz="1600" b="1">
                <a:solidFill>
                  <a:srgbClr val="111111"/>
                </a:solidFill>
              </a:rPr>
              <a:t>     private int month = 1;</a:t>
            </a:r>
          </a:p>
          <a:p>
            <a:pPr defTabSz="927100">
              <a:lnSpc>
                <a:spcPts val="3000"/>
              </a:lnSpc>
              <a:buClr>
                <a:srgbClr val="FFCC66"/>
              </a:buClr>
            </a:pPr>
            <a:r>
              <a:rPr lang="en-US" altLang="zh-CN" sz="1600" b="1">
                <a:solidFill>
                  <a:srgbClr val="111111"/>
                </a:solidFill>
              </a:rPr>
              <a:t>     private int year = 2000;</a:t>
            </a:r>
          </a:p>
          <a:p>
            <a:pPr defTabSz="927100">
              <a:lnSpc>
                <a:spcPts val="3000"/>
              </a:lnSpc>
              <a:buClr>
                <a:srgbClr val="FFCC66"/>
              </a:buClr>
            </a:pPr>
            <a:r>
              <a:rPr lang="en-US" altLang="zh-CN" sz="1600" b="1">
                <a:solidFill>
                  <a:srgbClr val="111111"/>
                </a:solidFill>
              </a:rPr>
              <a:t>     public MyDate( int day, int month, int year) { ... }</a:t>
            </a:r>
          </a:p>
          <a:p>
            <a:pPr defTabSz="927100">
              <a:lnSpc>
                <a:spcPts val="3000"/>
              </a:lnSpc>
              <a:buClr>
                <a:srgbClr val="FFCC66"/>
              </a:buClr>
            </a:pPr>
            <a:r>
              <a:rPr lang="en-US" altLang="zh-CN" sz="1600" b="1">
                <a:solidFill>
                  <a:srgbClr val="111111"/>
                </a:solidFill>
              </a:rPr>
              <a:t>     public void print() { ... }</a:t>
            </a:r>
          </a:p>
          <a:p>
            <a:pPr defTabSz="927100">
              <a:lnSpc>
                <a:spcPts val="3000"/>
              </a:lnSpc>
              <a:buClr>
                <a:srgbClr val="FFCC66"/>
              </a:buClr>
            </a:pPr>
            <a:r>
              <a:rPr lang="en-US" altLang="zh-CN" sz="1600" b="1">
                <a:solidFill>
                  <a:srgbClr val="111111"/>
                </a:solidFill>
              </a:rPr>
              <a:t>}</a:t>
            </a:r>
            <a:endParaRPr lang="en-US" altLang="zh-CN" sz="1600" b="1">
              <a:solidFill>
                <a:srgbClr val="990033"/>
              </a:solidFill>
            </a:endParaRPr>
          </a:p>
          <a:p>
            <a:pPr defTabSz="927100">
              <a:lnSpc>
                <a:spcPts val="3000"/>
              </a:lnSpc>
              <a:buClr>
                <a:srgbClr val="FFCC66"/>
              </a:buClr>
            </a:pPr>
            <a:r>
              <a:rPr lang="en-US" altLang="zh-CN" sz="1600" b="1">
                <a:solidFill>
                  <a:srgbClr val="111111"/>
                </a:solidFill>
              </a:rPr>
              <a:t>public class TestMyDate {</a:t>
            </a:r>
          </a:p>
          <a:p>
            <a:pPr defTabSz="927100">
              <a:lnSpc>
                <a:spcPts val="3000"/>
              </a:lnSpc>
              <a:buClr>
                <a:srgbClr val="FFCC66"/>
              </a:buClr>
            </a:pPr>
            <a:r>
              <a:rPr lang="en-US" altLang="zh-CN" sz="1600" b="1">
                <a:solidFill>
                  <a:srgbClr val="111111"/>
                </a:solidFill>
              </a:rPr>
              <a:t>      public static void main( String[] args) {</a:t>
            </a:r>
          </a:p>
          <a:p>
            <a:pPr defTabSz="927100">
              <a:lnSpc>
                <a:spcPts val="3000"/>
              </a:lnSpc>
              <a:buClr>
                <a:srgbClr val="FFCC66"/>
              </a:buClr>
            </a:pPr>
            <a:r>
              <a:rPr lang="en-US" altLang="zh-CN" sz="1600" b="1">
                <a:solidFill>
                  <a:srgbClr val="111111"/>
                </a:solidFill>
              </a:rPr>
              <a:t>              MyDate my_ birth = new MyDate( 22, 7, 1964);</a:t>
            </a:r>
          </a:p>
          <a:p>
            <a:pPr defTabSz="927100">
              <a:lnSpc>
                <a:spcPts val="3000"/>
              </a:lnSpc>
              <a:buClr>
                <a:srgbClr val="FFCC66"/>
              </a:buClr>
            </a:pPr>
            <a:r>
              <a:rPr lang="en-US" altLang="zh-CN" sz="1600" b="1">
                <a:solidFill>
                  <a:srgbClr val="111111"/>
                </a:solidFill>
              </a:rPr>
              <a:t>      }</a:t>
            </a:r>
          </a:p>
          <a:p>
            <a:pPr defTabSz="927100">
              <a:lnSpc>
                <a:spcPts val="3000"/>
              </a:lnSpc>
              <a:buClr>
                <a:srgbClr val="FFCC66"/>
              </a:buClr>
            </a:pPr>
            <a:r>
              <a:rPr lang="en-US" altLang="zh-CN" sz="1600" b="1">
                <a:solidFill>
                  <a:srgbClr val="111111"/>
                </a:solidFill>
              </a:rPr>
              <a:t> }</a:t>
            </a:r>
          </a:p>
          <a:p>
            <a:pPr defTabSz="927100">
              <a:lnSpc>
                <a:spcPct val="90000"/>
              </a:lnSpc>
              <a:spcBef>
                <a:spcPts val="1213"/>
              </a:spcBef>
              <a:spcAft>
                <a:spcPts val="400"/>
              </a:spcAft>
              <a:buClr>
                <a:srgbClr val="FFCC66"/>
              </a:buClr>
            </a:pPr>
            <a:r>
              <a:rPr lang="en-US" altLang="zh-CN" sz="1600" b="1">
                <a:solidFill>
                  <a:srgbClr val="111111"/>
                </a:solidFill>
              </a:rPr>
              <a:t> </a:t>
            </a:r>
          </a:p>
        </p:txBody>
      </p:sp>
    </p:spTree>
    <p:extLst>
      <p:ext uri="{BB962C8B-B14F-4D97-AF65-F5344CB8AC3E}">
        <p14:creationId xmlns:p14="http://schemas.microsoft.com/office/powerpoint/2010/main" xmlns="" val="4282552737"/>
      </p:ext>
    </p:extLst>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746" name="Rectangle 2"/>
          <p:cNvSpPr>
            <a:spLocks noGrp="1" noChangeArrowheads="1"/>
          </p:cNvSpPr>
          <p:nvPr>
            <p:ph type="title"/>
          </p:nvPr>
        </p:nvSpPr>
        <p:spPr>
          <a:xfrm>
            <a:off x="1068444" y="126884"/>
            <a:ext cx="8576381" cy="601524"/>
          </a:xfrm>
        </p:spPr>
        <p:txBody>
          <a:bodyPr/>
          <a:lstStyle/>
          <a:p>
            <a:r>
              <a:rPr lang="zh-CN" altLang="en-US">
                <a:solidFill>
                  <a:srgbClr val="2B03F5"/>
                </a:solidFill>
                <a:latin typeface="Arial Unicode MS" pitchFamily="34" charset="-122"/>
              </a:rPr>
              <a:t>引用数据类型（</a:t>
            </a:r>
            <a:r>
              <a:rPr lang="en-US" altLang="zh-CN" i="0">
                <a:solidFill>
                  <a:srgbClr val="2B03F5"/>
                </a:solidFill>
                <a:latin typeface="Arial Unicode MS" pitchFamily="34" charset="-122"/>
              </a:rPr>
              <a:t>reference </a:t>
            </a:r>
            <a:r>
              <a:rPr lang="en-US" altLang="zh-CN">
                <a:solidFill>
                  <a:srgbClr val="2B03F5"/>
                </a:solidFill>
                <a:latin typeface="BIEGHZ+Palatino-Roman"/>
              </a:rPr>
              <a:t>type</a:t>
            </a:r>
            <a:r>
              <a:rPr lang="zh-CN" altLang="en-US">
                <a:solidFill>
                  <a:srgbClr val="2B03F5"/>
                </a:solidFill>
                <a:latin typeface="BIEGHZ+Palatino-Roman"/>
              </a:rPr>
              <a:t>）</a:t>
            </a:r>
          </a:p>
        </p:txBody>
      </p:sp>
      <p:sp>
        <p:nvSpPr>
          <p:cNvPr id="1567748" name="Rectangle 4"/>
          <p:cNvSpPr>
            <a:spLocks noGrp="1" noChangeArrowheads="1"/>
          </p:cNvSpPr>
          <p:nvPr>
            <p:ph type="body" idx="1"/>
          </p:nvPr>
        </p:nvSpPr>
        <p:spPr bwMode="auto">
          <a:xfrm>
            <a:off x="798789" y="1083996"/>
            <a:ext cx="8303334" cy="4273327"/>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000"/>
              <a:t>创建一个类对象：</a:t>
            </a:r>
          </a:p>
          <a:p>
            <a:r>
              <a:rPr lang="en-US" altLang="zh-CN" sz="2000"/>
              <a:t>MyDate </a:t>
            </a:r>
            <a:r>
              <a:rPr lang="en-US" altLang="zh-CN" sz="2000" b="0"/>
              <a:t>my_ birth</a:t>
            </a:r>
            <a:r>
              <a:rPr lang="en-US" altLang="zh-CN" sz="2000"/>
              <a:t> = new MyDate( 22, 7, 1964);</a:t>
            </a:r>
          </a:p>
          <a:p>
            <a:endParaRPr lang="zh-CN" altLang="en-US">
              <a:solidFill>
                <a:srgbClr val="111111"/>
              </a:solidFill>
              <a:latin typeface="Courier" charset="0"/>
            </a:endParaRPr>
          </a:p>
        </p:txBody>
      </p:sp>
      <p:pic>
        <p:nvPicPr>
          <p:cNvPr id="1567749"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3768" y="2116300"/>
            <a:ext cx="5128530" cy="2662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54214971"/>
      </p:ext>
    </p:extLst>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794" name="Rectangle 2"/>
          <p:cNvSpPr>
            <a:spLocks noGrp="1" noChangeArrowheads="1"/>
          </p:cNvSpPr>
          <p:nvPr>
            <p:ph type="title"/>
          </p:nvPr>
        </p:nvSpPr>
        <p:spPr>
          <a:xfrm>
            <a:off x="915809" y="159780"/>
            <a:ext cx="8576381" cy="601524"/>
          </a:xfrm>
        </p:spPr>
        <p:txBody>
          <a:bodyPr/>
          <a:lstStyle/>
          <a:p>
            <a:r>
              <a:rPr lang="zh-CN" altLang="en-US">
                <a:solidFill>
                  <a:srgbClr val="2B03F5"/>
                </a:solidFill>
                <a:latin typeface="Arial Unicode MS" pitchFamily="34" charset="-122"/>
              </a:rPr>
              <a:t>引用数据类型（</a:t>
            </a:r>
            <a:r>
              <a:rPr lang="en-US" altLang="zh-CN" i="0">
                <a:solidFill>
                  <a:srgbClr val="2B03F5"/>
                </a:solidFill>
                <a:latin typeface="Arial Unicode MS" pitchFamily="34" charset="-122"/>
              </a:rPr>
              <a:t>reference </a:t>
            </a:r>
            <a:r>
              <a:rPr lang="en-US" altLang="zh-CN">
                <a:solidFill>
                  <a:srgbClr val="2B03F5"/>
                </a:solidFill>
                <a:latin typeface="BIEGHZ+Palatino-Roman"/>
              </a:rPr>
              <a:t>type</a:t>
            </a:r>
            <a:r>
              <a:rPr lang="zh-CN" altLang="en-US">
                <a:solidFill>
                  <a:srgbClr val="2B03F5"/>
                </a:solidFill>
                <a:latin typeface="BIEGHZ+Palatino-Roman"/>
              </a:rPr>
              <a:t>）</a:t>
            </a:r>
          </a:p>
        </p:txBody>
      </p:sp>
      <p:sp>
        <p:nvSpPr>
          <p:cNvPr id="1569796" name="Rectangle 4"/>
          <p:cNvSpPr>
            <a:spLocks noGrp="1" noChangeArrowheads="1"/>
          </p:cNvSpPr>
          <p:nvPr>
            <p:ph type="body" idx="1"/>
          </p:nvPr>
        </p:nvSpPr>
        <p:spPr bwMode="auto">
          <a:xfrm>
            <a:off x="1029438" y="1013506"/>
            <a:ext cx="8303334" cy="3410202"/>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t>两个引用变量的</a:t>
            </a:r>
            <a:r>
              <a:rPr lang="zh-CN" altLang="en-US" b="0"/>
              <a:t>赋值</a:t>
            </a:r>
            <a:r>
              <a:rPr lang="zh-CN" altLang="en-US"/>
              <a:t>将会产生如下结果：</a:t>
            </a:r>
          </a:p>
          <a:p>
            <a:r>
              <a:rPr lang="en-US" altLang="zh-CN"/>
              <a:t>int  x = 7;</a:t>
            </a:r>
          </a:p>
          <a:p>
            <a:r>
              <a:rPr lang="en-US" altLang="zh-CN"/>
              <a:t>int  y = x;</a:t>
            </a:r>
          </a:p>
          <a:p>
            <a:r>
              <a:rPr lang="en-US" altLang="zh-CN"/>
              <a:t>MyDate s = new MyDate( 22, 7, 1964);</a:t>
            </a:r>
          </a:p>
          <a:p>
            <a:r>
              <a:rPr lang="en-US" altLang="zh-CN"/>
              <a:t>MyDate t = s;</a:t>
            </a:r>
          </a:p>
          <a:p>
            <a:r>
              <a:rPr lang="en-US" altLang="zh-CN"/>
              <a:t>t = new MyDate( 22, 12, 1964); </a:t>
            </a:r>
          </a:p>
          <a:p>
            <a:endParaRPr lang="zh-CN" altLang="en-US"/>
          </a:p>
          <a:p>
            <a:r>
              <a:rPr lang="zh-CN" altLang="en-US"/>
              <a:t>两个变量指向同一个对象：</a:t>
            </a:r>
          </a:p>
        </p:txBody>
      </p:sp>
      <p:pic>
        <p:nvPicPr>
          <p:cNvPr id="1569797"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46700" y="4353217"/>
            <a:ext cx="5698366" cy="1777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36131053"/>
      </p:ext>
    </p:extLst>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ChangeArrowheads="1"/>
          </p:cNvSpPr>
          <p:nvPr>
            <p:ph type="title"/>
          </p:nvPr>
        </p:nvSpPr>
        <p:spPr>
          <a:xfrm>
            <a:off x="798790" y="159780"/>
            <a:ext cx="8576380" cy="601524"/>
          </a:xfrm>
        </p:spPr>
        <p:txBody>
          <a:bodyPr/>
          <a:lstStyle/>
          <a:p>
            <a:r>
              <a:rPr lang="zh-CN" altLang="en-US"/>
              <a:t>对象气球</a:t>
            </a:r>
          </a:p>
        </p:txBody>
      </p:sp>
      <p:sp>
        <p:nvSpPr>
          <p:cNvPr id="1568772" name="Rectangle 4"/>
          <p:cNvSpPr>
            <a:spLocks noChangeArrowheads="1"/>
          </p:cNvSpPr>
          <p:nvPr/>
        </p:nvSpPr>
        <p:spPr bwMode="auto">
          <a:xfrm>
            <a:off x="1260086" y="5987044"/>
            <a:ext cx="1000606" cy="35558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t>引用</a:t>
            </a:r>
          </a:p>
        </p:txBody>
      </p:sp>
      <p:sp>
        <p:nvSpPr>
          <p:cNvPr id="1568773" name="Oval 5"/>
          <p:cNvSpPr>
            <a:spLocks noChangeArrowheads="1"/>
          </p:cNvSpPr>
          <p:nvPr/>
        </p:nvSpPr>
        <p:spPr bwMode="auto">
          <a:xfrm>
            <a:off x="1490734" y="4066553"/>
            <a:ext cx="998910" cy="1209314"/>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t>对象</a:t>
            </a:r>
          </a:p>
        </p:txBody>
      </p:sp>
      <p:sp>
        <p:nvSpPr>
          <p:cNvPr id="1568779" name="Rectangle 11"/>
          <p:cNvSpPr>
            <a:spLocks noChangeArrowheads="1"/>
          </p:cNvSpPr>
          <p:nvPr/>
        </p:nvSpPr>
        <p:spPr bwMode="auto">
          <a:xfrm>
            <a:off x="7875956" y="5907154"/>
            <a:ext cx="922593" cy="355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p>
        </p:txBody>
      </p:sp>
      <p:sp>
        <p:nvSpPr>
          <p:cNvPr id="1568780" name="Oval 12"/>
          <p:cNvSpPr>
            <a:spLocks noChangeArrowheads="1"/>
          </p:cNvSpPr>
          <p:nvPr/>
        </p:nvSpPr>
        <p:spPr bwMode="auto">
          <a:xfrm>
            <a:off x="6183406" y="4068120"/>
            <a:ext cx="924289" cy="1209314"/>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t>对象</a:t>
            </a:r>
          </a:p>
        </p:txBody>
      </p:sp>
      <p:sp>
        <p:nvSpPr>
          <p:cNvPr id="1568782" name="Rectangle 14"/>
          <p:cNvSpPr>
            <a:spLocks noChangeArrowheads="1"/>
          </p:cNvSpPr>
          <p:nvPr/>
        </p:nvSpPr>
        <p:spPr bwMode="auto">
          <a:xfrm>
            <a:off x="2874623" y="5987044"/>
            <a:ext cx="998910" cy="35558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t>引用</a:t>
            </a:r>
          </a:p>
        </p:txBody>
      </p:sp>
      <p:sp>
        <p:nvSpPr>
          <p:cNvPr id="1568783" name="Oval 15"/>
          <p:cNvSpPr>
            <a:spLocks noChangeArrowheads="1"/>
          </p:cNvSpPr>
          <p:nvPr/>
        </p:nvSpPr>
        <p:spPr bwMode="auto">
          <a:xfrm>
            <a:off x="3566568" y="4140178"/>
            <a:ext cx="1000606" cy="1135689"/>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t>对象</a:t>
            </a:r>
          </a:p>
        </p:txBody>
      </p:sp>
      <p:sp>
        <p:nvSpPr>
          <p:cNvPr id="1568785" name="Line 17"/>
          <p:cNvSpPr>
            <a:spLocks noChangeShapeType="1"/>
          </p:cNvSpPr>
          <p:nvPr/>
        </p:nvSpPr>
        <p:spPr bwMode="auto">
          <a:xfrm flipH="1">
            <a:off x="1721382" y="5275867"/>
            <a:ext cx="230648" cy="711177"/>
          </a:xfrm>
          <a:prstGeom prst="line">
            <a:avLst/>
          </a:prstGeom>
          <a:noFill/>
          <a:ln w="25400">
            <a:solidFill>
              <a:schemeClr val="tx1"/>
            </a:solidFill>
            <a:miter lim="800000"/>
            <a:headEnd type="diamond" w="lg"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68787" name="Line 19"/>
          <p:cNvSpPr>
            <a:spLocks noChangeShapeType="1"/>
          </p:cNvSpPr>
          <p:nvPr/>
        </p:nvSpPr>
        <p:spPr bwMode="auto">
          <a:xfrm flipH="1">
            <a:off x="3642885" y="5275867"/>
            <a:ext cx="384979" cy="711177"/>
          </a:xfrm>
          <a:prstGeom prst="line">
            <a:avLst/>
          </a:prstGeom>
          <a:noFill/>
          <a:ln w="25400">
            <a:solidFill>
              <a:schemeClr val="tx1"/>
            </a:solidFill>
            <a:miter lim="800000"/>
            <a:headEnd type="diamond" w="lg"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68788" name="Text Box 20"/>
          <p:cNvSpPr txBox="1">
            <a:spLocks noChangeArrowheads="1"/>
          </p:cNvSpPr>
          <p:nvPr/>
        </p:nvSpPr>
        <p:spPr bwMode="auto">
          <a:xfrm>
            <a:off x="28832" y="899154"/>
            <a:ext cx="10000972" cy="31700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ts val="3000"/>
              </a:lnSpc>
            </a:pPr>
            <a:r>
              <a:rPr lang="zh-CN" altLang="en-US" sz="1800" b="1"/>
              <a:t>对象就像一个充满氢气的气球，我们没有办法直接去得到它，要想对它的使用都必须通过一根连着它的绳子来访问，这根绳子就是对象的引用。</a:t>
            </a:r>
          </a:p>
          <a:p>
            <a:pPr lvl="1">
              <a:lnSpc>
                <a:spcPts val="3000"/>
              </a:lnSpc>
            </a:pPr>
            <a:r>
              <a:rPr lang="zh-CN" altLang="en-US" sz="1800" b="1"/>
              <a:t>一根绳子同时只能连着一个气球，就像一个引用同时只能指向一个对象；</a:t>
            </a:r>
          </a:p>
          <a:p>
            <a:pPr lvl="1">
              <a:lnSpc>
                <a:spcPts val="3000"/>
              </a:lnSpc>
            </a:pPr>
            <a:r>
              <a:rPr lang="zh-CN" altLang="en-US" sz="1800" b="1"/>
              <a:t>可以用多根绳子同时连接一个气球，也就是可以有多个引用同时指向同一个对象；</a:t>
            </a:r>
          </a:p>
          <a:p>
            <a:pPr lvl="1">
              <a:lnSpc>
                <a:spcPts val="3000"/>
              </a:lnSpc>
            </a:pPr>
            <a:r>
              <a:rPr lang="zh-CN" altLang="en-US" sz="1800" b="1"/>
              <a:t>如果某个气球没有任何绳子连着它，那它就会飞走，同样，某个对象如果没有引用连接它，它就会成为垃圾，等着被</a:t>
            </a:r>
            <a:r>
              <a:rPr lang="en-US" altLang="zh-CN" sz="1800" b="1"/>
              <a:t>java</a:t>
            </a:r>
            <a:r>
              <a:rPr lang="zh-CN" altLang="en-US" sz="1800" b="1"/>
              <a:t>的垃圾收集器回收；</a:t>
            </a:r>
          </a:p>
          <a:p>
            <a:pPr lvl="1">
              <a:lnSpc>
                <a:spcPts val="3000"/>
              </a:lnSpc>
            </a:pPr>
            <a:r>
              <a:rPr lang="zh-CN" altLang="en-US" sz="1800" b="1"/>
              <a:t>如果某根绳子没有连接任何气球，那么它就是一个空引用，对它的访问没有意义。</a:t>
            </a:r>
          </a:p>
          <a:p>
            <a:pPr lvl="1">
              <a:lnSpc>
                <a:spcPts val="3000"/>
              </a:lnSpc>
            </a:pPr>
            <a:r>
              <a:rPr lang="zh-CN" altLang="en-US" sz="1800" b="1"/>
              <a:t>同样，某个引用如果没有指向对象，那么对它的访问将会抛出</a:t>
            </a:r>
            <a:r>
              <a:rPr lang="en-US" altLang="zh-CN" sz="1800" b="1"/>
              <a:t>NullPointerException</a:t>
            </a:r>
          </a:p>
        </p:txBody>
      </p:sp>
      <p:sp>
        <p:nvSpPr>
          <p:cNvPr id="1568800" name="Rectangle 32"/>
          <p:cNvSpPr>
            <a:spLocks noChangeArrowheads="1"/>
          </p:cNvSpPr>
          <p:nvPr/>
        </p:nvSpPr>
        <p:spPr bwMode="auto">
          <a:xfrm>
            <a:off x="4336526" y="5987044"/>
            <a:ext cx="1000606" cy="35558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t>引用</a:t>
            </a:r>
          </a:p>
        </p:txBody>
      </p:sp>
      <p:sp>
        <p:nvSpPr>
          <p:cNvPr id="1568801" name="Line 33"/>
          <p:cNvSpPr>
            <a:spLocks noChangeShapeType="1"/>
          </p:cNvSpPr>
          <p:nvPr/>
        </p:nvSpPr>
        <p:spPr bwMode="auto">
          <a:xfrm>
            <a:off x="4027864" y="5275867"/>
            <a:ext cx="846275" cy="711177"/>
          </a:xfrm>
          <a:prstGeom prst="line">
            <a:avLst/>
          </a:prstGeom>
          <a:noFill/>
          <a:ln w="25400">
            <a:solidFill>
              <a:schemeClr val="tx1"/>
            </a:solidFill>
            <a:miter lim="800000"/>
            <a:headEnd type="diamond" w="lg"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pic>
        <p:nvPicPr>
          <p:cNvPr id="1568802" name="Picture 34" descr="BD21304_"/>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156" y="1859399"/>
            <a:ext cx="172986" cy="159780"/>
          </a:xfrm>
          <a:prstGeom prst="rect">
            <a:avLst/>
          </a:prstGeom>
          <a:noFill/>
          <a:extLst>
            <a:ext uri="{909E8E84-426E-40DD-AFC4-6F175D3DCCD1}">
              <a14:hiddenFill xmlns:a14="http://schemas.microsoft.com/office/drawing/2010/main" xmlns="">
                <a:solidFill>
                  <a:srgbClr val="FFFFFF"/>
                </a:solidFill>
              </a14:hiddenFill>
            </a:ext>
          </a:extLst>
        </p:spPr>
      </p:pic>
      <p:pic>
        <p:nvPicPr>
          <p:cNvPr id="1568803" name="Picture 35" descr="BD21304_"/>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156" y="2246317"/>
            <a:ext cx="172986" cy="159780"/>
          </a:xfrm>
          <a:prstGeom prst="rect">
            <a:avLst/>
          </a:prstGeom>
          <a:noFill/>
          <a:extLst>
            <a:ext uri="{909E8E84-426E-40DD-AFC4-6F175D3DCCD1}">
              <a14:hiddenFill xmlns:a14="http://schemas.microsoft.com/office/drawing/2010/main" xmlns="">
                <a:solidFill>
                  <a:srgbClr val="FFFFFF"/>
                </a:solidFill>
              </a14:hiddenFill>
            </a:ext>
          </a:extLst>
        </p:spPr>
      </p:pic>
      <p:pic>
        <p:nvPicPr>
          <p:cNvPr id="1568804" name="Picture 36" descr="BD21304_"/>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1764" y="2616003"/>
            <a:ext cx="172986" cy="159780"/>
          </a:xfrm>
          <a:prstGeom prst="rect">
            <a:avLst/>
          </a:prstGeom>
          <a:noFill/>
          <a:extLst>
            <a:ext uri="{909E8E84-426E-40DD-AFC4-6F175D3DCCD1}">
              <a14:hiddenFill xmlns:a14="http://schemas.microsoft.com/office/drawing/2010/main" xmlns="">
                <a:solidFill>
                  <a:srgbClr val="FFFFFF"/>
                </a:solidFill>
              </a14:hiddenFill>
            </a:ext>
          </a:extLst>
        </p:spPr>
      </p:pic>
      <p:pic>
        <p:nvPicPr>
          <p:cNvPr id="1568805" name="Picture 37" descr="BD21304_"/>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156" y="3339712"/>
            <a:ext cx="172986" cy="159780"/>
          </a:xfrm>
          <a:prstGeom prst="rect">
            <a:avLst/>
          </a:prstGeom>
          <a:noFill/>
          <a:extLst>
            <a:ext uri="{909E8E84-426E-40DD-AFC4-6F175D3DCCD1}">
              <a14:hiddenFill xmlns:a14="http://schemas.microsoft.com/office/drawing/2010/main" xmlns="">
                <a:solidFill>
                  <a:srgbClr val="FFFFFF"/>
                </a:solidFill>
              </a14:hiddenFill>
            </a:ext>
          </a:extLst>
        </p:spPr>
      </p:pic>
      <p:sp>
        <p:nvSpPr>
          <p:cNvPr id="1568806" name="Freeform 38"/>
          <p:cNvSpPr>
            <a:spLocks/>
          </p:cNvSpPr>
          <p:nvPr/>
        </p:nvSpPr>
        <p:spPr bwMode="auto">
          <a:xfrm>
            <a:off x="6368264" y="5255503"/>
            <a:ext cx="317141" cy="401016"/>
          </a:xfrm>
          <a:custGeom>
            <a:avLst/>
            <a:gdLst>
              <a:gd name="T0" fmla="*/ 158 w 187"/>
              <a:gd name="T1" fmla="*/ 0 h 256"/>
              <a:gd name="T2" fmla="*/ 158 w 187"/>
              <a:gd name="T3" fmla="*/ 138 h 256"/>
              <a:gd name="T4" fmla="*/ 103 w 187"/>
              <a:gd name="T5" fmla="*/ 156 h 256"/>
              <a:gd name="T6" fmla="*/ 21 w 187"/>
              <a:gd name="T7" fmla="*/ 101 h 256"/>
              <a:gd name="T8" fmla="*/ 94 w 187"/>
              <a:gd name="T9" fmla="*/ 220 h 256"/>
              <a:gd name="T10" fmla="*/ 12 w 187"/>
              <a:gd name="T11" fmla="*/ 256 h 256"/>
            </a:gdLst>
            <a:ahLst/>
            <a:cxnLst>
              <a:cxn ang="0">
                <a:pos x="T0" y="T1"/>
              </a:cxn>
              <a:cxn ang="0">
                <a:pos x="T2" y="T3"/>
              </a:cxn>
              <a:cxn ang="0">
                <a:pos x="T4" y="T5"/>
              </a:cxn>
              <a:cxn ang="0">
                <a:pos x="T6" y="T7"/>
              </a:cxn>
              <a:cxn ang="0">
                <a:pos x="T8" y="T9"/>
              </a:cxn>
              <a:cxn ang="0">
                <a:pos x="T10" y="T11"/>
              </a:cxn>
            </a:cxnLst>
            <a:rect l="0" t="0" r="r" b="b"/>
            <a:pathLst>
              <a:path w="187" h="256">
                <a:moveTo>
                  <a:pt x="158" y="0"/>
                </a:moveTo>
                <a:cubicBezTo>
                  <a:pt x="173" y="47"/>
                  <a:pt x="187" y="79"/>
                  <a:pt x="158" y="138"/>
                </a:cubicBezTo>
                <a:cubicBezTo>
                  <a:pt x="149" y="155"/>
                  <a:pt x="103" y="156"/>
                  <a:pt x="103" y="156"/>
                </a:cubicBezTo>
                <a:cubicBezTo>
                  <a:pt x="47" y="149"/>
                  <a:pt x="0" y="163"/>
                  <a:pt x="21" y="101"/>
                </a:cubicBezTo>
                <a:cubicBezTo>
                  <a:pt x="120" y="112"/>
                  <a:pt x="132" y="86"/>
                  <a:pt x="94" y="220"/>
                </a:cubicBezTo>
                <a:cubicBezTo>
                  <a:pt x="86" y="249"/>
                  <a:pt x="12" y="256"/>
                  <a:pt x="12" y="256"/>
                </a:cubicBezTo>
              </a:path>
            </a:pathLst>
          </a:custGeom>
          <a:noFill/>
          <a:ln w="254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68807" name="Freeform 39"/>
          <p:cNvSpPr>
            <a:spLocks/>
          </p:cNvSpPr>
          <p:nvPr/>
        </p:nvSpPr>
        <p:spPr bwMode="auto">
          <a:xfrm>
            <a:off x="8274503" y="5205376"/>
            <a:ext cx="337492" cy="758171"/>
          </a:xfrm>
          <a:custGeom>
            <a:avLst/>
            <a:gdLst>
              <a:gd name="T0" fmla="*/ 21 w 199"/>
              <a:gd name="T1" fmla="*/ 484 h 484"/>
              <a:gd name="T2" fmla="*/ 67 w 199"/>
              <a:gd name="T3" fmla="*/ 210 h 484"/>
              <a:gd name="T4" fmla="*/ 103 w 199"/>
              <a:gd name="T5" fmla="*/ 201 h 484"/>
              <a:gd name="T6" fmla="*/ 167 w 199"/>
              <a:gd name="T7" fmla="*/ 210 h 484"/>
              <a:gd name="T8" fmla="*/ 131 w 199"/>
              <a:gd name="T9" fmla="*/ 283 h 484"/>
              <a:gd name="T10" fmla="*/ 39 w 199"/>
              <a:gd name="T11" fmla="*/ 247 h 484"/>
              <a:gd name="T12" fmla="*/ 39 w 199"/>
              <a:gd name="T13" fmla="*/ 45 h 484"/>
              <a:gd name="T14" fmla="*/ 85 w 199"/>
              <a:gd name="T15" fmla="*/ 18 h 484"/>
              <a:gd name="T16" fmla="*/ 113 w 199"/>
              <a:gd name="T17"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484">
                <a:moveTo>
                  <a:pt x="21" y="484"/>
                </a:moveTo>
                <a:cubicBezTo>
                  <a:pt x="22" y="470"/>
                  <a:pt x="8" y="249"/>
                  <a:pt x="67" y="210"/>
                </a:cubicBezTo>
                <a:cubicBezTo>
                  <a:pt x="77" y="203"/>
                  <a:pt x="91" y="204"/>
                  <a:pt x="103" y="201"/>
                </a:cubicBezTo>
                <a:cubicBezTo>
                  <a:pt x="124" y="204"/>
                  <a:pt x="153" y="194"/>
                  <a:pt x="167" y="210"/>
                </a:cubicBezTo>
                <a:cubicBezTo>
                  <a:pt x="199" y="247"/>
                  <a:pt x="149" y="271"/>
                  <a:pt x="131" y="283"/>
                </a:cubicBezTo>
                <a:cubicBezTo>
                  <a:pt x="91" y="275"/>
                  <a:pt x="68" y="274"/>
                  <a:pt x="39" y="247"/>
                </a:cubicBezTo>
                <a:cubicBezTo>
                  <a:pt x="18" y="183"/>
                  <a:pt x="0" y="108"/>
                  <a:pt x="39" y="45"/>
                </a:cubicBezTo>
                <a:cubicBezTo>
                  <a:pt x="54" y="21"/>
                  <a:pt x="62" y="29"/>
                  <a:pt x="85" y="18"/>
                </a:cubicBezTo>
                <a:cubicBezTo>
                  <a:pt x="95" y="13"/>
                  <a:pt x="113" y="0"/>
                  <a:pt x="113" y="0"/>
                </a:cubicBezTo>
              </a:path>
            </a:pathLst>
          </a:custGeom>
          <a:noFill/>
          <a:ln w="254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568808" name="Text Box 40"/>
          <p:cNvSpPr txBox="1">
            <a:spLocks noChangeArrowheads="1"/>
          </p:cNvSpPr>
          <p:nvPr/>
        </p:nvSpPr>
        <p:spPr bwMode="auto">
          <a:xfrm>
            <a:off x="7984497" y="5864859"/>
            <a:ext cx="53412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null</a:t>
            </a:r>
          </a:p>
        </p:txBody>
      </p:sp>
    </p:spTree>
    <p:extLst>
      <p:ext uri="{BB962C8B-B14F-4D97-AF65-F5344CB8AC3E}">
        <p14:creationId xmlns:p14="http://schemas.microsoft.com/office/powerpoint/2010/main" xmlns="" val="908537726"/>
      </p:ext>
    </p:extLst>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410" name="Rectangle 2"/>
          <p:cNvSpPr>
            <a:spLocks noGrp="1" noChangeArrowheads="1"/>
          </p:cNvSpPr>
          <p:nvPr>
            <p:ph type="title"/>
          </p:nvPr>
        </p:nvSpPr>
        <p:spPr>
          <a:xfrm>
            <a:off x="761479" y="126884"/>
            <a:ext cx="8576380" cy="601524"/>
          </a:xfrm>
        </p:spPr>
        <p:txBody>
          <a:bodyPr/>
          <a:lstStyle/>
          <a:p>
            <a:r>
              <a:rPr lang="zh-CN" altLang="en-US">
                <a:cs typeface="Times New Roman" pitchFamily="18" charset="0"/>
              </a:rPr>
              <a:t>本章总结</a:t>
            </a:r>
          </a:p>
        </p:txBody>
      </p:sp>
      <p:sp>
        <p:nvSpPr>
          <p:cNvPr id="1297412" name="Rectangle 4"/>
          <p:cNvSpPr>
            <a:spLocks noGrp="1" noChangeArrowheads="1"/>
          </p:cNvSpPr>
          <p:nvPr>
            <p:ph type="body" idx="1"/>
          </p:nvPr>
        </p:nvSpPr>
        <p:spPr bwMode="auto">
          <a:xfrm>
            <a:off x="488432" y="1083997"/>
            <a:ext cx="9117386" cy="4547459"/>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lnSpc>
                <a:spcPts val="3000"/>
              </a:lnSpc>
              <a:spcAft>
                <a:spcPct val="0"/>
              </a:spcAft>
            </a:pPr>
            <a:r>
              <a:rPr lang="en-US" altLang="zh-CN" sz="2400">
                <a:solidFill>
                  <a:schemeClr val="tx1"/>
                </a:solidFill>
                <a:cs typeface="Times New Roman" pitchFamily="18" charset="0"/>
              </a:rPr>
              <a:t>  </a:t>
            </a:r>
            <a:r>
              <a:rPr lang="zh-CN" altLang="en-US" sz="2400">
                <a:solidFill>
                  <a:schemeClr val="tx1"/>
                </a:solidFill>
              </a:rPr>
              <a:t>在这一章中，我们讨论了以下问题</a:t>
            </a:r>
            <a:r>
              <a:rPr lang="en-US" altLang="zh-CN" sz="2400">
                <a:solidFill>
                  <a:schemeClr val="tx1"/>
                </a:solidFill>
              </a:rPr>
              <a:t>:</a:t>
            </a:r>
            <a:r>
              <a:rPr lang="en-US" altLang="zh-CN" sz="2400">
                <a:solidFill>
                  <a:schemeClr val="tx1"/>
                </a:solidFill>
                <a:cs typeface="Times New Roman" pitchFamily="18" charset="0"/>
              </a:rPr>
              <a:t> </a:t>
            </a:r>
          </a:p>
          <a:p>
            <a:pPr lvl="1" algn="just">
              <a:lnSpc>
                <a:spcPts val="3000"/>
              </a:lnSpc>
              <a:spcAft>
                <a:spcPct val="0"/>
              </a:spcAft>
            </a:pPr>
            <a:r>
              <a:rPr lang="en-US" altLang="zh-CN" sz="2400">
                <a:cs typeface="Times New Roman" pitchFamily="18" charset="0"/>
              </a:rPr>
              <a:t>  </a:t>
            </a:r>
            <a:r>
              <a:rPr lang="zh-CN" altLang="en-US" sz="2400">
                <a:cs typeface="Times New Roman" pitchFamily="18" charset="0"/>
              </a:rPr>
              <a:t>不同类型的注释</a:t>
            </a:r>
          </a:p>
          <a:p>
            <a:pPr lvl="1">
              <a:lnSpc>
                <a:spcPts val="3000"/>
              </a:lnSpc>
              <a:spcAft>
                <a:spcPct val="0"/>
              </a:spcAft>
            </a:pPr>
            <a:r>
              <a:rPr lang="en-US" altLang="zh-CN" sz="2400">
                <a:cs typeface="Times New Roman" pitchFamily="18" charset="0"/>
              </a:rPr>
              <a:t>  </a:t>
            </a:r>
            <a:r>
              <a:rPr lang="zh-CN" altLang="en-US" sz="2400">
                <a:cs typeface="Times New Roman" pitchFamily="18" charset="0"/>
              </a:rPr>
              <a:t>标示符和关键字</a:t>
            </a:r>
            <a:r>
              <a:rPr lang="zh-CN" altLang="en-US" sz="2400"/>
              <a:t> </a:t>
            </a:r>
          </a:p>
          <a:p>
            <a:pPr lvl="1">
              <a:lnSpc>
                <a:spcPts val="3000"/>
              </a:lnSpc>
              <a:spcAft>
                <a:spcPct val="0"/>
              </a:spcAft>
            </a:pPr>
            <a:r>
              <a:rPr lang="en-US" altLang="zh-CN" sz="2400">
                <a:cs typeface="Times New Roman" pitchFamily="18" charset="0"/>
              </a:rPr>
              <a:t>  </a:t>
            </a:r>
            <a:r>
              <a:rPr lang="zh-CN" altLang="en-US" sz="2400">
                <a:cs typeface="Times New Roman" pitchFamily="18" charset="0"/>
              </a:rPr>
              <a:t>基本数据类型</a:t>
            </a:r>
            <a:r>
              <a:rPr lang="zh-CN" altLang="en-US" sz="2400"/>
              <a:t> </a:t>
            </a:r>
          </a:p>
          <a:p>
            <a:pPr lvl="1">
              <a:lnSpc>
                <a:spcPts val="3000"/>
              </a:lnSpc>
              <a:spcAft>
                <a:spcPct val="0"/>
              </a:spcAft>
            </a:pPr>
            <a:r>
              <a:rPr lang="zh-CN" altLang="en-US" sz="2400">
                <a:cs typeface="Times New Roman" pitchFamily="18" charset="0"/>
              </a:rPr>
              <a:t>  引用类型</a:t>
            </a:r>
          </a:p>
          <a:p>
            <a:pPr lvl="1">
              <a:lnSpc>
                <a:spcPts val="3000"/>
              </a:lnSpc>
              <a:spcAft>
                <a:spcPct val="0"/>
              </a:spcAft>
            </a:pPr>
            <a:r>
              <a:rPr lang="en-US" altLang="zh-CN" sz="2400">
                <a:cs typeface="Times New Roman" pitchFamily="18" charset="0"/>
              </a:rPr>
              <a:t>  </a:t>
            </a:r>
            <a:r>
              <a:rPr lang="zh-CN" altLang="en-US" sz="2400">
                <a:cs typeface="Times New Roman" pitchFamily="18" charset="0"/>
              </a:rPr>
              <a:t>对象的概念</a:t>
            </a:r>
          </a:p>
        </p:txBody>
      </p:sp>
    </p:spTree>
    <p:extLst>
      <p:ext uri="{BB962C8B-B14F-4D97-AF65-F5344CB8AC3E}">
        <p14:creationId xmlns:p14="http://schemas.microsoft.com/office/powerpoint/2010/main" xmlns="" val="888846484"/>
      </p:ext>
    </p:extLst>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1234" name="Rectangle 2"/>
          <p:cNvSpPr>
            <a:spLocks noGrp="1" noChangeArrowheads="1"/>
          </p:cNvSpPr>
          <p:nvPr>
            <p:ph type="title"/>
          </p:nvPr>
        </p:nvSpPr>
        <p:spPr>
          <a:xfrm>
            <a:off x="685161" y="126884"/>
            <a:ext cx="8576381" cy="601524"/>
          </a:xfrm>
        </p:spPr>
        <p:txBody>
          <a:bodyPr/>
          <a:lstStyle/>
          <a:p>
            <a:r>
              <a:rPr lang="zh-CN" altLang="en-US"/>
              <a:t>练  习</a:t>
            </a:r>
          </a:p>
        </p:txBody>
      </p:sp>
      <p:sp>
        <p:nvSpPr>
          <p:cNvPr id="1631236" name="Text Box 4"/>
          <p:cNvSpPr txBox="1">
            <a:spLocks noChangeArrowheads="1"/>
          </p:cNvSpPr>
          <p:nvPr/>
        </p:nvSpPr>
        <p:spPr bwMode="auto">
          <a:xfrm>
            <a:off x="106845" y="1007240"/>
            <a:ext cx="7495963" cy="4401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a:t>1</a:t>
            </a:r>
            <a:r>
              <a:rPr lang="zh-CN" altLang="en-US" sz="2000"/>
              <a:t>，写一个程序，要求定义出</a:t>
            </a:r>
            <a:r>
              <a:rPr lang="en-US" altLang="zh-CN" sz="2000"/>
              <a:t>boolean,int,char,double,float,String</a:t>
            </a:r>
          </a:p>
          <a:p>
            <a:r>
              <a:rPr lang="zh-CN" altLang="en-US" sz="2000"/>
              <a:t>     类型的变量并赋初值，然后将这些值输出出来。</a:t>
            </a:r>
          </a:p>
          <a:p>
            <a:r>
              <a:rPr lang="en-US" altLang="zh-CN" sz="2000"/>
              <a:t>2</a:t>
            </a:r>
            <a:r>
              <a:rPr lang="zh-CN" altLang="en-US" sz="2000"/>
              <a:t>，程序中定义有如下语句，画出这些整形值在内存空间中的存储</a:t>
            </a:r>
          </a:p>
          <a:p>
            <a:r>
              <a:rPr lang="zh-CN" altLang="en-US" sz="2000"/>
              <a:t>     状态。</a:t>
            </a:r>
          </a:p>
          <a:p>
            <a:r>
              <a:rPr lang="en-US" altLang="zh-CN" sz="2000"/>
              <a:t>           int  a=74;</a:t>
            </a:r>
          </a:p>
          <a:p>
            <a:r>
              <a:rPr lang="en-US" altLang="zh-CN" sz="2000"/>
              <a:t>           int  b=-132;</a:t>
            </a:r>
          </a:p>
          <a:p>
            <a:r>
              <a:rPr lang="en-US" altLang="zh-CN" sz="2000"/>
              <a:t>           int  c=0x2B8F;</a:t>
            </a:r>
          </a:p>
          <a:p>
            <a:r>
              <a:rPr lang="en-US" altLang="zh-CN" sz="2000"/>
              <a:t>3</a:t>
            </a:r>
            <a:r>
              <a:rPr lang="zh-CN" altLang="en-US" sz="2000"/>
              <a:t>，下列哪些赋值语句是错误的：</a:t>
            </a:r>
          </a:p>
          <a:p>
            <a:r>
              <a:rPr lang="zh-CN" altLang="en-US" sz="2000"/>
              <a:t>      </a:t>
            </a:r>
            <a:r>
              <a:rPr lang="en-US" altLang="zh-CN" sz="2000"/>
              <a:t>(1)   byte  b= 0x175;</a:t>
            </a:r>
          </a:p>
          <a:p>
            <a:r>
              <a:rPr lang="en-US" altLang="zh-CN" sz="2000"/>
              <a:t>      (2)   int  i=0x27f;</a:t>
            </a:r>
          </a:p>
          <a:p>
            <a:r>
              <a:rPr lang="en-US" altLang="zh-CN" sz="2000"/>
              <a:t>      (3)   char  c=123;</a:t>
            </a:r>
          </a:p>
          <a:p>
            <a:r>
              <a:rPr lang="en-US" altLang="zh-CN" sz="2000"/>
              <a:t>      (4)   int  a=</a:t>
            </a:r>
            <a:r>
              <a:rPr lang="en-US" altLang="zh-CN" sz="2000">
                <a:latin typeface="Arial"/>
              </a:rPr>
              <a:t>‘</a:t>
            </a:r>
            <a:r>
              <a:rPr lang="zh-CN" altLang="en-US" sz="2000"/>
              <a:t>真</a:t>
            </a:r>
            <a:r>
              <a:rPr lang="zh-CN" altLang="en-US" sz="2000">
                <a:latin typeface="Arial"/>
              </a:rPr>
              <a:t>’</a:t>
            </a:r>
            <a:r>
              <a:rPr lang="en-US" altLang="zh-CN" sz="2000"/>
              <a:t>;</a:t>
            </a:r>
          </a:p>
          <a:p>
            <a:r>
              <a:rPr lang="en-US" altLang="zh-CN" sz="2000"/>
              <a:t>      (5)   float  f=12.345E2;</a:t>
            </a:r>
          </a:p>
          <a:p>
            <a:r>
              <a:rPr lang="en-US" altLang="zh-CN" sz="2000"/>
              <a:t>      (6)   boolean  f=0; </a:t>
            </a:r>
          </a:p>
        </p:txBody>
      </p:sp>
    </p:spTree>
    <p:extLst>
      <p:ext uri="{BB962C8B-B14F-4D97-AF65-F5344CB8AC3E}">
        <p14:creationId xmlns:p14="http://schemas.microsoft.com/office/powerpoint/2010/main" xmlns="" val="181792921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2498" name="Rectangle 2"/>
          <p:cNvSpPr>
            <a:spLocks noGrp="1" noChangeArrowheads="1"/>
          </p:cNvSpPr>
          <p:nvPr>
            <p:ph type="title"/>
          </p:nvPr>
        </p:nvSpPr>
        <p:spPr>
          <a:xfrm>
            <a:off x="0" y="444877"/>
            <a:ext cx="8576381" cy="601524"/>
          </a:xfrm>
        </p:spPr>
        <p:txBody>
          <a:bodyPr/>
          <a:lstStyle/>
          <a:p>
            <a:r>
              <a:rPr lang="en-US" altLang="zh-CN"/>
              <a:t>Java</a:t>
            </a:r>
            <a:r>
              <a:rPr lang="zh-CN" altLang="en-US"/>
              <a:t>创始人 </a:t>
            </a:r>
            <a:br>
              <a:rPr lang="zh-CN" altLang="en-US"/>
            </a:br>
            <a:endParaRPr lang="zh-CN" altLang="en-US"/>
          </a:p>
        </p:txBody>
      </p:sp>
      <p:sp>
        <p:nvSpPr>
          <p:cNvPr id="1642499"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endParaRPr lang="en-US" altLang="zh-CN"/>
          </a:p>
          <a:p>
            <a:r>
              <a:rPr lang="en-US" altLang="zh-CN"/>
              <a:t>James  Gosling</a:t>
            </a:r>
          </a:p>
          <a:p>
            <a:r>
              <a:rPr lang="zh-CN" altLang="en-US"/>
              <a:t>       开发团队开发一种用于电视机机顶盒之类的消费产品</a:t>
            </a:r>
            <a:r>
              <a:rPr lang="en-US" altLang="zh-CN"/>
              <a:t>,</a:t>
            </a:r>
            <a:r>
              <a:rPr lang="zh-CN" altLang="en-US"/>
              <a:t>必须要求所设计语小并</a:t>
            </a:r>
          </a:p>
          <a:p>
            <a:r>
              <a:rPr lang="zh-CN" altLang="en-US"/>
              <a:t>且能生成结构紧凑代码</a:t>
            </a:r>
            <a:endParaRPr lang="en-US" altLang="zh-CN"/>
          </a:p>
          <a:p>
            <a:r>
              <a:rPr lang="en-US" altLang="zh-CN"/>
              <a:t>Oak</a:t>
            </a:r>
            <a:r>
              <a:rPr lang="zh-CN" altLang="en-US"/>
              <a:t>语言</a:t>
            </a:r>
          </a:p>
          <a:p>
            <a:r>
              <a:rPr lang="zh-CN" altLang="en-US"/>
              <a:t>        以</a:t>
            </a:r>
            <a:r>
              <a:rPr lang="en-US" altLang="zh-CN"/>
              <a:t>C++</a:t>
            </a:r>
            <a:r>
              <a:rPr lang="zh-CN" altLang="en-US"/>
              <a:t>语言为开发背景</a:t>
            </a:r>
          </a:p>
          <a:p>
            <a:r>
              <a:rPr lang="zh-CN" altLang="en-US"/>
              <a:t>        代码短小</a:t>
            </a:r>
            <a:r>
              <a:rPr lang="en-US" altLang="zh-CN"/>
              <a:t>,</a:t>
            </a:r>
            <a:r>
              <a:rPr lang="zh-CN" altLang="en-US"/>
              <a:t>且与平台无关</a:t>
            </a:r>
          </a:p>
        </p:txBody>
      </p:sp>
    </p:spTree>
    <p:extLst>
      <p:ext uri="{BB962C8B-B14F-4D97-AF65-F5344CB8AC3E}">
        <p14:creationId xmlns:p14="http://schemas.microsoft.com/office/powerpoint/2010/main" xmlns="" val="35606888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2499">
                                            <p:txEl>
                                              <p:pRg st="1" end="1"/>
                                            </p:txEl>
                                          </p:spTgt>
                                        </p:tgtEl>
                                        <p:attrNameLst>
                                          <p:attrName>style.visibility</p:attrName>
                                        </p:attrNameLst>
                                      </p:cBhvr>
                                      <p:to>
                                        <p:strVal val="visible"/>
                                      </p:to>
                                    </p:set>
                                    <p:anim calcmode="lin" valueType="num">
                                      <p:cBhvr additive="base">
                                        <p:cTn id="7" dur="500" fill="hold"/>
                                        <p:tgtEl>
                                          <p:spTgt spid="164249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24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2499">
                                            <p:txEl>
                                              <p:pRg st="2" end="2"/>
                                            </p:txEl>
                                          </p:spTgt>
                                        </p:tgtEl>
                                        <p:attrNameLst>
                                          <p:attrName>style.visibility</p:attrName>
                                        </p:attrNameLst>
                                      </p:cBhvr>
                                      <p:to>
                                        <p:strVal val="visible"/>
                                      </p:to>
                                    </p:set>
                                    <p:anim calcmode="lin" valueType="num">
                                      <p:cBhvr additive="base">
                                        <p:cTn id="13" dur="500" fill="hold"/>
                                        <p:tgtEl>
                                          <p:spTgt spid="164249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24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42499">
                                            <p:txEl>
                                              <p:pRg st="3" end="3"/>
                                            </p:txEl>
                                          </p:spTgt>
                                        </p:tgtEl>
                                        <p:attrNameLst>
                                          <p:attrName>style.visibility</p:attrName>
                                        </p:attrNameLst>
                                      </p:cBhvr>
                                      <p:to>
                                        <p:strVal val="visible"/>
                                      </p:to>
                                    </p:set>
                                    <p:anim calcmode="lin" valueType="num">
                                      <p:cBhvr additive="base">
                                        <p:cTn id="19" dur="500" fill="hold"/>
                                        <p:tgtEl>
                                          <p:spTgt spid="16424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4249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42499">
                                            <p:txEl>
                                              <p:pRg st="4" end="4"/>
                                            </p:txEl>
                                          </p:spTgt>
                                        </p:tgtEl>
                                        <p:attrNameLst>
                                          <p:attrName>style.visibility</p:attrName>
                                        </p:attrNameLst>
                                      </p:cBhvr>
                                      <p:to>
                                        <p:strVal val="visible"/>
                                      </p:to>
                                    </p:set>
                                    <p:anim calcmode="lin" valueType="num">
                                      <p:cBhvr additive="base">
                                        <p:cTn id="25" dur="500" fill="hold"/>
                                        <p:tgtEl>
                                          <p:spTgt spid="16424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4249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42499">
                                            <p:txEl>
                                              <p:pRg st="5" end="5"/>
                                            </p:txEl>
                                          </p:spTgt>
                                        </p:tgtEl>
                                        <p:attrNameLst>
                                          <p:attrName>style.visibility</p:attrName>
                                        </p:attrNameLst>
                                      </p:cBhvr>
                                      <p:to>
                                        <p:strVal val="visible"/>
                                      </p:to>
                                    </p:set>
                                    <p:anim calcmode="lin" valueType="num">
                                      <p:cBhvr additive="base">
                                        <p:cTn id="31" dur="500" fill="hold"/>
                                        <p:tgtEl>
                                          <p:spTgt spid="164249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4249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42499">
                                            <p:txEl>
                                              <p:pRg st="6" end="6"/>
                                            </p:txEl>
                                          </p:spTgt>
                                        </p:tgtEl>
                                        <p:attrNameLst>
                                          <p:attrName>style.visibility</p:attrName>
                                        </p:attrNameLst>
                                      </p:cBhvr>
                                      <p:to>
                                        <p:strVal val="visible"/>
                                      </p:to>
                                    </p:set>
                                    <p:anim calcmode="lin" valueType="num">
                                      <p:cBhvr additive="base">
                                        <p:cTn id="37" dur="500" fill="hold"/>
                                        <p:tgtEl>
                                          <p:spTgt spid="164249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4249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499"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2258" name="Rectangle 2"/>
          <p:cNvSpPr>
            <a:spLocks noGrp="1" noChangeArrowheads="1"/>
          </p:cNvSpPr>
          <p:nvPr>
            <p:ph type="title"/>
          </p:nvPr>
        </p:nvSpPr>
        <p:spPr>
          <a:xfrm>
            <a:off x="685161" y="126884"/>
            <a:ext cx="8576381" cy="601524"/>
          </a:xfrm>
        </p:spPr>
        <p:txBody>
          <a:bodyPr/>
          <a:lstStyle/>
          <a:p>
            <a:r>
              <a:rPr lang="zh-CN" altLang="en-US"/>
              <a:t>练   习 </a:t>
            </a:r>
          </a:p>
        </p:txBody>
      </p:sp>
      <p:sp>
        <p:nvSpPr>
          <p:cNvPr id="1632260" name="Text Box 4"/>
          <p:cNvSpPr txBox="1">
            <a:spLocks noChangeArrowheads="1"/>
          </p:cNvSpPr>
          <p:nvPr/>
        </p:nvSpPr>
        <p:spPr bwMode="auto">
          <a:xfrm>
            <a:off x="106846" y="1007240"/>
            <a:ext cx="4932761" cy="2554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a:t>4</a:t>
            </a:r>
            <a:r>
              <a:rPr lang="zh-CN" altLang="en-US" sz="2000"/>
              <a:t>，判断下列语句中的</a:t>
            </a:r>
            <a:r>
              <a:rPr lang="en-US" altLang="zh-CN" sz="2000"/>
              <a:t>a</a:t>
            </a:r>
            <a:r>
              <a:rPr lang="zh-CN" altLang="en-US" sz="2000"/>
              <a:t>和</a:t>
            </a:r>
            <a:r>
              <a:rPr lang="en-US" altLang="zh-CN" sz="2000"/>
              <a:t>b</a:t>
            </a:r>
            <a:r>
              <a:rPr lang="zh-CN" altLang="en-US" sz="2000"/>
              <a:t>的值是否相等：</a:t>
            </a:r>
          </a:p>
          <a:p>
            <a:r>
              <a:rPr lang="zh-CN" altLang="en-US" sz="2000"/>
              <a:t>      </a:t>
            </a:r>
            <a:r>
              <a:rPr lang="en-US" altLang="zh-CN" sz="2000"/>
              <a:t>(1)   int  a=0;                    int  b=</a:t>
            </a:r>
            <a:r>
              <a:rPr lang="en-US" altLang="zh-CN" sz="2000">
                <a:latin typeface="Arial"/>
              </a:rPr>
              <a:t>‘</a:t>
            </a:r>
            <a:r>
              <a:rPr lang="en-US" altLang="zh-CN" sz="2000"/>
              <a:t>0</a:t>
            </a:r>
            <a:r>
              <a:rPr lang="en-US" altLang="zh-CN" sz="2000">
                <a:latin typeface="Arial"/>
              </a:rPr>
              <a:t>’</a:t>
            </a:r>
            <a:r>
              <a:rPr lang="en-US" altLang="zh-CN" sz="2000"/>
              <a:t>;</a:t>
            </a:r>
          </a:p>
          <a:p>
            <a:r>
              <a:rPr lang="en-US" altLang="zh-CN" sz="2000"/>
              <a:t>      (2)   int  a=0;                   char  b=</a:t>
            </a:r>
            <a:r>
              <a:rPr lang="en-US" altLang="zh-CN" sz="2000">
                <a:latin typeface="Arial"/>
              </a:rPr>
              <a:t>‘</a:t>
            </a:r>
            <a:r>
              <a:rPr lang="en-US" altLang="zh-CN" sz="2000"/>
              <a:t>\u0000</a:t>
            </a:r>
            <a:r>
              <a:rPr lang="en-US" altLang="zh-CN" sz="2000">
                <a:latin typeface="Arial"/>
              </a:rPr>
              <a:t>’</a:t>
            </a:r>
            <a:r>
              <a:rPr lang="en-US" altLang="zh-CN" sz="2000"/>
              <a:t>;</a:t>
            </a:r>
          </a:p>
          <a:p>
            <a:r>
              <a:rPr lang="en-US" altLang="zh-CN" sz="2000"/>
              <a:t>      (3)   int  a=123;               char  b=</a:t>
            </a:r>
            <a:r>
              <a:rPr lang="en-US" altLang="zh-CN" sz="2000">
                <a:latin typeface="Arial"/>
              </a:rPr>
              <a:t>‘</a:t>
            </a:r>
            <a:r>
              <a:rPr lang="en-US" altLang="zh-CN" sz="2000"/>
              <a:t>\u007B</a:t>
            </a:r>
            <a:r>
              <a:rPr lang="en-US" altLang="zh-CN" sz="2000">
                <a:latin typeface="Arial"/>
              </a:rPr>
              <a:t>’</a:t>
            </a:r>
            <a:r>
              <a:rPr lang="en-US" altLang="zh-CN" sz="2000"/>
              <a:t>;</a:t>
            </a:r>
          </a:p>
          <a:p>
            <a:r>
              <a:rPr lang="en-US" altLang="zh-CN" sz="2000"/>
              <a:t>      (4)   int  a=0x123;           char  b=123;</a:t>
            </a:r>
          </a:p>
          <a:p>
            <a:r>
              <a:rPr lang="en-US" altLang="zh-CN" sz="2000"/>
              <a:t>      (5)   int  a=3+</a:t>
            </a:r>
            <a:r>
              <a:rPr lang="en-US" altLang="zh-CN" sz="2000">
                <a:latin typeface="Arial"/>
              </a:rPr>
              <a:t>‘</a:t>
            </a:r>
            <a:r>
              <a:rPr lang="en-US" altLang="zh-CN" sz="2000"/>
              <a:t>5</a:t>
            </a:r>
            <a:r>
              <a:rPr lang="en-US" altLang="zh-CN" sz="2000">
                <a:latin typeface="Arial"/>
              </a:rPr>
              <a:t>’</a:t>
            </a:r>
            <a:r>
              <a:rPr lang="en-US" altLang="zh-CN" sz="2000"/>
              <a:t>;             char  b=</a:t>
            </a:r>
            <a:r>
              <a:rPr lang="en-US" altLang="zh-CN" sz="2000">
                <a:latin typeface="Arial"/>
              </a:rPr>
              <a:t>’</a:t>
            </a:r>
            <a:r>
              <a:rPr lang="en-US" altLang="zh-CN" sz="2000"/>
              <a:t>8</a:t>
            </a:r>
            <a:r>
              <a:rPr lang="en-US" altLang="zh-CN" sz="2000">
                <a:latin typeface="Arial"/>
              </a:rPr>
              <a:t>’</a:t>
            </a:r>
            <a:r>
              <a:rPr lang="en-US" altLang="zh-CN" sz="2000"/>
              <a:t>;</a:t>
            </a:r>
          </a:p>
          <a:p>
            <a:r>
              <a:rPr lang="en-US" altLang="zh-CN" sz="2000"/>
              <a:t>      (6)   int  a=</a:t>
            </a:r>
            <a:r>
              <a:rPr lang="en-US" altLang="zh-CN" sz="2000">
                <a:latin typeface="Arial"/>
              </a:rPr>
              <a:t>‘</a:t>
            </a:r>
            <a:r>
              <a:rPr lang="en-US" altLang="zh-CN" sz="2000"/>
              <a:t>3</a:t>
            </a:r>
            <a:r>
              <a:rPr lang="en-US" altLang="zh-CN" sz="2000">
                <a:latin typeface="Arial"/>
              </a:rPr>
              <a:t>’</a:t>
            </a:r>
            <a:r>
              <a:rPr lang="en-US" altLang="zh-CN" sz="2000"/>
              <a:t>+</a:t>
            </a:r>
            <a:r>
              <a:rPr lang="en-US" altLang="zh-CN" sz="2000">
                <a:latin typeface="Arial"/>
              </a:rPr>
              <a:t>’</a:t>
            </a:r>
            <a:r>
              <a:rPr lang="en-US" altLang="zh-CN" sz="2000"/>
              <a:t>5</a:t>
            </a:r>
            <a:r>
              <a:rPr lang="en-US" altLang="zh-CN" sz="2000">
                <a:latin typeface="Arial"/>
              </a:rPr>
              <a:t>’</a:t>
            </a:r>
            <a:r>
              <a:rPr lang="en-US" altLang="zh-CN" sz="2000"/>
              <a:t>;           char  b=</a:t>
            </a:r>
            <a:r>
              <a:rPr lang="en-US" altLang="zh-CN" sz="2000">
                <a:latin typeface="Arial"/>
              </a:rPr>
              <a:t>‘</a:t>
            </a:r>
            <a:r>
              <a:rPr lang="en-US" altLang="zh-CN" sz="2000"/>
              <a:t>8</a:t>
            </a:r>
            <a:r>
              <a:rPr lang="en-US" altLang="zh-CN" sz="2000">
                <a:latin typeface="Arial"/>
              </a:rPr>
              <a:t>’</a:t>
            </a:r>
            <a:r>
              <a:rPr lang="en-US" altLang="zh-CN" sz="2000"/>
              <a:t>; </a:t>
            </a:r>
          </a:p>
          <a:p>
            <a:r>
              <a:rPr lang="en-US" altLang="zh-CN" sz="2000"/>
              <a:t>      (7)   char  a=</a:t>
            </a:r>
            <a:r>
              <a:rPr lang="en-US" altLang="zh-CN" sz="2000">
                <a:latin typeface="Arial"/>
              </a:rPr>
              <a:t>‘</a:t>
            </a:r>
            <a:r>
              <a:rPr lang="en-US" altLang="zh-CN" sz="2000"/>
              <a:t>\u0000</a:t>
            </a:r>
            <a:r>
              <a:rPr lang="en-US" altLang="zh-CN" sz="2000">
                <a:latin typeface="Arial"/>
              </a:rPr>
              <a:t>’</a:t>
            </a:r>
            <a:r>
              <a:rPr lang="en-US" altLang="zh-CN" sz="2000"/>
              <a:t>;     char  b=</a:t>
            </a:r>
            <a:r>
              <a:rPr lang="en-US" altLang="zh-CN" sz="2000">
                <a:latin typeface="Arial"/>
              </a:rPr>
              <a:t>‘</a:t>
            </a:r>
            <a:r>
              <a:rPr lang="en-US" altLang="zh-CN" sz="2000"/>
              <a:t>0</a:t>
            </a:r>
            <a:r>
              <a:rPr lang="en-US" altLang="zh-CN" sz="2000">
                <a:latin typeface="Arial"/>
              </a:rPr>
              <a:t>’</a:t>
            </a:r>
            <a:r>
              <a:rPr lang="en-US" altLang="zh-CN" sz="2000"/>
              <a:t>;</a:t>
            </a:r>
          </a:p>
        </p:txBody>
      </p:sp>
    </p:spTree>
    <p:extLst>
      <p:ext uri="{BB962C8B-B14F-4D97-AF65-F5344CB8AC3E}">
        <p14:creationId xmlns:p14="http://schemas.microsoft.com/office/powerpoint/2010/main" xmlns="" val="468038351"/>
      </p:ext>
    </p:extLst>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a:xfrm>
            <a:off x="607147" y="159780"/>
            <a:ext cx="8576381" cy="601524"/>
          </a:xfrm>
        </p:spPr>
        <p:txBody>
          <a:bodyPr/>
          <a:lstStyle/>
          <a:p>
            <a:r>
              <a:rPr lang="zh-CN" altLang="en-US"/>
              <a:t>本章目标</a:t>
            </a:r>
          </a:p>
        </p:txBody>
      </p:sp>
      <p:sp>
        <p:nvSpPr>
          <p:cNvPr id="847875" name="Rectangle 3"/>
          <p:cNvSpPr>
            <a:spLocks noGrp="1" noChangeArrowheads="1"/>
          </p:cNvSpPr>
          <p:nvPr>
            <p:ph type="body" idx="1"/>
          </p:nvPr>
        </p:nvSpPr>
        <p:spPr bwMode="auto">
          <a:xfrm>
            <a:off x="0" y="1013506"/>
            <a:ext cx="9850033" cy="518187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en-US" altLang="zh-CN" sz="2800" b="1"/>
              <a:t>Java</a:t>
            </a:r>
            <a:r>
              <a:rPr lang="zh-CN" altLang="en-US" sz="2800" b="1"/>
              <a:t>的运算符</a:t>
            </a:r>
          </a:p>
          <a:p>
            <a:pPr lvl="1">
              <a:lnSpc>
                <a:spcPts val="3000"/>
              </a:lnSpc>
              <a:spcBef>
                <a:spcPts val="600"/>
              </a:spcBef>
              <a:spcAft>
                <a:spcPts val="600"/>
              </a:spcAft>
            </a:pPr>
            <a:r>
              <a:rPr lang="zh-CN" altLang="en-US" sz="2800" b="1"/>
              <a:t>基本数据类型的赋值</a:t>
            </a:r>
          </a:p>
          <a:p>
            <a:pPr lvl="1">
              <a:lnSpc>
                <a:spcPts val="3000"/>
              </a:lnSpc>
              <a:spcBef>
                <a:spcPts val="600"/>
              </a:spcBef>
              <a:spcAft>
                <a:spcPts val="600"/>
              </a:spcAft>
            </a:pPr>
            <a:r>
              <a:rPr lang="zh-CN" altLang="en-US" sz="2800" b="1"/>
              <a:t>布尔表达式</a:t>
            </a:r>
          </a:p>
          <a:p>
            <a:pPr lvl="1">
              <a:lnSpc>
                <a:spcPts val="3000"/>
              </a:lnSpc>
              <a:spcBef>
                <a:spcPts val="600"/>
              </a:spcBef>
              <a:spcAft>
                <a:spcPts val="600"/>
              </a:spcAft>
            </a:pPr>
            <a:r>
              <a:rPr lang="zh-CN" altLang="en-US" sz="2800" b="1"/>
              <a:t>选择结构</a:t>
            </a:r>
            <a:r>
              <a:rPr lang="en-US" altLang="zh-CN" sz="2800" b="1"/>
              <a:t>(if else,switch)</a:t>
            </a:r>
          </a:p>
          <a:p>
            <a:pPr lvl="1">
              <a:lnSpc>
                <a:spcPts val="3000"/>
              </a:lnSpc>
              <a:spcBef>
                <a:spcPts val="600"/>
              </a:spcBef>
              <a:spcAft>
                <a:spcPts val="600"/>
              </a:spcAft>
            </a:pPr>
            <a:r>
              <a:rPr lang="zh-CN" altLang="en-US" sz="2800" b="1"/>
              <a:t>循环结构（</a:t>
            </a:r>
            <a:r>
              <a:rPr lang="en-US" altLang="zh-CN" sz="2800" b="1"/>
              <a:t>while,do…while,for</a:t>
            </a:r>
            <a:r>
              <a:rPr lang="zh-CN" altLang="en-US" sz="2800" b="1"/>
              <a:t>）</a:t>
            </a:r>
          </a:p>
          <a:p>
            <a:pPr lvl="1">
              <a:lnSpc>
                <a:spcPts val="3000"/>
              </a:lnSpc>
              <a:spcBef>
                <a:spcPts val="600"/>
              </a:spcBef>
              <a:spcAft>
                <a:spcPts val="600"/>
              </a:spcAft>
            </a:pPr>
            <a:r>
              <a:rPr lang="zh-CN" altLang="en-US" sz="2800" b="1"/>
              <a:t>使用</a:t>
            </a:r>
            <a:r>
              <a:rPr lang="en-US" altLang="zh-CN" sz="2800" b="1"/>
              <a:t>continue</a:t>
            </a:r>
            <a:r>
              <a:rPr lang="zh-CN" altLang="en-US" sz="2800" b="1"/>
              <a:t>和</a:t>
            </a:r>
            <a:r>
              <a:rPr lang="en-US" altLang="zh-CN" sz="2800" b="1"/>
              <a:t>break</a:t>
            </a:r>
            <a:r>
              <a:rPr lang="zh-CN" altLang="en-US" sz="2800" b="1"/>
              <a:t>进行循环控制</a:t>
            </a:r>
            <a:endParaRPr lang="en-US" altLang="zh-CN" sz="2800" b="1"/>
          </a:p>
        </p:txBody>
      </p:sp>
    </p:spTree>
    <p:extLst>
      <p:ext uri="{BB962C8B-B14F-4D97-AF65-F5344CB8AC3E}">
        <p14:creationId xmlns:p14="http://schemas.microsoft.com/office/powerpoint/2010/main" xmlns="" val="227699022"/>
      </p:ext>
    </p:extLst>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6356" name="Rectangle 4"/>
          <p:cNvSpPr>
            <a:spLocks noGrp="1" noChangeArrowheads="1"/>
          </p:cNvSpPr>
          <p:nvPr>
            <p:ph type="title"/>
          </p:nvPr>
        </p:nvSpPr>
        <p:spPr>
          <a:noFill/>
          <a:ln/>
        </p:spPr>
        <p:txBody>
          <a:bodyPr/>
          <a:lstStyle/>
          <a:p>
            <a:r>
              <a:rPr lang="zh-CN" altLang="en-US"/>
              <a:t>常用运算符列表</a:t>
            </a:r>
          </a:p>
        </p:txBody>
      </p:sp>
      <p:graphicFrame>
        <p:nvGraphicFramePr>
          <p:cNvPr id="1636483" name="Group 131"/>
          <p:cNvGraphicFramePr>
            <a:graphicFrameLocks noGrp="1"/>
          </p:cNvGraphicFramePr>
          <p:nvPr>
            <p:ph idx="1"/>
          </p:nvPr>
        </p:nvGraphicFramePr>
        <p:xfrm>
          <a:off x="413810" y="1083996"/>
          <a:ext cx="9231014" cy="5101993"/>
        </p:xfrm>
        <a:graphic>
          <a:graphicData uri="http://schemas.openxmlformats.org/drawingml/2006/table">
            <a:tbl>
              <a:tblPr/>
              <a:tblGrid>
                <a:gridCol w="768262"/>
                <a:gridCol w="1846881"/>
                <a:gridCol w="5230286"/>
                <a:gridCol w="1385585"/>
              </a:tblGrid>
              <a:tr h="567062">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序号</a:t>
                      </a: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描述</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运算符</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结合性</a:t>
                      </a: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3929">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rPr>
                        <a:t>1</a:t>
                      </a: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括号和引用</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Black" pitchFamily="34" charset="0"/>
                          <a:ea typeface="宋体" pitchFamily="2" charset="-122"/>
                        </a:rPr>
                        <a:t>（）    </a:t>
                      </a:r>
                      <a:r>
                        <a:rPr kumimoji="0" lang="en-US" altLang="zh-CN" sz="1600" b="1" i="0" u="none" strike="noStrike" cap="none" normalizeH="0" baseline="0" smtClean="0">
                          <a:ln>
                            <a:noFill/>
                          </a:ln>
                          <a:solidFill>
                            <a:schemeClr val="bg1"/>
                          </a:solidFill>
                          <a:effectLst/>
                          <a:latin typeface="Arial Black" pitchFamily="34" charset="0"/>
                          <a:ea typeface="宋体" pitchFamily="2" charset="-122"/>
                        </a:rPr>
                        <a:t>[ ]    </a:t>
                      </a:r>
                      <a:r>
                        <a:rPr kumimoji="0" lang="zh-CN" altLang="en-US" sz="1600" b="1" i="0" u="none" strike="noStrike" cap="none" normalizeH="0" baseline="0" smtClean="0">
                          <a:ln>
                            <a:noFill/>
                          </a:ln>
                          <a:solidFill>
                            <a:schemeClr val="bg1"/>
                          </a:solidFill>
                          <a:effectLst/>
                          <a:latin typeface="Arial Black" pitchFamily="34" charset="0"/>
                          <a:ea typeface="宋体" pitchFamily="2" charset="-122"/>
                        </a:rPr>
                        <a:t>。</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左</a:t>
                      </a:r>
                      <a:r>
                        <a:rPr kumimoji="0" lang="en-US" altLang="zh-CN" sz="1600" b="1" i="0" u="none" strike="noStrike" cap="none" normalizeH="0" baseline="0" smtClean="0">
                          <a:ln>
                            <a:noFill/>
                          </a:ln>
                          <a:solidFill>
                            <a:schemeClr val="bg1"/>
                          </a:solidFill>
                          <a:effectLst/>
                          <a:latin typeface="Arial" pitchFamily="34" charset="0"/>
                          <a:ea typeface="宋体" pitchFamily="2" charset="-122"/>
                          <a:sym typeface="Wingdings" pitchFamily="2" charset="2"/>
                        </a:rPr>
                        <a:t></a:t>
                      </a:r>
                      <a:r>
                        <a:rPr kumimoji="0" lang="zh-CN" altLang="en-US" sz="1600" b="1" i="0" u="none" strike="noStrike" cap="none" normalizeH="0" baseline="0" smtClean="0">
                          <a:ln>
                            <a:noFill/>
                          </a:ln>
                          <a:solidFill>
                            <a:schemeClr val="bg1"/>
                          </a:solidFill>
                          <a:effectLst/>
                          <a:latin typeface="Arial" pitchFamily="34" charset="0"/>
                          <a:ea typeface="宋体" pitchFamily="2" charset="-122"/>
                          <a:sym typeface="Wingdings" pitchFamily="2" charset="2"/>
                        </a:rPr>
                        <a:t>右</a:t>
                      </a:r>
                      <a:endParaRPr kumimoji="0" lang="zh-CN" altLang="en-US" sz="1600" b="1" i="0" u="none" strike="noStrike" cap="none" normalizeH="0" baseline="0" smtClean="0">
                        <a:ln>
                          <a:noFill/>
                        </a:ln>
                        <a:solidFill>
                          <a:schemeClr val="bg1"/>
                        </a:solidFill>
                        <a:effectLst/>
                        <a:latin typeface="Arial" pitchFamily="34" charset="0"/>
                        <a:ea typeface="宋体" pitchFamily="2" charset="-122"/>
                      </a:endParaRP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7062">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rPr>
                        <a:t>2</a:t>
                      </a: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单目运算符</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27100" rtl="0" eaLnBrk="0" fontAlgn="base" latinLnBrk="0" hangingPunct="0">
                        <a:lnSpc>
                          <a:spcPts val="1825"/>
                        </a:lnSpc>
                        <a:spcBef>
                          <a:spcPts val="1213"/>
                        </a:spcBef>
                        <a:spcAft>
                          <a:spcPts val="400"/>
                        </a:spcAft>
                        <a:buClr>
                          <a:srgbClr val="FFCC66"/>
                        </a:buClr>
                        <a:buSzTx/>
                        <a:buFontTx/>
                        <a:buNone/>
                        <a:tabLst/>
                      </a:pPr>
                      <a:r>
                        <a:rPr kumimoji="0" lang="en-US" altLang="zh-CN" sz="1600" b="1" i="0" u="none" strike="noStrike" cap="none" normalizeH="0" baseline="0" smtClean="0">
                          <a:ln>
                            <a:noFill/>
                          </a:ln>
                          <a:solidFill>
                            <a:schemeClr val="bg1"/>
                          </a:solidFill>
                          <a:effectLst/>
                          <a:latin typeface="Arial Black" pitchFamily="34" charset="0"/>
                          <a:ea typeface="宋体" pitchFamily="2" charset="-122"/>
                        </a:rPr>
                        <a:t>++    - -    </a:t>
                      </a:r>
                      <a:r>
                        <a:rPr kumimoji="0" lang="zh-CN" altLang="en-US" sz="1600" b="1" i="0" u="none" strike="noStrike" cap="none" normalizeH="0" baseline="0" smtClean="0">
                          <a:ln>
                            <a:noFill/>
                          </a:ln>
                          <a:solidFill>
                            <a:schemeClr val="bg1"/>
                          </a:solidFill>
                          <a:effectLst/>
                          <a:latin typeface="Arial Black" pitchFamily="34" charset="0"/>
                          <a:ea typeface="宋体" pitchFamily="2" charset="-122"/>
                        </a:rPr>
                        <a:t>！   </a:t>
                      </a:r>
                      <a:r>
                        <a:rPr kumimoji="0" lang="en-US" altLang="zh-CN" sz="1600" b="1" i="0" u="none" strike="noStrike" cap="none" normalizeH="0" baseline="0" smtClean="0">
                          <a:ln>
                            <a:noFill/>
                          </a:ln>
                          <a:solidFill>
                            <a:schemeClr val="bg1"/>
                          </a:solidFill>
                          <a:effectLst/>
                          <a:latin typeface="Arial Black" pitchFamily="34" charset="0"/>
                          <a:ea typeface="宋体" pitchFamily="2" charset="-122"/>
                        </a:rPr>
                        <a:t>~</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右</a:t>
                      </a:r>
                      <a:r>
                        <a:rPr kumimoji="0" lang="en-US" altLang="zh-CN" sz="1600" b="1" i="0" u="none" strike="noStrike" cap="none" normalizeH="0" baseline="0" smtClean="0">
                          <a:ln>
                            <a:noFill/>
                          </a:ln>
                          <a:solidFill>
                            <a:schemeClr val="bg1"/>
                          </a:solidFill>
                          <a:effectLst/>
                          <a:latin typeface="Arial" pitchFamily="34" charset="0"/>
                          <a:ea typeface="宋体" pitchFamily="2" charset="-122"/>
                          <a:sym typeface="Wingdings" pitchFamily="2" charset="2"/>
                        </a:rPr>
                        <a:t></a:t>
                      </a:r>
                      <a:r>
                        <a:rPr kumimoji="0" lang="zh-CN" altLang="en-US" sz="1600" b="1" i="0" u="none" strike="noStrike" cap="none" normalizeH="0" baseline="0" smtClean="0">
                          <a:ln>
                            <a:noFill/>
                          </a:ln>
                          <a:solidFill>
                            <a:schemeClr val="bg1"/>
                          </a:solidFill>
                          <a:effectLst/>
                          <a:latin typeface="Arial" pitchFamily="34" charset="0"/>
                          <a:ea typeface="宋体" pitchFamily="2" charset="-122"/>
                          <a:sym typeface="Wingdings" pitchFamily="2" charset="2"/>
                        </a:rPr>
                        <a:t>左</a:t>
                      </a: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6460">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rPr>
                        <a:t>3</a:t>
                      </a: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算术运算符</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Black" pitchFamily="34" charset="0"/>
                          <a:ea typeface="宋体" pitchFamily="2" charset="-122"/>
                        </a:rPr>
                        <a:t>*    </a:t>
                      </a:r>
                      <a:r>
                        <a:rPr kumimoji="0" lang="en-US" altLang="zh-CN" sz="1600" b="1" i="0" u="none" strike="noStrike" cap="none" normalizeH="0" baseline="0" smtClean="0">
                          <a:ln>
                            <a:noFill/>
                          </a:ln>
                          <a:solidFill>
                            <a:schemeClr val="bg1"/>
                          </a:solidFill>
                          <a:effectLst/>
                          <a:latin typeface="Arial Black" pitchFamily="34" charset="0"/>
                          <a:ea typeface="宋体" pitchFamily="2" charset="-122"/>
                        </a:rPr>
                        <a:t>/     %    +    - </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左</a:t>
                      </a:r>
                      <a:r>
                        <a:rPr kumimoji="0" lang="en-US" altLang="zh-CN" sz="1600" b="1" i="0" u="none" strike="noStrike" cap="none" normalizeH="0" baseline="0" smtClean="0">
                          <a:ln>
                            <a:noFill/>
                          </a:ln>
                          <a:solidFill>
                            <a:schemeClr val="bg1"/>
                          </a:solidFill>
                          <a:effectLst/>
                          <a:latin typeface="Arial" pitchFamily="34" charset="0"/>
                          <a:ea typeface="宋体" pitchFamily="2" charset="-122"/>
                          <a:sym typeface="Wingdings" pitchFamily="2" charset="2"/>
                        </a:rPr>
                        <a:t></a:t>
                      </a:r>
                      <a:r>
                        <a:rPr kumimoji="0" lang="zh-CN" altLang="en-US" sz="1600" b="1" i="0" u="none" strike="noStrike" cap="none" normalizeH="0" baseline="0" smtClean="0">
                          <a:ln>
                            <a:noFill/>
                          </a:ln>
                          <a:solidFill>
                            <a:schemeClr val="bg1"/>
                          </a:solidFill>
                          <a:effectLst/>
                          <a:latin typeface="Arial" pitchFamily="34" charset="0"/>
                          <a:ea typeface="宋体" pitchFamily="2" charset="-122"/>
                          <a:sym typeface="Wingdings" pitchFamily="2" charset="2"/>
                        </a:rPr>
                        <a:t>右</a:t>
                      </a: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5496">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rPr>
                        <a:t>4</a:t>
                      </a: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关系运算符</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27100" rtl="0" eaLnBrk="0" fontAlgn="base" latinLnBrk="0" hangingPunct="0">
                        <a:lnSpc>
                          <a:spcPts val="1825"/>
                        </a:lnSpc>
                        <a:spcBef>
                          <a:spcPts val="1213"/>
                        </a:spcBef>
                        <a:spcAft>
                          <a:spcPts val="400"/>
                        </a:spcAft>
                        <a:buClr>
                          <a:srgbClr val="FFCC66"/>
                        </a:buClr>
                        <a:buSzTx/>
                        <a:buFontTx/>
                        <a:buNone/>
                        <a:tabLst/>
                      </a:pPr>
                      <a:r>
                        <a:rPr kumimoji="0" lang="en-US" altLang="zh-CN" sz="1600" b="1" i="0" u="none" strike="noStrike" cap="none" normalizeH="0" baseline="0" smtClean="0">
                          <a:ln>
                            <a:noFill/>
                          </a:ln>
                          <a:solidFill>
                            <a:schemeClr val="bg1"/>
                          </a:solidFill>
                          <a:effectLst/>
                          <a:latin typeface="Arial Black" pitchFamily="34" charset="0"/>
                          <a:ea typeface="宋体" pitchFamily="2" charset="-122"/>
                        </a:rPr>
                        <a:t>&gt;   &gt;=    &lt;    &lt;=    ==    !=</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左</a:t>
                      </a:r>
                      <a:r>
                        <a:rPr kumimoji="0" lang="en-US" altLang="zh-CN" sz="1600" b="1" i="0" u="none" strike="noStrike" cap="none" normalizeH="0" baseline="0" smtClean="0">
                          <a:ln>
                            <a:noFill/>
                          </a:ln>
                          <a:solidFill>
                            <a:schemeClr val="bg1"/>
                          </a:solidFill>
                          <a:effectLst/>
                          <a:latin typeface="Arial" pitchFamily="34" charset="0"/>
                          <a:ea typeface="宋体" pitchFamily="2" charset="-122"/>
                          <a:sym typeface="Wingdings" pitchFamily="2" charset="2"/>
                        </a:rPr>
                        <a:t></a:t>
                      </a:r>
                      <a:r>
                        <a:rPr kumimoji="0" lang="zh-CN" altLang="en-US" sz="1600" b="1" i="0" u="none" strike="noStrike" cap="none" normalizeH="0" baseline="0" smtClean="0">
                          <a:ln>
                            <a:noFill/>
                          </a:ln>
                          <a:solidFill>
                            <a:schemeClr val="bg1"/>
                          </a:solidFill>
                          <a:effectLst/>
                          <a:latin typeface="Arial" pitchFamily="34" charset="0"/>
                          <a:ea typeface="宋体" pitchFamily="2" charset="-122"/>
                          <a:sym typeface="Wingdings" pitchFamily="2" charset="2"/>
                        </a:rPr>
                        <a:t>右</a:t>
                      </a: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5496">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rPr>
                        <a:t>5</a:t>
                      </a: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逻辑运算符</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27100" rtl="0" eaLnBrk="0" fontAlgn="base" latinLnBrk="0" hangingPunct="0">
                        <a:lnSpc>
                          <a:spcPts val="1825"/>
                        </a:lnSpc>
                        <a:spcBef>
                          <a:spcPts val="1213"/>
                        </a:spcBef>
                        <a:spcAft>
                          <a:spcPts val="400"/>
                        </a:spcAft>
                        <a:buClr>
                          <a:srgbClr val="FFCC66"/>
                        </a:buClr>
                        <a:buSzTx/>
                        <a:buFontTx/>
                        <a:buNone/>
                        <a:tabLst/>
                      </a:pPr>
                      <a:r>
                        <a:rPr kumimoji="0" lang="en-US" altLang="zh-CN" sz="1600" b="1" i="0" u="none" strike="noStrike" cap="none" normalizeH="0" baseline="0" smtClean="0">
                          <a:ln>
                            <a:noFill/>
                          </a:ln>
                          <a:solidFill>
                            <a:schemeClr val="bg1"/>
                          </a:solidFill>
                          <a:effectLst/>
                          <a:latin typeface="Arial Black" pitchFamily="34" charset="0"/>
                          <a:ea typeface="宋体" pitchFamily="2" charset="-122"/>
                        </a:rPr>
                        <a:t>&amp;&amp;    ||    &amp;     |</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左</a:t>
                      </a:r>
                      <a:r>
                        <a:rPr kumimoji="0" lang="en-US" altLang="zh-CN" sz="1600" b="1" i="0" u="none" strike="noStrike" cap="none" normalizeH="0" baseline="0" smtClean="0">
                          <a:ln>
                            <a:noFill/>
                          </a:ln>
                          <a:solidFill>
                            <a:schemeClr val="bg1"/>
                          </a:solidFill>
                          <a:effectLst/>
                          <a:latin typeface="Arial" pitchFamily="34" charset="0"/>
                          <a:ea typeface="宋体" pitchFamily="2" charset="-122"/>
                          <a:sym typeface="Wingdings" pitchFamily="2" charset="2"/>
                        </a:rPr>
                        <a:t></a:t>
                      </a:r>
                      <a:r>
                        <a:rPr kumimoji="0" lang="zh-CN" altLang="en-US" sz="1600" b="1" i="0" u="none" strike="noStrike" cap="none" normalizeH="0" baseline="0" smtClean="0">
                          <a:ln>
                            <a:noFill/>
                          </a:ln>
                          <a:solidFill>
                            <a:schemeClr val="bg1"/>
                          </a:solidFill>
                          <a:effectLst/>
                          <a:latin typeface="Arial" pitchFamily="34" charset="0"/>
                          <a:ea typeface="宋体" pitchFamily="2" charset="-122"/>
                          <a:sym typeface="Wingdings" pitchFamily="2" charset="2"/>
                        </a:rPr>
                        <a:t>右</a:t>
                      </a: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5496">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rPr>
                        <a:t>6</a:t>
                      </a: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位运算符</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27100" rtl="0" eaLnBrk="0" fontAlgn="base" latinLnBrk="0" hangingPunct="0">
                        <a:lnSpc>
                          <a:spcPts val="1825"/>
                        </a:lnSpc>
                        <a:spcBef>
                          <a:spcPts val="1213"/>
                        </a:spcBef>
                        <a:spcAft>
                          <a:spcPts val="400"/>
                        </a:spcAft>
                        <a:buClr>
                          <a:srgbClr val="FFCC66"/>
                        </a:buClr>
                        <a:buSzTx/>
                        <a:buFontTx/>
                        <a:buNone/>
                        <a:tabLst/>
                      </a:pPr>
                      <a:r>
                        <a:rPr kumimoji="0" lang="en-US" altLang="zh-CN" sz="1600" b="1" i="0" u="none" strike="noStrike" cap="none" normalizeH="0" baseline="0" smtClean="0">
                          <a:ln>
                            <a:noFill/>
                          </a:ln>
                          <a:solidFill>
                            <a:schemeClr val="bg1"/>
                          </a:solidFill>
                          <a:effectLst/>
                          <a:latin typeface="Arial Black" pitchFamily="34" charset="0"/>
                          <a:ea typeface="宋体" pitchFamily="2" charset="-122"/>
                        </a:rPr>
                        <a:t>&lt;&lt;    &gt;&gt;    &gt;&gt;&gt;    &amp;     |     ^</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左</a:t>
                      </a:r>
                      <a:r>
                        <a:rPr kumimoji="0" lang="en-US" altLang="zh-CN" sz="1600" b="1" i="0" u="none" strike="noStrike" cap="none" normalizeH="0" baseline="0" smtClean="0">
                          <a:ln>
                            <a:noFill/>
                          </a:ln>
                          <a:solidFill>
                            <a:schemeClr val="bg1"/>
                          </a:solidFill>
                          <a:effectLst/>
                          <a:latin typeface="Arial" pitchFamily="34" charset="0"/>
                          <a:ea typeface="宋体" pitchFamily="2" charset="-122"/>
                          <a:sym typeface="Wingdings" pitchFamily="2" charset="2"/>
                        </a:rPr>
                        <a:t></a:t>
                      </a:r>
                      <a:r>
                        <a:rPr kumimoji="0" lang="zh-CN" altLang="en-US" sz="1600" b="1" i="0" u="none" strike="noStrike" cap="none" normalizeH="0" baseline="0" smtClean="0">
                          <a:ln>
                            <a:noFill/>
                          </a:ln>
                          <a:solidFill>
                            <a:schemeClr val="bg1"/>
                          </a:solidFill>
                          <a:effectLst/>
                          <a:latin typeface="Arial" pitchFamily="34" charset="0"/>
                          <a:ea typeface="宋体" pitchFamily="2" charset="-122"/>
                          <a:sym typeface="Wingdings" pitchFamily="2" charset="2"/>
                        </a:rPr>
                        <a:t>右</a:t>
                      </a: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5496">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rPr>
                        <a:t>7</a:t>
                      </a: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条件运算符</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Black" pitchFamily="34" charset="0"/>
                          <a:ea typeface="宋体" pitchFamily="2" charset="-122"/>
                        </a:rPr>
                        <a:t>？：</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rPr>
                        <a:t>/</a:t>
                      </a:r>
                      <a:endParaRPr kumimoji="0" lang="en-US" altLang="zh-CN" sz="1600" b="1" i="0" u="none" strike="noStrike" cap="none" normalizeH="0" baseline="0" smtClean="0">
                        <a:ln>
                          <a:noFill/>
                        </a:ln>
                        <a:solidFill>
                          <a:schemeClr val="bg1"/>
                        </a:solidFill>
                        <a:effectLst/>
                        <a:latin typeface="Arial" pitchFamily="34" charset="0"/>
                        <a:ea typeface="宋体" pitchFamily="2" charset="-122"/>
                        <a:sym typeface="Wingdings" pitchFamily="2" charset="2"/>
                      </a:endParaRP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5496">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rPr>
                        <a:t>8</a:t>
                      </a:r>
                    </a:p>
                  </a:txBody>
                  <a:tcPr marL="97686" marR="97686" marT="45114" marB="451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赋值运算符</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27100" rtl="0" eaLnBrk="0" fontAlgn="base" latinLnBrk="0" hangingPunct="0">
                        <a:lnSpc>
                          <a:spcPts val="1825"/>
                        </a:lnSpc>
                        <a:spcBef>
                          <a:spcPts val="1213"/>
                        </a:spcBef>
                        <a:spcAft>
                          <a:spcPts val="400"/>
                        </a:spcAft>
                        <a:buClr>
                          <a:srgbClr val="FFCC66"/>
                        </a:buClr>
                        <a:buSzTx/>
                        <a:buFontTx/>
                        <a:buNone/>
                        <a:tabLst/>
                      </a:pPr>
                      <a:r>
                        <a:rPr kumimoji="0" lang="en-US" altLang="zh-CN" sz="1600" b="1" i="0" u="none" strike="noStrike" cap="none" normalizeH="0" baseline="0" smtClean="0">
                          <a:ln>
                            <a:noFill/>
                          </a:ln>
                          <a:solidFill>
                            <a:schemeClr val="bg1"/>
                          </a:solidFill>
                          <a:effectLst/>
                          <a:latin typeface="Arial Black" pitchFamily="34" charset="0"/>
                          <a:ea typeface="宋体" pitchFamily="2" charset="-122"/>
                        </a:rPr>
                        <a:t>=    +=    -=    *=    /=    %=   &gt;&gt;=    &gt;&gt;&gt;=    &lt;&lt;= &amp;=    |=    ^= </a:t>
                      </a:r>
                    </a:p>
                  </a:txBody>
                  <a:tcPr marL="97686" marR="97686" marT="45114" marB="451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7100" rtl="0" eaLnBrk="0" fontAlgn="base" latinLnBrk="0" hangingPunct="0">
                        <a:lnSpc>
                          <a:spcPts val="1825"/>
                        </a:lnSpc>
                        <a:spcBef>
                          <a:spcPts val="1213"/>
                        </a:spcBef>
                        <a:spcAft>
                          <a:spcPts val="400"/>
                        </a:spcAft>
                        <a:buClr>
                          <a:srgbClr val="FFCC66"/>
                        </a:buClr>
                        <a:buSzTx/>
                        <a:buFontTx/>
                        <a:buNone/>
                        <a:tabLst/>
                      </a:pPr>
                      <a:r>
                        <a:rPr kumimoji="0" lang="zh-CN" altLang="en-US" sz="1600" b="1" i="0" u="none" strike="noStrike" cap="none" normalizeH="0" baseline="0" smtClean="0">
                          <a:ln>
                            <a:noFill/>
                          </a:ln>
                          <a:solidFill>
                            <a:schemeClr val="bg1"/>
                          </a:solidFill>
                          <a:effectLst/>
                          <a:latin typeface="Arial" pitchFamily="34" charset="0"/>
                          <a:ea typeface="宋体" pitchFamily="2" charset="-122"/>
                        </a:rPr>
                        <a:t>右</a:t>
                      </a:r>
                      <a:r>
                        <a:rPr kumimoji="0" lang="en-US" altLang="zh-CN" sz="1600" b="1" i="0" u="none" strike="noStrike" cap="none" normalizeH="0" baseline="0" smtClean="0">
                          <a:ln>
                            <a:noFill/>
                          </a:ln>
                          <a:solidFill>
                            <a:schemeClr val="bg1"/>
                          </a:solidFill>
                          <a:effectLst/>
                          <a:latin typeface="Arial" pitchFamily="34" charset="0"/>
                          <a:ea typeface="宋体" pitchFamily="2" charset="-122"/>
                          <a:sym typeface="Wingdings" pitchFamily="2" charset="2"/>
                        </a:rPr>
                        <a:t></a:t>
                      </a:r>
                      <a:r>
                        <a:rPr kumimoji="0" lang="zh-CN" altLang="en-US" sz="1600" b="1" i="0" u="none" strike="noStrike" cap="none" normalizeH="0" baseline="0" smtClean="0">
                          <a:ln>
                            <a:noFill/>
                          </a:ln>
                          <a:solidFill>
                            <a:schemeClr val="bg1"/>
                          </a:solidFill>
                          <a:effectLst/>
                          <a:latin typeface="Arial" pitchFamily="34" charset="0"/>
                          <a:ea typeface="宋体" pitchFamily="2" charset="-122"/>
                          <a:sym typeface="Wingdings" pitchFamily="2" charset="2"/>
                        </a:rPr>
                        <a:t>左</a:t>
                      </a:r>
                    </a:p>
                  </a:txBody>
                  <a:tcPr marL="97686" marR="97686" marT="45114" marB="451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42829081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4" name="Rectangle 2"/>
          <p:cNvSpPr>
            <a:spLocks noGrp="1" noChangeArrowheads="1"/>
          </p:cNvSpPr>
          <p:nvPr>
            <p:ph type="title"/>
          </p:nvPr>
        </p:nvSpPr>
        <p:spPr>
          <a:xfrm>
            <a:off x="761479" y="159780"/>
            <a:ext cx="8576380" cy="601524"/>
          </a:xfrm>
        </p:spPr>
        <p:txBody>
          <a:bodyPr/>
          <a:lstStyle/>
          <a:p>
            <a:r>
              <a:rPr lang="zh-CN" altLang="en-US"/>
              <a:t>算术运算符</a:t>
            </a:r>
          </a:p>
        </p:txBody>
      </p:sp>
      <p:sp>
        <p:nvSpPr>
          <p:cNvPr id="1574916" name="Rectangle 4"/>
          <p:cNvSpPr>
            <a:spLocks noGrp="1" noChangeArrowheads="1"/>
          </p:cNvSpPr>
          <p:nvPr>
            <p:ph type="body" idx="1"/>
          </p:nvPr>
        </p:nvSpPr>
        <p:spPr bwMode="auto">
          <a:xfrm>
            <a:off x="337493" y="1083996"/>
            <a:ext cx="8303334" cy="4060287"/>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000"/>
              </a:lnSpc>
              <a:spcBef>
                <a:spcPct val="0"/>
              </a:spcBef>
              <a:spcAft>
                <a:spcPct val="0"/>
              </a:spcAft>
            </a:pPr>
            <a:r>
              <a:rPr lang="zh-CN" altLang="en-US" sz="2000"/>
              <a:t>说明：</a:t>
            </a:r>
          </a:p>
          <a:p>
            <a:pPr lvl="1">
              <a:lnSpc>
                <a:spcPts val="3000"/>
              </a:lnSpc>
              <a:spcBef>
                <a:spcPct val="0"/>
              </a:spcBef>
              <a:spcAft>
                <a:spcPct val="0"/>
              </a:spcAft>
            </a:pPr>
            <a:r>
              <a:rPr lang="en-US" altLang="zh-CN" sz="2000" b="1"/>
              <a:t>Java</a:t>
            </a:r>
            <a:r>
              <a:rPr lang="zh-CN" altLang="en-US" sz="2000" b="1"/>
              <a:t>对“</a:t>
            </a:r>
            <a:r>
              <a:rPr lang="en-US" altLang="zh-CN" sz="2000" b="1"/>
              <a:t>+”</a:t>
            </a:r>
            <a:r>
              <a:rPr lang="zh-CN" altLang="en-US" sz="2000" b="1"/>
              <a:t>运算符进行了扩展，使它能够进行字符串的连接，</a:t>
            </a:r>
          </a:p>
          <a:p>
            <a:pPr lvl="1">
              <a:lnSpc>
                <a:spcPts val="3000"/>
              </a:lnSpc>
              <a:spcBef>
                <a:spcPct val="0"/>
              </a:spcBef>
              <a:spcAft>
                <a:spcPct val="0"/>
              </a:spcAft>
              <a:buFont typeface="Monotype Sorts" charset="2"/>
              <a:buNone/>
            </a:pPr>
            <a:r>
              <a:rPr lang="zh-CN" altLang="en-US" sz="2000" b="1"/>
              <a:t>    如“</a:t>
            </a:r>
            <a:r>
              <a:rPr lang="en-US" altLang="zh-CN" sz="2000" b="1"/>
              <a:t>abc”+“de”</a:t>
            </a:r>
            <a:r>
              <a:rPr lang="zh-CN" altLang="en-US" sz="2000" b="1"/>
              <a:t>，得到串“</a:t>
            </a:r>
            <a:r>
              <a:rPr lang="en-US" altLang="zh-CN" sz="2000" b="1"/>
              <a:t>abcde”</a:t>
            </a:r>
          </a:p>
          <a:p>
            <a:pPr lvl="1">
              <a:lnSpc>
                <a:spcPts val="3000"/>
              </a:lnSpc>
              <a:spcBef>
                <a:spcPct val="0"/>
              </a:spcBef>
              <a:spcAft>
                <a:spcPct val="0"/>
              </a:spcAft>
            </a:pPr>
            <a:endParaRPr lang="en-US" altLang="zh-CN" sz="2000" b="1"/>
          </a:p>
          <a:p>
            <a:pPr lvl="1">
              <a:lnSpc>
                <a:spcPts val="3000"/>
              </a:lnSpc>
              <a:spcBef>
                <a:spcPct val="0"/>
              </a:spcBef>
              <a:spcAft>
                <a:spcPct val="0"/>
              </a:spcAft>
            </a:pPr>
            <a:r>
              <a:rPr lang="en-US" altLang="zh-CN" sz="2000" b="1"/>
              <a:t>++i , --i   </a:t>
            </a:r>
            <a:r>
              <a:rPr lang="zh-CN" altLang="en-US" sz="2000" b="1"/>
              <a:t>在使用</a:t>
            </a:r>
            <a:r>
              <a:rPr lang="en-US" altLang="zh-CN" sz="2000" b="1"/>
              <a:t>i</a:t>
            </a:r>
            <a:r>
              <a:rPr lang="zh-CN" altLang="en-US" sz="2000" b="1"/>
              <a:t>前，先使</a:t>
            </a:r>
            <a:r>
              <a:rPr lang="en-US" altLang="zh-CN" sz="2000" b="1"/>
              <a:t>i</a:t>
            </a:r>
            <a:r>
              <a:rPr lang="zh-CN" altLang="en-US" sz="2000" b="1"/>
              <a:t>的值改变</a:t>
            </a:r>
            <a:endParaRPr lang="en-US" altLang="zh-CN" sz="2000" b="1"/>
          </a:p>
          <a:p>
            <a:pPr lvl="1">
              <a:lnSpc>
                <a:spcPts val="3000"/>
              </a:lnSpc>
              <a:spcBef>
                <a:spcPct val="0"/>
              </a:spcBef>
              <a:spcAft>
                <a:spcPct val="0"/>
              </a:spcAft>
            </a:pPr>
            <a:r>
              <a:rPr lang="en-US" altLang="zh-CN" sz="2000" b="1"/>
              <a:t>i++ , i--   </a:t>
            </a:r>
            <a:r>
              <a:rPr lang="zh-CN" altLang="en-US" sz="2000" b="1"/>
              <a:t>在使用</a:t>
            </a:r>
            <a:r>
              <a:rPr lang="en-US" altLang="zh-CN" sz="2000" b="1"/>
              <a:t>i</a:t>
            </a:r>
            <a:r>
              <a:rPr lang="zh-CN" altLang="en-US" sz="2000" b="1"/>
              <a:t>后，再改变</a:t>
            </a:r>
            <a:r>
              <a:rPr lang="en-US" altLang="zh-CN" sz="2000" b="1"/>
              <a:t>i</a:t>
            </a:r>
            <a:r>
              <a:rPr lang="zh-CN" altLang="en-US" sz="2000" b="1"/>
              <a:t>的值</a:t>
            </a:r>
            <a:endParaRPr lang="en-US" altLang="zh-CN" sz="2000" b="1"/>
          </a:p>
          <a:p>
            <a:pPr>
              <a:lnSpc>
                <a:spcPts val="3000"/>
              </a:lnSpc>
              <a:spcBef>
                <a:spcPct val="0"/>
              </a:spcBef>
              <a:spcAft>
                <a:spcPct val="0"/>
              </a:spcAft>
            </a:pPr>
            <a:r>
              <a:rPr lang="en-US" altLang="zh-CN" sz="2000"/>
              <a:t>	</a:t>
            </a:r>
          </a:p>
          <a:p>
            <a:pPr>
              <a:lnSpc>
                <a:spcPts val="3000"/>
              </a:lnSpc>
              <a:spcBef>
                <a:spcPct val="0"/>
              </a:spcBef>
              <a:spcAft>
                <a:spcPct val="0"/>
              </a:spcAft>
            </a:pPr>
            <a:endParaRPr lang="en-US" altLang="zh-CN" sz="2000"/>
          </a:p>
          <a:p>
            <a:pPr>
              <a:lnSpc>
                <a:spcPts val="3000"/>
              </a:lnSpc>
              <a:spcBef>
                <a:spcPct val="0"/>
              </a:spcBef>
              <a:spcAft>
                <a:spcPct val="0"/>
              </a:spcAft>
            </a:pPr>
            <a:endParaRPr lang="zh-CN" altLang="en-US" sz="2000">
              <a:solidFill>
                <a:srgbClr val="111111"/>
              </a:solidFill>
              <a:latin typeface="Courier" charset="0"/>
            </a:endParaRPr>
          </a:p>
        </p:txBody>
      </p:sp>
    </p:spTree>
    <p:extLst>
      <p:ext uri="{BB962C8B-B14F-4D97-AF65-F5344CB8AC3E}">
        <p14:creationId xmlns:p14="http://schemas.microsoft.com/office/powerpoint/2010/main" xmlns="" val="1492157466"/>
      </p:ext>
    </p:extLst>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938" name="Rectangle 2"/>
          <p:cNvSpPr>
            <a:spLocks noGrp="1" noChangeArrowheads="1"/>
          </p:cNvSpPr>
          <p:nvPr>
            <p:ph type="title"/>
          </p:nvPr>
        </p:nvSpPr>
        <p:spPr>
          <a:xfrm>
            <a:off x="607147" y="198942"/>
            <a:ext cx="8576381" cy="601524"/>
          </a:xfrm>
        </p:spPr>
        <p:txBody>
          <a:bodyPr/>
          <a:lstStyle/>
          <a:p>
            <a:r>
              <a:rPr lang="zh-CN" altLang="en-US" sz="2800">
                <a:solidFill>
                  <a:srgbClr val="2B03F5"/>
                </a:solidFill>
                <a:latin typeface="BIEGHZ+Palatino-Roman"/>
              </a:rPr>
              <a:t>关系运算符</a:t>
            </a:r>
          </a:p>
        </p:txBody>
      </p:sp>
      <p:sp>
        <p:nvSpPr>
          <p:cNvPr id="1575940" name="Rectangle 4"/>
          <p:cNvSpPr>
            <a:spLocks noGrp="1" noChangeArrowheads="1"/>
          </p:cNvSpPr>
          <p:nvPr>
            <p:ph type="body" idx="1"/>
          </p:nvPr>
        </p:nvSpPr>
        <p:spPr bwMode="auto">
          <a:xfrm>
            <a:off x="491823" y="1083996"/>
            <a:ext cx="9076684" cy="4060287"/>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spcBef>
                <a:spcPct val="0"/>
              </a:spcBef>
              <a:spcAft>
                <a:spcPct val="0"/>
              </a:spcAft>
            </a:pPr>
            <a:r>
              <a:rPr lang="zh-CN" altLang="en-US" sz="2000"/>
              <a:t>说明：</a:t>
            </a:r>
          </a:p>
          <a:p>
            <a:pPr lvl="1">
              <a:lnSpc>
                <a:spcPts val="3500"/>
              </a:lnSpc>
              <a:spcBef>
                <a:spcPct val="0"/>
              </a:spcBef>
              <a:spcAft>
                <a:spcPct val="0"/>
              </a:spcAft>
            </a:pPr>
            <a:r>
              <a:rPr lang="en-US" altLang="zh-CN" sz="2000" b="1"/>
              <a:t>Java</a:t>
            </a:r>
            <a:r>
              <a:rPr lang="zh-CN" altLang="en-US" sz="2000" b="1"/>
              <a:t>中，任何数据类型的数据（包括基本类型和引用类型）都可以通过</a:t>
            </a:r>
            <a:r>
              <a:rPr lang="en-US" altLang="zh-CN" sz="2000" b="1"/>
              <a:t>==</a:t>
            </a:r>
            <a:r>
              <a:rPr lang="zh-CN" altLang="en-US" sz="2000" b="1"/>
              <a:t>或</a:t>
            </a:r>
            <a:r>
              <a:rPr lang="en-US" altLang="zh-CN" sz="2000" b="1"/>
              <a:t>!=</a:t>
            </a:r>
            <a:r>
              <a:rPr lang="zh-CN" altLang="en-US" sz="2000" b="1"/>
              <a:t>来比较是否相等</a:t>
            </a:r>
            <a:r>
              <a:rPr lang="en-US" altLang="zh-CN" sz="2000" b="1"/>
              <a:t>(</a:t>
            </a:r>
            <a:r>
              <a:rPr lang="zh-CN" altLang="en-US" sz="2000" b="1"/>
              <a:t>这与</a:t>
            </a:r>
            <a:r>
              <a:rPr lang="en-US" altLang="zh-CN" sz="2000" b="1"/>
              <a:t>C</a:t>
            </a:r>
            <a:r>
              <a:rPr lang="zh-CN" altLang="en-US" sz="2000" b="1"/>
              <a:t>、</a:t>
            </a:r>
            <a:r>
              <a:rPr lang="en-US" altLang="zh-CN" sz="2000" b="1"/>
              <a:t>C++</a:t>
            </a:r>
            <a:r>
              <a:rPr lang="zh-CN" altLang="en-US" sz="2000" b="1"/>
              <a:t>不同</a:t>
            </a:r>
            <a:r>
              <a:rPr lang="en-US" altLang="zh-CN" sz="2000" b="1"/>
              <a:t>)</a:t>
            </a:r>
            <a:r>
              <a:rPr lang="zh-CN" altLang="en-US" sz="2000" b="1"/>
              <a:t>。</a:t>
            </a:r>
          </a:p>
          <a:p>
            <a:pPr lvl="1">
              <a:lnSpc>
                <a:spcPts val="3500"/>
              </a:lnSpc>
              <a:spcBef>
                <a:spcPct val="0"/>
              </a:spcBef>
              <a:spcAft>
                <a:spcPct val="0"/>
              </a:spcAft>
            </a:pPr>
            <a:r>
              <a:rPr lang="zh-CN" altLang="en-US" sz="2000" b="1"/>
              <a:t>关系运算的结果返回</a:t>
            </a:r>
            <a:r>
              <a:rPr lang="en-US" altLang="zh-CN" sz="2000" b="1"/>
              <a:t>true</a:t>
            </a:r>
            <a:r>
              <a:rPr lang="zh-CN" altLang="en-US" sz="2000" b="1"/>
              <a:t>或</a:t>
            </a:r>
            <a:r>
              <a:rPr lang="en-US" altLang="zh-CN" sz="2000" b="1"/>
              <a:t>false</a:t>
            </a:r>
            <a:r>
              <a:rPr lang="zh-CN" altLang="en-US" sz="2000" b="1"/>
              <a:t>，而不是</a:t>
            </a:r>
            <a:r>
              <a:rPr lang="en-US" altLang="zh-CN" sz="2000" b="1"/>
              <a:t>C</a:t>
            </a:r>
            <a:r>
              <a:rPr lang="zh-CN" altLang="en-US" sz="2000" b="1"/>
              <a:t>、</a:t>
            </a:r>
            <a:r>
              <a:rPr lang="en-US" altLang="zh-CN" sz="2000" b="1"/>
              <a:t>C++</a:t>
            </a:r>
            <a:r>
              <a:rPr lang="zh-CN" altLang="en-US" sz="2000" b="1"/>
              <a:t>中的</a:t>
            </a:r>
            <a:r>
              <a:rPr lang="en-US" altLang="zh-CN" sz="2000" b="1"/>
              <a:t>1</a:t>
            </a:r>
            <a:r>
              <a:rPr lang="zh-CN" altLang="en-US" sz="2000" b="1"/>
              <a:t>或</a:t>
            </a:r>
            <a:r>
              <a:rPr lang="en-US" altLang="zh-CN" sz="2000" b="1"/>
              <a:t>0</a:t>
            </a:r>
            <a:r>
              <a:rPr lang="zh-CN" altLang="en-US" sz="2000" b="1"/>
              <a:t>。</a:t>
            </a:r>
          </a:p>
          <a:p>
            <a:pPr lvl="1">
              <a:lnSpc>
                <a:spcPts val="3500"/>
              </a:lnSpc>
              <a:spcBef>
                <a:spcPct val="0"/>
              </a:spcBef>
              <a:spcAft>
                <a:spcPct val="0"/>
              </a:spcAft>
            </a:pPr>
            <a:r>
              <a:rPr lang="zh-CN" altLang="en-US" sz="2000" b="1"/>
              <a:t>等于和不等于适用于所有内建的数据类型，但其他比较不适用于</a:t>
            </a:r>
            <a:r>
              <a:rPr lang="en-US" altLang="zh-CN" sz="2000" b="1"/>
              <a:t>boolean</a:t>
            </a:r>
            <a:r>
              <a:rPr lang="zh-CN" altLang="en-US" sz="2000" b="1"/>
              <a:t>类型。</a:t>
            </a:r>
            <a:br>
              <a:rPr lang="zh-CN" altLang="en-US" sz="2000" b="1"/>
            </a:br>
            <a:r>
              <a:rPr lang="zh-CN" altLang="en-US" sz="2000" b="1"/>
              <a:t/>
            </a:r>
            <a:br>
              <a:rPr lang="zh-CN" altLang="en-US" sz="2000" b="1"/>
            </a:br>
            <a:r>
              <a:rPr lang="zh-CN" altLang="en-US" sz="2000" b="1"/>
              <a:t>　</a:t>
            </a:r>
            <a:endParaRPr lang="zh-CN" altLang="en-US" sz="2000" b="1">
              <a:solidFill>
                <a:srgbClr val="111111"/>
              </a:solidFill>
              <a:latin typeface="Courier" charset="0"/>
            </a:endParaRPr>
          </a:p>
        </p:txBody>
      </p:sp>
    </p:spTree>
    <p:extLst>
      <p:ext uri="{BB962C8B-B14F-4D97-AF65-F5344CB8AC3E}">
        <p14:creationId xmlns:p14="http://schemas.microsoft.com/office/powerpoint/2010/main" xmlns="" val="2906376293"/>
      </p:ext>
    </p:extLst>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Rectangle 2"/>
          <p:cNvSpPr>
            <a:spLocks noGrp="1" noChangeArrowheads="1"/>
          </p:cNvSpPr>
          <p:nvPr>
            <p:ph type="title"/>
          </p:nvPr>
        </p:nvSpPr>
        <p:spPr>
          <a:xfrm>
            <a:off x="607147" y="126884"/>
            <a:ext cx="8576381" cy="601524"/>
          </a:xfrm>
        </p:spPr>
        <p:txBody>
          <a:bodyPr/>
          <a:lstStyle/>
          <a:p>
            <a:r>
              <a:rPr lang="zh-CN" altLang="en-US" sz="2800">
                <a:solidFill>
                  <a:srgbClr val="2B03F5"/>
                </a:solidFill>
                <a:latin typeface="BIEGHZ+Palatino-Roman"/>
              </a:rPr>
              <a:t>布尔逻辑运算符</a:t>
            </a:r>
          </a:p>
        </p:txBody>
      </p:sp>
      <p:sp>
        <p:nvSpPr>
          <p:cNvPr id="1576964" name="Text Box 4"/>
          <p:cNvSpPr txBox="1">
            <a:spLocks noChangeArrowheads="1"/>
          </p:cNvSpPr>
          <p:nvPr/>
        </p:nvSpPr>
        <p:spPr bwMode="auto">
          <a:xfrm>
            <a:off x="890371" y="1156054"/>
            <a:ext cx="8140523" cy="4247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b="1">
                <a:solidFill>
                  <a:schemeClr val="tx1"/>
                </a:solidFill>
                <a:latin typeface="Arial" pitchFamily="34" charset="0"/>
              </a:rPr>
              <a:t>逻辑运算符</a:t>
            </a:r>
            <a:r>
              <a:rPr lang="en-US" altLang="zh-CN" sz="2000" b="1">
                <a:solidFill>
                  <a:schemeClr val="tx1"/>
                </a:solidFill>
                <a:latin typeface="Arial" pitchFamily="34" charset="0"/>
              </a:rPr>
              <a:t>AND</a:t>
            </a:r>
            <a:r>
              <a:rPr lang="zh-CN" altLang="en-US" sz="2000" b="1">
                <a:solidFill>
                  <a:schemeClr val="tx1"/>
                </a:solidFill>
                <a:latin typeface="Arial" pitchFamily="34" charset="0"/>
              </a:rPr>
              <a:t>（</a:t>
            </a:r>
            <a:r>
              <a:rPr lang="en-US" altLang="zh-CN" sz="2000" b="1">
                <a:solidFill>
                  <a:schemeClr val="tx1"/>
                </a:solidFill>
                <a:latin typeface="Arial" pitchFamily="34" charset="0"/>
              </a:rPr>
              <a:t>&amp;&amp;</a:t>
            </a:r>
            <a:r>
              <a:rPr lang="zh-CN" altLang="en-US" sz="2000" b="1">
                <a:solidFill>
                  <a:schemeClr val="tx1"/>
                </a:solidFill>
                <a:latin typeface="Arial" pitchFamily="34" charset="0"/>
              </a:rPr>
              <a:t>）、</a:t>
            </a:r>
            <a:r>
              <a:rPr lang="en-US" altLang="zh-CN" sz="2000" b="1">
                <a:solidFill>
                  <a:schemeClr val="tx1"/>
                </a:solidFill>
                <a:latin typeface="Arial" pitchFamily="34" charset="0"/>
              </a:rPr>
              <a:t>OR</a:t>
            </a:r>
            <a:r>
              <a:rPr lang="zh-CN" altLang="en-US" sz="2000" b="1">
                <a:solidFill>
                  <a:schemeClr val="tx1"/>
                </a:solidFill>
                <a:latin typeface="Arial" pitchFamily="34" charset="0"/>
              </a:rPr>
              <a:t>（</a:t>
            </a:r>
            <a:r>
              <a:rPr lang="en-US" altLang="zh-CN" sz="2000" b="1">
                <a:solidFill>
                  <a:schemeClr val="tx1"/>
                </a:solidFill>
                <a:latin typeface="Arial" pitchFamily="34" charset="0"/>
              </a:rPr>
              <a:t>||</a:t>
            </a:r>
            <a:r>
              <a:rPr lang="zh-CN" altLang="en-US" sz="2000" b="1">
                <a:solidFill>
                  <a:schemeClr val="tx1"/>
                </a:solidFill>
                <a:latin typeface="Arial" pitchFamily="34" charset="0"/>
              </a:rPr>
              <a:t>）以及</a:t>
            </a:r>
            <a:r>
              <a:rPr lang="en-US" altLang="zh-CN" sz="2000" b="1">
                <a:solidFill>
                  <a:schemeClr val="tx1"/>
                </a:solidFill>
                <a:latin typeface="Arial" pitchFamily="34" charset="0"/>
              </a:rPr>
              <a:t>NOT</a:t>
            </a:r>
            <a:r>
              <a:rPr lang="zh-CN" altLang="en-US" sz="2000" b="1">
                <a:solidFill>
                  <a:schemeClr val="tx1"/>
                </a:solidFill>
                <a:latin typeface="Arial" pitchFamily="34" charset="0"/>
              </a:rPr>
              <a:t>（</a:t>
            </a:r>
            <a:r>
              <a:rPr lang="en-US" altLang="zh-CN" sz="2000" b="1">
                <a:solidFill>
                  <a:schemeClr val="tx1"/>
                </a:solidFill>
                <a:latin typeface="Arial" pitchFamily="34" charset="0"/>
              </a:rPr>
              <a:t>!</a:t>
            </a:r>
            <a:r>
              <a:rPr lang="zh-CN" altLang="en-US" sz="2000" b="1">
                <a:solidFill>
                  <a:schemeClr val="tx1"/>
                </a:solidFill>
                <a:latin typeface="Arial" pitchFamily="34" charset="0"/>
              </a:rPr>
              <a:t>）能生成一个布尔值（</a:t>
            </a:r>
            <a:r>
              <a:rPr lang="en-US" altLang="zh-CN" sz="2000" b="1">
                <a:solidFill>
                  <a:schemeClr val="tx1"/>
                </a:solidFill>
                <a:latin typeface="Arial" pitchFamily="34" charset="0"/>
              </a:rPr>
              <a:t>true</a:t>
            </a:r>
            <a:r>
              <a:rPr lang="zh-CN" altLang="en-US" sz="2000" b="1">
                <a:solidFill>
                  <a:schemeClr val="tx1"/>
                </a:solidFill>
                <a:latin typeface="Arial" pitchFamily="34" charset="0"/>
              </a:rPr>
              <a:t>或</a:t>
            </a:r>
            <a:r>
              <a:rPr lang="en-US" altLang="zh-CN" sz="2000" b="1">
                <a:solidFill>
                  <a:schemeClr val="tx1"/>
                </a:solidFill>
                <a:latin typeface="Arial" pitchFamily="34" charset="0"/>
              </a:rPr>
              <a:t>false</a:t>
            </a:r>
            <a:r>
              <a:rPr lang="zh-CN" altLang="en-US" sz="2000" b="1">
                <a:solidFill>
                  <a:schemeClr val="tx1"/>
                </a:solidFill>
                <a:latin typeface="Arial" pitchFamily="34" charset="0"/>
              </a:rPr>
              <a:t>）</a:t>
            </a:r>
          </a:p>
          <a:p>
            <a:pPr eaLnBrk="1" hangingPunct="1">
              <a:spcBef>
                <a:spcPct val="50000"/>
              </a:spcBef>
            </a:pPr>
            <a:r>
              <a:rPr lang="zh-CN" altLang="en-US" sz="2000" b="1">
                <a:solidFill>
                  <a:schemeClr val="tx1"/>
                </a:solidFill>
                <a:latin typeface="Arial" pitchFamily="34" charset="0"/>
              </a:rPr>
              <a:t>说明：</a:t>
            </a:r>
          </a:p>
          <a:p>
            <a:pPr eaLnBrk="1" hangingPunct="1">
              <a:spcBef>
                <a:spcPct val="50000"/>
              </a:spcBef>
              <a:buFontTx/>
              <a:buChar char="•"/>
            </a:pPr>
            <a:r>
              <a:rPr lang="zh-CN" altLang="en-US" sz="2000" b="1">
                <a:solidFill>
                  <a:schemeClr val="tx1"/>
                </a:solidFill>
                <a:latin typeface="Arial" pitchFamily="34" charset="0"/>
              </a:rPr>
              <a:t>    只可将</a:t>
            </a:r>
            <a:r>
              <a:rPr lang="en-US" altLang="zh-CN" sz="2000" b="1">
                <a:solidFill>
                  <a:schemeClr val="tx1"/>
                </a:solidFill>
                <a:latin typeface="Arial" pitchFamily="34" charset="0"/>
              </a:rPr>
              <a:t>AND</a:t>
            </a:r>
            <a:r>
              <a:rPr lang="zh-CN" altLang="en-US" sz="2000" b="1">
                <a:solidFill>
                  <a:schemeClr val="tx1"/>
                </a:solidFill>
                <a:latin typeface="Arial" pitchFamily="34" charset="0"/>
              </a:rPr>
              <a:t>，</a:t>
            </a:r>
            <a:r>
              <a:rPr lang="en-US" altLang="zh-CN" sz="2000" b="1">
                <a:solidFill>
                  <a:schemeClr val="tx1"/>
                </a:solidFill>
                <a:latin typeface="Arial" pitchFamily="34" charset="0"/>
              </a:rPr>
              <a:t>OR</a:t>
            </a:r>
            <a:r>
              <a:rPr lang="zh-CN" altLang="en-US" sz="2000" b="1">
                <a:solidFill>
                  <a:schemeClr val="tx1"/>
                </a:solidFill>
                <a:latin typeface="Arial" pitchFamily="34" charset="0"/>
              </a:rPr>
              <a:t>或</a:t>
            </a:r>
            <a:r>
              <a:rPr lang="en-US" altLang="zh-CN" sz="2000" b="1">
                <a:solidFill>
                  <a:schemeClr val="tx1"/>
                </a:solidFill>
                <a:latin typeface="Arial" pitchFamily="34" charset="0"/>
              </a:rPr>
              <a:t>NOT</a:t>
            </a:r>
            <a:r>
              <a:rPr lang="zh-CN" altLang="en-US" sz="2000" b="1">
                <a:solidFill>
                  <a:schemeClr val="tx1"/>
                </a:solidFill>
                <a:latin typeface="Arial" pitchFamily="34" charset="0"/>
              </a:rPr>
              <a:t>应用于布尔值。不可将一个非布尔值当作布尔值在逻辑表达式中使用</a:t>
            </a:r>
          </a:p>
          <a:p>
            <a:pPr eaLnBrk="1" hangingPunct="1">
              <a:spcBef>
                <a:spcPct val="50000"/>
              </a:spcBef>
            </a:pPr>
            <a:r>
              <a:rPr lang="zh-CN" altLang="en-US" sz="2000" b="1">
                <a:solidFill>
                  <a:schemeClr val="tx1"/>
                </a:solidFill>
                <a:latin typeface="Arial" pitchFamily="34" charset="0"/>
              </a:rPr>
              <a:t> 例如：以下是非法的。</a:t>
            </a:r>
          </a:p>
          <a:p>
            <a:pPr eaLnBrk="1" hangingPunct="1">
              <a:lnSpc>
                <a:spcPct val="70000"/>
              </a:lnSpc>
              <a:spcBef>
                <a:spcPct val="50000"/>
              </a:spcBef>
            </a:pPr>
            <a:r>
              <a:rPr lang="en-US" altLang="zh-CN" sz="2000" b="1">
                <a:solidFill>
                  <a:schemeClr val="tx1"/>
                </a:solidFill>
                <a:latin typeface="Arial" pitchFamily="34" charset="0"/>
              </a:rPr>
              <a:t>int i=1,j=2;</a:t>
            </a:r>
          </a:p>
          <a:p>
            <a:pPr eaLnBrk="1" hangingPunct="1">
              <a:lnSpc>
                <a:spcPct val="70000"/>
              </a:lnSpc>
              <a:spcBef>
                <a:spcPct val="50000"/>
              </a:spcBef>
            </a:pPr>
            <a:r>
              <a:rPr lang="en-US" altLang="zh-CN" sz="2000" b="1">
                <a:solidFill>
                  <a:schemeClr val="tx1"/>
                </a:solidFill>
                <a:latin typeface="Arial" pitchFamily="34" charset="0"/>
              </a:rPr>
              <a:t>i &amp;&amp; j</a:t>
            </a:r>
          </a:p>
          <a:p>
            <a:pPr eaLnBrk="1" hangingPunct="1">
              <a:lnSpc>
                <a:spcPct val="70000"/>
              </a:lnSpc>
              <a:spcBef>
                <a:spcPct val="50000"/>
              </a:spcBef>
            </a:pPr>
            <a:r>
              <a:rPr lang="en-US" altLang="zh-CN" sz="2000" b="1">
                <a:solidFill>
                  <a:schemeClr val="tx1"/>
                </a:solidFill>
                <a:latin typeface="Arial" pitchFamily="34" charset="0"/>
              </a:rPr>
              <a:t>i || j</a:t>
            </a:r>
          </a:p>
          <a:p>
            <a:pPr eaLnBrk="1" hangingPunct="1">
              <a:lnSpc>
                <a:spcPct val="70000"/>
              </a:lnSpc>
              <a:spcBef>
                <a:spcPct val="50000"/>
              </a:spcBef>
            </a:pPr>
            <a:r>
              <a:rPr lang="en-US" altLang="zh-CN" sz="2000" b="1">
                <a:solidFill>
                  <a:schemeClr val="tx1"/>
                </a:solidFill>
                <a:latin typeface="Arial" pitchFamily="34" charset="0"/>
              </a:rPr>
              <a:t>!i</a:t>
            </a:r>
          </a:p>
          <a:p>
            <a:pPr eaLnBrk="1" hangingPunct="1">
              <a:lnSpc>
                <a:spcPct val="70000"/>
              </a:lnSpc>
              <a:spcBef>
                <a:spcPct val="50000"/>
              </a:spcBef>
            </a:pPr>
            <a:endParaRPr lang="zh-CN" altLang="en-US" sz="2000" b="1">
              <a:solidFill>
                <a:schemeClr val="tx1"/>
              </a:solidFill>
              <a:latin typeface="Arial" pitchFamily="34" charset="0"/>
            </a:endParaRPr>
          </a:p>
        </p:txBody>
      </p:sp>
    </p:spTree>
    <p:extLst>
      <p:ext uri="{BB962C8B-B14F-4D97-AF65-F5344CB8AC3E}">
        <p14:creationId xmlns:p14="http://schemas.microsoft.com/office/powerpoint/2010/main" xmlns="" val="2388425137"/>
      </p:ext>
    </p:extLst>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986" name="Rectangle 2"/>
          <p:cNvSpPr>
            <a:spLocks noGrp="1" noChangeArrowheads="1"/>
          </p:cNvSpPr>
          <p:nvPr>
            <p:ph type="title"/>
          </p:nvPr>
        </p:nvSpPr>
        <p:spPr>
          <a:xfrm>
            <a:off x="644458" y="159780"/>
            <a:ext cx="8576381" cy="601524"/>
          </a:xfrm>
        </p:spPr>
        <p:txBody>
          <a:bodyPr/>
          <a:lstStyle/>
          <a:p>
            <a:r>
              <a:rPr lang="zh-CN" altLang="en-US" sz="2800">
                <a:solidFill>
                  <a:srgbClr val="2B03F5"/>
                </a:solidFill>
                <a:latin typeface="BIEGHZ+Palatino-Roman"/>
              </a:rPr>
              <a:t>布尔逻辑运算符</a:t>
            </a:r>
          </a:p>
        </p:txBody>
      </p:sp>
      <p:sp>
        <p:nvSpPr>
          <p:cNvPr id="1577988" name="Text Box 4"/>
          <p:cNvSpPr txBox="1">
            <a:spLocks noChangeArrowheads="1"/>
          </p:cNvSpPr>
          <p:nvPr/>
        </p:nvSpPr>
        <p:spPr bwMode="auto">
          <a:xfrm>
            <a:off x="966687" y="1156054"/>
            <a:ext cx="8140523" cy="36984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b="1">
                <a:solidFill>
                  <a:srgbClr val="990033"/>
                </a:solidFill>
                <a:latin typeface="Times New Roman" pitchFamily="18" charset="0"/>
              </a:rPr>
              <a:t>说明：</a:t>
            </a:r>
            <a:r>
              <a:rPr kumimoji="1" lang="zh-CN" altLang="en-US">
                <a:solidFill>
                  <a:schemeClr val="tx1"/>
                </a:solidFill>
                <a:latin typeface="Times New Roman" pitchFamily="18" charset="0"/>
              </a:rPr>
              <a:t> </a:t>
            </a:r>
          </a:p>
          <a:p>
            <a:pPr eaLnBrk="1" hangingPunct="1">
              <a:spcBef>
                <a:spcPct val="50000"/>
              </a:spcBef>
              <a:buFontTx/>
              <a:buChar char="•"/>
            </a:pPr>
            <a:r>
              <a:rPr lang="zh-CN" altLang="en-US" sz="2000" b="1">
                <a:solidFill>
                  <a:schemeClr val="tx1"/>
                </a:solidFill>
                <a:latin typeface="Arial" pitchFamily="34" charset="0"/>
              </a:rPr>
              <a:t> 对浮点数字的比较是非常严格的。</a:t>
            </a:r>
          </a:p>
          <a:p>
            <a:pPr eaLnBrk="1" hangingPunct="1">
              <a:spcBef>
                <a:spcPct val="50000"/>
              </a:spcBef>
              <a:buFontTx/>
              <a:buChar char="•"/>
            </a:pPr>
            <a:r>
              <a:rPr kumimoji="1" lang="zh-CN" altLang="en-US">
                <a:solidFill>
                  <a:schemeClr val="tx1"/>
                </a:solidFill>
                <a:latin typeface="Times New Roman" pitchFamily="18" charset="0"/>
              </a:rPr>
              <a:t> </a:t>
            </a:r>
            <a:r>
              <a:rPr lang="zh-CN" altLang="en-US" sz="2000" b="1">
                <a:solidFill>
                  <a:schemeClr val="tx1"/>
                </a:solidFill>
                <a:latin typeface="Arial" pitchFamily="34" charset="0"/>
              </a:rPr>
              <a:t>短路运算：</a:t>
            </a:r>
          </a:p>
          <a:p>
            <a:pPr eaLnBrk="1" hangingPunct="1">
              <a:spcBef>
                <a:spcPct val="50000"/>
              </a:spcBef>
            </a:pPr>
            <a:r>
              <a:rPr lang="en-US" altLang="zh-CN" sz="2000" b="1">
                <a:solidFill>
                  <a:schemeClr val="tx1"/>
                </a:solidFill>
                <a:latin typeface="Arial" pitchFamily="34" charset="0"/>
              </a:rPr>
              <a:t>1</a:t>
            </a:r>
            <a:r>
              <a:rPr lang="zh-CN" altLang="en-US" sz="2000" b="1">
                <a:solidFill>
                  <a:schemeClr val="tx1"/>
                </a:solidFill>
                <a:latin typeface="Arial" pitchFamily="34" charset="0"/>
              </a:rPr>
              <a:t>、</a:t>
            </a:r>
            <a:r>
              <a:rPr lang="en-US" altLang="zh-CN" sz="2000" b="1">
                <a:solidFill>
                  <a:schemeClr val="tx1"/>
                </a:solidFill>
                <a:latin typeface="Arial" pitchFamily="34" charset="0"/>
              </a:rPr>
              <a:t>a &amp;&amp; b &amp;&amp; c</a:t>
            </a:r>
          </a:p>
          <a:p>
            <a:pPr eaLnBrk="1" hangingPunct="1">
              <a:spcBef>
                <a:spcPct val="50000"/>
              </a:spcBef>
            </a:pPr>
            <a:r>
              <a:rPr lang="en-US" altLang="zh-CN" sz="2000" b="1">
                <a:solidFill>
                  <a:schemeClr val="tx1"/>
                </a:solidFill>
                <a:latin typeface="Arial" pitchFamily="34" charset="0"/>
              </a:rPr>
              <a:t>2</a:t>
            </a:r>
            <a:r>
              <a:rPr lang="zh-CN" altLang="en-US" sz="2000" b="1">
                <a:solidFill>
                  <a:schemeClr val="tx1"/>
                </a:solidFill>
                <a:latin typeface="Arial" pitchFamily="34" charset="0"/>
              </a:rPr>
              <a:t>、</a:t>
            </a:r>
            <a:r>
              <a:rPr lang="en-US" altLang="zh-CN" sz="2000" b="1">
                <a:solidFill>
                  <a:schemeClr val="tx1"/>
                </a:solidFill>
                <a:latin typeface="Arial" pitchFamily="34" charset="0"/>
              </a:rPr>
              <a:t>a || b || c</a:t>
            </a:r>
          </a:p>
          <a:p>
            <a:pPr eaLnBrk="1" hangingPunct="1">
              <a:spcBef>
                <a:spcPct val="50000"/>
              </a:spcBef>
            </a:pPr>
            <a:r>
              <a:rPr lang="en-US" altLang="zh-CN" sz="2000" b="1">
                <a:solidFill>
                  <a:schemeClr val="tx1"/>
                </a:solidFill>
                <a:latin typeface="Arial" pitchFamily="34" charset="0"/>
              </a:rPr>
              <a:t>3 </a:t>
            </a:r>
            <a:r>
              <a:rPr lang="zh-CN" altLang="en-US" sz="2000" b="1">
                <a:solidFill>
                  <a:schemeClr val="tx1"/>
                </a:solidFill>
                <a:latin typeface="Arial" pitchFamily="34" charset="0"/>
              </a:rPr>
              <a:t>、</a:t>
            </a:r>
            <a:r>
              <a:rPr lang="en-US" altLang="zh-CN" sz="2000" b="1">
                <a:solidFill>
                  <a:schemeClr val="tx1"/>
                </a:solidFill>
                <a:latin typeface="Arial" pitchFamily="34" charset="0"/>
              </a:rPr>
              <a:t>x=y=1   a=5, b=3,c=2,d=1</a:t>
            </a:r>
          </a:p>
          <a:p>
            <a:pPr eaLnBrk="1" hangingPunct="1">
              <a:spcBef>
                <a:spcPct val="50000"/>
              </a:spcBef>
            </a:pPr>
            <a:r>
              <a:rPr lang="en-US" altLang="zh-CN" sz="2000" b="1">
                <a:solidFill>
                  <a:schemeClr val="tx1"/>
                </a:solidFill>
                <a:latin typeface="Arial" pitchFamily="34" charset="0"/>
              </a:rPr>
              <a:t>    (x=a&lt;b) &amp;&amp;(y=c&lt;d)     x ,y =?</a:t>
            </a:r>
          </a:p>
          <a:p>
            <a:pPr eaLnBrk="1" hangingPunct="1">
              <a:spcBef>
                <a:spcPct val="50000"/>
              </a:spcBef>
            </a:pPr>
            <a:endParaRPr lang="zh-CN" altLang="en-US" sz="2000" b="1">
              <a:solidFill>
                <a:schemeClr val="tx1"/>
              </a:solidFill>
              <a:latin typeface="Arial" pitchFamily="34" charset="0"/>
            </a:endParaRPr>
          </a:p>
        </p:txBody>
      </p:sp>
    </p:spTree>
    <p:extLst>
      <p:ext uri="{BB962C8B-B14F-4D97-AF65-F5344CB8AC3E}">
        <p14:creationId xmlns:p14="http://schemas.microsoft.com/office/powerpoint/2010/main" xmlns="" val="2661822417"/>
      </p:ext>
    </p:extLst>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010" name="Rectangle 2"/>
          <p:cNvSpPr>
            <a:spLocks noGrp="1" noChangeArrowheads="1"/>
          </p:cNvSpPr>
          <p:nvPr>
            <p:ph type="title"/>
          </p:nvPr>
        </p:nvSpPr>
        <p:spPr>
          <a:xfrm>
            <a:off x="530831" y="126884"/>
            <a:ext cx="8576380" cy="601524"/>
          </a:xfrm>
        </p:spPr>
        <p:txBody>
          <a:bodyPr/>
          <a:lstStyle/>
          <a:p>
            <a:r>
              <a:rPr kumimoji="1" lang="zh-CN" altLang="en-US" i="0">
                <a:solidFill>
                  <a:srgbClr val="2B03F5"/>
                </a:solidFill>
              </a:rPr>
              <a:t>位运算符</a:t>
            </a:r>
          </a:p>
        </p:txBody>
      </p:sp>
      <p:grpSp>
        <p:nvGrpSpPr>
          <p:cNvPr id="1579012" name="Group 4"/>
          <p:cNvGrpSpPr>
            <a:grpSpLocks/>
          </p:cNvGrpSpPr>
          <p:nvPr/>
        </p:nvGrpSpPr>
        <p:grpSpPr bwMode="auto">
          <a:xfrm>
            <a:off x="261175" y="1156054"/>
            <a:ext cx="9361602" cy="5037763"/>
            <a:chOff x="-3" y="-3"/>
            <a:chExt cx="5881" cy="3230"/>
          </a:xfrm>
        </p:grpSpPr>
        <p:grpSp>
          <p:nvGrpSpPr>
            <p:cNvPr id="1579013" name="Group 5"/>
            <p:cNvGrpSpPr>
              <a:grpSpLocks/>
            </p:cNvGrpSpPr>
            <p:nvPr/>
          </p:nvGrpSpPr>
          <p:grpSpPr bwMode="auto">
            <a:xfrm>
              <a:off x="0" y="0"/>
              <a:ext cx="5875" cy="3224"/>
              <a:chOff x="0" y="0"/>
              <a:chExt cx="5875" cy="3224"/>
            </a:xfrm>
          </p:grpSpPr>
          <p:grpSp>
            <p:nvGrpSpPr>
              <p:cNvPr id="1579014" name="Group 6"/>
              <p:cNvGrpSpPr>
                <a:grpSpLocks/>
              </p:cNvGrpSpPr>
              <p:nvPr/>
            </p:nvGrpSpPr>
            <p:grpSpPr bwMode="auto">
              <a:xfrm>
                <a:off x="0" y="0"/>
                <a:ext cx="1933" cy="403"/>
                <a:chOff x="0" y="0"/>
                <a:chExt cx="1933" cy="403"/>
              </a:xfrm>
            </p:grpSpPr>
            <p:sp>
              <p:nvSpPr>
                <p:cNvPr id="1579015" name="Rectangle 7"/>
                <p:cNvSpPr>
                  <a:spLocks noChangeArrowheads="1"/>
                </p:cNvSpPr>
                <p:nvPr/>
              </p:nvSpPr>
              <p:spPr bwMode="auto">
                <a:xfrm>
                  <a:off x="0" y="0"/>
                  <a:ext cx="1933"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zh-CN" altLang="en-US">
                      <a:solidFill>
                        <a:schemeClr val="tx1"/>
                      </a:solidFill>
                      <a:latin typeface="Times New Roman" pitchFamily="18" charset="0"/>
                    </a:rPr>
                    <a:t>运算符</a:t>
                  </a:r>
                </a:p>
                <a:p>
                  <a:pPr algn="ctr"/>
                  <a:endParaRPr kumimoji="1" lang="zh-CN" altLang="en-US">
                    <a:solidFill>
                      <a:schemeClr val="tx1"/>
                    </a:solidFill>
                    <a:latin typeface="Times New Roman" pitchFamily="18" charset="0"/>
                  </a:endParaRPr>
                </a:p>
              </p:txBody>
            </p:sp>
            <p:sp>
              <p:nvSpPr>
                <p:cNvPr id="1579016" name="Rectangle 8"/>
                <p:cNvSpPr>
                  <a:spLocks noChangeArrowheads="1"/>
                </p:cNvSpPr>
                <p:nvPr/>
              </p:nvSpPr>
              <p:spPr bwMode="auto">
                <a:xfrm>
                  <a:off x="0" y="0"/>
                  <a:ext cx="1933"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17" name="Group 9"/>
              <p:cNvGrpSpPr>
                <a:grpSpLocks/>
              </p:cNvGrpSpPr>
              <p:nvPr/>
            </p:nvGrpSpPr>
            <p:grpSpPr bwMode="auto">
              <a:xfrm>
                <a:off x="1933" y="0"/>
                <a:ext cx="1936" cy="403"/>
                <a:chOff x="1933" y="0"/>
                <a:chExt cx="1936" cy="403"/>
              </a:xfrm>
            </p:grpSpPr>
            <p:sp>
              <p:nvSpPr>
                <p:cNvPr id="1579018" name="Rectangle 10"/>
                <p:cNvSpPr>
                  <a:spLocks noChangeArrowheads="1"/>
                </p:cNvSpPr>
                <p:nvPr/>
              </p:nvSpPr>
              <p:spPr bwMode="auto">
                <a:xfrm>
                  <a:off x="1933" y="0"/>
                  <a:ext cx="193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zh-CN" altLang="en-US">
                      <a:solidFill>
                        <a:schemeClr val="tx1"/>
                      </a:solidFill>
                      <a:latin typeface="Times New Roman" pitchFamily="18" charset="0"/>
                    </a:rPr>
                    <a:t>用法</a:t>
                  </a:r>
                </a:p>
                <a:p>
                  <a:pPr algn="ctr"/>
                  <a:endParaRPr kumimoji="1" lang="zh-CN" altLang="en-US">
                    <a:solidFill>
                      <a:schemeClr val="tx1"/>
                    </a:solidFill>
                    <a:latin typeface="Times New Roman" pitchFamily="18" charset="0"/>
                  </a:endParaRPr>
                </a:p>
              </p:txBody>
            </p:sp>
            <p:sp>
              <p:nvSpPr>
                <p:cNvPr id="1579019" name="Rectangle 11"/>
                <p:cNvSpPr>
                  <a:spLocks noChangeArrowheads="1"/>
                </p:cNvSpPr>
                <p:nvPr/>
              </p:nvSpPr>
              <p:spPr bwMode="auto">
                <a:xfrm>
                  <a:off x="1933" y="0"/>
                  <a:ext cx="193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20" name="Group 12"/>
              <p:cNvGrpSpPr>
                <a:grpSpLocks/>
              </p:cNvGrpSpPr>
              <p:nvPr/>
            </p:nvGrpSpPr>
            <p:grpSpPr bwMode="auto">
              <a:xfrm>
                <a:off x="3869" y="0"/>
                <a:ext cx="2006" cy="403"/>
                <a:chOff x="3869" y="0"/>
                <a:chExt cx="2006" cy="403"/>
              </a:xfrm>
            </p:grpSpPr>
            <p:sp>
              <p:nvSpPr>
                <p:cNvPr id="1579021" name="Rectangle 13"/>
                <p:cNvSpPr>
                  <a:spLocks noChangeArrowheads="1"/>
                </p:cNvSpPr>
                <p:nvPr/>
              </p:nvSpPr>
              <p:spPr bwMode="auto">
                <a:xfrm>
                  <a:off x="3869" y="0"/>
                  <a:ext cx="200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zh-CN" altLang="en-US">
                      <a:solidFill>
                        <a:schemeClr val="tx1"/>
                      </a:solidFill>
                      <a:latin typeface="Times New Roman" pitchFamily="18" charset="0"/>
                    </a:rPr>
                    <a:t>描述</a:t>
                  </a:r>
                </a:p>
                <a:p>
                  <a:pPr algn="ctr"/>
                  <a:endParaRPr kumimoji="1" lang="zh-CN" altLang="en-US">
                    <a:solidFill>
                      <a:schemeClr val="tx1"/>
                    </a:solidFill>
                    <a:latin typeface="Times New Roman" pitchFamily="18" charset="0"/>
                  </a:endParaRPr>
                </a:p>
              </p:txBody>
            </p:sp>
            <p:sp>
              <p:nvSpPr>
                <p:cNvPr id="1579022" name="Rectangle 14"/>
                <p:cNvSpPr>
                  <a:spLocks noChangeArrowheads="1"/>
                </p:cNvSpPr>
                <p:nvPr/>
              </p:nvSpPr>
              <p:spPr bwMode="auto">
                <a:xfrm>
                  <a:off x="3869" y="0"/>
                  <a:ext cx="200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23" name="Group 15"/>
              <p:cNvGrpSpPr>
                <a:grpSpLocks/>
              </p:cNvGrpSpPr>
              <p:nvPr/>
            </p:nvGrpSpPr>
            <p:grpSpPr bwMode="auto">
              <a:xfrm>
                <a:off x="0" y="403"/>
                <a:ext cx="1933" cy="403"/>
                <a:chOff x="0" y="403"/>
                <a:chExt cx="1933" cy="403"/>
              </a:xfrm>
            </p:grpSpPr>
            <p:sp>
              <p:nvSpPr>
                <p:cNvPr id="1579024" name="Rectangle 16"/>
                <p:cNvSpPr>
                  <a:spLocks noChangeArrowheads="1"/>
                </p:cNvSpPr>
                <p:nvPr/>
              </p:nvSpPr>
              <p:spPr bwMode="auto">
                <a:xfrm>
                  <a:off x="0" y="403"/>
                  <a:ext cx="1933"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a:t>
                  </a:r>
                </a:p>
                <a:p>
                  <a:pPr algn="ctr"/>
                  <a:endParaRPr kumimoji="1" lang="zh-CN" altLang="en-US">
                    <a:solidFill>
                      <a:schemeClr val="tx1"/>
                    </a:solidFill>
                    <a:latin typeface="Times New Roman" pitchFamily="18" charset="0"/>
                  </a:endParaRPr>
                </a:p>
              </p:txBody>
            </p:sp>
            <p:sp>
              <p:nvSpPr>
                <p:cNvPr id="1579025" name="Rectangle 17"/>
                <p:cNvSpPr>
                  <a:spLocks noChangeArrowheads="1"/>
                </p:cNvSpPr>
                <p:nvPr/>
              </p:nvSpPr>
              <p:spPr bwMode="auto">
                <a:xfrm>
                  <a:off x="0" y="403"/>
                  <a:ext cx="1933"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26" name="Group 18"/>
              <p:cNvGrpSpPr>
                <a:grpSpLocks/>
              </p:cNvGrpSpPr>
              <p:nvPr/>
            </p:nvGrpSpPr>
            <p:grpSpPr bwMode="auto">
              <a:xfrm>
                <a:off x="1933" y="403"/>
                <a:ext cx="1936" cy="403"/>
                <a:chOff x="1933" y="403"/>
                <a:chExt cx="1936" cy="403"/>
              </a:xfrm>
            </p:grpSpPr>
            <p:sp>
              <p:nvSpPr>
                <p:cNvPr id="1579027" name="Rectangle 19"/>
                <p:cNvSpPr>
                  <a:spLocks noChangeArrowheads="1"/>
                </p:cNvSpPr>
                <p:nvPr/>
              </p:nvSpPr>
              <p:spPr bwMode="auto">
                <a:xfrm>
                  <a:off x="1933" y="403"/>
                  <a:ext cx="193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 op</a:t>
                  </a:r>
                </a:p>
                <a:p>
                  <a:pPr algn="ctr"/>
                  <a:endParaRPr kumimoji="1" lang="zh-CN" altLang="en-US">
                    <a:solidFill>
                      <a:schemeClr val="tx1"/>
                    </a:solidFill>
                    <a:latin typeface="Times New Roman" pitchFamily="18" charset="0"/>
                  </a:endParaRPr>
                </a:p>
              </p:txBody>
            </p:sp>
            <p:sp>
              <p:nvSpPr>
                <p:cNvPr id="1579028" name="Rectangle 20"/>
                <p:cNvSpPr>
                  <a:spLocks noChangeArrowheads="1"/>
                </p:cNvSpPr>
                <p:nvPr/>
              </p:nvSpPr>
              <p:spPr bwMode="auto">
                <a:xfrm>
                  <a:off x="1933" y="403"/>
                  <a:ext cx="193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29" name="Group 21"/>
              <p:cNvGrpSpPr>
                <a:grpSpLocks/>
              </p:cNvGrpSpPr>
              <p:nvPr/>
            </p:nvGrpSpPr>
            <p:grpSpPr bwMode="auto">
              <a:xfrm>
                <a:off x="3869" y="403"/>
                <a:ext cx="2006" cy="403"/>
                <a:chOff x="3869" y="403"/>
                <a:chExt cx="2006" cy="403"/>
              </a:xfrm>
            </p:grpSpPr>
            <p:sp>
              <p:nvSpPr>
                <p:cNvPr id="1579030" name="Rectangle 22"/>
                <p:cNvSpPr>
                  <a:spLocks noChangeArrowheads="1"/>
                </p:cNvSpPr>
                <p:nvPr/>
              </p:nvSpPr>
              <p:spPr bwMode="auto">
                <a:xfrm>
                  <a:off x="3869" y="403"/>
                  <a:ext cx="200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zh-CN" altLang="en-US">
                      <a:solidFill>
                        <a:schemeClr val="tx1"/>
                      </a:solidFill>
                      <a:latin typeface="Times New Roman" pitchFamily="18" charset="0"/>
                    </a:rPr>
                    <a:t>按位取反</a:t>
                  </a:r>
                </a:p>
                <a:p>
                  <a:pPr algn="ctr"/>
                  <a:endParaRPr kumimoji="1" lang="zh-CN" altLang="en-US">
                    <a:solidFill>
                      <a:schemeClr val="tx1"/>
                    </a:solidFill>
                    <a:latin typeface="Times New Roman" pitchFamily="18" charset="0"/>
                  </a:endParaRPr>
                </a:p>
              </p:txBody>
            </p:sp>
            <p:sp>
              <p:nvSpPr>
                <p:cNvPr id="1579031" name="Rectangle 23"/>
                <p:cNvSpPr>
                  <a:spLocks noChangeArrowheads="1"/>
                </p:cNvSpPr>
                <p:nvPr/>
              </p:nvSpPr>
              <p:spPr bwMode="auto">
                <a:xfrm>
                  <a:off x="3869" y="403"/>
                  <a:ext cx="200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32" name="Group 24"/>
              <p:cNvGrpSpPr>
                <a:grpSpLocks/>
              </p:cNvGrpSpPr>
              <p:nvPr/>
            </p:nvGrpSpPr>
            <p:grpSpPr bwMode="auto">
              <a:xfrm>
                <a:off x="0" y="806"/>
                <a:ext cx="1933" cy="403"/>
                <a:chOff x="0" y="806"/>
                <a:chExt cx="1933" cy="403"/>
              </a:xfrm>
            </p:grpSpPr>
            <p:sp>
              <p:nvSpPr>
                <p:cNvPr id="1579033" name="Rectangle 25"/>
                <p:cNvSpPr>
                  <a:spLocks noChangeArrowheads="1"/>
                </p:cNvSpPr>
                <p:nvPr/>
              </p:nvSpPr>
              <p:spPr bwMode="auto">
                <a:xfrm>
                  <a:off x="0" y="806"/>
                  <a:ext cx="1933"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&amp;</a:t>
                  </a:r>
                </a:p>
                <a:p>
                  <a:pPr algn="ctr"/>
                  <a:endParaRPr kumimoji="1" lang="zh-CN" altLang="en-US">
                    <a:solidFill>
                      <a:schemeClr val="tx1"/>
                    </a:solidFill>
                    <a:latin typeface="Times New Roman" pitchFamily="18" charset="0"/>
                  </a:endParaRPr>
                </a:p>
              </p:txBody>
            </p:sp>
            <p:sp>
              <p:nvSpPr>
                <p:cNvPr id="1579034" name="Rectangle 26"/>
                <p:cNvSpPr>
                  <a:spLocks noChangeArrowheads="1"/>
                </p:cNvSpPr>
                <p:nvPr/>
              </p:nvSpPr>
              <p:spPr bwMode="auto">
                <a:xfrm>
                  <a:off x="0" y="806"/>
                  <a:ext cx="1933"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35" name="Group 27"/>
              <p:cNvGrpSpPr>
                <a:grpSpLocks/>
              </p:cNvGrpSpPr>
              <p:nvPr/>
            </p:nvGrpSpPr>
            <p:grpSpPr bwMode="auto">
              <a:xfrm>
                <a:off x="1933" y="806"/>
                <a:ext cx="1936" cy="403"/>
                <a:chOff x="1933" y="806"/>
                <a:chExt cx="1936" cy="403"/>
              </a:xfrm>
            </p:grpSpPr>
            <p:sp>
              <p:nvSpPr>
                <p:cNvPr id="1579036" name="Rectangle 28"/>
                <p:cNvSpPr>
                  <a:spLocks noChangeArrowheads="1"/>
                </p:cNvSpPr>
                <p:nvPr/>
              </p:nvSpPr>
              <p:spPr bwMode="auto">
                <a:xfrm>
                  <a:off x="1933" y="806"/>
                  <a:ext cx="193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op1 &amp; op2</a:t>
                  </a:r>
                </a:p>
                <a:p>
                  <a:pPr algn="ctr"/>
                  <a:endParaRPr kumimoji="1" lang="zh-CN" altLang="en-US">
                    <a:solidFill>
                      <a:schemeClr val="tx1"/>
                    </a:solidFill>
                    <a:latin typeface="Times New Roman" pitchFamily="18" charset="0"/>
                  </a:endParaRPr>
                </a:p>
              </p:txBody>
            </p:sp>
            <p:sp>
              <p:nvSpPr>
                <p:cNvPr id="1579037" name="Rectangle 29"/>
                <p:cNvSpPr>
                  <a:spLocks noChangeArrowheads="1"/>
                </p:cNvSpPr>
                <p:nvPr/>
              </p:nvSpPr>
              <p:spPr bwMode="auto">
                <a:xfrm>
                  <a:off x="1933" y="806"/>
                  <a:ext cx="193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38" name="Group 30"/>
              <p:cNvGrpSpPr>
                <a:grpSpLocks/>
              </p:cNvGrpSpPr>
              <p:nvPr/>
            </p:nvGrpSpPr>
            <p:grpSpPr bwMode="auto">
              <a:xfrm>
                <a:off x="3869" y="806"/>
                <a:ext cx="2006" cy="403"/>
                <a:chOff x="3869" y="806"/>
                <a:chExt cx="2006" cy="403"/>
              </a:xfrm>
            </p:grpSpPr>
            <p:sp>
              <p:nvSpPr>
                <p:cNvPr id="1579039" name="Rectangle 31"/>
                <p:cNvSpPr>
                  <a:spLocks noChangeArrowheads="1"/>
                </p:cNvSpPr>
                <p:nvPr/>
              </p:nvSpPr>
              <p:spPr bwMode="auto">
                <a:xfrm>
                  <a:off x="3869" y="806"/>
                  <a:ext cx="200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zh-CN" altLang="en-US">
                      <a:solidFill>
                        <a:schemeClr val="tx1"/>
                      </a:solidFill>
                      <a:latin typeface="Times New Roman" pitchFamily="18" charset="0"/>
                    </a:rPr>
                    <a:t>按位与</a:t>
                  </a:r>
                </a:p>
                <a:p>
                  <a:pPr algn="ctr"/>
                  <a:endParaRPr kumimoji="1" lang="zh-CN" altLang="en-US">
                    <a:solidFill>
                      <a:schemeClr val="tx1"/>
                    </a:solidFill>
                    <a:latin typeface="Times New Roman" pitchFamily="18" charset="0"/>
                  </a:endParaRPr>
                </a:p>
              </p:txBody>
            </p:sp>
            <p:sp>
              <p:nvSpPr>
                <p:cNvPr id="1579040" name="Rectangle 32"/>
                <p:cNvSpPr>
                  <a:spLocks noChangeArrowheads="1"/>
                </p:cNvSpPr>
                <p:nvPr/>
              </p:nvSpPr>
              <p:spPr bwMode="auto">
                <a:xfrm>
                  <a:off x="3869" y="806"/>
                  <a:ext cx="200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41" name="Group 33"/>
              <p:cNvGrpSpPr>
                <a:grpSpLocks/>
              </p:cNvGrpSpPr>
              <p:nvPr/>
            </p:nvGrpSpPr>
            <p:grpSpPr bwMode="auto">
              <a:xfrm>
                <a:off x="0" y="1209"/>
                <a:ext cx="1933" cy="403"/>
                <a:chOff x="0" y="1209"/>
                <a:chExt cx="1933" cy="403"/>
              </a:xfrm>
            </p:grpSpPr>
            <p:sp>
              <p:nvSpPr>
                <p:cNvPr id="1579042" name="Rectangle 34"/>
                <p:cNvSpPr>
                  <a:spLocks noChangeArrowheads="1"/>
                </p:cNvSpPr>
                <p:nvPr/>
              </p:nvSpPr>
              <p:spPr bwMode="auto">
                <a:xfrm>
                  <a:off x="0" y="1209"/>
                  <a:ext cx="1933"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a:t>
                  </a:r>
                </a:p>
                <a:p>
                  <a:pPr algn="ctr"/>
                  <a:endParaRPr kumimoji="1" lang="zh-CN" altLang="en-US">
                    <a:solidFill>
                      <a:schemeClr val="tx1"/>
                    </a:solidFill>
                    <a:latin typeface="Times New Roman" pitchFamily="18" charset="0"/>
                  </a:endParaRPr>
                </a:p>
              </p:txBody>
            </p:sp>
            <p:sp>
              <p:nvSpPr>
                <p:cNvPr id="1579043" name="Rectangle 35"/>
                <p:cNvSpPr>
                  <a:spLocks noChangeArrowheads="1"/>
                </p:cNvSpPr>
                <p:nvPr/>
              </p:nvSpPr>
              <p:spPr bwMode="auto">
                <a:xfrm>
                  <a:off x="0" y="1209"/>
                  <a:ext cx="1933"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44" name="Group 36"/>
              <p:cNvGrpSpPr>
                <a:grpSpLocks/>
              </p:cNvGrpSpPr>
              <p:nvPr/>
            </p:nvGrpSpPr>
            <p:grpSpPr bwMode="auto">
              <a:xfrm>
                <a:off x="1933" y="1209"/>
                <a:ext cx="1936" cy="403"/>
                <a:chOff x="1933" y="1209"/>
                <a:chExt cx="1936" cy="403"/>
              </a:xfrm>
            </p:grpSpPr>
            <p:sp>
              <p:nvSpPr>
                <p:cNvPr id="1579045" name="Rectangle 37"/>
                <p:cNvSpPr>
                  <a:spLocks noChangeArrowheads="1"/>
                </p:cNvSpPr>
                <p:nvPr/>
              </p:nvSpPr>
              <p:spPr bwMode="auto">
                <a:xfrm>
                  <a:off x="1933" y="1209"/>
                  <a:ext cx="193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op1 | op2</a:t>
                  </a:r>
                </a:p>
                <a:p>
                  <a:pPr algn="ctr"/>
                  <a:endParaRPr kumimoji="1" lang="zh-CN" altLang="en-US">
                    <a:solidFill>
                      <a:schemeClr val="tx1"/>
                    </a:solidFill>
                    <a:latin typeface="Times New Roman" pitchFamily="18" charset="0"/>
                  </a:endParaRPr>
                </a:p>
              </p:txBody>
            </p:sp>
            <p:sp>
              <p:nvSpPr>
                <p:cNvPr id="1579046" name="Rectangle 38"/>
                <p:cNvSpPr>
                  <a:spLocks noChangeArrowheads="1"/>
                </p:cNvSpPr>
                <p:nvPr/>
              </p:nvSpPr>
              <p:spPr bwMode="auto">
                <a:xfrm>
                  <a:off x="1933" y="1209"/>
                  <a:ext cx="193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47" name="Group 39"/>
              <p:cNvGrpSpPr>
                <a:grpSpLocks/>
              </p:cNvGrpSpPr>
              <p:nvPr/>
            </p:nvGrpSpPr>
            <p:grpSpPr bwMode="auto">
              <a:xfrm>
                <a:off x="3869" y="1209"/>
                <a:ext cx="2006" cy="403"/>
                <a:chOff x="3869" y="1209"/>
                <a:chExt cx="2006" cy="403"/>
              </a:xfrm>
            </p:grpSpPr>
            <p:sp>
              <p:nvSpPr>
                <p:cNvPr id="1579048" name="Rectangle 40"/>
                <p:cNvSpPr>
                  <a:spLocks noChangeArrowheads="1"/>
                </p:cNvSpPr>
                <p:nvPr/>
              </p:nvSpPr>
              <p:spPr bwMode="auto">
                <a:xfrm>
                  <a:off x="3869" y="1209"/>
                  <a:ext cx="200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zh-CN" altLang="en-US">
                      <a:solidFill>
                        <a:schemeClr val="tx1"/>
                      </a:solidFill>
                      <a:latin typeface="Times New Roman" pitchFamily="18" charset="0"/>
                    </a:rPr>
                    <a:t>按位或</a:t>
                  </a:r>
                </a:p>
                <a:p>
                  <a:pPr algn="ctr"/>
                  <a:endParaRPr kumimoji="1" lang="zh-CN" altLang="en-US">
                    <a:solidFill>
                      <a:schemeClr val="tx1"/>
                    </a:solidFill>
                    <a:latin typeface="Times New Roman" pitchFamily="18" charset="0"/>
                  </a:endParaRPr>
                </a:p>
              </p:txBody>
            </p:sp>
            <p:sp>
              <p:nvSpPr>
                <p:cNvPr id="1579049" name="Rectangle 41"/>
                <p:cNvSpPr>
                  <a:spLocks noChangeArrowheads="1"/>
                </p:cNvSpPr>
                <p:nvPr/>
              </p:nvSpPr>
              <p:spPr bwMode="auto">
                <a:xfrm>
                  <a:off x="3869" y="1209"/>
                  <a:ext cx="200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50" name="Group 42"/>
              <p:cNvGrpSpPr>
                <a:grpSpLocks/>
              </p:cNvGrpSpPr>
              <p:nvPr/>
            </p:nvGrpSpPr>
            <p:grpSpPr bwMode="auto">
              <a:xfrm>
                <a:off x="0" y="1612"/>
                <a:ext cx="1933" cy="403"/>
                <a:chOff x="0" y="1612"/>
                <a:chExt cx="1933" cy="403"/>
              </a:xfrm>
            </p:grpSpPr>
            <p:sp>
              <p:nvSpPr>
                <p:cNvPr id="1579051" name="Rectangle 43"/>
                <p:cNvSpPr>
                  <a:spLocks noChangeArrowheads="1"/>
                </p:cNvSpPr>
                <p:nvPr/>
              </p:nvSpPr>
              <p:spPr bwMode="auto">
                <a:xfrm>
                  <a:off x="0" y="1612"/>
                  <a:ext cx="1933"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a:t>
                  </a:r>
                </a:p>
                <a:p>
                  <a:pPr algn="ctr"/>
                  <a:endParaRPr kumimoji="1" lang="zh-CN" altLang="en-US">
                    <a:solidFill>
                      <a:schemeClr val="tx1"/>
                    </a:solidFill>
                    <a:latin typeface="Times New Roman" pitchFamily="18" charset="0"/>
                  </a:endParaRPr>
                </a:p>
              </p:txBody>
            </p:sp>
            <p:sp>
              <p:nvSpPr>
                <p:cNvPr id="1579052" name="Rectangle 44"/>
                <p:cNvSpPr>
                  <a:spLocks noChangeArrowheads="1"/>
                </p:cNvSpPr>
                <p:nvPr/>
              </p:nvSpPr>
              <p:spPr bwMode="auto">
                <a:xfrm>
                  <a:off x="0" y="1612"/>
                  <a:ext cx="1933"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53" name="Group 45"/>
              <p:cNvGrpSpPr>
                <a:grpSpLocks/>
              </p:cNvGrpSpPr>
              <p:nvPr/>
            </p:nvGrpSpPr>
            <p:grpSpPr bwMode="auto">
              <a:xfrm>
                <a:off x="1933" y="1612"/>
                <a:ext cx="1936" cy="403"/>
                <a:chOff x="1933" y="1612"/>
                <a:chExt cx="1936" cy="403"/>
              </a:xfrm>
            </p:grpSpPr>
            <p:sp>
              <p:nvSpPr>
                <p:cNvPr id="1579054" name="Rectangle 46"/>
                <p:cNvSpPr>
                  <a:spLocks noChangeArrowheads="1"/>
                </p:cNvSpPr>
                <p:nvPr/>
              </p:nvSpPr>
              <p:spPr bwMode="auto">
                <a:xfrm>
                  <a:off x="1933" y="1612"/>
                  <a:ext cx="193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op1 ^ op2</a:t>
                  </a:r>
                </a:p>
                <a:p>
                  <a:pPr algn="ctr"/>
                  <a:endParaRPr kumimoji="1" lang="zh-CN" altLang="en-US">
                    <a:solidFill>
                      <a:schemeClr val="tx1"/>
                    </a:solidFill>
                    <a:latin typeface="Times New Roman" pitchFamily="18" charset="0"/>
                  </a:endParaRPr>
                </a:p>
              </p:txBody>
            </p:sp>
            <p:sp>
              <p:nvSpPr>
                <p:cNvPr id="1579055" name="Rectangle 47"/>
                <p:cNvSpPr>
                  <a:spLocks noChangeArrowheads="1"/>
                </p:cNvSpPr>
                <p:nvPr/>
              </p:nvSpPr>
              <p:spPr bwMode="auto">
                <a:xfrm>
                  <a:off x="1933" y="1612"/>
                  <a:ext cx="193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56" name="Group 48"/>
              <p:cNvGrpSpPr>
                <a:grpSpLocks/>
              </p:cNvGrpSpPr>
              <p:nvPr/>
            </p:nvGrpSpPr>
            <p:grpSpPr bwMode="auto">
              <a:xfrm>
                <a:off x="3869" y="1612"/>
                <a:ext cx="2006" cy="403"/>
                <a:chOff x="3869" y="1612"/>
                <a:chExt cx="2006" cy="403"/>
              </a:xfrm>
            </p:grpSpPr>
            <p:sp>
              <p:nvSpPr>
                <p:cNvPr id="1579057" name="Rectangle 49"/>
                <p:cNvSpPr>
                  <a:spLocks noChangeArrowheads="1"/>
                </p:cNvSpPr>
                <p:nvPr/>
              </p:nvSpPr>
              <p:spPr bwMode="auto">
                <a:xfrm>
                  <a:off x="3869" y="1612"/>
                  <a:ext cx="200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zh-CN" altLang="en-US">
                      <a:solidFill>
                        <a:schemeClr val="tx1"/>
                      </a:solidFill>
                      <a:latin typeface="Times New Roman" pitchFamily="18" charset="0"/>
                    </a:rPr>
                    <a:t>按位异或</a:t>
                  </a:r>
                </a:p>
                <a:p>
                  <a:pPr algn="ctr"/>
                  <a:endParaRPr kumimoji="1" lang="zh-CN" altLang="en-US">
                    <a:solidFill>
                      <a:schemeClr val="tx1"/>
                    </a:solidFill>
                    <a:latin typeface="Times New Roman" pitchFamily="18" charset="0"/>
                  </a:endParaRPr>
                </a:p>
              </p:txBody>
            </p:sp>
            <p:sp>
              <p:nvSpPr>
                <p:cNvPr id="1579058" name="Rectangle 50"/>
                <p:cNvSpPr>
                  <a:spLocks noChangeArrowheads="1"/>
                </p:cNvSpPr>
                <p:nvPr/>
              </p:nvSpPr>
              <p:spPr bwMode="auto">
                <a:xfrm>
                  <a:off x="3869" y="1612"/>
                  <a:ext cx="200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59" name="Group 51"/>
              <p:cNvGrpSpPr>
                <a:grpSpLocks/>
              </p:cNvGrpSpPr>
              <p:nvPr/>
            </p:nvGrpSpPr>
            <p:grpSpPr bwMode="auto">
              <a:xfrm>
                <a:off x="0" y="2015"/>
                <a:ext cx="1933" cy="403"/>
                <a:chOff x="0" y="2015"/>
                <a:chExt cx="1933" cy="403"/>
              </a:xfrm>
            </p:grpSpPr>
            <p:sp>
              <p:nvSpPr>
                <p:cNvPr id="1579060" name="Rectangle 52"/>
                <p:cNvSpPr>
                  <a:spLocks noChangeArrowheads="1"/>
                </p:cNvSpPr>
                <p:nvPr/>
              </p:nvSpPr>
              <p:spPr bwMode="auto">
                <a:xfrm>
                  <a:off x="0" y="2015"/>
                  <a:ext cx="1933"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sz="2000">
                      <a:solidFill>
                        <a:schemeClr val="tx1"/>
                      </a:solidFill>
                      <a:latin typeface="Times New Roman" pitchFamily="18" charset="0"/>
                      <a:cs typeface="Times New Roman" pitchFamily="18" charset="0"/>
                    </a:rPr>
                    <a:t>&gt;&gt;</a:t>
                  </a:r>
                </a:p>
                <a:p>
                  <a:pPr algn="ctr"/>
                  <a:endParaRPr kumimoji="1" lang="zh-CN" altLang="en-US" sz="2000">
                    <a:solidFill>
                      <a:schemeClr val="tx1"/>
                    </a:solidFill>
                    <a:latin typeface="Times New Roman" pitchFamily="18" charset="0"/>
                  </a:endParaRPr>
                </a:p>
              </p:txBody>
            </p:sp>
            <p:sp>
              <p:nvSpPr>
                <p:cNvPr id="1579061" name="Rectangle 53"/>
                <p:cNvSpPr>
                  <a:spLocks noChangeArrowheads="1"/>
                </p:cNvSpPr>
                <p:nvPr/>
              </p:nvSpPr>
              <p:spPr bwMode="auto">
                <a:xfrm>
                  <a:off x="0" y="2015"/>
                  <a:ext cx="1933"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62" name="Group 54"/>
              <p:cNvGrpSpPr>
                <a:grpSpLocks/>
              </p:cNvGrpSpPr>
              <p:nvPr/>
            </p:nvGrpSpPr>
            <p:grpSpPr bwMode="auto">
              <a:xfrm>
                <a:off x="1933" y="2015"/>
                <a:ext cx="1936" cy="403"/>
                <a:chOff x="1933" y="2015"/>
                <a:chExt cx="1936" cy="403"/>
              </a:xfrm>
            </p:grpSpPr>
            <p:sp>
              <p:nvSpPr>
                <p:cNvPr id="1579063" name="Rectangle 55"/>
                <p:cNvSpPr>
                  <a:spLocks noChangeArrowheads="1"/>
                </p:cNvSpPr>
                <p:nvPr/>
              </p:nvSpPr>
              <p:spPr bwMode="auto">
                <a:xfrm>
                  <a:off x="1933" y="2015"/>
                  <a:ext cx="193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op1 &gt;&gt; op2</a:t>
                  </a:r>
                </a:p>
                <a:p>
                  <a:pPr algn="ctr"/>
                  <a:endParaRPr kumimoji="1" lang="zh-CN" altLang="en-US">
                    <a:solidFill>
                      <a:schemeClr val="tx1"/>
                    </a:solidFill>
                    <a:latin typeface="Times New Roman" pitchFamily="18" charset="0"/>
                  </a:endParaRPr>
                </a:p>
              </p:txBody>
            </p:sp>
            <p:sp>
              <p:nvSpPr>
                <p:cNvPr id="1579064" name="Rectangle 56"/>
                <p:cNvSpPr>
                  <a:spLocks noChangeArrowheads="1"/>
                </p:cNvSpPr>
                <p:nvPr/>
              </p:nvSpPr>
              <p:spPr bwMode="auto">
                <a:xfrm>
                  <a:off x="1933" y="2015"/>
                  <a:ext cx="193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65" name="Group 57"/>
              <p:cNvGrpSpPr>
                <a:grpSpLocks/>
              </p:cNvGrpSpPr>
              <p:nvPr/>
            </p:nvGrpSpPr>
            <p:grpSpPr bwMode="auto">
              <a:xfrm>
                <a:off x="3869" y="2015"/>
                <a:ext cx="2006" cy="403"/>
                <a:chOff x="3869" y="2015"/>
                <a:chExt cx="2006" cy="403"/>
              </a:xfrm>
            </p:grpSpPr>
            <p:sp>
              <p:nvSpPr>
                <p:cNvPr id="1579066" name="Rectangle 58"/>
                <p:cNvSpPr>
                  <a:spLocks noChangeArrowheads="1"/>
                </p:cNvSpPr>
                <p:nvPr/>
              </p:nvSpPr>
              <p:spPr bwMode="auto">
                <a:xfrm>
                  <a:off x="3869" y="2015"/>
                  <a:ext cx="200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op1</a:t>
                  </a:r>
                  <a:r>
                    <a:rPr kumimoji="1" lang="zh-CN" altLang="en-US">
                      <a:solidFill>
                        <a:schemeClr val="tx1"/>
                      </a:solidFill>
                      <a:latin typeface="Times New Roman" pitchFamily="18" charset="0"/>
                      <a:cs typeface="Times New Roman" pitchFamily="18" charset="0"/>
                    </a:rPr>
                    <a:t>右移</a:t>
                  </a:r>
                  <a:r>
                    <a:rPr kumimoji="1" lang="en-US" altLang="zh-CN">
                      <a:solidFill>
                        <a:schemeClr val="tx1"/>
                      </a:solidFill>
                      <a:latin typeface="Times New Roman" pitchFamily="18" charset="0"/>
                      <a:cs typeface="Times New Roman" pitchFamily="18" charset="0"/>
                    </a:rPr>
                    <a:t>op2</a:t>
                  </a:r>
                  <a:r>
                    <a:rPr kumimoji="1" lang="zh-CN" altLang="en-US">
                      <a:solidFill>
                        <a:schemeClr val="tx1"/>
                      </a:solidFill>
                      <a:latin typeface="Times New Roman" pitchFamily="18" charset="0"/>
                      <a:cs typeface="Times New Roman" pitchFamily="18" charset="0"/>
                    </a:rPr>
                    <a:t>位</a:t>
                  </a:r>
                </a:p>
                <a:p>
                  <a:pPr algn="ctr"/>
                  <a:endParaRPr kumimoji="1" lang="zh-CN" altLang="en-US">
                    <a:solidFill>
                      <a:schemeClr val="tx1"/>
                    </a:solidFill>
                    <a:latin typeface="Times New Roman" pitchFamily="18" charset="0"/>
                  </a:endParaRPr>
                </a:p>
              </p:txBody>
            </p:sp>
            <p:sp>
              <p:nvSpPr>
                <p:cNvPr id="1579067" name="Rectangle 59"/>
                <p:cNvSpPr>
                  <a:spLocks noChangeArrowheads="1"/>
                </p:cNvSpPr>
                <p:nvPr/>
              </p:nvSpPr>
              <p:spPr bwMode="auto">
                <a:xfrm>
                  <a:off x="3869" y="2015"/>
                  <a:ext cx="200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68" name="Group 60"/>
              <p:cNvGrpSpPr>
                <a:grpSpLocks/>
              </p:cNvGrpSpPr>
              <p:nvPr/>
            </p:nvGrpSpPr>
            <p:grpSpPr bwMode="auto">
              <a:xfrm>
                <a:off x="0" y="2418"/>
                <a:ext cx="1933" cy="403"/>
                <a:chOff x="0" y="2418"/>
                <a:chExt cx="1933" cy="403"/>
              </a:xfrm>
            </p:grpSpPr>
            <p:sp>
              <p:nvSpPr>
                <p:cNvPr id="1579069" name="Rectangle 61"/>
                <p:cNvSpPr>
                  <a:spLocks noChangeArrowheads="1"/>
                </p:cNvSpPr>
                <p:nvPr/>
              </p:nvSpPr>
              <p:spPr bwMode="auto">
                <a:xfrm>
                  <a:off x="0" y="2418"/>
                  <a:ext cx="1933"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&lt;&lt;</a:t>
                  </a:r>
                </a:p>
                <a:p>
                  <a:pPr algn="ctr"/>
                  <a:endParaRPr kumimoji="1" lang="zh-CN" altLang="en-US">
                    <a:solidFill>
                      <a:schemeClr val="tx1"/>
                    </a:solidFill>
                    <a:latin typeface="Times New Roman" pitchFamily="18" charset="0"/>
                  </a:endParaRPr>
                </a:p>
              </p:txBody>
            </p:sp>
            <p:sp>
              <p:nvSpPr>
                <p:cNvPr id="1579070" name="Rectangle 62"/>
                <p:cNvSpPr>
                  <a:spLocks noChangeArrowheads="1"/>
                </p:cNvSpPr>
                <p:nvPr/>
              </p:nvSpPr>
              <p:spPr bwMode="auto">
                <a:xfrm>
                  <a:off x="0" y="2418"/>
                  <a:ext cx="1933"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71" name="Group 63"/>
              <p:cNvGrpSpPr>
                <a:grpSpLocks/>
              </p:cNvGrpSpPr>
              <p:nvPr/>
            </p:nvGrpSpPr>
            <p:grpSpPr bwMode="auto">
              <a:xfrm>
                <a:off x="1933" y="2418"/>
                <a:ext cx="1936" cy="403"/>
                <a:chOff x="1933" y="2418"/>
                <a:chExt cx="1936" cy="403"/>
              </a:xfrm>
            </p:grpSpPr>
            <p:sp>
              <p:nvSpPr>
                <p:cNvPr id="1579072" name="Rectangle 64"/>
                <p:cNvSpPr>
                  <a:spLocks noChangeArrowheads="1"/>
                </p:cNvSpPr>
                <p:nvPr/>
              </p:nvSpPr>
              <p:spPr bwMode="auto">
                <a:xfrm>
                  <a:off x="1933" y="2418"/>
                  <a:ext cx="193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op1 &lt;&lt; op2</a:t>
                  </a:r>
                </a:p>
                <a:p>
                  <a:pPr algn="ctr"/>
                  <a:endParaRPr kumimoji="1" lang="zh-CN" altLang="en-US">
                    <a:solidFill>
                      <a:schemeClr val="tx1"/>
                    </a:solidFill>
                    <a:latin typeface="Times New Roman" pitchFamily="18" charset="0"/>
                  </a:endParaRPr>
                </a:p>
              </p:txBody>
            </p:sp>
            <p:sp>
              <p:nvSpPr>
                <p:cNvPr id="1579073" name="Rectangle 65"/>
                <p:cNvSpPr>
                  <a:spLocks noChangeArrowheads="1"/>
                </p:cNvSpPr>
                <p:nvPr/>
              </p:nvSpPr>
              <p:spPr bwMode="auto">
                <a:xfrm>
                  <a:off x="1933" y="2418"/>
                  <a:ext cx="193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74" name="Group 66"/>
              <p:cNvGrpSpPr>
                <a:grpSpLocks/>
              </p:cNvGrpSpPr>
              <p:nvPr/>
            </p:nvGrpSpPr>
            <p:grpSpPr bwMode="auto">
              <a:xfrm>
                <a:off x="3869" y="2418"/>
                <a:ext cx="2006" cy="403"/>
                <a:chOff x="3869" y="2418"/>
                <a:chExt cx="2006" cy="403"/>
              </a:xfrm>
            </p:grpSpPr>
            <p:sp>
              <p:nvSpPr>
                <p:cNvPr id="1579075" name="Rectangle 67"/>
                <p:cNvSpPr>
                  <a:spLocks noChangeArrowheads="1"/>
                </p:cNvSpPr>
                <p:nvPr/>
              </p:nvSpPr>
              <p:spPr bwMode="auto">
                <a:xfrm>
                  <a:off x="3869" y="2418"/>
                  <a:ext cx="200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op1</a:t>
                  </a:r>
                  <a:r>
                    <a:rPr kumimoji="1" lang="zh-CN" altLang="en-US">
                      <a:solidFill>
                        <a:schemeClr val="tx1"/>
                      </a:solidFill>
                      <a:latin typeface="Times New Roman" pitchFamily="18" charset="0"/>
                      <a:cs typeface="Times New Roman" pitchFamily="18" charset="0"/>
                    </a:rPr>
                    <a:t>左移</a:t>
                  </a:r>
                  <a:r>
                    <a:rPr kumimoji="1" lang="en-US" altLang="zh-CN">
                      <a:solidFill>
                        <a:schemeClr val="tx1"/>
                      </a:solidFill>
                      <a:latin typeface="Times New Roman" pitchFamily="18" charset="0"/>
                      <a:cs typeface="Times New Roman" pitchFamily="18" charset="0"/>
                    </a:rPr>
                    <a:t>op2</a:t>
                  </a:r>
                  <a:r>
                    <a:rPr kumimoji="1" lang="zh-CN" altLang="en-US">
                      <a:solidFill>
                        <a:schemeClr val="tx1"/>
                      </a:solidFill>
                      <a:latin typeface="Times New Roman" pitchFamily="18" charset="0"/>
                      <a:cs typeface="Times New Roman" pitchFamily="18" charset="0"/>
                    </a:rPr>
                    <a:t>位</a:t>
                  </a:r>
                </a:p>
                <a:p>
                  <a:pPr algn="ctr"/>
                  <a:endParaRPr kumimoji="1" lang="zh-CN" altLang="en-US">
                    <a:solidFill>
                      <a:schemeClr val="tx1"/>
                    </a:solidFill>
                    <a:latin typeface="Times New Roman" pitchFamily="18" charset="0"/>
                  </a:endParaRPr>
                </a:p>
              </p:txBody>
            </p:sp>
            <p:sp>
              <p:nvSpPr>
                <p:cNvPr id="1579076" name="Rectangle 68"/>
                <p:cNvSpPr>
                  <a:spLocks noChangeArrowheads="1"/>
                </p:cNvSpPr>
                <p:nvPr/>
              </p:nvSpPr>
              <p:spPr bwMode="auto">
                <a:xfrm>
                  <a:off x="3869" y="2418"/>
                  <a:ext cx="200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77" name="Group 69"/>
              <p:cNvGrpSpPr>
                <a:grpSpLocks/>
              </p:cNvGrpSpPr>
              <p:nvPr/>
            </p:nvGrpSpPr>
            <p:grpSpPr bwMode="auto">
              <a:xfrm>
                <a:off x="0" y="2821"/>
                <a:ext cx="1933" cy="403"/>
                <a:chOff x="0" y="2821"/>
                <a:chExt cx="1933" cy="403"/>
              </a:xfrm>
            </p:grpSpPr>
            <p:sp>
              <p:nvSpPr>
                <p:cNvPr id="1579078" name="Rectangle 70"/>
                <p:cNvSpPr>
                  <a:spLocks noChangeArrowheads="1"/>
                </p:cNvSpPr>
                <p:nvPr/>
              </p:nvSpPr>
              <p:spPr bwMode="auto">
                <a:xfrm>
                  <a:off x="0" y="2821"/>
                  <a:ext cx="1933"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&gt;&gt;&gt;</a:t>
                  </a:r>
                </a:p>
                <a:p>
                  <a:pPr algn="ctr"/>
                  <a:endParaRPr kumimoji="1" lang="zh-CN" altLang="en-US">
                    <a:solidFill>
                      <a:schemeClr val="tx1"/>
                    </a:solidFill>
                    <a:latin typeface="Times New Roman" pitchFamily="18" charset="0"/>
                  </a:endParaRPr>
                </a:p>
              </p:txBody>
            </p:sp>
            <p:sp>
              <p:nvSpPr>
                <p:cNvPr id="1579079" name="Rectangle 71"/>
                <p:cNvSpPr>
                  <a:spLocks noChangeArrowheads="1"/>
                </p:cNvSpPr>
                <p:nvPr/>
              </p:nvSpPr>
              <p:spPr bwMode="auto">
                <a:xfrm>
                  <a:off x="0" y="2821"/>
                  <a:ext cx="1933"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80" name="Group 72"/>
              <p:cNvGrpSpPr>
                <a:grpSpLocks/>
              </p:cNvGrpSpPr>
              <p:nvPr/>
            </p:nvGrpSpPr>
            <p:grpSpPr bwMode="auto">
              <a:xfrm>
                <a:off x="1933" y="2821"/>
                <a:ext cx="1936" cy="403"/>
                <a:chOff x="1933" y="2821"/>
                <a:chExt cx="1936" cy="403"/>
              </a:xfrm>
            </p:grpSpPr>
            <p:sp>
              <p:nvSpPr>
                <p:cNvPr id="1579081" name="Rectangle 73"/>
                <p:cNvSpPr>
                  <a:spLocks noChangeArrowheads="1"/>
                </p:cNvSpPr>
                <p:nvPr/>
              </p:nvSpPr>
              <p:spPr bwMode="auto">
                <a:xfrm>
                  <a:off x="1933" y="2821"/>
                  <a:ext cx="193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op1 &gt;&gt;&gt; op2</a:t>
                  </a:r>
                </a:p>
                <a:p>
                  <a:pPr algn="ctr"/>
                  <a:endParaRPr kumimoji="1" lang="zh-CN" altLang="en-US">
                    <a:solidFill>
                      <a:schemeClr val="tx1"/>
                    </a:solidFill>
                    <a:latin typeface="Times New Roman" pitchFamily="18" charset="0"/>
                  </a:endParaRPr>
                </a:p>
              </p:txBody>
            </p:sp>
            <p:sp>
              <p:nvSpPr>
                <p:cNvPr id="1579082" name="Rectangle 74"/>
                <p:cNvSpPr>
                  <a:spLocks noChangeArrowheads="1"/>
                </p:cNvSpPr>
                <p:nvPr/>
              </p:nvSpPr>
              <p:spPr bwMode="auto">
                <a:xfrm>
                  <a:off x="1933" y="2821"/>
                  <a:ext cx="193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579083" name="Group 75"/>
              <p:cNvGrpSpPr>
                <a:grpSpLocks/>
              </p:cNvGrpSpPr>
              <p:nvPr/>
            </p:nvGrpSpPr>
            <p:grpSpPr bwMode="auto">
              <a:xfrm>
                <a:off x="3869" y="2821"/>
                <a:ext cx="2006" cy="403"/>
                <a:chOff x="3869" y="2821"/>
                <a:chExt cx="2006" cy="403"/>
              </a:xfrm>
            </p:grpSpPr>
            <p:sp>
              <p:nvSpPr>
                <p:cNvPr id="1579084" name="Rectangle 76"/>
                <p:cNvSpPr>
                  <a:spLocks noChangeArrowheads="1"/>
                </p:cNvSpPr>
                <p:nvPr/>
              </p:nvSpPr>
              <p:spPr bwMode="auto">
                <a:xfrm>
                  <a:off x="3869" y="2821"/>
                  <a:ext cx="2006" cy="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r>
                    <a:rPr kumimoji="1" lang="en-US" altLang="zh-CN">
                      <a:solidFill>
                        <a:schemeClr val="tx1"/>
                      </a:solidFill>
                      <a:latin typeface="Times New Roman" pitchFamily="18" charset="0"/>
                      <a:cs typeface="Times New Roman" pitchFamily="18" charset="0"/>
                    </a:rPr>
                    <a:t>op1</a:t>
                  </a:r>
                  <a:r>
                    <a:rPr kumimoji="1" lang="zh-CN" altLang="en-US">
                      <a:solidFill>
                        <a:schemeClr val="tx1"/>
                      </a:solidFill>
                      <a:latin typeface="Times New Roman" pitchFamily="18" charset="0"/>
                      <a:cs typeface="Times New Roman" pitchFamily="18" charset="0"/>
                    </a:rPr>
                    <a:t>无符号右移</a:t>
                  </a:r>
                  <a:r>
                    <a:rPr kumimoji="1" lang="en-US" altLang="zh-CN">
                      <a:solidFill>
                        <a:schemeClr val="tx1"/>
                      </a:solidFill>
                      <a:latin typeface="Times New Roman" pitchFamily="18" charset="0"/>
                      <a:cs typeface="Times New Roman" pitchFamily="18" charset="0"/>
                    </a:rPr>
                    <a:t>op2</a:t>
                  </a:r>
                  <a:r>
                    <a:rPr kumimoji="1" lang="zh-CN" altLang="en-US">
                      <a:solidFill>
                        <a:schemeClr val="tx1"/>
                      </a:solidFill>
                      <a:latin typeface="Times New Roman" pitchFamily="18" charset="0"/>
                      <a:cs typeface="Times New Roman" pitchFamily="18" charset="0"/>
                    </a:rPr>
                    <a:t>位</a:t>
                  </a:r>
                </a:p>
                <a:p>
                  <a:pPr algn="ctr"/>
                  <a:endParaRPr kumimoji="1" lang="zh-CN" altLang="en-US">
                    <a:solidFill>
                      <a:schemeClr val="tx1"/>
                    </a:solidFill>
                    <a:latin typeface="Times New Roman" pitchFamily="18" charset="0"/>
                  </a:endParaRPr>
                </a:p>
              </p:txBody>
            </p:sp>
            <p:sp>
              <p:nvSpPr>
                <p:cNvPr id="1579085" name="Rectangle 77"/>
                <p:cNvSpPr>
                  <a:spLocks noChangeArrowheads="1"/>
                </p:cNvSpPr>
                <p:nvPr/>
              </p:nvSpPr>
              <p:spPr bwMode="auto">
                <a:xfrm>
                  <a:off x="3869" y="2821"/>
                  <a:ext cx="2006" cy="40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sp>
          <p:nvSpPr>
            <p:cNvPr id="1579086" name="Rectangle 78"/>
            <p:cNvSpPr>
              <a:spLocks noChangeArrowheads="1"/>
            </p:cNvSpPr>
            <p:nvPr/>
          </p:nvSpPr>
          <p:spPr bwMode="auto">
            <a:xfrm>
              <a:off x="-3" y="-3"/>
              <a:ext cx="5881" cy="3230"/>
            </a:xfrm>
            <a:prstGeom prst="rect">
              <a:avLst/>
            </a:prstGeom>
            <a:noFill/>
            <a:ln w="11112">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xmlns="" val="2623462205"/>
      </p:ext>
    </p:extLst>
  </p:cSld>
  <p:clrMapOvr>
    <a:masterClrMapping/>
  </p:clrMapOvr>
  <p:transition spd="slow">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0034" name="Rectangle 2"/>
          <p:cNvSpPr>
            <a:spLocks noGrp="1" noChangeArrowheads="1"/>
          </p:cNvSpPr>
          <p:nvPr>
            <p:ph type="title"/>
          </p:nvPr>
        </p:nvSpPr>
        <p:spPr>
          <a:xfrm>
            <a:off x="1068444" y="198942"/>
            <a:ext cx="8576381" cy="601524"/>
          </a:xfrm>
        </p:spPr>
        <p:txBody>
          <a:bodyPr/>
          <a:lstStyle/>
          <a:p>
            <a:r>
              <a:rPr kumimoji="1" lang="zh-CN" altLang="en-US" i="0">
                <a:solidFill>
                  <a:srgbClr val="2B03F5"/>
                </a:solidFill>
              </a:rPr>
              <a:t>位运算符（</a:t>
            </a:r>
            <a:r>
              <a:rPr kumimoji="1" lang="en-US" altLang="zh-CN" i="0">
                <a:solidFill>
                  <a:srgbClr val="2B03F5"/>
                </a:solidFill>
              </a:rPr>
              <a:t>~, &amp;, | , ^</a:t>
            </a:r>
            <a:r>
              <a:rPr kumimoji="1" lang="zh-CN" altLang="en-US" i="0">
                <a:solidFill>
                  <a:srgbClr val="2B03F5"/>
                </a:solidFill>
              </a:rPr>
              <a:t>）</a:t>
            </a:r>
          </a:p>
        </p:txBody>
      </p:sp>
      <p:pic>
        <p:nvPicPr>
          <p:cNvPr id="1580036"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07451" y="1510076"/>
            <a:ext cx="6990675" cy="34149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64539407"/>
      </p:ext>
    </p:extLst>
  </p:cSld>
  <p:clrMapOvr>
    <a:masterClrMapping/>
  </p:clrMapOvr>
  <p:transition spd="slow">
    <p:push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8" name="Rectangle 2"/>
          <p:cNvSpPr>
            <a:spLocks noGrp="1" noChangeArrowheads="1"/>
          </p:cNvSpPr>
          <p:nvPr>
            <p:ph type="title"/>
          </p:nvPr>
        </p:nvSpPr>
        <p:spPr>
          <a:xfrm>
            <a:off x="607147" y="126884"/>
            <a:ext cx="8576381" cy="601524"/>
          </a:xfrm>
        </p:spPr>
        <p:txBody>
          <a:bodyPr/>
          <a:lstStyle/>
          <a:p>
            <a:r>
              <a:rPr lang="zh-CN" altLang="en-US">
                <a:solidFill>
                  <a:srgbClr val="2B03F5"/>
                </a:solidFill>
                <a:latin typeface="BIEGHZ+Palatino-Roman"/>
              </a:rPr>
              <a:t>位运算符（ </a:t>
            </a:r>
            <a:r>
              <a:rPr lang="en-US" altLang="zh-CN" sz="2800">
                <a:solidFill>
                  <a:srgbClr val="2B03F5"/>
                </a:solidFill>
                <a:latin typeface="BIEGHZ+Palatino-Roman"/>
              </a:rPr>
              <a:t>&gt;&gt;,  &gt;&gt;&gt;, &lt;&lt;</a:t>
            </a:r>
            <a:r>
              <a:rPr lang="zh-CN" altLang="en-US" sz="2800">
                <a:solidFill>
                  <a:srgbClr val="2B03F5"/>
                </a:solidFill>
                <a:latin typeface="BIEGHZ+Palatino-Roman"/>
              </a:rPr>
              <a:t>）</a:t>
            </a:r>
          </a:p>
        </p:txBody>
      </p:sp>
      <p:sp>
        <p:nvSpPr>
          <p:cNvPr id="1581060" name="Rectangle 4"/>
          <p:cNvSpPr>
            <a:spLocks noGrp="1" noChangeArrowheads="1"/>
          </p:cNvSpPr>
          <p:nvPr>
            <p:ph type="body" idx="1"/>
          </p:nvPr>
        </p:nvSpPr>
        <p:spPr bwMode="auto">
          <a:xfrm>
            <a:off x="722472" y="1013506"/>
            <a:ext cx="8615387" cy="5186577"/>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000"/>
              </a:lnSpc>
              <a:spcBef>
                <a:spcPct val="0"/>
              </a:spcBef>
              <a:spcAft>
                <a:spcPct val="0"/>
              </a:spcAft>
            </a:pPr>
            <a:r>
              <a:rPr lang="zh-CN" altLang="en-US" sz="2400"/>
              <a:t>说明：</a:t>
            </a:r>
          </a:p>
          <a:p>
            <a:pPr>
              <a:lnSpc>
                <a:spcPts val="3000"/>
              </a:lnSpc>
              <a:spcBef>
                <a:spcPct val="0"/>
              </a:spcBef>
              <a:spcAft>
                <a:spcPct val="0"/>
              </a:spcAft>
            </a:pPr>
            <a:r>
              <a:rPr lang="en-US" altLang="zh-CN"/>
              <a:t>&gt;&gt; </a:t>
            </a:r>
            <a:r>
              <a:rPr lang="zh-CN" altLang="en-US"/>
              <a:t>：将一个数的各二进制位全部右移若干位</a:t>
            </a:r>
            <a:r>
              <a:rPr lang="en-US" altLang="zh-CN"/>
              <a:t>,</a:t>
            </a:r>
            <a:r>
              <a:rPr lang="zh-CN" altLang="en-US"/>
              <a:t>移到右端的低位被舍弃，最高位则移入原来高位的值 </a:t>
            </a:r>
          </a:p>
          <a:p>
            <a:pPr>
              <a:lnSpc>
                <a:spcPts val="3000"/>
              </a:lnSpc>
              <a:spcBef>
                <a:spcPct val="0"/>
              </a:spcBef>
              <a:spcAft>
                <a:spcPct val="0"/>
              </a:spcAft>
            </a:pPr>
            <a:r>
              <a:rPr lang="zh-CN" altLang="en-US"/>
              <a:t>      例如 ：	</a:t>
            </a:r>
            <a:r>
              <a:rPr lang="en-US" altLang="zh-CN"/>
              <a:t>a = 00110111</a:t>
            </a:r>
            <a:r>
              <a:rPr lang="zh-CN" altLang="en-US"/>
              <a:t>，则 </a:t>
            </a:r>
            <a:r>
              <a:rPr lang="en-US" altLang="zh-CN"/>
              <a:t>a&gt;&gt;2 = 00001101</a:t>
            </a:r>
          </a:p>
          <a:p>
            <a:pPr>
              <a:lnSpc>
                <a:spcPts val="3000"/>
              </a:lnSpc>
              <a:spcBef>
                <a:spcPct val="0"/>
              </a:spcBef>
              <a:spcAft>
                <a:spcPct val="0"/>
              </a:spcAft>
            </a:pPr>
            <a:r>
              <a:rPr lang="en-US" altLang="zh-CN"/>
              <a:t>	               b = 11010011</a:t>
            </a:r>
            <a:r>
              <a:rPr lang="zh-CN" altLang="en-US"/>
              <a:t>，则 </a:t>
            </a:r>
            <a:r>
              <a:rPr lang="en-US" altLang="zh-CN"/>
              <a:t>b&gt;&gt;2 = 11110100</a:t>
            </a:r>
          </a:p>
          <a:p>
            <a:pPr>
              <a:lnSpc>
                <a:spcPts val="3000"/>
              </a:lnSpc>
              <a:spcBef>
                <a:spcPct val="0"/>
              </a:spcBef>
              <a:spcAft>
                <a:spcPct val="0"/>
              </a:spcAft>
            </a:pPr>
            <a:r>
              <a:rPr lang="zh-CN" altLang="en-US"/>
              <a:t>右移一位相当于除</a:t>
            </a:r>
            <a:r>
              <a:rPr lang="en-US" altLang="zh-CN"/>
              <a:t>2</a:t>
            </a:r>
            <a:r>
              <a:rPr lang="zh-CN" altLang="en-US"/>
              <a:t>取商</a:t>
            </a:r>
          </a:p>
          <a:p>
            <a:pPr>
              <a:lnSpc>
                <a:spcPts val="3000"/>
              </a:lnSpc>
              <a:spcBef>
                <a:spcPct val="0"/>
              </a:spcBef>
              <a:spcAft>
                <a:spcPct val="0"/>
              </a:spcAft>
            </a:pPr>
            <a:r>
              <a:rPr lang="zh-CN" altLang="en-US"/>
              <a:t>	例如：	</a:t>
            </a:r>
            <a:r>
              <a:rPr lang="en-US" altLang="zh-CN"/>
              <a:t>128 &gt;&gt; 1    returns   128/ 2</a:t>
            </a:r>
            <a:r>
              <a:rPr lang="en-US" altLang="zh-CN" baseline="30000"/>
              <a:t>1</a:t>
            </a:r>
            <a:r>
              <a:rPr lang="en-US" altLang="zh-CN"/>
              <a:t> = 64</a:t>
            </a:r>
          </a:p>
          <a:p>
            <a:pPr>
              <a:lnSpc>
                <a:spcPts val="3000"/>
              </a:lnSpc>
              <a:spcBef>
                <a:spcPct val="0"/>
              </a:spcBef>
              <a:spcAft>
                <a:spcPct val="0"/>
              </a:spcAft>
            </a:pPr>
            <a:r>
              <a:rPr lang="en-US" altLang="zh-CN"/>
              <a:t>		256 &gt;&gt; 4    returns   256/ 2</a:t>
            </a:r>
            <a:r>
              <a:rPr lang="en-US" altLang="zh-CN" baseline="30000"/>
              <a:t>4</a:t>
            </a:r>
            <a:r>
              <a:rPr lang="en-US" altLang="zh-CN"/>
              <a:t> = 16</a:t>
            </a:r>
          </a:p>
          <a:p>
            <a:pPr>
              <a:lnSpc>
                <a:spcPts val="3000"/>
              </a:lnSpc>
              <a:spcBef>
                <a:spcPct val="0"/>
              </a:spcBef>
              <a:spcAft>
                <a:spcPct val="0"/>
              </a:spcAft>
            </a:pPr>
            <a:r>
              <a:rPr lang="en-US" altLang="zh-CN"/>
              <a:t>		-256 &gt;&gt; 4   returns   -256/ 2</a:t>
            </a:r>
            <a:r>
              <a:rPr lang="en-US" altLang="zh-CN" baseline="30000"/>
              <a:t>4</a:t>
            </a:r>
            <a:r>
              <a:rPr lang="en-US" altLang="zh-CN"/>
              <a:t> = -16</a:t>
            </a:r>
          </a:p>
          <a:p>
            <a:pPr>
              <a:lnSpc>
                <a:spcPts val="3000"/>
              </a:lnSpc>
              <a:spcBef>
                <a:spcPct val="0"/>
              </a:spcBef>
              <a:spcAft>
                <a:spcPct val="0"/>
              </a:spcAft>
            </a:pPr>
            <a:r>
              <a:rPr lang="en-US" altLang="zh-CN">
                <a:latin typeface="Times New Roman" pitchFamily="18" charset="0"/>
                <a:cs typeface="Times New Roman" pitchFamily="18" charset="0"/>
              </a:rPr>
              <a:t>&gt;&gt;&gt; </a:t>
            </a:r>
            <a:r>
              <a:rPr lang="zh-CN" altLang="en-US">
                <a:latin typeface="Times New Roman" pitchFamily="18" charset="0"/>
                <a:cs typeface="Times New Roman" pitchFamily="18" charset="0"/>
              </a:rPr>
              <a:t>：一个数的各二进制位</a:t>
            </a:r>
            <a:r>
              <a:rPr lang="zh-CN" altLang="en-US">
                <a:solidFill>
                  <a:srgbClr val="990033"/>
                </a:solidFill>
                <a:latin typeface="Times New Roman" pitchFamily="18" charset="0"/>
                <a:cs typeface="Times New Roman" pitchFamily="18" charset="0"/>
              </a:rPr>
              <a:t>无符号</a:t>
            </a:r>
            <a:r>
              <a:rPr lang="zh-CN" altLang="en-US">
                <a:latin typeface="Times New Roman" pitchFamily="18" charset="0"/>
                <a:cs typeface="Times New Roman" pitchFamily="18" charset="0"/>
              </a:rPr>
              <a:t>右移若干位，与运算符</a:t>
            </a:r>
            <a:r>
              <a:rPr lang="en-US" altLang="zh-CN">
                <a:latin typeface="Times New Roman" pitchFamily="18" charset="0"/>
                <a:cs typeface="Times New Roman" pitchFamily="18" charset="0"/>
              </a:rPr>
              <a:t>&gt;&gt;</a:t>
            </a:r>
            <a:r>
              <a:rPr lang="zh-CN" altLang="en-US">
                <a:latin typeface="Times New Roman" pitchFamily="18" charset="0"/>
                <a:cs typeface="Times New Roman" pitchFamily="18" charset="0"/>
              </a:rPr>
              <a:t>相同，移出的低位被舍弃，但不同的是</a:t>
            </a:r>
            <a:r>
              <a:rPr lang="zh-CN" altLang="en-US">
                <a:solidFill>
                  <a:srgbClr val="990033"/>
                </a:solidFill>
                <a:latin typeface="Times New Roman" pitchFamily="18" charset="0"/>
                <a:cs typeface="Times New Roman" pitchFamily="18" charset="0"/>
              </a:rPr>
              <a:t>最高位都补</a:t>
            </a:r>
            <a:r>
              <a:rPr lang="en-US" altLang="zh-CN">
                <a:solidFill>
                  <a:srgbClr val="990033"/>
                </a:solidFill>
                <a:latin typeface="Times New Roman" pitchFamily="18" charset="0"/>
                <a:cs typeface="Times New Roman" pitchFamily="18" charset="0"/>
              </a:rPr>
              <a:t>0</a:t>
            </a:r>
            <a:r>
              <a:rPr lang="zh-CN" altLang="en-US">
                <a:latin typeface="Times New Roman" pitchFamily="18" charset="0"/>
                <a:cs typeface="Times New Roman" pitchFamily="18" charset="0"/>
              </a:rPr>
              <a:t>。</a:t>
            </a:r>
          </a:p>
          <a:p>
            <a:pPr>
              <a:lnSpc>
                <a:spcPts val="3000"/>
              </a:lnSpc>
              <a:spcBef>
                <a:spcPct val="0"/>
              </a:spcBef>
              <a:spcAft>
                <a:spcPct val="0"/>
              </a:spcAft>
            </a:pPr>
            <a:r>
              <a:rPr lang="zh-CN" altLang="en-US">
                <a:latin typeface="Times New Roman" pitchFamily="18" charset="0"/>
                <a:cs typeface="Times New Roman" pitchFamily="18" charset="0"/>
              </a:rPr>
              <a:t>  如             </a:t>
            </a:r>
            <a:r>
              <a:rPr lang="en-US" altLang="zh-CN">
                <a:latin typeface="Times New Roman" pitchFamily="18" charset="0"/>
                <a:cs typeface="Times New Roman" pitchFamily="18" charset="0"/>
              </a:rPr>
              <a:t>a = 00110111</a:t>
            </a:r>
            <a:r>
              <a:rPr lang="zh-CN" altLang="en-US">
                <a:latin typeface="Times New Roman" pitchFamily="18" charset="0"/>
                <a:cs typeface="Times New Roman" pitchFamily="18" charset="0"/>
              </a:rPr>
              <a:t>， 则 </a:t>
            </a:r>
            <a:r>
              <a:rPr lang="en-US" altLang="zh-CN">
                <a:latin typeface="Times New Roman" pitchFamily="18" charset="0"/>
                <a:cs typeface="Times New Roman" pitchFamily="18" charset="0"/>
              </a:rPr>
              <a:t>a&gt;&gt;&gt;2 = 00001101</a:t>
            </a:r>
          </a:p>
          <a:p>
            <a:pPr>
              <a:lnSpc>
                <a:spcPts val="3000"/>
              </a:lnSpc>
              <a:spcBef>
                <a:spcPct val="0"/>
              </a:spcBef>
              <a:spcAft>
                <a:spcPct val="0"/>
              </a:spcAft>
            </a:pPr>
            <a:r>
              <a:rPr lang="en-US" altLang="zh-CN">
                <a:latin typeface="Times New Roman" pitchFamily="18" charset="0"/>
                <a:cs typeface="Times New Roman" pitchFamily="18" charset="0"/>
              </a:rPr>
              <a:t>	   b = 11010011</a:t>
            </a:r>
            <a:r>
              <a:rPr lang="zh-CN" altLang="en-US">
                <a:latin typeface="Times New Roman" pitchFamily="18" charset="0"/>
                <a:cs typeface="Times New Roman" pitchFamily="18" charset="0"/>
              </a:rPr>
              <a:t>， 则 </a:t>
            </a:r>
            <a:r>
              <a:rPr lang="en-US" altLang="zh-CN">
                <a:latin typeface="Times New Roman" pitchFamily="18" charset="0"/>
                <a:cs typeface="Times New Roman" pitchFamily="18" charset="0"/>
              </a:rPr>
              <a:t>b&gt;&gt;&gt;2 = 00110100</a:t>
            </a:r>
            <a:endParaRPr lang="en-US" altLang="zh-CN"/>
          </a:p>
        </p:txBody>
      </p:sp>
    </p:spTree>
    <p:extLst>
      <p:ext uri="{BB962C8B-B14F-4D97-AF65-F5344CB8AC3E}">
        <p14:creationId xmlns:p14="http://schemas.microsoft.com/office/powerpoint/2010/main" xmlns="" val="158862116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1474" name="Rectangle 2"/>
          <p:cNvSpPr>
            <a:spLocks noGrp="1" noChangeArrowheads="1"/>
          </p:cNvSpPr>
          <p:nvPr>
            <p:ph type="title"/>
          </p:nvPr>
        </p:nvSpPr>
        <p:spPr/>
        <p:txBody>
          <a:bodyPr/>
          <a:lstStyle/>
          <a:p>
            <a:r>
              <a:rPr lang="en-US" altLang="zh-CN"/>
              <a:t>Java </a:t>
            </a:r>
            <a:r>
              <a:rPr lang="zh-CN" altLang="en-US"/>
              <a:t>的历史</a:t>
            </a:r>
          </a:p>
        </p:txBody>
      </p:sp>
      <p:sp>
        <p:nvSpPr>
          <p:cNvPr id="1641475"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r>
              <a:rPr lang="zh-CN" altLang="en-US" sz="2400" dirty="0"/>
              <a:t>1991 年出现</a:t>
            </a:r>
          </a:p>
          <a:p>
            <a:r>
              <a:rPr lang="en-US" altLang="zh-CN" sz="2400" dirty="0"/>
              <a:t>1995 – 5 -23  1.0</a:t>
            </a:r>
            <a:r>
              <a:rPr lang="zh-CN" altLang="en-US" sz="2400" dirty="0"/>
              <a:t>版本正式问世                  类和接口总量  </a:t>
            </a:r>
            <a:r>
              <a:rPr lang="en-US" altLang="zh-CN" sz="2400" dirty="0"/>
              <a:t>211</a:t>
            </a:r>
          </a:p>
          <a:p>
            <a:r>
              <a:rPr lang="en-US" altLang="zh-CN" sz="2400" dirty="0"/>
              <a:t>1998   1.2</a:t>
            </a:r>
            <a:r>
              <a:rPr lang="zh-CN" altLang="en-US" sz="2400" dirty="0"/>
              <a:t>版本问世                                    类和接总量为 </a:t>
            </a:r>
            <a:r>
              <a:rPr lang="en-US" altLang="zh-CN" sz="2400" dirty="0"/>
              <a:t>1524</a:t>
            </a:r>
          </a:p>
          <a:p>
            <a:r>
              <a:rPr lang="en-US" altLang="zh-CN" sz="2400" dirty="0"/>
              <a:t>2004-12  1.5</a:t>
            </a:r>
            <a:r>
              <a:rPr lang="zh-CN" altLang="en-US" sz="2400" dirty="0"/>
              <a:t>版本问世                                类和接口总量 </a:t>
            </a:r>
            <a:r>
              <a:rPr lang="en-US" altLang="zh-CN" sz="2400" dirty="0"/>
              <a:t>3270</a:t>
            </a:r>
          </a:p>
          <a:p>
            <a:r>
              <a:rPr lang="en-US" altLang="zh-CN" sz="2400" dirty="0"/>
              <a:t>       5.0</a:t>
            </a:r>
            <a:r>
              <a:rPr lang="zh-CN" altLang="en-US" sz="2400" dirty="0"/>
              <a:t>新特性</a:t>
            </a:r>
            <a:r>
              <a:rPr lang="en-US" altLang="zh-CN" sz="2400" dirty="0"/>
              <a:t>: </a:t>
            </a:r>
            <a:r>
              <a:rPr lang="zh-CN" altLang="en-US" sz="2400" dirty="0"/>
              <a:t>泛类</a:t>
            </a:r>
            <a:r>
              <a:rPr lang="en-US" altLang="zh-CN" sz="2400" dirty="0"/>
              <a:t>,</a:t>
            </a:r>
            <a:r>
              <a:rPr lang="zh-CN" altLang="en-US" sz="2400" dirty="0"/>
              <a:t>枚举</a:t>
            </a:r>
            <a:r>
              <a:rPr lang="en-US" altLang="zh-CN" sz="2400" dirty="0"/>
              <a:t>,</a:t>
            </a:r>
            <a:r>
              <a:rPr lang="zh-CN" altLang="en-US" sz="2400" dirty="0"/>
              <a:t>注释</a:t>
            </a:r>
            <a:r>
              <a:rPr lang="en-US" altLang="zh-CN" sz="2400" dirty="0"/>
              <a:t>,for each ,</a:t>
            </a:r>
            <a:r>
              <a:rPr lang="zh-CN" altLang="en-US" sz="2400" dirty="0"/>
              <a:t>自动封箱解箱</a:t>
            </a:r>
            <a:r>
              <a:rPr lang="en-US" altLang="zh-CN" sz="2400" dirty="0"/>
              <a:t>,</a:t>
            </a:r>
            <a:r>
              <a:rPr lang="zh-CN" altLang="en-US" sz="2400" dirty="0"/>
              <a:t>静态导入</a:t>
            </a:r>
            <a:r>
              <a:rPr lang="en-US" altLang="zh-CN" sz="2400" dirty="0"/>
              <a:t>,lock</a:t>
            </a:r>
            <a:r>
              <a:rPr lang="zh-CN" altLang="en-US" sz="2400" dirty="0"/>
              <a:t>等</a:t>
            </a:r>
          </a:p>
          <a:p>
            <a:r>
              <a:rPr lang="zh-CN" altLang="en-US" sz="2400" dirty="0"/>
              <a:t>最新推出</a:t>
            </a:r>
          </a:p>
          <a:p>
            <a:endParaRPr lang="zh-CN" altLang="en-US" sz="2400" dirty="0"/>
          </a:p>
          <a:p>
            <a:pPr lvl="1">
              <a:buFont typeface="Monotype Sorts" charset="2"/>
              <a:buNone/>
            </a:pPr>
            <a:r>
              <a:rPr lang="en-US" altLang="zh-CN" sz="2400" dirty="0"/>
              <a:t>Java 2 Platform,  Standard Edition v 6.0</a:t>
            </a:r>
          </a:p>
          <a:p>
            <a:pPr lvl="1">
              <a:buFont typeface="Monotype Sorts" charset="2"/>
              <a:buNone/>
            </a:pPr>
            <a:endParaRPr lang="en-US" altLang="zh-CN" sz="2400" dirty="0"/>
          </a:p>
          <a:p>
            <a:pPr lvl="1">
              <a:buFont typeface="Monotype Sorts" charset="2"/>
              <a:buNone/>
            </a:pPr>
            <a:endParaRPr lang="en-US" altLang="zh-CN" sz="2400" dirty="0"/>
          </a:p>
        </p:txBody>
      </p:sp>
    </p:spTree>
    <p:extLst>
      <p:ext uri="{BB962C8B-B14F-4D97-AF65-F5344CB8AC3E}">
        <p14:creationId xmlns:p14="http://schemas.microsoft.com/office/powerpoint/2010/main" xmlns="" val="1930363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1475">
                                            <p:txEl>
                                              <p:pRg st="0" end="0"/>
                                            </p:txEl>
                                          </p:spTgt>
                                        </p:tgtEl>
                                        <p:attrNameLst>
                                          <p:attrName>style.visibility</p:attrName>
                                        </p:attrNameLst>
                                      </p:cBhvr>
                                      <p:to>
                                        <p:strVal val="visible"/>
                                      </p:to>
                                    </p:set>
                                    <p:anim calcmode="lin" valueType="num">
                                      <p:cBhvr additive="base">
                                        <p:cTn id="7" dur="500" fill="hold"/>
                                        <p:tgtEl>
                                          <p:spTgt spid="1641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14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1475">
                                            <p:txEl>
                                              <p:pRg st="1" end="1"/>
                                            </p:txEl>
                                          </p:spTgt>
                                        </p:tgtEl>
                                        <p:attrNameLst>
                                          <p:attrName>style.visibility</p:attrName>
                                        </p:attrNameLst>
                                      </p:cBhvr>
                                      <p:to>
                                        <p:strVal val="visible"/>
                                      </p:to>
                                    </p:set>
                                    <p:anim calcmode="lin" valueType="num">
                                      <p:cBhvr additive="base">
                                        <p:cTn id="13" dur="500" fill="hold"/>
                                        <p:tgtEl>
                                          <p:spTgt spid="1641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14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41475">
                                            <p:txEl>
                                              <p:pRg st="2" end="2"/>
                                            </p:txEl>
                                          </p:spTgt>
                                        </p:tgtEl>
                                        <p:attrNameLst>
                                          <p:attrName>style.visibility</p:attrName>
                                        </p:attrNameLst>
                                      </p:cBhvr>
                                      <p:to>
                                        <p:strVal val="visible"/>
                                      </p:to>
                                    </p:set>
                                    <p:anim calcmode="lin" valueType="num">
                                      <p:cBhvr additive="base">
                                        <p:cTn id="19" dur="500" fill="hold"/>
                                        <p:tgtEl>
                                          <p:spTgt spid="1641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414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41475">
                                            <p:txEl>
                                              <p:pRg st="3" end="3"/>
                                            </p:txEl>
                                          </p:spTgt>
                                        </p:tgtEl>
                                        <p:attrNameLst>
                                          <p:attrName>style.visibility</p:attrName>
                                        </p:attrNameLst>
                                      </p:cBhvr>
                                      <p:to>
                                        <p:strVal val="visible"/>
                                      </p:to>
                                    </p:set>
                                    <p:anim calcmode="lin" valueType="num">
                                      <p:cBhvr additive="base">
                                        <p:cTn id="25" dur="500" fill="hold"/>
                                        <p:tgtEl>
                                          <p:spTgt spid="16414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4147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41475">
                                            <p:txEl>
                                              <p:pRg st="4" end="4"/>
                                            </p:txEl>
                                          </p:spTgt>
                                        </p:tgtEl>
                                        <p:attrNameLst>
                                          <p:attrName>style.visibility</p:attrName>
                                        </p:attrNameLst>
                                      </p:cBhvr>
                                      <p:to>
                                        <p:strVal val="visible"/>
                                      </p:to>
                                    </p:set>
                                    <p:anim calcmode="lin" valueType="num">
                                      <p:cBhvr additive="base">
                                        <p:cTn id="31" dur="500" fill="hold"/>
                                        <p:tgtEl>
                                          <p:spTgt spid="16414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4147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41475">
                                            <p:txEl>
                                              <p:pRg st="5" end="5"/>
                                            </p:txEl>
                                          </p:spTgt>
                                        </p:tgtEl>
                                        <p:attrNameLst>
                                          <p:attrName>style.visibility</p:attrName>
                                        </p:attrNameLst>
                                      </p:cBhvr>
                                      <p:to>
                                        <p:strVal val="visible"/>
                                      </p:to>
                                    </p:set>
                                    <p:anim calcmode="lin" valueType="num">
                                      <p:cBhvr additive="base">
                                        <p:cTn id="37" dur="500" fill="hold"/>
                                        <p:tgtEl>
                                          <p:spTgt spid="16414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4147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par>
                                <p:cTn id="39" presetID="2" presetClass="entr" presetSubtype="8" fill="hold" grpId="0" nodeType="withEffect">
                                  <p:stCondLst>
                                    <p:cond delay="0"/>
                                  </p:stCondLst>
                                  <p:childTnLst>
                                    <p:set>
                                      <p:cBhvr>
                                        <p:cTn id="40" dur="1" fill="hold">
                                          <p:stCondLst>
                                            <p:cond delay="0"/>
                                          </p:stCondLst>
                                        </p:cTn>
                                        <p:tgtEl>
                                          <p:spTgt spid="1641475">
                                            <p:txEl>
                                              <p:pRg st="7" end="7"/>
                                            </p:txEl>
                                          </p:spTgt>
                                        </p:tgtEl>
                                        <p:attrNameLst>
                                          <p:attrName>style.visibility</p:attrName>
                                        </p:attrNameLst>
                                      </p:cBhvr>
                                      <p:to>
                                        <p:strVal val="visible"/>
                                      </p:to>
                                    </p:set>
                                    <p:anim calcmode="lin" valueType="num">
                                      <p:cBhvr additive="base">
                                        <p:cTn id="41" dur="500" fill="hold"/>
                                        <p:tgtEl>
                                          <p:spTgt spid="1641475">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4147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47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ChangeArrowheads="1"/>
          </p:cNvSpPr>
          <p:nvPr>
            <p:ph type="title"/>
          </p:nvPr>
        </p:nvSpPr>
        <p:spPr>
          <a:xfrm>
            <a:off x="685161" y="231837"/>
            <a:ext cx="8576381" cy="601524"/>
          </a:xfrm>
        </p:spPr>
        <p:txBody>
          <a:bodyPr/>
          <a:lstStyle/>
          <a:p>
            <a:r>
              <a:rPr lang="zh-CN" altLang="en-US" sz="3600">
                <a:solidFill>
                  <a:srgbClr val="2B03F5"/>
                </a:solidFill>
                <a:latin typeface="BIEGHZ+Palatino-Roman"/>
              </a:rPr>
              <a:t>位运算符</a:t>
            </a:r>
          </a:p>
        </p:txBody>
      </p:sp>
      <p:sp>
        <p:nvSpPr>
          <p:cNvPr id="1582084" name="Rectangle 4"/>
          <p:cNvSpPr>
            <a:spLocks noGrp="1" noChangeArrowheads="1"/>
          </p:cNvSpPr>
          <p:nvPr>
            <p:ph type="body" idx="1"/>
          </p:nvPr>
        </p:nvSpPr>
        <p:spPr bwMode="auto">
          <a:xfrm>
            <a:off x="337494" y="952413"/>
            <a:ext cx="9568507" cy="3684334"/>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000"/>
              </a:lnSpc>
              <a:spcBef>
                <a:spcPct val="0"/>
              </a:spcBef>
              <a:spcAft>
                <a:spcPct val="0"/>
              </a:spcAft>
            </a:pPr>
            <a:r>
              <a:rPr lang="zh-CN" altLang="en-US" sz="2400"/>
              <a:t>说明：</a:t>
            </a:r>
          </a:p>
          <a:p>
            <a:pPr>
              <a:lnSpc>
                <a:spcPts val="3000"/>
              </a:lnSpc>
              <a:spcBef>
                <a:spcPct val="0"/>
              </a:spcBef>
              <a:spcAft>
                <a:spcPct val="0"/>
              </a:spcAft>
            </a:pPr>
            <a:r>
              <a:rPr lang="en-US" altLang="zh-CN"/>
              <a:t>&lt;&lt; </a:t>
            </a:r>
            <a:r>
              <a:rPr lang="zh-CN" altLang="en-US"/>
              <a:t>：用来将一个数的各二进位全部左移若干位。高位左移后溢出舍弃，低位补</a:t>
            </a:r>
            <a:r>
              <a:rPr lang="en-US" altLang="zh-CN"/>
              <a:t>0</a:t>
            </a:r>
            <a:r>
              <a:rPr lang="zh-CN" altLang="en-US"/>
              <a:t>。</a:t>
            </a:r>
          </a:p>
          <a:p>
            <a:pPr>
              <a:lnSpc>
                <a:spcPts val="3000"/>
              </a:lnSpc>
              <a:spcBef>
                <a:spcPct val="0"/>
              </a:spcBef>
              <a:spcAft>
                <a:spcPct val="0"/>
              </a:spcAft>
            </a:pPr>
            <a:r>
              <a:rPr lang="zh-CN" altLang="en-US"/>
              <a:t>   	 例如：</a:t>
            </a:r>
            <a:r>
              <a:rPr lang="en-US" altLang="zh-CN"/>
              <a:t>a = 00001111</a:t>
            </a:r>
            <a:r>
              <a:rPr lang="zh-CN" altLang="en-US"/>
              <a:t>，则</a:t>
            </a:r>
            <a:r>
              <a:rPr lang="en-US" altLang="zh-CN"/>
              <a:t>a&lt;&lt;2 = 00111100</a:t>
            </a:r>
            <a:r>
              <a:rPr lang="zh-CN" altLang="en-US"/>
              <a:t>。</a:t>
            </a:r>
          </a:p>
          <a:p>
            <a:pPr>
              <a:lnSpc>
                <a:spcPts val="3000"/>
              </a:lnSpc>
              <a:spcBef>
                <a:spcPct val="0"/>
              </a:spcBef>
              <a:spcAft>
                <a:spcPct val="0"/>
              </a:spcAft>
            </a:pPr>
            <a:endParaRPr lang="zh-CN" altLang="en-US"/>
          </a:p>
          <a:p>
            <a:pPr>
              <a:lnSpc>
                <a:spcPts val="3000"/>
              </a:lnSpc>
              <a:spcBef>
                <a:spcPct val="0"/>
              </a:spcBef>
              <a:spcAft>
                <a:spcPct val="0"/>
              </a:spcAft>
            </a:pPr>
            <a:r>
              <a:rPr lang="zh-CN" altLang="en-US"/>
              <a:t>在不产生溢出的情况下，左移一位相当于乘</a:t>
            </a:r>
            <a:r>
              <a:rPr lang="en-US" altLang="zh-CN"/>
              <a:t>2</a:t>
            </a:r>
          </a:p>
          <a:p>
            <a:pPr>
              <a:lnSpc>
                <a:spcPts val="3000"/>
              </a:lnSpc>
              <a:spcBef>
                <a:spcPct val="0"/>
              </a:spcBef>
              <a:spcAft>
                <a:spcPct val="0"/>
              </a:spcAft>
            </a:pPr>
            <a:r>
              <a:rPr lang="en-US" altLang="zh-CN"/>
              <a:t>	128 &lt;&lt; 1  returns  128 * 2</a:t>
            </a:r>
            <a:r>
              <a:rPr lang="en-US" altLang="zh-CN" baseline="30000"/>
              <a:t>1</a:t>
            </a:r>
            <a:r>
              <a:rPr lang="en-US" altLang="zh-CN"/>
              <a:t> = 256</a:t>
            </a:r>
          </a:p>
          <a:p>
            <a:pPr>
              <a:lnSpc>
                <a:spcPts val="3000"/>
              </a:lnSpc>
              <a:spcBef>
                <a:spcPct val="0"/>
              </a:spcBef>
              <a:spcAft>
                <a:spcPct val="0"/>
              </a:spcAft>
            </a:pPr>
            <a:r>
              <a:rPr lang="en-US" altLang="zh-CN"/>
              <a:t>	16 &lt;&lt; 2    returns  16 * 2</a:t>
            </a:r>
            <a:r>
              <a:rPr lang="en-US" altLang="zh-CN" baseline="30000"/>
              <a:t>2</a:t>
            </a:r>
            <a:r>
              <a:rPr lang="en-US" altLang="zh-CN"/>
              <a:t> = 64</a:t>
            </a:r>
          </a:p>
          <a:p>
            <a:pPr>
              <a:lnSpc>
                <a:spcPts val="3000"/>
              </a:lnSpc>
              <a:spcBef>
                <a:spcPct val="0"/>
              </a:spcBef>
              <a:spcAft>
                <a:spcPct val="0"/>
              </a:spcAft>
            </a:pPr>
            <a:endParaRPr lang="en-US" altLang="zh-CN"/>
          </a:p>
          <a:p>
            <a:pPr>
              <a:lnSpc>
                <a:spcPts val="3000"/>
              </a:lnSpc>
              <a:spcBef>
                <a:spcPct val="0"/>
              </a:spcBef>
              <a:spcAft>
                <a:spcPct val="0"/>
              </a:spcAft>
            </a:pPr>
            <a:endParaRPr lang="zh-CN" altLang="en-US" sz="1600"/>
          </a:p>
        </p:txBody>
      </p:sp>
    </p:spTree>
    <p:extLst>
      <p:ext uri="{BB962C8B-B14F-4D97-AF65-F5344CB8AC3E}">
        <p14:creationId xmlns:p14="http://schemas.microsoft.com/office/powerpoint/2010/main" xmlns="" val="2121165292"/>
      </p:ext>
    </p:extLst>
  </p:cSld>
  <p:clrMapOvr>
    <a:masterClrMapping/>
  </p:clrMapOvr>
  <p:transition spd="slow">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403634" y="325826"/>
            <a:ext cx="9010542" cy="545131"/>
          </a:xfrm>
        </p:spPr>
        <p:txBody>
          <a:bodyPr lIns="92693" tIns="46346" rIns="92693" bIns="46346" anchor="t"/>
          <a:lstStyle/>
          <a:p>
            <a:r>
              <a:rPr lang="zh-CN" altLang="en-US"/>
              <a:t>类型转换</a:t>
            </a:r>
          </a:p>
        </p:txBody>
      </p:sp>
      <p:sp>
        <p:nvSpPr>
          <p:cNvPr id="852995" name="Rectangle 3"/>
          <p:cNvSpPr>
            <a:spLocks noGrp="1" noChangeArrowheads="1"/>
          </p:cNvSpPr>
          <p:nvPr>
            <p:ph type="body" idx="1"/>
          </p:nvPr>
        </p:nvSpPr>
        <p:spPr bwMode="auto">
          <a:xfrm>
            <a:off x="0" y="1013506"/>
            <a:ext cx="9722838" cy="300762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prstDash val="solid"/>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2693" tIns="46346" rIns="92693" bIns="46346" numCol="1" anchor="t" anchorCtr="0" compatLnSpc="1">
            <a:prstTxWarp prst="textNoShape">
              <a:avLst/>
            </a:prstTxWarp>
          </a:bodyPr>
          <a:lstStyle/>
          <a:p>
            <a:pPr lvl="1">
              <a:lnSpc>
                <a:spcPts val="3000"/>
              </a:lnSpc>
              <a:spcBef>
                <a:spcPts val="600"/>
              </a:spcBef>
              <a:spcAft>
                <a:spcPts val="600"/>
              </a:spcAft>
            </a:pPr>
            <a:r>
              <a:rPr lang="zh-CN" altLang="en-US" sz="2400" b="1"/>
              <a:t>基本数据类型和引用类型的数据都可以转换类型，但这种转换是有限制的</a:t>
            </a:r>
          </a:p>
          <a:p>
            <a:pPr lvl="1">
              <a:lnSpc>
                <a:spcPts val="3000"/>
              </a:lnSpc>
              <a:spcBef>
                <a:spcPts val="600"/>
              </a:spcBef>
              <a:spcAft>
                <a:spcPts val="600"/>
              </a:spcAft>
            </a:pPr>
            <a:r>
              <a:rPr lang="en-US" altLang="zh-CN" sz="2400" b="1"/>
              <a:t> </a:t>
            </a:r>
            <a:r>
              <a:rPr lang="zh-CN" altLang="en-US" sz="2400" b="1"/>
              <a:t>类型转换分为两种：自动类型转换</a:t>
            </a:r>
            <a:r>
              <a:rPr lang="en-US" altLang="zh-CN" sz="2400" b="1"/>
              <a:t>(</a:t>
            </a:r>
            <a:r>
              <a:rPr lang="zh-CN" altLang="en-US" sz="2400" b="1"/>
              <a:t>隐含转换</a:t>
            </a:r>
            <a:r>
              <a:rPr lang="en-US" altLang="zh-CN" sz="2400" b="1"/>
              <a:t>)</a:t>
            </a:r>
            <a:r>
              <a:rPr lang="zh-CN" altLang="en-US" sz="2400" b="1"/>
              <a:t>和强制类型转换</a:t>
            </a:r>
            <a:r>
              <a:rPr lang="en-US" altLang="zh-CN" sz="2400" b="1"/>
              <a:t>(</a:t>
            </a:r>
            <a:r>
              <a:rPr lang="zh-CN" altLang="en-US" sz="2400" b="1"/>
              <a:t>显式转换</a:t>
            </a:r>
            <a:r>
              <a:rPr lang="en-US" altLang="zh-CN" sz="2400" b="1"/>
              <a:t>)</a:t>
            </a:r>
          </a:p>
          <a:p>
            <a:pPr lvl="1">
              <a:lnSpc>
                <a:spcPts val="3000"/>
              </a:lnSpc>
              <a:spcBef>
                <a:spcPts val="600"/>
              </a:spcBef>
              <a:spcAft>
                <a:spcPts val="600"/>
              </a:spcAft>
            </a:pPr>
            <a:r>
              <a:rPr lang="zh-CN" altLang="en-US" sz="2400" b="1"/>
              <a:t>隐含类型转换发生在把一个子类型赋给一个超类型时</a:t>
            </a:r>
          </a:p>
          <a:p>
            <a:pPr lvl="1">
              <a:lnSpc>
                <a:spcPts val="3000"/>
              </a:lnSpc>
              <a:spcBef>
                <a:spcPts val="600"/>
              </a:spcBef>
              <a:spcAft>
                <a:spcPts val="600"/>
              </a:spcAft>
            </a:pPr>
            <a:r>
              <a:rPr lang="zh-CN" altLang="en-US" sz="2400" b="1"/>
              <a:t>显式类型转换有一定的限制</a:t>
            </a:r>
          </a:p>
        </p:txBody>
      </p:sp>
    </p:spTree>
    <p:extLst>
      <p:ext uri="{BB962C8B-B14F-4D97-AF65-F5344CB8AC3E}">
        <p14:creationId xmlns:p14="http://schemas.microsoft.com/office/powerpoint/2010/main" xmlns="" val="28130462"/>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02" name="Rectangle 2"/>
          <p:cNvSpPr>
            <a:spLocks noGrp="1" noChangeArrowheads="1"/>
          </p:cNvSpPr>
          <p:nvPr>
            <p:ph type="title"/>
          </p:nvPr>
        </p:nvSpPr>
        <p:spPr>
          <a:xfrm>
            <a:off x="530831" y="126884"/>
            <a:ext cx="8576380" cy="601524"/>
          </a:xfrm>
        </p:spPr>
        <p:txBody>
          <a:bodyPr/>
          <a:lstStyle/>
          <a:p>
            <a:r>
              <a:rPr lang="zh-CN" altLang="en-US"/>
              <a:t>基本数据类型转换序列</a:t>
            </a:r>
          </a:p>
        </p:txBody>
      </p:sp>
      <p:sp>
        <p:nvSpPr>
          <p:cNvPr id="1638406" name="Text Box 6"/>
          <p:cNvSpPr txBox="1">
            <a:spLocks noChangeArrowheads="1"/>
          </p:cNvSpPr>
          <p:nvPr/>
        </p:nvSpPr>
        <p:spPr bwMode="auto">
          <a:xfrm>
            <a:off x="2030043" y="2116300"/>
            <a:ext cx="1153241" cy="532599"/>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a:r>
              <a:rPr lang="en-US" altLang="zh-CN"/>
              <a:t>char</a:t>
            </a:r>
          </a:p>
        </p:txBody>
      </p:sp>
      <p:sp>
        <p:nvSpPr>
          <p:cNvPr id="1638407" name="Text Box 7"/>
          <p:cNvSpPr txBox="1">
            <a:spLocks noChangeArrowheads="1"/>
          </p:cNvSpPr>
          <p:nvPr/>
        </p:nvSpPr>
        <p:spPr bwMode="auto">
          <a:xfrm>
            <a:off x="568141" y="1264141"/>
            <a:ext cx="1153241" cy="532599"/>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a:r>
              <a:rPr lang="en-US" altLang="zh-CN"/>
              <a:t>byte</a:t>
            </a:r>
          </a:p>
        </p:txBody>
      </p:sp>
      <p:sp>
        <p:nvSpPr>
          <p:cNvPr id="1638408" name="Text Box 8"/>
          <p:cNvSpPr txBox="1">
            <a:spLocks noChangeArrowheads="1"/>
          </p:cNvSpPr>
          <p:nvPr/>
        </p:nvSpPr>
        <p:spPr bwMode="auto">
          <a:xfrm>
            <a:off x="568141" y="2116300"/>
            <a:ext cx="1153241" cy="532599"/>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a:r>
              <a:rPr lang="en-US" altLang="zh-CN"/>
              <a:t>short</a:t>
            </a:r>
          </a:p>
        </p:txBody>
      </p:sp>
      <p:sp>
        <p:nvSpPr>
          <p:cNvPr id="1638409" name="Text Box 9"/>
          <p:cNvSpPr txBox="1">
            <a:spLocks noChangeArrowheads="1"/>
          </p:cNvSpPr>
          <p:nvPr/>
        </p:nvSpPr>
        <p:spPr bwMode="auto">
          <a:xfrm>
            <a:off x="568141" y="3074979"/>
            <a:ext cx="1153241" cy="532599"/>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a:r>
              <a:rPr lang="en-US" altLang="zh-CN"/>
              <a:t>int</a:t>
            </a:r>
          </a:p>
        </p:txBody>
      </p:sp>
      <p:sp>
        <p:nvSpPr>
          <p:cNvPr id="1638410" name="Text Box 10"/>
          <p:cNvSpPr txBox="1">
            <a:spLocks noChangeArrowheads="1"/>
          </p:cNvSpPr>
          <p:nvPr/>
        </p:nvSpPr>
        <p:spPr bwMode="auto">
          <a:xfrm>
            <a:off x="568141" y="5596993"/>
            <a:ext cx="1153241" cy="532599"/>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a:r>
              <a:rPr lang="en-US" altLang="zh-CN"/>
              <a:t>double</a:t>
            </a:r>
          </a:p>
        </p:txBody>
      </p:sp>
      <p:sp>
        <p:nvSpPr>
          <p:cNvPr id="1638411" name="Text Box 11"/>
          <p:cNvSpPr txBox="1">
            <a:spLocks noChangeArrowheads="1"/>
          </p:cNvSpPr>
          <p:nvPr/>
        </p:nvSpPr>
        <p:spPr bwMode="auto">
          <a:xfrm>
            <a:off x="568141" y="4744834"/>
            <a:ext cx="1153241" cy="532599"/>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a:r>
              <a:rPr lang="en-US" altLang="zh-CN"/>
              <a:t>float</a:t>
            </a:r>
          </a:p>
        </p:txBody>
      </p:sp>
      <p:sp>
        <p:nvSpPr>
          <p:cNvPr id="1638412" name="Text Box 12"/>
          <p:cNvSpPr txBox="1">
            <a:spLocks noChangeArrowheads="1"/>
          </p:cNvSpPr>
          <p:nvPr/>
        </p:nvSpPr>
        <p:spPr bwMode="auto">
          <a:xfrm>
            <a:off x="568141" y="3963166"/>
            <a:ext cx="1153241" cy="532599"/>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a:r>
              <a:rPr lang="en-US" altLang="zh-CN"/>
              <a:t>long</a:t>
            </a:r>
          </a:p>
        </p:txBody>
      </p:sp>
      <p:sp>
        <p:nvSpPr>
          <p:cNvPr id="1638413" name="Line 13"/>
          <p:cNvSpPr>
            <a:spLocks noChangeShapeType="1"/>
          </p:cNvSpPr>
          <p:nvPr/>
        </p:nvSpPr>
        <p:spPr bwMode="auto">
          <a:xfrm flipH="1">
            <a:off x="1154937" y="1788908"/>
            <a:ext cx="0" cy="299196"/>
          </a:xfrm>
          <a:prstGeom prst="line">
            <a:avLst/>
          </a:prstGeom>
          <a:noFill/>
          <a:ln w="25400">
            <a:solidFill>
              <a:schemeClr val="tx1"/>
            </a:solidFill>
            <a:miter lim="800000"/>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38416" name="Line 16"/>
          <p:cNvSpPr>
            <a:spLocks noChangeShapeType="1"/>
          </p:cNvSpPr>
          <p:nvPr/>
        </p:nvSpPr>
        <p:spPr bwMode="auto">
          <a:xfrm flipH="1">
            <a:off x="1134586" y="2688060"/>
            <a:ext cx="0" cy="371254"/>
          </a:xfrm>
          <a:prstGeom prst="line">
            <a:avLst/>
          </a:prstGeom>
          <a:noFill/>
          <a:ln w="25400">
            <a:solidFill>
              <a:schemeClr val="tx1"/>
            </a:solidFill>
            <a:miter lim="800000"/>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38417" name="Line 17"/>
          <p:cNvSpPr>
            <a:spLocks noChangeShapeType="1"/>
          </p:cNvSpPr>
          <p:nvPr/>
        </p:nvSpPr>
        <p:spPr bwMode="auto">
          <a:xfrm flipH="1">
            <a:off x="1117627" y="3631075"/>
            <a:ext cx="0" cy="299196"/>
          </a:xfrm>
          <a:prstGeom prst="line">
            <a:avLst/>
          </a:prstGeom>
          <a:noFill/>
          <a:ln w="25400">
            <a:solidFill>
              <a:schemeClr val="tx1"/>
            </a:solidFill>
            <a:miter lim="800000"/>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38418" name="Line 18"/>
          <p:cNvSpPr>
            <a:spLocks noChangeShapeType="1"/>
          </p:cNvSpPr>
          <p:nvPr/>
        </p:nvSpPr>
        <p:spPr bwMode="auto">
          <a:xfrm flipH="1">
            <a:off x="1085403" y="4473835"/>
            <a:ext cx="0" cy="299196"/>
          </a:xfrm>
          <a:prstGeom prst="line">
            <a:avLst/>
          </a:prstGeom>
          <a:noFill/>
          <a:ln w="25400">
            <a:solidFill>
              <a:schemeClr val="tx1"/>
            </a:solidFill>
            <a:miter lim="800000"/>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38419" name="Line 19"/>
          <p:cNvSpPr>
            <a:spLocks noChangeShapeType="1"/>
          </p:cNvSpPr>
          <p:nvPr/>
        </p:nvSpPr>
        <p:spPr bwMode="auto">
          <a:xfrm flipH="1">
            <a:off x="1083708" y="5304064"/>
            <a:ext cx="0" cy="299196"/>
          </a:xfrm>
          <a:prstGeom prst="line">
            <a:avLst/>
          </a:prstGeom>
          <a:noFill/>
          <a:ln w="25400">
            <a:solidFill>
              <a:schemeClr val="tx1"/>
            </a:solidFill>
            <a:miter lim="800000"/>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38420" name="Line 20"/>
          <p:cNvSpPr>
            <a:spLocks noChangeShapeType="1"/>
          </p:cNvSpPr>
          <p:nvPr/>
        </p:nvSpPr>
        <p:spPr bwMode="auto">
          <a:xfrm>
            <a:off x="2491340" y="2684928"/>
            <a:ext cx="0" cy="568629"/>
          </a:xfrm>
          <a:prstGeom prst="line">
            <a:avLst/>
          </a:prstGeom>
          <a:noFill/>
          <a:ln w="254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38422" name="Line 22"/>
          <p:cNvSpPr>
            <a:spLocks noChangeShapeType="1"/>
          </p:cNvSpPr>
          <p:nvPr/>
        </p:nvSpPr>
        <p:spPr bwMode="auto">
          <a:xfrm flipH="1">
            <a:off x="1721383" y="3253556"/>
            <a:ext cx="769958" cy="0"/>
          </a:xfrm>
          <a:prstGeom prst="line">
            <a:avLst/>
          </a:prstGeom>
          <a:noFill/>
          <a:ln w="25400">
            <a:solidFill>
              <a:schemeClr val="tx1"/>
            </a:solidFill>
            <a:miter lim="800000"/>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38423" name="Text Box 23"/>
          <p:cNvSpPr txBox="1">
            <a:spLocks noChangeArrowheads="1"/>
          </p:cNvSpPr>
          <p:nvPr/>
        </p:nvSpPr>
        <p:spPr bwMode="auto">
          <a:xfrm>
            <a:off x="3337615" y="1037003"/>
            <a:ext cx="6227987" cy="24191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20000"/>
              </a:lnSpc>
            </a:pPr>
            <a:r>
              <a:rPr lang="zh-CN" altLang="en-US" sz="1800" b="1">
                <a:latin typeface="宋体" pitchFamily="2" charset="-122"/>
              </a:rPr>
              <a:t>说明：</a:t>
            </a:r>
          </a:p>
          <a:p>
            <a:pPr>
              <a:lnSpc>
                <a:spcPct val="120000"/>
              </a:lnSpc>
            </a:pPr>
            <a:r>
              <a:rPr lang="en-US" altLang="zh-CN" sz="1800" b="1">
                <a:latin typeface="宋体" pitchFamily="2" charset="-122"/>
              </a:rPr>
              <a:t>1</a:t>
            </a:r>
            <a:r>
              <a:rPr lang="zh-CN" altLang="en-US" sz="1800" b="1">
                <a:latin typeface="宋体" pitchFamily="2" charset="-122"/>
              </a:rPr>
              <a:t>，在本图中，顺着箭头方向的类型转换可以自动进行，</a:t>
            </a:r>
          </a:p>
          <a:p>
            <a:pPr>
              <a:lnSpc>
                <a:spcPct val="120000"/>
              </a:lnSpc>
            </a:pPr>
            <a:r>
              <a:rPr lang="zh-CN" altLang="en-US" sz="1800" b="1">
                <a:latin typeface="宋体" pitchFamily="2" charset="-122"/>
              </a:rPr>
              <a:t>逆箭头方向的转换或无箭头类型之间的转换必须强制转换。</a:t>
            </a:r>
          </a:p>
          <a:p>
            <a:pPr>
              <a:lnSpc>
                <a:spcPct val="120000"/>
              </a:lnSpc>
            </a:pPr>
            <a:endParaRPr lang="zh-CN" altLang="en-US" sz="1800" b="1">
              <a:latin typeface="宋体" pitchFamily="2" charset="-122"/>
            </a:endParaRPr>
          </a:p>
          <a:p>
            <a:pPr>
              <a:lnSpc>
                <a:spcPct val="120000"/>
              </a:lnSpc>
            </a:pPr>
            <a:r>
              <a:rPr lang="en-US" altLang="zh-CN" sz="1800" b="1">
                <a:latin typeface="宋体" pitchFamily="2" charset="-122"/>
              </a:rPr>
              <a:t>2</a:t>
            </a:r>
            <a:r>
              <a:rPr lang="zh-CN" altLang="en-US" sz="1800" b="1">
                <a:latin typeface="宋体" pitchFamily="2" charset="-122"/>
              </a:rPr>
              <a:t>，能将</a:t>
            </a:r>
            <a:r>
              <a:rPr lang="en-US" altLang="zh-CN" sz="1800" b="1">
                <a:latin typeface="宋体" pitchFamily="2" charset="-122"/>
              </a:rPr>
              <a:t>A</a:t>
            </a:r>
            <a:r>
              <a:rPr lang="zh-CN" altLang="en-US" sz="1800" b="1">
                <a:latin typeface="宋体" pitchFamily="2" charset="-122"/>
              </a:rPr>
              <a:t>类型变量自动转换成</a:t>
            </a:r>
            <a:r>
              <a:rPr lang="en-US" altLang="zh-CN" sz="1800" b="1">
                <a:latin typeface="宋体" pitchFamily="2" charset="-122"/>
              </a:rPr>
              <a:t>B</a:t>
            </a:r>
            <a:r>
              <a:rPr lang="zh-CN" altLang="en-US" sz="1800" b="1">
                <a:latin typeface="宋体" pitchFamily="2" charset="-122"/>
              </a:rPr>
              <a:t>类型变量的前提条件是这种</a:t>
            </a:r>
          </a:p>
          <a:p>
            <a:pPr>
              <a:lnSpc>
                <a:spcPct val="120000"/>
              </a:lnSpc>
            </a:pPr>
            <a:r>
              <a:rPr lang="zh-CN" altLang="en-US" sz="1800" b="1">
                <a:latin typeface="宋体" pitchFamily="2" charset="-122"/>
              </a:rPr>
              <a:t>转换不会造成数据和精度的丢失，即</a:t>
            </a:r>
            <a:r>
              <a:rPr lang="en-US" altLang="zh-CN" sz="1800" b="1">
                <a:latin typeface="宋体" pitchFamily="2" charset="-122"/>
              </a:rPr>
              <a:t>A</a:t>
            </a:r>
            <a:r>
              <a:rPr lang="zh-CN" altLang="en-US" sz="1800" b="1">
                <a:latin typeface="宋体" pitchFamily="2" charset="-122"/>
              </a:rPr>
              <a:t>类型的取值范围是</a:t>
            </a:r>
          </a:p>
          <a:p>
            <a:pPr>
              <a:lnSpc>
                <a:spcPct val="120000"/>
              </a:lnSpc>
            </a:pPr>
            <a:r>
              <a:rPr lang="en-US" altLang="zh-CN" sz="1800" b="1">
                <a:latin typeface="宋体" pitchFamily="2" charset="-122"/>
              </a:rPr>
              <a:t>B</a:t>
            </a:r>
            <a:r>
              <a:rPr lang="zh-CN" altLang="en-US" sz="1800" b="1">
                <a:latin typeface="宋体" pitchFamily="2" charset="-122"/>
              </a:rPr>
              <a:t>类型的取值范围的子集。</a:t>
            </a:r>
          </a:p>
        </p:txBody>
      </p:sp>
    </p:spTree>
    <p:extLst>
      <p:ext uri="{BB962C8B-B14F-4D97-AF65-F5344CB8AC3E}">
        <p14:creationId xmlns:p14="http://schemas.microsoft.com/office/powerpoint/2010/main" xmlns="" val="3941885658"/>
      </p:ext>
    </p:extLst>
  </p:cSld>
  <p:clrMapOvr>
    <a:masterClrMapping/>
  </p:clrMapOvr>
  <p:transition spd="slow">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a:xfrm>
            <a:off x="407026" y="231837"/>
            <a:ext cx="9010542" cy="545131"/>
          </a:xfrm>
        </p:spPr>
        <p:txBody>
          <a:bodyPr lIns="92693" tIns="46346" rIns="92693" bIns="46346" anchor="t"/>
          <a:lstStyle/>
          <a:p>
            <a:r>
              <a:rPr lang="zh-CN" altLang="en-US"/>
              <a:t>类型转换的例子</a:t>
            </a:r>
          </a:p>
        </p:txBody>
      </p:sp>
      <p:sp>
        <p:nvSpPr>
          <p:cNvPr id="854020" name="Rectangle 4"/>
          <p:cNvSpPr>
            <a:spLocks noChangeArrowheads="1"/>
          </p:cNvSpPr>
          <p:nvPr/>
        </p:nvSpPr>
        <p:spPr bwMode="auto">
          <a:xfrm>
            <a:off x="1465295" y="950848"/>
            <a:ext cx="6400487" cy="53917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54021" name="Text Box 5"/>
          <p:cNvSpPr txBox="1">
            <a:spLocks noChangeArrowheads="1"/>
          </p:cNvSpPr>
          <p:nvPr/>
        </p:nvSpPr>
        <p:spPr bwMode="auto">
          <a:xfrm>
            <a:off x="2152152" y="977477"/>
            <a:ext cx="6069777" cy="5410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80000"/>
              </a:lnSpc>
            </a:pPr>
            <a:r>
              <a:rPr lang="en-US" altLang="zh-CN" sz="1800" b="1">
                <a:solidFill>
                  <a:schemeClr val="tx1"/>
                </a:solidFill>
                <a:latin typeface="Arial" pitchFamily="34" charset="0"/>
              </a:rPr>
              <a:t>package sample;</a:t>
            </a:r>
          </a:p>
          <a:p>
            <a:pPr>
              <a:lnSpc>
                <a:spcPct val="80000"/>
              </a:lnSpc>
            </a:pPr>
            <a:r>
              <a:rPr lang="en-US" altLang="zh-CN" sz="1800" b="1">
                <a:solidFill>
                  <a:schemeClr val="tx1"/>
                </a:solidFill>
                <a:latin typeface="Arial" pitchFamily="34" charset="0"/>
              </a:rPr>
              <a:t>public class CastingTest {</a:t>
            </a:r>
          </a:p>
          <a:p>
            <a:pPr>
              <a:lnSpc>
                <a:spcPct val="80000"/>
              </a:lnSpc>
            </a:pPr>
            <a:r>
              <a:rPr lang="en-US" altLang="zh-CN" sz="1800" b="1">
                <a:solidFill>
                  <a:schemeClr val="tx1"/>
                </a:solidFill>
                <a:latin typeface="Arial" pitchFamily="34" charset="0"/>
              </a:rPr>
              <a:t>    public void implictCasting() {</a:t>
            </a:r>
          </a:p>
          <a:p>
            <a:pPr>
              <a:lnSpc>
                <a:spcPct val="80000"/>
              </a:lnSpc>
            </a:pPr>
            <a:r>
              <a:rPr lang="en-US" altLang="zh-CN" sz="1800" b="1">
                <a:solidFill>
                  <a:schemeClr val="tx1"/>
                </a:solidFill>
                <a:latin typeface="Arial" pitchFamily="34" charset="0"/>
              </a:rPr>
              <a:t>        byte a = 0x60;</a:t>
            </a:r>
          </a:p>
          <a:p>
            <a:pPr>
              <a:lnSpc>
                <a:spcPct val="80000"/>
              </a:lnSpc>
            </a:pPr>
            <a:r>
              <a:rPr lang="en-US" altLang="zh-CN" sz="1800" b="1">
                <a:solidFill>
                  <a:schemeClr val="tx1"/>
                </a:solidFill>
                <a:latin typeface="Arial" pitchFamily="34" charset="0"/>
              </a:rPr>
              <a:t>        int ia = a;</a:t>
            </a:r>
          </a:p>
          <a:p>
            <a:pPr>
              <a:lnSpc>
                <a:spcPct val="80000"/>
              </a:lnSpc>
            </a:pPr>
            <a:r>
              <a:rPr lang="en-US" altLang="zh-CN" sz="1800" b="1">
                <a:solidFill>
                  <a:schemeClr val="tx1"/>
                </a:solidFill>
                <a:latin typeface="Arial" pitchFamily="34" charset="0"/>
              </a:rPr>
              <a:t>        char b = 'a';</a:t>
            </a:r>
          </a:p>
          <a:p>
            <a:pPr>
              <a:lnSpc>
                <a:spcPct val="80000"/>
              </a:lnSpc>
            </a:pPr>
            <a:r>
              <a:rPr lang="en-US" altLang="zh-CN" sz="1800" b="1">
                <a:solidFill>
                  <a:schemeClr val="tx1"/>
                </a:solidFill>
                <a:latin typeface="Arial" pitchFamily="34" charset="0"/>
              </a:rPr>
              <a:t>        int c = b;</a:t>
            </a:r>
          </a:p>
          <a:p>
            <a:pPr>
              <a:lnSpc>
                <a:spcPct val="80000"/>
              </a:lnSpc>
            </a:pPr>
            <a:r>
              <a:rPr lang="en-US" altLang="zh-CN" sz="1800" b="1">
                <a:solidFill>
                  <a:schemeClr val="tx1"/>
                </a:solidFill>
                <a:latin typeface="Arial" pitchFamily="34" charset="0"/>
              </a:rPr>
              <a:t>        long d = c;</a:t>
            </a:r>
          </a:p>
          <a:p>
            <a:pPr>
              <a:lnSpc>
                <a:spcPct val="80000"/>
              </a:lnSpc>
            </a:pPr>
            <a:r>
              <a:rPr lang="en-US" altLang="zh-CN" sz="1800" b="1">
                <a:solidFill>
                  <a:schemeClr val="tx1"/>
                </a:solidFill>
                <a:latin typeface="Arial" pitchFamily="34" charset="0"/>
              </a:rPr>
              <a:t>        long e = 1000000000L;</a:t>
            </a:r>
          </a:p>
          <a:p>
            <a:pPr>
              <a:lnSpc>
                <a:spcPct val="80000"/>
              </a:lnSpc>
            </a:pPr>
            <a:r>
              <a:rPr lang="en-US" altLang="zh-CN" sz="1800" b="1">
                <a:solidFill>
                  <a:schemeClr val="tx1"/>
                </a:solidFill>
                <a:latin typeface="Arial" pitchFamily="34" charset="0"/>
              </a:rPr>
              <a:t>        float f = e;</a:t>
            </a:r>
          </a:p>
          <a:p>
            <a:pPr>
              <a:lnSpc>
                <a:spcPct val="80000"/>
              </a:lnSpc>
            </a:pPr>
            <a:r>
              <a:rPr lang="en-US" altLang="zh-CN" sz="1800" b="1">
                <a:solidFill>
                  <a:schemeClr val="tx1"/>
                </a:solidFill>
                <a:latin typeface="Arial" pitchFamily="34" charset="0"/>
              </a:rPr>
              <a:t>        double g = f;</a:t>
            </a:r>
          </a:p>
          <a:p>
            <a:pPr>
              <a:lnSpc>
                <a:spcPct val="80000"/>
              </a:lnSpc>
            </a:pPr>
            <a:r>
              <a:rPr lang="en-US" altLang="zh-CN" sz="1800" b="1">
                <a:solidFill>
                  <a:schemeClr val="tx1"/>
                </a:solidFill>
                <a:latin typeface="Arial" pitchFamily="34" charset="0"/>
              </a:rPr>
              <a:t>        String s = "hello";</a:t>
            </a:r>
          </a:p>
          <a:p>
            <a:pPr>
              <a:lnSpc>
                <a:spcPct val="80000"/>
              </a:lnSpc>
            </a:pPr>
            <a:r>
              <a:rPr lang="en-US" altLang="zh-CN" sz="1800" b="1">
                <a:solidFill>
                  <a:schemeClr val="tx1"/>
                </a:solidFill>
                <a:latin typeface="Arial" pitchFamily="34" charset="0"/>
              </a:rPr>
              <a:t>        Object o = s;</a:t>
            </a:r>
          </a:p>
          <a:p>
            <a:pPr>
              <a:lnSpc>
                <a:spcPct val="80000"/>
              </a:lnSpc>
            </a:pPr>
            <a:r>
              <a:rPr lang="en-US" altLang="zh-CN" sz="1800" b="1">
                <a:solidFill>
                  <a:schemeClr val="tx1"/>
                </a:solidFill>
                <a:latin typeface="Arial" pitchFamily="34" charset="0"/>
              </a:rPr>
              <a:t>    }</a:t>
            </a:r>
          </a:p>
          <a:p>
            <a:pPr>
              <a:lnSpc>
                <a:spcPct val="80000"/>
              </a:lnSpc>
            </a:pPr>
            <a:r>
              <a:rPr lang="en-US" altLang="zh-CN" sz="1800" b="1">
                <a:solidFill>
                  <a:schemeClr val="tx1"/>
                </a:solidFill>
                <a:latin typeface="Arial" pitchFamily="34" charset="0"/>
              </a:rPr>
              <a:t>    </a:t>
            </a:r>
          </a:p>
          <a:p>
            <a:pPr>
              <a:lnSpc>
                <a:spcPct val="80000"/>
              </a:lnSpc>
            </a:pPr>
            <a:r>
              <a:rPr lang="en-US" altLang="zh-CN" sz="1800" b="1">
                <a:solidFill>
                  <a:schemeClr val="tx1"/>
                </a:solidFill>
                <a:latin typeface="Arial" pitchFamily="34" charset="0"/>
              </a:rPr>
              <a:t>    public void explicitCasting() {</a:t>
            </a:r>
          </a:p>
          <a:p>
            <a:pPr>
              <a:lnSpc>
                <a:spcPct val="80000"/>
              </a:lnSpc>
            </a:pPr>
            <a:r>
              <a:rPr lang="en-US" altLang="zh-CN" sz="1800" b="1">
                <a:solidFill>
                  <a:schemeClr val="tx1"/>
                </a:solidFill>
                <a:latin typeface="Arial" pitchFamily="34" charset="0"/>
              </a:rPr>
              <a:t>        long l = 1000000L;</a:t>
            </a:r>
          </a:p>
          <a:p>
            <a:pPr>
              <a:lnSpc>
                <a:spcPct val="80000"/>
              </a:lnSpc>
            </a:pPr>
            <a:r>
              <a:rPr lang="en-US" altLang="zh-CN" sz="1800" b="1">
                <a:solidFill>
                  <a:schemeClr val="tx1"/>
                </a:solidFill>
                <a:latin typeface="Arial" pitchFamily="34" charset="0"/>
              </a:rPr>
              <a:t>        </a:t>
            </a:r>
            <a:r>
              <a:rPr lang="en-US" altLang="zh-CN" sz="1800" b="1">
                <a:solidFill>
                  <a:schemeClr val="tx2"/>
                </a:solidFill>
                <a:latin typeface="Arial" pitchFamily="34" charset="0"/>
              </a:rPr>
              <a:t>int i = l; //(int)l;</a:t>
            </a:r>
          </a:p>
          <a:p>
            <a:pPr>
              <a:lnSpc>
                <a:spcPct val="80000"/>
              </a:lnSpc>
            </a:pPr>
            <a:r>
              <a:rPr lang="en-US" altLang="zh-CN" sz="1800" b="1">
                <a:solidFill>
                  <a:schemeClr val="tx1"/>
                </a:solidFill>
                <a:latin typeface="Arial" pitchFamily="34" charset="0"/>
              </a:rPr>
              <a:t>        double d = 12345.678;</a:t>
            </a:r>
          </a:p>
          <a:p>
            <a:pPr>
              <a:lnSpc>
                <a:spcPct val="80000"/>
              </a:lnSpc>
            </a:pPr>
            <a:r>
              <a:rPr lang="en-US" altLang="zh-CN" sz="1800" b="1">
                <a:solidFill>
                  <a:schemeClr val="tx1"/>
                </a:solidFill>
                <a:latin typeface="Arial" pitchFamily="34" charset="0"/>
              </a:rPr>
              <a:t>        </a:t>
            </a:r>
            <a:r>
              <a:rPr lang="en-US" altLang="zh-CN" sz="1800" b="1">
                <a:solidFill>
                  <a:schemeClr val="tx2"/>
                </a:solidFill>
                <a:latin typeface="Arial" pitchFamily="34" charset="0"/>
              </a:rPr>
              <a:t>float f = d; //(float)d;</a:t>
            </a:r>
          </a:p>
          <a:p>
            <a:pPr>
              <a:lnSpc>
                <a:spcPct val="80000"/>
              </a:lnSpc>
            </a:pPr>
            <a:r>
              <a:rPr lang="en-US" altLang="zh-CN" sz="1800" b="1">
                <a:solidFill>
                  <a:schemeClr val="tx1"/>
                </a:solidFill>
                <a:latin typeface="Arial" pitchFamily="34" charset="0"/>
              </a:rPr>
              <a:t>        Object o = new String("Hello");</a:t>
            </a:r>
          </a:p>
          <a:p>
            <a:pPr>
              <a:lnSpc>
                <a:spcPct val="80000"/>
              </a:lnSpc>
            </a:pPr>
            <a:r>
              <a:rPr lang="en-US" altLang="zh-CN" sz="1800" b="1">
                <a:solidFill>
                  <a:schemeClr val="tx1"/>
                </a:solidFill>
                <a:latin typeface="Arial" pitchFamily="34" charset="0"/>
              </a:rPr>
              <a:t>        </a:t>
            </a:r>
            <a:r>
              <a:rPr lang="en-US" altLang="zh-CN" sz="1800" b="1">
                <a:solidFill>
                  <a:schemeClr val="tx2"/>
                </a:solidFill>
                <a:latin typeface="Arial" pitchFamily="34" charset="0"/>
              </a:rPr>
              <a:t>String str = o; //(String)o;</a:t>
            </a:r>
          </a:p>
          <a:p>
            <a:pPr>
              <a:lnSpc>
                <a:spcPct val="80000"/>
              </a:lnSpc>
            </a:pPr>
            <a:r>
              <a:rPr lang="en-US" altLang="zh-CN" sz="1800" b="1">
                <a:solidFill>
                  <a:schemeClr val="tx1"/>
                </a:solidFill>
                <a:latin typeface="Arial" pitchFamily="34" charset="0"/>
              </a:rPr>
              <a:t>    }</a:t>
            </a:r>
          </a:p>
          <a:p>
            <a:pPr>
              <a:lnSpc>
                <a:spcPct val="80000"/>
              </a:lnSpc>
            </a:pPr>
            <a:r>
              <a:rPr lang="en-US" altLang="zh-CN" sz="1800" b="1">
                <a:solidFill>
                  <a:schemeClr val="tx1"/>
                </a:solidFill>
                <a:latin typeface="Arial" pitchFamily="34" charset="0"/>
              </a:rPr>
              <a:t>}</a:t>
            </a:r>
            <a:endParaRPr lang="zh-CN" altLang="en-US" sz="1800" b="1">
              <a:solidFill>
                <a:schemeClr val="tx1"/>
              </a:solidFill>
              <a:latin typeface="Arial" pitchFamily="34" charset="0"/>
            </a:endParaRPr>
          </a:p>
        </p:txBody>
      </p:sp>
    </p:spTree>
    <p:extLst>
      <p:ext uri="{BB962C8B-B14F-4D97-AF65-F5344CB8AC3E}">
        <p14:creationId xmlns:p14="http://schemas.microsoft.com/office/powerpoint/2010/main" xmlns="" val="802129332"/>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p:cNvSpPr>
            <a:spLocks noGrp="1" noChangeArrowheads="1"/>
          </p:cNvSpPr>
          <p:nvPr>
            <p:ph type="title"/>
          </p:nvPr>
        </p:nvSpPr>
        <p:spPr>
          <a:xfrm>
            <a:off x="685161" y="198942"/>
            <a:ext cx="8576381" cy="601524"/>
          </a:xfrm>
        </p:spPr>
        <p:txBody>
          <a:bodyPr/>
          <a:lstStyle/>
          <a:p>
            <a:r>
              <a:rPr lang="zh-CN" altLang="en-US"/>
              <a:t>流程控制语句</a:t>
            </a:r>
          </a:p>
        </p:txBody>
      </p:sp>
      <p:sp>
        <p:nvSpPr>
          <p:cNvPr id="1583108" name="Rectangle 4"/>
          <p:cNvSpPr>
            <a:spLocks noGrp="1" noChangeArrowheads="1"/>
          </p:cNvSpPr>
          <p:nvPr>
            <p:ph type="body" idx="1"/>
          </p:nvPr>
        </p:nvSpPr>
        <p:spPr bwMode="auto">
          <a:xfrm>
            <a:off x="722471" y="1088697"/>
            <a:ext cx="8303334" cy="2766384"/>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533400" indent="-533400" defTabSz="914400"/>
            <a:r>
              <a:rPr lang="en-US" altLang="zh-CN" sz="2400"/>
              <a:t>1</a:t>
            </a:r>
            <a:r>
              <a:rPr lang="zh-CN" altLang="en-US" sz="2400"/>
              <a:t>分支语句：</a:t>
            </a:r>
            <a:r>
              <a:rPr lang="en-US" altLang="zh-CN" sz="2400"/>
              <a:t>if-else, switch-case </a:t>
            </a:r>
          </a:p>
          <a:p>
            <a:pPr marL="533400" indent="-533400" defTabSz="914400"/>
            <a:r>
              <a:rPr lang="en-US" altLang="zh-CN" sz="2400"/>
              <a:t>2</a:t>
            </a:r>
            <a:r>
              <a:rPr lang="zh-CN" altLang="en-US" sz="2400"/>
              <a:t>循环语句：</a:t>
            </a:r>
            <a:r>
              <a:rPr lang="en-US" altLang="zh-CN" sz="2400"/>
              <a:t>for, while, do-while </a:t>
            </a:r>
          </a:p>
          <a:p>
            <a:pPr marL="533400" indent="-533400" defTabSz="914400"/>
            <a:r>
              <a:rPr lang="en-US" altLang="zh-CN" sz="2400"/>
              <a:t>3    </a:t>
            </a:r>
            <a:r>
              <a:rPr lang="zh-CN" altLang="en-US" sz="2400"/>
              <a:t>循环跳转语句： </a:t>
            </a:r>
            <a:r>
              <a:rPr lang="en-US" altLang="zh-CN" sz="2400"/>
              <a:t>break, continue, label:</a:t>
            </a:r>
            <a:endParaRPr lang="zh-CN" altLang="en-US" sz="2400">
              <a:latin typeface="Times New Roman" pitchFamily="18" charset="0"/>
              <a:cs typeface="Times New Roman" pitchFamily="18" charset="0"/>
            </a:endParaRPr>
          </a:p>
        </p:txBody>
      </p:sp>
    </p:spTree>
    <p:extLst>
      <p:ext uri="{BB962C8B-B14F-4D97-AF65-F5344CB8AC3E}">
        <p14:creationId xmlns:p14="http://schemas.microsoft.com/office/powerpoint/2010/main" xmlns="" val="508867483"/>
      </p:ext>
    </p:extLst>
  </p:cSld>
  <p:clrMapOvr>
    <a:masterClrMapping/>
  </p:clrMapOvr>
  <p:transition spd="slow">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0" name="Rectangle 2"/>
          <p:cNvSpPr>
            <a:spLocks noGrp="1" noChangeArrowheads="1"/>
          </p:cNvSpPr>
          <p:nvPr>
            <p:ph type="title"/>
          </p:nvPr>
        </p:nvSpPr>
        <p:spPr>
          <a:xfrm>
            <a:off x="607147" y="198942"/>
            <a:ext cx="8576381" cy="601524"/>
          </a:xfrm>
        </p:spPr>
        <p:txBody>
          <a:bodyPr/>
          <a:lstStyle/>
          <a:p>
            <a:r>
              <a:rPr lang="zh-CN" altLang="en-US"/>
              <a:t>选择结构</a:t>
            </a:r>
            <a:r>
              <a:rPr lang="en-US" altLang="zh-CN"/>
              <a:t>—if  else</a:t>
            </a:r>
          </a:p>
        </p:txBody>
      </p:sp>
      <p:sp>
        <p:nvSpPr>
          <p:cNvPr id="1584133" name="Text Box 5"/>
          <p:cNvSpPr txBox="1">
            <a:spLocks noChangeArrowheads="1"/>
          </p:cNvSpPr>
          <p:nvPr/>
        </p:nvSpPr>
        <p:spPr bwMode="auto">
          <a:xfrm>
            <a:off x="1029438" y="2008213"/>
            <a:ext cx="2424062" cy="1477328"/>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latin typeface="Times New Roman" pitchFamily="18" charset="0"/>
              </a:rPr>
              <a:t>if( boolean expression){</a:t>
            </a:r>
          </a:p>
          <a:p>
            <a:r>
              <a:rPr lang="en-US" altLang="zh-CN">
                <a:latin typeface="Times New Roman" pitchFamily="18" charset="0"/>
              </a:rPr>
              <a:t>        code  block 1</a:t>
            </a:r>
          </a:p>
          <a:p>
            <a:r>
              <a:rPr lang="en-US" altLang="zh-CN">
                <a:latin typeface="Times New Roman" pitchFamily="18" charset="0"/>
              </a:rPr>
              <a:t>}else{</a:t>
            </a:r>
          </a:p>
          <a:p>
            <a:r>
              <a:rPr lang="en-US" altLang="zh-CN">
                <a:latin typeface="Times New Roman" pitchFamily="18" charset="0"/>
              </a:rPr>
              <a:t>        code  block 2</a:t>
            </a:r>
          </a:p>
          <a:p>
            <a:r>
              <a:rPr lang="en-US" altLang="zh-CN">
                <a:latin typeface="Times New Roman" pitchFamily="18" charset="0"/>
              </a:rPr>
              <a:t>}</a:t>
            </a:r>
          </a:p>
        </p:txBody>
      </p:sp>
      <p:sp>
        <p:nvSpPr>
          <p:cNvPr id="1584134" name="Text Box 6"/>
          <p:cNvSpPr txBox="1">
            <a:spLocks noChangeArrowheads="1"/>
          </p:cNvSpPr>
          <p:nvPr/>
        </p:nvSpPr>
        <p:spPr bwMode="auto">
          <a:xfrm>
            <a:off x="1031133" y="4957874"/>
            <a:ext cx="2424062" cy="923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latin typeface="Times New Roman" pitchFamily="18" charset="0"/>
              </a:rPr>
              <a:t>if( boolean expression){</a:t>
            </a:r>
          </a:p>
          <a:p>
            <a:r>
              <a:rPr lang="en-US" altLang="zh-CN">
                <a:latin typeface="Times New Roman" pitchFamily="18" charset="0"/>
              </a:rPr>
              <a:t>        code  block</a:t>
            </a:r>
          </a:p>
          <a:p>
            <a:r>
              <a:rPr lang="en-US" altLang="zh-CN">
                <a:latin typeface="Times New Roman" pitchFamily="18" charset="0"/>
              </a:rPr>
              <a:t>}</a:t>
            </a:r>
          </a:p>
        </p:txBody>
      </p:sp>
      <p:sp>
        <p:nvSpPr>
          <p:cNvPr id="1584135" name="Text Box 7"/>
          <p:cNvSpPr txBox="1">
            <a:spLocks noChangeArrowheads="1"/>
          </p:cNvSpPr>
          <p:nvPr/>
        </p:nvSpPr>
        <p:spPr bwMode="auto">
          <a:xfrm>
            <a:off x="5030166" y="2008213"/>
            <a:ext cx="3297698" cy="2031325"/>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latin typeface="Times New Roman" pitchFamily="18" charset="0"/>
              </a:rPr>
              <a:t>if( boolean expression  1){</a:t>
            </a:r>
          </a:p>
          <a:p>
            <a:r>
              <a:rPr lang="en-US" altLang="zh-CN">
                <a:latin typeface="Times New Roman" pitchFamily="18" charset="0"/>
              </a:rPr>
              <a:t>        code  block 1</a:t>
            </a:r>
          </a:p>
          <a:p>
            <a:r>
              <a:rPr lang="en-US" altLang="zh-CN">
                <a:latin typeface="Times New Roman" pitchFamily="18" charset="0"/>
              </a:rPr>
              <a:t>}else   if (boolean expression  2){</a:t>
            </a:r>
          </a:p>
          <a:p>
            <a:r>
              <a:rPr lang="en-US" altLang="zh-CN">
                <a:latin typeface="Times New Roman" pitchFamily="18" charset="0"/>
              </a:rPr>
              <a:t>        code  block 2</a:t>
            </a:r>
          </a:p>
          <a:p>
            <a:r>
              <a:rPr lang="en-US" altLang="zh-CN">
                <a:latin typeface="Times New Roman" pitchFamily="18" charset="0"/>
              </a:rPr>
              <a:t>}else{</a:t>
            </a:r>
          </a:p>
          <a:p>
            <a:r>
              <a:rPr lang="en-US" altLang="zh-CN">
                <a:latin typeface="Times New Roman" pitchFamily="18" charset="0"/>
              </a:rPr>
              <a:t>        code  block  3</a:t>
            </a:r>
          </a:p>
          <a:p>
            <a:r>
              <a:rPr lang="en-US" altLang="zh-CN">
                <a:latin typeface="Times New Roman" pitchFamily="18" charset="0"/>
              </a:rPr>
              <a:t>}</a:t>
            </a:r>
          </a:p>
        </p:txBody>
      </p:sp>
      <p:sp>
        <p:nvSpPr>
          <p:cNvPr id="1584136" name="Text Box 8"/>
          <p:cNvSpPr txBox="1">
            <a:spLocks noChangeArrowheads="1"/>
          </p:cNvSpPr>
          <p:nvPr/>
        </p:nvSpPr>
        <p:spPr bwMode="auto">
          <a:xfrm>
            <a:off x="644458" y="1013506"/>
            <a:ext cx="199445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if  else </a:t>
            </a:r>
            <a:r>
              <a:rPr lang="zh-CN" altLang="en-US"/>
              <a:t>的语法结构</a:t>
            </a:r>
          </a:p>
        </p:txBody>
      </p:sp>
      <p:sp>
        <p:nvSpPr>
          <p:cNvPr id="1584137" name="Text Box 9"/>
          <p:cNvSpPr txBox="1">
            <a:spLocks noChangeArrowheads="1"/>
          </p:cNvSpPr>
          <p:nvPr/>
        </p:nvSpPr>
        <p:spPr bwMode="auto">
          <a:xfrm>
            <a:off x="1039613" y="1557070"/>
            <a:ext cx="1282723" cy="369332"/>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1,</a:t>
            </a:r>
            <a:r>
              <a:rPr lang="zh-CN" altLang="en-US"/>
              <a:t>基本结构</a:t>
            </a:r>
          </a:p>
        </p:txBody>
      </p:sp>
      <p:sp>
        <p:nvSpPr>
          <p:cNvPr id="1584138" name="Text Box 10"/>
          <p:cNvSpPr txBox="1">
            <a:spLocks noChangeArrowheads="1"/>
          </p:cNvSpPr>
          <p:nvPr/>
        </p:nvSpPr>
        <p:spPr bwMode="auto">
          <a:xfrm>
            <a:off x="1037917" y="4509864"/>
            <a:ext cx="1656223" cy="369332"/>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2,</a:t>
            </a:r>
            <a:r>
              <a:rPr lang="zh-CN" altLang="en-US"/>
              <a:t>省略</a:t>
            </a:r>
            <a:r>
              <a:rPr lang="en-US" altLang="zh-CN"/>
              <a:t>else</a:t>
            </a:r>
            <a:r>
              <a:rPr lang="zh-CN" altLang="en-US"/>
              <a:t>分支</a:t>
            </a:r>
          </a:p>
        </p:txBody>
      </p:sp>
      <p:sp>
        <p:nvSpPr>
          <p:cNvPr id="1584139" name="Text Box 11"/>
          <p:cNvSpPr txBox="1">
            <a:spLocks noChangeArrowheads="1"/>
          </p:cNvSpPr>
          <p:nvPr/>
        </p:nvSpPr>
        <p:spPr bwMode="auto">
          <a:xfrm>
            <a:off x="5042037" y="1555504"/>
            <a:ext cx="1282723" cy="369332"/>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3,</a:t>
            </a:r>
            <a:r>
              <a:rPr lang="zh-CN" altLang="en-US"/>
              <a:t>多层嵌套</a:t>
            </a:r>
          </a:p>
        </p:txBody>
      </p:sp>
    </p:spTree>
    <p:extLst>
      <p:ext uri="{BB962C8B-B14F-4D97-AF65-F5344CB8AC3E}">
        <p14:creationId xmlns:p14="http://schemas.microsoft.com/office/powerpoint/2010/main" xmlns="" val="3712276166"/>
      </p:ext>
    </p:extLst>
  </p:cSld>
  <p:clrMapOvr>
    <a:masterClrMapping/>
  </p:clrMapOvr>
  <p:transition spd="slow">
    <p:push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Grp="1" noChangeArrowheads="1"/>
          </p:cNvSpPr>
          <p:nvPr>
            <p:ph type="title"/>
          </p:nvPr>
        </p:nvSpPr>
        <p:spPr>
          <a:xfrm>
            <a:off x="607147" y="198942"/>
            <a:ext cx="8576381" cy="601524"/>
          </a:xfrm>
        </p:spPr>
        <p:txBody>
          <a:bodyPr/>
          <a:lstStyle/>
          <a:p>
            <a:r>
              <a:rPr lang="zh-CN" altLang="en-US"/>
              <a:t>选择结构</a:t>
            </a:r>
            <a:r>
              <a:rPr lang="en-US" altLang="zh-CN"/>
              <a:t>—switch  case</a:t>
            </a:r>
          </a:p>
        </p:txBody>
      </p:sp>
      <p:sp>
        <p:nvSpPr>
          <p:cNvPr id="1585156" name="Rectangle 4"/>
          <p:cNvSpPr>
            <a:spLocks noChangeArrowheads="1"/>
          </p:cNvSpPr>
          <p:nvPr/>
        </p:nvSpPr>
        <p:spPr bwMode="auto">
          <a:xfrm>
            <a:off x="722472" y="1083996"/>
            <a:ext cx="8384739" cy="41549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lnSpc>
                <a:spcPct val="120000"/>
              </a:lnSpc>
            </a:pPr>
            <a:r>
              <a:rPr kumimoji="1" lang="en-US" altLang="zh-CN" sz="2000">
                <a:solidFill>
                  <a:srgbClr val="111111"/>
                </a:solidFill>
                <a:latin typeface="Times New Roman" pitchFamily="18" charset="0"/>
              </a:rPr>
              <a:t>switch   case </a:t>
            </a:r>
            <a:r>
              <a:rPr kumimoji="1" lang="zh-CN" altLang="en-US" sz="2000">
                <a:solidFill>
                  <a:srgbClr val="111111"/>
                </a:solidFill>
                <a:latin typeface="Times New Roman" pitchFamily="18" charset="0"/>
              </a:rPr>
              <a:t>实现多分支选择结构的语句：</a:t>
            </a:r>
          </a:p>
          <a:p>
            <a:pPr eaLnBrk="1" hangingPunct="1">
              <a:lnSpc>
                <a:spcPct val="120000"/>
              </a:lnSpc>
            </a:pPr>
            <a:endParaRPr kumimoji="1" lang="en-US" altLang="zh-CN" sz="2000">
              <a:solidFill>
                <a:srgbClr val="111111"/>
              </a:solidFill>
              <a:latin typeface="Times New Roman" pitchFamily="18" charset="0"/>
            </a:endParaRPr>
          </a:p>
          <a:p>
            <a:pPr eaLnBrk="1" hangingPunct="1">
              <a:lnSpc>
                <a:spcPct val="120000"/>
              </a:lnSpc>
            </a:pPr>
            <a:r>
              <a:rPr kumimoji="1" lang="en-US" altLang="zh-CN" sz="2000">
                <a:solidFill>
                  <a:srgbClr val="111111"/>
                </a:solidFill>
                <a:latin typeface="Times New Roman" pitchFamily="18" charset="0"/>
              </a:rPr>
              <a:t>switch(expression) {</a:t>
            </a:r>
            <a:br>
              <a:rPr kumimoji="1" lang="en-US" altLang="zh-CN" sz="2000">
                <a:solidFill>
                  <a:srgbClr val="111111"/>
                </a:solidFill>
                <a:latin typeface="Times New Roman" pitchFamily="18" charset="0"/>
              </a:rPr>
            </a:br>
            <a:r>
              <a:rPr kumimoji="1" lang="en-US" altLang="zh-CN" sz="2000">
                <a:solidFill>
                  <a:srgbClr val="111111"/>
                </a:solidFill>
                <a:latin typeface="Times New Roman" pitchFamily="18" charset="0"/>
              </a:rPr>
              <a:t>	case </a:t>
            </a:r>
            <a:r>
              <a:rPr kumimoji="1" lang="zh-CN" altLang="en-US" sz="2000">
                <a:solidFill>
                  <a:srgbClr val="111111"/>
                </a:solidFill>
                <a:latin typeface="Times New Roman" pitchFamily="18" charset="0"/>
              </a:rPr>
              <a:t>整数值</a:t>
            </a:r>
            <a:r>
              <a:rPr kumimoji="1" lang="en-US" altLang="zh-CN" sz="2000">
                <a:solidFill>
                  <a:srgbClr val="111111"/>
                </a:solidFill>
                <a:latin typeface="Times New Roman" pitchFamily="18" charset="0"/>
              </a:rPr>
              <a:t>1 : </a:t>
            </a:r>
            <a:r>
              <a:rPr kumimoji="1" lang="zh-CN" altLang="en-US" sz="2000">
                <a:solidFill>
                  <a:srgbClr val="111111"/>
                </a:solidFill>
                <a:latin typeface="Times New Roman" pitchFamily="18" charset="0"/>
              </a:rPr>
              <a:t>语句</a:t>
            </a:r>
            <a:r>
              <a:rPr kumimoji="1" lang="en-US" altLang="zh-CN" sz="2000">
                <a:solidFill>
                  <a:srgbClr val="111111"/>
                </a:solidFill>
                <a:latin typeface="Times New Roman" pitchFamily="18" charset="0"/>
              </a:rPr>
              <a:t>; break;</a:t>
            </a:r>
            <a:br>
              <a:rPr kumimoji="1" lang="en-US" altLang="zh-CN" sz="2000">
                <a:solidFill>
                  <a:srgbClr val="111111"/>
                </a:solidFill>
                <a:latin typeface="Times New Roman" pitchFamily="18" charset="0"/>
              </a:rPr>
            </a:br>
            <a:r>
              <a:rPr kumimoji="1" lang="en-US" altLang="zh-CN" sz="2000">
                <a:solidFill>
                  <a:srgbClr val="111111"/>
                </a:solidFill>
                <a:latin typeface="Times New Roman" pitchFamily="18" charset="0"/>
              </a:rPr>
              <a:t>	case </a:t>
            </a:r>
            <a:r>
              <a:rPr kumimoji="1" lang="zh-CN" altLang="en-US" sz="2000">
                <a:solidFill>
                  <a:srgbClr val="111111"/>
                </a:solidFill>
                <a:latin typeface="Times New Roman" pitchFamily="18" charset="0"/>
              </a:rPr>
              <a:t>整数值</a:t>
            </a:r>
            <a:r>
              <a:rPr kumimoji="1" lang="en-US" altLang="zh-CN" sz="2000">
                <a:solidFill>
                  <a:srgbClr val="111111"/>
                </a:solidFill>
                <a:latin typeface="Times New Roman" pitchFamily="18" charset="0"/>
              </a:rPr>
              <a:t>2 : </a:t>
            </a:r>
            <a:r>
              <a:rPr kumimoji="1" lang="zh-CN" altLang="en-US" sz="2000">
                <a:solidFill>
                  <a:srgbClr val="111111"/>
                </a:solidFill>
                <a:latin typeface="Times New Roman" pitchFamily="18" charset="0"/>
              </a:rPr>
              <a:t>语句</a:t>
            </a:r>
            <a:r>
              <a:rPr kumimoji="1" lang="en-US" altLang="zh-CN" sz="2000">
                <a:solidFill>
                  <a:srgbClr val="111111"/>
                </a:solidFill>
                <a:latin typeface="Times New Roman" pitchFamily="18" charset="0"/>
              </a:rPr>
              <a:t>; break;</a:t>
            </a:r>
            <a:br>
              <a:rPr kumimoji="1" lang="en-US" altLang="zh-CN" sz="2000">
                <a:solidFill>
                  <a:srgbClr val="111111"/>
                </a:solidFill>
                <a:latin typeface="Times New Roman" pitchFamily="18" charset="0"/>
              </a:rPr>
            </a:br>
            <a:r>
              <a:rPr kumimoji="1" lang="en-US" altLang="zh-CN" sz="2000">
                <a:solidFill>
                  <a:srgbClr val="111111"/>
                </a:solidFill>
                <a:latin typeface="Times New Roman" pitchFamily="18" charset="0"/>
              </a:rPr>
              <a:t>	case </a:t>
            </a:r>
            <a:r>
              <a:rPr kumimoji="1" lang="zh-CN" altLang="en-US" sz="2000">
                <a:solidFill>
                  <a:srgbClr val="111111"/>
                </a:solidFill>
                <a:latin typeface="Times New Roman" pitchFamily="18" charset="0"/>
              </a:rPr>
              <a:t>整数值</a:t>
            </a:r>
            <a:r>
              <a:rPr kumimoji="1" lang="en-US" altLang="zh-CN" sz="2000">
                <a:solidFill>
                  <a:srgbClr val="111111"/>
                </a:solidFill>
                <a:latin typeface="Times New Roman" pitchFamily="18" charset="0"/>
              </a:rPr>
              <a:t>3 : </a:t>
            </a:r>
            <a:r>
              <a:rPr kumimoji="1" lang="zh-CN" altLang="en-US" sz="2000">
                <a:solidFill>
                  <a:srgbClr val="111111"/>
                </a:solidFill>
                <a:latin typeface="Times New Roman" pitchFamily="18" charset="0"/>
              </a:rPr>
              <a:t>语句</a:t>
            </a:r>
            <a:r>
              <a:rPr kumimoji="1" lang="en-US" altLang="zh-CN" sz="2000">
                <a:solidFill>
                  <a:srgbClr val="111111"/>
                </a:solidFill>
                <a:latin typeface="Times New Roman" pitchFamily="18" charset="0"/>
              </a:rPr>
              <a:t>; break;</a:t>
            </a:r>
            <a:br>
              <a:rPr kumimoji="1" lang="en-US" altLang="zh-CN" sz="2000">
                <a:solidFill>
                  <a:srgbClr val="111111"/>
                </a:solidFill>
                <a:latin typeface="Times New Roman" pitchFamily="18" charset="0"/>
              </a:rPr>
            </a:br>
            <a:r>
              <a:rPr kumimoji="1" lang="en-US" altLang="zh-CN" sz="2000">
                <a:solidFill>
                  <a:srgbClr val="111111"/>
                </a:solidFill>
                <a:latin typeface="Times New Roman" pitchFamily="18" charset="0"/>
              </a:rPr>
              <a:t>	case </a:t>
            </a:r>
            <a:r>
              <a:rPr kumimoji="1" lang="zh-CN" altLang="en-US" sz="2000">
                <a:solidFill>
                  <a:srgbClr val="111111"/>
                </a:solidFill>
                <a:latin typeface="Times New Roman" pitchFamily="18" charset="0"/>
              </a:rPr>
              <a:t>整数值</a:t>
            </a:r>
            <a:r>
              <a:rPr kumimoji="1" lang="en-US" altLang="zh-CN" sz="2000">
                <a:solidFill>
                  <a:srgbClr val="111111"/>
                </a:solidFill>
                <a:latin typeface="Times New Roman" pitchFamily="18" charset="0"/>
              </a:rPr>
              <a:t>4 : </a:t>
            </a:r>
            <a:r>
              <a:rPr kumimoji="1" lang="zh-CN" altLang="en-US" sz="2000">
                <a:solidFill>
                  <a:srgbClr val="111111"/>
                </a:solidFill>
                <a:latin typeface="Times New Roman" pitchFamily="18" charset="0"/>
              </a:rPr>
              <a:t>语句</a:t>
            </a:r>
            <a:r>
              <a:rPr kumimoji="1" lang="en-US" altLang="zh-CN" sz="2000">
                <a:solidFill>
                  <a:srgbClr val="111111"/>
                </a:solidFill>
                <a:latin typeface="Times New Roman" pitchFamily="18" charset="0"/>
              </a:rPr>
              <a:t>; break;</a:t>
            </a:r>
            <a:br>
              <a:rPr kumimoji="1" lang="en-US" altLang="zh-CN" sz="2000">
                <a:solidFill>
                  <a:srgbClr val="111111"/>
                </a:solidFill>
                <a:latin typeface="Times New Roman" pitchFamily="18" charset="0"/>
              </a:rPr>
            </a:br>
            <a:r>
              <a:rPr kumimoji="1" lang="en-US" altLang="zh-CN" sz="2000">
                <a:solidFill>
                  <a:srgbClr val="111111"/>
                </a:solidFill>
                <a:latin typeface="Times New Roman" pitchFamily="18" charset="0"/>
              </a:rPr>
              <a:t>	case </a:t>
            </a:r>
            <a:r>
              <a:rPr kumimoji="1" lang="zh-CN" altLang="en-US" sz="2000">
                <a:solidFill>
                  <a:srgbClr val="111111"/>
                </a:solidFill>
                <a:latin typeface="Times New Roman" pitchFamily="18" charset="0"/>
              </a:rPr>
              <a:t>整数值</a:t>
            </a:r>
            <a:r>
              <a:rPr kumimoji="1" lang="en-US" altLang="zh-CN" sz="2000">
                <a:solidFill>
                  <a:srgbClr val="111111"/>
                </a:solidFill>
                <a:latin typeface="Times New Roman" pitchFamily="18" charset="0"/>
              </a:rPr>
              <a:t>5 : </a:t>
            </a:r>
            <a:r>
              <a:rPr kumimoji="1" lang="zh-CN" altLang="en-US" sz="2000">
                <a:solidFill>
                  <a:srgbClr val="111111"/>
                </a:solidFill>
                <a:latin typeface="Times New Roman" pitchFamily="18" charset="0"/>
              </a:rPr>
              <a:t>语句</a:t>
            </a:r>
            <a:r>
              <a:rPr kumimoji="1" lang="en-US" altLang="zh-CN" sz="2000">
                <a:solidFill>
                  <a:srgbClr val="111111"/>
                </a:solidFill>
                <a:latin typeface="Times New Roman" pitchFamily="18" charset="0"/>
              </a:rPr>
              <a:t>; break;</a:t>
            </a:r>
            <a:br>
              <a:rPr kumimoji="1" lang="en-US" altLang="zh-CN" sz="2000">
                <a:solidFill>
                  <a:srgbClr val="111111"/>
                </a:solidFill>
                <a:latin typeface="Times New Roman" pitchFamily="18" charset="0"/>
              </a:rPr>
            </a:br>
            <a:r>
              <a:rPr kumimoji="1" lang="en-US" altLang="zh-CN" sz="2000">
                <a:solidFill>
                  <a:srgbClr val="111111"/>
                </a:solidFill>
                <a:latin typeface="Times New Roman" pitchFamily="18" charset="0"/>
              </a:rPr>
              <a:t>	//..</a:t>
            </a:r>
            <a:br>
              <a:rPr kumimoji="1" lang="en-US" altLang="zh-CN" sz="2000">
                <a:solidFill>
                  <a:srgbClr val="111111"/>
                </a:solidFill>
                <a:latin typeface="Times New Roman" pitchFamily="18" charset="0"/>
              </a:rPr>
            </a:br>
            <a:r>
              <a:rPr kumimoji="1" lang="en-US" altLang="zh-CN" sz="2000">
                <a:solidFill>
                  <a:srgbClr val="111111"/>
                </a:solidFill>
                <a:latin typeface="Times New Roman" pitchFamily="18" charset="0"/>
              </a:rPr>
              <a:t>	default:</a:t>
            </a:r>
            <a:r>
              <a:rPr kumimoji="1" lang="zh-CN" altLang="en-US" sz="2000">
                <a:solidFill>
                  <a:srgbClr val="111111"/>
                </a:solidFill>
                <a:latin typeface="Times New Roman" pitchFamily="18" charset="0"/>
              </a:rPr>
              <a:t>语句</a:t>
            </a:r>
            <a:r>
              <a:rPr kumimoji="1" lang="en-US" altLang="zh-CN" sz="2000">
                <a:solidFill>
                  <a:srgbClr val="111111"/>
                </a:solidFill>
                <a:latin typeface="Times New Roman" pitchFamily="18" charset="0"/>
              </a:rPr>
              <a:t>;</a:t>
            </a:r>
            <a:br>
              <a:rPr kumimoji="1" lang="en-US" altLang="zh-CN" sz="2000">
                <a:solidFill>
                  <a:srgbClr val="111111"/>
                </a:solidFill>
                <a:latin typeface="Times New Roman" pitchFamily="18" charset="0"/>
              </a:rPr>
            </a:br>
            <a:r>
              <a:rPr kumimoji="1" lang="en-US" altLang="zh-CN" sz="2000">
                <a:solidFill>
                  <a:srgbClr val="111111"/>
                </a:solidFill>
                <a:latin typeface="Times New Roman" pitchFamily="18" charset="0"/>
              </a:rPr>
              <a:t>}</a:t>
            </a:r>
          </a:p>
        </p:txBody>
      </p:sp>
    </p:spTree>
    <p:extLst>
      <p:ext uri="{BB962C8B-B14F-4D97-AF65-F5344CB8AC3E}">
        <p14:creationId xmlns:p14="http://schemas.microsoft.com/office/powerpoint/2010/main" xmlns="" val="1784746486"/>
      </p:ext>
    </p:extLst>
  </p:cSld>
  <p:clrMapOvr>
    <a:masterClrMapping/>
  </p:clrMapOvr>
  <p:transition spd="slow">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p:cNvSpPr>
            <a:spLocks noGrp="1" noChangeArrowheads="1"/>
          </p:cNvSpPr>
          <p:nvPr>
            <p:ph type="title"/>
          </p:nvPr>
        </p:nvSpPr>
        <p:spPr>
          <a:xfrm>
            <a:off x="530831" y="159780"/>
            <a:ext cx="8576380" cy="601524"/>
          </a:xfrm>
        </p:spPr>
        <p:txBody>
          <a:bodyPr/>
          <a:lstStyle/>
          <a:p>
            <a:r>
              <a:rPr lang="en-US" altLang="zh-CN"/>
              <a:t>switch  case </a:t>
            </a:r>
            <a:r>
              <a:rPr lang="zh-CN" altLang="en-US"/>
              <a:t>说明</a:t>
            </a:r>
          </a:p>
        </p:txBody>
      </p:sp>
      <p:sp>
        <p:nvSpPr>
          <p:cNvPr id="1586180" name="Rectangle 4"/>
          <p:cNvSpPr>
            <a:spLocks noGrp="1" noChangeArrowheads="1"/>
          </p:cNvSpPr>
          <p:nvPr>
            <p:ph type="body" idx="1"/>
          </p:nvPr>
        </p:nvSpPr>
        <p:spPr bwMode="auto">
          <a:xfrm>
            <a:off x="722472" y="1156054"/>
            <a:ext cx="8929137" cy="4060287"/>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533400" indent="-533400" defTabSz="914400">
              <a:lnSpc>
                <a:spcPts val="3000"/>
              </a:lnSpc>
              <a:spcBef>
                <a:spcPct val="0"/>
              </a:spcBef>
              <a:spcAft>
                <a:spcPct val="0"/>
              </a:spcAft>
            </a:pPr>
            <a:r>
              <a:rPr lang="zh-CN" altLang="en-US" sz="2400" b="0"/>
              <a:t>说明：</a:t>
            </a:r>
          </a:p>
          <a:p>
            <a:pPr marL="533400" indent="-533400" defTabSz="914400">
              <a:lnSpc>
                <a:spcPts val="3000"/>
              </a:lnSpc>
              <a:spcBef>
                <a:spcPct val="0"/>
              </a:spcBef>
              <a:spcAft>
                <a:spcPct val="0"/>
              </a:spcAft>
            </a:pPr>
            <a:r>
              <a:rPr lang="zh-CN" altLang="en-US" sz="2000" b="0"/>
              <a:t>表达式</a:t>
            </a:r>
            <a:r>
              <a:rPr lang="en-US" altLang="zh-CN" sz="2000" b="0"/>
              <a:t>expression</a:t>
            </a:r>
            <a:r>
              <a:rPr lang="zh-CN" altLang="en-US" sz="2000" b="0"/>
              <a:t>可以是以下四种基本数据类型和枚举类型</a:t>
            </a:r>
          </a:p>
          <a:p>
            <a:pPr marL="533400" indent="-533400" defTabSz="914400">
              <a:lnSpc>
                <a:spcPts val="3000"/>
              </a:lnSpc>
              <a:spcBef>
                <a:spcPct val="0"/>
              </a:spcBef>
              <a:spcAft>
                <a:spcPct val="0"/>
              </a:spcAft>
            </a:pPr>
            <a:r>
              <a:rPr lang="en-US" altLang="zh-CN" sz="2000" b="0"/>
              <a:t>    (byte</a:t>
            </a:r>
            <a:r>
              <a:rPr lang="zh-CN" altLang="en-US" sz="2000" b="0"/>
              <a:t>，</a:t>
            </a:r>
            <a:r>
              <a:rPr lang="en-US" altLang="zh-CN" sz="2000" b="0"/>
              <a:t>short</a:t>
            </a:r>
            <a:r>
              <a:rPr lang="zh-CN" altLang="en-US" sz="2000" b="0"/>
              <a:t>，</a:t>
            </a:r>
            <a:r>
              <a:rPr lang="en-US" altLang="zh-CN" sz="2000" b="0"/>
              <a:t>int</a:t>
            </a:r>
            <a:r>
              <a:rPr lang="zh-CN" altLang="en-US" sz="2000" b="0"/>
              <a:t>，</a:t>
            </a:r>
            <a:r>
              <a:rPr lang="en-US" altLang="zh-CN" sz="2000" b="0"/>
              <a:t>char)</a:t>
            </a:r>
          </a:p>
          <a:p>
            <a:pPr marL="533400" indent="-533400" defTabSz="914400">
              <a:lnSpc>
                <a:spcPts val="3000"/>
              </a:lnSpc>
              <a:spcBef>
                <a:spcPct val="0"/>
              </a:spcBef>
              <a:spcAft>
                <a:spcPct val="0"/>
              </a:spcAft>
            </a:pPr>
            <a:r>
              <a:rPr lang="en-US" altLang="zh-CN" sz="2000" b="0"/>
              <a:t>case</a:t>
            </a:r>
            <a:r>
              <a:rPr lang="zh-CN" altLang="en-US" sz="2000" b="0"/>
              <a:t>子句中的值必须是常量，而且所有</a:t>
            </a:r>
            <a:r>
              <a:rPr lang="en-US" altLang="zh-CN" sz="2000" b="0"/>
              <a:t>case</a:t>
            </a:r>
            <a:r>
              <a:rPr lang="zh-CN" altLang="en-US" sz="2000" b="0"/>
              <a:t>子句中的值应是不同的</a:t>
            </a:r>
          </a:p>
          <a:p>
            <a:pPr marL="533400" indent="-533400" defTabSz="914400">
              <a:lnSpc>
                <a:spcPts val="3000"/>
              </a:lnSpc>
              <a:spcBef>
                <a:spcPct val="0"/>
              </a:spcBef>
              <a:spcAft>
                <a:spcPct val="0"/>
              </a:spcAft>
            </a:pPr>
            <a:r>
              <a:rPr lang="en-US" altLang="zh-CN" sz="2000" b="0"/>
              <a:t>   case</a:t>
            </a:r>
            <a:r>
              <a:rPr lang="zh-CN" altLang="en-US" sz="2000" b="0"/>
              <a:t>通常与</a:t>
            </a:r>
            <a:r>
              <a:rPr lang="en-US" altLang="zh-CN" sz="2000" b="0"/>
              <a:t>break</a:t>
            </a:r>
            <a:r>
              <a:rPr lang="zh-CN" altLang="en-US" sz="2000" b="0"/>
              <a:t>语句联用，以保证多路分支的正确实现。</a:t>
            </a:r>
          </a:p>
          <a:p>
            <a:pPr marL="533400" indent="-533400" defTabSz="914400">
              <a:lnSpc>
                <a:spcPts val="3000"/>
              </a:lnSpc>
              <a:spcBef>
                <a:spcPct val="0"/>
              </a:spcBef>
              <a:spcAft>
                <a:spcPct val="0"/>
              </a:spcAft>
            </a:pPr>
            <a:r>
              <a:rPr lang="zh-CN" altLang="en-US" sz="2000" b="0"/>
              <a:t>多个</a:t>
            </a:r>
            <a:r>
              <a:rPr lang="en-US" altLang="zh-CN" sz="2000" b="0"/>
              <a:t>case</a:t>
            </a:r>
            <a:r>
              <a:rPr lang="zh-CN" altLang="en-US" sz="2000" b="0"/>
              <a:t>可以公用一组执行语句</a:t>
            </a:r>
            <a:r>
              <a:rPr lang="zh-CN" altLang="en-US" sz="2000"/>
              <a:t>。</a:t>
            </a:r>
          </a:p>
          <a:p>
            <a:pPr marL="533400" indent="-533400" defTabSz="914400">
              <a:lnSpc>
                <a:spcPts val="3000"/>
              </a:lnSpc>
              <a:spcBef>
                <a:spcPct val="0"/>
              </a:spcBef>
              <a:spcAft>
                <a:spcPct val="0"/>
              </a:spcAft>
            </a:pPr>
            <a:r>
              <a:rPr lang="zh-CN" altLang="en-US" sz="2000"/>
              <a:t>  	</a:t>
            </a:r>
            <a:endParaRPr lang="zh-CN" altLang="en-US" sz="2400"/>
          </a:p>
        </p:txBody>
      </p:sp>
    </p:spTree>
    <p:extLst>
      <p:ext uri="{BB962C8B-B14F-4D97-AF65-F5344CB8AC3E}">
        <p14:creationId xmlns:p14="http://schemas.microsoft.com/office/powerpoint/2010/main" xmlns="" val="3334902720"/>
      </p:ext>
    </p:extLst>
  </p:cSld>
  <p:clrMapOvr>
    <a:masterClrMapping/>
  </p:clrMapOvr>
  <p:transition spd="slow">
    <p:push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02" name="Rectangle 2"/>
          <p:cNvSpPr>
            <a:spLocks noGrp="1" noChangeArrowheads="1"/>
          </p:cNvSpPr>
          <p:nvPr>
            <p:ph type="title"/>
          </p:nvPr>
        </p:nvSpPr>
        <p:spPr>
          <a:xfrm>
            <a:off x="607147" y="198942"/>
            <a:ext cx="8576381" cy="601524"/>
          </a:xfrm>
        </p:spPr>
        <p:txBody>
          <a:bodyPr/>
          <a:lstStyle/>
          <a:p>
            <a:r>
              <a:rPr lang="en-US" altLang="zh-CN"/>
              <a:t>switch  case </a:t>
            </a:r>
            <a:r>
              <a:rPr lang="zh-CN" altLang="en-US"/>
              <a:t>应用</a:t>
            </a:r>
          </a:p>
        </p:txBody>
      </p:sp>
      <p:sp>
        <p:nvSpPr>
          <p:cNvPr id="1587205" name="Text Box 5"/>
          <p:cNvSpPr txBox="1">
            <a:spLocks noChangeArrowheads="1"/>
          </p:cNvSpPr>
          <p:nvPr/>
        </p:nvSpPr>
        <p:spPr bwMode="auto">
          <a:xfrm>
            <a:off x="386676" y="1116893"/>
            <a:ext cx="7205242" cy="4401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lvl="1"/>
            <a:r>
              <a:rPr lang="zh-CN" altLang="en-US" sz="2000">
                <a:solidFill>
                  <a:schemeClr val="tx1"/>
                </a:solidFill>
              </a:rPr>
              <a:t>例题：根据考试成绩的等级打印出百分制分数段。</a:t>
            </a:r>
          </a:p>
          <a:p>
            <a:pPr lvl="1"/>
            <a:r>
              <a:rPr lang="en-US" altLang="zh-CN" sz="2000">
                <a:solidFill>
                  <a:schemeClr val="tx1"/>
                </a:solidFill>
              </a:rPr>
              <a:t>public class GradeLevel{</a:t>
            </a:r>
          </a:p>
          <a:p>
            <a:pPr lvl="1"/>
            <a:r>
              <a:rPr lang="en-US" altLang="zh-CN" sz="2000">
                <a:solidFill>
                  <a:schemeClr val="tx1"/>
                </a:solidFill>
              </a:rPr>
              <a:t>   public static void main( String args[ ] ){</a:t>
            </a:r>
          </a:p>
          <a:p>
            <a:pPr lvl="1"/>
            <a:r>
              <a:rPr lang="en-US" altLang="zh-CN" sz="2000">
                <a:solidFill>
                  <a:schemeClr val="tx1"/>
                </a:solidFill>
              </a:rPr>
              <a:t>      System.out.println("\n**** first situation ****");</a:t>
            </a:r>
          </a:p>
          <a:p>
            <a:pPr lvl="1"/>
            <a:r>
              <a:rPr lang="en-US" altLang="zh-CN" sz="2000">
                <a:solidFill>
                  <a:schemeClr val="tx1"/>
                </a:solidFill>
              </a:rPr>
              <a:t>	   char grade='C'; //normal use</a:t>
            </a:r>
          </a:p>
          <a:p>
            <a:pPr lvl="1"/>
            <a:r>
              <a:rPr lang="en-US" altLang="zh-CN" sz="2000">
                <a:solidFill>
                  <a:schemeClr val="tx1"/>
                </a:solidFill>
              </a:rPr>
              <a:t>	   switch( grade ){</a:t>
            </a:r>
          </a:p>
          <a:p>
            <a:pPr lvl="1"/>
            <a:r>
              <a:rPr lang="en-US" altLang="zh-CN" sz="2000">
                <a:solidFill>
                  <a:schemeClr val="tx1"/>
                </a:solidFill>
              </a:rPr>
              <a:t>	      case 'A' : System.out.println(grade+" is 85~100");break;</a:t>
            </a:r>
          </a:p>
          <a:p>
            <a:pPr lvl="1"/>
            <a:r>
              <a:rPr lang="en-US" altLang="zh-CN" sz="2000">
                <a:solidFill>
                  <a:schemeClr val="tx1"/>
                </a:solidFill>
              </a:rPr>
              <a:t>	      case 'B' : System.out.println(grade+" is 70~84");break;</a:t>
            </a:r>
          </a:p>
          <a:p>
            <a:pPr lvl="1"/>
            <a:r>
              <a:rPr lang="en-US" altLang="zh-CN" sz="2000">
                <a:solidFill>
                  <a:schemeClr val="tx1"/>
                </a:solidFill>
              </a:rPr>
              <a:t>            case 'C' : System.out.println(grade+" is 60~69");break;</a:t>
            </a:r>
          </a:p>
          <a:p>
            <a:pPr lvl="1"/>
            <a:r>
              <a:rPr lang="en-US" altLang="zh-CN" sz="2000">
                <a:solidFill>
                  <a:schemeClr val="tx1"/>
                </a:solidFill>
              </a:rPr>
              <a:t>            case 'D' : System.out.println(grade+" is &lt;60");break;</a:t>
            </a:r>
          </a:p>
          <a:p>
            <a:pPr lvl="1"/>
            <a:r>
              <a:rPr lang="en-US" altLang="zh-CN" sz="2000">
                <a:solidFill>
                  <a:schemeClr val="tx1"/>
                </a:solidFill>
              </a:rPr>
              <a:t>            default : System.out.println("input error");</a:t>
            </a:r>
          </a:p>
          <a:p>
            <a:pPr lvl="1"/>
            <a:r>
              <a:rPr lang="en-US" altLang="zh-CN" sz="2000">
                <a:solidFill>
                  <a:schemeClr val="tx1"/>
                </a:solidFill>
              </a:rPr>
              <a:t>	  }</a:t>
            </a:r>
          </a:p>
          <a:p>
            <a:pPr lvl="1"/>
            <a:r>
              <a:rPr lang="en-US" altLang="zh-CN" sz="2000">
                <a:solidFill>
                  <a:schemeClr val="tx1"/>
                </a:solidFill>
              </a:rPr>
              <a:t>}</a:t>
            </a:r>
          </a:p>
          <a:p>
            <a:endParaRPr lang="zh-CN" altLang="en-US" sz="2000"/>
          </a:p>
        </p:txBody>
      </p:sp>
    </p:spTree>
    <p:extLst>
      <p:ext uri="{BB962C8B-B14F-4D97-AF65-F5344CB8AC3E}">
        <p14:creationId xmlns:p14="http://schemas.microsoft.com/office/powerpoint/2010/main" xmlns="" val="461677843"/>
      </p:ext>
    </p:extLst>
  </p:cSld>
  <p:clrMapOvr>
    <a:masterClrMapping/>
  </p:clrMapOvr>
  <p:transition spd="slow">
    <p:push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8226" name="Rectangle 2"/>
          <p:cNvSpPr>
            <a:spLocks noGrp="1" noChangeArrowheads="1"/>
          </p:cNvSpPr>
          <p:nvPr>
            <p:ph type="title"/>
          </p:nvPr>
        </p:nvSpPr>
        <p:spPr>
          <a:xfrm>
            <a:off x="530831" y="159780"/>
            <a:ext cx="8576380" cy="601524"/>
          </a:xfrm>
        </p:spPr>
        <p:txBody>
          <a:bodyPr/>
          <a:lstStyle/>
          <a:p>
            <a:r>
              <a:rPr lang="en-US" altLang="zh-CN"/>
              <a:t>for</a:t>
            </a:r>
            <a:r>
              <a:rPr lang="zh-CN" altLang="en-US"/>
              <a:t>循环</a:t>
            </a:r>
          </a:p>
        </p:txBody>
      </p:sp>
      <p:sp>
        <p:nvSpPr>
          <p:cNvPr id="1588228" name="Rectangle 4"/>
          <p:cNvSpPr>
            <a:spLocks noChangeArrowheads="1"/>
          </p:cNvSpPr>
          <p:nvPr/>
        </p:nvSpPr>
        <p:spPr bwMode="auto">
          <a:xfrm>
            <a:off x="568142" y="999408"/>
            <a:ext cx="8693401"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lnSpc>
                <a:spcPts val="3000"/>
              </a:lnSpc>
              <a:buFontTx/>
              <a:buChar char="•"/>
            </a:pPr>
            <a:r>
              <a:rPr kumimoji="1" lang="zh-CN" altLang="en-US" sz="2000" b="1">
                <a:solidFill>
                  <a:schemeClr val="tx1"/>
                </a:solidFill>
                <a:latin typeface="BIEGHZ+Palatino-Roman"/>
              </a:rPr>
              <a:t>格式</a:t>
            </a:r>
          </a:p>
          <a:p>
            <a:pPr eaLnBrk="1" hangingPunct="1">
              <a:lnSpc>
                <a:spcPts val="3000"/>
              </a:lnSpc>
            </a:pPr>
            <a:r>
              <a:rPr kumimoji="1" lang="en-US" altLang="zh-CN" sz="2000">
                <a:solidFill>
                  <a:schemeClr val="tx1"/>
                </a:solidFill>
              </a:rPr>
              <a:t>for(</a:t>
            </a:r>
            <a:r>
              <a:rPr kumimoji="1" lang="zh-CN" altLang="en-US" sz="2000">
                <a:solidFill>
                  <a:schemeClr val="tx1"/>
                </a:solidFill>
              </a:rPr>
              <a:t>初始表达式</a:t>
            </a:r>
            <a:r>
              <a:rPr kumimoji="1" lang="en-US" altLang="zh-CN" sz="2000">
                <a:solidFill>
                  <a:schemeClr val="tx1"/>
                </a:solidFill>
              </a:rPr>
              <a:t>; </a:t>
            </a:r>
            <a:r>
              <a:rPr kumimoji="1" lang="zh-CN" altLang="en-US" sz="2000">
                <a:solidFill>
                  <a:schemeClr val="tx1"/>
                </a:solidFill>
              </a:rPr>
              <a:t>布尔表达式</a:t>
            </a:r>
            <a:r>
              <a:rPr kumimoji="1" lang="en-US" altLang="zh-CN" sz="2000">
                <a:solidFill>
                  <a:schemeClr val="tx1"/>
                </a:solidFill>
              </a:rPr>
              <a:t>; </a:t>
            </a:r>
            <a:r>
              <a:rPr kumimoji="1" lang="zh-CN" altLang="en-US" sz="2000">
                <a:solidFill>
                  <a:schemeClr val="tx1"/>
                </a:solidFill>
              </a:rPr>
              <a:t>步进</a:t>
            </a:r>
            <a:r>
              <a:rPr kumimoji="1" lang="en-US" altLang="zh-CN" sz="2000">
                <a:solidFill>
                  <a:schemeClr val="tx1"/>
                </a:solidFill>
              </a:rPr>
              <a:t>){</a:t>
            </a:r>
            <a:br>
              <a:rPr kumimoji="1" lang="en-US" altLang="zh-CN" sz="2000">
                <a:solidFill>
                  <a:schemeClr val="tx1"/>
                </a:solidFill>
              </a:rPr>
            </a:br>
            <a:r>
              <a:rPr kumimoji="1" lang="en-US" altLang="zh-CN" sz="2000">
                <a:solidFill>
                  <a:schemeClr val="tx1"/>
                </a:solidFill>
              </a:rPr>
              <a:t>         </a:t>
            </a:r>
            <a:r>
              <a:rPr kumimoji="1" lang="zh-CN" altLang="en-US" sz="2000">
                <a:solidFill>
                  <a:schemeClr val="tx1"/>
                </a:solidFill>
              </a:rPr>
              <a:t>循环体语句块</a:t>
            </a:r>
          </a:p>
          <a:p>
            <a:pPr eaLnBrk="1" hangingPunct="1">
              <a:lnSpc>
                <a:spcPts val="3000"/>
              </a:lnSpc>
            </a:pPr>
            <a:r>
              <a:rPr kumimoji="1" lang="en-US" altLang="zh-CN" sz="2000">
                <a:solidFill>
                  <a:schemeClr val="tx1"/>
                </a:solidFill>
              </a:rPr>
              <a:t>}</a:t>
            </a:r>
          </a:p>
          <a:p>
            <a:pPr eaLnBrk="1" hangingPunct="1">
              <a:lnSpc>
                <a:spcPts val="3000"/>
              </a:lnSpc>
            </a:pPr>
            <a:endParaRPr kumimoji="1" lang="en-US" altLang="zh-CN" sz="2000">
              <a:solidFill>
                <a:schemeClr val="tx1"/>
              </a:solidFill>
            </a:endParaRPr>
          </a:p>
          <a:p>
            <a:pPr eaLnBrk="1" hangingPunct="1">
              <a:lnSpc>
                <a:spcPts val="3000"/>
              </a:lnSpc>
            </a:pPr>
            <a:r>
              <a:rPr kumimoji="1" lang="zh-CN" altLang="en-US" sz="2000" b="1">
                <a:solidFill>
                  <a:schemeClr val="tx1"/>
                </a:solidFill>
              </a:rPr>
              <a:t>说明：</a:t>
            </a:r>
          </a:p>
          <a:p>
            <a:pPr eaLnBrk="1" hangingPunct="1">
              <a:lnSpc>
                <a:spcPts val="3000"/>
              </a:lnSpc>
              <a:buFontTx/>
              <a:buChar char="•"/>
            </a:pPr>
            <a:r>
              <a:rPr kumimoji="1" lang="zh-CN" altLang="en-US" sz="2000">
                <a:solidFill>
                  <a:schemeClr val="tx1"/>
                </a:solidFill>
              </a:rPr>
              <a:t>  无论初始表达式，布尔表达式，还是步进，都可以置空。</a:t>
            </a:r>
          </a:p>
          <a:p>
            <a:pPr eaLnBrk="1" hangingPunct="1">
              <a:lnSpc>
                <a:spcPts val="3000"/>
              </a:lnSpc>
              <a:buFontTx/>
              <a:buChar char="•"/>
            </a:pPr>
            <a:r>
              <a:rPr kumimoji="1" lang="zh-CN" altLang="en-US" sz="2000">
                <a:solidFill>
                  <a:schemeClr val="tx1"/>
                </a:solidFill>
              </a:rPr>
              <a:t>  初始表达式在整个循环过程中只执行一次。</a:t>
            </a:r>
          </a:p>
          <a:p>
            <a:pPr eaLnBrk="1" hangingPunct="1">
              <a:lnSpc>
                <a:spcPts val="3000"/>
              </a:lnSpc>
            </a:pPr>
            <a:r>
              <a:rPr kumimoji="1" lang="zh-CN" altLang="en-US" sz="2000">
                <a:solidFill>
                  <a:schemeClr val="tx1"/>
                </a:solidFill>
              </a:rPr>
              <a:t/>
            </a:r>
            <a:br>
              <a:rPr kumimoji="1" lang="zh-CN" altLang="en-US" sz="2000">
                <a:solidFill>
                  <a:schemeClr val="tx1"/>
                </a:solidFill>
              </a:rPr>
            </a:br>
            <a:r>
              <a:rPr kumimoji="1" lang="en-US" altLang="zh-CN" sz="2000">
                <a:solidFill>
                  <a:schemeClr val="tx1"/>
                </a:solidFill>
              </a:rPr>
              <a:t>for(int i = 0, j = 1;   i &lt; 10 &amp;&amp; j != 11;    i++, j++)</a:t>
            </a:r>
          </a:p>
          <a:p>
            <a:pPr eaLnBrk="1" hangingPunct="1">
              <a:lnSpc>
                <a:spcPts val="3000"/>
              </a:lnSpc>
            </a:pPr>
            <a:r>
              <a:rPr kumimoji="1" lang="en-US" altLang="zh-CN" sz="2000">
                <a:solidFill>
                  <a:schemeClr val="tx1"/>
                </a:solidFill>
              </a:rPr>
              <a:t> /* body of for loop */;</a:t>
            </a:r>
          </a:p>
          <a:p>
            <a:pPr eaLnBrk="1" hangingPunct="1">
              <a:lnSpc>
                <a:spcPts val="3000"/>
              </a:lnSpc>
            </a:pPr>
            <a:endParaRPr kumimoji="1" lang="zh-CN" altLang="en-US" sz="2000">
              <a:solidFill>
                <a:schemeClr val="tx1"/>
              </a:solidFill>
            </a:endParaRPr>
          </a:p>
        </p:txBody>
      </p:sp>
    </p:spTree>
    <p:extLst>
      <p:ext uri="{BB962C8B-B14F-4D97-AF65-F5344CB8AC3E}">
        <p14:creationId xmlns:p14="http://schemas.microsoft.com/office/powerpoint/2010/main" xmlns="" val="116465915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3522" name="Rectangle 2"/>
          <p:cNvSpPr>
            <a:spLocks noGrp="1" noChangeArrowheads="1"/>
          </p:cNvSpPr>
          <p:nvPr>
            <p:ph type="title"/>
          </p:nvPr>
        </p:nvSpPr>
        <p:spPr/>
        <p:txBody>
          <a:bodyPr/>
          <a:lstStyle/>
          <a:p>
            <a:r>
              <a:rPr lang="en-US" altLang="zh-CN"/>
              <a:t>Java </a:t>
            </a:r>
            <a:r>
              <a:rPr lang="zh-CN" altLang="en-US"/>
              <a:t>应用概述</a:t>
            </a:r>
          </a:p>
        </p:txBody>
      </p:sp>
      <p:sp>
        <p:nvSpPr>
          <p:cNvPr id="1643523"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2693" tIns="46346" rIns="92693" bIns="46346" numCol="1" anchor="t" anchorCtr="0" compatLnSpc="1">
            <a:prstTxWarp prst="textNoShape">
              <a:avLst/>
            </a:prstTxWarp>
          </a:bodyPr>
          <a:lstStyle/>
          <a:p>
            <a:endParaRPr lang="en-US" altLang="zh-CN"/>
          </a:p>
          <a:p>
            <a:r>
              <a:rPr lang="en-US" altLang="zh-CN"/>
              <a:t>JAVAME  (Java 2 Micro  Edition)</a:t>
            </a:r>
          </a:p>
          <a:p>
            <a:r>
              <a:rPr lang="zh-CN" altLang="en-US"/>
              <a:t>微型版</a:t>
            </a:r>
          </a:p>
          <a:p>
            <a:r>
              <a:rPr lang="en-US" altLang="zh-CN"/>
              <a:t>JAVASE    (Java 2 Standard  Edition)</a:t>
            </a:r>
          </a:p>
          <a:p>
            <a:r>
              <a:rPr lang="zh-CN" altLang="en-US"/>
              <a:t>标准版</a:t>
            </a:r>
          </a:p>
          <a:p>
            <a:r>
              <a:rPr lang="en-US" altLang="zh-CN"/>
              <a:t>JAVAEE    (Java 2  Enterprise  Edition)</a:t>
            </a:r>
          </a:p>
          <a:p>
            <a:r>
              <a:rPr lang="zh-CN" altLang="en-US"/>
              <a:t>企业版</a:t>
            </a:r>
          </a:p>
          <a:p>
            <a:endParaRPr lang="en-US" altLang="zh-CN"/>
          </a:p>
          <a:p>
            <a:endParaRPr lang="en-US" altLang="zh-CN"/>
          </a:p>
          <a:p>
            <a:endParaRPr lang="en-US" altLang="zh-CN"/>
          </a:p>
        </p:txBody>
      </p:sp>
    </p:spTree>
    <p:extLst>
      <p:ext uri="{BB962C8B-B14F-4D97-AF65-F5344CB8AC3E}">
        <p14:creationId xmlns:p14="http://schemas.microsoft.com/office/powerpoint/2010/main" xmlns="" val="8912257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3523">
                                            <p:txEl>
                                              <p:pRg st="1" end="1"/>
                                            </p:txEl>
                                          </p:spTgt>
                                        </p:tgtEl>
                                        <p:attrNameLst>
                                          <p:attrName>style.visibility</p:attrName>
                                        </p:attrNameLst>
                                      </p:cBhvr>
                                      <p:to>
                                        <p:strVal val="visible"/>
                                      </p:to>
                                    </p:set>
                                    <p:anim calcmode="lin" valueType="num">
                                      <p:cBhvr additive="base">
                                        <p:cTn id="7" dur="500" fill="hold"/>
                                        <p:tgtEl>
                                          <p:spTgt spid="164352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35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3523">
                                            <p:txEl>
                                              <p:pRg st="2" end="2"/>
                                            </p:txEl>
                                          </p:spTgt>
                                        </p:tgtEl>
                                        <p:attrNameLst>
                                          <p:attrName>style.visibility</p:attrName>
                                        </p:attrNameLst>
                                      </p:cBhvr>
                                      <p:to>
                                        <p:strVal val="visible"/>
                                      </p:to>
                                    </p:set>
                                    <p:anim calcmode="lin" valueType="num">
                                      <p:cBhvr additive="base">
                                        <p:cTn id="13" dur="500" fill="hold"/>
                                        <p:tgtEl>
                                          <p:spTgt spid="164352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352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43523">
                                            <p:txEl>
                                              <p:pRg st="3" end="3"/>
                                            </p:txEl>
                                          </p:spTgt>
                                        </p:tgtEl>
                                        <p:attrNameLst>
                                          <p:attrName>style.visibility</p:attrName>
                                        </p:attrNameLst>
                                      </p:cBhvr>
                                      <p:to>
                                        <p:strVal val="visible"/>
                                      </p:to>
                                    </p:set>
                                    <p:anim calcmode="lin" valueType="num">
                                      <p:cBhvr additive="base">
                                        <p:cTn id="19" dur="500" fill="hold"/>
                                        <p:tgtEl>
                                          <p:spTgt spid="16435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4352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43523">
                                            <p:txEl>
                                              <p:pRg st="4" end="4"/>
                                            </p:txEl>
                                          </p:spTgt>
                                        </p:tgtEl>
                                        <p:attrNameLst>
                                          <p:attrName>style.visibility</p:attrName>
                                        </p:attrNameLst>
                                      </p:cBhvr>
                                      <p:to>
                                        <p:strVal val="visible"/>
                                      </p:to>
                                    </p:set>
                                    <p:anim calcmode="lin" valueType="num">
                                      <p:cBhvr additive="base">
                                        <p:cTn id="25" dur="500" fill="hold"/>
                                        <p:tgtEl>
                                          <p:spTgt spid="164352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4352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43523">
                                            <p:txEl>
                                              <p:pRg st="5" end="5"/>
                                            </p:txEl>
                                          </p:spTgt>
                                        </p:tgtEl>
                                        <p:attrNameLst>
                                          <p:attrName>style.visibility</p:attrName>
                                        </p:attrNameLst>
                                      </p:cBhvr>
                                      <p:to>
                                        <p:strVal val="visible"/>
                                      </p:to>
                                    </p:set>
                                    <p:anim calcmode="lin" valueType="num">
                                      <p:cBhvr additive="base">
                                        <p:cTn id="31" dur="500" fill="hold"/>
                                        <p:tgtEl>
                                          <p:spTgt spid="164352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4352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43523">
                                            <p:txEl>
                                              <p:pRg st="6" end="6"/>
                                            </p:txEl>
                                          </p:spTgt>
                                        </p:tgtEl>
                                        <p:attrNameLst>
                                          <p:attrName>style.visibility</p:attrName>
                                        </p:attrNameLst>
                                      </p:cBhvr>
                                      <p:to>
                                        <p:strVal val="visible"/>
                                      </p:to>
                                    </p:set>
                                    <p:anim calcmode="lin" valueType="num">
                                      <p:cBhvr additive="base">
                                        <p:cTn id="37" dur="500" fill="hold"/>
                                        <p:tgtEl>
                                          <p:spTgt spid="164352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4352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3523"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250" name="Rectangle 2"/>
          <p:cNvSpPr>
            <a:spLocks noGrp="1" noChangeArrowheads="1"/>
          </p:cNvSpPr>
          <p:nvPr>
            <p:ph type="title"/>
          </p:nvPr>
        </p:nvSpPr>
        <p:spPr>
          <a:xfrm>
            <a:off x="798790" y="159780"/>
            <a:ext cx="8576380" cy="601524"/>
          </a:xfrm>
        </p:spPr>
        <p:txBody>
          <a:bodyPr/>
          <a:lstStyle/>
          <a:p>
            <a:r>
              <a:rPr lang="en-US" altLang="zh-CN"/>
              <a:t>while </a:t>
            </a:r>
            <a:r>
              <a:rPr lang="zh-CN" altLang="en-US"/>
              <a:t>循环</a:t>
            </a:r>
          </a:p>
        </p:txBody>
      </p:sp>
      <p:sp>
        <p:nvSpPr>
          <p:cNvPr id="1589252" name="Rectangle 4"/>
          <p:cNvSpPr>
            <a:spLocks noChangeArrowheads="1"/>
          </p:cNvSpPr>
          <p:nvPr/>
        </p:nvSpPr>
        <p:spPr bwMode="auto">
          <a:xfrm>
            <a:off x="953120" y="1013506"/>
            <a:ext cx="8466144" cy="20159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lnSpc>
                <a:spcPts val="3000"/>
              </a:lnSpc>
              <a:buFontTx/>
              <a:buChar char="•"/>
            </a:pPr>
            <a:r>
              <a:rPr kumimoji="1" lang="zh-CN" altLang="en-US" sz="2000" b="1">
                <a:solidFill>
                  <a:schemeClr val="tx1"/>
                </a:solidFill>
                <a:latin typeface="BIEGHZ+Palatino-Roman"/>
              </a:rPr>
              <a:t>格式：</a:t>
            </a:r>
          </a:p>
          <a:p>
            <a:pPr eaLnBrk="1" hangingPunct="1">
              <a:lnSpc>
                <a:spcPts val="3000"/>
              </a:lnSpc>
            </a:pPr>
            <a:r>
              <a:rPr kumimoji="1" lang="en-US" altLang="zh-CN" sz="2000">
                <a:solidFill>
                  <a:schemeClr val="tx1"/>
                </a:solidFill>
              </a:rPr>
              <a:t>  while(</a:t>
            </a:r>
            <a:r>
              <a:rPr kumimoji="1" lang="zh-CN" altLang="en-US" sz="2000">
                <a:solidFill>
                  <a:schemeClr val="tx1"/>
                </a:solidFill>
              </a:rPr>
              <a:t>布尔表达式</a:t>
            </a:r>
            <a:r>
              <a:rPr kumimoji="1" lang="en-US" altLang="zh-CN" sz="2000">
                <a:solidFill>
                  <a:schemeClr val="tx1"/>
                </a:solidFill>
              </a:rPr>
              <a:t>){</a:t>
            </a:r>
            <a:br>
              <a:rPr kumimoji="1" lang="en-US" altLang="zh-CN" sz="2000">
                <a:solidFill>
                  <a:schemeClr val="tx1"/>
                </a:solidFill>
              </a:rPr>
            </a:br>
            <a:r>
              <a:rPr kumimoji="1" lang="en-US" altLang="zh-CN" sz="2000">
                <a:solidFill>
                  <a:schemeClr val="tx1"/>
                </a:solidFill>
              </a:rPr>
              <a:t>        </a:t>
            </a:r>
            <a:r>
              <a:rPr kumimoji="1" lang="zh-CN" altLang="en-US" sz="2000">
                <a:solidFill>
                  <a:schemeClr val="tx1"/>
                </a:solidFill>
              </a:rPr>
              <a:t>循环体语句块</a:t>
            </a:r>
          </a:p>
          <a:p>
            <a:pPr eaLnBrk="1" hangingPunct="1">
              <a:lnSpc>
                <a:spcPts val="3000"/>
              </a:lnSpc>
            </a:pPr>
            <a:r>
              <a:rPr kumimoji="1" lang="en-US" altLang="zh-CN" sz="2000">
                <a:solidFill>
                  <a:schemeClr val="tx1"/>
                </a:solidFill>
              </a:rPr>
              <a:t>}</a:t>
            </a:r>
            <a:br>
              <a:rPr kumimoji="1" lang="en-US" altLang="zh-CN" sz="2000">
                <a:solidFill>
                  <a:schemeClr val="tx1"/>
                </a:solidFill>
              </a:rPr>
            </a:br>
            <a:r>
              <a:rPr kumimoji="1" lang="zh-CN" altLang="en-US" sz="2000">
                <a:solidFill>
                  <a:schemeClr val="tx1"/>
                </a:solidFill>
              </a:rPr>
              <a:t>例子：</a:t>
            </a:r>
          </a:p>
        </p:txBody>
      </p:sp>
      <p:sp>
        <p:nvSpPr>
          <p:cNvPr id="1589253" name="Text Box 5"/>
          <p:cNvSpPr txBox="1">
            <a:spLocks noChangeArrowheads="1"/>
          </p:cNvSpPr>
          <p:nvPr/>
        </p:nvSpPr>
        <p:spPr bwMode="auto">
          <a:xfrm>
            <a:off x="2030043" y="2647333"/>
            <a:ext cx="4094454" cy="2862322"/>
          </a:xfrm>
          <a:prstGeom prst="rect">
            <a:avLst/>
          </a:prstGeom>
          <a:solidFill>
            <a:srgbClr val="FFCC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chemeClr val="tx1"/>
                </a:solidFill>
              </a:rPr>
              <a:t>public class WhileTest {</a:t>
            </a:r>
          </a:p>
          <a:p>
            <a:r>
              <a:rPr kumimoji="1" lang="en-US" altLang="zh-CN">
                <a:solidFill>
                  <a:schemeClr val="tx1"/>
                </a:solidFill>
              </a:rPr>
              <a:t>        public static void main(String[] args) {</a:t>
            </a:r>
          </a:p>
          <a:p>
            <a:r>
              <a:rPr kumimoji="1" lang="en-US" altLang="zh-CN">
                <a:solidFill>
                  <a:schemeClr val="tx1"/>
                </a:solidFill>
              </a:rPr>
              <a:t>                double r = 0;</a:t>
            </a:r>
          </a:p>
          <a:p>
            <a:r>
              <a:rPr kumimoji="1" lang="en-US" altLang="zh-CN">
                <a:solidFill>
                  <a:schemeClr val="tx1"/>
                </a:solidFill>
              </a:rPr>
              <a:t>                while(r &lt; 0.99d) {</a:t>
            </a:r>
          </a:p>
          <a:p>
            <a:r>
              <a:rPr kumimoji="1" lang="en-US" altLang="zh-CN">
                <a:solidFill>
                  <a:schemeClr val="tx1"/>
                </a:solidFill>
              </a:rPr>
              <a:t>                        r = Math.random();</a:t>
            </a:r>
          </a:p>
          <a:p>
            <a:r>
              <a:rPr kumimoji="1" lang="en-US" altLang="zh-CN">
                <a:solidFill>
                  <a:schemeClr val="tx1"/>
                </a:solidFill>
              </a:rPr>
              <a:t>                        System.out.println(r);</a:t>
            </a:r>
          </a:p>
          <a:p>
            <a:r>
              <a:rPr kumimoji="1" lang="en-US" altLang="zh-CN">
                <a:solidFill>
                  <a:schemeClr val="tx1"/>
                </a:solidFill>
              </a:rPr>
              <a:t>                }</a:t>
            </a:r>
          </a:p>
          <a:p>
            <a:r>
              <a:rPr kumimoji="1" lang="en-US" altLang="zh-CN">
                <a:solidFill>
                  <a:schemeClr val="tx1"/>
                </a:solidFill>
              </a:rPr>
              <a:t>        }</a:t>
            </a:r>
          </a:p>
          <a:p>
            <a:r>
              <a:rPr kumimoji="1" lang="en-US" altLang="zh-CN">
                <a:solidFill>
                  <a:schemeClr val="tx1"/>
                </a:solidFill>
              </a:rPr>
              <a:t>}</a:t>
            </a:r>
          </a:p>
          <a:p>
            <a:endParaRPr lang="zh-CN" altLang="en-US"/>
          </a:p>
        </p:txBody>
      </p:sp>
    </p:spTree>
    <p:extLst>
      <p:ext uri="{BB962C8B-B14F-4D97-AF65-F5344CB8AC3E}">
        <p14:creationId xmlns:p14="http://schemas.microsoft.com/office/powerpoint/2010/main" xmlns="" val="407700333"/>
      </p:ext>
    </p:extLst>
  </p:cSld>
  <p:clrMapOvr>
    <a:masterClrMapping/>
  </p:clrMapOvr>
  <p:transition spd="slow">
    <p:push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Grp="1" noChangeArrowheads="1"/>
          </p:cNvSpPr>
          <p:nvPr>
            <p:ph type="title"/>
          </p:nvPr>
        </p:nvSpPr>
        <p:spPr>
          <a:xfrm>
            <a:off x="644458" y="198942"/>
            <a:ext cx="8576381" cy="601524"/>
          </a:xfrm>
        </p:spPr>
        <p:txBody>
          <a:bodyPr/>
          <a:lstStyle/>
          <a:p>
            <a:r>
              <a:rPr lang="en-US" altLang="zh-CN"/>
              <a:t>do  while </a:t>
            </a:r>
            <a:r>
              <a:rPr lang="zh-CN" altLang="en-US"/>
              <a:t>循环</a:t>
            </a:r>
          </a:p>
        </p:txBody>
      </p:sp>
      <p:sp>
        <p:nvSpPr>
          <p:cNvPr id="1590276" name="Rectangle 4"/>
          <p:cNvSpPr>
            <a:spLocks noChangeArrowheads="1"/>
          </p:cNvSpPr>
          <p:nvPr/>
        </p:nvSpPr>
        <p:spPr bwMode="auto">
          <a:xfrm>
            <a:off x="644458" y="1083997"/>
            <a:ext cx="8466144" cy="18928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buFontTx/>
              <a:buChar char="•"/>
            </a:pPr>
            <a:r>
              <a:rPr kumimoji="1" lang="zh-CN" altLang="en-US" sz="2000" b="1">
                <a:solidFill>
                  <a:schemeClr val="tx1"/>
                </a:solidFill>
                <a:latin typeface="BIEGHZ+Palatino-Roman"/>
              </a:rPr>
              <a:t>格式</a:t>
            </a:r>
            <a:r>
              <a:rPr kumimoji="1" lang="zh-CN" altLang="en-US" sz="2000">
                <a:solidFill>
                  <a:schemeClr val="tx1"/>
                </a:solidFill>
                <a:latin typeface="BIEGHZ+Palatino-Roman"/>
              </a:rPr>
              <a:t>：</a:t>
            </a:r>
          </a:p>
          <a:p>
            <a:pPr lvl="1" eaLnBrk="1" hangingPunct="1">
              <a:lnSpc>
                <a:spcPts val="3000"/>
              </a:lnSpc>
            </a:pPr>
            <a:r>
              <a:rPr kumimoji="1" lang="en-US" altLang="zh-CN" sz="2000">
                <a:solidFill>
                  <a:schemeClr val="tx1"/>
                </a:solidFill>
              </a:rPr>
              <a:t>do {   </a:t>
            </a:r>
          </a:p>
          <a:p>
            <a:pPr lvl="1" eaLnBrk="1" hangingPunct="1">
              <a:lnSpc>
                <a:spcPts val="3000"/>
              </a:lnSpc>
            </a:pPr>
            <a:r>
              <a:rPr kumimoji="1" lang="en-US" altLang="zh-CN" sz="2000">
                <a:solidFill>
                  <a:schemeClr val="tx1"/>
                </a:solidFill>
              </a:rPr>
              <a:t>   </a:t>
            </a:r>
            <a:r>
              <a:rPr kumimoji="1" lang="zh-CN" altLang="en-US" sz="2000">
                <a:solidFill>
                  <a:schemeClr val="tx1"/>
                </a:solidFill>
              </a:rPr>
              <a:t>循环语句</a:t>
            </a:r>
          </a:p>
          <a:p>
            <a:pPr lvl="1" eaLnBrk="1" hangingPunct="1">
              <a:lnSpc>
                <a:spcPts val="3000"/>
              </a:lnSpc>
            </a:pPr>
            <a:r>
              <a:rPr kumimoji="1" lang="en-US" altLang="zh-CN" sz="2000">
                <a:solidFill>
                  <a:schemeClr val="tx1"/>
                </a:solidFill>
              </a:rPr>
              <a:t>}while(</a:t>
            </a:r>
            <a:r>
              <a:rPr kumimoji="1" lang="zh-CN" altLang="en-US" sz="2000">
                <a:solidFill>
                  <a:schemeClr val="tx1"/>
                </a:solidFill>
              </a:rPr>
              <a:t>布尔表达式</a:t>
            </a:r>
            <a:r>
              <a:rPr kumimoji="1" lang="en-US" altLang="zh-CN" sz="2000">
                <a:solidFill>
                  <a:schemeClr val="tx1"/>
                </a:solidFill>
              </a:rPr>
              <a:t>)</a:t>
            </a:r>
            <a:r>
              <a:rPr kumimoji="1" lang="zh-CN" altLang="en-US" sz="2000">
                <a:solidFill>
                  <a:schemeClr val="tx1"/>
                </a:solidFill>
              </a:rPr>
              <a:t>；</a:t>
            </a:r>
          </a:p>
          <a:p>
            <a:pPr eaLnBrk="1" hangingPunct="1">
              <a:lnSpc>
                <a:spcPct val="80000"/>
              </a:lnSpc>
              <a:spcBef>
                <a:spcPct val="50000"/>
              </a:spcBef>
              <a:buFontTx/>
              <a:buChar char="•"/>
            </a:pPr>
            <a:r>
              <a:rPr kumimoji="1" lang="zh-CN" altLang="en-US" sz="2000" b="1">
                <a:solidFill>
                  <a:schemeClr val="tx1"/>
                </a:solidFill>
                <a:latin typeface="BIEGHZ+Palatino-Roman"/>
              </a:rPr>
              <a:t>例子</a:t>
            </a:r>
            <a:r>
              <a:rPr kumimoji="1" lang="en-US" altLang="zh-CN" sz="2000" b="1">
                <a:solidFill>
                  <a:schemeClr val="tx1"/>
                </a:solidFill>
                <a:latin typeface="BIEGHZ+Palatino-Roman"/>
              </a:rPr>
              <a:t>:</a:t>
            </a:r>
          </a:p>
        </p:txBody>
      </p:sp>
      <p:pic>
        <p:nvPicPr>
          <p:cNvPr id="1590277"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0843" y="3073412"/>
            <a:ext cx="8303334" cy="26488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66027077"/>
      </p:ext>
    </p:extLst>
  </p:cSld>
  <p:clrMapOvr>
    <a:masterClrMapping/>
  </p:clrMapOvr>
  <p:transition spd="slow">
    <p:push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2"/>
          <p:cNvSpPr>
            <a:spLocks noGrp="1" noChangeArrowheads="1"/>
          </p:cNvSpPr>
          <p:nvPr>
            <p:ph type="title"/>
          </p:nvPr>
        </p:nvSpPr>
        <p:spPr>
          <a:xfrm>
            <a:off x="722472" y="198942"/>
            <a:ext cx="8576381" cy="601524"/>
          </a:xfrm>
        </p:spPr>
        <p:txBody>
          <a:bodyPr/>
          <a:lstStyle/>
          <a:p>
            <a:r>
              <a:rPr lang="en-US" altLang="zh-CN"/>
              <a:t>break</a:t>
            </a:r>
          </a:p>
        </p:txBody>
      </p:sp>
      <p:sp>
        <p:nvSpPr>
          <p:cNvPr id="1591300" name="Rectangle 4"/>
          <p:cNvSpPr>
            <a:spLocks noChangeArrowheads="1"/>
          </p:cNvSpPr>
          <p:nvPr/>
        </p:nvSpPr>
        <p:spPr bwMode="auto">
          <a:xfrm>
            <a:off x="384980" y="1083996"/>
            <a:ext cx="9337859" cy="6586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buFontTx/>
              <a:buChar char="•"/>
            </a:pPr>
            <a:r>
              <a:rPr kumimoji="1" lang="zh-CN" altLang="en-US" sz="2800">
                <a:solidFill>
                  <a:schemeClr val="tx1"/>
                </a:solidFill>
                <a:latin typeface="BIEGHZ+Palatino-Roman"/>
              </a:rPr>
              <a:t> </a:t>
            </a:r>
            <a:r>
              <a:rPr kumimoji="1" lang="zh-CN" altLang="en-US" b="1">
                <a:solidFill>
                  <a:schemeClr val="tx1"/>
                </a:solidFill>
                <a:latin typeface="宋体" pitchFamily="2" charset="-122"/>
              </a:rPr>
              <a:t>不带标号的</a:t>
            </a:r>
            <a:r>
              <a:rPr kumimoji="1" lang="en-US" altLang="zh-CN" b="1">
                <a:solidFill>
                  <a:schemeClr val="tx1"/>
                </a:solidFill>
                <a:latin typeface="宋体" pitchFamily="2" charset="-122"/>
              </a:rPr>
              <a:t>break</a:t>
            </a:r>
            <a:r>
              <a:rPr kumimoji="1" lang="zh-CN" altLang="en-US" b="1">
                <a:solidFill>
                  <a:schemeClr val="tx1"/>
                </a:solidFill>
                <a:latin typeface="宋体" pitchFamily="2" charset="-122"/>
              </a:rPr>
              <a:t>语句</a:t>
            </a:r>
            <a:r>
              <a:rPr kumimoji="1" lang="zh-CN" altLang="en-US">
                <a:solidFill>
                  <a:schemeClr val="tx1"/>
                </a:solidFill>
                <a:latin typeface="宋体" pitchFamily="2" charset="-122"/>
              </a:rPr>
              <a:t>，跳出它所在的循环语句或</a:t>
            </a:r>
            <a:r>
              <a:rPr kumimoji="1" lang="en-US" altLang="zh-CN">
                <a:solidFill>
                  <a:schemeClr val="tx1"/>
                </a:solidFill>
                <a:latin typeface="宋体" pitchFamily="2" charset="-122"/>
              </a:rPr>
              <a:t>switch </a:t>
            </a:r>
            <a:r>
              <a:rPr kumimoji="1" lang="zh-CN" altLang="en-US">
                <a:solidFill>
                  <a:schemeClr val="tx1"/>
                </a:solidFill>
                <a:latin typeface="宋体" pitchFamily="2" charset="-122"/>
              </a:rPr>
              <a:t>语句，并从紧跟该循环语句或</a:t>
            </a:r>
            <a:r>
              <a:rPr kumimoji="1" lang="en-US" altLang="zh-CN">
                <a:solidFill>
                  <a:schemeClr val="tx1"/>
                </a:solidFill>
                <a:latin typeface="宋体" pitchFamily="2" charset="-122"/>
              </a:rPr>
              <a:t>switch </a:t>
            </a:r>
            <a:r>
              <a:rPr kumimoji="1" lang="zh-CN" altLang="en-US">
                <a:solidFill>
                  <a:schemeClr val="tx1"/>
                </a:solidFill>
                <a:latin typeface="宋体" pitchFamily="2" charset="-122"/>
              </a:rPr>
              <a:t>语句后的第一条语句处执行</a:t>
            </a:r>
            <a:endParaRPr kumimoji="1" lang="en-US" altLang="zh-CN"/>
          </a:p>
        </p:txBody>
      </p:sp>
      <p:sp>
        <p:nvSpPr>
          <p:cNvPr id="1591303" name="Text Box 7"/>
          <p:cNvSpPr txBox="1">
            <a:spLocks noChangeArrowheads="1"/>
          </p:cNvSpPr>
          <p:nvPr/>
        </p:nvSpPr>
        <p:spPr bwMode="auto">
          <a:xfrm>
            <a:off x="342580" y="2014479"/>
            <a:ext cx="6328079" cy="2585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chemeClr val="tx1"/>
                </a:solidFill>
              </a:rPr>
              <a:t>      int n=13;</a:t>
            </a:r>
          </a:p>
          <a:p>
            <a:pPr lvl="1"/>
            <a:r>
              <a:rPr kumimoji="1" lang="en-US" altLang="zh-CN">
                <a:solidFill>
                  <a:schemeClr val="tx1"/>
                </a:solidFill>
              </a:rPr>
              <a:t>boolean flag=true;</a:t>
            </a:r>
          </a:p>
          <a:p>
            <a:pPr lvl="1"/>
            <a:r>
              <a:rPr kumimoji="1" lang="en-US" altLang="zh-CN">
                <a:solidFill>
                  <a:schemeClr val="tx1"/>
                </a:solidFill>
              </a:rPr>
              <a:t>for(int i=2;i&lt;=n/2;i++){</a:t>
            </a:r>
          </a:p>
          <a:p>
            <a:pPr lvl="1"/>
            <a:r>
              <a:rPr kumimoji="1" lang="en-US" altLang="zh-CN">
                <a:solidFill>
                  <a:schemeClr val="tx1"/>
                </a:solidFill>
              </a:rPr>
              <a:t>    if(n%i==0){</a:t>
            </a:r>
          </a:p>
          <a:p>
            <a:pPr lvl="1"/>
            <a:r>
              <a:rPr kumimoji="1" lang="en-US" altLang="zh-CN">
                <a:solidFill>
                  <a:schemeClr val="tx1"/>
                </a:solidFill>
              </a:rPr>
              <a:t>          flag=false;</a:t>
            </a:r>
          </a:p>
          <a:p>
            <a:pPr lvl="1"/>
            <a:r>
              <a:rPr kumimoji="1" lang="en-US" altLang="zh-CN">
                <a:solidFill>
                  <a:schemeClr val="tx1"/>
                </a:solidFill>
              </a:rPr>
              <a:t>         </a:t>
            </a:r>
            <a:r>
              <a:rPr kumimoji="1" lang="en-US" altLang="zh-CN"/>
              <a:t> break;</a:t>
            </a:r>
          </a:p>
          <a:p>
            <a:pPr lvl="1"/>
            <a:r>
              <a:rPr kumimoji="1" lang="en-US" altLang="zh-CN"/>
              <a:t>    }</a:t>
            </a:r>
          </a:p>
          <a:p>
            <a:pPr lvl="1"/>
            <a:r>
              <a:rPr kumimoji="1" lang="en-US" altLang="zh-CN"/>
              <a:t>}</a:t>
            </a:r>
          </a:p>
          <a:p>
            <a:pPr lvl="1"/>
            <a:r>
              <a:rPr kumimoji="1" lang="en-US" altLang="zh-CN"/>
              <a:t>System.out.println(n+(flag?</a:t>
            </a:r>
            <a:r>
              <a:rPr kumimoji="1" lang="en-US" altLang="zh-CN">
                <a:latin typeface="Arial"/>
              </a:rPr>
              <a:t>”</a:t>
            </a:r>
            <a:r>
              <a:rPr kumimoji="1" lang="en-US" altLang="zh-CN"/>
              <a:t> is</a:t>
            </a:r>
            <a:r>
              <a:rPr kumimoji="1" lang="en-US" altLang="zh-CN">
                <a:latin typeface="Arial"/>
              </a:rPr>
              <a:t>”</a:t>
            </a:r>
            <a:r>
              <a:rPr kumimoji="1" lang="en-US" altLang="zh-CN"/>
              <a:t>:</a:t>
            </a:r>
            <a:r>
              <a:rPr kumimoji="1" lang="en-US" altLang="zh-CN">
                <a:latin typeface="Arial"/>
              </a:rPr>
              <a:t>”</a:t>
            </a:r>
            <a:r>
              <a:rPr kumimoji="1" lang="en-US" altLang="zh-CN"/>
              <a:t>is not</a:t>
            </a:r>
            <a:r>
              <a:rPr kumimoji="1" lang="en-US" altLang="zh-CN">
                <a:latin typeface="Arial"/>
              </a:rPr>
              <a:t>”</a:t>
            </a:r>
            <a:r>
              <a:rPr kumimoji="1" lang="en-US" altLang="zh-CN"/>
              <a:t>)+</a:t>
            </a:r>
            <a:r>
              <a:rPr kumimoji="1" lang="en-US" altLang="zh-CN">
                <a:latin typeface="Arial"/>
              </a:rPr>
              <a:t>”</a:t>
            </a:r>
            <a:r>
              <a:rPr kumimoji="1" lang="en-US" altLang="zh-CN"/>
              <a:t> a prime number</a:t>
            </a:r>
            <a:r>
              <a:rPr kumimoji="1" lang="en-US" altLang="zh-CN">
                <a:latin typeface="Arial"/>
              </a:rPr>
              <a:t>”</a:t>
            </a:r>
            <a:r>
              <a:rPr kumimoji="1" lang="en-US" altLang="zh-CN"/>
              <a:t>);</a:t>
            </a:r>
            <a:endParaRPr kumimoji="1" lang="zh-CN" altLang="en-US"/>
          </a:p>
        </p:txBody>
      </p:sp>
    </p:spTree>
    <p:extLst>
      <p:ext uri="{BB962C8B-B14F-4D97-AF65-F5344CB8AC3E}">
        <p14:creationId xmlns:p14="http://schemas.microsoft.com/office/powerpoint/2010/main" xmlns="" val="2820678122"/>
      </p:ext>
    </p:extLst>
  </p:cSld>
  <p:clrMapOvr>
    <a:masterClrMapping/>
  </p:clrMapOvr>
  <p:transition spd="slow">
    <p:push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322" name="Rectangle 2"/>
          <p:cNvSpPr>
            <a:spLocks noGrp="1" noChangeArrowheads="1"/>
          </p:cNvSpPr>
          <p:nvPr>
            <p:ph type="title"/>
          </p:nvPr>
        </p:nvSpPr>
        <p:spPr>
          <a:xfrm>
            <a:off x="607147" y="198942"/>
            <a:ext cx="8576381" cy="601524"/>
          </a:xfrm>
        </p:spPr>
        <p:txBody>
          <a:bodyPr/>
          <a:lstStyle/>
          <a:p>
            <a:r>
              <a:rPr lang="zh-CN" altLang="en-US"/>
              <a:t>带标号的 </a:t>
            </a:r>
            <a:r>
              <a:rPr lang="en-US" altLang="zh-CN"/>
              <a:t>break</a:t>
            </a:r>
          </a:p>
        </p:txBody>
      </p:sp>
      <p:sp>
        <p:nvSpPr>
          <p:cNvPr id="1592323" name="Rectangle 3"/>
          <p:cNvSpPr>
            <a:spLocks noGrp="1" noChangeArrowheads="1"/>
          </p:cNvSpPr>
          <p:nvPr>
            <p:ph type="body" idx="1"/>
          </p:nvPr>
        </p:nvSpPr>
        <p:spPr bwMode="auto">
          <a:xfrm>
            <a:off x="495215" y="1083997"/>
            <a:ext cx="8918962" cy="1633827"/>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000"/>
              </a:lnSpc>
              <a:spcBef>
                <a:spcPct val="0"/>
              </a:spcBef>
              <a:spcAft>
                <a:spcPct val="0"/>
              </a:spcAft>
            </a:pPr>
            <a:r>
              <a:rPr kumimoji="1" lang="zh-CN" altLang="en-US" sz="2000" b="0">
                <a:solidFill>
                  <a:schemeClr val="tx1"/>
                </a:solidFill>
              </a:rPr>
              <a:t>带标号的</a:t>
            </a:r>
            <a:r>
              <a:rPr kumimoji="1" lang="en-US" altLang="zh-CN" sz="2000" b="0">
                <a:solidFill>
                  <a:schemeClr val="tx1"/>
                </a:solidFill>
              </a:rPr>
              <a:t>break</a:t>
            </a:r>
            <a:r>
              <a:rPr kumimoji="1" lang="zh-CN" altLang="en-US" sz="2000" b="0">
                <a:solidFill>
                  <a:schemeClr val="tx1"/>
                </a:solidFill>
              </a:rPr>
              <a:t>语句：</a:t>
            </a:r>
          </a:p>
          <a:p>
            <a:pPr>
              <a:lnSpc>
                <a:spcPts val="3000"/>
              </a:lnSpc>
              <a:spcBef>
                <a:spcPct val="0"/>
              </a:spcBef>
              <a:spcAft>
                <a:spcPct val="0"/>
              </a:spcAft>
            </a:pPr>
            <a:r>
              <a:rPr kumimoji="1" lang="zh-CN" altLang="en-US" sz="2000" b="0">
                <a:solidFill>
                  <a:schemeClr val="tx1"/>
                </a:solidFill>
              </a:rPr>
              <a:t>对</a:t>
            </a:r>
            <a:r>
              <a:rPr kumimoji="1" lang="en-US" altLang="zh-CN" sz="2000" b="0">
                <a:solidFill>
                  <a:schemeClr val="tx1"/>
                </a:solidFill>
              </a:rPr>
              <a:t>Java</a:t>
            </a:r>
            <a:r>
              <a:rPr kumimoji="1" lang="zh-CN" altLang="en-US" sz="2000" b="0">
                <a:solidFill>
                  <a:schemeClr val="tx1"/>
                </a:solidFill>
              </a:rPr>
              <a:t>来说，唯一用到标签的地方是在循环语句之前，如：</a:t>
            </a:r>
          </a:p>
          <a:p>
            <a:pPr>
              <a:lnSpc>
                <a:spcPts val="3000"/>
              </a:lnSpc>
              <a:spcBef>
                <a:spcPct val="0"/>
              </a:spcBef>
              <a:spcAft>
                <a:spcPct val="0"/>
              </a:spcAft>
            </a:pPr>
            <a:r>
              <a:rPr kumimoji="1" lang="en-US" altLang="zh-CN" sz="2000" b="0">
                <a:solidFill>
                  <a:schemeClr val="tx1"/>
                </a:solidFill>
              </a:rPr>
              <a:t>       label1:   </a:t>
            </a:r>
            <a:r>
              <a:rPr kumimoji="1" lang="zh-CN" altLang="en-US" sz="2000" b="0">
                <a:solidFill>
                  <a:schemeClr val="tx1"/>
                </a:solidFill>
              </a:rPr>
              <a:t>循环语句	</a:t>
            </a:r>
          </a:p>
          <a:p>
            <a:pPr>
              <a:lnSpc>
                <a:spcPts val="3000"/>
              </a:lnSpc>
              <a:spcBef>
                <a:spcPct val="0"/>
              </a:spcBef>
              <a:spcAft>
                <a:spcPct val="0"/>
              </a:spcAft>
            </a:pPr>
            <a:r>
              <a:rPr kumimoji="1" lang="zh-CN" altLang="en-US" sz="2000" b="0">
                <a:solidFill>
                  <a:schemeClr val="tx1"/>
                </a:solidFill>
              </a:rPr>
              <a:t>跳出标号所指定的块，并从紧跟该块后的第一条语句处执行 </a:t>
            </a:r>
            <a:endParaRPr lang="zh-CN" altLang="en-US" sz="2000"/>
          </a:p>
        </p:txBody>
      </p:sp>
      <p:pic>
        <p:nvPicPr>
          <p:cNvPr id="159232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3768" y="2789882"/>
            <a:ext cx="5923927" cy="33929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8393647"/>
      </p:ext>
    </p:extLst>
  </p:cSld>
  <p:clrMapOvr>
    <a:masterClrMapping/>
  </p:clrMapOvr>
  <p:transition spd="slow">
    <p:push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noChangeArrowheads="1"/>
          </p:cNvSpPr>
          <p:nvPr>
            <p:ph type="title"/>
          </p:nvPr>
        </p:nvSpPr>
        <p:spPr>
          <a:xfrm>
            <a:off x="644458" y="198942"/>
            <a:ext cx="8576381" cy="601524"/>
          </a:xfrm>
        </p:spPr>
        <p:txBody>
          <a:bodyPr/>
          <a:lstStyle/>
          <a:p>
            <a:r>
              <a:rPr lang="en-US" altLang="zh-CN"/>
              <a:t>continue</a:t>
            </a:r>
          </a:p>
        </p:txBody>
      </p:sp>
      <p:sp>
        <p:nvSpPr>
          <p:cNvPr id="1593348" name="Rectangle 4"/>
          <p:cNvSpPr>
            <a:spLocks noChangeArrowheads="1"/>
          </p:cNvSpPr>
          <p:nvPr/>
        </p:nvSpPr>
        <p:spPr bwMode="auto">
          <a:xfrm>
            <a:off x="337494" y="1226546"/>
            <a:ext cx="9154697" cy="1421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buFontTx/>
              <a:buChar char="•"/>
            </a:pPr>
            <a:r>
              <a:rPr kumimoji="1" lang="zh-CN" altLang="en-US">
                <a:solidFill>
                  <a:schemeClr val="tx1"/>
                </a:solidFill>
                <a:latin typeface="BIEGHZ+Palatino-Roman"/>
              </a:rPr>
              <a:t> </a:t>
            </a:r>
            <a:r>
              <a:rPr kumimoji="1" lang="zh-CN" altLang="en-US" b="1">
                <a:solidFill>
                  <a:schemeClr val="tx1"/>
                </a:solidFill>
                <a:latin typeface="BIEGHZ+Palatino-Roman"/>
              </a:rPr>
              <a:t>不带标号的</a:t>
            </a:r>
            <a:r>
              <a:rPr kumimoji="1" lang="en-US" altLang="zh-CN" b="1">
                <a:solidFill>
                  <a:schemeClr val="tx1"/>
                </a:solidFill>
                <a:latin typeface="BIEGHZ+Palatino-Roman"/>
              </a:rPr>
              <a:t>continue</a:t>
            </a:r>
            <a:r>
              <a:rPr kumimoji="1" lang="zh-CN" altLang="en-US" b="1">
                <a:solidFill>
                  <a:schemeClr val="tx1"/>
                </a:solidFill>
                <a:latin typeface="BIEGHZ+Palatino-Roman"/>
              </a:rPr>
              <a:t>语句</a:t>
            </a:r>
            <a:r>
              <a:rPr kumimoji="1" lang="zh-CN" altLang="en-US">
                <a:solidFill>
                  <a:schemeClr val="tx1"/>
                </a:solidFill>
                <a:latin typeface="BIEGHZ+Palatino-Roman"/>
              </a:rPr>
              <a:t>，</a:t>
            </a:r>
            <a:r>
              <a:rPr kumimoji="1" lang="zh-CN" altLang="en-US">
                <a:solidFill>
                  <a:schemeClr val="tx1"/>
                </a:solidFill>
                <a:latin typeface="宋体" pitchFamily="2" charset="-122"/>
              </a:rPr>
              <a:t>用来结束本次循环，跳过循环体中下面尚未执行的语句，接着进行终止条件的判断，以决定是否继续循环 </a:t>
            </a:r>
          </a:p>
          <a:p>
            <a:pPr eaLnBrk="1" hangingPunct="1">
              <a:lnSpc>
                <a:spcPct val="80000"/>
              </a:lnSpc>
              <a:spcBef>
                <a:spcPct val="50000"/>
              </a:spcBef>
            </a:pPr>
            <a:endParaRPr kumimoji="1" lang="zh-CN" altLang="en-US">
              <a:solidFill>
                <a:schemeClr val="tx1"/>
              </a:solidFill>
              <a:latin typeface="宋体" pitchFamily="2" charset="-122"/>
            </a:endParaRPr>
          </a:p>
          <a:p>
            <a:pPr eaLnBrk="1" hangingPunct="1">
              <a:spcBef>
                <a:spcPct val="50000"/>
              </a:spcBef>
              <a:buFontTx/>
              <a:buChar char="•"/>
            </a:pPr>
            <a:r>
              <a:rPr kumimoji="1" lang="zh-CN" altLang="en-US" b="1">
                <a:solidFill>
                  <a:schemeClr val="tx1"/>
                </a:solidFill>
                <a:latin typeface="BIEGHZ+Palatino-Roman"/>
              </a:rPr>
              <a:t>带标号的</a:t>
            </a:r>
            <a:r>
              <a:rPr kumimoji="1" lang="en-US" altLang="zh-CN" b="1">
                <a:solidFill>
                  <a:schemeClr val="tx1"/>
                </a:solidFill>
                <a:latin typeface="BIEGHZ+Palatino-Roman"/>
              </a:rPr>
              <a:t>continue</a:t>
            </a:r>
            <a:r>
              <a:rPr kumimoji="1" lang="zh-CN" altLang="en-US" b="1">
                <a:solidFill>
                  <a:schemeClr val="tx1"/>
                </a:solidFill>
                <a:latin typeface="BIEGHZ+Palatino-Roman"/>
              </a:rPr>
              <a:t>语句</a:t>
            </a:r>
            <a:r>
              <a:rPr kumimoji="1" lang="zh-CN" altLang="en-US">
                <a:solidFill>
                  <a:schemeClr val="tx1"/>
                </a:solidFill>
                <a:latin typeface="宋体" pitchFamily="2" charset="-122"/>
              </a:rPr>
              <a:t>跳转到标号指明的外层循环中。</a:t>
            </a:r>
          </a:p>
        </p:txBody>
      </p:sp>
    </p:spTree>
    <p:extLst>
      <p:ext uri="{BB962C8B-B14F-4D97-AF65-F5344CB8AC3E}">
        <p14:creationId xmlns:p14="http://schemas.microsoft.com/office/powerpoint/2010/main" xmlns="" val="1660101193"/>
      </p:ext>
    </p:extLst>
  </p:cSld>
  <p:clrMapOvr>
    <a:masterClrMapping/>
  </p:clrMapOvr>
  <p:transition spd="slow">
    <p:push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Rectangle 2"/>
          <p:cNvSpPr>
            <a:spLocks noGrp="1" noChangeArrowheads="1"/>
          </p:cNvSpPr>
          <p:nvPr>
            <p:ph type="title"/>
          </p:nvPr>
        </p:nvSpPr>
        <p:spPr>
          <a:xfrm>
            <a:off x="607147" y="198942"/>
            <a:ext cx="8576381" cy="601524"/>
          </a:xfrm>
          <a:noFill/>
          <a:ln/>
          <a:extLst>
            <a:ext uri="{91240B29-F687-4F45-9708-019B960494DF}">
              <a14:hiddenLine xmlns:a14="http://schemas.microsoft.com/office/drawing/2010/main" xmlns="" w="12700" cap="flat" cmpd="sng">
                <a:solidFill>
                  <a:schemeClr val="tx1"/>
                </a:solidFill>
                <a:prstDash val="solid"/>
                <a:miter lim="800000"/>
                <a:headEnd/>
                <a:tailEnd/>
              </a14:hiddenLine>
            </a:ext>
          </a:extLst>
        </p:spPr>
        <p:txBody>
          <a:bodyPr lIns="92693" tIns="46346" rIns="92693" bIns="46346" anchor="t"/>
          <a:lstStyle/>
          <a:p>
            <a:r>
              <a:rPr lang="zh-CN" altLang="en-US"/>
              <a:t>本章总结</a:t>
            </a:r>
          </a:p>
        </p:txBody>
      </p:sp>
      <p:sp>
        <p:nvSpPr>
          <p:cNvPr id="1302531" name="Rectangle 3"/>
          <p:cNvSpPr>
            <a:spLocks noGrp="1" noChangeArrowheads="1"/>
          </p:cNvSpPr>
          <p:nvPr>
            <p:ph type="body" idx="1"/>
          </p:nvPr>
        </p:nvSpPr>
        <p:spPr bwMode="auto">
          <a:xfrm>
            <a:off x="244216" y="1052667"/>
            <a:ext cx="9443007" cy="4586620"/>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000"/>
              </a:lnSpc>
              <a:spcBef>
                <a:spcPct val="0"/>
              </a:spcBef>
              <a:spcAft>
                <a:spcPct val="0"/>
              </a:spcAft>
            </a:pPr>
            <a:r>
              <a:rPr lang="zh-CN" altLang="en-US" sz="2400">
                <a:solidFill>
                  <a:schemeClr val="tx1"/>
                </a:solidFill>
                <a:cs typeface="Times New Roman" pitchFamily="18" charset="0"/>
              </a:rPr>
              <a:t>在这一章里，我们讨论了以下问题</a:t>
            </a:r>
            <a:r>
              <a:rPr lang="en-US" altLang="zh-CN" sz="2400">
                <a:solidFill>
                  <a:schemeClr val="tx1"/>
                </a:solidFill>
                <a:cs typeface="Times New Roman" pitchFamily="18" charset="0"/>
              </a:rPr>
              <a:t>:</a:t>
            </a:r>
          </a:p>
          <a:p>
            <a:pPr lvl="1">
              <a:lnSpc>
                <a:spcPts val="3000"/>
              </a:lnSpc>
              <a:spcBef>
                <a:spcPct val="0"/>
              </a:spcBef>
              <a:spcAft>
                <a:spcPct val="0"/>
              </a:spcAft>
            </a:pPr>
            <a:r>
              <a:rPr lang="zh-CN" altLang="en-US" sz="2000">
                <a:cs typeface="Times New Roman" pitchFamily="18" charset="0"/>
              </a:rPr>
              <a:t>实例变量和局部变量</a:t>
            </a:r>
          </a:p>
          <a:p>
            <a:pPr lvl="1">
              <a:lnSpc>
                <a:spcPts val="3000"/>
              </a:lnSpc>
              <a:spcBef>
                <a:spcPct val="0"/>
              </a:spcBef>
              <a:spcAft>
                <a:spcPct val="0"/>
              </a:spcAft>
            </a:pPr>
            <a:r>
              <a:rPr lang="zh-CN" altLang="en-US" sz="2000">
                <a:cs typeface="Times New Roman" pitchFamily="18" charset="0"/>
              </a:rPr>
              <a:t>实例变量的初始化</a:t>
            </a:r>
          </a:p>
          <a:p>
            <a:pPr lvl="1">
              <a:lnSpc>
                <a:spcPts val="3000"/>
              </a:lnSpc>
              <a:spcBef>
                <a:spcPct val="0"/>
              </a:spcBef>
              <a:spcAft>
                <a:spcPct val="0"/>
              </a:spcAft>
            </a:pPr>
            <a:r>
              <a:rPr lang="en-US" altLang="zh-CN" sz="2000">
                <a:cs typeface="Times New Roman" pitchFamily="18" charset="0"/>
              </a:rPr>
              <a:t>Java</a:t>
            </a:r>
            <a:r>
              <a:rPr lang="zh-CN" altLang="en-US" sz="2000">
                <a:cs typeface="Times New Roman" pitchFamily="18" charset="0"/>
              </a:rPr>
              <a:t>语言的运算符</a:t>
            </a:r>
          </a:p>
          <a:p>
            <a:pPr lvl="1">
              <a:lnSpc>
                <a:spcPts val="3000"/>
              </a:lnSpc>
              <a:spcBef>
                <a:spcPct val="0"/>
              </a:spcBef>
              <a:spcAft>
                <a:spcPct val="0"/>
              </a:spcAft>
            </a:pPr>
            <a:r>
              <a:rPr lang="zh-CN" altLang="en-US" sz="2000">
                <a:cs typeface="Times New Roman" pitchFamily="18" charset="0"/>
              </a:rPr>
              <a:t>基本数据类型和引用类型</a:t>
            </a:r>
          </a:p>
          <a:p>
            <a:pPr lvl="1">
              <a:lnSpc>
                <a:spcPts val="3000"/>
              </a:lnSpc>
              <a:spcBef>
                <a:spcPct val="0"/>
              </a:spcBef>
              <a:spcAft>
                <a:spcPct val="0"/>
              </a:spcAft>
            </a:pPr>
            <a:r>
              <a:rPr lang="zh-CN" altLang="en-US" sz="2000">
                <a:cs typeface="Times New Roman" pitchFamily="18" charset="0"/>
              </a:rPr>
              <a:t>使用 </a:t>
            </a:r>
            <a:r>
              <a:rPr lang="en-US" altLang="zh-CN" sz="2000">
                <a:cs typeface="Times New Roman" pitchFamily="18" charset="0"/>
              </a:rPr>
              <a:t>if, switch, for, while, do, break and continue </a:t>
            </a:r>
            <a:r>
              <a:rPr lang="zh-CN" altLang="en-US" sz="2000">
                <a:cs typeface="Times New Roman" pitchFamily="18" charset="0"/>
              </a:rPr>
              <a:t>来控制程序的流程</a:t>
            </a:r>
          </a:p>
        </p:txBody>
      </p:sp>
    </p:spTree>
    <p:extLst>
      <p:ext uri="{BB962C8B-B14F-4D97-AF65-F5344CB8AC3E}">
        <p14:creationId xmlns:p14="http://schemas.microsoft.com/office/powerpoint/2010/main" xmlns="" val="1828399561"/>
      </p:ext>
    </p:extLst>
  </p:cSld>
  <p:clrMapOvr>
    <a:masterClrMapping/>
  </p:clrMapOvr>
  <p:transition spd="slow">
    <p:push di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7138" name="Rectangle 2"/>
          <p:cNvSpPr>
            <a:spLocks noGrp="1" noChangeArrowheads="1"/>
          </p:cNvSpPr>
          <p:nvPr>
            <p:ph type="title"/>
          </p:nvPr>
        </p:nvSpPr>
        <p:spPr>
          <a:xfrm>
            <a:off x="685161" y="159780"/>
            <a:ext cx="8576381" cy="601524"/>
          </a:xfrm>
        </p:spPr>
        <p:txBody>
          <a:bodyPr/>
          <a:lstStyle/>
          <a:p>
            <a:r>
              <a:rPr lang="zh-CN" altLang="en-US"/>
              <a:t>练  习</a:t>
            </a:r>
          </a:p>
        </p:txBody>
      </p:sp>
      <p:sp>
        <p:nvSpPr>
          <p:cNvPr id="1627140" name="Rectangle 4"/>
          <p:cNvSpPr>
            <a:spLocks noGrp="1" noChangeArrowheads="1"/>
          </p:cNvSpPr>
          <p:nvPr>
            <p:ph type="body" idx="1"/>
          </p:nvPr>
        </p:nvSpPr>
        <p:spPr bwMode="auto">
          <a:xfrm>
            <a:off x="278135" y="908552"/>
            <a:ext cx="9582074" cy="5189711"/>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000"/>
              </a:lnSpc>
              <a:spcBef>
                <a:spcPct val="0"/>
              </a:spcBef>
              <a:spcAft>
                <a:spcPct val="0"/>
              </a:spcAft>
            </a:pPr>
            <a:endParaRPr lang="zh-CN" altLang="en-US"/>
          </a:p>
          <a:p>
            <a:pPr>
              <a:lnSpc>
                <a:spcPts val="3000"/>
              </a:lnSpc>
              <a:spcBef>
                <a:spcPct val="0"/>
              </a:spcBef>
              <a:spcAft>
                <a:spcPct val="0"/>
              </a:spcAft>
            </a:pPr>
            <a:endParaRPr lang="zh-CN" altLang="en-US"/>
          </a:p>
          <a:p>
            <a:pPr>
              <a:lnSpc>
                <a:spcPts val="3000"/>
              </a:lnSpc>
              <a:spcBef>
                <a:spcPct val="0"/>
              </a:spcBef>
              <a:spcAft>
                <a:spcPct val="0"/>
              </a:spcAft>
            </a:pPr>
            <a:r>
              <a:rPr lang="en-US" altLang="zh-CN"/>
              <a:t>1</a:t>
            </a:r>
            <a:r>
              <a:rPr lang="zh-CN" altLang="en-US"/>
              <a:t>，编写程序，判断给定的某个年份是否是闰年。</a:t>
            </a:r>
          </a:p>
          <a:p>
            <a:pPr>
              <a:lnSpc>
                <a:spcPts val="3000"/>
              </a:lnSpc>
              <a:spcBef>
                <a:spcPct val="0"/>
              </a:spcBef>
              <a:spcAft>
                <a:spcPct val="0"/>
              </a:spcAft>
            </a:pPr>
            <a:r>
              <a:rPr lang="zh-CN" altLang="en-US"/>
              <a:t>      闰年的判断规则如下：</a:t>
            </a:r>
          </a:p>
          <a:p>
            <a:pPr>
              <a:lnSpc>
                <a:spcPts val="3000"/>
              </a:lnSpc>
              <a:spcBef>
                <a:spcPct val="0"/>
              </a:spcBef>
              <a:spcAft>
                <a:spcPct val="0"/>
              </a:spcAft>
            </a:pPr>
            <a:r>
              <a:rPr lang="zh-CN" altLang="en-US"/>
              <a:t>      （</a:t>
            </a:r>
            <a:r>
              <a:rPr lang="en-US" altLang="zh-CN"/>
              <a:t>1</a:t>
            </a:r>
            <a:r>
              <a:rPr lang="zh-CN" altLang="en-US"/>
              <a:t>）若某个年份能被</a:t>
            </a:r>
            <a:r>
              <a:rPr lang="en-US" altLang="zh-CN"/>
              <a:t>4</a:t>
            </a:r>
            <a:r>
              <a:rPr lang="zh-CN" altLang="en-US"/>
              <a:t>整除但不能被</a:t>
            </a:r>
            <a:r>
              <a:rPr lang="en-US" altLang="zh-CN"/>
              <a:t>100</a:t>
            </a:r>
            <a:r>
              <a:rPr lang="zh-CN" altLang="en-US"/>
              <a:t>整除，则是闰年。</a:t>
            </a:r>
          </a:p>
          <a:p>
            <a:pPr>
              <a:lnSpc>
                <a:spcPts val="3000"/>
              </a:lnSpc>
              <a:spcBef>
                <a:spcPct val="0"/>
              </a:spcBef>
              <a:spcAft>
                <a:spcPct val="0"/>
              </a:spcAft>
            </a:pPr>
            <a:r>
              <a:rPr lang="zh-CN" altLang="en-US"/>
              <a:t>      （</a:t>
            </a:r>
            <a:r>
              <a:rPr lang="en-US" altLang="zh-CN"/>
              <a:t>2</a:t>
            </a:r>
            <a:r>
              <a:rPr lang="zh-CN" altLang="en-US"/>
              <a:t>）若某个年份能被</a:t>
            </a:r>
            <a:r>
              <a:rPr lang="en-US" altLang="zh-CN"/>
              <a:t>400</a:t>
            </a:r>
            <a:r>
              <a:rPr lang="zh-CN" altLang="en-US"/>
              <a:t>整除，则也是闰年。</a:t>
            </a:r>
          </a:p>
          <a:p>
            <a:r>
              <a:rPr lang="en-US" altLang="zh-CN"/>
              <a:t>2</a:t>
            </a:r>
            <a:r>
              <a:rPr lang="zh-CN" altLang="en-US"/>
              <a:t>，给定一个百分制的分数，输出相应的等级。</a:t>
            </a:r>
          </a:p>
          <a:p>
            <a:r>
              <a:rPr lang="zh-CN" altLang="en-US"/>
              <a:t>      </a:t>
            </a:r>
            <a:r>
              <a:rPr lang="en-US" altLang="zh-CN"/>
              <a:t>90</a:t>
            </a:r>
            <a:r>
              <a:rPr lang="zh-CN" altLang="en-US"/>
              <a:t>分以上     </a:t>
            </a:r>
            <a:r>
              <a:rPr lang="en-US" altLang="zh-CN"/>
              <a:t>A</a:t>
            </a:r>
            <a:r>
              <a:rPr lang="zh-CN" altLang="en-US"/>
              <a:t>级</a:t>
            </a:r>
          </a:p>
          <a:p>
            <a:r>
              <a:rPr lang="zh-CN" altLang="en-US"/>
              <a:t>      </a:t>
            </a:r>
            <a:r>
              <a:rPr lang="en-US" altLang="zh-CN"/>
              <a:t>80~89          B</a:t>
            </a:r>
            <a:r>
              <a:rPr lang="zh-CN" altLang="en-US"/>
              <a:t>级</a:t>
            </a:r>
          </a:p>
          <a:p>
            <a:r>
              <a:rPr lang="zh-CN" altLang="en-US"/>
              <a:t>      </a:t>
            </a:r>
            <a:r>
              <a:rPr lang="en-US" altLang="zh-CN"/>
              <a:t>70~79          C</a:t>
            </a:r>
            <a:r>
              <a:rPr lang="zh-CN" altLang="en-US"/>
              <a:t>级</a:t>
            </a:r>
          </a:p>
          <a:p>
            <a:r>
              <a:rPr lang="zh-CN" altLang="en-US"/>
              <a:t>      </a:t>
            </a:r>
            <a:r>
              <a:rPr lang="en-US" altLang="zh-CN"/>
              <a:t>60~69          D</a:t>
            </a:r>
            <a:r>
              <a:rPr lang="zh-CN" altLang="en-US"/>
              <a:t>级</a:t>
            </a:r>
          </a:p>
          <a:p>
            <a:r>
              <a:rPr lang="zh-CN" altLang="en-US"/>
              <a:t>      </a:t>
            </a:r>
            <a:r>
              <a:rPr lang="en-US" altLang="zh-CN"/>
              <a:t>60</a:t>
            </a:r>
            <a:r>
              <a:rPr lang="zh-CN" altLang="en-US"/>
              <a:t>分以下     </a:t>
            </a:r>
            <a:r>
              <a:rPr lang="en-US" altLang="zh-CN"/>
              <a:t>E</a:t>
            </a:r>
            <a:r>
              <a:rPr lang="zh-CN" altLang="en-US"/>
              <a:t>级</a:t>
            </a:r>
          </a:p>
          <a:p>
            <a:r>
              <a:rPr lang="en-US" altLang="zh-CN"/>
              <a:t>3</a:t>
            </a:r>
            <a:r>
              <a:rPr lang="zh-CN" altLang="en-US"/>
              <a:t>，编写程序求 </a:t>
            </a:r>
            <a:r>
              <a:rPr lang="en-US" altLang="zh-CN"/>
              <a:t>1+3+5+7+……+99 </a:t>
            </a:r>
            <a:r>
              <a:rPr lang="zh-CN" altLang="en-US"/>
              <a:t>的和值。</a:t>
            </a:r>
          </a:p>
        </p:txBody>
      </p:sp>
    </p:spTree>
    <p:extLst>
      <p:ext uri="{BB962C8B-B14F-4D97-AF65-F5344CB8AC3E}">
        <p14:creationId xmlns:p14="http://schemas.microsoft.com/office/powerpoint/2010/main" xmlns="" val="1369935188"/>
      </p:ext>
    </p:extLst>
  </p:cSld>
  <p:clrMapOvr>
    <a:masterClrMapping/>
  </p:clrMapOvr>
  <p:transition spd="slow">
    <p:push di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3282" name="Rectangle 2"/>
          <p:cNvSpPr>
            <a:spLocks noGrp="1" noChangeArrowheads="1"/>
          </p:cNvSpPr>
          <p:nvPr>
            <p:ph type="title"/>
          </p:nvPr>
        </p:nvSpPr>
        <p:spPr>
          <a:xfrm>
            <a:off x="644458" y="126884"/>
            <a:ext cx="8576381" cy="601524"/>
          </a:xfrm>
        </p:spPr>
        <p:txBody>
          <a:bodyPr/>
          <a:lstStyle/>
          <a:p>
            <a:r>
              <a:rPr lang="zh-CN" altLang="en-US"/>
              <a:t>练  习</a:t>
            </a:r>
          </a:p>
        </p:txBody>
      </p:sp>
      <p:sp>
        <p:nvSpPr>
          <p:cNvPr id="1633284" name="Text Box 4"/>
          <p:cNvSpPr txBox="1">
            <a:spLocks noChangeArrowheads="1"/>
          </p:cNvSpPr>
          <p:nvPr/>
        </p:nvSpPr>
        <p:spPr bwMode="auto">
          <a:xfrm>
            <a:off x="0" y="916385"/>
            <a:ext cx="10491100" cy="4462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sz="1800" b="1">
              <a:solidFill>
                <a:schemeClr val="bg1"/>
              </a:solidFill>
            </a:endParaRPr>
          </a:p>
          <a:p>
            <a:r>
              <a:rPr lang="zh-CN" altLang="en-US" b="1"/>
              <a:t>练习一：</a:t>
            </a:r>
          </a:p>
          <a:p>
            <a:r>
              <a:rPr lang="zh-CN" altLang="en-US" b="1"/>
              <a:t>    利用</a:t>
            </a:r>
            <a:r>
              <a:rPr lang="en-US" altLang="zh-CN" b="1"/>
              <a:t>for</a:t>
            </a:r>
            <a:r>
              <a:rPr lang="zh-CN" altLang="en-US" b="1"/>
              <a:t>循环打印 </a:t>
            </a:r>
            <a:r>
              <a:rPr lang="en-US" altLang="zh-CN" b="1"/>
              <a:t>9*9  </a:t>
            </a:r>
            <a:r>
              <a:rPr lang="zh-CN" altLang="en-US" b="1"/>
              <a:t>表</a:t>
            </a:r>
            <a:r>
              <a:rPr lang="en-US" altLang="zh-CN" b="1"/>
              <a:t>?</a:t>
            </a:r>
          </a:p>
          <a:p>
            <a:endParaRPr lang="en-US" altLang="zh-CN" b="1"/>
          </a:p>
          <a:p>
            <a:r>
              <a:rPr lang="en-US" altLang="zh-CN" b="1"/>
              <a:t>1*1=1</a:t>
            </a:r>
          </a:p>
          <a:p>
            <a:r>
              <a:rPr lang="en-US" altLang="zh-CN" b="1"/>
              <a:t>1*2=2  2*2=4</a:t>
            </a:r>
          </a:p>
          <a:p>
            <a:r>
              <a:rPr lang="en-US" altLang="zh-CN" b="1"/>
              <a:t>1*3=3  2*3=6  3*3=9</a:t>
            </a:r>
          </a:p>
          <a:p>
            <a:r>
              <a:rPr lang="en-US" altLang="zh-CN" b="1"/>
              <a:t>1*4=4  2*4=8  3*4=12  4*4=16</a:t>
            </a:r>
          </a:p>
          <a:p>
            <a:r>
              <a:rPr lang="en-US" altLang="zh-CN" b="1"/>
              <a:t>1*5=5  2*5=10  3*5=15  4*5=20  5*5=25</a:t>
            </a:r>
          </a:p>
          <a:p>
            <a:r>
              <a:rPr lang="en-US" altLang="zh-CN" b="1"/>
              <a:t>1*6=6  2*6=12  3*6=18  4*6=24  5*6=30  6*6=36</a:t>
            </a:r>
          </a:p>
          <a:p>
            <a:r>
              <a:rPr lang="en-US" altLang="zh-CN" b="1"/>
              <a:t>1*7=7  2*7=14  3*7=21  4*7=28  5*7=35  6*7=42  7*7=49</a:t>
            </a:r>
          </a:p>
          <a:p>
            <a:r>
              <a:rPr lang="en-US" altLang="zh-CN" b="1"/>
              <a:t>1*8=8  2*8=16  3*8=24  4*8=32  5*8=40  6*8=48  7*8=56  8*8=64</a:t>
            </a:r>
          </a:p>
          <a:p>
            <a:r>
              <a:rPr lang="en-US" altLang="zh-CN" b="1"/>
              <a:t>1*9=9  2*9=18  3*9=27  4*9=36  5*9=45  6*9=54  7*9=63  8*9=72  9*9=81</a:t>
            </a:r>
          </a:p>
          <a:p>
            <a:pPr>
              <a:lnSpc>
                <a:spcPts val="3000"/>
              </a:lnSpc>
            </a:pPr>
            <a:r>
              <a:rPr lang="zh-CN" altLang="en-US" sz="1800" b="1">
                <a:solidFill>
                  <a:schemeClr val="bg1"/>
                </a:solidFill>
              </a:rPr>
              <a:t>    </a:t>
            </a:r>
          </a:p>
          <a:p>
            <a:pPr>
              <a:lnSpc>
                <a:spcPts val="3000"/>
              </a:lnSpc>
            </a:pPr>
            <a:endParaRPr lang="zh-CN" altLang="en-US" sz="1800"/>
          </a:p>
        </p:txBody>
      </p:sp>
    </p:spTree>
    <p:extLst>
      <p:ext uri="{BB962C8B-B14F-4D97-AF65-F5344CB8AC3E}">
        <p14:creationId xmlns:p14="http://schemas.microsoft.com/office/powerpoint/2010/main" xmlns="" val="2243728669"/>
      </p:ext>
    </p:extLst>
  </p:cSld>
  <p:clrMapOvr>
    <a:masterClrMapping/>
  </p:clrMapOvr>
  <p:transition spd="slow">
    <p:push di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1170" name="Rectangle 2"/>
          <p:cNvSpPr>
            <a:spLocks noGrp="1" noChangeArrowheads="1"/>
          </p:cNvSpPr>
          <p:nvPr>
            <p:ph type="title"/>
          </p:nvPr>
        </p:nvSpPr>
        <p:spPr/>
        <p:txBody>
          <a:bodyPr/>
          <a:lstStyle/>
          <a:p>
            <a:endParaRPr lang="zh-CN" altLang="en-US"/>
          </a:p>
        </p:txBody>
      </p:sp>
      <p:sp>
        <p:nvSpPr>
          <p:cNvPr id="1671171" name="Rectangle 3"/>
          <p:cNvSpPr>
            <a:spLocks noGrp="1" noChangeArrowheads="1"/>
          </p:cNvSpPr>
          <p:nvPr>
            <p:ph type="body" idx="1"/>
          </p:nvPr>
        </p:nvSpPr>
        <p:spPr bwMode="auto">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CN" altLang="en-US">
              <a:solidFill>
                <a:schemeClr val="hlink"/>
              </a:solidFill>
            </a:endParaRPr>
          </a:p>
          <a:p>
            <a:r>
              <a:rPr lang="zh-CN" altLang="en-US">
                <a:solidFill>
                  <a:schemeClr val="hlink"/>
                </a:solidFill>
              </a:rPr>
              <a:t>练习二</a:t>
            </a:r>
            <a:r>
              <a:rPr lang="en-US" altLang="zh-CN">
                <a:solidFill>
                  <a:schemeClr val="hlink"/>
                </a:solidFill>
              </a:rPr>
              <a:t>:</a:t>
            </a:r>
          </a:p>
          <a:p>
            <a:r>
              <a:rPr lang="en-US" altLang="zh-CN">
                <a:solidFill>
                  <a:schemeClr val="hlink"/>
                </a:solidFill>
              </a:rPr>
              <a:t>    </a:t>
            </a:r>
            <a:r>
              <a:rPr lang="zh-CN" altLang="en-US">
                <a:solidFill>
                  <a:schemeClr val="hlink"/>
                </a:solidFill>
              </a:rPr>
              <a:t>求</a:t>
            </a:r>
            <a:r>
              <a:rPr lang="en-US" altLang="zh-CN">
                <a:solidFill>
                  <a:schemeClr val="hlink"/>
                </a:solidFill>
              </a:rPr>
              <a:t>500</a:t>
            </a:r>
            <a:r>
              <a:rPr lang="zh-CN" altLang="en-US">
                <a:solidFill>
                  <a:schemeClr val="hlink"/>
                </a:solidFill>
              </a:rPr>
              <a:t>以内的完备数？</a:t>
            </a:r>
          </a:p>
          <a:p>
            <a:r>
              <a:rPr lang="zh-CN" altLang="en-US">
                <a:solidFill>
                  <a:schemeClr val="hlink"/>
                </a:solidFill>
              </a:rPr>
              <a:t>（提示：完备数就是所有约数和等于本身的数 </a:t>
            </a:r>
            <a:r>
              <a:rPr lang="en-US" altLang="zh-CN">
                <a:solidFill>
                  <a:schemeClr val="hlink"/>
                </a:solidFill>
              </a:rPr>
              <a:t>6 = 1 + 2 + 3</a:t>
            </a:r>
            <a:r>
              <a:rPr lang="zh-CN" altLang="en-US">
                <a:solidFill>
                  <a:schemeClr val="hlink"/>
                </a:solidFill>
              </a:rPr>
              <a:t>）</a:t>
            </a:r>
          </a:p>
          <a:p>
            <a:r>
              <a:rPr lang="zh-CN" altLang="en-US">
                <a:solidFill>
                  <a:schemeClr val="hlink"/>
                </a:solidFill>
              </a:rPr>
              <a:t>练习三：</a:t>
            </a:r>
          </a:p>
          <a:p>
            <a:r>
              <a:rPr lang="zh-CN" altLang="en-US">
                <a:solidFill>
                  <a:schemeClr val="hlink"/>
                </a:solidFill>
              </a:rPr>
              <a:t>   从命令行接受一个参数年份，计算此年份是否为闰年</a:t>
            </a:r>
            <a:r>
              <a:rPr lang="en-US" altLang="zh-CN">
                <a:solidFill>
                  <a:schemeClr val="hlink"/>
                </a:solidFill>
              </a:rPr>
              <a:t>?</a:t>
            </a:r>
          </a:p>
          <a:p>
            <a:r>
              <a:rPr lang="zh-CN" altLang="en-US">
                <a:solidFill>
                  <a:schemeClr val="hlink"/>
                </a:solidFill>
              </a:rPr>
              <a:t>练习四</a:t>
            </a:r>
            <a:r>
              <a:rPr lang="en-US" altLang="zh-CN">
                <a:solidFill>
                  <a:schemeClr val="hlink"/>
                </a:solidFill>
              </a:rPr>
              <a:t>:</a:t>
            </a:r>
          </a:p>
          <a:p>
            <a:r>
              <a:rPr lang="en-US" altLang="zh-CN">
                <a:solidFill>
                  <a:schemeClr val="hlink"/>
                </a:solidFill>
              </a:rPr>
              <a:t>   </a:t>
            </a:r>
            <a:r>
              <a:rPr lang="zh-CN" altLang="en-US">
                <a:solidFill>
                  <a:schemeClr val="hlink"/>
                </a:solidFill>
              </a:rPr>
              <a:t>输出所有的水仙花数，把谓水仙花数是指一个数</a:t>
            </a:r>
            <a:r>
              <a:rPr lang="en-US" altLang="zh-CN">
                <a:solidFill>
                  <a:schemeClr val="hlink"/>
                </a:solidFill>
              </a:rPr>
              <a:t>3</a:t>
            </a:r>
            <a:r>
              <a:rPr lang="zh-CN" altLang="en-US">
                <a:solidFill>
                  <a:schemeClr val="hlink"/>
                </a:solidFill>
              </a:rPr>
              <a:t>位数，其各各位数字立方和等</a:t>
            </a:r>
          </a:p>
          <a:p>
            <a:r>
              <a:rPr lang="zh-CN" altLang="en-US">
                <a:solidFill>
                  <a:schemeClr val="hlink"/>
                </a:solidFill>
              </a:rPr>
              <a:t>于基本身，</a:t>
            </a:r>
          </a:p>
          <a:p>
            <a:r>
              <a:rPr lang="zh-CN" altLang="en-US">
                <a:solidFill>
                  <a:schemeClr val="hlink"/>
                </a:solidFill>
              </a:rPr>
              <a:t>   例如： </a:t>
            </a:r>
            <a:r>
              <a:rPr lang="en-US" altLang="zh-CN">
                <a:solidFill>
                  <a:schemeClr val="hlink"/>
                </a:solidFill>
              </a:rPr>
              <a:t>153 = 1*1*1 + 3*3*3 + 5*5*5</a:t>
            </a:r>
          </a:p>
          <a:p>
            <a:endParaRPr lang="en-US" altLang="zh-CN">
              <a:solidFill>
                <a:schemeClr val="hlink"/>
              </a:solidFill>
            </a:endParaRPr>
          </a:p>
          <a:p>
            <a:endParaRPr lang="zh-CN" altLang="en-US">
              <a:solidFill>
                <a:schemeClr val="hlink"/>
              </a:solidFill>
            </a:endParaRPr>
          </a:p>
          <a:p>
            <a:r>
              <a:rPr lang="zh-CN" altLang="en-US">
                <a:solidFill>
                  <a:schemeClr val="hlink"/>
                </a:solidFill>
              </a:rPr>
              <a:t>   </a:t>
            </a:r>
          </a:p>
          <a:p>
            <a:r>
              <a:rPr lang="zh-CN" altLang="en-US">
                <a:solidFill>
                  <a:schemeClr val="hlink"/>
                </a:solidFill>
              </a:rPr>
              <a:t>   </a:t>
            </a:r>
          </a:p>
          <a:p>
            <a:endParaRPr lang="zh-CN" altLang="en-US"/>
          </a:p>
        </p:txBody>
      </p:sp>
    </p:spTree>
    <p:extLst>
      <p:ext uri="{BB962C8B-B14F-4D97-AF65-F5344CB8AC3E}">
        <p14:creationId xmlns:p14="http://schemas.microsoft.com/office/powerpoint/2010/main" xmlns="" val="2856130950"/>
      </p:ext>
    </p:extLst>
  </p:cSld>
  <p:clrMapOvr>
    <a:masterClrMapping/>
  </p:clrMapOvr>
  <p:transition spd="slow">
    <p:push di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194" name="Rectangle 1026"/>
          <p:cNvSpPr>
            <a:spLocks noGrp="1" noChangeArrowheads="1"/>
          </p:cNvSpPr>
          <p:nvPr>
            <p:ph type="title"/>
          </p:nvPr>
        </p:nvSpPr>
        <p:spPr/>
        <p:txBody>
          <a:bodyPr/>
          <a:lstStyle/>
          <a:p>
            <a:endParaRPr lang="zh-CN" altLang="en-US"/>
          </a:p>
        </p:txBody>
      </p:sp>
      <p:sp>
        <p:nvSpPr>
          <p:cNvPr id="1672195" name="Rectangle 1027"/>
          <p:cNvSpPr>
            <a:spLocks noGrp="1" noChangeArrowheads="1"/>
          </p:cNvSpPr>
          <p:nvPr>
            <p:ph type="body" idx="1"/>
          </p:nvPr>
        </p:nvSpPr>
        <p:spPr bwMode="auto">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solidFill>
                  <a:schemeClr val="hlink"/>
                </a:solidFill>
              </a:rPr>
              <a:t>练习六</a:t>
            </a:r>
            <a:r>
              <a:rPr lang="en-US" altLang="zh-CN">
                <a:solidFill>
                  <a:schemeClr val="hlink"/>
                </a:solidFill>
              </a:rPr>
              <a:t>:</a:t>
            </a:r>
            <a:r>
              <a:rPr lang="zh-CN" altLang="en-US">
                <a:solidFill>
                  <a:schemeClr val="hlink"/>
                </a:solidFill>
              </a:rPr>
              <a:t>求  </a:t>
            </a:r>
            <a:r>
              <a:rPr lang="en-US" altLang="zh-CN">
                <a:solidFill>
                  <a:schemeClr val="hlink"/>
                </a:solidFill>
              </a:rPr>
              <a:t>a+aa+aaa+.......+aaaaaaaaa=?</a:t>
            </a:r>
          </a:p>
          <a:p>
            <a:r>
              <a:rPr lang="en-US" altLang="zh-CN">
                <a:solidFill>
                  <a:schemeClr val="hlink"/>
                </a:solidFill>
              </a:rPr>
              <a:t>      </a:t>
            </a:r>
            <a:r>
              <a:rPr lang="zh-CN" altLang="en-US">
                <a:solidFill>
                  <a:schemeClr val="hlink"/>
                </a:solidFill>
              </a:rPr>
              <a:t>其中</a:t>
            </a:r>
            <a:r>
              <a:rPr lang="en-US" altLang="zh-CN">
                <a:solidFill>
                  <a:schemeClr val="hlink"/>
                </a:solidFill>
              </a:rPr>
              <a:t>a</a:t>
            </a:r>
            <a:r>
              <a:rPr lang="zh-CN" altLang="en-US">
                <a:solidFill>
                  <a:schemeClr val="hlink"/>
                </a:solidFill>
              </a:rPr>
              <a:t>为</a:t>
            </a:r>
            <a:r>
              <a:rPr lang="en-US" altLang="zh-CN">
                <a:solidFill>
                  <a:schemeClr val="hlink"/>
                </a:solidFill>
              </a:rPr>
              <a:t>1</a:t>
            </a:r>
            <a:r>
              <a:rPr lang="zh-CN" altLang="en-US">
                <a:solidFill>
                  <a:schemeClr val="hlink"/>
                </a:solidFill>
              </a:rPr>
              <a:t>至</a:t>
            </a:r>
            <a:r>
              <a:rPr lang="en-US" altLang="zh-CN">
                <a:solidFill>
                  <a:schemeClr val="hlink"/>
                </a:solidFill>
              </a:rPr>
              <a:t>9</a:t>
            </a:r>
            <a:r>
              <a:rPr lang="zh-CN" altLang="en-US">
                <a:solidFill>
                  <a:schemeClr val="hlink"/>
                </a:solidFill>
              </a:rPr>
              <a:t>之中的一个数，项数也可以指定</a:t>
            </a:r>
            <a:r>
              <a:rPr lang="en-US" altLang="zh-CN">
                <a:solidFill>
                  <a:schemeClr val="hlink"/>
                </a:solidFill>
              </a:rPr>
              <a:t>?</a:t>
            </a:r>
          </a:p>
          <a:p>
            <a:r>
              <a:rPr lang="en-US" altLang="zh-CN">
                <a:solidFill>
                  <a:schemeClr val="hlink"/>
                </a:solidFill>
              </a:rPr>
              <a:t>      </a:t>
            </a:r>
          </a:p>
          <a:p>
            <a:r>
              <a:rPr lang="zh-CN" altLang="en-US">
                <a:solidFill>
                  <a:schemeClr val="hlink"/>
                </a:solidFill>
              </a:rPr>
              <a:t>练习七：</a:t>
            </a:r>
          </a:p>
          <a:p>
            <a:r>
              <a:rPr lang="zh-CN" altLang="en-US">
                <a:solidFill>
                  <a:schemeClr val="hlink"/>
                </a:solidFill>
              </a:rPr>
              <a:t>    求 </a:t>
            </a:r>
            <a:r>
              <a:rPr lang="en-US" altLang="zh-CN">
                <a:solidFill>
                  <a:schemeClr val="hlink"/>
                </a:solidFill>
              </a:rPr>
              <a:t>2/1+3/2+5/3+8/5+13/8.....</a:t>
            </a:r>
            <a:r>
              <a:rPr lang="zh-CN" altLang="en-US">
                <a:solidFill>
                  <a:schemeClr val="hlink"/>
                </a:solidFill>
              </a:rPr>
              <a:t>前</a:t>
            </a:r>
            <a:r>
              <a:rPr lang="en-US" altLang="zh-CN">
                <a:solidFill>
                  <a:schemeClr val="hlink"/>
                </a:solidFill>
              </a:rPr>
              <a:t>20</a:t>
            </a:r>
            <a:r>
              <a:rPr lang="zh-CN" altLang="en-US">
                <a:solidFill>
                  <a:schemeClr val="hlink"/>
                </a:solidFill>
              </a:rPr>
              <a:t>项之和？</a:t>
            </a:r>
          </a:p>
          <a:p>
            <a:r>
              <a:rPr lang="zh-CN" altLang="en-US">
                <a:solidFill>
                  <a:schemeClr val="hlink"/>
                </a:solidFill>
              </a:rPr>
              <a:t>    </a:t>
            </a:r>
          </a:p>
          <a:p>
            <a:r>
              <a:rPr lang="zh-CN" altLang="en-US">
                <a:solidFill>
                  <a:schemeClr val="hlink"/>
                </a:solidFill>
              </a:rPr>
              <a:t> </a:t>
            </a:r>
            <a:endParaRPr lang="zh-CN" altLang="en-US"/>
          </a:p>
        </p:txBody>
      </p:sp>
    </p:spTree>
    <p:extLst>
      <p:ext uri="{BB962C8B-B14F-4D97-AF65-F5344CB8AC3E}">
        <p14:creationId xmlns:p14="http://schemas.microsoft.com/office/powerpoint/2010/main" xmlns="" val="62834885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11818</Words>
  <Application>Microsoft Office PowerPoint</Application>
  <PresentationFormat>A4 纸张(210x297 毫米)</PresentationFormat>
  <Paragraphs>1959</Paragraphs>
  <Slides>179</Slides>
  <Notes>10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179</vt:i4>
      </vt:variant>
    </vt:vector>
  </HeadingPairs>
  <TitlesOfParts>
    <vt:vector size="182" baseType="lpstr">
      <vt:lpstr>Office 主题​​</vt:lpstr>
      <vt:lpstr>图表</vt:lpstr>
      <vt:lpstr>写字板文档</vt:lpstr>
      <vt:lpstr>幻灯片 1</vt:lpstr>
      <vt:lpstr>幻灯片 2</vt:lpstr>
      <vt:lpstr>幻灯片 3</vt:lpstr>
      <vt:lpstr>程序语言发展历程</vt:lpstr>
      <vt:lpstr>高级语言开发过程</vt:lpstr>
      <vt:lpstr>Java 来自于Sun</vt:lpstr>
      <vt:lpstr>Java创始人  </vt:lpstr>
      <vt:lpstr>Java 的历史</vt:lpstr>
      <vt:lpstr>Java 应用概述</vt:lpstr>
      <vt:lpstr>名词介绍</vt:lpstr>
      <vt:lpstr>Java开发基本术语</vt:lpstr>
      <vt:lpstr>java职业的分工</vt:lpstr>
      <vt:lpstr>Java 语言特点</vt:lpstr>
      <vt:lpstr>Java 语言特点</vt:lpstr>
      <vt:lpstr>参考书籍</vt:lpstr>
      <vt:lpstr>Java 认证介绍</vt:lpstr>
      <vt:lpstr>开发工具</vt:lpstr>
      <vt:lpstr>本章目标</vt:lpstr>
      <vt:lpstr>下载并安装JDK</vt:lpstr>
      <vt:lpstr> JDK 下载页面</vt:lpstr>
      <vt:lpstr>配置Java环境变量</vt:lpstr>
      <vt:lpstr>配置Java环境变量</vt:lpstr>
      <vt:lpstr>linux环境下的JDK安装</vt:lpstr>
      <vt:lpstr>测试JDK是否安装成功</vt:lpstr>
      <vt:lpstr>Windows环境下的安装配置</vt:lpstr>
      <vt:lpstr>JDK安装目录树介绍</vt:lpstr>
      <vt:lpstr>Java虚拟机(JVM)</vt:lpstr>
      <vt:lpstr>JVM的作用</vt:lpstr>
      <vt:lpstr>Java垃圾收集的概念</vt:lpstr>
      <vt:lpstr>Java程序的运行过程</vt:lpstr>
      <vt:lpstr>开发第一个JAVA程序HelloWorld.java</vt:lpstr>
      <vt:lpstr>要点(1)</vt:lpstr>
      <vt:lpstr>要点(2)</vt:lpstr>
      <vt:lpstr>Jvm加载字节码文件</vt:lpstr>
      <vt:lpstr>练习 ：Information.java</vt:lpstr>
      <vt:lpstr>Package包结构</vt:lpstr>
      <vt:lpstr>Package包结构</vt:lpstr>
      <vt:lpstr>Import 导入机制</vt:lpstr>
      <vt:lpstr>生成java  doc文档</vt:lpstr>
      <vt:lpstr>生成java  doc文档</vt:lpstr>
      <vt:lpstr>压缩成jar文件</vt:lpstr>
      <vt:lpstr>Jar命令参数</vt:lpstr>
      <vt:lpstr>命令行参数Echo.java</vt:lpstr>
      <vt:lpstr>要点：</vt:lpstr>
      <vt:lpstr>练习：</vt:lpstr>
      <vt:lpstr>Java API 文档</vt:lpstr>
      <vt:lpstr>本章总结</vt:lpstr>
      <vt:lpstr>本章目标</vt:lpstr>
      <vt:lpstr>注  释</vt:lpstr>
      <vt:lpstr>Java的标示符</vt:lpstr>
      <vt:lpstr>Java的标示符（续）</vt:lpstr>
      <vt:lpstr>Java中的关键字</vt:lpstr>
      <vt:lpstr>数据类型</vt:lpstr>
      <vt:lpstr>Java的基本数据类型</vt:lpstr>
      <vt:lpstr>布尔类型-boolean</vt:lpstr>
      <vt:lpstr>  文本数据类型—char和 String</vt:lpstr>
      <vt:lpstr>转义字符</vt:lpstr>
      <vt:lpstr>字符串类型----String</vt:lpstr>
      <vt:lpstr>           整形数据（byte, short, int and long）</vt:lpstr>
      <vt:lpstr>整形数据在计算机内的存储方式</vt:lpstr>
      <vt:lpstr>浮点数据类型— float 和 double</vt:lpstr>
      <vt:lpstr>基本数据类型的取值范围</vt:lpstr>
      <vt:lpstr>变量的声明和赋值</vt:lpstr>
      <vt:lpstr>引用数据类型（reference type）</vt:lpstr>
      <vt:lpstr>引用数据类型（reference type）</vt:lpstr>
      <vt:lpstr>引用数据类型（reference type）</vt:lpstr>
      <vt:lpstr>对象气球</vt:lpstr>
      <vt:lpstr>本章总结</vt:lpstr>
      <vt:lpstr>练  习</vt:lpstr>
      <vt:lpstr>练   习 </vt:lpstr>
      <vt:lpstr>本章目标</vt:lpstr>
      <vt:lpstr>常用运算符列表</vt:lpstr>
      <vt:lpstr>算术运算符</vt:lpstr>
      <vt:lpstr>关系运算符</vt:lpstr>
      <vt:lpstr>布尔逻辑运算符</vt:lpstr>
      <vt:lpstr>布尔逻辑运算符</vt:lpstr>
      <vt:lpstr>位运算符</vt:lpstr>
      <vt:lpstr>位运算符（~, &amp;, | , ^）</vt:lpstr>
      <vt:lpstr>位运算符（ &gt;&gt;,  &gt;&gt;&gt;, &lt;&lt;）</vt:lpstr>
      <vt:lpstr>位运算符</vt:lpstr>
      <vt:lpstr>类型转换</vt:lpstr>
      <vt:lpstr>基本数据类型转换序列</vt:lpstr>
      <vt:lpstr>类型转换的例子</vt:lpstr>
      <vt:lpstr>流程控制语句</vt:lpstr>
      <vt:lpstr>选择结构—if  else</vt:lpstr>
      <vt:lpstr>选择结构—switch  case</vt:lpstr>
      <vt:lpstr>switch  case 说明</vt:lpstr>
      <vt:lpstr>switch  case 应用</vt:lpstr>
      <vt:lpstr>for循环</vt:lpstr>
      <vt:lpstr>while 循环</vt:lpstr>
      <vt:lpstr>do  while 循环</vt:lpstr>
      <vt:lpstr>break</vt:lpstr>
      <vt:lpstr>带标号的 break</vt:lpstr>
      <vt:lpstr>continue</vt:lpstr>
      <vt:lpstr>本章总结</vt:lpstr>
      <vt:lpstr>练  习</vt:lpstr>
      <vt:lpstr>练  习</vt:lpstr>
      <vt:lpstr>幻灯片 98</vt:lpstr>
      <vt:lpstr>幻灯片 99</vt:lpstr>
      <vt:lpstr>幻灯片 100</vt:lpstr>
      <vt:lpstr>本  章  目  标</vt:lpstr>
      <vt:lpstr>声明数组</vt:lpstr>
      <vt:lpstr>创建数组</vt:lpstr>
      <vt:lpstr>数组实例化</vt:lpstr>
      <vt:lpstr>数组实例化</vt:lpstr>
      <vt:lpstr>创建一个基本数据类型的数组</vt:lpstr>
      <vt:lpstr>创建一个对象数组</vt:lpstr>
      <vt:lpstr>多维数组</vt:lpstr>
      <vt:lpstr>多维数组说明</vt:lpstr>
      <vt:lpstr>数组的拷贝</vt:lpstr>
      <vt:lpstr>本章总结</vt:lpstr>
      <vt:lpstr>练  习</vt:lpstr>
      <vt:lpstr>练  习</vt:lpstr>
      <vt:lpstr>方法的概念</vt:lpstr>
      <vt:lpstr>方法的定义</vt:lpstr>
      <vt:lpstr>模块化程序设计—方法的调用</vt:lpstr>
      <vt:lpstr>方法的调用(图解)</vt:lpstr>
      <vt:lpstr>练 习</vt:lpstr>
      <vt:lpstr>幻灯片 119</vt:lpstr>
      <vt:lpstr>本章目标</vt:lpstr>
      <vt:lpstr>面向对象的基本概念</vt:lpstr>
      <vt:lpstr>什么是类</vt:lpstr>
      <vt:lpstr>面向对象的优点</vt:lpstr>
      <vt:lpstr>面向对象的优点</vt:lpstr>
      <vt:lpstr>面向对象与面象过程区别</vt:lpstr>
      <vt:lpstr>定义类</vt:lpstr>
      <vt:lpstr>创建一个对象（实例） </vt:lpstr>
      <vt:lpstr>构造方法</vt:lpstr>
      <vt:lpstr>封 装Encapsulation </vt:lpstr>
      <vt:lpstr>封装Encapsulation</vt:lpstr>
      <vt:lpstr>数据的隐藏</vt:lpstr>
      <vt:lpstr>this关键字</vt:lpstr>
      <vt:lpstr>参数传递</vt:lpstr>
      <vt:lpstr>方法的调用----引用传递</vt:lpstr>
      <vt:lpstr>方法的重载overloading</vt:lpstr>
      <vt:lpstr>构造方法的重载</vt:lpstr>
      <vt:lpstr>默认的构造方法</vt:lpstr>
      <vt:lpstr>练习</vt:lpstr>
      <vt:lpstr>继承Inheritance</vt:lpstr>
      <vt:lpstr>继承Inheritance</vt:lpstr>
      <vt:lpstr>super 关键字</vt:lpstr>
      <vt:lpstr>继承条件创建对象</vt:lpstr>
      <vt:lpstr>InheritanceTest.java</vt:lpstr>
      <vt:lpstr>InheritanceTest.java(Cont.)</vt:lpstr>
      <vt:lpstr>InheritanceTest.java(Cont.)</vt:lpstr>
      <vt:lpstr>instanceof  运算符</vt:lpstr>
      <vt:lpstr>类型转换</vt:lpstr>
      <vt:lpstr>方法的覆盖</vt:lpstr>
      <vt:lpstr>OverridenTest.java</vt:lpstr>
      <vt:lpstr>OverridenTest.java(Cont.)</vt:lpstr>
      <vt:lpstr>OverridenTest.java(Cont.)</vt:lpstr>
      <vt:lpstr>练习</vt:lpstr>
      <vt:lpstr>多态polymiorphism</vt:lpstr>
      <vt:lpstr>多态polymiorphism</vt:lpstr>
      <vt:lpstr>总  结 </vt:lpstr>
      <vt:lpstr>练 习</vt:lpstr>
      <vt:lpstr>目 标</vt:lpstr>
      <vt:lpstr>静态变量</vt:lpstr>
      <vt:lpstr>静态方法</vt:lpstr>
      <vt:lpstr>final 关键字</vt:lpstr>
      <vt:lpstr>abstract类和abstract方法</vt:lpstr>
      <vt:lpstr>接 口</vt:lpstr>
      <vt:lpstr>访问权限控制</vt:lpstr>
      <vt:lpstr>Object 类的方法</vt:lpstr>
      <vt:lpstr>toString()方法</vt:lpstr>
      <vt:lpstr>equals() 方法</vt:lpstr>
      <vt:lpstr>传给main()方法的参数</vt:lpstr>
      <vt:lpstr>Wrapper Class</vt:lpstr>
      <vt:lpstr>本章总结</vt:lpstr>
      <vt:lpstr>练  习</vt:lpstr>
      <vt:lpstr>练 习</vt:lpstr>
      <vt:lpstr>幻灯片 172</vt:lpstr>
      <vt:lpstr>集合框架</vt:lpstr>
      <vt:lpstr>集合框架的接口</vt:lpstr>
      <vt:lpstr>集合框架的继承关系和实现类</vt:lpstr>
      <vt:lpstr>Collection Example: List</vt:lpstr>
      <vt:lpstr>Collection Example : Map</vt:lpstr>
      <vt:lpstr>练  习</vt:lpstr>
      <vt:lpstr>幻灯片 179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VIPUSER</cp:lastModifiedBy>
  <cp:revision>22</cp:revision>
  <dcterms:created xsi:type="dcterms:W3CDTF">2013-06-08T09:03:20Z</dcterms:created>
  <dcterms:modified xsi:type="dcterms:W3CDTF">2013-07-24T01:08:37Z</dcterms:modified>
</cp:coreProperties>
</file>