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</p:sldIdLst>
  <p:sldSz cx="18288000" cy="10287000"/>
  <p:notesSz cx="6858000" cy="9144000"/>
  <p:embeddedFontLst>
    <p:embeddedFont>
      <p:font typeface="Anonymous Pro" charset="1" panose="02060609030202000504"/>
      <p:regular r:id="rId6"/>
    </p:embeddedFont>
    <p:embeddedFont>
      <p:font typeface="Anonymous Pro Bold" charset="1" panose="02060809030202000504"/>
      <p:regular r:id="rId7"/>
    </p:embeddedFont>
    <p:embeddedFont>
      <p:font typeface="Anonymous Pro Italics" charset="1" panose="02060609030202000504"/>
      <p:regular r:id="rId8"/>
    </p:embeddedFont>
    <p:embeddedFont>
      <p:font typeface="Anonymous Pro Bold Italics" charset="1" panose="020608090302020005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Clear Sans" charset="1" panose="020B0503030202020304"/>
      <p:regular r:id="rId14"/>
    </p:embeddedFont>
    <p:embeddedFont>
      <p:font typeface="Clear Sans Bold" charset="1" panose="020B0803030202020304"/>
      <p:regular r:id="rId15"/>
    </p:embeddedFont>
    <p:embeddedFont>
      <p:font typeface="Clear Sans Italics" charset="1" panose="020B0503030202090304"/>
      <p:regular r:id="rId16"/>
    </p:embeddedFont>
    <p:embeddedFont>
      <p:font typeface="Clear Sans Bold Italics" charset="1" panose="020B0803030202090304"/>
      <p:regular r:id="rId17"/>
    </p:embeddedFont>
    <p:embeddedFont>
      <p:font typeface="Clear Sans Thin" charset="1" panose="020B0203030202020304"/>
      <p:regular r:id="rId18"/>
    </p:embeddedFont>
    <p:embeddedFont>
      <p:font typeface="Clear Sans Light" charset="1" panose="020B0303030202020304"/>
      <p:regular r:id="rId19"/>
    </p:embeddedFont>
    <p:embeddedFont>
      <p:font typeface="Clear Sans Medium" charset="1" panose="020B0603030202020304"/>
      <p:regular r:id="rId20"/>
    </p:embeddedFont>
    <p:embeddedFont>
      <p:font typeface="Clear Sans Medium Italics" charset="1" panose="020B06030302020903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220983" y="99060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-1047750" y="-10668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24842" y="4741467"/>
            <a:ext cx="12038317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LEIS DE NEWTON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5400000">
            <a:off x="15716337" y="756195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3909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14800" y="4491784"/>
            <a:ext cx="12760826" cy="2625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 Light"/>
              </a:rPr>
              <a:t>"Se consegui enxergar mais longe, foi porque me apoiei nos ombros de gigantes."</a:t>
            </a:r>
          </a:p>
          <a:p>
            <a:pPr algn="ctr">
              <a:lnSpc>
                <a:spcPts val="4134"/>
              </a:lnSpc>
            </a:pPr>
          </a:p>
          <a:p>
            <a:pPr algn="ctr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 Light"/>
              </a:rPr>
              <a:t> - Isaac Newton</a:t>
            </a:r>
          </a:p>
          <a:p>
            <a:pPr algn="ctr" marL="0" indent="0" lvl="0">
              <a:lnSpc>
                <a:spcPts val="4134"/>
              </a:lnSpc>
            </a:pPr>
          </a:p>
        </p:txBody>
      </p:sp>
      <p:sp>
        <p:nvSpPr>
          <p:cNvPr name="AutoShape 6" id="6"/>
          <p:cNvSpPr/>
          <p:nvPr/>
        </p:nvSpPr>
        <p:spPr>
          <a:xfrm rot="0">
            <a:off x="6527520" y="10287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59521" y="3168015"/>
            <a:ext cx="6044226" cy="3666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464">
                <a:solidFill>
                  <a:srgbClr val="000000"/>
                </a:solidFill>
                <a:latin typeface="Anonymous Pro Bold"/>
              </a:rPr>
              <a:t>TÓPICOS DE ABORDAGEM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03747" y="3046064"/>
            <a:ext cx="9352800" cy="369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9894" indent="-319947" lvl="1">
              <a:lnSpc>
                <a:spcPts val="5927"/>
              </a:lnSpc>
              <a:buFont typeface="Arial"/>
              <a:buChar char="•"/>
            </a:pPr>
            <a:r>
              <a:rPr lang="en-US" sz="2963">
                <a:solidFill>
                  <a:srgbClr val="000000"/>
                </a:solidFill>
                <a:latin typeface="Clear Sans Thin"/>
              </a:rPr>
              <a:t>Autor: Isaac Newton</a:t>
            </a:r>
          </a:p>
          <a:p>
            <a:pPr marL="639894" indent="-319947" lvl="1">
              <a:lnSpc>
                <a:spcPts val="5927"/>
              </a:lnSpc>
              <a:buFont typeface="Arial"/>
              <a:buChar char="•"/>
            </a:pPr>
            <a:r>
              <a:rPr lang="en-US" sz="2963">
                <a:solidFill>
                  <a:srgbClr val="000000"/>
                </a:solidFill>
                <a:latin typeface="Clear Sans Thin"/>
              </a:rPr>
              <a:t>1ª lei de Newton: lei da inércia</a:t>
            </a:r>
          </a:p>
          <a:p>
            <a:pPr marL="639894" indent="-319947" lvl="1">
              <a:lnSpc>
                <a:spcPts val="5927"/>
              </a:lnSpc>
              <a:buFont typeface="Arial"/>
              <a:buChar char="•"/>
            </a:pPr>
            <a:r>
              <a:rPr lang="en-US" sz="2963">
                <a:solidFill>
                  <a:srgbClr val="000000"/>
                </a:solidFill>
                <a:latin typeface="Clear Sans Thin"/>
              </a:rPr>
              <a:t>2ª lei de Newton: princípio fundamental da dinâmica</a:t>
            </a:r>
          </a:p>
          <a:p>
            <a:pPr marL="639894" indent="-319947" lvl="1">
              <a:lnSpc>
                <a:spcPts val="5927"/>
              </a:lnSpc>
              <a:buFont typeface="Arial"/>
              <a:buChar char="•"/>
            </a:pPr>
            <a:r>
              <a:rPr lang="en-US" sz="2963">
                <a:solidFill>
                  <a:srgbClr val="000000"/>
                </a:solidFill>
                <a:latin typeface="Clear Sans Thin"/>
              </a:rPr>
              <a:t>3ª lei de Newton: lei da ação e reação</a:t>
            </a:r>
          </a:p>
          <a:p>
            <a:pPr marL="639894" indent="-319947" lvl="1">
              <a:lnSpc>
                <a:spcPts val="5927"/>
              </a:lnSpc>
              <a:buFont typeface="Arial"/>
              <a:buChar char="•"/>
            </a:pPr>
            <a:r>
              <a:rPr lang="en-US" sz="2963">
                <a:solidFill>
                  <a:srgbClr val="000000"/>
                </a:solidFill>
                <a:latin typeface="Clear Sans Thin"/>
              </a:rPr>
              <a:t>Conclusão</a:t>
            </a:r>
          </a:p>
        </p:txBody>
      </p:sp>
      <p:sp>
        <p:nvSpPr>
          <p:cNvPr name="AutoShape 5" id="5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24459" y="4175662"/>
            <a:ext cx="5532090" cy="3174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7"/>
              </a:lnSpc>
              <a:spcBef>
                <a:spcPct val="0"/>
              </a:spcBef>
            </a:pPr>
            <a:r>
              <a:rPr lang="en-US" sz="2424">
                <a:solidFill>
                  <a:srgbClr val="000000"/>
                </a:solidFill>
                <a:latin typeface="Clear Sans Thin"/>
              </a:rPr>
              <a:t>Isaac Newton foi um famoso cientista, matemático e físico inglês que viveu no século XVII. Ele é considerado um dos maiores cientistas da história e é conhecido por suas contribuições revolucionárias em várias áreas da ciência.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24459" y="2534601"/>
            <a:ext cx="55320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40"/>
              </a:lnSpc>
              <a:spcBef>
                <a:spcPct val="0"/>
              </a:spcBef>
            </a:pPr>
            <a:r>
              <a:rPr lang="en-US" sz="5700" spc="330">
                <a:solidFill>
                  <a:srgbClr val="000000"/>
                </a:solidFill>
                <a:latin typeface="Anonymous Pro Bold"/>
              </a:rPr>
              <a:t>O AUTOR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454998" y="0"/>
            <a:ext cx="6833002" cy="10287000"/>
            <a:chOff x="0" y="0"/>
            <a:chExt cx="9110669" cy="137160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9407" t="0" r="9407" b="0"/>
            <a:stretch>
              <a:fillRect/>
            </a:stretch>
          </p:blipFill>
          <p:spPr>
            <a:xfrm flipH="false" flipV="false">
              <a:off x="0" y="0"/>
              <a:ext cx="9110669" cy="13716000"/>
            </a:xfrm>
            <a:prstGeom prst="rect">
              <a:avLst/>
            </a:prstGeom>
          </p:spPr>
        </p:pic>
      </p:grpSp>
      <p:sp>
        <p:nvSpPr>
          <p:cNvPr name="AutoShape 6" id="6"/>
          <p:cNvSpPr/>
          <p:nvPr/>
        </p:nvSpPr>
        <p:spPr>
          <a:xfrm rot="-10800000">
            <a:off x="1047807" y="1028700"/>
            <a:ext cx="176345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5399866">
            <a:off x="311309" y="1746121"/>
            <a:ext cx="14729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72918" y="2502837"/>
            <a:ext cx="7886382" cy="5325564"/>
            <a:chOff x="0" y="0"/>
            <a:chExt cx="10515176" cy="7100752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361" t="0" r="3361" b="0"/>
            <a:stretch>
              <a:fillRect/>
            </a:stretch>
          </p:blipFill>
          <p:spPr>
            <a:xfrm flipH="false" flipV="false">
              <a:off x="0" y="0"/>
              <a:ext cx="10515176" cy="7100752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884834" y="1870270"/>
            <a:ext cx="6546892" cy="6546460"/>
            <a:chOff x="0" y="0"/>
            <a:chExt cx="6055616" cy="60552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55616" cy="6055216"/>
            </a:xfrm>
            <a:custGeom>
              <a:avLst/>
              <a:gdLst/>
              <a:ahLst/>
              <a:cxnLst/>
              <a:rect r="r" b="b" t="t" l="l"/>
              <a:pathLst>
                <a:path h="6055216" w="6055616">
                  <a:moveTo>
                    <a:pt x="5931156" y="6055216"/>
                  </a:moveTo>
                  <a:lnTo>
                    <a:pt x="124460" y="6055216"/>
                  </a:lnTo>
                  <a:cubicBezTo>
                    <a:pt x="55880" y="6055216"/>
                    <a:pt x="0" y="5999335"/>
                    <a:pt x="0" y="59307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931156" y="0"/>
                  </a:lnTo>
                  <a:cubicBezTo>
                    <a:pt x="5999736" y="0"/>
                    <a:pt x="6055616" y="55880"/>
                    <a:pt x="6055616" y="124460"/>
                  </a:cubicBezTo>
                  <a:lnTo>
                    <a:pt x="6055616" y="5930756"/>
                  </a:lnTo>
                  <a:cubicBezTo>
                    <a:pt x="6055616" y="5999336"/>
                    <a:pt x="5999736" y="6055216"/>
                    <a:pt x="5931156" y="6055216"/>
                  </a:cubicBezTo>
                  <a:close/>
                </a:path>
              </a:pathLst>
            </a:custGeom>
            <a:solidFill>
              <a:srgbClr val="D0CCC9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5797761" y="92583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1640968" y="-158859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73832" y="3009330"/>
            <a:ext cx="5208355" cy="4296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98"/>
              </a:lnSpc>
              <a:spcBef>
                <a:spcPct val="0"/>
              </a:spcBef>
            </a:pPr>
            <a:r>
              <a:rPr lang="en-US" sz="3089" spc="179">
                <a:solidFill>
                  <a:srgbClr val="000000"/>
                </a:solidFill>
                <a:latin typeface="Anonymous Pro Bold"/>
              </a:rPr>
              <a:t>"UM CORPO EM REPOUSO PERMANECERÁ EM REPOUSO, E UM CORPO EM MOVIMENTO CONTINUARÁ EM MOVIMENTO COM VELOCIDADE CONSTANTE, EM LINHA RETA, A MENOS QUE UMA FORÇA RESULTANTE EXTERNA ATUE SOBRE ELE."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73832" y="7780776"/>
            <a:ext cx="4558115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Clear Sans Thin"/>
              </a:rPr>
              <a:t>isaac newton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68438" y="589888"/>
            <a:ext cx="7551124" cy="442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14"/>
              </a:lnSpc>
              <a:spcBef>
                <a:spcPct val="0"/>
              </a:spcBef>
            </a:pPr>
            <a:r>
              <a:rPr lang="en-US" sz="2845" spc="165">
                <a:solidFill>
                  <a:srgbClr val="000000"/>
                </a:solidFill>
                <a:latin typeface="Anonymous Pro Bold"/>
              </a:rPr>
              <a:t>1ª LEI DE NEWTON : LEI DA INÉRCIA.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41058" y="2056804"/>
            <a:ext cx="10720306" cy="6359926"/>
            <a:chOff x="0" y="0"/>
            <a:chExt cx="10206686" cy="60552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206686" cy="6055216"/>
            </a:xfrm>
            <a:custGeom>
              <a:avLst/>
              <a:gdLst/>
              <a:ahLst/>
              <a:cxnLst/>
              <a:rect r="r" b="b" t="t" l="l"/>
              <a:pathLst>
                <a:path h="6055216" w="10206686">
                  <a:moveTo>
                    <a:pt x="10082226" y="6055216"/>
                  </a:moveTo>
                  <a:lnTo>
                    <a:pt x="124460" y="6055216"/>
                  </a:lnTo>
                  <a:cubicBezTo>
                    <a:pt x="55880" y="6055216"/>
                    <a:pt x="0" y="5999335"/>
                    <a:pt x="0" y="59307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082226" y="0"/>
                  </a:lnTo>
                  <a:cubicBezTo>
                    <a:pt x="10150806" y="0"/>
                    <a:pt x="10206686" y="55880"/>
                    <a:pt x="10206686" y="124460"/>
                  </a:cubicBezTo>
                  <a:lnTo>
                    <a:pt x="10206686" y="5930756"/>
                  </a:lnTo>
                  <a:cubicBezTo>
                    <a:pt x="10206686" y="5999336"/>
                    <a:pt x="10150806" y="6055216"/>
                    <a:pt x="10082226" y="6055216"/>
                  </a:cubicBezTo>
                  <a:close/>
                </a:path>
              </a:pathLst>
            </a:custGeom>
            <a:solidFill>
              <a:srgbClr val="D0CCC9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5797761" y="92583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1640968" y="-158859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35047" y="3195538"/>
            <a:ext cx="8417905" cy="4101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73"/>
              </a:lnSpc>
              <a:spcBef>
                <a:spcPct val="0"/>
              </a:spcBef>
            </a:pPr>
            <a:r>
              <a:rPr lang="en-US" sz="2703" spc="156">
                <a:solidFill>
                  <a:srgbClr val="000000"/>
                </a:solidFill>
                <a:latin typeface="Anonymous Pro Bold"/>
              </a:rPr>
              <a:t>ESSA LEI DESCREVE O CONCEITO DE INÉRCIA, QUE É A TENDÊNCIA NATURAL DOS CORPOS EM RESISTIR A MUDANÇAS EM SEU ESTADO DE MOVIMENTO. SE UM OBJETO ESTÁ EM REPOUSO, ELE NÃO SE MOVERÁ POR SI SÓ A MENOS QUE UMA FORÇA SEJA APLICADA A ELE. DA MESMA FORMA, SE UM OBJETO ESTÁ EM MOVIMENTO, ELE CONTINUARÁ EM MOVIMENTO EM UMA LINHA RETA E COM VELOCIDADE CONSTANTE, DESDE QUE NENHUMA FORÇA EXTERNA O FAÇA PARAR OU MUDAR DE DIREÇÃO.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59835" y="-146558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26736" y="1019175"/>
            <a:ext cx="12320225" cy="427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10"/>
              </a:lnSpc>
              <a:spcBef>
                <a:spcPct val="0"/>
              </a:spcBef>
            </a:pPr>
            <a:r>
              <a:rPr lang="en-US" sz="2758" spc="159">
                <a:solidFill>
                  <a:srgbClr val="000000"/>
                </a:solidFill>
                <a:latin typeface="Anonymous Pro Bold"/>
              </a:rPr>
              <a:t>2ª LEI DE NEWTON : PRINCÍPIO FUNDAMENTAL DA DINÂMICA.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43073" y="2216196"/>
            <a:ext cx="12201854" cy="206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Clear Sans Thin"/>
              </a:rPr>
              <a:t>A segunda lei de Newton, também conhecida como Princípio Fundamental da Dinâmica, é uma das leis mais importantes da física e descreve a relação entre força, massa e aceleração de um objeto. Ela é matematicamente expressa como: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43073" y="4650105"/>
            <a:ext cx="12201854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Clear Sans Thin"/>
              </a:rPr>
              <a:t>F = m . 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43073" y="5514975"/>
            <a:ext cx="12201854" cy="2588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 spc="215">
                <a:solidFill>
                  <a:srgbClr val="000000"/>
                </a:solidFill>
                <a:latin typeface="Clear Sans Thin"/>
              </a:rPr>
              <a:t>Onde:</a:t>
            </a:r>
            <a:r>
              <a:rPr lang="en-US" sz="2799" spc="215">
                <a:solidFill>
                  <a:srgbClr val="000000"/>
                </a:solidFill>
                <a:latin typeface="Clear Sans Thin"/>
              </a:rPr>
              <a:t> </a:t>
            </a:r>
          </a:p>
          <a:p>
            <a:pPr>
              <a:lnSpc>
                <a:spcPts val="4199"/>
              </a:lnSpc>
            </a:pPr>
            <a:r>
              <a:rPr lang="en-US" sz="2799" spc="215">
                <a:solidFill>
                  <a:srgbClr val="000000"/>
                </a:solidFill>
                <a:latin typeface="Clear Sans Thin"/>
              </a:rPr>
              <a:t>F representa a força resultante aplicada ao objeto. </a:t>
            </a:r>
          </a:p>
          <a:p>
            <a:pPr>
              <a:lnSpc>
                <a:spcPts val="4199"/>
              </a:lnSpc>
            </a:pPr>
            <a:r>
              <a:rPr lang="en-US" sz="2799" spc="215">
                <a:solidFill>
                  <a:srgbClr val="000000"/>
                </a:solidFill>
                <a:latin typeface="Clear Sans Thin"/>
              </a:rPr>
              <a:t>M é a massa do objeto. </a:t>
            </a:r>
          </a:p>
          <a:p>
            <a:pPr>
              <a:lnSpc>
                <a:spcPts val="4199"/>
              </a:lnSpc>
            </a:pPr>
            <a:r>
              <a:rPr lang="en-US" sz="2799" spc="215">
                <a:solidFill>
                  <a:srgbClr val="000000"/>
                </a:solidFill>
                <a:latin typeface="Clear Sans Thin"/>
              </a:rPr>
              <a:t>A é a aceleração que o objeto adquire sob a influência da força.</a:t>
            </a:r>
          </a:p>
          <a:p>
            <a:pPr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59835" y="-146558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42312" y="4497097"/>
            <a:ext cx="9403376" cy="4761203"/>
          </a:xfrm>
          <a:custGeom>
            <a:avLst/>
            <a:gdLst/>
            <a:ahLst/>
            <a:cxnLst/>
            <a:rect r="r" b="b" t="t" l="l"/>
            <a:pathLst>
              <a:path h="4761203" w="9403376">
                <a:moveTo>
                  <a:pt x="0" y="0"/>
                </a:moveTo>
                <a:lnTo>
                  <a:pt x="9403376" y="0"/>
                </a:lnTo>
                <a:lnTo>
                  <a:pt x="9403376" y="4761203"/>
                </a:lnTo>
                <a:lnTo>
                  <a:pt x="0" y="47612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21649" y="1316672"/>
            <a:ext cx="13244702" cy="2588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Clear Sans Thin"/>
              </a:rPr>
              <a:t>Em termos simples, a segunda lei de Newton afirma que a força aplicada a um objeto é diretamente proporcional à aceleração que ele adquire e inversamente proporcional à sua massa. Isso significa que, se você aplicar uma força maior a um objeto com uma massa fixa, ele acelerará mais. Por outro lado, se você aplicar a mesma força a um objeto com massa maior, ele acelerará menos.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59835" y="-146558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2051" y="5493296"/>
            <a:ext cx="8408508" cy="3765004"/>
          </a:xfrm>
          <a:custGeom>
            <a:avLst/>
            <a:gdLst/>
            <a:ahLst/>
            <a:cxnLst/>
            <a:rect r="r" b="b" t="t" l="l"/>
            <a:pathLst>
              <a:path h="3765004" w="8408508">
                <a:moveTo>
                  <a:pt x="0" y="0"/>
                </a:moveTo>
                <a:lnTo>
                  <a:pt x="8408508" y="0"/>
                </a:lnTo>
                <a:lnTo>
                  <a:pt x="8408508" y="3765004"/>
                </a:lnTo>
                <a:lnTo>
                  <a:pt x="0" y="37650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17158" y="1335981"/>
            <a:ext cx="13303072" cy="49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62"/>
              </a:lnSpc>
              <a:spcBef>
                <a:spcPct val="0"/>
              </a:spcBef>
            </a:pPr>
            <a:r>
              <a:rPr lang="en-US" sz="3218" spc="186">
                <a:solidFill>
                  <a:srgbClr val="000000"/>
                </a:solidFill>
                <a:latin typeface="Anonymous Pro Bold"/>
              </a:rPr>
              <a:t>3ª LEI DE NEWTON : LEI DA AÇÃO E REAÇÃO.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63917" y="2292667"/>
            <a:ext cx="7704776" cy="154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Clear Sans Thin"/>
              </a:rPr>
              <a:t>A terceira lei de Newton, também conhecida como Lei da Ação e Reação, estabelece o seguinte princípio: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0185" y="4197340"/>
            <a:ext cx="8167587" cy="462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1"/>
              </a:lnSpc>
            </a:pPr>
            <a:r>
              <a:rPr lang="en-US" sz="2600">
                <a:solidFill>
                  <a:srgbClr val="000000"/>
                </a:solidFill>
                <a:latin typeface="Clear Sans Thin"/>
              </a:rPr>
              <a:t>Para toda ação, há uma reação igual e oposta."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39972" y="3025140"/>
            <a:ext cx="5919328" cy="4160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Clear Sans Thin"/>
              </a:rPr>
              <a:t>Essa lei descreve como as forças atuam em pares na natureza. Quando um objeto exerce uma força sobre outro objeto, o segundo objeto reage com uma força de mesma magnitude, mas em direção oposta. Em outras palavras, as forças sempre ocorrem em pares de ação e reação.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27816" y="-17418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11295" y="3438440"/>
            <a:ext cx="10065410" cy="4484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4"/>
              </a:lnSpc>
            </a:pPr>
            <a:r>
              <a:rPr lang="en-US" sz="3026">
                <a:solidFill>
                  <a:srgbClr val="000000"/>
                </a:solidFill>
                <a:latin typeface="Clear Sans Thin"/>
              </a:rPr>
              <a:t>Em conclusão, as três leis de Newton, juntamente com a lei da gravitação universal, representam uma das maiores conquistas científicas da história. Essas leis fundamentaram a física clássica e revolucionaram nossa compreensão do universo, proporcionando uma estrutura sólida para o estudo do movimento dos corpos e das forças que atuam sobre eles.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40583" y="1845357"/>
            <a:ext cx="940683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464">
                <a:solidFill>
                  <a:srgbClr val="000000"/>
                </a:solidFill>
                <a:latin typeface="Anonymous Pro Bold"/>
              </a:rPr>
              <a:t>CONCLUSÃO</a:t>
            </a:r>
          </a:p>
        </p:txBody>
      </p:sp>
      <p:sp>
        <p:nvSpPr>
          <p:cNvPr name="Freeform 5" id="5"/>
          <p:cNvSpPr/>
          <p:nvPr/>
        </p:nvSpPr>
        <p:spPr>
          <a:xfrm flipH="true" flipV="true" rot="0">
            <a:off x="0" y="6138222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DAFqb-iTV10</dc:identifier>
  <dcterms:modified xsi:type="dcterms:W3CDTF">2011-08-01T06:04:30Z</dcterms:modified>
  <cp:revision>1</cp:revision>
  <dc:title>Apresentação de Slides Corporativo Preto e Branco</dc:title>
</cp:coreProperties>
</file>