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Lato" panose="020F0502020204030204" pitchFamily="3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1522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77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4363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Flight Booking Prediction — Model Performance Report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9409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Predicting whether a customer will book a flight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81214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By Srinivasan Sankaralingam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543020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9CD10C-E482-775A-9276-EC14DA906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0510" y="7749498"/>
            <a:ext cx="1729890" cy="4801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884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Problem Statement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037403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E5DFD2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3264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Objective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754636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Predict flight booking likelihood per customer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037403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E5DFD2"/>
          </a:solidFill>
          <a:ln/>
        </p:spPr>
      </p:sp>
      <p:sp>
        <p:nvSpPr>
          <p:cNvPr id="8" name="Text 5"/>
          <p:cNvSpPr/>
          <p:nvPr/>
        </p:nvSpPr>
        <p:spPr>
          <a:xfrm>
            <a:off x="4912281" y="3264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Data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3754636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Features from customer behavior and historical data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934069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5DFD2"/>
          </a:solidFill>
          <a:ln/>
        </p:spPr>
      </p:sp>
      <p:sp>
        <p:nvSpPr>
          <p:cNvPr id="11" name="Text 8"/>
          <p:cNvSpPr/>
          <p:nvPr/>
        </p:nvSpPr>
        <p:spPr>
          <a:xfrm>
            <a:off x="1020604" y="51608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Goal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5651302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Build effective classification model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18694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Model Used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49103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sp>
        <p:nvSpPr>
          <p:cNvPr id="5" name="Text 2"/>
          <p:cNvSpPr/>
          <p:nvPr/>
        </p:nvSpPr>
        <p:spPr>
          <a:xfrm>
            <a:off x="7017306" y="34910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Model Type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3981450"/>
            <a:ext cx="29277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RandomForest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49103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sp>
        <p:nvSpPr>
          <p:cNvPr id="8" name="Text 5"/>
          <p:cNvSpPr/>
          <p:nvPr/>
        </p:nvSpPr>
        <p:spPr>
          <a:xfrm>
            <a:off x="10908983" y="34910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Dataset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908983" y="3981450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10,000 test samples for evaluation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18922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sp>
        <p:nvSpPr>
          <p:cNvPr id="11" name="Text 8"/>
          <p:cNvSpPr/>
          <p:nvPr/>
        </p:nvSpPr>
        <p:spPr>
          <a:xfrm>
            <a:off x="7017306" y="51892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Training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567963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Trained on historical flight booking data</a:t>
            </a: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5614E2-146C-6EE3-A391-8D5B4A0ED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9273" y="7714091"/>
            <a:ext cx="1729890" cy="4801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7908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Overall Accuracy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83976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Accuracy = 85.41%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Strong overall classification performance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07587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Accuracy reflects correct predictions over total samples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04965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Classification Report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098596"/>
            <a:ext cx="7556421" cy="5081349"/>
          </a:xfrm>
          <a:prstGeom prst="roundRect">
            <a:avLst>
              <a:gd name="adj" fmla="val 67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801410" y="2106216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028581" y="2249924"/>
            <a:ext cx="105072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Class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540556" y="2249924"/>
            <a:ext cx="1046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Precision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4048720" y="2249924"/>
            <a:ext cx="1046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Recall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5556885" y="2249924"/>
            <a:ext cx="1046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F1-Score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065050" y="2249924"/>
            <a:ext cx="105072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Support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801410" y="2756535"/>
            <a:ext cx="7541181" cy="13761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1028581" y="2900243"/>
            <a:ext cx="105072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No booking (0)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2540556" y="2900243"/>
            <a:ext cx="1046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0.86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4048720" y="2900243"/>
            <a:ext cx="1046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0.98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5556885" y="2900243"/>
            <a:ext cx="1046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0.92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7065050" y="2900243"/>
            <a:ext cx="105072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8520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801410" y="4132659"/>
            <a:ext cx="75411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1028581" y="4276368"/>
            <a:ext cx="105072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Booking (1)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2540556" y="4276368"/>
            <a:ext cx="1046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0.54</a:t>
            </a:r>
            <a:endParaRPr lang="en-US" sz="1750" dirty="0"/>
          </a:p>
        </p:txBody>
      </p:sp>
      <p:sp>
        <p:nvSpPr>
          <p:cNvPr id="20" name="Text 17"/>
          <p:cNvSpPr/>
          <p:nvPr/>
        </p:nvSpPr>
        <p:spPr>
          <a:xfrm>
            <a:off x="4048720" y="4276368"/>
            <a:ext cx="1046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0.11</a:t>
            </a:r>
            <a:endParaRPr lang="en-US" sz="1750" dirty="0"/>
          </a:p>
        </p:txBody>
      </p:sp>
      <p:sp>
        <p:nvSpPr>
          <p:cNvPr id="21" name="Text 18"/>
          <p:cNvSpPr/>
          <p:nvPr/>
        </p:nvSpPr>
        <p:spPr>
          <a:xfrm>
            <a:off x="5556885" y="4276368"/>
            <a:ext cx="1046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0.18</a:t>
            </a:r>
            <a:endParaRPr lang="en-US" sz="1750" dirty="0"/>
          </a:p>
        </p:txBody>
      </p:sp>
      <p:sp>
        <p:nvSpPr>
          <p:cNvPr id="22" name="Text 19"/>
          <p:cNvSpPr/>
          <p:nvPr/>
        </p:nvSpPr>
        <p:spPr>
          <a:xfrm>
            <a:off x="7065050" y="4276368"/>
            <a:ext cx="105072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1480</a:t>
            </a:r>
            <a:endParaRPr lang="en-US" sz="1750" dirty="0"/>
          </a:p>
        </p:txBody>
      </p:sp>
      <p:sp>
        <p:nvSpPr>
          <p:cNvPr id="23" name="Shape 20"/>
          <p:cNvSpPr/>
          <p:nvPr/>
        </p:nvSpPr>
        <p:spPr>
          <a:xfrm>
            <a:off x="801410" y="5145881"/>
            <a:ext cx="75411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4" name="Text 21"/>
          <p:cNvSpPr/>
          <p:nvPr/>
        </p:nvSpPr>
        <p:spPr>
          <a:xfrm>
            <a:off x="1028581" y="5289590"/>
            <a:ext cx="105072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Macro Avg</a:t>
            </a:r>
            <a:endParaRPr lang="en-US" sz="1750" dirty="0"/>
          </a:p>
        </p:txBody>
      </p:sp>
      <p:sp>
        <p:nvSpPr>
          <p:cNvPr id="25" name="Text 22"/>
          <p:cNvSpPr/>
          <p:nvPr/>
        </p:nvSpPr>
        <p:spPr>
          <a:xfrm>
            <a:off x="2540556" y="5289590"/>
            <a:ext cx="1046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0.70</a:t>
            </a:r>
            <a:endParaRPr lang="en-US" sz="1750" dirty="0"/>
          </a:p>
        </p:txBody>
      </p:sp>
      <p:sp>
        <p:nvSpPr>
          <p:cNvPr id="26" name="Text 23"/>
          <p:cNvSpPr/>
          <p:nvPr/>
        </p:nvSpPr>
        <p:spPr>
          <a:xfrm>
            <a:off x="4048720" y="5289590"/>
            <a:ext cx="1046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0.55</a:t>
            </a:r>
            <a:endParaRPr lang="en-US" sz="1750" dirty="0"/>
          </a:p>
        </p:txBody>
      </p:sp>
      <p:sp>
        <p:nvSpPr>
          <p:cNvPr id="27" name="Text 24"/>
          <p:cNvSpPr/>
          <p:nvPr/>
        </p:nvSpPr>
        <p:spPr>
          <a:xfrm>
            <a:off x="5556885" y="5289590"/>
            <a:ext cx="1046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0.55</a:t>
            </a:r>
            <a:endParaRPr lang="en-US" sz="1750" dirty="0"/>
          </a:p>
        </p:txBody>
      </p:sp>
      <p:sp>
        <p:nvSpPr>
          <p:cNvPr id="28" name="Text 25"/>
          <p:cNvSpPr/>
          <p:nvPr/>
        </p:nvSpPr>
        <p:spPr>
          <a:xfrm>
            <a:off x="7065050" y="5289590"/>
            <a:ext cx="105072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10000</a:t>
            </a:r>
            <a:endParaRPr lang="en-US" sz="1750" dirty="0"/>
          </a:p>
        </p:txBody>
      </p:sp>
      <p:sp>
        <p:nvSpPr>
          <p:cNvPr id="29" name="Shape 26"/>
          <p:cNvSpPr/>
          <p:nvPr/>
        </p:nvSpPr>
        <p:spPr>
          <a:xfrm>
            <a:off x="801410" y="6159103"/>
            <a:ext cx="75411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0" name="Text 27"/>
          <p:cNvSpPr/>
          <p:nvPr/>
        </p:nvSpPr>
        <p:spPr>
          <a:xfrm>
            <a:off x="1028581" y="6302812"/>
            <a:ext cx="105072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Weighted Avg</a:t>
            </a:r>
            <a:endParaRPr lang="en-US" sz="1750" dirty="0"/>
          </a:p>
        </p:txBody>
      </p:sp>
      <p:sp>
        <p:nvSpPr>
          <p:cNvPr id="31" name="Text 28"/>
          <p:cNvSpPr/>
          <p:nvPr/>
        </p:nvSpPr>
        <p:spPr>
          <a:xfrm>
            <a:off x="2540556" y="6302812"/>
            <a:ext cx="1046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0.82</a:t>
            </a:r>
            <a:endParaRPr lang="en-US" sz="1750" dirty="0"/>
          </a:p>
        </p:txBody>
      </p:sp>
      <p:sp>
        <p:nvSpPr>
          <p:cNvPr id="32" name="Text 29"/>
          <p:cNvSpPr/>
          <p:nvPr/>
        </p:nvSpPr>
        <p:spPr>
          <a:xfrm>
            <a:off x="4048720" y="6302812"/>
            <a:ext cx="1046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0.85</a:t>
            </a:r>
            <a:endParaRPr lang="en-US" sz="1750" dirty="0"/>
          </a:p>
        </p:txBody>
      </p:sp>
      <p:sp>
        <p:nvSpPr>
          <p:cNvPr id="33" name="Text 30"/>
          <p:cNvSpPr/>
          <p:nvPr/>
        </p:nvSpPr>
        <p:spPr>
          <a:xfrm>
            <a:off x="5556885" y="6302812"/>
            <a:ext cx="1046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0.81</a:t>
            </a:r>
            <a:endParaRPr lang="en-US" sz="1750" dirty="0"/>
          </a:p>
        </p:txBody>
      </p:sp>
      <p:sp>
        <p:nvSpPr>
          <p:cNvPr id="34" name="Text 31"/>
          <p:cNvSpPr/>
          <p:nvPr/>
        </p:nvSpPr>
        <p:spPr>
          <a:xfrm>
            <a:off x="7065050" y="6302812"/>
            <a:ext cx="105072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10000</a:t>
            </a:r>
            <a:endParaRPr lang="en-US" sz="175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D9D4EE6-C4A6-14B4-47D3-FFAE82535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0510" y="7666164"/>
            <a:ext cx="1729890" cy="4801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685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Interpretation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1917502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High Class 0 accuracy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2634734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Precision 0.86, recall 0.98 for no bookings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3278386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35052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Low Class 1 recall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399561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Only 11% of actual bookings detected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4639270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4866084"/>
            <a:ext cx="313146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Weighted F1-Score: 0.81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5356503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Good overall model balance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190" y="6000155"/>
            <a:ext cx="1134070" cy="136088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754422" y="6226969"/>
            <a:ext cx="314658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Majority class advantage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7754422" y="6717387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Better prediction for non-bookers</a:t>
            </a:r>
            <a:endParaRPr lang="en-US" sz="17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5F4474-656F-226C-9CF5-CD468114AF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0510" y="7749498"/>
            <a:ext cx="1729890" cy="4801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30060"/>
            <a:ext cx="61857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Conclusion &amp; Next Steps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479000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E5DFD2"/>
          </a:solidFill>
          <a:ln/>
        </p:spPr>
      </p:sp>
      <p:sp>
        <p:nvSpPr>
          <p:cNvPr id="5" name="Text 2"/>
          <p:cNvSpPr/>
          <p:nvPr/>
        </p:nvSpPr>
        <p:spPr>
          <a:xfrm>
            <a:off x="6790373" y="24790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Achievements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790373" y="2969419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85% accuracy, strong non-booking predictions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620351" y="3559135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E5DFD2"/>
          </a:solidFill>
          <a:ln/>
        </p:spPr>
      </p:sp>
      <p:sp>
        <p:nvSpPr>
          <p:cNvPr id="8" name="Text 5"/>
          <p:cNvSpPr/>
          <p:nvPr/>
        </p:nvSpPr>
        <p:spPr>
          <a:xfrm>
            <a:off x="7130534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Limitations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30534" y="4049554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Low recall on booking class needs attention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960632" y="4639270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E5DFD2"/>
          </a:solidFill>
          <a:ln/>
        </p:spPr>
      </p:sp>
      <p:sp>
        <p:nvSpPr>
          <p:cNvPr id="11" name="Text 8"/>
          <p:cNvSpPr/>
          <p:nvPr/>
        </p:nvSpPr>
        <p:spPr>
          <a:xfrm>
            <a:off x="7470815" y="46392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Recommendations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470815" y="5129689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Apply SMOTE, cost-sensitive learning, and tuning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300913" y="5719405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E5DFD2"/>
          </a:solidFill>
          <a:ln/>
        </p:spPr>
      </p:sp>
      <p:sp>
        <p:nvSpPr>
          <p:cNvPr id="14" name="Text 11"/>
          <p:cNvSpPr/>
          <p:nvPr/>
        </p:nvSpPr>
        <p:spPr>
          <a:xfrm>
            <a:off x="7811095" y="57194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Future Focus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811095" y="6209824"/>
            <a:ext cx="60255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Enhance minority class detection</a:t>
            </a:r>
            <a:endParaRPr lang="en-US" sz="17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628CC2-AAFE-8F7E-FD35-18C7574F1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0510" y="7749498"/>
            <a:ext cx="1729890" cy="480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192</Words>
  <Application>Microsoft Office PowerPoint</Application>
  <PresentationFormat>Custom</PresentationFormat>
  <Paragraphs>72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Lato</vt:lpstr>
      <vt:lpstr>Lato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Srinivasan S</cp:lastModifiedBy>
  <cp:revision>2</cp:revision>
  <dcterms:created xsi:type="dcterms:W3CDTF">2025-04-26T17:21:09Z</dcterms:created>
  <dcterms:modified xsi:type="dcterms:W3CDTF">2025-04-26T17:22:50Z</dcterms:modified>
</cp:coreProperties>
</file>