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2" r:id="rId3"/>
    <p:sldId id="313" r:id="rId4"/>
    <p:sldId id="314" r:id="rId5"/>
    <p:sldId id="318" r:id="rId6"/>
    <p:sldId id="315" r:id="rId7"/>
    <p:sldId id="319" r:id="rId8"/>
    <p:sldId id="316" r:id="rId9"/>
    <p:sldId id="31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DEC7D-B605-302A-787B-34393ED40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7DAC9E-9864-06BA-718F-EAAC1DED4F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3A925-E4D6-9AA0-71F1-46D125C6E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36D1B-B943-456E-81E9-12E30AA3EA35}" type="datetimeFigureOut">
              <a:rPr lang="en-GB" smtClean="0"/>
              <a:t>22/12/2023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2D6B6-66A4-793B-709E-2A9628D47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3601B-C246-D796-A1E4-72846326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185D-1C72-4EAC-AEE9-39F5AE3051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03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EE99E-6482-1D04-FF70-1D1822B93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691E48-5709-1D61-6BE3-D1A66DBD32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0F705-8AED-EE4D-0F2C-D9D202B90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36D1B-B943-456E-81E9-12E30AA3EA35}" type="datetimeFigureOut">
              <a:rPr lang="en-GB" smtClean="0"/>
              <a:t>22/12/2023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75A92-CF53-8572-A6DE-A45ED3C8C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0879F-41AF-6CC0-68F7-4726CFC75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185D-1C72-4EAC-AEE9-39F5AE3051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219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5BC12F-A599-C07A-7290-DEAE7F4260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6BE094-B0E5-DDB2-BA2D-415037F90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A2799-12C2-2D10-B277-335E612EC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36D1B-B943-456E-81E9-12E30AA3EA35}" type="datetimeFigureOut">
              <a:rPr lang="en-GB" smtClean="0"/>
              <a:t>22/12/2023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2FB2E-E5D1-1D72-CB54-E9D973E87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48CFA-95E9-ADFB-AB47-52D9C20AA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185D-1C72-4EAC-AEE9-39F5AE3051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767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03794-5B89-137A-E306-74EAB98B5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61945-3737-D3F6-E8E6-9A9B83BB3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3B0A0-408D-0697-994E-492C11E99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36D1B-B943-456E-81E9-12E30AA3EA35}" type="datetimeFigureOut">
              <a:rPr lang="en-GB" smtClean="0"/>
              <a:t>22/12/2023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1DC7C-0AF6-1995-EFB9-5F263A2D5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18BB4-B8AD-DFC7-D56F-451F74528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185D-1C72-4EAC-AEE9-39F5AE3051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348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DFD17-C62E-B23F-6B9B-D103586C2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50C6E-2C7D-8C1B-2FFC-C11FE2D40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B1AEE-6BCE-C3C6-2BA0-194CD3D0D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36D1B-B943-456E-81E9-12E30AA3EA35}" type="datetimeFigureOut">
              <a:rPr lang="en-GB" smtClean="0"/>
              <a:t>22/12/2023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E36CD-35D9-CF6E-0D25-417E59FAF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0C1F7-F30E-D824-D73E-7599000D8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185D-1C72-4EAC-AEE9-39F5AE3051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555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AA2FA-5C0E-E0CA-F920-FA168CB5F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129FE-0F26-85D8-29BE-F13F28A5B5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74BB7C-1EC3-CB95-BEED-5D6BF38D3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91FE1-1A5A-0BE8-E192-2ECBEA90A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36D1B-B943-456E-81E9-12E30AA3EA35}" type="datetimeFigureOut">
              <a:rPr lang="en-GB" smtClean="0"/>
              <a:t>22/12/2023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34944-385E-2C68-37C6-5CAFBA4C3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1E7FC-7FCF-932C-C0C8-90B9C3959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185D-1C72-4EAC-AEE9-39F5AE3051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839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83529-A24C-EE1C-0D1E-335FC9209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E3EFC-1322-3C65-C8CD-A22F9BF93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FD5C4-CF18-8500-0F30-690BC5F99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DC43FA-6DE2-5BFF-BF92-F5EC6DBC62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5AE055-8746-3DE5-9E23-82921E9621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EF590E-757E-73FD-4195-529FE8249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36D1B-B943-456E-81E9-12E30AA3EA35}" type="datetimeFigureOut">
              <a:rPr lang="en-GB" smtClean="0"/>
              <a:t>22/12/2023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F4199E-2713-6518-B327-68F49E60B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9D2CED-86F2-FE5F-7EFE-2170F23F8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185D-1C72-4EAC-AEE9-39F5AE3051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159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4518-48B7-CBB0-724E-7281FB967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58610B-2ED3-75A2-7E62-198A051B1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36D1B-B943-456E-81E9-12E30AA3EA35}" type="datetimeFigureOut">
              <a:rPr lang="en-GB" smtClean="0"/>
              <a:t>22/12/2023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8EF878-F891-5633-56F0-99CB701B7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590AA1-BB1A-344A-D889-3561A61C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185D-1C72-4EAC-AEE9-39F5AE3051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317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A1F79E-013A-B955-7FD2-5199C6F12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36D1B-B943-456E-81E9-12E30AA3EA35}" type="datetimeFigureOut">
              <a:rPr lang="en-GB" smtClean="0"/>
              <a:t>22/12/2023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BCF4D9-892E-1FFB-8662-21F90DAD3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22C81B-C8E9-84B1-4AAC-21C30C03E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185D-1C72-4EAC-AEE9-39F5AE3051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440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5C54C-EFC8-6C86-1FDE-5671B0954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48A68-7B46-3939-2070-2D52F497B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A744DC-4F3D-4F3E-A168-695648CC1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FD8B1-9B8D-8BBD-4F20-728726FAB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36D1B-B943-456E-81E9-12E30AA3EA35}" type="datetimeFigureOut">
              <a:rPr lang="en-GB" smtClean="0"/>
              <a:t>22/12/2023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0EE64-41FF-10C7-7304-43D842A16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4B11F-A11B-E4B2-6CFF-6AD1717F7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185D-1C72-4EAC-AEE9-39F5AE3051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098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1C16C-0AAA-8E9E-827E-575816AA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F50D1F-B856-F9DD-94E1-164FB51F2A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0F4E23-841F-4850-8E78-904FBCB4B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77620-9A0C-32B2-ACB6-A7DEE63EA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36D1B-B943-456E-81E9-12E30AA3EA35}" type="datetimeFigureOut">
              <a:rPr lang="en-GB" smtClean="0"/>
              <a:t>22/12/2023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EAB04-5374-7D29-F023-F6329F0D6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F2D8D-A917-DDA8-7F98-FAB3B914C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185D-1C72-4EAC-AEE9-39F5AE3051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1506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3067FD-C731-E5F8-4784-13453B5BC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7BEEA-949C-1FD1-3E76-17FA4ED84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38ACA-A82B-F7DD-3CC8-8AFC46E858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36D1B-B943-456E-81E9-12E30AA3EA35}" type="datetimeFigureOut">
              <a:rPr lang="en-GB" smtClean="0"/>
              <a:t>22/12/2023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B933E-DFDA-792A-B2AB-FB17030866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FAD11-A91E-1876-B5FA-F4FE6E7669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B185D-1C72-4EAC-AEE9-39F5AE3051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116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5A4E2-F231-5A0B-2C59-7D081999F5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Version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5240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1BA231-9F33-7A39-CEB0-B53228EF5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79" y="1328606"/>
            <a:ext cx="7005844" cy="30054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32E501-6C51-96BE-12F8-30BD1F2EE846}"/>
              </a:ext>
            </a:extLst>
          </p:cNvPr>
          <p:cNvSpPr txBox="1"/>
          <p:nvPr/>
        </p:nvSpPr>
        <p:spPr>
          <a:xfrm>
            <a:off x="510803" y="441434"/>
            <a:ext cx="438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1. B inputs the </a:t>
            </a:r>
            <a:r>
              <a:rPr lang="fr-FR" dirty="0" err="1"/>
              <a:t>excel</a:t>
            </a:r>
            <a:r>
              <a:rPr lang="fr-FR" dirty="0"/>
              <a:t> files of Bank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5D9174-1321-9E20-30F2-8DB4112EF385}"/>
              </a:ext>
            </a:extLst>
          </p:cNvPr>
          <p:cNvSpPr txBox="1"/>
          <p:nvPr/>
        </p:nvSpPr>
        <p:spPr>
          <a:xfrm>
            <a:off x="1861382" y="4755931"/>
            <a:ext cx="6197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 </a:t>
            </a:r>
            <a:r>
              <a:rPr lang="fr-FR" dirty="0" err="1"/>
              <a:t>is</a:t>
            </a:r>
            <a:r>
              <a:rPr lang="fr-FR" dirty="0"/>
              <a:t> a manager and </a:t>
            </a:r>
            <a:r>
              <a:rPr lang="fr-FR" dirty="0" err="1"/>
              <a:t>will</a:t>
            </a:r>
            <a:r>
              <a:rPr lang="fr-FR" dirty="0"/>
              <a:t> input the </a:t>
            </a:r>
            <a:r>
              <a:rPr lang="fr-FR" dirty="0" err="1"/>
              <a:t>bank</a:t>
            </a:r>
            <a:r>
              <a:rPr lang="fr-FR" dirty="0"/>
              <a:t> </a:t>
            </a:r>
            <a:r>
              <a:rPr lang="fr-FR" dirty="0" err="1"/>
              <a:t>expenses</a:t>
            </a:r>
            <a:r>
              <a:rPr lang="fr-FR" dirty="0"/>
              <a:t> for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employees</a:t>
            </a:r>
            <a:r>
              <a:rPr lang="fr-FR" dirty="0"/>
              <a:t> (A).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255DB6-C67F-1DE3-E889-FE3FF6B53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779" y="3427684"/>
            <a:ext cx="1004477" cy="1965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92E244-3478-06C5-33BE-0AD0065355C3}"/>
              </a:ext>
            </a:extLst>
          </p:cNvPr>
          <p:cNvSpPr txBox="1"/>
          <p:nvPr/>
        </p:nvSpPr>
        <p:spPr>
          <a:xfrm>
            <a:off x="283779" y="2909844"/>
            <a:ext cx="1004477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fr-FR" sz="400" b="1" dirty="0">
                <a:solidFill>
                  <a:schemeClr val="bg1"/>
                </a:solidFill>
                <a:latin typeface="Abadi Extra Light" panose="020F0502020204030204" pitchFamily="34" charset="0"/>
              </a:rPr>
              <a:t>EGE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fr-FR" sz="400" b="1" dirty="0">
                <a:solidFill>
                  <a:srgbClr val="FFFF00"/>
                </a:solidFill>
                <a:latin typeface="Abadi Extra Light" panose="020F0502020204030204" pitchFamily="34" charset="0"/>
              </a:rPr>
              <a:t>FMO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fr-FR" sz="400" b="1" dirty="0">
                <a:solidFill>
                  <a:schemeClr val="bg1"/>
                </a:solidFill>
                <a:latin typeface="Abadi Extra Light" panose="020F0502020204030204" pitchFamily="34" charset="0"/>
              </a:rPr>
              <a:t>TOM</a:t>
            </a:r>
            <a:endParaRPr lang="en-GB" b="1" dirty="0">
              <a:solidFill>
                <a:schemeClr val="bg1"/>
              </a:solidFill>
              <a:latin typeface="Abadi Extra Light" panose="020F05020202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36DFFC-362F-9902-AEA4-4977B1B21F03}"/>
              </a:ext>
            </a:extLst>
          </p:cNvPr>
          <p:cNvSpPr/>
          <p:nvPr/>
        </p:nvSpPr>
        <p:spPr>
          <a:xfrm>
            <a:off x="1995488" y="1693068"/>
            <a:ext cx="511970" cy="833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b="1" dirty="0">
                <a:solidFill>
                  <a:srgbClr val="FFFF00"/>
                </a:solidFill>
              </a:rPr>
              <a:t>FMO</a:t>
            </a:r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730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132E501-6C51-96BE-12F8-30BD1F2EE846}"/>
              </a:ext>
            </a:extLst>
          </p:cNvPr>
          <p:cNvSpPr txBox="1"/>
          <p:nvPr/>
        </p:nvSpPr>
        <p:spPr>
          <a:xfrm>
            <a:off x="510803" y="441434"/>
            <a:ext cx="438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2. A </a:t>
            </a:r>
            <a:r>
              <a:rPr lang="fr-FR" dirty="0" err="1"/>
              <a:t>creates</a:t>
            </a:r>
            <a:r>
              <a:rPr lang="fr-FR" dirty="0"/>
              <a:t> a report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47393F-F934-A032-79E2-D9CA3C0E9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21" y="810766"/>
            <a:ext cx="6239554" cy="27857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92FB92-FF3A-B34A-8A28-C6AC4BCE9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115" y="626100"/>
            <a:ext cx="3785082" cy="23314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763919-B374-15E6-1078-7A4710F175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3622" y="3852864"/>
            <a:ext cx="4467227" cy="12987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6AC0AFC-4969-988F-EEDA-3ABC115666AD}"/>
              </a:ext>
            </a:extLst>
          </p:cNvPr>
          <p:cNvSpPr txBox="1"/>
          <p:nvPr/>
        </p:nvSpPr>
        <p:spPr>
          <a:xfrm>
            <a:off x="7802561" y="257284"/>
            <a:ext cx="3689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Select </a:t>
            </a:r>
            <a:r>
              <a:rPr lang="fr-FR" dirty="0" err="1"/>
              <a:t>expenses</a:t>
            </a:r>
            <a:r>
              <a:rPr lang="fr-FR" dirty="0"/>
              <a:t>, click </a:t>
            </a:r>
            <a:r>
              <a:rPr lang="fr-FR" dirty="0" err="1"/>
              <a:t>create</a:t>
            </a:r>
            <a:r>
              <a:rPr lang="fr-FR" dirty="0"/>
              <a:t> report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3228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B1FFD57-7198-87EB-E098-2443FED56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503" y="179628"/>
            <a:ext cx="8814643" cy="25626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967356-D0B0-C743-77EF-846C01C64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646" y="809345"/>
            <a:ext cx="3746500" cy="16258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A5B61D-C7EB-B00F-95C1-C624ABDB887C}"/>
              </a:ext>
            </a:extLst>
          </p:cNvPr>
          <p:cNvSpPr txBox="1"/>
          <p:nvPr/>
        </p:nvSpPr>
        <p:spPr>
          <a:xfrm>
            <a:off x="192304" y="241868"/>
            <a:ext cx="25231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3. Select an </a:t>
            </a:r>
            <a:r>
              <a:rPr lang="fr-FR" sz="1200" dirty="0" err="1"/>
              <a:t>expense</a:t>
            </a:r>
            <a:r>
              <a:rPr lang="fr-FR" sz="1200" dirty="0"/>
              <a:t> in the </a:t>
            </a:r>
            <a:r>
              <a:rPr lang="fr-FR" sz="1200" dirty="0" err="1"/>
              <a:t>list</a:t>
            </a:r>
            <a:r>
              <a:rPr lang="fr-FR" sz="1200" dirty="0"/>
              <a:t> of </a:t>
            </a:r>
            <a:r>
              <a:rPr lang="fr-FR" sz="1200" dirty="0" err="1"/>
              <a:t>expenses</a:t>
            </a:r>
            <a:r>
              <a:rPr lang="fr-FR" sz="1200" dirty="0"/>
              <a:t> (</a:t>
            </a:r>
            <a:r>
              <a:rPr lang="fr-FR" sz="1200" dirty="0" err="1"/>
              <a:t>it</a:t>
            </a:r>
            <a:r>
              <a:rPr lang="fr-FR" sz="1200" dirty="0"/>
              <a:t> </a:t>
            </a:r>
            <a:r>
              <a:rPr lang="fr-FR" sz="1200" dirty="0" err="1"/>
              <a:t>is</a:t>
            </a:r>
            <a:r>
              <a:rPr lang="fr-FR" sz="1200" dirty="0"/>
              <a:t> </a:t>
            </a:r>
            <a:r>
              <a:rPr lang="fr-FR" sz="1200" dirty="0" err="1"/>
              <a:t>highlighted</a:t>
            </a:r>
            <a:r>
              <a:rPr lang="fr-FR" sz="1200" dirty="0"/>
              <a:t>)</a:t>
            </a:r>
          </a:p>
          <a:p>
            <a:r>
              <a:rPr lang="fr-FR" sz="1200" dirty="0"/>
              <a:t>4. The </a:t>
            </a:r>
            <a:r>
              <a:rPr lang="fr-FR" sz="1200" dirty="0" err="1"/>
              <a:t>corresponding</a:t>
            </a:r>
            <a:r>
              <a:rPr lang="fr-FR" sz="1200" dirty="0"/>
              <a:t> </a:t>
            </a:r>
            <a:r>
              <a:rPr lang="fr-FR" sz="1200" dirty="0" err="1"/>
              <a:t>Receipt</a:t>
            </a:r>
            <a:r>
              <a:rPr lang="fr-FR" sz="1200" dirty="0"/>
              <a:t> page </a:t>
            </a:r>
            <a:r>
              <a:rPr lang="fr-FR" sz="1200" dirty="0" err="1"/>
              <a:t>is</a:t>
            </a:r>
            <a:r>
              <a:rPr lang="fr-FR" sz="1200" dirty="0"/>
              <a:t> on the </a:t>
            </a:r>
            <a:r>
              <a:rPr lang="fr-FR" sz="1200" dirty="0" err="1"/>
              <a:t>left</a:t>
            </a:r>
            <a:endParaRPr lang="fr-FR" sz="1200" dirty="0"/>
          </a:p>
          <a:p>
            <a:r>
              <a:rPr lang="fr-FR" sz="1200" dirty="0"/>
              <a:t>5. </a:t>
            </a:r>
            <a:r>
              <a:rPr lang="fr-FR" sz="1200" dirty="0" err="1"/>
              <a:t>Some</a:t>
            </a:r>
            <a:r>
              <a:rPr lang="fr-FR" sz="1200" dirty="0"/>
              <a:t> </a:t>
            </a:r>
            <a:r>
              <a:rPr lang="fr-FR" sz="1200" dirty="0" err="1"/>
              <a:t>fields</a:t>
            </a:r>
            <a:r>
              <a:rPr lang="fr-FR" sz="1200" dirty="0"/>
              <a:t> are </a:t>
            </a:r>
            <a:r>
              <a:rPr lang="fr-FR" sz="1200" dirty="0" err="1"/>
              <a:t>automatically</a:t>
            </a:r>
            <a:r>
              <a:rPr lang="fr-FR" sz="1200" dirty="0"/>
              <a:t> </a:t>
            </a:r>
            <a:r>
              <a:rPr lang="fr-FR" sz="1200" dirty="0" err="1"/>
              <a:t>filled</a:t>
            </a:r>
            <a:endParaRPr lang="fr-FR" sz="1200" dirty="0"/>
          </a:p>
          <a:p>
            <a:r>
              <a:rPr lang="fr-FR" sz="1200" dirty="0"/>
              <a:t>6. User </a:t>
            </a:r>
            <a:r>
              <a:rPr lang="fr-FR" sz="1200" dirty="0" err="1"/>
              <a:t>will</a:t>
            </a:r>
            <a:r>
              <a:rPr lang="fr-FR" sz="1200" dirty="0"/>
              <a:t> </a:t>
            </a:r>
            <a:r>
              <a:rPr lang="fr-FR" sz="1200" dirty="0" err="1"/>
              <a:t>fill</a:t>
            </a:r>
            <a:r>
              <a:rPr lang="fr-FR" sz="1200" dirty="0"/>
              <a:t> in </a:t>
            </a:r>
            <a:r>
              <a:rPr lang="fr-FR" sz="1200" dirty="0" err="1"/>
              <a:t>missing</a:t>
            </a:r>
            <a:r>
              <a:rPr lang="fr-FR" sz="1200" dirty="0"/>
              <a:t> </a:t>
            </a:r>
            <a:r>
              <a:rPr lang="fr-FR" sz="1200" dirty="0" err="1"/>
              <a:t>fields</a:t>
            </a:r>
            <a:r>
              <a:rPr lang="fr-FR" sz="1200" dirty="0"/>
              <a:t> and select a PDF file</a:t>
            </a:r>
          </a:p>
          <a:p>
            <a:r>
              <a:rPr lang="fr-FR" sz="1200" dirty="0"/>
              <a:t>7. </a:t>
            </a:r>
            <a:r>
              <a:rPr lang="fr-FR" sz="1200" dirty="0" err="1"/>
              <a:t>When</a:t>
            </a:r>
            <a:r>
              <a:rPr lang="fr-FR" sz="1200" dirty="0"/>
              <a:t> ok, </a:t>
            </a:r>
            <a:r>
              <a:rPr lang="fr-FR" sz="1200" dirty="0" err="1"/>
              <a:t>then</a:t>
            </a:r>
            <a:r>
              <a:rPr lang="fr-FR" sz="1200" dirty="0"/>
              <a:t> </a:t>
            </a:r>
            <a:r>
              <a:rPr lang="fr-FR" sz="1200" dirty="0" err="1"/>
              <a:t>expense</a:t>
            </a:r>
            <a:r>
              <a:rPr lang="fr-FR" sz="1200" dirty="0"/>
              <a:t> line </a:t>
            </a:r>
            <a:r>
              <a:rPr lang="fr-FR" sz="1200" dirty="0" err="1"/>
              <a:t>is</a:t>
            </a:r>
            <a:r>
              <a:rPr lang="fr-FR" sz="1200" dirty="0"/>
              <a:t> green</a:t>
            </a:r>
            <a:endParaRPr lang="en-GB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F717C6-C1C4-E2DB-9AB3-47EF14F76B2F}"/>
              </a:ext>
            </a:extLst>
          </p:cNvPr>
          <p:cNvSpPr/>
          <p:nvPr/>
        </p:nvSpPr>
        <p:spPr>
          <a:xfrm>
            <a:off x="7354727" y="1347829"/>
            <a:ext cx="3746500" cy="231168"/>
          </a:xfrm>
          <a:prstGeom prst="rect">
            <a:avLst/>
          </a:prstGeom>
          <a:solidFill>
            <a:srgbClr val="F8CBAD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BB9E54-C013-8709-F683-85075A0198D6}"/>
              </a:ext>
            </a:extLst>
          </p:cNvPr>
          <p:cNvSpPr/>
          <p:nvPr/>
        </p:nvSpPr>
        <p:spPr>
          <a:xfrm>
            <a:off x="7354727" y="1085839"/>
            <a:ext cx="3746500" cy="231168"/>
          </a:xfrm>
          <a:prstGeom prst="rect">
            <a:avLst/>
          </a:prstGeom>
          <a:solidFill>
            <a:schemeClr val="accent6"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BC4152-7280-97C8-4603-69851E77F3B1}"/>
              </a:ext>
            </a:extLst>
          </p:cNvPr>
          <p:cNvSpPr txBox="1"/>
          <p:nvPr/>
        </p:nvSpPr>
        <p:spPr>
          <a:xfrm>
            <a:off x="4611600" y="1072864"/>
            <a:ext cx="2266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err="1"/>
              <a:t>Some</a:t>
            </a:r>
            <a:r>
              <a:rPr lang="fr-FR" sz="900" dirty="0"/>
              <a:t> </a:t>
            </a:r>
            <a:r>
              <a:rPr lang="fr-FR" sz="900" dirty="0" err="1"/>
              <a:t>fields</a:t>
            </a:r>
            <a:r>
              <a:rPr lang="fr-FR" sz="900" dirty="0"/>
              <a:t> are </a:t>
            </a:r>
            <a:r>
              <a:rPr lang="fr-FR" sz="900" dirty="0" err="1"/>
              <a:t>automatically</a:t>
            </a:r>
            <a:r>
              <a:rPr lang="fr-FR" sz="900" dirty="0"/>
              <a:t> </a:t>
            </a:r>
            <a:r>
              <a:rPr lang="fr-FR" sz="900" dirty="0" err="1"/>
              <a:t>filled</a:t>
            </a:r>
            <a:r>
              <a:rPr lang="fr-FR" sz="900" dirty="0"/>
              <a:t>:</a:t>
            </a:r>
            <a:endParaRPr lang="en-GB" sz="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900" dirty="0"/>
              <a:t>Raison </a:t>
            </a:r>
            <a:r>
              <a:rPr lang="en-GB" sz="900" dirty="0" err="1"/>
              <a:t>Sociale</a:t>
            </a:r>
            <a:r>
              <a:rPr lang="en-GB" sz="900" dirty="0"/>
              <a:t> </a:t>
            </a:r>
            <a:r>
              <a:rPr lang="en-GB" sz="900" dirty="0" err="1"/>
              <a:t>Commercant</a:t>
            </a:r>
            <a:endParaRPr lang="en-GB" sz="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900" dirty="0"/>
              <a:t>Issued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900" dirty="0"/>
              <a:t>Amount Currency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900" dirty="0"/>
              <a:t>Currency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900" dirty="0"/>
              <a:t>Amount EUR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D3CCF0A-E23B-8E16-FBB9-7CB71F0D2C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3724" y="4234242"/>
            <a:ext cx="6984217" cy="87462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309CB5-EC02-9C50-AEC4-C0F73FBCEF56}"/>
              </a:ext>
            </a:extLst>
          </p:cNvPr>
          <p:cNvSpPr txBox="1"/>
          <p:nvPr/>
        </p:nvSpPr>
        <p:spPr>
          <a:xfrm>
            <a:off x="2870342" y="4389147"/>
            <a:ext cx="27603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800" b="1" dirty="0">
                <a:highlight>
                  <a:srgbClr val="FFFF00"/>
                </a:highlight>
              </a:rPr>
              <a:t>Hotel Sunshine Seoul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800" b="1" dirty="0">
                <a:highlight>
                  <a:srgbClr val="FFFF00"/>
                </a:highlight>
              </a:rPr>
              <a:t>28/11/2023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800" b="1" dirty="0">
                <a:highlight>
                  <a:srgbClr val="FFFF00"/>
                </a:highlight>
              </a:rPr>
              <a:t>1641,98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800" b="1" dirty="0">
                <a:highlight>
                  <a:srgbClr val="FFFF00"/>
                </a:highlight>
              </a:rPr>
              <a:t>KRW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800" b="1" dirty="0">
                <a:highlight>
                  <a:srgbClr val="FFFF00"/>
                </a:highlight>
              </a:rPr>
              <a:t>120,30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8ED74E-B2B9-FB2F-3E29-A88BF53CBEEA}"/>
              </a:ext>
            </a:extLst>
          </p:cNvPr>
          <p:cNvSpPr/>
          <p:nvPr/>
        </p:nvSpPr>
        <p:spPr>
          <a:xfrm>
            <a:off x="5036190" y="4395152"/>
            <a:ext cx="6347575" cy="115584"/>
          </a:xfrm>
          <a:prstGeom prst="rect">
            <a:avLst/>
          </a:prstGeom>
          <a:solidFill>
            <a:srgbClr val="F8CBAD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1BE05F8-319A-BE84-7D6C-76625C28189D}"/>
              </a:ext>
            </a:extLst>
          </p:cNvPr>
          <p:cNvCxnSpPr>
            <a:cxnSpLocks/>
          </p:cNvCxnSpPr>
          <p:nvPr/>
        </p:nvCxnSpPr>
        <p:spPr>
          <a:xfrm flipH="1">
            <a:off x="4176590" y="4512789"/>
            <a:ext cx="870019" cy="18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301AEBE-B0CB-1585-6B3D-0B8767BCF47B}"/>
              </a:ext>
            </a:extLst>
          </p:cNvPr>
          <p:cNvSpPr txBox="1"/>
          <p:nvPr/>
        </p:nvSpPr>
        <p:spPr>
          <a:xfrm>
            <a:off x="505573" y="3055009"/>
            <a:ext cx="276039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800" b="1" dirty="0">
                <a:highlight>
                  <a:srgbClr val="FFFF00"/>
                </a:highlight>
              </a:rPr>
              <a:t>A must add: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800" b="1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800" b="1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800" b="1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800" b="1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8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1615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4E54B0-4C45-C0E2-7A55-FEC4BE9A6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640" y="581660"/>
            <a:ext cx="2146485" cy="17226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F26851-79E3-9867-8425-FA403F206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0891" y="235318"/>
            <a:ext cx="7055238" cy="38743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B4FE74-3619-BC3E-494A-F6A7F261AA97}"/>
              </a:ext>
            </a:extLst>
          </p:cNvPr>
          <p:cNvSpPr txBox="1"/>
          <p:nvPr/>
        </p:nvSpPr>
        <p:spPr>
          <a:xfrm>
            <a:off x="808236" y="3525749"/>
            <a:ext cx="2705526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User must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400" dirty="0" err="1"/>
              <a:t>choose</a:t>
            </a:r>
            <a:r>
              <a:rPr lang="fr-FR" sz="1400" dirty="0"/>
              <a:t> PDF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400" dirty="0"/>
              <a:t> </a:t>
            </a:r>
            <a:r>
              <a:rPr lang="fr-FR" sz="1400" dirty="0" err="1"/>
              <a:t>choose</a:t>
            </a:r>
            <a:r>
              <a:rPr lang="fr-FR" sz="1400" dirty="0"/>
              <a:t> </a:t>
            </a:r>
            <a:r>
              <a:rPr lang="fr-FR" sz="1400" dirty="0" err="1"/>
              <a:t>Expense</a:t>
            </a:r>
            <a:r>
              <a:rPr lang="fr-FR" sz="1400" dirty="0"/>
              <a:t> </a:t>
            </a:r>
            <a:r>
              <a:rPr lang="fr-FR" sz="1400" dirty="0" err="1"/>
              <a:t>Category</a:t>
            </a:r>
            <a:endParaRPr lang="fr-FR" sz="1400" dirty="0"/>
          </a:p>
          <a:p>
            <a:pPr marL="342900" indent="-342900">
              <a:buFont typeface="+mj-lt"/>
              <a:buAutoNum type="arabicPeriod"/>
            </a:pPr>
            <a:r>
              <a:rPr lang="fr-FR" sz="1400" dirty="0"/>
              <a:t>Input Comment 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400" dirty="0"/>
              <a:t>Input VAT *</a:t>
            </a:r>
          </a:p>
          <a:p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VAT </a:t>
            </a:r>
            <a:r>
              <a:rPr lang="fr-FR" sz="1400" dirty="0" err="1"/>
              <a:t>is</a:t>
            </a:r>
            <a:r>
              <a:rPr lang="fr-FR" sz="1400" dirty="0"/>
              <a:t> </a:t>
            </a:r>
            <a:r>
              <a:rPr lang="fr-FR" sz="1400" dirty="0" err="1"/>
              <a:t>needed</a:t>
            </a:r>
            <a:r>
              <a:rPr lang="fr-FR" sz="1400" dirty="0"/>
              <a:t>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 in </a:t>
            </a:r>
            <a:r>
              <a:rPr lang="fr-FR" sz="1400" dirty="0" err="1"/>
              <a:t>some</a:t>
            </a:r>
            <a:r>
              <a:rPr lang="fr-FR" sz="1400" dirty="0"/>
              <a:t> </a:t>
            </a:r>
            <a:r>
              <a:rPr lang="fr-FR" sz="1400" dirty="0" err="1">
                <a:highlight>
                  <a:srgbClr val="FFFF00"/>
                </a:highlight>
              </a:rPr>
              <a:t>categories</a:t>
            </a:r>
            <a:r>
              <a:rPr lang="fr-FR" sz="1400" dirty="0"/>
              <a:t> of </a:t>
            </a:r>
            <a:r>
              <a:rPr lang="fr-FR" sz="1400" dirty="0" err="1"/>
              <a:t>expenses</a:t>
            </a:r>
            <a:r>
              <a:rPr lang="fr-FR" sz="1400" dirty="0"/>
              <a:t> and </a:t>
            </a:r>
            <a:r>
              <a:rPr lang="fr-FR" sz="1400" dirty="0" err="1"/>
              <a:t>only</a:t>
            </a:r>
            <a:r>
              <a:rPr lang="fr-FR" sz="1400" dirty="0"/>
              <a:t> if Country </a:t>
            </a:r>
            <a:r>
              <a:rPr lang="fr-FR" sz="1400" dirty="0" err="1"/>
              <a:t>is</a:t>
            </a:r>
            <a:r>
              <a:rPr lang="fr-FR" sz="1400" dirty="0"/>
              <a:t> </a:t>
            </a:r>
            <a:r>
              <a:rPr lang="fr-FR" sz="1400" dirty="0">
                <a:highlight>
                  <a:srgbClr val="FFFF00"/>
                </a:highlight>
              </a:rPr>
              <a:t>France</a:t>
            </a:r>
            <a:r>
              <a:rPr lang="fr-F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  <a:p>
            <a:endParaRPr lang="fr-FR" sz="1400" dirty="0"/>
          </a:p>
          <a:p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CA44780-F187-EDCB-4D27-4DB01581FD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61" t="32238" r="49510" b="45097"/>
          <a:stretch/>
        </p:blipFill>
        <p:spPr>
          <a:xfrm>
            <a:off x="9955657" y="581660"/>
            <a:ext cx="539395" cy="390418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5D7045E-0467-A778-5C80-6EFA5BDB933A}"/>
              </a:ext>
            </a:extLst>
          </p:cNvPr>
          <p:cNvSpPr/>
          <p:nvPr/>
        </p:nvSpPr>
        <p:spPr>
          <a:xfrm>
            <a:off x="6703888" y="909263"/>
            <a:ext cx="2219218" cy="390418"/>
          </a:xfrm>
          <a:prstGeom prst="rect">
            <a:avLst/>
          </a:prstGeom>
          <a:solidFill>
            <a:srgbClr val="FF0000">
              <a:alpha val="3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1AB877-657F-EAC4-D0B1-C19BD7F801CE}"/>
              </a:ext>
            </a:extLst>
          </p:cNvPr>
          <p:cNvSpPr/>
          <p:nvPr/>
        </p:nvSpPr>
        <p:spPr>
          <a:xfrm>
            <a:off x="6666216" y="1930817"/>
            <a:ext cx="1599344" cy="247304"/>
          </a:xfrm>
          <a:prstGeom prst="rect">
            <a:avLst/>
          </a:prstGeom>
          <a:solidFill>
            <a:srgbClr val="FF0000">
              <a:alpha val="3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AA5DF-E442-640B-D663-B594FE9583CC}"/>
              </a:ext>
            </a:extLst>
          </p:cNvPr>
          <p:cNvSpPr/>
          <p:nvPr/>
        </p:nvSpPr>
        <p:spPr>
          <a:xfrm>
            <a:off x="6666216" y="2562678"/>
            <a:ext cx="1094928" cy="185659"/>
          </a:xfrm>
          <a:prstGeom prst="rect">
            <a:avLst/>
          </a:prstGeom>
          <a:solidFill>
            <a:srgbClr val="FFFF00">
              <a:alpha val="3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49C734-8009-22C0-859A-A6DCDAE7B0EC}"/>
              </a:ext>
            </a:extLst>
          </p:cNvPr>
          <p:cNvSpPr/>
          <p:nvPr/>
        </p:nvSpPr>
        <p:spPr>
          <a:xfrm>
            <a:off x="6666216" y="2277570"/>
            <a:ext cx="1094928" cy="185659"/>
          </a:xfrm>
          <a:prstGeom prst="rect">
            <a:avLst/>
          </a:prstGeom>
          <a:solidFill>
            <a:srgbClr val="FFFF00">
              <a:alpha val="3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2E51C9-C5C8-990A-ED35-0AE40E519AB9}"/>
              </a:ext>
            </a:extLst>
          </p:cNvPr>
          <p:cNvSpPr/>
          <p:nvPr/>
        </p:nvSpPr>
        <p:spPr>
          <a:xfrm>
            <a:off x="6666216" y="1701855"/>
            <a:ext cx="1094928" cy="185659"/>
          </a:xfrm>
          <a:prstGeom prst="rect">
            <a:avLst/>
          </a:prstGeom>
          <a:solidFill>
            <a:srgbClr val="FFFF00">
              <a:alpha val="3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CA8964-E3D5-6A33-4523-08FC5262D6E1}"/>
              </a:ext>
            </a:extLst>
          </p:cNvPr>
          <p:cNvSpPr/>
          <p:nvPr/>
        </p:nvSpPr>
        <p:spPr>
          <a:xfrm>
            <a:off x="8965915" y="1701855"/>
            <a:ext cx="1094928" cy="185659"/>
          </a:xfrm>
          <a:prstGeom prst="rect">
            <a:avLst/>
          </a:prstGeom>
          <a:solidFill>
            <a:srgbClr val="FFFF00">
              <a:alpha val="3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6844B2-B48B-7200-6065-298683B7E3FB}"/>
              </a:ext>
            </a:extLst>
          </p:cNvPr>
          <p:cNvSpPr/>
          <p:nvPr/>
        </p:nvSpPr>
        <p:spPr>
          <a:xfrm>
            <a:off x="6666216" y="1419678"/>
            <a:ext cx="1094928" cy="185659"/>
          </a:xfrm>
          <a:prstGeom prst="rect">
            <a:avLst/>
          </a:prstGeom>
          <a:solidFill>
            <a:srgbClr val="FFFF00">
              <a:alpha val="3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6E9EAC-B996-57CB-F41D-CFBBBCD7B57D}"/>
              </a:ext>
            </a:extLst>
          </p:cNvPr>
          <p:cNvSpPr/>
          <p:nvPr/>
        </p:nvSpPr>
        <p:spPr>
          <a:xfrm>
            <a:off x="5001072" y="4684435"/>
            <a:ext cx="1094928" cy="185659"/>
          </a:xfrm>
          <a:prstGeom prst="rect">
            <a:avLst/>
          </a:prstGeom>
          <a:solidFill>
            <a:srgbClr val="FFFF00">
              <a:alpha val="3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67CD33-F8CB-619C-787C-EC0250401916}"/>
              </a:ext>
            </a:extLst>
          </p:cNvPr>
          <p:cNvSpPr txBox="1"/>
          <p:nvPr/>
        </p:nvSpPr>
        <p:spPr>
          <a:xfrm>
            <a:off x="5166616" y="4646460"/>
            <a:ext cx="609514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/>
              <a:t>Yellow </a:t>
            </a:r>
            <a:r>
              <a:rPr lang="fr-FR" sz="1100" dirty="0" err="1"/>
              <a:t>fields</a:t>
            </a:r>
            <a:r>
              <a:rPr lang="fr-FR" sz="1100" dirty="0"/>
              <a:t> are </a:t>
            </a:r>
            <a:r>
              <a:rPr lang="fr-FR" sz="1100" dirty="0" err="1"/>
              <a:t>automatically</a:t>
            </a:r>
            <a:r>
              <a:rPr lang="fr-FR" sz="1100" dirty="0"/>
              <a:t> </a:t>
            </a:r>
            <a:r>
              <a:rPr lang="fr-FR" sz="1100" dirty="0" err="1"/>
              <a:t>filled</a:t>
            </a:r>
            <a:r>
              <a:rPr lang="fr-FR" sz="1100" dirty="0"/>
              <a:t> from Bank </a:t>
            </a:r>
            <a:r>
              <a:rPr lang="fr-FR" sz="1100" dirty="0" err="1"/>
              <a:t>expense</a:t>
            </a:r>
            <a:endParaRPr lang="en-GB" sz="11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B0AF73-0DEC-7CF2-187C-7F61D9FD58C3}"/>
              </a:ext>
            </a:extLst>
          </p:cNvPr>
          <p:cNvSpPr/>
          <p:nvPr/>
        </p:nvSpPr>
        <p:spPr>
          <a:xfrm>
            <a:off x="5001072" y="4954053"/>
            <a:ext cx="1599344" cy="247304"/>
          </a:xfrm>
          <a:prstGeom prst="rect">
            <a:avLst/>
          </a:prstGeom>
          <a:solidFill>
            <a:srgbClr val="FF0000">
              <a:alpha val="3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0D194A-9C2B-14A7-93AC-CBA765BECD10}"/>
              </a:ext>
            </a:extLst>
          </p:cNvPr>
          <p:cNvSpPr txBox="1"/>
          <p:nvPr/>
        </p:nvSpPr>
        <p:spPr>
          <a:xfrm>
            <a:off x="5217988" y="4979993"/>
            <a:ext cx="609514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/>
              <a:t>User must input </a:t>
            </a:r>
            <a:r>
              <a:rPr lang="fr-FR" sz="1100" dirty="0" err="1"/>
              <a:t>red</a:t>
            </a:r>
            <a:r>
              <a:rPr lang="fr-FR" sz="1100" dirty="0"/>
              <a:t> </a:t>
            </a:r>
            <a:r>
              <a:rPr lang="fr-FR" sz="1100" dirty="0" err="1"/>
              <a:t>fields</a:t>
            </a:r>
            <a:endParaRPr lang="fr-FR" sz="1100" dirty="0"/>
          </a:p>
          <a:p>
            <a:r>
              <a:rPr lang="fr-FR" sz="1100" dirty="0" err="1"/>
              <a:t>Cannot</a:t>
            </a:r>
            <a:r>
              <a:rPr lang="fr-FR" sz="1100" dirty="0"/>
              <a:t> </a:t>
            </a:r>
            <a:r>
              <a:rPr lang="fr-FR" sz="1100" dirty="0" err="1"/>
              <a:t>validate</a:t>
            </a:r>
            <a:r>
              <a:rPr lang="fr-FR" sz="1100" dirty="0"/>
              <a:t> if PDF and </a:t>
            </a:r>
            <a:r>
              <a:rPr lang="fr-FR" sz="1100" dirty="0" err="1"/>
              <a:t>Expense</a:t>
            </a:r>
            <a:r>
              <a:rPr lang="fr-FR" sz="1100" dirty="0"/>
              <a:t> </a:t>
            </a:r>
            <a:r>
              <a:rPr lang="fr-FR" sz="1100" dirty="0" err="1"/>
              <a:t>Category</a:t>
            </a:r>
            <a:r>
              <a:rPr lang="fr-FR" sz="1100" dirty="0"/>
              <a:t> </a:t>
            </a:r>
            <a:r>
              <a:rPr lang="fr-FR" sz="1100" dirty="0" err="1"/>
              <a:t>is</a:t>
            </a:r>
            <a:r>
              <a:rPr lang="fr-FR" sz="1100" dirty="0"/>
              <a:t> not </a:t>
            </a:r>
            <a:r>
              <a:rPr lang="fr-FR" sz="1100" dirty="0" err="1"/>
              <a:t>filled</a:t>
            </a:r>
            <a:r>
              <a:rPr lang="fr-FR" sz="1100" dirty="0"/>
              <a:t>.</a:t>
            </a:r>
            <a:endParaRPr lang="en-GB" sz="11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EE562E-57F8-8F87-2D6B-D98423790203}"/>
              </a:ext>
            </a:extLst>
          </p:cNvPr>
          <p:cNvSpPr/>
          <p:nvPr/>
        </p:nvSpPr>
        <p:spPr>
          <a:xfrm>
            <a:off x="4201400" y="529564"/>
            <a:ext cx="2353512" cy="3708525"/>
          </a:xfrm>
          <a:prstGeom prst="rect">
            <a:avLst/>
          </a:prstGeom>
          <a:solidFill>
            <a:srgbClr val="FF0000">
              <a:alpha val="3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8926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301042-CDDD-A73C-161B-7EBE74EF5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10" y="735209"/>
            <a:ext cx="10272788" cy="23669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E5F0A80-B130-3207-7BF0-30AF4E023232}"/>
              </a:ext>
            </a:extLst>
          </p:cNvPr>
          <p:cNvSpPr/>
          <p:nvPr/>
        </p:nvSpPr>
        <p:spPr>
          <a:xfrm>
            <a:off x="6385389" y="1435160"/>
            <a:ext cx="4536040" cy="239527"/>
          </a:xfrm>
          <a:prstGeom prst="rect">
            <a:avLst/>
          </a:prstGeom>
          <a:solidFill>
            <a:schemeClr val="accent6"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AFA45E-9F31-46F5-9095-8C4E9FCE24A2}"/>
              </a:ext>
            </a:extLst>
          </p:cNvPr>
          <p:cNvSpPr/>
          <p:nvPr/>
        </p:nvSpPr>
        <p:spPr>
          <a:xfrm>
            <a:off x="6385389" y="1736536"/>
            <a:ext cx="4536040" cy="239527"/>
          </a:xfrm>
          <a:prstGeom prst="rect">
            <a:avLst/>
          </a:prstGeom>
          <a:solidFill>
            <a:schemeClr val="accent6"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A42FD1-263E-CB31-287C-E289FD92C33D}"/>
              </a:ext>
            </a:extLst>
          </p:cNvPr>
          <p:cNvSpPr/>
          <p:nvPr/>
        </p:nvSpPr>
        <p:spPr>
          <a:xfrm>
            <a:off x="6385389" y="2075583"/>
            <a:ext cx="4536040" cy="239527"/>
          </a:xfrm>
          <a:prstGeom prst="rect">
            <a:avLst/>
          </a:prstGeom>
          <a:solidFill>
            <a:schemeClr val="accent6"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D82B9C-DC6C-9AC5-9022-F4406A3979E3}"/>
              </a:ext>
            </a:extLst>
          </p:cNvPr>
          <p:cNvSpPr txBox="1"/>
          <p:nvPr/>
        </p:nvSpPr>
        <p:spPr>
          <a:xfrm>
            <a:off x="875535" y="3488502"/>
            <a:ext cx="7122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User can </a:t>
            </a:r>
            <a:r>
              <a:rPr lang="fr-FR" sz="1200" dirty="0" err="1"/>
              <a:t>still</a:t>
            </a:r>
            <a:r>
              <a:rPr lang="fr-FR" sz="1200" dirty="0"/>
              <a:t> </a:t>
            </a:r>
            <a:r>
              <a:rPr lang="fr-FR" sz="1200" dirty="0" err="1"/>
              <a:t>add</a:t>
            </a:r>
            <a:r>
              <a:rPr lang="fr-FR" sz="1200" dirty="0"/>
              <a:t> </a:t>
            </a:r>
            <a:r>
              <a:rPr lang="fr-FR" sz="1200" dirty="0" err="1"/>
              <a:t>receipts</a:t>
            </a:r>
            <a:r>
              <a:rPr lang="fr-FR" sz="1200" dirty="0"/>
              <a:t> like Version 1. </a:t>
            </a:r>
            <a:r>
              <a:rPr lang="fr-FR" sz="1200" dirty="0" err="1"/>
              <a:t>These</a:t>
            </a:r>
            <a:r>
              <a:rPr lang="fr-FR" sz="1200" dirty="0"/>
              <a:t> </a:t>
            </a:r>
            <a:r>
              <a:rPr lang="fr-FR" sz="1200" dirty="0" err="1"/>
              <a:t>receipts</a:t>
            </a:r>
            <a:r>
              <a:rPr lang="fr-FR" sz="1200" dirty="0"/>
              <a:t> are all </a:t>
            </a:r>
            <a:r>
              <a:rPr lang="fr-FR" sz="1200" dirty="0" err="1"/>
              <a:t>Personal</a:t>
            </a:r>
            <a:endParaRPr lang="en-GB" sz="12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6076FDE-8B20-1270-1357-9C331764CB86}"/>
              </a:ext>
            </a:extLst>
          </p:cNvPr>
          <p:cNvCxnSpPr>
            <a:cxnSpLocks/>
          </p:cNvCxnSpPr>
          <p:nvPr/>
        </p:nvCxnSpPr>
        <p:spPr>
          <a:xfrm>
            <a:off x="5877673" y="1260500"/>
            <a:ext cx="173806" cy="32823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8622256A-7F59-C7B1-C798-FA32D4EF1578}"/>
              </a:ext>
            </a:extLst>
          </p:cNvPr>
          <p:cNvSpPr/>
          <p:nvPr/>
        </p:nvSpPr>
        <p:spPr>
          <a:xfrm>
            <a:off x="5640513" y="837344"/>
            <a:ext cx="455488" cy="452063"/>
          </a:xfrm>
          <a:prstGeom prst="ellipse">
            <a:avLst/>
          </a:prstGeom>
          <a:solidFill>
            <a:srgbClr val="4472C4">
              <a:alpha val="23137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1D518F-BBA0-433D-63BA-1B78CF3BFD7D}"/>
              </a:ext>
            </a:extLst>
          </p:cNvPr>
          <p:cNvSpPr txBox="1"/>
          <p:nvPr/>
        </p:nvSpPr>
        <p:spPr>
          <a:xfrm>
            <a:off x="5518936" y="4542891"/>
            <a:ext cx="27055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Click + to </a:t>
            </a:r>
            <a:r>
              <a:rPr lang="fr-FR" sz="1400" dirty="0" err="1"/>
              <a:t>add</a:t>
            </a:r>
            <a:r>
              <a:rPr lang="fr-FR" sz="1400" dirty="0"/>
              <a:t> </a:t>
            </a:r>
            <a:r>
              <a:rPr lang="fr-FR" sz="1400" dirty="0" err="1"/>
              <a:t>personal</a:t>
            </a:r>
            <a:r>
              <a:rPr lang="fr-FR" sz="1400" dirty="0"/>
              <a:t> </a:t>
            </a:r>
            <a:r>
              <a:rPr lang="fr-FR" sz="1400" dirty="0" err="1"/>
              <a:t>expenses</a:t>
            </a:r>
            <a:r>
              <a:rPr lang="fr-FR" sz="1400" dirty="0"/>
              <a:t>.</a:t>
            </a:r>
          </a:p>
          <a:p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75A4B7-BF9F-E871-CE3D-BDB4D117E130}"/>
              </a:ext>
            </a:extLst>
          </p:cNvPr>
          <p:cNvSpPr txBox="1"/>
          <p:nvPr/>
        </p:nvSpPr>
        <p:spPr>
          <a:xfrm>
            <a:off x="925194" y="5299126"/>
            <a:ext cx="7122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A. </a:t>
            </a:r>
            <a:r>
              <a:rPr lang="fr-FR" sz="1200" dirty="0" err="1"/>
              <a:t>Submits</a:t>
            </a:r>
            <a:r>
              <a:rPr lang="fr-FR" sz="1200" dirty="0"/>
              <a:t> report </a:t>
            </a:r>
            <a:r>
              <a:rPr lang="fr-FR" sz="1200" dirty="0" err="1"/>
              <a:t>when</a:t>
            </a:r>
            <a:r>
              <a:rPr lang="fr-FR" sz="1200" dirty="0"/>
              <a:t> </a:t>
            </a:r>
            <a:r>
              <a:rPr lang="fr-FR" sz="1200" dirty="0" err="1"/>
              <a:t>finished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999453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4D0027-D88D-F597-DDB2-2ADE166F2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71" y="195273"/>
            <a:ext cx="5993726" cy="341609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0F6A638-9109-4334-EA95-DE5C52D15994}"/>
              </a:ext>
            </a:extLst>
          </p:cNvPr>
          <p:cNvCxnSpPr>
            <a:cxnSpLocks/>
          </p:cNvCxnSpPr>
          <p:nvPr/>
        </p:nvCxnSpPr>
        <p:spPr>
          <a:xfrm>
            <a:off x="5830585" y="734603"/>
            <a:ext cx="1869896" cy="1541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CA9BCE6-AC3F-D262-521A-B9D8D9F65BB4}"/>
              </a:ext>
            </a:extLst>
          </p:cNvPr>
          <p:cNvSpPr txBox="1"/>
          <p:nvPr/>
        </p:nvSpPr>
        <p:spPr>
          <a:xfrm>
            <a:off x="7618288" y="734603"/>
            <a:ext cx="27055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 err="1"/>
              <a:t>Add</a:t>
            </a:r>
            <a:r>
              <a:rPr lang="fr-FR" sz="1400" dirty="0"/>
              <a:t> a </a:t>
            </a:r>
            <a:r>
              <a:rPr lang="fr-FR" sz="1400" dirty="0" err="1"/>
              <a:t>field</a:t>
            </a:r>
            <a:r>
              <a:rPr lang="fr-FR" sz="1400" dirty="0"/>
              <a:t> : VAT possible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8440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41973E-EB04-3530-7381-A26D29DEB2E8}"/>
              </a:ext>
            </a:extLst>
          </p:cNvPr>
          <p:cNvSpPr txBox="1"/>
          <p:nvPr/>
        </p:nvSpPr>
        <p:spPr>
          <a:xfrm>
            <a:off x="875535" y="3488502"/>
            <a:ext cx="21193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B. Will </a:t>
            </a:r>
            <a:r>
              <a:rPr lang="fr-FR" sz="1200" dirty="0" err="1"/>
              <a:t>review</a:t>
            </a:r>
            <a:r>
              <a:rPr lang="fr-FR" sz="1200" dirty="0"/>
              <a:t> </a:t>
            </a:r>
          </a:p>
          <a:p>
            <a:r>
              <a:rPr lang="fr-FR" sz="1200" dirty="0"/>
              <a:t>- possible to open </a:t>
            </a:r>
            <a:r>
              <a:rPr lang="fr-FR" sz="1200" dirty="0" err="1"/>
              <a:t>each</a:t>
            </a:r>
            <a:r>
              <a:rPr lang="fr-FR" sz="1200" dirty="0"/>
              <a:t> </a:t>
            </a:r>
            <a:r>
              <a:rPr lang="fr-FR" sz="1200" dirty="0" err="1"/>
              <a:t>expense</a:t>
            </a:r>
            <a:r>
              <a:rPr lang="fr-FR" sz="1200" dirty="0"/>
              <a:t> and check the </a:t>
            </a:r>
            <a:r>
              <a:rPr lang="fr-FR" sz="1200" dirty="0" err="1"/>
              <a:t>receipt</a:t>
            </a:r>
            <a:endParaRPr lang="en-GB" sz="1200" dirty="0"/>
          </a:p>
          <a:p>
            <a:r>
              <a:rPr lang="en-GB" sz="1200" dirty="0"/>
              <a:t>- Approve </a:t>
            </a:r>
          </a:p>
          <a:p>
            <a:r>
              <a:rPr lang="en-GB" sz="1200" dirty="0"/>
              <a:t>- Refund icon is not needed</a:t>
            </a:r>
            <a:endParaRPr lang="fr-FR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0BAF10-9C7D-79D4-873B-F30A5F435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83" y="292536"/>
            <a:ext cx="12192000" cy="27283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3FB914-273F-C56D-6798-0952D96CA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133" y="3539873"/>
            <a:ext cx="2714645" cy="112395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194AD1E-3A5D-6B0D-A7E0-F3A0334A5D3C}"/>
              </a:ext>
            </a:extLst>
          </p:cNvPr>
          <p:cNvSpPr txBox="1"/>
          <p:nvPr/>
        </p:nvSpPr>
        <p:spPr>
          <a:xfrm>
            <a:off x="4542462" y="5920752"/>
            <a:ext cx="6197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highlight>
                  <a:srgbClr val="FFFF00"/>
                </a:highlight>
              </a:rPr>
              <a:t>VAT Total </a:t>
            </a:r>
            <a:r>
              <a:rPr lang="en-GB" sz="1800" dirty="0"/>
              <a:t>: needed for Personal and Bank Expenses</a:t>
            </a:r>
            <a:endParaRPr lang="fr-FR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AE97FF-025D-F345-83B6-CA4AE481921E}"/>
              </a:ext>
            </a:extLst>
          </p:cNvPr>
          <p:cNvSpPr txBox="1"/>
          <p:nvPr/>
        </p:nvSpPr>
        <p:spPr>
          <a:xfrm>
            <a:off x="4141770" y="2520007"/>
            <a:ext cx="80138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rgbClr val="FF0000"/>
                </a:solidFill>
              </a:rPr>
              <a:t>VAT total : </a:t>
            </a:r>
            <a:endParaRPr lang="fr-FR" sz="9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FC2D07-73AB-11C7-8EA7-7ED4ADFCBDC5}"/>
              </a:ext>
            </a:extLst>
          </p:cNvPr>
          <p:cNvSpPr txBox="1"/>
          <p:nvPr/>
        </p:nvSpPr>
        <p:spPr>
          <a:xfrm>
            <a:off x="8619590" y="2477198"/>
            <a:ext cx="80138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rgbClr val="FF0000"/>
                </a:solidFill>
              </a:rPr>
              <a:t>VAT total : </a:t>
            </a:r>
            <a:endParaRPr lang="fr-FR" sz="900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EA4427A-2873-D23C-AE21-26662B06EBC3}"/>
              </a:ext>
            </a:extLst>
          </p:cNvPr>
          <p:cNvCxnSpPr>
            <a:cxnSpLocks/>
          </p:cNvCxnSpPr>
          <p:nvPr/>
        </p:nvCxnSpPr>
        <p:spPr>
          <a:xfrm flipH="1" flipV="1">
            <a:off x="8923106" y="2708030"/>
            <a:ext cx="113015" cy="30763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DDDC85E-AC12-BFD8-3E00-E214D7C5B23A}"/>
              </a:ext>
            </a:extLst>
          </p:cNvPr>
          <p:cNvCxnSpPr>
            <a:cxnSpLocks/>
            <a:endCxn id="15" idx="3"/>
          </p:cNvCxnSpPr>
          <p:nvPr/>
        </p:nvCxnSpPr>
        <p:spPr>
          <a:xfrm flipH="1" flipV="1">
            <a:off x="4943154" y="2635423"/>
            <a:ext cx="3902895" cy="31489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C0DF86C-77B2-34AD-16B2-C3DEB520DB46}"/>
              </a:ext>
            </a:extLst>
          </p:cNvPr>
          <p:cNvSpPr/>
          <p:nvPr/>
        </p:nvSpPr>
        <p:spPr>
          <a:xfrm>
            <a:off x="7561780" y="1996665"/>
            <a:ext cx="4536040" cy="239527"/>
          </a:xfrm>
          <a:prstGeom prst="rect">
            <a:avLst/>
          </a:prstGeom>
          <a:solidFill>
            <a:schemeClr val="accent6"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0C67130-63F8-E707-C02B-00EE0709549C}"/>
              </a:ext>
            </a:extLst>
          </p:cNvPr>
          <p:cNvSpPr/>
          <p:nvPr/>
        </p:nvSpPr>
        <p:spPr>
          <a:xfrm>
            <a:off x="7561780" y="1357907"/>
            <a:ext cx="4536040" cy="239527"/>
          </a:xfrm>
          <a:prstGeom prst="rect">
            <a:avLst/>
          </a:prstGeom>
          <a:solidFill>
            <a:schemeClr val="accent6"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7F81137-B58F-7253-CE66-362CD73F9964}"/>
              </a:ext>
            </a:extLst>
          </p:cNvPr>
          <p:cNvSpPr/>
          <p:nvPr/>
        </p:nvSpPr>
        <p:spPr>
          <a:xfrm>
            <a:off x="7561780" y="1688937"/>
            <a:ext cx="4536040" cy="239527"/>
          </a:xfrm>
          <a:prstGeom prst="rect">
            <a:avLst/>
          </a:prstGeom>
          <a:solidFill>
            <a:schemeClr val="accent6"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013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29423C-58A4-6AA9-2C28-E8C0B63A5C1B}"/>
              </a:ext>
            </a:extLst>
          </p:cNvPr>
          <p:cNvSpPr txBox="1"/>
          <p:nvPr/>
        </p:nvSpPr>
        <p:spPr>
          <a:xfrm>
            <a:off x="1870414" y="839100"/>
            <a:ext cx="500813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/>
              <a:t>After</a:t>
            </a:r>
            <a:r>
              <a:rPr lang="fr-FR" sz="2000" dirty="0"/>
              <a:t> </a:t>
            </a:r>
            <a:r>
              <a:rPr lang="fr-FR" sz="2000" dirty="0" err="1"/>
              <a:t>approval</a:t>
            </a:r>
            <a:r>
              <a:rPr lang="fr-FR" sz="2000" dirty="0"/>
              <a:t>, export PDF and Excel </a:t>
            </a:r>
            <a:r>
              <a:rPr lang="fr-FR" sz="2000" dirty="0" err="1"/>
              <a:t>sheet</a:t>
            </a:r>
            <a:endParaRPr lang="fr-FR" sz="2000" dirty="0"/>
          </a:p>
          <a:p>
            <a:r>
              <a:rPr lang="fr-FR" sz="2000" dirty="0"/>
              <a:t>I </a:t>
            </a:r>
            <a:r>
              <a:rPr lang="fr-FR" sz="2000" dirty="0" err="1"/>
              <a:t>will</a:t>
            </a:r>
            <a:r>
              <a:rPr lang="fr-FR" sz="2000" dirty="0"/>
              <a:t> </a:t>
            </a:r>
            <a:r>
              <a:rPr lang="fr-FR" sz="2000" dirty="0" err="1"/>
              <a:t>give</a:t>
            </a:r>
            <a:r>
              <a:rPr lang="fr-FR" sz="2000" dirty="0"/>
              <a:t> more </a:t>
            </a:r>
            <a:r>
              <a:rPr lang="fr-FR" sz="2000" dirty="0" err="1"/>
              <a:t>details</a:t>
            </a:r>
            <a:r>
              <a:rPr lang="fr-FR" sz="2000" dirty="0"/>
              <a:t> for Excel </a:t>
            </a:r>
            <a:r>
              <a:rPr lang="fr-FR" sz="2000" dirty="0" err="1"/>
              <a:t>sheet</a:t>
            </a:r>
            <a:endParaRPr lang="fr-FR" sz="2000" dirty="0"/>
          </a:p>
          <a:p>
            <a:endParaRPr lang="fr-FR" sz="1200" dirty="0"/>
          </a:p>
          <a:p>
            <a:endParaRPr lang="fr-FR" sz="1200" dirty="0"/>
          </a:p>
          <a:p>
            <a:r>
              <a:rPr lang="fr-FR" sz="1200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193818-3EA0-6448-0DC5-9F219D845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585" y="2436682"/>
            <a:ext cx="3946955" cy="33476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1037BE-8228-320E-F642-9A685081B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367" y="3254701"/>
            <a:ext cx="2743489" cy="244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777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266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Abadi Extra Light</vt:lpstr>
      <vt:lpstr>Arial</vt:lpstr>
      <vt:lpstr>Calibri</vt:lpstr>
      <vt:lpstr>Calibri Light</vt:lpstr>
      <vt:lpstr>Wingdings</vt:lpstr>
      <vt:lpstr>Office Theme</vt:lpstr>
      <vt:lpstr>Version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2</dc:title>
  <dc:creator>Eric Gerval</dc:creator>
  <cp:lastModifiedBy>Eric Gerval</cp:lastModifiedBy>
  <cp:revision>1</cp:revision>
  <dcterms:created xsi:type="dcterms:W3CDTF">2023-12-22T07:07:28Z</dcterms:created>
  <dcterms:modified xsi:type="dcterms:W3CDTF">2023-12-22T07:07:28Z</dcterms:modified>
</cp:coreProperties>
</file>