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9144000" cy="6858000" type="letter"/>
  <p:notesSz cx="6797675" cy="9928225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1466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275" cy="4984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9863" y="0"/>
            <a:ext cx="2946275" cy="4984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BD92E-C079-4C30-8322-AF4C0FA4FA07}" type="datetimeFigureOut">
              <a:rPr lang="es-BO" smtClean="0"/>
              <a:t>9/11/2018</a:t>
            </a:fld>
            <a:endParaRPr lang="es-B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0384" y="4777621"/>
            <a:ext cx="5436909" cy="390957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1" y="9429781"/>
            <a:ext cx="2946275" cy="4984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9863" y="9429781"/>
            <a:ext cx="2946275" cy="4984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BE81F-5692-41F6-8A21-B1EFD2B470C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59868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BE81F-5692-41F6-8A21-B1EFD2B470C3}" type="slidenum">
              <a:rPr lang="es-BO" smtClean="0"/>
              <a:t>1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03010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63C4-BCB3-42BA-83EB-493E1B1534E2}" type="datetimeFigureOut">
              <a:rPr lang="es-BO" smtClean="0"/>
              <a:t>9/11/2018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E1F8-311B-4DF4-9B57-A60599A736F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0873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63C4-BCB3-42BA-83EB-493E1B1534E2}" type="datetimeFigureOut">
              <a:rPr lang="es-BO" smtClean="0"/>
              <a:t>9/11/2018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E1F8-311B-4DF4-9B57-A60599A736F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5371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63C4-BCB3-42BA-83EB-493E1B1534E2}" type="datetimeFigureOut">
              <a:rPr lang="es-BO" smtClean="0"/>
              <a:t>9/11/2018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E1F8-311B-4DF4-9B57-A60599A736F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9459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63C4-BCB3-42BA-83EB-493E1B1534E2}" type="datetimeFigureOut">
              <a:rPr lang="es-BO" smtClean="0"/>
              <a:t>9/11/2018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E1F8-311B-4DF4-9B57-A60599A736F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7884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63C4-BCB3-42BA-83EB-493E1B1534E2}" type="datetimeFigureOut">
              <a:rPr lang="es-BO" smtClean="0"/>
              <a:t>9/11/2018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E1F8-311B-4DF4-9B57-A60599A736F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2318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63C4-BCB3-42BA-83EB-493E1B1534E2}" type="datetimeFigureOut">
              <a:rPr lang="es-BO" smtClean="0"/>
              <a:t>9/11/2018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E1F8-311B-4DF4-9B57-A60599A736F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5014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63C4-BCB3-42BA-83EB-493E1B1534E2}" type="datetimeFigureOut">
              <a:rPr lang="es-BO" smtClean="0"/>
              <a:t>9/11/2018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E1F8-311B-4DF4-9B57-A60599A736F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3413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63C4-BCB3-42BA-83EB-493E1B1534E2}" type="datetimeFigureOut">
              <a:rPr lang="es-BO" smtClean="0"/>
              <a:t>9/11/2018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E1F8-311B-4DF4-9B57-A60599A736F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7453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63C4-BCB3-42BA-83EB-493E1B1534E2}" type="datetimeFigureOut">
              <a:rPr lang="es-BO" smtClean="0"/>
              <a:t>9/11/2018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E1F8-311B-4DF4-9B57-A60599A736F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7683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63C4-BCB3-42BA-83EB-493E1B1534E2}" type="datetimeFigureOut">
              <a:rPr lang="es-BO" smtClean="0"/>
              <a:t>9/11/2018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E1F8-311B-4DF4-9B57-A60599A736F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1957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63C4-BCB3-42BA-83EB-493E1B1534E2}" type="datetimeFigureOut">
              <a:rPr lang="es-BO" smtClean="0"/>
              <a:t>9/11/2018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E1F8-311B-4DF4-9B57-A60599A736F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2192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663C4-BCB3-42BA-83EB-493E1B1534E2}" type="datetimeFigureOut">
              <a:rPr lang="es-BO" smtClean="0"/>
              <a:t>9/11/2018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0E1F8-311B-4DF4-9B57-A60599A736F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500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85009" y="706547"/>
            <a:ext cx="8048084" cy="352241"/>
          </a:xfrm>
          <a:prstGeom prst="rect">
            <a:avLst/>
          </a:prstGeom>
        </p:spPr>
        <p:txBody>
          <a:bodyPr vert="horz" lIns="68580" tIns="34291" rIns="68580" bIns="3429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BO" sz="2800" b="1" dirty="0">
                <a:latin typeface="Myriad Pro"/>
                <a:ea typeface="+mn-ea"/>
                <a:cs typeface="+mn-cs"/>
              </a:rPr>
              <a:t>POLÍTICA DEL SISTEMA INTEGRADO DE GESTIÓN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85584" y="1098922"/>
            <a:ext cx="7678329" cy="1342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1500" b="1">
                <a:solidFill>
                  <a:srgbClr val="19468D"/>
                </a:solidFill>
                <a:latin typeface="Myriad Pro"/>
              </a:rPr>
              <a:t>ELFEC </a:t>
            </a:r>
            <a:r>
              <a:rPr lang="es-ES" sz="1500" b="1" dirty="0">
                <a:solidFill>
                  <a:srgbClr val="19468D"/>
                </a:solidFill>
                <a:latin typeface="Myriad Pro"/>
              </a:rPr>
              <a:t>S.A. contribuye al desarrollo del Departamento de Cochabamba, brindando un servicio público de suministro de energía eléctrica, sostenible en el tiempo, atendiendo el derecho de las personas al acceso universal y equitativo a nuestros servicios, respetando la normativa aplicable de calidad, medio ambiente, seguridad y salud ocupacional.</a:t>
            </a:r>
            <a:endParaRPr lang="es-BO" sz="1500" b="1" dirty="0">
              <a:solidFill>
                <a:srgbClr val="19468D"/>
              </a:solidFill>
              <a:latin typeface="Myriad Pro"/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8244622" y="1142283"/>
            <a:ext cx="906128" cy="848015"/>
            <a:chOff x="213628" y="919468"/>
            <a:chExt cx="1366126" cy="1358617"/>
          </a:xfrm>
        </p:grpSpPr>
        <p:pic>
          <p:nvPicPr>
            <p:cNvPr id="22" name="Imagen 21"/>
            <p:cNvPicPr>
              <a:picLocks noChangeAspect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19"/>
            <a:stretch/>
          </p:blipFill>
          <p:spPr>
            <a:xfrm>
              <a:off x="213628" y="919468"/>
              <a:ext cx="1366126" cy="1132725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7" name="Picture 2" descr="Resultado de imagen para mapa cbba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bg1">
                  <a:lumMod val="9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798" y="924068"/>
              <a:ext cx="1307956" cy="1354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ángulo 7"/>
          <p:cNvSpPr/>
          <p:nvPr/>
        </p:nvSpPr>
        <p:spPr>
          <a:xfrm>
            <a:off x="385009" y="2345211"/>
            <a:ext cx="316080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02402">
              <a:spcBef>
                <a:spcPts val="451"/>
              </a:spcBef>
              <a:spcAft>
                <a:spcPts val="451"/>
              </a:spcAft>
              <a:tabLst>
                <a:tab pos="171446" algn="l"/>
              </a:tabLst>
            </a:pPr>
            <a:r>
              <a:rPr lang="es-ES" sz="1500" b="1" dirty="0">
                <a:solidFill>
                  <a:srgbClr val="19468D"/>
                </a:solidFill>
                <a:latin typeface="Myriad Pro"/>
              </a:rPr>
              <a:t>La empresa se compromete a: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196672" y="2630418"/>
            <a:ext cx="6993691" cy="8343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tabLst>
                <a:tab pos="171446" algn="l"/>
              </a:tabLst>
            </a:pPr>
            <a:r>
              <a:rPr lang="es-ES" sz="1500" b="1" dirty="0">
                <a:solidFill>
                  <a:srgbClr val="19468D"/>
                </a:solidFill>
                <a:latin typeface="Myriad Pro"/>
              </a:rPr>
              <a:t>Lograr la satisfacción de nuestros clientes y a considerar las necesidades y expectativas de nuestros trabajadores y trabajadoras, contratistas, accionistas, autoridades, sociedad en general y otras partes interesadas.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194524" y="3474916"/>
            <a:ext cx="6997985" cy="8343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tabLst>
                <a:tab pos="171446" algn="l"/>
              </a:tabLst>
            </a:pPr>
            <a:r>
              <a:rPr lang="es-ES" sz="1500" b="1" dirty="0">
                <a:solidFill>
                  <a:srgbClr val="19468D"/>
                </a:solidFill>
                <a:latin typeface="Myriad Pro"/>
              </a:rPr>
              <a:t>Cumplir estrictamente la legislación nacional vigente, las directrices de la Corporación y los requisitos de las Normas ISO 9001, ISO 14001 e ISO 45001.</a:t>
            </a:r>
            <a:endParaRPr lang="es-BO" sz="1500" b="1" dirty="0">
              <a:solidFill>
                <a:srgbClr val="19468D"/>
              </a:solidFill>
              <a:latin typeface="Myriad Pro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194522" y="4314035"/>
            <a:ext cx="6997988" cy="834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tabLst>
                <a:tab pos="171446" algn="l"/>
              </a:tabLst>
            </a:pPr>
            <a:r>
              <a:rPr lang="es-ES" sz="1500" b="1" dirty="0">
                <a:solidFill>
                  <a:srgbClr val="19468D"/>
                </a:solidFill>
                <a:latin typeface="Myriad Pro"/>
              </a:rPr>
              <a:t>Desarrollar sus procesos con orientación a la calidad, a la prevención de la contaminación mediante una adecuada gestión de residuos y emisiones atmosféricas con la finalidad de proteger el medio ambiente.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1194523" y="5148431"/>
            <a:ext cx="6997985" cy="13422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tabLst>
                <a:tab pos="171446" algn="l"/>
              </a:tabLst>
            </a:pPr>
            <a:r>
              <a:rPr lang="es-ES" sz="1500" b="1" dirty="0">
                <a:solidFill>
                  <a:srgbClr val="19468D"/>
                </a:solidFill>
                <a:latin typeface="Myriad Pro"/>
              </a:rPr>
              <a:t>Proporcionar un ambiente de trabajo seguro y saludable para la prevención de lesiones y enfermedades ocupacionales por medio de la eliminación de peligros y reducción de los riesgos, con la participación y consulta de los trabajadores y/o sus representantes en temas de seguridad y salud.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1194522" y="6490658"/>
            <a:ext cx="6997985" cy="3307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tabLst>
                <a:tab pos="171446" algn="l"/>
              </a:tabLst>
            </a:pPr>
            <a:r>
              <a:rPr lang="es-ES" sz="1500" b="1" dirty="0">
                <a:solidFill>
                  <a:srgbClr val="19468D"/>
                </a:solidFill>
                <a:latin typeface="Myriad Pro"/>
              </a:rPr>
              <a:t>La mejora continua de nuestro sistema integrado de gestión.</a:t>
            </a:r>
            <a:endParaRPr lang="es-BO" sz="1500" b="1" dirty="0">
              <a:solidFill>
                <a:srgbClr val="19468D"/>
              </a:solidFill>
              <a:latin typeface="Myriad Pro"/>
            </a:endParaRPr>
          </a:p>
        </p:txBody>
      </p:sp>
      <p:pic>
        <p:nvPicPr>
          <p:cNvPr id="21" name="Picture 8" descr="Resultado de imagen para mejora  icono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95" y="6243054"/>
            <a:ext cx="845495" cy="44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upo 29"/>
          <p:cNvGrpSpPr/>
          <p:nvPr/>
        </p:nvGrpSpPr>
        <p:grpSpPr>
          <a:xfrm>
            <a:off x="-15099" y="4251153"/>
            <a:ext cx="1153441" cy="985585"/>
            <a:chOff x="1256317" y="3675068"/>
            <a:chExt cx="1547559" cy="1131581"/>
          </a:xfrm>
        </p:grpSpPr>
        <p:pic>
          <p:nvPicPr>
            <p:cNvPr id="18" name="18 Imagen" descr="http://www.umng.edu.co/documents/58515/36331946/Logo+SIG.png"/>
            <p:cNvPicPr/>
            <p:nvPr/>
          </p:nvPicPr>
          <p:blipFill rotWithShape="1">
            <a:blip r:embed="rId6" cstate="print">
              <a:clrChange>
                <a:clrFrom>
                  <a:srgbClr val="DE7A1A"/>
                </a:clrFrom>
                <a:clrTo>
                  <a:srgbClr val="DE7A1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65" t="29820" r="14290" b="25904"/>
            <a:stretch/>
          </p:blipFill>
          <p:spPr bwMode="auto">
            <a:xfrm>
              <a:off x="1256317" y="3675068"/>
              <a:ext cx="1547559" cy="1131581"/>
            </a:xfrm>
            <a:prstGeom prst="ellipse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ysClr val="window" lastClr="FFFFFF"/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8" name="Elipse 27"/>
            <p:cNvSpPr/>
            <p:nvPr/>
          </p:nvSpPr>
          <p:spPr>
            <a:xfrm>
              <a:off x="1310992" y="3779338"/>
              <a:ext cx="279062" cy="190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sz="1351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8129995" y="5158921"/>
            <a:ext cx="1047954" cy="984960"/>
            <a:chOff x="9634444" y="4786264"/>
            <a:chExt cx="1600405" cy="1297338"/>
          </a:xfrm>
        </p:grpSpPr>
        <p:grpSp>
          <p:nvGrpSpPr>
            <p:cNvPr id="33" name="Grupo 32"/>
            <p:cNvGrpSpPr/>
            <p:nvPr/>
          </p:nvGrpSpPr>
          <p:grpSpPr>
            <a:xfrm>
              <a:off x="9634444" y="4786264"/>
              <a:ext cx="1600405" cy="1297338"/>
              <a:chOff x="9635873" y="4710386"/>
              <a:chExt cx="1600405" cy="1297338"/>
            </a:xfrm>
          </p:grpSpPr>
          <p:pic>
            <p:nvPicPr>
              <p:cNvPr id="4" name="18 Imagen" descr="http://www.umng.edu.co/documents/58515/36331946/Logo+SIG.png"/>
              <p:cNvPicPr/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0518" r="54514" b="3897"/>
              <a:stretch/>
            </p:blipFill>
            <p:spPr bwMode="auto">
              <a:xfrm>
                <a:off x="9635873" y="4810244"/>
                <a:ext cx="1600405" cy="1197480"/>
              </a:xfrm>
              <a:prstGeom prst="ellipse">
                <a:avLst/>
              </a:prstGeom>
              <a:noFill/>
              <a:ln>
                <a:noFill/>
              </a:ln>
              <a:effectLst>
                <a:outerShdw blurRad="50800" dist="50800" dir="5400000" algn="ctr" rotWithShape="0">
                  <a:sysClr val="window" lastClr="FFFFFF"/>
                </a:outerShdw>
              </a:effectLst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24" name="Elipse 23"/>
              <p:cNvSpPr/>
              <p:nvPr/>
            </p:nvSpPr>
            <p:spPr>
              <a:xfrm>
                <a:off x="10856147" y="4911651"/>
                <a:ext cx="190676" cy="1972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O" sz="1351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10511810" y="4710386"/>
                <a:ext cx="279062" cy="1907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O" sz="1351"/>
              </a:p>
            </p:txBody>
          </p:sp>
        </p:grpSp>
        <p:sp>
          <p:nvSpPr>
            <p:cNvPr id="29" name="Elipse 28"/>
            <p:cNvSpPr/>
            <p:nvPr/>
          </p:nvSpPr>
          <p:spPr>
            <a:xfrm>
              <a:off x="11053559" y="5641085"/>
              <a:ext cx="119399" cy="1643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sz="1351"/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14562" y="2641558"/>
            <a:ext cx="1153442" cy="1034652"/>
            <a:chOff x="1346603" y="2068960"/>
            <a:chExt cx="1366985" cy="1101329"/>
          </a:xfrm>
        </p:grpSpPr>
        <p:grpSp>
          <p:nvGrpSpPr>
            <p:cNvPr id="31" name="Grupo 30"/>
            <p:cNvGrpSpPr/>
            <p:nvPr/>
          </p:nvGrpSpPr>
          <p:grpSpPr>
            <a:xfrm>
              <a:off x="1346603" y="2068960"/>
              <a:ext cx="1366985" cy="1101329"/>
              <a:chOff x="1380500" y="2133080"/>
              <a:chExt cx="1366985" cy="1101329"/>
            </a:xfrm>
          </p:grpSpPr>
          <p:pic>
            <p:nvPicPr>
              <p:cNvPr id="10" name="18 Imagen" descr="http://www.umng.edu.co/documents/58515/36331946/Logo+SIG.png"/>
              <p:cNvPicPr/>
              <p:nvPr/>
            </p:nvPicPr>
            <p:blipFill rotWithShape="1">
              <a:blip r:embed="rId6" cstate="print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082" r="39070" b="49136"/>
              <a:stretch/>
            </p:blipFill>
            <p:spPr bwMode="auto">
              <a:xfrm>
                <a:off x="1380500" y="2133080"/>
                <a:ext cx="1366985" cy="1054013"/>
              </a:xfrm>
              <a:prstGeom prst="ellipse">
                <a:avLst/>
              </a:prstGeom>
              <a:noFill/>
              <a:ln>
                <a:noFill/>
              </a:ln>
              <a:effectLst>
                <a:outerShdw blurRad="50800" dist="50800" dir="5400000" algn="ctr" rotWithShape="0">
                  <a:sysClr val="window" lastClr="FFFFFF"/>
                </a:outerShdw>
              </a:effectLst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27" name="Elipse 26"/>
              <p:cNvSpPr/>
              <p:nvPr/>
            </p:nvSpPr>
            <p:spPr>
              <a:xfrm rot="12221378">
                <a:off x="1556739" y="3043678"/>
                <a:ext cx="279062" cy="1907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O" sz="1351"/>
              </a:p>
            </p:txBody>
          </p:sp>
        </p:grpSp>
        <p:sp>
          <p:nvSpPr>
            <p:cNvPr id="26" name="Elipse 25"/>
            <p:cNvSpPr/>
            <p:nvPr/>
          </p:nvSpPr>
          <p:spPr>
            <a:xfrm>
              <a:off x="2375554" y="2928785"/>
              <a:ext cx="260536" cy="169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sz="1351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8248590" y="3660365"/>
            <a:ext cx="830957" cy="589275"/>
            <a:chOff x="6087732" y="4049612"/>
            <a:chExt cx="3043568" cy="2258671"/>
          </a:xfrm>
        </p:grpSpPr>
        <p:pic>
          <p:nvPicPr>
            <p:cNvPr id="40" name="Picture 8" descr="Resultado de imagen para normativa icono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63517" y="5099001"/>
              <a:ext cx="1664330" cy="1209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8 Imagen" descr="C:\Users\Gary Revollo\Desktop\tatu\ISO-STANDARDS-Bambus-Solutions.jpg"/>
            <p:cNvPicPr/>
            <p:nvPr/>
          </p:nvPicPr>
          <p:blipFill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087732" y="4942569"/>
              <a:ext cx="950708" cy="944367"/>
            </a:xfrm>
            <a:prstGeom prst="rect">
              <a:avLst/>
            </a:prstGeom>
            <a:noFill/>
          </p:spPr>
        </p:pic>
        <p:pic>
          <p:nvPicPr>
            <p:cNvPr id="42" name="9 Imagen" descr="C:\Users\Gary Revollo\Desktop\tatu\ISO-STANDARDS-Bambus-Solutions.jpg"/>
            <p:cNvPicPr/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7127703" y="4049612"/>
              <a:ext cx="935957" cy="877252"/>
            </a:xfrm>
            <a:prstGeom prst="rect">
              <a:avLst/>
            </a:prstGeom>
            <a:noFill/>
          </p:spPr>
        </p:pic>
        <p:pic>
          <p:nvPicPr>
            <p:cNvPr id="43" name="10 Imagen" descr="C:\Users\Gary Revollo\Desktop\tatu\ISO-STANDARDS-Bambus-Solutions.jpg"/>
            <p:cNvPicPr/>
            <p:nvPr/>
          </p:nvPicPr>
          <p:blipFill>
            <a:blip r:embed="rId1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168938" y="5011654"/>
              <a:ext cx="962362" cy="887888"/>
            </a:xfrm>
            <a:prstGeom prst="rect">
              <a:avLst/>
            </a:prstGeom>
            <a:noFill/>
          </p:spPr>
        </p:pic>
      </p:grpSp>
      <p:pic>
        <p:nvPicPr>
          <p:cNvPr id="53" name="Imagen 5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038" y="-318652"/>
            <a:ext cx="2265548" cy="1005132"/>
          </a:xfrm>
          <a:prstGeom prst="rect">
            <a:avLst/>
          </a:prstGeom>
        </p:spPr>
      </p:pic>
      <p:pic>
        <p:nvPicPr>
          <p:cNvPr id="54" name="Imagen 5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549" y="-133437"/>
            <a:ext cx="1616428" cy="100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522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805</TotalTime>
  <Words>223</Words>
  <Application>Microsoft Office PowerPoint</Application>
  <PresentationFormat>Carta (216 x 279 mm)</PresentationFormat>
  <Paragraphs>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Myriad Pro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Shestyn Jakeline Miranda Encinas</dc:creator>
  <cp:lastModifiedBy>Ronny_Baldivieso</cp:lastModifiedBy>
  <cp:revision>29</cp:revision>
  <cp:lastPrinted>2018-11-07T18:51:52Z</cp:lastPrinted>
  <dcterms:created xsi:type="dcterms:W3CDTF">2018-10-22T15:11:26Z</dcterms:created>
  <dcterms:modified xsi:type="dcterms:W3CDTF">2018-11-09T04:17:49Z</dcterms:modified>
</cp:coreProperties>
</file>