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81" r:id="rId2"/>
    <p:sldId id="257" r:id="rId3"/>
    <p:sldId id="274" r:id="rId4"/>
    <p:sldId id="276" r:id="rId5"/>
    <p:sldId id="275" r:id="rId6"/>
    <p:sldId id="271" r:id="rId7"/>
    <p:sldId id="282" r:id="rId8"/>
    <p:sldId id="273" r:id="rId9"/>
    <p:sldId id="258" r:id="rId10"/>
    <p:sldId id="278" r:id="rId11"/>
    <p:sldId id="264" r:id="rId12"/>
    <p:sldId id="256" r:id="rId13"/>
    <p:sldId id="272" r:id="rId14"/>
    <p:sldId id="259" r:id="rId15"/>
    <p:sldId id="260" r:id="rId16"/>
    <p:sldId id="268" r:id="rId17"/>
    <p:sldId id="262" r:id="rId18"/>
    <p:sldId id="270" r:id="rId19"/>
    <p:sldId id="277" r:id="rId20"/>
    <p:sldId id="261" r:id="rId21"/>
    <p:sldId id="280" r:id="rId22"/>
    <p:sldId id="269" r:id="rId23"/>
    <p:sldId id="283" r:id="rId24"/>
    <p:sldId id="266" r:id="rId25"/>
    <p:sldId id="267" r:id="rId26"/>
    <p:sldId id="263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989A-EE8E-0F40-8975-0AFCFFF5574A}" type="datetimeFigureOut">
              <a:rPr lang="en-US" smtClean="0"/>
              <a:pPr/>
              <a:t>9/15/11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AD159-F6F9-B74F-A8C4-F8820372A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A6464-0B8C-4F4B-AF6F-01F8FD43E5F8}" type="datetimeFigureOut">
              <a:rPr lang="en-US" smtClean="0"/>
              <a:pPr/>
              <a:t>9/15/11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DEB6-6B34-3A48-A911-E6E41BA48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86" y="274638"/>
            <a:ext cx="736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575A-302E-754B-93F6-B9AB18E441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DM_PowerPoint_background_binary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hive.tuc.noao.edu/noaodpp/Pipeline/BC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ive.tuc.noao.edu/noaodpp/Pipeline/InProgress/ODIDiagram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ive.tuc.noao.edu/noaodpp/Pipeline/InProgress/ODIPrototypeV2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NOAO &amp; Pipelines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Valdes</a:t>
            </a:r>
          </a:p>
          <a:p>
            <a:r>
              <a:rPr lang="en-US" dirty="0" smtClean="0"/>
              <a:t>Rob </a:t>
            </a:r>
            <a:r>
              <a:rPr lang="en-US" dirty="0" err="1" smtClean="0"/>
              <a:t>Swaters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NOAO Operations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lots of production experience now:</a:t>
            </a:r>
          </a:p>
          <a:p>
            <a:pPr lvl="1"/>
            <a:r>
              <a:rPr lang="en-US" dirty="0" smtClean="0"/>
              <a:t>pipeline scheduling agent</a:t>
            </a:r>
          </a:p>
          <a:p>
            <a:pPr lvl="1"/>
            <a:r>
              <a:rPr lang="en-US" dirty="0" smtClean="0"/>
              <a:t>campaign processing</a:t>
            </a:r>
          </a:p>
          <a:p>
            <a:pPr lvl="1"/>
            <a:r>
              <a:rPr lang="en-US" dirty="0" smtClean="0"/>
              <a:t>parallel staging important</a:t>
            </a:r>
          </a:p>
          <a:p>
            <a:pPr lvl="1"/>
            <a:r>
              <a:rPr lang="en-US" dirty="0" smtClean="0"/>
              <a:t>some operator review during processing</a:t>
            </a:r>
          </a:p>
          <a:p>
            <a:pPr lvl="1"/>
            <a:r>
              <a:rPr lang="en-US" dirty="0" smtClean="0"/>
              <a:t>some amount of “redo”</a:t>
            </a:r>
          </a:p>
          <a:p>
            <a:pPr lvl="1"/>
            <a:r>
              <a:rPr lang="en-US" dirty="0" smtClean="0"/>
              <a:t>operator review before committing data to an archive required</a:t>
            </a:r>
          </a:p>
          <a:p>
            <a:pPr lvl="1"/>
            <a:r>
              <a:rPr lang="en-US" dirty="0" smtClean="0"/>
              <a:t>notification to current PI in a week or two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Basic Calibration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Dark Energy Camera</a:t>
            </a:r>
            <a:br>
              <a:rPr lang="en-US" dirty="0" smtClean="0"/>
            </a:br>
            <a:r>
              <a:rPr lang="en-US" dirty="0" smtClean="0"/>
              <a:t>Community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camred.jpg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2072242" y="1127828"/>
            <a:ext cx="4736950" cy="535679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18787" y="0"/>
            <a:ext cx="736801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Dark Energy Camera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72242" y="1600200"/>
            <a:ext cx="4736950" cy="4884419"/>
          </a:xfrm>
        </p:spPr>
        <p:txBody>
          <a:bodyPr/>
          <a:lstStyle/>
          <a:p>
            <a:r>
              <a:rPr lang="en-US" dirty="0" smtClean="0"/>
              <a:t>Blanco Prime Focus</a:t>
            </a:r>
          </a:p>
          <a:p>
            <a:r>
              <a:rPr lang="en-US" dirty="0" smtClean="0"/>
              <a:t>62 2048x4096 </a:t>
            </a:r>
            <a:r>
              <a:rPr lang="en-US" dirty="0" err="1" smtClean="0"/>
              <a:t>CCDs</a:t>
            </a:r>
            <a:endParaRPr lang="en-US" dirty="0" smtClean="0"/>
          </a:p>
          <a:p>
            <a:r>
              <a:rPr lang="en-US" dirty="0" smtClean="0"/>
              <a:t>1.1 degree FOV</a:t>
            </a:r>
          </a:p>
          <a:p>
            <a:r>
              <a:rPr lang="en-US" dirty="0" smtClean="0"/>
              <a:t>0.27 arc/pixel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Gb</a:t>
            </a:r>
            <a:r>
              <a:rPr lang="en-US" dirty="0" smtClean="0"/>
              <a:t>/exposure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DEC-CP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DESDM</a:t>
            </a:r>
          </a:p>
          <a:p>
            <a:pPr lvl="1"/>
            <a:r>
              <a:rPr lang="en-US" dirty="0" smtClean="0"/>
              <a:t>subset of DES pipeline</a:t>
            </a:r>
          </a:p>
          <a:p>
            <a:r>
              <a:rPr lang="en-US" dirty="0" smtClean="0"/>
              <a:t>Delivered to NOAO</a:t>
            </a:r>
          </a:p>
          <a:p>
            <a:r>
              <a:rPr lang="en-US" dirty="0" smtClean="0"/>
              <a:t>Run on an NOAO cluster</a:t>
            </a:r>
          </a:p>
          <a:p>
            <a:r>
              <a:rPr lang="en-US" dirty="0" smtClean="0"/>
              <a:t>Operated by NOAO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DEC-CP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Orchestrator</a:t>
            </a:r>
          </a:p>
          <a:p>
            <a:pPr lvl="1"/>
            <a:r>
              <a:rPr lang="en-US" dirty="0" smtClean="0"/>
              <a:t>ELF</a:t>
            </a:r>
          </a:p>
          <a:p>
            <a:pPr lvl="1"/>
            <a:r>
              <a:rPr lang="en-US" dirty="0" err="1" smtClean="0"/>
              <a:t>Ogrescript</a:t>
            </a:r>
            <a:endParaRPr lang="en-US" dirty="0" smtClean="0"/>
          </a:p>
          <a:p>
            <a:r>
              <a:rPr lang="en-US" dirty="0" smtClean="0"/>
              <a:t>Scheduler (Condor)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Shared file system (GPFS)</a:t>
            </a:r>
          </a:p>
          <a:p>
            <a:r>
              <a:rPr lang="en-US" dirty="0" smtClean="0"/>
              <a:t>Science Codes</a:t>
            </a:r>
          </a:p>
          <a:p>
            <a:pPr lvl="1"/>
            <a:r>
              <a:rPr lang="en-US" dirty="0" smtClean="0"/>
              <a:t>custom written</a:t>
            </a:r>
          </a:p>
          <a:p>
            <a:pPr lvl="1"/>
            <a:r>
              <a:rPr lang="en-US" dirty="0" err="1" smtClean="0"/>
              <a:t>Astromatics</a:t>
            </a:r>
            <a:r>
              <a:rPr lang="en-US" dirty="0" smtClean="0"/>
              <a:t> (e.g. </a:t>
            </a:r>
            <a:r>
              <a:rPr lang="en-US" dirty="0" err="1" smtClean="0"/>
              <a:t>Sextractor</a:t>
            </a:r>
            <a:r>
              <a:rPr lang="en-US" dirty="0" smtClean="0"/>
              <a:t>, </a:t>
            </a:r>
            <a:r>
              <a:rPr lang="en-US" dirty="0" err="1" smtClean="0"/>
              <a:t>Swarp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DEC-CP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</a:t>
            </a:r>
          </a:p>
          <a:p>
            <a:pPr lvl="1"/>
            <a:r>
              <a:rPr lang="en-US" dirty="0" smtClean="0"/>
              <a:t>conversion to NOAO test cluster successful</a:t>
            </a:r>
          </a:p>
          <a:p>
            <a:pPr lvl="1"/>
            <a:r>
              <a:rPr lang="en-US" dirty="0" smtClean="0"/>
              <a:t>production cluster being procured</a:t>
            </a:r>
          </a:p>
          <a:p>
            <a:pPr lvl="1"/>
            <a:r>
              <a:rPr lang="en-US" dirty="0" smtClean="0"/>
              <a:t>performance is poor</a:t>
            </a:r>
          </a:p>
          <a:p>
            <a:pPr lvl="1"/>
            <a:r>
              <a:rPr lang="en-US" dirty="0" smtClean="0"/>
              <a:t>data products are inadequate</a:t>
            </a:r>
          </a:p>
          <a:p>
            <a:pPr lvl="1"/>
            <a:r>
              <a:rPr lang="en-US" dirty="0" smtClean="0"/>
              <a:t>significant work yet to be done</a:t>
            </a:r>
          </a:p>
          <a:p>
            <a:r>
              <a:rPr lang="en-US" dirty="0" smtClean="0"/>
              <a:t>First light version due in January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ODI Automatic Calibration Pipeline (</a:t>
            </a:r>
            <a:r>
              <a:rPr lang="en-US" dirty="0" err="1" smtClean="0"/>
              <a:t>AuCaP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Valdes, Rob Swaters (NOAO)</a:t>
            </a:r>
          </a:p>
          <a:p>
            <a:r>
              <a:rPr lang="en-US" dirty="0" smtClean="0"/>
              <a:t>Univ. of Indiana, PTI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777_h.jpg"/>
          <p:cNvPicPr>
            <a:picLocks noChangeAspect="1"/>
          </p:cNvPicPr>
          <p:nvPr/>
        </p:nvPicPr>
        <p:blipFill>
          <a:blip r:embed="rId2">
            <a:alphaModFix amt="43000"/>
          </a:blip>
          <a:srcRect l="18333" t="6482" r="13539" b="10970"/>
          <a:stretch>
            <a:fillRect/>
          </a:stretch>
        </p:blipFill>
        <p:spPr>
          <a:xfrm>
            <a:off x="2154930" y="1388330"/>
            <a:ext cx="4964187" cy="4775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WIYN One-Degree Imager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0" y="1417638"/>
            <a:ext cx="4964187" cy="47465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Gigapixel</a:t>
            </a:r>
            <a:r>
              <a:rPr lang="en-US" dirty="0" smtClean="0"/>
              <a:t> camera</a:t>
            </a:r>
          </a:p>
          <a:p>
            <a:r>
              <a:rPr lang="en-US" dirty="0" smtClean="0"/>
              <a:t>64 OTA </a:t>
            </a:r>
            <a:r>
              <a:rPr lang="en-US" dirty="0" err="1" smtClean="0"/>
              <a:t>CCDs</a:t>
            </a:r>
            <a:endParaRPr lang="en-US" dirty="0" smtClean="0"/>
          </a:p>
          <a:p>
            <a:r>
              <a:rPr lang="en-US" dirty="0" smtClean="0"/>
              <a:t>64 cells / OTA</a:t>
            </a:r>
          </a:p>
          <a:p>
            <a:r>
              <a:rPr lang="en-US" dirty="0" smtClean="0"/>
              <a:t>3.5m telescope</a:t>
            </a:r>
          </a:p>
          <a:p>
            <a:r>
              <a:rPr lang="en-US" dirty="0" smtClean="0"/>
              <a:t>1 degree FOV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arcsec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Static, coherent, local guiding</a:t>
            </a:r>
          </a:p>
          <a:p>
            <a:r>
              <a:rPr lang="en-US" dirty="0" smtClean="0"/>
              <a:t>Facility instrument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includes</a:t>
            </a:r>
          </a:p>
          <a:p>
            <a:pPr lvl="1"/>
            <a:r>
              <a:rPr lang="en-US" dirty="0" smtClean="0"/>
              <a:t>portal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archive</a:t>
            </a:r>
          </a:p>
          <a:p>
            <a:r>
              <a:rPr lang="en-US" dirty="0" smtClean="0"/>
              <a:t>Portal is somewhat of a new concept and may have user driven component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NOAO  &amp;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NOAO Pipelines: Mosaic &amp; NEWFIRM</a:t>
            </a:r>
          </a:p>
          <a:p>
            <a:r>
              <a:rPr lang="en-US" dirty="0" smtClean="0"/>
              <a:t>Dark Energy Camera Community Pipeline</a:t>
            </a:r>
          </a:p>
          <a:p>
            <a:r>
              <a:rPr lang="en-US" dirty="0" smtClean="0"/>
              <a:t>One Degree Imager Automatic Cal. Pipeline</a:t>
            </a:r>
          </a:p>
          <a:p>
            <a:r>
              <a:rPr lang="en-US" dirty="0" err="1" smtClean="0"/>
              <a:t>BigBOSS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</a:t>
            </a:r>
            <a:r>
              <a:rPr lang="en-US" dirty="0" err="1" smtClean="0"/>
              <a:t>AuCaP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XSEDE</a:t>
            </a:r>
          </a:p>
          <a:p>
            <a:r>
              <a:rPr lang="en-US" dirty="0" smtClean="0"/>
              <a:t>OGCE</a:t>
            </a:r>
          </a:p>
          <a:p>
            <a:r>
              <a:rPr lang="en-US" dirty="0" smtClean="0"/>
              <a:t>Wrapper Scripts</a:t>
            </a:r>
          </a:p>
          <a:p>
            <a:r>
              <a:rPr lang="en-US" dirty="0" smtClean="0"/>
              <a:t>NHPPS</a:t>
            </a:r>
          </a:p>
          <a:p>
            <a:r>
              <a:rPr lang="en-US" dirty="0" smtClean="0"/>
              <a:t>IRAF Modules</a:t>
            </a:r>
          </a:p>
          <a:p>
            <a:r>
              <a:rPr lang="en-US" dirty="0" smtClean="0"/>
              <a:t>IRAF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Wraps application code, which is in the form of a host callable program, into web services.  The web services have input and output parameters (from STDOUT) which can be supplied or interconnected into a DAG workflow.  OGCE supplies all the support for </a:t>
            </a:r>
            <a:r>
              <a:rPr lang="en-US" smtClean="0"/>
              <a:t>XSEDE execution.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1454791" y="274638"/>
            <a:ext cx="73680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OGCE-NHPPS Wrapping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9"/>
          <p:cNvGrpSpPr/>
          <p:nvPr/>
        </p:nvGrpSpPr>
        <p:grpSpPr>
          <a:xfrm>
            <a:off x="4342244" y="1691640"/>
            <a:ext cx="4572000" cy="4572000"/>
            <a:chOff x="2286000" y="1691640"/>
            <a:chExt cx="4572000" cy="4572000"/>
          </a:xfrm>
        </p:grpSpPr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2286000" y="1691640"/>
              <a:ext cx="4572000" cy="4572000"/>
            </a:xfrm>
            <a:prstGeom prst="rect">
              <a:avLst/>
            </a:prstGeom>
            <a:ln/>
            <a:scene3d>
              <a:camera prst="orthographicFront"/>
              <a:lightRig rig="balanced" dir="t"/>
            </a:scene3d>
            <a:sp3d extrusionH="57150" contour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OGCE Service</a:t>
              </a:r>
              <a:endParaRPr lang="en-US" dirty="0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377440" y="2057400"/>
              <a:ext cx="4389120" cy="4114800"/>
            </a:xfrm>
            <a:prstGeom prst="rect">
              <a:avLst/>
            </a:prstGeom>
            <a:ln/>
            <a:scene3d>
              <a:camera prst="orthographicFront"/>
              <a:lightRig rig="balanced" dir="t"/>
            </a:scene3d>
            <a:sp3d extrusionH="57150" contour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Host Command</a:t>
              </a:r>
              <a:endParaRPr lang="en-US" dirty="0"/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2468880" y="2423160"/>
            <a:ext cx="4206240" cy="3657600"/>
            <a:chOff x="2468880" y="2423160"/>
            <a:chExt cx="4206240" cy="365760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468880" y="2423160"/>
              <a:ext cx="4206240" cy="3657600"/>
            </a:xfrm>
            <a:prstGeom prst="rect">
              <a:avLst/>
            </a:prstGeom>
            <a:ln/>
            <a:scene3d>
              <a:camera prst="orthographicFront"/>
              <a:lightRig rig="balanced" dir="t"/>
            </a:scene3d>
            <a:sp3d extrusionH="57150" contour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NHPPSAPP</a:t>
              </a:r>
              <a:endParaRPr lang="en-US" dirty="0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2560320" y="2788920"/>
              <a:ext cx="4023360" cy="3200400"/>
            </a:xfrm>
            <a:prstGeom prst="rect">
              <a:avLst/>
            </a:prstGeom>
            <a:ln/>
            <a:scene3d>
              <a:camera prst="orthographicFront"/>
              <a:lightRig rig="balanced" dir="t"/>
            </a:scene3d>
            <a:sp3d extrusionH="57150" contour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OGCE Parameter Interface</a:t>
              </a:r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9787616" y="3429000"/>
            <a:ext cx="36916" cy="3657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" name="Group 38"/>
          <p:cNvGrpSpPr/>
          <p:nvPr/>
        </p:nvGrpSpPr>
        <p:grpSpPr>
          <a:xfrm>
            <a:off x="301437" y="3173153"/>
            <a:ext cx="3840480" cy="2743200"/>
            <a:chOff x="289785" y="3173153"/>
            <a:chExt cx="3840480" cy="2743200"/>
          </a:xfrm>
        </p:grpSpPr>
        <p:sp>
          <p:nvSpPr>
            <p:cNvPr id="24" name="Rectangle 23"/>
            <p:cNvSpPr>
              <a:spLocks/>
            </p:cNvSpPr>
            <p:nvPr/>
          </p:nvSpPr>
          <p:spPr>
            <a:xfrm>
              <a:off x="289785" y="3173153"/>
              <a:ext cx="3840480" cy="2743200"/>
            </a:xfrm>
            <a:prstGeom prst="rect">
              <a:avLst/>
            </a:prstGeom>
            <a:ln/>
            <a:scene3d>
              <a:camera prst="orthographicFront"/>
              <a:lightRig rig="balanced" dir="t"/>
            </a:scene3d>
            <a:sp3d extrusionH="57150" contour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NHPPS</a:t>
              </a:r>
              <a:endParaRPr lang="en-US" dirty="0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334617" y="3538913"/>
              <a:ext cx="3657600" cy="2286000"/>
            </a:xfrm>
            <a:prstGeom prst="rect">
              <a:avLst/>
            </a:prstGeom>
            <a:ln/>
            <a:scene3d>
              <a:camera prst="orthographicFront"/>
              <a:lightRig rig="balanced" dir="t"/>
            </a:scene3d>
            <a:sp3d extrusionH="57150" contour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err="1" smtClean="0"/>
                <a:t>Pipeline(s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6" name="Multidocument 25"/>
            <p:cNvSpPr/>
            <p:nvPr/>
          </p:nvSpPr>
          <p:spPr>
            <a:xfrm>
              <a:off x="1579089" y="4252330"/>
              <a:ext cx="1268193" cy="822960"/>
            </a:xfrm>
            <a:prstGeom prst="flowChartMultidocumen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Modules</a:t>
              </a:r>
              <a:endParaRPr lang="en-US" dirty="0"/>
            </a:p>
          </p:txBody>
        </p:sp>
      </p:grpSp>
      <p:sp>
        <p:nvSpPr>
          <p:cNvPr id="33" name="Document 32"/>
          <p:cNvSpPr/>
          <p:nvPr/>
        </p:nvSpPr>
        <p:spPr>
          <a:xfrm>
            <a:off x="1518741" y="4483977"/>
            <a:ext cx="1053231" cy="684521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4617" y="3700380"/>
            <a:ext cx="365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dataset1 pipe1 </a:t>
            </a:r>
            <a:r>
              <a:rPr lang="en-US" dirty="0" err="1" smtClean="0">
                <a:latin typeface="Lucida Console"/>
                <a:cs typeface="Lucida Console"/>
              </a:rPr>
              <a:t>cccp</a:t>
            </a:r>
            <a:r>
              <a:rPr lang="en-US" dirty="0" smtClean="0">
                <a:latin typeface="Lucida Console"/>
                <a:cs typeface="Lucida Console"/>
              </a:rPr>
              <a:t>---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dataset2 pipe1 </a:t>
            </a:r>
            <a:r>
              <a:rPr lang="en-US" dirty="0" err="1" smtClean="0">
                <a:latin typeface="Lucida Console"/>
                <a:cs typeface="Lucida Console"/>
              </a:rPr>
              <a:t>cpp</a:t>
            </a:r>
            <a:r>
              <a:rPr lang="en-US" dirty="0" smtClean="0">
                <a:latin typeface="Lucida Console"/>
                <a:cs typeface="Lucida Console"/>
              </a:rPr>
              <a:t>----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dataset3 pipe1 </a:t>
            </a:r>
            <a:r>
              <a:rPr lang="en-US" dirty="0" err="1" smtClean="0">
                <a:latin typeface="Lucida Console"/>
                <a:cs typeface="Lucida Console"/>
              </a:rPr>
              <a:t>cpp</a:t>
            </a:r>
            <a:r>
              <a:rPr lang="en-US" dirty="0" smtClean="0">
                <a:latin typeface="Lucida Console"/>
                <a:cs typeface="Lucida Console"/>
              </a:rPr>
              <a:t>----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dataset4 pipe1 </a:t>
            </a:r>
            <a:r>
              <a:rPr lang="en-US" dirty="0" err="1" smtClean="0">
                <a:latin typeface="Lucida Console"/>
                <a:cs typeface="Lucida Console"/>
              </a:rPr>
              <a:t>ccccw</a:t>
            </a:r>
            <a:r>
              <a:rPr lang="en-US" dirty="0" smtClean="0">
                <a:latin typeface="Lucida Console"/>
                <a:cs typeface="Lucida Console"/>
              </a:rPr>
              <a:t>--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dataset4.1 pipe2 </a:t>
            </a:r>
            <a:r>
              <a:rPr lang="en-US" dirty="0" err="1" smtClean="0">
                <a:latin typeface="Lucida Console"/>
                <a:cs typeface="Lucida Console"/>
              </a:rPr>
              <a:t>ccp</a:t>
            </a:r>
            <a:r>
              <a:rPr lang="en-US" dirty="0" smtClean="0">
                <a:latin typeface="Lucida Console"/>
                <a:cs typeface="Lucida Console"/>
              </a:rPr>
              <a:t>-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dataset4.2 pipe2 cp--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1895E-6 -1.77192E-6 L 0.5007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8376E-6 -1.57067E-6 L 0.25825 -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042E-6 -3.00717E-8 L -0.22474 -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8" grpId="0"/>
      <p:bldP spid="3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OGCE/NHPPS Demo</a:t>
            </a:r>
            <a:endParaRPr lang="en-US" dirty="0"/>
          </a:p>
        </p:txBody>
      </p:sp>
      <p:pic>
        <p:nvPicPr>
          <p:cNvPr id="5" name="Picture 4" descr="ODI_NHPPS_Stacking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507"/>
            <a:ext cx="9144000" cy="373638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NHPPS/Map-Reduce to OGCE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Workflow Graphical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ODI Prototype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PPA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a preliminary review (PDR)</a:t>
            </a:r>
          </a:p>
          <a:p>
            <a:r>
              <a:rPr lang="en-US" dirty="0" smtClean="0"/>
              <a:t>Working towards a second review (CDR)</a:t>
            </a:r>
          </a:p>
          <a:p>
            <a:r>
              <a:rPr lang="en-US" dirty="0" smtClean="0"/>
              <a:t>Interim MOU between WIYN, NOAO, IU</a:t>
            </a:r>
          </a:p>
          <a:p>
            <a:r>
              <a:rPr lang="en-US" dirty="0" smtClean="0"/>
              <a:t>Hosted at IU: Portal, Pipeline, Archive</a:t>
            </a:r>
          </a:p>
          <a:p>
            <a:pPr lvl="1"/>
            <a:r>
              <a:rPr lang="en-US" dirty="0" smtClean="0"/>
              <a:t>NOAO will develop the </a:t>
            </a:r>
            <a:r>
              <a:rPr lang="en-US" dirty="0" err="1" smtClean="0"/>
              <a:t>AuCaP</a:t>
            </a:r>
            <a:r>
              <a:rPr lang="en-US" dirty="0" smtClean="0"/>
              <a:t> to be wrapped by OGCE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XSEDE mode that allocates a cluster of machines that can then operate as a local cluster (i.e. with intra-cluster communications)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NHPPS map-reduce (non-DAG) structure is more efficient that classic Condor or Grid DAG organizations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 new things</a:t>
            </a:r>
          </a:p>
          <a:p>
            <a:r>
              <a:rPr lang="en-US" dirty="0" smtClean="0"/>
              <a:t>Share lessons learned</a:t>
            </a:r>
          </a:p>
          <a:p>
            <a:pPr lvl="1"/>
            <a:r>
              <a:rPr lang="en-US" dirty="0" smtClean="0"/>
              <a:t>Experiences with </a:t>
            </a:r>
            <a:r>
              <a:rPr lang="en-US" dirty="0" err="1" smtClean="0"/>
              <a:t>Teragrid</a:t>
            </a:r>
            <a:r>
              <a:rPr lang="en-US" dirty="0" smtClean="0"/>
              <a:t>/XSEDE</a:t>
            </a:r>
          </a:p>
          <a:p>
            <a:r>
              <a:rPr lang="en-US" dirty="0" smtClean="0"/>
              <a:t>State of science codes for</a:t>
            </a:r>
          </a:p>
          <a:p>
            <a:pPr lvl="1"/>
            <a:r>
              <a:rPr lang="en-US" dirty="0" smtClean="0"/>
              <a:t>astrometry, </a:t>
            </a:r>
            <a:r>
              <a:rPr lang="en-US" dirty="0" err="1" smtClean="0"/>
              <a:t>psf</a:t>
            </a:r>
            <a:r>
              <a:rPr lang="en-US" dirty="0" smtClean="0"/>
              <a:t> regularization, difference imaging</a:t>
            </a:r>
          </a:p>
          <a:p>
            <a:r>
              <a:rPr lang="en-US" dirty="0" smtClean="0"/>
              <a:t>Collaboration possibilities</a:t>
            </a:r>
          </a:p>
          <a:p>
            <a:r>
              <a:rPr lang="en-US" dirty="0" smtClean="0"/>
              <a:t>Pipeline Workflow Description</a:t>
            </a:r>
          </a:p>
          <a:p>
            <a:pPr lvl="1"/>
            <a:r>
              <a:rPr lang="en-US" dirty="0" smtClean="0"/>
              <a:t>PDL, diagrams</a:t>
            </a:r>
          </a:p>
          <a:p>
            <a:r>
              <a:rPr lang="en-US" dirty="0" smtClean="0"/>
              <a:t>Communicate interesting ideas:</a:t>
            </a:r>
          </a:p>
          <a:p>
            <a:pPr lvl="1"/>
            <a:r>
              <a:rPr lang="en-US" dirty="0" smtClean="0"/>
              <a:t>wrapped pipelines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Outcomes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Standardizations?</a:t>
            </a:r>
          </a:p>
          <a:p>
            <a:pPr lvl="1"/>
            <a:r>
              <a:rPr lang="en-US" dirty="0" smtClean="0"/>
              <a:t>data formats: e.g. data quality maps</a:t>
            </a:r>
          </a:p>
          <a:p>
            <a:pPr lvl="1"/>
            <a:r>
              <a:rPr lang="en-US" dirty="0" smtClean="0"/>
              <a:t>data quality flags</a:t>
            </a:r>
          </a:p>
          <a:p>
            <a:r>
              <a:rPr lang="en-US" dirty="0" smtClean="0"/>
              <a:t>Operations models</a:t>
            </a:r>
          </a:p>
          <a:p>
            <a:r>
              <a:rPr lang="en-US" dirty="0" smtClean="0"/>
              <a:t>Categorize types of </a:t>
            </a:r>
            <a:r>
              <a:rPr lang="en-US" dirty="0" smtClean="0"/>
              <a:t>pipelines</a:t>
            </a:r>
          </a:p>
          <a:p>
            <a:pPr lvl="1"/>
            <a:r>
              <a:rPr lang="en-US" dirty="0" smtClean="0"/>
              <a:t>map-reduce</a:t>
            </a:r>
          </a:p>
          <a:p>
            <a:pPr lvl="1"/>
            <a:r>
              <a:rPr lang="en-US" dirty="0" smtClean="0"/>
              <a:t>DAG</a:t>
            </a:r>
          </a:p>
          <a:p>
            <a:pPr lvl="1"/>
            <a:r>
              <a:rPr lang="en-US" smtClean="0"/>
              <a:t>other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94522"/>
          </a:xfrm>
        </p:spPr>
        <p:txBody>
          <a:bodyPr>
            <a:normAutofit/>
          </a:bodyPr>
          <a:lstStyle/>
          <a:p>
            <a:r>
              <a:rPr lang="en-US" dirty="0" smtClean="0"/>
              <a:t>NOAO High Performance</a:t>
            </a:r>
            <a:br>
              <a:rPr lang="en-US" dirty="0" smtClean="0"/>
            </a:br>
            <a:r>
              <a:rPr lang="en-US" dirty="0" smtClean="0"/>
              <a:t>Pipeline System (NHPPS)</a:t>
            </a:r>
            <a:br>
              <a:rPr lang="en-US" dirty="0" smtClean="0"/>
            </a:br>
            <a:r>
              <a:rPr lang="en-US" dirty="0" smtClean="0"/>
              <a:t>and Applications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13" y="1600200"/>
            <a:ext cx="8799559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Event driven executor (blackboards, files, …)</a:t>
            </a:r>
          </a:p>
          <a:p>
            <a:r>
              <a:rPr lang="en-US" sz="2800" dirty="0" smtClean="0"/>
              <a:t>XML Pipeline Description Language (PDL)</a:t>
            </a:r>
          </a:p>
          <a:p>
            <a:r>
              <a:rPr lang="en-US" sz="2800" dirty="0" smtClean="0"/>
              <a:t>Executes host commands</a:t>
            </a:r>
          </a:p>
          <a:p>
            <a:r>
              <a:rPr lang="en-US" sz="2800" i="1" dirty="0" smtClean="0"/>
              <a:t>Service-oriented </a:t>
            </a:r>
            <a:r>
              <a:rPr lang="en-US" sz="2800" dirty="0" smtClean="0"/>
              <a:t>features</a:t>
            </a:r>
          </a:p>
          <a:p>
            <a:r>
              <a:rPr lang="en-US" sz="2800" dirty="0" smtClean="0"/>
              <a:t>Hierarchical/</a:t>
            </a:r>
            <a:r>
              <a:rPr lang="en-US" sz="2800" i="1" dirty="0" smtClean="0"/>
              <a:t>Map-Reduce </a:t>
            </a:r>
            <a:r>
              <a:rPr lang="en-US" sz="2800" dirty="0" smtClean="0"/>
              <a:t>organization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 NHPPS Workflow</a:t>
            </a:r>
            <a:endParaRPr lang="en-US" dirty="0"/>
          </a:p>
        </p:txBody>
      </p:sp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009"/>
            <a:ext cx="9144000" cy="458134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NHPPS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Robust (runs for months at a time)</a:t>
            </a:r>
          </a:p>
          <a:p>
            <a:r>
              <a:rPr lang="en-US" dirty="0" smtClean="0"/>
              <a:t>Not many changes:</a:t>
            </a:r>
          </a:p>
          <a:p>
            <a:pPr lvl="1"/>
            <a:r>
              <a:rPr lang="en-US" dirty="0" smtClean="0"/>
              <a:t>tools for keeping blackboard clean</a:t>
            </a:r>
          </a:p>
          <a:p>
            <a:pPr lvl="1"/>
            <a:r>
              <a:rPr lang="en-US" dirty="0" smtClean="0"/>
              <a:t>capture of output into PDL logic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NHPPSAPP: run pipeline as host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Applications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production “pipeline applications”</a:t>
            </a:r>
          </a:p>
          <a:p>
            <a:pPr lvl="1"/>
            <a:r>
              <a:rPr lang="en-US" dirty="0" smtClean="0"/>
              <a:t>MOSAIC for three telescopes and three cameras</a:t>
            </a:r>
          </a:p>
          <a:p>
            <a:pPr lvl="1"/>
            <a:r>
              <a:rPr lang="en-US" dirty="0" smtClean="0"/>
              <a:t>NEWFIRM for two telescopes and one camera</a:t>
            </a:r>
          </a:p>
          <a:p>
            <a:pPr lvl="1"/>
            <a:r>
              <a:rPr lang="en-US" dirty="0" smtClean="0"/>
              <a:t>NEWFIRM quick-reduction for two telescopes</a:t>
            </a:r>
          </a:p>
          <a:p>
            <a:r>
              <a:rPr lang="en-US" dirty="0" smtClean="0"/>
              <a:t>MOSAIC Pipeline Archive</a:t>
            </a:r>
          </a:p>
          <a:p>
            <a:pPr lvl="1"/>
            <a:r>
              <a:rPr lang="en-US" dirty="0" smtClean="0"/>
              <a:t>22K exposures, ~ 30TB, 7 years, 28 </a:t>
            </a:r>
            <a:r>
              <a:rPr lang="en-US" dirty="0" err="1" smtClean="0"/>
              <a:t>tel-sem</a:t>
            </a:r>
            <a:endParaRPr lang="en-US" dirty="0" smtClean="0"/>
          </a:p>
          <a:p>
            <a:pPr lvl="1"/>
            <a:r>
              <a:rPr lang="en-US" dirty="0" smtClean="0"/>
              <a:t>1 manager/4 compute (16 cores) = 1-2 </a:t>
            </a:r>
            <a:r>
              <a:rPr lang="en-US" dirty="0" err="1" smtClean="0"/>
              <a:t>wk/tel-sem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 Data Pipelines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ri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Marriage.pptx</Template>
  <TotalTime>506</TotalTime>
  <Words>952</Words>
  <Application>Microsoft Macintosh PowerPoint</Application>
  <PresentationFormat>On-screen Show (4:3)</PresentationFormat>
  <Paragraphs>203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Marriage</vt:lpstr>
      <vt:lpstr>NOAO &amp; Pipelines</vt:lpstr>
      <vt:lpstr>NOAO  &amp; Pipelines</vt:lpstr>
      <vt:lpstr>Meeting Goals</vt:lpstr>
      <vt:lpstr>Meeting Outcomes (cont)</vt:lpstr>
      <vt:lpstr>NOAO High Performance Pipeline System (NHPPS) and Applications</vt:lpstr>
      <vt:lpstr>NHPPS</vt:lpstr>
      <vt:lpstr>ODI NHPPS Workflow</vt:lpstr>
      <vt:lpstr>NHPPS Status</vt:lpstr>
      <vt:lpstr>Pipeline Applications Status</vt:lpstr>
      <vt:lpstr>NOAO Operations Model</vt:lpstr>
      <vt:lpstr>Basic Calibration Workflow</vt:lpstr>
      <vt:lpstr>Dark Energy Camera Community Pipeline</vt:lpstr>
      <vt:lpstr>Dark Energy Camera</vt:lpstr>
      <vt:lpstr>DEC-CP</vt:lpstr>
      <vt:lpstr>DEC-CP Architecture</vt:lpstr>
      <vt:lpstr>DEC-CP Status</vt:lpstr>
      <vt:lpstr>ODI Automatic Calibration Pipeline (AuCaP)</vt:lpstr>
      <vt:lpstr>WIYN One-Degree Imager</vt:lpstr>
      <vt:lpstr>ODI PPA</vt:lpstr>
      <vt:lpstr>ODI AuCaP Architecture</vt:lpstr>
      <vt:lpstr>OGCE</vt:lpstr>
      <vt:lpstr>Slide 22</vt:lpstr>
      <vt:lpstr>ODI OGCE/NHPPS Demo</vt:lpstr>
      <vt:lpstr>Converting NHPPS/Map-Reduce to OGCE DAG</vt:lpstr>
      <vt:lpstr>Slide 25</vt:lpstr>
      <vt:lpstr>ODI PPA Status</vt:lpstr>
      <vt:lpstr>Wish List</vt:lpstr>
    </vt:vector>
  </TitlesOfParts>
  <Company>NOAO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Francisco Valdes</dc:creator>
  <cp:lastModifiedBy>Francisco Valdes</cp:lastModifiedBy>
  <cp:revision>10</cp:revision>
  <dcterms:created xsi:type="dcterms:W3CDTF">2011-09-15T12:12:58Z</dcterms:created>
  <dcterms:modified xsi:type="dcterms:W3CDTF">2011-09-15T12:15:40Z</dcterms:modified>
</cp:coreProperties>
</file>