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Default Extension="fntdata" ContentType="application/x-fontdata"/>
  <Default Extension="xml" ContentType="application/xml"/>
  <Override PartName="/ppt/theme/theme2.xml" ContentType="application/vnd.openxmlformats-officedocument.them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viewProps.xml" ContentType="application/vnd.openxmlformats-officedocument.presentationml.viewProps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app.xml" ContentType="application/vnd.openxmlformats-officedocument.extended-properties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8288000" cy="10287000" type="custom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60" userDrawn="1">
          <p15:clr>
            <a:srgbClr val="A4A3A4"/>
          </p15:clr>
        </p15:guide>
        <p15:guide id="1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43BF141-8F36-476C-BA2A-4117B53081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A2ADC5F-0F78-4D04-B842-743D6E8FFC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B662529-1325-4AE3-96E9-A4FE79B175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EDA20985-FD90-4381-A608-12903915B4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060DD32-5F95-4E6A-B29A-A983CFA4EC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89E83DC-CD3C-4E6D-A432-1269BBDF58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EB3A6B1-896F-4210-A117-7C36A243FF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19C43E4-5030-41A3-A93E-03EBD40CE2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38ACC3-3D19-4CCF-8217-B5CA1687FF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hyperlink" Target="https://www.freepik.com/" TargetMode="External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slideLayout" Target="../slideLayouts/slideLayout7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hyperlink" Target="https://github.com/workforakng/WaterQualityPrediction.git" TargetMode="External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hyperlink" Target="https://colab.research.google.com/github/workforakng/WaterQualityPrediction/blob/main/WaterQualityPred_Week3_.ipynb" TargetMode="External"/><Relationship Id="rId4" Type="http://schemas.openxmlformats.org/officeDocument/2006/relationships/hyperlink" Target="https://github.com/workforakng/WaterQualityPrediction.git" TargetMode="External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5109032" y="117003"/>
            <a:ext cx="2700338" cy="863271"/>
            <a:chOff x="0" y="0"/>
            <a:chExt cx="3600450" cy="1151028"/>
          </a:xfrm>
        </p:grpSpPr>
        <p:sp>
          <p:nvSpPr>
            <p:cNvPr id="3" name="Freeform 3" descr="A close up of a sign  Description automatically generated"/>
            <p:cNvSpPr/>
            <p:nvPr/>
          </p:nvSpPr>
          <p:spPr>
            <a:xfrm>
              <a:off x="0" y="0"/>
              <a:ext cx="3600450" cy="1151001"/>
            </a:xfrm>
            <a:custGeom>
              <a:av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rcRect l="0" t="0" r="0" b="0"/>
              <a:stretch>
                <a:fillRect l="0" t="0" r="0" b="-4570"/>
              </a:stretch>
            </a:blipFill>
          </p:spPr>
          <p:txBody>
            <a:bodyPr/>
            <a:lstStyle/>
            <a:p/>
          </p:txBody>
        </p:sp>
      </p:grpSp>
      <p:grpSp>
        <p:nvGrpSpPr>
          <p:cNvPr id="4" name="Group 4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5" name="Freeform 5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/>
          </p:txBody>
        </p:sp>
        <p:sp>
          <p:nvSpPr>
            <p:cNvPr id="6" name="Freeform 6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/>
          </p:txBody>
        </p:sp>
      </p:grpSp>
      <p:grpSp>
        <p:nvGrpSpPr>
          <p:cNvPr id="7" name="Group 7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A00"/>
            </a:solidFill>
          </p:spPr>
          <p:txBody>
            <a:bodyPr/>
            <a:lstStyle/>
            <a:p/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0" y="-19050"/>
            <a:ext cx="14758988" cy="1085852"/>
            <a:chOff x="0" y="0"/>
            <a:chExt cx="19678650" cy="1447802"/>
          </a:xfrm>
        </p:grpSpPr>
        <p:sp>
          <p:nvSpPr>
            <p:cNvPr id="10" name="Freeform 10" descr="A blue and white background  Description automatically generated with medium confidence"/>
            <p:cNvSpPr/>
            <p:nvPr/>
          </p:nvSpPr>
          <p:spPr>
            <a:xfrm>
              <a:off x="0" y="0"/>
              <a:ext cx="19678650" cy="1447800"/>
            </a:xfrm>
            <a:custGeom>
              <a:av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6000"/>
              </a:blip>
              <a:srcRect l="0" t="0" r="0" b="0"/>
              <a:stretch>
                <a:fillRect l="0" t="-213488" r="-1645" b="-549998"/>
              </a:stretch>
            </a:blipFill>
          </p:spPr>
          <p:txBody>
            <a:bodyPr/>
            <a:lstStyle/>
            <a:p/>
          </p:txBody>
        </p:sp>
      </p:grpSp>
      <p:grpSp>
        <p:nvGrpSpPr>
          <p:cNvPr id="11" name="Group 11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500"/>
            </a:solidFill>
          </p:spPr>
          <p:txBody>
            <a:bodyPr/>
            <a:lstStyle/>
            <a:p/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14" name="Freeform 14" descr="A person sitting at a desk with a computer  Description automatically generated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rcRect l="0" t="0" r="0" b="0"/>
              <a:stretch>
                <a:fillRect l="0" t="0" r="0" b="0"/>
              </a:stretch>
            </a:blipFill>
          </p:spPr>
          <p:txBody>
            <a:bodyPr/>
            <a:lstStyle/>
            <a:p/>
          </p:txBody>
        </p:sp>
      </p:grpSp>
      <p:grpSp>
        <p:nvGrpSpPr>
          <p:cNvPr id="15" name="Group 15"/>
          <p:cNvGrpSpPr/>
          <p:nvPr/>
        </p:nvGrpSpPr>
        <p:grpSpPr>
          <a:xfrm>
            <a:off x="8791575" y="857250"/>
            <a:ext cx="7048500" cy="1504950"/>
            <a:chOff x="0" y="0"/>
            <a:chExt cx="9398000" cy="2006600"/>
          </a:xfrm>
        </p:grpSpPr>
        <p:sp>
          <p:nvSpPr>
            <p:cNvPr id="16" name="Freeform 16"/>
            <p:cNvSpPr/>
            <p:nvPr/>
          </p:nvSpPr>
          <p:spPr>
            <a:xfrm>
              <a:off x="25400" y="25400"/>
              <a:ext cx="9347200" cy="1955800"/>
            </a:xfrm>
            <a:custGeom>
              <a:avLst/>
              <a:rect l="l" t="t" r="r" b="b"/>
              <a:pathLst>
                <a:path w="9347200" h="1955800">
                  <a:moveTo>
                    <a:pt x="0" y="326009"/>
                  </a:moveTo>
                  <a:cubicBezTo>
                    <a:pt x="0" y="145923"/>
                    <a:pt x="148971" y="0"/>
                    <a:pt x="332613" y="0"/>
                  </a:cubicBezTo>
                  <a:lnTo>
                    <a:pt x="9014587" y="0"/>
                  </a:lnTo>
                  <a:cubicBezTo>
                    <a:pt x="9198229" y="0"/>
                    <a:pt x="9347200" y="145923"/>
                    <a:pt x="9347200" y="326009"/>
                  </a:cubicBezTo>
                  <a:lnTo>
                    <a:pt x="9347200" y="1629791"/>
                  </a:lnTo>
                  <a:cubicBezTo>
                    <a:pt x="9347200" y="1809877"/>
                    <a:pt x="9198229" y="1955800"/>
                    <a:pt x="9014587" y="1955800"/>
                  </a:cubicBezTo>
                  <a:lnTo>
                    <a:pt x="332613" y="1955800"/>
                  </a:lnTo>
                  <a:cubicBezTo>
                    <a:pt x="148971" y="1955800"/>
                    <a:pt x="0" y="1809877"/>
                    <a:pt x="0" y="1629791"/>
                  </a:cubicBezTo>
                  <a:lnTo>
                    <a:pt x="0" y="326009"/>
                  </a:lnTo>
                  <a:close/>
                </a:path>
              </a:pathLst>
            </a:custGeom>
            <a:solidFill>
              <a:srgbClr val="EBEEF9"/>
            </a:solidFill>
          </p:spPr>
          <p:txBody>
            <a:bodyPr/>
            <a:lstStyle/>
            <a:p/>
          </p:txBody>
        </p:sp>
        <p:sp>
          <p:nvSpPr>
            <p:cNvPr id="17" name="Freeform 17"/>
            <p:cNvSpPr/>
            <p:nvPr/>
          </p:nvSpPr>
          <p:spPr>
            <a:xfrm>
              <a:off x="0" y="0"/>
              <a:ext cx="9398000" cy="2006600"/>
            </a:xfrm>
            <a:custGeom>
              <a:avLst/>
              <a:rect l="l" t="t" r="r" b="b"/>
              <a:pathLst>
                <a:path w="9398000" h="2006600">
                  <a:moveTo>
                    <a:pt x="0" y="351409"/>
                  </a:moveTo>
                  <a:cubicBezTo>
                    <a:pt x="0" y="156845"/>
                    <a:pt x="160782" y="0"/>
                    <a:pt x="358013" y="0"/>
                  </a:cubicBezTo>
                  <a:lnTo>
                    <a:pt x="9039987" y="0"/>
                  </a:lnTo>
                  <a:lnTo>
                    <a:pt x="9039987" y="25400"/>
                  </a:lnTo>
                  <a:lnTo>
                    <a:pt x="9039987" y="0"/>
                  </a:lnTo>
                  <a:cubicBezTo>
                    <a:pt x="9237218" y="0"/>
                    <a:pt x="9398000" y="156845"/>
                    <a:pt x="9398000" y="351409"/>
                  </a:cubicBezTo>
                  <a:lnTo>
                    <a:pt x="9372600" y="351409"/>
                  </a:lnTo>
                  <a:lnTo>
                    <a:pt x="9398000" y="351409"/>
                  </a:lnTo>
                  <a:lnTo>
                    <a:pt x="9398000" y="1655191"/>
                  </a:lnTo>
                  <a:lnTo>
                    <a:pt x="9372600" y="1655191"/>
                  </a:lnTo>
                  <a:lnTo>
                    <a:pt x="9398000" y="1655191"/>
                  </a:lnTo>
                  <a:cubicBezTo>
                    <a:pt x="9398000" y="1849755"/>
                    <a:pt x="9237218" y="2006600"/>
                    <a:pt x="9039987" y="2006600"/>
                  </a:cubicBezTo>
                  <a:lnTo>
                    <a:pt x="9039987" y="1981200"/>
                  </a:lnTo>
                  <a:lnTo>
                    <a:pt x="9039987" y="2006600"/>
                  </a:lnTo>
                  <a:lnTo>
                    <a:pt x="358013" y="2006600"/>
                  </a:lnTo>
                  <a:lnTo>
                    <a:pt x="358013" y="1981200"/>
                  </a:lnTo>
                  <a:lnTo>
                    <a:pt x="358013" y="2006600"/>
                  </a:lnTo>
                  <a:cubicBezTo>
                    <a:pt x="160782" y="2006600"/>
                    <a:pt x="0" y="1849755"/>
                    <a:pt x="0" y="1655191"/>
                  </a:cubicBezTo>
                  <a:lnTo>
                    <a:pt x="0" y="351409"/>
                  </a:lnTo>
                  <a:lnTo>
                    <a:pt x="25400" y="351409"/>
                  </a:lnTo>
                  <a:lnTo>
                    <a:pt x="0" y="351409"/>
                  </a:lnTo>
                  <a:moveTo>
                    <a:pt x="50800" y="351409"/>
                  </a:moveTo>
                  <a:lnTo>
                    <a:pt x="50800" y="1655191"/>
                  </a:lnTo>
                  <a:lnTo>
                    <a:pt x="25400" y="1655191"/>
                  </a:lnTo>
                  <a:lnTo>
                    <a:pt x="50800" y="1655191"/>
                  </a:lnTo>
                  <a:cubicBezTo>
                    <a:pt x="50800" y="1820799"/>
                    <a:pt x="187833" y="1955800"/>
                    <a:pt x="358013" y="1955800"/>
                  </a:cubicBezTo>
                  <a:lnTo>
                    <a:pt x="9039987" y="1955800"/>
                  </a:lnTo>
                  <a:cubicBezTo>
                    <a:pt x="9210167" y="1955800"/>
                    <a:pt x="9347200" y="1820799"/>
                    <a:pt x="9347200" y="1655191"/>
                  </a:cubicBezTo>
                  <a:lnTo>
                    <a:pt x="9347200" y="351409"/>
                  </a:lnTo>
                  <a:cubicBezTo>
                    <a:pt x="9347200" y="185801"/>
                    <a:pt x="9210167" y="50800"/>
                    <a:pt x="9039987" y="50800"/>
                  </a:cubicBezTo>
                  <a:lnTo>
                    <a:pt x="358013" y="50800"/>
                  </a:lnTo>
                  <a:lnTo>
                    <a:pt x="358013" y="25400"/>
                  </a:lnTo>
                  <a:lnTo>
                    <a:pt x="358013" y="50800"/>
                  </a:lnTo>
                  <a:cubicBezTo>
                    <a:pt x="187833" y="50800"/>
                    <a:pt x="50800" y="185801"/>
                    <a:pt x="50800" y="351409"/>
                  </a:cubicBezTo>
                  <a:close/>
                </a:path>
              </a:pathLst>
            </a:custGeom>
            <a:solidFill>
              <a:srgbClr val="D9D9D9"/>
            </a:solidFill>
          </p:spPr>
          <p:txBody>
            <a:bodyPr/>
            <a:lstStyle/>
            <a:p/>
          </p:txBody>
        </p:sp>
      </p:grpSp>
      <p:sp>
        <p:nvSpPr>
          <p:cNvPr id="18" name="TextBox 18"/>
          <p:cNvSpPr txBox="1"/>
          <p:nvPr/>
        </p:nvSpPr>
        <p:spPr>
          <a:xfrm>
            <a:off x="6727871" y="2800546"/>
            <a:ext cx="10296761" cy="647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559"/>
              </a:lnSpc>
            </a:pPr>
            <a:r>
              <a:rPr lang="en-US" sz="6300" b="1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WATER QUALITY PREDICTION</a:t>
            </a:r>
          </a:p>
          <a:p>
            <a:pPr algn="r">
              <a:lnSpc>
                <a:spcPts val="4560"/>
              </a:lnSpc>
            </a:pPr>
            <a:r>
              <a:rPr lang="en-US" sz="38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By: AKSHAR NATH GORAIN  </a:t>
            </a:r>
          </a:p>
          <a:p>
            <a:pPr algn="r">
              <a:lnSpc>
                <a:spcPts val="5159"/>
              </a:lnSpc>
            </a:pPr>
            <a:endParaRPr lang="en-US" sz="4299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r">
              <a:lnSpc>
                <a:spcPts val="5159"/>
              </a:lnSpc>
            </a:pPr>
            <a:r>
              <a:rPr lang="en-US" sz="4299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Registration ID: STU6829b3f24d2691747563506  </a:t>
            </a:r>
          </a:p>
          <a:p>
            <a:pPr algn="r">
              <a:lnSpc>
                <a:spcPts val="5159"/>
              </a:lnSpc>
            </a:pPr>
            <a:r>
              <a:rPr lang="en-US" sz="38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AICTE Internship ID: INTERNSHIP_1746416864681834e0e35d</a:t>
            </a:r>
            <a:r>
              <a:rPr lang="en-US" sz="4299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8</a:t>
            </a:r>
          </a:p>
          <a:p>
            <a:pPr algn="r">
              <a:lnSpc>
                <a:spcPts val="6480"/>
              </a:lnSpc>
            </a:pPr>
          </a:p>
        </p:txBody>
      </p: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12401129" y="1303294"/>
            <a:ext cx="1894735" cy="616250"/>
            <a:chOff x="0" y="0"/>
            <a:chExt cx="2526314" cy="821667"/>
          </a:xfrm>
        </p:grpSpPr>
        <p:sp>
          <p:nvSpPr>
            <p:cNvPr id="20" name="Freeform 20" descr="A close up of a logo  Description automatically generated"/>
            <p:cNvSpPr/>
            <p:nvPr/>
          </p:nvSpPr>
          <p:spPr>
            <a:xfrm>
              <a:off x="0" y="0"/>
              <a:ext cx="2526284" cy="821690"/>
            </a:xfrm>
            <a:custGeom>
              <a:avLst/>
              <a:rect l="l" t="t" r="r" b="b"/>
              <a:pathLst>
                <a:path w="2526284" h="821690">
                  <a:moveTo>
                    <a:pt x="0" y="0"/>
                  </a:moveTo>
                  <a:lnTo>
                    <a:pt x="2526284" y="0"/>
                  </a:lnTo>
                  <a:lnTo>
                    <a:pt x="2526284" y="821690"/>
                  </a:lnTo>
                  <a:lnTo>
                    <a:pt x="0" y="8216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rcRect l="0" t="0" r="0" b="0"/>
              <a:stretch>
                <a:fillRect l="0" t="-86" r="-1" b="-83"/>
              </a:stretch>
            </a:blipFill>
          </p:spPr>
          <p:txBody>
            <a:bodyPr/>
            <a:lstStyle/>
            <a:p/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0335784" y="1113136"/>
            <a:ext cx="1185239" cy="996567"/>
            <a:chOff x="0" y="0"/>
            <a:chExt cx="1580318" cy="1328756"/>
          </a:xfrm>
        </p:grpSpPr>
        <p:sp>
          <p:nvSpPr>
            <p:cNvPr id="22" name="Freeform 22" descr="A yellow and red shell logo  Description automatically generated"/>
            <p:cNvSpPr/>
            <p:nvPr/>
          </p:nvSpPr>
          <p:spPr>
            <a:xfrm>
              <a:off x="0" y="0"/>
              <a:ext cx="1580261" cy="1328801"/>
            </a:xfrm>
            <a:custGeom>
              <a:avLst/>
              <a:rect l="l" t="t" r="r" b="b"/>
              <a:pathLst>
                <a:path w="1580261" h="1328801">
                  <a:moveTo>
                    <a:pt x="0" y="0"/>
                  </a:moveTo>
                  <a:lnTo>
                    <a:pt x="1580261" y="0"/>
                  </a:lnTo>
                  <a:lnTo>
                    <a:pt x="1580261" y="1328801"/>
                  </a:lnTo>
                  <a:lnTo>
                    <a:pt x="0" y="13288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rcRect l="0" t="0" r="0" b="0"/>
              <a:stretch>
                <a:fillRect l="0" t="0" r="-3" b="3"/>
              </a:stretch>
            </a:blip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5109032" y="117003"/>
            <a:ext cx="2700338" cy="863271"/>
            <a:chOff x="0" y="0"/>
            <a:chExt cx="3600450" cy="1151028"/>
          </a:xfrm>
        </p:grpSpPr>
        <p:sp>
          <p:nvSpPr>
            <p:cNvPr id="3" name="Freeform 3" descr="A close up of a sign  Description automatically generated"/>
            <p:cNvSpPr/>
            <p:nvPr/>
          </p:nvSpPr>
          <p:spPr>
            <a:xfrm>
              <a:off x="0" y="0"/>
              <a:ext cx="3600450" cy="1151001"/>
            </a:xfrm>
            <a:custGeom>
              <a:av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rcRect l="0" t="0" r="0" b="0"/>
              <a:stretch>
                <a:fillRect l="0" t="0" r="0" b="-4570"/>
              </a:stretch>
            </a:blipFill>
          </p:spPr>
          <p:txBody>
            <a:bodyPr/>
            <a:lstStyle/>
            <a:p/>
          </p:txBody>
        </p:sp>
      </p:grpSp>
      <p:grpSp>
        <p:nvGrpSpPr>
          <p:cNvPr id="4" name="Group 4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5" name="Freeform 5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/>
          </p:txBody>
        </p:sp>
        <p:sp>
          <p:nvSpPr>
            <p:cNvPr id="6" name="Freeform 6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/>
          </p:txBody>
        </p:sp>
      </p:grpSp>
      <p:grpSp>
        <p:nvGrpSpPr>
          <p:cNvPr id="7" name="Group 7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A00"/>
            </a:solidFill>
          </p:spPr>
          <p:txBody>
            <a:bodyPr/>
            <a:lstStyle/>
            <a:p/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0" y="-19050"/>
            <a:ext cx="14758988" cy="1085852"/>
            <a:chOff x="0" y="0"/>
            <a:chExt cx="19678650" cy="1447802"/>
          </a:xfrm>
        </p:grpSpPr>
        <p:sp>
          <p:nvSpPr>
            <p:cNvPr id="10" name="Freeform 10" descr="A blue and white background  Description automatically generated with medium confidence"/>
            <p:cNvSpPr/>
            <p:nvPr/>
          </p:nvSpPr>
          <p:spPr>
            <a:xfrm>
              <a:off x="0" y="0"/>
              <a:ext cx="19678650" cy="1447800"/>
            </a:xfrm>
            <a:custGeom>
              <a:av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6000"/>
              </a:blip>
              <a:srcRect l="0" t="0" r="0" b="0"/>
              <a:stretch>
                <a:fillRect l="0" t="-213488" r="-1645" b="-549998"/>
              </a:stretch>
            </a:blipFill>
          </p:spPr>
          <p:txBody>
            <a:bodyPr/>
            <a:lstStyle/>
            <a:p/>
          </p:txBody>
        </p:sp>
      </p:grpSp>
      <p:grpSp>
        <p:nvGrpSpPr>
          <p:cNvPr id="11" name="Group 11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500"/>
            </a:solidFill>
          </p:spPr>
          <p:txBody>
            <a:bodyPr/>
            <a:lstStyle/>
            <a:p/>
          </p:txBody>
        </p:sp>
      </p:grpSp>
      <p:sp>
        <p:nvSpPr>
          <p:cNvPr id="13" name="TextBox 13"/>
          <p:cNvSpPr txBox="1"/>
          <p:nvPr/>
        </p:nvSpPr>
        <p:spPr>
          <a:xfrm>
            <a:off x="379306" y="1437851"/>
            <a:ext cx="3796454" cy="57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Learning Objectives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91154" y="9210614"/>
            <a:ext cx="1010926" cy="362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Source :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12234" y="9210614"/>
            <a:ext cx="2580646" cy="362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u="sng">
                <a:solidFill>
                  <a:srgbClr val="0000FF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  <a:hlinkClick r:id="rId3" tooltip="https://www.freepik.com/"/>
              </a:rPr>
              <a:t>www.freepik.com/</a:t>
            </a:r>
          </a:p>
        </p:txBody>
      </p:sp>
      <p:sp>
        <p:nvSpPr>
          <p:cNvPr id="16" name="AutoShape 16"/>
          <p:cNvSpPr/>
          <p:nvPr/>
        </p:nvSpPr>
        <p:spPr>
          <a:xfrm rot="3577">
            <a:off x="-9530" y="9083040"/>
            <a:ext cx="18307060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/>
        </p:txBody>
      </p: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11018520" y="2164080"/>
            <a:ext cx="6751320" cy="6949440"/>
            <a:chOff x="0" y="0"/>
            <a:chExt cx="9001760" cy="9265920"/>
          </a:xfrm>
        </p:grpSpPr>
        <p:sp>
          <p:nvSpPr>
            <p:cNvPr id="18" name="Freeform 18" descr="A ladder leading to a large yellow circle  Description automatically generated"/>
            <p:cNvSpPr/>
            <p:nvPr/>
          </p:nvSpPr>
          <p:spPr>
            <a:xfrm>
              <a:off x="0" y="0"/>
              <a:ext cx="9001760" cy="9265920"/>
            </a:xfrm>
            <a:custGeom>
              <a:avLst/>
              <a:rect l="l" t="t" r="r" b="b"/>
              <a:pathLst>
                <a:path w="9001760" h="9265920">
                  <a:moveTo>
                    <a:pt x="0" y="0"/>
                  </a:moveTo>
                  <a:lnTo>
                    <a:pt x="9001760" y="0"/>
                  </a:lnTo>
                  <a:lnTo>
                    <a:pt x="9001760" y="9265920"/>
                  </a:lnTo>
                  <a:lnTo>
                    <a:pt x="0" y="9265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85000"/>
              </a:blip>
              <a:srcRect l="0" t="0" r="0" b="0"/>
              <a:stretch>
                <a:fillRect l="-18960" t="-6535" r="-18805" b="0"/>
              </a:stretch>
            </a:blipFill>
          </p:spPr>
          <p:txBody>
            <a:bodyPr/>
            <a:lstStyle/>
            <a:p/>
          </p:txBody>
        </p:sp>
      </p:grpSp>
      <p:sp>
        <p:nvSpPr>
          <p:cNvPr id="19" name="TextBox 19"/>
          <p:cNvSpPr txBox="1"/>
          <p:nvPr/>
        </p:nvSpPr>
        <p:spPr>
          <a:xfrm>
            <a:off x="13350240" y="4693859"/>
            <a:ext cx="2072642" cy="959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525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GOAL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69598" y="2225052"/>
            <a:ext cx="10248922" cy="7146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46"/>
              </a:lnSpc>
            </a:pPr>
            <a:r>
              <a:rPr lang="en-US" sz="2533" b="1">
                <a:solidFill>
                  <a:srgbClr val="28437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To develop an AI-powered system for predicting water pollutants using machine learning.</a:t>
            </a:r>
          </a:p>
          <a:p>
            <a:pPr algn="l">
              <a:lnSpc>
                <a:spcPts val="3546"/>
              </a:lnSpc>
            </a:pPr>
            <a:r>
              <a:rPr lang="en-US" sz="2533" b="1">
                <a:solidFill>
                  <a:srgbClr val="28437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To utilize historical station-based monitoring data for environmental analysis and forecasting.</a:t>
            </a:r>
          </a:p>
          <a:p>
            <a:pPr algn="l">
              <a:lnSpc>
                <a:spcPts val="3546"/>
              </a:lnSpc>
            </a:pPr>
            <a:r>
              <a:rPr lang="en-US" sz="2533" b="1">
                <a:solidFill>
                  <a:srgbClr val="28437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To implement a multi-output machine learning model for pollutant prediction.</a:t>
            </a:r>
          </a:p>
          <a:p>
            <a:pPr algn="l">
              <a:lnSpc>
                <a:spcPts val="3546"/>
              </a:lnSpc>
            </a:pPr>
            <a:r>
              <a:rPr lang="en-US" sz="2533" b="1">
                <a:solidFill>
                  <a:srgbClr val="28437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To deploy the prediction model as a user-friendly web application using Gradio.</a:t>
            </a:r>
          </a:p>
          <a:p>
            <a:pPr algn="l">
              <a:lnSpc>
                <a:spcPts val="3546"/>
              </a:lnSpc>
            </a:pPr>
            <a:r>
              <a:rPr lang="en-US" sz="2533" b="1">
                <a:solidFill>
                  <a:srgbClr val="28437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Understand how to use Python libraries like Pandas, NumPy, Scikit-learn for analysis and model building.</a:t>
            </a:r>
          </a:p>
          <a:p>
            <a:pPr algn="l">
              <a:lnSpc>
                <a:spcPts val="3546"/>
              </a:lnSpc>
            </a:pPr>
            <a:r>
              <a:rPr lang="en-US" sz="2533" b="1">
                <a:solidFill>
                  <a:srgbClr val="28437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Understand how to use Matplotlib, Seaborn for visualization.</a:t>
            </a:r>
          </a:p>
          <a:p>
            <a:pPr algn="l">
              <a:lnSpc>
                <a:spcPts val="3546"/>
              </a:lnSpc>
            </a:pPr>
            <a:r>
              <a:rPr lang="en-US" sz="2533" b="1">
                <a:solidFill>
                  <a:srgbClr val="28437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Understand how to use GitHub for project version control and uploading.</a:t>
            </a:r>
          </a:p>
          <a:p>
            <a:pPr algn="l">
              <a:lnSpc>
                <a:spcPts val="3546"/>
              </a:lnSpc>
            </a:pPr>
            <a:r>
              <a:rPr lang="en-US" sz="2533" b="1">
                <a:solidFill>
                  <a:srgbClr val="28437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Understand the web deployment process via Gradio in Google form Colab.</a:t>
            </a:r>
          </a:p>
          <a:p>
            <a:pPr algn="l">
              <a:lnSpc>
                <a:spcPts val="3546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5109032" y="117003"/>
            <a:ext cx="2700338" cy="863271"/>
            <a:chOff x="0" y="0"/>
            <a:chExt cx="3600450" cy="1151028"/>
          </a:xfrm>
        </p:grpSpPr>
        <p:sp>
          <p:nvSpPr>
            <p:cNvPr id="3" name="Freeform 3" descr="A close up of a sign  Description automatically generated"/>
            <p:cNvSpPr/>
            <p:nvPr/>
          </p:nvSpPr>
          <p:spPr>
            <a:xfrm>
              <a:off x="0" y="0"/>
              <a:ext cx="3600450" cy="1151001"/>
            </a:xfrm>
            <a:custGeom>
              <a:av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rcRect l="0" t="0" r="0" b="0"/>
              <a:stretch>
                <a:fillRect l="0" t="0" r="0" b="-4570"/>
              </a:stretch>
            </a:blipFill>
          </p:spPr>
          <p:txBody>
            <a:bodyPr/>
            <a:lstStyle/>
            <a:p/>
          </p:txBody>
        </p:sp>
      </p:grpSp>
      <p:grpSp>
        <p:nvGrpSpPr>
          <p:cNvPr id="4" name="Group 4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5" name="Freeform 5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/>
          </p:txBody>
        </p:sp>
        <p:sp>
          <p:nvSpPr>
            <p:cNvPr id="6" name="Freeform 6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/>
          </p:txBody>
        </p:sp>
      </p:grpSp>
      <p:grpSp>
        <p:nvGrpSpPr>
          <p:cNvPr id="7" name="Group 7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A00"/>
            </a:solidFill>
          </p:spPr>
          <p:txBody>
            <a:bodyPr/>
            <a:lstStyle/>
            <a:p/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0" y="-19050"/>
            <a:ext cx="14758988" cy="1085852"/>
            <a:chOff x="0" y="0"/>
            <a:chExt cx="19678650" cy="1447802"/>
          </a:xfrm>
        </p:grpSpPr>
        <p:sp>
          <p:nvSpPr>
            <p:cNvPr id="10" name="Freeform 10" descr="A blue and white background  Description automatically generated with medium confidence"/>
            <p:cNvSpPr/>
            <p:nvPr/>
          </p:nvSpPr>
          <p:spPr>
            <a:xfrm>
              <a:off x="0" y="0"/>
              <a:ext cx="19678650" cy="1447800"/>
            </a:xfrm>
            <a:custGeom>
              <a:av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6000"/>
              </a:blip>
              <a:srcRect l="0" t="0" r="0" b="0"/>
              <a:stretch>
                <a:fillRect l="0" t="-213488" r="-1645" b="-549998"/>
              </a:stretch>
            </a:blipFill>
          </p:spPr>
          <p:txBody>
            <a:bodyPr/>
            <a:lstStyle/>
            <a:p/>
          </p:txBody>
        </p:sp>
      </p:grpSp>
      <p:grpSp>
        <p:nvGrpSpPr>
          <p:cNvPr id="11" name="Group 11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500"/>
            </a:solidFill>
          </p:spPr>
          <p:txBody>
            <a:bodyPr/>
            <a:lstStyle/>
            <a:p/>
          </p:txBody>
        </p:sp>
      </p:grpSp>
      <p:sp>
        <p:nvSpPr>
          <p:cNvPr id="13" name="TextBox 13"/>
          <p:cNvSpPr txBox="1"/>
          <p:nvPr/>
        </p:nvSpPr>
        <p:spPr>
          <a:xfrm>
            <a:off x="295191" y="1580541"/>
            <a:ext cx="8971059" cy="57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Tools and Technology used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2108316"/>
            <a:ext cx="14179942" cy="7277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indent="0" algn="l">
              <a:lnSpc>
                <a:spcPts val="3824"/>
              </a:lnSpc>
              <a:spcBef>
                <a:spcPct val="0"/>
              </a:spcBef>
            </a:pPr>
            <a:r>
              <a:rPr lang="en-US" sz="2731" b="1" u="none" strike="noStrike">
                <a:solidFill>
                  <a:srgbClr val="28437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Tools used :</a:t>
            </a:r>
          </a:p>
          <a:p>
            <a:pPr marL="0" indent="0" algn="l">
              <a:lnSpc>
                <a:spcPts val="3824"/>
              </a:lnSpc>
              <a:spcBef>
                <a:spcPct val="0"/>
              </a:spcBef>
            </a:pPr>
            <a:r>
              <a:rPr lang="en-US" sz="2731" b="1" u="none" strike="noStrike">
                <a:solidFill>
                  <a:srgbClr val="28437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Coding Language : Python</a:t>
            </a:r>
          </a:p>
          <a:p>
            <a:pPr marL="0" indent="0" algn="l">
              <a:lnSpc>
                <a:spcPts val="3824"/>
              </a:lnSpc>
              <a:spcBef>
                <a:spcPct val="0"/>
              </a:spcBef>
            </a:pPr>
            <a:r>
              <a:rPr lang="en-US" sz="2731" b="1" u="none" strike="noStrike">
                <a:solidFill>
                  <a:srgbClr val="28437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Environment used : Collab</a:t>
            </a:r>
          </a:p>
          <a:p>
            <a:pPr marL="0" indent="0" algn="l">
              <a:lnSpc>
                <a:spcPts val="3824"/>
              </a:lnSpc>
              <a:spcBef>
                <a:spcPct val="0"/>
              </a:spcBef>
            </a:pPr>
            <a:r>
              <a:rPr lang="en-US" sz="2731" b="1" u="none" strike="noStrike">
                <a:solidFill>
                  <a:srgbClr val="28437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 Libraries used : </a:t>
            </a:r>
          </a:p>
          <a:p>
            <a:pPr marL="0" indent="0" algn="l">
              <a:lnSpc>
                <a:spcPts val="3824"/>
              </a:lnSpc>
              <a:spcBef>
                <a:spcPct val="0"/>
              </a:spcBef>
            </a:pPr>
            <a:r>
              <a:rPr lang="en-US" sz="2731" b="1" u="none" strike="noStrike">
                <a:solidFill>
                  <a:srgbClr val="28437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Numpy :For handling arrays &amp; mathematical operations.</a:t>
            </a:r>
          </a:p>
          <a:p>
            <a:pPr marL="0" indent="0" algn="l">
              <a:lnSpc>
                <a:spcPts val="3824"/>
              </a:lnSpc>
              <a:spcBef>
                <a:spcPct val="0"/>
              </a:spcBef>
            </a:pPr>
            <a:r>
              <a:rPr lang="en-US" sz="2731" b="1" u="none" strike="noStrike">
                <a:solidFill>
                  <a:srgbClr val="28437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Pandas :For data analysis, cleaning and filtering.</a:t>
            </a:r>
          </a:p>
          <a:p>
            <a:pPr marL="0" indent="0" algn="l">
              <a:lnSpc>
                <a:spcPts val="3824"/>
              </a:lnSpc>
              <a:spcBef>
                <a:spcPct val="0"/>
              </a:spcBef>
            </a:pPr>
            <a:r>
              <a:rPr lang="en-US" sz="2731" b="1" u="none" strike="noStrike">
                <a:solidFill>
                  <a:srgbClr val="28437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Matplotlib :For visualisation.</a:t>
            </a:r>
          </a:p>
          <a:p>
            <a:pPr marL="0" indent="0" algn="l">
              <a:lnSpc>
                <a:spcPts val="3824"/>
              </a:lnSpc>
              <a:spcBef>
                <a:spcPct val="0"/>
              </a:spcBef>
            </a:pPr>
            <a:r>
              <a:rPr lang="en-US" sz="2731" b="1" u="none" strike="noStrike">
                <a:solidFill>
                  <a:srgbClr val="28437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Seaborn : For making attractive graphs.</a:t>
            </a:r>
          </a:p>
          <a:p>
            <a:pPr marL="0" indent="0" algn="l">
              <a:lnSpc>
                <a:spcPts val="3824"/>
              </a:lnSpc>
              <a:spcBef>
                <a:spcPct val="0"/>
              </a:spcBef>
            </a:pPr>
            <a:r>
              <a:rPr lang="en-US" sz="2731" b="1" u="none" strike="noStrike">
                <a:solidFill>
                  <a:srgbClr val="28437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Sklearn : Used in ML(Regression , classification).</a:t>
            </a:r>
          </a:p>
          <a:p>
            <a:pPr marL="0" indent="0" algn="l">
              <a:lnSpc>
                <a:spcPts val="3824"/>
              </a:lnSpc>
              <a:spcBef>
                <a:spcPct val="0"/>
              </a:spcBef>
            </a:pPr>
            <a:r>
              <a:rPr lang="en-US" sz="2731" b="1" u="none" strike="noStrike">
                <a:solidFill>
                  <a:srgbClr val="28437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 Models used : </a:t>
            </a:r>
          </a:p>
          <a:p>
            <a:pPr marL="0" indent="0" algn="l">
              <a:lnSpc>
                <a:spcPts val="3824"/>
              </a:lnSpc>
              <a:spcBef>
                <a:spcPct val="0"/>
              </a:spcBef>
            </a:pPr>
            <a:r>
              <a:rPr lang="en-US" sz="2731" b="1" u="none" strike="noStrike">
                <a:solidFill>
                  <a:srgbClr val="28437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Linear regression : Used in SML for predicting continuous numeric values.</a:t>
            </a:r>
          </a:p>
          <a:p>
            <a:pPr marL="0" indent="0" algn="l">
              <a:lnSpc>
                <a:spcPts val="3824"/>
              </a:lnSpc>
              <a:spcBef>
                <a:spcPct val="0"/>
              </a:spcBef>
            </a:pPr>
            <a:r>
              <a:rPr lang="en-US" sz="2731" b="1" u="none" strike="noStrike">
                <a:solidFill>
                  <a:srgbClr val="28437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Random forest regressor :SML algorithm used for regression task, good for </a:t>
            </a:r>
          </a:p>
          <a:p>
            <a:pPr marL="0" indent="0" algn="l">
              <a:lnSpc>
                <a:spcPts val="3824"/>
              </a:lnSpc>
              <a:spcBef>
                <a:spcPct val="0"/>
              </a:spcBef>
            </a:pPr>
            <a:r>
              <a:rPr lang="en-US" sz="2731" b="1" u="none" strike="noStrike">
                <a:solidFill>
                  <a:srgbClr val="28437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overfitting problem. </a:t>
            </a:r>
          </a:p>
          <a:p>
            <a:pPr marL="0" indent="0" algn="l">
              <a:lnSpc>
                <a:spcPts val="3824"/>
              </a:lnSpc>
              <a:spcBef>
                <a:spcPct val="0"/>
              </a:spcBef>
            </a:pPr>
            <a:r>
              <a:rPr lang="en-US" sz="2731" b="1" u="none" strike="noStrike">
                <a:solidFill>
                  <a:srgbClr val="28437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 Evolution metrices :</a:t>
            </a:r>
          </a:p>
          <a:p>
            <a:pPr marL="0" indent="0" algn="l">
              <a:lnSpc>
                <a:spcPts val="3824"/>
              </a:lnSpc>
              <a:spcBef>
                <a:spcPct val="0"/>
              </a:spcBef>
            </a:pPr>
            <a:r>
              <a:rPr lang="en-US" sz="2731" b="1" u="none" strike="noStrike">
                <a:solidFill>
                  <a:srgbClr val="28437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RMSE(Root Mean Squared Error), MAE(Mean Absolute Error), R2 Score.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5109032" y="117003"/>
            <a:ext cx="2700338" cy="863271"/>
            <a:chOff x="0" y="0"/>
            <a:chExt cx="3600450" cy="1151028"/>
          </a:xfrm>
        </p:grpSpPr>
        <p:sp>
          <p:nvSpPr>
            <p:cNvPr id="3" name="Freeform 3" descr="A close up of a sign  Description automatically generated"/>
            <p:cNvSpPr/>
            <p:nvPr/>
          </p:nvSpPr>
          <p:spPr>
            <a:xfrm>
              <a:off x="0" y="0"/>
              <a:ext cx="3600450" cy="1151001"/>
            </a:xfrm>
            <a:custGeom>
              <a:av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rcRect l="0" t="0" r="0" b="0"/>
              <a:stretch>
                <a:fillRect l="0" t="0" r="0" b="-4570"/>
              </a:stretch>
            </a:blipFill>
          </p:spPr>
          <p:txBody>
            <a:bodyPr/>
            <a:lstStyle/>
            <a:p/>
          </p:txBody>
        </p:sp>
      </p:grpSp>
      <p:grpSp>
        <p:nvGrpSpPr>
          <p:cNvPr id="4" name="Group 4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5" name="Freeform 5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/>
          </p:txBody>
        </p:sp>
        <p:sp>
          <p:nvSpPr>
            <p:cNvPr id="6" name="Freeform 6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/>
          </p:txBody>
        </p:sp>
      </p:grpSp>
      <p:grpSp>
        <p:nvGrpSpPr>
          <p:cNvPr id="7" name="Group 7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A00"/>
            </a:solidFill>
          </p:spPr>
          <p:txBody>
            <a:bodyPr/>
            <a:lstStyle/>
            <a:p/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0" y="-19050"/>
            <a:ext cx="14758988" cy="1085852"/>
            <a:chOff x="0" y="0"/>
            <a:chExt cx="19678650" cy="1447802"/>
          </a:xfrm>
        </p:grpSpPr>
        <p:sp>
          <p:nvSpPr>
            <p:cNvPr id="10" name="Freeform 10" descr="A blue and white background  Description automatically generated with medium confidence"/>
            <p:cNvSpPr/>
            <p:nvPr/>
          </p:nvSpPr>
          <p:spPr>
            <a:xfrm>
              <a:off x="0" y="0"/>
              <a:ext cx="19678650" cy="1447800"/>
            </a:xfrm>
            <a:custGeom>
              <a:av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6000"/>
              </a:blip>
              <a:srcRect l="0" t="0" r="0" b="0"/>
              <a:stretch>
                <a:fillRect l="0" t="-213488" r="-1645" b="-549998"/>
              </a:stretch>
            </a:blipFill>
          </p:spPr>
          <p:txBody>
            <a:bodyPr/>
            <a:lstStyle/>
            <a:p/>
          </p:txBody>
        </p:sp>
      </p:grpSp>
      <p:grpSp>
        <p:nvGrpSpPr>
          <p:cNvPr id="11" name="Group 11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500"/>
            </a:solidFill>
          </p:spPr>
          <p:txBody>
            <a:bodyPr/>
            <a:lstStyle/>
            <a:p/>
          </p:txBody>
        </p:sp>
      </p:grpSp>
      <p:sp>
        <p:nvSpPr>
          <p:cNvPr id="13" name="TextBox 13"/>
          <p:cNvSpPr txBox="1"/>
          <p:nvPr/>
        </p:nvSpPr>
        <p:spPr>
          <a:xfrm>
            <a:off x="493974" y="1501029"/>
            <a:ext cx="8971059" cy="57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Methodology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93974" y="2019279"/>
            <a:ext cx="12687303" cy="7697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2"/>
              </a:lnSpc>
            </a:pPr>
            <a:r>
              <a:rPr lang="en-US" sz="2944" b="1">
                <a:solidFill>
                  <a:srgbClr val="2131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Data Collection: Used PB_All_2000_2021.csv dataset, covering the time period 2000–2021.</a:t>
            </a:r>
          </a:p>
          <a:p>
            <a:pPr algn="l">
              <a:lnSpc>
                <a:spcPts val="4122"/>
              </a:lnSpc>
            </a:pPr>
            <a:r>
              <a:rPr lang="en-US" sz="2944" b="1">
                <a:solidFill>
                  <a:srgbClr val="2131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Data Cleaning: Cleaned null values and filtered key stations from the dataset.</a:t>
            </a:r>
          </a:p>
          <a:p>
            <a:pPr algn="l">
              <a:lnSpc>
                <a:spcPts val="4122"/>
              </a:lnSpc>
            </a:pPr>
            <a:r>
              <a:rPr lang="en-US" sz="2944" b="1">
                <a:solidFill>
                  <a:srgbClr val="2131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EDA &amp; Visualization: Conducted exploratory data analysis and visualized pollutant trends.</a:t>
            </a:r>
          </a:p>
          <a:p>
            <a:pPr algn="l">
              <a:lnSpc>
                <a:spcPts val="4122"/>
              </a:lnSpc>
            </a:pPr>
            <a:r>
              <a:rPr lang="en-US" sz="2944" b="1">
                <a:solidFill>
                  <a:srgbClr val="2131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Model Building: Implemented a MultiOutputRegressor with RandomForestRegressor.</a:t>
            </a:r>
          </a:p>
          <a:p>
            <a:pPr algn="l">
              <a:lnSpc>
                <a:spcPts val="4122"/>
              </a:lnSpc>
            </a:pPr>
            <a:r>
              <a:rPr lang="en-US" sz="2944" b="1">
                <a:solidFill>
                  <a:srgbClr val="2131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- Input Features: Year, Station ID</a:t>
            </a:r>
          </a:p>
          <a:p>
            <a:pPr algn="l">
              <a:lnSpc>
                <a:spcPts val="4122"/>
              </a:lnSpc>
            </a:pPr>
            <a:r>
              <a:rPr lang="en-US" sz="2944" b="1">
                <a:solidFill>
                  <a:srgbClr val="2131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- Output Pollutants: O₂, NO₃, NO₂, SO₄, PO₄, Cl⁻</a:t>
            </a:r>
          </a:p>
          <a:p>
            <a:pPr algn="l">
              <a:lnSpc>
                <a:spcPts val="4122"/>
              </a:lnSpc>
            </a:pPr>
            <a:r>
              <a:rPr lang="en-US" sz="2944" b="1">
                <a:solidFill>
                  <a:srgbClr val="2131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Model Persistence: Saved the trained model as pollution_model.pkl and column features as model_columns.pkl using Joblib.</a:t>
            </a:r>
          </a:p>
          <a:p>
            <a:pPr algn="l">
              <a:lnSpc>
                <a:spcPts val="4122"/>
              </a:lnSpc>
            </a:pPr>
            <a:r>
              <a:rPr lang="en-US" sz="2944" b="1">
                <a:solidFill>
                  <a:srgbClr val="2131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Web Deployment: Converted the application to Gradio for web deployment in Google Colab.</a:t>
            </a:r>
          </a:p>
          <a:p>
            <a:pPr algn="l">
              <a:lnSpc>
                <a:spcPts val="4122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5109032" y="117003"/>
            <a:ext cx="2700338" cy="863271"/>
            <a:chOff x="0" y="0"/>
            <a:chExt cx="3600450" cy="1151028"/>
          </a:xfrm>
        </p:grpSpPr>
        <p:sp>
          <p:nvSpPr>
            <p:cNvPr id="3" name="Freeform 3" descr="A close up of a sign  Description automatically generated"/>
            <p:cNvSpPr/>
            <p:nvPr/>
          </p:nvSpPr>
          <p:spPr>
            <a:xfrm>
              <a:off x="0" y="0"/>
              <a:ext cx="3600450" cy="1151001"/>
            </a:xfrm>
            <a:custGeom>
              <a:av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rcRect l="0" t="0" r="0" b="0"/>
              <a:stretch>
                <a:fillRect l="0" t="0" r="0" b="-4570"/>
              </a:stretch>
            </a:blipFill>
          </p:spPr>
          <p:txBody>
            <a:bodyPr/>
            <a:lstStyle/>
            <a:p/>
          </p:txBody>
        </p:sp>
      </p:grpSp>
      <p:grpSp>
        <p:nvGrpSpPr>
          <p:cNvPr id="4" name="Group 4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5" name="Freeform 5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/>
          </p:txBody>
        </p:sp>
        <p:sp>
          <p:nvSpPr>
            <p:cNvPr id="6" name="Freeform 6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/>
          </p:txBody>
        </p:sp>
      </p:grpSp>
      <p:grpSp>
        <p:nvGrpSpPr>
          <p:cNvPr id="7" name="Group 7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A00"/>
            </a:solidFill>
          </p:spPr>
          <p:txBody>
            <a:bodyPr/>
            <a:lstStyle/>
            <a:p/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0" y="-19050"/>
            <a:ext cx="14758988" cy="1085852"/>
            <a:chOff x="0" y="0"/>
            <a:chExt cx="19678650" cy="1447802"/>
          </a:xfrm>
        </p:grpSpPr>
        <p:sp>
          <p:nvSpPr>
            <p:cNvPr id="10" name="Freeform 10" descr="A blue and white background  Description automatically generated with medium confidence"/>
            <p:cNvSpPr/>
            <p:nvPr/>
          </p:nvSpPr>
          <p:spPr>
            <a:xfrm>
              <a:off x="0" y="0"/>
              <a:ext cx="19678650" cy="1447800"/>
            </a:xfrm>
            <a:custGeom>
              <a:av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6000"/>
              </a:blip>
              <a:srcRect l="0" t="0" r="0" b="0"/>
              <a:stretch>
                <a:fillRect l="0" t="-213488" r="-1645" b="-549998"/>
              </a:stretch>
            </a:blipFill>
          </p:spPr>
          <p:txBody>
            <a:bodyPr/>
            <a:lstStyle/>
            <a:p/>
          </p:txBody>
        </p:sp>
      </p:grpSp>
      <p:grpSp>
        <p:nvGrpSpPr>
          <p:cNvPr id="11" name="Group 11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500"/>
            </a:solidFill>
          </p:spPr>
          <p:txBody>
            <a:bodyPr/>
            <a:lstStyle/>
            <a:p/>
          </p:txBody>
        </p:sp>
      </p:grpSp>
      <p:sp>
        <p:nvSpPr>
          <p:cNvPr id="13" name="TextBox 13"/>
          <p:cNvSpPr txBox="1"/>
          <p:nvPr/>
        </p:nvSpPr>
        <p:spPr>
          <a:xfrm>
            <a:off x="474096" y="1560663"/>
            <a:ext cx="8971059" cy="57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Statement: 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5733" y="2602788"/>
            <a:ext cx="17233637" cy="3982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61"/>
              </a:lnSpc>
            </a:pPr>
            <a:r>
              <a:rPr lang="en-US" sz="3257" b="1">
                <a:solidFill>
                  <a:srgbClr val="2131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Lack of a proactive system to forecast water pollutant levels, hindering effective environmental management.</a:t>
            </a:r>
          </a:p>
          <a:p>
            <a:pPr algn="l">
              <a:lnSpc>
                <a:spcPts val="4561"/>
              </a:lnSpc>
            </a:pPr>
            <a:r>
              <a:rPr lang="en-US" sz="3257" b="1">
                <a:solidFill>
                  <a:srgbClr val="2131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Difficulty in rapidly assessing potential water quality issues based on historical trends and station-specific data.</a:t>
            </a:r>
          </a:p>
          <a:p>
            <a:pPr algn="l">
              <a:lnSpc>
                <a:spcPts val="4561"/>
              </a:lnSpc>
            </a:pPr>
            <a:r>
              <a:rPr lang="en-US" sz="3257" b="1">
                <a:solidFill>
                  <a:srgbClr val="2131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Need for an accessible and user-friendly tool that can provide quick insights into future water quality to aid decision-makers.</a:t>
            </a:r>
          </a:p>
          <a:p>
            <a:pPr algn="l">
              <a:lnSpc>
                <a:spcPts val="4561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5109032" y="117003"/>
            <a:ext cx="2700338" cy="863271"/>
            <a:chOff x="0" y="0"/>
            <a:chExt cx="3600450" cy="1151028"/>
          </a:xfrm>
        </p:grpSpPr>
        <p:sp>
          <p:nvSpPr>
            <p:cNvPr id="3" name="Freeform 3" descr="A close up of a sign  Description automatically generated"/>
            <p:cNvSpPr/>
            <p:nvPr/>
          </p:nvSpPr>
          <p:spPr>
            <a:xfrm>
              <a:off x="0" y="0"/>
              <a:ext cx="3600450" cy="1151001"/>
            </a:xfrm>
            <a:custGeom>
              <a:av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rcRect l="0" t="0" r="0" b="0"/>
              <a:stretch>
                <a:fillRect l="0" t="0" r="0" b="-4570"/>
              </a:stretch>
            </a:blipFill>
          </p:spPr>
          <p:txBody>
            <a:bodyPr/>
            <a:lstStyle/>
            <a:p/>
          </p:txBody>
        </p:sp>
      </p:grpSp>
      <p:grpSp>
        <p:nvGrpSpPr>
          <p:cNvPr id="4" name="Group 4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5" name="Freeform 5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/>
          </p:txBody>
        </p:sp>
        <p:sp>
          <p:nvSpPr>
            <p:cNvPr id="6" name="Freeform 6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/>
          </p:txBody>
        </p:sp>
      </p:grpSp>
      <p:grpSp>
        <p:nvGrpSpPr>
          <p:cNvPr id="7" name="Group 7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A00"/>
            </a:solidFill>
          </p:spPr>
          <p:txBody>
            <a:bodyPr/>
            <a:lstStyle/>
            <a:p/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0" y="-19050"/>
            <a:ext cx="14758988" cy="1085852"/>
            <a:chOff x="0" y="0"/>
            <a:chExt cx="19678650" cy="1447802"/>
          </a:xfrm>
        </p:grpSpPr>
        <p:sp>
          <p:nvSpPr>
            <p:cNvPr id="10" name="Freeform 10" descr="A blue and white background  Description automatically generated with medium confidence"/>
            <p:cNvSpPr/>
            <p:nvPr/>
          </p:nvSpPr>
          <p:spPr>
            <a:xfrm>
              <a:off x="0" y="0"/>
              <a:ext cx="19678650" cy="1447800"/>
            </a:xfrm>
            <a:custGeom>
              <a:av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6000"/>
              </a:blip>
              <a:srcRect l="0" t="0" r="0" b="0"/>
              <a:stretch>
                <a:fillRect l="0" t="-213488" r="-1645" b="-549998"/>
              </a:stretch>
            </a:blipFill>
          </p:spPr>
          <p:txBody>
            <a:bodyPr/>
            <a:lstStyle/>
            <a:p/>
          </p:txBody>
        </p:sp>
      </p:grpSp>
      <p:grpSp>
        <p:nvGrpSpPr>
          <p:cNvPr id="11" name="Group 11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500"/>
            </a:solidFill>
          </p:spPr>
          <p:txBody>
            <a:bodyPr/>
            <a:lstStyle/>
            <a:p/>
          </p:txBody>
        </p:sp>
      </p:grpSp>
      <p:sp>
        <p:nvSpPr>
          <p:cNvPr id="13" name="TextBox 13"/>
          <p:cNvSpPr txBox="1"/>
          <p:nvPr/>
        </p:nvSpPr>
        <p:spPr>
          <a:xfrm>
            <a:off x="474096" y="1560663"/>
            <a:ext cx="8971059" cy="57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Solution: 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74096" y="2756977"/>
            <a:ext cx="17259300" cy="4706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68"/>
              </a:lnSpc>
            </a:pPr>
            <a:r>
              <a:rPr lang="en-US" sz="3334" b="1">
                <a:solidFill>
                  <a:srgbClr val="2131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Developed an AI-powered machine learning model capable of predicting six key water pollutants (O₂, NO₃, NO₂, SO₄, PO₄, Cl⁻).</a:t>
            </a:r>
          </a:p>
          <a:p>
            <a:pPr algn="l">
              <a:lnSpc>
                <a:spcPts val="4668"/>
              </a:lnSpc>
            </a:pPr>
            <a:r>
              <a:rPr lang="en-US" sz="3334" b="1">
                <a:solidFill>
                  <a:srgbClr val="2131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The model leverages historical year and station_id data for predictions.</a:t>
            </a:r>
          </a:p>
          <a:p>
            <a:pPr algn="l">
              <a:lnSpc>
                <a:spcPts val="4668"/>
              </a:lnSpc>
            </a:pPr>
            <a:r>
              <a:rPr lang="en-US" sz="3334" b="1">
                <a:solidFill>
                  <a:srgbClr val="2131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Created an interactive web application using Gradio, allowing users to input a year and station ID to get immediate pollutant level predictions.</a:t>
            </a:r>
          </a:p>
          <a:p>
            <a:pPr algn="l">
              <a:lnSpc>
                <a:spcPts val="4668"/>
              </a:lnSpc>
            </a:pPr>
            <a:r>
              <a:rPr lang="en-US" sz="3334" b="1">
                <a:solidFill>
                  <a:srgbClr val="2131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Provided a deployment solution via Google Colab, making the prediction tool easily accessible for environmental analysis and forecasting.</a:t>
            </a:r>
          </a:p>
          <a:p>
            <a:pPr algn="l">
              <a:lnSpc>
                <a:spcPts val="4668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5109032" y="117003"/>
            <a:ext cx="2700338" cy="863271"/>
            <a:chOff x="0" y="0"/>
            <a:chExt cx="3600450" cy="1151028"/>
          </a:xfrm>
        </p:grpSpPr>
        <p:sp>
          <p:nvSpPr>
            <p:cNvPr id="3" name="Freeform 3" descr="A close up of a sign  Description automatically generated"/>
            <p:cNvSpPr/>
            <p:nvPr/>
          </p:nvSpPr>
          <p:spPr>
            <a:xfrm>
              <a:off x="0" y="0"/>
              <a:ext cx="3600450" cy="1151001"/>
            </a:xfrm>
            <a:custGeom>
              <a:av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rcRect l="0" t="0" r="0" b="0"/>
              <a:stretch>
                <a:fillRect l="0" t="0" r="0" b="-4570"/>
              </a:stretch>
            </a:blipFill>
          </p:spPr>
          <p:txBody>
            <a:bodyPr/>
            <a:lstStyle/>
            <a:p/>
          </p:txBody>
        </p:sp>
      </p:grpSp>
      <p:grpSp>
        <p:nvGrpSpPr>
          <p:cNvPr id="4" name="Group 4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5" name="Freeform 5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/>
          </p:txBody>
        </p:sp>
        <p:sp>
          <p:nvSpPr>
            <p:cNvPr id="6" name="Freeform 6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/>
          </p:txBody>
        </p:sp>
      </p:grpSp>
      <p:grpSp>
        <p:nvGrpSpPr>
          <p:cNvPr id="7" name="Group 7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A00"/>
            </a:solidFill>
          </p:spPr>
          <p:txBody>
            <a:bodyPr/>
            <a:lstStyle/>
            <a:p/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0" y="-19050"/>
            <a:ext cx="14758988" cy="1085852"/>
            <a:chOff x="0" y="0"/>
            <a:chExt cx="19678650" cy="1447802"/>
          </a:xfrm>
        </p:grpSpPr>
        <p:sp>
          <p:nvSpPr>
            <p:cNvPr id="10" name="Freeform 10" descr="A blue and white background  Description automatically generated with medium confidence"/>
            <p:cNvSpPr/>
            <p:nvPr/>
          </p:nvSpPr>
          <p:spPr>
            <a:xfrm>
              <a:off x="0" y="0"/>
              <a:ext cx="19678650" cy="1447800"/>
            </a:xfrm>
            <a:custGeom>
              <a:av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6000"/>
              </a:blip>
              <a:srcRect l="0" t="0" r="0" b="0"/>
              <a:stretch>
                <a:fillRect l="0" t="-213488" r="-1645" b="-549998"/>
              </a:stretch>
            </a:blipFill>
          </p:spPr>
          <p:txBody>
            <a:bodyPr/>
            <a:lstStyle/>
            <a:p/>
          </p:txBody>
        </p:sp>
      </p:grpSp>
      <p:grpSp>
        <p:nvGrpSpPr>
          <p:cNvPr id="11" name="Group 11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500"/>
            </a:solidFill>
          </p:spPr>
          <p:txBody>
            <a:bodyPr/>
            <a:lstStyle/>
            <a:p/>
          </p:txBody>
        </p:sp>
      </p:grpSp>
      <p:sp>
        <p:nvSpPr>
          <p:cNvPr id="13" name="Freeform 13"/>
          <p:cNvSpPr/>
          <p:nvPr/>
        </p:nvSpPr>
        <p:spPr>
          <a:xfrm>
            <a:off x="12911450" y="1627338"/>
            <a:ext cx="5376550" cy="3516162"/>
          </a:xfrm>
          <a:custGeom>
            <a:avLst/>
            <a:rect l="l" t="t" r="r" b="b"/>
            <a:pathLst>
              <a:path w="5376550" h="3516162">
                <a:moveTo>
                  <a:pt x="0" y="0"/>
                </a:moveTo>
                <a:lnTo>
                  <a:pt x="5376550" y="0"/>
                </a:lnTo>
                <a:lnTo>
                  <a:pt x="5376550" y="3516162"/>
                </a:lnTo>
                <a:lnTo>
                  <a:pt x="0" y="35161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 l="0" t="0" r="0" b="0"/>
            <a:stretch>
              <a:fillRect l="-1933" t="0" r="-1933" b="0"/>
            </a:stretch>
          </a:blipFill>
        </p:spPr>
        <p:txBody>
          <a:bodyPr/>
          <a:lstStyle/>
          <a:p/>
        </p:txBody>
      </p:sp>
      <p:sp>
        <p:nvSpPr>
          <p:cNvPr id="14" name="Freeform 14"/>
          <p:cNvSpPr/>
          <p:nvPr/>
        </p:nvSpPr>
        <p:spPr>
          <a:xfrm>
            <a:off x="8808958" y="1306660"/>
            <a:ext cx="3786010" cy="7673681"/>
          </a:xfrm>
          <a:custGeom>
            <a:avLst/>
            <a:rect l="l" t="t" r="r" b="b"/>
            <a:pathLst>
              <a:path w="3786010" h="7673681">
                <a:moveTo>
                  <a:pt x="0" y="0"/>
                </a:moveTo>
                <a:lnTo>
                  <a:pt x="3786010" y="0"/>
                </a:lnTo>
                <a:lnTo>
                  <a:pt x="3786010" y="7673680"/>
                </a:lnTo>
                <a:lnTo>
                  <a:pt x="0" y="76736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rcRect l="0" t="0" r="0" b="0"/>
            <a:stretch>
              <a:fillRect l="0" t="0" r="0" b="0"/>
            </a:stretch>
          </a:blipFill>
        </p:spPr>
        <p:txBody>
          <a:bodyPr/>
          <a:lstStyle/>
          <a:p/>
        </p:txBody>
      </p:sp>
      <p:sp>
        <p:nvSpPr>
          <p:cNvPr id="15" name="Freeform 15"/>
          <p:cNvSpPr/>
          <p:nvPr/>
        </p:nvSpPr>
        <p:spPr>
          <a:xfrm>
            <a:off x="474096" y="2669463"/>
            <a:ext cx="8218405" cy="5829866"/>
          </a:xfrm>
          <a:custGeom>
            <a:avLst/>
            <a:rect l="l" t="t" r="r" b="b"/>
            <a:pathLst>
              <a:path w="8218405" h="5829866">
                <a:moveTo>
                  <a:pt x="0" y="0"/>
                </a:moveTo>
                <a:lnTo>
                  <a:pt x="8218405" y="0"/>
                </a:lnTo>
                <a:lnTo>
                  <a:pt x="8218405" y="5829866"/>
                </a:lnTo>
                <a:lnTo>
                  <a:pt x="0" y="58298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rcRect l="0" t="0" r="0" b="0"/>
            <a:stretch>
              <a:fillRect l="0" t="0" r="-11112" b="0"/>
            </a:stretch>
          </a:blipFill>
        </p:spPr>
        <p:txBody>
          <a:bodyPr/>
          <a:lstStyle/>
          <a:p/>
        </p:txBody>
      </p:sp>
      <p:sp>
        <p:nvSpPr>
          <p:cNvPr id="16" name="Freeform 16"/>
          <p:cNvSpPr/>
          <p:nvPr/>
        </p:nvSpPr>
        <p:spPr>
          <a:xfrm>
            <a:off x="13509875" y="5584396"/>
            <a:ext cx="4179700" cy="4702604"/>
          </a:xfrm>
          <a:custGeom>
            <a:avLst/>
            <a:rect l="l" t="t" r="r" b="b"/>
            <a:pathLst>
              <a:path w="4179700" h="4702604">
                <a:moveTo>
                  <a:pt x="0" y="0"/>
                </a:moveTo>
                <a:lnTo>
                  <a:pt x="4179700" y="0"/>
                </a:lnTo>
                <a:lnTo>
                  <a:pt x="4179700" y="4702604"/>
                </a:lnTo>
                <a:lnTo>
                  <a:pt x="0" y="47026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rcRect l="0" t="0" r="0" b="0"/>
            <a:stretch>
              <a:fillRect l="0" t="-35179" r="0" b="0"/>
            </a:stretch>
          </a:blipFill>
        </p:spPr>
        <p:txBody>
          <a:bodyPr/>
          <a:lstStyle/>
          <a:p/>
        </p:txBody>
      </p:sp>
      <p:sp>
        <p:nvSpPr>
          <p:cNvPr id="17" name="TextBox 17"/>
          <p:cNvSpPr txBox="1"/>
          <p:nvPr/>
        </p:nvSpPr>
        <p:spPr>
          <a:xfrm>
            <a:off x="474096" y="1560663"/>
            <a:ext cx="8971059" cy="57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Screenshot of Output: 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834657" y="8677910"/>
            <a:ext cx="349728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FF"/>
                </a:solidFill>
                <a:latin typeface="Canva Sans"/>
                <a:ea typeface="Canva Sans"/>
                <a:cs typeface="Canva Sans"/>
                <a:sym typeface="Canva Sans"/>
              </a:rPr>
              <a:t>Gradio Interface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5109032" y="117003"/>
            <a:ext cx="2700338" cy="863271"/>
            <a:chOff x="0" y="0"/>
            <a:chExt cx="3600450" cy="1151028"/>
          </a:xfrm>
        </p:grpSpPr>
        <p:sp>
          <p:nvSpPr>
            <p:cNvPr id="3" name="Freeform 3" descr="A close up of a sign  Description automatically generated"/>
            <p:cNvSpPr/>
            <p:nvPr/>
          </p:nvSpPr>
          <p:spPr>
            <a:xfrm>
              <a:off x="0" y="0"/>
              <a:ext cx="3600450" cy="1151001"/>
            </a:xfrm>
            <a:custGeom>
              <a:av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rcRect l="0" t="0" r="0" b="0"/>
              <a:stretch>
                <a:fillRect l="0" t="0" r="0" b="-4570"/>
              </a:stretch>
            </a:blipFill>
          </p:spPr>
          <p:txBody>
            <a:bodyPr/>
            <a:lstStyle/>
            <a:p/>
          </p:txBody>
        </p:sp>
      </p:grpSp>
      <p:grpSp>
        <p:nvGrpSpPr>
          <p:cNvPr id="4" name="Group 4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5" name="Freeform 5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/>
          </p:txBody>
        </p:sp>
        <p:sp>
          <p:nvSpPr>
            <p:cNvPr id="6" name="Freeform 6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/>
          </p:txBody>
        </p:sp>
      </p:grpSp>
      <p:grpSp>
        <p:nvGrpSpPr>
          <p:cNvPr id="7" name="Group 7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A00"/>
            </a:solidFill>
          </p:spPr>
          <p:txBody>
            <a:bodyPr/>
            <a:lstStyle/>
            <a:p/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0" y="-19050"/>
            <a:ext cx="14758988" cy="1085852"/>
            <a:chOff x="0" y="0"/>
            <a:chExt cx="19678650" cy="1447802"/>
          </a:xfrm>
        </p:grpSpPr>
        <p:sp>
          <p:nvSpPr>
            <p:cNvPr id="10" name="Freeform 10" descr="A blue and white background  Description automatically generated with medium confidence"/>
            <p:cNvSpPr/>
            <p:nvPr/>
          </p:nvSpPr>
          <p:spPr>
            <a:xfrm>
              <a:off x="0" y="0"/>
              <a:ext cx="19678650" cy="1447800"/>
            </a:xfrm>
            <a:custGeom>
              <a:av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6000"/>
              </a:blip>
              <a:srcRect l="0" t="0" r="0" b="0"/>
              <a:stretch>
                <a:fillRect l="0" t="-213488" r="-1645" b="-549998"/>
              </a:stretch>
            </a:blipFill>
          </p:spPr>
          <p:txBody>
            <a:bodyPr/>
            <a:lstStyle/>
            <a:p/>
          </p:txBody>
        </p:sp>
      </p:grpSp>
      <p:grpSp>
        <p:nvGrpSpPr>
          <p:cNvPr id="11" name="Group 11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500"/>
            </a:solidFill>
          </p:spPr>
          <p:txBody>
            <a:bodyPr/>
            <a:lstStyle/>
            <a:p/>
          </p:txBody>
        </p:sp>
      </p:grpSp>
      <p:sp>
        <p:nvSpPr>
          <p:cNvPr id="13" name="TextBox 13"/>
          <p:cNvSpPr txBox="1"/>
          <p:nvPr/>
        </p:nvSpPr>
        <p:spPr>
          <a:xfrm>
            <a:off x="315070" y="1461272"/>
            <a:ext cx="8971059" cy="57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Conclusion: 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15071" y="2427197"/>
            <a:ext cx="17972929" cy="6638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9"/>
              </a:lnSpc>
            </a:pPr>
            <a:r>
              <a:rPr lang="en-US" sz="3778" b="1">
                <a:solidFill>
                  <a:srgbClr val="2131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Successfully developed and deployed an AI-powered water quality prediction model using historical monitoring data.</a:t>
            </a:r>
          </a:p>
          <a:p>
            <a:pPr algn="l">
              <a:lnSpc>
                <a:spcPts val="5289"/>
              </a:lnSpc>
            </a:pPr>
            <a:r>
              <a:rPr lang="en-US" sz="3778" b="1">
                <a:solidFill>
                  <a:srgbClr val="2131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The Multi-output Random Forest Regressor effectively predicts six major water pollutants (O₂, NO₃, NO₂, SO₄, PO₄, Cl⁻).</a:t>
            </a:r>
          </a:p>
          <a:p>
            <a:pPr algn="l">
              <a:lnSpc>
                <a:spcPts val="5289"/>
              </a:lnSpc>
            </a:pPr>
            <a:r>
              <a:rPr lang="en-US" sz="3778" b="1">
                <a:solidFill>
                  <a:srgbClr val="2131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The Gradio web application provides an accessible and intuitive tool for environmental analysis and forecasting.</a:t>
            </a:r>
          </a:p>
          <a:p>
            <a:pPr algn="l">
              <a:lnSpc>
                <a:spcPts val="5289"/>
              </a:lnSpc>
            </a:pPr>
            <a:r>
              <a:rPr lang="en-US" sz="3778" b="1">
                <a:solidFill>
                  <a:srgbClr val="2131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This project demonstrates the significant potential of machine learning to support proactive environmental management and decision-making for a healthier future.</a:t>
            </a:r>
          </a:p>
          <a:p>
            <a:pPr algn="l">
              <a:lnSpc>
                <a:spcPts val="5289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-19048" y="8934767"/>
            <a:ext cx="1841800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213163"/>
                </a:solidFill>
                <a:latin typeface="Canva Sans"/>
                <a:ea typeface="Canva Sans"/>
                <a:cs typeface="Canva Sans"/>
                <a:sym typeface="Canva Sans"/>
                <a:hlinkClick r:id="rId3" tooltip="https://github.com/workforakng/WaterQualityPrediction.git"/>
              </a:rPr>
              <a:t>Click to open GitHub Link</a:t>
            </a:r>
            <a:r>
              <a:rPr lang="en-US" sz="3399">
                <a:solidFill>
                  <a:srgbClr val="213163"/>
                </a:solidFill>
                <a:latin typeface="Canva Sans"/>
                <a:ea typeface="Canva Sans"/>
                <a:cs typeface="Canva Sans"/>
                <a:sym typeface="Canva Sans"/>
              </a:rPr>
              <a:t> : https://github.com/workforakng/WaterQualityPrediction.git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5109032" y="117003"/>
            <a:ext cx="2700338" cy="863271"/>
            <a:chOff x="0" y="0"/>
            <a:chExt cx="3600450" cy="1151028"/>
          </a:xfrm>
        </p:grpSpPr>
        <p:sp>
          <p:nvSpPr>
            <p:cNvPr id="3" name="Freeform 3" descr="A close up of a sign  Description automatically generated"/>
            <p:cNvSpPr/>
            <p:nvPr/>
          </p:nvSpPr>
          <p:spPr>
            <a:xfrm>
              <a:off x="0" y="0"/>
              <a:ext cx="3600450" cy="1151001"/>
            </a:xfrm>
            <a:custGeom>
              <a:av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rcRect l="0" t="0" r="0" b="0"/>
              <a:stretch>
                <a:fillRect l="0" t="0" r="0" b="-4570"/>
              </a:stretch>
            </a:blipFill>
          </p:spPr>
          <p:txBody>
            <a:bodyPr/>
            <a:lstStyle/>
            <a:p/>
          </p:txBody>
        </p:sp>
      </p:grpSp>
      <p:grpSp>
        <p:nvGrpSpPr>
          <p:cNvPr id="4" name="Group 4"/>
          <p:cNvGrpSpPr/>
          <p:nvPr/>
        </p:nvGrpSpPr>
        <p:grpSpPr>
          <a:xfrm>
            <a:off x="-19048" y="-19050"/>
            <a:ext cx="14782800" cy="1114545"/>
            <a:chOff x="0" y="0"/>
            <a:chExt cx="19710400" cy="1486060"/>
          </a:xfrm>
        </p:grpSpPr>
        <p:sp>
          <p:nvSpPr>
            <p:cNvPr id="5" name="Freeform 5"/>
            <p:cNvSpPr/>
            <p:nvPr/>
          </p:nvSpPr>
          <p:spPr>
            <a:xfrm>
              <a:off x="25400" y="25400"/>
              <a:ext cx="19659600" cy="1435227"/>
            </a:xfrm>
            <a:custGeom>
              <a:av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/>
          </p:txBody>
        </p:sp>
        <p:sp>
          <p:nvSpPr>
            <p:cNvPr id="6" name="Freeform 6"/>
            <p:cNvSpPr/>
            <p:nvPr/>
          </p:nvSpPr>
          <p:spPr>
            <a:xfrm>
              <a:off x="0" y="0"/>
              <a:ext cx="19710400" cy="1486027"/>
            </a:xfrm>
            <a:custGeom>
              <a:av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  <p:txBody>
            <a:bodyPr/>
            <a:lstStyle/>
            <a:p/>
          </p:txBody>
        </p:sp>
      </p:grpSp>
      <p:grpSp>
        <p:nvGrpSpPr>
          <p:cNvPr id="7" name="Group 7"/>
          <p:cNvGrpSpPr/>
          <p:nvPr/>
        </p:nvGrpSpPr>
        <p:grpSpPr>
          <a:xfrm>
            <a:off x="14833450" y="-628"/>
            <a:ext cx="168424" cy="1098536"/>
            <a:chOff x="0" y="0"/>
            <a:chExt cx="224566" cy="14647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4536" cy="1464691"/>
            </a:xfrm>
            <a:custGeom>
              <a:av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BA00"/>
            </a:solidFill>
          </p:spPr>
          <p:txBody>
            <a:bodyPr/>
            <a:lstStyle/>
            <a:p/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0" y="-19050"/>
            <a:ext cx="14758988" cy="1085852"/>
            <a:chOff x="0" y="0"/>
            <a:chExt cx="19678650" cy="1447802"/>
          </a:xfrm>
        </p:grpSpPr>
        <p:sp>
          <p:nvSpPr>
            <p:cNvPr id="10" name="Freeform 10" descr="A blue and white background  Description automatically generated with medium confidence"/>
            <p:cNvSpPr/>
            <p:nvPr/>
          </p:nvSpPr>
          <p:spPr>
            <a:xfrm>
              <a:off x="0" y="0"/>
              <a:ext cx="19678650" cy="1447800"/>
            </a:xfrm>
            <a:custGeom>
              <a:av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6000"/>
              </a:blip>
              <a:srcRect l="0" t="0" r="0" b="0"/>
              <a:stretch>
                <a:fillRect l="0" t="-213488" r="-1645" b="-549998"/>
              </a:stretch>
            </a:blipFill>
          </p:spPr>
          <p:txBody>
            <a:bodyPr/>
            <a:lstStyle/>
            <a:p/>
          </p:txBody>
        </p:sp>
      </p:grpSp>
      <p:grpSp>
        <p:nvGrpSpPr>
          <p:cNvPr id="11" name="Group 11"/>
          <p:cNvGrpSpPr/>
          <p:nvPr/>
        </p:nvGrpSpPr>
        <p:grpSpPr>
          <a:xfrm>
            <a:off x="17887950" y="-628"/>
            <a:ext cx="400050" cy="1098536"/>
            <a:chOff x="0" y="0"/>
            <a:chExt cx="533400" cy="14647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33400" cy="1464691"/>
            </a:xfrm>
            <a:custGeom>
              <a:av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500"/>
            </a:solidFill>
          </p:spPr>
          <p:txBody>
            <a:bodyPr/>
            <a:lstStyle/>
            <a:p/>
          </p:txBody>
        </p:sp>
      </p:grpSp>
      <p:sp>
        <p:nvSpPr>
          <p:cNvPr id="13" name="TextBox 13"/>
          <p:cNvSpPr txBox="1"/>
          <p:nvPr/>
        </p:nvSpPr>
        <p:spPr>
          <a:xfrm>
            <a:off x="315070" y="1461272"/>
            <a:ext cx="8971059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GITHUB: 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60826" y="1918472"/>
            <a:ext cx="16151423" cy="7413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65"/>
              </a:lnSpc>
            </a:pPr>
            <a:r>
              <a:rPr lang="en-US" sz="3261" b="1">
                <a:solidFill>
                  <a:srgbClr val="2131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 Repository: https://github.com/workforakng/WaterQualityPrediction.git</a:t>
            </a:r>
          </a:p>
          <a:p>
            <a:pPr algn="l">
              <a:lnSpc>
                <a:spcPts val="4565"/>
              </a:lnSpc>
            </a:pPr>
            <a:r>
              <a:rPr lang="en-US" sz="3261" b="1">
                <a:solidFill>
                  <a:srgbClr val="2131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- Find the full project code, dataset, and trained model files on GitHub.</a:t>
            </a:r>
          </a:p>
          <a:p>
            <a:pPr algn="l">
              <a:lnSpc>
                <a:spcPts val="4565"/>
              </a:lnSpc>
            </a:pPr>
          </a:p>
          <a:p>
            <a:pPr algn="l">
              <a:lnSpc>
                <a:spcPts val="4565"/>
              </a:lnSpc>
            </a:pPr>
          </a:p>
          <a:p>
            <a:pPr algn="l">
              <a:lnSpc>
                <a:spcPts val="4565"/>
              </a:lnSpc>
            </a:pPr>
            <a:r>
              <a:rPr lang="en-US" sz="3261" b="1">
                <a:solidFill>
                  <a:srgbClr val="2131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Run the App in Google Colab:</a:t>
            </a:r>
          </a:p>
          <a:p>
            <a:pPr algn="l">
              <a:lnSpc>
                <a:spcPts val="4565"/>
              </a:lnSpc>
            </a:pPr>
            <a:r>
              <a:rPr lang="en-US" sz="3261" b="1">
                <a:solidFill>
                  <a:srgbClr val="2131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- Click below to launch the prediction app:</a:t>
            </a:r>
          </a:p>
          <a:p>
            <a:pPr algn="l">
              <a:lnSpc>
                <a:spcPts val="4565"/>
              </a:lnSpc>
            </a:pPr>
            <a:r>
              <a:rPr lang="en-US" sz="3261" b="1">
                <a:solidFill>
                  <a:srgbClr val="2131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- 👉 </a:t>
            </a:r>
          </a:p>
          <a:p>
            <a:pPr algn="l">
              <a:lnSpc>
                <a:spcPts val="4565"/>
              </a:lnSpc>
            </a:pPr>
          </a:p>
          <a:p>
            <a:pPr algn="l">
              <a:lnSpc>
                <a:spcPts val="4565"/>
              </a:lnSpc>
            </a:pPr>
          </a:p>
          <a:p>
            <a:pPr algn="l">
              <a:lnSpc>
                <a:spcPts val="4565"/>
              </a:lnSpc>
            </a:pPr>
            <a:r>
              <a:rPr lang="en-US" sz="3261" b="1">
                <a:solidFill>
                  <a:srgbClr val="2131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Run Locally using Gradio:</a:t>
            </a:r>
          </a:p>
          <a:p>
            <a:pPr algn="l">
              <a:lnSpc>
                <a:spcPts val="4565"/>
              </a:lnSpc>
            </a:pPr>
            <a:r>
              <a:rPr lang="en-US" sz="3261" b="1">
                <a:solidFill>
                  <a:srgbClr val="2131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- pip install -r requirements.txt</a:t>
            </a:r>
          </a:p>
          <a:p>
            <a:pPr algn="l">
              <a:lnSpc>
                <a:spcPts val="4565"/>
              </a:lnSpc>
            </a:pPr>
            <a:r>
              <a:rPr lang="en-US" sz="3261" b="1">
                <a:solidFill>
                  <a:srgbClr val="2131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- python app.py</a:t>
            </a:r>
          </a:p>
          <a:p>
            <a:pPr algn="l">
              <a:lnSpc>
                <a:spcPts val="4565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2023110" y="5334945"/>
            <a:ext cx="277749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213163"/>
                </a:solidFill>
                <a:latin typeface="Canva Sans"/>
                <a:ea typeface="Canva Sans"/>
                <a:cs typeface="Canva Sans"/>
                <a:sym typeface="Canva Sans"/>
                <a:hlinkClick r:id="rId3" tooltip="https://colab.research.google.com/github/workforakng/WaterQualityPrediction/blob/main/WaterQualityPred_Week3_.ipynb"/>
              </a:rPr>
              <a:t>Run on Colab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38751" y="3112362"/>
            <a:ext cx="508712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213163"/>
                </a:solidFill>
                <a:latin typeface="Canva Sans"/>
                <a:ea typeface="Canva Sans"/>
                <a:cs typeface="Canva Sans"/>
                <a:sym typeface="Canva Sans"/>
                <a:hlinkClick r:id="rId4" tooltip="https://github.com/workforakng/WaterQualityPrediction.git"/>
              </a:rPr>
              <a:t>Click to open Repository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Week_3_Project_PPT_Template1.pptx</dc:title>
  <dc:identifier>DAGsYv1lEeI</dc:identifier>
  <cp:revision>1</cp:revision>
  <dcterms:created xsi:type="dcterms:W3CDTF">2006-08-16T00:00:00Z</dcterms:created>
  <dcterms:modified xsi:type="dcterms:W3CDTF">2025-07-06T12:00:36Z</dcterms:modified>
</cp:coreProperties>
</file>