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316" r:id="rId40"/>
    <p:sldId id="317" r:id="rId41"/>
    <p:sldId id="318" r:id="rId42"/>
    <p:sldId id="314" r:id="rId43"/>
    <p:sldId id="298" r:id="rId44"/>
    <p:sldId id="297" r:id="rId45"/>
    <p:sldId id="299" r:id="rId46"/>
    <p:sldId id="300" r:id="rId47"/>
    <p:sldId id="301" r:id="rId48"/>
    <p:sldId id="315" r:id="rId49"/>
    <p:sldId id="302" r:id="rId50"/>
    <p:sldId id="304" r:id="rId51"/>
    <p:sldId id="305" r:id="rId52"/>
    <p:sldId id="306" r:id="rId53"/>
    <p:sldId id="307" r:id="rId54"/>
    <p:sldId id="308" r:id="rId55"/>
    <p:sldId id="310" r:id="rId56"/>
    <p:sldId id="311" r:id="rId57"/>
    <p:sldId id="312" r:id="rId58"/>
    <p:sldId id="319" r:id="rId59"/>
    <p:sldId id="313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ADCE-C841-42EA-8A3C-CB79C44A4DE2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3E4F-F19E-41DF-84FB-BC179D7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35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ADCE-C841-42EA-8A3C-CB79C44A4DE2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3E4F-F19E-41DF-84FB-BC179D7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42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ADCE-C841-42EA-8A3C-CB79C44A4DE2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3E4F-F19E-41DF-84FB-BC179D7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32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ADCE-C841-42EA-8A3C-CB79C44A4DE2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3E4F-F19E-41DF-84FB-BC179D7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9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ADCE-C841-42EA-8A3C-CB79C44A4DE2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3E4F-F19E-41DF-84FB-BC179D7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2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ADCE-C841-42EA-8A3C-CB79C44A4DE2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3E4F-F19E-41DF-84FB-BC179D7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45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ADCE-C841-42EA-8A3C-CB79C44A4DE2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3E4F-F19E-41DF-84FB-BC179D7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32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ADCE-C841-42EA-8A3C-CB79C44A4DE2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3E4F-F19E-41DF-84FB-BC179D7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7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ADCE-C841-42EA-8A3C-CB79C44A4DE2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3E4F-F19E-41DF-84FB-BC179D7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01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ADCE-C841-42EA-8A3C-CB79C44A4DE2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3E4F-F19E-41DF-84FB-BC179D7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08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ADCE-C841-42EA-8A3C-CB79C44A4DE2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3E4F-F19E-41DF-84FB-BC179D7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16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3ADCE-C841-42EA-8A3C-CB79C44A4DE2}" type="datetimeFigureOut">
              <a:rPr lang="en-GB" smtClean="0"/>
              <a:t>16/01/2019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83E4F-F19E-41DF-84FB-BC179D7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55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linu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saving-changes/gitignor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Version Control Systems - Git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Murat </a:t>
            </a:r>
            <a:r>
              <a:rPr lang="en-GB" dirty="0" err="1" smtClean="0"/>
              <a:t>Caliskan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074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Installation for Linux (Ubuntu)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Enter terminal</a:t>
            </a:r>
          </a:p>
          <a:p>
            <a:r>
              <a:rPr lang="en-GB" dirty="0" smtClean="0"/>
              <a:t>Write </a:t>
            </a:r>
            <a:r>
              <a:rPr lang="en-GB" b="1" dirty="0" smtClean="0"/>
              <a:t>git version</a:t>
            </a:r>
            <a:r>
              <a:rPr lang="en-GB" dirty="0" smtClean="0"/>
              <a:t> at terminal and verify if it was install</a:t>
            </a:r>
          </a:p>
          <a:p>
            <a:r>
              <a:rPr lang="en-GB" dirty="0" smtClean="0"/>
              <a:t>If it writes “program git is currently not installed”</a:t>
            </a:r>
          </a:p>
          <a:p>
            <a:pPr lvl="1"/>
            <a:r>
              <a:rPr lang="en-GB" dirty="0" smtClean="0"/>
              <a:t>Visit </a:t>
            </a:r>
            <a:r>
              <a:rPr lang="en-GB" dirty="0" smtClean="0">
                <a:hlinkClick r:id="rId2"/>
              </a:rPr>
              <a:t>https://git-scm.com/download/linux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Check related installation guide for your </a:t>
            </a:r>
            <a:r>
              <a:rPr lang="en-GB" dirty="0" err="1" smtClean="0"/>
              <a:t>linux</a:t>
            </a:r>
            <a:r>
              <a:rPr lang="en-GB" dirty="0" smtClean="0"/>
              <a:t> operating system</a:t>
            </a:r>
          </a:p>
          <a:p>
            <a:pPr lvl="1"/>
            <a:r>
              <a:rPr lang="en-GB" dirty="0" smtClean="0"/>
              <a:t>For Ubuntu: </a:t>
            </a:r>
            <a:r>
              <a:rPr lang="en-GB" b="1" dirty="0" err="1" smtClean="0"/>
              <a:t>sudo</a:t>
            </a:r>
            <a:r>
              <a:rPr lang="en-GB" b="1" dirty="0" smtClean="0"/>
              <a:t> apt-get install git </a:t>
            </a:r>
            <a:endParaRPr lang="en-GB" dirty="0"/>
          </a:p>
          <a:p>
            <a:pPr lvl="2"/>
            <a:r>
              <a:rPr lang="en-GB" b="1" dirty="0" err="1" smtClean="0"/>
              <a:t>Sudo</a:t>
            </a:r>
            <a:r>
              <a:rPr lang="en-GB" b="1" dirty="0" smtClean="0"/>
              <a:t>: </a:t>
            </a:r>
            <a:r>
              <a:rPr lang="en-GB" dirty="0" smtClean="0"/>
              <a:t>Gives administrative rights. It will ask your admin password.</a:t>
            </a:r>
          </a:p>
          <a:p>
            <a:pPr lvl="1"/>
            <a:r>
              <a:rPr lang="en-GB" dirty="0" smtClean="0"/>
              <a:t>Check with </a:t>
            </a:r>
            <a:r>
              <a:rPr lang="en-GB" b="1" dirty="0" smtClean="0"/>
              <a:t>git version </a:t>
            </a:r>
            <a:r>
              <a:rPr lang="en-GB" dirty="0" smtClean="0"/>
              <a:t>if installed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3934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2 = Learning Concept of VCS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 smtClean="0"/>
          </a:p>
          <a:p>
            <a:pPr lvl="1"/>
            <a:r>
              <a:rPr lang="en-GB" dirty="0" smtClean="0"/>
              <a:t>VCS = Version control system.</a:t>
            </a:r>
          </a:p>
          <a:p>
            <a:pPr lvl="1"/>
            <a:r>
              <a:rPr lang="en-GB" dirty="0" smtClean="0"/>
              <a:t>Version control system: is a software that can store and maintain information about each and every change made to files and directories brought under it’s control against specific version.</a:t>
            </a:r>
          </a:p>
          <a:p>
            <a:pPr marL="914400" lvl="2" indent="0">
              <a:buNone/>
            </a:pPr>
            <a:endParaRPr lang="en-GB" b="1" dirty="0"/>
          </a:p>
          <a:p>
            <a:pPr lvl="1"/>
            <a:r>
              <a:rPr lang="en-GB" b="1" dirty="0" smtClean="0"/>
              <a:t>Question: What does it mean version?</a:t>
            </a:r>
          </a:p>
          <a:p>
            <a:pPr lvl="2"/>
            <a:r>
              <a:rPr lang="en-GB" dirty="0" smtClean="0"/>
              <a:t>When you create a file which is monitored by the VCS we can say that it is version 1.</a:t>
            </a:r>
          </a:p>
          <a:p>
            <a:pPr lvl="2"/>
            <a:r>
              <a:rPr lang="en-GB" dirty="0" smtClean="0"/>
              <a:t>When you modify the file than it would be different from original so we can say it is version 1.1</a:t>
            </a:r>
          </a:p>
          <a:p>
            <a:pPr marL="914400" lvl="2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0359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2 = Learning Concept of VCS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VCS records history of all changes to a file against version numbers.</a:t>
            </a:r>
          </a:p>
          <a:p>
            <a:r>
              <a:rPr lang="en-GB" dirty="0" smtClean="0"/>
              <a:t>This is also called commit history. You can change the file to a particular version in commit history at any time you want</a:t>
            </a:r>
          </a:p>
          <a:p>
            <a:r>
              <a:rPr lang="en-GB" dirty="0" smtClean="0"/>
              <a:t>You can also revert entire projects not just files previous state.</a:t>
            </a:r>
          </a:p>
          <a:p>
            <a:endParaRPr lang="en-GB" b="1" dirty="0"/>
          </a:p>
          <a:p>
            <a:r>
              <a:rPr lang="en-GB" b="1" dirty="0" smtClean="0"/>
              <a:t>Question: Why we may need to revert entire projects?</a:t>
            </a:r>
            <a:endParaRPr lang="en-GB" dirty="0"/>
          </a:p>
          <a:p>
            <a:pPr lvl="1"/>
            <a:r>
              <a:rPr lang="en-GB" dirty="0" smtClean="0"/>
              <a:t>If you are doing some recent changes (experimenting a big refactoring to improve performance </a:t>
            </a:r>
            <a:r>
              <a:rPr lang="en-GB" dirty="0" err="1" smtClean="0"/>
              <a:t>etc</a:t>
            </a:r>
            <a:r>
              <a:rPr lang="en-GB" dirty="0" smtClean="0"/>
              <a:t>) and it has created various bugs or some other problems then you can simply discard all changes and go back to beginning.</a:t>
            </a:r>
          </a:p>
        </p:txBody>
      </p:sp>
    </p:spTree>
    <p:extLst>
      <p:ext uri="{BB962C8B-B14F-4D97-AF65-F5344CB8AC3E}">
        <p14:creationId xmlns:p14="http://schemas.microsoft.com/office/powerpoint/2010/main" val="321320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2 = Learning Concept of VCS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 are working with many developers using VCS you can find:</a:t>
            </a:r>
          </a:p>
          <a:p>
            <a:pPr lvl="1"/>
            <a:r>
              <a:rPr lang="en-GB" dirty="0" smtClean="0"/>
              <a:t>Who did change?</a:t>
            </a:r>
          </a:p>
          <a:p>
            <a:pPr lvl="1"/>
            <a:r>
              <a:rPr lang="en-GB" dirty="0" smtClean="0"/>
              <a:t>What change was it?</a:t>
            </a:r>
          </a:p>
          <a:p>
            <a:pPr lvl="1"/>
            <a:r>
              <a:rPr lang="en-GB" dirty="0" smtClean="0"/>
              <a:t>When was that change? </a:t>
            </a:r>
          </a:p>
          <a:p>
            <a:r>
              <a:rPr lang="en-GB" dirty="0" smtClean="0"/>
              <a:t>You can compare different versions of file or files. </a:t>
            </a:r>
          </a:p>
          <a:p>
            <a:r>
              <a:rPr lang="en-GB" b="1" dirty="0" smtClean="0"/>
              <a:t>Question: What its use to compare different versions?</a:t>
            </a:r>
          </a:p>
          <a:p>
            <a:pPr lvl="1"/>
            <a:r>
              <a:rPr lang="en-GB" dirty="0" smtClean="0"/>
              <a:t>Can help for debugging purpose.</a:t>
            </a:r>
          </a:p>
          <a:p>
            <a:pPr lvl="1"/>
            <a:r>
              <a:rPr lang="en-GB" dirty="0" smtClean="0"/>
              <a:t>For solo developer it is good for memorizing if many changes were done.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45432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2 = Learning Concept of VCS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There are 2 types of VCS</a:t>
            </a:r>
          </a:p>
          <a:p>
            <a:pPr lvl="2"/>
            <a:r>
              <a:rPr lang="en-GB" dirty="0" smtClean="0"/>
              <a:t>Centralized Version Control Systems</a:t>
            </a:r>
          </a:p>
          <a:p>
            <a:pPr lvl="3"/>
            <a:r>
              <a:rPr lang="en-GB" dirty="0" smtClean="0"/>
              <a:t>Example: CVS, Perforce, Subversion</a:t>
            </a:r>
          </a:p>
          <a:p>
            <a:pPr lvl="2"/>
            <a:r>
              <a:rPr lang="en-GB" dirty="0" smtClean="0"/>
              <a:t>Distributed Version Control Systems</a:t>
            </a:r>
          </a:p>
          <a:p>
            <a:pPr lvl="3"/>
            <a:r>
              <a:rPr lang="en-GB" dirty="0" smtClean="0"/>
              <a:t>Example: Git, Mercurial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Centralized Version Control Systems</a:t>
            </a:r>
          </a:p>
          <a:p>
            <a:pPr lvl="3"/>
            <a:r>
              <a:rPr lang="en-GB" dirty="0" smtClean="0"/>
              <a:t>Single central server</a:t>
            </a:r>
          </a:p>
          <a:p>
            <a:pPr lvl="3"/>
            <a:r>
              <a:rPr lang="en-GB" dirty="0" smtClean="0"/>
              <a:t>Checkout only from that central server</a:t>
            </a:r>
          </a:p>
          <a:p>
            <a:pPr lvl="1"/>
            <a:r>
              <a:rPr lang="en-GB" b="1" dirty="0" smtClean="0"/>
              <a:t>Question: What is the Problem of Centralized Version Control Systems</a:t>
            </a:r>
          </a:p>
          <a:p>
            <a:pPr lvl="3"/>
            <a:r>
              <a:rPr lang="en-GB" b="1" dirty="0" smtClean="0"/>
              <a:t>When server goes down. No more check outs. </a:t>
            </a:r>
          </a:p>
          <a:p>
            <a:pPr lvl="3"/>
            <a:r>
              <a:rPr lang="en-GB" b="1" dirty="0" smtClean="0"/>
              <a:t>No Back up servers. Commit history is lost.</a:t>
            </a:r>
          </a:p>
        </p:txBody>
      </p:sp>
    </p:spTree>
    <p:extLst>
      <p:ext uri="{BB962C8B-B14F-4D97-AF65-F5344CB8AC3E}">
        <p14:creationId xmlns:p14="http://schemas.microsoft.com/office/powerpoint/2010/main" val="2245601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2 = Learning Concept of VCS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Distributed Version Control Systems</a:t>
            </a:r>
          </a:p>
          <a:p>
            <a:pPr lvl="2"/>
            <a:r>
              <a:rPr lang="en-GB" dirty="0" smtClean="0"/>
              <a:t>When client checks out a repository (code base) from a server, it fully mirrors that repository.</a:t>
            </a:r>
          </a:p>
          <a:p>
            <a:pPr lvl="2"/>
            <a:r>
              <a:rPr lang="en-GB" b="1" dirty="0" smtClean="0"/>
              <a:t>So if the server goes down. </a:t>
            </a:r>
            <a:r>
              <a:rPr lang="en-GB" dirty="0" smtClean="0"/>
              <a:t>No problem we have all history at local computer.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305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2 = Learning Concept of VCS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b="1" dirty="0" smtClean="0"/>
              <a:t>Server: </a:t>
            </a:r>
            <a:r>
              <a:rPr lang="en-GB" dirty="0" smtClean="0"/>
              <a:t>Version control software running on a server grade machine that hosts or control </a:t>
            </a:r>
            <a:r>
              <a:rPr lang="en-US" dirty="0" smtClean="0"/>
              <a:t>&amp; manages the repositories.</a:t>
            </a:r>
          </a:p>
          <a:p>
            <a:pPr lvl="1"/>
            <a:r>
              <a:rPr lang="en-US" b="1" dirty="0" smtClean="0"/>
              <a:t>Client: </a:t>
            </a:r>
            <a:r>
              <a:rPr lang="en-US" dirty="0" smtClean="0"/>
              <a:t>Software which communicates to the server. Mostly our local desktop software. Either command line or GUI interface (from </a:t>
            </a:r>
            <a:r>
              <a:rPr lang="en-US" dirty="0" err="1" smtClean="0"/>
              <a:t>Intellij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Communication:</a:t>
            </a:r>
            <a:r>
              <a:rPr lang="en-US" dirty="0" smtClean="0"/>
              <a:t> Accessing the repository for writing or reading files.</a:t>
            </a:r>
          </a:p>
          <a:p>
            <a:pPr lvl="1"/>
            <a:r>
              <a:rPr lang="en-US" b="1" dirty="0" smtClean="0"/>
              <a:t>Repository: </a:t>
            </a:r>
            <a:r>
              <a:rPr lang="en-US" dirty="0" smtClean="0"/>
              <a:t>Large collection of source code hosted on a remote server. Can be publicly or privately accessed.</a:t>
            </a:r>
            <a:endParaRPr lang="en-GB" dirty="0" smtClean="0"/>
          </a:p>
          <a:p>
            <a:pPr lvl="2"/>
            <a:r>
              <a:rPr lang="en-US" dirty="0" smtClean="0"/>
              <a:t>Public access: Free of all.</a:t>
            </a:r>
          </a:p>
          <a:p>
            <a:pPr lvl="2"/>
            <a:r>
              <a:rPr lang="en-US" dirty="0" smtClean="0"/>
              <a:t>Private access: Selected group of individuals with some kind of </a:t>
            </a:r>
            <a:r>
              <a:rPr lang="en-US" smtClean="0"/>
              <a:t>access control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8327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Created in 2005 by Linus Torvalds.</a:t>
            </a:r>
            <a:r>
              <a:rPr lang="en-GB" dirty="0"/>
              <a:t> </a:t>
            </a:r>
            <a:r>
              <a:rPr lang="en-GB" dirty="0" smtClean="0"/>
              <a:t>Father of Linux.</a:t>
            </a:r>
            <a:endParaRPr lang="en-GB" dirty="0"/>
          </a:p>
          <a:p>
            <a:r>
              <a:rPr lang="en-GB" dirty="0" smtClean="0"/>
              <a:t>Linux project was using </a:t>
            </a:r>
            <a:r>
              <a:rPr lang="en-GB" dirty="0" err="1" smtClean="0"/>
              <a:t>Bitkeeper</a:t>
            </a:r>
            <a:r>
              <a:rPr lang="en-GB" dirty="0" smtClean="0"/>
              <a:t> as version control.</a:t>
            </a:r>
          </a:p>
          <a:p>
            <a:pPr lvl="1"/>
            <a:r>
              <a:rPr lang="en-GB" dirty="0" smtClean="0"/>
              <a:t>Because it turned into a paid model, Linux community rioted.</a:t>
            </a:r>
          </a:p>
          <a:p>
            <a:r>
              <a:rPr lang="en-GB" dirty="0" smtClean="0"/>
              <a:t>Now it is most popular DVCS in the world.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079" y="792012"/>
            <a:ext cx="2711363" cy="179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55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States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Every files goes through </a:t>
            </a:r>
            <a:r>
              <a:rPr lang="en-GB" b="1" dirty="0" smtClean="0"/>
              <a:t>Three</a:t>
            </a:r>
            <a:r>
              <a:rPr lang="en-GB" dirty="0" smtClean="0"/>
              <a:t> states if you want to add to repository.</a:t>
            </a:r>
          </a:p>
          <a:p>
            <a:pPr lvl="1"/>
            <a:r>
              <a:rPr lang="en-GB" b="1" dirty="0" smtClean="0"/>
              <a:t>Modified state: </a:t>
            </a:r>
            <a:r>
              <a:rPr lang="en-GB" dirty="0" smtClean="0"/>
              <a:t>In this state file gets modified and saved in the file system under the operating system that the user is using.</a:t>
            </a:r>
            <a:r>
              <a:rPr lang="en-GB" b="1" dirty="0"/>
              <a:t> </a:t>
            </a:r>
            <a:endParaRPr lang="en-GB" dirty="0"/>
          </a:p>
          <a:p>
            <a:pPr lvl="2"/>
            <a:r>
              <a:rPr lang="en-GB" dirty="0" smtClean="0"/>
              <a:t>This is changes that are </a:t>
            </a:r>
            <a:r>
              <a:rPr lang="en-GB" b="1" dirty="0" smtClean="0"/>
              <a:t>NOT COMMITED </a:t>
            </a:r>
            <a:r>
              <a:rPr lang="en-GB" dirty="0" smtClean="0"/>
              <a:t>yet to git database.</a:t>
            </a:r>
          </a:p>
          <a:p>
            <a:pPr lvl="1"/>
            <a:r>
              <a:rPr lang="en-GB" b="1" dirty="0" smtClean="0"/>
              <a:t>Staged state: </a:t>
            </a:r>
            <a:r>
              <a:rPr lang="en-GB" dirty="0" smtClean="0"/>
              <a:t>In this stage a modified file is marked in its </a:t>
            </a:r>
          </a:p>
          <a:p>
            <a:pPr lvl="2"/>
            <a:r>
              <a:rPr lang="en-GB" b="1" dirty="0" smtClean="0"/>
              <a:t>Git add </a:t>
            </a:r>
            <a:r>
              <a:rPr lang="en-GB" dirty="0" smtClean="0"/>
              <a:t>command will be used.</a:t>
            </a:r>
          </a:p>
          <a:p>
            <a:pPr lvl="1"/>
            <a:r>
              <a:rPr lang="en-GB" b="1" dirty="0" err="1" smtClean="0"/>
              <a:t>Commited</a:t>
            </a:r>
            <a:r>
              <a:rPr lang="en-GB" b="1" dirty="0" smtClean="0"/>
              <a:t> state: </a:t>
            </a:r>
            <a:r>
              <a:rPr lang="en-GB" dirty="0" smtClean="0"/>
              <a:t>In the sate which the file is stored in the local Git Database.</a:t>
            </a:r>
          </a:p>
          <a:p>
            <a:pPr lvl="2"/>
            <a:r>
              <a:rPr lang="en-GB" b="1" dirty="0" smtClean="0"/>
              <a:t>Git commit </a:t>
            </a:r>
            <a:r>
              <a:rPr lang="en-GB" dirty="0" smtClean="0"/>
              <a:t>command will be used.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43442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States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Every files goes through </a:t>
            </a:r>
            <a:r>
              <a:rPr lang="en-GB" b="1" dirty="0" smtClean="0"/>
              <a:t>Three</a:t>
            </a:r>
            <a:r>
              <a:rPr lang="en-GB" dirty="0" smtClean="0"/>
              <a:t> states if you want to add to repository.</a:t>
            </a:r>
          </a:p>
          <a:p>
            <a:pPr lvl="1"/>
            <a:r>
              <a:rPr lang="en-GB" b="1" dirty="0" smtClean="0"/>
              <a:t>Modified state: </a:t>
            </a:r>
            <a:r>
              <a:rPr lang="en-GB" dirty="0" smtClean="0"/>
              <a:t>In this state file gets modified and saved in the file system under the operating system that the user is using.</a:t>
            </a:r>
            <a:r>
              <a:rPr lang="en-GB" b="1" dirty="0"/>
              <a:t> </a:t>
            </a:r>
            <a:endParaRPr lang="en-GB" dirty="0"/>
          </a:p>
          <a:p>
            <a:pPr lvl="2"/>
            <a:r>
              <a:rPr lang="en-GB" dirty="0" smtClean="0"/>
              <a:t>This is changes that are </a:t>
            </a:r>
            <a:r>
              <a:rPr lang="en-GB" b="1" dirty="0" smtClean="0"/>
              <a:t>NOT COMMITED </a:t>
            </a:r>
            <a:r>
              <a:rPr lang="en-GB" dirty="0" smtClean="0"/>
              <a:t>yet to git database.</a:t>
            </a:r>
          </a:p>
          <a:p>
            <a:pPr lvl="1"/>
            <a:r>
              <a:rPr lang="en-GB" b="1" dirty="0" smtClean="0"/>
              <a:t>Staged state: </a:t>
            </a:r>
            <a:r>
              <a:rPr lang="en-GB" dirty="0" smtClean="0"/>
              <a:t>In this stage a modified file is marked in its </a:t>
            </a:r>
          </a:p>
          <a:p>
            <a:pPr lvl="2"/>
            <a:r>
              <a:rPr lang="en-GB" b="1" dirty="0" smtClean="0"/>
              <a:t>Git add </a:t>
            </a:r>
            <a:r>
              <a:rPr lang="en-GB" dirty="0" smtClean="0"/>
              <a:t>command will be used.</a:t>
            </a:r>
          </a:p>
          <a:p>
            <a:pPr lvl="1"/>
            <a:r>
              <a:rPr lang="en-GB" b="1" dirty="0" err="1" smtClean="0"/>
              <a:t>Commited</a:t>
            </a:r>
            <a:r>
              <a:rPr lang="en-GB" b="1" dirty="0" smtClean="0"/>
              <a:t> state: </a:t>
            </a:r>
            <a:r>
              <a:rPr lang="en-GB" dirty="0" smtClean="0"/>
              <a:t>In the sate which the file is stored in the local Git Database.</a:t>
            </a:r>
          </a:p>
          <a:p>
            <a:pPr lvl="2"/>
            <a:r>
              <a:rPr lang="en-GB" b="1" dirty="0" smtClean="0"/>
              <a:t>Git commit </a:t>
            </a:r>
            <a:r>
              <a:rPr lang="en-GB" dirty="0" smtClean="0"/>
              <a:t>command will be used.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5593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Installation for Windows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542" y="1825625"/>
            <a:ext cx="10515600" cy="4351338"/>
          </a:xfrm>
        </p:spPr>
        <p:txBody>
          <a:bodyPr/>
          <a:lstStyle/>
          <a:p>
            <a:r>
              <a:rPr lang="en-GB" dirty="0" smtClean="0"/>
              <a:t>https://git-scm.com/download/win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2856"/>
            <a:ext cx="63246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3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States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899" y="1825625"/>
            <a:ext cx="95822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43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States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1 is the working directory where you create and modify files.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1676"/>
            <a:ext cx="10515600" cy="362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28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States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The file “index” represents the index or staging area in Git. It contains meta-data such as timestamps, file names etc.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18" y="1358178"/>
            <a:ext cx="79914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79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Repositories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to create?</a:t>
            </a:r>
          </a:p>
          <a:p>
            <a:pPr lvl="1"/>
            <a:r>
              <a:rPr lang="en-GB" dirty="0" smtClean="0"/>
              <a:t>From scratch by executing the “git </a:t>
            </a:r>
            <a:r>
              <a:rPr lang="en-GB" dirty="0" err="1" smtClean="0"/>
              <a:t>init</a:t>
            </a:r>
            <a:r>
              <a:rPr lang="en-GB" dirty="0" smtClean="0"/>
              <a:t>” command in an empty folder.</a:t>
            </a:r>
          </a:p>
          <a:p>
            <a:pPr lvl="1"/>
            <a:r>
              <a:rPr lang="en-GB" dirty="0" smtClean="0"/>
              <a:t>From existing project by executing </a:t>
            </a:r>
            <a:r>
              <a:rPr lang="en-GB" dirty="0"/>
              <a:t>“git </a:t>
            </a:r>
            <a:r>
              <a:rPr lang="en-GB" dirty="0" err="1"/>
              <a:t>init</a:t>
            </a:r>
            <a:r>
              <a:rPr lang="en-GB" dirty="0"/>
              <a:t>” </a:t>
            </a:r>
            <a:r>
              <a:rPr lang="en-GB" dirty="0" smtClean="0"/>
              <a:t>command</a:t>
            </a:r>
          </a:p>
          <a:p>
            <a:pPr lvl="1"/>
            <a:r>
              <a:rPr lang="en-GB" dirty="0" smtClean="0"/>
              <a:t>Cloning from remote repository from a remote server. </a:t>
            </a:r>
            <a:r>
              <a:rPr lang="en-GB" dirty="0" err="1" smtClean="0"/>
              <a:t>Bitbucket</a:t>
            </a:r>
            <a:r>
              <a:rPr lang="en-GB" dirty="0" smtClean="0"/>
              <a:t> or </a:t>
            </a:r>
            <a:r>
              <a:rPr lang="en-GB" dirty="0" err="1" smtClean="0"/>
              <a:t>Github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415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Commands – git </a:t>
            </a:r>
            <a:r>
              <a:rPr lang="en-GB" dirty="0" err="1" smtClean="0"/>
              <a:t>config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Git help =&gt; Help section of how to use git</a:t>
            </a:r>
          </a:p>
          <a:p>
            <a:r>
              <a:rPr lang="en-GB" dirty="0" smtClean="0"/>
              <a:t>Setup name and email address for Git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23" y="2773099"/>
            <a:ext cx="5419725" cy="1095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823" y="4011085"/>
            <a:ext cx="52959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1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Commands – git </a:t>
            </a:r>
            <a:r>
              <a:rPr lang="en-GB" dirty="0" err="1" smtClean="0"/>
              <a:t>config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Configuration file:</a:t>
            </a:r>
            <a:r>
              <a:rPr lang="en-GB" dirty="0"/>
              <a:t> </a:t>
            </a:r>
            <a:r>
              <a:rPr lang="en-US" dirty="0" smtClean="0"/>
              <a:t>Configuration values are applied to single user.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8832"/>
            <a:ext cx="5100559" cy="324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48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Commands – git </a:t>
            </a:r>
            <a:r>
              <a:rPr lang="en-GB" dirty="0" err="1" smtClean="0"/>
              <a:t>config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Configuration file:</a:t>
            </a:r>
            <a:r>
              <a:rPr lang="en-GB" dirty="0"/>
              <a:t> </a:t>
            </a:r>
            <a:r>
              <a:rPr lang="en-US" dirty="0" smtClean="0"/>
              <a:t>Configuration values are applied to all users.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57" y="2700111"/>
            <a:ext cx="4533900" cy="1533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957" y="4321589"/>
            <a:ext cx="62865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17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Commands – git </a:t>
            </a:r>
            <a:r>
              <a:rPr lang="en-GB" dirty="0" err="1" smtClean="0"/>
              <a:t>config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Configuration file:</a:t>
            </a:r>
            <a:r>
              <a:rPr lang="en-GB" dirty="0"/>
              <a:t> </a:t>
            </a:r>
            <a:r>
              <a:rPr lang="en-US" dirty="0" smtClean="0"/>
              <a:t>Configuration values are applied to a single repository. This file can overwrite configuration values set in Global and System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43" y="3112985"/>
            <a:ext cx="64674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07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Commands – git </a:t>
            </a:r>
            <a:r>
              <a:rPr lang="en-GB" dirty="0" err="1" smtClean="0"/>
              <a:t>init</a:t>
            </a:r>
            <a:r>
              <a:rPr lang="en-GB" dirty="0" smtClean="0"/>
              <a:t> (for empty folder)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03" y="1342714"/>
            <a:ext cx="4810125" cy="4962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763" y="2424372"/>
            <a:ext cx="4746190" cy="163902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044241" y="32892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107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Commands – git </a:t>
            </a:r>
            <a:r>
              <a:rPr lang="en-GB" dirty="0" err="1" smtClean="0"/>
              <a:t>init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&lt;folder name&gt; </a:t>
            </a:r>
          </a:p>
          <a:p>
            <a:pPr lvl="1"/>
            <a:r>
              <a:rPr lang="en-US" dirty="0" smtClean="0"/>
              <a:t>Will create the </a:t>
            </a:r>
            <a:r>
              <a:rPr lang="en-US" dirty="0" err="1" smtClean="0"/>
              <a:t>git</a:t>
            </a:r>
            <a:r>
              <a:rPr lang="en-US" dirty="0" smtClean="0"/>
              <a:t> repository with the folder name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62" y="1581291"/>
            <a:ext cx="58959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0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Installation for Windows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0600"/>
            <a:ext cx="4733925" cy="3733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806" y="1761075"/>
            <a:ext cx="4724400" cy="374332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606796" y="35002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69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Commands – git </a:t>
            </a:r>
            <a:r>
              <a:rPr lang="en-GB" dirty="0" err="1" smtClean="0"/>
              <a:t>init</a:t>
            </a:r>
            <a:r>
              <a:rPr lang="en-GB" dirty="0" smtClean="0"/>
              <a:t> (for existing project)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76" y="1690689"/>
            <a:ext cx="6008617" cy="1122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52" y="2958329"/>
            <a:ext cx="5910376" cy="2816071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9848"/>
              </p:ext>
            </p:extLst>
          </p:nvPr>
        </p:nvGraphicFramePr>
        <p:xfrm>
          <a:off x="7285742" y="1796336"/>
          <a:ext cx="470967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9671">
                  <a:extLst>
                    <a:ext uri="{9D8B030D-6E8A-4147-A177-3AD203B41FA5}">
                      <a16:colId xmlns:a16="http://schemas.microsoft.com/office/drawing/2014/main" val="3673002374"/>
                    </a:ext>
                  </a:extLst>
                </a:gridCol>
              </a:tblGrid>
              <a:tr h="31388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Create a sample project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Init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ysClr val="windowText" lastClr="000000"/>
                          </a:solidFill>
                        </a:rPr>
                        <a:t>Git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to that project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928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54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Commands – git add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392" y="1690688"/>
            <a:ext cx="4543474" cy="259454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212705"/>
              </p:ext>
            </p:extLst>
          </p:nvPr>
        </p:nvGraphicFramePr>
        <p:xfrm>
          <a:off x="6257718" y="1747640"/>
          <a:ext cx="470967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9671">
                  <a:extLst>
                    <a:ext uri="{9D8B030D-6E8A-4147-A177-3AD203B41FA5}">
                      <a16:colId xmlns:a16="http://schemas.microsoft.com/office/drawing/2014/main" val="3673002374"/>
                    </a:ext>
                  </a:extLst>
                </a:gridCol>
              </a:tblGrid>
              <a:tr h="31388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Create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a text file in the sample project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Add the file for the </a:t>
                      </a:r>
                      <a:r>
                        <a:rPr lang="en-US" b="0" baseline="0" dirty="0" err="1" smtClean="0">
                          <a:solidFill>
                            <a:sysClr val="windowText" lastClr="000000"/>
                          </a:solidFill>
                        </a:rPr>
                        <a:t>git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to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Check status if it is really ready to be committed.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 err="1" smtClean="0">
                          <a:solidFill>
                            <a:sysClr val="windowText" lastClr="000000"/>
                          </a:solidFill>
                        </a:rPr>
                        <a:t>Git</a:t>
                      </a:r>
                      <a:r>
                        <a:rPr lang="en-US" b="1" baseline="0" dirty="0" smtClean="0">
                          <a:solidFill>
                            <a:sysClr val="windowText" lastClr="000000"/>
                          </a:solidFill>
                        </a:rPr>
                        <a:t> status 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command is used to check status.</a:t>
                      </a:r>
                      <a:endParaRPr lang="en-GB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928086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92" y="4402105"/>
            <a:ext cx="4583525" cy="1723357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95144"/>
              </p:ext>
            </p:extLst>
          </p:nvPr>
        </p:nvGraphicFramePr>
        <p:xfrm>
          <a:off x="6257718" y="4402105"/>
          <a:ext cx="470967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9671">
                  <a:extLst>
                    <a:ext uri="{9D8B030D-6E8A-4147-A177-3AD203B41FA5}">
                      <a16:colId xmlns:a16="http://schemas.microsoft.com/office/drawing/2014/main" val="3673002374"/>
                    </a:ext>
                  </a:extLst>
                </a:gridCol>
              </a:tblGrid>
              <a:tr h="31388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You can also add folder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and all its content.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If you want all the files and folders: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  <a:r>
                        <a:rPr lang="en-US" b="0" baseline="0" dirty="0" err="1" smtClean="0">
                          <a:solidFill>
                            <a:sysClr val="windowText" lastClr="000000"/>
                          </a:solidFill>
                        </a:rPr>
                        <a:t>Git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add .” command will work.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928086"/>
                  </a:ext>
                </a:extLst>
              </a:tr>
              <a:tr h="31388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193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606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Commands – git commit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680896"/>
              </p:ext>
            </p:extLst>
          </p:nvPr>
        </p:nvGraphicFramePr>
        <p:xfrm>
          <a:off x="6257718" y="1607243"/>
          <a:ext cx="470967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9671">
                  <a:extLst>
                    <a:ext uri="{9D8B030D-6E8A-4147-A177-3AD203B41FA5}">
                      <a16:colId xmlns:a16="http://schemas.microsoft.com/office/drawing/2014/main" val="3673002374"/>
                    </a:ext>
                  </a:extLst>
                </a:gridCol>
              </a:tblGrid>
              <a:tr h="153733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Commit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the files which we have added using the </a:t>
                      </a:r>
                      <a:r>
                        <a:rPr lang="en-US" b="1" baseline="0" dirty="0" err="1" smtClean="0">
                          <a:solidFill>
                            <a:sysClr val="windowText" lastClr="000000"/>
                          </a:solidFill>
                        </a:rPr>
                        <a:t>git</a:t>
                      </a:r>
                      <a:r>
                        <a:rPr lang="en-US" b="1" baseline="0" dirty="0" smtClean="0">
                          <a:solidFill>
                            <a:sysClr val="windowText" lastClr="000000"/>
                          </a:solidFill>
                        </a:rPr>
                        <a:t> add 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command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If you did not do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err="1" smtClean="0">
                          <a:solidFill>
                            <a:sysClr val="windowText" lastClr="000000"/>
                          </a:solidFill>
                        </a:rPr>
                        <a:t>git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ysClr val="windowText" lastClr="000000"/>
                          </a:solidFill>
                        </a:rPr>
                        <a:t>config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 --global </a:t>
                      </a:r>
                      <a:r>
                        <a:rPr lang="en-US" b="0" baseline="0" dirty="0" err="1" smtClean="0">
                          <a:solidFill>
                            <a:sysClr val="windowText" lastClr="000000"/>
                          </a:solidFill>
                        </a:rPr>
                        <a:t>user.email</a:t>
                      </a:r>
                      <a:endParaRPr lang="en-US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baseline="0" dirty="0" err="1" smtClean="0">
                          <a:solidFill>
                            <a:sysClr val="windowText" lastClr="000000"/>
                          </a:solidFill>
                        </a:rPr>
                        <a:t>git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ysClr val="windowText" lastClr="000000"/>
                          </a:solidFill>
                        </a:rPr>
                        <a:t>config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 --global user.name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Left side error will happen.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928086"/>
                  </a:ext>
                </a:extLst>
              </a:tr>
              <a:tr h="32364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5547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229766"/>
              </p:ext>
            </p:extLst>
          </p:nvPr>
        </p:nvGraphicFramePr>
        <p:xfrm>
          <a:off x="6257717" y="3710363"/>
          <a:ext cx="470967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9671">
                  <a:extLst>
                    <a:ext uri="{9D8B030D-6E8A-4147-A177-3AD203B41FA5}">
                      <a16:colId xmlns:a16="http://schemas.microsoft.com/office/drawing/2014/main" val="3673002374"/>
                    </a:ext>
                  </a:extLst>
                </a:gridCol>
              </a:tblGrid>
              <a:tr h="33736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Successful commit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303 =&gt; is line amount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F992746 =&gt; commit id. Identifies the commit.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Initial Commit =&gt; our commit message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12 files =&gt; affected file amount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928086"/>
                  </a:ext>
                </a:extLst>
              </a:tr>
              <a:tr h="31388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193760"/>
                  </a:ext>
                </a:extLst>
              </a:tr>
            </a:tbl>
          </a:graphicData>
        </a:graphic>
      </p:graphicFrame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7243"/>
            <a:ext cx="5362575" cy="17438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28933"/>
            <a:ext cx="3921524" cy="174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59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Commands – git status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37084"/>
              </p:ext>
            </p:extLst>
          </p:nvPr>
        </p:nvGraphicFramePr>
        <p:xfrm>
          <a:off x="6257718" y="1607243"/>
          <a:ext cx="470967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9671">
                  <a:extLst>
                    <a:ext uri="{9D8B030D-6E8A-4147-A177-3AD203B41FA5}">
                      <a16:colId xmlns:a16="http://schemas.microsoft.com/office/drawing/2014/main" val="3673002374"/>
                    </a:ext>
                  </a:extLst>
                </a:gridCol>
              </a:tblGrid>
              <a:tr h="153733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Gives the status of your repository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We changed newFile.txt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Even though we did commit it does not insert to </a:t>
                      </a:r>
                      <a:r>
                        <a:rPr lang="en-US" b="0" baseline="0" dirty="0" err="1" smtClean="0">
                          <a:solidFill>
                            <a:sysClr val="windowText" lastClr="000000"/>
                          </a:solidFill>
                        </a:rPr>
                        <a:t>git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repository as it is not staged.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You must first do </a:t>
                      </a:r>
                      <a:r>
                        <a:rPr lang="en-US" b="0" baseline="0" dirty="0" err="1" smtClean="0">
                          <a:solidFill>
                            <a:sysClr val="windowText" lastClr="000000"/>
                          </a:solidFill>
                        </a:rPr>
                        <a:t>git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add newFile.txt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Then commit.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In </a:t>
                      </a:r>
                      <a:r>
                        <a:rPr lang="en-US" b="0" baseline="0" dirty="0" err="1" smtClean="0">
                          <a:solidFill>
                            <a:sysClr val="windowText" lastClr="000000"/>
                          </a:solidFill>
                        </a:rPr>
                        <a:t>intellij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it does both actions with one click.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928086"/>
                  </a:ext>
                </a:extLst>
              </a:tr>
              <a:tr h="32364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55473"/>
                  </a:ext>
                </a:extLst>
              </a:tr>
            </a:tbl>
          </a:graphicData>
        </a:graphic>
      </p:graphicFrame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629" y="1690688"/>
            <a:ext cx="5184660" cy="15668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29" y="3379654"/>
            <a:ext cx="5212656" cy="132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29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Commands – Reverting changes.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889580"/>
              </p:ext>
            </p:extLst>
          </p:nvPr>
        </p:nvGraphicFramePr>
        <p:xfrm>
          <a:off x="6257718" y="1607243"/>
          <a:ext cx="4709671" cy="1903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9671">
                  <a:extLst>
                    <a:ext uri="{9D8B030D-6E8A-4147-A177-3AD203B41FA5}">
                      <a16:colId xmlns:a16="http://schemas.microsoft.com/office/drawing/2014/main" val="3673002374"/>
                    </a:ext>
                  </a:extLst>
                </a:gridCol>
              </a:tblGrid>
              <a:tr h="153733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err="1" smtClean="0">
                          <a:solidFill>
                            <a:sysClr val="windowText" lastClr="000000"/>
                          </a:solidFill>
                        </a:rPr>
                        <a:t>Git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 checkout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: Gets the file from the </a:t>
                      </a:r>
                      <a:r>
                        <a:rPr lang="en-US" b="0" baseline="0" dirty="0" err="1" smtClean="0">
                          <a:solidFill>
                            <a:sysClr val="windowText" lastClr="000000"/>
                          </a:solidFill>
                        </a:rPr>
                        <a:t>git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repository.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928086"/>
                  </a:ext>
                </a:extLst>
              </a:tr>
              <a:tr h="32364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55473"/>
                  </a:ext>
                </a:extLst>
              </a:tr>
            </a:tbl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884" y="1446879"/>
            <a:ext cx="3988130" cy="2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94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Commands – Reverting changes.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06736"/>
              </p:ext>
            </p:extLst>
          </p:nvPr>
        </p:nvGraphicFramePr>
        <p:xfrm>
          <a:off x="6257718" y="1607243"/>
          <a:ext cx="4709671" cy="1903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9671">
                  <a:extLst>
                    <a:ext uri="{9D8B030D-6E8A-4147-A177-3AD203B41FA5}">
                      <a16:colId xmlns:a16="http://schemas.microsoft.com/office/drawing/2014/main" val="3673002374"/>
                    </a:ext>
                  </a:extLst>
                </a:gridCol>
              </a:tblGrid>
              <a:tr h="153733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 smtClean="0">
                          <a:solidFill>
                            <a:sysClr val="windowText" lastClr="000000"/>
                          </a:solidFill>
                        </a:rPr>
                        <a:t>Git</a:t>
                      </a: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 reset</a:t>
                      </a:r>
                      <a:r>
                        <a:rPr lang="en-US" b="1" baseline="0" dirty="0" smtClean="0">
                          <a:solidFill>
                            <a:sysClr val="windowText" lastClr="000000"/>
                          </a:solidFill>
                        </a:rPr>
                        <a:t> Head command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: In case you want to revert file which you did “</a:t>
                      </a:r>
                      <a:r>
                        <a:rPr lang="en-US" b="0" baseline="0" dirty="0" err="1" smtClean="0">
                          <a:solidFill>
                            <a:sysClr val="windowText" lastClr="000000"/>
                          </a:solidFill>
                        </a:rPr>
                        <a:t>git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add” command.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It will take the file back to the previous state.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928086"/>
                  </a:ext>
                </a:extLst>
              </a:tr>
              <a:tr h="32364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5547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12" y="1607243"/>
            <a:ext cx="3702465" cy="315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0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Commands – Reverting changes.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89461"/>
              </p:ext>
            </p:extLst>
          </p:nvPr>
        </p:nvGraphicFramePr>
        <p:xfrm>
          <a:off x="6257718" y="1607243"/>
          <a:ext cx="470967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9671">
                  <a:extLst>
                    <a:ext uri="{9D8B030D-6E8A-4147-A177-3AD203B41FA5}">
                      <a16:colId xmlns:a16="http://schemas.microsoft.com/office/drawing/2014/main" val="3673002374"/>
                    </a:ext>
                  </a:extLst>
                </a:gridCol>
              </a:tblGrid>
              <a:tr h="153733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 smtClean="0">
                          <a:solidFill>
                            <a:sysClr val="windowText" lastClr="000000"/>
                          </a:solidFill>
                        </a:rPr>
                        <a:t>Git</a:t>
                      </a:r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 reset</a:t>
                      </a:r>
                      <a:r>
                        <a:rPr lang="en-US" b="1" baseline="0" dirty="0" smtClean="0">
                          <a:solidFill>
                            <a:sysClr val="windowText" lastClr="000000"/>
                          </a:solidFill>
                        </a:rPr>
                        <a:t> Head command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: In the case of newly added file same command can be used to take the file to previous state.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 smtClean="0">
                          <a:solidFill>
                            <a:sysClr val="windowText" lastClr="000000"/>
                          </a:solidFill>
                        </a:rPr>
                        <a:t>Warning: </a:t>
                      </a:r>
                      <a:r>
                        <a:rPr lang="en-US" b="0" i="0" baseline="0" dirty="0" smtClean="0">
                          <a:solidFill>
                            <a:sysClr val="windowText" lastClr="000000"/>
                          </a:solidFill>
                        </a:rPr>
                        <a:t>If you just delete the file after you did “</a:t>
                      </a:r>
                      <a:r>
                        <a:rPr lang="en-US" b="0" i="0" baseline="0" dirty="0" err="1" smtClean="0">
                          <a:solidFill>
                            <a:sysClr val="windowText" lastClr="000000"/>
                          </a:solidFill>
                        </a:rPr>
                        <a:t>git</a:t>
                      </a:r>
                      <a:r>
                        <a:rPr lang="en-US" b="0" i="0" baseline="0" dirty="0" smtClean="0">
                          <a:solidFill>
                            <a:sysClr val="windowText" lastClr="000000"/>
                          </a:solidFill>
                        </a:rPr>
                        <a:t> add”; the file will still be added if you do </a:t>
                      </a:r>
                      <a:r>
                        <a:rPr lang="en-US" b="1" i="0" baseline="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  <a:r>
                        <a:rPr lang="en-US" b="1" i="0" baseline="0" dirty="0" err="1" smtClean="0">
                          <a:solidFill>
                            <a:sysClr val="windowText" lastClr="000000"/>
                          </a:solidFill>
                        </a:rPr>
                        <a:t>git</a:t>
                      </a:r>
                      <a:r>
                        <a:rPr lang="en-US" b="1" i="0" baseline="0" dirty="0" smtClean="0">
                          <a:solidFill>
                            <a:sysClr val="windowText" lastClr="000000"/>
                          </a:solidFill>
                        </a:rPr>
                        <a:t> commit”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928086"/>
                  </a:ext>
                </a:extLst>
              </a:tr>
              <a:tr h="32364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55473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30" y="1491817"/>
            <a:ext cx="4696174" cy="410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17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Commands – Reverting changes.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95160"/>
              </p:ext>
            </p:extLst>
          </p:nvPr>
        </p:nvGraphicFramePr>
        <p:xfrm>
          <a:off x="6257718" y="1607243"/>
          <a:ext cx="4709671" cy="1903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9671">
                  <a:extLst>
                    <a:ext uri="{9D8B030D-6E8A-4147-A177-3AD203B41FA5}">
                      <a16:colId xmlns:a16="http://schemas.microsoft.com/office/drawing/2014/main" val="3673002374"/>
                    </a:ext>
                  </a:extLst>
                </a:gridCol>
              </a:tblGrid>
              <a:tr h="153733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Another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option is to remove the change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delete the file from file system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add &lt;filename&gt;”.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928086"/>
                  </a:ext>
                </a:extLst>
              </a:tr>
              <a:tr h="32364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55473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42" y="1485844"/>
            <a:ext cx="5233634" cy="405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29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Commands – Git log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40691"/>
              </p:ext>
            </p:extLst>
          </p:nvPr>
        </p:nvGraphicFramePr>
        <p:xfrm>
          <a:off x="6257718" y="1607243"/>
          <a:ext cx="4709671" cy="1903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9671">
                  <a:extLst>
                    <a:ext uri="{9D8B030D-6E8A-4147-A177-3AD203B41FA5}">
                      <a16:colId xmlns:a16="http://schemas.microsoft.com/office/drawing/2014/main" val="3673002374"/>
                    </a:ext>
                  </a:extLst>
                </a:gridCol>
              </a:tblGrid>
              <a:tr h="153733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This command shows the commit history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log –</a:t>
                      </a:r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</a:rPr>
                        <a:t>oneline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= for summary look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log –n 3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= last 3 commit history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log &lt;filename&gt;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= file commit history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928086"/>
                  </a:ext>
                </a:extLst>
              </a:tr>
              <a:tr h="32364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55473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24" y="1439966"/>
            <a:ext cx="5087270" cy="405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51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Commands – Git </a:t>
            </a:r>
            <a:r>
              <a:rPr lang="en-GB" dirty="0" smtClean="0"/>
              <a:t>stash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658473"/>
              </p:ext>
            </p:extLst>
          </p:nvPr>
        </p:nvGraphicFramePr>
        <p:xfrm>
          <a:off x="6257718" y="1607243"/>
          <a:ext cx="470967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9671">
                  <a:extLst>
                    <a:ext uri="{9D8B030D-6E8A-4147-A177-3AD203B41FA5}">
                      <a16:colId xmlns:a16="http://schemas.microsoft.com/office/drawing/2014/main" val="3673002374"/>
                    </a:ext>
                  </a:extLst>
                </a:gridCol>
              </a:tblGrid>
              <a:tr h="153733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In scenar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</a:rPr>
                        <a:t>io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 for emergency fixes we may need to stash.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Or we need to rebase our branch we may be requested for stash or commit.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Only tracked files.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i="0" baseline="0" dirty="0" err="1" smtClean="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 stash –u : will include untracked files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i="0" baseline="0" dirty="0" err="1" smtClean="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 stash pop : applies the stash and drop the stash.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928086"/>
                  </a:ext>
                </a:extLst>
              </a:tr>
              <a:tr h="32364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5547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60" y="1378419"/>
            <a:ext cx="5142940" cy="2982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60" y="4641042"/>
            <a:ext cx="5663092" cy="102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7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Installation for Windows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>
            <a:off x="5606796" y="35002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9512"/>
            <a:ext cx="4724400" cy="3686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899512"/>
            <a:ext cx="47244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206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Commands – Git </a:t>
            </a:r>
            <a:r>
              <a:rPr lang="en-GB" dirty="0" smtClean="0"/>
              <a:t>stash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09732"/>
              </p:ext>
            </p:extLst>
          </p:nvPr>
        </p:nvGraphicFramePr>
        <p:xfrm>
          <a:off x="6257718" y="1607243"/>
          <a:ext cx="4709671" cy="1903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9671">
                  <a:extLst>
                    <a:ext uri="{9D8B030D-6E8A-4147-A177-3AD203B41FA5}">
                      <a16:colId xmlns:a16="http://schemas.microsoft.com/office/drawing/2014/main" val="3673002374"/>
                    </a:ext>
                  </a:extLst>
                </a:gridCol>
              </a:tblGrid>
              <a:tr h="153733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stash apply to get back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the changes.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i="0" baseline="0" dirty="0" err="1" smtClean="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 stash drop to erase the applied stash.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If you do change on same file after stash. When </a:t>
                      </a:r>
                      <a:r>
                        <a:rPr lang="en-US" b="0" i="0" baseline="0" dirty="0" err="1" smtClean="0">
                          <a:solidFill>
                            <a:schemeClr val="tx1"/>
                          </a:solidFill>
                        </a:rPr>
                        <a:t>poping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 back it will create conflict.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928086"/>
                  </a:ext>
                </a:extLst>
              </a:tr>
              <a:tr h="32364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5547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60" y="1561566"/>
            <a:ext cx="4067735" cy="14261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60" y="3453320"/>
            <a:ext cx="4263227" cy="67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213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Commands – Git </a:t>
            </a:r>
            <a:r>
              <a:rPr lang="en-GB" dirty="0" smtClean="0"/>
              <a:t>tag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247726"/>
              </p:ext>
            </p:extLst>
          </p:nvPr>
        </p:nvGraphicFramePr>
        <p:xfrm>
          <a:off x="6257718" y="1607243"/>
          <a:ext cx="4709671" cy="1903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9671">
                  <a:extLst>
                    <a:ext uri="{9D8B030D-6E8A-4147-A177-3AD203B41FA5}">
                      <a16:colId xmlns:a16="http://schemas.microsoft.com/office/drawing/2014/main" val="3673002374"/>
                    </a:ext>
                  </a:extLst>
                </a:gridCol>
              </a:tblGrid>
              <a:tr h="153733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tag &lt;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tagName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&gt; : it is just a marker on a commit.</a:t>
                      </a:r>
                      <a:endParaRPr lang="en-US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928086"/>
                  </a:ext>
                </a:extLst>
              </a:tr>
              <a:tr h="32364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5547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0349"/>
            <a:ext cx="4234599" cy="291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52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ignore file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17591"/>
              </p:ext>
            </p:extLst>
          </p:nvPr>
        </p:nvGraphicFramePr>
        <p:xfrm>
          <a:off x="838200" y="1607243"/>
          <a:ext cx="8132659" cy="1903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2659">
                  <a:extLst>
                    <a:ext uri="{9D8B030D-6E8A-4147-A177-3AD203B41FA5}">
                      <a16:colId xmlns:a16="http://schemas.microsoft.com/office/drawing/2014/main" val="3673002374"/>
                    </a:ext>
                  </a:extLst>
                </a:gridCol>
              </a:tblGrid>
              <a:tr h="153733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Some folders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and files are not meant for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hlinkClick r:id="rId2"/>
                        </a:rPr>
                        <a:t>https://www.atlassian.com/git/tutorials/saving-changes/gitignore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gitignore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file is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responsible for this need.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928086"/>
                  </a:ext>
                </a:extLst>
              </a:tr>
              <a:tr h="32364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55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088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you create a repository in </a:t>
            </a:r>
            <a:r>
              <a:rPr lang="en-US" dirty="0" err="1" smtClean="0"/>
              <a:t>Git</a:t>
            </a:r>
            <a:r>
              <a:rPr lang="en-US" dirty="0" smtClean="0"/>
              <a:t>, a branch called master is created automatically.</a:t>
            </a:r>
          </a:p>
          <a:p>
            <a:r>
              <a:rPr lang="en-US" dirty="0" smtClean="0"/>
              <a:t>Branches are simply a lightweight movable pointer to a commit you have made in your repository.</a:t>
            </a:r>
          </a:p>
          <a:p>
            <a:r>
              <a:rPr lang="en-US" dirty="0" smtClean="0"/>
              <a:t>Different branches can have different versions of the files. You can add and remove from specific branches.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044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branching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64931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Why it is good to have branches: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Good for developers to update them anytime they </a:t>
            </a:r>
            <a:r>
              <a:rPr lang="en-US" dirty="0" smtClean="0"/>
              <a:t>like.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Freedom </a:t>
            </a:r>
            <a:r>
              <a:rPr lang="en-US" dirty="0"/>
              <a:t>to experiment without other </a:t>
            </a:r>
            <a:r>
              <a:rPr lang="en-US" dirty="0" smtClean="0"/>
              <a:t>developers.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Companies </a:t>
            </a:r>
            <a:r>
              <a:rPr lang="en-US" dirty="0"/>
              <a:t>policies for “one feature one branch</a:t>
            </a:r>
            <a:r>
              <a:rPr lang="en-US" dirty="0" smtClean="0"/>
              <a:t>”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Master is considered production ready deployment.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Fixing of the major bugs while other developers do new features.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929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branching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583341" y="173047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branch &lt;</a:t>
            </a:r>
            <a:r>
              <a:rPr lang="en-US" dirty="0" err="1" smtClean="0"/>
              <a:t>branchName</a:t>
            </a:r>
            <a:r>
              <a:rPr lang="en-US" dirty="0" smtClean="0"/>
              <a:t>&gt; : will create the branch.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91" y="1836043"/>
            <a:ext cx="4463843" cy="14622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91" y="3497422"/>
            <a:ext cx="4189281" cy="8307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95258" y="34974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checkout &lt;</a:t>
            </a:r>
            <a:r>
              <a:rPr lang="en-US" dirty="0" err="1" smtClean="0"/>
              <a:t>branchName</a:t>
            </a:r>
            <a:r>
              <a:rPr lang="en-US" dirty="0" smtClean="0"/>
              <a:t>&gt; : will check out the branch. All changes will be effecting this branch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27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branching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583341" y="17304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 modify the newFile.txt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 add the change then commit.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Now we can see branch will contain this change.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30" y="1416830"/>
            <a:ext cx="4259531" cy="32850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30" y="4943701"/>
            <a:ext cx="4064204" cy="12590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71007" y="49437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checkout back to the master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As seen our latest change is not in master yet.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located at the branch.</a:t>
            </a:r>
          </a:p>
        </p:txBody>
      </p:sp>
    </p:spTree>
    <p:extLst>
      <p:ext uri="{BB962C8B-B14F-4D97-AF65-F5344CB8AC3E}">
        <p14:creationId xmlns:p14="http://schemas.microsoft.com/office/powerpoint/2010/main" val="4605808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merging &amp; deletion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325051" y="1633369"/>
            <a:ext cx="5354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merge &lt;</a:t>
            </a:r>
            <a:r>
              <a:rPr lang="en-US" dirty="0" err="1" smtClean="0"/>
              <a:t>branchname</a:t>
            </a:r>
            <a:r>
              <a:rPr lang="en-US" dirty="0" smtClean="0"/>
              <a:t>&gt;: With the merge latest changes appear in the master branch.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59" y="1633369"/>
            <a:ext cx="4993721" cy="878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59" y="2752247"/>
            <a:ext cx="4993721" cy="1116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459" y="4150617"/>
            <a:ext cx="4993721" cy="96545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25051" y="4150617"/>
            <a:ext cx="5354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branch –d &lt;</a:t>
            </a:r>
            <a:r>
              <a:rPr lang="en-US" dirty="0" err="1" smtClean="0"/>
              <a:t>branchname</a:t>
            </a:r>
            <a:r>
              <a:rPr lang="en-US" dirty="0" smtClean="0"/>
              <a:t>&gt;: After your merge you can delete your branch.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50085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315" y="1787831"/>
            <a:ext cx="4441355" cy="14842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25051" y="1633369"/>
            <a:ext cx="53542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Lets suppose you have a branch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critical bug happened at master and it is fixed with the new commit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Now you want to update your branch to the newest additions of the master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Note: </a:t>
            </a:r>
            <a:r>
              <a:rPr lang="en-US" dirty="0" smtClean="0"/>
              <a:t>You have to stash or commit changes in your branch before rebasing.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Git</a:t>
            </a:r>
            <a:r>
              <a:rPr lang="en-US" b="1" dirty="0" smtClean="0"/>
              <a:t> stash: </a:t>
            </a:r>
            <a:r>
              <a:rPr lang="en-US" dirty="0" smtClean="0"/>
              <a:t>temporary save changes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27939"/>
            <a:ext cx="5040388" cy="181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983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22933" y="1633369"/>
            <a:ext cx="10593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GitHub Inc. is a web-based hosting service for version control using </a:t>
            </a:r>
            <a:r>
              <a:rPr lang="en-US" dirty="0" err="1"/>
              <a:t>Git</a:t>
            </a:r>
            <a:r>
              <a:rPr lang="en-US" dirty="0"/>
              <a:t>. It is mostly used for computer code. It offers all of the distributed version control and source code management functionality of </a:t>
            </a:r>
            <a:r>
              <a:rPr lang="en-US" dirty="0" err="1"/>
              <a:t>Git</a:t>
            </a:r>
            <a:r>
              <a:rPr lang="en-US" dirty="0"/>
              <a:t> as well as adding its own features.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://github.com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83" y="2603012"/>
            <a:ext cx="5584279" cy="364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0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Installation for Windows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7834"/>
            <a:ext cx="4762500" cy="3676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725" y="1877834"/>
            <a:ext cx="4791075" cy="36861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606796" y="35002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188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Remote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5522"/>
            <a:ext cx="4274865" cy="6716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5802"/>
            <a:ext cx="4247051" cy="1091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24661" y="1655781"/>
            <a:ext cx="60274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remote: used to manage remote connections in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remote add: adding new remote connection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Origin: reference to the remote connection. It is tradition.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77635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15" y="1568446"/>
            <a:ext cx="6300801" cy="281167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817325" y="1488952"/>
            <a:ext cx="45852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push –u origin master : Pushes the committed master at the remote repository.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15" y="4459612"/>
            <a:ext cx="6554693" cy="236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197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817325" y="1488952"/>
            <a:ext cx="45852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pull: Get the latest changes from the remote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Warning: </a:t>
            </a:r>
            <a:r>
              <a:rPr lang="en-US" dirty="0" smtClean="0"/>
              <a:t>First pull before a push. Maybe some developer pushed some changes which may break your changes.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8952"/>
            <a:ext cx="5393927" cy="13668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90522"/>
            <a:ext cx="4601759" cy="2036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818" y="3809393"/>
            <a:ext cx="4042461" cy="99853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742923" y="411168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4481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Fork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7735"/>
            <a:ext cx="8003960" cy="493795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72595" y="2208569"/>
            <a:ext cx="36414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Creating personal repository from another users repository. A copy.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Why we do forking: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Experimental purpose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Contribute to the original project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4265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7091874" y="1488952"/>
            <a:ext cx="50442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Cloning the project from the remote repository.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Warning:</a:t>
            </a:r>
            <a:r>
              <a:rPr lang="en-US" dirty="0" smtClean="0"/>
              <a:t> Clone is not checkout . </a:t>
            </a:r>
            <a:endParaRPr lang="en-GB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Clone: </a:t>
            </a:r>
            <a:r>
              <a:rPr lang="en-US" dirty="0" smtClean="0"/>
              <a:t>fetching repositories you do not have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Checkout: </a:t>
            </a:r>
            <a:r>
              <a:rPr lang="en-US" dirty="0" smtClean="0"/>
              <a:t>switching between branches in a repository which you have.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9378"/>
            <a:ext cx="5633214" cy="25869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40554"/>
            <a:ext cx="4539987" cy="138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189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Working with </a:t>
            </a:r>
            <a:r>
              <a:rPr lang="en-US" dirty="0" err="1" smtClean="0"/>
              <a:t>Intellij</a:t>
            </a:r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258" y="1344077"/>
            <a:ext cx="80616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181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Working with </a:t>
            </a:r>
            <a:r>
              <a:rPr lang="en-US" dirty="0" err="1" smtClean="0"/>
              <a:t>Intellij</a:t>
            </a:r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76153"/>
            <a:ext cx="7870947" cy="540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325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Working with </a:t>
            </a:r>
            <a:r>
              <a:rPr lang="en-US" dirty="0" err="1" smtClean="0"/>
              <a:t>Intellij</a:t>
            </a:r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591755"/>
            <a:ext cx="50442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Task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new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new repository at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Push to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Put in </a:t>
            </a:r>
            <a:r>
              <a:rPr lang="en-US" dirty="0" err="1" smtClean="0"/>
              <a:t>github</a:t>
            </a:r>
            <a:r>
              <a:rPr lang="en-US" dirty="0" smtClean="0"/>
              <a:t> a file from the github.com.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Pull it to your local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Delete that file and push it to </a:t>
            </a:r>
            <a:r>
              <a:rPr lang="en-US" dirty="0" err="1" smtClean="0"/>
              <a:t>github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Insert a class and commit.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 revert this commit.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74608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Working with </a:t>
            </a:r>
            <a:r>
              <a:rPr lang="en-US" dirty="0" err="1" smtClean="0"/>
              <a:t>Intellij</a:t>
            </a:r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591755"/>
            <a:ext cx="50442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Task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new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new repository at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Push to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Put in </a:t>
            </a:r>
            <a:r>
              <a:rPr lang="en-US" dirty="0" err="1" smtClean="0"/>
              <a:t>github</a:t>
            </a:r>
            <a:r>
              <a:rPr lang="en-US" dirty="0" smtClean="0"/>
              <a:t> a file from the github.com.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Pull it to your local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Delete that file and push it to </a:t>
            </a:r>
            <a:r>
              <a:rPr lang="en-US" dirty="0" err="1" smtClean="0"/>
              <a:t>github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Insert a class and commit.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 revert this commit.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92884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Working with </a:t>
            </a:r>
            <a:r>
              <a:rPr lang="en-US" dirty="0" err="1" smtClean="0"/>
              <a:t>Intellij</a:t>
            </a:r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591755"/>
            <a:ext cx="50442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Task </a:t>
            </a:r>
            <a:r>
              <a:rPr lang="en-US" b="1" dirty="0" smtClean="0"/>
              <a:t>2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Clone the project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new text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Push to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200" y="3418549"/>
            <a:ext cx="50442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Task </a:t>
            </a:r>
            <a:r>
              <a:rPr lang="en-US" b="1" dirty="0" smtClean="0"/>
              <a:t>4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Clone the project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branch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any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Push to branch.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Merge to master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650141" y="1591754"/>
            <a:ext cx="50442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Task </a:t>
            </a:r>
            <a:r>
              <a:rPr lang="en-US" b="1" dirty="0" smtClean="0"/>
              <a:t>3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Clone the project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new text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Push to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88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Installation for Windows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4048"/>
            <a:ext cx="4705350" cy="3705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4048"/>
            <a:ext cx="25241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Installation for Windows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9063"/>
            <a:ext cx="4829175" cy="366712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773944" y="356030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352" y="1969063"/>
            <a:ext cx="47815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9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Installation for Windows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710" y="2012413"/>
            <a:ext cx="86296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6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Installation for Mac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Enter terminal</a:t>
            </a:r>
          </a:p>
          <a:p>
            <a:r>
              <a:rPr lang="en-GB" dirty="0" smtClean="0"/>
              <a:t>Write </a:t>
            </a:r>
            <a:r>
              <a:rPr lang="en-GB" b="1" dirty="0" smtClean="0"/>
              <a:t>git</a:t>
            </a:r>
            <a:r>
              <a:rPr lang="en-GB" dirty="0" smtClean="0"/>
              <a:t> at terminal and verify if it was pre-installed</a:t>
            </a:r>
          </a:p>
          <a:p>
            <a:r>
              <a:rPr lang="en-GB" dirty="0" smtClean="0"/>
              <a:t>If it writes “command not found ”</a:t>
            </a:r>
          </a:p>
          <a:p>
            <a:pPr lvl="1"/>
            <a:r>
              <a:rPr lang="en-GB" dirty="0" smtClean="0"/>
              <a:t>Download https://git-scm.com/download/mac </a:t>
            </a:r>
          </a:p>
          <a:p>
            <a:pPr lvl="1"/>
            <a:r>
              <a:rPr lang="en-GB" dirty="0" smtClean="0"/>
              <a:t>Install straight way.</a:t>
            </a:r>
          </a:p>
          <a:p>
            <a:pPr lvl="1"/>
            <a:r>
              <a:rPr lang="en-GB" dirty="0" smtClean="0"/>
              <a:t>Check with </a:t>
            </a:r>
            <a:r>
              <a:rPr lang="en-GB" b="1" dirty="0" smtClean="0"/>
              <a:t>git version </a:t>
            </a:r>
            <a:r>
              <a:rPr lang="en-GB" dirty="0" smtClean="0"/>
              <a:t>if installed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372822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2259</Words>
  <Application>Microsoft Office PowerPoint</Application>
  <PresentationFormat>Widescreen</PresentationFormat>
  <Paragraphs>300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Calibri Light</vt:lpstr>
      <vt:lpstr>Office Theme</vt:lpstr>
      <vt:lpstr>Version Control Systems - Git</vt:lpstr>
      <vt:lpstr>Git Installation for Windows</vt:lpstr>
      <vt:lpstr>Git Installation for Windows</vt:lpstr>
      <vt:lpstr>Git Installation for Windows</vt:lpstr>
      <vt:lpstr>Git Installation for Windows</vt:lpstr>
      <vt:lpstr>Git Installation for Windows</vt:lpstr>
      <vt:lpstr>Git Installation for Windows</vt:lpstr>
      <vt:lpstr>Git Installation for Windows</vt:lpstr>
      <vt:lpstr>Git Installation for Mac</vt:lpstr>
      <vt:lpstr>Git Installation for Linux (Ubuntu)</vt:lpstr>
      <vt:lpstr>Step 2 = Learning Concept of VCS</vt:lpstr>
      <vt:lpstr>Step 2 = Learning Concept of VCS</vt:lpstr>
      <vt:lpstr>Step 2 = Learning Concept of VCS</vt:lpstr>
      <vt:lpstr>Step 2 = Learning Concept of VCS</vt:lpstr>
      <vt:lpstr>Step 2 = Learning Concept of VCS</vt:lpstr>
      <vt:lpstr>Step 2 = Learning Concept of VCS</vt:lpstr>
      <vt:lpstr>Git</vt:lpstr>
      <vt:lpstr>Git States</vt:lpstr>
      <vt:lpstr>Git States</vt:lpstr>
      <vt:lpstr>Git States</vt:lpstr>
      <vt:lpstr>Git States</vt:lpstr>
      <vt:lpstr>Git States</vt:lpstr>
      <vt:lpstr>Git Repositories</vt:lpstr>
      <vt:lpstr>Git Commands – git config</vt:lpstr>
      <vt:lpstr>Git Commands – git config</vt:lpstr>
      <vt:lpstr>Git Commands – git config</vt:lpstr>
      <vt:lpstr>Git Commands – git config</vt:lpstr>
      <vt:lpstr>Git Commands – git init (for empty folder)</vt:lpstr>
      <vt:lpstr>Git Commands – git init</vt:lpstr>
      <vt:lpstr>Git Commands – git init (for existing project)</vt:lpstr>
      <vt:lpstr>Git Commands – git add</vt:lpstr>
      <vt:lpstr>Git Commands – git commit</vt:lpstr>
      <vt:lpstr>Git Commands – git status</vt:lpstr>
      <vt:lpstr>Git Commands – Reverting changes.</vt:lpstr>
      <vt:lpstr>Git Commands – Reverting changes.</vt:lpstr>
      <vt:lpstr>Git Commands – Reverting changes.</vt:lpstr>
      <vt:lpstr>Git Commands – Reverting changes.</vt:lpstr>
      <vt:lpstr>Git Commands – Git log</vt:lpstr>
      <vt:lpstr>Git Commands – Git stash</vt:lpstr>
      <vt:lpstr>Git Commands – Git stash</vt:lpstr>
      <vt:lpstr>Git Commands – Git tag</vt:lpstr>
      <vt:lpstr>Git ignore file</vt:lpstr>
      <vt:lpstr>Git branching</vt:lpstr>
      <vt:lpstr>Git branching</vt:lpstr>
      <vt:lpstr>Git branching</vt:lpstr>
      <vt:lpstr>Git branching</vt:lpstr>
      <vt:lpstr>Branch merging &amp; deletion</vt:lpstr>
      <vt:lpstr>Git Rebase</vt:lpstr>
      <vt:lpstr>Github</vt:lpstr>
      <vt:lpstr>Git Remote</vt:lpstr>
      <vt:lpstr>Git Push</vt:lpstr>
      <vt:lpstr>Git Pull</vt:lpstr>
      <vt:lpstr>Github Fork</vt:lpstr>
      <vt:lpstr>Git clone</vt:lpstr>
      <vt:lpstr>Git – Working with Intellij </vt:lpstr>
      <vt:lpstr>Git – Working with Intellij </vt:lpstr>
      <vt:lpstr>Git – Working with Intellij </vt:lpstr>
      <vt:lpstr>Git – Working with Intellij </vt:lpstr>
      <vt:lpstr>Git – Working with Intellij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Mothership</dc:creator>
  <cp:lastModifiedBy>Mothership</cp:lastModifiedBy>
  <cp:revision>63</cp:revision>
  <dcterms:created xsi:type="dcterms:W3CDTF">2018-11-29T08:12:57Z</dcterms:created>
  <dcterms:modified xsi:type="dcterms:W3CDTF">2019-01-16T16:33:40Z</dcterms:modified>
</cp:coreProperties>
</file>